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53"/>
  </p:notesMasterIdLst>
  <p:handoutMasterIdLst>
    <p:handoutMasterId r:id="rId54"/>
  </p:handoutMasterIdLst>
  <p:sldIdLst>
    <p:sldId id="692" r:id="rId2"/>
    <p:sldId id="694" r:id="rId3"/>
    <p:sldId id="795" r:id="rId4"/>
    <p:sldId id="796" r:id="rId5"/>
    <p:sldId id="798" r:id="rId6"/>
    <p:sldId id="799" r:id="rId7"/>
    <p:sldId id="800" r:id="rId8"/>
    <p:sldId id="732" r:id="rId9"/>
    <p:sldId id="786" r:id="rId10"/>
    <p:sldId id="802" r:id="rId11"/>
    <p:sldId id="801" r:id="rId12"/>
    <p:sldId id="844" r:id="rId13"/>
    <p:sldId id="803" r:id="rId14"/>
    <p:sldId id="804" r:id="rId15"/>
    <p:sldId id="845" r:id="rId16"/>
    <p:sldId id="805" r:id="rId17"/>
    <p:sldId id="806" r:id="rId18"/>
    <p:sldId id="807" r:id="rId19"/>
    <p:sldId id="808" r:id="rId20"/>
    <p:sldId id="736" r:id="rId21"/>
    <p:sldId id="738" r:id="rId22"/>
    <p:sldId id="739" r:id="rId23"/>
    <p:sldId id="810" r:id="rId24"/>
    <p:sldId id="811" r:id="rId25"/>
    <p:sldId id="809" r:id="rId26"/>
    <p:sldId id="741" r:id="rId27"/>
    <p:sldId id="743" r:id="rId28"/>
    <p:sldId id="819" r:id="rId29"/>
    <p:sldId id="812" r:id="rId30"/>
    <p:sldId id="813" r:id="rId31"/>
    <p:sldId id="815" r:id="rId32"/>
    <p:sldId id="816" r:id="rId33"/>
    <p:sldId id="814" r:id="rId34"/>
    <p:sldId id="817" r:id="rId35"/>
    <p:sldId id="820" r:id="rId36"/>
    <p:sldId id="821" r:id="rId37"/>
    <p:sldId id="823" r:id="rId38"/>
    <p:sldId id="825" r:id="rId39"/>
    <p:sldId id="827" r:id="rId40"/>
    <p:sldId id="828" r:id="rId41"/>
    <p:sldId id="843" r:id="rId42"/>
    <p:sldId id="829" r:id="rId43"/>
    <p:sldId id="830" r:id="rId44"/>
    <p:sldId id="832" r:id="rId45"/>
    <p:sldId id="839" r:id="rId46"/>
    <p:sldId id="840" r:id="rId47"/>
    <p:sldId id="841" r:id="rId48"/>
    <p:sldId id="842" r:id="rId49"/>
    <p:sldId id="831" r:id="rId50"/>
    <p:sldId id="838" r:id="rId51"/>
    <p:sldId id="826" r:id="rId52"/>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86B"/>
    <a:srgbClr val="FBFBFB"/>
    <a:srgbClr val="99CCFF"/>
    <a:srgbClr val="6699FF"/>
    <a:srgbClr val="3399FF"/>
    <a:srgbClr val="0099FF"/>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77" autoAdjust="0"/>
    <p:restoredTop sz="81432" autoAdjust="0"/>
  </p:normalViewPr>
  <p:slideViewPr>
    <p:cSldViewPr>
      <p:cViewPr varScale="1">
        <p:scale>
          <a:sx n="58" d="100"/>
          <a:sy n="58" d="100"/>
        </p:scale>
        <p:origin x="66" y="420"/>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2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745E9531-5C96-4C76-B946-ADB0EBC0E2E9}" type="slidenum">
              <a:rPr lang="en-US" altLang="zh-CN"/>
              <a:pPr>
                <a:defRPr/>
              </a:pPr>
              <a:t>‹#›</a:t>
            </a:fld>
            <a:endParaRPr lang="en-US" altLang="zh-CN"/>
          </a:p>
        </p:txBody>
      </p:sp>
    </p:spTree>
    <p:extLst>
      <p:ext uri="{BB962C8B-B14F-4D97-AF65-F5344CB8AC3E}">
        <p14:creationId xmlns:p14="http://schemas.microsoft.com/office/powerpoint/2010/main" val="3480065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0F193708-D430-4C65-9B32-CC8E9F6A99EF}" type="slidenum">
              <a:rPr lang="en-US" altLang="zh-CN"/>
              <a:pPr>
                <a:defRPr/>
              </a:pPr>
              <a:t>‹#›</a:t>
            </a:fld>
            <a:endParaRPr lang="en-US" altLang="zh-CN"/>
          </a:p>
        </p:txBody>
      </p:sp>
    </p:spTree>
    <p:extLst>
      <p:ext uri="{BB962C8B-B14F-4D97-AF65-F5344CB8AC3E}">
        <p14:creationId xmlns:p14="http://schemas.microsoft.com/office/powerpoint/2010/main" val="4070020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pPr marL="228600" indent="-228600"/>
            <a:r>
              <a:rPr kumimoji="0" lang="zh-CN" altLang="en-US" b="1" smtClean="0">
                <a:solidFill>
                  <a:srgbClr val="194D19"/>
                </a:solidFill>
                <a:ea typeface="宋体" charset="-122"/>
              </a:rPr>
              <a:t>第二章  广域网、局域网与城域网技术发展，</a:t>
            </a:r>
            <a:r>
              <a:rPr kumimoji="0" lang="zh-CN" altLang="en-US" b="1" smtClean="0">
                <a:solidFill>
                  <a:srgbClr val="002060"/>
                </a:solidFill>
                <a:ea typeface="宋体" charset="-122"/>
              </a:rPr>
              <a:t>第二节  局域网技术的演变与发展 </a:t>
            </a:r>
            <a:r>
              <a:rPr lang="zh-CN" altLang="en-US" smtClean="0">
                <a:solidFill>
                  <a:srgbClr val="1A3868"/>
                </a:solidFill>
                <a:ea typeface="宋体" charset="-122"/>
                <a:cs typeface="Times New Roman" pitchFamily="18" charset="0"/>
              </a:rPr>
              <a:t>夏威夷大学</a:t>
            </a:r>
            <a:r>
              <a:rPr lang="en-US" altLang="zh-CN" smtClean="0">
                <a:solidFill>
                  <a:srgbClr val="1A3868"/>
                </a:solidFill>
                <a:ea typeface="宋体" charset="-122"/>
                <a:cs typeface="Times New Roman" pitchFamily="18" charset="0"/>
              </a:rPr>
              <a:t>ALOHANET-》</a:t>
            </a:r>
            <a:r>
              <a:rPr lang="zh-CN" altLang="en-US" smtClean="0">
                <a:solidFill>
                  <a:srgbClr val="007D7A"/>
                </a:solidFill>
                <a:ea typeface="宋体" charset="-122"/>
                <a:cs typeface="Times New Roman" pitchFamily="18" charset="0"/>
              </a:rPr>
              <a:t>以太网（</a:t>
            </a:r>
            <a:r>
              <a:rPr lang="en-US" altLang="zh-CN" smtClean="0">
                <a:solidFill>
                  <a:srgbClr val="007D7A"/>
                </a:solidFill>
                <a:ea typeface="宋体" charset="-122"/>
                <a:cs typeface="Times New Roman" pitchFamily="18" charset="0"/>
              </a:rPr>
              <a:t>Ethernet</a:t>
            </a:r>
            <a:r>
              <a:rPr lang="zh-CN" altLang="en-US" smtClean="0">
                <a:solidFill>
                  <a:srgbClr val="007D7A"/>
                </a:solidFill>
                <a:ea typeface="宋体" charset="-122"/>
                <a:cs typeface="Times New Roman" pitchFamily="18" charset="0"/>
              </a:rPr>
              <a:t>）</a:t>
            </a:r>
            <a:r>
              <a:rPr lang="zh-CN" altLang="en-US" smtClean="0">
                <a:solidFill>
                  <a:srgbClr val="1A3868"/>
                </a:solidFill>
                <a:ea typeface="宋体" charset="-122"/>
                <a:cs typeface="Times New Roman" pitchFamily="18" charset="0"/>
              </a:rPr>
              <a:t>总线型局域网上的冲突检测、载波侦听与随机后退延迟算法 </a:t>
            </a:r>
            <a:r>
              <a:rPr lang="en-US" altLang="zh-CN" smtClean="0">
                <a:solidFill>
                  <a:srgbClr val="1A3868"/>
                </a:solidFill>
                <a:ea typeface="宋体" charset="-122"/>
                <a:cs typeface="Times New Roman" pitchFamily="18" charset="0"/>
              </a:rPr>
              <a:t>(</a:t>
            </a:r>
            <a:r>
              <a:rPr lang="en-US" altLang="zh-CN" b="1" smtClean="0">
                <a:solidFill>
                  <a:srgbClr val="C00000"/>
                </a:solidFill>
                <a:ea typeface="宋体" charset="-122"/>
                <a:cs typeface="Times New Roman" pitchFamily="18" charset="0"/>
              </a:rPr>
              <a:t>CSMA/CD</a:t>
            </a:r>
            <a:r>
              <a:rPr lang="en-US" altLang="zh-CN" smtClean="0">
                <a:solidFill>
                  <a:srgbClr val="1A3868"/>
                </a:solidFill>
                <a:ea typeface="宋体" charset="-122"/>
                <a:cs typeface="Times New Roman" pitchFamily="18" charset="0"/>
              </a:rPr>
              <a:t>) </a:t>
            </a:r>
            <a:r>
              <a:rPr lang="zh-CN" altLang="en-US" smtClean="0">
                <a:solidFill>
                  <a:srgbClr val="1A3868"/>
                </a:solidFill>
                <a:ea typeface="宋体" charset="-122"/>
                <a:cs typeface="Times New Roman" pitchFamily="18" charset="0"/>
              </a:rPr>
              <a:t>“以太网：一种局域网的数据链路层和物理层规范</a:t>
            </a:r>
            <a:r>
              <a:rPr lang="en-US" altLang="zh-CN" smtClean="0">
                <a:solidFill>
                  <a:srgbClr val="1A3868"/>
                </a:solidFill>
                <a:ea typeface="宋体" charset="-122"/>
                <a:cs typeface="Times New Roman" pitchFamily="18" charset="0"/>
              </a:rPr>
              <a:t>1.0</a:t>
            </a:r>
            <a:r>
              <a:rPr lang="zh-CN" altLang="en-US" smtClean="0">
                <a:solidFill>
                  <a:srgbClr val="1A3868"/>
                </a:solidFill>
                <a:ea typeface="宋体" charset="-122"/>
                <a:cs typeface="Times New Roman" pitchFamily="18" charset="0"/>
              </a:rPr>
              <a:t>版”</a:t>
            </a:r>
            <a:endParaRPr lang="en-US" altLang="zh-CN" smtClean="0">
              <a:solidFill>
                <a:srgbClr val="1A3868"/>
              </a:solidFill>
              <a:ea typeface="宋体" charset="-122"/>
              <a:cs typeface="Times New Roman" pitchFamily="18" charset="0"/>
            </a:endParaRPr>
          </a:p>
          <a:p>
            <a:pPr marL="228600" indent="-228600" eaLnBrk="1" hangingPunct="1"/>
            <a:r>
              <a:rPr lang="zh-CN" altLang="en-US" smtClean="0">
                <a:latin typeface="宋体" charset="-122"/>
                <a:ea typeface="宋体" charset="-122"/>
              </a:rPr>
              <a:t>局域网有如下一些特点：</a:t>
            </a:r>
            <a:r>
              <a:rPr lang="en-US" altLang="zh-CN" smtClean="0">
                <a:latin typeface="宋体" charset="-122"/>
                <a:ea typeface="宋体" charset="-122"/>
              </a:rPr>
              <a:t>1</a:t>
            </a:r>
            <a:r>
              <a:rPr lang="zh-CN" altLang="en-US" smtClean="0">
                <a:latin typeface="宋体" charset="-122"/>
                <a:ea typeface="宋体" charset="-122"/>
              </a:rPr>
              <a:t>、传输介质便宜，如双绞线、同轴电缆、光纤。</a:t>
            </a:r>
            <a:r>
              <a:rPr lang="en-US" altLang="zh-CN" smtClean="0">
                <a:latin typeface="宋体" charset="-122"/>
                <a:ea typeface="宋体" charset="-122"/>
              </a:rPr>
              <a:t>2</a:t>
            </a:r>
            <a:r>
              <a:rPr lang="zh-CN" altLang="en-US" smtClean="0">
                <a:latin typeface="宋体" charset="-122"/>
                <a:ea typeface="宋体" charset="-122"/>
              </a:rPr>
              <a:t>、网络传输设备也比较便宜，如网卡、转发器、收发器</a:t>
            </a:r>
            <a:r>
              <a:rPr lang="en-US" altLang="zh-CN" smtClean="0">
                <a:latin typeface="宋体" charset="-122"/>
                <a:ea typeface="宋体" charset="-122"/>
              </a:rPr>
              <a:t>(Transceiver)</a:t>
            </a:r>
            <a:r>
              <a:rPr lang="zh-CN" altLang="en-US" smtClean="0">
                <a:latin typeface="宋体" charset="-122"/>
                <a:ea typeface="宋体" charset="-122"/>
              </a:rPr>
              <a:t>。</a:t>
            </a:r>
            <a:r>
              <a:rPr lang="en-US" altLang="zh-CN" smtClean="0">
                <a:latin typeface="宋体" charset="-122"/>
                <a:ea typeface="宋体" charset="-122"/>
              </a:rPr>
              <a:t>3</a:t>
            </a:r>
            <a:r>
              <a:rPr lang="zh-CN" altLang="en-US" smtClean="0">
                <a:latin typeface="宋体" charset="-122"/>
                <a:ea typeface="宋体" charset="-122"/>
              </a:rPr>
              <a:t>、传输速率较高，可达</a:t>
            </a:r>
            <a:r>
              <a:rPr lang="en-US" altLang="zh-CN" smtClean="0">
                <a:latin typeface="宋体" charset="-122"/>
                <a:ea typeface="宋体" charset="-122"/>
              </a:rPr>
              <a:t>1</a:t>
            </a:r>
            <a:r>
              <a:rPr lang="zh-CN" altLang="en-US" smtClean="0">
                <a:latin typeface="宋体" charset="-122"/>
                <a:ea typeface="宋体" charset="-122"/>
              </a:rPr>
              <a:t>～</a:t>
            </a:r>
            <a:r>
              <a:rPr lang="en-US" altLang="zh-CN" smtClean="0">
                <a:latin typeface="宋体" charset="-122"/>
                <a:ea typeface="宋体" charset="-122"/>
              </a:rPr>
              <a:t>1000 Mbps</a:t>
            </a:r>
            <a:r>
              <a:rPr lang="zh-CN" altLang="en-US" smtClean="0">
                <a:latin typeface="宋体" charset="-122"/>
                <a:ea typeface="宋体" charset="-122"/>
              </a:rPr>
              <a:t>，最新技术已达到</a:t>
            </a:r>
            <a:r>
              <a:rPr lang="en-US" altLang="zh-CN" smtClean="0">
                <a:latin typeface="宋体" charset="-122"/>
                <a:ea typeface="宋体" charset="-122"/>
              </a:rPr>
              <a:t>10 Gbps</a:t>
            </a:r>
            <a:r>
              <a:rPr lang="zh-CN" altLang="en-US" smtClean="0">
                <a:latin typeface="宋体" charset="-122"/>
                <a:ea typeface="宋体" charset="-122"/>
              </a:rPr>
              <a:t>。</a:t>
            </a:r>
            <a:r>
              <a:rPr lang="en-US" altLang="zh-CN" smtClean="0">
                <a:latin typeface="宋体" charset="-122"/>
                <a:ea typeface="宋体" charset="-122"/>
              </a:rPr>
              <a:t>4</a:t>
            </a:r>
            <a:r>
              <a:rPr lang="zh-CN" altLang="en-US" smtClean="0">
                <a:latin typeface="宋体" charset="-122"/>
                <a:ea typeface="宋体" charset="-122"/>
              </a:rPr>
              <a:t>、物理连接容易实现，可在任意两设备间通信，不用存储转发。</a:t>
            </a:r>
          </a:p>
          <a:p>
            <a:pPr marL="228600" indent="-228600"/>
            <a:endParaRPr lang="en-US" altLang="zh-CN" smtClean="0">
              <a:solidFill>
                <a:srgbClr val="1A3868"/>
              </a:solidFill>
              <a:ea typeface="宋体" charset="-122"/>
              <a:cs typeface="Times New Roman" pitchFamily="18" charset="0"/>
            </a:endParaRPr>
          </a:p>
          <a:p>
            <a:pPr marL="228600" indent="-228600"/>
            <a:endParaRPr lang="zh-CN" altLang="en-US" smtClean="0">
              <a:solidFill>
                <a:srgbClr val="007D7A"/>
              </a:solidFill>
              <a:ea typeface="宋体" charset="-122"/>
              <a:cs typeface="Times New Roman" pitchFamily="18" charset="0"/>
            </a:endParaRPr>
          </a:p>
        </p:txBody>
      </p:sp>
    </p:spTree>
    <p:extLst>
      <p:ext uri="{BB962C8B-B14F-4D97-AF65-F5344CB8AC3E}">
        <p14:creationId xmlns:p14="http://schemas.microsoft.com/office/powerpoint/2010/main" val="3033674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2"/>
          <p:cNvSpPr>
            <a:spLocks noGrp="1" noRot="1" noChangeAspect="1" noChangeArrowheads="1" noTextEdit="1"/>
          </p:cNvSpPr>
          <p:nvPr>
            <p:ph type="sldImg"/>
          </p:nvPr>
        </p:nvSpPr>
        <p:spPr>
          <a:ln/>
        </p:spPr>
      </p:sp>
      <p:sp>
        <p:nvSpPr>
          <p:cNvPr id="281602" name="Rectangle 3"/>
          <p:cNvSpPr>
            <a:spLocks noGrp="1" noChangeArrowheads="1"/>
          </p:cNvSpPr>
          <p:nvPr>
            <p:ph type="body" idx="1"/>
          </p:nvPr>
        </p:nvSpPr>
        <p:spPr>
          <a:noFill/>
          <a:ln/>
        </p:spPr>
        <p:txBody>
          <a:bodyPr/>
          <a:lstStyle/>
          <a:p>
            <a:r>
              <a:rPr lang="zh-CN" altLang="en-US" smtClean="0">
                <a:ea typeface="宋体" charset="-122"/>
              </a:rPr>
              <a:t>物理层采用曼彻斯特编码，总线上会出现电平跳变。</a:t>
            </a:r>
          </a:p>
        </p:txBody>
      </p:sp>
    </p:spTree>
    <p:extLst>
      <p:ext uri="{BB962C8B-B14F-4D97-AF65-F5344CB8AC3E}">
        <p14:creationId xmlns:p14="http://schemas.microsoft.com/office/powerpoint/2010/main" val="280977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608DA401-4BAF-4450-A711-A0BC86576E61}" type="slidenum">
              <a:rPr lang="en-US" altLang="zh-CN"/>
              <a:pPr/>
              <a:t>23</a:t>
            </a:fld>
            <a:endParaRPr lang="en-US" altLang="zh-CN"/>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96698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D89C9744-7D80-42C9-81F3-B2C170774D0B}" type="slidenum">
              <a:rPr lang="en-US" altLang="zh-CN"/>
              <a:pPr/>
              <a:t>24</a:t>
            </a:fld>
            <a:endParaRPr lang="en-US" altLang="zh-CN"/>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70989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2BA4744A-CA61-4950-89E0-6AA37A866699}" type="slidenum">
              <a:rPr lang="en-US" altLang="zh-CN"/>
              <a:pPr/>
              <a:t>25</a:t>
            </a:fld>
            <a:endParaRPr lang="en-US" altLang="zh-CN"/>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16234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2"/>
          <p:cNvSpPr>
            <a:spLocks noGrp="1" noRot="1" noChangeAspect="1" noChangeArrowheads="1" noTextEdit="1"/>
          </p:cNvSpPr>
          <p:nvPr>
            <p:ph type="sldImg"/>
          </p:nvPr>
        </p:nvSpPr>
        <p:spPr>
          <a:ln/>
        </p:spPr>
      </p:sp>
      <p:sp>
        <p:nvSpPr>
          <p:cNvPr id="275458" name="Rectangle 3"/>
          <p:cNvSpPr>
            <a:spLocks noGrp="1" noChangeArrowheads="1"/>
          </p:cNvSpPr>
          <p:nvPr>
            <p:ph type="body" idx="1"/>
          </p:nvPr>
        </p:nvSpPr>
        <p:spPr>
          <a:noFill/>
          <a:ln/>
        </p:spPr>
        <p:txBody>
          <a:bodyPr/>
          <a:lstStyle/>
          <a:p>
            <a:r>
              <a:rPr lang="zh-CN" altLang="en-US" sz="800" u="sng" dirty="0" smtClean="0">
                <a:ea typeface="楷体_GB2312" pitchFamily="49" charset="-122"/>
              </a:rPr>
              <a:t>冲突检测时使用比较法（发送方比较发送数据和接收数据）和编码违例判决法（接收信号不符合曼彻斯特编码规则）</a:t>
            </a:r>
          </a:p>
        </p:txBody>
      </p:sp>
    </p:spTree>
    <p:extLst>
      <p:ext uri="{BB962C8B-B14F-4D97-AF65-F5344CB8AC3E}">
        <p14:creationId xmlns:p14="http://schemas.microsoft.com/office/powerpoint/2010/main" val="840234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2"/>
          <p:cNvSpPr>
            <a:spLocks noGrp="1" noRot="1" noChangeAspect="1" noChangeArrowheads="1" noTextEdit="1"/>
          </p:cNvSpPr>
          <p:nvPr>
            <p:ph type="sldImg"/>
          </p:nvPr>
        </p:nvSpPr>
        <p:spPr>
          <a:ln/>
        </p:spPr>
      </p:sp>
      <p:sp>
        <p:nvSpPr>
          <p:cNvPr id="277506" name="Rectangle 3"/>
          <p:cNvSpPr>
            <a:spLocks noGrp="1" noChangeArrowheads="1"/>
          </p:cNvSpPr>
          <p:nvPr>
            <p:ph type="body" idx="1"/>
          </p:nvPr>
        </p:nvSpPr>
        <p:spPr>
          <a:noFill/>
          <a:ln/>
        </p:spPr>
        <p:txBody>
          <a:bodyPr/>
          <a:lstStyle/>
          <a:p>
            <a:r>
              <a:rPr lang="zh-CN" altLang="en-US" smtClean="0">
                <a:solidFill>
                  <a:srgbClr val="2D2DB9"/>
                </a:solidFill>
                <a:ea typeface="宋体" charset="-122"/>
              </a:rPr>
              <a:t>如果在发送数据过程中检测出冲突，为了解决信道争用冲突，发送结点要进入停止发送数据、随机延迟后重发的流程；随机延迟重发的第一步是发送</a:t>
            </a:r>
            <a:r>
              <a:rPr lang="en-US" smtClean="0">
                <a:solidFill>
                  <a:srgbClr val="2D2DB9"/>
                </a:solidFill>
                <a:ea typeface="宋体" charset="-122"/>
              </a:rPr>
              <a:t>“</a:t>
            </a:r>
            <a:r>
              <a:rPr lang="zh-CN" altLang="en-US" smtClean="0">
                <a:solidFill>
                  <a:srgbClr val="2D2DB9"/>
                </a:solidFill>
                <a:ea typeface="宋体" charset="-122"/>
              </a:rPr>
              <a:t>冲突加强信号</a:t>
            </a:r>
            <a:r>
              <a:rPr lang="en-US" smtClean="0">
                <a:solidFill>
                  <a:srgbClr val="2D2DB9"/>
                </a:solidFill>
                <a:ea typeface="宋体" charset="-122"/>
              </a:rPr>
              <a:t>”</a:t>
            </a:r>
            <a:r>
              <a:rPr lang="zh-CN" altLang="en-US" smtClean="0">
                <a:solidFill>
                  <a:srgbClr val="2D2DB9"/>
                </a:solidFill>
                <a:ea typeface="宋体" charset="-122"/>
              </a:rPr>
              <a:t>。发送冲突加强信号的目的是确保有足够的冲突持续时间，使网中所有结点都能检测出冲突存在，立即丢弃冲突帧，减少由于冲突浪费的时间，提高信道利用率。</a:t>
            </a:r>
          </a:p>
        </p:txBody>
      </p:sp>
    </p:spTree>
    <p:extLst>
      <p:ext uri="{BB962C8B-B14F-4D97-AF65-F5344CB8AC3E}">
        <p14:creationId xmlns:p14="http://schemas.microsoft.com/office/powerpoint/2010/main" val="1528698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1A3263E8-F6EC-491B-B5E9-1F4144C3DC61}" type="slidenum">
              <a:rPr lang="en-US" altLang="zh-CN"/>
              <a:pPr/>
              <a:t>28</a:t>
            </a:fld>
            <a:endParaRPr lang="en-US" altLang="zh-CN"/>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zh-CN" altLang="zh-CN" dirty="0" smtClean="0"/>
          </a:p>
        </p:txBody>
      </p:sp>
    </p:spTree>
    <p:extLst>
      <p:ext uri="{BB962C8B-B14F-4D97-AF65-F5344CB8AC3E}">
        <p14:creationId xmlns:p14="http://schemas.microsoft.com/office/powerpoint/2010/main" val="1324998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FC8ED699-CEAE-4870-9EFE-321E2C1A545B}" type="slidenum">
              <a:rPr lang="en-US" altLang="zh-CN"/>
              <a:pPr/>
              <a:t>29</a:t>
            </a:fld>
            <a:endParaRPr lang="en-US" altLang="zh-CN"/>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36623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5ADA1D51-0077-48C0-8C63-348D69D2ABF0}" type="slidenum">
              <a:rPr lang="en-US" altLang="zh-CN"/>
              <a:pPr/>
              <a:t>30</a:t>
            </a:fld>
            <a:endParaRPr lang="en-US" altLang="zh-CN"/>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3089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517C75DB-84E4-4942-857B-95FEA23CF65A}" type="slidenum">
              <a:rPr lang="en-US" altLang="zh-CN"/>
              <a:pPr/>
              <a:t>31</a:t>
            </a:fld>
            <a:endParaRPr lang="en-US" altLang="zh-CN"/>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98685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7488B977-AC5B-4F15-A03E-0018D59D229A}" type="slidenum">
              <a:rPr lang="en-US" altLang="zh-CN"/>
              <a:pPr/>
              <a:t>3</a:t>
            </a:fld>
            <a:endParaRPr lang="en-US" altLang="zh-CN"/>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r>
              <a:rPr kumimoji="1" lang="zh-CN" altLang="en-US" sz="1200" b="0" i="0" kern="1200" dirty="0" smtClean="0">
                <a:solidFill>
                  <a:schemeClr val="tx1"/>
                </a:solidFill>
                <a:effectLst/>
                <a:latin typeface="Times New Roman" pitchFamily="18" charset="0"/>
                <a:ea typeface="宋体" pitchFamily="2" charset="-122"/>
                <a:cs typeface="+mn-cs"/>
              </a:rPr>
              <a:t>具体来说，生存性是指在网络发生故障后能尽快利用网络中空闲资源为受影响的业务重新选路，使业务继续进行，以减少因故障而造成的社会影响和经济上的损失，使</a:t>
            </a:r>
            <a:r>
              <a:rPr kumimoji="1" lang="zh-CN" altLang="en-US" sz="1200" b="0" i="0" u="none" strike="noStrike" kern="1200" dirty="0" smtClean="0">
                <a:solidFill>
                  <a:schemeClr val="tx1"/>
                </a:solidFill>
                <a:effectLst/>
                <a:latin typeface="Times New Roman" pitchFamily="18" charset="0"/>
                <a:ea typeface="宋体" pitchFamily="2" charset="-122"/>
                <a:cs typeface="+mn-cs"/>
              </a:rPr>
              <a:t>网络维护</a:t>
            </a:r>
            <a:r>
              <a:rPr kumimoji="1" lang="zh-CN" altLang="en-US" sz="1200" b="0" i="0" kern="1200" dirty="0" smtClean="0">
                <a:solidFill>
                  <a:schemeClr val="tx1"/>
                </a:solidFill>
                <a:effectLst/>
                <a:latin typeface="Times New Roman" pitchFamily="18" charset="0"/>
                <a:ea typeface="宋体" pitchFamily="2" charset="-122"/>
                <a:cs typeface="+mn-cs"/>
              </a:rPr>
              <a:t>一个可以接受的业务水平的能力。</a:t>
            </a:r>
            <a:endParaRPr kumimoji="1" lang="en-US" altLang="zh-CN" sz="1200" b="0" i="0" kern="1200" dirty="0" smtClean="0">
              <a:solidFill>
                <a:schemeClr val="tx1"/>
              </a:solidFill>
              <a:effectLst/>
              <a:latin typeface="Times New Roman" pitchFamily="18" charset="0"/>
              <a:ea typeface="宋体" pitchFamily="2" charset="-122"/>
              <a:cs typeface="+mn-cs"/>
            </a:endParaRPr>
          </a:p>
          <a:p>
            <a:pPr eaLnBrk="1" hangingPunct="1"/>
            <a:endParaRPr lang="zh-CN" altLang="zh-CN" dirty="0" smtClean="0"/>
          </a:p>
        </p:txBody>
      </p:sp>
    </p:spTree>
    <p:extLst>
      <p:ext uri="{BB962C8B-B14F-4D97-AF65-F5344CB8AC3E}">
        <p14:creationId xmlns:p14="http://schemas.microsoft.com/office/powerpoint/2010/main" val="4069718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B8C2315E-6500-4F34-94D3-4E0774194D5A}" type="slidenum">
              <a:rPr lang="en-US" altLang="zh-CN"/>
              <a:pPr/>
              <a:t>32</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272477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2D2D5E2A-DDA3-454A-8056-724170D388A4}" type="slidenum">
              <a:rPr lang="en-US" altLang="zh-CN"/>
              <a:pPr/>
              <a:t>33</a:t>
            </a:fld>
            <a:endParaRPr lang="en-US" altLang="zh-CN"/>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1594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138B5BAA-E752-4821-9A3D-0F10D0CB7BE4}" type="slidenum">
              <a:rPr lang="en-US" altLang="zh-CN"/>
              <a:pPr/>
              <a:t>34</a:t>
            </a:fld>
            <a:endParaRPr lang="en-US" altLang="zh-CN"/>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619932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0685E56-D9F8-4107-A62B-C4BCEE1C8F7E}" type="slidenum">
              <a:rPr lang="zh-CN" altLang="en-US" smtClean="0"/>
              <a:pPr/>
              <a:t>35</a:t>
            </a:fld>
            <a:endParaRPr lang="zh-CN" altLang="en-US"/>
          </a:p>
        </p:txBody>
      </p:sp>
    </p:spTree>
    <p:extLst>
      <p:ext uri="{BB962C8B-B14F-4D97-AF65-F5344CB8AC3E}">
        <p14:creationId xmlns:p14="http://schemas.microsoft.com/office/powerpoint/2010/main" val="3639982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0739770F-85B3-4635-9AA6-246A9760DE80}" type="slidenum">
              <a:rPr lang="en-US" altLang="zh-CN"/>
              <a:pPr/>
              <a:t>36</a:t>
            </a:fld>
            <a:endParaRPr lang="en-US" altLang="zh-CN"/>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851514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9BF9C548-AC7E-4F03-8577-F42CFD3E841E}" type="slidenum">
              <a:rPr lang="en-US" altLang="zh-CN" smtClean="0"/>
              <a:pPr>
                <a:defRPr/>
              </a:pPr>
              <a:t>37</a:t>
            </a:fld>
            <a:endParaRPr lang="en-US" altLang="zh-CN"/>
          </a:p>
        </p:txBody>
      </p:sp>
    </p:spTree>
    <p:extLst>
      <p:ext uri="{BB962C8B-B14F-4D97-AF65-F5344CB8AC3E}">
        <p14:creationId xmlns:p14="http://schemas.microsoft.com/office/powerpoint/2010/main" val="2890759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04D68175-3FD7-4D38-A041-1D9E2CF6E8A3}" type="slidenum">
              <a:rPr lang="en-US" altLang="zh-CN"/>
              <a:pPr/>
              <a:t>38</a:t>
            </a:fld>
            <a:endParaRPr lang="en-US" altLang="zh-CN"/>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27742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Registration Authority</a:t>
            </a:r>
            <a:endParaRPr lang="zh-CN" altLang="en-US" dirty="0"/>
          </a:p>
        </p:txBody>
      </p:sp>
      <p:sp>
        <p:nvSpPr>
          <p:cNvPr id="4" name="灯片编号占位符 3"/>
          <p:cNvSpPr>
            <a:spLocks noGrp="1"/>
          </p:cNvSpPr>
          <p:nvPr>
            <p:ph type="sldNum" sz="quarter" idx="10"/>
          </p:nvPr>
        </p:nvSpPr>
        <p:spPr/>
        <p:txBody>
          <a:bodyPr/>
          <a:lstStyle/>
          <a:p>
            <a:pPr>
              <a:defRPr/>
            </a:pPr>
            <a:fld id="{0F193708-D430-4C65-9B32-CC8E9F6A99EF}" type="slidenum">
              <a:rPr lang="en-US" altLang="zh-CN" smtClean="0"/>
              <a:pPr>
                <a:defRPr/>
              </a:pPr>
              <a:t>40</a:t>
            </a:fld>
            <a:endParaRPr lang="en-US" altLang="zh-CN"/>
          </a:p>
        </p:txBody>
      </p:sp>
    </p:spTree>
    <p:extLst>
      <p:ext uri="{BB962C8B-B14F-4D97-AF65-F5344CB8AC3E}">
        <p14:creationId xmlns:p14="http://schemas.microsoft.com/office/powerpoint/2010/main" val="3791048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a:noFill/>
          <a:ln/>
        </p:spPr>
        <p:txBody>
          <a:bodyPr/>
          <a:lstStyle/>
          <a:p>
            <a:r>
              <a:rPr kumimoji="0" lang="zh-CN" altLang="en-US" smtClean="0">
                <a:solidFill>
                  <a:schemeClr val="folHlink"/>
                </a:solidFill>
                <a:ea typeface="宋体" charset="-122"/>
              </a:rPr>
              <a:t>路由器由于同时连接到两个网络上，因此它有两块网卡和两个硬件地址。 </a:t>
            </a:r>
          </a:p>
          <a:p>
            <a:endParaRPr lang="zh-CN" altLang="en-US" smtClean="0">
              <a:ea typeface="宋体" charset="-122"/>
            </a:endParaRPr>
          </a:p>
        </p:txBody>
      </p:sp>
    </p:spTree>
    <p:extLst>
      <p:ext uri="{BB962C8B-B14F-4D97-AF65-F5344CB8AC3E}">
        <p14:creationId xmlns:p14="http://schemas.microsoft.com/office/powerpoint/2010/main" val="1920906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kern="1200" dirty="0" smtClean="0">
                <a:solidFill>
                  <a:schemeClr val="tx1"/>
                </a:solidFill>
                <a:effectLst/>
                <a:latin typeface="Times New Roman" pitchFamily="18" charset="0"/>
                <a:ea typeface="宋体" pitchFamily="2" charset="-122"/>
                <a:cs typeface="+mn-cs"/>
              </a:rPr>
              <a:t>当类型字段的值是</a:t>
            </a:r>
            <a:r>
              <a:rPr kumimoji="1" lang="en-US" altLang="zh-CN" sz="1200" b="0" i="0" kern="1200" dirty="0" smtClean="0">
                <a:solidFill>
                  <a:schemeClr val="tx1"/>
                </a:solidFill>
                <a:effectLst/>
                <a:latin typeface="Times New Roman" pitchFamily="18" charset="0"/>
                <a:ea typeface="宋体" pitchFamily="2" charset="-122"/>
                <a:cs typeface="+mn-cs"/>
              </a:rPr>
              <a:t>0x0800</a:t>
            </a:r>
            <a:r>
              <a:rPr kumimoji="1" lang="zh-CN" altLang="en-US" sz="1200" b="0" i="0" kern="1200" dirty="0" smtClean="0">
                <a:solidFill>
                  <a:schemeClr val="tx1"/>
                </a:solidFill>
                <a:effectLst/>
                <a:latin typeface="Times New Roman" pitchFamily="18" charset="0"/>
                <a:ea typeface="宋体" pitchFamily="2" charset="-122"/>
                <a:cs typeface="+mn-cs"/>
              </a:rPr>
              <a:t>时，就表示上层使用的是</a:t>
            </a:r>
            <a:r>
              <a:rPr kumimoji="1" lang="en-US" altLang="zh-CN" sz="1200" b="0" i="0" kern="1200" dirty="0" smtClean="0">
                <a:solidFill>
                  <a:schemeClr val="tx1"/>
                </a:solidFill>
                <a:effectLst/>
                <a:latin typeface="Times New Roman" pitchFamily="18" charset="0"/>
                <a:ea typeface="宋体" pitchFamily="2" charset="-122"/>
                <a:cs typeface="+mn-cs"/>
              </a:rPr>
              <a:t>IP</a:t>
            </a:r>
            <a:r>
              <a:rPr kumimoji="1" lang="zh-CN" altLang="en-US" sz="1200" b="0" i="0" kern="1200" dirty="0" smtClean="0">
                <a:solidFill>
                  <a:schemeClr val="tx1"/>
                </a:solidFill>
                <a:effectLst/>
                <a:latin typeface="Times New Roman" pitchFamily="18" charset="0"/>
                <a:ea typeface="宋体" pitchFamily="2" charset="-122"/>
                <a:cs typeface="+mn-cs"/>
              </a:rPr>
              <a:t>数据报</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F193708-D430-4C65-9B32-CC8E9F6A99EF}" type="slidenum">
              <a:rPr lang="en-US" altLang="zh-CN" smtClean="0"/>
              <a:pPr>
                <a:defRPr/>
              </a:pPr>
              <a:t>46</a:t>
            </a:fld>
            <a:endParaRPr lang="en-US" altLang="zh-CN"/>
          </a:p>
        </p:txBody>
      </p:sp>
    </p:spTree>
    <p:extLst>
      <p:ext uri="{BB962C8B-B14F-4D97-AF65-F5344CB8AC3E}">
        <p14:creationId xmlns:p14="http://schemas.microsoft.com/office/powerpoint/2010/main" val="2845802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0B8ACCB1-8356-427B-B897-45BA948B88DB}" type="slidenum">
              <a:rPr lang="en-US" altLang="zh-CN"/>
              <a:pPr/>
              <a:t>4</a:t>
            </a:fld>
            <a:endParaRPr lang="en-US" altLang="zh-CN"/>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dirty="0" smtClean="0"/>
              <a:t>决定局域网性能的三要素：网络拓扑</a:t>
            </a:r>
            <a:r>
              <a:rPr lang="zh-CN" altLang="en-US" dirty="0" smtClean="0"/>
              <a:t>、</a:t>
            </a:r>
            <a:r>
              <a:rPr lang="zh-CN" altLang="zh-CN" dirty="0" smtClean="0"/>
              <a:t>传输介质</a:t>
            </a:r>
            <a:r>
              <a:rPr lang="zh-CN" altLang="en-US" dirty="0" smtClean="0"/>
              <a:t>、</a:t>
            </a:r>
            <a:r>
              <a:rPr lang="zh-CN" altLang="zh-CN" dirty="0" smtClean="0"/>
              <a:t>介质访问控制方法</a:t>
            </a:r>
            <a:r>
              <a:rPr lang="zh-CN" altLang="en-US" dirty="0" smtClean="0"/>
              <a:t>。</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1200" b="0" i="0" kern="1200" dirty="0" smtClean="0">
                <a:solidFill>
                  <a:schemeClr val="tx1"/>
                </a:solidFill>
                <a:effectLst/>
                <a:latin typeface="Times New Roman" pitchFamily="18" charset="0"/>
                <a:ea typeface="宋体" pitchFamily="2" charset="-122"/>
                <a:cs typeface="+mn-cs"/>
              </a:rPr>
              <a:t>用于将线路连接到主线路的线路耦合器</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或用作将主线路连接到干线的干线耦合器</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或用作连接同一线路中两个网段</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两条总线线路间电隔离</a:t>
            </a:r>
            <a:r>
              <a:rPr kumimoji="1" lang="en-US" altLang="zh-CN" sz="1200" b="0" i="0" kern="1200" dirty="0" smtClean="0">
                <a:solidFill>
                  <a:schemeClr val="tx1"/>
                </a:solidFill>
                <a:effectLst/>
                <a:latin typeface="Times New Roman" pitchFamily="18" charset="0"/>
                <a:ea typeface="宋体" pitchFamily="2" charset="-122"/>
                <a:cs typeface="+mn-cs"/>
              </a:rPr>
              <a:t>)3</a:t>
            </a:r>
            <a:r>
              <a:rPr kumimoji="1" lang="zh-CN" altLang="en-US" sz="1200" b="0" i="0" kern="1200" dirty="0" smtClean="0">
                <a:solidFill>
                  <a:schemeClr val="tx1"/>
                </a:solidFill>
                <a:effectLst/>
                <a:latin typeface="Times New Roman" pitchFamily="18" charset="0"/>
                <a:ea typeface="宋体" pitchFamily="2" charset="-122"/>
                <a:cs typeface="+mn-cs"/>
              </a:rPr>
              <a:t>的中继</a:t>
            </a:r>
            <a:endParaRPr lang="zh-CN" altLang="zh-CN" dirty="0" smtClean="0"/>
          </a:p>
          <a:p>
            <a:pPr eaLnBrk="1" hangingPunct="1"/>
            <a:endParaRPr lang="zh-CN" altLang="zh-CN" dirty="0" smtClean="0"/>
          </a:p>
        </p:txBody>
      </p:sp>
    </p:spTree>
    <p:extLst>
      <p:ext uri="{BB962C8B-B14F-4D97-AF65-F5344CB8AC3E}">
        <p14:creationId xmlns:p14="http://schemas.microsoft.com/office/powerpoint/2010/main" val="4205381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193708-D430-4C65-9B32-CC8E9F6A99EF}" type="slidenum">
              <a:rPr lang="en-US" altLang="zh-CN" smtClean="0"/>
              <a:pPr>
                <a:defRPr/>
              </a:pPr>
              <a:t>47</a:t>
            </a:fld>
            <a:endParaRPr lang="en-US" altLang="zh-CN"/>
          </a:p>
        </p:txBody>
      </p:sp>
    </p:spTree>
    <p:extLst>
      <p:ext uri="{BB962C8B-B14F-4D97-AF65-F5344CB8AC3E}">
        <p14:creationId xmlns:p14="http://schemas.microsoft.com/office/powerpoint/2010/main" val="403923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193708-D430-4C65-9B32-CC8E9F6A99EF}" type="slidenum">
              <a:rPr lang="en-US" altLang="zh-CN" smtClean="0"/>
              <a:pPr>
                <a:defRPr/>
              </a:pPr>
              <a:t>49</a:t>
            </a:fld>
            <a:endParaRPr lang="en-US" altLang="zh-CN"/>
          </a:p>
        </p:txBody>
      </p:sp>
    </p:spTree>
    <p:extLst>
      <p:ext uri="{BB962C8B-B14F-4D97-AF65-F5344CB8AC3E}">
        <p14:creationId xmlns:p14="http://schemas.microsoft.com/office/powerpoint/2010/main" val="4025047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193708-D430-4C65-9B32-CC8E9F6A99EF}" type="slidenum">
              <a:rPr lang="en-US" altLang="zh-CN" smtClean="0"/>
              <a:pPr>
                <a:defRPr/>
              </a:pPr>
              <a:t>51</a:t>
            </a:fld>
            <a:endParaRPr lang="en-US" altLang="zh-CN"/>
          </a:p>
        </p:txBody>
      </p:sp>
    </p:spTree>
    <p:extLst>
      <p:ext uri="{BB962C8B-B14F-4D97-AF65-F5344CB8AC3E}">
        <p14:creationId xmlns:p14="http://schemas.microsoft.com/office/powerpoint/2010/main" val="679973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2"/>
          <p:cNvSpPr>
            <a:spLocks noGrp="1" noRot="1" noChangeAspect="1" noChangeArrowheads="1" noTextEdit="1"/>
          </p:cNvSpPr>
          <p:nvPr>
            <p:ph type="sldImg"/>
          </p:nvPr>
        </p:nvSpPr>
        <p:spPr>
          <a:ln/>
        </p:spPr>
      </p:sp>
      <p:sp>
        <p:nvSpPr>
          <p:cNvPr id="259074" name="Rectangle 3"/>
          <p:cNvSpPr>
            <a:spLocks noGrp="1" noChangeArrowheads="1"/>
          </p:cNvSpPr>
          <p:nvPr>
            <p:ph type="body" idx="1"/>
          </p:nvPr>
        </p:nvSpPr>
        <p:spPr>
          <a:noFill/>
          <a:ln/>
        </p:spPr>
        <p:txBody>
          <a:bodyPr/>
          <a:lstStyle/>
          <a:p>
            <a:endParaRPr lang="zh-CN" altLang="en-US" dirty="0" smtClean="0">
              <a:latin typeface="宋体" charset="-122"/>
              <a:ea typeface="宋体" charset="-122"/>
            </a:endParaRPr>
          </a:p>
        </p:txBody>
      </p:sp>
    </p:spTree>
    <p:extLst>
      <p:ext uri="{BB962C8B-B14F-4D97-AF65-F5344CB8AC3E}">
        <p14:creationId xmlns:p14="http://schemas.microsoft.com/office/powerpoint/2010/main" val="425017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noRot="1" noChangeAspect="1" noChangeArrowheads="1" noTextEdit="1"/>
          </p:cNvSpPr>
          <p:nvPr>
            <p:ph type="sldImg"/>
          </p:nvPr>
        </p:nvSpPr>
        <p:spPr>
          <a:ln/>
        </p:spPr>
      </p:sp>
      <p:sp>
        <p:nvSpPr>
          <p:cNvPr id="266242" name="Rectangle 3"/>
          <p:cNvSpPr>
            <a:spLocks noGrp="1" noChangeArrowheads="1"/>
          </p:cNvSpPr>
          <p:nvPr>
            <p:ph type="body" idx="1"/>
          </p:nvPr>
        </p:nvSpPr>
        <p:spPr>
          <a:noFill/>
          <a:ln/>
        </p:spPr>
        <p:txBody>
          <a:bodyPr/>
          <a:lstStyle/>
          <a:p>
            <a:r>
              <a:rPr lang="zh-CN" altLang="en-US" dirty="0" smtClean="0">
                <a:ea typeface="宋体" charset="-122"/>
              </a:rPr>
              <a:t>黑色工作组已停止工作。红色的是最活跃的。总的趋势是以太网占据了绝对优势，采用光纤作为传输介质，</a:t>
            </a:r>
            <a:r>
              <a:rPr lang="en-US" altLang="zh-CN" dirty="0" smtClean="0">
                <a:ea typeface="宋体" charset="-122"/>
              </a:rPr>
              <a:t>GE</a:t>
            </a:r>
            <a:r>
              <a:rPr lang="zh-CN" altLang="en-US" dirty="0" smtClean="0">
                <a:ea typeface="宋体" charset="-122"/>
              </a:rPr>
              <a:t>与</a:t>
            </a:r>
            <a:r>
              <a:rPr lang="en-US" altLang="zh-CN" dirty="0" smtClean="0">
                <a:ea typeface="宋体" charset="-122"/>
              </a:rPr>
              <a:t>10GE</a:t>
            </a:r>
            <a:r>
              <a:rPr lang="zh-CN" altLang="en-US" dirty="0" smtClean="0">
                <a:ea typeface="宋体" charset="-122"/>
              </a:rPr>
              <a:t>（千兆与万兆）技术成熟，逐步推广到城域网与局域网中。</a:t>
            </a:r>
          </a:p>
        </p:txBody>
      </p:sp>
    </p:spTree>
    <p:extLst>
      <p:ext uri="{BB962C8B-B14F-4D97-AF65-F5344CB8AC3E}">
        <p14:creationId xmlns:p14="http://schemas.microsoft.com/office/powerpoint/2010/main" val="669339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2"/>
          <p:cNvSpPr>
            <a:spLocks noGrp="1" noRot="1" noChangeAspect="1" noChangeArrowheads="1" noTextEdit="1"/>
          </p:cNvSpPr>
          <p:nvPr>
            <p:ph type="sldImg"/>
          </p:nvPr>
        </p:nvSpPr>
        <p:spPr>
          <a:ln/>
        </p:spPr>
      </p:sp>
      <p:sp>
        <p:nvSpPr>
          <p:cNvPr id="259074" name="Rectangle 3"/>
          <p:cNvSpPr>
            <a:spLocks noGrp="1" noChangeArrowheads="1"/>
          </p:cNvSpPr>
          <p:nvPr>
            <p:ph type="body" idx="1"/>
          </p:nvPr>
        </p:nvSpPr>
        <p:spPr>
          <a:noFill/>
          <a:ln/>
        </p:spPr>
        <p:txBody>
          <a:bodyPr/>
          <a:lstStyle/>
          <a:p>
            <a:r>
              <a:rPr lang="zh-CN" altLang="en-US" dirty="0" smtClean="0">
                <a:latin typeface="宋体" charset="-122"/>
                <a:ea typeface="宋体" charset="-122"/>
              </a:rPr>
              <a:t>网络拓扑有总线型、环形、星型等；出现了令牌环、令牌总线、</a:t>
            </a:r>
            <a:r>
              <a:rPr lang="en-US" altLang="zh-CN" dirty="0" smtClean="0">
                <a:latin typeface="宋体" charset="-122"/>
                <a:ea typeface="宋体" charset="-122"/>
              </a:rPr>
              <a:t>CSMA</a:t>
            </a:r>
            <a:r>
              <a:rPr lang="zh-CN" altLang="en-US" dirty="0" smtClean="0">
                <a:latin typeface="宋体" charset="-122"/>
                <a:ea typeface="宋体" charset="-122"/>
              </a:rPr>
              <a:t>。为了解决协议标准化问题，</a:t>
            </a:r>
            <a:r>
              <a:rPr lang="en-US" altLang="zh-CN" dirty="0" smtClean="0">
                <a:latin typeface="宋体" charset="-122"/>
                <a:ea typeface="宋体" charset="-122"/>
              </a:rPr>
              <a:t>IEEE</a:t>
            </a:r>
            <a:r>
              <a:rPr lang="zh-CN" altLang="en-US" dirty="0" smtClean="0">
                <a:latin typeface="宋体" charset="-122"/>
                <a:ea typeface="宋体" charset="-122"/>
              </a:rPr>
              <a:t>电子电气工程师协会成立了局域网标准委员会。局域网介质访问控制 </a:t>
            </a:r>
            <a:r>
              <a:rPr lang="en-US" altLang="zh-CN" dirty="0" smtClean="0">
                <a:latin typeface="宋体" charset="-122"/>
                <a:ea typeface="宋体" charset="-122"/>
              </a:rPr>
              <a:t>(medium access control)</a:t>
            </a:r>
            <a:r>
              <a:rPr lang="zh-CN" altLang="en-US" dirty="0" smtClean="0">
                <a:latin typeface="宋体" charset="-122"/>
                <a:ea typeface="宋体" charset="-122"/>
              </a:rPr>
              <a:t>协议针对多个节点共享传输介质而制定的控制协议。解决：</a:t>
            </a:r>
            <a:r>
              <a:rPr lang="en-US" altLang="zh-CN" dirty="0" smtClean="0">
                <a:latin typeface="宋体" charset="-122"/>
                <a:ea typeface="宋体" charset="-122"/>
              </a:rPr>
              <a:t>1</a:t>
            </a:r>
            <a:r>
              <a:rPr lang="zh-CN" altLang="en-US" dirty="0" smtClean="0">
                <a:latin typeface="宋体" charset="-122"/>
                <a:ea typeface="宋体" charset="-122"/>
              </a:rPr>
              <a:t>、应该由哪个结点发送数据；</a:t>
            </a:r>
            <a:r>
              <a:rPr lang="en-US" altLang="zh-CN" dirty="0" smtClean="0">
                <a:latin typeface="宋体" charset="-122"/>
                <a:ea typeface="宋体" charset="-122"/>
              </a:rPr>
              <a:t>2</a:t>
            </a:r>
            <a:r>
              <a:rPr lang="zh-CN" altLang="en-US" dirty="0" smtClean="0">
                <a:latin typeface="宋体" charset="-122"/>
                <a:ea typeface="宋体" charset="-122"/>
              </a:rPr>
              <a:t>、发送时是否会出现冲突？</a:t>
            </a:r>
            <a:r>
              <a:rPr lang="en-US" altLang="zh-CN" dirty="0" smtClean="0">
                <a:latin typeface="宋体" charset="-122"/>
                <a:ea typeface="宋体" charset="-122"/>
              </a:rPr>
              <a:t>3</a:t>
            </a:r>
            <a:r>
              <a:rPr lang="zh-CN" altLang="en-US" dirty="0" smtClean="0">
                <a:latin typeface="宋体" charset="-122"/>
                <a:ea typeface="宋体" charset="-122"/>
              </a:rPr>
              <a:t>、出现冲突怎么办？ 不同的局域网在</a:t>
            </a:r>
            <a:r>
              <a:rPr lang="en-US" altLang="zh-CN" dirty="0" smtClean="0">
                <a:latin typeface="宋体" charset="-122"/>
                <a:ea typeface="宋体" charset="-122"/>
              </a:rPr>
              <a:t>MAC</a:t>
            </a:r>
            <a:r>
              <a:rPr lang="zh-CN" altLang="en-US" dirty="0" smtClean="0">
                <a:latin typeface="宋体" charset="-122"/>
                <a:ea typeface="宋体" charset="-122"/>
              </a:rPr>
              <a:t>子层和物理层可以采用不同的协议，但在</a:t>
            </a:r>
            <a:r>
              <a:rPr lang="en-US" altLang="zh-CN" dirty="0" smtClean="0">
                <a:latin typeface="宋体" charset="-122"/>
                <a:ea typeface="宋体" charset="-122"/>
              </a:rPr>
              <a:t>LLC</a:t>
            </a:r>
            <a:r>
              <a:rPr lang="zh-CN" altLang="en-US" dirty="0" smtClean="0">
                <a:latin typeface="宋体" charset="-122"/>
                <a:ea typeface="宋体" charset="-122"/>
              </a:rPr>
              <a:t>子层必须采用相同的协议（将不同的帧结构封装在固定结构的</a:t>
            </a:r>
            <a:r>
              <a:rPr lang="en-US" altLang="zh-CN" dirty="0" smtClean="0">
                <a:latin typeface="宋体" charset="-122"/>
                <a:ea typeface="宋体" charset="-122"/>
              </a:rPr>
              <a:t>LLC</a:t>
            </a:r>
            <a:r>
              <a:rPr lang="zh-CN" altLang="en-US" dirty="0" smtClean="0">
                <a:latin typeface="宋体" charset="-122"/>
                <a:ea typeface="宋体" charset="-122"/>
              </a:rPr>
              <a:t>帧中）。广泛使用以太网协议，是否使用</a:t>
            </a:r>
            <a:r>
              <a:rPr lang="en-US" altLang="zh-CN" dirty="0" smtClean="0">
                <a:latin typeface="宋体" charset="-122"/>
                <a:ea typeface="宋体" charset="-122"/>
              </a:rPr>
              <a:t>LLC</a:t>
            </a:r>
            <a:r>
              <a:rPr lang="zh-CN" altLang="en-US" dirty="0" smtClean="0">
                <a:latin typeface="宋体" charset="-122"/>
                <a:ea typeface="宋体" charset="-122"/>
              </a:rPr>
              <a:t>子层已变得不重要，直接使用以太</a:t>
            </a:r>
            <a:r>
              <a:rPr lang="en-US" altLang="zh-CN" dirty="0" smtClean="0">
                <a:latin typeface="宋体" charset="-122"/>
                <a:ea typeface="宋体" charset="-122"/>
              </a:rPr>
              <a:t>(MAC)</a:t>
            </a:r>
            <a:r>
              <a:rPr lang="zh-CN" altLang="en-US" dirty="0" smtClean="0">
                <a:latin typeface="宋体" charset="-122"/>
                <a:ea typeface="宋体" charset="-122"/>
              </a:rPr>
              <a:t>帧，不讨论</a:t>
            </a:r>
            <a:r>
              <a:rPr lang="en-US" altLang="zh-CN" dirty="0" smtClean="0">
                <a:latin typeface="宋体" charset="-122"/>
                <a:ea typeface="宋体" charset="-122"/>
              </a:rPr>
              <a:t>LLC</a:t>
            </a:r>
            <a:r>
              <a:rPr lang="zh-CN" altLang="en-US" dirty="0" smtClean="0">
                <a:latin typeface="宋体" charset="-122"/>
                <a:ea typeface="宋体" charset="-122"/>
              </a:rPr>
              <a:t>。传输介质，如双绞线、同轴电缆、光纤。</a:t>
            </a:r>
          </a:p>
        </p:txBody>
      </p:sp>
    </p:spTree>
    <p:extLst>
      <p:ext uri="{BB962C8B-B14F-4D97-AF65-F5344CB8AC3E}">
        <p14:creationId xmlns:p14="http://schemas.microsoft.com/office/powerpoint/2010/main" val="3638111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a:noFill/>
          <a:ln/>
        </p:spPr>
        <p:txBody>
          <a:bodyPr/>
          <a:lstStyle/>
          <a:p>
            <a:r>
              <a:rPr lang="en-US" altLang="zh-CN" smtClean="0">
                <a:ea typeface="宋体" charset="-122"/>
              </a:rPr>
              <a:t>AUI</a:t>
            </a:r>
            <a:r>
              <a:rPr lang="zh-CN" altLang="en-US" smtClean="0">
                <a:ea typeface="宋体" charset="-122"/>
              </a:rPr>
              <a:t>端口是用来与粗同轴电缆连接的接口，它是一种</a:t>
            </a:r>
            <a:r>
              <a:rPr lang="en-US" altLang="zh-CN" smtClean="0">
                <a:ea typeface="宋体" charset="-122"/>
              </a:rPr>
              <a:t>“D”</a:t>
            </a:r>
            <a:r>
              <a:rPr lang="zh-CN" altLang="en-US" smtClean="0">
                <a:ea typeface="宋体" charset="-122"/>
              </a:rPr>
              <a:t>型</a:t>
            </a:r>
            <a:r>
              <a:rPr lang="en-US" altLang="zh-CN" smtClean="0">
                <a:ea typeface="宋体" charset="-122"/>
              </a:rPr>
              <a:t>15</a:t>
            </a:r>
            <a:r>
              <a:rPr lang="zh-CN" altLang="en-US" smtClean="0">
                <a:ea typeface="宋体" charset="-122"/>
              </a:rPr>
              <a:t>针接口。</a:t>
            </a:r>
            <a:r>
              <a:rPr lang="en-US" altLang="zh-CN" smtClean="0">
                <a:ea typeface="宋体" charset="-122"/>
              </a:rPr>
              <a:t>RJ-45</a:t>
            </a:r>
            <a:r>
              <a:rPr lang="zh-CN" altLang="en-US" smtClean="0">
                <a:ea typeface="宋体" charset="-122"/>
              </a:rPr>
              <a:t>接口可用于连接</a:t>
            </a:r>
            <a:r>
              <a:rPr lang="en-US" altLang="zh-CN" smtClean="0">
                <a:ea typeface="宋体" charset="-122"/>
              </a:rPr>
              <a:t>RJ-45</a:t>
            </a:r>
            <a:r>
              <a:rPr lang="zh-CN" altLang="en-US" smtClean="0">
                <a:ea typeface="宋体" charset="-122"/>
              </a:rPr>
              <a:t>接头，适用于由双绞线构建的网络，这种端口是最常见的，一般来说以太网集线器都会提供这种端口 </a:t>
            </a:r>
            <a:endParaRPr lang="en-US" altLang="zh-CN" smtClean="0">
              <a:ea typeface="宋体" charset="-122"/>
            </a:endParaRPr>
          </a:p>
        </p:txBody>
      </p:sp>
    </p:spTree>
    <p:extLst>
      <p:ext uri="{BB962C8B-B14F-4D97-AF65-F5344CB8AC3E}">
        <p14:creationId xmlns:p14="http://schemas.microsoft.com/office/powerpoint/2010/main" val="3749892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2"/>
          <p:cNvSpPr>
            <a:spLocks noGrp="1" noRot="1" noChangeAspect="1" noChangeArrowheads="1" noTextEdit="1"/>
          </p:cNvSpPr>
          <p:nvPr>
            <p:ph type="sldImg"/>
          </p:nvPr>
        </p:nvSpPr>
        <p:spPr>
          <a:ln/>
        </p:spPr>
      </p:sp>
      <p:sp>
        <p:nvSpPr>
          <p:cNvPr id="272386" name="Rectangle 3"/>
          <p:cNvSpPr>
            <a:spLocks noGrp="1" noChangeArrowheads="1"/>
          </p:cNvSpPr>
          <p:nvPr>
            <p:ph type="body" idx="1"/>
          </p:nvPr>
        </p:nvSpPr>
        <p:spPr>
          <a:noFill/>
          <a:ln/>
        </p:spPr>
        <p:txBody>
          <a:bodyPr/>
          <a:lstStyle/>
          <a:p>
            <a:r>
              <a:rPr lang="zh-CN" altLang="en-US" sz="1800" dirty="0" smtClean="0">
                <a:solidFill>
                  <a:srgbClr val="2D2DB9"/>
                </a:solidFill>
                <a:ea typeface="宋体" charset="-122"/>
                <a:cs typeface="Times New Roman" pitchFamily="18" charset="0"/>
              </a:rPr>
              <a:t>以太网中，结点要发送数据，以“广播”的方式将数据通过公共传输介质总线发送出去，其他结点都能“收听”这个信号，因为没有控制中心，冲突不可避免。发言之前监听是否有人发言称为“载波侦听”；每人都有平等的机会说话称为“多路访问”；发言人在发言过程中要及时发现是否发生冲突，称为“冲突检测”；如果发现冲突发生，需要停止讲话，随机后退延迟，再次重复上述过程，直至成功。</a:t>
            </a:r>
            <a:r>
              <a:rPr lang="en-US" altLang="zh-CN" sz="1800" dirty="0" smtClean="0">
                <a:solidFill>
                  <a:srgbClr val="2D2DB9"/>
                </a:solidFill>
                <a:ea typeface="宋体" charset="-122"/>
                <a:cs typeface="Times New Roman" pitchFamily="18" charset="0"/>
              </a:rPr>
              <a:t>CSMA/CD</a:t>
            </a:r>
            <a:r>
              <a:rPr lang="zh-CN" altLang="en-US" sz="1800" dirty="0" smtClean="0">
                <a:solidFill>
                  <a:srgbClr val="2D2DB9"/>
                </a:solidFill>
                <a:ea typeface="宋体" charset="-122"/>
                <a:cs typeface="Times New Roman" pitchFamily="18" charset="0"/>
              </a:rPr>
              <a:t>的发送流程要点：先听后发、边听边发、冲突停止、延迟重发。</a:t>
            </a:r>
          </a:p>
        </p:txBody>
      </p:sp>
    </p:spTree>
    <p:extLst>
      <p:ext uri="{BB962C8B-B14F-4D97-AF65-F5344CB8AC3E}">
        <p14:creationId xmlns:p14="http://schemas.microsoft.com/office/powerpoint/2010/main" val="258907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2"/>
          <p:cNvSpPr>
            <a:spLocks noGrp="1" noRot="1" noChangeAspect="1" noChangeArrowheads="1" noTextEdit="1"/>
          </p:cNvSpPr>
          <p:nvPr>
            <p:ph type="sldImg"/>
          </p:nvPr>
        </p:nvSpPr>
        <p:spPr>
          <a:ln/>
        </p:spPr>
      </p:sp>
      <p:sp>
        <p:nvSpPr>
          <p:cNvPr id="267266" name="Rectangle 3"/>
          <p:cNvSpPr>
            <a:spLocks noGrp="1" noChangeArrowheads="1"/>
          </p:cNvSpPr>
          <p:nvPr>
            <p:ph type="body" idx="1"/>
          </p:nvPr>
        </p:nvSpPr>
        <p:spPr>
          <a:noFill/>
          <a:ln/>
        </p:spPr>
        <p:txBody>
          <a:bodyPr/>
          <a:lstStyle/>
          <a:p>
            <a:r>
              <a:rPr lang="en-US" altLang="zh-CN" sz="1000" b="1" smtClean="0">
                <a:solidFill>
                  <a:srgbClr val="2D2DB9"/>
                </a:solidFill>
                <a:ea typeface="宋体" charset="-122"/>
                <a:cs typeface="Times New Roman" pitchFamily="18" charset="0"/>
              </a:rPr>
              <a:t>Ethernet</a:t>
            </a:r>
            <a:r>
              <a:rPr lang="zh-CN" altLang="en-US" sz="1000" b="1" smtClean="0">
                <a:solidFill>
                  <a:srgbClr val="2D2DB9"/>
                </a:solidFill>
                <a:ea typeface="宋体" charset="-122"/>
                <a:cs typeface="Times New Roman" pitchFamily="18" charset="0"/>
              </a:rPr>
              <a:t>协议规定一个帧的最大重发次数为</a:t>
            </a:r>
            <a:r>
              <a:rPr lang="en-US" altLang="zh-CN" sz="1000" b="1" smtClean="0">
                <a:solidFill>
                  <a:srgbClr val="2D2DB9"/>
                </a:solidFill>
                <a:ea typeface="宋体" charset="-122"/>
                <a:cs typeface="Times New Roman" pitchFamily="18" charset="0"/>
              </a:rPr>
              <a:t>16</a:t>
            </a:r>
            <a:r>
              <a:rPr lang="zh-CN" altLang="en-US" sz="1000" b="1" smtClean="0">
                <a:solidFill>
                  <a:srgbClr val="2D2DB9"/>
                </a:solidFill>
                <a:ea typeface="宋体" charset="-122"/>
                <a:cs typeface="Times New Roman" pitchFamily="18" charset="0"/>
              </a:rPr>
              <a:t>；</a:t>
            </a:r>
          </a:p>
        </p:txBody>
      </p:sp>
    </p:spTree>
    <p:extLst>
      <p:ext uri="{BB962C8B-B14F-4D97-AF65-F5344CB8AC3E}">
        <p14:creationId xmlns:p14="http://schemas.microsoft.com/office/powerpoint/2010/main" val="1282314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598613"/>
            <a:ext cx="6243654" cy="1045369"/>
          </a:xfrm>
        </p:spPr>
        <p:txBody>
          <a:bodyPr/>
          <a:lstStyle>
            <a:lvl1pPr>
              <a:defRPr sz="4400">
                <a:solidFill>
                  <a:schemeClr val="accent1">
                    <a:lumMod val="50000"/>
                  </a:schemeClr>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85834" y="2916238"/>
            <a:ext cx="4914912" cy="1013628"/>
          </a:xfrm>
        </p:spPr>
        <p:txBody>
          <a:bodyPr/>
          <a:lstStyle>
            <a:lvl1pPr marL="0" indent="0" algn="ctr">
              <a:buNone/>
              <a:defRPr sz="3200" b="1">
                <a:solidFill>
                  <a:schemeClr val="accent1">
                    <a:lumMod val="7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4116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41163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fld id="{E7A9102E-7F17-4163-8E09-27D5D796F4E4}"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50" y="428625"/>
            <a:ext cx="6429375" cy="857250"/>
          </a:xfrm>
        </p:spPr>
        <p:txBody>
          <a:bodyPr/>
          <a:lstStyle/>
          <a:p>
            <a:r>
              <a:rPr lang="zh-CN" altLang="en-US"/>
              <a:t>单击此处编辑母版标题样式</a:t>
            </a:r>
          </a:p>
        </p:txBody>
      </p:sp>
      <p:sp>
        <p:nvSpPr>
          <p:cNvPr id="3" name="内容占位符 2"/>
          <p:cNvSpPr>
            <a:spLocks noGrp="1"/>
          </p:cNvSpPr>
          <p:nvPr>
            <p:ph idx="1"/>
          </p:nvPr>
        </p:nvSpPr>
        <p:spPr>
          <a:xfrm>
            <a:off x="357188" y="1485900"/>
            <a:ext cx="6357937" cy="3087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fld id="{5AD27A97-B6A4-44DD-A717-97396521E346}"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a:xfrm>
            <a:off x="2895600" y="4716463"/>
            <a:ext cx="2895600" cy="228600"/>
          </a:xfrm>
        </p:spPr>
        <p:txBody>
          <a:bodyPr/>
          <a:lstStyle>
            <a:lvl1pPr algn="ctr" eaLnBrk="0" hangingPunct="0">
              <a:defRPr/>
            </a:lvl1pPr>
          </a:lstStyle>
          <a:p>
            <a:pPr>
              <a:defRPr/>
            </a:pPr>
            <a:fld id="{D8B484FB-50DD-46CE-8060-736716653DE6}" type="slidenum">
              <a:rPr lang="en-US" altLang="ko-KR"/>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10"/>
          </p:nvPr>
        </p:nvSpPr>
        <p:spPr/>
        <p:txBody>
          <a:bodyPr/>
          <a:lstStyle>
            <a:lvl1pPr>
              <a:defRPr/>
            </a:lvl1pPr>
          </a:lstStyle>
          <a:p>
            <a:pPr>
              <a:defRPr/>
            </a:pPr>
            <a:fld id="{9B901F34-BF92-436A-B62A-319159BECE4F}" type="slidenum">
              <a:rPr lang="en-US" altLang="ko-KR"/>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951"/>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3"/>
          <p:cNvSpPr>
            <a:spLocks noGrp="1"/>
          </p:cNvSpPr>
          <p:nvPr>
            <p:ph type="ftr" sz="quarter" idx="10"/>
          </p:nvPr>
        </p:nvSpPr>
        <p:spPr/>
        <p:txBody>
          <a:bodyPr/>
          <a:lstStyle>
            <a:lvl1pPr>
              <a:defRPr/>
            </a:lvl1pPr>
          </a:lstStyle>
          <a:p>
            <a:pPr>
              <a:defRPr/>
            </a:pPr>
            <a:fld id="{3D4BD732-D327-4840-91DD-1266A5048B2B}"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3"/>
          <p:cNvSpPr>
            <a:spLocks noGrp="1"/>
          </p:cNvSpPr>
          <p:nvPr>
            <p:ph type="ftr" sz="quarter" idx="10"/>
          </p:nvPr>
        </p:nvSpPr>
        <p:spPr/>
        <p:txBody>
          <a:bodyPr/>
          <a:lstStyle>
            <a:lvl1pPr>
              <a:defRPr/>
            </a:lvl1pPr>
          </a:lstStyle>
          <a:p>
            <a:pPr>
              <a:defRPr/>
            </a:pPr>
            <a:fld id="{32FB5B22-4138-4B7A-9CE0-F714857D0427}" type="slidenum">
              <a:rPr lang="en-US" altLang="ko-KR"/>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3"/>
          <p:cNvSpPr>
            <a:spLocks noGrp="1"/>
          </p:cNvSpPr>
          <p:nvPr>
            <p:ph type="ftr" sz="quarter" idx="10"/>
          </p:nvPr>
        </p:nvSpPr>
        <p:spPr/>
        <p:txBody>
          <a:bodyPr/>
          <a:lstStyle>
            <a:lvl1pPr>
              <a:defRPr/>
            </a:lvl1pPr>
          </a:lstStyle>
          <a:p>
            <a:pPr>
              <a:defRPr/>
            </a:pPr>
            <a:fld id="{BB345D73-342D-4041-A8F5-CA7EBB33CB24}" type="slidenum">
              <a:rPr lang="en-US" altLang="ko-KR"/>
              <a:pPr>
                <a:defRPr/>
              </a:pPr>
              <a:t>‹#›</a:t>
            </a:fld>
            <a:endParaRPr lang="en-US" altLang="ko-KR"/>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3"/>
          <p:cNvSpPr>
            <a:spLocks noGrp="1"/>
          </p:cNvSpPr>
          <p:nvPr>
            <p:ph type="ftr" sz="quarter" idx="10"/>
          </p:nvPr>
        </p:nvSpPr>
        <p:spPr/>
        <p:txBody>
          <a:bodyPr/>
          <a:lstStyle>
            <a:lvl1pPr>
              <a:defRPr/>
            </a:lvl1pPr>
          </a:lstStyle>
          <a:p>
            <a:pPr>
              <a:defRPr/>
            </a:pPr>
            <a:fld id="{1DA98773-64B2-4C2D-9CF0-74AC26D3CFFF}" type="slidenum">
              <a:rPr lang="en-US" altLang="ko-KR"/>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7489"/>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3"/>
          <p:cNvSpPr>
            <a:spLocks noGrp="1"/>
          </p:cNvSpPr>
          <p:nvPr>
            <p:ph type="ftr" sz="quarter" idx="10"/>
          </p:nvPr>
        </p:nvSpPr>
        <p:spPr/>
        <p:txBody>
          <a:bodyPr/>
          <a:lstStyle>
            <a:lvl1pPr>
              <a:defRPr/>
            </a:lvl1pPr>
          </a:lstStyle>
          <a:p>
            <a:pPr>
              <a:defRPr/>
            </a:pPr>
            <a:fld id="{5F323328-347B-46A8-9DEC-B062DCD2EC1E}" type="slidenum">
              <a:rPr lang="en-US" altLang="ko-KR"/>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fld id="{47439AFA-486C-43DF-A79E-75525F88A2D2}"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
        <p:nvSpPr>
          <p:cNvPr id="4" name="页脚占位符 3"/>
          <p:cNvSpPr>
            <a:spLocks noGrp="1"/>
          </p:cNvSpPr>
          <p:nvPr>
            <p:ph type="ftr" sz="quarter" idx="3"/>
          </p:nvPr>
        </p:nvSpPr>
        <p:spPr>
          <a:xfrm>
            <a:off x="2895600" y="4830763"/>
            <a:ext cx="2895600" cy="228600"/>
          </a:xfrm>
          <a:prstGeom prst="rect">
            <a:avLst/>
          </a:prstGeom>
        </p:spPr>
        <p:txBody>
          <a:bodyPr/>
          <a:lstStyle>
            <a:lvl1pPr algn="ctr" eaLnBrk="0" hangingPunct="0">
              <a:defRPr/>
            </a:lvl1pPr>
          </a:lstStyle>
          <a:p>
            <a:pPr>
              <a:defRPr/>
            </a:pPr>
            <a:fld id="{63A81FDC-AC09-4220-85AF-8DEBE21466B6}"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698" r:id="rId3"/>
    <p:sldLayoutId id="2147483697" r:id="rId4"/>
    <p:sldLayoutId id="2147483696" r:id="rId5"/>
    <p:sldLayoutId id="2147483695" r:id="rId6"/>
    <p:sldLayoutId id="2147483694" r:id="rId7"/>
    <p:sldLayoutId id="2147483693" r:id="rId8"/>
    <p:sldLayoutId id="2147483692" r:id="rId9"/>
    <p:sldLayoutId id="2147483691" r:id="rId10"/>
    <p:sldLayoutId id="2147483690" r:id="rId11"/>
  </p:sldLayoutIdLst>
  <p:hf sldNum="0" hdr="0" dt="0"/>
  <p:txStyles>
    <p:titleStyle>
      <a:lvl1pPr algn="ctr" rtl="0" eaLnBrk="0" fontAlgn="base" hangingPunct="0">
        <a:spcBef>
          <a:spcPct val="0"/>
        </a:spcBef>
        <a:spcAft>
          <a:spcPct val="0"/>
        </a:spcAft>
        <a:defRPr sz="2800" b="1">
          <a:solidFill>
            <a:srgbClr val="194D19"/>
          </a:solidFill>
          <a:latin typeface="Arial" charset="0"/>
          <a:ea typeface="+mj-ea"/>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Arial" charset="0"/>
          <a:ea typeface="+mn-ea"/>
          <a:cs typeface="+mn-cs"/>
        </a:defRPr>
      </a:lvl1pPr>
      <a:lvl2pPr marL="742950" indent="-285750" algn="l" rtl="0" eaLnBrk="0" fontAlgn="base" hangingPunct="0">
        <a:spcBef>
          <a:spcPct val="20000"/>
        </a:spcBef>
        <a:spcAft>
          <a:spcPct val="0"/>
        </a:spcAft>
        <a:buChar char="–"/>
        <a:defRPr sz="2000">
          <a:solidFill>
            <a:srgbClr val="267326"/>
          </a:solidFill>
          <a:latin typeface="Arial" charset="0"/>
          <a:ea typeface="+mn-ea"/>
        </a:defRPr>
      </a:lvl2pPr>
      <a:lvl3pPr marL="1143000" indent="-228600" algn="l" rtl="0" eaLnBrk="0" fontAlgn="base" hangingPunct="0">
        <a:spcBef>
          <a:spcPct val="20000"/>
        </a:spcBef>
        <a:spcAft>
          <a:spcPct val="0"/>
        </a:spcAft>
        <a:buChar char="•"/>
        <a:defRPr sz="2000">
          <a:solidFill>
            <a:srgbClr val="267326"/>
          </a:solidFill>
          <a:latin typeface="Arial" charset="0"/>
          <a:ea typeface="+mn-ea"/>
        </a:defRPr>
      </a:lvl3pPr>
      <a:lvl4pPr marL="1600200" indent="-228600" algn="l" rtl="0" eaLnBrk="0" fontAlgn="base" hangingPunct="0">
        <a:spcBef>
          <a:spcPct val="20000"/>
        </a:spcBef>
        <a:spcAft>
          <a:spcPct val="0"/>
        </a:spcAft>
        <a:buChar char="–"/>
        <a:defRPr sz="2000">
          <a:solidFill>
            <a:srgbClr val="267326"/>
          </a:solidFill>
          <a:latin typeface="Arial" charset="0"/>
          <a:ea typeface="+mn-ea"/>
        </a:defRPr>
      </a:lvl4pPr>
      <a:lvl5pPr marL="2057400" indent="-228600" algn="l" rtl="0" eaLnBrk="0" fontAlgn="base" hangingPunct="0">
        <a:spcBef>
          <a:spcPct val="20000"/>
        </a:spcBef>
        <a:spcAft>
          <a:spcPct val="0"/>
        </a:spcAft>
        <a:buChar char="»"/>
        <a:defRPr sz="2000">
          <a:solidFill>
            <a:srgbClr val="267326"/>
          </a:solidFill>
          <a:latin typeface="Arial" charset="0"/>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jpeg"/><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标题 1"/>
          <p:cNvSpPr>
            <a:spLocks noGrp="1"/>
          </p:cNvSpPr>
          <p:nvPr>
            <p:ph type="title"/>
          </p:nvPr>
        </p:nvSpPr>
        <p:spPr>
          <a:xfrm>
            <a:off x="3995936" y="2140496"/>
            <a:ext cx="4064000" cy="1020762"/>
          </a:xfrm>
        </p:spPr>
        <p:txBody>
          <a:bodyPr/>
          <a:lstStyle/>
          <a:p>
            <a:pPr eaLnBrk="1" hangingPunct="1">
              <a:defRPr/>
            </a:pPr>
            <a:r>
              <a:rPr lang="zh-CN" altLang="en-US" dirty="0" smtClean="0">
                <a:solidFill>
                  <a:srgbClr val="003366"/>
                </a:solidFill>
                <a:latin typeface="微软雅黑" pitchFamily="34" charset="-122"/>
                <a:ea typeface="微软雅黑" pitchFamily="34" charset="-122"/>
              </a:rPr>
              <a:t>计算机网络</a:t>
            </a:r>
            <a:endParaRPr lang="zh-CN" altLang="en-US" dirty="0">
              <a:solidFill>
                <a:srgbClr val="003366"/>
              </a:solidFill>
              <a:latin typeface="微软雅黑" pitchFamily="34" charset="-122"/>
              <a:ea typeface="微软雅黑" pitchFamily="34" charset="-122"/>
            </a:endParaRPr>
          </a:p>
        </p:txBody>
      </p:sp>
      <p:sp>
        <p:nvSpPr>
          <p:cNvPr id="15362" name="副标题 2"/>
          <p:cNvSpPr>
            <a:spLocks noGrp="1"/>
          </p:cNvSpPr>
          <p:nvPr>
            <p:ph type="body" idx="1"/>
          </p:nvPr>
        </p:nvSpPr>
        <p:spPr>
          <a:xfrm>
            <a:off x="3317875" y="3502025"/>
            <a:ext cx="4000500" cy="1125538"/>
          </a:xfrm>
        </p:spPr>
        <p:txBody>
          <a:bodyPr/>
          <a:lstStyle/>
          <a:p>
            <a:pPr algn="ctr" eaLnBrk="1" hangingPunct="1"/>
            <a:r>
              <a:rPr lang="zh-CN" altLang="en-US" sz="2800" b="1" smtClean="0">
                <a:solidFill>
                  <a:srgbClr val="003366"/>
                </a:solidFill>
                <a:latin typeface="微软雅黑" pitchFamily="34" charset="-122"/>
                <a:ea typeface="微软雅黑" pitchFamily="34" charset="-122"/>
              </a:rPr>
              <a:t>王宇新</a:t>
            </a:r>
          </a:p>
          <a:p>
            <a:pPr algn="ctr" eaLnBrk="1" hangingPunct="1"/>
            <a:r>
              <a:rPr lang="zh-CN" altLang="en-US" sz="2800" b="1" smtClean="0">
                <a:solidFill>
                  <a:srgbClr val="003366"/>
                </a:solidFill>
                <a:latin typeface="微软雅黑" pitchFamily="34" charset="-122"/>
                <a:ea typeface="微软雅黑" pitchFamily="34" charset="-122"/>
              </a:rPr>
              <a:t>大连理工大学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7" name="标题 1"/>
          <p:cNvSpPr>
            <a:spLocks noGrp="1"/>
          </p:cNvSpPr>
          <p:nvPr>
            <p:ph type="title" idx="4294967295"/>
          </p:nvPr>
        </p:nvSpPr>
        <p:spPr>
          <a:xfrm>
            <a:off x="590550" y="608013"/>
            <a:ext cx="6429375" cy="668337"/>
          </a:xfrm>
        </p:spPr>
        <p:txBody>
          <a:bodyPr/>
          <a:lstStyle/>
          <a:p>
            <a:pPr algn="l"/>
            <a:r>
              <a:rPr lang="en-US" altLang="zh-CN" sz="2400" dirty="0" smtClean="0">
                <a:solidFill>
                  <a:srgbClr val="007D7A"/>
                </a:solidFill>
                <a:latin typeface="Times New Roman" pitchFamily="18" charset="0"/>
                <a:ea typeface="微软雅黑" pitchFamily="34" charset="-122"/>
                <a:cs typeface="Times New Roman" pitchFamily="18" charset="0"/>
              </a:rPr>
              <a:t>IEEE </a:t>
            </a:r>
            <a:r>
              <a:rPr lang="en-US" altLang="zh-CN" sz="2400" dirty="0">
                <a:solidFill>
                  <a:srgbClr val="007D7A"/>
                </a:solidFill>
                <a:latin typeface="Times New Roman" pitchFamily="18" charset="0"/>
                <a:ea typeface="微软雅黑" pitchFamily="34" charset="-122"/>
                <a:cs typeface="Times New Roman" pitchFamily="18" charset="0"/>
              </a:rPr>
              <a:t>802</a:t>
            </a:r>
            <a:r>
              <a:rPr lang="zh-CN" altLang="en-US" sz="2400" dirty="0">
                <a:solidFill>
                  <a:srgbClr val="007D7A"/>
                </a:solidFill>
                <a:latin typeface="Times New Roman" pitchFamily="18" charset="0"/>
                <a:ea typeface="微软雅黑" pitchFamily="34" charset="-122"/>
                <a:cs typeface="Times New Roman" pitchFamily="18" charset="0"/>
              </a:rPr>
              <a:t>与</a:t>
            </a:r>
            <a:r>
              <a:rPr lang="en-US" altLang="zh-CN" sz="2400" dirty="0">
                <a:solidFill>
                  <a:srgbClr val="007D7A"/>
                </a:solidFill>
                <a:latin typeface="Times New Roman" pitchFamily="18" charset="0"/>
                <a:ea typeface="微软雅黑" pitchFamily="34" charset="-122"/>
                <a:cs typeface="Times New Roman" pitchFamily="18" charset="0"/>
              </a:rPr>
              <a:t>OSI</a:t>
            </a:r>
            <a:r>
              <a:rPr lang="zh-CN" altLang="en-US" sz="2400" dirty="0">
                <a:solidFill>
                  <a:srgbClr val="007D7A"/>
                </a:solidFill>
                <a:latin typeface="Times New Roman" pitchFamily="18" charset="0"/>
                <a:ea typeface="微软雅黑" pitchFamily="34" charset="-122"/>
                <a:cs typeface="Times New Roman" pitchFamily="18" charset="0"/>
              </a:rPr>
              <a:t>参考模型的对应关系</a:t>
            </a:r>
          </a:p>
        </p:txBody>
      </p:sp>
      <p:graphicFrame>
        <p:nvGraphicFramePr>
          <p:cNvPr id="256006" name="Object 1"/>
          <p:cNvGraphicFramePr>
            <a:graphicFrameLocks noChangeAspect="1"/>
          </p:cNvGraphicFramePr>
          <p:nvPr>
            <p:extLst>
              <p:ext uri="{D42A27DB-BD31-4B8C-83A1-F6EECF244321}">
                <p14:modId xmlns:p14="http://schemas.microsoft.com/office/powerpoint/2010/main" val="4141401797"/>
              </p:ext>
            </p:extLst>
          </p:nvPr>
        </p:nvGraphicFramePr>
        <p:xfrm>
          <a:off x="683568" y="2068513"/>
          <a:ext cx="3673475" cy="2855912"/>
        </p:xfrm>
        <a:graphic>
          <a:graphicData uri="http://schemas.openxmlformats.org/presentationml/2006/ole">
            <mc:AlternateContent xmlns:mc="http://schemas.openxmlformats.org/markup-compatibility/2006">
              <mc:Choice xmlns:v="urn:schemas-microsoft-com:vml" Requires="v">
                <p:oleObj spid="_x0000_s335895" name="Visio" r:id="rId4" imgW="2390013" imgH="1932940" progId="">
                  <p:embed/>
                </p:oleObj>
              </mc:Choice>
              <mc:Fallback>
                <p:oleObj name="Visio" r:id="rId4" imgW="2390013" imgH="1932940" progId="">
                  <p:embed/>
                  <p:pic>
                    <p:nvPicPr>
                      <p:cNvPr id="256006"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068513"/>
                        <a:ext cx="3673475" cy="285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6"/>
          <p:cNvSpPr>
            <a:spLocks noChangeArrowheads="1"/>
          </p:cNvSpPr>
          <p:nvPr/>
        </p:nvSpPr>
        <p:spPr bwMode="auto">
          <a:xfrm>
            <a:off x="4644008" y="3076600"/>
            <a:ext cx="3713798" cy="1612525"/>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a:lnSpc>
                <a:spcPct val="110000"/>
              </a:lnSpc>
              <a:defRPr/>
            </a:pPr>
            <a:r>
              <a:rPr lang="en-US" altLang="zh-CN" sz="2000" b="0" u="none" dirty="0" smtClean="0">
                <a:solidFill>
                  <a:srgbClr val="FFFF00"/>
                </a:solidFill>
              </a:rPr>
              <a:t>LLC</a:t>
            </a:r>
            <a:r>
              <a:rPr lang="zh-CN" altLang="en-US" sz="2000" b="0" u="none" dirty="0">
                <a:solidFill>
                  <a:srgbClr val="FFFF00"/>
                </a:solidFill>
              </a:rPr>
              <a:t>层：</a:t>
            </a:r>
            <a:r>
              <a:rPr lang="zh-CN" altLang="en-US" sz="2000" b="0" u="none" dirty="0" smtClean="0">
                <a:solidFill>
                  <a:srgbClr val="FFFF00"/>
                </a:solidFill>
              </a:rPr>
              <a:t>负责</a:t>
            </a:r>
            <a:r>
              <a:rPr lang="zh-CN" altLang="en-US" sz="2000" b="0" u="none" dirty="0">
                <a:solidFill>
                  <a:srgbClr val="FFFF00"/>
                </a:solidFill>
              </a:rPr>
              <a:t>识别网络层协议，然后对它们进行封装。</a:t>
            </a:r>
            <a:endParaRPr lang="en-US" altLang="zh-CN" sz="2000" b="0" u="none" dirty="0">
              <a:solidFill>
                <a:srgbClr val="FFFF00"/>
              </a:solidFill>
            </a:endParaRPr>
          </a:p>
          <a:p>
            <a:pPr algn="ctr">
              <a:lnSpc>
                <a:spcPct val="110000"/>
              </a:lnSpc>
              <a:defRPr/>
            </a:pPr>
            <a:r>
              <a:rPr lang="en-US" altLang="zh-CN" sz="2000" b="0" u="none" dirty="0" smtClean="0">
                <a:solidFill>
                  <a:srgbClr val="FFFF00"/>
                </a:solidFill>
              </a:rPr>
              <a:t>MAC</a:t>
            </a:r>
            <a:r>
              <a:rPr lang="zh-CN" altLang="en-US" sz="2000" b="0" u="none" dirty="0">
                <a:solidFill>
                  <a:srgbClr val="FFFF00"/>
                </a:solidFill>
              </a:rPr>
              <a:t>层：解决局域网中各</a:t>
            </a:r>
            <a:r>
              <a:rPr lang="zh-CN" altLang="en-US" sz="2000" b="0" u="none" dirty="0" smtClean="0">
                <a:solidFill>
                  <a:srgbClr val="FFFF00"/>
                </a:solidFill>
              </a:rPr>
              <a:t>站点 </a:t>
            </a:r>
            <a:r>
              <a:rPr lang="zh-CN" altLang="en-US" sz="2000" b="0" dirty="0">
                <a:solidFill>
                  <a:srgbClr val="FFFF00"/>
                </a:solidFill>
              </a:rPr>
              <a:t>共享通信介质 </a:t>
            </a:r>
            <a:r>
              <a:rPr lang="zh-CN" altLang="en-US" sz="2000" b="0" u="none" dirty="0">
                <a:solidFill>
                  <a:srgbClr val="FFFF00"/>
                </a:solidFill>
              </a:rPr>
              <a:t>的争用</a:t>
            </a:r>
            <a:r>
              <a:rPr lang="zh-CN" altLang="en-US" sz="2000" b="0" u="none" dirty="0" smtClean="0">
                <a:solidFill>
                  <a:srgbClr val="FFFF00"/>
                </a:solidFill>
              </a:rPr>
              <a:t>问题</a:t>
            </a:r>
            <a:r>
              <a:rPr lang="zh-CN" altLang="en-US" sz="2000" b="0" u="none" dirty="0">
                <a:solidFill>
                  <a:srgbClr val="FFFF00"/>
                </a:solidFill>
              </a:rPr>
              <a:t>。</a:t>
            </a:r>
          </a:p>
        </p:txBody>
      </p:sp>
      <p:sp>
        <p:nvSpPr>
          <p:cNvPr id="3" name="矩形 2"/>
          <p:cNvSpPr/>
          <p:nvPr/>
        </p:nvSpPr>
        <p:spPr>
          <a:xfrm>
            <a:off x="323528" y="1183833"/>
            <a:ext cx="7488832" cy="1532727"/>
          </a:xfrm>
          <a:prstGeom prst="rect">
            <a:avLst/>
          </a:prstGeom>
        </p:spPr>
        <p:txBody>
          <a:bodyPr wrap="square">
            <a:spAutoFit/>
          </a:bodyPr>
          <a:lstStyle/>
          <a:p>
            <a:pPr marL="342900" indent="-342900" eaLnBrk="0" hangingPunct="0">
              <a:lnSpc>
                <a:spcPct val="120000"/>
              </a:lnSpc>
              <a:spcBef>
                <a:spcPct val="20000"/>
              </a:spcBef>
              <a:buFont typeface="Arial" panose="020B0604020202020204" pitchFamily="34" charset="0"/>
              <a:buChar char="•"/>
            </a:pPr>
            <a:r>
              <a:rPr lang="zh-CN" altLang="zh-CN" sz="1800" b="0" u="none" dirty="0">
                <a:solidFill>
                  <a:srgbClr val="1A3868"/>
                </a:solidFill>
                <a:latin typeface="微软雅黑" pitchFamily="34" charset="-122"/>
              </a:rPr>
              <a:t>为了使数据链路层能更好地适应多种局域网标准，802 </a:t>
            </a:r>
            <a:r>
              <a:rPr lang="zh-CN" altLang="zh-CN" sz="1800" b="0" u="none" dirty="0" smtClean="0">
                <a:solidFill>
                  <a:srgbClr val="1A3868"/>
                </a:solidFill>
                <a:latin typeface="微软雅黑" pitchFamily="34" charset="-122"/>
              </a:rPr>
              <a:t>委员会将</a:t>
            </a:r>
            <a:r>
              <a:rPr lang="zh-CN" altLang="zh-CN" sz="1800" b="0" u="none" dirty="0">
                <a:solidFill>
                  <a:srgbClr val="1A3868"/>
                </a:solidFill>
                <a:latin typeface="微软雅黑" pitchFamily="34" charset="-122"/>
              </a:rPr>
              <a:t>局域网的数据链路层拆成两个子层：</a:t>
            </a:r>
          </a:p>
          <a:p>
            <a:pPr marL="1714500" lvl="4" indent="-342900" eaLnBrk="0" hangingPunct="0">
              <a:lnSpc>
                <a:spcPct val="120000"/>
              </a:lnSpc>
              <a:spcBef>
                <a:spcPct val="20000"/>
              </a:spcBef>
              <a:buFont typeface="Wingdings" panose="05000000000000000000" pitchFamily="2" charset="2"/>
              <a:buChar char="ü"/>
            </a:pPr>
            <a:r>
              <a:rPr lang="zh-CN" altLang="zh-CN" sz="1800" b="0" u="none" dirty="0">
                <a:solidFill>
                  <a:srgbClr val="C00000"/>
                </a:solidFill>
                <a:latin typeface="微软雅黑" pitchFamily="34" charset="-122"/>
              </a:rPr>
              <a:t>逻辑链路控制子层</a:t>
            </a:r>
            <a:r>
              <a:rPr lang="zh-CN" altLang="zh-CN" sz="1800" b="0" u="none" dirty="0">
                <a:solidFill>
                  <a:srgbClr val="1A3868"/>
                </a:solidFill>
                <a:latin typeface="微软雅黑" pitchFamily="34" charset="-122"/>
              </a:rPr>
              <a:t>LLC (Logical Link Control)</a:t>
            </a:r>
          </a:p>
          <a:p>
            <a:pPr marL="1714500" lvl="4" indent="-342900" eaLnBrk="0" hangingPunct="0">
              <a:lnSpc>
                <a:spcPct val="120000"/>
              </a:lnSpc>
              <a:spcBef>
                <a:spcPct val="20000"/>
              </a:spcBef>
              <a:buFont typeface="Wingdings" panose="05000000000000000000" pitchFamily="2" charset="2"/>
              <a:buChar char="ü"/>
            </a:pPr>
            <a:r>
              <a:rPr lang="zh-CN" altLang="zh-CN" sz="1800" b="0" u="none" dirty="0">
                <a:solidFill>
                  <a:srgbClr val="C00000"/>
                </a:solidFill>
                <a:latin typeface="微软雅黑" pitchFamily="34" charset="-122"/>
              </a:rPr>
              <a:t>媒体接入控制子层</a:t>
            </a:r>
            <a:r>
              <a:rPr lang="zh-CN" altLang="zh-CN" sz="1800" b="0" u="none" dirty="0">
                <a:solidFill>
                  <a:srgbClr val="1A3868"/>
                </a:solidFill>
                <a:latin typeface="微软雅黑" pitchFamily="34" charset="-122"/>
              </a:rPr>
              <a:t>MAC (Medium Access Control) 。</a:t>
            </a:r>
          </a:p>
        </p:txBody>
      </p:sp>
    </p:spTree>
    <p:extLst>
      <p:ext uri="{BB962C8B-B14F-4D97-AF65-F5344CB8AC3E}">
        <p14:creationId xmlns:p14="http://schemas.microsoft.com/office/powerpoint/2010/main" val="246560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reeform 2"/>
          <p:cNvSpPr>
            <a:spLocks/>
          </p:cNvSpPr>
          <p:nvPr/>
        </p:nvSpPr>
        <p:spPr bwMode="auto">
          <a:xfrm>
            <a:off x="5072609" y="2943293"/>
            <a:ext cx="1021872" cy="1744804"/>
          </a:xfrm>
          <a:custGeom>
            <a:avLst/>
            <a:gdLst>
              <a:gd name="T0" fmla="*/ 0 w 913"/>
              <a:gd name="T1" fmla="*/ 0 h 1231"/>
              <a:gd name="T2" fmla="*/ 0 w 913"/>
              <a:gd name="T3" fmla="*/ 2323799 h 1231"/>
              <a:gd name="T4" fmla="*/ 1360583 w 913"/>
              <a:gd name="T5" fmla="*/ 2323799 h 1231"/>
              <a:gd name="T6" fmla="*/ 1360583 w 913"/>
              <a:gd name="T7" fmla="*/ 0 h 1231"/>
              <a:gd name="T8" fmla="*/ 0 60000 65536"/>
              <a:gd name="T9" fmla="*/ 0 60000 65536"/>
              <a:gd name="T10" fmla="*/ 0 60000 65536"/>
              <a:gd name="T11" fmla="*/ 0 60000 65536"/>
              <a:gd name="T12" fmla="*/ 0 w 913"/>
              <a:gd name="T13" fmla="*/ 0 h 1231"/>
              <a:gd name="T14" fmla="*/ 913 w 913"/>
              <a:gd name="T15" fmla="*/ 1231 h 1231"/>
            </a:gdLst>
            <a:ahLst/>
            <a:cxnLst>
              <a:cxn ang="T8">
                <a:pos x="T0" y="T1"/>
              </a:cxn>
              <a:cxn ang="T9">
                <a:pos x="T2" y="T3"/>
              </a:cxn>
              <a:cxn ang="T10">
                <a:pos x="T4" y="T5"/>
              </a:cxn>
              <a:cxn ang="T11">
                <a:pos x="T6" y="T7"/>
              </a:cxn>
            </a:cxnLst>
            <a:rect l="T12" t="T13" r="T14" b="T15"/>
            <a:pathLst>
              <a:path w="913" h="1231">
                <a:moveTo>
                  <a:pt x="0" y="0"/>
                </a:moveTo>
                <a:lnTo>
                  <a:pt x="0" y="1230"/>
                </a:lnTo>
                <a:lnTo>
                  <a:pt x="912" y="1230"/>
                </a:lnTo>
                <a:lnTo>
                  <a:pt x="912" y="0"/>
                </a:lnTo>
              </a:path>
            </a:pathLst>
          </a:custGeom>
          <a:solidFill>
            <a:srgbClr val="FFCCFF"/>
          </a:solidFill>
          <a:ln w="9525" cap="rnd" cmpd="sng">
            <a:solidFill>
              <a:schemeClr val="folHlink"/>
            </a:solidFill>
            <a:miter lim="800000"/>
            <a:headEnd/>
            <a:tailEnd/>
          </a:ln>
        </p:spPr>
        <p:txBody>
          <a:bodyPr/>
          <a:lstStyle/>
          <a:p>
            <a:endParaRPr lang="zh-CN" altLang="en-US" sz="2101" u="none"/>
          </a:p>
        </p:txBody>
      </p:sp>
      <p:sp>
        <p:nvSpPr>
          <p:cNvPr id="67587" name="Freeform 3"/>
          <p:cNvSpPr>
            <a:spLocks/>
          </p:cNvSpPr>
          <p:nvPr/>
        </p:nvSpPr>
        <p:spPr bwMode="auto">
          <a:xfrm>
            <a:off x="1760458" y="2943293"/>
            <a:ext cx="1021872" cy="1744804"/>
          </a:xfrm>
          <a:custGeom>
            <a:avLst/>
            <a:gdLst>
              <a:gd name="T0" fmla="*/ 0 w 913"/>
              <a:gd name="T1" fmla="*/ 0 h 1231"/>
              <a:gd name="T2" fmla="*/ 0 w 913"/>
              <a:gd name="T3" fmla="*/ 2323799 h 1231"/>
              <a:gd name="T4" fmla="*/ 1360583 w 913"/>
              <a:gd name="T5" fmla="*/ 2323799 h 1231"/>
              <a:gd name="T6" fmla="*/ 1360583 w 913"/>
              <a:gd name="T7" fmla="*/ 0 h 1231"/>
              <a:gd name="T8" fmla="*/ 0 60000 65536"/>
              <a:gd name="T9" fmla="*/ 0 60000 65536"/>
              <a:gd name="T10" fmla="*/ 0 60000 65536"/>
              <a:gd name="T11" fmla="*/ 0 60000 65536"/>
              <a:gd name="T12" fmla="*/ 0 w 913"/>
              <a:gd name="T13" fmla="*/ 0 h 1231"/>
              <a:gd name="T14" fmla="*/ 913 w 913"/>
              <a:gd name="T15" fmla="*/ 1231 h 1231"/>
            </a:gdLst>
            <a:ahLst/>
            <a:cxnLst>
              <a:cxn ang="T8">
                <a:pos x="T0" y="T1"/>
              </a:cxn>
              <a:cxn ang="T9">
                <a:pos x="T2" y="T3"/>
              </a:cxn>
              <a:cxn ang="T10">
                <a:pos x="T4" y="T5"/>
              </a:cxn>
              <a:cxn ang="T11">
                <a:pos x="T6" y="T7"/>
              </a:cxn>
            </a:cxnLst>
            <a:rect l="T12" t="T13" r="T14" b="T15"/>
            <a:pathLst>
              <a:path w="913" h="1231">
                <a:moveTo>
                  <a:pt x="0" y="0"/>
                </a:moveTo>
                <a:lnTo>
                  <a:pt x="0" y="1230"/>
                </a:lnTo>
                <a:lnTo>
                  <a:pt x="912" y="1230"/>
                </a:lnTo>
                <a:lnTo>
                  <a:pt x="912" y="0"/>
                </a:lnTo>
              </a:path>
            </a:pathLst>
          </a:custGeom>
          <a:solidFill>
            <a:srgbClr val="FFCCFF"/>
          </a:solidFill>
          <a:ln w="9525" cap="rnd" cmpd="sng">
            <a:solidFill>
              <a:schemeClr val="folHlink"/>
            </a:solidFill>
            <a:miter lim="800000"/>
            <a:headEnd/>
            <a:tailEnd/>
          </a:ln>
        </p:spPr>
        <p:txBody>
          <a:bodyPr/>
          <a:lstStyle/>
          <a:p>
            <a:endParaRPr lang="zh-CN" altLang="en-US" sz="2101" u="none"/>
          </a:p>
        </p:txBody>
      </p:sp>
      <p:sp>
        <p:nvSpPr>
          <p:cNvPr id="67588" name="Rectangle 4"/>
          <p:cNvSpPr>
            <a:spLocks noChangeArrowheads="1"/>
          </p:cNvSpPr>
          <p:nvPr/>
        </p:nvSpPr>
        <p:spPr bwMode="auto">
          <a:xfrm>
            <a:off x="5076182" y="3451848"/>
            <a:ext cx="1008771" cy="82535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67589" name="Rectangle 5"/>
          <p:cNvSpPr>
            <a:spLocks noChangeArrowheads="1"/>
          </p:cNvSpPr>
          <p:nvPr/>
        </p:nvSpPr>
        <p:spPr bwMode="auto">
          <a:xfrm>
            <a:off x="1766414" y="3451848"/>
            <a:ext cx="1008770" cy="82535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grpSp>
        <p:nvGrpSpPr>
          <p:cNvPr id="2" name="Group 6"/>
          <p:cNvGrpSpPr>
            <a:grpSpLocks/>
          </p:cNvGrpSpPr>
          <p:nvPr/>
        </p:nvGrpSpPr>
        <p:grpSpPr bwMode="auto">
          <a:xfrm>
            <a:off x="3211087" y="3451847"/>
            <a:ext cx="1404181" cy="1243396"/>
            <a:chOff x="0" y="0"/>
            <a:chExt cx="2516" cy="1675"/>
          </a:xfrm>
        </p:grpSpPr>
        <p:grpSp>
          <p:nvGrpSpPr>
            <p:cNvPr id="67621" name="Group 7"/>
            <p:cNvGrpSpPr>
              <a:grpSpLocks/>
            </p:cNvGrpSpPr>
            <p:nvPr/>
          </p:nvGrpSpPr>
          <p:grpSpPr bwMode="auto">
            <a:xfrm>
              <a:off x="0" y="0"/>
              <a:ext cx="2516" cy="1675"/>
              <a:chOff x="0" y="0"/>
              <a:chExt cx="2516" cy="1675"/>
            </a:xfrm>
          </p:grpSpPr>
          <p:grpSp>
            <p:nvGrpSpPr>
              <p:cNvPr id="67623" name="Group 8"/>
              <p:cNvGrpSpPr>
                <a:grpSpLocks/>
              </p:cNvGrpSpPr>
              <p:nvPr/>
            </p:nvGrpSpPr>
            <p:grpSpPr bwMode="auto">
              <a:xfrm>
                <a:off x="0" y="0"/>
                <a:ext cx="2516" cy="1675"/>
                <a:chOff x="0" y="0"/>
                <a:chExt cx="2516" cy="1675"/>
              </a:xfrm>
            </p:grpSpPr>
            <p:sp>
              <p:nvSpPr>
                <p:cNvPr id="67625" name="Oval 9"/>
                <p:cNvSpPr>
                  <a:spLocks noChangeArrowheads="1"/>
                </p:cNvSpPr>
                <p:nvPr/>
              </p:nvSpPr>
              <p:spPr bwMode="auto">
                <a:xfrm>
                  <a:off x="1640" y="670"/>
                  <a:ext cx="876" cy="829"/>
                </a:xfrm>
                <a:prstGeom prst="ellipse">
                  <a:avLst/>
                </a:prstGeom>
                <a:solidFill>
                  <a:srgbClr val="FFFFCC"/>
                </a:solidFill>
                <a:ln w="9525">
                  <a:solidFill>
                    <a:srgbClr val="000000"/>
                  </a:solidFill>
                  <a:prstDash val="dash"/>
                  <a:round/>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67626" name="Oval 10"/>
                <p:cNvSpPr>
                  <a:spLocks noChangeArrowheads="1"/>
                </p:cNvSpPr>
                <p:nvPr/>
              </p:nvSpPr>
              <p:spPr bwMode="auto">
                <a:xfrm>
                  <a:off x="0" y="406"/>
                  <a:ext cx="859" cy="831"/>
                </a:xfrm>
                <a:prstGeom prst="ellipse">
                  <a:avLst/>
                </a:prstGeom>
                <a:solidFill>
                  <a:srgbClr val="FFFFCC"/>
                </a:solidFill>
                <a:ln w="9525">
                  <a:solidFill>
                    <a:srgbClr val="000000"/>
                  </a:solidFill>
                  <a:prstDash val="dash"/>
                  <a:round/>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67627" name="Oval 11"/>
                <p:cNvSpPr>
                  <a:spLocks noChangeArrowheads="1"/>
                </p:cNvSpPr>
                <p:nvPr/>
              </p:nvSpPr>
              <p:spPr bwMode="auto">
                <a:xfrm>
                  <a:off x="1503" y="115"/>
                  <a:ext cx="874" cy="802"/>
                </a:xfrm>
                <a:prstGeom prst="ellipse">
                  <a:avLst/>
                </a:prstGeom>
                <a:solidFill>
                  <a:srgbClr val="FFFFCC"/>
                </a:solidFill>
                <a:ln w="9525">
                  <a:solidFill>
                    <a:srgbClr val="000000"/>
                  </a:solidFill>
                  <a:prstDash val="dash"/>
                  <a:round/>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67628" name="Oval 12"/>
                <p:cNvSpPr>
                  <a:spLocks noChangeArrowheads="1"/>
                </p:cNvSpPr>
                <p:nvPr/>
              </p:nvSpPr>
              <p:spPr bwMode="auto">
                <a:xfrm>
                  <a:off x="1043" y="829"/>
                  <a:ext cx="875" cy="846"/>
                </a:xfrm>
                <a:prstGeom prst="ellipse">
                  <a:avLst/>
                </a:prstGeom>
                <a:solidFill>
                  <a:srgbClr val="FFFFCC"/>
                </a:solidFill>
                <a:ln w="9525">
                  <a:solidFill>
                    <a:srgbClr val="000000"/>
                  </a:solidFill>
                  <a:prstDash val="dash"/>
                  <a:round/>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67629" name="Oval 13"/>
                <p:cNvSpPr>
                  <a:spLocks noChangeArrowheads="1"/>
                </p:cNvSpPr>
                <p:nvPr/>
              </p:nvSpPr>
              <p:spPr bwMode="auto">
                <a:xfrm>
                  <a:off x="291" y="756"/>
                  <a:ext cx="874" cy="802"/>
                </a:xfrm>
                <a:prstGeom prst="ellipse">
                  <a:avLst/>
                </a:prstGeom>
                <a:solidFill>
                  <a:srgbClr val="FFFFCC"/>
                </a:solidFill>
                <a:ln w="9525">
                  <a:solidFill>
                    <a:srgbClr val="000000"/>
                  </a:solidFill>
                  <a:prstDash val="dash"/>
                  <a:round/>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67630" name="Oval 14"/>
                <p:cNvSpPr>
                  <a:spLocks noChangeArrowheads="1"/>
                </p:cNvSpPr>
                <p:nvPr/>
              </p:nvSpPr>
              <p:spPr bwMode="auto">
                <a:xfrm>
                  <a:off x="966" y="0"/>
                  <a:ext cx="859" cy="829"/>
                </a:xfrm>
                <a:prstGeom prst="ellipse">
                  <a:avLst/>
                </a:prstGeom>
                <a:solidFill>
                  <a:srgbClr val="FFFFCC"/>
                </a:solidFill>
                <a:ln w="9525">
                  <a:solidFill>
                    <a:srgbClr val="000000"/>
                  </a:solidFill>
                  <a:prstDash val="dash"/>
                  <a:round/>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67631" name="Oval 15"/>
                <p:cNvSpPr>
                  <a:spLocks noChangeArrowheads="1"/>
                </p:cNvSpPr>
                <p:nvPr/>
              </p:nvSpPr>
              <p:spPr bwMode="auto">
                <a:xfrm>
                  <a:off x="414" y="0"/>
                  <a:ext cx="859" cy="799"/>
                </a:xfrm>
                <a:prstGeom prst="ellipse">
                  <a:avLst/>
                </a:prstGeom>
                <a:solidFill>
                  <a:srgbClr val="FFFFCC"/>
                </a:solidFill>
                <a:ln w="9525">
                  <a:solidFill>
                    <a:srgbClr val="000000"/>
                  </a:solidFill>
                  <a:prstDash val="dash"/>
                  <a:round/>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grpSp>
          <p:sp>
            <p:nvSpPr>
              <p:cNvPr id="67624" name="Oval 16"/>
              <p:cNvSpPr>
                <a:spLocks noChangeArrowheads="1"/>
              </p:cNvSpPr>
              <p:nvPr/>
            </p:nvSpPr>
            <p:spPr bwMode="auto">
              <a:xfrm>
                <a:off x="230" y="188"/>
                <a:ext cx="2085" cy="1152"/>
              </a:xfrm>
              <a:prstGeom prst="ellipse">
                <a:avLst/>
              </a:pr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grpSp>
        <p:sp>
          <p:nvSpPr>
            <p:cNvPr id="67622" name="Freeform 17"/>
            <p:cNvSpPr>
              <a:spLocks noChangeArrowheads="1"/>
            </p:cNvSpPr>
            <p:nvPr/>
          </p:nvSpPr>
          <p:spPr bwMode="auto">
            <a:xfrm>
              <a:off x="239" y="966"/>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101" u="none"/>
            </a:p>
          </p:txBody>
        </p:sp>
      </p:grpSp>
      <p:sp>
        <p:nvSpPr>
          <p:cNvPr id="67591" name="Rectangle 18"/>
          <p:cNvSpPr>
            <a:spLocks noGrp="1" noChangeArrowheads="1"/>
          </p:cNvSpPr>
          <p:nvPr>
            <p:ph type="title" idx="4294967295"/>
          </p:nvPr>
        </p:nvSpPr>
        <p:spPr>
          <a:xfrm>
            <a:off x="401537" y="714525"/>
            <a:ext cx="5143896" cy="515038"/>
          </a:xfrm>
        </p:spPr>
        <p:txBody>
          <a:bodyPr anchor="b"/>
          <a:lstStyle/>
          <a:p>
            <a:pPr algn="l" eaLnBrk="1" hangingPunct="1"/>
            <a:r>
              <a:rPr lang="en-US" altLang="zh-CN" sz="2400" dirty="0">
                <a:solidFill>
                  <a:srgbClr val="007D7A"/>
                </a:solidFill>
                <a:latin typeface="Times New Roman" pitchFamily="18" charset="0"/>
                <a:ea typeface="微软雅黑" pitchFamily="34" charset="-122"/>
                <a:cs typeface="Times New Roman" pitchFamily="18" charset="0"/>
              </a:rPr>
              <a:t>LLC</a:t>
            </a:r>
            <a:r>
              <a:rPr lang="zh-CN" altLang="en-US" sz="2400" dirty="0">
                <a:solidFill>
                  <a:srgbClr val="007D7A"/>
                </a:solidFill>
                <a:latin typeface="Times New Roman" pitchFamily="18" charset="0"/>
                <a:ea typeface="微软雅黑" pitchFamily="34" charset="-122"/>
                <a:cs typeface="Times New Roman" pitchFamily="18" charset="0"/>
              </a:rPr>
              <a:t>作用不大</a:t>
            </a:r>
            <a:endParaRPr lang="zh-CN" altLang="zh-CN" sz="2400" dirty="0">
              <a:solidFill>
                <a:srgbClr val="007D7A"/>
              </a:solidFill>
              <a:latin typeface="Times New Roman" pitchFamily="18" charset="0"/>
              <a:ea typeface="微软雅黑" pitchFamily="34" charset="-122"/>
              <a:cs typeface="Times New Roman" pitchFamily="18" charset="0"/>
            </a:endParaRPr>
          </a:p>
        </p:txBody>
      </p:sp>
      <p:sp>
        <p:nvSpPr>
          <p:cNvPr id="67592" name="Line 19"/>
          <p:cNvSpPr>
            <a:spLocks noChangeShapeType="1"/>
          </p:cNvSpPr>
          <p:nvPr/>
        </p:nvSpPr>
        <p:spPr bwMode="auto">
          <a:xfrm flipV="1">
            <a:off x="2785904" y="4455854"/>
            <a:ext cx="663382" cy="8337"/>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67593" name="Line 20"/>
          <p:cNvSpPr>
            <a:spLocks noChangeShapeType="1"/>
          </p:cNvSpPr>
          <p:nvPr/>
        </p:nvSpPr>
        <p:spPr bwMode="auto">
          <a:xfrm flipH="1">
            <a:off x="4560482" y="4455854"/>
            <a:ext cx="515699" cy="2382"/>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67594" name="Rectangle 21"/>
          <p:cNvSpPr>
            <a:spLocks noChangeArrowheads="1"/>
          </p:cNvSpPr>
          <p:nvPr/>
        </p:nvSpPr>
        <p:spPr bwMode="auto">
          <a:xfrm>
            <a:off x="3576722" y="3916334"/>
            <a:ext cx="819979"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局 域 网</a:t>
            </a:r>
          </a:p>
        </p:txBody>
      </p:sp>
      <p:sp>
        <p:nvSpPr>
          <p:cNvPr id="67595" name="Line 22"/>
          <p:cNvSpPr>
            <a:spLocks noChangeShapeType="1"/>
          </p:cNvSpPr>
          <p:nvPr/>
        </p:nvSpPr>
        <p:spPr bwMode="auto">
          <a:xfrm>
            <a:off x="1765222" y="4278396"/>
            <a:ext cx="1011153"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67596" name="Line 23"/>
          <p:cNvSpPr>
            <a:spLocks noChangeShapeType="1"/>
          </p:cNvSpPr>
          <p:nvPr/>
        </p:nvSpPr>
        <p:spPr bwMode="auto">
          <a:xfrm>
            <a:off x="1765222" y="3869885"/>
            <a:ext cx="1011153"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67597" name="Line 24"/>
          <p:cNvSpPr>
            <a:spLocks noChangeShapeType="1"/>
          </p:cNvSpPr>
          <p:nvPr/>
        </p:nvSpPr>
        <p:spPr bwMode="auto">
          <a:xfrm>
            <a:off x="1765222" y="3457802"/>
            <a:ext cx="1011153"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67598" name="Rectangle 25"/>
          <p:cNvSpPr>
            <a:spLocks noChangeArrowheads="1"/>
          </p:cNvSpPr>
          <p:nvPr/>
        </p:nvSpPr>
        <p:spPr bwMode="auto">
          <a:xfrm>
            <a:off x="1980792" y="3017135"/>
            <a:ext cx="714181"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网络层</a:t>
            </a:r>
          </a:p>
        </p:txBody>
      </p:sp>
      <p:sp>
        <p:nvSpPr>
          <p:cNvPr id="67599" name="Rectangle 26"/>
          <p:cNvSpPr>
            <a:spLocks noChangeArrowheads="1"/>
          </p:cNvSpPr>
          <p:nvPr/>
        </p:nvSpPr>
        <p:spPr bwMode="auto">
          <a:xfrm>
            <a:off x="1959354" y="4334372"/>
            <a:ext cx="714181"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物理层</a:t>
            </a:r>
          </a:p>
        </p:txBody>
      </p:sp>
      <p:sp>
        <p:nvSpPr>
          <p:cNvPr id="67600" name="Rectangle 27"/>
          <p:cNvSpPr>
            <a:spLocks noChangeArrowheads="1"/>
          </p:cNvSpPr>
          <p:nvPr/>
        </p:nvSpPr>
        <p:spPr bwMode="auto">
          <a:xfrm>
            <a:off x="1943871" y="4722636"/>
            <a:ext cx="682121"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站点 1</a:t>
            </a:r>
          </a:p>
        </p:txBody>
      </p:sp>
      <p:sp>
        <p:nvSpPr>
          <p:cNvPr id="67601" name="Line 28"/>
          <p:cNvSpPr>
            <a:spLocks noChangeShapeType="1"/>
          </p:cNvSpPr>
          <p:nvPr/>
        </p:nvSpPr>
        <p:spPr bwMode="auto">
          <a:xfrm>
            <a:off x="5076181" y="4278396"/>
            <a:ext cx="1012344"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67602" name="Line 29"/>
          <p:cNvSpPr>
            <a:spLocks noChangeShapeType="1"/>
          </p:cNvSpPr>
          <p:nvPr/>
        </p:nvSpPr>
        <p:spPr bwMode="auto">
          <a:xfrm>
            <a:off x="5076181" y="3869885"/>
            <a:ext cx="1012344"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67603" name="Line 30"/>
          <p:cNvSpPr>
            <a:spLocks noChangeShapeType="1"/>
          </p:cNvSpPr>
          <p:nvPr/>
        </p:nvSpPr>
        <p:spPr bwMode="auto">
          <a:xfrm>
            <a:off x="5076181" y="3457802"/>
            <a:ext cx="1012344"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67604" name="Rectangle 31"/>
          <p:cNvSpPr>
            <a:spLocks noChangeArrowheads="1"/>
          </p:cNvSpPr>
          <p:nvPr/>
        </p:nvSpPr>
        <p:spPr bwMode="auto">
          <a:xfrm>
            <a:off x="5260785" y="3030236"/>
            <a:ext cx="714181"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网络层</a:t>
            </a:r>
          </a:p>
        </p:txBody>
      </p:sp>
      <p:sp>
        <p:nvSpPr>
          <p:cNvPr id="67605" name="Rectangle 32"/>
          <p:cNvSpPr>
            <a:spLocks noChangeArrowheads="1"/>
          </p:cNvSpPr>
          <p:nvPr/>
        </p:nvSpPr>
        <p:spPr bwMode="auto">
          <a:xfrm>
            <a:off x="5270313" y="4334372"/>
            <a:ext cx="714181"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物理层</a:t>
            </a:r>
          </a:p>
        </p:txBody>
      </p:sp>
      <p:grpSp>
        <p:nvGrpSpPr>
          <p:cNvPr id="5" name="Group 33"/>
          <p:cNvGrpSpPr>
            <a:grpSpLocks/>
          </p:cNvGrpSpPr>
          <p:nvPr/>
        </p:nvGrpSpPr>
        <p:grpSpPr bwMode="auto">
          <a:xfrm>
            <a:off x="401537" y="3510205"/>
            <a:ext cx="5460700" cy="332288"/>
            <a:chOff x="0" y="0"/>
            <a:chExt cx="4585" cy="279"/>
          </a:xfrm>
        </p:grpSpPr>
        <p:sp>
          <p:nvSpPr>
            <p:cNvPr id="67617" name="Rectangle 34"/>
            <p:cNvSpPr>
              <a:spLocks noChangeArrowheads="1"/>
            </p:cNvSpPr>
            <p:nvPr/>
          </p:nvSpPr>
          <p:spPr bwMode="auto">
            <a:xfrm>
              <a:off x="0" y="29"/>
              <a:ext cx="10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逻辑链路控制</a:t>
              </a:r>
            </a:p>
          </p:txBody>
        </p:sp>
        <p:sp>
          <p:nvSpPr>
            <p:cNvPr id="67618" name="AutoShape 35"/>
            <p:cNvSpPr>
              <a:spLocks noChangeArrowheads="1"/>
            </p:cNvSpPr>
            <p:nvPr/>
          </p:nvSpPr>
          <p:spPr bwMode="auto">
            <a:xfrm>
              <a:off x="2015" y="17"/>
              <a:ext cx="1896" cy="228"/>
            </a:xfrm>
            <a:prstGeom prst="leftRightArrow">
              <a:avLst>
                <a:gd name="adj1" fmla="val 41667"/>
                <a:gd name="adj2" fmla="val 87431"/>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67619" name="Rectangle 36"/>
            <p:cNvSpPr>
              <a:spLocks noChangeArrowheads="1"/>
            </p:cNvSpPr>
            <p:nvPr/>
          </p:nvSpPr>
          <p:spPr bwMode="auto">
            <a:xfrm>
              <a:off x="1374" y="0"/>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LLC</a:t>
              </a:r>
            </a:p>
          </p:txBody>
        </p:sp>
        <p:sp>
          <p:nvSpPr>
            <p:cNvPr id="67620" name="Rectangle 37"/>
            <p:cNvSpPr>
              <a:spLocks noChangeArrowheads="1"/>
            </p:cNvSpPr>
            <p:nvPr/>
          </p:nvSpPr>
          <p:spPr bwMode="auto">
            <a:xfrm>
              <a:off x="4156" y="0"/>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LLC</a:t>
              </a:r>
            </a:p>
          </p:txBody>
        </p:sp>
      </p:grpSp>
      <p:grpSp>
        <p:nvGrpSpPr>
          <p:cNvPr id="6" name="Group 38"/>
          <p:cNvGrpSpPr>
            <a:grpSpLocks/>
          </p:cNvGrpSpPr>
          <p:nvPr/>
        </p:nvGrpSpPr>
        <p:grpSpPr bwMode="auto">
          <a:xfrm>
            <a:off x="401537" y="3927053"/>
            <a:ext cx="5504767" cy="314422"/>
            <a:chOff x="0" y="0"/>
            <a:chExt cx="4622" cy="264"/>
          </a:xfrm>
        </p:grpSpPr>
        <p:sp>
          <p:nvSpPr>
            <p:cNvPr id="67612" name="Rectangle 39"/>
            <p:cNvSpPr>
              <a:spLocks noChangeArrowheads="1"/>
            </p:cNvSpPr>
            <p:nvPr/>
          </p:nvSpPr>
          <p:spPr bwMode="auto">
            <a:xfrm>
              <a:off x="0" y="14"/>
              <a:ext cx="10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媒体接入控制</a:t>
              </a:r>
            </a:p>
          </p:txBody>
        </p:sp>
        <p:sp>
          <p:nvSpPr>
            <p:cNvPr id="67613" name="Line 40"/>
            <p:cNvSpPr>
              <a:spLocks noChangeShapeType="1"/>
            </p:cNvSpPr>
            <p:nvPr/>
          </p:nvSpPr>
          <p:spPr bwMode="auto">
            <a:xfrm flipV="1">
              <a:off x="2002" y="113"/>
              <a:ext cx="383" cy="11"/>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67614" name="Line 41"/>
            <p:cNvSpPr>
              <a:spLocks noChangeShapeType="1"/>
            </p:cNvSpPr>
            <p:nvPr/>
          </p:nvSpPr>
          <p:spPr bwMode="auto">
            <a:xfrm flipH="1">
              <a:off x="3490" y="117"/>
              <a:ext cx="43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67615" name="Rectangle 42"/>
            <p:cNvSpPr>
              <a:spLocks noChangeArrowheads="1"/>
            </p:cNvSpPr>
            <p:nvPr/>
          </p:nvSpPr>
          <p:spPr bwMode="auto">
            <a:xfrm>
              <a:off x="1358" y="0"/>
              <a:ext cx="4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MAC</a:t>
              </a:r>
            </a:p>
          </p:txBody>
        </p:sp>
        <p:sp>
          <p:nvSpPr>
            <p:cNvPr id="67616" name="Rectangle 43"/>
            <p:cNvSpPr>
              <a:spLocks noChangeArrowheads="1"/>
            </p:cNvSpPr>
            <p:nvPr/>
          </p:nvSpPr>
          <p:spPr bwMode="auto">
            <a:xfrm>
              <a:off x="4138" y="0"/>
              <a:ext cx="4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MAC</a:t>
              </a:r>
            </a:p>
          </p:txBody>
        </p:sp>
      </p:grpSp>
      <p:sp>
        <p:nvSpPr>
          <p:cNvPr id="67608" name="AutoShape 44"/>
          <p:cNvSpPr>
            <a:spLocks/>
          </p:cNvSpPr>
          <p:nvPr/>
        </p:nvSpPr>
        <p:spPr bwMode="auto">
          <a:xfrm>
            <a:off x="6095671" y="3464948"/>
            <a:ext cx="89325" cy="789628"/>
          </a:xfrm>
          <a:prstGeom prst="rightBrace">
            <a:avLst>
              <a:gd name="adj1" fmla="val 7366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67609" name="Rectangle 45"/>
          <p:cNvSpPr>
            <a:spLocks noChangeArrowheads="1"/>
          </p:cNvSpPr>
          <p:nvPr/>
        </p:nvSpPr>
        <p:spPr bwMode="auto">
          <a:xfrm>
            <a:off x="6123064" y="3630497"/>
            <a:ext cx="714181" cy="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zh-CN" altLang="zh-CN" sz="1500" u="none">
                <a:solidFill>
                  <a:srgbClr val="333399"/>
                </a:solidFill>
                <a:latin typeface="Arial" panose="020B0604020202020204" pitchFamily="34" charset="0"/>
                <a:ea typeface="黑体" panose="02010609060101010101" pitchFamily="49" charset="-122"/>
              </a:rPr>
              <a:t>数据</a:t>
            </a:r>
          </a:p>
          <a:p>
            <a:r>
              <a:rPr lang="zh-CN" altLang="zh-CN" sz="1500" u="none">
                <a:solidFill>
                  <a:srgbClr val="333399"/>
                </a:solidFill>
                <a:latin typeface="Arial" panose="020B0604020202020204" pitchFamily="34" charset="0"/>
                <a:ea typeface="黑体" panose="02010609060101010101" pitchFamily="49" charset="-122"/>
              </a:rPr>
              <a:t>链路层</a:t>
            </a:r>
          </a:p>
        </p:txBody>
      </p:sp>
      <p:sp>
        <p:nvSpPr>
          <p:cNvPr id="67610" name="Rectangle 46"/>
          <p:cNvSpPr>
            <a:spLocks noChangeArrowheads="1"/>
          </p:cNvSpPr>
          <p:nvPr/>
        </p:nvSpPr>
        <p:spPr bwMode="auto">
          <a:xfrm>
            <a:off x="5321526" y="4722636"/>
            <a:ext cx="682121"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站点 2</a:t>
            </a:r>
          </a:p>
        </p:txBody>
      </p:sp>
      <p:sp>
        <p:nvSpPr>
          <p:cNvPr id="63535" name="Text Box 47"/>
          <p:cNvSpPr txBox="1">
            <a:spLocks noChangeArrowheads="1"/>
          </p:cNvSpPr>
          <p:nvPr/>
        </p:nvSpPr>
        <p:spPr bwMode="auto">
          <a:xfrm>
            <a:off x="3059832" y="2494289"/>
            <a:ext cx="1859805" cy="646331"/>
          </a:xfrm>
          <a:prstGeom prst="rect">
            <a:avLst/>
          </a:prstGeom>
          <a:solidFill>
            <a:srgbClr val="CCFFCC"/>
          </a:solidFill>
          <a:ln w="9525" cmpd="sng">
            <a:solidFill>
              <a:srgbClr val="333399"/>
            </a:solidFill>
            <a:miter lim="800000"/>
            <a:headEnd/>
            <a:tailEnd/>
          </a:ln>
        </p:spPr>
        <p:txBody>
          <a:bodyPr wrap="none">
            <a:spAutoFit/>
          </a:bodyPr>
          <a:lstStyle/>
          <a:p>
            <a:pPr>
              <a:defRPr/>
            </a:pPr>
            <a:r>
              <a:rPr lang="zh-CN" altLang="zh-CN" sz="1800" u="none">
                <a:solidFill>
                  <a:schemeClr val="hlink"/>
                </a:solidFill>
                <a:effectLst>
                  <a:outerShdw blurRad="38100" dist="38100" dir="2700000" algn="tl">
                    <a:srgbClr val="000000"/>
                  </a:outerShdw>
                </a:effectLst>
                <a:latin typeface="Arial" pitchFamily="34" charset="0"/>
                <a:ea typeface="黑体" pitchFamily="49" charset="-122"/>
              </a:rPr>
              <a:t>LLC </a:t>
            </a:r>
            <a:r>
              <a:rPr lang="zh-CN" altLang="en-US" sz="1800" u="none">
                <a:solidFill>
                  <a:schemeClr val="hlink"/>
                </a:solidFill>
                <a:effectLst>
                  <a:outerShdw blurRad="38100" dist="38100" dir="2700000" algn="tl">
                    <a:srgbClr val="000000"/>
                  </a:outerShdw>
                </a:effectLst>
                <a:latin typeface="Arial" pitchFamily="34" charset="0"/>
                <a:ea typeface="黑体" pitchFamily="49" charset="-122"/>
              </a:rPr>
              <a:t>子层看不见</a:t>
            </a:r>
          </a:p>
          <a:p>
            <a:pPr>
              <a:defRPr/>
            </a:pPr>
            <a:r>
              <a:rPr lang="zh-CN" altLang="en-US" sz="1800" u="none">
                <a:solidFill>
                  <a:schemeClr val="hlink"/>
                </a:solidFill>
                <a:effectLst>
                  <a:outerShdw blurRad="38100" dist="38100" dir="2700000" algn="tl">
                    <a:srgbClr val="000000"/>
                  </a:outerShdw>
                </a:effectLst>
                <a:latin typeface="Arial" pitchFamily="34" charset="0"/>
                <a:ea typeface="黑体" pitchFamily="49" charset="-122"/>
              </a:rPr>
              <a:t>下面的局域网</a:t>
            </a:r>
          </a:p>
        </p:txBody>
      </p:sp>
      <p:sp>
        <p:nvSpPr>
          <p:cNvPr id="3" name="矩形 2"/>
          <p:cNvSpPr/>
          <p:nvPr/>
        </p:nvSpPr>
        <p:spPr>
          <a:xfrm>
            <a:off x="107504" y="1204392"/>
            <a:ext cx="7646157" cy="1477328"/>
          </a:xfrm>
          <a:prstGeom prst="rect">
            <a:avLst/>
          </a:prstGeom>
        </p:spPr>
        <p:txBody>
          <a:bodyPr wrap="square">
            <a:spAutoFit/>
          </a:bodyPr>
          <a:lstStyle/>
          <a:p>
            <a:pPr marL="342900" indent="-342900" eaLnBrk="0" hangingPunct="0">
              <a:lnSpc>
                <a:spcPct val="120000"/>
              </a:lnSpc>
              <a:spcBef>
                <a:spcPct val="20000"/>
              </a:spcBef>
              <a:buFont typeface="Arial" panose="020B0604020202020204" pitchFamily="34" charset="0"/>
              <a:buChar char="•"/>
            </a:pPr>
            <a:r>
              <a:rPr lang="zh-CN" altLang="zh-CN" sz="1800" b="0" u="none" dirty="0">
                <a:solidFill>
                  <a:srgbClr val="1A3868"/>
                </a:solidFill>
                <a:latin typeface="微软雅黑" pitchFamily="34" charset="-122"/>
              </a:rPr>
              <a:t>与接入到传输媒体有关的内容都放在 MAC子层</a:t>
            </a:r>
            <a:r>
              <a:rPr lang="zh-CN" altLang="zh-CN" sz="1800" b="0" u="none" dirty="0" smtClean="0">
                <a:solidFill>
                  <a:srgbClr val="1A3868"/>
                </a:solidFill>
                <a:latin typeface="微软雅黑" pitchFamily="34" charset="-122"/>
              </a:rPr>
              <a:t>，LLC </a:t>
            </a:r>
            <a:r>
              <a:rPr lang="zh-CN" altLang="zh-CN" sz="1800" b="0" u="none" dirty="0">
                <a:solidFill>
                  <a:srgbClr val="1A3868"/>
                </a:solidFill>
                <a:latin typeface="微软雅黑" pitchFamily="34" charset="-122"/>
              </a:rPr>
              <a:t>子层与传输媒体无关，不管采用何种协议的局域网对 LLC 子层来说都是透明</a:t>
            </a:r>
            <a:r>
              <a:rPr lang="zh-CN" altLang="zh-CN" sz="1800" b="0" u="none" dirty="0" smtClean="0">
                <a:solidFill>
                  <a:srgbClr val="1A3868"/>
                </a:solidFill>
                <a:latin typeface="微软雅黑" pitchFamily="34" charset="-122"/>
              </a:rPr>
              <a:t>的</a:t>
            </a:r>
            <a:r>
              <a:rPr lang="zh-CN" altLang="en-US" sz="1800" b="0" u="none" dirty="0" smtClean="0">
                <a:solidFill>
                  <a:srgbClr val="1A3868"/>
                </a:solidFill>
                <a:latin typeface="微软雅黑" pitchFamily="34" charset="-122"/>
              </a:rPr>
              <a:t>。</a:t>
            </a:r>
            <a:endParaRPr lang="en-US" altLang="zh-CN" sz="1800" b="0" u="none" dirty="0" smtClean="0">
              <a:solidFill>
                <a:srgbClr val="1A3868"/>
              </a:solidFill>
              <a:latin typeface="微软雅黑" pitchFamily="34" charset="-122"/>
            </a:endParaRPr>
          </a:p>
          <a:p>
            <a:pPr marL="342900" indent="-342900" eaLnBrk="0" hangingPunct="0">
              <a:lnSpc>
                <a:spcPct val="120000"/>
              </a:lnSpc>
              <a:spcBef>
                <a:spcPct val="20000"/>
              </a:spcBef>
              <a:buFont typeface="Arial" panose="020B0604020202020204" pitchFamily="34" charset="0"/>
              <a:buChar char="•"/>
            </a:pPr>
            <a:r>
              <a:rPr lang="zh-CN" altLang="en-US" sz="1800" b="0" u="none" dirty="0">
                <a:solidFill>
                  <a:srgbClr val="1A3868"/>
                </a:solidFill>
                <a:latin typeface="微软雅黑" pitchFamily="34" charset="-122"/>
              </a:rPr>
              <a:t>在</a:t>
            </a:r>
            <a:r>
              <a:rPr lang="en-US" altLang="zh-CN" sz="1800" b="0" u="none" dirty="0">
                <a:solidFill>
                  <a:srgbClr val="1A3868"/>
                </a:solidFill>
                <a:latin typeface="微软雅黑" pitchFamily="34" charset="-122"/>
              </a:rPr>
              <a:t>TCP/IP </a:t>
            </a:r>
            <a:r>
              <a:rPr lang="zh-CN" altLang="en-US" sz="1800" b="0" u="none" dirty="0">
                <a:solidFill>
                  <a:srgbClr val="1A3868"/>
                </a:solidFill>
                <a:latin typeface="微软雅黑" pitchFamily="34" charset="-122"/>
              </a:rPr>
              <a:t>体系中</a:t>
            </a:r>
            <a:r>
              <a:rPr lang="en-US" altLang="zh-CN" sz="1800" b="0" u="none" dirty="0">
                <a:solidFill>
                  <a:srgbClr val="1A3868"/>
                </a:solidFill>
                <a:latin typeface="微软雅黑" pitchFamily="34" charset="-122"/>
              </a:rPr>
              <a:t>LLC</a:t>
            </a:r>
            <a:r>
              <a:rPr lang="zh-CN" altLang="en-US" sz="1800" b="0" u="none" dirty="0">
                <a:solidFill>
                  <a:srgbClr val="1A3868"/>
                </a:solidFill>
                <a:latin typeface="微软雅黑" pitchFamily="34" charset="-122"/>
              </a:rPr>
              <a:t>作用不大，</a:t>
            </a:r>
            <a:r>
              <a:rPr lang="zh-CN" altLang="zh-CN" sz="1800" b="0" u="none" dirty="0">
                <a:solidFill>
                  <a:srgbClr val="1A3868"/>
                </a:solidFill>
                <a:latin typeface="微软雅黑" pitchFamily="34" charset="-122"/>
              </a:rPr>
              <a:t>很多厂商生产的</a:t>
            </a:r>
            <a:r>
              <a:rPr lang="zh-CN" altLang="zh-CN" sz="1800" b="0" u="none" dirty="0" smtClean="0">
                <a:solidFill>
                  <a:srgbClr val="1A3868"/>
                </a:solidFill>
                <a:latin typeface="微软雅黑" pitchFamily="34" charset="-122"/>
              </a:rPr>
              <a:t>适配器上仅</a:t>
            </a:r>
            <a:r>
              <a:rPr lang="zh-CN" altLang="zh-CN" sz="1800" b="0" u="none" dirty="0">
                <a:solidFill>
                  <a:srgbClr val="1A3868"/>
                </a:solidFill>
                <a:latin typeface="微软雅黑" pitchFamily="34" charset="-122"/>
              </a:rPr>
              <a:t>装有 MAC 协议而没有 LLC 协议。 </a:t>
            </a:r>
            <a:r>
              <a:rPr lang="zh-CN" altLang="zh-CN" sz="1800" b="0" u="none" dirty="0" smtClean="0">
                <a:solidFill>
                  <a:srgbClr val="1A3868"/>
                </a:solidFill>
                <a:latin typeface="微软雅黑" pitchFamily="34" charset="-122"/>
              </a:rPr>
              <a:t> </a:t>
            </a:r>
            <a:endParaRPr lang="zh-CN" altLang="zh-CN" sz="1800" b="0" u="none" dirty="0">
              <a:solidFill>
                <a:srgbClr val="1A3868"/>
              </a:solidFill>
              <a:latin typeface="微软雅黑" pitchFamily="34" charset="-122"/>
            </a:endParaRPr>
          </a:p>
        </p:txBody>
      </p:sp>
    </p:spTree>
    <p:extLst>
      <p:ext uri="{BB962C8B-B14F-4D97-AF65-F5344CB8AC3E}">
        <p14:creationId xmlns:p14="http://schemas.microsoft.com/office/powerpoint/2010/main" val="1467790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63535"/>
                                        </p:tgtEl>
                                        <p:attrNameLst>
                                          <p:attrName>style.visibility</p:attrName>
                                        </p:attrNameLst>
                                      </p:cBhvr>
                                      <p:to>
                                        <p:strVal val="visible"/>
                                      </p:to>
                                    </p:set>
                                  </p:childTnLst>
                                </p:cTn>
                              </p:par>
                            </p:childTnLst>
                          </p:cTn>
                        </p:par>
                        <p:par>
                          <p:cTn id="20" fill="hold" nodeType="afterGroup">
                            <p:stCondLst>
                              <p:cond delay="1"/>
                            </p:stCondLst>
                            <p:childTnLst>
                              <p:par>
                                <p:cTn id="21" presetID="35" presetClass="emph" presetSubtype="0" repeatCount="4000" fill="hold" grpId="0" nodeType="afterEffect">
                                  <p:stCondLst>
                                    <p:cond delay="500"/>
                                  </p:stCondLst>
                                  <p:childTnLst>
                                    <p:anim calcmode="discrete" valueType="str">
                                      <p:cBhvr>
                                        <p:cTn id="22" dur="500" fill="hold"/>
                                        <p:tgtEl>
                                          <p:spTgt spid="635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35" grpId="0" animBg="1" autoUpdateAnimBg="0"/>
      <p:bldP spid="63535" grpId="1"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标题 1"/>
          <p:cNvSpPr>
            <a:spLocks noGrp="1"/>
          </p:cNvSpPr>
          <p:nvPr>
            <p:ph type="title" idx="4294967295"/>
          </p:nvPr>
        </p:nvSpPr>
        <p:spPr>
          <a:xfrm>
            <a:off x="374650" y="679450"/>
            <a:ext cx="6429375" cy="668338"/>
          </a:xfrm>
        </p:spPr>
        <p:txBody>
          <a:bodyPr/>
          <a:lstStyle/>
          <a:p>
            <a:pPr algn="l"/>
            <a:r>
              <a:rPr lang="en-US" altLang="zh-CN" sz="2400" smtClean="0">
                <a:solidFill>
                  <a:srgbClr val="007D7A"/>
                </a:solidFill>
                <a:latin typeface="Times New Roman" pitchFamily="18" charset="0"/>
                <a:ea typeface="微软雅黑" pitchFamily="34" charset="-122"/>
                <a:cs typeface="Times New Roman" pitchFamily="18" charset="0"/>
              </a:rPr>
              <a:t>Ethernet</a:t>
            </a:r>
            <a:r>
              <a:rPr lang="zh-CN" altLang="en-US" sz="2400" smtClean="0">
                <a:solidFill>
                  <a:srgbClr val="007D7A"/>
                </a:solidFill>
                <a:latin typeface="Times New Roman" pitchFamily="18" charset="0"/>
                <a:ea typeface="微软雅黑" pitchFamily="34" charset="-122"/>
                <a:cs typeface="Times New Roman" pitchFamily="18" charset="0"/>
              </a:rPr>
              <a:t>网卡设计方法</a:t>
            </a:r>
          </a:p>
        </p:txBody>
      </p:sp>
      <p:pic>
        <p:nvPicPr>
          <p:cNvPr id="356356" name="Picture 5"/>
          <p:cNvPicPr>
            <a:picLocks noChangeAspect="1" noChangeArrowheads="1"/>
          </p:cNvPicPr>
          <p:nvPr/>
        </p:nvPicPr>
        <p:blipFill>
          <a:blip r:embed="rId3" cstate="print"/>
          <a:srcRect/>
          <a:stretch>
            <a:fillRect/>
          </a:stretch>
        </p:blipFill>
        <p:spPr bwMode="auto">
          <a:xfrm>
            <a:off x="1793874" y="772344"/>
            <a:ext cx="3590925" cy="4300662"/>
          </a:xfrm>
          <a:prstGeom prst="rect">
            <a:avLst/>
          </a:prstGeom>
          <a:noFill/>
          <a:ln w="9525">
            <a:noFill/>
            <a:miter lim="800000"/>
            <a:headEnd/>
            <a:tailEnd/>
          </a:ln>
        </p:spPr>
      </p:pic>
    </p:spTree>
    <p:extLst>
      <p:ext uri="{BB962C8B-B14F-4D97-AF65-F5344CB8AC3E}">
        <p14:creationId xmlns:p14="http://schemas.microsoft.com/office/powerpoint/2010/main" val="1266069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539552" y="700336"/>
            <a:ext cx="5143896" cy="576440"/>
          </a:xfrm>
        </p:spPr>
        <p:txBody>
          <a:bodyPr anchor="b"/>
          <a:lstStyle/>
          <a:p>
            <a:pPr algn="l" eaLnBrk="1" hangingPunct="1"/>
            <a:r>
              <a:rPr lang="zh-CN" altLang="zh-CN" sz="2400" dirty="0">
                <a:solidFill>
                  <a:srgbClr val="007D7A"/>
                </a:solidFill>
                <a:latin typeface="Times New Roman" pitchFamily="18" charset="0"/>
                <a:ea typeface="微软雅黑" pitchFamily="34" charset="-122"/>
                <a:cs typeface="Times New Roman" pitchFamily="18" charset="0"/>
              </a:rPr>
              <a:t>适配器的作用  </a:t>
            </a:r>
          </a:p>
        </p:txBody>
      </p:sp>
      <p:sp>
        <p:nvSpPr>
          <p:cNvPr id="65539" name="Rectangle 3"/>
          <p:cNvSpPr>
            <a:spLocks noGrp="1" noChangeArrowheads="1"/>
          </p:cNvSpPr>
          <p:nvPr>
            <p:ph type="body" idx="4294967295"/>
          </p:nvPr>
        </p:nvSpPr>
        <p:spPr>
          <a:xfrm>
            <a:off x="323528" y="1420416"/>
            <a:ext cx="6480720" cy="3631336"/>
          </a:xfrm>
        </p:spPr>
        <p:txBody>
          <a:bodyPr/>
          <a:lstStyle/>
          <a:p>
            <a:pPr>
              <a:lnSpc>
                <a:spcPct val="120000"/>
              </a:lnSpc>
              <a:buFont typeface="Arial" panose="020B0604020202020204" pitchFamily="34" charset="0"/>
              <a:buChar char="•"/>
            </a:pPr>
            <a:r>
              <a:rPr lang="zh-CN" altLang="zh-CN" sz="2000" kern="1200" dirty="0">
                <a:solidFill>
                  <a:srgbClr val="1A3868"/>
                </a:solidFill>
                <a:latin typeface="微软雅黑" pitchFamily="34" charset="-122"/>
                <a:ea typeface="微软雅黑" pitchFamily="34" charset="-122"/>
                <a:cs typeface="Times New Roman" pitchFamily="18" charset="0"/>
              </a:rPr>
              <a:t>网络接口板又称为</a:t>
            </a:r>
            <a:r>
              <a:rPr lang="zh-CN" altLang="zh-CN" sz="2000" kern="1200" dirty="0">
                <a:solidFill>
                  <a:srgbClr val="C00000"/>
                </a:solidFill>
                <a:latin typeface="微软雅黑" pitchFamily="34" charset="-122"/>
                <a:ea typeface="微软雅黑" pitchFamily="34" charset="-122"/>
                <a:cs typeface="Times New Roman" pitchFamily="18" charset="0"/>
              </a:rPr>
              <a:t>通信适配器</a:t>
            </a:r>
            <a:r>
              <a:rPr lang="zh-CN" altLang="zh-CN" sz="2000" kern="1200" dirty="0">
                <a:solidFill>
                  <a:srgbClr val="1A3868"/>
                </a:solidFill>
                <a:latin typeface="微软雅黑" pitchFamily="34" charset="-122"/>
                <a:ea typeface="微软雅黑" pitchFamily="34" charset="-122"/>
                <a:cs typeface="Times New Roman" pitchFamily="18" charset="0"/>
              </a:rPr>
              <a:t>(adapter)或</a:t>
            </a:r>
            <a:r>
              <a:rPr lang="zh-CN" altLang="zh-CN" sz="2000" kern="1200" dirty="0">
                <a:solidFill>
                  <a:srgbClr val="C00000"/>
                </a:solidFill>
                <a:latin typeface="微软雅黑" pitchFamily="34" charset="-122"/>
                <a:ea typeface="微软雅黑" pitchFamily="34" charset="-122"/>
                <a:cs typeface="Times New Roman" pitchFamily="18" charset="0"/>
              </a:rPr>
              <a:t>网络接口卡</a:t>
            </a:r>
            <a:r>
              <a:rPr lang="zh-CN" altLang="zh-CN" sz="2000" kern="1200" dirty="0">
                <a:solidFill>
                  <a:srgbClr val="1A3868"/>
                </a:solidFill>
                <a:latin typeface="微软雅黑" pitchFamily="34" charset="-122"/>
                <a:ea typeface="微软雅黑" pitchFamily="34" charset="-122"/>
                <a:cs typeface="Times New Roman" pitchFamily="18" charset="0"/>
              </a:rPr>
              <a:t> NIC (Network Interface Card)，或“</a:t>
            </a:r>
            <a:r>
              <a:rPr lang="zh-CN" altLang="zh-CN" sz="2000" kern="1200" dirty="0">
                <a:solidFill>
                  <a:srgbClr val="C00000"/>
                </a:solidFill>
                <a:latin typeface="微软雅黑" pitchFamily="34" charset="-122"/>
                <a:ea typeface="微软雅黑" pitchFamily="34" charset="-122"/>
                <a:cs typeface="Times New Roman" pitchFamily="18" charset="0"/>
              </a:rPr>
              <a:t>网卡</a:t>
            </a:r>
            <a:r>
              <a:rPr lang="zh-CN" altLang="zh-CN" sz="2000" kern="1200" dirty="0">
                <a:solidFill>
                  <a:srgbClr val="1A3868"/>
                </a:solidFill>
                <a:latin typeface="微软雅黑" pitchFamily="34" charset="-122"/>
                <a:ea typeface="微软雅黑" pitchFamily="34" charset="-122"/>
                <a:cs typeface="Times New Roman" pitchFamily="18" charset="0"/>
              </a:rPr>
              <a:t>”。 </a:t>
            </a:r>
          </a:p>
          <a:p>
            <a:pPr>
              <a:lnSpc>
                <a:spcPct val="150000"/>
              </a:lnSpc>
              <a:buFont typeface="Arial" panose="020B0604020202020204" pitchFamily="34" charset="0"/>
              <a:buChar char="•"/>
            </a:pPr>
            <a:r>
              <a:rPr lang="zh-CN" altLang="zh-CN" sz="2000" kern="1200" dirty="0">
                <a:solidFill>
                  <a:srgbClr val="1A3868"/>
                </a:solidFill>
                <a:latin typeface="微软雅黑" pitchFamily="34" charset="-122"/>
                <a:ea typeface="微软雅黑" pitchFamily="34" charset="-122"/>
                <a:cs typeface="Times New Roman" pitchFamily="18" charset="0"/>
              </a:rPr>
              <a:t>适配器的重要功能：</a:t>
            </a:r>
          </a:p>
          <a:p>
            <a:pPr marL="742950" lvl="2" indent="-342900">
              <a:lnSpc>
                <a:spcPct val="120000"/>
              </a:lnSpc>
              <a:buFont typeface="Wingdings" panose="05000000000000000000" pitchFamily="2" charset="2"/>
              <a:buChar char="ü"/>
            </a:pPr>
            <a:r>
              <a:rPr lang="zh-CN" altLang="zh-CN" kern="1200" dirty="0">
                <a:solidFill>
                  <a:srgbClr val="1A3868"/>
                </a:solidFill>
                <a:latin typeface="微软雅黑" pitchFamily="34" charset="-122"/>
                <a:ea typeface="微软雅黑" pitchFamily="34" charset="-122"/>
                <a:cs typeface="Times New Roman" pitchFamily="18" charset="0"/>
              </a:rPr>
              <a:t>进行串行/</a:t>
            </a:r>
            <a:r>
              <a:rPr lang="zh-CN" altLang="zh-CN" kern="1200" dirty="0" smtClean="0">
                <a:solidFill>
                  <a:srgbClr val="1A3868"/>
                </a:solidFill>
                <a:latin typeface="微软雅黑" pitchFamily="34" charset="-122"/>
                <a:ea typeface="微软雅黑" pitchFamily="34" charset="-122"/>
                <a:cs typeface="Times New Roman" pitchFamily="18" charset="0"/>
              </a:rPr>
              <a:t>并行转换</a:t>
            </a:r>
            <a:r>
              <a:rPr lang="zh-CN" altLang="en-US" kern="1200" dirty="0" smtClean="0">
                <a:solidFill>
                  <a:srgbClr val="1A3868"/>
                </a:solidFill>
                <a:latin typeface="微软雅黑" pitchFamily="34" charset="-122"/>
                <a:ea typeface="微软雅黑" pitchFamily="34" charset="-122"/>
                <a:cs typeface="Times New Roman" pitchFamily="18" charset="0"/>
              </a:rPr>
              <a:t>：网络</a:t>
            </a:r>
            <a:r>
              <a:rPr lang="en-US" altLang="zh-CN" kern="1200" dirty="0" smtClean="0">
                <a:solidFill>
                  <a:srgbClr val="1A3868"/>
                </a:solidFill>
                <a:latin typeface="微软雅黑" pitchFamily="34" charset="-122"/>
                <a:ea typeface="微软雅黑" pitchFamily="34" charset="-122"/>
                <a:cs typeface="Times New Roman" pitchFamily="18" charset="0"/>
              </a:rPr>
              <a:t>-&gt;I/O</a:t>
            </a:r>
            <a:r>
              <a:rPr lang="zh-CN" altLang="en-US" kern="1200" dirty="0" smtClean="0">
                <a:solidFill>
                  <a:srgbClr val="1A3868"/>
                </a:solidFill>
                <a:latin typeface="微软雅黑" pitchFamily="34" charset="-122"/>
                <a:ea typeface="微软雅黑" pitchFamily="34" charset="-122"/>
                <a:cs typeface="Times New Roman" pitchFamily="18" charset="0"/>
              </a:rPr>
              <a:t>总线</a:t>
            </a:r>
            <a:r>
              <a:rPr lang="zh-CN" altLang="zh-CN" kern="1200" dirty="0" smtClean="0">
                <a:solidFill>
                  <a:srgbClr val="1A3868"/>
                </a:solidFill>
                <a:latin typeface="微软雅黑" pitchFamily="34" charset="-122"/>
                <a:ea typeface="微软雅黑" pitchFamily="34" charset="-122"/>
                <a:cs typeface="Times New Roman" pitchFamily="18" charset="0"/>
              </a:rPr>
              <a:t>。</a:t>
            </a:r>
            <a:endParaRPr lang="zh-CN" altLang="zh-CN" kern="1200" dirty="0">
              <a:solidFill>
                <a:srgbClr val="1A3868"/>
              </a:solidFill>
              <a:latin typeface="微软雅黑" pitchFamily="34" charset="-122"/>
              <a:ea typeface="微软雅黑" pitchFamily="34" charset="-122"/>
              <a:cs typeface="Times New Roman" pitchFamily="18" charset="0"/>
            </a:endParaRPr>
          </a:p>
          <a:p>
            <a:pPr marL="742950" lvl="2" indent="-342900">
              <a:lnSpc>
                <a:spcPct val="120000"/>
              </a:lnSpc>
              <a:buFont typeface="Wingdings" panose="05000000000000000000" pitchFamily="2" charset="2"/>
              <a:buChar char="ü"/>
            </a:pPr>
            <a:r>
              <a:rPr lang="zh-CN" altLang="zh-CN" kern="1200" dirty="0">
                <a:solidFill>
                  <a:srgbClr val="1A3868"/>
                </a:solidFill>
                <a:latin typeface="微软雅黑" pitchFamily="34" charset="-122"/>
                <a:ea typeface="微软雅黑" pitchFamily="34" charset="-122"/>
                <a:cs typeface="Times New Roman" pitchFamily="18" charset="0"/>
              </a:rPr>
              <a:t>对数据进行</a:t>
            </a:r>
            <a:r>
              <a:rPr lang="zh-CN" altLang="zh-CN" kern="1200" dirty="0" smtClean="0">
                <a:solidFill>
                  <a:srgbClr val="1A3868"/>
                </a:solidFill>
                <a:latin typeface="微软雅黑" pitchFamily="34" charset="-122"/>
                <a:ea typeface="微软雅黑" pitchFamily="34" charset="-122"/>
                <a:cs typeface="Times New Roman" pitchFamily="18" charset="0"/>
              </a:rPr>
              <a:t>缓存</a:t>
            </a:r>
            <a:r>
              <a:rPr lang="zh-CN" altLang="en-US" kern="1200" dirty="0" smtClean="0">
                <a:solidFill>
                  <a:srgbClr val="1A3868"/>
                </a:solidFill>
                <a:latin typeface="微软雅黑" pitchFamily="34" charset="-122"/>
                <a:ea typeface="微软雅黑" pitchFamily="34" charset="-122"/>
                <a:cs typeface="Times New Roman" pitchFamily="18" charset="0"/>
              </a:rPr>
              <a:t>：存储芯片</a:t>
            </a:r>
            <a:r>
              <a:rPr lang="zh-CN" altLang="zh-CN" kern="1200" dirty="0" smtClean="0">
                <a:solidFill>
                  <a:srgbClr val="1A3868"/>
                </a:solidFill>
                <a:latin typeface="微软雅黑" pitchFamily="34" charset="-122"/>
                <a:ea typeface="微软雅黑" pitchFamily="34" charset="-122"/>
                <a:cs typeface="Times New Roman" pitchFamily="18" charset="0"/>
              </a:rPr>
              <a:t>。</a:t>
            </a:r>
            <a:endParaRPr lang="zh-CN" altLang="zh-CN" kern="1200" dirty="0">
              <a:solidFill>
                <a:srgbClr val="1A3868"/>
              </a:solidFill>
              <a:latin typeface="微软雅黑" pitchFamily="34" charset="-122"/>
              <a:ea typeface="微软雅黑" pitchFamily="34" charset="-122"/>
              <a:cs typeface="Times New Roman" pitchFamily="18" charset="0"/>
            </a:endParaRPr>
          </a:p>
          <a:p>
            <a:pPr marL="742950" lvl="2" indent="-342900">
              <a:lnSpc>
                <a:spcPct val="120000"/>
              </a:lnSpc>
              <a:buFont typeface="Wingdings" panose="05000000000000000000" pitchFamily="2" charset="2"/>
              <a:buChar char="ü"/>
            </a:pPr>
            <a:r>
              <a:rPr lang="zh-CN" altLang="zh-CN" kern="1200" dirty="0">
                <a:solidFill>
                  <a:srgbClr val="1A3868"/>
                </a:solidFill>
                <a:latin typeface="微软雅黑" pitchFamily="34" charset="-122"/>
                <a:ea typeface="微软雅黑" pitchFamily="34" charset="-122"/>
                <a:cs typeface="Times New Roman" pitchFamily="18" charset="0"/>
              </a:rPr>
              <a:t>在计算机的操作系统安装</a:t>
            </a:r>
            <a:r>
              <a:rPr lang="zh-CN" altLang="zh-CN" kern="1200" dirty="0" smtClean="0">
                <a:solidFill>
                  <a:srgbClr val="1A3868"/>
                </a:solidFill>
                <a:latin typeface="微软雅黑" pitchFamily="34" charset="-122"/>
                <a:ea typeface="微软雅黑" pitchFamily="34" charset="-122"/>
                <a:cs typeface="Times New Roman" pitchFamily="18" charset="0"/>
              </a:rPr>
              <a:t>设备驱动程序</a:t>
            </a:r>
            <a:r>
              <a:rPr lang="zh-CN" altLang="en-US" kern="1200" dirty="0" smtClean="0">
                <a:solidFill>
                  <a:srgbClr val="1A3868"/>
                </a:solidFill>
                <a:latin typeface="微软雅黑" pitchFamily="34" charset="-122"/>
                <a:ea typeface="微软雅黑" pitchFamily="34" charset="-122"/>
                <a:cs typeface="Times New Roman" pitchFamily="18" charset="0"/>
              </a:rPr>
              <a:t>：</a:t>
            </a:r>
            <a:r>
              <a:rPr lang="en-US" altLang="zh-CN" kern="1200" dirty="0" smtClean="0">
                <a:solidFill>
                  <a:srgbClr val="1A3868"/>
                </a:solidFill>
                <a:latin typeface="微软雅黑" pitchFamily="34" charset="-122"/>
                <a:ea typeface="微软雅黑" pitchFamily="34" charset="-122"/>
                <a:cs typeface="Times New Roman" pitchFamily="18" charset="0"/>
              </a:rPr>
              <a:t>MEM</a:t>
            </a:r>
            <a:r>
              <a:rPr lang="zh-CN" altLang="zh-CN" kern="1200" dirty="0" smtClean="0">
                <a:solidFill>
                  <a:srgbClr val="1A3868"/>
                </a:solidFill>
                <a:latin typeface="微软雅黑" pitchFamily="34" charset="-122"/>
                <a:ea typeface="微软雅黑" pitchFamily="34" charset="-122"/>
                <a:cs typeface="Times New Roman" pitchFamily="18" charset="0"/>
              </a:rPr>
              <a:t>。</a:t>
            </a:r>
            <a:endParaRPr lang="zh-CN" altLang="zh-CN" kern="1200" dirty="0">
              <a:solidFill>
                <a:srgbClr val="1A3868"/>
              </a:solidFill>
              <a:latin typeface="微软雅黑" pitchFamily="34" charset="-122"/>
              <a:ea typeface="微软雅黑" pitchFamily="34" charset="-122"/>
              <a:cs typeface="Times New Roman" pitchFamily="18" charset="0"/>
            </a:endParaRPr>
          </a:p>
          <a:p>
            <a:pPr marL="742950" lvl="2" indent="-342900">
              <a:lnSpc>
                <a:spcPct val="120000"/>
              </a:lnSpc>
              <a:buFont typeface="Wingdings" panose="05000000000000000000" pitchFamily="2" charset="2"/>
              <a:buChar char="ü"/>
            </a:pPr>
            <a:r>
              <a:rPr lang="zh-CN" altLang="zh-CN" kern="1200" dirty="0">
                <a:solidFill>
                  <a:srgbClr val="1A3868"/>
                </a:solidFill>
                <a:latin typeface="微软雅黑" pitchFamily="34" charset="-122"/>
                <a:ea typeface="微软雅黑" pitchFamily="34" charset="-122"/>
                <a:cs typeface="Times New Roman" pitchFamily="18" charset="0"/>
              </a:rPr>
              <a:t>实现以太网</a:t>
            </a:r>
            <a:r>
              <a:rPr lang="zh-CN" altLang="zh-CN" kern="1200" dirty="0" smtClean="0">
                <a:solidFill>
                  <a:srgbClr val="1A3868"/>
                </a:solidFill>
                <a:latin typeface="微软雅黑" pitchFamily="34" charset="-122"/>
                <a:ea typeface="微软雅黑" pitchFamily="34" charset="-122"/>
                <a:cs typeface="Times New Roman" pitchFamily="18" charset="0"/>
              </a:rPr>
              <a:t>协议</a:t>
            </a:r>
            <a:r>
              <a:rPr lang="zh-CN" altLang="en-US" kern="1200" dirty="0" smtClean="0">
                <a:solidFill>
                  <a:srgbClr val="1A3868"/>
                </a:solidFill>
                <a:latin typeface="微软雅黑" pitchFamily="34" charset="-122"/>
                <a:ea typeface="微软雅黑" pitchFamily="34" charset="-122"/>
                <a:cs typeface="Times New Roman" pitchFamily="18" charset="0"/>
              </a:rPr>
              <a:t>：与</a:t>
            </a:r>
            <a:r>
              <a:rPr lang="en-US" altLang="zh-CN" kern="1200" dirty="0" smtClean="0">
                <a:solidFill>
                  <a:srgbClr val="1A3868"/>
                </a:solidFill>
                <a:latin typeface="微软雅黑" pitchFamily="34" charset="-122"/>
                <a:ea typeface="微软雅黑" pitchFamily="34" charset="-122"/>
                <a:cs typeface="Times New Roman" pitchFamily="18" charset="0"/>
              </a:rPr>
              <a:t>CPU</a:t>
            </a:r>
            <a:r>
              <a:rPr lang="zh-CN" altLang="en-US" kern="1200" dirty="0" smtClean="0">
                <a:solidFill>
                  <a:srgbClr val="1A3868"/>
                </a:solidFill>
                <a:latin typeface="微软雅黑" pitchFamily="34" charset="-122"/>
                <a:ea typeface="微软雅黑" pitchFamily="34" charset="-122"/>
                <a:cs typeface="Times New Roman" pitchFamily="18" charset="0"/>
              </a:rPr>
              <a:t>并行</a:t>
            </a:r>
            <a:r>
              <a:rPr lang="zh-CN" altLang="zh-CN" kern="1200" dirty="0" smtClean="0">
                <a:solidFill>
                  <a:srgbClr val="1A3868"/>
                </a:solidFill>
                <a:latin typeface="微软雅黑" pitchFamily="34" charset="-122"/>
                <a:ea typeface="微软雅黑" pitchFamily="34" charset="-122"/>
                <a:cs typeface="Times New Roman" pitchFamily="18" charset="0"/>
              </a:rPr>
              <a:t>。  </a:t>
            </a:r>
            <a:endParaRPr lang="zh-CN" altLang="zh-CN" kern="1200" dirty="0">
              <a:solidFill>
                <a:srgbClr val="1A3868"/>
              </a:solidFill>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1080641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452703" y="796741"/>
            <a:ext cx="5846582" cy="537264"/>
          </a:xfrm>
        </p:spPr>
        <p:txBody>
          <a:bodyPr anchor="b"/>
          <a:lstStyle/>
          <a:p>
            <a:pPr algn="l" eaLnBrk="1" hangingPunct="1"/>
            <a:r>
              <a:rPr lang="zh-CN" altLang="zh-CN" sz="2400" dirty="0">
                <a:solidFill>
                  <a:srgbClr val="007D7A"/>
                </a:solidFill>
                <a:latin typeface="Times New Roman" pitchFamily="18" charset="0"/>
                <a:ea typeface="微软雅黑" pitchFamily="34" charset="-122"/>
                <a:cs typeface="Times New Roman" pitchFamily="18" charset="0"/>
              </a:rPr>
              <a:t>计算机通过</a:t>
            </a:r>
            <a:r>
              <a:rPr lang="zh-CN" altLang="zh-CN" sz="2400" dirty="0" smtClean="0">
                <a:solidFill>
                  <a:srgbClr val="007D7A"/>
                </a:solidFill>
                <a:latin typeface="Times New Roman" pitchFamily="18" charset="0"/>
                <a:ea typeface="微软雅黑" pitchFamily="34" charset="-122"/>
                <a:cs typeface="Times New Roman" pitchFamily="18" charset="0"/>
              </a:rPr>
              <a:t>适配器和</a:t>
            </a:r>
            <a:r>
              <a:rPr lang="zh-CN" altLang="zh-CN" sz="2400" dirty="0">
                <a:solidFill>
                  <a:srgbClr val="007D7A"/>
                </a:solidFill>
                <a:latin typeface="Times New Roman" pitchFamily="18" charset="0"/>
                <a:ea typeface="微软雅黑" pitchFamily="34" charset="-122"/>
                <a:cs typeface="Times New Roman" pitchFamily="18" charset="0"/>
              </a:rPr>
              <a:t>局域网进行通信 </a:t>
            </a:r>
          </a:p>
        </p:txBody>
      </p:sp>
      <p:grpSp>
        <p:nvGrpSpPr>
          <p:cNvPr id="2" name="组合 1"/>
          <p:cNvGrpSpPr/>
          <p:nvPr/>
        </p:nvGrpSpPr>
        <p:grpSpPr>
          <a:xfrm>
            <a:off x="755576" y="1708448"/>
            <a:ext cx="5543709" cy="3128359"/>
            <a:chOff x="755576" y="1708448"/>
            <a:chExt cx="5543709" cy="3128359"/>
          </a:xfrm>
        </p:grpSpPr>
        <p:sp>
          <p:nvSpPr>
            <p:cNvPr id="70659" name="Rectangle 3"/>
            <p:cNvSpPr>
              <a:spLocks noChangeArrowheads="1"/>
            </p:cNvSpPr>
            <p:nvPr/>
          </p:nvSpPr>
          <p:spPr bwMode="auto">
            <a:xfrm>
              <a:off x="755576" y="2165789"/>
              <a:ext cx="4415009" cy="1798399"/>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solidFill>
                  <a:srgbClr val="002060"/>
                </a:solidFill>
              </a:endParaRPr>
            </a:p>
          </p:txBody>
        </p:sp>
        <p:sp>
          <p:nvSpPr>
            <p:cNvPr id="66564" name="Text Box 4"/>
            <p:cNvSpPr txBox="1">
              <a:spLocks noChangeArrowheads="1"/>
            </p:cNvSpPr>
            <p:nvPr/>
          </p:nvSpPr>
          <p:spPr bwMode="auto">
            <a:xfrm>
              <a:off x="3966492" y="1708448"/>
              <a:ext cx="1114408" cy="369332"/>
            </a:xfrm>
            <a:prstGeom prst="rect">
              <a:avLst/>
            </a:prstGeom>
            <a:solidFill>
              <a:srgbClr val="FFCCFF"/>
            </a:solidFill>
            <a:ln w="9525">
              <a:noFill/>
              <a:miter lim="800000"/>
              <a:headEnd/>
              <a:tailEnd/>
            </a:ln>
            <a:effectLst>
              <a:outerShdw dist="35921" dir="2700000" algn="ctr" rotWithShape="0">
                <a:schemeClr val="bg2"/>
              </a:outerShdw>
            </a:effectLst>
          </p:spPr>
          <p:txBody>
            <a:bodyPr wrap="none">
              <a:spAutoFit/>
            </a:bodyPr>
            <a:lstStyle/>
            <a:p>
              <a:pPr algn="l">
                <a:defRPr/>
              </a:pPr>
              <a:r>
                <a:rPr lang="zh-CN" altLang="en-US" sz="1800" u="none">
                  <a:solidFill>
                    <a:srgbClr val="002060"/>
                  </a:solidFill>
                  <a:latin typeface="Arial" pitchFamily="34" charset="0"/>
                  <a:ea typeface="黑体" pitchFamily="49" charset="-122"/>
                </a:rPr>
                <a:t>硬件地址</a:t>
              </a:r>
            </a:p>
          </p:txBody>
        </p:sp>
        <p:sp>
          <p:nvSpPr>
            <p:cNvPr id="70661" name="Line 5"/>
            <p:cNvSpPr>
              <a:spLocks noChangeShapeType="1"/>
            </p:cNvSpPr>
            <p:nvPr/>
          </p:nvSpPr>
          <p:spPr bwMode="auto">
            <a:xfrm>
              <a:off x="4633448" y="3140021"/>
              <a:ext cx="1393461" cy="0"/>
            </a:xfrm>
            <a:prstGeom prst="line">
              <a:avLst/>
            </a:prstGeom>
            <a:noFill/>
            <a:ln w="38100">
              <a:solidFill>
                <a:srgbClr val="00B05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ndParaRPr>
            </a:p>
          </p:txBody>
        </p:sp>
        <p:sp>
          <p:nvSpPr>
            <p:cNvPr id="70662" name="Text Box 6"/>
            <p:cNvSpPr txBox="1">
              <a:spLocks noChangeArrowheads="1"/>
            </p:cNvSpPr>
            <p:nvPr/>
          </p:nvSpPr>
          <p:spPr bwMode="auto">
            <a:xfrm>
              <a:off x="5175349" y="273508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800" u="none">
                  <a:solidFill>
                    <a:srgbClr val="002060"/>
                  </a:solidFill>
                  <a:latin typeface="Arial" panose="020B0604020202020204" pitchFamily="34" charset="0"/>
                  <a:ea typeface="黑体" panose="02010609060101010101" pitchFamily="49" charset="-122"/>
                </a:rPr>
                <a:t>至局域网</a:t>
              </a:r>
            </a:p>
          </p:txBody>
        </p:sp>
        <p:sp>
          <p:nvSpPr>
            <p:cNvPr id="66567" name="Rectangle 7"/>
            <p:cNvSpPr>
              <a:spLocks noChangeArrowheads="1"/>
            </p:cNvSpPr>
            <p:nvPr/>
          </p:nvSpPr>
          <p:spPr bwMode="auto">
            <a:xfrm>
              <a:off x="3343602" y="2679107"/>
              <a:ext cx="1320811" cy="845605"/>
            </a:xfrm>
            <a:prstGeom prst="rect">
              <a:avLst/>
            </a:prstGeom>
            <a:solidFill>
              <a:srgbClr val="CCCC00"/>
            </a:solidFill>
            <a:ln w="19050" cmpd="sng">
              <a:solidFill>
                <a:schemeClr val="tx1"/>
              </a:solidFill>
              <a:miter lim="800000"/>
              <a:headEnd/>
              <a:tailEnd/>
            </a:ln>
            <a:effectLst>
              <a:outerShdw dist="35921" dir="2700000" algn="ctr" rotWithShape="0">
                <a:schemeClr val="bg2"/>
              </a:outerShdw>
            </a:effectLst>
          </p:spPr>
          <p:txBody>
            <a:bodyPr wrap="none" anchor="ctr"/>
            <a:lstStyle/>
            <a:p>
              <a:pPr>
                <a:defRPr/>
              </a:pPr>
              <a:r>
                <a:rPr lang="zh-CN" altLang="en-US" sz="1800" u="none">
                  <a:solidFill>
                    <a:srgbClr val="002060"/>
                  </a:solidFill>
                  <a:latin typeface="Arial" pitchFamily="34" charset="0"/>
                  <a:ea typeface="黑体" pitchFamily="49" charset="-122"/>
                </a:rPr>
                <a:t>适配器</a:t>
              </a:r>
            </a:p>
            <a:p>
              <a:pPr>
                <a:defRPr/>
              </a:pPr>
              <a:r>
                <a:rPr lang="zh-CN" altLang="en-US" sz="1800" u="none">
                  <a:solidFill>
                    <a:srgbClr val="002060"/>
                  </a:solidFill>
                  <a:latin typeface="Arial" pitchFamily="34" charset="0"/>
                  <a:ea typeface="黑体" pitchFamily="49" charset="-122"/>
                </a:rPr>
                <a:t>（网卡）</a:t>
              </a:r>
            </a:p>
          </p:txBody>
        </p:sp>
        <p:sp>
          <p:nvSpPr>
            <p:cNvPr id="70664" name="Text Box 8"/>
            <p:cNvSpPr txBox="1">
              <a:spLocks noChangeArrowheads="1"/>
            </p:cNvSpPr>
            <p:nvPr/>
          </p:nvSpPr>
          <p:spPr bwMode="auto">
            <a:xfrm>
              <a:off x="5184877" y="3167414"/>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800" u="none">
                  <a:solidFill>
                    <a:srgbClr val="002060"/>
                  </a:solidFill>
                  <a:latin typeface="Arial" panose="020B0604020202020204" pitchFamily="34" charset="0"/>
                  <a:ea typeface="黑体" panose="02010609060101010101" pitchFamily="49" charset="-122"/>
                </a:rPr>
                <a:t>串行通信</a:t>
              </a:r>
            </a:p>
          </p:txBody>
        </p:sp>
        <p:sp>
          <p:nvSpPr>
            <p:cNvPr id="66569" name="Rectangle 9"/>
            <p:cNvSpPr>
              <a:spLocks noChangeArrowheads="1"/>
            </p:cNvSpPr>
            <p:nvPr/>
          </p:nvSpPr>
          <p:spPr bwMode="auto">
            <a:xfrm>
              <a:off x="1260557" y="2679107"/>
              <a:ext cx="1320810" cy="845605"/>
            </a:xfrm>
            <a:prstGeom prst="rect">
              <a:avLst/>
            </a:prstGeom>
            <a:solidFill>
              <a:schemeClr val="accent2"/>
            </a:solidFill>
            <a:ln w="19050" cmpd="sng">
              <a:solidFill>
                <a:schemeClr val="tx1"/>
              </a:solidFill>
              <a:miter lim="800000"/>
              <a:headEnd/>
              <a:tailEnd/>
            </a:ln>
            <a:effectLst>
              <a:outerShdw dist="35921" dir="2700000" algn="ctr" rotWithShape="0">
                <a:schemeClr val="bg2"/>
              </a:outerShdw>
            </a:effectLst>
          </p:spPr>
          <p:txBody>
            <a:bodyPr wrap="none" anchor="ctr"/>
            <a:lstStyle/>
            <a:p>
              <a:pPr>
                <a:defRPr/>
              </a:pPr>
              <a:r>
                <a:rPr lang="zh-CN" altLang="zh-CN" sz="1800" u="none" dirty="0">
                  <a:solidFill>
                    <a:srgbClr val="FFFF00"/>
                  </a:solidFill>
                  <a:latin typeface="Arial" pitchFamily="34" charset="0"/>
                  <a:ea typeface="黑体" pitchFamily="49" charset="-122"/>
                </a:rPr>
                <a:t>CPU </a:t>
              </a:r>
              <a:r>
                <a:rPr lang="zh-CN" altLang="en-US" sz="1800" u="none" dirty="0">
                  <a:solidFill>
                    <a:srgbClr val="FFFF00"/>
                  </a:solidFill>
                  <a:latin typeface="Arial" pitchFamily="34" charset="0"/>
                  <a:ea typeface="黑体" pitchFamily="49" charset="-122"/>
                </a:rPr>
                <a:t>和</a:t>
              </a:r>
            </a:p>
            <a:p>
              <a:pPr>
                <a:defRPr/>
              </a:pPr>
              <a:r>
                <a:rPr lang="zh-CN" altLang="en-US" sz="1800" u="none" dirty="0">
                  <a:solidFill>
                    <a:srgbClr val="FFFF00"/>
                  </a:solidFill>
                  <a:latin typeface="Arial" pitchFamily="34" charset="0"/>
                  <a:ea typeface="黑体" pitchFamily="49" charset="-122"/>
                </a:rPr>
                <a:t>存储器</a:t>
              </a:r>
            </a:p>
          </p:txBody>
        </p:sp>
        <p:sp>
          <p:nvSpPr>
            <p:cNvPr id="70666" name="Line 10"/>
            <p:cNvSpPr>
              <a:spLocks noChangeShapeType="1"/>
            </p:cNvSpPr>
            <p:nvPr/>
          </p:nvSpPr>
          <p:spPr bwMode="auto">
            <a:xfrm flipV="1">
              <a:off x="1669068" y="3536622"/>
              <a:ext cx="303703" cy="682438"/>
            </a:xfrm>
            <a:prstGeom prst="line">
              <a:avLst/>
            </a:prstGeom>
            <a:noFill/>
            <a:ln w="28575">
              <a:solidFill>
                <a:srgbClr val="00B05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ndParaRPr>
            </a:p>
          </p:txBody>
        </p:sp>
        <p:sp>
          <p:nvSpPr>
            <p:cNvPr id="70667" name="Text Box 11"/>
            <p:cNvSpPr txBox="1">
              <a:spLocks noChangeArrowheads="1"/>
            </p:cNvSpPr>
            <p:nvPr/>
          </p:nvSpPr>
          <p:spPr bwMode="auto">
            <a:xfrm>
              <a:off x="830608" y="4190476"/>
              <a:ext cx="18117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800" u="none">
                  <a:solidFill>
                    <a:srgbClr val="002060"/>
                  </a:solidFill>
                  <a:latin typeface="Arial" panose="020B0604020202020204" pitchFamily="34" charset="0"/>
                  <a:ea typeface="黑体" panose="02010609060101010101" pitchFamily="49" charset="-122"/>
                </a:rPr>
                <a:t>生成发送的数据</a:t>
              </a:r>
            </a:p>
            <a:p>
              <a:pPr algn="l" eaLnBrk="1" hangingPunct="1"/>
              <a:r>
                <a:rPr lang="zh-CN" altLang="zh-CN" sz="1800" u="none">
                  <a:solidFill>
                    <a:srgbClr val="002060"/>
                  </a:solidFill>
                  <a:latin typeface="Arial" panose="020B0604020202020204" pitchFamily="34" charset="0"/>
                  <a:ea typeface="黑体" panose="02010609060101010101" pitchFamily="49" charset="-122"/>
                </a:rPr>
                <a:t>处理收到的数据</a:t>
              </a:r>
            </a:p>
          </p:txBody>
        </p:sp>
        <p:sp>
          <p:nvSpPr>
            <p:cNvPr id="70668" name="Line 12"/>
            <p:cNvSpPr>
              <a:spLocks noChangeShapeType="1"/>
            </p:cNvSpPr>
            <p:nvPr/>
          </p:nvSpPr>
          <p:spPr bwMode="auto">
            <a:xfrm flipV="1">
              <a:off x="3724721" y="3536622"/>
              <a:ext cx="303703" cy="682438"/>
            </a:xfrm>
            <a:prstGeom prst="line">
              <a:avLst/>
            </a:prstGeom>
            <a:noFill/>
            <a:ln w="28575">
              <a:solidFill>
                <a:srgbClr val="00B05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ndParaRPr>
            </a:p>
          </p:txBody>
        </p:sp>
        <p:sp>
          <p:nvSpPr>
            <p:cNvPr id="70669" name="Text Box 13"/>
            <p:cNvSpPr txBox="1">
              <a:spLocks noChangeArrowheads="1"/>
            </p:cNvSpPr>
            <p:nvPr/>
          </p:nvSpPr>
          <p:spPr bwMode="auto">
            <a:xfrm>
              <a:off x="2781454" y="4190476"/>
              <a:ext cx="20441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zh-CN" sz="1800" u="none">
                  <a:solidFill>
                    <a:srgbClr val="002060"/>
                  </a:solidFill>
                  <a:latin typeface="Arial" panose="020B0604020202020204" pitchFamily="34" charset="0"/>
                  <a:ea typeface="黑体" panose="02010609060101010101" pitchFamily="49" charset="-122"/>
                </a:rPr>
                <a:t>把帧发送到局域网</a:t>
              </a:r>
            </a:p>
            <a:p>
              <a:pPr eaLnBrk="1" hangingPunct="1"/>
              <a:r>
                <a:rPr lang="zh-CN" altLang="zh-CN" sz="1800" u="none">
                  <a:solidFill>
                    <a:srgbClr val="002060"/>
                  </a:solidFill>
                  <a:latin typeface="Arial" panose="020B0604020202020204" pitchFamily="34" charset="0"/>
                  <a:ea typeface="黑体" panose="02010609060101010101" pitchFamily="49" charset="-122"/>
                </a:rPr>
                <a:t>从局域网接收帧</a:t>
              </a:r>
            </a:p>
          </p:txBody>
        </p:sp>
        <p:sp>
          <p:nvSpPr>
            <p:cNvPr id="70670" name="Text Box 14"/>
            <p:cNvSpPr txBox="1">
              <a:spLocks noChangeArrowheads="1"/>
            </p:cNvSpPr>
            <p:nvPr/>
          </p:nvSpPr>
          <p:spPr bwMode="auto">
            <a:xfrm>
              <a:off x="2580177" y="2140778"/>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800" u="none">
                  <a:solidFill>
                    <a:srgbClr val="002060"/>
                  </a:solidFill>
                  <a:latin typeface="Arial" panose="020B0604020202020204" pitchFamily="34" charset="0"/>
                  <a:ea typeface="黑体" panose="02010609060101010101" pitchFamily="49" charset="-122"/>
                </a:rPr>
                <a:t>计算机</a:t>
              </a:r>
            </a:p>
          </p:txBody>
        </p:sp>
        <p:sp>
          <p:nvSpPr>
            <p:cNvPr id="66575" name="Text Box 15"/>
            <p:cNvSpPr txBox="1">
              <a:spLocks noChangeArrowheads="1"/>
            </p:cNvSpPr>
            <p:nvPr/>
          </p:nvSpPr>
          <p:spPr bwMode="auto">
            <a:xfrm>
              <a:off x="984247" y="1708448"/>
              <a:ext cx="927498" cy="369332"/>
            </a:xfrm>
            <a:prstGeom prst="rect">
              <a:avLst/>
            </a:prstGeom>
            <a:solidFill>
              <a:srgbClr val="CCFFFF"/>
            </a:solidFill>
            <a:ln w="9525">
              <a:noFill/>
              <a:miter lim="800000"/>
              <a:headEnd/>
              <a:tailEnd/>
            </a:ln>
            <a:effectLst>
              <a:outerShdw dist="35921" dir="2700000" algn="ctr" rotWithShape="0">
                <a:schemeClr val="bg2"/>
              </a:outerShdw>
            </a:effectLst>
          </p:spPr>
          <p:txBody>
            <a:bodyPr wrap="none">
              <a:spAutoFit/>
            </a:bodyPr>
            <a:lstStyle/>
            <a:p>
              <a:pPr algn="l">
                <a:defRPr/>
              </a:pPr>
              <a:r>
                <a:rPr lang="zh-CN" altLang="zh-CN" sz="1800" u="none">
                  <a:solidFill>
                    <a:srgbClr val="002060"/>
                  </a:solidFill>
                  <a:latin typeface="Arial" pitchFamily="34" charset="0"/>
                  <a:ea typeface="黑体" pitchFamily="49" charset="-122"/>
                </a:rPr>
                <a:t>IP </a:t>
              </a:r>
              <a:r>
                <a:rPr lang="zh-CN" altLang="en-US" sz="1800" u="none">
                  <a:solidFill>
                    <a:srgbClr val="002060"/>
                  </a:solidFill>
                  <a:latin typeface="Arial" pitchFamily="34" charset="0"/>
                  <a:ea typeface="黑体" pitchFamily="49" charset="-122"/>
                </a:rPr>
                <a:t>地址</a:t>
              </a:r>
            </a:p>
          </p:txBody>
        </p:sp>
        <p:sp>
          <p:nvSpPr>
            <p:cNvPr id="70672" name="AutoShape 16"/>
            <p:cNvSpPr>
              <a:spLocks noChangeArrowheads="1"/>
            </p:cNvSpPr>
            <p:nvPr/>
          </p:nvSpPr>
          <p:spPr bwMode="auto">
            <a:xfrm>
              <a:off x="2506336" y="2850610"/>
              <a:ext cx="912300" cy="513317"/>
            </a:xfrm>
            <a:prstGeom prst="leftRightArrow">
              <a:avLst>
                <a:gd name="adj1" fmla="val 50000"/>
                <a:gd name="adj2" fmla="val 35545"/>
              </a:avLst>
            </a:prstGeom>
            <a:solidFill>
              <a:srgbClr val="66FF33"/>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solidFill>
                  <a:srgbClr val="002060"/>
                </a:solidFill>
              </a:endParaRPr>
            </a:p>
          </p:txBody>
        </p:sp>
        <p:sp>
          <p:nvSpPr>
            <p:cNvPr id="70673" name="Text Box 17"/>
            <p:cNvSpPr txBox="1">
              <a:spLocks noChangeArrowheads="1"/>
            </p:cNvSpPr>
            <p:nvPr/>
          </p:nvSpPr>
          <p:spPr bwMode="auto">
            <a:xfrm>
              <a:off x="2637345" y="3197669"/>
              <a:ext cx="649537" cy="61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lnSpc>
                  <a:spcPct val="95000"/>
                </a:lnSpc>
              </a:pPr>
              <a:r>
                <a:rPr lang="zh-CN" altLang="zh-CN" sz="1800" u="none" dirty="0">
                  <a:solidFill>
                    <a:srgbClr val="002060"/>
                  </a:solidFill>
                  <a:latin typeface="Arial" panose="020B0604020202020204" pitchFamily="34" charset="0"/>
                  <a:ea typeface="黑体" panose="02010609060101010101" pitchFamily="49" charset="-122"/>
                </a:rPr>
                <a:t>并行</a:t>
              </a:r>
            </a:p>
            <a:p>
              <a:pPr algn="l" eaLnBrk="1" hangingPunct="1">
                <a:lnSpc>
                  <a:spcPct val="95000"/>
                </a:lnSpc>
              </a:pPr>
              <a:r>
                <a:rPr lang="zh-CN" altLang="zh-CN" sz="1800" u="none" dirty="0">
                  <a:solidFill>
                    <a:srgbClr val="002060"/>
                  </a:solidFill>
                  <a:latin typeface="Arial" panose="020B0604020202020204" pitchFamily="34" charset="0"/>
                  <a:ea typeface="黑体" panose="02010609060101010101" pitchFamily="49" charset="-122"/>
                </a:rPr>
                <a:t>通信</a:t>
              </a:r>
            </a:p>
          </p:txBody>
        </p:sp>
        <p:sp>
          <p:nvSpPr>
            <p:cNvPr id="70675" name="Freeform 19"/>
            <p:cNvSpPr>
              <a:spLocks noChangeArrowheads="1"/>
            </p:cNvSpPr>
            <p:nvPr/>
          </p:nvSpPr>
          <p:spPr bwMode="auto">
            <a:xfrm>
              <a:off x="1034269" y="2080038"/>
              <a:ext cx="832503" cy="716977"/>
            </a:xfrm>
            <a:custGeom>
              <a:avLst/>
              <a:gdLst>
                <a:gd name="T0" fmla="*/ 0 w 496"/>
                <a:gd name="T1" fmla="*/ 0 h 504"/>
                <a:gd name="T2" fmla="*/ 1109662 w 496"/>
                <a:gd name="T3" fmla="*/ 0 h 504"/>
                <a:gd name="T4" fmla="*/ 653269 w 496"/>
                <a:gd name="T5" fmla="*/ 1266825 h 504"/>
                <a:gd name="T6" fmla="*/ 469817 w 496"/>
                <a:gd name="T7" fmla="*/ 1261798 h 504"/>
                <a:gd name="T8" fmla="*/ 0 w 496"/>
                <a:gd name="T9" fmla="*/ 0 h 504"/>
                <a:gd name="T10" fmla="*/ 0 60000 65536"/>
                <a:gd name="T11" fmla="*/ 0 60000 65536"/>
                <a:gd name="T12" fmla="*/ 0 60000 65536"/>
                <a:gd name="T13" fmla="*/ 0 60000 65536"/>
                <a:gd name="T14" fmla="*/ 0 60000 65536"/>
                <a:gd name="T15" fmla="*/ 0 w 496"/>
                <a:gd name="T16" fmla="*/ 0 h 504"/>
                <a:gd name="T17" fmla="*/ 496 w 496"/>
                <a:gd name="T18" fmla="*/ 504 h 504"/>
              </a:gdLst>
              <a:ahLst/>
              <a:cxnLst>
                <a:cxn ang="T10">
                  <a:pos x="T0" y="T1"/>
                </a:cxn>
                <a:cxn ang="T11">
                  <a:pos x="T2" y="T3"/>
                </a:cxn>
                <a:cxn ang="T12">
                  <a:pos x="T4" y="T5"/>
                </a:cxn>
                <a:cxn ang="T13">
                  <a:pos x="T6" y="T7"/>
                </a:cxn>
                <a:cxn ang="T14">
                  <a:pos x="T8" y="T9"/>
                </a:cxn>
              </a:cxnLst>
              <a:rect l="T15" t="T16" r="T17" b="T18"/>
              <a:pathLst>
                <a:path w="496" h="504">
                  <a:moveTo>
                    <a:pt x="0" y="0"/>
                  </a:moveTo>
                  <a:lnTo>
                    <a:pt x="496" y="0"/>
                  </a:lnTo>
                  <a:lnTo>
                    <a:pt x="292" y="504"/>
                  </a:lnTo>
                  <a:lnTo>
                    <a:pt x="210" y="502"/>
                  </a:lnTo>
                  <a:lnTo>
                    <a:pt x="0" y="0"/>
                  </a:lnTo>
                  <a:close/>
                </a:path>
              </a:pathLst>
            </a:custGeom>
            <a:gradFill rotWithShape="1">
              <a:gsLst>
                <a:gs pos="0">
                  <a:srgbClr val="CCFFFF"/>
                </a:gs>
                <a:gs pos="100000">
                  <a:srgbClr val="9AC1C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101" u="none">
                <a:solidFill>
                  <a:srgbClr val="002060"/>
                </a:solidFill>
              </a:endParaRPr>
            </a:p>
          </p:txBody>
        </p:sp>
        <p:sp>
          <p:nvSpPr>
            <p:cNvPr id="70677" name="Freeform 21"/>
            <p:cNvSpPr>
              <a:spLocks noChangeArrowheads="1"/>
            </p:cNvSpPr>
            <p:nvPr/>
          </p:nvSpPr>
          <p:spPr bwMode="auto">
            <a:xfrm>
              <a:off x="3999840" y="2075274"/>
              <a:ext cx="1026636" cy="890986"/>
            </a:xfrm>
            <a:custGeom>
              <a:avLst/>
              <a:gdLst>
                <a:gd name="T0" fmla="*/ 0 w 612"/>
                <a:gd name="T1" fmla="*/ 0 h 501"/>
                <a:gd name="T2" fmla="*/ 1368425 w 612"/>
                <a:gd name="T3" fmla="*/ 15096 h 501"/>
                <a:gd name="T4" fmla="*/ 751292 w 612"/>
                <a:gd name="T5" fmla="*/ 1260475 h 501"/>
                <a:gd name="T6" fmla="*/ 563469 w 612"/>
                <a:gd name="T7" fmla="*/ 1260475 h 501"/>
                <a:gd name="T8" fmla="*/ 0 w 612"/>
                <a:gd name="T9" fmla="*/ 0 h 501"/>
                <a:gd name="T10" fmla="*/ 0 60000 65536"/>
                <a:gd name="T11" fmla="*/ 0 60000 65536"/>
                <a:gd name="T12" fmla="*/ 0 60000 65536"/>
                <a:gd name="T13" fmla="*/ 0 60000 65536"/>
                <a:gd name="T14" fmla="*/ 0 60000 65536"/>
                <a:gd name="T15" fmla="*/ 0 w 612"/>
                <a:gd name="T16" fmla="*/ 0 h 501"/>
                <a:gd name="T17" fmla="*/ 612 w 612"/>
                <a:gd name="T18" fmla="*/ 501 h 501"/>
              </a:gdLst>
              <a:ahLst/>
              <a:cxnLst>
                <a:cxn ang="T10">
                  <a:pos x="T0" y="T1"/>
                </a:cxn>
                <a:cxn ang="T11">
                  <a:pos x="T2" y="T3"/>
                </a:cxn>
                <a:cxn ang="T12">
                  <a:pos x="T4" y="T5"/>
                </a:cxn>
                <a:cxn ang="T13">
                  <a:pos x="T6" y="T7"/>
                </a:cxn>
                <a:cxn ang="T14">
                  <a:pos x="T8" y="T9"/>
                </a:cxn>
              </a:cxnLst>
              <a:rect l="T15" t="T16" r="T17" b="T18"/>
              <a:pathLst>
                <a:path w="612" h="501">
                  <a:moveTo>
                    <a:pt x="0" y="0"/>
                  </a:moveTo>
                  <a:lnTo>
                    <a:pt x="612" y="6"/>
                  </a:lnTo>
                  <a:lnTo>
                    <a:pt x="336" y="501"/>
                  </a:lnTo>
                  <a:lnTo>
                    <a:pt x="252" y="501"/>
                  </a:lnTo>
                  <a:lnTo>
                    <a:pt x="0" y="0"/>
                  </a:lnTo>
                  <a:close/>
                </a:path>
              </a:pathLst>
            </a:custGeom>
            <a:gradFill rotWithShape="1">
              <a:gsLst>
                <a:gs pos="0">
                  <a:srgbClr val="FFCCFF"/>
                </a:gs>
                <a:gs pos="100000">
                  <a:srgbClr val="C19AC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101" u="none">
                <a:solidFill>
                  <a:srgbClr val="002060"/>
                </a:solidFill>
              </a:endParaRPr>
            </a:p>
          </p:txBody>
        </p:sp>
      </p:grpSp>
    </p:spTree>
    <p:extLst>
      <p:ext uri="{BB962C8B-B14F-4D97-AF65-F5344CB8AC3E}">
        <p14:creationId xmlns:p14="http://schemas.microsoft.com/office/powerpoint/2010/main" val="3356090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标题 1"/>
          <p:cNvSpPr>
            <a:spLocks noGrp="1"/>
          </p:cNvSpPr>
          <p:nvPr>
            <p:ph type="title" idx="4294967295"/>
          </p:nvPr>
        </p:nvSpPr>
        <p:spPr>
          <a:xfrm>
            <a:off x="519113" y="608013"/>
            <a:ext cx="6429375" cy="668337"/>
          </a:xfrm>
        </p:spPr>
        <p:txBody>
          <a:bodyPr/>
          <a:lstStyle/>
          <a:p>
            <a:pPr algn="l"/>
            <a:r>
              <a:rPr lang="en-US" altLang="zh-CN" sz="2400" smtClean="0">
                <a:solidFill>
                  <a:srgbClr val="007D7A"/>
                </a:solidFill>
                <a:latin typeface="Times New Roman" pitchFamily="18" charset="0"/>
                <a:ea typeface="微软雅黑" pitchFamily="34" charset="-122"/>
                <a:cs typeface="Times New Roman" pitchFamily="18" charset="0"/>
              </a:rPr>
              <a:t>Ethernet </a:t>
            </a:r>
            <a:r>
              <a:rPr lang="zh-CN" altLang="en-US" sz="2400" smtClean="0">
                <a:solidFill>
                  <a:srgbClr val="007D7A"/>
                </a:solidFill>
                <a:latin typeface="Times New Roman" pitchFamily="18" charset="0"/>
                <a:ea typeface="微软雅黑" pitchFamily="34" charset="-122"/>
                <a:cs typeface="Times New Roman" pitchFamily="18" charset="0"/>
              </a:rPr>
              <a:t>网卡结构</a:t>
            </a:r>
          </a:p>
        </p:txBody>
      </p:sp>
      <p:sp>
        <p:nvSpPr>
          <p:cNvPr id="335876" name="内容占位符 2"/>
          <p:cNvSpPr>
            <a:spLocks noGrp="1"/>
          </p:cNvSpPr>
          <p:nvPr>
            <p:ph idx="4294967295"/>
          </p:nvPr>
        </p:nvSpPr>
        <p:spPr>
          <a:xfrm>
            <a:off x="539750" y="1420813"/>
            <a:ext cx="5327650" cy="2951162"/>
          </a:xfrm>
        </p:spPr>
        <p:txBody>
          <a:bodyPr/>
          <a:lstStyle/>
          <a:p>
            <a:endParaRPr lang="zh-CN" altLang="en-US" smtClean="0">
              <a:solidFill>
                <a:srgbClr val="2D2DB9"/>
              </a:solidFill>
              <a:ea typeface="宋体" charset="-122"/>
            </a:endParaRPr>
          </a:p>
          <a:p>
            <a:endParaRPr lang="zh-CN" altLang="en-US" sz="3600" b="1" smtClean="0">
              <a:solidFill>
                <a:srgbClr val="2D2DB9"/>
              </a:solidFill>
              <a:latin typeface="Times New Roman" pitchFamily="18" charset="0"/>
              <a:ea typeface="宋体" charset="-122"/>
              <a:cs typeface="Times New Roman" pitchFamily="18" charset="0"/>
            </a:endParaRPr>
          </a:p>
        </p:txBody>
      </p:sp>
      <p:sp>
        <p:nvSpPr>
          <p:cNvPr id="33587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335874" name="Object 5"/>
          <p:cNvGraphicFramePr>
            <a:graphicFrameLocks noChangeAspect="1"/>
          </p:cNvGraphicFramePr>
          <p:nvPr>
            <p:extLst>
              <p:ext uri="{D42A27DB-BD31-4B8C-83A1-F6EECF244321}">
                <p14:modId xmlns:p14="http://schemas.microsoft.com/office/powerpoint/2010/main" val="135368854"/>
              </p:ext>
            </p:extLst>
          </p:nvPr>
        </p:nvGraphicFramePr>
        <p:xfrm>
          <a:off x="3563888" y="772344"/>
          <a:ext cx="4032374" cy="4248472"/>
        </p:xfrm>
        <a:graphic>
          <a:graphicData uri="http://schemas.openxmlformats.org/presentationml/2006/ole">
            <mc:AlternateContent xmlns:mc="http://schemas.openxmlformats.org/markup-compatibility/2006">
              <mc:Choice xmlns:v="urn:schemas-microsoft-com:vml" Requires="v">
                <p:oleObj spid="_x0000_s338948" name="Visio" r:id="rId3" imgW="3781806" imgH="4186809" progId="">
                  <p:embed/>
                </p:oleObj>
              </mc:Choice>
              <mc:Fallback>
                <p:oleObj name="Visio" r:id="rId3" imgW="3781806" imgH="418680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772344"/>
                        <a:ext cx="4032374" cy="4248472"/>
                      </a:xfrm>
                      <a:prstGeom prst="rect">
                        <a:avLst/>
                      </a:prstGeom>
                      <a:noFill/>
                      <a:extLst/>
                    </p:spPr>
                  </p:pic>
                </p:oleObj>
              </mc:Fallback>
            </mc:AlternateContent>
          </a:graphicData>
        </a:graphic>
      </p:graphicFrame>
      <p:pic>
        <p:nvPicPr>
          <p:cNvPr id="6" name="Picture 8"/>
          <p:cNvPicPr>
            <a:picLocks noChangeAspect="1" noChangeArrowheads="1"/>
          </p:cNvPicPr>
          <p:nvPr/>
        </p:nvPicPr>
        <p:blipFill>
          <a:blip r:embed="rId5" cstate="print"/>
          <a:srcRect/>
          <a:stretch>
            <a:fillRect/>
          </a:stretch>
        </p:blipFill>
        <p:spPr bwMode="auto">
          <a:xfrm>
            <a:off x="826963" y="1884362"/>
            <a:ext cx="2016125" cy="1860550"/>
          </a:xfrm>
          <a:prstGeom prst="rect">
            <a:avLst/>
          </a:prstGeom>
          <a:noFill/>
          <a:ln w="9525">
            <a:noFill/>
            <a:miter lim="800000"/>
            <a:headEnd/>
            <a:tailEnd/>
          </a:ln>
        </p:spPr>
      </p:pic>
    </p:spTree>
    <p:extLst>
      <p:ext uri="{BB962C8B-B14F-4D97-AF65-F5344CB8AC3E}">
        <p14:creationId xmlns:p14="http://schemas.microsoft.com/office/powerpoint/2010/main" val="861183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4294967295"/>
          </p:nvPr>
        </p:nvSpPr>
        <p:spPr>
          <a:xfrm>
            <a:off x="215016" y="1373325"/>
            <a:ext cx="6552728" cy="2377221"/>
          </a:xfrm>
        </p:spPr>
        <p:txBody>
          <a:bodyPr/>
          <a:lstStyle/>
          <a:p>
            <a:pPr eaLnBrk="1" hangingPunct="1"/>
            <a:r>
              <a:rPr lang="zh-CN" altLang="zh-CN" sz="2000" kern="1200" dirty="0">
                <a:solidFill>
                  <a:srgbClr val="1A3868"/>
                </a:solidFill>
                <a:latin typeface="微软雅黑" pitchFamily="34" charset="-122"/>
                <a:ea typeface="微软雅黑" pitchFamily="34" charset="-122"/>
                <a:cs typeface="Times New Roman" pitchFamily="18" charset="0"/>
              </a:rPr>
              <a:t>最初的以太网是将许多计算机都连接到一根总线上。</a:t>
            </a:r>
            <a:endParaRPr lang="en-US" altLang="zh-CN" sz="2000" kern="1200" dirty="0">
              <a:solidFill>
                <a:srgbClr val="1A3868"/>
              </a:solidFill>
              <a:latin typeface="微软雅黑" pitchFamily="34" charset="-122"/>
              <a:ea typeface="微软雅黑" pitchFamily="34" charset="-122"/>
              <a:cs typeface="Times New Roman" pitchFamily="18" charset="0"/>
            </a:endParaRPr>
          </a:p>
          <a:p>
            <a:pPr eaLnBrk="1" hangingPunct="1"/>
            <a:r>
              <a:rPr lang="zh-CN" altLang="en-US" sz="2000" kern="1200" dirty="0">
                <a:solidFill>
                  <a:srgbClr val="1A3868"/>
                </a:solidFill>
                <a:latin typeface="微软雅黑" pitchFamily="34" charset="-122"/>
                <a:ea typeface="微软雅黑" pitchFamily="34" charset="-122"/>
                <a:cs typeface="Times New Roman" pitchFamily="18" charset="0"/>
              </a:rPr>
              <a:t>数据以</a:t>
            </a:r>
            <a:r>
              <a:rPr lang="zh-CN" altLang="zh-CN" sz="2000" kern="1200" dirty="0">
                <a:solidFill>
                  <a:srgbClr val="C00000"/>
                </a:solidFill>
                <a:latin typeface="微软雅黑" pitchFamily="34" charset="-122"/>
                <a:ea typeface="微软雅黑" pitchFamily="34" charset="-122"/>
                <a:cs typeface="Times New Roman" pitchFamily="18" charset="0"/>
              </a:rPr>
              <a:t>广播方式</a:t>
            </a:r>
            <a:r>
              <a:rPr lang="zh-CN" altLang="zh-CN" sz="2000" kern="1200" dirty="0" smtClean="0">
                <a:solidFill>
                  <a:srgbClr val="1A3868"/>
                </a:solidFill>
                <a:latin typeface="微软雅黑" pitchFamily="34" charset="-122"/>
                <a:ea typeface="微软雅黑" pitchFamily="34" charset="-122"/>
                <a:cs typeface="Times New Roman" pitchFamily="18" charset="0"/>
              </a:rPr>
              <a:t>发送</a:t>
            </a:r>
            <a:r>
              <a:rPr lang="zh-CN" altLang="en-US" sz="2000" kern="1200" dirty="0" smtClean="0">
                <a:solidFill>
                  <a:srgbClr val="1A3868"/>
                </a:solidFill>
                <a:latin typeface="微软雅黑" pitchFamily="34" charset="-122"/>
                <a:ea typeface="微软雅黑" pitchFamily="34" charset="-122"/>
                <a:cs typeface="Times New Roman" pitchFamily="18" charset="0"/>
              </a:rPr>
              <a:t>，目的不是一对多</a:t>
            </a:r>
            <a:r>
              <a:rPr lang="zh-CN" altLang="zh-CN" sz="2000" kern="1200" dirty="0" smtClean="0">
                <a:solidFill>
                  <a:srgbClr val="1A3868"/>
                </a:solidFill>
                <a:latin typeface="微软雅黑" pitchFamily="34" charset="-122"/>
                <a:ea typeface="微软雅黑" pitchFamily="34" charset="-122"/>
                <a:cs typeface="Times New Roman" pitchFamily="18" charset="0"/>
              </a:rPr>
              <a:t> </a:t>
            </a:r>
            <a:r>
              <a:rPr lang="zh-CN" altLang="en-US" sz="2000" kern="1200" dirty="0">
                <a:solidFill>
                  <a:srgbClr val="1A3868"/>
                </a:solidFill>
                <a:latin typeface="微软雅黑" pitchFamily="34" charset="-122"/>
                <a:ea typeface="微软雅黑" pitchFamily="34" charset="-122"/>
                <a:cs typeface="Times New Roman" pitchFamily="18" charset="0"/>
              </a:rPr>
              <a:t>。</a:t>
            </a:r>
            <a:endParaRPr lang="zh-CN" altLang="zh-CN" sz="2000" kern="1200" dirty="0">
              <a:solidFill>
                <a:srgbClr val="1A3868"/>
              </a:solidFill>
              <a:latin typeface="微软雅黑" pitchFamily="34" charset="-122"/>
              <a:ea typeface="微软雅黑" pitchFamily="34" charset="-122"/>
              <a:cs typeface="Times New Roman" pitchFamily="18" charset="0"/>
            </a:endParaRPr>
          </a:p>
        </p:txBody>
      </p:sp>
      <p:grpSp>
        <p:nvGrpSpPr>
          <p:cNvPr id="71684" name="Group 4"/>
          <p:cNvGrpSpPr>
            <a:grpSpLocks/>
          </p:cNvGrpSpPr>
          <p:nvPr/>
        </p:nvGrpSpPr>
        <p:grpSpPr bwMode="auto">
          <a:xfrm>
            <a:off x="3137655" y="2817999"/>
            <a:ext cx="353725" cy="1055219"/>
            <a:chOff x="0" y="0"/>
            <a:chExt cx="258" cy="714"/>
          </a:xfrm>
        </p:grpSpPr>
        <p:sp>
          <p:nvSpPr>
            <p:cNvPr id="71728" name="Line 5"/>
            <p:cNvSpPr>
              <a:spLocks noChangeShapeType="1"/>
            </p:cNvSpPr>
            <p:nvPr/>
          </p:nvSpPr>
          <p:spPr bwMode="auto">
            <a:xfrm rot="16200000" flipV="1">
              <a:off x="-134" y="267"/>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pic>
          <p:nvPicPr>
            <p:cNvPr id="71729"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4"/>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685" name="Line 7"/>
          <p:cNvSpPr>
            <a:spLocks noChangeShapeType="1"/>
          </p:cNvSpPr>
          <p:nvPr/>
        </p:nvSpPr>
        <p:spPr bwMode="auto">
          <a:xfrm flipV="1">
            <a:off x="366216" y="2809662"/>
            <a:ext cx="5864447"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71686" name="Rectangle 8"/>
          <p:cNvSpPr>
            <a:spLocks noChangeArrowheads="1"/>
          </p:cNvSpPr>
          <p:nvPr/>
        </p:nvSpPr>
        <p:spPr bwMode="auto">
          <a:xfrm>
            <a:off x="6142530" y="2759640"/>
            <a:ext cx="88133" cy="94088"/>
          </a:xfrm>
          <a:prstGeom prst="rect">
            <a:avLst/>
          </a:prstGeom>
          <a:solidFill>
            <a:srgbClr val="333399"/>
          </a:solidFill>
          <a:ln w="12700">
            <a:solidFill>
              <a:srgbClr val="333399"/>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71687" name="Rectangle 9"/>
          <p:cNvSpPr>
            <a:spLocks noChangeArrowheads="1"/>
          </p:cNvSpPr>
          <p:nvPr/>
        </p:nvSpPr>
        <p:spPr bwMode="auto">
          <a:xfrm>
            <a:off x="288801" y="2759640"/>
            <a:ext cx="88133" cy="94088"/>
          </a:xfrm>
          <a:prstGeom prst="rect">
            <a:avLst/>
          </a:prstGeom>
          <a:solidFill>
            <a:srgbClr val="333399"/>
          </a:solidFill>
          <a:ln w="12700">
            <a:solidFill>
              <a:srgbClr val="333399"/>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71688" name="Line 10"/>
          <p:cNvSpPr>
            <a:spLocks noChangeShapeType="1"/>
          </p:cNvSpPr>
          <p:nvPr/>
        </p:nvSpPr>
        <p:spPr bwMode="auto">
          <a:xfrm>
            <a:off x="5799523" y="2653642"/>
            <a:ext cx="370398" cy="1798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grpSp>
        <p:nvGrpSpPr>
          <p:cNvPr id="71689" name="Group 11"/>
          <p:cNvGrpSpPr>
            <a:grpSpLocks/>
          </p:cNvGrpSpPr>
          <p:nvPr/>
        </p:nvGrpSpPr>
        <p:grpSpPr bwMode="auto">
          <a:xfrm>
            <a:off x="927173" y="2817999"/>
            <a:ext cx="353725" cy="1055219"/>
            <a:chOff x="0" y="0"/>
            <a:chExt cx="258" cy="714"/>
          </a:xfrm>
        </p:grpSpPr>
        <p:sp>
          <p:nvSpPr>
            <p:cNvPr id="71726" name="Line 12"/>
            <p:cNvSpPr>
              <a:spLocks noChangeShapeType="1"/>
            </p:cNvSpPr>
            <p:nvPr/>
          </p:nvSpPr>
          <p:spPr bwMode="auto">
            <a:xfrm rot="16200000" flipV="1">
              <a:off x="-134" y="267"/>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pic>
          <p:nvPicPr>
            <p:cNvPr id="71727"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4"/>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690" name="Freeform 14"/>
          <p:cNvSpPr>
            <a:spLocks/>
          </p:cNvSpPr>
          <p:nvPr/>
        </p:nvSpPr>
        <p:spPr bwMode="auto">
          <a:xfrm>
            <a:off x="2211063" y="2819190"/>
            <a:ext cx="2382" cy="770572"/>
          </a:xfrm>
          <a:custGeom>
            <a:avLst/>
            <a:gdLst>
              <a:gd name="T0" fmla="*/ 0 w 2"/>
              <a:gd name="T1" fmla="*/ 1027112 h 521"/>
              <a:gd name="T2" fmla="*/ 3175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cmpd="sng">
            <a:solidFill>
              <a:srgbClr val="333399"/>
            </a:solidFill>
            <a:miter lim="800000"/>
            <a:headEnd/>
            <a:tailEnd/>
          </a:ln>
        </p:spPr>
        <p:txBody>
          <a:bodyPr wrap="none" anchor="ctr"/>
          <a:lstStyle/>
          <a:p>
            <a:endParaRPr lang="zh-CN" altLang="en-US" sz="2101" u="none"/>
          </a:p>
        </p:txBody>
      </p:sp>
      <p:pic>
        <p:nvPicPr>
          <p:cNvPr id="71691"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414" y="3488528"/>
            <a:ext cx="353725" cy="38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92" name="Group 16"/>
          <p:cNvGrpSpPr>
            <a:grpSpLocks/>
          </p:cNvGrpSpPr>
          <p:nvPr/>
        </p:nvGrpSpPr>
        <p:grpSpPr bwMode="auto">
          <a:xfrm>
            <a:off x="4242896" y="2817999"/>
            <a:ext cx="353725" cy="1055219"/>
            <a:chOff x="0" y="0"/>
            <a:chExt cx="258" cy="714"/>
          </a:xfrm>
        </p:grpSpPr>
        <p:sp>
          <p:nvSpPr>
            <p:cNvPr id="71724" name="Line 17"/>
            <p:cNvSpPr>
              <a:spLocks noChangeShapeType="1"/>
            </p:cNvSpPr>
            <p:nvPr/>
          </p:nvSpPr>
          <p:spPr bwMode="auto">
            <a:xfrm rot="16200000" flipV="1">
              <a:off x="-134" y="267"/>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pic>
          <p:nvPicPr>
            <p:cNvPr id="71725"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4"/>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693" name="Freeform 19"/>
          <p:cNvSpPr>
            <a:spLocks/>
          </p:cNvSpPr>
          <p:nvPr/>
        </p:nvSpPr>
        <p:spPr bwMode="auto">
          <a:xfrm>
            <a:off x="5527977" y="2819190"/>
            <a:ext cx="2382" cy="782482"/>
          </a:xfrm>
          <a:custGeom>
            <a:avLst/>
            <a:gdLst>
              <a:gd name="T0" fmla="*/ 0 w 2"/>
              <a:gd name="T1" fmla="*/ 1042987 h 529"/>
              <a:gd name="T2" fmla="*/ 3175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cmpd="sng">
            <a:solidFill>
              <a:srgbClr val="333399"/>
            </a:solidFill>
            <a:miter lim="800000"/>
            <a:headEnd/>
            <a:tailEnd/>
          </a:ln>
        </p:spPr>
        <p:txBody>
          <a:bodyPr wrap="none" anchor="ctr"/>
          <a:lstStyle/>
          <a:p>
            <a:endParaRPr lang="zh-CN" altLang="en-US" sz="2101" u="none"/>
          </a:p>
        </p:txBody>
      </p:sp>
      <p:pic>
        <p:nvPicPr>
          <p:cNvPr id="71694"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9329" y="3488528"/>
            <a:ext cx="353724" cy="38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5" name="Text Box 21"/>
          <p:cNvSpPr txBox="1">
            <a:spLocks noChangeArrowheads="1"/>
          </p:cNvSpPr>
          <p:nvPr/>
        </p:nvSpPr>
        <p:spPr bwMode="auto">
          <a:xfrm>
            <a:off x="1765632" y="4112608"/>
            <a:ext cx="9541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zh-CN" sz="1500" u="none">
                <a:solidFill>
                  <a:srgbClr val="333399"/>
                </a:solidFill>
                <a:latin typeface="Arial" panose="020B0604020202020204" pitchFamily="34" charset="0"/>
                <a:ea typeface="黑体" panose="02010609060101010101" pitchFamily="49" charset="-122"/>
              </a:rPr>
              <a:t>B向</a:t>
            </a:r>
            <a:r>
              <a:rPr lang="zh-CN" altLang="zh-CN" sz="900" u="none">
                <a:solidFill>
                  <a:srgbClr val="333399"/>
                </a:solidFill>
                <a:latin typeface="Arial" panose="020B0604020202020204" pitchFamily="34" charset="0"/>
                <a:ea typeface="黑体" panose="02010609060101010101" pitchFamily="49" charset="-122"/>
              </a:rPr>
              <a:t> </a:t>
            </a:r>
            <a:r>
              <a:rPr lang="zh-CN" altLang="zh-CN" sz="1500" u="none">
                <a:solidFill>
                  <a:srgbClr val="333399"/>
                </a:solidFill>
                <a:latin typeface="Arial" panose="020B0604020202020204" pitchFamily="34" charset="0"/>
                <a:ea typeface="黑体" panose="02010609060101010101" pitchFamily="49" charset="-122"/>
              </a:rPr>
              <a:t>D</a:t>
            </a:r>
          </a:p>
          <a:p>
            <a:pPr eaLnBrk="1" hangingPunct="1"/>
            <a:r>
              <a:rPr lang="zh-CN" altLang="zh-CN" sz="1500" u="none">
                <a:solidFill>
                  <a:srgbClr val="333399"/>
                </a:solidFill>
                <a:latin typeface="Arial" panose="020B0604020202020204" pitchFamily="34" charset="0"/>
                <a:ea typeface="黑体" panose="02010609060101010101" pitchFamily="49" charset="-122"/>
              </a:rPr>
              <a:t>发送数据</a:t>
            </a:r>
          </a:p>
        </p:txBody>
      </p:sp>
      <p:sp>
        <p:nvSpPr>
          <p:cNvPr id="71696" name="Text Box 22"/>
          <p:cNvSpPr txBox="1">
            <a:spLocks noChangeArrowheads="1"/>
          </p:cNvSpPr>
          <p:nvPr/>
        </p:nvSpPr>
        <p:spPr bwMode="auto">
          <a:xfrm>
            <a:off x="2979253" y="3868454"/>
            <a:ext cx="53572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    C</a:t>
            </a:r>
          </a:p>
        </p:txBody>
      </p:sp>
      <p:sp>
        <p:nvSpPr>
          <p:cNvPr id="71697" name="Text Box 23"/>
          <p:cNvSpPr txBox="1">
            <a:spLocks noChangeArrowheads="1"/>
          </p:cNvSpPr>
          <p:nvPr/>
        </p:nvSpPr>
        <p:spPr bwMode="auto">
          <a:xfrm>
            <a:off x="4135706" y="3857735"/>
            <a:ext cx="48282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   D</a:t>
            </a:r>
          </a:p>
        </p:txBody>
      </p:sp>
      <p:sp>
        <p:nvSpPr>
          <p:cNvPr id="71698" name="Text Box 24"/>
          <p:cNvSpPr txBox="1">
            <a:spLocks noChangeArrowheads="1"/>
          </p:cNvSpPr>
          <p:nvPr/>
        </p:nvSpPr>
        <p:spPr bwMode="auto">
          <a:xfrm>
            <a:off x="774726" y="3857735"/>
            <a:ext cx="5286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    A</a:t>
            </a:r>
          </a:p>
        </p:txBody>
      </p:sp>
      <p:sp>
        <p:nvSpPr>
          <p:cNvPr id="71699" name="Text Box 25"/>
          <p:cNvSpPr txBox="1">
            <a:spLocks noChangeArrowheads="1"/>
          </p:cNvSpPr>
          <p:nvPr/>
        </p:nvSpPr>
        <p:spPr bwMode="auto">
          <a:xfrm>
            <a:off x="5170680" y="3855353"/>
            <a:ext cx="52450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    E</a:t>
            </a:r>
          </a:p>
        </p:txBody>
      </p:sp>
      <p:sp>
        <p:nvSpPr>
          <p:cNvPr id="71700" name="Line 26"/>
          <p:cNvSpPr>
            <a:spLocks noChangeShapeType="1"/>
          </p:cNvSpPr>
          <p:nvPr/>
        </p:nvSpPr>
        <p:spPr bwMode="auto">
          <a:xfrm flipH="1">
            <a:off x="366216" y="2598856"/>
            <a:ext cx="408510" cy="2108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71701" name="Text Box 27"/>
          <p:cNvSpPr txBox="1">
            <a:spLocks noChangeArrowheads="1"/>
          </p:cNvSpPr>
          <p:nvPr/>
        </p:nvSpPr>
        <p:spPr bwMode="auto">
          <a:xfrm>
            <a:off x="673492" y="2355894"/>
            <a:ext cx="364715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匹配电阻（用来吸收总线上传播的信号）</a:t>
            </a:r>
          </a:p>
        </p:txBody>
      </p:sp>
      <p:sp>
        <p:nvSpPr>
          <p:cNvPr id="71702" name="Text Box 28"/>
          <p:cNvSpPr txBox="1">
            <a:spLocks noChangeArrowheads="1"/>
          </p:cNvSpPr>
          <p:nvPr/>
        </p:nvSpPr>
        <p:spPr bwMode="auto">
          <a:xfrm>
            <a:off x="5017041" y="2355894"/>
            <a:ext cx="9541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匹配电阻</a:t>
            </a:r>
          </a:p>
        </p:txBody>
      </p:sp>
      <p:sp>
        <p:nvSpPr>
          <p:cNvPr id="67613" name="Freeform 29"/>
          <p:cNvSpPr>
            <a:spLocks/>
          </p:cNvSpPr>
          <p:nvPr/>
        </p:nvSpPr>
        <p:spPr bwMode="auto">
          <a:xfrm>
            <a:off x="2146749" y="2884694"/>
            <a:ext cx="1187420" cy="687203"/>
          </a:xfrm>
          <a:custGeom>
            <a:avLst/>
            <a:gdLst>
              <a:gd name="T0" fmla="*/ 42863 w 997"/>
              <a:gd name="T1" fmla="*/ 915988 h 577"/>
              <a:gd name="T2" fmla="*/ 220663 w 997"/>
              <a:gd name="T3" fmla="*/ 127000 h 577"/>
              <a:gd name="T4" fmla="*/ 1366838 w 997"/>
              <a:gd name="T5" fmla="*/ 155575 h 577"/>
              <a:gd name="T6" fmla="*/ 1512888 w 997"/>
              <a:gd name="T7" fmla="*/ 909638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chemeClr val="hlink"/>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2101" u="none"/>
          </a:p>
        </p:txBody>
      </p:sp>
      <p:sp>
        <p:nvSpPr>
          <p:cNvPr id="67614" name="Freeform 30"/>
          <p:cNvSpPr>
            <a:spLocks/>
          </p:cNvSpPr>
          <p:nvPr/>
        </p:nvSpPr>
        <p:spPr bwMode="auto">
          <a:xfrm>
            <a:off x="2178907" y="2894222"/>
            <a:ext cx="2312907" cy="749135"/>
          </a:xfrm>
          <a:custGeom>
            <a:avLst/>
            <a:gdLst>
              <a:gd name="T0" fmla="*/ 42299 w 1895"/>
              <a:gd name="T1" fmla="*/ 882650 h 629"/>
              <a:gd name="T2" fmla="*/ 239150 w 1895"/>
              <a:gd name="T3" fmla="*/ 171450 h 629"/>
              <a:gd name="T4" fmla="*/ 1473947 w 1895"/>
              <a:gd name="T5" fmla="*/ 55563 h 629"/>
              <a:gd name="T6" fmla="*/ 2827506 w 1895"/>
              <a:gd name="T7" fmla="*/ 157163 h 629"/>
              <a:gd name="T8" fmla="*/ 3006462 w 1895"/>
              <a:gd name="T9" fmla="*/ 998538 h 629"/>
              <a:gd name="T10" fmla="*/ 0 60000 65536"/>
              <a:gd name="T11" fmla="*/ 0 60000 65536"/>
              <a:gd name="T12" fmla="*/ 0 60000 65536"/>
              <a:gd name="T13" fmla="*/ 0 60000 65536"/>
              <a:gd name="T14" fmla="*/ 0 60000 65536"/>
              <a:gd name="T15" fmla="*/ 0 w 1895"/>
              <a:gd name="T16" fmla="*/ 0 h 629"/>
              <a:gd name="T17" fmla="*/ 1895 w 1895"/>
              <a:gd name="T18" fmla="*/ 629 h 629"/>
            </a:gdLst>
            <a:ahLst/>
            <a:cxnLst>
              <a:cxn ang="T10">
                <a:pos x="T0" y="T1"/>
              </a:cxn>
              <a:cxn ang="T11">
                <a:pos x="T2" y="T3"/>
              </a:cxn>
              <a:cxn ang="T12">
                <a:pos x="T4" y="T5"/>
              </a:cxn>
              <a:cxn ang="T13">
                <a:pos x="T6" y="T7"/>
              </a:cxn>
              <a:cxn ang="T14">
                <a:pos x="T8" y="T9"/>
              </a:cxn>
            </a:cxnLst>
            <a:rect l="T15" t="T16" r="T17" b="T18"/>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chemeClr val="hlink"/>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2101" u="none"/>
          </a:p>
        </p:txBody>
      </p:sp>
      <p:sp>
        <p:nvSpPr>
          <p:cNvPr id="67615" name="Freeform 31"/>
          <p:cNvSpPr>
            <a:spLocks/>
          </p:cNvSpPr>
          <p:nvPr/>
        </p:nvSpPr>
        <p:spPr bwMode="auto">
          <a:xfrm>
            <a:off x="2178906" y="2896605"/>
            <a:ext cx="3325251" cy="721741"/>
          </a:xfrm>
          <a:custGeom>
            <a:avLst/>
            <a:gdLst>
              <a:gd name="T0" fmla="*/ 49418 w 2601"/>
              <a:gd name="T1" fmla="*/ 846138 h 606"/>
              <a:gd name="T2" fmla="*/ 340815 w 2601"/>
              <a:gd name="T3" fmla="*/ 134937 h 606"/>
              <a:gd name="T4" fmla="*/ 2092605 w 2601"/>
              <a:gd name="T5" fmla="*/ 38100 h 606"/>
              <a:gd name="T6" fmla="*/ 4025026 w 2601"/>
              <a:gd name="T7" fmla="*/ 168275 h 606"/>
              <a:gd name="T8" fmla="*/ 4432300 w 2601"/>
              <a:gd name="T9" fmla="*/ 962025 h 606"/>
              <a:gd name="T10" fmla="*/ 0 60000 65536"/>
              <a:gd name="T11" fmla="*/ 0 60000 65536"/>
              <a:gd name="T12" fmla="*/ 0 60000 65536"/>
              <a:gd name="T13" fmla="*/ 0 60000 65536"/>
              <a:gd name="T14" fmla="*/ 0 60000 65536"/>
              <a:gd name="T15" fmla="*/ 0 w 2601"/>
              <a:gd name="T16" fmla="*/ 0 h 606"/>
              <a:gd name="T17" fmla="*/ 2601 w 2601"/>
              <a:gd name="T18" fmla="*/ 606 h 606"/>
            </a:gdLst>
            <a:ahLst/>
            <a:cxnLst>
              <a:cxn ang="T10">
                <a:pos x="T0" y="T1"/>
              </a:cxn>
              <a:cxn ang="T11">
                <a:pos x="T2" y="T3"/>
              </a:cxn>
              <a:cxn ang="T12">
                <a:pos x="T4" y="T5"/>
              </a:cxn>
              <a:cxn ang="T13">
                <a:pos x="T6" y="T7"/>
              </a:cxn>
              <a:cxn ang="T14">
                <a:pos x="T8" y="T9"/>
              </a:cxn>
            </a:cxnLst>
            <a:rect l="T15" t="T16" r="T17" b="T18"/>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chemeClr val="hlink"/>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2101" u="none"/>
          </a:p>
        </p:txBody>
      </p:sp>
      <p:sp>
        <p:nvSpPr>
          <p:cNvPr id="67616" name="Freeform 32"/>
          <p:cNvSpPr>
            <a:spLocks/>
          </p:cNvSpPr>
          <p:nvPr/>
        </p:nvSpPr>
        <p:spPr bwMode="auto">
          <a:xfrm>
            <a:off x="2178907" y="2869212"/>
            <a:ext cx="3869534" cy="634799"/>
          </a:xfrm>
          <a:custGeom>
            <a:avLst/>
            <a:gdLst>
              <a:gd name="T0" fmla="*/ 49212 w 3249"/>
              <a:gd name="T1" fmla="*/ 846137 h 533"/>
              <a:gd name="T2" fmla="*/ 341312 w 3249"/>
              <a:gd name="T3" fmla="*/ 134937 h 533"/>
              <a:gd name="T4" fmla="*/ 2092325 w 3249"/>
              <a:gd name="T5" fmla="*/ 38100 h 533"/>
              <a:gd name="T6" fmla="*/ 4011612 w 3249"/>
              <a:gd name="T7" fmla="*/ 46037 h 533"/>
              <a:gd name="T8" fmla="*/ 5157787 w 3249"/>
              <a:gd name="T9" fmla="*/ 74612 h 533"/>
              <a:gd name="T10" fmla="*/ 0 60000 65536"/>
              <a:gd name="T11" fmla="*/ 0 60000 65536"/>
              <a:gd name="T12" fmla="*/ 0 60000 65536"/>
              <a:gd name="T13" fmla="*/ 0 60000 65536"/>
              <a:gd name="T14" fmla="*/ 0 60000 65536"/>
              <a:gd name="T15" fmla="*/ 0 w 3249"/>
              <a:gd name="T16" fmla="*/ 0 h 533"/>
              <a:gd name="T17" fmla="*/ 3249 w 3249"/>
              <a:gd name="T18" fmla="*/ 533 h 533"/>
            </a:gdLst>
            <a:ahLst/>
            <a:cxnLst>
              <a:cxn ang="T10">
                <a:pos x="T0" y="T1"/>
              </a:cxn>
              <a:cxn ang="T11">
                <a:pos x="T2" y="T3"/>
              </a:cxn>
              <a:cxn ang="T12">
                <a:pos x="T4" y="T5"/>
              </a:cxn>
              <a:cxn ang="T13">
                <a:pos x="T6" y="T7"/>
              </a:cxn>
              <a:cxn ang="T14">
                <a:pos x="T8" y="T9"/>
              </a:cxn>
            </a:cxnLst>
            <a:rect l="T15" t="T16" r="T17" b="T18"/>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chemeClr val="hlink"/>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2101" u="none"/>
          </a:p>
        </p:txBody>
      </p:sp>
      <p:sp>
        <p:nvSpPr>
          <p:cNvPr id="67617" name="Freeform 33"/>
          <p:cNvSpPr>
            <a:spLocks/>
          </p:cNvSpPr>
          <p:nvPr/>
        </p:nvSpPr>
        <p:spPr bwMode="auto">
          <a:xfrm>
            <a:off x="288801" y="2869212"/>
            <a:ext cx="1957992" cy="634799"/>
          </a:xfrm>
          <a:custGeom>
            <a:avLst/>
            <a:gdLst>
              <a:gd name="T0" fmla="*/ 2584450 w 1644"/>
              <a:gd name="T1" fmla="*/ 846137 h 533"/>
              <a:gd name="T2" fmla="*/ 2438400 w 1644"/>
              <a:gd name="T3" fmla="*/ 134937 h 533"/>
              <a:gd name="T4" fmla="*/ 1558925 w 1644"/>
              <a:gd name="T5" fmla="*/ 38100 h 533"/>
              <a:gd name="T6" fmla="*/ 593725 w 1644"/>
              <a:gd name="T7" fmla="*/ 46037 h 533"/>
              <a:gd name="T8" fmla="*/ 0 w 1644"/>
              <a:gd name="T9" fmla="*/ 30162 h 533"/>
              <a:gd name="T10" fmla="*/ 0 60000 65536"/>
              <a:gd name="T11" fmla="*/ 0 60000 65536"/>
              <a:gd name="T12" fmla="*/ 0 60000 65536"/>
              <a:gd name="T13" fmla="*/ 0 60000 65536"/>
              <a:gd name="T14" fmla="*/ 0 60000 65536"/>
              <a:gd name="T15" fmla="*/ 0 w 1644"/>
              <a:gd name="T16" fmla="*/ 0 h 533"/>
              <a:gd name="T17" fmla="*/ 1644 w 1644"/>
              <a:gd name="T18" fmla="*/ 533 h 533"/>
            </a:gdLst>
            <a:ahLst/>
            <a:cxnLst>
              <a:cxn ang="T10">
                <a:pos x="T0" y="T1"/>
              </a:cxn>
              <a:cxn ang="T11">
                <a:pos x="T2" y="T3"/>
              </a:cxn>
              <a:cxn ang="T12">
                <a:pos x="T4" y="T5"/>
              </a:cxn>
              <a:cxn ang="T13">
                <a:pos x="T6" y="T7"/>
              </a:cxn>
              <a:cxn ang="T14">
                <a:pos x="T8" y="T9"/>
              </a:cxn>
            </a:cxnLst>
            <a:rect l="T15" t="T16" r="T17" b="T18"/>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chemeClr val="hlink"/>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2101" u="none"/>
          </a:p>
        </p:txBody>
      </p:sp>
      <p:sp>
        <p:nvSpPr>
          <p:cNvPr id="67618" name="Freeform 34"/>
          <p:cNvSpPr>
            <a:spLocks/>
          </p:cNvSpPr>
          <p:nvPr/>
        </p:nvSpPr>
        <p:spPr bwMode="auto">
          <a:xfrm flipH="1">
            <a:off x="991486" y="2869212"/>
            <a:ext cx="1187420" cy="687202"/>
          </a:xfrm>
          <a:custGeom>
            <a:avLst/>
            <a:gdLst>
              <a:gd name="T0" fmla="*/ 42863 w 997"/>
              <a:gd name="T1" fmla="*/ 915987 h 577"/>
              <a:gd name="T2" fmla="*/ 220663 w 997"/>
              <a:gd name="T3" fmla="*/ 127000 h 577"/>
              <a:gd name="T4" fmla="*/ 1366838 w 997"/>
              <a:gd name="T5" fmla="*/ 155575 h 577"/>
              <a:gd name="T6" fmla="*/ 1512888 w 997"/>
              <a:gd name="T7" fmla="*/ 909637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chemeClr val="hlink"/>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2101" u="none"/>
          </a:p>
        </p:txBody>
      </p:sp>
      <p:grpSp>
        <p:nvGrpSpPr>
          <p:cNvPr id="5" name="Group 35"/>
          <p:cNvGrpSpPr>
            <a:grpSpLocks/>
          </p:cNvGrpSpPr>
          <p:nvPr/>
        </p:nvGrpSpPr>
        <p:grpSpPr bwMode="auto">
          <a:xfrm>
            <a:off x="5331463" y="3575470"/>
            <a:ext cx="186986" cy="201278"/>
            <a:chOff x="0" y="0"/>
            <a:chExt cx="136" cy="136"/>
          </a:xfrm>
        </p:grpSpPr>
        <p:sp>
          <p:nvSpPr>
            <p:cNvPr id="71722" name="Line 36"/>
            <p:cNvSpPr>
              <a:spLocks noChangeShapeType="1"/>
            </p:cNvSpPr>
            <p:nvPr/>
          </p:nvSpPr>
          <p:spPr bwMode="auto">
            <a:xfrm>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71723" name="Line 37"/>
            <p:cNvSpPr>
              <a:spLocks noChangeShapeType="1"/>
            </p:cNvSpPr>
            <p:nvPr/>
          </p:nvSpPr>
          <p:spPr bwMode="auto">
            <a:xfrm flipH="1">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grpSp>
      <p:sp>
        <p:nvSpPr>
          <p:cNvPr id="67622" name="AutoShape 38"/>
          <p:cNvSpPr>
            <a:spLocks noChangeArrowheads="1"/>
          </p:cNvSpPr>
          <p:nvPr/>
        </p:nvSpPr>
        <p:spPr bwMode="auto">
          <a:xfrm>
            <a:off x="5194500" y="4153102"/>
            <a:ext cx="658618" cy="283456"/>
          </a:xfrm>
          <a:prstGeom prst="roundRect">
            <a:avLst>
              <a:gd name="adj" fmla="val 16667"/>
            </a:avLst>
          </a:prstGeom>
          <a:solidFill>
            <a:srgbClr val="FFFF66"/>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zh-CN" sz="1500" u="none">
                <a:solidFill>
                  <a:srgbClr val="333399"/>
                </a:solidFill>
                <a:ea typeface="黑体" panose="02010609060101010101" pitchFamily="49" charset="-122"/>
              </a:rPr>
              <a:t>不接受</a:t>
            </a:r>
          </a:p>
        </p:txBody>
      </p:sp>
      <p:grpSp>
        <p:nvGrpSpPr>
          <p:cNvPr id="6" name="Group 39"/>
          <p:cNvGrpSpPr>
            <a:grpSpLocks/>
          </p:cNvGrpSpPr>
          <p:nvPr/>
        </p:nvGrpSpPr>
        <p:grpSpPr bwMode="auto">
          <a:xfrm>
            <a:off x="3126937" y="3575470"/>
            <a:ext cx="186985" cy="201278"/>
            <a:chOff x="0" y="0"/>
            <a:chExt cx="136" cy="136"/>
          </a:xfrm>
        </p:grpSpPr>
        <p:sp>
          <p:nvSpPr>
            <p:cNvPr id="71720" name="Line 40"/>
            <p:cNvSpPr>
              <a:spLocks noChangeShapeType="1"/>
            </p:cNvSpPr>
            <p:nvPr/>
          </p:nvSpPr>
          <p:spPr bwMode="auto">
            <a:xfrm>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71721" name="Line 41"/>
            <p:cNvSpPr>
              <a:spLocks noChangeShapeType="1"/>
            </p:cNvSpPr>
            <p:nvPr/>
          </p:nvSpPr>
          <p:spPr bwMode="auto">
            <a:xfrm flipH="1">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grpSp>
      <p:sp>
        <p:nvSpPr>
          <p:cNvPr id="67626" name="AutoShape 42"/>
          <p:cNvSpPr>
            <a:spLocks noChangeArrowheads="1"/>
          </p:cNvSpPr>
          <p:nvPr/>
        </p:nvSpPr>
        <p:spPr bwMode="auto">
          <a:xfrm>
            <a:off x="2989972" y="4153102"/>
            <a:ext cx="658619" cy="283456"/>
          </a:xfrm>
          <a:prstGeom prst="roundRect">
            <a:avLst>
              <a:gd name="adj" fmla="val 16667"/>
            </a:avLst>
          </a:prstGeom>
          <a:solidFill>
            <a:srgbClr val="FFFF66"/>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zh-CN" sz="1500" u="none">
                <a:solidFill>
                  <a:srgbClr val="333399"/>
                </a:solidFill>
                <a:ea typeface="黑体" panose="02010609060101010101" pitchFamily="49" charset="-122"/>
              </a:rPr>
              <a:t>不接受</a:t>
            </a:r>
          </a:p>
        </p:txBody>
      </p:sp>
      <p:grpSp>
        <p:nvGrpSpPr>
          <p:cNvPr id="7" name="Group 43"/>
          <p:cNvGrpSpPr>
            <a:grpSpLocks/>
          </p:cNvGrpSpPr>
          <p:nvPr/>
        </p:nvGrpSpPr>
        <p:grpSpPr bwMode="auto">
          <a:xfrm>
            <a:off x="911691" y="3575470"/>
            <a:ext cx="186985" cy="201278"/>
            <a:chOff x="0" y="0"/>
            <a:chExt cx="136" cy="136"/>
          </a:xfrm>
        </p:grpSpPr>
        <p:sp>
          <p:nvSpPr>
            <p:cNvPr id="71718" name="Line 44"/>
            <p:cNvSpPr>
              <a:spLocks noChangeShapeType="1"/>
            </p:cNvSpPr>
            <p:nvPr/>
          </p:nvSpPr>
          <p:spPr bwMode="auto">
            <a:xfrm>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71719" name="Line 45"/>
            <p:cNvSpPr>
              <a:spLocks noChangeShapeType="1"/>
            </p:cNvSpPr>
            <p:nvPr/>
          </p:nvSpPr>
          <p:spPr bwMode="auto">
            <a:xfrm flipH="1">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grpSp>
      <p:sp>
        <p:nvSpPr>
          <p:cNvPr id="67630" name="AutoShape 46"/>
          <p:cNvSpPr>
            <a:spLocks noChangeArrowheads="1"/>
          </p:cNvSpPr>
          <p:nvPr/>
        </p:nvSpPr>
        <p:spPr bwMode="auto">
          <a:xfrm>
            <a:off x="774726" y="4153102"/>
            <a:ext cx="658619" cy="283456"/>
          </a:xfrm>
          <a:prstGeom prst="roundRect">
            <a:avLst>
              <a:gd name="adj" fmla="val 16667"/>
            </a:avLst>
          </a:prstGeom>
          <a:solidFill>
            <a:srgbClr val="FFFF66"/>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zh-CN" sz="1500" u="none">
                <a:solidFill>
                  <a:srgbClr val="333399"/>
                </a:solidFill>
                <a:ea typeface="黑体" panose="02010609060101010101" pitchFamily="49" charset="-122"/>
              </a:rPr>
              <a:t>不接受</a:t>
            </a:r>
          </a:p>
        </p:txBody>
      </p:sp>
      <p:sp>
        <p:nvSpPr>
          <p:cNvPr id="67631" name="Text Box 47"/>
          <p:cNvSpPr txBox="1">
            <a:spLocks noChangeArrowheads="1"/>
          </p:cNvSpPr>
          <p:nvPr/>
        </p:nvSpPr>
        <p:spPr bwMode="auto">
          <a:xfrm>
            <a:off x="4178583" y="4166202"/>
            <a:ext cx="569387" cy="323165"/>
          </a:xfrm>
          <a:prstGeom prst="rect">
            <a:avLst/>
          </a:prstGeom>
          <a:solidFill>
            <a:srgbClr val="FFCCFF"/>
          </a:solidFill>
          <a:ln w="9525">
            <a:solidFill>
              <a:schemeClr val="tx2"/>
            </a:solidFill>
            <a:miter lim="800000"/>
            <a:headEnd/>
            <a:tailEnd/>
          </a:ln>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接受</a:t>
            </a:r>
          </a:p>
        </p:txBody>
      </p:sp>
      <p:sp>
        <p:nvSpPr>
          <p:cNvPr id="71716" name="Text Box 48"/>
          <p:cNvSpPr txBox="1">
            <a:spLocks noChangeArrowheads="1"/>
          </p:cNvSpPr>
          <p:nvPr/>
        </p:nvSpPr>
        <p:spPr bwMode="auto">
          <a:xfrm>
            <a:off x="2076481" y="3857735"/>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zh-CN" sz="1500" u="none">
                <a:solidFill>
                  <a:srgbClr val="333399"/>
                </a:solidFill>
                <a:latin typeface="Arial" panose="020B0604020202020204" pitchFamily="34" charset="0"/>
                <a:ea typeface="黑体" panose="02010609060101010101" pitchFamily="49" charset="-122"/>
              </a:rPr>
              <a:t>B</a:t>
            </a:r>
          </a:p>
        </p:txBody>
      </p:sp>
      <p:sp>
        <p:nvSpPr>
          <p:cNvPr id="67633" name="Text Box 49"/>
          <p:cNvSpPr txBox="1">
            <a:spLocks noChangeArrowheads="1"/>
          </p:cNvSpPr>
          <p:nvPr/>
        </p:nvSpPr>
        <p:spPr bwMode="auto">
          <a:xfrm>
            <a:off x="2716043" y="3085972"/>
            <a:ext cx="1338828" cy="553998"/>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zh-CN" sz="1500" u="none">
                <a:solidFill>
                  <a:srgbClr val="333399"/>
                </a:solidFill>
                <a:latin typeface="Arial" panose="020B0604020202020204" pitchFamily="34" charset="0"/>
                <a:ea typeface="黑体" panose="02010609060101010101" pitchFamily="49" charset="-122"/>
              </a:rPr>
              <a:t>只有 D 接受</a:t>
            </a:r>
          </a:p>
          <a:p>
            <a:pPr eaLnBrk="1" hangingPunct="1"/>
            <a:r>
              <a:rPr lang="zh-CN" altLang="zh-CN" sz="1500" u="none">
                <a:solidFill>
                  <a:srgbClr val="333399"/>
                </a:solidFill>
                <a:latin typeface="Arial" panose="020B0604020202020204" pitchFamily="34" charset="0"/>
                <a:ea typeface="黑体" panose="02010609060101010101" pitchFamily="49" charset="-122"/>
              </a:rPr>
              <a:t>B 发送的数据</a:t>
            </a:r>
          </a:p>
        </p:txBody>
      </p:sp>
      <p:sp>
        <p:nvSpPr>
          <p:cNvPr id="50" name="标题 1"/>
          <p:cNvSpPr txBox="1">
            <a:spLocks/>
          </p:cNvSpPr>
          <p:nvPr/>
        </p:nvSpPr>
        <p:spPr bwMode="auto">
          <a:xfrm>
            <a:off x="395288" y="679450"/>
            <a:ext cx="4231498" cy="6683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rgbClr val="194D19"/>
                </a:solidFill>
                <a:latin typeface="Arial" charset="0"/>
                <a:ea typeface="+mj-ea"/>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a:lstStyle>
          <a:p>
            <a:pPr algn="l"/>
            <a:r>
              <a:rPr lang="zh-CN" altLang="en-US" sz="2400" u="none" kern="0" dirty="0" smtClean="0">
                <a:solidFill>
                  <a:srgbClr val="007D7A"/>
                </a:solidFill>
                <a:latin typeface="Times New Roman" pitchFamily="18" charset="0"/>
                <a:ea typeface="微软雅黑" pitchFamily="34" charset="-122"/>
                <a:cs typeface="Times New Roman" pitchFamily="18" charset="0"/>
              </a:rPr>
              <a:t>三、</a:t>
            </a:r>
            <a:r>
              <a:rPr lang="en-US" altLang="zh-CN" sz="2400" u="none" kern="0" dirty="0" smtClean="0">
                <a:solidFill>
                  <a:srgbClr val="007D7A"/>
                </a:solidFill>
                <a:latin typeface="Times New Roman" pitchFamily="18" charset="0"/>
                <a:ea typeface="微软雅黑" pitchFamily="34" charset="-122"/>
                <a:cs typeface="Times New Roman" pitchFamily="18" charset="0"/>
              </a:rPr>
              <a:t>Ethernet</a:t>
            </a:r>
            <a:r>
              <a:rPr lang="zh-CN" altLang="en-US" sz="2400" u="none" kern="0" dirty="0" smtClean="0">
                <a:solidFill>
                  <a:srgbClr val="007D7A"/>
                </a:solidFill>
                <a:latin typeface="Times New Roman" pitchFamily="18" charset="0"/>
                <a:ea typeface="微软雅黑" pitchFamily="34" charset="-122"/>
                <a:cs typeface="Times New Roman" pitchFamily="18" charset="0"/>
              </a:rPr>
              <a:t>基本工作原理</a:t>
            </a:r>
          </a:p>
        </p:txBody>
      </p:sp>
    </p:spTree>
    <p:extLst>
      <p:ext uri="{BB962C8B-B14F-4D97-AF65-F5344CB8AC3E}">
        <p14:creationId xmlns:p14="http://schemas.microsoft.com/office/powerpoint/2010/main" val="4151932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605"/>
                                        </p:tgtEl>
                                        <p:attrNameLst>
                                          <p:attrName>style.visibility</p:attrName>
                                        </p:attrNameLst>
                                      </p:cBhvr>
                                      <p:to>
                                        <p:strVal val="visible"/>
                                      </p:to>
                                    </p:set>
                                  </p:childTnLst>
                                </p:cTn>
                              </p:par>
                            </p:childTnLst>
                          </p:cTn>
                        </p:par>
                        <p:par>
                          <p:cTn id="15" fill="hold" nodeType="afterGroup">
                            <p:stCondLst>
                              <p:cond delay="1"/>
                            </p:stCondLst>
                            <p:childTnLst>
                              <p:par>
                                <p:cTn id="16" presetID="35" presetClass="emph" presetSubtype="0" repeatCount="4000" fill="hold" grpId="1" nodeType="afterEffect">
                                  <p:stCondLst>
                                    <p:cond delay="0"/>
                                  </p:stCondLst>
                                  <p:childTnLst>
                                    <p:anim calcmode="discrete" valueType="str">
                                      <p:cBhvr>
                                        <p:cTn id="17" dur="500" fill="hold"/>
                                        <p:tgtEl>
                                          <p:spTgt spid="67605"/>
                                        </p:tgtEl>
                                        <p:attrNameLst>
                                          <p:attrName>style.visibility</p:attrName>
                                        </p:attrNameLst>
                                      </p:cBhvr>
                                      <p:tavLst>
                                        <p:tav tm="0">
                                          <p:val>
                                            <p:strVal val="hidden"/>
                                          </p:val>
                                        </p:tav>
                                        <p:tav tm="50000">
                                          <p:val>
                                            <p:strVal val="visible"/>
                                          </p:val>
                                        </p:tav>
                                      </p:tavLst>
                                    </p:anim>
                                  </p:childTnLst>
                                </p:cTn>
                              </p:par>
                            </p:childTnLst>
                          </p:cTn>
                        </p:par>
                        <p:par>
                          <p:cTn id="18" fill="hold" nodeType="afterGroup">
                            <p:stCondLst>
                              <p:cond delay="2001"/>
                            </p:stCondLst>
                            <p:childTnLst>
                              <p:par>
                                <p:cTn id="19" presetID="22" presetClass="entr" presetSubtype="2" fill="hold" nodeType="afterEffect">
                                  <p:stCondLst>
                                    <p:cond delay="0"/>
                                  </p:stCondLst>
                                  <p:childTnLst>
                                    <p:set>
                                      <p:cBhvr>
                                        <p:cTn id="20" dur="1" fill="hold">
                                          <p:stCondLst>
                                            <p:cond delay="0"/>
                                          </p:stCondLst>
                                        </p:cTn>
                                        <p:tgtEl>
                                          <p:spTgt spid="67617"/>
                                        </p:tgtEl>
                                        <p:attrNameLst>
                                          <p:attrName>style.visibility</p:attrName>
                                        </p:attrNameLst>
                                      </p:cBhvr>
                                      <p:to>
                                        <p:strVal val="visible"/>
                                      </p:to>
                                    </p:set>
                                    <p:animEffect transition="in" filter="wipe(right)">
                                      <p:cBhvr>
                                        <p:cTn id="21" dur="2000"/>
                                        <p:tgtEl>
                                          <p:spTgt spid="67617"/>
                                        </p:tgtEl>
                                      </p:cBhvr>
                                    </p:animEffect>
                                  </p:childTnLst>
                                </p:cTn>
                              </p:par>
                              <p:par>
                                <p:cTn id="22" presetID="22" presetClass="entr" presetSubtype="2" fill="hold" nodeType="withEffect">
                                  <p:stCondLst>
                                    <p:cond delay="0"/>
                                  </p:stCondLst>
                                  <p:childTnLst>
                                    <p:set>
                                      <p:cBhvr>
                                        <p:cTn id="23" dur="1" fill="hold">
                                          <p:stCondLst>
                                            <p:cond delay="0"/>
                                          </p:stCondLst>
                                        </p:cTn>
                                        <p:tgtEl>
                                          <p:spTgt spid="67618"/>
                                        </p:tgtEl>
                                        <p:attrNameLst>
                                          <p:attrName>style.visibility</p:attrName>
                                        </p:attrNameLst>
                                      </p:cBhvr>
                                      <p:to>
                                        <p:strVal val="visible"/>
                                      </p:to>
                                    </p:set>
                                    <p:animEffect transition="in" filter="wipe(right)">
                                      <p:cBhvr>
                                        <p:cTn id="24" dur="2000"/>
                                        <p:tgtEl>
                                          <p:spTgt spid="67618"/>
                                        </p:tgtEl>
                                      </p:cBhvr>
                                    </p:animEffect>
                                  </p:childTnLst>
                                </p:cTn>
                              </p:par>
                              <p:par>
                                <p:cTn id="25" presetID="22" presetClass="entr" presetSubtype="8" fill="hold" nodeType="withEffect">
                                  <p:stCondLst>
                                    <p:cond delay="0"/>
                                  </p:stCondLst>
                                  <p:childTnLst>
                                    <p:set>
                                      <p:cBhvr>
                                        <p:cTn id="26" dur="1" fill="hold">
                                          <p:stCondLst>
                                            <p:cond delay="0"/>
                                          </p:stCondLst>
                                        </p:cTn>
                                        <p:tgtEl>
                                          <p:spTgt spid="67616"/>
                                        </p:tgtEl>
                                        <p:attrNameLst>
                                          <p:attrName>style.visibility</p:attrName>
                                        </p:attrNameLst>
                                      </p:cBhvr>
                                      <p:to>
                                        <p:strVal val="visible"/>
                                      </p:to>
                                    </p:set>
                                    <p:animEffect transition="in" filter="wipe(left)">
                                      <p:cBhvr>
                                        <p:cTn id="27" dur="2000"/>
                                        <p:tgtEl>
                                          <p:spTgt spid="67616"/>
                                        </p:tgtEl>
                                      </p:cBhvr>
                                    </p:animEffect>
                                  </p:childTnLst>
                                </p:cTn>
                              </p:par>
                              <p:par>
                                <p:cTn id="28" presetID="22" presetClass="entr" presetSubtype="8" fill="hold" nodeType="withEffect">
                                  <p:stCondLst>
                                    <p:cond delay="0"/>
                                  </p:stCondLst>
                                  <p:childTnLst>
                                    <p:set>
                                      <p:cBhvr>
                                        <p:cTn id="29" dur="1" fill="hold">
                                          <p:stCondLst>
                                            <p:cond delay="0"/>
                                          </p:stCondLst>
                                        </p:cTn>
                                        <p:tgtEl>
                                          <p:spTgt spid="67615"/>
                                        </p:tgtEl>
                                        <p:attrNameLst>
                                          <p:attrName>style.visibility</p:attrName>
                                        </p:attrNameLst>
                                      </p:cBhvr>
                                      <p:to>
                                        <p:strVal val="visible"/>
                                      </p:to>
                                    </p:set>
                                    <p:animEffect transition="in" filter="wipe(left)">
                                      <p:cBhvr>
                                        <p:cTn id="30" dur="2000"/>
                                        <p:tgtEl>
                                          <p:spTgt spid="67615"/>
                                        </p:tgtEl>
                                      </p:cBhvr>
                                    </p:animEffect>
                                  </p:childTnLst>
                                </p:cTn>
                              </p:par>
                              <p:par>
                                <p:cTn id="31" presetID="22" presetClass="entr" presetSubtype="8" fill="hold" nodeType="withEffect">
                                  <p:stCondLst>
                                    <p:cond delay="0"/>
                                  </p:stCondLst>
                                  <p:childTnLst>
                                    <p:set>
                                      <p:cBhvr>
                                        <p:cTn id="32" dur="1" fill="hold">
                                          <p:stCondLst>
                                            <p:cond delay="0"/>
                                          </p:stCondLst>
                                        </p:cTn>
                                        <p:tgtEl>
                                          <p:spTgt spid="67614"/>
                                        </p:tgtEl>
                                        <p:attrNameLst>
                                          <p:attrName>style.visibility</p:attrName>
                                        </p:attrNameLst>
                                      </p:cBhvr>
                                      <p:to>
                                        <p:strVal val="visible"/>
                                      </p:to>
                                    </p:set>
                                    <p:animEffect transition="in" filter="wipe(left)">
                                      <p:cBhvr>
                                        <p:cTn id="33" dur="2000"/>
                                        <p:tgtEl>
                                          <p:spTgt spid="67614"/>
                                        </p:tgtEl>
                                      </p:cBhvr>
                                    </p:animEffect>
                                  </p:childTnLst>
                                </p:cTn>
                              </p:par>
                              <p:par>
                                <p:cTn id="34" presetID="22" presetClass="entr" presetSubtype="8" fill="hold" nodeType="withEffect">
                                  <p:stCondLst>
                                    <p:cond delay="0"/>
                                  </p:stCondLst>
                                  <p:childTnLst>
                                    <p:set>
                                      <p:cBhvr>
                                        <p:cTn id="35" dur="1" fill="hold">
                                          <p:stCondLst>
                                            <p:cond delay="0"/>
                                          </p:stCondLst>
                                        </p:cTn>
                                        <p:tgtEl>
                                          <p:spTgt spid="67613"/>
                                        </p:tgtEl>
                                        <p:attrNameLst>
                                          <p:attrName>style.visibility</p:attrName>
                                        </p:attrNameLst>
                                      </p:cBhvr>
                                      <p:to>
                                        <p:strVal val="visible"/>
                                      </p:to>
                                    </p:set>
                                    <p:animEffect transition="in" filter="wipe(left)">
                                      <p:cBhvr>
                                        <p:cTn id="36" dur="2000"/>
                                        <p:tgtEl>
                                          <p:spTgt spid="67613"/>
                                        </p:tgtEl>
                                      </p:cBhvr>
                                    </p:animEffect>
                                  </p:childTnLst>
                                </p:cTn>
                              </p:par>
                            </p:childTnLst>
                          </p:cTn>
                        </p:par>
                        <p:par>
                          <p:cTn id="37" fill="hold" nodeType="afterGroup">
                            <p:stCondLst>
                              <p:cond delay="4001"/>
                            </p:stCondLst>
                            <p:childTnLst>
                              <p:par>
                                <p:cTn id="38" presetID="1" presetClass="entr" presetSubtype="0" fill="hold" grpId="0" nodeType="afterEffect">
                                  <p:stCondLst>
                                    <p:cond delay="0"/>
                                  </p:stCondLst>
                                  <p:childTnLst>
                                    <p:set>
                                      <p:cBhvr>
                                        <p:cTn id="39" dur="1" fill="hold">
                                          <p:stCondLst>
                                            <p:cond delay="0"/>
                                          </p:stCondLst>
                                        </p:cTn>
                                        <p:tgtEl>
                                          <p:spTgt spid="6763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76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763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762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par>
                          <p:cTn id="52" fill="hold" nodeType="afterGroup">
                            <p:stCondLst>
                              <p:cond delay="4002"/>
                            </p:stCondLst>
                            <p:childTnLst>
                              <p:par>
                                <p:cTn id="53" presetID="35" presetClass="emph" presetSubtype="0" repeatCount="5000" fill="hold" grpId="1" nodeType="afterEffect">
                                  <p:stCondLst>
                                    <p:cond delay="0"/>
                                  </p:stCondLst>
                                  <p:childTnLst>
                                    <p:anim calcmode="discrete" valueType="str">
                                      <p:cBhvr>
                                        <p:cTn id="54" dur="500" fill="hold"/>
                                        <p:tgtEl>
                                          <p:spTgt spid="67630"/>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67626"/>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grpId="1" nodeType="withEffect">
                                  <p:stCondLst>
                                    <p:cond delay="0"/>
                                  </p:stCondLst>
                                  <p:childTnLst>
                                    <p:anim calcmode="discrete" valueType="str">
                                      <p:cBhvr>
                                        <p:cTn id="58" dur="500" fill="hold"/>
                                        <p:tgtEl>
                                          <p:spTgt spid="67631"/>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grpId="1" nodeType="withEffect">
                                  <p:stCondLst>
                                    <p:cond delay="0"/>
                                  </p:stCondLst>
                                  <p:childTnLst>
                                    <p:anim calcmode="discrete" valueType="str">
                                      <p:cBhvr>
                                        <p:cTn id="60" dur="500" fill="hold"/>
                                        <p:tgtEl>
                                          <p:spTgt spid="67622"/>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5"/>
                                        </p:tgtEl>
                                        <p:attrNameLst>
                                          <p:attrName>style.visibility</p:attrName>
                                        </p:attrNameLst>
                                      </p:cBhvr>
                                      <p:tavLst>
                                        <p:tav tm="0">
                                          <p:val>
                                            <p:strVal val="hidden"/>
                                          </p:val>
                                        </p:tav>
                                        <p:tav tm="50000">
                                          <p:val>
                                            <p:strVal val="visible"/>
                                          </p:val>
                                        </p:tav>
                                      </p:tavLst>
                                    </p:anim>
                                  </p:childTnLst>
                                </p:cTn>
                              </p:par>
                              <p:par>
                                <p:cTn id="63" presetID="35" presetClass="emph" presetSubtype="0" repeatCount="5000" fill="hold" nodeType="withEffect">
                                  <p:stCondLst>
                                    <p:cond delay="0"/>
                                  </p:stCondLst>
                                  <p:childTnLst>
                                    <p:anim calcmode="discrete" valueType="str">
                                      <p:cBhvr>
                                        <p:cTn id="64" dur="500" fill="hold"/>
                                        <p:tgtEl>
                                          <p:spTgt spid="6"/>
                                        </p:tgtEl>
                                        <p:attrNameLst>
                                          <p:attrName>style.visibility</p:attrName>
                                        </p:attrNameLst>
                                      </p:cBhvr>
                                      <p:tavLst>
                                        <p:tav tm="0">
                                          <p:val>
                                            <p:strVal val="hidden"/>
                                          </p:val>
                                        </p:tav>
                                        <p:tav tm="50000">
                                          <p:val>
                                            <p:strVal val="visible"/>
                                          </p:val>
                                        </p:tav>
                                      </p:tavLst>
                                    </p:anim>
                                  </p:childTnLst>
                                </p:cTn>
                              </p:par>
                              <p:par>
                                <p:cTn id="65" presetID="35" presetClass="emph" presetSubtype="0" repeatCount="5000" fill="hold" nodeType="withEffect">
                                  <p:stCondLst>
                                    <p:cond delay="0"/>
                                  </p:stCondLst>
                                  <p:childTnLst>
                                    <p:anim calcmode="discrete" valueType="str">
                                      <p:cBhvr>
                                        <p:cTn id="66" dur="500" fill="hold"/>
                                        <p:tgtEl>
                                          <p:spTgt spid="7"/>
                                        </p:tgtEl>
                                        <p:attrNameLst>
                                          <p:attrName>style.visibility</p:attrName>
                                        </p:attrNameLst>
                                      </p:cBhvr>
                                      <p:tavLst>
                                        <p:tav tm="0">
                                          <p:val>
                                            <p:strVal val="hidden"/>
                                          </p:val>
                                        </p:tav>
                                        <p:tav tm="50000">
                                          <p:val>
                                            <p:strVal val="visible"/>
                                          </p:val>
                                        </p:tav>
                                      </p:tavLst>
                                    </p:anim>
                                  </p:childTnLst>
                                </p:cTn>
                              </p:par>
                            </p:childTnLst>
                          </p:cTn>
                        </p:par>
                        <p:par>
                          <p:cTn id="67" fill="hold" nodeType="afterGroup">
                            <p:stCondLst>
                              <p:cond delay="6502"/>
                            </p:stCondLst>
                            <p:childTnLst>
                              <p:par>
                                <p:cTn id="68" presetID="10" presetClass="exit" presetSubtype="0" fill="hold" nodeType="afterEffect">
                                  <p:stCondLst>
                                    <p:cond delay="0"/>
                                  </p:stCondLst>
                                  <p:childTnLst>
                                    <p:animEffect transition="out" filter="fade">
                                      <p:cBhvr>
                                        <p:cTn id="69" dur="2000"/>
                                        <p:tgtEl>
                                          <p:spTgt spid="67613"/>
                                        </p:tgtEl>
                                      </p:cBhvr>
                                    </p:animEffect>
                                    <p:set>
                                      <p:cBhvr>
                                        <p:cTn id="70" dur="1" fill="hold">
                                          <p:stCondLst>
                                            <p:cond delay="1999"/>
                                          </p:stCondLst>
                                        </p:cTn>
                                        <p:tgtEl>
                                          <p:spTgt spid="67613"/>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2000"/>
                                        <p:tgtEl>
                                          <p:spTgt spid="67615"/>
                                        </p:tgtEl>
                                      </p:cBhvr>
                                    </p:animEffect>
                                    <p:set>
                                      <p:cBhvr>
                                        <p:cTn id="73" dur="1" fill="hold">
                                          <p:stCondLst>
                                            <p:cond delay="1999"/>
                                          </p:stCondLst>
                                        </p:cTn>
                                        <p:tgtEl>
                                          <p:spTgt spid="67615"/>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2000"/>
                                        <p:tgtEl>
                                          <p:spTgt spid="67616"/>
                                        </p:tgtEl>
                                      </p:cBhvr>
                                    </p:animEffect>
                                    <p:set>
                                      <p:cBhvr>
                                        <p:cTn id="76" dur="1" fill="hold">
                                          <p:stCondLst>
                                            <p:cond delay="1999"/>
                                          </p:stCondLst>
                                        </p:cTn>
                                        <p:tgtEl>
                                          <p:spTgt spid="67616"/>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2000"/>
                                        <p:tgtEl>
                                          <p:spTgt spid="67618"/>
                                        </p:tgtEl>
                                      </p:cBhvr>
                                    </p:animEffect>
                                    <p:set>
                                      <p:cBhvr>
                                        <p:cTn id="79" dur="1" fill="hold">
                                          <p:stCondLst>
                                            <p:cond delay="1999"/>
                                          </p:stCondLst>
                                        </p:cTn>
                                        <p:tgtEl>
                                          <p:spTgt spid="6761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2000"/>
                                        <p:tgtEl>
                                          <p:spTgt spid="67617"/>
                                        </p:tgtEl>
                                      </p:cBhvr>
                                    </p:animEffect>
                                    <p:set>
                                      <p:cBhvr>
                                        <p:cTn id="82" dur="1" fill="hold">
                                          <p:stCondLst>
                                            <p:cond delay="1999"/>
                                          </p:stCondLst>
                                        </p:cTn>
                                        <p:tgtEl>
                                          <p:spTgt spid="67617"/>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2000"/>
                                        <p:tgtEl>
                                          <p:spTgt spid="7"/>
                                        </p:tgtEl>
                                      </p:cBhvr>
                                    </p:animEffect>
                                    <p:set>
                                      <p:cBhvr>
                                        <p:cTn id="85" dur="1" fill="hold">
                                          <p:stCondLst>
                                            <p:cond delay="1999"/>
                                          </p:stCondLst>
                                        </p:cTn>
                                        <p:tgtEl>
                                          <p:spTgt spid="7"/>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2000"/>
                                        <p:tgtEl>
                                          <p:spTgt spid="6"/>
                                        </p:tgtEl>
                                      </p:cBhvr>
                                    </p:animEffect>
                                    <p:set>
                                      <p:cBhvr>
                                        <p:cTn id="88" dur="1" fill="hold">
                                          <p:stCondLst>
                                            <p:cond delay="1999"/>
                                          </p:stCondLst>
                                        </p:cTn>
                                        <p:tgtEl>
                                          <p:spTgt spid="6"/>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2000"/>
                                        <p:tgtEl>
                                          <p:spTgt spid="5"/>
                                        </p:tgtEl>
                                      </p:cBhvr>
                                    </p:animEffect>
                                    <p:set>
                                      <p:cBhvr>
                                        <p:cTn id="91" dur="1" fill="hold">
                                          <p:stCondLst>
                                            <p:cond delay="1999"/>
                                          </p:stCondLst>
                                        </p:cTn>
                                        <p:tgtEl>
                                          <p:spTgt spid="5"/>
                                        </p:tgtEl>
                                        <p:attrNameLst>
                                          <p:attrName>style.visibility</p:attrName>
                                        </p:attrNameLst>
                                      </p:cBhvr>
                                      <p:to>
                                        <p:strVal val="hidden"/>
                                      </p:to>
                                    </p:set>
                                  </p:childTnLst>
                                </p:cTn>
                              </p:par>
                            </p:childTnLst>
                          </p:cTn>
                        </p:par>
                        <p:par>
                          <p:cTn id="92" fill="hold" nodeType="afterGroup">
                            <p:stCondLst>
                              <p:cond delay="8502"/>
                            </p:stCondLst>
                            <p:childTnLst>
                              <p:par>
                                <p:cTn id="93" presetID="1" presetClass="entr" presetSubtype="0" fill="hold" grpId="1" nodeType="afterEffect">
                                  <p:stCondLst>
                                    <p:cond delay="0"/>
                                  </p:stCondLst>
                                  <p:childTnLst>
                                    <p:set>
                                      <p:cBhvr>
                                        <p:cTn id="94" dur="1" fill="hold">
                                          <p:stCondLst>
                                            <p:cond delay="0"/>
                                          </p:stCondLst>
                                        </p:cTn>
                                        <p:tgtEl>
                                          <p:spTgt spid="67633"/>
                                        </p:tgtEl>
                                        <p:attrNameLst>
                                          <p:attrName>style.visibility</p:attrName>
                                        </p:attrNameLst>
                                      </p:cBhvr>
                                      <p:to>
                                        <p:strVal val="visible"/>
                                      </p:to>
                                    </p:set>
                                  </p:childTnLst>
                                </p:cTn>
                              </p:par>
                            </p:childTnLst>
                          </p:cTn>
                        </p:par>
                        <p:par>
                          <p:cTn id="95" fill="hold" nodeType="afterGroup">
                            <p:stCondLst>
                              <p:cond delay="8503"/>
                            </p:stCondLst>
                            <p:childTnLst>
                              <p:par>
                                <p:cTn id="96" presetID="35" presetClass="emph" presetSubtype="0" repeatCount="3000" fill="hold" grpId="0" nodeType="afterEffect">
                                  <p:stCondLst>
                                    <p:cond delay="0"/>
                                  </p:stCondLst>
                                  <p:childTnLst>
                                    <p:anim calcmode="discrete" valueType="str">
                                      <p:cBhvr>
                                        <p:cTn id="97" dur="1000" fill="hold"/>
                                        <p:tgtEl>
                                          <p:spTgt spid="676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autoUpdateAnimBg="0"/>
      <p:bldP spid="67605" grpId="0" autoUpdateAnimBg="0"/>
      <p:bldP spid="67605" grpId="1" autoUpdateAnimBg="0"/>
      <p:bldP spid="67622" grpId="0" animBg="1" autoUpdateAnimBg="0"/>
      <p:bldP spid="67622" grpId="1" animBg="1" autoUpdateAnimBg="0"/>
      <p:bldP spid="67626" grpId="0" animBg="1" autoUpdateAnimBg="0"/>
      <p:bldP spid="67626" grpId="1" animBg="1" autoUpdateAnimBg="0"/>
      <p:bldP spid="67630" grpId="0" animBg="1" autoUpdateAnimBg="0"/>
      <p:bldP spid="67630" grpId="1" animBg="1" autoUpdateAnimBg="0"/>
      <p:bldP spid="67631" grpId="0" animBg="1" autoUpdateAnimBg="0"/>
      <p:bldP spid="67631" grpId="1" animBg="1" autoUpdateAnimBg="0"/>
      <p:bldP spid="67633" grpId="0" animBg="1" autoUpdateAnimBg="0"/>
      <p:bldP spid="67633" grpId="1"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467544" y="844352"/>
            <a:ext cx="3862732" cy="485344"/>
          </a:xfrm>
        </p:spPr>
        <p:txBody>
          <a:bodyPr anchor="b"/>
          <a:lstStyle/>
          <a:p>
            <a:pPr eaLnBrk="1" hangingPunct="1"/>
            <a:r>
              <a:rPr lang="zh-CN" altLang="zh-CN" sz="2400" dirty="0">
                <a:solidFill>
                  <a:srgbClr val="007D7A"/>
                </a:solidFill>
                <a:latin typeface="Times New Roman" pitchFamily="18" charset="0"/>
                <a:ea typeface="微软雅黑" pitchFamily="34" charset="-122"/>
                <a:cs typeface="Times New Roman" pitchFamily="18" charset="0"/>
              </a:rPr>
              <a:t>以太网的广播方式发送 </a:t>
            </a:r>
          </a:p>
        </p:txBody>
      </p:sp>
      <p:sp>
        <p:nvSpPr>
          <p:cNvPr id="68611" name="Rectangle 3"/>
          <p:cNvSpPr>
            <a:spLocks noGrp="1" noChangeArrowheads="1"/>
          </p:cNvSpPr>
          <p:nvPr>
            <p:ph type="body" idx="4294967295"/>
          </p:nvPr>
        </p:nvSpPr>
        <p:spPr>
          <a:xfrm>
            <a:off x="467544" y="1708448"/>
            <a:ext cx="5831099" cy="3087053"/>
          </a:xfrm>
        </p:spPr>
        <p:txBody>
          <a:bodyPr/>
          <a:lstStyle/>
          <a:p>
            <a:pPr eaLnBrk="1" hangingPunct="1"/>
            <a:r>
              <a:rPr lang="zh-CN" altLang="zh-CN" sz="2000" kern="1200" dirty="0">
                <a:solidFill>
                  <a:srgbClr val="1A3868"/>
                </a:solidFill>
                <a:latin typeface="微软雅黑" pitchFamily="34" charset="-122"/>
                <a:ea typeface="微软雅黑" pitchFamily="34" charset="-122"/>
                <a:cs typeface="Times New Roman" pitchFamily="18" charset="0"/>
              </a:rPr>
              <a:t>总线上的每一个工作的计算机都能检测到 B 发送的数据信号。 </a:t>
            </a:r>
          </a:p>
          <a:p>
            <a:pPr eaLnBrk="1" hangingPunct="1"/>
            <a:r>
              <a:rPr lang="zh-CN" altLang="zh-CN" sz="2000" kern="1200" dirty="0">
                <a:solidFill>
                  <a:srgbClr val="1A3868"/>
                </a:solidFill>
                <a:latin typeface="微软雅黑" pitchFamily="34" charset="-122"/>
                <a:ea typeface="微软雅黑" pitchFamily="34" charset="-122"/>
                <a:cs typeface="Times New Roman" pitchFamily="18" charset="0"/>
              </a:rPr>
              <a:t>由于只有计算机 D 的地址与数据帧首部写入的</a:t>
            </a:r>
            <a:r>
              <a:rPr lang="zh-CN" altLang="zh-CN" sz="2000" kern="1200" dirty="0">
                <a:solidFill>
                  <a:srgbClr val="C00000"/>
                </a:solidFill>
                <a:latin typeface="微软雅黑" pitchFamily="34" charset="-122"/>
                <a:ea typeface="微软雅黑" pitchFamily="34" charset="-122"/>
                <a:cs typeface="Times New Roman" pitchFamily="18" charset="0"/>
              </a:rPr>
              <a:t>地址一致</a:t>
            </a:r>
            <a:r>
              <a:rPr lang="zh-CN" altLang="zh-CN" sz="2000" kern="1200" dirty="0">
                <a:solidFill>
                  <a:srgbClr val="1A3868"/>
                </a:solidFill>
                <a:latin typeface="微软雅黑" pitchFamily="34" charset="-122"/>
                <a:ea typeface="微软雅黑" pitchFamily="34" charset="-122"/>
                <a:cs typeface="Times New Roman" pitchFamily="18" charset="0"/>
              </a:rPr>
              <a:t>，因此只有 D 才接收这个数据帧。 </a:t>
            </a:r>
          </a:p>
          <a:p>
            <a:pPr eaLnBrk="1" hangingPunct="1"/>
            <a:r>
              <a:rPr lang="zh-CN" altLang="zh-CN" sz="2000" kern="1200" dirty="0">
                <a:solidFill>
                  <a:srgbClr val="1A3868"/>
                </a:solidFill>
                <a:latin typeface="微软雅黑" pitchFamily="34" charset="-122"/>
                <a:ea typeface="微软雅黑" pitchFamily="34" charset="-122"/>
                <a:cs typeface="Times New Roman" pitchFamily="18" charset="0"/>
              </a:rPr>
              <a:t>其他所有的计算机（A, C 和 E）都检测到不是发送给它们的数据帧，因此就丢弃这个数据帧而不能够收下来。</a:t>
            </a:r>
          </a:p>
          <a:p>
            <a:pPr eaLnBrk="1" hangingPunct="1"/>
            <a:r>
              <a:rPr lang="zh-CN" altLang="zh-CN" sz="2000" kern="1200" dirty="0">
                <a:solidFill>
                  <a:srgbClr val="C00000"/>
                </a:solidFill>
                <a:latin typeface="微软雅黑" pitchFamily="34" charset="-122"/>
                <a:ea typeface="微软雅黑" pitchFamily="34" charset="-122"/>
                <a:cs typeface="Times New Roman" pitchFamily="18" charset="0"/>
              </a:rPr>
              <a:t>具有广播特性的总线上实现了一对一的通信</a:t>
            </a:r>
            <a:r>
              <a:rPr lang="zh-CN" altLang="zh-CN" sz="2000" kern="1200" dirty="0">
                <a:solidFill>
                  <a:srgbClr val="1A3868"/>
                </a:solidFill>
                <a:latin typeface="微软雅黑" pitchFamily="34" charset="-122"/>
                <a:ea typeface="微软雅黑" pitchFamily="34" charset="-122"/>
                <a:cs typeface="Times New Roman" pitchFamily="18" charset="0"/>
              </a:rPr>
              <a:t>。  </a:t>
            </a:r>
          </a:p>
        </p:txBody>
      </p:sp>
    </p:spTree>
    <p:extLst>
      <p:ext uri="{BB962C8B-B14F-4D97-AF65-F5344CB8AC3E}">
        <p14:creationId xmlns:p14="http://schemas.microsoft.com/office/powerpoint/2010/main" val="98764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395536" y="700336"/>
            <a:ext cx="5846582" cy="936104"/>
          </a:xfrm>
        </p:spPr>
        <p:txBody>
          <a:bodyPr anchor="b"/>
          <a:lstStyle/>
          <a:p>
            <a:pPr eaLnBrk="1" hangingPunct="1"/>
            <a:r>
              <a:rPr lang="zh-CN" altLang="zh-CN" sz="2400" dirty="0">
                <a:solidFill>
                  <a:srgbClr val="007D7A"/>
                </a:solidFill>
                <a:latin typeface="Times New Roman" pitchFamily="18" charset="0"/>
                <a:ea typeface="微软雅黑" pitchFamily="34" charset="-122"/>
                <a:cs typeface="Times New Roman" pitchFamily="18" charset="0"/>
              </a:rPr>
              <a:t>为了通信的简便</a:t>
            </a:r>
            <a:br>
              <a:rPr lang="zh-CN" altLang="zh-CN" sz="2400" dirty="0">
                <a:solidFill>
                  <a:srgbClr val="007D7A"/>
                </a:solidFill>
                <a:latin typeface="Times New Roman" pitchFamily="18" charset="0"/>
                <a:ea typeface="微软雅黑" pitchFamily="34" charset="-122"/>
                <a:cs typeface="Times New Roman" pitchFamily="18" charset="0"/>
              </a:rPr>
            </a:br>
            <a:r>
              <a:rPr lang="zh-CN" altLang="zh-CN" sz="2400" dirty="0">
                <a:solidFill>
                  <a:srgbClr val="007D7A"/>
                </a:solidFill>
                <a:latin typeface="Times New Roman" pitchFamily="18" charset="0"/>
                <a:ea typeface="微软雅黑" pitchFamily="34" charset="-122"/>
                <a:cs typeface="Times New Roman" pitchFamily="18" charset="0"/>
              </a:rPr>
              <a:t>以太网采取了两种重要的措施 </a:t>
            </a:r>
          </a:p>
        </p:txBody>
      </p:sp>
      <p:sp>
        <p:nvSpPr>
          <p:cNvPr id="70659" name="Rectangle 3"/>
          <p:cNvSpPr>
            <a:spLocks noGrp="1" noChangeArrowheads="1"/>
          </p:cNvSpPr>
          <p:nvPr>
            <p:ph type="body" idx="4294967295"/>
          </p:nvPr>
        </p:nvSpPr>
        <p:spPr>
          <a:xfrm>
            <a:off x="251520" y="1708448"/>
            <a:ext cx="6408712" cy="3087053"/>
          </a:xfrm>
        </p:spPr>
        <p:txBody>
          <a:bodyPr/>
          <a:lstStyle/>
          <a:p>
            <a:pPr eaLnBrk="1" hangingPunct="1">
              <a:lnSpc>
                <a:spcPct val="150000"/>
              </a:lnSpc>
            </a:pPr>
            <a:r>
              <a:rPr lang="zh-CN" altLang="zh-CN" sz="2000" kern="1200" dirty="0">
                <a:solidFill>
                  <a:srgbClr val="1A3868"/>
                </a:solidFill>
                <a:latin typeface="微软雅黑" pitchFamily="34" charset="-122"/>
                <a:ea typeface="微软雅黑" pitchFamily="34" charset="-122"/>
                <a:cs typeface="Times New Roman" pitchFamily="18" charset="0"/>
              </a:rPr>
              <a:t>采用较为灵活的</a:t>
            </a:r>
            <a:r>
              <a:rPr lang="zh-CN" altLang="zh-CN" sz="2000" kern="1200" dirty="0">
                <a:solidFill>
                  <a:srgbClr val="C00000"/>
                </a:solidFill>
                <a:latin typeface="微软雅黑" pitchFamily="34" charset="-122"/>
                <a:ea typeface="微软雅黑" pitchFamily="34" charset="-122"/>
                <a:cs typeface="Times New Roman" pitchFamily="18" charset="0"/>
              </a:rPr>
              <a:t>无连接</a:t>
            </a:r>
            <a:r>
              <a:rPr lang="zh-CN" altLang="zh-CN" sz="2000" kern="1200" dirty="0">
                <a:solidFill>
                  <a:srgbClr val="1A3868"/>
                </a:solidFill>
                <a:latin typeface="微软雅黑" pitchFamily="34" charset="-122"/>
                <a:ea typeface="微软雅黑" pitchFamily="34" charset="-122"/>
                <a:cs typeface="Times New Roman" pitchFamily="18" charset="0"/>
              </a:rPr>
              <a:t>的工作方式，即不必先建立连接就可以直接发送数据。 </a:t>
            </a:r>
          </a:p>
          <a:p>
            <a:pPr eaLnBrk="1" hangingPunct="1">
              <a:lnSpc>
                <a:spcPct val="150000"/>
              </a:lnSpc>
            </a:pPr>
            <a:r>
              <a:rPr lang="zh-CN" altLang="zh-CN" sz="2000" kern="1200" dirty="0" smtClean="0">
                <a:solidFill>
                  <a:srgbClr val="1A3868"/>
                </a:solidFill>
                <a:latin typeface="微软雅黑" pitchFamily="34" charset="-122"/>
                <a:ea typeface="微软雅黑" pitchFamily="34" charset="-122"/>
                <a:cs typeface="Times New Roman" pitchFamily="18" charset="0"/>
              </a:rPr>
              <a:t>以太网</a:t>
            </a:r>
            <a:r>
              <a:rPr lang="zh-CN" altLang="en-US" sz="2000" kern="1200" dirty="0" smtClean="0">
                <a:solidFill>
                  <a:srgbClr val="1A3868"/>
                </a:solidFill>
                <a:latin typeface="微软雅黑" pitchFamily="34" charset="-122"/>
                <a:ea typeface="微软雅黑" pitchFamily="34" charset="-122"/>
                <a:cs typeface="Times New Roman" pitchFamily="18" charset="0"/>
              </a:rPr>
              <a:t>使用</a:t>
            </a:r>
            <a:r>
              <a:rPr lang="zh-CN" altLang="en-US" sz="2000" kern="1200" dirty="0" smtClean="0">
                <a:solidFill>
                  <a:srgbClr val="C00000"/>
                </a:solidFill>
                <a:latin typeface="微软雅黑" pitchFamily="34" charset="-122"/>
                <a:ea typeface="微软雅黑" pitchFamily="34" charset="-122"/>
                <a:cs typeface="Times New Roman" pitchFamily="18" charset="0"/>
              </a:rPr>
              <a:t>曼彻斯特码</a:t>
            </a:r>
            <a:r>
              <a:rPr lang="zh-CN" altLang="en-US" sz="2000" kern="1200" dirty="0" smtClean="0">
                <a:solidFill>
                  <a:srgbClr val="1A3868"/>
                </a:solidFill>
                <a:latin typeface="微软雅黑" pitchFamily="34" charset="-122"/>
                <a:ea typeface="微软雅黑" pitchFamily="34" charset="-122"/>
                <a:cs typeface="Times New Roman" pitchFamily="18" charset="0"/>
              </a:rPr>
              <a:t>，</a:t>
            </a:r>
            <a:r>
              <a:rPr lang="zh-CN" altLang="zh-CN" sz="2000" kern="1200" dirty="0" smtClean="0">
                <a:solidFill>
                  <a:srgbClr val="1A3868"/>
                </a:solidFill>
                <a:latin typeface="微软雅黑" pitchFamily="34" charset="-122"/>
                <a:ea typeface="微软雅黑" pitchFamily="34" charset="-122"/>
                <a:cs typeface="Times New Roman" pitchFamily="18" charset="0"/>
              </a:rPr>
              <a:t>对</a:t>
            </a:r>
            <a:r>
              <a:rPr lang="zh-CN" altLang="zh-CN" sz="2000" kern="1200" dirty="0">
                <a:solidFill>
                  <a:srgbClr val="1A3868"/>
                </a:solidFill>
                <a:latin typeface="微软雅黑" pitchFamily="34" charset="-122"/>
                <a:ea typeface="微软雅黑" pitchFamily="34" charset="-122"/>
                <a:cs typeface="Times New Roman" pitchFamily="18" charset="0"/>
              </a:rPr>
              <a:t>发送的</a:t>
            </a:r>
            <a:r>
              <a:rPr lang="zh-CN" altLang="zh-CN" sz="2000" kern="1200" dirty="0">
                <a:solidFill>
                  <a:srgbClr val="C00000"/>
                </a:solidFill>
                <a:latin typeface="微软雅黑" pitchFamily="34" charset="-122"/>
                <a:ea typeface="微软雅黑" pitchFamily="34" charset="-122"/>
                <a:cs typeface="Times New Roman" pitchFamily="18" charset="0"/>
              </a:rPr>
              <a:t>数据帧不进行编号</a:t>
            </a:r>
            <a:r>
              <a:rPr lang="zh-CN" altLang="zh-CN" sz="2000" kern="1200" dirty="0">
                <a:solidFill>
                  <a:srgbClr val="1A3868"/>
                </a:solidFill>
                <a:latin typeface="微软雅黑" pitchFamily="34" charset="-122"/>
                <a:ea typeface="微软雅黑" pitchFamily="34" charset="-122"/>
                <a:cs typeface="Times New Roman" pitchFamily="18" charset="0"/>
              </a:rPr>
              <a:t>，也</a:t>
            </a:r>
            <a:r>
              <a:rPr lang="zh-CN" altLang="zh-CN" sz="2000" kern="1200" dirty="0">
                <a:solidFill>
                  <a:srgbClr val="C00000"/>
                </a:solidFill>
                <a:latin typeface="微软雅黑" pitchFamily="34" charset="-122"/>
                <a:ea typeface="微软雅黑" pitchFamily="34" charset="-122"/>
                <a:cs typeface="Times New Roman" pitchFamily="18" charset="0"/>
              </a:rPr>
              <a:t>不要求对方发回确认</a:t>
            </a:r>
            <a:r>
              <a:rPr lang="zh-CN" altLang="zh-CN" sz="2000" kern="1200" dirty="0">
                <a:solidFill>
                  <a:srgbClr val="1A3868"/>
                </a:solidFill>
                <a:latin typeface="微软雅黑" pitchFamily="34" charset="-122"/>
                <a:ea typeface="微软雅黑" pitchFamily="34" charset="-122"/>
                <a:cs typeface="Times New Roman" pitchFamily="18" charset="0"/>
              </a:rPr>
              <a:t>。</a:t>
            </a:r>
          </a:p>
          <a:p>
            <a:pPr marL="742950" lvl="2" indent="-342900" eaLnBrk="1" hangingPunct="1">
              <a:lnSpc>
                <a:spcPct val="150000"/>
              </a:lnSpc>
              <a:buFont typeface="Wingdings" panose="05000000000000000000" pitchFamily="2" charset="2"/>
              <a:buChar char="ü"/>
            </a:pPr>
            <a:r>
              <a:rPr lang="zh-CN" altLang="zh-CN" kern="1200" dirty="0">
                <a:solidFill>
                  <a:srgbClr val="1A3868"/>
                </a:solidFill>
                <a:latin typeface="微软雅黑" pitchFamily="34" charset="-122"/>
                <a:ea typeface="微软雅黑" pitchFamily="34" charset="-122"/>
                <a:cs typeface="Times New Roman" pitchFamily="18" charset="0"/>
              </a:rPr>
              <a:t>这样做的理由是局域网信道的质量很好，因信道质量产生差错的概率是很小的</a:t>
            </a:r>
            <a:r>
              <a:rPr lang="zh-CN" altLang="zh-CN" dirty="0" smtClean="0">
                <a:ea typeface="黑体" panose="02010609060101010101" pitchFamily="49" charset="-122"/>
              </a:rPr>
              <a:t>。</a:t>
            </a:r>
            <a:r>
              <a:rPr lang="zh-CN" altLang="zh-CN" dirty="0" smtClean="0"/>
              <a:t> </a:t>
            </a:r>
          </a:p>
        </p:txBody>
      </p:sp>
    </p:spTree>
    <p:extLst>
      <p:ext uri="{BB962C8B-B14F-4D97-AF65-F5344CB8AC3E}">
        <p14:creationId xmlns:p14="http://schemas.microsoft.com/office/powerpoint/2010/main" val="207193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683568" y="769937"/>
            <a:ext cx="5846582" cy="557353"/>
          </a:xfrm>
        </p:spPr>
        <p:txBody>
          <a:bodyPr anchor="b"/>
          <a:lstStyle/>
          <a:p>
            <a:pPr algn="l" eaLnBrk="1" hangingPunct="1"/>
            <a:r>
              <a:rPr lang="zh-CN" altLang="zh-CN" sz="2400" dirty="0">
                <a:solidFill>
                  <a:srgbClr val="007D7A"/>
                </a:solidFill>
                <a:latin typeface="Times New Roman" pitchFamily="18" charset="0"/>
                <a:ea typeface="微软雅黑" pitchFamily="34" charset="-122"/>
                <a:cs typeface="Times New Roman" pitchFamily="18" charset="0"/>
              </a:rPr>
              <a:t>以太网提供的服务 </a:t>
            </a:r>
          </a:p>
        </p:txBody>
      </p:sp>
      <p:sp>
        <p:nvSpPr>
          <p:cNvPr id="71683" name="Rectangle 3"/>
          <p:cNvSpPr>
            <a:spLocks noGrp="1" noChangeArrowheads="1"/>
          </p:cNvSpPr>
          <p:nvPr>
            <p:ph type="body" idx="4294967295"/>
          </p:nvPr>
        </p:nvSpPr>
        <p:spPr>
          <a:xfrm>
            <a:off x="323528" y="1420416"/>
            <a:ext cx="6408712" cy="3087053"/>
          </a:xfrm>
        </p:spPr>
        <p:txBody>
          <a:bodyPr/>
          <a:lstStyle/>
          <a:p>
            <a:pPr eaLnBrk="1" hangingPunct="1">
              <a:lnSpc>
                <a:spcPct val="150000"/>
              </a:lnSpc>
            </a:pPr>
            <a:r>
              <a:rPr lang="zh-CN" altLang="zh-CN" sz="2000" kern="1200" dirty="0">
                <a:solidFill>
                  <a:srgbClr val="1A3868"/>
                </a:solidFill>
                <a:latin typeface="微软雅黑" pitchFamily="34" charset="-122"/>
                <a:ea typeface="微软雅黑" pitchFamily="34" charset="-122"/>
                <a:cs typeface="Times New Roman" pitchFamily="18" charset="0"/>
              </a:rPr>
              <a:t>以太网提供的服务是</a:t>
            </a:r>
            <a:r>
              <a:rPr lang="zh-CN" altLang="zh-CN" sz="2000" kern="1200" dirty="0">
                <a:solidFill>
                  <a:srgbClr val="C00000"/>
                </a:solidFill>
                <a:latin typeface="微软雅黑" pitchFamily="34" charset="-122"/>
                <a:ea typeface="微软雅黑" pitchFamily="34" charset="-122"/>
                <a:cs typeface="Times New Roman" pitchFamily="18" charset="0"/>
              </a:rPr>
              <a:t>不可靠</a:t>
            </a:r>
            <a:r>
              <a:rPr lang="zh-CN" altLang="zh-CN" sz="2000" kern="1200" dirty="0">
                <a:solidFill>
                  <a:srgbClr val="1A3868"/>
                </a:solidFill>
                <a:latin typeface="微软雅黑" pitchFamily="34" charset="-122"/>
                <a:ea typeface="微软雅黑" pitchFamily="34" charset="-122"/>
                <a:cs typeface="Times New Roman" pitchFamily="18" charset="0"/>
              </a:rPr>
              <a:t>的交付，即尽最大努力的交付。</a:t>
            </a:r>
          </a:p>
          <a:p>
            <a:pPr eaLnBrk="1" hangingPunct="1">
              <a:lnSpc>
                <a:spcPct val="150000"/>
              </a:lnSpc>
            </a:pPr>
            <a:r>
              <a:rPr lang="zh-CN" altLang="zh-CN" sz="2000" kern="1200" dirty="0">
                <a:solidFill>
                  <a:srgbClr val="1A3868"/>
                </a:solidFill>
                <a:latin typeface="微软雅黑" pitchFamily="34" charset="-122"/>
                <a:ea typeface="微软雅黑" pitchFamily="34" charset="-122"/>
                <a:cs typeface="Times New Roman" pitchFamily="18" charset="0"/>
              </a:rPr>
              <a:t>当目的站收到</a:t>
            </a:r>
            <a:r>
              <a:rPr lang="zh-CN" altLang="zh-CN" sz="2000" kern="1200" dirty="0">
                <a:solidFill>
                  <a:srgbClr val="C00000"/>
                </a:solidFill>
                <a:latin typeface="微软雅黑" pitchFamily="34" charset="-122"/>
                <a:ea typeface="微软雅黑" pitchFamily="34" charset="-122"/>
                <a:cs typeface="Times New Roman" pitchFamily="18" charset="0"/>
              </a:rPr>
              <a:t>有差错的数据帧时就丢弃此帧</a:t>
            </a:r>
            <a:r>
              <a:rPr lang="zh-CN" altLang="zh-CN" sz="2000" kern="1200" dirty="0">
                <a:solidFill>
                  <a:srgbClr val="1A3868"/>
                </a:solidFill>
                <a:latin typeface="微软雅黑" pitchFamily="34" charset="-122"/>
                <a:ea typeface="微软雅黑" pitchFamily="34" charset="-122"/>
                <a:cs typeface="Times New Roman" pitchFamily="18" charset="0"/>
              </a:rPr>
              <a:t>，其他什么也不做。差错的纠正由高层来决定。</a:t>
            </a:r>
          </a:p>
          <a:p>
            <a:pPr lvl="1" eaLnBrk="1" hangingPunct="1">
              <a:lnSpc>
                <a:spcPct val="150000"/>
              </a:lnSpc>
            </a:pPr>
            <a:r>
              <a:rPr lang="zh-CN" altLang="zh-CN" sz="1800" kern="1200" dirty="0">
                <a:solidFill>
                  <a:srgbClr val="1A3868"/>
                </a:solidFill>
                <a:latin typeface="微软雅黑" pitchFamily="34" charset="-122"/>
                <a:ea typeface="微软雅黑" pitchFamily="34" charset="-122"/>
                <a:cs typeface="Times New Roman" pitchFamily="18" charset="0"/>
              </a:rPr>
              <a:t>如果高层发现丢失了一些数据而进行重传，但以太网并不知道这是一个重传的帧，而是当作一个新的数据帧来发送。  </a:t>
            </a:r>
          </a:p>
        </p:txBody>
      </p:sp>
    </p:spTree>
    <p:extLst>
      <p:ext uri="{BB962C8B-B14F-4D97-AF65-F5344CB8AC3E}">
        <p14:creationId xmlns:p14="http://schemas.microsoft.com/office/powerpoint/2010/main" val="2090353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2"/>
          <p:cNvSpPr>
            <a:spLocks noChangeArrowheads="1"/>
          </p:cNvSpPr>
          <p:nvPr/>
        </p:nvSpPr>
        <p:spPr bwMode="auto">
          <a:xfrm>
            <a:off x="214313" y="1876425"/>
            <a:ext cx="5726112" cy="1181862"/>
          </a:xfrm>
          <a:prstGeom prst="rect">
            <a:avLst/>
          </a:prstGeom>
          <a:noFill/>
          <a:ln w="9525">
            <a:noFill/>
            <a:miter lim="800000"/>
            <a:headEnd/>
            <a:tailEnd/>
          </a:ln>
        </p:spPr>
        <p:txBody>
          <a:bodyPr>
            <a:spAutoFit/>
          </a:bodyPr>
          <a:lstStyle/>
          <a:p>
            <a:pPr algn="ctr"/>
            <a:r>
              <a:rPr lang="zh-CN" altLang="en-US" u="none" dirty="0" smtClean="0">
                <a:solidFill>
                  <a:srgbClr val="194D19"/>
                </a:solidFill>
                <a:latin typeface="华文新魏" pitchFamily="2" charset="-122"/>
              </a:rPr>
              <a:t>第四章 数据链路层与局域网</a:t>
            </a:r>
            <a:endParaRPr lang="zh-CN" altLang="en-US" u="none" dirty="0">
              <a:solidFill>
                <a:srgbClr val="194D19"/>
              </a:solidFill>
              <a:latin typeface="华文新魏" pitchFamily="2" charset="-122"/>
            </a:endParaRPr>
          </a:p>
          <a:p>
            <a:pPr algn="ctr"/>
            <a:endParaRPr lang="en-US" altLang="zh-CN" sz="1400" b="0" u="none" dirty="0">
              <a:solidFill>
                <a:srgbClr val="002060"/>
              </a:solidFill>
              <a:latin typeface="Constantia" pitchFamily="18" charset="0"/>
            </a:endParaRPr>
          </a:p>
          <a:p>
            <a:pPr algn="ctr">
              <a:lnSpc>
                <a:spcPct val="120000"/>
              </a:lnSpc>
            </a:pPr>
            <a:r>
              <a:rPr lang="zh-CN" altLang="en-US" sz="2400" u="none" dirty="0">
                <a:solidFill>
                  <a:srgbClr val="002060"/>
                </a:solidFill>
              </a:rPr>
              <a:t>第三节 以太网工作原理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标题 1"/>
          <p:cNvSpPr>
            <a:spLocks noGrp="1"/>
          </p:cNvSpPr>
          <p:nvPr>
            <p:ph type="title" idx="4294967295"/>
          </p:nvPr>
        </p:nvSpPr>
        <p:spPr>
          <a:xfrm>
            <a:off x="395288" y="679450"/>
            <a:ext cx="7815262" cy="668338"/>
          </a:xfrm>
        </p:spPr>
        <p:txBody>
          <a:bodyPr/>
          <a:lstStyle/>
          <a:p>
            <a:pPr algn="l"/>
            <a:r>
              <a:rPr lang="zh-CN" altLang="zh-CN" sz="2400" dirty="0" smtClean="0">
                <a:solidFill>
                  <a:srgbClr val="007D7A"/>
                </a:solidFill>
                <a:latin typeface="Times New Roman" pitchFamily="18" charset="0"/>
                <a:ea typeface="微软雅黑" pitchFamily="34" charset="-122"/>
                <a:cs typeface="Times New Roman" pitchFamily="18" charset="0"/>
              </a:rPr>
              <a:t>Ethernet</a:t>
            </a:r>
            <a:r>
              <a:rPr lang="en-US" altLang="zh-CN" sz="2400" dirty="0" smtClean="0">
                <a:solidFill>
                  <a:srgbClr val="007D7A"/>
                </a:solidFill>
                <a:latin typeface="Times New Roman" pitchFamily="18" charset="0"/>
                <a:ea typeface="微软雅黑" pitchFamily="34" charset="-122"/>
                <a:cs typeface="Times New Roman" pitchFamily="18" charset="0"/>
              </a:rPr>
              <a:t> </a:t>
            </a:r>
            <a:r>
              <a:rPr lang="zh-CN" altLang="zh-CN" sz="2400" dirty="0" smtClean="0">
                <a:solidFill>
                  <a:srgbClr val="007D7A"/>
                </a:solidFill>
                <a:latin typeface="Times New Roman" pitchFamily="18" charset="0"/>
                <a:ea typeface="微软雅黑" pitchFamily="34" charset="-122"/>
                <a:cs typeface="Times New Roman" pitchFamily="18" charset="0"/>
              </a:rPr>
              <a:t>介质</a:t>
            </a:r>
            <a:r>
              <a:rPr lang="zh-CN" altLang="zh-CN" sz="2400" dirty="0">
                <a:solidFill>
                  <a:srgbClr val="007D7A"/>
                </a:solidFill>
                <a:latin typeface="Times New Roman" pitchFamily="18" charset="0"/>
                <a:ea typeface="微软雅黑" pitchFamily="34" charset="-122"/>
                <a:cs typeface="Times New Roman" pitchFamily="18" charset="0"/>
              </a:rPr>
              <a:t>访问控制</a:t>
            </a:r>
            <a:r>
              <a:rPr lang="zh-CN" altLang="zh-CN" sz="2400" dirty="0" smtClean="0">
                <a:solidFill>
                  <a:srgbClr val="007D7A"/>
                </a:solidFill>
                <a:latin typeface="Times New Roman" pitchFamily="18" charset="0"/>
                <a:ea typeface="微软雅黑" pitchFamily="34" charset="-122"/>
                <a:cs typeface="Times New Roman" pitchFamily="18" charset="0"/>
              </a:rPr>
              <a:t>方法</a:t>
            </a:r>
            <a:endParaRPr lang="zh-CN" altLang="en-US" sz="2400" dirty="0" smtClean="0">
              <a:solidFill>
                <a:srgbClr val="007D7A"/>
              </a:solidFill>
              <a:latin typeface="Times New Roman" pitchFamily="18" charset="0"/>
              <a:ea typeface="微软雅黑" pitchFamily="34" charset="-122"/>
              <a:cs typeface="Times New Roman" pitchFamily="18" charset="0"/>
            </a:endParaRPr>
          </a:p>
        </p:txBody>
      </p:sp>
      <p:sp>
        <p:nvSpPr>
          <p:cNvPr id="269314" name="内容占位符 2"/>
          <p:cNvSpPr>
            <a:spLocks noGrp="1"/>
          </p:cNvSpPr>
          <p:nvPr>
            <p:ph idx="4294967295"/>
          </p:nvPr>
        </p:nvSpPr>
        <p:spPr>
          <a:xfrm>
            <a:off x="250825" y="1230313"/>
            <a:ext cx="6769100" cy="909637"/>
          </a:xfrm>
        </p:spPr>
        <p:txBody>
          <a:bodyPr/>
          <a:lstStyle/>
          <a:p>
            <a:pPr marL="0" indent="0">
              <a:lnSpc>
                <a:spcPct val="110000"/>
              </a:lnSpc>
              <a:buFontTx/>
              <a:buNone/>
            </a:pPr>
            <a:r>
              <a:rPr lang="en-US" altLang="zh-CN" sz="2000" dirty="0" smtClean="0">
                <a:solidFill>
                  <a:srgbClr val="1A3868"/>
                </a:solidFill>
                <a:latin typeface="Times New Roman" pitchFamily="18" charset="0"/>
                <a:ea typeface="微软雅黑" pitchFamily="34" charset="-122"/>
                <a:cs typeface="Times New Roman" pitchFamily="18" charset="0"/>
              </a:rPr>
              <a:t>CSMA/CD (Carrier Sense Multiple Access/Collision Detection</a:t>
            </a:r>
            <a:r>
              <a:rPr lang="en-US" altLang="zh-CN" dirty="0" smtClean="0">
                <a:latin typeface="Times New Roman" pitchFamily="18" charset="0"/>
                <a:ea typeface="微软雅黑" pitchFamily="34" charset="-122"/>
                <a:cs typeface="Times New Roman" pitchFamily="18" charset="0"/>
              </a:rPr>
              <a:t>)</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marL="0" indent="0">
              <a:lnSpc>
                <a:spcPct val="110000"/>
              </a:lnSpc>
              <a:buFontTx/>
              <a:buNone/>
            </a:pPr>
            <a:r>
              <a:rPr lang="zh-CN" altLang="en-US" sz="2000" dirty="0" smtClean="0">
                <a:solidFill>
                  <a:srgbClr val="1A3868"/>
                </a:solidFill>
                <a:latin typeface="微软雅黑" pitchFamily="34" charset="-122"/>
                <a:ea typeface="微软雅黑" pitchFamily="34" charset="-122"/>
                <a:cs typeface="Times New Roman" pitchFamily="18" charset="0"/>
              </a:rPr>
              <a:t>“</a:t>
            </a:r>
            <a:r>
              <a:rPr lang="zh-CN" altLang="en-US" sz="2000" dirty="0" smtClean="0">
                <a:solidFill>
                  <a:srgbClr val="C00000"/>
                </a:solidFill>
                <a:latin typeface="Times New Roman" pitchFamily="18" charset="0"/>
                <a:ea typeface="微软雅黑" pitchFamily="34" charset="-122"/>
                <a:cs typeface="Times New Roman" pitchFamily="18" charset="0"/>
              </a:rPr>
              <a:t>载波侦听 多路访问</a:t>
            </a:r>
            <a:r>
              <a:rPr lang="en-US" altLang="zh-CN" sz="2000" dirty="0" smtClean="0">
                <a:solidFill>
                  <a:srgbClr val="C00000"/>
                </a:solidFill>
                <a:latin typeface="Times New Roman" pitchFamily="18" charset="0"/>
                <a:ea typeface="微软雅黑" pitchFamily="34" charset="-122"/>
                <a:cs typeface="Times New Roman" pitchFamily="18" charset="0"/>
              </a:rPr>
              <a:t>(</a:t>
            </a:r>
            <a:r>
              <a:rPr lang="zh-CN" altLang="en-US" sz="2000" dirty="0" smtClean="0">
                <a:solidFill>
                  <a:srgbClr val="C00000"/>
                </a:solidFill>
                <a:latin typeface="Times New Roman" pitchFamily="18" charset="0"/>
                <a:ea typeface="微软雅黑" pitchFamily="34" charset="-122"/>
                <a:cs typeface="Times New Roman" pitchFamily="18" charset="0"/>
              </a:rPr>
              <a:t>多点接入</a:t>
            </a:r>
            <a:r>
              <a:rPr lang="en-US" altLang="zh-CN" sz="2000" dirty="0" smtClean="0">
                <a:solidFill>
                  <a:srgbClr val="C00000"/>
                </a:solidFill>
                <a:latin typeface="Times New Roman" pitchFamily="18" charset="0"/>
                <a:ea typeface="微软雅黑" pitchFamily="34" charset="-122"/>
                <a:cs typeface="Times New Roman" pitchFamily="18" charset="0"/>
              </a:rPr>
              <a:t>)</a:t>
            </a:r>
            <a:r>
              <a:rPr lang="zh-CN" altLang="en-US" sz="2000" dirty="0" smtClean="0">
                <a:solidFill>
                  <a:srgbClr val="C00000"/>
                </a:solidFill>
                <a:latin typeface="Times New Roman" pitchFamily="18" charset="0"/>
                <a:ea typeface="微软雅黑" pitchFamily="34" charset="-122"/>
                <a:cs typeface="Times New Roman" pitchFamily="18" charset="0"/>
              </a:rPr>
              <a:t> </a:t>
            </a:r>
            <a:r>
              <a:rPr lang="en-US" altLang="zh-CN" sz="2000" dirty="0" smtClean="0">
                <a:solidFill>
                  <a:srgbClr val="C00000"/>
                </a:solidFill>
                <a:latin typeface="Times New Roman" pitchFamily="18" charset="0"/>
                <a:ea typeface="微软雅黑" pitchFamily="34" charset="-122"/>
                <a:cs typeface="Times New Roman" pitchFamily="18" charset="0"/>
              </a:rPr>
              <a:t>/ </a:t>
            </a:r>
            <a:r>
              <a:rPr lang="zh-CN" altLang="en-US" sz="2000" dirty="0" smtClean="0">
                <a:solidFill>
                  <a:srgbClr val="C00000"/>
                </a:solidFill>
                <a:latin typeface="Times New Roman" pitchFamily="18" charset="0"/>
                <a:ea typeface="微软雅黑" pitchFamily="34" charset="-122"/>
                <a:cs typeface="Times New Roman" pitchFamily="18" charset="0"/>
              </a:rPr>
              <a:t>冲突检测</a:t>
            </a:r>
            <a:r>
              <a:rPr lang="zh-CN" altLang="en-US" sz="2000" dirty="0" smtClean="0">
                <a:solidFill>
                  <a:srgbClr val="1A3868"/>
                </a:solidFill>
                <a:latin typeface="微软雅黑" pitchFamily="34" charset="-122"/>
                <a:ea typeface="微软雅黑" pitchFamily="34" charset="-122"/>
                <a:cs typeface="Times New Roman" pitchFamily="18" charset="0"/>
              </a:rPr>
              <a:t>”协议</a:t>
            </a:r>
          </a:p>
        </p:txBody>
      </p:sp>
      <p:grpSp>
        <p:nvGrpSpPr>
          <p:cNvPr id="4" name="组合 3"/>
          <p:cNvGrpSpPr/>
          <p:nvPr/>
        </p:nvGrpSpPr>
        <p:grpSpPr>
          <a:xfrm>
            <a:off x="5687938" y="2407884"/>
            <a:ext cx="3456062" cy="2180884"/>
            <a:chOff x="5687938" y="2964204"/>
            <a:chExt cx="3456062" cy="2180884"/>
          </a:xfrm>
        </p:grpSpPr>
        <p:pic>
          <p:nvPicPr>
            <p:cNvPr id="269315" name="Picture 1"/>
            <p:cNvPicPr>
              <a:picLocks noChangeAspect="1" noChangeArrowheads="1"/>
            </p:cNvPicPr>
            <p:nvPr/>
          </p:nvPicPr>
          <p:blipFill>
            <a:blip r:embed="rId3" cstate="print"/>
            <a:srcRect/>
            <a:stretch>
              <a:fillRect/>
            </a:stretch>
          </p:blipFill>
          <p:spPr bwMode="auto">
            <a:xfrm>
              <a:off x="5687938" y="2964204"/>
              <a:ext cx="3456062" cy="2180884"/>
            </a:xfrm>
            <a:prstGeom prst="rect">
              <a:avLst/>
            </a:prstGeom>
            <a:solidFill>
              <a:schemeClr val="accent3"/>
            </a:solidFill>
            <a:ln w="9525">
              <a:noFill/>
              <a:miter lim="800000"/>
              <a:headEnd/>
              <a:tailEnd/>
            </a:ln>
          </p:spPr>
        </p:pic>
        <p:grpSp>
          <p:nvGrpSpPr>
            <p:cNvPr id="3" name="组合 2"/>
            <p:cNvGrpSpPr/>
            <p:nvPr/>
          </p:nvGrpSpPr>
          <p:grpSpPr>
            <a:xfrm>
              <a:off x="5832401" y="3390257"/>
              <a:ext cx="3259106" cy="1160683"/>
              <a:chOff x="5832401" y="3390257"/>
              <a:chExt cx="3259106" cy="1160683"/>
            </a:xfrm>
          </p:grpSpPr>
          <p:sp>
            <p:nvSpPr>
              <p:cNvPr id="298007" name="Line 23"/>
              <p:cNvSpPr>
                <a:spLocks noChangeShapeType="1"/>
              </p:cNvSpPr>
              <p:nvPr/>
            </p:nvSpPr>
            <p:spPr bwMode="auto">
              <a:xfrm>
                <a:off x="6335638" y="3391556"/>
                <a:ext cx="0" cy="531157"/>
              </a:xfrm>
              <a:prstGeom prst="line">
                <a:avLst/>
              </a:prstGeom>
              <a:noFill/>
              <a:ln w="76200">
                <a:solidFill>
                  <a:schemeClr val="accent2"/>
                </a:solidFill>
                <a:round/>
                <a:headEnd/>
                <a:tailEnd type="triangle" w="med" len="med"/>
              </a:ln>
            </p:spPr>
            <p:txBody>
              <a:bodyPr anchor="ctr"/>
              <a:lstStyle/>
              <a:p>
                <a:endParaRPr lang="zh-CN" altLang="en-US"/>
              </a:p>
            </p:txBody>
          </p:sp>
          <p:sp>
            <p:nvSpPr>
              <p:cNvPr id="298008" name="Line 24"/>
              <p:cNvSpPr>
                <a:spLocks noChangeShapeType="1"/>
              </p:cNvSpPr>
              <p:nvPr/>
            </p:nvSpPr>
            <p:spPr bwMode="auto">
              <a:xfrm>
                <a:off x="6839744" y="4019782"/>
                <a:ext cx="0" cy="531158"/>
              </a:xfrm>
              <a:prstGeom prst="line">
                <a:avLst/>
              </a:prstGeom>
              <a:noFill/>
              <a:ln w="76200">
                <a:solidFill>
                  <a:schemeClr val="accent2"/>
                </a:solidFill>
                <a:round/>
                <a:headEnd/>
                <a:tailEnd type="triangle" w="med" len="med"/>
              </a:ln>
            </p:spPr>
            <p:txBody>
              <a:bodyPr anchor="ctr"/>
              <a:lstStyle/>
              <a:p>
                <a:endParaRPr lang="zh-CN" altLang="en-US"/>
              </a:p>
            </p:txBody>
          </p:sp>
          <p:sp>
            <p:nvSpPr>
              <p:cNvPr id="298009" name="Line 25"/>
              <p:cNvSpPr>
                <a:spLocks noChangeShapeType="1"/>
              </p:cNvSpPr>
              <p:nvPr/>
            </p:nvSpPr>
            <p:spPr bwMode="auto">
              <a:xfrm>
                <a:off x="7991872" y="4019783"/>
                <a:ext cx="0" cy="531157"/>
              </a:xfrm>
              <a:prstGeom prst="line">
                <a:avLst/>
              </a:prstGeom>
              <a:noFill/>
              <a:ln w="76200">
                <a:solidFill>
                  <a:schemeClr val="accent2"/>
                </a:solidFill>
                <a:round/>
                <a:headEnd/>
                <a:tailEnd type="triangle" w="med" len="med"/>
              </a:ln>
            </p:spPr>
            <p:txBody>
              <a:bodyPr anchor="ctr"/>
              <a:lstStyle/>
              <a:p>
                <a:endParaRPr lang="zh-CN" altLang="en-US"/>
              </a:p>
            </p:txBody>
          </p:sp>
          <p:sp>
            <p:nvSpPr>
              <p:cNvPr id="298010" name="Line 26"/>
              <p:cNvSpPr>
                <a:spLocks noChangeShapeType="1"/>
              </p:cNvSpPr>
              <p:nvPr/>
            </p:nvSpPr>
            <p:spPr bwMode="auto">
              <a:xfrm flipV="1">
                <a:off x="7415808" y="3390257"/>
                <a:ext cx="0" cy="531157"/>
              </a:xfrm>
              <a:prstGeom prst="line">
                <a:avLst/>
              </a:prstGeom>
              <a:noFill/>
              <a:ln w="76200">
                <a:solidFill>
                  <a:schemeClr val="accent2"/>
                </a:solidFill>
                <a:round/>
                <a:headEnd/>
                <a:tailEnd type="triangle" w="med" len="med"/>
              </a:ln>
            </p:spPr>
            <p:txBody>
              <a:bodyPr anchor="ctr"/>
              <a:lstStyle/>
              <a:p>
                <a:endParaRPr lang="zh-CN" altLang="en-US"/>
              </a:p>
            </p:txBody>
          </p:sp>
          <p:sp>
            <p:nvSpPr>
              <p:cNvPr id="298011" name="Line 27"/>
              <p:cNvSpPr>
                <a:spLocks noChangeShapeType="1"/>
              </p:cNvSpPr>
              <p:nvPr/>
            </p:nvSpPr>
            <p:spPr bwMode="auto">
              <a:xfrm flipV="1">
                <a:off x="8567936" y="3390257"/>
                <a:ext cx="0" cy="531157"/>
              </a:xfrm>
              <a:prstGeom prst="line">
                <a:avLst/>
              </a:prstGeom>
              <a:noFill/>
              <a:ln w="76200">
                <a:solidFill>
                  <a:schemeClr val="accent2"/>
                </a:solidFill>
                <a:round/>
                <a:headEnd/>
                <a:tailEnd type="triangle" w="med" len="med"/>
              </a:ln>
            </p:spPr>
            <p:txBody>
              <a:bodyPr anchor="ctr"/>
              <a:lstStyle/>
              <a:p>
                <a:endParaRPr lang="zh-CN" altLang="en-US"/>
              </a:p>
            </p:txBody>
          </p:sp>
          <p:sp>
            <p:nvSpPr>
              <p:cNvPr id="269324" name="Line 28"/>
              <p:cNvSpPr>
                <a:spLocks noChangeShapeType="1"/>
              </p:cNvSpPr>
              <p:nvPr/>
            </p:nvSpPr>
            <p:spPr bwMode="auto">
              <a:xfrm flipV="1">
                <a:off x="5832401" y="3921414"/>
                <a:ext cx="3259106" cy="1298"/>
              </a:xfrm>
              <a:prstGeom prst="line">
                <a:avLst/>
              </a:prstGeom>
              <a:noFill/>
              <a:ln w="76200">
                <a:solidFill>
                  <a:schemeClr val="accent2"/>
                </a:solidFill>
                <a:round/>
                <a:headEnd type="triangle" w="med" len="med"/>
                <a:tailEnd type="triangle" w="med" len="med"/>
              </a:ln>
            </p:spPr>
            <p:txBody>
              <a:bodyPr anchor="ctr"/>
              <a:lstStyle/>
              <a:p>
                <a:endParaRPr lang="zh-CN" altLang="en-US"/>
              </a:p>
            </p:txBody>
          </p:sp>
        </p:grpSp>
      </p:grpSp>
      <p:sp>
        <p:nvSpPr>
          <p:cNvPr id="2" name="矩形 1"/>
          <p:cNvSpPr/>
          <p:nvPr/>
        </p:nvSpPr>
        <p:spPr>
          <a:xfrm>
            <a:off x="65266" y="2136815"/>
            <a:ext cx="5648174" cy="2921184"/>
          </a:xfrm>
          <a:prstGeom prst="rect">
            <a:avLst/>
          </a:prstGeom>
        </p:spPr>
        <p:txBody>
          <a:bodyPr wrap="square">
            <a:spAutoFit/>
          </a:bodyPr>
          <a:lstStyle/>
          <a:p>
            <a:pPr marL="342900" indent="-342900" eaLnBrk="0" hangingPunct="0">
              <a:lnSpc>
                <a:spcPct val="110000"/>
              </a:lnSpc>
              <a:spcBef>
                <a:spcPct val="20000"/>
              </a:spcBef>
              <a:buFont typeface="Arial" panose="020B0604020202020204" pitchFamily="34" charset="0"/>
              <a:buChar char="•"/>
            </a:pPr>
            <a:r>
              <a:rPr lang="zh-CN" altLang="en-US" sz="1800" b="0" u="none" dirty="0">
                <a:solidFill>
                  <a:srgbClr val="1A3868"/>
                </a:solidFill>
              </a:rPr>
              <a:t>许多计算机以多点接入的方式连接在一根总线</a:t>
            </a:r>
            <a:r>
              <a:rPr lang="zh-CN" altLang="en-US" sz="1800" b="0" u="none" dirty="0" smtClean="0">
                <a:solidFill>
                  <a:srgbClr val="1A3868"/>
                </a:solidFill>
              </a:rPr>
              <a:t>上</a:t>
            </a:r>
            <a:r>
              <a:rPr lang="en-US" altLang="zh-CN" sz="1800" b="0" u="none" dirty="0" smtClean="0">
                <a:solidFill>
                  <a:schemeClr val="accent1"/>
                </a:solidFill>
              </a:rPr>
              <a:t>——</a:t>
            </a:r>
            <a:r>
              <a:rPr lang="zh-CN" altLang="en-US" sz="1800" b="0" u="none" dirty="0" smtClean="0">
                <a:solidFill>
                  <a:schemeClr val="accent1"/>
                </a:solidFill>
              </a:rPr>
              <a:t>每人</a:t>
            </a:r>
            <a:r>
              <a:rPr lang="zh-CN" altLang="en-US" sz="1800" b="0" u="none" dirty="0">
                <a:solidFill>
                  <a:schemeClr val="accent1"/>
                </a:solidFill>
              </a:rPr>
              <a:t>都有平等的机会说话</a:t>
            </a:r>
            <a:r>
              <a:rPr lang="zh-CN" altLang="en-US" sz="1800" b="0" u="none" dirty="0">
                <a:solidFill>
                  <a:srgbClr val="1A3868"/>
                </a:solidFill>
              </a:rPr>
              <a:t>；</a:t>
            </a:r>
          </a:p>
          <a:p>
            <a:pPr marL="342900" indent="-342900" eaLnBrk="0" hangingPunct="0">
              <a:lnSpc>
                <a:spcPct val="110000"/>
              </a:lnSpc>
              <a:spcBef>
                <a:spcPct val="20000"/>
              </a:spcBef>
              <a:buFont typeface="Arial" panose="020B0604020202020204" pitchFamily="34" charset="0"/>
              <a:buChar char="•"/>
            </a:pPr>
            <a:r>
              <a:rPr lang="zh-CN" altLang="en-US" sz="1800" b="0" u="none" dirty="0">
                <a:solidFill>
                  <a:srgbClr val="1A3868"/>
                </a:solidFill>
              </a:rPr>
              <a:t>每一个站在发送数据之前先要检测一下总线上是否有其他计算机在发送数据，如果有，则暂时不要发送数据，以免发生</a:t>
            </a:r>
            <a:r>
              <a:rPr lang="zh-CN" altLang="en-US" sz="1800" b="0" u="none" dirty="0" smtClean="0">
                <a:solidFill>
                  <a:srgbClr val="1A3868"/>
                </a:solidFill>
              </a:rPr>
              <a:t>碰撞</a:t>
            </a:r>
            <a:r>
              <a:rPr lang="en-US" altLang="zh-CN" sz="1800" b="0" u="none" dirty="0" smtClean="0">
                <a:solidFill>
                  <a:schemeClr val="accent1"/>
                </a:solidFill>
              </a:rPr>
              <a:t>——</a:t>
            </a:r>
            <a:r>
              <a:rPr lang="zh-CN" altLang="en-US" sz="1800" b="0" u="none" dirty="0" smtClean="0">
                <a:solidFill>
                  <a:schemeClr val="accent1"/>
                </a:solidFill>
              </a:rPr>
              <a:t>发言</a:t>
            </a:r>
            <a:r>
              <a:rPr lang="zh-CN" altLang="en-US" sz="1800" b="0" u="none" dirty="0">
                <a:solidFill>
                  <a:schemeClr val="accent1"/>
                </a:solidFill>
              </a:rPr>
              <a:t>之前监听是否有人发言</a:t>
            </a:r>
            <a:r>
              <a:rPr lang="zh-CN" altLang="en-US" sz="1800" b="0" u="none" dirty="0" smtClean="0">
                <a:solidFill>
                  <a:srgbClr val="1A3868"/>
                </a:solidFill>
              </a:rPr>
              <a:t>；</a:t>
            </a:r>
            <a:endParaRPr lang="en-US" altLang="zh-CN" sz="1800" b="0" u="none" dirty="0" smtClean="0">
              <a:solidFill>
                <a:srgbClr val="1A3868"/>
              </a:solidFill>
            </a:endParaRPr>
          </a:p>
          <a:p>
            <a:pPr marL="342900" indent="-342900" eaLnBrk="0" hangingPunct="0">
              <a:lnSpc>
                <a:spcPct val="110000"/>
              </a:lnSpc>
              <a:spcBef>
                <a:spcPct val="20000"/>
              </a:spcBef>
              <a:buFont typeface="Arial" panose="020B0604020202020204" pitchFamily="34" charset="0"/>
              <a:buChar char="•"/>
            </a:pPr>
            <a:r>
              <a:rPr lang="zh-CN" altLang="en-US" sz="1800" b="0" u="none" dirty="0" smtClean="0">
                <a:solidFill>
                  <a:srgbClr val="1A3868"/>
                </a:solidFill>
              </a:rPr>
              <a:t>边</a:t>
            </a:r>
            <a:r>
              <a:rPr lang="zh-CN" altLang="en-US" sz="1800" b="0" u="none" dirty="0">
                <a:solidFill>
                  <a:srgbClr val="1A3868"/>
                </a:solidFill>
              </a:rPr>
              <a:t>发送数据边检测信道上的信号电压大小</a:t>
            </a:r>
            <a:r>
              <a:rPr lang="en-US" altLang="zh-CN" sz="1800" b="0" u="none" dirty="0">
                <a:solidFill>
                  <a:schemeClr val="accent1"/>
                </a:solidFill>
              </a:rPr>
              <a:t>——</a:t>
            </a:r>
            <a:r>
              <a:rPr lang="zh-CN" altLang="en-US" sz="1800" b="0" u="none" dirty="0">
                <a:solidFill>
                  <a:schemeClr val="accent1"/>
                </a:solidFill>
              </a:rPr>
              <a:t>在发言过程中要及时</a:t>
            </a:r>
            <a:r>
              <a:rPr lang="zh-CN" altLang="en-US" sz="1800" b="0" u="none" dirty="0" smtClean="0">
                <a:solidFill>
                  <a:schemeClr val="accent1"/>
                </a:solidFill>
              </a:rPr>
              <a:t>发现是否发生冲突，</a:t>
            </a:r>
            <a:r>
              <a:rPr lang="zh-CN" altLang="en-US" sz="1800" b="0" u="none" dirty="0">
                <a:solidFill>
                  <a:schemeClr val="accent1"/>
                </a:solidFill>
              </a:rPr>
              <a:t>如果发现冲突发生，需要停止讲话，随机后退延迟；</a:t>
            </a:r>
            <a:endParaRPr lang="en-US" altLang="zh-CN" sz="1800" b="0" u="none" dirty="0">
              <a:solidFill>
                <a:schemeClr val="accent1"/>
              </a:solidFill>
            </a:endParaRPr>
          </a:p>
        </p:txBody>
      </p:sp>
      <p:sp>
        <p:nvSpPr>
          <p:cNvPr id="12" name="AutoShape 6"/>
          <p:cNvSpPr>
            <a:spLocks noChangeArrowheads="1"/>
          </p:cNvSpPr>
          <p:nvPr/>
        </p:nvSpPr>
        <p:spPr bwMode="auto">
          <a:xfrm>
            <a:off x="6070067" y="2927879"/>
            <a:ext cx="2783774" cy="908590"/>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a:lnSpc>
                <a:spcPct val="110000"/>
              </a:lnSpc>
              <a:spcBef>
                <a:spcPct val="10000"/>
              </a:spcBef>
              <a:defRPr/>
            </a:pPr>
            <a:r>
              <a:rPr lang="zh-CN" altLang="en-US" sz="2000" b="0" u="none" dirty="0">
                <a:solidFill>
                  <a:srgbClr val="FFFF00"/>
                </a:solidFill>
              </a:rPr>
              <a:t>先听后发、边听边发</a:t>
            </a:r>
          </a:p>
          <a:p>
            <a:pPr algn="ctr">
              <a:lnSpc>
                <a:spcPct val="110000"/>
              </a:lnSpc>
              <a:spcBef>
                <a:spcPct val="10000"/>
              </a:spcBef>
              <a:defRPr/>
            </a:pPr>
            <a:r>
              <a:rPr lang="zh-CN" altLang="en-US" sz="2000" b="0" u="none" dirty="0">
                <a:solidFill>
                  <a:srgbClr val="FFFF00"/>
                </a:solidFill>
              </a:rPr>
              <a:t>冲突停止、延迟重发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1" name="标题 1"/>
          <p:cNvSpPr>
            <a:spLocks noGrp="1"/>
          </p:cNvSpPr>
          <p:nvPr>
            <p:ph type="title" idx="4294967295"/>
          </p:nvPr>
        </p:nvSpPr>
        <p:spPr>
          <a:xfrm>
            <a:off x="250825" y="628650"/>
            <a:ext cx="7458075" cy="1042988"/>
          </a:xfrm>
        </p:spPr>
        <p:txBody>
          <a:bodyPr/>
          <a:lstStyle/>
          <a:p>
            <a:pPr algn="l"/>
            <a:r>
              <a:rPr lang="en-US" altLang="zh-CN" sz="2400" smtClean="0">
                <a:solidFill>
                  <a:srgbClr val="007D7A"/>
                </a:solidFill>
                <a:latin typeface="Times New Roman" pitchFamily="18" charset="0"/>
                <a:ea typeface="微软雅黑" pitchFamily="34" charset="-122"/>
                <a:cs typeface="Times New Roman" pitchFamily="18" charset="0"/>
              </a:rPr>
              <a:t>Ethernet</a:t>
            </a:r>
            <a:br>
              <a:rPr lang="en-US" altLang="zh-CN" sz="2400" smtClean="0">
                <a:solidFill>
                  <a:srgbClr val="007D7A"/>
                </a:solidFill>
                <a:latin typeface="Times New Roman" pitchFamily="18" charset="0"/>
                <a:ea typeface="微软雅黑" pitchFamily="34" charset="-122"/>
                <a:cs typeface="Times New Roman" pitchFamily="18" charset="0"/>
              </a:rPr>
            </a:br>
            <a:r>
              <a:rPr lang="zh-CN" altLang="en-US" sz="2400" smtClean="0">
                <a:solidFill>
                  <a:srgbClr val="007D7A"/>
                </a:solidFill>
                <a:latin typeface="Times New Roman" pitchFamily="18" charset="0"/>
                <a:ea typeface="微软雅黑" pitchFamily="34" charset="-122"/>
                <a:cs typeface="Times New Roman" pitchFamily="18" charset="0"/>
              </a:rPr>
              <a:t>发送流程</a:t>
            </a:r>
          </a:p>
        </p:txBody>
      </p:sp>
      <p:sp>
        <p:nvSpPr>
          <p:cNvPr id="2621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62150" name="Object 1"/>
          <p:cNvGraphicFramePr>
            <a:graphicFrameLocks noChangeAspect="1"/>
          </p:cNvGraphicFramePr>
          <p:nvPr>
            <p:extLst>
              <p:ext uri="{D42A27DB-BD31-4B8C-83A1-F6EECF244321}">
                <p14:modId xmlns:p14="http://schemas.microsoft.com/office/powerpoint/2010/main" val="2810092385"/>
              </p:ext>
            </p:extLst>
          </p:nvPr>
        </p:nvGraphicFramePr>
        <p:xfrm>
          <a:off x="1835695" y="-10071"/>
          <a:ext cx="3831179" cy="5173235"/>
        </p:xfrm>
        <a:graphic>
          <a:graphicData uri="http://schemas.openxmlformats.org/presentationml/2006/ole">
            <mc:AlternateContent xmlns:mc="http://schemas.openxmlformats.org/markup-compatibility/2006">
              <mc:Choice xmlns:v="urn:schemas-microsoft-com:vml" Requires="v">
                <p:oleObj spid="_x0000_s262174" name="Visio" r:id="rId4" imgW="3238677" imgH="4381303" progId="Visio.Drawing.11">
                  <p:embed/>
                </p:oleObj>
              </mc:Choice>
              <mc:Fallback>
                <p:oleObj name="Visio" r:id="rId4" imgW="3238677" imgH="4381303" progId="Visio.Drawing.11">
                  <p:embed/>
                  <p:pic>
                    <p:nvPicPr>
                      <p:cNvPr id="0" name="Object 1"/>
                      <p:cNvPicPr>
                        <a:picLocks noChangeAspect="1" noChangeArrowheads="1"/>
                      </p:cNvPicPr>
                      <p:nvPr/>
                    </p:nvPicPr>
                    <p:blipFill>
                      <a:blip r:embed="rId5"/>
                      <a:srcRect/>
                      <a:stretch>
                        <a:fillRect/>
                      </a:stretch>
                    </p:blipFill>
                    <p:spPr bwMode="auto">
                      <a:xfrm>
                        <a:off x="1835695" y="-10071"/>
                        <a:ext cx="3831179" cy="5173235"/>
                      </a:xfrm>
                      <a:prstGeom prst="rect">
                        <a:avLst/>
                      </a:prstGeom>
                      <a:solidFill>
                        <a:srgbClr val="FBFBFB"/>
                      </a:solidFill>
                      <a:extLst/>
                    </p:spPr>
                  </p:pic>
                </p:oleObj>
              </mc:Fallback>
            </mc:AlternateContent>
          </a:graphicData>
        </a:graphic>
      </p:graphicFrame>
      <p:sp>
        <p:nvSpPr>
          <p:cNvPr id="12" name="AutoShape 6"/>
          <p:cNvSpPr>
            <a:spLocks noChangeArrowheads="1"/>
          </p:cNvSpPr>
          <p:nvPr/>
        </p:nvSpPr>
        <p:spPr bwMode="auto">
          <a:xfrm>
            <a:off x="3986985" y="1184219"/>
            <a:ext cx="1498108" cy="489715"/>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a:lnSpc>
                <a:spcPct val="110000"/>
              </a:lnSpc>
              <a:spcBef>
                <a:spcPct val="10000"/>
              </a:spcBef>
              <a:defRPr/>
            </a:pPr>
            <a:r>
              <a:rPr lang="zh-CN" altLang="en-US" sz="2000" b="0" u="none">
                <a:solidFill>
                  <a:srgbClr val="FFFF00"/>
                </a:solidFill>
              </a:rPr>
              <a:t>先听后发</a:t>
            </a:r>
          </a:p>
        </p:txBody>
      </p:sp>
      <p:sp>
        <p:nvSpPr>
          <p:cNvPr id="2" name="AutoShape 6"/>
          <p:cNvSpPr>
            <a:spLocks noChangeArrowheads="1"/>
          </p:cNvSpPr>
          <p:nvPr/>
        </p:nvSpPr>
        <p:spPr bwMode="auto">
          <a:xfrm>
            <a:off x="4355976" y="1991290"/>
            <a:ext cx="1498108" cy="489715"/>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a:lnSpc>
                <a:spcPct val="110000"/>
              </a:lnSpc>
              <a:spcBef>
                <a:spcPct val="10000"/>
              </a:spcBef>
              <a:defRPr/>
            </a:pPr>
            <a:r>
              <a:rPr lang="zh-CN" altLang="en-US" sz="2000" b="0" u="none">
                <a:solidFill>
                  <a:srgbClr val="FFFF00"/>
                </a:solidFill>
              </a:rPr>
              <a:t>边听边发</a:t>
            </a:r>
          </a:p>
        </p:txBody>
      </p:sp>
      <p:sp>
        <p:nvSpPr>
          <p:cNvPr id="3" name="AutoShape 6"/>
          <p:cNvSpPr>
            <a:spLocks noChangeArrowheads="1"/>
          </p:cNvSpPr>
          <p:nvPr/>
        </p:nvSpPr>
        <p:spPr bwMode="auto">
          <a:xfrm>
            <a:off x="4736039" y="2788568"/>
            <a:ext cx="1498108" cy="489715"/>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a:lnSpc>
                <a:spcPct val="110000"/>
              </a:lnSpc>
              <a:spcBef>
                <a:spcPct val="10000"/>
              </a:spcBef>
              <a:defRPr/>
            </a:pPr>
            <a:r>
              <a:rPr lang="zh-CN" altLang="en-US" sz="2000" b="0" u="none">
                <a:solidFill>
                  <a:srgbClr val="FFFF00"/>
                </a:solidFill>
              </a:rPr>
              <a:t>冲突停止</a:t>
            </a:r>
          </a:p>
        </p:txBody>
      </p:sp>
      <p:sp>
        <p:nvSpPr>
          <p:cNvPr id="4" name="AutoShape 6"/>
          <p:cNvSpPr>
            <a:spLocks noChangeArrowheads="1"/>
          </p:cNvSpPr>
          <p:nvPr/>
        </p:nvSpPr>
        <p:spPr bwMode="auto">
          <a:xfrm>
            <a:off x="5292080" y="3597935"/>
            <a:ext cx="1498108" cy="489715"/>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a:lnSpc>
                <a:spcPct val="110000"/>
              </a:lnSpc>
              <a:spcBef>
                <a:spcPct val="10000"/>
              </a:spcBef>
              <a:defRPr/>
            </a:pPr>
            <a:r>
              <a:rPr lang="zh-CN" altLang="en-US" sz="2000" b="0" u="none">
                <a:solidFill>
                  <a:srgbClr val="FFFF00"/>
                </a:solidFill>
              </a:rPr>
              <a:t>延迟重发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5" name="标题 1"/>
          <p:cNvSpPr>
            <a:spLocks noGrp="1"/>
          </p:cNvSpPr>
          <p:nvPr>
            <p:ph type="title" idx="4294967295"/>
          </p:nvPr>
        </p:nvSpPr>
        <p:spPr>
          <a:xfrm>
            <a:off x="685800" y="609600"/>
            <a:ext cx="7772400" cy="8826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载波侦听过程</a:t>
            </a:r>
          </a:p>
        </p:txBody>
      </p:sp>
      <p:sp>
        <p:nvSpPr>
          <p:cNvPr id="263176" name="内容占位符 2"/>
          <p:cNvSpPr>
            <a:spLocks noGrp="1"/>
          </p:cNvSpPr>
          <p:nvPr>
            <p:ph idx="4294967295"/>
          </p:nvPr>
        </p:nvSpPr>
        <p:spPr>
          <a:xfrm>
            <a:off x="400050" y="1492250"/>
            <a:ext cx="7772400" cy="946150"/>
          </a:xfrm>
        </p:spPr>
        <p:txBody>
          <a:bodyPr/>
          <a:lstStyle/>
          <a:p>
            <a:pPr>
              <a:lnSpc>
                <a:spcPct val="120000"/>
              </a:lnSpc>
            </a:pPr>
            <a:r>
              <a:rPr lang="zh-CN" altLang="en-US" sz="2000" dirty="0" smtClean="0">
                <a:solidFill>
                  <a:srgbClr val="1A3868"/>
                </a:solidFill>
                <a:latin typeface="微软雅黑" pitchFamily="34" charset="-122"/>
                <a:ea typeface="微软雅黑" pitchFamily="34" charset="-122"/>
                <a:cs typeface="Times New Roman" pitchFamily="18" charset="0"/>
              </a:rPr>
              <a:t>检查是否已经有结点利用总线在发送数据；</a:t>
            </a:r>
          </a:p>
          <a:p>
            <a:pPr>
              <a:lnSpc>
                <a:spcPct val="120000"/>
              </a:lnSpc>
            </a:pPr>
            <a:r>
              <a:rPr lang="zh-CN" altLang="en-US" sz="2000" dirty="0" smtClean="0">
                <a:solidFill>
                  <a:srgbClr val="C00000"/>
                </a:solidFill>
                <a:latin typeface="Times New Roman" pitchFamily="18" charset="0"/>
                <a:ea typeface="微软雅黑" pitchFamily="34" charset="-122"/>
                <a:cs typeface="Times New Roman" pitchFamily="18" charset="0"/>
              </a:rPr>
              <a:t>总线电平跳变</a:t>
            </a:r>
            <a:r>
              <a:rPr lang="zh-CN" altLang="en-US" sz="2000" dirty="0" smtClean="0">
                <a:solidFill>
                  <a:srgbClr val="1A3868"/>
                </a:solidFill>
                <a:latin typeface="微软雅黑" pitchFamily="34" charset="-122"/>
                <a:ea typeface="微软雅黑" pitchFamily="34" charset="-122"/>
                <a:cs typeface="Times New Roman" pitchFamily="18" charset="0"/>
              </a:rPr>
              <a:t>与</a:t>
            </a:r>
            <a:r>
              <a:rPr lang="zh-CN" altLang="en-US" sz="2000" dirty="0" smtClean="0">
                <a:solidFill>
                  <a:srgbClr val="C00000"/>
                </a:solidFill>
                <a:latin typeface="Times New Roman" pitchFamily="18" charset="0"/>
                <a:ea typeface="微软雅黑" pitchFamily="34" charset="-122"/>
                <a:cs typeface="Times New Roman" pitchFamily="18" charset="0"/>
              </a:rPr>
              <a:t>总线忙闲状态</a:t>
            </a:r>
            <a:r>
              <a:rPr lang="zh-CN" altLang="en-US" sz="2000" dirty="0" smtClean="0">
                <a:solidFill>
                  <a:srgbClr val="1A3868"/>
                </a:solidFill>
                <a:latin typeface="微软雅黑" pitchFamily="34" charset="-122"/>
                <a:ea typeface="微软雅黑" pitchFamily="34" charset="-122"/>
                <a:cs typeface="Times New Roman" pitchFamily="18" charset="0"/>
              </a:rPr>
              <a:t>的判断；</a:t>
            </a:r>
          </a:p>
        </p:txBody>
      </p:sp>
      <p:sp>
        <p:nvSpPr>
          <p:cNvPr id="26317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63174" name="Object 1"/>
          <p:cNvGraphicFramePr>
            <a:graphicFrameLocks noChangeAspect="1"/>
          </p:cNvGraphicFramePr>
          <p:nvPr/>
        </p:nvGraphicFramePr>
        <p:xfrm>
          <a:off x="360363" y="2662238"/>
          <a:ext cx="6156325" cy="1709737"/>
        </p:xfrm>
        <a:graphic>
          <a:graphicData uri="http://schemas.openxmlformats.org/presentationml/2006/ole">
            <mc:AlternateContent xmlns:mc="http://schemas.openxmlformats.org/markup-compatibility/2006">
              <mc:Choice xmlns:v="urn:schemas-microsoft-com:vml" Requires="v">
                <p:oleObj spid="_x0000_s263197" name="Visio" r:id="rId4" imgW="3629008" imgH="1066530" progId="">
                  <p:embed/>
                </p:oleObj>
              </mc:Choice>
              <mc:Fallback>
                <p:oleObj name="Visio" r:id="rId4" imgW="3629008" imgH="1066530"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3" y="2662238"/>
                        <a:ext cx="6156325" cy="170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683568" y="580279"/>
            <a:ext cx="6429375" cy="857250"/>
          </a:xfrm>
        </p:spPr>
        <p:txBody>
          <a:bodyPr>
            <a:normAutofit/>
          </a:bodyPr>
          <a:lstStyle/>
          <a:p>
            <a:pPr algn="l"/>
            <a:r>
              <a:rPr lang="zh-CN" altLang="en-US" sz="2400" dirty="0">
                <a:solidFill>
                  <a:srgbClr val="007D7A"/>
                </a:solidFill>
                <a:latin typeface="Times New Roman" pitchFamily="18" charset="0"/>
                <a:ea typeface="微软雅黑" pitchFamily="34" charset="-122"/>
                <a:cs typeface="Times New Roman" pitchFamily="18" charset="0"/>
              </a:rPr>
              <a:t>电磁波在总线上</a:t>
            </a:r>
            <a:r>
              <a:rPr lang="zh-CN" altLang="en-US" sz="2400" dirty="0" smtClean="0">
                <a:solidFill>
                  <a:srgbClr val="007D7A"/>
                </a:solidFill>
                <a:latin typeface="Times New Roman" pitchFamily="18" charset="0"/>
                <a:ea typeface="微软雅黑" pitchFamily="34" charset="-122"/>
                <a:cs typeface="Times New Roman" pitchFamily="18" charset="0"/>
              </a:rPr>
              <a:t>的有限</a:t>
            </a:r>
            <a:r>
              <a:rPr lang="zh-CN" altLang="en-US" sz="2400" dirty="0">
                <a:solidFill>
                  <a:srgbClr val="007D7A"/>
                </a:solidFill>
                <a:latin typeface="Times New Roman" pitchFamily="18" charset="0"/>
                <a:ea typeface="微软雅黑" pitchFamily="34" charset="-122"/>
                <a:cs typeface="Times New Roman" pitchFamily="18" charset="0"/>
              </a:rPr>
              <a:t>传播速率的影响 </a:t>
            </a:r>
          </a:p>
        </p:txBody>
      </p:sp>
      <p:sp>
        <p:nvSpPr>
          <p:cNvPr id="411651" name="Rectangle 3"/>
          <p:cNvSpPr>
            <a:spLocks noGrp="1" noChangeArrowheads="1"/>
          </p:cNvSpPr>
          <p:nvPr>
            <p:ph type="body" idx="1"/>
          </p:nvPr>
        </p:nvSpPr>
        <p:spPr>
          <a:xfrm>
            <a:off x="323528" y="1492425"/>
            <a:ext cx="6912768" cy="3024336"/>
          </a:xfrm>
        </p:spPr>
        <p:txBody>
          <a:bodyPr/>
          <a:lstStyle/>
          <a:p>
            <a:pPr>
              <a:lnSpc>
                <a:spcPct val="120000"/>
              </a:lnSpc>
            </a:pPr>
            <a:r>
              <a:rPr lang="zh-CN" altLang="en-US" sz="2000" dirty="0">
                <a:solidFill>
                  <a:srgbClr val="1A3868"/>
                </a:solidFill>
                <a:latin typeface="微软雅黑" pitchFamily="34" charset="-122"/>
                <a:ea typeface="微软雅黑" pitchFamily="34" charset="-122"/>
                <a:cs typeface="Times New Roman" pitchFamily="18" charset="0"/>
              </a:rPr>
              <a:t>当某个站监听到总线是空闲时，也可能总线并非真正是空闲的。 </a:t>
            </a:r>
          </a:p>
          <a:p>
            <a:pPr>
              <a:lnSpc>
                <a:spcPct val="120000"/>
              </a:lnSpc>
            </a:pPr>
            <a:r>
              <a:rPr lang="en-US" altLang="zh-CN" sz="2000" dirty="0">
                <a:solidFill>
                  <a:srgbClr val="1A3868"/>
                </a:solidFill>
                <a:latin typeface="微软雅黑" pitchFamily="34" charset="-122"/>
                <a:ea typeface="微软雅黑" pitchFamily="34" charset="-122"/>
                <a:cs typeface="Times New Roman" pitchFamily="18" charset="0"/>
              </a:rPr>
              <a:t>A </a:t>
            </a:r>
            <a:r>
              <a:rPr lang="zh-CN" altLang="en-US" sz="2000" dirty="0">
                <a:solidFill>
                  <a:srgbClr val="1A3868"/>
                </a:solidFill>
                <a:latin typeface="微软雅黑" pitchFamily="34" charset="-122"/>
                <a:ea typeface="微软雅黑" pitchFamily="34" charset="-122"/>
                <a:cs typeface="Times New Roman" pitchFamily="18" charset="0"/>
              </a:rPr>
              <a:t>向 </a:t>
            </a:r>
            <a:r>
              <a:rPr lang="en-US" altLang="zh-CN" sz="2000" dirty="0">
                <a:solidFill>
                  <a:srgbClr val="1A3868"/>
                </a:solidFill>
                <a:latin typeface="微软雅黑" pitchFamily="34" charset="-122"/>
                <a:ea typeface="微软雅黑" pitchFamily="34" charset="-122"/>
                <a:cs typeface="Times New Roman" pitchFamily="18" charset="0"/>
              </a:rPr>
              <a:t>B </a:t>
            </a:r>
            <a:r>
              <a:rPr lang="zh-CN" altLang="en-US" sz="2000" dirty="0">
                <a:solidFill>
                  <a:srgbClr val="1A3868"/>
                </a:solidFill>
                <a:latin typeface="微软雅黑" pitchFamily="34" charset="-122"/>
                <a:ea typeface="微软雅黑" pitchFamily="34" charset="-122"/>
                <a:cs typeface="Times New Roman" pitchFamily="18" charset="0"/>
              </a:rPr>
              <a:t>发出的信息，要经过</a:t>
            </a:r>
            <a:r>
              <a:rPr lang="zh-CN" altLang="en-US" sz="2000" dirty="0">
                <a:solidFill>
                  <a:srgbClr val="C00000"/>
                </a:solidFill>
                <a:latin typeface="微软雅黑" pitchFamily="34" charset="-122"/>
                <a:ea typeface="微软雅黑" pitchFamily="34" charset="-122"/>
                <a:cs typeface="Times New Roman" pitchFamily="18" charset="0"/>
              </a:rPr>
              <a:t>一定的时间</a:t>
            </a:r>
            <a:r>
              <a:rPr lang="zh-CN" altLang="en-US" sz="2000" dirty="0">
                <a:solidFill>
                  <a:srgbClr val="1A3868"/>
                </a:solidFill>
                <a:latin typeface="微软雅黑" pitchFamily="34" charset="-122"/>
                <a:ea typeface="微软雅黑" pitchFamily="34" charset="-122"/>
                <a:cs typeface="Times New Roman" pitchFamily="18" charset="0"/>
              </a:rPr>
              <a:t>后才能传送到 </a:t>
            </a:r>
            <a:r>
              <a:rPr lang="en-US" altLang="zh-CN" sz="2000" dirty="0">
                <a:solidFill>
                  <a:srgbClr val="1A3868"/>
                </a:solidFill>
                <a:latin typeface="微软雅黑" pitchFamily="34" charset="-122"/>
                <a:ea typeface="微软雅黑" pitchFamily="34" charset="-122"/>
                <a:cs typeface="Times New Roman" pitchFamily="18" charset="0"/>
              </a:rPr>
              <a:t>B</a:t>
            </a:r>
            <a:r>
              <a:rPr lang="zh-CN" altLang="en-US" sz="2000" dirty="0">
                <a:solidFill>
                  <a:srgbClr val="1A3868"/>
                </a:solidFill>
                <a:latin typeface="微软雅黑" pitchFamily="34" charset="-122"/>
                <a:ea typeface="微软雅黑" pitchFamily="34" charset="-122"/>
                <a:cs typeface="Times New Roman" pitchFamily="18" charset="0"/>
              </a:rPr>
              <a:t>。</a:t>
            </a:r>
          </a:p>
          <a:p>
            <a:pPr>
              <a:lnSpc>
                <a:spcPct val="120000"/>
              </a:lnSpc>
            </a:pPr>
            <a:r>
              <a:rPr lang="en-US" altLang="zh-CN" sz="2000" dirty="0">
                <a:solidFill>
                  <a:srgbClr val="1A3868"/>
                </a:solidFill>
                <a:latin typeface="微软雅黑" pitchFamily="34" charset="-122"/>
                <a:ea typeface="微软雅黑" pitchFamily="34" charset="-122"/>
                <a:cs typeface="Times New Roman" pitchFamily="18" charset="0"/>
              </a:rPr>
              <a:t>B </a:t>
            </a:r>
            <a:r>
              <a:rPr lang="zh-CN" altLang="en-US" sz="2000" dirty="0">
                <a:solidFill>
                  <a:srgbClr val="1A3868"/>
                </a:solidFill>
                <a:latin typeface="微软雅黑" pitchFamily="34" charset="-122"/>
                <a:ea typeface="微软雅黑" pitchFamily="34" charset="-122"/>
                <a:cs typeface="Times New Roman" pitchFamily="18" charset="0"/>
              </a:rPr>
              <a:t>若在 </a:t>
            </a:r>
            <a:r>
              <a:rPr lang="en-US" altLang="zh-CN" sz="2000" dirty="0">
                <a:solidFill>
                  <a:srgbClr val="1A3868"/>
                </a:solidFill>
                <a:latin typeface="微软雅黑" pitchFamily="34" charset="-122"/>
                <a:ea typeface="微软雅黑" pitchFamily="34" charset="-122"/>
                <a:cs typeface="Times New Roman" pitchFamily="18" charset="0"/>
              </a:rPr>
              <a:t>A </a:t>
            </a:r>
            <a:r>
              <a:rPr lang="zh-CN" altLang="en-US" sz="2000" dirty="0">
                <a:solidFill>
                  <a:srgbClr val="1A3868"/>
                </a:solidFill>
                <a:latin typeface="微软雅黑" pitchFamily="34" charset="-122"/>
                <a:ea typeface="微软雅黑" pitchFamily="34" charset="-122"/>
                <a:cs typeface="Times New Roman" pitchFamily="18" charset="0"/>
              </a:rPr>
              <a:t>发送的信息到达 </a:t>
            </a:r>
            <a:r>
              <a:rPr lang="en-US" altLang="zh-CN" sz="2000" dirty="0">
                <a:solidFill>
                  <a:srgbClr val="1A3868"/>
                </a:solidFill>
                <a:latin typeface="微软雅黑" pitchFamily="34" charset="-122"/>
                <a:ea typeface="微软雅黑" pitchFamily="34" charset="-122"/>
                <a:cs typeface="Times New Roman" pitchFamily="18" charset="0"/>
              </a:rPr>
              <a:t>B </a:t>
            </a:r>
            <a:r>
              <a:rPr lang="zh-CN" altLang="en-US" sz="2000" dirty="0">
                <a:solidFill>
                  <a:srgbClr val="1A3868"/>
                </a:solidFill>
                <a:latin typeface="微软雅黑" pitchFamily="34" charset="-122"/>
                <a:ea typeface="微软雅黑" pitchFamily="34" charset="-122"/>
                <a:cs typeface="Times New Roman" pitchFamily="18" charset="0"/>
              </a:rPr>
              <a:t>之前发送自己的帧</a:t>
            </a:r>
            <a:r>
              <a:rPr lang="en-US" altLang="zh-CN" sz="2000" dirty="0">
                <a:solidFill>
                  <a:srgbClr val="1A3868"/>
                </a:solidFill>
                <a:latin typeface="微软雅黑" pitchFamily="34" charset="-122"/>
                <a:ea typeface="微软雅黑" pitchFamily="34" charset="-122"/>
                <a:cs typeface="Times New Roman" pitchFamily="18" charset="0"/>
              </a:rPr>
              <a:t>(</a:t>
            </a:r>
            <a:r>
              <a:rPr lang="zh-CN" altLang="en-US" sz="2000" dirty="0">
                <a:solidFill>
                  <a:srgbClr val="1A3868"/>
                </a:solidFill>
                <a:latin typeface="微软雅黑" pitchFamily="34" charset="-122"/>
                <a:ea typeface="微软雅黑" pitchFamily="34" charset="-122"/>
                <a:cs typeface="Times New Roman" pitchFamily="18" charset="0"/>
              </a:rPr>
              <a:t>因为这时 </a:t>
            </a:r>
            <a:r>
              <a:rPr lang="en-US" altLang="zh-CN" sz="2000" dirty="0">
                <a:solidFill>
                  <a:srgbClr val="1A3868"/>
                </a:solidFill>
                <a:latin typeface="微软雅黑" pitchFamily="34" charset="-122"/>
                <a:ea typeface="微软雅黑" pitchFamily="34" charset="-122"/>
                <a:cs typeface="Times New Roman" pitchFamily="18" charset="0"/>
              </a:rPr>
              <a:t>B </a:t>
            </a:r>
            <a:r>
              <a:rPr lang="zh-CN" altLang="en-US" sz="2000" dirty="0">
                <a:solidFill>
                  <a:srgbClr val="1A3868"/>
                </a:solidFill>
                <a:latin typeface="微软雅黑" pitchFamily="34" charset="-122"/>
                <a:ea typeface="微软雅黑" pitchFamily="34" charset="-122"/>
                <a:cs typeface="Times New Roman" pitchFamily="18" charset="0"/>
              </a:rPr>
              <a:t>的载波监听检测不到 </a:t>
            </a:r>
            <a:r>
              <a:rPr lang="en-US" altLang="zh-CN" sz="2000" dirty="0">
                <a:solidFill>
                  <a:srgbClr val="1A3868"/>
                </a:solidFill>
                <a:latin typeface="微软雅黑" pitchFamily="34" charset="-122"/>
                <a:ea typeface="微软雅黑" pitchFamily="34" charset="-122"/>
                <a:cs typeface="Times New Roman" pitchFamily="18" charset="0"/>
              </a:rPr>
              <a:t>A </a:t>
            </a:r>
            <a:r>
              <a:rPr lang="zh-CN" altLang="en-US" sz="2000" dirty="0">
                <a:solidFill>
                  <a:srgbClr val="1A3868"/>
                </a:solidFill>
                <a:latin typeface="微软雅黑" pitchFamily="34" charset="-122"/>
                <a:ea typeface="微软雅黑" pitchFamily="34" charset="-122"/>
                <a:cs typeface="Times New Roman" pitchFamily="18" charset="0"/>
              </a:rPr>
              <a:t>所发送的信息</a:t>
            </a:r>
            <a:r>
              <a:rPr lang="en-US" altLang="zh-CN" sz="2000" dirty="0">
                <a:solidFill>
                  <a:srgbClr val="1A3868"/>
                </a:solidFill>
                <a:latin typeface="微软雅黑" pitchFamily="34" charset="-122"/>
                <a:ea typeface="微软雅黑" pitchFamily="34" charset="-122"/>
                <a:cs typeface="Times New Roman" pitchFamily="18" charset="0"/>
              </a:rPr>
              <a:t>)</a:t>
            </a:r>
            <a:r>
              <a:rPr lang="zh-CN" altLang="en-US" sz="2000" dirty="0">
                <a:solidFill>
                  <a:srgbClr val="1A3868"/>
                </a:solidFill>
                <a:latin typeface="微软雅黑" pitchFamily="34" charset="-122"/>
                <a:ea typeface="微软雅黑" pitchFamily="34" charset="-122"/>
                <a:cs typeface="Times New Roman" pitchFamily="18" charset="0"/>
              </a:rPr>
              <a:t>，则必然要在某个时间和 </a:t>
            </a:r>
            <a:r>
              <a:rPr lang="en-US" altLang="zh-CN" sz="2000" dirty="0">
                <a:solidFill>
                  <a:srgbClr val="1A3868"/>
                </a:solidFill>
                <a:latin typeface="微软雅黑" pitchFamily="34" charset="-122"/>
                <a:ea typeface="微软雅黑" pitchFamily="34" charset="-122"/>
                <a:cs typeface="Times New Roman" pitchFamily="18" charset="0"/>
              </a:rPr>
              <a:t>A </a:t>
            </a:r>
            <a:r>
              <a:rPr lang="zh-CN" altLang="en-US" sz="2000" dirty="0">
                <a:solidFill>
                  <a:srgbClr val="1A3868"/>
                </a:solidFill>
                <a:latin typeface="微软雅黑" pitchFamily="34" charset="-122"/>
                <a:ea typeface="微软雅黑" pitchFamily="34" charset="-122"/>
                <a:cs typeface="Times New Roman" pitchFamily="18" charset="0"/>
              </a:rPr>
              <a:t>发送的帧发生</a:t>
            </a:r>
            <a:r>
              <a:rPr lang="zh-CN" altLang="en-US" sz="2000" dirty="0">
                <a:solidFill>
                  <a:srgbClr val="C00000"/>
                </a:solidFill>
                <a:latin typeface="微软雅黑" pitchFamily="34" charset="-122"/>
                <a:ea typeface="微软雅黑" pitchFamily="34" charset="-122"/>
                <a:cs typeface="Times New Roman" pitchFamily="18" charset="0"/>
              </a:rPr>
              <a:t>碰撞</a:t>
            </a:r>
            <a:r>
              <a:rPr lang="zh-CN" altLang="en-US" sz="2000" dirty="0">
                <a:solidFill>
                  <a:srgbClr val="1A3868"/>
                </a:solidFill>
                <a:latin typeface="微软雅黑" pitchFamily="34" charset="-122"/>
                <a:ea typeface="微软雅黑" pitchFamily="34" charset="-122"/>
                <a:cs typeface="Times New Roman" pitchFamily="18" charset="0"/>
              </a:rPr>
              <a:t>。</a:t>
            </a:r>
          </a:p>
          <a:p>
            <a:pPr>
              <a:lnSpc>
                <a:spcPct val="120000"/>
              </a:lnSpc>
            </a:pPr>
            <a:r>
              <a:rPr lang="zh-CN" altLang="en-US" sz="2000" dirty="0">
                <a:solidFill>
                  <a:srgbClr val="1A3868"/>
                </a:solidFill>
                <a:latin typeface="微软雅黑" pitchFamily="34" charset="-122"/>
                <a:ea typeface="微软雅黑" pitchFamily="34" charset="-122"/>
                <a:cs typeface="Times New Roman" pitchFamily="18" charset="0"/>
              </a:rPr>
              <a:t>碰撞的结果是两个帧都变得无用。  </a:t>
            </a:r>
          </a:p>
        </p:txBody>
      </p:sp>
      <p:sp>
        <p:nvSpPr>
          <p:cNvPr id="4" name="AutoShape 6"/>
          <p:cNvSpPr>
            <a:spLocks noChangeArrowheads="1"/>
          </p:cNvSpPr>
          <p:nvPr/>
        </p:nvSpPr>
        <p:spPr bwMode="auto">
          <a:xfrm>
            <a:off x="1691680" y="4372744"/>
            <a:ext cx="3924175" cy="497183"/>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marL="0" lvl="1" indent="-315913">
              <a:lnSpc>
                <a:spcPct val="110000"/>
              </a:lnSpc>
              <a:spcBef>
                <a:spcPct val="30000"/>
              </a:spcBef>
              <a:buFontTx/>
              <a:buNone/>
            </a:pPr>
            <a:r>
              <a:rPr lang="en-US" altLang="zh-CN" sz="2000" b="0" u="none" dirty="0" smtClean="0">
                <a:solidFill>
                  <a:srgbClr val="FFFF00"/>
                </a:solidFill>
              </a:rPr>
              <a:t>1000km</a:t>
            </a:r>
            <a:r>
              <a:rPr lang="zh-CN" altLang="en-US" sz="2000" b="0" u="none" dirty="0" smtClean="0">
                <a:solidFill>
                  <a:srgbClr val="FFFF00"/>
                </a:solidFill>
              </a:rPr>
              <a:t>的光纤的传播时延约</a:t>
            </a:r>
            <a:r>
              <a:rPr lang="en-US" altLang="zh-CN" sz="2000" b="0" u="none" dirty="0" smtClean="0">
                <a:solidFill>
                  <a:srgbClr val="FFFF00"/>
                </a:solidFill>
              </a:rPr>
              <a:t>5ms</a:t>
            </a:r>
            <a:r>
              <a:rPr lang="zh-CN" altLang="en-US" sz="2000" b="0" u="none" dirty="0" smtClean="0">
                <a:solidFill>
                  <a:srgbClr val="FFFF00"/>
                </a:solidFill>
              </a:rPr>
              <a:t>。</a:t>
            </a:r>
            <a:endParaRPr lang="zh-CN" altLang="en-US" sz="2000" b="0" u="none" dirty="0">
              <a:solidFill>
                <a:srgbClr val="FFFF00"/>
              </a:solidFill>
            </a:endParaRPr>
          </a:p>
        </p:txBody>
      </p:sp>
    </p:spTree>
    <p:extLst>
      <p:ext uri="{BB962C8B-B14F-4D97-AF65-F5344CB8AC3E}">
        <p14:creationId xmlns:p14="http://schemas.microsoft.com/office/powerpoint/2010/main" val="3013979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2"/>
          <p:cNvSpPr>
            <a:spLocks noChangeArrowheads="1"/>
          </p:cNvSpPr>
          <p:nvPr/>
        </p:nvSpPr>
        <p:spPr bwMode="auto">
          <a:xfrm>
            <a:off x="4569581" y="3890282"/>
            <a:ext cx="1141409" cy="142081"/>
          </a:xfrm>
          <a:prstGeom prst="rect">
            <a:avLst/>
          </a:prstGeom>
          <a:solidFill>
            <a:srgbClr val="996600"/>
          </a:solidFill>
          <a:ln w="12700">
            <a:solidFill>
              <a:schemeClr val="tx1"/>
            </a:solidFill>
            <a:miter lim="800000"/>
            <a:headEnd/>
            <a:tailEnd/>
          </a:ln>
        </p:spPr>
        <p:txBody>
          <a:bodyPr wrap="none" lIns="91074" tIns="45537" rIns="91074" bIns="45537" anchor="ctr"/>
          <a:lstStyle/>
          <a:p>
            <a:endParaRPr lang="zh-CN" altLang="en-US" sz="1600" u="none" dirty="0">
              <a:ea typeface="黑体" pitchFamily="2" charset="-122"/>
            </a:endParaRPr>
          </a:p>
        </p:txBody>
      </p:sp>
      <p:sp>
        <p:nvSpPr>
          <p:cNvPr id="79" name="Rectangle 3"/>
          <p:cNvSpPr>
            <a:spLocks noChangeArrowheads="1"/>
          </p:cNvSpPr>
          <p:nvPr/>
        </p:nvSpPr>
        <p:spPr bwMode="auto">
          <a:xfrm>
            <a:off x="1378750" y="3698703"/>
            <a:ext cx="4243887" cy="118960"/>
          </a:xfrm>
          <a:prstGeom prst="rect">
            <a:avLst/>
          </a:prstGeom>
          <a:solidFill>
            <a:schemeClr val="accent1"/>
          </a:solidFill>
          <a:ln w="12700">
            <a:solidFill>
              <a:schemeClr val="tx1"/>
            </a:solidFill>
            <a:miter lim="800000"/>
            <a:headEnd/>
            <a:tailEnd/>
          </a:ln>
        </p:spPr>
        <p:txBody>
          <a:bodyPr wrap="none" lIns="91074" tIns="45537" rIns="91074" bIns="45537" anchor="ctr"/>
          <a:lstStyle/>
          <a:p>
            <a:endParaRPr lang="zh-CN" altLang="en-US" sz="1600" u="none" dirty="0">
              <a:ea typeface="黑体" pitchFamily="2" charset="-122"/>
            </a:endParaRPr>
          </a:p>
        </p:txBody>
      </p:sp>
      <p:sp>
        <p:nvSpPr>
          <p:cNvPr id="80" name="Text Box 18"/>
          <p:cNvSpPr txBox="1">
            <a:spLocks noChangeArrowheads="1"/>
          </p:cNvSpPr>
          <p:nvPr/>
        </p:nvSpPr>
        <p:spPr bwMode="auto">
          <a:xfrm>
            <a:off x="5965821" y="2186915"/>
            <a:ext cx="1513012" cy="673661"/>
          </a:xfrm>
          <a:prstGeom prst="rect">
            <a:avLst/>
          </a:prstGeom>
          <a:noFill/>
          <a:ln w="12700">
            <a:noFill/>
            <a:miter lim="800000"/>
            <a:headEnd/>
            <a:tailEnd/>
          </a:ln>
        </p:spPr>
        <p:txBody>
          <a:bodyPr wrap="square" lIns="91074" tIns="45537" rIns="91074" bIns="45537">
            <a:spAutoFit/>
          </a:bodyPr>
          <a:lstStyle/>
          <a:p>
            <a:pPr defTabSz="758952" eaLnBrk="0" hangingPunct="0">
              <a:lnSpc>
                <a:spcPct val="90000"/>
              </a:lnSpc>
            </a:pPr>
            <a:r>
              <a:rPr kumimoji="1" lang="en-US" altLang="zh-CN" sz="1400" i="1" u="none" dirty="0">
                <a:solidFill>
                  <a:srgbClr val="333399"/>
                </a:solidFill>
                <a:latin typeface="Arial" charset="0"/>
                <a:ea typeface="黑体" pitchFamily="2" charset="-122"/>
              </a:rPr>
              <a:t>t</a:t>
            </a:r>
            <a:r>
              <a:rPr kumimoji="1" lang="en-US" altLang="zh-CN" sz="1400" u="none" dirty="0">
                <a:solidFill>
                  <a:srgbClr val="333399"/>
                </a:solidFill>
                <a:latin typeface="Arial" charset="0"/>
                <a:ea typeface="黑体" pitchFamily="2" charset="-122"/>
              </a:rPr>
              <a:t> = </a:t>
            </a:r>
            <a:r>
              <a:rPr kumimoji="1" lang="en-US" altLang="zh-CN" sz="1400" u="none" dirty="0">
                <a:solidFill>
                  <a:srgbClr val="333399"/>
                </a:solidFill>
                <a:ea typeface="黑体" pitchFamily="2" charset="-122"/>
                <a:sym typeface="Symbol" pitchFamily="18" charset="2"/>
              </a:rPr>
              <a:t></a:t>
            </a:r>
            <a:r>
              <a:rPr kumimoji="1" lang="en-US" altLang="zh-CN" sz="14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sym typeface="Symbol" pitchFamily="18" charset="2"/>
              </a:rPr>
              <a:t> </a:t>
            </a:r>
            <a:endParaRPr kumimoji="1" lang="en-US" altLang="zh-CN" sz="1400" u="none" dirty="0">
              <a:solidFill>
                <a:srgbClr val="333399"/>
              </a:solidFill>
              <a:latin typeface="Arial" charset="0"/>
              <a:ea typeface="黑体" pitchFamily="2" charset="-122"/>
            </a:endParaRPr>
          </a:p>
          <a:p>
            <a:pPr defTabSz="758952" eaLnBrk="0" hangingPunct="0">
              <a:lnSpc>
                <a:spcPct val="90000"/>
              </a:lnSpc>
            </a:pPr>
            <a:r>
              <a:rPr kumimoji="1" lang="en-US" altLang="zh-CN" sz="1400" u="none" dirty="0">
                <a:solidFill>
                  <a:srgbClr val="333399"/>
                </a:solidFill>
                <a:latin typeface="Arial" charset="0"/>
                <a:ea typeface="黑体" pitchFamily="2" charset="-122"/>
              </a:rPr>
              <a:t>B </a:t>
            </a:r>
            <a:r>
              <a:rPr kumimoji="1" lang="zh-CN" altLang="en-US" sz="1400" u="none" dirty="0">
                <a:solidFill>
                  <a:srgbClr val="333399"/>
                </a:solidFill>
                <a:latin typeface="Arial" charset="0"/>
                <a:ea typeface="黑体" pitchFamily="2" charset="-122"/>
              </a:rPr>
              <a:t>检测到信道空闲发送数据</a:t>
            </a:r>
          </a:p>
        </p:txBody>
      </p:sp>
      <p:sp>
        <p:nvSpPr>
          <p:cNvPr id="81" name="Text Box 19"/>
          <p:cNvSpPr txBox="1">
            <a:spLocks noChangeArrowheads="1"/>
          </p:cNvSpPr>
          <p:nvPr/>
        </p:nvSpPr>
        <p:spPr bwMode="auto">
          <a:xfrm>
            <a:off x="5965821" y="2856299"/>
            <a:ext cx="1055960" cy="479762"/>
          </a:xfrm>
          <a:prstGeom prst="rect">
            <a:avLst/>
          </a:prstGeom>
          <a:noFill/>
          <a:ln w="12700">
            <a:noFill/>
            <a:miter lim="800000"/>
            <a:headEnd/>
            <a:tailEnd/>
          </a:ln>
        </p:spPr>
        <p:txBody>
          <a:bodyPr wrap="none" lIns="91074" tIns="45537" rIns="91074" bIns="45537">
            <a:spAutoFit/>
          </a:bodyPr>
          <a:lstStyle/>
          <a:p>
            <a:pPr defTabSz="758952" eaLnBrk="0" hangingPunct="0">
              <a:lnSpc>
                <a:spcPct val="90000"/>
              </a:lnSpc>
            </a:pPr>
            <a:r>
              <a:rPr kumimoji="1" lang="en-US" altLang="zh-CN" sz="1400" i="1" u="none" dirty="0">
                <a:solidFill>
                  <a:srgbClr val="333399"/>
                </a:solidFill>
                <a:latin typeface="Arial" charset="0"/>
                <a:ea typeface="黑体" pitchFamily="2" charset="-122"/>
              </a:rPr>
              <a:t>t</a:t>
            </a:r>
            <a:r>
              <a:rPr kumimoji="1" lang="en-US" altLang="zh-CN" sz="1400" u="none" dirty="0">
                <a:solidFill>
                  <a:srgbClr val="333399"/>
                </a:solidFill>
                <a:latin typeface="Arial" charset="0"/>
                <a:ea typeface="黑体" pitchFamily="2" charset="-122"/>
              </a:rPr>
              <a:t> = </a:t>
            </a:r>
            <a:r>
              <a:rPr kumimoji="1" lang="en-US" altLang="zh-CN" sz="1400" u="none" dirty="0">
                <a:solidFill>
                  <a:srgbClr val="333399"/>
                </a:solidFill>
                <a:ea typeface="黑体" pitchFamily="2" charset="-122"/>
                <a:sym typeface="Symbol" pitchFamily="18" charset="2"/>
              </a:rPr>
              <a:t></a:t>
            </a:r>
            <a:r>
              <a:rPr kumimoji="1" lang="en-US" altLang="zh-CN" sz="1400" u="none" dirty="0">
                <a:ea typeface="黑体" pitchFamily="2" charset="-122"/>
              </a:rPr>
              <a:t> </a:t>
            </a:r>
            <a:r>
              <a:rPr kumimoji="1" lang="en-US" altLang="zh-CN" sz="1400" u="none" dirty="0">
                <a:solidFill>
                  <a:srgbClr val="333399"/>
                </a:solidFill>
                <a:latin typeface="Arial" charset="0"/>
                <a:ea typeface="黑体" pitchFamily="2" charset="-122"/>
                <a:sym typeface="Symbol" pitchFamily="18" charset="2"/>
              </a:rPr>
              <a:t>  / 2</a:t>
            </a:r>
            <a:endParaRPr kumimoji="1" lang="en-US" altLang="zh-CN" sz="1400" u="none" baseline="30000" dirty="0">
              <a:solidFill>
                <a:srgbClr val="333399"/>
              </a:solidFill>
              <a:latin typeface="Arial" charset="0"/>
              <a:ea typeface="黑体" pitchFamily="2" charset="-122"/>
            </a:endParaRPr>
          </a:p>
          <a:p>
            <a:pPr defTabSz="758952" eaLnBrk="0" hangingPunct="0">
              <a:lnSpc>
                <a:spcPct val="90000"/>
              </a:lnSpc>
            </a:pPr>
            <a:r>
              <a:rPr kumimoji="1" lang="zh-CN" altLang="en-US" sz="1400" u="none" dirty="0">
                <a:solidFill>
                  <a:srgbClr val="333399"/>
                </a:solidFill>
                <a:latin typeface="Arial" charset="0"/>
                <a:ea typeface="黑体" pitchFamily="2" charset="-122"/>
              </a:rPr>
              <a:t>发生碰撞</a:t>
            </a:r>
          </a:p>
        </p:txBody>
      </p:sp>
      <p:sp>
        <p:nvSpPr>
          <p:cNvPr id="82" name="Rectangle 39"/>
          <p:cNvSpPr>
            <a:spLocks noChangeArrowheads="1"/>
          </p:cNvSpPr>
          <p:nvPr/>
        </p:nvSpPr>
        <p:spPr bwMode="auto">
          <a:xfrm>
            <a:off x="1011472" y="2934620"/>
            <a:ext cx="398939" cy="502020"/>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sz="1600" u="none" dirty="0">
                <a:solidFill>
                  <a:srgbClr val="333399"/>
                </a:solidFill>
                <a:latin typeface="Arial" charset="0"/>
                <a:ea typeface="黑体" pitchFamily="2" charset="-122"/>
              </a:rPr>
              <a:t>A</a:t>
            </a:r>
          </a:p>
        </p:txBody>
      </p:sp>
      <p:sp>
        <p:nvSpPr>
          <p:cNvPr id="83" name="Rectangle 40"/>
          <p:cNvSpPr>
            <a:spLocks noChangeArrowheads="1"/>
          </p:cNvSpPr>
          <p:nvPr/>
        </p:nvSpPr>
        <p:spPr bwMode="auto">
          <a:xfrm>
            <a:off x="5622637" y="3604541"/>
            <a:ext cx="398939" cy="498863"/>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sz="1600" u="none" dirty="0">
                <a:solidFill>
                  <a:srgbClr val="333399"/>
                </a:solidFill>
                <a:latin typeface="Arial" charset="0"/>
                <a:ea typeface="黑体" pitchFamily="2" charset="-122"/>
              </a:rPr>
              <a:t>B</a:t>
            </a:r>
          </a:p>
        </p:txBody>
      </p:sp>
      <p:grpSp>
        <p:nvGrpSpPr>
          <p:cNvPr id="84" name="Group 41"/>
          <p:cNvGrpSpPr>
            <a:grpSpLocks/>
          </p:cNvGrpSpPr>
          <p:nvPr/>
        </p:nvGrpSpPr>
        <p:grpSpPr bwMode="auto">
          <a:xfrm>
            <a:off x="1410412" y="3001691"/>
            <a:ext cx="3938352" cy="147630"/>
            <a:chOff x="1318" y="2795"/>
            <a:chExt cx="2583" cy="90"/>
          </a:xfrm>
        </p:grpSpPr>
        <p:sp>
          <p:nvSpPr>
            <p:cNvPr id="85" name="Rectangle 42"/>
            <p:cNvSpPr>
              <a:spLocks noChangeArrowheads="1"/>
            </p:cNvSpPr>
            <p:nvPr/>
          </p:nvSpPr>
          <p:spPr bwMode="auto">
            <a:xfrm>
              <a:off x="1318" y="2795"/>
              <a:ext cx="2462" cy="90"/>
            </a:xfrm>
            <a:prstGeom prst="rect">
              <a:avLst/>
            </a:prstGeom>
            <a:solidFill>
              <a:schemeClr val="accent1"/>
            </a:solidFill>
            <a:ln w="12700">
              <a:solidFill>
                <a:schemeClr val="tx1"/>
              </a:solidFill>
              <a:miter lim="800000"/>
              <a:headEnd/>
              <a:tailEnd/>
            </a:ln>
          </p:spPr>
          <p:txBody>
            <a:bodyPr wrap="none" anchor="ctr"/>
            <a:lstStyle/>
            <a:p>
              <a:endParaRPr lang="zh-CN" altLang="en-US" sz="1600" u="none" dirty="0">
                <a:ea typeface="黑体" pitchFamily="2" charset="-122"/>
              </a:endParaRPr>
            </a:p>
          </p:txBody>
        </p:sp>
        <p:sp>
          <p:nvSpPr>
            <p:cNvPr id="86" name="Line 43"/>
            <p:cNvSpPr>
              <a:spLocks noChangeShapeType="1"/>
            </p:cNvSpPr>
            <p:nvPr/>
          </p:nvSpPr>
          <p:spPr bwMode="auto">
            <a:xfrm>
              <a:off x="3780" y="2841"/>
              <a:ext cx="121" cy="0"/>
            </a:xfrm>
            <a:prstGeom prst="line">
              <a:avLst/>
            </a:prstGeom>
            <a:noFill/>
            <a:ln w="12700">
              <a:solidFill>
                <a:srgbClr val="333399"/>
              </a:solidFill>
              <a:round/>
              <a:headEnd/>
              <a:tailEnd type="triangle" w="sm" len="med"/>
            </a:ln>
          </p:spPr>
          <p:txBody>
            <a:bodyPr/>
            <a:lstStyle/>
            <a:p>
              <a:endParaRPr lang="zh-CN" altLang="en-US" sz="1600" u="none" dirty="0">
                <a:ea typeface="黑体" pitchFamily="2" charset="-122"/>
              </a:endParaRPr>
            </a:p>
          </p:txBody>
        </p:sp>
      </p:grpSp>
      <p:grpSp>
        <p:nvGrpSpPr>
          <p:cNvPr id="87" name="Group 44"/>
          <p:cNvGrpSpPr>
            <a:grpSpLocks/>
          </p:cNvGrpSpPr>
          <p:nvPr/>
        </p:nvGrpSpPr>
        <p:grpSpPr bwMode="auto">
          <a:xfrm>
            <a:off x="4988723" y="3220360"/>
            <a:ext cx="634820" cy="145239"/>
            <a:chOff x="3660" y="2930"/>
            <a:chExt cx="401" cy="92"/>
          </a:xfrm>
        </p:grpSpPr>
        <p:sp>
          <p:nvSpPr>
            <p:cNvPr id="88"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p:spPr>
          <p:txBody>
            <a:bodyPr wrap="none" anchor="ctr"/>
            <a:lstStyle/>
            <a:p>
              <a:endParaRPr lang="zh-CN" altLang="en-US" sz="1600" u="none" dirty="0">
                <a:ea typeface="黑体" pitchFamily="2" charset="-122"/>
              </a:endParaRPr>
            </a:p>
          </p:txBody>
        </p:sp>
        <p:sp>
          <p:nvSpPr>
            <p:cNvPr id="89"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p:spPr>
          <p:txBody>
            <a:bodyPr/>
            <a:lstStyle/>
            <a:p>
              <a:endParaRPr lang="zh-CN" altLang="en-US" sz="1600" u="none" dirty="0">
                <a:ea typeface="黑体" pitchFamily="2" charset="-122"/>
              </a:endParaRPr>
            </a:p>
          </p:txBody>
        </p:sp>
      </p:grpSp>
      <p:sp>
        <p:nvSpPr>
          <p:cNvPr id="90" name="Line 47"/>
          <p:cNvSpPr>
            <a:spLocks noChangeShapeType="1"/>
          </p:cNvSpPr>
          <p:nvPr/>
        </p:nvSpPr>
        <p:spPr bwMode="auto">
          <a:xfrm>
            <a:off x="5608804" y="3749085"/>
            <a:ext cx="189971" cy="0"/>
          </a:xfrm>
          <a:prstGeom prst="line">
            <a:avLst/>
          </a:prstGeom>
          <a:noFill/>
          <a:ln w="12700">
            <a:solidFill>
              <a:srgbClr val="333399"/>
            </a:solidFill>
            <a:round/>
            <a:headEnd/>
            <a:tailEnd type="triangle" w="sm" len="med"/>
          </a:ln>
        </p:spPr>
        <p:txBody>
          <a:bodyPr lIns="91074" tIns="45537" rIns="91074" bIns="45537"/>
          <a:lstStyle/>
          <a:p>
            <a:endParaRPr lang="zh-CN" altLang="en-US" sz="1600" u="none" dirty="0">
              <a:ea typeface="黑体" pitchFamily="2" charset="-122"/>
            </a:endParaRPr>
          </a:p>
        </p:txBody>
      </p:sp>
      <p:grpSp>
        <p:nvGrpSpPr>
          <p:cNvPr id="91" name="Group 48"/>
          <p:cNvGrpSpPr>
            <a:grpSpLocks/>
          </p:cNvGrpSpPr>
          <p:nvPr/>
        </p:nvGrpSpPr>
        <p:grpSpPr bwMode="auto">
          <a:xfrm>
            <a:off x="1011473" y="4261729"/>
            <a:ext cx="5010104" cy="500441"/>
            <a:chOff x="1066" y="3719"/>
            <a:chExt cx="3220" cy="317"/>
          </a:xfrm>
        </p:grpSpPr>
        <p:sp>
          <p:nvSpPr>
            <p:cNvPr id="92"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p:spPr>
          <p:txBody>
            <a:bodyPr wrap="none" anchor="ctr"/>
            <a:lstStyle/>
            <a:p>
              <a:endParaRPr lang="zh-CN" altLang="en-US" sz="1600" u="none" dirty="0">
                <a:ea typeface="黑体" pitchFamily="2" charset="-122"/>
              </a:endParaRPr>
            </a:p>
          </p:txBody>
        </p:sp>
        <p:sp>
          <p:nvSpPr>
            <p:cNvPr id="93" name="Rectangle 50"/>
            <p:cNvSpPr>
              <a:spLocks noChangeArrowheads="1"/>
            </p:cNvSpPr>
            <p:nvPr/>
          </p:nvSpPr>
          <p:spPr bwMode="auto">
            <a:xfrm>
              <a:off x="1298" y="3765"/>
              <a:ext cx="2763" cy="90"/>
            </a:xfrm>
            <a:prstGeom prst="rect">
              <a:avLst/>
            </a:prstGeom>
            <a:solidFill>
              <a:schemeClr val="accent1"/>
            </a:solidFill>
            <a:ln w="12700">
              <a:solidFill>
                <a:schemeClr val="tx1"/>
              </a:solidFill>
              <a:miter lim="800000"/>
              <a:headEnd/>
              <a:tailEnd/>
            </a:ln>
          </p:spPr>
          <p:txBody>
            <a:bodyPr wrap="none" anchor="ctr"/>
            <a:lstStyle/>
            <a:p>
              <a:endParaRPr lang="zh-CN" altLang="en-US" sz="1600" u="none" dirty="0">
                <a:ea typeface="黑体" pitchFamily="2" charset="-122"/>
              </a:endParaRPr>
            </a:p>
          </p:txBody>
        </p:sp>
        <p:sp>
          <p:nvSpPr>
            <p:cNvPr id="94"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p:spPr>
          <p:txBody>
            <a:bodyPr wrap="none" anchor="ctr"/>
            <a:lstStyle/>
            <a:p>
              <a:pPr algn="ctr" defTabSz="758952" eaLnBrk="0" hangingPunct="0"/>
              <a:r>
                <a:rPr kumimoji="1" lang="en-US" altLang="zh-CN" sz="1600" u="none" dirty="0">
                  <a:solidFill>
                    <a:srgbClr val="333399"/>
                  </a:solidFill>
                  <a:latin typeface="Arial" charset="0"/>
                  <a:ea typeface="黑体" pitchFamily="2" charset="-122"/>
                </a:rPr>
                <a:t>A</a:t>
              </a:r>
            </a:p>
          </p:txBody>
        </p:sp>
        <p:sp>
          <p:nvSpPr>
            <p:cNvPr id="95"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p:spPr>
          <p:txBody>
            <a:bodyPr wrap="none" anchor="ctr"/>
            <a:lstStyle/>
            <a:p>
              <a:pPr algn="ctr" defTabSz="758952" eaLnBrk="0" hangingPunct="0"/>
              <a:r>
                <a:rPr kumimoji="1" lang="en-US" altLang="zh-CN" sz="1600" u="none" dirty="0">
                  <a:solidFill>
                    <a:srgbClr val="333399"/>
                  </a:solidFill>
                  <a:latin typeface="Arial" charset="0"/>
                  <a:ea typeface="黑体" pitchFamily="2" charset="-122"/>
                </a:rPr>
                <a:t>B</a:t>
              </a:r>
            </a:p>
          </p:txBody>
        </p:sp>
        <p:sp>
          <p:nvSpPr>
            <p:cNvPr id="96"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p:spPr>
          <p:txBody>
            <a:bodyPr/>
            <a:lstStyle/>
            <a:p>
              <a:endParaRPr lang="zh-CN" altLang="en-US" sz="1600" u="none" dirty="0">
                <a:ea typeface="黑体" pitchFamily="2" charset="-122"/>
              </a:endParaRPr>
            </a:p>
          </p:txBody>
        </p:sp>
      </p:grpSp>
      <p:sp>
        <p:nvSpPr>
          <p:cNvPr id="97" name="Rectangle 54"/>
          <p:cNvSpPr>
            <a:spLocks noChangeArrowheads="1"/>
          </p:cNvSpPr>
          <p:nvPr/>
        </p:nvSpPr>
        <p:spPr bwMode="auto">
          <a:xfrm>
            <a:off x="5538734" y="2572289"/>
            <a:ext cx="126647" cy="145239"/>
          </a:xfrm>
          <a:prstGeom prst="rect">
            <a:avLst/>
          </a:prstGeom>
          <a:solidFill>
            <a:srgbClr val="996600"/>
          </a:solidFill>
          <a:ln w="12700">
            <a:solidFill>
              <a:schemeClr val="tx1"/>
            </a:solidFill>
            <a:miter lim="800000"/>
            <a:headEnd/>
            <a:tailEnd/>
          </a:ln>
        </p:spPr>
        <p:txBody>
          <a:bodyPr wrap="none" lIns="91074" tIns="45537" rIns="91074" bIns="45537" anchor="ctr"/>
          <a:lstStyle/>
          <a:p>
            <a:endParaRPr lang="zh-CN" altLang="en-US" sz="1600" u="none" dirty="0">
              <a:ea typeface="黑体" pitchFamily="2" charset="-122"/>
            </a:endParaRPr>
          </a:p>
        </p:txBody>
      </p:sp>
      <p:sp>
        <p:nvSpPr>
          <p:cNvPr id="98" name="Rectangle 55"/>
          <p:cNvSpPr>
            <a:spLocks noChangeArrowheads="1"/>
          </p:cNvSpPr>
          <p:nvPr/>
        </p:nvSpPr>
        <p:spPr bwMode="auto">
          <a:xfrm>
            <a:off x="1410412" y="2357589"/>
            <a:ext cx="3390979" cy="143659"/>
          </a:xfrm>
          <a:prstGeom prst="rect">
            <a:avLst/>
          </a:prstGeom>
          <a:solidFill>
            <a:schemeClr val="accent1"/>
          </a:solidFill>
          <a:ln w="12700">
            <a:solidFill>
              <a:srgbClr val="333399"/>
            </a:solidFill>
            <a:miter lim="800000"/>
            <a:headEnd/>
            <a:tailEnd/>
          </a:ln>
        </p:spPr>
        <p:txBody>
          <a:bodyPr wrap="none" lIns="91074" tIns="45537" rIns="91074" bIns="45537" anchor="ctr"/>
          <a:lstStyle/>
          <a:p>
            <a:endParaRPr lang="zh-CN" altLang="en-US" sz="1600" u="none" dirty="0">
              <a:ea typeface="黑体" pitchFamily="2" charset="-122"/>
            </a:endParaRPr>
          </a:p>
        </p:txBody>
      </p:sp>
      <p:sp>
        <p:nvSpPr>
          <p:cNvPr id="99" name="Rectangle 56"/>
          <p:cNvSpPr>
            <a:spLocks noChangeArrowheads="1"/>
          </p:cNvSpPr>
          <p:nvPr/>
        </p:nvSpPr>
        <p:spPr bwMode="auto">
          <a:xfrm>
            <a:off x="1011472" y="2286548"/>
            <a:ext cx="398939" cy="502020"/>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sz="1600" u="none" dirty="0">
                <a:solidFill>
                  <a:srgbClr val="333399"/>
                </a:solidFill>
                <a:latin typeface="Arial" charset="0"/>
                <a:ea typeface="黑体" pitchFamily="2" charset="-122"/>
              </a:rPr>
              <a:t>A</a:t>
            </a:r>
          </a:p>
        </p:txBody>
      </p:sp>
      <p:sp>
        <p:nvSpPr>
          <p:cNvPr id="100" name="Rectangle 57"/>
          <p:cNvSpPr>
            <a:spLocks noChangeArrowheads="1"/>
          </p:cNvSpPr>
          <p:nvPr/>
        </p:nvSpPr>
        <p:spPr bwMode="auto">
          <a:xfrm>
            <a:off x="5622637" y="2286548"/>
            <a:ext cx="398939" cy="502020"/>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sz="1600" u="none" dirty="0">
                <a:solidFill>
                  <a:srgbClr val="333399"/>
                </a:solidFill>
                <a:latin typeface="Arial" charset="0"/>
                <a:ea typeface="黑体" pitchFamily="2" charset="-122"/>
              </a:rPr>
              <a:t>B</a:t>
            </a:r>
          </a:p>
        </p:txBody>
      </p:sp>
      <p:sp>
        <p:nvSpPr>
          <p:cNvPr id="101" name="Line 58"/>
          <p:cNvSpPr>
            <a:spLocks noChangeShapeType="1"/>
          </p:cNvSpPr>
          <p:nvPr/>
        </p:nvSpPr>
        <p:spPr bwMode="auto">
          <a:xfrm>
            <a:off x="4814077" y="2430208"/>
            <a:ext cx="189971" cy="0"/>
          </a:xfrm>
          <a:prstGeom prst="line">
            <a:avLst/>
          </a:prstGeom>
          <a:noFill/>
          <a:ln w="12700">
            <a:solidFill>
              <a:srgbClr val="333399"/>
            </a:solidFill>
            <a:round/>
            <a:headEnd/>
            <a:tailEnd type="triangle" w="sm" len="med"/>
          </a:ln>
        </p:spPr>
        <p:txBody>
          <a:bodyPr lIns="91074" tIns="45537" rIns="91074" bIns="45537"/>
          <a:lstStyle/>
          <a:p>
            <a:endParaRPr lang="zh-CN" altLang="en-US" sz="1600" u="none" dirty="0">
              <a:ea typeface="黑体" pitchFamily="2" charset="-122"/>
            </a:endParaRPr>
          </a:p>
        </p:txBody>
      </p:sp>
      <p:sp>
        <p:nvSpPr>
          <p:cNvPr id="102" name="Line 59"/>
          <p:cNvSpPr>
            <a:spLocks noChangeShapeType="1"/>
          </p:cNvSpPr>
          <p:nvPr/>
        </p:nvSpPr>
        <p:spPr bwMode="auto">
          <a:xfrm flipH="1">
            <a:off x="5348763" y="2643329"/>
            <a:ext cx="189971" cy="0"/>
          </a:xfrm>
          <a:prstGeom prst="line">
            <a:avLst/>
          </a:prstGeom>
          <a:noFill/>
          <a:ln w="12700">
            <a:solidFill>
              <a:srgbClr val="333399"/>
            </a:solidFill>
            <a:round/>
            <a:headEnd/>
            <a:tailEnd type="triangle" w="sm" len="med"/>
          </a:ln>
        </p:spPr>
        <p:txBody>
          <a:bodyPr lIns="91074" tIns="45537" rIns="91074" bIns="45537"/>
          <a:lstStyle/>
          <a:p>
            <a:endParaRPr lang="zh-CN" altLang="en-US" sz="1600" u="none" dirty="0">
              <a:ea typeface="黑体" pitchFamily="2" charset="-122"/>
            </a:endParaRPr>
          </a:p>
        </p:txBody>
      </p:sp>
      <p:sp>
        <p:nvSpPr>
          <p:cNvPr id="103" name="Text Box 60"/>
          <p:cNvSpPr txBox="1">
            <a:spLocks noChangeArrowheads="1"/>
          </p:cNvSpPr>
          <p:nvPr/>
        </p:nvSpPr>
        <p:spPr bwMode="auto">
          <a:xfrm>
            <a:off x="35496" y="1496905"/>
            <a:ext cx="988121" cy="899877"/>
          </a:xfrm>
          <a:prstGeom prst="rect">
            <a:avLst/>
          </a:prstGeom>
          <a:noFill/>
          <a:ln w="12700">
            <a:noFill/>
            <a:miter lim="800000"/>
            <a:headEnd/>
            <a:tailEnd/>
          </a:ln>
        </p:spPr>
        <p:txBody>
          <a:bodyPr wrap="none" lIns="91074" tIns="45537" rIns="91074" bIns="45537">
            <a:spAutoFit/>
          </a:bodyPr>
          <a:lstStyle/>
          <a:p>
            <a:pPr algn="ctr" defTabSz="758952" eaLnBrk="0" hangingPunct="0">
              <a:lnSpc>
                <a:spcPct val="90000"/>
              </a:lnSpc>
            </a:pPr>
            <a:r>
              <a:rPr kumimoji="1" lang="en-US" altLang="zh-CN" sz="1400" i="1" u="none" dirty="0">
                <a:solidFill>
                  <a:srgbClr val="333399"/>
                </a:solidFill>
                <a:latin typeface="Arial" charset="0"/>
                <a:ea typeface="黑体" pitchFamily="2" charset="-122"/>
              </a:rPr>
              <a:t> t</a:t>
            </a:r>
            <a:r>
              <a:rPr kumimoji="1" lang="en-US" altLang="zh-CN" sz="1400" u="none" dirty="0">
                <a:solidFill>
                  <a:srgbClr val="333399"/>
                </a:solidFill>
                <a:latin typeface="Arial" charset="0"/>
                <a:ea typeface="黑体" pitchFamily="2" charset="-122"/>
              </a:rPr>
              <a:t> = 0</a:t>
            </a:r>
            <a:endParaRPr kumimoji="1" lang="en-US" altLang="zh-CN" sz="1400" u="none" baseline="30000" dirty="0">
              <a:solidFill>
                <a:srgbClr val="333399"/>
              </a:solidFill>
              <a:latin typeface="Arial" charset="0"/>
              <a:ea typeface="黑体" pitchFamily="2" charset="-122"/>
            </a:endParaRPr>
          </a:p>
          <a:p>
            <a:pPr algn="ctr" defTabSz="758952" eaLnBrk="0" hangingPunct="0">
              <a:lnSpc>
                <a:spcPct val="95000"/>
              </a:lnSpc>
            </a:pPr>
            <a:r>
              <a:rPr kumimoji="1" lang="en-US" altLang="zh-CN" sz="1400" u="none" dirty="0">
                <a:solidFill>
                  <a:srgbClr val="333399"/>
                </a:solidFill>
                <a:latin typeface="Arial" charset="0"/>
                <a:ea typeface="黑体" pitchFamily="2" charset="-122"/>
              </a:rPr>
              <a:t>  A </a:t>
            </a:r>
            <a:r>
              <a:rPr kumimoji="1" lang="zh-CN" altLang="en-US" sz="1400" u="none" dirty="0">
                <a:solidFill>
                  <a:srgbClr val="333399"/>
                </a:solidFill>
                <a:latin typeface="Arial" charset="0"/>
                <a:ea typeface="黑体" pitchFamily="2" charset="-122"/>
              </a:rPr>
              <a:t>检测到</a:t>
            </a:r>
          </a:p>
          <a:p>
            <a:pPr algn="ctr" defTabSz="758952" eaLnBrk="0" hangingPunct="0">
              <a:lnSpc>
                <a:spcPct val="95000"/>
              </a:lnSpc>
            </a:pPr>
            <a:r>
              <a:rPr kumimoji="1" lang="zh-CN" altLang="en-US" sz="1400" u="none" dirty="0">
                <a:solidFill>
                  <a:srgbClr val="333399"/>
                </a:solidFill>
                <a:latin typeface="Arial" charset="0"/>
                <a:ea typeface="黑体" pitchFamily="2" charset="-122"/>
              </a:rPr>
              <a:t>信道空闲</a:t>
            </a:r>
          </a:p>
          <a:p>
            <a:pPr algn="ctr" defTabSz="758952" eaLnBrk="0" hangingPunct="0">
              <a:lnSpc>
                <a:spcPct val="95000"/>
              </a:lnSpc>
            </a:pPr>
            <a:r>
              <a:rPr kumimoji="1" lang="zh-CN" altLang="en-US" sz="1400" u="none" dirty="0">
                <a:solidFill>
                  <a:srgbClr val="333399"/>
                </a:solidFill>
                <a:latin typeface="Arial" charset="0"/>
                <a:ea typeface="黑体" pitchFamily="2" charset="-122"/>
              </a:rPr>
              <a:t>发送数据</a:t>
            </a:r>
          </a:p>
        </p:txBody>
      </p:sp>
      <p:grpSp>
        <p:nvGrpSpPr>
          <p:cNvPr id="104" name="Group 61"/>
          <p:cNvGrpSpPr>
            <a:grpSpLocks/>
          </p:cNvGrpSpPr>
          <p:nvPr/>
        </p:nvGrpSpPr>
        <p:grpSpPr bwMode="auto">
          <a:xfrm>
            <a:off x="1313843" y="1711096"/>
            <a:ext cx="444848" cy="142081"/>
            <a:chOff x="1176" y="1872"/>
            <a:chExt cx="336" cy="96"/>
          </a:xfrm>
        </p:grpSpPr>
        <p:sp>
          <p:nvSpPr>
            <p:cNvPr id="105" name="Rectangle 62"/>
            <p:cNvSpPr>
              <a:spLocks noChangeArrowheads="1"/>
            </p:cNvSpPr>
            <p:nvPr/>
          </p:nvSpPr>
          <p:spPr bwMode="auto">
            <a:xfrm>
              <a:off x="1176" y="1872"/>
              <a:ext cx="192" cy="96"/>
            </a:xfrm>
            <a:prstGeom prst="rect">
              <a:avLst/>
            </a:prstGeom>
            <a:solidFill>
              <a:schemeClr val="accent1"/>
            </a:solidFill>
            <a:ln w="12700">
              <a:solidFill>
                <a:schemeClr val="tx1"/>
              </a:solidFill>
              <a:miter lim="800000"/>
              <a:headEnd/>
              <a:tailEnd/>
            </a:ln>
          </p:spPr>
          <p:txBody>
            <a:bodyPr wrap="none" anchor="ctr"/>
            <a:lstStyle/>
            <a:p>
              <a:endParaRPr lang="zh-CN" altLang="en-US" sz="1600" u="none" dirty="0">
                <a:ea typeface="黑体" pitchFamily="2" charset="-122"/>
              </a:endParaRPr>
            </a:p>
          </p:txBody>
        </p:sp>
        <p:sp>
          <p:nvSpPr>
            <p:cNvPr id="106"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p:spPr>
          <p:txBody>
            <a:bodyPr/>
            <a:lstStyle/>
            <a:p>
              <a:endParaRPr lang="zh-CN" altLang="en-US" sz="1600" u="none" dirty="0">
                <a:ea typeface="黑体" pitchFamily="2" charset="-122"/>
              </a:endParaRPr>
            </a:p>
          </p:txBody>
        </p:sp>
      </p:grpSp>
      <p:sp>
        <p:nvSpPr>
          <p:cNvPr id="107" name="Rectangle 64"/>
          <p:cNvSpPr>
            <a:spLocks noChangeArrowheads="1"/>
          </p:cNvSpPr>
          <p:nvPr/>
        </p:nvSpPr>
        <p:spPr bwMode="auto">
          <a:xfrm>
            <a:off x="1011472" y="1640054"/>
            <a:ext cx="398939" cy="500442"/>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sz="1600" u="none" dirty="0">
                <a:solidFill>
                  <a:srgbClr val="333399"/>
                </a:solidFill>
                <a:latin typeface="Arial" charset="0"/>
                <a:ea typeface="黑体" pitchFamily="2" charset="-122"/>
              </a:rPr>
              <a:t>A</a:t>
            </a:r>
          </a:p>
        </p:txBody>
      </p:sp>
      <p:sp>
        <p:nvSpPr>
          <p:cNvPr id="108" name="Rectangle 65"/>
          <p:cNvSpPr>
            <a:spLocks noChangeArrowheads="1"/>
          </p:cNvSpPr>
          <p:nvPr/>
        </p:nvSpPr>
        <p:spPr bwMode="auto">
          <a:xfrm>
            <a:off x="5622637" y="1640054"/>
            <a:ext cx="398939" cy="500442"/>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sz="1600" u="none" dirty="0">
                <a:solidFill>
                  <a:srgbClr val="333399"/>
                </a:solidFill>
                <a:latin typeface="Arial" charset="0"/>
                <a:ea typeface="黑体" pitchFamily="2" charset="-122"/>
              </a:rPr>
              <a:t>B</a:t>
            </a:r>
          </a:p>
        </p:txBody>
      </p:sp>
      <p:grpSp>
        <p:nvGrpSpPr>
          <p:cNvPr id="109" name="Group 68"/>
          <p:cNvGrpSpPr>
            <a:grpSpLocks/>
          </p:cNvGrpSpPr>
          <p:nvPr/>
        </p:nvGrpSpPr>
        <p:grpSpPr bwMode="auto">
          <a:xfrm>
            <a:off x="3768191" y="3360454"/>
            <a:ext cx="3386230" cy="868274"/>
            <a:chOff x="2915" y="3060"/>
            <a:chExt cx="2139" cy="550"/>
          </a:xfrm>
        </p:grpSpPr>
        <p:sp>
          <p:nvSpPr>
            <p:cNvPr id="110" name="Text Box 69"/>
            <p:cNvSpPr txBox="1">
              <a:spLocks noChangeArrowheads="1"/>
            </p:cNvSpPr>
            <p:nvPr/>
          </p:nvSpPr>
          <p:spPr bwMode="auto">
            <a:xfrm>
              <a:off x="4304" y="3060"/>
              <a:ext cx="750" cy="550"/>
            </a:xfrm>
            <a:prstGeom prst="rect">
              <a:avLst/>
            </a:prstGeom>
            <a:noFill/>
            <a:ln w="12700">
              <a:noFill/>
              <a:miter lim="800000"/>
              <a:headEnd/>
              <a:tailEnd/>
            </a:ln>
          </p:spPr>
          <p:txBody>
            <a:bodyPr wrap="square">
              <a:spAutoFit/>
            </a:bodyPr>
            <a:lstStyle/>
            <a:p>
              <a:pPr defTabSz="758952" eaLnBrk="0" hangingPunct="0">
                <a:lnSpc>
                  <a:spcPct val="90000"/>
                </a:lnSpc>
              </a:pPr>
              <a:r>
                <a:rPr kumimoji="1" lang="en-US" altLang="zh-CN" sz="1400" i="1" u="none" dirty="0">
                  <a:solidFill>
                    <a:srgbClr val="333399"/>
                  </a:solidFill>
                  <a:latin typeface="Arial" charset="0"/>
                  <a:ea typeface="黑体" pitchFamily="2" charset="-122"/>
                </a:rPr>
                <a:t>t</a:t>
              </a:r>
              <a:r>
                <a:rPr kumimoji="1" lang="en-US" altLang="zh-CN" sz="1400" u="none" dirty="0">
                  <a:solidFill>
                    <a:srgbClr val="333399"/>
                  </a:solidFill>
                  <a:latin typeface="Arial" charset="0"/>
                  <a:ea typeface="黑体" pitchFamily="2" charset="-122"/>
                </a:rPr>
                <a:t> = </a:t>
              </a:r>
              <a:r>
                <a:rPr kumimoji="1" lang="en-US" altLang="zh-CN" sz="1400" u="none" dirty="0">
                  <a:solidFill>
                    <a:srgbClr val="333399"/>
                  </a:solidFill>
                  <a:ea typeface="黑体" pitchFamily="2" charset="-122"/>
                  <a:sym typeface="Symbol" pitchFamily="18" charset="2"/>
                </a:rPr>
                <a:t></a:t>
              </a:r>
              <a:endParaRPr kumimoji="1" lang="en-US" altLang="zh-CN" sz="1400" u="none" baseline="30000" dirty="0">
                <a:solidFill>
                  <a:srgbClr val="333399"/>
                </a:solidFill>
                <a:latin typeface="Arial" charset="0"/>
                <a:ea typeface="黑体" pitchFamily="2" charset="-122"/>
              </a:endParaRPr>
            </a:p>
            <a:p>
              <a:pPr defTabSz="758952" eaLnBrk="0" hangingPunct="0">
                <a:lnSpc>
                  <a:spcPct val="90000"/>
                </a:lnSpc>
              </a:pPr>
              <a:r>
                <a:rPr kumimoji="1" lang="en-US" altLang="zh-CN" sz="1400" u="none" dirty="0">
                  <a:solidFill>
                    <a:srgbClr val="333399"/>
                  </a:solidFill>
                  <a:latin typeface="Arial" charset="0"/>
                  <a:ea typeface="黑体" pitchFamily="2" charset="-122"/>
                </a:rPr>
                <a:t>B </a:t>
              </a:r>
              <a:r>
                <a:rPr kumimoji="1" lang="zh-CN" altLang="en-US" sz="1400" u="none" dirty="0">
                  <a:solidFill>
                    <a:srgbClr val="333399"/>
                  </a:solidFill>
                  <a:latin typeface="Arial" charset="0"/>
                  <a:ea typeface="黑体" pitchFamily="2" charset="-122"/>
                </a:rPr>
                <a:t>检测到发生碰撞</a:t>
              </a:r>
            </a:p>
            <a:p>
              <a:pPr defTabSz="758952" eaLnBrk="0" hangingPunct="0">
                <a:lnSpc>
                  <a:spcPct val="90000"/>
                </a:lnSpc>
              </a:pPr>
              <a:r>
                <a:rPr kumimoji="1" lang="zh-CN" altLang="en-US" sz="1400" u="none" dirty="0">
                  <a:solidFill>
                    <a:srgbClr val="333399"/>
                  </a:solidFill>
                  <a:latin typeface="Arial" charset="0"/>
                  <a:ea typeface="黑体" pitchFamily="2" charset="-122"/>
                </a:rPr>
                <a:t>停止发送</a:t>
              </a:r>
            </a:p>
          </p:txBody>
        </p:sp>
        <p:sp>
          <p:nvSpPr>
            <p:cNvPr id="111" name="Text Box 70"/>
            <p:cNvSpPr txBox="1">
              <a:spLocks noChangeArrowheads="1"/>
            </p:cNvSpPr>
            <p:nvPr/>
          </p:nvSpPr>
          <p:spPr bwMode="auto">
            <a:xfrm>
              <a:off x="2915" y="3341"/>
              <a:ext cx="410" cy="195"/>
            </a:xfrm>
            <a:prstGeom prst="rect">
              <a:avLst/>
            </a:prstGeom>
            <a:noFill/>
            <a:ln w="9525">
              <a:noFill/>
              <a:miter lim="800000"/>
              <a:headEnd/>
              <a:tailEnd/>
            </a:ln>
          </p:spPr>
          <p:txBody>
            <a:bodyPr wrap="none">
              <a:spAutoFit/>
            </a:bodyPr>
            <a:lstStyle/>
            <a:p>
              <a:r>
                <a:rPr lang="en-US" altLang="zh-CN" sz="1400" b="1" u="none" dirty="0">
                  <a:solidFill>
                    <a:schemeClr val="hlink"/>
                  </a:solidFill>
                  <a:ea typeface="黑体" pitchFamily="2" charset="-122"/>
                </a:rPr>
                <a:t>STOP</a:t>
              </a:r>
            </a:p>
          </p:txBody>
        </p:sp>
      </p:grpSp>
      <p:grpSp>
        <p:nvGrpSpPr>
          <p:cNvPr id="112" name="Group 71"/>
          <p:cNvGrpSpPr>
            <a:grpSpLocks/>
          </p:cNvGrpSpPr>
          <p:nvPr/>
        </p:nvGrpSpPr>
        <p:grpSpPr bwMode="auto">
          <a:xfrm>
            <a:off x="115970" y="4031850"/>
            <a:ext cx="2034271" cy="700934"/>
            <a:chOff x="419" y="3566"/>
            <a:chExt cx="1285" cy="444"/>
          </a:xfrm>
        </p:grpSpPr>
        <p:sp>
          <p:nvSpPr>
            <p:cNvPr id="113" name="Text Box 72"/>
            <p:cNvSpPr txBox="1">
              <a:spLocks noChangeArrowheads="1"/>
            </p:cNvSpPr>
            <p:nvPr/>
          </p:nvSpPr>
          <p:spPr bwMode="auto">
            <a:xfrm>
              <a:off x="419" y="3583"/>
              <a:ext cx="576" cy="427"/>
            </a:xfrm>
            <a:prstGeom prst="rect">
              <a:avLst/>
            </a:prstGeom>
            <a:noFill/>
            <a:ln w="12700">
              <a:noFill/>
              <a:miter lim="800000"/>
              <a:headEnd/>
              <a:tailEnd/>
            </a:ln>
          </p:spPr>
          <p:txBody>
            <a:bodyPr wrap="none">
              <a:spAutoFit/>
            </a:bodyPr>
            <a:lstStyle/>
            <a:p>
              <a:pPr defTabSz="758952" eaLnBrk="0" hangingPunct="0">
                <a:lnSpc>
                  <a:spcPct val="90000"/>
                </a:lnSpc>
              </a:pPr>
              <a:r>
                <a:rPr kumimoji="1" lang="en-US" altLang="zh-CN" sz="1400" i="1" u="none" dirty="0">
                  <a:solidFill>
                    <a:srgbClr val="333399"/>
                  </a:solidFill>
                  <a:latin typeface="Arial" charset="0"/>
                  <a:ea typeface="黑体" pitchFamily="2" charset="-122"/>
                </a:rPr>
                <a:t>t</a:t>
              </a:r>
              <a:r>
                <a:rPr kumimoji="1" lang="en-US" altLang="zh-CN" sz="1400" u="none" dirty="0">
                  <a:solidFill>
                    <a:srgbClr val="333399"/>
                  </a:solidFill>
                  <a:latin typeface="Arial" charset="0"/>
                  <a:ea typeface="黑体" pitchFamily="2" charset="-122"/>
                </a:rPr>
                <a:t> = 2</a:t>
              </a:r>
              <a:r>
                <a:rPr kumimoji="1" lang="en-US" altLang="zh-CN" sz="1400" u="none" dirty="0">
                  <a:solidFill>
                    <a:srgbClr val="333399"/>
                  </a:solidFill>
                  <a:ea typeface="黑体" pitchFamily="2" charset="-122"/>
                  <a:sym typeface="Symbol" pitchFamily="18" charset="2"/>
                </a:rPr>
                <a:t></a:t>
              </a:r>
              <a:r>
                <a:rPr kumimoji="1" lang="en-US" altLang="zh-CN" sz="1400" u="none" dirty="0">
                  <a:solidFill>
                    <a:srgbClr val="333399"/>
                  </a:solidFill>
                  <a:latin typeface="Arial" charset="0"/>
                  <a:ea typeface="黑体" pitchFamily="2" charset="-122"/>
                </a:rPr>
                <a:t> </a:t>
              </a:r>
              <a:r>
                <a:rPr kumimoji="1" lang="en-US" altLang="zh-CN" sz="1400" u="none" dirty="0">
                  <a:solidFill>
                    <a:srgbClr val="333399"/>
                  </a:solidFill>
                  <a:latin typeface="Arial" charset="0"/>
                  <a:ea typeface="黑体" pitchFamily="2" charset="-122"/>
                  <a:sym typeface="Symbol" pitchFamily="18" charset="2"/>
                </a:rPr>
                <a:t> </a:t>
              </a:r>
              <a:endParaRPr kumimoji="1" lang="en-US" altLang="zh-CN" sz="1400" u="none" baseline="30000" dirty="0">
                <a:solidFill>
                  <a:srgbClr val="333399"/>
                </a:solidFill>
                <a:latin typeface="Arial" charset="0"/>
                <a:ea typeface="黑体" pitchFamily="2" charset="-122"/>
              </a:endParaRPr>
            </a:p>
            <a:p>
              <a:pPr defTabSz="758952" eaLnBrk="0" hangingPunct="0">
                <a:lnSpc>
                  <a:spcPct val="90000"/>
                </a:lnSpc>
              </a:pPr>
              <a:r>
                <a:rPr kumimoji="1" lang="en-US" altLang="zh-CN" sz="1400" u="none" dirty="0">
                  <a:solidFill>
                    <a:srgbClr val="333399"/>
                  </a:solidFill>
                  <a:latin typeface="Arial" charset="0"/>
                  <a:ea typeface="黑体" pitchFamily="2" charset="-122"/>
                </a:rPr>
                <a:t>A </a:t>
              </a:r>
              <a:r>
                <a:rPr kumimoji="1" lang="zh-CN" altLang="en-US" sz="1400" u="none" dirty="0">
                  <a:solidFill>
                    <a:srgbClr val="333399"/>
                  </a:solidFill>
                  <a:latin typeface="Arial" charset="0"/>
                  <a:ea typeface="黑体" pitchFamily="2" charset="-122"/>
                </a:rPr>
                <a:t>检测到</a:t>
              </a:r>
            </a:p>
            <a:p>
              <a:pPr defTabSz="758952" eaLnBrk="0" hangingPunct="0">
                <a:lnSpc>
                  <a:spcPct val="90000"/>
                </a:lnSpc>
              </a:pPr>
              <a:r>
                <a:rPr kumimoji="1" lang="zh-CN" altLang="en-US" sz="1400" u="none" dirty="0">
                  <a:solidFill>
                    <a:srgbClr val="333399"/>
                  </a:solidFill>
                  <a:latin typeface="Arial" charset="0"/>
                  <a:ea typeface="黑体" pitchFamily="2" charset="-122"/>
                </a:rPr>
                <a:t>发生碰撞</a:t>
              </a:r>
            </a:p>
          </p:txBody>
        </p:sp>
        <p:sp>
          <p:nvSpPr>
            <p:cNvPr id="114" name="Text Box 73"/>
            <p:cNvSpPr txBox="1">
              <a:spLocks noChangeArrowheads="1"/>
            </p:cNvSpPr>
            <p:nvPr/>
          </p:nvSpPr>
          <p:spPr bwMode="auto">
            <a:xfrm>
              <a:off x="1294" y="3566"/>
              <a:ext cx="410" cy="195"/>
            </a:xfrm>
            <a:prstGeom prst="rect">
              <a:avLst/>
            </a:prstGeom>
            <a:noFill/>
            <a:ln w="9525">
              <a:noFill/>
              <a:miter lim="800000"/>
              <a:headEnd/>
              <a:tailEnd/>
            </a:ln>
          </p:spPr>
          <p:txBody>
            <a:bodyPr wrap="none">
              <a:spAutoFit/>
            </a:bodyPr>
            <a:lstStyle/>
            <a:p>
              <a:r>
                <a:rPr lang="en-US" altLang="zh-CN" sz="1400" b="1" u="none" dirty="0">
                  <a:solidFill>
                    <a:schemeClr val="hlink"/>
                  </a:solidFill>
                  <a:ea typeface="黑体" pitchFamily="2" charset="-122"/>
                </a:rPr>
                <a:t>STOP</a:t>
              </a:r>
            </a:p>
          </p:txBody>
        </p:sp>
      </p:grpSp>
      <p:sp>
        <p:nvSpPr>
          <p:cNvPr id="115" name="Rectangle 74"/>
          <p:cNvSpPr>
            <a:spLocks noChangeArrowheads="1"/>
          </p:cNvSpPr>
          <p:nvPr/>
        </p:nvSpPr>
        <p:spPr bwMode="auto">
          <a:xfrm>
            <a:off x="1011472" y="3604541"/>
            <a:ext cx="398939" cy="498863"/>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sz="1600" u="none" dirty="0">
                <a:solidFill>
                  <a:srgbClr val="333399"/>
                </a:solidFill>
                <a:latin typeface="Arial" charset="0"/>
                <a:ea typeface="黑体" pitchFamily="2" charset="-122"/>
              </a:rPr>
              <a:t>A</a:t>
            </a:r>
          </a:p>
        </p:txBody>
      </p:sp>
      <p:sp>
        <p:nvSpPr>
          <p:cNvPr id="116" name="Rectangle 75"/>
          <p:cNvSpPr>
            <a:spLocks noChangeArrowheads="1"/>
          </p:cNvSpPr>
          <p:nvPr/>
        </p:nvSpPr>
        <p:spPr bwMode="auto">
          <a:xfrm>
            <a:off x="5622637" y="2934620"/>
            <a:ext cx="398939" cy="502020"/>
          </a:xfrm>
          <a:prstGeom prst="rect">
            <a:avLst/>
          </a:prstGeom>
          <a:solidFill>
            <a:srgbClr val="FFFF99"/>
          </a:solidFill>
          <a:ln w="12700">
            <a:solidFill>
              <a:schemeClr val="tx1"/>
            </a:solidFill>
            <a:miter lim="800000"/>
            <a:headEnd/>
            <a:tailEnd/>
          </a:ln>
        </p:spPr>
        <p:txBody>
          <a:bodyPr wrap="none" lIns="91074" tIns="45537" rIns="91074" bIns="45537" anchor="ctr"/>
          <a:lstStyle/>
          <a:p>
            <a:pPr algn="ctr" defTabSz="758952" eaLnBrk="0" hangingPunct="0"/>
            <a:r>
              <a:rPr kumimoji="1" lang="en-US" altLang="zh-CN" sz="1600" u="none" dirty="0">
                <a:solidFill>
                  <a:srgbClr val="333399"/>
                </a:solidFill>
                <a:latin typeface="Arial" charset="0"/>
                <a:ea typeface="黑体" pitchFamily="2" charset="-122"/>
              </a:rPr>
              <a:t>B</a:t>
            </a:r>
          </a:p>
        </p:txBody>
      </p:sp>
      <p:sp>
        <p:nvSpPr>
          <p:cNvPr id="120" name="Line 4"/>
          <p:cNvSpPr>
            <a:spLocks noChangeShapeType="1"/>
          </p:cNvSpPr>
          <p:nvPr/>
        </p:nvSpPr>
        <p:spPr bwMode="auto">
          <a:xfrm>
            <a:off x="1191974" y="1396582"/>
            <a:ext cx="4647953" cy="0"/>
          </a:xfrm>
          <a:prstGeom prst="line">
            <a:avLst/>
          </a:prstGeom>
          <a:noFill/>
          <a:ln w="38100" cmpd="dbl">
            <a:solidFill>
              <a:srgbClr val="333399"/>
            </a:solidFill>
            <a:round/>
            <a:headEnd/>
            <a:tailEnd/>
          </a:ln>
        </p:spPr>
        <p:txBody>
          <a:bodyPr wrap="none" lIns="91074" tIns="45537" rIns="91074" bIns="45537" anchor="ctr"/>
          <a:lstStyle/>
          <a:p>
            <a:endParaRPr lang="zh-CN" altLang="en-US" sz="1800" u="none" dirty="0">
              <a:ea typeface="黑体" pitchFamily="2" charset="-122"/>
            </a:endParaRPr>
          </a:p>
        </p:txBody>
      </p:sp>
      <p:sp>
        <p:nvSpPr>
          <p:cNvPr id="121" name="Line 5"/>
          <p:cNvSpPr>
            <a:spLocks noChangeShapeType="1"/>
          </p:cNvSpPr>
          <p:nvPr/>
        </p:nvSpPr>
        <p:spPr bwMode="auto">
          <a:xfrm>
            <a:off x="1185641" y="1109262"/>
            <a:ext cx="4660618" cy="0"/>
          </a:xfrm>
          <a:prstGeom prst="line">
            <a:avLst/>
          </a:prstGeom>
          <a:noFill/>
          <a:ln w="19050">
            <a:solidFill>
              <a:srgbClr val="333399"/>
            </a:solidFill>
            <a:round/>
            <a:headEnd type="triangle" w="med" len="med"/>
            <a:tailEnd type="triangle" w="sm" len="med"/>
          </a:ln>
        </p:spPr>
        <p:txBody>
          <a:bodyPr wrap="none" lIns="91074" tIns="45537" rIns="91074" bIns="45537" anchor="ctr"/>
          <a:lstStyle/>
          <a:p>
            <a:endParaRPr lang="zh-CN" altLang="en-US" sz="1800" u="none" dirty="0">
              <a:ea typeface="黑体" pitchFamily="2" charset="-122"/>
            </a:endParaRPr>
          </a:p>
        </p:txBody>
      </p:sp>
      <p:sp>
        <p:nvSpPr>
          <p:cNvPr id="122" name="Rectangle 6"/>
          <p:cNvSpPr>
            <a:spLocks noChangeArrowheads="1"/>
          </p:cNvSpPr>
          <p:nvPr/>
        </p:nvSpPr>
        <p:spPr bwMode="auto">
          <a:xfrm>
            <a:off x="3048939" y="900877"/>
            <a:ext cx="707797" cy="366408"/>
          </a:xfrm>
          <a:prstGeom prst="rect">
            <a:avLst/>
          </a:prstGeom>
          <a:solidFill>
            <a:schemeClr val="bg1"/>
          </a:solidFill>
          <a:ln w="12700">
            <a:noFill/>
            <a:miter lim="800000"/>
            <a:headEnd/>
            <a:tailEnd/>
          </a:ln>
        </p:spPr>
        <p:txBody>
          <a:bodyPr wrap="none" lIns="90126" tIns="44272" rIns="90126" bIns="44272">
            <a:spAutoFit/>
          </a:bodyPr>
          <a:lstStyle/>
          <a:p>
            <a:pPr defTabSz="758952" eaLnBrk="0" hangingPunct="0"/>
            <a:r>
              <a:rPr kumimoji="1" lang="en-US" altLang="zh-CN" sz="1800" u="none" dirty="0">
                <a:solidFill>
                  <a:srgbClr val="333399"/>
                </a:solidFill>
                <a:latin typeface="Arial" charset="0"/>
                <a:ea typeface="黑体" pitchFamily="2" charset="-122"/>
              </a:rPr>
              <a:t>1 km</a:t>
            </a:r>
          </a:p>
        </p:txBody>
      </p:sp>
      <p:sp>
        <p:nvSpPr>
          <p:cNvPr id="123" name="Rectangle 9"/>
          <p:cNvSpPr>
            <a:spLocks noChangeArrowheads="1"/>
          </p:cNvSpPr>
          <p:nvPr/>
        </p:nvSpPr>
        <p:spPr bwMode="auto">
          <a:xfrm>
            <a:off x="926015" y="1054008"/>
            <a:ext cx="34872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800" u="none" dirty="0">
                <a:solidFill>
                  <a:srgbClr val="333399"/>
                </a:solidFill>
                <a:latin typeface="Arial" charset="0"/>
                <a:ea typeface="黑体" pitchFamily="2" charset="-122"/>
              </a:rPr>
              <a:t>A</a:t>
            </a:r>
          </a:p>
        </p:txBody>
      </p:sp>
      <p:sp>
        <p:nvSpPr>
          <p:cNvPr id="124" name="Rectangle 10"/>
          <p:cNvSpPr>
            <a:spLocks noChangeArrowheads="1"/>
          </p:cNvSpPr>
          <p:nvPr/>
        </p:nvSpPr>
        <p:spPr bwMode="auto">
          <a:xfrm>
            <a:off x="5735443" y="1054008"/>
            <a:ext cx="348725" cy="366408"/>
          </a:xfrm>
          <a:prstGeom prst="rect">
            <a:avLst/>
          </a:prstGeom>
          <a:noFill/>
          <a:ln w="12700">
            <a:noFill/>
            <a:miter lim="800000"/>
            <a:headEnd/>
            <a:tailEnd/>
          </a:ln>
        </p:spPr>
        <p:txBody>
          <a:bodyPr wrap="none" lIns="90126" tIns="44272" rIns="90126" bIns="44272">
            <a:spAutoFit/>
          </a:bodyPr>
          <a:lstStyle/>
          <a:p>
            <a:pPr defTabSz="758952" eaLnBrk="0" hangingPunct="0"/>
            <a:r>
              <a:rPr kumimoji="1" lang="en-US" altLang="zh-CN" sz="1800" u="none" dirty="0">
                <a:solidFill>
                  <a:srgbClr val="333399"/>
                </a:solidFill>
                <a:latin typeface="Arial" charset="0"/>
                <a:ea typeface="黑体" pitchFamily="2" charset="-122"/>
              </a:rPr>
              <a:t>B</a:t>
            </a:r>
          </a:p>
        </p:txBody>
      </p:sp>
      <p:sp>
        <p:nvSpPr>
          <p:cNvPr id="125" name="AutoShape 6"/>
          <p:cNvSpPr>
            <a:spLocks noChangeArrowheads="1"/>
          </p:cNvSpPr>
          <p:nvPr/>
        </p:nvSpPr>
        <p:spPr bwMode="auto">
          <a:xfrm>
            <a:off x="6130153" y="792102"/>
            <a:ext cx="2854651" cy="1256627"/>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a:lnSpc>
                <a:spcPct val="110000"/>
              </a:lnSpc>
              <a:spcBef>
                <a:spcPct val="10000"/>
              </a:spcBef>
              <a:defRPr/>
            </a:pPr>
            <a:r>
              <a:rPr lang="zh-CN" altLang="en-US" sz="1800" b="0" u="none">
                <a:solidFill>
                  <a:srgbClr val="FFFF00"/>
                </a:solidFill>
                <a:latin typeface="微软雅黑" pitchFamily="34" charset="-122"/>
              </a:rPr>
              <a:t>当一个站将帧发出后，最多需要等待多长时间可以检测到是否发生冲突？</a:t>
            </a:r>
            <a:endParaRPr lang="zh-CN" altLang="el-GR" sz="1800" b="0" u="none">
              <a:solidFill>
                <a:srgbClr val="FFFF00"/>
              </a:solidFill>
              <a:latin typeface="微软雅黑" pitchFamily="34" charset="-122"/>
            </a:endParaRPr>
          </a:p>
        </p:txBody>
      </p:sp>
    </p:spTree>
    <p:extLst>
      <p:ext uri="{BB962C8B-B14F-4D97-AF65-F5344CB8AC3E}">
        <p14:creationId xmlns:p14="http://schemas.microsoft.com/office/powerpoint/2010/main" val="192144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103"/>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10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80"/>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97"/>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97"/>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102"/>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left)">
                                      <p:cBhvr>
                                        <p:cTn id="50" dur="3000"/>
                                        <p:tgtEl>
                                          <p:spTgt spid="84"/>
                                        </p:tgtEl>
                                      </p:cBhvr>
                                    </p:animEffect>
                                  </p:childTnLst>
                                </p:cTn>
                              </p:par>
                              <p:par>
                                <p:cTn id="51" presetID="22" presetClass="entr" presetSubtype="2" fill="hold" nodeType="with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wipe(right)">
                                      <p:cBhvr>
                                        <p:cTn id="53" dur="1000"/>
                                        <p:tgtEl>
                                          <p:spTgt spid="87"/>
                                        </p:tgtEl>
                                      </p:cBhvr>
                                    </p:animEffect>
                                  </p:childTnLst>
                                </p:cTn>
                              </p:par>
                            </p:childTnLst>
                          </p:cTn>
                        </p:par>
                        <p:par>
                          <p:cTn id="54" fill="hold">
                            <p:stCondLst>
                              <p:cond delay="3000"/>
                            </p:stCondLst>
                            <p:childTnLst>
                              <p:par>
                                <p:cTn id="55" presetID="1" presetClass="entr" presetSubtype="0" fill="hold" grpId="0" nodeType="after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childTnLst>
                          </p:cTn>
                        </p:par>
                        <p:par>
                          <p:cTn id="57" fill="hold">
                            <p:stCondLst>
                              <p:cond delay="3000"/>
                            </p:stCondLst>
                            <p:childTnLst>
                              <p:par>
                                <p:cTn id="58" presetID="35" presetClass="emph" presetSubtype="0" repeatCount="4000" fill="hold" grpId="1" nodeType="afterEffect">
                                  <p:stCondLst>
                                    <p:cond delay="0"/>
                                  </p:stCondLst>
                                  <p:childTnLst>
                                    <p:anim calcmode="discrete" valueType="str">
                                      <p:cBhvr>
                                        <p:cTn id="5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15"/>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7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7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0"/>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109"/>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109"/>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91"/>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112"/>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112"/>
                                        </p:tgtEl>
                                        <p:attrNameLst>
                                          <p:attrName>style.visibility</p:attrName>
                                        </p:attrNameLst>
                                      </p:cBhvr>
                                      <p:tavLst>
                                        <p:tav tm="0">
                                          <p:val>
                                            <p:strVal val="hidden"/>
                                          </p:val>
                                        </p:tav>
                                        <p:tav tm="50000">
                                          <p:val>
                                            <p:strVal val="visible"/>
                                          </p:val>
                                        </p:tav>
                                      </p:tavLst>
                                    </p:anim>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25"/>
                                        </p:tgtEl>
                                        <p:attrNameLst>
                                          <p:attrName>style.visibility</p:attrName>
                                        </p:attrNameLst>
                                      </p:cBhvr>
                                      <p:to>
                                        <p:strVal val="visible"/>
                                      </p:to>
                                    </p:set>
                                    <p:animEffect transition="in" filter="blinds(horizontal)">
                                      <p:cBhvr>
                                        <p:cTn id="94"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p:bldP spid="80" grpId="1"/>
      <p:bldP spid="81" grpId="0"/>
      <p:bldP spid="81" grpId="1"/>
      <p:bldP spid="82" grpId="0" animBg="1"/>
      <p:bldP spid="83" grpId="0" animBg="1"/>
      <p:bldP spid="90" grpId="0" animBg="1"/>
      <p:bldP spid="97" grpId="0" animBg="1"/>
      <p:bldP spid="97" grpId="1" animBg="1"/>
      <p:bldP spid="97" grpId="2" animBg="1"/>
      <p:bldP spid="98" grpId="0" animBg="1"/>
      <p:bldP spid="99" grpId="0" animBg="1"/>
      <p:bldP spid="100" grpId="0" animBg="1"/>
      <p:bldP spid="101" grpId="0" animBg="1"/>
      <p:bldP spid="102" grpId="0" animBg="1"/>
      <p:bldP spid="102" grpId="1" animBg="1"/>
      <p:bldP spid="103" grpId="0"/>
      <p:bldP spid="103" grpId="1"/>
      <p:bldP spid="107" grpId="0" animBg="1"/>
      <p:bldP spid="108"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467544" y="628328"/>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冲突检测（碰撞检测）</a:t>
            </a:r>
            <a:endParaRPr lang="zh-CN" altLang="en-US" sz="2400" dirty="0">
              <a:solidFill>
                <a:srgbClr val="007D7A"/>
              </a:solidFill>
              <a:latin typeface="Times New Roman" pitchFamily="18" charset="0"/>
              <a:ea typeface="微软雅黑" pitchFamily="34" charset="-122"/>
              <a:cs typeface="Times New Roman" pitchFamily="18" charset="0"/>
            </a:endParaRPr>
          </a:p>
        </p:txBody>
      </p:sp>
      <p:sp>
        <p:nvSpPr>
          <p:cNvPr id="409603" name="Rectangle 3"/>
          <p:cNvSpPr>
            <a:spLocks noGrp="1" noChangeArrowheads="1"/>
          </p:cNvSpPr>
          <p:nvPr>
            <p:ph type="body" idx="1"/>
          </p:nvPr>
        </p:nvSpPr>
        <p:spPr>
          <a:xfrm>
            <a:off x="216024" y="1348408"/>
            <a:ext cx="6804248" cy="3528392"/>
          </a:xfrm>
        </p:spPr>
        <p:txBody>
          <a:bodyPr/>
          <a:lstStyle/>
          <a:p>
            <a:pPr>
              <a:lnSpc>
                <a:spcPct val="120000"/>
              </a:lnSpc>
            </a:pPr>
            <a:r>
              <a:rPr lang="zh-CN" altLang="en-US" sz="2000" dirty="0" smtClean="0">
                <a:solidFill>
                  <a:srgbClr val="1A3868"/>
                </a:solidFill>
                <a:latin typeface="微软雅黑" pitchFamily="34" charset="-122"/>
                <a:ea typeface="微软雅黑" pitchFamily="34" charset="-122"/>
                <a:cs typeface="Times New Roman" pitchFamily="18" charset="0"/>
              </a:rPr>
              <a:t>从</a:t>
            </a:r>
            <a:r>
              <a:rPr lang="zh-CN" altLang="en-US" sz="2000" dirty="0">
                <a:solidFill>
                  <a:srgbClr val="1A3868"/>
                </a:solidFill>
                <a:latin typeface="微软雅黑" pitchFamily="34" charset="-122"/>
                <a:ea typeface="微软雅黑" pitchFamily="34" charset="-122"/>
                <a:cs typeface="Times New Roman" pitchFamily="18" charset="0"/>
              </a:rPr>
              <a:t>物理层来看，</a:t>
            </a:r>
            <a:r>
              <a:rPr lang="zh-CN" altLang="en-US" sz="2000" dirty="0">
                <a:solidFill>
                  <a:srgbClr val="C00000"/>
                </a:solidFill>
                <a:latin typeface="Times New Roman" pitchFamily="18" charset="0"/>
                <a:ea typeface="微软雅黑" pitchFamily="34" charset="-122"/>
                <a:cs typeface="Times New Roman" pitchFamily="18" charset="0"/>
              </a:rPr>
              <a:t>冲突</a:t>
            </a:r>
            <a:r>
              <a:rPr lang="zh-CN" altLang="en-US" sz="2000" dirty="0">
                <a:solidFill>
                  <a:srgbClr val="1A3868"/>
                </a:solidFill>
                <a:latin typeface="微软雅黑" pitchFamily="34" charset="-122"/>
                <a:ea typeface="微软雅黑" pitchFamily="34" charset="-122"/>
                <a:cs typeface="Times New Roman" pitchFamily="18" charset="0"/>
              </a:rPr>
              <a:t>是指总线上同时出现两个或两个以上发送信号，它们</a:t>
            </a:r>
            <a:r>
              <a:rPr lang="zh-CN" altLang="en-US" sz="2000" dirty="0">
                <a:solidFill>
                  <a:srgbClr val="C00000"/>
                </a:solidFill>
                <a:latin typeface="Times New Roman" pitchFamily="18" charset="0"/>
                <a:ea typeface="微软雅黑" pitchFamily="34" charset="-122"/>
                <a:cs typeface="Times New Roman" pitchFamily="18" charset="0"/>
              </a:rPr>
              <a:t>叠加后的信号波形</a:t>
            </a:r>
            <a:r>
              <a:rPr lang="zh-CN" altLang="en-US" sz="2000" dirty="0">
                <a:solidFill>
                  <a:srgbClr val="1A3868"/>
                </a:solidFill>
                <a:latin typeface="微软雅黑" pitchFamily="34" charset="-122"/>
                <a:ea typeface="微软雅黑" pitchFamily="34" charset="-122"/>
                <a:cs typeface="Times New Roman" pitchFamily="18" charset="0"/>
              </a:rPr>
              <a:t>将不等于任何结点输出的信号波形</a:t>
            </a:r>
            <a:r>
              <a:rPr lang="zh-CN" altLang="en-US" sz="2000" dirty="0" smtClean="0">
                <a:solidFill>
                  <a:srgbClr val="1A3868"/>
                </a:solidFill>
                <a:latin typeface="微软雅黑" pitchFamily="34" charset="-122"/>
                <a:ea typeface="微软雅黑" pitchFamily="34" charset="-122"/>
                <a:cs typeface="Times New Roman" pitchFamily="18" charset="0"/>
              </a:rPr>
              <a:t>。</a:t>
            </a:r>
            <a:r>
              <a:rPr lang="zh-CN" altLang="en-US" sz="2000" dirty="0">
                <a:solidFill>
                  <a:srgbClr val="1A3868"/>
                </a:solidFill>
                <a:latin typeface="微软雅黑" pitchFamily="34" charset="-122"/>
                <a:ea typeface="微软雅黑" pitchFamily="34" charset="-122"/>
                <a:cs typeface="Times New Roman" pitchFamily="18" charset="0"/>
              </a:rPr>
              <a:t>当几个站同时在总线上发送数据时，总线上的信号</a:t>
            </a:r>
            <a:r>
              <a:rPr lang="zh-CN" altLang="en-US" sz="2000" dirty="0">
                <a:solidFill>
                  <a:srgbClr val="C00000"/>
                </a:solidFill>
                <a:latin typeface="微软雅黑" pitchFamily="34" charset="-122"/>
                <a:ea typeface="微软雅黑" pitchFamily="34" charset="-122"/>
                <a:cs typeface="Times New Roman" pitchFamily="18" charset="0"/>
              </a:rPr>
              <a:t>电压摆动值</a:t>
            </a:r>
            <a:r>
              <a:rPr lang="zh-CN" altLang="en-US" sz="2000" dirty="0">
                <a:solidFill>
                  <a:srgbClr val="1A3868"/>
                </a:solidFill>
                <a:latin typeface="微软雅黑" pitchFamily="34" charset="-122"/>
                <a:ea typeface="微软雅黑" pitchFamily="34" charset="-122"/>
                <a:cs typeface="Times New Roman" pitchFamily="18" charset="0"/>
              </a:rPr>
              <a:t>将会增大。</a:t>
            </a:r>
          </a:p>
          <a:p>
            <a:pPr>
              <a:lnSpc>
                <a:spcPct val="120000"/>
              </a:lnSpc>
            </a:pPr>
            <a:r>
              <a:rPr lang="zh-CN" altLang="en-US" sz="2000" dirty="0" smtClean="0">
                <a:solidFill>
                  <a:srgbClr val="1A3868"/>
                </a:solidFill>
                <a:latin typeface="微软雅黑" pitchFamily="34" charset="-122"/>
                <a:ea typeface="微软雅黑" pitchFamily="34" charset="-122"/>
                <a:cs typeface="Times New Roman" pitchFamily="18" charset="0"/>
              </a:rPr>
              <a:t>当</a:t>
            </a:r>
            <a:r>
              <a:rPr lang="zh-CN" altLang="en-US" sz="2000" dirty="0">
                <a:solidFill>
                  <a:srgbClr val="1A3868"/>
                </a:solidFill>
                <a:latin typeface="微软雅黑" pitchFamily="34" charset="-122"/>
                <a:ea typeface="微软雅黑" pitchFamily="34" charset="-122"/>
                <a:cs typeface="Times New Roman" pitchFamily="18" charset="0"/>
              </a:rPr>
              <a:t>一个站检测到的信号电压摆动值超过一定的</a:t>
            </a:r>
            <a:r>
              <a:rPr lang="zh-CN" altLang="en-US" sz="2000" dirty="0">
                <a:solidFill>
                  <a:srgbClr val="C00000"/>
                </a:solidFill>
                <a:latin typeface="微软雅黑" pitchFamily="34" charset="-122"/>
                <a:ea typeface="微软雅黑" pitchFamily="34" charset="-122"/>
                <a:cs typeface="Times New Roman" pitchFamily="18" charset="0"/>
              </a:rPr>
              <a:t>门限值</a:t>
            </a:r>
            <a:r>
              <a:rPr lang="zh-CN" altLang="en-US" sz="2000" dirty="0">
                <a:solidFill>
                  <a:srgbClr val="1A3868"/>
                </a:solidFill>
                <a:latin typeface="微软雅黑" pitchFamily="34" charset="-122"/>
                <a:ea typeface="微软雅黑" pitchFamily="34" charset="-122"/>
                <a:cs typeface="Times New Roman" pitchFamily="18" charset="0"/>
              </a:rPr>
              <a:t>时，就认为总线上至少有两个站同时在发送数据，表明产生了</a:t>
            </a:r>
            <a:r>
              <a:rPr lang="zh-CN" altLang="en-US" sz="2000" dirty="0">
                <a:solidFill>
                  <a:srgbClr val="C00000"/>
                </a:solidFill>
                <a:latin typeface="微软雅黑" pitchFamily="34" charset="-122"/>
                <a:ea typeface="微软雅黑" pitchFamily="34" charset="-122"/>
                <a:cs typeface="Times New Roman" pitchFamily="18" charset="0"/>
              </a:rPr>
              <a:t>碰撞</a:t>
            </a:r>
            <a:r>
              <a:rPr lang="zh-CN" altLang="en-US" sz="2000" dirty="0" smtClean="0">
                <a:solidFill>
                  <a:srgbClr val="1A3868"/>
                </a:solidFill>
                <a:latin typeface="微软雅黑" pitchFamily="34" charset="-122"/>
                <a:ea typeface="微软雅黑" pitchFamily="34" charset="-122"/>
                <a:cs typeface="Times New Roman" pitchFamily="18" charset="0"/>
              </a:rPr>
              <a:t>。在</a:t>
            </a:r>
            <a:r>
              <a:rPr lang="zh-CN" altLang="en-US" sz="2000" dirty="0">
                <a:solidFill>
                  <a:srgbClr val="1A3868"/>
                </a:solidFill>
                <a:latin typeface="微软雅黑" pitchFamily="34" charset="-122"/>
                <a:ea typeface="微软雅黑" pitchFamily="34" charset="-122"/>
                <a:cs typeface="Times New Roman" pitchFamily="18" charset="0"/>
              </a:rPr>
              <a:t>发生碰撞时，总线上传输的信号产生了严重的</a:t>
            </a:r>
            <a:r>
              <a:rPr lang="zh-CN" altLang="en-US" sz="2000" dirty="0">
                <a:solidFill>
                  <a:srgbClr val="C00000"/>
                </a:solidFill>
                <a:latin typeface="微软雅黑" pitchFamily="34" charset="-122"/>
                <a:ea typeface="微软雅黑" pitchFamily="34" charset="-122"/>
                <a:cs typeface="Times New Roman" pitchFamily="18" charset="0"/>
              </a:rPr>
              <a:t>失真</a:t>
            </a:r>
            <a:r>
              <a:rPr lang="zh-CN" altLang="en-US" sz="2000" dirty="0">
                <a:solidFill>
                  <a:srgbClr val="1A3868"/>
                </a:solidFill>
                <a:latin typeface="微软雅黑" pitchFamily="34" charset="-122"/>
                <a:ea typeface="微软雅黑" pitchFamily="34" charset="-122"/>
                <a:cs typeface="Times New Roman" pitchFamily="18" charset="0"/>
              </a:rPr>
              <a:t>，无法从中恢复出有用的信息来。</a:t>
            </a:r>
          </a:p>
          <a:p>
            <a:pPr>
              <a:lnSpc>
                <a:spcPct val="120000"/>
              </a:lnSpc>
            </a:pPr>
            <a:endParaRPr lang="zh-CN" altLang="en-US" sz="2000" dirty="0">
              <a:solidFill>
                <a:srgbClr val="1A3868"/>
              </a:solidFill>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119169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3" name="标题 1"/>
          <p:cNvSpPr>
            <a:spLocks noGrp="1"/>
          </p:cNvSpPr>
          <p:nvPr>
            <p:ph type="title" idx="4294967295"/>
          </p:nvPr>
        </p:nvSpPr>
        <p:spPr>
          <a:xfrm>
            <a:off x="374650" y="700088"/>
            <a:ext cx="6429375" cy="668337"/>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曼彻斯特编码信号的波形叠加</a:t>
            </a:r>
          </a:p>
        </p:txBody>
      </p:sp>
      <p:sp>
        <p:nvSpPr>
          <p:cNvPr id="265224" name="内容占位符 2"/>
          <p:cNvSpPr>
            <a:spLocks noGrp="1"/>
          </p:cNvSpPr>
          <p:nvPr>
            <p:ph idx="4294967295"/>
          </p:nvPr>
        </p:nvSpPr>
        <p:spPr>
          <a:xfrm>
            <a:off x="376432" y="1420144"/>
            <a:ext cx="5616302" cy="3394075"/>
          </a:xfrm>
        </p:spPr>
        <p:txBody>
          <a:bodyPr/>
          <a:lstStyle/>
          <a:p>
            <a:pPr>
              <a:spcAft>
                <a:spcPct val="20000"/>
              </a:spcAft>
            </a:pPr>
            <a:r>
              <a:rPr lang="zh-CN" altLang="en-US" sz="2000" dirty="0" smtClean="0">
                <a:solidFill>
                  <a:srgbClr val="1A3868"/>
                </a:solidFill>
                <a:latin typeface="微软雅黑" pitchFamily="34" charset="-122"/>
                <a:ea typeface="微软雅黑" pitchFamily="34" charset="-122"/>
                <a:cs typeface="Times New Roman" pitchFamily="18" charset="0"/>
              </a:rPr>
              <a:t>冲突</a:t>
            </a:r>
            <a:r>
              <a:rPr lang="zh-CN" altLang="en-US" sz="2000" dirty="0">
                <a:solidFill>
                  <a:srgbClr val="1A3868"/>
                </a:solidFill>
                <a:latin typeface="微软雅黑" pitchFamily="34" charset="-122"/>
                <a:ea typeface="微软雅黑" pitchFamily="34" charset="-122"/>
                <a:cs typeface="Times New Roman" pitchFamily="18" charset="0"/>
              </a:rPr>
              <a:t>检测时使用</a:t>
            </a:r>
            <a:r>
              <a:rPr lang="zh-CN" altLang="en-US" sz="2000" dirty="0">
                <a:solidFill>
                  <a:srgbClr val="C00000"/>
                </a:solidFill>
                <a:latin typeface="微软雅黑" pitchFamily="34" charset="-122"/>
                <a:ea typeface="微软雅黑" pitchFamily="34" charset="-122"/>
                <a:cs typeface="Times New Roman" pitchFamily="18" charset="0"/>
              </a:rPr>
              <a:t>比较法</a:t>
            </a:r>
            <a:r>
              <a:rPr lang="zh-CN" altLang="en-US" sz="2000" dirty="0">
                <a:solidFill>
                  <a:srgbClr val="1A3868"/>
                </a:solidFill>
                <a:latin typeface="微软雅黑" pitchFamily="34" charset="-122"/>
                <a:ea typeface="微软雅黑" pitchFamily="34" charset="-122"/>
                <a:cs typeface="Times New Roman" pitchFamily="18" charset="0"/>
              </a:rPr>
              <a:t>和</a:t>
            </a:r>
            <a:r>
              <a:rPr lang="zh-CN" altLang="en-US" sz="2000" dirty="0">
                <a:solidFill>
                  <a:srgbClr val="C00000"/>
                </a:solidFill>
                <a:latin typeface="微软雅黑" pitchFamily="34" charset="-122"/>
                <a:ea typeface="微软雅黑" pitchFamily="34" charset="-122"/>
                <a:cs typeface="Times New Roman" pitchFamily="18" charset="0"/>
              </a:rPr>
              <a:t>编码违例判决法</a:t>
            </a:r>
            <a:r>
              <a:rPr lang="zh-CN" altLang="en-US" sz="2000" dirty="0" smtClean="0">
                <a:solidFill>
                  <a:srgbClr val="1A3868"/>
                </a:solidFill>
                <a:latin typeface="微软雅黑" pitchFamily="34" charset="-122"/>
                <a:ea typeface="微软雅黑" pitchFamily="34" charset="-122"/>
                <a:cs typeface="Times New Roman" pitchFamily="18" charset="0"/>
              </a:rPr>
              <a:t>。</a:t>
            </a:r>
            <a:endParaRPr lang="en-US" altLang="zh-CN" sz="2000" dirty="0" smtClean="0">
              <a:solidFill>
                <a:srgbClr val="1A3868"/>
              </a:solidFill>
              <a:latin typeface="微软雅黑" pitchFamily="34" charset="-122"/>
              <a:ea typeface="微软雅黑" pitchFamily="34" charset="-122"/>
              <a:cs typeface="Times New Roman" pitchFamily="18" charset="0"/>
            </a:endParaRPr>
          </a:p>
          <a:p>
            <a:pPr lvl="1">
              <a:spcAft>
                <a:spcPct val="20000"/>
              </a:spcAft>
            </a:pPr>
            <a:r>
              <a:rPr lang="zh-CN" altLang="en-US" dirty="0" smtClean="0">
                <a:solidFill>
                  <a:srgbClr val="1A3868"/>
                </a:solidFill>
                <a:latin typeface="微软雅黑" pitchFamily="34" charset="-122"/>
                <a:ea typeface="微软雅黑" pitchFamily="34" charset="-122"/>
                <a:cs typeface="Times New Roman" pitchFamily="18" charset="0"/>
              </a:rPr>
              <a:t>发送</a:t>
            </a:r>
            <a:r>
              <a:rPr lang="zh-CN" altLang="en-US" dirty="0">
                <a:solidFill>
                  <a:srgbClr val="1A3868"/>
                </a:solidFill>
                <a:latin typeface="微软雅黑" pitchFamily="34" charset="-122"/>
                <a:ea typeface="微软雅黑" pitchFamily="34" charset="-122"/>
                <a:cs typeface="Times New Roman" pitchFamily="18" charset="0"/>
              </a:rPr>
              <a:t>方比较发送数据和接收数据</a:t>
            </a:r>
            <a:endParaRPr lang="en-US" altLang="zh-CN" dirty="0">
              <a:solidFill>
                <a:srgbClr val="1A3868"/>
              </a:solidFill>
              <a:latin typeface="微软雅黑" pitchFamily="34" charset="-122"/>
              <a:ea typeface="微软雅黑" pitchFamily="34" charset="-122"/>
              <a:cs typeface="Times New Roman" pitchFamily="18" charset="0"/>
            </a:endParaRPr>
          </a:p>
          <a:p>
            <a:pPr lvl="1">
              <a:spcAft>
                <a:spcPct val="20000"/>
              </a:spcAft>
            </a:pPr>
            <a:r>
              <a:rPr lang="zh-CN" altLang="en-US" dirty="0">
                <a:solidFill>
                  <a:srgbClr val="1A3868"/>
                </a:solidFill>
                <a:latin typeface="微软雅黑" pitchFamily="34" charset="-122"/>
                <a:ea typeface="微软雅黑" pitchFamily="34" charset="-122"/>
                <a:cs typeface="Times New Roman" pitchFamily="18" charset="0"/>
              </a:rPr>
              <a:t>接收信号不符合曼彻斯特编码规则</a:t>
            </a:r>
          </a:p>
        </p:txBody>
      </p:sp>
      <p:sp>
        <p:nvSpPr>
          <p:cNvPr id="26522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65222" name="Object 1"/>
          <p:cNvGraphicFramePr>
            <a:graphicFrameLocks noChangeAspect="1"/>
          </p:cNvGraphicFramePr>
          <p:nvPr>
            <p:extLst>
              <p:ext uri="{D42A27DB-BD31-4B8C-83A1-F6EECF244321}">
                <p14:modId xmlns:p14="http://schemas.microsoft.com/office/powerpoint/2010/main" val="3859578073"/>
              </p:ext>
            </p:extLst>
          </p:nvPr>
        </p:nvGraphicFramePr>
        <p:xfrm>
          <a:off x="1979712" y="2763798"/>
          <a:ext cx="3774500" cy="2257017"/>
        </p:xfrm>
        <a:graphic>
          <a:graphicData uri="http://schemas.openxmlformats.org/presentationml/2006/ole">
            <mc:AlternateContent xmlns:mc="http://schemas.openxmlformats.org/markup-compatibility/2006">
              <mc:Choice xmlns:v="urn:schemas-microsoft-com:vml" Requires="v">
                <p:oleObj spid="_x0000_s265246" name="Visio" r:id="rId4" imgW="3343275" imgH="2257425" progId="Visio.Drawing.11">
                  <p:embed/>
                </p:oleObj>
              </mc:Choice>
              <mc:Fallback>
                <p:oleObj name="Visio" r:id="rId4" imgW="3343275" imgH="225742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2763798"/>
                        <a:ext cx="3774500" cy="2257017"/>
                      </a:xfrm>
                      <a:prstGeom prst="rect">
                        <a:avLst/>
                      </a:prstGeom>
                      <a:solidFill>
                        <a:schemeClr val="accent3"/>
                      </a:solidFill>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标题 1"/>
          <p:cNvSpPr>
            <a:spLocks noGrp="1"/>
          </p:cNvSpPr>
          <p:nvPr>
            <p:ph type="title" idx="4294967295"/>
          </p:nvPr>
        </p:nvSpPr>
        <p:spPr>
          <a:xfrm>
            <a:off x="590550" y="752475"/>
            <a:ext cx="6429375" cy="668338"/>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发现冲突、停止发送、延迟重发</a:t>
            </a:r>
          </a:p>
        </p:txBody>
      </p:sp>
      <p:sp>
        <p:nvSpPr>
          <p:cNvPr id="276482" name="内容占位符 2"/>
          <p:cNvSpPr>
            <a:spLocks noGrp="1"/>
          </p:cNvSpPr>
          <p:nvPr>
            <p:ph idx="4294967295"/>
          </p:nvPr>
        </p:nvSpPr>
        <p:spPr>
          <a:xfrm>
            <a:off x="395288" y="1554163"/>
            <a:ext cx="6192936" cy="2386012"/>
          </a:xfrm>
        </p:spPr>
        <p:txBody>
          <a:bodyPr/>
          <a:lstStyle/>
          <a:p>
            <a:pPr>
              <a:lnSpc>
                <a:spcPct val="120000"/>
              </a:lnSpc>
              <a:spcBef>
                <a:spcPct val="30000"/>
              </a:spcBef>
              <a:spcAft>
                <a:spcPct val="20000"/>
              </a:spcAft>
            </a:pPr>
            <a:r>
              <a:rPr lang="zh-CN" altLang="en-US" sz="2000" dirty="0" smtClean="0">
                <a:solidFill>
                  <a:srgbClr val="1A3868"/>
                </a:solidFill>
                <a:latin typeface="微软雅黑" pitchFamily="34" charset="-122"/>
                <a:ea typeface="微软雅黑" pitchFamily="34" charset="-122"/>
                <a:cs typeface="Times New Roman" pitchFamily="18" charset="0"/>
              </a:rPr>
              <a:t>发送数据过程中检测出冲突，发送结点要立即进入</a:t>
            </a:r>
            <a:r>
              <a:rPr lang="zh-CN" altLang="en-US" sz="2000" dirty="0" smtClean="0">
                <a:solidFill>
                  <a:srgbClr val="C00000"/>
                </a:solidFill>
                <a:latin typeface="微软雅黑" pitchFamily="34" charset="-122"/>
                <a:ea typeface="微软雅黑" pitchFamily="34" charset="-122"/>
                <a:cs typeface="Times New Roman" pitchFamily="18" charset="0"/>
              </a:rPr>
              <a:t>停止发送数据、随机延迟后重发</a:t>
            </a:r>
            <a:r>
              <a:rPr lang="zh-CN" altLang="en-US" sz="2000" dirty="0" smtClean="0">
                <a:solidFill>
                  <a:srgbClr val="1A3868"/>
                </a:solidFill>
                <a:latin typeface="微软雅黑" pitchFamily="34" charset="-122"/>
                <a:ea typeface="微软雅黑" pitchFamily="34" charset="-122"/>
                <a:cs typeface="Times New Roman" pitchFamily="18" charset="0"/>
              </a:rPr>
              <a:t>的流程；</a:t>
            </a:r>
            <a:endParaRPr lang="en-US" altLang="zh-CN" sz="2000" dirty="0" smtClean="0">
              <a:solidFill>
                <a:srgbClr val="1A3868"/>
              </a:solidFill>
              <a:latin typeface="微软雅黑" pitchFamily="34" charset="-122"/>
              <a:ea typeface="微软雅黑" pitchFamily="34" charset="-122"/>
              <a:cs typeface="Times New Roman" pitchFamily="18" charset="0"/>
            </a:endParaRPr>
          </a:p>
          <a:p>
            <a:pPr>
              <a:lnSpc>
                <a:spcPct val="120000"/>
              </a:lnSpc>
              <a:spcBef>
                <a:spcPct val="30000"/>
              </a:spcBef>
              <a:spcAft>
                <a:spcPct val="20000"/>
              </a:spcAft>
            </a:pPr>
            <a:r>
              <a:rPr lang="zh-CN" altLang="en-US" sz="2000" dirty="0" smtClean="0">
                <a:solidFill>
                  <a:srgbClr val="1A3868"/>
                </a:solidFill>
                <a:latin typeface="微软雅黑" pitchFamily="34" charset="-122"/>
                <a:ea typeface="微软雅黑" pitchFamily="34" charset="-122"/>
                <a:cs typeface="Times New Roman" pitchFamily="18" charset="0"/>
              </a:rPr>
              <a:t>第一步是发送</a:t>
            </a:r>
            <a:r>
              <a:rPr lang="en-US" sz="2000" dirty="0" smtClean="0">
                <a:solidFill>
                  <a:srgbClr val="1A3868"/>
                </a:solidFill>
                <a:latin typeface="微软雅黑" pitchFamily="34" charset="-122"/>
                <a:ea typeface="微软雅黑" pitchFamily="34" charset="-122"/>
                <a:cs typeface="Times New Roman" pitchFamily="18" charset="0"/>
              </a:rPr>
              <a:t>“</a:t>
            </a:r>
            <a:r>
              <a:rPr lang="zh-CN" altLang="en-US" sz="2000" dirty="0" smtClean="0">
                <a:solidFill>
                  <a:srgbClr val="C00000"/>
                </a:solidFill>
                <a:latin typeface="Times New Roman" pitchFamily="18" charset="0"/>
                <a:ea typeface="微软雅黑" pitchFamily="34" charset="-122"/>
                <a:cs typeface="Times New Roman" pitchFamily="18" charset="0"/>
              </a:rPr>
              <a:t>冲突加强信号</a:t>
            </a:r>
            <a:r>
              <a:rPr lang="en-US" sz="2000" dirty="0" smtClean="0">
                <a:solidFill>
                  <a:srgbClr val="1A3868"/>
                </a:solidFill>
                <a:latin typeface="微软雅黑" pitchFamily="34" charset="-122"/>
                <a:ea typeface="微软雅黑" pitchFamily="34" charset="-122"/>
                <a:cs typeface="Times New Roman" pitchFamily="18" charset="0"/>
              </a:rPr>
              <a:t>”</a:t>
            </a:r>
            <a:r>
              <a:rPr lang="zh-CN" altLang="en-US" sz="2000" dirty="0" smtClean="0">
                <a:solidFill>
                  <a:srgbClr val="1A3868"/>
                </a:solidFill>
                <a:latin typeface="微软雅黑" pitchFamily="34" charset="-122"/>
                <a:ea typeface="微软雅黑" pitchFamily="34" charset="-122"/>
                <a:cs typeface="Times New Roman" pitchFamily="18" charset="0"/>
              </a:rPr>
              <a:t>，即发现</a:t>
            </a:r>
            <a:r>
              <a:rPr lang="zh-CN" altLang="en-US" sz="2000" dirty="0">
                <a:solidFill>
                  <a:srgbClr val="1A3868"/>
                </a:solidFill>
                <a:latin typeface="微软雅黑" pitchFamily="34" charset="-122"/>
                <a:ea typeface="微软雅黑" pitchFamily="34" charset="-122"/>
                <a:cs typeface="Times New Roman" pitchFamily="18" charset="0"/>
              </a:rPr>
              <a:t>冲突的发送站点向全网发送一个</a:t>
            </a:r>
            <a:r>
              <a:rPr lang="zh-CN" altLang="en-US" sz="2000" dirty="0">
                <a:solidFill>
                  <a:srgbClr val="C00000"/>
                </a:solidFill>
                <a:latin typeface="微软雅黑" pitchFamily="34" charset="-122"/>
                <a:ea typeface="微软雅黑" pitchFamily="34" charset="-122"/>
                <a:cs typeface="Times New Roman" pitchFamily="18" charset="0"/>
              </a:rPr>
              <a:t>加强冲突的噪声</a:t>
            </a:r>
            <a:r>
              <a:rPr lang="zh-CN" altLang="en-US" sz="2000" dirty="0" smtClean="0">
                <a:solidFill>
                  <a:srgbClr val="C00000"/>
                </a:solidFill>
                <a:latin typeface="微软雅黑" pitchFamily="34" charset="-122"/>
                <a:ea typeface="微软雅黑" pitchFamily="34" charset="-122"/>
                <a:cs typeface="Times New Roman" pitchFamily="18" charset="0"/>
              </a:rPr>
              <a:t>帧</a:t>
            </a:r>
            <a:r>
              <a:rPr lang="zh-CN" altLang="en-US" sz="2000" dirty="0" smtClean="0">
                <a:solidFill>
                  <a:srgbClr val="1A3868"/>
                </a:solidFill>
                <a:latin typeface="微软雅黑" pitchFamily="34" charset="-122"/>
                <a:ea typeface="微软雅黑" pitchFamily="34" charset="-122"/>
                <a:cs typeface="Times New Roman" pitchFamily="18" charset="0"/>
              </a:rPr>
              <a:t>，目的是确保有足够的冲突持续时间，使网中所有结点都能检测出冲突存在。</a:t>
            </a:r>
            <a:endParaRPr lang="zh-CN" altLang="en-US" sz="3600" b="1" dirty="0" smtClean="0">
              <a:solidFill>
                <a:srgbClr val="2D2DB9"/>
              </a:solidFill>
              <a:latin typeface="Times New Roman" pitchFamily="18" charset="0"/>
              <a:ea typeface="宋体" charset="-122"/>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844949" y="3871760"/>
            <a:ext cx="219755" cy="225098"/>
          </a:xfrm>
          <a:prstGeom prst="rect">
            <a:avLst/>
          </a:prstGeom>
          <a:solidFill>
            <a:schemeClr val="bg1"/>
          </a:solidFill>
          <a:ln w="12700">
            <a:noFill/>
            <a:miter lim="800000"/>
            <a:headEnd/>
            <a:tailEnd/>
          </a:ln>
        </p:spPr>
        <p:txBody>
          <a:bodyPr wrap="none" lIns="68708" tIns="34354" rIns="68708" bIns="34354" anchor="ctr"/>
          <a:lstStyle/>
          <a:p>
            <a:endParaRPr lang="zh-CN" altLang="en-US" sz="1600" u="none" dirty="0">
              <a:ea typeface="黑体" pitchFamily="2" charset="-122"/>
            </a:endParaRPr>
          </a:p>
        </p:txBody>
      </p:sp>
      <p:sp>
        <p:nvSpPr>
          <p:cNvPr id="70659" name="Rectangle 3"/>
          <p:cNvSpPr>
            <a:spLocks noChangeArrowheads="1"/>
          </p:cNvSpPr>
          <p:nvPr/>
        </p:nvSpPr>
        <p:spPr bwMode="auto">
          <a:xfrm>
            <a:off x="870029" y="3238152"/>
            <a:ext cx="158845" cy="213188"/>
          </a:xfrm>
          <a:prstGeom prst="rect">
            <a:avLst/>
          </a:prstGeom>
          <a:solidFill>
            <a:schemeClr val="bg1"/>
          </a:solidFill>
          <a:ln w="12700">
            <a:noFill/>
            <a:miter lim="800000"/>
            <a:headEnd/>
            <a:tailEnd/>
          </a:ln>
        </p:spPr>
        <p:txBody>
          <a:bodyPr wrap="none" lIns="68708" tIns="34354" rIns="68708" bIns="34354" anchor="ctr"/>
          <a:lstStyle/>
          <a:p>
            <a:endParaRPr lang="zh-CN" altLang="en-US" sz="1600" u="none" dirty="0">
              <a:ea typeface="黑体" pitchFamily="2" charset="-122"/>
            </a:endParaRPr>
          </a:p>
        </p:txBody>
      </p:sp>
      <p:grpSp>
        <p:nvGrpSpPr>
          <p:cNvPr id="2" name="Group 4"/>
          <p:cNvGrpSpPr>
            <a:grpSpLocks/>
          </p:cNvGrpSpPr>
          <p:nvPr/>
        </p:nvGrpSpPr>
        <p:grpSpPr bwMode="auto">
          <a:xfrm>
            <a:off x="756569" y="1911386"/>
            <a:ext cx="4924178" cy="2483219"/>
            <a:chOff x="673" y="1619"/>
            <a:chExt cx="4123" cy="2085"/>
          </a:xfrm>
        </p:grpSpPr>
        <p:grpSp>
          <p:nvGrpSpPr>
            <p:cNvPr id="3" name="Group 5"/>
            <p:cNvGrpSpPr>
              <a:grpSpLocks/>
            </p:cNvGrpSpPr>
            <p:nvPr/>
          </p:nvGrpSpPr>
          <p:grpSpPr bwMode="auto">
            <a:xfrm>
              <a:off x="992" y="1619"/>
              <a:ext cx="3804" cy="1645"/>
              <a:chOff x="992" y="1619"/>
              <a:chExt cx="3804" cy="1645"/>
            </a:xfrm>
          </p:grpSpPr>
          <p:sp>
            <p:nvSpPr>
              <p:cNvPr id="70716"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p:spPr>
            <p:txBody>
              <a:bodyPr wrap="none" anchor="ctr"/>
              <a:lstStyle/>
              <a:p>
                <a:endParaRPr lang="zh-CN" altLang="en-US" sz="1600" u="none" dirty="0">
                  <a:ea typeface="黑体" pitchFamily="2" charset="-122"/>
                </a:endParaRPr>
              </a:p>
            </p:txBody>
          </p:sp>
          <p:sp>
            <p:nvSpPr>
              <p:cNvPr id="70717"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99"/>
              </a:solidFill>
              <a:ln w="28575">
                <a:solidFill>
                  <a:schemeClr val="tx1"/>
                </a:solidFill>
                <a:miter lim="800000"/>
                <a:headEnd/>
                <a:tailEnd/>
              </a:ln>
            </p:spPr>
            <p:txBody>
              <a:bodyPr wrap="none" anchor="ctr"/>
              <a:lstStyle/>
              <a:p>
                <a:pPr algn="ctr" defTabSz="572553" eaLnBrk="0" hangingPunct="0"/>
                <a:r>
                  <a:rPr kumimoji="1" lang="zh-CN" altLang="en-US" sz="1600" u="none" dirty="0">
                    <a:solidFill>
                      <a:srgbClr val="333399"/>
                    </a:solidFill>
                    <a:latin typeface="Arial" charset="0"/>
                    <a:ea typeface="黑体" pitchFamily="2" charset="-122"/>
                  </a:rPr>
                  <a:t>数据帧</a:t>
                </a:r>
              </a:p>
            </p:txBody>
          </p:sp>
        </p:grpSp>
        <p:grpSp>
          <p:nvGrpSpPr>
            <p:cNvPr id="4" name="Group 8"/>
            <p:cNvGrpSpPr>
              <a:grpSpLocks/>
            </p:cNvGrpSpPr>
            <p:nvPr/>
          </p:nvGrpSpPr>
          <p:grpSpPr bwMode="auto">
            <a:xfrm>
              <a:off x="673" y="2614"/>
              <a:ext cx="4123" cy="1090"/>
              <a:chOff x="673" y="2606"/>
              <a:chExt cx="4123" cy="1090"/>
            </a:xfrm>
          </p:grpSpPr>
          <p:grpSp>
            <p:nvGrpSpPr>
              <p:cNvPr id="5" name="Group 9"/>
              <p:cNvGrpSpPr>
                <a:grpSpLocks/>
              </p:cNvGrpSpPr>
              <p:nvPr/>
            </p:nvGrpSpPr>
            <p:grpSpPr bwMode="auto">
              <a:xfrm>
                <a:off x="992" y="2627"/>
                <a:ext cx="3804" cy="1061"/>
                <a:chOff x="992" y="2627"/>
                <a:chExt cx="3804" cy="1061"/>
              </a:xfrm>
            </p:grpSpPr>
            <p:grpSp>
              <p:nvGrpSpPr>
                <p:cNvPr id="6" name="Group 10"/>
                <p:cNvGrpSpPr>
                  <a:grpSpLocks/>
                </p:cNvGrpSpPr>
                <p:nvPr/>
              </p:nvGrpSpPr>
              <p:grpSpPr bwMode="auto">
                <a:xfrm>
                  <a:off x="992" y="2627"/>
                  <a:ext cx="3804" cy="1061"/>
                  <a:chOff x="992" y="2627"/>
                  <a:chExt cx="3804" cy="1061"/>
                </a:xfrm>
              </p:grpSpPr>
              <p:sp>
                <p:nvSpPr>
                  <p:cNvPr id="70714"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p:spPr>
                <p:txBody>
                  <a:bodyPr wrap="none" anchor="ctr"/>
                  <a:lstStyle/>
                  <a:p>
                    <a:endParaRPr lang="zh-CN" altLang="en-US" sz="1600" u="none" dirty="0">
                      <a:ea typeface="黑体" pitchFamily="2" charset="-122"/>
                    </a:endParaRPr>
                  </a:p>
                </p:txBody>
              </p:sp>
              <p:sp>
                <p:nvSpPr>
                  <p:cNvPr id="70715"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99"/>
                  </a:solidFill>
                  <a:ln w="38100" cmpd="dbl">
                    <a:solidFill>
                      <a:schemeClr val="tx1"/>
                    </a:solidFill>
                    <a:miter lim="800000"/>
                    <a:headEnd/>
                    <a:tailEnd/>
                  </a:ln>
                </p:spPr>
                <p:txBody>
                  <a:bodyPr wrap="none" anchor="ctr"/>
                  <a:lstStyle/>
                  <a:p>
                    <a:endParaRPr lang="zh-CN" altLang="en-US" sz="1600" u="none" dirty="0">
                      <a:ea typeface="黑体" pitchFamily="2" charset="-122"/>
                    </a:endParaRPr>
                  </a:p>
                </p:txBody>
              </p:sp>
            </p:grpSp>
            <p:sp>
              <p:nvSpPr>
                <p:cNvPr id="70713" name="Text Box 13"/>
                <p:cNvSpPr txBox="1">
                  <a:spLocks noChangeArrowheads="1"/>
                </p:cNvSpPr>
                <p:nvPr/>
              </p:nvSpPr>
              <p:spPr bwMode="auto">
                <a:xfrm rot="595815">
                  <a:off x="2485" y="3018"/>
                  <a:ext cx="847" cy="284"/>
                </a:xfrm>
                <a:prstGeom prst="rect">
                  <a:avLst/>
                </a:prstGeom>
                <a:noFill/>
                <a:ln w="12700">
                  <a:noFill/>
                  <a:miter lim="800000"/>
                  <a:headEnd/>
                  <a:tailEnd/>
                </a:ln>
              </p:spPr>
              <p:txBody>
                <a:bodyPr wrap="none">
                  <a:spAutoFit/>
                </a:bodyPr>
                <a:lstStyle/>
                <a:p>
                  <a:pPr defTabSz="572553" eaLnBrk="0" hangingPunct="0"/>
                  <a:r>
                    <a:rPr kumimoji="1" lang="zh-CN" altLang="en-US" sz="1600" u="none" dirty="0">
                      <a:solidFill>
                        <a:srgbClr val="333399"/>
                      </a:solidFill>
                      <a:latin typeface="Arial" charset="0"/>
                      <a:ea typeface="黑体" pitchFamily="2" charset="-122"/>
                    </a:rPr>
                    <a:t>干扰信号</a:t>
                  </a:r>
                </a:p>
              </p:txBody>
            </p:sp>
          </p:grpSp>
          <p:grpSp>
            <p:nvGrpSpPr>
              <p:cNvPr id="7" name="Group 14"/>
              <p:cNvGrpSpPr>
                <a:grpSpLocks/>
              </p:cNvGrpSpPr>
              <p:nvPr/>
            </p:nvGrpSpPr>
            <p:grpSpPr bwMode="auto">
              <a:xfrm>
                <a:off x="673" y="2606"/>
                <a:ext cx="322" cy="1090"/>
                <a:chOff x="673" y="2606"/>
                <a:chExt cx="322" cy="1090"/>
              </a:xfrm>
            </p:grpSpPr>
            <p:sp>
              <p:nvSpPr>
                <p:cNvPr id="70706"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p:spPr>
              <p:txBody>
                <a:bodyPr wrap="none" anchor="ctr"/>
                <a:lstStyle/>
                <a:p>
                  <a:endParaRPr lang="zh-CN" altLang="en-US" sz="1600" u="none" dirty="0">
                    <a:ea typeface="黑体" pitchFamily="2" charset="-122"/>
                  </a:endParaRPr>
                </a:p>
              </p:txBody>
            </p:sp>
            <p:sp>
              <p:nvSpPr>
                <p:cNvPr id="70707"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p:spPr>
              <p:txBody>
                <a:bodyPr wrap="none" anchor="ctr"/>
                <a:lstStyle/>
                <a:p>
                  <a:endParaRPr lang="zh-CN" altLang="en-US" sz="1600" u="none" dirty="0">
                    <a:ea typeface="黑体" pitchFamily="2" charset="-122"/>
                  </a:endParaRPr>
                </a:p>
              </p:txBody>
            </p:sp>
            <p:sp>
              <p:nvSpPr>
                <p:cNvPr id="70708" name="Rectangle 17"/>
                <p:cNvSpPr>
                  <a:spLocks noChangeArrowheads="1"/>
                </p:cNvSpPr>
                <p:nvPr/>
              </p:nvSpPr>
              <p:spPr bwMode="auto">
                <a:xfrm>
                  <a:off x="728" y="3259"/>
                  <a:ext cx="191" cy="264"/>
                </a:xfrm>
                <a:prstGeom prst="rect">
                  <a:avLst/>
                </a:prstGeom>
                <a:solidFill>
                  <a:schemeClr val="bg1"/>
                </a:solidFill>
                <a:ln w="12700">
                  <a:noFill/>
                  <a:miter lim="800000"/>
                  <a:headEnd/>
                  <a:tailEnd/>
                </a:ln>
              </p:spPr>
              <p:txBody>
                <a:bodyPr wrap="none" lIns="68266" tIns="33534" rIns="68266" bIns="33534">
                  <a:spAutoFit/>
                </a:bodyPr>
                <a:lstStyle/>
                <a:p>
                  <a:pPr defTabSz="572553" eaLnBrk="0" hangingPunct="0"/>
                  <a:r>
                    <a:rPr kumimoji="1" lang="en-US" altLang="zh-CN" sz="1600" u="none" dirty="0">
                      <a:solidFill>
                        <a:srgbClr val="333399"/>
                      </a:solidFill>
                      <a:latin typeface="Arial" charset="0"/>
                      <a:ea typeface="黑体" pitchFamily="2" charset="-122"/>
                      <a:sym typeface="Symbol" pitchFamily="18" charset="2"/>
                    </a:rPr>
                    <a:t></a:t>
                  </a:r>
                </a:p>
              </p:txBody>
            </p:sp>
            <p:sp>
              <p:nvSpPr>
                <p:cNvPr id="70709" name="Line 18"/>
                <p:cNvSpPr>
                  <a:spLocks noChangeShapeType="1"/>
                </p:cNvSpPr>
                <p:nvPr/>
              </p:nvSpPr>
              <p:spPr bwMode="auto">
                <a:xfrm>
                  <a:off x="739" y="3051"/>
                  <a:ext cx="253" cy="0"/>
                </a:xfrm>
                <a:prstGeom prst="line">
                  <a:avLst/>
                </a:prstGeom>
                <a:noFill/>
                <a:ln w="12700">
                  <a:solidFill>
                    <a:schemeClr val="tx1"/>
                  </a:solidFill>
                  <a:round/>
                  <a:headEnd/>
                  <a:tailEnd/>
                </a:ln>
              </p:spPr>
              <p:txBody>
                <a:bodyPr wrap="none" anchor="ctr"/>
                <a:lstStyle/>
                <a:p>
                  <a:endParaRPr lang="zh-CN" altLang="en-US" sz="1600" u="none" dirty="0">
                    <a:ea typeface="黑体" pitchFamily="2" charset="-122"/>
                  </a:endParaRPr>
                </a:p>
              </p:txBody>
            </p:sp>
            <p:sp>
              <p:nvSpPr>
                <p:cNvPr id="70710" name="Line 19"/>
                <p:cNvSpPr>
                  <a:spLocks noChangeShapeType="1"/>
                </p:cNvSpPr>
                <p:nvPr/>
              </p:nvSpPr>
              <p:spPr bwMode="auto">
                <a:xfrm>
                  <a:off x="739" y="3696"/>
                  <a:ext cx="253" cy="0"/>
                </a:xfrm>
                <a:prstGeom prst="line">
                  <a:avLst/>
                </a:prstGeom>
                <a:noFill/>
                <a:ln w="12700">
                  <a:solidFill>
                    <a:schemeClr val="tx1"/>
                  </a:solidFill>
                  <a:round/>
                  <a:headEnd/>
                  <a:tailEnd/>
                </a:ln>
              </p:spPr>
              <p:txBody>
                <a:bodyPr wrap="none" anchor="ctr"/>
                <a:lstStyle/>
                <a:p>
                  <a:endParaRPr lang="zh-CN" altLang="en-US" sz="1600" u="none" dirty="0">
                    <a:ea typeface="黑体" pitchFamily="2" charset="-122"/>
                  </a:endParaRPr>
                </a:p>
              </p:txBody>
            </p:sp>
            <p:sp>
              <p:nvSpPr>
                <p:cNvPr id="70711" name="Text Box 20"/>
                <p:cNvSpPr txBox="1">
                  <a:spLocks noChangeArrowheads="1"/>
                </p:cNvSpPr>
                <p:nvPr/>
              </p:nvSpPr>
              <p:spPr bwMode="auto">
                <a:xfrm>
                  <a:off x="673" y="2722"/>
                  <a:ext cx="322" cy="284"/>
                </a:xfrm>
                <a:prstGeom prst="rect">
                  <a:avLst/>
                </a:prstGeom>
                <a:solidFill>
                  <a:schemeClr val="bg1"/>
                </a:solidFill>
                <a:ln w="12700">
                  <a:noFill/>
                  <a:miter lim="800000"/>
                  <a:headEnd/>
                  <a:tailEnd/>
                </a:ln>
              </p:spPr>
              <p:txBody>
                <a:bodyPr wrap="none">
                  <a:spAutoFit/>
                </a:bodyPr>
                <a:lstStyle/>
                <a:p>
                  <a:pPr defTabSz="572553" eaLnBrk="0" hangingPunct="0"/>
                  <a:r>
                    <a:rPr kumimoji="1" lang="en-US" altLang="zh-CN" sz="1600" i="1" u="none" dirty="0">
                      <a:solidFill>
                        <a:srgbClr val="333399"/>
                      </a:solidFill>
                      <a:latin typeface="Arial" charset="0"/>
                      <a:ea typeface="黑体" pitchFamily="2" charset="-122"/>
                    </a:rPr>
                    <a:t>T</a:t>
                  </a:r>
                  <a:r>
                    <a:rPr kumimoji="1" lang="en-US" altLang="zh-CN" sz="1600" i="1" u="none" baseline="-25000" dirty="0">
                      <a:solidFill>
                        <a:srgbClr val="333399"/>
                      </a:solidFill>
                      <a:latin typeface="Arial" charset="0"/>
                      <a:ea typeface="黑体" pitchFamily="2" charset="-122"/>
                    </a:rPr>
                    <a:t>J</a:t>
                  </a:r>
                  <a:endParaRPr kumimoji="1" lang="en-US" altLang="zh-CN" sz="1600" u="none" dirty="0">
                    <a:solidFill>
                      <a:srgbClr val="333399"/>
                    </a:solidFill>
                    <a:latin typeface="Arial" charset="0"/>
                    <a:ea typeface="黑体" pitchFamily="2" charset="-122"/>
                  </a:endParaRPr>
                </a:p>
              </p:txBody>
            </p:sp>
          </p:grpSp>
        </p:grpSp>
      </p:grpSp>
      <p:sp>
        <p:nvSpPr>
          <p:cNvPr id="70661" name="Rectangle 21"/>
          <p:cNvSpPr>
            <a:spLocks noGrp="1" noChangeArrowheads="1"/>
          </p:cNvSpPr>
          <p:nvPr>
            <p:ph type="title"/>
          </p:nvPr>
        </p:nvSpPr>
        <p:spPr>
          <a:xfrm>
            <a:off x="649726" y="713001"/>
            <a:ext cx="5862913" cy="521655"/>
          </a:xfrm>
        </p:spPr>
        <p:txBody>
          <a:bodyPr>
            <a:normAutofit/>
          </a:bodyPr>
          <a:lstStyle/>
          <a:p>
            <a:pPr algn="l" eaLnBrk="1" hangingPunct="1"/>
            <a:r>
              <a:rPr lang="zh-CN" altLang="en-US" sz="2400" dirty="0" smtClean="0">
                <a:solidFill>
                  <a:srgbClr val="007D7A"/>
                </a:solidFill>
                <a:latin typeface="Times New Roman" pitchFamily="18" charset="0"/>
                <a:ea typeface="微软雅黑" pitchFamily="34" charset="-122"/>
                <a:cs typeface="Times New Roman" pitchFamily="18" charset="0"/>
              </a:rPr>
              <a:t>人为</a:t>
            </a:r>
            <a:r>
              <a:rPr lang="zh-CN" altLang="en-US" sz="2400" dirty="0">
                <a:solidFill>
                  <a:srgbClr val="007D7A"/>
                </a:solidFill>
                <a:latin typeface="Times New Roman" pitchFamily="18" charset="0"/>
                <a:ea typeface="微软雅黑" pitchFamily="34" charset="-122"/>
                <a:cs typeface="Times New Roman" pitchFamily="18" charset="0"/>
              </a:rPr>
              <a:t>噪声</a:t>
            </a:r>
            <a:r>
              <a:rPr lang="zh-CN" altLang="en-US" sz="2400" dirty="0" smtClean="0">
                <a:solidFill>
                  <a:srgbClr val="007D7A"/>
                </a:solidFill>
                <a:latin typeface="Times New Roman" pitchFamily="18" charset="0"/>
                <a:ea typeface="微软雅黑" pitchFamily="34" charset="-122"/>
                <a:cs typeface="Times New Roman" pitchFamily="18" charset="0"/>
              </a:rPr>
              <a:t>信号</a:t>
            </a:r>
            <a:r>
              <a:rPr lang="zh-CN" altLang="en-US" sz="1800" dirty="0" smtClean="0">
                <a:ea typeface="黑体" pitchFamily="2" charset="-122"/>
              </a:rPr>
              <a:t> </a:t>
            </a:r>
            <a:endParaRPr lang="zh-CN" altLang="en-US" sz="1800" dirty="0">
              <a:ea typeface="黑体" pitchFamily="2" charset="-122"/>
            </a:endParaRPr>
          </a:p>
        </p:txBody>
      </p:sp>
      <p:sp>
        <p:nvSpPr>
          <p:cNvPr id="70662" name="Line 22"/>
          <p:cNvSpPr>
            <a:spLocks noChangeShapeType="1"/>
          </p:cNvSpPr>
          <p:nvPr/>
        </p:nvSpPr>
        <p:spPr bwMode="auto">
          <a:xfrm>
            <a:off x="1148306" y="1911386"/>
            <a:ext cx="4530053" cy="0"/>
          </a:xfrm>
          <a:prstGeom prst="line">
            <a:avLst/>
          </a:prstGeom>
          <a:noFill/>
          <a:ln w="38100" cmpd="dbl">
            <a:solidFill>
              <a:schemeClr val="tx1"/>
            </a:solidFill>
            <a:round/>
            <a:headEnd/>
            <a:tailEnd/>
          </a:ln>
        </p:spPr>
        <p:txBody>
          <a:bodyPr wrap="none" lIns="68708" tIns="34354" rIns="68708" bIns="34354" anchor="ctr"/>
          <a:lstStyle/>
          <a:p>
            <a:endParaRPr lang="zh-CN" altLang="en-US" sz="1600" u="none" dirty="0">
              <a:ea typeface="黑体" pitchFamily="2" charset="-122"/>
            </a:endParaRPr>
          </a:p>
        </p:txBody>
      </p:sp>
      <p:sp>
        <p:nvSpPr>
          <p:cNvPr id="70663" name="Line 23"/>
          <p:cNvSpPr>
            <a:spLocks noChangeShapeType="1"/>
          </p:cNvSpPr>
          <p:nvPr/>
        </p:nvSpPr>
        <p:spPr bwMode="auto">
          <a:xfrm>
            <a:off x="1137557" y="1917342"/>
            <a:ext cx="0" cy="2577308"/>
          </a:xfrm>
          <a:prstGeom prst="line">
            <a:avLst/>
          </a:prstGeom>
          <a:noFill/>
          <a:ln w="12700">
            <a:solidFill>
              <a:schemeClr val="tx1"/>
            </a:solidFill>
            <a:round/>
            <a:headEnd/>
            <a:tailEnd/>
          </a:ln>
        </p:spPr>
        <p:txBody>
          <a:bodyPr wrap="none" lIns="68708" tIns="34354" rIns="68708" bIns="34354" anchor="ctr"/>
          <a:lstStyle/>
          <a:p>
            <a:endParaRPr lang="zh-CN" altLang="en-US" sz="1600" u="none" dirty="0">
              <a:ea typeface="黑体" pitchFamily="2" charset="-122"/>
            </a:endParaRPr>
          </a:p>
        </p:txBody>
      </p:sp>
      <p:sp>
        <p:nvSpPr>
          <p:cNvPr id="70664" name="Line 24"/>
          <p:cNvSpPr>
            <a:spLocks noChangeShapeType="1"/>
          </p:cNvSpPr>
          <p:nvPr/>
        </p:nvSpPr>
        <p:spPr bwMode="auto">
          <a:xfrm>
            <a:off x="5716577" y="1911386"/>
            <a:ext cx="709426" cy="0"/>
          </a:xfrm>
          <a:prstGeom prst="line">
            <a:avLst/>
          </a:prstGeom>
          <a:noFill/>
          <a:ln w="12700">
            <a:solidFill>
              <a:schemeClr val="tx1"/>
            </a:solidFill>
            <a:round/>
            <a:headEnd/>
            <a:tailEnd/>
          </a:ln>
        </p:spPr>
        <p:txBody>
          <a:bodyPr wrap="none" lIns="68708" tIns="34354" rIns="68708" bIns="34354" anchor="ctr"/>
          <a:lstStyle/>
          <a:p>
            <a:endParaRPr lang="zh-CN" altLang="en-US" sz="1600" u="none" dirty="0">
              <a:ea typeface="黑体" pitchFamily="2" charset="-122"/>
            </a:endParaRPr>
          </a:p>
        </p:txBody>
      </p:sp>
      <p:sp>
        <p:nvSpPr>
          <p:cNvPr id="70665" name="Line 25"/>
          <p:cNvSpPr>
            <a:spLocks noChangeShapeType="1"/>
          </p:cNvSpPr>
          <p:nvPr/>
        </p:nvSpPr>
        <p:spPr bwMode="auto">
          <a:xfrm>
            <a:off x="5716576" y="2670048"/>
            <a:ext cx="302163" cy="0"/>
          </a:xfrm>
          <a:prstGeom prst="line">
            <a:avLst/>
          </a:prstGeom>
          <a:noFill/>
          <a:ln w="12700">
            <a:solidFill>
              <a:schemeClr val="tx1"/>
            </a:solidFill>
            <a:round/>
            <a:headEnd/>
            <a:tailEnd/>
          </a:ln>
        </p:spPr>
        <p:txBody>
          <a:bodyPr wrap="none" lIns="68708" tIns="34354" rIns="68708" bIns="34354" anchor="ctr"/>
          <a:lstStyle/>
          <a:p>
            <a:endParaRPr lang="zh-CN" altLang="en-US" sz="1600" u="none" dirty="0">
              <a:ea typeface="黑体" pitchFamily="2" charset="-122"/>
            </a:endParaRPr>
          </a:p>
        </p:txBody>
      </p:sp>
      <p:sp>
        <p:nvSpPr>
          <p:cNvPr id="70666" name="Line 26"/>
          <p:cNvSpPr>
            <a:spLocks noChangeShapeType="1"/>
          </p:cNvSpPr>
          <p:nvPr/>
        </p:nvSpPr>
        <p:spPr bwMode="auto">
          <a:xfrm>
            <a:off x="5857506" y="1917341"/>
            <a:ext cx="0" cy="752707"/>
          </a:xfrm>
          <a:prstGeom prst="line">
            <a:avLst/>
          </a:prstGeom>
          <a:noFill/>
          <a:ln w="19050">
            <a:solidFill>
              <a:srgbClr val="333399"/>
            </a:solidFill>
            <a:round/>
            <a:headEnd type="triangle" w="med" len="med"/>
            <a:tailEnd type="triangle" w="sm" len="med"/>
          </a:ln>
        </p:spPr>
        <p:txBody>
          <a:bodyPr wrap="none" lIns="68708" tIns="34354" rIns="68708" bIns="34354" anchor="ctr"/>
          <a:lstStyle/>
          <a:p>
            <a:endParaRPr lang="zh-CN" altLang="en-US" sz="1600" u="none" dirty="0">
              <a:ea typeface="黑体" pitchFamily="2" charset="-122"/>
            </a:endParaRPr>
          </a:p>
        </p:txBody>
      </p:sp>
      <p:sp>
        <p:nvSpPr>
          <p:cNvPr id="70667" name="Rectangle 27"/>
          <p:cNvSpPr>
            <a:spLocks noChangeArrowheads="1"/>
          </p:cNvSpPr>
          <p:nvPr/>
        </p:nvSpPr>
        <p:spPr bwMode="auto">
          <a:xfrm>
            <a:off x="856892" y="1582672"/>
            <a:ext cx="284790" cy="313674"/>
          </a:xfrm>
          <a:prstGeom prst="rect">
            <a:avLst/>
          </a:prstGeom>
          <a:noFill/>
          <a:ln w="12700">
            <a:noFill/>
            <a:miter lim="800000"/>
            <a:headEnd/>
            <a:tailEnd/>
          </a:ln>
        </p:spPr>
        <p:txBody>
          <a:bodyPr wrap="none" lIns="67993" tIns="33400" rIns="67993" bIns="33400">
            <a:spAutoFit/>
          </a:bodyPr>
          <a:lstStyle/>
          <a:p>
            <a:pPr defTabSz="572553" eaLnBrk="0" hangingPunct="0"/>
            <a:r>
              <a:rPr kumimoji="1" lang="en-US" altLang="zh-CN" sz="1600" u="none" dirty="0">
                <a:solidFill>
                  <a:srgbClr val="333399"/>
                </a:solidFill>
                <a:latin typeface="Arial" charset="0"/>
                <a:ea typeface="黑体" pitchFamily="2" charset="-122"/>
              </a:rPr>
              <a:t>A</a:t>
            </a:r>
          </a:p>
        </p:txBody>
      </p:sp>
      <p:sp>
        <p:nvSpPr>
          <p:cNvPr id="70668" name="Rectangle 28"/>
          <p:cNvSpPr>
            <a:spLocks noChangeArrowheads="1"/>
          </p:cNvSpPr>
          <p:nvPr/>
        </p:nvSpPr>
        <p:spPr bwMode="auto">
          <a:xfrm>
            <a:off x="5558927" y="1582672"/>
            <a:ext cx="284790" cy="313674"/>
          </a:xfrm>
          <a:prstGeom prst="rect">
            <a:avLst/>
          </a:prstGeom>
          <a:noFill/>
          <a:ln w="12700">
            <a:noFill/>
            <a:miter lim="800000"/>
            <a:headEnd/>
            <a:tailEnd/>
          </a:ln>
        </p:spPr>
        <p:txBody>
          <a:bodyPr wrap="none" lIns="67993" tIns="33400" rIns="67993" bIns="33400">
            <a:spAutoFit/>
          </a:bodyPr>
          <a:lstStyle/>
          <a:p>
            <a:pPr defTabSz="572553" eaLnBrk="0" hangingPunct="0"/>
            <a:r>
              <a:rPr kumimoji="1" lang="en-US" altLang="zh-CN" sz="1600" u="none" dirty="0">
                <a:solidFill>
                  <a:srgbClr val="333399"/>
                </a:solidFill>
                <a:latin typeface="Arial" charset="0"/>
                <a:ea typeface="黑体" pitchFamily="2" charset="-122"/>
              </a:rPr>
              <a:t>B</a:t>
            </a:r>
          </a:p>
        </p:txBody>
      </p:sp>
      <p:sp>
        <p:nvSpPr>
          <p:cNvPr id="70669" name="Line 29"/>
          <p:cNvSpPr>
            <a:spLocks noChangeShapeType="1"/>
          </p:cNvSpPr>
          <p:nvPr/>
        </p:nvSpPr>
        <p:spPr bwMode="auto">
          <a:xfrm>
            <a:off x="602501" y="2065024"/>
            <a:ext cx="0" cy="1742422"/>
          </a:xfrm>
          <a:prstGeom prst="line">
            <a:avLst/>
          </a:prstGeom>
          <a:noFill/>
          <a:ln w="28575">
            <a:solidFill>
              <a:srgbClr val="333399"/>
            </a:solidFill>
            <a:round/>
            <a:headEnd/>
            <a:tailEnd type="triangle" w="sm" len="med"/>
          </a:ln>
        </p:spPr>
        <p:txBody>
          <a:bodyPr wrap="none" lIns="68708" tIns="34354" rIns="68708" bIns="34354" anchor="ctr"/>
          <a:lstStyle/>
          <a:p>
            <a:endParaRPr lang="zh-CN" altLang="en-US" sz="1600" u="none" dirty="0">
              <a:ea typeface="黑体" pitchFamily="2" charset="-122"/>
            </a:endParaRPr>
          </a:p>
        </p:txBody>
      </p:sp>
      <p:sp>
        <p:nvSpPr>
          <p:cNvPr id="70670" name="Line 30"/>
          <p:cNvSpPr>
            <a:spLocks noChangeShapeType="1"/>
          </p:cNvSpPr>
          <p:nvPr/>
        </p:nvSpPr>
        <p:spPr bwMode="auto">
          <a:xfrm>
            <a:off x="5678358" y="1906623"/>
            <a:ext cx="0" cy="2593981"/>
          </a:xfrm>
          <a:prstGeom prst="line">
            <a:avLst/>
          </a:prstGeom>
          <a:noFill/>
          <a:ln w="12700">
            <a:solidFill>
              <a:schemeClr val="tx1"/>
            </a:solidFill>
            <a:round/>
            <a:headEnd/>
            <a:tailEnd/>
          </a:ln>
        </p:spPr>
        <p:txBody>
          <a:bodyPr wrap="none" lIns="68708" tIns="34354" rIns="68708" bIns="34354" anchor="ctr"/>
          <a:lstStyle/>
          <a:p>
            <a:endParaRPr lang="zh-CN" altLang="en-US" sz="1600" u="none" dirty="0">
              <a:ea typeface="黑体" pitchFamily="2" charset="-122"/>
            </a:endParaRPr>
          </a:p>
        </p:txBody>
      </p:sp>
      <p:sp>
        <p:nvSpPr>
          <p:cNvPr id="70671" name="Line 31"/>
          <p:cNvSpPr>
            <a:spLocks noChangeShapeType="1"/>
          </p:cNvSpPr>
          <p:nvPr/>
        </p:nvSpPr>
        <p:spPr bwMode="auto">
          <a:xfrm>
            <a:off x="799564" y="3098806"/>
            <a:ext cx="300969" cy="0"/>
          </a:xfrm>
          <a:prstGeom prst="line">
            <a:avLst/>
          </a:prstGeom>
          <a:noFill/>
          <a:ln w="12700">
            <a:solidFill>
              <a:schemeClr val="tx1"/>
            </a:solidFill>
            <a:round/>
            <a:headEnd/>
            <a:tailEnd/>
          </a:ln>
        </p:spPr>
        <p:txBody>
          <a:bodyPr wrap="none" lIns="68708" tIns="34354" rIns="68708" bIns="34354" anchor="ctr"/>
          <a:lstStyle/>
          <a:p>
            <a:endParaRPr lang="zh-CN" altLang="en-US" sz="1600" u="none" dirty="0">
              <a:ea typeface="黑体" pitchFamily="2" charset="-122"/>
            </a:endParaRPr>
          </a:p>
        </p:txBody>
      </p:sp>
      <p:sp>
        <p:nvSpPr>
          <p:cNvPr id="70672" name="Line 32"/>
          <p:cNvSpPr>
            <a:spLocks noChangeShapeType="1"/>
          </p:cNvSpPr>
          <p:nvPr/>
        </p:nvSpPr>
        <p:spPr bwMode="auto">
          <a:xfrm>
            <a:off x="781650" y="1911386"/>
            <a:ext cx="300969" cy="0"/>
          </a:xfrm>
          <a:prstGeom prst="line">
            <a:avLst/>
          </a:prstGeom>
          <a:noFill/>
          <a:ln w="12700">
            <a:solidFill>
              <a:schemeClr val="tx1"/>
            </a:solidFill>
            <a:round/>
            <a:headEnd/>
            <a:tailEnd/>
          </a:ln>
        </p:spPr>
        <p:txBody>
          <a:bodyPr wrap="none" lIns="68708" tIns="34354" rIns="68708" bIns="34354" anchor="ctr"/>
          <a:lstStyle/>
          <a:p>
            <a:endParaRPr lang="zh-CN" altLang="en-US" sz="1600" u="none" dirty="0">
              <a:ea typeface="黑体" pitchFamily="2" charset="-122"/>
            </a:endParaRPr>
          </a:p>
        </p:txBody>
      </p:sp>
      <p:sp>
        <p:nvSpPr>
          <p:cNvPr id="70673" name="Line 33"/>
          <p:cNvSpPr>
            <a:spLocks noChangeShapeType="1"/>
          </p:cNvSpPr>
          <p:nvPr/>
        </p:nvSpPr>
        <p:spPr bwMode="auto">
          <a:xfrm>
            <a:off x="935717" y="1911386"/>
            <a:ext cx="0" cy="1177892"/>
          </a:xfrm>
          <a:prstGeom prst="line">
            <a:avLst/>
          </a:prstGeom>
          <a:noFill/>
          <a:ln w="28575">
            <a:solidFill>
              <a:srgbClr val="333399"/>
            </a:solidFill>
            <a:round/>
            <a:headEnd type="triangle" w="sm" len="med"/>
            <a:tailEnd type="triangle" w="sm" len="med"/>
          </a:ln>
        </p:spPr>
        <p:txBody>
          <a:bodyPr wrap="none" lIns="68708" tIns="34354" rIns="68708" bIns="34354" anchor="ctr"/>
          <a:lstStyle/>
          <a:p>
            <a:endParaRPr lang="zh-CN" altLang="en-US" sz="1600" u="none" dirty="0">
              <a:ea typeface="黑体" pitchFamily="2" charset="-122"/>
            </a:endParaRPr>
          </a:p>
        </p:txBody>
      </p:sp>
      <p:grpSp>
        <p:nvGrpSpPr>
          <p:cNvPr id="8" name="Group 34"/>
          <p:cNvGrpSpPr>
            <a:grpSpLocks/>
          </p:cNvGrpSpPr>
          <p:nvPr/>
        </p:nvGrpSpPr>
        <p:grpSpPr bwMode="auto">
          <a:xfrm>
            <a:off x="776866" y="2304410"/>
            <a:ext cx="409518" cy="338446"/>
            <a:chOff x="4272" y="1968"/>
            <a:chExt cx="292" cy="257"/>
          </a:xfrm>
        </p:grpSpPr>
        <p:sp>
          <p:nvSpPr>
            <p:cNvPr id="70700" name="Rectangle 35"/>
            <p:cNvSpPr>
              <a:spLocks noChangeArrowheads="1"/>
            </p:cNvSpPr>
            <p:nvPr/>
          </p:nvSpPr>
          <p:spPr bwMode="auto">
            <a:xfrm>
              <a:off x="4309" y="2009"/>
              <a:ext cx="181" cy="182"/>
            </a:xfrm>
            <a:prstGeom prst="rect">
              <a:avLst/>
            </a:prstGeom>
            <a:solidFill>
              <a:schemeClr val="bg1"/>
            </a:solidFill>
            <a:ln w="12700">
              <a:noFill/>
              <a:miter lim="800000"/>
              <a:headEnd/>
              <a:tailEnd/>
            </a:ln>
          </p:spPr>
          <p:txBody>
            <a:bodyPr wrap="none" anchor="ctr"/>
            <a:lstStyle/>
            <a:p>
              <a:endParaRPr lang="zh-CN" altLang="en-US" sz="1600" u="none" dirty="0">
                <a:ea typeface="黑体" pitchFamily="2" charset="-122"/>
              </a:endParaRPr>
            </a:p>
          </p:txBody>
        </p:sp>
        <p:sp>
          <p:nvSpPr>
            <p:cNvPr id="70701" name="Text Box 36"/>
            <p:cNvSpPr txBox="1">
              <a:spLocks noChangeArrowheads="1"/>
            </p:cNvSpPr>
            <p:nvPr/>
          </p:nvSpPr>
          <p:spPr bwMode="auto">
            <a:xfrm>
              <a:off x="4272" y="1968"/>
              <a:ext cx="292" cy="257"/>
            </a:xfrm>
            <a:prstGeom prst="rect">
              <a:avLst/>
            </a:prstGeom>
            <a:noFill/>
            <a:ln w="12700">
              <a:noFill/>
              <a:miter lim="800000"/>
              <a:headEnd/>
              <a:tailEnd/>
            </a:ln>
          </p:spPr>
          <p:txBody>
            <a:bodyPr wrap="none">
              <a:spAutoFit/>
            </a:bodyPr>
            <a:lstStyle/>
            <a:p>
              <a:pPr defTabSz="572553" eaLnBrk="0" hangingPunct="0"/>
              <a:r>
                <a:rPr kumimoji="1" lang="en-US" altLang="zh-CN" sz="1600" i="1" u="none" dirty="0">
                  <a:solidFill>
                    <a:srgbClr val="333399"/>
                  </a:solidFill>
                  <a:latin typeface="Arial" charset="0"/>
                  <a:ea typeface="黑体" pitchFamily="2" charset="-122"/>
                </a:rPr>
                <a:t>T</a:t>
              </a:r>
              <a:r>
                <a:rPr kumimoji="1" lang="en-US" altLang="zh-CN" sz="1600" i="1" u="none" baseline="-25000" dirty="0">
                  <a:solidFill>
                    <a:srgbClr val="333399"/>
                  </a:solidFill>
                  <a:latin typeface="Arial" charset="0"/>
                  <a:ea typeface="黑体" pitchFamily="2" charset="-122"/>
                </a:rPr>
                <a:t>B</a:t>
              </a:r>
              <a:endParaRPr kumimoji="1" lang="en-US" altLang="zh-CN" sz="1600" u="none" dirty="0">
                <a:solidFill>
                  <a:srgbClr val="333399"/>
                </a:solidFill>
                <a:latin typeface="Arial" charset="0"/>
                <a:ea typeface="黑体" pitchFamily="2" charset="-122"/>
              </a:endParaRPr>
            </a:p>
          </p:txBody>
        </p:sp>
      </p:grpSp>
      <p:sp>
        <p:nvSpPr>
          <p:cNvPr id="70675" name="Text Box 37"/>
          <p:cNvSpPr txBox="1">
            <a:spLocks noChangeArrowheads="1"/>
          </p:cNvSpPr>
          <p:nvPr/>
        </p:nvSpPr>
        <p:spPr bwMode="auto">
          <a:xfrm>
            <a:off x="467544" y="3784818"/>
            <a:ext cx="207688" cy="315600"/>
          </a:xfrm>
          <a:prstGeom prst="rect">
            <a:avLst/>
          </a:prstGeom>
          <a:noFill/>
          <a:ln w="12700">
            <a:noFill/>
            <a:miter lim="800000"/>
            <a:headEnd/>
            <a:tailEnd/>
          </a:ln>
        </p:spPr>
        <p:txBody>
          <a:bodyPr wrap="none" lIns="68708" tIns="34354" rIns="68708" bIns="34354">
            <a:spAutoFit/>
          </a:bodyPr>
          <a:lstStyle/>
          <a:p>
            <a:pPr defTabSz="572553" eaLnBrk="0" hangingPunct="0"/>
            <a:r>
              <a:rPr kumimoji="1" lang="en-US" altLang="zh-CN" sz="1600" i="1" u="none" dirty="0">
                <a:solidFill>
                  <a:srgbClr val="333399"/>
                </a:solidFill>
                <a:latin typeface="Arial" charset="0"/>
                <a:ea typeface="黑体" pitchFamily="2" charset="-122"/>
              </a:rPr>
              <a:t>t</a:t>
            </a:r>
          </a:p>
        </p:txBody>
      </p:sp>
      <p:sp>
        <p:nvSpPr>
          <p:cNvPr id="70676" name="Line 38"/>
          <p:cNvSpPr>
            <a:spLocks noChangeShapeType="1"/>
          </p:cNvSpPr>
          <p:nvPr/>
        </p:nvSpPr>
        <p:spPr bwMode="auto">
          <a:xfrm>
            <a:off x="1137557" y="4385078"/>
            <a:ext cx="4552745" cy="0"/>
          </a:xfrm>
          <a:prstGeom prst="line">
            <a:avLst/>
          </a:prstGeom>
          <a:noFill/>
          <a:ln w="19050">
            <a:solidFill>
              <a:schemeClr val="tx1"/>
            </a:solidFill>
            <a:prstDash val="dash"/>
            <a:round/>
            <a:headEnd type="none" w="sm" len="med"/>
            <a:tailEnd type="none" w="sm" len="med"/>
          </a:ln>
        </p:spPr>
        <p:txBody>
          <a:bodyPr wrap="none" lIns="68708" tIns="34354" rIns="68708" bIns="34354" anchor="ctr"/>
          <a:lstStyle/>
          <a:p>
            <a:endParaRPr lang="zh-CN" altLang="en-US" sz="1600" u="none" dirty="0">
              <a:ea typeface="黑体" pitchFamily="2" charset="-122"/>
            </a:endParaRPr>
          </a:p>
        </p:txBody>
      </p:sp>
      <p:sp>
        <p:nvSpPr>
          <p:cNvPr id="70677" name="Rectangle 39"/>
          <p:cNvSpPr>
            <a:spLocks noChangeArrowheads="1"/>
          </p:cNvSpPr>
          <p:nvPr/>
        </p:nvSpPr>
        <p:spPr bwMode="auto">
          <a:xfrm>
            <a:off x="5763155" y="2117428"/>
            <a:ext cx="227082" cy="313674"/>
          </a:xfrm>
          <a:prstGeom prst="rect">
            <a:avLst/>
          </a:prstGeom>
          <a:solidFill>
            <a:schemeClr val="bg1"/>
          </a:solidFill>
          <a:ln w="12700">
            <a:noFill/>
            <a:miter lim="800000"/>
            <a:headEnd/>
            <a:tailEnd/>
          </a:ln>
        </p:spPr>
        <p:txBody>
          <a:bodyPr wrap="none" lIns="67993" tIns="33400" rIns="67993" bIns="33400">
            <a:spAutoFit/>
          </a:bodyPr>
          <a:lstStyle/>
          <a:p>
            <a:pPr defTabSz="572553" eaLnBrk="0" hangingPunct="0"/>
            <a:r>
              <a:rPr kumimoji="1" lang="en-US" altLang="zh-CN" sz="1600" u="none" dirty="0">
                <a:solidFill>
                  <a:srgbClr val="333399"/>
                </a:solidFill>
                <a:latin typeface="Arial" charset="0"/>
                <a:ea typeface="黑体" pitchFamily="2" charset="-122"/>
                <a:sym typeface="Symbol" pitchFamily="18" charset="2"/>
              </a:rPr>
              <a:t></a:t>
            </a:r>
          </a:p>
        </p:txBody>
      </p:sp>
      <p:grpSp>
        <p:nvGrpSpPr>
          <p:cNvPr id="9" name="Group 40"/>
          <p:cNvGrpSpPr>
            <a:grpSpLocks/>
          </p:cNvGrpSpPr>
          <p:nvPr/>
        </p:nvGrpSpPr>
        <p:grpSpPr bwMode="auto">
          <a:xfrm>
            <a:off x="4564062" y="1367103"/>
            <a:ext cx="1237315" cy="987333"/>
            <a:chOff x="3861" y="1162"/>
            <a:chExt cx="1036" cy="829"/>
          </a:xfrm>
        </p:grpSpPr>
        <p:sp>
          <p:nvSpPr>
            <p:cNvPr id="70697"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p:spPr>
          <p:txBody>
            <a:bodyPr wrap="none" anchor="ctr"/>
            <a:lstStyle/>
            <a:p>
              <a:endParaRPr lang="zh-CN" altLang="en-US" sz="1600" u="none" dirty="0">
                <a:ea typeface="黑体" pitchFamily="2" charset="-122"/>
              </a:endParaRPr>
            </a:p>
          </p:txBody>
        </p:sp>
        <p:sp>
          <p:nvSpPr>
            <p:cNvPr id="70698" name="Text Box 42"/>
            <p:cNvSpPr txBox="1">
              <a:spLocks noChangeArrowheads="1"/>
            </p:cNvSpPr>
            <p:nvPr/>
          </p:nvSpPr>
          <p:spPr bwMode="auto">
            <a:xfrm>
              <a:off x="3878" y="1162"/>
              <a:ext cx="1019" cy="284"/>
            </a:xfrm>
            <a:prstGeom prst="rect">
              <a:avLst/>
            </a:prstGeom>
            <a:noFill/>
            <a:ln w="12700">
              <a:noFill/>
              <a:miter lim="800000"/>
              <a:headEnd/>
              <a:tailEnd/>
            </a:ln>
          </p:spPr>
          <p:txBody>
            <a:bodyPr wrap="none">
              <a:spAutoFit/>
            </a:bodyPr>
            <a:lstStyle/>
            <a:p>
              <a:pPr defTabSz="572553" eaLnBrk="0" hangingPunct="0"/>
              <a:r>
                <a:rPr kumimoji="1" lang="en-US" altLang="zh-CN" sz="1600" u="none" dirty="0">
                  <a:solidFill>
                    <a:srgbClr val="333399"/>
                  </a:solidFill>
                  <a:latin typeface="Arial" charset="0"/>
                  <a:ea typeface="黑体" pitchFamily="2" charset="-122"/>
                </a:rPr>
                <a:t>B </a:t>
              </a:r>
              <a:r>
                <a:rPr kumimoji="1" lang="zh-CN" altLang="en-US" sz="1600" u="none" dirty="0">
                  <a:solidFill>
                    <a:srgbClr val="333399"/>
                  </a:solidFill>
                  <a:latin typeface="Arial" charset="0"/>
                  <a:ea typeface="黑体" pitchFamily="2" charset="-122"/>
                </a:rPr>
                <a:t>发送数据</a:t>
              </a:r>
            </a:p>
          </p:txBody>
        </p:sp>
        <p:sp>
          <p:nvSpPr>
            <p:cNvPr id="70699"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p:spPr>
          <p:txBody>
            <a:bodyPr wrap="none" anchor="ctr"/>
            <a:lstStyle/>
            <a:p>
              <a:endParaRPr lang="zh-CN" altLang="en-US" sz="1600" u="none" dirty="0">
                <a:ea typeface="黑体" pitchFamily="2" charset="-122"/>
              </a:endParaRPr>
            </a:p>
          </p:txBody>
        </p:sp>
      </p:grpSp>
      <p:sp>
        <p:nvSpPr>
          <p:cNvPr id="70679" name="Line 45"/>
          <p:cNvSpPr>
            <a:spLocks noChangeShapeType="1"/>
          </p:cNvSpPr>
          <p:nvPr/>
        </p:nvSpPr>
        <p:spPr bwMode="auto">
          <a:xfrm flipH="1">
            <a:off x="1132779" y="2670049"/>
            <a:ext cx="406069" cy="434712"/>
          </a:xfrm>
          <a:prstGeom prst="line">
            <a:avLst/>
          </a:prstGeom>
          <a:noFill/>
          <a:ln w="28575">
            <a:solidFill>
              <a:schemeClr val="tx1"/>
            </a:solidFill>
            <a:round/>
            <a:headEnd/>
            <a:tailEnd type="triangle" w="med" len="lg"/>
          </a:ln>
        </p:spPr>
        <p:txBody>
          <a:bodyPr wrap="none" lIns="68708" tIns="34354" rIns="68708" bIns="34354" anchor="ctr"/>
          <a:lstStyle/>
          <a:p>
            <a:endParaRPr lang="zh-CN" altLang="en-US" sz="1600" u="none" dirty="0">
              <a:ea typeface="黑体" pitchFamily="2" charset="-122"/>
            </a:endParaRPr>
          </a:p>
        </p:txBody>
      </p:sp>
      <p:sp>
        <p:nvSpPr>
          <p:cNvPr id="70680" name="AutoShape 46"/>
          <p:cNvSpPr>
            <a:spLocks noChangeArrowheads="1"/>
          </p:cNvSpPr>
          <p:nvPr/>
        </p:nvSpPr>
        <p:spPr bwMode="auto">
          <a:xfrm>
            <a:off x="1137556" y="2069789"/>
            <a:ext cx="1280310" cy="1188610"/>
          </a:xfrm>
          <a:prstGeom prst="irregularSeal1">
            <a:avLst/>
          </a:prstGeom>
          <a:solidFill>
            <a:srgbClr val="FFCCFF"/>
          </a:solidFill>
          <a:ln w="19050">
            <a:solidFill>
              <a:schemeClr val="tx1"/>
            </a:solidFill>
            <a:miter lim="800000"/>
            <a:headEnd/>
            <a:tailEnd/>
          </a:ln>
        </p:spPr>
        <p:txBody>
          <a:bodyPr wrap="none" lIns="68708" tIns="34354" rIns="68708" bIns="34354" anchor="ctr"/>
          <a:lstStyle/>
          <a:p>
            <a:endParaRPr lang="zh-CN" altLang="en-US" sz="1600" u="none" dirty="0">
              <a:ea typeface="黑体" pitchFamily="2" charset="-122"/>
            </a:endParaRPr>
          </a:p>
        </p:txBody>
      </p:sp>
      <p:sp>
        <p:nvSpPr>
          <p:cNvPr id="70681" name="Text Box 47"/>
          <p:cNvSpPr txBox="1">
            <a:spLocks noChangeArrowheads="1"/>
          </p:cNvSpPr>
          <p:nvPr/>
        </p:nvSpPr>
        <p:spPr bwMode="auto">
          <a:xfrm>
            <a:off x="1348951" y="2405649"/>
            <a:ext cx="677367" cy="435633"/>
          </a:xfrm>
          <a:prstGeom prst="rect">
            <a:avLst/>
          </a:prstGeom>
          <a:noFill/>
          <a:ln w="12700">
            <a:noFill/>
            <a:miter lim="800000"/>
            <a:headEnd/>
            <a:tailEnd/>
          </a:ln>
        </p:spPr>
        <p:txBody>
          <a:bodyPr wrap="none" lIns="68708" tIns="34354" rIns="68708" bIns="34354">
            <a:spAutoFit/>
          </a:bodyPr>
          <a:lstStyle/>
          <a:p>
            <a:pPr defTabSz="572553" eaLnBrk="0" hangingPunct="0">
              <a:lnSpc>
                <a:spcPct val="85000"/>
              </a:lnSpc>
            </a:pPr>
            <a:r>
              <a:rPr kumimoji="1" lang="en-US" altLang="zh-CN" sz="1400" u="none" dirty="0">
                <a:solidFill>
                  <a:srgbClr val="333399"/>
                </a:solidFill>
                <a:latin typeface="Arial" charset="0"/>
                <a:ea typeface="黑体" pitchFamily="2" charset="-122"/>
              </a:rPr>
              <a:t>A </a:t>
            </a:r>
            <a:r>
              <a:rPr kumimoji="1" lang="zh-CN" altLang="en-US" sz="1400" u="none" dirty="0">
                <a:solidFill>
                  <a:srgbClr val="333399"/>
                </a:solidFill>
                <a:latin typeface="Arial" charset="0"/>
                <a:ea typeface="黑体" pitchFamily="2" charset="-122"/>
              </a:rPr>
              <a:t>检测</a:t>
            </a:r>
          </a:p>
          <a:p>
            <a:pPr defTabSz="572553" eaLnBrk="0" hangingPunct="0">
              <a:lnSpc>
                <a:spcPct val="85000"/>
              </a:lnSpc>
            </a:pPr>
            <a:r>
              <a:rPr kumimoji="1" lang="zh-CN" altLang="en-US" sz="1400" u="none" dirty="0">
                <a:solidFill>
                  <a:srgbClr val="333399"/>
                </a:solidFill>
                <a:latin typeface="Arial" charset="0"/>
                <a:ea typeface="黑体" pitchFamily="2" charset="-122"/>
              </a:rPr>
              <a:t>到冲突</a:t>
            </a:r>
          </a:p>
        </p:txBody>
      </p:sp>
      <p:grpSp>
        <p:nvGrpSpPr>
          <p:cNvPr id="10" name="Group 48"/>
          <p:cNvGrpSpPr>
            <a:grpSpLocks/>
          </p:cNvGrpSpPr>
          <p:nvPr/>
        </p:nvGrpSpPr>
        <p:grpSpPr bwMode="auto">
          <a:xfrm>
            <a:off x="3444984" y="1464764"/>
            <a:ext cx="1338834" cy="1048073"/>
            <a:chOff x="2925" y="1207"/>
            <a:chExt cx="1121" cy="880"/>
          </a:xfrm>
        </p:grpSpPr>
        <p:sp>
          <p:nvSpPr>
            <p:cNvPr id="7069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p:spPr>
          <p:txBody>
            <a:bodyPr wrap="none" anchor="ctr"/>
            <a:lstStyle/>
            <a:p>
              <a:endParaRPr lang="zh-CN" altLang="en-US" sz="1600" u="none" dirty="0">
                <a:ea typeface="黑体" pitchFamily="2" charset="-122"/>
              </a:endParaRPr>
            </a:p>
          </p:txBody>
        </p:sp>
        <p:grpSp>
          <p:nvGrpSpPr>
            <p:cNvPr id="11" name="Group 50"/>
            <p:cNvGrpSpPr>
              <a:grpSpLocks/>
            </p:cNvGrpSpPr>
            <p:nvPr/>
          </p:nvGrpSpPr>
          <p:grpSpPr bwMode="auto">
            <a:xfrm>
              <a:off x="2925" y="1207"/>
              <a:ext cx="1121" cy="681"/>
              <a:chOff x="3514" y="2256"/>
              <a:chExt cx="1121" cy="681"/>
            </a:xfrm>
          </p:grpSpPr>
          <p:sp>
            <p:nvSpPr>
              <p:cNvPr id="70695" name="AutoShape 51"/>
              <p:cNvSpPr>
                <a:spLocks noChangeArrowheads="1"/>
              </p:cNvSpPr>
              <p:nvPr/>
            </p:nvSpPr>
            <p:spPr bwMode="auto">
              <a:xfrm>
                <a:off x="3514" y="2256"/>
                <a:ext cx="1121" cy="681"/>
              </a:xfrm>
              <a:prstGeom prst="irregularSeal1">
                <a:avLst/>
              </a:prstGeom>
              <a:solidFill>
                <a:srgbClr val="FFCCFF"/>
              </a:solidFill>
              <a:ln w="19050">
                <a:solidFill>
                  <a:schemeClr val="tx1"/>
                </a:solidFill>
                <a:miter lim="800000"/>
                <a:headEnd/>
                <a:tailEnd/>
              </a:ln>
            </p:spPr>
            <p:txBody>
              <a:bodyPr wrap="none" anchor="ctr"/>
              <a:lstStyle/>
              <a:p>
                <a:endParaRPr lang="zh-CN" altLang="en-US" sz="1600" u="none" dirty="0">
                  <a:ea typeface="黑体" pitchFamily="2" charset="-122"/>
                </a:endParaRPr>
              </a:p>
            </p:txBody>
          </p:sp>
          <p:sp>
            <p:nvSpPr>
              <p:cNvPr id="70696" name="Text Box 52"/>
              <p:cNvSpPr txBox="1">
                <a:spLocks noChangeArrowheads="1"/>
              </p:cNvSpPr>
              <p:nvPr/>
            </p:nvSpPr>
            <p:spPr bwMode="auto">
              <a:xfrm>
                <a:off x="3701" y="2427"/>
                <a:ext cx="847" cy="284"/>
              </a:xfrm>
              <a:prstGeom prst="rect">
                <a:avLst/>
              </a:prstGeom>
              <a:noFill/>
              <a:ln w="12700">
                <a:noFill/>
                <a:miter lim="800000"/>
                <a:headEnd/>
                <a:tailEnd/>
              </a:ln>
            </p:spPr>
            <p:txBody>
              <a:bodyPr wrap="none">
                <a:spAutoFit/>
              </a:bodyPr>
              <a:lstStyle/>
              <a:p>
                <a:pPr defTabSz="572553" eaLnBrk="0" hangingPunct="0"/>
                <a:r>
                  <a:rPr kumimoji="1" lang="zh-CN" altLang="en-US" sz="1600" u="none" dirty="0">
                    <a:solidFill>
                      <a:srgbClr val="333399"/>
                    </a:solidFill>
                    <a:latin typeface="Arial" charset="0"/>
                    <a:ea typeface="黑体" pitchFamily="2" charset="-122"/>
                  </a:rPr>
                  <a:t>开始冲突</a:t>
                </a:r>
              </a:p>
            </p:txBody>
          </p:sp>
        </p:grpSp>
      </p:grpSp>
      <p:sp>
        <p:nvSpPr>
          <p:cNvPr id="70683" name="Line 54"/>
          <p:cNvSpPr>
            <a:spLocks noChangeShapeType="1"/>
          </p:cNvSpPr>
          <p:nvPr/>
        </p:nvSpPr>
        <p:spPr bwMode="auto">
          <a:xfrm>
            <a:off x="5738074" y="4385078"/>
            <a:ext cx="687928" cy="0"/>
          </a:xfrm>
          <a:prstGeom prst="line">
            <a:avLst/>
          </a:prstGeom>
          <a:noFill/>
          <a:ln w="12700">
            <a:solidFill>
              <a:schemeClr val="tx1"/>
            </a:solidFill>
            <a:round/>
            <a:headEnd/>
            <a:tailEnd/>
          </a:ln>
        </p:spPr>
        <p:txBody>
          <a:bodyPr wrap="none" lIns="68708" tIns="34354" rIns="68708" bIns="34354" anchor="ctr"/>
          <a:lstStyle/>
          <a:p>
            <a:endParaRPr lang="zh-CN" altLang="en-US" sz="1600" u="none" dirty="0">
              <a:ea typeface="黑体" pitchFamily="2" charset="-122"/>
            </a:endParaRPr>
          </a:p>
        </p:txBody>
      </p:sp>
      <p:sp>
        <p:nvSpPr>
          <p:cNvPr id="70684" name="Line 55"/>
          <p:cNvSpPr>
            <a:spLocks noChangeShapeType="1"/>
          </p:cNvSpPr>
          <p:nvPr/>
        </p:nvSpPr>
        <p:spPr bwMode="auto">
          <a:xfrm>
            <a:off x="6208636" y="1894712"/>
            <a:ext cx="0" cy="2480838"/>
          </a:xfrm>
          <a:prstGeom prst="line">
            <a:avLst/>
          </a:prstGeom>
          <a:noFill/>
          <a:ln w="28575">
            <a:solidFill>
              <a:srgbClr val="333399"/>
            </a:solidFill>
            <a:round/>
            <a:headEnd type="triangle" w="sm" len="med"/>
            <a:tailEnd type="triangle" w="sm" len="med"/>
          </a:ln>
        </p:spPr>
        <p:txBody>
          <a:bodyPr wrap="none" lIns="68708" tIns="34354" rIns="68708" bIns="34354" anchor="ctr"/>
          <a:lstStyle/>
          <a:p>
            <a:endParaRPr lang="zh-CN" altLang="en-US" sz="1600" u="none" dirty="0">
              <a:ea typeface="黑体" pitchFamily="2" charset="-122"/>
            </a:endParaRPr>
          </a:p>
        </p:txBody>
      </p:sp>
      <p:sp>
        <p:nvSpPr>
          <p:cNvPr id="70685" name="Text Box 56"/>
          <p:cNvSpPr txBox="1">
            <a:spLocks noChangeArrowheads="1"/>
          </p:cNvSpPr>
          <p:nvPr/>
        </p:nvSpPr>
        <p:spPr bwMode="auto">
          <a:xfrm>
            <a:off x="6033071" y="2366345"/>
            <a:ext cx="318294" cy="1362041"/>
          </a:xfrm>
          <a:prstGeom prst="rect">
            <a:avLst/>
          </a:prstGeom>
          <a:solidFill>
            <a:schemeClr val="bg1"/>
          </a:solidFill>
          <a:ln w="12700">
            <a:noFill/>
            <a:miter lim="800000"/>
            <a:headEnd/>
            <a:tailEnd/>
          </a:ln>
        </p:spPr>
        <p:txBody>
          <a:bodyPr wrap="none" lIns="68708" tIns="34354" rIns="68708" bIns="34354">
            <a:spAutoFit/>
          </a:bodyPr>
          <a:lstStyle/>
          <a:p>
            <a:pPr defTabSz="572553" eaLnBrk="0" hangingPunct="0"/>
            <a:r>
              <a:rPr kumimoji="1" lang="zh-CN" altLang="en-US" sz="1400" u="none" dirty="0">
                <a:solidFill>
                  <a:srgbClr val="333399"/>
                </a:solidFill>
                <a:latin typeface="Arial" charset="0"/>
                <a:ea typeface="黑体" pitchFamily="2" charset="-122"/>
              </a:rPr>
              <a:t>信</a:t>
            </a:r>
          </a:p>
          <a:p>
            <a:pPr defTabSz="572553" eaLnBrk="0" hangingPunct="0"/>
            <a:r>
              <a:rPr kumimoji="1" lang="zh-CN" altLang="en-US" sz="1400" u="none" dirty="0">
                <a:solidFill>
                  <a:srgbClr val="333399"/>
                </a:solidFill>
                <a:latin typeface="Arial" charset="0"/>
                <a:ea typeface="黑体" pitchFamily="2" charset="-122"/>
              </a:rPr>
              <a:t>道</a:t>
            </a:r>
          </a:p>
          <a:p>
            <a:pPr defTabSz="572553" eaLnBrk="0" hangingPunct="0"/>
            <a:r>
              <a:rPr kumimoji="1" lang="zh-CN" altLang="en-US" sz="1400" u="none" dirty="0">
                <a:solidFill>
                  <a:srgbClr val="333399"/>
                </a:solidFill>
                <a:latin typeface="Arial" charset="0"/>
                <a:ea typeface="黑体" pitchFamily="2" charset="-122"/>
              </a:rPr>
              <a:t>占</a:t>
            </a:r>
          </a:p>
          <a:p>
            <a:pPr defTabSz="572553" eaLnBrk="0" hangingPunct="0"/>
            <a:r>
              <a:rPr kumimoji="1" lang="zh-CN" altLang="en-US" sz="1400" u="none" dirty="0">
                <a:solidFill>
                  <a:srgbClr val="333399"/>
                </a:solidFill>
                <a:latin typeface="Arial" charset="0"/>
                <a:ea typeface="黑体" pitchFamily="2" charset="-122"/>
              </a:rPr>
              <a:t>用</a:t>
            </a:r>
          </a:p>
          <a:p>
            <a:pPr defTabSz="572553" eaLnBrk="0" hangingPunct="0"/>
            <a:r>
              <a:rPr kumimoji="1" lang="zh-CN" altLang="en-US" sz="1400" u="none" dirty="0">
                <a:solidFill>
                  <a:srgbClr val="333399"/>
                </a:solidFill>
                <a:latin typeface="Arial" charset="0"/>
                <a:ea typeface="黑体" pitchFamily="2" charset="-122"/>
              </a:rPr>
              <a:t>时</a:t>
            </a:r>
          </a:p>
          <a:p>
            <a:pPr defTabSz="572553" eaLnBrk="0" hangingPunct="0"/>
            <a:r>
              <a:rPr kumimoji="1" lang="zh-CN" altLang="en-US" sz="1400" u="none" dirty="0">
                <a:solidFill>
                  <a:srgbClr val="333399"/>
                </a:solidFill>
                <a:latin typeface="Arial" charset="0"/>
                <a:ea typeface="黑体" pitchFamily="2" charset="-122"/>
              </a:rPr>
              <a:t>间</a:t>
            </a:r>
          </a:p>
        </p:txBody>
      </p:sp>
      <p:grpSp>
        <p:nvGrpSpPr>
          <p:cNvPr id="12" name="Group 57"/>
          <p:cNvGrpSpPr>
            <a:grpSpLocks/>
          </p:cNvGrpSpPr>
          <p:nvPr/>
        </p:nvGrpSpPr>
        <p:grpSpPr bwMode="auto">
          <a:xfrm>
            <a:off x="1170998" y="1367103"/>
            <a:ext cx="1318529" cy="540711"/>
            <a:chOff x="1020" y="1162"/>
            <a:chExt cx="1104" cy="454"/>
          </a:xfrm>
        </p:grpSpPr>
        <p:sp>
          <p:nvSpPr>
            <p:cNvPr id="70690"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p:spPr>
          <p:txBody>
            <a:bodyPr wrap="none" anchor="ctr"/>
            <a:lstStyle/>
            <a:p>
              <a:endParaRPr lang="zh-CN" altLang="en-US" sz="1600" u="none" dirty="0">
                <a:ea typeface="黑体" pitchFamily="2" charset="-122"/>
              </a:endParaRPr>
            </a:p>
          </p:txBody>
        </p:sp>
        <p:sp>
          <p:nvSpPr>
            <p:cNvPr id="70691" name="Text Box 59"/>
            <p:cNvSpPr txBox="1">
              <a:spLocks noChangeArrowheads="1"/>
            </p:cNvSpPr>
            <p:nvPr/>
          </p:nvSpPr>
          <p:spPr bwMode="auto">
            <a:xfrm>
              <a:off x="1111" y="1162"/>
              <a:ext cx="1013" cy="284"/>
            </a:xfrm>
            <a:prstGeom prst="rect">
              <a:avLst/>
            </a:prstGeom>
            <a:noFill/>
            <a:ln w="12700">
              <a:noFill/>
              <a:miter lim="800000"/>
              <a:headEnd/>
              <a:tailEnd/>
            </a:ln>
          </p:spPr>
          <p:txBody>
            <a:bodyPr wrap="none">
              <a:spAutoFit/>
            </a:bodyPr>
            <a:lstStyle/>
            <a:p>
              <a:pPr defTabSz="572553" eaLnBrk="0" hangingPunct="0"/>
              <a:r>
                <a:rPr kumimoji="1" lang="en-US" altLang="zh-CN" sz="1600" u="none" dirty="0">
                  <a:solidFill>
                    <a:srgbClr val="333399"/>
                  </a:solidFill>
                  <a:latin typeface="Arial" charset="0"/>
                  <a:ea typeface="黑体" pitchFamily="2" charset="-122"/>
                </a:rPr>
                <a:t>A </a:t>
              </a:r>
              <a:r>
                <a:rPr kumimoji="1" lang="zh-CN" altLang="en-US" sz="1600" u="none" dirty="0">
                  <a:solidFill>
                    <a:srgbClr val="333399"/>
                  </a:solidFill>
                  <a:latin typeface="Arial" charset="0"/>
                  <a:ea typeface="黑体" pitchFamily="2" charset="-122"/>
                </a:rPr>
                <a:t>发送数据</a:t>
              </a:r>
            </a:p>
          </p:txBody>
        </p:sp>
        <p:sp>
          <p:nvSpPr>
            <p:cNvPr id="70692"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p:spPr>
          <p:txBody>
            <a:bodyPr wrap="none" anchor="ctr"/>
            <a:lstStyle/>
            <a:p>
              <a:endParaRPr lang="zh-CN" altLang="en-US" sz="1600" u="none" dirty="0">
                <a:ea typeface="黑体" pitchFamily="2" charset="-122"/>
              </a:endParaRPr>
            </a:p>
          </p:txBody>
        </p:sp>
      </p:grpSp>
      <p:sp>
        <p:nvSpPr>
          <p:cNvPr id="420925" name="Line 61"/>
          <p:cNvSpPr>
            <a:spLocks noChangeShapeType="1"/>
          </p:cNvSpPr>
          <p:nvPr/>
        </p:nvSpPr>
        <p:spPr bwMode="auto">
          <a:xfrm flipH="1">
            <a:off x="1128002" y="2354436"/>
            <a:ext cx="4533636" cy="756281"/>
          </a:xfrm>
          <a:prstGeom prst="line">
            <a:avLst/>
          </a:prstGeom>
          <a:noFill/>
          <a:ln w="57150">
            <a:solidFill>
              <a:srgbClr val="333399"/>
            </a:solidFill>
            <a:round/>
            <a:headEnd/>
            <a:tailEnd type="triangle" w="sm" len="lg"/>
          </a:ln>
        </p:spPr>
        <p:txBody>
          <a:bodyPr wrap="none" lIns="68708" tIns="34354" rIns="68708" bIns="34354" anchor="ctr"/>
          <a:lstStyle/>
          <a:p>
            <a:endParaRPr lang="zh-CN" altLang="en-US" sz="1600" u="none" dirty="0">
              <a:ea typeface="黑体" pitchFamily="2" charset="-122"/>
            </a:endParaRPr>
          </a:p>
        </p:txBody>
      </p:sp>
      <p:sp>
        <p:nvSpPr>
          <p:cNvPr id="420927" name="Text Box 63"/>
          <p:cNvSpPr txBox="1">
            <a:spLocks noChangeArrowheads="1"/>
          </p:cNvSpPr>
          <p:nvPr/>
        </p:nvSpPr>
        <p:spPr bwMode="auto">
          <a:xfrm>
            <a:off x="6753538" y="2081024"/>
            <a:ext cx="2187431" cy="1177375"/>
          </a:xfrm>
          <a:prstGeom prst="rect">
            <a:avLst/>
          </a:prstGeom>
          <a:solidFill>
            <a:srgbClr val="FFFF99"/>
          </a:solidFill>
          <a:ln w="9525">
            <a:solidFill>
              <a:srgbClr val="333399"/>
            </a:solidFill>
            <a:miter lim="800000"/>
            <a:headEnd/>
            <a:tailEnd/>
          </a:ln>
        </p:spPr>
        <p:txBody>
          <a:bodyPr wrap="square" lIns="68708" tIns="34354" rIns="68708" bIns="34354">
            <a:spAutoFit/>
          </a:bodyPr>
          <a:lstStyle/>
          <a:p>
            <a:r>
              <a:rPr lang="en-US" altLang="zh-CN" sz="1800" u="none" dirty="0">
                <a:solidFill>
                  <a:srgbClr val="333399"/>
                </a:solidFill>
                <a:latin typeface="Arial" charset="0"/>
                <a:ea typeface="黑体" pitchFamily="2" charset="-122"/>
              </a:rPr>
              <a:t>B </a:t>
            </a:r>
            <a:r>
              <a:rPr lang="zh-CN" altLang="en-US" sz="1800" u="none" dirty="0">
                <a:solidFill>
                  <a:srgbClr val="333399"/>
                </a:solidFill>
                <a:latin typeface="Arial" charset="0"/>
                <a:ea typeface="黑体" pitchFamily="2" charset="-122"/>
              </a:rPr>
              <a:t>也能够检测到冲突，并立即停止发送数据帧，接着就发送干扰信号</a:t>
            </a:r>
            <a:r>
              <a:rPr lang="zh-CN" altLang="en-US" sz="1800" u="none" dirty="0" smtClean="0">
                <a:solidFill>
                  <a:srgbClr val="333399"/>
                </a:solidFill>
                <a:latin typeface="Arial" charset="0"/>
                <a:ea typeface="黑体" pitchFamily="2" charset="-122"/>
              </a:rPr>
              <a:t>。</a:t>
            </a:r>
            <a:endParaRPr lang="zh-CN" altLang="en-US" sz="1800" u="none" dirty="0">
              <a:solidFill>
                <a:srgbClr val="333399"/>
              </a:solidFill>
              <a:latin typeface="Arial" charset="0"/>
              <a:ea typeface="黑体" pitchFamily="2" charset="-122"/>
            </a:endParaRPr>
          </a:p>
        </p:txBody>
      </p:sp>
      <p:sp>
        <p:nvSpPr>
          <p:cNvPr id="61" name="Text Box 63"/>
          <p:cNvSpPr txBox="1">
            <a:spLocks noChangeArrowheads="1"/>
          </p:cNvSpPr>
          <p:nvPr/>
        </p:nvSpPr>
        <p:spPr bwMode="auto">
          <a:xfrm>
            <a:off x="197490" y="4606108"/>
            <a:ext cx="1901631" cy="346378"/>
          </a:xfrm>
          <a:prstGeom prst="rect">
            <a:avLst/>
          </a:prstGeom>
          <a:solidFill>
            <a:srgbClr val="FFFF99"/>
          </a:solidFill>
          <a:ln w="9525">
            <a:solidFill>
              <a:srgbClr val="333399"/>
            </a:solidFill>
            <a:miter lim="800000"/>
            <a:headEnd/>
            <a:tailEnd/>
          </a:ln>
        </p:spPr>
        <p:txBody>
          <a:bodyPr wrap="square" lIns="68708" tIns="34354" rIns="68708" bIns="34354">
            <a:spAutoFit/>
          </a:bodyPr>
          <a:lstStyle/>
          <a:p>
            <a:r>
              <a:rPr lang="zh-CN" altLang="en-US" sz="1800" u="none" dirty="0" smtClean="0">
                <a:solidFill>
                  <a:srgbClr val="333399"/>
                </a:solidFill>
                <a:latin typeface="Arial" charset="0"/>
                <a:ea typeface="黑体" pitchFamily="2" charset="-122"/>
              </a:rPr>
              <a:t>总线被占用时间</a:t>
            </a:r>
            <a:endParaRPr lang="zh-CN" altLang="en-US" sz="1800" u="none" dirty="0">
              <a:solidFill>
                <a:srgbClr val="333399"/>
              </a:solidFill>
              <a:latin typeface="Arial" charset="0"/>
              <a:ea typeface="黑体" pitchFamily="2" charset="-122"/>
            </a:endParaRPr>
          </a:p>
        </p:txBody>
      </p:sp>
    </p:spTree>
    <p:extLst>
      <p:ext uri="{BB962C8B-B14F-4D97-AF65-F5344CB8AC3E}">
        <p14:creationId xmlns:p14="http://schemas.microsoft.com/office/powerpoint/2010/main" val="64536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8000"/>
                                        <p:tgtEl>
                                          <p:spTgt spid="2"/>
                                        </p:tgtEl>
                                      </p:cBhvr>
                                    </p:animEffect>
                                  </p:childTnLst>
                                </p:cTn>
                              </p:par>
                              <p:par>
                                <p:cTn id="8" presetID="1" presetClass="entr" presetSubtype="0" fill="hold" nodeType="withEffect">
                                  <p:stCondLst>
                                    <p:cond delay="3500"/>
                                  </p:stCondLst>
                                  <p:childTnLst>
                                    <p:set>
                                      <p:cBhvr>
                                        <p:cTn id="9" dur="1" fill="hold">
                                          <p:stCondLst>
                                            <p:cond delay="0"/>
                                          </p:stCondLst>
                                        </p:cTn>
                                        <p:tgtEl>
                                          <p:spTgt spid="9"/>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10"/>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P spid="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683568" y="707182"/>
            <a:ext cx="6429375" cy="857250"/>
          </a:xfrm>
        </p:spPr>
        <p:txBody>
          <a:bodyPr/>
          <a:lstStyle/>
          <a:p>
            <a:pPr algn="l" eaLnBrk="1" hangingPunct="1"/>
            <a:r>
              <a:rPr lang="zh-CN" altLang="en-US" sz="2400" dirty="0" smtClean="0">
                <a:solidFill>
                  <a:srgbClr val="007D7A"/>
                </a:solidFill>
                <a:latin typeface="Times New Roman" pitchFamily="18" charset="0"/>
                <a:ea typeface="微软雅黑" pitchFamily="34" charset="-122"/>
                <a:cs typeface="Times New Roman" pitchFamily="18" charset="0"/>
              </a:rPr>
              <a:t>以太网的重要</a:t>
            </a:r>
            <a:r>
              <a:rPr lang="zh-CN" altLang="en-US" sz="2400" dirty="0">
                <a:solidFill>
                  <a:srgbClr val="007D7A"/>
                </a:solidFill>
                <a:latin typeface="Times New Roman" pitchFamily="18" charset="0"/>
                <a:ea typeface="微软雅黑" pitchFamily="34" charset="-122"/>
                <a:cs typeface="Times New Roman" pitchFamily="18" charset="0"/>
              </a:rPr>
              <a:t>特性</a:t>
            </a:r>
          </a:p>
        </p:txBody>
      </p:sp>
      <p:sp>
        <p:nvSpPr>
          <p:cNvPr id="414723" name="Rectangle 3"/>
          <p:cNvSpPr>
            <a:spLocks noGrp="1" noChangeArrowheads="1"/>
          </p:cNvSpPr>
          <p:nvPr>
            <p:ph type="body" idx="1"/>
          </p:nvPr>
        </p:nvSpPr>
        <p:spPr>
          <a:xfrm>
            <a:off x="395537" y="1564432"/>
            <a:ext cx="6048672" cy="3240690"/>
          </a:xfrm>
        </p:spPr>
        <p:txBody>
          <a:bodyPr/>
          <a:lstStyle/>
          <a:p>
            <a:pPr>
              <a:lnSpc>
                <a:spcPct val="120000"/>
              </a:lnSpc>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使用 </a:t>
            </a:r>
            <a:r>
              <a:rPr lang="en-US" altLang="zh-CN" sz="2000" dirty="0">
                <a:solidFill>
                  <a:srgbClr val="1A3868"/>
                </a:solidFill>
                <a:latin typeface="微软雅黑" pitchFamily="34" charset="-122"/>
                <a:ea typeface="微软雅黑" pitchFamily="34" charset="-122"/>
                <a:cs typeface="Times New Roman" pitchFamily="18" charset="0"/>
              </a:rPr>
              <a:t>CSMA/CD </a:t>
            </a:r>
            <a:r>
              <a:rPr lang="zh-CN" altLang="en-US" sz="2000" dirty="0">
                <a:solidFill>
                  <a:srgbClr val="1A3868"/>
                </a:solidFill>
                <a:latin typeface="微软雅黑" pitchFamily="34" charset="-122"/>
                <a:ea typeface="微软雅黑" pitchFamily="34" charset="-122"/>
                <a:cs typeface="Times New Roman" pitchFamily="18" charset="0"/>
              </a:rPr>
              <a:t>协议的以太网不能进行全双工通信而只能进行</a:t>
            </a:r>
            <a:r>
              <a:rPr lang="zh-CN" altLang="en-US" sz="2000" dirty="0">
                <a:solidFill>
                  <a:srgbClr val="C00000"/>
                </a:solidFill>
                <a:latin typeface="微软雅黑" pitchFamily="34" charset="-122"/>
                <a:ea typeface="微软雅黑" pitchFamily="34" charset="-122"/>
                <a:cs typeface="Times New Roman" pitchFamily="18" charset="0"/>
              </a:rPr>
              <a:t>双向交替通信</a:t>
            </a:r>
            <a:r>
              <a:rPr lang="zh-CN" altLang="en-US" sz="2000" dirty="0">
                <a:solidFill>
                  <a:srgbClr val="1A3868"/>
                </a:solidFill>
                <a:latin typeface="微软雅黑" pitchFamily="34" charset="-122"/>
                <a:ea typeface="微软雅黑" pitchFamily="34" charset="-122"/>
                <a:cs typeface="Times New Roman" pitchFamily="18" charset="0"/>
              </a:rPr>
              <a:t>（</a:t>
            </a:r>
            <a:r>
              <a:rPr lang="zh-CN" altLang="en-US" sz="2000" dirty="0">
                <a:solidFill>
                  <a:srgbClr val="C00000"/>
                </a:solidFill>
                <a:latin typeface="微软雅黑" pitchFamily="34" charset="-122"/>
                <a:ea typeface="微软雅黑" pitchFamily="34" charset="-122"/>
                <a:cs typeface="Times New Roman" pitchFamily="18" charset="0"/>
              </a:rPr>
              <a:t>半双工通信</a:t>
            </a:r>
            <a:r>
              <a:rPr lang="zh-CN" altLang="en-US" sz="2000" dirty="0">
                <a:solidFill>
                  <a:srgbClr val="1A3868"/>
                </a:solidFill>
                <a:latin typeface="微软雅黑" pitchFamily="34" charset="-122"/>
                <a:ea typeface="微软雅黑" pitchFamily="34" charset="-122"/>
                <a:cs typeface="Times New Roman" pitchFamily="18" charset="0"/>
              </a:rPr>
              <a:t>）。</a:t>
            </a:r>
          </a:p>
          <a:p>
            <a:pPr>
              <a:lnSpc>
                <a:spcPct val="120000"/>
              </a:lnSpc>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每个站在发送数据之后的</a:t>
            </a:r>
            <a:r>
              <a:rPr lang="zh-CN" altLang="en-US" sz="2000" dirty="0">
                <a:solidFill>
                  <a:srgbClr val="C00000"/>
                </a:solidFill>
                <a:latin typeface="微软雅黑" pitchFamily="34" charset="-122"/>
                <a:ea typeface="微软雅黑" pitchFamily="34" charset="-122"/>
                <a:cs typeface="Times New Roman" pitchFamily="18" charset="0"/>
              </a:rPr>
              <a:t>一小段时间内</a:t>
            </a:r>
            <a:r>
              <a:rPr lang="zh-CN" altLang="en-US" sz="2000" dirty="0">
                <a:solidFill>
                  <a:srgbClr val="1A3868"/>
                </a:solidFill>
                <a:latin typeface="微软雅黑" pitchFamily="34" charset="-122"/>
                <a:ea typeface="微软雅黑" pitchFamily="34" charset="-122"/>
                <a:cs typeface="Times New Roman" pitchFamily="18" charset="0"/>
              </a:rPr>
              <a:t>，存在着遭遇碰撞的可能性。 </a:t>
            </a:r>
          </a:p>
          <a:p>
            <a:pPr>
              <a:lnSpc>
                <a:spcPct val="120000"/>
              </a:lnSpc>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这种发送的不确定性使</a:t>
            </a:r>
            <a:r>
              <a:rPr lang="zh-CN" altLang="en-US" sz="2000" dirty="0">
                <a:solidFill>
                  <a:srgbClr val="C00000"/>
                </a:solidFill>
                <a:latin typeface="微软雅黑" pitchFamily="34" charset="-122"/>
                <a:ea typeface="微软雅黑" pitchFamily="34" charset="-122"/>
                <a:cs typeface="Times New Roman" pitchFamily="18" charset="0"/>
              </a:rPr>
              <a:t>整个以太网的平均通信量远小于以太网的最高数据率</a:t>
            </a:r>
            <a:r>
              <a:rPr lang="zh-CN" altLang="en-US" sz="2000" dirty="0">
                <a:solidFill>
                  <a:srgbClr val="1A3868"/>
                </a:solidFill>
                <a:latin typeface="微软雅黑" pitchFamily="34" charset="-122"/>
                <a:ea typeface="微软雅黑" pitchFamily="34" charset="-122"/>
                <a:cs typeface="Times New Roman" pitchFamily="18" charset="0"/>
              </a:rPr>
              <a:t>。  </a:t>
            </a:r>
          </a:p>
        </p:txBody>
      </p:sp>
    </p:spTree>
    <p:extLst>
      <p:ext uri="{BB962C8B-B14F-4D97-AF65-F5344CB8AC3E}">
        <p14:creationId xmlns:p14="http://schemas.microsoft.com/office/powerpoint/2010/main" val="550239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3528" y="772344"/>
            <a:ext cx="4968552" cy="576440"/>
          </a:xfrm>
        </p:spPr>
        <p:txBody>
          <a:bodyPr>
            <a:normAutofit/>
          </a:bodyPr>
          <a:lstStyle/>
          <a:p>
            <a:pPr algn="ctr" eaLnBrk="1" hangingPunct="1"/>
            <a:r>
              <a:rPr lang="zh-CN" altLang="en-US" sz="2400" dirty="0" smtClean="0">
                <a:solidFill>
                  <a:srgbClr val="007D7A"/>
                </a:solidFill>
                <a:latin typeface="Times New Roman" pitchFamily="18" charset="0"/>
                <a:ea typeface="微软雅黑" pitchFamily="34" charset="-122"/>
                <a:cs typeface="Times New Roman" pitchFamily="18" charset="0"/>
              </a:rPr>
              <a:t>一、使用</a:t>
            </a:r>
            <a:r>
              <a:rPr lang="zh-CN" altLang="en-US" sz="2400" dirty="0">
                <a:solidFill>
                  <a:srgbClr val="007D7A"/>
                </a:solidFill>
                <a:latin typeface="Times New Roman" pitchFamily="18" charset="0"/>
                <a:ea typeface="微软雅黑" pitchFamily="34" charset="-122"/>
                <a:cs typeface="Times New Roman" pitchFamily="18" charset="0"/>
              </a:rPr>
              <a:t>广播信道的</a:t>
            </a:r>
            <a:r>
              <a:rPr lang="zh-CN" altLang="en-US" sz="2400" dirty="0" smtClean="0">
                <a:solidFill>
                  <a:srgbClr val="007D7A"/>
                </a:solidFill>
                <a:latin typeface="Times New Roman" pitchFamily="18" charset="0"/>
                <a:ea typeface="微软雅黑" pitchFamily="34" charset="-122"/>
                <a:cs typeface="Times New Roman" pitchFamily="18" charset="0"/>
              </a:rPr>
              <a:t>数据链路层</a:t>
            </a:r>
            <a:endParaRPr lang="zh-CN" altLang="en-US" sz="2400" dirty="0">
              <a:solidFill>
                <a:srgbClr val="007D7A"/>
              </a:solidFill>
              <a:latin typeface="Times New Roman" pitchFamily="18" charset="0"/>
              <a:ea typeface="微软雅黑" pitchFamily="34" charset="-122"/>
              <a:cs typeface="Times New Roman" pitchFamily="18" charset="0"/>
            </a:endParaRPr>
          </a:p>
        </p:txBody>
      </p:sp>
      <p:sp>
        <p:nvSpPr>
          <p:cNvPr id="395267" name="Rectangle 3"/>
          <p:cNvSpPr>
            <a:spLocks noGrp="1" noChangeArrowheads="1"/>
          </p:cNvSpPr>
          <p:nvPr>
            <p:ph type="body" idx="1"/>
          </p:nvPr>
        </p:nvSpPr>
        <p:spPr>
          <a:xfrm>
            <a:off x="251520" y="1738065"/>
            <a:ext cx="6768752" cy="3220616"/>
          </a:xfrm>
        </p:spPr>
        <p:txBody>
          <a:bodyPr/>
          <a:lstStyle/>
          <a:p>
            <a:pPr eaLnBrk="1" hangingPunct="1"/>
            <a:r>
              <a:rPr lang="zh-CN" altLang="en-US" sz="2000" dirty="0">
                <a:solidFill>
                  <a:srgbClr val="1A3868"/>
                </a:solidFill>
                <a:latin typeface="微软雅黑" pitchFamily="34" charset="-122"/>
                <a:ea typeface="微软雅黑" pitchFamily="34" charset="-122"/>
                <a:cs typeface="Times New Roman" pitchFamily="18" charset="0"/>
              </a:rPr>
              <a:t>局域网最主要的特点是：网络为一个单位所拥有，且</a:t>
            </a:r>
            <a:r>
              <a:rPr lang="zh-CN" altLang="en-US" sz="2000" dirty="0">
                <a:solidFill>
                  <a:srgbClr val="C00000"/>
                </a:solidFill>
                <a:latin typeface="微软雅黑" pitchFamily="34" charset="-122"/>
                <a:ea typeface="微软雅黑" pitchFamily="34" charset="-122"/>
                <a:cs typeface="Times New Roman" pitchFamily="18" charset="0"/>
              </a:rPr>
              <a:t>地理范围和站点数目均有限</a:t>
            </a:r>
            <a:r>
              <a:rPr lang="zh-CN" altLang="en-US" sz="2000" dirty="0">
                <a:solidFill>
                  <a:srgbClr val="1A3868"/>
                </a:solidFill>
                <a:latin typeface="微软雅黑" pitchFamily="34" charset="-122"/>
                <a:ea typeface="微软雅黑" pitchFamily="34" charset="-122"/>
                <a:cs typeface="Times New Roman" pitchFamily="18" charset="0"/>
              </a:rPr>
              <a:t>。 </a:t>
            </a:r>
            <a:r>
              <a:rPr lang="zh-CN" altLang="en-US" sz="2000" dirty="0" smtClean="0">
                <a:solidFill>
                  <a:srgbClr val="1A3868"/>
                </a:solidFill>
                <a:latin typeface="微软雅黑" pitchFamily="34" charset="-122"/>
                <a:ea typeface="微软雅黑" pitchFamily="34" charset="-122"/>
                <a:cs typeface="Times New Roman" pitchFamily="18" charset="0"/>
              </a:rPr>
              <a:t>较高的数据率、较低的时延、较小的误码率。</a:t>
            </a:r>
            <a:endParaRPr lang="zh-CN" altLang="en-US" sz="2000" dirty="0">
              <a:solidFill>
                <a:srgbClr val="1A3868"/>
              </a:solidFill>
              <a:latin typeface="微软雅黑" pitchFamily="34" charset="-122"/>
              <a:ea typeface="微软雅黑" pitchFamily="34" charset="-122"/>
              <a:cs typeface="Times New Roman" pitchFamily="18" charset="0"/>
            </a:endParaRPr>
          </a:p>
          <a:p>
            <a:pPr eaLnBrk="1" hangingPunct="1"/>
            <a:r>
              <a:rPr lang="zh-CN" altLang="en-US" sz="2000" dirty="0">
                <a:solidFill>
                  <a:srgbClr val="1A3868"/>
                </a:solidFill>
                <a:latin typeface="微软雅黑" pitchFamily="34" charset="-122"/>
                <a:ea typeface="微软雅黑" pitchFamily="34" charset="-122"/>
                <a:cs typeface="Times New Roman" pitchFamily="18" charset="0"/>
              </a:rPr>
              <a:t>局域网具有如下的一些主要优点：</a:t>
            </a:r>
          </a:p>
          <a:p>
            <a:pPr lvl="1" eaLnBrk="1" hangingPunct="1"/>
            <a:r>
              <a:rPr lang="zh-CN" altLang="en-US" sz="1800" dirty="0">
                <a:solidFill>
                  <a:srgbClr val="1A3868"/>
                </a:solidFill>
                <a:latin typeface="微软雅黑" pitchFamily="34" charset="-122"/>
                <a:ea typeface="微软雅黑" pitchFamily="34" charset="-122"/>
                <a:cs typeface="Times New Roman" pitchFamily="18" charset="0"/>
              </a:rPr>
              <a:t>具有</a:t>
            </a:r>
            <a:r>
              <a:rPr lang="zh-CN" altLang="en-US" sz="1800" dirty="0">
                <a:solidFill>
                  <a:srgbClr val="C00000"/>
                </a:solidFill>
                <a:latin typeface="微软雅黑" pitchFamily="34" charset="-122"/>
                <a:ea typeface="微软雅黑" pitchFamily="34" charset="-122"/>
                <a:cs typeface="Times New Roman" pitchFamily="18" charset="0"/>
              </a:rPr>
              <a:t>广播功能</a:t>
            </a:r>
            <a:r>
              <a:rPr lang="zh-CN" altLang="en-US" sz="1800" dirty="0">
                <a:solidFill>
                  <a:srgbClr val="1A3868"/>
                </a:solidFill>
                <a:latin typeface="微软雅黑" pitchFamily="34" charset="-122"/>
                <a:ea typeface="微软雅黑" pitchFamily="34" charset="-122"/>
                <a:cs typeface="Times New Roman" pitchFamily="18" charset="0"/>
              </a:rPr>
              <a:t>，从一个站点可很方便地访问全网。局域网上的主机可共享连接在局域网上的各种硬件和软件资源。 </a:t>
            </a:r>
          </a:p>
          <a:p>
            <a:pPr lvl="1" eaLnBrk="1" hangingPunct="1"/>
            <a:r>
              <a:rPr lang="zh-CN" altLang="en-US" sz="1800" dirty="0">
                <a:solidFill>
                  <a:srgbClr val="1A3868"/>
                </a:solidFill>
                <a:latin typeface="微软雅黑" pitchFamily="34" charset="-122"/>
                <a:ea typeface="微软雅黑" pitchFamily="34" charset="-122"/>
                <a:cs typeface="Times New Roman" pitchFamily="18" charset="0"/>
              </a:rPr>
              <a:t>便于</a:t>
            </a:r>
            <a:r>
              <a:rPr lang="zh-CN" altLang="en-US" sz="1800" dirty="0">
                <a:solidFill>
                  <a:srgbClr val="C00000"/>
                </a:solidFill>
                <a:latin typeface="微软雅黑" pitchFamily="34" charset="-122"/>
                <a:ea typeface="微软雅黑" pitchFamily="34" charset="-122"/>
                <a:cs typeface="Times New Roman" pitchFamily="18" charset="0"/>
              </a:rPr>
              <a:t>系统的扩展</a:t>
            </a:r>
            <a:r>
              <a:rPr lang="zh-CN" altLang="en-US" sz="1800" dirty="0">
                <a:solidFill>
                  <a:srgbClr val="1A3868"/>
                </a:solidFill>
                <a:latin typeface="微软雅黑" pitchFamily="34" charset="-122"/>
                <a:ea typeface="微软雅黑" pitchFamily="34" charset="-122"/>
                <a:cs typeface="Times New Roman" pitchFamily="18" charset="0"/>
              </a:rPr>
              <a:t>和逐渐地演变，各设备的位置可灵活调整和改变。</a:t>
            </a:r>
          </a:p>
          <a:p>
            <a:pPr lvl="1" eaLnBrk="1" hangingPunct="1"/>
            <a:r>
              <a:rPr lang="zh-CN" altLang="en-US" sz="1800" dirty="0">
                <a:solidFill>
                  <a:srgbClr val="1A3868"/>
                </a:solidFill>
                <a:latin typeface="微软雅黑" pitchFamily="34" charset="-122"/>
                <a:ea typeface="微软雅黑" pitchFamily="34" charset="-122"/>
                <a:cs typeface="Times New Roman" pitchFamily="18" charset="0"/>
              </a:rPr>
              <a:t>提高了系统的</a:t>
            </a:r>
            <a:r>
              <a:rPr lang="zh-CN" altLang="en-US" sz="1800" dirty="0">
                <a:solidFill>
                  <a:srgbClr val="C00000"/>
                </a:solidFill>
                <a:latin typeface="微软雅黑" pitchFamily="34" charset="-122"/>
                <a:ea typeface="微软雅黑" pitchFamily="34" charset="-122"/>
                <a:cs typeface="Times New Roman" pitchFamily="18" charset="0"/>
              </a:rPr>
              <a:t>可靠性、可用性</a:t>
            </a:r>
            <a:r>
              <a:rPr lang="zh-CN" altLang="en-US" sz="1800" dirty="0">
                <a:solidFill>
                  <a:srgbClr val="1A3868"/>
                </a:solidFill>
                <a:latin typeface="微软雅黑" pitchFamily="34" charset="-122"/>
                <a:ea typeface="微软雅黑" pitchFamily="34" charset="-122"/>
                <a:cs typeface="Times New Roman" pitchFamily="18" charset="0"/>
              </a:rPr>
              <a:t>和</a:t>
            </a:r>
            <a:r>
              <a:rPr lang="zh-CN" altLang="en-US" sz="1800" dirty="0">
                <a:solidFill>
                  <a:srgbClr val="C00000"/>
                </a:solidFill>
                <a:latin typeface="微软雅黑" pitchFamily="34" charset="-122"/>
                <a:ea typeface="微软雅黑" pitchFamily="34" charset="-122"/>
                <a:cs typeface="Times New Roman" pitchFamily="18" charset="0"/>
              </a:rPr>
              <a:t>生</a:t>
            </a:r>
            <a:r>
              <a:rPr lang="zh-CN" altLang="en-US" sz="1800" dirty="0" smtClean="0">
                <a:solidFill>
                  <a:srgbClr val="C00000"/>
                </a:solidFill>
                <a:latin typeface="微软雅黑" pitchFamily="34" charset="-122"/>
                <a:ea typeface="微软雅黑" pitchFamily="34" charset="-122"/>
                <a:cs typeface="Times New Roman" pitchFamily="18" charset="0"/>
              </a:rPr>
              <a:t>存</a:t>
            </a:r>
            <a:r>
              <a:rPr lang="zh-CN" altLang="en-US" sz="1800" dirty="0">
                <a:solidFill>
                  <a:srgbClr val="C00000"/>
                </a:solidFill>
                <a:latin typeface="微软雅黑" pitchFamily="34" charset="-122"/>
                <a:ea typeface="微软雅黑" pitchFamily="34" charset="-122"/>
                <a:cs typeface="Times New Roman" pitchFamily="18" charset="0"/>
              </a:rPr>
              <a:t>性</a:t>
            </a:r>
            <a:r>
              <a:rPr lang="zh-CN" altLang="en-US" sz="1800" dirty="0">
                <a:solidFill>
                  <a:srgbClr val="333399"/>
                </a:solidFill>
                <a:ea typeface="黑体" pitchFamily="2" charset="-122"/>
              </a:rPr>
              <a:t>。</a:t>
            </a:r>
          </a:p>
        </p:txBody>
      </p:sp>
      <p:sp>
        <p:nvSpPr>
          <p:cNvPr id="4" name="灯片编号占位符 3"/>
          <p:cNvSpPr>
            <a:spLocks noGrp="1"/>
          </p:cNvSpPr>
          <p:nvPr>
            <p:ph type="sldNum" sz="quarter" idx="4294967295"/>
          </p:nvPr>
        </p:nvSpPr>
        <p:spPr/>
        <p:txBody>
          <a:bodyPr/>
          <a:lstStyle/>
          <a:p>
            <a:fld id="{B6F15528-21DE-4FAA-801E-634DDDAF4B2B}" type="slidenum">
              <a:rPr lang="en-US" smtClean="0"/>
              <a:pPr/>
              <a:t>3</a:t>
            </a:fld>
            <a:endParaRPr lang="en-US"/>
          </a:p>
        </p:txBody>
      </p:sp>
      <p:sp>
        <p:nvSpPr>
          <p:cNvPr id="2" name="矩形 1"/>
          <p:cNvSpPr/>
          <p:nvPr/>
        </p:nvSpPr>
        <p:spPr>
          <a:xfrm>
            <a:off x="1187624" y="1276400"/>
            <a:ext cx="3031599" cy="461665"/>
          </a:xfrm>
          <a:prstGeom prst="rect">
            <a:avLst/>
          </a:prstGeom>
        </p:spPr>
        <p:txBody>
          <a:bodyPr wrap="none">
            <a:spAutoFit/>
          </a:bodyPr>
          <a:lstStyle/>
          <a:p>
            <a:r>
              <a:rPr lang="zh-CN" altLang="en-US" sz="2400" u="none" dirty="0">
                <a:solidFill>
                  <a:srgbClr val="007D7A"/>
                </a:solidFill>
              </a:rPr>
              <a:t>局域网的数据链路层 </a:t>
            </a:r>
            <a:endParaRPr lang="zh-CN" altLang="en-US" sz="2400" u="none" dirty="0"/>
          </a:p>
        </p:txBody>
      </p:sp>
    </p:spTree>
    <p:extLst>
      <p:ext uri="{BB962C8B-B14F-4D97-AF65-F5344CB8AC3E}">
        <p14:creationId xmlns:p14="http://schemas.microsoft.com/office/powerpoint/2010/main" val="3314768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539552" y="583932"/>
            <a:ext cx="5173791" cy="1096903"/>
          </a:xfrm>
        </p:spPr>
        <p:txBody>
          <a:bodyPr/>
          <a:lstStyle/>
          <a:p>
            <a:pPr algn="l" eaLnBrk="1" hangingPunct="1"/>
            <a:r>
              <a:rPr lang="zh-CN" altLang="en-US" sz="2400" dirty="0">
                <a:solidFill>
                  <a:srgbClr val="007D7A"/>
                </a:solidFill>
                <a:latin typeface="Times New Roman" pitchFamily="18" charset="0"/>
                <a:ea typeface="微软雅黑" pitchFamily="34" charset="-122"/>
                <a:cs typeface="Times New Roman" pitchFamily="18" charset="0"/>
              </a:rPr>
              <a:t>争用</a:t>
            </a:r>
            <a:r>
              <a:rPr lang="zh-CN" altLang="en-US" sz="2400" dirty="0" smtClean="0">
                <a:solidFill>
                  <a:srgbClr val="007D7A"/>
                </a:solidFill>
                <a:latin typeface="Times New Roman" pitchFamily="18" charset="0"/>
                <a:ea typeface="微软雅黑" pitchFamily="34" charset="-122"/>
                <a:cs typeface="Times New Roman" pitchFamily="18" charset="0"/>
              </a:rPr>
              <a:t>期（冲突窗口）</a:t>
            </a:r>
            <a:endParaRPr lang="zh-CN" altLang="en-US" sz="2400" dirty="0">
              <a:solidFill>
                <a:srgbClr val="007D7A"/>
              </a:solidFill>
              <a:latin typeface="Times New Roman" pitchFamily="18" charset="0"/>
              <a:ea typeface="微软雅黑" pitchFamily="34" charset="-122"/>
              <a:cs typeface="Times New Roman" pitchFamily="18" charset="0"/>
            </a:endParaRPr>
          </a:p>
        </p:txBody>
      </p:sp>
      <p:sp>
        <p:nvSpPr>
          <p:cNvPr id="415747" name="Rectangle 3"/>
          <p:cNvSpPr>
            <a:spLocks noGrp="1" noChangeArrowheads="1"/>
          </p:cNvSpPr>
          <p:nvPr>
            <p:ph type="body" idx="1"/>
          </p:nvPr>
        </p:nvSpPr>
        <p:spPr>
          <a:xfrm>
            <a:off x="323528" y="1564432"/>
            <a:ext cx="6122081" cy="3240690"/>
          </a:xfrm>
        </p:spPr>
        <p:txBody>
          <a:bodyPr/>
          <a:lstStyle/>
          <a:p>
            <a:pPr>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最先发送数据帧的站，在发送数据帧后至多经过时间 </a:t>
            </a:r>
            <a:r>
              <a:rPr lang="en-US" altLang="zh-CN" sz="2000" dirty="0">
                <a:solidFill>
                  <a:srgbClr val="1A3868"/>
                </a:solidFill>
                <a:latin typeface="微软雅黑" pitchFamily="34" charset="-122"/>
                <a:ea typeface="微软雅黑" pitchFamily="34" charset="-122"/>
                <a:cs typeface="Times New Roman" pitchFamily="18" charset="0"/>
              </a:rPr>
              <a:t>2</a:t>
            </a:r>
            <a:r>
              <a:rPr lang="en-US" altLang="zh-CN" sz="2000" dirty="0">
                <a:solidFill>
                  <a:srgbClr val="1A3868"/>
                </a:solidFill>
                <a:latin typeface="微软雅黑" pitchFamily="34" charset="-122"/>
                <a:ea typeface="微软雅黑" pitchFamily="34" charset="-122"/>
                <a:cs typeface="Times New Roman" pitchFamily="18" charset="0"/>
                <a:sym typeface="Symbol" pitchFamily="18" charset="2"/>
              </a:rPr>
              <a:t> </a:t>
            </a:r>
            <a:r>
              <a:rPr lang="zh-CN" altLang="en-US" sz="2000" dirty="0">
                <a:solidFill>
                  <a:srgbClr val="1A3868"/>
                </a:solidFill>
                <a:latin typeface="微软雅黑" pitchFamily="34" charset="-122"/>
                <a:ea typeface="微软雅黑" pitchFamily="34" charset="-122"/>
                <a:cs typeface="Times New Roman" pitchFamily="18" charset="0"/>
                <a:sym typeface="Symbol" pitchFamily="18" charset="2"/>
              </a:rPr>
              <a:t>（</a:t>
            </a:r>
            <a:r>
              <a:rPr lang="zh-CN" altLang="en-US" sz="2000" dirty="0">
                <a:solidFill>
                  <a:srgbClr val="C00000"/>
                </a:solidFill>
                <a:latin typeface="微软雅黑" pitchFamily="34" charset="-122"/>
                <a:ea typeface="微软雅黑" pitchFamily="34" charset="-122"/>
                <a:cs typeface="Times New Roman" pitchFamily="18" charset="0"/>
                <a:sym typeface="Symbol" pitchFamily="18" charset="2"/>
              </a:rPr>
              <a:t>两倍的端到端往返时延</a:t>
            </a:r>
            <a:r>
              <a:rPr lang="zh-CN" altLang="en-US" sz="2000" dirty="0">
                <a:solidFill>
                  <a:srgbClr val="1A3868"/>
                </a:solidFill>
                <a:latin typeface="微软雅黑" pitchFamily="34" charset="-122"/>
                <a:ea typeface="微软雅黑" pitchFamily="34" charset="-122"/>
                <a:cs typeface="Times New Roman" pitchFamily="18" charset="0"/>
                <a:sym typeface="Symbol" pitchFamily="18" charset="2"/>
              </a:rPr>
              <a:t>，</a:t>
            </a:r>
            <a:r>
              <a:rPr lang="el-GR" altLang="zh-CN" sz="2000" dirty="0">
                <a:solidFill>
                  <a:srgbClr val="C00000"/>
                </a:solidFill>
                <a:latin typeface="微软雅黑" pitchFamily="34" charset="-122"/>
                <a:ea typeface="微软雅黑" pitchFamily="34" charset="-122"/>
                <a:cs typeface="Times New Roman" pitchFamily="18" charset="0"/>
              </a:rPr>
              <a:t>τ</a:t>
            </a:r>
            <a:r>
              <a:rPr lang="en-US" altLang="zh-CN" sz="2000" dirty="0" smtClean="0">
                <a:solidFill>
                  <a:srgbClr val="C00000"/>
                </a:solidFill>
                <a:latin typeface="微软雅黑" pitchFamily="34" charset="-122"/>
                <a:ea typeface="微软雅黑" pitchFamily="34" charset="-122"/>
                <a:cs typeface="Times New Roman" pitchFamily="18" charset="0"/>
              </a:rPr>
              <a:t>=D/V</a:t>
            </a:r>
            <a:r>
              <a:rPr lang="zh-CN" altLang="en-US" sz="2000" dirty="0" smtClean="0">
                <a:solidFill>
                  <a:srgbClr val="1A3868"/>
                </a:solidFill>
                <a:latin typeface="微软雅黑" pitchFamily="34" charset="-122"/>
                <a:ea typeface="微软雅黑" pitchFamily="34" charset="-122"/>
                <a:cs typeface="Times New Roman" pitchFamily="18" charset="0"/>
              </a:rPr>
              <a:t>，</a:t>
            </a:r>
            <a:r>
              <a:rPr lang="en-US" altLang="zh-CN" sz="2000" dirty="0">
                <a:solidFill>
                  <a:srgbClr val="1A3868"/>
                </a:solidFill>
                <a:latin typeface="微软雅黑" pitchFamily="34" charset="-122"/>
                <a:ea typeface="微软雅黑" pitchFamily="34" charset="-122"/>
                <a:cs typeface="Times New Roman" pitchFamily="18" charset="0"/>
              </a:rPr>
              <a:t>D</a:t>
            </a:r>
            <a:r>
              <a:rPr lang="zh-CN" altLang="en-US" sz="2000" dirty="0">
                <a:solidFill>
                  <a:srgbClr val="1A3868"/>
                </a:solidFill>
                <a:latin typeface="微软雅黑" pitchFamily="34" charset="-122"/>
                <a:ea typeface="微软雅黑" pitchFamily="34" charset="-122"/>
                <a:cs typeface="Times New Roman" pitchFamily="18" charset="0"/>
              </a:rPr>
              <a:t>为总线最大长度，</a:t>
            </a:r>
            <a:r>
              <a:rPr lang="en-US" altLang="zh-CN" sz="2000" dirty="0">
                <a:solidFill>
                  <a:srgbClr val="1A3868"/>
                </a:solidFill>
                <a:latin typeface="微软雅黑" pitchFamily="34" charset="-122"/>
                <a:ea typeface="微软雅黑" pitchFamily="34" charset="-122"/>
                <a:cs typeface="Times New Roman" pitchFamily="18" charset="0"/>
              </a:rPr>
              <a:t>V</a:t>
            </a:r>
            <a:r>
              <a:rPr lang="zh-CN" altLang="en-US" sz="2000" dirty="0">
                <a:solidFill>
                  <a:srgbClr val="1A3868"/>
                </a:solidFill>
                <a:latin typeface="微软雅黑" pitchFamily="34" charset="-122"/>
                <a:ea typeface="微软雅黑" pitchFamily="34" charset="-122"/>
                <a:cs typeface="Times New Roman" pitchFamily="18" charset="0"/>
              </a:rPr>
              <a:t>为电磁波传送</a:t>
            </a:r>
            <a:r>
              <a:rPr lang="zh-CN" altLang="en-US" sz="2000" dirty="0" smtClean="0">
                <a:solidFill>
                  <a:srgbClr val="1A3868"/>
                </a:solidFill>
                <a:latin typeface="微软雅黑" pitchFamily="34" charset="-122"/>
                <a:ea typeface="微软雅黑" pitchFamily="34" charset="-122"/>
                <a:cs typeface="Times New Roman" pitchFamily="18" charset="0"/>
              </a:rPr>
              <a:t>速度</a:t>
            </a:r>
            <a:r>
              <a:rPr lang="zh-CN" altLang="en-US" sz="2000" dirty="0" smtClean="0">
                <a:solidFill>
                  <a:srgbClr val="1A3868"/>
                </a:solidFill>
                <a:latin typeface="微软雅黑" pitchFamily="34" charset="-122"/>
                <a:ea typeface="微软雅黑" pitchFamily="34" charset="-122"/>
                <a:cs typeface="Times New Roman" pitchFamily="18" charset="0"/>
                <a:sym typeface="Symbol" pitchFamily="18" charset="2"/>
              </a:rPr>
              <a:t>）</a:t>
            </a:r>
            <a:r>
              <a:rPr lang="zh-CN" altLang="en-US" sz="2000" dirty="0">
                <a:solidFill>
                  <a:srgbClr val="1A3868"/>
                </a:solidFill>
                <a:latin typeface="微软雅黑" pitchFamily="34" charset="-122"/>
                <a:ea typeface="微软雅黑" pitchFamily="34" charset="-122"/>
                <a:cs typeface="Times New Roman" pitchFamily="18" charset="0"/>
              </a:rPr>
              <a:t>就可知道发送的数据帧是否遭受了碰撞。</a:t>
            </a:r>
          </a:p>
          <a:p>
            <a:pPr>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以太网的端到端往返时延 </a:t>
            </a:r>
            <a:r>
              <a:rPr lang="en-US" altLang="zh-CN" sz="2000" dirty="0">
                <a:solidFill>
                  <a:srgbClr val="1A3868"/>
                </a:solidFill>
                <a:latin typeface="微软雅黑" pitchFamily="34" charset="-122"/>
                <a:ea typeface="微软雅黑" pitchFamily="34" charset="-122"/>
                <a:cs typeface="Times New Roman" pitchFamily="18" charset="0"/>
              </a:rPr>
              <a:t>2</a:t>
            </a:r>
            <a:r>
              <a:rPr lang="en-US" altLang="zh-CN" sz="2000" dirty="0">
                <a:solidFill>
                  <a:srgbClr val="1A3868"/>
                </a:solidFill>
                <a:latin typeface="微软雅黑" pitchFamily="34" charset="-122"/>
                <a:ea typeface="微软雅黑" pitchFamily="34" charset="-122"/>
                <a:cs typeface="Times New Roman" pitchFamily="18" charset="0"/>
                <a:sym typeface="Symbol" pitchFamily="18" charset="2"/>
              </a:rPr>
              <a:t> </a:t>
            </a:r>
            <a:r>
              <a:rPr lang="zh-CN" altLang="en-US" sz="2000" dirty="0">
                <a:solidFill>
                  <a:srgbClr val="1A3868"/>
                </a:solidFill>
                <a:latin typeface="微软雅黑" pitchFamily="34" charset="-122"/>
                <a:ea typeface="微软雅黑" pitchFamily="34" charset="-122"/>
                <a:cs typeface="Times New Roman" pitchFamily="18" charset="0"/>
              </a:rPr>
              <a:t>称为</a:t>
            </a:r>
            <a:r>
              <a:rPr lang="zh-CN" altLang="en-US" sz="2000" dirty="0">
                <a:solidFill>
                  <a:srgbClr val="C00000"/>
                </a:solidFill>
                <a:latin typeface="微软雅黑" pitchFamily="34" charset="-122"/>
                <a:ea typeface="微软雅黑" pitchFamily="34" charset="-122"/>
                <a:cs typeface="Times New Roman" pitchFamily="18" charset="0"/>
              </a:rPr>
              <a:t>争用期</a:t>
            </a:r>
            <a:r>
              <a:rPr lang="zh-CN" altLang="en-US" sz="2000" dirty="0">
                <a:solidFill>
                  <a:srgbClr val="1A3868"/>
                </a:solidFill>
                <a:latin typeface="微软雅黑" pitchFamily="34" charset="-122"/>
                <a:ea typeface="微软雅黑" pitchFamily="34" charset="-122"/>
                <a:cs typeface="Times New Roman" pitchFamily="18" charset="0"/>
              </a:rPr>
              <a:t>，或</a:t>
            </a:r>
            <a:r>
              <a:rPr lang="zh-CN" altLang="en-US" sz="2000" dirty="0">
                <a:solidFill>
                  <a:srgbClr val="C00000"/>
                </a:solidFill>
                <a:latin typeface="微软雅黑" pitchFamily="34" charset="-122"/>
                <a:ea typeface="微软雅黑" pitchFamily="34" charset="-122"/>
                <a:cs typeface="Times New Roman" pitchFamily="18" charset="0"/>
              </a:rPr>
              <a:t>碰撞</a:t>
            </a:r>
            <a:r>
              <a:rPr lang="zh-CN" altLang="en-US" sz="2000" dirty="0" smtClean="0">
                <a:solidFill>
                  <a:srgbClr val="C00000"/>
                </a:solidFill>
                <a:latin typeface="微软雅黑" pitchFamily="34" charset="-122"/>
                <a:ea typeface="微软雅黑" pitchFamily="34" charset="-122"/>
                <a:cs typeface="Times New Roman" pitchFamily="18" charset="0"/>
              </a:rPr>
              <a:t>窗口</a:t>
            </a:r>
            <a:r>
              <a:rPr lang="zh-CN" altLang="en-US" sz="2000" dirty="0" smtClean="0">
                <a:solidFill>
                  <a:srgbClr val="1A3868"/>
                </a:solidFill>
                <a:latin typeface="微软雅黑" pitchFamily="34" charset="-122"/>
                <a:ea typeface="微软雅黑" pitchFamily="34" charset="-122"/>
                <a:cs typeface="Times New Roman" pitchFamily="18" charset="0"/>
              </a:rPr>
              <a:t>、</a:t>
            </a:r>
            <a:r>
              <a:rPr lang="zh-CN" altLang="en-US" sz="2000" dirty="0" smtClean="0">
                <a:solidFill>
                  <a:srgbClr val="C00000"/>
                </a:solidFill>
                <a:latin typeface="微软雅黑" pitchFamily="34" charset="-122"/>
                <a:ea typeface="微软雅黑" pitchFamily="34" charset="-122"/>
                <a:cs typeface="Times New Roman" pitchFamily="18" charset="0"/>
              </a:rPr>
              <a:t>冲突窗口</a:t>
            </a:r>
            <a:r>
              <a:rPr lang="zh-CN" altLang="en-US" sz="2000" dirty="0" smtClean="0">
                <a:solidFill>
                  <a:srgbClr val="1A3868"/>
                </a:solidFill>
                <a:latin typeface="微软雅黑" pitchFamily="34" charset="-122"/>
                <a:ea typeface="微软雅黑" pitchFamily="34" charset="-122"/>
                <a:cs typeface="Times New Roman" pitchFamily="18" charset="0"/>
              </a:rPr>
              <a:t>。</a:t>
            </a:r>
            <a:endParaRPr lang="zh-CN" altLang="en-US" sz="2000" dirty="0">
              <a:solidFill>
                <a:srgbClr val="1A3868"/>
              </a:solidFill>
              <a:latin typeface="微软雅黑" pitchFamily="34" charset="-122"/>
              <a:ea typeface="微软雅黑" pitchFamily="34" charset="-122"/>
              <a:cs typeface="Times New Roman" pitchFamily="18" charset="0"/>
            </a:endParaRPr>
          </a:p>
          <a:p>
            <a:pPr>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经过争用期这段时间还没有检测到碰撞，才能肯定这次发送不会发生碰撞。   </a:t>
            </a:r>
          </a:p>
        </p:txBody>
      </p:sp>
    </p:spTree>
    <p:extLst>
      <p:ext uri="{BB962C8B-B14F-4D97-AF65-F5344CB8AC3E}">
        <p14:creationId xmlns:p14="http://schemas.microsoft.com/office/powerpoint/2010/main" val="1120845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611560" y="700336"/>
            <a:ext cx="6429375" cy="857250"/>
          </a:xfrm>
        </p:spPr>
        <p:txBody>
          <a:bodyPr/>
          <a:lstStyle/>
          <a:p>
            <a:pPr algn="l" eaLnBrk="1" hangingPunct="1"/>
            <a:r>
              <a:rPr lang="zh-CN" altLang="en-US" sz="2400" dirty="0" smtClean="0">
                <a:solidFill>
                  <a:srgbClr val="007D7A"/>
                </a:solidFill>
                <a:latin typeface="Times New Roman" pitchFamily="18" charset="0"/>
                <a:ea typeface="微软雅黑" pitchFamily="34" charset="-122"/>
                <a:cs typeface="Times New Roman" pitchFamily="18" charset="0"/>
              </a:rPr>
              <a:t>以太网的争用期长度 </a:t>
            </a:r>
            <a:endParaRPr lang="zh-CN" altLang="en-US" sz="2400" dirty="0">
              <a:solidFill>
                <a:srgbClr val="007D7A"/>
              </a:solidFill>
              <a:latin typeface="Times New Roman" pitchFamily="18" charset="0"/>
              <a:ea typeface="微软雅黑" pitchFamily="34" charset="-122"/>
              <a:cs typeface="Times New Roman" pitchFamily="18" charset="0"/>
            </a:endParaRPr>
          </a:p>
        </p:txBody>
      </p:sp>
      <p:sp>
        <p:nvSpPr>
          <p:cNvPr id="417795" name="Rectangle 3"/>
          <p:cNvSpPr>
            <a:spLocks noGrp="1" noChangeArrowheads="1"/>
          </p:cNvSpPr>
          <p:nvPr>
            <p:ph type="body" idx="1"/>
          </p:nvPr>
        </p:nvSpPr>
        <p:spPr>
          <a:xfrm>
            <a:off x="539552" y="1573994"/>
            <a:ext cx="6408712" cy="3240690"/>
          </a:xfrm>
        </p:spPr>
        <p:txBody>
          <a:bodyPr/>
          <a:lstStyle/>
          <a:p>
            <a:pPr>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以太网</a:t>
            </a:r>
            <a:r>
              <a:rPr lang="zh-CN" altLang="en-US" sz="2000" dirty="0">
                <a:solidFill>
                  <a:srgbClr val="C00000"/>
                </a:solidFill>
                <a:latin typeface="微软雅黑" pitchFamily="34" charset="-122"/>
                <a:ea typeface="微软雅黑" pitchFamily="34" charset="-122"/>
                <a:cs typeface="Times New Roman" pitchFamily="18" charset="0"/>
              </a:rPr>
              <a:t>取 </a:t>
            </a:r>
            <a:r>
              <a:rPr lang="en-US" altLang="zh-CN" sz="2000" dirty="0">
                <a:solidFill>
                  <a:srgbClr val="C00000"/>
                </a:solidFill>
                <a:latin typeface="微软雅黑" pitchFamily="34" charset="-122"/>
                <a:ea typeface="微软雅黑" pitchFamily="34" charset="-122"/>
                <a:cs typeface="Times New Roman" pitchFamily="18" charset="0"/>
              </a:rPr>
              <a:t>51.2 </a:t>
            </a:r>
            <a:r>
              <a:rPr lang="en-US" altLang="zh-CN" sz="2000" dirty="0">
                <a:solidFill>
                  <a:srgbClr val="C00000"/>
                </a:solidFill>
                <a:latin typeface="微软雅黑" pitchFamily="34" charset="-122"/>
                <a:ea typeface="微软雅黑" pitchFamily="34" charset="-122"/>
                <a:cs typeface="Times New Roman" pitchFamily="18" charset="0"/>
                <a:sym typeface="Symbol" pitchFamily="18" charset="2"/>
              </a:rPr>
              <a:t></a:t>
            </a:r>
            <a:r>
              <a:rPr lang="en-US" altLang="zh-CN" sz="2000" dirty="0">
                <a:solidFill>
                  <a:srgbClr val="C00000"/>
                </a:solidFill>
                <a:latin typeface="微软雅黑" pitchFamily="34" charset="-122"/>
                <a:ea typeface="微软雅黑" pitchFamily="34" charset="-122"/>
                <a:cs typeface="Times New Roman" pitchFamily="18" charset="0"/>
              </a:rPr>
              <a:t>s </a:t>
            </a:r>
            <a:r>
              <a:rPr lang="zh-CN" altLang="en-US" sz="2000" dirty="0">
                <a:solidFill>
                  <a:srgbClr val="C00000"/>
                </a:solidFill>
                <a:latin typeface="微软雅黑" pitchFamily="34" charset="-122"/>
                <a:ea typeface="微软雅黑" pitchFamily="34" charset="-122"/>
                <a:cs typeface="Times New Roman" pitchFamily="18" charset="0"/>
              </a:rPr>
              <a:t>为争用期的长度</a:t>
            </a:r>
            <a:r>
              <a:rPr lang="zh-CN" altLang="en-US" sz="2000" dirty="0">
                <a:solidFill>
                  <a:srgbClr val="1A3868"/>
                </a:solidFill>
                <a:latin typeface="微软雅黑" pitchFamily="34" charset="-122"/>
                <a:ea typeface="微软雅黑" pitchFamily="34" charset="-122"/>
                <a:cs typeface="Times New Roman" pitchFamily="18" charset="0"/>
              </a:rPr>
              <a:t>。</a:t>
            </a:r>
          </a:p>
          <a:p>
            <a:pPr>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对于 </a:t>
            </a:r>
            <a:r>
              <a:rPr lang="en-US" altLang="zh-CN" sz="2000" dirty="0">
                <a:solidFill>
                  <a:srgbClr val="1A3868"/>
                </a:solidFill>
                <a:latin typeface="微软雅黑" pitchFamily="34" charset="-122"/>
                <a:ea typeface="微软雅黑" pitchFamily="34" charset="-122"/>
                <a:cs typeface="Times New Roman" pitchFamily="18" charset="0"/>
              </a:rPr>
              <a:t>10 Mb/s </a:t>
            </a:r>
            <a:r>
              <a:rPr lang="zh-CN" altLang="en-US" sz="2000" dirty="0">
                <a:solidFill>
                  <a:srgbClr val="1A3868"/>
                </a:solidFill>
                <a:latin typeface="微软雅黑" pitchFamily="34" charset="-122"/>
                <a:ea typeface="微软雅黑" pitchFamily="34" charset="-122"/>
                <a:cs typeface="Times New Roman" pitchFamily="18" charset="0"/>
              </a:rPr>
              <a:t>以太网，在争用期内可发送</a:t>
            </a:r>
            <a:r>
              <a:rPr lang="en-US" altLang="zh-CN" sz="2000" dirty="0">
                <a:solidFill>
                  <a:srgbClr val="1A3868"/>
                </a:solidFill>
                <a:latin typeface="微软雅黑" pitchFamily="34" charset="-122"/>
                <a:ea typeface="微软雅黑" pitchFamily="34" charset="-122"/>
                <a:cs typeface="Times New Roman" pitchFamily="18" charset="0"/>
              </a:rPr>
              <a:t>512 bit</a:t>
            </a:r>
            <a:r>
              <a:rPr lang="zh-CN" altLang="en-US" sz="2000" dirty="0">
                <a:solidFill>
                  <a:srgbClr val="1A3868"/>
                </a:solidFill>
                <a:latin typeface="微软雅黑" pitchFamily="34" charset="-122"/>
                <a:ea typeface="微软雅黑" pitchFamily="34" charset="-122"/>
                <a:cs typeface="Times New Roman" pitchFamily="18" charset="0"/>
              </a:rPr>
              <a:t>，即 </a:t>
            </a:r>
            <a:r>
              <a:rPr lang="en-US" altLang="zh-CN" sz="2000" dirty="0">
                <a:solidFill>
                  <a:srgbClr val="1A3868"/>
                </a:solidFill>
                <a:latin typeface="微软雅黑" pitchFamily="34" charset="-122"/>
                <a:ea typeface="微软雅黑" pitchFamily="34" charset="-122"/>
                <a:cs typeface="Times New Roman" pitchFamily="18" charset="0"/>
              </a:rPr>
              <a:t>64 </a:t>
            </a:r>
            <a:r>
              <a:rPr lang="zh-CN" altLang="en-US" sz="2000" dirty="0">
                <a:solidFill>
                  <a:srgbClr val="1A3868"/>
                </a:solidFill>
                <a:latin typeface="微软雅黑" pitchFamily="34" charset="-122"/>
                <a:ea typeface="微软雅黑" pitchFamily="34" charset="-122"/>
                <a:cs typeface="Times New Roman" pitchFamily="18" charset="0"/>
              </a:rPr>
              <a:t>字节。</a:t>
            </a:r>
          </a:p>
          <a:p>
            <a:pPr>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以太网在发送数据时，若前 </a:t>
            </a:r>
            <a:r>
              <a:rPr lang="en-US" altLang="zh-CN" sz="2000" dirty="0">
                <a:solidFill>
                  <a:srgbClr val="1A3868"/>
                </a:solidFill>
                <a:latin typeface="微软雅黑" pitchFamily="34" charset="-122"/>
                <a:ea typeface="微软雅黑" pitchFamily="34" charset="-122"/>
                <a:cs typeface="Times New Roman" pitchFamily="18" charset="0"/>
              </a:rPr>
              <a:t>64 </a:t>
            </a:r>
            <a:r>
              <a:rPr lang="zh-CN" altLang="en-US" sz="2000" dirty="0">
                <a:solidFill>
                  <a:srgbClr val="1A3868"/>
                </a:solidFill>
                <a:latin typeface="微软雅黑" pitchFamily="34" charset="-122"/>
                <a:ea typeface="微软雅黑" pitchFamily="34" charset="-122"/>
                <a:cs typeface="Times New Roman" pitchFamily="18" charset="0"/>
              </a:rPr>
              <a:t>字节没有发生冲突，则后续的数据就不会发生冲突。   </a:t>
            </a:r>
          </a:p>
        </p:txBody>
      </p:sp>
    </p:spTree>
    <p:extLst>
      <p:ext uri="{BB962C8B-B14F-4D97-AF65-F5344CB8AC3E}">
        <p14:creationId xmlns:p14="http://schemas.microsoft.com/office/powerpoint/2010/main" val="2380016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827584" y="628328"/>
            <a:ext cx="6429375" cy="857250"/>
          </a:xfrm>
        </p:spPr>
        <p:txBody>
          <a:bodyPr/>
          <a:lstStyle/>
          <a:p>
            <a:pPr algn="l" eaLnBrk="1" hangingPunct="1"/>
            <a:r>
              <a:rPr lang="zh-CN" altLang="en-US" sz="2400" dirty="0">
                <a:solidFill>
                  <a:srgbClr val="007D7A"/>
                </a:solidFill>
                <a:latin typeface="Times New Roman" pitchFamily="18" charset="0"/>
                <a:ea typeface="微软雅黑" pitchFamily="34" charset="-122"/>
                <a:cs typeface="Times New Roman" pitchFamily="18" charset="0"/>
              </a:rPr>
              <a:t>最短有效帧长 </a:t>
            </a:r>
          </a:p>
        </p:txBody>
      </p:sp>
      <p:sp>
        <p:nvSpPr>
          <p:cNvPr id="418819" name="Rectangle 3"/>
          <p:cNvSpPr>
            <a:spLocks noGrp="1" noChangeArrowheads="1"/>
          </p:cNvSpPr>
          <p:nvPr>
            <p:ph type="body" idx="1"/>
          </p:nvPr>
        </p:nvSpPr>
        <p:spPr>
          <a:xfrm>
            <a:off x="539552" y="1485578"/>
            <a:ext cx="6336704" cy="3240690"/>
          </a:xfrm>
        </p:spPr>
        <p:txBody>
          <a:bodyPr/>
          <a:lstStyle/>
          <a:p>
            <a:pPr>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如果发生冲突，就一定是在发送的前 </a:t>
            </a:r>
            <a:r>
              <a:rPr lang="en-US" altLang="zh-CN" sz="2000" dirty="0">
                <a:solidFill>
                  <a:srgbClr val="1A3868"/>
                </a:solidFill>
                <a:latin typeface="微软雅黑" pitchFamily="34" charset="-122"/>
                <a:ea typeface="微软雅黑" pitchFamily="34" charset="-122"/>
                <a:cs typeface="Times New Roman" pitchFamily="18" charset="0"/>
              </a:rPr>
              <a:t>64 </a:t>
            </a:r>
            <a:r>
              <a:rPr lang="zh-CN" altLang="en-US" sz="2000" dirty="0">
                <a:solidFill>
                  <a:srgbClr val="1A3868"/>
                </a:solidFill>
                <a:latin typeface="微软雅黑" pitchFamily="34" charset="-122"/>
                <a:ea typeface="微软雅黑" pitchFamily="34" charset="-122"/>
                <a:cs typeface="Times New Roman" pitchFamily="18" charset="0"/>
              </a:rPr>
              <a:t>字节之内。 </a:t>
            </a:r>
          </a:p>
          <a:p>
            <a:pPr>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由于一检测到冲突就立即中止发送，这时已经发送出去的数据一定小于 </a:t>
            </a:r>
            <a:r>
              <a:rPr lang="en-US" altLang="zh-CN" sz="2000" dirty="0">
                <a:solidFill>
                  <a:srgbClr val="1A3868"/>
                </a:solidFill>
                <a:latin typeface="微软雅黑" pitchFamily="34" charset="-122"/>
                <a:ea typeface="微软雅黑" pitchFamily="34" charset="-122"/>
                <a:cs typeface="Times New Roman" pitchFamily="18" charset="0"/>
              </a:rPr>
              <a:t>64 </a:t>
            </a:r>
            <a:r>
              <a:rPr lang="zh-CN" altLang="en-US" sz="2000" dirty="0">
                <a:solidFill>
                  <a:srgbClr val="1A3868"/>
                </a:solidFill>
                <a:latin typeface="微软雅黑" pitchFamily="34" charset="-122"/>
                <a:ea typeface="微软雅黑" pitchFamily="34" charset="-122"/>
                <a:cs typeface="Times New Roman" pitchFamily="18" charset="0"/>
              </a:rPr>
              <a:t>字节。 </a:t>
            </a:r>
          </a:p>
          <a:p>
            <a:pPr>
              <a:spcBef>
                <a:spcPct val="30000"/>
              </a:spcBef>
              <a:spcAft>
                <a:spcPct val="20000"/>
              </a:spcAft>
            </a:pPr>
            <a:r>
              <a:rPr lang="zh-CN" altLang="en-US" sz="2000" dirty="0">
                <a:solidFill>
                  <a:srgbClr val="1A3868"/>
                </a:solidFill>
                <a:latin typeface="微软雅黑" pitchFamily="34" charset="-122"/>
                <a:ea typeface="微软雅黑" pitchFamily="34" charset="-122"/>
                <a:cs typeface="Times New Roman" pitchFamily="18" charset="0"/>
              </a:rPr>
              <a:t>以太网规定了</a:t>
            </a:r>
            <a:r>
              <a:rPr lang="zh-CN" altLang="en-US" sz="2000" dirty="0">
                <a:solidFill>
                  <a:srgbClr val="C00000"/>
                </a:solidFill>
                <a:latin typeface="微软雅黑" pitchFamily="34" charset="-122"/>
                <a:ea typeface="微软雅黑" pitchFamily="34" charset="-122"/>
                <a:cs typeface="Times New Roman" pitchFamily="18" charset="0"/>
              </a:rPr>
              <a:t>最短有效帧长为 </a:t>
            </a:r>
            <a:r>
              <a:rPr lang="en-US" altLang="zh-CN" sz="2000" dirty="0">
                <a:solidFill>
                  <a:srgbClr val="C00000"/>
                </a:solidFill>
                <a:latin typeface="微软雅黑" pitchFamily="34" charset="-122"/>
                <a:ea typeface="微软雅黑" pitchFamily="34" charset="-122"/>
                <a:cs typeface="Times New Roman" pitchFamily="18" charset="0"/>
              </a:rPr>
              <a:t>64 </a:t>
            </a:r>
            <a:r>
              <a:rPr lang="zh-CN" altLang="en-US" sz="2000" dirty="0">
                <a:solidFill>
                  <a:srgbClr val="C00000"/>
                </a:solidFill>
                <a:latin typeface="微软雅黑" pitchFamily="34" charset="-122"/>
                <a:ea typeface="微软雅黑" pitchFamily="34" charset="-122"/>
                <a:cs typeface="Times New Roman" pitchFamily="18" charset="0"/>
              </a:rPr>
              <a:t>字节</a:t>
            </a:r>
            <a:r>
              <a:rPr lang="zh-CN" altLang="en-US" sz="2000" dirty="0">
                <a:solidFill>
                  <a:srgbClr val="1A3868"/>
                </a:solidFill>
                <a:latin typeface="微软雅黑" pitchFamily="34" charset="-122"/>
                <a:ea typeface="微软雅黑" pitchFamily="34" charset="-122"/>
                <a:cs typeface="Times New Roman" pitchFamily="18" charset="0"/>
              </a:rPr>
              <a:t>，凡长度小于 </a:t>
            </a:r>
            <a:r>
              <a:rPr lang="en-US" altLang="zh-CN" sz="2000" dirty="0">
                <a:solidFill>
                  <a:srgbClr val="1A3868"/>
                </a:solidFill>
                <a:latin typeface="微软雅黑" pitchFamily="34" charset="-122"/>
                <a:ea typeface="微软雅黑" pitchFamily="34" charset="-122"/>
                <a:cs typeface="Times New Roman" pitchFamily="18" charset="0"/>
              </a:rPr>
              <a:t>64 </a:t>
            </a:r>
            <a:r>
              <a:rPr lang="zh-CN" altLang="en-US" sz="2000" dirty="0">
                <a:solidFill>
                  <a:srgbClr val="1A3868"/>
                </a:solidFill>
                <a:latin typeface="微软雅黑" pitchFamily="34" charset="-122"/>
                <a:ea typeface="微软雅黑" pitchFamily="34" charset="-122"/>
                <a:cs typeface="Times New Roman" pitchFamily="18" charset="0"/>
              </a:rPr>
              <a:t>字节的帧都是由于冲突而异常中止的无效帧。 </a:t>
            </a:r>
          </a:p>
        </p:txBody>
      </p:sp>
    </p:spTree>
    <p:extLst>
      <p:ext uri="{BB962C8B-B14F-4D97-AF65-F5344CB8AC3E}">
        <p14:creationId xmlns:p14="http://schemas.microsoft.com/office/powerpoint/2010/main" val="4136231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611559" y="774364"/>
            <a:ext cx="6429375" cy="857250"/>
          </a:xfrm>
        </p:spPr>
        <p:txBody>
          <a:bodyPr>
            <a:normAutofit/>
          </a:bodyPr>
          <a:lstStyle/>
          <a:p>
            <a:pPr algn="l" eaLnBrk="1" hangingPunct="1"/>
            <a:r>
              <a:rPr lang="zh-CN" altLang="en-US" sz="2400" dirty="0" smtClean="0">
                <a:solidFill>
                  <a:srgbClr val="007D7A"/>
                </a:solidFill>
                <a:latin typeface="Times New Roman" pitchFamily="18" charset="0"/>
                <a:ea typeface="微软雅黑" pitchFamily="34" charset="-122"/>
                <a:cs typeface="Times New Roman" pitchFamily="18" charset="0"/>
              </a:rPr>
              <a:t>截断二进制指数退避算法</a:t>
            </a:r>
            <a:r>
              <a:rPr lang="en-US" altLang="zh-CN" sz="2400" dirty="0" smtClean="0">
                <a:solidFill>
                  <a:srgbClr val="007D7A"/>
                </a:solidFill>
                <a:latin typeface="Times New Roman" pitchFamily="18" charset="0"/>
                <a:ea typeface="微软雅黑" pitchFamily="34" charset="-122"/>
                <a:cs typeface="Times New Roman" pitchFamily="18" charset="0"/>
              </a:rPr>
              <a:t/>
            </a:r>
            <a:br>
              <a:rPr lang="en-US" altLang="zh-CN" sz="2400" dirty="0" smtClean="0">
                <a:solidFill>
                  <a:srgbClr val="007D7A"/>
                </a:solidFill>
                <a:latin typeface="Times New Roman" pitchFamily="18" charset="0"/>
                <a:ea typeface="微软雅黑" pitchFamily="34" charset="-122"/>
                <a:cs typeface="Times New Roman" pitchFamily="18" charset="0"/>
              </a:rPr>
            </a:br>
            <a:r>
              <a:rPr lang="zh-CN" altLang="en-US" sz="2400" dirty="0" smtClean="0">
                <a:solidFill>
                  <a:srgbClr val="007D7A"/>
                </a:solidFill>
                <a:latin typeface="Times New Roman" pitchFamily="18" charset="0"/>
                <a:ea typeface="微软雅黑" pitchFamily="34" charset="-122"/>
                <a:cs typeface="Times New Roman" pitchFamily="18" charset="0"/>
              </a:rPr>
              <a:t> </a:t>
            </a:r>
            <a:r>
              <a:rPr lang="en-US" altLang="zh-CN" sz="2400" dirty="0">
                <a:solidFill>
                  <a:srgbClr val="007D7A"/>
                </a:solidFill>
                <a:latin typeface="Times New Roman" pitchFamily="18" charset="0"/>
                <a:ea typeface="微软雅黑" pitchFamily="34" charset="-122"/>
                <a:cs typeface="Times New Roman" pitchFamily="18" charset="0"/>
              </a:rPr>
              <a:t>(truncated binary exponential </a:t>
            </a:r>
            <a:r>
              <a:rPr lang="en-US" altLang="zh-CN" sz="2400" dirty="0" err="1" smtClean="0">
                <a:solidFill>
                  <a:srgbClr val="007D7A"/>
                </a:solidFill>
                <a:latin typeface="Times New Roman" pitchFamily="18" charset="0"/>
                <a:ea typeface="微软雅黑" pitchFamily="34" charset="-122"/>
                <a:cs typeface="Times New Roman" pitchFamily="18" charset="0"/>
              </a:rPr>
              <a:t>backoff</a:t>
            </a:r>
            <a:r>
              <a:rPr lang="en-US" altLang="zh-CN" sz="2400" dirty="0" smtClean="0">
                <a:solidFill>
                  <a:srgbClr val="007D7A"/>
                </a:solidFill>
                <a:latin typeface="Times New Roman" pitchFamily="18" charset="0"/>
                <a:ea typeface="微软雅黑" pitchFamily="34" charset="-122"/>
                <a:cs typeface="Times New Roman" pitchFamily="18" charset="0"/>
              </a:rPr>
              <a:t>)</a:t>
            </a:r>
            <a:endParaRPr lang="en-US" altLang="zh-CN" sz="2400" dirty="0">
              <a:solidFill>
                <a:srgbClr val="007D7A"/>
              </a:solidFill>
              <a:latin typeface="Times New Roman" pitchFamily="18" charset="0"/>
              <a:ea typeface="微软雅黑" pitchFamily="34" charset="-122"/>
              <a:cs typeface="Times New Roman" pitchFamily="18" charset="0"/>
            </a:endParaRPr>
          </a:p>
        </p:txBody>
      </p:sp>
      <p:sp>
        <p:nvSpPr>
          <p:cNvPr id="416771" name="Rectangle 3"/>
          <p:cNvSpPr>
            <a:spLocks noGrp="1" noChangeArrowheads="1"/>
          </p:cNvSpPr>
          <p:nvPr>
            <p:ph type="body" idx="1"/>
          </p:nvPr>
        </p:nvSpPr>
        <p:spPr>
          <a:xfrm>
            <a:off x="611560" y="1630088"/>
            <a:ext cx="6429375" cy="3402666"/>
          </a:xfrm>
        </p:spPr>
        <p:txBody>
          <a:bodyPr/>
          <a:lstStyle/>
          <a:p>
            <a:pPr eaLnBrk="1" hangingPunct="1"/>
            <a:r>
              <a:rPr lang="zh-CN" altLang="en-US" sz="2200" dirty="0" smtClean="0">
                <a:solidFill>
                  <a:srgbClr val="002060"/>
                </a:solidFill>
                <a:latin typeface="微软雅黑" panose="020B0503020204020204" pitchFamily="34" charset="-122"/>
                <a:ea typeface="微软雅黑" panose="020B0503020204020204" pitchFamily="34" charset="-122"/>
              </a:rPr>
              <a:t>发生碰撞的站在停止发送数据后，要</a:t>
            </a:r>
            <a:r>
              <a:rPr lang="zh-CN" altLang="en-US" sz="2200" dirty="0" smtClean="0">
                <a:solidFill>
                  <a:srgbClr val="C00000"/>
                </a:solidFill>
                <a:latin typeface="微软雅黑" panose="020B0503020204020204" pitchFamily="34" charset="-122"/>
                <a:ea typeface="微软雅黑" panose="020B0503020204020204" pitchFamily="34" charset="-122"/>
              </a:rPr>
              <a:t>推迟（退避）一个随机时间</a:t>
            </a:r>
            <a:r>
              <a:rPr lang="zh-CN" altLang="en-US" sz="2200" dirty="0" smtClean="0">
                <a:solidFill>
                  <a:srgbClr val="002060"/>
                </a:solidFill>
                <a:latin typeface="微软雅黑" panose="020B0503020204020204" pitchFamily="34" charset="-122"/>
                <a:ea typeface="微软雅黑" panose="020B0503020204020204" pitchFamily="34" charset="-122"/>
              </a:rPr>
              <a:t>才能再发送数据。</a:t>
            </a:r>
          </a:p>
          <a:p>
            <a:pPr lvl="1" eaLnBrk="1" hangingPunct="1"/>
            <a:r>
              <a:rPr lang="zh-CN" altLang="en-US" dirty="0" smtClean="0">
                <a:solidFill>
                  <a:srgbClr val="002060"/>
                </a:solidFill>
                <a:latin typeface="微软雅黑" panose="020B0503020204020204" pitchFamily="34" charset="-122"/>
                <a:ea typeface="微软雅黑" panose="020B0503020204020204" pitchFamily="34" charset="-122"/>
              </a:rPr>
              <a:t>确定</a:t>
            </a:r>
            <a:r>
              <a:rPr lang="zh-CN" altLang="en-US" dirty="0" smtClean="0">
                <a:solidFill>
                  <a:srgbClr val="C00000"/>
                </a:solidFill>
                <a:latin typeface="微软雅黑" panose="020B0503020204020204" pitchFamily="34" charset="-122"/>
                <a:ea typeface="微软雅黑" panose="020B0503020204020204" pitchFamily="34" charset="-122"/>
              </a:rPr>
              <a:t>基本退避时间</a:t>
            </a:r>
            <a:r>
              <a:rPr lang="zh-CN" altLang="en-US" dirty="0" smtClean="0">
                <a:solidFill>
                  <a:srgbClr val="002060"/>
                </a:solidFill>
                <a:latin typeface="微软雅黑" panose="020B0503020204020204" pitchFamily="34" charset="-122"/>
                <a:ea typeface="微软雅黑" panose="020B0503020204020204" pitchFamily="34" charset="-122"/>
              </a:rPr>
              <a:t>，一般是取为</a:t>
            </a:r>
            <a:r>
              <a:rPr lang="zh-CN" altLang="en-US" dirty="0" smtClean="0">
                <a:solidFill>
                  <a:srgbClr val="C00000"/>
                </a:solidFill>
                <a:latin typeface="微软雅黑" panose="020B0503020204020204" pitchFamily="34" charset="-122"/>
                <a:ea typeface="微软雅黑" panose="020B0503020204020204" pitchFamily="34" charset="-122"/>
              </a:rPr>
              <a:t>争用期 </a:t>
            </a:r>
            <a:r>
              <a:rPr lang="en-US" altLang="zh-CN" dirty="0" smtClean="0">
                <a:solidFill>
                  <a:srgbClr val="C00000"/>
                </a:solidFill>
                <a:latin typeface="微软雅黑" panose="020B0503020204020204" pitchFamily="34" charset="-122"/>
                <a:ea typeface="微软雅黑" panose="020B0503020204020204" pitchFamily="34" charset="-122"/>
              </a:rPr>
              <a:t>2</a:t>
            </a:r>
            <a:r>
              <a:rPr lang="en-US" altLang="zh-CN" i="1" dirty="0" smtClean="0">
                <a:solidFill>
                  <a:srgbClr val="C00000"/>
                </a:solidFill>
                <a:latin typeface="微软雅黑" panose="020B0503020204020204" pitchFamily="34" charset="-122"/>
                <a:ea typeface="微软雅黑" panose="020B0503020204020204" pitchFamily="34" charset="-122"/>
                <a:sym typeface="Symbol" pitchFamily="18" charset="2"/>
              </a:rPr>
              <a:t></a:t>
            </a:r>
            <a:r>
              <a:rPr lang="zh-CN" altLang="en-US" dirty="0" smtClean="0">
                <a:solidFill>
                  <a:srgbClr val="002060"/>
                </a:solidFill>
                <a:latin typeface="微软雅黑" panose="020B0503020204020204" pitchFamily="34" charset="-122"/>
                <a:ea typeface="微软雅黑" panose="020B0503020204020204" pitchFamily="34" charset="-122"/>
              </a:rPr>
              <a:t>。</a:t>
            </a:r>
          </a:p>
          <a:p>
            <a:pPr lvl="1" eaLnBrk="1" hangingPunct="1"/>
            <a:r>
              <a:rPr lang="zh-CN" altLang="en-US" dirty="0" smtClean="0">
                <a:solidFill>
                  <a:srgbClr val="002060"/>
                </a:solidFill>
                <a:latin typeface="微软雅黑" panose="020B0503020204020204" pitchFamily="34" charset="-122"/>
                <a:ea typeface="微软雅黑" panose="020B0503020204020204" pitchFamily="34" charset="-122"/>
              </a:rPr>
              <a:t>定义重传次数 </a:t>
            </a:r>
            <a:r>
              <a:rPr lang="en-US" altLang="zh-CN" i="1" dirty="0" smtClean="0">
                <a:solidFill>
                  <a:srgbClr val="002060"/>
                </a:solidFill>
                <a:latin typeface="微软雅黑" panose="020B0503020204020204" pitchFamily="34" charset="-122"/>
                <a:ea typeface="微软雅黑" panose="020B0503020204020204" pitchFamily="34" charset="-122"/>
              </a:rPr>
              <a:t>k</a:t>
            </a:r>
            <a:r>
              <a:rPr lang="en-US" altLang="zh-CN" dirty="0" smtClean="0">
                <a:solidFill>
                  <a:srgbClr val="002060"/>
                </a:solidFill>
                <a:latin typeface="微软雅黑" panose="020B0503020204020204" pitchFamily="34" charset="-122"/>
                <a:ea typeface="微软雅黑" panose="020B0503020204020204" pitchFamily="34" charset="-122"/>
              </a:rPr>
              <a:t> </a:t>
            </a:r>
            <a:r>
              <a:rPr lang="zh-CN" altLang="en-US" dirty="0" smtClean="0">
                <a:solidFill>
                  <a:srgbClr val="002060"/>
                </a:solidFill>
                <a:latin typeface="微软雅黑" panose="020B0503020204020204" pitchFamily="34" charset="-122"/>
                <a:ea typeface="微软雅黑" panose="020B0503020204020204" pitchFamily="34" charset="-122"/>
              </a:rPr>
              <a:t>，</a:t>
            </a:r>
            <a:r>
              <a:rPr lang="en-US" altLang="zh-CN" i="1" dirty="0" smtClean="0">
                <a:solidFill>
                  <a:srgbClr val="002060"/>
                </a:solidFill>
                <a:latin typeface="微软雅黑" panose="020B0503020204020204" pitchFamily="34" charset="-122"/>
                <a:ea typeface="微软雅黑" panose="020B0503020204020204" pitchFamily="34" charset="-122"/>
              </a:rPr>
              <a:t>k </a:t>
            </a:r>
            <a:r>
              <a:rPr lang="en-US" altLang="zh-CN" dirty="0" smtClean="0">
                <a:solidFill>
                  <a:srgbClr val="002060"/>
                </a:solidFill>
                <a:latin typeface="微软雅黑" panose="020B0503020204020204" pitchFamily="34" charset="-122"/>
                <a:ea typeface="微软雅黑" panose="020B0503020204020204" pitchFamily="34" charset="-122"/>
                <a:sym typeface="Symbol" pitchFamily="18" charset="2"/>
              </a:rPr>
              <a:t> </a:t>
            </a:r>
            <a:r>
              <a:rPr lang="en-US" altLang="zh-CN" dirty="0" smtClean="0">
                <a:solidFill>
                  <a:srgbClr val="002060"/>
                </a:solidFill>
                <a:latin typeface="微软雅黑" panose="020B0503020204020204" pitchFamily="34" charset="-122"/>
                <a:ea typeface="微软雅黑" panose="020B0503020204020204" pitchFamily="34" charset="-122"/>
              </a:rPr>
              <a:t>10</a:t>
            </a:r>
            <a:r>
              <a:rPr lang="zh-CN" altLang="en-US" dirty="0" smtClean="0">
                <a:solidFill>
                  <a:srgbClr val="002060"/>
                </a:solidFill>
                <a:latin typeface="微软雅黑" panose="020B0503020204020204" pitchFamily="34" charset="-122"/>
                <a:ea typeface="微软雅黑" panose="020B0503020204020204" pitchFamily="34" charset="-122"/>
              </a:rPr>
              <a:t>，即</a:t>
            </a:r>
          </a:p>
          <a:p>
            <a:pPr lvl="1" eaLnBrk="1" hangingPunct="1">
              <a:buFont typeface="Wingdings" pitchFamily="2" charset="2"/>
              <a:buNone/>
            </a:pPr>
            <a:r>
              <a:rPr lang="zh-CN" altLang="en-US" dirty="0" smtClean="0">
                <a:solidFill>
                  <a:srgbClr val="002060"/>
                </a:solidFill>
                <a:latin typeface="微软雅黑" panose="020B0503020204020204" pitchFamily="34" charset="-122"/>
                <a:ea typeface="微软雅黑" panose="020B0503020204020204" pitchFamily="34" charset="-122"/>
              </a:rPr>
              <a:t>                 </a:t>
            </a:r>
            <a:r>
              <a:rPr lang="en-US" altLang="zh-CN" i="1" dirty="0" smtClean="0">
                <a:solidFill>
                  <a:srgbClr val="002060"/>
                </a:solidFill>
                <a:latin typeface="微软雅黑" panose="020B0503020204020204" pitchFamily="34" charset="-122"/>
                <a:ea typeface="微软雅黑" panose="020B0503020204020204" pitchFamily="34" charset="-122"/>
              </a:rPr>
              <a:t>k</a:t>
            </a:r>
            <a:r>
              <a:rPr lang="en-US" altLang="zh-CN" dirty="0" smtClean="0">
                <a:solidFill>
                  <a:srgbClr val="002060"/>
                </a:solidFill>
                <a:latin typeface="微软雅黑" panose="020B0503020204020204" pitchFamily="34" charset="-122"/>
                <a:ea typeface="微软雅黑" panose="020B0503020204020204" pitchFamily="34" charset="-122"/>
              </a:rPr>
              <a:t> = Min[</a:t>
            </a:r>
            <a:r>
              <a:rPr lang="zh-CN" altLang="en-US" dirty="0" smtClean="0">
                <a:solidFill>
                  <a:srgbClr val="002060"/>
                </a:solidFill>
                <a:latin typeface="微软雅黑" panose="020B0503020204020204" pitchFamily="34" charset="-122"/>
                <a:ea typeface="微软雅黑" panose="020B0503020204020204" pitchFamily="34" charset="-122"/>
              </a:rPr>
              <a:t>重传次数</a:t>
            </a:r>
            <a:r>
              <a:rPr lang="en-US" altLang="zh-CN" dirty="0" smtClean="0">
                <a:solidFill>
                  <a:srgbClr val="002060"/>
                </a:solidFill>
                <a:latin typeface="微软雅黑" panose="020B0503020204020204" pitchFamily="34" charset="-122"/>
                <a:ea typeface="微软雅黑" panose="020B0503020204020204" pitchFamily="34" charset="-122"/>
              </a:rPr>
              <a:t>, 10]</a:t>
            </a:r>
          </a:p>
          <a:p>
            <a:pPr lvl="1" eaLnBrk="1" hangingPunct="1"/>
            <a:r>
              <a:rPr lang="zh-CN" altLang="en-US" dirty="0" smtClean="0">
                <a:solidFill>
                  <a:srgbClr val="002060"/>
                </a:solidFill>
                <a:latin typeface="微软雅黑" panose="020B0503020204020204" pitchFamily="34" charset="-122"/>
                <a:ea typeface="微软雅黑" panose="020B0503020204020204" pitchFamily="34" charset="-122"/>
              </a:rPr>
              <a:t>从整数集合</a:t>
            </a:r>
            <a:r>
              <a:rPr lang="en-US" altLang="zh-CN" dirty="0" smtClean="0">
                <a:solidFill>
                  <a:srgbClr val="002060"/>
                </a:solidFill>
                <a:latin typeface="微软雅黑" panose="020B0503020204020204" pitchFamily="34" charset="-122"/>
                <a:ea typeface="微软雅黑" panose="020B0503020204020204" pitchFamily="34" charset="-122"/>
              </a:rPr>
              <a:t>[0,1,…, (2</a:t>
            </a:r>
            <a:r>
              <a:rPr lang="en-US" altLang="zh-CN" i="1" baseline="30000" dirty="0" smtClean="0">
                <a:solidFill>
                  <a:srgbClr val="002060"/>
                </a:solidFill>
                <a:latin typeface="微软雅黑" panose="020B0503020204020204" pitchFamily="34" charset="-122"/>
                <a:ea typeface="微软雅黑" panose="020B0503020204020204" pitchFamily="34" charset="-122"/>
              </a:rPr>
              <a:t>k</a:t>
            </a:r>
            <a:r>
              <a:rPr lang="en-US" altLang="zh-CN" i="1" dirty="0" smtClean="0">
                <a:solidFill>
                  <a:srgbClr val="002060"/>
                </a:solidFill>
                <a:latin typeface="微软雅黑" panose="020B0503020204020204" pitchFamily="34" charset="-122"/>
                <a:ea typeface="微软雅黑" panose="020B0503020204020204" pitchFamily="34" charset="-122"/>
              </a:rPr>
              <a:t> </a:t>
            </a:r>
            <a:r>
              <a:rPr lang="en-US" altLang="zh-CN" dirty="0" smtClean="0">
                <a:solidFill>
                  <a:srgbClr val="002060"/>
                </a:solidFill>
                <a:latin typeface="微软雅黑" panose="020B0503020204020204" pitchFamily="34" charset="-122"/>
                <a:ea typeface="微软雅黑" panose="020B0503020204020204" pitchFamily="34" charset="-122"/>
                <a:sym typeface="Symbol" pitchFamily="18" charset="2"/>
              </a:rPr>
              <a:t></a:t>
            </a:r>
            <a:r>
              <a:rPr lang="en-US" altLang="zh-CN" dirty="0" smtClean="0">
                <a:solidFill>
                  <a:srgbClr val="002060"/>
                </a:solidFill>
                <a:latin typeface="微软雅黑" panose="020B0503020204020204" pitchFamily="34" charset="-122"/>
                <a:ea typeface="微软雅黑" panose="020B0503020204020204" pitchFamily="34" charset="-122"/>
              </a:rPr>
              <a:t>1)]</a:t>
            </a:r>
            <a:r>
              <a:rPr lang="zh-CN" altLang="en-US" dirty="0" smtClean="0">
                <a:solidFill>
                  <a:srgbClr val="002060"/>
                </a:solidFill>
                <a:latin typeface="微软雅黑" panose="020B0503020204020204" pitchFamily="34" charset="-122"/>
                <a:ea typeface="微软雅黑" panose="020B0503020204020204" pitchFamily="34" charset="-122"/>
              </a:rPr>
              <a:t>中随机地取出一个数，记为 </a:t>
            </a:r>
            <a:r>
              <a:rPr lang="en-US" altLang="zh-CN" i="1" dirty="0" smtClean="0">
                <a:solidFill>
                  <a:srgbClr val="002060"/>
                </a:solidFill>
                <a:latin typeface="微软雅黑" panose="020B0503020204020204" pitchFamily="34" charset="-122"/>
                <a:ea typeface="微软雅黑" panose="020B0503020204020204" pitchFamily="34" charset="-122"/>
              </a:rPr>
              <a:t>r</a:t>
            </a:r>
            <a:r>
              <a:rPr lang="zh-CN" altLang="en-US" dirty="0" smtClean="0">
                <a:solidFill>
                  <a:srgbClr val="002060"/>
                </a:solidFill>
                <a:latin typeface="微软雅黑" panose="020B0503020204020204" pitchFamily="34" charset="-122"/>
                <a:ea typeface="微软雅黑" panose="020B0503020204020204" pitchFamily="34" charset="-122"/>
              </a:rPr>
              <a:t>。重传推后时间为 </a:t>
            </a:r>
            <a:r>
              <a:rPr lang="en-US" altLang="zh-CN" i="1" dirty="0" smtClean="0">
                <a:solidFill>
                  <a:srgbClr val="C00000"/>
                </a:solidFill>
                <a:latin typeface="微软雅黑" panose="020B0503020204020204" pitchFamily="34" charset="-122"/>
                <a:ea typeface="微软雅黑" panose="020B0503020204020204" pitchFamily="34" charset="-122"/>
              </a:rPr>
              <a:t>r </a:t>
            </a:r>
            <a:r>
              <a:rPr lang="zh-CN" altLang="en-US" dirty="0" smtClean="0">
                <a:solidFill>
                  <a:srgbClr val="C00000"/>
                </a:solidFill>
                <a:latin typeface="微软雅黑" panose="020B0503020204020204" pitchFamily="34" charset="-122"/>
                <a:ea typeface="微软雅黑" panose="020B0503020204020204" pitchFamily="34" charset="-122"/>
              </a:rPr>
              <a:t>倍的基本退避时间</a:t>
            </a:r>
            <a:r>
              <a:rPr lang="zh-CN" altLang="en-US" dirty="0" smtClean="0">
                <a:solidFill>
                  <a:srgbClr val="002060"/>
                </a:solidFill>
                <a:latin typeface="微软雅黑" panose="020B0503020204020204" pitchFamily="34" charset="-122"/>
                <a:ea typeface="微软雅黑" panose="020B0503020204020204" pitchFamily="34" charset="-122"/>
              </a:rPr>
              <a:t>。</a:t>
            </a:r>
          </a:p>
          <a:p>
            <a:pPr lvl="1" eaLnBrk="1" hangingPunct="1"/>
            <a:r>
              <a:rPr lang="zh-CN" altLang="en-US" dirty="0" smtClean="0">
                <a:solidFill>
                  <a:srgbClr val="002060"/>
                </a:solidFill>
                <a:latin typeface="微软雅黑" panose="020B0503020204020204" pitchFamily="34" charset="-122"/>
                <a:ea typeface="微软雅黑" panose="020B0503020204020204" pitchFamily="34" charset="-122"/>
              </a:rPr>
              <a:t>当重传达 </a:t>
            </a:r>
            <a:r>
              <a:rPr lang="en-US" altLang="zh-CN" dirty="0" smtClean="0">
                <a:solidFill>
                  <a:srgbClr val="002060"/>
                </a:solidFill>
                <a:latin typeface="微软雅黑" panose="020B0503020204020204" pitchFamily="34" charset="-122"/>
                <a:ea typeface="微软雅黑" panose="020B0503020204020204" pitchFamily="34" charset="-122"/>
              </a:rPr>
              <a:t>16 </a:t>
            </a:r>
            <a:r>
              <a:rPr lang="zh-CN" altLang="en-US" dirty="0" smtClean="0">
                <a:solidFill>
                  <a:srgbClr val="002060"/>
                </a:solidFill>
                <a:latin typeface="微软雅黑" panose="020B0503020204020204" pitchFamily="34" charset="-122"/>
                <a:ea typeface="微软雅黑" panose="020B0503020204020204" pitchFamily="34" charset="-122"/>
              </a:rPr>
              <a:t>次仍不能成功时即丢弃该帧，并向高层报告。 </a:t>
            </a:r>
          </a:p>
        </p:txBody>
      </p:sp>
      <p:sp>
        <p:nvSpPr>
          <p:cNvPr id="5" name="AutoShape 6"/>
          <p:cNvSpPr>
            <a:spLocks noChangeArrowheads="1"/>
          </p:cNvSpPr>
          <p:nvPr/>
        </p:nvSpPr>
        <p:spPr bwMode="auto">
          <a:xfrm>
            <a:off x="5724128" y="340296"/>
            <a:ext cx="2952328" cy="1131722"/>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defRPr/>
            </a:pPr>
            <a:r>
              <a:rPr lang="zh-CN" altLang="en-US" sz="2000" b="0" u="none">
                <a:solidFill>
                  <a:srgbClr val="FFFF00"/>
                </a:solidFill>
                <a:latin typeface="微软雅黑" pitchFamily="34" charset="-122"/>
              </a:rPr>
              <a:t>如果发生了冲突，需要等待多长时间才可以再次重新发送？</a:t>
            </a:r>
          </a:p>
        </p:txBody>
      </p:sp>
      <p:sp>
        <p:nvSpPr>
          <p:cNvPr id="6" name="AutoShape 6"/>
          <p:cNvSpPr>
            <a:spLocks noChangeArrowheads="1"/>
          </p:cNvSpPr>
          <p:nvPr/>
        </p:nvSpPr>
        <p:spPr bwMode="auto">
          <a:xfrm>
            <a:off x="6300192" y="2644552"/>
            <a:ext cx="2160240" cy="829913"/>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defRPr/>
            </a:pPr>
            <a:r>
              <a:rPr lang="zh-CN" altLang="en-US" sz="2000" b="0" u="none" dirty="0" smtClean="0">
                <a:solidFill>
                  <a:srgbClr val="FFFF00"/>
                </a:solidFill>
                <a:latin typeface="微软雅黑" pitchFamily="34" charset="-122"/>
              </a:rPr>
              <a:t>从概率上看，等待时间越来越长。</a:t>
            </a:r>
            <a:endParaRPr lang="zh-CN" altLang="en-US" sz="2000" b="0" u="none" dirty="0">
              <a:solidFill>
                <a:srgbClr val="FFFF00"/>
              </a:solidFill>
              <a:latin typeface="微软雅黑" pitchFamily="34" charset="-122"/>
            </a:endParaRPr>
          </a:p>
        </p:txBody>
      </p:sp>
    </p:spTree>
    <p:extLst>
      <p:ext uri="{BB962C8B-B14F-4D97-AF65-F5344CB8AC3E}">
        <p14:creationId xmlns:p14="http://schemas.microsoft.com/office/powerpoint/2010/main" val="239890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body" idx="1"/>
          </p:nvPr>
        </p:nvSpPr>
        <p:spPr>
          <a:xfrm>
            <a:off x="467544" y="1708448"/>
            <a:ext cx="5905908" cy="3194242"/>
          </a:xfrm>
        </p:spPr>
        <p:txBody>
          <a:bodyPr/>
          <a:lstStyle/>
          <a:p>
            <a:pPr eaLnBrk="1" hangingPunct="1"/>
            <a:r>
              <a:rPr lang="zh-CN" altLang="en-US" sz="2000" dirty="0">
                <a:solidFill>
                  <a:srgbClr val="C00000"/>
                </a:solidFill>
                <a:latin typeface="微软雅黑" pitchFamily="34" charset="-122"/>
                <a:ea typeface="微软雅黑" pitchFamily="34" charset="-122"/>
                <a:cs typeface="Times New Roman" pitchFamily="18" charset="0"/>
              </a:rPr>
              <a:t>帧间最小间隔为 </a:t>
            </a:r>
            <a:r>
              <a:rPr lang="en-US" altLang="zh-CN" sz="2000" dirty="0">
                <a:solidFill>
                  <a:srgbClr val="C00000"/>
                </a:solidFill>
                <a:latin typeface="微软雅黑" pitchFamily="34" charset="-122"/>
                <a:ea typeface="微软雅黑" pitchFamily="34" charset="-122"/>
                <a:cs typeface="Times New Roman" pitchFamily="18" charset="0"/>
              </a:rPr>
              <a:t>9.6 </a:t>
            </a:r>
            <a:r>
              <a:rPr lang="en-US" altLang="zh-CN" sz="2000" dirty="0">
                <a:solidFill>
                  <a:srgbClr val="C00000"/>
                </a:solidFill>
                <a:latin typeface="微软雅黑" pitchFamily="34" charset="-122"/>
                <a:ea typeface="微软雅黑" pitchFamily="34" charset="-122"/>
                <a:cs typeface="Times New Roman" pitchFamily="18" charset="0"/>
                <a:sym typeface="Symbol" pitchFamily="18" charset="2"/>
              </a:rPr>
              <a:t></a:t>
            </a:r>
            <a:r>
              <a:rPr lang="en-US" altLang="zh-CN" sz="2000" dirty="0">
                <a:solidFill>
                  <a:srgbClr val="C00000"/>
                </a:solidFill>
                <a:latin typeface="微软雅黑" pitchFamily="34" charset="-122"/>
                <a:ea typeface="微软雅黑" pitchFamily="34" charset="-122"/>
                <a:cs typeface="Times New Roman" pitchFamily="18" charset="0"/>
              </a:rPr>
              <a:t>s</a:t>
            </a:r>
            <a:r>
              <a:rPr lang="zh-CN" altLang="en-US" sz="2000" dirty="0">
                <a:solidFill>
                  <a:srgbClr val="1A3868"/>
                </a:solidFill>
                <a:latin typeface="微软雅黑" pitchFamily="34" charset="-122"/>
                <a:ea typeface="微软雅黑" pitchFamily="34" charset="-122"/>
                <a:cs typeface="Times New Roman" pitchFamily="18" charset="0"/>
              </a:rPr>
              <a:t>，相当于 </a:t>
            </a:r>
            <a:r>
              <a:rPr lang="en-US" altLang="zh-CN" sz="2000" dirty="0">
                <a:solidFill>
                  <a:srgbClr val="1A3868"/>
                </a:solidFill>
                <a:latin typeface="微软雅黑" pitchFamily="34" charset="-122"/>
                <a:ea typeface="微软雅黑" pitchFamily="34" charset="-122"/>
                <a:cs typeface="Times New Roman" pitchFamily="18" charset="0"/>
              </a:rPr>
              <a:t>96 bit </a:t>
            </a:r>
            <a:r>
              <a:rPr lang="zh-CN" altLang="en-US" sz="2000" dirty="0">
                <a:solidFill>
                  <a:srgbClr val="1A3868"/>
                </a:solidFill>
                <a:latin typeface="微软雅黑" pitchFamily="34" charset="-122"/>
                <a:ea typeface="微软雅黑" pitchFamily="34" charset="-122"/>
                <a:cs typeface="Times New Roman" pitchFamily="18" charset="0"/>
              </a:rPr>
              <a:t>的发送时间。</a:t>
            </a:r>
          </a:p>
          <a:p>
            <a:pPr eaLnBrk="1" hangingPunct="1"/>
            <a:r>
              <a:rPr lang="zh-CN" altLang="en-US" sz="2000" dirty="0">
                <a:solidFill>
                  <a:srgbClr val="1A3868"/>
                </a:solidFill>
                <a:latin typeface="微软雅黑" pitchFamily="34" charset="-122"/>
                <a:ea typeface="微软雅黑" pitchFamily="34" charset="-122"/>
                <a:cs typeface="Times New Roman" pitchFamily="18" charset="0"/>
              </a:rPr>
              <a:t>一个站在检测到总线开始空闲后，还要等待 </a:t>
            </a:r>
            <a:r>
              <a:rPr lang="en-US" altLang="zh-CN" sz="2000" dirty="0">
                <a:solidFill>
                  <a:srgbClr val="1A3868"/>
                </a:solidFill>
                <a:latin typeface="微软雅黑" pitchFamily="34" charset="-122"/>
                <a:ea typeface="微软雅黑" pitchFamily="34" charset="-122"/>
                <a:cs typeface="Times New Roman" pitchFamily="18" charset="0"/>
              </a:rPr>
              <a:t>9.6 </a:t>
            </a:r>
            <a:r>
              <a:rPr lang="en-US" altLang="zh-CN" sz="2000" dirty="0">
                <a:solidFill>
                  <a:srgbClr val="1A3868"/>
                </a:solidFill>
                <a:latin typeface="微软雅黑" pitchFamily="34" charset="-122"/>
                <a:ea typeface="微软雅黑" pitchFamily="34" charset="-122"/>
                <a:cs typeface="Times New Roman" pitchFamily="18" charset="0"/>
                <a:sym typeface="Symbol" pitchFamily="18" charset="2"/>
              </a:rPr>
              <a:t></a:t>
            </a:r>
            <a:r>
              <a:rPr lang="en-US" altLang="zh-CN" sz="2000" dirty="0">
                <a:solidFill>
                  <a:srgbClr val="1A3868"/>
                </a:solidFill>
                <a:latin typeface="微软雅黑" pitchFamily="34" charset="-122"/>
                <a:ea typeface="微软雅黑" pitchFamily="34" charset="-122"/>
                <a:cs typeface="Times New Roman" pitchFamily="18" charset="0"/>
              </a:rPr>
              <a:t>s </a:t>
            </a:r>
            <a:r>
              <a:rPr lang="zh-CN" altLang="en-US" sz="2000" dirty="0">
                <a:solidFill>
                  <a:srgbClr val="1A3868"/>
                </a:solidFill>
                <a:latin typeface="微软雅黑" pitchFamily="34" charset="-122"/>
                <a:ea typeface="微软雅黑" pitchFamily="34" charset="-122"/>
                <a:cs typeface="Times New Roman" pitchFamily="18" charset="0"/>
              </a:rPr>
              <a:t>才能再次发送数据。</a:t>
            </a:r>
          </a:p>
          <a:p>
            <a:pPr eaLnBrk="1" hangingPunct="1"/>
            <a:r>
              <a:rPr lang="zh-CN" altLang="en-US" sz="2000" dirty="0">
                <a:solidFill>
                  <a:srgbClr val="1A3868"/>
                </a:solidFill>
                <a:latin typeface="微软雅黑" pitchFamily="34" charset="-122"/>
                <a:ea typeface="微软雅黑" pitchFamily="34" charset="-122"/>
                <a:cs typeface="Times New Roman" pitchFamily="18" charset="0"/>
              </a:rPr>
              <a:t>这样做是为了使刚刚收到数据帧的站的接收缓存来得及清理，做好接收下一帧的准备。 </a:t>
            </a:r>
          </a:p>
        </p:txBody>
      </p:sp>
      <p:sp>
        <p:nvSpPr>
          <p:cNvPr id="93188" name="Rectangle 3"/>
          <p:cNvSpPr>
            <a:spLocks noGrp="1" noChangeArrowheads="1"/>
          </p:cNvSpPr>
          <p:nvPr>
            <p:ph type="title"/>
          </p:nvPr>
        </p:nvSpPr>
        <p:spPr>
          <a:xfrm>
            <a:off x="755576" y="669057"/>
            <a:ext cx="3422154" cy="857250"/>
          </a:xfrm>
        </p:spPr>
        <p:txBody>
          <a:bodyPr/>
          <a:lstStyle/>
          <a:p>
            <a:pPr algn="l" eaLnBrk="1" hangingPunct="1"/>
            <a:r>
              <a:rPr lang="zh-CN" altLang="en-US" sz="2400" dirty="0">
                <a:solidFill>
                  <a:srgbClr val="007D7A"/>
                </a:solidFill>
                <a:latin typeface="Times New Roman" pitchFamily="18" charset="0"/>
                <a:ea typeface="微软雅黑" pitchFamily="34" charset="-122"/>
                <a:cs typeface="Times New Roman" pitchFamily="18" charset="0"/>
              </a:rPr>
              <a:t>帧间最小间隔 </a:t>
            </a:r>
          </a:p>
        </p:txBody>
      </p:sp>
    </p:spTree>
    <p:extLst>
      <p:ext uri="{BB962C8B-B14F-4D97-AF65-F5344CB8AC3E}">
        <p14:creationId xmlns:p14="http://schemas.microsoft.com/office/powerpoint/2010/main" val="32195479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628328"/>
            <a:ext cx="6429375" cy="857250"/>
          </a:xfrm>
        </p:spPr>
        <p:txBody>
          <a:bodyPr/>
          <a:lstStyle/>
          <a:p>
            <a:pPr eaLnBrk="1" hangingPunct="1"/>
            <a:r>
              <a:rPr lang="en-US" altLang="zh-CN" sz="2400" dirty="0">
                <a:solidFill>
                  <a:srgbClr val="007D7A"/>
                </a:solidFill>
                <a:latin typeface="Times New Roman" pitchFamily="18" charset="0"/>
                <a:ea typeface="微软雅黑" pitchFamily="34" charset="-122"/>
                <a:cs typeface="Times New Roman" pitchFamily="18" charset="0"/>
              </a:rPr>
              <a:t>CSMA/CD</a:t>
            </a:r>
            <a:r>
              <a:rPr lang="zh-CN" altLang="en-US" sz="2400" dirty="0">
                <a:solidFill>
                  <a:srgbClr val="007D7A"/>
                </a:solidFill>
                <a:latin typeface="Times New Roman" pitchFamily="18" charset="0"/>
                <a:ea typeface="微软雅黑" pitchFamily="34" charset="-122"/>
                <a:cs typeface="Times New Roman" pitchFamily="18" charset="0"/>
              </a:rPr>
              <a:t>的工作方式</a:t>
            </a:r>
          </a:p>
        </p:txBody>
      </p:sp>
      <p:sp>
        <p:nvSpPr>
          <p:cNvPr id="3" name="内容占位符 2"/>
          <p:cNvSpPr>
            <a:spLocks noGrp="1"/>
          </p:cNvSpPr>
          <p:nvPr>
            <p:ph idx="1"/>
          </p:nvPr>
        </p:nvSpPr>
        <p:spPr>
          <a:xfrm>
            <a:off x="179512" y="1276400"/>
            <a:ext cx="6840760" cy="3087688"/>
          </a:xfrm>
        </p:spPr>
        <p:txBody>
          <a:bodyPr>
            <a:noAutofit/>
          </a:bodyPr>
          <a:lstStyle/>
          <a:p>
            <a:pPr marL="388026" indent="-388026">
              <a:lnSpc>
                <a:spcPct val="120000"/>
              </a:lnSpc>
              <a:buFont typeface="+mj-lt"/>
              <a:buAutoNum type="arabicPeriod"/>
            </a:pPr>
            <a:r>
              <a:rPr lang="zh-CN" altLang="en-US" sz="1600" dirty="0">
                <a:solidFill>
                  <a:srgbClr val="1A3868"/>
                </a:solidFill>
                <a:latin typeface="微软雅黑" pitchFamily="34" charset="-122"/>
                <a:ea typeface="微软雅黑" pitchFamily="34" charset="-122"/>
                <a:cs typeface="Times New Roman" pitchFamily="18" charset="0"/>
              </a:rPr>
              <a:t>适配器从网络层得到一个数据报，封装成</a:t>
            </a:r>
            <a:r>
              <a:rPr lang="zh-CN" altLang="en-US" sz="1600" dirty="0">
                <a:solidFill>
                  <a:srgbClr val="C00000"/>
                </a:solidFill>
                <a:latin typeface="微软雅黑" pitchFamily="34" charset="-122"/>
                <a:ea typeface="微软雅黑" pitchFamily="34" charset="-122"/>
                <a:cs typeface="Times New Roman" pitchFamily="18" charset="0"/>
              </a:rPr>
              <a:t>以太网帧</a:t>
            </a:r>
            <a:r>
              <a:rPr lang="zh-CN" altLang="en-US" sz="1600" dirty="0">
                <a:solidFill>
                  <a:srgbClr val="1A3868"/>
                </a:solidFill>
                <a:latin typeface="微软雅黑" pitchFamily="34" charset="-122"/>
                <a:ea typeface="微软雅黑" pitchFamily="34" charset="-122"/>
                <a:cs typeface="Times New Roman" pitchFamily="18" charset="0"/>
              </a:rPr>
              <a:t>，并把该帧放到适配器缓存区。</a:t>
            </a:r>
            <a:endParaRPr lang="en-US" altLang="zh-CN" sz="1600" dirty="0">
              <a:solidFill>
                <a:srgbClr val="1A3868"/>
              </a:solidFill>
              <a:latin typeface="微软雅黑" pitchFamily="34" charset="-122"/>
              <a:ea typeface="微软雅黑" pitchFamily="34" charset="-122"/>
              <a:cs typeface="Times New Roman" pitchFamily="18" charset="0"/>
            </a:endParaRPr>
          </a:p>
          <a:p>
            <a:pPr marL="388026" indent="-388026">
              <a:lnSpc>
                <a:spcPct val="120000"/>
              </a:lnSpc>
              <a:buFont typeface="+mj-lt"/>
              <a:buAutoNum type="arabicPeriod"/>
            </a:pPr>
            <a:r>
              <a:rPr lang="zh-CN" altLang="en-US" sz="1600" dirty="0">
                <a:solidFill>
                  <a:srgbClr val="1A3868"/>
                </a:solidFill>
                <a:latin typeface="微软雅黑" pitchFamily="34" charset="-122"/>
                <a:ea typeface="微软雅黑" pitchFamily="34" charset="-122"/>
                <a:cs typeface="Times New Roman" pitchFamily="18" charset="0"/>
              </a:rPr>
              <a:t>如果适配器</a:t>
            </a:r>
            <a:r>
              <a:rPr lang="zh-CN" altLang="en-US" sz="1600" dirty="0">
                <a:solidFill>
                  <a:srgbClr val="C00000"/>
                </a:solidFill>
                <a:latin typeface="微软雅黑" pitchFamily="34" charset="-122"/>
                <a:ea typeface="微软雅黑" pitchFamily="34" charset="-122"/>
                <a:cs typeface="Times New Roman" pitchFamily="18" charset="0"/>
              </a:rPr>
              <a:t>侦听到信道空闲</a:t>
            </a:r>
            <a:r>
              <a:rPr lang="zh-CN" altLang="en-US" sz="1600" dirty="0">
                <a:solidFill>
                  <a:srgbClr val="1A3868"/>
                </a:solidFill>
                <a:latin typeface="微软雅黑" pitchFamily="34" charset="-122"/>
                <a:ea typeface="微软雅黑" pitchFamily="34" charset="-122"/>
                <a:cs typeface="Times New Roman" pitchFamily="18" charset="0"/>
              </a:rPr>
              <a:t>（即在</a:t>
            </a:r>
            <a:r>
              <a:rPr lang="en-US" altLang="zh-CN" sz="1600" dirty="0">
                <a:solidFill>
                  <a:srgbClr val="1A3868"/>
                </a:solidFill>
                <a:latin typeface="微软雅黑" pitchFamily="34" charset="-122"/>
                <a:ea typeface="微软雅黑" pitchFamily="34" charset="-122"/>
                <a:cs typeface="Times New Roman" pitchFamily="18" charset="0"/>
              </a:rPr>
              <a:t>96</a:t>
            </a:r>
            <a:r>
              <a:rPr lang="zh-CN" altLang="en-US" sz="1600" dirty="0">
                <a:solidFill>
                  <a:srgbClr val="1A3868"/>
                </a:solidFill>
                <a:latin typeface="微软雅黑" pitchFamily="34" charset="-122"/>
                <a:ea typeface="微软雅黑" pitchFamily="34" charset="-122"/>
                <a:cs typeface="Times New Roman" pitchFamily="18" charset="0"/>
              </a:rPr>
              <a:t>比特时间内，没有信号能量从信道进入到适配器），它开始传输该帧。如果侦听到信道忙，它等待到侦听不到信号能量（加上</a:t>
            </a:r>
            <a:r>
              <a:rPr lang="en-US" altLang="zh-CN" sz="1600" dirty="0">
                <a:solidFill>
                  <a:srgbClr val="1A3868"/>
                </a:solidFill>
                <a:latin typeface="微软雅黑" pitchFamily="34" charset="-122"/>
                <a:ea typeface="微软雅黑" pitchFamily="34" charset="-122"/>
                <a:cs typeface="Times New Roman" pitchFamily="18" charset="0"/>
              </a:rPr>
              <a:t>96</a:t>
            </a:r>
            <a:r>
              <a:rPr lang="zh-CN" altLang="en-US" sz="1600" dirty="0">
                <a:solidFill>
                  <a:srgbClr val="1A3868"/>
                </a:solidFill>
                <a:latin typeface="微软雅黑" pitchFamily="34" charset="-122"/>
                <a:ea typeface="微软雅黑" pitchFamily="34" charset="-122"/>
                <a:cs typeface="Times New Roman" pitchFamily="18" charset="0"/>
              </a:rPr>
              <a:t>比特时间），然后开始传输该帧。</a:t>
            </a:r>
            <a:endParaRPr lang="en-US" altLang="zh-CN" sz="1600" dirty="0">
              <a:solidFill>
                <a:srgbClr val="1A3868"/>
              </a:solidFill>
              <a:latin typeface="微软雅黑" pitchFamily="34" charset="-122"/>
              <a:ea typeface="微软雅黑" pitchFamily="34" charset="-122"/>
              <a:cs typeface="Times New Roman" pitchFamily="18" charset="0"/>
            </a:endParaRPr>
          </a:p>
          <a:p>
            <a:pPr marL="388026" indent="-388026">
              <a:lnSpc>
                <a:spcPct val="120000"/>
              </a:lnSpc>
              <a:buFont typeface="+mj-lt"/>
              <a:buAutoNum type="arabicPeriod"/>
            </a:pPr>
            <a:r>
              <a:rPr lang="zh-CN" altLang="en-US" sz="1600" dirty="0">
                <a:solidFill>
                  <a:srgbClr val="1A3868"/>
                </a:solidFill>
                <a:latin typeface="微软雅黑" pitchFamily="34" charset="-122"/>
                <a:ea typeface="微软雅黑" pitchFamily="34" charset="-122"/>
                <a:cs typeface="Times New Roman" pitchFamily="18" charset="0"/>
              </a:rPr>
              <a:t>在传输过程中，适配器监听来自其他适配器的信号能量。如果该适配器传输了整个帧，而没有检测到来自其他适配器的</a:t>
            </a:r>
            <a:r>
              <a:rPr lang="zh-CN" altLang="en-US" sz="1600" dirty="0">
                <a:solidFill>
                  <a:srgbClr val="C00000"/>
                </a:solidFill>
                <a:latin typeface="微软雅黑" pitchFamily="34" charset="-122"/>
                <a:ea typeface="微软雅黑" pitchFamily="34" charset="-122"/>
                <a:cs typeface="Times New Roman" pitchFamily="18" charset="0"/>
              </a:rPr>
              <a:t>信号能量</a:t>
            </a:r>
            <a:r>
              <a:rPr lang="zh-CN" altLang="en-US" sz="1600" dirty="0">
                <a:solidFill>
                  <a:srgbClr val="1A3868"/>
                </a:solidFill>
                <a:latin typeface="微软雅黑" pitchFamily="34" charset="-122"/>
                <a:ea typeface="微软雅黑" pitchFamily="34" charset="-122"/>
                <a:cs typeface="Times New Roman" pitchFamily="18" charset="0"/>
              </a:rPr>
              <a:t>，则完成了该帧的传输。</a:t>
            </a:r>
            <a:endParaRPr lang="en-US" altLang="zh-CN" sz="1600" dirty="0">
              <a:solidFill>
                <a:srgbClr val="1A3868"/>
              </a:solidFill>
              <a:latin typeface="微软雅黑" pitchFamily="34" charset="-122"/>
              <a:ea typeface="微软雅黑" pitchFamily="34" charset="-122"/>
              <a:cs typeface="Times New Roman" pitchFamily="18" charset="0"/>
            </a:endParaRPr>
          </a:p>
          <a:p>
            <a:pPr marL="388026" indent="-388026">
              <a:lnSpc>
                <a:spcPct val="120000"/>
              </a:lnSpc>
              <a:buFont typeface="+mj-lt"/>
              <a:buAutoNum type="arabicPeriod"/>
            </a:pPr>
            <a:r>
              <a:rPr lang="zh-CN" altLang="en-US" sz="1600" dirty="0">
                <a:solidFill>
                  <a:srgbClr val="1A3868"/>
                </a:solidFill>
                <a:latin typeface="微软雅黑" pitchFamily="34" charset="-122"/>
                <a:ea typeface="微软雅黑" pitchFamily="34" charset="-122"/>
                <a:cs typeface="Times New Roman" pitchFamily="18" charset="0"/>
              </a:rPr>
              <a:t>如果适配器在传输中检测到来自其他适配器的信号能量，它就停止传输帧，而传输一个</a:t>
            </a:r>
            <a:r>
              <a:rPr lang="en-US" altLang="zh-CN" sz="1600" dirty="0">
                <a:solidFill>
                  <a:srgbClr val="C00000"/>
                </a:solidFill>
                <a:latin typeface="微软雅黑" pitchFamily="34" charset="-122"/>
                <a:ea typeface="微软雅黑" pitchFamily="34" charset="-122"/>
                <a:cs typeface="Times New Roman" pitchFamily="18" charset="0"/>
              </a:rPr>
              <a:t>48</a:t>
            </a:r>
            <a:r>
              <a:rPr lang="zh-CN" altLang="en-US" sz="1600" dirty="0">
                <a:solidFill>
                  <a:srgbClr val="C00000"/>
                </a:solidFill>
                <a:latin typeface="微软雅黑" pitchFamily="34" charset="-122"/>
                <a:ea typeface="微软雅黑" pitchFamily="34" charset="-122"/>
                <a:cs typeface="Times New Roman" pitchFamily="18" charset="0"/>
              </a:rPr>
              <a:t>比特的阻塞信号</a:t>
            </a:r>
            <a:r>
              <a:rPr lang="zh-CN" altLang="en-US" sz="1600" dirty="0">
                <a:solidFill>
                  <a:srgbClr val="1A3868"/>
                </a:solidFill>
                <a:latin typeface="微软雅黑" pitchFamily="34" charset="-122"/>
                <a:ea typeface="微软雅黑" pitchFamily="34" charset="-122"/>
                <a:cs typeface="Times New Roman" pitchFamily="18" charset="0"/>
              </a:rPr>
              <a:t>。</a:t>
            </a:r>
            <a:endParaRPr lang="en-US" altLang="zh-CN" sz="1600" dirty="0">
              <a:solidFill>
                <a:srgbClr val="1A3868"/>
              </a:solidFill>
              <a:latin typeface="微软雅黑" pitchFamily="34" charset="-122"/>
              <a:ea typeface="微软雅黑" pitchFamily="34" charset="-122"/>
              <a:cs typeface="Times New Roman" pitchFamily="18" charset="0"/>
            </a:endParaRPr>
          </a:p>
          <a:p>
            <a:pPr marL="388026" indent="-388026">
              <a:lnSpc>
                <a:spcPct val="120000"/>
              </a:lnSpc>
              <a:buFont typeface="+mj-lt"/>
              <a:buAutoNum type="arabicPeriod"/>
            </a:pPr>
            <a:r>
              <a:rPr lang="zh-CN" altLang="en-US" sz="1600" dirty="0">
                <a:solidFill>
                  <a:srgbClr val="1A3868"/>
                </a:solidFill>
                <a:latin typeface="微软雅黑" pitchFamily="34" charset="-122"/>
                <a:ea typeface="微软雅黑" pitchFamily="34" charset="-122"/>
                <a:cs typeface="Times New Roman" pitchFamily="18" charset="0"/>
              </a:rPr>
              <a:t>在传输阻塞信号后，适配器进入一个</a:t>
            </a:r>
            <a:r>
              <a:rPr lang="zh-CN" altLang="en-US" sz="1600" dirty="0">
                <a:solidFill>
                  <a:srgbClr val="C00000"/>
                </a:solidFill>
                <a:latin typeface="微软雅黑" pitchFamily="34" charset="-122"/>
                <a:ea typeface="微软雅黑" pitchFamily="34" charset="-122"/>
                <a:cs typeface="Times New Roman" pitchFamily="18" charset="0"/>
              </a:rPr>
              <a:t>指数后退阶段</a:t>
            </a:r>
            <a:r>
              <a:rPr lang="zh-CN" altLang="en-US" sz="1600" dirty="0">
                <a:solidFill>
                  <a:srgbClr val="1A3868"/>
                </a:solidFill>
                <a:latin typeface="微软雅黑" pitchFamily="34" charset="-122"/>
                <a:ea typeface="微软雅黑" pitchFamily="34" charset="-122"/>
                <a:cs typeface="Times New Roman" pitchFamily="18" charset="0"/>
              </a:rPr>
              <a:t>。</a:t>
            </a:r>
          </a:p>
        </p:txBody>
      </p:sp>
    </p:spTree>
    <p:extLst>
      <p:ext uri="{BB962C8B-B14F-4D97-AF65-F5344CB8AC3E}">
        <p14:creationId xmlns:p14="http://schemas.microsoft.com/office/powerpoint/2010/main" val="4233322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611560" y="628328"/>
            <a:ext cx="6429375" cy="857250"/>
          </a:xfrm>
        </p:spPr>
        <p:txBody>
          <a:bodyPr/>
          <a:lstStyle/>
          <a:p>
            <a:pPr algn="l" eaLnBrk="1" hangingPunct="1"/>
            <a:r>
              <a:rPr lang="zh-CN" altLang="en-US" sz="2400" dirty="0" smtClean="0">
                <a:solidFill>
                  <a:srgbClr val="007D7A"/>
                </a:solidFill>
                <a:latin typeface="Times New Roman" pitchFamily="18" charset="0"/>
                <a:ea typeface="微软雅黑" pitchFamily="34" charset="-122"/>
                <a:cs typeface="Times New Roman" pitchFamily="18" charset="0"/>
              </a:rPr>
              <a:t>四、以太网</a:t>
            </a:r>
            <a:r>
              <a:rPr lang="zh-CN" altLang="en-US" sz="2400" dirty="0">
                <a:solidFill>
                  <a:srgbClr val="007D7A"/>
                </a:solidFill>
                <a:latin typeface="Times New Roman" pitchFamily="18" charset="0"/>
                <a:ea typeface="微软雅黑" pitchFamily="34" charset="-122"/>
                <a:cs typeface="Times New Roman" pitchFamily="18" charset="0"/>
              </a:rPr>
              <a:t>的信道利用率 </a:t>
            </a:r>
          </a:p>
        </p:txBody>
      </p:sp>
      <p:sp>
        <p:nvSpPr>
          <p:cNvPr id="431107" name="Rectangle 3"/>
          <p:cNvSpPr>
            <a:spLocks noGrp="1" noChangeArrowheads="1"/>
          </p:cNvSpPr>
          <p:nvPr>
            <p:ph type="body" idx="1"/>
          </p:nvPr>
        </p:nvSpPr>
        <p:spPr>
          <a:xfrm>
            <a:off x="539552" y="1420416"/>
            <a:ext cx="6338253" cy="3240691"/>
          </a:xfrm>
        </p:spPr>
        <p:txBody>
          <a:bodyPr/>
          <a:lstStyle/>
          <a:p>
            <a:pPr eaLnBrk="1" hangingPunct="1"/>
            <a:r>
              <a:rPr lang="zh-CN" altLang="en-US" sz="2000" dirty="0" smtClean="0">
                <a:solidFill>
                  <a:srgbClr val="18386B"/>
                </a:solidFill>
                <a:latin typeface="微软雅黑" panose="020B0503020204020204" pitchFamily="34" charset="-122"/>
                <a:ea typeface="微软雅黑" panose="020B0503020204020204" pitchFamily="34" charset="-122"/>
              </a:rPr>
              <a:t>以太网的信道被占用的情况：</a:t>
            </a:r>
          </a:p>
          <a:p>
            <a:pPr lvl="1" eaLnBrk="1" hangingPunct="1"/>
            <a:r>
              <a:rPr lang="zh-CN" altLang="en-US" sz="1800" dirty="0" smtClean="0">
                <a:solidFill>
                  <a:srgbClr val="18386B"/>
                </a:solidFill>
                <a:latin typeface="微软雅黑" panose="020B0503020204020204" pitchFamily="34" charset="-122"/>
                <a:ea typeface="微软雅黑" panose="020B0503020204020204" pitchFamily="34" charset="-122"/>
              </a:rPr>
              <a:t>争用期长度为 </a:t>
            </a:r>
            <a:r>
              <a:rPr lang="en-US" altLang="zh-CN" sz="1800" dirty="0" smtClean="0">
                <a:solidFill>
                  <a:srgbClr val="18386B"/>
                </a:solidFill>
                <a:latin typeface="微软雅黑" panose="020B0503020204020204" pitchFamily="34" charset="-122"/>
                <a:ea typeface="微软雅黑" panose="020B0503020204020204" pitchFamily="34" charset="-122"/>
              </a:rPr>
              <a:t>2</a:t>
            </a:r>
            <a:r>
              <a:rPr lang="en-US" altLang="zh-CN" sz="1800" i="1" dirty="0" smtClean="0">
                <a:solidFill>
                  <a:srgbClr val="18386B"/>
                </a:solidFill>
                <a:latin typeface="微软雅黑" panose="020B0503020204020204" pitchFamily="34" charset="-122"/>
                <a:ea typeface="微软雅黑" panose="020B0503020204020204" pitchFamily="34" charset="-122"/>
                <a:sym typeface="Symbol" pitchFamily="18" charset="2"/>
              </a:rPr>
              <a:t></a:t>
            </a:r>
            <a:r>
              <a:rPr lang="zh-CN" altLang="en-US" sz="1800" dirty="0" smtClean="0">
                <a:solidFill>
                  <a:srgbClr val="18386B"/>
                </a:solidFill>
                <a:latin typeface="微软雅黑" panose="020B0503020204020204" pitchFamily="34" charset="-122"/>
                <a:ea typeface="微软雅黑" panose="020B0503020204020204" pitchFamily="34" charset="-122"/>
              </a:rPr>
              <a:t>，即端到端传播时延的两倍。检测到碰撞后不发送干扰信号。</a:t>
            </a:r>
          </a:p>
          <a:p>
            <a:pPr lvl="1" eaLnBrk="1" hangingPunct="1"/>
            <a:r>
              <a:rPr lang="zh-CN" altLang="en-US" sz="1800" dirty="0" smtClean="0">
                <a:solidFill>
                  <a:srgbClr val="18386B"/>
                </a:solidFill>
                <a:latin typeface="微软雅黑" panose="020B0503020204020204" pitchFamily="34" charset="-122"/>
                <a:ea typeface="微软雅黑" panose="020B0503020204020204" pitchFamily="34" charset="-122"/>
              </a:rPr>
              <a:t>帧长为 </a:t>
            </a:r>
            <a:r>
              <a:rPr lang="en-US" altLang="zh-CN" sz="1800" i="1" dirty="0" smtClean="0">
                <a:solidFill>
                  <a:srgbClr val="18386B"/>
                </a:solidFill>
                <a:latin typeface="微软雅黑" panose="020B0503020204020204" pitchFamily="34" charset="-122"/>
                <a:ea typeface="微软雅黑" panose="020B0503020204020204" pitchFamily="34" charset="-122"/>
              </a:rPr>
              <a:t>L</a:t>
            </a:r>
            <a:r>
              <a:rPr lang="en-US" altLang="zh-CN" sz="1800" dirty="0" smtClean="0">
                <a:solidFill>
                  <a:srgbClr val="18386B"/>
                </a:solidFill>
                <a:latin typeface="微软雅黑" panose="020B0503020204020204" pitchFamily="34" charset="-122"/>
                <a:ea typeface="微软雅黑" panose="020B0503020204020204" pitchFamily="34" charset="-122"/>
              </a:rPr>
              <a:t> (bit)</a:t>
            </a:r>
            <a:r>
              <a:rPr lang="zh-CN" altLang="en-US" sz="1800" dirty="0" smtClean="0">
                <a:solidFill>
                  <a:srgbClr val="18386B"/>
                </a:solidFill>
                <a:latin typeface="微软雅黑" panose="020B0503020204020204" pitchFamily="34" charset="-122"/>
                <a:ea typeface="微软雅黑" panose="020B0503020204020204" pitchFamily="34" charset="-122"/>
              </a:rPr>
              <a:t>，数据发送速率为 </a:t>
            </a:r>
            <a:r>
              <a:rPr lang="en-US" altLang="zh-CN" sz="1800" i="1" dirty="0" smtClean="0">
                <a:solidFill>
                  <a:srgbClr val="18386B"/>
                </a:solidFill>
                <a:latin typeface="微软雅黑" panose="020B0503020204020204" pitchFamily="34" charset="-122"/>
                <a:ea typeface="微软雅黑" panose="020B0503020204020204" pitchFamily="34" charset="-122"/>
              </a:rPr>
              <a:t>C </a:t>
            </a:r>
            <a:r>
              <a:rPr lang="en-US" altLang="zh-CN" sz="1800" dirty="0" smtClean="0">
                <a:solidFill>
                  <a:srgbClr val="18386B"/>
                </a:solidFill>
                <a:latin typeface="微软雅黑" panose="020B0503020204020204" pitchFamily="34" charset="-122"/>
                <a:ea typeface="微软雅黑" panose="020B0503020204020204" pitchFamily="34" charset="-122"/>
              </a:rPr>
              <a:t>(b/s)</a:t>
            </a:r>
            <a:r>
              <a:rPr lang="zh-CN" altLang="en-US" sz="1800" dirty="0" smtClean="0">
                <a:solidFill>
                  <a:srgbClr val="18386B"/>
                </a:solidFill>
                <a:latin typeface="微软雅黑" panose="020B0503020204020204" pitchFamily="34" charset="-122"/>
                <a:ea typeface="微软雅黑" panose="020B0503020204020204" pitchFamily="34" charset="-122"/>
              </a:rPr>
              <a:t>，因而帧的发送时间为 </a:t>
            </a:r>
            <a:r>
              <a:rPr lang="en-US" altLang="zh-CN" sz="1800" i="1" dirty="0" smtClean="0">
                <a:solidFill>
                  <a:srgbClr val="18386B"/>
                </a:solidFill>
                <a:latin typeface="微软雅黑" panose="020B0503020204020204" pitchFamily="34" charset="-122"/>
                <a:ea typeface="微软雅黑" panose="020B0503020204020204" pitchFamily="34" charset="-122"/>
              </a:rPr>
              <a:t>L</a:t>
            </a:r>
            <a:r>
              <a:rPr lang="en-US" altLang="zh-CN" sz="1800" dirty="0" smtClean="0">
                <a:solidFill>
                  <a:srgbClr val="18386B"/>
                </a:solidFill>
                <a:latin typeface="微软雅黑" panose="020B0503020204020204" pitchFamily="34" charset="-122"/>
                <a:ea typeface="微软雅黑" panose="020B0503020204020204" pitchFamily="34" charset="-122"/>
              </a:rPr>
              <a:t>/</a:t>
            </a:r>
            <a:r>
              <a:rPr lang="en-US" altLang="zh-CN" sz="1800" i="1" dirty="0" smtClean="0">
                <a:solidFill>
                  <a:srgbClr val="18386B"/>
                </a:solidFill>
                <a:latin typeface="微软雅黑" panose="020B0503020204020204" pitchFamily="34" charset="-122"/>
                <a:ea typeface="微软雅黑" panose="020B0503020204020204" pitchFamily="34" charset="-122"/>
              </a:rPr>
              <a:t>C</a:t>
            </a:r>
            <a:r>
              <a:rPr lang="en-US" altLang="zh-CN" sz="1800" dirty="0" smtClean="0">
                <a:solidFill>
                  <a:srgbClr val="18386B"/>
                </a:solidFill>
                <a:latin typeface="微软雅黑" panose="020B0503020204020204" pitchFamily="34" charset="-122"/>
                <a:ea typeface="微软雅黑" panose="020B0503020204020204" pitchFamily="34" charset="-122"/>
              </a:rPr>
              <a:t> = </a:t>
            </a:r>
            <a:r>
              <a:rPr lang="en-US" altLang="zh-CN" sz="1800" i="1" dirty="0" smtClean="0">
                <a:solidFill>
                  <a:srgbClr val="18386B"/>
                </a:solidFill>
                <a:latin typeface="微软雅黑" panose="020B0503020204020204" pitchFamily="34" charset="-122"/>
                <a:ea typeface="微软雅黑" panose="020B0503020204020204" pitchFamily="34" charset="-122"/>
              </a:rPr>
              <a:t>T</a:t>
            </a:r>
            <a:r>
              <a:rPr lang="en-US" altLang="zh-CN" sz="1800" baseline="-25000" dirty="0" smtClean="0">
                <a:solidFill>
                  <a:srgbClr val="18386B"/>
                </a:solidFill>
                <a:latin typeface="微软雅黑" panose="020B0503020204020204" pitchFamily="34" charset="-122"/>
                <a:ea typeface="微软雅黑" panose="020B0503020204020204" pitchFamily="34" charset="-122"/>
              </a:rPr>
              <a:t>0</a:t>
            </a:r>
            <a:r>
              <a:rPr lang="en-US" altLang="zh-CN" sz="1800" dirty="0" smtClean="0">
                <a:solidFill>
                  <a:srgbClr val="18386B"/>
                </a:solidFill>
                <a:latin typeface="微软雅黑" panose="020B0503020204020204" pitchFamily="34" charset="-122"/>
                <a:ea typeface="微软雅黑" panose="020B0503020204020204" pitchFamily="34" charset="-122"/>
              </a:rPr>
              <a:t> (s)</a:t>
            </a:r>
            <a:r>
              <a:rPr lang="zh-CN" altLang="en-US" sz="1800" dirty="0" smtClean="0">
                <a:solidFill>
                  <a:srgbClr val="18386B"/>
                </a:solidFill>
                <a:latin typeface="微软雅黑" panose="020B0503020204020204" pitchFamily="34" charset="-122"/>
                <a:ea typeface="微软雅黑" panose="020B0503020204020204" pitchFamily="34" charset="-122"/>
              </a:rPr>
              <a:t>。 </a:t>
            </a:r>
          </a:p>
        </p:txBody>
      </p:sp>
      <p:grpSp>
        <p:nvGrpSpPr>
          <p:cNvPr id="2" name="组合 1"/>
          <p:cNvGrpSpPr/>
          <p:nvPr/>
        </p:nvGrpSpPr>
        <p:grpSpPr>
          <a:xfrm>
            <a:off x="683568" y="3262362"/>
            <a:ext cx="6469944" cy="1686446"/>
            <a:chOff x="683568" y="3262362"/>
            <a:chExt cx="6469944" cy="1686446"/>
          </a:xfrm>
        </p:grpSpPr>
        <p:sp>
          <p:nvSpPr>
            <p:cNvPr id="5" name="Line 4"/>
            <p:cNvSpPr>
              <a:spLocks noChangeShapeType="1"/>
            </p:cNvSpPr>
            <p:nvPr/>
          </p:nvSpPr>
          <p:spPr bwMode="auto">
            <a:xfrm>
              <a:off x="1064556" y="4768968"/>
              <a:ext cx="5716012" cy="0"/>
            </a:xfrm>
            <a:prstGeom prst="line">
              <a:avLst/>
            </a:prstGeom>
            <a:noFill/>
            <a:ln w="19050">
              <a:solidFill>
                <a:schemeClr val="tx2"/>
              </a:solidFill>
              <a:round/>
              <a:headEnd type="triangle" w="sm" len="med"/>
              <a:tailEnd type="triangle" w="sm" len="me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6" name="Rectangle 5"/>
            <p:cNvSpPr>
              <a:spLocks noChangeArrowheads="1"/>
            </p:cNvSpPr>
            <p:nvPr/>
          </p:nvSpPr>
          <p:spPr bwMode="auto">
            <a:xfrm>
              <a:off x="3923756" y="4649869"/>
              <a:ext cx="316494" cy="298938"/>
            </a:xfrm>
            <a:prstGeom prst="rect">
              <a:avLst/>
            </a:prstGeom>
            <a:solidFill>
              <a:schemeClr val="bg1"/>
            </a:solidFill>
            <a:ln w="9525">
              <a:noFill/>
              <a:miter lim="800000"/>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7" name="Line 6"/>
            <p:cNvSpPr>
              <a:spLocks noChangeShapeType="1"/>
            </p:cNvSpPr>
            <p:nvPr/>
          </p:nvSpPr>
          <p:spPr bwMode="auto">
            <a:xfrm>
              <a:off x="1064557" y="3446966"/>
              <a:ext cx="3047902" cy="0"/>
            </a:xfrm>
            <a:prstGeom prst="line">
              <a:avLst/>
            </a:prstGeom>
            <a:noFill/>
            <a:ln w="19050">
              <a:solidFill>
                <a:schemeClr val="tx2"/>
              </a:solidFill>
              <a:round/>
              <a:headEnd type="triangle" w="sm" len="med"/>
              <a:tailEnd type="triangle" w="sm" len="me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8" name="Line 7"/>
            <p:cNvSpPr>
              <a:spLocks noChangeShapeType="1"/>
            </p:cNvSpPr>
            <p:nvPr/>
          </p:nvSpPr>
          <p:spPr bwMode="auto">
            <a:xfrm>
              <a:off x="4112459" y="3446966"/>
              <a:ext cx="2668109" cy="0"/>
            </a:xfrm>
            <a:prstGeom prst="line">
              <a:avLst/>
            </a:prstGeom>
            <a:noFill/>
            <a:ln w="19050">
              <a:solidFill>
                <a:schemeClr val="tx2"/>
              </a:solidFill>
              <a:round/>
              <a:headEnd type="triangle" w="sm" len="med"/>
              <a:tailEnd type="triangle" w="sm" len="me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9" name="Line 8"/>
            <p:cNvSpPr>
              <a:spLocks noChangeShapeType="1"/>
            </p:cNvSpPr>
            <p:nvPr/>
          </p:nvSpPr>
          <p:spPr bwMode="auto">
            <a:xfrm>
              <a:off x="6399580" y="4408096"/>
              <a:ext cx="380988" cy="0"/>
            </a:xfrm>
            <a:prstGeom prst="line">
              <a:avLst/>
            </a:prstGeom>
            <a:noFill/>
            <a:ln w="19050">
              <a:solidFill>
                <a:schemeClr val="tx1"/>
              </a:solidFill>
              <a:round/>
              <a:headEnd type="triangle" w="sm" len="med"/>
              <a:tailEnd type="triangle" w="sm" len="me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10" name="Rectangle 9"/>
            <p:cNvSpPr>
              <a:spLocks noChangeArrowheads="1"/>
            </p:cNvSpPr>
            <p:nvPr/>
          </p:nvSpPr>
          <p:spPr bwMode="auto">
            <a:xfrm>
              <a:off x="6535733" y="4333064"/>
              <a:ext cx="125404" cy="157211"/>
            </a:xfrm>
            <a:prstGeom prst="rect">
              <a:avLst/>
            </a:prstGeom>
            <a:solidFill>
              <a:schemeClr val="bg1"/>
            </a:solidFill>
            <a:ln w="9525">
              <a:noFill/>
              <a:miter lim="800000"/>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11" name="Line 10"/>
            <p:cNvSpPr>
              <a:spLocks noChangeShapeType="1"/>
            </p:cNvSpPr>
            <p:nvPr/>
          </p:nvSpPr>
          <p:spPr bwMode="auto">
            <a:xfrm>
              <a:off x="4112459" y="4408096"/>
              <a:ext cx="2287121" cy="0"/>
            </a:xfrm>
            <a:prstGeom prst="line">
              <a:avLst/>
            </a:prstGeom>
            <a:noFill/>
            <a:ln w="19050">
              <a:solidFill>
                <a:schemeClr val="tx2"/>
              </a:solidFill>
              <a:round/>
              <a:headEnd type="triangle" w="sm" len="med"/>
              <a:tailEnd type="triangle" w="sm" len="me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12" name="Line 11"/>
            <p:cNvSpPr>
              <a:spLocks noChangeShapeType="1"/>
            </p:cNvSpPr>
            <p:nvPr/>
          </p:nvSpPr>
          <p:spPr bwMode="auto">
            <a:xfrm>
              <a:off x="3350484" y="4408096"/>
              <a:ext cx="761976" cy="0"/>
            </a:xfrm>
            <a:prstGeom prst="line">
              <a:avLst/>
            </a:prstGeom>
            <a:noFill/>
            <a:ln w="19050">
              <a:solidFill>
                <a:schemeClr val="tx2"/>
              </a:solidFill>
              <a:round/>
              <a:headEnd type="triangle" w="sm" len="med"/>
              <a:tailEnd type="triangle" w="sm" len="me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13" name="Rectangle 12"/>
            <p:cNvSpPr>
              <a:spLocks noChangeArrowheads="1"/>
            </p:cNvSpPr>
            <p:nvPr/>
          </p:nvSpPr>
          <p:spPr bwMode="auto">
            <a:xfrm>
              <a:off x="3572626" y="4325918"/>
              <a:ext cx="231698" cy="195323"/>
            </a:xfrm>
            <a:prstGeom prst="rect">
              <a:avLst/>
            </a:prstGeom>
            <a:solidFill>
              <a:schemeClr val="bg1"/>
            </a:solidFill>
            <a:ln w="9525">
              <a:noFill/>
              <a:miter lim="800000"/>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14" name="Line 13"/>
            <p:cNvSpPr>
              <a:spLocks noChangeShapeType="1"/>
            </p:cNvSpPr>
            <p:nvPr/>
          </p:nvSpPr>
          <p:spPr bwMode="auto">
            <a:xfrm>
              <a:off x="1826532" y="4408096"/>
              <a:ext cx="763169" cy="0"/>
            </a:xfrm>
            <a:prstGeom prst="line">
              <a:avLst/>
            </a:prstGeom>
            <a:noFill/>
            <a:ln w="19050">
              <a:solidFill>
                <a:schemeClr val="tx2"/>
              </a:solidFill>
              <a:round/>
              <a:headEnd type="triangle" w="sm" len="med"/>
              <a:tailEnd type="triangle" w="sm" len="me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15" name="Rectangle 14"/>
            <p:cNvSpPr>
              <a:spLocks noChangeArrowheads="1"/>
            </p:cNvSpPr>
            <p:nvPr/>
          </p:nvSpPr>
          <p:spPr bwMode="auto">
            <a:xfrm>
              <a:off x="2048675" y="4269941"/>
              <a:ext cx="230503" cy="172694"/>
            </a:xfrm>
            <a:prstGeom prst="rect">
              <a:avLst/>
            </a:prstGeom>
            <a:solidFill>
              <a:schemeClr val="bg1"/>
            </a:solidFill>
            <a:ln w="9525">
              <a:noFill/>
              <a:miter lim="800000"/>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16" name="Line 15"/>
            <p:cNvSpPr>
              <a:spLocks noChangeShapeType="1"/>
            </p:cNvSpPr>
            <p:nvPr/>
          </p:nvSpPr>
          <p:spPr bwMode="auto">
            <a:xfrm>
              <a:off x="1064556" y="4408096"/>
              <a:ext cx="761976" cy="0"/>
            </a:xfrm>
            <a:prstGeom prst="line">
              <a:avLst/>
            </a:prstGeom>
            <a:noFill/>
            <a:ln w="19050">
              <a:solidFill>
                <a:schemeClr val="tx2"/>
              </a:solidFill>
              <a:round/>
              <a:headEnd type="triangle" w="sm" len="med"/>
              <a:tailEnd type="triangle" w="sm" len="me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17" name="Freeform 16"/>
            <p:cNvSpPr>
              <a:spLocks/>
            </p:cNvSpPr>
            <p:nvPr/>
          </p:nvSpPr>
          <p:spPr bwMode="auto">
            <a:xfrm>
              <a:off x="4112459" y="3687547"/>
              <a:ext cx="2287121" cy="540711"/>
            </a:xfrm>
            <a:custGeom>
              <a:avLst/>
              <a:gdLst>
                <a:gd name="T0" fmla="*/ 0 w 1728"/>
                <a:gd name="T1" fmla="*/ 432 h 432"/>
                <a:gd name="T2" fmla="*/ 0 w 1728"/>
                <a:gd name="T3" fmla="*/ 0 h 432"/>
                <a:gd name="T4" fmla="*/ 1728 w 1728"/>
                <a:gd name="T5" fmla="*/ 0 h 432"/>
                <a:gd name="T6" fmla="*/ 1728 w 1728"/>
                <a:gd name="T7" fmla="*/ 432 h 432"/>
                <a:gd name="T8" fmla="*/ 0 60000 65536"/>
                <a:gd name="T9" fmla="*/ 0 60000 65536"/>
                <a:gd name="T10" fmla="*/ 0 60000 65536"/>
                <a:gd name="T11" fmla="*/ 0 60000 65536"/>
                <a:gd name="T12" fmla="*/ 0 w 1728"/>
                <a:gd name="T13" fmla="*/ 0 h 432"/>
                <a:gd name="T14" fmla="*/ 1728 w 1728"/>
                <a:gd name="T15" fmla="*/ 432 h 432"/>
              </a:gdLst>
              <a:ahLst/>
              <a:cxnLst>
                <a:cxn ang="T8">
                  <a:pos x="T0" y="T1"/>
                </a:cxn>
                <a:cxn ang="T9">
                  <a:pos x="T2" y="T3"/>
                </a:cxn>
                <a:cxn ang="T10">
                  <a:pos x="T4" y="T5"/>
                </a:cxn>
                <a:cxn ang="T11">
                  <a:pos x="T6" y="T7"/>
                </a:cxn>
              </a:cxnLst>
              <a:rect l="T12" t="T13" r="T14" b="T15"/>
              <a:pathLst>
                <a:path w="1728" h="432">
                  <a:moveTo>
                    <a:pt x="0" y="432"/>
                  </a:moveTo>
                  <a:lnTo>
                    <a:pt x="0" y="0"/>
                  </a:lnTo>
                  <a:lnTo>
                    <a:pt x="1728" y="0"/>
                  </a:lnTo>
                  <a:lnTo>
                    <a:pt x="1728" y="432"/>
                  </a:lnTo>
                </a:path>
              </a:pathLst>
            </a:custGeom>
            <a:solidFill>
              <a:srgbClr val="FFCCFF"/>
            </a:solidFill>
            <a:ln w="28575">
              <a:solidFill>
                <a:schemeClr val="tx2"/>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18" name="Text Box 17"/>
            <p:cNvSpPr txBox="1">
              <a:spLocks noChangeArrowheads="1"/>
            </p:cNvSpPr>
            <p:nvPr/>
          </p:nvSpPr>
          <p:spPr bwMode="auto">
            <a:xfrm>
              <a:off x="4621239" y="3782826"/>
              <a:ext cx="1472456" cy="348045"/>
            </a:xfrm>
            <a:prstGeom prst="rect">
              <a:avLst/>
            </a:prstGeom>
            <a:noFill/>
            <a:ln w="9525">
              <a:noFill/>
              <a:miter lim="800000"/>
              <a:headEnd/>
              <a:tailEnd/>
            </a:ln>
          </p:spPr>
          <p:txBody>
            <a:bodyPr wrap="none" lIns="68708" tIns="34354" rIns="68708" bIns="34354">
              <a:spAutoFit/>
            </a:bodyPr>
            <a:lstStyle/>
            <a:p>
              <a:r>
                <a:rPr kumimoji="1" lang="zh-CN" altLang="en-US" sz="1811" u="none" dirty="0">
                  <a:solidFill>
                    <a:srgbClr val="18386B"/>
                  </a:solidFill>
                  <a:ea typeface="黑体" pitchFamily="2" charset="-122"/>
                </a:rPr>
                <a:t>发  送  成  功 </a:t>
              </a:r>
            </a:p>
          </p:txBody>
        </p:sp>
        <p:sp>
          <p:nvSpPr>
            <p:cNvPr id="19" name="Text Box 18"/>
            <p:cNvSpPr txBox="1">
              <a:spLocks noChangeArrowheads="1"/>
            </p:cNvSpPr>
            <p:nvPr/>
          </p:nvSpPr>
          <p:spPr bwMode="auto">
            <a:xfrm>
              <a:off x="1022755" y="3764961"/>
              <a:ext cx="893773" cy="348045"/>
            </a:xfrm>
            <a:prstGeom prst="rect">
              <a:avLst/>
            </a:prstGeom>
            <a:noFill/>
            <a:ln w="9525">
              <a:noFill/>
              <a:miter lim="800000"/>
              <a:headEnd/>
              <a:tailEnd/>
            </a:ln>
          </p:spPr>
          <p:txBody>
            <a:bodyPr wrap="none" lIns="68708" tIns="34354" rIns="68708" bIns="34354">
              <a:spAutoFit/>
            </a:bodyPr>
            <a:lstStyle/>
            <a:p>
              <a:r>
                <a:rPr kumimoji="1" lang="zh-CN" altLang="en-US" sz="1811" u="none" dirty="0">
                  <a:solidFill>
                    <a:srgbClr val="18386B"/>
                  </a:solidFill>
                  <a:ea typeface="黑体" pitchFamily="2" charset="-122"/>
                </a:rPr>
                <a:t>争用期 </a:t>
              </a:r>
            </a:p>
          </p:txBody>
        </p:sp>
        <p:sp>
          <p:nvSpPr>
            <p:cNvPr id="20" name="Text Box 19"/>
            <p:cNvSpPr txBox="1">
              <a:spLocks noChangeArrowheads="1"/>
            </p:cNvSpPr>
            <p:nvPr/>
          </p:nvSpPr>
          <p:spPr bwMode="auto">
            <a:xfrm>
              <a:off x="1781148" y="3754242"/>
              <a:ext cx="893773" cy="348045"/>
            </a:xfrm>
            <a:prstGeom prst="rect">
              <a:avLst/>
            </a:prstGeom>
            <a:noFill/>
            <a:ln w="9525">
              <a:noFill/>
              <a:miter lim="800000"/>
              <a:headEnd/>
              <a:tailEnd/>
            </a:ln>
          </p:spPr>
          <p:txBody>
            <a:bodyPr wrap="none" lIns="68708" tIns="34354" rIns="68708" bIns="34354">
              <a:spAutoFit/>
            </a:bodyPr>
            <a:lstStyle/>
            <a:p>
              <a:r>
                <a:rPr kumimoji="1" lang="zh-CN" altLang="en-US" sz="1811" u="none" dirty="0">
                  <a:solidFill>
                    <a:srgbClr val="18386B"/>
                  </a:solidFill>
                  <a:ea typeface="黑体" pitchFamily="2" charset="-122"/>
                </a:rPr>
                <a:t>争用期 </a:t>
              </a:r>
            </a:p>
          </p:txBody>
        </p:sp>
        <p:sp>
          <p:nvSpPr>
            <p:cNvPr id="21" name="Text Box 20"/>
            <p:cNvSpPr txBox="1">
              <a:spLocks noChangeArrowheads="1"/>
            </p:cNvSpPr>
            <p:nvPr/>
          </p:nvSpPr>
          <p:spPr bwMode="auto">
            <a:xfrm>
              <a:off x="3334957" y="3764961"/>
              <a:ext cx="893773" cy="348045"/>
            </a:xfrm>
            <a:prstGeom prst="rect">
              <a:avLst/>
            </a:prstGeom>
            <a:noFill/>
            <a:ln w="9525">
              <a:noFill/>
              <a:miter lim="800000"/>
              <a:headEnd/>
              <a:tailEnd/>
            </a:ln>
          </p:spPr>
          <p:txBody>
            <a:bodyPr wrap="none" lIns="68708" tIns="34354" rIns="68708" bIns="34354">
              <a:spAutoFit/>
            </a:bodyPr>
            <a:lstStyle/>
            <a:p>
              <a:r>
                <a:rPr kumimoji="1" lang="zh-CN" altLang="en-US" sz="1811" u="none" dirty="0">
                  <a:solidFill>
                    <a:srgbClr val="18386B"/>
                  </a:solidFill>
                  <a:ea typeface="黑体" pitchFamily="2" charset="-122"/>
                </a:rPr>
                <a:t>争用期 </a:t>
              </a:r>
            </a:p>
          </p:txBody>
        </p:sp>
        <p:sp>
          <p:nvSpPr>
            <p:cNvPr id="22" name="Line 21"/>
            <p:cNvSpPr>
              <a:spLocks noChangeShapeType="1"/>
            </p:cNvSpPr>
            <p:nvPr/>
          </p:nvSpPr>
          <p:spPr bwMode="auto">
            <a:xfrm>
              <a:off x="3350483" y="3687547"/>
              <a:ext cx="0" cy="540711"/>
            </a:xfrm>
            <a:prstGeom prst="line">
              <a:avLst/>
            </a:prstGeom>
            <a:noFill/>
            <a:ln w="28575">
              <a:solidFill>
                <a:schemeClr val="tx2"/>
              </a:solidFill>
              <a:prstDash val="dash"/>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23" name="Line 22"/>
            <p:cNvSpPr>
              <a:spLocks noChangeShapeType="1"/>
            </p:cNvSpPr>
            <p:nvPr/>
          </p:nvSpPr>
          <p:spPr bwMode="auto">
            <a:xfrm>
              <a:off x="2589701" y="3687547"/>
              <a:ext cx="0" cy="540711"/>
            </a:xfrm>
            <a:prstGeom prst="line">
              <a:avLst/>
            </a:prstGeom>
            <a:noFill/>
            <a:ln w="28575">
              <a:solidFill>
                <a:schemeClr val="tx2"/>
              </a:solidFill>
              <a:prstDash val="dash"/>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24" name="Line 23"/>
            <p:cNvSpPr>
              <a:spLocks noChangeShapeType="1"/>
            </p:cNvSpPr>
            <p:nvPr/>
          </p:nvSpPr>
          <p:spPr bwMode="auto">
            <a:xfrm>
              <a:off x="1826532" y="3687547"/>
              <a:ext cx="0" cy="540711"/>
            </a:xfrm>
            <a:prstGeom prst="line">
              <a:avLst/>
            </a:prstGeom>
            <a:noFill/>
            <a:ln w="28575">
              <a:solidFill>
                <a:schemeClr val="tx2"/>
              </a:solidFill>
              <a:prstDash val="dash"/>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25" name="Line 24"/>
            <p:cNvSpPr>
              <a:spLocks noChangeShapeType="1"/>
            </p:cNvSpPr>
            <p:nvPr/>
          </p:nvSpPr>
          <p:spPr bwMode="auto">
            <a:xfrm>
              <a:off x="1064556" y="3687547"/>
              <a:ext cx="0" cy="540711"/>
            </a:xfrm>
            <a:prstGeom prst="line">
              <a:avLst/>
            </a:prstGeom>
            <a:noFill/>
            <a:ln w="28575">
              <a:solidFill>
                <a:schemeClr val="tx2"/>
              </a:solidFill>
              <a:prstDash val="dash"/>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26" name="Line 25"/>
            <p:cNvSpPr>
              <a:spLocks noChangeShapeType="1"/>
            </p:cNvSpPr>
            <p:nvPr/>
          </p:nvSpPr>
          <p:spPr bwMode="auto">
            <a:xfrm>
              <a:off x="1064556" y="4228258"/>
              <a:ext cx="0" cy="720550"/>
            </a:xfrm>
            <a:prstGeom prst="line">
              <a:avLst/>
            </a:prstGeom>
            <a:noFill/>
            <a:ln w="28575">
              <a:solidFill>
                <a:schemeClr val="tx2"/>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27" name="Line 26"/>
            <p:cNvSpPr>
              <a:spLocks noChangeShapeType="1"/>
            </p:cNvSpPr>
            <p:nvPr/>
          </p:nvSpPr>
          <p:spPr bwMode="auto">
            <a:xfrm>
              <a:off x="2589701" y="4228257"/>
              <a:ext cx="0" cy="301321"/>
            </a:xfrm>
            <a:prstGeom prst="line">
              <a:avLst/>
            </a:prstGeom>
            <a:noFill/>
            <a:ln w="9525">
              <a:solidFill>
                <a:schemeClr val="tx1"/>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28" name="Line 27"/>
            <p:cNvSpPr>
              <a:spLocks noChangeShapeType="1"/>
            </p:cNvSpPr>
            <p:nvPr/>
          </p:nvSpPr>
          <p:spPr bwMode="auto">
            <a:xfrm>
              <a:off x="3350483" y="4228257"/>
              <a:ext cx="0" cy="301321"/>
            </a:xfrm>
            <a:prstGeom prst="line">
              <a:avLst/>
            </a:prstGeom>
            <a:noFill/>
            <a:ln w="9525">
              <a:solidFill>
                <a:schemeClr val="tx1"/>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29" name="Line 28"/>
            <p:cNvSpPr>
              <a:spLocks noChangeShapeType="1"/>
            </p:cNvSpPr>
            <p:nvPr/>
          </p:nvSpPr>
          <p:spPr bwMode="auto">
            <a:xfrm>
              <a:off x="4112459" y="4228257"/>
              <a:ext cx="0" cy="301321"/>
            </a:xfrm>
            <a:prstGeom prst="line">
              <a:avLst/>
            </a:prstGeom>
            <a:noFill/>
            <a:ln w="9525">
              <a:solidFill>
                <a:schemeClr val="tx1"/>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30" name="Line 29"/>
            <p:cNvSpPr>
              <a:spLocks noChangeShapeType="1"/>
            </p:cNvSpPr>
            <p:nvPr/>
          </p:nvSpPr>
          <p:spPr bwMode="auto">
            <a:xfrm>
              <a:off x="6399580" y="4228257"/>
              <a:ext cx="0" cy="301321"/>
            </a:xfrm>
            <a:prstGeom prst="line">
              <a:avLst/>
            </a:prstGeom>
            <a:noFill/>
            <a:ln w="9525">
              <a:solidFill>
                <a:schemeClr val="tx1"/>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31" name="Line 30"/>
            <p:cNvSpPr>
              <a:spLocks noChangeShapeType="1"/>
            </p:cNvSpPr>
            <p:nvPr/>
          </p:nvSpPr>
          <p:spPr bwMode="auto">
            <a:xfrm>
              <a:off x="6780568" y="4228257"/>
              <a:ext cx="0" cy="661000"/>
            </a:xfrm>
            <a:prstGeom prst="line">
              <a:avLst/>
            </a:prstGeom>
            <a:noFill/>
            <a:ln w="28575">
              <a:solidFill>
                <a:schemeClr val="tx2"/>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32" name="Line 31"/>
            <p:cNvSpPr>
              <a:spLocks noChangeShapeType="1"/>
            </p:cNvSpPr>
            <p:nvPr/>
          </p:nvSpPr>
          <p:spPr bwMode="auto">
            <a:xfrm>
              <a:off x="1826532" y="4228257"/>
              <a:ext cx="0" cy="301321"/>
            </a:xfrm>
            <a:prstGeom prst="line">
              <a:avLst/>
            </a:prstGeom>
            <a:noFill/>
            <a:ln w="9525">
              <a:solidFill>
                <a:schemeClr val="tx1"/>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33" name="Rectangle 32"/>
            <p:cNvSpPr>
              <a:spLocks noChangeArrowheads="1"/>
            </p:cNvSpPr>
            <p:nvPr/>
          </p:nvSpPr>
          <p:spPr bwMode="auto">
            <a:xfrm>
              <a:off x="1295060" y="4234211"/>
              <a:ext cx="237670" cy="247727"/>
            </a:xfrm>
            <a:prstGeom prst="rect">
              <a:avLst/>
            </a:prstGeom>
            <a:solidFill>
              <a:schemeClr val="bg1"/>
            </a:solidFill>
            <a:ln w="9525">
              <a:noFill/>
              <a:miter lim="800000"/>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34" name="Text Box 33"/>
            <p:cNvSpPr txBox="1">
              <a:spLocks noChangeArrowheads="1"/>
            </p:cNvSpPr>
            <p:nvPr/>
          </p:nvSpPr>
          <p:spPr bwMode="auto">
            <a:xfrm>
              <a:off x="1088887" y="4188522"/>
              <a:ext cx="528288" cy="394404"/>
            </a:xfrm>
            <a:prstGeom prst="rect">
              <a:avLst/>
            </a:prstGeom>
            <a:noFill/>
            <a:ln w="9525">
              <a:noFill/>
              <a:miter lim="800000"/>
              <a:headEnd/>
              <a:tailEnd/>
            </a:ln>
          </p:spPr>
          <p:txBody>
            <a:bodyPr wrap="none" lIns="68708" tIns="34354" rIns="68708" bIns="34354">
              <a:spAutoFit/>
            </a:bodyPr>
            <a:lstStyle/>
            <a:p>
              <a:r>
                <a:rPr kumimoji="1" lang="en-US" altLang="zh-CN" sz="2112" i="1" u="none" dirty="0">
                  <a:solidFill>
                    <a:srgbClr val="18386B"/>
                  </a:solidFill>
                  <a:ea typeface="黑体" pitchFamily="2" charset="-122"/>
                </a:rPr>
                <a:t>  2τ</a:t>
              </a:r>
            </a:p>
          </p:txBody>
        </p:sp>
        <p:sp>
          <p:nvSpPr>
            <p:cNvPr id="35" name="Text Box 35"/>
            <p:cNvSpPr txBox="1">
              <a:spLocks noChangeArrowheads="1"/>
            </p:cNvSpPr>
            <p:nvPr/>
          </p:nvSpPr>
          <p:spPr bwMode="auto">
            <a:xfrm>
              <a:off x="1963674" y="4195722"/>
              <a:ext cx="393636" cy="394404"/>
            </a:xfrm>
            <a:prstGeom prst="rect">
              <a:avLst/>
            </a:prstGeom>
            <a:noFill/>
            <a:ln w="9525">
              <a:noFill/>
              <a:miter lim="800000"/>
              <a:headEnd/>
              <a:tailEnd/>
            </a:ln>
          </p:spPr>
          <p:txBody>
            <a:bodyPr wrap="none" lIns="68708" tIns="34354" rIns="68708" bIns="34354">
              <a:spAutoFit/>
            </a:bodyPr>
            <a:lstStyle/>
            <a:p>
              <a:r>
                <a:rPr kumimoji="1" lang="en-US" altLang="zh-CN" sz="2112" i="1" u="none" dirty="0">
                  <a:solidFill>
                    <a:srgbClr val="18386B"/>
                  </a:solidFill>
                  <a:ea typeface="黑体" pitchFamily="2" charset="-122"/>
                </a:rPr>
                <a:t>2τ</a:t>
              </a:r>
            </a:p>
          </p:txBody>
        </p:sp>
        <p:sp>
          <p:nvSpPr>
            <p:cNvPr id="36" name="Text Box 37"/>
            <p:cNvSpPr txBox="1">
              <a:spLocks noChangeArrowheads="1"/>
            </p:cNvSpPr>
            <p:nvPr/>
          </p:nvSpPr>
          <p:spPr bwMode="auto">
            <a:xfrm>
              <a:off x="3498375" y="4195722"/>
              <a:ext cx="393636" cy="394404"/>
            </a:xfrm>
            <a:prstGeom prst="rect">
              <a:avLst/>
            </a:prstGeom>
            <a:noFill/>
            <a:ln w="9525">
              <a:noFill/>
              <a:miter lim="800000"/>
              <a:headEnd/>
              <a:tailEnd/>
            </a:ln>
          </p:spPr>
          <p:txBody>
            <a:bodyPr wrap="none" lIns="68708" tIns="34354" rIns="68708" bIns="34354">
              <a:spAutoFit/>
            </a:bodyPr>
            <a:lstStyle/>
            <a:p>
              <a:r>
                <a:rPr kumimoji="1" lang="en-US" altLang="zh-CN" sz="2112" i="1" u="none" dirty="0">
                  <a:solidFill>
                    <a:srgbClr val="18386B"/>
                  </a:solidFill>
                  <a:ea typeface="黑体" pitchFamily="2" charset="-122"/>
                </a:rPr>
                <a:t>2τ</a:t>
              </a:r>
            </a:p>
          </p:txBody>
        </p:sp>
        <p:sp>
          <p:nvSpPr>
            <p:cNvPr id="37" name="Rectangle 39"/>
            <p:cNvSpPr>
              <a:spLocks noChangeArrowheads="1"/>
            </p:cNvSpPr>
            <p:nvPr/>
          </p:nvSpPr>
          <p:spPr bwMode="auto">
            <a:xfrm>
              <a:off x="5177792" y="4287807"/>
              <a:ext cx="189896" cy="241771"/>
            </a:xfrm>
            <a:prstGeom prst="rect">
              <a:avLst/>
            </a:prstGeom>
            <a:solidFill>
              <a:schemeClr val="bg1"/>
            </a:solidFill>
            <a:ln w="9525">
              <a:noFill/>
              <a:miter lim="800000"/>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38" name="Text Box 40"/>
            <p:cNvSpPr txBox="1">
              <a:spLocks noChangeArrowheads="1"/>
            </p:cNvSpPr>
            <p:nvPr/>
          </p:nvSpPr>
          <p:spPr bwMode="auto">
            <a:xfrm>
              <a:off x="5124047" y="4254460"/>
              <a:ext cx="393636" cy="394404"/>
            </a:xfrm>
            <a:prstGeom prst="rect">
              <a:avLst/>
            </a:prstGeom>
            <a:noFill/>
            <a:ln w="9525">
              <a:noFill/>
              <a:miter lim="800000"/>
              <a:headEnd/>
              <a:tailEnd/>
            </a:ln>
          </p:spPr>
          <p:txBody>
            <a:bodyPr wrap="none" lIns="68708" tIns="34354" rIns="68708" bIns="34354">
              <a:spAutoFit/>
            </a:bodyPr>
            <a:lstStyle/>
            <a:p>
              <a:r>
                <a:rPr kumimoji="1" lang="en-US" altLang="zh-CN" sz="2112" i="1" u="none">
                  <a:solidFill>
                    <a:srgbClr val="18386B"/>
                  </a:solidFill>
                  <a:ea typeface="黑体" pitchFamily="2" charset="-122"/>
                </a:rPr>
                <a:t>T</a:t>
              </a:r>
              <a:r>
                <a:rPr kumimoji="1" lang="en-US" altLang="zh-CN" sz="2112" u="none" baseline="-25000">
                  <a:solidFill>
                    <a:srgbClr val="18386B"/>
                  </a:solidFill>
                  <a:ea typeface="黑体" pitchFamily="2" charset="-122"/>
                </a:rPr>
                <a:t>0</a:t>
              </a:r>
              <a:endParaRPr kumimoji="1" lang="en-US" altLang="zh-CN" sz="2112" u="none">
                <a:solidFill>
                  <a:srgbClr val="18386B"/>
                </a:solidFill>
                <a:ea typeface="黑体" pitchFamily="2" charset="-122"/>
              </a:endParaRPr>
            </a:p>
          </p:txBody>
        </p:sp>
        <p:sp>
          <p:nvSpPr>
            <p:cNvPr id="39" name="Text Box 41"/>
            <p:cNvSpPr txBox="1">
              <a:spLocks noChangeArrowheads="1"/>
            </p:cNvSpPr>
            <p:nvPr/>
          </p:nvSpPr>
          <p:spPr bwMode="auto">
            <a:xfrm>
              <a:off x="6328992" y="4192728"/>
              <a:ext cx="393636" cy="394404"/>
            </a:xfrm>
            <a:prstGeom prst="rect">
              <a:avLst/>
            </a:prstGeom>
            <a:noFill/>
            <a:ln w="9525">
              <a:noFill/>
              <a:miter lim="800000"/>
              <a:headEnd/>
              <a:tailEnd/>
            </a:ln>
          </p:spPr>
          <p:txBody>
            <a:bodyPr wrap="none" lIns="68708" tIns="34354" rIns="68708" bIns="34354">
              <a:spAutoFit/>
            </a:bodyPr>
            <a:lstStyle/>
            <a:p>
              <a:r>
                <a:rPr kumimoji="1" lang="en-US" altLang="zh-CN" sz="2112" i="1" u="none" dirty="0">
                  <a:solidFill>
                    <a:srgbClr val="18386B"/>
                  </a:solidFill>
                  <a:ea typeface="黑体" pitchFamily="2" charset="-122"/>
                </a:rPr>
                <a:t>  τ</a:t>
              </a:r>
            </a:p>
          </p:txBody>
        </p:sp>
        <p:sp>
          <p:nvSpPr>
            <p:cNvPr id="40" name="Text Box 42"/>
            <p:cNvSpPr txBox="1">
              <a:spLocks noChangeArrowheads="1"/>
            </p:cNvSpPr>
            <p:nvPr/>
          </p:nvSpPr>
          <p:spPr bwMode="auto">
            <a:xfrm>
              <a:off x="6939412" y="3948374"/>
              <a:ext cx="214100" cy="394404"/>
            </a:xfrm>
            <a:prstGeom prst="rect">
              <a:avLst/>
            </a:prstGeom>
            <a:noFill/>
            <a:ln w="9525">
              <a:noFill/>
              <a:miter lim="800000"/>
              <a:headEnd/>
              <a:tailEnd/>
            </a:ln>
          </p:spPr>
          <p:txBody>
            <a:bodyPr wrap="none" lIns="68708" tIns="34354" rIns="68708" bIns="34354">
              <a:spAutoFit/>
            </a:bodyPr>
            <a:lstStyle/>
            <a:p>
              <a:r>
                <a:rPr kumimoji="1" lang="en-US" altLang="zh-CN" sz="2112" i="1" u="none">
                  <a:solidFill>
                    <a:srgbClr val="18386B"/>
                  </a:solidFill>
                  <a:ea typeface="黑体" pitchFamily="2" charset="-122"/>
                </a:rPr>
                <a:t>t</a:t>
              </a:r>
            </a:p>
          </p:txBody>
        </p:sp>
        <p:sp>
          <p:nvSpPr>
            <p:cNvPr id="41" name="Line 43"/>
            <p:cNvSpPr>
              <a:spLocks noChangeShapeType="1"/>
            </p:cNvSpPr>
            <p:nvPr/>
          </p:nvSpPr>
          <p:spPr bwMode="auto">
            <a:xfrm>
              <a:off x="4112459" y="3326675"/>
              <a:ext cx="0" cy="300130"/>
            </a:xfrm>
            <a:prstGeom prst="line">
              <a:avLst/>
            </a:prstGeom>
            <a:noFill/>
            <a:ln w="28575">
              <a:solidFill>
                <a:schemeClr val="tx2"/>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42" name="Line 44"/>
            <p:cNvSpPr>
              <a:spLocks noChangeShapeType="1"/>
            </p:cNvSpPr>
            <p:nvPr/>
          </p:nvSpPr>
          <p:spPr bwMode="auto">
            <a:xfrm>
              <a:off x="6780568" y="3326675"/>
              <a:ext cx="0" cy="901582"/>
            </a:xfrm>
            <a:prstGeom prst="line">
              <a:avLst/>
            </a:prstGeom>
            <a:noFill/>
            <a:ln w="28575">
              <a:solidFill>
                <a:schemeClr val="tx2"/>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43" name="Text Box 45"/>
            <p:cNvSpPr txBox="1">
              <a:spLocks noChangeArrowheads="1"/>
            </p:cNvSpPr>
            <p:nvPr/>
          </p:nvSpPr>
          <p:spPr bwMode="auto">
            <a:xfrm>
              <a:off x="5002227" y="3262362"/>
              <a:ext cx="893773" cy="348045"/>
            </a:xfrm>
            <a:prstGeom prst="rect">
              <a:avLst/>
            </a:prstGeom>
            <a:solidFill>
              <a:schemeClr val="bg1"/>
            </a:solidFill>
            <a:ln w="9525">
              <a:noFill/>
              <a:miter lim="800000"/>
              <a:headEnd/>
              <a:tailEnd/>
            </a:ln>
          </p:spPr>
          <p:txBody>
            <a:bodyPr wrap="none" lIns="68708" tIns="34354" rIns="68708" bIns="34354">
              <a:spAutoFit/>
            </a:bodyPr>
            <a:lstStyle/>
            <a:p>
              <a:r>
                <a:rPr kumimoji="1" lang="zh-CN" altLang="en-US" sz="1811" u="none" dirty="0">
                  <a:solidFill>
                    <a:srgbClr val="18386B"/>
                  </a:solidFill>
                  <a:ea typeface="黑体" pitchFamily="2" charset="-122"/>
                </a:rPr>
                <a:t>占用期 </a:t>
              </a:r>
            </a:p>
          </p:txBody>
        </p:sp>
        <p:sp>
          <p:nvSpPr>
            <p:cNvPr id="44" name="Text Box 46"/>
            <p:cNvSpPr txBox="1">
              <a:spLocks noChangeArrowheads="1"/>
            </p:cNvSpPr>
            <p:nvPr/>
          </p:nvSpPr>
          <p:spPr bwMode="auto">
            <a:xfrm>
              <a:off x="2076145" y="3262362"/>
              <a:ext cx="1126208" cy="348045"/>
            </a:xfrm>
            <a:prstGeom prst="rect">
              <a:avLst/>
            </a:prstGeom>
            <a:solidFill>
              <a:schemeClr val="bg1"/>
            </a:solidFill>
            <a:ln w="9525">
              <a:noFill/>
              <a:miter lim="800000"/>
              <a:headEnd/>
              <a:tailEnd/>
            </a:ln>
          </p:spPr>
          <p:txBody>
            <a:bodyPr wrap="none" lIns="68708" tIns="34354" rIns="68708" bIns="34354">
              <a:spAutoFit/>
            </a:bodyPr>
            <a:lstStyle/>
            <a:p>
              <a:r>
                <a:rPr kumimoji="1" lang="zh-CN" altLang="en-US" sz="1811" u="none" dirty="0">
                  <a:solidFill>
                    <a:srgbClr val="18386B"/>
                  </a:solidFill>
                  <a:ea typeface="黑体" pitchFamily="2" charset="-122"/>
                </a:rPr>
                <a:t>发生碰撞 </a:t>
              </a:r>
            </a:p>
          </p:txBody>
        </p:sp>
        <p:sp>
          <p:nvSpPr>
            <p:cNvPr id="45" name="Line 47"/>
            <p:cNvSpPr>
              <a:spLocks noChangeShapeType="1"/>
            </p:cNvSpPr>
            <p:nvPr/>
          </p:nvSpPr>
          <p:spPr bwMode="auto">
            <a:xfrm>
              <a:off x="1064556" y="3326676"/>
              <a:ext cx="0" cy="285838"/>
            </a:xfrm>
            <a:prstGeom prst="line">
              <a:avLst/>
            </a:prstGeom>
            <a:noFill/>
            <a:ln w="28575">
              <a:solidFill>
                <a:schemeClr val="tx2"/>
              </a:solidFill>
              <a:round/>
              <a:headEnd/>
              <a:tailEnd/>
            </a:ln>
          </p:spPr>
          <p:txBody>
            <a:bodyPr wrap="none" lIns="68708" tIns="34354" rIns="68708" bIns="34354" anchor="ctr"/>
            <a:lstStyle/>
            <a:p>
              <a:endParaRPr lang="zh-CN" altLang="en-US" sz="2112" u="none" dirty="0">
                <a:solidFill>
                  <a:srgbClr val="18386B"/>
                </a:solidFill>
                <a:ea typeface="黑体" pitchFamily="2" charset="-122"/>
              </a:endParaRPr>
            </a:p>
          </p:txBody>
        </p:sp>
        <p:sp>
          <p:nvSpPr>
            <p:cNvPr id="46" name="Text Box 48"/>
            <p:cNvSpPr txBox="1">
              <a:spLocks noChangeArrowheads="1"/>
            </p:cNvSpPr>
            <p:nvPr/>
          </p:nvSpPr>
          <p:spPr bwMode="auto">
            <a:xfrm>
              <a:off x="2701968" y="4570072"/>
              <a:ext cx="2695548" cy="348045"/>
            </a:xfrm>
            <a:prstGeom prst="rect">
              <a:avLst/>
            </a:prstGeom>
            <a:solidFill>
              <a:schemeClr val="bg1"/>
            </a:solidFill>
            <a:ln w="9525">
              <a:noFill/>
              <a:miter lim="800000"/>
              <a:headEnd/>
              <a:tailEnd/>
            </a:ln>
          </p:spPr>
          <p:txBody>
            <a:bodyPr wrap="none" lIns="68708" tIns="34354" rIns="68708" bIns="34354">
              <a:spAutoFit/>
            </a:bodyPr>
            <a:lstStyle/>
            <a:p>
              <a:r>
                <a:rPr kumimoji="1" lang="zh-CN" altLang="zh-CN" sz="1811" u="none" dirty="0">
                  <a:solidFill>
                    <a:srgbClr val="18386B"/>
                  </a:solidFill>
                  <a:ea typeface="黑体" pitchFamily="2" charset="-122"/>
                </a:rPr>
                <a:t>发送一帧所需的平均时间</a:t>
              </a:r>
              <a:endParaRPr kumimoji="1" lang="zh-CN" altLang="en-US" sz="1811" u="none" dirty="0">
                <a:solidFill>
                  <a:srgbClr val="18386B"/>
                </a:solidFill>
                <a:ea typeface="黑体" pitchFamily="2" charset="-122"/>
              </a:endParaRPr>
            </a:p>
          </p:txBody>
        </p:sp>
        <p:sp>
          <p:nvSpPr>
            <p:cNvPr id="47" name="Text Box 49"/>
            <p:cNvSpPr txBox="1">
              <a:spLocks noChangeArrowheads="1"/>
            </p:cNvSpPr>
            <p:nvPr/>
          </p:nvSpPr>
          <p:spPr bwMode="auto">
            <a:xfrm>
              <a:off x="2836926" y="3768535"/>
              <a:ext cx="409666" cy="394404"/>
            </a:xfrm>
            <a:prstGeom prst="rect">
              <a:avLst/>
            </a:prstGeom>
            <a:noFill/>
            <a:ln w="9525">
              <a:noFill/>
              <a:miter lim="800000"/>
              <a:headEnd/>
              <a:tailEnd/>
            </a:ln>
          </p:spPr>
          <p:txBody>
            <a:bodyPr wrap="none" lIns="68708" tIns="34354" rIns="68708" bIns="34354">
              <a:spAutoFit/>
            </a:bodyPr>
            <a:lstStyle/>
            <a:p>
              <a:r>
                <a:rPr kumimoji="1" lang="en-US" altLang="zh-CN" sz="2112" u="none">
                  <a:solidFill>
                    <a:srgbClr val="18386B"/>
                  </a:solidFill>
                  <a:ea typeface="黑体" pitchFamily="2" charset="-122"/>
                </a:rPr>
                <a:t>…</a:t>
              </a:r>
            </a:p>
          </p:txBody>
        </p:sp>
        <p:sp>
          <p:nvSpPr>
            <p:cNvPr id="48" name="Line 50"/>
            <p:cNvSpPr>
              <a:spLocks noChangeShapeType="1"/>
            </p:cNvSpPr>
            <p:nvPr/>
          </p:nvSpPr>
          <p:spPr bwMode="auto">
            <a:xfrm>
              <a:off x="683568" y="4228257"/>
              <a:ext cx="6351390" cy="0"/>
            </a:xfrm>
            <a:prstGeom prst="line">
              <a:avLst/>
            </a:prstGeom>
            <a:noFill/>
            <a:ln w="19050">
              <a:solidFill>
                <a:schemeClr val="tx2"/>
              </a:solidFill>
              <a:round/>
              <a:headEnd/>
              <a:tailEnd type="triangle" w="sm" len="med"/>
            </a:ln>
          </p:spPr>
          <p:txBody>
            <a:bodyPr wrap="none" lIns="68708" tIns="34354" rIns="68708" bIns="34354" anchor="ctr"/>
            <a:lstStyle/>
            <a:p>
              <a:endParaRPr lang="zh-CN" altLang="en-US" sz="2112" u="none" dirty="0">
                <a:solidFill>
                  <a:srgbClr val="18386B"/>
                </a:solidFill>
                <a:ea typeface="黑体" pitchFamily="2" charset="-122"/>
              </a:endParaRPr>
            </a:p>
          </p:txBody>
        </p:sp>
      </p:grpSp>
      <p:sp>
        <p:nvSpPr>
          <p:cNvPr id="49" name="AutoShape 6"/>
          <p:cNvSpPr>
            <a:spLocks noChangeArrowheads="1"/>
          </p:cNvSpPr>
          <p:nvPr/>
        </p:nvSpPr>
        <p:spPr bwMode="auto">
          <a:xfrm>
            <a:off x="1262114" y="1571700"/>
            <a:ext cx="5137466" cy="1495961"/>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defRPr/>
            </a:pPr>
            <a:r>
              <a:rPr lang="zh-CN" altLang="en-US" sz="2000" b="0" u="none" dirty="0">
                <a:solidFill>
                  <a:srgbClr val="FFFF00"/>
                </a:solidFill>
                <a:ea typeface="黑体" pitchFamily="2" charset="-122"/>
              </a:rPr>
              <a:t>一个帧从开始发送，经可能发生的碰撞后，将再重传数次，到发送成功且信道转为空闲</a:t>
            </a:r>
            <a:r>
              <a:rPr lang="en-US" altLang="zh-CN" sz="2000" b="0" u="none" dirty="0">
                <a:solidFill>
                  <a:srgbClr val="FFFF00"/>
                </a:solidFill>
                <a:ea typeface="黑体" pitchFamily="2" charset="-122"/>
              </a:rPr>
              <a:t>(</a:t>
            </a:r>
            <a:r>
              <a:rPr lang="zh-CN" altLang="en-US" sz="2000" b="0" u="none" dirty="0">
                <a:solidFill>
                  <a:srgbClr val="FFFF00"/>
                </a:solidFill>
                <a:ea typeface="黑体" pitchFamily="2" charset="-122"/>
              </a:rPr>
              <a:t>即再经过时间 </a:t>
            </a:r>
            <a:r>
              <a:rPr lang="zh-CN" altLang="en-US" sz="2000" b="0" i="1" u="none" dirty="0">
                <a:solidFill>
                  <a:srgbClr val="FFFF00"/>
                </a:solidFill>
                <a:ea typeface="黑体" pitchFamily="2" charset="-122"/>
                <a:sym typeface="Symbol" pitchFamily="18" charset="2"/>
              </a:rPr>
              <a:t>  </a:t>
            </a:r>
            <a:r>
              <a:rPr lang="zh-CN" altLang="en-US" sz="2000" b="0" u="none" dirty="0">
                <a:solidFill>
                  <a:srgbClr val="FFFF00"/>
                </a:solidFill>
                <a:ea typeface="黑体" pitchFamily="2" charset="-122"/>
              </a:rPr>
              <a:t>使得信道上无信号在传播</a:t>
            </a:r>
            <a:r>
              <a:rPr lang="en-US" altLang="zh-CN" sz="2000" b="0" u="none" dirty="0" smtClean="0">
                <a:solidFill>
                  <a:srgbClr val="FFFF00"/>
                </a:solidFill>
                <a:ea typeface="黑体" pitchFamily="2" charset="-122"/>
              </a:rPr>
              <a:t>) </a:t>
            </a:r>
            <a:r>
              <a:rPr lang="zh-CN" altLang="en-US" sz="2000" b="0" u="none" dirty="0" smtClean="0">
                <a:solidFill>
                  <a:srgbClr val="FFFF00"/>
                </a:solidFill>
                <a:ea typeface="黑体" pitchFamily="2" charset="-122"/>
              </a:rPr>
              <a:t>时</a:t>
            </a:r>
            <a:r>
              <a:rPr lang="zh-CN" altLang="en-US" sz="2000" b="0" u="none" dirty="0">
                <a:solidFill>
                  <a:srgbClr val="FFFF00"/>
                </a:solidFill>
                <a:ea typeface="黑体" pitchFamily="2" charset="-122"/>
              </a:rPr>
              <a:t>为止，是发送一帧所需的平均</a:t>
            </a:r>
            <a:r>
              <a:rPr lang="zh-CN" altLang="en-US" sz="2000" b="0" u="none" dirty="0" smtClean="0">
                <a:solidFill>
                  <a:srgbClr val="FFFF00"/>
                </a:solidFill>
                <a:ea typeface="黑体" pitchFamily="2" charset="-122"/>
              </a:rPr>
              <a:t>时间。</a:t>
            </a:r>
            <a:endParaRPr lang="zh-CN" altLang="en-US" sz="2000" b="0" u="none" dirty="0">
              <a:solidFill>
                <a:srgbClr val="FFFF00"/>
              </a:solidFill>
              <a:latin typeface="微软雅黑" pitchFamily="34" charset="-122"/>
            </a:endParaRPr>
          </a:p>
        </p:txBody>
      </p:sp>
    </p:spTree>
    <p:extLst>
      <p:ext uri="{BB962C8B-B14F-4D97-AF65-F5344CB8AC3E}">
        <p14:creationId xmlns:p14="http://schemas.microsoft.com/office/powerpoint/2010/main" val="15936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539552" y="560880"/>
            <a:ext cx="6429375" cy="857250"/>
          </a:xfrm>
        </p:spPr>
        <p:txBody>
          <a:bodyPr/>
          <a:lstStyle/>
          <a:p>
            <a:pPr algn="l" eaLnBrk="1" hangingPunct="1"/>
            <a:r>
              <a:rPr lang="zh-CN" altLang="en-US" sz="2400" dirty="0">
                <a:solidFill>
                  <a:srgbClr val="007D7A"/>
                </a:solidFill>
                <a:latin typeface="Times New Roman" pitchFamily="18" charset="0"/>
                <a:ea typeface="微软雅黑" pitchFamily="34" charset="-122"/>
                <a:cs typeface="Times New Roman" pitchFamily="18" charset="0"/>
              </a:rPr>
              <a:t>参数 </a:t>
            </a:r>
            <a:r>
              <a:rPr lang="en-US" altLang="zh-CN" sz="2400" i="1" dirty="0">
                <a:solidFill>
                  <a:srgbClr val="007D7A"/>
                </a:solidFill>
                <a:latin typeface="Times New Roman" pitchFamily="18" charset="0"/>
                <a:ea typeface="微软雅黑" pitchFamily="34" charset="-122"/>
                <a:cs typeface="Times New Roman" pitchFamily="18" charset="0"/>
              </a:rPr>
              <a:t>a</a:t>
            </a:r>
            <a:r>
              <a:rPr lang="en-US" altLang="zh-CN" sz="2400" dirty="0">
                <a:solidFill>
                  <a:srgbClr val="007D7A"/>
                </a:solidFill>
                <a:latin typeface="Times New Roman" pitchFamily="18" charset="0"/>
                <a:ea typeface="微软雅黑" pitchFamily="34" charset="-122"/>
                <a:cs typeface="Times New Roman" pitchFamily="18" charset="0"/>
              </a:rPr>
              <a:t>:</a:t>
            </a:r>
            <a:r>
              <a:rPr lang="zh-CN" altLang="en-US" sz="2400" dirty="0">
                <a:solidFill>
                  <a:srgbClr val="007D7A"/>
                </a:solidFill>
                <a:latin typeface="Times New Roman" pitchFamily="18" charset="0"/>
                <a:ea typeface="微软雅黑" pitchFamily="34" charset="-122"/>
                <a:cs typeface="Times New Roman" pitchFamily="18" charset="0"/>
                <a:sym typeface="Symbol" pitchFamily="18" charset="2"/>
              </a:rPr>
              <a:t> </a:t>
            </a:r>
            <a:r>
              <a:rPr lang="zh-CN" altLang="en-US" sz="2400" i="1" dirty="0">
                <a:solidFill>
                  <a:srgbClr val="007D7A"/>
                </a:solidFill>
                <a:latin typeface="Times New Roman" pitchFamily="18" charset="0"/>
                <a:ea typeface="微软雅黑" pitchFamily="34" charset="-122"/>
                <a:cs typeface="Times New Roman" pitchFamily="18" charset="0"/>
                <a:sym typeface="Symbol" pitchFamily="18" charset="2"/>
              </a:rPr>
              <a:t></a:t>
            </a:r>
            <a:r>
              <a:rPr lang="zh-CN" altLang="en-US" sz="2400" dirty="0">
                <a:solidFill>
                  <a:srgbClr val="007D7A"/>
                </a:solidFill>
                <a:latin typeface="Times New Roman" pitchFamily="18" charset="0"/>
                <a:ea typeface="微软雅黑" pitchFamily="34" charset="-122"/>
                <a:cs typeface="Times New Roman" pitchFamily="18" charset="0"/>
                <a:sym typeface="Symbol" pitchFamily="18" charset="2"/>
              </a:rPr>
              <a:t> </a:t>
            </a:r>
            <a:r>
              <a:rPr lang="zh-CN" altLang="en-US" sz="2400" dirty="0">
                <a:solidFill>
                  <a:srgbClr val="007D7A"/>
                </a:solidFill>
                <a:latin typeface="Times New Roman" pitchFamily="18" charset="0"/>
                <a:ea typeface="微软雅黑" pitchFamily="34" charset="-122"/>
                <a:cs typeface="Times New Roman" pitchFamily="18" charset="0"/>
              </a:rPr>
              <a:t>与 </a:t>
            </a:r>
            <a:r>
              <a:rPr lang="en-US" altLang="zh-CN" sz="2400" dirty="0">
                <a:solidFill>
                  <a:srgbClr val="007D7A"/>
                </a:solidFill>
                <a:latin typeface="Times New Roman" pitchFamily="18" charset="0"/>
                <a:ea typeface="微软雅黑" pitchFamily="34" charset="-122"/>
                <a:cs typeface="Times New Roman" pitchFamily="18" charset="0"/>
              </a:rPr>
              <a:t>T</a:t>
            </a:r>
            <a:r>
              <a:rPr lang="en-US" altLang="zh-CN" sz="2400" baseline="-25000" dirty="0">
                <a:solidFill>
                  <a:srgbClr val="007D7A"/>
                </a:solidFill>
                <a:latin typeface="Times New Roman" pitchFamily="18" charset="0"/>
                <a:ea typeface="微软雅黑" pitchFamily="34" charset="-122"/>
                <a:cs typeface="Times New Roman" pitchFamily="18" charset="0"/>
              </a:rPr>
              <a:t>0 </a:t>
            </a:r>
            <a:r>
              <a:rPr lang="zh-CN" altLang="en-US" sz="2400" dirty="0">
                <a:solidFill>
                  <a:srgbClr val="007D7A"/>
                </a:solidFill>
                <a:latin typeface="Times New Roman" pitchFamily="18" charset="0"/>
                <a:ea typeface="微软雅黑" pitchFamily="34" charset="-122"/>
                <a:cs typeface="Times New Roman" pitchFamily="18" charset="0"/>
              </a:rPr>
              <a:t>之比</a:t>
            </a:r>
            <a:endParaRPr lang="en-US" altLang="zh-CN" sz="2400" dirty="0">
              <a:solidFill>
                <a:srgbClr val="007D7A"/>
              </a:solidFill>
              <a:latin typeface="Times New Roman" pitchFamily="18" charset="0"/>
              <a:ea typeface="微软雅黑" pitchFamily="34" charset="-122"/>
              <a:cs typeface="Times New Roman" pitchFamily="18" charset="0"/>
            </a:endParaRPr>
          </a:p>
        </p:txBody>
      </p:sp>
      <p:sp>
        <p:nvSpPr>
          <p:cNvPr id="1030" name="Rectangle 3"/>
          <p:cNvSpPr>
            <a:spLocks noGrp="1" noChangeArrowheads="1"/>
          </p:cNvSpPr>
          <p:nvPr>
            <p:ph type="body" idx="1"/>
          </p:nvPr>
        </p:nvSpPr>
        <p:spPr>
          <a:xfrm>
            <a:off x="357188" y="1285875"/>
            <a:ext cx="6357937" cy="3087688"/>
          </a:xfrm>
        </p:spPr>
        <p:txBody>
          <a:bodyPr/>
          <a:lstStyle/>
          <a:p>
            <a:pPr eaLnBrk="1" hangingPunct="1"/>
            <a:r>
              <a:rPr lang="zh-CN" altLang="en-US" sz="2000" dirty="0">
                <a:solidFill>
                  <a:srgbClr val="18386B"/>
                </a:solidFill>
                <a:latin typeface="微软雅黑" panose="020B0503020204020204" pitchFamily="34" charset="-122"/>
                <a:ea typeface="微软雅黑" panose="020B0503020204020204" pitchFamily="34" charset="-122"/>
              </a:rPr>
              <a:t>要提高以太网的信道利用率，就必须减小 </a:t>
            </a:r>
            <a:r>
              <a:rPr lang="zh-CN" altLang="en-US" sz="2000" i="1" dirty="0">
                <a:solidFill>
                  <a:srgbClr val="18386B"/>
                </a:solidFill>
                <a:latin typeface="微软雅黑" panose="020B0503020204020204" pitchFamily="34" charset="-122"/>
                <a:ea typeface="微软雅黑" panose="020B0503020204020204" pitchFamily="34" charset="-122"/>
                <a:sym typeface="Symbol" pitchFamily="18" charset="2"/>
              </a:rPr>
              <a:t> </a:t>
            </a:r>
            <a:r>
              <a:rPr lang="zh-CN" altLang="en-US" sz="2000" dirty="0">
                <a:solidFill>
                  <a:srgbClr val="18386B"/>
                </a:solidFill>
                <a:latin typeface="微软雅黑" panose="020B0503020204020204" pitchFamily="34" charset="-122"/>
                <a:ea typeface="微软雅黑" panose="020B0503020204020204" pitchFamily="34" charset="-122"/>
              </a:rPr>
              <a:t>与 </a:t>
            </a:r>
            <a:r>
              <a:rPr lang="en-US" altLang="zh-CN" sz="2000" i="1" dirty="0">
                <a:solidFill>
                  <a:srgbClr val="18386B"/>
                </a:solidFill>
                <a:latin typeface="微软雅黑" panose="020B0503020204020204" pitchFamily="34" charset="-122"/>
                <a:ea typeface="微软雅黑" panose="020B0503020204020204" pitchFamily="34" charset="-122"/>
              </a:rPr>
              <a:t>T</a:t>
            </a:r>
            <a:r>
              <a:rPr lang="en-US" altLang="zh-CN" sz="2000" baseline="-25000" dirty="0">
                <a:solidFill>
                  <a:srgbClr val="18386B"/>
                </a:solidFill>
                <a:latin typeface="微软雅黑" panose="020B0503020204020204" pitchFamily="34" charset="-122"/>
                <a:ea typeface="微软雅黑" panose="020B0503020204020204" pitchFamily="34" charset="-122"/>
              </a:rPr>
              <a:t>0 </a:t>
            </a:r>
            <a:r>
              <a:rPr lang="zh-CN" altLang="en-US" sz="2000" dirty="0">
                <a:solidFill>
                  <a:srgbClr val="18386B"/>
                </a:solidFill>
                <a:latin typeface="微软雅黑" panose="020B0503020204020204" pitchFamily="34" charset="-122"/>
                <a:ea typeface="微软雅黑" panose="020B0503020204020204" pitchFamily="34" charset="-122"/>
              </a:rPr>
              <a:t>之比。在以太网中定义了参数</a:t>
            </a:r>
            <a:r>
              <a:rPr lang="zh-CN" altLang="en-US" sz="2000" dirty="0">
                <a:solidFill>
                  <a:srgbClr val="18386B"/>
                </a:solidFill>
                <a:latin typeface="Times New Roman" panose="02020603050405020304" pitchFamily="18" charset="0"/>
                <a:cs typeface="Times New Roman" panose="02020603050405020304" pitchFamily="18" charset="0"/>
              </a:rPr>
              <a:t> </a:t>
            </a:r>
            <a:r>
              <a:rPr lang="en-US" altLang="zh-CN" sz="2000" b="1" i="1" dirty="0">
                <a:solidFill>
                  <a:srgbClr val="18386B"/>
                </a:solidFill>
                <a:latin typeface="Times New Roman" panose="02020603050405020304" pitchFamily="18" charset="0"/>
                <a:cs typeface="Times New Roman" panose="02020603050405020304" pitchFamily="18" charset="0"/>
              </a:rPr>
              <a:t>a</a:t>
            </a:r>
            <a:r>
              <a:rPr lang="zh-CN" altLang="en-US" sz="2000" dirty="0">
                <a:solidFill>
                  <a:srgbClr val="18386B"/>
                </a:solidFill>
                <a:latin typeface="微软雅黑" panose="020B0503020204020204" pitchFamily="34" charset="-122"/>
                <a:ea typeface="微软雅黑" panose="020B0503020204020204" pitchFamily="34" charset="-122"/>
              </a:rPr>
              <a:t>，它是以太网单程端到端时延 </a:t>
            </a:r>
            <a:r>
              <a:rPr lang="zh-CN" altLang="en-US" sz="2000" i="1" dirty="0">
                <a:solidFill>
                  <a:srgbClr val="18386B"/>
                </a:solidFill>
                <a:latin typeface="微软雅黑" panose="020B0503020204020204" pitchFamily="34" charset="-122"/>
                <a:ea typeface="微软雅黑" panose="020B0503020204020204" pitchFamily="34" charset="-122"/>
                <a:sym typeface="Symbol" pitchFamily="18" charset="2"/>
              </a:rPr>
              <a:t> </a:t>
            </a:r>
            <a:r>
              <a:rPr lang="zh-CN" altLang="en-US" sz="2000" dirty="0">
                <a:solidFill>
                  <a:srgbClr val="18386B"/>
                </a:solidFill>
                <a:latin typeface="微软雅黑" panose="020B0503020204020204" pitchFamily="34" charset="-122"/>
                <a:ea typeface="微软雅黑" panose="020B0503020204020204" pitchFamily="34" charset="-122"/>
              </a:rPr>
              <a:t>与帧的发送时间 </a:t>
            </a:r>
            <a:r>
              <a:rPr lang="en-US" altLang="zh-CN" sz="2000" i="1" dirty="0">
                <a:solidFill>
                  <a:srgbClr val="18386B"/>
                </a:solidFill>
                <a:latin typeface="微软雅黑" panose="020B0503020204020204" pitchFamily="34" charset="-122"/>
                <a:ea typeface="微软雅黑" panose="020B0503020204020204" pitchFamily="34" charset="-122"/>
              </a:rPr>
              <a:t>T</a:t>
            </a:r>
            <a:r>
              <a:rPr lang="en-US" altLang="zh-CN" sz="2000" baseline="-25000" dirty="0">
                <a:solidFill>
                  <a:srgbClr val="18386B"/>
                </a:solidFill>
                <a:latin typeface="微软雅黑" panose="020B0503020204020204" pitchFamily="34" charset="-122"/>
                <a:ea typeface="微软雅黑" panose="020B0503020204020204" pitchFamily="34" charset="-122"/>
              </a:rPr>
              <a:t>0 </a:t>
            </a:r>
            <a:r>
              <a:rPr lang="zh-CN" altLang="en-US" sz="2000" dirty="0">
                <a:solidFill>
                  <a:srgbClr val="18386B"/>
                </a:solidFill>
                <a:latin typeface="微软雅黑" panose="020B0503020204020204" pitchFamily="34" charset="-122"/>
                <a:ea typeface="微软雅黑" panose="020B0503020204020204" pitchFamily="34" charset="-122"/>
              </a:rPr>
              <a:t>之比： </a:t>
            </a:r>
          </a:p>
        </p:txBody>
      </p:sp>
      <p:sp>
        <p:nvSpPr>
          <p:cNvPr id="1032" name="Rectangle 7"/>
          <p:cNvSpPr>
            <a:spLocks noChangeArrowheads="1"/>
          </p:cNvSpPr>
          <p:nvPr/>
        </p:nvSpPr>
        <p:spPr bwMode="auto">
          <a:xfrm>
            <a:off x="1132361" y="2225278"/>
            <a:ext cx="138823" cy="394404"/>
          </a:xfrm>
          <a:prstGeom prst="rect">
            <a:avLst/>
          </a:prstGeom>
          <a:noFill/>
          <a:ln w="9525">
            <a:noFill/>
            <a:miter lim="800000"/>
            <a:headEnd/>
            <a:tailEnd/>
          </a:ln>
        </p:spPr>
        <p:txBody>
          <a:bodyPr wrap="none" lIns="68708" tIns="34354" rIns="68708" bIns="34354" anchor="ctr">
            <a:spAutoFit/>
          </a:bodyPr>
          <a:lstStyle/>
          <a:p>
            <a:endParaRPr lang="zh-CN" altLang="en-US" sz="2112" dirty="0">
              <a:ea typeface="黑体" pitchFamily="2" charset="-122"/>
            </a:endParaRPr>
          </a:p>
        </p:txBody>
      </p:sp>
      <p:graphicFrame>
        <p:nvGraphicFramePr>
          <p:cNvPr id="1027" name="Object 6"/>
          <p:cNvGraphicFramePr>
            <a:graphicFrameLocks noChangeAspect="1"/>
          </p:cNvGraphicFramePr>
          <p:nvPr>
            <p:extLst>
              <p:ext uri="{D42A27DB-BD31-4B8C-83A1-F6EECF244321}">
                <p14:modId xmlns:p14="http://schemas.microsoft.com/office/powerpoint/2010/main" val="2232885988"/>
              </p:ext>
            </p:extLst>
          </p:nvPr>
        </p:nvGraphicFramePr>
        <p:xfrm>
          <a:off x="3203848" y="2219931"/>
          <a:ext cx="920820" cy="918255"/>
        </p:xfrm>
        <a:graphic>
          <a:graphicData uri="http://schemas.openxmlformats.org/presentationml/2006/ole">
            <mc:AlternateContent xmlns:mc="http://schemas.openxmlformats.org/markup-compatibility/2006">
              <mc:Choice xmlns:v="urn:schemas-microsoft-com:vml" Requires="v">
                <p:oleObj spid="_x0000_s336919" name="公式" r:id="rId4" imgW="431613" imgH="431613" progId="Equation.3">
                  <p:embed/>
                </p:oleObj>
              </mc:Choice>
              <mc:Fallback>
                <p:oleObj name="公式" r:id="rId4" imgW="431613"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2219931"/>
                        <a:ext cx="920820" cy="918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Text Box 9"/>
          <p:cNvSpPr txBox="1">
            <a:spLocks noChangeArrowheads="1"/>
          </p:cNvSpPr>
          <p:nvPr/>
        </p:nvSpPr>
        <p:spPr bwMode="auto">
          <a:xfrm>
            <a:off x="462779" y="3289744"/>
            <a:ext cx="6582919" cy="1300485"/>
          </a:xfrm>
          <a:prstGeom prst="rect">
            <a:avLst/>
          </a:prstGeom>
          <a:noFill/>
          <a:ln w="9525">
            <a:noFill/>
            <a:miter lim="800000"/>
            <a:headEnd/>
            <a:tailEnd/>
          </a:ln>
        </p:spPr>
        <p:txBody>
          <a:bodyPr wrap="square" lIns="68708" tIns="34354" rIns="68708" bIns="34354">
            <a:spAutoFit/>
          </a:bodyPr>
          <a:lstStyle/>
          <a:p>
            <a:pPr>
              <a:buFontTx/>
              <a:buChar char="•"/>
            </a:pPr>
            <a:r>
              <a:rPr lang="en-US" altLang="zh-CN" sz="2000" b="0" i="1" u="none" dirty="0">
                <a:solidFill>
                  <a:srgbClr val="18386B"/>
                </a:solidFill>
              </a:rPr>
              <a:t>  a</a:t>
            </a:r>
            <a:r>
              <a:rPr lang="en-US" altLang="zh-CN" sz="2000" b="0" u="none" dirty="0">
                <a:solidFill>
                  <a:srgbClr val="18386B"/>
                </a:solidFill>
              </a:rPr>
              <a:t>→0 </a:t>
            </a:r>
            <a:r>
              <a:rPr lang="zh-CN" altLang="en-US" sz="2000" b="0" u="none" dirty="0">
                <a:solidFill>
                  <a:srgbClr val="18386B"/>
                </a:solidFill>
              </a:rPr>
              <a:t>表示一发生碰撞就立即可以检测出来</a:t>
            </a:r>
            <a:r>
              <a:rPr lang="zh-CN" altLang="en-US" sz="2000" b="0" u="none" dirty="0" smtClean="0">
                <a:solidFill>
                  <a:srgbClr val="18386B"/>
                </a:solidFill>
              </a:rPr>
              <a:t>，并</a:t>
            </a:r>
            <a:r>
              <a:rPr lang="zh-CN" altLang="en-US" sz="2000" b="0" u="none" dirty="0">
                <a:solidFill>
                  <a:srgbClr val="18386B"/>
                </a:solidFill>
              </a:rPr>
              <a:t>立即停止发送，因而信道利用率很高。</a:t>
            </a:r>
          </a:p>
          <a:p>
            <a:pPr>
              <a:buFontTx/>
              <a:buChar char="•"/>
            </a:pPr>
            <a:r>
              <a:rPr lang="zh-CN" altLang="en-US" sz="2000" b="0" i="1" u="none" dirty="0">
                <a:solidFill>
                  <a:srgbClr val="18386B"/>
                </a:solidFill>
              </a:rPr>
              <a:t>  </a:t>
            </a:r>
            <a:r>
              <a:rPr lang="en-US" altLang="zh-CN" sz="2000" b="0" i="1" u="none" dirty="0">
                <a:solidFill>
                  <a:srgbClr val="18386B"/>
                </a:solidFill>
              </a:rPr>
              <a:t>a </a:t>
            </a:r>
            <a:r>
              <a:rPr lang="zh-CN" altLang="en-US" sz="2000" b="0" u="none" dirty="0">
                <a:solidFill>
                  <a:srgbClr val="18386B"/>
                </a:solidFill>
              </a:rPr>
              <a:t>越大，</a:t>
            </a:r>
            <a:r>
              <a:rPr lang="zh-CN" altLang="en-US" sz="2000" b="0" u="none" dirty="0">
                <a:solidFill>
                  <a:srgbClr val="18386B"/>
                </a:solidFill>
                <a:latin typeface="微软雅黑" panose="020B0503020204020204" pitchFamily="34" charset="-122"/>
              </a:rPr>
              <a:t>表明争用期所占的比例增大，每</a:t>
            </a:r>
            <a:r>
              <a:rPr lang="zh-CN" altLang="en-US" sz="2000" b="0" u="none" dirty="0" smtClean="0">
                <a:solidFill>
                  <a:srgbClr val="18386B"/>
                </a:solidFill>
                <a:latin typeface="微软雅黑" panose="020B0503020204020204" pitchFamily="34" charset="-122"/>
              </a:rPr>
              <a:t>发生</a:t>
            </a:r>
            <a:r>
              <a:rPr lang="zh-CN" altLang="en-US" sz="2000" b="0" u="none" dirty="0">
                <a:solidFill>
                  <a:srgbClr val="18386B"/>
                </a:solidFill>
                <a:latin typeface="微软雅黑" panose="020B0503020204020204" pitchFamily="34" charset="-122"/>
              </a:rPr>
              <a:t>一次碰撞就浪费许多信道资源，使得</a:t>
            </a:r>
            <a:r>
              <a:rPr lang="zh-CN" altLang="en-US" sz="2000" b="0" u="none" dirty="0" smtClean="0">
                <a:solidFill>
                  <a:srgbClr val="18386B"/>
                </a:solidFill>
                <a:latin typeface="微软雅黑" panose="020B0503020204020204" pitchFamily="34" charset="-122"/>
              </a:rPr>
              <a:t>信道利用率</a:t>
            </a:r>
            <a:r>
              <a:rPr lang="zh-CN" altLang="en-US" sz="2000" b="0" u="none" dirty="0">
                <a:solidFill>
                  <a:srgbClr val="18386B"/>
                </a:solidFill>
                <a:latin typeface="微软雅黑" panose="020B0503020204020204" pitchFamily="34" charset="-122"/>
              </a:rPr>
              <a:t>明显降低。 </a:t>
            </a:r>
          </a:p>
        </p:txBody>
      </p:sp>
      <p:sp>
        <p:nvSpPr>
          <p:cNvPr id="11" name="AutoShape 6"/>
          <p:cNvSpPr>
            <a:spLocks noChangeArrowheads="1"/>
          </p:cNvSpPr>
          <p:nvPr/>
        </p:nvSpPr>
        <p:spPr bwMode="auto">
          <a:xfrm>
            <a:off x="1095525" y="1822282"/>
            <a:ext cx="5137466" cy="2014873"/>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eaLnBrk="1" hangingPunct="1">
              <a:spcBef>
                <a:spcPts val="600"/>
              </a:spcBef>
            </a:pPr>
            <a:r>
              <a:rPr lang="zh-CN" altLang="en-US" sz="2000" b="0" u="none" dirty="0">
                <a:solidFill>
                  <a:srgbClr val="FFFF00"/>
                </a:solidFill>
                <a:ea typeface="黑体" pitchFamily="2" charset="-122"/>
              </a:rPr>
              <a:t>对以太网参数的要求</a:t>
            </a:r>
            <a:r>
              <a:rPr lang="en-US" altLang="zh-CN" sz="2000" b="0" u="none" dirty="0" smtClean="0">
                <a:solidFill>
                  <a:srgbClr val="FFFF00"/>
                </a:solidFill>
                <a:ea typeface="黑体" pitchFamily="2" charset="-122"/>
              </a:rPr>
              <a:t>:</a:t>
            </a:r>
          </a:p>
          <a:p>
            <a:pPr marL="342900" indent="-342900" eaLnBrk="1" hangingPunct="1">
              <a:spcBef>
                <a:spcPts val="600"/>
              </a:spcBef>
              <a:buFont typeface="Arial" panose="020B0604020202020204" pitchFamily="34" charset="0"/>
              <a:buChar char="•"/>
            </a:pPr>
            <a:r>
              <a:rPr lang="zh-CN" altLang="en-US" sz="2000" b="0" u="none" dirty="0" smtClean="0">
                <a:solidFill>
                  <a:srgbClr val="FFFF00"/>
                </a:solidFill>
                <a:ea typeface="黑体" pitchFamily="2" charset="-122"/>
              </a:rPr>
              <a:t>当</a:t>
            </a:r>
            <a:r>
              <a:rPr lang="zh-CN" altLang="en-US" sz="2000" b="0" u="none" dirty="0">
                <a:solidFill>
                  <a:srgbClr val="FFFF00"/>
                </a:solidFill>
                <a:ea typeface="黑体" pitchFamily="2" charset="-122"/>
              </a:rPr>
              <a:t>数据率一定时，以太网的连线的长度受到限制，否则 </a:t>
            </a:r>
            <a:r>
              <a:rPr lang="zh-CN" altLang="en-US" sz="2000" b="0" i="1" u="none" dirty="0">
                <a:solidFill>
                  <a:srgbClr val="FFFF00"/>
                </a:solidFill>
                <a:ea typeface="黑体" pitchFamily="2" charset="-122"/>
                <a:sym typeface="Symbol" pitchFamily="18" charset="2"/>
              </a:rPr>
              <a:t></a:t>
            </a:r>
            <a:r>
              <a:rPr lang="zh-CN" altLang="en-US" sz="2000" b="0" u="none" dirty="0">
                <a:solidFill>
                  <a:srgbClr val="FFFF00"/>
                </a:solidFill>
                <a:ea typeface="黑体" pitchFamily="2" charset="-122"/>
                <a:sym typeface="Symbol" pitchFamily="18" charset="2"/>
              </a:rPr>
              <a:t> </a:t>
            </a:r>
            <a:r>
              <a:rPr lang="zh-CN" altLang="en-US" sz="2000" b="0" u="none" dirty="0">
                <a:solidFill>
                  <a:srgbClr val="FFFF00"/>
                </a:solidFill>
                <a:ea typeface="黑体" pitchFamily="2" charset="-122"/>
              </a:rPr>
              <a:t>的数值会太大。</a:t>
            </a:r>
          </a:p>
          <a:p>
            <a:pPr marL="342900" indent="-342900" eaLnBrk="1" hangingPunct="1">
              <a:spcBef>
                <a:spcPts val="600"/>
              </a:spcBef>
              <a:buFont typeface="Arial" panose="020B0604020202020204" pitchFamily="34" charset="0"/>
              <a:buChar char="•"/>
            </a:pPr>
            <a:r>
              <a:rPr lang="zh-CN" altLang="en-US" sz="2000" b="0" u="none" dirty="0">
                <a:solidFill>
                  <a:srgbClr val="FFFF00"/>
                </a:solidFill>
                <a:ea typeface="黑体" pitchFamily="2" charset="-122"/>
              </a:rPr>
              <a:t>以太网的帧长不能太短，否则</a:t>
            </a:r>
            <a:r>
              <a:rPr lang="zh-CN" altLang="en-US" sz="2000" b="0" i="1" u="none" dirty="0">
                <a:solidFill>
                  <a:srgbClr val="FFFF00"/>
                </a:solidFill>
                <a:ea typeface="黑体" pitchFamily="2" charset="-122"/>
              </a:rPr>
              <a:t> </a:t>
            </a:r>
            <a:r>
              <a:rPr lang="en-US" altLang="zh-CN" sz="2000" b="0" i="1" u="none" dirty="0">
                <a:solidFill>
                  <a:srgbClr val="FFFF00"/>
                </a:solidFill>
                <a:ea typeface="黑体" pitchFamily="2" charset="-122"/>
              </a:rPr>
              <a:t>T</a:t>
            </a:r>
            <a:r>
              <a:rPr lang="en-US" altLang="zh-CN" sz="1200" b="0" i="1" u="none" dirty="0">
                <a:solidFill>
                  <a:srgbClr val="FFFF00"/>
                </a:solidFill>
                <a:ea typeface="黑体" pitchFamily="2" charset="-122"/>
              </a:rPr>
              <a:t>0</a:t>
            </a:r>
            <a:r>
              <a:rPr lang="en-US" altLang="zh-CN" sz="2000" b="0" i="1" u="none" dirty="0">
                <a:solidFill>
                  <a:srgbClr val="FFFF00"/>
                </a:solidFill>
                <a:ea typeface="黑体" pitchFamily="2" charset="-122"/>
              </a:rPr>
              <a:t> </a:t>
            </a:r>
            <a:r>
              <a:rPr lang="zh-CN" altLang="en-US" sz="2000" b="0" u="none" dirty="0">
                <a:solidFill>
                  <a:srgbClr val="FFFF00"/>
                </a:solidFill>
                <a:ea typeface="黑体" pitchFamily="2" charset="-122"/>
              </a:rPr>
              <a:t>的值会太小，使 </a:t>
            </a:r>
            <a:r>
              <a:rPr lang="en-US" altLang="zh-CN" sz="2000" b="0" i="1" u="none" dirty="0">
                <a:solidFill>
                  <a:srgbClr val="FFFF00"/>
                </a:solidFill>
                <a:ea typeface="黑体" pitchFamily="2" charset="-122"/>
              </a:rPr>
              <a:t>a </a:t>
            </a:r>
            <a:r>
              <a:rPr lang="zh-CN" altLang="en-US" sz="2000" b="0" u="none" dirty="0">
                <a:solidFill>
                  <a:srgbClr val="FFFF00"/>
                </a:solidFill>
                <a:ea typeface="黑体" pitchFamily="2" charset="-122"/>
              </a:rPr>
              <a:t>值太大</a:t>
            </a:r>
            <a:r>
              <a:rPr lang="zh-CN" altLang="en-US" sz="2000" b="0" u="none" dirty="0" smtClean="0">
                <a:solidFill>
                  <a:srgbClr val="FFFF00"/>
                </a:solidFill>
                <a:ea typeface="黑体" pitchFamily="2" charset="-122"/>
              </a:rPr>
              <a:t>。</a:t>
            </a:r>
            <a:endParaRPr lang="zh-CN" altLang="en-US" sz="2000" b="0" u="none" dirty="0">
              <a:solidFill>
                <a:srgbClr val="FFFF00"/>
              </a:solidFill>
              <a:ea typeface="黑体" pitchFamily="2" charset="-122"/>
            </a:endParaRPr>
          </a:p>
        </p:txBody>
      </p:sp>
    </p:spTree>
    <p:extLst>
      <p:ext uri="{BB962C8B-B14F-4D97-AF65-F5344CB8AC3E}">
        <p14:creationId xmlns:p14="http://schemas.microsoft.com/office/powerpoint/2010/main" val="76286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body" idx="1"/>
          </p:nvPr>
        </p:nvSpPr>
        <p:spPr>
          <a:xfrm>
            <a:off x="600124" y="1348408"/>
            <a:ext cx="6122081" cy="1998485"/>
          </a:xfrm>
        </p:spPr>
        <p:txBody>
          <a:bodyPr>
            <a:noAutofit/>
          </a:bodyPr>
          <a:lstStyle/>
          <a:p>
            <a:pPr algn="just" eaLnBrk="1" hangingPunct="1">
              <a:lnSpc>
                <a:spcPct val="110000"/>
              </a:lnSpc>
            </a:pPr>
            <a:r>
              <a:rPr lang="zh-CN" altLang="en-US" sz="2000" dirty="0">
                <a:solidFill>
                  <a:srgbClr val="18386B"/>
                </a:solidFill>
                <a:latin typeface="微软雅黑" panose="020B0503020204020204" pitchFamily="34" charset="-122"/>
                <a:ea typeface="微软雅黑" panose="020B0503020204020204" pitchFamily="34" charset="-122"/>
              </a:rPr>
              <a:t>在理想化的情况下，以太网上的各站发送数据都不会产生碰撞（这显然已经不是 </a:t>
            </a:r>
            <a:r>
              <a:rPr lang="en-US" altLang="zh-CN" sz="2000" dirty="0">
                <a:solidFill>
                  <a:srgbClr val="18386B"/>
                </a:solidFill>
                <a:latin typeface="微软雅黑" panose="020B0503020204020204" pitchFamily="34" charset="-122"/>
                <a:ea typeface="微软雅黑" panose="020B0503020204020204" pitchFamily="34" charset="-122"/>
              </a:rPr>
              <a:t>CSMA/CD</a:t>
            </a:r>
            <a:r>
              <a:rPr lang="zh-CN" altLang="en-US" sz="2000" dirty="0">
                <a:solidFill>
                  <a:srgbClr val="18386B"/>
                </a:solidFill>
                <a:latin typeface="微软雅黑" panose="020B0503020204020204" pitchFamily="34" charset="-122"/>
                <a:ea typeface="微软雅黑" panose="020B0503020204020204" pitchFamily="34" charset="-122"/>
              </a:rPr>
              <a:t>，而是需要使用一种特殊的调度方法），即总线一旦空闲就有某一个站立即发送数据。</a:t>
            </a:r>
          </a:p>
          <a:p>
            <a:pPr algn="just" eaLnBrk="1" hangingPunct="1">
              <a:lnSpc>
                <a:spcPct val="110000"/>
              </a:lnSpc>
            </a:pPr>
            <a:r>
              <a:rPr lang="zh-CN" altLang="en-US" sz="2000" dirty="0">
                <a:solidFill>
                  <a:srgbClr val="18386B"/>
                </a:solidFill>
                <a:latin typeface="微软雅黑" panose="020B0503020204020204" pitchFamily="34" charset="-122"/>
                <a:ea typeface="微软雅黑" panose="020B0503020204020204" pitchFamily="34" charset="-122"/>
              </a:rPr>
              <a:t>发送一帧占用线路的时间是 </a:t>
            </a:r>
            <a:r>
              <a:rPr lang="en-US" altLang="zh-CN" sz="2000" i="1" dirty="0">
                <a:solidFill>
                  <a:srgbClr val="18386B"/>
                </a:solidFill>
                <a:latin typeface="微软雅黑" panose="020B0503020204020204" pitchFamily="34" charset="-122"/>
                <a:ea typeface="微软雅黑" panose="020B0503020204020204" pitchFamily="34" charset="-122"/>
              </a:rPr>
              <a:t>T</a:t>
            </a:r>
            <a:r>
              <a:rPr lang="en-US" altLang="zh-CN" sz="2000" baseline="-25000" dirty="0">
                <a:solidFill>
                  <a:srgbClr val="18386B"/>
                </a:solidFill>
                <a:latin typeface="微软雅黑" panose="020B0503020204020204" pitchFamily="34" charset="-122"/>
                <a:ea typeface="微软雅黑" panose="020B0503020204020204" pitchFamily="34" charset="-122"/>
              </a:rPr>
              <a:t>0</a:t>
            </a:r>
            <a:r>
              <a:rPr lang="en-US" altLang="zh-CN" sz="2000" dirty="0">
                <a:solidFill>
                  <a:srgbClr val="18386B"/>
                </a:solidFill>
                <a:latin typeface="微软雅黑" panose="020B0503020204020204" pitchFamily="34" charset="-122"/>
                <a:ea typeface="微软雅黑" panose="020B0503020204020204" pitchFamily="34" charset="-122"/>
              </a:rPr>
              <a:t> + </a:t>
            </a:r>
            <a:r>
              <a:rPr lang="en-US" altLang="zh-CN" sz="2000" i="1" dirty="0">
                <a:solidFill>
                  <a:srgbClr val="18386B"/>
                </a:solidFill>
                <a:latin typeface="微软雅黑" panose="020B0503020204020204" pitchFamily="34" charset="-122"/>
                <a:ea typeface="微软雅黑" panose="020B0503020204020204" pitchFamily="34" charset="-122"/>
                <a:sym typeface="Symbol" pitchFamily="18" charset="2"/>
              </a:rPr>
              <a:t></a:t>
            </a:r>
            <a:r>
              <a:rPr lang="zh-CN" altLang="en-US" sz="2000" dirty="0">
                <a:solidFill>
                  <a:srgbClr val="18386B"/>
                </a:solidFill>
                <a:latin typeface="微软雅黑" panose="020B0503020204020204" pitchFamily="34" charset="-122"/>
                <a:ea typeface="微软雅黑" panose="020B0503020204020204" pitchFamily="34" charset="-122"/>
              </a:rPr>
              <a:t>，而帧本身的发送时间是 </a:t>
            </a:r>
            <a:r>
              <a:rPr lang="en-US" altLang="zh-CN" sz="2000" i="1" dirty="0">
                <a:solidFill>
                  <a:srgbClr val="18386B"/>
                </a:solidFill>
                <a:latin typeface="微软雅黑" panose="020B0503020204020204" pitchFamily="34" charset="-122"/>
                <a:ea typeface="微软雅黑" panose="020B0503020204020204" pitchFamily="34" charset="-122"/>
              </a:rPr>
              <a:t>T</a:t>
            </a:r>
            <a:r>
              <a:rPr lang="en-US" altLang="zh-CN" sz="2000" baseline="-25000" dirty="0">
                <a:solidFill>
                  <a:srgbClr val="18386B"/>
                </a:solidFill>
                <a:latin typeface="微软雅黑" panose="020B0503020204020204" pitchFamily="34" charset="-122"/>
                <a:ea typeface="微软雅黑" panose="020B0503020204020204" pitchFamily="34" charset="-122"/>
              </a:rPr>
              <a:t>0</a:t>
            </a:r>
            <a:r>
              <a:rPr lang="zh-CN" altLang="en-US" sz="2000" dirty="0">
                <a:solidFill>
                  <a:srgbClr val="18386B"/>
                </a:solidFill>
                <a:latin typeface="微软雅黑" panose="020B0503020204020204" pitchFamily="34" charset="-122"/>
                <a:ea typeface="微软雅黑" panose="020B0503020204020204" pitchFamily="34" charset="-122"/>
              </a:rPr>
              <a:t>。于是我们可计算出理想情况下的极限信道利用率 </a:t>
            </a:r>
            <a:r>
              <a:rPr lang="en-US" altLang="zh-CN" sz="2000" i="1" dirty="0" err="1">
                <a:solidFill>
                  <a:srgbClr val="18386B"/>
                </a:solidFill>
                <a:latin typeface="微软雅黑" panose="020B0503020204020204" pitchFamily="34" charset="-122"/>
                <a:ea typeface="微软雅黑" panose="020B0503020204020204" pitchFamily="34" charset="-122"/>
              </a:rPr>
              <a:t>S</a:t>
            </a:r>
            <a:r>
              <a:rPr lang="en-US" altLang="zh-CN" sz="2000" baseline="-25000" dirty="0" err="1">
                <a:solidFill>
                  <a:srgbClr val="18386B"/>
                </a:solidFill>
                <a:latin typeface="微软雅黑" panose="020B0503020204020204" pitchFamily="34" charset="-122"/>
                <a:ea typeface="微软雅黑" panose="020B0503020204020204" pitchFamily="34" charset="-122"/>
              </a:rPr>
              <a:t>max</a:t>
            </a:r>
            <a:r>
              <a:rPr lang="zh-CN" altLang="en-US" sz="2000" dirty="0">
                <a:solidFill>
                  <a:srgbClr val="18386B"/>
                </a:solidFill>
                <a:latin typeface="微软雅黑" panose="020B0503020204020204" pitchFamily="34" charset="-122"/>
                <a:ea typeface="微软雅黑" panose="020B0503020204020204" pitchFamily="34" charset="-122"/>
              </a:rPr>
              <a:t>为： </a:t>
            </a:r>
          </a:p>
        </p:txBody>
      </p:sp>
      <p:sp>
        <p:nvSpPr>
          <p:cNvPr id="2054" name="Rectangle 4"/>
          <p:cNvSpPr>
            <a:spLocks noGrp="1" noChangeArrowheads="1"/>
          </p:cNvSpPr>
          <p:nvPr>
            <p:ph type="title"/>
          </p:nvPr>
        </p:nvSpPr>
        <p:spPr>
          <a:xfrm>
            <a:off x="600084" y="580062"/>
            <a:ext cx="6429375" cy="857250"/>
          </a:xfrm>
        </p:spPr>
        <p:txBody>
          <a:bodyPr/>
          <a:lstStyle/>
          <a:p>
            <a:pPr algn="l" eaLnBrk="1" hangingPunct="1"/>
            <a:r>
              <a:rPr lang="zh-CN" altLang="en-US" sz="2400" dirty="0">
                <a:solidFill>
                  <a:srgbClr val="007D7A"/>
                </a:solidFill>
                <a:latin typeface="Times New Roman" pitchFamily="18" charset="0"/>
                <a:ea typeface="微软雅黑" pitchFamily="34" charset="-122"/>
                <a:cs typeface="Times New Roman" pitchFamily="18" charset="0"/>
              </a:rPr>
              <a:t>信道利用率的最大值 </a:t>
            </a:r>
            <a:r>
              <a:rPr lang="en-US" altLang="zh-CN" sz="2400" dirty="0" err="1">
                <a:solidFill>
                  <a:srgbClr val="007D7A"/>
                </a:solidFill>
                <a:latin typeface="Times New Roman" pitchFamily="18" charset="0"/>
                <a:ea typeface="微软雅黑" pitchFamily="34" charset="-122"/>
                <a:cs typeface="Times New Roman" pitchFamily="18" charset="0"/>
              </a:rPr>
              <a:t>S</a:t>
            </a:r>
            <a:r>
              <a:rPr lang="en-US" altLang="zh-CN" sz="1800" dirty="0" err="1">
                <a:solidFill>
                  <a:srgbClr val="007D7A"/>
                </a:solidFill>
                <a:latin typeface="Times New Roman" pitchFamily="18" charset="0"/>
                <a:ea typeface="微软雅黑" pitchFamily="34" charset="-122"/>
                <a:cs typeface="Times New Roman" pitchFamily="18" charset="0"/>
              </a:rPr>
              <a:t>max</a:t>
            </a:r>
            <a:r>
              <a:rPr lang="en-US" altLang="zh-CN" sz="2400" dirty="0">
                <a:solidFill>
                  <a:srgbClr val="007D7A"/>
                </a:solidFill>
                <a:latin typeface="Times New Roman" pitchFamily="18" charset="0"/>
                <a:ea typeface="微软雅黑" pitchFamily="34" charset="-122"/>
                <a:cs typeface="Times New Roman" pitchFamily="18" charset="0"/>
              </a:rPr>
              <a:t> </a:t>
            </a:r>
          </a:p>
        </p:txBody>
      </p:sp>
      <p:sp>
        <p:nvSpPr>
          <p:cNvPr id="2055" name="Rectangle 9"/>
          <p:cNvSpPr>
            <a:spLocks noChangeArrowheads="1"/>
          </p:cNvSpPr>
          <p:nvPr/>
        </p:nvSpPr>
        <p:spPr bwMode="auto">
          <a:xfrm>
            <a:off x="1132361" y="2239569"/>
            <a:ext cx="138823" cy="394404"/>
          </a:xfrm>
          <a:prstGeom prst="rect">
            <a:avLst/>
          </a:prstGeom>
          <a:noFill/>
          <a:ln w="9525">
            <a:noFill/>
            <a:miter lim="800000"/>
            <a:headEnd/>
            <a:tailEnd/>
          </a:ln>
        </p:spPr>
        <p:txBody>
          <a:bodyPr wrap="none" lIns="68708" tIns="34354" rIns="68708" bIns="34354" anchor="ctr">
            <a:spAutoFit/>
          </a:bodyPr>
          <a:lstStyle/>
          <a:p>
            <a:endParaRPr lang="zh-CN" altLang="en-US" sz="2112" dirty="0">
              <a:ea typeface="黑体" pitchFamily="2" charset="-122"/>
            </a:endParaRPr>
          </a:p>
        </p:txBody>
      </p:sp>
      <p:graphicFrame>
        <p:nvGraphicFramePr>
          <p:cNvPr id="2050" name="Object 8"/>
          <p:cNvGraphicFramePr>
            <a:graphicFrameLocks noChangeAspect="1"/>
          </p:cNvGraphicFramePr>
          <p:nvPr>
            <p:extLst>
              <p:ext uri="{D42A27DB-BD31-4B8C-83A1-F6EECF244321}">
                <p14:modId xmlns:p14="http://schemas.microsoft.com/office/powerpoint/2010/main" val="498045063"/>
              </p:ext>
            </p:extLst>
          </p:nvPr>
        </p:nvGraphicFramePr>
        <p:xfrm>
          <a:off x="2195736" y="3940696"/>
          <a:ext cx="2546288" cy="839650"/>
        </p:xfrm>
        <a:graphic>
          <a:graphicData uri="http://schemas.openxmlformats.org/presentationml/2006/ole">
            <mc:AlternateContent xmlns:mc="http://schemas.openxmlformats.org/markup-compatibility/2006">
              <mc:Choice xmlns:v="urn:schemas-microsoft-com:vml" Requires="v">
                <p:oleObj spid="_x0000_s337941" name="Equation" r:id="rId4" imgW="1282700" imgH="431800" progId="Equation.DSMT4">
                  <p:embed/>
                </p:oleObj>
              </mc:Choice>
              <mc:Fallback>
                <p:oleObj name="Equation" r:id="rId4" imgW="12827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3940696"/>
                        <a:ext cx="2546288" cy="83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7414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755576" y="916360"/>
            <a:ext cx="5846582" cy="413337"/>
          </a:xfrm>
        </p:spPr>
        <p:txBody>
          <a:bodyPr anchor="b"/>
          <a:lstStyle/>
          <a:p>
            <a:pPr algn="l" eaLnBrk="1" hangingPunct="1"/>
            <a:r>
              <a:rPr lang="zh-CN" altLang="en-US" sz="2400" dirty="0">
                <a:solidFill>
                  <a:srgbClr val="007D7A"/>
                </a:solidFill>
                <a:latin typeface="Times New Roman" pitchFamily="18" charset="0"/>
                <a:ea typeface="微软雅黑" pitchFamily="34" charset="-122"/>
                <a:cs typeface="Times New Roman" pitchFamily="18" charset="0"/>
              </a:rPr>
              <a:t>五、</a:t>
            </a:r>
            <a:r>
              <a:rPr lang="zh-CN" sz="2400" dirty="0">
                <a:solidFill>
                  <a:srgbClr val="007D7A"/>
                </a:solidFill>
                <a:latin typeface="Times New Roman" pitchFamily="18" charset="0"/>
                <a:ea typeface="微软雅黑" pitchFamily="34" charset="-122"/>
                <a:cs typeface="Times New Roman" pitchFamily="18" charset="0"/>
              </a:rPr>
              <a:t>以太网的 </a:t>
            </a:r>
            <a:r>
              <a:rPr lang="zh-CN" altLang="zh-CN" sz="2400" dirty="0">
                <a:solidFill>
                  <a:srgbClr val="007D7A"/>
                </a:solidFill>
                <a:latin typeface="Times New Roman" pitchFamily="18" charset="0"/>
                <a:ea typeface="微软雅黑" pitchFamily="34" charset="-122"/>
                <a:cs typeface="Times New Roman" pitchFamily="18" charset="0"/>
              </a:rPr>
              <a:t>MAC </a:t>
            </a:r>
            <a:r>
              <a:rPr lang="zh-CN" sz="2400" dirty="0">
                <a:solidFill>
                  <a:srgbClr val="007D7A"/>
                </a:solidFill>
                <a:latin typeface="Times New Roman" pitchFamily="18" charset="0"/>
                <a:ea typeface="微软雅黑" pitchFamily="34" charset="-122"/>
                <a:cs typeface="Times New Roman" pitchFamily="18" charset="0"/>
              </a:rPr>
              <a:t>层</a:t>
            </a:r>
          </a:p>
        </p:txBody>
      </p:sp>
      <p:sp>
        <p:nvSpPr>
          <p:cNvPr id="87043" name="Rectangle 3"/>
          <p:cNvSpPr>
            <a:spLocks noGrp="1" noChangeArrowheads="1"/>
          </p:cNvSpPr>
          <p:nvPr>
            <p:ph type="body" idx="4294967295"/>
          </p:nvPr>
        </p:nvSpPr>
        <p:spPr>
          <a:xfrm>
            <a:off x="497131" y="1564432"/>
            <a:ext cx="5659045" cy="3240691"/>
          </a:xfrm>
        </p:spPr>
        <p:txBody>
          <a:bodyPr/>
          <a:lstStyle/>
          <a:p>
            <a:pPr algn="just" eaLnBrk="1" hangingPunct="1">
              <a:lnSpc>
                <a:spcPct val="150000"/>
              </a:lnSpc>
            </a:pPr>
            <a:r>
              <a:rPr lang="zh-CN" altLang="zh-CN" dirty="0">
                <a:solidFill>
                  <a:srgbClr val="18386B"/>
                </a:solidFill>
                <a:latin typeface="微软雅黑" panose="020B0503020204020204" pitchFamily="34" charset="-122"/>
                <a:ea typeface="微软雅黑" panose="020B0503020204020204" pitchFamily="34" charset="-122"/>
              </a:rPr>
              <a:t>MAC </a:t>
            </a:r>
            <a:r>
              <a:rPr lang="zh-CN" dirty="0">
                <a:solidFill>
                  <a:srgbClr val="18386B"/>
                </a:solidFill>
                <a:latin typeface="微软雅黑" panose="020B0503020204020204" pitchFamily="34" charset="-122"/>
                <a:ea typeface="微软雅黑" panose="020B0503020204020204" pitchFamily="34" charset="-122"/>
              </a:rPr>
              <a:t>层的硬件地址</a:t>
            </a:r>
          </a:p>
          <a:p>
            <a:pPr marL="742950" lvl="2" indent="-342900" algn="just" eaLnBrk="1" hangingPunct="1">
              <a:lnSpc>
                <a:spcPct val="150000"/>
              </a:lnSpc>
              <a:buFont typeface="Wingdings" panose="05000000000000000000" pitchFamily="2" charset="2"/>
              <a:buChar char="ü"/>
            </a:pPr>
            <a:r>
              <a:rPr lang="zh-CN" dirty="0">
                <a:solidFill>
                  <a:srgbClr val="18386B"/>
                </a:solidFill>
                <a:latin typeface="微软雅黑" panose="020B0503020204020204" pitchFamily="34" charset="-122"/>
                <a:ea typeface="微软雅黑" panose="020B0503020204020204" pitchFamily="34" charset="-122"/>
                <a:cs typeface="+mn-cs"/>
              </a:rPr>
              <a:t>在局域网中，硬件地址又称为</a:t>
            </a:r>
            <a:r>
              <a:rPr lang="zh-CN" dirty="0">
                <a:solidFill>
                  <a:srgbClr val="C00000"/>
                </a:solidFill>
                <a:latin typeface="微软雅黑" panose="020B0503020204020204" pitchFamily="34" charset="-122"/>
                <a:ea typeface="微软雅黑" panose="020B0503020204020204" pitchFamily="34" charset="-122"/>
                <a:cs typeface="+mn-cs"/>
              </a:rPr>
              <a:t>物理地址</a:t>
            </a:r>
            <a:r>
              <a:rPr lang="zh-CN" dirty="0">
                <a:solidFill>
                  <a:srgbClr val="18386B"/>
                </a:solidFill>
                <a:latin typeface="微软雅黑" panose="020B0503020204020204" pitchFamily="34" charset="-122"/>
                <a:ea typeface="微软雅黑" panose="020B0503020204020204" pitchFamily="34" charset="-122"/>
                <a:cs typeface="+mn-cs"/>
              </a:rPr>
              <a:t>，或 </a:t>
            </a:r>
            <a:r>
              <a:rPr lang="zh-CN" altLang="zh-CN" dirty="0">
                <a:solidFill>
                  <a:srgbClr val="C00000"/>
                </a:solidFill>
                <a:latin typeface="微软雅黑" panose="020B0503020204020204" pitchFamily="34" charset="-122"/>
                <a:ea typeface="微软雅黑" panose="020B0503020204020204" pitchFamily="34" charset="-122"/>
                <a:cs typeface="+mn-cs"/>
              </a:rPr>
              <a:t>MAC </a:t>
            </a:r>
            <a:r>
              <a:rPr lang="zh-CN" dirty="0" smtClean="0">
                <a:solidFill>
                  <a:srgbClr val="C00000"/>
                </a:solidFill>
                <a:latin typeface="微软雅黑" panose="020B0503020204020204" pitchFamily="34" charset="-122"/>
                <a:ea typeface="微软雅黑" panose="020B0503020204020204" pitchFamily="34" charset="-122"/>
                <a:cs typeface="+mn-cs"/>
              </a:rPr>
              <a:t>地址</a:t>
            </a:r>
            <a:r>
              <a:rPr lang="zh-CN" altLang="en-US" dirty="0">
                <a:solidFill>
                  <a:srgbClr val="18386B"/>
                </a:solidFill>
                <a:latin typeface="微软雅黑" panose="020B0503020204020204" pitchFamily="34" charset="-122"/>
                <a:ea typeface="微软雅黑" panose="020B0503020204020204" pitchFamily="34" charset="-122"/>
              </a:rPr>
              <a:t>，但</a:t>
            </a:r>
            <a:r>
              <a:rPr lang="zh-CN" altLang="zh-CN" dirty="0">
                <a:solidFill>
                  <a:srgbClr val="18386B"/>
                </a:solidFill>
                <a:latin typeface="微软雅黑" panose="020B0503020204020204" pitchFamily="34" charset="-122"/>
                <a:ea typeface="微软雅黑" panose="020B0503020204020204" pitchFamily="34" charset="-122"/>
              </a:rPr>
              <a:t>这种说法</a:t>
            </a:r>
            <a:r>
              <a:rPr lang="zh-CN" altLang="zh-CN" dirty="0" smtClean="0">
                <a:solidFill>
                  <a:srgbClr val="18386B"/>
                </a:solidFill>
                <a:latin typeface="微软雅黑" panose="020B0503020204020204" pitchFamily="34" charset="-122"/>
                <a:ea typeface="微软雅黑" panose="020B0503020204020204" pitchFamily="34" charset="-122"/>
              </a:rPr>
              <a:t>并不</a:t>
            </a:r>
            <a:r>
              <a:rPr lang="zh-CN" altLang="en-US" dirty="0" smtClean="0">
                <a:solidFill>
                  <a:srgbClr val="18386B"/>
                </a:solidFill>
                <a:latin typeface="微软雅黑" panose="020B0503020204020204" pitchFamily="34" charset="-122"/>
                <a:ea typeface="微软雅黑" panose="020B0503020204020204" pitchFamily="34" charset="-122"/>
              </a:rPr>
              <a:t>严谨</a:t>
            </a:r>
            <a:r>
              <a:rPr lang="zh-CN" dirty="0" smtClean="0">
                <a:solidFill>
                  <a:srgbClr val="18386B"/>
                </a:solidFill>
                <a:latin typeface="微软雅黑" panose="020B0503020204020204" pitchFamily="34" charset="-122"/>
                <a:ea typeface="微软雅黑" panose="020B0503020204020204" pitchFamily="34" charset="-122"/>
                <a:cs typeface="+mn-cs"/>
              </a:rPr>
              <a:t>。 </a:t>
            </a:r>
            <a:endParaRPr lang="zh-CN" dirty="0">
              <a:solidFill>
                <a:srgbClr val="18386B"/>
              </a:solidFill>
              <a:latin typeface="微软雅黑" panose="020B0503020204020204" pitchFamily="34" charset="-122"/>
              <a:ea typeface="微软雅黑" panose="020B0503020204020204" pitchFamily="34" charset="-122"/>
              <a:cs typeface="+mn-cs"/>
            </a:endParaRPr>
          </a:p>
          <a:p>
            <a:pPr marL="742950" lvl="2" indent="-342900" algn="just" eaLnBrk="1" hangingPunct="1">
              <a:lnSpc>
                <a:spcPct val="150000"/>
              </a:lnSpc>
              <a:buFont typeface="Wingdings" panose="05000000000000000000" pitchFamily="2" charset="2"/>
              <a:buChar char="ü"/>
            </a:pPr>
            <a:r>
              <a:rPr lang="zh-CN" altLang="zh-CN" dirty="0" smtClean="0">
                <a:solidFill>
                  <a:srgbClr val="18386B"/>
                </a:solidFill>
                <a:latin typeface="微软雅黑" panose="020B0503020204020204" pitchFamily="34" charset="-122"/>
                <a:ea typeface="微软雅黑" panose="020B0503020204020204" pitchFamily="34" charset="-122"/>
                <a:cs typeface="+mn-cs"/>
              </a:rPr>
              <a:t>802</a:t>
            </a:r>
            <a:r>
              <a:rPr lang="zh-CN" dirty="0" smtClean="0">
                <a:solidFill>
                  <a:srgbClr val="18386B"/>
                </a:solidFill>
                <a:latin typeface="微软雅黑" panose="020B0503020204020204" pitchFamily="34" charset="-122"/>
                <a:ea typeface="微软雅黑" panose="020B0503020204020204" pitchFamily="34" charset="-122"/>
                <a:cs typeface="+mn-cs"/>
              </a:rPr>
              <a:t>标准</a:t>
            </a:r>
            <a:r>
              <a:rPr lang="zh-CN" dirty="0">
                <a:solidFill>
                  <a:srgbClr val="18386B"/>
                </a:solidFill>
                <a:latin typeface="微软雅黑" panose="020B0503020204020204" pitchFamily="34" charset="-122"/>
                <a:ea typeface="微软雅黑" panose="020B0503020204020204" pitchFamily="34" charset="-122"/>
                <a:cs typeface="+mn-cs"/>
              </a:rPr>
              <a:t>所说的“地址”严格地讲应当是每一个站的“名字”</a:t>
            </a:r>
            <a:r>
              <a:rPr lang="zh-CN" dirty="0" smtClean="0">
                <a:solidFill>
                  <a:srgbClr val="18386B"/>
                </a:solidFill>
                <a:latin typeface="微软雅黑" panose="020B0503020204020204" pitchFamily="34" charset="-122"/>
                <a:ea typeface="微软雅黑" panose="020B0503020204020204" pitchFamily="34" charset="-122"/>
                <a:cs typeface="+mn-cs"/>
              </a:rPr>
              <a:t>或</a:t>
            </a:r>
            <a:r>
              <a:rPr lang="en-US" altLang="zh-CN" dirty="0" smtClean="0">
                <a:solidFill>
                  <a:srgbClr val="18386B"/>
                </a:solidFill>
                <a:latin typeface="微软雅黑" panose="020B0503020204020204" pitchFamily="34" charset="-122"/>
                <a:ea typeface="微软雅黑" panose="020B0503020204020204" pitchFamily="34" charset="-122"/>
                <a:cs typeface="+mn-cs"/>
              </a:rPr>
              <a:t> </a:t>
            </a:r>
            <a:r>
              <a:rPr lang="zh-CN" dirty="0" smtClean="0">
                <a:solidFill>
                  <a:srgbClr val="C00000"/>
                </a:solidFill>
                <a:latin typeface="微软雅黑" panose="020B0503020204020204" pitchFamily="34" charset="-122"/>
                <a:ea typeface="微软雅黑" panose="020B0503020204020204" pitchFamily="34" charset="-122"/>
                <a:cs typeface="+mn-cs"/>
              </a:rPr>
              <a:t>标识符</a:t>
            </a:r>
            <a:r>
              <a:rPr lang="zh-CN" dirty="0">
                <a:solidFill>
                  <a:srgbClr val="18386B"/>
                </a:solidFill>
                <a:latin typeface="微软雅黑" panose="020B0503020204020204" pitchFamily="34" charset="-122"/>
                <a:ea typeface="微软雅黑" panose="020B0503020204020204" pitchFamily="34" charset="-122"/>
                <a:cs typeface="+mn-cs"/>
              </a:rPr>
              <a:t>。 </a:t>
            </a:r>
          </a:p>
        </p:txBody>
      </p:sp>
    </p:spTree>
    <p:extLst>
      <p:ext uri="{BB962C8B-B14F-4D97-AF65-F5344CB8AC3E}">
        <p14:creationId xmlns:p14="http://schemas.microsoft.com/office/powerpoint/2010/main" val="2919867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436" y="762238"/>
            <a:ext cx="3112245" cy="576440"/>
          </a:xfrm>
        </p:spPr>
        <p:txBody>
          <a:bodyPr/>
          <a:lstStyle/>
          <a:p>
            <a:pPr eaLnBrk="1" hangingPunct="1"/>
            <a:r>
              <a:rPr lang="zh-CN" altLang="en-US" sz="2400" dirty="0">
                <a:solidFill>
                  <a:srgbClr val="007D7A"/>
                </a:solidFill>
                <a:latin typeface="Times New Roman" pitchFamily="18" charset="0"/>
                <a:ea typeface="微软雅黑" pitchFamily="34" charset="-122"/>
                <a:cs typeface="Times New Roman" pitchFamily="18" charset="0"/>
              </a:rPr>
              <a:t>局域网的拓扑 </a:t>
            </a:r>
          </a:p>
        </p:txBody>
      </p:sp>
      <p:sp>
        <p:nvSpPr>
          <p:cNvPr id="45059" name="Line 3"/>
          <p:cNvSpPr>
            <a:spLocks noChangeShapeType="1"/>
          </p:cNvSpPr>
          <p:nvPr/>
        </p:nvSpPr>
        <p:spPr bwMode="auto">
          <a:xfrm flipH="1" flipV="1">
            <a:off x="4543571" y="1609923"/>
            <a:ext cx="401291" cy="343006"/>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60" name="Line 4"/>
          <p:cNvSpPr>
            <a:spLocks noChangeShapeType="1"/>
          </p:cNvSpPr>
          <p:nvPr/>
        </p:nvSpPr>
        <p:spPr bwMode="auto">
          <a:xfrm flipV="1">
            <a:off x="5059517" y="1552756"/>
            <a:ext cx="0" cy="400174"/>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61" name="Line 5"/>
          <p:cNvSpPr>
            <a:spLocks noChangeShapeType="1"/>
          </p:cNvSpPr>
          <p:nvPr/>
        </p:nvSpPr>
        <p:spPr bwMode="auto">
          <a:xfrm flipH="1">
            <a:off x="4600898" y="2124433"/>
            <a:ext cx="320077" cy="273929"/>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62" name="Line 6"/>
          <p:cNvSpPr>
            <a:spLocks noChangeShapeType="1"/>
          </p:cNvSpPr>
          <p:nvPr/>
        </p:nvSpPr>
        <p:spPr bwMode="auto">
          <a:xfrm>
            <a:off x="5059517" y="2124433"/>
            <a:ext cx="506391" cy="379927"/>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63" name="Line 7"/>
          <p:cNvSpPr>
            <a:spLocks noChangeShapeType="1"/>
          </p:cNvSpPr>
          <p:nvPr/>
        </p:nvSpPr>
        <p:spPr bwMode="auto">
          <a:xfrm flipV="1">
            <a:off x="5116844" y="1724259"/>
            <a:ext cx="401291" cy="285838"/>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396296" name="Rectangle 8"/>
          <p:cNvSpPr>
            <a:spLocks noChangeArrowheads="1"/>
          </p:cNvSpPr>
          <p:nvPr/>
        </p:nvSpPr>
        <p:spPr bwMode="auto">
          <a:xfrm>
            <a:off x="4887535" y="1895762"/>
            <a:ext cx="277082" cy="276310"/>
          </a:xfrm>
          <a:prstGeom prst="rect">
            <a:avLst/>
          </a:prstGeom>
          <a:solidFill>
            <a:schemeClr val="bg1"/>
          </a:solidFill>
          <a:ln w="25400">
            <a:solidFill>
              <a:srgbClr val="333399"/>
            </a:solidFill>
            <a:miter lim="800000"/>
            <a:headEnd/>
            <a:tailEnd/>
          </a:ln>
          <a:effectLst>
            <a:outerShdw dist="35921" dir="2700000" algn="ctr" rotWithShape="0">
              <a:schemeClr val="bg2"/>
            </a:outerShdw>
          </a:effectLst>
        </p:spPr>
        <p:txBody>
          <a:bodyPr wrap="none" lIns="68708" tIns="34354" rIns="68708" bIns="34354" anchor="ctr"/>
          <a:lstStyle/>
          <a:p>
            <a:pPr>
              <a:defRPr/>
            </a:pPr>
            <a:endParaRPr lang="zh-CN" altLang="en-US" sz="2112" u="none" dirty="0">
              <a:ea typeface="黑体" pitchFamily="2" charset="-122"/>
            </a:endParaRPr>
          </a:p>
        </p:txBody>
      </p:sp>
      <p:sp>
        <p:nvSpPr>
          <p:cNvPr id="45069" name="Line 13"/>
          <p:cNvSpPr>
            <a:spLocks noChangeShapeType="1"/>
          </p:cNvSpPr>
          <p:nvPr/>
        </p:nvSpPr>
        <p:spPr bwMode="auto">
          <a:xfrm>
            <a:off x="4491022" y="3831602"/>
            <a:ext cx="1621886" cy="0"/>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71" name="Rectangle 15"/>
          <p:cNvSpPr>
            <a:spLocks noChangeArrowheads="1"/>
          </p:cNvSpPr>
          <p:nvPr/>
        </p:nvSpPr>
        <p:spPr bwMode="auto">
          <a:xfrm>
            <a:off x="4407418" y="3793490"/>
            <a:ext cx="76437" cy="76224"/>
          </a:xfrm>
          <a:prstGeom prst="rect">
            <a:avLst/>
          </a:prstGeom>
          <a:solidFill>
            <a:schemeClr val="tx1"/>
          </a:solidFill>
          <a:ln w="12700">
            <a:solidFill>
              <a:srgbClr val="333399"/>
            </a:solidFill>
            <a:miter lim="800000"/>
            <a:headEnd/>
            <a:tailEnd/>
          </a:ln>
        </p:spPr>
        <p:txBody>
          <a:bodyPr wrap="none" lIns="68708" tIns="34354" rIns="68708" bIns="34354" anchor="ctr"/>
          <a:lstStyle/>
          <a:p>
            <a:endParaRPr lang="zh-CN" altLang="en-US" sz="2112" u="none" dirty="0">
              <a:ea typeface="黑体" pitchFamily="2" charset="-122"/>
            </a:endParaRPr>
          </a:p>
        </p:txBody>
      </p:sp>
      <p:sp>
        <p:nvSpPr>
          <p:cNvPr id="45072" name="Line 16"/>
          <p:cNvSpPr>
            <a:spLocks noChangeShapeType="1"/>
          </p:cNvSpPr>
          <p:nvPr/>
        </p:nvSpPr>
        <p:spPr bwMode="auto">
          <a:xfrm flipV="1">
            <a:off x="4811098" y="3593404"/>
            <a:ext cx="0" cy="240580"/>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73" name="Line 17"/>
          <p:cNvSpPr>
            <a:spLocks noChangeShapeType="1"/>
          </p:cNvSpPr>
          <p:nvPr/>
        </p:nvSpPr>
        <p:spPr bwMode="auto">
          <a:xfrm>
            <a:off x="5023042" y="3827365"/>
            <a:ext cx="74693" cy="273402"/>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74" name="Line 18"/>
          <p:cNvSpPr>
            <a:spLocks noChangeShapeType="1"/>
          </p:cNvSpPr>
          <p:nvPr/>
        </p:nvSpPr>
        <p:spPr bwMode="auto">
          <a:xfrm flipV="1">
            <a:off x="5456031" y="3571967"/>
            <a:ext cx="0" cy="269164"/>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75" name="Line 19"/>
          <p:cNvSpPr>
            <a:spLocks noChangeShapeType="1"/>
          </p:cNvSpPr>
          <p:nvPr/>
        </p:nvSpPr>
        <p:spPr bwMode="auto">
          <a:xfrm>
            <a:off x="5821493" y="3841131"/>
            <a:ext cx="0" cy="259636"/>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87" name="Rectangle 31"/>
          <p:cNvSpPr>
            <a:spLocks noChangeArrowheads="1"/>
          </p:cNvSpPr>
          <p:nvPr/>
        </p:nvSpPr>
        <p:spPr bwMode="auto">
          <a:xfrm>
            <a:off x="5837018" y="1694484"/>
            <a:ext cx="954845" cy="392478"/>
          </a:xfrm>
          <a:prstGeom prst="rect">
            <a:avLst/>
          </a:prstGeom>
          <a:noFill/>
          <a:ln w="12700">
            <a:noFill/>
            <a:miter lim="800000"/>
            <a:headEnd/>
            <a:tailEnd/>
          </a:ln>
        </p:spPr>
        <p:txBody>
          <a:bodyPr wrap="square" lIns="67993" tIns="33400" rIns="67993" bIns="33400">
            <a:spAutoFit/>
          </a:bodyPr>
          <a:lstStyle/>
          <a:p>
            <a:pPr defTabSz="572553" eaLnBrk="0" hangingPunct="0"/>
            <a:r>
              <a:rPr kumimoji="1" lang="zh-CN" altLang="en-US" sz="2112" u="none" dirty="0">
                <a:solidFill>
                  <a:srgbClr val="333399"/>
                </a:solidFill>
                <a:ea typeface="黑体" pitchFamily="2" charset="-122"/>
              </a:rPr>
              <a:t>集线器</a:t>
            </a:r>
          </a:p>
        </p:txBody>
      </p:sp>
      <p:sp>
        <p:nvSpPr>
          <p:cNvPr id="45089" name="Line 33"/>
          <p:cNvSpPr>
            <a:spLocks noChangeShapeType="1"/>
          </p:cNvSpPr>
          <p:nvPr/>
        </p:nvSpPr>
        <p:spPr bwMode="auto">
          <a:xfrm flipH="1" flipV="1">
            <a:off x="1439626" y="3533969"/>
            <a:ext cx="89573" cy="92897"/>
          </a:xfrm>
          <a:prstGeom prst="line">
            <a:avLst/>
          </a:prstGeom>
          <a:noFill/>
          <a:ln w="25400">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90" name="Rectangle 34"/>
          <p:cNvSpPr>
            <a:spLocks noChangeArrowheads="1"/>
          </p:cNvSpPr>
          <p:nvPr/>
        </p:nvSpPr>
        <p:spPr bwMode="auto">
          <a:xfrm>
            <a:off x="2541982" y="3779313"/>
            <a:ext cx="1499866" cy="392478"/>
          </a:xfrm>
          <a:prstGeom prst="rect">
            <a:avLst/>
          </a:prstGeom>
          <a:noFill/>
          <a:ln w="12700">
            <a:noFill/>
            <a:miter lim="800000"/>
            <a:headEnd/>
            <a:tailEnd/>
          </a:ln>
        </p:spPr>
        <p:txBody>
          <a:bodyPr wrap="none" lIns="67993" tIns="33400" rIns="67993" bIns="33400">
            <a:spAutoFit/>
          </a:bodyPr>
          <a:lstStyle/>
          <a:p>
            <a:pPr defTabSz="572553" eaLnBrk="0" hangingPunct="0"/>
            <a:r>
              <a:rPr kumimoji="1" lang="zh-CN" altLang="en-US" sz="2112" u="none" dirty="0">
                <a:solidFill>
                  <a:srgbClr val="333399"/>
                </a:solidFill>
                <a:ea typeface="黑体" pitchFamily="2" charset="-122"/>
              </a:rPr>
              <a:t>干线耦合器</a:t>
            </a:r>
          </a:p>
        </p:txBody>
      </p:sp>
      <p:sp>
        <p:nvSpPr>
          <p:cNvPr id="45091" name="Line 35"/>
          <p:cNvSpPr>
            <a:spLocks noChangeShapeType="1"/>
          </p:cNvSpPr>
          <p:nvPr/>
        </p:nvSpPr>
        <p:spPr bwMode="auto">
          <a:xfrm flipH="1">
            <a:off x="2190852" y="3535160"/>
            <a:ext cx="83602" cy="78606"/>
          </a:xfrm>
          <a:prstGeom prst="line">
            <a:avLst/>
          </a:prstGeom>
          <a:noFill/>
          <a:ln w="25400">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92" name="Line 36"/>
          <p:cNvSpPr>
            <a:spLocks noChangeShapeType="1"/>
          </p:cNvSpPr>
          <p:nvPr/>
        </p:nvSpPr>
        <p:spPr bwMode="auto">
          <a:xfrm flipH="1" flipV="1">
            <a:off x="2205184" y="4243800"/>
            <a:ext cx="99129" cy="104807"/>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93" name="Line 37"/>
          <p:cNvSpPr>
            <a:spLocks noChangeShapeType="1"/>
          </p:cNvSpPr>
          <p:nvPr/>
        </p:nvSpPr>
        <p:spPr bwMode="auto">
          <a:xfrm flipH="1">
            <a:off x="1462318" y="4274765"/>
            <a:ext cx="74048" cy="90516"/>
          </a:xfrm>
          <a:prstGeom prst="line">
            <a:avLst/>
          </a:prstGeom>
          <a:no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94" name="Oval 38"/>
          <p:cNvSpPr>
            <a:spLocks noChangeArrowheads="1"/>
          </p:cNvSpPr>
          <p:nvPr/>
        </p:nvSpPr>
        <p:spPr bwMode="auto">
          <a:xfrm rot="-2760000">
            <a:off x="1415806" y="3479112"/>
            <a:ext cx="902772" cy="905294"/>
          </a:xfrm>
          <a:prstGeom prst="ellipse">
            <a:avLst/>
          </a:prstGeom>
          <a:solidFill>
            <a:schemeClr val="bg1"/>
          </a:solidFill>
          <a:ln w="28575">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95" name="Rectangle 39"/>
          <p:cNvSpPr>
            <a:spLocks noChangeArrowheads="1"/>
          </p:cNvSpPr>
          <p:nvPr/>
        </p:nvSpPr>
        <p:spPr bwMode="auto">
          <a:xfrm rot="-2760000">
            <a:off x="1482763" y="3587471"/>
            <a:ext cx="102426" cy="66882"/>
          </a:xfrm>
          <a:prstGeom prst="rect">
            <a:avLst/>
          </a:prstGeom>
          <a:solidFill>
            <a:schemeClr val="bg1"/>
          </a:solidFill>
          <a:ln w="28575">
            <a:solidFill>
              <a:srgbClr val="333399"/>
            </a:solidFill>
            <a:miter lim="800000"/>
            <a:headEnd/>
            <a:tailEnd/>
          </a:ln>
        </p:spPr>
        <p:txBody>
          <a:bodyPr wrap="none" lIns="68708" tIns="34354" rIns="68708" bIns="34354" anchor="ctr"/>
          <a:lstStyle/>
          <a:p>
            <a:endParaRPr lang="zh-CN" altLang="en-US" sz="2112" u="none" dirty="0">
              <a:ea typeface="黑体" pitchFamily="2" charset="-122"/>
            </a:endParaRPr>
          </a:p>
        </p:txBody>
      </p:sp>
      <p:sp>
        <p:nvSpPr>
          <p:cNvPr id="45096" name="Rectangle 40"/>
          <p:cNvSpPr>
            <a:spLocks noChangeArrowheads="1"/>
          </p:cNvSpPr>
          <p:nvPr/>
        </p:nvSpPr>
        <p:spPr bwMode="auto">
          <a:xfrm rot="-2760000">
            <a:off x="2148000" y="4207977"/>
            <a:ext cx="102426" cy="66882"/>
          </a:xfrm>
          <a:prstGeom prst="rect">
            <a:avLst/>
          </a:prstGeom>
          <a:solidFill>
            <a:schemeClr val="bg1"/>
          </a:solidFill>
          <a:ln w="25400">
            <a:solidFill>
              <a:srgbClr val="333399"/>
            </a:solidFill>
            <a:miter lim="800000"/>
            <a:headEnd/>
            <a:tailEnd/>
          </a:ln>
        </p:spPr>
        <p:txBody>
          <a:bodyPr wrap="none" lIns="68708" tIns="34354" rIns="68708" bIns="34354" anchor="ctr"/>
          <a:lstStyle/>
          <a:p>
            <a:endParaRPr lang="zh-CN" altLang="en-US" sz="2112" u="none" dirty="0">
              <a:ea typeface="黑体" pitchFamily="2" charset="-122"/>
            </a:endParaRPr>
          </a:p>
        </p:txBody>
      </p:sp>
      <p:sp>
        <p:nvSpPr>
          <p:cNvPr id="45097" name="Rectangle 41"/>
          <p:cNvSpPr>
            <a:spLocks noChangeArrowheads="1"/>
          </p:cNvSpPr>
          <p:nvPr/>
        </p:nvSpPr>
        <p:spPr bwMode="auto">
          <a:xfrm rot="-2760000">
            <a:off x="2159894" y="3558836"/>
            <a:ext cx="66695" cy="102712"/>
          </a:xfrm>
          <a:prstGeom prst="rect">
            <a:avLst/>
          </a:prstGeom>
          <a:solidFill>
            <a:schemeClr val="bg1"/>
          </a:solidFill>
          <a:ln w="28575">
            <a:solidFill>
              <a:srgbClr val="333399"/>
            </a:solidFill>
            <a:miter lim="800000"/>
            <a:headEnd/>
            <a:tailEnd/>
          </a:ln>
        </p:spPr>
        <p:txBody>
          <a:bodyPr wrap="none" lIns="68708" tIns="34354" rIns="68708" bIns="34354" anchor="ctr"/>
          <a:lstStyle/>
          <a:p>
            <a:endParaRPr lang="zh-CN" altLang="en-US" sz="2112" u="none" dirty="0">
              <a:ea typeface="黑体" pitchFamily="2" charset="-122"/>
            </a:endParaRPr>
          </a:p>
        </p:txBody>
      </p:sp>
      <p:sp>
        <p:nvSpPr>
          <p:cNvPr id="45098" name="Line 42"/>
          <p:cNvSpPr>
            <a:spLocks noChangeShapeType="1"/>
          </p:cNvSpPr>
          <p:nvPr/>
        </p:nvSpPr>
        <p:spPr bwMode="auto">
          <a:xfrm>
            <a:off x="2238625" y="3654258"/>
            <a:ext cx="358296" cy="287030"/>
          </a:xfrm>
          <a:prstGeom prst="line">
            <a:avLst/>
          </a:prstGeom>
          <a:noFill/>
          <a:ln w="19050">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099" name="Rectangle 43"/>
          <p:cNvSpPr>
            <a:spLocks noChangeArrowheads="1"/>
          </p:cNvSpPr>
          <p:nvPr/>
        </p:nvSpPr>
        <p:spPr bwMode="auto">
          <a:xfrm rot="-2760000">
            <a:off x="1530487" y="4190061"/>
            <a:ext cx="66695" cy="102712"/>
          </a:xfrm>
          <a:prstGeom prst="rect">
            <a:avLst/>
          </a:prstGeom>
          <a:solidFill>
            <a:schemeClr val="bg1"/>
          </a:solidFill>
          <a:ln w="25400">
            <a:solidFill>
              <a:srgbClr val="333399"/>
            </a:solidFill>
            <a:miter lim="800000"/>
            <a:headEnd/>
            <a:tailEnd/>
          </a:ln>
        </p:spPr>
        <p:txBody>
          <a:bodyPr wrap="none" lIns="68708" tIns="34354" rIns="68708" bIns="34354" anchor="ctr"/>
          <a:lstStyle/>
          <a:p>
            <a:endParaRPr lang="zh-CN" altLang="en-US" sz="2112" u="none" dirty="0">
              <a:ea typeface="黑体" pitchFamily="2" charset="-122"/>
            </a:endParaRPr>
          </a:p>
        </p:txBody>
      </p:sp>
      <p:sp>
        <p:nvSpPr>
          <p:cNvPr id="45100" name="Arc 44"/>
          <p:cNvSpPr>
            <a:spLocks/>
          </p:cNvSpPr>
          <p:nvPr/>
        </p:nvSpPr>
        <p:spPr bwMode="auto">
          <a:xfrm flipV="1">
            <a:off x="1728650" y="3795987"/>
            <a:ext cx="471756" cy="477587"/>
          </a:xfrm>
          <a:custGeom>
            <a:avLst/>
            <a:gdLst>
              <a:gd name="T0" fmla="*/ 0 w 25403"/>
              <a:gd name="T1" fmla="*/ 7127 h 30101"/>
              <a:gd name="T2" fmla="*/ 584037 w 25403"/>
              <a:gd name="T3" fmla="*/ 636587 h 30101"/>
              <a:gd name="T4" fmla="*/ 93875 w 25403"/>
              <a:gd name="T5" fmla="*/ 456805 h 30101"/>
              <a:gd name="T6" fmla="*/ 0 60000 65536"/>
              <a:gd name="T7" fmla="*/ 0 60000 65536"/>
              <a:gd name="T8" fmla="*/ 0 60000 65536"/>
              <a:gd name="T9" fmla="*/ 0 w 25403"/>
              <a:gd name="T10" fmla="*/ 0 h 30101"/>
              <a:gd name="T11" fmla="*/ 25403 w 25403"/>
              <a:gd name="T12" fmla="*/ 30101 h 30101"/>
            </a:gdLst>
            <a:ahLst/>
            <a:cxnLst>
              <a:cxn ang="T6">
                <a:pos x="T0" y="T1"/>
              </a:cxn>
              <a:cxn ang="T7">
                <a:pos x="T2" y="T3"/>
              </a:cxn>
              <a:cxn ang="T8">
                <a:pos x="T4" y="T5"/>
              </a:cxn>
            </a:cxnLst>
            <a:rect l="T9" t="T10" r="T11" b="T12"/>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28575">
            <a:solidFill>
              <a:srgbClr val="333399"/>
            </a:solidFill>
            <a:round/>
            <a:headEnd/>
            <a:tailEnd type="triangle" w="sm" len="med"/>
          </a:ln>
        </p:spPr>
        <p:txBody>
          <a:bodyPr wrap="none" lIns="68708" tIns="34354" rIns="68708" bIns="34354" anchor="ctr"/>
          <a:lstStyle/>
          <a:p>
            <a:endParaRPr lang="zh-CN" altLang="en-US" sz="2112" u="none" dirty="0">
              <a:ea typeface="黑体" pitchFamily="2" charset="-122"/>
            </a:endParaRPr>
          </a:p>
        </p:txBody>
      </p:sp>
      <p:pic>
        <p:nvPicPr>
          <p:cNvPr id="45102" name="Picture 46"/>
          <p:cNvPicPr>
            <a:picLocks noChangeArrowheads="1"/>
          </p:cNvPicPr>
          <p:nvPr/>
        </p:nvPicPr>
        <p:blipFill>
          <a:blip r:embed="rId3" cstate="print"/>
          <a:srcRect/>
          <a:stretch>
            <a:fillRect/>
          </a:stretch>
        </p:blipFill>
        <p:spPr bwMode="auto">
          <a:xfrm>
            <a:off x="2246986" y="3264804"/>
            <a:ext cx="308134" cy="309658"/>
          </a:xfrm>
          <a:prstGeom prst="rect">
            <a:avLst/>
          </a:prstGeom>
          <a:noFill/>
          <a:ln w="9525">
            <a:noFill/>
            <a:miter lim="800000"/>
            <a:headEnd/>
            <a:tailEnd/>
          </a:ln>
        </p:spPr>
      </p:pic>
      <p:pic>
        <p:nvPicPr>
          <p:cNvPr id="45103" name="Picture 47"/>
          <p:cNvPicPr>
            <a:picLocks noChangeArrowheads="1"/>
          </p:cNvPicPr>
          <p:nvPr/>
        </p:nvPicPr>
        <p:blipFill>
          <a:blip r:embed="rId3" cstate="print"/>
          <a:srcRect/>
          <a:stretch>
            <a:fillRect/>
          </a:stretch>
        </p:blipFill>
        <p:spPr bwMode="auto">
          <a:xfrm>
            <a:off x="1187624" y="3293388"/>
            <a:ext cx="308134" cy="309658"/>
          </a:xfrm>
          <a:prstGeom prst="rect">
            <a:avLst/>
          </a:prstGeom>
          <a:noFill/>
          <a:ln w="9525">
            <a:noFill/>
            <a:miter lim="800000"/>
            <a:headEnd/>
            <a:tailEnd/>
          </a:ln>
        </p:spPr>
      </p:pic>
      <p:pic>
        <p:nvPicPr>
          <p:cNvPr id="45104" name="Picture 48"/>
          <p:cNvPicPr>
            <a:picLocks noChangeArrowheads="1"/>
          </p:cNvPicPr>
          <p:nvPr/>
        </p:nvPicPr>
        <p:blipFill>
          <a:blip r:embed="rId3" cstate="print"/>
          <a:srcRect/>
          <a:stretch>
            <a:fillRect/>
          </a:stretch>
        </p:blipFill>
        <p:spPr bwMode="auto">
          <a:xfrm>
            <a:off x="2217128" y="4265238"/>
            <a:ext cx="308134" cy="309658"/>
          </a:xfrm>
          <a:prstGeom prst="rect">
            <a:avLst/>
          </a:prstGeom>
          <a:noFill/>
          <a:ln w="9525">
            <a:noFill/>
            <a:miter lim="800000"/>
            <a:headEnd/>
            <a:tailEnd/>
          </a:ln>
        </p:spPr>
      </p:pic>
      <p:pic>
        <p:nvPicPr>
          <p:cNvPr id="45105" name="Picture 49"/>
          <p:cNvPicPr>
            <a:picLocks noChangeArrowheads="1"/>
          </p:cNvPicPr>
          <p:nvPr/>
        </p:nvPicPr>
        <p:blipFill>
          <a:blip r:embed="rId3" cstate="print"/>
          <a:srcRect/>
          <a:stretch>
            <a:fillRect/>
          </a:stretch>
        </p:blipFill>
        <p:spPr bwMode="auto">
          <a:xfrm>
            <a:off x="1254507" y="4322406"/>
            <a:ext cx="308134" cy="309658"/>
          </a:xfrm>
          <a:prstGeom prst="rect">
            <a:avLst/>
          </a:prstGeom>
          <a:noFill/>
          <a:ln w="9525">
            <a:noFill/>
            <a:miter lim="800000"/>
            <a:headEnd/>
            <a:tailEnd/>
          </a:ln>
        </p:spPr>
      </p:pic>
      <p:pic>
        <p:nvPicPr>
          <p:cNvPr id="45106" name="Picture 50"/>
          <p:cNvPicPr>
            <a:picLocks noChangeArrowheads="1"/>
          </p:cNvPicPr>
          <p:nvPr/>
        </p:nvPicPr>
        <p:blipFill>
          <a:blip r:embed="rId3" cstate="print"/>
          <a:srcRect/>
          <a:stretch>
            <a:fillRect/>
          </a:stretch>
        </p:blipFill>
        <p:spPr bwMode="auto">
          <a:xfrm>
            <a:off x="5300770" y="2234004"/>
            <a:ext cx="308134" cy="309658"/>
          </a:xfrm>
          <a:prstGeom prst="rect">
            <a:avLst/>
          </a:prstGeom>
          <a:noFill/>
          <a:ln w="9525">
            <a:noFill/>
            <a:miter lim="800000"/>
            <a:headEnd/>
            <a:tailEnd/>
          </a:ln>
        </p:spPr>
      </p:pic>
      <p:pic>
        <p:nvPicPr>
          <p:cNvPr id="45107" name="Picture 51"/>
          <p:cNvPicPr>
            <a:picLocks noChangeArrowheads="1"/>
          </p:cNvPicPr>
          <p:nvPr/>
        </p:nvPicPr>
        <p:blipFill>
          <a:blip r:embed="rId3" cstate="print"/>
          <a:srcRect/>
          <a:stretch>
            <a:fillRect/>
          </a:stretch>
        </p:blipFill>
        <p:spPr bwMode="auto">
          <a:xfrm>
            <a:off x="4486244" y="2238768"/>
            <a:ext cx="308134" cy="309658"/>
          </a:xfrm>
          <a:prstGeom prst="rect">
            <a:avLst/>
          </a:prstGeom>
          <a:noFill/>
          <a:ln w="9525">
            <a:noFill/>
            <a:miter lim="800000"/>
            <a:headEnd/>
            <a:tailEnd/>
          </a:ln>
        </p:spPr>
      </p:pic>
      <p:pic>
        <p:nvPicPr>
          <p:cNvPr id="45108" name="Picture 52"/>
          <p:cNvPicPr>
            <a:picLocks noChangeArrowheads="1"/>
          </p:cNvPicPr>
          <p:nvPr/>
        </p:nvPicPr>
        <p:blipFill>
          <a:blip r:embed="rId3" cstate="print"/>
          <a:srcRect/>
          <a:stretch>
            <a:fillRect/>
          </a:stretch>
        </p:blipFill>
        <p:spPr bwMode="auto">
          <a:xfrm>
            <a:off x="4428917" y="1495589"/>
            <a:ext cx="308134" cy="309658"/>
          </a:xfrm>
          <a:prstGeom prst="rect">
            <a:avLst/>
          </a:prstGeom>
          <a:noFill/>
          <a:ln w="9525">
            <a:noFill/>
            <a:miter lim="800000"/>
            <a:headEnd/>
            <a:tailEnd/>
          </a:ln>
        </p:spPr>
      </p:pic>
      <p:pic>
        <p:nvPicPr>
          <p:cNvPr id="45109" name="Picture 53"/>
          <p:cNvPicPr>
            <a:picLocks noChangeArrowheads="1"/>
          </p:cNvPicPr>
          <p:nvPr/>
        </p:nvPicPr>
        <p:blipFill>
          <a:blip r:embed="rId3" cstate="print"/>
          <a:srcRect/>
          <a:stretch>
            <a:fillRect/>
          </a:stretch>
        </p:blipFill>
        <p:spPr bwMode="auto">
          <a:xfrm>
            <a:off x="5403481" y="1552756"/>
            <a:ext cx="308134" cy="309658"/>
          </a:xfrm>
          <a:prstGeom prst="rect">
            <a:avLst/>
          </a:prstGeom>
          <a:noFill/>
          <a:ln w="9525">
            <a:noFill/>
            <a:miter lim="800000"/>
            <a:headEnd/>
            <a:tailEnd/>
          </a:ln>
        </p:spPr>
      </p:pic>
      <p:pic>
        <p:nvPicPr>
          <p:cNvPr id="45110" name="Picture 54"/>
          <p:cNvPicPr>
            <a:picLocks noChangeArrowheads="1"/>
          </p:cNvPicPr>
          <p:nvPr/>
        </p:nvPicPr>
        <p:blipFill>
          <a:blip r:embed="rId3" cstate="print"/>
          <a:srcRect/>
          <a:stretch>
            <a:fillRect/>
          </a:stretch>
        </p:blipFill>
        <p:spPr bwMode="auto">
          <a:xfrm>
            <a:off x="4906645" y="1305030"/>
            <a:ext cx="308134" cy="309658"/>
          </a:xfrm>
          <a:prstGeom prst="rect">
            <a:avLst/>
          </a:prstGeom>
          <a:noFill/>
          <a:ln w="9525">
            <a:noFill/>
            <a:miter lim="800000"/>
            <a:headEnd/>
            <a:tailEnd/>
          </a:ln>
        </p:spPr>
      </p:pic>
      <p:pic>
        <p:nvPicPr>
          <p:cNvPr id="45111" name="Picture 55"/>
          <p:cNvPicPr>
            <a:picLocks noChangeArrowheads="1"/>
          </p:cNvPicPr>
          <p:nvPr/>
        </p:nvPicPr>
        <p:blipFill>
          <a:blip r:embed="rId3" cstate="print"/>
          <a:srcRect/>
          <a:stretch>
            <a:fillRect/>
          </a:stretch>
        </p:blipFill>
        <p:spPr bwMode="auto">
          <a:xfrm>
            <a:off x="5663844" y="3957848"/>
            <a:ext cx="308134" cy="309658"/>
          </a:xfrm>
          <a:prstGeom prst="rect">
            <a:avLst/>
          </a:prstGeom>
          <a:noFill/>
          <a:ln w="9525">
            <a:noFill/>
            <a:miter lim="800000"/>
            <a:headEnd/>
            <a:tailEnd/>
          </a:ln>
        </p:spPr>
      </p:pic>
      <p:pic>
        <p:nvPicPr>
          <p:cNvPr id="45112" name="Picture 56"/>
          <p:cNvPicPr>
            <a:picLocks noChangeArrowheads="1"/>
          </p:cNvPicPr>
          <p:nvPr/>
        </p:nvPicPr>
        <p:blipFill>
          <a:blip r:embed="rId3" cstate="print"/>
          <a:srcRect/>
          <a:stretch>
            <a:fillRect/>
          </a:stretch>
        </p:blipFill>
        <p:spPr bwMode="auto">
          <a:xfrm>
            <a:off x="4956806" y="3967376"/>
            <a:ext cx="308134" cy="309658"/>
          </a:xfrm>
          <a:prstGeom prst="rect">
            <a:avLst/>
          </a:prstGeom>
          <a:noFill/>
          <a:ln w="9525">
            <a:noFill/>
            <a:miter lim="800000"/>
            <a:headEnd/>
            <a:tailEnd/>
          </a:ln>
        </p:spPr>
      </p:pic>
      <p:pic>
        <p:nvPicPr>
          <p:cNvPr id="45113" name="Picture 57"/>
          <p:cNvPicPr>
            <a:picLocks noChangeArrowheads="1"/>
          </p:cNvPicPr>
          <p:nvPr/>
        </p:nvPicPr>
        <p:blipFill>
          <a:blip r:embed="rId3" cstate="print"/>
          <a:srcRect/>
          <a:stretch>
            <a:fillRect/>
          </a:stretch>
        </p:blipFill>
        <p:spPr bwMode="auto">
          <a:xfrm>
            <a:off x="5300770" y="3395699"/>
            <a:ext cx="308134" cy="309658"/>
          </a:xfrm>
          <a:prstGeom prst="rect">
            <a:avLst/>
          </a:prstGeom>
          <a:noFill/>
          <a:ln w="9525">
            <a:noFill/>
            <a:miter lim="800000"/>
            <a:headEnd/>
            <a:tailEnd/>
          </a:ln>
        </p:spPr>
      </p:pic>
      <p:pic>
        <p:nvPicPr>
          <p:cNvPr id="45114" name="Picture 58"/>
          <p:cNvPicPr>
            <a:picLocks noChangeArrowheads="1"/>
          </p:cNvPicPr>
          <p:nvPr/>
        </p:nvPicPr>
        <p:blipFill>
          <a:blip r:embed="rId3" cstate="print"/>
          <a:srcRect/>
          <a:stretch>
            <a:fillRect/>
          </a:stretch>
        </p:blipFill>
        <p:spPr bwMode="auto">
          <a:xfrm>
            <a:off x="4651061" y="3386171"/>
            <a:ext cx="308134" cy="309658"/>
          </a:xfrm>
          <a:prstGeom prst="rect">
            <a:avLst/>
          </a:prstGeom>
          <a:noFill/>
          <a:ln w="9525">
            <a:noFill/>
            <a:miter lim="800000"/>
            <a:headEnd/>
            <a:tailEnd/>
          </a:ln>
        </p:spPr>
      </p:pic>
      <p:sp>
        <p:nvSpPr>
          <p:cNvPr id="45120" name="Line 64"/>
          <p:cNvSpPr>
            <a:spLocks noChangeShapeType="1"/>
          </p:cNvSpPr>
          <p:nvPr/>
        </p:nvSpPr>
        <p:spPr bwMode="auto">
          <a:xfrm flipV="1">
            <a:off x="5116845" y="1910054"/>
            <a:ext cx="775113" cy="157211"/>
          </a:xfrm>
          <a:prstGeom prst="line">
            <a:avLst/>
          </a:prstGeom>
          <a:noFill/>
          <a:ln w="19050">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
        <p:nvSpPr>
          <p:cNvPr id="45121" name="Text Box 65"/>
          <p:cNvSpPr txBox="1">
            <a:spLocks noChangeArrowheads="1"/>
          </p:cNvSpPr>
          <p:nvPr/>
        </p:nvSpPr>
        <p:spPr bwMode="auto">
          <a:xfrm>
            <a:off x="4852900" y="4331819"/>
            <a:ext cx="836065" cy="348045"/>
          </a:xfrm>
          <a:prstGeom prst="rect">
            <a:avLst/>
          </a:prstGeom>
          <a:noFill/>
          <a:ln w="9525">
            <a:noFill/>
            <a:miter lim="800000"/>
            <a:headEnd/>
            <a:tailEnd/>
          </a:ln>
        </p:spPr>
        <p:txBody>
          <a:bodyPr wrap="square" lIns="68708" tIns="34354" rIns="68708" bIns="34354">
            <a:spAutoFit/>
          </a:bodyPr>
          <a:lstStyle/>
          <a:p>
            <a:r>
              <a:rPr lang="zh-CN" altLang="en-US" sz="1811" u="none" dirty="0">
                <a:solidFill>
                  <a:srgbClr val="333399"/>
                </a:solidFill>
                <a:latin typeface="黑体" pitchFamily="2" charset="-122"/>
                <a:ea typeface="黑体" pitchFamily="2" charset="-122"/>
              </a:rPr>
              <a:t>总线网</a:t>
            </a:r>
          </a:p>
        </p:txBody>
      </p:sp>
      <p:sp>
        <p:nvSpPr>
          <p:cNvPr id="45122" name="Text Box 66"/>
          <p:cNvSpPr txBox="1">
            <a:spLocks noChangeArrowheads="1"/>
          </p:cNvSpPr>
          <p:nvPr/>
        </p:nvSpPr>
        <p:spPr bwMode="auto">
          <a:xfrm>
            <a:off x="4528044" y="2612739"/>
            <a:ext cx="836065" cy="348045"/>
          </a:xfrm>
          <a:prstGeom prst="rect">
            <a:avLst/>
          </a:prstGeom>
          <a:noFill/>
          <a:ln w="9525">
            <a:noFill/>
            <a:miter lim="800000"/>
            <a:headEnd/>
            <a:tailEnd/>
          </a:ln>
        </p:spPr>
        <p:txBody>
          <a:bodyPr wrap="square" lIns="68708" tIns="34354" rIns="68708" bIns="34354">
            <a:spAutoFit/>
          </a:bodyPr>
          <a:lstStyle/>
          <a:p>
            <a:r>
              <a:rPr lang="zh-CN" altLang="en-US" sz="1811" u="none" dirty="0">
                <a:solidFill>
                  <a:srgbClr val="333399"/>
                </a:solidFill>
                <a:latin typeface="黑体" pitchFamily="2" charset="-122"/>
                <a:ea typeface="黑体" pitchFamily="2" charset="-122"/>
              </a:rPr>
              <a:t>星形网</a:t>
            </a:r>
          </a:p>
        </p:txBody>
      </p:sp>
      <p:sp>
        <p:nvSpPr>
          <p:cNvPr id="45124" name="Text Box 68"/>
          <p:cNvSpPr txBox="1">
            <a:spLocks noChangeArrowheads="1"/>
          </p:cNvSpPr>
          <p:nvPr/>
        </p:nvSpPr>
        <p:spPr bwMode="auto">
          <a:xfrm>
            <a:off x="1403648" y="4678512"/>
            <a:ext cx="836065" cy="348045"/>
          </a:xfrm>
          <a:prstGeom prst="rect">
            <a:avLst/>
          </a:prstGeom>
          <a:noFill/>
          <a:ln w="9525">
            <a:noFill/>
            <a:miter lim="800000"/>
            <a:headEnd/>
            <a:tailEnd/>
          </a:ln>
        </p:spPr>
        <p:txBody>
          <a:bodyPr wrap="none" lIns="68708" tIns="34354" rIns="68708" bIns="34354">
            <a:spAutoFit/>
          </a:bodyPr>
          <a:lstStyle/>
          <a:p>
            <a:r>
              <a:rPr lang="zh-CN" altLang="en-US" sz="1811" u="none" dirty="0">
                <a:solidFill>
                  <a:srgbClr val="333399"/>
                </a:solidFill>
                <a:latin typeface="黑体" pitchFamily="2" charset="-122"/>
                <a:ea typeface="黑体" pitchFamily="2" charset="-122"/>
              </a:rPr>
              <a:t>环形网</a:t>
            </a:r>
          </a:p>
        </p:txBody>
      </p:sp>
      <p:sp>
        <p:nvSpPr>
          <p:cNvPr id="45" name="Rectangle 15"/>
          <p:cNvSpPr>
            <a:spLocks noChangeArrowheads="1"/>
          </p:cNvSpPr>
          <p:nvPr/>
        </p:nvSpPr>
        <p:spPr bwMode="auto">
          <a:xfrm>
            <a:off x="6131079" y="3781580"/>
            <a:ext cx="76437" cy="76224"/>
          </a:xfrm>
          <a:prstGeom prst="rect">
            <a:avLst/>
          </a:prstGeom>
          <a:solidFill>
            <a:schemeClr val="tx1"/>
          </a:solidFill>
          <a:ln w="12700">
            <a:solidFill>
              <a:srgbClr val="333399"/>
            </a:solidFill>
            <a:miter lim="800000"/>
            <a:headEnd/>
            <a:tailEnd/>
          </a:ln>
        </p:spPr>
        <p:txBody>
          <a:bodyPr wrap="none" lIns="68708" tIns="34354" rIns="68708" bIns="34354" anchor="ctr"/>
          <a:lstStyle/>
          <a:p>
            <a:endParaRPr lang="zh-CN" altLang="en-US" sz="2112" u="none" dirty="0">
              <a:ea typeface="黑体" pitchFamily="2" charset="-122"/>
            </a:endParaRPr>
          </a:p>
        </p:txBody>
      </p:sp>
      <p:sp>
        <p:nvSpPr>
          <p:cNvPr id="2" name="矩形 1"/>
          <p:cNvSpPr/>
          <p:nvPr/>
        </p:nvSpPr>
        <p:spPr>
          <a:xfrm>
            <a:off x="158965" y="1387389"/>
            <a:ext cx="3951069" cy="1015663"/>
          </a:xfrm>
          <a:prstGeom prst="rect">
            <a:avLst/>
          </a:prstGeom>
        </p:spPr>
        <p:txBody>
          <a:bodyPr wrap="square">
            <a:spAutoFit/>
          </a:bodyPr>
          <a:lstStyle/>
          <a:p>
            <a:pPr marL="342900" lvl="0" indent="-342900">
              <a:spcBef>
                <a:spcPct val="20000"/>
              </a:spcBef>
              <a:buChar char="•"/>
              <a:defRPr/>
            </a:pPr>
            <a:r>
              <a:rPr lang="zh-CN" altLang="zh-CN" sz="2000" u="none" dirty="0">
                <a:solidFill>
                  <a:srgbClr val="1A3868"/>
                </a:solidFill>
                <a:latin typeface="微软雅黑" pitchFamily="34" charset="-122"/>
              </a:rPr>
              <a:t>决定局域网性能的三要素：网络拓扑</a:t>
            </a:r>
            <a:r>
              <a:rPr lang="zh-CN" altLang="en-US" sz="2000" u="none" dirty="0">
                <a:solidFill>
                  <a:srgbClr val="1A3868"/>
                </a:solidFill>
                <a:latin typeface="微软雅黑" pitchFamily="34" charset="-122"/>
              </a:rPr>
              <a:t>、</a:t>
            </a:r>
            <a:r>
              <a:rPr lang="zh-CN" altLang="zh-CN" sz="2000" u="none" dirty="0">
                <a:solidFill>
                  <a:srgbClr val="1A3868"/>
                </a:solidFill>
                <a:latin typeface="微软雅黑" pitchFamily="34" charset="-122"/>
              </a:rPr>
              <a:t>传输介质</a:t>
            </a:r>
            <a:r>
              <a:rPr lang="zh-CN" altLang="en-US" sz="2000" u="none" dirty="0">
                <a:solidFill>
                  <a:srgbClr val="1A3868"/>
                </a:solidFill>
                <a:latin typeface="微软雅黑" pitchFamily="34" charset="-122"/>
              </a:rPr>
              <a:t>、</a:t>
            </a:r>
            <a:r>
              <a:rPr lang="zh-CN" altLang="zh-CN" sz="2000" u="none" dirty="0">
                <a:solidFill>
                  <a:srgbClr val="1A3868"/>
                </a:solidFill>
                <a:latin typeface="微软雅黑" pitchFamily="34" charset="-122"/>
              </a:rPr>
              <a:t>介质访问控制</a:t>
            </a:r>
            <a:r>
              <a:rPr lang="zh-CN" altLang="zh-CN" sz="2000" u="none" dirty="0" smtClean="0">
                <a:solidFill>
                  <a:srgbClr val="1A3868"/>
                </a:solidFill>
                <a:latin typeface="微软雅黑" pitchFamily="34" charset="-122"/>
              </a:rPr>
              <a:t>方法</a:t>
            </a:r>
            <a:r>
              <a:rPr lang="zh-CN" altLang="en-US" sz="2000" u="none" dirty="0" smtClean="0">
                <a:solidFill>
                  <a:srgbClr val="1A3868"/>
                </a:solidFill>
                <a:latin typeface="微软雅黑" pitchFamily="34" charset="-122"/>
              </a:rPr>
              <a:t>。</a:t>
            </a:r>
            <a:endParaRPr lang="zh-CN" altLang="zh-CN" sz="2000" u="none" dirty="0">
              <a:solidFill>
                <a:srgbClr val="1A3868"/>
              </a:solidFill>
              <a:latin typeface="微软雅黑" pitchFamily="34" charset="-122"/>
            </a:endParaRPr>
          </a:p>
        </p:txBody>
      </p:sp>
      <p:sp>
        <p:nvSpPr>
          <p:cNvPr id="47" name="Rectangle 31"/>
          <p:cNvSpPr>
            <a:spLocks noChangeArrowheads="1"/>
          </p:cNvSpPr>
          <p:nvPr/>
        </p:nvSpPr>
        <p:spPr bwMode="auto">
          <a:xfrm>
            <a:off x="6494756" y="3251978"/>
            <a:ext cx="1357232" cy="392478"/>
          </a:xfrm>
          <a:prstGeom prst="rect">
            <a:avLst/>
          </a:prstGeom>
          <a:noFill/>
          <a:ln w="12700">
            <a:noFill/>
            <a:miter lim="800000"/>
            <a:headEnd/>
            <a:tailEnd/>
          </a:ln>
        </p:spPr>
        <p:txBody>
          <a:bodyPr wrap="square" lIns="67993" tIns="33400" rIns="67993" bIns="33400">
            <a:spAutoFit/>
          </a:bodyPr>
          <a:lstStyle/>
          <a:p>
            <a:pPr defTabSz="572553" eaLnBrk="0" hangingPunct="0"/>
            <a:r>
              <a:rPr kumimoji="1" lang="zh-CN" altLang="en-US" sz="2112" u="none" dirty="0" smtClean="0">
                <a:solidFill>
                  <a:srgbClr val="333399"/>
                </a:solidFill>
                <a:ea typeface="黑体" pitchFamily="2" charset="-122"/>
              </a:rPr>
              <a:t>匹配电阻</a:t>
            </a:r>
            <a:endParaRPr kumimoji="1" lang="zh-CN" altLang="en-US" sz="2112" u="none" dirty="0">
              <a:solidFill>
                <a:srgbClr val="333399"/>
              </a:solidFill>
              <a:ea typeface="黑体" pitchFamily="2" charset="-122"/>
            </a:endParaRPr>
          </a:p>
        </p:txBody>
      </p:sp>
      <p:sp>
        <p:nvSpPr>
          <p:cNvPr id="48" name="Line 64"/>
          <p:cNvSpPr>
            <a:spLocks noChangeShapeType="1"/>
          </p:cNvSpPr>
          <p:nvPr/>
        </p:nvSpPr>
        <p:spPr bwMode="auto">
          <a:xfrm flipV="1">
            <a:off x="6161311" y="3641357"/>
            <a:ext cx="775113" cy="157211"/>
          </a:xfrm>
          <a:prstGeom prst="line">
            <a:avLst/>
          </a:prstGeom>
          <a:noFill/>
          <a:ln w="19050">
            <a:solidFill>
              <a:srgbClr val="333399"/>
            </a:solidFill>
            <a:round/>
            <a:headEnd/>
            <a:tailEnd/>
          </a:ln>
        </p:spPr>
        <p:txBody>
          <a:bodyPr wrap="none" lIns="68708" tIns="34354" rIns="68708" bIns="34354" anchor="ctr"/>
          <a:lstStyle/>
          <a:p>
            <a:endParaRPr lang="zh-CN" altLang="en-US" sz="2112" u="none" dirty="0">
              <a:ea typeface="黑体" pitchFamily="2" charset="-122"/>
            </a:endParaRPr>
          </a:p>
        </p:txBody>
      </p:sp>
    </p:spTree>
    <p:extLst>
      <p:ext uri="{BB962C8B-B14F-4D97-AF65-F5344CB8AC3E}">
        <p14:creationId xmlns:p14="http://schemas.microsoft.com/office/powerpoint/2010/main" val="42849567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539552" y="772986"/>
            <a:ext cx="5846582" cy="557353"/>
          </a:xfrm>
        </p:spPr>
        <p:txBody>
          <a:bodyPr anchor="b"/>
          <a:lstStyle/>
          <a:p>
            <a:pPr algn="l" eaLnBrk="1" hangingPunct="1"/>
            <a:r>
              <a:rPr lang="zh-CN" altLang="zh-CN" sz="2400" dirty="0">
                <a:solidFill>
                  <a:srgbClr val="007D7A"/>
                </a:solidFill>
                <a:latin typeface="Times New Roman" pitchFamily="18" charset="0"/>
                <a:ea typeface="微软雅黑" pitchFamily="34" charset="-122"/>
                <a:cs typeface="Times New Roman" pitchFamily="18" charset="0"/>
              </a:rPr>
              <a:t>48 </a:t>
            </a:r>
            <a:r>
              <a:rPr lang="zh-CN" sz="2400" dirty="0">
                <a:solidFill>
                  <a:srgbClr val="007D7A"/>
                </a:solidFill>
                <a:latin typeface="Times New Roman" pitchFamily="18" charset="0"/>
                <a:ea typeface="微软雅黑" pitchFamily="34" charset="-122"/>
                <a:cs typeface="Times New Roman" pitchFamily="18" charset="0"/>
              </a:rPr>
              <a:t>位的 </a:t>
            </a:r>
            <a:r>
              <a:rPr lang="zh-CN" altLang="zh-CN" sz="2400" dirty="0">
                <a:solidFill>
                  <a:srgbClr val="007D7A"/>
                </a:solidFill>
                <a:latin typeface="Times New Roman" pitchFamily="18" charset="0"/>
                <a:ea typeface="微软雅黑" pitchFamily="34" charset="-122"/>
                <a:cs typeface="Times New Roman" pitchFamily="18" charset="0"/>
              </a:rPr>
              <a:t>MAC </a:t>
            </a:r>
            <a:r>
              <a:rPr lang="zh-CN" sz="2400" dirty="0">
                <a:solidFill>
                  <a:srgbClr val="007D7A"/>
                </a:solidFill>
                <a:latin typeface="Times New Roman" pitchFamily="18" charset="0"/>
                <a:ea typeface="微软雅黑" pitchFamily="34" charset="-122"/>
                <a:cs typeface="Times New Roman" pitchFamily="18" charset="0"/>
              </a:rPr>
              <a:t>地址</a:t>
            </a:r>
          </a:p>
        </p:txBody>
      </p:sp>
      <p:sp>
        <p:nvSpPr>
          <p:cNvPr id="89091" name="Rectangle 3"/>
          <p:cNvSpPr>
            <a:spLocks noGrp="1" noChangeArrowheads="1"/>
          </p:cNvSpPr>
          <p:nvPr>
            <p:ph type="body" idx="4294967295"/>
          </p:nvPr>
        </p:nvSpPr>
        <p:spPr>
          <a:xfrm>
            <a:off x="395536" y="1492424"/>
            <a:ext cx="6480720" cy="3312368"/>
          </a:xfrm>
        </p:spPr>
        <p:txBody>
          <a:bodyPr/>
          <a:lstStyle/>
          <a:p>
            <a:pPr marL="271463" indent="-271463" eaLnBrk="1" hangingPunct="1"/>
            <a:r>
              <a:rPr lang="zh-CN" altLang="zh-CN" sz="2000" dirty="0" smtClean="0">
                <a:solidFill>
                  <a:srgbClr val="18386B"/>
                </a:solidFill>
                <a:latin typeface="微软雅黑" panose="020B0503020204020204" pitchFamily="34" charset="-122"/>
                <a:ea typeface="微软雅黑" panose="020B0503020204020204" pitchFamily="34" charset="-122"/>
              </a:rPr>
              <a:t>IEEE </a:t>
            </a:r>
            <a:r>
              <a:rPr lang="zh-CN" sz="2000" dirty="0" smtClean="0">
                <a:solidFill>
                  <a:srgbClr val="18386B"/>
                </a:solidFill>
                <a:latin typeface="微软雅黑" panose="020B0503020204020204" pitchFamily="34" charset="-122"/>
                <a:ea typeface="微软雅黑" panose="020B0503020204020204" pitchFamily="34" charset="-122"/>
              </a:rPr>
              <a:t>的</a:t>
            </a:r>
            <a:r>
              <a:rPr lang="zh-CN" sz="2000" dirty="0" smtClean="0">
                <a:solidFill>
                  <a:srgbClr val="C00000"/>
                </a:solidFill>
                <a:latin typeface="微软雅黑" panose="020B0503020204020204" pitchFamily="34" charset="-122"/>
                <a:ea typeface="微软雅黑" panose="020B0503020204020204" pitchFamily="34" charset="-122"/>
              </a:rPr>
              <a:t>注册管理机构 </a:t>
            </a:r>
            <a:r>
              <a:rPr lang="zh-CN" altLang="zh-CN" sz="2000" dirty="0" smtClean="0">
                <a:solidFill>
                  <a:srgbClr val="18386B"/>
                </a:solidFill>
                <a:latin typeface="微软雅黑" panose="020B0503020204020204" pitchFamily="34" charset="-122"/>
                <a:ea typeface="微软雅黑" panose="020B0503020204020204" pitchFamily="34" charset="-122"/>
              </a:rPr>
              <a:t>RA </a:t>
            </a:r>
            <a:r>
              <a:rPr lang="zh-CN" sz="2000" dirty="0" smtClean="0">
                <a:solidFill>
                  <a:srgbClr val="18386B"/>
                </a:solidFill>
                <a:latin typeface="微软雅黑" panose="020B0503020204020204" pitchFamily="34" charset="-122"/>
                <a:ea typeface="微软雅黑" panose="020B0503020204020204" pitchFamily="34" charset="-122"/>
              </a:rPr>
              <a:t>负责</a:t>
            </a:r>
            <a:r>
              <a:rPr lang="zh-CN" sz="2000" dirty="0">
                <a:solidFill>
                  <a:srgbClr val="18386B"/>
                </a:solidFill>
                <a:latin typeface="微软雅黑" panose="020B0503020204020204" pitchFamily="34" charset="-122"/>
                <a:ea typeface="微软雅黑" panose="020B0503020204020204" pitchFamily="34" charset="-122"/>
              </a:rPr>
              <a:t>向厂家分配地址字段的前三个字节</a:t>
            </a:r>
            <a:r>
              <a:rPr lang="zh-CN" altLang="zh-CN" sz="2000" dirty="0">
                <a:solidFill>
                  <a:srgbClr val="18386B"/>
                </a:solidFill>
                <a:latin typeface="微软雅黑" panose="020B0503020204020204" pitchFamily="34" charset="-122"/>
                <a:ea typeface="微软雅黑" panose="020B0503020204020204" pitchFamily="34" charset="-122"/>
              </a:rPr>
              <a:t>(</a:t>
            </a:r>
            <a:r>
              <a:rPr lang="zh-CN" sz="2000" dirty="0">
                <a:solidFill>
                  <a:srgbClr val="18386B"/>
                </a:solidFill>
                <a:latin typeface="微软雅黑" panose="020B0503020204020204" pitchFamily="34" charset="-122"/>
                <a:ea typeface="微软雅黑" panose="020B0503020204020204" pitchFamily="34" charset="-122"/>
              </a:rPr>
              <a:t>即高位 </a:t>
            </a:r>
            <a:r>
              <a:rPr lang="zh-CN" altLang="zh-CN" sz="2000" dirty="0">
                <a:solidFill>
                  <a:srgbClr val="18386B"/>
                </a:solidFill>
                <a:latin typeface="微软雅黑" panose="020B0503020204020204" pitchFamily="34" charset="-122"/>
                <a:ea typeface="微软雅黑" panose="020B0503020204020204" pitchFamily="34" charset="-122"/>
              </a:rPr>
              <a:t>24 </a:t>
            </a:r>
            <a:r>
              <a:rPr lang="zh-CN" sz="2000" dirty="0">
                <a:solidFill>
                  <a:srgbClr val="18386B"/>
                </a:solidFill>
                <a:latin typeface="微软雅黑" panose="020B0503020204020204" pitchFamily="34" charset="-122"/>
                <a:ea typeface="微软雅黑" panose="020B0503020204020204" pitchFamily="34" charset="-122"/>
              </a:rPr>
              <a:t>位</a:t>
            </a:r>
            <a:r>
              <a:rPr lang="zh-CN" altLang="zh-CN" sz="2000" dirty="0">
                <a:solidFill>
                  <a:srgbClr val="18386B"/>
                </a:solidFill>
                <a:latin typeface="微软雅黑" panose="020B0503020204020204" pitchFamily="34" charset="-122"/>
                <a:ea typeface="微软雅黑" panose="020B0503020204020204" pitchFamily="34" charset="-122"/>
              </a:rPr>
              <a:t>)</a:t>
            </a:r>
            <a:r>
              <a:rPr lang="zh-CN" altLang="en-US" sz="2000" dirty="0">
                <a:solidFill>
                  <a:srgbClr val="18386B"/>
                </a:solidFill>
                <a:latin typeface="微软雅黑" panose="020B0503020204020204" pitchFamily="34" charset="-122"/>
                <a:ea typeface="微软雅黑" panose="020B0503020204020204" pitchFamily="34" charset="-122"/>
              </a:rPr>
              <a:t>，称为</a:t>
            </a:r>
            <a:r>
              <a:rPr lang="zh-CN" altLang="en-US" sz="2000" dirty="0">
                <a:solidFill>
                  <a:srgbClr val="C00000"/>
                </a:solidFill>
                <a:latin typeface="微软雅黑" panose="020B0503020204020204" pitchFamily="34" charset="-122"/>
                <a:ea typeface="微软雅黑" panose="020B0503020204020204" pitchFamily="34" charset="-122"/>
              </a:rPr>
              <a:t>组织唯一标志符</a:t>
            </a:r>
            <a:r>
              <a:rPr lang="zh-CN" altLang="en-US" sz="2000" dirty="0">
                <a:solidFill>
                  <a:srgbClr val="18386B"/>
                </a:solidFill>
                <a:latin typeface="微软雅黑" panose="020B0503020204020204" pitchFamily="34" charset="-122"/>
                <a:ea typeface="微软雅黑" panose="020B0503020204020204" pitchFamily="34" charset="-122"/>
              </a:rPr>
              <a:t>（</a:t>
            </a:r>
            <a:r>
              <a:rPr lang="en-US" altLang="zh-CN" sz="2000" dirty="0">
                <a:solidFill>
                  <a:srgbClr val="18386B"/>
                </a:solidFill>
                <a:latin typeface="微软雅黑" panose="020B0503020204020204" pitchFamily="34" charset="-122"/>
                <a:ea typeface="微软雅黑" panose="020B0503020204020204" pitchFamily="34" charset="-122"/>
              </a:rPr>
              <a:t>Organizationally Unique Identifier</a:t>
            </a:r>
            <a:r>
              <a:rPr lang="zh-CN" altLang="en-US" sz="2000" dirty="0">
                <a:solidFill>
                  <a:srgbClr val="18386B"/>
                </a:solidFill>
                <a:latin typeface="微软雅黑" panose="020B0503020204020204" pitchFamily="34" charset="-122"/>
                <a:ea typeface="微软雅黑" panose="020B0503020204020204" pitchFamily="34" charset="-122"/>
              </a:rPr>
              <a:t>，即</a:t>
            </a:r>
            <a:r>
              <a:rPr lang="en-US" altLang="zh-CN" sz="2000" dirty="0" smtClean="0">
                <a:solidFill>
                  <a:srgbClr val="18386B"/>
                </a:solidFill>
                <a:latin typeface="微软雅黑" panose="020B0503020204020204" pitchFamily="34" charset="-122"/>
                <a:ea typeface="微软雅黑" panose="020B0503020204020204" pitchFamily="34" charset="-122"/>
              </a:rPr>
              <a:t>OUI</a:t>
            </a:r>
            <a:r>
              <a:rPr lang="zh-CN" altLang="en-US" sz="2000" dirty="0" smtClean="0">
                <a:solidFill>
                  <a:srgbClr val="18386B"/>
                </a:solidFill>
                <a:latin typeface="微软雅黑" panose="020B0503020204020204" pitchFamily="34" charset="-122"/>
                <a:ea typeface="微软雅黑" panose="020B0503020204020204" pitchFamily="34" charset="-122"/>
              </a:rPr>
              <a:t>）</a:t>
            </a:r>
            <a:r>
              <a:rPr lang="en-US" altLang="zh-CN" sz="2000" dirty="0" smtClean="0">
                <a:solidFill>
                  <a:srgbClr val="18386B"/>
                </a:solidFill>
                <a:latin typeface="微软雅黑" panose="020B0503020204020204" pitchFamily="34" charset="-122"/>
                <a:ea typeface="微软雅黑" panose="020B0503020204020204" pitchFamily="34" charset="-122"/>
              </a:rPr>
              <a:t> </a:t>
            </a:r>
            <a:r>
              <a:rPr lang="zh-CN" sz="2000" dirty="0">
                <a:solidFill>
                  <a:srgbClr val="18386B"/>
                </a:solidFill>
                <a:latin typeface="微软雅黑" panose="020B0503020204020204" pitchFamily="34" charset="-122"/>
                <a:ea typeface="微软雅黑" panose="020B0503020204020204" pitchFamily="34" charset="-122"/>
              </a:rPr>
              <a:t>。</a:t>
            </a:r>
          </a:p>
          <a:p>
            <a:pPr marL="271463" indent="-271463" eaLnBrk="1" hangingPunct="1"/>
            <a:r>
              <a:rPr lang="zh-CN" sz="2000" dirty="0" smtClean="0">
                <a:solidFill>
                  <a:srgbClr val="18386B"/>
                </a:solidFill>
                <a:latin typeface="微软雅黑" panose="020B0503020204020204" pitchFamily="34" charset="-122"/>
                <a:ea typeface="微软雅黑" panose="020B0503020204020204" pitchFamily="34" charset="-122"/>
              </a:rPr>
              <a:t>地址字段中的后三个字节</a:t>
            </a:r>
            <a:r>
              <a:rPr lang="zh-CN" altLang="zh-CN" sz="2000" dirty="0" smtClean="0">
                <a:solidFill>
                  <a:srgbClr val="18386B"/>
                </a:solidFill>
                <a:latin typeface="微软雅黑" panose="020B0503020204020204" pitchFamily="34" charset="-122"/>
                <a:ea typeface="微软雅黑" panose="020B0503020204020204" pitchFamily="34" charset="-122"/>
              </a:rPr>
              <a:t>(</a:t>
            </a:r>
            <a:r>
              <a:rPr lang="zh-CN" sz="2000" dirty="0" smtClean="0">
                <a:solidFill>
                  <a:srgbClr val="18386B"/>
                </a:solidFill>
                <a:latin typeface="微软雅黑" panose="020B0503020204020204" pitchFamily="34" charset="-122"/>
                <a:ea typeface="微软雅黑" panose="020B0503020204020204" pitchFamily="34" charset="-122"/>
              </a:rPr>
              <a:t>即低位 </a:t>
            </a:r>
            <a:r>
              <a:rPr lang="zh-CN" altLang="zh-CN" sz="2000" dirty="0" smtClean="0">
                <a:solidFill>
                  <a:srgbClr val="18386B"/>
                </a:solidFill>
                <a:latin typeface="微软雅黑" panose="020B0503020204020204" pitchFamily="34" charset="-122"/>
                <a:ea typeface="微软雅黑" panose="020B0503020204020204" pitchFamily="34" charset="-122"/>
              </a:rPr>
              <a:t>24 </a:t>
            </a:r>
            <a:r>
              <a:rPr lang="zh-CN" sz="2000" dirty="0" smtClean="0">
                <a:solidFill>
                  <a:srgbClr val="18386B"/>
                </a:solidFill>
                <a:latin typeface="微软雅黑" panose="020B0503020204020204" pitchFamily="34" charset="-122"/>
                <a:ea typeface="微软雅黑" panose="020B0503020204020204" pitchFamily="34" charset="-122"/>
              </a:rPr>
              <a:t>位</a:t>
            </a:r>
            <a:r>
              <a:rPr lang="zh-CN" altLang="zh-CN" sz="2000" dirty="0" smtClean="0">
                <a:solidFill>
                  <a:srgbClr val="18386B"/>
                </a:solidFill>
                <a:latin typeface="微软雅黑" panose="020B0503020204020204" pitchFamily="34" charset="-122"/>
                <a:ea typeface="微软雅黑" panose="020B0503020204020204" pitchFamily="34" charset="-122"/>
              </a:rPr>
              <a:t>)</a:t>
            </a:r>
            <a:r>
              <a:rPr lang="zh-CN" sz="2000" dirty="0" smtClean="0">
                <a:solidFill>
                  <a:srgbClr val="18386B"/>
                </a:solidFill>
                <a:latin typeface="微软雅黑" panose="020B0503020204020204" pitchFamily="34" charset="-122"/>
                <a:ea typeface="微软雅黑" panose="020B0503020204020204" pitchFamily="34" charset="-122"/>
              </a:rPr>
              <a:t>由厂家自行指派，称为</a:t>
            </a:r>
            <a:r>
              <a:rPr lang="zh-CN" sz="2000" dirty="0" smtClean="0">
                <a:solidFill>
                  <a:srgbClr val="C00000"/>
                </a:solidFill>
                <a:latin typeface="微软雅黑" panose="020B0503020204020204" pitchFamily="34" charset="-122"/>
                <a:ea typeface="微软雅黑" panose="020B0503020204020204" pitchFamily="34" charset="-122"/>
              </a:rPr>
              <a:t>扩展标识符</a:t>
            </a:r>
            <a:r>
              <a:rPr lang="zh-CN" altLang="en-US" sz="2000" dirty="0" smtClean="0">
                <a:solidFill>
                  <a:srgbClr val="18386B"/>
                </a:solidFill>
                <a:latin typeface="微软雅黑" panose="020B0503020204020204" pitchFamily="34" charset="-122"/>
                <a:ea typeface="微软雅黑" panose="020B0503020204020204" pitchFamily="34" charset="-122"/>
              </a:rPr>
              <a:t>（</a:t>
            </a:r>
            <a:r>
              <a:rPr lang="en-US" altLang="zh-CN" sz="2000" dirty="0" smtClean="0">
                <a:solidFill>
                  <a:srgbClr val="18386B"/>
                </a:solidFill>
                <a:latin typeface="微软雅黑" panose="020B0503020204020204" pitchFamily="34" charset="-122"/>
                <a:ea typeface="微软雅黑" panose="020B0503020204020204" pitchFamily="34" charset="-122"/>
              </a:rPr>
              <a:t>Extended </a:t>
            </a:r>
            <a:r>
              <a:rPr lang="en-US" altLang="zh-CN" sz="2000" dirty="0">
                <a:solidFill>
                  <a:srgbClr val="18386B"/>
                </a:solidFill>
                <a:latin typeface="微软雅黑" panose="020B0503020204020204" pitchFamily="34" charset="-122"/>
                <a:ea typeface="微软雅黑" panose="020B0503020204020204" pitchFamily="34" charset="-122"/>
              </a:rPr>
              <a:t>U</a:t>
            </a:r>
            <a:r>
              <a:rPr lang="en-US" altLang="zh-CN" sz="2000" dirty="0" smtClean="0">
                <a:solidFill>
                  <a:srgbClr val="18386B"/>
                </a:solidFill>
                <a:latin typeface="微软雅黑" panose="020B0503020204020204" pitchFamily="34" charset="-122"/>
                <a:ea typeface="微软雅黑" panose="020B0503020204020204" pitchFamily="34" charset="-122"/>
              </a:rPr>
              <a:t>nique Identifier</a:t>
            </a:r>
            <a:r>
              <a:rPr lang="zh-CN" altLang="en-US" sz="2000" dirty="0" smtClean="0">
                <a:solidFill>
                  <a:srgbClr val="18386B"/>
                </a:solidFill>
                <a:latin typeface="微软雅黑" panose="020B0503020204020204" pitchFamily="34" charset="-122"/>
                <a:ea typeface="微软雅黑" panose="020B0503020204020204" pitchFamily="34" charset="-122"/>
              </a:rPr>
              <a:t>，</a:t>
            </a:r>
            <a:r>
              <a:rPr lang="en-US" altLang="zh-CN" sz="2000" dirty="0">
                <a:solidFill>
                  <a:srgbClr val="18386B"/>
                </a:solidFill>
                <a:latin typeface="微软雅黑" panose="020B0503020204020204" pitchFamily="34" charset="-122"/>
                <a:ea typeface="微软雅黑" panose="020B0503020204020204" pitchFamily="34" charset="-122"/>
              </a:rPr>
              <a:t>EUI</a:t>
            </a:r>
            <a:r>
              <a:rPr lang="zh-CN" altLang="en-US" sz="2000" dirty="0">
                <a:solidFill>
                  <a:srgbClr val="18386B"/>
                </a:solidFill>
                <a:latin typeface="微软雅黑" panose="020B0503020204020204" pitchFamily="34" charset="-122"/>
                <a:ea typeface="微软雅黑" panose="020B0503020204020204" pitchFamily="34" charset="-122"/>
              </a:rPr>
              <a:t>）</a:t>
            </a:r>
            <a:r>
              <a:rPr lang="zh-CN" sz="2000" dirty="0">
                <a:solidFill>
                  <a:srgbClr val="18386B"/>
                </a:solidFill>
                <a:latin typeface="微软雅黑" panose="020B0503020204020204" pitchFamily="34" charset="-122"/>
                <a:ea typeface="微软雅黑" panose="020B0503020204020204" pitchFamily="34" charset="-122"/>
              </a:rPr>
              <a:t>，必须</a:t>
            </a:r>
            <a:r>
              <a:rPr lang="zh-CN" sz="2000" dirty="0" smtClean="0">
                <a:solidFill>
                  <a:srgbClr val="18386B"/>
                </a:solidFill>
                <a:latin typeface="微软雅黑" panose="020B0503020204020204" pitchFamily="34" charset="-122"/>
                <a:ea typeface="微软雅黑" panose="020B0503020204020204" pitchFamily="34" charset="-122"/>
              </a:rPr>
              <a:t>保证生产出的适配器没有重复地址。</a:t>
            </a:r>
          </a:p>
          <a:p>
            <a:pPr marL="271463" indent="-271463" eaLnBrk="1" hangingPunct="1"/>
            <a:r>
              <a:rPr lang="zh-CN" sz="2000" dirty="0" smtClean="0">
                <a:solidFill>
                  <a:srgbClr val="18386B"/>
                </a:solidFill>
                <a:latin typeface="微软雅黑" panose="020B0503020204020204" pitchFamily="34" charset="-122"/>
                <a:ea typeface="微软雅黑" panose="020B0503020204020204" pitchFamily="34" charset="-122"/>
              </a:rPr>
              <a:t>一个地址块可以生成</a:t>
            </a:r>
            <a:r>
              <a:rPr lang="zh-CN" altLang="zh-CN" sz="2000" dirty="0" smtClean="0">
                <a:solidFill>
                  <a:srgbClr val="18386B"/>
                </a:solidFill>
                <a:latin typeface="微软雅黑" panose="020B0503020204020204" pitchFamily="34" charset="-122"/>
                <a:ea typeface="微软雅黑" panose="020B0503020204020204" pitchFamily="34" charset="-122"/>
              </a:rPr>
              <a:t>2</a:t>
            </a:r>
            <a:r>
              <a:rPr lang="zh-CN" altLang="zh-CN" sz="2000" baseline="30000" dirty="0" smtClean="0">
                <a:solidFill>
                  <a:srgbClr val="18386B"/>
                </a:solidFill>
                <a:latin typeface="微软雅黑" panose="020B0503020204020204" pitchFamily="34" charset="-122"/>
                <a:ea typeface="微软雅黑" panose="020B0503020204020204" pitchFamily="34" charset="-122"/>
              </a:rPr>
              <a:t>24</a:t>
            </a:r>
            <a:r>
              <a:rPr lang="zh-CN" sz="2000" dirty="0" smtClean="0">
                <a:solidFill>
                  <a:srgbClr val="18386B"/>
                </a:solidFill>
                <a:latin typeface="微软雅黑" panose="020B0503020204020204" pitchFamily="34" charset="-122"/>
                <a:ea typeface="微软雅黑" panose="020B0503020204020204" pitchFamily="34" charset="-122"/>
              </a:rPr>
              <a:t>个不同的地址。这种 </a:t>
            </a:r>
            <a:r>
              <a:rPr lang="zh-CN" altLang="zh-CN" sz="2000" dirty="0" smtClean="0">
                <a:solidFill>
                  <a:srgbClr val="18386B"/>
                </a:solidFill>
                <a:latin typeface="微软雅黑" panose="020B0503020204020204" pitchFamily="34" charset="-122"/>
                <a:ea typeface="微软雅黑" panose="020B0503020204020204" pitchFamily="34" charset="-122"/>
              </a:rPr>
              <a:t>48 </a:t>
            </a:r>
            <a:r>
              <a:rPr lang="zh-CN" sz="2000" dirty="0" smtClean="0">
                <a:solidFill>
                  <a:srgbClr val="18386B"/>
                </a:solidFill>
                <a:latin typeface="微软雅黑" panose="020B0503020204020204" pitchFamily="34" charset="-122"/>
                <a:ea typeface="微软雅黑" panose="020B0503020204020204" pitchFamily="34" charset="-122"/>
              </a:rPr>
              <a:t>位地址称为 </a:t>
            </a:r>
            <a:r>
              <a:rPr lang="zh-CN" altLang="zh-CN" sz="2000" dirty="0" smtClean="0">
                <a:solidFill>
                  <a:srgbClr val="18386B"/>
                </a:solidFill>
                <a:latin typeface="微软雅黑" panose="020B0503020204020204" pitchFamily="34" charset="-122"/>
                <a:ea typeface="微软雅黑" panose="020B0503020204020204" pitchFamily="34" charset="-122"/>
              </a:rPr>
              <a:t>MAC-48</a:t>
            </a:r>
            <a:r>
              <a:rPr lang="zh-CN" sz="2000" dirty="0" smtClean="0">
                <a:solidFill>
                  <a:srgbClr val="18386B"/>
                </a:solidFill>
                <a:latin typeface="微软雅黑" panose="020B0503020204020204" pitchFamily="34" charset="-122"/>
                <a:ea typeface="微软雅黑" panose="020B0503020204020204" pitchFamily="34" charset="-122"/>
              </a:rPr>
              <a:t>，它的通用名称是</a:t>
            </a:r>
            <a:r>
              <a:rPr lang="zh-CN" altLang="zh-CN" sz="2000" dirty="0" smtClean="0">
                <a:solidFill>
                  <a:srgbClr val="18386B"/>
                </a:solidFill>
                <a:latin typeface="微软雅黑" panose="020B0503020204020204" pitchFamily="34" charset="-122"/>
                <a:ea typeface="微软雅黑" panose="020B0503020204020204" pitchFamily="34" charset="-122"/>
              </a:rPr>
              <a:t>EUI-48</a:t>
            </a:r>
            <a:r>
              <a:rPr lang="zh-CN" altLang="en-US" sz="2000" dirty="0" smtClean="0">
                <a:solidFill>
                  <a:srgbClr val="18386B"/>
                </a:solidFill>
                <a:latin typeface="微软雅黑" panose="020B0503020204020204" pitchFamily="34" charset="-122"/>
                <a:ea typeface="微软雅黑" panose="020B0503020204020204" pitchFamily="34" charset="-122"/>
              </a:rPr>
              <a:t>。</a:t>
            </a:r>
            <a:endParaRPr lang="en-US" altLang="zh-CN" sz="2000" dirty="0" smtClean="0">
              <a:solidFill>
                <a:srgbClr val="18386B"/>
              </a:solidFill>
              <a:latin typeface="微软雅黑" panose="020B0503020204020204" pitchFamily="34" charset="-122"/>
              <a:ea typeface="微软雅黑" panose="020B0503020204020204" pitchFamily="34" charset="-122"/>
            </a:endParaRPr>
          </a:p>
          <a:p>
            <a:pPr marL="271463" indent="-271463" eaLnBrk="1" hangingPunct="1"/>
            <a:r>
              <a:rPr lang="en-US" altLang="zh-CN" sz="2000" dirty="0" smtClean="0">
                <a:solidFill>
                  <a:srgbClr val="18386B"/>
                </a:solidFill>
                <a:latin typeface="微软雅黑" panose="020B0503020204020204" pitchFamily="34" charset="-122"/>
                <a:ea typeface="微软雅黑" panose="020B0503020204020204" pitchFamily="34" charset="-122"/>
              </a:rPr>
              <a:t>MAC</a:t>
            </a:r>
            <a:r>
              <a:rPr lang="zh-CN" altLang="en-US" sz="2000" dirty="0" smtClean="0">
                <a:solidFill>
                  <a:srgbClr val="18386B"/>
                </a:solidFill>
                <a:latin typeface="微软雅黑" panose="020B0503020204020204" pitchFamily="34" charset="-122"/>
                <a:ea typeface="微软雅黑" panose="020B0503020204020204" pitchFamily="34" charset="-122"/>
              </a:rPr>
              <a:t>地址实际上</a:t>
            </a:r>
            <a:r>
              <a:rPr lang="zh-CN" altLang="en-US" sz="2000" dirty="0">
                <a:solidFill>
                  <a:srgbClr val="18386B"/>
                </a:solidFill>
                <a:latin typeface="微软雅黑" panose="020B0503020204020204" pitchFamily="34" charset="-122"/>
                <a:ea typeface="微软雅黑" panose="020B0503020204020204" pitchFamily="34" charset="-122"/>
              </a:rPr>
              <a:t>就是</a:t>
            </a:r>
            <a:r>
              <a:rPr lang="zh-CN" altLang="en-US" sz="2000" dirty="0">
                <a:solidFill>
                  <a:srgbClr val="C00000"/>
                </a:solidFill>
                <a:latin typeface="微软雅黑" panose="020B0503020204020204" pitchFamily="34" charset="-122"/>
                <a:ea typeface="微软雅黑" panose="020B0503020204020204" pitchFamily="34" charset="-122"/>
              </a:rPr>
              <a:t>适配器地址</a:t>
            </a:r>
            <a:r>
              <a:rPr lang="zh-CN" altLang="en-US" sz="2000" dirty="0" smtClean="0">
                <a:solidFill>
                  <a:srgbClr val="18386B"/>
                </a:solidFill>
                <a:latin typeface="微软雅黑" panose="020B0503020204020204" pitchFamily="34" charset="-122"/>
                <a:ea typeface="微软雅黑" panose="020B0503020204020204" pitchFamily="34" charset="-122"/>
              </a:rPr>
              <a:t>或标识符</a:t>
            </a:r>
            <a:r>
              <a:rPr lang="en-US" altLang="zh-CN" sz="2000" dirty="0">
                <a:solidFill>
                  <a:srgbClr val="18386B"/>
                </a:solidFill>
                <a:latin typeface="微软雅黑" panose="020B0503020204020204" pitchFamily="34" charset="-122"/>
                <a:ea typeface="微软雅黑" panose="020B0503020204020204" pitchFamily="34" charset="-122"/>
              </a:rPr>
              <a:t>EUI-48</a:t>
            </a:r>
            <a:r>
              <a:rPr lang="zh-CN" altLang="en-US" sz="2000" dirty="0">
                <a:solidFill>
                  <a:srgbClr val="18386B"/>
                </a:solidFill>
                <a:latin typeface="微软雅黑" panose="020B0503020204020204" pitchFamily="34" charset="-122"/>
                <a:ea typeface="微软雅黑" panose="020B0503020204020204" pitchFamily="34" charset="-122"/>
              </a:rPr>
              <a:t>。</a:t>
            </a:r>
          </a:p>
          <a:p>
            <a:pPr eaLnBrk="1" hangingPunct="1"/>
            <a:endParaRPr lang="zh-CN" sz="2000" dirty="0" smtClean="0">
              <a:solidFill>
                <a:srgbClr val="18386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3883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kumimoji="1" lang="zh-CN" altLang="en-US" sz="1800" u="none">
              <a:solidFill>
                <a:schemeClr val="accent2"/>
              </a:solidFill>
              <a:latin typeface="Arial" charset="0"/>
              <a:ea typeface="华文行楷" pitchFamily="2" charset="-122"/>
            </a:endParaRPr>
          </a:p>
        </p:txBody>
      </p:sp>
      <p:sp>
        <p:nvSpPr>
          <p:cNvPr id="358404" name="Rectangle 3"/>
          <p:cNvSpPr>
            <a:spLocks noChangeArrowheads="1"/>
          </p:cNvSpPr>
          <p:nvPr/>
        </p:nvSpPr>
        <p:spPr bwMode="auto">
          <a:xfrm>
            <a:off x="0" y="2428875"/>
            <a:ext cx="9144000" cy="0"/>
          </a:xfrm>
          <a:prstGeom prst="rect">
            <a:avLst/>
          </a:prstGeom>
          <a:noFill/>
          <a:ln w="9525">
            <a:noFill/>
            <a:miter lim="800000"/>
            <a:headEnd/>
            <a:tailEnd/>
          </a:ln>
        </p:spPr>
        <p:txBody>
          <a:bodyPr wrap="none" anchor="ctr">
            <a:spAutoFit/>
          </a:bodyPr>
          <a:lstStyle/>
          <a:p>
            <a:endParaRPr kumimoji="1" lang="zh-CN" altLang="en-US" sz="1800" u="none">
              <a:solidFill>
                <a:schemeClr val="accent2"/>
              </a:solidFill>
              <a:latin typeface="Arial" charset="0"/>
              <a:ea typeface="华文行楷" pitchFamily="2" charset="-122"/>
            </a:endParaRPr>
          </a:p>
        </p:txBody>
      </p:sp>
      <p:sp>
        <p:nvSpPr>
          <p:cNvPr id="35840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kumimoji="1" lang="zh-CN" altLang="en-US" sz="1800" u="none">
              <a:solidFill>
                <a:schemeClr val="accent2"/>
              </a:solidFill>
              <a:latin typeface="Arial" charset="0"/>
              <a:ea typeface="华文行楷" pitchFamily="2" charset="-122"/>
            </a:endParaRPr>
          </a:p>
        </p:txBody>
      </p:sp>
      <p:sp>
        <p:nvSpPr>
          <p:cNvPr id="358407" name="Rectangle 6"/>
          <p:cNvSpPr>
            <a:spLocks noGrp="1" noChangeArrowheads="1"/>
          </p:cNvSpPr>
          <p:nvPr>
            <p:ph type="title" idx="4294967295"/>
          </p:nvPr>
        </p:nvSpPr>
        <p:spPr>
          <a:xfrm>
            <a:off x="250825" y="846138"/>
            <a:ext cx="4826000" cy="574675"/>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局域网上网卡的硬件地址</a:t>
            </a:r>
            <a:r>
              <a:rPr lang="zh-CN" altLang="en-US" dirty="0" smtClean="0">
                <a:ea typeface="微软雅黑" pitchFamily="34" charset="-122"/>
                <a:cs typeface="Times New Roman" pitchFamily="18" charset="0"/>
              </a:rPr>
              <a:t> </a:t>
            </a:r>
          </a:p>
        </p:txBody>
      </p:sp>
      <p:sp>
        <p:nvSpPr>
          <p:cNvPr id="358427" name="Text Box 32"/>
          <p:cNvSpPr txBox="1">
            <a:spLocks noChangeArrowheads="1"/>
          </p:cNvSpPr>
          <p:nvPr/>
        </p:nvSpPr>
        <p:spPr bwMode="auto">
          <a:xfrm>
            <a:off x="685800" y="4292600"/>
            <a:ext cx="5256213" cy="396875"/>
          </a:xfrm>
          <a:prstGeom prst="rect">
            <a:avLst/>
          </a:prstGeom>
          <a:noFill/>
          <a:ln w="9525">
            <a:noFill/>
            <a:miter lim="800000"/>
            <a:headEnd/>
            <a:tailEnd/>
          </a:ln>
        </p:spPr>
        <p:txBody>
          <a:bodyPr>
            <a:spAutoFit/>
          </a:bodyPr>
          <a:lstStyle/>
          <a:p>
            <a:pPr>
              <a:spcBef>
                <a:spcPct val="50000"/>
              </a:spcBef>
            </a:pPr>
            <a:r>
              <a:rPr lang="en-US" altLang="zh-CN" sz="2000" b="0" u="none">
                <a:solidFill>
                  <a:srgbClr val="1A3868"/>
                </a:solidFill>
              </a:rPr>
              <a:t>WINDOWS </a:t>
            </a:r>
            <a:r>
              <a:rPr lang="zh-CN" altLang="en-US" sz="2000" b="0" u="none">
                <a:solidFill>
                  <a:srgbClr val="1A3868"/>
                </a:solidFill>
              </a:rPr>
              <a:t>用户可以使用</a:t>
            </a:r>
            <a:r>
              <a:rPr lang="en-US" altLang="zh-CN" sz="2000" b="0" u="none">
                <a:solidFill>
                  <a:srgbClr val="1A3868"/>
                </a:solidFill>
              </a:rPr>
              <a:t>ipconfig/all </a:t>
            </a:r>
            <a:r>
              <a:rPr lang="zh-CN" altLang="en-US" sz="2000" b="0" u="none">
                <a:solidFill>
                  <a:srgbClr val="1A3868"/>
                </a:solidFill>
              </a:rPr>
              <a:t>查看</a:t>
            </a:r>
          </a:p>
        </p:txBody>
      </p:sp>
      <p:sp>
        <p:nvSpPr>
          <p:cNvPr id="34" name="矩形 33"/>
          <p:cNvSpPr/>
          <p:nvPr/>
        </p:nvSpPr>
        <p:spPr bwMode="auto">
          <a:xfrm>
            <a:off x="252413" y="1708150"/>
            <a:ext cx="5975350" cy="2487613"/>
          </a:xfrm>
          <a:prstGeom prst="rect">
            <a:avLst/>
          </a:prstGeom>
          <a:solidFill>
            <a:srgbClr val="003366"/>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ctr"/>
          <a:lstStyle/>
          <a:p>
            <a:endParaRPr kumimoji="1" lang="zh-CN" altLang="en-US" sz="1600" u="none">
              <a:solidFill>
                <a:schemeClr val="accent2"/>
              </a:solidFill>
              <a:latin typeface="Arial" charset="0"/>
              <a:ea typeface="华文行楷" pitchFamily="2" charset="-122"/>
            </a:endParaRPr>
          </a:p>
        </p:txBody>
      </p:sp>
      <p:sp>
        <p:nvSpPr>
          <p:cNvPr id="358408" name="Freeform 7"/>
          <p:cNvSpPr>
            <a:spLocks/>
          </p:cNvSpPr>
          <p:nvPr/>
        </p:nvSpPr>
        <p:spPr bwMode="auto">
          <a:xfrm>
            <a:off x="1824038" y="2571750"/>
            <a:ext cx="1457325" cy="338138"/>
          </a:xfrm>
          <a:custGeom>
            <a:avLst/>
            <a:gdLst>
              <a:gd name="T0" fmla="*/ 0 w 1200"/>
              <a:gd name="T1" fmla="*/ 0 h 288"/>
              <a:gd name="T2" fmla="*/ 1200 w 1200"/>
              <a:gd name="T3" fmla="*/ 0 h 288"/>
              <a:gd name="T4" fmla="*/ 1200 w 1200"/>
              <a:gd name="T5" fmla="*/ 288 h 288"/>
              <a:gd name="T6" fmla="*/ 0 60000 65536"/>
              <a:gd name="T7" fmla="*/ 0 60000 65536"/>
              <a:gd name="T8" fmla="*/ 0 60000 65536"/>
              <a:gd name="T9" fmla="*/ 0 w 1200"/>
              <a:gd name="T10" fmla="*/ 0 h 288"/>
              <a:gd name="T11" fmla="*/ 1200 w 1200"/>
              <a:gd name="T12" fmla="*/ 288 h 288"/>
            </a:gdLst>
            <a:ahLst/>
            <a:cxnLst>
              <a:cxn ang="T6">
                <a:pos x="T0" y="T1"/>
              </a:cxn>
              <a:cxn ang="T7">
                <a:pos x="T2" y="T3"/>
              </a:cxn>
              <a:cxn ang="T8">
                <a:pos x="T4" y="T5"/>
              </a:cxn>
            </a:cxnLst>
            <a:rect l="T9" t="T10" r="T11" b="T12"/>
            <a:pathLst>
              <a:path w="1200" h="288">
                <a:moveTo>
                  <a:pt x="0" y="0"/>
                </a:moveTo>
                <a:lnTo>
                  <a:pt x="1200" y="0"/>
                </a:lnTo>
                <a:lnTo>
                  <a:pt x="1200" y="288"/>
                </a:lnTo>
              </a:path>
            </a:pathLst>
          </a:custGeom>
          <a:noFill/>
          <a:ln w="28575">
            <a:solidFill>
              <a:srgbClr val="00FF00"/>
            </a:solidFill>
            <a:round/>
            <a:headEnd/>
            <a:tailEnd/>
          </a:ln>
        </p:spPr>
        <p:txBody>
          <a:bodyPr/>
          <a:lstStyle/>
          <a:p>
            <a:endParaRPr kumimoji="1" lang="zh-CN" altLang="en-US" sz="1600" u="none">
              <a:solidFill>
                <a:schemeClr val="accent2"/>
              </a:solidFill>
              <a:latin typeface="Arial" charset="0"/>
              <a:ea typeface="华文行楷" pitchFamily="2" charset="-122"/>
            </a:endParaRPr>
          </a:p>
        </p:txBody>
      </p:sp>
      <p:sp>
        <p:nvSpPr>
          <p:cNvPr id="358409" name="Freeform 8"/>
          <p:cNvSpPr>
            <a:spLocks/>
          </p:cNvSpPr>
          <p:nvPr/>
        </p:nvSpPr>
        <p:spPr bwMode="auto">
          <a:xfrm>
            <a:off x="1474788" y="2909888"/>
            <a:ext cx="4368800" cy="563562"/>
          </a:xfrm>
          <a:custGeom>
            <a:avLst/>
            <a:gdLst>
              <a:gd name="T0" fmla="*/ 0 w 3648"/>
              <a:gd name="T1" fmla="*/ 480 h 480"/>
              <a:gd name="T2" fmla="*/ 96 w 3648"/>
              <a:gd name="T3" fmla="*/ 480 h 480"/>
              <a:gd name="T4" fmla="*/ 96 w 3648"/>
              <a:gd name="T5" fmla="*/ 0 h 480"/>
              <a:gd name="T6" fmla="*/ 3648 w 3648"/>
              <a:gd name="T7" fmla="*/ 0 h 480"/>
              <a:gd name="T8" fmla="*/ 3648 w 3648"/>
              <a:gd name="T9" fmla="*/ 480 h 480"/>
              <a:gd name="T10" fmla="*/ 3552 w 3648"/>
              <a:gd name="T11" fmla="*/ 480 h 480"/>
              <a:gd name="T12" fmla="*/ 0 60000 65536"/>
              <a:gd name="T13" fmla="*/ 0 60000 65536"/>
              <a:gd name="T14" fmla="*/ 0 60000 65536"/>
              <a:gd name="T15" fmla="*/ 0 60000 65536"/>
              <a:gd name="T16" fmla="*/ 0 60000 65536"/>
              <a:gd name="T17" fmla="*/ 0 60000 65536"/>
              <a:gd name="T18" fmla="*/ 0 w 3648"/>
              <a:gd name="T19" fmla="*/ 0 h 480"/>
              <a:gd name="T20" fmla="*/ 3648 w 3648"/>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3648" h="480">
                <a:moveTo>
                  <a:pt x="0" y="480"/>
                </a:moveTo>
                <a:lnTo>
                  <a:pt x="96" y="480"/>
                </a:lnTo>
                <a:lnTo>
                  <a:pt x="96" y="0"/>
                </a:lnTo>
                <a:lnTo>
                  <a:pt x="3648" y="0"/>
                </a:lnTo>
                <a:lnTo>
                  <a:pt x="3648" y="480"/>
                </a:lnTo>
                <a:lnTo>
                  <a:pt x="3552" y="480"/>
                </a:lnTo>
              </a:path>
            </a:pathLst>
          </a:custGeom>
          <a:noFill/>
          <a:ln w="28575">
            <a:solidFill>
              <a:srgbClr val="00FF00"/>
            </a:solidFill>
            <a:round/>
            <a:headEnd/>
            <a:tailEnd/>
          </a:ln>
        </p:spPr>
        <p:txBody>
          <a:bodyPr/>
          <a:lstStyle/>
          <a:p>
            <a:endParaRPr kumimoji="1" lang="zh-CN" altLang="en-US" sz="1600" u="none">
              <a:solidFill>
                <a:schemeClr val="accent2"/>
              </a:solidFill>
              <a:latin typeface="Arial" charset="0"/>
              <a:ea typeface="华文行楷" pitchFamily="2" charset="-122"/>
            </a:endParaRPr>
          </a:p>
        </p:txBody>
      </p:sp>
      <p:pic>
        <p:nvPicPr>
          <p:cNvPr id="358410" name="Picture 9"/>
          <p:cNvPicPr>
            <a:picLocks noChangeArrowheads="1"/>
          </p:cNvPicPr>
          <p:nvPr/>
        </p:nvPicPr>
        <p:blipFill>
          <a:blip r:embed="rId3" cstate="print"/>
          <a:srcRect/>
          <a:stretch>
            <a:fillRect/>
          </a:stretch>
        </p:blipFill>
        <p:spPr bwMode="auto">
          <a:xfrm>
            <a:off x="863600" y="3173413"/>
            <a:ext cx="519113" cy="476250"/>
          </a:xfrm>
          <a:prstGeom prst="rect">
            <a:avLst/>
          </a:prstGeom>
          <a:noFill/>
          <a:ln w="9525">
            <a:noFill/>
            <a:miter lim="800000"/>
            <a:headEnd/>
            <a:tailEnd/>
          </a:ln>
        </p:spPr>
      </p:pic>
      <p:pic>
        <p:nvPicPr>
          <p:cNvPr id="358411" name="Picture 10"/>
          <p:cNvPicPr>
            <a:picLocks noChangeArrowheads="1"/>
          </p:cNvPicPr>
          <p:nvPr/>
        </p:nvPicPr>
        <p:blipFill>
          <a:blip r:embed="rId4" cstate="print"/>
          <a:srcRect/>
          <a:stretch>
            <a:fillRect/>
          </a:stretch>
        </p:blipFill>
        <p:spPr bwMode="auto">
          <a:xfrm>
            <a:off x="2522538" y="2401888"/>
            <a:ext cx="400050" cy="260350"/>
          </a:xfrm>
          <a:prstGeom prst="rect">
            <a:avLst/>
          </a:prstGeom>
          <a:noFill/>
          <a:ln w="12699">
            <a:noFill/>
            <a:miter lim="800000"/>
            <a:headEnd/>
            <a:tailEnd/>
          </a:ln>
        </p:spPr>
      </p:pic>
      <p:sp>
        <p:nvSpPr>
          <p:cNvPr id="358412" name="Rectangle 12"/>
          <p:cNvSpPr>
            <a:spLocks noChangeArrowheads="1"/>
          </p:cNvSpPr>
          <p:nvPr/>
        </p:nvSpPr>
        <p:spPr bwMode="auto">
          <a:xfrm>
            <a:off x="2813050" y="2516188"/>
            <a:ext cx="292100" cy="111125"/>
          </a:xfrm>
          <a:prstGeom prst="rect">
            <a:avLst/>
          </a:prstGeom>
          <a:solidFill>
            <a:schemeClr val="bg1"/>
          </a:solidFill>
          <a:ln w="9525">
            <a:solidFill>
              <a:srgbClr val="00FF00"/>
            </a:solidFill>
            <a:miter lim="800000"/>
            <a:headEnd/>
            <a:tailEnd/>
          </a:ln>
        </p:spPr>
        <p:txBody>
          <a:bodyPr wrap="none" anchor="ctr"/>
          <a:lstStyle/>
          <a:p>
            <a:endParaRPr kumimoji="1" lang="zh-CN" altLang="en-US" sz="1600" u="none">
              <a:solidFill>
                <a:schemeClr val="accent2"/>
              </a:solidFill>
              <a:latin typeface="Arial" charset="0"/>
              <a:ea typeface="华文行楷" pitchFamily="2" charset="-122"/>
            </a:endParaRPr>
          </a:p>
        </p:txBody>
      </p:sp>
      <p:sp>
        <p:nvSpPr>
          <p:cNvPr id="358413" name="Rectangle 13"/>
          <p:cNvSpPr>
            <a:spLocks noChangeArrowheads="1"/>
          </p:cNvSpPr>
          <p:nvPr/>
        </p:nvSpPr>
        <p:spPr bwMode="auto">
          <a:xfrm>
            <a:off x="1182688" y="3417888"/>
            <a:ext cx="292100" cy="111125"/>
          </a:xfrm>
          <a:prstGeom prst="rect">
            <a:avLst/>
          </a:prstGeom>
          <a:solidFill>
            <a:schemeClr val="bg1"/>
          </a:solidFill>
          <a:ln w="9525">
            <a:solidFill>
              <a:srgbClr val="00FF00"/>
            </a:solidFill>
            <a:miter lim="800000"/>
            <a:headEnd/>
            <a:tailEnd/>
          </a:ln>
        </p:spPr>
        <p:txBody>
          <a:bodyPr wrap="none" anchor="ctr"/>
          <a:lstStyle/>
          <a:p>
            <a:endParaRPr kumimoji="1" lang="zh-CN" altLang="en-US" sz="1600" u="none">
              <a:solidFill>
                <a:schemeClr val="accent2"/>
              </a:solidFill>
              <a:latin typeface="Arial" charset="0"/>
              <a:ea typeface="华文行楷" pitchFamily="2" charset="-122"/>
            </a:endParaRPr>
          </a:p>
        </p:txBody>
      </p:sp>
      <p:pic>
        <p:nvPicPr>
          <p:cNvPr id="358414" name="Picture 14"/>
          <p:cNvPicPr>
            <a:picLocks noChangeArrowheads="1"/>
          </p:cNvPicPr>
          <p:nvPr/>
        </p:nvPicPr>
        <p:blipFill>
          <a:blip r:embed="rId3" cstate="print"/>
          <a:srcRect/>
          <a:stretch>
            <a:fillRect/>
          </a:stretch>
        </p:blipFill>
        <p:spPr bwMode="auto">
          <a:xfrm>
            <a:off x="2930525" y="3167063"/>
            <a:ext cx="520700" cy="476250"/>
          </a:xfrm>
          <a:prstGeom prst="rect">
            <a:avLst/>
          </a:prstGeom>
          <a:noFill/>
          <a:ln w="9525">
            <a:noFill/>
            <a:miter lim="800000"/>
            <a:headEnd/>
            <a:tailEnd/>
          </a:ln>
        </p:spPr>
      </p:pic>
      <p:pic>
        <p:nvPicPr>
          <p:cNvPr id="358415" name="Picture 15"/>
          <p:cNvPicPr>
            <a:picLocks noChangeArrowheads="1"/>
          </p:cNvPicPr>
          <p:nvPr/>
        </p:nvPicPr>
        <p:blipFill>
          <a:blip r:embed="rId3" cstate="print"/>
          <a:srcRect/>
          <a:stretch>
            <a:fillRect/>
          </a:stretch>
        </p:blipFill>
        <p:spPr bwMode="auto">
          <a:xfrm>
            <a:off x="5057775" y="3157538"/>
            <a:ext cx="517525" cy="479425"/>
          </a:xfrm>
          <a:prstGeom prst="rect">
            <a:avLst/>
          </a:prstGeom>
          <a:noFill/>
          <a:ln w="9525">
            <a:noFill/>
            <a:miter lim="800000"/>
            <a:headEnd/>
            <a:tailEnd/>
          </a:ln>
        </p:spPr>
      </p:pic>
      <p:sp>
        <p:nvSpPr>
          <p:cNvPr id="358416" name="Rectangle 16"/>
          <p:cNvSpPr>
            <a:spLocks noChangeArrowheads="1"/>
          </p:cNvSpPr>
          <p:nvPr/>
        </p:nvSpPr>
        <p:spPr bwMode="auto">
          <a:xfrm>
            <a:off x="3281363" y="3417888"/>
            <a:ext cx="290512" cy="111125"/>
          </a:xfrm>
          <a:prstGeom prst="rect">
            <a:avLst/>
          </a:prstGeom>
          <a:solidFill>
            <a:schemeClr val="bg1"/>
          </a:solidFill>
          <a:ln w="9525">
            <a:solidFill>
              <a:srgbClr val="00FF00"/>
            </a:solidFill>
            <a:miter lim="800000"/>
            <a:headEnd/>
            <a:tailEnd/>
          </a:ln>
        </p:spPr>
        <p:txBody>
          <a:bodyPr wrap="none" anchor="ctr"/>
          <a:lstStyle/>
          <a:p>
            <a:endParaRPr kumimoji="1" lang="zh-CN" altLang="en-US" sz="1600" u="none">
              <a:solidFill>
                <a:schemeClr val="accent2"/>
              </a:solidFill>
              <a:latin typeface="Arial" charset="0"/>
              <a:ea typeface="华文行楷" pitchFamily="2" charset="-122"/>
            </a:endParaRPr>
          </a:p>
        </p:txBody>
      </p:sp>
      <p:sp>
        <p:nvSpPr>
          <p:cNvPr id="358417" name="Rectangle 17"/>
          <p:cNvSpPr>
            <a:spLocks noChangeArrowheads="1"/>
          </p:cNvSpPr>
          <p:nvPr/>
        </p:nvSpPr>
        <p:spPr bwMode="auto">
          <a:xfrm>
            <a:off x="5435600" y="3417888"/>
            <a:ext cx="292100" cy="111125"/>
          </a:xfrm>
          <a:prstGeom prst="rect">
            <a:avLst/>
          </a:prstGeom>
          <a:solidFill>
            <a:schemeClr val="bg1"/>
          </a:solidFill>
          <a:ln w="9525">
            <a:solidFill>
              <a:srgbClr val="00FF00"/>
            </a:solidFill>
            <a:miter lim="800000"/>
            <a:headEnd/>
            <a:tailEnd/>
          </a:ln>
        </p:spPr>
        <p:txBody>
          <a:bodyPr wrap="none" anchor="ctr"/>
          <a:lstStyle/>
          <a:p>
            <a:endParaRPr kumimoji="1" lang="zh-CN" altLang="en-US" sz="1600" u="none">
              <a:solidFill>
                <a:schemeClr val="accent2"/>
              </a:solidFill>
              <a:latin typeface="Arial" charset="0"/>
              <a:ea typeface="华文行楷" pitchFamily="2" charset="-122"/>
            </a:endParaRPr>
          </a:p>
        </p:txBody>
      </p:sp>
      <p:sp>
        <p:nvSpPr>
          <p:cNvPr id="358418" name="Freeform 18"/>
          <p:cNvSpPr>
            <a:spLocks/>
          </p:cNvSpPr>
          <p:nvPr/>
        </p:nvSpPr>
        <p:spPr bwMode="auto">
          <a:xfrm>
            <a:off x="3571875" y="2909888"/>
            <a:ext cx="117475" cy="563562"/>
          </a:xfrm>
          <a:custGeom>
            <a:avLst/>
            <a:gdLst>
              <a:gd name="T0" fmla="*/ 0 w 96"/>
              <a:gd name="T1" fmla="*/ 480 h 480"/>
              <a:gd name="T2" fmla="*/ 96 w 96"/>
              <a:gd name="T3" fmla="*/ 480 h 480"/>
              <a:gd name="T4" fmla="*/ 96 w 96"/>
              <a:gd name="T5" fmla="*/ 0 h 480"/>
              <a:gd name="T6" fmla="*/ 0 60000 65536"/>
              <a:gd name="T7" fmla="*/ 0 60000 65536"/>
              <a:gd name="T8" fmla="*/ 0 60000 65536"/>
              <a:gd name="T9" fmla="*/ 0 w 96"/>
              <a:gd name="T10" fmla="*/ 0 h 480"/>
              <a:gd name="T11" fmla="*/ 96 w 96"/>
              <a:gd name="T12" fmla="*/ 480 h 480"/>
            </a:gdLst>
            <a:ahLst/>
            <a:cxnLst>
              <a:cxn ang="T6">
                <a:pos x="T0" y="T1"/>
              </a:cxn>
              <a:cxn ang="T7">
                <a:pos x="T2" y="T3"/>
              </a:cxn>
              <a:cxn ang="T8">
                <a:pos x="T4" y="T5"/>
              </a:cxn>
            </a:cxnLst>
            <a:rect l="T9" t="T10" r="T11" b="T12"/>
            <a:pathLst>
              <a:path w="96" h="480">
                <a:moveTo>
                  <a:pt x="0" y="480"/>
                </a:moveTo>
                <a:lnTo>
                  <a:pt x="96" y="480"/>
                </a:lnTo>
                <a:lnTo>
                  <a:pt x="96" y="0"/>
                </a:lnTo>
              </a:path>
            </a:pathLst>
          </a:custGeom>
          <a:noFill/>
          <a:ln w="28575">
            <a:solidFill>
              <a:srgbClr val="00FF00"/>
            </a:solidFill>
            <a:round/>
            <a:headEnd/>
            <a:tailEnd/>
          </a:ln>
        </p:spPr>
        <p:txBody>
          <a:bodyPr/>
          <a:lstStyle/>
          <a:p>
            <a:endParaRPr kumimoji="1" lang="zh-CN" altLang="en-US" sz="1600" u="none">
              <a:solidFill>
                <a:schemeClr val="accent2"/>
              </a:solidFill>
              <a:latin typeface="Arial" charset="0"/>
              <a:ea typeface="华文行楷" pitchFamily="2" charset="-122"/>
            </a:endParaRPr>
          </a:p>
        </p:txBody>
      </p:sp>
      <p:sp>
        <p:nvSpPr>
          <p:cNvPr id="358419" name="Rectangle 19"/>
          <p:cNvSpPr>
            <a:spLocks noChangeArrowheads="1"/>
          </p:cNvSpPr>
          <p:nvPr/>
        </p:nvSpPr>
        <p:spPr bwMode="auto">
          <a:xfrm>
            <a:off x="2289175" y="2516188"/>
            <a:ext cx="290513" cy="111125"/>
          </a:xfrm>
          <a:prstGeom prst="rect">
            <a:avLst/>
          </a:prstGeom>
          <a:solidFill>
            <a:schemeClr val="bg1"/>
          </a:solidFill>
          <a:ln w="9525">
            <a:solidFill>
              <a:srgbClr val="00FF00"/>
            </a:solidFill>
            <a:miter lim="800000"/>
            <a:headEnd/>
            <a:tailEnd/>
          </a:ln>
        </p:spPr>
        <p:txBody>
          <a:bodyPr wrap="none" anchor="ctr"/>
          <a:lstStyle/>
          <a:p>
            <a:endParaRPr kumimoji="1" lang="zh-CN" altLang="en-US" sz="1600" u="none">
              <a:solidFill>
                <a:schemeClr val="accent2"/>
              </a:solidFill>
              <a:latin typeface="Arial" charset="0"/>
              <a:ea typeface="华文行楷" pitchFamily="2" charset="-122"/>
            </a:endParaRPr>
          </a:p>
        </p:txBody>
      </p:sp>
      <p:sp>
        <p:nvSpPr>
          <p:cNvPr id="358420" name="Line 21"/>
          <p:cNvSpPr>
            <a:spLocks noChangeShapeType="1"/>
          </p:cNvSpPr>
          <p:nvPr/>
        </p:nvSpPr>
        <p:spPr bwMode="auto">
          <a:xfrm>
            <a:off x="2055813" y="2239963"/>
            <a:ext cx="350837" cy="341312"/>
          </a:xfrm>
          <a:prstGeom prst="line">
            <a:avLst/>
          </a:prstGeom>
          <a:noFill/>
          <a:ln w="9525">
            <a:solidFill>
              <a:srgbClr val="00FF00"/>
            </a:solidFill>
            <a:round/>
            <a:headEnd/>
            <a:tailEnd type="triangle" w="sm" len="med"/>
          </a:ln>
        </p:spPr>
        <p:txBody>
          <a:bodyPr/>
          <a:lstStyle/>
          <a:p>
            <a:endParaRPr lang="zh-CN" altLang="en-US"/>
          </a:p>
        </p:txBody>
      </p:sp>
      <p:sp>
        <p:nvSpPr>
          <p:cNvPr id="358421" name="Line 23"/>
          <p:cNvSpPr>
            <a:spLocks noChangeShapeType="1"/>
          </p:cNvSpPr>
          <p:nvPr/>
        </p:nvSpPr>
        <p:spPr bwMode="auto">
          <a:xfrm flipH="1">
            <a:off x="2989263" y="2239963"/>
            <a:ext cx="639762" cy="341312"/>
          </a:xfrm>
          <a:prstGeom prst="line">
            <a:avLst/>
          </a:prstGeom>
          <a:noFill/>
          <a:ln w="9525">
            <a:solidFill>
              <a:srgbClr val="00FF00"/>
            </a:solidFill>
            <a:round/>
            <a:headEnd/>
            <a:tailEnd type="triangle" w="sm" len="med"/>
          </a:ln>
        </p:spPr>
        <p:txBody>
          <a:bodyPr/>
          <a:lstStyle/>
          <a:p>
            <a:endParaRPr lang="zh-CN" altLang="en-US"/>
          </a:p>
        </p:txBody>
      </p:sp>
      <p:sp>
        <p:nvSpPr>
          <p:cNvPr id="358422" name="Line 25"/>
          <p:cNvSpPr>
            <a:spLocks noChangeShapeType="1"/>
          </p:cNvSpPr>
          <p:nvPr/>
        </p:nvSpPr>
        <p:spPr bwMode="auto">
          <a:xfrm rot="16200000" flipV="1">
            <a:off x="1361282" y="3475831"/>
            <a:ext cx="311150" cy="265113"/>
          </a:xfrm>
          <a:prstGeom prst="line">
            <a:avLst/>
          </a:prstGeom>
          <a:noFill/>
          <a:ln w="9525">
            <a:solidFill>
              <a:srgbClr val="00FF00"/>
            </a:solidFill>
            <a:round/>
            <a:headEnd/>
            <a:tailEnd type="triangle" w="sm" len="med"/>
          </a:ln>
        </p:spPr>
        <p:txBody>
          <a:bodyPr/>
          <a:lstStyle/>
          <a:p>
            <a:endParaRPr lang="zh-CN" altLang="en-US"/>
          </a:p>
        </p:txBody>
      </p:sp>
      <p:sp>
        <p:nvSpPr>
          <p:cNvPr id="358423" name="Line 28"/>
          <p:cNvSpPr>
            <a:spLocks noChangeShapeType="1"/>
          </p:cNvSpPr>
          <p:nvPr/>
        </p:nvSpPr>
        <p:spPr bwMode="auto">
          <a:xfrm rot="16200000" flipV="1">
            <a:off x="3400425" y="3475038"/>
            <a:ext cx="311150" cy="266700"/>
          </a:xfrm>
          <a:prstGeom prst="line">
            <a:avLst/>
          </a:prstGeom>
          <a:noFill/>
          <a:ln w="9525">
            <a:solidFill>
              <a:srgbClr val="00FF00"/>
            </a:solidFill>
            <a:round/>
            <a:headEnd/>
            <a:tailEnd type="triangle" w="sm" len="med"/>
          </a:ln>
        </p:spPr>
        <p:txBody>
          <a:bodyPr/>
          <a:lstStyle/>
          <a:p>
            <a:endParaRPr lang="zh-CN" altLang="en-US"/>
          </a:p>
        </p:txBody>
      </p:sp>
      <p:sp>
        <p:nvSpPr>
          <p:cNvPr id="358424" name="Line 29"/>
          <p:cNvSpPr>
            <a:spLocks noChangeShapeType="1"/>
          </p:cNvSpPr>
          <p:nvPr/>
        </p:nvSpPr>
        <p:spPr bwMode="auto">
          <a:xfrm rot="16200000" flipV="1">
            <a:off x="5496719" y="3475832"/>
            <a:ext cx="311150" cy="265112"/>
          </a:xfrm>
          <a:prstGeom prst="line">
            <a:avLst/>
          </a:prstGeom>
          <a:noFill/>
          <a:ln w="9525">
            <a:solidFill>
              <a:srgbClr val="00FF00"/>
            </a:solidFill>
            <a:round/>
            <a:headEnd/>
            <a:tailEnd type="triangle" w="sm" len="med"/>
          </a:ln>
        </p:spPr>
        <p:txBody>
          <a:bodyPr/>
          <a:lstStyle/>
          <a:p>
            <a:endParaRPr lang="zh-CN" altLang="en-US"/>
          </a:p>
        </p:txBody>
      </p:sp>
      <p:sp>
        <p:nvSpPr>
          <p:cNvPr id="358428" name="Text Box 11"/>
          <p:cNvSpPr txBox="1">
            <a:spLocks noChangeArrowheads="1"/>
          </p:cNvSpPr>
          <p:nvPr/>
        </p:nvSpPr>
        <p:spPr bwMode="auto">
          <a:xfrm>
            <a:off x="2373313" y="2062163"/>
            <a:ext cx="869950" cy="366712"/>
          </a:xfrm>
          <a:prstGeom prst="rect">
            <a:avLst/>
          </a:prstGeom>
          <a:noFill/>
          <a:ln w="9525" algn="ctr">
            <a:noFill/>
            <a:miter lim="800000"/>
            <a:headEnd/>
            <a:tailEnd/>
          </a:ln>
        </p:spPr>
        <p:txBody>
          <a:bodyPr wrap="none">
            <a:spAutoFit/>
          </a:bodyPr>
          <a:lstStyle/>
          <a:p>
            <a:r>
              <a:rPr lang="zh-CN" altLang="en-US" sz="1800" b="0" u="none">
                <a:solidFill>
                  <a:schemeClr val="bg1"/>
                </a:solidFill>
                <a:latin typeface="黑体" pitchFamily="2" charset="-122"/>
                <a:ea typeface="黑体" pitchFamily="2" charset="-122"/>
              </a:rPr>
              <a:t>路由器</a:t>
            </a:r>
          </a:p>
        </p:txBody>
      </p:sp>
      <p:sp>
        <p:nvSpPr>
          <p:cNvPr id="358429" name="Text Box 20"/>
          <p:cNvSpPr txBox="1">
            <a:spLocks noChangeArrowheads="1"/>
          </p:cNvSpPr>
          <p:nvPr/>
        </p:nvSpPr>
        <p:spPr bwMode="auto">
          <a:xfrm>
            <a:off x="214313" y="1933575"/>
            <a:ext cx="2127250" cy="366713"/>
          </a:xfrm>
          <a:prstGeom prst="rect">
            <a:avLst/>
          </a:prstGeom>
          <a:noFill/>
          <a:ln w="9525" algn="ctr">
            <a:noFill/>
            <a:miter lim="800000"/>
            <a:headEnd/>
            <a:tailEnd/>
          </a:ln>
        </p:spPr>
        <p:txBody>
          <a:bodyPr wrap="none">
            <a:spAutoFit/>
          </a:bodyPr>
          <a:lstStyle/>
          <a:p>
            <a:r>
              <a:rPr lang="en-US" altLang="zh-CN" sz="1800" b="0" u="none">
                <a:solidFill>
                  <a:schemeClr val="bg1"/>
                </a:solidFill>
                <a:latin typeface="黑体" pitchFamily="2" charset="-122"/>
                <a:ea typeface="黑体" pitchFamily="2" charset="-122"/>
              </a:rPr>
              <a:t>1A-24-F6-54-1B-0E</a:t>
            </a:r>
          </a:p>
        </p:txBody>
      </p:sp>
      <p:sp>
        <p:nvSpPr>
          <p:cNvPr id="358430" name="Text Box 22"/>
          <p:cNvSpPr txBox="1">
            <a:spLocks noChangeArrowheads="1"/>
          </p:cNvSpPr>
          <p:nvPr/>
        </p:nvSpPr>
        <p:spPr bwMode="auto">
          <a:xfrm>
            <a:off x="3292475" y="1933575"/>
            <a:ext cx="2127250" cy="366713"/>
          </a:xfrm>
          <a:prstGeom prst="rect">
            <a:avLst/>
          </a:prstGeom>
          <a:noFill/>
          <a:ln w="9525" algn="ctr">
            <a:noFill/>
            <a:miter lim="800000"/>
            <a:headEnd/>
            <a:tailEnd/>
          </a:ln>
        </p:spPr>
        <p:txBody>
          <a:bodyPr wrap="none">
            <a:spAutoFit/>
          </a:bodyPr>
          <a:lstStyle/>
          <a:p>
            <a:r>
              <a:rPr lang="en-US" altLang="zh-CN" sz="1800" b="0" u="none">
                <a:solidFill>
                  <a:schemeClr val="bg1"/>
                </a:solidFill>
                <a:latin typeface="黑体" pitchFamily="2" charset="-122"/>
                <a:ea typeface="黑体" pitchFamily="2" charset="-122"/>
              </a:rPr>
              <a:t>00-00-A2-A4-2C-02</a:t>
            </a:r>
          </a:p>
        </p:txBody>
      </p:sp>
      <p:sp>
        <p:nvSpPr>
          <p:cNvPr id="358431" name="Text Box 24"/>
          <p:cNvSpPr txBox="1">
            <a:spLocks noChangeArrowheads="1"/>
          </p:cNvSpPr>
          <p:nvPr/>
        </p:nvSpPr>
        <p:spPr bwMode="auto">
          <a:xfrm>
            <a:off x="214313" y="3724275"/>
            <a:ext cx="1911350" cy="336550"/>
          </a:xfrm>
          <a:prstGeom prst="rect">
            <a:avLst/>
          </a:prstGeom>
          <a:noFill/>
          <a:ln w="9525" algn="ctr">
            <a:noFill/>
            <a:miter lim="800000"/>
            <a:headEnd/>
            <a:tailEnd/>
          </a:ln>
        </p:spPr>
        <p:txBody>
          <a:bodyPr wrap="none">
            <a:spAutoFit/>
          </a:bodyPr>
          <a:lstStyle/>
          <a:p>
            <a:r>
              <a:rPr lang="en-US" altLang="zh-CN" sz="1600" b="0" u="none">
                <a:solidFill>
                  <a:schemeClr val="bg1"/>
                </a:solidFill>
                <a:latin typeface="黑体" pitchFamily="2" charset="-122"/>
                <a:ea typeface="黑体" pitchFamily="2" charset="-122"/>
              </a:rPr>
              <a:t>20-60-8C-C7-75-2A</a:t>
            </a:r>
          </a:p>
        </p:txBody>
      </p:sp>
      <p:sp>
        <p:nvSpPr>
          <p:cNvPr id="358432" name="Text Box 26"/>
          <p:cNvSpPr txBox="1">
            <a:spLocks noChangeArrowheads="1"/>
          </p:cNvSpPr>
          <p:nvPr/>
        </p:nvSpPr>
        <p:spPr bwMode="auto">
          <a:xfrm>
            <a:off x="2230438" y="3675063"/>
            <a:ext cx="1911350" cy="336550"/>
          </a:xfrm>
          <a:prstGeom prst="rect">
            <a:avLst/>
          </a:prstGeom>
          <a:noFill/>
          <a:ln w="9525" algn="ctr">
            <a:noFill/>
            <a:miter lim="800000"/>
            <a:headEnd/>
            <a:tailEnd/>
          </a:ln>
        </p:spPr>
        <p:txBody>
          <a:bodyPr wrap="none">
            <a:spAutoFit/>
          </a:bodyPr>
          <a:lstStyle/>
          <a:p>
            <a:r>
              <a:rPr lang="en-US" altLang="zh-CN" sz="1600" b="0" u="none">
                <a:solidFill>
                  <a:schemeClr val="bg1"/>
                </a:solidFill>
                <a:latin typeface="黑体" pitchFamily="2" charset="-122"/>
                <a:ea typeface="黑体" pitchFamily="2" charset="-122"/>
              </a:rPr>
              <a:t>08-00-20-47-1F-E4</a:t>
            </a:r>
          </a:p>
        </p:txBody>
      </p:sp>
      <p:sp>
        <p:nvSpPr>
          <p:cNvPr id="358433" name="Text Box 27"/>
          <p:cNvSpPr txBox="1">
            <a:spLocks noChangeArrowheads="1"/>
          </p:cNvSpPr>
          <p:nvPr/>
        </p:nvSpPr>
        <p:spPr bwMode="auto">
          <a:xfrm>
            <a:off x="4246563" y="3724275"/>
            <a:ext cx="1911350" cy="336550"/>
          </a:xfrm>
          <a:prstGeom prst="rect">
            <a:avLst/>
          </a:prstGeom>
          <a:noFill/>
          <a:ln w="9525" algn="ctr">
            <a:noFill/>
            <a:miter lim="800000"/>
            <a:headEnd/>
            <a:tailEnd/>
          </a:ln>
        </p:spPr>
        <p:txBody>
          <a:bodyPr wrap="none">
            <a:spAutoFit/>
          </a:bodyPr>
          <a:lstStyle/>
          <a:p>
            <a:r>
              <a:rPr lang="en-US" altLang="zh-CN" sz="1600" b="0" u="none">
                <a:solidFill>
                  <a:schemeClr val="bg1"/>
                </a:solidFill>
                <a:latin typeface="黑体" pitchFamily="2" charset="-122"/>
                <a:ea typeface="黑体" pitchFamily="2" charset="-122"/>
              </a:rPr>
              <a:t>20-60-8C-11-D2-F6</a:t>
            </a:r>
          </a:p>
        </p:txBody>
      </p:sp>
    </p:spTree>
    <p:extLst>
      <p:ext uri="{BB962C8B-B14F-4D97-AF65-F5344CB8AC3E}">
        <p14:creationId xmlns:p14="http://schemas.microsoft.com/office/powerpoint/2010/main" val="6803196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611560" y="772344"/>
            <a:ext cx="5846582" cy="520840"/>
          </a:xfrm>
        </p:spPr>
        <p:txBody>
          <a:bodyPr anchor="b"/>
          <a:lstStyle/>
          <a:p>
            <a:pPr algn="l" eaLnBrk="1" hangingPunct="1"/>
            <a:r>
              <a:rPr lang="zh-CN" sz="2400" dirty="0">
                <a:solidFill>
                  <a:srgbClr val="007D7A"/>
                </a:solidFill>
                <a:latin typeface="Times New Roman" pitchFamily="18" charset="0"/>
                <a:ea typeface="微软雅黑" pitchFamily="34" charset="-122"/>
                <a:cs typeface="Times New Roman" pitchFamily="18" charset="0"/>
              </a:rPr>
              <a:t>适配器检查 </a:t>
            </a:r>
            <a:r>
              <a:rPr lang="zh-CN" altLang="zh-CN" sz="2400" dirty="0">
                <a:solidFill>
                  <a:srgbClr val="007D7A"/>
                </a:solidFill>
                <a:latin typeface="Times New Roman" pitchFamily="18" charset="0"/>
                <a:ea typeface="微软雅黑" pitchFamily="34" charset="-122"/>
                <a:cs typeface="Times New Roman" pitchFamily="18" charset="0"/>
              </a:rPr>
              <a:t>MAC </a:t>
            </a:r>
            <a:r>
              <a:rPr lang="zh-CN" sz="2400" dirty="0">
                <a:solidFill>
                  <a:srgbClr val="007D7A"/>
                </a:solidFill>
                <a:latin typeface="Times New Roman" pitchFamily="18" charset="0"/>
                <a:ea typeface="微软雅黑" pitchFamily="34" charset="-122"/>
                <a:cs typeface="Times New Roman" pitchFamily="18" charset="0"/>
              </a:rPr>
              <a:t>地址</a:t>
            </a:r>
            <a:r>
              <a:rPr lang="zh-CN" altLang="en-US" sz="2400" dirty="0">
                <a:solidFill>
                  <a:srgbClr val="007D7A"/>
                </a:solidFill>
                <a:latin typeface="Times New Roman" pitchFamily="18" charset="0"/>
                <a:ea typeface="微软雅黑" pitchFamily="34" charset="-122"/>
                <a:cs typeface="Times New Roman" pitchFamily="18" charset="0"/>
              </a:rPr>
              <a:t> </a:t>
            </a:r>
          </a:p>
        </p:txBody>
      </p:sp>
      <p:sp>
        <p:nvSpPr>
          <p:cNvPr id="89091" name="Rectangle 3"/>
          <p:cNvSpPr>
            <a:spLocks noGrp="1" noChangeArrowheads="1"/>
          </p:cNvSpPr>
          <p:nvPr>
            <p:ph type="body" idx="4294967295"/>
          </p:nvPr>
        </p:nvSpPr>
        <p:spPr>
          <a:xfrm>
            <a:off x="482337" y="1492424"/>
            <a:ext cx="6105027" cy="3240691"/>
          </a:xfrm>
        </p:spPr>
        <p:txBody>
          <a:bodyPr/>
          <a:lstStyle/>
          <a:p>
            <a:pPr marL="271463" indent="-271463" eaLnBrk="1" hangingPunct="1">
              <a:spcBef>
                <a:spcPts val="600"/>
              </a:spcBef>
            </a:pPr>
            <a:r>
              <a:rPr lang="zh-CN" sz="2000" dirty="0">
                <a:solidFill>
                  <a:srgbClr val="18386B"/>
                </a:solidFill>
                <a:latin typeface="微软雅黑" panose="020B0503020204020204" pitchFamily="34" charset="-122"/>
                <a:ea typeface="微软雅黑" panose="020B0503020204020204" pitchFamily="34" charset="-122"/>
              </a:rPr>
              <a:t>适配器从网络上</a:t>
            </a:r>
            <a:r>
              <a:rPr lang="zh-CN" sz="2000" dirty="0">
                <a:solidFill>
                  <a:srgbClr val="C00000"/>
                </a:solidFill>
                <a:latin typeface="微软雅黑" panose="020B0503020204020204" pitchFamily="34" charset="-122"/>
                <a:ea typeface="微软雅黑" panose="020B0503020204020204" pitchFamily="34" charset="-122"/>
              </a:rPr>
              <a:t>每收到一个 </a:t>
            </a:r>
            <a:r>
              <a:rPr lang="zh-CN" altLang="zh-CN" sz="2000" dirty="0">
                <a:solidFill>
                  <a:srgbClr val="C00000"/>
                </a:solidFill>
                <a:latin typeface="微软雅黑" panose="020B0503020204020204" pitchFamily="34" charset="-122"/>
                <a:ea typeface="微软雅黑" panose="020B0503020204020204" pitchFamily="34" charset="-122"/>
              </a:rPr>
              <a:t>MAC </a:t>
            </a:r>
            <a:r>
              <a:rPr lang="zh-CN" sz="2000" dirty="0">
                <a:solidFill>
                  <a:srgbClr val="C00000"/>
                </a:solidFill>
                <a:latin typeface="微软雅黑" panose="020B0503020204020204" pitchFamily="34" charset="-122"/>
                <a:ea typeface="微软雅黑" panose="020B0503020204020204" pitchFamily="34" charset="-122"/>
              </a:rPr>
              <a:t>帧</a:t>
            </a:r>
            <a:r>
              <a:rPr lang="zh-CN" sz="2000" dirty="0">
                <a:solidFill>
                  <a:srgbClr val="18386B"/>
                </a:solidFill>
                <a:latin typeface="微软雅黑" panose="020B0503020204020204" pitchFamily="34" charset="-122"/>
                <a:ea typeface="微软雅黑" panose="020B0503020204020204" pitchFamily="34" charset="-122"/>
              </a:rPr>
              <a:t>就首先用硬件检查 </a:t>
            </a:r>
            <a:r>
              <a:rPr lang="zh-CN" altLang="zh-CN" sz="2000" dirty="0">
                <a:solidFill>
                  <a:srgbClr val="18386B"/>
                </a:solidFill>
                <a:latin typeface="微软雅黑" panose="020B0503020204020204" pitchFamily="34" charset="-122"/>
                <a:ea typeface="微软雅黑" panose="020B0503020204020204" pitchFamily="34" charset="-122"/>
              </a:rPr>
              <a:t>MAC </a:t>
            </a:r>
            <a:r>
              <a:rPr lang="zh-CN" sz="2000" dirty="0">
                <a:solidFill>
                  <a:srgbClr val="18386B"/>
                </a:solidFill>
                <a:latin typeface="微软雅黑" panose="020B0503020204020204" pitchFamily="34" charset="-122"/>
                <a:ea typeface="微软雅黑" panose="020B0503020204020204" pitchFamily="34" charset="-122"/>
              </a:rPr>
              <a:t>帧中的 </a:t>
            </a:r>
            <a:r>
              <a:rPr lang="zh-CN" altLang="zh-CN" sz="2000" dirty="0">
                <a:solidFill>
                  <a:srgbClr val="18386B"/>
                </a:solidFill>
                <a:latin typeface="微软雅黑" panose="020B0503020204020204" pitchFamily="34" charset="-122"/>
                <a:ea typeface="微软雅黑" panose="020B0503020204020204" pitchFamily="34" charset="-122"/>
              </a:rPr>
              <a:t>MAC </a:t>
            </a:r>
            <a:r>
              <a:rPr lang="zh-CN" sz="2000" dirty="0" smtClean="0">
                <a:solidFill>
                  <a:srgbClr val="18386B"/>
                </a:solidFill>
                <a:latin typeface="微软雅黑" panose="020B0503020204020204" pitchFamily="34" charset="-122"/>
                <a:ea typeface="微软雅黑" panose="020B0503020204020204" pitchFamily="34" charset="-122"/>
              </a:rPr>
              <a:t>地址</a:t>
            </a:r>
            <a:r>
              <a:rPr lang="zh-CN" altLang="en-US" sz="2000" dirty="0">
                <a:solidFill>
                  <a:srgbClr val="18386B"/>
                </a:solidFill>
                <a:latin typeface="微软雅黑" panose="020B0503020204020204" pitchFamily="34" charset="-122"/>
                <a:ea typeface="微软雅黑" panose="020B0503020204020204" pitchFamily="34" charset="-122"/>
              </a:rPr>
              <a:t>。</a:t>
            </a:r>
            <a:endParaRPr lang="zh-CN" altLang="zh-CN" sz="2000" dirty="0">
              <a:solidFill>
                <a:srgbClr val="18386B"/>
              </a:solidFill>
              <a:latin typeface="微软雅黑" panose="020B0503020204020204" pitchFamily="34" charset="-122"/>
              <a:ea typeface="微软雅黑" panose="020B0503020204020204" pitchFamily="34" charset="-122"/>
            </a:endParaRPr>
          </a:p>
          <a:p>
            <a:pPr marL="742950" lvl="2" indent="-342900" eaLnBrk="1" hangingPunct="1">
              <a:spcBef>
                <a:spcPts val="600"/>
              </a:spcBef>
              <a:buFont typeface="Wingdings" panose="05000000000000000000" pitchFamily="2" charset="2"/>
              <a:buChar char="ü"/>
            </a:pPr>
            <a:r>
              <a:rPr lang="zh-CN" dirty="0">
                <a:solidFill>
                  <a:srgbClr val="18386B"/>
                </a:solidFill>
                <a:latin typeface="微软雅黑" panose="020B0503020204020204" pitchFamily="34" charset="-122"/>
                <a:ea typeface="微软雅黑" panose="020B0503020204020204" pitchFamily="34" charset="-122"/>
                <a:cs typeface="+mn-cs"/>
              </a:rPr>
              <a:t>如果是发往本站的帧则收下，然后再进行其他的处理。</a:t>
            </a:r>
          </a:p>
          <a:p>
            <a:pPr marL="742950" lvl="2" indent="-342900" eaLnBrk="1" hangingPunct="1">
              <a:spcBef>
                <a:spcPts val="600"/>
              </a:spcBef>
              <a:buFont typeface="Wingdings" panose="05000000000000000000" pitchFamily="2" charset="2"/>
              <a:buChar char="ü"/>
            </a:pPr>
            <a:r>
              <a:rPr lang="zh-CN" dirty="0">
                <a:solidFill>
                  <a:srgbClr val="18386B"/>
                </a:solidFill>
                <a:latin typeface="微软雅黑" panose="020B0503020204020204" pitchFamily="34" charset="-122"/>
                <a:ea typeface="微软雅黑" panose="020B0503020204020204" pitchFamily="34" charset="-122"/>
                <a:cs typeface="+mn-cs"/>
              </a:rPr>
              <a:t>否则就将此帧丢弃，不再进行其他的处理。</a:t>
            </a:r>
          </a:p>
          <a:p>
            <a:pPr marL="271463" indent="-271463" eaLnBrk="1" hangingPunct="1">
              <a:spcBef>
                <a:spcPts val="600"/>
              </a:spcBef>
            </a:pPr>
            <a:r>
              <a:rPr lang="zh-CN" sz="2000" dirty="0">
                <a:solidFill>
                  <a:srgbClr val="C00000"/>
                </a:solidFill>
                <a:latin typeface="微软雅黑" panose="020B0503020204020204" pitchFamily="34" charset="-122"/>
                <a:ea typeface="微软雅黑" panose="020B0503020204020204" pitchFamily="34" charset="-122"/>
              </a:rPr>
              <a:t>“发往本站的帧”</a:t>
            </a:r>
            <a:r>
              <a:rPr lang="zh-CN" sz="2000" dirty="0">
                <a:solidFill>
                  <a:srgbClr val="18386B"/>
                </a:solidFill>
                <a:latin typeface="微软雅黑" panose="020B0503020204020204" pitchFamily="34" charset="-122"/>
                <a:ea typeface="微软雅黑" panose="020B0503020204020204" pitchFamily="34" charset="-122"/>
              </a:rPr>
              <a:t>包括以下三种帧： </a:t>
            </a:r>
          </a:p>
          <a:p>
            <a:pPr marL="742950" lvl="2" indent="-342900" eaLnBrk="1" hangingPunct="1">
              <a:spcBef>
                <a:spcPts val="600"/>
              </a:spcBef>
              <a:buFont typeface="Wingdings" panose="05000000000000000000" pitchFamily="2" charset="2"/>
              <a:buChar char="ü"/>
            </a:pPr>
            <a:r>
              <a:rPr lang="zh-CN" dirty="0">
                <a:solidFill>
                  <a:srgbClr val="18386B"/>
                </a:solidFill>
                <a:latin typeface="微软雅黑" panose="020B0503020204020204" pitchFamily="34" charset="-122"/>
                <a:ea typeface="微软雅黑" panose="020B0503020204020204" pitchFamily="34" charset="-122"/>
                <a:cs typeface="+mn-cs"/>
              </a:rPr>
              <a:t>单播</a:t>
            </a:r>
            <a:r>
              <a:rPr lang="zh-CN" altLang="zh-CN" dirty="0">
                <a:solidFill>
                  <a:srgbClr val="18386B"/>
                </a:solidFill>
                <a:latin typeface="微软雅黑" panose="020B0503020204020204" pitchFamily="34" charset="-122"/>
                <a:ea typeface="微软雅黑" panose="020B0503020204020204" pitchFamily="34" charset="-122"/>
                <a:cs typeface="+mn-cs"/>
              </a:rPr>
              <a:t>(unicast)</a:t>
            </a:r>
            <a:r>
              <a:rPr lang="zh-CN" dirty="0">
                <a:solidFill>
                  <a:srgbClr val="18386B"/>
                </a:solidFill>
                <a:latin typeface="微软雅黑" panose="020B0503020204020204" pitchFamily="34" charset="-122"/>
                <a:ea typeface="微软雅黑" panose="020B0503020204020204" pitchFamily="34" charset="-122"/>
                <a:cs typeface="+mn-cs"/>
              </a:rPr>
              <a:t>帧（一对一）</a:t>
            </a:r>
          </a:p>
          <a:p>
            <a:pPr marL="742950" lvl="2" indent="-342900" eaLnBrk="1" hangingPunct="1">
              <a:spcBef>
                <a:spcPts val="600"/>
              </a:spcBef>
              <a:buFont typeface="Wingdings" panose="05000000000000000000" pitchFamily="2" charset="2"/>
              <a:buChar char="ü"/>
            </a:pPr>
            <a:r>
              <a:rPr lang="zh-CN" dirty="0">
                <a:solidFill>
                  <a:srgbClr val="18386B"/>
                </a:solidFill>
                <a:latin typeface="微软雅黑" panose="020B0503020204020204" pitchFamily="34" charset="-122"/>
                <a:ea typeface="微软雅黑" panose="020B0503020204020204" pitchFamily="34" charset="-122"/>
                <a:cs typeface="+mn-cs"/>
              </a:rPr>
              <a:t>广播</a:t>
            </a:r>
            <a:r>
              <a:rPr lang="zh-CN" altLang="zh-CN" dirty="0">
                <a:solidFill>
                  <a:srgbClr val="18386B"/>
                </a:solidFill>
                <a:latin typeface="微软雅黑" panose="020B0503020204020204" pitchFamily="34" charset="-122"/>
                <a:ea typeface="微软雅黑" panose="020B0503020204020204" pitchFamily="34" charset="-122"/>
                <a:cs typeface="+mn-cs"/>
              </a:rPr>
              <a:t>(broadcast)</a:t>
            </a:r>
            <a:r>
              <a:rPr lang="zh-CN" dirty="0">
                <a:solidFill>
                  <a:srgbClr val="18386B"/>
                </a:solidFill>
                <a:latin typeface="微软雅黑" panose="020B0503020204020204" pitchFamily="34" charset="-122"/>
                <a:ea typeface="微软雅黑" panose="020B0503020204020204" pitchFamily="34" charset="-122"/>
                <a:cs typeface="+mn-cs"/>
              </a:rPr>
              <a:t>帧（一对全体）</a:t>
            </a:r>
          </a:p>
          <a:p>
            <a:pPr marL="742950" lvl="2" indent="-342900" eaLnBrk="1" hangingPunct="1">
              <a:spcBef>
                <a:spcPts val="600"/>
              </a:spcBef>
              <a:buFont typeface="Wingdings" panose="05000000000000000000" pitchFamily="2" charset="2"/>
              <a:buChar char="ü"/>
            </a:pPr>
            <a:r>
              <a:rPr lang="zh-CN" dirty="0">
                <a:solidFill>
                  <a:srgbClr val="18386B"/>
                </a:solidFill>
                <a:latin typeface="微软雅黑" panose="020B0503020204020204" pitchFamily="34" charset="-122"/>
                <a:ea typeface="微软雅黑" panose="020B0503020204020204" pitchFamily="34" charset="-122"/>
                <a:cs typeface="+mn-cs"/>
              </a:rPr>
              <a:t>多播</a:t>
            </a:r>
            <a:r>
              <a:rPr lang="zh-CN" altLang="zh-CN" dirty="0">
                <a:solidFill>
                  <a:srgbClr val="18386B"/>
                </a:solidFill>
                <a:latin typeface="微软雅黑" panose="020B0503020204020204" pitchFamily="34" charset="-122"/>
                <a:ea typeface="微软雅黑" panose="020B0503020204020204" pitchFamily="34" charset="-122"/>
                <a:cs typeface="+mn-cs"/>
              </a:rPr>
              <a:t>(multicast)</a:t>
            </a:r>
            <a:r>
              <a:rPr lang="zh-CN" dirty="0">
                <a:solidFill>
                  <a:srgbClr val="18386B"/>
                </a:solidFill>
                <a:latin typeface="微软雅黑" panose="020B0503020204020204" pitchFamily="34" charset="-122"/>
                <a:ea typeface="微软雅黑" panose="020B0503020204020204" pitchFamily="34" charset="-122"/>
                <a:cs typeface="+mn-cs"/>
              </a:rPr>
              <a:t>帧（一对多）</a:t>
            </a:r>
          </a:p>
        </p:txBody>
      </p:sp>
    </p:spTree>
    <p:extLst>
      <p:ext uri="{BB962C8B-B14F-4D97-AF65-F5344CB8AC3E}">
        <p14:creationId xmlns:p14="http://schemas.microsoft.com/office/powerpoint/2010/main" val="2659458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755576" y="268288"/>
            <a:ext cx="5846582" cy="1096904"/>
          </a:xfrm>
        </p:spPr>
        <p:txBody>
          <a:bodyPr anchor="b"/>
          <a:lstStyle/>
          <a:p>
            <a:pPr algn="l" eaLnBrk="1" hangingPunct="1"/>
            <a:r>
              <a:rPr lang="zh-CN" sz="2400" dirty="0">
                <a:solidFill>
                  <a:srgbClr val="007D7A"/>
                </a:solidFill>
                <a:latin typeface="Times New Roman" pitchFamily="18" charset="0"/>
                <a:ea typeface="微软雅黑" pitchFamily="34" charset="-122"/>
                <a:cs typeface="Times New Roman" pitchFamily="18" charset="0"/>
              </a:rPr>
              <a:t>以太网的</a:t>
            </a:r>
            <a:r>
              <a:rPr lang="zh-CN" altLang="zh-CN" sz="2400" dirty="0">
                <a:solidFill>
                  <a:srgbClr val="007D7A"/>
                </a:solidFill>
                <a:latin typeface="Times New Roman" pitchFamily="18" charset="0"/>
                <a:ea typeface="微软雅黑" pitchFamily="34" charset="-122"/>
                <a:cs typeface="Times New Roman" pitchFamily="18" charset="0"/>
              </a:rPr>
              <a:t>MAC </a:t>
            </a:r>
            <a:r>
              <a:rPr lang="zh-CN" sz="2400" dirty="0">
                <a:solidFill>
                  <a:srgbClr val="007D7A"/>
                </a:solidFill>
                <a:latin typeface="Times New Roman" pitchFamily="18" charset="0"/>
                <a:ea typeface="微软雅黑" pitchFamily="34" charset="-122"/>
                <a:cs typeface="Times New Roman" pitchFamily="18" charset="0"/>
              </a:rPr>
              <a:t>帧格式 </a:t>
            </a:r>
          </a:p>
        </p:txBody>
      </p:sp>
      <p:sp>
        <p:nvSpPr>
          <p:cNvPr id="90115" name="Rectangle 3"/>
          <p:cNvSpPr>
            <a:spLocks noGrp="1" noChangeArrowheads="1"/>
          </p:cNvSpPr>
          <p:nvPr>
            <p:ph type="body" idx="4294967295"/>
          </p:nvPr>
        </p:nvSpPr>
        <p:spPr>
          <a:xfrm>
            <a:off x="626353" y="1636440"/>
            <a:ext cx="6105027" cy="3240691"/>
          </a:xfrm>
        </p:spPr>
        <p:txBody>
          <a:bodyPr/>
          <a:lstStyle/>
          <a:p>
            <a:pPr marL="271463" indent="-271463" eaLnBrk="1" hangingPunct="1">
              <a:lnSpc>
                <a:spcPct val="150000"/>
              </a:lnSpc>
              <a:spcBef>
                <a:spcPts val="600"/>
              </a:spcBef>
            </a:pPr>
            <a:r>
              <a:rPr lang="zh-CN" dirty="0">
                <a:solidFill>
                  <a:srgbClr val="18386B"/>
                </a:solidFill>
                <a:latin typeface="微软雅黑" panose="020B0503020204020204" pitchFamily="34" charset="-122"/>
                <a:ea typeface="微软雅黑" panose="020B0503020204020204" pitchFamily="34" charset="-122"/>
              </a:rPr>
              <a:t>常用的以太网</a:t>
            </a:r>
            <a:r>
              <a:rPr lang="zh-CN" altLang="zh-CN" dirty="0">
                <a:solidFill>
                  <a:srgbClr val="18386B"/>
                </a:solidFill>
                <a:latin typeface="微软雅黑" panose="020B0503020204020204" pitchFamily="34" charset="-122"/>
                <a:ea typeface="微软雅黑" panose="020B0503020204020204" pitchFamily="34" charset="-122"/>
              </a:rPr>
              <a:t>MAC</a:t>
            </a:r>
            <a:r>
              <a:rPr lang="zh-CN" dirty="0">
                <a:solidFill>
                  <a:srgbClr val="18386B"/>
                </a:solidFill>
                <a:latin typeface="微软雅黑" panose="020B0503020204020204" pitchFamily="34" charset="-122"/>
                <a:ea typeface="微软雅黑" panose="020B0503020204020204" pitchFamily="34" charset="-122"/>
              </a:rPr>
              <a:t>帧格式有两种标准 ：</a:t>
            </a:r>
          </a:p>
          <a:p>
            <a:pPr marL="742950" lvl="2" indent="-342900" eaLnBrk="1" hangingPunct="1">
              <a:lnSpc>
                <a:spcPct val="150000"/>
              </a:lnSpc>
              <a:spcBef>
                <a:spcPts val="600"/>
              </a:spcBef>
              <a:buFont typeface="Wingdings" panose="05000000000000000000" pitchFamily="2" charset="2"/>
              <a:buChar char="ü"/>
            </a:pPr>
            <a:r>
              <a:rPr lang="zh-CN" altLang="zh-CN" sz="2400" dirty="0">
                <a:solidFill>
                  <a:srgbClr val="18386B"/>
                </a:solidFill>
                <a:latin typeface="微软雅黑" panose="020B0503020204020204" pitchFamily="34" charset="-122"/>
                <a:ea typeface="微软雅黑" panose="020B0503020204020204" pitchFamily="34" charset="-122"/>
                <a:cs typeface="+mn-cs"/>
              </a:rPr>
              <a:t>DIX Ethernet V2 </a:t>
            </a:r>
            <a:r>
              <a:rPr lang="zh-CN" sz="2400" dirty="0">
                <a:solidFill>
                  <a:srgbClr val="18386B"/>
                </a:solidFill>
                <a:latin typeface="微软雅黑" panose="020B0503020204020204" pitchFamily="34" charset="-122"/>
                <a:ea typeface="微软雅黑" panose="020B0503020204020204" pitchFamily="34" charset="-122"/>
                <a:cs typeface="+mn-cs"/>
              </a:rPr>
              <a:t>标准</a:t>
            </a:r>
          </a:p>
          <a:p>
            <a:pPr marL="742950" lvl="2" indent="-342900" eaLnBrk="1" hangingPunct="1">
              <a:lnSpc>
                <a:spcPct val="150000"/>
              </a:lnSpc>
              <a:spcBef>
                <a:spcPts val="600"/>
              </a:spcBef>
              <a:buFont typeface="Wingdings" panose="05000000000000000000" pitchFamily="2" charset="2"/>
              <a:buChar char="ü"/>
            </a:pPr>
            <a:r>
              <a:rPr lang="zh-CN" altLang="zh-CN" sz="2400" dirty="0">
                <a:solidFill>
                  <a:srgbClr val="18386B"/>
                </a:solidFill>
                <a:latin typeface="微软雅黑" panose="020B0503020204020204" pitchFamily="34" charset="-122"/>
                <a:ea typeface="微软雅黑" panose="020B0503020204020204" pitchFamily="34" charset="-122"/>
                <a:cs typeface="+mn-cs"/>
              </a:rPr>
              <a:t>IEEE </a:t>
            </a:r>
            <a:r>
              <a:rPr lang="zh-CN" sz="2400" dirty="0">
                <a:solidFill>
                  <a:srgbClr val="18386B"/>
                </a:solidFill>
                <a:latin typeface="微软雅黑" panose="020B0503020204020204" pitchFamily="34" charset="-122"/>
                <a:ea typeface="微软雅黑" panose="020B0503020204020204" pitchFamily="34" charset="-122"/>
                <a:cs typeface="+mn-cs"/>
              </a:rPr>
              <a:t>的 </a:t>
            </a:r>
            <a:r>
              <a:rPr lang="zh-CN" altLang="zh-CN" sz="2400" dirty="0">
                <a:solidFill>
                  <a:srgbClr val="18386B"/>
                </a:solidFill>
                <a:latin typeface="微软雅黑" panose="020B0503020204020204" pitchFamily="34" charset="-122"/>
                <a:ea typeface="微软雅黑" panose="020B0503020204020204" pitchFamily="34" charset="-122"/>
                <a:cs typeface="+mn-cs"/>
              </a:rPr>
              <a:t>802.3 </a:t>
            </a:r>
            <a:r>
              <a:rPr lang="zh-CN" sz="2400" dirty="0">
                <a:solidFill>
                  <a:srgbClr val="18386B"/>
                </a:solidFill>
                <a:latin typeface="微软雅黑" panose="020B0503020204020204" pitchFamily="34" charset="-122"/>
                <a:ea typeface="微软雅黑" panose="020B0503020204020204" pitchFamily="34" charset="-122"/>
                <a:cs typeface="+mn-cs"/>
              </a:rPr>
              <a:t>标准</a:t>
            </a:r>
          </a:p>
          <a:p>
            <a:pPr marL="271463" indent="-271463" eaLnBrk="1" hangingPunct="1">
              <a:lnSpc>
                <a:spcPct val="150000"/>
              </a:lnSpc>
              <a:spcBef>
                <a:spcPts val="600"/>
              </a:spcBef>
            </a:pPr>
            <a:r>
              <a:rPr lang="zh-CN" dirty="0">
                <a:solidFill>
                  <a:srgbClr val="18386B"/>
                </a:solidFill>
                <a:latin typeface="微软雅黑" panose="020B0503020204020204" pitchFamily="34" charset="-122"/>
                <a:ea typeface="微软雅黑" panose="020B0503020204020204" pitchFamily="34" charset="-122"/>
              </a:rPr>
              <a:t>最常用的 </a:t>
            </a:r>
            <a:r>
              <a:rPr lang="zh-CN" altLang="zh-CN" dirty="0">
                <a:solidFill>
                  <a:srgbClr val="18386B"/>
                </a:solidFill>
                <a:latin typeface="微软雅黑" panose="020B0503020204020204" pitchFamily="34" charset="-122"/>
                <a:ea typeface="微软雅黑" panose="020B0503020204020204" pitchFamily="34" charset="-122"/>
              </a:rPr>
              <a:t>MAC </a:t>
            </a:r>
            <a:r>
              <a:rPr lang="zh-CN" dirty="0">
                <a:solidFill>
                  <a:srgbClr val="18386B"/>
                </a:solidFill>
                <a:latin typeface="微软雅黑" panose="020B0503020204020204" pitchFamily="34" charset="-122"/>
                <a:ea typeface="微软雅黑" panose="020B0503020204020204" pitchFamily="34" charset="-122"/>
              </a:rPr>
              <a:t>帧是</a:t>
            </a:r>
            <a:r>
              <a:rPr lang="zh-CN" dirty="0">
                <a:solidFill>
                  <a:srgbClr val="C00000"/>
                </a:solidFill>
                <a:latin typeface="微软雅黑" panose="020B0503020204020204" pitchFamily="34" charset="-122"/>
                <a:ea typeface="微软雅黑" panose="020B0503020204020204" pitchFamily="34" charset="-122"/>
              </a:rPr>
              <a:t>以太网 </a:t>
            </a:r>
            <a:r>
              <a:rPr lang="zh-CN" altLang="zh-CN" dirty="0">
                <a:solidFill>
                  <a:srgbClr val="C00000"/>
                </a:solidFill>
                <a:latin typeface="微软雅黑" panose="020B0503020204020204" pitchFamily="34" charset="-122"/>
                <a:ea typeface="微软雅黑" panose="020B0503020204020204" pitchFamily="34" charset="-122"/>
              </a:rPr>
              <a:t>V2 </a:t>
            </a:r>
            <a:r>
              <a:rPr lang="zh-CN" dirty="0">
                <a:solidFill>
                  <a:srgbClr val="C00000"/>
                </a:solidFill>
                <a:latin typeface="微软雅黑" panose="020B0503020204020204" pitchFamily="34" charset="-122"/>
                <a:ea typeface="微软雅黑" panose="020B0503020204020204" pitchFamily="34" charset="-122"/>
              </a:rPr>
              <a:t>的格式</a:t>
            </a:r>
            <a:r>
              <a:rPr lang="zh-CN" dirty="0">
                <a:solidFill>
                  <a:srgbClr val="18386B"/>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01824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Line 2"/>
          <p:cNvSpPr>
            <a:spLocks noChangeShapeType="1"/>
          </p:cNvSpPr>
          <p:nvPr/>
        </p:nvSpPr>
        <p:spPr bwMode="auto">
          <a:xfrm>
            <a:off x="104995" y="3624661"/>
            <a:ext cx="6688614" cy="0"/>
          </a:xfrm>
          <a:prstGeom prst="line">
            <a:avLst/>
          </a:prstGeom>
          <a:noFill/>
          <a:ln w="38100" cmpd="dbl">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3198" name="Rectangle 34"/>
          <p:cNvSpPr>
            <a:spLocks noGrp="1" noChangeArrowheads="1"/>
          </p:cNvSpPr>
          <p:nvPr>
            <p:ph type="title" idx="4294967295"/>
          </p:nvPr>
        </p:nvSpPr>
        <p:spPr>
          <a:xfrm>
            <a:off x="405201" y="796832"/>
            <a:ext cx="5846582" cy="576440"/>
          </a:xfrm>
        </p:spPr>
        <p:txBody>
          <a:bodyPr anchor="b"/>
          <a:lstStyle/>
          <a:p>
            <a:pPr algn="l" eaLnBrk="1" hangingPunct="1"/>
            <a:r>
              <a:rPr lang="zh-CN" sz="2400" kern="1200" dirty="0" smtClean="0">
                <a:solidFill>
                  <a:srgbClr val="007D7A"/>
                </a:solidFill>
                <a:latin typeface="Times New Roman" pitchFamily="18" charset="0"/>
                <a:ea typeface="微软雅黑" pitchFamily="34" charset="-122"/>
                <a:cs typeface="Times New Roman" pitchFamily="18" charset="0"/>
              </a:rPr>
              <a:t>以太网的 </a:t>
            </a:r>
            <a:r>
              <a:rPr lang="zh-CN" altLang="zh-CN" sz="2400" kern="1200" dirty="0">
                <a:solidFill>
                  <a:srgbClr val="007D7A"/>
                </a:solidFill>
                <a:latin typeface="Times New Roman" pitchFamily="18" charset="0"/>
                <a:ea typeface="微软雅黑" pitchFamily="34" charset="-122"/>
                <a:cs typeface="Times New Roman" pitchFamily="18" charset="0"/>
              </a:rPr>
              <a:t>MAC </a:t>
            </a:r>
            <a:r>
              <a:rPr lang="zh-CN" sz="2400" kern="1200" dirty="0">
                <a:solidFill>
                  <a:srgbClr val="007D7A"/>
                </a:solidFill>
                <a:latin typeface="Times New Roman" pitchFamily="18" charset="0"/>
                <a:ea typeface="微软雅黑" pitchFamily="34" charset="-122"/>
                <a:cs typeface="Times New Roman" pitchFamily="18" charset="0"/>
              </a:rPr>
              <a:t>帧格式</a:t>
            </a:r>
          </a:p>
        </p:txBody>
      </p:sp>
      <p:grpSp>
        <p:nvGrpSpPr>
          <p:cNvPr id="2" name="组合 1"/>
          <p:cNvGrpSpPr/>
          <p:nvPr/>
        </p:nvGrpSpPr>
        <p:grpSpPr>
          <a:xfrm>
            <a:off x="775524" y="1852464"/>
            <a:ext cx="6261430" cy="2325156"/>
            <a:chOff x="775524" y="1852464"/>
            <a:chExt cx="6261430" cy="2325156"/>
          </a:xfrm>
        </p:grpSpPr>
        <p:sp>
          <p:nvSpPr>
            <p:cNvPr id="93187" name="Rectangle 3"/>
            <p:cNvSpPr>
              <a:spLocks noChangeArrowheads="1"/>
            </p:cNvSpPr>
            <p:nvPr/>
          </p:nvSpPr>
          <p:spPr bwMode="auto">
            <a:xfrm>
              <a:off x="1156641" y="3800928"/>
              <a:ext cx="4811610" cy="37159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3188" name="Rectangle 4"/>
            <p:cNvSpPr>
              <a:spLocks noChangeArrowheads="1"/>
            </p:cNvSpPr>
            <p:nvPr/>
          </p:nvSpPr>
          <p:spPr bwMode="auto">
            <a:xfrm>
              <a:off x="1151877" y="3800928"/>
              <a:ext cx="4816374" cy="36682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3189" name="Rectangle 5"/>
            <p:cNvSpPr>
              <a:spLocks noChangeArrowheads="1"/>
            </p:cNvSpPr>
            <p:nvPr/>
          </p:nvSpPr>
          <p:spPr bwMode="auto">
            <a:xfrm>
              <a:off x="3183711" y="3879533"/>
              <a:ext cx="696548"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MAC </a:t>
              </a:r>
              <a:r>
                <a:rPr lang="zh-CN" altLang="en-US" sz="1200" u="none">
                  <a:solidFill>
                    <a:srgbClr val="333399"/>
                  </a:solidFill>
                  <a:latin typeface="Times New Roman" panose="02020603050405020304" pitchFamily="18" charset="0"/>
                </a:rPr>
                <a:t>帧</a:t>
              </a:r>
            </a:p>
          </p:txBody>
        </p:sp>
        <p:sp>
          <p:nvSpPr>
            <p:cNvPr id="93190" name="Rectangle 6"/>
            <p:cNvSpPr>
              <a:spLocks noChangeArrowheads="1"/>
            </p:cNvSpPr>
            <p:nvPr/>
          </p:nvSpPr>
          <p:spPr bwMode="auto">
            <a:xfrm>
              <a:off x="6175484" y="3864051"/>
              <a:ext cx="757463" cy="31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600" u="none">
                  <a:solidFill>
                    <a:srgbClr val="333399"/>
                  </a:solidFill>
                  <a:latin typeface="Times New Roman" panose="02020603050405020304" pitchFamily="18" charset="0"/>
                </a:rPr>
                <a:t>物理层</a:t>
              </a:r>
            </a:p>
          </p:txBody>
        </p:sp>
        <p:sp>
          <p:nvSpPr>
            <p:cNvPr id="93191" name="Rectangle 7"/>
            <p:cNvSpPr>
              <a:spLocks noChangeArrowheads="1"/>
            </p:cNvSpPr>
            <p:nvPr/>
          </p:nvSpPr>
          <p:spPr bwMode="auto">
            <a:xfrm>
              <a:off x="6152855" y="3167320"/>
              <a:ext cx="884099" cy="3135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600" u="none">
                  <a:solidFill>
                    <a:srgbClr val="333399"/>
                  </a:solidFill>
                  <a:latin typeface="Times New Roman" panose="02020603050405020304" pitchFamily="18" charset="0"/>
                </a:rPr>
                <a:t>MAC </a:t>
              </a:r>
              <a:r>
                <a:rPr lang="zh-CN" altLang="en-US" sz="1600" u="none">
                  <a:solidFill>
                    <a:srgbClr val="333399"/>
                  </a:solidFill>
                  <a:latin typeface="Times New Roman" panose="02020603050405020304" pitchFamily="18" charset="0"/>
                </a:rPr>
                <a:t>层</a:t>
              </a:r>
            </a:p>
          </p:txBody>
        </p:sp>
        <p:sp>
          <p:nvSpPr>
            <p:cNvPr id="93192" name="Line 8"/>
            <p:cNvSpPr>
              <a:spLocks noChangeShapeType="1"/>
            </p:cNvSpPr>
            <p:nvPr/>
          </p:nvSpPr>
          <p:spPr bwMode="auto">
            <a:xfrm flipH="1">
              <a:off x="1150687" y="3418619"/>
              <a:ext cx="1191" cy="38588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3193" name="Line 9"/>
            <p:cNvSpPr>
              <a:spLocks noChangeShapeType="1"/>
            </p:cNvSpPr>
            <p:nvPr/>
          </p:nvSpPr>
          <p:spPr bwMode="auto">
            <a:xfrm>
              <a:off x="5959914" y="3472214"/>
              <a:ext cx="8337" cy="3239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u="none"/>
            </a:p>
          </p:txBody>
        </p:sp>
        <p:sp>
          <p:nvSpPr>
            <p:cNvPr id="93194" name="Rectangle 10"/>
            <p:cNvSpPr>
              <a:spLocks noChangeArrowheads="1"/>
            </p:cNvSpPr>
            <p:nvPr/>
          </p:nvSpPr>
          <p:spPr bwMode="auto">
            <a:xfrm>
              <a:off x="6254090" y="2481308"/>
              <a:ext cx="589019" cy="31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600" u="none">
                  <a:solidFill>
                    <a:srgbClr val="333399"/>
                  </a:solidFill>
                  <a:latin typeface="Times New Roman" panose="02020603050405020304" pitchFamily="18" charset="0"/>
                </a:rPr>
                <a:t>IP </a:t>
              </a:r>
              <a:r>
                <a:rPr lang="zh-CN" altLang="en-US" sz="1600" u="none">
                  <a:solidFill>
                    <a:srgbClr val="333399"/>
                  </a:solidFill>
                  <a:latin typeface="Times New Roman" panose="02020603050405020304" pitchFamily="18" charset="0"/>
                </a:rPr>
                <a:t>层</a:t>
              </a:r>
            </a:p>
          </p:txBody>
        </p:sp>
        <p:sp>
          <p:nvSpPr>
            <p:cNvPr id="93195" name="Line 11"/>
            <p:cNvSpPr>
              <a:spLocks noChangeShapeType="1"/>
            </p:cNvSpPr>
            <p:nvPr/>
          </p:nvSpPr>
          <p:spPr bwMode="auto">
            <a:xfrm>
              <a:off x="6139754" y="2881482"/>
              <a:ext cx="615743" cy="8337"/>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u="none"/>
            </a:p>
          </p:txBody>
        </p:sp>
        <p:grpSp>
          <p:nvGrpSpPr>
            <p:cNvPr id="93196" name="Group 12"/>
            <p:cNvGrpSpPr>
              <a:grpSpLocks/>
            </p:cNvGrpSpPr>
            <p:nvPr/>
          </p:nvGrpSpPr>
          <p:grpSpPr bwMode="auto">
            <a:xfrm>
              <a:off x="775524" y="2850516"/>
              <a:ext cx="5220120" cy="1055219"/>
              <a:chOff x="0" y="0"/>
              <a:chExt cx="4383" cy="886"/>
            </a:xfrm>
          </p:grpSpPr>
          <p:sp>
            <p:nvSpPr>
              <p:cNvPr id="93202" name="AutoShape 13"/>
              <p:cNvSpPr>
                <a:spLocks noChangeArrowheads="1"/>
              </p:cNvSpPr>
              <p:nvPr/>
            </p:nvSpPr>
            <p:spPr bwMode="auto">
              <a:xfrm rot="16200000" flipH="1">
                <a:off x="2167" y="62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grpSp>
            <p:nvGrpSpPr>
              <p:cNvPr id="93203" name="Group 14"/>
              <p:cNvGrpSpPr>
                <a:grpSpLocks/>
              </p:cNvGrpSpPr>
              <p:nvPr/>
            </p:nvGrpSpPr>
            <p:grpSpPr bwMode="auto">
              <a:xfrm>
                <a:off x="0" y="0"/>
                <a:ext cx="4383" cy="506"/>
                <a:chOff x="0" y="0"/>
                <a:chExt cx="4383" cy="506"/>
              </a:xfrm>
            </p:grpSpPr>
            <p:sp>
              <p:nvSpPr>
                <p:cNvPr id="92175" name="Rectangle 15"/>
                <p:cNvSpPr>
                  <a:spLocks noChangeArrowheads="1"/>
                </p:cNvSpPr>
                <p:nvPr/>
              </p:nvSpPr>
              <p:spPr bwMode="auto">
                <a:xfrm>
                  <a:off x="315" y="218"/>
                  <a:ext cx="4045" cy="288"/>
                </a:xfrm>
                <a:prstGeom prst="rect">
                  <a:avLst/>
                </a:prstGeom>
                <a:solidFill>
                  <a:srgbClr val="FFCCFF"/>
                </a:solidFill>
                <a:ln w="19050" cmpd="sng">
                  <a:solidFill>
                    <a:schemeClr val="folHlink"/>
                  </a:solidFill>
                  <a:miter lim="800000"/>
                  <a:headEnd/>
                  <a:tailEnd/>
                </a:ln>
                <a:effectLst>
                  <a:outerShdw dist="35921" dir="2700000" algn="ctr" rotWithShape="0">
                    <a:schemeClr val="bg2"/>
                  </a:outerShdw>
                </a:effectLst>
              </p:spPr>
              <p:txBody>
                <a:bodyPr wrap="none" anchor="ctr"/>
                <a:lstStyle/>
                <a:p>
                  <a:pPr algn="l">
                    <a:defRPr/>
                  </a:pPr>
                  <a:endParaRPr lang="zh-CN" altLang="zh-CN" sz="2101" u="none"/>
                </a:p>
              </p:txBody>
            </p:sp>
            <p:sp>
              <p:nvSpPr>
                <p:cNvPr id="93205" name="Line 16"/>
                <p:cNvSpPr>
                  <a:spLocks noChangeShapeType="1"/>
                </p:cNvSpPr>
                <p:nvPr/>
              </p:nvSpPr>
              <p:spPr bwMode="auto">
                <a:xfrm>
                  <a:off x="904"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6" name="Line 17"/>
                <p:cNvSpPr>
                  <a:spLocks noChangeShapeType="1"/>
                </p:cNvSpPr>
                <p:nvPr/>
              </p:nvSpPr>
              <p:spPr bwMode="auto">
                <a:xfrm>
                  <a:off x="1480"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7" name="Line 18"/>
                <p:cNvSpPr>
                  <a:spLocks noChangeShapeType="1"/>
                </p:cNvSpPr>
                <p:nvPr/>
              </p:nvSpPr>
              <p:spPr bwMode="auto">
                <a:xfrm>
                  <a:off x="2056"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8" name="Line 19"/>
                <p:cNvSpPr>
                  <a:spLocks noChangeShapeType="1"/>
                </p:cNvSpPr>
                <p:nvPr/>
              </p:nvSpPr>
              <p:spPr bwMode="auto">
                <a:xfrm>
                  <a:off x="4024"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9" name="Rectangle 20"/>
                <p:cNvSpPr>
                  <a:spLocks noChangeArrowheads="1"/>
                </p:cNvSpPr>
                <p:nvPr/>
              </p:nvSpPr>
              <p:spPr bwMode="auto">
                <a:xfrm>
                  <a:off x="304" y="263"/>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目的地址</a:t>
                  </a:r>
                </a:p>
              </p:txBody>
            </p:sp>
            <p:sp>
              <p:nvSpPr>
                <p:cNvPr id="93210" name="Rectangle 21"/>
                <p:cNvSpPr>
                  <a:spLocks noChangeArrowheads="1"/>
                </p:cNvSpPr>
                <p:nvPr/>
              </p:nvSpPr>
              <p:spPr bwMode="auto">
                <a:xfrm>
                  <a:off x="950" y="263"/>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源地址</a:t>
                  </a:r>
                </a:p>
              </p:txBody>
            </p:sp>
            <p:sp>
              <p:nvSpPr>
                <p:cNvPr id="93211" name="Rectangle 22"/>
                <p:cNvSpPr>
                  <a:spLocks noChangeArrowheads="1"/>
                </p:cNvSpPr>
                <p:nvPr/>
              </p:nvSpPr>
              <p:spPr bwMode="auto">
                <a:xfrm>
                  <a:off x="1582" y="263"/>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类型</a:t>
                  </a:r>
                </a:p>
              </p:txBody>
            </p:sp>
            <p:sp>
              <p:nvSpPr>
                <p:cNvPr id="93212" name="Rectangle 23"/>
                <p:cNvSpPr>
                  <a:spLocks noChangeArrowheads="1"/>
                </p:cNvSpPr>
                <p:nvPr/>
              </p:nvSpPr>
              <p:spPr bwMode="auto">
                <a:xfrm>
                  <a:off x="2747" y="263"/>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数        据</a:t>
                  </a:r>
                </a:p>
              </p:txBody>
            </p:sp>
            <p:sp>
              <p:nvSpPr>
                <p:cNvPr id="93213" name="Rectangle 24"/>
                <p:cNvSpPr>
                  <a:spLocks noChangeArrowheads="1"/>
                </p:cNvSpPr>
                <p:nvPr/>
              </p:nvSpPr>
              <p:spPr bwMode="auto">
                <a:xfrm>
                  <a:off x="4024" y="263"/>
                  <a:ext cx="3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FCS</a:t>
                  </a:r>
                </a:p>
              </p:txBody>
            </p:sp>
            <p:sp>
              <p:nvSpPr>
                <p:cNvPr id="93214" name="Rectangle 25"/>
                <p:cNvSpPr>
                  <a:spLocks noChangeArrowheads="1"/>
                </p:cNvSpPr>
                <p:nvPr/>
              </p:nvSpPr>
              <p:spPr bwMode="auto">
                <a:xfrm>
                  <a:off x="534"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6</a:t>
                  </a:r>
                </a:p>
              </p:txBody>
            </p:sp>
            <p:sp>
              <p:nvSpPr>
                <p:cNvPr id="93215" name="Rectangle 26"/>
                <p:cNvSpPr>
                  <a:spLocks noChangeArrowheads="1"/>
                </p:cNvSpPr>
                <p:nvPr/>
              </p:nvSpPr>
              <p:spPr bwMode="auto">
                <a:xfrm>
                  <a:off x="1151"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6</a:t>
                  </a:r>
                </a:p>
              </p:txBody>
            </p:sp>
            <p:sp>
              <p:nvSpPr>
                <p:cNvPr id="93216" name="Rectangle 27"/>
                <p:cNvSpPr>
                  <a:spLocks noChangeArrowheads="1"/>
                </p:cNvSpPr>
                <p:nvPr/>
              </p:nvSpPr>
              <p:spPr bwMode="auto">
                <a:xfrm>
                  <a:off x="1720"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2</a:t>
                  </a:r>
                </a:p>
              </p:txBody>
            </p:sp>
            <p:sp>
              <p:nvSpPr>
                <p:cNvPr id="93217" name="Rectangle 28"/>
                <p:cNvSpPr>
                  <a:spLocks noChangeArrowheads="1"/>
                </p:cNvSpPr>
                <p:nvPr/>
              </p:nvSpPr>
              <p:spPr bwMode="auto">
                <a:xfrm>
                  <a:off x="4127"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4</a:t>
                  </a:r>
                </a:p>
              </p:txBody>
            </p:sp>
            <p:sp>
              <p:nvSpPr>
                <p:cNvPr id="93218" name="Rectangle 29"/>
                <p:cNvSpPr>
                  <a:spLocks noChangeArrowheads="1"/>
                </p:cNvSpPr>
                <p:nvPr/>
              </p:nvSpPr>
              <p:spPr bwMode="auto">
                <a:xfrm>
                  <a:off x="0" y="0"/>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字节</a:t>
                  </a:r>
                </a:p>
              </p:txBody>
            </p:sp>
            <p:sp>
              <p:nvSpPr>
                <p:cNvPr id="93219" name="Text Box 30"/>
                <p:cNvSpPr txBox="1">
                  <a:spLocks noChangeArrowheads="1"/>
                </p:cNvSpPr>
                <p:nvPr/>
              </p:nvSpPr>
              <p:spPr bwMode="auto">
                <a:xfrm>
                  <a:off x="3118" y="3"/>
                  <a:ext cx="6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46 ~ 1500</a:t>
                  </a:r>
                </a:p>
              </p:txBody>
            </p:sp>
          </p:grpSp>
        </p:grpSp>
        <p:grpSp>
          <p:nvGrpSpPr>
            <p:cNvPr id="93197" name="Group 31"/>
            <p:cNvGrpSpPr>
              <a:grpSpLocks/>
            </p:cNvGrpSpPr>
            <p:nvPr/>
          </p:nvGrpSpPr>
          <p:grpSpPr bwMode="auto">
            <a:xfrm>
              <a:off x="3224205" y="2481308"/>
              <a:ext cx="2343873" cy="743179"/>
              <a:chOff x="0" y="0"/>
              <a:chExt cx="1968" cy="624"/>
            </a:xfrm>
          </p:grpSpPr>
          <p:sp>
            <p:nvSpPr>
              <p:cNvPr id="93200" name="AutoShape 32"/>
              <p:cNvSpPr>
                <a:spLocks noChangeArrowheads="1"/>
              </p:cNvSpPr>
              <p:nvPr/>
            </p:nvSpPr>
            <p:spPr bwMode="auto">
              <a:xfrm rot="16200000" flipH="1">
                <a:off x="789" y="355"/>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2193" name="Rectangle 33"/>
              <p:cNvSpPr>
                <a:spLocks noChangeArrowheads="1"/>
              </p:cNvSpPr>
              <p:nvPr/>
            </p:nvSpPr>
            <p:spPr bwMode="auto">
              <a:xfrm>
                <a:off x="0" y="0"/>
                <a:ext cx="1968" cy="240"/>
              </a:xfrm>
              <a:prstGeom prst="rect">
                <a:avLst/>
              </a:prstGeom>
              <a:solidFill>
                <a:srgbClr val="CCECFF"/>
              </a:solidFill>
              <a:ln w="19050" cmpd="sng">
                <a:solidFill>
                  <a:schemeClr val="folHlink"/>
                </a:solidFill>
                <a:miter lim="800000"/>
                <a:headEnd/>
                <a:tailEnd/>
              </a:ln>
              <a:effectLst>
                <a:outerShdw dist="35921" dir="2700000" algn="ctr" rotWithShape="0">
                  <a:schemeClr val="bg2"/>
                </a:outerShdw>
              </a:effectLst>
            </p:spPr>
            <p:txBody>
              <a:bodyPr wrap="none" anchor="ctr"/>
              <a:lstStyle/>
              <a:p>
                <a:pPr defTabSz="571652" eaLnBrk="0" hangingPunct="0">
                  <a:defRPr/>
                </a:pPr>
                <a:r>
                  <a:rPr lang="zh-CN" altLang="zh-CN" sz="1200" u="none">
                    <a:solidFill>
                      <a:srgbClr val="333399"/>
                    </a:solidFill>
                  </a:rPr>
                  <a:t>IP </a:t>
                </a:r>
                <a:r>
                  <a:rPr lang="zh-CN" altLang="en-US" sz="1200" u="none">
                    <a:solidFill>
                      <a:srgbClr val="333399"/>
                    </a:solidFill>
                  </a:rPr>
                  <a:t>数据报</a:t>
                </a:r>
              </a:p>
            </p:txBody>
          </p:sp>
        </p:grpSp>
        <p:sp>
          <p:nvSpPr>
            <p:cNvPr id="93199" name="AutoShape 35"/>
            <p:cNvSpPr>
              <a:spLocks noChangeArrowheads="1"/>
            </p:cNvSpPr>
            <p:nvPr/>
          </p:nvSpPr>
          <p:spPr bwMode="auto">
            <a:xfrm>
              <a:off x="2123728" y="1852464"/>
              <a:ext cx="2539196" cy="378736"/>
            </a:xfrm>
            <a:prstGeom prst="wedgeRoundRectCallout">
              <a:avLst>
                <a:gd name="adj1" fmla="val -75375"/>
                <a:gd name="adj2" fmla="val 306917"/>
                <a:gd name="adj3" fmla="val 16667"/>
              </a:avLst>
            </a:prstGeom>
            <a:solidFill>
              <a:srgbClr val="FFFF99"/>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800" u="none">
                  <a:solidFill>
                    <a:srgbClr val="333399"/>
                  </a:solidFill>
                  <a:latin typeface="Arial" panose="020B0604020202020204" pitchFamily="34" charset="0"/>
                  <a:ea typeface="黑体" panose="02010609060101010101" pitchFamily="49" charset="-122"/>
                </a:rPr>
                <a:t>目的地址字段 </a:t>
              </a:r>
              <a:r>
                <a:rPr lang="zh-CN" altLang="zh-CN" sz="1800" u="none">
                  <a:solidFill>
                    <a:srgbClr val="333399"/>
                  </a:solidFill>
                  <a:latin typeface="Arial" panose="020B0604020202020204" pitchFamily="34" charset="0"/>
                  <a:ea typeface="黑体" panose="02010609060101010101" pitchFamily="49" charset="-122"/>
                </a:rPr>
                <a:t>6 </a:t>
              </a:r>
              <a:r>
                <a:rPr lang="zh-CN" altLang="en-US" sz="1800" u="none">
                  <a:solidFill>
                    <a:srgbClr val="333399"/>
                  </a:solidFill>
                  <a:latin typeface="Arial" panose="020B0604020202020204" pitchFamily="34" charset="0"/>
                  <a:ea typeface="黑体" panose="02010609060101010101" pitchFamily="49" charset="-122"/>
                </a:rPr>
                <a:t>字节</a:t>
              </a:r>
            </a:p>
          </p:txBody>
        </p:sp>
      </p:grpSp>
    </p:spTree>
    <p:extLst>
      <p:ext uri="{BB962C8B-B14F-4D97-AF65-F5344CB8AC3E}">
        <p14:creationId xmlns:p14="http://schemas.microsoft.com/office/powerpoint/2010/main" val="39376785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Line 2"/>
          <p:cNvSpPr>
            <a:spLocks noChangeShapeType="1"/>
          </p:cNvSpPr>
          <p:nvPr/>
        </p:nvSpPr>
        <p:spPr bwMode="auto">
          <a:xfrm>
            <a:off x="104995" y="3624661"/>
            <a:ext cx="6688614" cy="0"/>
          </a:xfrm>
          <a:prstGeom prst="line">
            <a:avLst/>
          </a:prstGeom>
          <a:noFill/>
          <a:ln w="38100" cmpd="dbl">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3187" name="Rectangle 3"/>
          <p:cNvSpPr>
            <a:spLocks noChangeArrowheads="1"/>
          </p:cNvSpPr>
          <p:nvPr/>
        </p:nvSpPr>
        <p:spPr bwMode="auto">
          <a:xfrm>
            <a:off x="1156641" y="3800928"/>
            <a:ext cx="4811610" cy="37159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3188" name="Rectangle 4"/>
          <p:cNvSpPr>
            <a:spLocks noChangeArrowheads="1"/>
          </p:cNvSpPr>
          <p:nvPr/>
        </p:nvSpPr>
        <p:spPr bwMode="auto">
          <a:xfrm>
            <a:off x="1151877" y="3800928"/>
            <a:ext cx="4816374" cy="36682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3189" name="Rectangle 5"/>
          <p:cNvSpPr>
            <a:spLocks noChangeArrowheads="1"/>
          </p:cNvSpPr>
          <p:nvPr/>
        </p:nvSpPr>
        <p:spPr bwMode="auto">
          <a:xfrm>
            <a:off x="3183711" y="3879533"/>
            <a:ext cx="696548"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MAC </a:t>
            </a:r>
            <a:r>
              <a:rPr lang="zh-CN" altLang="en-US" sz="1200" u="none">
                <a:solidFill>
                  <a:srgbClr val="333399"/>
                </a:solidFill>
                <a:latin typeface="Times New Roman" panose="02020603050405020304" pitchFamily="18" charset="0"/>
              </a:rPr>
              <a:t>帧</a:t>
            </a:r>
          </a:p>
        </p:txBody>
      </p:sp>
      <p:sp>
        <p:nvSpPr>
          <p:cNvPr id="93190" name="Rectangle 6"/>
          <p:cNvSpPr>
            <a:spLocks noChangeArrowheads="1"/>
          </p:cNvSpPr>
          <p:nvPr/>
        </p:nvSpPr>
        <p:spPr bwMode="auto">
          <a:xfrm>
            <a:off x="6175484" y="3864051"/>
            <a:ext cx="757463" cy="31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600" u="none">
                <a:solidFill>
                  <a:srgbClr val="333399"/>
                </a:solidFill>
                <a:latin typeface="Times New Roman" panose="02020603050405020304" pitchFamily="18" charset="0"/>
              </a:rPr>
              <a:t>物理层</a:t>
            </a:r>
          </a:p>
        </p:txBody>
      </p:sp>
      <p:sp>
        <p:nvSpPr>
          <p:cNvPr id="93191" name="Rectangle 7"/>
          <p:cNvSpPr>
            <a:spLocks noChangeArrowheads="1"/>
          </p:cNvSpPr>
          <p:nvPr/>
        </p:nvSpPr>
        <p:spPr bwMode="auto">
          <a:xfrm>
            <a:off x="6152855" y="3167320"/>
            <a:ext cx="884099" cy="3135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600" u="none">
                <a:solidFill>
                  <a:srgbClr val="333399"/>
                </a:solidFill>
                <a:latin typeface="Times New Roman" panose="02020603050405020304" pitchFamily="18" charset="0"/>
              </a:rPr>
              <a:t>MAC </a:t>
            </a:r>
            <a:r>
              <a:rPr lang="zh-CN" altLang="en-US" sz="1600" u="none">
                <a:solidFill>
                  <a:srgbClr val="333399"/>
                </a:solidFill>
                <a:latin typeface="Times New Roman" panose="02020603050405020304" pitchFamily="18" charset="0"/>
              </a:rPr>
              <a:t>层</a:t>
            </a:r>
          </a:p>
        </p:txBody>
      </p:sp>
      <p:sp>
        <p:nvSpPr>
          <p:cNvPr id="93192" name="Line 8"/>
          <p:cNvSpPr>
            <a:spLocks noChangeShapeType="1"/>
          </p:cNvSpPr>
          <p:nvPr/>
        </p:nvSpPr>
        <p:spPr bwMode="auto">
          <a:xfrm flipH="1">
            <a:off x="1150687" y="3418619"/>
            <a:ext cx="1191" cy="38588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3193" name="Line 9"/>
          <p:cNvSpPr>
            <a:spLocks noChangeShapeType="1"/>
          </p:cNvSpPr>
          <p:nvPr/>
        </p:nvSpPr>
        <p:spPr bwMode="auto">
          <a:xfrm>
            <a:off x="5959914" y="3472214"/>
            <a:ext cx="8337" cy="3239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u="none"/>
          </a:p>
        </p:txBody>
      </p:sp>
      <p:sp>
        <p:nvSpPr>
          <p:cNvPr id="93194" name="Rectangle 10"/>
          <p:cNvSpPr>
            <a:spLocks noChangeArrowheads="1"/>
          </p:cNvSpPr>
          <p:nvPr/>
        </p:nvSpPr>
        <p:spPr bwMode="auto">
          <a:xfrm>
            <a:off x="6254090" y="2481308"/>
            <a:ext cx="589019" cy="31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600" u="none">
                <a:solidFill>
                  <a:srgbClr val="333399"/>
                </a:solidFill>
                <a:latin typeface="Times New Roman" panose="02020603050405020304" pitchFamily="18" charset="0"/>
              </a:rPr>
              <a:t>IP </a:t>
            </a:r>
            <a:r>
              <a:rPr lang="zh-CN" altLang="en-US" sz="1600" u="none">
                <a:solidFill>
                  <a:srgbClr val="333399"/>
                </a:solidFill>
                <a:latin typeface="Times New Roman" panose="02020603050405020304" pitchFamily="18" charset="0"/>
              </a:rPr>
              <a:t>层</a:t>
            </a:r>
          </a:p>
        </p:txBody>
      </p:sp>
      <p:sp>
        <p:nvSpPr>
          <p:cNvPr id="93195" name="Line 11"/>
          <p:cNvSpPr>
            <a:spLocks noChangeShapeType="1"/>
          </p:cNvSpPr>
          <p:nvPr/>
        </p:nvSpPr>
        <p:spPr bwMode="auto">
          <a:xfrm>
            <a:off x="6139754" y="2881482"/>
            <a:ext cx="615743" cy="8337"/>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u="none"/>
          </a:p>
        </p:txBody>
      </p:sp>
      <p:grpSp>
        <p:nvGrpSpPr>
          <p:cNvPr id="93196" name="Group 12"/>
          <p:cNvGrpSpPr>
            <a:grpSpLocks/>
          </p:cNvGrpSpPr>
          <p:nvPr/>
        </p:nvGrpSpPr>
        <p:grpSpPr bwMode="auto">
          <a:xfrm>
            <a:off x="775524" y="2850516"/>
            <a:ext cx="5220120" cy="1055219"/>
            <a:chOff x="0" y="0"/>
            <a:chExt cx="4383" cy="886"/>
          </a:xfrm>
        </p:grpSpPr>
        <p:sp>
          <p:nvSpPr>
            <p:cNvPr id="93202" name="AutoShape 13"/>
            <p:cNvSpPr>
              <a:spLocks noChangeArrowheads="1"/>
            </p:cNvSpPr>
            <p:nvPr/>
          </p:nvSpPr>
          <p:spPr bwMode="auto">
            <a:xfrm rot="16200000" flipH="1">
              <a:off x="2167" y="62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grpSp>
          <p:nvGrpSpPr>
            <p:cNvPr id="93203" name="Group 14"/>
            <p:cNvGrpSpPr>
              <a:grpSpLocks/>
            </p:cNvGrpSpPr>
            <p:nvPr/>
          </p:nvGrpSpPr>
          <p:grpSpPr bwMode="auto">
            <a:xfrm>
              <a:off x="0" y="0"/>
              <a:ext cx="4383" cy="506"/>
              <a:chOff x="0" y="0"/>
              <a:chExt cx="4383" cy="506"/>
            </a:xfrm>
          </p:grpSpPr>
          <p:sp>
            <p:nvSpPr>
              <p:cNvPr id="92175" name="Rectangle 15"/>
              <p:cNvSpPr>
                <a:spLocks noChangeArrowheads="1"/>
              </p:cNvSpPr>
              <p:nvPr/>
            </p:nvSpPr>
            <p:spPr bwMode="auto">
              <a:xfrm>
                <a:off x="315" y="218"/>
                <a:ext cx="4045" cy="288"/>
              </a:xfrm>
              <a:prstGeom prst="rect">
                <a:avLst/>
              </a:prstGeom>
              <a:solidFill>
                <a:srgbClr val="FFCCFF"/>
              </a:solidFill>
              <a:ln w="19050" cmpd="sng">
                <a:solidFill>
                  <a:schemeClr val="folHlink"/>
                </a:solidFill>
                <a:miter lim="800000"/>
                <a:headEnd/>
                <a:tailEnd/>
              </a:ln>
              <a:effectLst>
                <a:outerShdw dist="35921" dir="2700000" algn="ctr" rotWithShape="0">
                  <a:schemeClr val="bg2"/>
                </a:outerShdw>
              </a:effectLst>
            </p:spPr>
            <p:txBody>
              <a:bodyPr wrap="none" anchor="ctr"/>
              <a:lstStyle/>
              <a:p>
                <a:pPr algn="l">
                  <a:defRPr/>
                </a:pPr>
                <a:endParaRPr lang="zh-CN" altLang="zh-CN" sz="2101" u="none"/>
              </a:p>
            </p:txBody>
          </p:sp>
          <p:sp>
            <p:nvSpPr>
              <p:cNvPr id="93205" name="Line 16"/>
              <p:cNvSpPr>
                <a:spLocks noChangeShapeType="1"/>
              </p:cNvSpPr>
              <p:nvPr/>
            </p:nvSpPr>
            <p:spPr bwMode="auto">
              <a:xfrm>
                <a:off x="904"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6" name="Line 17"/>
              <p:cNvSpPr>
                <a:spLocks noChangeShapeType="1"/>
              </p:cNvSpPr>
              <p:nvPr/>
            </p:nvSpPr>
            <p:spPr bwMode="auto">
              <a:xfrm>
                <a:off x="1480"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7" name="Line 18"/>
              <p:cNvSpPr>
                <a:spLocks noChangeShapeType="1"/>
              </p:cNvSpPr>
              <p:nvPr/>
            </p:nvSpPr>
            <p:spPr bwMode="auto">
              <a:xfrm>
                <a:off x="2056"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8" name="Line 19"/>
              <p:cNvSpPr>
                <a:spLocks noChangeShapeType="1"/>
              </p:cNvSpPr>
              <p:nvPr/>
            </p:nvSpPr>
            <p:spPr bwMode="auto">
              <a:xfrm>
                <a:off x="4024"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9" name="Rectangle 20"/>
              <p:cNvSpPr>
                <a:spLocks noChangeArrowheads="1"/>
              </p:cNvSpPr>
              <p:nvPr/>
            </p:nvSpPr>
            <p:spPr bwMode="auto">
              <a:xfrm>
                <a:off x="304" y="263"/>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目的地址</a:t>
                </a:r>
              </a:p>
            </p:txBody>
          </p:sp>
          <p:sp>
            <p:nvSpPr>
              <p:cNvPr id="93210" name="Rectangle 21"/>
              <p:cNvSpPr>
                <a:spLocks noChangeArrowheads="1"/>
              </p:cNvSpPr>
              <p:nvPr/>
            </p:nvSpPr>
            <p:spPr bwMode="auto">
              <a:xfrm>
                <a:off x="950" y="263"/>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源地址</a:t>
                </a:r>
              </a:p>
            </p:txBody>
          </p:sp>
          <p:sp>
            <p:nvSpPr>
              <p:cNvPr id="93211" name="Rectangle 22"/>
              <p:cNvSpPr>
                <a:spLocks noChangeArrowheads="1"/>
              </p:cNvSpPr>
              <p:nvPr/>
            </p:nvSpPr>
            <p:spPr bwMode="auto">
              <a:xfrm>
                <a:off x="1582" y="263"/>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类型</a:t>
                </a:r>
              </a:p>
            </p:txBody>
          </p:sp>
          <p:sp>
            <p:nvSpPr>
              <p:cNvPr id="93212" name="Rectangle 23"/>
              <p:cNvSpPr>
                <a:spLocks noChangeArrowheads="1"/>
              </p:cNvSpPr>
              <p:nvPr/>
            </p:nvSpPr>
            <p:spPr bwMode="auto">
              <a:xfrm>
                <a:off x="2747" y="263"/>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数        据</a:t>
                </a:r>
              </a:p>
            </p:txBody>
          </p:sp>
          <p:sp>
            <p:nvSpPr>
              <p:cNvPr id="93213" name="Rectangle 24"/>
              <p:cNvSpPr>
                <a:spLocks noChangeArrowheads="1"/>
              </p:cNvSpPr>
              <p:nvPr/>
            </p:nvSpPr>
            <p:spPr bwMode="auto">
              <a:xfrm>
                <a:off x="4024" y="263"/>
                <a:ext cx="3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FCS</a:t>
                </a:r>
              </a:p>
            </p:txBody>
          </p:sp>
          <p:sp>
            <p:nvSpPr>
              <p:cNvPr id="93214" name="Rectangle 25"/>
              <p:cNvSpPr>
                <a:spLocks noChangeArrowheads="1"/>
              </p:cNvSpPr>
              <p:nvPr/>
            </p:nvSpPr>
            <p:spPr bwMode="auto">
              <a:xfrm>
                <a:off x="534"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6</a:t>
                </a:r>
              </a:p>
            </p:txBody>
          </p:sp>
          <p:sp>
            <p:nvSpPr>
              <p:cNvPr id="93215" name="Rectangle 26"/>
              <p:cNvSpPr>
                <a:spLocks noChangeArrowheads="1"/>
              </p:cNvSpPr>
              <p:nvPr/>
            </p:nvSpPr>
            <p:spPr bwMode="auto">
              <a:xfrm>
                <a:off x="1151"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6</a:t>
                </a:r>
              </a:p>
            </p:txBody>
          </p:sp>
          <p:sp>
            <p:nvSpPr>
              <p:cNvPr id="93216" name="Rectangle 27"/>
              <p:cNvSpPr>
                <a:spLocks noChangeArrowheads="1"/>
              </p:cNvSpPr>
              <p:nvPr/>
            </p:nvSpPr>
            <p:spPr bwMode="auto">
              <a:xfrm>
                <a:off x="1720"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2</a:t>
                </a:r>
              </a:p>
            </p:txBody>
          </p:sp>
          <p:sp>
            <p:nvSpPr>
              <p:cNvPr id="93217" name="Rectangle 28"/>
              <p:cNvSpPr>
                <a:spLocks noChangeArrowheads="1"/>
              </p:cNvSpPr>
              <p:nvPr/>
            </p:nvSpPr>
            <p:spPr bwMode="auto">
              <a:xfrm>
                <a:off x="4127"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4</a:t>
                </a:r>
              </a:p>
            </p:txBody>
          </p:sp>
          <p:sp>
            <p:nvSpPr>
              <p:cNvPr id="93218" name="Rectangle 29"/>
              <p:cNvSpPr>
                <a:spLocks noChangeArrowheads="1"/>
              </p:cNvSpPr>
              <p:nvPr/>
            </p:nvSpPr>
            <p:spPr bwMode="auto">
              <a:xfrm>
                <a:off x="0" y="0"/>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字节</a:t>
                </a:r>
              </a:p>
            </p:txBody>
          </p:sp>
          <p:sp>
            <p:nvSpPr>
              <p:cNvPr id="93219" name="Text Box 30"/>
              <p:cNvSpPr txBox="1">
                <a:spLocks noChangeArrowheads="1"/>
              </p:cNvSpPr>
              <p:nvPr/>
            </p:nvSpPr>
            <p:spPr bwMode="auto">
              <a:xfrm>
                <a:off x="3118" y="3"/>
                <a:ext cx="6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46 ~ 1500</a:t>
                </a:r>
              </a:p>
            </p:txBody>
          </p:sp>
        </p:grpSp>
      </p:grpSp>
      <p:grpSp>
        <p:nvGrpSpPr>
          <p:cNvPr id="93197" name="Group 31"/>
          <p:cNvGrpSpPr>
            <a:grpSpLocks/>
          </p:cNvGrpSpPr>
          <p:nvPr/>
        </p:nvGrpSpPr>
        <p:grpSpPr bwMode="auto">
          <a:xfrm>
            <a:off x="3224205" y="2481308"/>
            <a:ext cx="2343873" cy="743179"/>
            <a:chOff x="0" y="0"/>
            <a:chExt cx="1968" cy="624"/>
          </a:xfrm>
        </p:grpSpPr>
        <p:sp>
          <p:nvSpPr>
            <p:cNvPr id="93200" name="AutoShape 32"/>
            <p:cNvSpPr>
              <a:spLocks noChangeArrowheads="1"/>
            </p:cNvSpPr>
            <p:nvPr/>
          </p:nvSpPr>
          <p:spPr bwMode="auto">
            <a:xfrm rot="16200000" flipH="1">
              <a:off x="789" y="355"/>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2193" name="Rectangle 33"/>
            <p:cNvSpPr>
              <a:spLocks noChangeArrowheads="1"/>
            </p:cNvSpPr>
            <p:nvPr/>
          </p:nvSpPr>
          <p:spPr bwMode="auto">
            <a:xfrm>
              <a:off x="0" y="0"/>
              <a:ext cx="1968" cy="240"/>
            </a:xfrm>
            <a:prstGeom prst="rect">
              <a:avLst/>
            </a:prstGeom>
            <a:solidFill>
              <a:srgbClr val="CCECFF"/>
            </a:solidFill>
            <a:ln w="19050" cmpd="sng">
              <a:solidFill>
                <a:schemeClr val="folHlink"/>
              </a:solidFill>
              <a:miter lim="800000"/>
              <a:headEnd/>
              <a:tailEnd/>
            </a:ln>
            <a:effectLst>
              <a:outerShdw dist="35921" dir="2700000" algn="ctr" rotWithShape="0">
                <a:schemeClr val="bg2"/>
              </a:outerShdw>
            </a:effectLst>
          </p:spPr>
          <p:txBody>
            <a:bodyPr wrap="none" anchor="ctr"/>
            <a:lstStyle/>
            <a:p>
              <a:pPr defTabSz="571652" eaLnBrk="0" hangingPunct="0">
                <a:defRPr/>
              </a:pPr>
              <a:r>
                <a:rPr lang="zh-CN" altLang="zh-CN" sz="1200" u="none">
                  <a:solidFill>
                    <a:srgbClr val="333399"/>
                  </a:solidFill>
                </a:rPr>
                <a:t>IP </a:t>
              </a:r>
              <a:r>
                <a:rPr lang="zh-CN" altLang="en-US" sz="1200" u="none">
                  <a:solidFill>
                    <a:srgbClr val="333399"/>
                  </a:solidFill>
                </a:rPr>
                <a:t>数据报</a:t>
              </a:r>
            </a:p>
          </p:txBody>
        </p:sp>
      </p:grpSp>
      <p:sp>
        <p:nvSpPr>
          <p:cNvPr id="93198" name="Rectangle 34"/>
          <p:cNvSpPr>
            <a:spLocks noGrp="1" noChangeArrowheads="1"/>
          </p:cNvSpPr>
          <p:nvPr>
            <p:ph type="title" idx="4294967295"/>
          </p:nvPr>
        </p:nvSpPr>
        <p:spPr>
          <a:xfrm>
            <a:off x="405201" y="796832"/>
            <a:ext cx="5846582" cy="576440"/>
          </a:xfrm>
        </p:spPr>
        <p:txBody>
          <a:bodyPr anchor="b"/>
          <a:lstStyle/>
          <a:p>
            <a:pPr algn="l" eaLnBrk="1" hangingPunct="1"/>
            <a:r>
              <a:rPr lang="zh-CN" sz="2400" kern="1200" dirty="0" smtClean="0">
                <a:solidFill>
                  <a:srgbClr val="007D7A"/>
                </a:solidFill>
                <a:latin typeface="Times New Roman" pitchFamily="18" charset="0"/>
                <a:ea typeface="微软雅黑" pitchFamily="34" charset="-122"/>
                <a:cs typeface="Times New Roman" pitchFamily="18" charset="0"/>
              </a:rPr>
              <a:t>以太网的 </a:t>
            </a:r>
            <a:r>
              <a:rPr lang="zh-CN" altLang="zh-CN" sz="2400" kern="1200" dirty="0">
                <a:solidFill>
                  <a:srgbClr val="007D7A"/>
                </a:solidFill>
                <a:latin typeface="Times New Roman" pitchFamily="18" charset="0"/>
                <a:ea typeface="微软雅黑" pitchFamily="34" charset="-122"/>
                <a:cs typeface="Times New Roman" pitchFamily="18" charset="0"/>
              </a:rPr>
              <a:t>MAC </a:t>
            </a:r>
            <a:r>
              <a:rPr lang="zh-CN" sz="2400" kern="1200" dirty="0">
                <a:solidFill>
                  <a:srgbClr val="007D7A"/>
                </a:solidFill>
                <a:latin typeface="Times New Roman" pitchFamily="18" charset="0"/>
                <a:ea typeface="微软雅黑" pitchFamily="34" charset="-122"/>
                <a:cs typeface="Times New Roman" pitchFamily="18" charset="0"/>
              </a:rPr>
              <a:t>帧格式</a:t>
            </a:r>
          </a:p>
        </p:txBody>
      </p:sp>
      <p:sp>
        <p:nvSpPr>
          <p:cNvPr id="36" name="AutoShape 35"/>
          <p:cNvSpPr>
            <a:spLocks noChangeArrowheads="1"/>
          </p:cNvSpPr>
          <p:nvPr/>
        </p:nvSpPr>
        <p:spPr bwMode="auto">
          <a:xfrm>
            <a:off x="1953647" y="1797083"/>
            <a:ext cx="2215246" cy="378736"/>
          </a:xfrm>
          <a:prstGeom prst="wedgeRoundRectCallout">
            <a:avLst>
              <a:gd name="adj1" fmla="val -43278"/>
              <a:gd name="adj2" fmla="val 314153"/>
              <a:gd name="adj3" fmla="val 16667"/>
            </a:avLst>
          </a:prstGeom>
          <a:solidFill>
            <a:srgbClr val="FFFF99"/>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800" u="none">
                <a:solidFill>
                  <a:srgbClr val="333399"/>
                </a:solidFill>
                <a:latin typeface="Arial" panose="020B0604020202020204" pitchFamily="34" charset="0"/>
                <a:ea typeface="黑体" panose="02010609060101010101" pitchFamily="49" charset="-122"/>
              </a:rPr>
              <a:t>源地址字段 </a:t>
            </a:r>
            <a:r>
              <a:rPr lang="zh-CN" altLang="zh-CN" sz="1800" u="none">
                <a:solidFill>
                  <a:srgbClr val="333399"/>
                </a:solidFill>
                <a:latin typeface="Arial" panose="020B0604020202020204" pitchFamily="34" charset="0"/>
                <a:ea typeface="黑体" panose="02010609060101010101" pitchFamily="49" charset="-122"/>
              </a:rPr>
              <a:t>6 </a:t>
            </a:r>
            <a:r>
              <a:rPr lang="zh-CN" altLang="en-US" sz="1800" u="none">
                <a:solidFill>
                  <a:srgbClr val="333399"/>
                </a:solidFill>
                <a:latin typeface="Arial" panose="020B0604020202020204" pitchFamily="34" charset="0"/>
                <a:ea typeface="黑体" panose="02010609060101010101" pitchFamily="49" charset="-122"/>
              </a:rPr>
              <a:t>字节</a:t>
            </a:r>
          </a:p>
        </p:txBody>
      </p:sp>
    </p:spTree>
    <p:extLst>
      <p:ext uri="{BB962C8B-B14F-4D97-AF65-F5344CB8AC3E}">
        <p14:creationId xmlns:p14="http://schemas.microsoft.com/office/powerpoint/2010/main" val="2613884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Line 2"/>
          <p:cNvSpPr>
            <a:spLocks noChangeShapeType="1"/>
          </p:cNvSpPr>
          <p:nvPr/>
        </p:nvSpPr>
        <p:spPr bwMode="auto">
          <a:xfrm>
            <a:off x="104995" y="3419356"/>
            <a:ext cx="6688614" cy="0"/>
          </a:xfrm>
          <a:prstGeom prst="line">
            <a:avLst/>
          </a:prstGeom>
          <a:noFill/>
          <a:ln w="38100" cmpd="dbl">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3187" name="Rectangle 3"/>
          <p:cNvSpPr>
            <a:spLocks noChangeArrowheads="1"/>
          </p:cNvSpPr>
          <p:nvPr/>
        </p:nvSpPr>
        <p:spPr bwMode="auto">
          <a:xfrm>
            <a:off x="1156641" y="3595623"/>
            <a:ext cx="4811610" cy="37159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3188" name="Rectangle 4"/>
          <p:cNvSpPr>
            <a:spLocks noChangeArrowheads="1"/>
          </p:cNvSpPr>
          <p:nvPr/>
        </p:nvSpPr>
        <p:spPr bwMode="auto">
          <a:xfrm>
            <a:off x="1151877" y="3595623"/>
            <a:ext cx="4816374" cy="36682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3189" name="Rectangle 5"/>
          <p:cNvSpPr>
            <a:spLocks noChangeArrowheads="1"/>
          </p:cNvSpPr>
          <p:nvPr/>
        </p:nvSpPr>
        <p:spPr bwMode="auto">
          <a:xfrm>
            <a:off x="3183711" y="3674228"/>
            <a:ext cx="696548"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MAC </a:t>
            </a:r>
            <a:r>
              <a:rPr lang="zh-CN" altLang="en-US" sz="1200" u="none">
                <a:solidFill>
                  <a:srgbClr val="333399"/>
                </a:solidFill>
                <a:latin typeface="Times New Roman" panose="02020603050405020304" pitchFamily="18" charset="0"/>
              </a:rPr>
              <a:t>帧</a:t>
            </a:r>
          </a:p>
        </p:txBody>
      </p:sp>
      <p:sp>
        <p:nvSpPr>
          <p:cNvPr id="93190" name="Rectangle 6"/>
          <p:cNvSpPr>
            <a:spLocks noChangeArrowheads="1"/>
          </p:cNvSpPr>
          <p:nvPr/>
        </p:nvSpPr>
        <p:spPr bwMode="auto">
          <a:xfrm>
            <a:off x="6175484" y="3658746"/>
            <a:ext cx="757463" cy="31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600" u="none">
                <a:solidFill>
                  <a:srgbClr val="333399"/>
                </a:solidFill>
                <a:latin typeface="Times New Roman" panose="02020603050405020304" pitchFamily="18" charset="0"/>
              </a:rPr>
              <a:t>物理层</a:t>
            </a:r>
          </a:p>
        </p:txBody>
      </p:sp>
      <p:sp>
        <p:nvSpPr>
          <p:cNvPr id="93191" name="Rectangle 7"/>
          <p:cNvSpPr>
            <a:spLocks noChangeArrowheads="1"/>
          </p:cNvSpPr>
          <p:nvPr/>
        </p:nvSpPr>
        <p:spPr bwMode="auto">
          <a:xfrm>
            <a:off x="6152855" y="2962015"/>
            <a:ext cx="884099" cy="3135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600" u="none">
                <a:solidFill>
                  <a:srgbClr val="333399"/>
                </a:solidFill>
                <a:latin typeface="Times New Roman" panose="02020603050405020304" pitchFamily="18" charset="0"/>
              </a:rPr>
              <a:t>MAC </a:t>
            </a:r>
            <a:r>
              <a:rPr lang="zh-CN" altLang="en-US" sz="1600" u="none">
                <a:solidFill>
                  <a:srgbClr val="333399"/>
                </a:solidFill>
                <a:latin typeface="Times New Roman" panose="02020603050405020304" pitchFamily="18" charset="0"/>
              </a:rPr>
              <a:t>层</a:t>
            </a:r>
          </a:p>
        </p:txBody>
      </p:sp>
      <p:sp>
        <p:nvSpPr>
          <p:cNvPr id="93192" name="Line 8"/>
          <p:cNvSpPr>
            <a:spLocks noChangeShapeType="1"/>
          </p:cNvSpPr>
          <p:nvPr/>
        </p:nvSpPr>
        <p:spPr bwMode="auto">
          <a:xfrm flipH="1">
            <a:off x="1150687" y="3213314"/>
            <a:ext cx="1191" cy="38588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3193" name="Line 9"/>
          <p:cNvSpPr>
            <a:spLocks noChangeShapeType="1"/>
          </p:cNvSpPr>
          <p:nvPr/>
        </p:nvSpPr>
        <p:spPr bwMode="auto">
          <a:xfrm>
            <a:off x="5959914" y="3266909"/>
            <a:ext cx="8337" cy="3239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u="none"/>
          </a:p>
        </p:txBody>
      </p:sp>
      <p:sp>
        <p:nvSpPr>
          <p:cNvPr id="93194" name="Rectangle 10"/>
          <p:cNvSpPr>
            <a:spLocks noChangeArrowheads="1"/>
          </p:cNvSpPr>
          <p:nvPr/>
        </p:nvSpPr>
        <p:spPr bwMode="auto">
          <a:xfrm>
            <a:off x="6254090" y="2276003"/>
            <a:ext cx="589019" cy="31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600" u="none">
                <a:solidFill>
                  <a:srgbClr val="333399"/>
                </a:solidFill>
                <a:latin typeface="Times New Roman" panose="02020603050405020304" pitchFamily="18" charset="0"/>
              </a:rPr>
              <a:t>IP </a:t>
            </a:r>
            <a:r>
              <a:rPr lang="zh-CN" altLang="en-US" sz="1600" u="none">
                <a:solidFill>
                  <a:srgbClr val="333399"/>
                </a:solidFill>
                <a:latin typeface="Times New Roman" panose="02020603050405020304" pitchFamily="18" charset="0"/>
              </a:rPr>
              <a:t>层</a:t>
            </a:r>
          </a:p>
        </p:txBody>
      </p:sp>
      <p:sp>
        <p:nvSpPr>
          <p:cNvPr id="93195" name="Line 11"/>
          <p:cNvSpPr>
            <a:spLocks noChangeShapeType="1"/>
          </p:cNvSpPr>
          <p:nvPr/>
        </p:nvSpPr>
        <p:spPr bwMode="auto">
          <a:xfrm>
            <a:off x="6139754" y="2676177"/>
            <a:ext cx="615743" cy="8337"/>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u="none"/>
          </a:p>
        </p:txBody>
      </p:sp>
      <p:grpSp>
        <p:nvGrpSpPr>
          <p:cNvPr id="93196" name="Group 12"/>
          <p:cNvGrpSpPr>
            <a:grpSpLocks/>
          </p:cNvGrpSpPr>
          <p:nvPr/>
        </p:nvGrpSpPr>
        <p:grpSpPr bwMode="auto">
          <a:xfrm>
            <a:off x="775524" y="2645211"/>
            <a:ext cx="5220120" cy="1055219"/>
            <a:chOff x="0" y="0"/>
            <a:chExt cx="4383" cy="886"/>
          </a:xfrm>
        </p:grpSpPr>
        <p:sp>
          <p:nvSpPr>
            <p:cNvPr id="93202" name="AutoShape 13"/>
            <p:cNvSpPr>
              <a:spLocks noChangeArrowheads="1"/>
            </p:cNvSpPr>
            <p:nvPr/>
          </p:nvSpPr>
          <p:spPr bwMode="auto">
            <a:xfrm rot="16200000" flipH="1">
              <a:off x="2167" y="62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grpSp>
          <p:nvGrpSpPr>
            <p:cNvPr id="93203" name="Group 14"/>
            <p:cNvGrpSpPr>
              <a:grpSpLocks/>
            </p:cNvGrpSpPr>
            <p:nvPr/>
          </p:nvGrpSpPr>
          <p:grpSpPr bwMode="auto">
            <a:xfrm>
              <a:off x="0" y="0"/>
              <a:ext cx="4383" cy="506"/>
              <a:chOff x="0" y="0"/>
              <a:chExt cx="4383" cy="506"/>
            </a:xfrm>
          </p:grpSpPr>
          <p:sp>
            <p:nvSpPr>
              <p:cNvPr id="92175" name="Rectangle 15"/>
              <p:cNvSpPr>
                <a:spLocks noChangeArrowheads="1"/>
              </p:cNvSpPr>
              <p:nvPr/>
            </p:nvSpPr>
            <p:spPr bwMode="auto">
              <a:xfrm>
                <a:off x="315" y="218"/>
                <a:ext cx="4045" cy="288"/>
              </a:xfrm>
              <a:prstGeom prst="rect">
                <a:avLst/>
              </a:prstGeom>
              <a:solidFill>
                <a:srgbClr val="FFCCFF"/>
              </a:solidFill>
              <a:ln w="19050" cmpd="sng">
                <a:solidFill>
                  <a:schemeClr val="folHlink"/>
                </a:solidFill>
                <a:miter lim="800000"/>
                <a:headEnd/>
                <a:tailEnd/>
              </a:ln>
              <a:effectLst>
                <a:outerShdw dist="35921" dir="2700000" algn="ctr" rotWithShape="0">
                  <a:schemeClr val="bg2"/>
                </a:outerShdw>
              </a:effectLst>
            </p:spPr>
            <p:txBody>
              <a:bodyPr wrap="none" anchor="ctr"/>
              <a:lstStyle/>
              <a:p>
                <a:pPr algn="l">
                  <a:defRPr/>
                </a:pPr>
                <a:endParaRPr lang="zh-CN" altLang="zh-CN" sz="2101" u="none"/>
              </a:p>
            </p:txBody>
          </p:sp>
          <p:sp>
            <p:nvSpPr>
              <p:cNvPr id="93205" name="Line 16"/>
              <p:cNvSpPr>
                <a:spLocks noChangeShapeType="1"/>
              </p:cNvSpPr>
              <p:nvPr/>
            </p:nvSpPr>
            <p:spPr bwMode="auto">
              <a:xfrm>
                <a:off x="904"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6" name="Line 17"/>
              <p:cNvSpPr>
                <a:spLocks noChangeShapeType="1"/>
              </p:cNvSpPr>
              <p:nvPr/>
            </p:nvSpPr>
            <p:spPr bwMode="auto">
              <a:xfrm>
                <a:off x="1480"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7" name="Line 18"/>
              <p:cNvSpPr>
                <a:spLocks noChangeShapeType="1"/>
              </p:cNvSpPr>
              <p:nvPr/>
            </p:nvSpPr>
            <p:spPr bwMode="auto">
              <a:xfrm>
                <a:off x="2056"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8" name="Line 19"/>
              <p:cNvSpPr>
                <a:spLocks noChangeShapeType="1"/>
              </p:cNvSpPr>
              <p:nvPr/>
            </p:nvSpPr>
            <p:spPr bwMode="auto">
              <a:xfrm>
                <a:off x="4024"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9" name="Rectangle 20"/>
              <p:cNvSpPr>
                <a:spLocks noChangeArrowheads="1"/>
              </p:cNvSpPr>
              <p:nvPr/>
            </p:nvSpPr>
            <p:spPr bwMode="auto">
              <a:xfrm>
                <a:off x="304" y="263"/>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目的地址</a:t>
                </a:r>
              </a:p>
            </p:txBody>
          </p:sp>
          <p:sp>
            <p:nvSpPr>
              <p:cNvPr id="93210" name="Rectangle 21"/>
              <p:cNvSpPr>
                <a:spLocks noChangeArrowheads="1"/>
              </p:cNvSpPr>
              <p:nvPr/>
            </p:nvSpPr>
            <p:spPr bwMode="auto">
              <a:xfrm>
                <a:off x="950" y="263"/>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源地址</a:t>
                </a:r>
              </a:p>
            </p:txBody>
          </p:sp>
          <p:sp>
            <p:nvSpPr>
              <p:cNvPr id="93211" name="Rectangle 22"/>
              <p:cNvSpPr>
                <a:spLocks noChangeArrowheads="1"/>
              </p:cNvSpPr>
              <p:nvPr/>
            </p:nvSpPr>
            <p:spPr bwMode="auto">
              <a:xfrm>
                <a:off x="1582" y="263"/>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类型</a:t>
                </a:r>
              </a:p>
            </p:txBody>
          </p:sp>
          <p:sp>
            <p:nvSpPr>
              <p:cNvPr id="93212" name="Rectangle 23"/>
              <p:cNvSpPr>
                <a:spLocks noChangeArrowheads="1"/>
              </p:cNvSpPr>
              <p:nvPr/>
            </p:nvSpPr>
            <p:spPr bwMode="auto">
              <a:xfrm>
                <a:off x="2747" y="263"/>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数        据</a:t>
                </a:r>
              </a:p>
            </p:txBody>
          </p:sp>
          <p:sp>
            <p:nvSpPr>
              <p:cNvPr id="93213" name="Rectangle 24"/>
              <p:cNvSpPr>
                <a:spLocks noChangeArrowheads="1"/>
              </p:cNvSpPr>
              <p:nvPr/>
            </p:nvSpPr>
            <p:spPr bwMode="auto">
              <a:xfrm>
                <a:off x="4024" y="263"/>
                <a:ext cx="3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FCS</a:t>
                </a:r>
              </a:p>
            </p:txBody>
          </p:sp>
          <p:sp>
            <p:nvSpPr>
              <p:cNvPr id="93214" name="Rectangle 25"/>
              <p:cNvSpPr>
                <a:spLocks noChangeArrowheads="1"/>
              </p:cNvSpPr>
              <p:nvPr/>
            </p:nvSpPr>
            <p:spPr bwMode="auto">
              <a:xfrm>
                <a:off x="534"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6</a:t>
                </a:r>
              </a:p>
            </p:txBody>
          </p:sp>
          <p:sp>
            <p:nvSpPr>
              <p:cNvPr id="93215" name="Rectangle 26"/>
              <p:cNvSpPr>
                <a:spLocks noChangeArrowheads="1"/>
              </p:cNvSpPr>
              <p:nvPr/>
            </p:nvSpPr>
            <p:spPr bwMode="auto">
              <a:xfrm>
                <a:off x="1151"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6</a:t>
                </a:r>
              </a:p>
            </p:txBody>
          </p:sp>
          <p:sp>
            <p:nvSpPr>
              <p:cNvPr id="93216" name="Rectangle 27"/>
              <p:cNvSpPr>
                <a:spLocks noChangeArrowheads="1"/>
              </p:cNvSpPr>
              <p:nvPr/>
            </p:nvSpPr>
            <p:spPr bwMode="auto">
              <a:xfrm>
                <a:off x="1720"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2</a:t>
                </a:r>
              </a:p>
            </p:txBody>
          </p:sp>
          <p:sp>
            <p:nvSpPr>
              <p:cNvPr id="93217" name="Rectangle 28"/>
              <p:cNvSpPr>
                <a:spLocks noChangeArrowheads="1"/>
              </p:cNvSpPr>
              <p:nvPr/>
            </p:nvSpPr>
            <p:spPr bwMode="auto">
              <a:xfrm>
                <a:off x="4127"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4</a:t>
                </a:r>
              </a:p>
            </p:txBody>
          </p:sp>
          <p:sp>
            <p:nvSpPr>
              <p:cNvPr id="93218" name="Rectangle 29"/>
              <p:cNvSpPr>
                <a:spLocks noChangeArrowheads="1"/>
              </p:cNvSpPr>
              <p:nvPr/>
            </p:nvSpPr>
            <p:spPr bwMode="auto">
              <a:xfrm>
                <a:off x="0" y="0"/>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字节</a:t>
                </a:r>
              </a:p>
            </p:txBody>
          </p:sp>
          <p:sp>
            <p:nvSpPr>
              <p:cNvPr id="93219" name="Text Box 30"/>
              <p:cNvSpPr txBox="1">
                <a:spLocks noChangeArrowheads="1"/>
              </p:cNvSpPr>
              <p:nvPr/>
            </p:nvSpPr>
            <p:spPr bwMode="auto">
              <a:xfrm>
                <a:off x="3118" y="3"/>
                <a:ext cx="6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46 ~ 1500</a:t>
                </a:r>
              </a:p>
            </p:txBody>
          </p:sp>
        </p:grpSp>
      </p:grpSp>
      <p:grpSp>
        <p:nvGrpSpPr>
          <p:cNvPr id="93197" name="Group 31"/>
          <p:cNvGrpSpPr>
            <a:grpSpLocks/>
          </p:cNvGrpSpPr>
          <p:nvPr/>
        </p:nvGrpSpPr>
        <p:grpSpPr bwMode="auto">
          <a:xfrm>
            <a:off x="3224205" y="2276003"/>
            <a:ext cx="2343873" cy="743179"/>
            <a:chOff x="0" y="0"/>
            <a:chExt cx="1968" cy="624"/>
          </a:xfrm>
        </p:grpSpPr>
        <p:sp>
          <p:nvSpPr>
            <p:cNvPr id="93200" name="AutoShape 32"/>
            <p:cNvSpPr>
              <a:spLocks noChangeArrowheads="1"/>
            </p:cNvSpPr>
            <p:nvPr/>
          </p:nvSpPr>
          <p:spPr bwMode="auto">
            <a:xfrm rot="16200000" flipH="1">
              <a:off x="789" y="355"/>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2193" name="Rectangle 33"/>
            <p:cNvSpPr>
              <a:spLocks noChangeArrowheads="1"/>
            </p:cNvSpPr>
            <p:nvPr/>
          </p:nvSpPr>
          <p:spPr bwMode="auto">
            <a:xfrm>
              <a:off x="0" y="0"/>
              <a:ext cx="1968" cy="240"/>
            </a:xfrm>
            <a:prstGeom prst="rect">
              <a:avLst/>
            </a:prstGeom>
            <a:solidFill>
              <a:srgbClr val="CCECFF"/>
            </a:solidFill>
            <a:ln w="19050" cmpd="sng">
              <a:solidFill>
                <a:schemeClr val="folHlink"/>
              </a:solidFill>
              <a:miter lim="800000"/>
              <a:headEnd/>
              <a:tailEnd/>
            </a:ln>
            <a:effectLst>
              <a:outerShdw dist="35921" dir="2700000" algn="ctr" rotWithShape="0">
                <a:schemeClr val="bg2"/>
              </a:outerShdw>
            </a:effectLst>
          </p:spPr>
          <p:txBody>
            <a:bodyPr wrap="none" anchor="ctr"/>
            <a:lstStyle/>
            <a:p>
              <a:pPr defTabSz="571652" eaLnBrk="0" hangingPunct="0">
                <a:defRPr/>
              </a:pPr>
              <a:r>
                <a:rPr lang="zh-CN" altLang="zh-CN" sz="1200" u="none">
                  <a:solidFill>
                    <a:srgbClr val="333399"/>
                  </a:solidFill>
                </a:rPr>
                <a:t>IP </a:t>
              </a:r>
              <a:r>
                <a:rPr lang="zh-CN" altLang="en-US" sz="1200" u="none">
                  <a:solidFill>
                    <a:srgbClr val="333399"/>
                  </a:solidFill>
                </a:rPr>
                <a:t>数据报</a:t>
              </a:r>
            </a:p>
          </p:txBody>
        </p:sp>
      </p:grpSp>
      <p:sp>
        <p:nvSpPr>
          <p:cNvPr id="93198" name="Rectangle 34"/>
          <p:cNvSpPr>
            <a:spLocks noGrp="1" noChangeArrowheads="1"/>
          </p:cNvSpPr>
          <p:nvPr>
            <p:ph type="title" idx="4294967295"/>
          </p:nvPr>
        </p:nvSpPr>
        <p:spPr>
          <a:xfrm>
            <a:off x="405201" y="796832"/>
            <a:ext cx="5846582" cy="576440"/>
          </a:xfrm>
        </p:spPr>
        <p:txBody>
          <a:bodyPr anchor="b"/>
          <a:lstStyle/>
          <a:p>
            <a:pPr algn="l" eaLnBrk="1" hangingPunct="1"/>
            <a:r>
              <a:rPr lang="zh-CN" sz="2400" kern="1200" dirty="0" smtClean="0">
                <a:solidFill>
                  <a:srgbClr val="007D7A"/>
                </a:solidFill>
                <a:latin typeface="Times New Roman" pitchFamily="18" charset="0"/>
                <a:ea typeface="微软雅黑" pitchFamily="34" charset="-122"/>
                <a:cs typeface="Times New Roman" pitchFamily="18" charset="0"/>
              </a:rPr>
              <a:t>以太网的 </a:t>
            </a:r>
            <a:r>
              <a:rPr lang="zh-CN" altLang="zh-CN" sz="2400" kern="1200" dirty="0">
                <a:solidFill>
                  <a:srgbClr val="007D7A"/>
                </a:solidFill>
                <a:latin typeface="Times New Roman" pitchFamily="18" charset="0"/>
                <a:ea typeface="微软雅黑" pitchFamily="34" charset="-122"/>
                <a:cs typeface="Times New Roman" pitchFamily="18" charset="0"/>
              </a:rPr>
              <a:t>MAC </a:t>
            </a:r>
            <a:r>
              <a:rPr lang="zh-CN" sz="2400" kern="1200" dirty="0">
                <a:solidFill>
                  <a:srgbClr val="007D7A"/>
                </a:solidFill>
                <a:latin typeface="Times New Roman" pitchFamily="18" charset="0"/>
                <a:ea typeface="微软雅黑" pitchFamily="34" charset="-122"/>
                <a:cs typeface="Times New Roman" pitchFamily="18" charset="0"/>
              </a:rPr>
              <a:t>帧格式</a:t>
            </a:r>
          </a:p>
        </p:txBody>
      </p:sp>
      <p:sp>
        <p:nvSpPr>
          <p:cNvPr id="37" name="AutoShape 35"/>
          <p:cNvSpPr>
            <a:spLocks noChangeArrowheads="1"/>
          </p:cNvSpPr>
          <p:nvPr/>
        </p:nvSpPr>
        <p:spPr bwMode="auto">
          <a:xfrm>
            <a:off x="2206501" y="1636440"/>
            <a:ext cx="2052080" cy="378736"/>
          </a:xfrm>
          <a:prstGeom prst="wedgeRoundRectCallout">
            <a:avLst>
              <a:gd name="adj1" fmla="val -23130"/>
              <a:gd name="adj2" fmla="val 310380"/>
              <a:gd name="adj3" fmla="val 16667"/>
            </a:avLst>
          </a:prstGeom>
          <a:solidFill>
            <a:srgbClr val="FFFF99"/>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800" u="none">
                <a:solidFill>
                  <a:srgbClr val="333399"/>
                </a:solidFill>
                <a:latin typeface="Arial" panose="020B0604020202020204" pitchFamily="34" charset="0"/>
                <a:ea typeface="黑体" panose="02010609060101010101" pitchFamily="49" charset="-122"/>
              </a:rPr>
              <a:t>类型字段 </a:t>
            </a:r>
            <a:r>
              <a:rPr lang="zh-CN" altLang="zh-CN" sz="1800" u="none">
                <a:solidFill>
                  <a:srgbClr val="333399"/>
                </a:solidFill>
                <a:latin typeface="Arial" panose="020B0604020202020204" pitchFamily="34" charset="0"/>
                <a:ea typeface="黑体" panose="02010609060101010101" pitchFamily="49" charset="-122"/>
              </a:rPr>
              <a:t>2 </a:t>
            </a:r>
            <a:r>
              <a:rPr lang="zh-CN" altLang="en-US" sz="1800" u="none">
                <a:solidFill>
                  <a:srgbClr val="333399"/>
                </a:solidFill>
                <a:latin typeface="Arial" panose="020B0604020202020204" pitchFamily="34" charset="0"/>
                <a:ea typeface="黑体" panose="02010609060101010101" pitchFamily="49" charset="-122"/>
              </a:rPr>
              <a:t>字节</a:t>
            </a:r>
          </a:p>
        </p:txBody>
      </p:sp>
      <p:sp>
        <p:nvSpPr>
          <p:cNvPr id="38" name="Text Box 36"/>
          <p:cNvSpPr txBox="1">
            <a:spLocks noChangeArrowheads="1"/>
          </p:cNvSpPr>
          <p:nvPr/>
        </p:nvSpPr>
        <p:spPr bwMode="auto">
          <a:xfrm>
            <a:off x="663227" y="4201838"/>
            <a:ext cx="6016391" cy="646331"/>
          </a:xfrm>
          <a:prstGeom prst="rect">
            <a:avLst/>
          </a:prstGeom>
          <a:solidFill>
            <a:srgbClr val="CCECFF"/>
          </a:solidFill>
          <a:ln w="9525">
            <a:solidFill>
              <a:srgbClr val="333399"/>
            </a:solidFill>
            <a:miter lim="800000"/>
            <a:headEnd/>
            <a:tailEnd/>
          </a:ln>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800" u="none" dirty="0">
                <a:solidFill>
                  <a:srgbClr val="333399"/>
                </a:solidFill>
                <a:latin typeface="Arial" panose="020B0604020202020204" pitchFamily="34" charset="0"/>
                <a:ea typeface="黑体" panose="02010609060101010101" pitchFamily="49" charset="-122"/>
              </a:rPr>
              <a:t>类型字段用来标志</a:t>
            </a:r>
            <a:r>
              <a:rPr lang="zh-CN" altLang="en-US" sz="1800" u="none" dirty="0">
                <a:solidFill>
                  <a:srgbClr val="C00000"/>
                </a:solidFill>
                <a:latin typeface="Arial" panose="020B0604020202020204" pitchFamily="34" charset="0"/>
                <a:ea typeface="黑体" panose="02010609060101010101" pitchFamily="49" charset="-122"/>
              </a:rPr>
              <a:t>上一层</a:t>
            </a:r>
            <a:r>
              <a:rPr lang="zh-CN" altLang="en-US" sz="1800" u="none" dirty="0">
                <a:solidFill>
                  <a:srgbClr val="333399"/>
                </a:solidFill>
                <a:latin typeface="Arial" panose="020B0604020202020204" pitchFamily="34" charset="0"/>
                <a:ea typeface="黑体" panose="02010609060101010101" pitchFamily="49" charset="-122"/>
              </a:rPr>
              <a:t>使用的是什么协议，</a:t>
            </a:r>
          </a:p>
          <a:p>
            <a:pPr eaLnBrk="1" hangingPunct="1"/>
            <a:r>
              <a:rPr lang="zh-CN" altLang="en-US" sz="1800" u="none" dirty="0">
                <a:solidFill>
                  <a:srgbClr val="333399"/>
                </a:solidFill>
                <a:latin typeface="Arial" panose="020B0604020202020204" pitchFamily="34" charset="0"/>
                <a:ea typeface="黑体" panose="02010609060101010101" pitchFamily="49" charset="-122"/>
              </a:rPr>
              <a:t>以便把收到的 </a:t>
            </a:r>
            <a:r>
              <a:rPr lang="zh-CN" altLang="zh-CN" sz="1800" u="none" dirty="0">
                <a:solidFill>
                  <a:srgbClr val="333399"/>
                </a:solidFill>
                <a:latin typeface="Arial" panose="020B0604020202020204" pitchFamily="34" charset="0"/>
                <a:ea typeface="黑体" panose="02010609060101010101" pitchFamily="49" charset="-122"/>
              </a:rPr>
              <a:t>MAC </a:t>
            </a:r>
            <a:r>
              <a:rPr lang="zh-CN" altLang="en-US" sz="1800" u="none" dirty="0">
                <a:solidFill>
                  <a:srgbClr val="333399"/>
                </a:solidFill>
                <a:latin typeface="Arial" panose="020B0604020202020204" pitchFamily="34" charset="0"/>
                <a:ea typeface="黑体" panose="02010609060101010101" pitchFamily="49" charset="-122"/>
              </a:rPr>
              <a:t>帧的数据上交给上一层的这个协议。 </a:t>
            </a:r>
          </a:p>
        </p:txBody>
      </p:sp>
    </p:spTree>
    <p:extLst>
      <p:ext uri="{BB962C8B-B14F-4D97-AF65-F5344CB8AC3E}">
        <p14:creationId xmlns:p14="http://schemas.microsoft.com/office/powerpoint/2010/main" val="193160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Line 2"/>
          <p:cNvSpPr>
            <a:spLocks noChangeShapeType="1"/>
          </p:cNvSpPr>
          <p:nvPr/>
        </p:nvSpPr>
        <p:spPr bwMode="auto">
          <a:xfrm>
            <a:off x="104995" y="3427333"/>
            <a:ext cx="6688614" cy="0"/>
          </a:xfrm>
          <a:prstGeom prst="line">
            <a:avLst/>
          </a:prstGeom>
          <a:noFill/>
          <a:ln w="38100" cmpd="dbl">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3187" name="Rectangle 3"/>
          <p:cNvSpPr>
            <a:spLocks noChangeArrowheads="1"/>
          </p:cNvSpPr>
          <p:nvPr/>
        </p:nvSpPr>
        <p:spPr bwMode="auto">
          <a:xfrm>
            <a:off x="1156641" y="3603600"/>
            <a:ext cx="4811610" cy="37159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3188" name="Rectangle 4"/>
          <p:cNvSpPr>
            <a:spLocks noChangeArrowheads="1"/>
          </p:cNvSpPr>
          <p:nvPr/>
        </p:nvSpPr>
        <p:spPr bwMode="auto">
          <a:xfrm>
            <a:off x="1151877" y="3603600"/>
            <a:ext cx="4816374" cy="36682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3189" name="Rectangle 5"/>
          <p:cNvSpPr>
            <a:spLocks noChangeArrowheads="1"/>
          </p:cNvSpPr>
          <p:nvPr/>
        </p:nvSpPr>
        <p:spPr bwMode="auto">
          <a:xfrm>
            <a:off x="3183711" y="3682205"/>
            <a:ext cx="696548"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MAC </a:t>
            </a:r>
            <a:r>
              <a:rPr lang="zh-CN" altLang="en-US" sz="1200" u="none">
                <a:solidFill>
                  <a:srgbClr val="333399"/>
                </a:solidFill>
                <a:latin typeface="Times New Roman" panose="02020603050405020304" pitchFamily="18" charset="0"/>
              </a:rPr>
              <a:t>帧</a:t>
            </a:r>
          </a:p>
        </p:txBody>
      </p:sp>
      <p:sp>
        <p:nvSpPr>
          <p:cNvPr id="93190" name="Rectangle 6"/>
          <p:cNvSpPr>
            <a:spLocks noChangeArrowheads="1"/>
          </p:cNvSpPr>
          <p:nvPr/>
        </p:nvSpPr>
        <p:spPr bwMode="auto">
          <a:xfrm>
            <a:off x="6175484" y="3666723"/>
            <a:ext cx="757463" cy="31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600" u="none">
                <a:solidFill>
                  <a:srgbClr val="333399"/>
                </a:solidFill>
                <a:latin typeface="Times New Roman" panose="02020603050405020304" pitchFamily="18" charset="0"/>
              </a:rPr>
              <a:t>物理层</a:t>
            </a:r>
          </a:p>
        </p:txBody>
      </p:sp>
      <p:sp>
        <p:nvSpPr>
          <p:cNvPr id="93191" name="Rectangle 7"/>
          <p:cNvSpPr>
            <a:spLocks noChangeArrowheads="1"/>
          </p:cNvSpPr>
          <p:nvPr/>
        </p:nvSpPr>
        <p:spPr bwMode="auto">
          <a:xfrm>
            <a:off x="6152855" y="2969992"/>
            <a:ext cx="884099" cy="3135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600" u="none">
                <a:solidFill>
                  <a:srgbClr val="333399"/>
                </a:solidFill>
                <a:latin typeface="Times New Roman" panose="02020603050405020304" pitchFamily="18" charset="0"/>
              </a:rPr>
              <a:t>MAC </a:t>
            </a:r>
            <a:r>
              <a:rPr lang="zh-CN" altLang="en-US" sz="1600" u="none">
                <a:solidFill>
                  <a:srgbClr val="333399"/>
                </a:solidFill>
                <a:latin typeface="Times New Roman" panose="02020603050405020304" pitchFamily="18" charset="0"/>
              </a:rPr>
              <a:t>层</a:t>
            </a:r>
          </a:p>
        </p:txBody>
      </p:sp>
      <p:sp>
        <p:nvSpPr>
          <p:cNvPr id="93192" name="Line 8"/>
          <p:cNvSpPr>
            <a:spLocks noChangeShapeType="1"/>
          </p:cNvSpPr>
          <p:nvPr/>
        </p:nvSpPr>
        <p:spPr bwMode="auto">
          <a:xfrm flipH="1">
            <a:off x="1150687" y="3221291"/>
            <a:ext cx="1191" cy="38588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3193" name="Line 9"/>
          <p:cNvSpPr>
            <a:spLocks noChangeShapeType="1"/>
          </p:cNvSpPr>
          <p:nvPr/>
        </p:nvSpPr>
        <p:spPr bwMode="auto">
          <a:xfrm>
            <a:off x="5959914" y="3274886"/>
            <a:ext cx="8337" cy="3239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u="none"/>
          </a:p>
        </p:txBody>
      </p:sp>
      <p:sp>
        <p:nvSpPr>
          <p:cNvPr id="93194" name="Rectangle 10"/>
          <p:cNvSpPr>
            <a:spLocks noChangeArrowheads="1"/>
          </p:cNvSpPr>
          <p:nvPr/>
        </p:nvSpPr>
        <p:spPr bwMode="auto">
          <a:xfrm>
            <a:off x="6254090" y="2283980"/>
            <a:ext cx="589019" cy="31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600" u="none">
                <a:solidFill>
                  <a:srgbClr val="333399"/>
                </a:solidFill>
                <a:latin typeface="Times New Roman" panose="02020603050405020304" pitchFamily="18" charset="0"/>
              </a:rPr>
              <a:t>IP </a:t>
            </a:r>
            <a:r>
              <a:rPr lang="zh-CN" altLang="en-US" sz="1600" u="none">
                <a:solidFill>
                  <a:srgbClr val="333399"/>
                </a:solidFill>
                <a:latin typeface="Times New Roman" panose="02020603050405020304" pitchFamily="18" charset="0"/>
              </a:rPr>
              <a:t>层</a:t>
            </a:r>
          </a:p>
        </p:txBody>
      </p:sp>
      <p:sp>
        <p:nvSpPr>
          <p:cNvPr id="93195" name="Line 11"/>
          <p:cNvSpPr>
            <a:spLocks noChangeShapeType="1"/>
          </p:cNvSpPr>
          <p:nvPr/>
        </p:nvSpPr>
        <p:spPr bwMode="auto">
          <a:xfrm>
            <a:off x="6139754" y="2684154"/>
            <a:ext cx="615743" cy="8337"/>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u="none"/>
          </a:p>
        </p:txBody>
      </p:sp>
      <p:grpSp>
        <p:nvGrpSpPr>
          <p:cNvPr id="93196" name="Group 12"/>
          <p:cNvGrpSpPr>
            <a:grpSpLocks/>
          </p:cNvGrpSpPr>
          <p:nvPr/>
        </p:nvGrpSpPr>
        <p:grpSpPr bwMode="auto">
          <a:xfrm>
            <a:off x="775524" y="2653188"/>
            <a:ext cx="5220120" cy="1055219"/>
            <a:chOff x="0" y="0"/>
            <a:chExt cx="4383" cy="886"/>
          </a:xfrm>
        </p:grpSpPr>
        <p:sp>
          <p:nvSpPr>
            <p:cNvPr id="93202" name="AutoShape 13"/>
            <p:cNvSpPr>
              <a:spLocks noChangeArrowheads="1"/>
            </p:cNvSpPr>
            <p:nvPr/>
          </p:nvSpPr>
          <p:spPr bwMode="auto">
            <a:xfrm rot="16200000" flipH="1">
              <a:off x="2167" y="62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grpSp>
          <p:nvGrpSpPr>
            <p:cNvPr id="93203" name="Group 14"/>
            <p:cNvGrpSpPr>
              <a:grpSpLocks/>
            </p:cNvGrpSpPr>
            <p:nvPr/>
          </p:nvGrpSpPr>
          <p:grpSpPr bwMode="auto">
            <a:xfrm>
              <a:off x="0" y="0"/>
              <a:ext cx="4383" cy="506"/>
              <a:chOff x="0" y="0"/>
              <a:chExt cx="4383" cy="506"/>
            </a:xfrm>
          </p:grpSpPr>
          <p:sp>
            <p:nvSpPr>
              <p:cNvPr id="92175" name="Rectangle 15"/>
              <p:cNvSpPr>
                <a:spLocks noChangeArrowheads="1"/>
              </p:cNvSpPr>
              <p:nvPr/>
            </p:nvSpPr>
            <p:spPr bwMode="auto">
              <a:xfrm>
                <a:off x="315" y="218"/>
                <a:ext cx="4045" cy="288"/>
              </a:xfrm>
              <a:prstGeom prst="rect">
                <a:avLst/>
              </a:prstGeom>
              <a:solidFill>
                <a:srgbClr val="FFCCFF"/>
              </a:solidFill>
              <a:ln w="19050" cmpd="sng">
                <a:solidFill>
                  <a:schemeClr val="folHlink"/>
                </a:solidFill>
                <a:miter lim="800000"/>
                <a:headEnd/>
                <a:tailEnd/>
              </a:ln>
              <a:effectLst>
                <a:outerShdw dist="35921" dir="2700000" algn="ctr" rotWithShape="0">
                  <a:schemeClr val="bg2"/>
                </a:outerShdw>
              </a:effectLst>
            </p:spPr>
            <p:txBody>
              <a:bodyPr wrap="none" anchor="ctr"/>
              <a:lstStyle/>
              <a:p>
                <a:pPr algn="l">
                  <a:defRPr/>
                </a:pPr>
                <a:endParaRPr lang="zh-CN" altLang="zh-CN" sz="2101" u="none"/>
              </a:p>
            </p:txBody>
          </p:sp>
          <p:sp>
            <p:nvSpPr>
              <p:cNvPr id="93205" name="Line 16"/>
              <p:cNvSpPr>
                <a:spLocks noChangeShapeType="1"/>
              </p:cNvSpPr>
              <p:nvPr/>
            </p:nvSpPr>
            <p:spPr bwMode="auto">
              <a:xfrm>
                <a:off x="904"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6" name="Line 17"/>
              <p:cNvSpPr>
                <a:spLocks noChangeShapeType="1"/>
              </p:cNvSpPr>
              <p:nvPr/>
            </p:nvSpPr>
            <p:spPr bwMode="auto">
              <a:xfrm>
                <a:off x="1480"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7" name="Line 18"/>
              <p:cNvSpPr>
                <a:spLocks noChangeShapeType="1"/>
              </p:cNvSpPr>
              <p:nvPr/>
            </p:nvSpPr>
            <p:spPr bwMode="auto">
              <a:xfrm>
                <a:off x="2056"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8" name="Line 19"/>
              <p:cNvSpPr>
                <a:spLocks noChangeShapeType="1"/>
              </p:cNvSpPr>
              <p:nvPr/>
            </p:nvSpPr>
            <p:spPr bwMode="auto">
              <a:xfrm>
                <a:off x="4024"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9" name="Rectangle 20"/>
              <p:cNvSpPr>
                <a:spLocks noChangeArrowheads="1"/>
              </p:cNvSpPr>
              <p:nvPr/>
            </p:nvSpPr>
            <p:spPr bwMode="auto">
              <a:xfrm>
                <a:off x="304" y="263"/>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目的地址</a:t>
                </a:r>
              </a:p>
            </p:txBody>
          </p:sp>
          <p:sp>
            <p:nvSpPr>
              <p:cNvPr id="93210" name="Rectangle 21"/>
              <p:cNvSpPr>
                <a:spLocks noChangeArrowheads="1"/>
              </p:cNvSpPr>
              <p:nvPr/>
            </p:nvSpPr>
            <p:spPr bwMode="auto">
              <a:xfrm>
                <a:off x="950" y="263"/>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源地址</a:t>
                </a:r>
              </a:p>
            </p:txBody>
          </p:sp>
          <p:sp>
            <p:nvSpPr>
              <p:cNvPr id="93211" name="Rectangle 22"/>
              <p:cNvSpPr>
                <a:spLocks noChangeArrowheads="1"/>
              </p:cNvSpPr>
              <p:nvPr/>
            </p:nvSpPr>
            <p:spPr bwMode="auto">
              <a:xfrm>
                <a:off x="1582" y="263"/>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类型</a:t>
                </a:r>
              </a:p>
            </p:txBody>
          </p:sp>
          <p:sp>
            <p:nvSpPr>
              <p:cNvPr id="93212" name="Rectangle 23"/>
              <p:cNvSpPr>
                <a:spLocks noChangeArrowheads="1"/>
              </p:cNvSpPr>
              <p:nvPr/>
            </p:nvSpPr>
            <p:spPr bwMode="auto">
              <a:xfrm>
                <a:off x="2747" y="263"/>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数        据</a:t>
                </a:r>
              </a:p>
            </p:txBody>
          </p:sp>
          <p:sp>
            <p:nvSpPr>
              <p:cNvPr id="93213" name="Rectangle 24"/>
              <p:cNvSpPr>
                <a:spLocks noChangeArrowheads="1"/>
              </p:cNvSpPr>
              <p:nvPr/>
            </p:nvSpPr>
            <p:spPr bwMode="auto">
              <a:xfrm>
                <a:off x="4024" y="263"/>
                <a:ext cx="3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FCS</a:t>
                </a:r>
              </a:p>
            </p:txBody>
          </p:sp>
          <p:sp>
            <p:nvSpPr>
              <p:cNvPr id="93214" name="Rectangle 25"/>
              <p:cNvSpPr>
                <a:spLocks noChangeArrowheads="1"/>
              </p:cNvSpPr>
              <p:nvPr/>
            </p:nvSpPr>
            <p:spPr bwMode="auto">
              <a:xfrm>
                <a:off x="534"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6</a:t>
                </a:r>
              </a:p>
            </p:txBody>
          </p:sp>
          <p:sp>
            <p:nvSpPr>
              <p:cNvPr id="93215" name="Rectangle 26"/>
              <p:cNvSpPr>
                <a:spLocks noChangeArrowheads="1"/>
              </p:cNvSpPr>
              <p:nvPr/>
            </p:nvSpPr>
            <p:spPr bwMode="auto">
              <a:xfrm>
                <a:off x="1151"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6</a:t>
                </a:r>
              </a:p>
            </p:txBody>
          </p:sp>
          <p:sp>
            <p:nvSpPr>
              <p:cNvPr id="93216" name="Rectangle 27"/>
              <p:cNvSpPr>
                <a:spLocks noChangeArrowheads="1"/>
              </p:cNvSpPr>
              <p:nvPr/>
            </p:nvSpPr>
            <p:spPr bwMode="auto">
              <a:xfrm>
                <a:off x="1720"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2</a:t>
                </a:r>
              </a:p>
            </p:txBody>
          </p:sp>
          <p:sp>
            <p:nvSpPr>
              <p:cNvPr id="93217" name="Rectangle 28"/>
              <p:cNvSpPr>
                <a:spLocks noChangeArrowheads="1"/>
              </p:cNvSpPr>
              <p:nvPr/>
            </p:nvSpPr>
            <p:spPr bwMode="auto">
              <a:xfrm>
                <a:off x="4127"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4</a:t>
                </a:r>
              </a:p>
            </p:txBody>
          </p:sp>
          <p:sp>
            <p:nvSpPr>
              <p:cNvPr id="93218" name="Rectangle 29"/>
              <p:cNvSpPr>
                <a:spLocks noChangeArrowheads="1"/>
              </p:cNvSpPr>
              <p:nvPr/>
            </p:nvSpPr>
            <p:spPr bwMode="auto">
              <a:xfrm>
                <a:off x="0" y="0"/>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字节</a:t>
                </a:r>
              </a:p>
            </p:txBody>
          </p:sp>
          <p:sp>
            <p:nvSpPr>
              <p:cNvPr id="93219" name="Text Box 30"/>
              <p:cNvSpPr txBox="1">
                <a:spLocks noChangeArrowheads="1"/>
              </p:cNvSpPr>
              <p:nvPr/>
            </p:nvSpPr>
            <p:spPr bwMode="auto">
              <a:xfrm>
                <a:off x="3118" y="3"/>
                <a:ext cx="6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46 ~ 1500</a:t>
                </a:r>
              </a:p>
            </p:txBody>
          </p:sp>
        </p:grpSp>
      </p:grpSp>
      <p:grpSp>
        <p:nvGrpSpPr>
          <p:cNvPr id="93197" name="Group 31"/>
          <p:cNvGrpSpPr>
            <a:grpSpLocks/>
          </p:cNvGrpSpPr>
          <p:nvPr/>
        </p:nvGrpSpPr>
        <p:grpSpPr bwMode="auto">
          <a:xfrm>
            <a:off x="3224205" y="2283980"/>
            <a:ext cx="2343873" cy="743179"/>
            <a:chOff x="0" y="0"/>
            <a:chExt cx="1968" cy="624"/>
          </a:xfrm>
        </p:grpSpPr>
        <p:sp>
          <p:nvSpPr>
            <p:cNvPr id="93200" name="AutoShape 32"/>
            <p:cNvSpPr>
              <a:spLocks noChangeArrowheads="1"/>
            </p:cNvSpPr>
            <p:nvPr/>
          </p:nvSpPr>
          <p:spPr bwMode="auto">
            <a:xfrm rot="16200000" flipH="1">
              <a:off x="789" y="355"/>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2193" name="Rectangle 33"/>
            <p:cNvSpPr>
              <a:spLocks noChangeArrowheads="1"/>
            </p:cNvSpPr>
            <p:nvPr/>
          </p:nvSpPr>
          <p:spPr bwMode="auto">
            <a:xfrm>
              <a:off x="0" y="0"/>
              <a:ext cx="1968" cy="240"/>
            </a:xfrm>
            <a:prstGeom prst="rect">
              <a:avLst/>
            </a:prstGeom>
            <a:solidFill>
              <a:srgbClr val="CCECFF"/>
            </a:solidFill>
            <a:ln w="19050" cmpd="sng">
              <a:solidFill>
                <a:schemeClr val="folHlink"/>
              </a:solidFill>
              <a:miter lim="800000"/>
              <a:headEnd/>
              <a:tailEnd/>
            </a:ln>
            <a:effectLst>
              <a:outerShdw dist="35921" dir="2700000" algn="ctr" rotWithShape="0">
                <a:schemeClr val="bg2"/>
              </a:outerShdw>
            </a:effectLst>
          </p:spPr>
          <p:txBody>
            <a:bodyPr wrap="none" anchor="ctr"/>
            <a:lstStyle/>
            <a:p>
              <a:pPr defTabSz="571652" eaLnBrk="0" hangingPunct="0">
                <a:defRPr/>
              </a:pPr>
              <a:r>
                <a:rPr lang="zh-CN" altLang="zh-CN" sz="1200" u="none">
                  <a:solidFill>
                    <a:srgbClr val="333399"/>
                  </a:solidFill>
                </a:rPr>
                <a:t>IP </a:t>
              </a:r>
              <a:r>
                <a:rPr lang="zh-CN" altLang="en-US" sz="1200" u="none">
                  <a:solidFill>
                    <a:srgbClr val="333399"/>
                  </a:solidFill>
                </a:rPr>
                <a:t>数据报</a:t>
              </a:r>
            </a:p>
          </p:txBody>
        </p:sp>
      </p:grpSp>
      <p:sp>
        <p:nvSpPr>
          <p:cNvPr id="93198" name="Rectangle 34"/>
          <p:cNvSpPr>
            <a:spLocks noGrp="1" noChangeArrowheads="1"/>
          </p:cNvSpPr>
          <p:nvPr>
            <p:ph type="title" idx="4294967295"/>
          </p:nvPr>
        </p:nvSpPr>
        <p:spPr>
          <a:xfrm>
            <a:off x="405201" y="796832"/>
            <a:ext cx="5846582" cy="576440"/>
          </a:xfrm>
        </p:spPr>
        <p:txBody>
          <a:bodyPr anchor="b"/>
          <a:lstStyle/>
          <a:p>
            <a:pPr algn="l" eaLnBrk="1" hangingPunct="1"/>
            <a:r>
              <a:rPr lang="zh-CN" sz="2400" kern="1200" dirty="0" smtClean="0">
                <a:solidFill>
                  <a:srgbClr val="007D7A"/>
                </a:solidFill>
                <a:latin typeface="Times New Roman" pitchFamily="18" charset="0"/>
                <a:ea typeface="微软雅黑" pitchFamily="34" charset="-122"/>
                <a:cs typeface="Times New Roman" pitchFamily="18" charset="0"/>
              </a:rPr>
              <a:t>以太网的 </a:t>
            </a:r>
            <a:r>
              <a:rPr lang="zh-CN" altLang="zh-CN" sz="2400" kern="1200" dirty="0">
                <a:solidFill>
                  <a:srgbClr val="007D7A"/>
                </a:solidFill>
                <a:latin typeface="Times New Roman" pitchFamily="18" charset="0"/>
                <a:ea typeface="微软雅黑" pitchFamily="34" charset="-122"/>
                <a:cs typeface="Times New Roman" pitchFamily="18" charset="0"/>
              </a:rPr>
              <a:t>MAC </a:t>
            </a:r>
            <a:r>
              <a:rPr lang="zh-CN" sz="2400" kern="1200" dirty="0">
                <a:solidFill>
                  <a:srgbClr val="007D7A"/>
                </a:solidFill>
                <a:latin typeface="Times New Roman" pitchFamily="18" charset="0"/>
                <a:ea typeface="微软雅黑" pitchFamily="34" charset="-122"/>
                <a:cs typeface="Times New Roman" pitchFamily="18" charset="0"/>
              </a:rPr>
              <a:t>帧格式</a:t>
            </a:r>
          </a:p>
        </p:txBody>
      </p:sp>
      <p:sp>
        <p:nvSpPr>
          <p:cNvPr id="36" name="AutoShape 35"/>
          <p:cNvSpPr>
            <a:spLocks noChangeArrowheads="1"/>
          </p:cNvSpPr>
          <p:nvPr/>
        </p:nvSpPr>
        <p:spPr bwMode="auto">
          <a:xfrm>
            <a:off x="3059440" y="1636440"/>
            <a:ext cx="2754766" cy="378736"/>
          </a:xfrm>
          <a:prstGeom prst="wedgeRoundRectCallout">
            <a:avLst>
              <a:gd name="adj1" fmla="val 12042"/>
              <a:gd name="adj2" fmla="val 310380"/>
              <a:gd name="adj3" fmla="val 16667"/>
            </a:avLst>
          </a:prstGeom>
          <a:solidFill>
            <a:srgbClr val="FFFF99"/>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800" u="none" dirty="0">
                <a:solidFill>
                  <a:srgbClr val="333399"/>
                </a:solidFill>
                <a:latin typeface="Arial" panose="020B0604020202020204" pitchFamily="34" charset="0"/>
                <a:ea typeface="黑体" panose="02010609060101010101" pitchFamily="49" charset="-122"/>
              </a:rPr>
              <a:t>数据字段 </a:t>
            </a:r>
            <a:r>
              <a:rPr lang="zh-CN" altLang="zh-CN" sz="1500" u="none" dirty="0">
                <a:solidFill>
                  <a:srgbClr val="333399"/>
                </a:solidFill>
                <a:latin typeface="Arial" panose="020B0604020202020204" pitchFamily="34" charset="0"/>
              </a:rPr>
              <a:t>46 ~ 1500</a:t>
            </a:r>
            <a:r>
              <a:rPr lang="zh-CN" altLang="zh-CN" sz="1800" u="none" dirty="0">
                <a:solidFill>
                  <a:srgbClr val="333399"/>
                </a:solidFill>
                <a:latin typeface="Arial" panose="020B0604020202020204" pitchFamily="34" charset="0"/>
                <a:ea typeface="黑体" panose="02010609060101010101" pitchFamily="49" charset="-122"/>
              </a:rPr>
              <a:t> </a:t>
            </a:r>
            <a:r>
              <a:rPr lang="zh-CN" altLang="en-US" sz="1800" u="none" dirty="0">
                <a:solidFill>
                  <a:srgbClr val="333399"/>
                </a:solidFill>
                <a:latin typeface="Arial" panose="020B0604020202020204" pitchFamily="34" charset="0"/>
                <a:ea typeface="黑体" panose="02010609060101010101" pitchFamily="49" charset="-122"/>
              </a:rPr>
              <a:t>字节</a:t>
            </a:r>
          </a:p>
        </p:txBody>
      </p:sp>
      <p:sp>
        <p:nvSpPr>
          <p:cNvPr id="37" name="Text Box 36"/>
          <p:cNvSpPr txBox="1">
            <a:spLocks noChangeArrowheads="1"/>
          </p:cNvSpPr>
          <p:nvPr/>
        </p:nvSpPr>
        <p:spPr bwMode="auto">
          <a:xfrm>
            <a:off x="323528" y="4264814"/>
            <a:ext cx="7576113" cy="646331"/>
          </a:xfrm>
          <a:prstGeom prst="rect">
            <a:avLst/>
          </a:prstGeom>
          <a:solidFill>
            <a:srgbClr val="CCECFF"/>
          </a:solidFill>
          <a:ln w="9525">
            <a:solidFill>
              <a:srgbClr val="333399"/>
            </a:solidFill>
            <a:miter lim="800000"/>
            <a:headEnd/>
            <a:tailEnd/>
          </a:ln>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800" u="none" dirty="0">
                <a:solidFill>
                  <a:srgbClr val="333399"/>
                </a:solidFill>
                <a:latin typeface="Arial" panose="020B0604020202020204" pitchFamily="34" charset="0"/>
                <a:ea typeface="黑体" panose="02010609060101010101" pitchFamily="49" charset="-122"/>
              </a:rPr>
              <a:t>数据字段的正式名称是 </a:t>
            </a:r>
            <a:r>
              <a:rPr lang="zh-CN" altLang="zh-CN" sz="1800" u="none" dirty="0">
                <a:solidFill>
                  <a:srgbClr val="333399"/>
                </a:solidFill>
                <a:latin typeface="Arial" panose="020B0604020202020204" pitchFamily="34" charset="0"/>
                <a:ea typeface="黑体" panose="02010609060101010101" pitchFamily="49" charset="-122"/>
              </a:rPr>
              <a:t>MAC </a:t>
            </a:r>
            <a:r>
              <a:rPr lang="zh-CN" altLang="en-US" sz="1800" u="none" dirty="0">
                <a:solidFill>
                  <a:srgbClr val="333399"/>
                </a:solidFill>
                <a:latin typeface="Arial" panose="020B0604020202020204" pitchFamily="34" charset="0"/>
                <a:ea typeface="黑体" panose="02010609060101010101" pitchFamily="49" charset="-122"/>
              </a:rPr>
              <a:t>客户数据字段</a:t>
            </a:r>
          </a:p>
          <a:p>
            <a:pPr eaLnBrk="1" hangingPunct="1"/>
            <a:r>
              <a:rPr lang="en-US" altLang="zh-CN" sz="1800" u="none" dirty="0" smtClean="0">
                <a:solidFill>
                  <a:srgbClr val="333399"/>
                </a:solidFill>
                <a:latin typeface="Arial" panose="020B0604020202020204" pitchFamily="34" charset="0"/>
                <a:ea typeface="黑体" panose="02010609060101010101" pitchFamily="49" charset="-122"/>
              </a:rPr>
              <a:t>MAC</a:t>
            </a:r>
            <a:r>
              <a:rPr lang="zh-CN" altLang="en-US" sz="1800" u="none" dirty="0" smtClean="0">
                <a:solidFill>
                  <a:srgbClr val="333399"/>
                </a:solidFill>
                <a:latin typeface="Arial" panose="020B0604020202020204" pitchFamily="34" charset="0"/>
                <a:ea typeface="黑体" panose="02010609060101010101" pitchFamily="49" charset="-122"/>
              </a:rPr>
              <a:t>帧最小</a:t>
            </a:r>
            <a:r>
              <a:rPr lang="zh-CN" altLang="en-US" sz="1800" u="none" dirty="0">
                <a:solidFill>
                  <a:srgbClr val="333399"/>
                </a:solidFill>
                <a:latin typeface="Arial" panose="020B0604020202020204" pitchFamily="34" charset="0"/>
                <a:ea typeface="黑体" panose="02010609060101010101" pitchFamily="49" charset="-122"/>
              </a:rPr>
              <a:t>长度 </a:t>
            </a:r>
            <a:r>
              <a:rPr lang="zh-CN" altLang="zh-CN" sz="1800" u="none" dirty="0">
                <a:solidFill>
                  <a:srgbClr val="333399"/>
                </a:solidFill>
                <a:latin typeface="Arial" panose="020B0604020202020204" pitchFamily="34" charset="0"/>
                <a:ea typeface="黑体" panose="02010609060101010101" pitchFamily="49" charset="-122"/>
              </a:rPr>
              <a:t>64 </a:t>
            </a:r>
            <a:r>
              <a:rPr lang="zh-CN" altLang="en-US" sz="1800" u="none" dirty="0">
                <a:solidFill>
                  <a:srgbClr val="333399"/>
                </a:solidFill>
                <a:latin typeface="Arial" panose="020B0604020202020204" pitchFamily="34" charset="0"/>
                <a:ea typeface="黑体" panose="02010609060101010101" pitchFamily="49" charset="-122"/>
              </a:rPr>
              <a:t>字节 </a:t>
            </a:r>
            <a:r>
              <a:rPr lang="zh-CN" altLang="en-US" sz="1800" u="none" dirty="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zh-CN" altLang="en-US" sz="1800" u="none" dirty="0">
                <a:solidFill>
                  <a:srgbClr val="333399"/>
                </a:solidFill>
                <a:latin typeface="Arial" panose="020B0604020202020204" pitchFamily="34" charset="0"/>
                <a:ea typeface="黑体" panose="02010609060101010101" pitchFamily="49" charset="-122"/>
              </a:rPr>
              <a:t> </a:t>
            </a:r>
            <a:r>
              <a:rPr lang="zh-CN" altLang="zh-CN" sz="1800" u="none" dirty="0">
                <a:solidFill>
                  <a:srgbClr val="333399"/>
                </a:solidFill>
                <a:latin typeface="Arial" panose="020B0604020202020204" pitchFamily="34" charset="0"/>
                <a:ea typeface="黑体" panose="02010609060101010101" pitchFamily="49" charset="-122"/>
              </a:rPr>
              <a:t>18 </a:t>
            </a:r>
            <a:r>
              <a:rPr lang="zh-CN" altLang="en-US" sz="1800" u="none" dirty="0">
                <a:solidFill>
                  <a:srgbClr val="333399"/>
                </a:solidFill>
                <a:latin typeface="Arial" panose="020B0604020202020204" pitchFamily="34" charset="0"/>
                <a:ea typeface="黑体" panose="02010609060101010101" pitchFamily="49" charset="-122"/>
              </a:rPr>
              <a:t>字节的首部和尾部 </a:t>
            </a:r>
            <a:r>
              <a:rPr lang="zh-CN" altLang="zh-CN" sz="1800" u="none" dirty="0">
                <a:solidFill>
                  <a:srgbClr val="333399"/>
                </a:solidFill>
                <a:latin typeface="Arial" panose="020B0604020202020204" pitchFamily="34" charset="0"/>
                <a:ea typeface="黑体" panose="02010609060101010101" pitchFamily="49" charset="-122"/>
              </a:rPr>
              <a:t>= </a:t>
            </a:r>
            <a:r>
              <a:rPr lang="zh-CN" altLang="en-US" sz="1800" u="none" dirty="0">
                <a:solidFill>
                  <a:srgbClr val="333399"/>
                </a:solidFill>
                <a:latin typeface="Arial" panose="020B0604020202020204" pitchFamily="34" charset="0"/>
                <a:ea typeface="黑体" panose="02010609060101010101" pitchFamily="49" charset="-122"/>
              </a:rPr>
              <a:t>数据字段的最小</a:t>
            </a:r>
            <a:r>
              <a:rPr lang="zh-CN" altLang="en-US" sz="1800" u="none" dirty="0" smtClean="0">
                <a:solidFill>
                  <a:srgbClr val="333399"/>
                </a:solidFill>
                <a:latin typeface="Arial" panose="020B0604020202020204" pitchFamily="34" charset="0"/>
                <a:ea typeface="黑体" panose="02010609060101010101" pitchFamily="49" charset="-122"/>
              </a:rPr>
              <a:t>长度</a:t>
            </a:r>
            <a:endParaRPr lang="zh-CN" altLang="en-US" sz="1800" u="none" dirty="0">
              <a:solidFill>
                <a:srgbClr val="333399"/>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1667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Line 2"/>
          <p:cNvSpPr>
            <a:spLocks noChangeShapeType="1"/>
          </p:cNvSpPr>
          <p:nvPr/>
        </p:nvSpPr>
        <p:spPr bwMode="auto">
          <a:xfrm>
            <a:off x="104995" y="3427333"/>
            <a:ext cx="6688614" cy="0"/>
          </a:xfrm>
          <a:prstGeom prst="line">
            <a:avLst/>
          </a:prstGeom>
          <a:noFill/>
          <a:ln w="38100" cmpd="dbl">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3187" name="Rectangle 3"/>
          <p:cNvSpPr>
            <a:spLocks noChangeArrowheads="1"/>
          </p:cNvSpPr>
          <p:nvPr/>
        </p:nvSpPr>
        <p:spPr bwMode="auto">
          <a:xfrm>
            <a:off x="1156641" y="3603600"/>
            <a:ext cx="4811610" cy="37159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3188" name="Rectangle 4"/>
          <p:cNvSpPr>
            <a:spLocks noChangeArrowheads="1"/>
          </p:cNvSpPr>
          <p:nvPr/>
        </p:nvSpPr>
        <p:spPr bwMode="auto">
          <a:xfrm>
            <a:off x="1151877" y="3603600"/>
            <a:ext cx="4816374" cy="36682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3189" name="Rectangle 5"/>
          <p:cNvSpPr>
            <a:spLocks noChangeArrowheads="1"/>
          </p:cNvSpPr>
          <p:nvPr/>
        </p:nvSpPr>
        <p:spPr bwMode="auto">
          <a:xfrm>
            <a:off x="3183711" y="3682205"/>
            <a:ext cx="696548"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MAC </a:t>
            </a:r>
            <a:r>
              <a:rPr lang="zh-CN" altLang="en-US" sz="1200" u="none">
                <a:solidFill>
                  <a:srgbClr val="333399"/>
                </a:solidFill>
                <a:latin typeface="Times New Roman" panose="02020603050405020304" pitchFamily="18" charset="0"/>
              </a:rPr>
              <a:t>帧</a:t>
            </a:r>
          </a:p>
        </p:txBody>
      </p:sp>
      <p:sp>
        <p:nvSpPr>
          <p:cNvPr id="93190" name="Rectangle 6"/>
          <p:cNvSpPr>
            <a:spLocks noChangeArrowheads="1"/>
          </p:cNvSpPr>
          <p:nvPr/>
        </p:nvSpPr>
        <p:spPr bwMode="auto">
          <a:xfrm>
            <a:off x="6175484" y="3666723"/>
            <a:ext cx="757463" cy="31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600" u="none">
                <a:solidFill>
                  <a:srgbClr val="333399"/>
                </a:solidFill>
                <a:latin typeface="Times New Roman" panose="02020603050405020304" pitchFamily="18" charset="0"/>
              </a:rPr>
              <a:t>物理层</a:t>
            </a:r>
          </a:p>
        </p:txBody>
      </p:sp>
      <p:sp>
        <p:nvSpPr>
          <p:cNvPr id="93191" name="Rectangle 7"/>
          <p:cNvSpPr>
            <a:spLocks noChangeArrowheads="1"/>
          </p:cNvSpPr>
          <p:nvPr/>
        </p:nvSpPr>
        <p:spPr bwMode="auto">
          <a:xfrm>
            <a:off x="6152855" y="2969992"/>
            <a:ext cx="884099" cy="3135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600" u="none">
                <a:solidFill>
                  <a:srgbClr val="333399"/>
                </a:solidFill>
                <a:latin typeface="Times New Roman" panose="02020603050405020304" pitchFamily="18" charset="0"/>
              </a:rPr>
              <a:t>MAC </a:t>
            </a:r>
            <a:r>
              <a:rPr lang="zh-CN" altLang="en-US" sz="1600" u="none">
                <a:solidFill>
                  <a:srgbClr val="333399"/>
                </a:solidFill>
                <a:latin typeface="Times New Roman" panose="02020603050405020304" pitchFamily="18" charset="0"/>
              </a:rPr>
              <a:t>层</a:t>
            </a:r>
          </a:p>
        </p:txBody>
      </p:sp>
      <p:sp>
        <p:nvSpPr>
          <p:cNvPr id="93192" name="Line 8"/>
          <p:cNvSpPr>
            <a:spLocks noChangeShapeType="1"/>
          </p:cNvSpPr>
          <p:nvPr/>
        </p:nvSpPr>
        <p:spPr bwMode="auto">
          <a:xfrm flipH="1">
            <a:off x="1150687" y="3221291"/>
            <a:ext cx="1191" cy="38588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3193" name="Line 9"/>
          <p:cNvSpPr>
            <a:spLocks noChangeShapeType="1"/>
          </p:cNvSpPr>
          <p:nvPr/>
        </p:nvSpPr>
        <p:spPr bwMode="auto">
          <a:xfrm>
            <a:off x="5959914" y="3274886"/>
            <a:ext cx="8337" cy="3239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u="none"/>
          </a:p>
        </p:txBody>
      </p:sp>
      <p:sp>
        <p:nvSpPr>
          <p:cNvPr id="93194" name="Rectangle 10"/>
          <p:cNvSpPr>
            <a:spLocks noChangeArrowheads="1"/>
          </p:cNvSpPr>
          <p:nvPr/>
        </p:nvSpPr>
        <p:spPr bwMode="auto">
          <a:xfrm>
            <a:off x="6254090" y="2283980"/>
            <a:ext cx="589019" cy="31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600" u="none">
                <a:solidFill>
                  <a:srgbClr val="333399"/>
                </a:solidFill>
                <a:latin typeface="Times New Roman" panose="02020603050405020304" pitchFamily="18" charset="0"/>
              </a:rPr>
              <a:t>IP </a:t>
            </a:r>
            <a:r>
              <a:rPr lang="zh-CN" altLang="en-US" sz="1600" u="none">
                <a:solidFill>
                  <a:srgbClr val="333399"/>
                </a:solidFill>
                <a:latin typeface="Times New Roman" panose="02020603050405020304" pitchFamily="18" charset="0"/>
              </a:rPr>
              <a:t>层</a:t>
            </a:r>
          </a:p>
        </p:txBody>
      </p:sp>
      <p:sp>
        <p:nvSpPr>
          <p:cNvPr id="93195" name="Line 11"/>
          <p:cNvSpPr>
            <a:spLocks noChangeShapeType="1"/>
          </p:cNvSpPr>
          <p:nvPr/>
        </p:nvSpPr>
        <p:spPr bwMode="auto">
          <a:xfrm>
            <a:off x="6139754" y="2684154"/>
            <a:ext cx="615743" cy="8337"/>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u="none"/>
          </a:p>
        </p:txBody>
      </p:sp>
      <p:grpSp>
        <p:nvGrpSpPr>
          <p:cNvPr id="93196" name="Group 12"/>
          <p:cNvGrpSpPr>
            <a:grpSpLocks/>
          </p:cNvGrpSpPr>
          <p:nvPr/>
        </p:nvGrpSpPr>
        <p:grpSpPr bwMode="auto">
          <a:xfrm>
            <a:off x="775524" y="2653188"/>
            <a:ext cx="5220120" cy="1055219"/>
            <a:chOff x="0" y="0"/>
            <a:chExt cx="4383" cy="886"/>
          </a:xfrm>
        </p:grpSpPr>
        <p:sp>
          <p:nvSpPr>
            <p:cNvPr id="93202" name="AutoShape 13"/>
            <p:cNvSpPr>
              <a:spLocks noChangeArrowheads="1"/>
            </p:cNvSpPr>
            <p:nvPr/>
          </p:nvSpPr>
          <p:spPr bwMode="auto">
            <a:xfrm rot="16200000" flipH="1">
              <a:off x="2167" y="62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grpSp>
          <p:nvGrpSpPr>
            <p:cNvPr id="93203" name="Group 14"/>
            <p:cNvGrpSpPr>
              <a:grpSpLocks/>
            </p:cNvGrpSpPr>
            <p:nvPr/>
          </p:nvGrpSpPr>
          <p:grpSpPr bwMode="auto">
            <a:xfrm>
              <a:off x="0" y="0"/>
              <a:ext cx="4383" cy="506"/>
              <a:chOff x="0" y="0"/>
              <a:chExt cx="4383" cy="506"/>
            </a:xfrm>
          </p:grpSpPr>
          <p:sp>
            <p:nvSpPr>
              <p:cNvPr id="92175" name="Rectangle 15"/>
              <p:cNvSpPr>
                <a:spLocks noChangeArrowheads="1"/>
              </p:cNvSpPr>
              <p:nvPr/>
            </p:nvSpPr>
            <p:spPr bwMode="auto">
              <a:xfrm>
                <a:off x="315" y="218"/>
                <a:ext cx="4045" cy="288"/>
              </a:xfrm>
              <a:prstGeom prst="rect">
                <a:avLst/>
              </a:prstGeom>
              <a:solidFill>
                <a:srgbClr val="FFCCFF"/>
              </a:solidFill>
              <a:ln w="19050" cmpd="sng">
                <a:solidFill>
                  <a:schemeClr val="folHlink"/>
                </a:solidFill>
                <a:miter lim="800000"/>
                <a:headEnd/>
                <a:tailEnd/>
              </a:ln>
              <a:effectLst>
                <a:outerShdw dist="35921" dir="2700000" algn="ctr" rotWithShape="0">
                  <a:schemeClr val="bg2"/>
                </a:outerShdw>
              </a:effectLst>
            </p:spPr>
            <p:txBody>
              <a:bodyPr wrap="none" anchor="ctr"/>
              <a:lstStyle/>
              <a:p>
                <a:pPr algn="l">
                  <a:defRPr/>
                </a:pPr>
                <a:endParaRPr lang="zh-CN" altLang="zh-CN" sz="2101" u="none"/>
              </a:p>
            </p:txBody>
          </p:sp>
          <p:sp>
            <p:nvSpPr>
              <p:cNvPr id="93205" name="Line 16"/>
              <p:cNvSpPr>
                <a:spLocks noChangeShapeType="1"/>
              </p:cNvSpPr>
              <p:nvPr/>
            </p:nvSpPr>
            <p:spPr bwMode="auto">
              <a:xfrm>
                <a:off x="904"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6" name="Line 17"/>
              <p:cNvSpPr>
                <a:spLocks noChangeShapeType="1"/>
              </p:cNvSpPr>
              <p:nvPr/>
            </p:nvSpPr>
            <p:spPr bwMode="auto">
              <a:xfrm>
                <a:off x="1480"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7" name="Line 18"/>
              <p:cNvSpPr>
                <a:spLocks noChangeShapeType="1"/>
              </p:cNvSpPr>
              <p:nvPr/>
            </p:nvSpPr>
            <p:spPr bwMode="auto">
              <a:xfrm>
                <a:off x="2056"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8" name="Line 19"/>
              <p:cNvSpPr>
                <a:spLocks noChangeShapeType="1"/>
              </p:cNvSpPr>
              <p:nvPr/>
            </p:nvSpPr>
            <p:spPr bwMode="auto">
              <a:xfrm>
                <a:off x="4024" y="21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3209" name="Rectangle 20"/>
              <p:cNvSpPr>
                <a:spLocks noChangeArrowheads="1"/>
              </p:cNvSpPr>
              <p:nvPr/>
            </p:nvSpPr>
            <p:spPr bwMode="auto">
              <a:xfrm>
                <a:off x="304" y="263"/>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目的地址</a:t>
                </a:r>
              </a:p>
            </p:txBody>
          </p:sp>
          <p:sp>
            <p:nvSpPr>
              <p:cNvPr id="93210" name="Rectangle 21"/>
              <p:cNvSpPr>
                <a:spLocks noChangeArrowheads="1"/>
              </p:cNvSpPr>
              <p:nvPr/>
            </p:nvSpPr>
            <p:spPr bwMode="auto">
              <a:xfrm>
                <a:off x="950" y="263"/>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源地址</a:t>
                </a:r>
              </a:p>
            </p:txBody>
          </p:sp>
          <p:sp>
            <p:nvSpPr>
              <p:cNvPr id="93211" name="Rectangle 22"/>
              <p:cNvSpPr>
                <a:spLocks noChangeArrowheads="1"/>
              </p:cNvSpPr>
              <p:nvPr/>
            </p:nvSpPr>
            <p:spPr bwMode="auto">
              <a:xfrm>
                <a:off x="1582" y="263"/>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类型</a:t>
                </a:r>
              </a:p>
            </p:txBody>
          </p:sp>
          <p:sp>
            <p:nvSpPr>
              <p:cNvPr id="93212" name="Rectangle 23"/>
              <p:cNvSpPr>
                <a:spLocks noChangeArrowheads="1"/>
              </p:cNvSpPr>
              <p:nvPr/>
            </p:nvSpPr>
            <p:spPr bwMode="auto">
              <a:xfrm>
                <a:off x="2747" y="263"/>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数        据</a:t>
                </a:r>
              </a:p>
            </p:txBody>
          </p:sp>
          <p:sp>
            <p:nvSpPr>
              <p:cNvPr id="93213" name="Rectangle 24"/>
              <p:cNvSpPr>
                <a:spLocks noChangeArrowheads="1"/>
              </p:cNvSpPr>
              <p:nvPr/>
            </p:nvSpPr>
            <p:spPr bwMode="auto">
              <a:xfrm>
                <a:off x="4024" y="263"/>
                <a:ext cx="3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FCS</a:t>
                </a:r>
              </a:p>
            </p:txBody>
          </p:sp>
          <p:sp>
            <p:nvSpPr>
              <p:cNvPr id="93214" name="Rectangle 25"/>
              <p:cNvSpPr>
                <a:spLocks noChangeArrowheads="1"/>
              </p:cNvSpPr>
              <p:nvPr/>
            </p:nvSpPr>
            <p:spPr bwMode="auto">
              <a:xfrm>
                <a:off x="534"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6</a:t>
                </a:r>
              </a:p>
            </p:txBody>
          </p:sp>
          <p:sp>
            <p:nvSpPr>
              <p:cNvPr id="93215" name="Rectangle 26"/>
              <p:cNvSpPr>
                <a:spLocks noChangeArrowheads="1"/>
              </p:cNvSpPr>
              <p:nvPr/>
            </p:nvSpPr>
            <p:spPr bwMode="auto">
              <a:xfrm>
                <a:off x="1151"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6</a:t>
                </a:r>
              </a:p>
            </p:txBody>
          </p:sp>
          <p:sp>
            <p:nvSpPr>
              <p:cNvPr id="93216" name="Rectangle 27"/>
              <p:cNvSpPr>
                <a:spLocks noChangeArrowheads="1"/>
              </p:cNvSpPr>
              <p:nvPr/>
            </p:nvSpPr>
            <p:spPr bwMode="auto">
              <a:xfrm>
                <a:off x="1720"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2</a:t>
                </a:r>
              </a:p>
            </p:txBody>
          </p:sp>
          <p:sp>
            <p:nvSpPr>
              <p:cNvPr id="93217" name="Rectangle 28"/>
              <p:cNvSpPr>
                <a:spLocks noChangeArrowheads="1"/>
              </p:cNvSpPr>
              <p:nvPr/>
            </p:nvSpPr>
            <p:spPr bwMode="auto">
              <a:xfrm>
                <a:off x="4127" y="23"/>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4</a:t>
                </a:r>
              </a:p>
            </p:txBody>
          </p:sp>
          <p:sp>
            <p:nvSpPr>
              <p:cNvPr id="93218" name="Rectangle 29"/>
              <p:cNvSpPr>
                <a:spLocks noChangeArrowheads="1"/>
              </p:cNvSpPr>
              <p:nvPr/>
            </p:nvSpPr>
            <p:spPr bwMode="auto">
              <a:xfrm>
                <a:off x="0" y="0"/>
                <a:ext cx="3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Times New Roman" panose="02020603050405020304" pitchFamily="18" charset="0"/>
                  </a:rPr>
                  <a:t>字节</a:t>
                </a:r>
              </a:p>
            </p:txBody>
          </p:sp>
          <p:sp>
            <p:nvSpPr>
              <p:cNvPr id="93219" name="Text Box 30"/>
              <p:cNvSpPr txBox="1">
                <a:spLocks noChangeArrowheads="1"/>
              </p:cNvSpPr>
              <p:nvPr/>
            </p:nvSpPr>
            <p:spPr bwMode="auto">
              <a:xfrm>
                <a:off x="3118" y="3"/>
                <a:ext cx="6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Times New Roman" panose="02020603050405020304" pitchFamily="18" charset="0"/>
                  </a:rPr>
                  <a:t>46 ~ 1500</a:t>
                </a:r>
              </a:p>
            </p:txBody>
          </p:sp>
        </p:grpSp>
      </p:grpSp>
      <p:grpSp>
        <p:nvGrpSpPr>
          <p:cNvPr id="93197" name="Group 31"/>
          <p:cNvGrpSpPr>
            <a:grpSpLocks/>
          </p:cNvGrpSpPr>
          <p:nvPr/>
        </p:nvGrpSpPr>
        <p:grpSpPr bwMode="auto">
          <a:xfrm>
            <a:off x="3224205" y="2283980"/>
            <a:ext cx="2343873" cy="743179"/>
            <a:chOff x="0" y="0"/>
            <a:chExt cx="1968" cy="624"/>
          </a:xfrm>
        </p:grpSpPr>
        <p:sp>
          <p:nvSpPr>
            <p:cNvPr id="93200" name="AutoShape 32"/>
            <p:cNvSpPr>
              <a:spLocks noChangeArrowheads="1"/>
            </p:cNvSpPr>
            <p:nvPr/>
          </p:nvSpPr>
          <p:spPr bwMode="auto">
            <a:xfrm rot="16200000" flipH="1">
              <a:off x="789" y="355"/>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2193" name="Rectangle 33"/>
            <p:cNvSpPr>
              <a:spLocks noChangeArrowheads="1"/>
            </p:cNvSpPr>
            <p:nvPr/>
          </p:nvSpPr>
          <p:spPr bwMode="auto">
            <a:xfrm>
              <a:off x="0" y="0"/>
              <a:ext cx="1968" cy="240"/>
            </a:xfrm>
            <a:prstGeom prst="rect">
              <a:avLst/>
            </a:prstGeom>
            <a:solidFill>
              <a:srgbClr val="CCECFF"/>
            </a:solidFill>
            <a:ln w="19050" cmpd="sng">
              <a:solidFill>
                <a:schemeClr val="folHlink"/>
              </a:solidFill>
              <a:miter lim="800000"/>
              <a:headEnd/>
              <a:tailEnd/>
            </a:ln>
            <a:effectLst>
              <a:outerShdw dist="35921" dir="2700000" algn="ctr" rotWithShape="0">
                <a:schemeClr val="bg2"/>
              </a:outerShdw>
            </a:effectLst>
          </p:spPr>
          <p:txBody>
            <a:bodyPr wrap="none" anchor="ctr"/>
            <a:lstStyle/>
            <a:p>
              <a:pPr defTabSz="571652" eaLnBrk="0" hangingPunct="0">
                <a:defRPr/>
              </a:pPr>
              <a:r>
                <a:rPr lang="zh-CN" altLang="zh-CN" sz="1200" u="none">
                  <a:solidFill>
                    <a:srgbClr val="333399"/>
                  </a:solidFill>
                </a:rPr>
                <a:t>IP </a:t>
              </a:r>
              <a:r>
                <a:rPr lang="zh-CN" altLang="en-US" sz="1200" u="none">
                  <a:solidFill>
                    <a:srgbClr val="333399"/>
                  </a:solidFill>
                </a:rPr>
                <a:t>数据报</a:t>
              </a:r>
            </a:p>
          </p:txBody>
        </p:sp>
      </p:grpSp>
      <p:sp>
        <p:nvSpPr>
          <p:cNvPr id="93198" name="Rectangle 34"/>
          <p:cNvSpPr>
            <a:spLocks noGrp="1" noChangeArrowheads="1"/>
          </p:cNvSpPr>
          <p:nvPr>
            <p:ph type="title" idx="4294967295"/>
          </p:nvPr>
        </p:nvSpPr>
        <p:spPr>
          <a:xfrm>
            <a:off x="405201" y="796832"/>
            <a:ext cx="5846582" cy="576440"/>
          </a:xfrm>
        </p:spPr>
        <p:txBody>
          <a:bodyPr anchor="b"/>
          <a:lstStyle/>
          <a:p>
            <a:pPr algn="l" eaLnBrk="1" hangingPunct="1"/>
            <a:r>
              <a:rPr lang="zh-CN" sz="2400" kern="1200" dirty="0" smtClean="0">
                <a:solidFill>
                  <a:srgbClr val="007D7A"/>
                </a:solidFill>
                <a:latin typeface="Times New Roman" pitchFamily="18" charset="0"/>
                <a:ea typeface="微软雅黑" pitchFamily="34" charset="-122"/>
                <a:cs typeface="Times New Roman" pitchFamily="18" charset="0"/>
              </a:rPr>
              <a:t>以太网的 </a:t>
            </a:r>
            <a:r>
              <a:rPr lang="zh-CN" altLang="zh-CN" sz="2400" kern="1200" dirty="0">
                <a:solidFill>
                  <a:srgbClr val="007D7A"/>
                </a:solidFill>
                <a:latin typeface="Times New Roman" pitchFamily="18" charset="0"/>
                <a:ea typeface="微软雅黑" pitchFamily="34" charset="-122"/>
                <a:cs typeface="Times New Roman" pitchFamily="18" charset="0"/>
              </a:rPr>
              <a:t>MAC </a:t>
            </a:r>
            <a:r>
              <a:rPr lang="zh-CN" sz="2400" kern="1200" dirty="0">
                <a:solidFill>
                  <a:srgbClr val="007D7A"/>
                </a:solidFill>
                <a:latin typeface="Times New Roman" pitchFamily="18" charset="0"/>
                <a:ea typeface="微软雅黑" pitchFamily="34" charset="-122"/>
                <a:cs typeface="Times New Roman" pitchFamily="18" charset="0"/>
              </a:rPr>
              <a:t>帧格式</a:t>
            </a:r>
          </a:p>
        </p:txBody>
      </p:sp>
      <p:sp>
        <p:nvSpPr>
          <p:cNvPr id="38" name="AutoShape 35"/>
          <p:cNvSpPr>
            <a:spLocks noChangeArrowheads="1"/>
          </p:cNvSpPr>
          <p:nvPr/>
        </p:nvSpPr>
        <p:spPr bwMode="auto">
          <a:xfrm>
            <a:off x="5690750" y="1737168"/>
            <a:ext cx="2052080" cy="378736"/>
          </a:xfrm>
          <a:prstGeom prst="wedgeRoundRectCallout">
            <a:avLst>
              <a:gd name="adj1" fmla="val -49600"/>
              <a:gd name="adj2" fmla="val 268883"/>
              <a:gd name="adj3" fmla="val 16667"/>
            </a:avLst>
          </a:prstGeom>
          <a:solidFill>
            <a:srgbClr val="FFFF99"/>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zh-CN" sz="1800" u="none">
                <a:solidFill>
                  <a:srgbClr val="333399"/>
                </a:solidFill>
                <a:latin typeface="Arial" panose="020B0604020202020204" pitchFamily="34" charset="0"/>
                <a:ea typeface="黑体" panose="02010609060101010101" pitchFamily="49" charset="-122"/>
              </a:rPr>
              <a:t>FCS </a:t>
            </a:r>
            <a:r>
              <a:rPr lang="zh-CN" altLang="en-US" sz="1800" u="none">
                <a:solidFill>
                  <a:srgbClr val="333399"/>
                </a:solidFill>
                <a:latin typeface="Arial" panose="020B0604020202020204" pitchFamily="34" charset="0"/>
                <a:ea typeface="黑体" panose="02010609060101010101" pitchFamily="49" charset="-122"/>
              </a:rPr>
              <a:t>字段 </a:t>
            </a:r>
            <a:r>
              <a:rPr lang="zh-CN" altLang="zh-CN" sz="1500" u="none">
                <a:solidFill>
                  <a:srgbClr val="333399"/>
                </a:solidFill>
                <a:latin typeface="Arial" panose="020B0604020202020204" pitchFamily="34" charset="0"/>
              </a:rPr>
              <a:t>4</a:t>
            </a:r>
            <a:r>
              <a:rPr lang="zh-CN" altLang="zh-CN" sz="1800" u="none">
                <a:solidFill>
                  <a:srgbClr val="333399"/>
                </a:solidFill>
                <a:latin typeface="Arial" panose="020B0604020202020204" pitchFamily="34" charset="0"/>
                <a:ea typeface="黑体" panose="02010609060101010101" pitchFamily="49" charset="-122"/>
              </a:rPr>
              <a:t> </a:t>
            </a:r>
            <a:r>
              <a:rPr lang="zh-CN" altLang="en-US" sz="1800" u="none">
                <a:solidFill>
                  <a:srgbClr val="333399"/>
                </a:solidFill>
                <a:latin typeface="Arial" panose="020B0604020202020204" pitchFamily="34" charset="0"/>
                <a:ea typeface="黑体" panose="02010609060101010101" pitchFamily="49" charset="-122"/>
              </a:rPr>
              <a:t>字节</a:t>
            </a:r>
          </a:p>
        </p:txBody>
      </p:sp>
      <p:sp>
        <p:nvSpPr>
          <p:cNvPr id="39" name="Text Box 36"/>
          <p:cNvSpPr txBox="1">
            <a:spLocks noChangeArrowheads="1"/>
          </p:cNvSpPr>
          <p:nvPr/>
        </p:nvSpPr>
        <p:spPr bwMode="auto">
          <a:xfrm>
            <a:off x="469648" y="1490455"/>
            <a:ext cx="4923143" cy="646331"/>
          </a:xfrm>
          <a:prstGeom prst="rect">
            <a:avLst/>
          </a:prstGeom>
          <a:solidFill>
            <a:srgbClr val="CCECFF"/>
          </a:solidFill>
          <a:ln w="9525">
            <a:solidFill>
              <a:srgbClr val="333399"/>
            </a:solidFill>
            <a:miter lim="800000"/>
            <a:headEnd/>
            <a:tailEnd/>
          </a:ln>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800" u="none" dirty="0">
                <a:solidFill>
                  <a:srgbClr val="333399"/>
                </a:solidFill>
                <a:latin typeface="Arial" panose="020B0604020202020204" pitchFamily="34" charset="0"/>
                <a:ea typeface="黑体" panose="02010609060101010101" pitchFamily="49" charset="-122"/>
              </a:rPr>
              <a:t>当传输媒体的误码率为 </a:t>
            </a:r>
            <a:r>
              <a:rPr lang="zh-CN" altLang="zh-CN" sz="1800" u="none" dirty="0">
                <a:solidFill>
                  <a:srgbClr val="333399"/>
                </a:solidFill>
                <a:latin typeface="Arial" panose="020B0604020202020204" pitchFamily="34" charset="0"/>
                <a:ea typeface="黑体" panose="02010609060101010101" pitchFamily="49" charset="-122"/>
              </a:rPr>
              <a:t>1</a:t>
            </a:r>
            <a:r>
              <a:rPr lang="zh-CN" altLang="zh-CN" sz="1800" u="none" dirty="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zh-CN" altLang="zh-CN" sz="1800" u="none" dirty="0">
                <a:solidFill>
                  <a:srgbClr val="333399"/>
                </a:solidFill>
                <a:latin typeface="Arial" panose="020B0604020202020204" pitchFamily="34" charset="0"/>
                <a:ea typeface="黑体" panose="02010609060101010101" pitchFamily="49" charset="-122"/>
              </a:rPr>
              <a:t>10</a:t>
            </a:r>
            <a:r>
              <a:rPr lang="zh-CN" altLang="zh-CN" sz="1800" u="none" baseline="30000" dirty="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zh-CN" altLang="zh-CN" sz="1800" u="none" baseline="30000" dirty="0">
                <a:solidFill>
                  <a:srgbClr val="333399"/>
                </a:solidFill>
                <a:latin typeface="Arial" panose="020B0604020202020204" pitchFamily="34" charset="0"/>
                <a:ea typeface="黑体" panose="02010609060101010101" pitchFamily="49" charset="-122"/>
              </a:rPr>
              <a:t>8</a:t>
            </a:r>
            <a:r>
              <a:rPr lang="zh-CN" altLang="zh-CN" sz="1800" u="none" dirty="0">
                <a:solidFill>
                  <a:srgbClr val="333399"/>
                </a:solidFill>
                <a:latin typeface="Arial" panose="020B0604020202020204" pitchFamily="34" charset="0"/>
                <a:ea typeface="黑体" panose="02010609060101010101" pitchFamily="49" charset="-122"/>
              </a:rPr>
              <a:t> </a:t>
            </a:r>
            <a:r>
              <a:rPr lang="zh-CN" altLang="en-US" sz="1800" u="none" dirty="0">
                <a:solidFill>
                  <a:srgbClr val="333399"/>
                </a:solidFill>
                <a:latin typeface="Arial" panose="020B0604020202020204" pitchFamily="34" charset="0"/>
                <a:ea typeface="黑体" panose="02010609060101010101" pitchFamily="49" charset="-122"/>
              </a:rPr>
              <a:t>时，</a:t>
            </a:r>
          </a:p>
          <a:p>
            <a:pPr eaLnBrk="1" hangingPunct="1"/>
            <a:r>
              <a:rPr lang="zh-CN" altLang="zh-CN" sz="1800" u="none" dirty="0">
                <a:solidFill>
                  <a:srgbClr val="333399"/>
                </a:solidFill>
                <a:latin typeface="Arial" panose="020B0604020202020204" pitchFamily="34" charset="0"/>
                <a:ea typeface="黑体" panose="02010609060101010101" pitchFamily="49" charset="-122"/>
              </a:rPr>
              <a:t>MAC </a:t>
            </a:r>
            <a:r>
              <a:rPr lang="zh-CN" altLang="en-US" sz="1800" u="none" dirty="0">
                <a:solidFill>
                  <a:srgbClr val="333399"/>
                </a:solidFill>
                <a:latin typeface="Arial" panose="020B0604020202020204" pitchFamily="34" charset="0"/>
                <a:ea typeface="黑体" panose="02010609060101010101" pitchFamily="49" charset="-122"/>
              </a:rPr>
              <a:t>子层可使未检测到的差错小于 </a:t>
            </a:r>
            <a:r>
              <a:rPr lang="zh-CN" altLang="zh-CN" sz="1800" u="none" dirty="0">
                <a:solidFill>
                  <a:srgbClr val="333399"/>
                </a:solidFill>
                <a:latin typeface="Arial" panose="020B0604020202020204" pitchFamily="34" charset="0"/>
                <a:ea typeface="黑体" panose="02010609060101010101" pitchFamily="49" charset="-122"/>
              </a:rPr>
              <a:t>1</a:t>
            </a:r>
            <a:r>
              <a:rPr lang="zh-CN" altLang="zh-CN" sz="1800" u="none" dirty="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zh-CN" altLang="zh-CN" sz="1800" u="none" dirty="0">
                <a:solidFill>
                  <a:srgbClr val="333399"/>
                </a:solidFill>
                <a:latin typeface="Arial" panose="020B0604020202020204" pitchFamily="34" charset="0"/>
                <a:ea typeface="黑体" panose="02010609060101010101" pitchFamily="49" charset="-122"/>
              </a:rPr>
              <a:t>10</a:t>
            </a:r>
            <a:r>
              <a:rPr lang="zh-CN" altLang="zh-CN" sz="1800" u="none" baseline="30000" dirty="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zh-CN" altLang="zh-CN" sz="1800" u="none" baseline="30000" dirty="0">
                <a:solidFill>
                  <a:srgbClr val="333399"/>
                </a:solidFill>
                <a:latin typeface="Arial" panose="020B0604020202020204" pitchFamily="34" charset="0"/>
                <a:ea typeface="黑体" panose="02010609060101010101" pitchFamily="49" charset="-122"/>
              </a:rPr>
              <a:t>14</a:t>
            </a:r>
            <a:r>
              <a:rPr lang="zh-CN" altLang="en-US" sz="1800" u="none" dirty="0">
                <a:solidFill>
                  <a:srgbClr val="333399"/>
                </a:solidFill>
                <a:latin typeface="Arial" panose="020B0604020202020204" pitchFamily="34" charset="0"/>
                <a:ea typeface="黑体" panose="02010609060101010101" pitchFamily="49" charset="-122"/>
              </a:rPr>
              <a:t>。 </a:t>
            </a:r>
          </a:p>
        </p:txBody>
      </p:sp>
      <p:sp>
        <p:nvSpPr>
          <p:cNvPr id="40" name="Text Box 37"/>
          <p:cNvSpPr txBox="1">
            <a:spLocks noChangeArrowheads="1"/>
          </p:cNvSpPr>
          <p:nvPr/>
        </p:nvSpPr>
        <p:spPr bwMode="auto">
          <a:xfrm>
            <a:off x="405201" y="4251389"/>
            <a:ext cx="6683364" cy="646331"/>
          </a:xfrm>
          <a:prstGeom prst="rect">
            <a:avLst/>
          </a:prstGeom>
          <a:solidFill>
            <a:srgbClr val="CCECFF"/>
          </a:solidFill>
          <a:ln w="9525">
            <a:solidFill>
              <a:srgbClr val="333399"/>
            </a:solidFill>
            <a:miter lim="800000"/>
            <a:headEnd/>
            <a:tailEnd/>
          </a:ln>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800" u="none" dirty="0">
                <a:solidFill>
                  <a:srgbClr val="333399"/>
                </a:solidFill>
                <a:latin typeface="Arial" panose="020B0604020202020204" pitchFamily="34" charset="0"/>
                <a:ea typeface="黑体" panose="02010609060101010101" pitchFamily="49" charset="-122"/>
              </a:rPr>
              <a:t>当数据字段的长度小于 </a:t>
            </a:r>
            <a:r>
              <a:rPr lang="zh-CN" altLang="zh-CN" sz="1800" u="none" dirty="0">
                <a:solidFill>
                  <a:srgbClr val="333399"/>
                </a:solidFill>
                <a:latin typeface="Arial" panose="020B0604020202020204" pitchFamily="34" charset="0"/>
                <a:ea typeface="黑体" panose="02010609060101010101" pitchFamily="49" charset="-122"/>
              </a:rPr>
              <a:t>46 </a:t>
            </a:r>
            <a:r>
              <a:rPr lang="zh-CN" altLang="en-US" sz="1800" u="none" dirty="0">
                <a:solidFill>
                  <a:srgbClr val="333399"/>
                </a:solidFill>
                <a:latin typeface="Arial" panose="020B0604020202020204" pitchFamily="34" charset="0"/>
                <a:ea typeface="黑体" panose="02010609060101010101" pitchFamily="49" charset="-122"/>
              </a:rPr>
              <a:t>字节时</a:t>
            </a:r>
            <a:r>
              <a:rPr lang="zh-CN" altLang="en-US" sz="1800" u="none" dirty="0" smtClean="0">
                <a:solidFill>
                  <a:srgbClr val="333399"/>
                </a:solidFill>
                <a:latin typeface="Arial" panose="020B0604020202020204" pitchFamily="34" charset="0"/>
                <a:ea typeface="黑体" panose="02010609060101010101" pitchFamily="49" charset="-122"/>
              </a:rPr>
              <a:t>，应</a:t>
            </a:r>
            <a:r>
              <a:rPr lang="zh-CN" altLang="en-US" sz="1800" u="none" dirty="0">
                <a:solidFill>
                  <a:srgbClr val="333399"/>
                </a:solidFill>
                <a:latin typeface="Arial" panose="020B0604020202020204" pitchFamily="34" charset="0"/>
                <a:ea typeface="黑体" panose="02010609060101010101" pitchFamily="49" charset="-122"/>
              </a:rPr>
              <a:t>在数据字段的后面加入整数字节的填充字段</a:t>
            </a:r>
            <a:r>
              <a:rPr lang="zh-CN" altLang="en-US" sz="1800" u="none" dirty="0" smtClean="0">
                <a:solidFill>
                  <a:srgbClr val="333399"/>
                </a:solidFill>
                <a:latin typeface="Arial" panose="020B0604020202020204" pitchFamily="34" charset="0"/>
                <a:ea typeface="黑体" panose="02010609060101010101" pitchFamily="49" charset="-122"/>
              </a:rPr>
              <a:t>，以</a:t>
            </a:r>
            <a:r>
              <a:rPr lang="zh-CN" altLang="en-US" sz="1800" u="none" dirty="0">
                <a:solidFill>
                  <a:srgbClr val="333399"/>
                </a:solidFill>
                <a:latin typeface="Arial" panose="020B0604020202020204" pitchFamily="34" charset="0"/>
                <a:ea typeface="黑体" panose="02010609060101010101" pitchFamily="49" charset="-122"/>
              </a:rPr>
              <a:t>保证以太网的 </a:t>
            </a:r>
            <a:r>
              <a:rPr lang="zh-CN" altLang="zh-CN" sz="1800" u="none" dirty="0">
                <a:solidFill>
                  <a:srgbClr val="333399"/>
                </a:solidFill>
                <a:latin typeface="Arial" panose="020B0604020202020204" pitchFamily="34" charset="0"/>
                <a:ea typeface="黑体" panose="02010609060101010101" pitchFamily="49" charset="-122"/>
              </a:rPr>
              <a:t>MAC </a:t>
            </a:r>
            <a:r>
              <a:rPr lang="zh-CN" altLang="en-US" sz="1800" u="none" dirty="0">
                <a:solidFill>
                  <a:srgbClr val="333399"/>
                </a:solidFill>
                <a:latin typeface="Arial" panose="020B0604020202020204" pitchFamily="34" charset="0"/>
                <a:ea typeface="黑体" panose="02010609060101010101" pitchFamily="49" charset="-122"/>
              </a:rPr>
              <a:t>帧长不小于 </a:t>
            </a:r>
            <a:r>
              <a:rPr lang="zh-CN" altLang="zh-CN" sz="1800" u="none" dirty="0">
                <a:solidFill>
                  <a:srgbClr val="333399"/>
                </a:solidFill>
                <a:latin typeface="Arial" panose="020B0604020202020204" pitchFamily="34" charset="0"/>
                <a:ea typeface="黑体" panose="02010609060101010101" pitchFamily="49" charset="-122"/>
              </a:rPr>
              <a:t>64 </a:t>
            </a:r>
            <a:r>
              <a:rPr lang="zh-CN" altLang="en-US" sz="1800" u="none" dirty="0">
                <a:solidFill>
                  <a:srgbClr val="333399"/>
                </a:solidFill>
                <a:latin typeface="Arial" panose="020B0604020202020204" pitchFamily="34" charset="0"/>
                <a:ea typeface="黑体" panose="02010609060101010101" pitchFamily="49" charset="-122"/>
              </a:rPr>
              <a:t>字节。 </a:t>
            </a:r>
          </a:p>
        </p:txBody>
      </p:sp>
    </p:spTree>
    <p:extLst>
      <p:ext uri="{BB962C8B-B14F-4D97-AF65-F5344CB8AC3E}">
        <p14:creationId xmlns:p14="http://schemas.microsoft.com/office/powerpoint/2010/main" val="409278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autoUpdateAnimBg="0"/>
      <p:bldP spid="40"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p:cNvSpPr>
            <a:spLocks noChangeShapeType="1"/>
          </p:cNvSpPr>
          <p:nvPr/>
        </p:nvSpPr>
        <p:spPr bwMode="auto">
          <a:xfrm>
            <a:off x="43626" y="3139833"/>
            <a:ext cx="6688614"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2163" name="Rectangle 3"/>
          <p:cNvSpPr>
            <a:spLocks noChangeArrowheads="1"/>
          </p:cNvSpPr>
          <p:nvPr/>
        </p:nvSpPr>
        <p:spPr bwMode="auto">
          <a:xfrm>
            <a:off x="1095272" y="3316100"/>
            <a:ext cx="4811610" cy="37159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2164" name="Rectangle 4"/>
          <p:cNvSpPr>
            <a:spLocks noChangeArrowheads="1"/>
          </p:cNvSpPr>
          <p:nvPr/>
        </p:nvSpPr>
        <p:spPr bwMode="auto">
          <a:xfrm>
            <a:off x="1090508" y="3316100"/>
            <a:ext cx="4816374" cy="36682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2165" name="Rectangle 5"/>
          <p:cNvSpPr>
            <a:spLocks noChangeArrowheads="1"/>
          </p:cNvSpPr>
          <p:nvPr/>
        </p:nvSpPr>
        <p:spPr bwMode="auto">
          <a:xfrm>
            <a:off x="2904390" y="3366122"/>
            <a:ext cx="1451562"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500" u="none" dirty="0">
                <a:solidFill>
                  <a:srgbClr val="333399"/>
                </a:solidFill>
                <a:latin typeface="Arial" panose="020B0604020202020204" pitchFamily="34" charset="0"/>
                <a:ea typeface="黑体" panose="02010609060101010101" pitchFamily="49" charset="-122"/>
              </a:rPr>
              <a:t>以太网 </a:t>
            </a:r>
            <a:r>
              <a:rPr lang="zh-CN" altLang="zh-CN" sz="1500" u="none" dirty="0">
                <a:solidFill>
                  <a:srgbClr val="333399"/>
                </a:solidFill>
                <a:latin typeface="Arial" panose="020B0604020202020204" pitchFamily="34" charset="0"/>
                <a:ea typeface="黑体" panose="02010609060101010101" pitchFamily="49" charset="-122"/>
              </a:rPr>
              <a:t>MAC </a:t>
            </a:r>
            <a:r>
              <a:rPr lang="zh-CN" altLang="en-US" sz="1500" u="none" dirty="0">
                <a:solidFill>
                  <a:srgbClr val="333399"/>
                </a:solidFill>
                <a:latin typeface="Arial" panose="020B0604020202020204" pitchFamily="34" charset="0"/>
                <a:ea typeface="黑体" panose="02010609060101010101" pitchFamily="49" charset="-122"/>
              </a:rPr>
              <a:t>帧</a:t>
            </a:r>
          </a:p>
        </p:txBody>
      </p:sp>
      <p:sp>
        <p:nvSpPr>
          <p:cNvPr id="92166" name="Rectangle 6"/>
          <p:cNvSpPr>
            <a:spLocks noChangeArrowheads="1"/>
          </p:cNvSpPr>
          <p:nvPr/>
        </p:nvSpPr>
        <p:spPr bwMode="auto">
          <a:xfrm>
            <a:off x="5987870" y="3379223"/>
            <a:ext cx="714181"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500" u="none">
                <a:solidFill>
                  <a:srgbClr val="333399"/>
                </a:solidFill>
                <a:latin typeface="Arial" panose="020B0604020202020204" pitchFamily="34" charset="0"/>
                <a:ea typeface="黑体" panose="02010609060101010101" pitchFamily="49" charset="-122"/>
              </a:rPr>
              <a:t>物理层</a:t>
            </a:r>
          </a:p>
        </p:txBody>
      </p:sp>
      <p:sp>
        <p:nvSpPr>
          <p:cNvPr id="92167" name="Rectangle 7"/>
          <p:cNvSpPr>
            <a:spLocks noChangeArrowheads="1"/>
          </p:cNvSpPr>
          <p:nvPr/>
        </p:nvSpPr>
        <p:spPr bwMode="auto">
          <a:xfrm>
            <a:off x="5958095" y="2663436"/>
            <a:ext cx="768683"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MAC</a:t>
            </a:r>
            <a:r>
              <a:rPr lang="zh-CN" altLang="en-US" sz="1500" u="none">
                <a:solidFill>
                  <a:srgbClr val="333399"/>
                </a:solidFill>
                <a:latin typeface="Arial" panose="020B0604020202020204" pitchFamily="34" charset="0"/>
                <a:ea typeface="黑体" panose="02010609060101010101" pitchFamily="49" charset="-122"/>
              </a:rPr>
              <a:t>层</a:t>
            </a:r>
          </a:p>
        </p:txBody>
      </p:sp>
      <p:sp>
        <p:nvSpPr>
          <p:cNvPr id="92168" name="Line 8"/>
          <p:cNvSpPr>
            <a:spLocks noChangeShapeType="1"/>
          </p:cNvSpPr>
          <p:nvPr/>
        </p:nvSpPr>
        <p:spPr bwMode="auto">
          <a:xfrm flipH="1">
            <a:off x="1089318" y="2933791"/>
            <a:ext cx="1191" cy="38588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2169" name="Line 9"/>
          <p:cNvSpPr>
            <a:spLocks noChangeShapeType="1"/>
          </p:cNvSpPr>
          <p:nvPr/>
        </p:nvSpPr>
        <p:spPr bwMode="auto">
          <a:xfrm>
            <a:off x="5898545" y="2987386"/>
            <a:ext cx="8337" cy="3239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2170" name="Rectangle 10"/>
          <p:cNvSpPr>
            <a:spLocks noChangeArrowheads="1"/>
          </p:cNvSpPr>
          <p:nvPr/>
        </p:nvSpPr>
        <p:spPr bwMode="auto">
          <a:xfrm>
            <a:off x="75783" y="4061662"/>
            <a:ext cx="3065615" cy="312040"/>
          </a:xfrm>
          <a:prstGeom prst="rect">
            <a:avLst/>
          </a:prstGeom>
          <a:solidFill>
            <a:srgbClr val="FFFF99"/>
          </a:solidFill>
          <a:ln w="9525">
            <a:solidFill>
              <a:schemeClr val="folHlink"/>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2171" name="Rectangle 11"/>
          <p:cNvSpPr>
            <a:spLocks noChangeArrowheads="1"/>
          </p:cNvSpPr>
          <p:nvPr/>
        </p:nvSpPr>
        <p:spPr bwMode="auto">
          <a:xfrm>
            <a:off x="42436" y="4093818"/>
            <a:ext cx="3166775" cy="24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125" u="none">
                <a:solidFill>
                  <a:srgbClr val="333399"/>
                </a:solidFill>
                <a:latin typeface="黑体" panose="02010609060101010101" pitchFamily="49" charset="-122"/>
                <a:ea typeface="黑体" panose="02010609060101010101" pitchFamily="49" charset="-122"/>
              </a:rPr>
              <a:t>10101010101010        10101010101010101011</a:t>
            </a:r>
          </a:p>
        </p:txBody>
      </p:sp>
      <p:sp>
        <p:nvSpPr>
          <p:cNvPr id="92172" name="Line 12"/>
          <p:cNvSpPr>
            <a:spLocks noChangeShapeType="1"/>
          </p:cNvSpPr>
          <p:nvPr/>
        </p:nvSpPr>
        <p:spPr bwMode="auto">
          <a:xfrm>
            <a:off x="2460150" y="4059279"/>
            <a:ext cx="0" cy="32395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2173" name="Rectangle 13"/>
          <p:cNvSpPr>
            <a:spLocks noChangeArrowheads="1"/>
          </p:cNvSpPr>
          <p:nvPr/>
        </p:nvSpPr>
        <p:spPr bwMode="auto">
          <a:xfrm>
            <a:off x="930916" y="4402285"/>
            <a:ext cx="906541"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500" u="none">
                <a:solidFill>
                  <a:srgbClr val="333399"/>
                </a:solidFill>
                <a:latin typeface="Arial" panose="020B0604020202020204" pitchFamily="34" charset="0"/>
                <a:ea typeface="黑体" panose="02010609060101010101" pitchFamily="49" charset="-122"/>
              </a:rPr>
              <a:t>前同步码</a:t>
            </a:r>
          </a:p>
        </p:txBody>
      </p:sp>
      <p:sp>
        <p:nvSpPr>
          <p:cNvPr id="92174" name="Rectangle 14"/>
          <p:cNvSpPr>
            <a:spLocks noChangeArrowheads="1"/>
          </p:cNvSpPr>
          <p:nvPr/>
        </p:nvSpPr>
        <p:spPr bwMode="auto">
          <a:xfrm>
            <a:off x="2441094" y="4380847"/>
            <a:ext cx="714181" cy="436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lnSpc>
                <a:spcPct val="80000"/>
              </a:lnSpc>
            </a:pPr>
            <a:r>
              <a:rPr lang="zh-CN" altLang="en-US" sz="1500" u="none">
                <a:solidFill>
                  <a:srgbClr val="333399"/>
                </a:solidFill>
                <a:latin typeface="Arial" panose="020B0604020202020204" pitchFamily="34" charset="0"/>
                <a:ea typeface="黑体" panose="02010609060101010101" pitchFamily="49" charset="-122"/>
              </a:rPr>
              <a:t>帧开始</a:t>
            </a:r>
          </a:p>
          <a:p>
            <a:pPr algn="l">
              <a:lnSpc>
                <a:spcPct val="80000"/>
              </a:lnSpc>
            </a:pPr>
            <a:r>
              <a:rPr lang="zh-CN" altLang="en-US" sz="1500" u="none">
                <a:solidFill>
                  <a:srgbClr val="333399"/>
                </a:solidFill>
                <a:latin typeface="Arial" panose="020B0604020202020204" pitchFamily="34" charset="0"/>
                <a:ea typeface="黑体" panose="02010609060101010101" pitchFamily="49" charset="-122"/>
              </a:rPr>
              <a:t>定界符</a:t>
            </a:r>
          </a:p>
        </p:txBody>
      </p:sp>
      <p:sp>
        <p:nvSpPr>
          <p:cNvPr id="92175" name="Rectangle 15"/>
          <p:cNvSpPr>
            <a:spLocks noChangeArrowheads="1"/>
          </p:cNvSpPr>
          <p:nvPr/>
        </p:nvSpPr>
        <p:spPr bwMode="auto">
          <a:xfrm>
            <a:off x="982128" y="3809171"/>
            <a:ext cx="573117"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Arial" panose="020B0604020202020204" pitchFamily="34" charset="0"/>
                <a:ea typeface="黑体" panose="02010609060101010101" pitchFamily="49" charset="-122"/>
              </a:rPr>
              <a:t>7 </a:t>
            </a:r>
            <a:r>
              <a:rPr lang="zh-CN" altLang="en-US" sz="1200" u="none">
                <a:solidFill>
                  <a:srgbClr val="333399"/>
                </a:solidFill>
                <a:latin typeface="Arial" panose="020B0604020202020204" pitchFamily="34" charset="0"/>
                <a:ea typeface="黑体" panose="02010609060101010101" pitchFamily="49" charset="-122"/>
              </a:rPr>
              <a:t>字节</a:t>
            </a:r>
          </a:p>
        </p:txBody>
      </p:sp>
      <p:sp>
        <p:nvSpPr>
          <p:cNvPr id="92176" name="Rectangle 16"/>
          <p:cNvSpPr>
            <a:spLocks noChangeArrowheads="1"/>
          </p:cNvSpPr>
          <p:nvPr/>
        </p:nvSpPr>
        <p:spPr bwMode="auto">
          <a:xfrm>
            <a:off x="2498262" y="3809171"/>
            <a:ext cx="573117"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Arial" panose="020B0604020202020204" pitchFamily="34" charset="0"/>
                <a:ea typeface="黑体" panose="02010609060101010101" pitchFamily="49" charset="-122"/>
              </a:rPr>
              <a:t>1 </a:t>
            </a:r>
            <a:r>
              <a:rPr lang="zh-CN" altLang="en-US" sz="1200" u="none">
                <a:solidFill>
                  <a:srgbClr val="333399"/>
                </a:solidFill>
                <a:latin typeface="Arial" panose="020B0604020202020204" pitchFamily="34" charset="0"/>
                <a:ea typeface="黑体" panose="02010609060101010101" pitchFamily="49" charset="-122"/>
              </a:rPr>
              <a:t>字节</a:t>
            </a:r>
          </a:p>
        </p:txBody>
      </p:sp>
      <p:sp>
        <p:nvSpPr>
          <p:cNvPr id="92177" name="Line 17"/>
          <p:cNvSpPr>
            <a:spLocks noChangeShapeType="1"/>
          </p:cNvSpPr>
          <p:nvPr/>
        </p:nvSpPr>
        <p:spPr bwMode="auto">
          <a:xfrm flipV="1">
            <a:off x="85311" y="3690072"/>
            <a:ext cx="219143" cy="369208"/>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2178" name="Line 18"/>
          <p:cNvSpPr>
            <a:spLocks noChangeShapeType="1"/>
          </p:cNvSpPr>
          <p:nvPr/>
        </p:nvSpPr>
        <p:spPr bwMode="auto">
          <a:xfrm>
            <a:off x="1083363" y="3699600"/>
            <a:ext cx="2042552" cy="356107"/>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2179" name="Text Box 19"/>
          <p:cNvSpPr txBox="1">
            <a:spLocks noChangeArrowheads="1"/>
          </p:cNvSpPr>
          <p:nvPr/>
        </p:nvSpPr>
        <p:spPr bwMode="auto">
          <a:xfrm>
            <a:off x="1239382" y="4067617"/>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a:t>
            </a:r>
          </a:p>
        </p:txBody>
      </p:sp>
      <p:sp>
        <p:nvSpPr>
          <p:cNvPr id="92180" name="Rectangle 20"/>
          <p:cNvSpPr>
            <a:spLocks noChangeArrowheads="1"/>
          </p:cNvSpPr>
          <p:nvPr/>
        </p:nvSpPr>
        <p:spPr bwMode="auto">
          <a:xfrm>
            <a:off x="325892" y="3311336"/>
            <a:ext cx="764617" cy="366826"/>
          </a:xfrm>
          <a:prstGeom prst="rect">
            <a:avLst/>
          </a:prstGeom>
          <a:solidFill>
            <a:srgbClr val="FFFF99"/>
          </a:solidFill>
          <a:ln w="9525">
            <a:solidFill>
              <a:schemeClr val="tx2"/>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2181" name="Rectangle 21"/>
          <p:cNvSpPr>
            <a:spLocks noChangeArrowheads="1"/>
          </p:cNvSpPr>
          <p:nvPr/>
        </p:nvSpPr>
        <p:spPr bwMode="auto">
          <a:xfrm>
            <a:off x="428317" y="3380414"/>
            <a:ext cx="573117"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dirty="0">
                <a:solidFill>
                  <a:srgbClr val="333399"/>
                </a:solidFill>
                <a:latin typeface="Arial" panose="020B0604020202020204" pitchFamily="34" charset="0"/>
                <a:ea typeface="黑体" panose="02010609060101010101" pitchFamily="49" charset="-122"/>
              </a:rPr>
              <a:t>8 </a:t>
            </a:r>
            <a:r>
              <a:rPr lang="zh-CN" altLang="en-US" sz="1200" u="none" dirty="0">
                <a:solidFill>
                  <a:srgbClr val="333399"/>
                </a:solidFill>
                <a:latin typeface="Arial" panose="020B0604020202020204" pitchFamily="34" charset="0"/>
                <a:ea typeface="黑体" panose="02010609060101010101" pitchFamily="49" charset="-122"/>
              </a:rPr>
              <a:t>字节</a:t>
            </a:r>
          </a:p>
        </p:txBody>
      </p:sp>
      <p:sp>
        <p:nvSpPr>
          <p:cNvPr id="92182" name="AutoShape 22"/>
          <p:cNvSpPr>
            <a:spLocks noChangeArrowheads="1"/>
          </p:cNvSpPr>
          <p:nvPr/>
        </p:nvSpPr>
        <p:spPr bwMode="auto">
          <a:xfrm>
            <a:off x="132951" y="3044553"/>
            <a:ext cx="476397" cy="200087"/>
          </a:xfrm>
          <a:prstGeom prst="wedgeRoundRectCallout">
            <a:avLst>
              <a:gd name="adj1" fmla="val 48000"/>
              <a:gd name="adj2" fmla="val 139880"/>
              <a:gd name="adj3" fmla="val 16667"/>
            </a:avLst>
          </a:prstGeom>
          <a:solidFill>
            <a:schemeClr val="bg1"/>
          </a:solidFill>
          <a:ln w="12700">
            <a:solidFill>
              <a:schemeClr val="tx1"/>
            </a:solidFill>
            <a:miter lim="800000"/>
            <a:headEnd/>
            <a:tailEnd/>
          </a:ln>
        </p:spPr>
        <p:txBody>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endParaRPr lang="zh-CN" altLang="zh-CN" sz="1200" u="none">
              <a:solidFill>
                <a:srgbClr val="333399"/>
              </a:solidFill>
              <a:latin typeface="Arial" panose="020B0604020202020204" pitchFamily="34" charset="0"/>
              <a:ea typeface="黑体" panose="02010609060101010101" pitchFamily="49" charset="-122"/>
            </a:endParaRPr>
          </a:p>
        </p:txBody>
      </p:sp>
      <p:sp>
        <p:nvSpPr>
          <p:cNvPr id="92183" name="Rectangle 23"/>
          <p:cNvSpPr>
            <a:spLocks noChangeArrowheads="1"/>
          </p:cNvSpPr>
          <p:nvPr/>
        </p:nvSpPr>
        <p:spPr bwMode="auto">
          <a:xfrm>
            <a:off x="152007" y="3025498"/>
            <a:ext cx="440667"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Arial" panose="020B0604020202020204" pitchFamily="34" charset="0"/>
                <a:ea typeface="黑体" panose="02010609060101010101" pitchFamily="49" charset="-122"/>
              </a:rPr>
              <a:t>插入</a:t>
            </a:r>
          </a:p>
        </p:txBody>
      </p:sp>
      <p:sp>
        <p:nvSpPr>
          <p:cNvPr id="92184" name="Rectangle 24"/>
          <p:cNvSpPr>
            <a:spLocks noChangeArrowheads="1"/>
          </p:cNvSpPr>
          <p:nvPr/>
        </p:nvSpPr>
        <p:spPr bwMode="auto">
          <a:xfrm>
            <a:off x="6066475" y="1996481"/>
            <a:ext cx="510600" cy="29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500" u="none">
                <a:solidFill>
                  <a:srgbClr val="333399"/>
                </a:solidFill>
                <a:latin typeface="Arial" panose="020B0604020202020204" pitchFamily="34" charset="0"/>
                <a:ea typeface="黑体" panose="02010609060101010101" pitchFamily="49" charset="-122"/>
              </a:rPr>
              <a:t>IP</a:t>
            </a:r>
            <a:r>
              <a:rPr lang="zh-CN" altLang="en-US" sz="1500" u="none">
                <a:solidFill>
                  <a:srgbClr val="333399"/>
                </a:solidFill>
                <a:latin typeface="Arial" panose="020B0604020202020204" pitchFamily="34" charset="0"/>
                <a:ea typeface="黑体" panose="02010609060101010101" pitchFamily="49" charset="-122"/>
              </a:rPr>
              <a:t>层</a:t>
            </a:r>
          </a:p>
        </p:txBody>
      </p:sp>
      <p:sp>
        <p:nvSpPr>
          <p:cNvPr id="92185" name="Line 25"/>
          <p:cNvSpPr>
            <a:spLocks noChangeShapeType="1"/>
          </p:cNvSpPr>
          <p:nvPr/>
        </p:nvSpPr>
        <p:spPr bwMode="auto">
          <a:xfrm>
            <a:off x="5952140" y="2396654"/>
            <a:ext cx="615743" cy="8337"/>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2186" name="AutoShape 26"/>
          <p:cNvSpPr>
            <a:spLocks noChangeArrowheads="1"/>
          </p:cNvSpPr>
          <p:nvPr/>
        </p:nvSpPr>
        <p:spPr bwMode="auto">
          <a:xfrm rot="16200000" flipH="1">
            <a:off x="3299204" y="3110654"/>
            <a:ext cx="457341" cy="172694"/>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1163" name="Rectangle 27"/>
          <p:cNvSpPr>
            <a:spLocks noChangeArrowheads="1"/>
          </p:cNvSpPr>
          <p:nvPr/>
        </p:nvSpPr>
        <p:spPr bwMode="auto">
          <a:xfrm>
            <a:off x="1089317" y="2609842"/>
            <a:ext cx="4817565" cy="343006"/>
          </a:xfrm>
          <a:prstGeom prst="rect">
            <a:avLst/>
          </a:prstGeom>
          <a:solidFill>
            <a:srgbClr val="FFCCFF"/>
          </a:solidFill>
          <a:ln w="12700" cmpd="sng">
            <a:solidFill>
              <a:schemeClr val="folHlink"/>
            </a:solidFill>
            <a:miter lim="800000"/>
            <a:headEnd/>
            <a:tailEnd/>
          </a:ln>
          <a:effectLst>
            <a:outerShdw dist="35921" dir="2700000" algn="ctr" rotWithShape="0">
              <a:schemeClr val="bg2"/>
            </a:outerShdw>
          </a:effectLst>
        </p:spPr>
        <p:txBody>
          <a:bodyPr wrap="none" anchor="ctr"/>
          <a:lstStyle/>
          <a:p>
            <a:pPr algn="l">
              <a:defRPr/>
            </a:pPr>
            <a:endParaRPr lang="zh-CN" altLang="zh-CN" sz="2101" u="none"/>
          </a:p>
        </p:txBody>
      </p:sp>
      <p:sp>
        <p:nvSpPr>
          <p:cNvPr id="92188" name="Line 28"/>
          <p:cNvSpPr>
            <a:spLocks noChangeShapeType="1"/>
          </p:cNvSpPr>
          <p:nvPr/>
        </p:nvSpPr>
        <p:spPr bwMode="auto">
          <a:xfrm>
            <a:off x="1790812" y="2609842"/>
            <a:ext cx="0" cy="3430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2189" name="Line 29"/>
          <p:cNvSpPr>
            <a:spLocks noChangeShapeType="1"/>
          </p:cNvSpPr>
          <p:nvPr/>
        </p:nvSpPr>
        <p:spPr bwMode="auto">
          <a:xfrm>
            <a:off x="2476824" y="2609842"/>
            <a:ext cx="0" cy="3430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2190" name="Line 30"/>
          <p:cNvSpPr>
            <a:spLocks noChangeShapeType="1"/>
          </p:cNvSpPr>
          <p:nvPr/>
        </p:nvSpPr>
        <p:spPr bwMode="auto">
          <a:xfrm>
            <a:off x="3162836" y="2609842"/>
            <a:ext cx="0" cy="3430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2191" name="Line 31"/>
          <p:cNvSpPr>
            <a:spLocks noChangeShapeType="1"/>
          </p:cNvSpPr>
          <p:nvPr/>
        </p:nvSpPr>
        <p:spPr bwMode="auto">
          <a:xfrm>
            <a:off x="5506709" y="2609842"/>
            <a:ext cx="0" cy="3430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01" u="none"/>
          </a:p>
        </p:txBody>
      </p:sp>
      <p:sp>
        <p:nvSpPr>
          <p:cNvPr id="92192" name="Rectangle 32"/>
          <p:cNvSpPr>
            <a:spLocks noChangeArrowheads="1"/>
          </p:cNvSpPr>
          <p:nvPr/>
        </p:nvSpPr>
        <p:spPr bwMode="auto">
          <a:xfrm>
            <a:off x="1036914" y="2644380"/>
            <a:ext cx="855245" cy="28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400" u="none" dirty="0">
                <a:solidFill>
                  <a:srgbClr val="333399"/>
                </a:solidFill>
                <a:latin typeface="Arial" panose="020B0604020202020204" pitchFamily="34" charset="0"/>
                <a:ea typeface="黑体" panose="02010609060101010101" pitchFamily="49" charset="-122"/>
              </a:rPr>
              <a:t>目的地址</a:t>
            </a:r>
          </a:p>
        </p:txBody>
      </p:sp>
      <p:sp>
        <p:nvSpPr>
          <p:cNvPr id="92193" name="Rectangle 33"/>
          <p:cNvSpPr>
            <a:spLocks noChangeArrowheads="1"/>
          </p:cNvSpPr>
          <p:nvPr/>
        </p:nvSpPr>
        <p:spPr bwMode="auto">
          <a:xfrm>
            <a:off x="1793194" y="2644380"/>
            <a:ext cx="675709" cy="28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400" u="none">
                <a:solidFill>
                  <a:srgbClr val="333399"/>
                </a:solidFill>
                <a:latin typeface="Arial" panose="020B0604020202020204" pitchFamily="34" charset="0"/>
                <a:ea typeface="黑体" panose="02010609060101010101" pitchFamily="49" charset="-122"/>
              </a:rPr>
              <a:t>源地址</a:t>
            </a:r>
          </a:p>
        </p:txBody>
      </p:sp>
      <p:sp>
        <p:nvSpPr>
          <p:cNvPr id="92194" name="Rectangle 34"/>
          <p:cNvSpPr>
            <a:spLocks noChangeArrowheads="1"/>
          </p:cNvSpPr>
          <p:nvPr/>
        </p:nvSpPr>
        <p:spPr bwMode="auto">
          <a:xfrm>
            <a:off x="2598305" y="2644380"/>
            <a:ext cx="496173" cy="28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400" u="none">
                <a:solidFill>
                  <a:srgbClr val="333399"/>
                </a:solidFill>
                <a:latin typeface="Arial" panose="020B0604020202020204" pitchFamily="34" charset="0"/>
                <a:ea typeface="黑体" panose="02010609060101010101" pitchFamily="49" charset="-122"/>
              </a:rPr>
              <a:t>类型</a:t>
            </a:r>
          </a:p>
        </p:txBody>
      </p:sp>
      <p:sp>
        <p:nvSpPr>
          <p:cNvPr id="92195" name="Rectangle 35"/>
          <p:cNvSpPr>
            <a:spLocks noChangeArrowheads="1"/>
          </p:cNvSpPr>
          <p:nvPr/>
        </p:nvSpPr>
        <p:spPr bwMode="auto">
          <a:xfrm>
            <a:off x="3985812" y="2644380"/>
            <a:ext cx="893717" cy="28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400" u="none">
                <a:solidFill>
                  <a:srgbClr val="333399"/>
                </a:solidFill>
                <a:latin typeface="Arial" panose="020B0604020202020204" pitchFamily="34" charset="0"/>
                <a:ea typeface="黑体" panose="02010609060101010101" pitchFamily="49" charset="-122"/>
              </a:rPr>
              <a:t>数        据</a:t>
            </a:r>
          </a:p>
        </p:txBody>
      </p:sp>
      <p:sp>
        <p:nvSpPr>
          <p:cNvPr id="92196" name="Rectangle 36"/>
          <p:cNvSpPr>
            <a:spLocks noChangeArrowheads="1"/>
          </p:cNvSpPr>
          <p:nvPr/>
        </p:nvSpPr>
        <p:spPr bwMode="auto">
          <a:xfrm>
            <a:off x="5466215" y="2644380"/>
            <a:ext cx="496173" cy="28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400" u="none">
                <a:solidFill>
                  <a:srgbClr val="333399"/>
                </a:solidFill>
                <a:latin typeface="Arial" panose="020B0604020202020204" pitchFamily="34" charset="0"/>
                <a:ea typeface="黑体" panose="02010609060101010101" pitchFamily="49" charset="-122"/>
              </a:rPr>
              <a:t>FCS</a:t>
            </a:r>
          </a:p>
        </p:txBody>
      </p:sp>
      <p:sp>
        <p:nvSpPr>
          <p:cNvPr id="92197" name="Rectangle 37"/>
          <p:cNvSpPr>
            <a:spLocks noChangeArrowheads="1"/>
          </p:cNvSpPr>
          <p:nvPr/>
        </p:nvSpPr>
        <p:spPr bwMode="auto">
          <a:xfrm>
            <a:off x="1350146" y="2393081"/>
            <a:ext cx="222060"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Arial" panose="020B0604020202020204" pitchFamily="34" charset="0"/>
                <a:ea typeface="黑体" panose="02010609060101010101" pitchFamily="49" charset="-122"/>
              </a:rPr>
              <a:t>6</a:t>
            </a:r>
          </a:p>
        </p:txBody>
      </p:sp>
      <p:sp>
        <p:nvSpPr>
          <p:cNvPr id="92198" name="Rectangle 38"/>
          <p:cNvSpPr>
            <a:spLocks noChangeArrowheads="1"/>
          </p:cNvSpPr>
          <p:nvPr/>
        </p:nvSpPr>
        <p:spPr bwMode="auto">
          <a:xfrm>
            <a:off x="2084988" y="2393081"/>
            <a:ext cx="222060"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Arial" panose="020B0604020202020204" pitchFamily="34" charset="0"/>
                <a:ea typeface="黑体" panose="02010609060101010101" pitchFamily="49" charset="-122"/>
              </a:rPr>
              <a:t>6</a:t>
            </a:r>
          </a:p>
        </p:txBody>
      </p:sp>
      <p:sp>
        <p:nvSpPr>
          <p:cNvPr id="92199" name="Rectangle 39"/>
          <p:cNvSpPr>
            <a:spLocks noChangeArrowheads="1"/>
          </p:cNvSpPr>
          <p:nvPr/>
        </p:nvSpPr>
        <p:spPr bwMode="auto">
          <a:xfrm>
            <a:off x="2762663" y="2393081"/>
            <a:ext cx="222060"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Arial" panose="020B0604020202020204" pitchFamily="34" charset="0"/>
                <a:ea typeface="黑体" panose="02010609060101010101" pitchFamily="49" charset="-122"/>
              </a:rPr>
              <a:t>2</a:t>
            </a:r>
          </a:p>
        </p:txBody>
      </p:sp>
      <p:sp>
        <p:nvSpPr>
          <p:cNvPr id="92200" name="Rectangle 40"/>
          <p:cNvSpPr>
            <a:spLocks noChangeArrowheads="1"/>
          </p:cNvSpPr>
          <p:nvPr/>
        </p:nvSpPr>
        <p:spPr bwMode="auto">
          <a:xfrm>
            <a:off x="5629381" y="2393081"/>
            <a:ext cx="222060"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Arial" panose="020B0604020202020204" pitchFamily="34" charset="0"/>
                <a:ea typeface="黑体" panose="02010609060101010101" pitchFamily="49" charset="-122"/>
              </a:rPr>
              <a:t>4</a:t>
            </a:r>
          </a:p>
        </p:txBody>
      </p:sp>
      <p:sp>
        <p:nvSpPr>
          <p:cNvPr id="92201" name="Rectangle 41"/>
          <p:cNvSpPr>
            <a:spLocks noChangeArrowheads="1"/>
          </p:cNvSpPr>
          <p:nvPr/>
        </p:nvSpPr>
        <p:spPr bwMode="auto">
          <a:xfrm>
            <a:off x="714155" y="2365688"/>
            <a:ext cx="444876" cy="25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87" tIns="33348" rIns="67887" bIns="33348">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en-US" sz="1200" u="none">
                <a:solidFill>
                  <a:srgbClr val="333399"/>
                </a:solidFill>
                <a:latin typeface="Arial" panose="020B0604020202020204" pitchFamily="34" charset="0"/>
                <a:ea typeface="黑体" panose="02010609060101010101" pitchFamily="49" charset="-122"/>
              </a:rPr>
              <a:t>字节</a:t>
            </a:r>
          </a:p>
        </p:txBody>
      </p:sp>
      <p:sp>
        <p:nvSpPr>
          <p:cNvPr id="92202" name="Text Box 42"/>
          <p:cNvSpPr txBox="1">
            <a:spLocks noChangeArrowheads="1"/>
          </p:cNvSpPr>
          <p:nvPr/>
        </p:nvSpPr>
        <p:spPr bwMode="auto">
          <a:xfrm>
            <a:off x="4427670" y="2368070"/>
            <a:ext cx="8707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eaLnBrk="0" hangingPunct="0">
              <a:defRPr>
                <a:solidFill>
                  <a:schemeClr val="tx1"/>
                </a:solidFill>
                <a:latin typeface="Tahoma" panose="020B0604030504040204" pitchFamily="34" charset="0"/>
                <a:ea typeface="宋体" panose="02010600030101010101" pitchFamily="2" charset="-122"/>
              </a:defRPr>
            </a:lvl1pPr>
            <a:lvl2pPr marL="742950" indent="-285750" defTabSz="762000" eaLnBrk="0" hangingPunct="0">
              <a:defRPr>
                <a:solidFill>
                  <a:schemeClr val="tx1"/>
                </a:solidFill>
                <a:latin typeface="Tahoma" panose="020B0604030504040204" pitchFamily="34" charset="0"/>
                <a:ea typeface="宋体" panose="02010600030101010101" pitchFamily="2" charset="-122"/>
              </a:defRPr>
            </a:lvl2pPr>
            <a:lvl3pPr marL="1143000" indent="-228600" defTabSz="762000" eaLnBrk="0" hangingPunct="0">
              <a:defRPr>
                <a:solidFill>
                  <a:schemeClr val="tx1"/>
                </a:solidFill>
                <a:latin typeface="Tahoma" panose="020B0604030504040204" pitchFamily="34" charset="0"/>
                <a:ea typeface="宋体" panose="02010600030101010101" pitchFamily="2" charset="-122"/>
              </a:defRPr>
            </a:lvl3pPr>
            <a:lvl4pPr marL="1600200" indent="-228600" defTabSz="762000" eaLnBrk="0" hangingPunct="0">
              <a:defRPr>
                <a:solidFill>
                  <a:schemeClr val="tx1"/>
                </a:solidFill>
                <a:latin typeface="Tahoma" panose="020B0604030504040204" pitchFamily="34" charset="0"/>
                <a:ea typeface="宋体" panose="02010600030101010101" pitchFamily="2" charset="-122"/>
              </a:defRPr>
            </a:lvl4pPr>
            <a:lvl5pPr marL="2057400" indent="-228600" defTabSz="762000" eaLnBrk="0" hangingPunct="0">
              <a:defRPr>
                <a:solidFill>
                  <a:schemeClr val="tx1"/>
                </a:solidFill>
                <a:latin typeface="Tahoma" panose="020B0604030504040204" pitchFamily="34" charset="0"/>
                <a:ea typeface="宋体" panose="02010600030101010101" pitchFamily="2" charset="-122"/>
              </a:defRPr>
            </a:lvl5pPr>
            <a:lvl6pPr marL="25146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defTabSz="7620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a:r>
              <a:rPr lang="zh-CN" altLang="zh-CN" sz="1200" u="none">
                <a:solidFill>
                  <a:srgbClr val="333399"/>
                </a:solidFill>
                <a:latin typeface="Arial" panose="020B0604020202020204" pitchFamily="34" charset="0"/>
                <a:ea typeface="黑体" panose="02010609060101010101" pitchFamily="49" charset="-122"/>
              </a:rPr>
              <a:t>46 ~ 1500</a:t>
            </a:r>
          </a:p>
        </p:txBody>
      </p:sp>
      <p:sp>
        <p:nvSpPr>
          <p:cNvPr id="91179" name="Line 43"/>
          <p:cNvSpPr>
            <a:spLocks noChangeShapeType="1"/>
          </p:cNvSpPr>
          <p:nvPr/>
        </p:nvSpPr>
        <p:spPr bwMode="auto">
          <a:xfrm flipH="1">
            <a:off x="1090509" y="1745181"/>
            <a:ext cx="0" cy="87180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sp>
        <p:nvSpPr>
          <p:cNvPr id="91180" name="Line 44"/>
          <p:cNvSpPr>
            <a:spLocks noChangeShapeType="1"/>
          </p:cNvSpPr>
          <p:nvPr/>
        </p:nvSpPr>
        <p:spPr bwMode="auto">
          <a:xfrm>
            <a:off x="5898545" y="1745181"/>
            <a:ext cx="8337" cy="864661"/>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101" u="none"/>
          </a:p>
        </p:txBody>
      </p:sp>
      <p:grpSp>
        <p:nvGrpSpPr>
          <p:cNvPr id="2" name="Group 45"/>
          <p:cNvGrpSpPr>
            <a:grpSpLocks/>
          </p:cNvGrpSpPr>
          <p:nvPr/>
        </p:nvGrpSpPr>
        <p:grpSpPr bwMode="auto">
          <a:xfrm>
            <a:off x="3162836" y="1996480"/>
            <a:ext cx="2343873" cy="743179"/>
            <a:chOff x="0" y="0"/>
            <a:chExt cx="1968" cy="624"/>
          </a:xfrm>
        </p:grpSpPr>
        <p:sp>
          <p:nvSpPr>
            <p:cNvPr id="92208" name="AutoShape 46"/>
            <p:cNvSpPr>
              <a:spLocks noChangeArrowheads="1"/>
            </p:cNvSpPr>
            <p:nvPr/>
          </p:nvSpPr>
          <p:spPr bwMode="auto">
            <a:xfrm rot="16200000" flipH="1">
              <a:off x="789" y="355"/>
              <a:ext cx="384" cy="145"/>
            </a:xfrm>
            <a:prstGeom prst="rightArrow">
              <a:avLst>
                <a:gd name="adj1" fmla="val 50000"/>
                <a:gd name="adj2" fmla="val 132426"/>
              </a:avLst>
            </a:prstGeom>
            <a:solidFill>
              <a:schemeClr val="accent1"/>
            </a:solidFill>
            <a:ln w="9525">
              <a:solidFill>
                <a:schemeClr val="folHlink"/>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endParaRPr lang="zh-CN" altLang="zh-CN" sz="2101" u="none"/>
            </a:p>
          </p:txBody>
        </p:sp>
        <p:sp>
          <p:nvSpPr>
            <p:cNvPr id="91183" name="Rectangle 47"/>
            <p:cNvSpPr>
              <a:spLocks noChangeArrowheads="1"/>
            </p:cNvSpPr>
            <p:nvPr/>
          </p:nvSpPr>
          <p:spPr bwMode="auto">
            <a:xfrm>
              <a:off x="0" y="0"/>
              <a:ext cx="1968" cy="240"/>
            </a:xfrm>
            <a:prstGeom prst="rect">
              <a:avLst/>
            </a:prstGeom>
            <a:solidFill>
              <a:srgbClr val="CCECFF"/>
            </a:solidFill>
            <a:ln w="9525" cmpd="sng">
              <a:solidFill>
                <a:schemeClr val="folHlink"/>
              </a:solidFill>
              <a:miter lim="800000"/>
              <a:headEnd/>
              <a:tailEnd/>
            </a:ln>
            <a:effectLst>
              <a:outerShdw dist="35921" dir="2700000" algn="ctr" rotWithShape="0">
                <a:schemeClr val="bg2"/>
              </a:outerShdw>
            </a:effectLst>
          </p:spPr>
          <p:txBody>
            <a:bodyPr wrap="none" anchor="ctr"/>
            <a:lstStyle/>
            <a:p>
              <a:pPr defTabSz="571652" eaLnBrk="0" hangingPunct="0">
                <a:defRPr/>
              </a:pPr>
              <a:r>
                <a:rPr lang="zh-CN" altLang="zh-CN" sz="1500" u="none">
                  <a:solidFill>
                    <a:srgbClr val="333399"/>
                  </a:solidFill>
                  <a:latin typeface="Arial" pitchFamily="34" charset="0"/>
                  <a:ea typeface="黑体" pitchFamily="49" charset="-122"/>
                </a:rPr>
                <a:t>IP </a:t>
              </a:r>
              <a:r>
                <a:rPr lang="zh-CN" altLang="en-US" sz="1500" u="none">
                  <a:solidFill>
                    <a:srgbClr val="333399"/>
                  </a:solidFill>
                  <a:latin typeface="Arial" pitchFamily="34" charset="0"/>
                  <a:ea typeface="黑体" pitchFamily="49" charset="-122"/>
                </a:rPr>
                <a:t>数据报</a:t>
              </a:r>
            </a:p>
          </p:txBody>
        </p:sp>
      </p:grpSp>
      <p:sp>
        <p:nvSpPr>
          <p:cNvPr id="91184" name="Rectangle 48"/>
          <p:cNvSpPr>
            <a:spLocks noChangeArrowheads="1"/>
          </p:cNvSpPr>
          <p:nvPr/>
        </p:nvSpPr>
        <p:spPr bwMode="auto">
          <a:xfrm>
            <a:off x="280634" y="2638426"/>
            <a:ext cx="821583" cy="298180"/>
          </a:xfrm>
          <a:prstGeom prst="rect">
            <a:avLst/>
          </a:prstGeom>
          <a:noFill/>
          <a:ln w="9525">
            <a:noFill/>
            <a:miter lim="800000"/>
            <a:headEnd/>
            <a:tailEnd/>
          </a:ln>
        </p:spPr>
        <p:txBody>
          <a:bodyPr wrap="none" lIns="67887" tIns="33348" rIns="67887" bIns="33348">
            <a:spAutoFit/>
          </a:bodyPr>
          <a:lstStyle/>
          <a:p>
            <a:pPr defTabSz="571652" eaLnBrk="0" hangingPunct="0">
              <a:defRPr/>
            </a:pPr>
            <a:r>
              <a:rPr lang="zh-CN" altLang="zh-CN" sz="1500" u="none">
                <a:solidFill>
                  <a:schemeClr val="hlink"/>
                </a:solidFill>
                <a:effectLst>
                  <a:outerShdw blurRad="38100" dist="38100" dir="2700000" algn="tl">
                    <a:srgbClr val="C0C0C0"/>
                  </a:outerShdw>
                </a:effectLst>
                <a:latin typeface="Arial" pitchFamily="34" charset="0"/>
                <a:ea typeface="黑体" pitchFamily="49" charset="-122"/>
              </a:rPr>
              <a:t>MAC </a:t>
            </a:r>
            <a:r>
              <a:rPr lang="zh-CN" altLang="en-US" sz="1500" u="none">
                <a:solidFill>
                  <a:schemeClr val="hlink"/>
                </a:solidFill>
                <a:effectLst>
                  <a:outerShdw blurRad="38100" dist="38100" dir="2700000" algn="tl">
                    <a:srgbClr val="C0C0C0"/>
                  </a:outerShdw>
                </a:effectLst>
                <a:latin typeface="Arial" pitchFamily="34" charset="0"/>
                <a:ea typeface="黑体" pitchFamily="49" charset="-122"/>
              </a:rPr>
              <a:t>帧</a:t>
            </a:r>
          </a:p>
        </p:txBody>
      </p:sp>
      <p:sp>
        <p:nvSpPr>
          <p:cNvPr id="92207" name="Rectangle 49"/>
          <p:cNvSpPr>
            <a:spLocks noChangeArrowheads="1"/>
          </p:cNvSpPr>
          <p:nvPr/>
        </p:nvSpPr>
        <p:spPr bwMode="auto">
          <a:xfrm>
            <a:off x="303040" y="251244"/>
            <a:ext cx="5846582" cy="1096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400" u="none" dirty="0">
                <a:solidFill>
                  <a:srgbClr val="007D7A"/>
                </a:solidFill>
                <a:latin typeface="Times New Roman" pitchFamily="18" charset="0"/>
                <a:ea typeface="微软雅黑" pitchFamily="34" charset="-122"/>
              </a:rPr>
              <a:t>以太网的 </a:t>
            </a:r>
            <a:r>
              <a:rPr lang="zh-CN" altLang="zh-CN" sz="2400" u="none" dirty="0">
                <a:solidFill>
                  <a:srgbClr val="007D7A"/>
                </a:solidFill>
                <a:latin typeface="Times New Roman" pitchFamily="18" charset="0"/>
                <a:ea typeface="微软雅黑" pitchFamily="34" charset="-122"/>
              </a:rPr>
              <a:t>MAC </a:t>
            </a:r>
            <a:r>
              <a:rPr lang="zh-CN" altLang="en-US" sz="2400" u="none" dirty="0">
                <a:solidFill>
                  <a:srgbClr val="007D7A"/>
                </a:solidFill>
                <a:latin typeface="Times New Roman" pitchFamily="18" charset="0"/>
                <a:ea typeface="微软雅黑" pitchFamily="34" charset="-122"/>
              </a:rPr>
              <a:t>帧格式 </a:t>
            </a:r>
          </a:p>
        </p:txBody>
      </p:sp>
      <p:sp>
        <p:nvSpPr>
          <p:cNvPr id="50" name="Text Box 52"/>
          <p:cNvSpPr txBox="1">
            <a:spLocks noChangeArrowheads="1"/>
          </p:cNvSpPr>
          <p:nvPr/>
        </p:nvSpPr>
        <p:spPr bwMode="auto">
          <a:xfrm>
            <a:off x="3365057" y="3967667"/>
            <a:ext cx="5527424" cy="830997"/>
          </a:xfrm>
          <a:prstGeom prst="rect">
            <a:avLst/>
          </a:prstGeom>
          <a:solidFill>
            <a:srgbClr val="FFFF99"/>
          </a:solidFill>
          <a:ln w="9525">
            <a:solidFill>
              <a:srgbClr val="333399"/>
            </a:solidFill>
            <a:miter lim="800000"/>
            <a:headEnd/>
            <a:tailEnd/>
          </a:ln>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eaLnBrk="1" hangingPunct="1"/>
            <a:r>
              <a:rPr lang="zh-CN" altLang="en-US" sz="1600" u="none" dirty="0">
                <a:solidFill>
                  <a:srgbClr val="333399"/>
                </a:solidFill>
                <a:latin typeface="Arial" panose="020B0604020202020204" pitchFamily="34" charset="0"/>
                <a:ea typeface="黑体" panose="02010609060101010101" pitchFamily="49" charset="-122"/>
              </a:rPr>
              <a:t>在帧的前面插入的 </a:t>
            </a:r>
            <a:r>
              <a:rPr lang="zh-CN" altLang="zh-CN" sz="1600" u="none" dirty="0">
                <a:solidFill>
                  <a:srgbClr val="333399"/>
                </a:solidFill>
                <a:latin typeface="Arial" panose="020B0604020202020204" pitchFamily="34" charset="0"/>
                <a:ea typeface="黑体" panose="02010609060101010101" pitchFamily="49" charset="-122"/>
              </a:rPr>
              <a:t>8 </a:t>
            </a:r>
            <a:r>
              <a:rPr lang="zh-CN" altLang="en-US" sz="1600" u="none" dirty="0">
                <a:solidFill>
                  <a:srgbClr val="333399"/>
                </a:solidFill>
                <a:latin typeface="Arial" panose="020B0604020202020204" pitchFamily="34" charset="0"/>
                <a:ea typeface="黑体" panose="02010609060101010101" pitchFamily="49" charset="-122"/>
              </a:rPr>
              <a:t>字节中的第一个字段共 </a:t>
            </a:r>
            <a:r>
              <a:rPr lang="zh-CN" altLang="zh-CN" sz="1600" u="none" dirty="0">
                <a:solidFill>
                  <a:srgbClr val="333399"/>
                </a:solidFill>
                <a:latin typeface="Arial" panose="020B0604020202020204" pitchFamily="34" charset="0"/>
                <a:ea typeface="黑体" panose="02010609060101010101" pitchFamily="49" charset="-122"/>
              </a:rPr>
              <a:t>7 </a:t>
            </a:r>
            <a:r>
              <a:rPr lang="zh-CN" altLang="en-US" sz="1600" u="none" dirty="0">
                <a:solidFill>
                  <a:srgbClr val="333399"/>
                </a:solidFill>
                <a:latin typeface="Arial" panose="020B0604020202020204" pitchFamily="34" charset="0"/>
                <a:ea typeface="黑体" panose="02010609060101010101" pitchFamily="49" charset="-122"/>
              </a:rPr>
              <a:t>个字节，</a:t>
            </a:r>
          </a:p>
          <a:p>
            <a:pPr algn="l" eaLnBrk="1" hangingPunct="1"/>
            <a:r>
              <a:rPr lang="zh-CN" altLang="en-US" sz="1600" u="none" dirty="0">
                <a:solidFill>
                  <a:srgbClr val="333399"/>
                </a:solidFill>
                <a:latin typeface="Arial" panose="020B0604020202020204" pitchFamily="34" charset="0"/>
                <a:ea typeface="黑体" panose="02010609060101010101" pitchFamily="49" charset="-122"/>
              </a:rPr>
              <a:t>是前同步码，用来迅速实现 </a:t>
            </a:r>
            <a:r>
              <a:rPr lang="zh-CN" altLang="zh-CN" sz="1600" u="none" dirty="0">
                <a:solidFill>
                  <a:srgbClr val="333399"/>
                </a:solidFill>
                <a:latin typeface="Arial" panose="020B0604020202020204" pitchFamily="34" charset="0"/>
                <a:ea typeface="黑体" panose="02010609060101010101" pitchFamily="49" charset="-122"/>
              </a:rPr>
              <a:t>MAC </a:t>
            </a:r>
            <a:r>
              <a:rPr lang="zh-CN" altLang="en-US" sz="1600" u="none" dirty="0">
                <a:solidFill>
                  <a:srgbClr val="333399"/>
                </a:solidFill>
                <a:latin typeface="Arial" panose="020B0604020202020204" pitchFamily="34" charset="0"/>
                <a:ea typeface="黑体" panose="02010609060101010101" pitchFamily="49" charset="-122"/>
              </a:rPr>
              <a:t>帧的比特同步。</a:t>
            </a:r>
          </a:p>
          <a:p>
            <a:pPr algn="l" eaLnBrk="1" hangingPunct="1"/>
            <a:r>
              <a:rPr lang="zh-CN" altLang="en-US" sz="1600" u="none" dirty="0">
                <a:solidFill>
                  <a:srgbClr val="333399"/>
                </a:solidFill>
                <a:latin typeface="Arial" panose="020B0604020202020204" pitchFamily="34" charset="0"/>
                <a:ea typeface="黑体" panose="02010609060101010101" pitchFamily="49" charset="-122"/>
              </a:rPr>
              <a:t>第二个字段是帧开始定界符，表示后面的信息就是</a:t>
            </a:r>
            <a:r>
              <a:rPr lang="zh-CN" altLang="zh-CN" sz="1600" u="none" dirty="0">
                <a:solidFill>
                  <a:srgbClr val="333399"/>
                </a:solidFill>
                <a:latin typeface="Arial" panose="020B0604020202020204" pitchFamily="34" charset="0"/>
                <a:ea typeface="黑体" panose="02010609060101010101" pitchFamily="49" charset="-122"/>
              </a:rPr>
              <a:t>MAC </a:t>
            </a:r>
            <a:r>
              <a:rPr lang="zh-CN" altLang="en-US" sz="1600" u="none" dirty="0">
                <a:solidFill>
                  <a:srgbClr val="333399"/>
                </a:solidFill>
                <a:latin typeface="Arial" panose="020B0604020202020204" pitchFamily="34" charset="0"/>
                <a:ea typeface="黑体" panose="02010609060101010101" pitchFamily="49" charset="-122"/>
              </a:rPr>
              <a:t>帧。 </a:t>
            </a:r>
          </a:p>
        </p:txBody>
      </p:sp>
      <p:sp>
        <p:nvSpPr>
          <p:cNvPr id="51" name="Text Box 53"/>
          <p:cNvSpPr txBox="1">
            <a:spLocks noChangeArrowheads="1"/>
          </p:cNvSpPr>
          <p:nvPr/>
        </p:nvSpPr>
        <p:spPr bwMode="auto">
          <a:xfrm>
            <a:off x="4879529" y="849558"/>
            <a:ext cx="3075106" cy="923330"/>
          </a:xfrm>
          <a:prstGeom prst="rect">
            <a:avLst/>
          </a:prstGeom>
          <a:solidFill>
            <a:srgbClr val="FFFF99"/>
          </a:solidFill>
          <a:ln w="9525">
            <a:solidFill>
              <a:srgbClr val="333399"/>
            </a:solidFill>
            <a:miter lim="800000"/>
            <a:headEnd/>
            <a:tailEnd/>
          </a:ln>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800" u="none" dirty="0">
                <a:solidFill>
                  <a:srgbClr val="333399"/>
                </a:solidFill>
                <a:latin typeface="Arial" panose="020B0604020202020204" pitchFamily="34" charset="0"/>
                <a:ea typeface="黑体" panose="02010609060101010101" pitchFamily="49" charset="-122"/>
              </a:rPr>
              <a:t>为了达到比特同步</a:t>
            </a:r>
            <a:r>
              <a:rPr lang="zh-CN" altLang="en-US" sz="1800" u="none" dirty="0" smtClean="0">
                <a:solidFill>
                  <a:srgbClr val="333399"/>
                </a:solidFill>
                <a:latin typeface="Arial" panose="020B0604020202020204" pitchFamily="34" charset="0"/>
                <a:ea typeface="黑体" panose="02010609060101010101" pitchFamily="49" charset="-122"/>
              </a:rPr>
              <a:t>，在</a:t>
            </a:r>
            <a:r>
              <a:rPr lang="zh-CN" altLang="en-US" sz="1800" u="none" dirty="0">
                <a:solidFill>
                  <a:srgbClr val="333399"/>
                </a:solidFill>
                <a:latin typeface="Arial" panose="020B0604020202020204" pitchFamily="34" charset="0"/>
                <a:ea typeface="黑体" panose="02010609060101010101" pitchFamily="49" charset="-122"/>
              </a:rPr>
              <a:t>传输媒体上实际传送</a:t>
            </a:r>
            <a:r>
              <a:rPr lang="zh-CN" altLang="en-US" sz="1800" u="none" dirty="0" smtClean="0">
                <a:solidFill>
                  <a:srgbClr val="333399"/>
                </a:solidFill>
                <a:latin typeface="Arial" panose="020B0604020202020204" pitchFamily="34" charset="0"/>
                <a:ea typeface="黑体" panose="02010609060101010101" pitchFamily="49" charset="-122"/>
              </a:rPr>
              <a:t>的要</a:t>
            </a:r>
            <a:r>
              <a:rPr lang="zh-CN" altLang="en-US" sz="1800" u="none" dirty="0">
                <a:solidFill>
                  <a:srgbClr val="333399"/>
                </a:solidFill>
                <a:latin typeface="Arial" panose="020B0604020202020204" pitchFamily="34" charset="0"/>
                <a:ea typeface="黑体" panose="02010609060101010101" pitchFamily="49" charset="-122"/>
              </a:rPr>
              <a:t>比 </a:t>
            </a:r>
            <a:r>
              <a:rPr lang="zh-CN" altLang="zh-CN" sz="1800" u="none" dirty="0">
                <a:solidFill>
                  <a:srgbClr val="333399"/>
                </a:solidFill>
                <a:latin typeface="Arial" panose="020B0604020202020204" pitchFamily="34" charset="0"/>
                <a:ea typeface="黑体" panose="02010609060101010101" pitchFamily="49" charset="-122"/>
              </a:rPr>
              <a:t>MAC </a:t>
            </a:r>
            <a:r>
              <a:rPr lang="zh-CN" altLang="en-US" sz="1800" u="none" dirty="0">
                <a:solidFill>
                  <a:srgbClr val="333399"/>
                </a:solidFill>
                <a:latin typeface="Arial" panose="020B0604020202020204" pitchFamily="34" charset="0"/>
                <a:ea typeface="黑体" panose="02010609060101010101" pitchFamily="49" charset="-122"/>
              </a:rPr>
              <a:t>帧还多 </a:t>
            </a:r>
            <a:r>
              <a:rPr lang="zh-CN" altLang="zh-CN" sz="1800" u="none" dirty="0">
                <a:solidFill>
                  <a:srgbClr val="333399"/>
                </a:solidFill>
                <a:latin typeface="Arial" panose="020B0604020202020204" pitchFamily="34" charset="0"/>
                <a:ea typeface="黑体" panose="02010609060101010101" pitchFamily="49" charset="-122"/>
              </a:rPr>
              <a:t>8 </a:t>
            </a:r>
            <a:r>
              <a:rPr lang="zh-CN" altLang="en-US" sz="1800" u="none" dirty="0">
                <a:solidFill>
                  <a:srgbClr val="333399"/>
                </a:solidFill>
                <a:latin typeface="Arial" panose="020B0604020202020204" pitchFamily="34" charset="0"/>
                <a:ea typeface="黑体" panose="02010609060101010101" pitchFamily="49" charset="-122"/>
              </a:rPr>
              <a:t>个字节</a:t>
            </a:r>
          </a:p>
        </p:txBody>
      </p:sp>
      <p:sp>
        <p:nvSpPr>
          <p:cNvPr id="3" name="云形标注 2"/>
          <p:cNvSpPr/>
          <p:nvPr/>
        </p:nvSpPr>
        <p:spPr bwMode="auto">
          <a:xfrm>
            <a:off x="5987870" y="1868168"/>
            <a:ext cx="1896498" cy="846925"/>
          </a:xfrm>
          <a:prstGeom prst="cloudCallout">
            <a:avLst>
              <a:gd name="adj1" fmla="val -52682"/>
              <a:gd name="adj2" fmla="val 69449"/>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lumMod val="75000"/>
                  </a:schemeClr>
                </a:solidFill>
                <a:effectLst/>
                <a:latin typeface="Times New Roman" pitchFamily="18" charset="0"/>
                <a:ea typeface="微软雅黑" pitchFamily="34" charset="-122"/>
                <a:cs typeface="Times New Roman" pitchFamily="18" charset="0"/>
              </a:rPr>
              <a:t>怎样判断帧结束？</a:t>
            </a:r>
          </a:p>
        </p:txBody>
      </p:sp>
    </p:spTree>
    <p:extLst>
      <p:ext uri="{BB962C8B-B14F-4D97-AF65-F5344CB8AC3E}">
        <p14:creationId xmlns:p14="http://schemas.microsoft.com/office/powerpoint/2010/main" val="339507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autoUpdateAnimBg="0"/>
      <p:bldP spid="51" grpId="0" animBg="1" autoUpdateAnimBg="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idx="4294967295"/>
          </p:nvPr>
        </p:nvSpPr>
        <p:spPr>
          <a:xfrm>
            <a:off x="395536" y="863063"/>
            <a:ext cx="2123728" cy="485345"/>
          </a:xfrm>
        </p:spPr>
        <p:txBody>
          <a:bodyPr anchor="b"/>
          <a:lstStyle/>
          <a:p>
            <a:pPr marL="257244" indent="-257244" eaLnBrk="1" hangingPunct="1"/>
            <a:r>
              <a:rPr lang="zh-CN" altLang="zh-CN" sz="2400" dirty="0">
                <a:solidFill>
                  <a:srgbClr val="007D7A"/>
                </a:solidFill>
                <a:latin typeface="Times New Roman" pitchFamily="18" charset="0"/>
                <a:ea typeface="微软雅黑" pitchFamily="34" charset="-122"/>
                <a:cs typeface="Times New Roman" pitchFamily="18" charset="0"/>
              </a:rPr>
              <a:t>传输介质</a:t>
            </a:r>
          </a:p>
        </p:txBody>
      </p:sp>
      <p:sp>
        <p:nvSpPr>
          <p:cNvPr id="62467" name="内容占位符 2"/>
          <p:cNvSpPr>
            <a:spLocks noGrp="1"/>
          </p:cNvSpPr>
          <p:nvPr>
            <p:ph idx="4294967295"/>
          </p:nvPr>
        </p:nvSpPr>
        <p:spPr>
          <a:xfrm>
            <a:off x="827584" y="1708448"/>
            <a:ext cx="5831099" cy="3087053"/>
          </a:xfrm>
        </p:spPr>
        <p:txBody>
          <a:bodyPr/>
          <a:lstStyle/>
          <a:p>
            <a:pPr eaLnBrk="1" hangingPunct="1"/>
            <a:r>
              <a:rPr lang="zh-CN" altLang="zh-CN" sz="2000" dirty="0">
                <a:solidFill>
                  <a:srgbClr val="1A3868"/>
                </a:solidFill>
                <a:latin typeface="微软雅黑" pitchFamily="34" charset="-122"/>
                <a:ea typeface="微软雅黑" pitchFamily="34" charset="-122"/>
                <a:cs typeface="Times New Roman" pitchFamily="18" charset="0"/>
              </a:rPr>
              <a:t>粗缆</a:t>
            </a:r>
          </a:p>
          <a:p>
            <a:pPr eaLnBrk="1" hangingPunct="1"/>
            <a:r>
              <a:rPr lang="zh-CN" altLang="zh-CN" sz="2000" dirty="0">
                <a:solidFill>
                  <a:srgbClr val="1A3868"/>
                </a:solidFill>
                <a:latin typeface="微软雅黑" pitchFamily="34" charset="-122"/>
                <a:ea typeface="微软雅黑" pitchFamily="34" charset="-122"/>
                <a:cs typeface="Times New Roman" pitchFamily="18" charset="0"/>
              </a:rPr>
              <a:t>细缆</a:t>
            </a:r>
          </a:p>
          <a:p>
            <a:pPr eaLnBrk="1" hangingPunct="1"/>
            <a:r>
              <a:rPr lang="zh-CN" altLang="zh-CN" sz="2000" dirty="0">
                <a:solidFill>
                  <a:srgbClr val="1A3868"/>
                </a:solidFill>
                <a:latin typeface="微软雅黑" pitchFamily="34" charset="-122"/>
                <a:ea typeface="微软雅黑" pitchFamily="34" charset="-122"/>
                <a:cs typeface="Times New Roman" pitchFamily="18" charset="0"/>
              </a:rPr>
              <a:t>双绞线</a:t>
            </a:r>
          </a:p>
          <a:p>
            <a:pPr eaLnBrk="1" hangingPunct="1"/>
            <a:r>
              <a:rPr lang="zh-CN" altLang="zh-CN" sz="2000" dirty="0">
                <a:solidFill>
                  <a:srgbClr val="1A3868"/>
                </a:solidFill>
                <a:latin typeface="微软雅黑" pitchFamily="34" charset="-122"/>
                <a:ea typeface="微软雅黑" pitchFamily="34" charset="-122"/>
                <a:cs typeface="Times New Roman" pitchFamily="18" charset="0"/>
              </a:rPr>
              <a:t>光纤</a:t>
            </a:r>
          </a:p>
          <a:p>
            <a:pPr eaLnBrk="1" hangingPunct="1"/>
            <a:r>
              <a:rPr lang="zh-CN" altLang="zh-CN" sz="2000" dirty="0">
                <a:solidFill>
                  <a:srgbClr val="1A3868"/>
                </a:solidFill>
                <a:latin typeface="微软雅黑" pitchFamily="34" charset="-122"/>
                <a:ea typeface="微软雅黑" pitchFamily="34" charset="-122"/>
                <a:cs typeface="Times New Roman" pitchFamily="18" charset="0"/>
              </a:rPr>
              <a:t>无线</a:t>
            </a:r>
          </a:p>
        </p:txBody>
      </p:sp>
      <p:sp>
        <p:nvSpPr>
          <p:cNvPr id="4" name="矩形 3"/>
          <p:cNvSpPr/>
          <p:nvPr/>
        </p:nvSpPr>
        <p:spPr>
          <a:xfrm>
            <a:off x="2987824" y="2284512"/>
            <a:ext cx="2808312" cy="707886"/>
          </a:xfrm>
          <a:prstGeom prst="rect">
            <a:avLst/>
          </a:prstGeom>
        </p:spPr>
        <p:txBody>
          <a:bodyPr wrap="square">
            <a:spAutoFit/>
          </a:bodyPr>
          <a:lstStyle/>
          <a:p>
            <a:pPr lvl="0">
              <a:spcBef>
                <a:spcPct val="20000"/>
              </a:spcBef>
              <a:defRPr/>
            </a:pPr>
            <a:r>
              <a:rPr lang="zh-CN" altLang="zh-CN" sz="2000" u="none" dirty="0" smtClean="0">
                <a:solidFill>
                  <a:srgbClr val="1A3868"/>
                </a:solidFill>
                <a:latin typeface="微软雅黑" pitchFamily="34" charset="-122"/>
              </a:rPr>
              <a:t>局域网的</a:t>
            </a:r>
            <a:r>
              <a:rPr lang="zh-CN" altLang="en-US" sz="2000" u="none" dirty="0" smtClean="0">
                <a:solidFill>
                  <a:srgbClr val="1A3868"/>
                </a:solidFill>
                <a:latin typeface="微软雅黑" pitchFamily="34" charset="-122"/>
              </a:rPr>
              <a:t>工作层次跨越数据链路层和物理层。</a:t>
            </a:r>
            <a:endParaRPr lang="zh-CN" altLang="zh-CN" sz="2000" u="none" dirty="0">
              <a:solidFill>
                <a:srgbClr val="1A3868"/>
              </a:solidFill>
              <a:latin typeface="微软雅黑" pitchFamily="34" charset="-122"/>
            </a:endParaRPr>
          </a:p>
        </p:txBody>
      </p:sp>
    </p:spTree>
    <p:extLst>
      <p:ext uri="{BB962C8B-B14F-4D97-AF65-F5344CB8AC3E}">
        <p14:creationId xmlns:p14="http://schemas.microsoft.com/office/powerpoint/2010/main" val="1186411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4294967295"/>
          </p:nvPr>
        </p:nvSpPr>
        <p:spPr>
          <a:xfrm>
            <a:off x="611560" y="1708448"/>
            <a:ext cx="5889457" cy="3194242"/>
          </a:xfrm>
        </p:spPr>
        <p:txBody>
          <a:bodyPr/>
          <a:lstStyle/>
          <a:p>
            <a:pPr marL="271463" indent="-271463" eaLnBrk="1" hangingPunct="1">
              <a:spcBef>
                <a:spcPts val="600"/>
              </a:spcBef>
            </a:pPr>
            <a:r>
              <a:rPr lang="zh-CN" sz="2000" dirty="0" smtClean="0">
                <a:solidFill>
                  <a:srgbClr val="18386B"/>
                </a:solidFill>
                <a:latin typeface="微软雅黑" panose="020B0503020204020204" pitchFamily="34" charset="-122"/>
                <a:ea typeface="微软雅黑" panose="020B0503020204020204" pitchFamily="34" charset="-122"/>
              </a:rPr>
              <a:t>数据字段的长度与长度字段的值不一致；</a:t>
            </a:r>
            <a:endParaRPr lang="en-US" altLang="zh-CN" sz="2000" dirty="0" smtClean="0">
              <a:solidFill>
                <a:srgbClr val="18386B"/>
              </a:solidFill>
              <a:latin typeface="微软雅黑" panose="020B0503020204020204" pitchFamily="34" charset="-122"/>
              <a:ea typeface="微软雅黑" panose="020B0503020204020204" pitchFamily="34" charset="-122"/>
            </a:endParaRPr>
          </a:p>
          <a:p>
            <a:pPr marL="400050" lvl="1" indent="0" eaLnBrk="1" hangingPunct="1">
              <a:spcBef>
                <a:spcPts val="600"/>
              </a:spcBef>
              <a:buNone/>
            </a:pPr>
            <a:r>
              <a:rPr lang="zh-CN" altLang="en-US" sz="1600" dirty="0" smtClean="0">
                <a:solidFill>
                  <a:srgbClr val="18386B"/>
                </a:solidFill>
                <a:latin typeface="微软雅黑" panose="020B0503020204020204" pitchFamily="34" charset="-122"/>
                <a:ea typeface="微软雅黑" panose="020B0503020204020204" pitchFamily="34" charset="-122"/>
              </a:rPr>
              <a:t>（</a:t>
            </a:r>
            <a:r>
              <a:rPr lang="en-US" altLang="zh-CN" sz="1600" dirty="0" smtClean="0">
                <a:solidFill>
                  <a:srgbClr val="18386B"/>
                </a:solidFill>
                <a:latin typeface="微软雅黑" panose="020B0503020204020204" pitchFamily="34" charset="-122"/>
                <a:ea typeface="微软雅黑" panose="020B0503020204020204" pitchFamily="34" charset="-122"/>
              </a:rPr>
              <a:t>IEEE 802.3</a:t>
            </a:r>
            <a:r>
              <a:rPr lang="zh-CN" altLang="en-US" sz="1600" dirty="0" smtClean="0">
                <a:solidFill>
                  <a:srgbClr val="18386B"/>
                </a:solidFill>
                <a:latin typeface="微软雅黑" panose="020B0503020204020204" pitchFamily="34" charset="-122"/>
                <a:ea typeface="微软雅黑" panose="020B0503020204020204" pitchFamily="34" charset="-122"/>
              </a:rPr>
              <a:t>规定第三个字段是“长度</a:t>
            </a:r>
            <a:r>
              <a:rPr lang="en-US" altLang="zh-CN" sz="1600" dirty="0" smtClean="0">
                <a:solidFill>
                  <a:srgbClr val="18386B"/>
                </a:solidFill>
                <a:latin typeface="微软雅黑" panose="020B0503020204020204" pitchFamily="34" charset="-122"/>
                <a:ea typeface="微软雅黑" panose="020B0503020204020204" pitchFamily="34" charset="-122"/>
              </a:rPr>
              <a:t>/</a:t>
            </a:r>
            <a:r>
              <a:rPr lang="zh-CN" altLang="en-US" sz="1600" dirty="0" smtClean="0">
                <a:solidFill>
                  <a:srgbClr val="18386B"/>
                </a:solidFill>
                <a:latin typeface="微软雅黑" panose="020B0503020204020204" pitchFamily="34" charset="-122"/>
                <a:ea typeface="微软雅黑" panose="020B0503020204020204" pitchFamily="34" charset="-122"/>
              </a:rPr>
              <a:t>类型”，</a:t>
            </a:r>
            <a:r>
              <a:rPr lang="en-US" altLang="zh-CN" sz="1600" dirty="0" smtClean="0">
                <a:solidFill>
                  <a:srgbClr val="18386B"/>
                </a:solidFill>
                <a:latin typeface="微软雅黑" panose="020B0503020204020204" pitchFamily="34" charset="-122"/>
                <a:ea typeface="微软雅黑" panose="020B0503020204020204" pitchFamily="34" charset="-122"/>
              </a:rPr>
              <a:t>0x0600</a:t>
            </a:r>
            <a:r>
              <a:rPr lang="zh-CN" altLang="en-US" sz="1600" dirty="0" smtClean="0">
                <a:solidFill>
                  <a:srgbClr val="18386B"/>
                </a:solidFill>
                <a:latin typeface="微软雅黑" panose="020B0503020204020204" pitchFamily="34" charset="-122"/>
                <a:ea typeface="微软雅黑" panose="020B0503020204020204" pitchFamily="34" charset="-122"/>
              </a:rPr>
              <a:t>）</a:t>
            </a:r>
            <a:endParaRPr lang="zh-CN" sz="1600" dirty="0" smtClean="0">
              <a:solidFill>
                <a:srgbClr val="18386B"/>
              </a:solidFill>
              <a:latin typeface="微软雅黑" panose="020B0503020204020204" pitchFamily="34" charset="-122"/>
              <a:ea typeface="微软雅黑" panose="020B0503020204020204" pitchFamily="34" charset="-122"/>
            </a:endParaRPr>
          </a:p>
          <a:p>
            <a:pPr marL="271463" indent="-271463" eaLnBrk="1" hangingPunct="1">
              <a:spcBef>
                <a:spcPts val="600"/>
              </a:spcBef>
            </a:pPr>
            <a:r>
              <a:rPr lang="zh-CN" sz="2000" dirty="0" smtClean="0">
                <a:solidFill>
                  <a:srgbClr val="18386B"/>
                </a:solidFill>
                <a:latin typeface="微软雅黑" panose="020B0503020204020204" pitchFamily="34" charset="-122"/>
                <a:ea typeface="微软雅黑" panose="020B0503020204020204" pitchFamily="34" charset="-122"/>
              </a:rPr>
              <a:t>帧</a:t>
            </a:r>
            <a:r>
              <a:rPr lang="zh-CN" sz="2000" dirty="0">
                <a:solidFill>
                  <a:srgbClr val="18386B"/>
                </a:solidFill>
                <a:latin typeface="微软雅黑" panose="020B0503020204020204" pitchFamily="34" charset="-122"/>
                <a:ea typeface="微软雅黑" panose="020B0503020204020204" pitchFamily="34" charset="-122"/>
              </a:rPr>
              <a:t>的长度不是整数个字节；</a:t>
            </a:r>
          </a:p>
          <a:p>
            <a:pPr marL="271463" indent="-271463" eaLnBrk="1" hangingPunct="1">
              <a:spcBef>
                <a:spcPts val="600"/>
              </a:spcBef>
            </a:pPr>
            <a:r>
              <a:rPr lang="zh-CN" sz="2000" dirty="0">
                <a:solidFill>
                  <a:srgbClr val="18386B"/>
                </a:solidFill>
                <a:latin typeface="微软雅黑" panose="020B0503020204020204" pitchFamily="34" charset="-122"/>
                <a:ea typeface="微软雅黑" panose="020B0503020204020204" pitchFamily="34" charset="-122"/>
              </a:rPr>
              <a:t>用收到的帧检验序列 </a:t>
            </a:r>
            <a:r>
              <a:rPr lang="zh-CN" altLang="zh-CN" sz="2000" dirty="0">
                <a:solidFill>
                  <a:srgbClr val="18386B"/>
                </a:solidFill>
                <a:latin typeface="微软雅黑" panose="020B0503020204020204" pitchFamily="34" charset="-122"/>
                <a:ea typeface="微软雅黑" panose="020B0503020204020204" pitchFamily="34" charset="-122"/>
              </a:rPr>
              <a:t>FCS </a:t>
            </a:r>
            <a:r>
              <a:rPr lang="zh-CN" sz="2000" dirty="0">
                <a:solidFill>
                  <a:srgbClr val="18386B"/>
                </a:solidFill>
                <a:latin typeface="微软雅黑" panose="020B0503020204020204" pitchFamily="34" charset="-122"/>
                <a:ea typeface="微软雅黑" panose="020B0503020204020204" pitchFamily="34" charset="-122"/>
              </a:rPr>
              <a:t>查出有差错；</a:t>
            </a:r>
          </a:p>
          <a:p>
            <a:pPr marL="271463" indent="-271463" eaLnBrk="1" hangingPunct="1">
              <a:spcBef>
                <a:spcPts val="600"/>
              </a:spcBef>
            </a:pPr>
            <a:r>
              <a:rPr lang="zh-CN" sz="2000" dirty="0">
                <a:solidFill>
                  <a:srgbClr val="18386B"/>
                </a:solidFill>
                <a:latin typeface="微软雅黑" panose="020B0503020204020204" pitchFamily="34" charset="-122"/>
                <a:ea typeface="微软雅黑" panose="020B0503020204020204" pitchFamily="34" charset="-122"/>
              </a:rPr>
              <a:t>数据字段的长度不在 </a:t>
            </a:r>
            <a:r>
              <a:rPr lang="zh-CN" altLang="zh-CN" sz="2000" dirty="0">
                <a:solidFill>
                  <a:srgbClr val="18386B"/>
                </a:solidFill>
                <a:latin typeface="微软雅黑" panose="020B0503020204020204" pitchFamily="34" charset="-122"/>
                <a:ea typeface="微软雅黑" panose="020B0503020204020204" pitchFamily="34" charset="-122"/>
              </a:rPr>
              <a:t>46 ~ 1500 </a:t>
            </a:r>
            <a:r>
              <a:rPr lang="zh-CN" sz="2000" dirty="0">
                <a:solidFill>
                  <a:srgbClr val="18386B"/>
                </a:solidFill>
                <a:latin typeface="微软雅黑" panose="020B0503020204020204" pitchFamily="34" charset="-122"/>
                <a:ea typeface="微软雅黑" panose="020B0503020204020204" pitchFamily="34" charset="-122"/>
              </a:rPr>
              <a:t>字节之间。</a:t>
            </a:r>
          </a:p>
          <a:p>
            <a:pPr marL="400050" lvl="1" indent="0" eaLnBrk="1" hangingPunct="1">
              <a:spcBef>
                <a:spcPts val="600"/>
              </a:spcBef>
              <a:buNone/>
            </a:pPr>
            <a:r>
              <a:rPr lang="zh-CN" altLang="en-US" sz="1600" dirty="0">
                <a:solidFill>
                  <a:srgbClr val="18386B"/>
                </a:solidFill>
                <a:latin typeface="微软雅黑" panose="020B0503020204020204" pitchFamily="34" charset="-122"/>
                <a:ea typeface="微软雅黑" panose="020B0503020204020204" pitchFamily="34" charset="-122"/>
              </a:rPr>
              <a:t>（</a:t>
            </a:r>
            <a:r>
              <a:rPr lang="zh-CN" sz="1600" dirty="0">
                <a:solidFill>
                  <a:srgbClr val="18386B"/>
                </a:solidFill>
                <a:latin typeface="微软雅黑" panose="020B0503020204020204" pitchFamily="34" charset="-122"/>
                <a:ea typeface="微软雅黑" panose="020B0503020204020204" pitchFamily="34" charset="-122"/>
              </a:rPr>
              <a:t>有效的 </a:t>
            </a:r>
            <a:r>
              <a:rPr lang="zh-CN" altLang="zh-CN" sz="1600" dirty="0">
                <a:solidFill>
                  <a:srgbClr val="18386B"/>
                </a:solidFill>
                <a:latin typeface="微软雅黑" panose="020B0503020204020204" pitchFamily="34" charset="-122"/>
                <a:ea typeface="微软雅黑" panose="020B0503020204020204" pitchFamily="34" charset="-122"/>
              </a:rPr>
              <a:t>MAC </a:t>
            </a:r>
            <a:r>
              <a:rPr lang="zh-CN" sz="1600" dirty="0">
                <a:solidFill>
                  <a:srgbClr val="18386B"/>
                </a:solidFill>
                <a:latin typeface="微软雅黑" panose="020B0503020204020204" pitchFamily="34" charset="-122"/>
                <a:ea typeface="微软雅黑" panose="020B0503020204020204" pitchFamily="34" charset="-122"/>
              </a:rPr>
              <a:t>帧长度为 </a:t>
            </a:r>
            <a:r>
              <a:rPr lang="zh-CN" altLang="zh-CN" sz="1600" dirty="0">
                <a:solidFill>
                  <a:srgbClr val="18386B"/>
                </a:solidFill>
                <a:latin typeface="微软雅黑" panose="020B0503020204020204" pitchFamily="34" charset="-122"/>
                <a:ea typeface="微软雅黑" panose="020B0503020204020204" pitchFamily="34" charset="-122"/>
              </a:rPr>
              <a:t>64 ~ 1518 </a:t>
            </a:r>
            <a:r>
              <a:rPr lang="zh-CN" sz="1600" dirty="0">
                <a:solidFill>
                  <a:srgbClr val="18386B"/>
                </a:solidFill>
                <a:latin typeface="微软雅黑" panose="020B0503020204020204" pitchFamily="34" charset="-122"/>
                <a:ea typeface="微软雅黑" panose="020B0503020204020204" pitchFamily="34" charset="-122"/>
              </a:rPr>
              <a:t>字节之间。</a:t>
            </a:r>
            <a:r>
              <a:rPr lang="zh-CN" altLang="en-US" sz="1600" dirty="0">
                <a:solidFill>
                  <a:srgbClr val="18386B"/>
                </a:solidFill>
                <a:latin typeface="微软雅黑" panose="020B0503020204020204" pitchFamily="34" charset="-122"/>
                <a:ea typeface="微软雅黑" panose="020B0503020204020204" pitchFamily="34" charset="-122"/>
              </a:rPr>
              <a:t>）</a:t>
            </a:r>
            <a:endParaRPr lang="zh-CN" sz="1600" dirty="0">
              <a:solidFill>
                <a:srgbClr val="18386B"/>
              </a:solidFill>
              <a:latin typeface="微软雅黑" panose="020B0503020204020204" pitchFamily="34" charset="-122"/>
              <a:ea typeface="微软雅黑" panose="020B0503020204020204" pitchFamily="34" charset="-122"/>
            </a:endParaRPr>
          </a:p>
          <a:p>
            <a:pPr marL="271463" indent="-271463" eaLnBrk="1" hangingPunct="1">
              <a:spcBef>
                <a:spcPts val="600"/>
              </a:spcBef>
            </a:pPr>
            <a:r>
              <a:rPr lang="zh-CN" sz="2000" dirty="0">
                <a:solidFill>
                  <a:srgbClr val="18386B"/>
                </a:solidFill>
                <a:latin typeface="微软雅黑" panose="020B0503020204020204" pitchFamily="34" charset="-122"/>
                <a:ea typeface="微软雅黑" panose="020B0503020204020204" pitchFamily="34" charset="-122"/>
              </a:rPr>
              <a:t>对于检查出的无效 </a:t>
            </a:r>
            <a:r>
              <a:rPr lang="zh-CN" altLang="zh-CN" sz="2000" dirty="0">
                <a:solidFill>
                  <a:srgbClr val="18386B"/>
                </a:solidFill>
                <a:latin typeface="微软雅黑" panose="020B0503020204020204" pitchFamily="34" charset="-122"/>
                <a:ea typeface="微软雅黑" panose="020B0503020204020204" pitchFamily="34" charset="-122"/>
              </a:rPr>
              <a:t>MAC </a:t>
            </a:r>
            <a:r>
              <a:rPr lang="zh-CN" sz="2000" dirty="0">
                <a:solidFill>
                  <a:srgbClr val="18386B"/>
                </a:solidFill>
                <a:latin typeface="微软雅黑" panose="020B0503020204020204" pitchFamily="34" charset="-122"/>
                <a:ea typeface="微软雅黑" panose="020B0503020204020204" pitchFamily="34" charset="-122"/>
              </a:rPr>
              <a:t>帧就</a:t>
            </a:r>
            <a:r>
              <a:rPr lang="zh-CN" sz="2000" dirty="0" smtClean="0">
                <a:solidFill>
                  <a:srgbClr val="C00000"/>
                </a:solidFill>
                <a:latin typeface="微软雅黑" panose="020B0503020204020204" pitchFamily="34" charset="-122"/>
                <a:ea typeface="微软雅黑" panose="020B0503020204020204" pitchFamily="34" charset="-122"/>
              </a:rPr>
              <a:t>简单丢弃</a:t>
            </a:r>
            <a:r>
              <a:rPr lang="zh-CN" sz="2000" dirty="0">
                <a:solidFill>
                  <a:srgbClr val="18386B"/>
                </a:solidFill>
                <a:latin typeface="微软雅黑" panose="020B0503020204020204" pitchFamily="34" charset="-122"/>
                <a:ea typeface="微软雅黑" panose="020B0503020204020204" pitchFamily="34" charset="-122"/>
              </a:rPr>
              <a:t>。以太网</a:t>
            </a:r>
            <a:r>
              <a:rPr lang="zh-CN" sz="2000" dirty="0">
                <a:solidFill>
                  <a:srgbClr val="C00000"/>
                </a:solidFill>
                <a:latin typeface="微软雅黑" panose="020B0503020204020204" pitchFamily="34" charset="-122"/>
                <a:ea typeface="微软雅黑" panose="020B0503020204020204" pitchFamily="34" charset="-122"/>
              </a:rPr>
              <a:t>不负责重传</a:t>
            </a:r>
            <a:r>
              <a:rPr lang="zh-CN" sz="2000" dirty="0">
                <a:solidFill>
                  <a:srgbClr val="18386B"/>
                </a:solidFill>
                <a:latin typeface="微软雅黑" panose="020B0503020204020204" pitchFamily="34" charset="-122"/>
                <a:ea typeface="微软雅黑" panose="020B0503020204020204" pitchFamily="34" charset="-122"/>
              </a:rPr>
              <a:t>丢弃的帧。</a:t>
            </a:r>
            <a:r>
              <a:rPr lang="zh-CN" altLang="en-US" sz="2000" dirty="0">
                <a:solidFill>
                  <a:srgbClr val="18386B"/>
                </a:solidFill>
                <a:latin typeface="微软雅黑" panose="020B0503020204020204" pitchFamily="34" charset="-122"/>
                <a:ea typeface="微软雅黑" panose="020B0503020204020204" pitchFamily="34" charset="-122"/>
              </a:rPr>
              <a:t> </a:t>
            </a:r>
          </a:p>
        </p:txBody>
      </p:sp>
      <p:sp>
        <p:nvSpPr>
          <p:cNvPr id="99331" name="Rectangle 3"/>
          <p:cNvSpPr>
            <a:spLocks noGrp="1" noChangeArrowheads="1"/>
          </p:cNvSpPr>
          <p:nvPr>
            <p:ph type="title" idx="4294967295"/>
          </p:nvPr>
        </p:nvSpPr>
        <p:spPr>
          <a:xfrm>
            <a:off x="827584" y="916360"/>
            <a:ext cx="5846582" cy="557353"/>
          </a:xfrm>
        </p:spPr>
        <p:txBody>
          <a:bodyPr anchor="b"/>
          <a:lstStyle/>
          <a:p>
            <a:pPr algn="l" eaLnBrk="1" hangingPunct="1"/>
            <a:r>
              <a:rPr lang="zh-CN" sz="2400" kern="1200" dirty="0">
                <a:solidFill>
                  <a:srgbClr val="007D7A"/>
                </a:solidFill>
                <a:latin typeface="Times New Roman" pitchFamily="18" charset="0"/>
                <a:ea typeface="微软雅黑" pitchFamily="34" charset="-122"/>
                <a:cs typeface="Times New Roman" pitchFamily="18" charset="0"/>
              </a:rPr>
              <a:t>无效的 </a:t>
            </a:r>
            <a:r>
              <a:rPr lang="zh-CN" altLang="zh-CN" sz="2400" kern="1200" dirty="0">
                <a:solidFill>
                  <a:srgbClr val="007D7A"/>
                </a:solidFill>
                <a:latin typeface="Times New Roman" pitchFamily="18" charset="0"/>
                <a:ea typeface="微软雅黑" pitchFamily="34" charset="-122"/>
                <a:cs typeface="Times New Roman" pitchFamily="18" charset="0"/>
              </a:rPr>
              <a:t>MAC </a:t>
            </a:r>
            <a:r>
              <a:rPr lang="zh-CN" sz="2400" kern="1200" dirty="0">
                <a:solidFill>
                  <a:srgbClr val="007D7A"/>
                </a:solidFill>
                <a:latin typeface="Times New Roman" pitchFamily="18" charset="0"/>
                <a:ea typeface="微软雅黑" pitchFamily="34" charset="-122"/>
                <a:cs typeface="Times New Roman" pitchFamily="18" charset="0"/>
              </a:rPr>
              <a:t>帧 </a:t>
            </a:r>
          </a:p>
        </p:txBody>
      </p:sp>
    </p:spTree>
    <p:extLst>
      <p:ext uri="{BB962C8B-B14F-4D97-AF65-F5344CB8AC3E}">
        <p14:creationId xmlns:p14="http://schemas.microsoft.com/office/powerpoint/2010/main" val="42581587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179388" y="628328"/>
            <a:ext cx="6429375" cy="857250"/>
          </a:xfrm>
        </p:spPr>
        <p:txBody>
          <a:bodyPr/>
          <a:lstStyle/>
          <a:p>
            <a:r>
              <a:rPr lang="zh-CN" altLang="en-US" dirty="0" smtClean="0"/>
              <a:t>小结</a:t>
            </a:r>
          </a:p>
        </p:txBody>
      </p:sp>
      <p:grpSp>
        <p:nvGrpSpPr>
          <p:cNvPr id="99331" name="Group 3"/>
          <p:cNvGrpSpPr>
            <a:grpSpLocks/>
          </p:cNvGrpSpPr>
          <p:nvPr/>
        </p:nvGrpSpPr>
        <p:grpSpPr bwMode="auto">
          <a:xfrm>
            <a:off x="288925" y="1420416"/>
            <a:ext cx="762000" cy="665162"/>
            <a:chOff x="1110" y="2656"/>
            <a:chExt cx="1549" cy="1351"/>
          </a:xfrm>
        </p:grpSpPr>
        <p:sp>
          <p:nvSpPr>
            <p:cNvPr id="9935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200" b="0" u="none">
                <a:solidFill>
                  <a:schemeClr val="tx1"/>
                </a:solidFill>
                <a:latin typeface="Arial" charset="0"/>
                <a:ea typeface="黑体" pitchFamily="2" charset="-122"/>
              </a:endParaRPr>
            </a:p>
          </p:txBody>
        </p:sp>
        <p:sp>
          <p:nvSpPr>
            <p:cNvPr id="9935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200" b="0" u="none">
                <a:solidFill>
                  <a:schemeClr val="tx1"/>
                </a:solidFill>
                <a:latin typeface="Arial" charset="0"/>
                <a:ea typeface="黑体" pitchFamily="2" charset="-122"/>
              </a:endParaRPr>
            </a:p>
          </p:txBody>
        </p:sp>
        <p:sp>
          <p:nvSpPr>
            <p:cNvPr id="119814"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200" b="0" u="none">
                <a:solidFill>
                  <a:schemeClr val="tx1"/>
                </a:solidFill>
                <a:latin typeface="Arial" charset="0"/>
                <a:ea typeface="黑体" pitchFamily="2" charset="-122"/>
                <a:cs typeface="+mn-cs"/>
              </a:endParaRPr>
            </a:p>
          </p:txBody>
        </p:sp>
      </p:grpSp>
      <p:sp>
        <p:nvSpPr>
          <p:cNvPr id="99332" name="Line 7"/>
          <p:cNvSpPr>
            <a:spLocks noChangeShapeType="1"/>
          </p:cNvSpPr>
          <p:nvPr/>
        </p:nvSpPr>
        <p:spPr bwMode="auto">
          <a:xfrm>
            <a:off x="920750" y="2106613"/>
            <a:ext cx="5938838" cy="0"/>
          </a:xfrm>
          <a:prstGeom prst="line">
            <a:avLst/>
          </a:prstGeom>
          <a:noFill/>
          <a:ln w="25400">
            <a:solidFill>
              <a:srgbClr val="C0C0C0"/>
            </a:solidFill>
            <a:prstDash val="sysDot"/>
            <a:round/>
            <a:headEnd/>
            <a:tailEnd type="oval" w="med" len="med"/>
          </a:ln>
        </p:spPr>
        <p:txBody>
          <a:bodyPr wrap="none" anchor="ctr"/>
          <a:lstStyle/>
          <a:p>
            <a:endParaRPr lang="zh-CN" altLang="en-US" sz="2200"/>
          </a:p>
        </p:txBody>
      </p:sp>
      <p:sp>
        <p:nvSpPr>
          <p:cNvPr id="99333" name="Text Box 8"/>
          <p:cNvSpPr txBox="1">
            <a:spLocks noChangeArrowheads="1"/>
          </p:cNvSpPr>
          <p:nvPr/>
        </p:nvSpPr>
        <p:spPr bwMode="auto">
          <a:xfrm>
            <a:off x="1333500" y="1555750"/>
            <a:ext cx="4980851" cy="430887"/>
          </a:xfrm>
          <a:prstGeom prst="rect">
            <a:avLst/>
          </a:prstGeom>
          <a:noFill/>
          <a:ln w="9525" algn="ctr">
            <a:noFill/>
            <a:miter lim="800000"/>
            <a:headEnd/>
            <a:tailEnd/>
          </a:ln>
        </p:spPr>
        <p:txBody>
          <a:bodyPr wrap="none">
            <a:spAutoFit/>
          </a:bodyPr>
          <a:lstStyle/>
          <a:p>
            <a:pPr eaLnBrk="0" hangingPunct="0"/>
            <a:r>
              <a:rPr lang="zh-CN" altLang="en-US" sz="2200" u="none" dirty="0" smtClean="0">
                <a:solidFill>
                  <a:srgbClr val="303000"/>
                </a:solidFill>
              </a:rPr>
              <a:t>局域网工作在使用广播信道的数链层；</a:t>
            </a:r>
            <a:endParaRPr lang="zh-CN" altLang="en-US" sz="2200" u="none" dirty="0">
              <a:solidFill>
                <a:srgbClr val="303000"/>
              </a:solidFill>
            </a:endParaRPr>
          </a:p>
        </p:txBody>
      </p:sp>
      <p:sp>
        <p:nvSpPr>
          <p:cNvPr id="99334" name="Text Box 9"/>
          <p:cNvSpPr txBox="1">
            <a:spLocks noChangeArrowheads="1"/>
          </p:cNvSpPr>
          <p:nvPr/>
        </p:nvSpPr>
        <p:spPr bwMode="gray">
          <a:xfrm>
            <a:off x="506983" y="1566862"/>
            <a:ext cx="341760" cy="430887"/>
          </a:xfrm>
          <a:prstGeom prst="rect">
            <a:avLst/>
          </a:prstGeom>
          <a:noFill/>
          <a:ln w="9525" algn="ctr">
            <a:noFill/>
            <a:miter lim="800000"/>
            <a:headEnd/>
            <a:tailEnd/>
          </a:ln>
        </p:spPr>
        <p:txBody>
          <a:bodyPr wrap="none">
            <a:spAutoFit/>
          </a:bodyPr>
          <a:lstStyle/>
          <a:p>
            <a:pPr algn="ctr" eaLnBrk="0" hangingPunct="0"/>
            <a:r>
              <a:rPr lang="en-US" altLang="zh-CN" sz="2200" u="none" dirty="0">
                <a:solidFill>
                  <a:schemeClr val="bg1"/>
                </a:solidFill>
                <a:latin typeface="Arial" charset="0"/>
                <a:ea typeface="宋体" charset="-122"/>
              </a:rPr>
              <a:t>1</a:t>
            </a:r>
          </a:p>
        </p:txBody>
      </p:sp>
      <p:grpSp>
        <p:nvGrpSpPr>
          <p:cNvPr id="99335" name="Group 10"/>
          <p:cNvGrpSpPr>
            <a:grpSpLocks/>
          </p:cNvGrpSpPr>
          <p:nvPr/>
        </p:nvGrpSpPr>
        <p:grpSpPr bwMode="auto">
          <a:xfrm>
            <a:off x="311150" y="2140496"/>
            <a:ext cx="762000" cy="665163"/>
            <a:chOff x="3174" y="2656"/>
            <a:chExt cx="1549" cy="1351"/>
          </a:xfrm>
        </p:grpSpPr>
        <p:sp>
          <p:nvSpPr>
            <p:cNvPr id="99353" name="AutoShape 11"/>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200" b="0" u="none">
                <a:solidFill>
                  <a:schemeClr val="tx1"/>
                </a:solidFill>
                <a:latin typeface="Arial" charset="0"/>
                <a:ea typeface="黑体" pitchFamily="2" charset="-122"/>
              </a:endParaRPr>
            </a:p>
          </p:txBody>
        </p:sp>
        <p:sp>
          <p:nvSpPr>
            <p:cNvPr id="99354" name="AutoShape 1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200" b="0" u="none">
                <a:solidFill>
                  <a:schemeClr val="tx1"/>
                </a:solidFill>
                <a:latin typeface="Arial" charset="0"/>
                <a:ea typeface="黑体" pitchFamily="2" charset="-122"/>
              </a:endParaRPr>
            </a:p>
          </p:txBody>
        </p:sp>
        <p:sp>
          <p:nvSpPr>
            <p:cNvPr id="119821" name="AutoShape 13"/>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200" b="0" u="none">
                <a:solidFill>
                  <a:schemeClr val="tx1"/>
                </a:solidFill>
                <a:latin typeface="Arial" charset="0"/>
                <a:ea typeface="黑体" pitchFamily="2" charset="-122"/>
                <a:cs typeface="+mn-cs"/>
              </a:endParaRPr>
            </a:p>
          </p:txBody>
        </p:sp>
      </p:grpSp>
      <p:sp>
        <p:nvSpPr>
          <p:cNvPr id="99336" name="Line 14"/>
          <p:cNvSpPr>
            <a:spLocks noChangeShapeType="1"/>
          </p:cNvSpPr>
          <p:nvPr/>
        </p:nvSpPr>
        <p:spPr bwMode="auto">
          <a:xfrm>
            <a:off x="920750" y="2783679"/>
            <a:ext cx="5938838" cy="0"/>
          </a:xfrm>
          <a:prstGeom prst="line">
            <a:avLst/>
          </a:prstGeom>
          <a:noFill/>
          <a:ln w="25400">
            <a:solidFill>
              <a:srgbClr val="C0C0C0"/>
            </a:solidFill>
            <a:prstDash val="sysDot"/>
            <a:round/>
            <a:headEnd/>
            <a:tailEnd type="oval" w="med" len="med"/>
          </a:ln>
        </p:spPr>
        <p:txBody>
          <a:bodyPr wrap="none" anchor="ctr"/>
          <a:lstStyle/>
          <a:p>
            <a:endParaRPr lang="zh-CN" altLang="en-US" sz="2200"/>
          </a:p>
        </p:txBody>
      </p:sp>
      <p:sp>
        <p:nvSpPr>
          <p:cNvPr id="99337" name="Text Box 15"/>
          <p:cNvSpPr txBox="1">
            <a:spLocks noChangeArrowheads="1"/>
          </p:cNvSpPr>
          <p:nvPr/>
        </p:nvSpPr>
        <p:spPr bwMode="auto">
          <a:xfrm>
            <a:off x="1331913" y="2238375"/>
            <a:ext cx="2831224" cy="430887"/>
          </a:xfrm>
          <a:prstGeom prst="rect">
            <a:avLst/>
          </a:prstGeom>
          <a:noFill/>
          <a:ln w="9525" algn="ctr">
            <a:noFill/>
            <a:miter lim="800000"/>
            <a:headEnd/>
            <a:tailEnd/>
          </a:ln>
        </p:spPr>
        <p:txBody>
          <a:bodyPr wrap="none">
            <a:spAutoFit/>
          </a:bodyPr>
          <a:lstStyle/>
          <a:p>
            <a:pPr eaLnBrk="0" hangingPunct="0"/>
            <a:r>
              <a:rPr lang="en-US" altLang="zh-CN" sz="2200" u="none" dirty="0">
                <a:solidFill>
                  <a:srgbClr val="303000"/>
                </a:solidFill>
              </a:rPr>
              <a:t>IEEE 802</a:t>
            </a:r>
            <a:r>
              <a:rPr lang="zh-CN" altLang="en-US" sz="2200" u="none" dirty="0">
                <a:solidFill>
                  <a:srgbClr val="303000"/>
                </a:solidFill>
              </a:rPr>
              <a:t>参考模型； </a:t>
            </a:r>
            <a:endParaRPr lang="en-US" altLang="zh-CN" sz="2200" u="none" dirty="0">
              <a:solidFill>
                <a:srgbClr val="303000"/>
              </a:solidFill>
            </a:endParaRPr>
          </a:p>
        </p:txBody>
      </p:sp>
      <p:sp>
        <p:nvSpPr>
          <p:cNvPr id="99338" name="Text Box 16"/>
          <p:cNvSpPr txBox="1">
            <a:spLocks noChangeArrowheads="1"/>
          </p:cNvSpPr>
          <p:nvPr/>
        </p:nvSpPr>
        <p:spPr bwMode="gray">
          <a:xfrm>
            <a:off x="514127" y="2262512"/>
            <a:ext cx="341760" cy="430887"/>
          </a:xfrm>
          <a:prstGeom prst="rect">
            <a:avLst/>
          </a:prstGeom>
          <a:noFill/>
          <a:ln w="9525" algn="ctr">
            <a:noFill/>
            <a:miter lim="800000"/>
            <a:headEnd/>
            <a:tailEnd/>
          </a:ln>
        </p:spPr>
        <p:txBody>
          <a:bodyPr wrap="none">
            <a:spAutoFit/>
          </a:bodyPr>
          <a:lstStyle/>
          <a:p>
            <a:pPr algn="ctr" eaLnBrk="0" hangingPunct="0"/>
            <a:r>
              <a:rPr lang="en-US" altLang="zh-CN" sz="2200" u="none" dirty="0">
                <a:solidFill>
                  <a:schemeClr val="bg1"/>
                </a:solidFill>
                <a:latin typeface="Arial" charset="0"/>
                <a:ea typeface="宋体" charset="-122"/>
              </a:rPr>
              <a:t>2</a:t>
            </a:r>
          </a:p>
        </p:txBody>
      </p:sp>
      <p:grpSp>
        <p:nvGrpSpPr>
          <p:cNvPr id="99339" name="Group 17"/>
          <p:cNvGrpSpPr>
            <a:grpSpLocks/>
          </p:cNvGrpSpPr>
          <p:nvPr/>
        </p:nvGrpSpPr>
        <p:grpSpPr bwMode="auto">
          <a:xfrm>
            <a:off x="311150" y="2860576"/>
            <a:ext cx="762000" cy="665163"/>
            <a:chOff x="1110" y="2656"/>
            <a:chExt cx="1549" cy="1351"/>
          </a:xfrm>
        </p:grpSpPr>
        <p:sp>
          <p:nvSpPr>
            <p:cNvPr id="9935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200" b="0" u="none">
                <a:solidFill>
                  <a:schemeClr val="tx1"/>
                </a:solidFill>
                <a:latin typeface="Arial" charset="0"/>
                <a:ea typeface="黑体" pitchFamily="2" charset="-122"/>
              </a:endParaRPr>
            </a:p>
          </p:txBody>
        </p:sp>
        <p:sp>
          <p:nvSpPr>
            <p:cNvPr id="9935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200" b="0" u="none">
                <a:solidFill>
                  <a:schemeClr val="tx1"/>
                </a:solidFill>
                <a:latin typeface="Arial" charset="0"/>
                <a:ea typeface="黑体" pitchFamily="2" charset="-122"/>
              </a:endParaRPr>
            </a:p>
          </p:txBody>
        </p:sp>
        <p:sp>
          <p:nvSpPr>
            <p:cNvPr id="119828"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200" b="0" u="none">
                <a:solidFill>
                  <a:schemeClr val="tx1"/>
                </a:solidFill>
                <a:latin typeface="Arial" charset="0"/>
                <a:ea typeface="黑体" pitchFamily="2" charset="-122"/>
                <a:cs typeface="+mn-cs"/>
              </a:endParaRPr>
            </a:p>
          </p:txBody>
        </p:sp>
      </p:grpSp>
      <p:sp>
        <p:nvSpPr>
          <p:cNvPr id="99340" name="Line 21"/>
          <p:cNvSpPr>
            <a:spLocks noChangeShapeType="1"/>
          </p:cNvSpPr>
          <p:nvPr/>
        </p:nvSpPr>
        <p:spPr bwMode="auto">
          <a:xfrm>
            <a:off x="920750" y="3508648"/>
            <a:ext cx="5938838" cy="0"/>
          </a:xfrm>
          <a:prstGeom prst="line">
            <a:avLst/>
          </a:prstGeom>
          <a:noFill/>
          <a:ln w="25400">
            <a:solidFill>
              <a:srgbClr val="C0C0C0"/>
            </a:solidFill>
            <a:prstDash val="sysDot"/>
            <a:round/>
            <a:headEnd/>
            <a:tailEnd type="oval" w="med" len="med"/>
          </a:ln>
        </p:spPr>
        <p:txBody>
          <a:bodyPr wrap="none" anchor="ctr"/>
          <a:lstStyle/>
          <a:p>
            <a:endParaRPr lang="zh-CN" altLang="en-US" sz="2200"/>
          </a:p>
        </p:txBody>
      </p:sp>
      <p:sp>
        <p:nvSpPr>
          <p:cNvPr id="99341" name="Text Box 22"/>
          <p:cNvSpPr txBox="1">
            <a:spLocks noChangeArrowheads="1"/>
          </p:cNvSpPr>
          <p:nvPr/>
        </p:nvSpPr>
        <p:spPr bwMode="auto">
          <a:xfrm>
            <a:off x="1339850" y="3044825"/>
            <a:ext cx="5608638" cy="430887"/>
          </a:xfrm>
          <a:prstGeom prst="rect">
            <a:avLst/>
          </a:prstGeom>
          <a:noFill/>
          <a:ln w="9525" algn="ctr">
            <a:noFill/>
            <a:miter lim="800000"/>
            <a:headEnd/>
            <a:tailEnd/>
          </a:ln>
        </p:spPr>
        <p:txBody>
          <a:bodyPr>
            <a:spAutoFit/>
          </a:bodyPr>
          <a:lstStyle/>
          <a:p>
            <a:pPr eaLnBrk="0" hangingPunct="0"/>
            <a:r>
              <a:rPr lang="zh-CN" altLang="en-US" sz="2200" u="none" dirty="0" smtClean="0">
                <a:solidFill>
                  <a:srgbClr val="303000"/>
                </a:solidFill>
              </a:rPr>
              <a:t>以太网基本工作原理，</a:t>
            </a:r>
            <a:r>
              <a:rPr lang="en-US" altLang="zh-CN" sz="2200" u="none" dirty="0" smtClean="0">
                <a:solidFill>
                  <a:srgbClr val="303000"/>
                </a:solidFill>
              </a:rPr>
              <a:t>CSMA/CD</a:t>
            </a:r>
            <a:r>
              <a:rPr lang="zh-CN" altLang="en-US" sz="2200" u="none" dirty="0" smtClean="0">
                <a:solidFill>
                  <a:srgbClr val="303000"/>
                </a:solidFill>
              </a:rPr>
              <a:t>；</a:t>
            </a:r>
            <a:r>
              <a:rPr lang="zh-CN" altLang="en-US" sz="2200" dirty="0" smtClean="0"/>
              <a:t> </a:t>
            </a:r>
            <a:endParaRPr lang="en-US" altLang="zh-CN" sz="2200" dirty="0"/>
          </a:p>
        </p:txBody>
      </p:sp>
      <p:sp>
        <p:nvSpPr>
          <p:cNvPr id="99342" name="Text Box 23"/>
          <p:cNvSpPr txBox="1">
            <a:spLocks noChangeArrowheads="1"/>
          </p:cNvSpPr>
          <p:nvPr/>
        </p:nvSpPr>
        <p:spPr bwMode="gray">
          <a:xfrm>
            <a:off x="514127" y="2989259"/>
            <a:ext cx="341760" cy="430887"/>
          </a:xfrm>
          <a:prstGeom prst="rect">
            <a:avLst/>
          </a:prstGeom>
          <a:noFill/>
          <a:ln w="9525" algn="ctr">
            <a:noFill/>
            <a:miter lim="800000"/>
            <a:headEnd/>
            <a:tailEnd/>
          </a:ln>
        </p:spPr>
        <p:txBody>
          <a:bodyPr wrap="none">
            <a:spAutoFit/>
          </a:bodyPr>
          <a:lstStyle/>
          <a:p>
            <a:pPr algn="ctr" eaLnBrk="0" hangingPunct="0"/>
            <a:r>
              <a:rPr lang="en-US" altLang="zh-CN" sz="2200" u="none">
                <a:solidFill>
                  <a:schemeClr val="bg1"/>
                </a:solidFill>
                <a:latin typeface="Arial" charset="0"/>
                <a:ea typeface="宋体" charset="-122"/>
              </a:rPr>
              <a:t>3</a:t>
            </a:r>
          </a:p>
        </p:txBody>
      </p:sp>
      <p:grpSp>
        <p:nvGrpSpPr>
          <p:cNvPr id="99343" name="Group 24"/>
          <p:cNvGrpSpPr>
            <a:grpSpLocks/>
          </p:cNvGrpSpPr>
          <p:nvPr/>
        </p:nvGrpSpPr>
        <p:grpSpPr bwMode="auto">
          <a:xfrm>
            <a:off x="311150" y="3580656"/>
            <a:ext cx="762000" cy="665163"/>
            <a:chOff x="3174" y="2656"/>
            <a:chExt cx="1549" cy="1351"/>
          </a:xfrm>
        </p:grpSpPr>
        <p:sp>
          <p:nvSpPr>
            <p:cNvPr id="99347" name="AutoShape 25"/>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200" b="0" u="none">
                <a:solidFill>
                  <a:schemeClr val="tx1"/>
                </a:solidFill>
                <a:latin typeface="Arial" charset="0"/>
                <a:ea typeface="黑体" pitchFamily="2" charset="-122"/>
              </a:endParaRPr>
            </a:p>
          </p:txBody>
        </p:sp>
        <p:sp>
          <p:nvSpPr>
            <p:cNvPr id="99348" name="AutoShape 26"/>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200" b="0" u="none">
                <a:solidFill>
                  <a:schemeClr val="tx1"/>
                </a:solidFill>
                <a:latin typeface="Arial" charset="0"/>
                <a:ea typeface="黑体" pitchFamily="2" charset="-122"/>
              </a:endParaRPr>
            </a:p>
          </p:txBody>
        </p:sp>
        <p:sp>
          <p:nvSpPr>
            <p:cNvPr id="119835" name="AutoShape 27"/>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200" b="0" u="none">
                <a:solidFill>
                  <a:schemeClr val="tx1"/>
                </a:solidFill>
                <a:latin typeface="Arial" charset="0"/>
                <a:ea typeface="黑体" pitchFamily="2" charset="-122"/>
                <a:cs typeface="+mn-cs"/>
              </a:endParaRPr>
            </a:p>
          </p:txBody>
        </p:sp>
      </p:grpSp>
      <p:sp>
        <p:nvSpPr>
          <p:cNvPr id="99344" name="Line 28"/>
          <p:cNvSpPr>
            <a:spLocks noChangeShapeType="1"/>
          </p:cNvSpPr>
          <p:nvPr/>
        </p:nvSpPr>
        <p:spPr bwMode="auto">
          <a:xfrm>
            <a:off x="920750" y="4228728"/>
            <a:ext cx="5938838" cy="0"/>
          </a:xfrm>
          <a:prstGeom prst="line">
            <a:avLst/>
          </a:prstGeom>
          <a:noFill/>
          <a:ln w="25400">
            <a:solidFill>
              <a:srgbClr val="C0C0C0"/>
            </a:solidFill>
            <a:prstDash val="sysDot"/>
            <a:round/>
            <a:headEnd/>
            <a:tailEnd type="oval" w="med" len="med"/>
          </a:ln>
        </p:spPr>
        <p:txBody>
          <a:bodyPr wrap="none" anchor="ctr"/>
          <a:lstStyle/>
          <a:p>
            <a:endParaRPr lang="zh-CN" altLang="en-US" sz="2200"/>
          </a:p>
        </p:txBody>
      </p:sp>
      <p:sp>
        <p:nvSpPr>
          <p:cNvPr id="99345" name="Text Box 30"/>
          <p:cNvSpPr txBox="1">
            <a:spLocks noChangeArrowheads="1"/>
          </p:cNvSpPr>
          <p:nvPr/>
        </p:nvSpPr>
        <p:spPr bwMode="gray">
          <a:xfrm>
            <a:off x="514127" y="3724672"/>
            <a:ext cx="341760" cy="430887"/>
          </a:xfrm>
          <a:prstGeom prst="rect">
            <a:avLst/>
          </a:prstGeom>
          <a:noFill/>
          <a:ln w="9525" algn="ctr">
            <a:noFill/>
            <a:miter lim="800000"/>
            <a:headEnd/>
            <a:tailEnd/>
          </a:ln>
        </p:spPr>
        <p:txBody>
          <a:bodyPr wrap="none">
            <a:spAutoFit/>
          </a:bodyPr>
          <a:lstStyle/>
          <a:p>
            <a:pPr algn="ctr" eaLnBrk="0" hangingPunct="0"/>
            <a:r>
              <a:rPr lang="en-US" altLang="zh-CN" sz="2200" u="none" dirty="0">
                <a:solidFill>
                  <a:schemeClr val="bg1"/>
                </a:solidFill>
                <a:latin typeface="Arial" charset="0"/>
                <a:ea typeface="宋体" charset="-122"/>
              </a:rPr>
              <a:t>4</a:t>
            </a:r>
          </a:p>
        </p:txBody>
      </p:sp>
      <p:sp>
        <p:nvSpPr>
          <p:cNvPr id="99346" name="Text Box 38"/>
          <p:cNvSpPr txBox="1">
            <a:spLocks noChangeArrowheads="1"/>
          </p:cNvSpPr>
          <p:nvPr/>
        </p:nvSpPr>
        <p:spPr bwMode="auto">
          <a:xfrm>
            <a:off x="1331913" y="3796680"/>
            <a:ext cx="4824412" cy="430887"/>
          </a:xfrm>
          <a:prstGeom prst="rect">
            <a:avLst/>
          </a:prstGeom>
          <a:noFill/>
          <a:ln w="9525" algn="ctr">
            <a:noFill/>
            <a:miter lim="800000"/>
            <a:headEnd/>
            <a:tailEnd/>
          </a:ln>
        </p:spPr>
        <p:txBody>
          <a:bodyPr>
            <a:spAutoFit/>
          </a:bodyPr>
          <a:lstStyle/>
          <a:p>
            <a:pPr eaLnBrk="0" hangingPunct="0"/>
            <a:r>
              <a:rPr lang="zh-CN" altLang="en-US" sz="2200" u="none" dirty="0" smtClean="0">
                <a:solidFill>
                  <a:srgbClr val="303000"/>
                </a:solidFill>
              </a:rPr>
              <a:t>以太网的信道利用率；</a:t>
            </a:r>
            <a:r>
              <a:rPr lang="zh-CN" altLang="en-US" sz="2200" dirty="0" smtClean="0"/>
              <a:t> </a:t>
            </a:r>
            <a:endParaRPr lang="zh-CN" altLang="en-US" sz="2200" dirty="0"/>
          </a:p>
        </p:txBody>
      </p:sp>
      <p:grpSp>
        <p:nvGrpSpPr>
          <p:cNvPr id="32" name="Group 17"/>
          <p:cNvGrpSpPr>
            <a:grpSpLocks/>
          </p:cNvGrpSpPr>
          <p:nvPr/>
        </p:nvGrpSpPr>
        <p:grpSpPr bwMode="auto">
          <a:xfrm>
            <a:off x="298053" y="4300115"/>
            <a:ext cx="762000" cy="665163"/>
            <a:chOff x="1110" y="2656"/>
            <a:chExt cx="1549" cy="1351"/>
          </a:xfrm>
        </p:grpSpPr>
        <p:sp>
          <p:nvSpPr>
            <p:cNvPr id="3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200" b="0" u="none">
                <a:solidFill>
                  <a:schemeClr val="tx1"/>
                </a:solidFill>
                <a:latin typeface="Arial" charset="0"/>
                <a:ea typeface="黑体" pitchFamily="2" charset="-122"/>
              </a:endParaRPr>
            </a:p>
          </p:txBody>
        </p:sp>
        <p:sp>
          <p:nvSpPr>
            <p:cNvPr id="3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200" b="0" u="none">
                <a:solidFill>
                  <a:schemeClr val="tx1"/>
                </a:solidFill>
                <a:latin typeface="Arial" charset="0"/>
                <a:ea typeface="黑体" pitchFamily="2" charset="-122"/>
              </a:endParaRPr>
            </a:p>
          </p:txBody>
        </p:sp>
        <p:sp>
          <p:nvSpPr>
            <p:cNvPr id="35"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200" b="0" u="none">
                <a:solidFill>
                  <a:schemeClr val="tx1"/>
                </a:solidFill>
                <a:latin typeface="Arial" charset="0"/>
                <a:ea typeface="黑体" pitchFamily="2" charset="-122"/>
                <a:cs typeface="+mn-cs"/>
              </a:endParaRPr>
            </a:p>
          </p:txBody>
        </p:sp>
      </p:grpSp>
      <p:sp>
        <p:nvSpPr>
          <p:cNvPr id="36" name="Text Box 30"/>
          <p:cNvSpPr txBox="1">
            <a:spLocks noChangeArrowheads="1"/>
          </p:cNvSpPr>
          <p:nvPr/>
        </p:nvSpPr>
        <p:spPr bwMode="gray">
          <a:xfrm>
            <a:off x="514968" y="4416769"/>
            <a:ext cx="341760" cy="430887"/>
          </a:xfrm>
          <a:prstGeom prst="rect">
            <a:avLst/>
          </a:prstGeom>
          <a:noFill/>
          <a:ln w="9525" algn="ctr">
            <a:noFill/>
            <a:miter lim="800000"/>
            <a:headEnd/>
            <a:tailEnd/>
          </a:ln>
        </p:spPr>
        <p:txBody>
          <a:bodyPr wrap="none">
            <a:spAutoFit/>
          </a:bodyPr>
          <a:lstStyle/>
          <a:p>
            <a:pPr algn="ctr" eaLnBrk="0" hangingPunct="0"/>
            <a:r>
              <a:rPr lang="en-US" altLang="zh-CN" sz="2200" u="none" dirty="0">
                <a:solidFill>
                  <a:schemeClr val="bg1"/>
                </a:solidFill>
                <a:latin typeface="Arial" charset="0"/>
                <a:ea typeface="宋体" charset="-122"/>
              </a:rPr>
              <a:t>5</a:t>
            </a:r>
          </a:p>
        </p:txBody>
      </p:sp>
      <p:sp>
        <p:nvSpPr>
          <p:cNvPr id="37" name="Line 28"/>
          <p:cNvSpPr>
            <a:spLocks noChangeShapeType="1"/>
          </p:cNvSpPr>
          <p:nvPr/>
        </p:nvSpPr>
        <p:spPr bwMode="auto">
          <a:xfrm>
            <a:off x="921024" y="4948808"/>
            <a:ext cx="5938838" cy="0"/>
          </a:xfrm>
          <a:prstGeom prst="line">
            <a:avLst/>
          </a:prstGeom>
          <a:noFill/>
          <a:ln w="25400">
            <a:solidFill>
              <a:srgbClr val="C0C0C0"/>
            </a:solidFill>
            <a:prstDash val="sysDot"/>
            <a:round/>
            <a:headEnd/>
            <a:tailEnd type="oval" w="med" len="med"/>
          </a:ln>
        </p:spPr>
        <p:txBody>
          <a:bodyPr wrap="none" anchor="ctr"/>
          <a:lstStyle/>
          <a:p>
            <a:endParaRPr lang="zh-CN" altLang="en-US" sz="2200"/>
          </a:p>
        </p:txBody>
      </p:sp>
      <p:sp>
        <p:nvSpPr>
          <p:cNvPr id="38" name="Text Box 38"/>
          <p:cNvSpPr txBox="1">
            <a:spLocks noChangeArrowheads="1"/>
          </p:cNvSpPr>
          <p:nvPr/>
        </p:nvSpPr>
        <p:spPr bwMode="auto">
          <a:xfrm>
            <a:off x="1332187" y="4516760"/>
            <a:ext cx="4824412" cy="430887"/>
          </a:xfrm>
          <a:prstGeom prst="rect">
            <a:avLst/>
          </a:prstGeom>
          <a:noFill/>
          <a:ln w="9525" algn="ctr">
            <a:noFill/>
            <a:miter lim="800000"/>
            <a:headEnd/>
            <a:tailEnd/>
          </a:ln>
        </p:spPr>
        <p:txBody>
          <a:bodyPr>
            <a:spAutoFit/>
          </a:bodyPr>
          <a:lstStyle/>
          <a:p>
            <a:pPr eaLnBrk="0" hangingPunct="0"/>
            <a:r>
              <a:rPr lang="zh-CN" altLang="en-US" sz="2200" u="none" dirty="0" smtClean="0">
                <a:solidFill>
                  <a:srgbClr val="303000"/>
                </a:solidFill>
              </a:rPr>
              <a:t>以太网的</a:t>
            </a:r>
            <a:r>
              <a:rPr lang="en-US" altLang="zh-CN" sz="2200" u="none" dirty="0" smtClean="0">
                <a:solidFill>
                  <a:srgbClr val="303000"/>
                </a:solidFill>
              </a:rPr>
              <a:t>MAC</a:t>
            </a:r>
            <a:r>
              <a:rPr lang="zh-CN" altLang="en-US" sz="2200" u="none" dirty="0" smtClean="0">
                <a:solidFill>
                  <a:srgbClr val="303000"/>
                </a:solidFill>
              </a:rPr>
              <a:t>地址与帧格式；</a:t>
            </a:r>
            <a:r>
              <a:rPr lang="zh-CN" altLang="en-US" sz="2200" dirty="0" smtClean="0"/>
              <a:t> </a:t>
            </a:r>
            <a:endParaRPr lang="zh-CN" altLang="en-US" sz="2200" dirty="0"/>
          </a:p>
        </p:txBody>
      </p:sp>
    </p:spTree>
    <p:extLst>
      <p:ext uri="{BB962C8B-B14F-4D97-AF65-F5344CB8AC3E}">
        <p14:creationId xmlns:p14="http://schemas.microsoft.com/office/powerpoint/2010/main" val="524968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23528" y="807494"/>
            <a:ext cx="3252772" cy="576440"/>
          </a:xfrm>
        </p:spPr>
        <p:txBody>
          <a:bodyPr anchor="b"/>
          <a:lstStyle/>
          <a:p>
            <a:pPr marL="257244" indent="-257244" eaLnBrk="1" hangingPunct="1"/>
            <a:r>
              <a:rPr lang="zh-CN" altLang="zh-CN" sz="2400" dirty="0">
                <a:solidFill>
                  <a:srgbClr val="007D7A"/>
                </a:solidFill>
                <a:latin typeface="Times New Roman" pitchFamily="18" charset="0"/>
                <a:ea typeface="微软雅黑" pitchFamily="34" charset="-122"/>
                <a:cs typeface="Times New Roman" pitchFamily="18" charset="0"/>
              </a:rPr>
              <a:t>介质访问控制方法</a:t>
            </a:r>
          </a:p>
        </p:txBody>
      </p:sp>
      <p:sp>
        <p:nvSpPr>
          <p:cNvPr id="59395" name="Rectangle 3"/>
          <p:cNvSpPr>
            <a:spLocks noGrp="1" noChangeArrowheads="1"/>
          </p:cNvSpPr>
          <p:nvPr>
            <p:ph type="body" idx="4294967295"/>
          </p:nvPr>
        </p:nvSpPr>
        <p:spPr>
          <a:xfrm>
            <a:off x="395536" y="1492424"/>
            <a:ext cx="8280920" cy="3403856"/>
          </a:xfrm>
        </p:spPr>
        <p:txBody>
          <a:bodyPr/>
          <a:lstStyle/>
          <a:p>
            <a:pPr eaLnBrk="1" hangingPunct="1"/>
            <a:r>
              <a:rPr lang="zh-CN" altLang="zh-CN" sz="2000" dirty="0">
                <a:solidFill>
                  <a:srgbClr val="1A3868"/>
                </a:solidFill>
                <a:latin typeface="微软雅黑" pitchFamily="34" charset="-122"/>
                <a:ea typeface="微软雅黑" pitchFamily="34" charset="-122"/>
                <a:cs typeface="Times New Roman" pitchFamily="18" charset="0"/>
              </a:rPr>
              <a:t>介质访问控制方法</a:t>
            </a:r>
            <a:r>
              <a:rPr lang="zh-CN" altLang="zh-CN" sz="2000" dirty="0" smtClean="0">
                <a:solidFill>
                  <a:srgbClr val="1A3868"/>
                </a:solidFill>
                <a:latin typeface="微软雅黑" pitchFamily="34" charset="-122"/>
                <a:ea typeface="微软雅黑" pitchFamily="34" charset="-122"/>
                <a:cs typeface="Times New Roman" pitchFamily="18" charset="0"/>
              </a:rPr>
              <a:t>：</a:t>
            </a:r>
            <a:r>
              <a:rPr lang="zh-CN" altLang="zh-CN" sz="2000" dirty="0" smtClean="0">
                <a:solidFill>
                  <a:srgbClr val="C00000"/>
                </a:solidFill>
                <a:latin typeface="微软雅黑" pitchFamily="34" charset="-122"/>
                <a:ea typeface="微软雅黑" pitchFamily="34" charset="-122"/>
                <a:cs typeface="Times New Roman" pitchFamily="18" charset="0"/>
              </a:rPr>
              <a:t>媒体</a:t>
            </a:r>
            <a:r>
              <a:rPr lang="zh-CN" altLang="zh-CN" sz="2000" dirty="0">
                <a:solidFill>
                  <a:srgbClr val="C00000"/>
                </a:solidFill>
                <a:latin typeface="微软雅黑" pitchFamily="34" charset="-122"/>
                <a:ea typeface="微软雅黑" pitchFamily="34" charset="-122"/>
                <a:cs typeface="Times New Roman" pitchFamily="18" charset="0"/>
              </a:rPr>
              <a:t>共享技术</a:t>
            </a:r>
          </a:p>
          <a:p>
            <a:pPr eaLnBrk="1" hangingPunct="1"/>
            <a:r>
              <a:rPr lang="zh-CN" altLang="zh-CN" sz="2000" dirty="0">
                <a:solidFill>
                  <a:srgbClr val="C00000"/>
                </a:solidFill>
                <a:latin typeface="微软雅黑" pitchFamily="34" charset="-122"/>
                <a:ea typeface="微软雅黑" pitchFamily="34" charset="-122"/>
                <a:cs typeface="Times New Roman" pitchFamily="18" charset="0"/>
              </a:rPr>
              <a:t>静态</a:t>
            </a:r>
            <a:r>
              <a:rPr lang="zh-CN" altLang="zh-CN" sz="2000" dirty="0">
                <a:solidFill>
                  <a:srgbClr val="1A3868"/>
                </a:solidFill>
                <a:latin typeface="微软雅黑" pitchFamily="34" charset="-122"/>
                <a:ea typeface="微软雅黑" pitchFamily="34" charset="-122"/>
                <a:cs typeface="Times New Roman" pitchFamily="18" charset="0"/>
              </a:rPr>
              <a:t>划分信道</a:t>
            </a:r>
          </a:p>
          <a:p>
            <a:pPr marL="742950" lvl="2" indent="-342900" eaLnBrk="1" hangingPunct="1">
              <a:buFont typeface="Wingdings" panose="05000000000000000000" pitchFamily="2" charset="2"/>
              <a:buChar char="ü"/>
            </a:pPr>
            <a:r>
              <a:rPr lang="zh-CN" altLang="zh-CN" dirty="0">
                <a:solidFill>
                  <a:srgbClr val="1A3868"/>
                </a:solidFill>
                <a:latin typeface="微软雅黑" pitchFamily="34" charset="-122"/>
                <a:ea typeface="微软雅黑" pitchFamily="34" charset="-122"/>
                <a:cs typeface="Times New Roman" pitchFamily="18" charset="0"/>
              </a:rPr>
              <a:t>频分复用</a:t>
            </a:r>
          </a:p>
          <a:p>
            <a:pPr marL="742950" lvl="2" indent="-342900" eaLnBrk="1" hangingPunct="1">
              <a:buFont typeface="Wingdings" panose="05000000000000000000" pitchFamily="2" charset="2"/>
              <a:buChar char="ü"/>
            </a:pPr>
            <a:r>
              <a:rPr lang="zh-CN" altLang="zh-CN" dirty="0">
                <a:solidFill>
                  <a:srgbClr val="1A3868"/>
                </a:solidFill>
                <a:latin typeface="微软雅黑" pitchFamily="34" charset="-122"/>
                <a:ea typeface="微软雅黑" pitchFamily="34" charset="-122"/>
                <a:cs typeface="Times New Roman" pitchFamily="18" charset="0"/>
              </a:rPr>
              <a:t>时分复用</a:t>
            </a:r>
          </a:p>
          <a:p>
            <a:pPr marL="742950" lvl="2" indent="-342900" eaLnBrk="1" hangingPunct="1">
              <a:buFont typeface="Wingdings" panose="05000000000000000000" pitchFamily="2" charset="2"/>
              <a:buChar char="ü"/>
            </a:pPr>
            <a:r>
              <a:rPr lang="zh-CN" altLang="zh-CN" dirty="0">
                <a:solidFill>
                  <a:srgbClr val="1A3868"/>
                </a:solidFill>
                <a:latin typeface="微软雅黑" pitchFamily="34" charset="-122"/>
                <a:ea typeface="微软雅黑" pitchFamily="34" charset="-122"/>
                <a:cs typeface="Times New Roman" pitchFamily="18" charset="0"/>
              </a:rPr>
              <a:t>波分复用</a:t>
            </a:r>
          </a:p>
          <a:p>
            <a:pPr marL="742950" lvl="2" indent="-342900" eaLnBrk="1" hangingPunct="1">
              <a:buFont typeface="Wingdings" panose="05000000000000000000" pitchFamily="2" charset="2"/>
              <a:buChar char="ü"/>
            </a:pPr>
            <a:r>
              <a:rPr lang="zh-CN" altLang="zh-CN" dirty="0">
                <a:solidFill>
                  <a:srgbClr val="1A3868"/>
                </a:solidFill>
                <a:latin typeface="微软雅黑" pitchFamily="34" charset="-122"/>
                <a:ea typeface="微软雅黑" pitchFamily="34" charset="-122"/>
                <a:cs typeface="Times New Roman" pitchFamily="18" charset="0"/>
              </a:rPr>
              <a:t>码分复用 </a:t>
            </a:r>
          </a:p>
          <a:p>
            <a:pPr eaLnBrk="1" hangingPunct="1"/>
            <a:r>
              <a:rPr lang="zh-CN" altLang="zh-CN" sz="2000" dirty="0">
                <a:solidFill>
                  <a:srgbClr val="C00000"/>
                </a:solidFill>
                <a:latin typeface="微软雅黑" pitchFamily="34" charset="-122"/>
                <a:ea typeface="微软雅黑" pitchFamily="34" charset="-122"/>
                <a:cs typeface="Times New Roman" pitchFamily="18" charset="0"/>
              </a:rPr>
              <a:t>动态</a:t>
            </a:r>
            <a:r>
              <a:rPr lang="zh-CN" altLang="zh-CN" sz="2000" dirty="0">
                <a:solidFill>
                  <a:srgbClr val="1A3868"/>
                </a:solidFill>
                <a:latin typeface="微软雅黑" pitchFamily="34" charset="-122"/>
                <a:ea typeface="微软雅黑" pitchFamily="34" charset="-122"/>
                <a:cs typeface="Times New Roman" pitchFamily="18" charset="0"/>
              </a:rPr>
              <a:t>媒体接入控制（多点</a:t>
            </a:r>
            <a:r>
              <a:rPr lang="zh-CN" altLang="zh-CN" sz="2000" dirty="0" smtClean="0">
                <a:solidFill>
                  <a:srgbClr val="1A3868"/>
                </a:solidFill>
                <a:latin typeface="微软雅黑" pitchFamily="34" charset="-122"/>
                <a:ea typeface="微软雅黑" pitchFamily="34" charset="-122"/>
                <a:cs typeface="Times New Roman" pitchFamily="18" charset="0"/>
              </a:rPr>
              <a:t>接入</a:t>
            </a:r>
            <a:r>
              <a:rPr lang="zh-CN" altLang="en-US" sz="2000" dirty="0" smtClean="0">
                <a:solidFill>
                  <a:srgbClr val="1A3868"/>
                </a:solidFill>
                <a:latin typeface="微软雅黑" pitchFamily="34" charset="-122"/>
                <a:ea typeface="微软雅黑" pitchFamily="34" charset="-122"/>
                <a:cs typeface="Times New Roman" pitchFamily="18" charset="0"/>
              </a:rPr>
              <a:t>，信道并非固定分配</a:t>
            </a:r>
            <a:r>
              <a:rPr lang="zh-CN" altLang="zh-CN" sz="2000" dirty="0" smtClean="0">
                <a:solidFill>
                  <a:srgbClr val="1A3868"/>
                </a:solidFill>
                <a:latin typeface="微软雅黑" pitchFamily="34" charset="-122"/>
                <a:ea typeface="微软雅黑" pitchFamily="34" charset="-122"/>
                <a:cs typeface="Times New Roman" pitchFamily="18" charset="0"/>
              </a:rPr>
              <a:t>）</a:t>
            </a:r>
            <a:endParaRPr lang="zh-CN" altLang="zh-CN" sz="2000" dirty="0">
              <a:solidFill>
                <a:srgbClr val="1A3868"/>
              </a:solidFill>
              <a:latin typeface="微软雅黑" pitchFamily="34" charset="-122"/>
              <a:ea typeface="微软雅黑" pitchFamily="34" charset="-122"/>
              <a:cs typeface="Times New Roman" pitchFamily="18" charset="0"/>
            </a:endParaRPr>
          </a:p>
          <a:p>
            <a:pPr marL="742950" lvl="2" indent="-342900" eaLnBrk="1" hangingPunct="1">
              <a:buFont typeface="Wingdings" panose="05000000000000000000" pitchFamily="2" charset="2"/>
              <a:buChar char="ü"/>
            </a:pPr>
            <a:r>
              <a:rPr lang="zh-CN" altLang="zh-CN" dirty="0" smtClean="0">
                <a:solidFill>
                  <a:srgbClr val="1A3868"/>
                </a:solidFill>
                <a:latin typeface="微软雅黑" pitchFamily="34" charset="-122"/>
                <a:ea typeface="微软雅黑" pitchFamily="34" charset="-122"/>
                <a:cs typeface="Times New Roman" pitchFamily="18" charset="0"/>
              </a:rPr>
              <a:t>随机接入</a:t>
            </a:r>
            <a:r>
              <a:rPr lang="zh-CN" altLang="en-US" dirty="0" smtClean="0">
                <a:solidFill>
                  <a:srgbClr val="1A3868"/>
                </a:solidFill>
                <a:latin typeface="微软雅黑" pitchFamily="34" charset="-122"/>
                <a:ea typeface="微软雅黑" pitchFamily="34" charset="-122"/>
                <a:cs typeface="Times New Roman" pitchFamily="18" charset="0"/>
              </a:rPr>
              <a:t>：解决</a:t>
            </a:r>
            <a:r>
              <a:rPr lang="zh-CN" altLang="en-US" dirty="0" smtClean="0">
                <a:solidFill>
                  <a:srgbClr val="C00000"/>
                </a:solidFill>
                <a:latin typeface="微软雅黑" pitchFamily="34" charset="-122"/>
                <a:ea typeface="微软雅黑" pitchFamily="34" charset="-122"/>
                <a:cs typeface="Times New Roman" pitchFamily="18" charset="0"/>
              </a:rPr>
              <a:t>碰撞</a:t>
            </a:r>
            <a:r>
              <a:rPr lang="zh-CN" altLang="en-US" dirty="0" smtClean="0">
                <a:solidFill>
                  <a:srgbClr val="1A3868"/>
                </a:solidFill>
                <a:latin typeface="微软雅黑" pitchFamily="34" charset="-122"/>
                <a:ea typeface="微软雅黑" pitchFamily="34" charset="-122"/>
                <a:cs typeface="Times New Roman" pitchFamily="18" charset="0"/>
              </a:rPr>
              <a:t>冲突</a:t>
            </a:r>
            <a:endParaRPr lang="zh-CN" altLang="zh-CN" dirty="0">
              <a:solidFill>
                <a:srgbClr val="1A3868"/>
              </a:solidFill>
              <a:latin typeface="微软雅黑" pitchFamily="34" charset="-122"/>
              <a:ea typeface="微软雅黑" pitchFamily="34" charset="-122"/>
              <a:cs typeface="Times New Roman" pitchFamily="18" charset="0"/>
            </a:endParaRPr>
          </a:p>
          <a:p>
            <a:pPr marL="742950" lvl="2" indent="-342900" eaLnBrk="1" hangingPunct="1">
              <a:buFont typeface="Wingdings" panose="05000000000000000000" pitchFamily="2" charset="2"/>
              <a:buChar char="ü"/>
            </a:pPr>
            <a:r>
              <a:rPr lang="zh-CN" altLang="zh-CN" dirty="0">
                <a:solidFill>
                  <a:srgbClr val="1A3868"/>
                </a:solidFill>
                <a:latin typeface="微软雅黑" pitchFamily="34" charset="-122"/>
                <a:ea typeface="微软雅黑" pitchFamily="34" charset="-122"/>
                <a:cs typeface="Times New Roman" pitchFamily="18" charset="0"/>
              </a:rPr>
              <a:t>受控</a:t>
            </a:r>
            <a:r>
              <a:rPr lang="zh-CN" altLang="zh-CN" dirty="0" smtClean="0">
                <a:solidFill>
                  <a:srgbClr val="1A3868"/>
                </a:solidFill>
                <a:latin typeface="微软雅黑" pitchFamily="34" charset="-122"/>
                <a:ea typeface="微软雅黑" pitchFamily="34" charset="-122"/>
                <a:cs typeface="Times New Roman" pitchFamily="18" charset="0"/>
              </a:rPr>
              <a:t>接入</a:t>
            </a:r>
            <a:r>
              <a:rPr lang="zh-CN" altLang="en-US" dirty="0" smtClean="0">
                <a:solidFill>
                  <a:srgbClr val="1A3868"/>
                </a:solidFill>
                <a:latin typeface="微软雅黑" pitchFamily="34" charset="-122"/>
                <a:ea typeface="微软雅黑" pitchFamily="34" charset="-122"/>
                <a:cs typeface="Times New Roman" pitchFamily="18" charset="0"/>
              </a:rPr>
              <a:t>：服从一定控制，</a:t>
            </a:r>
            <a:r>
              <a:rPr lang="zh-CN" altLang="zh-CN" dirty="0" smtClean="0">
                <a:solidFill>
                  <a:srgbClr val="1A3868"/>
                </a:solidFill>
                <a:latin typeface="微软雅黑" pitchFamily="34" charset="-122"/>
                <a:ea typeface="微软雅黑" pitchFamily="34" charset="-122"/>
                <a:cs typeface="Times New Roman" pitchFamily="18" charset="0"/>
              </a:rPr>
              <a:t>如</a:t>
            </a:r>
            <a:r>
              <a:rPr lang="zh-CN" altLang="zh-CN" dirty="0">
                <a:solidFill>
                  <a:srgbClr val="1A3868"/>
                </a:solidFill>
                <a:latin typeface="微软雅黑" pitchFamily="34" charset="-122"/>
                <a:ea typeface="微软雅黑" pitchFamily="34" charset="-122"/>
                <a:cs typeface="Times New Roman" pitchFamily="18" charset="0"/>
              </a:rPr>
              <a:t>多点线路探询(polling)，或</a:t>
            </a:r>
            <a:r>
              <a:rPr lang="zh-CN" altLang="zh-CN" dirty="0">
                <a:solidFill>
                  <a:srgbClr val="C00000"/>
                </a:solidFill>
                <a:latin typeface="微软雅黑" pitchFamily="34" charset="-122"/>
                <a:ea typeface="微软雅黑" pitchFamily="34" charset="-122"/>
                <a:cs typeface="Times New Roman" pitchFamily="18" charset="0"/>
              </a:rPr>
              <a:t>轮询</a:t>
            </a:r>
            <a:r>
              <a:rPr lang="zh-CN" altLang="zh-CN" dirty="0">
                <a:solidFill>
                  <a:srgbClr val="1A3868"/>
                </a:solidFill>
                <a:latin typeface="微软雅黑" pitchFamily="34" charset="-122"/>
                <a:ea typeface="微软雅黑" pitchFamily="34" charset="-122"/>
                <a:cs typeface="Times New Roman" pitchFamily="18" charset="0"/>
              </a:rPr>
              <a:t>。  	</a:t>
            </a:r>
          </a:p>
        </p:txBody>
      </p:sp>
    </p:spTree>
    <p:extLst>
      <p:ext uri="{BB962C8B-B14F-4D97-AF65-F5344CB8AC3E}">
        <p14:creationId xmlns:p14="http://schemas.microsoft.com/office/powerpoint/2010/main" val="4282226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6" end="6"/>
                                            </p:txEl>
                                          </p:spTgt>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nodeType="afterEffect">
                                  <p:stCondLst>
                                    <p:cond delay="0"/>
                                  </p:stCondLst>
                                  <p:childTnLst>
                                    <p:set>
                                      <p:cBhvr>
                                        <p:cTn id="9" dur="1" fill="hold">
                                          <p:stCondLst>
                                            <p:cond delay="0"/>
                                          </p:stCondLst>
                                        </p:cTn>
                                        <p:tgtEl>
                                          <p:spTgt spid="59395">
                                            <p:txEl>
                                              <p:pRg st="7" end="7"/>
                                            </p:txEl>
                                          </p:spTgt>
                                        </p:tgtEl>
                                        <p:attrNameLst>
                                          <p:attrName>style.visibility</p:attrName>
                                        </p:attrNameLst>
                                      </p:cBhvr>
                                      <p:to>
                                        <p:strVal val="visible"/>
                                      </p:to>
                                    </p:set>
                                  </p:childTnLst>
                                </p:cTn>
                              </p:par>
                            </p:childTnLst>
                          </p:cTn>
                        </p:par>
                        <p:par>
                          <p:cTn id="10" fill="hold" nodeType="afterGroup">
                            <p:stCondLst>
                              <p:cond delay="2"/>
                            </p:stCondLst>
                            <p:childTnLst>
                              <p:par>
                                <p:cTn id="11" presetID="1" presetClass="entr" presetSubtype="0" fill="hold" nodeType="afterEffect">
                                  <p:stCondLst>
                                    <p:cond delay="0"/>
                                  </p:stCondLst>
                                  <p:childTnLst>
                                    <p:set>
                                      <p:cBhvr>
                                        <p:cTn id="12"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251520" y="772344"/>
            <a:ext cx="3036748" cy="576440"/>
          </a:xfrm>
        </p:spPr>
        <p:txBody>
          <a:bodyPr anchor="b"/>
          <a:lstStyle/>
          <a:p>
            <a:pPr eaLnBrk="1" hangingPunct="1"/>
            <a:r>
              <a:rPr lang="zh-CN" altLang="zh-CN" dirty="0" smtClean="0"/>
              <a:t/>
            </a:r>
            <a:br>
              <a:rPr lang="zh-CN" altLang="zh-CN" dirty="0" smtClean="0"/>
            </a:br>
            <a:r>
              <a:rPr lang="zh-CN" altLang="zh-CN" sz="2400" dirty="0">
                <a:solidFill>
                  <a:srgbClr val="007D7A"/>
                </a:solidFill>
                <a:latin typeface="Times New Roman" pitchFamily="18" charset="0"/>
                <a:ea typeface="微软雅黑" pitchFamily="34" charset="-122"/>
                <a:cs typeface="Times New Roman" pitchFamily="18" charset="0"/>
              </a:rPr>
              <a:t>局域网的两个标准  </a:t>
            </a:r>
          </a:p>
        </p:txBody>
      </p:sp>
      <p:sp>
        <p:nvSpPr>
          <p:cNvPr id="61443" name="Rectangle 3"/>
          <p:cNvSpPr>
            <a:spLocks noGrp="1" noChangeArrowheads="1"/>
          </p:cNvSpPr>
          <p:nvPr>
            <p:ph type="body" idx="4294967295"/>
          </p:nvPr>
        </p:nvSpPr>
        <p:spPr>
          <a:xfrm>
            <a:off x="611560" y="1492424"/>
            <a:ext cx="6912768" cy="3312368"/>
          </a:xfrm>
        </p:spPr>
        <p:txBody>
          <a:bodyPr/>
          <a:lstStyle/>
          <a:p>
            <a:pPr eaLnBrk="1" hangingPunct="1">
              <a:lnSpc>
                <a:spcPct val="150000"/>
              </a:lnSpc>
            </a:pPr>
            <a:r>
              <a:rPr lang="zh-CN" altLang="zh-CN" sz="2000" dirty="0">
                <a:solidFill>
                  <a:srgbClr val="1A3868"/>
                </a:solidFill>
                <a:latin typeface="微软雅黑" pitchFamily="34" charset="-122"/>
                <a:ea typeface="微软雅黑" pitchFamily="34" charset="-122"/>
                <a:cs typeface="Times New Roman" pitchFamily="18" charset="0"/>
              </a:rPr>
              <a:t>DIX Ethernet V2标准：</a:t>
            </a:r>
          </a:p>
          <a:p>
            <a:pPr marL="742950" lvl="2" indent="-342900" eaLnBrk="1" hangingPunct="1">
              <a:lnSpc>
                <a:spcPct val="90000"/>
              </a:lnSpc>
              <a:buFont typeface="Wingdings" panose="05000000000000000000" pitchFamily="2" charset="2"/>
              <a:buChar char="ü"/>
            </a:pPr>
            <a:r>
              <a:rPr lang="zh-CN" altLang="zh-CN" dirty="0">
                <a:solidFill>
                  <a:srgbClr val="1A3868"/>
                </a:solidFill>
                <a:latin typeface="微软雅黑" pitchFamily="34" charset="-122"/>
                <a:ea typeface="微软雅黑" pitchFamily="34" charset="-122"/>
                <a:cs typeface="Times New Roman" pitchFamily="18" charset="0"/>
              </a:rPr>
              <a:t>是世界上第一个局域网产品（以太网）的规约。（1980年，DEC、Intel和Xerox联合宣布Ethernet 的物理层和数据链路层规范 ）</a:t>
            </a:r>
          </a:p>
          <a:p>
            <a:pPr marL="742950" lvl="2" indent="-342900" eaLnBrk="1" hangingPunct="1">
              <a:lnSpc>
                <a:spcPct val="90000"/>
              </a:lnSpc>
              <a:buFont typeface="Wingdings" panose="05000000000000000000" pitchFamily="2" charset="2"/>
              <a:buChar char="ü"/>
            </a:pPr>
            <a:r>
              <a:rPr lang="zh-CN" altLang="zh-CN" dirty="0">
                <a:solidFill>
                  <a:srgbClr val="C00000"/>
                </a:solidFill>
                <a:latin typeface="微软雅黑" pitchFamily="34" charset="-122"/>
                <a:ea typeface="微软雅黑" pitchFamily="34" charset="-122"/>
                <a:cs typeface="Times New Roman" pitchFamily="18" charset="0"/>
              </a:rPr>
              <a:t>“以太网”应当是指符合 DIX Ethernet V2 标准的局域网</a:t>
            </a:r>
          </a:p>
          <a:p>
            <a:pPr eaLnBrk="1" hangingPunct="1">
              <a:lnSpc>
                <a:spcPct val="150000"/>
              </a:lnSpc>
            </a:pPr>
            <a:r>
              <a:rPr lang="zh-CN" altLang="zh-CN" sz="2000" dirty="0">
                <a:solidFill>
                  <a:srgbClr val="1A3868"/>
                </a:solidFill>
                <a:latin typeface="微软雅黑" pitchFamily="34" charset="-122"/>
                <a:ea typeface="微软雅黑" pitchFamily="34" charset="-122"/>
                <a:cs typeface="Times New Roman" pitchFamily="18" charset="0"/>
              </a:rPr>
              <a:t>IEEE 的 802.3 标准：</a:t>
            </a:r>
          </a:p>
          <a:p>
            <a:pPr marL="742950" lvl="2" indent="-342900" eaLnBrk="1" hangingPunct="1">
              <a:lnSpc>
                <a:spcPct val="90000"/>
              </a:lnSpc>
              <a:buFont typeface="Wingdings" panose="05000000000000000000" pitchFamily="2" charset="2"/>
              <a:buChar char="ü"/>
            </a:pPr>
            <a:r>
              <a:rPr lang="zh-CN" altLang="zh-CN" dirty="0">
                <a:solidFill>
                  <a:srgbClr val="1A3868"/>
                </a:solidFill>
                <a:latin typeface="微软雅黑" pitchFamily="34" charset="-122"/>
                <a:ea typeface="微软雅黑" pitchFamily="34" charset="-122"/>
                <a:cs typeface="Times New Roman" pitchFamily="18" charset="0"/>
              </a:rPr>
              <a:t>与DIX Ethernet V2 标准只有很小</a:t>
            </a:r>
            <a:r>
              <a:rPr lang="zh-CN" altLang="zh-CN" dirty="0" smtClean="0">
                <a:solidFill>
                  <a:srgbClr val="1A3868"/>
                </a:solidFill>
                <a:latin typeface="微软雅黑" pitchFamily="34" charset="-122"/>
                <a:ea typeface="微软雅黑" pitchFamily="34" charset="-122"/>
                <a:cs typeface="Times New Roman" pitchFamily="18" charset="0"/>
              </a:rPr>
              <a:t>的</a:t>
            </a:r>
            <a:r>
              <a:rPr lang="zh-CN" altLang="en-US" dirty="0">
                <a:solidFill>
                  <a:srgbClr val="1A3868"/>
                </a:solidFill>
                <a:latin typeface="微软雅黑" pitchFamily="34" charset="-122"/>
                <a:ea typeface="微软雅黑" pitchFamily="34" charset="-122"/>
                <a:cs typeface="Times New Roman" pitchFamily="18" charset="0"/>
              </a:rPr>
              <a:t>（帧格式）</a:t>
            </a:r>
            <a:r>
              <a:rPr lang="zh-CN" altLang="zh-CN" dirty="0" smtClean="0">
                <a:solidFill>
                  <a:srgbClr val="1A3868"/>
                </a:solidFill>
                <a:latin typeface="微软雅黑" pitchFamily="34" charset="-122"/>
                <a:ea typeface="微软雅黑" pitchFamily="34" charset="-122"/>
                <a:cs typeface="Times New Roman" pitchFamily="18" charset="0"/>
              </a:rPr>
              <a:t>差别，</a:t>
            </a:r>
            <a:r>
              <a:rPr lang="zh-CN" altLang="zh-CN" dirty="0">
                <a:solidFill>
                  <a:srgbClr val="1A3868"/>
                </a:solidFill>
                <a:latin typeface="微软雅黑" pitchFamily="34" charset="-122"/>
                <a:ea typeface="微软雅黑" pitchFamily="34" charset="-122"/>
                <a:cs typeface="Times New Roman" pitchFamily="18" charset="0"/>
              </a:rPr>
              <a:t>因此可以将 </a:t>
            </a:r>
            <a:r>
              <a:rPr lang="zh-CN" altLang="zh-CN" dirty="0">
                <a:solidFill>
                  <a:srgbClr val="C00000"/>
                </a:solidFill>
                <a:latin typeface="微软雅黑" pitchFamily="34" charset="-122"/>
                <a:ea typeface="微软雅黑" pitchFamily="34" charset="-122"/>
                <a:cs typeface="Times New Roman" pitchFamily="18" charset="0"/>
              </a:rPr>
              <a:t>802.3 局域网</a:t>
            </a:r>
            <a:r>
              <a:rPr lang="zh-CN" altLang="zh-CN" dirty="0">
                <a:solidFill>
                  <a:srgbClr val="1A3868"/>
                </a:solidFill>
                <a:latin typeface="微软雅黑" pitchFamily="34" charset="-122"/>
                <a:ea typeface="微软雅黑" pitchFamily="34" charset="-122"/>
                <a:cs typeface="Times New Roman" pitchFamily="18" charset="0"/>
              </a:rPr>
              <a:t>简称为“以太网”。</a:t>
            </a:r>
          </a:p>
        </p:txBody>
      </p:sp>
    </p:spTree>
    <p:extLst>
      <p:ext uri="{BB962C8B-B14F-4D97-AF65-F5344CB8AC3E}">
        <p14:creationId xmlns:p14="http://schemas.microsoft.com/office/powerpoint/2010/main" val="2290834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7" name="标题 1"/>
          <p:cNvSpPr>
            <a:spLocks noGrp="1"/>
          </p:cNvSpPr>
          <p:nvPr>
            <p:ph type="title" idx="4294967295"/>
          </p:nvPr>
        </p:nvSpPr>
        <p:spPr>
          <a:xfrm>
            <a:off x="590550" y="608013"/>
            <a:ext cx="6429375" cy="668337"/>
          </a:xfrm>
        </p:spPr>
        <p:txBody>
          <a:bodyPr/>
          <a:lstStyle/>
          <a:p>
            <a:pPr algn="l"/>
            <a:r>
              <a:rPr lang="zh-CN" altLang="en-US" sz="2400" dirty="0">
                <a:solidFill>
                  <a:srgbClr val="007D7A"/>
                </a:solidFill>
                <a:latin typeface="Times New Roman" pitchFamily="18" charset="0"/>
                <a:ea typeface="微软雅黑" pitchFamily="34" charset="-122"/>
                <a:cs typeface="Times New Roman" pitchFamily="18" charset="0"/>
              </a:rPr>
              <a:t>二</a:t>
            </a:r>
            <a:r>
              <a:rPr lang="zh-CN" altLang="en-US" sz="2400" dirty="0" smtClean="0">
                <a:solidFill>
                  <a:srgbClr val="007D7A"/>
                </a:solidFill>
                <a:latin typeface="Times New Roman" pitchFamily="18" charset="0"/>
                <a:ea typeface="微软雅黑" pitchFamily="34" charset="-122"/>
                <a:cs typeface="Times New Roman" pitchFamily="18" charset="0"/>
              </a:rPr>
              <a:t>、</a:t>
            </a:r>
            <a:r>
              <a:rPr lang="en-US" altLang="zh-CN" sz="2400" dirty="0" smtClean="0">
                <a:solidFill>
                  <a:srgbClr val="007D7A"/>
                </a:solidFill>
                <a:latin typeface="Times New Roman" pitchFamily="18" charset="0"/>
                <a:ea typeface="微软雅黑" pitchFamily="34" charset="-122"/>
                <a:cs typeface="Times New Roman" pitchFamily="18" charset="0"/>
              </a:rPr>
              <a:t>IEEE 802</a:t>
            </a:r>
            <a:r>
              <a:rPr lang="zh-CN" altLang="en-US" sz="2400" dirty="0" smtClean="0">
                <a:solidFill>
                  <a:srgbClr val="007D7A"/>
                </a:solidFill>
                <a:latin typeface="Times New Roman" pitchFamily="18" charset="0"/>
                <a:ea typeface="微软雅黑" pitchFamily="34" charset="-122"/>
                <a:cs typeface="Times New Roman" pitchFamily="18" charset="0"/>
              </a:rPr>
              <a:t>参考模型</a:t>
            </a:r>
          </a:p>
        </p:txBody>
      </p:sp>
      <p:sp>
        <p:nvSpPr>
          <p:cNvPr id="256008" name="内容占位符 2"/>
          <p:cNvSpPr>
            <a:spLocks noGrp="1"/>
          </p:cNvSpPr>
          <p:nvPr>
            <p:ph idx="4294967295"/>
          </p:nvPr>
        </p:nvSpPr>
        <p:spPr>
          <a:xfrm>
            <a:off x="539750" y="1204913"/>
            <a:ext cx="6480175" cy="863600"/>
          </a:xfrm>
        </p:spPr>
        <p:txBody>
          <a:bodyPr/>
          <a:lstStyle/>
          <a:p>
            <a:pPr>
              <a:lnSpc>
                <a:spcPct val="120000"/>
              </a:lnSpc>
            </a:pPr>
            <a:r>
              <a:rPr lang="en-US" altLang="zh-CN" sz="2000" dirty="0" smtClean="0">
                <a:solidFill>
                  <a:srgbClr val="1A3868"/>
                </a:solidFill>
                <a:latin typeface="微软雅黑" pitchFamily="34" charset="-122"/>
                <a:ea typeface="微软雅黑" pitchFamily="34" charset="-122"/>
                <a:cs typeface="Times New Roman" pitchFamily="18" charset="0"/>
              </a:rPr>
              <a:t>IEEE802</a:t>
            </a:r>
            <a:r>
              <a:rPr lang="zh-CN" altLang="en-US" sz="2000" dirty="0" smtClean="0">
                <a:solidFill>
                  <a:srgbClr val="1A3868"/>
                </a:solidFill>
                <a:latin typeface="微软雅黑" pitchFamily="34" charset="-122"/>
                <a:ea typeface="微软雅黑" pitchFamily="34" charset="-122"/>
                <a:cs typeface="Times New Roman" pitchFamily="18" charset="0"/>
              </a:rPr>
              <a:t>委员会专门制定</a:t>
            </a:r>
            <a:r>
              <a:rPr lang="zh-CN" altLang="en-US" sz="2000" dirty="0" smtClean="0">
                <a:solidFill>
                  <a:srgbClr val="C00000"/>
                </a:solidFill>
                <a:latin typeface="Times New Roman" pitchFamily="18" charset="0"/>
                <a:ea typeface="微软雅黑" pitchFamily="34" charset="-122"/>
                <a:cs typeface="Times New Roman" pitchFamily="18" charset="0"/>
              </a:rPr>
              <a:t>局域网、城域网协议标准，</a:t>
            </a:r>
            <a:r>
              <a:rPr lang="zh-CN" altLang="en-US" sz="2000" dirty="0">
                <a:solidFill>
                  <a:srgbClr val="1A3868"/>
                </a:solidFill>
                <a:latin typeface="微软雅黑" pitchFamily="34" charset="-122"/>
                <a:ea typeface="微软雅黑" pitchFamily="34" charset="-122"/>
                <a:cs typeface="Times New Roman" pitchFamily="18" charset="0"/>
              </a:rPr>
              <a:t>统称为</a:t>
            </a:r>
            <a:r>
              <a:rPr lang="en-US" altLang="zh-CN" sz="2000" dirty="0">
                <a:solidFill>
                  <a:srgbClr val="C00000"/>
                </a:solidFill>
                <a:latin typeface="+mn-ea"/>
                <a:cs typeface="Times New Roman" pitchFamily="18" charset="0"/>
              </a:rPr>
              <a:t>IEEE 802</a:t>
            </a:r>
            <a:r>
              <a:rPr lang="zh-CN" altLang="en-US" sz="2000" dirty="0">
                <a:solidFill>
                  <a:srgbClr val="C00000"/>
                </a:solidFill>
                <a:latin typeface="Times New Roman" pitchFamily="18" charset="0"/>
                <a:ea typeface="微软雅黑" pitchFamily="34" charset="-122"/>
                <a:cs typeface="Times New Roman" pitchFamily="18" charset="0"/>
              </a:rPr>
              <a:t>标准</a:t>
            </a:r>
            <a:r>
              <a:rPr lang="zh-CN" altLang="en-US" sz="2000" dirty="0" smtClean="0">
                <a:solidFill>
                  <a:srgbClr val="1A3868"/>
                </a:solidFill>
                <a:latin typeface="微软雅黑" pitchFamily="34" charset="-122"/>
                <a:ea typeface="微软雅黑" pitchFamily="34" charset="-122"/>
                <a:cs typeface="Times New Roman" pitchFamily="18" charset="0"/>
              </a:rPr>
              <a:t>；</a:t>
            </a:r>
          </a:p>
        </p:txBody>
      </p:sp>
      <p:sp>
        <p:nvSpPr>
          <p:cNvPr id="25600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9" name="Object 1"/>
          <p:cNvGraphicFramePr>
            <a:graphicFrameLocks noChangeAspect="1"/>
          </p:cNvGraphicFramePr>
          <p:nvPr>
            <p:extLst>
              <p:ext uri="{D42A27DB-BD31-4B8C-83A1-F6EECF244321}">
                <p14:modId xmlns:p14="http://schemas.microsoft.com/office/powerpoint/2010/main" val="2707839117"/>
              </p:ext>
            </p:extLst>
          </p:nvPr>
        </p:nvGraphicFramePr>
        <p:xfrm>
          <a:off x="468312" y="2103636"/>
          <a:ext cx="5903887" cy="2197100"/>
        </p:xfrm>
        <a:graphic>
          <a:graphicData uri="http://schemas.openxmlformats.org/presentationml/2006/ole">
            <mc:AlternateContent xmlns:mc="http://schemas.openxmlformats.org/markup-compatibility/2006">
              <mc:Choice xmlns:v="urn:schemas-microsoft-com:vml" Requires="v">
                <p:oleObj spid="_x0000_s256032" name="Visio" r:id="rId4" imgW="4998578" imgH="1737170" progId="Visio.Drawing.11">
                  <p:embed/>
                </p:oleObj>
              </mc:Choice>
              <mc:Fallback>
                <p:oleObj name="Visio" r:id="rId4" imgW="4998578" imgH="1737170" progId="Visio.Drawing.11">
                  <p:embed/>
                  <p:pic>
                    <p:nvPicPr>
                      <p:cNvPr id="257030" name="Object 1"/>
                      <p:cNvPicPr>
                        <a:picLocks noChangeAspect="1" noChangeArrowheads="1"/>
                      </p:cNvPicPr>
                      <p:nvPr/>
                    </p:nvPicPr>
                    <p:blipFill>
                      <a:blip r:embed="rId5"/>
                      <a:srcRect/>
                      <a:stretch>
                        <a:fillRect/>
                      </a:stretch>
                    </p:blipFill>
                    <p:spPr bwMode="auto">
                      <a:xfrm>
                        <a:off x="468312" y="2103636"/>
                        <a:ext cx="5903887" cy="2197100"/>
                      </a:xfrm>
                      <a:prstGeom prst="rect">
                        <a:avLst/>
                      </a:prstGeom>
                      <a:noFill/>
                      <a:extLst/>
                    </p:spPr>
                  </p:pic>
                </p:oleObj>
              </mc:Fallback>
            </mc:AlternateContent>
          </a:graphicData>
        </a:graphic>
      </p:graphicFrame>
      <p:sp>
        <p:nvSpPr>
          <p:cNvPr id="3" name="矩形 2"/>
          <p:cNvSpPr/>
          <p:nvPr/>
        </p:nvSpPr>
        <p:spPr>
          <a:xfrm>
            <a:off x="395536" y="4228728"/>
            <a:ext cx="6448185" cy="396583"/>
          </a:xfrm>
          <a:prstGeom prst="rect">
            <a:avLst/>
          </a:prstGeom>
        </p:spPr>
        <p:txBody>
          <a:bodyPr wrap="square">
            <a:spAutoFit/>
          </a:bodyPr>
          <a:lstStyle/>
          <a:p>
            <a:pPr marL="342900" indent="-342900" eaLnBrk="0" hangingPunct="0">
              <a:lnSpc>
                <a:spcPct val="120000"/>
              </a:lnSpc>
              <a:spcBef>
                <a:spcPct val="20000"/>
              </a:spcBef>
              <a:buChar char="•"/>
            </a:pPr>
            <a:r>
              <a:rPr lang="zh-CN" altLang="en-US" sz="1800" b="0" u="none" dirty="0">
                <a:solidFill>
                  <a:srgbClr val="1A3868"/>
                </a:solidFill>
                <a:latin typeface="微软雅黑" pitchFamily="34" charset="-122"/>
              </a:rPr>
              <a:t>定义</a:t>
            </a:r>
            <a:r>
              <a:rPr lang="zh-CN" altLang="en-US" sz="1800" b="0" u="none" dirty="0">
                <a:solidFill>
                  <a:srgbClr val="C00000"/>
                </a:solidFill>
                <a:latin typeface="微软雅黑" pitchFamily="34" charset="-122"/>
              </a:rPr>
              <a:t>不同介质访问控制技术的相关标准</a:t>
            </a:r>
            <a:r>
              <a:rPr lang="zh-CN" altLang="en-US" sz="1800" b="0" u="none" dirty="0">
                <a:solidFill>
                  <a:srgbClr val="1A3868"/>
                </a:solidFill>
                <a:latin typeface="微软雅黑" pitchFamily="34" charset="-122"/>
              </a:rPr>
              <a:t>；主流四</a:t>
            </a:r>
            <a:r>
              <a:rPr lang="zh-CN" altLang="en-US" sz="1800" b="0" u="none" dirty="0" smtClean="0">
                <a:solidFill>
                  <a:srgbClr val="1A3868"/>
                </a:solidFill>
                <a:latin typeface="微软雅黑" pitchFamily="34" charset="-122"/>
              </a:rPr>
              <a:t>个。</a:t>
            </a:r>
            <a:endParaRPr lang="zh-CN" altLang="en-US" sz="1800" b="0" u="none" dirty="0">
              <a:solidFill>
                <a:srgbClr val="1A3868"/>
              </a:solidFill>
              <a:latin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2"/>
          <p:cNvSpPr>
            <a:spLocks noGrp="1" noChangeArrowheads="1"/>
          </p:cNvSpPr>
          <p:nvPr>
            <p:ph type="title" idx="4294967295"/>
          </p:nvPr>
        </p:nvSpPr>
        <p:spPr>
          <a:xfrm>
            <a:off x="323850" y="844550"/>
            <a:ext cx="8062913" cy="541338"/>
          </a:xfrm>
        </p:spPr>
        <p:txBody>
          <a:bodyPr/>
          <a:lstStyle/>
          <a:p>
            <a:pPr algn="l"/>
            <a:r>
              <a:rPr lang="en-US" altLang="zh-CN" sz="2400" smtClean="0">
                <a:solidFill>
                  <a:srgbClr val="007D7A"/>
                </a:solidFill>
                <a:latin typeface="Times New Roman" pitchFamily="18" charset="0"/>
                <a:ea typeface="微软雅黑" pitchFamily="34" charset="-122"/>
                <a:cs typeface="Times New Roman" pitchFamily="18" charset="0"/>
              </a:rPr>
              <a:t>IEEE802</a:t>
            </a:r>
            <a:r>
              <a:rPr lang="zh-CN" altLang="en-US" sz="2400" smtClean="0">
                <a:solidFill>
                  <a:srgbClr val="007D7A"/>
                </a:solidFill>
                <a:latin typeface="Times New Roman" pitchFamily="18" charset="0"/>
                <a:ea typeface="微软雅黑" pitchFamily="34" charset="-122"/>
                <a:cs typeface="Times New Roman" pitchFamily="18" charset="0"/>
              </a:rPr>
              <a:t>标准扩展     </a:t>
            </a:r>
            <a:r>
              <a:rPr lang="en-US" altLang="zh-CN" sz="2000" smtClean="0">
                <a:solidFill>
                  <a:srgbClr val="007D7A"/>
                </a:solidFill>
                <a:latin typeface="Times New Roman" pitchFamily="18" charset="0"/>
                <a:ea typeface="微软雅黑" pitchFamily="34" charset="-122"/>
                <a:cs typeface="Times New Roman" pitchFamily="18" charset="0"/>
              </a:rPr>
              <a:t>2006</a:t>
            </a:r>
            <a:r>
              <a:rPr lang="zh-CN" altLang="en-US" sz="2000" smtClean="0">
                <a:solidFill>
                  <a:srgbClr val="007D7A"/>
                </a:solidFill>
                <a:latin typeface="Times New Roman" pitchFamily="18" charset="0"/>
                <a:ea typeface="微软雅黑" pitchFamily="34" charset="-122"/>
                <a:cs typeface="Times New Roman" pitchFamily="18" charset="0"/>
              </a:rPr>
              <a:t>年</a:t>
            </a:r>
            <a:r>
              <a:rPr lang="en-US" altLang="zh-CN" sz="2000" smtClean="0">
                <a:solidFill>
                  <a:srgbClr val="007D7A"/>
                </a:solidFill>
                <a:latin typeface="Times New Roman" pitchFamily="18" charset="0"/>
                <a:ea typeface="微软雅黑" pitchFamily="34" charset="-122"/>
                <a:cs typeface="Times New Roman" pitchFamily="18" charset="0"/>
              </a:rPr>
              <a:t>12</a:t>
            </a:r>
            <a:r>
              <a:rPr lang="zh-CN" altLang="en-US" sz="2000" smtClean="0">
                <a:solidFill>
                  <a:srgbClr val="007D7A"/>
                </a:solidFill>
                <a:latin typeface="Times New Roman" pitchFamily="18" charset="0"/>
                <a:ea typeface="微软雅黑" pitchFamily="34" charset="-122"/>
                <a:cs typeface="Times New Roman" pitchFamily="18" charset="0"/>
              </a:rPr>
              <a:t>月</a:t>
            </a:r>
            <a:r>
              <a:rPr lang="en-US" altLang="zh-CN" sz="2000" smtClean="0">
                <a:solidFill>
                  <a:srgbClr val="007D7A"/>
                </a:solidFill>
                <a:latin typeface="Times New Roman" pitchFamily="18" charset="0"/>
                <a:ea typeface="微软雅黑" pitchFamily="34" charset="-122"/>
                <a:cs typeface="Times New Roman" pitchFamily="18" charset="0"/>
              </a:rPr>
              <a:t>6</a:t>
            </a:r>
            <a:r>
              <a:rPr lang="zh-CN" altLang="en-US" sz="2000" smtClean="0">
                <a:solidFill>
                  <a:srgbClr val="007D7A"/>
                </a:solidFill>
                <a:latin typeface="Times New Roman" pitchFamily="18" charset="0"/>
                <a:ea typeface="微软雅黑" pitchFamily="34" charset="-122"/>
                <a:cs typeface="Times New Roman" pitchFamily="18" charset="0"/>
              </a:rPr>
              <a:t>日</a:t>
            </a:r>
          </a:p>
        </p:txBody>
      </p:sp>
      <p:sp>
        <p:nvSpPr>
          <p:cNvPr id="261122" name="Rectangle 3"/>
          <p:cNvSpPr>
            <a:spLocks noGrp="1" noChangeArrowheads="1"/>
          </p:cNvSpPr>
          <p:nvPr>
            <p:ph type="body" idx="4294967295"/>
          </p:nvPr>
        </p:nvSpPr>
        <p:spPr>
          <a:xfrm>
            <a:off x="250825" y="1500974"/>
            <a:ext cx="3444875" cy="3338512"/>
          </a:xfrm>
        </p:spPr>
        <p:txBody>
          <a:bodyPr>
            <a:spAutoFit/>
          </a:bodyPr>
          <a:lstStyle/>
          <a:p>
            <a:pPr marL="0" indent="0">
              <a:buFontTx/>
              <a:buNone/>
            </a:pPr>
            <a:r>
              <a:rPr lang="en-US" altLang="zh-CN" sz="1800" dirty="0" smtClean="0">
                <a:solidFill>
                  <a:srgbClr val="1A3868"/>
                </a:solidFill>
                <a:latin typeface="Times New Roman" pitchFamily="18" charset="0"/>
                <a:ea typeface="微软雅黑" pitchFamily="34" charset="-122"/>
                <a:cs typeface="Times New Roman" pitchFamily="18" charset="0"/>
              </a:rPr>
              <a:t>IEEE 802.1 </a:t>
            </a:r>
            <a:r>
              <a:rPr lang="zh-CN" altLang="en-US" sz="1800" dirty="0" smtClean="0">
                <a:solidFill>
                  <a:srgbClr val="1A3868"/>
                </a:solidFill>
                <a:latin typeface="Times New Roman" pitchFamily="18" charset="0"/>
                <a:ea typeface="微软雅黑" pitchFamily="34" charset="-122"/>
                <a:cs typeface="Times New Roman" pitchFamily="18" charset="0"/>
              </a:rPr>
              <a:t>局域网协议高层</a:t>
            </a:r>
          </a:p>
          <a:p>
            <a:pPr marL="0" indent="0">
              <a:buFontTx/>
              <a:buNone/>
            </a:pPr>
            <a:r>
              <a:rPr lang="en-US" altLang="zh-CN" sz="1800" dirty="0" smtClean="0">
                <a:solidFill>
                  <a:srgbClr val="1A3868"/>
                </a:solidFill>
                <a:latin typeface="Times New Roman" pitchFamily="18" charset="0"/>
                <a:ea typeface="微软雅黑" pitchFamily="34" charset="-122"/>
                <a:cs typeface="Times New Roman" pitchFamily="18" charset="0"/>
              </a:rPr>
              <a:t>IEEE 802.2 </a:t>
            </a:r>
            <a:r>
              <a:rPr lang="zh-CN" altLang="en-US" sz="1800" dirty="0" smtClean="0">
                <a:solidFill>
                  <a:srgbClr val="1A3868"/>
                </a:solidFill>
                <a:latin typeface="Times New Roman" pitchFamily="18" charset="0"/>
                <a:ea typeface="微软雅黑" pitchFamily="34" charset="-122"/>
                <a:cs typeface="Times New Roman" pitchFamily="18" charset="0"/>
              </a:rPr>
              <a:t>逻辑链路控制</a:t>
            </a:r>
          </a:p>
          <a:p>
            <a:pPr marL="0" indent="0">
              <a:buFontTx/>
              <a:buNone/>
            </a:pPr>
            <a:r>
              <a:rPr lang="en-US" altLang="zh-CN" sz="1800" dirty="0" smtClean="0">
                <a:solidFill>
                  <a:srgbClr val="1A3868"/>
                </a:solidFill>
                <a:latin typeface="Times New Roman" pitchFamily="18" charset="0"/>
                <a:ea typeface="微软雅黑" pitchFamily="34" charset="-122"/>
                <a:cs typeface="Times New Roman" pitchFamily="18" charset="0"/>
              </a:rPr>
              <a:t>IEEE </a:t>
            </a:r>
            <a:r>
              <a:rPr lang="en-US" altLang="zh-CN" sz="1800" dirty="0" smtClean="0">
                <a:solidFill>
                  <a:srgbClr val="C00000"/>
                </a:solidFill>
                <a:latin typeface="Times New Roman" pitchFamily="18" charset="0"/>
                <a:ea typeface="微软雅黑" pitchFamily="34" charset="-122"/>
                <a:cs typeface="Times New Roman" pitchFamily="18" charset="0"/>
              </a:rPr>
              <a:t>802.3 </a:t>
            </a:r>
            <a:r>
              <a:rPr lang="zh-CN" altLang="en-US" sz="1800" dirty="0" smtClean="0">
                <a:solidFill>
                  <a:srgbClr val="C00000"/>
                </a:solidFill>
                <a:latin typeface="Times New Roman" pitchFamily="18" charset="0"/>
                <a:ea typeface="微软雅黑" pitchFamily="34" charset="-122"/>
                <a:cs typeface="Times New Roman" pitchFamily="18" charset="0"/>
              </a:rPr>
              <a:t>以太网</a:t>
            </a:r>
          </a:p>
          <a:p>
            <a:pPr marL="0" indent="0">
              <a:buFontTx/>
              <a:buNone/>
            </a:pPr>
            <a:r>
              <a:rPr lang="en-US" altLang="zh-CN" sz="1800" dirty="0" smtClean="0">
                <a:solidFill>
                  <a:schemeClr val="tx1"/>
                </a:solidFill>
                <a:latin typeface="Times New Roman" pitchFamily="18" charset="0"/>
                <a:ea typeface="微软雅黑" pitchFamily="34" charset="-122"/>
                <a:cs typeface="Times New Roman" pitchFamily="18" charset="0"/>
              </a:rPr>
              <a:t>IEEE 802.4 </a:t>
            </a:r>
            <a:r>
              <a:rPr lang="zh-CN" altLang="en-US" sz="1800" dirty="0" smtClean="0">
                <a:solidFill>
                  <a:schemeClr val="tx1"/>
                </a:solidFill>
                <a:latin typeface="Times New Roman" pitchFamily="18" charset="0"/>
                <a:ea typeface="微软雅黑" pitchFamily="34" charset="-122"/>
                <a:cs typeface="Times New Roman" pitchFamily="18" charset="0"/>
              </a:rPr>
              <a:t>令牌总线</a:t>
            </a:r>
          </a:p>
          <a:p>
            <a:pPr marL="0" indent="0">
              <a:buFontTx/>
              <a:buNone/>
            </a:pPr>
            <a:r>
              <a:rPr lang="en-US" altLang="zh-CN" sz="1800" dirty="0" smtClean="0">
                <a:solidFill>
                  <a:srgbClr val="1A3868"/>
                </a:solidFill>
                <a:latin typeface="Times New Roman" pitchFamily="18" charset="0"/>
                <a:ea typeface="微软雅黑" pitchFamily="34" charset="-122"/>
                <a:cs typeface="Times New Roman" pitchFamily="18" charset="0"/>
              </a:rPr>
              <a:t>IEEE 802.5 </a:t>
            </a:r>
            <a:r>
              <a:rPr lang="zh-CN" altLang="en-US" sz="1800" dirty="0" smtClean="0">
                <a:solidFill>
                  <a:srgbClr val="1A3868"/>
                </a:solidFill>
                <a:latin typeface="Times New Roman" pitchFamily="18" charset="0"/>
                <a:ea typeface="微软雅黑" pitchFamily="34" charset="-122"/>
                <a:cs typeface="Times New Roman" pitchFamily="18" charset="0"/>
              </a:rPr>
              <a:t>令牌环</a:t>
            </a:r>
          </a:p>
          <a:p>
            <a:pPr marL="0" indent="0">
              <a:buFontTx/>
              <a:buNone/>
            </a:pPr>
            <a:r>
              <a:rPr lang="en-US" altLang="zh-CN" sz="1800" dirty="0" smtClean="0">
                <a:solidFill>
                  <a:schemeClr val="tx1"/>
                </a:solidFill>
                <a:latin typeface="Times New Roman" pitchFamily="18" charset="0"/>
                <a:ea typeface="微软雅黑" pitchFamily="34" charset="-122"/>
                <a:cs typeface="Times New Roman" pitchFamily="18" charset="0"/>
              </a:rPr>
              <a:t>IEEE 802.6 </a:t>
            </a:r>
            <a:r>
              <a:rPr lang="zh-CN" altLang="en-US" sz="1800" dirty="0" smtClean="0">
                <a:solidFill>
                  <a:schemeClr val="tx1"/>
                </a:solidFill>
                <a:latin typeface="Times New Roman" pitchFamily="18" charset="0"/>
                <a:ea typeface="微软雅黑" pitchFamily="34" charset="-122"/>
                <a:cs typeface="Times New Roman" pitchFamily="18" charset="0"/>
              </a:rPr>
              <a:t>城域网</a:t>
            </a:r>
          </a:p>
          <a:p>
            <a:pPr marL="0" indent="0">
              <a:buFontTx/>
              <a:buNone/>
            </a:pPr>
            <a:r>
              <a:rPr lang="en-US" altLang="zh-CN" sz="1800" dirty="0" smtClean="0">
                <a:solidFill>
                  <a:schemeClr val="tx1"/>
                </a:solidFill>
                <a:latin typeface="Times New Roman" pitchFamily="18" charset="0"/>
                <a:ea typeface="微软雅黑" pitchFamily="34" charset="-122"/>
                <a:cs typeface="Times New Roman" pitchFamily="18" charset="0"/>
              </a:rPr>
              <a:t>IEEE 802.7 </a:t>
            </a:r>
            <a:r>
              <a:rPr lang="zh-CN" altLang="en-US" sz="1800" dirty="0" smtClean="0">
                <a:solidFill>
                  <a:schemeClr val="tx1"/>
                </a:solidFill>
                <a:latin typeface="Times New Roman" pitchFamily="18" charset="0"/>
                <a:ea typeface="微软雅黑" pitchFamily="34" charset="-122"/>
                <a:cs typeface="Times New Roman" pitchFamily="18" charset="0"/>
              </a:rPr>
              <a:t>宽带</a:t>
            </a:r>
            <a:r>
              <a:rPr lang="en-US" altLang="zh-CN" sz="1800" dirty="0" smtClean="0">
                <a:solidFill>
                  <a:schemeClr val="tx1"/>
                </a:solidFill>
                <a:latin typeface="Times New Roman" pitchFamily="18" charset="0"/>
                <a:ea typeface="微软雅黑" pitchFamily="34" charset="-122"/>
                <a:cs typeface="Times New Roman" pitchFamily="18" charset="0"/>
              </a:rPr>
              <a:t>TAG</a:t>
            </a:r>
            <a:r>
              <a:rPr lang="en-US" altLang="zh-CN" sz="1800" dirty="0" smtClean="0">
                <a:solidFill>
                  <a:srgbClr val="1A3868"/>
                </a:solidFill>
                <a:latin typeface="Times New Roman" pitchFamily="18" charset="0"/>
                <a:ea typeface="微软雅黑" pitchFamily="34" charset="-122"/>
                <a:cs typeface="Times New Roman" pitchFamily="18" charset="0"/>
              </a:rPr>
              <a:t> </a:t>
            </a:r>
          </a:p>
          <a:p>
            <a:pPr marL="0" indent="0">
              <a:buFontTx/>
              <a:buNone/>
            </a:pPr>
            <a:r>
              <a:rPr lang="en-US" altLang="zh-CN" sz="1800" dirty="0" smtClean="0">
                <a:solidFill>
                  <a:srgbClr val="1A3868"/>
                </a:solidFill>
                <a:latin typeface="Times New Roman" pitchFamily="18" charset="0"/>
                <a:ea typeface="微软雅黑" pitchFamily="34" charset="-122"/>
                <a:cs typeface="Times New Roman" pitchFamily="18" charset="0"/>
              </a:rPr>
              <a:t>IEEE 802.8 FDDI </a:t>
            </a:r>
          </a:p>
          <a:p>
            <a:pPr marL="0" indent="0">
              <a:buFontTx/>
              <a:buNone/>
            </a:pPr>
            <a:r>
              <a:rPr lang="en-US" altLang="zh-CN" sz="1800" dirty="0" smtClean="0">
                <a:solidFill>
                  <a:srgbClr val="1A3868"/>
                </a:solidFill>
                <a:latin typeface="Times New Roman" pitchFamily="18" charset="0"/>
                <a:ea typeface="微软雅黑" pitchFamily="34" charset="-122"/>
                <a:cs typeface="Times New Roman" pitchFamily="18" charset="0"/>
              </a:rPr>
              <a:t>IEEE 802.9 </a:t>
            </a:r>
            <a:r>
              <a:rPr lang="zh-CN" altLang="en-US" sz="1800" dirty="0" smtClean="0">
                <a:solidFill>
                  <a:srgbClr val="1A3868"/>
                </a:solidFill>
                <a:latin typeface="Times New Roman" pitchFamily="18" charset="0"/>
                <a:ea typeface="微软雅黑" pitchFamily="34" charset="-122"/>
                <a:cs typeface="Times New Roman" pitchFamily="18" charset="0"/>
              </a:rPr>
              <a:t>同步局域网</a:t>
            </a:r>
          </a:p>
          <a:p>
            <a:pPr marL="0" indent="0">
              <a:buFontTx/>
              <a:buNone/>
            </a:pPr>
            <a:r>
              <a:rPr lang="en-US" altLang="zh-CN" sz="1800" dirty="0" smtClean="0">
                <a:solidFill>
                  <a:srgbClr val="1A3868"/>
                </a:solidFill>
                <a:latin typeface="Times New Roman" pitchFamily="18" charset="0"/>
                <a:ea typeface="微软雅黑" pitchFamily="34" charset="-122"/>
                <a:cs typeface="Times New Roman" pitchFamily="18" charset="0"/>
              </a:rPr>
              <a:t>IEEE 802.10 </a:t>
            </a:r>
            <a:r>
              <a:rPr lang="zh-CN" altLang="en-US" sz="1800" dirty="0" smtClean="0">
                <a:solidFill>
                  <a:srgbClr val="1A3868"/>
                </a:solidFill>
                <a:latin typeface="Times New Roman" pitchFamily="18" charset="0"/>
                <a:ea typeface="微软雅黑" pitchFamily="34" charset="-122"/>
                <a:cs typeface="Times New Roman" pitchFamily="18" charset="0"/>
              </a:rPr>
              <a:t>局域网网络安全</a:t>
            </a:r>
          </a:p>
        </p:txBody>
      </p:sp>
      <p:sp>
        <p:nvSpPr>
          <p:cNvPr id="261123" name="Text Box 4"/>
          <p:cNvSpPr txBox="1">
            <a:spLocks noChangeArrowheads="1"/>
          </p:cNvSpPr>
          <p:nvPr/>
        </p:nvSpPr>
        <p:spPr bwMode="auto">
          <a:xfrm>
            <a:off x="3132138" y="1510499"/>
            <a:ext cx="3313112" cy="2952750"/>
          </a:xfrm>
          <a:prstGeom prst="rect">
            <a:avLst/>
          </a:prstGeom>
          <a:noFill/>
          <a:ln w="9525" algn="ctr">
            <a:noFill/>
            <a:miter lim="800000"/>
            <a:headEnd/>
            <a:tailEnd/>
          </a:ln>
        </p:spPr>
        <p:txBody>
          <a:bodyPr>
            <a:spAutoFit/>
          </a:bodyPr>
          <a:lstStyle/>
          <a:p>
            <a:pPr>
              <a:spcBef>
                <a:spcPct val="20000"/>
              </a:spcBef>
            </a:pPr>
            <a:r>
              <a:rPr lang="en-US" altLang="zh-CN" sz="1800" b="0" u="none">
                <a:solidFill>
                  <a:srgbClr val="1A3868"/>
                </a:solidFill>
              </a:rPr>
              <a:t>IEEE </a:t>
            </a:r>
            <a:r>
              <a:rPr lang="en-US" altLang="zh-CN" sz="1800" b="0" u="none">
                <a:solidFill>
                  <a:srgbClr val="C00000"/>
                </a:solidFill>
              </a:rPr>
              <a:t>802.11 </a:t>
            </a:r>
            <a:r>
              <a:rPr lang="zh-CN" altLang="en-US" sz="1800" b="0" u="none">
                <a:solidFill>
                  <a:srgbClr val="C00000"/>
                </a:solidFill>
              </a:rPr>
              <a:t>无线局域网</a:t>
            </a:r>
          </a:p>
          <a:p>
            <a:pPr>
              <a:spcBef>
                <a:spcPct val="20000"/>
              </a:spcBef>
            </a:pPr>
            <a:r>
              <a:rPr lang="en-US" altLang="zh-CN" sz="1800" b="0" u="none">
                <a:solidFill>
                  <a:schemeClr val="tx1"/>
                </a:solidFill>
              </a:rPr>
              <a:t>IEEE 802.12 </a:t>
            </a:r>
            <a:r>
              <a:rPr lang="zh-CN" altLang="en-US" sz="1800" b="0" u="none">
                <a:solidFill>
                  <a:schemeClr val="tx1"/>
                </a:solidFill>
              </a:rPr>
              <a:t>需求优先级</a:t>
            </a:r>
          </a:p>
          <a:p>
            <a:pPr>
              <a:spcBef>
                <a:spcPct val="20000"/>
              </a:spcBef>
            </a:pPr>
            <a:r>
              <a:rPr lang="en-US" altLang="zh-CN" sz="1800" b="0" u="none">
                <a:solidFill>
                  <a:srgbClr val="1A3868"/>
                </a:solidFill>
              </a:rPr>
              <a:t>IEEE 802.13 (</a:t>
            </a:r>
            <a:r>
              <a:rPr lang="zh-CN" altLang="en-US" sz="1800" b="0" u="none">
                <a:solidFill>
                  <a:srgbClr val="1A3868"/>
                </a:solidFill>
              </a:rPr>
              <a:t>未使用</a:t>
            </a:r>
            <a:r>
              <a:rPr lang="en-US" altLang="zh-CN" sz="1800" b="0" u="none">
                <a:solidFill>
                  <a:srgbClr val="1A3868"/>
                </a:solidFill>
              </a:rPr>
              <a:t>)</a:t>
            </a:r>
          </a:p>
          <a:p>
            <a:pPr>
              <a:spcBef>
                <a:spcPct val="20000"/>
              </a:spcBef>
            </a:pPr>
            <a:r>
              <a:rPr lang="en-US" altLang="zh-CN" sz="1800" b="0" u="none">
                <a:solidFill>
                  <a:srgbClr val="1A3868"/>
                </a:solidFill>
              </a:rPr>
              <a:t>IEEE 802.14 </a:t>
            </a:r>
            <a:r>
              <a:rPr lang="zh-CN" altLang="en-US" sz="1800" b="0" u="none">
                <a:solidFill>
                  <a:srgbClr val="1A3868"/>
                </a:solidFill>
              </a:rPr>
              <a:t>电缆调制解调器</a:t>
            </a:r>
          </a:p>
          <a:p>
            <a:pPr>
              <a:spcBef>
                <a:spcPct val="20000"/>
              </a:spcBef>
            </a:pPr>
            <a:r>
              <a:rPr lang="en-US" altLang="zh-CN" sz="1800" b="0" u="none">
                <a:solidFill>
                  <a:srgbClr val="1A3868"/>
                </a:solidFill>
              </a:rPr>
              <a:t>IEEE </a:t>
            </a:r>
            <a:r>
              <a:rPr lang="en-US" altLang="zh-CN" sz="1800" b="0" u="none">
                <a:solidFill>
                  <a:srgbClr val="C00000"/>
                </a:solidFill>
              </a:rPr>
              <a:t>802.15 </a:t>
            </a:r>
            <a:r>
              <a:rPr lang="zh-CN" altLang="en-US" sz="1800" b="0" u="none">
                <a:solidFill>
                  <a:srgbClr val="C00000"/>
                </a:solidFill>
              </a:rPr>
              <a:t>无线个人网</a:t>
            </a:r>
          </a:p>
          <a:p>
            <a:pPr>
              <a:spcBef>
                <a:spcPct val="20000"/>
              </a:spcBef>
            </a:pPr>
            <a:r>
              <a:rPr lang="en-US" altLang="zh-CN" sz="1800" b="0" u="none">
                <a:solidFill>
                  <a:srgbClr val="1A3868"/>
                </a:solidFill>
              </a:rPr>
              <a:t>IEEE</a:t>
            </a:r>
            <a:r>
              <a:rPr lang="en-US" altLang="zh-CN" sz="1800" b="0" u="none">
                <a:solidFill>
                  <a:srgbClr val="C00000"/>
                </a:solidFill>
              </a:rPr>
              <a:t> 802.16 </a:t>
            </a:r>
            <a:r>
              <a:rPr lang="zh-CN" altLang="en-US" sz="1800" b="0" u="none">
                <a:solidFill>
                  <a:srgbClr val="C00000"/>
                </a:solidFill>
              </a:rPr>
              <a:t>宽带无线城域网</a:t>
            </a:r>
          </a:p>
          <a:p>
            <a:pPr>
              <a:spcBef>
                <a:spcPct val="20000"/>
              </a:spcBef>
            </a:pPr>
            <a:r>
              <a:rPr lang="en-US" altLang="zh-CN" sz="1800" b="0" u="none">
                <a:solidFill>
                  <a:srgbClr val="1A3868"/>
                </a:solidFill>
              </a:rPr>
              <a:t>IEEE 802.17 </a:t>
            </a:r>
            <a:r>
              <a:rPr lang="zh-CN" altLang="en-US" sz="1800" b="0" u="none">
                <a:solidFill>
                  <a:srgbClr val="1A3868"/>
                </a:solidFill>
              </a:rPr>
              <a:t>可靠个人接入技术</a:t>
            </a:r>
          </a:p>
          <a:p>
            <a:pPr>
              <a:spcBef>
                <a:spcPct val="20000"/>
              </a:spcBef>
            </a:pPr>
            <a:r>
              <a:rPr lang="en-US" altLang="zh-CN" sz="1800" b="0" u="none">
                <a:solidFill>
                  <a:srgbClr val="1A3868"/>
                </a:solidFill>
              </a:rPr>
              <a:t>IEEE 802.20 </a:t>
            </a:r>
            <a:r>
              <a:rPr lang="zh-CN" altLang="en-US" sz="1800" b="0" u="none">
                <a:solidFill>
                  <a:srgbClr val="1A3868"/>
                </a:solidFill>
              </a:rPr>
              <a:t>移动宽带无线访问（广域无线网）</a:t>
            </a:r>
          </a:p>
        </p:txBody>
      </p:sp>
      <p:sp>
        <p:nvSpPr>
          <p:cNvPr id="7" name="AutoShape 6"/>
          <p:cNvSpPr>
            <a:spLocks noChangeArrowheads="1"/>
          </p:cNvSpPr>
          <p:nvPr/>
        </p:nvSpPr>
        <p:spPr bwMode="auto">
          <a:xfrm>
            <a:off x="4672965" y="2057623"/>
            <a:ext cx="3713798" cy="1858502"/>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nSpc>
                <a:spcPct val="110000"/>
              </a:lnSpc>
              <a:defRPr/>
            </a:pPr>
            <a:r>
              <a:rPr lang="zh-CN" altLang="en-US" sz="2000" b="0" u="none" dirty="0">
                <a:solidFill>
                  <a:srgbClr val="FFFF00"/>
                </a:solidFill>
              </a:rPr>
              <a:t>总的趋势是以太网占据了绝对优势，采用光纤作为传输介质，</a:t>
            </a:r>
            <a:r>
              <a:rPr lang="en-US" altLang="zh-CN" sz="2000" b="0" u="none" dirty="0">
                <a:solidFill>
                  <a:srgbClr val="FFFF00"/>
                </a:solidFill>
              </a:rPr>
              <a:t>GE</a:t>
            </a:r>
            <a:r>
              <a:rPr lang="zh-CN" altLang="en-US" sz="2000" b="0" u="none" dirty="0">
                <a:solidFill>
                  <a:srgbClr val="FFFF00"/>
                </a:solidFill>
              </a:rPr>
              <a:t>与</a:t>
            </a:r>
            <a:r>
              <a:rPr lang="en-US" altLang="zh-CN" sz="2000" b="0" u="none" dirty="0">
                <a:solidFill>
                  <a:srgbClr val="FFFF00"/>
                </a:solidFill>
              </a:rPr>
              <a:t>10GE</a:t>
            </a:r>
            <a:r>
              <a:rPr lang="zh-CN" altLang="en-US" sz="2000" b="0" u="none" dirty="0">
                <a:solidFill>
                  <a:srgbClr val="FFFF00"/>
                </a:solidFill>
              </a:rPr>
              <a:t>（千兆与万兆）技术成熟，逐步推广到城域网与局域网中</a:t>
            </a:r>
            <a:r>
              <a:rPr lang="zh-CN" altLang="en-US" sz="2000" b="0" u="none" dirty="0" smtClean="0">
                <a:solidFill>
                  <a:srgbClr val="FFFF00"/>
                </a:solidFill>
              </a:rPr>
              <a:t>。</a:t>
            </a:r>
            <a:endParaRPr lang="zh-CN" altLang="en-US" sz="2000" b="0" u="none"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继续教育">
  <a:themeElements>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继续教育">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继续教育</Template>
  <TotalTime>10850</TotalTime>
  <Words>4465</Words>
  <Application>Microsoft Office PowerPoint</Application>
  <PresentationFormat>自定义</PresentationFormat>
  <Paragraphs>514</Paragraphs>
  <Slides>51</Slides>
  <Notes>32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51</vt:i4>
      </vt:variant>
    </vt:vector>
  </HeadingPairs>
  <TitlesOfParts>
    <vt:vector size="69" baseType="lpstr">
      <vt:lpstr>Gulim</vt:lpstr>
      <vt:lpstr>黑体</vt:lpstr>
      <vt:lpstr>华文行楷</vt:lpstr>
      <vt:lpstr>华文新魏</vt:lpstr>
      <vt:lpstr>楷体_GB2312</vt:lpstr>
      <vt:lpstr>宋体</vt:lpstr>
      <vt:lpstr>微软雅黑</vt:lpstr>
      <vt:lpstr>Arial</vt:lpstr>
      <vt:lpstr>Constantia</vt:lpstr>
      <vt:lpstr>Copperplate Gothic Bold</vt:lpstr>
      <vt:lpstr>Symbol</vt:lpstr>
      <vt:lpstr>Tahoma</vt:lpstr>
      <vt:lpstr>Times New Roman</vt:lpstr>
      <vt:lpstr>Wingdings</vt:lpstr>
      <vt:lpstr>继续教育</vt:lpstr>
      <vt:lpstr>Visio</vt:lpstr>
      <vt:lpstr>公式</vt:lpstr>
      <vt:lpstr>Equation</vt:lpstr>
      <vt:lpstr>计算机网络</vt:lpstr>
      <vt:lpstr>PowerPoint 演示文稿</vt:lpstr>
      <vt:lpstr>一、使用广播信道的数据链路层</vt:lpstr>
      <vt:lpstr>局域网的拓扑 </vt:lpstr>
      <vt:lpstr>传输介质</vt:lpstr>
      <vt:lpstr>介质访问控制方法</vt:lpstr>
      <vt:lpstr> 局域网的两个标准  </vt:lpstr>
      <vt:lpstr>二、IEEE 802参考模型</vt:lpstr>
      <vt:lpstr>IEEE802标准扩展     2006年12月6日</vt:lpstr>
      <vt:lpstr>IEEE 802与OSI参考模型的对应关系</vt:lpstr>
      <vt:lpstr>LLC作用不大</vt:lpstr>
      <vt:lpstr>Ethernet网卡设计方法</vt:lpstr>
      <vt:lpstr>适配器的作用  </vt:lpstr>
      <vt:lpstr>计算机通过适配器和局域网进行通信 </vt:lpstr>
      <vt:lpstr>Ethernet 网卡结构</vt:lpstr>
      <vt:lpstr>PowerPoint 演示文稿</vt:lpstr>
      <vt:lpstr>以太网的广播方式发送 </vt:lpstr>
      <vt:lpstr>为了通信的简便 以太网采取了两种重要的措施 </vt:lpstr>
      <vt:lpstr>以太网提供的服务 </vt:lpstr>
      <vt:lpstr>Ethernet 介质访问控制方法</vt:lpstr>
      <vt:lpstr>Ethernet 发送流程</vt:lpstr>
      <vt:lpstr>载波侦听过程</vt:lpstr>
      <vt:lpstr>电磁波在总线上的有限传播速率的影响 </vt:lpstr>
      <vt:lpstr>PowerPoint 演示文稿</vt:lpstr>
      <vt:lpstr>冲突检测（碰撞检测）</vt:lpstr>
      <vt:lpstr>曼彻斯特编码信号的波形叠加</vt:lpstr>
      <vt:lpstr>发现冲突、停止发送、延迟重发</vt:lpstr>
      <vt:lpstr>人为噪声信号 </vt:lpstr>
      <vt:lpstr>以太网的重要特性</vt:lpstr>
      <vt:lpstr>争用期（冲突窗口）</vt:lpstr>
      <vt:lpstr>以太网的争用期长度 </vt:lpstr>
      <vt:lpstr>最短有效帧长 </vt:lpstr>
      <vt:lpstr>截断二进制指数退避算法  (truncated binary exponential backoff)</vt:lpstr>
      <vt:lpstr>帧间最小间隔 </vt:lpstr>
      <vt:lpstr>CSMA/CD的工作方式</vt:lpstr>
      <vt:lpstr>四、以太网的信道利用率 </vt:lpstr>
      <vt:lpstr>参数 a:  与 T0 之比</vt:lpstr>
      <vt:lpstr>信道利用率的最大值 Smax </vt:lpstr>
      <vt:lpstr>五、以太网的 MAC 层</vt:lpstr>
      <vt:lpstr>48 位的 MAC 地址</vt:lpstr>
      <vt:lpstr>局域网上网卡的硬件地址 </vt:lpstr>
      <vt:lpstr>适配器检查 MAC 地址 </vt:lpstr>
      <vt:lpstr>以太网的MAC 帧格式 </vt:lpstr>
      <vt:lpstr>以太网的 MAC 帧格式</vt:lpstr>
      <vt:lpstr>以太网的 MAC 帧格式</vt:lpstr>
      <vt:lpstr>以太网的 MAC 帧格式</vt:lpstr>
      <vt:lpstr>以太网的 MAC 帧格式</vt:lpstr>
      <vt:lpstr>以太网的 MAC 帧格式</vt:lpstr>
      <vt:lpstr>PowerPoint 演示文稿</vt:lpstr>
      <vt:lpstr>无效的 MAC 帧 </vt:lpstr>
      <vt:lpstr>小结</vt:lpstr>
    </vt:vector>
  </TitlesOfParts>
  <Company>tonecom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乔胤博</cp:lastModifiedBy>
  <cp:revision>1150</cp:revision>
  <cp:lastPrinted>1999-06-03T07:41:47Z</cp:lastPrinted>
  <dcterms:created xsi:type="dcterms:W3CDTF">1999-05-31T06:37:31Z</dcterms:created>
  <dcterms:modified xsi:type="dcterms:W3CDTF">2018-01-02T13:22:28Z</dcterms:modified>
</cp:coreProperties>
</file>