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  <p:sldMasterId id="2147483666" r:id="rId2"/>
  </p:sldMasterIdLst>
  <p:notesMasterIdLst>
    <p:notesMasterId r:id="rId39"/>
  </p:notesMasterIdLst>
  <p:handoutMasterIdLst>
    <p:handoutMasterId r:id="rId40"/>
  </p:handoutMasterIdLst>
  <p:sldIdLst>
    <p:sldId id="625" r:id="rId3"/>
    <p:sldId id="602" r:id="rId4"/>
    <p:sldId id="607" r:id="rId5"/>
    <p:sldId id="690" r:id="rId6"/>
    <p:sldId id="663" r:id="rId7"/>
    <p:sldId id="664" r:id="rId8"/>
    <p:sldId id="665" r:id="rId9"/>
    <p:sldId id="666" r:id="rId10"/>
    <p:sldId id="667" r:id="rId11"/>
    <p:sldId id="668" r:id="rId12"/>
    <p:sldId id="669" r:id="rId13"/>
    <p:sldId id="670" r:id="rId14"/>
    <p:sldId id="671" r:id="rId15"/>
    <p:sldId id="672" r:id="rId16"/>
    <p:sldId id="673" r:id="rId17"/>
    <p:sldId id="674" r:id="rId18"/>
    <p:sldId id="675" r:id="rId19"/>
    <p:sldId id="676" r:id="rId20"/>
    <p:sldId id="677" r:id="rId21"/>
    <p:sldId id="678" r:id="rId22"/>
    <p:sldId id="679" r:id="rId23"/>
    <p:sldId id="680" r:id="rId24"/>
    <p:sldId id="681" r:id="rId25"/>
    <p:sldId id="691" r:id="rId26"/>
    <p:sldId id="682" r:id="rId27"/>
    <p:sldId id="693" r:id="rId28"/>
    <p:sldId id="694" r:id="rId29"/>
    <p:sldId id="695" r:id="rId30"/>
    <p:sldId id="683" r:id="rId31"/>
    <p:sldId id="684" r:id="rId32"/>
    <p:sldId id="685" r:id="rId33"/>
    <p:sldId id="686" r:id="rId34"/>
    <p:sldId id="687" r:id="rId35"/>
    <p:sldId id="688" r:id="rId36"/>
    <p:sldId id="689" r:id="rId37"/>
    <p:sldId id="692" r:id="rId38"/>
  </p:sldIdLst>
  <p:sldSz cx="9144000" cy="5145088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5pPr>
    <a:lvl6pPr marL="22860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6pPr>
    <a:lvl7pPr marL="27432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7pPr>
    <a:lvl8pPr marL="32004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8pPr>
    <a:lvl9pPr marL="36576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BFBFB"/>
    <a:srgbClr val="99CCFF"/>
    <a:srgbClr val="6699FF"/>
    <a:srgbClr val="3399FF"/>
    <a:srgbClr val="0099FF"/>
    <a:srgbClr val="C0C0C0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9" autoAdjust="0"/>
    <p:restoredTop sz="89927" autoAdjust="0"/>
  </p:normalViewPr>
  <p:slideViewPr>
    <p:cSldViewPr>
      <p:cViewPr varScale="1">
        <p:scale>
          <a:sx n="57" d="100"/>
          <a:sy n="57" d="100"/>
        </p:scale>
        <p:origin x="84" y="576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9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873BFC3C-30AE-4CCD-BEFA-923336D156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4068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3C78DA88-2868-4CCD-9E49-03425E15C5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98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endParaRPr lang="en-US" altLang="zh-CN" sz="1000" dirty="0" smtClean="0">
              <a:solidFill>
                <a:srgbClr val="2D2DB9"/>
              </a:solidFill>
              <a:ea typeface="宋体" charset="-122"/>
            </a:endParaRPr>
          </a:p>
          <a:p>
            <a:pPr marL="228600" indent="-228600"/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0950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F9C548-AC7E-4F03-8577-F42CFD3E841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62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1A3868"/>
                </a:solidFill>
              </a:rPr>
              <a:t>如果以太网中的各个网段以中继器连接，因为不能避免冲突，所以它们仍然是一个冲突域。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78DA88-2868-4CCD-9E49-03425E15C53C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0589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对于10M共享式局域网，如果有N台主机，则每台主机的有效带宽为10/NM，而交换式局域网中，每台主机独享10M带宽</a:t>
            </a:r>
          </a:p>
        </p:txBody>
      </p:sp>
    </p:spTree>
    <p:extLst>
      <p:ext uri="{BB962C8B-B14F-4D97-AF65-F5344CB8AC3E}">
        <p14:creationId xmlns:p14="http://schemas.microsoft.com/office/powerpoint/2010/main" val="1860723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对于10M共享式局域网，如果有N台主机，则每台主机的有效带宽为10/NM，而交换式局域网中，每台主机独享10M带宽</a:t>
            </a:r>
          </a:p>
        </p:txBody>
      </p:sp>
    </p:spTree>
    <p:extLst>
      <p:ext uri="{BB962C8B-B14F-4D97-AF65-F5344CB8AC3E}">
        <p14:creationId xmlns:p14="http://schemas.microsoft.com/office/powerpoint/2010/main" val="3540295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在传统的共享介质局域网中，所有结点共享一条传输介质，无法避免冲突。随着局域网规模扩大，结点数增加，网络效率下降。因此提出交换方式，核心设备是局域网交换机。交换机拥有一条高带宽的背部总线（转发机构）和内部交换矩阵。交换机的所有的端口都挂接在这条背部总线上，当控制电路收到数据包以后，处理端口会查找内存中的地址对照表以确定目的</a:t>
            </a:r>
            <a:r>
              <a:rPr lang="en-US" altLang="zh-CN" smtClean="0">
                <a:ea typeface="宋体" charset="-122"/>
              </a:rPr>
              <a:t>MAC</a:t>
            </a:r>
            <a:r>
              <a:rPr lang="zh-CN" altLang="en-US" smtClean="0">
                <a:ea typeface="宋体" charset="-122"/>
              </a:rPr>
              <a:t>地址的网卡挂接在哪个端口上，通过内部交换矩阵迅速将数据包传送到目的端口。</a:t>
            </a:r>
          </a:p>
        </p:txBody>
      </p:sp>
    </p:spTree>
    <p:extLst>
      <p:ext uri="{BB962C8B-B14F-4D97-AF65-F5344CB8AC3E}">
        <p14:creationId xmlns:p14="http://schemas.microsoft.com/office/powerpoint/2010/main" val="2561252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z="1000" u="sng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直接交换方式：</a:t>
            </a:r>
            <a:r>
              <a:rPr lang="zh-CN" altLang="en-US" sz="100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帧出错检测任务由结点主机完成；交换延迟时间短，但是缺乏差错检测能力。</a:t>
            </a:r>
            <a:r>
              <a:rPr lang="zh-CN" altLang="en-US" sz="900" u="sng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存储转发交换方式：</a:t>
            </a:r>
            <a:r>
              <a:rPr lang="zh-CN" altLang="en-US" sz="90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优点是具有帧差错检测能力，并支持不同输入速率与输出速率端口之间的帧转发，缺点是交换延迟时间将会增长。</a:t>
            </a:r>
            <a:r>
              <a:rPr lang="zh-CN" altLang="en-US" sz="900" u="sng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改进直接交换方式：</a:t>
            </a:r>
            <a:r>
              <a:rPr lang="zh-CN" altLang="en-US" sz="90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将前二者结合起来，在接收到以太帧的前</a:t>
            </a:r>
            <a:r>
              <a:rPr lang="en-US" altLang="zh-CN" sz="90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64</a:t>
            </a:r>
            <a:r>
              <a:rPr lang="zh-CN" altLang="en-US" sz="90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字节后，判断以太网帧的帧头字段是否正确，如果正确则转发出去；由于只对帧的地址字段与控制字段进行差错检测，因此交换延迟时间将会减少。</a:t>
            </a:r>
          </a:p>
        </p:txBody>
      </p:sp>
    </p:spTree>
    <p:extLst>
      <p:ext uri="{BB962C8B-B14F-4D97-AF65-F5344CB8AC3E}">
        <p14:creationId xmlns:p14="http://schemas.microsoft.com/office/powerpoint/2010/main" val="465944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20000"/>
              </a:lnSpc>
              <a:spcAft>
                <a:spcPct val="10000"/>
              </a:spcAft>
            </a:pPr>
            <a:r>
              <a:rPr lang="zh-CN" altLang="en-US" sz="1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从带宽来看，集线器所有端口共享一条带宽，在同一时刻只能有两个端口传送数据，其他端口只能等待，且只能工作在半双工模式；交换机每个端口都有一条独占的带宽，不但可以工作在半双工模式下而且可以工作在全双工模式下。</a:t>
            </a:r>
            <a:endParaRPr lang="zh-CN" altLang="en-US" b="1" u="sng" smtClean="0">
              <a:solidFill>
                <a:srgbClr val="2D2DB9"/>
              </a:solidFill>
              <a:ea typeface="宋体" charset="-122"/>
              <a:cs typeface="Times New Roman" pitchFamily="18" charset="0"/>
            </a:endParaRPr>
          </a:p>
          <a:p>
            <a:endParaRPr lang="zh-CN" altLang="en-US" smtClean="0"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844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193708-D430-4C65-9B32-CC8E9F6A99EF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9995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108575" y="428625"/>
            <a:ext cx="1606550" cy="4144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50" y="428625"/>
            <a:ext cx="4670425" cy="41449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E6B5A-8F4A-419D-ABE8-5C7AE7CF7C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76597-BD86-42C7-A46D-56D56971E4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A3935-FCDF-41F5-BFDE-5EF37644A0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7188" y="1485900"/>
            <a:ext cx="3101975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11563" y="1485900"/>
            <a:ext cx="3103562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7788D-C9F5-4E76-AEE8-EE568E5474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807A8-EB1E-41E0-A578-5D36466B59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A569-2CEB-4F2B-90D2-5820877BE5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AECC5-CF03-4D51-BFC2-7ED2DE090A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A7D56-E5D5-4F2E-B201-831AB8EA65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F5A0A-6D39-4440-B657-9DA6A8BF32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16B8C-589E-4652-A4F0-1518DE09EB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108575" y="428625"/>
            <a:ext cx="1606550" cy="4144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50" y="428625"/>
            <a:ext cx="4670425" cy="41449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8E81B-D991-47B1-8F54-26455707D3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7188" y="1485900"/>
            <a:ext cx="3101975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11563" y="1485900"/>
            <a:ext cx="3103562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428625"/>
            <a:ext cx="64293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一级标题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485900"/>
            <a:ext cx="6357937" cy="308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二级标题</a:t>
            </a:r>
            <a:endParaRPr lang="en-US" altLang="zh-CN" smtClean="0"/>
          </a:p>
          <a:p>
            <a:pPr lvl="1"/>
            <a:r>
              <a:rPr lang="zh-CN" altLang="en-US" smtClean="0"/>
              <a:t>三级标题</a:t>
            </a:r>
          </a:p>
          <a:p>
            <a:pPr lvl="2"/>
            <a:r>
              <a:rPr lang="zh-CN" altLang="en-US" smtClean="0"/>
              <a:t>四级标题</a:t>
            </a:r>
          </a:p>
          <a:p>
            <a:pPr lvl="3"/>
            <a:r>
              <a:rPr lang="zh-CN" altLang="en-US" smtClean="0"/>
              <a:t>五级标题</a:t>
            </a:r>
          </a:p>
          <a:p>
            <a:pPr lvl="4"/>
            <a:r>
              <a:rPr lang="zh-CN" altLang="en-US" smtClean="0"/>
              <a:t>六级标题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7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26732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26732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428625"/>
            <a:ext cx="64293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一级标题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485900"/>
            <a:ext cx="6357937" cy="308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二级标题</a:t>
            </a:r>
            <a:endParaRPr lang="en-US" altLang="zh-CN" smtClean="0"/>
          </a:p>
          <a:p>
            <a:pPr lvl="1"/>
            <a:r>
              <a:rPr lang="zh-CN" altLang="en-US" smtClean="0"/>
              <a:t>三级标题</a:t>
            </a:r>
          </a:p>
          <a:p>
            <a:pPr lvl="2"/>
            <a:r>
              <a:rPr lang="zh-CN" altLang="en-US" smtClean="0"/>
              <a:t>四级标题</a:t>
            </a:r>
          </a:p>
          <a:p>
            <a:pPr lvl="3"/>
            <a:r>
              <a:rPr lang="zh-CN" altLang="en-US" smtClean="0"/>
              <a:t>五级标题</a:t>
            </a:r>
          </a:p>
          <a:p>
            <a:pPr lvl="4"/>
            <a:r>
              <a:rPr lang="zh-CN" altLang="en-US" smtClean="0"/>
              <a:t>六级标题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3475" y="4856163"/>
            <a:ext cx="2895600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u="none"/>
            </a:lvl1pPr>
          </a:lstStyle>
          <a:p>
            <a:pPr>
              <a:defRPr/>
            </a:pPr>
            <a:fld id="{B3D672B5-6E6C-41B2-BE67-D7CCA1EC6F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  <p:sldLayoutId id="2147483686" r:id="rId3"/>
    <p:sldLayoutId id="2147483685" r:id="rId4"/>
    <p:sldLayoutId id="2147483684" r:id="rId5"/>
    <p:sldLayoutId id="2147483683" r:id="rId6"/>
    <p:sldLayoutId id="2147483682" r:id="rId7"/>
    <p:sldLayoutId id="2147483681" r:id="rId8"/>
    <p:sldLayoutId id="2147483680" r:id="rId9"/>
    <p:sldLayoutId id="2147483679" r:id="rId10"/>
    <p:sldLayoutId id="2147483678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26732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26732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ctrTitle"/>
          </p:nvPr>
        </p:nvSpPr>
        <p:spPr>
          <a:xfrm>
            <a:off x="2571750" y="2027238"/>
            <a:ext cx="5448300" cy="1046162"/>
          </a:xfrm>
        </p:spPr>
        <p:txBody>
          <a:bodyPr/>
          <a:lstStyle/>
          <a:p>
            <a:r>
              <a:rPr lang="zh-CN" altLang="en-US" sz="4000" dirty="0" smtClean="0">
                <a:solidFill>
                  <a:srgbClr val="003366"/>
                </a:solidFill>
                <a:latin typeface="华文新魏" pitchFamily="2" charset="-122"/>
              </a:rPr>
              <a:t>计算机网络</a:t>
            </a:r>
            <a:endParaRPr lang="zh-CN" altLang="en-US" sz="4000" dirty="0" smtClean="0">
              <a:solidFill>
                <a:srgbClr val="003366"/>
              </a:solidFill>
            </a:endParaRPr>
          </a:p>
        </p:txBody>
      </p:sp>
      <p:sp>
        <p:nvSpPr>
          <p:cNvPr id="27650" name="副标题 2"/>
          <p:cNvSpPr>
            <a:spLocks noGrp="1"/>
          </p:cNvSpPr>
          <p:nvPr>
            <p:ph type="subTitle" idx="1"/>
          </p:nvPr>
        </p:nvSpPr>
        <p:spPr>
          <a:xfrm>
            <a:off x="2987824" y="3580656"/>
            <a:ext cx="4914900" cy="1014412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003366"/>
                </a:solidFill>
                <a:latin typeface="微软雅黑" pitchFamily="34" charset="-122"/>
              </a:rPr>
              <a:t>王宇新</a:t>
            </a:r>
          </a:p>
          <a:p>
            <a:r>
              <a:rPr lang="zh-CN" altLang="en-US" sz="2800" dirty="0" smtClean="0">
                <a:solidFill>
                  <a:srgbClr val="003366"/>
                </a:solidFill>
                <a:latin typeface="微软雅黑" pitchFamily="34" charset="-122"/>
              </a:rPr>
              <a:t>大连理工大学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reeform 2"/>
          <p:cNvSpPr>
            <a:spLocks noChangeArrowheads="1"/>
          </p:cNvSpPr>
          <p:nvPr/>
        </p:nvSpPr>
        <p:spPr bwMode="auto">
          <a:xfrm>
            <a:off x="2279875" y="1002501"/>
            <a:ext cx="1050455" cy="2751193"/>
          </a:xfrm>
          <a:custGeom>
            <a:avLst/>
            <a:gdLst>
              <a:gd name="T0" fmla="*/ 0 w 882"/>
              <a:gd name="T1" fmla="*/ 3667125 h 2310"/>
              <a:gd name="T2" fmla="*/ 0 w 882"/>
              <a:gd name="T3" fmla="*/ 3009900 h 2310"/>
              <a:gd name="T4" fmla="*/ 1400175 w 882"/>
              <a:gd name="T5" fmla="*/ 0 h 2310"/>
              <a:gd name="T6" fmla="*/ 1400175 w 882"/>
              <a:gd name="T7" fmla="*/ 3228974 h 2310"/>
              <a:gd name="T8" fmla="*/ 0 w 882"/>
              <a:gd name="T9" fmla="*/ 3667125 h 2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2"/>
              <a:gd name="T16" fmla="*/ 0 h 2310"/>
              <a:gd name="T17" fmla="*/ 882 w 882"/>
              <a:gd name="T18" fmla="*/ 2310 h 2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2" h="2310">
                <a:moveTo>
                  <a:pt x="0" y="2310"/>
                </a:moveTo>
                <a:lnTo>
                  <a:pt x="0" y="1896"/>
                </a:lnTo>
                <a:lnTo>
                  <a:pt x="882" y="0"/>
                </a:lnTo>
                <a:lnTo>
                  <a:pt x="882" y="2034"/>
                </a:lnTo>
                <a:lnTo>
                  <a:pt x="0" y="2310"/>
                </a:lnTo>
                <a:close/>
              </a:path>
            </a:pathLst>
          </a:custGeom>
          <a:gradFill rotWithShape="1">
            <a:gsLst>
              <a:gs pos="0">
                <a:srgbClr val="BABA95"/>
              </a:gs>
              <a:gs pos="100000">
                <a:srgbClr val="FFFF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 u="none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24635" y="761203"/>
            <a:ext cx="6089544" cy="683630"/>
          </a:xfrm>
        </p:spPr>
        <p:txBody>
          <a:bodyPr anchor="b"/>
          <a:lstStyle/>
          <a:p>
            <a:pPr algn="l" eaLnBrk="1" hangingPunct="1"/>
            <a:r>
              <a:rPr lang="zh-CN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网桥的内部结构 </a:t>
            </a:r>
          </a:p>
        </p:txBody>
      </p:sp>
      <p:sp>
        <p:nvSpPr>
          <p:cNvPr id="108551" name="Line 7"/>
          <p:cNvSpPr>
            <a:spLocks noChangeShapeType="1"/>
          </p:cNvSpPr>
          <p:nvPr/>
        </p:nvSpPr>
        <p:spPr bwMode="auto">
          <a:xfrm flipH="1">
            <a:off x="2142910" y="3804906"/>
            <a:ext cx="0" cy="27988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u="none"/>
          </a:p>
        </p:txBody>
      </p:sp>
      <p:sp>
        <p:nvSpPr>
          <p:cNvPr id="108552" name="Line 8"/>
          <p:cNvSpPr>
            <a:spLocks noChangeShapeType="1"/>
          </p:cNvSpPr>
          <p:nvPr/>
        </p:nvSpPr>
        <p:spPr bwMode="auto">
          <a:xfrm flipH="1">
            <a:off x="1455707" y="3819198"/>
            <a:ext cx="0" cy="289411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u="none"/>
          </a:p>
        </p:txBody>
      </p:sp>
      <p:sp>
        <p:nvSpPr>
          <p:cNvPr id="107529" name="Rectangle 9"/>
          <p:cNvSpPr>
            <a:spLocks noChangeArrowheads="1"/>
          </p:cNvSpPr>
          <p:nvPr/>
        </p:nvSpPr>
        <p:spPr bwMode="auto">
          <a:xfrm>
            <a:off x="3347004" y="1013221"/>
            <a:ext cx="3432440" cy="2406995"/>
          </a:xfrm>
          <a:prstGeom prst="rect">
            <a:avLst/>
          </a:prstGeom>
          <a:solidFill>
            <a:srgbClr val="FFFFCC"/>
          </a:solidFill>
          <a:ln w="9525" cmpd="sng">
            <a:solidFill>
              <a:schemeClr val="tx2"/>
            </a:solidFill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/>
          <a:lstStyle/>
          <a:p>
            <a:pPr defTabSz="571652" eaLnBrk="0" hangingPunct="0">
              <a:defRPr/>
            </a:pPr>
            <a:endParaRPr lang="zh-CN" altLang="zh-CN" sz="1400" u="none">
              <a:solidFill>
                <a:srgbClr val="333399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7530" name="Rectangle 10"/>
          <p:cNvSpPr>
            <a:spLocks noChangeArrowheads="1"/>
          </p:cNvSpPr>
          <p:nvPr/>
        </p:nvSpPr>
        <p:spPr bwMode="auto">
          <a:xfrm>
            <a:off x="4666623" y="1306205"/>
            <a:ext cx="534756" cy="391836"/>
          </a:xfrm>
          <a:prstGeom prst="rect">
            <a:avLst/>
          </a:prstGeom>
          <a:solidFill>
            <a:srgbClr val="FFCCFF"/>
          </a:solidFill>
          <a:ln w="9525" cmpd="sng">
            <a:solidFill>
              <a:schemeClr val="tx2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l">
              <a:defRPr/>
            </a:pPr>
            <a:endParaRPr lang="zh-CN" altLang="zh-CN" sz="1400" u="none"/>
          </a:p>
        </p:txBody>
      </p:sp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4694016" y="1349080"/>
            <a:ext cx="496173" cy="28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4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站表</a:t>
            </a:r>
          </a:p>
        </p:txBody>
      </p:sp>
      <p:sp>
        <p:nvSpPr>
          <p:cNvPr id="108556" name="Line 12"/>
          <p:cNvSpPr>
            <a:spLocks noChangeShapeType="1"/>
          </p:cNvSpPr>
          <p:nvPr/>
        </p:nvSpPr>
        <p:spPr bwMode="auto">
          <a:xfrm flipV="1">
            <a:off x="5187087" y="1148993"/>
            <a:ext cx="520463" cy="175076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u="none"/>
          </a:p>
        </p:txBody>
      </p:sp>
      <p:sp>
        <p:nvSpPr>
          <p:cNvPr id="108557" name="Line 13"/>
          <p:cNvSpPr>
            <a:spLocks noChangeShapeType="1"/>
          </p:cNvSpPr>
          <p:nvPr/>
        </p:nvSpPr>
        <p:spPr bwMode="auto">
          <a:xfrm>
            <a:off x="5202570" y="1688513"/>
            <a:ext cx="512127" cy="112787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u="none"/>
          </a:p>
        </p:txBody>
      </p:sp>
      <p:sp>
        <p:nvSpPr>
          <p:cNvPr id="107534" name="Rectangle 14"/>
          <p:cNvSpPr>
            <a:spLocks noChangeArrowheads="1"/>
          </p:cNvSpPr>
          <p:nvPr/>
        </p:nvSpPr>
        <p:spPr bwMode="auto">
          <a:xfrm>
            <a:off x="3481586" y="2110124"/>
            <a:ext cx="1809117" cy="534756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2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l">
              <a:defRPr/>
            </a:pPr>
            <a:endParaRPr lang="zh-CN" altLang="zh-CN" sz="1400" u="none"/>
          </a:p>
        </p:txBody>
      </p:sp>
      <p:sp>
        <p:nvSpPr>
          <p:cNvPr id="108559" name="Rectangle 15"/>
          <p:cNvSpPr>
            <a:spLocks noChangeArrowheads="1"/>
          </p:cNvSpPr>
          <p:nvPr/>
        </p:nvSpPr>
        <p:spPr bwMode="auto">
          <a:xfrm>
            <a:off x="3460148" y="2150618"/>
            <a:ext cx="855245" cy="49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4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接口管理</a:t>
            </a:r>
          </a:p>
          <a:p>
            <a:pPr algn="l"/>
            <a:r>
              <a:rPr lang="zh-CN" altLang="zh-CN" sz="14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zh-CN" altLang="en-US" sz="14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软件</a:t>
            </a:r>
          </a:p>
        </p:txBody>
      </p:sp>
      <p:sp>
        <p:nvSpPr>
          <p:cNvPr id="108560" name="Rectangle 16"/>
          <p:cNvSpPr>
            <a:spLocks noChangeArrowheads="1"/>
          </p:cNvSpPr>
          <p:nvPr/>
        </p:nvSpPr>
        <p:spPr bwMode="auto">
          <a:xfrm>
            <a:off x="4530850" y="2147045"/>
            <a:ext cx="855245" cy="49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4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网桥协议</a:t>
            </a:r>
          </a:p>
          <a:p>
            <a:pPr algn="l"/>
            <a:r>
              <a:rPr lang="zh-CN" altLang="zh-CN" sz="14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zh-CN" altLang="en-US" sz="14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实体</a:t>
            </a:r>
          </a:p>
        </p:txBody>
      </p:sp>
      <p:sp>
        <p:nvSpPr>
          <p:cNvPr id="108561" name="Line 17"/>
          <p:cNvSpPr>
            <a:spLocks noChangeShapeType="1"/>
          </p:cNvSpPr>
          <p:nvPr/>
        </p:nvSpPr>
        <p:spPr bwMode="auto">
          <a:xfrm>
            <a:off x="4245011" y="2248279"/>
            <a:ext cx="366826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u="none"/>
          </a:p>
        </p:txBody>
      </p:sp>
      <p:sp>
        <p:nvSpPr>
          <p:cNvPr id="108562" name="Line 18"/>
          <p:cNvSpPr>
            <a:spLocks noChangeShapeType="1"/>
          </p:cNvSpPr>
          <p:nvPr/>
        </p:nvSpPr>
        <p:spPr bwMode="auto">
          <a:xfrm flipH="1">
            <a:off x="4216428" y="2381670"/>
            <a:ext cx="36325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u="none"/>
          </a:p>
        </p:txBody>
      </p:sp>
      <p:sp>
        <p:nvSpPr>
          <p:cNvPr id="108563" name="Line 19"/>
          <p:cNvSpPr>
            <a:spLocks noChangeShapeType="1"/>
          </p:cNvSpPr>
          <p:nvPr/>
        </p:nvSpPr>
        <p:spPr bwMode="auto">
          <a:xfrm>
            <a:off x="4442716" y="2098214"/>
            <a:ext cx="0" cy="546666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u="none"/>
          </a:p>
        </p:txBody>
      </p:sp>
      <p:sp>
        <p:nvSpPr>
          <p:cNvPr id="108564" name="Line 20"/>
          <p:cNvSpPr>
            <a:spLocks noChangeShapeType="1"/>
          </p:cNvSpPr>
          <p:nvPr/>
        </p:nvSpPr>
        <p:spPr bwMode="auto">
          <a:xfrm>
            <a:off x="4908395" y="1703996"/>
            <a:ext cx="0" cy="409701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u="none"/>
          </a:p>
        </p:txBody>
      </p:sp>
      <p:sp>
        <p:nvSpPr>
          <p:cNvPr id="107541" name="Rectangle 21"/>
          <p:cNvSpPr>
            <a:spLocks noChangeArrowheads="1"/>
          </p:cNvSpPr>
          <p:nvPr/>
        </p:nvSpPr>
        <p:spPr bwMode="auto">
          <a:xfrm>
            <a:off x="4611837" y="2935482"/>
            <a:ext cx="544284" cy="30608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050" u="none">
                <a:solidFill>
                  <a:schemeClr val="tx2"/>
                </a:solidFill>
                <a:ea typeface="黑体" pitchFamily="49" charset="-122"/>
              </a:rPr>
              <a:t>缓存</a:t>
            </a:r>
          </a:p>
        </p:txBody>
      </p:sp>
      <p:sp>
        <p:nvSpPr>
          <p:cNvPr id="107542" name="Rectangle 22"/>
          <p:cNvSpPr>
            <a:spLocks noChangeArrowheads="1"/>
          </p:cNvSpPr>
          <p:nvPr/>
        </p:nvSpPr>
        <p:spPr bwMode="auto">
          <a:xfrm>
            <a:off x="3419654" y="2935482"/>
            <a:ext cx="627653" cy="301321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2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defTabSz="571652" eaLnBrk="0" hangingPunct="0">
              <a:defRPr/>
            </a:pPr>
            <a:r>
              <a:rPr lang="zh-CN" altLang="en-US" sz="1400" u="none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接口 </a:t>
            </a:r>
            <a:r>
              <a:rPr lang="zh-CN" altLang="zh-CN" sz="1400" u="none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1</a:t>
            </a:r>
          </a:p>
        </p:txBody>
      </p:sp>
      <p:sp>
        <p:nvSpPr>
          <p:cNvPr id="107543" name="Rectangle 23"/>
          <p:cNvSpPr>
            <a:spLocks noChangeArrowheads="1"/>
          </p:cNvSpPr>
          <p:nvPr/>
        </p:nvSpPr>
        <p:spPr bwMode="auto">
          <a:xfrm>
            <a:off x="5721843" y="2935482"/>
            <a:ext cx="626462" cy="301321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2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defTabSz="571652" eaLnBrk="0" hangingPunct="0">
              <a:defRPr/>
            </a:pPr>
            <a:r>
              <a:rPr lang="zh-CN" altLang="en-US" sz="1400" u="none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接口 </a:t>
            </a:r>
            <a:r>
              <a:rPr lang="zh-CN" altLang="zh-CN" sz="1400" u="none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2</a:t>
            </a:r>
          </a:p>
        </p:txBody>
      </p:sp>
      <p:sp>
        <p:nvSpPr>
          <p:cNvPr id="108568" name="Line 24"/>
          <p:cNvSpPr>
            <a:spLocks noChangeShapeType="1"/>
          </p:cNvSpPr>
          <p:nvPr/>
        </p:nvSpPr>
        <p:spPr bwMode="auto">
          <a:xfrm>
            <a:off x="4888147" y="2635352"/>
            <a:ext cx="0" cy="30965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u="none"/>
          </a:p>
        </p:txBody>
      </p:sp>
      <p:sp>
        <p:nvSpPr>
          <p:cNvPr id="108569" name="Line 25"/>
          <p:cNvSpPr>
            <a:spLocks noChangeShapeType="1"/>
          </p:cNvSpPr>
          <p:nvPr/>
        </p:nvSpPr>
        <p:spPr bwMode="auto">
          <a:xfrm>
            <a:off x="3726930" y="3241566"/>
            <a:ext cx="0" cy="52999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u="none"/>
          </a:p>
        </p:txBody>
      </p:sp>
      <p:sp>
        <p:nvSpPr>
          <p:cNvPr id="108570" name="Line 26"/>
          <p:cNvSpPr>
            <a:spLocks noChangeShapeType="1"/>
          </p:cNvSpPr>
          <p:nvPr/>
        </p:nvSpPr>
        <p:spPr bwMode="auto">
          <a:xfrm>
            <a:off x="6082713" y="3241567"/>
            <a:ext cx="0" cy="515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u="none"/>
          </a:p>
        </p:txBody>
      </p:sp>
      <p:sp>
        <p:nvSpPr>
          <p:cNvPr id="108571" name="Line 27"/>
          <p:cNvSpPr>
            <a:spLocks noChangeShapeType="1"/>
          </p:cNvSpPr>
          <p:nvPr/>
        </p:nvSpPr>
        <p:spPr bwMode="auto">
          <a:xfrm>
            <a:off x="935244" y="4105037"/>
            <a:ext cx="0" cy="397791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u="none"/>
          </a:p>
        </p:txBody>
      </p:sp>
      <p:sp>
        <p:nvSpPr>
          <p:cNvPr id="108572" name="Line 28"/>
          <p:cNvSpPr>
            <a:spLocks noChangeShapeType="1"/>
          </p:cNvSpPr>
          <p:nvPr/>
        </p:nvSpPr>
        <p:spPr bwMode="auto">
          <a:xfrm>
            <a:off x="1373529" y="4105037"/>
            <a:ext cx="0" cy="397791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u="none"/>
          </a:p>
        </p:txBody>
      </p:sp>
      <p:sp>
        <p:nvSpPr>
          <p:cNvPr id="108573" name="Rectangle 29"/>
          <p:cNvSpPr>
            <a:spLocks noChangeArrowheads="1"/>
          </p:cNvSpPr>
          <p:nvPr/>
        </p:nvSpPr>
        <p:spPr bwMode="auto">
          <a:xfrm>
            <a:off x="142043" y="4069307"/>
            <a:ext cx="78606" cy="8217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1400" u="none"/>
          </a:p>
        </p:txBody>
      </p:sp>
      <p:sp>
        <p:nvSpPr>
          <p:cNvPr id="108574" name="Line 30"/>
          <p:cNvSpPr>
            <a:spLocks noChangeShapeType="1"/>
          </p:cNvSpPr>
          <p:nvPr/>
        </p:nvSpPr>
        <p:spPr bwMode="auto">
          <a:xfrm flipV="1">
            <a:off x="177773" y="4109801"/>
            <a:ext cx="1376787" cy="238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u="none"/>
          </a:p>
        </p:txBody>
      </p:sp>
      <p:sp>
        <p:nvSpPr>
          <p:cNvPr id="108575" name="Rectangle 31"/>
          <p:cNvSpPr>
            <a:spLocks noChangeArrowheads="1"/>
          </p:cNvSpPr>
          <p:nvPr/>
        </p:nvSpPr>
        <p:spPr bwMode="auto">
          <a:xfrm>
            <a:off x="1521212" y="4056206"/>
            <a:ext cx="78606" cy="8336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1400" u="none"/>
          </a:p>
        </p:txBody>
      </p:sp>
      <p:sp>
        <p:nvSpPr>
          <p:cNvPr id="108576" name="Line 32"/>
          <p:cNvSpPr>
            <a:spLocks noChangeShapeType="1"/>
          </p:cNvSpPr>
          <p:nvPr/>
        </p:nvSpPr>
        <p:spPr bwMode="auto">
          <a:xfrm>
            <a:off x="460037" y="4112183"/>
            <a:ext cx="0" cy="3835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u="none"/>
          </a:p>
        </p:txBody>
      </p:sp>
      <p:sp>
        <p:nvSpPr>
          <p:cNvPr id="108577" name="Rectangle 33"/>
          <p:cNvSpPr>
            <a:spLocks noChangeArrowheads="1"/>
          </p:cNvSpPr>
          <p:nvPr/>
        </p:nvSpPr>
        <p:spPr bwMode="auto">
          <a:xfrm>
            <a:off x="164672" y="4220562"/>
            <a:ext cx="316636" cy="28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14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①</a:t>
            </a:r>
          </a:p>
        </p:txBody>
      </p:sp>
      <p:sp>
        <p:nvSpPr>
          <p:cNvPr id="108578" name="Rectangle 34"/>
          <p:cNvSpPr>
            <a:spLocks noChangeArrowheads="1"/>
          </p:cNvSpPr>
          <p:nvPr/>
        </p:nvSpPr>
        <p:spPr bwMode="auto">
          <a:xfrm>
            <a:off x="617249" y="4220562"/>
            <a:ext cx="316636" cy="28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14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②</a:t>
            </a:r>
          </a:p>
        </p:txBody>
      </p:sp>
      <p:sp>
        <p:nvSpPr>
          <p:cNvPr id="108579" name="Rectangle 35"/>
          <p:cNvSpPr>
            <a:spLocks noChangeArrowheads="1"/>
          </p:cNvSpPr>
          <p:nvPr/>
        </p:nvSpPr>
        <p:spPr bwMode="auto">
          <a:xfrm>
            <a:off x="1068635" y="4220562"/>
            <a:ext cx="316636" cy="28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14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③</a:t>
            </a:r>
          </a:p>
        </p:txBody>
      </p:sp>
      <p:sp>
        <p:nvSpPr>
          <p:cNvPr id="108580" name="Rectangle 36"/>
          <p:cNvSpPr>
            <a:spLocks noChangeArrowheads="1"/>
          </p:cNvSpPr>
          <p:nvPr/>
        </p:nvSpPr>
        <p:spPr bwMode="auto">
          <a:xfrm>
            <a:off x="2419221" y="3820389"/>
            <a:ext cx="675709" cy="28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4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网段 </a:t>
            </a:r>
            <a:r>
              <a:rPr lang="zh-CN" altLang="zh-CN" sz="14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108581" name="Rectangle 37"/>
          <p:cNvSpPr>
            <a:spLocks noChangeArrowheads="1"/>
          </p:cNvSpPr>
          <p:nvPr/>
        </p:nvSpPr>
        <p:spPr bwMode="auto">
          <a:xfrm>
            <a:off x="543407" y="3820389"/>
            <a:ext cx="669040" cy="28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4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网段 </a:t>
            </a:r>
            <a:r>
              <a:rPr lang="zh-CN" altLang="zh-CN" sz="14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107558" name="Rectangle 38"/>
          <p:cNvSpPr>
            <a:spLocks noChangeArrowheads="1"/>
          </p:cNvSpPr>
          <p:nvPr/>
        </p:nvSpPr>
        <p:spPr bwMode="auto">
          <a:xfrm>
            <a:off x="5707550" y="1138274"/>
            <a:ext cx="986142" cy="1670963"/>
          </a:xfrm>
          <a:prstGeom prst="rect">
            <a:avLst/>
          </a:prstGeom>
          <a:solidFill>
            <a:srgbClr val="FFCCFF"/>
          </a:solidFill>
          <a:ln w="9525" cmpd="sng">
            <a:solidFill>
              <a:schemeClr val="tx2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l">
              <a:defRPr/>
            </a:pPr>
            <a:endParaRPr lang="zh-CN" altLang="zh-CN" sz="1400" u="none"/>
          </a:p>
        </p:txBody>
      </p:sp>
      <p:sp>
        <p:nvSpPr>
          <p:cNvPr id="108583" name="Rectangle 39"/>
          <p:cNvSpPr>
            <a:spLocks noChangeArrowheads="1"/>
          </p:cNvSpPr>
          <p:nvPr/>
        </p:nvSpPr>
        <p:spPr bwMode="auto">
          <a:xfrm>
            <a:off x="6364978" y="1357416"/>
            <a:ext cx="247726" cy="28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14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08584" name="Rectangle 40"/>
          <p:cNvSpPr>
            <a:spLocks noChangeArrowheads="1"/>
          </p:cNvSpPr>
          <p:nvPr/>
        </p:nvSpPr>
        <p:spPr bwMode="auto">
          <a:xfrm>
            <a:off x="6364979" y="1602761"/>
            <a:ext cx="236486" cy="28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14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08585" name="Rectangle 41"/>
          <p:cNvSpPr>
            <a:spLocks noChangeArrowheads="1"/>
          </p:cNvSpPr>
          <p:nvPr/>
        </p:nvSpPr>
        <p:spPr bwMode="auto">
          <a:xfrm>
            <a:off x="6364978" y="1854061"/>
            <a:ext cx="247726" cy="28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14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08586" name="Rectangle 42"/>
          <p:cNvSpPr>
            <a:spLocks noChangeArrowheads="1"/>
          </p:cNvSpPr>
          <p:nvPr/>
        </p:nvSpPr>
        <p:spPr bwMode="auto">
          <a:xfrm>
            <a:off x="6364979" y="2080349"/>
            <a:ext cx="236486" cy="28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14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08587" name="Rectangle 43"/>
          <p:cNvSpPr>
            <a:spLocks noChangeArrowheads="1"/>
          </p:cNvSpPr>
          <p:nvPr/>
        </p:nvSpPr>
        <p:spPr bwMode="auto">
          <a:xfrm>
            <a:off x="5857616" y="1359798"/>
            <a:ext cx="316636" cy="28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14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①</a:t>
            </a:r>
          </a:p>
        </p:txBody>
      </p:sp>
      <p:sp>
        <p:nvSpPr>
          <p:cNvPr id="108588" name="Rectangle 44"/>
          <p:cNvSpPr>
            <a:spLocks noChangeArrowheads="1"/>
          </p:cNvSpPr>
          <p:nvPr/>
        </p:nvSpPr>
        <p:spPr bwMode="auto">
          <a:xfrm>
            <a:off x="5857616" y="1842151"/>
            <a:ext cx="316636" cy="28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14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③</a:t>
            </a:r>
          </a:p>
        </p:txBody>
      </p:sp>
      <p:sp>
        <p:nvSpPr>
          <p:cNvPr id="108589" name="Rectangle 45"/>
          <p:cNvSpPr>
            <a:spLocks noChangeArrowheads="1"/>
          </p:cNvSpPr>
          <p:nvPr/>
        </p:nvSpPr>
        <p:spPr bwMode="auto">
          <a:xfrm>
            <a:off x="5857616" y="2313784"/>
            <a:ext cx="316636" cy="28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14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⑤</a:t>
            </a:r>
          </a:p>
        </p:txBody>
      </p:sp>
      <p:sp>
        <p:nvSpPr>
          <p:cNvPr id="108590" name="Rectangle 46"/>
          <p:cNvSpPr>
            <a:spLocks noChangeArrowheads="1"/>
          </p:cNvSpPr>
          <p:nvPr/>
        </p:nvSpPr>
        <p:spPr bwMode="auto">
          <a:xfrm>
            <a:off x="6364978" y="2305446"/>
            <a:ext cx="247726" cy="28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14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08591" name="Rectangle 47"/>
          <p:cNvSpPr>
            <a:spLocks noChangeArrowheads="1"/>
          </p:cNvSpPr>
          <p:nvPr/>
        </p:nvSpPr>
        <p:spPr bwMode="auto">
          <a:xfrm>
            <a:off x="5857616" y="1600379"/>
            <a:ext cx="316636" cy="28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14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②</a:t>
            </a:r>
          </a:p>
        </p:txBody>
      </p:sp>
      <p:sp>
        <p:nvSpPr>
          <p:cNvPr id="108592" name="Rectangle 48"/>
          <p:cNvSpPr>
            <a:spLocks noChangeArrowheads="1"/>
          </p:cNvSpPr>
          <p:nvPr/>
        </p:nvSpPr>
        <p:spPr bwMode="auto">
          <a:xfrm>
            <a:off x="5857616" y="2076776"/>
            <a:ext cx="316636" cy="28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14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④</a:t>
            </a:r>
          </a:p>
        </p:txBody>
      </p:sp>
      <p:sp>
        <p:nvSpPr>
          <p:cNvPr id="108593" name="Rectangle 49"/>
          <p:cNvSpPr>
            <a:spLocks noChangeArrowheads="1"/>
          </p:cNvSpPr>
          <p:nvPr/>
        </p:nvSpPr>
        <p:spPr bwMode="auto">
          <a:xfrm>
            <a:off x="5856425" y="2531735"/>
            <a:ext cx="360870" cy="28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14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⑥</a:t>
            </a:r>
          </a:p>
        </p:txBody>
      </p:sp>
      <p:sp>
        <p:nvSpPr>
          <p:cNvPr id="108594" name="Rectangle 50"/>
          <p:cNvSpPr>
            <a:spLocks noChangeArrowheads="1"/>
          </p:cNvSpPr>
          <p:nvPr/>
        </p:nvSpPr>
        <p:spPr bwMode="auto">
          <a:xfrm>
            <a:off x="6364978" y="2542454"/>
            <a:ext cx="247726" cy="28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14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08595" name="Rectangle 51"/>
          <p:cNvSpPr>
            <a:spLocks noChangeArrowheads="1"/>
          </p:cNvSpPr>
          <p:nvPr/>
        </p:nvSpPr>
        <p:spPr bwMode="auto">
          <a:xfrm>
            <a:off x="5686112" y="1116836"/>
            <a:ext cx="675709" cy="28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4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站地址</a:t>
            </a:r>
          </a:p>
        </p:txBody>
      </p:sp>
      <p:sp>
        <p:nvSpPr>
          <p:cNvPr id="108596" name="Rectangle 52"/>
          <p:cNvSpPr>
            <a:spLocks noChangeArrowheads="1"/>
          </p:cNvSpPr>
          <p:nvPr/>
        </p:nvSpPr>
        <p:spPr bwMode="auto">
          <a:xfrm>
            <a:off x="6251834" y="1120409"/>
            <a:ext cx="496173" cy="28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4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接口</a:t>
            </a:r>
          </a:p>
        </p:txBody>
      </p:sp>
      <p:sp>
        <p:nvSpPr>
          <p:cNvPr id="108597" name="Line 53"/>
          <p:cNvSpPr>
            <a:spLocks noChangeShapeType="1"/>
          </p:cNvSpPr>
          <p:nvPr/>
        </p:nvSpPr>
        <p:spPr bwMode="auto">
          <a:xfrm>
            <a:off x="5707550" y="1613480"/>
            <a:ext cx="99686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u="none"/>
          </a:p>
        </p:txBody>
      </p:sp>
      <p:sp>
        <p:nvSpPr>
          <p:cNvPr id="108598" name="Line 54"/>
          <p:cNvSpPr>
            <a:spLocks noChangeShapeType="1"/>
          </p:cNvSpPr>
          <p:nvPr/>
        </p:nvSpPr>
        <p:spPr bwMode="auto">
          <a:xfrm>
            <a:off x="6280418" y="1138274"/>
            <a:ext cx="0" cy="166381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u="none"/>
          </a:p>
        </p:txBody>
      </p:sp>
      <p:sp>
        <p:nvSpPr>
          <p:cNvPr id="108599" name="Line 55"/>
          <p:cNvSpPr>
            <a:spLocks noChangeShapeType="1"/>
          </p:cNvSpPr>
          <p:nvPr/>
        </p:nvSpPr>
        <p:spPr bwMode="auto">
          <a:xfrm>
            <a:off x="5707551" y="1851679"/>
            <a:ext cx="10040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u="none"/>
          </a:p>
        </p:txBody>
      </p:sp>
      <p:sp>
        <p:nvSpPr>
          <p:cNvPr id="108600" name="Line 56"/>
          <p:cNvSpPr>
            <a:spLocks noChangeShapeType="1"/>
          </p:cNvSpPr>
          <p:nvPr/>
        </p:nvSpPr>
        <p:spPr bwMode="auto">
          <a:xfrm>
            <a:off x="5707550" y="2088686"/>
            <a:ext cx="101115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u="none"/>
          </a:p>
        </p:txBody>
      </p:sp>
      <p:sp>
        <p:nvSpPr>
          <p:cNvPr id="108601" name="Line 57"/>
          <p:cNvSpPr>
            <a:spLocks noChangeShapeType="1"/>
          </p:cNvSpPr>
          <p:nvPr/>
        </p:nvSpPr>
        <p:spPr bwMode="auto">
          <a:xfrm>
            <a:off x="5707550" y="2326884"/>
            <a:ext cx="99686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u="none"/>
          </a:p>
        </p:txBody>
      </p:sp>
      <p:sp>
        <p:nvSpPr>
          <p:cNvPr id="108602" name="Line 58"/>
          <p:cNvSpPr>
            <a:spLocks noChangeShapeType="1"/>
          </p:cNvSpPr>
          <p:nvPr/>
        </p:nvSpPr>
        <p:spPr bwMode="auto">
          <a:xfrm>
            <a:off x="5707550" y="2563892"/>
            <a:ext cx="98256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u="none"/>
          </a:p>
        </p:txBody>
      </p:sp>
      <p:sp>
        <p:nvSpPr>
          <p:cNvPr id="108603" name="Line 59"/>
          <p:cNvSpPr>
            <a:spLocks noChangeShapeType="1"/>
          </p:cNvSpPr>
          <p:nvPr/>
        </p:nvSpPr>
        <p:spPr bwMode="auto">
          <a:xfrm>
            <a:off x="5707550" y="1376472"/>
            <a:ext cx="99686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u="none"/>
          </a:p>
        </p:txBody>
      </p:sp>
      <p:sp>
        <p:nvSpPr>
          <p:cNvPr id="108604" name="Rectangle 60"/>
          <p:cNvSpPr>
            <a:spLocks noChangeArrowheads="1"/>
          </p:cNvSpPr>
          <p:nvPr/>
        </p:nvSpPr>
        <p:spPr bwMode="auto">
          <a:xfrm>
            <a:off x="3404171" y="1044186"/>
            <a:ext cx="419228" cy="23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1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网桥</a:t>
            </a:r>
          </a:p>
        </p:txBody>
      </p:sp>
      <p:pic>
        <p:nvPicPr>
          <p:cNvPr id="108605" name="Picture 6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61" y="4473053"/>
            <a:ext cx="379927" cy="403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606" name="Picture 6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11" y="4473053"/>
            <a:ext cx="379926" cy="403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607" name="Picture 6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87" y="4471862"/>
            <a:ext cx="381118" cy="403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608" name="Line 64"/>
          <p:cNvSpPr>
            <a:spLocks noChangeShapeType="1"/>
          </p:cNvSpPr>
          <p:nvPr/>
        </p:nvSpPr>
        <p:spPr bwMode="auto">
          <a:xfrm flipV="1">
            <a:off x="4047307" y="3092693"/>
            <a:ext cx="564530" cy="1191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u="none"/>
          </a:p>
        </p:txBody>
      </p:sp>
      <p:sp>
        <p:nvSpPr>
          <p:cNvPr id="108609" name="Line 65"/>
          <p:cNvSpPr>
            <a:spLocks noChangeShapeType="1"/>
          </p:cNvSpPr>
          <p:nvPr/>
        </p:nvSpPr>
        <p:spPr bwMode="auto">
          <a:xfrm flipV="1">
            <a:off x="5177559" y="3096265"/>
            <a:ext cx="533565" cy="4764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u="none"/>
          </a:p>
        </p:txBody>
      </p:sp>
      <p:sp>
        <p:nvSpPr>
          <p:cNvPr id="108610" name="Rectangle 66"/>
          <p:cNvSpPr>
            <a:spLocks noChangeArrowheads="1"/>
          </p:cNvSpPr>
          <p:nvPr/>
        </p:nvSpPr>
        <p:spPr bwMode="auto">
          <a:xfrm>
            <a:off x="1578380" y="3092693"/>
            <a:ext cx="496173" cy="28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4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网桥</a:t>
            </a:r>
          </a:p>
        </p:txBody>
      </p:sp>
      <p:pic>
        <p:nvPicPr>
          <p:cNvPr id="108611" name="Picture 6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091" y="3210601"/>
            <a:ext cx="961131" cy="65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612" name="Line 68"/>
          <p:cNvSpPr>
            <a:spLocks noChangeShapeType="1"/>
          </p:cNvSpPr>
          <p:nvPr/>
        </p:nvSpPr>
        <p:spPr bwMode="auto">
          <a:xfrm>
            <a:off x="2765799" y="4090745"/>
            <a:ext cx="0" cy="39898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u="none"/>
          </a:p>
        </p:txBody>
      </p:sp>
      <p:sp>
        <p:nvSpPr>
          <p:cNvPr id="108613" name="Line 69"/>
          <p:cNvSpPr>
            <a:spLocks noChangeShapeType="1"/>
          </p:cNvSpPr>
          <p:nvPr/>
        </p:nvSpPr>
        <p:spPr bwMode="auto">
          <a:xfrm>
            <a:off x="3204084" y="4090745"/>
            <a:ext cx="0" cy="39898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u="none"/>
          </a:p>
        </p:txBody>
      </p:sp>
      <p:sp>
        <p:nvSpPr>
          <p:cNvPr id="108614" name="Rectangle 70"/>
          <p:cNvSpPr>
            <a:spLocks noChangeArrowheads="1"/>
          </p:cNvSpPr>
          <p:nvPr/>
        </p:nvSpPr>
        <p:spPr bwMode="auto">
          <a:xfrm>
            <a:off x="1973789" y="4055015"/>
            <a:ext cx="78606" cy="8336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1400" u="none"/>
          </a:p>
        </p:txBody>
      </p:sp>
      <p:sp>
        <p:nvSpPr>
          <p:cNvPr id="108615" name="Line 71"/>
          <p:cNvSpPr>
            <a:spLocks noChangeShapeType="1"/>
          </p:cNvSpPr>
          <p:nvPr/>
        </p:nvSpPr>
        <p:spPr bwMode="auto">
          <a:xfrm flipV="1">
            <a:off x="2009519" y="4095509"/>
            <a:ext cx="1376787" cy="238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u="none"/>
          </a:p>
        </p:txBody>
      </p:sp>
      <p:sp>
        <p:nvSpPr>
          <p:cNvPr id="108616" name="Rectangle 72"/>
          <p:cNvSpPr>
            <a:spLocks noChangeArrowheads="1"/>
          </p:cNvSpPr>
          <p:nvPr/>
        </p:nvSpPr>
        <p:spPr bwMode="auto">
          <a:xfrm>
            <a:off x="3352959" y="4043105"/>
            <a:ext cx="78606" cy="8217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1400" u="none"/>
          </a:p>
        </p:txBody>
      </p:sp>
      <p:sp>
        <p:nvSpPr>
          <p:cNvPr id="108617" name="Line 73"/>
          <p:cNvSpPr>
            <a:spLocks noChangeShapeType="1"/>
          </p:cNvSpPr>
          <p:nvPr/>
        </p:nvSpPr>
        <p:spPr bwMode="auto">
          <a:xfrm>
            <a:off x="2291784" y="4097891"/>
            <a:ext cx="0" cy="38469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u="none"/>
          </a:p>
        </p:txBody>
      </p:sp>
      <p:sp>
        <p:nvSpPr>
          <p:cNvPr id="108618" name="Rectangle 74"/>
          <p:cNvSpPr>
            <a:spLocks noChangeArrowheads="1"/>
          </p:cNvSpPr>
          <p:nvPr/>
        </p:nvSpPr>
        <p:spPr bwMode="auto">
          <a:xfrm>
            <a:off x="1996418" y="4220562"/>
            <a:ext cx="316636" cy="28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14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④</a:t>
            </a:r>
          </a:p>
        </p:txBody>
      </p:sp>
      <p:sp>
        <p:nvSpPr>
          <p:cNvPr id="108619" name="Rectangle 75"/>
          <p:cNvSpPr>
            <a:spLocks noChangeArrowheads="1"/>
          </p:cNvSpPr>
          <p:nvPr/>
        </p:nvSpPr>
        <p:spPr bwMode="auto">
          <a:xfrm>
            <a:off x="2447805" y="4220562"/>
            <a:ext cx="316636" cy="28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14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⑤</a:t>
            </a:r>
          </a:p>
        </p:txBody>
      </p:sp>
      <p:sp>
        <p:nvSpPr>
          <p:cNvPr id="108620" name="Rectangle 76"/>
          <p:cNvSpPr>
            <a:spLocks noChangeArrowheads="1"/>
          </p:cNvSpPr>
          <p:nvPr/>
        </p:nvSpPr>
        <p:spPr bwMode="auto">
          <a:xfrm>
            <a:off x="2901573" y="4220562"/>
            <a:ext cx="316636" cy="28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14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⑥</a:t>
            </a:r>
          </a:p>
        </p:txBody>
      </p:sp>
      <p:pic>
        <p:nvPicPr>
          <p:cNvPr id="108621" name="Picture 7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607" y="4459952"/>
            <a:ext cx="379927" cy="403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622" name="Picture 7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566" y="4459952"/>
            <a:ext cx="381118" cy="403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623" name="Picture 7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233" y="4458761"/>
            <a:ext cx="381118" cy="403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624" name="Rectangle 80"/>
          <p:cNvSpPr>
            <a:spLocks noChangeArrowheads="1"/>
          </p:cNvSpPr>
          <p:nvPr/>
        </p:nvSpPr>
        <p:spPr bwMode="auto">
          <a:xfrm>
            <a:off x="3051637" y="3438081"/>
            <a:ext cx="645252" cy="28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4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接口 </a:t>
            </a:r>
            <a:r>
              <a:rPr lang="zh-CN" altLang="zh-CN" sz="14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08625" name="Rectangle 81"/>
          <p:cNvSpPr>
            <a:spLocks noChangeArrowheads="1"/>
          </p:cNvSpPr>
          <p:nvPr/>
        </p:nvSpPr>
        <p:spPr bwMode="auto">
          <a:xfrm>
            <a:off x="5455060" y="3438081"/>
            <a:ext cx="645252" cy="28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4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接口 </a:t>
            </a:r>
            <a:r>
              <a:rPr lang="zh-CN" altLang="zh-CN" sz="14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08626" name="Rectangle 82"/>
          <p:cNvSpPr>
            <a:spLocks noChangeArrowheads="1"/>
          </p:cNvSpPr>
          <p:nvPr/>
        </p:nvSpPr>
        <p:spPr bwMode="auto">
          <a:xfrm>
            <a:off x="1430697" y="3816816"/>
            <a:ext cx="236486" cy="28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14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08627" name="Rectangle 83"/>
          <p:cNvSpPr>
            <a:spLocks noChangeArrowheads="1"/>
          </p:cNvSpPr>
          <p:nvPr/>
        </p:nvSpPr>
        <p:spPr bwMode="auto">
          <a:xfrm>
            <a:off x="1916622" y="3813243"/>
            <a:ext cx="236486" cy="28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14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79945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708448"/>
            <a:ext cx="5889457" cy="319424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ct val="20000"/>
              </a:spcAft>
              <a:defRPr/>
            </a:pPr>
            <a:r>
              <a:rPr lang="zh-CN" altLang="en-US" sz="22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过滤通信量。 </a:t>
            </a:r>
          </a:p>
          <a:p>
            <a:pPr>
              <a:spcBef>
                <a:spcPts val="600"/>
              </a:spcBef>
              <a:spcAft>
                <a:spcPct val="20000"/>
              </a:spcAft>
              <a:defRPr/>
            </a:pPr>
            <a:r>
              <a:rPr lang="zh-CN" altLang="en-US" sz="22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扩大了物理范围。</a:t>
            </a:r>
          </a:p>
          <a:p>
            <a:pPr>
              <a:spcBef>
                <a:spcPts val="600"/>
              </a:spcBef>
              <a:spcAft>
                <a:spcPct val="20000"/>
              </a:spcAft>
              <a:defRPr/>
            </a:pPr>
            <a:r>
              <a:rPr lang="zh-CN" altLang="en-US" sz="22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提高了可靠性。</a:t>
            </a:r>
          </a:p>
          <a:p>
            <a:pPr>
              <a:spcBef>
                <a:spcPts val="600"/>
              </a:spcBef>
              <a:spcAft>
                <a:spcPct val="20000"/>
              </a:spcAft>
              <a:defRPr/>
            </a:pPr>
            <a:r>
              <a:rPr lang="zh-CN" altLang="en-US" sz="22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可互连不同物理层、不同 </a:t>
            </a:r>
            <a:r>
              <a:rPr lang="zh-CN" altLang="zh-CN" sz="22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MAC </a:t>
            </a:r>
            <a:r>
              <a:rPr lang="zh-CN" altLang="en-US" sz="22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子层和不同速率（如</a:t>
            </a:r>
            <a:r>
              <a:rPr lang="zh-CN" altLang="zh-CN" sz="22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10 Mb/s </a:t>
            </a:r>
            <a:r>
              <a:rPr lang="zh-CN" altLang="en-US" sz="22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zh-CN" altLang="zh-CN" sz="22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100 Mb/s </a:t>
            </a:r>
            <a:r>
              <a:rPr lang="zh-CN" altLang="en-US" sz="22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以太网）的局域网。  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605153"/>
            <a:ext cx="6089544" cy="815263"/>
          </a:xfrm>
        </p:spPr>
        <p:txBody>
          <a:bodyPr anchor="b"/>
          <a:lstStyle/>
          <a:p>
            <a:pPr algn="l" eaLnBrk="1" hangingPunct="1"/>
            <a:r>
              <a:rPr lang="zh-CN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使用网桥带来的好处 </a:t>
            </a:r>
          </a:p>
        </p:txBody>
      </p:sp>
    </p:spTree>
    <p:extLst>
      <p:ext uri="{BB962C8B-B14F-4D97-AF65-F5344CB8AC3E}">
        <p14:creationId xmlns:p14="http://schemas.microsoft.com/office/powerpoint/2010/main" val="135772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30730" y="831455"/>
            <a:ext cx="5591709" cy="1096904"/>
          </a:xfrm>
        </p:spPr>
        <p:txBody>
          <a:bodyPr anchor="b"/>
          <a:lstStyle/>
          <a:p>
            <a:pPr eaLnBrk="1" hangingPunct="1"/>
            <a:r>
              <a:rPr lang="zh-CN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网桥使各网段成为</a:t>
            </a:r>
            <a:br>
              <a:rPr lang="zh-CN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CN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隔离开的碰撞域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58352" y="2356520"/>
            <a:ext cx="6700523" cy="1836510"/>
            <a:chOff x="258352" y="2356520"/>
            <a:chExt cx="6700523" cy="1836510"/>
          </a:xfrm>
        </p:grpSpPr>
        <p:sp>
          <p:nvSpPr>
            <p:cNvPr id="110594" name="Oval 2"/>
            <p:cNvSpPr>
              <a:spLocks noChangeArrowheads="1"/>
            </p:cNvSpPr>
            <p:nvPr/>
          </p:nvSpPr>
          <p:spPr bwMode="auto">
            <a:xfrm>
              <a:off x="4917514" y="2356520"/>
              <a:ext cx="2041361" cy="1836510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lang="zh-CN" altLang="zh-CN" sz="2101" u="none">
                <a:solidFill>
                  <a:srgbClr val="000099"/>
                </a:solidFill>
              </a:endParaRPr>
            </a:p>
          </p:txBody>
        </p:sp>
        <p:sp>
          <p:nvSpPr>
            <p:cNvPr id="110595" name="Oval 3"/>
            <p:cNvSpPr>
              <a:spLocks noChangeArrowheads="1"/>
            </p:cNvSpPr>
            <p:nvPr/>
          </p:nvSpPr>
          <p:spPr bwMode="auto">
            <a:xfrm>
              <a:off x="2555776" y="2356520"/>
              <a:ext cx="2042552" cy="1836510"/>
            </a:xfrm>
            <a:prstGeom prst="ellipse">
              <a:avLst/>
            </a:prstGeom>
            <a:solidFill>
              <a:srgbClr val="99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lang="zh-CN" altLang="zh-CN" sz="2101" u="none">
                <a:solidFill>
                  <a:srgbClr val="000099"/>
                </a:solidFill>
              </a:endParaRPr>
            </a:p>
          </p:txBody>
        </p:sp>
        <p:sp>
          <p:nvSpPr>
            <p:cNvPr id="110596" name="Oval 4"/>
            <p:cNvSpPr>
              <a:spLocks noChangeArrowheads="1"/>
            </p:cNvSpPr>
            <p:nvPr/>
          </p:nvSpPr>
          <p:spPr bwMode="auto">
            <a:xfrm>
              <a:off x="258352" y="2356520"/>
              <a:ext cx="2041361" cy="183651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lang="zh-CN" altLang="zh-CN" sz="2101" u="none">
                <a:solidFill>
                  <a:srgbClr val="000099"/>
                </a:solidFill>
              </a:endParaRPr>
            </a:p>
          </p:txBody>
        </p:sp>
        <p:sp>
          <p:nvSpPr>
            <p:cNvPr id="110598" name="Line 6"/>
            <p:cNvSpPr>
              <a:spLocks noChangeShapeType="1"/>
            </p:cNvSpPr>
            <p:nvPr/>
          </p:nvSpPr>
          <p:spPr bwMode="auto">
            <a:xfrm>
              <a:off x="6393153" y="2963925"/>
              <a:ext cx="0" cy="47758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101" u="none"/>
            </a:p>
          </p:txBody>
        </p:sp>
        <p:sp>
          <p:nvSpPr>
            <p:cNvPr id="110599" name="Line 7"/>
            <p:cNvSpPr>
              <a:spLocks noChangeShapeType="1"/>
            </p:cNvSpPr>
            <p:nvPr/>
          </p:nvSpPr>
          <p:spPr bwMode="auto">
            <a:xfrm flipV="1">
              <a:off x="5086635" y="2971071"/>
              <a:ext cx="1503033" cy="3573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101" u="none"/>
            </a:p>
          </p:txBody>
        </p:sp>
        <p:sp>
          <p:nvSpPr>
            <p:cNvPr id="110600" name="Rectangle 8"/>
            <p:cNvSpPr>
              <a:spLocks noChangeArrowheads="1"/>
            </p:cNvSpPr>
            <p:nvPr/>
          </p:nvSpPr>
          <p:spPr bwMode="auto">
            <a:xfrm>
              <a:off x="6555129" y="2906758"/>
              <a:ext cx="85751" cy="10004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lang="zh-CN" altLang="zh-CN" sz="2101" u="none">
                <a:solidFill>
                  <a:srgbClr val="000099"/>
                </a:solidFill>
              </a:endParaRPr>
            </a:p>
          </p:txBody>
        </p:sp>
        <p:sp>
          <p:nvSpPr>
            <p:cNvPr id="110601" name="Line 9"/>
            <p:cNvSpPr>
              <a:spLocks noChangeShapeType="1"/>
            </p:cNvSpPr>
            <p:nvPr/>
          </p:nvSpPr>
          <p:spPr bwMode="auto">
            <a:xfrm>
              <a:off x="5395102" y="2974644"/>
              <a:ext cx="0" cy="45734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101" u="none"/>
            </a:p>
          </p:txBody>
        </p:sp>
        <p:pic>
          <p:nvPicPr>
            <p:cNvPr id="110602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9061" y="3406974"/>
              <a:ext cx="415656" cy="479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603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8057" y="3404592"/>
              <a:ext cx="416847" cy="481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04" name="Line 12"/>
            <p:cNvSpPr>
              <a:spLocks noChangeShapeType="1"/>
            </p:cNvSpPr>
            <p:nvPr/>
          </p:nvSpPr>
          <p:spPr bwMode="auto">
            <a:xfrm>
              <a:off x="4095729" y="2950824"/>
              <a:ext cx="0" cy="47758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101" u="none"/>
            </a:p>
          </p:txBody>
        </p:sp>
        <p:sp>
          <p:nvSpPr>
            <p:cNvPr id="110605" name="Line 13"/>
            <p:cNvSpPr>
              <a:spLocks noChangeShapeType="1"/>
            </p:cNvSpPr>
            <p:nvPr/>
          </p:nvSpPr>
          <p:spPr bwMode="auto">
            <a:xfrm flipV="1">
              <a:off x="2788020" y="2957970"/>
              <a:ext cx="1504223" cy="238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101" u="none"/>
            </a:p>
          </p:txBody>
        </p:sp>
        <p:sp>
          <p:nvSpPr>
            <p:cNvPr id="110606" name="Line 14"/>
            <p:cNvSpPr>
              <a:spLocks noChangeShapeType="1"/>
            </p:cNvSpPr>
            <p:nvPr/>
          </p:nvSpPr>
          <p:spPr bwMode="auto">
            <a:xfrm>
              <a:off x="3097678" y="2960352"/>
              <a:ext cx="0" cy="45734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101" u="none"/>
            </a:p>
          </p:txBody>
        </p:sp>
        <p:pic>
          <p:nvPicPr>
            <p:cNvPr id="110607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0445" y="3392683"/>
              <a:ext cx="416847" cy="481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608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0631" y="3391491"/>
              <a:ext cx="415657" cy="481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09" name="Line 17"/>
            <p:cNvSpPr>
              <a:spLocks noChangeShapeType="1"/>
            </p:cNvSpPr>
            <p:nvPr/>
          </p:nvSpPr>
          <p:spPr bwMode="auto">
            <a:xfrm>
              <a:off x="1773294" y="2967498"/>
              <a:ext cx="0" cy="476397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101" u="none"/>
            </a:p>
          </p:txBody>
        </p:sp>
        <p:sp>
          <p:nvSpPr>
            <p:cNvPr id="110610" name="Rectangle 18"/>
            <p:cNvSpPr>
              <a:spLocks noChangeArrowheads="1"/>
            </p:cNvSpPr>
            <p:nvPr/>
          </p:nvSpPr>
          <p:spPr bwMode="auto">
            <a:xfrm>
              <a:off x="428663" y="2925814"/>
              <a:ext cx="85751" cy="9766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lang="zh-CN" altLang="zh-CN" sz="2101" u="none">
                <a:solidFill>
                  <a:srgbClr val="000099"/>
                </a:solidFill>
              </a:endParaRPr>
            </a:p>
          </p:txBody>
        </p:sp>
        <p:sp>
          <p:nvSpPr>
            <p:cNvPr id="110611" name="Line 19"/>
            <p:cNvSpPr>
              <a:spLocks noChangeShapeType="1"/>
            </p:cNvSpPr>
            <p:nvPr/>
          </p:nvSpPr>
          <p:spPr bwMode="auto">
            <a:xfrm flipV="1">
              <a:off x="466775" y="2974644"/>
              <a:ext cx="1505414" cy="119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101" u="none"/>
            </a:p>
          </p:txBody>
        </p:sp>
        <p:sp>
          <p:nvSpPr>
            <p:cNvPr id="110612" name="Line 20"/>
            <p:cNvSpPr>
              <a:spLocks noChangeShapeType="1"/>
            </p:cNvSpPr>
            <p:nvPr/>
          </p:nvSpPr>
          <p:spPr bwMode="auto">
            <a:xfrm>
              <a:off x="776433" y="2975836"/>
              <a:ext cx="0" cy="459723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101" u="none"/>
            </a:p>
          </p:txBody>
        </p:sp>
        <p:pic>
          <p:nvPicPr>
            <p:cNvPr id="110613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392" y="3408165"/>
              <a:ext cx="415656" cy="482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614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0578" y="3406975"/>
              <a:ext cx="414465" cy="482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15" name="Rectangle 23"/>
            <p:cNvSpPr>
              <a:spLocks noChangeArrowheads="1"/>
            </p:cNvSpPr>
            <p:nvPr/>
          </p:nvSpPr>
          <p:spPr bwMode="auto">
            <a:xfrm>
              <a:off x="4545925" y="2508967"/>
              <a:ext cx="388772" cy="344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87" tIns="33348" rIns="67887" bIns="33348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zh-CN" sz="1800" u="none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B</a:t>
              </a:r>
              <a:r>
                <a:rPr lang="zh-CN" altLang="zh-CN" sz="1800" u="none" baseline="-25000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</a:p>
          </p:txBody>
        </p:sp>
        <p:pic>
          <p:nvPicPr>
            <p:cNvPr id="110616" name="Picture 2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0752" y="2586381"/>
              <a:ext cx="893244" cy="627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617" name="Picture 2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367" y="2586381"/>
              <a:ext cx="893244" cy="627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18" name="Rectangle 26"/>
            <p:cNvSpPr>
              <a:spLocks noChangeArrowheads="1"/>
            </p:cNvSpPr>
            <p:nvPr/>
          </p:nvSpPr>
          <p:spPr bwMode="auto">
            <a:xfrm>
              <a:off x="2248500" y="2508967"/>
              <a:ext cx="388772" cy="344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87" tIns="33348" rIns="67887" bIns="33348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zh-CN" sz="1800" u="none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B</a:t>
              </a:r>
              <a:r>
                <a:rPr lang="zh-CN" altLang="zh-CN" sz="1800" u="none" baseline="-25000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110619" name="Line 27"/>
            <p:cNvSpPr>
              <a:spLocks noChangeShapeType="1"/>
            </p:cNvSpPr>
            <p:nvPr/>
          </p:nvSpPr>
          <p:spPr bwMode="auto">
            <a:xfrm>
              <a:off x="895532" y="3121136"/>
              <a:ext cx="70268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101" u="none"/>
            </a:p>
          </p:txBody>
        </p:sp>
        <p:sp>
          <p:nvSpPr>
            <p:cNvPr id="110620" name="Line 28"/>
            <p:cNvSpPr>
              <a:spLocks noChangeShapeType="1"/>
            </p:cNvSpPr>
            <p:nvPr/>
          </p:nvSpPr>
          <p:spPr bwMode="auto">
            <a:xfrm>
              <a:off x="3257271" y="3121136"/>
              <a:ext cx="70149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101" u="none"/>
            </a:p>
          </p:txBody>
        </p:sp>
        <p:sp>
          <p:nvSpPr>
            <p:cNvPr id="110621" name="Line 29"/>
            <p:cNvSpPr>
              <a:spLocks noChangeShapeType="1"/>
            </p:cNvSpPr>
            <p:nvPr/>
          </p:nvSpPr>
          <p:spPr bwMode="auto">
            <a:xfrm>
              <a:off x="5554695" y="3121136"/>
              <a:ext cx="701495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101" u="none"/>
            </a:p>
          </p:txBody>
        </p:sp>
        <p:sp>
          <p:nvSpPr>
            <p:cNvPr id="110622" name="Rectangle 30"/>
            <p:cNvSpPr>
              <a:spLocks noChangeArrowheads="1"/>
            </p:cNvSpPr>
            <p:nvPr/>
          </p:nvSpPr>
          <p:spPr bwMode="auto">
            <a:xfrm>
              <a:off x="895532" y="2586381"/>
              <a:ext cx="834407" cy="344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87" tIns="33348" rIns="67887" bIns="33348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1800" u="none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碰撞域</a:t>
              </a:r>
              <a:endParaRPr lang="zh-CN" altLang="en-US" sz="1800" u="none" baseline="-2500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0623" name="Rectangle 31"/>
            <p:cNvSpPr>
              <a:spLocks noChangeArrowheads="1"/>
            </p:cNvSpPr>
            <p:nvPr/>
          </p:nvSpPr>
          <p:spPr bwMode="auto">
            <a:xfrm>
              <a:off x="3257271" y="2586381"/>
              <a:ext cx="834407" cy="344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87" tIns="33348" rIns="67887" bIns="33348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1800" u="none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碰撞域</a:t>
              </a:r>
              <a:endParaRPr lang="zh-CN" altLang="en-US" sz="1800" u="none" baseline="-2500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0624" name="Rectangle 32"/>
            <p:cNvSpPr>
              <a:spLocks noChangeArrowheads="1"/>
            </p:cNvSpPr>
            <p:nvPr/>
          </p:nvSpPr>
          <p:spPr bwMode="auto">
            <a:xfrm>
              <a:off x="5555886" y="2586381"/>
              <a:ext cx="834407" cy="344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87" tIns="33348" rIns="67887" bIns="33348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1800" u="none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碰撞域</a:t>
              </a:r>
              <a:endParaRPr lang="zh-CN" altLang="en-US" sz="1800" u="none" baseline="-2500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0625" name="Rectangle 33"/>
            <p:cNvSpPr>
              <a:spLocks noChangeArrowheads="1"/>
            </p:cNvSpPr>
            <p:nvPr/>
          </p:nvSpPr>
          <p:spPr bwMode="auto">
            <a:xfrm>
              <a:off x="384597" y="3350998"/>
              <a:ext cx="303812" cy="344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87" tIns="33348" rIns="67887" bIns="33348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zh-CN" sz="1800" u="none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A</a:t>
              </a:r>
              <a:endParaRPr lang="zh-CN" altLang="zh-CN" sz="1800" u="none" baseline="-2500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0626" name="Rectangle 34"/>
            <p:cNvSpPr>
              <a:spLocks noChangeArrowheads="1"/>
            </p:cNvSpPr>
            <p:nvPr/>
          </p:nvSpPr>
          <p:spPr bwMode="auto">
            <a:xfrm>
              <a:off x="1382648" y="3350998"/>
              <a:ext cx="303812" cy="344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87" tIns="33348" rIns="67887" bIns="33348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zh-CN" sz="1800" u="none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B</a:t>
              </a:r>
              <a:endParaRPr lang="zh-CN" altLang="zh-CN" sz="1800" u="none" baseline="-2500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0627" name="Rectangle 35"/>
            <p:cNvSpPr>
              <a:spLocks noChangeArrowheads="1"/>
            </p:cNvSpPr>
            <p:nvPr/>
          </p:nvSpPr>
          <p:spPr bwMode="auto">
            <a:xfrm>
              <a:off x="2683212" y="3350998"/>
              <a:ext cx="303812" cy="344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87" tIns="33348" rIns="67887" bIns="33348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zh-CN" sz="1800" u="none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</a:t>
              </a:r>
              <a:endParaRPr lang="zh-CN" altLang="zh-CN" sz="1800" u="none" baseline="-2500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0628" name="Rectangle 36"/>
            <p:cNvSpPr>
              <a:spLocks noChangeArrowheads="1"/>
            </p:cNvSpPr>
            <p:nvPr/>
          </p:nvSpPr>
          <p:spPr bwMode="auto">
            <a:xfrm>
              <a:off x="3703892" y="3350998"/>
              <a:ext cx="303812" cy="344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87" tIns="33348" rIns="67887" bIns="33348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zh-CN" sz="1800" u="none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</a:t>
              </a:r>
              <a:endParaRPr lang="zh-CN" altLang="zh-CN" sz="1800" u="none" baseline="-2500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0629" name="Rectangle 37"/>
            <p:cNvSpPr>
              <a:spLocks noChangeArrowheads="1"/>
            </p:cNvSpPr>
            <p:nvPr/>
          </p:nvSpPr>
          <p:spPr bwMode="auto">
            <a:xfrm>
              <a:off x="5029467" y="3350998"/>
              <a:ext cx="290988" cy="344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87" tIns="33348" rIns="67887" bIns="33348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zh-CN" sz="1800" u="none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E</a:t>
              </a:r>
              <a:endParaRPr lang="zh-CN" altLang="zh-CN" sz="1800" u="none" baseline="-2500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0630" name="Rectangle 38"/>
            <p:cNvSpPr>
              <a:spLocks noChangeArrowheads="1"/>
            </p:cNvSpPr>
            <p:nvPr/>
          </p:nvSpPr>
          <p:spPr bwMode="auto">
            <a:xfrm>
              <a:off x="6002508" y="3350998"/>
              <a:ext cx="278164" cy="344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87" tIns="33348" rIns="67887" bIns="33348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zh-CN" sz="1800" u="none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F</a:t>
              </a:r>
              <a:endParaRPr lang="zh-CN" altLang="zh-CN" sz="1800" u="none" baseline="-2500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622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636440"/>
            <a:ext cx="6336704" cy="319424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ct val="20000"/>
              </a:spcAft>
              <a:defRPr/>
            </a:pPr>
            <a:r>
              <a:rPr lang="zh-CN" sz="2000" kern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存储转发</a:t>
            </a:r>
            <a:r>
              <a:rPr lang="zh-CN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增加了时延。 </a:t>
            </a:r>
          </a:p>
          <a:p>
            <a:pPr>
              <a:spcBef>
                <a:spcPts val="600"/>
              </a:spcBef>
              <a:spcAft>
                <a:spcPct val="20000"/>
              </a:spcAft>
              <a:defRPr/>
            </a:pPr>
            <a:r>
              <a:rPr lang="zh-CN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zh-CN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MAC </a:t>
            </a:r>
            <a:r>
              <a:rPr lang="zh-CN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子层并</a:t>
            </a:r>
            <a:r>
              <a:rPr lang="zh-CN" sz="2000" kern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没有流量控制</a:t>
            </a:r>
            <a:r>
              <a:rPr lang="zh-CN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功能。 </a:t>
            </a:r>
          </a:p>
          <a:p>
            <a:pPr>
              <a:spcBef>
                <a:spcPts val="600"/>
              </a:spcBef>
              <a:spcAft>
                <a:spcPct val="20000"/>
              </a:spcAft>
              <a:defRPr/>
            </a:pPr>
            <a:r>
              <a:rPr lang="zh-CN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具有不同 </a:t>
            </a:r>
            <a:r>
              <a:rPr lang="zh-CN" altLang="zh-CN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MAC </a:t>
            </a:r>
            <a:r>
              <a:rPr lang="zh-CN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子层的网段桥接在一起时时延更大。</a:t>
            </a:r>
          </a:p>
          <a:p>
            <a:pPr>
              <a:spcBef>
                <a:spcPts val="600"/>
              </a:spcBef>
              <a:spcAft>
                <a:spcPct val="20000"/>
              </a:spcAft>
              <a:defRPr/>
            </a:pPr>
            <a:r>
              <a:rPr lang="zh-CN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网桥只适合于用户数不太多</a:t>
            </a:r>
            <a:r>
              <a:rPr lang="zh-CN" altLang="zh-CN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不超过几百个</a:t>
            </a:r>
            <a:r>
              <a:rPr lang="zh-CN" altLang="zh-CN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和通信量不太大的局域网，否则有时还会因传播过多的广播信息而产生网络拥塞。这就是所谓的</a:t>
            </a:r>
            <a:r>
              <a:rPr lang="zh-CN" sz="2000" kern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广播风暴</a:t>
            </a:r>
            <a:r>
              <a:rPr lang="zh-CN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。  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268288"/>
            <a:ext cx="3744416" cy="1096904"/>
          </a:xfrm>
        </p:spPr>
        <p:txBody>
          <a:bodyPr anchor="b"/>
          <a:lstStyle/>
          <a:p>
            <a:pPr eaLnBrk="1" hangingPunct="1"/>
            <a:r>
              <a:rPr lang="zh-CN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使用网桥带来的缺点 </a:t>
            </a:r>
          </a:p>
        </p:txBody>
      </p:sp>
    </p:spTree>
    <p:extLst>
      <p:ext uri="{BB962C8B-B14F-4D97-AF65-F5344CB8AC3E}">
        <p14:creationId xmlns:p14="http://schemas.microsoft.com/office/powerpoint/2010/main" val="10555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9987" y="1996480"/>
            <a:ext cx="5889457" cy="1944216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ct val="20000"/>
              </a:spcAft>
              <a:defRPr/>
            </a:pPr>
            <a:r>
              <a:rPr lang="zh-CN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集线器在转发帧时，不对传输媒体进行检测。</a:t>
            </a:r>
          </a:p>
          <a:p>
            <a:pPr>
              <a:spcBef>
                <a:spcPts val="600"/>
              </a:spcBef>
              <a:spcAft>
                <a:spcPct val="20000"/>
              </a:spcAft>
              <a:defRPr/>
            </a:pPr>
            <a:r>
              <a:rPr lang="zh-CN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网桥在转发帧之前必须执行 </a:t>
            </a:r>
            <a:r>
              <a:rPr lang="zh-CN" altLang="zh-CN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CSMA/CD </a:t>
            </a:r>
            <a:r>
              <a:rPr lang="zh-CN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算法。</a:t>
            </a:r>
          </a:p>
          <a:p>
            <a:pPr marL="342900" lvl="1" indent="-342900">
              <a:spcBef>
                <a:spcPts val="600"/>
              </a:spcBef>
              <a:spcAft>
                <a:spcPct val="20000"/>
              </a:spcAft>
              <a:buChar char="•"/>
              <a:defRPr/>
            </a:pPr>
            <a:r>
              <a:rPr lang="zh-CN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若在发送过程中出现碰撞，就必须停止发送和进行退避。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430105"/>
            <a:ext cx="4684689" cy="1096904"/>
          </a:xfrm>
        </p:spPr>
        <p:txBody>
          <a:bodyPr anchor="b"/>
          <a:lstStyle/>
          <a:p>
            <a:pPr eaLnBrk="1" hangingPunct="1"/>
            <a:r>
              <a:rPr lang="zh-CN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网桥和集线器（或转发器）不同 </a:t>
            </a:r>
          </a:p>
        </p:txBody>
      </p:sp>
    </p:spTree>
    <p:extLst>
      <p:ext uri="{BB962C8B-B14F-4D97-AF65-F5344CB8AC3E}">
        <p14:creationId xmlns:p14="http://schemas.microsoft.com/office/powerpoint/2010/main" val="166568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564432"/>
            <a:ext cx="6233560" cy="319424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ct val="20000"/>
              </a:spcAft>
              <a:defRPr/>
            </a:pPr>
            <a:r>
              <a:rPr lang="zh-CN" altLang="zh-CN" sz="2200" kern="12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zh-CN" sz="2200" kern="1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透明</a:t>
            </a:r>
            <a:r>
              <a:rPr lang="zh-CN" sz="2200" kern="12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zh-CN" sz="22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是指局域网上的站点并不知道所发送的帧将经过哪几个网桥，因为网桥对各站来说是看不见的。 </a:t>
            </a:r>
          </a:p>
          <a:p>
            <a:pPr>
              <a:spcBef>
                <a:spcPts val="600"/>
              </a:spcBef>
              <a:spcAft>
                <a:spcPct val="20000"/>
              </a:spcAft>
              <a:defRPr/>
            </a:pPr>
            <a:r>
              <a:rPr lang="zh-CN" sz="22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透明网桥是一种</a:t>
            </a:r>
            <a:r>
              <a:rPr lang="zh-CN" sz="2200" kern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即插即用设备</a:t>
            </a:r>
            <a:r>
              <a:rPr lang="zh-CN" sz="2200" kern="12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2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只要把网桥接入局域网，不需要改动硬件和软件，无需设置地址开关，</a:t>
            </a:r>
            <a:r>
              <a:rPr lang="zh-CN" altLang="en-US" sz="2200" kern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无需装入路由表或参数</a:t>
            </a:r>
            <a:r>
              <a:rPr lang="zh-CN" altLang="en-US" sz="22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，网桥就能工作</a:t>
            </a:r>
            <a:r>
              <a:rPr lang="zh-CN" altLang="en-US" sz="2200" kern="12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200" kern="1200" dirty="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ct val="20000"/>
              </a:spcAft>
              <a:defRPr/>
            </a:pPr>
            <a:r>
              <a:rPr lang="zh-CN" sz="2200" kern="12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其</a:t>
            </a:r>
            <a:r>
              <a:rPr lang="zh-CN" sz="22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标准是 </a:t>
            </a:r>
            <a:r>
              <a:rPr lang="zh-CN" altLang="zh-CN" sz="22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IEEE 802.1D</a:t>
            </a:r>
            <a:r>
              <a:rPr lang="zh-CN" sz="22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。 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8288"/>
            <a:ext cx="6089544" cy="1096904"/>
          </a:xfrm>
        </p:spPr>
        <p:txBody>
          <a:bodyPr anchor="b"/>
          <a:lstStyle/>
          <a:p>
            <a:pPr marL="342900" indent="-342900" algn="l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zh-CN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透明网桥</a:t>
            </a:r>
            <a:r>
              <a:rPr lang="zh-CN" altLang="zh-CN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(transparent bridge)</a:t>
            </a:r>
            <a:endParaRPr lang="zh-CN" sz="2400" kern="1200" dirty="0">
              <a:solidFill>
                <a:srgbClr val="007D7A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363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708448"/>
            <a:ext cx="6912768" cy="324188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zh-CN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若从 </a:t>
            </a:r>
            <a:r>
              <a:rPr lang="zh-CN" altLang="zh-CN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发出的帧从接口 </a:t>
            </a:r>
            <a:r>
              <a:rPr lang="zh-CN" altLang="zh-CN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进入了某网桥，那么从这个接口出发沿相反方向一定可把一个帧传送到 </a:t>
            </a:r>
            <a:r>
              <a:rPr lang="zh-CN" altLang="zh-CN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zh-CN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网桥每收到一个帧，就记下其源地址和进入网桥的接口，作为转发表中的一个项目。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defRPr/>
            </a:pPr>
            <a:r>
              <a:rPr lang="zh-CN" sz="18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在建立转发表时是把帧首部中的源地址写在“地址”这一栏的下面。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defRPr/>
            </a:pPr>
            <a:r>
              <a:rPr lang="zh-CN" sz="18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在转发帧时，则是根据收到的帧首部中的目的地址来转发的。这时就把在“地址”栏下面已经记下的源地址当作目的地址，而把记下的进入接口当作转发接口。</a:t>
            </a: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358432" y="611544"/>
            <a:ext cx="4698943" cy="1096904"/>
          </a:xfrm>
        </p:spPr>
        <p:txBody>
          <a:bodyPr anchor="b"/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网桥应当按照以下自学习</a:t>
            </a:r>
            <a:r>
              <a:rPr lang="zh-CN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算法</a:t>
            </a:r>
            <a:r>
              <a:rPr lang="en-US" altLang="zh-CN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CN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处理</a:t>
            </a:r>
            <a:r>
              <a:rPr lang="zh-CN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收到的帧和建立转发</a:t>
            </a:r>
            <a:r>
              <a:rPr lang="zh-CN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表</a:t>
            </a:r>
            <a:endParaRPr lang="zh-CN" sz="2400" kern="1200" dirty="0">
              <a:solidFill>
                <a:srgbClr val="007D7A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181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75622" y="297885"/>
            <a:ext cx="5591709" cy="1096904"/>
          </a:xfrm>
        </p:spPr>
        <p:txBody>
          <a:bodyPr anchor="b"/>
          <a:lstStyle/>
          <a:p>
            <a:pPr eaLnBrk="1" hangingPunct="1"/>
            <a:r>
              <a:rPr lang="zh-CN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转发表的建立过程举例</a:t>
            </a:r>
          </a:p>
        </p:txBody>
      </p:sp>
      <p:sp>
        <p:nvSpPr>
          <p:cNvPr id="115733" name="Rectangle 21"/>
          <p:cNvSpPr>
            <a:spLocks noChangeArrowheads="1"/>
          </p:cNvSpPr>
          <p:nvPr/>
        </p:nvSpPr>
        <p:spPr bwMode="auto">
          <a:xfrm>
            <a:off x="4834599" y="1708448"/>
            <a:ext cx="430450" cy="39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2101" u="none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  <a:r>
              <a:rPr lang="zh-CN" altLang="zh-CN" sz="2101" u="none" baseline="-2500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44558" y="1780456"/>
            <a:ext cx="6638592" cy="3002116"/>
            <a:chOff x="344558" y="1780456"/>
            <a:chExt cx="6638592" cy="3002116"/>
          </a:xfrm>
        </p:grpSpPr>
        <p:sp>
          <p:nvSpPr>
            <p:cNvPr id="115714" name="Rectangle 2"/>
            <p:cNvSpPr>
              <a:spLocks noChangeArrowheads="1"/>
            </p:cNvSpPr>
            <p:nvPr/>
          </p:nvSpPr>
          <p:spPr bwMode="auto">
            <a:xfrm>
              <a:off x="1926195" y="3336707"/>
              <a:ext cx="1195082" cy="385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87" tIns="33348" rIns="67887" bIns="33348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15000"/>
                </a:lnSpc>
              </a:pPr>
              <a:r>
                <a:rPr lang="zh-CN" altLang="en-US" sz="1800" u="none" dirty="0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地址  </a:t>
              </a:r>
              <a:r>
                <a:rPr lang="zh-CN" altLang="en-US" sz="1800" u="none" dirty="0" smtClean="0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接口</a:t>
              </a:r>
              <a:endParaRPr lang="zh-CN" altLang="en-US" sz="1800" u="none" baseline="-25000" dirty="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5716" name="Line 4"/>
            <p:cNvSpPr>
              <a:spLocks noChangeShapeType="1"/>
            </p:cNvSpPr>
            <p:nvPr/>
          </p:nvSpPr>
          <p:spPr bwMode="auto">
            <a:xfrm>
              <a:off x="4083083" y="2346992"/>
              <a:ext cx="0" cy="444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101" u="none"/>
            </a:p>
          </p:txBody>
        </p:sp>
        <p:sp>
          <p:nvSpPr>
            <p:cNvPr id="115717" name="Line 5"/>
            <p:cNvSpPr>
              <a:spLocks noChangeShapeType="1"/>
            </p:cNvSpPr>
            <p:nvPr/>
          </p:nvSpPr>
          <p:spPr bwMode="auto">
            <a:xfrm>
              <a:off x="6733041" y="2360093"/>
              <a:ext cx="0" cy="44304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101" u="none"/>
            </a:p>
          </p:txBody>
        </p:sp>
        <p:sp>
          <p:nvSpPr>
            <p:cNvPr id="115718" name="Line 6"/>
            <p:cNvSpPr>
              <a:spLocks noChangeShapeType="1"/>
            </p:cNvSpPr>
            <p:nvPr/>
          </p:nvSpPr>
          <p:spPr bwMode="auto">
            <a:xfrm flipV="1">
              <a:off x="5413421" y="2366048"/>
              <a:ext cx="1518515" cy="3573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101" u="none"/>
            </a:p>
          </p:txBody>
        </p:sp>
        <p:sp>
          <p:nvSpPr>
            <p:cNvPr id="115719" name="Rectangle 7"/>
            <p:cNvSpPr>
              <a:spLocks noChangeArrowheads="1"/>
            </p:cNvSpPr>
            <p:nvPr/>
          </p:nvSpPr>
          <p:spPr bwMode="auto">
            <a:xfrm>
              <a:off x="6896207" y="2306499"/>
              <a:ext cx="86943" cy="9289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lang="zh-CN" altLang="zh-CN" sz="2101" u="none">
                <a:solidFill>
                  <a:srgbClr val="000099"/>
                </a:solidFill>
              </a:endParaRPr>
            </a:p>
          </p:txBody>
        </p:sp>
        <p:sp>
          <p:nvSpPr>
            <p:cNvPr id="115720" name="Line 8"/>
            <p:cNvSpPr>
              <a:spLocks noChangeShapeType="1"/>
            </p:cNvSpPr>
            <p:nvPr/>
          </p:nvSpPr>
          <p:spPr bwMode="auto">
            <a:xfrm>
              <a:off x="5869571" y="2369621"/>
              <a:ext cx="0" cy="423993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101" u="none"/>
            </a:p>
          </p:txBody>
        </p:sp>
        <p:pic>
          <p:nvPicPr>
            <p:cNvPr id="115721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956" y="2770985"/>
              <a:ext cx="420421" cy="446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5722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5561" y="2768604"/>
              <a:ext cx="420421" cy="44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723" name="Line 11"/>
            <p:cNvSpPr>
              <a:spLocks noChangeShapeType="1"/>
            </p:cNvSpPr>
            <p:nvPr/>
          </p:nvSpPr>
          <p:spPr bwMode="auto">
            <a:xfrm>
              <a:off x="2771800" y="2356520"/>
              <a:ext cx="1882959" cy="119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101" u="none"/>
            </a:p>
          </p:txBody>
        </p:sp>
        <p:sp>
          <p:nvSpPr>
            <p:cNvPr id="115724" name="Line 12"/>
            <p:cNvSpPr>
              <a:spLocks noChangeShapeType="1"/>
            </p:cNvSpPr>
            <p:nvPr/>
          </p:nvSpPr>
          <p:spPr bwMode="auto">
            <a:xfrm>
              <a:off x="3291073" y="2356520"/>
              <a:ext cx="0" cy="42518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101" u="none"/>
            </a:p>
          </p:txBody>
        </p:sp>
        <p:pic>
          <p:nvPicPr>
            <p:cNvPr id="115725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649" y="2757884"/>
              <a:ext cx="420421" cy="446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5726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3940" y="2756693"/>
              <a:ext cx="420421" cy="446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727" name="Line 15"/>
            <p:cNvSpPr>
              <a:spLocks noChangeShapeType="1"/>
            </p:cNvSpPr>
            <p:nvPr/>
          </p:nvSpPr>
          <p:spPr bwMode="auto">
            <a:xfrm>
              <a:off x="1747547" y="2362475"/>
              <a:ext cx="0" cy="44304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101" u="none"/>
            </a:p>
          </p:txBody>
        </p:sp>
        <p:sp>
          <p:nvSpPr>
            <p:cNvPr id="115728" name="Rectangle 16"/>
            <p:cNvSpPr>
              <a:spLocks noChangeArrowheads="1"/>
            </p:cNvSpPr>
            <p:nvPr/>
          </p:nvSpPr>
          <p:spPr bwMode="auto">
            <a:xfrm>
              <a:off x="388624" y="2323173"/>
              <a:ext cx="86943" cy="91706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lang="zh-CN" altLang="zh-CN" sz="2101" u="none">
                <a:solidFill>
                  <a:srgbClr val="000099"/>
                </a:solidFill>
              </a:endParaRPr>
            </a:p>
          </p:txBody>
        </p:sp>
        <p:sp>
          <p:nvSpPr>
            <p:cNvPr id="115729" name="Line 17"/>
            <p:cNvSpPr>
              <a:spLocks noChangeShapeType="1"/>
            </p:cNvSpPr>
            <p:nvPr/>
          </p:nvSpPr>
          <p:spPr bwMode="auto">
            <a:xfrm flipV="1">
              <a:off x="445791" y="2369621"/>
              <a:ext cx="1501842" cy="119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101" u="none"/>
            </a:p>
          </p:txBody>
        </p:sp>
        <p:sp>
          <p:nvSpPr>
            <p:cNvPr id="115730" name="Line 18"/>
            <p:cNvSpPr>
              <a:spLocks noChangeShapeType="1"/>
            </p:cNvSpPr>
            <p:nvPr/>
          </p:nvSpPr>
          <p:spPr bwMode="auto">
            <a:xfrm>
              <a:off x="739967" y="2370813"/>
              <a:ext cx="0" cy="42637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101" u="none"/>
            </a:p>
          </p:txBody>
        </p:sp>
        <p:pic>
          <p:nvPicPr>
            <p:cNvPr id="115731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543" y="2772176"/>
              <a:ext cx="419229" cy="449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5732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1258" y="2770986"/>
              <a:ext cx="419229" cy="44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5734" name="Picture 2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6196" y="1938481"/>
              <a:ext cx="901581" cy="582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5735" name="Picture 2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4470" y="1918140"/>
              <a:ext cx="902772" cy="582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736" name="Rectangle 24"/>
            <p:cNvSpPr>
              <a:spLocks noChangeArrowheads="1"/>
            </p:cNvSpPr>
            <p:nvPr/>
          </p:nvSpPr>
          <p:spPr bwMode="auto">
            <a:xfrm>
              <a:off x="2226326" y="1780456"/>
              <a:ext cx="430450" cy="390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87" tIns="33348" rIns="67887" bIns="33348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zh-CN" sz="2101" u="none" dirty="0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B</a:t>
              </a:r>
              <a:r>
                <a:rPr lang="zh-CN" altLang="zh-CN" sz="2101" u="none" baseline="-25000" dirty="0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115737" name="Rectangle 25"/>
            <p:cNvSpPr>
              <a:spLocks noChangeArrowheads="1"/>
            </p:cNvSpPr>
            <p:nvPr/>
          </p:nvSpPr>
          <p:spPr bwMode="auto">
            <a:xfrm>
              <a:off x="344558" y="2718582"/>
              <a:ext cx="331064" cy="390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87" tIns="33348" rIns="67887" bIns="33348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zh-CN" sz="2101" u="none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A</a:t>
              </a:r>
              <a:endParaRPr lang="zh-CN" altLang="zh-CN" sz="2101" u="none" baseline="-2500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5738" name="Rectangle 26"/>
            <p:cNvSpPr>
              <a:spLocks noChangeArrowheads="1"/>
            </p:cNvSpPr>
            <p:nvPr/>
          </p:nvSpPr>
          <p:spPr bwMode="auto">
            <a:xfrm>
              <a:off x="1352138" y="2718582"/>
              <a:ext cx="331064" cy="390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87" tIns="33348" rIns="67887" bIns="33348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zh-CN" sz="2101" u="none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B</a:t>
              </a:r>
              <a:endParaRPr lang="zh-CN" altLang="zh-CN" sz="2101" u="none" baseline="-2500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5739" name="Rectangle 27"/>
            <p:cNvSpPr>
              <a:spLocks noChangeArrowheads="1"/>
            </p:cNvSpPr>
            <p:nvPr/>
          </p:nvSpPr>
          <p:spPr bwMode="auto">
            <a:xfrm>
              <a:off x="2871844" y="2718582"/>
              <a:ext cx="331064" cy="390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87" tIns="33348" rIns="67887" bIns="33348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zh-CN" sz="2101" u="none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</a:t>
              </a:r>
              <a:endParaRPr lang="zh-CN" altLang="zh-CN" sz="2101" u="none" baseline="-2500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5740" name="Rectangle 28"/>
            <p:cNvSpPr>
              <a:spLocks noChangeArrowheads="1"/>
            </p:cNvSpPr>
            <p:nvPr/>
          </p:nvSpPr>
          <p:spPr bwMode="auto">
            <a:xfrm>
              <a:off x="3696011" y="2718582"/>
              <a:ext cx="331064" cy="390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87" tIns="33348" rIns="67887" bIns="33348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zh-CN" sz="2101" u="none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</a:t>
              </a:r>
              <a:endParaRPr lang="zh-CN" altLang="zh-CN" sz="2101" u="none" baseline="-2500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5741" name="Rectangle 29"/>
            <p:cNvSpPr>
              <a:spLocks noChangeArrowheads="1"/>
            </p:cNvSpPr>
            <p:nvPr/>
          </p:nvSpPr>
          <p:spPr bwMode="auto">
            <a:xfrm>
              <a:off x="5499173" y="2718582"/>
              <a:ext cx="316636" cy="390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87" tIns="33348" rIns="67887" bIns="33348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zh-CN" sz="2101" u="none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E</a:t>
              </a:r>
              <a:endParaRPr lang="zh-CN" altLang="zh-CN" sz="2101" u="none" baseline="-2500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5742" name="Rectangle 30"/>
            <p:cNvSpPr>
              <a:spLocks noChangeArrowheads="1"/>
            </p:cNvSpPr>
            <p:nvPr/>
          </p:nvSpPr>
          <p:spPr bwMode="auto">
            <a:xfrm>
              <a:off x="6337632" y="2718582"/>
              <a:ext cx="302210" cy="390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87" tIns="33348" rIns="67887" bIns="33348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zh-CN" sz="2101" u="none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F</a:t>
              </a:r>
              <a:endParaRPr lang="zh-CN" altLang="zh-CN" sz="2101" u="none" baseline="-2500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5743" name="Rectangle 31"/>
            <p:cNvSpPr>
              <a:spLocks noChangeArrowheads="1"/>
            </p:cNvSpPr>
            <p:nvPr/>
          </p:nvSpPr>
          <p:spPr bwMode="auto">
            <a:xfrm>
              <a:off x="1698716" y="2034952"/>
              <a:ext cx="286180" cy="390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87" tIns="33348" rIns="67887" bIns="33348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zh-CN" sz="2101" u="none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lang="zh-CN" altLang="zh-CN" sz="2101" u="none" baseline="-2500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5744" name="Rectangle 32"/>
            <p:cNvSpPr>
              <a:spLocks noChangeArrowheads="1"/>
            </p:cNvSpPr>
            <p:nvPr/>
          </p:nvSpPr>
          <p:spPr bwMode="auto">
            <a:xfrm>
              <a:off x="2794429" y="2034952"/>
              <a:ext cx="286180" cy="390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87" tIns="33348" rIns="67887" bIns="33348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zh-CN" sz="2101" u="none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  <a:endParaRPr lang="zh-CN" altLang="zh-CN" sz="2101" u="none" baseline="-2500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5745" name="Rectangle 33"/>
            <p:cNvSpPr>
              <a:spLocks noChangeArrowheads="1"/>
            </p:cNvSpPr>
            <p:nvPr/>
          </p:nvSpPr>
          <p:spPr bwMode="auto">
            <a:xfrm>
              <a:off x="4306989" y="2034952"/>
              <a:ext cx="286180" cy="390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87" tIns="33348" rIns="67887" bIns="33348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zh-CN" sz="2101" u="none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lang="zh-CN" altLang="zh-CN" sz="2101" u="none" baseline="-2500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5746" name="Rectangle 34"/>
            <p:cNvSpPr>
              <a:spLocks noChangeArrowheads="1"/>
            </p:cNvSpPr>
            <p:nvPr/>
          </p:nvSpPr>
          <p:spPr bwMode="auto">
            <a:xfrm>
              <a:off x="5439624" y="2034952"/>
              <a:ext cx="286180" cy="390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87" tIns="33348" rIns="67887" bIns="33348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zh-CN" sz="2101" u="none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  <a:endParaRPr lang="zh-CN" altLang="zh-CN" sz="2101" u="none" baseline="-2500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5747" name="Line 35"/>
            <p:cNvSpPr>
              <a:spLocks noChangeShapeType="1"/>
            </p:cNvSpPr>
            <p:nvPr/>
          </p:nvSpPr>
          <p:spPr bwMode="auto">
            <a:xfrm>
              <a:off x="1828534" y="3643983"/>
              <a:ext cx="128865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 u="none"/>
            </a:p>
          </p:txBody>
        </p:sp>
        <p:sp>
          <p:nvSpPr>
            <p:cNvPr id="115748" name="Line 36"/>
            <p:cNvSpPr>
              <a:spLocks noChangeShapeType="1"/>
            </p:cNvSpPr>
            <p:nvPr/>
          </p:nvSpPr>
          <p:spPr bwMode="auto">
            <a:xfrm>
              <a:off x="1828534" y="3927439"/>
              <a:ext cx="128865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 u="none"/>
            </a:p>
          </p:txBody>
        </p:sp>
        <p:sp>
          <p:nvSpPr>
            <p:cNvPr id="115749" name="Line 37"/>
            <p:cNvSpPr>
              <a:spLocks noChangeShapeType="1"/>
            </p:cNvSpPr>
            <p:nvPr/>
          </p:nvSpPr>
          <p:spPr bwMode="auto">
            <a:xfrm>
              <a:off x="1828534" y="4212087"/>
              <a:ext cx="1288654" cy="119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 u="none"/>
            </a:p>
          </p:txBody>
        </p:sp>
        <p:sp>
          <p:nvSpPr>
            <p:cNvPr id="115750" name="Line 38"/>
            <p:cNvSpPr>
              <a:spLocks noChangeShapeType="1"/>
            </p:cNvSpPr>
            <p:nvPr/>
          </p:nvSpPr>
          <p:spPr bwMode="auto">
            <a:xfrm>
              <a:off x="2471670" y="3360527"/>
              <a:ext cx="0" cy="142204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 u="none"/>
            </a:p>
          </p:txBody>
        </p:sp>
        <p:sp>
          <p:nvSpPr>
            <p:cNvPr id="115751" name="Rectangle 39"/>
            <p:cNvSpPr>
              <a:spLocks noChangeArrowheads="1"/>
            </p:cNvSpPr>
            <p:nvPr/>
          </p:nvSpPr>
          <p:spPr bwMode="auto">
            <a:xfrm>
              <a:off x="4480874" y="3348617"/>
              <a:ext cx="1323322" cy="385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87" tIns="33348" rIns="67887" bIns="33348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15000"/>
                </a:lnSpc>
              </a:pPr>
              <a:r>
                <a:rPr lang="zh-CN" altLang="en-US" sz="1800" u="none" dirty="0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地址    </a:t>
              </a:r>
              <a:r>
                <a:rPr lang="zh-CN" altLang="en-US" sz="1800" u="none" dirty="0" smtClean="0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接口</a:t>
              </a:r>
              <a:endParaRPr lang="zh-CN" altLang="en-US" sz="1800" u="none" baseline="-25000" dirty="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5752" name="Line 40"/>
            <p:cNvSpPr>
              <a:spLocks noChangeShapeType="1"/>
            </p:cNvSpPr>
            <p:nvPr/>
          </p:nvSpPr>
          <p:spPr bwMode="auto">
            <a:xfrm>
              <a:off x="4405842" y="3643983"/>
              <a:ext cx="128865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 u="none"/>
            </a:p>
          </p:txBody>
        </p:sp>
        <p:sp>
          <p:nvSpPr>
            <p:cNvPr id="115753" name="Line 41"/>
            <p:cNvSpPr>
              <a:spLocks noChangeShapeType="1"/>
            </p:cNvSpPr>
            <p:nvPr/>
          </p:nvSpPr>
          <p:spPr bwMode="auto">
            <a:xfrm>
              <a:off x="4405842" y="3927439"/>
              <a:ext cx="128865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 u="none"/>
            </a:p>
          </p:txBody>
        </p:sp>
        <p:sp>
          <p:nvSpPr>
            <p:cNvPr id="115754" name="Line 42"/>
            <p:cNvSpPr>
              <a:spLocks noChangeShapeType="1"/>
            </p:cNvSpPr>
            <p:nvPr/>
          </p:nvSpPr>
          <p:spPr bwMode="auto">
            <a:xfrm>
              <a:off x="4405842" y="4212087"/>
              <a:ext cx="1288654" cy="119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 u="none"/>
            </a:p>
          </p:txBody>
        </p:sp>
        <p:sp>
          <p:nvSpPr>
            <p:cNvPr id="115755" name="Line 43"/>
            <p:cNvSpPr>
              <a:spLocks noChangeShapeType="1"/>
            </p:cNvSpPr>
            <p:nvPr/>
          </p:nvSpPr>
          <p:spPr bwMode="auto">
            <a:xfrm>
              <a:off x="5048978" y="3360527"/>
              <a:ext cx="1191" cy="1136207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 u="none"/>
            </a:p>
          </p:txBody>
        </p:sp>
        <p:sp>
          <p:nvSpPr>
            <p:cNvPr id="115756" name="Freeform 44"/>
            <p:cNvSpPr>
              <a:spLocks noChangeArrowheads="1"/>
            </p:cNvSpPr>
            <p:nvPr/>
          </p:nvSpPr>
          <p:spPr bwMode="auto">
            <a:xfrm>
              <a:off x="1828534" y="2364857"/>
              <a:ext cx="1288654" cy="995670"/>
            </a:xfrm>
            <a:custGeom>
              <a:avLst/>
              <a:gdLst>
                <a:gd name="T0" fmla="*/ 0 w 907"/>
                <a:gd name="T1" fmla="*/ 1327150 h 635"/>
                <a:gd name="T2" fmla="*/ 600334 w 907"/>
                <a:gd name="T3" fmla="*/ 0 h 635"/>
                <a:gd name="T4" fmla="*/ 857891 w 907"/>
                <a:gd name="T5" fmla="*/ 0 h 635"/>
                <a:gd name="T6" fmla="*/ 1717675 w 907"/>
                <a:gd name="T7" fmla="*/ 1327150 h 635"/>
                <a:gd name="T8" fmla="*/ 0 w 907"/>
                <a:gd name="T9" fmla="*/ 1327150 h 6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7"/>
                <a:gd name="T16" fmla="*/ 0 h 635"/>
                <a:gd name="T17" fmla="*/ 907 w 907"/>
                <a:gd name="T18" fmla="*/ 635 h 6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7" h="635">
                  <a:moveTo>
                    <a:pt x="0" y="635"/>
                  </a:moveTo>
                  <a:lnTo>
                    <a:pt x="317" y="0"/>
                  </a:lnTo>
                  <a:lnTo>
                    <a:pt x="453" y="0"/>
                  </a:lnTo>
                  <a:lnTo>
                    <a:pt x="907" y="635"/>
                  </a:lnTo>
                  <a:lnTo>
                    <a:pt x="0" y="635"/>
                  </a:lnTo>
                  <a:close/>
                </a:path>
              </a:pathLst>
            </a:custGeom>
            <a:gradFill rotWithShape="1">
              <a:gsLst>
                <a:gs pos="0">
                  <a:srgbClr val="767647"/>
                </a:gs>
                <a:gs pos="100000">
                  <a:srgbClr val="FFFF9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101" u="none"/>
            </a:p>
          </p:txBody>
        </p:sp>
        <p:sp>
          <p:nvSpPr>
            <p:cNvPr id="115757" name="Freeform 45"/>
            <p:cNvSpPr>
              <a:spLocks noChangeArrowheads="1"/>
            </p:cNvSpPr>
            <p:nvPr/>
          </p:nvSpPr>
          <p:spPr bwMode="auto">
            <a:xfrm>
              <a:off x="4405842" y="2364857"/>
              <a:ext cx="1288654" cy="995670"/>
            </a:xfrm>
            <a:custGeom>
              <a:avLst/>
              <a:gdLst>
                <a:gd name="T0" fmla="*/ 0 w 907"/>
                <a:gd name="T1" fmla="*/ 1327150 h 635"/>
                <a:gd name="T2" fmla="*/ 600334 w 907"/>
                <a:gd name="T3" fmla="*/ 0 h 635"/>
                <a:gd name="T4" fmla="*/ 857891 w 907"/>
                <a:gd name="T5" fmla="*/ 0 h 635"/>
                <a:gd name="T6" fmla="*/ 1717675 w 907"/>
                <a:gd name="T7" fmla="*/ 1327150 h 635"/>
                <a:gd name="T8" fmla="*/ 0 w 907"/>
                <a:gd name="T9" fmla="*/ 1327150 h 6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7"/>
                <a:gd name="T16" fmla="*/ 0 h 635"/>
                <a:gd name="T17" fmla="*/ 907 w 907"/>
                <a:gd name="T18" fmla="*/ 635 h 6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7" h="635">
                  <a:moveTo>
                    <a:pt x="0" y="635"/>
                  </a:moveTo>
                  <a:lnTo>
                    <a:pt x="317" y="0"/>
                  </a:lnTo>
                  <a:lnTo>
                    <a:pt x="453" y="0"/>
                  </a:lnTo>
                  <a:lnTo>
                    <a:pt x="907" y="635"/>
                  </a:lnTo>
                  <a:lnTo>
                    <a:pt x="0" y="635"/>
                  </a:lnTo>
                  <a:close/>
                </a:path>
              </a:pathLst>
            </a:custGeom>
            <a:gradFill rotWithShape="1">
              <a:gsLst>
                <a:gs pos="0">
                  <a:srgbClr val="767647"/>
                </a:gs>
                <a:gs pos="100000">
                  <a:srgbClr val="FFFF9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101" u="none"/>
            </a:p>
          </p:txBody>
        </p:sp>
        <p:grpSp>
          <p:nvGrpSpPr>
            <p:cNvPr id="2" name="Group 46"/>
            <p:cNvGrpSpPr>
              <a:grpSpLocks/>
            </p:cNvGrpSpPr>
            <p:nvPr/>
          </p:nvGrpSpPr>
          <p:grpSpPr bwMode="auto">
            <a:xfrm>
              <a:off x="1942870" y="4065594"/>
              <a:ext cx="3530102" cy="597877"/>
              <a:chOff x="0" y="0"/>
              <a:chExt cx="2964" cy="502"/>
            </a:xfrm>
          </p:grpSpPr>
          <p:sp>
            <p:nvSpPr>
              <p:cNvPr id="115777" name="Rectangle 47"/>
              <p:cNvSpPr>
                <a:spLocks noChangeArrowheads="1"/>
              </p:cNvSpPr>
              <p:nvPr/>
            </p:nvSpPr>
            <p:spPr bwMode="auto">
              <a:xfrm>
                <a:off x="0" y="237"/>
                <a:ext cx="266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87" tIns="33348" rIns="67887" bIns="33348">
                <a:spAutoFit/>
              </a:bodyPr>
              <a:lstStyle>
                <a:lvl1pPr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15000"/>
                  </a:lnSpc>
                </a:pPr>
                <a:r>
                  <a:rPr lang="zh-CN" altLang="zh-CN" sz="1400" u="none">
                    <a:solidFill>
                      <a:srgbClr val="0000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…</a:t>
                </a:r>
                <a:endParaRPr lang="zh-CN" altLang="zh-CN" sz="1400" u="none" baseline="-25000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15778" name="Rectangle 48"/>
              <p:cNvSpPr>
                <a:spLocks noChangeArrowheads="1"/>
              </p:cNvSpPr>
              <p:nvPr/>
            </p:nvSpPr>
            <p:spPr bwMode="auto">
              <a:xfrm>
                <a:off x="512" y="237"/>
                <a:ext cx="266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87" tIns="33348" rIns="67887" bIns="33348">
                <a:spAutoFit/>
              </a:bodyPr>
              <a:lstStyle>
                <a:lvl1pPr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15000"/>
                  </a:lnSpc>
                </a:pPr>
                <a:r>
                  <a:rPr lang="zh-CN" altLang="zh-CN" sz="1400" u="none">
                    <a:solidFill>
                      <a:srgbClr val="0000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…</a:t>
                </a:r>
                <a:endParaRPr lang="zh-CN" altLang="zh-CN" sz="1400" u="none" baseline="-25000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15779" name="Rectangle 49"/>
              <p:cNvSpPr>
                <a:spLocks noChangeArrowheads="1"/>
              </p:cNvSpPr>
              <p:nvPr/>
            </p:nvSpPr>
            <p:spPr bwMode="auto">
              <a:xfrm>
                <a:off x="2698" y="0"/>
                <a:ext cx="266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87" tIns="33348" rIns="67887" bIns="33348">
                <a:spAutoFit/>
              </a:bodyPr>
              <a:lstStyle>
                <a:lvl1pPr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15000"/>
                  </a:lnSpc>
                </a:pPr>
                <a:r>
                  <a:rPr lang="zh-CN" altLang="zh-CN" sz="1400" u="none">
                    <a:solidFill>
                      <a:srgbClr val="0000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…</a:t>
                </a:r>
                <a:endParaRPr lang="zh-CN" altLang="zh-CN" sz="1400" u="none" baseline="-25000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15780" name="Rectangle 50"/>
              <p:cNvSpPr>
                <a:spLocks noChangeArrowheads="1"/>
              </p:cNvSpPr>
              <p:nvPr/>
            </p:nvSpPr>
            <p:spPr bwMode="auto">
              <a:xfrm>
                <a:off x="2173" y="0"/>
                <a:ext cx="266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87" tIns="33348" rIns="67887" bIns="33348">
                <a:spAutoFit/>
              </a:bodyPr>
              <a:lstStyle>
                <a:lvl1pPr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15000"/>
                  </a:lnSpc>
                </a:pPr>
                <a:r>
                  <a:rPr lang="zh-CN" altLang="zh-CN" sz="1400" u="none">
                    <a:solidFill>
                      <a:srgbClr val="0000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…</a:t>
                </a:r>
                <a:endParaRPr lang="zh-CN" altLang="zh-CN" sz="1400" u="none" baseline="-25000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15759" name="Line 51"/>
            <p:cNvSpPr>
              <a:spLocks noChangeShapeType="1"/>
            </p:cNvSpPr>
            <p:nvPr/>
          </p:nvSpPr>
          <p:spPr bwMode="auto">
            <a:xfrm>
              <a:off x="1828534" y="4495543"/>
              <a:ext cx="1288654" cy="119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 u="none"/>
            </a:p>
          </p:txBody>
        </p:sp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1148477" y="4208513"/>
              <a:ext cx="1791254" cy="315613"/>
              <a:chOff x="0" y="0"/>
              <a:chExt cx="1504" cy="265"/>
            </a:xfrm>
          </p:grpSpPr>
          <p:sp>
            <p:nvSpPr>
              <p:cNvPr id="115775" name="Rectangle 53"/>
              <p:cNvSpPr>
                <a:spLocks noChangeArrowheads="1"/>
              </p:cNvSpPr>
              <p:nvPr/>
            </p:nvSpPr>
            <p:spPr bwMode="auto">
              <a:xfrm>
                <a:off x="737" y="13"/>
                <a:ext cx="767" cy="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87" tIns="33348" rIns="67887" bIns="33348">
                <a:spAutoFit/>
              </a:bodyPr>
              <a:lstStyle>
                <a:lvl1pPr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lang="zh-CN" altLang="zh-CN" sz="1400" u="none">
                    <a:solidFill>
                      <a:srgbClr val="0000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B           1</a:t>
                </a:r>
                <a:endParaRPr lang="zh-CN" altLang="zh-CN" sz="1400" u="none" baseline="-25000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15776" name="Rectangle 5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62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87" tIns="33348" rIns="67887" bIns="33348">
                <a:spAutoFit/>
              </a:bodyPr>
              <a:lstStyle>
                <a:lvl1pPr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15000"/>
                  </a:lnSpc>
                </a:pPr>
                <a:r>
                  <a:rPr lang="zh-CN" altLang="zh-CN" sz="1400" u="none">
                    <a:solidFill>
                      <a:srgbClr val="0000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B → A</a:t>
                </a:r>
                <a:endParaRPr lang="zh-CN" altLang="zh-CN" sz="1400" u="none" baseline="-25000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4" name="Group 55"/>
            <p:cNvGrpSpPr>
              <a:grpSpLocks/>
            </p:cNvGrpSpPr>
            <p:nvPr/>
          </p:nvGrpSpPr>
          <p:grpSpPr bwMode="auto">
            <a:xfrm>
              <a:off x="1141331" y="3630882"/>
              <a:ext cx="1791254" cy="315611"/>
              <a:chOff x="0" y="0"/>
              <a:chExt cx="1504" cy="265"/>
            </a:xfrm>
          </p:grpSpPr>
          <p:sp>
            <p:nvSpPr>
              <p:cNvPr id="115773" name="Rectangle 5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62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87" tIns="33348" rIns="67887" bIns="33348">
                <a:spAutoFit/>
              </a:bodyPr>
              <a:lstStyle>
                <a:lvl1pPr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15000"/>
                  </a:lnSpc>
                </a:pPr>
                <a:r>
                  <a:rPr lang="zh-CN" altLang="zh-CN" sz="1400" u="none">
                    <a:solidFill>
                      <a:srgbClr val="0000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A → B</a:t>
                </a:r>
                <a:endParaRPr lang="zh-CN" altLang="zh-CN" sz="1400" u="none" baseline="-25000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15774" name="Rectangle 57"/>
              <p:cNvSpPr>
                <a:spLocks noChangeArrowheads="1"/>
              </p:cNvSpPr>
              <p:nvPr/>
            </p:nvSpPr>
            <p:spPr bwMode="auto">
              <a:xfrm>
                <a:off x="743" y="13"/>
                <a:ext cx="761" cy="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87" tIns="33348" rIns="67887" bIns="33348">
                <a:spAutoFit/>
              </a:bodyPr>
              <a:lstStyle>
                <a:lvl1pPr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lang="zh-CN" altLang="zh-CN" sz="1400" u="none">
                    <a:solidFill>
                      <a:srgbClr val="0000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A           1</a:t>
                </a:r>
                <a:endParaRPr lang="zh-CN" altLang="zh-CN" sz="1400" u="none" baseline="-25000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1148477" y="3917911"/>
              <a:ext cx="1774580" cy="315612"/>
              <a:chOff x="0" y="0"/>
              <a:chExt cx="1490" cy="265"/>
            </a:xfrm>
          </p:grpSpPr>
          <p:sp>
            <p:nvSpPr>
              <p:cNvPr id="115771" name="Rectangle 5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50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87" tIns="33348" rIns="67887" bIns="33348">
                <a:spAutoFit/>
              </a:bodyPr>
              <a:lstStyle>
                <a:lvl1pPr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15000"/>
                  </a:lnSpc>
                </a:pPr>
                <a:r>
                  <a:rPr lang="zh-CN" altLang="zh-CN" sz="1400" u="none">
                    <a:solidFill>
                      <a:srgbClr val="0000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F → C</a:t>
                </a:r>
                <a:endParaRPr lang="zh-CN" altLang="zh-CN" sz="1400" u="none" baseline="-25000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15772" name="Rectangle 60"/>
              <p:cNvSpPr>
                <a:spLocks noChangeArrowheads="1"/>
              </p:cNvSpPr>
              <p:nvPr/>
            </p:nvSpPr>
            <p:spPr bwMode="auto">
              <a:xfrm>
                <a:off x="741" y="13"/>
                <a:ext cx="749" cy="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87" tIns="33348" rIns="67887" bIns="33348">
                <a:spAutoFit/>
              </a:bodyPr>
              <a:lstStyle>
                <a:lvl1pPr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lang="zh-CN" altLang="zh-CN" sz="1400" u="none">
                    <a:solidFill>
                      <a:srgbClr val="0000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F           2</a:t>
                </a:r>
                <a:endParaRPr lang="zh-CN" altLang="zh-CN" sz="1400" u="none" baseline="-25000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Group 61"/>
            <p:cNvGrpSpPr>
              <a:grpSpLocks/>
            </p:cNvGrpSpPr>
            <p:nvPr/>
          </p:nvGrpSpPr>
          <p:grpSpPr bwMode="auto">
            <a:xfrm>
              <a:off x="3719831" y="3614208"/>
              <a:ext cx="1906779" cy="350150"/>
              <a:chOff x="0" y="0"/>
              <a:chExt cx="1601" cy="294"/>
            </a:xfrm>
          </p:grpSpPr>
          <p:sp>
            <p:nvSpPr>
              <p:cNvPr id="115769" name="Rectangle 6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26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87" tIns="33348" rIns="67887" bIns="33348">
                <a:spAutoFit/>
              </a:bodyPr>
              <a:lstStyle>
                <a:lvl1pPr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15000"/>
                  </a:lnSpc>
                </a:pPr>
                <a:r>
                  <a:rPr lang="zh-CN" altLang="zh-CN" sz="1600" u="none">
                    <a:solidFill>
                      <a:srgbClr val="0000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A → B</a:t>
                </a:r>
              </a:p>
            </p:txBody>
          </p:sp>
          <p:sp>
            <p:nvSpPr>
              <p:cNvPr id="115770" name="Rectangle 63"/>
              <p:cNvSpPr>
                <a:spLocks noChangeArrowheads="1"/>
              </p:cNvSpPr>
              <p:nvPr/>
            </p:nvSpPr>
            <p:spPr bwMode="auto">
              <a:xfrm>
                <a:off x="740" y="26"/>
                <a:ext cx="861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87" tIns="33348" rIns="67887" bIns="33348">
                <a:spAutoFit/>
              </a:bodyPr>
              <a:lstStyle>
                <a:lvl1pPr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lang="zh-CN" altLang="zh-CN" sz="1600" u="none">
                    <a:solidFill>
                      <a:srgbClr val="0000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A           1</a:t>
                </a:r>
                <a:endParaRPr lang="zh-CN" altLang="zh-CN" sz="1600" u="none" baseline="-25000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7" name="Group 64"/>
            <p:cNvGrpSpPr>
              <a:grpSpLocks/>
            </p:cNvGrpSpPr>
            <p:nvPr/>
          </p:nvGrpSpPr>
          <p:grpSpPr bwMode="auto">
            <a:xfrm>
              <a:off x="3741268" y="3928630"/>
              <a:ext cx="1880578" cy="350150"/>
              <a:chOff x="0" y="0"/>
              <a:chExt cx="1579" cy="294"/>
            </a:xfrm>
          </p:grpSpPr>
          <p:sp>
            <p:nvSpPr>
              <p:cNvPr id="115767" name="Rectangle 6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13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87" tIns="33348" rIns="67887" bIns="33348">
                <a:spAutoFit/>
              </a:bodyPr>
              <a:lstStyle>
                <a:lvl1pPr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15000"/>
                  </a:lnSpc>
                </a:pPr>
                <a:r>
                  <a:rPr lang="zh-CN" altLang="zh-CN" sz="1600" u="none">
                    <a:solidFill>
                      <a:srgbClr val="0000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F → C</a:t>
                </a:r>
                <a:endParaRPr lang="zh-CN" altLang="zh-CN" sz="1600" u="none" baseline="-25000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15768" name="Rectangle 66"/>
              <p:cNvSpPr>
                <a:spLocks noChangeArrowheads="1"/>
              </p:cNvSpPr>
              <p:nvPr/>
            </p:nvSpPr>
            <p:spPr bwMode="auto">
              <a:xfrm>
                <a:off x="730" y="13"/>
                <a:ext cx="849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87" tIns="33348" rIns="67887" bIns="33348">
                <a:spAutoFit/>
              </a:bodyPr>
              <a:lstStyle>
                <a:lvl1pPr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lang="zh-CN" altLang="zh-CN" sz="1600" u="none">
                    <a:solidFill>
                      <a:srgbClr val="0000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F           2</a:t>
                </a:r>
                <a:endParaRPr lang="zh-CN" altLang="zh-CN" sz="1600" u="none" baseline="-25000">
                  <a:solidFill>
                    <a:srgbClr val="000099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15765" name="Rectangle 67"/>
            <p:cNvSpPr>
              <a:spLocks noChangeArrowheads="1"/>
            </p:cNvSpPr>
            <p:nvPr/>
          </p:nvSpPr>
          <p:spPr bwMode="auto">
            <a:xfrm>
              <a:off x="1828534" y="3360527"/>
              <a:ext cx="1288654" cy="1422045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lang="zh-CN" altLang="zh-CN" sz="1400" u="none">
                <a:solidFill>
                  <a:srgbClr val="000099"/>
                </a:solidFill>
              </a:endParaRPr>
            </a:p>
          </p:txBody>
        </p:sp>
        <p:sp>
          <p:nvSpPr>
            <p:cNvPr id="115766" name="Rectangle 68"/>
            <p:cNvSpPr>
              <a:spLocks noChangeArrowheads="1"/>
            </p:cNvSpPr>
            <p:nvPr/>
          </p:nvSpPr>
          <p:spPr bwMode="auto">
            <a:xfrm>
              <a:off x="4405842" y="3360527"/>
              <a:ext cx="1288654" cy="1136207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lang="zh-CN" altLang="zh-CN" sz="1800" u="none">
                <a:solidFill>
                  <a:srgbClr val="00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60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01036" y="1564432"/>
            <a:ext cx="6187188" cy="3112886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在网桥的转发表中写入的信息除了</a:t>
            </a:r>
            <a:r>
              <a:rPr lang="zh-CN" altLang="en-US" sz="2000" kern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地址</a:t>
            </a: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zh-CN" altLang="en-US" sz="2000" kern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接口</a:t>
            </a: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外，还有帧进入该网桥的</a:t>
            </a:r>
            <a:r>
              <a:rPr lang="zh-CN" altLang="en-US" sz="2000" kern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时间</a:t>
            </a: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这是因为以太网的拓扑可能经常会发生变化，站点也可能会更换适配器（这就改变了站点的地址）。另外，以太网上的工作站并非总是接通电源的。</a:t>
            </a:r>
          </a:p>
          <a:p>
            <a:pPr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把每个帧到达网桥的时间登记下来，就可以在转发表中只</a:t>
            </a:r>
            <a:r>
              <a:rPr lang="zh-CN" altLang="en-US" sz="2000" kern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保留网络拓扑的最新状态信息</a:t>
            </a: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。这样就使得网桥中的转发表能反映当前网络的最新拓扑状态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000" kern="1200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556320"/>
            <a:ext cx="6089544" cy="773286"/>
          </a:xfrm>
        </p:spPr>
        <p:txBody>
          <a:bodyPr anchor="b"/>
          <a:lstStyle/>
          <a:p>
            <a:pPr eaLnBrk="1" hangingPunct="1"/>
            <a:r>
              <a:rPr lang="zh-CN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网桥在转发表</a:t>
            </a:r>
            <a:r>
              <a:rPr lang="zh-CN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中登记三</a:t>
            </a:r>
            <a:r>
              <a:rPr lang="zh-CN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个信息 </a:t>
            </a:r>
          </a:p>
        </p:txBody>
      </p:sp>
    </p:spTree>
    <p:extLst>
      <p:ext uri="{BB962C8B-B14F-4D97-AF65-F5344CB8AC3E}">
        <p14:creationId xmlns:p14="http://schemas.microsoft.com/office/powerpoint/2010/main" val="1039708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700336"/>
            <a:ext cx="5846582" cy="521655"/>
          </a:xfrm>
        </p:spPr>
        <p:txBody>
          <a:bodyPr anchor="b"/>
          <a:lstStyle/>
          <a:p>
            <a:pPr eaLnBrk="1" hangingPunct="1"/>
            <a:r>
              <a:rPr lang="zh-CN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网桥的自学习和转发帧的步骤归纳</a:t>
            </a:r>
            <a:r>
              <a:rPr lang="zh-CN" altLang="en-US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6498" y="1348408"/>
            <a:ext cx="6797789" cy="3673021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zh-CN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网桥收到一帧后先进行</a:t>
            </a:r>
            <a:r>
              <a:rPr lang="zh-CN" sz="2000" kern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自学习</a:t>
            </a:r>
            <a:r>
              <a:rPr lang="zh-CN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。查找转发表中与收到帧的源地址有无相匹配的项目。如没有，就在转发表中增加一个项目（</a:t>
            </a:r>
            <a:r>
              <a:rPr lang="zh-CN" sz="2000" kern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源地址、进入的接口和时间</a:t>
            </a:r>
            <a:r>
              <a:rPr lang="zh-CN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）。如有，则把原有的项目进行更新。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zh-CN" sz="2000" kern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转发帧</a:t>
            </a:r>
            <a:r>
              <a:rPr lang="zh-CN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。查找转发表中与收到帧的目的地址有无相匹配的项目。</a:t>
            </a:r>
          </a:p>
          <a:p>
            <a:pPr marL="742950" lvl="2" indent="-342900">
              <a:spcBef>
                <a:spcPts val="600"/>
              </a:spcBef>
              <a:spcAft>
                <a:spcPts val="0"/>
              </a:spcAft>
              <a:defRPr/>
            </a:pPr>
            <a:r>
              <a:rPr lang="zh-CN" sz="18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如没有，则通过所有其他接口（但进入网桥的接口除外）按进行转发。</a:t>
            </a:r>
          </a:p>
          <a:p>
            <a:pPr marL="742950" lvl="2" indent="-342900">
              <a:spcBef>
                <a:spcPts val="600"/>
              </a:spcBef>
              <a:spcAft>
                <a:spcPts val="0"/>
              </a:spcAft>
              <a:defRPr/>
            </a:pPr>
            <a:r>
              <a:rPr lang="zh-CN" sz="18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如有，则按转发表中给出的接口进行转发。</a:t>
            </a:r>
          </a:p>
          <a:p>
            <a:pPr marL="742950" lvl="2" indent="-342900">
              <a:spcBef>
                <a:spcPts val="600"/>
              </a:spcBef>
              <a:spcAft>
                <a:spcPts val="0"/>
              </a:spcAft>
              <a:defRPr/>
            </a:pPr>
            <a:r>
              <a:rPr lang="zh-CN" sz="18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若转发表中给出的接口就是该帧进入网桥的接口，则应丢弃这个帧（因为这时不需要经过网桥进行转发）。</a:t>
            </a:r>
          </a:p>
        </p:txBody>
      </p:sp>
    </p:spTree>
    <p:extLst>
      <p:ext uri="{BB962C8B-B14F-4D97-AF65-F5344CB8AC3E}">
        <p14:creationId xmlns:p14="http://schemas.microsoft.com/office/powerpoint/2010/main" val="223988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214313" y="1876425"/>
            <a:ext cx="5726112" cy="118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u="none" dirty="0" smtClean="0">
                <a:solidFill>
                  <a:srgbClr val="194D19"/>
                </a:solidFill>
                <a:latin typeface="华文新魏" pitchFamily="2" charset="-122"/>
              </a:rPr>
              <a:t>第四章 数据链路层与局域网</a:t>
            </a:r>
            <a:endParaRPr lang="zh-CN" altLang="en-US" u="none" dirty="0">
              <a:solidFill>
                <a:srgbClr val="194D19"/>
              </a:solidFill>
              <a:latin typeface="华文新魏" pitchFamily="2" charset="-122"/>
            </a:endParaRPr>
          </a:p>
          <a:p>
            <a:pPr algn="ctr"/>
            <a:endParaRPr lang="en-US" altLang="zh-CN" sz="1400" b="0" u="none" dirty="0">
              <a:solidFill>
                <a:srgbClr val="002060"/>
              </a:solidFill>
              <a:latin typeface="Constantia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400" u="none" dirty="0" smtClean="0">
                <a:solidFill>
                  <a:srgbClr val="002060"/>
                </a:solidFill>
              </a:rPr>
              <a:t>第四节 以太网的扩展</a:t>
            </a:r>
            <a:endParaRPr lang="zh-CN" altLang="en-US" sz="2400" u="none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397685"/>
            <a:ext cx="6603205" cy="56193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zh-CN" sz="2000" kern="12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为了</a:t>
            </a:r>
            <a:r>
              <a:rPr lang="zh-CN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避免产生转发的帧在网络中不断地兜圈子。</a:t>
            </a: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02626" y="198302"/>
            <a:ext cx="6041582" cy="1096904"/>
          </a:xfrm>
        </p:spPr>
        <p:txBody>
          <a:bodyPr anchor="b"/>
          <a:lstStyle/>
          <a:p>
            <a:pPr eaLnBrk="1" hangingPunct="1"/>
            <a:r>
              <a:rPr lang="zh-CN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透明网桥使用了生成树算法 </a:t>
            </a:r>
          </a:p>
        </p:txBody>
      </p:sp>
      <p:sp>
        <p:nvSpPr>
          <p:cNvPr id="118788" name="Line 4"/>
          <p:cNvSpPr>
            <a:spLocks noChangeShapeType="1"/>
          </p:cNvSpPr>
          <p:nvPr/>
        </p:nvSpPr>
        <p:spPr bwMode="auto">
          <a:xfrm>
            <a:off x="1815199" y="2815506"/>
            <a:ext cx="370994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18789" name="Line 5"/>
          <p:cNvSpPr>
            <a:spLocks noChangeShapeType="1"/>
          </p:cNvSpPr>
          <p:nvPr/>
        </p:nvSpPr>
        <p:spPr bwMode="auto">
          <a:xfrm flipV="1">
            <a:off x="1544843" y="4119644"/>
            <a:ext cx="3961241" cy="952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5489410" y="2647577"/>
            <a:ext cx="874481" cy="29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局域网 </a:t>
            </a:r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5464400" y="3917175"/>
            <a:ext cx="874481" cy="29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局域网 </a:t>
            </a:r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18792" name="Line 8"/>
          <p:cNvSpPr>
            <a:spLocks noChangeShapeType="1"/>
          </p:cNvSpPr>
          <p:nvPr/>
        </p:nvSpPr>
        <p:spPr bwMode="auto">
          <a:xfrm flipH="1">
            <a:off x="2122475" y="2802406"/>
            <a:ext cx="0" cy="56810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18793" name="Line 9"/>
          <p:cNvSpPr>
            <a:spLocks noChangeShapeType="1"/>
          </p:cNvSpPr>
          <p:nvPr/>
        </p:nvSpPr>
        <p:spPr bwMode="auto">
          <a:xfrm>
            <a:off x="2114138" y="3621809"/>
            <a:ext cx="0" cy="49188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18794" name="Line 10"/>
          <p:cNvSpPr>
            <a:spLocks noChangeShapeType="1"/>
          </p:cNvSpPr>
          <p:nvPr/>
        </p:nvSpPr>
        <p:spPr bwMode="auto">
          <a:xfrm flipH="1">
            <a:off x="4839128" y="2820270"/>
            <a:ext cx="1191" cy="544284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18795" name="Line 11"/>
          <p:cNvSpPr>
            <a:spLocks noChangeShapeType="1"/>
          </p:cNvSpPr>
          <p:nvPr/>
        </p:nvSpPr>
        <p:spPr bwMode="auto">
          <a:xfrm>
            <a:off x="4839128" y="3630145"/>
            <a:ext cx="0" cy="49188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17772" name="Arc 12"/>
          <p:cNvSpPr>
            <a:spLocks/>
          </p:cNvSpPr>
          <p:nvPr/>
        </p:nvSpPr>
        <p:spPr bwMode="auto">
          <a:xfrm rot="5255629" flipH="1">
            <a:off x="3219974" y="2091979"/>
            <a:ext cx="514509" cy="1654289"/>
          </a:xfrm>
          <a:custGeom>
            <a:avLst/>
            <a:gdLst>
              <a:gd name="T0" fmla="*/ 0 w 21653"/>
              <a:gd name="T1" fmla="*/ 0 h 42096"/>
              <a:gd name="T2" fmla="*/ 6891540 w 21653"/>
              <a:gd name="T3" fmla="*/ 115502494 h 42096"/>
              <a:gd name="T4" fmla="*/ 53178 w 21653"/>
              <a:gd name="T5" fmla="*/ 59265796 h 42096"/>
              <a:gd name="T6" fmla="*/ 0 60000 65536"/>
              <a:gd name="T7" fmla="*/ 0 60000 65536"/>
              <a:gd name="T8" fmla="*/ 0 60000 65536"/>
              <a:gd name="T9" fmla="*/ 0 w 21653"/>
              <a:gd name="T10" fmla="*/ 0 h 42096"/>
              <a:gd name="T11" fmla="*/ 21653 w 21653"/>
              <a:gd name="T12" fmla="*/ 42096 h 420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53" h="42096" fill="none" extrusionOk="0">
                <a:moveTo>
                  <a:pt x="0" y="0"/>
                </a:moveTo>
                <a:cubicBezTo>
                  <a:pt x="17" y="0"/>
                  <a:pt x="35" y="-1"/>
                  <a:pt x="53" y="0"/>
                </a:cubicBezTo>
                <a:cubicBezTo>
                  <a:pt x="11982" y="0"/>
                  <a:pt x="21653" y="9670"/>
                  <a:pt x="21653" y="21600"/>
                </a:cubicBezTo>
                <a:cubicBezTo>
                  <a:pt x="21653" y="30902"/>
                  <a:pt x="15697" y="39160"/>
                  <a:pt x="6870" y="42096"/>
                </a:cubicBezTo>
              </a:path>
              <a:path w="21653" h="42096" stroke="0" extrusionOk="0">
                <a:moveTo>
                  <a:pt x="0" y="0"/>
                </a:moveTo>
                <a:cubicBezTo>
                  <a:pt x="17" y="0"/>
                  <a:pt x="35" y="-1"/>
                  <a:pt x="53" y="0"/>
                </a:cubicBezTo>
                <a:cubicBezTo>
                  <a:pt x="11982" y="0"/>
                  <a:pt x="21653" y="9670"/>
                  <a:pt x="21653" y="21600"/>
                </a:cubicBezTo>
                <a:cubicBezTo>
                  <a:pt x="21653" y="30902"/>
                  <a:pt x="15697" y="39160"/>
                  <a:pt x="6870" y="42096"/>
                </a:cubicBezTo>
                <a:lnTo>
                  <a:pt x="53" y="21600"/>
                </a:lnTo>
                <a:close/>
              </a:path>
            </a:pathLst>
          </a:custGeom>
          <a:noFill/>
          <a:ln w="76200" cap="rnd" cmpd="sng">
            <a:solidFill>
              <a:schemeClr val="tx2"/>
            </a:solidFill>
            <a:miter lim="800000"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18797" name="Rectangle 13"/>
          <p:cNvSpPr>
            <a:spLocks noChangeArrowheads="1"/>
          </p:cNvSpPr>
          <p:nvPr/>
        </p:nvSpPr>
        <p:spPr bwMode="auto">
          <a:xfrm>
            <a:off x="5191662" y="3254983"/>
            <a:ext cx="682121" cy="29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网桥 </a:t>
            </a:r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18798" name="Rectangle 14"/>
          <p:cNvSpPr>
            <a:spLocks noChangeArrowheads="1"/>
          </p:cNvSpPr>
          <p:nvPr/>
        </p:nvSpPr>
        <p:spPr bwMode="auto">
          <a:xfrm>
            <a:off x="1118468" y="3283567"/>
            <a:ext cx="682121" cy="29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网桥 </a:t>
            </a:r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pic>
        <p:nvPicPr>
          <p:cNvPr id="118799" name="Picture 1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017" y="3784974"/>
            <a:ext cx="572868" cy="568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800" name="Rectangle 16"/>
          <p:cNvSpPr>
            <a:spLocks noChangeArrowheads="1"/>
          </p:cNvSpPr>
          <p:nvPr/>
        </p:nvSpPr>
        <p:spPr bwMode="auto">
          <a:xfrm>
            <a:off x="936247" y="3806413"/>
            <a:ext cx="322343" cy="29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A</a:t>
            </a:r>
          </a:p>
        </p:txBody>
      </p:sp>
      <p:sp>
        <p:nvSpPr>
          <p:cNvPr id="118801" name="Rectangle 17"/>
          <p:cNvSpPr>
            <a:spLocks noChangeArrowheads="1"/>
          </p:cNvSpPr>
          <p:nvPr/>
        </p:nvSpPr>
        <p:spPr bwMode="auto">
          <a:xfrm>
            <a:off x="1756840" y="4263753"/>
            <a:ext cx="551430" cy="26797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</a:t>
            </a:r>
          </a:p>
        </p:txBody>
      </p:sp>
      <p:sp>
        <p:nvSpPr>
          <p:cNvPr id="117778" name="Text Box 18"/>
          <p:cNvSpPr txBox="1">
            <a:spLocks noChangeArrowheads="1"/>
          </p:cNvSpPr>
          <p:nvPr/>
        </p:nvSpPr>
        <p:spPr bwMode="auto">
          <a:xfrm>
            <a:off x="3121717" y="3113255"/>
            <a:ext cx="8819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不停地</a:t>
            </a:r>
          </a:p>
          <a:p>
            <a:pPr algn="l"/>
            <a:r>
              <a:rPr lang="zh-CN" altLang="en-US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兜圈子</a:t>
            </a:r>
          </a:p>
        </p:txBody>
      </p:sp>
      <p:pic>
        <p:nvPicPr>
          <p:cNvPr id="118803" name="Picture 1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29" y="3056087"/>
            <a:ext cx="786055" cy="584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804" name="Picture 2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573" y="3056087"/>
            <a:ext cx="784864" cy="584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672280" y="3544394"/>
            <a:ext cx="389454" cy="753899"/>
            <a:chOff x="0" y="0"/>
            <a:chExt cx="327" cy="633"/>
          </a:xfrm>
        </p:grpSpPr>
        <p:sp>
          <p:nvSpPr>
            <p:cNvPr id="118832" name="Line 22"/>
            <p:cNvSpPr>
              <a:spLocks noChangeShapeType="1"/>
            </p:cNvSpPr>
            <p:nvPr/>
          </p:nvSpPr>
          <p:spPr bwMode="auto">
            <a:xfrm flipH="1" flipV="1">
              <a:off x="276" y="0"/>
              <a:ext cx="11" cy="633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101" u="none"/>
            </a:p>
          </p:txBody>
        </p:sp>
        <p:sp>
          <p:nvSpPr>
            <p:cNvPr id="118833" name="Text Box 23"/>
            <p:cNvSpPr txBox="1">
              <a:spLocks noChangeArrowheads="1"/>
            </p:cNvSpPr>
            <p:nvPr/>
          </p:nvSpPr>
          <p:spPr bwMode="auto">
            <a:xfrm>
              <a:off x="0" y="117"/>
              <a:ext cx="32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zh-CN" sz="1800" u="none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Wingdings" panose="05000000000000000000" pitchFamily="2" charset="2"/>
                </a:rPr>
                <a:t>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351145" y="3652775"/>
            <a:ext cx="2380794" cy="774145"/>
            <a:chOff x="0" y="0"/>
            <a:chExt cx="1999" cy="650"/>
          </a:xfrm>
        </p:grpSpPr>
        <p:sp>
          <p:nvSpPr>
            <p:cNvPr id="118830" name="Freeform 25"/>
            <p:cNvSpPr>
              <a:spLocks/>
            </p:cNvSpPr>
            <p:nvPr/>
          </p:nvSpPr>
          <p:spPr bwMode="auto">
            <a:xfrm>
              <a:off x="0" y="0"/>
              <a:ext cx="1999" cy="624"/>
            </a:xfrm>
            <a:custGeom>
              <a:avLst/>
              <a:gdLst>
                <a:gd name="T0" fmla="*/ 0 w 1866"/>
                <a:gd name="T1" fmla="*/ 623 h 523"/>
                <a:gd name="T2" fmla="*/ 1134 w 1866"/>
                <a:gd name="T3" fmla="*/ 608 h 523"/>
                <a:gd name="T4" fmla="*/ 1401 w 1866"/>
                <a:gd name="T5" fmla="*/ 601 h 523"/>
                <a:gd name="T6" fmla="*/ 1600 w 1866"/>
                <a:gd name="T7" fmla="*/ 583 h 523"/>
                <a:gd name="T8" fmla="*/ 1771 w 1866"/>
                <a:gd name="T9" fmla="*/ 544 h 523"/>
                <a:gd name="T10" fmla="*/ 1846 w 1866"/>
                <a:gd name="T11" fmla="*/ 515 h 523"/>
                <a:gd name="T12" fmla="*/ 1915 w 1866"/>
                <a:gd name="T13" fmla="*/ 426 h 523"/>
                <a:gd name="T14" fmla="*/ 1973 w 1866"/>
                <a:gd name="T15" fmla="*/ 243 h 523"/>
                <a:gd name="T16" fmla="*/ 1989 w 1866"/>
                <a:gd name="T17" fmla="*/ 0 h 5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66"/>
                <a:gd name="T28" fmla="*/ 0 h 523"/>
                <a:gd name="T29" fmla="*/ 1866 w 1866"/>
                <a:gd name="T30" fmla="*/ 523 h 52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66" h="523">
                  <a:moveTo>
                    <a:pt x="0" y="522"/>
                  </a:moveTo>
                  <a:cubicBezTo>
                    <a:pt x="174" y="523"/>
                    <a:pt x="817" y="514"/>
                    <a:pt x="1059" y="510"/>
                  </a:cubicBezTo>
                  <a:cubicBezTo>
                    <a:pt x="1277" y="507"/>
                    <a:pt x="1236" y="507"/>
                    <a:pt x="1308" y="504"/>
                  </a:cubicBezTo>
                  <a:cubicBezTo>
                    <a:pt x="1349" y="489"/>
                    <a:pt x="1443" y="504"/>
                    <a:pt x="1494" y="489"/>
                  </a:cubicBezTo>
                  <a:cubicBezTo>
                    <a:pt x="1549" y="479"/>
                    <a:pt x="1615" y="465"/>
                    <a:pt x="1653" y="456"/>
                  </a:cubicBezTo>
                  <a:cubicBezTo>
                    <a:pt x="1691" y="447"/>
                    <a:pt x="1700" y="448"/>
                    <a:pt x="1723" y="432"/>
                  </a:cubicBezTo>
                  <a:cubicBezTo>
                    <a:pt x="1734" y="420"/>
                    <a:pt x="1777" y="369"/>
                    <a:pt x="1788" y="357"/>
                  </a:cubicBezTo>
                  <a:cubicBezTo>
                    <a:pt x="1793" y="351"/>
                    <a:pt x="1839" y="216"/>
                    <a:pt x="1842" y="204"/>
                  </a:cubicBezTo>
                  <a:cubicBezTo>
                    <a:pt x="1866" y="115"/>
                    <a:pt x="1857" y="110"/>
                    <a:pt x="1857" y="0"/>
                  </a:cubicBezTo>
                </a:path>
              </a:pathLst>
            </a:custGeom>
            <a:noFill/>
            <a:ln w="76200" cmpd="sng">
              <a:solidFill>
                <a:schemeClr val="hlink"/>
              </a:solidFill>
              <a:miter lim="800000"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101" u="none"/>
            </a:p>
          </p:txBody>
        </p:sp>
        <p:sp>
          <p:nvSpPr>
            <p:cNvPr id="118831" name="Text Box 26"/>
            <p:cNvSpPr txBox="1">
              <a:spLocks noChangeArrowheads="1"/>
            </p:cNvSpPr>
            <p:nvPr/>
          </p:nvSpPr>
          <p:spPr bwMode="auto">
            <a:xfrm>
              <a:off x="65" y="340"/>
              <a:ext cx="32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zh-CN" sz="1800" u="none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Wingdings" panose="05000000000000000000" pitchFamily="2" charset="2"/>
                </a:rPr>
                <a:t></a:t>
              </a:r>
            </a:p>
          </p:txBody>
        </p:sp>
      </p:grpSp>
      <p:sp>
        <p:nvSpPr>
          <p:cNvPr id="118807" name="Rectangle 27"/>
          <p:cNvSpPr>
            <a:spLocks noChangeArrowheads="1"/>
          </p:cNvSpPr>
          <p:nvPr/>
        </p:nvSpPr>
        <p:spPr bwMode="auto">
          <a:xfrm>
            <a:off x="1528169" y="4517435"/>
            <a:ext cx="1091785" cy="29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发出的帧</a:t>
            </a: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2405931" y="2075901"/>
            <a:ext cx="2326008" cy="1090949"/>
            <a:chOff x="0" y="0"/>
            <a:chExt cx="1953" cy="916"/>
          </a:xfrm>
        </p:grpSpPr>
        <p:sp>
          <p:nvSpPr>
            <p:cNvPr id="118828" name="Arc 29"/>
            <p:cNvSpPr>
              <a:spLocks/>
            </p:cNvSpPr>
            <p:nvPr/>
          </p:nvSpPr>
          <p:spPr bwMode="auto">
            <a:xfrm>
              <a:off x="0" y="309"/>
              <a:ext cx="1953" cy="607"/>
            </a:xfrm>
            <a:custGeom>
              <a:avLst/>
              <a:gdLst>
                <a:gd name="T0" fmla="*/ 0 w 21600"/>
                <a:gd name="T1" fmla="*/ 0 h 26015"/>
                <a:gd name="T2" fmla="*/ 173 w 21600"/>
                <a:gd name="T3" fmla="*/ 14 h 26015"/>
                <a:gd name="T4" fmla="*/ 0 w 21600"/>
                <a:gd name="T5" fmla="*/ 12 h 2601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6015"/>
                <a:gd name="T11" fmla="*/ 21600 w 21600"/>
                <a:gd name="T12" fmla="*/ 26015 h 260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601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083"/>
                    <a:pt x="21447" y="24562"/>
                    <a:pt x="21143" y="26014"/>
                  </a:cubicBezTo>
                </a:path>
                <a:path w="21600" h="2601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083"/>
                    <a:pt x="21447" y="24562"/>
                    <a:pt x="21143" y="2601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 cmpd="sng">
              <a:solidFill>
                <a:schemeClr val="hlink"/>
              </a:solidFill>
              <a:miter lim="800000"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101" u="none"/>
            </a:p>
          </p:txBody>
        </p:sp>
        <p:sp>
          <p:nvSpPr>
            <p:cNvPr id="118829" name="Text Box 30"/>
            <p:cNvSpPr txBox="1">
              <a:spLocks noChangeArrowheads="1"/>
            </p:cNvSpPr>
            <p:nvPr/>
          </p:nvSpPr>
          <p:spPr bwMode="auto">
            <a:xfrm>
              <a:off x="46" y="0"/>
              <a:ext cx="32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zh-CN" sz="1800" u="none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Wingdings" panose="05000000000000000000" pitchFamily="2" charset="2"/>
                </a:rPr>
                <a:t>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395536" y="2298616"/>
            <a:ext cx="2010395" cy="926592"/>
            <a:chOff x="0" y="0"/>
            <a:chExt cx="1688" cy="778"/>
          </a:xfrm>
        </p:grpSpPr>
        <p:grpSp>
          <p:nvGrpSpPr>
            <p:cNvPr id="118822" name="Group 32"/>
            <p:cNvGrpSpPr>
              <a:grpSpLocks/>
            </p:cNvGrpSpPr>
            <p:nvPr/>
          </p:nvGrpSpPr>
          <p:grpSpPr bwMode="auto">
            <a:xfrm>
              <a:off x="1071" y="0"/>
              <a:ext cx="617" cy="778"/>
              <a:chOff x="0" y="0"/>
              <a:chExt cx="617" cy="778"/>
            </a:xfrm>
          </p:grpSpPr>
          <p:sp>
            <p:nvSpPr>
              <p:cNvPr id="118824" name="Rectangle 33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63" cy="28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500" u="none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F</a:t>
                </a:r>
                <a:r>
                  <a:rPr lang="zh-CN" altLang="zh-CN" sz="1500" u="none" baseline="-250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1</a:t>
                </a:r>
              </a:p>
            </p:txBody>
          </p:sp>
          <p:grpSp>
            <p:nvGrpSpPr>
              <p:cNvPr id="118825" name="Group 34"/>
              <p:cNvGrpSpPr>
                <a:grpSpLocks/>
              </p:cNvGrpSpPr>
              <p:nvPr/>
            </p:nvGrpSpPr>
            <p:grpSpPr bwMode="auto">
              <a:xfrm>
                <a:off x="0" y="223"/>
                <a:ext cx="327" cy="555"/>
                <a:chOff x="0" y="0"/>
                <a:chExt cx="327" cy="555"/>
              </a:xfrm>
            </p:grpSpPr>
            <p:sp>
              <p:nvSpPr>
                <p:cNvPr id="118826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288" y="0"/>
                  <a:ext cx="0" cy="555"/>
                </a:xfrm>
                <a:prstGeom prst="line">
                  <a:avLst/>
                </a:prstGeom>
                <a:noFill/>
                <a:ln w="76200">
                  <a:solidFill>
                    <a:schemeClr val="hlink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101" u="none"/>
                </a:p>
              </p:txBody>
            </p:sp>
            <p:sp>
              <p:nvSpPr>
                <p:cNvPr id="118827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0" y="176"/>
                  <a:ext cx="327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defTabSz="7620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7620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7620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7620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l"/>
                  <a:r>
                    <a:rPr lang="zh-CN" altLang="zh-CN" sz="1800" u="none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Wingdings" panose="05000000000000000000" pitchFamily="2" charset="2"/>
                    </a:rPr>
                    <a:t></a:t>
                  </a:r>
                </a:p>
              </p:txBody>
            </p:sp>
          </p:grpSp>
        </p:grpSp>
        <p:sp>
          <p:nvSpPr>
            <p:cNvPr id="118823" name="Rectangle 37"/>
            <p:cNvSpPr>
              <a:spLocks noChangeArrowheads="1"/>
            </p:cNvSpPr>
            <p:nvPr/>
          </p:nvSpPr>
          <p:spPr bwMode="auto">
            <a:xfrm>
              <a:off x="0" y="8"/>
              <a:ext cx="12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87" tIns="33348" rIns="67887" bIns="33348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1500" u="none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网桥 </a:t>
              </a:r>
              <a:r>
                <a:rPr lang="zh-CN" altLang="zh-CN" sz="1500" u="none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 </a:t>
              </a:r>
              <a:r>
                <a:rPr lang="zh-CN" altLang="en-US" sz="1500" u="none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转发的帧</a:t>
              </a:r>
            </a:p>
          </p:txBody>
        </p:sp>
      </p:grp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2221327" y="2061609"/>
            <a:ext cx="2326009" cy="1045691"/>
            <a:chOff x="0" y="0"/>
            <a:chExt cx="1953" cy="878"/>
          </a:xfrm>
        </p:grpSpPr>
        <p:sp>
          <p:nvSpPr>
            <p:cNvPr id="118820" name="Arc 39"/>
            <p:cNvSpPr>
              <a:spLocks/>
            </p:cNvSpPr>
            <p:nvPr/>
          </p:nvSpPr>
          <p:spPr bwMode="auto">
            <a:xfrm flipH="1">
              <a:off x="0" y="293"/>
              <a:ext cx="1953" cy="585"/>
            </a:xfrm>
            <a:custGeom>
              <a:avLst/>
              <a:gdLst>
                <a:gd name="T0" fmla="*/ 0 w 21600"/>
                <a:gd name="T1" fmla="*/ 0 h 25085"/>
                <a:gd name="T2" fmla="*/ 174 w 21600"/>
                <a:gd name="T3" fmla="*/ 14 h 25085"/>
                <a:gd name="T4" fmla="*/ 0 w 21600"/>
                <a:gd name="T5" fmla="*/ 12 h 2508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5085"/>
                <a:gd name="T11" fmla="*/ 21600 w 21600"/>
                <a:gd name="T12" fmla="*/ 25085 h 250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508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767"/>
                    <a:pt x="21505" y="23932"/>
                    <a:pt x="21317" y="25085"/>
                  </a:cubicBezTo>
                </a:path>
                <a:path w="21600" h="2508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767"/>
                    <a:pt x="21505" y="23932"/>
                    <a:pt x="21317" y="2508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 cmpd="sng">
              <a:solidFill>
                <a:schemeClr val="hlink"/>
              </a:solidFill>
              <a:miter lim="800000"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101" u="none"/>
            </a:p>
          </p:txBody>
        </p:sp>
        <p:sp>
          <p:nvSpPr>
            <p:cNvPr id="118821" name="Text Box 40"/>
            <p:cNvSpPr txBox="1">
              <a:spLocks noChangeArrowheads="1"/>
            </p:cNvSpPr>
            <p:nvPr/>
          </p:nvSpPr>
          <p:spPr bwMode="auto">
            <a:xfrm>
              <a:off x="1429" y="0"/>
              <a:ext cx="32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zh-CN" sz="1800" u="none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Wingdings" panose="05000000000000000000" pitchFamily="2" charset="2"/>
                </a:rPr>
                <a:t>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4547335" y="2271224"/>
            <a:ext cx="2036597" cy="964704"/>
            <a:chOff x="0" y="0"/>
            <a:chExt cx="1710" cy="810"/>
          </a:xfrm>
        </p:grpSpPr>
        <p:grpSp>
          <p:nvGrpSpPr>
            <p:cNvPr id="118814" name="Group 42"/>
            <p:cNvGrpSpPr>
              <a:grpSpLocks/>
            </p:cNvGrpSpPr>
            <p:nvPr/>
          </p:nvGrpSpPr>
          <p:grpSpPr bwMode="auto">
            <a:xfrm>
              <a:off x="0" y="31"/>
              <a:ext cx="666" cy="779"/>
              <a:chOff x="0" y="0"/>
              <a:chExt cx="666" cy="779"/>
            </a:xfrm>
          </p:grpSpPr>
          <p:grpSp>
            <p:nvGrpSpPr>
              <p:cNvPr id="118816" name="Group 43"/>
              <p:cNvGrpSpPr>
                <a:grpSpLocks/>
              </p:cNvGrpSpPr>
              <p:nvPr/>
            </p:nvGrpSpPr>
            <p:grpSpPr bwMode="auto">
              <a:xfrm>
                <a:off x="338" y="224"/>
                <a:ext cx="328" cy="555"/>
                <a:chOff x="0" y="0"/>
                <a:chExt cx="328" cy="555"/>
              </a:xfrm>
            </p:grpSpPr>
            <p:sp>
              <p:nvSpPr>
                <p:cNvPr id="118818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0" cy="555"/>
                </a:xfrm>
                <a:prstGeom prst="line">
                  <a:avLst/>
                </a:prstGeom>
                <a:noFill/>
                <a:ln w="76200">
                  <a:solidFill>
                    <a:schemeClr val="hlink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101" u="none"/>
                </a:p>
              </p:txBody>
            </p:sp>
            <p:sp>
              <p:nvSpPr>
                <p:cNvPr id="118819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" y="176"/>
                  <a:ext cx="327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defTabSz="7620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7620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7620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7620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l"/>
                  <a:r>
                    <a:rPr lang="zh-CN" altLang="zh-CN" sz="1800" u="none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sym typeface="Wingdings" panose="05000000000000000000" pitchFamily="2" charset="2"/>
                    </a:rPr>
                    <a:t></a:t>
                  </a:r>
                </a:p>
              </p:txBody>
            </p:sp>
          </p:grpSp>
          <p:sp>
            <p:nvSpPr>
              <p:cNvPr id="118817" name="Rectangle 4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64" cy="256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500" u="none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F</a:t>
                </a:r>
                <a:r>
                  <a:rPr lang="zh-CN" altLang="zh-CN" sz="1500" u="none" baseline="-250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2</a:t>
                </a:r>
              </a:p>
            </p:txBody>
          </p:sp>
        </p:grpSp>
        <p:sp>
          <p:nvSpPr>
            <p:cNvPr id="118815" name="Rectangle 47"/>
            <p:cNvSpPr>
              <a:spLocks noChangeArrowheads="1"/>
            </p:cNvSpPr>
            <p:nvPr/>
          </p:nvSpPr>
          <p:spPr bwMode="auto">
            <a:xfrm>
              <a:off x="447" y="0"/>
              <a:ext cx="12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87" tIns="33348" rIns="67887" bIns="33348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1500" u="none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网桥 </a:t>
              </a:r>
              <a:r>
                <a:rPr lang="zh-CN" altLang="zh-CN" sz="1500" u="none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2 </a:t>
              </a:r>
              <a:r>
                <a:rPr lang="zh-CN" altLang="en-US" sz="1500" u="none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转发的帧</a:t>
              </a:r>
            </a:p>
          </p:txBody>
        </p:sp>
      </p:grpSp>
      <p:sp>
        <p:nvSpPr>
          <p:cNvPr id="117808" name="Arc 48"/>
          <p:cNvSpPr>
            <a:spLocks/>
          </p:cNvSpPr>
          <p:nvPr/>
        </p:nvSpPr>
        <p:spPr bwMode="auto">
          <a:xfrm rot="-5199144">
            <a:off x="3219974" y="2111035"/>
            <a:ext cx="514509" cy="1654289"/>
          </a:xfrm>
          <a:custGeom>
            <a:avLst/>
            <a:gdLst>
              <a:gd name="T0" fmla="*/ 0 w 21653"/>
              <a:gd name="T1" fmla="*/ 0 h 42096"/>
              <a:gd name="T2" fmla="*/ 6891540 w 21653"/>
              <a:gd name="T3" fmla="*/ 115502494 h 42096"/>
              <a:gd name="T4" fmla="*/ 53178 w 21653"/>
              <a:gd name="T5" fmla="*/ 59265796 h 42096"/>
              <a:gd name="T6" fmla="*/ 0 60000 65536"/>
              <a:gd name="T7" fmla="*/ 0 60000 65536"/>
              <a:gd name="T8" fmla="*/ 0 60000 65536"/>
              <a:gd name="T9" fmla="*/ 0 w 21653"/>
              <a:gd name="T10" fmla="*/ 0 h 42096"/>
              <a:gd name="T11" fmla="*/ 21653 w 21653"/>
              <a:gd name="T12" fmla="*/ 42096 h 420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53" h="42096" fill="none" extrusionOk="0">
                <a:moveTo>
                  <a:pt x="0" y="0"/>
                </a:moveTo>
                <a:cubicBezTo>
                  <a:pt x="17" y="0"/>
                  <a:pt x="35" y="-1"/>
                  <a:pt x="53" y="0"/>
                </a:cubicBezTo>
                <a:cubicBezTo>
                  <a:pt x="11982" y="0"/>
                  <a:pt x="21653" y="9670"/>
                  <a:pt x="21653" y="21600"/>
                </a:cubicBezTo>
                <a:cubicBezTo>
                  <a:pt x="21653" y="30902"/>
                  <a:pt x="15697" y="39160"/>
                  <a:pt x="6870" y="42096"/>
                </a:cubicBezTo>
              </a:path>
              <a:path w="21653" h="42096" stroke="0" extrusionOk="0">
                <a:moveTo>
                  <a:pt x="0" y="0"/>
                </a:moveTo>
                <a:cubicBezTo>
                  <a:pt x="17" y="0"/>
                  <a:pt x="35" y="-1"/>
                  <a:pt x="53" y="0"/>
                </a:cubicBezTo>
                <a:cubicBezTo>
                  <a:pt x="11982" y="0"/>
                  <a:pt x="21653" y="9670"/>
                  <a:pt x="21653" y="21600"/>
                </a:cubicBezTo>
                <a:cubicBezTo>
                  <a:pt x="21653" y="30902"/>
                  <a:pt x="15697" y="39160"/>
                  <a:pt x="6870" y="42096"/>
                </a:cubicBezTo>
                <a:lnTo>
                  <a:pt x="53" y="21600"/>
                </a:lnTo>
                <a:close/>
              </a:path>
            </a:pathLst>
          </a:custGeom>
          <a:noFill/>
          <a:ln w="76200" cap="rnd" cmpd="sng">
            <a:solidFill>
              <a:schemeClr val="tx2"/>
            </a:solidFill>
            <a:miter lim="800000"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17809" name="Text Box 49"/>
          <p:cNvSpPr txBox="1">
            <a:spLocks noChangeArrowheads="1"/>
          </p:cNvSpPr>
          <p:nvPr/>
        </p:nvSpPr>
        <p:spPr bwMode="auto">
          <a:xfrm>
            <a:off x="2433324" y="3707560"/>
            <a:ext cx="2276585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800" u="none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网络资源白白消耗了</a:t>
            </a:r>
          </a:p>
        </p:txBody>
      </p:sp>
    </p:spTree>
    <p:extLst>
      <p:ext uri="{BB962C8B-B14F-4D97-AF65-F5344CB8AC3E}">
        <p14:creationId xmlns:p14="http://schemas.microsoft.com/office/powerpoint/2010/main" val="400773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2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17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2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3"/>
                            </p:stCondLst>
                            <p:childTnLst>
                              <p:par>
                                <p:cTn id="46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3"/>
                            </p:stCondLst>
                            <p:childTnLst>
                              <p:par>
                                <p:cTn id="50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004"/>
                            </p:stCondLst>
                            <p:childTnLst>
                              <p:par>
                                <p:cTn id="53" presetID="22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17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3504"/>
                            </p:stCondLst>
                            <p:childTnLst>
                              <p:par>
                                <p:cTn id="57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4005"/>
                            </p:stCondLst>
                            <p:childTnLst>
                              <p:par>
                                <p:cTn id="60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4505"/>
                            </p:stCondLst>
                            <p:childTnLst>
                              <p:par>
                                <p:cTn id="64" presetID="1" presetClass="exit" presetSubtype="0" fill="hold" grpId="5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6"/>
                            </p:stCondLst>
                            <p:childTnLst>
                              <p:par>
                                <p:cTn id="67" presetID="22" presetClass="entr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17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506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2" grpId="0" animBg="1"/>
      <p:bldP spid="117772" grpId="1" animBg="1"/>
      <p:bldP spid="117772" grpId="2" animBg="1"/>
      <p:bldP spid="117772" grpId="3" animBg="1"/>
      <p:bldP spid="117772" grpId="4" animBg="1"/>
      <p:bldP spid="117772" grpId="5" animBg="1"/>
      <p:bldP spid="117778" grpId="0" autoUpdateAnimBg="0"/>
      <p:bldP spid="117808" grpId="0" animBg="1"/>
      <p:bldP spid="117808" grpId="1" animBg="1"/>
      <p:bldP spid="117808" grpId="2" animBg="1"/>
      <p:bldP spid="117808" grpId="3" animBg="1"/>
      <p:bldP spid="117808" grpId="4" animBg="1"/>
      <p:bldP spid="117809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708448"/>
            <a:ext cx="6120680" cy="315374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zh-CN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互连在一起的网桥在进行彼此通信后，就能找出原来的网络拓扑的一个子集。在这个子集里，</a:t>
            </a:r>
            <a:r>
              <a:rPr lang="zh-CN" sz="2000" kern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整个连通的网络中不存在回路</a:t>
            </a:r>
            <a:r>
              <a:rPr lang="zh-CN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，即在</a:t>
            </a:r>
            <a:r>
              <a:rPr lang="zh-CN" sz="2000" kern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任何两个站之间只有一条路径</a:t>
            </a:r>
            <a:r>
              <a:rPr lang="zh-CN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。 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zh-CN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为了避免产生转发的帧在网络中不断地兜圈子。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zh-CN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为了得出能够反映网络拓扑发生变化时的生成树，在生成树上的根网桥每隔一段时间还要对生成树的拓扑进行更新。  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07504" y="196280"/>
            <a:ext cx="6089544" cy="1096904"/>
          </a:xfrm>
        </p:spPr>
        <p:txBody>
          <a:bodyPr anchor="b"/>
          <a:lstStyle/>
          <a:p>
            <a:pPr eaLnBrk="1" hangingPunct="1"/>
            <a:r>
              <a:rPr lang="zh-CN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生成树的得出</a:t>
            </a:r>
          </a:p>
        </p:txBody>
      </p:sp>
    </p:spTree>
    <p:extLst>
      <p:ext uri="{BB962C8B-B14F-4D97-AF65-F5344CB8AC3E}">
        <p14:creationId xmlns:p14="http://schemas.microsoft.com/office/powerpoint/2010/main" val="429190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492424"/>
            <a:ext cx="6480720" cy="324188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透明网桥容易安装，但网络资源的利用不充分。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000" kern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源路由</a:t>
            </a:r>
            <a:r>
              <a:rPr lang="zh-CN" altLang="zh-CN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(source route)</a:t>
            </a: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网桥在发送帧时将详细的路由信息放在帧的首部中。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源站以广播方式向欲通信的目的站发送一个发现帧，</a:t>
            </a:r>
            <a:r>
              <a:rPr lang="zh-CN" altLang="en-US" sz="2000" kern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每个发现帧都记录所经过的路由</a:t>
            </a: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发现帧到达目的站时就沿各自的路由返回源站。源站在得知这些路由后，从所有可能的路由中选择出一个</a:t>
            </a:r>
            <a:r>
              <a:rPr lang="zh-CN" altLang="en-US" sz="2000" kern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最佳路由</a:t>
            </a: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。凡从该源站向该目的站发送的帧的首部，都必须携带源站所确定的这一路由信息。    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268288"/>
            <a:ext cx="6089544" cy="1096904"/>
          </a:xfrm>
        </p:spPr>
        <p:txBody>
          <a:bodyPr anchor="b"/>
          <a:lstStyle/>
          <a:p>
            <a:pPr eaLnBrk="1" hangingPunct="1"/>
            <a:r>
              <a:rPr lang="zh-CN" altLang="zh-CN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zh-CN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源路由网桥</a:t>
            </a:r>
          </a:p>
        </p:txBody>
      </p:sp>
    </p:spTree>
    <p:extLst>
      <p:ext uri="{BB962C8B-B14F-4D97-AF65-F5344CB8AC3E}">
        <p14:creationId xmlns:p14="http://schemas.microsoft.com/office/powerpoint/2010/main" val="248490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420416"/>
            <a:ext cx="6624736" cy="3241882"/>
          </a:xfrm>
        </p:spPr>
        <p:txBody>
          <a:bodyPr/>
          <a:lstStyle/>
          <a:p>
            <a:pPr marL="400157" indent="-400157" eaLnBrk="1" hangingPunct="1"/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交换式集线器(switching hub)、以太网交换机(switch)、或</a:t>
            </a: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  <a:sym typeface="Arial" panose="020B0604020202020204" pitchFamily="34" charset="0"/>
              </a:rPr>
              <a:t>第二层交换机</a:t>
            </a:r>
            <a:endParaRPr lang="zh-CN" altLang="en-US" sz="2000" kern="1200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zh-CN" altLang="en-US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1990 年</a:t>
            </a:r>
            <a:r>
              <a:rPr lang="zh-CN" altLang="en-US" kern="12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问世，可</a:t>
            </a:r>
            <a:r>
              <a:rPr lang="zh-CN" altLang="en-US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明显地提高局域网的性能</a:t>
            </a:r>
          </a:p>
          <a:p>
            <a:pPr lvl="1" eaLnBrk="1" hangingPunct="1"/>
            <a:r>
              <a:rPr lang="zh-CN" altLang="en-US" kern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 panose="020B0604020202020204" pitchFamily="34" charset="0"/>
              </a:rPr>
              <a:t>实质上就是一个多接口的</a:t>
            </a:r>
            <a:r>
              <a:rPr lang="zh-CN" altLang="en-US" kern="1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 panose="020B0604020202020204" pitchFamily="34" charset="0"/>
              </a:rPr>
              <a:t>网桥</a:t>
            </a:r>
            <a:endParaRPr lang="en-US" altLang="zh-CN" kern="12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  <a:sym typeface="Arial" panose="020B0604020202020204" pitchFamily="34" charset="0"/>
            </a:endParaRPr>
          </a:p>
          <a:p>
            <a:pPr lvl="1" eaLnBrk="1" hangingPunct="1"/>
            <a:r>
              <a:rPr lang="zh-CN" altLang="en-US" kern="12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工作</a:t>
            </a:r>
            <a:r>
              <a:rPr lang="zh-CN" altLang="en-US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en-US" kern="12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数据链路层</a:t>
            </a:r>
            <a:endParaRPr lang="en-US" altLang="zh-CN" kern="1200" dirty="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对收到的帧采用</a:t>
            </a:r>
            <a:r>
              <a:rPr lang="zh-CN" altLang="en-US" sz="2000" kern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存储转发</a:t>
            </a: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zh-CN" altLang="en-US" sz="2000" kern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直通</a:t>
            </a: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方式</a:t>
            </a:r>
            <a:endParaRPr lang="en-US" altLang="zh-CN" sz="2000" kern="1200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zh-CN" altLang="en-US" sz="18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使用专用交换结构芯片，用硬件实现转发</a:t>
            </a:r>
          </a:p>
          <a:p>
            <a:pPr eaLnBrk="1" hangingPunct="1"/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工作</a:t>
            </a: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en-US" sz="2000" kern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全双工方式</a:t>
            </a: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，无碰撞，不需要</a:t>
            </a:r>
            <a:r>
              <a:rPr lang="en-US" altLang="zh-CN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CSMA/CD</a:t>
            </a:r>
            <a:endParaRPr lang="zh-CN" altLang="en-US" sz="2000" kern="1200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</a:pPr>
            <a:endParaRPr lang="zh-CN" altLang="en-US" kern="1200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157" indent="-400157" eaLnBrk="1" hangingPunct="1">
              <a:lnSpc>
                <a:spcPct val="150000"/>
              </a:lnSpc>
            </a:pPr>
            <a:endParaRPr lang="zh-CN" altLang="en-US" sz="2000" kern="1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772344"/>
            <a:ext cx="6089544" cy="520840"/>
          </a:xfrm>
        </p:spPr>
        <p:txBody>
          <a:bodyPr anchor="b"/>
          <a:lstStyle/>
          <a:p>
            <a:pPr eaLnBrk="1" hangingPunct="1"/>
            <a:r>
              <a:rPr lang="zh-CN" altLang="zh-CN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zh-CN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多接口网桥</a:t>
            </a:r>
            <a:r>
              <a:rPr lang="zh-CN" altLang="zh-CN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以太网交换机 </a:t>
            </a:r>
          </a:p>
        </p:txBody>
      </p:sp>
    </p:spTree>
    <p:extLst>
      <p:ext uri="{BB962C8B-B14F-4D97-AF65-F5344CB8AC3E}">
        <p14:creationId xmlns:p14="http://schemas.microsoft.com/office/powerpoint/2010/main" val="153936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420416"/>
            <a:ext cx="6984776" cy="3241882"/>
          </a:xfrm>
        </p:spPr>
        <p:txBody>
          <a:bodyPr/>
          <a:lstStyle/>
          <a:p>
            <a:pPr marL="400157" indent="-400157" eaLnBrk="1" hangingPunct="1">
              <a:lnSpc>
                <a:spcPct val="150000"/>
              </a:lnSpc>
            </a:pPr>
            <a:r>
              <a:rPr lang="zh-CN" altLang="en-US" sz="2000" kern="1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独占</a:t>
            </a:r>
            <a:r>
              <a:rPr lang="zh-CN" altLang="en-US" sz="2000" kern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传输媒体的带宽</a:t>
            </a:r>
            <a:endParaRPr lang="en-US" altLang="zh-CN" sz="2000" kern="1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对于10M共享式局域网，如果有N台主机，则每台主机的有效带宽为10/N M，而交换式局域网中，每台主机独享10M带宽；对于拥有 </a:t>
            </a:r>
            <a:r>
              <a:rPr lang="en-US" altLang="zh-CN" sz="18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18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对接口的交换机的总容量为 </a:t>
            </a:r>
            <a:r>
              <a:rPr lang="en-US" altLang="zh-CN" sz="18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8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 sz="18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10 Mb/s</a:t>
            </a:r>
            <a:r>
              <a:rPr lang="zh-CN" altLang="en-US" sz="1800" kern="12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1800" kern="1200" dirty="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帧交换表通过</a:t>
            </a:r>
            <a:r>
              <a:rPr lang="zh-CN" altLang="en-US" sz="2000" kern="1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自学习算法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建立</a:t>
            </a:r>
            <a:endParaRPr lang="en-US" altLang="zh-CN" sz="2000" kern="1200" dirty="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kern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生成</a:t>
            </a:r>
            <a:r>
              <a:rPr lang="zh-CN" altLang="en-US" sz="2000" kern="1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树协议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STP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802.1D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000" kern="1200" dirty="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157" indent="-400157" eaLnBrk="1" hangingPunct="1">
              <a:lnSpc>
                <a:spcPct val="150000"/>
              </a:lnSpc>
            </a:pPr>
            <a:endParaRPr lang="zh-CN" altLang="en-US" sz="2000" kern="1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</a:pPr>
            <a:endParaRPr lang="zh-CN" altLang="en-US" sz="1725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772344"/>
            <a:ext cx="6089544" cy="520840"/>
          </a:xfrm>
        </p:spPr>
        <p:txBody>
          <a:bodyPr anchor="b"/>
          <a:lstStyle/>
          <a:p>
            <a:pPr eaLnBrk="1" hangingPunct="1"/>
            <a:r>
              <a:rPr lang="zh-CN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以太网交换机</a:t>
            </a:r>
            <a:r>
              <a:rPr lang="zh-CN" altLang="en-US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核心技术</a:t>
            </a:r>
            <a:r>
              <a:rPr lang="zh-CN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sz="2400" kern="1200" dirty="0">
              <a:solidFill>
                <a:srgbClr val="007D7A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22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0506" y="834800"/>
            <a:ext cx="5589686" cy="476048"/>
          </a:xfrm>
        </p:spPr>
        <p:txBody>
          <a:bodyPr anchor="b"/>
          <a:lstStyle/>
          <a:p>
            <a:pPr eaLnBrk="1" hangingPunct="1"/>
            <a:r>
              <a:rPr lang="zh-CN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用以太网交换机扩展局域网 </a:t>
            </a:r>
          </a:p>
        </p:txBody>
      </p:sp>
      <p:sp>
        <p:nvSpPr>
          <p:cNvPr id="122883" name="Freeform 3"/>
          <p:cNvSpPr>
            <a:spLocks noChangeArrowheads="1"/>
          </p:cNvSpPr>
          <p:nvPr/>
        </p:nvSpPr>
        <p:spPr bwMode="auto">
          <a:xfrm flipV="1">
            <a:off x="3936308" y="2400607"/>
            <a:ext cx="1503033" cy="66696"/>
          </a:xfrm>
          <a:custGeom>
            <a:avLst/>
            <a:gdLst>
              <a:gd name="T0" fmla="*/ 2003425 w 689"/>
              <a:gd name="T1" fmla="*/ 88900 h 178"/>
              <a:gd name="T2" fmla="*/ 0 w 689"/>
              <a:gd name="T3" fmla="*/ 0 h 178"/>
              <a:gd name="T4" fmla="*/ 0 60000 65536"/>
              <a:gd name="T5" fmla="*/ 0 60000 65536"/>
              <a:gd name="T6" fmla="*/ 0 w 689"/>
              <a:gd name="T7" fmla="*/ 0 h 178"/>
              <a:gd name="T8" fmla="*/ 689 w 689"/>
              <a:gd name="T9" fmla="*/ 178 h 17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89" h="178">
                <a:moveTo>
                  <a:pt x="689" y="178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2884" name="Freeform 4"/>
          <p:cNvSpPr>
            <a:spLocks noChangeArrowheads="1"/>
          </p:cNvSpPr>
          <p:nvPr/>
        </p:nvSpPr>
        <p:spPr bwMode="auto">
          <a:xfrm rot="9955067">
            <a:off x="5584642" y="2207666"/>
            <a:ext cx="1037355" cy="108380"/>
          </a:xfrm>
          <a:custGeom>
            <a:avLst/>
            <a:gdLst>
              <a:gd name="T0" fmla="*/ 1382713 w 956"/>
              <a:gd name="T1" fmla="*/ 144462 h 122"/>
              <a:gd name="T2" fmla="*/ 675447 w 956"/>
              <a:gd name="T3" fmla="*/ 13025 h 122"/>
              <a:gd name="T4" fmla="*/ 739086 w 956"/>
              <a:gd name="T5" fmla="*/ 131437 h 122"/>
              <a:gd name="T6" fmla="*/ 0 w 956"/>
              <a:gd name="T7" fmla="*/ 0 h 122"/>
              <a:gd name="T8" fmla="*/ 0 60000 65536"/>
              <a:gd name="T9" fmla="*/ 0 60000 65536"/>
              <a:gd name="T10" fmla="*/ 0 60000 65536"/>
              <a:gd name="T11" fmla="*/ 0 60000 65536"/>
              <a:gd name="T12" fmla="*/ 0 w 956"/>
              <a:gd name="T13" fmla="*/ 0 h 122"/>
              <a:gd name="T14" fmla="*/ 956 w 956"/>
              <a:gd name="T15" fmla="*/ 122 h 1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6" h="122">
                <a:moveTo>
                  <a:pt x="956" y="122"/>
                </a:moveTo>
                <a:lnTo>
                  <a:pt x="467" y="11"/>
                </a:lnTo>
                <a:lnTo>
                  <a:pt x="511" y="111"/>
                </a:lnTo>
                <a:lnTo>
                  <a:pt x="0" y="0"/>
                </a:lnTo>
              </a:path>
            </a:pathLst>
          </a:custGeom>
          <a:noFill/>
          <a:ln w="381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 flipH="1" flipV="1">
            <a:off x="1601963" y="2013534"/>
            <a:ext cx="1643570" cy="28583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 flipH="1">
            <a:off x="1656749" y="2437528"/>
            <a:ext cx="1605458" cy="332287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H="1">
            <a:off x="2466623" y="2537571"/>
            <a:ext cx="887290" cy="71816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2888" name="Line 8"/>
          <p:cNvSpPr>
            <a:spLocks noChangeShapeType="1"/>
          </p:cNvSpPr>
          <p:nvPr/>
        </p:nvSpPr>
        <p:spPr bwMode="auto">
          <a:xfrm>
            <a:off x="3880332" y="2469685"/>
            <a:ext cx="909918" cy="73246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 flipH="1">
            <a:off x="3546854" y="2537571"/>
            <a:ext cx="9528" cy="66457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2890" name="Text Box 10"/>
          <p:cNvSpPr txBox="1">
            <a:spLocks noChangeArrowheads="1"/>
          </p:cNvSpPr>
          <p:nvPr/>
        </p:nvSpPr>
        <p:spPr bwMode="auto">
          <a:xfrm>
            <a:off x="1818724" y="3093765"/>
            <a:ext cx="56938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一系</a:t>
            </a:r>
          </a:p>
        </p:txBody>
      </p:sp>
      <p:sp>
        <p:nvSpPr>
          <p:cNvPr id="122891" name="Text Box 11"/>
          <p:cNvSpPr txBox="1">
            <a:spLocks noChangeArrowheads="1"/>
          </p:cNvSpPr>
          <p:nvPr/>
        </p:nvSpPr>
        <p:spPr bwMode="auto">
          <a:xfrm>
            <a:off x="4087565" y="3147359"/>
            <a:ext cx="56938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三系</a:t>
            </a:r>
          </a:p>
        </p:txBody>
      </p:sp>
      <p:sp>
        <p:nvSpPr>
          <p:cNvPr id="122892" name="Text Box 12"/>
          <p:cNvSpPr txBox="1">
            <a:spLocks noChangeArrowheads="1"/>
          </p:cNvSpPr>
          <p:nvPr/>
        </p:nvSpPr>
        <p:spPr bwMode="auto">
          <a:xfrm>
            <a:off x="2898955" y="3147359"/>
            <a:ext cx="56938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二系</a:t>
            </a:r>
          </a:p>
        </p:txBody>
      </p:sp>
      <p:sp>
        <p:nvSpPr>
          <p:cNvPr id="122893" name="Text Box 13"/>
          <p:cNvSpPr txBox="1">
            <a:spLocks noChangeArrowheads="1"/>
          </p:cNvSpPr>
          <p:nvPr/>
        </p:nvSpPr>
        <p:spPr bwMode="auto">
          <a:xfrm>
            <a:off x="5005820" y="3147359"/>
            <a:ext cx="111601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10BASE-T</a:t>
            </a:r>
          </a:p>
        </p:txBody>
      </p:sp>
      <p:pic>
        <p:nvPicPr>
          <p:cNvPr id="122894" name="Picture 1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043" y="2143353"/>
            <a:ext cx="705068" cy="42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95" name="Picture 1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810" y="1572867"/>
            <a:ext cx="518081" cy="65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96" name="Picture 1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451" y="2499459"/>
            <a:ext cx="519273" cy="657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5815695" y="1834885"/>
            <a:ext cx="95410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至因特网</a:t>
            </a:r>
          </a:p>
        </p:txBody>
      </p: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4141159" y="2120724"/>
            <a:ext cx="99738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100 Mb/s</a:t>
            </a:r>
          </a:p>
        </p:txBody>
      </p:sp>
      <p:sp>
        <p:nvSpPr>
          <p:cNvPr id="122899" name="Text Box 19"/>
          <p:cNvSpPr txBox="1">
            <a:spLocks noChangeArrowheads="1"/>
          </p:cNvSpPr>
          <p:nvPr/>
        </p:nvSpPr>
        <p:spPr bwMode="auto">
          <a:xfrm>
            <a:off x="1869937" y="2310092"/>
            <a:ext cx="99738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100 Mb/s</a:t>
            </a:r>
          </a:p>
        </p:txBody>
      </p:sp>
      <p:sp>
        <p:nvSpPr>
          <p:cNvPr id="122900" name="Text Box 20"/>
          <p:cNvSpPr txBox="1">
            <a:spLocks noChangeArrowheads="1"/>
          </p:cNvSpPr>
          <p:nvPr/>
        </p:nvSpPr>
        <p:spPr bwMode="auto">
          <a:xfrm>
            <a:off x="2031912" y="1822975"/>
            <a:ext cx="99738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100 Mb/s</a:t>
            </a:r>
          </a:p>
        </p:txBody>
      </p:sp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676562" y="1595496"/>
            <a:ext cx="76174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万维网</a:t>
            </a:r>
          </a:p>
          <a:p>
            <a:pPr algn="l" eaLnBrk="1" hangingPunct="1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服务器</a:t>
            </a:r>
          </a:p>
        </p:txBody>
      </p:sp>
      <p:sp>
        <p:nvSpPr>
          <p:cNvPr id="122902" name="Text Box 22"/>
          <p:cNvSpPr txBox="1">
            <a:spLocks noChangeArrowheads="1"/>
          </p:cNvSpPr>
          <p:nvPr/>
        </p:nvSpPr>
        <p:spPr bwMode="auto">
          <a:xfrm>
            <a:off x="468139" y="2553054"/>
            <a:ext cx="95410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电子邮件</a:t>
            </a:r>
          </a:p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服务器</a:t>
            </a:r>
          </a:p>
        </p:txBody>
      </p:sp>
      <p:sp>
        <p:nvSpPr>
          <p:cNvPr id="122903" name="AutoShape 23"/>
          <p:cNvSpPr>
            <a:spLocks noChangeArrowheads="1"/>
          </p:cNvSpPr>
          <p:nvPr/>
        </p:nvSpPr>
        <p:spPr bwMode="auto">
          <a:xfrm>
            <a:off x="3168119" y="1921828"/>
            <a:ext cx="977804" cy="768190"/>
          </a:xfrm>
          <a:prstGeom prst="cube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101" u="none"/>
          </a:p>
        </p:txBody>
      </p:sp>
      <p:sp>
        <p:nvSpPr>
          <p:cNvPr id="122904" name="Text Box 24"/>
          <p:cNvSpPr txBox="1">
            <a:spLocks noChangeArrowheads="1"/>
          </p:cNvSpPr>
          <p:nvPr/>
        </p:nvSpPr>
        <p:spPr bwMode="auto">
          <a:xfrm>
            <a:off x="3203848" y="2120723"/>
            <a:ext cx="76174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以太网</a:t>
            </a:r>
          </a:p>
          <a:p>
            <a:pPr algn="l" eaLnBrk="1" hangingPunct="1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交换机</a:t>
            </a:r>
          </a:p>
        </p:txBody>
      </p:sp>
      <p:sp>
        <p:nvSpPr>
          <p:cNvPr id="122905" name="Text Box 25"/>
          <p:cNvSpPr txBox="1">
            <a:spLocks noChangeArrowheads="1"/>
          </p:cNvSpPr>
          <p:nvPr/>
        </p:nvSpPr>
        <p:spPr bwMode="auto">
          <a:xfrm>
            <a:off x="5040359" y="1812257"/>
            <a:ext cx="76174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路由器</a:t>
            </a:r>
          </a:p>
        </p:txBody>
      </p:sp>
      <p:grpSp>
        <p:nvGrpSpPr>
          <p:cNvPr id="122906" name="Group 26"/>
          <p:cNvGrpSpPr>
            <a:grpSpLocks/>
          </p:cNvGrpSpPr>
          <p:nvPr/>
        </p:nvGrpSpPr>
        <p:grpSpPr bwMode="auto">
          <a:xfrm>
            <a:off x="2034294" y="3174753"/>
            <a:ext cx="868233" cy="621698"/>
            <a:chOff x="0" y="0"/>
            <a:chExt cx="729" cy="522"/>
          </a:xfrm>
        </p:grpSpPr>
        <p:sp>
          <p:nvSpPr>
            <p:cNvPr id="122927" name="Line 27"/>
            <p:cNvSpPr>
              <a:spLocks noChangeShapeType="1"/>
            </p:cNvSpPr>
            <p:nvPr/>
          </p:nvSpPr>
          <p:spPr bwMode="auto">
            <a:xfrm flipH="1">
              <a:off x="80" y="148"/>
              <a:ext cx="217" cy="2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101" u="none"/>
            </a:p>
          </p:txBody>
        </p:sp>
        <p:pic>
          <p:nvPicPr>
            <p:cNvPr id="122928" name="Picture 2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49"/>
              <a:ext cx="15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29" name="Line 29"/>
            <p:cNvSpPr>
              <a:spLocks noChangeShapeType="1"/>
            </p:cNvSpPr>
            <p:nvPr/>
          </p:nvSpPr>
          <p:spPr bwMode="auto">
            <a:xfrm>
              <a:off x="416" y="163"/>
              <a:ext cx="40" cy="2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101" u="none"/>
            </a:p>
          </p:txBody>
        </p:sp>
        <p:sp>
          <p:nvSpPr>
            <p:cNvPr id="122930" name="Line 30"/>
            <p:cNvSpPr>
              <a:spLocks noChangeShapeType="1"/>
            </p:cNvSpPr>
            <p:nvPr/>
          </p:nvSpPr>
          <p:spPr bwMode="auto">
            <a:xfrm>
              <a:off x="480" y="169"/>
              <a:ext cx="177" cy="2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101" u="none"/>
            </a:p>
          </p:txBody>
        </p:sp>
        <p:sp>
          <p:nvSpPr>
            <p:cNvPr id="122931" name="Line 31"/>
            <p:cNvSpPr>
              <a:spLocks noChangeShapeType="1"/>
            </p:cNvSpPr>
            <p:nvPr/>
          </p:nvSpPr>
          <p:spPr bwMode="auto">
            <a:xfrm flipH="1">
              <a:off x="270" y="158"/>
              <a:ext cx="76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101" u="none"/>
            </a:p>
          </p:txBody>
        </p:sp>
        <p:pic>
          <p:nvPicPr>
            <p:cNvPr id="122932" name="Picture 32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49"/>
              <a:ext cx="15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33" name="Picture 33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349"/>
              <a:ext cx="15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34" name="Picture 3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349"/>
              <a:ext cx="15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35" name="Picture 3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102811">
              <a:off x="218" y="0"/>
              <a:ext cx="35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2907" name="Group 36"/>
          <p:cNvGrpSpPr>
            <a:grpSpLocks/>
          </p:cNvGrpSpPr>
          <p:nvPr/>
        </p:nvGrpSpPr>
        <p:grpSpPr bwMode="auto">
          <a:xfrm>
            <a:off x="3115715" y="3174753"/>
            <a:ext cx="868233" cy="621698"/>
            <a:chOff x="0" y="0"/>
            <a:chExt cx="729" cy="522"/>
          </a:xfrm>
        </p:grpSpPr>
        <p:sp>
          <p:nvSpPr>
            <p:cNvPr id="122918" name="Line 37"/>
            <p:cNvSpPr>
              <a:spLocks noChangeShapeType="1"/>
            </p:cNvSpPr>
            <p:nvPr/>
          </p:nvSpPr>
          <p:spPr bwMode="auto">
            <a:xfrm flipH="1">
              <a:off x="80" y="148"/>
              <a:ext cx="217" cy="2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101" u="none"/>
            </a:p>
          </p:txBody>
        </p:sp>
        <p:pic>
          <p:nvPicPr>
            <p:cNvPr id="122919" name="Picture 3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49"/>
              <a:ext cx="15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20" name="Line 39"/>
            <p:cNvSpPr>
              <a:spLocks noChangeShapeType="1"/>
            </p:cNvSpPr>
            <p:nvPr/>
          </p:nvSpPr>
          <p:spPr bwMode="auto">
            <a:xfrm>
              <a:off x="416" y="163"/>
              <a:ext cx="40" cy="2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101" u="none"/>
            </a:p>
          </p:txBody>
        </p:sp>
        <p:sp>
          <p:nvSpPr>
            <p:cNvPr id="122921" name="Line 40"/>
            <p:cNvSpPr>
              <a:spLocks noChangeShapeType="1"/>
            </p:cNvSpPr>
            <p:nvPr/>
          </p:nvSpPr>
          <p:spPr bwMode="auto">
            <a:xfrm>
              <a:off x="480" y="169"/>
              <a:ext cx="177" cy="2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101" u="none"/>
            </a:p>
          </p:txBody>
        </p:sp>
        <p:sp>
          <p:nvSpPr>
            <p:cNvPr id="122922" name="Line 41"/>
            <p:cNvSpPr>
              <a:spLocks noChangeShapeType="1"/>
            </p:cNvSpPr>
            <p:nvPr/>
          </p:nvSpPr>
          <p:spPr bwMode="auto">
            <a:xfrm flipH="1">
              <a:off x="270" y="158"/>
              <a:ext cx="76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101" u="none"/>
            </a:p>
          </p:txBody>
        </p:sp>
        <p:pic>
          <p:nvPicPr>
            <p:cNvPr id="122923" name="Picture 42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49"/>
              <a:ext cx="15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24" name="Picture 43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349"/>
              <a:ext cx="15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25" name="Picture 4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349"/>
              <a:ext cx="15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26" name="Picture 4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102811">
              <a:off x="218" y="0"/>
              <a:ext cx="35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2908" name="Group 46"/>
          <p:cNvGrpSpPr>
            <a:grpSpLocks/>
          </p:cNvGrpSpPr>
          <p:nvPr/>
        </p:nvGrpSpPr>
        <p:grpSpPr bwMode="auto">
          <a:xfrm>
            <a:off x="4307898" y="3174753"/>
            <a:ext cx="868234" cy="621698"/>
            <a:chOff x="0" y="0"/>
            <a:chExt cx="729" cy="522"/>
          </a:xfrm>
        </p:grpSpPr>
        <p:sp>
          <p:nvSpPr>
            <p:cNvPr id="122909" name="Line 47"/>
            <p:cNvSpPr>
              <a:spLocks noChangeShapeType="1"/>
            </p:cNvSpPr>
            <p:nvPr/>
          </p:nvSpPr>
          <p:spPr bwMode="auto">
            <a:xfrm flipH="1">
              <a:off x="80" y="148"/>
              <a:ext cx="217" cy="2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101" u="none"/>
            </a:p>
          </p:txBody>
        </p:sp>
        <p:pic>
          <p:nvPicPr>
            <p:cNvPr id="122910" name="Picture 4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49"/>
              <a:ext cx="15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11" name="Line 49"/>
            <p:cNvSpPr>
              <a:spLocks noChangeShapeType="1"/>
            </p:cNvSpPr>
            <p:nvPr/>
          </p:nvSpPr>
          <p:spPr bwMode="auto">
            <a:xfrm>
              <a:off x="416" y="163"/>
              <a:ext cx="40" cy="2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101" u="none"/>
            </a:p>
          </p:txBody>
        </p:sp>
        <p:sp>
          <p:nvSpPr>
            <p:cNvPr id="122912" name="Line 50"/>
            <p:cNvSpPr>
              <a:spLocks noChangeShapeType="1"/>
            </p:cNvSpPr>
            <p:nvPr/>
          </p:nvSpPr>
          <p:spPr bwMode="auto">
            <a:xfrm>
              <a:off x="480" y="169"/>
              <a:ext cx="177" cy="2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101" u="none"/>
            </a:p>
          </p:txBody>
        </p:sp>
        <p:sp>
          <p:nvSpPr>
            <p:cNvPr id="122913" name="Line 51"/>
            <p:cNvSpPr>
              <a:spLocks noChangeShapeType="1"/>
            </p:cNvSpPr>
            <p:nvPr/>
          </p:nvSpPr>
          <p:spPr bwMode="auto">
            <a:xfrm flipH="1">
              <a:off x="270" y="158"/>
              <a:ext cx="76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101" u="none"/>
            </a:p>
          </p:txBody>
        </p:sp>
        <p:pic>
          <p:nvPicPr>
            <p:cNvPr id="122914" name="Picture 52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49"/>
              <a:ext cx="15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15" name="Picture 53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349"/>
              <a:ext cx="15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16" name="Picture 5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349"/>
              <a:ext cx="15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17" name="Picture 5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102811">
              <a:off x="218" y="0"/>
              <a:ext cx="35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6" name="Rectangle 2"/>
          <p:cNvSpPr txBox="1">
            <a:spLocks noChangeArrowheads="1"/>
          </p:cNvSpPr>
          <p:nvPr/>
        </p:nvSpPr>
        <p:spPr bwMode="auto">
          <a:xfrm>
            <a:off x="501143" y="4185071"/>
            <a:ext cx="6879170" cy="756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2673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26732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zh-CN" altLang="en-US" sz="1800" b="0" u="none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星型</a:t>
            </a:r>
            <a:r>
              <a:rPr lang="zh-CN" altLang="en-US" sz="1800" b="0" u="none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结构的以太网交换机成为首选拓扑，总线型以太网基本消失</a:t>
            </a:r>
            <a:r>
              <a:rPr lang="zh-CN" sz="1800" b="0" u="none" kern="12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zh-CN" altLang="en-US" sz="1800" b="0" u="none" kern="12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0" u="none" kern="1200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082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3" name="标题 1"/>
          <p:cNvSpPr>
            <a:spLocks noGrp="1"/>
          </p:cNvSpPr>
          <p:nvPr>
            <p:ph type="title" idx="4294967295"/>
          </p:nvPr>
        </p:nvSpPr>
        <p:spPr>
          <a:xfrm>
            <a:off x="590550" y="761198"/>
            <a:ext cx="6429375" cy="668338"/>
          </a:xfrm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交换式局域网</a:t>
            </a:r>
          </a:p>
        </p:txBody>
      </p:sp>
      <p:sp>
        <p:nvSpPr>
          <p:cNvPr id="290824" name="内容占位符 2"/>
          <p:cNvSpPr>
            <a:spLocks noGrp="1"/>
          </p:cNvSpPr>
          <p:nvPr>
            <p:ph idx="4294967295"/>
          </p:nvPr>
        </p:nvSpPr>
        <p:spPr>
          <a:xfrm>
            <a:off x="395288" y="1465263"/>
            <a:ext cx="6264275" cy="531812"/>
          </a:xfrm>
        </p:spPr>
        <p:txBody>
          <a:bodyPr/>
          <a:lstStyle/>
          <a:p>
            <a:r>
              <a:rPr lang="zh-CN" altLang="en-US" sz="2000" kern="120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局域网交换机</a:t>
            </a:r>
            <a:r>
              <a:rPr lang="en-US" altLang="zh-CN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(LAN switch)</a:t>
            </a: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结构与工作原理</a:t>
            </a:r>
            <a:endParaRPr lang="zh-CN" altLang="en-US" sz="3600" b="1" smtClean="0">
              <a:solidFill>
                <a:srgbClr val="2D2DB9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908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u="none">
              <a:solidFill>
                <a:schemeClr val="tx1"/>
              </a:solidFill>
              <a:latin typeface="Copperplate Gothic Bold"/>
              <a:ea typeface="Gulim" pitchFamily="34" charset="-127"/>
            </a:endParaRPr>
          </a:p>
        </p:txBody>
      </p:sp>
      <p:graphicFrame>
        <p:nvGraphicFramePr>
          <p:cNvPr id="290822" name="Object 5"/>
          <p:cNvGraphicFramePr>
            <a:graphicFrameLocks noChangeAspect="1"/>
          </p:cNvGraphicFramePr>
          <p:nvPr/>
        </p:nvGraphicFramePr>
        <p:xfrm>
          <a:off x="539750" y="1997075"/>
          <a:ext cx="5516563" cy="295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4" imgW="5247513" imgH="3241929" progId="">
                  <p:embed/>
                </p:oleObj>
              </mc:Choice>
              <mc:Fallback>
                <p:oleObj name="Visio" r:id="rId4" imgW="5247513" imgH="32419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997075"/>
                        <a:ext cx="5516563" cy="295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828" name="Rectangle 12"/>
          <p:cNvSpPr>
            <a:spLocks noChangeArrowheads="1"/>
          </p:cNvSpPr>
          <p:nvPr/>
        </p:nvSpPr>
        <p:spPr bwMode="auto">
          <a:xfrm>
            <a:off x="1239838" y="2716213"/>
            <a:ext cx="2736850" cy="144462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29" name="Rectangle 13"/>
          <p:cNvSpPr>
            <a:spLocks noChangeArrowheads="1"/>
          </p:cNvSpPr>
          <p:nvPr/>
        </p:nvSpPr>
        <p:spPr bwMode="auto">
          <a:xfrm>
            <a:off x="1868488" y="2298700"/>
            <a:ext cx="1479550" cy="24606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30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8" grpId="0" animBg="1"/>
      <p:bldP spid="2908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1" name="标题 1"/>
          <p:cNvSpPr>
            <a:spLocks noGrp="1"/>
          </p:cNvSpPr>
          <p:nvPr>
            <p:ph type="title" idx="4294967295"/>
          </p:nvPr>
        </p:nvSpPr>
        <p:spPr>
          <a:xfrm>
            <a:off x="519113" y="752475"/>
            <a:ext cx="6429375" cy="668338"/>
          </a:xfrm>
        </p:spPr>
        <p:txBody>
          <a:bodyPr/>
          <a:lstStyle/>
          <a:p>
            <a:pPr algn="l"/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交换机的交换方式</a:t>
            </a:r>
          </a:p>
        </p:txBody>
      </p:sp>
      <p:sp>
        <p:nvSpPr>
          <p:cNvPr id="291842" name="内容占位符 2"/>
          <p:cNvSpPr>
            <a:spLocks noGrp="1"/>
          </p:cNvSpPr>
          <p:nvPr>
            <p:ph idx="4294967295"/>
          </p:nvPr>
        </p:nvSpPr>
        <p:spPr>
          <a:xfrm>
            <a:off x="323850" y="1636713"/>
            <a:ext cx="5616575" cy="2763837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ct val="10000"/>
              </a:spcAft>
            </a:pPr>
            <a:r>
              <a:rPr lang="zh-CN" altLang="en-US" sz="200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直接交换</a:t>
            </a: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cut through</a:t>
            </a: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）方式</a:t>
            </a:r>
          </a:p>
          <a:p>
            <a:pPr lvl="1">
              <a:lnSpc>
                <a:spcPct val="120000"/>
              </a:lnSpc>
              <a:spcAft>
                <a:spcPct val="10000"/>
              </a:spcAft>
            </a:pPr>
            <a:r>
              <a:rPr lang="zh-CN" altLang="en-US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直接发送，不论数据对错；</a:t>
            </a:r>
          </a:p>
          <a:p>
            <a:pPr>
              <a:lnSpc>
                <a:spcPct val="120000"/>
              </a:lnSpc>
              <a:spcAft>
                <a:spcPct val="10000"/>
              </a:spcAft>
            </a:pPr>
            <a:r>
              <a:rPr lang="zh-CN" altLang="en-US" sz="200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存储转发</a:t>
            </a: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store and forward</a:t>
            </a: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）方式</a:t>
            </a:r>
          </a:p>
          <a:p>
            <a:pPr lvl="1">
              <a:lnSpc>
                <a:spcPct val="120000"/>
              </a:lnSpc>
              <a:spcAft>
                <a:spcPct val="10000"/>
              </a:spcAft>
            </a:pPr>
            <a:r>
              <a:rPr lang="zh-CN" altLang="en-US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差错检测，正确才发送；</a:t>
            </a:r>
            <a:endParaRPr lang="en-US" altLang="zh-CN" smtClean="0">
              <a:solidFill>
                <a:srgbClr val="1A3868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10000"/>
              </a:spcAft>
            </a:pPr>
            <a:r>
              <a:rPr lang="zh-CN" altLang="en-US" sz="200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改进直接交换</a:t>
            </a:r>
            <a:r>
              <a:rPr lang="zh-CN" altLang="en-US" sz="2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方式</a:t>
            </a:r>
          </a:p>
          <a:p>
            <a:pPr lvl="1">
              <a:lnSpc>
                <a:spcPct val="120000"/>
              </a:lnSpc>
              <a:spcAft>
                <a:spcPct val="10000"/>
              </a:spcAft>
            </a:pPr>
            <a:r>
              <a:rPr lang="zh-CN" altLang="en-US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只检测前</a:t>
            </a:r>
            <a:r>
              <a:rPr lang="en-US" altLang="zh-CN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64</a:t>
            </a:r>
            <a:r>
              <a:rPr lang="zh-CN" altLang="en-US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字节帧头；</a:t>
            </a:r>
          </a:p>
        </p:txBody>
      </p:sp>
    </p:spTree>
    <p:extLst>
      <p:ext uri="{BB962C8B-B14F-4D97-AF65-F5344CB8AC3E}">
        <p14:creationId xmlns:p14="http://schemas.microsoft.com/office/powerpoint/2010/main" val="4687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标题 1"/>
          <p:cNvSpPr>
            <a:spLocks noGrp="1"/>
          </p:cNvSpPr>
          <p:nvPr>
            <p:ph type="title" idx="4294967295"/>
          </p:nvPr>
        </p:nvSpPr>
        <p:spPr>
          <a:xfrm>
            <a:off x="590550" y="679450"/>
            <a:ext cx="6429375" cy="668338"/>
          </a:xfrm>
        </p:spPr>
        <p:txBody>
          <a:bodyPr/>
          <a:lstStyle/>
          <a:p>
            <a:pPr algn="l"/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交换机与集线器的区别</a:t>
            </a:r>
          </a:p>
        </p:txBody>
      </p:sp>
      <p:sp>
        <p:nvSpPr>
          <p:cNvPr id="293890" name="内容占位符 2"/>
          <p:cNvSpPr>
            <a:spLocks noGrp="1"/>
          </p:cNvSpPr>
          <p:nvPr>
            <p:ph idx="4294967295"/>
          </p:nvPr>
        </p:nvSpPr>
        <p:spPr>
          <a:xfrm>
            <a:off x="395288" y="1338263"/>
            <a:ext cx="5830887" cy="3394075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ct val="10000"/>
              </a:spcAft>
            </a:pPr>
            <a:r>
              <a:rPr lang="zh-CN" altLang="zh-CN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集线器</a:t>
            </a:r>
            <a:r>
              <a:rPr lang="zh-CN" altLang="en-US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工作在</a:t>
            </a:r>
            <a:r>
              <a:rPr lang="zh-CN" altLang="zh-CN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OSI的第一层</a:t>
            </a:r>
            <a:r>
              <a:rPr lang="zh-CN" altLang="zh-CN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物理层</a:t>
            </a:r>
            <a:r>
              <a:rPr lang="zh-CN" altLang="zh-CN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，而交换机</a:t>
            </a:r>
            <a:r>
              <a:rPr lang="zh-CN" altLang="en-US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工作在</a:t>
            </a:r>
            <a:r>
              <a:rPr lang="zh-CN" altLang="zh-CN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的第二层</a:t>
            </a:r>
            <a:r>
              <a:rPr lang="zh-CN" altLang="zh-CN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数据链路层</a:t>
            </a:r>
            <a:r>
              <a:rPr lang="zh-CN" altLang="en-US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；</a:t>
            </a:r>
            <a:endParaRPr lang="en-US" altLang="zh-CN" sz="2000" dirty="0" smtClean="0">
              <a:solidFill>
                <a:srgbClr val="1A3868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10000"/>
              </a:spcAft>
            </a:pPr>
            <a:r>
              <a:rPr lang="zh-CN" altLang="zh-CN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从</a:t>
            </a:r>
            <a:r>
              <a:rPr lang="zh-CN" altLang="zh-CN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工作方式</a:t>
            </a:r>
            <a:r>
              <a:rPr lang="zh-CN" altLang="zh-CN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来看，集线器采用“广播”模式，</a:t>
            </a:r>
            <a:r>
              <a:rPr lang="zh-CN" altLang="en-US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交换机</a:t>
            </a:r>
            <a:r>
              <a:rPr lang="zh-CN" altLang="zh-CN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只有发出请求的端口和目的端口之间相互响应而不影响其他端口</a:t>
            </a:r>
            <a:r>
              <a:rPr lang="zh-CN" altLang="en-US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；</a:t>
            </a:r>
            <a:endParaRPr lang="en-US" altLang="zh-CN" sz="2000" dirty="0" smtClean="0">
              <a:solidFill>
                <a:srgbClr val="1A3868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10000"/>
              </a:spcAft>
            </a:pPr>
            <a:r>
              <a:rPr lang="zh-CN" altLang="en-US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从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带宽</a:t>
            </a:r>
            <a:r>
              <a:rPr lang="zh-CN" altLang="en-US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来看，集线器所有端口共享一条带宽，只能工作在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半双工模式</a:t>
            </a:r>
            <a:r>
              <a:rPr lang="zh-CN" altLang="en-US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；交换机每个端口都有一条独占的带宽，可以工作在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全双工模式</a:t>
            </a:r>
            <a:r>
              <a:rPr lang="zh-CN" altLang="en-US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3600" b="1" dirty="0" smtClean="0">
              <a:solidFill>
                <a:srgbClr val="2D2DB9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04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636440"/>
            <a:ext cx="6375382" cy="3241882"/>
          </a:xfrm>
        </p:spPr>
        <p:txBody>
          <a:bodyPr/>
          <a:lstStyle/>
          <a:p>
            <a:pPr marL="400157" indent="-400157" eaLnBrk="1" hangingPunct="1">
              <a:lnSpc>
                <a:spcPct val="125000"/>
              </a:lnSpc>
              <a:spcBef>
                <a:spcPts val="600"/>
              </a:spcBef>
            </a:pPr>
            <a:r>
              <a:rPr lang="zh-CN" altLang="en-US" sz="2000" kern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虚拟局域网 </a:t>
            </a:r>
            <a:r>
              <a:rPr lang="zh-CN" altLang="zh-CN" sz="2000" kern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VLAN </a:t>
            </a: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是由一些局域网网段构成的与物理位置无关的逻辑组。</a:t>
            </a:r>
          </a:p>
          <a:p>
            <a:pPr lvl="1" eaLnBrk="1" hangingPunct="1">
              <a:lnSpc>
                <a:spcPct val="125000"/>
              </a:lnSpc>
              <a:spcBef>
                <a:spcPts val="600"/>
              </a:spcBef>
            </a:pPr>
            <a:r>
              <a:rPr lang="zh-CN" altLang="en-US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这些网段具有某些共同的需求。</a:t>
            </a:r>
          </a:p>
          <a:p>
            <a:pPr lvl="1" eaLnBrk="1" hangingPunct="1">
              <a:lnSpc>
                <a:spcPct val="125000"/>
              </a:lnSpc>
              <a:spcBef>
                <a:spcPts val="600"/>
              </a:spcBef>
            </a:pPr>
            <a:r>
              <a:rPr lang="zh-CN" altLang="en-US" kern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每一个 </a:t>
            </a:r>
            <a:r>
              <a:rPr lang="zh-CN" altLang="zh-CN" kern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VLAN </a:t>
            </a:r>
            <a:r>
              <a:rPr lang="zh-CN" altLang="en-US" kern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的帧都有一个明确的标识符</a:t>
            </a:r>
            <a:r>
              <a:rPr lang="zh-CN" altLang="en-US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，指明发送这个帧的工作站是属于哪一个 </a:t>
            </a:r>
            <a:r>
              <a:rPr lang="zh-CN" altLang="zh-CN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VLAN</a:t>
            </a:r>
            <a:r>
              <a:rPr lang="zh-CN" altLang="en-US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400157" indent="-400157" eaLnBrk="1" hangingPunct="1">
              <a:lnSpc>
                <a:spcPct val="125000"/>
              </a:lnSpc>
              <a:spcBef>
                <a:spcPts val="600"/>
              </a:spcBef>
            </a:pP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虚拟局域网其实只是局域网给用户提供的一种服务，而并不是一种新型局域网。 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484312"/>
            <a:ext cx="6089544" cy="845605"/>
          </a:xfrm>
        </p:spPr>
        <p:txBody>
          <a:bodyPr anchor="b"/>
          <a:lstStyle/>
          <a:p>
            <a:pPr algn="l" eaLnBrk="1" hangingPunct="1"/>
            <a:r>
              <a:rPr lang="zh-CN" altLang="en-US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三、虚拟局域网 </a:t>
            </a:r>
          </a:p>
        </p:txBody>
      </p:sp>
    </p:spTree>
    <p:extLst>
      <p:ext uri="{BB962C8B-B14F-4D97-AF65-F5344CB8AC3E}">
        <p14:creationId xmlns:p14="http://schemas.microsoft.com/office/powerpoint/2010/main" val="216194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/>
          </p:cNvSpPr>
          <p:nvPr>
            <p:ph idx="4294967295"/>
          </p:nvPr>
        </p:nvSpPr>
        <p:spPr>
          <a:xfrm>
            <a:off x="107504" y="1385413"/>
            <a:ext cx="2880320" cy="360045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ct val="20000"/>
              </a:spcAft>
              <a:defRPr/>
            </a:pPr>
            <a:r>
              <a:rPr lang="zh-CN" altLang="zh-CN" sz="2000" kern="1200" dirty="0" smtClean="0">
                <a:solidFill>
                  <a:srgbClr val="1A3868"/>
                </a:solidFill>
                <a:latin typeface="+mn-ea"/>
                <a:cs typeface="Times New Roman" pitchFamily="18" charset="0"/>
              </a:rPr>
              <a:t>以太网</a:t>
            </a:r>
            <a:r>
              <a:rPr lang="zh-CN" altLang="zh-CN" sz="2000" kern="1200" dirty="0">
                <a:solidFill>
                  <a:srgbClr val="1A3868"/>
                </a:solidFill>
                <a:latin typeface="+mn-ea"/>
                <a:cs typeface="Times New Roman" pitchFamily="18" charset="0"/>
              </a:rPr>
              <a:t>上主机之间距离不能太远，否则CSMA/CD无法正常</a:t>
            </a:r>
            <a:r>
              <a:rPr lang="zh-CN" altLang="zh-CN" sz="2000" kern="1200" dirty="0" smtClean="0">
                <a:solidFill>
                  <a:srgbClr val="1A3868"/>
                </a:solidFill>
                <a:latin typeface="+mn-ea"/>
                <a:cs typeface="Times New Roman" pitchFamily="18" charset="0"/>
              </a:rPr>
              <a:t>工作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+mn-ea"/>
                <a:cs typeface="Times New Roman" pitchFamily="18" charset="0"/>
              </a:rPr>
              <a:t>。</a:t>
            </a:r>
            <a:endParaRPr lang="en-US" altLang="zh-CN" sz="2000" kern="1200" dirty="0" smtClean="0">
              <a:solidFill>
                <a:srgbClr val="1A3868"/>
              </a:solidFill>
              <a:latin typeface="+mn-ea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ct val="20000"/>
              </a:spcAft>
              <a:defRPr/>
            </a:pPr>
            <a:r>
              <a:rPr lang="zh-CN" altLang="en-US" sz="2000" kern="1200" dirty="0" smtClean="0">
                <a:solidFill>
                  <a:srgbClr val="1A3868"/>
                </a:solidFill>
                <a:latin typeface="+mn-ea"/>
                <a:cs typeface="Times New Roman" pitchFamily="18" charset="0"/>
              </a:rPr>
              <a:t>使用</a:t>
            </a:r>
            <a:r>
              <a:rPr lang="zh-CN" altLang="en-US" sz="2000" kern="1200" dirty="0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中继器和铜缆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+mn-ea"/>
                <a:cs typeface="Times New Roman" pitchFamily="18" charset="0"/>
              </a:rPr>
              <a:t>：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756" y="1325150"/>
            <a:ext cx="5989571" cy="372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23651" y="772344"/>
            <a:ext cx="50403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2673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26732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zh-CN" altLang="en-US" b="1" u="none" kern="1200" dirty="0" smtClean="0">
                <a:solidFill>
                  <a:srgbClr val="007D7A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一、</a:t>
            </a:r>
            <a:r>
              <a:rPr lang="zh-CN" altLang="en-US" u="none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在物理层</a:t>
            </a:r>
            <a:r>
              <a:rPr lang="zh-CN" altLang="en-US" u="none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扩展以太网</a:t>
            </a:r>
            <a:endParaRPr lang="en-US" altLang="zh-CN" sz="700" u="none" dirty="0">
              <a:solidFill>
                <a:srgbClr val="2D2DB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AutoShape 2"/>
          <p:cNvSpPr>
            <a:spLocks noChangeArrowheads="1"/>
          </p:cNvSpPr>
          <p:nvPr/>
        </p:nvSpPr>
        <p:spPr bwMode="auto">
          <a:xfrm flipH="1">
            <a:off x="755576" y="3084671"/>
            <a:ext cx="5672697" cy="1049265"/>
          </a:xfrm>
          <a:prstGeom prst="cube">
            <a:avLst>
              <a:gd name="adj" fmla="val 937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101" u="none"/>
          </a:p>
        </p:txBody>
      </p:sp>
      <p:sp>
        <p:nvSpPr>
          <p:cNvPr id="124931" name="Line 3"/>
          <p:cNvSpPr>
            <a:spLocks noChangeShapeType="1"/>
          </p:cNvSpPr>
          <p:nvPr/>
        </p:nvSpPr>
        <p:spPr bwMode="auto">
          <a:xfrm>
            <a:off x="1821514" y="4657972"/>
            <a:ext cx="1176701" cy="0"/>
          </a:xfrm>
          <a:prstGeom prst="line">
            <a:avLst/>
          </a:prstGeom>
          <a:noFill/>
          <a:ln w="762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4932" name="AutoShape 4"/>
          <p:cNvSpPr>
            <a:spLocks noChangeArrowheads="1"/>
          </p:cNvSpPr>
          <p:nvPr/>
        </p:nvSpPr>
        <p:spPr bwMode="auto">
          <a:xfrm flipH="1">
            <a:off x="755576" y="1628088"/>
            <a:ext cx="5672697" cy="1048073"/>
          </a:xfrm>
          <a:prstGeom prst="cube">
            <a:avLst>
              <a:gd name="adj" fmla="val 937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101" u="none"/>
          </a:p>
        </p:txBody>
      </p:sp>
      <p:sp>
        <p:nvSpPr>
          <p:cNvPr id="124933" name="AutoShape 5"/>
          <p:cNvSpPr>
            <a:spLocks noChangeArrowheads="1"/>
          </p:cNvSpPr>
          <p:nvPr/>
        </p:nvSpPr>
        <p:spPr bwMode="auto">
          <a:xfrm flipH="1">
            <a:off x="811553" y="228671"/>
            <a:ext cx="5560744" cy="1049265"/>
          </a:xfrm>
          <a:prstGeom prst="cube">
            <a:avLst>
              <a:gd name="adj" fmla="val 937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101" u="none"/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2145464" y="520464"/>
            <a:ext cx="2939369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>
            <a:off x="2257417" y="637182"/>
            <a:ext cx="177219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4936" name="Line 8"/>
          <p:cNvSpPr>
            <a:spLocks noChangeShapeType="1"/>
          </p:cNvSpPr>
          <p:nvPr/>
        </p:nvSpPr>
        <p:spPr bwMode="auto">
          <a:xfrm>
            <a:off x="2368180" y="752707"/>
            <a:ext cx="389454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4937" name="Line 9"/>
          <p:cNvSpPr>
            <a:spLocks noChangeShapeType="1"/>
          </p:cNvSpPr>
          <p:nvPr/>
        </p:nvSpPr>
        <p:spPr bwMode="auto">
          <a:xfrm>
            <a:off x="2368180" y="2210482"/>
            <a:ext cx="389454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4938" name="Line 10"/>
          <p:cNvSpPr>
            <a:spLocks noChangeShapeType="1"/>
          </p:cNvSpPr>
          <p:nvPr/>
        </p:nvSpPr>
        <p:spPr bwMode="auto">
          <a:xfrm>
            <a:off x="2257417" y="2035407"/>
            <a:ext cx="1962756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4939" name="Line 11"/>
          <p:cNvSpPr>
            <a:spLocks noChangeShapeType="1"/>
          </p:cNvSpPr>
          <p:nvPr/>
        </p:nvSpPr>
        <p:spPr bwMode="auto">
          <a:xfrm>
            <a:off x="2090679" y="1860330"/>
            <a:ext cx="298462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>
            <a:off x="2201441" y="3550349"/>
            <a:ext cx="105641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>
            <a:off x="2201442" y="3667066"/>
            <a:ext cx="559766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4942" name="Line 14"/>
          <p:cNvSpPr>
            <a:spLocks noChangeShapeType="1"/>
          </p:cNvSpPr>
          <p:nvPr/>
        </p:nvSpPr>
        <p:spPr bwMode="auto">
          <a:xfrm>
            <a:off x="1939423" y="3318105"/>
            <a:ext cx="318233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4943" name="Line 15"/>
          <p:cNvSpPr>
            <a:spLocks noChangeShapeType="1"/>
          </p:cNvSpPr>
          <p:nvPr/>
        </p:nvSpPr>
        <p:spPr bwMode="auto">
          <a:xfrm>
            <a:off x="2090678" y="3434823"/>
            <a:ext cx="198300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4944" name="AutoShape 16"/>
          <p:cNvSpPr>
            <a:spLocks noChangeArrowheads="1"/>
          </p:cNvSpPr>
          <p:nvPr/>
        </p:nvSpPr>
        <p:spPr bwMode="auto">
          <a:xfrm flipH="1">
            <a:off x="1478508" y="3143030"/>
            <a:ext cx="889672" cy="699112"/>
          </a:xfrm>
          <a:prstGeom prst="cube">
            <a:avLst>
              <a:gd name="adj" fmla="val 28329"/>
            </a:avLst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以太网</a:t>
            </a:r>
          </a:p>
          <a:p>
            <a:pPr eaLnBrk="1" hangingPunct="1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交换机</a:t>
            </a:r>
          </a:p>
        </p:txBody>
      </p:sp>
      <p:sp>
        <p:nvSpPr>
          <p:cNvPr id="124945" name="AutoShape 17"/>
          <p:cNvSpPr>
            <a:spLocks noChangeArrowheads="1"/>
          </p:cNvSpPr>
          <p:nvPr/>
        </p:nvSpPr>
        <p:spPr bwMode="auto">
          <a:xfrm>
            <a:off x="3870021" y="403747"/>
            <a:ext cx="833695" cy="3438395"/>
          </a:xfrm>
          <a:prstGeom prst="roundRect">
            <a:avLst>
              <a:gd name="adj" fmla="val 50000"/>
            </a:avLst>
          </a:prstGeom>
          <a:solidFill>
            <a:srgbClr val="FFFF66">
              <a:alpha val="50195"/>
            </a:srgbClr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101" u="none"/>
          </a:p>
        </p:txBody>
      </p:sp>
      <p:sp>
        <p:nvSpPr>
          <p:cNvPr id="124946" name="AutoShape 18"/>
          <p:cNvSpPr>
            <a:spLocks noChangeArrowheads="1"/>
          </p:cNvSpPr>
          <p:nvPr/>
        </p:nvSpPr>
        <p:spPr bwMode="auto">
          <a:xfrm>
            <a:off x="2590895" y="403747"/>
            <a:ext cx="1168364" cy="3846906"/>
          </a:xfrm>
          <a:prstGeom prst="roundRect">
            <a:avLst>
              <a:gd name="adj" fmla="val 50000"/>
            </a:avLst>
          </a:prstGeom>
          <a:solidFill>
            <a:srgbClr val="CCECFF">
              <a:alpha val="50195"/>
            </a:srgbClr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101" u="none"/>
          </a:p>
        </p:txBody>
      </p:sp>
      <p:sp>
        <p:nvSpPr>
          <p:cNvPr id="124947" name="Text Box 19"/>
          <p:cNvSpPr txBox="1">
            <a:spLocks noChangeArrowheads="1"/>
          </p:cNvSpPr>
          <p:nvPr/>
        </p:nvSpPr>
        <p:spPr bwMode="auto">
          <a:xfrm>
            <a:off x="3014889" y="644328"/>
            <a:ext cx="3946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4948" name="Text Box 20"/>
          <p:cNvSpPr txBox="1">
            <a:spLocks noChangeArrowheads="1"/>
          </p:cNvSpPr>
          <p:nvPr/>
        </p:nvSpPr>
        <p:spPr bwMode="auto">
          <a:xfrm>
            <a:off x="4371429" y="3344307"/>
            <a:ext cx="3946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4949" name="AutoShape 21"/>
          <p:cNvSpPr>
            <a:spLocks noChangeArrowheads="1"/>
          </p:cNvSpPr>
          <p:nvPr/>
        </p:nvSpPr>
        <p:spPr bwMode="auto">
          <a:xfrm>
            <a:off x="4871646" y="287030"/>
            <a:ext cx="777718" cy="3438395"/>
          </a:xfrm>
          <a:prstGeom prst="roundRect">
            <a:avLst>
              <a:gd name="adj" fmla="val 50000"/>
            </a:avLst>
          </a:prstGeom>
          <a:solidFill>
            <a:srgbClr val="FF99CC">
              <a:alpha val="50195"/>
            </a:srgbClr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101" u="none"/>
          </a:p>
        </p:txBody>
      </p:sp>
      <p:sp>
        <p:nvSpPr>
          <p:cNvPr id="124950" name="AutoShape 22"/>
          <p:cNvSpPr>
            <a:spLocks noChangeArrowheads="1"/>
          </p:cNvSpPr>
          <p:nvPr/>
        </p:nvSpPr>
        <p:spPr bwMode="auto">
          <a:xfrm flipH="1">
            <a:off x="1478508" y="287030"/>
            <a:ext cx="889672" cy="699112"/>
          </a:xfrm>
          <a:prstGeom prst="cube">
            <a:avLst>
              <a:gd name="adj" fmla="val 28329"/>
            </a:avLst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以太网</a:t>
            </a:r>
          </a:p>
          <a:p>
            <a:pPr eaLnBrk="1" hangingPunct="1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交换机</a:t>
            </a:r>
          </a:p>
        </p:txBody>
      </p:sp>
      <p:sp>
        <p:nvSpPr>
          <p:cNvPr id="124951" name="Line 23"/>
          <p:cNvSpPr>
            <a:spLocks noChangeShapeType="1"/>
          </p:cNvSpPr>
          <p:nvPr/>
        </p:nvSpPr>
        <p:spPr bwMode="auto">
          <a:xfrm>
            <a:off x="1311769" y="703877"/>
            <a:ext cx="0" cy="3779019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4952" name="Line 24"/>
          <p:cNvSpPr>
            <a:spLocks noChangeShapeType="1"/>
          </p:cNvSpPr>
          <p:nvPr/>
        </p:nvSpPr>
        <p:spPr bwMode="auto">
          <a:xfrm>
            <a:off x="1301051" y="695540"/>
            <a:ext cx="344196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4953" name="Text Box 25"/>
          <p:cNvSpPr txBox="1">
            <a:spLocks noChangeArrowheads="1"/>
          </p:cNvSpPr>
          <p:nvPr/>
        </p:nvSpPr>
        <p:spPr bwMode="auto">
          <a:xfrm>
            <a:off x="4896657" y="1301756"/>
            <a:ext cx="77938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VLAN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4954" name="Text Box 26"/>
          <p:cNvSpPr txBox="1">
            <a:spLocks noChangeArrowheads="1"/>
          </p:cNvSpPr>
          <p:nvPr/>
        </p:nvSpPr>
        <p:spPr bwMode="auto">
          <a:xfrm>
            <a:off x="5286112" y="341816"/>
            <a:ext cx="3946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4955" name="Text Box 27"/>
          <p:cNvSpPr txBox="1">
            <a:spLocks noChangeArrowheads="1"/>
          </p:cNvSpPr>
          <p:nvPr/>
        </p:nvSpPr>
        <p:spPr bwMode="auto">
          <a:xfrm>
            <a:off x="4230892" y="551430"/>
            <a:ext cx="3946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4956" name="Text Box 28"/>
          <p:cNvSpPr txBox="1">
            <a:spLocks noChangeArrowheads="1"/>
          </p:cNvSpPr>
          <p:nvPr/>
        </p:nvSpPr>
        <p:spPr bwMode="auto">
          <a:xfrm>
            <a:off x="2757635" y="1304138"/>
            <a:ext cx="77938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VLAN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4957" name="Text Box 29"/>
          <p:cNvSpPr txBox="1">
            <a:spLocks noChangeArrowheads="1"/>
          </p:cNvSpPr>
          <p:nvPr/>
        </p:nvSpPr>
        <p:spPr bwMode="auto">
          <a:xfrm>
            <a:off x="3902179" y="1304138"/>
            <a:ext cx="77938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VLAN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4958" name="Text Box 30"/>
          <p:cNvSpPr txBox="1">
            <a:spLocks noChangeArrowheads="1"/>
          </p:cNvSpPr>
          <p:nvPr/>
        </p:nvSpPr>
        <p:spPr bwMode="auto">
          <a:xfrm>
            <a:off x="5317077" y="3121592"/>
            <a:ext cx="3946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4959" name="Text Box 31"/>
          <p:cNvSpPr txBox="1">
            <a:spLocks noChangeArrowheads="1"/>
          </p:cNvSpPr>
          <p:nvPr/>
        </p:nvSpPr>
        <p:spPr bwMode="auto">
          <a:xfrm>
            <a:off x="3461511" y="3431250"/>
            <a:ext cx="3946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4960" name="Text Box 32"/>
          <p:cNvSpPr txBox="1">
            <a:spLocks noChangeArrowheads="1"/>
          </p:cNvSpPr>
          <p:nvPr/>
        </p:nvSpPr>
        <p:spPr bwMode="auto">
          <a:xfrm>
            <a:off x="2980350" y="3764728"/>
            <a:ext cx="3946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4961" name="Text Box 33"/>
          <p:cNvSpPr txBox="1">
            <a:spLocks noChangeArrowheads="1"/>
          </p:cNvSpPr>
          <p:nvPr/>
        </p:nvSpPr>
        <p:spPr bwMode="auto">
          <a:xfrm>
            <a:off x="3002979" y="2112821"/>
            <a:ext cx="3946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4962" name="Text Box 34"/>
          <p:cNvSpPr txBox="1">
            <a:spLocks noChangeArrowheads="1"/>
          </p:cNvSpPr>
          <p:nvPr/>
        </p:nvSpPr>
        <p:spPr bwMode="auto">
          <a:xfrm>
            <a:off x="5336133" y="1726939"/>
            <a:ext cx="3946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4963" name="Text Box 35"/>
          <p:cNvSpPr txBox="1">
            <a:spLocks noChangeArrowheads="1"/>
          </p:cNvSpPr>
          <p:nvPr/>
        </p:nvSpPr>
        <p:spPr bwMode="auto">
          <a:xfrm>
            <a:off x="4402395" y="1841275"/>
            <a:ext cx="3946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4964" name="Picture 3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873" y="695540"/>
            <a:ext cx="382308" cy="40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65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408" y="403748"/>
            <a:ext cx="382309" cy="40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66" name="Picture 3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999" y="578823"/>
            <a:ext cx="382308" cy="40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67" name="Picture 3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554" y="1743614"/>
            <a:ext cx="382309" cy="403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68" name="Picture 4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883" y="1918690"/>
            <a:ext cx="382308" cy="403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69" name="Picture 4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873" y="2093765"/>
            <a:ext cx="382308" cy="403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70" name="Picture 4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873" y="3556304"/>
            <a:ext cx="382308" cy="40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71" name="Picture 4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089" y="3434823"/>
            <a:ext cx="382308" cy="40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72" name="Picture 4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784" y="3318106"/>
            <a:ext cx="382308" cy="40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73" name="Picture 4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408" y="3201389"/>
            <a:ext cx="382309" cy="40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74" name="AutoShape 46"/>
          <p:cNvSpPr>
            <a:spLocks noChangeArrowheads="1"/>
          </p:cNvSpPr>
          <p:nvPr/>
        </p:nvSpPr>
        <p:spPr bwMode="auto">
          <a:xfrm flipH="1">
            <a:off x="1478508" y="1685255"/>
            <a:ext cx="889672" cy="700304"/>
          </a:xfrm>
          <a:prstGeom prst="cube">
            <a:avLst>
              <a:gd name="adj" fmla="val 28329"/>
            </a:avLst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以太网</a:t>
            </a:r>
          </a:p>
          <a:p>
            <a:pPr eaLnBrk="1" hangingPunct="1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交换机</a:t>
            </a:r>
          </a:p>
        </p:txBody>
      </p:sp>
      <p:sp>
        <p:nvSpPr>
          <p:cNvPr id="124975" name="Line 47"/>
          <p:cNvSpPr>
            <a:spLocks noChangeShapeType="1"/>
          </p:cNvSpPr>
          <p:nvPr/>
        </p:nvSpPr>
        <p:spPr bwMode="auto">
          <a:xfrm>
            <a:off x="1422532" y="2089001"/>
            <a:ext cx="0" cy="2510612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4976" name="Line 48"/>
          <p:cNvSpPr>
            <a:spLocks noChangeShapeType="1"/>
          </p:cNvSpPr>
          <p:nvPr/>
        </p:nvSpPr>
        <p:spPr bwMode="auto">
          <a:xfrm>
            <a:off x="1413004" y="2093765"/>
            <a:ext cx="207233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4977" name="Line 49"/>
          <p:cNvSpPr>
            <a:spLocks noChangeShapeType="1"/>
          </p:cNvSpPr>
          <p:nvPr/>
        </p:nvSpPr>
        <p:spPr bwMode="auto">
          <a:xfrm>
            <a:off x="1534485" y="3580124"/>
            <a:ext cx="0" cy="113620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4978" name="Line 50"/>
          <p:cNvSpPr>
            <a:spLocks noChangeShapeType="1"/>
          </p:cNvSpPr>
          <p:nvPr/>
        </p:nvSpPr>
        <p:spPr bwMode="auto">
          <a:xfrm>
            <a:off x="1523766" y="3580124"/>
            <a:ext cx="114335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4979" name="AutoShape 51"/>
          <p:cNvSpPr>
            <a:spLocks noChangeArrowheads="1"/>
          </p:cNvSpPr>
          <p:nvPr/>
        </p:nvSpPr>
        <p:spPr bwMode="auto">
          <a:xfrm flipH="1">
            <a:off x="1033077" y="4250653"/>
            <a:ext cx="890862" cy="699112"/>
          </a:xfrm>
          <a:prstGeom prst="cube">
            <a:avLst>
              <a:gd name="adj" fmla="val 28329"/>
            </a:avLst>
          </a:prstGeom>
          <a:solidFill>
            <a:srgbClr val="99FFCC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以太网</a:t>
            </a:r>
          </a:p>
          <a:p>
            <a:pPr eaLnBrk="1" hangingPunct="1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交换机</a:t>
            </a:r>
          </a:p>
        </p:txBody>
      </p:sp>
      <p:sp>
        <p:nvSpPr>
          <p:cNvPr id="124980" name="Text Box 52"/>
          <p:cNvSpPr txBox="1">
            <a:spLocks noChangeArrowheads="1"/>
          </p:cNvSpPr>
          <p:nvPr/>
        </p:nvSpPr>
        <p:spPr bwMode="auto">
          <a:xfrm>
            <a:off x="3642542" y="4355460"/>
            <a:ext cx="28568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三个虚拟局域网</a:t>
            </a:r>
            <a:r>
              <a:rPr lang="zh-CN" altLang="zh-CN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</a:t>
            </a:r>
          </a:p>
          <a:p>
            <a:pPr eaLnBrk="1" hangingPunct="1"/>
            <a:r>
              <a:rPr lang="zh-CN" altLang="zh-CN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VLAN</a:t>
            </a:r>
            <a:r>
              <a:rPr lang="zh-CN" altLang="zh-CN" sz="18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zh-CN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 VLAN</a:t>
            </a:r>
            <a:r>
              <a:rPr lang="zh-CN" altLang="zh-CN" sz="18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 </a:t>
            </a:r>
            <a:r>
              <a:rPr lang="zh-CN" altLang="en-US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和 </a:t>
            </a:r>
            <a:r>
              <a:rPr lang="zh-CN" altLang="zh-CN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VLAN</a:t>
            </a:r>
            <a:r>
              <a:rPr lang="zh-CN" altLang="zh-CN" sz="18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lang="zh-CN" altLang="zh-CN" sz="18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1948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AutoShape 2"/>
          <p:cNvSpPr>
            <a:spLocks noChangeArrowheads="1"/>
          </p:cNvSpPr>
          <p:nvPr/>
        </p:nvSpPr>
        <p:spPr bwMode="auto">
          <a:xfrm flipH="1">
            <a:off x="778328" y="3084671"/>
            <a:ext cx="5672697" cy="1049265"/>
          </a:xfrm>
          <a:prstGeom prst="cube">
            <a:avLst>
              <a:gd name="adj" fmla="val 937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101" u="none"/>
          </a:p>
        </p:txBody>
      </p:sp>
      <p:sp>
        <p:nvSpPr>
          <p:cNvPr id="125955" name="Line 3"/>
          <p:cNvSpPr>
            <a:spLocks noChangeShapeType="1"/>
          </p:cNvSpPr>
          <p:nvPr/>
        </p:nvSpPr>
        <p:spPr bwMode="auto">
          <a:xfrm>
            <a:off x="1844266" y="4657972"/>
            <a:ext cx="1176701" cy="0"/>
          </a:xfrm>
          <a:prstGeom prst="line">
            <a:avLst/>
          </a:prstGeom>
          <a:noFill/>
          <a:ln w="762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5956" name="AutoShape 4"/>
          <p:cNvSpPr>
            <a:spLocks noChangeArrowheads="1"/>
          </p:cNvSpPr>
          <p:nvPr/>
        </p:nvSpPr>
        <p:spPr bwMode="auto">
          <a:xfrm flipH="1">
            <a:off x="778328" y="1628088"/>
            <a:ext cx="5672697" cy="1048073"/>
          </a:xfrm>
          <a:prstGeom prst="cube">
            <a:avLst>
              <a:gd name="adj" fmla="val 937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101" u="none"/>
          </a:p>
        </p:txBody>
      </p:sp>
      <p:sp>
        <p:nvSpPr>
          <p:cNvPr id="125957" name="AutoShape 5"/>
          <p:cNvSpPr>
            <a:spLocks noChangeArrowheads="1"/>
          </p:cNvSpPr>
          <p:nvPr/>
        </p:nvSpPr>
        <p:spPr bwMode="auto">
          <a:xfrm flipH="1">
            <a:off x="834305" y="228671"/>
            <a:ext cx="5560744" cy="1049265"/>
          </a:xfrm>
          <a:prstGeom prst="cube">
            <a:avLst>
              <a:gd name="adj" fmla="val 937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101" u="none"/>
          </a:p>
        </p:txBody>
      </p:sp>
      <p:sp>
        <p:nvSpPr>
          <p:cNvPr id="125958" name="Line 6"/>
          <p:cNvSpPr>
            <a:spLocks noChangeShapeType="1"/>
          </p:cNvSpPr>
          <p:nvPr/>
        </p:nvSpPr>
        <p:spPr bwMode="auto">
          <a:xfrm>
            <a:off x="2168216" y="520464"/>
            <a:ext cx="2939369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5959" name="Line 7"/>
          <p:cNvSpPr>
            <a:spLocks noChangeShapeType="1"/>
          </p:cNvSpPr>
          <p:nvPr/>
        </p:nvSpPr>
        <p:spPr bwMode="auto">
          <a:xfrm>
            <a:off x="2280169" y="637182"/>
            <a:ext cx="177219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5960" name="Line 8"/>
          <p:cNvSpPr>
            <a:spLocks noChangeShapeType="1"/>
          </p:cNvSpPr>
          <p:nvPr/>
        </p:nvSpPr>
        <p:spPr bwMode="auto">
          <a:xfrm>
            <a:off x="2390932" y="752707"/>
            <a:ext cx="389454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5961" name="Line 9"/>
          <p:cNvSpPr>
            <a:spLocks noChangeShapeType="1"/>
          </p:cNvSpPr>
          <p:nvPr/>
        </p:nvSpPr>
        <p:spPr bwMode="auto">
          <a:xfrm>
            <a:off x="2390932" y="2210482"/>
            <a:ext cx="389454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5962" name="Line 10"/>
          <p:cNvSpPr>
            <a:spLocks noChangeShapeType="1"/>
          </p:cNvSpPr>
          <p:nvPr/>
        </p:nvSpPr>
        <p:spPr bwMode="auto">
          <a:xfrm>
            <a:off x="2280169" y="2035407"/>
            <a:ext cx="1962756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5963" name="Line 11"/>
          <p:cNvSpPr>
            <a:spLocks noChangeShapeType="1"/>
          </p:cNvSpPr>
          <p:nvPr/>
        </p:nvSpPr>
        <p:spPr bwMode="auto">
          <a:xfrm>
            <a:off x="2113431" y="1860330"/>
            <a:ext cx="298462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5964" name="Line 12"/>
          <p:cNvSpPr>
            <a:spLocks noChangeShapeType="1"/>
          </p:cNvSpPr>
          <p:nvPr/>
        </p:nvSpPr>
        <p:spPr bwMode="auto">
          <a:xfrm>
            <a:off x="2224193" y="3550349"/>
            <a:ext cx="105641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5965" name="Line 13"/>
          <p:cNvSpPr>
            <a:spLocks noChangeShapeType="1"/>
          </p:cNvSpPr>
          <p:nvPr/>
        </p:nvSpPr>
        <p:spPr bwMode="auto">
          <a:xfrm>
            <a:off x="2224194" y="3667066"/>
            <a:ext cx="559766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5966" name="Line 14"/>
          <p:cNvSpPr>
            <a:spLocks noChangeShapeType="1"/>
          </p:cNvSpPr>
          <p:nvPr/>
        </p:nvSpPr>
        <p:spPr bwMode="auto">
          <a:xfrm>
            <a:off x="1962175" y="3318105"/>
            <a:ext cx="318233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5967" name="Line 15"/>
          <p:cNvSpPr>
            <a:spLocks noChangeShapeType="1"/>
          </p:cNvSpPr>
          <p:nvPr/>
        </p:nvSpPr>
        <p:spPr bwMode="auto">
          <a:xfrm>
            <a:off x="2113430" y="3434823"/>
            <a:ext cx="198300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5968" name="AutoShape 16"/>
          <p:cNvSpPr>
            <a:spLocks noChangeArrowheads="1"/>
          </p:cNvSpPr>
          <p:nvPr/>
        </p:nvSpPr>
        <p:spPr bwMode="auto">
          <a:xfrm flipH="1">
            <a:off x="1501260" y="3143030"/>
            <a:ext cx="889672" cy="699112"/>
          </a:xfrm>
          <a:prstGeom prst="cube">
            <a:avLst>
              <a:gd name="adj" fmla="val 28329"/>
            </a:avLst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以太网</a:t>
            </a:r>
          </a:p>
          <a:p>
            <a:pPr eaLnBrk="1" hangingPunct="1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交换机</a:t>
            </a:r>
          </a:p>
        </p:txBody>
      </p:sp>
      <p:sp>
        <p:nvSpPr>
          <p:cNvPr id="125969" name="AutoShape 17"/>
          <p:cNvSpPr>
            <a:spLocks noChangeArrowheads="1"/>
          </p:cNvSpPr>
          <p:nvPr/>
        </p:nvSpPr>
        <p:spPr bwMode="auto">
          <a:xfrm>
            <a:off x="3892773" y="403747"/>
            <a:ext cx="833695" cy="3438395"/>
          </a:xfrm>
          <a:prstGeom prst="roundRect">
            <a:avLst>
              <a:gd name="adj" fmla="val 50000"/>
            </a:avLst>
          </a:prstGeom>
          <a:solidFill>
            <a:srgbClr val="FFFF66">
              <a:alpha val="50195"/>
            </a:srgbClr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101" u="none"/>
          </a:p>
        </p:txBody>
      </p:sp>
      <p:sp>
        <p:nvSpPr>
          <p:cNvPr id="125970" name="AutoShape 18"/>
          <p:cNvSpPr>
            <a:spLocks noChangeArrowheads="1"/>
          </p:cNvSpPr>
          <p:nvPr/>
        </p:nvSpPr>
        <p:spPr bwMode="auto">
          <a:xfrm>
            <a:off x="2613647" y="403747"/>
            <a:ext cx="1168364" cy="3846906"/>
          </a:xfrm>
          <a:prstGeom prst="roundRect">
            <a:avLst>
              <a:gd name="adj" fmla="val 50000"/>
            </a:avLst>
          </a:prstGeom>
          <a:solidFill>
            <a:srgbClr val="CCECFF">
              <a:alpha val="50195"/>
            </a:srgbClr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101" u="none"/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3037641" y="644328"/>
            <a:ext cx="3946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4394181" y="3344307"/>
            <a:ext cx="3946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5973" name="AutoShape 21"/>
          <p:cNvSpPr>
            <a:spLocks noChangeArrowheads="1"/>
          </p:cNvSpPr>
          <p:nvPr/>
        </p:nvSpPr>
        <p:spPr bwMode="auto">
          <a:xfrm>
            <a:off x="4894398" y="287030"/>
            <a:ext cx="777718" cy="3438395"/>
          </a:xfrm>
          <a:prstGeom prst="roundRect">
            <a:avLst>
              <a:gd name="adj" fmla="val 50000"/>
            </a:avLst>
          </a:prstGeom>
          <a:solidFill>
            <a:srgbClr val="FF99CC">
              <a:alpha val="50195"/>
            </a:srgbClr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101" u="none"/>
          </a:p>
        </p:txBody>
      </p:sp>
      <p:sp>
        <p:nvSpPr>
          <p:cNvPr id="125974" name="AutoShape 22"/>
          <p:cNvSpPr>
            <a:spLocks noChangeArrowheads="1"/>
          </p:cNvSpPr>
          <p:nvPr/>
        </p:nvSpPr>
        <p:spPr bwMode="auto">
          <a:xfrm flipH="1">
            <a:off x="1501260" y="287030"/>
            <a:ext cx="889672" cy="699112"/>
          </a:xfrm>
          <a:prstGeom prst="cube">
            <a:avLst>
              <a:gd name="adj" fmla="val 28329"/>
            </a:avLst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以太网</a:t>
            </a:r>
          </a:p>
          <a:p>
            <a:pPr eaLnBrk="1" hangingPunct="1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交换机</a:t>
            </a:r>
          </a:p>
        </p:txBody>
      </p:sp>
      <p:sp>
        <p:nvSpPr>
          <p:cNvPr id="125975" name="Line 23"/>
          <p:cNvSpPr>
            <a:spLocks noChangeShapeType="1"/>
          </p:cNvSpPr>
          <p:nvPr/>
        </p:nvSpPr>
        <p:spPr bwMode="auto">
          <a:xfrm>
            <a:off x="1334521" y="703877"/>
            <a:ext cx="0" cy="3779019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5976" name="Line 24"/>
          <p:cNvSpPr>
            <a:spLocks noChangeShapeType="1"/>
          </p:cNvSpPr>
          <p:nvPr/>
        </p:nvSpPr>
        <p:spPr bwMode="auto">
          <a:xfrm>
            <a:off x="1323803" y="695540"/>
            <a:ext cx="344196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5977" name="Text Box 25"/>
          <p:cNvSpPr txBox="1">
            <a:spLocks noChangeArrowheads="1"/>
          </p:cNvSpPr>
          <p:nvPr/>
        </p:nvSpPr>
        <p:spPr bwMode="auto">
          <a:xfrm>
            <a:off x="4919409" y="1301756"/>
            <a:ext cx="77938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VLAN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5978" name="Text Box 26"/>
          <p:cNvSpPr txBox="1">
            <a:spLocks noChangeArrowheads="1"/>
          </p:cNvSpPr>
          <p:nvPr/>
        </p:nvSpPr>
        <p:spPr bwMode="auto">
          <a:xfrm>
            <a:off x="5308864" y="341816"/>
            <a:ext cx="3946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4253644" y="551430"/>
            <a:ext cx="3946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5980" name="Text Box 28"/>
          <p:cNvSpPr txBox="1">
            <a:spLocks noChangeArrowheads="1"/>
          </p:cNvSpPr>
          <p:nvPr/>
        </p:nvSpPr>
        <p:spPr bwMode="auto">
          <a:xfrm>
            <a:off x="2780387" y="1304138"/>
            <a:ext cx="77938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VLAN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5981" name="Text Box 29"/>
          <p:cNvSpPr txBox="1">
            <a:spLocks noChangeArrowheads="1"/>
          </p:cNvSpPr>
          <p:nvPr/>
        </p:nvSpPr>
        <p:spPr bwMode="auto">
          <a:xfrm>
            <a:off x="3924931" y="1304138"/>
            <a:ext cx="77938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VLAN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5982" name="Text Box 30"/>
          <p:cNvSpPr txBox="1">
            <a:spLocks noChangeArrowheads="1"/>
          </p:cNvSpPr>
          <p:nvPr/>
        </p:nvSpPr>
        <p:spPr bwMode="auto">
          <a:xfrm>
            <a:off x="5339829" y="3121592"/>
            <a:ext cx="3946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5983" name="Text Box 31"/>
          <p:cNvSpPr txBox="1">
            <a:spLocks noChangeArrowheads="1"/>
          </p:cNvSpPr>
          <p:nvPr/>
        </p:nvSpPr>
        <p:spPr bwMode="auto">
          <a:xfrm>
            <a:off x="3484263" y="3431250"/>
            <a:ext cx="3946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5984" name="Text Box 32"/>
          <p:cNvSpPr txBox="1">
            <a:spLocks noChangeArrowheads="1"/>
          </p:cNvSpPr>
          <p:nvPr/>
        </p:nvSpPr>
        <p:spPr bwMode="auto">
          <a:xfrm>
            <a:off x="3003102" y="3764728"/>
            <a:ext cx="3946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5985" name="Text Box 33"/>
          <p:cNvSpPr txBox="1">
            <a:spLocks noChangeArrowheads="1"/>
          </p:cNvSpPr>
          <p:nvPr/>
        </p:nvSpPr>
        <p:spPr bwMode="auto">
          <a:xfrm>
            <a:off x="3025731" y="2112821"/>
            <a:ext cx="3946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5986" name="Text Box 34"/>
          <p:cNvSpPr txBox="1">
            <a:spLocks noChangeArrowheads="1"/>
          </p:cNvSpPr>
          <p:nvPr/>
        </p:nvSpPr>
        <p:spPr bwMode="auto">
          <a:xfrm>
            <a:off x="5358885" y="1726939"/>
            <a:ext cx="3946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5987" name="Text Box 35"/>
          <p:cNvSpPr txBox="1">
            <a:spLocks noChangeArrowheads="1"/>
          </p:cNvSpPr>
          <p:nvPr/>
        </p:nvSpPr>
        <p:spPr bwMode="auto">
          <a:xfrm>
            <a:off x="4425147" y="1841275"/>
            <a:ext cx="3946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5988" name="Picture 3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625" y="695540"/>
            <a:ext cx="382308" cy="40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89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160" y="403748"/>
            <a:ext cx="382309" cy="40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90" name="Picture 3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751" y="578823"/>
            <a:ext cx="382308" cy="40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91" name="Picture 3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306" y="1743614"/>
            <a:ext cx="382309" cy="403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92" name="Picture 4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635" y="1918690"/>
            <a:ext cx="382308" cy="403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93" name="Picture 4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625" y="2093765"/>
            <a:ext cx="382308" cy="403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94" name="Picture 4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625" y="3556304"/>
            <a:ext cx="382308" cy="40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95" name="Picture 4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841" y="3434823"/>
            <a:ext cx="382308" cy="40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96" name="Picture 4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536" y="3318106"/>
            <a:ext cx="382308" cy="40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97" name="Picture 4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160" y="3201389"/>
            <a:ext cx="382309" cy="40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98" name="AutoShape 46"/>
          <p:cNvSpPr>
            <a:spLocks noChangeArrowheads="1"/>
          </p:cNvSpPr>
          <p:nvPr/>
        </p:nvSpPr>
        <p:spPr bwMode="auto">
          <a:xfrm flipH="1">
            <a:off x="1501260" y="1685255"/>
            <a:ext cx="889672" cy="700304"/>
          </a:xfrm>
          <a:prstGeom prst="cube">
            <a:avLst>
              <a:gd name="adj" fmla="val 28329"/>
            </a:avLst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以太网</a:t>
            </a:r>
          </a:p>
          <a:p>
            <a:pPr eaLnBrk="1" hangingPunct="1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交换机</a:t>
            </a:r>
          </a:p>
        </p:txBody>
      </p:sp>
      <p:sp>
        <p:nvSpPr>
          <p:cNvPr id="125999" name="Line 47"/>
          <p:cNvSpPr>
            <a:spLocks noChangeShapeType="1"/>
          </p:cNvSpPr>
          <p:nvPr/>
        </p:nvSpPr>
        <p:spPr bwMode="auto">
          <a:xfrm>
            <a:off x="1445284" y="2089001"/>
            <a:ext cx="0" cy="2510612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6000" name="Line 48"/>
          <p:cNvSpPr>
            <a:spLocks noChangeShapeType="1"/>
          </p:cNvSpPr>
          <p:nvPr/>
        </p:nvSpPr>
        <p:spPr bwMode="auto">
          <a:xfrm>
            <a:off x="1435756" y="2093765"/>
            <a:ext cx="207233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6001" name="Line 49"/>
          <p:cNvSpPr>
            <a:spLocks noChangeShapeType="1"/>
          </p:cNvSpPr>
          <p:nvPr/>
        </p:nvSpPr>
        <p:spPr bwMode="auto">
          <a:xfrm>
            <a:off x="1557237" y="3580124"/>
            <a:ext cx="0" cy="113620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6002" name="Line 50"/>
          <p:cNvSpPr>
            <a:spLocks noChangeShapeType="1"/>
          </p:cNvSpPr>
          <p:nvPr/>
        </p:nvSpPr>
        <p:spPr bwMode="auto">
          <a:xfrm>
            <a:off x="1546518" y="3580124"/>
            <a:ext cx="114335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6003" name="AutoShape 51"/>
          <p:cNvSpPr>
            <a:spLocks noChangeArrowheads="1"/>
          </p:cNvSpPr>
          <p:nvPr/>
        </p:nvSpPr>
        <p:spPr bwMode="auto">
          <a:xfrm flipH="1">
            <a:off x="1055829" y="4250653"/>
            <a:ext cx="890862" cy="699112"/>
          </a:xfrm>
          <a:prstGeom prst="cube">
            <a:avLst>
              <a:gd name="adj" fmla="val 28329"/>
            </a:avLst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以太网</a:t>
            </a:r>
          </a:p>
          <a:p>
            <a:pPr eaLnBrk="1" hangingPunct="1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交换机</a:t>
            </a:r>
          </a:p>
        </p:txBody>
      </p:sp>
      <p:sp>
        <p:nvSpPr>
          <p:cNvPr id="126004" name="Text Box 52"/>
          <p:cNvSpPr txBox="1">
            <a:spLocks noChangeArrowheads="1"/>
          </p:cNvSpPr>
          <p:nvPr/>
        </p:nvSpPr>
        <p:spPr bwMode="auto">
          <a:xfrm>
            <a:off x="3373501" y="4355460"/>
            <a:ext cx="343074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三个虚拟局域网 </a:t>
            </a:r>
            <a:r>
              <a:rPr lang="zh-CN" altLang="zh-CN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VLAN</a:t>
            </a:r>
            <a:r>
              <a:rPr lang="zh-CN" altLang="zh-CN" sz="18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zh-CN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 VLAN</a:t>
            </a:r>
            <a:r>
              <a:rPr lang="zh-CN" altLang="zh-CN" sz="18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  <a:p>
            <a:pPr eaLnBrk="1" hangingPunct="1"/>
            <a:r>
              <a:rPr lang="zh-CN" altLang="en-US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和 </a:t>
            </a:r>
            <a:r>
              <a:rPr lang="zh-CN" altLang="zh-CN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VLAN</a:t>
            </a:r>
            <a:r>
              <a:rPr lang="zh-CN" altLang="zh-CN" sz="18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zh-CN" altLang="zh-CN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的构成 </a:t>
            </a:r>
          </a:p>
        </p:txBody>
      </p:sp>
      <p:sp>
        <p:nvSpPr>
          <p:cNvPr id="126005" name="Text Box 53"/>
          <p:cNvSpPr txBox="1">
            <a:spLocks noChangeArrowheads="1"/>
          </p:cNvSpPr>
          <p:nvPr/>
        </p:nvSpPr>
        <p:spPr bwMode="auto">
          <a:xfrm>
            <a:off x="454379" y="4270900"/>
            <a:ext cx="6267002" cy="646331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当 </a:t>
            </a:r>
            <a:r>
              <a:rPr lang="zh-CN" altLang="zh-CN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  <a:r>
              <a:rPr lang="zh-CN" altLang="zh-CN" sz="18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zh-CN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向 </a:t>
            </a:r>
            <a:r>
              <a:rPr lang="zh-CN" altLang="zh-CN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VLAN</a:t>
            </a:r>
            <a:r>
              <a:rPr lang="zh-CN" altLang="zh-CN" sz="18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zh-CN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工作组内成员发送数据时，</a:t>
            </a:r>
          </a:p>
          <a:p>
            <a:pPr eaLnBrk="1" hangingPunct="1"/>
            <a:r>
              <a:rPr lang="zh-CN" altLang="en-US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工作站 </a:t>
            </a:r>
            <a:r>
              <a:rPr lang="zh-CN" altLang="zh-CN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  <a:r>
              <a:rPr lang="zh-CN" altLang="zh-CN" sz="18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 </a:t>
            </a:r>
            <a:r>
              <a:rPr lang="zh-CN" altLang="en-US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和 </a:t>
            </a:r>
            <a:r>
              <a:rPr lang="zh-CN" altLang="zh-CN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  <a:r>
              <a:rPr lang="zh-CN" altLang="zh-CN" sz="18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 </a:t>
            </a:r>
            <a:r>
              <a:rPr lang="zh-CN" altLang="en-US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将会收到广播的信息。</a:t>
            </a:r>
          </a:p>
        </p:txBody>
      </p:sp>
    </p:spTree>
    <p:extLst>
      <p:ext uri="{BB962C8B-B14F-4D97-AF65-F5344CB8AC3E}">
        <p14:creationId xmlns:p14="http://schemas.microsoft.com/office/powerpoint/2010/main" val="369161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05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AutoShape 2"/>
          <p:cNvSpPr>
            <a:spLocks noChangeArrowheads="1"/>
          </p:cNvSpPr>
          <p:nvPr/>
        </p:nvSpPr>
        <p:spPr bwMode="auto">
          <a:xfrm flipH="1">
            <a:off x="1007517" y="3084671"/>
            <a:ext cx="5672697" cy="1049265"/>
          </a:xfrm>
          <a:prstGeom prst="cube">
            <a:avLst>
              <a:gd name="adj" fmla="val 937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101" u="none"/>
          </a:p>
        </p:txBody>
      </p:sp>
      <p:sp>
        <p:nvSpPr>
          <p:cNvPr id="126979" name="Line 3"/>
          <p:cNvSpPr>
            <a:spLocks noChangeShapeType="1"/>
          </p:cNvSpPr>
          <p:nvPr/>
        </p:nvSpPr>
        <p:spPr bwMode="auto">
          <a:xfrm>
            <a:off x="2073455" y="4657972"/>
            <a:ext cx="1176701" cy="0"/>
          </a:xfrm>
          <a:prstGeom prst="line">
            <a:avLst/>
          </a:prstGeom>
          <a:noFill/>
          <a:ln w="762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6980" name="AutoShape 4"/>
          <p:cNvSpPr>
            <a:spLocks noChangeArrowheads="1"/>
          </p:cNvSpPr>
          <p:nvPr/>
        </p:nvSpPr>
        <p:spPr bwMode="auto">
          <a:xfrm flipH="1">
            <a:off x="1007517" y="1628088"/>
            <a:ext cx="5672697" cy="1048073"/>
          </a:xfrm>
          <a:prstGeom prst="cube">
            <a:avLst>
              <a:gd name="adj" fmla="val 937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101" u="none"/>
          </a:p>
        </p:txBody>
      </p:sp>
      <p:sp>
        <p:nvSpPr>
          <p:cNvPr id="126981" name="AutoShape 5"/>
          <p:cNvSpPr>
            <a:spLocks noChangeArrowheads="1"/>
          </p:cNvSpPr>
          <p:nvPr/>
        </p:nvSpPr>
        <p:spPr bwMode="auto">
          <a:xfrm flipH="1">
            <a:off x="1063494" y="228671"/>
            <a:ext cx="5560744" cy="1049265"/>
          </a:xfrm>
          <a:prstGeom prst="cube">
            <a:avLst>
              <a:gd name="adj" fmla="val 937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101" u="none"/>
          </a:p>
        </p:txBody>
      </p:sp>
      <p:sp>
        <p:nvSpPr>
          <p:cNvPr id="126982" name="Line 6"/>
          <p:cNvSpPr>
            <a:spLocks noChangeShapeType="1"/>
          </p:cNvSpPr>
          <p:nvPr/>
        </p:nvSpPr>
        <p:spPr bwMode="auto">
          <a:xfrm>
            <a:off x="2397405" y="520464"/>
            <a:ext cx="2939369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6983" name="Line 7"/>
          <p:cNvSpPr>
            <a:spLocks noChangeShapeType="1"/>
          </p:cNvSpPr>
          <p:nvPr/>
        </p:nvSpPr>
        <p:spPr bwMode="auto">
          <a:xfrm>
            <a:off x="2509358" y="637182"/>
            <a:ext cx="177219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6984" name="Line 8"/>
          <p:cNvSpPr>
            <a:spLocks noChangeShapeType="1"/>
          </p:cNvSpPr>
          <p:nvPr/>
        </p:nvSpPr>
        <p:spPr bwMode="auto">
          <a:xfrm>
            <a:off x="2620121" y="752707"/>
            <a:ext cx="389454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6985" name="Line 9"/>
          <p:cNvSpPr>
            <a:spLocks noChangeShapeType="1"/>
          </p:cNvSpPr>
          <p:nvPr/>
        </p:nvSpPr>
        <p:spPr bwMode="auto">
          <a:xfrm>
            <a:off x="2620121" y="2210482"/>
            <a:ext cx="389454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6986" name="Line 10"/>
          <p:cNvSpPr>
            <a:spLocks noChangeShapeType="1"/>
          </p:cNvSpPr>
          <p:nvPr/>
        </p:nvSpPr>
        <p:spPr bwMode="auto">
          <a:xfrm>
            <a:off x="2509358" y="2035407"/>
            <a:ext cx="1962756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6987" name="Line 11"/>
          <p:cNvSpPr>
            <a:spLocks noChangeShapeType="1"/>
          </p:cNvSpPr>
          <p:nvPr/>
        </p:nvSpPr>
        <p:spPr bwMode="auto">
          <a:xfrm>
            <a:off x="2342620" y="1860330"/>
            <a:ext cx="298462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6988" name="Line 12"/>
          <p:cNvSpPr>
            <a:spLocks noChangeShapeType="1"/>
          </p:cNvSpPr>
          <p:nvPr/>
        </p:nvSpPr>
        <p:spPr bwMode="auto">
          <a:xfrm>
            <a:off x="2453382" y="3550349"/>
            <a:ext cx="105641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6989" name="Line 13"/>
          <p:cNvSpPr>
            <a:spLocks noChangeShapeType="1"/>
          </p:cNvSpPr>
          <p:nvPr/>
        </p:nvSpPr>
        <p:spPr bwMode="auto">
          <a:xfrm>
            <a:off x="2453383" y="3667066"/>
            <a:ext cx="559766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6990" name="Line 14"/>
          <p:cNvSpPr>
            <a:spLocks noChangeShapeType="1"/>
          </p:cNvSpPr>
          <p:nvPr/>
        </p:nvSpPr>
        <p:spPr bwMode="auto">
          <a:xfrm>
            <a:off x="2191364" y="3318105"/>
            <a:ext cx="318233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6991" name="Line 15"/>
          <p:cNvSpPr>
            <a:spLocks noChangeShapeType="1"/>
          </p:cNvSpPr>
          <p:nvPr/>
        </p:nvSpPr>
        <p:spPr bwMode="auto">
          <a:xfrm>
            <a:off x="2342619" y="3434823"/>
            <a:ext cx="198300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6992" name="AutoShape 16"/>
          <p:cNvSpPr>
            <a:spLocks noChangeArrowheads="1"/>
          </p:cNvSpPr>
          <p:nvPr/>
        </p:nvSpPr>
        <p:spPr bwMode="auto">
          <a:xfrm flipH="1">
            <a:off x="1730449" y="3143030"/>
            <a:ext cx="889672" cy="699112"/>
          </a:xfrm>
          <a:prstGeom prst="cube">
            <a:avLst>
              <a:gd name="adj" fmla="val 28329"/>
            </a:avLst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以太网</a:t>
            </a:r>
          </a:p>
          <a:p>
            <a:pPr eaLnBrk="1" hangingPunct="1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交换机</a:t>
            </a:r>
          </a:p>
        </p:txBody>
      </p:sp>
      <p:sp>
        <p:nvSpPr>
          <p:cNvPr id="126993" name="AutoShape 17"/>
          <p:cNvSpPr>
            <a:spLocks noChangeArrowheads="1"/>
          </p:cNvSpPr>
          <p:nvPr/>
        </p:nvSpPr>
        <p:spPr bwMode="auto">
          <a:xfrm>
            <a:off x="4121962" y="403747"/>
            <a:ext cx="833695" cy="3438395"/>
          </a:xfrm>
          <a:prstGeom prst="roundRect">
            <a:avLst>
              <a:gd name="adj" fmla="val 50000"/>
            </a:avLst>
          </a:prstGeom>
          <a:solidFill>
            <a:srgbClr val="FFFF66">
              <a:alpha val="50195"/>
            </a:srgbClr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101" u="none"/>
          </a:p>
        </p:txBody>
      </p:sp>
      <p:sp>
        <p:nvSpPr>
          <p:cNvPr id="126994" name="AutoShape 18"/>
          <p:cNvSpPr>
            <a:spLocks noChangeArrowheads="1"/>
          </p:cNvSpPr>
          <p:nvPr/>
        </p:nvSpPr>
        <p:spPr bwMode="auto">
          <a:xfrm>
            <a:off x="2842836" y="403747"/>
            <a:ext cx="1168364" cy="3846906"/>
          </a:xfrm>
          <a:prstGeom prst="roundRect">
            <a:avLst>
              <a:gd name="adj" fmla="val 50000"/>
            </a:avLst>
          </a:prstGeom>
          <a:solidFill>
            <a:srgbClr val="CCECFF">
              <a:alpha val="50195"/>
            </a:srgbClr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101" u="none"/>
          </a:p>
        </p:txBody>
      </p:sp>
      <p:sp>
        <p:nvSpPr>
          <p:cNvPr id="126995" name="Text Box 19"/>
          <p:cNvSpPr txBox="1">
            <a:spLocks noChangeArrowheads="1"/>
          </p:cNvSpPr>
          <p:nvPr/>
        </p:nvSpPr>
        <p:spPr bwMode="auto">
          <a:xfrm>
            <a:off x="3266830" y="644328"/>
            <a:ext cx="3946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6996" name="Text Box 20"/>
          <p:cNvSpPr txBox="1">
            <a:spLocks noChangeArrowheads="1"/>
          </p:cNvSpPr>
          <p:nvPr/>
        </p:nvSpPr>
        <p:spPr bwMode="auto">
          <a:xfrm>
            <a:off x="4623370" y="3344307"/>
            <a:ext cx="3946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6997" name="AutoShape 21"/>
          <p:cNvSpPr>
            <a:spLocks noChangeArrowheads="1"/>
          </p:cNvSpPr>
          <p:nvPr/>
        </p:nvSpPr>
        <p:spPr bwMode="auto">
          <a:xfrm>
            <a:off x="5123587" y="287030"/>
            <a:ext cx="777718" cy="3438395"/>
          </a:xfrm>
          <a:prstGeom prst="roundRect">
            <a:avLst>
              <a:gd name="adj" fmla="val 50000"/>
            </a:avLst>
          </a:prstGeom>
          <a:solidFill>
            <a:srgbClr val="FF99CC">
              <a:alpha val="50195"/>
            </a:srgbClr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101" u="none"/>
          </a:p>
        </p:txBody>
      </p:sp>
      <p:sp>
        <p:nvSpPr>
          <p:cNvPr id="126998" name="AutoShape 22"/>
          <p:cNvSpPr>
            <a:spLocks noChangeArrowheads="1"/>
          </p:cNvSpPr>
          <p:nvPr/>
        </p:nvSpPr>
        <p:spPr bwMode="auto">
          <a:xfrm flipH="1">
            <a:off x="1730449" y="287030"/>
            <a:ext cx="889672" cy="699112"/>
          </a:xfrm>
          <a:prstGeom prst="cube">
            <a:avLst>
              <a:gd name="adj" fmla="val 28329"/>
            </a:avLst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以太网</a:t>
            </a:r>
          </a:p>
          <a:p>
            <a:pPr eaLnBrk="1" hangingPunct="1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交换机</a:t>
            </a:r>
          </a:p>
        </p:txBody>
      </p:sp>
      <p:sp>
        <p:nvSpPr>
          <p:cNvPr id="126999" name="Line 23"/>
          <p:cNvSpPr>
            <a:spLocks noChangeShapeType="1"/>
          </p:cNvSpPr>
          <p:nvPr/>
        </p:nvSpPr>
        <p:spPr bwMode="auto">
          <a:xfrm>
            <a:off x="1563710" y="703877"/>
            <a:ext cx="0" cy="3779019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7000" name="Line 24"/>
          <p:cNvSpPr>
            <a:spLocks noChangeShapeType="1"/>
          </p:cNvSpPr>
          <p:nvPr/>
        </p:nvSpPr>
        <p:spPr bwMode="auto">
          <a:xfrm>
            <a:off x="1552992" y="695540"/>
            <a:ext cx="344196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7001" name="Text Box 25"/>
          <p:cNvSpPr txBox="1">
            <a:spLocks noChangeArrowheads="1"/>
          </p:cNvSpPr>
          <p:nvPr/>
        </p:nvSpPr>
        <p:spPr bwMode="auto">
          <a:xfrm>
            <a:off x="5148598" y="1301756"/>
            <a:ext cx="77938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VLAN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7002" name="Text Box 26"/>
          <p:cNvSpPr txBox="1">
            <a:spLocks noChangeArrowheads="1"/>
          </p:cNvSpPr>
          <p:nvPr/>
        </p:nvSpPr>
        <p:spPr bwMode="auto">
          <a:xfrm>
            <a:off x="5538053" y="341816"/>
            <a:ext cx="3946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7003" name="Text Box 27"/>
          <p:cNvSpPr txBox="1">
            <a:spLocks noChangeArrowheads="1"/>
          </p:cNvSpPr>
          <p:nvPr/>
        </p:nvSpPr>
        <p:spPr bwMode="auto">
          <a:xfrm>
            <a:off x="4482833" y="551430"/>
            <a:ext cx="3946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7004" name="Text Box 28"/>
          <p:cNvSpPr txBox="1">
            <a:spLocks noChangeArrowheads="1"/>
          </p:cNvSpPr>
          <p:nvPr/>
        </p:nvSpPr>
        <p:spPr bwMode="auto">
          <a:xfrm>
            <a:off x="3009576" y="1304138"/>
            <a:ext cx="77938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VLAN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7005" name="Text Box 29"/>
          <p:cNvSpPr txBox="1">
            <a:spLocks noChangeArrowheads="1"/>
          </p:cNvSpPr>
          <p:nvPr/>
        </p:nvSpPr>
        <p:spPr bwMode="auto">
          <a:xfrm>
            <a:off x="4154120" y="1304138"/>
            <a:ext cx="77938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VLAN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7006" name="Text Box 30"/>
          <p:cNvSpPr txBox="1">
            <a:spLocks noChangeArrowheads="1"/>
          </p:cNvSpPr>
          <p:nvPr/>
        </p:nvSpPr>
        <p:spPr bwMode="auto">
          <a:xfrm>
            <a:off x="5569018" y="3121592"/>
            <a:ext cx="3946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7007" name="Text Box 31"/>
          <p:cNvSpPr txBox="1">
            <a:spLocks noChangeArrowheads="1"/>
          </p:cNvSpPr>
          <p:nvPr/>
        </p:nvSpPr>
        <p:spPr bwMode="auto">
          <a:xfrm>
            <a:off x="3713452" y="3431250"/>
            <a:ext cx="3946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7008" name="Text Box 32"/>
          <p:cNvSpPr txBox="1">
            <a:spLocks noChangeArrowheads="1"/>
          </p:cNvSpPr>
          <p:nvPr/>
        </p:nvSpPr>
        <p:spPr bwMode="auto">
          <a:xfrm>
            <a:off x="3232291" y="3764728"/>
            <a:ext cx="3946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7009" name="Text Box 33"/>
          <p:cNvSpPr txBox="1">
            <a:spLocks noChangeArrowheads="1"/>
          </p:cNvSpPr>
          <p:nvPr/>
        </p:nvSpPr>
        <p:spPr bwMode="auto">
          <a:xfrm>
            <a:off x="3254920" y="2112821"/>
            <a:ext cx="3946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7010" name="Text Box 34"/>
          <p:cNvSpPr txBox="1">
            <a:spLocks noChangeArrowheads="1"/>
          </p:cNvSpPr>
          <p:nvPr/>
        </p:nvSpPr>
        <p:spPr bwMode="auto">
          <a:xfrm>
            <a:off x="5588074" y="1726939"/>
            <a:ext cx="3946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7011" name="Text Box 35"/>
          <p:cNvSpPr txBox="1">
            <a:spLocks noChangeArrowheads="1"/>
          </p:cNvSpPr>
          <p:nvPr/>
        </p:nvSpPr>
        <p:spPr bwMode="auto">
          <a:xfrm>
            <a:off x="4654336" y="1841275"/>
            <a:ext cx="3946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7012" name="Picture 3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14" y="695540"/>
            <a:ext cx="382308" cy="40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013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349" y="403748"/>
            <a:ext cx="382309" cy="40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014" name="Picture 3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940" y="578823"/>
            <a:ext cx="382308" cy="40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015" name="Picture 3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95" y="1743614"/>
            <a:ext cx="382309" cy="403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016" name="Picture 4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824" y="1918690"/>
            <a:ext cx="382308" cy="403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017" name="Picture 4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14" y="2093765"/>
            <a:ext cx="382308" cy="403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018" name="Picture 4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14" y="3556304"/>
            <a:ext cx="382308" cy="40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019" name="Picture 4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030" y="3434823"/>
            <a:ext cx="382308" cy="40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020" name="Picture 4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725" y="3318106"/>
            <a:ext cx="382308" cy="40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021" name="Picture 4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349" y="3201389"/>
            <a:ext cx="382309" cy="40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022" name="AutoShape 46"/>
          <p:cNvSpPr>
            <a:spLocks noChangeArrowheads="1"/>
          </p:cNvSpPr>
          <p:nvPr/>
        </p:nvSpPr>
        <p:spPr bwMode="auto">
          <a:xfrm flipH="1">
            <a:off x="1730449" y="1685255"/>
            <a:ext cx="889672" cy="700304"/>
          </a:xfrm>
          <a:prstGeom prst="cube">
            <a:avLst>
              <a:gd name="adj" fmla="val 28329"/>
            </a:avLst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以太网</a:t>
            </a:r>
          </a:p>
          <a:p>
            <a:pPr eaLnBrk="1" hangingPunct="1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交换机</a:t>
            </a:r>
          </a:p>
        </p:txBody>
      </p:sp>
      <p:sp>
        <p:nvSpPr>
          <p:cNvPr id="127023" name="Line 47"/>
          <p:cNvSpPr>
            <a:spLocks noChangeShapeType="1"/>
          </p:cNvSpPr>
          <p:nvPr/>
        </p:nvSpPr>
        <p:spPr bwMode="auto">
          <a:xfrm>
            <a:off x="1674473" y="2089001"/>
            <a:ext cx="0" cy="2510612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7024" name="Line 48"/>
          <p:cNvSpPr>
            <a:spLocks noChangeShapeType="1"/>
          </p:cNvSpPr>
          <p:nvPr/>
        </p:nvSpPr>
        <p:spPr bwMode="auto">
          <a:xfrm>
            <a:off x="1664945" y="2093765"/>
            <a:ext cx="207233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7025" name="Line 49"/>
          <p:cNvSpPr>
            <a:spLocks noChangeShapeType="1"/>
          </p:cNvSpPr>
          <p:nvPr/>
        </p:nvSpPr>
        <p:spPr bwMode="auto">
          <a:xfrm>
            <a:off x="1786426" y="3580124"/>
            <a:ext cx="0" cy="113620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7026" name="Line 50"/>
          <p:cNvSpPr>
            <a:spLocks noChangeShapeType="1"/>
          </p:cNvSpPr>
          <p:nvPr/>
        </p:nvSpPr>
        <p:spPr bwMode="auto">
          <a:xfrm>
            <a:off x="1775707" y="3580124"/>
            <a:ext cx="114335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7027" name="AutoShape 51"/>
          <p:cNvSpPr>
            <a:spLocks noChangeArrowheads="1"/>
          </p:cNvSpPr>
          <p:nvPr/>
        </p:nvSpPr>
        <p:spPr bwMode="auto">
          <a:xfrm flipH="1">
            <a:off x="1285018" y="4250653"/>
            <a:ext cx="890862" cy="699112"/>
          </a:xfrm>
          <a:prstGeom prst="cube">
            <a:avLst>
              <a:gd name="adj" fmla="val 28329"/>
            </a:avLst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以太网</a:t>
            </a:r>
          </a:p>
          <a:p>
            <a:pPr eaLnBrk="1" hangingPunct="1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交换机</a:t>
            </a:r>
          </a:p>
        </p:txBody>
      </p:sp>
      <p:sp>
        <p:nvSpPr>
          <p:cNvPr id="127028" name="Text Box 52"/>
          <p:cNvSpPr txBox="1">
            <a:spLocks noChangeArrowheads="1"/>
          </p:cNvSpPr>
          <p:nvPr/>
        </p:nvSpPr>
        <p:spPr bwMode="auto">
          <a:xfrm>
            <a:off x="3602690" y="4355460"/>
            <a:ext cx="343074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三个虚拟局域网 </a:t>
            </a:r>
            <a:r>
              <a:rPr lang="zh-CN" altLang="zh-CN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VLAN</a:t>
            </a:r>
            <a:r>
              <a:rPr lang="zh-CN" altLang="zh-CN" sz="18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zh-CN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 VLAN</a:t>
            </a:r>
            <a:r>
              <a:rPr lang="zh-CN" altLang="zh-CN" sz="18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  <a:p>
            <a:pPr eaLnBrk="1" hangingPunct="1"/>
            <a:r>
              <a:rPr lang="zh-CN" altLang="en-US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和 </a:t>
            </a:r>
            <a:r>
              <a:rPr lang="zh-CN" altLang="zh-CN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VLAN</a:t>
            </a:r>
            <a:r>
              <a:rPr lang="zh-CN" altLang="zh-CN" sz="18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zh-CN" altLang="zh-CN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的构成 </a:t>
            </a:r>
          </a:p>
        </p:txBody>
      </p:sp>
      <p:sp>
        <p:nvSpPr>
          <p:cNvPr id="127029" name="Text Box 53"/>
          <p:cNvSpPr txBox="1">
            <a:spLocks noChangeArrowheads="1"/>
          </p:cNvSpPr>
          <p:nvPr/>
        </p:nvSpPr>
        <p:spPr bwMode="auto">
          <a:xfrm>
            <a:off x="683568" y="4270900"/>
            <a:ext cx="6267002" cy="646331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  <a:r>
              <a:rPr lang="zh-CN" altLang="zh-CN" sz="18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 </a:t>
            </a:r>
            <a:r>
              <a:rPr lang="zh-CN" altLang="en-US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发送数据时，工作站 </a:t>
            </a:r>
            <a:r>
              <a:rPr lang="zh-CN" altLang="zh-CN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  <a:r>
              <a:rPr lang="zh-CN" altLang="zh-CN" sz="18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zh-CN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 A</a:t>
            </a:r>
            <a:r>
              <a:rPr lang="zh-CN" altLang="zh-CN" sz="18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 </a:t>
            </a:r>
            <a:r>
              <a:rPr lang="zh-CN" altLang="en-US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和 </a:t>
            </a:r>
            <a:r>
              <a:rPr lang="zh-CN" altLang="zh-CN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  <a:r>
              <a:rPr lang="zh-CN" altLang="zh-CN" sz="18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  <a:p>
            <a:pPr eaLnBrk="1" hangingPunct="1"/>
            <a:r>
              <a:rPr lang="zh-CN" altLang="en-US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都不会收到 </a:t>
            </a:r>
            <a:r>
              <a:rPr lang="zh-CN" altLang="zh-CN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  <a:r>
              <a:rPr lang="zh-CN" altLang="zh-CN" sz="18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 </a:t>
            </a:r>
            <a:r>
              <a:rPr lang="zh-CN" altLang="en-US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发出的广播信息。 </a:t>
            </a:r>
          </a:p>
        </p:txBody>
      </p:sp>
    </p:spTree>
    <p:extLst>
      <p:ext uri="{BB962C8B-B14F-4D97-AF65-F5344CB8AC3E}">
        <p14:creationId xmlns:p14="http://schemas.microsoft.com/office/powerpoint/2010/main" val="200691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29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AutoShape 2"/>
          <p:cNvSpPr>
            <a:spLocks noChangeArrowheads="1"/>
          </p:cNvSpPr>
          <p:nvPr/>
        </p:nvSpPr>
        <p:spPr bwMode="auto">
          <a:xfrm flipH="1">
            <a:off x="1007517" y="3084671"/>
            <a:ext cx="5672697" cy="1049265"/>
          </a:xfrm>
          <a:prstGeom prst="cube">
            <a:avLst>
              <a:gd name="adj" fmla="val 937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101" u="none"/>
          </a:p>
        </p:txBody>
      </p:sp>
      <p:sp>
        <p:nvSpPr>
          <p:cNvPr id="128003" name="Line 3"/>
          <p:cNvSpPr>
            <a:spLocks noChangeShapeType="1"/>
          </p:cNvSpPr>
          <p:nvPr/>
        </p:nvSpPr>
        <p:spPr bwMode="auto">
          <a:xfrm>
            <a:off x="2073455" y="4657972"/>
            <a:ext cx="1176701" cy="0"/>
          </a:xfrm>
          <a:prstGeom prst="line">
            <a:avLst/>
          </a:prstGeom>
          <a:noFill/>
          <a:ln w="762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8004" name="AutoShape 4"/>
          <p:cNvSpPr>
            <a:spLocks noChangeArrowheads="1"/>
          </p:cNvSpPr>
          <p:nvPr/>
        </p:nvSpPr>
        <p:spPr bwMode="auto">
          <a:xfrm flipH="1">
            <a:off x="1007517" y="1628088"/>
            <a:ext cx="5672697" cy="1048073"/>
          </a:xfrm>
          <a:prstGeom prst="cube">
            <a:avLst>
              <a:gd name="adj" fmla="val 937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101" u="none"/>
          </a:p>
        </p:txBody>
      </p:sp>
      <p:sp>
        <p:nvSpPr>
          <p:cNvPr id="128005" name="AutoShape 5"/>
          <p:cNvSpPr>
            <a:spLocks noChangeArrowheads="1"/>
          </p:cNvSpPr>
          <p:nvPr/>
        </p:nvSpPr>
        <p:spPr bwMode="auto">
          <a:xfrm flipH="1">
            <a:off x="1063494" y="228671"/>
            <a:ext cx="5560744" cy="1049265"/>
          </a:xfrm>
          <a:prstGeom prst="cube">
            <a:avLst>
              <a:gd name="adj" fmla="val 937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101" u="none"/>
          </a:p>
        </p:txBody>
      </p:sp>
      <p:sp>
        <p:nvSpPr>
          <p:cNvPr id="128006" name="Line 6"/>
          <p:cNvSpPr>
            <a:spLocks noChangeShapeType="1"/>
          </p:cNvSpPr>
          <p:nvPr/>
        </p:nvSpPr>
        <p:spPr bwMode="auto">
          <a:xfrm>
            <a:off x="2397405" y="520464"/>
            <a:ext cx="2939369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8007" name="Line 7"/>
          <p:cNvSpPr>
            <a:spLocks noChangeShapeType="1"/>
          </p:cNvSpPr>
          <p:nvPr/>
        </p:nvSpPr>
        <p:spPr bwMode="auto">
          <a:xfrm>
            <a:off x="2509358" y="637182"/>
            <a:ext cx="177219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8008" name="Line 8"/>
          <p:cNvSpPr>
            <a:spLocks noChangeShapeType="1"/>
          </p:cNvSpPr>
          <p:nvPr/>
        </p:nvSpPr>
        <p:spPr bwMode="auto">
          <a:xfrm>
            <a:off x="2620121" y="752707"/>
            <a:ext cx="389454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8009" name="Line 9"/>
          <p:cNvSpPr>
            <a:spLocks noChangeShapeType="1"/>
          </p:cNvSpPr>
          <p:nvPr/>
        </p:nvSpPr>
        <p:spPr bwMode="auto">
          <a:xfrm>
            <a:off x="2620121" y="2210482"/>
            <a:ext cx="389454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8010" name="Line 10"/>
          <p:cNvSpPr>
            <a:spLocks noChangeShapeType="1"/>
          </p:cNvSpPr>
          <p:nvPr/>
        </p:nvSpPr>
        <p:spPr bwMode="auto">
          <a:xfrm>
            <a:off x="2509358" y="2035407"/>
            <a:ext cx="1962756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8011" name="Line 11"/>
          <p:cNvSpPr>
            <a:spLocks noChangeShapeType="1"/>
          </p:cNvSpPr>
          <p:nvPr/>
        </p:nvSpPr>
        <p:spPr bwMode="auto">
          <a:xfrm>
            <a:off x="2342620" y="1860330"/>
            <a:ext cx="298462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8012" name="Line 12"/>
          <p:cNvSpPr>
            <a:spLocks noChangeShapeType="1"/>
          </p:cNvSpPr>
          <p:nvPr/>
        </p:nvSpPr>
        <p:spPr bwMode="auto">
          <a:xfrm>
            <a:off x="2453382" y="3550349"/>
            <a:ext cx="105641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8013" name="Line 13"/>
          <p:cNvSpPr>
            <a:spLocks noChangeShapeType="1"/>
          </p:cNvSpPr>
          <p:nvPr/>
        </p:nvSpPr>
        <p:spPr bwMode="auto">
          <a:xfrm>
            <a:off x="2453383" y="3667066"/>
            <a:ext cx="559766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8014" name="Line 14"/>
          <p:cNvSpPr>
            <a:spLocks noChangeShapeType="1"/>
          </p:cNvSpPr>
          <p:nvPr/>
        </p:nvSpPr>
        <p:spPr bwMode="auto">
          <a:xfrm>
            <a:off x="2191364" y="3318105"/>
            <a:ext cx="318233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8015" name="Line 15"/>
          <p:cNvSpPr>
            <a:spLocks noChangeShapeType="1"/>
          </p:cNvSpPr>
          <p:nvPr/>
        </p:nvSpPr>
        <p:spPr bwMode="auto">
          <a:xfrm>
            <a:off x="2342619" y="3434823"/>
            <a:ext cx="198300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8016" name="AutoShape 16"/>
          <p:cNvSpPr>
            <a:spLocks noChangeArrowheads="1"/>
          </p:cNvSpPr>
          <p:nvPr/>
        </p:nvSpPr>
        <p:spPr bwMode="auto">
          <a:xfrm flipH="1">
            <a:off x="1730449" y="3143030"/>
            <a:ext cx="889672" cy="699112"/>
          </a:xfrm>
          <a:prstGeom prst="cube">
            <a:avLst>
              <a:gd name="adj" fmla="val 28329"/>
            </a:avLst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以太网</a:t>
            </a:r>
          </a:p>
          <a:p>
            <a:pPr eaLnBrk="1" hangingPunct="1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交换机</a:t>
            </a:r>
          </a:p>
        </p:txBody>
      </p:sp>
      <p:sp>
        <p:nvSpPr>
          <p:cNvPr id="128017" name="AutoShape 17"/>
          <p:cNvSpPr>
            <a:spLocks noChangeArrowheads="1"/>
          </p:cNvSpPr>
          <p:nvPr/>
        </p:nvSpPr>
        <p:spPr bwMode="auto">
          <a:xfrm>
            <a:off x="4121962" y="403747"/>
            <a:ext cx="833695" cy="3438395"/>
          </a:xfrm>
          <a:prstGeom prst="roundRect">
            <a:avLst>
              <a:gd name="adj" fmla="val 50000"/>
            </a:avLst>
          </a:prstGeom>
          <a:solidFill>
            <a:srgbClr val="FFFF66">
              <a:alpha val="50195"/>
            </a:srgbClr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101" u="none"/>
          </a:p>
        </p:txBody>
      </p:sp>
      <p:sp>
        <p:nvSpPr>
          <p:cNvPr id="128018" name="AutoShape 18"/>
          <p:cNvSpPr>
            <a:spLocks noChangeArrowheads="1"/>
          </p:cNvSpPr>
          <p:nvPr/>
        </p:nvSpPr>
        <p:spPr bwMode="auto">
          <a:xfrm>
            <a:off x="2842836" y="403747"/>
            <a:ext cx="1168364" cy="3846906"/>
          </a:xfrm>
          <a:prstGeom prst="roundRect">
            <a:avLst>
              <a:gd name="adj" fmla="val 50000"/>
            </a:avLst>
          </a:prstGeom>
          <a:solidFill>
            <a:srgbClr val="CCECFF">
              <a:alpha val="50195"/>
            </a:srgbClr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101" u="none"/>
          </a:p>
        </p:txBody>
      </p:sp>
      <p:sp>
        <p:nvSpPr>
          <p:cNvPr id="128019" name="Text Box 19"/>
          <p:cNvSpPr txBox="1">
            <a:spLocks noChangeArrowheads="1"/>
          </p:cNvSpPr>
          <p:nvPr/>
        </p:nvSpPr>
        <p:spPr bwMode="auto">
          <a:xfrm>
            <a:off x="3266830" y="644328"/>
            <a:ext cx="3946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8020" name="Text Box 20"/>
          <p:cNvSpPr txBox="1">
            <a:spLocks noChangeArrowheads="1"/>
          </p:cNvSpPr>
          <p:nvPr/>
        </p:nvSpPr>
        <p:spPr bwMode="auto">
          <a:xfrm>
            <a:off x="4623370" y="3344307"/>
            <a:ext cx="3946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8021" name="AutoShape 21"/>
          <p:cNvSpPr>
            <a:spLocks noChangeArrowheads="1"/>
          </p:cNvSpPr>
          <p:nvPr/>
        </p:nvSpPr>
        <p:spPr bwMode="auto">
          <a:xfrm>
            <a:off x="5123587" y="287030"/>
            <a:ext cx="777718" cy="3438395"/>
          </a:xfrm>
          <a:prstGeom prst="roundRect">
            <a:avLst>
              <a:gd name="adj" fmla="val 50000"/>
            </a:avLst>
          </a:prstGeom>
          <a:solidFill>
            <a:srgbClr val="FF99CC">
              <a:alpha val="50195"/>
            </a:srgbClr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101" u="none"/>
          </a:p>
        </p:txBody>
      </p:sp>
      <p:sp>
        <p:nvSpPr>
          <p:cNvPr id="128022" name="AutoShape 22"/>
          <p:cNvSpPr>
            <a:spLocks noChangeArrowheads="1"/>
          </p:cNvSpPr>
          <p:nvPr/>
        </p:nvSpPr>
        <p:spPr bwMode="auto">
          <a:xfrm flipH="1">
            <a:off x="1730449" y="287030"/>
            <a:ext cx="889672" cy="699112"/>
          </a:xfrm>
          <a:prstGeom prst="cube">
            <a:avLst>
              <a:gd name="adj" fmla="val 28329"/>
            </a:avLst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以太网</a:t>
            </a:r>
          </a:p>
          <a:p>
            <a:pPr eaLnBrk="1" hangingPunct="1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交换机</a:t>
            </a:r>
          </a:p>
        </p:txBody>
      </p:sp>
      <p:sp>
        <p:nvSpPr>
          <p:cNvPr id="128023" name="Line 23"/>
          <p:cNvSpPr>
            <a:spLocks noChangeShapeType="1"/>
          </p:cNvSpPr>
          <p:nvPr/>
        </p:nvSpPr>
        <p:spPr bwMode="auto">
          <a:xfrm>
            <a:off x="1563710" y="703877"/>
            <a:ext cx="0" cy="3779019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8024" name="Line 24"/>
          <p:cNvSpPr>
            <a:spLocks noChangeShapeType="1"/>
          </p:cNvSpPr>
          <p:nvPr/>
        </p:nvSpPr>
        <p:spPr bwMode="auto">
          <a:xfrm>
            <a:off x="1552992" y="695540"/>
            <a:ext cx="344196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8025" name="Text Box 25"/>
          <p:cNvSpPr txBox="1">
            <a:spLocks noChangeArrowheads="1"/>
          </p:cNvSpPr>
          <p:nvPr/>
        </p:nvSpPr>
        <p:spPr bwMode="auto">
          <a:xfrm>
            <a:off x="5148598" y="1301756"/>
            <a:ext cx="77938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VLAN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8026" name="Text Box 26"/>
          <p:cNvSpPr txBox="1">
            <a:spLocks noChangeArrowheads="1"/>
          </p:cNvSpPr>
          <p:nvPr/>
        </p:nvSpPr>
        <p:spPr bwMode="auto">
          <a:xfrm>
            <a:off x="5538053" y="341816"/>
            <a:ext cx="3946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8027" name="Text Box 27"/>
          <p:cNvSpPr txBox="1">
            <a:spLocks noChangeArrowheads="1"/>
          </p:cNvSpPr>
          <p:nvPr/>
        </p:nvSpPr>
        <p:spPr bwMode="auto">
          <a:xfrm>
            <a:off x="4482833" y="551430"/>
            <a:ext cx="3946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8028" name="Text Box 28"/>
          <p:cNvSpPr txBox="1">
            <a:spLocks noChangeArrowheads="1"/>
          </p:cNvSpPr>
          <p:nvPr/>
        </p:nvSpPr>
        <p:spPr bwMode="auto">
          <a:xfrm>
            <a:off x="3009576" y="1304138"/>
            <a:ext cx="77938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VLAN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8029" name="Text Box 29"/>
          <p:cNvSpPr txBox="1">
            <a:spLocks noChangeArrowheads="1"/>
          </p:cNvSpPr>
          <p:nvPr/>
        </p:nvSpPr>
        <p:spPr bwMode="auto">
          <a:xfrm>
            <a:off x="4154120" y="1304138"/>
            <a:ext cx="77938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VLAN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8030" name="Text Box 30"/>
          <p:cNvSpPr txBox="1">
            <a:spLocks noChangeArrowheads="1"/>
          </p:cNvSpPr>
          <p:nvPr/>
        </p:nvSpPr>
        <p:spPr bwMode="auto">
          <a:xfrm>
            <a:off x="5569018" y="3121592"/>
            <a:ext cx="3946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8031" name="Text Box 31"/>
          <p:cNvSpPr txBox="1">
            <a:spLocks noChangeArrowheads="1"/>
          </p:cNvSpPr>
          <p:nvPr/>
        </p:nvSpPr>
        <p:spPr bwMode="auto">
          <a:xfrm>
            <a:off x="3713452" y="3431250"/>
            <a:ext cx="3946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8032" name="Text Box 32"/>
          <p:cNvSpPr txBox="1">
            <a:spLocks noChangeArrowheads="1"/>
          </p:cNvSpPr>
          <p:nvPr/>
        </p:nvSpPr>
        <p:spPr bwMode="auto">
          <a:xfrm>
            <a:off x="3232291" y="3764728"/>
            <a:ext cx="3946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8033" name="Text Box 33"/>
          <p:cNvSpPr txBox="1">
            <a:spLocks noChangeArrowheads="1"/>
          </p:cNvSpPr>
          <p:nvPr/>
        </p:nvSpPr>
        <p:spPr bwMode="auto">
          <a:xfrm>
            <a:off x="3254920" y="2112821"/>
            <a:ext cx="3946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8034" name="Text Box 34"/>
          <p:cNvSpPr txBox="1">
            <a:spLocks noChangeArrowheads="1"/>
          </p:cNvSpPr>
          <p:nvPr/>
        </p:nvSpPr>
        <p:spPr bwMode="auto">
          <a:xfrm>
            <a:off x="5588074" y="1726939"/>
            <a:ext cx="3946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8035" name="Text Box 35"/>
          <p:cNvSpPr txBox="1">
            <a:spLocks noChangeArrowheads="1"/>
          </p:cNvSpPr>
          <p:nvPr/>
        </p:nvSpPr>
        <p:spPr bwMode="auto">
          <a:xfrm>
            <a:off x="4654336" y="1841275"/>
            <a:ext cx="3946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  <a:r>
              <a:rPr lang="zh-CN" altLang="zh-CN" sz="15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lang="zh-CN" altLang="zh-CN" sz="1500" u="none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8036" name="Picture 3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14" y="695540"/>
            <a:ext cx="382308" cy="40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37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349" y="403748"/>
            <a:ext cx="382309" cy="40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38" name="Picture 3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940" y="578823"/>
            <a:ext cx="382308" cy="40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39" name="Picture 3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95" y="1743614"/>
            <a:ext cx="382309" cy="403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40" name="Picture 4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824" y="1918690"/>
            <a:ext cx="382308" cy="403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41" name="Picture 4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14" y="2093765"/>
            <a:ext cx="382308" cy="403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42" name="Picture 4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14" y="3556304"/>
            <a:ext cx="382308" cy="40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43" name="Picture 4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030" y="3434823"/>
            <a:ext cx="382308" cy="40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44" name="Picture 4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725" y="3318106"/>
            <a:ext cx="382308" cy="40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45" name="Picture 4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349" y="3201389"/>
            <a:ext cx="382309" cy="40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46" name="AutoShape 46"/>
          <p:cNvSpPr>
            <a:spLocks noChangeArrowheads="1"/>
          </p:cNvSpPr>
          <p:nvPr/>
        </p:nvSpPr>
        <p:spPr bwMode="auto">
          <a:xfrm flipH="1">
            <a:off x="1730449" y="1685255"/>
            <a:ext cx="889672" cy="700304"/>
          </a:xfrm>
          <a:prstGeom prst="cube">
            <a:avLst>
              <a:gd name="adj" fmla="val 28329"/>
            </a:avLst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以太网</a:t>
            </a:r>
          </a:p>
          <a:p>
            <a:pPr eaLnBrk="1" hangingPunct="1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交换机</a:t>
            </a:r>
          </a:p>
        </p:txBody>
      </p:sp>
      <p:sp>
        <p:nvSpPr>
          <p:cNvPr id="128047" name="Line 47"/>
          <p:cNvSpPr>
            <a:spLocks noChangeShapeType="1"/>
          </p:cNvSpPr>
          <p:nvPr/>
        </p:nvSpPr>
        <p:spPr bwMode="auto">
          <a:xfrm>
            <a:off x="1674473" y="2089001"/>
            <a:ext cx="0" cy="2510612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8048" name="Line 48"/>
          <p:cNvSpPr>
            <a:spLocks noChangeShapeType="1"/>
          </p:cNvSpPr>
          <p:nvPr/>
        </p:nvSpPr>
        <p:spPr bwMode="auto">
          <a:xfrm>
            <a:off x="1664945" y="2093765"/>
            <a:ext cx="207233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8049" name="Line 49"/>
          <p:cNvSpPr>
            <a:spLocks noChangeShapeType="1"/>
          </p:cNvSpPr>
          <p:nvPr/>
        </p:nvSpPr>
        <p:spPr bwMode="auto">
          <a:xfrm>
            <a:off x="1786426" y="3580124"/>
            <a:ext cx="0" cy="113620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8050" name="Line 50"/>
          <p:cNvSpPr>
            <a:spLocks noChangeShapeType="1"/>
          </p:cNvSpPr>
          <p:nvPr/>
        </p:nvSpPr>
        <p:spPr bwMode="auto">
          <a:xfrm>
            <a:off x="1775707" y="3580124"/>
            <a:ext cx="114335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28051" name="AutoShape 51"/>
          <p:cNvSpPr>
            <a:spLocks noChangeArrowheads="1"/>
          </p:cNvSpPr>
          <p:nvPr/>
        </p:nvSpPr>
        <p:spPr bwMode="auto">
          <a:xfrm flipH="1">
            <a:off x="1285018" y="4250653"/>
            <a:ext cx="890862" cy="699112"/>
          </a:xfrm>
          <a:prstGeom prst="cube">
            <a:avLst>
              <a:gd name="adj" fmla="val 28329"/>
            </a:avLst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以太网</a:t>
            </a:r>
          </a:p>
          <a:p>
            <a:pPr eaLnBrk="1" hangingPunct="1"/>
            <a:r>
              <a:rPr lang="zh-CN" altLang="en-US" sz="15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交换机</a:t>
            </a:r>
          </a:p>
        </p:txBody>
      </p:sp>
      <p:sp>
        <p:nvSpPr>
          <p:cNvPr id="128052" name="Text Box 52"/>
          <p:cNvSpPr txBox="1">
            <a:spLocks noChangeArrowheads="1"/>
          </p:cNvSpPr>
          <p:nvPr/>
        </p:nvSpPr>
        <p:spPr bwMode="auto">
          <a:xfrm>
            <a:off x="3602690" y="4355460"/>
            <a:ext cx="343074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三个虚拟局域网 </a:t>
            </a:r>
            <a:r>
              <a:rPr lang="zh-CN" altLang="zh-CN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VLAN</a:t>
            </a:r>
            <a:r>
              <a:rPr lang="zh-CN" altLang="zh-CN" sz="18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zh-CN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 VLAN</a:t>
            </a:r>
            <a:r>
              <a:rPr lang="zh-CN" altLang="zh-CN" sz="18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  <a:p>
            <a:pPr eaLnBrk="1" hangingPunct="1"/>
            <a:r>
              <a:rPr lang="zh-CN" altLang="en-US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和 </a:t>
            </a:r>
            <a:r>
              <a:rPr lang="zh-CN" altLang="zh-CN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VLAN</a:t>
            </a:r>
            <a:r>
              <a:rPr lang="zh-CN" altLang="zh-CN" sz="1800" u="none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zh-CN" altLang="zh-CN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800" u="none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的构成 </a:t>
            </a:r>
          </a:p>
        </p:txBody>
      </p:sp>
      <p:sp>
        <p:nvSpPr>
          <p:cNvPr id="128053" name="Text Box 53"/>
          <p:cNvSpPr txBox="1">
            <a:spLocks noChangeArrowheads="1"/>
          </p:cNvSpPr>
          <p:nvPr/>
        </p:nvSpPr>
        <p:spPr bwMode="auto">
          <a:xfrm>
            <a:off x="683567" y="4270900"/>
            <a:ext cx="6912769" cy="646331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u="none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虚拟局域网限制了接收广播信息的工作站数，使得</a:t>
            </a:r>
            <a:r>
              <a:rPr lang="zh-CN" altLang="en-US" sz="1800" u="none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网络不会</a:t>
            </a:r>
            <a:endParaRPr lang="en-US" altLang="zh-CN" sz="1800" u="none" dirty="0" smtClean="0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1800" u="none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</a:t>
            </a:r>
            <a:r>
              <a:rPr lang="zh-CN" altLang="en-US" sz="1800" u="none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传播过多的广播信息</a:t>
            </a:r>
            <a:r>
              <a:rPr lang="zh-CN" altLang="zh-CN" sz="1800" u="none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800" u="none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lang="zh-CN" altLang="en-US" sz="1800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“</a:t>
            </a:r>
            <a:r>
              <a:rPr lang="zh-CN" altLang="en-US" sz="1800" u="none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广播风暴</a:t>
            </a:r>
            <a:r>
              <a:rPr lang="zh-CN" altLang="en-US" sz="1800" u="none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”</a:t>
            </a:r>
            <a:r>
              <a:rPr lang="zh-CN" altLang="zh-CN" sz="1800" u="none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800" u="none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而引起性能恶化。 </a:t>
            </a:r>
          </a:p>
        </p:txBody>
      </p:sp>
    </p:spTree>
    <p:extLst>
      <p:ext uri="{BB962C8B-B14F-4D97-AF65-F5344CB8AC3E}">
        <p14:creationId xmlns:p14="http://schemas.microsoft.com/office/powerpoint/2010/main" val="143423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53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700336"/>
            <a:ext cx="6429375" cy="857250"/>
          </a:xfrm>
        </p:spPr>
        <p:txBody>
          <a:bodyPr/>
          <a:lstStyle/>
          <a:p>
            <a:pPr algn="l" eaLnBrk="1" hangingPunct="1"/>
            <a:r>
              <a:rPr lang="zh-CN" altLang="en-US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虚拟局域网的划分方式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780456"/>
            <a:ext cx="6357937" cy="2793132"/>
          </a:xfrm>
        </p:spPr>
        <p:txBody>
          <a:bodyPr/>
          <a:lstStyle/>
          <a:p>
            <a:pPr marL="400157" indent="-400157" eaLnBrk="1" hangingPunct="1">
              <a:lnSpc>
                <a:spcPct val="150000"/>
              </a:lnSpc>
            </a:pPr>
            <a:r>
              <a:rPr lang="zh-CN" altLang="en-US" sz="22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基于端口的划分方式</a:t>
            </a:r>
          </a:p>
          <a:p>
            <a:pPr marL="400157" indent="-400157" eaLnBrk="1" hangingPunct="1">
              <a:lnSpc>
                <a:spcPct val="150000"/>
              </a:lnSpc>
            </a:pPr>
            <a:r>
              <a:rPr lang="zh-CN" altLang="en-US" sz="22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基于MAC地址的划分方式</a:t>
            </a:r>
          </a:p>
          <a:p>
            <a:pPr marL="400157" indent="-400157" eaLnBrk="1" hangingPunct="1">
              <a:lnSpc>
                <a:spcPct val="150000"/>
              </a:lnSpc>
            </a:pPr>
            <a:r>
              <a:rPr lang="zh-CN" altLang="en-US" sz="22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基于网络层协议的划分方式</a:t>
            </a:r>
          </a:p>
          <a:p>
            <a:pPr marL="400157" indent="-400157" eaLnBrk="1" hangingPunct="1">
              <a:lnSpc>
                <a:spcPct val="150000"/>
              </a:lnSpc>
            </a:pPr>
            <a:r>
              <a:rPr lang="zh-CN" altLang="en-US" sz="22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基于IP组播地址的划分方式</a:t>
            </a:r>
          </a:p>
        </p:txBody>
      </p:sp>
    </p:spTree>
    <p:extLst>
      <p:ext uri="{BB962C8B-B14F-4D97-AF65-F5344CB8AC3E}">
        <p14:creationId xmlns:p14="http://schemas.microsoft.com/office/powerpoint/2010/main" val="1639656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44657" y="1348408"/>
            <a:ext cx="6275868" cy="1188610"/>
          </a:xfrm>
        </p:spPr>
        <p:txBody>
          <a:bodyPr/>
          <a:lstStyle/>
          <a:p>
            <a:pPr marL="400157" indent="-400157" eaLnBrk="1" hangingPunct="1">
              <a:lnSpc>
                <a:spcPct val="125000"/>
              </a:lnSpc>
            </a:pP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虚拟局域网协议允许在以太网的帧格式中插入</a:t>
            </a:r>
            <a:r>
              <a:rPr lang="zh-CN" altLang="en-US" sz="2000" kern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一个 </a:t>
            </a:r>
            <a:r>
              <a:rPr lang="zh-CN" altLang="zh-CN" sz="2000" kern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zh-CN" altLang="en-US" sz="2000" kern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字节的标识符</a:t>
            </a: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，称为 </a:t>
            </a:r>
            <a:r>
              <a:rPr lang="zh-CN" altLang="zh-CN" sz="2000" kern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VLAN </a:t>
            </a:r>
            <a:r>
              <a:rPr lang="zh-CN" altLang="en-US" sz="2000" kern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标记</a:t>
            </a:r>
            <a:r>
              <a:rPr lang="zh-CN" altLang="zh-CN" sz="2000" kern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(tag)</a:t>
            </a: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，用来指明发送该帧的工作站属于哪一个虚拟局域网。 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02648" y="412304"/>
            <a:ext cx="6089544" cy="877761"/>
          </a:xfrm>
        </p:spPr>
        <p:txBody>
          <a:bodyPr anchor="b"/>
          <a:lstStyle/>
          <a:p>
            <a:pPr algn="l" eaLnBrk="1" hangingPunct="1"/>
            <a:r>
              <a:rPr lang="zh-CN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虚拟局域网使用</a:t>
            </a:r>
            <a:r>
              <a:rPr lang="zh-CN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的以太网</a:t>
            </a:r>
            <a:r>
              <a:rPr lang="zh-CN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帧格式</a:t>
            </a: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1347781" y="4136935"/>
            <a:ext cx="4113688" cy="502599"/>
          </a:xfrm>
          <a:prstGeom prst="rect">
            <a:avLst/>
          </a:prstGeom>
          <a:solidFill>
            <a:srgbClr val="CCECFF"/>
          </a:solidFill>
          <a:ln w="19050" cmpd="sng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>
              <a:defRPr/>
            </a:pPr>
            <a:endParaRPr lang="zh-CN" altLang="zh-CN" sz="2101" u="none"/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366403" y="3404473"/>
            <a:ext cx="696548" cy="36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zh-CN" sz="1200" u="none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802.3</a:t>
            </a:r>
          </a:p>
          <a:p>
            <a:pPr algn="l">
              <a:lnSpc>
                <a:spcPct val="80000"/>
              </a:lnSpc>
            </a:pPr>
            <a:r>
              <a:rPr lang="zh-CN" altLang="zh-CN" sz="1200" u="none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MAC </a:t>
            </a:r>
            <a:r>
              <a:rPr lang="zh-CN" altLang="en-US" sz="1200" u="none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帧</a:t>
            </a:r>
          </a:p>
        </p:txBody>
      </p:sp>
      <p:sp>
        <p:nvSpPr>
          <p:cNvPr id="130054" name="Rectangle 6"/>
          <p:cNvSpPr>
            <a:spLocks noChangeArrowheads="1"/>
          </p:cNvSpPr>
          <p:nvPr/>
        </p:nvSpPr>
        <p:spPr bwMode="auto">
          <a:xfrm>
            <a:off x="708217" y="3207960"/>
            <a:ext cx="444876" cy="25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200" u="none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字节</a:t>
            </a:r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1340635" y="3196050"/>
            <a:ext cx="214044" cy="25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1200" u="none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</a:p>
        </p:txBody>
      </p:sp>
      <p:sp>
        <p:nvSpPr>
          <p:cNvPr id="130056" name="Rectangle 8"/>
          <p:cNvSpPr>
            <a:spLocks noChangeArrowheads="1"/>
          </p:cNvSpPr>
          <p:nvPr/>
        </p:nvSpPr>
        <p:spPr bwMode="auto">
          <a:xfrm>
            <a:off x="2062377" y="3196050"/>
            <a:ext cx="214044" cy="25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1200" u="none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</a:p>
        </p:txBody>
      </p:sp>
      <p:sp>
        <p:nvSpPr>
          <p:cNvPr id="130057" name="Rectangle 9"/>
          <p:cNvSpPr>
            <a:spLocks noChangeArrowheads="1"/>
          </p:cNvSpPr>
          <p:nvPr/>
        </p:nvSpPr>
        <p:spPr bwMode="auto">
          <a:xfrm>
            <a:off x="3540398" y="3196050"/>
            <a:ext cx="214044" cy="25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1200" u="none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30058" name="Rectangle 10"/>
          <p:cNvSpPr>
            <a:spLocks noChangeArrowheads="1"/>
          </p:cNvSpPr>
          <p:nvPr/>
        </p:nvSpPr>
        <p:spPr bwMode="auto">
          <a:xfrm>
            <a:off x="4331216" y="3196050"/>
            <a:ext cx="755859" cy="25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1200" u="none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46 ~ 1500</a:t>
            </a:r>
          </a:p>
        </p:txBody>
      </p:sp>
      <p:sp>
        <p:nvSpPr>
          <p:cNvPr id="130059" name="Rectangle 11"/>
          <p:cNvSpPr>
            <a:spLocks noChangeArrowheads="1"/>
          </p:cNvSpPr>
          <p:nvPr/>
        </p:nvSpPr>
        <p:spPr bwMode="auto">
          <a:xfrm>
            <a:off x="5696094" y="3196050"/>
            <a:ext cx="214044" cy="25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1200" u="none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130060" name="Line 12"/>
          <p:cNvSpPr>
            <a:spLocks noChangeShapeType="1"/>
          </p:cNvSpPr>
          <p:nvPr/>
        </p:nvSpPr>
        <p:spPr bwMode="auto">
          <a:xfrm>
            <a:off x="1028595" y="3612898"/>
            <a:ext cx="433044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grpSp>
        <p:nvGrpSpPr>
          <p:cNvPr id="130061" name="Group 13"/>
          <p:cNvGrpSpPr>
            <a:grpSpLocks/>
          </p:cNvGrpSpPr>
          <p:nvPr/>
        </p:nvGrpSpPr>
        <p:grpSpPr bwMode="auto">
          <a:xfrm>
            <a:off x="3538016" y="3449732"/>
            <a:ext cx="726505" cy="310559"/>
            <a:chOff x="0" y="0"/>
            <a:chExt cx="677" cy="297"/>
          </a:xfrm>
        </p:grpSpPr>
        <p:sp>
          <p:nvSpPr>
            <p:cNvPr id="130088" name="Rectangle 14"/>
            <p:cNvSpPr>
              <a:spLocks noChangeArrowheads="1"/>
            </p:cNvSpPr>
            <p:nvPr/>
          </p:nvSpPr>
          <p:spPr bwMode="auto">
            <a:xfrm>
              <a:off x="19" y="0"/>
              <a:ext cx="65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lang="zh-CN" altLang="zh-CN" sz="2101" u="none"/>
            </a:p>
          </p:txBody>
        </p:sp>
        <p:sp>
          <p:nvSpPr>
            <p:cNvPr id="130089" name="Rectangle 15"/>
            <p:cNvSpPr>
              <a:spLocks noChangeArrowheads="1"/>
            </p:cNvSpPr>
            <p:nvPr/>
          </p:nvSpPr>
          <p:spPr bwMode="auto">
            <a:xfrm>
              <a:off x="0" y="56"/>
              <a:ext cx="649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87" tIns="33348" rIns="67887" bIns="33348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zh-CN" sz="1200" u="none">
                  <a:solidFill>
                    <a:srgbClr val="3333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MAC </a:t>
              </a:r>
              <a:r>
                <a:rPr lang="zh-CN" altLang="en-US" sz="1200" u="none">
                  <a:solidFill>
                    <a:srgbClr val="3333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帧</a:t>
              </a:r>
            </a:p>
          </p:txBody>
        </p:sp>
      </p:grpSp>
      <p:sp>
        <p:nvSpPr>
          <p:cNvPr id="130064" name="Rectangle 16"/>
          <p:cNvSpPr>
            <a:spLocks noChangeArrowheads="1"/>
          </p:cNvSpPr>
          <p:nvPr/>
        </p:nvSpPr>
        <p:spPr bwMode="auto">
          <a:xfrm>
            <a:off x="1025022" y="3436631"/>
            <a:ext cx="5061718" cy="301321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>
              <a:defRPr/>
            </a:pPr>
            <a:endParaRPr lang="zh-CN" altLang="zh-CN" sz="2101" u="none"/>
          </a:p>
        </p:txBody>
      </p:sp>
      <p:sp>
        <p:nvSpPr>
          <p:cNvPr id="130063" name="Freeform 17"/>
          <p:cNvSpPr>
            <a:spLocks noChangeArrowheads="1"/>
          </p:cNvSpPr>
          <p:nvPr/>
        </p:nvSpPr>
        <p:spPr bwMode="auto">
          <a:xfrm>
            <a:off x="1373983" y="3752243"/>
            <a:ext cx="4060093" cy="376354"/>
          </a:xfrm>
          <a:custGeom>
            <a:avLst/>
            <a:gdLst>
              <a:gd name="T0" fmla="*/ 1573194 w 3784"/>
              <a:gd name="T1" fmla="*/ 5574 h 360"/>
              <a:gd name="T2" fmla="*/ 2574317 w 3784"/>
              <a:gd name="T3" fmla="*/ 0 h 360"/>
              <a:gd name="T4" fmla="*/ 5411787 w 3784"/>
              <a:gd name="T5" fmla="*/ 501650 h 360"/>
              <a:gd name="T6" fmla="*/ 0 w 3784"/>
              <a:gd name="T7" fmla="*/ 501650 h 360"/>
              <a:gd name="T8" fmla="*/ 1573194 w 3784"/>
              <a:gd name="T9" fmla="*/ 5574 h 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84"/>
              <a:gd name="T16" fmla="*/ 0 h 360"/>
              <a:gd name="T17" fmla="*/ 3784 w 3784"/>
              <a:gd name="T18" fmla="*/ 360 h 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84" h="360">
                <a:moveTo>
                  <a:pt x="1100" y="4"/>
                </a:moveTo>
                <a:lnTo>
                  <a:pt x="1800" y="0"/>
                </a:lnTo>
                <a:lnTo>
                  <a:pt x="3784" y="360"/>
                </a:lnTo>
                <a:lnTo>
                  <a:pt x="0" y="360"/>
                </a:lnTo>
                <a:lnTo>
                  <a:pt x="1100" y="4"/>
                </a:lnTo>
                <a:close/>
              </a:path>
            </a:pathLst>
          </a:custGeom>
          <a:gradFill rotWithShape="1">
            <a:gsLst>
              <a:gs pos="0">
                <a:srgbClr val="5E6D76"/>
              </a:gs>
              <a:gs pos="100000">
                <a:srgbClr val="CCEC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101" u="none"/>
          </a:p>
        </p:txBody>
      </p:sp>
      <p:sp>
        <p:nvSpPr>
          <p:cNvPr id="2" name="Rectangle 18"/>
          <p:cNvSpPr>
            <a:spLocks noChangeArrowheads="1"/>
          </p:cNvSpPr>
          <p:nvPr/>
        </p:nvSpPr>
        <p:spPr bwMode="auto">
          <a:xfrm>
            <a:off x="2575693" y="3448541"/>
            <a:ext cx="730079" cy="292984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101" u="none"/>
          </a:p>
        </p:txBody>
      </p:sp>
      <p:sp>
        <p:nvSpPr>
          <p:cNvPr id="130065" name="Line 19"/>
          <p:cNvSpPr>
            <a:spLocks noChangeShapeType="1"/>
          </p:cNvSpPr>
          <p:nvPr/>
        </p:nvSpPr>
        <p:spPr bwMode="auto">
          <a:xfrm>
            <a:off x="1797976" y="3436631"/>
            <a:ext cx="0" cy="30132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30066" name="Line 20"/>
          <p:cNvSpPr>
            <a:spLocks noChangeShapeType="1"/>
          </p:cNvSpPr>
          <p:nvPr/>
        </p:nvSpPr>
        <p:spPr bwMode="auto">
          <a:xfrm>
            <a:off x="2570930" y="3436631"/>
            <a:ext cx="0" cy="30132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30067" name="Line 21"/>
          <p:cNvSpPr>
            <a:spLocks noChangeShapeType="1"/>
          </p:cNvSpPr>
          <p:nvPr/>
        </p:nvSpPr>
        <p:spPr bwMode="auto">
          <a:xfrm>
            <a:off x="4054906" y="3436631"/>
            <a:ext cx="0" cy="30132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30068" name="Line 22"/>
          <p:cNvSpPr>
            <a:spLocks noChangeShapeType="1"/>
          </p:cNvSpPr>
          <p:nvPr/>
        </p:nvSpPr>
        <p:spPr bwMode="auto">
          <a:xfrm>
            <a:off x="5549602" y="3436631"/>
            <a:ext cx="0" cy="301321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30069" name="Rectangle 23"/>
          <p:cNvSpPr>
            <a:spLocks noChangeArrowheads="1"/>
          </p:cNvSpPr>
          <p:nvPr/>
        </p:nvSpPr>
        <p:spPr bwMode="auto">
          <a:xfrm>
            <a:off x="1053605" y="3462833"/>
            <a:ext cx="752653" cy="25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200" u="none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目地地址</a:t>
            </a:r>
          </a:p>
        </p:txBody>
      </p:sp>
      <p:sp>
        <p:nvSpPr>
          <p:cNvPr id="130070" name="Rectangle 24"/>
          <p:cNvSpPr>
            <a:spLocks noChangeArrowheads="1"/>
          </p:cNvSpPr>
          <p:nvPr/>
        </p:nvSpPr>
        <p:spPr bwMode="auto">
          <a:xfrm>
            <a:off x="1888491" y="3472361"/>
            <a:ext cx="598765" cy="25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200" u="none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源地址</a:t>
            </a:r>
          </a:p>
        </p:txBody>
      </p:sp>
      <p:sp>
        <p:nvSpPr>
          <p:cNvPr id="130071" name="Rectangle 25"/>
          <p:cNvSpPr>
            <a:spLocks noChangeArrowheads="1"/>
          </p:cNvSpPr>
          <p:nvPr/>
        </p:nvSpPr>
        <p:spPr bwMode="auto">
          <a:xfrm>
            <a:off x="3291481" y="3472361"/>
            <a:ext cx="795935" cy="25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200" u="none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长度</a:t>
            </a:r>
            <a:r>
              <a:rPr lang="zh-CN" altLang="zh-CN" sz="1200" u="none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 sz="1200" u="none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类型</a:t>
            </a:r>
          </a:p>
        </p:txBody>
      </p:sp>
      <p:sp>
        <p:nvSpPr>
          <p:cNvPr id="130072" name="Rectangle 26"/>
          <p:cNvSpPr>
            <a:spLocks noChangeArrowheads="1"/>
          </p:cNvSpPr>
          <p:nvPr/>
        </p:nvSpPr>
        <p:spPr bwMode="auto">
          <a:xfrm>
            <a:off x="4456271" y="3481889"/>
            <a:ext cx="675709" cy="25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200" u="none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      据</a:t>
            </a:r>
          </a:p>
        </p:txBody>
      </p:sp>
      <p:sp>
        <p:nvSpPr>
          <p:cNvPr id="130073" name="Rectangle 27"/>
          <p:cNvSpPr>
            <a:spLocks noChangeArrowheads="1"/>
          </p:cNvSpPr>
          <p:nvPr/>
        </p:nvSpPr>
        <p:spPr bwMode="auto">
          <a:xfrm>
            <a:off x="5610343" y="3473551"/>
            <a:ext cx="427244" cy="25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1200" u="none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FCS</a:t>
            </a:r>
          </a:p>
        </p:txBody>
      </p:sp>
      <p:sp>
        <p:nvSpPr>
          <p:cNvPr id="130074" name="Line 28"/>
          <p:cNvSpPr>
            <a:spLocks noChangeShapeType="1"/>
          </p:cNvSpPr>
          <p:nvPr/>
        </p:nvSpPr>
        <p:spPr bwMode="auto">
          <a:xfrm>
            <a:off x="3305772" y="3433058"/>
            <a:ext cx="0" cy="3060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30075" name="Text Box 29"/>
          <p:cNvSpPr txBox="1">
            <a:spLocks noChangeArrowheads="1"/>
          </p:cNvSpPr>
          <p:nvPr/>
        </p:nvSpPr>
        <p:spPr bwMode="auto">
          <a:xfrm>
            <a:off x="1350163" y="4094059"/>
            <a:ext cx="4155753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5000"/>
              </a:lnSpc>
            </a:pPr>
            <a:r>
              <a:rPr lang="zh-CN" altLang="en-US" sz="1200" u="none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长度</a:t>
            </a:r>
            <a:r>
              <a:rPr lang="zh-CN" altLang="zh-CN" sz="1200" u="none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 sz="1200" u="none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类型 </a:t>
            </a:r>
            <a:r>
              <a:rPr lang="zh-CN" altLang="zh-CN" sz="1200" u="none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 802.1Q </a:t>
            </a:r>
            <a:r>
              <a:rPr lang="zh-CN" altLang="en-US" sz="1200" u="none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标记类型               标记控制信息</a:t>
            </a:r>
          </a:p>
          <a:p>
            <a:pPr algn="l" eaLnBrk="1" hangingPunct="1">
              <a:lnSpc>
                <a:spcPct val="135000"/>
              </a:lnSpc>
            </a:pPr>
            <a:r>
              <a:rPr lang="zh-CN" altLang="zh-CN" sz="1200" u="none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1 0 0 0 0 0 0 1  0 0 0 0 0 0 0 0                             VID                  </a:t>
            </a:r>
          </a:p>
        </p:txBody>
      </p:sp>
      <p:sp>
        <p:nvSpPr>
          <p:cNvPr id="130076" name="Line 30"/>
          <p:cNvSpPr>
            <a:spLocks noChangeShapeType="1"/>
          </p:cNvSpPr>
          <p:nvPr/>
        </p:nvSpPr>
        <p:spPr bwMode="auto">
          <a:xfrm>
            <a:off x="3408198" y="4136935"/>
            <a:ext cx="0" cy="5025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101" u="none"/>
          </a:p>
        </p:txBody>
      </p:sp>
      <p:sp>
        <p:nvSpPr>
          <p:cNvPr id="130077" name="Rectangle 31"/>
          <p:cNvSpPr>
            <a:spLocks noChangeArrowheads="1"/>
          </p:cNvSpPr>
          <p:nvPr/>
        </p:nvSpPr>
        <p:spPr bwMode="auto">
          <a:xfrm>
            <a:off x="2111207" y="4639533"/>
            <a:ext cx="560293" cy="25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1200" u="none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lang="zh-CN" altLang="en-US" sz="1200" u="none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字节</a:t>
            </a:r>
          </a:p>
        </p:txBody>
      </p:sp>
      <p:sp>
        <p:nvSpPr>
          <p:cNvPr id="130078" name="Rectangle 32"/>
          <p:cNvSpPr>
            <a:spLocks noChangeArrowheads="1"/>
          </p:cNvSpPr>
          <p:nvPr/>
        </p:nvSpPr>
        <p:spPr bwMode="auto">
          <a:xfrm>
            <a:off x="4120411" y="4639533"/>
            <a:ext cx="560293" cy="25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1200" u="none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lang="zh-CN" altLang="en-US" sz="1200" u="none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字节</a:t>
            </a:r>
          </a:p>
        </p:txBody>
      </p:sp>
      <p:sp>
        <p:nvSpPr>
          <p:cNvPr id="130081" name="AutoShape 33"/>
          <p:cNvSpPr>
            <a:spLocks noChangeArrowheads="1"/>
          </p:cNvSpPr>
          <p:nvPr/>
        </p:nvSpPr>
        <p:spPr bwMode="auto">
          <a:xfrm>
            <a:off x="988101" y="2830415"/>
            <a:ext cx="2059226" cy="267974"/>
          </a:xfrm>
          <a:prstGeom prst="wedgeRoundRectCallout">
            <a:avLst>
              <a:gd name="adj1" fmla="val 41616"/>
              <a:gd name="adj2" fmla="val 203907"/>
              <a:gd name="adj3" fmla="val 16667"/>
            </a:avLst>
          </a:prstGeom>
          <a:solidFill>
            <a:schemeClr val="bg1"/>
          </a:solidFill>
          <a:ln w="9525" cmpd="sng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zh-CN" altLang="en-US" sz="1200" u="none">
                <a:solidFill>
                  <a:srgbClr val="333399"/>
                </a:solidFill>
                <a:ea typeface="黑体" pitchFamily="49" charset="-122"/>
              </a:rPr>
              <a:t>插入 </a:t>
            </a:r>
            <a:r>
              <a:rPr lang="zh-CN" altLang="zh-CN" sz="1200" u="none">
                <a:solidFill>
                  <a:srgbClr val="333399"/>
                </a:solidFill>
                <a:ea typeface="黑体" pitchFamily="49" charset="-122"/>
              </a:rPr>
              <a:t>4 </a:t>
            </a:r>
            <a:r>
              <a:rPr lang="zh-CN" altLang="en-US" sz="1200" u="none">
                <a:solidFill>
                  <a:srgbClr val="333399"/>
                </a:solidFill>
                <a:ea typeface="黑体" pitchFamily="49" charset="-122"/>
              </a:rPr>
              <a:t>字节的 </a:t>
            </a:r>
            <a:r>
              <a:rPr lang="zh-CN" altLang="zh-CN" sz="1200" u="none">
                <a:solidFill>
                  <a:srgbClr val="333399"/>
                </a:solidFill>
                <a:ea typeface="黑体" pitchFamily="49" charset="-122"/>
              </a:rPr>
              <a:t>VLAN </a:t>
            </a:r>
            <a:r>
              <a:rPr lang="zh-CN" altLang="en-US" sz="1200" u="none">
                <a:solidFill>
                  <a:srgbClr val="333399"/>
                </a:solidFill>
                <a:ea typeface="黑体" pitchFamily="49" charset="-122"/>
              </a:rPr>
              <a:t>标记</a:t>
            </a:r>
          </a:p>
        </p:txBody>
      </p:sp>
      <p:sp>
        <p:nvSpPr>
          <p:cNvPr id="130080" name="Rectangle 34"/>
          <p:cNvSpPr>
            <a:spLocks noChangeArrowheads="1"/>
          </p:cNvSpPr>
          <p:nvPr/>
        </p:nvSpPr>
        <p:spPr bwMode="auto">
          <a:xfrm>
            <a:off x="2842476" y="3193668"/>
            <a:ext cx="214044" cy="25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1200" u="none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3" name="Line 35"/>
          <p:cNvSpPr>
            <a:spLocks noChangeShapeType="1"/>
          </p:cNvSpPr>
          <p:nvPr/>
        </p:nvSpPr>
        <p:spPr bwMode="auto">
          <a:xfrm>
            <a:off x="1347781" y="4404907"/>
            <a:ext cx="4120834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101" u="none"/>
          </a:p>
        </p:txBody>
      </p:sp>
      <p:sp>
        <p:nvSpPr>
          <p:cNvPr id="130082" name="Line 36"/>
          <p:cNvSpPr>
            <a:spLocks noChangeShapeType="1"/>
          </p:cNvSpPr>
          <p:nvPr/>
        </p:nvSpPr>
        <p:spPr bwMode="auto">
          <a:xfrm>
            <a:off x="3854819" y="4404908"/>
            <a:ext cx="0" cy="25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101" u="none"/>
          </a:p>
        </p:txBody>
      </p:sp>
      <p:sp>
        <p:nvSpPr>
          <p:cNvPr id="130083" name="Line 37"/>
          <p:cNvSpPr>
            <a:spLocks noChangeShapeType="1"/>
          </p:cNvSpPr>
          <p:nvPr/>
        </p:nvSpPr>
        <p:spPr bwMode="auto">
          <a:xfrm>
            <a:off x="3752394" y="4404908"/>
            <a:ext cx="0" cy="25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101" u="none"/>
          </a:p>
        </p:txBody>
      </p:sp>
      <p:sp>
        <p:nvSpPr>
          <p:cNvPr id="130084" name="Rectangle 38"/>
          <p:cNvSpPr>
            <a:spLocks noChangeArrowheads="1"/>
          </p:cNvSpPr>
          <p:nvPr/>
        </p:nvSpPr>
        <p:spPr bwMode="auto">
          <a:xfrm>
            <a:off x="2636435" y="4840811"/>
            <a:ext cx="906541" cy="25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200" u="none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用户优先级</a:t>
            </a:r>
          </a:p>
        </p:txBody>
      </p:sp>
      <p:sp>
        <p:nvSpPr>
          <p:cNvPr id="130085" name="Line 39"/>
          <p:cNvSpPr>
            <a:spLocks noChangeShapeType="1"/>
          </p:cNvSpPr>
          <p:nvPr/>
        </p:nvSpPr>
        <p:spPr bwMode="auto">
          <a:xfrm flipV="1">
            <a:off x="3202156" y="4539490"/>
            <a:ext cx="360871" cy="351342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101" u="none"/>
          </a:p>
        </p:txBody>
      </p:sp>
      <p:sp>
        <p:nvSpPr>
          <p:cNvPr id="130086" name="Line 40"/>
          <p:cNvSpPr>
            <a:spLocks noChangeShapeType="1"/>
          </p:cNvSpPr>
          <p:nvPr/>
        </p:nvSpPr>
        <p:spPr bwMode="auto">
          <a:xfrm flipV="1">
            <a:off x="3785742" y="4539490"/>
            <a:ext cx="34539" cy="30965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101" u="none"/>
          </a:p>
        </p:txBody>
      </p:sp>
      <p:sp>
        <p:nvSpPr>
          <p:cNvPr id="130087" name="Rectangle 41"/>
          <p:cNvSpPr>
            <a:spLocks noChangeArrowheads="1"/>
          </p:cNvSpPr>
          <p:nvPr/>
        </p:nvSpPr>
        <p:spPr bwMode="auto">
          <a:xfrm>
            <a:off x="3563027" y="4840811"/>
            <a:ext cx="401596" cy="25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1200" u="none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CFI</a:t>
            </a:r>
          </a:p>
        </p:txBody>
      </p:sp>
    </p:spTree>
    <p:extLst>
      <p:ext uri="{BB962C8B-B14F-4D97-AF65-F5344CB8AC3E}">
        <p14:creationId xmlns:p14="http://schemas.microsoft.com/office/powerpoint/2010/main" val="11964763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628328"/>
            <a:ext cx="6429375" cy="857250"/>
          </a:xfrm>
        </p:spPr>
        <p:txBody>
          <a:bodyPr/>
          <a:lstStyle/>
          <a:p>
            <a:r>
              <a:rPr lang="zh-CN" altLang="en-US" dirty="0" smtClean="0"/>
              <a:t>小结</a:t>
            </a:r>
          </a:p>
        </p:txBody>
      </p:sp>
      <p:grpSp>
        <p:nvGrpSpPr>
          <p:cNvPr id="99331" name="Group 3"/>
          <p:cNvGrpSpPr>
            <a:grpSpLocks/>
          </p:cNvGrpSpPr>
          <p:nvPr/>
        </p:nvGrpSpPr>
        <p:grpSpPr bwMode="auto">
          <a:xfrm>
            <a:off x="288925" y="1420416"/>
            <a:ext cx="762000" cy="665162"/>
            <a:chOff x="1110" y="2656"/>
            <a:chExt cx="1549" cy="1351"/>
          </a:xfrm>
        </p:grpSpPr>
        <p:sp>
          <p:nvSpPr>
            <p:cNvPr id="99356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§"/>
              </a:pPr>
              <a:endParaRPr lang="zh-CN" altLang="en-US" sz="2200" b="0" u="none">
                <a:solidFill>
                  <a:schemeClr val="tx1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99357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§"/>
              </a:pPr>
              <a:endParaRPr lang="zh-CN" altLang="en-US" sz="2200" b="0" u="none">
                <a:solidFill>
                  <a:schemeClr val="tx1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19814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§"/>
                <a:defRPr/>
              </a:pPr>
              <a:endParaRPr lang="zh-CN" altLang="en-US" sz="2200" b="0" u="none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endParaRPr>
            </a:p>
          </p:txBody>
        </p:sp>
      </p:grpSp>
      <p:sp>
        <p:nvSpPr>
          <p:cNvPr id="99332" name="Line 7"/>
          <p:cNvSpPr>
            <a:spLocks noChangeShapeType="1"/>
          </p:cNvSpPr>
          <p:nvPr/>
        </p:nvSpPr>
        <p:spPr bwMode="auto">
          <a:xfrm>
            <a:off x="920750" y="2140496"/>
            <a:ext cx="5938838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200"/>
          </a:p>
        </p:txBody>
      </p:sp>
      <p:sp>
        <p:nvSpPr>
          <p:cNvPr id="99333" name="Text Box 8"/>
          <p:cNvSpPr txBox="1">
            <a:spLocks noChangeArrowheads="1"/>
          </p:cNvSpPr>
          <p:nvPr/>
        </p:nvSpPr>
        <p:spPr bwMode="auto">
          <a:xfrm>
            <a:off x="1333500" y="1555750"/>
            <a:ext cx="3005951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200" u="none" dirty="0" smtClean="0">
                <a:solidFill>
                  <a:srgbClr val="303000"/>
                </a:solidFill>
              </a:rPr>
              <a:t>在物理层扩展以太网；</a:t>
            </a:r>
            <a:endParaRPr lang="zh-CN" altLang="en-US" sz="2200" u="none" dirty="0">
              <a:solidFill>
                <a:srgbClr val="303000"/>
              </a:solidFill>
            </a:endParaRPr>
          </a:p>
        </p:txBody>
      </p:sp>
      <p:sp>
        <p:nvSpPr>
          <p:cNvPr id="99334" name="Text Box 9"/>
          <p:cNvSpPr txBox="1">
            <a:spLocks noChangeArrowheads="1"/>
          </p:cNvSpPr>
          <p:nvPr/>
        </p:nvSpPr>
        <p:spPr bwMode="gray">
          <a:xfrm>
            <a:off x="506983" y="1566862"/>
            <a:ext cx="34176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200" u="none" dirty="0">
                <a:solidFill>
                  <a:schemeClr val="bg1"/>
                </a:solidFill>
                <a:latin typeface="Arial" charset="0"/>
                <a:ea typeface="宋体" charset="-122"/>
              </a:rPr>
              <a:t>1</a:t>
            </a:r>
          </a:p>
        </p:txBody>
      </p:sp>
      <p:grpSp>
        <p:nvGrpSpPr>
          <p:cNvPr id="99335" name="Group 10"/>
          <p:cNvGrpSpPr>
            <a:grpSpLocks/>
          </p:cNvGrpSpPr>
          <p:nvPr/>
        </p:nvGrpSpPr>
        <p:grpSpPr bwMode="auto">
          <a:xfrm>
            <a:off x="311150" y="2339429"/>
            <a:ext cx="762000" cy="665163"/>
            <a:chOff x="3174" y="2656"/>
            <a:chExt cx="1549" cy="1351"/>
          </a:xfrm>
        </p:grpSpPr>
        <p:sp>
          <p:nvSpPr>
            <p:cNvPr id="99353" name="AutoShape 11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§"/>
              </a:pPr>
              <a:endParaRPr lang="zh-CN" altLang="en-US" sz="2200" b="0" u="none">
                <a:solidFill>
                  <a:schemeClr val="tx1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99354" name="AutoShape 12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§"/>
              </a:pPr>
              <a:endParaRPr lang="zh-CN" altLang="en-US" sz="2200" b="0" u="none">
                <a:solidFill>
                  <a:schemeClr val="tx1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19821" name="AutoShape 13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§"/>
                <a:defRPr/>
              </a:pPr>
              <a:endParaRPr lang="zh-CN" altLang="en-US" sz="2200" b="0" u="none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endParaRPr>
            </a:p>
          </p:txBody>
        </p:sp>
      </p:grpSp>
      <p:sp>
        <p:nvSpPr>
          <p:cNvPr id="99336" name="Line 14"/>
          <p:cNvSpPr>
            <a:spLocks noChangeShapeType="1"/>
          </p:cNvSpPr>
          <p:nvPr/>
        </p:nvSpPr>
        <p:spPr bwMode="auto">
          <a:xfrm>
            <a:off x="920750" y="2982612"/>
            <a:ext cx="5938838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200"/>
          </a:p>
        </p:txBody>
      </p:sp>
      <p:sp>
        <p:nvSpPr>
          <p:cNvPr id="99337" name="Text Box 15"/>
          <p:cNvSpPr txBox="1">
            <a:spLocks noChangeArrowheads="1"/>
          </p:cNvSpPr>
          <p:nvPr/>
        </p:nvSpPr>
        <p:spPr bwMode="auto">
          <a:xfrm>
            <a:off x="1331913" y="2437308"/>
            <a:ext cx="561564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200" u="none" dirty="0" smtClean="0">
                <a:solidFill>
                  <a:srgbClr val="303000"/>
                </a:solidFill>
              </a:rPr>
              <a:t>在数据链路层扩展以太网：网桥、交换机； </a:t>
            </a:r>
            <a:endParaRPr lang="en-US" altLang="zh-CN" sz="2200" u="none" dirty="0">
              <a:solidFill>
                <a:srgbClr val="303000"/>
              </a:solidFill>
            </a:endParaRPr>
          </a:p>
        </p:txBody>
      </p:sp>
      <p:sp>
        <p:nvSpPr>
          <p:cNvPr id="99338" name="Text Box 16"/>
          <p:cNvSpPr txBox="1">
            <a:spLocks noChangeArrowheads="1"/>
          </p:cNvSpPr>
          <p:nvPr/>
        </p:nvSpPr>
        <p:spPr bwMode="gray">
          <a:xfrm>
            <a:off x="514127" y="2461445"/>
            <a:ext cx="34176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200" u="none" dirty="0">
                <a:solidFill>
                  <a:schemeClr val="bg1"/>
                </a:solidFill>
                <a:latin typeface="Arial" charset="0"/>
                <a:ea typeface="宋体" charset="-122"/>
              </a:rPr>
              <a:t>2</a:t>
            </a:r>
          </a:p>
        </p:txBody>
      </p:sp>
      <p:grpSp>
        <p:nvGrpSpPr>
          <p:cNvPr id="99339" name="Group 17"/>
          <p:cNvGrpSpPr>
            <a:grpSpLocks/>
          </p:cNvGrpSpPr>
          <p:nvPr/>
        </p:nvGrpSpPr>
        <p:grpSpPr bwMode="auto">
          <a:xfrm>
            <a:off x="311150" y="3275533"/>
            <a:ext cx="762000" cy="665163"/>
            <a:chOff x="1110" y="2656"/>
            <a:chExt cx="1549" cy="1351"/>
          </a:xfrm>
        </p:grpSpPr>
        <p:sp>
          <p:nvSpPr>
            <p:cNvPr id="9935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§"/>
              </a:pPr>
              <a:endParaRPr lang="zh-CN" altLang="en-US" sz="2200" b="0" u="none">
                <a:solidFill>
                  <a:schemeClr val="tx1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9935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§"/>
              </a:pPr>
              <a:endParaRPr lang="zh-CN" altLang="en-US" sz="2200" b="0" u="none">
                <a:solidFill>
                  <a:schemeClr val="tx1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19828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§"/>
                <a:defRPr/>
              </a:pPr>
              <a:endParaRPr lang="zh-CN" altLang="en-US" sz="2200" b="0" u="none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endParaRPr>
            </a:p>
          </p:txBody>
        </p:sp>
      </p:grpSp>
      <p:sp>
        <p:nvSpPr>
          <p:cNvPr id="99340" name="Line 21"/>
          <p:cNvSpPr>
            <a:spLocks noChangeShapeType="1"/>
          </p:cNvSpPr>
          <p:nvPr/>
        </p:nvSpPr>
        <p:spPr bwMode="auto">
          <a:xfrm>
            <a:off x="920750" y="3923605"/>
            <a:ext cx="5938838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200"/>
          </a:p>
        </p:txBody>
      </p:sp>
      <p:sp>
        <p:nvSpPr>
          <p:cNvPr id="99341" name="Text Box 22"/>
          <p:cNvSpPr txBox="1">
            <a:spLocks noChangeArrowheads="1"/>
          </p:cNvSpPr>
          <p:nvPr/>
        </p:nvSpPr>
        <p:spPr bwMode="auto">
          <a:xfrm>
            <a:off x="1339850" y="3459782"/>
            <a:ext cx="560863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200" u="none" dirty="0" smtClean="0">
                <a:solidFill>
                  <a:srgbClr val="303000"/>
                </a:solidFill>
              </a:rPr>
              <a:t>虚拟局域网；</a:t>
            </a:r>
            <a:r>
              <a:rPr lang="zh-CN" altLang="en-US" sz="2200" dirty="0" smtClean="0"/>
              <a:t> </a:t>
            </a:r>
            <a:endParaRPr lang="en-US" altLang="zh-CN" sz="2200" dirty="0"/>
          </a:p>
        </p:txBody>
      </p:sp>
      <p:sp>
        <p:nvSpPr>
          <p:cNvPr id="99342" name="Text Box 23"/>
          <p:cNvSpPr txBox="1">
            <a:spLocks noChangeArrowheads="1"/>
          </p:cNvSpPr>
          <p:nvPr/>
        </p:nvSpPr>
        <p:spPr bwMode="gray">
          <a:xfrm>
            <a:off x="514127" y="3404216"/>
            <a:ext cx="34176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200" u="none">
                <a:solidFill>
                  <a:schemeClr val="bg1"/>
                </a:solidFill>
                <a:latin typeface="Arial" charset="0"/>
                <a:ea typeface="宋体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4477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41934" y="2830881"/>
            <a:ext cx="6622354" cy="557453"/>
          </a:xfrm>
          <a:noFill/>
        </p:spPr>
        <p:txBody>
          <a:bodyPr/>
          <a:lstStyle/>
          <a:p>
            <a:pPr>
              <a:spcBef>
                <a:spcPts val="600"/>
              </a:spcBef>
              <a:spcAft>
                <a:spcPct val="20000"/>
              </a:spcAft>
              <a:defRPr/>
            </a:pPr>
            <a:r>
              <a:rPr lang="zh-CN" altLang="en-US" sz="2000" kern="1200" dirty="0">
                <a:solidFill>
                  <a:srgbClr val="1A3868"/>
                </a:solidFill>
                <a:latin typeface="+mn-ea"/>
                <a:cs typeface="Times New Roman" pitchFamily="18" charset="0"/>
              </a:rPr>
              <a:t>现在多使用光纤和一对光纤调制解调器连接到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+mn-ea"/>
                <a:cs typeface="Times New Roman" pitchFamily="18" charset="0"/>
              </a:rPr>
              <a:t>集线器，扩展到几公里。 </a:t>
            </a:r>
            <a:endParaRPr lang="zh-CN" altLang="en-US" sz="2000" kern="1200" dirty="0">
              <a:solidFill>
                <a:srgbClr val="1A3868"/>
              </a:solidFill>
              <a:latin typeface="+mn-ea"/>
              <a:cs typeface="Times New Roman" pitchFamily="18" charset="0"/>
            </a:endParaRPr>
          </a:p>
        </p:txBody>
      </p:sp>
      <p:pic>
        <p:nvPicPr>
          <p:cNvPr id="942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448914">
            <a:off x="5889643" y="3739167"/>
            <a:ext cx="899322" cy="550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6185397" y="3233345"/>
            <a:ext cx="836065" cy="570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811" u="none" dirty="0">
                <a:latin typeface="Arial" charset="0"/>
                <a:ea typeface="黑体" pitchFamily="2" charset="-122"/>
              </a:rPr>
              <a:t>以太网</a:t>
            </a:r>
          </a:p>
          <a:p>
            <a:pPr>
              <a:lnSpc>
                <a:spcPct val="90000"/>
              </a:lnSpc>
            </a:pPr>
            <a:r>
              <a:rPr lang="zh-CN" altLang="en-US" sz="1811" u="none" dirty="0">
                <a:latin typeface="Arial" charset="0"/>
                <a:ea typeface="黑体" pitchFamily="2" charset="-122"/>
              </a:rPr>
              <a:t>集线器</a:t>
            </a:r>
          </a:p>
        </p:txBody>
      </p:sp>
      <p:sp>
        <p:nvSpPr>
          <p:cNvPr id="94216" name="Line 8"/>
          <p:cNvSpPr>
            <a:spLocks noChangeShapeType="1"/>
          </p:cNvSpPr>
          <p:nvPr/>
        </p:nvSpPr>
        <p:spPr bwMode="auto">
          <a:xfrm>
            <a:off x="801842" y="4095274"/>
            <a:ext cx="5313527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</p:spPr>
        <p:txBody>
          <a:bodyPr lIns="68708" tIns="34354" rIns="68708" bIns="34354"/>
          <a:lstStyle/>
          <a:p>
            <a:endParaRPr lang="zh-CN" altLang="en-US" sz="2112" u="none" dirty="0">
              <a:ea typeface="黑体" pitchFamily="2" charset="-122"/>
            </a:endParaRPr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3031636" y="3686764"/>
            <a:ext cx="683779" cy="39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r>
              <a:rPr lang="zh-CN" altLang="en-US" sz="2112" u="none" dirty="0">
                <a:latin typeface="Arial" charset="0"/>
                <a:ea typeface="黑体" pitchFamily="2" charset="-122"/>
              </a:rPr>
              <a:t>光纤</a:t>
            </a:r>
          </a:p>
        </p:txBody>
      </p:sp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4884461" y="4270350"/>
            <a:ext cx="1300936" cy="570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811" u="none" dirty="0">
                <a:latin typeface="Arial" charset="0"/>
                <a:ea typeface="黑体" pitchFamily="2" charset="-122"/>
              </a:rPr>
              <a:t>光纤</a:t>
            </a:r>
          </a:p>
          <a:p>
            <a:pPr algn="ctr">
              <a:lnSpc>
                <a:spcPct val="90000"/>
              </a:lnSpc>
            </a:pPr>
            <a:r>
              <a:rPr lang="zh-CN" altLang="en-US" sz="1811" u="none" dirty="0">
                <a:latin typeface="Arial" charset="0"/>
                <a:ea typeface="黑体" pitchFamily="2" charset="-122"/>
              </a:rPr>
              <a:t>调制解调器</a:t>
            </a:r>
          </a:p>
        </p:txBody>
      </p:sp>
      <p:pic>
        <p:nvPicPr>
          <p:cNvPr id="94219" name="Picture 11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712" y="3666516"/>
            <a:ext cx="500420" cy="544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20" name="Picture 12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1293" y="3946400"/>
            <a:ext cx="452647" cy="316804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94221" name="Picture 13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5336" y="3946400"/>
            <a:ext cx="451453" cy="316804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sp>
        <p:nvSpPr>
          <p:cNvPr id="94222" name="Text Box 14"/>
          <p:cNvSpPr txBox="1">
            <a:spLocks noChangeArrowheads="1"/>
          </p:cNvSpPr>
          <p:nvPr/>
        </p:nvSpPr>
        <p:spPr bwMode="auto">
          <a:xfrm>
            <a:off x="551471" y="4238193"/>
            <a:ext cx="1300936" cy="570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708" tIns="34354" rIns="68708" bIns="34354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811" u="none" dirty="0">
                <a:latin typeface="Arial" charset="0"/>
                <a:ea typeface="黑体" pitchFamily="2" charset="-122"/>
              </a:rPr>
              <a:t>光纤</a:t>
            </a:r>
          </a:p>
          <a:p>
            <a:pPr algn="ctr">
              <a:lnSpc>
                <a:spcPct val="90000"/>
              </a:lnSpc>
            </a:pPr>
            <a:r>
              <a:rPr lang="zh-CN" altLang="en-US" sz="1811" u="none" dirty="0">
                <a:latin typeface="Arial" charset="0"/>
                <a:ea typeface="黑体" pitchFamily="2" charset="-122"/>
              </a:rPr>
              <a:t>调制解调器</a:t>
            </a:r>
          </a:p>
        </p:txBody>
      </p:sp>
      <p:sp>
        <p:nvSpPr>
          <p:cNvPr id="16" name="Line 30"/>
          <p:cNvSpPr>
            <a:spLocks noChangeShapeType="1"/>
          </p:cNvSpPr>
          <p:nvPr/>
        </p:nvSpPr>
        <p:spPr bwMode="auto">
          <a:xfrm flipH="1">
            <a:off x="2737995" y="1898052"/>
            <a:ext cx="479970" cy="5526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pic>
        <p:nvPicPr>
          <p:cNvPr id="17" name="Picture 31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818" y="2308944"/>
            <a:ext cx="359680" cy="38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Line 32"/>
          <p:cNvSpPr>
            <a:spLocks noChangeShapeType="1"/>
          </p:cNvSpPr>
          <p:nvPr/>
        </p:nvSpPr>
        <p:spPr bwMode="auto">
          <a:xfrm>
            <a:off x="3488320" y="2001669"/>
            <a:ext cx="134583" cy="4311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9" name="Line 33"/>
          <p:cNvSpPr>
            <a:spLocks noChangeShapeType="1"/>
          </p:cNvSpPr>
          <p:nvPr/>
        </p:nvSpPr>
        <p:spPr bwMode="auto">
          <a:xfrm>
            <a:off x="3622903" y="1983804"/>
            <a:ext cx="472824" cy="4311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20" name="Line 34"/>
          <p:cNvSpPr>
            <a:spLocks noChangeShapeType="1"/>
          </p:cNvSpPr>
          <p:nvPr/>
        </p:nvSpPr>
        <p:spPr bwMode="auto">
          <a:xfrm flipH="1">
            <a:off x="3184618" y="1906389"/>
            <a:ext cx="129818" cy="55738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pic>
        <p:nvPicPr>
          <p:cNvPr id="21" name="Picture 35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205" y="2308944"/>
            <a:ext cx="359680" cy="38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6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591" y="2308944"/>
            <a:ext cx="360871" cy="38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7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168" y="2308944"/>
            <a:ext cx="359680" cy="38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102811">
            <a:off x="3039317" y="1627697"/>
            <a:ext cx="830121" cy="46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4"/>
          <p:cNvSpPr txBox="1">
            <a:spLocks noChangeArrowheads="1"/>
          </p:cNvSpPr>
          <p:nvPr/>
        </p:nvSpPr>
        <p:spPr bwMode="auto">
          <a:xfrm>
            <a:off x="404238" y="1035892"/>
            <a:ext cx="6622354" cy="55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2673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26732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  <a:spcAft>
                <a:spcPct val="20000"/>
              </a:spcAft>
              <a:defRPr/>
            </a:pPr>
            <a:r>
              <a:rPr lang="zh-CN" altLang="en-US" sz="2000" b="0" u="none" dirty="0" smtClean="0">
                <a:solidFill>
                  <a:srgbClr val="1A3868"/>
                </a:solidFill>
                <a:latin typeface="+mn-ea"/>
                <a:cs typeface="Times New Roman" pitchFamily="18" charset="0"/>
              </a:rPr>
              <a:t>使用双绞线和</a:t>
            </a:r>
            <a:r>
              <a:rPr lang="zh-CN" altLang="en-US" sz="2000" b="0" u="none" kern="1200" dirty="0" smtClean="0">
                <a:solidFill>
                  <a:srgbClr val="1A3868"/>
                </a:solidFill>
                <a:latin typeface="+mn-ea"/>
                <a:cs typeface="Times New Roman" pitchFamily="18" charset="0"/>
              </a:rPr>
              <a:t>集线器 </a:t>
            </a:r>
            <a:endParaRPr lang="zh-CN" altLang="en-US" sz="2000" b="0" u="none" kern="1200" dirty="0">
              <a:solidFill>
                <a:srgbClr val="1A3868"/>
              </a:solidFill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62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39927" y="693392"/>
            <a:ext cx="6906797" cy="493071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ct val="20000"/>
              </a:spcAft>
              <a:defRPr/>
            </a:pP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某大学有三个系，各自有一个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局域网；</a:t>
            </a:r>
            <a:endParaRPr lang="en-US" altLang="zh-CN" sz="2000" kern="1200" dirty="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ct val="20000"/>
              </a:spcAft>
              <a:defRPr/>
            </a:pPr>
            <a:r>
              <a:rPr lang="zh-CN" altLang="en-US" sz="2000" dirty="0">
                <a:solidFill>
                  <a:srgbClr val="C00000"/>
                </a:solidFill>
              </a:rPr>
              <a:t>碰撞</a:t>
            </a:r>
            <a:r>
              <a:rPr lang="zh-CN" altLang="en-US" sz="2000" dirty="0" smtClean="0">
                <a:solidFill>
                  <a:srgbClr val="C00000"/>
                </a:solidFill>
              </a:rPr>
              <a:t>域</a:t>
            </a:r>
            <a:r>
              <a:rPr lang="zh-CN" altLang="en-US" sz="2000" dirty="0" smtClean="0">
                <a:solidFill>
                  <a:srgbClr val="1A3868"/>
                </a:solidFill>
              </a:rPr>
              <a:t>即冲突</a:t>
            </a:r>
            <a:r>
              <a:rPr lang="zh-CN" altLang="en-US" sz="2000" dirty="0">
                <a:solidFill>
                  <a:srgbClr val="1A3868"/>
                </a:solidFill>
              </a:rPr>
              <a:t>域：在以太网中，如果</a:t>
            </a:r>
            <a:r>
              <a:rPr lang="zh-CN" altLang="en-US" sz="2000" dirty="0" smtClean="0">
                <a:solidFill>
                  <a:srgbClr val="1A3868"/>
                </a:solidFill>
              </a:rPr>
              <a:t>某个CSMA</a:t>
            </a:r>
            <a:r>
              <a:rPr lang="zh-CN" altLang="en-US" sz="2000" dirty="0">
                <a:solidFill>
                  <a:srgbClr val="1A3868"/>
                </a:solidFill>
              </a:rPr>
              <a:t>/CD网络上的两台计算机在同时通信时会发生冲突，那么这个CSMA/CD网络就是一个冲突域</a:t>
            </a:r>
            <a:r>
              <a:rPr lang="zh-CN" altLang="en-US" sz="2000" dirty="0" smtClean="0">
                <a:solidFill>
                  <a:srgbClr val="1A3868"/>
                </a:solidFill>
              </a:rPr>
              <a:t>。</a:t>
            </a:r>
            <a:endParaRPr lang="zh-CN" altLang="en-US" sz="2000" kern="1200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598761" y="2120201"/>
            <a:ext cx="20441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800" u="none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三个独立的碰撞域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574074" y="2719270"/>
            <a:ext cx="1921071" cy="2229538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101" u="none">
              <a:solidFill>
                <a:srgbClr val="000099"/>
              </a:solidFill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 flipH="1">
            <a:off x="875395" y="3882870"/>
            <a:ext cx="479970" cy="5526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pic>
        <p:nvPicPr>
          <p:cNvPr id="103433" name="Picture 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18" y="4293762"/>
            <a:ext cx="360870" cy="38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34" name="Line 10"/>
          <p:cNvSpPr>
            <a:spLocks noChangeShapeType="1"/>
          </p:cNvSpPr>
          <p:nvPr/>
        </p:nvSpPr>
        <p:spPr bwMode="auto">
          <a:xfrm>
            <a:off x="1626911" y="3986487"/>
            <a:ext cx="133391" cy="4311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03435" name="Line 11"/>
          <p:cNvSpPr>
            <a:spLocks noChangeShapeType="1"/>
          </p:cNvSpPr>
          <p:nvPr/>
        </p:nvSpPr>
        <p:spPr bwMode="auto">
          <a:xfrm>
            <a:off x="1760302" y="3968622"/>
            <a:ext cx="472824" cy="4311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03436" name="Line 12"/>
          <p:cNvSpPr>
            <a:spLocks noChangeShapeType="1"/>
          </p:cNvSpPr>
          <p:nvPr/>
        </p:nvSpPr>
        <p:spPr bwMode="auto">
          <a:xfrm flipH="1">
            <a:off x="1323208" y="3891207"/>
            <a:ext cx="128627" cy="55738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pic>
        <p:nvPicPr>
          <p:cNvPr id="103437" name="Picture 1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795" y="4293762"/>
            <a:ext cx="359680" cy="38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38" name="Picture 1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181" y="4293762"/>
            <a:ext cx="359680" cy="38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39" name="Picture 1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8" y="4293762"/>
            <a:ext cx="360870" cy="38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675309" y="3579167"/>
            <a:ext cx="6495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800" u="none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一系</a:t>
            </a:r>
          </a:p>
        </p:txBody>
      </p:sp>
      <p:pic>
        <p:nvPicPr>
          <p:cNvPr id="103441" name="Picture 1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102811">
            <a:off x="1176716" y="3612515"/>
            <a:ext cx="831313" cy="46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42" name="AutoShape 18"/>
          <p:cNvSpPr>
            <a:spLocks noChangeArrowheads="1"/>
          </p:cNvSpPr>
          <p:nvPr/>
        </p:nvSpPr>
        <p:spPr bwMode="auto">
          <a:xfrm>
            <a:off x="2608288" y="2719270"/>
            <a:ext cx="1919880" cy="2229538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101" u="none">
              <a:solidFill>
                <a:srgbClr val="000099"/>
              </a:solidFill>
            </a:endParaRPr>
          </a:p>
        </p:txBody>
      </p:sp>
      <p:sp>
        <p:nvSpPr>
          <p:cNvPr id="103443" name="Line 19"/>
          <p:cNvSpPr>
            <a:spLocks noChangeShapeType="1"/>
          </p:cNvSpPr>
          <p:nvPr/>
        </p:nvSpPr>
        <p:spPr bwMode="auto">
          <a:xfrm flipH="1">
            <a:off x="2908419" y="3882870"/>
            <a:ext cx="481161" cy="5526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pic>
        <p:nvPicPr>
          <p:cNvPr id="103444" name="Picture 2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242" y="4293762"/>
            <a:ext cx="360871" cy="38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45" name="Line 21"/>
          <p:cNvSpPr>
            <a:spLocks noChangeShapeType="1"/>
          </p:cNvSpPr>
          <p:nvPr/>
        </p:nvSpPr>
        <p:spPr bwMode="auto">
          <a:xfrm>
            <a:off x="3659935" y="3986487"/>
            <a:ext cx="133391" cy="4311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03446" name="Line 22"/>
          <p:cNvSpPr>
            <a:spLocks noChangeShapeType="1"/>
          </p:cNvSpPr>
          <p:nvPr/>
        </p:nvSpPr>
        <p:spPr bwMode="auto">
          <a:xfrm>
            <a:off x="3793327" y="3968622"/>
            <a:ext cx="474015" cy="4311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03447" name="Line 23"/>
          <p:cNvSpPr>
            <a:spLocks noChangeShapeType="1"/>
          </p:cNvSpPr>
          <p:nvPr/>
        </p:nvSpPr>
        <p:spPr bwMode="auto">
          <a:xfrm flipH="1">
            <a:off x="3356232" y="3891207"/>
            <a:ext cx="129819" cy="55738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pic>
        <p:nvPicPr>
          <p:cNvPr id="103448" name="Picture 2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819" y="4293762"/>
            <a:ext cx="359680" cy="38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49" name="Picture 2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06" y="4293762"/>
            <a:ext cx="359680" cy="38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50" name="Picture 2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592" y="4293762"/>
            <a:ext cx="360871" cy="38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51" name="Text Box 27"/>
          <p:cNvSpPr txBox="1">
            <a:spLocks noChangeArrowheads="1"/>
          </p:cNvSpPr>
          <p:nvPr/>
        </p:nvSpPr>
        <p:spPr bwMode="auto">
          <a:xfrm>
            <a:off x="2673794" y="3579167"/>
            <a:ext cx="6495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800" u="none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二系</a:t>
            </a:r>
          </a:p>
        </p:txBody>
      </p:sp>
      <p:pic>
        <p:nvPicPr>
          <p:cNvPr id="103452" name="Picture 2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102811">
            <a:off x="3209740" y="3612515"/>
            <a:ext cx="831313" cy="46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53" name="AutoShape 29"/>
          <p:cNvSpPr>
            <a:spLocks noChangeArrowheads="1"/>
          </p:cNvSpPr>
          <p:nvPr/>
        </p:nvSpPr>
        <p:spPr bwMode="auto">
          <a:xfrm>
            <a:off x="4643695" y="2719270"/>
            <a:ext cx="1919880" cy="222953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101" u="none">
              <a:solidFill>
                <a:srgbClr val="000099"/>
              </a:solidFill>
            </a:endParaRPr>
          </a:p>
        </p:txBody>
      </p:sp>
      <p:sp>
        <p:nvSpPr>
          <p:cNvPr id="103454" name="Line 30"/>
          <p:cNvSpPr>
            <a:spLocks noChangeShapeType="1"/>
          </p:cNvSpPr>
          <p:nvPr/>
        </p:nvSpPr>
        <p:spPr bwMode="auto">
          <a:xfrm flipH="1">
            <a:off x="4945016" y="3882870"/>
            <a:ext cx="479970" cy="5526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pic>
        <p:nvPicPr>
          <p:cNvPr id="103455" name="Picture 3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839" y="4293762"/>
            <a:ext cx="359680" cy="38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56" name="Line 32"/>
          <p:cNvSpPr>
            <a:spLocks noChangeShapeType="1"/>
          </p:cNvSpPr>
          <p:nvPr/>
        </p:nvSpPr>
        <p:spPr bwMode="auto">
          <a:xfrm>
            <a:off x="5695341" y="3986487"/>
            <a:ext cx="134583" cy="4311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03457" name="Line 33"/>
          <p:cNvSpPr>
            <a:spLocks noChangeShapeType="1"/>
          </p:cNvSpPr>
          <p:nvPr/>
        </p:nvSpPr>
        <p:spPr bwMode="auto">
          <a:xfrm>
            <a:off x="5829924" y="3968622"/>
            <a:ext cx="472824" cy="4311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03458" name="Line 34"/>
          <p:cNvSpPr>
            <a:spLocks noChangeShapeType="1"/>
          </p:cNvSpPr>
          <p:nvPr/>
        </p:nvSpPr>
        <p:spPr bwMode="auto">
          <a:xfrm flipH="1">
            <a:off x="5391639" y="3891207"/>
            <a:ext cx="129818" cy="55738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pic>
        <p:nvPicPr>
          <p:cNvPr id="103459" name="Picture 3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226" y="4293762"/>
            <a:ext cx="359680" cy="38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60" name="Picture 3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612" y="4293762"/>
            <a:ext cx="360871" cy="38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61" name="Picture 3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189" y="4293762"/>
            <a:ext cx="359680" cy="38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62" name="Text Box 38"/>
          <p:cNvSpPr txBox="1">
            <a:spLocks noChangeArrowheads="1"/>
          </p:cNvSpPr>
          <p:nvPr/>
        </p:nvSpPr>
        <p:spPr bwMode="auto">
          <a:xfrm>
            <a:off x="4672279" y="3579167"/>
            <a:ext cx="6495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800" u="none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三系</a:t>
            </a:r>
          </a:p>
        </p:txBody>
      </p:sp>
      <p:pic>
        <p:nvPicPr>
          <p:cNvPr id="103463" name="Picture 3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102811">
            <a:off x="5246338" y="3612515"/>
            <a:ext cx="830121" cy="46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64" name="AutoShape 40"/>
          <p:cNvSpPr>
            <a:spLocks/>
          </p:cNvSpPr>
          <p:nvPr/>
        </p:nvSpPr>
        <p:spPr bwMode="auto">
          <a:xfrm rot="5400000" flipV="1">
            <a:off x="3453894" y="443284"/>
            <a:ext cx="312040" cy="4268517"/>
          </a:xfrm>
          <a:prstGeom prst="leftBrace">
            <a:avLst>
              <a:gd name="adj1" fmla="val 113995"/>
              <a:gd name="adj2" fmla="val 50000"/>
            </a:avLst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101" u="none">
              <a:solidFill>
                <a:srgbClr val="000099"/>
              </a:solidFill>
            </a:endParaRPr>
          </a:p>
        </p:txBody>
      </p:sp>
      <p:sp>
        <p:nvSpPr>
          <p:cNvPr id="103465" name="Text Box 41"/>
          <p:cNvSpPr txBox="1">
            <a:spLocks noChangeArrowheads="1"/>
          </p:cNvSpPr>
          <p:nvPr/>
        </p:nvSpPr>
        <p:spPr bwMode="auto">
          <a:xfrm>
            <a:off x="1095728" y="2769292"/>
            <a:ext cx="881973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800" u="none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碰撞域</a:t>
            </a:r>
          </a:p>
        </p:txBody>
      </p:sp>
      <p:sp>
        <p:nvSpPr>
          <p:cNvPr id="103466" name="Text Box 42"/>
          <p:cNvSpPr txBox="1">
            <a:spLocks noChangeArrowheads="1"/>
          </p:cNvSpPr>
          <p:nvPr/>
        </p:nvSpPr>
        <p:spPr bwMode="auto">
          <a:xfrm>
            <a:off x="3202595" y="2769292"/>
            <a:ext cx="881973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800" u="none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碰撞域</a:t>
            </a:r>
          </a:p>
        </p:txBody>
      </p:sp>
      <p:sp>
        <p:nvSpPr>
          <p:cNvPr id="103467" name="Text Box 43"/>
          <p:cNvSpPr txBox="1">
            <a:spLocks noChangeArrowheads="1"/>
          </p:cNvSpPr>
          <p:nvPr/>
        </p:nvSpPr>
        <p:spPr bwMode="auto">
          <a:xfrm>
            <a:off x="5199889" y="2769292"/>
            <a:ext cx="881973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800" u="none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碰撞域</a:t>
            </a:r>
          </a:p>
        </p:txBody>
      </p:sp>
    </p:spTree>
    <p:extLst>
      <p:ext uri="{BB962C8B-B14F-4D97-AF65-F5344CB8AC3E}">
        <p14:creationId xmlns:p14="http://schemas.microsoft.com/office/powerpoint/2010/main" val="174755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AutoShape 3"/>
          <p:cNvSpPr>
            <a:spLocks noChangeArrowheads="1"/>
          </p:cNvSpPr>
          <p:nvPr/>
        </p:nvSpPr>
        <p:spPr bwMode="auto">
          <a:xfrm>
            <a:off x="251520" y="2567466"/>
            <a:ext cx="6688614" cy="2309334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101" u="none">
              <a:solidFill>
                <a:srgbClr val="000099"/>
              </a:solidFill>
            </a:endParaRPr>
          </a:p>
        </p:txBody>
      </p:sp>
      <p:sp>
        <p:nvSpPr>
          <p:cNvPr id="104452" name="Line 4"/>
          <p:cNvSpPr>
            <a:spLocks noChangeShapeType="1"/>
          </p:cNvSpPr>
          <p:nvPr/>
        </p:nvSpPr>
        <p:spPr bwMode="auto">
          <a:xfrm flipH="1">
            <a:off x="1693811" y="3070065"/>
            <a:ext cx="1611413" cy="721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04453" name="Line 5"/>
          <p:cNvSpPr>
            <a:spLocks noChangeShapeType="1"/>
          </p:cNvSpPr>
          <p:nvPr/>
        </p:nvSpPr>
        <p:spPr bwMode="auto">
          <a:xfrm>
            <a:off x="3820924" y="3076020"/>
            <a:ext cx="2004441" cy="68958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>
            <a:off x="3556524" y="3111749"/>
            <a:ext cx="157211" cy="669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673132" y="3614348"/>
            <a:ext cx="6495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800" u="none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一系</a:t>
            </a:r>
          </a:p>
        </p:txBody>
      </p:sp>
      <p:sp>
        <p:nvSpPr>
          <p:cNvPr id="104456" name="Text Box 8"/>
          <p:cNvSpPr txBox="1">
            <a:spLocks noChangeArrowheads="1"/>
          </p:cNvSpPr>
          <p:nvPr/>
        </p:nvSpPr>
        <p:spPr bwMode="auto">
          <a:xfrm>
            <a:off x="4939267" y="3614348"/>
            <a:ext cx="6495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800" u="none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三系</a:t>
            </a:r>
          </a:p>
        </p:txBody>
      </p: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2778806" y="3614348"/>
            <a:ext cx="6495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800" u="none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二系</a:t>
            </a:r>
          </a:p>
        </p:txBody>
      </p:sp>
      <p:sp>
        <p:nvSpPr>
          <p:cNvPr id="104458" name="Text Box 10"/>
          <p:cNvSpPr txBox="1">
            <a:spLocks noChangeArrowheads="1"/>
          </p:cNvSpPr>
          <p:nvPr/>
        </p:nvSpPr>
        <p:spPr bwMode="auto">
          <a:xfrm>
            <a:off x="1877224" y="2697284"/>
            <a:ext cx="13468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800" u="none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主干集线器</a:t>
            </a:r>
          </a:p>
        </p:txBody>
      </p: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2541798" y="2156573"/>
            <a:ext cx="20441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800" u="none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一个更大的碰撞域</a:t>
            </a:r>
          </a:p>
        </p:txBody>
      </p:sp>
      <p:sp>
        <p:nvSpPr>
          <p:cNvPr id="104460" name="Line 12"/>
          <p:cNvSpPr>
            <a:spLocks noChangeShapeType="1"/>
          </p:cNvSpPr>
          <p:nvPr/>
        </p:nvSpPr>
        <p:spPr bwMode="auto">
          <a:xfrm flipH="1">
            <a:off x="869645" y="3891850"/>
            <a:ext cx="499026" cy="5109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pic>
        <p:nvPicPr>
          <p:cNvPr id="104461" name="Picture 1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22" y="4271776"/>
            <a:ext cx="373972" cy="35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62" name="Line 14"/>
          <p:cNvSpPr>
            <a:spLocks noChangeShapeType="1"/>
          </p:cNvSpPr>
          <p:nvPr/>
        </p:nvSpPr>
        <p:spPr bwMode="auto">
          <a:xfrm>
            <a:off x="1649745" y="3988320"/>
            <a:ext cx="139346" cy="39779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04463" name="Line 15"/>
          <p:cNvSpPr>
            <a:spLocks noChangeShapeType="1"/>
          </p:cNvSpPr>
          <p:nvPr/>
        </p:nvSpPr>
        <p:spPr bwMode="auto">
          <a:xfrm>
            <a:off x="1789091" y="3971646"/>
            <a:ext cx="491880" cy="39779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04464" name="Line 16"/>
          <p:cNvSpPr>
            <a:spLocks noChangeShapeType="1"/>
          </p:cNvSpPr>
          <p:nvPr/>
        </p:nvSpPr>
        <p:spPr bwMode="auto">
          <a:xfrm flipH="1">
            <a:off x="1334131" y="3900186"/>
            <a:ext cx="134583" cy="51450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pic>
        <p:nvPicPr>
          <p:cNvPr id="104465" name="Picture 1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573" y="4271776"/>
            <a:ext cx="373972" cy="35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66" name="Picture 1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824" y="4271776"/>
            <a:ext cx="373972" cy="35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67" name="Picture 1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075" y="4271776"/>
            <a:ext cx="373972" cy="35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68" name="Picture 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102811">
            <a:off x="1182876" y="3642932"/>
            <a:ext cx="863469" cy="425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69" name="Line 21"/>
          <p:cNvSpPr>
            <a:spLocks noChangeShapeType="1"/>
          </p:cNvSpPr>
          <p:nvPr/>
        </p:nvSpPr>
        <p:spPr bwMode="auto">
          <a:xfrm flipH="1">
            <a:off x="2982466" y="3891850"/>
            <a:ext cx="499026" cy="5109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pic>
        <p:nvPicPr>
          <p:cNvPr id="104470" name="Picture 2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143" y="4271776"/>
            <a:ext cx="373972" cy="35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71" name="Line 23"/>
          <p:cNvSpPr>
            <a:spLocks noChangeShapeType="1"/>
          </p:cNvSpPr>
          <p:nvPr/>
        </p:nvSpPr>
        <p:spPr bwMode="auto">
          <a:xfrm>
            <a:off x="3762566" y="3988320"/>
            <a:ext cx="139346" cy="39779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04472" name="Line 24"/>
          <p:cNvSpPr>
            <a:spLocks noChangeShapeType="1"/>
          </p:cNvSpPr>
          <p:nvPr/>
        </p:nvSpPr>
        <p:spPr bwMode="auto">
          <a:xfrm>
            <a:off x="3901911" y="3971646"/>
            <a:ext cx="490689" cy="39779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04473" name="Line 25"/>
          <p:cNvSpPr>
            <a:spLocks noChangeShapeType="1"/>
          </p:cNvSpPr>
          <p:nvPr/>
        </p:nvSpPr>
        <p:spPr bwMode="auto">
          <a:xfrm flipH="1">
            <a:off x="3446952" y="3900186"/>
            <a:ext cx="134583" cy="51450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pic>
        <p:nvPicPr>
          <p:cNvPr id="104474" name="Picture 2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394" y="4271776"/>
            <a:ext cx="373972" cy="35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75" name="Picture 2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645" y="4271776"/>
            <a:ext cx="373972" cy="35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76" name="Picture 2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896" y="4271776"/>
            <a:ext cx="373972" cy="35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77" name="Picture 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102811">
            <a:off x="3295696" y="3642932"/>
            <a:ext cx="862279" cy="425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78" name="Line 30"/>
          <p:cNvSpPr>
            <a:spLocks noChangeShapeType="1"/>
          </p:cNvSpPr>
          <p:nvPr/>
        </p:nvSpPr>
        <p:spPr bwMode="auto">
          <a:xfrm flipH="1">
            <a:off x="5096477" y="3891850"/>
            <a:ext cx="499025" cy="5109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pic>
        <p:nvPicPr>
          <p:cNvPr id="104479" name="Picture 3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155" y="4271776"/>
            <a:ext cx="373972" cy="35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80" name="Line 32"/>
          <p:cNvSpPr>
            <a:spLocks noChangeShapeType="1"/>
          </p:cNvSpPr>
          <p:nvPr/>
        </p:nvSpPr>
        <p:spPr bwMode="auto">
          <a:xfrm>
            <a:off x="5876577" y="3988320"/>
            <a:ext cx="139346" cy="39779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04481" name="Line 33"/>
          <p:cNvSpPr>
            <a:spLocks noChangeShapeType="1"/>
          </p:cNvSpPr>
          <p:nvPr/>
        </p:nvSpPr>
        <p:spPr bwMode="auto">
          <a:xfrm>
            <a:off x="6015924" y="3971646"/>
            <a:ext cx="491880" cy="39779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sp>
        <p:nvSpPr>
          <p:cNvPr id="104482" name="Line 34"/>
          <p:cNvSpPr>
            <a:spLocks noChangeShapeType="1"/>
          </p:cNvSpPr>
          <p:nvPr/>
        </p:nvSpPr>
        <p:spPr bwMode="auto">
          <a:xfrm flipH="1">
            <a:off x="5560965" y="3900186"/>
            <a:ext cx="134582" cy="51450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101" u="none"/>
          </a:p>
        </p:txBody>
      </p:sp>
      <p:pic>
        <p:nvPicPr>
          <p:cNvPr id="104483" name="Picture 3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406" y="4271776"/>
            <a:ext cx="373972" cy="35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84" name="Picture 3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657" y="4271776"/>
            <a:ext cx="373972" cy="35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85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908" y="4271776"/>
            <a:ext cx="373972" cy="35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86" name="Picture 3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102811">
            <a:off x="5409708" y="3642932"/>
            <a:ext cx="863470" cy="425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87" name="Picture 3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102811">
            <a:off x="3040825" y="2686566"/>
            <a:ext cx="1154071" cy="568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88" name="Text Box 40"/>
          <p:cNvSpPr txBox="1">
            <a:spLocks noChangeArrowheads="1"/>
          </p:cNvSpPr>
          <p:nvPr/>
        </p:nvSpPr>
        <p:spPr bwMode="auto">
          <a:xfrm>
            <a:off x="5683636" y="2692520"/>
            <a:ext cx="881973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800" u="none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碰撞域</a:t>
            </a: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 bwMode="auto">
          <a:xfrm>
            <a:off x="406223" y="872901"/>
            <a:ext cx="6300602" cy="1165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2673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26732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732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7326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  <a:spcAft>
                <a:spcPct val="20000"/>
              </a:spcAft>
              <a:defRPr/>
            </a:pPr>
            <a:r>
              <a:rPr lang="zh-CN" altLang="en-US" sz="2000" b="0" u="none" kern="12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使用多个集线器，连接成覆盖更大范围的多级星型结构以太网；</a:t>
            </a:r>
            <a:endParaRPr lang="en-US" altLang="zh-CN" sz="2000" b="0" u="none" kern="1200" dirty="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ct val="20000"/>
              </a:spcAft>
              <a:defRPr/>
            </a:pPr>
            <a:r>
              <a:rPr lang="zh-CN" altLang="en-US" sz="2000" b="0" u="none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任意两站通信时的数据会通过所有的集线器转发。</a:t>
            </a:r>
            <a:endParaRPr lang="zh-CN" altLang="en-US" sz="2000" b="0" u="none" kern="1200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74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060376"/>
            <a:ext cx="6480720" cy="36004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ct val="20000"/>
              </a:spcAft>
              <a:defRPr/>
            </a:pPr>
            <a:r>
              <a:rPr lang="zh-CN" altLang="en-US" sz="22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优点</a:t>
            </a:r>
          </a:p>
          <a:p>
            <a:pPr marL="742950" lvl="2" indent="-342900">
              <a:spcBef>
                <a:spcPts val="600"/>
              </a:spcBef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2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使原来属于不同碰撞域的局域网上的计算机能够进行</a:t>
            </a:r>
            <a:r>
              <a:rPr lang="zh-CN" altLang="en-US" sz="2200" kern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跨碰撞域的通信</a:t>
            </a:r>
            <a:r>
              <a:rPr lang="zh-CN" altLang="en-US" sz="22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742950" lvl="2" indent="-342900">
              <a:spcBef>
                <a:spcPts val="600"/>
              </a:spcBef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2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扩大了局域网覆盖的地理范围。</a:t>
            </a:r>
          </a:p>
          <a:p>
            <a:pPr>
              <a:spcBef>
                <a:spcPts val="600"/>
              </a:spcBef>
              <a:spcAft>
                <a:spcPct val="20000"/>
              </a:spcAft>
              <a:defRPr/>
            </a:pPr>
            <a:r>
              <a:rPr lang="zh-CN" altLang="en-US" sz="22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缺点</a:t>
            </a:r>
          </a:p>
          <a:p>
            <a:pPr marL="742950" lvl="2" indent="-342900">
              <a:spcBef>
                <a:spcPts val="600"/>
              </a:spcBef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2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碰撞域增大了，但总的吞吐量并未提高。</a:t>
            </a:r>
          </a:p>
          <a:p>
            <a:pPr marL="742950" lvl="2" indent="-342900">
              <a:spcBef>
                <a:spcPts val="600"/>
              </a:spcBef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2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如果不同的碰撞域使用不同的数据率，那么就不能用集线器将它们互连起来。   </a:t>
            </a:r>
          </a:p>
        </p:txBody>
      </p:sp>
    </p:spTree>
    <p:extLst>
      <p:ext uri="{BB962C8B-B14F-4D97-AF65-F5344CB8AC3E}">
        <p14:creationId xmlns:p14="http://schemas.microsoft.com/office/powerpoint/2010/main" val="43711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852464"/>
            <a:ext cx="5889457" cy="223224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ct val="20000"/>
              </a:spcAft>
              <a:defRPr/>
            </a:pPr>
            <a:r>
              <a:rPr lang="zh-CN" altLang="en-US" sz="2200" kern="12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网桥</a:t>
            </a:r>
            <a:endParaRPr lang="en-US" altLang="zh-CN" sz="2200" kern="1200" dirty="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ct val="20000"/>
              </a:spcAft>
              <a:defRPr/>
            </a:pPr>
            <a:r>
              <a:rPr lang="zh-CN" altLang="en-US" sz="22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透明</a:t>
            </a:r>
            <a:r>
              <a:rPr lang="zh-CN" altLang="en-US" sz="2200" kern="12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网桥</a:t>
            </a:r>
            <a:endParaRPr lang="en-US" altLang="zh-CN" sz="2200" kern="1200" dirty="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ct val="20000"/>
              </a:spcAft>
              <a:defRPr/>
            </a:pPr>
            <a:r>
              <a:rPr lang="zh-CN" altLang="en-US" sz="22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源</a:t>
            </a:r>
            <a:r>
              <a:rPr lang="zh-CN" altLang="en-US" sz="2200" kern="12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路由网桥</a:t>
            </a:r>
            <a:endParaRPr lang="zh-CN" altLang="en-US" sz="2200" kern="1200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ct val="20000"/>
              </a:spcAft>
              <a:defRPr/>
            </a:pPr>
            <a:r>
              <a:rPr lang="zh-CN" altLang="en-US" sz="2200" kern="12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交换机</a:t>
            </a:r>
            <a:r>
              <a:rPr lang="zh-CN" altLang="en-US" sz="22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（多端口网桥）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844352"/>
            <a:ext cx="6089544" cy="664856"/>
          </a:xfrm>
        </p:spPr>
        <p:txBody>
          <a:bodyPr anchor="b"/>
          <a:lstStyle/>
          <a:p>
            <a:pPr marL="342900" indent="-342900" algn="l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二、</a:t>
            </a:r>
            <a:r>
              <a:rPr lang="zh-CN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在数据链路层</a:t>
            </a:r>
            <a:r>
              <a:rPr lang="zh-CN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扩展</a:t>
            </a:r>
            <a:r>
              <a:rPr lang="zh-CN" altLang="en-US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以太</a:t>
            </a:r>
            <a:r>
              <a:rPr lang="zh-CN" sz="2400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网 </a:t>
            </a:r>
            <a:endParaRPr lang="zh-CN" sz="2400" kern="1200" dirty="0">
              <a:solidFill>
                <a:srgbClr val="007D7A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107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内容占位符 2"/>
          <p:cNvSpPr>
            <a:spLocks noGrp="1"/>
          </p:cNvSpPr>
          <p:nvPr>
            <p:ph idx="4294967295"/>
          </p:nvPr>
        </p:nvSpPr>
        <p:spPr>
          <a:xfrm>
            <a:off x="539552" y="1564432"/>
            <a:ext cx="5831099" cy="308705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zh-CN" dirty="0" smtClean="0"/>
          </a:p>
          <a:p>
            <a:pPr>
              <a:spcBef>
                <a:spcPts val="600"/>
              </a:spcBef>
              <a:spcAft>
                <a:spcPct val="20000"/>
              </a:spcAft>
              <a:defRPr/>
            </a:pPr>
            <a:r>
              <a:rPr lang="zh-CN" sz="22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网桥工作在数据链路层，它</a:t>
            </a:r>
            <a:r>
              <a:rPr lang="zh-CN" sz="2200" kern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根据 </a:t>
            </a:r>
            <a:r>
              <a:rPr lang="zh-CN" altLang="zh-CN" sz="2200" kern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MAC </a:t>
            </a:r>
            <a:r>
              <a:rPr lang="zh-CN" sz="2200" kern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帧的目的地址</a:t>
            </a:r>
            <a:r>
              <a:rPr lang="zh-CN" sz="22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对收到的帧进行</a:t>
            </a:r>
            <a:r>
              <a:rPr lang="zh-CN" sz="2200" kern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转发</a:t>
            </a:r>
            <a:r>
              <a:rPr lang="zh-CN" sz="22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spcBef>
                <a:spcPts val="600"/>
              </a:spcBef>
              <a:spcAft>
                <a:spcPct val="20000"/>
              </a:spcAft>
              <a:defRPr/>
            </a:pPr>
            <a:r>
              <a:rPr lang="zh-CN" sz="22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网桥具有</a:t>
            </a:r>
            <a:r>
              <a:rPr lang="zh-CN" sz="2200" kern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过滤帧</a:t>
            </a:r>
            <a:r>
              <a:rPr lang="zh-CN" sz="22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的功能。当网桥收到一个帧时，并不是向所有的接口转发此帧，而是先检查此帧的目的 </a:t>
            </a:r>
            <a:r>
              <a:rPr lang="zh-CN" altLang="zh-CN" sz="22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MAC </a:t>
            </a:r>
            <a:r>
              <a:rPr lang="zh-CN" sz="2200" kern="12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地址，然后再确定将该帧转发到哪一个接口 </a:t>
            </a:r>
          </a:p>
          <a:p>
            <a:pPr eaLnBrk="1" hangingPunct="1"/>
            <a:endParaRPr lang="zh-CN" altLang="zh-CN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0329" y="880595"/>
            <a:ext cx="6089544" cy="664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9pPr>
          </a:lstStyle>
          <a:p>
            <a:pPr marL="342900" indent="-342900" algn="l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400" u="none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u="none" kern="1200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、网桥的工作原理</a:t>
            </a:r>
            <a:endParaRPr lang="zh-CN" sz="2400" u="none" kern="1200" dirty="0">
              <a:solidFill>
                <a:srgbClr val="007D7A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082207"/>
      </p:ext>
    </p:extLst>
  </p:cSld>
  <p:clrMapOvr>
    <a:masterClrMapping/>
  </p:clrMapOvr>
</p:sld>
</file>

<file path=ppt/theme/theme1.xml><?xml version="1.0" encoding="utf-8"?>
<a:theme xmlns:a="http://schemas.openxmlformats.org/drawingml/2006/main" name="1_16比9模版">
  <a:themeElements>
    <a:clrScheme name="1_16比9模版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1_16比9模版">
      <a:majorFont>
        <a:latin typeface="Constantia"/>
        <a:ea typeface="微软雅黑"/>
        <a:cs typeface=""/>
      </a:majorFont>
      <a:minorFont>
        <a:latin typeface="Constanti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lnDef>
  </a:objectDefaults>
  <a:extraClrSchemeLst>
    <a:extraClrScheme>
      <a:clrScheme name="1_16比9模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6比9模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6比9模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6比9模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6比9模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6比9模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6比9模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16比9模版">
  <a:themeElements>
    <a:clrScheme name="2_16比9模版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2_16比9模版">
      <a:majorFont>
        <a:latin typeface="Constantia"/>
        <a:ea typeface="微软雅黑"/>
        <a:cs typeface=""/>
      </a:majorFont>
      <a:minorFont>
        <a:latin typeface="Constanti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lnDef>
  </a:objectDefaults>
  <a:extraClrSchemeLst>
    <a:extraClrScheme>
      <a:clrScheme name="2_16比9模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6比9模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6比9模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6比9模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6比9模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6比9模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6比9模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16比9模版</Template>
  <TotalTime>8679</TotalTime>
  <Words>2670</Words>
  <Application>Microsoft Office PowerPoint</Application>
  <PresentationFormat>自定义</PresentationFormat>
  <Paragraphs>384</Paragraphs>
  <Slides>36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1" baseType="lpstr">
      <vt:lpstr>Gulim</vt:lpstr>
      <vt:lpstr>黑体</vt:lpstr>
      <vt:lpstr>华文新魏</vt:lpstr>
      <vt:lpstr>宋体</vt:lpstr>
      <vt:lpstr>微软雅黑</vt:lpstr>
      <vt:lpstr>Arial</vt:lpstr>
      <vt:lpstr>Constantia</vt:lpstr>
      <vt:lpstr>Copperplate Gothic Bold</vt:lpstr>
      <vt:lpstr>Symbol</vt:lpstr>
      <vt:lpstr>Tahoma</vt:lpstr>
      <vt:lpstr>Times New Roman</vt:lpstr>
      <vt:lpstr>Wingdings</vt:lpstr>
      <vt:lpstr>1_16比9模版</vt:lpstr>
      <vt:lpstr>2_16比9模版</vt:lpstr>
      <vt:lpstr>Visio</vt:lpstr>
      <vt:lpstr>计算机网络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二、在数据链路层扩展以太网 </vt:lpstr>
      <vt:lpstr>PowerPoint 演示文稿</vt:lpstr>
      <vt:lpstr>网桥的内部结构 </vt:lpstr>
      <vt:lpstr>使用网桥带来的好处 </vt:lpstr>
      <vt:lpstr>网桥使各网段成为 隔离开的碰撞域 </vt:lpstr>
      <vt:lpstr>使用网桥带来的缺点 </vt:lpstr>
      <vt:lpstr>网桥和集线器（或转发器）不同 </vt:lpstr>
      <vt:lpstr>2. 透明网桥(transparent bridge)</vt:lpstr>
      <vt:lpstr>网桥应当按照以下自学习算法 处理收到的帧和建立转发表</vt:lpstr>
      <vt:lpstr>转发表的建立过程举例</vt:lpstr>
      <vt:lpstr>网桥在转发表中登记三个信息 </vt:lpstr>
      <vt:lpstr>网桥的自学习和转发帧的步骤归纳 </vt:lpstr>
      <vt:lpstr>透明网桥使用了生成树算法 </vt:lpstr>
      <vt:lpstr>生成树的得出</vt:lpstr>
      <vt:lpstr>3. 源路由网桥</vt:lpstr>
      <vt:lpstr>4. 多接口网桥——以太网交换机 </vt:lpstr>
      <vt:lpstr>以太网交换机核心技术 </vt:lpstr>
      <vt:lpstr>用以太网交换机扩展局域网 </vt:lpstr>
      <vt:lpstr>交换式局域网</vt:lpstr>
      <vt:lpstr>交换机的交换方式</vt:lpstr>
      <vt:lpstr>交换机与集线器的区别</vt:lpstr>
      <vt:lpstr>三、虚拟局域网 </vt:lpstr>
      <vt:lpstr>PowerPoint 演示文稿</vt:lpstr>
      <vt:lpstr>PowerPoint 演示文稿</vt:lpstr>
      <vt:lpstr>PowerPoint 演示文稿</vt:lpstr>
      <vt:lpstr>PowerPoint 演示文稿</vt:lpstr>
      <vt:lpstr>虚拟局域网的划分方式</vt:lpstr>
      <vt:lpstr>虚拟局域网使用的以太网帧格式</vt:lpstr>
      <vt:lpstr>小结</vt:lpstr>
    </vt:vector>
  </TitlesOfParts>
  <Company>tonecom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文件传输协议（一）</dc:title>
  <dc:creator>xjd</dc:creator>
  <cp:lastModifiedBy>乔胤博</cp:lastModifiedBy>
  <cp:revision>1034</cp:revision>
  <cp:lastPrinted>1999-06-03T07:41:47Z</cp:lastPrinted>
  <dcterms:created xsi:type="dcterms:W3CDTF">1999-05-31T06:37:31Z</dcterms:created>
  <dcterms:modified xsi:type="dcterms:W3CDTF">2018-01-02T13:37:02Z</dcterms:modified>
</cp:coreProperties>
</file>