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92" r:id="rId2"/>
    <p:sldId id="694" r:id="rId3"/>
    <p:sldId id="795" r:id="rId4"/>
    <p:sldId id="794" r:id="rId5"/>
    <p:sldId id="797" r:id="rId6"/>
    <p:sldId id="799" r:id="rId7"/>
    <p:sldId id="804" r:id="rId8"/>
    <p:sldId id="805" r:id="rId9"/>
    <p:sldId id="800" r:id="rId10"/>
    <p:sldId id="801" r:id="rId11"/>
    <p:sldId id="806" r:id="rId12"/>
    <p:sldId id="808" r:id="rId13"/>
    <p:sldId id="802" r:id="rId14"/>
    <p:sldId id="762" r:id="rId15"/>
    <p:sldId id="764" r:id="rId16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99CCFF"/>
    <a:srgbClr val="6699FF"/>
    <a:srgbClr val="3399FF"/>
    <a:srgbClr val="0099FF"/>
    <a:srgbClr val="C0C0C0"/>
    <a:srgbClr val="FF0000"/>
    <a:srgbClr val="18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7" autoAdjust="0"/>
    <p:restoredTop sz="84709" autoAdjust="0"/>
  </p:normalViewPr>
  <p:slideViewPr>
    <p:cSldViewPr>
      <p:cViewPr varScale="1">
        <p:scale>
          <a:sx n="128" d="100"/>
          <a:sy n="128" d="100"/>
        </p:scale>
        <p:origin x="1190" y="6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45E9531-5C96-4C76-B946-ADB0EBC0E2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910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F193708-D430-4C65-9B32-CC8E9F6A99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2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altLang="zh-CN" dirty="0" smtClean="0">
              <a:solidFill>
                <a:srgbClr val="1A3868"/>
              </a:solidFill>
              <a:ea typeface="宋体" charset="-122"/>
              <a:cs typeface="Times New Roman" pitchFamily="18" charset="0"/>
            </a:endParaRPr>
          </a:p>
          <a:p>
            <a:pPr marL="228600" indent="-228600"/>
            <a:endParaRPr lang="zh-CN" altLang="en-US" dirty="0" smtClean="0">
              <a:solidFill>
                <a:srgbClr val="007D7A"/>
              </a:solidFill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40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100M </a:t>
            </a:r>
            <a:r>
              <a:rPr lang="zh-CN" altLang="en-US" dirty="0" smtClean="0">
                <a:ea typeface="宋体" charset="-122"/>
              </a:rPr>
              <a:t>基带传输 </a:t>
            </a:r>
            <a:r>
              <a:rPr lang="en-US" altLang="zh-CN" dirty="0" smtClean="0">
                <a:ea typeface="宋体" charset="-122"/>
              </a:rPr>
              <a:t>T=</a:t>
            </a:r>
            <a:r>
              <a:rPr lang="zh-CN" altLang="en-US" dirty="0" smtClean="0">
                <a:ea typeface="宋体" charset="-122"/>
              </a:rPr>
              <a:t>双绞线。</a:t>
            </a:r>
            <a:r>
              <a:rPr lang="zh-CN" altLang="en-US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非屏蔽双绞线</a:t>
            </a:r>
            <a:r>
              <a:rPr lang="en-US" altLang="zh-CN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UTP</a:t>
            </a:r>
            <a:r>
              <a:rPr lang="zh-CN" altLang="en-US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；屏蔽双绞线</a:t>
            </a:r>
            <a:r>
              <a:rPr lang="en-US" altLang="zh-CN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STP</a:t>
            </a:r>
            <a:r>
              <a:rPr lang="zh-CN" altLang="en-US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；一对绞线用于发送，另一对双绞线用于接收；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82128B-5916-44D1-A4DE-0D601546240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66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611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Fast Ethernet</a:t>
            </a:r>
            <a:r>
              <a:rPr lang="zh-CN" altLang="en-US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以速率自动协商机制来支持在一个局域网中</a:t>
            </a:r>
            <a:r>
              <a:rPr lang="en-US" altLang="zh-CN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10Mbps</a:t>
            </a:r>
            <a:r>
              <a:rPr lang="zh-CN" altLang="en-US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100Mbps</a:t>
            </a:r>
            <a:r>
              <a:rPr lang="zh-CN" altLang="en-US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速率网卡共存的组网方式；</a:t>
            </a:r>
            <a:endParaRPr lang="en-US" altLang="zh-CN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b="0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为链路两端的设备选择</a:t>
            </a:r>
            <a:r>
              <a:rPr lang="en-US" altLang="zh-CN" b="0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10/100Mbps</a:t>
            </a:r>
            <a:r>
              <a:rPr lang="zh-CN" altLang="en-US" b="0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与半双工</a:t>
            </a:r>
            <a:r>
              <a:rPr lang="en-US" altLang="zh-CN" b="0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b="0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全双工模式中共有的高性能工作模式，并在链路本地设备与远端设备之间激活链路；只能用于使用双绞线的</a:t>
            </a:r>
            <a:r>
              <a:rPr lang="en-US" altLang="zh-CN" b="0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Ethernet</a:t>
            </a:r>
            <a:r>
              <a:rPr lang="zh-CN" altLang="en-US" b="0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，并且规定自动协商过程需要在</a:t>
            </a:r>
            <a:r>
              <a:rPr lang="en-US" altLang="zh-CN" b="0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500ms</a:t>
            </a:r>
            <a:r>
              <a:rPr lang="zh-CN" altLang="en-US" b="0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内完成；</a:t>
            </a:r>
            <a:endParaRPr lang="en-US" altLang="zh-CN" b="0" smtClean="0">
              <a:solidFill>
                <a:srgbClr val="2D2DB9"/>
              </a:solidFill>
              <a:ea typeface="微软雅黑" pitchFamily="34" charset="-122"/>
              <a:cs typeface="Times New Roman" pitchFamily="18" charset="0"/>
            </a:endParaRPr>
          </a:p>
          <a:p>
            <a:endParaRPr lang="en-US" altLang="zh-CN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zh-CN" altLang="en-US" smtClean="0">
              <a:ea typeface="宋体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2B2E6A-37FA-483A-AC8C-48B0A4E7876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58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02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短距离的双绞线，光纤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20113-BA93-4549-8FF0-C5F478C5D6A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65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在网络主干部分通常使用高性能的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GE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主干交换机，以解决应用中的主干网络带宽的瓶颈问题；在网络支干部分考虑使用价格与性能相对较低的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GE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支干交换机，以满足实际应用对网络带宽的需要；在楼层或部门一级，根据实际需要选择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100Mbps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FE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交换机；在用户端使用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10/100Mbps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网卡，将工作站连接到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100Mbps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FE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交换机。</a:t>
            </a:r>
          </a:p>
          <a:p>
            <a:endParaRPr lang="zh-CN" altLang="en-US" smtClean="0"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35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22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10GE</a:t>
            </a:r>
            <a:r>
              <a:rPr lang="zh-CN" altLang="en-US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标准由</a:t>
            </a:r>
            <a:r>
              <a:rPr lang="en-US" altLang="zh-CN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IEEE 8023ae</a:t>
            </a:r>
            <a:r>
              <a:rPr lang="zh-CN" altLang="en-US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委员会制定，正式标准在</a:t>
            </a:r>
            <a:r>
              <a:rPr lang="en-US" altLang="zh-CN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2002</a:t>
            </a:r>
            <a:r>
              <a:rPr lang="zh-CN" altLang="en-US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年完成。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E8E010-5561-41B6-84BB-CEB0ACF7D2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23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43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由于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10GE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技术的出现，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Ethernet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工作范围已从校园网、企业网主流选型的局域网，扩大到城域网和广域网；同样规模的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10GE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造价只有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SONET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的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1/5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，只有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ATM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的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1/10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；从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10Mbps Ethernet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到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10Gbps Ethernet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都使用相同的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Ethernet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帧格式，简化操作和管理，提高系统的效率；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GE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和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10GE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产品的问世，进一步提高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Ethernet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的市场占有率。</a:t>
            </a:r>
            <a:r>
              <a:rPr lang="en-US" altLang="zh-CN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10GEt</a:t>
            </a:r>
            <a:r>
              <a:rPr lang="zh-CN" altLang="en-US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帧将插入</a:t>
            </a:r>
            <a:r>
              <a:rPr lang="en-US" altLang="zh-CN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OC-192/STM-64</a:t>
            </a:r>
            <a:r>
              <a:rPr lang="zh-CN" altLang="en-US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帧的净载荷区域中，与光纤通道传输系统相连接。</a:t>
            </a:r>
            <a:endParaRPr lang="zh-CN" altLang="en-US" smtClean="0">
              <a:ea typeface="宋体" charset="-122"/>
            </a:endParaRPr>
          </a:p>
          <a:p>
            <a:endParaRPr lang="zh-CN" altLang="en-US" b="1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endParaRPr lang="zh-CN" altLang="en-US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789373-1EC3-488E-81FA-FE0F0622020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25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598613"/>
            <a:ext cx="6243654" cy="1045369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5834" y="2916238"/>
            <a:ext cx="4914912" cy="1013628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6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6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9102E-7F17-4163-8E09-27D5D796F4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428625"/>
            <a:ext cx="6429375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485900"/>
            <a:ext cx="6357937" cy="3087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27A97-B6A4-44DD-A717-97396521E3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95600" y="4716463"/>
            <a:ext cx="2895600" cy="228600"/>
          </a:xfr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D8B484FB-50DD-46CE-8060-736716653D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01F34-BF92-436A-B62A-319159BECE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951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D732-D327-4840-91DD-1266A5048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B5B22-4138-4B7A-9CE0-F714857D04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45D73-342D-4041-A8F5-CA7EBB33CB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98773-64B2-4C2D-9CF0-74AC26D3CF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9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23328-347B-46A8-9DEC-B062DCD2EC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39AFA-486C-43DF-A79E-75525F88A2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63A81FDC-AC09-4220-85AF-8DEBE21466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98" r:id="rId3"/>
    <p:sldLayoutId id="2147483697" r:id="rId4"/>
    <p:sldLayoutId id="2147483696" r:id="rId5"/>
    <p:sldLayoutId id="2147483695" r:id="rId6"/>
    <p:sldLayoutId id="2147483694" r:id="rId7"/>
    <p:sldLayoutId id="2147483693" r:id="rId8"/>
    <p:sldLayoutId id="2147483692" r:id="rId9"/>
    <p:sldLayoutId id="2147483691" r:id="rId10"/>
    <p:sldLayoutId id="214748369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标题 1"/>
          <p:cNvSpPr>
            <a:spLocks noGrp="1"/>
          </p:cNvSpPr>
          <p:nvPr>
            <p:ph type="title"/>
          </p:nvPr>
        </p:nvSpPr>
        <p:spPr>
          <a:xfrm>
            <a:off x="3851920" y="2212504"/>
            <a:ext cx="4064000" cy="10207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endParaRPr lang="zh-CN" altLang="en-US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副标题 2"/>
          <p:cNvSpPr>
            <a:spLocks noGrp="1"/>
          </p:cNvSpPr>
          <p:nvPr>
            <p:ph type="body" idx="1"/>
          </p:nvPr>
        </p:nvSpPr>
        <p:spPr>
          <a:xfrm>
            <a:off x="3317875" y="3502025"/>
            <a:ext cx="4000500" cy="1125538"/>
          </a:xfrm>
        </p:spPr>
        <p:txBody>
          <a:bodyPr/>
          <a:lstStyle/>
          <a:p>
            <a:pPr algn="ctr" eaLnBrk="1" hangingPunct="1"/>
            <a:r>
              <a:rPr lang="zh-CN" altLang="en-US" sz="2800" b="1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王宇新</a:t>
            </a:r>
          </a:p>
          <a:p>
            <a:pPr algn="ctr" eaLnBrk="1" hangingPunct="1"/>
            <a:r>
              <a:rPr lang="zh-CN" altLang="en-US" sz="2800" b="1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大连理工大学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4"/>
          <p:cNvSpPr txBox="1">
            <a:spLocks noGrp="1" noChangeArrowheads="1"/>
          </p:cNvSpPr>
          <p:nvPr/>
        </p:nvSpPr>
        <p:spPr bwMode="auto">
          <a:xfrm>
            <a:off x="6425184" y="4684174"/>
            <a:ext cx="1429191" cy="3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000AFA1-D584-4F99-8AB6-9A2A938DE170}" type="slidenum">
              <a:rPr lang="zh-CN" altLang="zh-CN" sz="1050"/>
              <a:pPr algn="r" eaLnBrk="1" hangingPunct="1"/>
              <a:t>10</a:t>
            </a:fld>
            <a:endParaRPr lang="zh-CN" altLang="zh-CN" sz="105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0214" y="484312"/>
            <a:ext cx="5569081" cy="883716"/>
          </a:xfrm>
        </p:spPr>
        <p:txBody>
          <a:bodyPr anchor="b"/>
          <a:lstStyle/>
          <a:p>
            <a:pPr marL="342900" indent="-342900" algn="l"/>
            <a:r>
              <a:rPr lang="zh-CN" altLang="zh-CN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比特以太网的协议结构 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360800"/>
              </p:ext>
            </p:extLst>
          </p:nvPr>
        </p:nvGraphicFramePr>
        <p:xfrm>
          <a:off x="755576" y="1650909"/>
          <a:ext cx="4253035" cy="31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57" r:id="rId3" imgW="3590861" imgH="2676461" progId="Visio.Drawing.6">
                  <p:embed/>
                </p:oleObj>
              </mc:Choice>
              <mc:Fallback>
                <p:oleObj r:id="rId3" imgW="3590861" imgH="267646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650909"/>
                        <a:ext cx="4253035" cy="31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55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标题 1"/>
          <p:cNvSpPr>
            <a:spLocks noGrp="1"/>
          </p:cNvSpPr>
          <p:nvPr>
            <p:ph type="title" idx="4294967295"/>
          </p:nvPr>
        </p:nvSpPr>
        <p:spPr>
          <a:xfrm>
            <a:off x="500063" y="714375"/>
            <a:ext cx="6429375" cy="668338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1000BASE-T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物理层标准</a:t>
            </a:r>
          </a:p>
        </p:txBody>
      </p:sp>
      <p:sp>
        <p:nvSpPr>
          <p:cNvPr id="285698" name="内容占位符 2"/>
          <p:cNvSpPr>
            <a:spLocks noGrp="1"/>
          </p:cNvSpPr>
          <p:nvPr>
            <p:ph idx="4294967295"/>
          </p:nvPr>
        </p:nvSpPr>
        <p:spPr>
          <a:xfrm>
            <a:off x="571500" y="1357313"/>
            <a:ext cx="5368925" cy="3502025"/>
          </a:xfrm>
        </p:spPr>
        <p:txBody>
          <a:bodyPr/>
          <a:lstStyle/>
          <a:p>
            <a:pPr marL="180975" indent="-180975" eaLnBrk="1" hangingPunct="1">
              <a:spcBef>
                <a:spcPts val="600"/>
              </a:spcBef>
              <a:buFontTx/>
              <a:buNone/>
            </a:pP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1000BASE-T</a:t>
            </a:r>
            <a:endParaRPr lang="en-US" altLang="zh-CN" sz="2000" b="1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180975" indent="-18097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类非屏蔽双绞线，长度达到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100m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180975" indent="-180975" eaLnBrk="1" hangingPunct="1">
              <a:spcBef>
                <a:spcPts val="600"/>
              </a:spcBef>
              <a:buFontTx/>
              <a:buNone/>
            </a:pP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1000BASE-CX</a:t>
            </a:r>
          </a:p>
          <a:p>
            <a:pPr marL="180975" indent="-180975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屏蔽双绞线，长度达到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25m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180975" indent="-180975" eaLnBrk="1" hangingPunct="1">
              <a:spcBef>
                <a:spcPts val="600"/>
              </a:spcBef>
              <a:buFontTx/>
              <a:buNone/>
            </a:pPr>
            <a:r>
              <a:rPr lang="zh-CN" altLang="en-US" sz="2000" b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1000BASE-LX</a:t>
            </a:r>
          </a:p>
          <a:p>
            <a:pPr marL="180975" indent="-180975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单模光纤，长度达到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3000m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180975" indent="-180975" eaLnBrk="1" hangingPunct="1">
              <a:spcBef>
                <a:spcPts val="600"/>
              </a:spcBef>
              <a:buFontTx/>
              <a:buNone/>
            </a:pPr>
            <a:r>
              <a:rPr lang="zh-CN" altLang="en-US" sz="2000" b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1000BASE-SX</a:t>
            </a:r>
          </a:p>
          <a:p>
            <a:pPr marL="180975" indent="-180975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多模光纤，长度达到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300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～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550m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3600" b="1" smtClean="0">
              <a:solidFill>
                <a:srgbClr val="2D2DB9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标题 1"/>
          <p:cNvSpPr>
            <a:spLocks noGrp="1"/>
          </p:cNvSpPr>
          <p:nvPr>
            <p:ph type="title" idx="4294967295"/>
          </p:nvPr>
        </p:nvSpPr>
        <p:spPr>
          <a:xfrm>
            <a:off x="285750" y="679450"/>
            <a:ext cx="6429375" cy="668338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典型的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GE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组网结构</a:t>
            </a:r>
          </a:p>
        </p:txBody>
      </p:sp>
      <p:sp>
        <p:nvSpPr>
          <p:cNvPr id="371715" name="内容占位符 2"/>
          <p:cNvSpPr>
            <a:spLocks noGrp="1"/>
          </p:cNvSpPr>
          <p:nvPr>
            <p:ph idx="4294967295"/>
          </p:nvPr>
        </p:nvSpPr>
        <p:spPr>
          <a:xfrm>
            <a:off x="684213" y="1266825"/>
            <a:ext cx="5614987" cy="3394075"/>
          </a:xfrm>
        </p:spPr>
        <p:txBody>
          <a:bodyPr/>
          <a:lstStyle/>
          <a:p>
            <a:endParaRPr lang="zh-CN" altLang="en-US" smtClean="0">
              <a:solidFill>
                <a:srgbClr val="2D2DB9"/>
              </a:solidFill>
              <a:ea typeface="宋体" charset="-122"/>
            </a:endParaRPr>
          </a:p>
          <a:p>
            <a:endParaRPr lang="zh-CN" altLang="en-US" sz="3600" b="1" smtClean="0">
              <a:solidFill>
                <a:srgbClr val="2D2DB9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3717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420813"/>
            <a:ext cx="5472112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74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4"/>
          <p:cNvSpPr txBox="1">
            <a:spLocks noGrp="1" noChangeArrowheads="1"/>
          </p:cNvSpPr>
          <p:nvPr/>
        </p:nvSpPr>
        <p:spPr bwMode="auto">
          <a:xfrm>
            <a:off x="6425184" y="4684174"/>
            <a:ext cx="1429191" cy="3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7FEAE8E-E4CE-4D88-98FE-FBF2D34DBEC0}" type="slidenum">
              <a:rPr lang="zh-CN" altLang="zh-CN" sz="1050"/>
              <a:pPr algn="r" eaLnBrk="1" hangingPunct="1"/>
              <a:t>13</a:t>
            </a:fld>
            <a:endParaRPr lang="zh-CN" altLang="zh-CN" sz="105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33435"/>
            <a:ext cx="6143139" cy="1096904"/>
          </a:xfrm>
        </p:spPr>
        <p:txBody>
          <a:bodyPr anchor="b"/>
          <a:lstStyle/>
          <a:p>
            <a:pPr marL="342900" indent="-342900" algn="l"/>
            <a:r>
              <a:rPr lang="zh-CN" altLang="zh-CN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10Gbps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以太网</a:t>
            </a:r>
            <a:r>
              <a:rPr lang="zh-CN" altLang="zh-CN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(10Gbps Ethernet )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4085" y="1597121"/>
            <a:ext cx="5831099" cy="3087053"/>
          </a:xfrm>
        </p:spPr>
        <p:txBody>
          <a:bodyPr/>
          <a:lstStyle/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10Gbps Ethernet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的数据传输速率：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10000Mb/s</a:t>
            </a:r>
          </a:p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10Gbps Ethernet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向后兼容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相同的帧格式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相同的最大帧、最小帧规定</a:t>
            </a:r>
          </a:p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只使用光纤作为传输介质</a:t>
            </a:r>
          </a:p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只工作在全双工方式下，不使用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CSMA/CD</a:t>
            </a:r>
          </a:p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不是通过降低每个比特的发送时间来提速</a:t>
            </a:r>
          </a:p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10Gbps Ethernet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标准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IEEE 802.3au</a:t>
            </a:r>
          </a:p>
        </p:txBody>
      </p:sp>
    </p:spTree>
    <p:extLst>
      <p:ext uri="{BB962C8B-B14F-4D97-AF65-F5344CB8AC3E}">
        <p14:creationId xmlns:p14="http://schemas.microsoft.com/office/powerpoint/2010/main" val="306276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标题 1"/>
          <p:cNvSpPr>
            <a:spLocks noGrp="1"/>
          </p:cNvSpPr>
          <p:nvPr>
            <p:ph type="title" idx="4294967295"/>
          </p:nvPr>
        </p:nvSpPr>
        <p:spPr>
          <a:xfrm>
            <a:off x="500063" y="688975"/>
            <a:ext cx="6429375" cy="668338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十千兆以太网（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10GE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8625" y="1393825"/>
            <a:ext cx="5872163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  <a:spcAft>
                <a:spcPct val="30000"/>
              </a:spcAft>
            </a:pPr>
            <a:r>
              <a:rPr lang="en-US" altLang="zh-CN" sz="2000" b="0" u="none">
                <a:solidFill>
                  <a:srgbClr val="1A3868"/>
                </a:solidFill>
                <a:latin typeface="微软雅黑" pitchFamily="34" charset="-122"/>
              </a:rPr>
              <a:t>10GE</a:t>
            </a:r>
            <a:r>
              <a:rPr lang="zh-CN" altLang="en-US" sz="2000" b="0" u="none">
                <a:solidFill>
                  <a:srgbClr val="1A3868"/>
                </a:solidFill>
                <a:latin typeface="微软雅黑" pitchFamily="34" charset="-122"/>
              </a:rPr>
              <a:t>主要特点：</a:t>
            </a:r>
            <a:endParaRPr lang="en-US" altLang="zh-CN" sz="2000" b="0" u="none">
              <a:solidFill>
                <a:srgbClr val="1A3868"/>
              </a:solidFill>
              <a:latin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spcAft>
                <a:spcPts val="600"/>
              </a:spcAft>
              <a:buFontTx/>
              <a:buChar char="•"/>
            </a:pPr>
            <a:r>
              <a:rPr lang="en-US" altLang="zh-CN" sz="2000" b="0" u="none">
                <a:solidFill>
                  <a:srgbClr val="1A3868"/>
                </a:solidFill>
                <a:latin typeface="微软雅黑" pitchFamily="34" charset="-122"/>
              </a:rPr>
              <a:t>10GE</a:t>
            </a:r>
            <a:r>
              <a:rPr lang="zh-CN" altLang="en-US" sz="2000" b="0" u="none">
                <a:solidFill>
                  <a:srgbClr val="1A3868"/>
                </a:solidFill>
                <a:latin typeface="微软雅黑" pitchFamily="34" charset="-122"/>
              </a:rPr>
              <a:t>的帧格式与</a:t>
            </a:r>
            <a:r>
              <a:rPr lang="en-US" altLang="zh-CN" sz="2000" b="0" u="none">
                <a:solidFill>
                  <a:srgbClr val="1A3868"/>
                </a:solidFill>
                <a:latin typeface="微软雅黑" pitchFamily="34" charset="-122"/>
              </a:rPr>
              <a:t>10Mbps</a:t>
            </a:r>
            <a:r>
              <a:rPr lang="zh-CN" altLang="en-US" sz="2000" b="0" u="none">
                <a:solidFill>
                  <a:srgbClr val="1A3868"/>
                </a:solidFill>
                <a:latin typeface="微软雅黑" pitchFamily="34" charset="-122"/>
              </a:rPr>
              <a:t>的</a:t>
            </a:r>
            <a:r>
              <a:rPr lang="en-US" altLang="zh-CN" sz="2000" b="0" u="none">
                <a:solidFill>
                  <a:srgbClr val="1A3868"/>
                </a:solidFill>
                <a:latin typeface="微软雅黑" pitchFamily="34" charset="-122"/>
              </a:rPr>
              <a:t>Ethernet</a:t>
            </a:r>
            <a:r>
              <a:rPr lang="zh-CN" altLang="en-US" sz="2000" b="0" u="none">
                <a:solidFill>
                  <a:srgbClr val="1A3868"/>
                </a:solidFill>
                <a:latin typeface="微软雅黑" pitchFamily="34" charset="-122"/>
              </a:rPr>
              <a:t>的帧格式基本相同；保留</a:t>
            </a:r>
            <a:r>
              <a:rPr lang="en-US" altLang="zh-CN" sz="2000" b="0" u="none">
                <a:solidFill>
                  <a:srgbClr val="1A3868"/>
                </a:solidFill>
                <a:latin typeface="微软雅黑" pitchFamily="34" charset="-122"/>
              </a:rPr>
              <a:t>802.3</a:t>
            </a:r>
            <a:r>
              <a:rPr lang="zh-CN" altLang="en-US" sz="2000" b="0" u="none">
                <a:solidFill>
                  <a:srgbClr val="1A3868"/>
                </a:solidFill>
                <a:latin typeface="微软雅黑" pitchFamily="34" charset="-122"/>
              </a:rPr>
              <a:t>标准对</a:t>
            </a:r>
            <a:r>
              <a:rPr lang="en-US" altLang="zh-CN" sz="2000" b="0" u="none">
                <a:solidFill>
                  <a:srgbClr val="1A3868"/>
                </a:solidFill>
                <a:latin typeface="微软雅黑" pitchFamily="34" charset="-122"/>
              </a:rPr>
              <a:t>Ethernet</a:t>
            </a:r>
            <a:r>
              <a:rPr lang="zh-CN" altLang="en-US" sz="2000" b="0" u="none">
                <a:solidFill>
                  <a:srgbClr val="1A3868"/>
                </a:solidFill>
                <a:latin typeface="微软雅黑" pitchFamily="34" charset="-122"/>
              </a:rPr>
              <a:t>最小帧长度和最大帧长度的规定；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spcAft>
                <a:spcPts val="600"/>
              </a:spcAft>
              <a:buFontTx/>
              <a:buChar char="•"/>
            </a:pPr>
            <a:r>
              <a:rPr lang="zh-CN" altLang="en-US" sz="2000" b="0" u="none">
                <a:solidFill>
                  <a:srgbClr val="1A3868"/>
                </a:solidFill>
                <a:latin typeface="微软雅黑" pitchFamily="34" charset="-122"/>
              </a:rPr>
              <a:t>由于数据传输速率高达</a:t>
            </a:r>
            <a:r>
              <a:rPr lang="en-US" altLang="zh-CN" sz="2000" b="0" u="none">
                <a:solidFill>
                  <a:srgbClr val="1A3868"/>
                </a:solidFill>
                <a:latin typeface="微软雅黑" pitchFamily="34" charset="-122"/>
              </a:rPr>
              <a:t>10Gbps</a:t>
            </a:r>
            <a:r>
              <a:rPr lang="zh-CN" altLang="en-US" sz="2000" b="0" u="none">
                <a:solidFill>
                  <a:srgbClr val="1A3868"/>
                </a:solidFill>
                <a:latin typeface="微软雅黑" pitchFamily="34" charset="-122"/>
              </a:rPr>
              <a:t>，</a:t>
            </a:r>
            <a:r>
              <a:rPr lang="zh-CN" altLang="en-US" sz="2000" b="0" u="none">
                <a:solidFill>
                  <a:srgbClr val="C00000"/>
                </a:solidFill>
              </a:rPr>
              <a:t>传输介质只使用光纤</a:t>
            </a:r>
            <a:r>
              <a:rPr lang="zh-CN" altLang="en-US" sz="2000" b="0" u="none">
                <a:solidFill>
                  <a:srgbClr val="1A3868"/>
                </a:solidFill>
                <a:latin typeface="微软雅黑" pitchFamily="34" charset="-122"/>
              </a:rPr>
              <a:t>，可以应用于广域网与城域网的范围；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spcAft>
                <a:spcPts val="600"/>
              </a:spcAft>
              <a:buFontTx/>
              <a:buChar char="•"/>
            </a:pPr>
            <a:r>
              <a:rPr lang="en-US" altLang="zh-CN" sz="2000" b="0" u="none">
                <a:solidFill>
                  <a:srgbClr val="1A3868"/>
                </a:solidFill>
                <a:latin typeface="微软雅黑" pitchFamily="34" charset="-122"/>
              </a:rPr>
              <a:t>10GE</a:t>
            </a:r>
            <a:r>
              <a:rPr lang="zh-CN" altLang="en-US" sz="2000" b="0" u="none">
                <a:solidFill>
                  <a:srgbClr val="C00000"/>
                </a:solidFill>
              </a:rPr>
              <a:t>只工作在全双工方式</a:t>
            </a:r>
            <a:r>
              <a:rPr lang="zh-CN" altLang="en-US" sz="2000" b="0" u="none">
                <a:solidFill>
                  <a:srgbClr val="1A3868"/>
                </a:solidFill>
                <a:latin typeface="微软雅黑" pitchFamily="34" charset="-122"/>
              </a:rPr>
              <a:t>，不存在争用问题，使得</a:t>
            </a:r>
            <a:r>
              <a:rPr lang="en-US" altLang="zh-CN" sz="2000" b="0" u="none">
                <a:solidFill>
                  <a:srgbClr val="1A3868"/>
                </a:solidFill>
                <a:latin typeface="微软雅黑" pitchFamily="34" charset="-122"/>
              </a:rPr>
              <a:t>10GE</a:t>
            </a:r>
            <a:r>
              <a:rPr lang="zh-CN" altLang="en-US" sz="2000" b="0" u="none">
                <a:solidFill>
                  <a:srgbClr val="1A3868"/>
                </a:solidFill>
                <a:latin typeface="微软雅黑" pitchFamily="34" charset="-122"/>
              </a:rPr>
              <a:t>的传输距离不受冲突检测的限制。</a:t>
            </a:r>
            <a:endParaRPr lang="zh-CN" altLang="en-US" sz="3600" b="0" u="none">
              <a:solidFill>
                <a:srgbClr val="2D2DB9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标题 1"/>
          <p:cNvSpPr>
            <a:spLocks noGrp="1"/>
          </p:cNvSpPr>
          <p:nvPr>
            <p:ph type="title" idx="4294967295"/>
          </p:nvPr>
        </p:nvSpPr>
        <p:spPr>
          <a:xfrm>
            <a:off x="428625" y="679450"/>
            <a:ext cx="6429375" cy="668338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10GE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的物理层协议</a:t>
            </a:r>
          </a:p>
        </p:txBody>
      </p:sp>
      <p:sp>
        <p:nvSpPr>
          <p:cNvPr id="288770" name="内容占位符 2"/>
          <p:cNvSpPr>
            <a:spLocks noGrp="1"/>
          </p:cNvSpPr>
          <p:nvPr>
            <p:ph idx="4294967295"/>
          </p:nvPr>
        </p:nvSpPr>
        <p:spPr>
          <a:xfrm>
            <a:off x="323850" y="1357313"/>
            <a:ext cx="6015038" cy="3502025"/>
          </a:xfrm>
        </p:spPr>
        <p:txBody>
          <a:bodyPr/>
          <a:lstStyle/>
          <a:p>
            <a:pPr marL="360363" indent="-360363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局域网物理层（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LAN PHY</a:t>
            </a: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）标准</a:t>
            </a:r>
          </a:p>
          <a:p>
            <a:pPr marL="360363" indent="-360363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局域网物理层标准的数据传输速率是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10Gbps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，一个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10GE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交换机支持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GE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端口。</a:t>
            </a:r>
          </a:p>
          <a:p>
            <a:pPr marL="360363" indent="-360363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广域网物理层（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WAN PHY</a:t>
            </a: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）标准</a:t>
            </a:r>
          </a:p>
          <a:p>
            <a:pPr marL="360363" indent="-360363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对于广域网应用，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10GE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使用光纤通道技术；</a:t>
            </a:r>
            <a:endParaRPr lang="en-US" altLang="zh-CN" sz="200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363" indent="-360363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10GE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广域网物理层采用光纤通道技术速率体系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SONET/SDH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OC-192/STM-64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的标准，速率为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9.95328Gbps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  <a:endParaRPr lang="zh-CN" altLang="en-US" sz="3600" b="1" smtClean="0">
              <a:solidFill>
                <a:srgbClr val="2D2DB9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28596" y="3144048"/>
            <a:ext cx="5643602" cy="13573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000" b="0" u="none" smtClean="0">
                <a:solidFill>
                  <a:srgbClr val="FFFF00"/>
                </a:solidFill>
                <a:latin typeface="微软雅黑" pitchFamily="34" charset="-122"/>
              </a:rPr>
              <a:t>2010</a:t>
            </a:r>
            <a:r>
              <a:rPr lang="zh-CN" altLang="en-US" sz="2000" b="0" u="none" smtClean="0">
                <a:solidFill>
                  <a:srgbClr val="FFFF00"/>
                </a:solidFill>
                <a:latin typeface="微软雅黑" pitchFamily="34" charset="-122"/>
              </a:rPr>
              <a:t>年，</a:t>
            </a:r>
            <a:r>
              <a:rPr lang="en-US" altLang="zh-CN" sz="2000" b="0" u="none" smtClean="0">
                <a:solidFill>
                  <a:srgbClr val="FFFF00"/>
                </a:solidFill>
                <a:latin typeface="微软雅黑" pitchFamily="34" charset="-122"/>
              </a:rPr>
              <a:t>IEEE802.3ba, 40/100G</a:t>
            </a:r>
            <a:r>
              <a:rPr lang="zh-CN" altLang="en-US" sz="2000" b="0" u="none" smtClean="0">
                <a:solidFill>
                  <a:srgbClr val="FFFF00"/>
                </a:solidFill>
                <a:latin typeface="微软雅黑" pitchFamily="34" charset="-122"/>
              </a:rPr>
              <a:t>以太网获批。</a:t>
            </a:r>
            <a:r>
              <a:rPr lang="en-US" altLang="zh-CN" sz="2000" b="0" u="none" smtClean="0">
                <a:solidFill>
                  <a:srgbClr val="FFFF00"/>
                </a:solidFill>
                <a:latin typeface="微软雅黑" pitchFamily="34" charset="-122"/>
              </a:rPr>
              <a:t>40Gbps</a:t>
            </a:r>
            <a:r>
              <a:rPr lang="zh-CN" altLang="en-US" sz="2000" b="0" u="none" smtClean="0">
                <a:solidFill>
                  <a:srgbClr val="FFFF00"/>
                </a:solidFill>
                <a:latin typeface="微软雅黑" pitchFamily="34" charset="-122"/>
              </a:rPr>
              <a:t>主要面向服务器，</a:t>
            </a:r>
            <a:endParaRPr lang="en-US" altLang="zh-CN" sz="2000" b="0" u="none" smtClean="0">
              <a:solidFill>
                <a:srgbClr val="FFFF00"/>
              </a:solidFill>
              <a:latin typeface="微软雅黑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b="0" u="none" smtClean="0">
                <a:solidFill>
                  <a:srgbClr val="FFFF00"/>
                </a:solidFill>
                <a:latin typeface="微软雅黑" pitchFamily="34" charset="-122"/>
              </a:rPr>
              <a:t>而</a:t>
            </a:r>
            <a:r>
              <a:rPr lang="en-US" altLang="zh-CN" sz="2000" b="0" u="none" smtClean="0">
                <a:solidFill>
                  <a:srgbClr val="FFFF00"/>
                </a:solidFill>
                <a:latin typeface="微软雅黑" pitchFamily="34" charset="-122"/>
              </a:rPr>
              <a:t>100Gbps</a:t>
            </a:r>
            <a:r>
              <a:rPr lang="zh-CN" altLang="en-US" sz="2000" b="0" u="none" smtClean="0">
                <a:solidFill>
                  <a:srgbClr val="FFFF00"/>
                </a:solidFill>
                <a:latin typeface="微软雅黑" pitchFamily="34" charset="-122"/>
              </a:rPr>
              <a:t>则面向网络汇聚和骨干。</a:t>
            </a:r>
            <a:endParaRPr lang="zh-CN" altLang="en-US" sz="2000" b="0" u="none">
              <a:solidFill>
                <a:srgbClr val="FFFF00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2"/>
          <p:cNvSpPr>
            <a:spLocks noChangeArrowheads="1"/>
          </p:cNvSpPr>
          <p:nvPr/>
        </p:nvSpPr>
        <p:spPr bwMode="auto">
          <a:xfrm>
            <a:off x="214313" y="1876425"/>
            <a:ext cx="572611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u="none" dirty="0" smtClean="0">
                <a:solidFill>
                  <a:srgbClr val="194D19"/>
                </a:solidFill>
                <a:latin typeface="华文新魏" pitchFamily="2" charset="-122"/>
              </a:rPr>
              <a:t>第四章 数据链路层与局域网</a:t>
            </a:r>
            <a:endParaRPr lang="zh-CN" altLang="en-US" u="none" dirty="0">
              <a:solidFill>
                <a:srgbClr val="194D19"/>
              </a:solidFill>
              <a:latin typeface="华文新魏" pitchFamily="2" charset="-122"/>
            </a:endParaRPr>
          </a:p>
          <a:p>
            <a:pPr algn="ctr"/>
            <a:endParaRPr lang="en-US" altLang="zh-CN" sz="1400" b="0" u="none" dirty="0">
              <a:solidFill>
                <a:srgbClr val="002060"/>
              </a:solidFill>
              <a:latin typeface="Constantia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u="none" dirty="0" smtClean="0">
                <a:solidFill>
                  <a:srgbClr val="002060"/>
                </a:solidFill>
              </a:rPr>
              <a:t>第</a:t>
            </a:r>
            <a:r>
              <a:rPr lang="zh-CN" altLang="en-US" sz="2400" u="none" dirty="0">
                <a:solidFill>
                  <a:srgbClr val="002060"/>
                </a:solidFill>
              </a:rPr>
              <a:t>五</a:t>
            </a:r>
            <a:r>
              <a:rPr lang="zh-CN" altLang="en-US" sz="2400" u="none" dirty="0" smtClean="0">
                <a:solidFill>
                  <a:srgbClr val="002060"/>
                </a:solidFill>
              </a:rPr>
              <a:t>节 高速以太网</a:t>
            </a:r>
            <a:endParaRPr lang="zh-CN" altLang="en-US" sz="2400" u="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4"/>
          <p:cNvSpPr txBox="1">
            <a:spLocks noGrp="1" noChangeArrowheads="1"/>
          </p:cNvSpPr>
          <p:nvPr/>
        </p:nvSpPr>
        <p:spPr bwMode="auto">
          <a:xfrm>
            <a:off x="6425184" y="4684174"/>
            <a:ext cx="1429191" cy="3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054F1DB-CD67-49F7-AF16-A7A67AFE73AF}" type="slidenum">
              <a:rPr lang="zh-CN" altLang="zh-CN" sz="1050"/>
              <a:pPr algn="r" eaLnBrk="1" hangingPunct="1"/>
              <a:t>3</a:t>
            </a:fld>
            <a:endParaRPr lang="zh-CN" altLang="zh-CN" sz="105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33435"/>
            <a:ext cx="5846582" cy="1096904"/>
          </a:xfrm>
        </p:spPr>
        <p:txBody>
          <a:bodyPr anchor="b"/>
          <a:lstStyle/>
          <a:p>
            <a:pPr algn="l"/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高速局域网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4085" y="1463730"/>
            <a:ext cx="5831099" cy="3087053"/>
          </a:xfrm>
        </p:spPr>
        <p:txBody>
          <a:bodyPr/>
          <a:lstStyle/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高速局域网技术的推动因素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局域网规模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多媒体应用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高速局域网的解决方法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提速（</a:t>
            </a:r>
            <a:r>
              <a:rPr lang="zh-CN" altLang="zh-CN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10M → 100M → 1000M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隔离冲突域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zh-CN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共享介质方式” </a:t>
            </a:r>
            <a:r>
              <a:rPr lang="zh-CN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 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“交换方式”</a:t>
            </a:r>
          </a:p>
          <a:p>
            <a:pPr lvl="1" eaLnBrk="1" hangingPunct="1"/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4520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标题 1"/>
          <p:cNvSpPr>
            <a:spLocks noGrp="1"/>
          </p:cNvSpPr>
          <p:nvPr>
            <p:ph type="title" idx="4294967295"/>
          </p:nvPr>
        </p:nvSpPr>
        <p:spPr>
          <a:xfrm>
            <a:off x="428596" y="832637"/>
            <a:ext cx="6429375" cy="668337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高速以太网的发展历史</a:t>
            </a:r>
          </a:p>
        </p:txBody>
      </p:sp>
      <p:sp>
        <p:nvSpPr>
          <p:cNvPr id="339970" name="矩形 3"/>
          <p:cNvSpPr>
            <a:spLocks noChangeArrowheads="1"/>
          </p:cNvSpPr>
          <p:nvPr/>
        </p:nvSpPr>
        <p:spPr bwMode="auto">
          <a:xfrm>
            <a:off x="357188" y="1592263"/>
            <a:ext cx="64293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>
              <a:spcAft>
                <a:spcPts val="600"/>
              </a:spcAft>
            </a:pPr>
            <a:r>
              <a:rPr lang="en-US" altLang="zh-CN" sz="1800" b="0" u="none" dirty="0">
                <a:solidFill>
                  <a:srgbClr val="1A3868"/>
                </a:solidFill>
              </a:rPr>
              <a:t>1995</a:t>
            </a:r>
            <a:r>
              <a:rPr lang="zh-CN" altLang="en-US" sz="1800" b="0" u="none" dirty="0">
                <a:solidFill>
                  <a:srgbClr val="1A3868"/>
                </a:solidFill>
              </a:rPr>
              <a:t>年，</a:t>
            </a:r>
            <a:r>
              <a:rPr lang="en-US" altLang="zh-CN" sz="1800" b="0" u="none" dirty="0">
                <a:solidFill>
                  <a:srgbClr val="1A3868"/>
                </a:solidFill>
              </a:rPr>
              <a:t>IEEE</a:t>
            </a:r>
            <a:r>
              <a:rPr lang="zh-CN" altLang="en-US" sz="1800" b="0" u="none" dirty="0">
                <a:solidFill>
                  <a:srgbClr val="1A3868"/>
                </a:solidFill>
              </a:rPr>
              <a:t>推出</a:t>
            </a:r>
            <a:r>
              <a:rPr lang="zh-CN" altLang="en-US" sz="1800" b="0" u="none" dirty="0">
                <a:solidFill>
                  <a:srgbClr val="C00000"/>
                </a:solidFill>
              </a:rPr>
              <a:t>快速</a:t>
            </a:r>
            <a:r>
              <a:rPr lang="zh-CN" altLang="en-US" sz="1800" b="0" u="none" dirty="0">
                <a:solidFill>
                  <a:srgbClr val="1A3868"/>
                </a:solidFill>
              </a:rPr>
              <a:t>以太网</a:t>
            </a:r>
            <a:r>
              <a:rPr lang="en-US" altLang="zh-CN" sz="1800" b="0" u="none" dirty="0">
                <a:solidFill>
                  <a:srgbClr val="1A3868"/>
                </a:solidFill>
              </a:rPr>
              <a:t>802.3u 100Base-T</a:t>
            </a:r>
            <a:r>
              <a:rPr lang="zh-CN" altLang="en-US" sz="1800" b="0" u="none" dirty="0">
                <a:solidFill>
                  <a:srgbClr val="1A3868"/>
                </a:solidFill>
              </a:rPr>
              <a:t>的标准；</a:t>
            </a:r>
          </a:p>
          <a:p>
            <a:pPr marL="179388" indent="-179388">
              <a:spcAft>
                <a:spcPts val="600"/>
              </a:spcAft>
            </a:pPr>
            <a:r>
              <a:rPr lang="en-US" altLang="zh-CN" sz="1800" b="0" u="none" dirty="0">
                <a:solidFill>
                  <a:srgbClr val="1A3868"/>
                </a:solidFill>
              </a:rPr>
              <a:t>1998</a:t>
            </a:r>
            <a:r>
              <a:rPr lang="zh-CN" altLang="en-US" sz="1800" b="0" u="none" dirty="0">
                <a:solidFill>
                  <a:srgbClr val="1A3868"/>
                </a:solidFill>
              </a:rPr>
              <a:t>年，</a:t>
            </a:r>
            <a:r>
              <a:rPr lang="en-US" altLang="zh-CN" sz="1800" b="0" u="none" dirty="0">
                <a:solidFill>
                  <a:srgbClr val="1A3868"/>
                </a:solidFill>
              </a:rPr>
              <a:t>IEEE</a:t>
            </a:r>
            <a:r>
              <a:rPr lang="zh-CN" altLang="en-US" sz="1800" b="0" u="none" dirty="0">
                <a:solidFill>
                  <a:srgbClr val="1A3868"/>
                </a:solidFill>
              </a:rPr>
              <a:t>推出</a:t>
            </a:r>
            <a:r>
              <a:rPr lang="zh-CN" altLang="en-US" sz="1800" b="0" u="none" dirty="0">
                <a:solidFill>
                  <a:srgbClr val="C00000"/>
                </a:solidFill>
              </a:rPr>
              <a:t>千兆</a:t>
            </a:r>
            <a:r>
              <a:rPr lang="zh-CN" altLang="en-US" sz="1800" b="0" u="none" dirty="0">
                <a:solidFill>
                  <a:srgbClr val="1A3868"/>
                </a:solidFill>
              </a:rPr>
              <a:t>以太网</a:t>
            </a:r>
            <a:r>
              <a:rPr lang="en-US" altLang="zh-CN" sz="1800" b="0" u="none" dirty="0">
                <a:solidFill>
                  <a:srgbClr val="1A3868"/>
                </a:solidFill>
              </a:rPr>
              <a:t>802.3z 1000Base-X</a:t>
            </a:r>
            <a:r>
              <a:rPr lang="zh-CN" altLang="en-US" sz="1800" b="0" u="none" dirty="0">
                <a:solidFill>
                  <a:srgbClr val="1A3868"/>
                </a:solidFill>
              </a:rPr>
              <a:t>的标准；</a:t>
            </a:r>
          </a:p>
          <a:p>
            <a:pPr marL="822325" lvl="1">
              <a:spcAft>
                <a:spcPts val="600"/>
              </a:spcAft>
            </a:pPr>
            <a:r>
              <a:rPr lang="en-US" altLang="zh-CN" sz="1800" b="0" u="none" dirty="0">
                <a:solidFill>
                  <a:srgbClr val="1A3868"/>
                </a:solidFill>
              </a:rPr>
              <a:t>1999</a:t>
            </a:r>
            <a:r>
              <a:rPr lang="zh-CN" altLang="en-US" sz="1800" b="0" u="none" dirty="0">
                <a:solidFill>
                  <a:srgbClr val="1A3868"/>
                </a:solidFill>
              </a:rPr>
              <a:t>年，推出千兆以太网</a:t>
            </a:r>
            <a:r>
              <a:rPr lang="en-US" altLang="zh-CN" sz="1800" b="0" u="none" dirty="0">
                <a:solidFill>
                  <a:srgbClr val="1A3868"/>
                </a:solidFill>
              </a:rPr>
              <a:t>802.3ab 1000Base-T</a:t>
            </a:r>
            <a:r>
              <a:rPr lang="zh-CN" altLang="en-US" sz="1800" b="0" u="none" dirty="0">
                <a:solidFill>
                  <a:srgbClr val="1A3868"/>
                </a:solidFill>
              </a:rPr>
              <a:t>的标准；</a:t>
            </a:r>
          </a:p>
          <a:p>
            <a:pPr marL="179388" indent="-179388">
              <a:spcAft>
                <a:spcPts val="600"/>
              </a:spcAft>
            </a:pPr>
            <a:r>
              <a:rPr lang="en-US" altLang="zh-CN" sz="1800" b="0" u="none" dirty="0">
                <a:solidFill>
                  <a:srgbClr val="1A3868"/>
                </a:solidFill>
              </a:rPr>
              <a:t>2002</a:t>
            </a:r>
            <a:r>
              <a:rPr lang="zh-CN" altLang="en-US" sz="1800" b="0" u="none" dirty="0">
                <a:solidFill>
                  <a:srgbClr val="1A3868"/>
                </a:solidFill>
              </a:rPr>
              <a:t>年，</a:t>
            </a:r>
            <a:r>
              <a:rPr lang="en-US" altLang="zh-CN" sz="1800" b="0" u="none" dirty="0">
                <a:solidFill>
                  <a:srgbClr val="1A3868"/>
                </a:solidFill>
              </a:rPr>
              <a:t>IEEE</a:t>
            </a:r>
            <a:r>
              <a:rPr lang="zh-CN" altLang="en-US" sz="1800" b="0" u="none" dirty="0">
                <a:solidFill>
                  <a:srgbClr val="1A3868"/>
                </a:solidFill>
              </a:rPr>
              <a:t>推出</a:t>
            </a:r>
            <a:r>
              <a:rPr lang="zh-CN" altLang="en-US" sz="1800" b="0" u="none" dirty="0">
                <a:solidFill>
                  <a:srgbClr val="C00000"/>
                </a:solidFill>
              </a:rPr>
              <a:t>万兆</a:t>
            </a:r>
            <a:r>
              <a:rPr lang="zh-CN" altLang="en-US" sz="1800" b="0" u="none" dirty="0">
                <a:solidFill>
                  <a:srgbClr val="1A3868"/>
                </a:solidFill>
              </a:rPr>
              <a:t>以太网</a:t>
            </a:r>
            <a:r>
              <a:rPr lang="en-US" altLang="zh-CN" sz="1800" b="0" u="none" dirty="0">
                <a:solidFill>
                  <a:srgbClr val="1A3868"/>
                </a:solidFill>
              </a:rPr>
              <a:t>802.3ae</a:t>
            </a:r>
            <a:r>
              <a:rPr lang="zh-CN" altLang="en-US" sz="1800" b="0" u="none" dirty="0">
                <a:solidFill>
                  <a:srgbClr val="1A3868"/>
                </a:solidFill>
              </a:rPr>
              <a:t>标准</a:t>
            </a:r>
          </a:p>
          <a:p>
            <a:pPr marL="822325" lvl="1">
              <a:spcAft>
                <a:spcPts val="600"/>
              </a:spcAft>
            </a:pPr>
            <a:r>
              <a:rPr lang="zh-CN" altLang="en-US" sz="1800" b="0" u="none" dirty="0">
                <a:solidFill>
                  <a:srgbClr val="1A3868"/>
                </a:solidFill>
              </a:rPr>
              <a:t>包含 </a:t>
            </a:r>
            <a:r>
              <a:rPr lang="en-US" altLang="zh-CN" sz="1800" b="0" u="none" dirty="0">
                <a:solidFill>
                  <a:srgbClr val="1A3868"/>
                </a:solidFill>
              </a:rPr>
              <a:t>10GBase-R</a:t>
            </a:r>
            <a:r>
              <a:rPr lang="zh-CN" altLang="en-US" sz="1800" b="0" u="none" dirty="0">
                <a:solidFill>
                  <a:srgbClr val="1A3868"/>
                </a:solidFill>
              </a:rPr>
              <a:t>，</a:t>
            </a:r>
            <a:r>
              <a:rPr lang="en-US" altLang="zh-CN" sz="1800" b="0" u="none" dirty="0">
                <a:solidFill>
                  <a:srgbClr val="1A3868"/>
                </a:solidFill>
              </a:rPr>
              <a:t>10GBase-W</a:t>
            </a:r>
            <a:r>
              <a:rPr lang="zh-CN" altLang="en-US" sz="1800" b="0" u="none" dirty="0">
                <a:solidFill>
                  <a:srgbClr val="1A3868"/>
                </a:solidFill>
              </a:rPr>
              <a:t>和</a:t>
            </a:r>
            <a:r>
              <a:rPr lang="en-US" altLang="zh-CN" sz="1800" b="0" u="none" dirty="0">
                <a:solidFill>
                  <a:srgbClr val="1A3868"/>
                </a:solidFill>
              </a:rPr>
              <a:t>10GBase-X</a:t>
            </a:r>
            <a:r>
              <a:rPr lang="zh-CN" altLang="en-US" sz="1800" b="0" u="none" dirty="0">
                <a:solidFill>
                  <a:srgbClr val="1A3868"/>
                </a:solidFill>
              </a:rPr>
              <a:t>。</a:t>
            </a:r>
            <a:endParaRPr lang="en-US" altLang="zh-CN" sz="1800" b="0" u="none" dirty="0">
              <a:solidFill>
                <a:srgbClr val="1A3868"/>
              </a:solidFill>
            </a:endParaRPr>
          </a:p>
          <a:p>
            <a:pPr marL="822325" lvl="1">
              <a:spcAft>
                <a:spcPts val="600"/>
              </a:spcAft>
            </a:pPr>
            <a:r>
              <a:rPr lang="en-US" altLang="zh-CN" sz="1800" b="0" u="none" dirty="0">
                <a:solidFill>
                  <a:srgbClr val="1A3868"/>
                </a:solidFill>
              </a:rPr>
              <a:t>2004</a:t>
            </a:r>
            <a:r>
              <a:rPr lang="zh-CN" altLang="en-US" sz="1800" b="0" u="none" dirty="0">
                <a:solidFill>
                  <a:srgbClr val="1A3868"/>
                </a:solidFill>
              </a:rPr>
              <a:t>年，推出万兆以太网</a:t>
            </a:r>
            <a:r>
              <a:rPr lang="en-US" altLang="zh-CN" sz="1800" b="0" u="none" dirty="0">
                <a:solidFill>
                  <a:srgbClr val="1A3868"/>
                </a:solidFill>
              </a:rPr>
              <a:t>803.3ak</a:t>
            </a:r>
            <a:r>
              <a:rPr lang="zh-CN" altLang="en-US" sz="1800" b="0" u="none" dirty="0">
                <a:solidFill>
                  <a:srgbClr val="1A3868"/>
                </a:solidFill>
              </a:rPr>
              <a:t>同轴电缆</a:t>
            </a:r>
            <a:r>
              <a:rPr lang="en-US" altLang="zh-CN" sz="1800" b="0" u="none" dirty="0">
                <a:solidFill>
                  <a:srgbClr val="1A3868"/>
                </a:solidFill>
              </a:rPr>
              <a:t>10G</a:t>
            </a:r>
            <a:r>
              <a:rPr lang="zh-CN" altLang="en-US" sz="1800" b="0" u="none" dirty="0">
                <a:solidFill>
                  <a:srgbClr val="1A3868"/>
                </a:solidFill>
              </a:rPr>
              <a:t>标准。</a:t>
            </a:r>
          </a:p>
          <a:p>
            <a:pPr marL="822325" lvl="1">
              <a:spcAft>
                <a:spcPts val="600"/>
              </a:spcAft>
            </a:pPr>
            <a:r>
              <a:rPr lang="en-US" altLang="zh-CN" sz="1800" b="0" u="none" dirty="0">
                <a:solidFill>
                  <a:srgbClr val="1A3868"/>
                </a:solidFill>
              </a:rPr>
              <a:t>2006</a:t>
            </a:r>
            <a:r>
              <a:rPr lang="zh-CN" altLang="en-US" sz="1800" b="0" u="none" dirty="0">
                <a:solidFill>
                  <a:srgbClr val="1A3868"/>
                </a:solidFill>
              </a:rPr>
              <a:t>年，推出万兆以太网</a:t>
            </a:r>
            <a:r>
              <a:rPr lang="en-US" altLang="zh-CN" sz="1800" b="0" u="none" dirty="0">
                <a:solidFill>
                  <a:srgbClr val="1A3868"/>
                </a:solidFill>
              </a:rPr>
              <a:t>803.3an10G</a:t>
            </a:r>
            <a:r>
              <a:rPr lang="zh-CN" altLang="en-US" sz="1800" b="0" u="none" dirty="0">
                <a:solidFill>
                  <a:srgbClr val="1A3868"/>
                </a:solidFill>
              </a:rPr>
              <a:t>非屏蔽双绞线铜线标准。</a:t>
            </a:r>
          </a:p>
          <a:p>
            <a:pPr marL="179388" indent="-179388">
              <a:spcAft>
                <a:spcPts val="600"/>
              </a:spcAft>
            </a:pPr>
            <a:r>
              <a:rPr lang="en-US" altLang="zh-CN" sz="1800" b="0" u="none" dirty="0">
                <a:solidFill>
                  <a:srgbClr val="1A3868"/>
                </a:solidFill>
              </a:rPr>
              <a:t>2010</a:t>
            </a:r>
            <a:r>
              <a:rPr lang="zh-CN" altLang="en-US" sz="1800" b="0" u="none" dirty="0">
                <a:solidFill>
                  <a:srgbClr val="1A3868"/>
                </a:solidFill>
              </a:rPr>
              <a:t>年，</a:t>
            </a:r>
            <a:r>
              <a:rPr lang="en-US" altLang="zh-CN" sz="1800" b="0" u="none" dirty="0">
                <a:solidFill>
                  <a:srgbClr val="1A3868"/>
                </a:solidFill>
              </a:rPr>
              <a:t>IEEE802.3ba,</a:t>
            </a:r>
            <a:r>
              <a:rPr lang="en-US" altLang="zh-CN" sz="1800" b="0" u="none" dirty="0">
                <a:solidFill>
                  <a:srgbClr val="C00000"/>
                </a:solidFill>
              </a:rPr>
              <a:t>40/100G</a:t>
            </a:r>
            <a:r>
              <a:rPr lang="zh-CN" altLang="en-US" sz="1800" b="0" u="none" dirty="0">
                <a:solidFill>
                  <a:srgbClr val="1A3868"/>
                </a:solidFill>
              </a:rPr>
              <a:t>以太网获批。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4"/>
          <p:cNvSpPr txBox="1">
            <a:spLocks noGrp="1" noChangeArrowheads="1"/>
          </p:cNvSpPr>
          <p:nvPr/>
        </p:nvSpPr>
        <p:spPr bwMode="auto">
          <a:xfrm>
            <a:off x="6425184" y="4684174"/>
            <a:ext cx="1429191" cy="3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CE5DCDA-9A50-4BEE-9E60-CAEDDB8C2240}" type="slidenum">
              <a:rPr lang="zh-CN" altLang="zh-CN" sz="1050"/>
              <a:pPr algn="r" eaLnBrk="1" hangingPunct="1"/>
              <a:t>5</a:t>
            </a:fld>
            <a:endParaRPr lang="zh-CN" altLang="zh-CN" sz="105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59945"/>
            <a:ext cx="5846582" cy="888463"/>
          </a:xfrm>
        </p:spPr>
        <p:txBody>
          <a:bodyPr anchor="b"/>
          <a:lstStyle/>
          <a:p>
            <a:pPr algn="l"/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快速以太网</a:t>
            </a:r>
            <a:r>
              <a:rPr lang="zh-CN" altLang="zh-CN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(Fast Ethernet )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548" y="1492424"/>
            <a:ext cx="6345684" cy="3534755"/>
          </a:xfrm>
        </p:spPr>
        <p:txBody>
          <a:bodyPr/>
          <a:lstStyle/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Fast Ethernet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的数据传输速率：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100Mb/s</a:t>
            </a:r>
          </a:p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Fast Ethernet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与以太网兼容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相同的帧格式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相同的最大帧、最小帧规定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介质访问控制方法</a:t>
            </a:r>
            <a:r>
              <a:rPr lang="zh-CN" altLang="zh-CN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CSMA/CD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（半双工）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相同的组网方法</a:t>
            </a:r>
          </a:p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提速关键：每个比特的发送时间由</a:t>
            </a:r>
            <a:r>
              <a:rPr lang="zh-CN" altLang="zh-CN" sz="2000" kern="12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100ns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降低到了</a:t>
            </a:r>
            <a:r>
              <a:rPr lang="zh-CN" altLang="zh-CN" sz="2000" kern="12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10ns</a:t>
            </a:r>
          </a:p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一个网段的最大电缆长度减小到 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 m</a:t>
            </a:r>
          </a:p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Fast Ethernet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标准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IEEE 802.3u</a:t>
            </a:r>
          </a:p>
        </p:txBody>
      </p:sp>
    </p:spTree>
    <p:extLst>
      <p:ext uri="{BB962C8B-B14F-4D97-AF65-F5344CB8AC3E}">
        <p14:creationId xmlns:p14="http://schemas.microsoft.com/office/powerpoint/2010/main" val="24244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4"/>
          <p:cNvSpPr txBox="1">
            <a:spLocks noGrp="1" noChangeArrowheads="1"/>
          </p:cNvSpPr>
          <p:nvPr/>
        </p:nvSpPr>
        <p:spPr bwMode="auto">
          <a:xfrm>
            <a:off x="6425184" y="4684174"/>
            <a:ext cx="1429191" cy="3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FF0B6FA-7948-4D15-840A-F1FFF5031F96}" type="slidenum">
              <a:rPr lang="zh-CN" altLang="zh-CN" sz="1050"/>
              <a:pPr algn="r" eaLnBrk="1" hangingPunct="1"/>
              <a:t>6</a:t>
            </a:fld>
            <a:endParaRPr lang="zh-CN" altLang="zh-CN" sz="105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3602" y="814549"/>
            <a:ext cx="4630579" cy="40017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zh-CN" b="1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Fast Ethernet</a:t>
            </a:r>
            <a:r>
              <a:rPr lang="zh-CN" altLang="en-US" b="1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的协议结构 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860994"/>
              </p:ext>
            </p:extLst>
          </p:nvPr>
        </p:nvGraphicFramePr>
        <p:xfrm>
          <a:off x="2908892" y="1564432"/>
          <a:ext cx="3889781" cy="28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3" r:id="rId3" imgW="3247200" imgH="2218680" progId="Visio.Drawing.6">
                  <p:embed/>
                </p:oleObj>
              </mc:Choice>
              <mc:Fallback>
                <p:oleObj r:id="rId3" imgW="3247200" imgH="2218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892" y="1564432"/>
                        <a:ext cx="3889781" cy="288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51520" y="1422546"/>
            <a:ext cx="2349788" cy="331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00" indent="-1905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1800" b="0" u="none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只是在物理层做了一些调整；</a:t>
            </a:r>
          </a:p>
          <a:p>
            <a:pPr marL="342900" indent="-342900" eaLnBrk="1" hangingPunct="1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1800" b="0" u="none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在物理层和介质访问子层之间增加了介质专用接口；</a:t>
            </a:r>
          </a:p>
          <a:p>
            <a:pPr marL="342900" indent="-342900" eaLnBrk="1" hangingPunct="1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1800" b="0" u="none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不同的传输介质不会影响</a:t>
            </a:r>
            <a:r>
              <a:rPr lang="zh-CN" altLang="zh-CN" sz="1800" b="0" u="none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MAC</a:t>
            </a:r>
            <a:r>
              <a:rPr lang="zh-CN" altLang="en-US" sz="1800" b="0" u="none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层；</a:t>
            </a:r>
          </a:p>
          <a:p>
            <a:pPr marL="342900" indent="-342900" eaLnBrk="1" hangingPunct="1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1800" b="0" u="none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有</a:t>
            </a:r>
            <a:r>
              <a:rPr lang="zh-CN" altLang="zh-CN" sz="1800" b="0" u="none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3</a:t>
            </a:r>
            <a:r>
              <a:rPr lang="zh-CN" altLang="en-US" sz="1800" b="0" u="none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种传输介质。</a:t>
            </a:r>
          </a:p>
        </p:txBody>
      </p:sp>
    </p:spTree>
    <p:extLst>
      <p:ext uri="{BB962C8B-B14F-4D97-AF65-F5344CB8AC3E}">
        <p14:creationId xmlns:p14="http://schemas.microsoft.com/office/powerpoint/2010/main" val="403850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标题 1"/>
          <p:cNvSpPr>
            <a:spLocks noGrp="1"/>
          </p:cNvSpPr>
          <p:nvPr>
            <p:ph type="title" idx="4294967295"/>
          </p:nvPr>
        </p:nvSpPr>
        <p:spPr>
          <a:xfrm>
            <a:off x="500063" y="831850"/>
            <a:ext cx="6429375" cy="454025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100BASE-T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的物理层标准</a:t>
            </a:r>
          </a:p>
        </p:txBody>
      </p:sp>
      <p:sp>
        <p:nvSpPr>
          <p:cNvPr id="280578" name="内容占位符 2"/>
          <p:cNvSpPr>
            <a:spLocks noGrp="1"/>
          </p:cNvSpPr>
          <p:nvPr>
            <p:ph idx="4294967295"/>
          </p:nvPr>
        </p:nvSpPr>
        <p:spPr>
          <a:xfrm>
            <a:off x="500063" y="1339850"/>
            <a:ext cx="5857875" cy="36623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100BASE-TX</a:t>
            </a:r>
            <a:endParaRPr lang="zh-CN" altLang="en-US" sz="2000" b="1" smtClean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支持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UTP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STP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；全双工系统，可同时以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100Mbps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速率发送与接收数据。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100BASE-T4</a:t>
            </a:r>
            <a:endParaRPr lang="zh-CN" altLang="en-US" sz="2000" b="1" smtClean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支持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UTP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对用于数据传输，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对用于冲突检测。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100BASE-FX</a:t>
            </a:r>
            <a:endParaRPr lang="zh-CN" altLang="en-US" sz="2000" b="1" smtClean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支持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芯的多模或单模光纤；从结点到集线器的距离可以达到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2km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；全双工系统。</a:t>
            </a:r>
            <a:endParaRPr lang="zh-CN" altLang="en-US" sz="3600" b="1" smtClean="0">
              <a:solidFill>
                <a:srgbClr val="2D2DB9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标题 1"/>
          <p:cNvSpPr>
            <a:spLocks noGrp="1"/>
          </p:cNvSpPr>
          <p:nvPr>
            <p:ph type="title" idx="4294967295"/>
          </p:nvPr>
        </p:nvSpPr>
        <p:spPr>
          <a:xfrm>
            <a:off x="428625" y="654050"/>
            <a:ext cx="6429375" cy="774700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10Mbps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100Mbps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速率自动协商功能</a:t>
            </a:r>
          </a:p>
        </p:txBody>
      </p:sp>
      <p:sp>
        <p:nvSpPr>
          <p:cNvPr id="345090" name="内容占位符 2"/>
          <p:cNvSpPr>
            <a:spLocks noGrp="1"/>
          </p:cNvSpPr>
          <p:nvPr>
            <p:ph idx="4294967295"/>
          </p:nvPr>
        </p:nvSpPr>
        <p:spPr>
          <a:xfrm>
            <a:off x="500063" y="1357313"/>
            <a:ext cx="5572125" cy="35020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速率自动协商机制的主要功能：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自动确定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远端连接设备使用的是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10Mbps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工作模式，还是全双工的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100Mbps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工作模式；</a:t>
            </a:r>
            <a:endParaRPr lang="en-US" altLang="zh-CN" sz="200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向其它结点</a:t>
            </a: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发布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远端连接设备的工作模式；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与远端连接设备</a:t>
            </a: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交换工作模式相关参数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，协调和确定双方的工作模式；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自动协商功能自动选择共有的</a:t>
            </a: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最高性能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的工作模式。</a:t>
            </a:r>
          </a:p>
          <a:p>
            <a:pPr>
              <a:spcBef>
                <a:spcPts val="600"/>
              </a:spcBef>
            </a:pPr>
            <a:endParaRPr lang="zh-CN" altLang="en-US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endParaRPr lang="zh-CN" altLang="en-US" sz="3600" b="1" smtClean="0">
              <a:solidFill>
                <a:srgbClr val="2D2DB9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4"/>
          <p:cNvSpPr txBox="1">
            <a:spLocks noGrp="1" noChangeArrowheads="1"/>
          </p:cNvSpPr>
          <p:nvPr/>
        </p:nvSpPr>
        <p:spPr bwMode="auto">
          <a:xfrm>
            <a:off x="6425184" y="4684174"/>
            <a:ext cx="1429191" cy="3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6D4D64C-128F-4536-8C8D-73916EDE021A}" type="slidenum">
              <a:rPr lang="zh-CN" altLang="zh-CN" sz="1050"/>
              <a:pPr algn="r" eaLnBrk="1" hangingPunct="1"/>
              <a:t>9</a:t>
            </a:fld>
            <a:endParaRPr lang="zh-CN" altLang="zh-CN" sz="105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96280"/>
            <a:ext cx="5846582" cy="1096904"/>
          </a:xfrm>
        </p:spPr>
        <p:txBody>
          <a:bodyPr anchor="b"/>
          <a:lstStyle/>
          <a:p>
            <a:pPr marL="342900" indent="-342900"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千兆以太网</a:t>
            </a:r>
            <a:r>
              <a:rPr lang="zh-CN" altLang="zh-CN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(Gigabit Ethernet )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7554" y="1420416"/>
            <a:ext cx="6450710" cy="3087053"/>
          </a:xfrm>
        </p:spPr>
        <p:txBody>
          <a:bodyPr/>
          <a:lstStyle/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Gigabit Ethernet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的数据传输速率：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1000Mb/s</a:t>
            </a:r>
          </a:p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Gigabit Ethernet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向后兼容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相同的帧格式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相同的最大帧、最小帧规定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介质访问控制方法</a:t>
            </a:r>
            <a:r>
              <a:rPr lang="zh-CN" altLang="zh-CN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CSMA/CD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（半双工）</a:t>
            </a:r>
          </a:p>
          <a:p>
            <a:pPr marL="742950" lvl="2" indent="-342900"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相同的组网方法</a:t>
            </a:r>
          </a:p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提速关键：每个比特的发送时间由</a:t>
            </a:r>
            <a:r>
              <a:rPr lang="zh-CN" altLang="zh-CN" sz="2000" kern="12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10ns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降低到了</a:t>
            </a:r>
            <a:r>
              <a:rPr lang="zh-CN" altLang="zh-CN" sz="2000" kern="12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1ns</a:t>
            </a:r>
          </a:p>
          <a:p>
            <a:pPr marL="179388" indent="-179388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Gigabit Ethernet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标准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IEEE 802.3z</a:t>
            </a:r>
          </a:p>
        </p:txBody>
      </p:sp>
    </p:spTree>
    <p:extLst>
      <p:ext uri="{BB962C8B-B14F-4D97-AF65-F5344CB8AC3E}">
        <p14:creationId xmlns:p14="http://schemas.microsoft.com/office/powerpoint/2010/main" val="505386490"/>
      </p:ext>
    </p:extLst>
  </p:cSld>
  <p:clrMapOvr>
    <a:masterClrMapping/>
  </p:clrMapOvr>
</p:sld>
</file>

<file path=ppt/theme/theme1.xml><?xml version="1.0" encoding="utf-8"?>
<a:theme xmlns:a="http://schemas.openxmlformats.org/drawingml/2006/main" name="继续教育">
  <a:themeElements>
    <a:clrScheme name="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继续教育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继续教育</Template>
  <TotalTime>10070</TotalTime>
  <Words>1096</Words>
  <Application>Microsoft Office PowerPoint</Application>
  <PresentationFormat>自定义</PresentationFormat>
  <Paragraphs>112</Paragraphs>
  <Slides>15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华文新魏</vt:lpstr>
      <vt:lpstr>宋体</vt:lpstr>
      <vt:lpstr>微软雅黑</vt:lpstr>
      <vt:lpstr>Arial</vt:lpstr>
      <vt:lpstr>Constantia</vt:lpstr>
      <vt:lpstr>Tahoma</vt:lpstr>
      <vt:lpstr>Times New Roman</vt:lpstr>
      <vt:lpstr>Wingdings</vt:lpstr>
      <vt:lpstr>继续教育</vt:lpstr>
      <vt:lpstr>Microsoft Visio 2000/2002 Drawing</vt:lpstr>
      <vt:lpstr>计算机网络</vt:lpstr>
      <vt:lpstr>PowerPoint 演示文稿</vt:lpstr>
      <vt:lpstr>高速局域网</vt:lpstr>
      <vt:lpstr>高速以太网的发展历史</vt:lpstr>
      <vt:lpstr>快速以太网(Fast Ethernet )</vt:lpstr>
      <vt:lpstr>PowerPoint 演示文稿</vt:lpstr>
      <vt:lpstr>100BASE-T的物理层标准</vt:lpstr>
      <vt:lpstr>10Mbps与100Mbps速率自动协商功能</vt:lpstr>
      <vt:lpstr>千兆以太网(Gigabit Ethernet )</vt:lpstr>
      <vt:lpstr>G比特以太网的协议结构 </vt:lpstr>
      <vt:lpstr>1000BASE-T物理层标准</vt:lpstr>
      <vt:lpstr>典型的GE组网结构</vt:lpstr>
      <vt:lpstr>10Gbps以太网(10Gbps Ethernet )</vt:lpstr>
      <vt:lpstr>十千兆以太网（10GE）</vt:lpstr>
      <vt:lpstr>10GE的物理层协议</vt:lpstr>
    </vt:vector>
  </TitlesOfParts>
  <Company>tonecom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WangYuxin</cp:lastModifiedBy>
  <cp:revision>1108</cp:revision>
  <cp:lastPrinted>1999-06-03T07:41:47Z</cp:lastPrinted>
  <dcterms:created xsi:type="dcterms:W3CDTF">1999-05-31T06:37:31Z</dcterms:created>
  <dcterms:modified xsi:type="dcterms:W3CDTF">2017-10-06T01:22:23Z</dcterms:modified>
</cp:coreProperties>
</file>