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76"/>
  </p:notesMasterIdLst>
  <p:handoutMasterIdLst>
    <p:handoutMasterId r:id="rId77"/>
  </p:handoutMasterIdLst>
  <p:sldIdLst>
    <p:sldId id="692" r:id="rId2"/>
    <p:sldId id="694" r:id="rId3"/>
    <p:sldId id="827" r:id="rId4"/>
    <p:sldId id="799" r:id="rId5"/>
    <p:sldId id="829" r:id="rId6"/>
    <p:sldId id="830" r:id="rId7"/>
    <p:sldId id="831" r:id="rId8"/>
    <p:sldId id="832" r:id="rId9"/>
    <p:sldId id="833" r:id="rId10"/>
    <p:sldId id="834" r:id="rId11"/>
    <p:sldId id="835" r:id="rId12"/>
    <p:sldId id="836" r:id="rId13"/>
    <p:sldId id="837" r:id="rId14"/>
    <p:sldId id="838" r:id="rId15"/>
    <p:sldId id="839" r:id="rId16"/>
    <p:sldId id="840" r:id="rId17"/>
    <p:sldId id="904" r:id="rId18"/>
    <p:sldId id="905" r:id="rId19"/>
    <p:sldId id="906" r:id="rId20"/>
    <p:sldId id="908" r:id="rId21"/>
    <p:sldId id="907" r:id="rId22"/>
    <p:sldId id="841" r:id="rId23"/>
    <p:sldId id="842" r:id="rId24"/>
    <p:sldId id="843" r:id="rId25"/>
    <p:sldId id="895" r:id="rId26"/>
    <p:sldId id="847" r:id="rId27"/>
    <p:sldId id="848" r:id="rId28"/>
    <p:sldId id="849" r:id="rId29"/>
    <p:sldId id="850" r:id="rId30"/>
    <p:sldId id="851" r:id="rId31"/>
    <p:sldId id="855" r:id="rId32"/>
    <p:sldId id="856" r:id="rId33"/>
    <p:sldId id="897" r:id="rId34"/>
    <p:sldId id="853" r:id="rId35"/>
    <p:sldId id="857" r:id="rId36"/>
    <p:sldId id="861" r:id="rId37"/>
    <p:sldId id="859" r:id="rId38"/>
    <p:sldId id="860" r:id="rId39"/>
    <p:sldId id="858" r:id="rId40"/>
    <p:sldId id="896" r:id="rId41"/>
    <p:sldId id="862" r:id="rId42"/>
    <p:sldId id="863" r:id="rId43"/>
    <p:sldId id="864" r:id="rId44"/>
    <p:sldId id="898" r:id="rId45"/>
    <p:sldId id="899" r:id="rId46"/>
    <p:sldId id="900" r:id="rId47"/>
    <p:sldId id="909" r:id="rId48"/>
    <p:sldId id="865" r:id="rId49"/>
    <p:sldId id="910" r:id="rId50"/>
    <p:sldId id="867" r:id="rId51"/>
    <p:sldId id="912" r:id="rId52"/>
    <p:sldId id="911" r:id="rId53"/>
    <p:sldId id="869" r:id="rId54"/>
    <p:sldId id="872" r:id="rId55"/>
    <p:sldId id="873" r:id="rId56"/>
    <p:sldId id="874" r:id="rId57"/>
    <p:sldId id="875" r:id="rId58"/>
    <p:sldId id="876" r:id="rId59"/>
    <p:sldId id="877" r:id="rId60"/>
    <p:sldId id="878" r:id="rId61"/>
    <p:sldId id="879" r:id="rId62"/>
    <p:sldId id="881" r:id="rId63"/>
    <p:sldId id="882" r:id="rId64"/>
    <p:sldId id="883" r:id="rId65"/>
    <p:sldId id="884" r:id="rId66"/>
    <p:sldId id="885" r:id="rId67"/>
    <p:sldId id="886" r:id="rId68"/>
    <p:sldId id="888" r:id="rId69"/>
    <p:sldId id="889" r:id="rId70"/>
    <p:sldId id="890" r:id="rId71"/>
    <p:sldId id="891" r:id="rId72"/>
    <p:sldId id="892" r:id="rId73"/>
    <p:sldId id="893" r:id="rId74"/>
    <p:sldId id="894" r:id="rId75"/>
  </p:sldIdLst>
  <p:sldSz cx="9144000" cy="5145088"/>
  <p:notesSz cx="6858000" cy="9144000"/>
  <p:defaultTextStyle>
    <a:defPPr>
      <a:defRPr lang="zh-CN"/>
    </a:defPPr>
    <a:lvl1pPr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1pPr>
    <a:lvl2pPr marL="4572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2pPr>
    <a:lvl3pPr marL="9144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3pPr>
    <a:lvl4pPr marL="13716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4pPr>
    <a:lvl5pPr marL="1828800" algn="l" rtl="0" fontAlgn="base">
      <a:spcBef>
        <a:spcPct val="0"/>
      </a:spcBef>
      <a:spcAft>
        <a:spcPct val="0"/>
      </a:spcAft>
      <a:defRPr sz="2800" b="1" u="sng" kern="1200">
        <a:solidFill>
          <a:srgbClr val="000099"/>
        </a:solidFill>
        <a:latin typeface="Times New Roman" pitchFamily="18" charset="0"/>
        <a:ea typeface="微软雅黑" pitchFamily="34" charset="-122"/>
        <a:cs typeface="Times New Roman" pitchFamily="18" charset="0"/>
      </a:defRPr>
    </a:lvl5pPr>
    <a:lvl6pPr marL="22860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6pPr>
    <a:lvl7pPr marL="27432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7pPr>
    <a:lvl8pPr marL="32004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8pPr>
    <a:lvl9pPr marL="3657600" algn="l" defTabSz="914400" rtl="0" eaLnBrk="1" latinLnBrk="0" hangingPunct="1">
      <a:defRPr sz="2800" b="1" u="sng" kern="1200">
        <a:solidFill>
          <a:srgbClr val="000099"/>
        </a:solidFill>
        <a:latin typeface="Times New Roman" pitchFamily="18" charset="0"/>
        <a:ea typeface="微软雅黑" pitchFamily="34" charset="-122"/>
        <a:cs typeface="Times New Roman" pitchFamily="18" charset="0"/>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86B"/>
    <a:srgbClr val="FBFBFB"/>
    <a:srgbClr val="FF0000"/>
    <a:srgbClr val="99CCFF"/>
    <a:srgbClr val="6699FF"/>
    <a:srgbClr val="3399FF"/>
    <a:srgbClr val="0099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77" autoAdjust="0"/>
    <p:restoredTop sz="92718" autoAdjust="0"/>
  </p:normalViewPr>
  <p:slideViewPr>
    <p:cSldViewPr>
      <p:cViewPr>
        <p:scale>
          <a:sx n="100" d="100"/>
          <a:sy n="100" d="100"/>
        </p:scale>
        <p:origin x="110" y="139"/>
      </p:cViewPr>
      <p:guideLst>
        <p:guide orient="horz" pos="162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20"/>
    </p:cViewPr>
  </p:sorterViewPr>
  <p:notesViewPr>
    <p:cSldViewPr>
      <p:cViewPr varScale="1">
        <p:scale>
          <a:sx n="58" d="100"/>
          <a:sy n="58" d="100"/>
        </p:scale>
        <p:origin x="-19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348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026A5F2D-C0E7-4F3F-BD5F-08BE7DA7A33D}" type="slidenum">
              <a:rPr lang="en-US" altLang="zh-CN"/>
              <a:pPr>
                <a:defRPr/>
              </a:pPr>
              <a:t>‹#›</a:t>
            </a:fld>
            <a:endParaRPr lang="en-US" altLang="zh-CN"/>
          </a:p>
        </p:txBody>
      </p:sp>
    </p:spTree>
    <p:extLst>
      <p:ext uri="{BB962C8B-B14F-4D97-AF65-F5344CB8AC3E}">
        <p14:creationId xmlns:p14="http://schemas.microsoft.com/office/powerpoint/2010/main" val="86503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1" sz="1200" b="0" u="none">
                <a:solidFill>
                  <a:schemeClr val="tx1"/>
                </a:solidFill>
                <a:effectLst/>
                <a:latin typeface="Times New Roman" pitchFamily="18" charset="0"/>
                <a:ea typeface="宋体" pitchFamily="2" charset="-122"/>
                <a:cs typeface="+mn-cs"/>
              </a:defRPr>
            </a:lvl1pPr>
          </a:lstStyle>
          <a:p>
            <a:pPr>
              <a:defRPr/>
            </a:pPr>
            <a:endParaRPr lang="en-US" altLang="zh-CN"/>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b="0" u="none">
                <a:solidFill>
                  <a:schemeClr val="tx1"/>
                </a:solidFill>
                <a:effectLst/>
                <a:latin typeface="Times New Roman" pitchFamily="18" charset="0"/>
                <a:ea typeface="宋体" pitchFamily="2" charset="-122"/>
                <a:cs typeface="+mn-cs"/>
              </a:defRPr>
            </a:lvl1pPr>
          </a:lstStyle>
          <a:p>
            <a:pPr>
              <a:defRPr/>
            </a:pPr>
            <a:fld id="{F61ACCAA-D3C3-43F8-930F-F5D1EDC4DCA6}" type="slidenum">
              <a:rPr lang="en-US" altLang="zh-CN"/>
              <a:pPr>
                <a:defRPr/>
              </a:pPr>
              <a:t>‹#›</a:t>
            </a:fld>
            <a:endParaRPr lang="en-US" altLang="zh-CN"/>
          </a:p>
        </p:txBody>
      </p:sp>
    </p:spTree>
    <p:extLst>
      <p:ext uri="{BB962C8B-B14F-4D97-AF65-F5344CB8AC3E}">
        <p14:creationId xmlns:p14="http://schemas.microsoft.com/office/powerpoint/2010/main" val="41551600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1</a:t>
            </a:fld>
            <a:endParaRPr lang="en-US" altLang="zh-CN"/>
          </a:p>
        </p:txBody>
      </p:sp>
    </p:spTree>
    <p:extLst>
      <p:ext uri="{BB962C8B-B14F-4D97-AF65-F5344CB8AC3E}">
        <p14:creationId xmlns:p14="http://schemas.microsoft.com/office/powerpoint/2010/main" val="317017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marL="228600" indent="-228600"/>
            <a:endParaRPr lang="zh-CN" altLang="en-US" smtClean="0">
              <a:solidFill>
                <a:srgbClr val="007D7A"/>
              </a:solidFill>
              <a:ea typeface="宋体" charset="-122"/>
              <a:cs typeface="Times New Roman" pitchFamily="18" charset="0"/>
            </a:endParaRPr>
          </a:p>
        </p:txBody>
      </p:sp>
    </p:spTree>
    <p:extLst>
      <p:ext uri="{BB962C8B-B14F-4D97-AF65-F5344CB8AC3E}">
        <p14:creationId xmlns:p14="http://schemas.microsoft.com/office/powerpoint/2010/main" val="353684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9C66E30E-6686-4482-86C6-40105230AA48}" type="slidenum">
              <a:rPr lang="zh-CN" altLang="en-US" smtClean="0"/>
              <a:pPr/>
              <a:t>4</a:t>
            </a:fld>
            <a:endParaRPr lang="zh-CN" altLang="en-US"/>
          </a:p>
        </p:txBody>
      </p:sp>
    </p:spTree>
    <p:extLst>
      <p:ext uri="{BB962C8B-B14F-4D97-AF65-F5344CB8AC3E}">
        <p14:creationId xmlns:p14="http://schemas.microsoft.com/office/powerpoint/2010/main" val="286869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分配系统</a:t>
            </a:r>
            <a:r>
              <a:rPr kumimoji="1" lang="en-US" altLang="zh-CN" sz="1200" b="0" i="0" kern="1200" dirty="0" smtClean="0">
                <a:solidFill>
                  <a:schemeClr val="tx1"/>
                </a:solidFill>
                <a:effectLst/>
                <a:latin typeface="Times New Roman" pitchFamily="18" charset="0"/>
                <a:ea typeface="宋体" pitchFamily="2" charset="-122"/>
                <a:cs typeface="+mn-cs"/>
              </a:rPr>
              <a:t>(Distribution System, DS) </a:t>
            </a:r>
            <a:r>
              <a:rPr kumimoji="1" lang="zh-CN" altLang="en-US" sz="1200" b="0" i="0" kern="1200" dirty="0" smtClean="0">
                <a:solidFill>
                  <a:schemeClr val="tx1"/>
                </a:solidFill>
                <a:effectLst/>
                <a:latin typeface="Times New Roman" pitchFamily="18" charset="0"/>
                <a:ea typeface="宋体" pitchFamily="2" charset="-122"/>
                <a:cs typeface="+mn-cs"/>
              </a:rPr>
              <a:t>。分配系统用于连接不同的基本服务单元。分配系统使用的媒介</a:t>
            </a:r>
            <a:r>
              <a:rPr kumimoji="1" lang="en-US" altLang="zh-CN" sz="1200" b="0" i="0" kern="1200" dirty="0" smtClean="0">
                <a:solidFill>
                  <a:schemeClr val="tx1"/>
                </a:solidFill>
                <a:effectLst/>
                <a:latin typeface="Times New Roman" pitchFamily="18" charset="0"/>
                <a:ea typeface="宋体" pitchFamily="2" charset="-122"/>
                <a:cs typeface="+mn-cs"/>
              </a:rPr>
              <a:t>(Medium) </a:t>
            </a:r>
            <a:r>
              <a:rPr kumimoji="1" lang="zh-CN" altLang="en-US" sz="1200" b="0" i="0" kern="1200" dirty="0" smtClean="0">
                <a:solidFill>
                  <a:schemeClr val="tx1"/>
                </a:solidFill>
                <a:effectLst/>
                <a:latin typeface="Times New Roman" pitchFamily="18" charset="0"/>
                <a:ea typeface="宋体" pitchFamily="2" charset="-122"/>
                <a:cs typeface="+mn-cs"/>
              </a:rPr>
              <a:t>逻辑上和基本服务单元使用的媒介是截然分开的，尽管它们物理上可能会是同一个媒介，例如同一个无线频段。</a:t>
            </a:r>
            <a:endParaRPr kumimoji="1" lang="en-US" altLang="zh-CN" sz="1200" b="0" i="0" kern="1200" dirty="0" smtClean="0">
              <a:solidFill>
                <a:schemeClr val="tx1"/>
              </a:solidFill>
              <a:effectLst/>
              <a:latin typeface="Times New Roman" pitchFamily="18" charset="0"/>
              <a:ea typeface="宋体" pitchFamily="2" charset="-122"/>
              <a:cs typeface="+mn-cs"/>
            </a:endParaRPr>
          </a:p>
          <a:p>
            <a:r>
              <a:rPr lang="en-US" altLang="zh-CN" dirty="0" smtClean="0">
                <a:effectLst/>
              </a:rPr>
              <a:t>IEEE 802.11b</a:t>
            </a:r>
            <a:r>
              <a:rPr lang="zh-CN" altLang="en-US" dirty="0" smtClean="0">
                <a:effectLst/>
              </a:rPr>
              <a:t>体系结构允许</a:t>
            </a:r>
            <a:r>
              <a:rPr lang="en-US" altLang="zh-CN" dirty="0" smtClean="0">
                <a:effectLst/>
              </a:rPr>
              <a:t>DS</a:t>
            </a:r>
            <a:r>
              <a:rPr lang="zh-CN" altLang="en-US" dirty="0" smtClean="0">
                <a:effectLst/>
              </a:rPr>
              <a:t>可以不同于现在有线局域网。可以使用许多不同的技术，包括当前</a:t>
            </a:r>
            <a:r>
              <a:rPr lang="en-US" altLang="zh-CN" dirty="0" smtClean="0">
                <a:effectLst/>
              </a:rPr>
              <a:t>IEEE 802.11</a:t>
            </a:r>
            <a:r>
              <a:rPr lang="zh-CN" altLang="en-US" dirty="0" smtClean="0">
                <a:effectLst/>
              </a:rPr>
              <a:t>有线局域网技术来构建</a:t>
            </a:r>
            <a:r>
              <a:rPr lang="en-US" altLang="zh-CN" dirty="0" smtClean="0">
                <a:effectLst/>
              </a:rPr>
              <a:t>DS</a:t>
            </a:r>
            <a:r>
              <a:rPr lang="zh-CN" altLang="en-US" dirty="0" smtClean="0">
                <a:effectLst/>
              </a:rPr>
              <a:t>。</a:t>
            </a:r>
            <a:r>
              <a:rPr lang="en-US" altLang="zh-CN" dirty="0" smtClean="0">
                <a:effectLst/>
              </a:rPr>
              <a:t>IEEE 802.11</a:t>
            </a:r>
            <a:r>
              <a:rPr lang="zh-CN" altLang="en-US" dirty="0" smtClean="0">
                <a:effectLst/>
              </a:rPr>
              <a:t>并不限制</a:t>
            </a:r>
            <a:r>
              <a:rPr lang="en-US" altLang="zh-CN" dirty="0" smtClean="0">
                <a:effectLst/>
              </a:rPr>
              <a:t>DS</a:t>
            </a:r>
            <a:r>
              <a:rPr lang="zh-CN" altLang="en-US" dirty="0" smtClean="0">
                <a:effectLst/>
              </a:rPr>
              <a:t>是基于数据链路层还是基于网络层。</a:t>
            </a:r>
            <a:r>
              <a:rPr lang="en-US" altLang="zh-CN" dirty="0" smtClean="0">
                <a:effectLst/>
              </a:rPr>
              <a:t>IEEE 802.11b</a:t>
            </a:r>
            <a:r>
              <a:rPr lang="zh-CN" altLang="en-US" dirty="0" smtClean="0">
                <a:effectLst/>
              </a:rPr>
              <a:t>也不限制</a:t>
            </a:r>
            <a:r>
              <a:rPr lang="en-US" altLang="zh-CN" dirty="0" smtClean="0">
                <a:effectLst/>
              </a:rPr>
              <a:t>DS</a:t>
            </a:r>
            <a:r>
              <a:rPr lang="zh-CN" altLang="en-US" dirty="0" smtClean="0">
                <a:effectLst/>
              </a:rPr>
              <a:t>的特性是集中式的还是分布式的。 </a:t>
            </a:r>
            <a:r>
              <a:rPr lang="en-US" altLang="zh-CN" dirty="0" smtClean="0">
                <a:effectLst/>
              </a:rPr>
              <a:t>IEEE 802.11</a:t>
            </a:r>
            <a:r>
              <a:rPr lang="zh-CN" altLang="en-US" dirty="0" smtClean="0">
                <a:effectLst/>
              </a:rPr>
              <a:t>没有明确指定</a:t>
            </a:r>
            <a:r>
              <a:rPr lang="en-US" altLang="zh-CN" dirty="0" smtClean="0">
                <a:effectLst/>
              </a:rPr>
              <a:t>DS</a:t>
            </a:r>
            <a:r>
              <a:rPr lang="zh-CN" altLang="en-US" dirty="0" smtClean="0">
                <a:effectLst/>
              </a:rPr>
              <a:t>的实现细节。</a:t>
            </a:r>
          </a:p>
          <a:p>
            <a:endParaRPr lang="zh-CN" altLang="en-US" dirty="0"/>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7</a:t>
            </a:fld>
            <a:endParaRPr lang="en-US" altLang="zh-CN"/>
          </a:p>
        </p:txBody>
      </p:sp>
    </p:spTree>
    <p:extLst>
      <p:ext uri="{BB962C8B-B14F-4D97-AF65-F5344CB8AC3E}">
        <p14:creationId xmlns:p14="http://schemas.microsoft.com/office/powerpoint/2010/main" val="2420940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smtClean="0">
                <a:solidFill>
                  <a:schemeClr val="tx1"/>
                </a:solidFill>
                <a:effectLst/>
                <a:latin typeface="Times New Roman" pitchFamily="18" charset="0"/>
                <a:ea typeface="宋体" pitchFamily="2" charset="-122"/>
                <a:cs typeface="+mn-cs"/>
              </a:rPr>
              <a:t>MIMO(Multiple-Input Multiple-Output) </a:t>
            </a:r>
            <a:r>
              <a:rPr kumimoji="1" lang="zh-CN" altLang="en-US" sz="1200" b="0" i="0" kern="1200" dirty="0" smtClean="0">
                <a:solidFill>
                  <a:schemeClr val="tx1"/>
                </a:solidFill>
                <a:effectLst/>
                <a:latin typeface="Times New Roman" pitchFamily="18" charset="0"/>
                <a:ea typeface="宋体" pitchFamily="2" charset="-122"/>
                <a:cs typeface="+mn-cs"/>
              </a:rPr>
              <a:t>技术指在发射端和接收端分别使用多个发射天线和接收天线，使信号通过发射端与接收端的多个天线传送和接收，从而改善通信质量。</a:t>
            </a:r>
            <a:endParaRPr lang="zh-CN" altLang="en-US" dirty="0"/>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15</a:t>
            </a:fld>
            <a:endParaRPr lang="en-US" altLang="zh-CN"/>
          </a:p>
        </p:txBody>
      </p:sp>
    </p:spTree>
    <p:extLst>
      <p:ext uri="{BB962C8B-B14F-4D97-AF65-F5344CB8AC3E}">
        <p14:creationId xmlns:p14="http://schemas.microsoft.com/office/powerpoint/2010/main" val="1982625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31</a:t>
            </a:fld>
            <a:endParaRPr lang="en-US" altLang="zh-CN"/>
          </a:p>
        </p:txBody>
      </p:sp>
    </p:spTree>
    <p:extLst>
      <p:ext uri="{BB962C8B-B14F-4D97-AF65-F5344CB8AC3E}">
        <p14:creationId xmlns:p14="http://schemas.microsoft.com/office/powerpoint/2010/main" val="1874065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网络分配向量</a:t>
            </a:r>
            <a:r>
              <a:rPr kumimoji="1" lang="en-US" altLang="zh-CN" sz="1200" b="0" i="0" kern="1200" dirty="0" smtClean="0">
                <a:solidFill>
                  <a:schemeClr val="tx1"/>
                </a:solidFill>
                <a:effectLst/>
                <a:latin typeface="Times New Roman" pitchFamily="18" charset="0"/>
                <a:ea typeface="宋体" pitchFamily="2" charset="-122"/>
                <a:cs typeface="+mn-cs"/>
              </a:rPr>
              <a:t>(NAV)</a:t>
            </a:r>
            <a:r>
              <a:rPr kumimoji="1" lang="zh-CN" altLang="en-US" sz="1200" b="0" i="0" kern="1200" dirty="0" smtClean="0">
                <a:solidFill>
                  <a:schemeClr val="tx1"/>
                </a:solidFill>
                <a:effectLst/>
                <a:latin typeface="Times New Roman" pitchFamily="18" charset="0"/>
                <a:ea typeface="宋体" pitchFamily="2" charset="-122"/>
                <a:cs typeface="+mn-cs"/>
              </a:rPr>
              <a:t>即本地计数器</a:t>
            </a:r>
            <a:endParaRPr lang="zh-CN" altLang="en-US" dirty="0"/>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32</a:t>
            </a:fld>
            <a:endParaRPr lang="en-US" altLang="zh-CN"/>
          </a:p>
        </p:txBody>
      </p:sp>
    </p:spTree>
    <p:extLst>
      <p:ext uri="{BB962C8B-B14F-4D97-AF65-F5344CB8AC3E}">
        <p14:creationId xmlns:p14="http://schemas.microsoft.com/office/powerpoint/2010/main" val="351337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37</a:t>
            </a:fld>
            <a:endParaRPr lang="en-US" altLang="zh-CN"/>
          </a:p>
        </p:txBody>
      </p:sp>
    </p:spTree>
    <p:extLst>
      <p:ext uri="{BB962C8B-B14F-4D97-AF65-F5344CB8AC3E}">
        <p14:creationId xmlns:p14="http://schemas.microsoft.com/office/powerpoint/2010/main" val="1515194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pitchFamily="2" charset="-122"/>
                <a:cs typeface="+mn-cs"/>
              </a:rPr>
              <a:t>此频段主要是开放给工业、科学、医学三个主要机构使用，属于</a:t>
            </a:r>
            <a:r>
              <a:rPr kumimoji="1" lang="en-US" altLang="zh-CN" sz="1200" b="0" i="0" kern="1200" dirty="0" smtClean="0">
                <a:solidFill>
                  <a:schemeClr val="tx1"/>
                </a:solidFill>
                <a:effectLst/>
                <a:latin typeface="Times New Roman" pitchFamily="18" charset="0"/>
                <a:ea typeface="宋体" pitchFamily="2" charset="-122"/>
                <a:cs typeface="+mn-cs"/>
              </a:rPr>
              <a:t>Free License</a:t>
            </a:r>
            <a:r>
              <a:rPr kumimoji="1" lang="zh-CN" altLang="en-US" sz="1200" b="0" i="0" kern="1200" dirty="0" smtClean="0">
                <a:solidFill>
                  <a:schemeClr val="tx1"/>
                </a:solidFill>
                <a:effectLst/>
                <a:latin typeface="Times New Roman" pitchFamily="18" charset="0"/>
                <a:ea typeface="宋体" pitchFamily="2" charset="-122"/>
                <a:cs typeface="+mn-cs"/>
              </a:rPr>
              <a:t>，无需授权许可，只需要遵守一定的发射功率</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一般低于</a:t>
            </a:r>
            <a:r>
              <a:rPr kumimoji="1" lang="en-US" altLang="zh-CN" sz="1200" b="0" i="0" kern="1200" dirty="0" smtClean="0">
                <a:solidFill>
                  <a:schemeClr val="tx1"/>
                </a:solidFill>
                <a:effectLst/>
                <a:latin typeface="Times New Roman" pitchFamily="18" charset="0"/>
                <a:ea typeface="宋体" pitchFamily="2" charset="-122"/>
                <a:cs typeface="+mn-cs"/>
              </a:rPr>
              <a:t>1W)</a:t>
            </a:r>
            <a:r>
              <a:rPr kumimoji="1" lang="zh-CN" altLang="en-US" sz="1200" b="0" i="0" kern="1200" dirty="0" smtClean="0">
                <a:solidFill>
                  <a:schemeClr val="tx1"/>
                </a:solidFill>
                <a:effectLst/>
                <a:latin typeface="Times New Roman" pitchFamily="18" charset="0"/>
                <a:ea typeface="宋体" pitchFamily="2" charset="-122"/>
                <a:cs typeface="+mn-cs"/>
              </a:rPr>
              <a:t>，并且不要对其它频段造成干扰即可。</a:t>
            </a:r>
          </a:p>
        </p:txBody>
      </p:sp>
      <p:sp>
        <p:nvSpPr>
          <p:cNvPr id="4" name="灯片编号占位符 3"/>
          <p:cNvSpPr>
            <a:spLocks noGrp="1"/>
          </p:cNvSpPr>
          <p:nvPr>
            <p:ph type="sldNum" sz="quarter" idx="10"/>
          </p:nvPr>
        </p:nvSpPr>
        <p:spPr/>
        <p:txBody>
          <a:bodyPr/>
          <a:lstStyle/>
          <a:p>
            <a:pPr>
              <a:defRPr/>
            </a:pPr>
            <a:fld id="{F61ACCAA-D3C3-43F8-930F-F5D1EDC4DCA6}" type="slidenum">
              <a:rPr lang="en-US" altLang="zh-CN" smtClean="0"/>
              <a:pPr>
                <a:defRPr/>
              </a:pPr>
              <a:t>55</a:t>
            </a:fld>
            <a:endParaRPr lang="en-US" altLang="zh-CN"/>
          </a:p>
        </p:txBody>
      </p:sp>
    </p:spTree>
    <p:extLst>
      <p:ext uri="{BB962C8B-B14F-4D97-AF65-F5344CB8AC3E}">
        <p14:creationId xmlns:p14="http://schemas.microsoft.com/office/powerpoint/2010/main" val="13288580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598613"/>
            <a:ext cx="6243654" cy="1045369"/>
          </a:xfrm>
        </p:spPr>
        <p:txBody>
          <a:bodyPr/>
          <a:lstStyle>
            <a:lvl1pPr>
              <a:defRPr sz="4400">
                <a:solidFill>
                  <a:schemeClr val="accent1">
                    <a:lumMod val="50000"/>
                  </a:schemeClr>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185834" y="2916238"/>
            <a:ext cx="4914912" cy="1013628"/>
          </a:xfrm>
        </p:spPr>
        <p:txBody>
          <a:bodyPr/>
          <a:lstStyle>
            <a:lvl1pPr marL="0" indent="0" algn="ctr">
              <a:buNone/>
              <a:defRPr sz="3200" b="1">
                <a:solidFill>
                  <a:schemeClr val="accent1">
                    <a:lumMod val="75000"/>
                  </a:schemeClr>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4116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4116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82865A10-BBE2-4D01-9E85-8CFD15142DED}" type="slidenum">
              <a:rPr lang="en-US" altLang="ko-KR" smtClean="0"/>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50" y="428625"/>
            <a:ext cx="6429375" cy="857250"/>
          </a:xfrm>
        </p:spPr>
        <p:txBody>
          <a:bodyPr/>
          <a:lstStyle/>
          <a:p>
            <a:r>
              <a:rPr lang="zh-CN" altLang="en-US"/>
              <a:t>单击此处编辑母版标题样式</a:t>
            </a:r>
          </a:p>
        </p:txBody>
      </p:sp>
      <p:sp>
        <p:nvSpPr>
          <p:cNvPr id="3" name="内容占位符 2"/>
          <p:cNvSpPr>
            <a:spLocks noGrp="1"/>
          </p:cNvSpPr>
          <p:nvPr>
            <p:ph idx="1"/>
          </p:nvPr>
        </p:nvSpPr>
        <p:spPr>
          <a:xfrm>
            <a:off x="357188" y="1485900"/>
            <a:ext cx="6357937" cy="30876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fld id="{D5BCA1C4-8F8C-4FFB-B211-9C1C70E394EC}" type="slidenum">
              <a:rPr lang="en-US" altLang="ko-KR" smtClean="0"/>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60785"/>
            <a:ext cx="7793037" cy="1096904"/>
          </a:xfrm>
        </p:spPr>
        <p:txBody>
          <a:bodyPr/>
          <a:lstStyle>
            <a:lvl1pPr>
              <a:defRPr>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1042989" y="1330339"/>
            <a:ext cx="3810000" cy="3087053"/>
          </a:xfrm>
        </p:spPr>
        <p:txBody>
          <a:bodyPr/>
          <a:lstStyle>
            <a:lvl1pPr>
              <a:defRPr>
                <a:ea typeface="黑体" pitchFamily="2" charset="-122"/>
              </a:defRPr>
            </a:lvl1pPr>
            <a:lvl2pPr>
              <a:defRPr>
                <a:ea typeface="黑体" pitchFamily="2" charset="-122"/>
              </a:defRPr>
            </a:lvl2pPr>
            <a:lvl3pPr>
              <a:defRPr>
                <a:ea typeface="黑体" pitchFamily="2" charset="-122"/>
              </a:defRPr>
            </a:lvl3pPr>
            <a:lvl4pPr>
              <a:defRPr>
                <a:ea typeface="黑体" pitchFamily="2" charset="-122"/>
              </a:defRPr>
            </a:lvl4pPr>
            <a:lvl5pPr>
              <a:defRPr>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005389" y="1330339"/>
            <a:ext cx="3810000" cy="3087053"/>
          </a:xfrm>
        </p:spPr>
        <p:txBody>
          <a:bodyPr/>
          <a:lstStyle>
            <a:lvl1pPr>
              <a:defRPr>
                <a:ea typeface="黑体" pitchFamily="2" charset="-122"/>
              </a:defRPr>
            </a:lvl1pPr>
            <a:lvl2pPr>
              <a:defRPr>
                <a:ea typeface="黑体" pitchFamily="2" charset="-122"/>
              </a:defRPr>
            </a:lvl2pPr>
            <a:lvl3pPr>
              <a:defRPr>
                <a:ea typeface="黑体" pitchFamily="2" charset="-122"/>
              </a:defRPr>
            </a:lvl3pPr>
            <a:lvl4pPr>
              <a:defRPr>
                <a:ea typeface="黑体" pitchFamily="2" charset="-122"/>
              </a:defRPr>
            </a:lvl4pPr>
            <a:lvl5pPr>
              <a:defRPr>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11"/>
          <p:cNvSpPr>
            <a:spLocks noGrp="1" noChangeArrowheads="1"/>
          </p:cNvSpPr>
          <p:nvPr>
            <p:ph type="dt" sz="half" idx="10"/>
          </p:nvPr>
        </p:nvSpPr>
        <p:spPr>
          <a:xfrm>
            <a:off x="458474" y="4795376"/>
            <a:ext cx="2139543" cy="275459"/>
          </a:xfrm>
          <a:prstGeom prst="rect">
            <a:avLst/>
          </a:prstGeom>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ea typeface="黑体" pitchFamily="2" charset="-122"/>
              </a:defRPr>
            </a:lvl1pPr>
          </a:lstStyle>
          <a:p>
            <a:pPr>
              <a:defRPr/>
            </a:pPr>
            <a:endParaRPr lang="zh-CN" altLang="en-US" dirty="0"/>
          </a:p>
        </p:txBody>
      </p:sp>
      <p:sp>
        <p:nvSpPr>
          <p:cNvPr id="7" name="Rectangle 13"/>
          <p:cNvSpPr>
            <a:spLocks noGrp="1" noChangeArrowheads="1"/>
          </p:cNvSpPr>
          <p:nvPr>
            <p:ph type="sldNum" sz="quarter" idx="12"/>
          </p:nvPr>
        </p:nvSpPr>
        <p:spPr>
          <a:xfrm>
            <a:off x="6571454" y="4795376"/>
            <a:ext cx="2139543" cy="275459"/>
          </a:xfrm>
          <a:prstGeom prst="rect">
            <a:avLst/>
          </a:prstGeom>
          <a:ln/>
        </p:spPr>
        <p:txBody>
          <a:bodyPr/>
          <a:lstStyle>
            <a:lvl1pPr>
              <a:defRPr>
                <a:ea typeface="黑体" pitchFamily="2" charset="-122"/>
              </a:defRPr>
            </a:lvl1pPr>
          </a:lstStyle>
          <a:p>
            <a:pPr>
              <a:defRPr/>
            </a:pPr>
            <a:fld id="{C17D48F8-5035-4E1E-A2F4-3BFDC4337629}" type="slidenum">
              <a:rPr lang="en-US" altLang="zh-CN" smtClean="0"/>
              <a:pPr>
                <a:defRPr/>
              </a:pPr>
              <a:t>‹#›</a:t>
            </a:fld>
            <a:endParaRPr lang="en-US" altLang="zh-CN" dirty="0"/>
          </a:p>
        </p:txBody>
      </p:sp>
    </p:spTree>
    <p:extLst>
      <p:ext uri="{BB962C8B-B14F-4D97-AF65-F5344CB8AC3E}">
        <p14:creationId xmlns:p14="http://schemas.microsoft.com/office/powerpoint/2010/main" val="639536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160785"/>
            <a:ext cx="7793037" cy="1096904"/>
          </a:xfrm>
        </p:spPr>
        <p:txBody>
          <a:bodyPr/>
          <a:lstStyle>
            <a:lvl1pPr>
              <a:defRPr>
                <a:ea typeface="黑体" pitchFamily="2" charset="-122"/>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1042988" y="1330339"/>
            <a:ext cx="7772400" cy="3087053"/>
          </a:xfrm>
        </p:spPr>
        <p:txBody>
          <a:bodyPr/>
          <a:lstStyle>
            <a:lvl1pPr>
              <a:defRPr>
                <a:ea typeface="黑体" pitchFamily="2" charset="-122"/>
              </a:defRPr>
            </a:lvl1pPr>
          </a:lstStyle>
          <a:p>
            <a:pPr lvl="0"/>
            <a:endParaRPr lang="zh-CN" altLang="en-US" noProof="0" dirty="0" smtClean="0"/>
          </a:p>
        </p:txBody>
      </p:sp>
      <p:sp>
        <p:nvSpPr>
          <p:cNvPr id="4" name="Rectangle 11"/>
          <p:cNvSpPr>
            <a:spLocks noGrp="1" noChangeArrowheads="1"/>
          </p:cNvSpPr>
          <p:nvPr>
            <p:ph type="dt" sz="half" idx="10"/>
          </p:nvPr>
        </p:nvSpPr>
        <p:spPr>
          <a:xfrm>
            <a:off x="458474" y="4795376"/>
            <a:ext cx="2139543" cy="275459"/>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ea typeface="黑体" pitchFamily="2" charset="-122"/>
              </a:defRPr>
            </a:lvl1pPr>
          </a:lstStyle>
          <a:p>
            <a:pPr>
              <a:defRPr/>
            </a:pPr>
            <a:endParaRPr lang="zh-CN" altLang="en-US" dirty="0"/>
          </a:p>
        </p:txBody>
      </p:sp>
      <p:sp>
        <p:nvSpPr>
          <p:cNvPr id="6" name="Rectangle 13"/>
          <p:cNvSpPr>
            <a:spLocks noGrp="1" noChangeArrowheads="1"/>
          </p:cNvSpPr>
          <p:nvPr>
            <p:ph type="sldNum" sz="quarter" idx="12"/>
          </p:nvPr>
        </p:nvSpPr>
        <p:spPr>
          <a:xfrm>
            <a:off x="6571454" y="4795376"/>
            <a:ext cx="2139543" cy="275459"/>
          </a:xfrm>
          <a:prstGeom prst="rect">
            <a:avLst/>
          </a:prstGeom>
          <a:ln/>
        </p:spPr>
        <p:txBody>
          <a:bodyPr/>
          <a:lstStyle>
            <a:lvl1pPr>
              <a:defRPr>
                <a:ea typeface="黑体" pitchFamily="2" charset="-122"/>
              </a:defRPr>
            </a:lvl1pPr>
          </a:lstStyle>
          <a:p>
            <a:pPr>
              <a:defRPr/>
            </a:pPr>
            <a:fld id="{EE9BD9A4-FE00-4017-A71F-323D7C872688}" type="slidenum">
              <a:rPr lang="en-US" altLang="zh-CN" smtClean="0"/>
              <a:pPr>
                <a:defRPr/>
              </a:pPr>
              <a:t>‹#›</a:t>
            </a:fld>
            <a:endParaRPr lang="en-US" altLang="zh-CN" dirty="0"/>
          </a:p>
        </p:txBody>
      </p:sp>
    </p:spTree>
    <p:extLst>
      <p:ext uri="{BB962C8B-B14F-4D97-AF65-F5344CB8AC3E}">
        <p14:creationId xmlns:p14="http://schemas.microsoft.com/office/powerpoint/2010/main" val="349403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763"/>
            <a:ext cx="7772400" cy="102076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1225"/>
            <a:ext cx="7772400" cy="11255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a:xfrm>
            <a:off x="2895600" y="4716463"/>
            <a:ext cx="2895600" cy="228600"/>
          </a:xfrm>
        </p:spPr>
        <p:txBody>
          <a:bodyPr/>
          <a:lstStyle>
            <a:lvl1pPr algn="ctr" eaLnBrk="0" hangingPunct="0">
              <a:defRPr/>
            </a:lvl1pPr>
          </a:lstStyle>
          <a:p>
            <a:pPr>
              <a:defRPr/>
            </a:pPr>
            <a:fld id="{DF1D4176-B686-4F9C-B8B9-6D4E7966034E}" type="slidenum">
              <a:rPr lang="en-US" altLang="ko-KR" smtClean="0"/>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3810000" cy="3087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fld id="{4561B00B-45F6-46ED-AE9B-5277C6156483}" type="slidenum">
              <a:rPr lang="en-US" altLang="ko-KR" smtClean="0"/>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1"/>
            <a:ext cx="4040188"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1631951"/>
            <a:ext cx="4041775" cy="2963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3"/>
          <p:cNvSpPr>
            <a:spLocks noGrp="1"/>
          </p:cNvSpPr>
          <p:nvPr>
            <p:ph type="ftr" sz="quarter" idx="10"/>
          </p:nvPr>
        </p:nvSpPr>
        <p:spPr/>
        <p:txBody>
          <a:bodyPr/>
          <a:lstStyle>
            <a:lvl1pPr>
              <a:defRPr/>
            </a:lvl1pPr>
          </a:lstStyle>
          <a:p>
            <a:pPr>
              <a:defRPr/>
            </a:pPr>
            <a:fld id="{15ED4FF1-9C8A-4270-BC26-39EA5B95F948}" type="slidenum">
              <a:rPr lang="en-US" altLang="ko-KR" smtClean="0"/>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3"/>
          <p:cNvSpPr>
            <a:spLocks noGrp="1"/>
          </p:cNvSpPr>
          <p:nvPr>
            <p:ph type="ftr" sz="quarter" idx="10"/>
          </p:nvPr>
        </p:nvSpPr>
        <p:spPr/>
        <p:txBody>
          <a:bodyPr/>
          <a:lstStyle>
            <a:lvl1pPr>
              <a:defRPr/>
            </a:lvl1pPr>
          </a:lstStyle>
          <a:p>
            <a:pPr>
              <a:defRPr/>
            </a:pPr>
            <a:fld id="{557B8711-5A7D-4E70-BD82-9F5CCA687194}" type="slidenum">
              <a:rPr lang="en-US" altLang="ko-KR" smtClean="0"/>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3"/>
          <p:cNvSpPr>
            <a:spLocks noGrp="1"/>
          </p:cNvSpPr>
          <p:nvPr>
            <p:ph type="ftr" sz="quarter" idx="10"/>
          </p:nvPr>
        </p:nvSpPr>
        <p:spPr/>
        <p:txBody>
          <a:bodyPr/>
          <a:lstStyle>
            <a:lvl1pPr>
              <a:defRPr/>
            </a:lvl1pPr>
          </a:lstStyle>
          <a:p>
            <a:pPr>
              <a:defRPr/>
            </a:pPr>
            <a:fld id="{B2256D83-A3B3-4B1F-B916-DC2F254FD3B0}" type="slidenum">
              <a:rPr lang="en-US" altLang="ko-KR" smtClean="0"/>
              <a:pPr>
                <a:defRPr/>
              </a:pPr>
              <a:t>‹#›</a:t>
            </a:fld>
            <a:endParaRPr lang="en-US" altLang="ko-KR"/>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04790"/>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9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076325"/>
            <a:ext cx="3008313" cy="3519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8B25FD17-9188-4BF8-9CBE-45B0DAEE932D}" type="slidenum">
              <a:rPr lang="en-US" altLang="ko-KR" smtClean="0"/>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2038"/>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7489"/>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3"/>
          <p:cNvSpPr>
            <a:spLocks noGrp="1"/>
          </p:cNvSpPr>
          <p:nvPr>
            <p:ph type="ftr" sz="quarter" idx="10"/>
          </p:nvPr>
        </p:nvSpPr>
        <p:spPr/>
        <p:txBody>
          <a:bodyPr/>
          <a:lstStyle>
            <a:lvl1pPr>
              <a:defRPr/>
            </a:lvl1pPr>
          </a:lstStyle>
          <a:p>
            <a:pPr>
              <a:defRPr/>
            </a:pPr>
            <a:fld id="{AFA84918-99E0-42EC-A7A1-E60795F9E111}" type="slidenum">
              <a:rPr lang="en-US" altLang="ko-KR" smtClean="0"/>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fld id="{29FBCBA5-466C-4355-96AD-70B3E36C09FF}" type="slidenum">
              <a:rPr lang="en-US" altLang="ko-KR" smtClean="0"/>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 y="428625"/>
            <a:ext cx="6429375"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一级标题</a:t>
            </a:r>
          </a:p>
        </p:txBody>
      </p:sp>
      <p:sp>
        <p:nvSpPr>
          <p:cNvPr id="1027" name="Rectangle 3"/>
          <p:cNvSpPr>
            <a:spLocks noGrp="1" noChangeArrowheads="1"/>
          </p:cNvSpPr>
          <p:nvPr>
            <p:ph type="body" idx="1"/>
          </p:nvPr>
        </p:nvSpPr>
        <p:spPr bwMode="auto">
          <a:xfrm>
            <a:off x="357188" y="1485900"/>
            <a:ext cx="6357937" cy="30876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二级标题</a:t>
            </a:r>
            <a:endParaRPr lang="en-US" altLang="zh-CN" smtClean="0"/>
          </a:p>
          <a:p>
            <a:pPr lvl="1"/>
            <a:r>
              <a:rPr lang="zh-CN" altLang="en-US" smtClean="0"/>
              <a:t>三级标题</a:t>
            </a:r>
          </a:p>
          <a:p>
            <a:pPr lvl="2"/>
            <a:r>
              <a:rPr lang="zh-CN" altLang="en-US" smtClean="0"/>
              <a:t>四级标题</a:t>
            </a:r>
          </a:p>
          <a:p>
            <a:pPr lvl="3"/>
            <a:r>
              <a:rPr lang="zh-CN" altLang="en-US" smtClean="0"/>
              <a:t>五级标题</a:t>
            </a:r>
          </a:p>
          <a:p>
            <a:pPr lvl="4"/>
            <a:r>
              <a:rPr lang="zh-CN" altLang="en-US" smtClean="0"/>
              <a:t>六级标题</a:t>
            </a:r>
          </a:p>
        </p:txBody>
      </p:sp>
      <p:sp>
        <p:nvSpPr>
          <p:cNvPr id="4" name="页脚占位符 3"/>
          <p:cNvSpPr>
            <a:spLocks noGrp="1"/>
          </p:cNvSpPr>
          <p:nvPr>
            <p:ph type="ftr" sz="quarter" idx="3"/>
          </p:nvPr>
        </p:nvSpPr>
        <p:spPr>
          <a:xfrm>
            <a:off x="7690460" y="4659313"/>
            <a:ext cx="1440160" cy="433511"/>
          </a:xfrm>
          <a:prstGeom prst="rect">
            <a:avLst/>
          </a:prstGeom>
        </p:spPr>
        <p:txBody>
          <a:bodyPr/>
          <a:lstStyle>
            <a:lvl1pPr algn="ctr" eaLnBrk="0" hangingPunct="0">
              <a:defRPr sz="2000" u="none"/>
            </a:lvl1pPr>
          </a:lstStyle>
          <a:p>
            <a:pPr>
              <a:defRPr/>
            </a:pPr>
            <a:endParaRPr lang="en-US" altLang="ko-KR" dirty="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698" r:id="rId3"/>
    <p:sldLayoutId id="2147483697" r:id="rId4"/>
    <p:sldLayoutId id="2147483696" r:id="rId5"/>
    <p:sldLayoutId id="2147483695" r:id="rId6"/>
    <p:sldLayoutId id="2147483694" r:id="rId7"/>
    <p:sldLayoutId id="2147483693" r:id="rId8"/>
    <p:sldLayoutId id="2147483692" r:id="rId9"/>
    <p:sldLayoutId id="2147483691" r:id="rId10"/>
    <p:sldLayoutId id="2147483690" r:id="rId11"/>
    <p:sldLayoutId id="2147483701" r:id="rId12"/>
    <p:sldLayoutId id="2147483702" r:id="rId13"/>
  </p:sldLayoutIdLst>
  <p:hf sldNum="0" hdr="0" dt="0"/>
  <p:txStyles>
    <p:title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p:titleStyle>
    <p:body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8.wmf"/><Relationship Id="rId7" Type="http://schemas.openxmlformats.org/officeDocument/2006/relationships/image" Target="../media/image17.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wmf"/><Relationship Id="rId4" Type="http://schemas.openxmlformats.org/officeDocument/2006/relationships/image" Target="../media/image19.wmf"/><Relationship Id="rId9" Type="http://schemas.openxmlformats.org/officeDocument/2006/relationships/image" Target="../media/image22.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标题 1"/>
          <p:cNvSpPr>
            <a:spLocks noGrp="1"/>
          </p:cNvSpPr>
          <p:nvPr>
            <p:ph type="title"/>
          </p:nvPr>
        </p:nvSpPr>
        <p:spPr>
          <a:xfrm>
            <a:off x="3851920" y="2212504"/>
            <a:ext cx="4064000" cy="1020762"/>
          </a:xfrm>
        </p:spPr>
        <p:txBody>
          <a:bodyPr/>
          <a:lstStyle/>
          <a:p>
            <a:pPr eaLnBrk="1" hangingPunct="1">
              <a:defRPr/>
            </a:pPr>
            <a:r>
              <a:rPr lang="zh-CN" altLang="en-US" dirty="0" smtClean="0">
                <a:solidFill>
                  <a:srgbClr val="003366"/>
                </a:solidFill>
                <a:latin typeface="微软雅黑" pitchFamily="34" charset="-122"/>
                <a:ea typeface="微软雅黑" pitchFamily="34" charset="-122"/>
              </a:rPr>
              <a:t>计算机网络</a:t>
            </a:r>
            <a:endParaRPr lang="zh-CN" altLang="en-US" dirty="0">
              <a:solidFill>
                <a:srgbClr val="003366"/>
              </a:solidFill>
              <a:latin typeface="微软雅黑" pitchFamily="34" charset="-122"/>
              <a:ea typeface="微软雅黑" pitchFamily="34" charset="-122"/>
            </a:endParaRPr>
          </a:p>
        </p:txBody>
      </p:sp>
      <p:sp>
        <p:nvSpPr>
          <p:cNvPr id="15362" name="副标题 2"/>
          <p:cNvSpPr>
            <a:spLocks noGrp="1"/>
          </p:cNvSpPr>
          <p:nvPr>
            <p:ph type="body" idx="1"/>
          </p:nvPr>
        </p:nvSpPr>
        <p:spPr>
          <a:xfrm>
            <a:off x="3317875" y="3502025"/>
            <a:ext cx="4000500" cy="1125538"/>
          </a:xfrm>
        </p:spPr>
        <p:txBody>
          <a:bodyPr/>
          <a:lstStyle/>
          <a:p>
            <a:pPr algn="ctr" eaLnBrk="1" hangingPunct="1"/>
            <a:r>
              <a:rPr lang="zh-CN" altLang="en-US" sz="2800" b="1" smtClean="0">
                <a:solidFill>
                  <a:srgbClr val="003366"/>
                </a:solidFill>
                <a:latin typeface="微软雅黑" pitchFamily="34" charset="-122"/>
                <a:ea typeface="微软雅黑" pitchFamily="34" charset="-122"/>
              </a:rPr>
              <a:t>王宇新</a:t>
            </a:r>
          </a:p>
          <a:p>
            <a:pPr algn="ctr" eaLnBrk="1" hangingPunct="1"/>
            <a:r>
              <a:rPr lang="zh-CN" altLang="en-US" sz="2800" b="1" smtClean="0">
                <a:solidFill>
                  <a:srgbClr val="003366"/>
                </a:solidFill>
                <a:latin typeface="微软雅黑" pitchFamily="34" charset="-122"/>
                <a:ea typeface="微软雅黑" pitchFamily="34" charset="-122"/>
              </a:rPr>
              <a:t>大连理工大学</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374892" y="844352"/>
            <a:ext cx="6429375" cy="857250"/>
          </a:xfrm>
        </p:spPr>
        <p:txBody>
          <a:bodyPr/>
          <a:lstStyle/>
          <a:p>
            <a:pPr algn="l">
              <a:lnSpc>
                <a:spcPts val="2339"/>
              </a:lnSpc>
            </a:pP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与接入点 </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AP </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建立</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关联</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(association)</a:t>
            </a:r>
          </a:p>
        </p:txBody>
      </p:sp>
      <p:sp>
        <p:nvSpPr>
          <p:cNvPr id="349187" name="Rectangle 3"/>
          <p:cNvSpPr>
            <a:spLocks noGrp="1" noChangeArrowheads="1"/>
          </p:cNvSpPr>
          <p:nvPr>
            <p:ph type="body" idx="1"/>
          </p:nvPr>
        </p:nvSpPr>
        <p:spPr>
          <a:xfrm>
            <a:off x="251520" y="1701602"/>
            <a:ext cx="6768752" cy="3087688"/>
          </a:xfrm>
        </p:spPr>
        <p:txBody>
          <a:bodyPr/>
          <a:lstStyle/>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一个移动站若要加入到一个基本服务集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BSS</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，就必须先选择一个接入点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，并与此接入点</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建立关联</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建立关联就表示这个移动站加入了选定的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所属的子网，并和这个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之间创建了一个</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虚拟线路</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只有关联的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才向这个移动站发送数据帧，而这个移动站也只有通过关联的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才能向其他站点发送数据帧。</a:t>
            </a:r>
          </a:p>
        </p:txBody>
      </p:sp>
    </p:spTree>
    <p:extLst>
      <p:ext uri="{BB962C8B-B14F-4D97-AF65-F5344CB8AC3E}">
        <p14:creationId xmlns:p14="http://schemas.microsoft.com/office/powerpoint/2010/main" val="1893555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486498" y="628650"/>
            <a:ext cx="6429375" cy="857250"/>
          </a:xfrm>
          <a:noFill/>
          <a:ln w="9525">
            <a:noFill/>
            <a:miter lim="800000"/>
            <a:headEnd/>
            <a:tailEnd/>
          </a:ln>
        </p:spPr>
        <p:txBody>
          <a:bodyPr vert="horz" wrap="square" lIns="91440" tIns="45720" rIns="91440" bIns="45720" numCol="1" anchor="ctr" anchorCtr="0" compatLnSpc="1">
            <a:prstTxWarp prst="textNoShape">
              <a:avLst/>
            </a:prstTxWarp>
          </a:bodyPr>
          <a:lstStyle/>
          <a:p>
            <a:pPr algn="l">
              <a:lnSpc>
                <a:spcPts val="2339"/>
              </a:lnSpc>
            </a:pP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移动站与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AP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建立关联的方法</a:t>
            </a:r>
          </a:p>
        </p:txBody>
      </p:sp>
      <p:sp>
        <p:nvSpPr>
          <p:cNvPr id="350211" name="Rectangle 3"/>
          <p:cNvSpPr>
            <a:spLocks noGrp="1" noChangeArrowheads="1"/>
          </p:cNvSpPr>
          <p:nvPr>
            <p:ph type="body" idx="1"/>
          </p:nvPr>
        </p:nvSpPr>
        <p:spPr/>
        <p:txBody>
          <a:bodyPr/>
          <a:lstStyle/>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被动扫描</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，即移动站等待接收</a:t>
            </a:r>
            <a:r>
              <a:rPr lang="zh-CN" altLang="en-US" sz="2200" b="1" kern="1200" dirty="0">
                <a:solidFill>
                  <a:schemeClr val="accent1"/>
                </a:solidFill>
                <a:latin typeface="微软雅黑" panose="020B0503020204020204" pitchFamily="34" charset="-122"/>
                <a:ea typeface="微软雅黑" pitchFamily="34" charset="-122"/>
                <a:cs typeface="Times New Roman" pitchFamily="18" charset="0"/>
              </a:rPr>
              <a:t>接入站</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周期性发出的</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信标帧</a:t>
            </a:r>
            <a:r>
              <a:rPr lang="en-US" altLang="zh-CN" sz="2200" b="1" kern="1200" dirty="0">
                <a:solidFill>
                  <a:srgbClr val="C00000"/>
                </a:solidFill>
                <a:latin typeface="微软雅黑" panose="020B0503020204020204" pitchFamily="34" charset="-122"/>
                <a:ea typeface="微软雅黑" pitchFamily="34" charset="-122"/>
                <a:cs typeface="Times New Roman" pitchFamily="18" charset="0"/>
              </a:rPr>
              <a:t>(</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beacon frame)</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信标帧中包含有若干系统参数（如服务集标识符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SSID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以及支持的速率等）。</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主动扫描</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，即</a:t>
            </a:r>
            <a:r>
              <a:rPr lang="zh-CN" altLang="en-US" sz="2200" b="1" kern="1200" dirty="0">
                <a:solidFill>
                  <a:schemeClr val="accent1"/>
                </a:solidFill>
                <a:latin typeface="微软雅黑" panose="020B0503020204020204" pitchFamily="34" charset="-122"/>
                <a:ea typeface="微软雅黑" pitchFamily="34" charset="-122"/>
                <a:cs typeface="Times New Roman" pitchFamily="18" charset="0"/>
              </a:rPr>
              <a:t>移动站</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主动发出</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探测请求帧</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(probe request frame)</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，然后等待从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发回的</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探测响应帧</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(probe response frame)</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p:txBody>
      </p:sp>
    </p:spTree>
    <p:extLst>
      <p:ext uri="{BB962C8B-B14F-4D97-AF65-F5344CB8AC3E}">
        <p14:creationId xmlns:p14="http://schemas.microsoft.com/office/powerpoint/2010/main" val="228534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467544" y="700336"/>
            <a:ext cx="6429375" cy="857250"/>
          </a:xfrm>
        </p:spPr>
        <p:txBody>
          <a:bodyPr/>
          <a:lstStyle/>
          <a:p>
            <a:pPr algn="l">
              <a:lnSpc>
                <a:spcPts val="2339"/>
              </a:lnSpc>
            </a:pP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热点</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(hot spot)</a:t>
            </a:r>
          </a:p>
        </p:txBody>
      </p:sp>
      <p:sp>
        <p:nvSpPr>
          <p:cNvPr id="351235" name="Rectangle 3"/>
          <p:cNvSpPr>
            <a:spLocks noGrp="1" noChangeArrowheads="1"/>
          </p:cNvSpPr>
          <p:nvPr>
            <p:ph type="body" idx="1"/>
          </p:nvPr>
        </p:nvSpPr>
        <p:spPr>
          <a:xfrm>
            <a:off x="251520" y="1420416"/>
            <a:ext cx="7056784" cy="3240690"/>
          </a:xfrm>
        </p:spPr>
        <p:txBody>
          <a:bodyPr/>
          <a:lstStyle/>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许多</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地方，如办公室、</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机场等</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都能够向公众提供有偿或无偿接入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Wi-Fi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的服务。这样的地点就叫做</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热点</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由许多热点和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AP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连接起来的区域叫做</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热区</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(hot zone)</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。热点也就是</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公众无线入网点</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现在也出现了</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无线因特网服务提供者 </a:t>
            </a:r>
            <a:r>
              <a:rPr lang="en-US" altLang="zh-CN" sz="2200" b="1" kern="1200" dirty="0">
                <a:solidFill>
                  <a:srgbClr val="C00000"/>
                </a:solidFill>
                <a:latin typeface="微软雅黑" panose="020B0503020204020204" pitchFamily="34" charset="-122"/>
                <a:ea typeface="微软雅黑" pitchFamily="34" charset="-122"/>
                <a:cs typeface="Times New Roman" pitchFamily="18" charset="0"/>
              </a:rPr>
              <a:t>WISP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(Wireless Internet Service Provider</a:t>
            </a:r>
            <a:r>
              <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rPr>
              <a:t>)</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，用户</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可以通过无线信道接入到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WISP</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，然后再经过无线信道接入到因特网。</a:t>
            </a:r>
          </a:p>
        </p:txBody>
      </p:sp>
    </p:spTree>
    <p:extLst>
      <p:ext uri="{BB962C8B-B14F-4D97-AF65-F5344CB8AC3E}">
        <p14:creationId xmlns:p14="http://schemas.microsoft.com/office/powerpoint/2010/main" val="517644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xfrm>
            <a:off x="539552" y="581469"/>
            <a:ext cx="6429375" cy="857250"/>
          </a:xfrm>
        </p:spPr>
        <p:txBody>
          <a:bodyPr/>
          <a:lstStyle/>
          <a:p>
            <a:pPr algn="l">
              <a:lnSpc>
                <a:spcPts val="2339"/>
              </a:lnSpc>
            </a:pP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几种不同的接入</a:t>
            </a:r>
          </a:p>
        </p:txBody>
      </p:sp>
      <p:sp>
        <p:nvSpPr>
          <p:cNvPr id="352259" name="Rectangle 3"/>
          <p:cNvSpPr>
            <a:spLocks noGrp="1" noChangeArrowheads="1"/>
          </p:cNvSpPr>
          <p:nvPr>
            <p:ph type="body" idx="1"/>
          </p:nvPr>
        </p:nvSpPr>
        <p:spPr>
          <a:xfrm>
            <a:off x="323528" y="1204392"/>
            <a:ext cx="6573391" cy="3564641"/>
          </a:xfrm>
        </p:spPr>
        <p:txBody>
          <a:bodyPr/>
          <a:lstStyle/>
          <a:p>
            <a:pPr marL="180975" indent="-180975">
              <a:spcBef>
                <a:spcPct val="0"/>
              </a:spcBef>
              <a:spcAft>
                <a:spcPts val="600"/>
              </a:spcAft>
              <a:buClr>
                <a:srgbClr val="18386B"/>
              </a:buClr>
              <a:buSzPct val="95000"/>
              <a:buFont typeface="Arial" panose="020B0604020202020204" pitchFamily="34" charset="0"/>
              <a:buChar char="•"/>
            </a:pP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固定接入</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(fixed access)——</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在作为网络用户期间，用户设置的地理位置保持不变。</a:t>
            </a:r>
          </a:p>
          <a:p>
            <a:pPr marL="180975" indent="-180975">
              <a:spcBef>
                <a:spcPct val="0"/>
              </a:spcBef>
              <a:spcAft>
                <a:spcPts val="600"/>
              </a:spcAft>
              <a:buClr>
                <a:srgbClr val="18386B"/>
              </a:buClr>
              <a:buSzPct val="95000"/>
              <a:buFont typeface="Arial" panose="020B0604020202020204" pitchFamily="34" charset="0"/>
              <a:buChar char="•"/>
            </a:pP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移动接入</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(mobility access)——</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用户设置能够以</a:t>
            </a:r>
            <a:r>
              <a:rPr lang="zh-CN" altLang="en-US" sz="2000" b="1" kern="1200" dirty="0">
                <a:solidFill>
                  <a:schemeClr val="accent1"/>
                </a:solidFill>
                <a:latin typeface="微软雅黑" panose="020B0503020204020204" pitchFamily="34" charset="-122"/>
                <a:ea typeface="微软雅黑" pitchFamily="34" charset="-122"/>
                <a:cs typeface="Times New Roman" pitchFamily="18" charset="0"/>
              </a:rPr>
              <a:t>车辆速度</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移动时进行网络通信。当发生切换时，通信仍然是连续的。</a:t>
            </a:r>
          </a:p>
          <a:p>
            <a:pPr marL="180975" indent="-180975">
              <a:spcBef>
                <a:spcPct val="0"/>
              </a:spcBef>
              <a:spcAft>
                <a:spcPts val="600"/>
              </a:spcAft>
              <a:buClr>
                <a:srgbClr val="18386B"/>
              </a:buClr>
              <a:buSzPct val="95000"/>
              <a:buFont typeface="Arial" panose="020B0604020202020204" pitchFamily="34" charset="0"/>
              <a:buChar char="•"/>
            </a:pP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便携接入</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(portable access)——</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在受限的网络覆盖面积中，用户设备能够在以</a:t>
            </a:r>
            <a:r>
              <a:rPr lang="zh-CN" altLang="en-US" sz="2000" b="1" kern="1200" dirty="0">
                <a:solidFill>
                  <a:schemeClr val="accent1"/>
                </a:solidFill>
                <a:latin typeface="微软雅黑" panose="020B0503020204020204" pitchFamily="34" charset="-122"/>
                <a:ea typeface="微软雅黑" pitchFamily="34" charset="-122"/>
                <a:cs typeface="Times New Roman" pitchFamily="18" charset="0"/>
              </a:rPr>
              <a:t>步行速度</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移动时进行网络通信，提供有限的切换能力。</a:t>
            </a:r>
          </a:p>
          <a:p>
            <a:pPr marL="180975" indent="-180975">
              <a:spcBef>
                <a:spcPct val="0"/>
              </a:spcBef>
              <a:spcAft>
                <a:spcPts val="600"/>
              </a:spcAft>
              <a:buClr>
                <a:srgbClr val="18386B"/>
              </a:buClr>
              <a:buSzPct val="95000"/>
              <a:buFont typeface="Arial" panose="020B0604020202020204" pitchFamily="34" charset="0"/>
              <a:buChar char="•"/>
            </a:pP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游牧接入</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(nomadic access)——</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用户设备的地理位置至少在进行网络通信时保持不变。如用户设备移动了位置，则再次进行通信时可能还要寻找最佳的基</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站。 </a:t>
            </a:r>
            <a:endParaRPr lang="zh-CN" altLang="en-US" sz="2000" b="1" kern="1200" dirty="0">
              <a:solidFill>
                <a:srgbClr val="1A3868"/>
              </a:solidFill>
              <a:latin typeface="微软雅黑" panose="020B0503020204020204"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2432966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title"/>
          </p:nvPr>
        </p:nvSpPr>
        <p:spPr>
          <a:xfrm>
            <a:off x="611560" y="556320"/>
            <a:ext cx="6089544" cy="1096904"/>
          </a:xfrm>
        </p:spPr>
        <p:txBody>
          <a:bodyPr/>
          <a:lstStyle/>
          <a:p>
            <a:pPr algn="l">
              <a:lnSpc>
                <a:spcPts val="2339"/>
              </a:lnSpc>
            </a:pP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二、</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局域网的物理层</a:t>
            </a:r>
          </a:p>
        </p:txBody>
      </p:sp>
      <p:sp>
        <p:nvSpPr>
          <p:cNvPr id="306185" name="Rectangle 9"/>
          <p:cNvSpPr>
            <a:spLocks noGrp="1" noChangeArrowheads="1"/>
          </p:cNvSpPr>
          <p:nvPr>
            <p:ph type="body" idx="1"/>
          </p:nvPr>
        </p:nvSpPr>
        <p:spPr>
          <a:xfrm>
            <a:off x="611560" y="1348408"/>
            <a:ext cx="6192688" cy="3312134"/>
          </a:xfrm>
        </p:spPr>
        <p:txBody>
          <a:bodyPr/>
          <a:lstStyle/>
          <a:p>
            <a:pPr marL="180975" indent="-180975">
              <a:lnSpc>
                <a:spcPct val="110000"/>
              </a:lnSpc>
              <a:spcBef>
                <a:spcPct val="0"/>
              </a:spcBef>
              <a:spcAft>
                <a:spcPts val="600"/>
              </a:spcAft>
              <a:buClr>
                <a:srgbClr val="18386B"/>
              </a:buClr>
              <a:buSzPct val="95000"/>
              <a:buFont typeface="Arial" panose="020B0604020202020204" pitchFamily="34" charset="0"/>
              <a:buChar char="•"/>
            </a:pP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802.11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无线局域网可再细分为不同的类型。</a:t>
            </a: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比较流行</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的无线局域网</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是</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802.11a </a:t>
            </a: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 </a:t>
            </a: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802.11b, 802.11g</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和 </a:t>
            </a: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802.11n </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的产品。 </a:t>
            </a:r>
            <a:endParaRPr lang="zh-CN" altLang="en-US" sz="2000" b="1" kern="1200" dirty="0">
              <a:solidFill>
                <a:srgbClr val="1A3868"/>
              </a:solidFill>
              <a:latin typeface="微软雅黑" panose="020B0503020204020204" pitchFamily="34" charset="-122"/>
              <a:ea typeface="微软雅黑" pitchFamily="34" charset="-122"/>
              <a:cs typeface="Times New Roman" pitchFamily="18" charset="0"/>
            </a:endParaRPr>
          </a:p>
          <a:p>
            <a:pPr marL="180975" indent="-180975">
              <a:lnSpc>
                <a:spcPct val="110000"/>
              </a:lnSpc>
              <a:spcBef>
                <a:spcPct val="0"/>
              </a:spcBef>
              <a:spcAft>
                <a:spcPts val="600"/>
              </a:spcAft>
              <a:buClr>
                <a:srgbClr val="18386B"/>
              </a:buClr>
              <a:buSzPct val="95000"/>
              <a:buFont typeface="Arial" panose="020B0604020202020204" pitchFamily="34" charset="0"/>
              <a:buChar char="•"/>
            </a:pP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802.11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的物理层有以下几种实现方法：</a:t>
            </a:r>
          </a:p>
          <a:p>
            <a:pPr marL="742950" lvl="2" indent="-342900">
              <a:spcBef>
                <a:spcPct val="0"/>
              </a:spcBef>
              <a:spcAft>
                <a:spcPts val="600"/>
              </a:spcAft>
              <a:buClr>
                <a:srgbClr val="18386B"/>
              </a:buClr>
              <a:buSzPct val="95000"/>
              <a:buFont typeface="Wingdings" panose="05000000000000000000" pitchFamily="2" charset="2"/>
              <a:buChar char="ü"/>
            </a:pPr>
            <a:r>
              <a:rPr lang="zh-CN" altLang="en-US" b="1" kern="1200" dirty="0">
                <a:solidFill>
                  <a:srgbClr val="C00000"/>
                </a:solidFill>
                <a:latin typeface="微软雅黑" panose="020B0503020204020204" pitchFamily="34" charset="-122"/>
                <a:ea typeface="微软雅黑" pitchFamily="34" charset="-122"/>
                <a:cs typeface="Times New Roman" pitchFamily="18" charset="0"/>
              </a:rPr>
              <a:t>直接序列扩频 </a:t>
            </a:r>
            <a:r>
              <a:rPr lang="en-US" altLang="zh-CN" b="1" kern="1200" dirty="0">
                <a:solidFill>
                  <a:srgbClr val="C00000"/>
                </a:solidFill>
                <a:latin typeface="微软雅黑" panose="020B0503020204020204" pitchFamily="34" charset="-122"/>
                <a:ea typeface="微软雅黑" pitchFamily="34" charset="-122"/>
                <a:cs typeface="Times New Roman" pitchFamily="18" charset="0"/>
              </a:rPr>
              <a:t>DSSS</a:t>
            </a:r>
          </a:p>
          <a:p>
            <a:pPr marL="742950" lvl="2" indent="-342900">
              <a:spcBef>
                <a:spcPct val="0"/>
              </a:spcBef>
              <a:spcAft>
                <a:spcPts val="600"/>
              </a:spcAft>
              <a:buClr>
                <a:srgbClr val="18386B"/>
              </a:buClr>
              <a:buSzPct val="95000"/>
              <a:buFont typeface="Wingdings" panose="05000000000000000000" pitchFamily="2" charset="2"/>
              <a:buChar char="ü"/>
            </a:pPr>
            <a:r>
              <a:rPr lang="zh-CN" altLang="en-US" b="1" kern="1200" dirty="0">
                <a:solidFill>
                  <a:srgbClr val="C00000"/>
                </a:solidFill>
                <a:latin typeface="微软雅黑" panose="020B0503020204020204" pitchFamily="34" charset="-122"/>
                <a:ea typeface="微软雅黑" pitchFamily="34" charset="-122"/>
                <a:cs typeface="Times New Roman" pitchFamily="18" charset="0"/>
              </a:rPr>
              <a:t>正交频分复用 </a:t>
            </a:r>
            <a:r>
              <a:rPr lang="en-US" altLang="zh-CN" b="1" kern="1200" dirty="0">
                <a:solidFill>
                  <a:srgbClr val="C00000"/>
                </a:solidFill>
                <a:latin typeface="微软雅黑" panose="020B0503020204020204" pitchFamily="34" charset="-122"/>
                <a:ea typeface="微软雅黑" pitchFamily="34" charset="-122"/>
                <a:cs typeface="Times New Roman" pitchFamily="18" charset="0"/>
              </a:rPr>
              <a:t>OFDM </a:t>
            </a:r>
            <a:endParaRPr lang="en-US" altLang="zh-CN" b="1" kern="1200" dirty="0" smtClean="0">
              <a:solidFill>
                <a:srgbClr val="C00000"/>
              </a:solidFill>
              <a:latin typeface="微软雅黑" panose="020B0503020204020204" pitchFamily="34" charset="-122"/>
              <a:ea typeface="微软雅黑" pitchFamily="34" charset="-122"/>
              <a:cs typeface="Times New Roman" pitchFamily="18" charset="0"/>
            </a:endParaRPr>
          </a:p>
          <a:p>
            <a:pPr marL="742950" lvl="2" indent="-342900">
              <a:spcBef>
                <a:spcPct val="0"/>
              </a:spcBef>
              <a:spcAft>
                <a:spcPts val="600"/>
              </a:spcAft>
              <a:buClr>
                <a:srgbClr val="18386B"/>
              </a:buClr>
              <a:buSzPct val="95000"/>
              <a:buFont typeface="Wingdings" panose="05000000000000000000" pitchFamily="2" charset="2"/>
              <a:buChar char="ü"/>
            </a:pPr>
            <a:r>
              <a:rPr lang="en-US" altLang="zh-CN" b="1" kern="1200" dirty="0">
                <a:solidFill>
                  <a:srgbClr val="C00000"/>
                </a:solidFill>
                <a:latin typeface="微软雅黑" panose="020B0503020204020204" pitchFamily="34" charset="-122"/>
                <a:ea typeface="微软雅黑" pitchFamily="34" charset="-122"/>
                <a:cs typeface="Times New Roman" pitchFamily="18" charset="0"/>
              </a:rPr>
              <a:t>MIMO(Multiple-Input Multiple-Output)</a:t>
            </a:r>
          </a:p>
          <a:p>
            <a:pPr marL="742950" lvl="2" indent="-342900">
              <a:spcBef>
                <a:spcPct val="0"/>
              </a:spcBef>
              <a:spcAft>
                <a:spcPts val="600"/>
              </a:spcAft>
              <a:buClr>
                <a:srgbClr val="18386B"/>
              </a:buClr>
              <a:buSzPct val="95000"/>
              <a:buFont typeface="Wingdings" panose="05000000000000000000" pitchFamily="2" charset="2"/>
              <a:buChar char="ü"/>
            </a:pPr>
            <a:r>
              <a:rPr lang="zh-CN" altLang="en-US" b="1" kern="1200" dirty="0">
                <a:solidFill>
                  <a:srgbClr val="1A3868"/>
                </a:solidFill>
                <a:latin typeface="微软雅黑" panose="020B0503020204020204" pitchFamily="34" charset="-122"/>
                <a:ea typeface="微软雅黑" pitchFamily="34" charset="-122"/>
                <a:cs typeface="Times New Roman" pitchFamily="18" charset="0"/>
              </a:rPr>
              <a:t>跳频扩频 </a:t>
            </a:r>
            <a:r>
              <a:rPr lang="en-US" altLang="zh-CN" b="1" kern="1200" dirty="0">
                <a:solidFill>
                  <a:srgbClr val="1A3868"/>
                </a:solidFill>
                <a:latin typeface="微软雅黑" panose="020B0503020204020204" pitchFamily="34" charset="-122"/>
                <a:ea typeface="微软雅黑" pitchFamily="34" charset="-122"/>
                <a:cs typeface="Times New Roman" pitchFamily="18" charset="0"/>
              </a:rPr>
              <a:t>FHSS </a:t>
            </a:r>
            <a:r>
              <a:rPr lang="zh-CN" altLang="en-US" b="1" kern="1200" dirty="0">
                <a:solidFill>
                  <a:srgbClr val="1A3868"/>
                </a:solidFill>
                <a:latin typeface="微软雅黑" panose="020B0503020204020204" pitchFamily="34" charset="-122"/>
                <a:ea typeface="微软雅黑" pitchFamily="34" charset="-122"/>
                <a:cs typeface="Times New Roman" pitchFamily="18" charset="0"/>
              </a:rPr>
              <a:t>（已很少用）</a:t>
            </a:r>
          </a:p>
          <a:p>
            <a:pPr marL="742950" lvl="2" indent="-342900">
              <a:spcBef>
                <a:spcPct val="0"/>
              </a:spcBef>
              <a:spcAft>
                <a:spcPts val="600"/>
              </a:spcAft>
              <a:buClr>
                <a:srgbClr val="18386B"/>
              </a:buClr>
              <a:buSzPct val="95000"/>
              <a:buFont typeface="Wingdings" panose="05000000000000000000" pitchFamily="2" charset="2"/>
              <a:buChar char="ü"/>
            </a:pPr>
            <a:r>
              <a:rPr lang="zh-CN" altLang="en-US" b="1" kern="1200" dirty="0">
                <a:solidFill>
                  <a:srgbClr val="1A3868"/>
                </a:solidFill>
                <a:latin typeface="微软雅黑" panose="020B0503020204020204" pitchFamily="34" charset="-122"/>
                <a:ea typeface="微软雅黑" pitchFamily="34" charset="-122"/>
                <a:cs typeface="Times New Roman" pitchFamily="18" charset="0"/>
              </a:rPr>
              <a:t>红外线 </a:t>
            </a:r>
            <a:r>
              <a:rPr lang="en-US" altLang="zh-CN" b="1" kern="1200" dirty="0">
                <a:solidFill>
                  <a:srgbClr val="1A3868"/>
                </a:solidFill>
                <a:latin typeface="微软雅黑" panose="020B0503020204020204" pitchFamily="34" charset="-122"/>
                <a:ea typeface="微软雅黑" pitchFamily="34" charset="-122"/>
                <a:cs typeface="Times New Roman" pitchFamily="18" charset="0"/>
              </a:rPr>
              <a:t>IR </a:t>
            </a:r>
            <a:r>
              <a:rPr lang="zh-CN" altLang="en-US" b="1" kern="1200" dirty="0">
                <a:solidFill>
                  <a:srgbClr val="1A3868"/>
                </a:solidFill>
                <a:latin typeface="微软雅黑" panose="020B0503020204020204" pitchFamily="34" charset="-122"/>
                <a:ea typeface="微软雅黑" pitchFamily="34" charset="-122"/>
                <a:cs typeface="Times New Roman" pitchFamily="18" charset="0"/>
              </a:rPr>
              <a:t>（已很少用</a:t>
            </a:r>
            <a:r>
              <a:rPr lang="zh-CN" altLang="en-US" b="1" kern="1200" dirty="0" smtClean="0">
                <a:solidFill>
                  <a:srgbClr val="1A3868"/>
                </a:solidFill>
                <a:latin typeface="微软雅黑" panose="020B0503020204020204" pitchFamily="34" charset="-122"/>
                <a:ea typeface="微软雅黑" pitchFamily="34" charset="-122"/>
                <a:cs typeface="Times New Roman" pitchFamily="18" charset="0"/>
              </a:rPr>
              <a:t>）</a:t>
            </a:r>
            <a:endParaRPr lang="zh-CN" altLang="en-US" b="1" kern="1200" dirty="0">
              <a:solidFill>
                <a:srgbClr val="1A3868"/>
              </a:solidFill>
              <a:latin typeface="微软雅黑" panose="020B0503020204020204"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21521139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413" name="Rectangle 133"/>
          <p:cNvSpPr>
            <a:spLocks noGrp="1" noChangeArrowheads="1"/>
          </p:cNvSpPr>
          <p:nvPr>
            <p:ph type="title"/>
          </p:nvPr>
        </p:nvSpPr>
        <p:spPr>
          <a:xfrm>
            <a:off x="1077763" y="700336"/>
            <a:ext cx="4968552" cy="1096904"/>
          </a:xfrm>
        </p:spPr>
        <p:txBody>
          <a:bodyPr/>
          <a:lstStyle/>
          <a:p>
            <a:pPr algn="l">
              <a:lnSpc>
                <a:spcPts val="2339"/>
              </a:lnSpc>
            </a:pP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几种常用的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无线局域网 </a:t>
            </a:r>
          </a:p>
        </p:txBody>
      </p:sp>
      <p:graphicFrame>
        <p:nvGraphicFramePr>
          <p:cNvPr id="3" name="表格 2"/>
          <p:cNvGraphicFramePr>
            <a:graphicFrameLocks noGrp="1"/>
          </p:cNvGraphicFramePr>
          <p:nvPr>
            <p:extLst>
              <p:ext uri="{D42A27DB-BD31-4B8C-83A1-F6EECF244321}">
                <p14:modId xmlns:p14="http://schemas.microsoft.com/office/powerpoint/2010/main" val="1823854523"/>
              </p:ext>
            </p:extLst>
          </p:nvPr>
        </p:nvGraphicFramePr>
        <p:xfrm>
          <a:off x="357188" y="1637677"/>
          <a:ext cx="6807101" cy="3095750"/>
        </p:xfrm>
        <a:graphic>
          <a:graphicData uri="http://schemas.openxmlformats.org/drawingml/2006/table">
            <a:tbl>
              <a:tblPr>
                <a:tableStyleId>{5C22544A-7EE6-4342-B048-85BDC9FD1C3A}</a:tableStyleId>
              </a:tblPr>
              <a:tblGrid>
                <a:gridCol w="906762">
                  <a:extLst>
                    <a:ext uri="{9D8B030D-6E8A-4147-A177-3AD203B41FA5}">
                      <a16:colId xmlns:a16="http://schemas.microsoft.com/office/drawing/2014/main" xmlns="" val="20000"/>
                    </a:ext>
                  </a:extLst>
                </a:gridCol>
                <a:gridCol w="893991">
                  <a:extLst>
                    <a:ext uri="{9D8B030D-6E8A-4147-A177-3AD203B41FA5}">
                      <a16:colId xmlns:a16="http://schemas.microsoft.com/office/drawing/2014/main" xmlns="" val="20001"/>
                    </a:ext>
                  </a:extLst>
                </a:gridCol>
                <a:gridCol w="893991">
                  <a:extLst>
                    <a:ext uri="{9D8B030D-6E8A-4147-A177-3AD203B41FA5}">
                      <a16:colId xmlns:a16="http://schemas.microsoft.com/office/drawing/2014/main" xmlns="" val="20002"/>
                    </a:ext>
                  </a:extLst>
                </a:gridCol>
                <a:gridCol w="1047246">
                  <a:extLst>
                    <a:ext uri="{9D8B030D-6E8A-4147-A177-3AD203B41FA5}">
                      <a16:colId xmlns:a16="http://schemas.microsoft.com/office/drawing/2014/main" xmlns="" val="20003"/>
                    </a:ext>
                  </a:extLst>
                </a:gridCol>
                <a:gridCol w="3065111">
                  <a:extLst>
                    <a:ext uri="{9D8B030D-6E8A-4147-A177-3AD203B41FA5}">
                      <a16:colId xmlns:a16="http://schemas.microsoft.com/office/drawing/2014/main" xmlns="" val="20004"/>
                    </a:ext>
                  </a:extLst>
                </a:gridCol>
              </a:tblGrid>
              <a:tr h="488476">
                <a:tc>
                  <a:txBody>
                    <a:bodyPr/>
                    <a:lstStyle/>
                    <a:p>
                      <a:pPr marL="0" indent="0" algn="ctr">
                        <a:spcAft>
                          <a:spcPts val="0"/>
                        </a:spcAft>
                      </a:pPr>
                      <a:r>
                        <a:rPr lang="zh-CN" sz="1400" b="1" kern="100" dirty="0">
                          <a:effectLst/>
                        </a:rPr>
                        <a:t>标准</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marL="0" indent="0" algn="ctr">
                        <a:spcAft>
                          <a:spcPts val="0"/>
                        </a:spcAft>
                      </a:pPr>
                      <a:r>
                        <a:rPr lang="zh-CN" sz="1400" b="1" kern="100" dirty="0">
                          <a:effectLst/>
                        </a:rPr>
                        <a:t>频段</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marL="0" indent="0" algn="ctr">
                        <a:spcAft>
                          <a:spcPts val="0"/>
                        </a:spcAft>
                      </a:pPr>
                      <a:r>
                        <a:rPr lang="zh-CN" sz="1400" b="1" kern="100" dirty="0">
                          <a:effectLst/>
                        </a:rPr>
                        <a:t>数据</a:t>
                      </a:r>
                    </a:p>
                    <a:p>
                      <a:pPr marL="0" indent="0" algn="ctr">
                        <a:spcAft>
                          <a:spcPts val="0"/>
                        </a:spcAft>
                      </a:pPr>
                      <a:r>
                        <a:rPr lang="zh-CN" sz="1400" b="1" kern="100" dirty="0">
                          <a:effectLst/>
                        </a:rPr>
                        <a:t>速率</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marL="0" indent="0" algn="ctr">
                        <a:spcAft>
                          <a:spcPts val="0"/>
                        </a:spcAft>
                      </a:pPr>
                      <a:r>
                        <a:rPr lang="zh-CN" sz="1400" b="1" kern="100" dirty="0">
                          <a:effectLst/>
                        </a:rPr>
                        <a:t>物理层</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marL="0" indent="0" algn="ctr">
                        <a:spcAft>
                          <a:spcPts val="0"/>
                        </a:spcAft>
                      </a:pPr>
                      <a:r>
                        <a:rPr lang="zh-CN" sz="1400" b="1" kern="100" dirty="0">
                          <a:effectLst/>
                        </a:rPr>
                        <a:t>优缺点</a:t>
                      </a:r>
                      <a:endParaRPr lang="zh-CN" sz="1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extLst>
                  <a:ext uri="{0D108BD9-81ED-4DB2-BD59-A6C34878D82A}">
                    <a16:rowId xmlns:a16="http://schemas.microsoft.com/office/drawing/2014/main" xmlns="" val="10000"/>
                  </a:ext>
                </a:extLst>
              </a:tr>
              <a:tr h="424658">
                <a:tc>
                  <a:txBody>
                    <a:bodyPr/>
                    <a:lstStyle/>
                    <a:p>
                      <a:pPr algn="ctr">
                        <a:spcAft>
                          <a:spcPts val="0"/>
                        </a:spcAft>
                      </a:pPr>
                      <a:r>
                        <a:rPr lang="en-US" sz="1400" kern="100">
                          <a:effectLst/>
                        </a:rPr>
                        <a:t>802.11b</a:t>
                      </a:r>
                      <a:endParaRPr lang="zh-CN" sz="1400" kern="100">
                        <a:effectLst/>
                      </a:endParaRPr>
                    </a:p>
                    <a:p>
                      <a:pPr algn="ctr">
                        <a:spcAft>
                          <a:spcPts val="0"/>
                        </a:spcAft>
                      </a:pPr>
                      <a:r>
                        <a:rPr lang="zh-CN" sz="1400" kern="100">
                          <a:effectLst/>
                        </a:rPr>
                        <a:t>（</a:t>
                      </a:r>
                      <a:r>
                        <a:rPr lang="en-US" sz="1400" kern="100">
                          <a:effectLst/>
                        </a:rPr>
                        <a:t>1999</a:t>
                      </a:r>
                      <a:r>
                        <a:rPr lang="zh-CN" sz="1400" kern="100">
                          <a:effectLst/>
                        </a:rPr>
                        <a:t>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2.4 GHz</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a:effectLst/>
                        </a:rPr>
                        <a:t>最高为</a:t>
                      </a:r>
                    </a:p>
                    <a:p>
                      <a:pPr algn="ctr">
                        <a:spcAft>
                          <a:spcPts val="0"/>
                        </a:spcAft>
                      </a:pPr>
                      <a:r>
                        <a:rPr lang="en-US" sz="1400" kern="100">
                          <a:effectLst/>
                        </a:rPr>
                        <a:t>11 Mb/s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HR-DSSS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dirty="0">
                          <a:effectLst/>
                        </a:rPr>
                        <a:t>最高数据率较低，价格最低，信号传播距离最远，且不易受阻碍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extLst>
                  <a:ext uri="{0D108BD9-81ED-4DB2-BD59-A6C34878D82A}">
                    <a16:rowId xmlns:a16="http://schemas.microsoft.com/office/drawing/2014/main" xmlns="" val="10001"/>
                  </a:ext>
                </a:extLst>
              </a:tr>
              <a:tr h="674562">
                <a:tc>
                  <a:txBody>
                    <a:bodyPr/>
                    <a:lstStyle/>
                    <a:p>
                      <a:pPr algn="ctr">
                        <a:spcAft>
                          <a:spcPts val="0"/>
                        </a:spcAft>
                      </a:pPr>
                      <a:r>
                        <a:rPr lang="en-US" sz="1400" kern="100">
                          <a:effectLst/>
                        </a:rPr>
                        <a:t>802.11a</a:t>
                      </a:r>
                      <a:endParaRPr lang="zh-CN" sz="1400" kern="100">
                        <a:effectLst/>
                      </a:endParaRPr>
                    </a:p>
                    <a:p>
                      <a:pPr algn="ctr">
                        <a:spcAft>
                          <a:spcPts val="0"/>
                        </a:spcAft>
                      </a:pPr>
                      <a:r>
                        <a:rPr lang="zh-CN" sz="1400" kern="100">
                          <a:effectLst/>
                        </a:rPr>
                        <a:t>（</a:t>
                      </a:r>
                      <a:r>
                        <a:rPr lang="en-US" sz="1400" kern="100">
                          <a:effectLst/>
                        </a:rPr>
                        <a:t>1999</a:t>
                      </a:r>
                      <a:r>
                        <a:rPr lang="zh-CN" sz="1400" kern="100">
                          <a:effectLst/>
                        </a:rPr>
                        <a:t>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5 GHz</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a:effectLst/>
                        </a:rPr>
                        <a:t>最高为</a:t>
                      </a:r>
                    </a:p>
                    <a:p>
                      <a:pPr algn="ctr">
                        <a:spcAft>
                          <a:spcPts val="0"/>
                        </a:spcAft>
                      </a:pPr>
                      <a:r>
                        <a:rPr lang="en-US" sz="1400" kern="100">
                          <a:effectLst/>
                        </a:rPr>
                        <a:t>54 Mb/s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OFDM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a:effectLst/>
                        </a:rPr>
                        <a:t>最高数据率较高，支持更多用户同时上网，价格最高，信号传播距离较短，且易受阻碍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extLst>
                  <a:ext uri="{0D108BD9-81ED-4DB2-BD59-A6C34878D82A}">
                    <a16:rowId xmlns:a16="http://schemas.microsoft.com/office/drawing/2014/main" xmlns="" val="10002"/>
                  </a:ext>
                </a:extLst>
              </a:tr>
              <a:tr h="598219">
                <a:tc>
                  <a:txBody>
                    <a:bodyPr/>
                    <a:lstStyle/>
                    <a:p>
                      <a:pPr algn="ctr">
                        <a:spcAft>
                          <a:spcPts val="0"/>
                        </a:spcAft>
                      </a:pPr>
                      <a:r>
                        <a:rPr lang="en-US" sz="1400" kern="100">
                          <a:effectLst/>
                        </a:rPr>
                        <a:t>802.11g</a:t>
                      </a:r>
                      <a:endParaRPr lang="zh-CN" sz="1400" kern="100">
                        <a:effectLst/>
                      </a:endParaRPr>
                    </a:p>
                    <a:p>
                      <a:pPr algn="ctr">
                        <a:spcAft>
                          <a:spcPts val="0"/>
                        </a:spcAft>
                      </a:pPr>
                      <a:r>
                        <a:rPr lang="zh-CN" sz="1400" kern="100">
                          <a:effectLst/>
                        </a:rPr>
                        <a:t>（</a:t>
                      </a:r>
                      <a:r>
                        <a:rPr lang="en-US" sz="1400" kern="100">
                          <a:effectLst/>
                        </a:rPr>
                        <a:t>2003</a:t>
                      </a:r>
                      <a:r>
                        <a:rPr lang="zh-CN" sz="1400" kern="100">
                          <a:effectLst/>
                        </a:rPr>
                        <a:t>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2.4 GHz</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a:effectLst/>
                        </a:rPr>
                        <a:t>最高为</a:t>
                      </a:r>
                    </a:p>
                    <a:p>
                      <a:pPr algn="ctr">
                        <a:spcAft>
                          <a:spcPts val="0"/>
                        </a:spcAft>
                      </a:pPr>
                      <a:r>
                        <a:rPr lang="en-US" sz="1400" kern="100">
                          <a:effectLst/>
                        </a:rPr>
                        <a:t>54 Mb/s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OFDM</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dirty="0">
                          <a:effectLst/>
                        </a:rPr>
                        <a:t>最高数据率较高，支持更多用户同时上网，信号传播距离最远，且不易受阻碍，价格比</a:t>
                      </a:r>
                      <a:r>
                        <a:rPr lang="en-US" sz="1400" kern="100" dirty="0">
                          <a:effectLst/>
                        </a:rPr>
                        <a:t>802.11b</a:t>
                      </a:r>
                      <a:r>
                        <a:rPr lang="zh-CN" sz="1400" kern="100" dirty="0">
                          <a:effectLst/>
                        </a:rPr>
                        <a:t>贵。</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extLst>
                  <a:ext uri="{0D108BD9-81ED-4DB2-BD59-A6C34878D82A}">
                    <a16:rowId xmlns:a16="http://schemas.microsoft.com/office/drawing/2014/main" xmlns="" val="10003"/>
                  </a:ext>
                </a:extLst>
              </a:tr>
              <a:tr h="598219">
                <a:tc>
                  <a:txBody>
                    <a:bodyPr/>
                    <a:lstStyle/>
                    <a:p>
                      <a:pPr algn="ctr">
                        <a:spcAft>
                          <a:spcPts val="0"/>
                        </a:spcAft>
                      </a:pPr>
                      <a:r>
                        <a:rPr lang="en-US" sz="1400" kern="100">
                          <a:effectLst/>
                        </a:rPr>
                        <a:t>802.11n</a:t>
                      </a:r>
                      <a:endParaRPr lang="zh-CN" sz="1400" kern="100">
                        <a:effectLst/>
                      </a:endParaRPr>
                    </a:p>
                    <a:p>
                      <a:pPr algn="ctr">
                        <a:spcAft>
                          <a:spcPts val="0"/>
                        </a:spcAft>
                      </a:pPr>
                      <a:r>
                        <a:rPr lang="zh-CN" sz="1400" kern="100">
                          <a:effectLst/>
                        </a:rPr>
                        <a:t>（</a:t>
                      </a:r>
                      <a:r>
                        <a:rPr lang="en-US" sz="1400" kern="100">
                          <a:effectLst/>
                        </a:rPr>
                        <a:t>2009</a:t>
                      </a:r>
                      <a:r>
                        <a:rPr lang="zh-CN" sz="1400" kern="100">
                          <a:effectLst/>
                        </a:rPr>
                        <a:t>年）</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a:effectLst/>
                        </a:rPr>
                        <a:t>2.4/5 GHz</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a:effectLst/>
                        </a:rPr>
                        <a:t>最高为</a:t>
                      </a:r>
                    </a:p>
                    <a:p>
                      <a:pPr algn="ctr">
                        <a:spcAft>
                          <a:spcPts val="0"/>
                        </a:spcAft>
                      </a:pPr>
                      <a:r>
                        <a:rPr lang="en-US" sz="1400" kern="100">
                          <a:effectLst/>
                        </a:rPr>
                        <a:t>600 Mb/s</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en-US" sz="1400" kern="100" dirty="0">
                          <a:effectLst/>
                        </a:rPr>
                        <a:t>MIMO</a:t>
                      </a:r>
                      <a:endParaRPr lang="zh-CN" sz="1400" kern="100" dirty="0">
                        <a:effectLst/>
                      </a:endParaRPr>
                    </a:p>
                    <a:p>
                      <a:pPr algn="ctr">
                        <a:spcAft>
                          <a:spcPts val="0"/>
                        </a:spcAft>
                      </a:pPr>
                      <a:r>
                        <a:rPr lang="en-US" sz="1400" kern="100" dirty="0">
                          <a:effectLst/>
                        </a:rPr>
                        <a:t>OFDM</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tc>
                  <a:txBody>
                    <a:bodyPr/>
                    <a:lstStyle/>
                    <a:p>
                      <a:pPr algn="ctr">
                        <a:spcAft>
                          <a:spcPts val="0"/>
                        </a:spcAft>
                      </a:pPr>
                      <a:r>
                        <a:rPr lang="zh-CN" sz="1400" kern="100" dirty="0">
                          <a:effectLst/>
                        </a:rPr>
                        <a:t>使用多个发射和接收天线达到更高的数据传输率，当使用双倍带宽（</a:t>
                      </a:r>
                      <a:r>
                        <a:rPr lang="en-US" sz="1400" kern="100" dirty="0">
                          <a:effectLst/>
                        </a:rPr>
                        <a:t>40MHz</a:t>
                      </a:r>
                      <a:r>
                        <a:rPr lang="zh-CN" sz="1400" kern="100" dirty="0">
                          <a:effectLst/>
                        </a:rPr>
                        <a:t>）时速率可达</a:t>
                      </a:r>
                      <a:r>
                        <a:rPr lang="en-US" sz="1400" kern="100" dirty="0">
                          <a:effectLst/>
                        </a:rPr>
                        <a:t>600 Mb/s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414" marR="64414" marT="32207" marB="32207"/>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74973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6" name="Rectangle 6"/>
          <p:cNvSpPr>
            <a:spLocks noGrp="1" noChangeArrowheads="1"/>
          </p:cNvSpPr>
          <p:nvPr>
            <p:ph type="title"/>
          </p:nvPr>
        </p:nvSpPr>
        <p:spPr>
          <a:xfrm>
            <a:off x="179512" y="772344"/>
            <a:ext cx="5544616" cy="648072"/>
          </a:xfrm>
        </p:spPr>
        <p:txBody>
          <a:bodyPr/>
          <a:lstStyle/>
          <a:p>
            <a:pPr algn="ct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三、</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局域网的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MAC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层</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协议</a:t>
            </a:r>
            <a:endParaRPr lang="zh-CN" altLang="en-US" sz="3001" dirty="0"/>
          </a:p>
        </p:txBody>
      </p:sp>
      <p:sp>
        <p:nvSpPr>
          <p:cNvPr id="307209" name="Rectangle 9"/>
          <p:cNvSpPr>
            <a:spLocks noGrp="1" noChangeArrowheads="1"/>
          </p:cNvSpPr>
          <p:nvPr>
            <p:ph type="body" idx="1"/>
          </p:nvPr>
        </p:nvSpPr>
        <p:spPr>
          <a:xfrm>
            <a:off x="539552" y="1636440"/>
            <a:ext cx="6840760" cy="3312368"/>
          </a:xfrm>
        </p:spPr>
        <p:txBody>
          <a:bodyPr/>
          <a:lstStyle/>
          <a:p>
            <a:pPr>
              <a:buFont typeface="Wingdings" panose="05000000000000000000" pitchFamily="2" charset="2"/>
              <a:buNone/>
            </a:pP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IEEE 802.11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标准有两种信道接入方法</a:t>
            </a:r>
            <a:endParaRPr lang="en-US" altLang="zh-CN" sz="2200" b="1" kern="1200" dirty="0">
              <a:solidFill>
                <a:srgbClr val="1A3868"/>
              </a:solidFill>
              <a:latin typeface="微软雅黑" panose="020B0503020204020204" pitchFamily="34" charset="-122"/>
              <a:ea typeface="微软雅黑" pitchFamily="34" charset="-122"/>
              <a:cs typeface="Times New Roman" pitchFamily="18" charset="0"/>
            </a:endParaRPr>
          </a:p>
          <a:p>
            <a:pPr>
              <a:buFont typeface="Wingdings" panose="05000000000000000000" pitchFamily="2" charset="2"/>
              <a:buNone/>
            </a:pPr>
            <a:r>
              <a:rPr lang="en-US" altLang="zh-CN" sz="1000" dirty="0">
                <a:solidFill>
                  <a:srgbClr val="000099"/>
                </a:solidFill>
                <a:latin typeface="宋体" panose="02010600030101010101" pitchFamily="2" charset="-122"/>
              </a:rPr>
              <a:t> </a:t>
            </a:r>
          </a:p>
          <a:p>
            <a:pPr>
              <a:lnSpc>
                <a:spcPct val="105000"/>
              </a:lnSpc>
            </a:pP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分布协调功能</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自动高效的共享媒体</a:t>
            </a:r>
          </a:p>
          <a:p>
            <a:pPr marL="0" indent="0">
              <a:lnSpc>
                <a:spcPct val="105000"/>
              </a:lnSpc>
              <a:buNone/>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 </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(DCF</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Distributed Coordination Function) </a:t>
            </a:r>
          </a:p>
          <a:p>
            <a:pPr marL="0" indent="0">
              <a:lnSpc>
                <a:spcPct val="105000"/>
              </a:lnSpc>
              <a:buNone/>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 以</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CSMA/CA</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为基本的接入方式，尽可能避免冲突</a:t>
            </a:r>
            <a:endParaRPr lang="en-US" altLang="zh-CN" sz="2000" b="1" kern="1200" dirty="0">
              <a:solidFill>
                <a:srgbClr val="1A3868"/>
              </a:solidFill>
              <a:latin typeface="微软雅黑" panose="020B0503020204020204" pitchFamily="34" charset="-122"/>
              <a:ea typeface="微软雅黑" pitchFamily="34" charset="-122"/>
              <a:cs typeface="Times New Roman" pitchFamily="18" charset="0"/>
            </a:endParaRPr>
          </a:p>
          <a:p>
            <a:pPr marL="0" indent="0">
              <a:lnSpc>
                <a:spcPct val="105000"/>
              </a:lnSpc>
              <a:buNone/>
            </a:pPr>
            <a:endParaRPr lang="en-US" altLang="zh-CN" sz="1000" b="1" kern="1200" dirty="0">
              <a:solidFill>
                <a:srgbClr val="1A3868"/>
              </a:solidFill>
              <a:latin typeface="微软雅黑" panose="020B0503020204020204" pitchFamily="34" charset="-122"/>
              <a:ea typeface="微软雅黑" pitchFamily="34" charset="-122"/>
              <a:cs typeface="Times New Roman" pitchFamily="18" charset="0"/>
            </a:endParaRPr>
          </a:p>
          <a:p>
            <a:pPr>
              <a:lnSpc>
                <a:spcPct val="105000"/>
              </a:lnSpc>
            </a:pP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点协调功能</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支持近乎实时的应用</a:t>
            </a:r>
          </a:p>
          <a:p>
            <a:pPr marL="0" indent="0">
              <a:lnSpc>
                <a:spcPct val="105000"/>
              </a:lnSpc>
              <a:buNone/>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 </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(PCF</a:t>
            </a: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 Point </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Coordination Function) </a:t>
            </a:r>
          </a:p>
        </p:txBody>
      </p:sp>
    </p:spTree>
    <p:extLst>
      <p:ext uri="{BB962C8B-B14F-4D97-AF65-F5344CB8AC3E}">
        <p14:creationId xmlns:p14="http://schemas.microsoft.com/office/powerpoint/2010/main" val="1893422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50" name="Rectangle 6"/>
          <p:cNvSpPr>
            <a:spLocks noGrp="1" noChangeArrowheads="1"/>
          </p:cNvSpPr>
          <p:nvPr>
            <p:ph type="title"/>
          </p:nvPr>
        </p:nvSpPr>
        <p:spPr>
          <a:xfrm>
            <a:off x="622731" y="750578"/>
            <a:ext cx="6089544" cy="521655"/>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的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MAC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层 </a:t>
            </a:r>
          </a:p>
        </p:txBody>
      </p:sp>
      <p:sp>
        <p:nvSpPr>
          <p:cNvPr id="313357" name="Line 13"/>
          <p:cNvSpPr>
            <a:spLocks noChangeShapeType="1"/>
          </p:cNvSpPr>
          <p:nvPr/>
        </p:nvSpPr>
        <p:spPr bwMode="auto">
          <a:xfrm>
            <a:off x="640126" y="2086619"/>
            <a:ext cx="4764" cy="2323627"/>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3358" name="Text Box 14"/>
          <p:cNvSpPr txBox="1">
            <a:spLocks noChangeArrowheads="1"/>
          </p:cNvSpPr>
          <p:nvPr/>
        </p:nvSpPr>
        <p:spPr bwMode="auto">
          <a:xfrm>
            <a:off x="68495" y="2994766"/>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dirty="0">
                <a:solidFill>
                  <a:srgbClr val="333399"/>
                </a:solidFill>
                <a:latin typeface="Arial" panose="020B0604020202020204" pitchFamily="34" charset="0"/>
                <a:ea typeface="黑体" panose="02010609060101010101" pitchFamily="49" charset="-122"/>
              </a:rPr>
              <a:t>MAC </a:t>
            </a:r>
            <a:r>
              <a:rPr kumimoji="1" lang="zh-CN" altLang="en-US" sz="1800" u="none" dirty="0">
                <a:solidFill>
                  <a:srgbClr val="333399"/>
                </a:solidFill>
                <a:latin typeface="Arial" panose="020B0604020202020204" pitchFamily="34" charset="0"/>
                <a:ea typeface="黑体" panose="02010609060101010101" pitchFamily="49" charset="-122"/>
              </a:rPr>
              <a:t>层</a:t>
            </a:r>
          </a:p>
        </p:txBody>
      </p:sp>
      <p:sp>
        <p:nvSpPr>
          <p:cNvPr id="313359" name="Text Box 15"/>
          <p:cNvSpPr txBox="1">
            <a:spLocks noChangeArrowheads="1"/>
          </p:cNvSpPr>
          <p:nvPr/>
        </p:nvSpPr>
        <p:spPr bwMode="auto">
          <a:xfrm>
            <a:off x="1726311" y="1580853"/>
            <a:ext cx="2701171"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101" u="none" dirty="0">
                <a:solidFill>
                  <a:srgbClr val="333399"/>
                </a:solidFill>
                <a:latin typeface="Arial" panose="020B0604020202020204" pitchFamily="34" charset="0"/>
                <a:ea typeface="黑体" panose="02010609060101010101" pitchFamily="49" charset="-122"/>
              </a:rPr>
              <a:t>无争用服务（选用）</a:t>
            </a:r>
          </a:p>
        </p:txBody>
      </p:sp>
      <p:sp>
        <p:nvSpPr>
          <p:cNvPr id="313360" name="Rectangle 16"/>
          <p:cNvSpPr>
            <a:spLocks noChangeArrowheads="1"/>
          </p:cNvSpPr>
          <p:nvPr/>
        </p:nvSpPr>
        <p:spPr bwMode="auto">
          <a:xfrm>
            <a:off x="1078411" y="3121592"/>
            <a:ext cx="5779886" cy="1828173"/>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3362" name="Rectangle 18"/>
          <p:cNvSpPr>
            <a:spLocks noChangeArrowheads="1"/>
          </p:cNvSpPr>
          <p:nvPr/>
        </p:nvSpPr>
        <p:spPr bwMode="auto">
          <a:xfrm>
            <a:off x="1104613" y="3137075"/>
            <a:ext cx="5753684" cy="1273171"/>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3363" name="Rectangle 19"/>
          <p:cNvSpPr>
            <a:spLocks noChangeArrowheads="1"/>
          </p:cNvSpPr>
          <p:nvPr/>
        </p:nvSpPr>
        <p:spPr bwMode="auto">
          <a:xfrm>
            <a:off x="1096275" y="2087811"/>
            <a:ext cx="3537248" cy="101710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3364" name="Text Box 20"/>
          <p:cNvSpPr txBox="1">
            <a:spLocks noChangeArrowheads="1"/>
          </p:cNvSpPr>
          <p:nvPr/>
        </p:nvSpPr>
        <p:spPr bwMode="auto">
          <a:xfrm>
            <a:off x="4813461" y="1816264"/>
            <a:ext cx="1810112" cy="7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101" u="none">
                <a:solidFill>
                  <a:srgbClr val="333399"/>
                </a:solidFill>
                <a:latin typeface="Arial" panose="020B0604020202020204" pitchFamily="34" charset="0"/>
                <a:ea typeface="黑体" panose="02010609060101010101" pitchFamily="49" charset="-122"/>
              </a:rPr>
              <a:t>争用服务</a:t>
            </a:r>
          </a:p>
          <a:p>
            <a:pPr algn="ctr"/>
            <a:r>
              <a:rPr kumimoji="1" lang="zh-CN" altLang="en-US" sz="2101" u="none">
                <a:solidFill>
                  <a:srgbClr val="333399"/>
                </a:solidFill>
                <a:latin typeface="Arial" panose="020B0604020202020204" pitchFamily="34" charset="0"/>
                <a:ea typeface="黑体" panose="02010609060101010101" pitchFamily="49" charset="-122"/>
              </a:rPr>
              <a:t>（必须实现）</a:t>
            </a:r>
          </a:p>
        </p:txBody>
      </p:sp>
      <p:sp>
        <p:nvSpPr>
          <p:cNvPr id="313367" name="Text Box 23"/>
          <p:cNvSpPr txBox="1">
            <a:spLocks noChangeArrowheads="1"/>
          </p:cNvSpPr>
          <p:nvPr/>
        </p:nvSpPr>
        <p:spPr bwMode="auto">
          <a:xfrm>
            <a:off x="1749806" y="3271657"/>
            <a:ext cx="45288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a:solidFill>
                  <a:srgbClr val="333399"/>
                </a:solidFill>
                <a:latin typeface="Arial" panose="020B0604020202020204" pitchFamily="34" charset="0"/>
                <a:ea typeface="黑体" panose="02010609060101010101" pitchFamily="49" charset="-122"/>
              </a:rPr>
              <a:t>分布协调功能 </a:t>
            </a:r>
            <a:r>
              <a:rPr kumimoji="1" lang="en-US" altLang="zh-CN" sz="2000" u="none">
                <a:solidFill>
                  <a:srgbClr val="333399"/>
                </a:solidFill>
                <a:latin typeface="Arial" panose="020B0604020202020204" pitchFamily="34" charset="0"/>
                <a:ea typeface="黑体" panose="02010609060101010101" pitchFamily="49" charset="-122"/>
              </a:rPr>
              <a:t>DCF</a:t>
            </a:r>
          </a:p>
          <a:p>
            <a:pPr algn="ctr"/>
            <a:r>
              <a:rPr kumimoji="1" lang="en-US" altLang="zh-CN" sz="2000" u="none">
                <a:solidFill>
                  <a:srgbClr val="333399"/>
                </a:solidFill>
                <a:latin typeface="Arial" panose="020B0604020202020204" pitchFamily="34" charset="0"/>
                <a:ea typeface="黑体" panose="02010609060101010101" pitchFamily="49" charset="-122"/>
              </a:rPr>
              <a:t>(Distributed Coordination Function)</a:t>
            </a:r>
          </a:p>
          <a:p>
            <a:pPr algn="ctr"/>
            <a:r>
              <a:rPr kumimoji="1" lang="en-US" altLang="zh-CN" sz="2000" u="none">
                <a:solidFill>
                  <a:srgbClr val="333399"/>
                </a:solidFill>
                <a:latin typeface="Arial" panose="020B0604020202020204" pitchFamily="34" charset="0"/>
                <a:ea typeface="黑体" panose="02010609060101010101" pitchFamily="49" charset="-122"/>
              </a:rPr>
              <a:t>(CSMA/CA)</a:t>
            </a:r>
          </a:p>
        </p:txBody>
      </p:sp>
      <p:sp>
        <p:nvSpPr>
          <p:cNvPr id="313368" name="Text Box 24"/>
          <p:cNvSpPr txBox="1">
            <a:spLocks noChangeArrowheads="1"/>
          </p:cNvSpPr>
          <p:nvPr/>
        </p:nvSpPr>
        <p:spPr bwMode="auto">
          <a:xfrm>
            <a:off x="918252" y="2248594"/>
            <a:ext cx="38170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dirty="0">
                <a:solidFill>
                  <a:srgbClr val="333399"/>
                </a:solidFill>
                <a:latin typeface="Arial" panose="020B0604020202020204" pitchFamily="34" charset="0"/>
                <a:ea typeface="黑体" panose="02010609060101010101" pitchFamily="49" charset="-122"/>
              </a:rPr>
              <a:t>点协调功能 </a:t>
            </a:r>
            <a:r>
              <a:rPr kumimoji="1" lang="en-US" altLang="zh-CN" sz="2000" u="none" dirty="0">
                <a:solidFill>
                  <a:srgbClr val="333399"/>
                </a:solidFill>
                <a:latin typeface="Arial" panose="020B0604020202020204" pitchFamily="34" charset="0"/>
                <a:ea typeface="黑体" panose="02010609060101010101" pitchFamily="49" charset="-122"/>
              </a:rPr>
              <a:t>PCF</a:t>
            </a:r>
          </a:p>
          <a:p>
            <a:pPr algn="ctr"/>
            <a:r>
              <a:rPr kumimoji="1" lang="en-US" altLang="zh-CN" sz="2000" u="none" dirty="0">
                <a:solidFill>
                  <a:srgbClr val="333399"/>
                </a:solidFill>
                <a:latin typeface="Arial" panose="020B0604020202020204" pitchFamily="34" charset="0"/>
                <a:ea typeface="黑体" panose="02010609060101010101" pitchFamily="49" charset="-122"/>
              </a:rPr>
              <a:t>(Point Coordination Function)</a:t>
            </a:r>
          </a:p>
        </p:txBody>
      </p:sp>
      <p:sp>
        <p:nvSpPr>
          <p:cNvPr id="313369" name="Rectangle 25"/>
          <p:cNvSpPr>
            <a:spLocks noChangeArrowheads="1"/>
          </p:cNvSpPr>
          <p:nvPr/>
        </p:nvSpPr>
        <p:spPr bwMode="auto">
          <a:xfrm>
            <a:off x="1078411" y="2086619"/>
            <a:ext cx="3559876" cy="103497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3381" name="Line 37"/>
          <p:cNvSpPr>
            <a:spLocks noChangeShapeType="1"/>
          </p:cNvSpPr>
          <p:nvPr/>
        </p:nvSpPr>
        <p:spPr bwMode="auto">
          <a:xfrm>
            <a:off x="355478" y="2086619"/>
            <a:ext cx="6097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3356" name="Text Box 12"/>
          <p:cNvSpPr txBox="1">
            <a:spLocks noChangeArrowheads="1"/>
          </p:cNvSpPr>
          <p:nvPr/>
        </p:nvSpPr>
        <p:spPr bwMode="auto">
          <a:xfrm>
            <a:off x="3617607" y="4505526"/>
            <a:ext cx="95891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dirty="0">
                <a:solidFill>
                  <a:srgbClr val="333399"/>
                </a:solidFill>
                <a:latin typeface="Arial" panose="020B0604020202020204" pitchFamily="34" charset="0"/>
                <a:ea typeface="黑体" panose="02010609060101010101" pitchFamily="49" charset="-122"/>
              </a:rPr>
              <a:t>物理层</a:t>
            </a:r>
          </a:p>
        </p:txBody>
      </p:sp>
      <p:sp>
        <p:nvSpPr>
          <p:cNvPr id="313380" name="Line 36"/>
          <p:cNvSpPr>
            <a:spLocks noChangeShapeType="1"/>
          </p:cNvSpPr>
          <p:nvPr/>
        </p:nvSpPr>
        <p:spPr bwMode="auto">
          <a:xfrm>
            <a:off x="355478" y="4410246"/>
            <a:ext cx="6097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3390" name="Text Box 46"/>
          <p:cNvSpPr txBox="1">
            <a:spLocks noChangeArrowheads="1"/>
          </p:cNvSpPr>
          <p:nvPr/>
        </p:nvSpPr>
        <p:spPr bwMode="auto">
          <a:xfrm>
            <a:off x="360922" y="774388"/>
            <a:ext cx="6696744" cy="707886"/>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u="none" dirty="0">
                <a:solidFill>
                  <a:srgbClr val="194D19"/>
                </a:solidFill>
                <a:latin typeface="Arial" charset="0"/>
                <a:ea typeface="+mj-ea"/>
                <a:cs typeface="+mj-cs"/>
              </a:rPr>
              <a:t>MAC </a:t>
            </a:r>
            <a:r>
              <a:rPr lang="zh-CN" altLang="en-US" sz="2000" u="none" dirty="0">
                <a:solidFill>
                  <a:srgbClr val="194D19"/>
                </a:solidFill>
                <a:latin typeface="Arial" charset="0"/>
                <a:ea typeface="+mj-ea"/>
                <a:cs typeface="+mj-cs"/>
              </a:rPr>
              <a:t>层通过</a:t>
            </a:r>
            <a:r>
              <a:rPr lang="zh-CN" altLang="en-US" sz="2000" u="none" dirty="0">
                <a:solidFill>
                  <a:srgbClr val="C00000"/>
                </a:solidFill>
                <a:latin typeface="Arial" charset="0"/>
                <a:ea typeface="+mj-ea"/>
                <a:cs typeface="+mj-cs"/>
              </a:rPr>
              <a:t>协调功能</a:t>
            </a:r>
            <a:r>
              <a:rPr lang="zh-CN" altLang="en-US" sz="2000" u="none" dirty="0">
                <a:solidFill>
                  <a:srgbClr val="194D19"/>
                </a:solidFill>
                <a:latin typeface="Arial" charset="0"/>
                <a:ea typeface="+mj-ea"/>
                <a:cs typeface="+mj-cs"/>
              </a:rPr>
              <a:t>来确定在基本服务集 </a:t>
            </a:r>
            <a:r>
              <a:rPr lang="en-US" altLang="zh-CN" sz="2000" u="none" dirty="0">
                <a:solidFill>
                  <a:srgbClr val="194D19"/>
                </a:solidFill>
                <a:latin typeface="Arial" charset="0"/>
                <a:ea typeface="+mj-ea"/>
                <a:cs typeface="+mj-cs"/>
              </a:rPr>
              <a:t>BSS </a:t>
            </a:r>
            <a:r>
              <a:rPr lang="zh-CN" altLang="en-US" sz="2000" u="none" dirty="0" smtClean="0">
                <a:solidFill>
                  <a:srgbClr val="194D19"/>
                </a:solidFill>
                <a:latin typeface="Arial" charset="0"/>
                <a:ea typeface="+mj-ea"/>
                <a:cs typeface="+mj-cs"/>
              </a:rPr>
              <a:t>中的</a:t>
            </a:r>
            <a:endParaRPr lang="en-US" altLang="zh-CN" sz="2000" u="none" dirty="0" smtClean="0">
              <a:solidFill>
                <a:srgbClr val="194D19"/>
              </a:solidFill>
              <a:latin typeface="Arial" charset="0"/>
              <a:ea typeface="+mj-ea"/>
              <a:cs typeface="+mj-cs"/>
            </a:endParaRPr>
          </a:p>
          <a:p>
            <a:pPr algn="ctr"/>
            <a:r>
              <a:rPr lang="zh-CN" altLang="en-US" sz="2000" u="none" dirty="0" smtClean="0">
                <a:solidFill>
                  <a:srgbClr val="194D19"/>
                </a:solidFill>
                <a:latin typeface="Arial" charset="0"/>
                <a:ea typeface="+mj-ea"/>
                <a:cs typeface="+mj-cs"/>
              </a:rPr>
              <a:t>移动站</a:t>
            </a:r>
            <a:r>
              <a:rPr lang="zh-CN" altLang="en-US" sz="2000" u="none" dirty="0">
                <a:solidFill>
                  <a:srgbClr val="194D19"/>
                </a:solidFill>
                <a:latin typeface="Arial" charset="0"/>
                <a:ea typeface="+mj-ea"/>
                <a:cs typeface="+mj-cs"/>
              </a:rPr>
              <a:t>在什么时间能发送数据或接收数据。 </a:t>
            </a:r>
          </a:p>
        </p:txBody>
      </p:sp>
      <p:sp>
        <p:nvSpPr>
          <p:cNvPr id="313393" name="Line 49"/>
          <p:cNvSpPr>
            <a:spLocks noChangeShapeType="1"/>
          </p:cNvSpPr>
          <p:nvPr/>
        </p:nvSpPr>
        <p:spPr bwMode="auto">
          <a:xfrm flipV="1">
            <a:off x="1072456" y="4409055"/>
            <a:ext cx="5785841" cy="1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3394" name="AutoShape 50"/>
          <p:cNvSpPr>
            <a:spLocks noChangeArrowheads="1"/>
          </p:cNvSpPr>
          <p:nvPr/>
        </p:nvSpPr>
        <p:spPr bwMode="auto">
          <a:xfrm>
            <a:off x="5562497" y="2518950"/>
            <a:ext cx="432331" cy="701494"/>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101" u="none"/>
          </a:p>
        </p:txBody>
      </p:sp>
      <p:sp>
        <p:nvSpPr>
          <p:cNvPr id="313395" name="AutoShape 51"/>
          <p:cNvSpPr>
            <a:spLocks noChangeArrowheads="1"/>
          </p:cNvSpPr>
          <p:nvPr/>
        </p:nvSpPr>
        <p:spPr bwMode="auto">
          <a:xfrm>
            <a:off x="2644566" y="1952016"/>
            <a:ext cx="432331" cy="32395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101" u="none"/>
          </a:p>
        </p:txBody>
      </p:sp>
    </p:spTree>
    <p:extLst>
      <p:ext uri="{BB962C8B-B14F-4D97-AF65-F5344CB8AC3E}">
        <p14:creationId xmlns:p14="http://schemas.microsoft.com/office/powerpoint/2010/main" val="447969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Line 3"/>
          <p:cNvSpPr>
            <a:spLocks noChangeShapeType="1"/>
          </p:cNvSpPr>
          <p:nvPr/>
        </p:nvSpPr>
        <p:spPr bwMode="auto">
          <a:xfrm>
            <a:off x="624301" y="2086619"/>
            <a:ext cx="4764" cy="2323627"/>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0452" name="Text Box 4"/>
          <p:cNvSpPr txBox="1">
            <a:spLocks noChangeArrowheads="1"/>
          </p:cNvSpPr>
          <p:nvPr/>
        </p:nvSpPr>
        <p:spPr bwMode="auto">
          <a:xfrm>
            <a:off x="73313" y="3014734"/>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dirty="0">
                <a:solidFill>
                  <a:srgbClr val="333399"/>
                </a:solidFill>
                <a:latin typeface="Arial" panose="020B0604020202020204" pitchFamily="34" charset="0"/>
                <a:ea typeface="黑体" panose="02010609060101010101" pitchFamily="49" charset="-122"/>
              </a:rPr>
              <a:t>MAC </a:t>
            </a:r>
            <a:r>
              <a:rPr kumimoji="1" lang="zh-CN" altLang="en-US" sz="1800" u="none" dirty="0">
                <a:solidFill>
                  <a:srgbClr val="333399"/>
                </a:solidFill>
                <a:latin typeface="Arial" panose="020B0604020202020204" pitchFamily="34" charset="0"/>
                <a:ea typeface="黑体" panose="02010609060101010101" pitchFamily="49" charset="-122"/>
              </a:rPr>
              <a:t>层</a:t>
            </a:r>
          </a:p>
        </p:txBody>
      </p:sp>
      <p:sp>
        <p:nvSpPr>
          <p:cNvPr id="360453" name="Text Box 5"/>
          <p:cNvSpPr txBox="1">
            <a:spLocks noChangeArrowheads="1"/>
          </p:cNvSpPr>
          <p:nvPr/>
        </p:nvSpPr>
        <p:spPr bwMode="auto">
          <a:xfrm>
            <a:off x="2051328" y="1524362"/>
            <a:ext cx="15125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u="none" dirty="0">
                <a:solidFill>
                  <a:srgbClr val="333399"/>
                </a:solidFill>
                <a:latin typeface="Arial" panose="020B0604020202020204" pitchFamily="34" charset="0"/>
                <a:ea typeface="黑体" panose="02010609060101010101" pitchFamily="49" charset="-122"/>
              </a:rPr>
              <a:t>无争用服务</a:t>
            </a:r>
          </a:p>
        </p:txBody>
      </p:sp>
      <p:sp>
        <p:nvSpPr>
          <p:cNvPr id="360454" name="Rectangle 6"/>
          <p:cNvSpPr>
            <a:spLocks noChangeArrowheads="1"/>
          </p:cNvSpPr>
          <p:nvPr/>
        </p:nvSpPr>
        <p:spPr bwMode="auto">
          <a:xfrm>
            <a:off x="1062586" y="3121592"/>
            <a:ext cx="5779886" cy="1828173"/>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0455" name="Rectangle 7"/>
          <p:cNvSpPr>
            <a:spLocks noChangeArrowheads="1"/>
          </p:cNvSpPr>
          <p:nvPr/>
        </p:nvSpPr>
        <p:spPr bwMode="auto">
          <a:xfrm>
            <a:off x="1088788" y="3137075"/>
            <a:ext cx="5753684" cy="1273171"/>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0456" name="Rectangle 8"/>
          <p:cNvSpPr>
            <a:spLocks noChangeArrowheads="1"/>
          </p:cNvSpPr>
          <p:nvPr/>
        </p:nvSpPr>
        <p:spPr bwMode="auto">
          <a:xfrm>
            <a:off x="1080450" y="2087811"/>
            <a:ext cx="3537248" cy="101710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0457" name="Text Box 9"/>
          <p:cNvSpPr txBox="1">
            <a:spLocks noChangeArrowheads="1"/>
          </p:cNvSpPr>
          <p:nvPr/>
        </p:nvSpPr>
        <p:spPr bwMode="auto">
          <a:xfrm>
            <a:off x="4887324" y="1780456"/>
            <a:ext cx="1733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dirty="0">
                <a:solidFill>
                  <a:srgbClr val="333399"/>
                </a:solidFill>
                <a:latin typeface="Arial" panose="020B0604020202020204" pitchFamily="34" charset="0"/>
                <a:ea typeface="黑体" panose="02010609060101010101" pitchFamily="49" charset="-122"/>
              </a:rPr>
              <a:t>争用</a:t>
            </a:r>
            <a:r>
              <a:rPr kumimoji="1" lang="zh-CN" altLang="en-US" sz="2000" u="none" dirty="0" smtClean="0">
                <a:solidFill>
                  <a:srgbClr val="333399"/>
                </a:solidFill>
                <a:latin typeface="Arial" panose="020B0604020202020204" pitchFamily="34" charset="0"/>
                <a:ea typeface="黑体" panose="02010609060101010101" pitchFamily="49" charset="-122"/>
              </a:rPr>
              <a:t>服务</a:t>
            </a:r>
            <a:endParaRPr kumimoji="1" lang="en-US" altLang="zh-CN" sz="2000" u="none" dirty="0" smtClean="0">
              <a:solidFill>
                <a:srgbClr val="333399"/>
              </a:solidFill>
              <a:latin typeface="Arial" panose="020B0604020202020204" pitchFamily="34" charset="0"/>
              <a:ea typeface="黑体" panose="02010609060101010101" pitchFamily="49" charset="-122"/>
            </a:endParaRPr>
          </a:p>
          <a:p>
            <a:pPr algn="ctr"/>
            <a:r>
              <a:rPr kumimoji="1" lang="zh-CN" altLang="en-US" sz="2000" u="none" dirty="0" smtClean="0">
                <a:solidFill>
                  <a:srgbClr val="333399"/>
                </a:solidFill>
                <a:latin typeface="Arial" panose="020B0604020202020204" pitchFamily="34" charset="0"/>
                <a:ea typeface="黑体" panose="02010609060101010101" pitchFamily="49" charset="-122"/>
              </a:rPr>
              <a:t>（必须实现）</a:t>
            </a:r>
            <a:endParaRPr kumimoji="1" lang="zh-CN" altLang="en-US" sz="2000" u="none" dirty="0">
              <a:solidFill>
                <a:srgbClr val="333399"/>
              </a:solidFill>
              <a:latin typeface="Arial" panose="020B0604020202020204" pitchFamily="34" charset="0"/>
              <a:ea typeface="黑体" panose="02010609060101010101" pitchFamily="49" charset="-122"/>
            </a:endParaRPr>
          </a:p>
        </p:txBody>
      </p:sp>
      <p:sp>
        <p:nvSpPr>
          <p:cNvPr id="360458" name="Text Box 10"/>
          <p:cNvSpPr txBox="1">
            <a:spLocks noChangeArrowheads="1"/>
          </p:cNvSpPr>
          <p:nvPr/>
        </p:nvSpPr>
        <p:spPr bwMode="auto">
          <a:xfrm>
            <a:off x="1733981" y="3271657"/>
            <a:ext cx="45288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a:solidFill>
                  <a:srgbClr val="333399"/>
                </a:solidFill>
                <a:latin typeface="Arial" panose="020B0604020202020204" pitchFamily="34" charset="0"/>
                <a:ea typeface="黑体" panose="02010609060101010101" pitchFamily="49" charset="-122"/>
              </a:rPr>
              <a:t>分布协调功能 </a:t>
            </a:r>
            <a:r>
              <a:rPr kumimoji="1" lang="en-US" altLang="zh-CN" sz="2000" u="none">
                <a:solidFill>
                  <a:srgbClr val="333399"/>
                </a:solidFill>
                <a:latin typeface="Arial" panose="020B0604020202020204" pitchFamily="34" charset="0"/>
                <a:ea typeface="黑体" panose="02010609060101010101" pitchFamily="49" charset="-122"/>
              </a:rPr>
              <a:t>DCF</a:t>
            </a:r>
          </a:p>
          <a:p>
            <a:pPr algn="ctr"/>
            <a:r>
              <a:rPr kumimoji="1" lang="en-US" altLang="zh-CN" sz="2000" u="none">
                <a:solidFill>
                  <a:srgbClr val="333399"/>
                </a:solidFill>
                <a:latin typeface="Arial" panose="020B0604020202020204" pitchFamily="34" charset="0"/>
                <a:ea typeface="黑体" panose="02010609060101010101" pitchFamily="49" charset="-122"/>
              </a:rPr>
              <a:t>(Distributed Coordination Function)</a:t>
            </a:r>
          </a:p>
          <a:p>
            <a:pPr algn="ctr"/>
            <a:r>
              <a:rPr kumimoji="1" lang="en-US" altLang="zh-CN" sz="2000" u="none">
                <a:solidFill>
                  <a:srgbClr val="333399"/>
                </a:solidFill>
                <a:latin typeface="Arial" panose="020B0604020202020204" pitchFamily="34" charset="0"/>
                <a:ea typeface="黑体" panose="02010609060101010101" pitchFamily="49" charset="-122"/>
              </a:rPr>
              <a:t>(CSMA/CA)</a:t>
            </a:r>
          </a:p>
        </p:txBody>
      </p:sp>
      <p:sp>
        <p:nvSpPr>
          <p:cNvPr id="360459" name="Text Box 11"/>
          <p:cNvSpPr txBox="1">
            <a:spLocks noChangeArrowheads="1"/>
          </p:cNvSpPr>
          <p:nvPr/>
        </p:nvSpPr>
        <p:spPr bwMode="auto">
          <a:xfrm>
            <a:off x="902427" y="2248594"/>
            <a:ext cx="38170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a:solidFill>
                  <a:srgbClr val="333399"/>
                </a:solidFill>
                <a:latin typeface="Arial" panose="020B0604020202020204" pitchFamily="34" charset="0"/>
                <a:ea typeface="黑体" panose="02010609060101010101" pitchFamily="49" charset="-122"/>
              </a:rPr>
              <a:t>点协调功能 </a:t>
            </a:r>
            <a:r>
              <a:rPr kumimoji="1" lang="en-US" altLang="zh-CN" sz="2000" u="none">
                <a:solidFill>
                  <a:srgbClr val="333399"/>
                </a:solidFill>
                <a:latin typeface="Arial" panose="020B0604020202020204" pitchFamily="34" charset="0"/>
                <a:ea typeface="黑体" panose="02010609060101010101" pitchFamily="49" charset="-122"/>
              </a:rPr>
              <a:t>PCF</a:t>
            </a:r>
          </a:p>
          <a:p>
            <a:pPr algn="ctr"/>
            <a:r>
              <a:rPr kumimoji="1" lang="en-US" altLang="zh-CN" sz="2000" u="none">
                <a:solidFill>
                  <a:srgbClr val="333399"/>
                </a:solidFill>
                <a:latin typeface="Arial" panose="020B0604020202020204" pitchFamily="34" charset="0"/>
                <a:ea typeface="黑体" panose="02010609060101010101" pitchFamily="49" charset="-122"/>
              </a:rPr>
              <a:t>(Point Coordination Function)</a:t>
            </a:r>
          </a:p>
        </p:txBody>
      </p:sp>
      <p:sp>
        <p:nvSpPr>
          <p:cNvPr id="360460" name="Rectangle 12"/>
          <p:cNvSpPr>
            <a:spLocks noChangeArrowheads="1"/>
          </p:cNvSpPr>
          <p:nvPr/>
        </p:nvSpPr>
        <p:spPr bwMode="auto">
          <a:xfrm>
            <a:off x="1062586" y="2086619"/>
            <a:ext cx="3559876" cy="103497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0461" name="Line 13"/>
          <p:cNvSpPr>
            <a:spLocks noChangeShapeType="1"/>
          </p:cNvSpPr>
          <p:nvPr/>
        </p:nvSpPr>
        <p:spPr bwMode="auto">
          <a:xfrm>
            <a:off x="339653" y="2086619"/>
            <a:ext cx="6097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0462" name="Text Box 14"/>
          <p:cNvSpPr txBox="1">
            <a:spLocks noChangeArrowheads="1"/>
          </p:cNvSpPr>
          <p:nvPr/>
        </p:nvSpPr>
        <p:spPr bwMode="auto">
          <a:xfrm>
            <a:off x="3601782" y="4505526"/>
            <a:ext cx="95891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物理层</a:t>
            </a:r>
          </a:p>
        </p:txBody>
      </p:sp>
      <p:sp>
        <p:nvSpPr>
          <p:cNvPr id="360463" name="Line 15"/>
          <p:cNvSpPr>
            <a:spLocks noChangeShapeType="1"/>
          </p:cNvSpPr>
          <p:nvPr/>
        </p:nvSpPr>
        <p:spPr bwMode="auto">
          <a:xfrm>
            <a:off x="339653" y="4410246"/>
            <a:ext cx="6097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0465" name="Line 17"/>
          <p:cNvSpPr>
            <a:spLocks noChangeShapeType="1"/>
          </p:cNvSpPr>
          <p:nvPr/>
        </p:nvSpPr>
        <p:spPr bwMode="auto">
          <a:xfrm flipV="1">
            <a:off x="1056631" y="4409055"/>
            <a:ext cx="5785841" cy="1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0466" name="AutoShape 18"/>
          <p:cNvSpPr>
            <a:spLocks noChangeArrowheads="1"/>
          </p:cNvSpPr>
          <p:nvPr/>
        </p:nvSpPr>
        <p:spPr bwMode="auto">
          <a:xfrm>
            <a:off x="5546672" y="2518950"/>
            <a:ext cx="432331" cy="701494"/>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u="none"/>
          </a:p>
        </p:txBody>
      </p:sp>
      <p:sp>
        <p:nvSpPr>
          <p:cNvPr id="360467" name="AutoShape 19"/>
          <p:cNvSpPr>
            <a:spLocks noChangeArrowheads="1"/>
          </p:cNvSpPr>
          <p:nvPr/>
        </p:nvSpPr>
        <p:spPr bwMode="auto">
          <a:xfrm>
            <a:off x="2628741" y="1869858"/>
            <a:ext cx="432331" cy="32395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u="none"/>
          </a:p>
        </p:txBody>
      </p:sp>
      <p:sp>
        <p:nvSpPr>
          <p:cNvPr id="360470" name="Line 22"/>
          <p:cNvSpPr>
            <a:spLocks noChangeShapeType="1"/>
          </p:cNvSpPr>
          <p:nvPr/>
        </p:nvSpPr>
        <p:spPr bwMode="auto">
          <a:xfrm>
            <a:off x="4992860" y="1479904"/>
            <a:ext cx="13103" cy="1740539"/>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0469" name="Rectangle 21"/>
          <p:cNvSpPr>
            <a:spLocks noGrp="1" noChangeArrowheads="1"/>
          </p:cNvSpPr>
          <p:nvPr>
            <p:ph type="title"/>
          </p:nvPr>
        </p:nvSpPr>
        <p:spPr>
          <a:xfrm>
            <a:off x="193272" y="700336"/>
            <a:ext cx="7544715" cy="779568"/>
          </a:xfrm>
          <a:solidFill>
            <a:srgbClr val="FFFF99"/>
          </a:solidFill>
          <a:ln>
            <a:solidFill>
              <a:srgbClr val="333399"/>
            </a:solidFill>
            <a:miter lim="800000"/>
            <a:headEnd/>
            <a:tailEnd/>
          </a:ln>
        </p:spPr>
        <p:txBody>
          <a:bodyPr/>
          <a:lstStyle/>
          <a:p>
            <a:pPr algn="ctr"/>
            <a:r>
              <a:rPr lang="en-US" altLang="zh-CN" sz="2000" dirty="0"/>
              <a:t>DCF </a:t>
            </a:r>
            <a:r>
              <a:rPr lang="zh-CN" altLang="en-US" sz="2000" dirty="0"/>
              <a:t>子层在每一个结点使用 </a:t>
            </a:r>
            <a:r>
              <a:rPr lang="en-US" altLang="zh-CN" sz="2000" dirty="0"/>
              <a:t>CSMA </a:t>
            </a:r>
            <a:r>
              <a:rPr lang="zh-CN" altLang="en-US" sz="2000" dirty="0"/>
              <a:t>机制的</a:t>
            </a:r>
            <a:r>
              <a:rPr lang="zh-CN" altLang="en-US" sz="2000" dirty="0">
                <a:solidFill>
                  <a:srgbClr val="C00000"/>
                </a:solidFill>
              </a:rPr>
              <a:t>分布式接入</a:t>
            </a:r>
            <a:r>
              <a:rPr lang="zh-CN" altLang="en-US" sz="2000" dirty="0"/>
              <a:t>算法，让各个站通过</a:t>
            </a:r>
            <a:r>
              <a:rPr lang="zh-CN" altLang="en-US" sz="2000" dirty="0">
                <a:solidFill>
                  <a:srgbClr val="C00000"/>
                </a:solidFill>
              </a:rPr>
              <a:t>争用信道</a:t>
            </a:r>
            <a:r>
              <a:rPr lang="zh-CN" altLang="en-US" sz="2000" dirty="0"/>
              <a:t>来获取发送权。因此 </a:t>
            </a:r>
            <a:r>
              <a:rPr lang="en-US" altLang="zh-CN" sz="2000" dirty="0"/>
              <a:t>DCF </a:t>
            </a:r>
            <a:r>
              <a:rPr lang="zh-CN" altLang="en-US" sz="2000" dirty="0"/>
              <a:t>向上提供争用服务。 </a:t>
            </a:r>
          </a:p>
        </p:txBody>
      </p:sp>
    </p:spTree>
    <p:extLst>
      <p:ext uri="{BB962C8B-B14F-4D97-AF65-F5344CB8AC3E}">
        <p14:creationId xmlns:p14="http://schemas.microsoft.com/office/powerpoint/2010/main" val="4195189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0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0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70" grpId="0" animBg="1"/>
      <p:bldP spid="3604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Line 3"/>
          <p:cNvSpPr>
            <a:spLocks noChangeShapeType="1"/>
          </p:cNvSpPr>
          <p:nvPr/>
        </p:nvSpPr>
        <p:spPr bwMode="auto">
          <a:xfrm>
            <a:off x="621712" y="2086619"/>
            <a:ext cx="4764" cy="2323627"/>
          </a:xfrm>
          <a:prstGeom prst="line">
            <a:avLst/>
          </a:prstGeom>
          <a:noFill/>
          <a:ln w="28575">
            <a:solidFill>
              <a:srgbClr val="3333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1476" name="Text Box 4"/>
          <p:cNvSpPr txBox="1">
            <a:spLocks noChangeArrowheads="1"/>
          </p:cNvSpPr>
          <p:nvPr/>
        </p:nvSpPr>
        <p:spPr bwMode="auto">
          <a:xfrm>
            <a:off x="57740" y="3014216"/>
            <a:ext cx="100700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dirty="0">
                <a:solidFill>
                  <a:srgbClr val="333399"/>
                </a:solidFill>
                <a:latin typeface="Arial" panose="020B0604020202020204" pitchFamily="34" charset="0"/>
                <a:ea typeface="黑体" panose="02010609060101010101" pitchFamily="49" charset="-122"/>
              </a:rPr>
              <a:t>MAC </a:t>
            </a:r>
            <a:r>
              <a:rPr kumimoji="1" lang="zh-CN" altLang="en-US" sz="1800" u="none" dirty="0">
                <a:solidFill>
                  <a:srgbClr val="333399"/>
                </a:solidFill>
                <a:latin typeface="Arial" panose="020B0604020202020204" pitchFamily="34" charset="0"/>
                <a:ea typeface="黑体" panose="02010609060101010101" pitchFamily="49" charset="-122"/>
              </a:rPr>
              <a:t>层</a:t>
            </a:r>
          </a:p>
        </p:txBody>
      </p:sp>
      <p:sp>
        <p:nvSpPr>
          <p:cNvPr id="361477" name="Text Box 5"/>
          <p:cNvSpPr txBox="1">
            <a:spLocks noChangeArrowheads="1"/>
          </p:cNvSpPr>
          <p:nvPr/>
        </p:nvSpPr>
        <p:spPr bwMode="auto">
          <a:xfrm>
            <a:off x="1452451" y="1524362"/>
            <a:ext cx="24714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u="none" dirty="0">
                <a:solidFill>
                  <a:srgbClr val="333399"/>
                </a:solidFill>
                <a:latin typeface="Arial" panose="020B0604020202020204" pitchFamily="34" charset="0"/>
                <a:ea typeface="黑体" panose="02010609060101010101" pitchFamily="49" charset="-122"/>
              </a:rPr>
              <a:t>无争用</a:t>
            </a:r>
            <a:r>
              <a:rPr kumimoji="1" lang="zh-CN" altLang="en-US" sz="2000" u="none" dirty="0" smtClean="0">
                <a:solidFill>
                  <a:srgbClr val="333399"/>
                </a:solidFill>
                <a:latin typeface="Arial" panose="020B0604020202020204" pitchFamily="34" charset="0"/>
                <a:ea typeface="黑体" panose="02010609060101010101" pitchFamily="49" charset="-122"/>
              </a:rPr>
              <a:t>服务（选用）</a:t>
            </a:r>
            <a:endParaRPr kumimoji="1" lang="zh-CN" altLang="en-US" sz="2000" u="none" dirty="0">
              <a:solidFill>
                <a:srgbClr val="333399"/>
              </a:solidFill>
              <a:latin typeface="Arial" panose="020B0604020202020204" pitchFamily="34" charset="0"/>
              <a:ea typeface="黑体" panose="02010609060101010101" pitchFamily="49" charset="-122"/>
            </a:endParaRPr>
          </a:p>
        </p:txBody>
      </p:sp>
      <p:sp>
        <p:nvSpPr>
          <p:cNvPr id="361478" name="Rectangle 6"/>
          <p:cNvSpPr>
            <a:spLocks noChangeArrowheads="1"/>
          </p:cNvSpPr>
          <p:nvPr/>
        </p:nvSpPr>
        <p:spPr bwMode="auto">
          <a:xfrm>
            <a:off x="1059997" y="3121592"/>
            <a:ext cx="5779886" cy="1828173"/>
          </a:xfrm>
          <a:prstGeom prst="rect">
            <a:avLst/>
          </a:prstGeom>
          <a:solidFill>
            <a:srgbClr val="FFFF99"/>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1479" name="Rectangle 7"/>
          <p:cNvSpPr>
            <a:spLocks noChangeArrowheads="1"/>
          </p:cNvSpPr>
          <p:nvPr/>
        </p:nvSpPr>
        <p:spPr bwMode="auto">
          <a:xfrm>
            <a:off x="1086199" y="3137075"/>
            <a:ext cx="5753684" cy="1273171"/>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1480" name="Rectangle 8"/>
          <p:cNvSpPr>
            <a:spLocks noChangeArrowheads="1"/>
          </p:cNvSpPr>
          <p:nvPr/>
        </p:nvSpPr>
        <p:spPr bwMode="auto">
          <a:xfrm>
            <a:off x="1077861" y="2087811"/>
            <a:ext cx="3537248" cy="1017108"/>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1481" name="Text Box 9"/>
          <p:cNvSpPr txBox="1">
            <a:spLocks noChangeArrowheads="1"/>
          </p:cNvSpPr>
          <p:nvPr/>
        </p:nvSpPr>
        <p:spPr bwMode="auto">
          <a:xfrm>
            <a:off x="5142816" y="2129495"/>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a:solidFill>
                  <a:srgbClr val="333399"/>
                </a:solidFill>
                <a:latin typeface="Arial" panose="020B0604020202020204" pitchFamily="34" charset="0"/>
                <a:ea typeface="黑体" panose="02010609060101010101" pitchFamily="49" charset="-122"/>
              </a:rPr>
              <a:t>争用服务</a:t>
            </a:r>
          </a:p>
        </p:txBody>
      </p:sp>
      <p:sp>
        <p:nvSpPr>
          <p:cNvPr id="361482" name="Text Box 10"/>
          <p:cNvSpPr txBox="1">
            <a:spLocks noChangeArrowheads="1"/>
          </p:cNvSpPr>
          <p:nvPr/>
        </p:nvSpPr>
        <p:spPr bwMode="auto">
          <a:xfrm>
            <a:off x="1731392" y="3271657"/>
            <a:ext cx="452880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a:solidFill>
                  <a:srgbClr val="333399"/>
                </a:solidFill>
                <a:latin typeface="Arial" panose="020B0604020202020204" pitchFamily="34" charset="0"/>
                <a:ea typeface="黑体" panose="02010609060101010101" pitchFamily="49" charset="-122"/>
              </a:rPr>
              <a:t>分布协调功能 </a:t>
            </a:r>
            <a:r>
              <a:rPr kumimoji="1" lang="en-US" altLang="zh-CN" sz="2000" u="none">
                <a:solidFill>
                  <a:srgbClr val="333399"/>
                </a:solidFill>
                <a:latin typeface="Arial" panose="020B0604020202020204" pitchFamily="34" charset="0"/>
                <a:ea typeface="黑体" panose="02010609060101010101" pitchFamily="49" charset="-122"/>
              </a:rPr>
              <a:t>DCF</a:t>
            </a:r>
          </a:p>
          <a:p>
            <a:pPr algn="ctr"/>
            <a:r>
              <a:rPr kumimoji="1" lang="en-US" altLang="zh-CN" sz="2000" u="none">
                <a:solidFill>
                  <a:srgbClr val="333399"/>
                </a:solidFill>
                <a:latin typeface="Arial" panose="020B0604020202020204" pitchFamily="34" charset="0"/>
                <a:ea typeface="黑体" panose="02010609060101010101" pitchFamily="49" charset="-122"/>
              </a:rPr>
              <a:t>(Distributed Coordination Function)</a:t>
            </a:r>
          </a:p>
          <a:p>
            <a:pPr algn="ctr"/>
            <a:r>
              <a:rPr kumimoji="1" lang="en-US" altLang="zh-CN" sz="2000" u="none">
                <a:solidFill>
                  <a:srgbClr val="333399"/>
                </a:solidFill>
                <a:latin typeface="Arial" panose="020B0604020202020204" pitchFamily="34" charset="0"/>
                <a:ea typeface="黑体" panose="02010609060101010101" pitchFamily="49" charset="-122"/>
              </a:rPr>
              <a:t>(CSMA/CA)</a:t>
            </a:r>
          </a:p>
        </p:txBody>
      </p:sp>
      <p:sp>
        <p:nvSpPr>
          <p:cNvPr id="361483" name="Text Box 11"/>
          <p:cNvSpPr txBox="1">
            <a:spLocks noChangeArrowheads="1"/>
          </p:cNvSpPr>
          <p:nvPr/>
        </p:nvSpPr>
        <p:spPr bwMode="auto">
          <a:xfrm>
            <a:off x="899838" y="2248594"/>
            <a:ext cx="38170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000" u="none">
                <a:solidFill>
                  <a:srgbClr val="333399"/>
                </a:solidFill>
                <a:latin typeface="Arial" panose="020B0604020202020204" pitchFamily="34" charset="0"/>
                <a:ea typeface="黑体" panose="02010609060101010101" pitchFamily="49" charset="-122"/>
              </a:rPr>
              <a:t>点协调功能 </a:t>
            </a:r>
            <a:r>
              <a:rPr kumimoji="1" lang="en-US" altLang="zh-CN" sz="2000" u="none">
                <a:solidFill>
                  <a:srgbClr val="333399"/>
                </a:solidFill>
                <a:latin typeface="Arial" panose="020B0604020202020204" pitchFamily="34" charset="0"/>
                <a:ea typeface="黑体" panose="02010609060101010101" pitchFamily="49" charset="-122"/>
              </a:rPr>
              <a:t>PCF</a:t>
            </a:r>
          </a:p>
          <a:p>
            <a:pPr algn="ctr"/>
            <a:r>
              <a:rPr kumimoji="1" lang="en-US" altLang="zh-CN" sz="2000" u="none">
                <a:solidFill>
                  <a:srgbClr val="333399"/>
                </a:solidFill>
                <a:latin typeface="Arial" panose="020B0604020202020204" pitchFamily="34" charset="0"/>
                <a:ea typeface="黑体" panose="02010609060101010101" pitchFamily="49" charset="-122"/>
              </a:rPr>
              <a:t>(Point Coordination Function)</a:t>
            </a:r>
          </a:p>
        </p:txBody>
      </p:sp>
      <p:sp>
        <p:nvSpPr>
          <p:cNvPr id="361484" name="Rectangle 12"/>
          <p:cNvSpPr>
            <a:spLocks noChangeArrowheads="1"/>
          </p:cNvSpPr>
          <p:nvPr/>
        </p:nvSpPr>
        <p:spPr bwMode="auto">
          <a:xfrm>
            <a:off x="1059997" y="2086619"/>
            <a:ext cx="3559876" cy="103497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361485" name="Line 13"/>
          <p:cNvSpPr>
            <a:spLocks noChangeShapeType="1"/>
          </p:cNvSpPr>
          <p:nvPr/>
        </p:nvSpPr>
        <p:spPr bwMode="auto">
          <a:xfrm>
            <a:off x="337064" y="2086619"/>
            <a:ext cx="6097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1486" name="Text Box 14"/>
          <p:cNvSpPr txBox="1">
            <a:spLocks noChangeArrowheads="1"/>
          </p:cNvSpPr>
          <p:nvPr/>
        </p:nvSpPr>
        <p:spPr bwMode="auto">
          <a:xfrm>
            <a:off x="3599193" y="4505526"/>
            <a:ext cx="95891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物理层</a:t>
            </a:r>
          </a:p>
        </p:txBody>
      </p:sp>
      <p:sp>
        <p:nvSpPr>
          <p:cNvPr id="361487" name="Line 15"/>
          <p:cNvSpPr>
            <a:spLocks noChangeShapeType="1"/>
          </p:cNvSpPr>
          <p:nvPr/>
        </p:nvSpPr>
        <p:spPr bwMode="auto">
          <a:xfrm>
            <a:off x="337064" y="4410246"/>
            <a:ext cx="609788"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1489" name="Line 17"/>
          <p:cNvSpPr>
            <a:spLocks noChangeShapeType="1"/>
          </p:cNvSpPr>
          <p:nvPr/>
        </p:nvSpPr>
        <p:spPr bwMode="auto">
          <a:xfrm flipV="1">
            <a:off x="1054042" y="4409055"/>
            <a:ext cx="5785841" cy="1191"/>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
        <p:nvSpPr>
          <p:cNvPr id="361490" name="AutoShape 18"/>
          <p:cNvSpPr>
            <a:spLocks noChangeArrowheads="1"/>
          </p:cNvSpPr>
          <p:nvPr/>
        </p:nvSpPr>
        <p:spPr bwMode="auto">
          <a:xfrm>
            <a:off x="5544083" y="2518950"/>
            <a:ext cx="432331" cy="701494"/>
          </a:xfrm>
          <a:prstGeom prst="upArrow">
            <a:avLst>
              <a:gd name="adj1" fmla="val 50000"/>
              <a:gd name="adj2" fmla="val 4056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u="none"/>
          </a:p>
        </p:txBody>
      </p:sp>
      <p:sp>
        <p:nvSpPr>
          <p:cNvPr id="361491" name="AutoShape 19"/>
          <p:cNvSpPr>
            <a:spLocks noChangeArrowheads="1"/>
          </p:cNvSpPr>
          <p:nvPr/>
        </p:nvSpPr>
        <p:spPr bwMode="auto">
          <a:xfrm>
            <a:off x="2626152" y="1869858"/>
            <a:ext cx="432331" cy="323950"/>
          </a:xfrm>
          <a:prstGeom prst="up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2000" u="none"/>
          </a:p>
        </p:txBody>
      </p:sp>
      <p:sp>
        <p:nvSpPr>
          <p:cNvPr id="361493" name="Rectangle 21"/>
          <p:cNvSpPr>
            <a:spLocks noGrp="1" noChangeArrowheads="1"/>
          </p:cNvSpPr>
          <p:nvPr>
            <p:ph type="title"/>
          </p:nvPr>
        </p:nvSpPr>
        <p:spPr>
          <a:xfrm>
            <a:off x="276324" y="709519"/>
            <a:ext cx="6671940" cy="782905"/>
          </a:xfrm>
          <a:solidFill>
            <a:srgbClr val="FFFF99"/>
          </a:solidFill>
          <a:ln>
            <a:solidFill>
              <a:srgbClr val="333399"/>
            </a:solidFill>
            <a:miter lim="800000"/>
            <a:headEnd/>
            <a:tailEnd/>
          </a:ln>
        </p:spPr>
        <p:txBody>
          <a:bodyPr/>
          <a:lstStyle/>
          <a:p>
            <a:pPr algn="ctr"/>
            <a:r>
              <a:rPr lang="en-US" altLang="zh-CN" sz="2000" dirty="0"/>
              <a:t>PCF </a:t>
            </a:r>
            <a:r>
              <a:rPr lang="zh-CN" altLang="en-US" sz="2000" dirty="0"/>
              <a:t>子层使用</a:t>
            </a:r>
            <a:r>
              <a:rPr lang="zh-CN" altLang="en-US" sz="2000" dirty="0">
                <a:solidFill>
                  <a:srgbClr val="C00000"/>
                </a:solidFill>
              </a:rPr>
              <a:t>集中控制</a:t>
            </a:r>
            <a:r>
              <a:rPr lang="zh-CN" altLang="en-US" sz="2000" dirty="0"/>
              <a:t>的接入算法把发送数据权</a:t>
            </a:r>
            <a:br>
              <a:rPr lang="zh-CN" altLang="en-US" sz="2000" dirty="0"/>
            </a:br>
            <a:r>
              <a:rPr lang="zh-CN" altLang="en-US" sz="2000" dirty="0"/>
              <a:t>轮流交给各个站从而避免了碰撞的</a:t>
            </a:r>
            <a:r>
              <a:rPr lang="zh-CN" altLang="en-US" sz="2000" dirty="0" smtClean="0"/>
              <a:t>产生。类似于探询。 </a:t>
            </a:r>
            <a:endParaRPr lang="zh-CN" altLang="en-US" sz="2000" dirty="0"/>
          </a:p>
        </p:txBody>
      </p:sp>
      <p:sp>
        <p:nvSpPr>
          <p:cNvPr id="361494" name="Line 22"/>
          <p:cNvSpPr>
            <a:spLocks noChangeShapeType="1"/>
          </p:cNvSpPr>
          <p:nvPr/>
        </p:nvSpPr>
        <p:spPr bwMode="auto">
          <a:xfrm>
            <a:off x="3851920" y="1492424"/>
            <a:ext cx="0" cy="701384"/>
          </a:xfrm>
          <a:prstGeom prst="line">
            <a:avLst/>
          </a:prstGeom>
          <a:noFill/>
          <a:ln w="76200">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spTree>
    <p:extLst>
      <p:ext uri="{BB962C8B-B14F-4D97-AF65-F5344CB8AC3E}">
        <p14:creationId xmlns:p14="http://schemas.microsoft.com/office/powerpoint/2010/main" val="247040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4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1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93" grpId="0" animBg="1"/>
      <p:bldP spid="3614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矩形 2"/>
          <p:cNvSpPr>
            <a:spLocks noChangeArrowheads="1"/>
          </p:cNvSpPr>
          <p:nvPr/>
        </p:nvSpPr>
        <p:spPr bwMode="auto">
          <a:xfrm>
            <a:off x="214313" y="1876425"/>
            <a:ext cx="5726112" cy="1181100"/>
          </a:xfrm>
          <a:prstGeom prst="rect">
            <a:avLst/>
          </a:prstGeom>
          <a:noFill/>
          <a:ln w="9525">
            <a:noFill/>
            <a:miter lim="800000"/>
            <a:headEnd/>
            <a:tailEnd/>
          </a:ln>
        </p:spPr>
        <p:txBody>
          <a:bodyPr>
            <a:spAutoFit/>
          </a:bodyPr>
          <a:lstStyle/>
          <a:p>
            <a:pPr algn="ctr"/>
            <a:r>
              <a:rPr lang="zh-CN" altLang="en-US" u="none" dirty="0" smtClean="0">
                <a:solidFill>
                  <a:srgbClr val="194D19"/>
                </a:solidFill>
                <a:latin typeface="华文新魏" pitchFamily="2" charset="-122"/>
              </a:rPr>
              <a:t>第四章 数据链路层协议与局域网</a:t>
            </a:r>
          </a:p>
          <a:p>
            <a:pPr algn="ctr"/>
            <a:endParaRPr lang="en-US" altLang="zh-CN" sz="1400" b="0" u="none" dirty="0">
              <a:solidFill>
                <a:srgbClr val="002060"/>
              </a:solidFill>
              <a:latin typeface="Constantia" pitchFamily="18" charset="0"/>
            </a:endParaRPr>
          </a:p>
          <a:p>
            <a:pPr algn="ctr">
              <a:lnSpc>
                <a:spcPct val="120000"/>
              </a:lnSpc>
            </a:pPr>
            <a:r>
              <a:rPr lang="zh-CN" altLang="en-US" sz="2400" u="none" dirty="0" smtClean="0">
                <a:solidFill>
                  <a:srgbClr val="002060"/>
                </a:solidFill>
              </a:rPr>
              <a:t>第</a:t>
            </a:r>
            <a:r>
              <a:rPr lang="zh-CN" altLang="en-US" sz="2400" u="none" dirty="0">
                <a:solidFill>
                  <a:srgbClr val="002060"/>
                </a:solidFill>
              </a:rPr>
              <a:t>六</a:t>
            </a:r>
            <a:r>
              <a:rPr lang="zh-CN" altLang="en-US" sz="2400" u="none" dirty="0" smtClean="0">
                <a:solidFill>
                  <a:srgbClr val="002060"/>
                </a:solidFill>
              </a:rPr>
              <a:t>节 无线局域网</a:t>
            </a:r>
            <a:endParaRPr lang="zh-CN" altLang="en-US" sz="2400" u="none"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333F240-8BB8-4C9F-BBDE-D4304C91763E}" type="datetime1">
              <a:rPr lang="zh-CN" altLang="en-US"/>
              <a:pPr/>
              <a:t>2017/10/12</a:t>
            </a:fld>
            <a:endParaRPr lang="en-US" altLang="zh-CN"/>
          </a:p>
        </p:txBody>
      </p:sp>
      <p:sp>
        <p:nvSpPr>
          <p:cNvPr id="6146" name="Rectangle 2"/>
          <p:cNvSpPr>
            <a:spLocks noGrp="1" noRot="1" noChangeArrowheads="1"/>
          </p:cNvSpPr>
          <p:nvPr>
            <p:ph type="title"/>
          </p:nvPr>
        </p:nvSpPr>
        <p:spPr>
          <a:xfrm>
            <a:off x="611560" y="772344"/>
            <a:ext cx="6290822" cy="589542"/>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PCF —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可选的</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WLAN</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媒介访问方式</a:t>
            </a:r>
          </a:p>
        </p:txBody>
      </p:sp>
      <p:sp>
        <p:nvSpPr>
          <p:cNvPr id="6147" name="Rectangle 3"/>
          <p:cNvSpPr>
            <a:spLocks noGrp="1" noRot="1" noChangeArrowheads="1"/>
          </p:cNvSpPr>
          <p:nvPr>
            <p:ph type="body" idx="1"/>
          </p:nvPr>
        </p:nvSpPr>
        <p:spPr>
          <a:xfrm>
            <a:off x="362165" y="1564432"/>
            <a:ext cx="6506846" cy="3024336"/>
          </a:xfrm>
        </p:spPr>
        <p:txBody>
          <a:bodyPr/>
          <a:lstStyle/>
          <a:p>
            <a:pPr>
              <a:spcBef>
                <a:spcPts val="600"/>
              </a:spcBef>
            </a:pP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DCF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提供尽力而为</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(Best- Effort)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的服务</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无法满足</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实时业务</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对时延和抖动等指标的需求。</a:t>
            </a:r>
          </a:p>
          <a:p>
            <a:pPr>
              <a:spcBef>
                <a:spcPts val="600"/>
              </a:spcBef>
            </a:pP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为了</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提供延迟受限的服务</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,802.11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标准在</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DCF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的基础上定义了</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Point Coordination Function ,PCF</a:t>
            </a:r>
          </a:p>
          <a:p>
            <a:pPr>
              <a:spcBef>
                <a:spcPts val="600"/>
              </a:spcBef>
            </a:pP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PCF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基本原理是利用</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点协调器</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(Point Coordinator) PC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对节点进行</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轮询</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 </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集中控制</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介质的访问。</a:t>
            </a:r>
          </a:p>
          <a:p>
            <a:pPr>
              <a:spcBef>
                <a:spcPts val="600"/>
              </a:spcBef>
            </a:pP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PCF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只能应用于有基础设施的</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WLAN</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中</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 </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由接入点</a:t>
            </a:r>
            <a:r>
              <a:rPr lang="en-US" altLang="zh-CN" sz="2000" b="1" kern="1200" dirty="0">
                <a:solidFill>
                  <a:srgbClr val="C00000"/>
                </a:solidFill>
                <a:latin typeface="微软雅黑" panose="020B0503020204020204" pitchFamily="34" charset="-122"/>
                <a:ea typeface="微软雅黑" pitchFamily="34" charset="-122"/>
                <a:cs typeface="Times New Roman" pitchFamily="18" charset="0"/>
              </a:rPr>
              <a:t>AP (Access Point) </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来担任点</a:t>
            </a:r>
            <a:r>
              <a:rPr lang="zh-CN" altLang="en-US" sz="2000" b="1" kern="1200" dirty="0" smtClean="0">
                <a:solidFill>
                  <a:srgbClr val="C00000"/>
                </a:solidFill>
                <a:latin typeface="微软雅黑" panose="020B0503020204020204" pitchFamily="34" charset="-122"/>
                <a:ea typeface="微软雅黑" pitchFamily="34" charset="-122"/>
                <a:cs typeface="Times New Roman" pitchFamily="18" charset="0"/>
              </a:rPr>
              <a:t>协调器</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a:t>
            </a:r>
          </a:p>
        </p:txBody>
      </p:sp>
    </p:spTree>
    <p:extLst>
      <p:ext uri="{BB962C8B-B14F-4D97-AF65-F5344CB8AC3E}">
        <p14:creationId xmlns:p14="http://schemas.microsoft.com/office/powerpoint/2010/main" val="3545773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9" name="Rectangle 9"/>
          <p:cNvSpPr>
            <a:spLocks noGrp="1" noChangeArrowheads="1"/>
          </p:cNvSpPr>
          <p:nvPr>
            <p:ph type="body" idx="1"/>
          </p:nvPr>
        </p:nvSpPr>
        <p:spPr>
          <a:xfrm>
            <a:off x="416199" y="1564432"/>
            <a:ext cx="6408712" cy="3312368"/>
          </a:xfrm>
        </p:spPr>
        <p:txBody>
          <a:bodyPr/>
          <a:lstStyle/>
          <a:p>
            <a:pPr marL="0" indent="0">
              <a:lnSpc>
                <a:spcPct val="105000"/>
              </a:lnSpc>
              <a:buNone/>
            </a:pP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无线局域网不能</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简单地搬用 </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CSMA/CD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协议</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。主要</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有两个原因。</a:t>
            </a:r>
          </a:p>
          <a:p>
            <a:pPr>
              <a:lnSpc>
                <a:spcPct val="105000"/>
              </a:lnSpc>
            </a:pP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CSMA/CD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协议要求一个站点在发送本站数据的同时，还必须不间断地检测信道，但在无线</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局域网中</a:t>
            </a:r>
            <a:r>
              <a:rPr lang="zh-CN" altLang="en-US" sz="2000" b="1" kern="1200" dirty="0" smtClean="0">
                <a:solidFill>
                  <a:srgbClr val="C00000"/>
                </a:solidFill>
                <a:latin typeface="微软雅黑" panose="020B0503020204020204" pitchFamily="34" charset="-122"/>
                <a:ea typeface="微软雅黑" pitchFamily="34" charset="-122"/>
                <a:cs typeface="Times New Roman" pitchFamily="18" charset="0"/>
              </a:rPr>
              <a:t>信号强度的动态范围非常大</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，在设备中实现</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这种</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功能花费</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过大。</a:t>
            </a:r>
          </a:p>
          <a:p>
            <a:pPr>
              <a:lnSpc>
                <a:spcPct val="105000"/>
              </a:lnSpc>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即使我们能够实现碰撞检测的功能，并且当我们在发送数据时检测到信道是空闲的，在接收端仍然有可能发生碰撞。  </a:t>
            </a:r>
          </a:p>
        </p:txBody>
      </p:sp>
      <p:sp>
        <p:nvSpPr>
          <p:cNvPr id="2" name="标题 1"/>
          <p:cNvSpPr>
            <a:spLocks noGrp="1"/>
          </p:cNvSpPr>
          <p:nvPr>
            <p:ph type="title"/>
          </p:nvPr>
        </p:nvSpPr>
        <p:spPr>
          <a:xfrm>
            <a:off x="395536" y="834877"/>
            <a:ext cx="6429375" cy="585539"/>
          </a:xfrm>
        </p:spPr>
        <p:txBody>
          <a:bodyPr/>
          <a:lstStyle/>
          <a:p>
            <a:pPr marL="457200" indent="-457200" algn="l">
              <a:lnSpc>
                <a:spcPct val="105000"/>
              </a:lnSpc>
              <a:spcBef>
                <a:spcPct val="20000"/>
              </a:spcBef>
              <a:buFont typeface="Wingdings" panose="05000000000000000000" pitchFamily="2" charset="2"/>
              <a:buAutoNum type="arabicPeriod"/>
            </a:pP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CSMA/CA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协议</a:t>
            </a:r>
          </a:p>
        </p:txBody>
      </p:sp>
    </p:spTree>
    <p:extLst>
      <p:ext uri="{BB962C8B-B14F-4D97-AF65-F5344CB8AC3E}">
        <p14:creationId xmlns:p14="http://schemas.microsoft.com/office/powerpoint/2010/main" val="2854990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0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Grp="1" noChangeArrowheads="1"/>
          </p:cNvSpPr>
          <p:nvPr>
            <p:ph type="title"/>
          </p:nvPr>
        </p:nvSpPr>
        <p:spPr>
          <a:xfrm>
            <a:off x="123287" y="527317"/>
            <a:ext cx="4522718" cy="1096904"/>
          </a:xfrm>
        </p:spPr>
        <p:txBody>
          <a:bodyPr/>
          <a:lstStyle/>
          <a:p>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无线局域网的特殊问题 </a:t>
            </a:r>
          </a:p>
        </p:txBody>
      </p:sp>
      <p:sp>
        <p:nvSpPr>
          <p:cNvPr id="309327" name="Text Box 79"/>
          <p:cNvSpPr txBox="1">
            <a:spLocks noChangeArrowheads="1"/>
          </p:cNvSpPr>
          <p:nvPr/>
        </p:nvSpPr>
        <p:spPr bwMode="auto">
          <a:xfrm>
            <a:off x="251520" y="4353904"/>
            <a:ext cx="6616748" cy="738920"/>
          </a:xfrm>
          <a:prstGeom prst="rect">
            <a:avLst/>
          </a:prstGeom>
          <a:solidFill>
            <a:srgbClr val="FFFF66"/>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101" u="none">
                <a:solidFill>
                  <a:srgbClr val="333399"/>
                </a:solidFill>
                <a:latin typeface="Arial" panose="020B0604020202020204" pitchFamily="34" charset="0"/>
                <a:ea typeface="黑体" panose="02010609060101010101" pitchFamily="49" charset="-122"/>
              </a:rPr>
              <a:t>当 </a:t>
            </a:r>
            <a:r>
              <a:rPr kumimoji="1" lang="en-US" altLang="zh-CN" sz="2101" u="none">
                <a:solidFill>
                  <a:srgbClr val="333399"/>
                </a:solidFill>
                <a:latin typeface="Arial" panose="020B0604020202020204" pitchFamily="34" charset="0"/>
                <a:ea typeface="黑体" panose="02010609060101010101" pitchFamily="49" charset="-122"/>
              </a:rPr>
              <a:t>A </a:t>
            </a:r>
            <a:r>
              <a:rPr kumimoji="1" lang="zh-CN" altLang="en-US" sz="2101" u="none">
                <a:solidFill>
                  <a:srgbClr val="333399"/>
                </a:solidFill>
                <a:latin typeface="Arial" panose="020B0604020202020204" pitchFamily="34" charset="0"/>
                <a:ea typeface="黑体" panose="02010609060101010101" pitchFamily="49" charset="-122"/>
              </a:rPr>
              <a:t>和 </a:t>
            </a:r>
            <a:r>
              <a:rPr kumimoji="1" lang="en-US" altLang="zh-CN" sz="2101" u="none">
                <a:solidFill>
                  <a:srgbClr val="333399"/>
                </a:solidFill>
                <a:latin typeface="Arial" panose="020B0604020202020204" pitchFamily="34" charset="0"/>
                <a:ea typeface="黑体" panose="02010609060101010101" pitchFamily="49" charset="-122"/>
              </a:rPr>
              <a:t>C </a:t>
            </a:r>
            <a:r>
              <a:rPr kumimoji="1" lang="zh-CN" altLang="en-US" sz="2101" u="none">
                <a:solidFill>
                  <a:srgbClr val="333399"/>
                </a:solidFill>
                <a:latin typeface="Arial" panose="020B0604020202020204" pitchFamily="34" charset="0"/>
                <a:ea typeface="黑体" panose="02010609060101010101" pitchFamily="49" charset="-122"/>
              </a:rPr>
              <a:t>检测不到无线信号时，都以为 </a:t>
            </a:r>
            <a:r>
              <a:rPr kumimoji="1" lang="en-US" altLang="zh-CN" sz="2101" u="none">
                <a:solidFill>
                  <a:srgbClr val="333399"/>
                </a:solidFill>
                <a:latin typeface="Arial" panose="020B0604020202020204" pitchFamily="34" charset="0"/>
                <a:ea typeface="黑体" panose="02010609060101010101" pitchFamily="49" charset="-122"/>
              </a:rPr>
              <a:t>B </a:t>
            </a:r>
            <a:r>
              <a:rPr kumimoji="1" lang="zh-CN" altLang="en-US" sz="2101" u="none">
                <a:solidFill>
                  <a:srgbClr val="333399"/>
                </a:solidFill>
                <a:latin typeface="Arial" panose="020B0604020202020204" pitchFamily="34" charset="0"/>
                <a:ea typeface="黑体" panose="02010609060101010101" pitchFamily="49" charset="-122"/>
              </a:rPr>
              <a:t>是空闲的，</a:t>
            </a:r>
          </a:p>
          <a:p>
            <a:pPr algn="ctr"/>
            <a:r>
              <a:rPr kumimoji="1" lang="zh-CN" altLang="en-US" sz="2101" u="none">
                <a:solidFill>
                  <a:srgbClr val="333399"/>
                </a:solidFill>
                <a:latin typeface="Arial" panose="020B0604020202020204" pitchFamily="34" charset="0"/>
                <a:ea typeface="黑体" panose="02010609060101010101" pitchFamily="49" charset="-122"/>
              </a:rPr>
              <a:t>因而都向 </a:t>
            </a:r>
            <a:r>
              <a:rPr kumimoji="1" lang="en-US" altLang="zh-CN" sz="2101" u="none">
                <a:solidFill>
                  <a:srgbClr val="333399"/>
                </a:solidFill>
                <a:latin typeface="Arial" panose="020B0604020202020204" pitchFamily="34" charset="0"/>
                <a:ea typeface="黑体" panose="02010609060101010101" pitchFamily="49" charset="-122"/>
              </a:rPr>
              <a:t>B </a:t>
            </a:r>
            <a:r>
              <a:rPr kumimoji="1" lang="zh-CN" altLang="en-US" sz="2101" u="none">
                <a:solidFill>
                  <a:srgbClr val="333399"/>
                </a:solidFill>
                <a:latin typeface="Arial" panose="020B0604020202020204" pitchFamily="34" charset="0"/>
                <a:ea typeface="黑体" panose="02010609060101010101" pitchFamily="49" charset="-122"/>
              </a:rPr>
              <a:t>发送数据，结果发生碰撞。</a:t>
            </a:r>
          </a:p>
        </p:txBody>
      </p:sp>
      <p:sp>
        <p:nvSpPr>
          <p:cNvPr id="309333" name="Text Box 85"/>
          <p:cNvSpPr txBox="1">
            <a:spLocks noChangeArrowheads="1"/>
          </p:cNvSpPr>
          <p:nvPr/>
        </p:nvSpPr>
        <p:spPr bwMode="auto">
          <a:xfrm>
            <a:off x="380275" y="762256"/>
            <a:ext cx="5575565" cy="769441"/>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200" u="none" dirty="0">
                <a:solidFill>
                  <a:srgbClr val="333399"/>
                </a:solidFill>
                <a:latin typeface="Arial" panose="020B0604020202020204" pitchFamily="34" charset="0"/>
                <a:ea typeface="黑体" panose="02010609060101010101" pitchFamily="49" charset="-122"/>
              </a:rPr>
              <a:t>这种未能检测出媒体上已存在的信号的问题</a:t>
            </a:r>
          </a:p>
          <a:p>
            <a:pPr algn="ctr"/>
            <a:r>
              <a:rPr lang="zh-CN" altLang="en-US" sz="2200" u="none" dirty="0">
                <a:solidFill>
                  <a:srgbClr val="333399"/>
                </a:solidFill>
                <a:latin typeface="Arial" panose="020B0604020202020204" pitchFamily="34" charset="0"/>
                <a:ea typeface="黑体" panose="02010609060101010101" pitchFamily="49" charset="-122"/>
              </a:rPr>
              <a:t>叫做</a:t>
            </a:r>
            <a:r>
              <a:rPr lang="zh-CN" altLang="en-US" sz="2200" u="none" dirty="0">
                <a:solidFill>
                  <a:srgbClr val="FF0000"/>
                </a:solidFill>
                <a:latin typeface="Arial" panose="020B0604020202020204" pitchFamily="34" charset="0"/>
                <a:ea typeface="黑体" panose="02010609060101010101" pitchFamily="49" charset="-122"/>
              </a:rPr>
              <a:t>隐蔽站问题</a:t>
            </a:r>
            <a:r>
              <a:rPr lang="en-US" altLang="zh-CN" sz="2200" u="none" dirty="0">
                <a:solidFill>
                  <a:srgbClr val="333399"/>
                </a:solidFill>
                <a:latin typeface="Arial" panose="020B0604020202020204" pitchFamily="34" charset="0"/>
                <a:ea typeface="黑体" panose="02010609060101010101" pitchFamily="49" charset="-122"/>
              </a:rPr>
              <a:t>(hidden station problem) </a:t>
            </a:r>
          </a:p>
        </p:txBody>
      </p:sp>
      <p:sp>
        <p:nvSpPr>
          <p:cNvPr id="309334" name="Oval 86"/>
          <p:cNvSpPr>
            <a:spLocks noChangeArrowheads="1"/>
          </p:cNvSpPr>
          <p:nvPr/>
        </p:nvSpPr>
        <p:spPr bwMode="auto">
          <a:xfrm>
            <a:off x="3341943" y="1994549"/>
            <a:ext cx="2393895" cy="2261694"/>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35" name="Text Box 87"/>
          <p:cNvSpPr txBox="1">
            <a:spLocks noChangeArrowheads="1"/>
          </p:cNvSpPr>
          <p:nvPr/>
        </p:nvSpPr>
        <p:spPr bwMode="auto">
          <a:xfrm>
            <a:off x="980527" y="1537208"/>
            <a:ext cx="15690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u="none">
                <a:solidFill>
                  <a:srgbClr val="333399"/>
                </a:solidFill>
                <a:latin typeface="Arial" panose="020B0604020202020204" pitchFamily="34" charset="0"/>
                <a:ea typeface="黑体" panose="02010609060101010101" pitchFamily="49" charset="-122"/>
              </a:rPr>
              <a:t>A </a:t>
            </a:r>
            <a:r>
              <a:rPr kumimoji="1" lang="zh-CN" altLang="en-US" sz="1800" u="none">
                <a:solidFill>
                  <a:srgbClr val="333399"/>
                </a:solidFill>
                <a:latin typeface="Arial" panose="020B0604020202020204" pitchFamily="34" charset="0"/>
                <a:ea typeface="黑体" panose="02010609060101010101" pitchFamily="49" charset="-122"/>
              </a:rPr>
              <a:t>的作用范围</a:t>
            </a:r>
          </a:p>
        </p:txBody>
      </p:sp>
      <p:sp>
        <p:nvSpPr>
          <p:cNvPr id="309336" name="Oval 88"/>
          <p:cNvSpPr>
            <a:spLocks noChangeArrowheads="1"/>
          </p:cNvSpPr>
          <p:nvPr/>
        </p:nvSpPr>
        <p:spPr bwMode="auto">
          <a:xfrm>
            <a:off x="1322020" y="1994549"/>
            <a:ext cx="2393895" cy="2261694"/>
          </a:xfrm>
          <a:prstGeom prst="ellipse">
            <a:avLst/>
          </a:prstGeom>
          <a:solidFill>
            <a:srgbClr val="CCECFF">
              <a:alpha val="24001"/>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tx2">
                      <a:gamma/>
                      <a:shade val="60000"/>
                      <a:invGamma/>
                    </a:schemeClr>
                  </a:outerShdw>
                </a:effectLst>
              </a14:hiddenEffects>
            </a:ext>
          </a:extLst>
        </p:spPr>
        <p:txBody>
          <a:bodyPr wrap="none" anchor="ctr"/>
          <a:lstStyle/>
          <a:p>
            <a:endParaRPr lang="zh-CN" altLang="en-US" sz="2101" u="none"/>
          </a:p>
        </p:txBody>
      </p:sp>
      <p:sp>
        <p:nvSpPr>
          <p:cNvPr id="309337" name="Text Box 89"/>
          <p:cNvSpPr txBox="1">
            <a:spLocks noChangeArrowheads="1"/>
          </p:cNvSpPr>
          <p:nvPr/>
        </p:nvSpPr>
        <p:spPr bwMode="auto">
          <a:xfrm>
            <a:off x="3170635" y="15372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u="none">
                <a:solidFill>
                  <a:srgbClr val="333399"/>
                </a:solidFill>
                <a:latin typeface="Arial" panose="020B0604020202020204" pitchFamily="34" charset="0"/>
                <a:ea typeface="黑体" panose="02010609060101010101" pitchFamily="49" charset="-122"/>
              </a:rPr>
              <a:t>C </a:t>
            </a:r>
            <a:r>
              <a:rPr kumimoji="1" lang="zh-CN" altLang="en-US" sz="1800" u="none">
                <a:solidFill>
                  <a:srgbClr val="333399"/>
                </a:solidFill>
                <a:latin typeface="Arial" panose="020B0604020202020204" pitchFamily="34" charset="0"/>
                <a:ea typeface="黑体" panose="02010609060101010101" pitchFamily="49" charset="-122"/>
              </a:rPr>
              <a:t>的作用范围</a:t>
            </a:r>
          </a:p>
        </p:txBody>
      </p:sp>
      <p:sp>
        <p:nvSpPr>
          <p:cNvPr id="309338" name="Text Box 90"/>
          <p:cNvSpPr txBox="1">
            <a:spLocks noChangeArrowheads="1"/>
          </p:cNvSpPr>
          <p:nvPr/>
        </p:nvSpPr>
        <p:spPr bwMode="auto">
          <a:xfrm>
            <a:off x="2377239" y="3318932"/>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A</a:t>
            </a:r>
          </a:p>
        </p:txBody>
      </p:sp>
      <p:sp>
        <p:nvSpPr>
          <p:cNvPr id="309339" name="Text Box 91"/>
          <p:cNvSpPr txBox="1">
            <a:spLocks noChangeArrowheads="1"/>
          </p:cNvSpPr>
          <p:nvPr/>
        </p:nvSpPr>
        <p:spPr bwMode="auto">
          <a:xfrm>
            <a:off x="3368144" y="33201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B</a:t>
            </a:r>
          </a:p>
        </p:txBody>
      </p:sp>
      <p:sp>
        <p:nvSpPr>
          <p:cNvPr id="309340" name="Text Box 92"/>
          <p:cNvSpPr txBox="1">
            <a:spLocks noChangeArrowheads="1"/>
          </p:cNvSpPr>
          <p:nvPr/>
        </p:nvSpPr>
        <p:spPr bwMode="auto">
          <a:xfrm>
            <a:off x="4387634" y="33201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C</a:t>
            </a:r>
          </a:p>
        </p:txBody>
      </p:sp>
      <p:sp>
        <p:nvSpPr>
          <p:cNvPr id="309341" name="Text Box 93"/>
          <p:cNvSpPr txBox="1">
            <a:spLocks noChangeArrowheads="1"/>
          </p:cNvSpPr>
          <p:nvPr/>
        </p:nvSpPr>
        <p:spPr bwMode="auto">
          <a:xfrm>
            <a:off x="5442853" y="33201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D</a:t>
            </a:r>
          </a:p>
        </p:txBody>
      </p:sp>
      <p:grpSp>
        <p:nvGrpSpPr>
          <p:cNvPr id="309342" name="Group 94"/>
          <p:cNvGrpSpPr>
            <a:grpSpLocks/>
          </p:cNvGrpSpPr>
          <p:nvPr/>
        </p:nvGrpSpPr>
        <p:grpSpPr bwMode="auto">
          <a:xfrm>
            <a:off x="3168058" y="2913995"/>
            <a:ext cx="607406" cy="410892"/>
            <a:chOff x="762" y="2391"/>
            <a:chExt cx="423" cy="312"/>
          </a:xfrm>
        </p:grpSpPr>
        <p:grpSp>
          <p:nvGrpSpPr>
            <p:cNvPr id="309343" name="Group 95"/>
            <p:cNvGrpSpPr>
              <a:grpSpLocks/>
            </p:cNvGrpSpPr>
            <p:nvPr/>
          </p:nvGrpSpPr>
          <p:grpSpPr bwMode="auto">
            <a:xfrm>
              <a:off x="867" y="2432"/>
              <a:ext cx="318" cy="271"/>
              <a:chOff x="657" y="1570"/>
              <a:chExt cx="318" cy="311"/>
            </a:xfrm>
          </p:grpSpPr>
          <p:sp>
            <p:nvSpPr>
              <p:cNvPr id="309344" name="Line 9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09345" name="Picture 97"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46" name="Group 98"/>
            <p:cNvGrpSpPr>
              <a:grpSpLocks/>
            </p:cNvGrpSpPr>
            <p:nvPr/>
          </p:nvGrpSpPr>
          <p:grpSpPr bwMode="auto">
            <a:xfrm>
              <a:off x="762" y="2391"/>
              <a:ext cx="306" cy="90"/>
              <a:chOff x="748" y="2251"/>
              <a:chExt cx="306" cy="90"/>
            </a:xfrm>
          </p:grpSpPr>
          <p:sp>
            <p:nvSpPr>
              <p:cNvPr id="309347" name="AutoShape 9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48" name="AutoShape 10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49" name="AutoShape 10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50" name="AutoShape 10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51" name="AutoShape 10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52" name="AutoShape 10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09353" name="Group 105"/>
          <p:cNvGrpSpPr>
            <a:grpSpLocks/>
          </p:cNvGrpSpPr>
          <p:nvPr/>
        </p:nvGrpSpPr>
        <p:grpSpPr bwMode="auto">
          <a:xfrm>
            <a:off x="2215264" y="2913995"/>
            <a:ext cx="607406" cy="410892"/>
            <a:chOff x="762" y="2391"/>
            <a:chExt cx="423" cy="312"/>
          </a:xfrm>
        </p:grpSpPr>
        <p:grpSp>
          <p:nvGrpSpPr>
            <p:cNvPr id="309354" name="Group 106"/>
            <p:cNvGrpSpPr>
              <a:grpSpLocks/>
            </p:cNvGrpSpPr>
            <p:nvPr/>
          </p:nvGrpSpPr>
          <p:grpSpPr bwMode="auto">
            <a:xfrm>
              <a:off x="867" y="2432"/>
              <a:ext cx="318" cy="271"/>
              <a:chOff x="657" y="1570"/>
              <a:chExt cx="318" cy="311"/>
            </a:xfrm>
          </p:grpSpPr>
          <p:sp>
            <p:nvSpPr>
              <p:cNvPr id="309355" name="Line 10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09356" name="Picture 108"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57" name="Group 109"/>
            <p:cNvGrpSpPr>
              <a:grpSpLocks/>
            </p:cNvGrpSpPr>
            <p:nvPr/>
          </p:nvGrpSpPr>
          <p:grpSpPr bwMode="auto">
            <a:xfrm>
              <a:off x="762" y="2391"/>
              <a:ext cx="306" cy="90"/>
              <a:chOff x="748" y="2251"/>
              <a:chExt cx="306" cy="90"/>
            </a:xfrm>
          </p:grpSpPr>
          <p:sp>
            <p:nvSpPr>
              <p:cNvPr id="309358" name="AutoShape 11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59" name="AutoShape 11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60" name="AutoShape 11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61" name="AutoShape 11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62" name="AutoShape 11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63" name="AutoShape 11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09364" name="Group 116"/>
          <p:cNvGrpSpPr>
            <a:grpSpLocks/>
          </p:cNvGrpSpPr>
          <p:nvPr/>
        </p:nvGrpSpPr>
        <p:grpSpPr bwMode="auto">
          <a:xfrm>
            <a:off x="5246340" y="2913995"/>
            <a:ext cx="607406" cy="410892"/>
            <a:chOff x="762" y="2391"/>
            <a:chExt cx="423" cy="312"/>
          </a:xfrm>
        </p:grpSpPr>
        <p:grpSp>
          <p:nvGrpSpPr>
            <p:cNvPr id="309365" name="Group 117"/>
            <p:cNvGrpSpPr>
              <a:grpSpLocks/>
            </p:cNvGrpSpPr>
            <p:nvPr/>
          </p:nvGrpSpPr>
          <p:grpSpPr bwMode="auto">
            <a:xfrm>
              <a:off x="867" y="2432"/>
              <a:ext cx="318" cy="271"/>
              <a:chOff x="657" y="1570"/>
              <a:chExt cx="318" cy="311"/>
            </a:xfrm>
          </p:grpSpPr>
          <p:sp>
            <p:nvSpPr>
              <p:cNvPr id="309366" name="Line 11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09367" name="Picture 119"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68" name="Group 120"/>
            <p:cNvGrpSpPr>
              <a:grpSpLocks/>
            </p:cNvGrpSpPr>
            <p:nvPr/>
          </p:nvGrpSpPr>
          <p:grpSpPr bwMode="auto">
            <a:xfrm>
              <a:off x="762" y="2391"/>
              <a:ext cx="306" cy="90"/>
              <a:chOff x="748" y="2251"/>
              <a:chExt cx="306" cy="90"/>
            </a:xfrm>
          </p:grpSpPr>
          <p:sp>
            <p:nvSpPr>
              <p:cNvPr id="309369" name="AutoShape 12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70" name="AutoShape 12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71" name="AutoShape 12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72" name="AutoShape 12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73" name="AutoShape 12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74" name="AutoShape 12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09375" name="Group 127"/>
          <p:cNvGrpSpPr>
            <a:grpSpLocks/>
          </p:cNvGrpSpPr>
          <p:nvPr/>
        </p:nvGrpSpPr>
        <p:grpSpPr bwMode="auto">
          <a:xfrm>
            <a:off x="4206604" y="2913995"/>
            <a:ext cx="607406" cy="410892"/>
            <a:chOff x="762" y="2391"/>
            <a:chExt cx="423" cy="312"/>
          </a:xfrm>
        </p:grpSpPr>
        <p:grpSp>
          <p:nvGrpSpPr>
            <p:cNvPr id="309376" name="Group 128"/>
            <p:cNvGrpSpPr>
              <a:grpSpLocks/>
            </p:cNvGrpSpPr>
            <p:nvPr/>
          </p:nvGrpSpPr>
          <p:grpSpPr bwMode="auto">
            <a:xfrm>
              <a:off x="867" y="2432"/>
              <a:ext cx="318" cy="271"/>
              <a:chOff x="657" y="1570"/>
              <a:chExt cx="318" cy="311"/>
            </a:xfrm>
          </p:grpSpPr>
          <p:sp>
            <p:nvSpPr>
              <p:cNvPr id="309377" name="Line 12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09378" name="Picture 130"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79" name="Group 131"/>
            <p:cNvGrpSpPr>
              <a:grpSpLocks/>
            </p:cNvGrpSpPr>
            <p:nvPr/>
          </p:nvGrpSpPr>
          <p:grpSpPr bwMode="auto">
            <a:xfrm>
              <a:off x="762" y="2391"/>
              <a:ext cx="306" cy="90"/>
              <a:chOff x="748" y="2251"/>
              <a:chExt cx="306" cy="90"/>
            </a:xfrm>
          </p:grpSpPr>
          <p:sp>
            <p:nvSpPr>
              <p:cNvPr id="309380" name="AutoShape 13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81" name="AutoShape 13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82" name="AutoShape 13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83" name="AutoShape 13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84" name="AutoShape 13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09385" name="AutoShape 13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sp>
        <p:nvSpPr>
          <p:cNvPr id="309386" name="Line 138"/>
          <p:cNvSpPr>
            <a:spLocks noChangeShapeType="1"/>
          </p:cNvSpPr>
          <p:nvPr/>
        </p:nvSpPr>
        <p:spPr bwMode="auto">
          <a:xfrm>
            <a:off x="1567364" y="1846865"/>
            <a:ext cx="345388" cy="327523"/>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09387" name="Line 139"/>
          <p:cNvSpPr>
            <a:spLocks noChangeShapeType="1"/>
          </p:cNvSpPr>
          <p:nvPr/>
        </p:nvSpPr>
        <p:spPr bwMode="auto">
          <a:xfrm>
            <a:off x="3665892" y="1836147"/>
            <a:ext cx="294175" cy="292984"/>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Tree>
    <p:extLst>
      <p:ext uri="{BB962C8B-B14F-4D97-AF65-F5344CB8AC3E}">
        <p14:creationId xmlns:p14="http://schemas.microsoft.com/office/powerpoint/2010/main" val="578797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0932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2000" fill="hold" grpId="0" nodeType="afterEffect">
                                  <p:stCondLst>
                                    <p:cond delay="500"/>
                                  </p:stCondLst>
                                  <p:childTnLst>
                                    <p:anim calcmode="discrete" valueType="str">
                                      <p:cBhvr>
                                        <p:cTn id="9" dur="1000" fill="hold"/>
                                        <p:tgtEl>
                                          <p:spTgt spid="309327"/>
                                        </p:tgtEl>
                                        <p:attrNameLst>
                                          <p:attrName>style.visibility</p:attrName>
                                        </p:attrNameLst>
                                      </p:cBhvr>
                                      <p:tavLst>
                                        <p:tav tm="0">
                                          <p:val>
                                            <p:strVal val="hidden"/>
                                          </p:val>
                                        </p:tav>
                                        <p:tav tm="50000">
                                          <p:val>
                                            <p:strVal val="visible"/>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0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27" grpId="0" animBg="1"/>
      <p:bldP spid="309327" grpId="1" animBg="1"/>
      <p:bldP spid="3093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8" name="Rectangle 6"/>
          <p:cNvSpPr>
            <a:spLocks noGrp="1" noChangeArrowheads="1"/>
          </p:cNvSpPr>
          <p:nvPr>
            <p:ph type="title"/>
          </p:nvPr>
        </p:nvSpPr>
        <p:spPr>
          <a:xfrm>
            <a:off x="453148" y="747125"/>
            <a:ext cx="4348126" cy="663199"/>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无线局域网的特殊问题 </a:t>
            </a:r>
          </a:p>
        </p:txBody>
      </p:sp>
      <p:sp>
        <p:nvSpPr>
          <p:cNvPr id="310353" name="Text Box 81"/>
          <p:cNvSpPr txBox="1">
            <a:spLocks noChangeArrowheads="1"/>
          </p:cNvSpPr>
          <p:nvPr/>
        </p:nvSpPr>
        <p:spPr bwMode="auto">
          <a:xfrm>
            <a:off x="285360" y="4353904"/>
            <a:ext cx="6563015" cy="73892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101" u="none">
                <a:solidFill>
                  <a:srgbClr val="333399"/>
                </a:solidFill>
                <a:latin typeface="Arial" panose="020B0604020202020204" pitchFamily="34" charset="0"/>
                <a:ea typeface="黑体" panose="02010609060101010101" pitchFamily="49" charset="-122"/>
              </a:rPr>
              <a:t>B </a:t>
            </a:r>
            <a:r>
              <a:rPr lang="zh-CN" altLang="en-US" sz="2101" u="none">
                <a:solidFill>
                  <a:srgbClr val="333399"/>
                </a:solidFill>
                <a:latin typeface="Arial" panose="020B0604020202020204" pitchFamily="34" charset="0"/>
                <a:ea typeface="黑体" panose="02010609060101010101" pitchFamily="49" charset="-122"/>
              </a:rPr>
              <a:t>向 </a:t>
            </a:r>
            <a:r>
              <a:rPr lang="en-US" altLang="zh-CN" sz="2101" u="none">
                <a:solidFill>
                  <a:srgbClr val="333399"/>
                </a:solidFill>
                <a:latin typeface="Arial" panose="020B0604020202020204" pitchFamily="34" charset="0"/>
                <a:ea typeface="黑体" panose="02010609060101010101" pitchFamily="49" charset="-122"/>
              </a:rPr>
              <a:t>A </a:t>
            </a:r>
            <a:r>
              <a:rPr lang="zh-CN" altLang="en-US" sz="2101" u="none">
                <a:solidFill>
                  <a:srgbClr val="333399"/>
                </a:solidFill>
                <a:latin typeface="Arial" panose="020B0604020202020204" pitchFamily="34" charset="0"/>
                <a:ea typeface="黑体" panose="02010609060101010101" pitchFamily="49" charset="-122"/>
              </a:rPr>
              <a:t>发送数据，而 </a:t>
            </a:r>
            <a:r>
              <a:rPr lang="en-US" altLang="zh-CN" sz="2101" u="none">
                <a:solidFill>
                  <a:srgbClr val="333399"/>
                </a:solidFill>
                <a:latin typeface="Arial" panose="020B0604020202020204" pitchFamily="34" charset="0"/>
                <a:ea typeface="黑体" panose="02010609060101010101" pitchFamily="49" charset="-122"/>
              </a:rPr>
              <a:t>C </a:t>
            </a:r>
            <a:r>
              <a:rPr lang="zh-CN" altLang="en-US" sz="2101" u="none">
                <a:solidFill>
                  <a:srgbClr val="333399"/>
                </a:solidFill>
                <a:latin typeface="Arial" panose="020B0604020202020204" pitchFamily="34" charset="0"/>
                <a:ea typeface="黑体" panose="02010609060101010101" pitchFamily="49" charset="-122"/>
              </a:rPr>
              <a:t>又想和 </a:t>
            </a:r>
            <a:r>
              <a:rPr lang="en-US" altLang="zh-CN" sz="2101" u="none">
                <a:solidFill>
                  <a:srgbClr val="333399"/>
                </a:solidFill>
                <a:latin typeface="Arial" panose="020B0604020202020204" pitchFamily="34" charset="0"/>
                <a:ea typeface="黑体" panose="02010609060101010101" pitchFamily="49" charset="-122"/>
              </a:rPr>
              <a:t>D </a:t>
            </a:r>
            <a:r>
              <a:rPr lang="zh-CN" altLang="en-US" sz="2101" u="none">
                <a:solidFill>
                  <a:srgbClr val="333399"/>
                </a:solidFill>
                <a:latin typeface="Arial" panose="020B0604020202020204" pitchFamily="34" charset="0"/>
                <a:ea typeface="黑体" panose="02010609060101010101" pitchFamily="49" charset="-122"/>
              </a:rPr>
              <a:t>通信。</a:t>
            </a:r>
          </a:p>
          <a:p>
            <a:pPr algn="ctr"/>
            <a:r>
              <a:rPr lang="en-US" altLang="zh-CN" sz="2101" u="none">
                <a:solidFill>
                  <a:srgbClr val="333399"/>
                </a:solidFill>
                <a:latin typeface="Arial" panose="020B0604020202020204" pitchFamily="34" charset="0"/>
                <a:ea typeface="黑体" panose="02010609060101010101" pitchFamily="49" charset="-122"/>
              </a:rPr>
              <a:t>C </a:t>
            </a:r>
            <a:r>
              <a:rPr lang="zh-CN" altLang="en-US" sz="2101" u="none">
                <a:solidFill>
                  <a:srgbClr val="333399"/>
                </a:solidFill>
                <a:latin typeface="Arial" panose="020B0604020202020204" pitchFamily="34" charset="0"/>
                <a:ea typeface="黑体" panose="02010609060101010101" pitchFamily="49" charset="-122"/>
              </a:rPr>
              <a:t>检测到媒体上有信号，于是就不敢向 </a:t>
            </a:r>
            <a:r>
              <a:rPr lang="en-US" altLang="zh-CN" sz="2101" u="none">
                <a:solidFill>
                  <a:srgbClr val="333399"/>
                </a:solidFill>
                <a:latin typeface="Arial" panose="020B0604020202020204" pitchFamily="34" charset="0"/>
                <a:ea typeface="黑体" panose="02010609060101010101" pitchFamily="49" charset="-122"/>
              </a:rPr>
              <a:t>D </a:t>
            </a:r>
            <a:r>
              <a:rPr lang="zh-CN" altLang="en-US" sz="2101" u="none">
                <a:solidFill>
                  <a:srgbClr val="333399"/>
                </a:solidFill>
                <a:latin typeface="Arial" panose="020B0604020202020204" pitchFamily="34" charset="0"/>
                <a:ea typeface="黑体" panose="02010609060101010101" pitchFamily="49" charset="-122"/>
              </a:rPr>
              <a:t>发送数据。 </a:t>
            </a:r>
          </a:p>
        </p:txBody>
      </p:sp>
      <p:sp>
        <p:nvSpPr>
          <p:cNvPr id="310354" name="Text Box 82"/>
          <p:cNvSpPr txBox="1">
            <a:spLocks noChangeArrowheads="1"/>
          </p:cNvSpPr>
          <p:nvPr/>
        </p:nvSpPr>
        <p:spPr bwMode="auto">
          <a:xfrm>
            <a:off x="340145" y="797235"/>
            <a:ext cx="6146170" cy="769441"/>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200" u="none" dirty="0">
                <a:solidFill>
                  <a:srgbClr val="333399"/>
                </a:solidFill>
                <a:latin typeface="Arial" panose="020B0604020202020204" pitchFamily="34" charset="0"/>
                <a:ea typeface="黑体" panose="02010609060101010101" pitchFamily="49" charset="-122"/>
              </a:rPr>
              <a:t>其实 </a:t>
            </a:r>
            <a:r>
              <a:rPr lang="en-US" altLang="zh-CN" sz="2200" u="none" dirty="0">
                <a:solidFill>
                  <a:srgbClr val="333399"/>
                </a:solidFill>
                <a:latin typeface="Arial" panose="020B0604020202020204" pitchFamily="34" charset="0"/>
                <a:ea typeface="黑体" panose="02010609060101010101" pitchFamily="49" charset="-122"/>
              </a:rPr>
              <a:t>B </a:t>
            </a:r>
            <a:r>
              <a:rPr lang="zh-CN" altLang="en-US" sz="2200" u="none" dirty="0">
                <a:solidFill>
                  <a:srgbClr val="333399"/>
                </a:solidFill>
                <a:latin typeface="Arial" panose="020B0604020202020204" pitchFamily="34" charset="0"/>
                <a:ea typeface="黑体" panose="02010609060101010101" pitchFamily="49" charset="-122"/>
              </a:rPr>
              <a:t>向 </a:t>
            </a:r>
            <a:r>
              <a:rPr lang="en-US" altLang="zh-CN" sz="2200" u="none" dirty="0">
                <a:solidFill>
                  <a:srgbClr val="333399"/>
                </a:solidFill>
                <a:latin typeface="Arial" panose="020B0604020202020204" pitchFamily="34" charset="0"/>
                <a:ea typeface="黑体" panose="02010609060101010101" pitchFamily="49" charset="-122"/>
              </a:rPr>
              <a:t>A </a:t>
            </a:r>
            <a:r>
              <a:rPr lang="zh-CN" altLang="en-US" sz="2200" u="none" dirty="0">
                <a:solidFill>
                  <a:srgbClr val="333399"/>
                </a:solidFill>
                <a:latin typeface="Arial" panose="020B0604020202020204" pitchFamily="34" charset="0"/>
                <a:ea typeface="黑体" panose="02010609060101010101" pitchFamily="49" charset="-122"/>
              </a:rPr>
              <a:t>发送数据并不影响 </a:t>
            </a:r>
            <a:r>
              <a:rPr lang="en-US" altLang="zh-CN" sz="2200" u="none" dirty="0">
                <a:solidFill>
                  <a:srgbClr val="333399"/>
                </a:solidFill>
                <a:latin typeface="Arial" panose="020B0604020202020204" pitchFamily="34" charset="0"/>
                <a:ea typeface="黑体" panose="02010609060101010101" pitchFamily="49" charset="-122"/>
              </a:rPr>
              <a:t>C </a:t>
            </a:r>
            <a:r>
              <a:rPr lang="zh-CN" altLang="en-US" sz="2200" u="none" dirty="0">
                <a:solidFill>
                  <a:srgbClr val="333399"/>
                </a:solidFill>
                <a:latin typeface="Arial" panose="020B0604020202020204" pitchFamily="34" charset="0"/>
                <a:ea typeface="黑体" panose="02010609060101010101" pitchFamily="49" charset="-122"/>
              </a:rPr>
              <a:t>向 </a:t>
            </a:r>
            <a:r>
              <a:rPr lang="en-US" altLang="zh-CN" sz="2200" u="none" dirty="0">
                <a:solidFill>
                  <a:srgbClr val="333399"/>
                </a:solidFill>
                <a:latin typeface="Arial" panose="020B0604020202020204" pitchFamily="34" charset="0"/>
                <a:ea typeface="黑体" panose="02010609060101010101" pitchFamily="49" charset="-122"/>
              </a:rPr>
              <a:t>D </a:t>
            </a:r>
            <a:r>
              <a:rPr lang="zh-CN" altLang="en-US" sz="2200" u="none" dirty="0">
                <a:solidFill>
                  <a:srgbClr val="333399"/>
                </a:solidFill>
                <a:latin typeface="Arial" panose="020B0604020202020204" pitchFamily="34" charset="0"/>
                <a:ea typeface="黑体" panose="02010609060101010101" pitchFamily="49" charset="-122"/>
              </a:rPr>
              <a:t>发送数据</a:t>
            </a:r>
          </a:p>
          <a:p>
            <a:pPr algn="ctr"/>
            <a:r>
              <a:rPr lang="zh-CN" altLang="en-US" sz="2200" u="none" dirty="0">
                <a:solidFill>
                  <a:srgbClr val="333399"/>
                </a:solidFill>
                <a:latin typeface="Arial" panose="020B0604020202020204" pitchFamily="34" charset="0"/>
                <a:ea typeface="黑体" panose="02010609060101010101" pitchFamily="49" charset="-122"/>
              </a:rPr>
              <a:t>这就是</a:t>
            </a:r>
            <a:r>
              <a:rPr lang="zh-CN" altLang="en-US" sz="2200" u="none" dirty="0">
                <a:solidFill>
                  <a:srgbClr val="FF0000"/>
                </a:solidFill>
                <a:latin typeface="Arial" panose="020B0604020202020204" pitchFamily="34" charset="0"/>
                <a:ea typeface="黑体" panose="02010609060101010101" pitchFamily="49" charset="-122"/>
              </a:rPr>
              <a:t>暴露站问题</a:t>
            </a:r>
            <a:r>
              <a:rPr lang="en-US" altLang="zh-CN" sz="2200" u="none" dirty="0">
                <a:solidFill>
                  <a:srgbClr val="333399"/>
                </a:solidFill>
                <a:latin typeface="Arial" panose="020B0604020202020204" pitchFamily="34" charset="0"/>
                <a:ea typeface="黑体" panose="02010609060101010101" pitchFamily="49" charset="-122"/>
              </a:rPr>
              <a:t>(exposed station problem) </a:t>
            </a:r>
          </a:p>
        </p:txBody>
      </p:sp>
      <p:sp>
        <p:nvSpPr>
          <p:cNvPr id="310357" name="Oval 85"/>
          <p:cNvSpPr>
            <a:spLocks noChangeArrowheads="1"/>
          </p:cNvSpPr>
          <p:nvPr/>
        </p:nvSpPr>
        <p:spPr bwMode="auto">
          <a:xfrm>
            <a:off x="2965417" y="1827808"/>
            <a:ext cx="2503466" cy="2418906"/>
          </a:xfrm>
          <a:prstGeom prst="ellipse">
            <a:avLst/>
          </a:prstGeom>
          <a:solidFill>
            <a:srgbClr val="FFFF99"/>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58" name="Oval 86"/>
          <p:cNvSpPr>
            <a:spLocks noChangeArrowheads="1"/>
          </p:cNvSpPr>
          <p:nvPr/>
        </p:nvSpPr>
        <p:spPr bwMode="auto">
          <a:xfrm>
            <a:off x="1914961" y="1827808"/>
            <a:ext cx="2505848" cy="2418906"/>
          </a:xfrm>
          <a:prstGeom prst="ellipse">
            <a:avLst/>
          </a:prstGeom>
          <a:solidFill>
            <a:srgbClr val="CCECFF">
              <a:alpha val="30000"/>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59" name="Line 87"/>
          <p:cNvSpPr>
            <a:spLocks noChangeShapeType="1"/>
          </p:cNvSpPr>
          <p:nvPr/>
        </p:nvSpPr>
        <p:spPr bwMode="auto">
          <a:xfrm flipV="1">
            <a:off x="4420810" y="3058103"/>
            <a:ext cx="736033" cy="17865"/>
          </a:xfrm>
          <a:prstGeom prst="line">
            <a:avLst/>
          </a:prstGeom>
          <a:noFill/>
          <a:ln w="57150">
            <a:solidFill>
              <a:schemeClr val="hlink"/>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0360" name="Text Box 88"/>
          <p:cNvSpPr txBox="1">
            <a:spLocks noChangeArrowheads="1"/>
          </p:cNvSpPr>
          <p:nvPr/>
        </p:nvSpPr>
        <p:spPr bwMode="auto">
          <a:xfrm>
            <a:off x="1993566" y="32010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A</a:t>
            </a:r>
          </a:p>
        </p:txBody>
      </p:sp>
      <p:sp>
        <p:nvSpPr>
          <p:cNvPr id="310361" name="Text Box 89"/>
          <p:cNvSpPr txBox="1">
            <a:spLocks noChangeArrowheads="1"/>
          </p:cNvSpPr>
          <p:nvPr/>
        </p:nvSpPr>
        <p:spPr bwMode="auto">
          <a:xfrm>
            <a:off x="5178280" y="32010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D</a:t>
            </a:r>
          </a:p>
        </p:txBody>
      </p:sp>
      <p:sp>
        <p:nvSpPr>
          <p:cNvPr id="310362" name="Text Box 90"/>
          <p:cNvSpPr txBox="1">
            <a:spLocks noChangeArrowheads="1"/>
          </p:cNvSpPr>
          <p:nvPr/>
        </p:nvSpPr>
        <p:spPr bwMode="auto">
          <a:xfrm>
            <a:off x="4126634" y="32010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C</a:t>
            </a:r>
          </a:p>
        </p:txBody>
      </p:sp>
      <p:sp>
        <p:nvSpPr>
          <p:cNvPr id="310363" name="Text Box 91"/>
          <p:cNvSpPr txBox="1">
            <a:spLocks noChangeArrowheads="1"/>
          </p:cNvSpPr>
          <p:nvPr/>
        </p:nvSpPr>
        <p:spPr bwMode="auto">
          <a:xfrm>
            <a:off x="3010674" y="320102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u="none">
                <a:solidFill>
                  <a:srgbClr val="333399"/>
                </a:solidFill>
                <a:latin typeface="Arial" panose="020B0604020202020204" pitchFamily="34" charset="0"/>
                <a:ea typeface="黑体" panose="02010609060101010101" pitchFamily="49" charset="-122"/>
              </a:rPr>
              <a:t>B</a:t>
            </a:r>
          </a:p>
        </p:txBody>
      </p:sp>
      <p:sp>
        <p:nvSpPr>
          <p:cNvPr id="310364" name="Text Box 92"/>
          <p:cNvSpPr txBox="1">
            <a:spLocks noChangeArrowheads="1"/>
          </p:cNvSpPr>
          <p:nvPr/>
        </p:nvSpPr>
        <p:spPr bwMode="auto">
          <a:xfrm>
            <a:off x="4507751" y="2492382"/>
            <a:ext cx="647934" cy="646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1" u="none">
                <a:solidFill>
                  <a:srgbClr val="333399"/>
                </a:solidFill>
                <a:latin typeface="Arial" panose="020B0604020202020204" pitchFamily="34" charset="0"/>
                <a:ea typeface="黑体" panose="02010609060101010101" pitchFamily="49" charset="-122"/>
              </a:rPr>
              <a:t>？</a:t>
            </a:r>
          </a:p>
        </p:txBody>
      </p:sp>
      <p:grpSp>
        <p:nvGrpSpPr>
          <p:cNvPr id="310365" name="Group 93"/>
          <p:cNvGrpSpPr>
            <a:grpSpLocks/>
          </p:cNvGrpSpPr>
          <p:nvPr/>
        </p:nvGrpSpPr>
        <p:grpSpPr bwMode="auto">
          <a:xfrm>
            <a:off x="4953183" y="2779412"/>
            <a:ext cx="635990" cy="439476"/>
            <a:chOff x="762" y="2391"/>
            <a:chExt cx="423" cy="312"/>
          </a:xfrm>
        </p:grpSpPr>
        <p:grpSp>
          <p:nvGrpSpPr>
            <p:cNvPr id="310366" name="Group 94"/>
            <p:cNvGrpSpPr>
              <a:grpSpLocks/>
            </p:cNvGrpSpPr>
            <p:nvPr/>
          </p:nvGrpSpPr>
          <p:grpSpPr bwMode="auto">
            <a:xfrm>
              <a:off x="867" y="2432"/>
              <a:ext cx="318" cy="271"/>
              <a:chOff x="657" y="1570"/>
              <a:chExt cx="318" cy="311"/>
            </a:xfrm>
          </p:grpSpPr>
          <p:sp>
            <p:nvSpPr>
              <p:cNvPr id="310367" name="Line 95"/>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10368" name="Picture 96"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69" name="Group 97"/>
            <p:cNvGrpSpPr>
              <a:grpSpLocks/>
            </p:cNvGrpSpPr>
            <p:nvPr/>
          </p:nvGrpSpPr>
          <p:grpSpPr bwMode="auto">
            <a:xfrm>
              <a:off x="762" y="2391"/>
              <a:ext cx="306" cy="90"/>
              <a:chOff x="748" y="2251"/>
              <a:chExt cx="306" cy="90"/>
            </a:xfrm>
          </p:grpSpPr>
          <p:sp>
            <p:nvSpPr>
              <p:cNvPr id="310370" name="AutoShape 9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71" name="AutoShape 9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72" name="AutoShape 10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73" name="AutoShape 10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74" name="AutoShape 10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75" name="AutoShape 10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10376" name="Group 104"/>
          <p:cNvGrpSpPr>
            <a:grpSpLocks/>
          </p:cNvGrpSpPr>
          <p:nvPr/>
        </p:nvGrpSpPr>
        <p:grpSpPr bwMode="auto">
          <a:xfrm>
            <a:off x="1691055" y="2781794"/>
            <a:ext cx="634799" cy="439476"/>
            <a:chOff x="762" y="2391"/>
            <a:chExt cx="423" cy="312"/>
          </a:xfrm>
        </p:grpSpPr>
        <p:grpSp>
          <p:nvGrpSpPr>
            <p:cNvPr id="310377" name="Group 105"/>
            <p:cNvGrpSpPr>
              <a:grpSpLocks/>
            </p:cNvGrpSpPr>
            <p:nvPr/>
          </p:nvGrpSpPr>
          <p:grpSpPr bwMode="auto">
            <a:xfrm>
              <a:off x="867" y="2432"/>
              <a:ext cx="318" cy="271"/>
              <a:chOff x="657" y="1570"/>
              <a:chExt cx="318" cy="311"/>
            </a:xfrm>
          </p:grpSpPr>
          <p:sp>
            <p:nvSpPr>
              <p:cNvPr id="310378" name="Line 10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10379" name="Picture 107"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80" name="Group 108"/>
            <p:cNvGrpSpPr>
              <a:grpSpLocks/>
            </p:cNvGrpSpPr>
            <p:nvPr/>
          </p:nvGrpSpPr>
          <p:grpSpPr bwMode="auto">
            <a:xfrm>
              <a:off x="762" y="2391"/>
              <a:ext cx="306" cy="90"/>
              <a:chOff x="748" y="2251"/>
              <a:chExt cx="306" cy="90"/>
            </a:xfrm>
          </p:grpSpPr>
          <p:sp>
            <p:nvSpPr>
              <p:cNvPr id="310381" name="AutoShape 10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82" name="AutoShape 11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83" name="AutoShape 11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84" name="AutoShape 11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85" name="AutoShape 11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86" name="AutoShape 11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10387" name="Group 115"/>
          <p:cNvGrpSpPr>
            <a:grpSpLocks/>
          </p:cNvGrpSpPr>
          <p:nvPr/>
        </p:nvGrpSpPr>
        <p:grpSpPr bwMode="auto">
          <a:xfrm>
            <a:off x="3864616" y="2781794"/>
            <a:ext cx="635990" cy="439476"/>
            <a:chOff x="762" y="2391"/>
            <a:chExt cx="423" cy="312"/>
          </a:xfrm>
        </p:grpSpPr>
        <p:grpSp>
          <p:nvGrpSpPr>
            <p:cNvPr id="310388" name="Group 116"/>
            <p:cNvGrpSpPr>
              <a:grpSpLocks/>
            </p:cNvGrpSpPr>
            <p:nvPr/>
          </p:nvGrpSpPr>
          <p:grpSpPr bwMode="auto">
            <a:xfrm>
              <a:off x="867" y="2432"/>
              <a:ext cx="318" cy="271"/>
              <a:chOff x="657" y="1570"/>
              <a:chExt cx="318" cy="311"/>
            </a:xfrm>
          </p:grpSpPr>
          <p:sp>
            <p:nvSpPr>
              <p:cNvPr id="310389" name="Line 117"/>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10390" name="Picture 118"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391" name="Group 119"/>
            <p:cNvGrpSpPr>
              <a:grpSpLocks/>
            </p:cNvGrpSpPr>
            <p:nvPr/>
          </p:nvGrpSpPr>
          <p:grpSpPr bwMode="auto">
            <a:xfrm>
              <a:off x="762" y="2391"/>
              <a:ext cx="306" cy="90"/>
              <a:chOff x="748" y="2251"/>
              <a:chExt cx="306" cy="90"/>
            </a:xfrm>
          </p:grpSpPr>
          <p:sp>
            <p:nvSpPr>
              <p:cNvPr id="310392" name="AutoShape 120"/>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93" name="AutoShape 121"/>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94" name="AutoShape 122"/>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95" name="AutoShape 123"/>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96" name="AutoShape 124"/>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397" name="AutoShape 125"/>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10398" name="Group 126"/>
          <p:cNvGrpSpPr>
            <a:grpSpLocks/>
          </p:cNvGrpSpPr>
          <p:nvPr/>
        </p:nvGrpSpPr>
        <p:grpSpPr bwMode="auto">
          <a:xfrm>
            <a:off x="2777240" y="2781794"/>
            <a:ext cx="635990" cy="439476"/>
            <a:chOff x="762" y="2391"/>
            <a:chExt cx="423" cy="312"/>
          </a:xfrm>
        </p:grpSpPr>
        <p:grpSp>
          <p:nvGrpSpPr>
            <p:cNvPr id="310399" name="Group 127"/>
            <p:cNvGrpSpPr>
              <a:grpSpLocks/>
            </p:cNvGrpSpPr>
            <p:nvPr/>
          </p:nvGrpSpPr>
          <p:grpSpPr bwMode="auto">
            <a:xfrm>
              <a:off x="867" y="2432"/>
              <a:ext cx="318" cy="271"/>
              <a:chOff x="657" y="1570"/>
              <a:chExt cx="318" cy="311"/>
            </a:xfrm>
          </p:grpSpPr>
          <p:sp>
            <p:nvSpPr>
              <p:cNvPr id="310400" name="Line 128"/>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10401" name="Picture 129"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0402" name="Group 130"/>
            <p:cNvGrpSpPr>
              <a:grpSpLocks/>
            </p:cNvGrpSpPr>
            <p:nvPr/>
          </p:nvGrpSpPr>
          <p:grpSpPr bwMode="auto">
            <a:xfrm>
              <a:off x="762" y="2391"/>
              <a:ext cx="306" cy="90"/>
              <a:chOff x="748" y="2251"/>
              <a:chExt cx="306" cy="90"/>
            </a:xfrm>
          </p:grpSpPr>
          <p:sp>
            <p:nvSpPr>
              <p:cNvPr id="310403" name="AutoShape 131"/>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404" name="AutoShape 132"/>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405" name="AutoShape 133"/>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406" name="AutoShape 134"/>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407" name="AutoShape 135"/>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0408" name="AutoShape 136"/>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sp>
        <p:nvSpPr>
          <p:cNvPr id="310409" name="Text Box 137"/>
          <p:cNvSpPr txBox="1">
            <a:spLocks noChangeArrowheads="1"/>
          </p:cNvSpPr>
          <p:nvPr/>
        </p:nvSpPr>
        <p:spPr bwMode="auto">
          <a:xfrm>
            <a:off x="363292" y="174324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u="none">
                <a:solidFill>
                  <a:srgbClr val="333399"/>
                </a:solidFill>
                <a:latin typeface="Arial" panose="020B0604020202020204" pitchFamily="34" charset="0"/>
                <a:ea typeface="黑体" panose="02010609060101010101" pitchFamily="49" charset="-122"/>
              </a:rPr>
              <a:t>B </a:t>
            </a:r>
            <a:r>
              <a:rPr kumimoji="1" lang="zh-CN" altLang="en-US" sz="1800" u="none">
                <a:solidFill>
                  <a:srgbClr val="333399"/>
                </a:solidFill>
                <a:latin typeface="Arial" panose="020B0604020202020204" pitchFamily="34" charset="0"/>
                <a:ea typeface="黑体" panose="02010609060101010101" pitchFamily="49" charset="-122"/>
              </a:rPr>
              <a:t>的作用范围</a:t>
            </a:r>
          </a:p>
        </p:txBody>
      </p:sp>
      <p:sp>
        <p:nvSpPr>
          <p:cNvPr id="310410" name="Text Box 138"/>
          <p:cNvSpPr txBox="1">
            <a:spLocks noChangeArrowheads="1"/>
          </p:cNvSpPr>
          <p:nvPr/>
        </p:nvSpPr>
        <p:spPr bwMode="auto">
          <a:xfrm>
            <a:off x="5180262" y="1580082"/>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800" u="none">
                <a:solidFill>
                  <a:srgbClr val="333399"/>
                </a:solidFill>
                <a:latin typeface="Arial" panose="020B0604020202020204" pitchFamily="34" charset="0"/>
                <a:ea typeface="黑体" panose="02010609060101010101" pitchFamily="49" charset="-122"/>
              </a:rPr>
              <a:t>C </a:t>
            </a:r>
            <a:r>
              <a:rPr kumimoji="1" lang="zh-CN" altLang="en-US" sz="1800" u="none">
                <a:solidFill>
                  <a:srgbClr val="333399"/>
                </a:solidFill>
                <a:latin typeface="Arial" panose="020B0604020202020204" pitchFamily="34" charset="0"/>
                <a:ea typeface="黑体" panose="02010609060101010101" pitchFamily="49" charset="-122"/>
              </a:rPr>
              <a:t>的作用范围</a:t>
            </a:r>
          </a:p>
        </p:txBody>
      </p:sp>
      <p:sp>
        <p:nvSpPr>
          <p:cNvPr id="310411" name="Line 139"/>
          <p:cNvSpPr>
            <a:spLocks noChangeShapeType="1"/>
          </p:cNvSpPr>
          <p:nvPr/>
        </p:nvSpPr>
        <p:spPr bwMode="auto">
          <a:xfrm>
            <a:off x="1916152" y="1923087"/>
            <a:ext cx="485925" cy="161975"/>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0412" name="Line 140"/>
          <p:cNvSpPr>
            <a:spLocks noChangeShapeType="1"/>
          </p:cNvSpPr>
          <p:nvPr/>
        </p:nvSpPr>
        <p:spPr bwMode="auto">
          <a:xfrm flipH="1">
            <a:off x="4887678" y="1761113"/>
            <a:ext cx="323950" cy="216761"/>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Tree>
    <p:extLst>
      <p:ext uri="{BB962C8B-B14F-4D97-AF65-F5344CB8AC3E}">
        <p14:creationId xmlns:p14="http://schemas.microsoft.com/office/powerpoint/2010/main" val="1608702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03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53" grpId="0" animBg="1"/>
      <p:bldP spid="310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a:xfrm>
            <a:off x="755576" y="700336"/>
            <a:ext cx="6089544" cy="952888"/>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无线局域网应尽量减少碰撞的发生</a:t>
            </a:r>
          </a:p>
        </p:txBody>
      </p:sp>
      <p:sp>
        <p:nvSpPr>
          <p:cNvPr id="312329" name="Rectangle 9"/>
          <p:cNvSpPr>
            <a:spLocks noGrp="1" noChangeArrowheads="1"/>
          </p:cNvSpPr>
          <p:nvPr>
            <p:ph type="body" idx="1"/>
          </p:nvPr>
        </p:nvSpPr>
        <p:spPr>
          <a:xfrm>
            <a:off x="395536" y="1645731"/>
            <a:ext cx="5976664" cy="3087053"/>
          </a:xfrm>
        </p:spPr>
        <p:txBody>
          <a:bodyPr/>
          <a:lstStyle/>
          <a:p>
            <a:pPr>
              <a:lnSpc>
                <a:spcPct val="105000"/>
              </a:lnSpc>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无线</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局域网可能出现检测错误的情况：检测到信道空闲，其实并不</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空；检测到信道</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空忙，</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其实</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并不</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忙</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a:t>
            </a:r>
            <a:endPar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endParaRPr>
          </a:p>
          <a:p>
            <a:pPr>
              <a:lnSpc>
                <a:spcPct val="105000"/>
              </a:lnSpc>
            </a:pPr>
            <a:r>
              <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rPr>
              <a:t>CSMA/CD</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发生碰撞立即停止，不会使运行效率降低太多。但</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无线</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局域网不能使用碰撞检测，</a:t>
            </a:r>
            <a:r>
              <a:rPr lang="zh-CN" altLang="en-US" sz="2000" b="1" kern="1200" dirty="0" smtClean="0">
                <a:solidFill>
                  <a:srgbClr val="C00000"/>
                </a:solidFill>
                <a:latin typeface="微软雅黑" panose="020B0503020204020204" pitchFamily="34" charset="-122"/>
                <a:ea typeface="微软雅黑" pitchFamily="34" charset="-122"/>
                <a:cs typeface="Times New Roman" pitchFamily="18" charset="0"/>
              </a:rPr>
              <a:t>只要发送数据就不能中途停止</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，一定把整个帧发送完毕。因此一旦发生碰撞，信道资源浪费严重。</a:t>
            </a:r>
            <a:endParaRPr lang="en-US" altLang="zh-CN" sz="2000" b="1" kern="1200" dirty="0" smtClean="0">
              <a:solidFill>
                <a:srgbClr val="1A3868"/>
              </a:solidFill>
              <a:latin typeface="微软雅黑" panose="020B0503020204020204" pitchFamily="34" charset="-122"/>
              <a:ea typeface="微软雅黑" pitchFamily="34" charset="-122"/>
              <a:cs typeface="Times New Roman" pitchFamily="18" charset="0"/>
            </a:endParaRPr>
          </a:p>
          <a:p>
            <a:pPr>
              <a:lnSpc>
                <a:spcPct val="105000"/>
              </a:lnSpc>
            </a:pP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因此，无线局域网应尽量减少碰撞的发生。</a:t>
            </a:r>
            <a:endParaRPr lang="zh-CN" altLang="en-US" sz="2000" b="1" kern="1200" dirty="0">
              <a:solidFill>
                <a:srgbClr val="1A3868"/>
              </a:solidFill>
              <a:latin typeface="微软雅黑" panose="020B0503020204020204"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130550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a:xfrm>
            <a:off x="611560" y="798759"/>
            <a:ext cx="5400600" cy="952888"/>
          </a:xfrm>
        </p:spPr>
        <p:txBody>
          <a:bodyPr/>
          <a:lstStyle/>
          <a:p>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CSMA/CA </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与 停止等待 协议 </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12329" name="Rectangle 9"/>
          <p:cNvSpPr>
            <a:spLocks noGrp="1" noChangeArrowheads="1"/>
          </p:cNvSpPr>
          <p:nvPr>
            <p:ph type="body" idx="1"/>
          </p:nvPr>
        </p:nvSpPr>
        <p:spPr>
          <a:xfrm>
            <a:off x="395536" y="1780456"/>
            <a:ext cx="5904656" cy="3087053"/>
          </a:xfrm>
        </p:spPr>
        <p:txBody>
          <a:bodyPr/>
          <a:lstStyle/>
          <a:p>
            <a:pPr>
              <a:lnSpc>
                <a:spcPct val="105000"/>
              </a:lnSpc>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无线</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局域网使用</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改进的 </a:t>
            </a:r>
            <a:r>
              <a:rPr lang="en-US" altLang="zh-CN" sz="2200" b="1" kern="1200" dirty="0">
                <a:solidFill>
                  <a:srgbClr val="C00000"/>
                </a:solidFill>
                <a:latin typeface="微软雅黑" panose="020B0503020204020204" pitchFamily="34" charset="-122"/>
                <a:ea typeface="微软雅黑" pitchFamily="34" charset="-122"/>
                <a:cs typeface="Times New Roman" pitchFamily="18" charset="0"/>
              </a:rPr>
              <a:t>CSMA/CA </a:t>
            </a:r>
            <a:r>
              <a:rPr lang="zh-CN" altLang="en-US" sz="2200" b="1" kern="1200" dirty="0" smtClean="0">
                <a:solidFill>
                  <a:srgbClr val="C00000"/>
                </a:solidFill>
                <a:latin typeface="微软雅黑" panose="020B0503020204020204" pitchFamily="34" charset="-122"/>
                <a:ea typeface="微软雅黑" pitchFamily="34" charset="-122"/>
                <a:cs typeface="Times New Roman" pitchFamily="18" charset="0"/>
              </a:rPr>
              <a:t>协议，</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把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CSMA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增加一个</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碰撞</a:t>
            </a:r>
            <a:r>
              <a:rPr lang="zh-CN" altLang="en-US" sz="2200" b="1" kern="1200" dirty="0" smtClean="0">
                <a:solidFill>
                  <a:srgbClr val="C00000"/>
                </a:solidFill>
                <a:latin typeface="微软雅黑" panose="020B0503020204020204" pitchFamily="34" charset="-122"/>
                <a:ea typeface="微软雅黑" pitchFamily="34" charset="-122"/>
                <a:cs typeface="Times New Roman" pitchFamily="18" charset="0"/>
              </a:rPr>
              <a:t>避免</a:t>
            </a:r>
            <a:r>
              <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rPr>
              <a:t>(Collision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Avoidance)</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功能，即尽量减少碰撞发生的概率。</a:t>
            </a:r>
            <a:endParaRPr lang="zh-CN" altLang="en-US" sz="2200" b="1" kern="1200" dirty="0">
              <a:solidFill>
                <a:srgbClr val="1A3868"/>
              </a:solidFill>
              <a:latin typeface="微软雅黑" panose="020B0503020204020204" pitchFamily="34" charset="-122"/>
              <a:ea typeface="微软雅黑" pitchFamily="34" charset="-122"/>
              <a:cs typeface="Times New Roman" pitchFamily="18" charset="0"/>
            </a:endParaRPr>
          </a:p>
          <a:p>
            <a:pPr>
              <a:lnSpc>
                <a:spcPct val="105000"/>
              </a:lnSpc>
            </a:pP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802.11 </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在使用</a:t>
            </a:r>
            <a:r>
              <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rPr>
              <a:t>CSMA/CA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的同时，</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还使用</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停止等待</a:t>
            </a:r>
            <a:r>
              <a:rPr lang="zh-CN" altLang="en-US" sz="2200" b="1" kern="1200" dirty="0" smtClean="0">
                <a:solidFill>
                  <a:srgbClr val="C00000"/>
                </a:solidFill>
                <a:latin typeface="微软雅黑" panose="020B0503020204020204" pitchFamily="34" charset="-122"/>
                <a:ea typeface="微软雅黑" pitchFamily="34" charset="-122"/>
                <a:cs typeface="Times New Roman" pitchFamily="18" charset="0"/>
              </a:rPr>
              <a:t>协议</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，即</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链路层确认。</a:t>
            </a:r>
            <a:endParaRPr lang="zh-CN" altLang="en-US" sz="2200" b="1" kern="1200" dirty="0">
              <a:solidFill>
                <a:srgbClr val="1A3868"/>
              </a:solidFill>
              <a:latin typeface="微软雅黑" panose="020B0503020204020204"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4114700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23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Grp="1" noChangeArrowheads="1"/>
          </p:cNvSpPr>
          <p:nvPr>
            <p:ph type="title"/>
          </p:nvPr>
        </p:nvSpPr>
        <p:spPr>
          <a:xfrm>
            <a:off x="611560" y="556320"/>
            <a:ext cx="6089544" cy="1096904"/>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帧间间隔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IFS </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：避免碰撞</a:t>
            </a:r>
            <a:endPar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18473" name="Rectangle 9"/>
          <p:cNvSpPr>
            <a:spLocks noGrp="1" noChangeArrowheads="1"/>
          </p:cNvSpPr>
          <p:nvPr>
            <p:ph type="body" idx="1"/>
          </p:nvPr>
        </p:nvSpPr>
        <p:spPr>
          <a:xfrm>
            <a:off x="251520" y="1492424"/>
            <a:ext cx="6768752" cy="3411002"/>
          </a:xfrm>
        </p:spPr>
        <p:txBody>
          <a:bodyPr/>
          <a:lstStyle/>
          <a:p>
            <a:pPr>
              <a:lnSpc>
                <a:spcPct val="105000"/>
              </a:lnSpc>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所有的站在完成发送后，必须再等待一段很短的时间（继续监听）才能发送下一帧。这段</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时间通称为</a:t>
            </a:r>
            <a:r>
              <a:rPr lang="zh-CN" altLang="en-US" sz="2200" b="1" kern="1200" dirty="0" smtClean="0">
                <a:solidFill>
                  <a:srgbClr val="C00000"/>
                </a:solidFill>
                <a:latin typeface="微软雅黑" panose="020B0503020204020204" pitchFamily="34" charset="-122"/>
                <a:ea typeface="微软雅黑" pitchFamily="34" charset="-122"/>
                <a:cs typeface="Times New Roman" pitchFamily="18" charset="0"/>
              </a:rPr>
              <a:t>帧</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间间隔 </a:t>
            </a:r>
            <a:r>
              <a:rPr lang="en-US" altLang="zh-CN" sz="2200" b="1" kern="1200" dirty="0">
                <a:solidFill>
                  <a:srgbClr val="C00000"/>
                </a:solidFill>
                <a:latin typeface="微软雅黑" panose="020B0503020204020204" pitchFamily="34" charset="-122"/>
                <a:ea typeface="微软雅黑" pitchFamily="34" charset="-122"/>
                <a:cs typeface="Times New Roman" pitchFamily="18" charset="0"/>
              </a:rPr>
              <a:t>IFS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a:t>
            </a:r>
            <a:r>
              <a:rPr lang="en-US" altLang="zh-CN" sz="2200" b="1" kern="1200" dirty="0" err="1">
                <a:solidFill>
                  <a:srgbClr val="1A3868"/>
                </a:solidFill>
                <a:latin typeface="微软雅黑" panose="020B0503020204020204" pitchFamily="34" charset="-122"/>
                <a:ea typeface="微软雅黑" pitchFamily="34" charset="-122"/>
                <a:cs typeface="Times New Roman" pitchFamily="18" charset="0"/>
              </a:rPr>
              <a:t>InterFrame</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 Space)</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a:lnSpc>
                <a:spcPct val="105000"/>
              </a:lnSpc>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帧间间隔长度取决于该站欲发送的帧的类型。</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高优先级帧</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需要等待的时间较短</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，可</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优先获得发送权。</a:t>
            </a:r>
          </a:p>
          <a:p>
            <a:pPr>
              <a:lnSpc>
                <a:spcPct val="105000"/>
              </a:lnSpc>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若</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低优先级帧</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还没来得及</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发送，而</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其他站的高优先级帧已发送到媒体，则媒体变为忙</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态而</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低优先级</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帧只能</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再推迟</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发送。</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这样就减少了发生碰撞的机会。   </a:t>
            </a:r>
          </a:p>
        </p:txBody>
      </p:sp>
    </p:spTree>
    <p:extLst>
      <p:ext uri="{BB962C8B-B14F-4D97-AF65-F5344CB8AC3E}">
        <p14:creationId xmlns:p14="http://schemas.microsoft.com/office/powerpoint/2010/main" val="1036412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6" name="Rectangle 6"/>
          <p:cNvSpPr>
            <a:spLocks noGrp="1" noChangeArrowheads="1"/>
          </p:cNvSpPr>
          <p:nvPr>
            <p:ph type="title"/>
          </p:nvPr>
        </p:nvSpPr>
        <p:spPr>
          <a:xfrm>
            <a:off x="7670820" y="1114545"/>
            <a:ext cx="535252" cy="2954438"/>
          </a:xfrm>
          <a:solidFill>
            <a:srgbClr val="FBFBFB"/>
          </a:solidFill>
        </p:spPr>
        <p:txBody>
          <a:bodyPr/>
          <a:lstStyle/>
          <a:p>
            <a:pPr algn="ctr"/>
            <a:r>
              <a:rPr lang="zh-CN" altLang="en-US" dirty="0">
                <a:latin typeface="微软雅黑" panose="020B0503020204020204" pitchFamily="34" charset="-122"/>
                <a:ea typeface="微软雅黑" panose="020B0503020204020204" pitchFamily="34" charset="-122"/>
              </a:rPr>
              <a:t>三种帧间间隔 </a:t>
            </a:r>
          </a:p>
        </p:txBody>
      </p:sp>
      <p:sp>
        <p:nvSpPr>
          <p:cNvPr id="317451" name="Line 11"/>
          <p:cNvSpPr>
            <a:spLocks noChangeShapeType="1"/>
          </p:cNvSpPr>
          <p:nvPr/>
        </p:nvSpPr>
        <p:spPr bwMode="auto">
          <a:xfrm>
            <a:off x="471611" y="2741853"/>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52" name="Text Box 12"/>
          <p:cNvSpPr txBox="1">
            <a:spLocks noChangeArrowheads="1"/>
          </p:cNvSpPr>
          <p:nvPr/>
        </p:nvSpPr>
        <p:spPr bwMode="auto">
          <a:xfrm>
            <a:off x="6475404" y="2441723"/>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17453" name="Text Box 13"/>
          <p:cNvSpPr txBox="1">
            <a:spLocks noChangeArrowheads="1"/>
          </p:cNvSpPr>
          <p:nvPr/>
        </p:nvSpPr>
        <p:spPr bwMode="auto">
          <a:xfrm>
            <a:off x="1310070" y="2307141"/>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17454" name="Text Box 14"/>
          <p:cNvSpPr txBox="1">
            <a:spLocks noChangeArrowheads="1"/>
          </p:cNvSpPr>
          <p:nvPr/>
        </p:nvSpPr>
        <p:spPr bwMode="auto">
          <a:xfrm>
            <a:off x="1352946" y="2017729"/>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PIFS</a:t>
            </a:r>
          </a:p>
        </p:txBody>
      </p:sp>
      <p:sp>
        <p:nvSpPr>
          <p:cNvPr id="317455" name="Text Box 15"/>
          <p:cNvSpPr txBox="1">
            <a:spLocks noChangeArrowheads="1"/>
          </p:cNvSpPr>
          <p:nvPr/>
        </p:nvSpPr>
        <p:spPr bwMode="auto">
          <a:xfrm>
            <a:off x="1357710" y="1743801"/>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17456" name="Line 16"/>
          <p:cNvSpPr>
            <a:spLocks noChangeShapeType="1"/>
          </p:cNvSpPr>
          <p:nvPr/>
        </p:nvSpPr>
        <p:spPr bwMode="auto">
          <a:xfrm flipV="1">
            <a:off x="1357710" y="2563204"/>
            <a:ext cx="401364"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57" name="Line 17"/>
          <p:cNvSpPr>
            <a:spLocks noChangeShapeType="1"/>
          </p:cNvSpPr>
          <p:nvPr/>
        </p:nvSpPr>
        <p:spPr bwMode="auto">
          <a:xfrm flipV="1">
            <a:off x="1357710" y="2280939"/>
            <a:ext cx="47401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58" name="Line 18"/>
          <p:cNvSpPr>
            <a:spLocks noChangeShapeType="1"/>
          </p:cNvSpPr>
          <p:nvPr/>
        </p:nvSpPr>
        <p:spPr bwMode="auto">
          <a:xfrm>
            <a:off x="1357710" y="1999865"/>
            <a:ext cx="5323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59" name="Freeform 19"/>
          <p:cNvSpPr>
            <a:spLocks/>
          </p:cNvSpPr>
          <p:nvPr/>
        </p:nvSpPr>
        <p:spPr bwMode="auto">
          <a:xfrm>
            <a:off x="590711" y="2460779"/>
            <a:ext cx="766999"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60" name="Text Box 20"/>
          <p:cNvSpPr txBox="1">
            <a:spLocks noChangeArrowheads="1"/>
          </p:cNvSpPr>
          <p:nvPr/>
        </p:nvSpPr>
        <p:spPr bwMode="auto">
          <a:xfrm>
            <a:off x="557363" y="2458396"/>
            <a:ext cx="8694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350" u="none">
                <a:solidFill>
                  <a:srgbClr val="333399"/>
                </a:solidFill>
                <a:latin typeface="Arial" panose="020B0604020202020204" pitchFamily="34" charset="0"/>
                <a:ea typeface="黑体" panose="02010609060101010101" pitchFamily="49" charset="-122"/>
              </a:rPr>
              <a:t>媒体空闲                                    </a:t>
            </a:r>
          </a:p>
        </p:txBody>
      </p:sp>
      <p:sp>
        <p:nvSpPr>
          <p:cNvPr id="317461" name="Freeform 21"/>
          <p:cNvSpPr>
            <a:spLocks/>
          </p:cNvSpPr>
          <p:nvPr/>
        </p:nvSpPr>
        <p:spPr bwMode="auto">
          <a:xfrm>
            <a:off x="1890083" y="2460779"/>
            <a:ext cx="1052837"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62" name="Line 22"/>
          <p:cNvSpPr>
            <a:spLocks noChangeShapeType="1"/>
          </p:cNvSpPr>
          <p:nvPr/>
        </p:nvSpPr>
        <p:spPr bwMode="auto">
          <a:xfrm flipV="1">
            <a:off x="1357710" y="1800969"/>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63" name="Line 23"/>
          <p:cNvSpPr>
            <a:spLocks noChangeShapeType="1"/>
          </p:cNvSpPr>
          <p:nvPr/>
        </p:nvSpPr>
        <p:spPr bwMode="auto">
          <a:xfrm>
            <a:off x="1890083" y="1800969"/>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64" name="Line 24"/>
          <p:cNvSpPr>
            <a:spLocks noChangeShapeType="1"/>
          </p:cNvSpPr>
          <p:nvPr/>
        </p:nvSpPr>
        <p:spPr bwMode="auto">
          <a:xfrm>
            <a:off x="1821005" y="2168986"/>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65" name="Line 25"/>
          <p:cNvSpPr>
            <a:spLocks noChangeShapeType="1"/>
          </p:cNvSpPr>
          <p:nvPr/>
        </p:nvSpPr>
        <p:spPr bwMode="auto">
          <a:xfrm flipH="1">
            <a:off x="1760265" y="2516756"/>
            <a:ext cx="2382" cy="1345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66" name="Text Box 26"/>
          <p:cNvSpPr txBox="1">
            <a:spLocks noChangeArrowheads="1"/>
          </p:cNvSpPr>
          <p:nvPr/>
        </p:nvSpPr>
        <p:spPr bwMode="auto">
          <a:xfrm>
            <a:off x="1903184" y="2476262"/>
            <a:ext cx="10695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发送第 </a:t>
            </a:r>
            <a:r>
              <a:rPr kumimoji="1" lang="en-US" altLang="zh-CN" sz="1350" u="none">
                <a:solidFill>
                  <a:srgbClr val="333399"/>
                </a:solidFill>
                <a:latin typeface="Arial" panose="020B0604020202020204" pitchFamily="34" charset="0"/>
                <a:ea typeface="黑体" panose="02010609060101010101" pitchFamily="49" charset="-122"/>
              </a:rPr>
              <a:t>1 </a:t>
            </a:r>
            <a:r>
              <a:rPr kumimoji="1" lang="zh-CN" altLang="en-US" sz="1350" u="none">
                <a:solidFill>
                  <a:srgbClr val="333399"/>
                </a:solidFill>
                <a:latin typeface="Arial" panose="020B0604020202020204" pitchFamily="34" charset="0"/>
                <a:ea typeface="黑体" panose="02010609060101010101" pitchFamily="49" charset="-122"/>
              </a:rPr>
              <a:t>帧</a:t>
            </a:r>
          </a:p>
        </p:txBody>
      </p:sp>
      <p:sp>
        <p:nvSpPr>
          <p:cNvPr id="317467" name="Text Box 27"/>
          <p:cNvSpPr txBox="1">
            <a:spLocks noChangeArrowheads="1"/>
          </p:cNvSpPr>
          <p:nvPr/>
        </p:nvSpPr>
        <p:spPr bwMode="auto">
          <a:xfrm>
            <a:off x="2858361" y="2757336"/>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17468" name="Text Box 28"/>
          <p:cNvSpPr txBox="1">
            <a:spLocks noChangeArrowheads="1"/>
          </p:cNvSpPr>
          <p:nvPr/>
        </p:nvSpPr>
        <p:spPr bwMode="auto">
          <a:xfrm>
            <a:off x="3798053" y="3860195"/>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PIFS</a:t>
            </a:r>
          </a:p>
        </p:txBody>
      </p:sp>
      <p:sp>
        <p:nvSpPr>
          <p:cNvPr id="317469" name="Line 29"/>
          <p:cNvSpPr>
            <a:spLocks noChangeShapeType="1"/>
          </p:cNvSpPr>
          <p:nvPr/>
        </p:nvSpPr>
        <p:spPr bwMode="auto">
          <a:xfrm>
            <a:off x="3832592" y="4118640"/>
            <a:ext cx="45019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0" name="Line 30"/>
          <p:cNvSpPr>
            <a:spLocks noChangeShapeType="1"/>
          </p:cNvSpPr>
          <p:nvPr/>
        </p:nvSpPr>
        <p:spPr bwMode="auto">
          <a:xfrm flipH="1" flipV="1">
            <a:off x="2942920" y="2766864"/>
            <a:ext cx="0" cy="332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1" name="Line 31"/>
          <p:cNvSpPr>
            <a:spLocks noChangeShapeType="1"/>
          </p:cNvSpPr>
          <p:nvPr/>
        </p:nvSpPr>
        <p:spPr bwMode="auto">
          <a:xfrm>
            <a:off x="4292315" y="4005496"/>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2" name="Line 32"/>
          <p:cNvSpPr>
            <a:spLocks noChangeShapeType="1"/>
          </p:cNvSpPr>
          <p:nvPr/>
        </p:nvSpPr>
        <p:spPr bwMode="auto">
          <a:xfrm>
            <a:off x="471611" y="4609329"/>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3" name="Text Box 33"/>
          <p:cNvSpPr txBox="1">
            <a:spLocks noChangeArrowheads="1"/>
          </p:cNvSpPr>
          <p:nvPr/>
        </p:nvSpPr>
        <p:spPr bwMode="auto">
          <a:xfrm>
            <a:off x="6475404" y="4312772"/>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17474" name="Freeform 34"/>
          <p:cNvSpPr>
            <a:spLocks/>
          </p:cNvSpPr>
          <p:nvPr/>
        </p:nvSpPr>
        <p:spPr bwMode="auto">
          <a:xfrm>
            <a:off x="1881746" y="4327064"/>
            <a:ext cx="1948464"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5" name="Text Box 35"/>
          <p:cNvSpPr txBox="1">
            <a:spLocks noChangeArrowheads="1"/>
          </p:cNvSpPr>
          <p:nvPr/>
        </p:nvSpPr>
        <p:spPr bwMode="auto">
          <a:xfrm>
            <a:off x="2224752" y="4317536"/>
            <a:ext cx="140294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（媒体忙）</a:t>
            </a:r>
          </a:p>
        </p:txBody>
      </p:sp>
      <p:sp>
        <p:nvSpPr>
          <p:cNvPr id="317476" name="Text Box 36"/>
          <p:cNvSpPr txBox="1">
            <a:spLocks noChangeArrowheads="1"/>
          </p:cNvSpPr>
          <p:nvPr/>
        </p:nvSpPr>
        <p:spPr bwMode="auto">
          <a:xfrm>
            <a:off x="3808772" y="3629142"/>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dirty="0">
                <a:solidFill>
                  <a:srgbClr val="333399"/>
                </a:solidFill>
                <a:latin typeface="Arial" panose="020B0604020202020204" pitchFamily="34" charset="0"/>
                <a:ea typeface="黑体" panose="02010609060101010101" pitchFamily="49" charset="-122"/>
              </a:rPr>
              <a:t>DIFS</a:t>
            </a:r>
          </a:p>
        </p:txBody>
      </p:sp>
      <p:sp>
        <p:nvSpPr>
          <p:cNvPr id="317477" name="Line 37"/>
          <p:cNvSpPr>
            <a:spLocks noChangeShapeType="1"/>
          </p:cNvSpPr>
          <p:nvPr/>
        </p:nvSpPr>
        <p:spPr bwMode="auto">
          <a:xfrm flipV="1">
            <a:off x="3840929" y="3866150"/>
            <a:ext cx="50379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8" name="Line 38"/>
          <p:cNvSpPr>
            <a:spLocks noChangeShapeType="1"/>
          </p:cNvSpPr>
          <p:nvPr/>
        </p:nvSpPr>
        <p:spPr bwMode="auto">
          <a:xfrm flipH="1" flipV="1">
            <a:off x="3830210" y="3639861"/>
            <a:ext cx="0" cy="3191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79" name="Line 39"/>
          <p:cNvSpPr>
            <a:spLocks noChangeShapeType="1"/>
          </p:cNvSpPr>
          <p:nvPr/>
        </p:nvSpPr>
        <p:spPr bwMode="auto">
          <a:xfrm>
            <a:off x="4344719" y="3639861"/>
            <a:ext cx="0" cy="644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0" name="Freeform 40"/>
          <p:cNvSpPr>
            <a:spLocks/>
          </p:cNvSpPr>
          <p:nvPr/>
        </p:nvSpPr>
        <p:spPr bwMode="auto">
          <a:xfrm>
            <a:off x="5301086" y="4327064"/>
            <a:ext cx="103735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1" name="Freeform 41"/>
          <p:cNvSpPr>
            <a:spLocks/>
          </p:cNvSpPr>
          <p:nvPr/>
        </p:nvSpPr>
        <p:spPr bwMode="auto">
          <a:xfrm>
            <a:off x="4339955" y="4327064"/>
            <a:ext cx="961131" cy="282265"/>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2" name="Line 42"/>
          <p:cNvSpPr>
            <a:spLocks noChangeShapeType="1"/>
          </p:cNvSpPr>
          <p:nvPr/>
        </p:nvSpPr>
        <p:spPr bwMode="auto">
          <a:xfrm>
            <a:off x="4457863"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3" name="Line 43"/>
          <p:cNvSpPr>
            <a:spLocks noChangeShapeType="1"/>
          </p:cNvSpPr>
          <p:nvPr/>
        </p:nvSpPr>
        <p:spPr bwMode="auto">
          <a:xfrm>
            <a:off x="4575771"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4" name="Line 44"/>
          <p:cNvSpPr>
            <a:spLocks noChangeShapeType="1"/>
          </p:cNvSpPr>
          <p:nvPr/>
        </p:nvSpPr>
        <p:spPr bwMode="auto">
          <a:xfrm>
            <a:off x="4693679"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5" name="Line 45"/>
          <p:cNvSpPr>
            <a:spLocks noChangeShapeType="1"/>
          </p:cNvSpPr>
          <p:nvPr/>
        </p:nvSpPr>
        <p:spPr bwMode="auto">
          <a:xfrm>
            <a:off x="4812778"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6" name="Line 46"/>
          <p:cNvSpPr>
            <a:spLocks noChangeShapeType="1"/>
          </p:cNvSpPr>
          <p:nvPr/>
        </p:nvSpPr>
        <p:spPr bwMode="auto">
          <a:xfrm>
            <a:off x="4930687"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7" name="Line 47"/>
          <p:cNvSpPr>
            <a:spLocks noChangeShapeType="1"/>
          </p:cNvSpPr>
          <p:nvPr/>
        </p:nvSpPr>
        <p:spPr bwMode="auto">
          <a:xfrm>
            <a:off x="5048595" y="4330637"/>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8" name="Line 48"/>
          <p:cNvSpPr>
            <a:spLocks noChangeShapeType="1"/>
          </p:cNvSpPr>
          <p:nvPr/>
        </p:nvSpPr>
        <p:spPr bwMode="auto">
          <a:xfrm>
            <a:off x="5174840" y="4330637"/>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89" name="Line 49"/>
          <p:cNvSpPr>
            <a:spLocks noChangeShapeType="1"/>
          </p:cNvSpPr>
          <p:nvPr/>
        </p:nvSpPr>
        <p:spPr bwMode="auto">
          <a:xfrm>
            <a:off x="4364965" y="4118640"/>
            <a:ext cx="95874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90" name="Text Box 50"/>
          <p:cNvSpPr txBox="1">
            <a:spLocks noChangeArrowheads="1"/>
          </p:cNvSpPr>
          <p:nvPr/>
        </p:nvSpPr>
        <p:spPr bwMode="auto">
          <a:xfrm>
            <a:off x="4416179" y="3823274"/>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争用窗口</a:t>
            </a:r>
          </a:p>
        </p:txBody>
      </p:sp>
      <p:sp>
        <p:nvSpPr>
          <p:cNvPr id="317491" name="Text Box 51"/>
          <p:cNvSpPr txBox="1">
            <a:spLocks noChangeArrowheads="1"/>
          </p:cNvSpPr>
          <p:nvPr/>
        </p:nvSpPr>
        <p:spPr bwMode="auto">
          <a:xfrm>
            <a:off x="5276075" y="4292525"/>
            <a:ext cx="109837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发送下一 帧</a:t>
            </a:r>
          </a:p>
        </p:txBody>
      </p:sp>
      <p:sp>
        <p:nvSpPr>
          <p:cNvPr id="317492" name="AutoShape 52"/>
          <p:cNvSpPr>
            <a:spLocks/>
          </p:cNvSpPr>
          <p:nvPr/>
        </p:nvSpPr>
        <p:spPr bwMode="auto">
          <a:xfrm rot="-5400000">
            <a:off x="2811912" y="3731568"/>
            <a:ext cx="108380" cy="1928217"/>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7493" name="AutoShape 53"/>
          <p:cNvSpPr>
            <a:spLocks/>
          </p:cNvSpPr>
          <p:nvPr/>
        </p:nvSpPr>
        <p:spPr bwMode="auto">
          <a:xfrm rot="-5400000">
            <a:off x="4778240" y="4207965"/>
            <a:ext cx="84560" cy="937311"/>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17494" name="Text Box 54"/>
          <p:cNvSpPr txBox="1">
            <a:spLocks noChangeArrowheads="1"/>
          </p:cNvSpPr>
          <p:nvPr/>
        </p:nvSpPr>
        <p:spPr bwMode="auto">
          <a:xfrm>
            <a:off x="2467715" y="4692698"/>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推迟接入</a:t>
            </a:r>
          </a:p>
        </p:txBody>
      </p:sp>
      <p:sp>
        <p:nvSpPr>
          <p:cNvPr id="317495" name="Text Box 55"/>
          <p:cNvSpPr txBox="1">
            <a:spLocks noChangeArrowheads="1"/>
          </p:cNvSpPr>
          <p:nvPr/>
        </p:nvSpPr>
        <p:spPr bwMode="auto">
          <a:xfrm>
            <a:off x="4251821" y="4656969"/>
            <a:ext cx="122341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等待重试时间</a:t>
            </a:r>
          </a:p>
        </p:txBody>
      </p:sp>
      <p:sp>
        <p:nvSpPr>
          <p:cNvPr id="317496" name="Line 56"/>
          <p:cNvSpPr>
            <a:spLocks noChangeShapeType="1"/>
          </p:cNvSpPr>
          <p:nvPr/>
        </p:nvSpPr>
        <p:spPr bwMode="auto">
          <a:xfrm flipV="1">
            <a:off x="1348182" y="2760909"/>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97" name="Text Box 57"/>
          <p:cNvSpPr txBox="1">
            <a:spLocks noChangeArrowheads="1"/>
          </p:cNvSpPr>
          <p:nvPr/>
        </p:nvSpPr>
        <p:spPr bwMode="auto">
          <a:xfrm>
            <a:off x="858767" y="2910974"/>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dirty="0">
                <a:solidFill>
                  <a:srgbClr val="333399"/>
                </a:solidFill>
                <a:latin typeface="Arial" panose="020B0604020202020204" pitchFamily="34" charset="0"/>
                <a:ea typeface="黑体" panose="02010609060101010101" pitchFamily="49" charset="-122"/>
              </a:rPr>
              <a:t>有帧要发送</a:t>
            </a:r>
          </a:p>
        </p:txBody>
      </p:sp>
      <p:sp>
        <p:nvSpPr>
          <p:cNvPr id="317498" name="Line 58"/>
          <p:cNvSpPr>
            <a:spLocks noChangeShapeType="1"/>
          </p:cNvSpPr>
          <p:nvPr/>
        </p:nvSpPr>
        <p:spPr bwMode="auto">
          <a:xfrm>
            <a:off x="5322523" y="3998350"/>
            <a:ext cx="0" cy="276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499" name="Text Box 59"/>
          <p:cNvSpPr txBox="1">
            <a:spLocks noChangeArrowheads="1"/>
          </p:cNvSpPr>
          <p:nvPr/>
        </p:nvSpPr>
        <p:spPr bwMode="auto">
          <a:xfrm>
            <a:off x="225210" y="2731134"/>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源站</a:t>
            </a:r>
          </a:p>
        </p:txBody>
      </p:sp>
      <p:sp>
        <p:nvSpPr>
          <p:cNvPr id="317500" name="Line 60"/>
          <p:cNvSpPr>
            <a:spLocks noChangeShapeType="1"/>
          </p:cNvSpPr>
          <p:nvPr/>
        </p:nvSpPr>
        <p:spPr bwMode="auto">
          <a:xfrm>
            <a:off x="470420" y="3608895"/>
            <a:ext cx="637300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01" name="Text Box 61"/>
          <p:cNvSpPr txBox="1">
            <a:spLocks noChangeArrowheads="1"/>
          </p:cNvSpPr>
          <p:nvPr/>
        </p:nvSpPr>
        <p:spPr bwMode="auto">
          <a:xfrm>
            <a:off x="6475404" y="3323057"/>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17502" name="Text Box 62"/>
          <p:cNvSpPr txBox="1">
            <a:spLocks noChangeArrowheads="1"/>
          </p:cNvSpPr>
          <p:nvPr/>
        </p:nvSpPr>
        <p:spPr bwMode="auto">
          <a:xfrm>
            <a:off x="205343" y="3581503"/>
            <a:ext cx="7040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目的站</a:t>
            </a:r>
          </a:p>
        </p:txBody>
      </p:sp>
      <p:sp>
        <p:nvSpPr>
          <p:cNvPr id="317503" name="Freeform 63"/>
          <p:cNvSpPr>
            <a:spLocks/>
          </p:cNvSpPr>
          <p:nvPr/>
        </p:nvSpPr>
        <p:spPr bwMode="auto">
          <a:xfrm>
            <a:off x="3328802" y="3326631"/>
            <a:ext cx="49783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04" name="Line 64"/>
          <p:cNvSpPr>
            <a:spLocks noChangeShapeType="1"/>
          </p:cNvSpPr>
          <p:nvPr/>
        </p:nvSpPr>
        <p:spPr bwMode="auto">
          <a:xfrm>
            <a:off x="3328802" y="2760909"/>
            <a:ext cx="0" cy="5085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05" name="Text Box 65"/>
          <p:cNvSpPr txBox="1">
            <a:spLocks noChangeArrowheads="1"/>
          </p:cNvSpPr>
          <p:nvPr/>
        </p:nvSpPr>
        <p:spPr bwMode="auto">
          <a:xfrm>
            <a:off x="3293072" y="3340922"/>
            <a:ext cx="55976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ACK</a:t>
            </a:r>
          </a:p>
        </p:txBody>
      </p:sp>
      <p:sp>
        <p:nvSpPr>
          <p:cNvPr id="317506" name="Line 66"/>
          <p:cNvSpPr>
            <a:spLocks noChangeShapeType="1"/>
          </p:cNvSpPr>
          <p:nvPr/>
        </p:nvSpPr>
        <p:spPr bwMode="auto">
          <a:xfrm>
            <a:off x="3827828" y="3648199"/>
            <a:ext cx="2382" cy="6407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07" name="Text Box 67"/>
          <p:cNvSpPr txBox="1">
            <a:spLocks noChangeArrowheads="1"/>
          </p:cNvSpPr>
          <p:nvPr/>
        </p:nvSpPr>
        <p:spPr bwMode="auto">
          <a:xfrm>
            <a:off x="3784953" y="4129359"/>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17508" name="Line 68"/>
          <p:cNvSpPr>
            <a:spLocks noChangeShapeType="1"/>
          </p:cNvSpPr>
          <p:nvPr/>
        </p:nvSpPr>
        <p:spPr bwMode="auto">
          <a:xfrm>
            <a:off x="4244675" y="4344929"/>
            <a:ext cx="0" cy="113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09" name="Line 69"/>
          <p:cNvSpPr>
            <a:spLocks noChangeShapeType="1"/>
          </p:cNvSpPr>
          <p:nvPr/>
        </p:nvSpPr>
        <p:spPr bwMode="auto">
          <a:xfrm>
            <a:off x="1880555" y="2760909"/>
            <a:ext cx="0" cy="15280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10" name="Text Box 70"/>
          <p:cNvSpPr txBox="1">
            <a:spLocks noChangeArrowheads="1"/>
          </p:cNvSpPr>
          <p:nvPr/>
        </p:nvSpPr>
        <p:spPr bwMode="auto">
          <a:xfrm>
            <a:off x="179512" y="4583127"/>
            <a:ext cx="75213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 </a:t>
            </a:r>
            <a:r>
              <a:rPr kumimoji="1" lang="zh-CN" altLang="en-US" sz="1350" u="none">
                <a:solidFill>
                  <a:srgbClr val="333399"/>
                </a:solidFill>
                <a:latin typeface="Arial" panose="020B0604020202020204" pitchFamily="34" charset="0"/>
                <a:ea typeface="黑体" panose="02010609060101010101" pitchFamily="49" charset="-122"/>
              </a:rPr>
              <a:t>其他站</a:t>
            </a:r>
          </a:p>
        </p:txBody>
      </p:sp>
      <p:sp>
        <p:nvSpPr>
          <p:cNvPr id="317511" name="Line 71"/>
          <p:cNvSpPr>
            <a:spLocks noChangeShapeType="1"/>
          </p:cNvSpPr>
          <p:nvPr/>
        </p:nvSpPr>
        <p:spPr bwMode="auto">
          <a:xfrm flipV="1">
            <a:off x="1880555" y="4628385"/>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12" name="Text Box 72"/>
          <p:cNvSpPr txBox="1">
            <a:spLocks noChangeArrowheads="1"/>
          </p:cNvSpPr>
          <p:nvPr/>
        </p:nvSpPr>
        <p:spPr bwMode="auto">
          <a:xfrm>
            <a:off x="1372680" y="4792742"/>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有帧要发送</a:t>
            </a:r>
          </a:p>
        </p:txBody>
      </p:sp>
      <p:sp>
        <p:nvSpPr>
          <p:cNvPr id="317513" name="Line 73"/>
          <p:cNvSpPr>
            <a:spLocks noChangeShapeType="1"/>
          </p:cNvSpPr>
          <p:nvPr/>
        </p:nvSpPr>
        <p:spPr bwMode="auto">
          <a:xfrm flipV="1">
            <a:off x="2942920" y="3040793"/>
            <a:ext cx="401365" cy="2382"/>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14" name="Line 74"/>
          <p:cNvSpPr>
            <a:spLocks noChangeShapeType="1"/>
          </p:cNvSpPr>
          <p:nvPr/>
        </p:nvSpPr>
        <p:spPr bwMode="auto">
          <a:xfrm flipV="1">
            <a:off x="3833783" y="4399714"/>
            <a:ext cx="398983"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7516" name="Text Box 76"/>
          <p:cNvSpPr txBox="1">
            <a:spLocks noChangeArrowheads="1"/>
          </p:cNvSpPr>
          <p:nvPr/>
        </p:nvSpPr>
        <p:spPr bwMode="auto">
          <a:xfrm>
            <a:off x="409680" y="300319"/>
            <a:ext cx="184731"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101" u="none"/>
          </a:p>
        </p:txBody>
      </p:sp>
      <p:sp>
        <p:nvSpPr>
          <p:cNvPr id="317517" name="Text Box 77"/>
          <p:cNvSpPr txBox="1">
            <a:spLocks noChangeArrowheads="1"/>
          </p:cNvSpPr>
          <p:nvPr/>
        </p:nvSpPr>
        <p:spPr bwMode="auto">
          <a:xfrm>
            <a:off x="286032" y="337378"/>
            <a:ext cx="6617154" cy="92333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u="none" dirty="0">
                <a:solidFill>
                  <a:srgbClr val="333399"/>
                </a:solidFill>
                <a:latin typeface="Arial" panose="020B0604020202020204" pitchFamily="34" charset="0"/>
                <a:ea typeface="黑体" panose="02010609060101010101" pitchFamily="49" charset="-122"/>
              </a:rPr>
              <a:t>SIFS</a:t>
            </a:r>
            <a:r>
              <a:rPr lang="zh-CN" altLang="en-US" sz="1800" u="none" dirty="0">
                <a:solidFill>
                  <a:srgbClr val="333399"/>
                </a:solidFill>
                <a:latin typeface="Arial" panose="020B0604020202020204" pitchFamily="34" charset="0"/>
                <a:ea typeface="黑体" panose="02010609060101010101" pitchFamily="49" charset="-122"/>
              </a:rPr>
              <a:t>，即</a:t>
            </a:r>
            <a:r>
              <a:rPr lang="zh-CN" altLang="en-US" sz="1800" u="none" dirty="0">
                <a:solidFill>
                  <a:srgbClr val="C00000"/>
                </a:solidFill>
                <a:latin typeface="Arial" panose="020B0604020202020204" pitchFamily="34" charset="0"/>
                <a:ea typeface="黑体" panose="02010609060101010101" pitchFamily="49" charset="-122"/>
              </a:rPr>
              <a:t>短</a:t>
            </a:r>
            <a:r>
              <a:rPr lang="en-US" altLang="zh-CN" sz="1800" u="none" dirty="0">
                <a:solidFill>
                  <a:srgbClr val="C00000"/>
                </a:solidFill>
                <a:latin typeface="Arial" panose="020B0604020202020204" pitchFamily="34" charset="0"/>
                <a:ea typeface="黑体" panose="02010609060101010101" pitchFamily="49" charset="-122"/>
              </a:rPr>
              <a:t>(Short)</a:t>
            </a:r>
            <a:r>
              <a:rPr lang="zh-CN" altLang="en-US" sz="1800" u="none" dirty="0">
                <a:solidFill>
                  <a:srgbClr val="C00000"/>
                </a:solidFill>
                <a:latin typeface="Arial" panose="020B0604020202020204" pitchFamily="34" charset="0"/>
                <a:ea typeface="黑体" panose="02010609060101010101" pitchFamily="49" charset="-122"/>
              </a:rPr>
              <a:t>帧间间隔</a:t>
            </a:r>
            <a:r>
              <a:rPr lang="zh-CN" altLang="en-US" sz="1800" u="none" dirty="0">
                <a:solidFill>
                  <a:srgbClr val="333399"/>
                </a:solidFill>
                <a:latin typeface="Arial" panose="020B0604020202020204" pitchFamily="34" charset="0"/>
                <a:ea typeface="黑体" panose="02010609060101010101" pitchFamily="49" charset="-122"/>
              </a:rPr>
              <a:t>，是最短的帧间间隔，用来分隔开属于</a:t>
            </a:r>
            <a:r>
              <a:rPr lang="zh-CN" altLang="en-US" sz="1800" u="none" dirty="0">
                <a:solidFill>
                  <a:srgbClr val="C00000"/>
                </a:solidFill>
                <a:latin typeface="Arial" panose="020B0604020202020204" pitchFamily="34" charset="0"/>
                <a:ea typeface="黑体" panose="02010609060101010101" pitchFamily="49" charset="-122"/>
              </a:rPr>
              <a:t>一次对话</a:t>
            </a:r>
            <a:r>
              <a:rPr lang="zh-CN" altLang="en-US" sz="1800" u="none" dirty="0">
                <a:solidFill>
                  <a:srgbClr val="333399"/>
                </a:solidFill>
                <a:latin typeface="Arial" panose="020B0604020202020204" pitchFamily="34" charset="0"/>
                <a:ea typeface="黑体" panose="02010609060101010101" pitchFamily="49" charset="-122"/>
              </a:rPr>
              <a:t>的各帧。一个站应当能够在这段时间内从发送方式切换到接收方式。</a:t>
            </a:r>
          </a:p>
        </p:txBody>
      </p:sp>
      <p:sp>
        <p:nvSpPr>
          <p:cNvPr id="317518" name="Text Box 78"/>
          <p:cNvSpPr txBox="1">
            <a:spLocks noChangeArrowheads="1"/>
          </p:cNvSpPr>
          <p:nvPr/>
        </p:nvSpPr>
        <p:spPr bwMode="auto">
          <a:xfrm>
            <a:off x="2208078" y="1232866"/>
            <a:ext cx="4686555" cy="1200329"/>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u="none">
                <a:solidFill>
                  <a:srgbClr val="333399"/>
                </a:solidFill>
                <a:latin typeface="Arial" panose="020B0604020202020204" pitchFamily="34" charset="0"/>
                <a:ea typeface="黑体" panose="02010609060101010101" pitchFamily="49" charset="-122"/>
              </a:rPr>
              <a:t>使用 </a:t>
            </a:r>
            <a:r>
              <a:rPr lang="en-US" altLang="zh-CN" sz="1800" u="none">
                <a:solidFill>
                  <a:srgbClr val="333399"/>
                </a:solidFill>
                <a:latin typeface="Arial" panose="020B0604020202020204" pitchFamily="34" charset="0"/>
                <a:ea typeface="黑体" panose="02010609060101010101" pitchFamily="49" charset="-122"/>
              </a:rPr>
              <a:t>SIFS </a:t>
            </a:r>
            <a:r>
              <a:rPr lang="zh-CN" altLang="en-US" sz="1800" u="none">
                <a:solidFill>
                  <a:srgbClr val="333399"/>
                </a:solidFill>
                <a:latin typeface="Arial" panose="020B0604020202020204" pitchFamily="34" charset="0"/>
                <a:ea typeface="黑体" panose="02010609060101010101" pitchFamily="49" charset="-122"/>
              </a:rPr>
              <a:t>的帧类型有：</a:t>
            </a:r>
            <a:r>
              <a:rPr lang="en-US" altLang="zh-CN" sz="1800" u="none">
                <a:solidFill>
                  <a:srgbClr val="333399"/>
                </a:solidFill>
                <a:latin typeface="Arial" panose="020B0604020202020204" pitchFamily="34" charset="0"/>
                <a:ea typeface="黑体" panose="02010609060101010101" pitchFamily="49" charset="-122"/>
              </a:rPr>
              <a:t>ACK </a:t>
            </a:r>
            <a:r>
              <a:rPr lang="zh-CN" altLang="en-US" sz="1800" u="none">
                <a:solidFill>
                  <a:srgbClr val="333399"/>
                </a:solidFill>
                <a:latin typeface="Arial" panose="020B0604020202020204" pitchFamily="34" charset="0"/>
                <a:ea typeface="黑体" panose="02010609060101010101" pitchFamily="49" charset="-122"/>
              </a:rPr>
              <a:t>帧、</a:t>
            </a:r>
            <a:r>
              <a:rPr lang="en-US" altLang="zh-CN" sz="1800" u="none">
                <a:solidFill>
                  <a:srgbClr val="333399"/>
                </a:solidFill>
                <a:latin typeface="Arial" panose="020B0604020202020204" pitchFamily="34" charset="0"/>
                <a:ea typeface="黑体" panose="02010609060101010101" pitchFamily="49" charset="-122"/>
              </a:rPr>
              <a:t>CTS </a:t>
            </a:r>
            <a:r>
              <a:rPr lang="zh-CN" altLang="en-US" sz="1800" u="none">
                <a:solidFill>
                  <a:srgbClr val="333399"/>
                </a:solidFill>
                <a:latin typeface="Arial" panose="020B0604020202020204" pitchFamily="34" charset="0"/>
                <a:ea typeface="黑体" panose="02010609060101010101" pitchFamily="49" charset="-122"/>
              </a:rPr>
              <a:t>帧、由过长的 </a:t>
            </a:r>
            <a:r>
              <a:rPr lang="en-US" altLang="zh-CN" sz="1800" u="none">
                <a:solidFill>
                  <a:srgbClr val="333399"/>
                </a:solidFill>
                <a:latin typeface="Arial" panose="020B0604020202020204" pitchFamily="34" charset="0"/>
                <a:ea typeface="黑体" panose="02010609060101010101" pitchFamily="49" charset="-122"/>
              </a:rPr>
              <a:t>MAC </a:t>
            </a:r>
            <a:r>
              <a:rPr lang="zh-CN" altLang="en-US" sz="1800" u="none">
                <a:solidFill>
                  <a:srgbClr val="333399"/>
                </a:solidFill>
                <a:latin typeface="Arial" panose="020B0604020202020204" pitchFamily="34" charset="0"/>
                <a:ea typeface="黑体" panose="02010609060101010101" pitchFamily="49" charset="-122"/>
              </a:rPr>
              <a:t>帧分片后的数据帧，以及所有回答 </a:t>
            </a:r>
            <a:r>
              <a:rPr lang="en-US" altLang="zh-CN" sz="1800" u="none">
                <a:solidFill>
                  <a:srgbClr val="333399"/>
                </a:solidFill>
                <a:latin typeface="Arial" panose="020B0604020202020204" pitchFamily="34" charset="0"/>
                <a:ea typeface="黑体" panose="02010609060101010101" pitchFamily="49" charset="-122"/>
              </a:rPr>
              <a:t>AP </a:t>
            </a:r>
            <a:r>
              <a:rPr lang="zh-CN" altLang="en-US" sz="1800" u="none">
                <a:solidFill>
                  <a:srgbClr val="333399"/>
                </a:solidFill>
                <a:latin typeface="Arial" panose="020B0604020202020204" pitchFamily="34" charset="0"/>
                <a:ea typeface="黑体" panose="02010609060101010101" pitchFamily="49" charset="-122"/>
              </a:rPr>
              <a:t>探询的帧和在 </a:t>
            </a:r>
            <a:r>
              <a:rPr lang="en-US" altLang="zh-CN" sz="1800" u="none">
                <a:solidFill>
                  <a:srgbClr val="333399"/>
                </a:solidFill>
                <a:latin typeface="Arial" panose="020B0604020202020204" pitchFamily="34" charset="0"/>
                <a:ea typeface="黑体" panose="02010609060101010101" pitchFamily="49" charset="-122"/>
              </a:rPr>
              <a:t>PCF </a:t>
            </a:r>
            <a:r>
              <a:rPr lang="zh-CN" altLang="en-US" sz="1800" u="none">
                <a:solidFill>
                  <a:srgbClr val="333399"/>
                </a:solidFill>
                <a:latin typeface="Arial" panose="020B0604020202020204" pitchFamily="34" charset="0"/>
                <a:ea typeface="黑体" panose="02010609060101010101" pitchFamily="49" charset="-122"/>
              </a:rPr>
              <a:t>方式中接入点 </a:t>
            </a:r>
            <a:r>
              <a:rPr lang="en-US" altLang="zh-CN" sz="1800" u="none">
                <a:solidFill>
                  <a:srgbClr val="333399"/>
                </a:solidFill>
                <a:latin typeface="Arial" panose="020B0604020202020204" pitchFamily="34" charset="0"/>
                <a:ea typeface="黑体" panose="02010609060101010101" pitchFamily="49" charset="-122"/>
              </a:rPr>
              <a:t>AP </a:t>
            </a:r>
            <a:r>
              <a:rPr lang="zh-CN" altLang="en-US" sz="1800" u="none">
                <a:solidFill>
                  <a:srgbClr val="333399"/>
                </a:solidFill>
                <a:latin typeface="Arial" panose="020B0604020202020204" pitchFamily="34" charset="0"/>
                <a:ea typeface="黑体" panose="02010609060101010101" pitchFamily="49" charset="-122"/>
              </a:rPr>
              <a:t>发送出的任何帧。</a:t>
            </a:r>
            <a:endParaRPr lang="zh-CN" altLang="en-US" sz="1800" u="none">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492946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175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grpId="0" nodeType="clickEffect">
                                  <p:stCondLst>
                                    <p:cond delay="0"/>
                                  </p:stCondLst>
                                  <p:childTnLst>
                                    <p:anim calcmode="discrete" valueType="str">
                                      <p:cBhvr>
                                        <p:cTn id="10" dur="500" fill="hold"/>
                                        <p:tgtEl>
                                          <p:spTgt spid="317453"/>
                                        </p:tgtEl>
                                        <p:attrNameLst>
                                          <p:attrName>style.visibility</p:attrName>
                                        </p:attrNameLst>
                                      </p:cBhvr>
                                      <p:tavLst>
                                        <p:tav tm="0">
                                          <p:val>
                                            <p:strVal val="hidden"/>
                                          </p:val>
                                        </p:tav>
                                        <p:tav tm="50000">
                                          <p:val>
                                            <p:strVal val="visible"/>
                                          </p:val>
                                        </p:tav>
                                      </p:tavLst>
                                    </p:anim>
                                  </p:childTnLst>
                                </p:cTn>
                              </p:par>
                              <p:par>
                                <p:cTn id="11" presetID="35" presetClass="emph" presetSubtype="0" repeatCount="4000" fill="hold" grpId="0" nodeType="withEffect">
                                  <p:stCondLst>
                                    <p:cond delay="0"/>
                                  </p:stCondLst>
                                  <p:childTnLst>
                                    <p:anim calcmode="discrete" valueType="str">
                                      <p:cBhvr>
                                        <p:cTn id="12" dur="500" fill="hold"/>
                                        <p:tgtEl>
                                          <p:spTgt spid="317467"/>
                                        </p:tgtEl>
                                        <p:attrNameLst>
                                          <p:attrName>style.visibility</p:attrName>
                                        </p:attrNameLst>
                                      </p:cBhvr>
                                      <p:tavLst>
                                        <p:tav tm="0">
                                          <p:val>
                                            <p:strVal val="hidden"/>
                                          </p:val>
                                        </p:tav>
                                        <p:tav tm="50000">
                                          <p:val>
                                            <p:strVal val="visible"/>
                                          </p:val>
                                        </p:tav>
                                      </p:tavLst>
                                    </p:anim>
                                  </p:childTnLst>
                                </p:cTn>
                              </p:par>
                              <p:par>
                                <p:cTn id="13" presetID="35" presetClass="emph" presetSubtype="0" repeatCount="4000" fill="hold" grpId="0" nodeType="withEffect">
                                  <p:stCondLst>
                                    <p:cond delay="0"/>
                                  </p:stCondLst>
                                  <p:childTnLst>
                                    <p:anim calcmode="discrete" valueType="str">
                                      <p:cBhvr>
                                        <p:cTn id="14" dur="500" fill="hold"/>
                                        <p:tgtEl>
                                          <p:spTgt spid="317507"/>
                                        </p:tgtEl>
                                        <p:attrNameLst>
                                          <p:attrName>style.visibility</p:attrName>
                                        </p:attrNameLst>
                                      </p:cBhvr>
                                      <p:tavLst>
                                        <p:tav tm="0">
                                          <p:val>
                                            <p:strVal val="hidden"/>
                                          </p:val>
                                        </p:tav>
                                        <p:tav tm="50000">
                                          <p:val>
                                            <p:strVal val="visible"/>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3" grpId="0"/>
      <p:bldP spid="317467" grpId="0"/>
      <p:bldP spid="317507" grpId="0"/>
      <p:bldP spid="317517" grpId="0" animBg="1"/>
      <p:bldP spid="3175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2" name="Text Box 10"/>
          <p:cNvSpPr txBox="1">
            <a:spLocks noChangeArrowheads="1"/>
          </p:cNvSpPr>
          <p:nvPr/>
        </p:nvSpPr>
        <p:spPr bwMode="auto">
          <a:xfrm>
            <a:off x="6489357" y="2441723"/>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20523" name="Text Box 11"/>
          <p:cNvSpPr txBox="1">
            <a:spLocks noChangeArrowheads="1"/>
          </p:cNvSpPr>
          <p:nvPr/>
        </p:nvSpPr>
        <p:spPr bwMode="auto">
          <a:xfrm>
            <a:off x="1324023" y="2307141"/>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20524" name="Text Box 12"/>
          <p:cNvSpPr txBox="1">
            <a:spLocks noChangeArrowheads="1"/>
          </p:cNvSpPr>
          <p:nvPr/>
        </p:nvSpPr>
        <p:spPr bwMode="auto">
          <a:xfrm>
            <a:off x="1366899" y="2017729"/>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PIFS</a:t>
            </a:r>
          </a:p>
        </p:txBody>
      </p:sp>
      <p:sp>
        <p:nvSpPr>
          <p:cNvPr id="320525" name="Text Box 13"/>
          <p:cNvSpPr txBox="1">
            <a:spLocks noChangeArrowheads="1"/>
          </p:cNvSpPr>
          <p:nvPr/>
        </p:nvSpPr>
        <p:spPr bwMode="auto">
          <a:xfrm>
            <a:off x="1371663" y="1743801"/>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20526" name="Line 14"/>
          <p:cNvSpPr>
            <a:spLocks noChangeShapeType="1"/>
          </p:cNvSpPr>
          <p:nvPr/>
        </p:nvSpPr>
        <p:spPr bwMode="auto">
          <a:xfrm flipV="1">
            <a:off x="1371663" y="2563204"/>
            <a:ext cx="401364"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27" name="Line 15"/>
          <p:cNvSpPr>
            <a:spLocks noChangeShapeType="1"/>
          </p:cNvSpPr>
          <p:nvPr/>
        </p:nvSpPr>
        <p:spPr bwMode="auto">
          <a:xfrm flipV="1">
            <a:off x="1371663" y="2280939"/>
            <a:ext cx="47401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28" name="Line 16"/>
          <p:cNvSpPr>
            <a:spLocks noChangeShapeType="1"/>
          </p:cNvSpPr>
          <p:nvPr/>
        </p:nvSpPr>
        <p:spPr bwMode="auto">
          <a:xfrm>
            <a:off x="1371663" y="1999865"/>
            <a:ext cx="5323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29" name="Freeform 17"/>
          <p:cNvSpPr>
            <a:spLocks/>
          </p:cNvSpPr>
          <p:nvPr/>
        </p:nvSpPr>
        <p:spPr bwMode="auto">
          <a:xfrm>
            <a:off x="604664" y="2460779"/>
            <a:ext cx="766999"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30" name="Text Box 18"/>
          <p:cNvSpPr txBox="1">
            <a:spLocks noChangeArrowheads="1"/>
          </p:cNvSpPr>
          <p:nvPr/>
        </p:nvSpPr>
        <p:spPr bwMode="auto">
          <a:xfrm>
            <a:off x="571316" y="2458396"/>
            <a:ext cx="8694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350" u="none">
                <a:solidFill>
                  <a:srgbClr val="333399"/>
                </a:solidFill>
                <a:latin typeface="Arial" panose="020B0604020202020204" pitchFamily="34" charset="0"/>
                <a:ea typeface="黑体" panose="02010609060101010101" pitchFamily="49" charset="-122"/>
              </a:rPr>
              <a:t>媒体空闲                                    </a:t>
            </a:r>
          </a:p>
        </p:txBody>
      </p:sp>
      <p:sp>
        <p:nvSpPr>
          <p:cNvPr id="320531" name="Freeform 19"/>
          <p:cNvSpPr>
            <a:spLocks/>
          </p:cNvSpPr>
          <p:nvPr/>
        </p:nvSpPr>
        <p:spPr bwMode="auto">
          <a:xfrm>
            <a:off x="1904036" y="2460779"/>
            <a:ext cx="1052837"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32" name="Line 20"/>
          <p:cNvSpPr>
            <a:spLocks noChangeShapeType="1"/>
          </p:cNvSpPr>
          <p:nvPr/>
        </p:nvSpPr>
        <p:spPr bwMode="auto">
          <a:xfrm flipV="1">
            <a:off x="1371663" y="1800969"/>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33" name="Line 21"/>
          <p:cNvSpPr>
            <a:spLocks noChangeShapeType="1"/>
          </p:cNvSpPr>
          <p:nvPr/>
        </p:nvSpPr>
        <p:spPr bwMode="auto">
          <a:xfrm>
            <a:off x="1904036" y="1800969"/>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34" name="Line 22"/>
          <p:cNvSpPr>
            <a:spLocks noChangeShapeType="1"/>
          </p:cNvSpPr>
          <p:nvPr/>
        </p:nvSpPr>
        <p:spPr bwMode="auto">
          <a:xfrm>
            <a:off x="1834958" y="2168986"/>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35" name="Line 23"/>
          <p:cNvSpPr>
            <a:spLocks noChangeShapeType="1"/>
          </p:cNvSpPr>
          <p:nvPr/>
        </p:nvSpPr>
        <p:spPr bwMode="auto">
          <a:xfrm flipH="1">
            <a:off x="1774218" y="2516756"/>
            <a:ext cx="2382" cy="1345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36" name="Text Box 24"/>
          <p:cNvSpPr txBox="1">
            <a:spLocks noChangeArrowheads="1"/>
          </p:cNvSpPr>
          <p:nvPr/>
        </p:nvSpPr>
        <p:spPr bwMode="auto">
          <a:xfrm>
            <a:off x="1917137" y="2476262"/>
            <a:ext cx="10695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发送第 </a:t>
            </a:r>
            <a:r>
              <a:rPr kumimoji="1" lang="en-US" altLang="zh-CN" sz="1350" u="none">
                <a:solidFill>
                  <a:srgbClr val="333399"/>
                </a:solidFill>
                <a:latin typeface="Arial" panose="020B0604020202020204" pitchFamily="34" charset="0"/>
                <a:ea typeface="黑体" panose="02010609060101010101" pitchFamily="49" charset="-122"/>
              </a:rPr>
              <a:t>1 </a:t>
            </a:r>
            <a:r>
              <a:rPr kumimoji="1" lang="zh-CN" altLang="en-US" sz="1350" u="none">
                <a:solidFill>
                  <a:srgbClr val="333399"/>
                </a:solidFill>
                <a:latin typeface="Arial" panose="020B0604020202020204" pitchFamily="34" charset="0"/>
                <a:ea typeface="黑体" panose="02010609060101010101" pitchFamily="49" charset="-122"/>
              </a:rPr>
              <a:t>帧</a:t>
            </a:r>
          </a:p>
        </p:txBody>
      </p:sp>
      <p:sp>
        <p:nvSpPr>
          <p:cNvPr id="320537" name="Text Box 25"/>
          <p:cNvSpPr txBox="1">
            <a:spLocks noChangeArrowheads="1"/>
          </p:cNvSpPr>
          <p:nvPr/>
        </p:nvSpPr>
        <p:spPr bwMode="auto">
          <a:xfrm>
            <a:off x="2872314" y="2757336"/>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20538" name="Text Box 26"/>
          <p:cNvSpPr txBox="1">
            <a:spLocks noChangeArrowheads="1"/>
          </p:cNvSpPr>
          <p:nvPr/>
        </p:nvSpPr>
        <p:spPr bwMode="auto">
          <a:xfrm>
            <a:off x="3812006" y="3860195"/>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PIFS</a:t>
            </a:r>
          </a:p>
        </p:txBody>
      </p:sp>
      <p:sp>
        <p:nvSpPr>
          <p:cNvPr id="320539" name="Line 27"/>
          <p:cNvSpPr>
            <a:spLocks noChangeShapeType="1"/>
          </p:cNvSpPr>
          <p:nvPr/>
        </p:nvSpPr>
        <p:spPr bwMode="auto">
          <a:xfrm>
            <a:off x="3846545" y="4118640"/>
            <a:ext cx="45019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0" name="Line 28"/>
          <p:cNvSpPr>
            <a:spLocks noChangeShapeType="1"/>
          </p:cNvSpPr>
          <p:nvPr/>
        </p:nvSpPr>
        <p:spPr bwMode="auto">
          <a:xfrm flipH="1" flipV="1">
            <a:off x="2956873" y="2766864"/>
            <a:ext cx="0" cy="332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1" name="Line 29"/>
          <p:cNvSpPr>
            <a:spLocks noChangeShapeType="1"/>
          </p:cNvSpPr>
          <p:nvPr/>
        </p:nvSpPr>
        <p:spPr bwMode="auto">
          <a:xfrm>
            <a:off x="4306268" y="4005496"/>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3" name="Text Box 31"/>
          <p:cNvSpPr txBox="1">
            <a:spLocks noChangeArrowheads="1"/>
          </p:cNvSpPr>
          <p:nvPr/>
        </p:nvSpPr>
        <p:spPr bwMode="auto">
          <a:xfrm>
            <a:off x="6489357" y="4312772"/>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20544" name="Freeform 32"/>
          <p:cNvSpPr>
            <a:spLocks/>
          </p:cNvSpPr>
          <p:nvPr/>
        </p:nvSpPr>
        <p:spPr bwMode="auto">
          <a:xfrm>
            <a:off x="1895699" y="4327064"/>
            <a:ext cx="1948464"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5" name="Text Box 33"/>
          <p:cNvSpPr txBox="1">
            <a:spLocks noChangeArrowheads="1"/>
          </p:cNvSpPr>
          <p:nvPr/>
        </p:nvSpPr>
        <p:spPr bwMode="auto">
          <a:xfrm>
            <a:off x="2238705" y="4317536"/>
            <a:ext cx="140294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（媒体忙）</a:t>
            </a:r>
          </a:p>
        </p:txBody>
      </p:sp>
      <p:sp>
        <p:nvSpPr>
          <p:cNvPr id="320546" name="Text Box 34"/>
          <p:cNvSpPr txBox="1">
            <a:spLocks noChangeArrowheads="1"/>
          </p:cNvSpPr>
          <p:nvPr/>
        </p:nvSpPr>
        <p:spPr bwMode="auto">
          <a:xfrm>
            <a:off x="3822725" y="3629142"/>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20547" name="Line 35"/>
          <p:cNvSpPr>
            <a:spLocks noChangeShapeType="1"/>
          </p:cNvSpPr>
          <p:nvPr/>
        </p:nvSpPr>
        <p:spPr bwMode="auto">
          <a:xfrm flipV="1">
            <a:off x="3854882" y="3866150"/>
            <a:ext cx="50379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8" name="Line 36"/>
          <p:cNvSpPr>
            <a:spLocks noChangeShapeType="1"/>
          </p:cNvSpPr>
          <p:nvPr/>
        </p:nvSpPr>
        <p:spPr bwMode="auto">
          <a:xfrm flipH="1" flipV="1">
            <a:off x="3844163" y="3639861"/>
            <a:ext cx="0" cy="3191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9" name="Line 37"/>
          <p:cNvSpPr>
            <a:spLocks noChangeShapeType="1"/>
          </p:cNvSpPr>
          <p:nvPr/>
        </p:nvSpPr>
        <p:spPr bwMode="auto">
          <a:xfrm>
            <a:off x="4358672" y="3639861"/>
            <a:ext cx="0" cy="644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0" name="Freeform 38"/>
          <p:cNvSpPr>
            <a:spLocks/>
          </p:cNvSpPr>
          <p:nvPr/>
        </p:nvSpPr>
        <p:spPr bwMode="auto">
          <a:xfrm>
            <a:off x="5315039" y="4327064"/>
            <a:ext cx="103735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1" name="Freeform 39"/>
          <p:cNvSpPr>
            <a:spLocks/>
          </p:cNvSpPr>
          <p:nvPr/>
        </p:nvSpPr>
        <p:spPr bwMode="auto">
          <a:xfrm>
            <a:off x="4353908" y="4327064"/>
            <a:ext cx="961131" cy="282265"/>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2" name="Line 40"/>
          <p:cNvSpPr>
            <a:spLocks noChangeShapeType="1"/>
          </p:cNvSpPr>
          <p:nvPr/>
        </p:nvSpPr>
        <p:spPr bwMode="auto">
          <a:xfrm>
            <a:off x="4471816"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3" name="Line 41"/>
          <p:cNvSpPr>
            <a:spLocks noChangeShapeType="1"/>
          </p:cNvSpPr>
          <p:nvPr/>
        </p:nvSpPr>
        <p:spPr bwMode="auto">
          <a:xfrm>
            <a:off x="4589724"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4" name="Line 42"/>
          <p:cNvSpPr>
            <a:spLocks noChangeShapeType="1"/>
          </p:cNvSpPr>
          <p:nvPr/>
        </p:nvSpPr>
        <p:spPr bwMode="auto">
          <a:xfrm>
            <a:off x="4707632"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5" name="Line 43"/>
          <p:cNvSpPr>
            <a:spLocks noChangeShapeType="1"/>
          </p:cNvSpPr>
          <p:nvPr/>
        </p:nvSpPr>
        <p:spPr bwMode="auto">
          <a:xfrm>
            <a:off x="4826731"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6" name="Line 44"/>
          <p:cNvSpPr>
            <a:spLocks noChangeShapeType="1"/>
          </p:cNvSpPr>
          <p:nvPr/>
        </p:nvSpPr>
        <p:spPr bwMode="auto">
          <a:xfrm>
            <a:off x="4944640"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7" name="Line 45"/>
          <p:cNvSpPr>
            <a:spLocks noChangeShapeType="1"/>
          </p:cNvSpPr>
          <p:nvPr/>
        </p:nvSpPr>
        <p:spPr bwMode="auto">
          <a:xfrm>
            <a:off x="5062548" y="4330637"/>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8" name="Line 46"/>
          <p:cNvSpPr>
            <a:spLocks noChangeShapeType="1"/>
          </p:cNvSpPr>
          <p:nvPr/>
        </p:nvSpPr>
        <p:spPr bwMode="auto">
          <a:xfrm>
            <a:off x="5188793" y="4330637"/>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59" name="Line 47"/>
          <p:cNvSpPr>
            <a:spLocks noChangeShapeType="1"/>
          </p:cNvSpPr>
          <p:nvPr/>
        </p:nvSpPr>
        <p:spPr bwMode="auto">
          <a:xfrm>
            <a:off x="4378918" y="4118640"/>
            <a:ext cx="95874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60" name="Text Box 48"/>
          <p:cNvSpPr txBox="1">
            <a:spLocks noChangeArrowheads="1"/>
          </p:cNvSpPr>
          <p:nvPr/>
        </p:nvSpPr>
        <p:spPr bwMode="auto">
          <a:xfrm>
            <a:off x="4430132" y="3823274"/>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争用窗口</a:t>
            </a:r>
          </a:p>
        </p:txBody>
      </p:sp>
      <p:sp>
        <p:nvSpPr>
          <p:cNvPr id="320561" name="Text Box 49"/>
          <p:cNvSpPr txBox="1">
            <a:spLocks noChangeArrowheads="1"/>
          </p:cNvSpPr>
          <p:nvPr/>
        </p:nvSpPr>
        <p:spPr bwMode="auto">
          <a:xfrm>
            <a:off x="5290028" y="4308008"/>
            <a:ext cx="109837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发送下一 帧</a:t>
            </a:r>
          </a:p>
        </p:txBody>
      </p:sp>
      <p:sp>
        <p:nvSpPr>
          <p:cNvPr id="320562" name="AutoShape 50"/>
          <p:cNvSpPr>
            <a:spLocks/>
          </p:cNvSpPr>
          <p:nvPr/>
        </p:nvSpPr>
        <p:spPr bwMode="auto">
          <a:xfrm rot="-5400000">
            <a:off x="2825865" y="3731568"/>
            <a:ext cx="108380" cy="1928217"/>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20563" name="AutoShape 51"/>
          <p:cNvSpPr>
            <a:spLocks/>
          </p:cNvSpPr>
          <p:nvPr/>
        </p:nvSpPr>
        <p:spPr bwMode="auto">
          <a:xfrm rot="-5400000">
            <a:off x="4792193" y="4207965"/>
            <a:ext cx="84560" cy="937311"/>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20564" name="Text Box 52"/>
          <p:cNvSpPr txBox="1">
            <a:spLocks noChangeArrowheads="1"/>
          </p:cNvSpPr>
          <p:nvPr/>
        </p:nvSpPr>
        <p:spPr bwMode="auto">
          <a:xfrm>
            <a:off x="2481668" y="4692698"/>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推迟接入</a:t>
            </a:r>
          </a:p>
        </p:txBody>
      </p:sp>
      <p:sp>
        <p:nvSpPr>
          <p:cNvPr id="320565" name="Text Box 53"/>
          <p:cNvSpPr txBox="1">
            <a:spLocks noChangeArrowheads="1"/>
          </p:cNvSpPr>
          <p:nvPr/>
        </p:nvSpPr>
        <p:spPr bwMode="auto">
          <a:xfrm>
            <a:off x="4265774" y="4656969"/>
            <a:ext cx="122341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等待重试时间</a:t>
            </a:r>
          </a:p>
        </p:txBody>
      </p:sp>
      <p:sp>
        <p:nvSpPr>
          <p:cNvPr id="320566" name="Line 54"/>
          <p:cNvSpPr>
            <a:spLocks noChangeShapeType="1"/>
          </p:cNvSpPr>
          <p:nvPr/>
        </p:nvSpPr>
        <p:spPr bwMode="auto">
          <a:xfrm flipV="1">
            <a:off x="1362135" y="2760909"/>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67" name="Text Box 55"/>
          <p:cNvSpPr txBox="1">
            <a:spLocks noChangeArrowheads="1"/>
          </p:cNvSpPr>
          <p:nvPr/>
        </p:nvSpPr>
        <p:spPr bwMode="auto">
          <a:xfrm>
            <a:off x="872720" y="2910974"/>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有帧要发送</a:t>
            </a:r>
          </a:p>
        </p:txBody>
      </p:sp>
      <p:sp>
        <p:nvSpPr>
          <p:cNvPr id="320568" name="Line 56"/>
          <p:cNvSpPr>
            <a:spLocks noChangeShapeType="1"/>
          </p:cNvSpPr>
          <p:nvPr/>
        </p:nvSpPr>
        <p:spPr bwMode="auto">
          <a:xfrm>
            <a:off x="5336476" y="3998350"/>
            <a:ext cx="0" cy="276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69" name="Text Box 57"/>
          <p:cNvSpPr txBox="1">
            <a:spLocks noChangeArrowheads="1"/>
          </p:cNvSpPr>
          <p:nvPr/>
        </p:nvSpPr>
        <p:spPr bwMode="auto">
          <a:xfrm>
            <a:off x="239163" y="2731134"/>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源站</a:t>
            </a:r>
          </a:p>
        </p:txBody>
      </p:sp>
      <p:sp>
        <p:nvSpPr>
          <p:cNvPr id="320571" name="Text Box 59"/>
          <p:cNvSpPr txBox="1">
            <a:spLocks noChangeArrowheads="1"/>
          </p:cNvSpPr>
          <p:nvPr/>
        </p:nvSpPr>
        <p:spPr bwMode="auto">
          <a:xfrm>
            <a:off x="6489357" y="3323057"/>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20572" name="Text Box 60"/>
          <p:cNvSpPr txBox="1">
            <a:spLocks noChangeArrowheads="1"/>
          </p:cNvSpPr>
          <p:nvPr/>
        </p:nvSpPr>
        <p:spPr bwMode="auto">
          <a:xfrm>
            <a:off x="219296" y="3581503"/>
            <a:ext cx="7040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目的站</a:t>
            </a:r>
          </a:p>
        </p:txBody>
      </p:sp>
      <p:sp>
        <p:nvSpPr>
          <p:cNvPr id="320573" name="Freeform 61"/>
          <p:cNvSpPr>
            <a:spLocks/>
          </p:cNvSpPr>
          <p:nvPr/>
        </p:nvSpPr>
        <p:spPr bwMode="auto">
          <a:xfrm>
            <a:off x="3342755" y="3326631"/>
            <a:ext cx="49783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74" name="Line 62"/>
          <p:cNvSpPr>
            <a:spLocks noChangeShapeType="1"/>
          </p:cNvSpPr>
          <p:nvPr/>
        </p:nvSpPr>
        <p:spPr bwMode="auto">
          <a:xfrm>
            <a:off x="3342755" y="2760909"/>
            <a:ext cx="0" cy="5085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75" name="Text Box 63"/>
          <p:cNvSpPr txBox="1">
            <a:spLocks noChangeArrowheads="1"/>
          </p:cNvSpPr>
          <p:nvPr/>
        </p:nvSpPr>
        <p:spPr bwMode="auto">
          <a:xfrm>
            <a:off x="3307025" y="3340922"/>
            <a:ext cx="55976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ACK</a:t>
            </a:r>
          </a:p>
        </p:txBody>
      </p:sp>
      <p:sp>
        <p:nvSpPr>
          <p:cNvPr id="320576" name="Line 64"/>
          <p:cNvSpPr>
            <a:spLocks noChangeShapeType="1"/>
          </p:cNvSpPr>
          <p:nvPr/>
        </p:nvSpPr>
        <p:spPr bwMode="auto">
          <a:xfrm>
            <a:off x="3841781" y="3648199"/>
            <a:ext cx="2382" cy="6407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77" name="Text Box 65"/>
          <p:cNvSpPr txBox="1">
            <a:spLocks noChangeArrowheads="1"/>
          </p:cNvSpPr>
          <p:nvPr/>
        </p:nvSpPr>
        <p:spPr bwMode="auto">
          <a:xfrm>
            <a:off x="3798906" y="4129359"/>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20578" name="Line 66"/>
          <p:cNvSpPr>
            <a:spLocks noChangeShapeType="1"/>
          </p:cNvSpPr>
          <p:nvPr/>
        </p:nvSpPr>
        <p:spPr bwMode="auto">
          <a:xfrm>
            <a:off x="4258628" y="4344929"/>
            <a:ext cx="0" cy="113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79" name="Line 67"/>
          <p:cNvSpPr>
            <a:spLocks noChangeShapeType="1"/>
          </p:cNvSpPr>
          <p:nvPr/>
        </p:nvSpPr>
        <p:spPr bwMode="auto">
          <a:xfrm>
            <a:off x="1894508" y="2760909"/>
            <a:ext cx="0" cy="15280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80" name="Text Box 68"/>
          <p:cNvSpPr txBox="1">
            <a:spLocks noChangeArrowheads="1"/>
          </p:cNvSpPr>
          <p:nvPr/>
        </p:nvSpPr>
        <p:spPr bwMode="auto">
          <a:xfrm>
            <a:off x="193465" y="4583127"/>
            <a:ext cx="75213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 </a:t>
            </a:r>
            <a:r>
              <a:rPr kumimoji="1" lang="zh-CN" altLang="en-US" sz="1350" u="none">
                <a:solidFill>
                  <a:srgbClr val="333399"/>
                </a:solidFill>
                <a:latin typeface="Arial" panose="020B0604020202020204" pitchFamily="34" charset="0"/>
                <a:ea typeface="黑体" panose="02010609060101010101" pitchFamily="49" charset="-122"/>
              </a:rPr>
              <a:t>其他站</a:t>
            </a:r>
          </a:p>
        </p:txBody>
      </p:sp>
      <p:sp>
        <p:nvSpPr>
          <p:cNvPr id="320581" name="Line 69"/>
          <p:cNvSpPr>
            <a:spLocks noChangeShapeType="1"/>
          </p:cNvSpPr>
          <p:nvPr/>
        </p:nvSpPr>
        <p:spPr bwMode="auto">
          <a:xfrm flipV="1">
            <a:off x="1894508" y="4628385"/>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82" name="Text Box 70"/>
          <p:cNvSpPr txBox="1">
            <a:spLocks noChangeArrowheads="1"/>
          </p:cNvSpPr>
          <p:nvPr/>
        </p:nvSpPr>
        <p:spPr bwMode="auto">
          <a:xfrm>
            <a:off x="1386633" y="4792742"/>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有帧要发送</a:t>
            </a:r>
          </a:p>
        </p:txBody>
      </p:sp>
      <p:sp>
        <p:nvSpPr>
          <p:cNvPr id="320583" name="Line 71"/>
          <p:cNvSpPr>
            <a:spLocks noChangeShapeType="1"/>
          </p:cNvSpPr>
          <p:nvPr/>
        </p:nvSpPr>
        <p:spPr bwMode="auto">
          <a:xfrm flipV="1">
            <a:off x="2956873" y="3040793"/>
            <a:ext cx="401365" cy="2382"/>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84" name="Line 72"/>
          <p:cNvSpPr>
            <a:spLocks noChangeShapeType="1"/>
          </p:cNvSpPr>
          <p:nvPr/>
        </p:nvSpPr>
        <p:spPr bwMode="auto">
          <a:xfrm flipV="1">
            <a:off x="3847736" y="4399714"/>
            <a:ext cx="398983"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86" name="Text Box 74"/>
          <p:cNvSpPr txBox="1">
            <a:spLocks noChangeArrowheads="1"/>
          </p:cNvSpPr>
          <p:nvPr/>
        </p:nvSpPr>
        <p:spPr bwMode="auto">
          <a:xfrm>
            <a:off x="304533" y="366550"/>
            <a:ext cx="7209211" cy="92333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800" u="none" dirty="0">
                <a:solidFill>
                  <a:srgbClr val="333399"/>
                </a:solidFill>
                <a:latin typeface="Arial" panose="020B0604020202020204" pitchFamily="34" charset="0"/>
                <a:ea typeface="黑体" panose="02010609060101010101" pitchFamily="49" charset="-122"/>
              </a:rPr>
              <a:t>PIFS</a:t>
            </a:r>
            <a:r>
              <a:rPr lang="zh-CN" altLang="en-US" sz="1800" u="none" dirty="0">
                <a:solidFill>
                  <a:srgbClr val="333399"/>
                </a:solidFill>
                <a:latin typeface="Arial" panose="020B0604020202020204" pitchFamily="34" charset="0"/>
                <a:ea typeface="黑体" panose="02010609060101010101" pitchFamily="49" charset="-122"/>
              </a:rPr>
              <a:t>，即</a:t>
            </a:r>
            <a:r>
              <a:rPr lang="zh-CN" altLang="en-US" sz="1800" u="none" dirty="0">
                <a:solidFill>
                  <a:srgbClr val="C00000"/>
                </a:solidFill>
                <a:latin typeface="Arial" panose="020B0604020202020204" pitchFamily="34" charset="0"/>
                <a:ea typeface="黑体" panose="02010609060101010101" pitchFamily="49" charset="-122"/>
              </a:rPr>
              <a:t>点协调功能帧间间隔</a:t>
            </a:r>
            <a:r>
              <a:rPr lang="zh-CN" altLang="en-US" sz="1800" u="none" dirty="0">
                <a:solidFill>
                  <a:srgbClr val="333399"/>
                </a:solidFill>
                <a:latin typeface="Arial" panose="020B0604020202020204" pitchFamily="34" charset="0"/>
                <a:ea typeface="黑体" panose="02010609060101010101" pitchFamily="49" charset="-122"/>
              </a:rPr>
              <a:t>，它比 </a:t>
            </a:r>
            <a:r>
              <a:rPr lang="en-US" altLang="zh-CN" sz="1800" u="none" dirty="0">
                <a:solidFill>
                  <a:srgbClr val="333399"/>
                </a:solidFill>
                <a:latin typeface="Arial" panose="020B0604020202020204" pitchFamily="34" charset="0"/>
                <a:ea typeface="黑体" panose="02010609060101010101" pitchFamily="49" charset="-122"/>
              </a:rPr>
              <a:t>SIFS </a:t>
            </a:r>
            <a:r>
              <a:rPr lang="zh-CN" altLang="en-US" sz="1800" u="none" dirty="0">
                <a:solidFill>
                  <a:srgbClr val="333399"/>
                </a:solidFill>
                <a:latin typeface="Arial" panose="020B0604020202020204" pitchFamily="34" charset="0"/>
                <a:ea typeface="黑体" panose="02010609060101010101" pitchFamily="49" charset="-122"/>
              </a:rPr>
              <a:t>长，是为了在开始使用 </a:t>
            </a:r>
            <a:r>
              <a:rPr lang="en-US" altLang="zh-CN" sz="1800" u="none" dirty="0">
                <a:solidFill>
                  <a:srgbClr val="333399"/>
                </a:solidFill>
                <a:latin typeface="Arial" panose="020B0604020202020204" pitchFamily="34" charset="0"/>
                <a:ea typeface="黑体" panose="02010609060101010101" pitchFamily="49" charset="-122"/>
              </a:rPr>
              <a:t>PCF </a:t>
            </a:r>
            <a:r>
              <a:rPr lang="zh-CN" altLang="en-US" sz="1800" u="none" dirty="0">
                <a:solidFill>
                  <a:srgbClr val="333399"/>
                </a:solidFill>
                <a:latin typeface="Arial" panose="020B0604020202020204" pitchFamily="34" charset="0"/>
                <a:ea typeface="黑体" panose="02010609060101010101" pitchFamily="49" charset="-122"/>
              </a:rPr>
              <a:t>方式时（在 </a:t>
            </a:r>
            <a:r>
              <a:rPr lang="en-US" altLang="zh-CN" sz="1800" u="none" dirty="0">
                <a:solidFill>
                  <a:srgbClr val="333399"/>
                </a:solidFill>
                <a:latin typeface="Arial" panose="020B0604020202020204" pitchFamily="34" charset="0"/>
                <a:ea typeface="黑体" panose="02010609060101010101" pitchFamily="49" charset="-122"/>
              </a:rPr>
              <a:t>PCF </a:t>
            </a:r>
            <a:r>
              <a:rPr lang="zh-CN" altLang="en-US" sz="1800" u="none" dirty="0">
                <a:solidFill>
                  <a:srgbClr val="333399"/>
                </a:solidFill>
                <a:latin typeface="Arial" panose="020B0604020202020204" pitchFamily="34" charset="0"/>
                <a:ea typeface="黑体" panose="02010609060101010101" pitchFamily="49" charset="-122"/>
              </a:rPr>
              <a:t>方式下使用，没有争用）优先获得接入到媒体中。</a:t>
            </a:r>
            <a:r>
              <a:rPr lang="en-US" altLang="zh-CN" sz="1800" u="none" dirty="0">
                <a:solidFill>
                  <a:srgbClr val="333399"/>
                </a:solidFill>
                <a:latin typeface="Arial" panose="020B0604020202020204" pitchFamily="34" charset="0"/>
                <a:ea typeface="黑体" panose="02010609060101010101" pitchFamily="49" charset="-122"/>
              </a:rPr>
              <a:t>PIFS </a:t>
            </a:r>
            <a:r>
              <a:rPr lang="zh-CN" altLang="en-US" sz="1800" u="none" dirty="0">
                <a:solidFill>
                  <a:srgbClr val="333399"/>
                </a:solidFill>
                <a:latin typeface="Arial" panose="020B0604020202020204" pitchFamily="34" charset="0"/>
                <a:ea typeface="黑体" panose="02010609060101010101" pitchFamily="49" charset="-122"/>
              </a:rPr>
              <a:t>的长度是 </a:t>
            </a:r>
            <a:r>
              <a:rPr lang="en-US" altLang="zh-CN" sz="1800" u="none" dirty="0">
                <a:solidFill>
                  <a:srgbClr val="333399"/>
                </a:solidFill>
                <a:latin typeface="Arial" panose="020B0604020202020204" pitchFamily="34" charset="0"/>
                <a:ea typeface="黑体" panose="02010609060101010101" pitchFamily="49" charset="-122"/>
              </a:rPr>
              <a:t>SIFS </a:t>
            </a:r>
            <a:r>
              <a:rPr lang="zh-CN" altLang="en-US" sz="1800" u="none" dirty="0">
                <a:solidFill>
                  <a:srgbClr val="333399"/>
                </a:solidFill>
                <a:latin typeface="Arial" panose="020B0604020202020204" pitchFamily="34" charset="0"/>
                <a:ea typeface="黑体" panose="02010609060101010101" pitchFamily="49" charset="-122"/>
              </a:rPr>
              <a:t>加一个时隙</a:t>
            </a:r>
            <a:r>
              <a:rPr lang="en-US" altLang="zh-CN" sz="1800" u="none" dirty="0">
                <a:solidFill>
                  <a:srgbClr val="333399"/>
                </a:solidFill>
                <a:latin typeface="Arial" panose="020B0604020202020204" pitchFamily="34" charset="0"/>
                <a:ea typeface="黑体" panose="02010609060101010101" pitchFamily="49" charset="-122"/>
              </a:rPr>
              <a:t>(slot)</a:t>
            </a:r>
            <a:r>
              <a:rPr lang="zh-CN" altLang="en-US" sz="1800" u="none" dirty="0">
                <a:solidFill>
                  <a:srgbClr val="333399"/>
                </a:solidFill>
                <a:latin typeface="Arial" panose="020B0604020202020204" pitchFamily="34" charset="0"/>
                <a:ea typeface="黑体" panose="02010609060101010101" pitchFamily="49" charset="-122"/>
              </a:rPr>
              <a:t>长度。 </a:t>
            </a:r>
          </a:p>
        </p:txBody>
      </p:sp>
      <p:sp>
        <p:nvSpPr>
          <p:cNvPr id="320587" name="Text Box 75"/>
          <p:cNvSpPr txBox="1">
            <a:spLocks noChangeArrowheads="1"/>
          </p:cNvSpPr>
          <p:nvPr/>
        </p:nvSpPr>
        <p:spPr bwMode="auto">
          <a:xfrm>
            <a:off x="3384532" y="1287651"/>
            <a:ext cx="4129212" cy="1477328"/>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u="none" dirty="0">
                <a:solidFill>
                  <a:srgbClr val="333399"/>
                </a:solidFill>
                <a:latin typeface="Arial" panose="020B0604020202020204" pitchFamily="34" charset="0"/>
                <a:ea typeface="黑体" panose="02010609060101010101" pitchFamily="49" charset="-122"/>
              </a:rPr>
              <a:t>时隙的长度是这样确定的：在一个基本服务集 </a:t>
            </a:r>
            <a:r>
              <a:rPr lang="en-US" altLang="zh-CN" sz="1800" u="none" dirty="0">
                <a:solidFill>
                  <a:srgbClr val="333399"/>
                </a:solidFill>
                <a:latin typeface="Arial" panose="020B0604020202020204" pitchFamily="34" charset="0"/>
                <a:ea typeface="黑体" panose="02010609060101010101" pitchFamily="49" charset="-122"/>
              </a:rPr>
              <a:t>BSS </a:t>
            </a:r>
            <a:r>
              <a:rPr lang="zh-CN" altLang="en-US" sz="1800" u="none" dirty="0">
                <a:solidFill>
                  <a:srgbClr val="333399"/>
                </a:solidFill>
                <a:latin typeface="Arial" panose="020B0604020202020204" pitchFamily="34" charset="0"/>
                <a:ea typeface="黑体" panose="02010609060101010101" pitchFamily="49" charset="-122"/>
              </a:rPr>
              <a:t>内当某个站在一个时隙开始时接入到媒体时，那么在下一个时隙开始时，其他站就都能检测出信道已转变为忙态。 </a:t>
            </a:r>
          </a:p>
        </p:txBody>
      </p:sp>
      <p:sp>
        <p:nvSpPr>
          <p:cNvPr id="320521" name="Line 9"/>
          <p:cNvSpPr>
            <a:spLocks noChangeShapeType="1"/>
          </p:cNvSpPr>
          <p:nvPr/>
        </p:nvSpPr>
        <p:spPr bwMode="auto">
          <a:xfrm>
            <a:off x="485564" y="2741853"/>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70" name="Line 58"/>
          <p:cNvSpPr>
            <a:spLocks noChangeShapeType="1"/>
          </p:cNvSpPr>
          <p:nvPr/>
        </p:nvSpPr>
        <p:spPr bwMode="auto">
          <a:xfrm>
            <a:off x="484373" y="3608895"/>
            <a:ext cx="637300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0542" name="Line 30"/>
          <p:cNvSpPr>
            <a:spLocks noChangeShapeType="1"/>
          </p:cNvSpPr>
          <p:nvPr/>
        </p:nvSpPr>
        <p:spPr bwMode="auto">
          <a:xfrm>
            <a:off x="485564" y="4609329"/>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70" name="Rectangle 6"/>
          <p:cNvSpPr txBox="1">
            <a:spLocks noChangeArrowheads="1"/>
          </p:cNvSpPr>
          <p:nvPr/>
        </p:nvSpPr>
        <p:spPr bwMode="auto">
          <a:xfrm>
            <a:off x="7670820" y="1114545"/>
            <a:ext cx="535252" cy="2954438"/>
          </a:xfrm>
          <a:prstGeom prst="rect">
            <a:avLst/>
          </a:prstGeom>
          <a:solidFill>
            <a:srgbClr val="FBFBFB"/>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r>
              <a:rPr lang="zh-CN" altLang="en-US" u="none" kern="0" smtClean="0">
                <a:latin typeface="微软雅黑" panose="020B0503020204020204" pitchFamily="34" charset="-122"/>
                <a:ea typeface="微软雅黑" panose="020B0503020204020204" pitchFamily="34" charset="-122"/>
              </a:rPr>
              <a:t>三种帧间间隔 </a:t>
            </a:r>
            <a:endParaRPr lang="zh-CN" altLang="en-US" u="none"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366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05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500" fill="hold"/>
                                        <p:tgtEl>
                                          <p:spTgt spid="320524"/>
                                        </p:tgtEl>
                                        <p:attrNameLst>
                                          <p:attrName>style.visibility</p:attrName>
                                        </p:attrNameLst>
                                      </p:cBhvr>
                                      <p:tavLst>
                                        <p:tav tm="0">
                                          <p:val>
                                            <p:strVal val="hidden"/>
                                          </p:val>
                                        </p:tav>
                                        <p:tav tm="50000">
                                          <p:val>
                                            <p:strVal val="visible"/>
                                          </p:val>
                                        </p:tav>
                                      </p:tavLst>
                                    </p:anim>
                                  </p:childTnLst>
                                </p:cTn>
                              </p:par>
                              <p:par>
                                <p:cTn id="11" presetID="35" presetClass="emph" presetSubtype="0" repeatCount="4000" fill="hold" grpId="0" nodeType="withEffect">
                                  <p:stCondLst>
                                    <p:cond delay="0"/>
                                  </p:stCondLst>
                                  <p:childTnLst>
                                    <p:anim calcmode="discrete" valueType="str">
                                      <p:cBhvr>
                                        <p:cTn id="12" dur="500" fill="hold"/>
                                        <p:tgtEl>
                                          <p:spTgt spid="320538"/>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0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4" grpId="0"/>
      <p:bldP spid="320538" grpId="0"/>
      <p:bldP spid="320586" grpId="0" animBg="1"/>
      <p:bldP spid="32058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46" name="Text Box 10"/>
          <p:cNvSpPr txBox="1">
            <a:spLocks noChangeArrowheads="1"/>
          </p:cNvSpPr>
          <p:nvPr/>
        </p:nvSpPr>
        <p:spPr bwMode="auto">
          <a:xfrm>
            <a:off x="6475404" y="2441723"/>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21547" name="Text Box 11"/>
          <p:cNvSpPr txBox="1">
            <a:spLocks noChangeArrowheads="1"/>
          </p:cNvSpPr>
          <p:nvPr/>
        </p:nvSpPr>
        <p:spPr bwMode="auto">
          <a:xfrm>
            <a:off x="1310070" y="2307141"/>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21548" name="Text Box 12"/>
          <p:cNvSpPr txBox="1">
            <a:spLocks noChangeArrowheads="1"/>
          </p:cNvSpPr>
          <p:nvPr/>
        </p:nvSpPr>
        <p:spPr bwMode="auto">
          <a:xfrm>
            <a:off x="1352946" y="2017729"/>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PIFS</a:t>
            </a:r>
          </a:p>
        </p:txBody>
      </p:sp>
      <p:sp>
        <p:nvSpPr>
          <p:cNvPr id="321549" name="Text Box 13"/>
          <p:cNvSpPr txBox="1">
            <a:spLocks noChangeArrowheads="1"/>
          </p:cNvSpPr>
          <p:nvPr/>
        </p:nvSpPr>
        <p:spPr bwMode="auto">
          <a:xfrm>
            <a:off x="1357710" y="1743801"/>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21550" name="Line 14"/>
          <p:cNvSpPr>
            <a:spLocks noChangeShapeType="1"/>
          </p:cNvSpPr>
          <p:nvPr/>
        </p:nvSpPr>
        <p:spPr bwMode="auto">
          <a:xfrm flipV="1">
            <a:off x="1357710" y="2563204"/>
            <a:ext cx="401364"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1" name="Line 15"/>
          <p:cNvSpPr>
            <a:spLocks noChangeShapeType="1"/>
          </p:cNvSpPr>
          <p:nvPr/>
        </p:nvSpPr>
        <p:spPr bwMode="auto">
          <a:xfrm flipV="1">
            <a:off x="1357710" y="2280939"/>
            <a:ext cx="47401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2" name="Line 16"/>
          <p:cNvSpPr>
            <a:spLocks noChangeShapeType="1"/>
          </p:cNvSpPr>
          <p:nvPr/>
        </p:nvSpPr>
        <p:spPr bwMode="auto">
          <a:xfrm>
            <a:off x="1357710" y="1999865"/>
            <a:ext cx="5323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3" name="Freeform 17"/>
          <p:cNvSpPr>
            <a:spLocks/>
          </p:cNvSpPr>
          <p:nvPr/>
        </p:nvSpPr>
        <p:spPr bwMode="auto">
          <a:xfrm>
            <a:off x="590711" y="2460779"/>
            <a:ext cx="766999"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4" name="Text Box 18"/>
          <p:cNvSpPr txBox="1">
            <a:spLocks noChangeArrowheads="1"/>
          </p:cNvSpPr>
          <p:nvPr/>
        </p:nvSpPr>
        <p:spPr bwMode="auto">
          <a:xfrm>
            <a:off x="557363" y="2458396"/>
            <a:ext cx="8694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350" u="none">
                <a:solidFill>
                  <a:srgbClr val="333399"/>
                </a:solidFill>
                <a:latin typeface="Arial" panose="020B0604020202020204" pitchFamily="34" charset="0"/>
                <a:ea typeface="黑体" panose="02010609060101010101" pitchFamily="49" charset="-122"/>
              </a:rPr>
              <a:t>媒体空闲                                    </a:t>
            </a:r>
          </a:p>
        </p:txBody>
      </p:sp>
      <p:sp>
        <p:nvSpPr>
          <p:cNvPr id="321555" name="Freeform 19"/>
          <p:cNvSpPr>
            <a:spLocks/>
          </p:cNvSpPr>
          <p:nvPr/>
        </p:nvSpPr>
        <p:spPr bwMode="auto">
          <a:xfrm>
            <a:off x="1890083" y="2460779"/>
            <a:ext cx="1052837"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6" name="Line 20"/>
          <p:cNvSpPr>
            <a:spLocks noChangeShapeType="1"/>
          </p:cNvSpPr>
          <p:nvPr/>
        </p:nvSpPr>
        <p:spPr bwMode="auto">
          <a:xfrm flipV="1">
            <a:off x="1357710" y="1800969"/>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7" name="Line 21"/>
          <p:cNvSpPr>
            <a:spLocks noChangeShapeType="1"/>
          </p:cNvSpPr>
          <p:nvPr/>
        </p:nvSpPr>
        <p:spPr bwMode="auto">
          <a:xfrm>
            <a:off x="1890083" y="1800969"/>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8" name="Line 22"/>
          <p:cNvSpPr>
            <a:spLocks noChangeShapeType="1"/>
          </p:cNvSpPr>
          <p:nvPr/>
        </p:nvSpPr>
        <p:spPr bwMode="auto">
          <a:xfrm>
            <a:off x="1821005" y="2168986"/>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59" name="Line 23"/>
          <p:cNvSpPr>
            <a:spLocks noChangeShapeType="1"/>
          </p:cNvSpPr>
          <p:nvPr/>
        </p:nvSpPr>
        <p:spPr bwMode="auto">
          <a:xfrm flipH="1">
            <a:off x="1760265" y="2516756"/>
            <a:ext cx="2382" cy="1345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60" name="Text Box 24"/>
          <p:cNvSpPr txBox="1">
            <a:spLocks noChangeArrowheads="1"/>
          </p:cNvSpPr>
          <p:nvPr/>
        </p:nvSpPr>
        <p:spPr bwMode="auto">
          <a:xfrm>
            <a:off x="1903184" y="2476262"/>
            <a:ext cx="10695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发送第 </a:t>
            </a:r>
            <a:r>
              <a:rPr kumimoji="1" lang="en-US" altLang="zh-CN" sz="1350" u="none">
                <a:solidFill>
                  <a:srgbClr val="333399"/>
                </a:solidFill>
                <a:latin typeface="Arial" panose="020B0604020202020204" pitchFamily="34" charset="0"/>
                <a:ea typeface="黑体" panose="02010609060101010101" pitchFamily="49" charset="-122"/>
              </a:rPr>
              <a:t>1 </a:t>
            </a:r>
            <a:r>
              <a:rPr kumimoji="1" lang="zh-CN" altLang="en-US" sz="1350" u="none">
                <a:solidFill>
                  <a:srgbClr val="333399"/>
                </a:solidFill>
                <a:latin typeface="Arial" panose="020B0604020202020204" pitchFamily="34" charset="0"/>
                <a:ea typeface="黑体" panose="02010609060101010101" pitchFamily="49" charset="-122"/>
              </a:rPr>
              <a:t>帧</a:t>
            </a:r>
          </a:p>
        </p:txBody>
      </p:sp>
      <p:sp>
        <p:nvSpPr>
          <p:cNvPr id="321561" name="Text Box 25"/>
          <p:cNvSpPr txBox="1">
            <a:spLocks noChangeArrowheads="1"/>
          </p:cNvSpPr>
          <p:nvPr/>
        </p:nvSpPr>
        <p:spPr bwMode="auto">
          <a:xfrm>
            <a:off x="2858361" y="2757336"/>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21562" name="Text Box 26"/>
          <p:cNvSpPr txBox="1">
            <a:spLocks noChangeArrowheads="1"/>
          </p:cNvSpPr>
          <p:nvPr/>
        </p:nvSpPr>
        <p:spPr bwMode="auto">
          <a:xfrm>
            <a:off x="3798053" y="3860195"/>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PIFS</a:t>
            </a:r>
          </a:p>
        </p:txBody>
      </p:sp>
      <p:sp>
        <p:nvSpPr>
          <p:cNvPr id="321563" name="Line 27"/>
          <p:cNvSpPr>
            <a:spLocks noChangeShapeType="1"/>
          </p:cNvSpPr>
          <p:nvPr/>
        </p:nvSpPr>
        <p:spPr bwMode="auto">
          <a:xfrm>
            <a:off x="3832592" y="4118640"/>
            <a:ext cx="45019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64" name="Line 28"/>
          <p:cNvSpPr>
            <a:spLocks noChangeShapeType="1"/>
          </p:cNvSpPr>
          <p:nvPr/>
        </p:nvSpPr>
        <p:spPr bwMode="auto">
          <a:xfrm flipH="1" flipV="1">
            <a:off x="2942920" y="2766864"/>
            <a:ext cx="0" cy="332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65" name="Line 29"/>
          <p:cNvSpPr>
            <a:spLocks noChangeShapeType="1"/>
          </p:cNvSpPr>
          <p:nvPr/>
        </p:nvSpPr>
        <p:spPr bwMode="auto">
          <a:xfrm>
            <a:off x="4292315" y="4005496"/>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67" name="Text Box 31"/>
          <p:cNvSpPr txBox="1">
            <a:spLocks noChangeArrowheads="1"/>
          </p:cNvSpPr>
          <p:nvPr/>
        </p:nvSpPr>
        <p:spPr bwMode="auto">
          <a:xfrm>
            <a:off x="6475404" y="4312772"/>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21568" name="Freeform 32"/>
          <p:cNvSpPr>
            <a:spLocks/>
          </p:cNvSpPr>
          <p:nvPr/>
        </p:nvSpPr>
        <p:spPr bwMode="auto">
          <a:xfrm>
            <a:off x="1881746" y="4327064"/>
            <a:ext cx="1948464"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69" name="Text Box 33"/>
          <p:cNvSpPr txBox="1">
            <a:spLocks noChangeArrowheads="1"/>
          </p:cNvSpPr>
          <p:nvPr/>
        </p:nvSpPr>
        <p:spPr bwMode="auto">
          <a:xfrm>
            <a:off x="2224752" y="4317536"/>
            <a:ext cx="140294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（媒体忙）</a:t>
            </a:r>
          </a:p>
        </p:txBody>
      </p:sp>
      <p:sp>
        <p:nvSpPr>
          <p:cNvPr id="321570" name="Text Box 34"/>
          <p:cNvSpPr txBox="1">
            <a:spLocks noChangeArrowheads="1"/>
          </p:cNvSpPr>
          <p:nvPr/>
        </p:nvSpPr>
        <p:spPr bwMode="auto">
          <a:xfrm>
            <a:off x="3808772" y="3629142"/>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21571" name="Line 35"/>
          <p:cNvSpPr>
            <a:spLocks noChangeShapeType="1"/>
          </p:cNvSpPr>
          <p:nvPr/>
        </p:nvSpPr>
        <p:spPr bwMode="auto">
          <a:xfrm flipV="1">
            <a:off x="3840929" y="3866150"/>
            <a:ext cx="50379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2" name="Line 36"/>
          <p:cNvSpPr>
            <a:spLocks noChangeShapeType="1"/>
          </p:cNvSpPr>
          <p:nvPr/>
        </p:nvSpPr>
        <p:spPr bwMode="auto">
          <a:xfrm flipH="1" flipV="1">
            <a:off x="3830210" y="3639861"/>
            <a:ext cx="0" cy="3191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3" name="Line 37"/>
          <p:cNvSpPr>
            <a:spLocks noChangeShapeType="1"/>
          </p:cNvSpPr>
          <p:nvPr/>
        </p:nvSpPr>
        <p:spPr bwMode="auto">
          <a:xfrm>
            <a:off x="4344719" y="3639861"/>
            <a:ext cx="0" cy="644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4" name="Freeform 38"/>
          <p:cNvSpPr>
            <a:spLocks/>
          </p:cNvSpPr>
          <p:nvPr/>
        </p:nvSpPr>
        <p:spPr bwMode="auto">
          <a:xfrm>
            <a:off x="5301086" y="4327064"/>
            <a:ext cx="103735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5" name="Freeform 39"/>
          <p:cNvSpPr>
            <a:spLocks/>
          </p:cNvSpPr>
          <p:nvPr/>
        </p:nvSpPr>
        <p:spPr bwMode="auto">
          <a:xfrm>
            <a:off x="4339955" y="4327064"/>
            <a:ext cx="961131" cy="282265"/>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6" name="Line 40"/>
          <p:cNvSpPr>
            <a:spLocks noChangeShapeType="1"/>
          </p:cNvSpPr>
          <p:nvPr/>
        </p:nvSpPr>
        <p:spPr bwMode="auto">
          <a:xfrm>
            <a:off x="4457863"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7" name="Line 41"/>
          <p:cNvSpPr>
            <a:spLocks noChangeShapeType="1"/>
          </p:cNvSpPr>
          <p:nvPr/>
        </p:nvSpPr>
        <p:spPr bwMode="auto">
          <a:xfrm>
            <a:off x="4575771"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8" name="Line 42"/>
          <p:cNvSpPr>
            <a:spLocks noChangeShapeType="1"/>
          </p:cNvSpPr>
          <p:nvPr/>
        </p:nvSpPr>
        <p:spPr bwMode="auto">
          <a:xfrm>
            <a:off x="4693679"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79" name="Line 43"/>
          <p:cNvSpPr>
            <a:spLocks noChangeShapeType="1"/>
          </p:cNvSpPr>
          <p:nvPr/>
        </p:nvSpPr>
        <p:spPr bwMode="auto">
          <a:xfrm>
            <a:off x="4812778"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80" name="Line 44"/>
          <p:cNvSpPr>
            <a:spLocks noChangeShapeType="1"/>
          </p:cNvSpPr>
          <p:nvPr/>
        </p:nvSpPr>
        <p:spPr bwMode="auto">
          <a:xfrm>
            <a:off x="4930687" y="432349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81" name="Line 45"/>
          <p:cNvSpPr>
            <a:spLocks noChangeShapeType="1"/>
          </p:cNvSpPr>
          <p:nvPr/>
        </p:nvSpPr>
        <p:spPr bwMode="auto">
          <a:xfrm>
            <a:off x="5048595" y="4330637"/>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82" name="Line 46"/>
          <p:cNvSpPr>
            <a:spLocks noChangeShapeType="1"/>
          </p:cNvSpPr>
          <p:nvPr/>
        </p:nvSpPr>
        <p:spPr bwMode="auto">
          <a:xfrm>
            <a:off x="5174840" y="4330637"/>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83" name="Line 47"/>
          <p:cNvSpPr>
            <a:spLocks noChangeShapeType="1"/>
          </p:cNvSpPr>
          <p:nvPr/>
        </p:nvSpPr>
        <p:spPr bwMode="auto">
          <a:xfrm>
            <a:off x="4364965" y="4118640"/>
            <a:ext cx="95874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84" name="Text Box 48"/>
          <p:cNvSpPr txBox="1">
            <a:spLocks noChangeArrowheads="1"/>
          </p:cNvSpPr>
          <p:nvPr/>
        </p:nvSpPr>
        <p:spPr bwMode="auto">
          <a:xfrm>
            <a:off x="4416179" y="3823274"/>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争用窗口</a:t>
            </a:r>
          </a:p>
        </p:txBody>
      </p:sp>
      <p:sp>
        <p:nvSpPr>
          <p:cNvPr id="321585" name="Text Box 49"/>
          <p:cNvSpPr txBox="1">
            <a:spLocks noChangeArrowheads="1"/>
          </p:cNvSpPr>
          <p:nvPr/>
        </p:nvSpPr>
        <p:spPr bwMode="auto">
          <a:xfrm>
            <a:off x="5276075" y="4292525"/>
            <a:ext cx="109837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发送下一 帧</a:t>
            </a:r>
          </a:p>
        </p:txBody>
      </p:sp>
      <p:sp>
        <p:nvSpPr>
          <p:cNvPr id="321586" name="AutoShape 50"/>
          <p:cNvSpPr>
            <a:spLocks/>
          </p:cNvSpPr>
          <p:nvPr/>
        </p:nvSpPr>
        <p:spPr bwMode="auto">
          <a:xfrm rot="-5400000">
            <a:off x="2811912" y="3731568"/>
            <a:ext cx="108380" cy="1928217"/>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21587" name="AutoShape 51"/>
          <p:cNvSpPr>
            <a:spLocks/>
          </p:cNvSpPr>
          <p:nvPr/>
        </p:nvSpPr>
        <p:spPr bwMode="auto">
          <a:xfrm rot="-5400000">
            <a:off x="4778240" y="4207965"/>
            <a:ext cx="84560" cy="937311"/>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21588" name="Text Box 52"/>
          <p:cNvSpPr txBox="1">
            <a:spLocks noChangeArrowheads="1"/>
          </p:cNvSpPr>
          <p:nvPr/>
        </p:nvSpPr>
        <p:spPr bwMode="auto">
          <a:xfrm>
            <a:off x="2467715" y="4692698"/>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推迟接入</a:t>
            </a:r>
          </a:p>
        </p:txBody>
      </p:sp>
      <p:sp>
        <p:nvSpPr>
          <p:cNvPr id="321589" name="Text Box 53"/>
          <p:cNvSpPr txBox="1">
            <a:spLocks noChangeArrowheads="1"/>
          </p:cNvSpPr>
          <p:nvPr/>
        </p:nvSpPr>
        <p:spPr bwMode="auto">
          <a:xfrm>
            <a:off x="4251821" y="4656969"/>
            <a:ext cx="122341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等待重试时间</a:t>
            </a:r>
          </a:p>
        </p:txBody>
      </p:sp>
      <p:sp>
        <p:nvSpPr>
          <p:cNvPr id="321590" name="Line 54"/>
          <p:cNvSpPr>
            <a:spLocks noChangeShapeType="1"/>
          </p:cNvSpPr>
          <p:nvPr/>
        </p:nvSpPr>
        <p:spPr bwMode="auto">
          <a:xfrm flipV="1">
            <a:off x="1348182" y="2760909"/>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91" name="Text Box 55"/>
          <p:cNvSpPr txBox="1">
            <a:spLocks noChangeArrowheads="1"/>
          </p:cNvSpPr>
          <p:nvPr/>
        </p:nvSpPr>
        <p:spPr bwMode="auto">
          <a:xfrm>
            <a:off x="858767" y="2910974"/>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有帧要发送</a:t>
            </a:r>
          </a:p>
        </p:txBody>
      </p:sp>
      <p:sp>
        <p:nvSpPr>
          <p:cNvPr id="321592" name="Line 56"/>
          <p:cNvSpPr>
            <a:spLocks noChangeShapeType="1"/>
          </p:cNvSpPr>
          <p:nvPr/>
        </p:nvSpPr>
        <p:spPr bwMode="auto">
          <a:xfrm>
            <a:off x="5322523" y="3998350"/>
            <a:ext cx="0" cy="276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93" name="Text Box 57"/>
          <p:cNvSpPr txBox="1">
            <a:spLocks noChangeArrowheads="1"/>
          </p:cNvSpPr>
          <p:nvPr/>
        </p:nvSpPr>
        <p:spPr bwMode="auto">
          <a:xfrm>
            <a:off x="225210" y="2731134"/>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源站</a:t>
            </a:r>
          </a:p>
        </p:txBody>
      </p:sp>
      <p:sp>
        <p:nvSpPr>
          <p:cNvPr id="321595" name="Text Box 59"/>
          <p:cNvSpPr txBox="1">
            <a:spLocks noChangeArrowheads="1"/>
          </p:cNvSpPr>
          <p:nvPr/>
        </p:nvSpPr>
        <p:spPr bwMode="auto">
          <a:xfrm>
            <a:off x="6475404" y="3323057"/>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21596" name="Text Box 60"/>
          <p:cNvSpPr txBox="1">
            <a:spLocks noChangeArrowheads="1"/>
          </p:cNvSpPr>
          <p:nvPr/>
        </p:nvSpPr>
        <p:spPr bwMode="auto">
          <a:xfrm>
            <a:off x="205343" y="3581503"/>
            <a:ext cx="7040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目的站</a:t>
            </a:r>
          </a:p>
        </p:txBody>
      </p:sp>
      <p:sp>
        <p:nvSpPr>
          <p:cNvPr id="321597" name="Freeform 61"/>
          <p:cNvSpPr>
            <a:spLocks/>
          </p:cNvSpPr>
          <p:nvPr/>
        </p:nvSpPr>
        <p:spPr bwMode="auto">
          <a:xfrm>
            <a:off x="3328802" y="3326631"/>
            <a:ext cx="49783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98" name="Line 62"/>
          <p:cNvSpPr>
            <a:spLocks noChangeShapeType="1"/>
          </p:cNvSpPr>
          <p:nvPr/>
        </p:nvSpPr>
        <p:spPr bwMode="auto">
          <a:xfrm>
            <a:off x="3328802" y="2760909"/>
            <a:ext cx="0" cy="5085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99" name="Text Box 63"/>
          <p:cNvSpPr txBox="1">
            <a:spLocks noChangeArrowheads="1"/>
          </p:cNvSpPr>
          <p:nvPr/>
        </p:nvSpPr>
        <p:spPr bwMode="auto">
          <a:xfrm>
            <a:off x="3293072" y="3340922"/>
            <a:ext cx="55976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ACK</a:t>
            </a:r>
          </a:p>
        </p:txBody>
      </p:sp>
      <p:sp>
        <p:nvSpPr>
          <p:cNvPr id="321600" name="Line 64"/>
          <p:cNvSpPr>
            <a:spLocks noChangeShapeType="1"/>
          </p:cNvSpPr>
          <p:nvPr/>
        </p:nvSpPr>
        <p:spPr bwMode="auto">
          <a:xfrm>
            <a:off x="3827828" y="3648199"/>
            <a:ext cx="2382" cy="6407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601" name="Text Box 65"/>
          <p:cNvSpPr txBox="1">
            <a:spLocks noChangeArrowheads="1"/>
          </p:cNvSpPr>
          <p:nvPr/>
        </p:nvSpPr>
        <p:spPr bwMode="auto">
          <a:xfrm>
            <a:off x="3784953" y="4129359"/>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21602" name="Line 66"/>
          <p:cNvSpPr>
            <a:spLocks noChangeShapeType="1"/>
          </p:cNvSpPr>
          <p:nvPr/>
        </p:nvSpPr>
        <p:spPr bwMode="auto">
          <a:xfrm>
            <a:off x="4244675" y="4344929"/>
            <a:ext cx="0" cy="113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603" name="Line 67"/>
          <p:cNvSpPr>
            <a:spLocks noChangeShapeType="1"/>
          </p:cNvSpPr>
          <p:nvPr/>
        </p:nvSpPr>
        <p:spPr bwMode="auto">
          <a:xfrm>
            <a:off x="1880555" y="2760909"/>
            <a:ext cx="0" cy="152804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604" name="Text Box 68"/>
          <p:cNvSpPr txBox="1">
            <a:spLocks noChangeArrowheads="1"/>
          </p:cNvSpPr>
          <p:nvPr/>
        </p:nvSpPr>
        <p:spPr bwMode="auto">
          <a:xfrm>
            <a:off x="179512" y="4583127"/>
            <a:ext cx="75213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 </a:t>
            </a:r>
            <a:r>
              <a:rPr kumimoji="1" lang="zh-CN" altLang="en-US" sz="1350" u="none">
                <a:solidFill>
                  <a:srgbClr val="333399"/>
                </a:solidFill>
                <a:latin typeface="Arial" panose="020B0604020202020204" pitchFamily="34" charset="0"/>
                <a:ea typeface="黑体" panose="02010609060101010101" pitchFamily="49" charset="-122"/>
              </a:rPr>
              <a:t>其他站</a:t>
            </a:r>
          </a:p>
        </p:txBody>
      </p:sp>
      <p:sp>
        <p:nvSpPr>
          <p:cNvPr id="321605" name="Line 69"/>
          <p:cNvSpPr>
            <a:spLocks noChangeShapeType="1"/>
          </p:cNvSpPr>
          <p:nvPr/>
        </p:nvSpPr>
        <p:spPr bwMode="auto">
          <a:xfrm flipV="1">
            <a:off x="1880555" y="4628385"/>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606" name="Text Box 70"/>
          <p:cNvSpPr txBox="1">
            <a:spLocks noChangeArrowheads="1"/>
          </p:cNvSpPr>
          <p:nvPr/>
        </p:nvSpPr>
        <p:spPr bwMode="auto">
          <a:xfrm>
            <a:off x="1372680" y="4792742"/>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有帧要发送</a:t>
            </a:r>
          </a:p>
        </p:txBody>
      </p:sp>
      <p:sp>
        <p:nvSpPr>
          <p:cNvPr id="321607" name="Line 71"/>
          <p:cNvSpPr>
            <a:spLocks noChangeShapeType="1"/>
          </p:cNvSpPr>
          <p:nvPr/>
        </p:nvSpPr>
        <p:spPr bwMode="auto">
          <a:xfrm flipV="1">
            <a:off x="2942920" y="3040793"/>
            <a:ext cx="401365" cy="2382"/>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608" name="Line 72"/>
          <p:cNvSpPr>
            <a:spLocks noChangeShapeType="1"/>
          </p:cNvSpPr>
          <p:nvPr/>
        </p:nvSpPr>
        <p:spPr bwMode="auto">
          <a:xfrm flipV="1">
            <a:off x="3833783" y="4399714"/>
            <a:ext cx="398983"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610" name="Text Box 74"/>
          <p:cNvSpPr txBox="1">
            <a:spLocks noChangeArrowheads="1"/>
          </p:cNvSpPr>
          <p:nvPr/>
        </p:nvSpPr>
        <p:spPr bwMode="auto">
          <a:xfrm>
            <a:off x="290580" y="785118"/>
            <a:ext cx="6617154" cy="923330"/>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800" u="none" dirty="0">
                <a:solidFill>
                  <a:srgbClr val="333399"/>
                </a:solidFill>
                <a:latin typeface="Arial" panose="020B0604020202020204" pitchFamily="34" charset="0"/>
                <a:ea typeface="黑体" panose="02010609060101010101" pitchFamily="49" charset="-122"/>
              </a:rPr>
              <a:t>DIFS</a:t>
            </a:r>
            <a:r>
              <a:rPr lang="zh-CN" altLang="en-US" sz="1800" u="none" dirty="0">
                <a:solidFill>
                  <a:srgbClr val="333399"/>
                </a:solidFill>
                <a:latin typeface="Arial" panose="020B0604020202020204" pitchFamily="34" charset="0"/>
                <a:ea typeface="黑体" panose="02010609060101010101" pitchFamily="49" charset="-122"/>
              </a:rPr>
              <a:t>，即</a:t>
            </a:r>
            <a:r>
              <a:rPr lang="zh-CN" altLang="en-US" sz="1800" u="none" dirty="0">
                <a:solidFill>
                  <a:srgbClr val="C00000"/>
                </a:solidFill>
                <a:latin typeface="Arial" panose="020B0604020202020204" pitchFamily="34" charset="0"/>
                <a:ea typeface="黑体" panose="02010609060101010101" pitchFamily="49" charset="-122"/>
              </a:rPr>
              <a:t>分布协调功能帧间间隔</a:t>
            </a:r>
            <a:r>
              <a:rPr lang="zh-CN" altLang="en-US" sz="1800" u="none" dirty="0">
                <a:solidFill>
                  <a:srgbClr val="333399"/>
                </a:solidFill>
                <a:latin typeface="Arial" panose="020B0604020202020204" pitchFamily="34" charset="0"/>
                <a:ea typeface="黑体" panose="02010609060101010101" pitchFamily="49" charset="-122"/>
              </a:rPr>
              <a:t>（最长的 </a:t>
            </a:r>
            <a:r>
              <a:rPr lang="en-US" altLang="zh-CN" sz="1800" u="none" dirty="0">
                <a:solidFill>
                  <a:srgbClr val="333399"/>
                </a:solidFill>
                <a:latin typeface="Arial" panose="020B0604020202020204" pitchFamily="34" charset="0"/>
                <a:ea typeface="黑体" panose="02010609060101010101" pitchFamily="49" charset="-122"/>
              </a:rPr>
              <a:t>IFS</a:t>
            </a:r>
            <a:r>
              <a:rPr lang="zh-CN" altLang="en-US" sz="1800" u="none" dirty="0">
                <a:solidFill>
                  <a:srgbClr val="333399"/>
                </a:solidFill>
                <a:latin typeface="Arial" panose="020B0604020202020204" pitchFamily="34" charset="0"/>
                <a:ea typeface="黑体" panose="02010609060101010101" pitchFamily="49" charset="-122"/>
              </a:rPr>
              <a:t>），在 </a:t>
            </a:r>
            <a:r>
              <a:rPr lang="en-US" altLang="zh-CN" sz="1800" u="none" dirty="0">
                <a:solidFill>
                  <a:srgbClr val="333399"/>
                </a:solidFill>
                <a:latin typeface="Arial" panose="020B0604020202020204" pitchFamily="34" charset="0"/>
                <a:ea typeface="黑体" panose="02010609060101010101" pitchFamily="49" charset="-122"/>
              </a:rPr>
              <a:t>DCF </a:t>
            </a:r>
            <a:r>
              <a:rPr lang="zh-CN" altLang="en-US" sz="1800" u="none" dirty="0">
                <a:solidFill>
                  <a:srgbClr val="333399"/>
                </a:solidFill>
                <a:latin typeface="Arial" panose="020B0604020202020204" pitchFamily="34" charset="0"/>
                <a:ea typeface="黑体" panose="02010609060101010101" pitchFamily="49" charset="-122"/>
              </a:rPr>
              <a:t>方式中用来发送数据帧和管理帧。</a:t>
            </a:r>
            <a:r>
              <a:rPr lang="en-US" altLang="zh-CN" sz="1800" u="none" dirty="0">
                <a:solidFill>
                  <a:srgbClr val="333399"/>
                </a:solidFill>
                <a:latin typeface="Arial" panose="020B0604020202020204" pitchFamily="34" charset="0"/>
                <a:ea typeface="黑体" panose="02010609060101010101" pitchFamily="49" charset="-122"/>
              </a:rPr>
              <a:t>DIFS </a:t>
            </a:r>
            <a:r>
              <a:rPr lang="zh-CN" altLang="en-US" sz="1800" u="none" dirty="0">
                <a:solidFill>
                  <a:srgbClr val="333399"/>
                </a:solidFill>
                <a:latin typeface="Arial" panose="020B0604020202020204" pitchFamily="34" charset="0"/>
                <a:ea typeface="黑体" panose="02010609060101010101" pitchFamily="49" charset="-122"/>
              </a:rPr>
              <a:t>的长度比 </a:t>
            </a:r>
            <a:r>
              <a:rPr lang="en-US" altLang="zh-CN" sz="1800" u="none" dirty="0">
                <a:solidFill>
                  <a:srgbClr val="333399"/>
                </a:solidFill>
                <a:latin typeface="Arial" panose="020B0604020202020204" pitchFamily="34" charset="0"/>
                <a:ea typeface="黑体" panose="02010609060101010101" pitchFamily="49" charset="-122"/>
              </a:rPr>
              <a:t>PIFS </a:t>
            </a:r>
            <a:r>
              <a:rPr lang="zh-CN" altLang="en-US" sz="1800" u="none" dirty="0">
                <a:solidFill>
                  <a:srgbClr val="333399"/>
                </a:solidFill>
                <a:latin typeface="Arial" panose="020B0604020202020204" pitchFamily="34" charset="0"/>
                <a:ea typeface="黑体" panose="02010609060101010101" pitchFamily="49" charset="-122"/>
              </a:rPr>
              <a:t>再增加一个时隙长度。 </a:t>
            </a:r>
          </a:p>
        </p:txBody>
      </p:sp>
      <p:sp>
        <p:nvSpPr>
          <p:cNvPr id="321545" name="Line 9"/>
          <p:cNvSpPr>
            <a:spLocks noChangeShapeType="1"/>
          </p:cNvSpPr>
          <p:nvPr/>
        </p:nvSpPr>
        <p:spPr bwMode="auto">
          <a:xfrm>
            <a:off x="471611" y="2741853"/>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94" name="Line 58"/>
          <p:cNvSpPr>
            <a:spLocks noChangeShapeType="1"/>
          </p:cNvSpPr>
          <p:nvPr/>
        </p:nvSpPr>
        <p:spPr bwMode="auto">
          <a:xfrm>
            <a:off x="470420" y="3608895"/>
            <a:ext cx="637300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1566" name="Line 30"/>
          <p:cNvSpPr>
            <a:spLocks noChangeShapeType="1"/>
          </p:cNvSpPr>
          <p:nvPr/>
        </p:nvSpPr>
        <p:spPr bwMode="auto">
          <a:xfrm>
            <a:off x="471611" y="4609329"/>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69" name="Rectangle 6"/>
          <p:cNvSpPr txBox="1">
            <a:spLocks noChangeArrowheads="1"/>
          </p:cNvSpPr>
          <p:nvPr/>
        </p:nvSpPr>
        <p:spPr bwMode="auto">
          <a:xfrm>
            <a:off x="7670820" y="1114545"/>
            <a:ext cx="535252" cy="2954438"/>
          </a:xfrm>
          <a:prstGeom prst="rect">
            <a:avLst/>
          </a:prstGeom>
          <a:solidFill>
            <a:srgbClr val="FBFBFB"/>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r>
              <a:rPr lang="zh-CN" altLang="en-US" u="none" kern="0" smtClean="0">
                <a:latin typeface="微软雅黑" panose="020B0503020204020204" pitchFamily="34" charset="-122"/>
                <a:ea typeface="微软雅黑" panose="020B0503020204020204" pitchFamily="34" charset="-122"/>
              </a:rPr>
              <a:t>三种帧间间隔 </a:t>
            </a:r>
            <a:endParaRPr lang="zh-CN" altLang="en-US" u="none"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832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1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grpId="0" nodeType="clickEffect">
                                  <p:stCondLst>
                                    <p:cond delay="0"/>
                                  </p:stCondLst>
                                  <p:childTnLst>
                                    <p:anim calcmode="discrete" valueType="str">
                                      <p:cBhvr>
                                        <p:cTn id="10" dur="500" fill="hold"/>
                                        <p:tgtEl>
                                          <p:spTgt spid="321549"/>
                                        </p:tgtEl>
                                        <p:attrNameLst>
                                          <p:attrName>style.visibility</p:attrName>
                                        </p:attrNameLst>
                                      </p:cBhvr>
                                      <p:tavLst>
                                        <p:tav tm="0">
                                          <p:val>
                                            <p:strVal val="hidden"/>
                                          </p:val>
                                        </p:tav>
                                        <p:tav tm="50000">
                                          <p:val>
                                            <p:strVal val="visible"/>
                                          </p:val>
                                        </p:tav>
                                      </p:tavLst>
                                    </p:anim>
                                  </p:childTnLst>
                                </p:cTn>
                              </p:par>
                              <p:par>
                                <p:cTn id="11" presetID="35" presetClass="emph" presetSubtype="0" repeatCount="4000" fill="hold" grpId="0" nodeType="withEffect">
                                  <p:stCondLst>
                                    <p:cond delay="0"/>
                                  </p:stCondLst>
                                  <p:childTnLst>
                                    <p:anim calcmode="discrete" valueType="str">
                                      <p:cBhvr>
                                        <p:cTn id="12" dur="500" fill="hold"/>
                                        <p:tgtEl>
                                          <p:spTgt spid="3215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9" grpId="0"/>
      <p:bldP spid="321570" grpId="0"/>
      <p:bldP spid="3216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539552" y="844352"/>
            <a:ext cx="5669124" cy="3960440"/>
          </a:xfrm>
        </p:spPr>
        <p:txBody>
          <a:bodyPr/>
          <a:lstStyle/>
          <a:p>
            <a:pPr marL="457322" indent="-457322">
              <a:buNone/>
            </a:pPr>
            <a:r>
              <a:rPr lang="zh-CN" altLang="en-US" b="1" kern="1200" dirty="0">
                <a:solidFill>
                  <a:srgbClr val="007D7A"/>
                </a:solidFill>
                <a:latin typeface="Times New Roman" pitchFamily="18" charset="0"/>
                <a:ea typeface="微软雅黑" pitchFamily="34" charset="-122"/>
                <a:cs typeface="Times New Roman" pitchFamily="18" charset="0"/>
              </a:rPr>
              <a:t>主要内容</a:t>
            </a:r>
            <a:r>
              <a:rPr lang="zh-CN" altLang="en-US" b="1" kern="1200" dirty="0" smtClean="0">
                <a:solidFill>
                  <a:srgbClr val="007D7A"/>
                </a:solidFill>
                <a:latin typeface="Times New Roman" pitchFamily="18" charset="0"/>
                <a:ea typeface="微软雅黑" pitchFamily="34" charset="-122"/>
                <a:cs typeface="Times New Roman" pitchFamily="18" charset="0"/>
              </a:rPr>
              <a:t>：</a:t>
            </a:r>
            <a:endParaRPr lang="en-US" altLang="zh-CN" b="1" kern="1200" dirty="0" smtClean="0">
              <a:solidFill>
                <a:srgbClr val="007D7A"/>
              </a:solidFill>
              <a:latin typeface="Times New Roman" pitchFamily="18" charset="0"/>
              <a:ea typeface="微软雅黑" pitchFamily="34" charset="-122"/>
              <a:cs typeface="Times New Roman" pitchFamily="18" charset="0"/>
            </a:endParaRPr>
          </a:p>
          <a:p>
            <a:pPr marL="457322" indent="-457322">
              <a:buNone/>
            </a:pPr>
            <a:endParaRPr lang="en-US" altLang="zh-CN" sz="400" b="1" kern="1200" dirty="0">
              <a:solidFill>
                <a:srgbClr val="007D7A"/>
              </a:solidFill>
              <a:latin typeface="Times New Roman" pitchFamily="18" charset="0"/>
              <a:ea typeface="微软雅黑" pitchFamily="34" charset="-122"/>
              <a:cs typeface="Times New Roman" pitchFamily="18" charset="0"/>
            </a:endParaRP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一、无线</a:t>
            </a:r>
            <a:r>
              <a:rPr lang="zh-CN" altLang="en-US" sz="2000" b="1" dirty="0">
                <a:solidFill>
                  <a:srgbClr val="18386B"/>
                </a:solidFill>
                <a:latin typeface="微软雅黑" panose="020B0503020204020204" pitchFamily="34" charset="-122"/>
                <a:ea typeface="微软雅黑" panose="020B0503020204020204" pitchFamily="34" charset="-122"/>
              </a:rPr>
              <a:t>局域网的组成</a:t>
            </a: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二、</a:t>
            </a:r>
            <a:r>
              <a:rPr lang="en-US" altLang="zh-CN" sz="2000" b="1" dirty="0" smtClean="0">
                <a:solidFill>
                  <a:srgbClr val="18386B"/>
                </a:solidFill>
                <a:latin typeface="微软雅黑" panose="020B0503020204020204" pitchFamily="34" charset="-122"/>
                <a:ea typeface="微软雅黑" panose="020B0503020204020204" pitchFamily="34" charset="-122"/>
              </a:rPr>
              <a:t>802.11 </a:t>
            </a:r>
            <a:r>
              <a:rPr lang="zh-CN" altLang="en-US" sz="2000" b="1" dirty="0">
                <a:solidFill>
                  <a:srgbClr val="18386B"/>
                </a:solidFill>
                <a:latin typeface="微软雅黑" panose="020B0503020204020204" pitchFamily="34" charset="-122"/>
                <a:ea typeface="微软雅黑" panose="020B0503020204020204" pitchFamily="34" charset="-122"/>
              </a:rPr>
              <a:t>标准中的物理层</a:t>
            </a: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三、</a:t>
            </a:r>
            <a:r>
              <a:rPr lang="en-US" altLang="zh-CN" sz="2000" b="1" dirty="0" smtClean="0">
                <a:solidFill>
                  <a:srgbClr val="18386B"/>
                </a:solidFill>
                <a:latin typeface="微软雅黑" panose="020B0503020204020204" pitchFamily="34" charset="-122"/>
                <a:ea typeface="微软雅黑" panose="020B0503020204020204" pitchFamily="34" charset="-122"/>
              </a:rPr>
              <a:t>802.11 </a:t>
            </a:r>
            <a:r>
              <a:rPr lang="zh-CN" altLang="en-US" sz="2000" b="1" dirty="0">
                <a:solidFill>
                  <a:srgbClr val="18386B"/>
                </a:solidFill>
                <a:latin typeface="微软雅黑" panose="020B0503020204020204" pitchFamily="34" charset="-122"/>
                <a:ea typeface="微软雅黑" panose="020B0503020204020204" pitchFamily="34" charset="-122"/>
              </a:rPr>
              <a:t>标准中的 </a:t>
            </a:r>
            <a:r>
              <a:rPr lang="en-US" altLang="zh-CN" sz="2000" b="1" dirty="0">
                <a:solidFill>
                  <a:srgbClr val="18386B"/>
                </a:solidFill>
                <a:latin typeface="微软雅黑" panose="020B0503020204020204" pitchFamily="34" charset="-122"/>
                <a:ea typeface="微软雅黑" panose="020B0503020204020204" pitchFamily="34" charset="-122"/>
              </a:rPr>
              <a:t>MAC </a:t>
            </a:r>
            <a:r>
              <a:rPr lang="zh-CN" altLang="en-US" sz="2000" b="1" dirty="0">
                <a:solidFill>
                  <a:srgbClr val="18386B"/>
                </a:solidFill>
                <a:latin typeface="微软雅黑" panose="020B0503020204020204" pitchFamily="34" charset="-122"/>
                <a:ea typeface="微软雅黑" panose="020B0503020204020204" pitchFamily="34" charset="-122"/>
              </a:rPr>
              <a:t>层协议</a:t>
            </a:r>
          </a:p>
          <a:p>
            <a:pPr marL="1028974" lvl="2" indent="-342991">
              <a:buFont typeface="Wingdings" panose="05000000000000000000" pitchFamily="2" charset="2"/>
              <a:buAutoNum type="arabicPeriod"/>
            </a:pPr>
            <a:r>
              <a:rPr lang="en-US" altLang="zh-CN" b="1" dirty="0">
                <a:solidFill>
                  <a:srgbClr val="18386B"/>
                </a:solidFill>
                <a:latin typeface="微软雅黑" panose="020B0503020204020204" pitchFamily="34" charset="-122"/>
                <a:ea typeface="微软雅黑" panose="020B0503020204020204" pitchFamily="34" charset="-122"/>
              </a:rPr>
              <a:t>CSMA/CA </a:t>
            </a:r>
            <a:r>
              <a:rPr lang="zh-CN" altLang="en-US" b="1" dirty="0">
                <a:solidFill>
                  <a:srgbClr val="18386B"/>
                </a:solidFill>
                <a:latin typeface="微软雅黑" panose="020B0503020204020204" pitchFamily="34" charset="-122"/>
                <a:ea typeface="微软雅黑" panose="020B0503020204020204" pitchFamily="34" charset="-122"/>
              </a:rPr>
              <a:t>协议</a:t>
            </a:r>
          </a:p>
          <a:p>
            <a:pPr marL="1028974" lvl="2" indent="-342991">
              <a:buFont typeface="Wingdings" panose="05000000000000000000" pitchFamily="2" charset="2"/>
              <a:buAutoNum type="arabicPeriod"/>
            </a:pPr>
            <a:r>
              <a:rPr lang="zh-CN" altLang="en-US" b="1" dirty="0">
                <a:solidFill>
                  <a:srgbClr val="18386B"/>
                </a:solidFill>
                <a:latin typeface="微软雅黑" panose="020B0503020204020204" pitchFamily="34" charset="-122"/>
                <a:ea typeface="微软雅黑" panose="020B0503020204020204" pitchFamily="34" charset="-122"/>
              </a:rPr>
              <a:t>对信道进行预约</a:t>
            </a: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四、</a:t>
            </a:r>
            <a:r>
              <a:rPr lang="en-US" altLang="zh-CN" sz="2000" b="1" dirty="0" smtClean="0">
                <a:solidFill>
                  <a:srgbClr val="18386B"/>
                </a:solidFill>
                <a:latin typeface="微软雅黑" panose="020B0503020204020204" pitchFamily="34" charset="-122"/>
                <a:ea typeface="微软雅黑" panose="020B0503020204020204" pitchFamily="34" charset="-122"/>
              </a:rPr>
              <a:t>802.11 </a:t>
            </a:r>
            <a:r>
              <a:rPr lang="zh-CN" altLang="en-US" sz="2000" b="1" dirty="0">
                <a:solidFill>
                  <a:srgbClr val="18386B"/>
                </a:solidFill>
                <a:latin typeface="微软雅黑" panose="020B0503020204020204" pitchFamily="34" charset="-122"/>
                <a:ea typeface="微软雅黑" panose="020B0503020204020204" pitchFamily="34" charset="-122"/>
              </a:rPr>
              <a:t>标准中的 </a:t>
            </a:r>
            <a:r>
              <a:rPr lang="en-US" altLang="zh-CN" sz="2000" b="1" dirty="0">
                <a:solidFill>
                  <a:srgbClr val="18386B"/>
                </a:solidFill>
                <a:latin typeface="微软雅黑" panose="020B0503020204020204" pitchFamily="34" charset="-122"/>
                <a:ea typeface="微软雅黑" panose="020B0503020204020204" pitchFamily="34" charset="-122"/>
              </a:rPr>
              <a:t>MAC </a:t>
            </a:r>
            <a:r>
              <a:rPr lang="zh-CN" altLang="en-US" sz="2000" b="1" dirty="0">
                <a:solidFill>
                  <a:srgbClr val="18386B"/>
                </a:solidFill>
                <a:latin typeface="微软雅黑" panose="020B0503020204020204" pitchFamily="34" charset="-122"/>
                <a:ea typeface="微软雅黑" panose="020B0503020204020204" pitchFamily="34" charset="-122"/>
              </a:rPr>
              <a:t>帧</a:t>
            </a: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五、无线</a:t>
            </a:r>
            <a:r>
              <a:rPr lang="zh-CN" altLang="en-US" sz="2000" b="1" dirty="0">
                <a:solidFill>
                  <a:srgbClr val="18386B"/>
                </a:solidFill>
                <a:latin typeface="微软雅黑" panose="020B0503020204020204" pitchFamily="34" charset="-122"/>
                <a:ea typeface="微软雅黑" panose="020B0503020204020204" pitchFamily="34" charset="-122"/>
              </a:rPr>
              <a:t>个人区域网 </a:t>
            </a:r>
            <a:r>
              <a:rPr lang="en-US" altLang="zh-CN" sz="2000" b="1" dirty="0">
                <a:solidFill>
                  <a:srgbClr val="18386B"/>
                </a:solidFill>
                <a:latin typeface="微软雅黑" panose="020B0503020204020204" pitchFamily="34" charset="-122"/>
                <a:ea typeface="微软雅黑" panose="020B0503020204020204" pitchFamily="34" charset="-122"/>
              </a:rPr>
              <a:t>WPAN</a:t>
            </a: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六、无线</a:t>
            </a:r>
            <a:r>
              <a:rPr lang="zh-CN" altLang="en-US" sz="2000" b="1" dirty="0">
                <a:solidFill>
                  <a:srgbClr val="18386B"/>
                </a:solidFill>
                <a:latin typeface="微软雅黑" panose="020B0503020204020204" pitchFamily="34" charset="-122"/>
                <a:ea typeface="微软雅黑" panose="020B0503020204020204" pitchFamily="34" charset="-122"/>
              </a:rPr>
              <a:t>城域网 </a:t>
            </a:r>
            <a:r>
              <a:rPr lang="en-US" altLang="zh-CN" sz="2000" b="1" dirty="0" smtClean="0">
                <a:solidFill>
                  <a:srgbClr val="18386B"/>
                </a:solidFill>
                <a:latin typeface="微软雅黑" panose="020B0503020204020204" pitchFamily="34" charset="-122"/>
                <a:ea typeface="微软雅黑" panose="020B0503020204020204" pitchFamily="34" charset="-122"/>
              </a:rPr>
              <a:t>WMAN</a:t>
            </a:r>
          </a:p>
          <a:p>
            <a:pPr marL="457322" indent="-457322">
              <a:buNone/>
            </a:pPr>
            <a:r>
              <a:rPr lang="zh-CN" altLang="en-US" sz="2000" b="1" dirty="0" smtClean="0">
                <a:solidFill>
                  <a:srgbClr val="18386B"/>
                </a:solidFill>
                <a:latin typeface="微软雅黑" panose="020B0503020204020204" pitchFamily="34" charset="-122"/>
                <a:ea typeface="微软雅黑" panose="020B0503020204020204" pitchFamily="34" charset="-122"/>
              </a:rPr>
              <a:t>七、移动自组网络</a:t>
            </a:r>
            <a:r>
              <a:rPr lang="en-US" altLang="zh-CN" sz="2000" b="1" dirty="0" smtClean="0">
                <a:solidFill>
                  <a:srgbClr val="18386B"/>
                </a:solidFill>
                <a:latin typeface="微软雅黑" panose="020B0503020204020204" pitchFamily="34" charset="-122"/>
                <a:ea typeface="微软雅黑" panose="020B0503020204020204" pitchFamily="34" charset="-122"/>
              </a:rPr>
              <a:t> </a:t>
            </a:r>
            <a:endParaRPr lang="en-US" altLang="zh-CN" sz="2000" b="1" dirty="0">
              <a:solidFill>
                <a:srgbClr val="18386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2935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a:xfrm>
            <a:off x="395536" y="700336"/>
            <a:ext cx="6089544" cy="648072"/>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CSMA/CA </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原理</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1</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）信道监听 </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24617" name="Rectangle 9"/>
          <p:cNvSpPr>
            <a:spLocks noGrp="1" noChangeArrowheads="1"/>
          </p:cNvSpPr>
          <p:nvPr>
            <p:ph type="body" idx="1"/>
          </p:nvPr>
        </p:nvSpPr>
        <p:spPr>
          <a:xfrm>
            <a:off x="107504" y="1348408"/>
            <a:ext cx="6840760" cy="3411002"/>
          </a:xfrm>
        </p:spPr>
        <p:txBody>
          <a:bodyPr/>
          <a:lstStyle/>
          <a:p>
            <a:pPr>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欲发送数据的站先检测信道</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a:t>
            </a:r>
            <a:r>
              <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rPr>
              <a:t>802.11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标准中规定了在物理层的空中接口进行物理层的</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载波监听</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通过收到的相对</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信号强度</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是否超过</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一定的门限数值</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就可判定是否有其他的移动站在信道上发送数据</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a:t>
            </a:r>
            <a:endPar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endParaRPr>
          </a:p>
          <a:p>
            <a:pPr>
              <a:spcBef>
                <a:spcPts val="600"/>
              </a:spcBef>
            </a:pP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虚拟载波监听</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(Virtual Carrier Sense)</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的机制是让源站将它要占用信道的时间（包括目的站发回确认帧所需的时间）通知给所有其他站，以便使其他所有站在这一段时间都停止发送数据。这样就大大减少了碰撞的机会。 </a:t>
            </a:r>
          </a:p>
          <a:p>
            <a:pPr>
              <a:spcBef>
                <a:spcPts val="600"/>
              </a:spcBef>
            </a:pPr>
            <a:endPar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2647792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a:xfrm>
            <a:off x="611560" y="700336"/>
            <a:ext cx="6089544" cy="720080"/>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虚拟载波监听的效果 </a:t>
            </a:r>
          </a:p>
        </p:txBody>
      </p:sp>
      <p:sp>
        <p:nvSpPr>
          <p:cNvPr id="328713" name="Rectangle 9"/>
          <p:cNvSpPr>
            <a:spLocks noGrp="1" noChangeArrowheads="1"/>
          </p:cNvSpPr>
          <p:nvPr>
            <p:ph type="body" idx="1"/>
          </p:nvPr>
        </p:nvSpPr>
        <p:spPr>
          <a:xfrm>
            <a:off x="271956" y="1348408"/>
            <a:ext cx="6768752" cy="3143995"/>
          </a:xfrm>
        </p:spPr>
        <p:txBody>
          <a:bodyPr/>
          <a:lstStyle/>
          <a:p>
            <a:pPr>
              <a:lnSpc>
                <a:spcPct val="110000"/>
              </a:lnSpc>
              <a:spcBef>
                <a:spcPts val="600"/>
              </a:spcBef>
            </a:pP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虚拟</a:t>
            </a:r>
            <a:r>
              <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rPr>
              <a:t>”</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是</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表示其他站并没有监听信道，而是</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由于收到</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了</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“源站的通知”</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才不发送数据</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。这种</a:t>
            </a:r>
            <a:r>
              <a:rPr lang="zh-CN" altLang="en-US" sz="2200" b="1" kern="1200" dirty="0">
                <a:solidFill>
                  <a:schemeClr val="accent1"/>
                </a:solidFill>
                <a:latin typeface="微软雅黑" panose="020B0503020204020204" pitchFamily="34" charset="-122"/>
                <a:ea typeface="微软雅黑" pitchFamily="34" charset="-122"/>
                <a:cs typeface="Times New Roman" pitchFamily="18" charset="0"/>
              </a:rPr>
              <a:t>效果</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好像是其他站都监听了信道。</a:t>
            </a:r>
          </a:p>
          <a:p>
            <a:pPr>
              <a:lnSpc>
                <a:spcPct val="110000"/>
              </a:lnSpc>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所谓“</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源站的通知</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”就是源站在其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MAC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帧首部中的第二个字段“</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持续时间</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”中填入了在本帧结束后还要占用信道多少时间（以微秒为单位），包括目的站发送确认帧所需的时间。 </a:t>
            </a:r>
          </a:p>
        </p:txBody>
      </p:sp>
      <p:sp>
        <p:nvSpPr>
          <p:cNvPr id="4" name="Text Box 5"/>
          <p:cNvSpPr txBox="1">
            <a:spLocks noChangeArrowheads="1"/>
          </p:cNvSpPr>
          <p:nvPr/>
        </p:nvSpPr>
        <p:spPr bwMode="auto">
          <a:xfrm>
            <a:off x="316099" y="4222330"/>
            <a:ext cx="68371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字节        </a:t>
            </a:r>
            <a:r>
              <a:rPr lang="en-US" altLang="zh-CN" sz="1200" u="none" dirty="0">
                <a:solidFill>
                  <a:srgbClr val="18386B"/>
                </a:solidFill>
                <a:latin typeface="Arial" panose="020B0604020202020204" pitchFamily="34" charset="0"/>
                <a:ea typeface="黑体" panose="02010609060101010101" pitchFamily="49" charset="-122"/>
              </a:rPr>
              <a:t>2              2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2              6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0 ~ 2312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4</a:t>
            </a:r>
          </a:p>
        </p:txBody>
      </p:sp>
      <p:sp>
        <p:nvSpPr>
          <p:cNvPr id="5" name="Rectangle 6"/>
          <p:cNvSpPr>
            <a:spLocks noChangeArrowheads="1"/>
          </p:cNvSpPr>
          <p:nvPr/>
        </p:nvSpPr>
        <p:spPr bwMode="auto">
          <a:xfrm>
            <a:off x="1459367" y="4476011"/>
            <a:ext cx="643136" cy="257254"/>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18386B"/>
              </a:solidFill>
            </a:endParaRPr>
          </a:p>
        </p:txBody>
      </p:sp>
      <p:sp>
        <p:nvSpPr>
          <p:cNvPr id="6" name="Rectangle 7"/>
          <p:cNvSpPr>
            <a:spLocks noChangeArrowheads="1"/>
          </p:cNvSpPr>
          <p:nvPr/>
        </p:nvSpPr>
        <p:spPr bwMode="auto">
          <a:xfrm>
            <a:off x="1467322" y="4466190"/>
            <a:ext cx="649091" cy="27035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u="none" dirty="0">
                <a:solidFill>
                  <a:srgbClr val="FF0000"/>
                </a:solidFill>
                <a:latin typeface="Arial" panose="020B0604020202020204" pitchFamily="34" charset="0"/>
                <a:ea typeface="黑体" panose="02010609060101010101" pitchFamily="49" charset="-122"/>
              </a:rPr>
              <a:t>持续时间</a:t>
            </a:r>
          </a:p>
        </p:txBody>
      </p:sp>
      <p:sp>
        <p:nvSpPr>
          <p:cNvPr id="7" name="Rectangle 8"/>
          <p:cNvSpPr>
            <a:spLocks noChangeArrowheads="1"/>
          </p:cNvSpPr>
          <p:nvPr/>
        </p:nvSpPr>
        <p:spPr bwMode="auto">
          <a:xfrm>
            <a:off x="798373" y="4462910"/>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dirty="0" smtClean="0">
                <a:solidFill>
                  <a:srgbClr val="18386B"/>
                </a:solidFill>
                <a:latin typeface="Arial" panose="020B0604020202020204" pitchFamily="34" charset="0"/>
                <a:ea typeface="黑体" panose="02010609060101010101" pitchFamily="49" charset="-122"/>
              </a:rPr>
              <a:t>帧控制</a:t>
            </a:r>
            <a:endParaRPr lang="zh-CN" altLang="en-US" sz="1200" u="none" dirty="0">
              <a:solidFill>
                <a:srgbClr val="18386B"/>
              </a:solidFill>
              <a:latin typeface="Arial" panose="020B0604020202020204" pitchFamily="34" charset="0"/>
              <a:ea typeface="黑体" panose="02010609060101010101" pitchFamily="49" charset="-122"/>
            </a:endParaRPr>
          </a:p>
        </p:txBody>
      </p:sp>
      <p:sp>
        <p:nvSpPr>
          <p:cNvPr id="8" name="Rectangle 9"/>
          <p:cNvSpPr>
            <a:spLocks noChangeArrowheads="1"/>
          </p:cNvSpPr>
          <p:nvPr/>
        </p:nvSpPr>
        <p:spPr bwMode="auto">
          <a:xfrm>
            <a:off x="2124574" y="447601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1</a:t>
            </a:r>
          </a:p>
        </p:txBody>
      </p:sp>
      <p:sp>
        <p:nvSpPr>
          <p:cNvPr id="9" name="Rectangle 10"/>
          <p:cNvSpPr>
            <a:spLocks noChangeArrowheads="1"/>
          </p:cNvSpPr>
          <p:nvPr/>
        </p:nvSpPr>
        <p:spPr bwMode="auto">
          <a:xfrm>
            <a:off x="2773666" y="447601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2</a:t>
            </a:r>
          </a:p>
        </p:txBody>
      </p:sp>
      <p:sp>
        <p:nvSpPr>
          <p:cNvPr id="10" name="Rectangle 11"/>
          <p:cNvSpPr>
            <a:spLocks noChangeArrowheads="1"/>
          </p:cNvSpPr>
          <p:nvPr/>
        </p:nvSpPr>
        <p:spPr bwMode="auto">
          <a:xfrm>
            <a:off x="3422756" y="447601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3</a:t>
            </a:r>
          </a:p>
        </p:txBody>
      </p:sp>
      <p:sp>
        <p:nvSpPr>
          <p:cNvPr id="11" name="Rectangle 12"/>
          <p:cNvSpPr>
            <a:spLocks noChangeArrowheads="1"/>
          </p:cNvSpPr>
          <p:nvPr/>
        </p:nvSpPr>
        <p:spPr bwMode="auto">
          <a:xfrm>
            <a:off x="4071847" y="447601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序号控制</a:t>
            </a:r>
          </a:p>
        </p:txBody>
      </p:sp>
      <p:sp>
        <p:nvSpPr>
          <p:cNvPr id="12" name="Rectangle 13"/>
          <p:cNvSpPr>
            <a:spLocks noChangeArrowheads="1"/>
          </p:cNvSpPr>
          <p:nvPr/>
        </p:nvSpPr>
        <p:spPr bwMode="auto">
          <a:xfrm>
            <a:off x="4720938" y="447601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4</a:t>
            </a:r>
          </a:p>
        </p:txBody>
      </p:sp>
      <p:sp>
        <p:nvSpPr>
          <p:cNvPr id="13" name="Rectangle 14"/>
          <p:cNvSpPr>
            <a:spLocks noChangeArrowheads="1"/>
          </p:cNvSpPr>
          <p:nvPr/>
        </p:nvSpPr>
        <p:spPr bwMode="auto">
          <a:xfrm>
            <a:off x="5370029" y="4476011"/>
            <a:ext cx="1021872"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帧主体</a:t>
            </a:r>
          </a:p>
        </p:txBody>
      </p:sp>
      <p:sp>
        <p:nvSpPr>
          <p:cNvPr id="14" name="Rectangle 15"/>
          <p:cNvSpPr>
            <a:spLocks noChangeArrowheads="1"/>
          </p:cNvSpPr>
          <p:nvPr/>
        </p:nvSpPr>
        <p:spPr bwMode="auto">
          <a:xfrm>
            <a:off x="6390709" y="447601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200" u="none">
                <a:solidFill>
                  <a:srgbClr val="18386B"/>
                </a:solidFill>
                <a:latin typeface="Arial" panose="020B0604020202020204" pitchFamily="34" charset="0"/>
                <a:ea typeface="黑体" panose="02010609060101010101" pitchFamily="49" charset="-122"/>
              </a:rPr>
              <a:t>FCS</a:t>
            </a:r>
          </a:p>
        </p:txBody>
      </p:sp>
    </p:spTree>
    <p:extLst>
      <p:ext uri="{BB962C8B-B14F-4D97-AF65-F5344CB8AC3E}">
        <p14:creationId xmlns:p14="http://schemas.microsoft.com/office/powerpoint/2010/main" val="3685417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7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8" name="Rectangle 6"/>
          <p:cNvSpPr>
            <a:spLocks noGrp="1" noChangeArrowheads="1"/>
          </p:cNvSpPr>
          <p:nvPr>
            <p:ph type="title"/>
          </p:nvPr>
        </p:nvSpPr>
        <p:spPr>
          <a:xfrm>
            <a:off x="611560" y="556320"/>
            <a:ext cx="6089544" cy="1096904"/>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网络分配向量 </a:t>
            </a:r>
          </a:p>
        </p:txBody>
      </p:sp>
      <p:sp>
        <p:nvSpPr>
          <p:cNvPr id="330761" name="Rectangle 9"/>
          <p:cNvSpPr>
            <a:spLocks noGrp="1" noChangeArrowheads="1"/>
          </p:cNvSpPr>
          <p:nvPr>
            <p:ph type="body" idx="1"/>
          </p:nvPr>
        </p:nvSpPr>
        <p:spPr>
          <a:xfrm>
            <a:off x="457297" y="1564432"/>
            <a:ext cx="6243807" cy="2808312"/>
          </a:xfrm>
        </p:spPr>
        <p:txBody>
          <a:bodyPr/>
          <a:lstStyle/>
          <a:p>
            <a:pPr>
              <a:lnSpc>
                <a:spcPct val="125000"/>
              </a:lnSpc>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当一个站检测到正在信道中传送的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MAC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帧首部的</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“持续时间”</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字段时，就调整自己的</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网络分配向量 </a:t>
            </a:r>
            <a:r>
              <a:rPr lang="en-US" altLang="zh-CN" sz="2200" b="1" kern="1200" dirty="0">
                <a:solidFill>
                  <a:srgbClr val="C00000"/>
                </a:solidFill>
                <a:latin typeface="微软雅黑" panose="020B0503020204020204" pitchFamily="34" charset="-122"/>
                <a:ea typeface="微软雅黑" pitchFamily="34" charset="-122"/>
                <a:cs typeface="Times New Roman" pitchFamily="18" charset="0"/>
              </a:rPr>
              <a:t>NAV </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(Network Allocation Vector)</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a:t>
            </a:r>
          </a:p>
          <a:p>
            <a:pPr>
              <a:lnSpc>
                <a:spcPct val="125000"/>
              </a:lnSpc>
              <a:spcBef>
                <a:spcPts val="600"/>
              </a:spcBef>
            </a:pP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NAV </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指出必须</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经过多少时间才能完成数据帧的这次传输，才能使信道转入到空闲状态。  </a:t>
            </a:r>
          </a:p>
        </p:txBody>
      </p:sp>
    </p:spTree>
    <p:extLst>
      <p:ext uri="{BB962C8B-B14F-4D97-AF65-F5344CB8AC3E}">
        <p14:creationId xmlns:p14="http://schemas.microsoft.com/office/powerpoint/2010/main" val="244528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07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4" name="Rectangle 6"/>
          <p:cNvSpPr>
            <a:spLocks noGrp="1" noChangeArrowheads="1"/>
          </p:cNvSpPr>
          <p:nvPr>
            <p:ph type="title"/>
          </p:nvPr>
        </p:nvSpPr>
        <p:spPr>
          <a:xfrm>
            <a:off x="395536" y="700336"/>
            <a:ext cx="6089544" cy="648072"/>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CSMA/CA </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原理</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2</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）推迟发送</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24617" name="Rectangle 9"/>
          <p:cNvSpPr>
            <a:spLocks noGrp="1" noChangeArrowheads="1"/>
          </p:cNvSpPr>
          <p:nvPr>
            <p:ph type="body" idx="1"/>
          </p:nvPr>
        </p:nvSpPr>
        <p:spPr>
          <a:xfrm>
            <a:off x="107504" y="1348408"/>
            <a:ext cx="6624736" cy="3411002"/>
          </a:xfrm>
        </p:spPr>
        <p:txBody>
          <a:bodyPr/>
          <a:lstStyle/>
          <a:p>
            <a:pPr>
              <a:spcBef>
                <a:spcPts val="600"/>
              </a:spcBef>
            </a:pP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当源站发送它的第一个 </a:t>
            </a:r>
            <a:r>
              <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rPr>
              <a:t>MAC </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帧时，若检测到信道空闲，则在等待一段时间</a:t>
            </a:r>
            <a:r>
              <a:rPr lang="en-US" altLang="zh-CN" sz="2200" b="1" kern="1200" dirty="0" smtClean="0">
                <a:solidFill>
                  <a:srgbClr val="C00000"/>
                </a:solidFill>
                <a:latin typeface="微软雅黑" panose="020B0503020204020204" pitchFamily="34" charset="-122"/>
                <a:ea typeface="微软雅黑" pitchFamily="34" charset="-122"/>
                <a:cs typeface="Times New Roman" pitchFamily="18" charset="0"/>
              </a:rPr>
              <a:t>DIFS</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后就可发送。</a:t>
            </a:r>
            <a:endParaRPr lang="en-US" altLang="zh-CN" sz="2200" b="1" kern="1200" dirty="0" smtClean="0">
              <a:solidFill>
                <a:srgbClr val="1A3868"/>
              </a:solidFill>
              <a:latin typeface="微软雅黑" panose="020B0503020204020204" pitchFamily="34" charset="-122"/>
              <a:ea typeface="微软雅黑" pitchFamily="34" charset="-122"/>
              <a:cs typeface="Times New Roman" pitchFamily="18" charset="0"/>
            </a:endParaRPr>
          </a:p>
          <a:p>
            <a:pPr lvl="1">
              <a:spcBef>
                <a:spcPts val="600"/>
              </a:spcBef>
            </a:pP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信道空闲还要再</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等待，是</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考虑到</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可能其他</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站有高优先级的帧要发送。</a:t>
            </a:r>
          </a:p>
          <a:p>
            <a:pPr lvl="1">
              <a:spcBef>
                <a:spcPts val="600"/>
              </a:spcBef>
            </a:pP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如有，就要让</a:t>
            </a:r>
            <a:r>
              <a:rPr lang="zh-CN" altLang="en-US" sz="2200" b="1" kern="1200" dirty="0" smtClean="0">
                <a:solidFill>
                  <a:srgbClr val="C00000"/>
                </a:solidFill>
                <a:latin typeface="微软雅黑" panose="020B0503020204020204" pitchFamily="34" charset="-122"/>
                <a:ea typeface="微软雅黑" pitchFamily="34" charset="-122"/>
                <a:cs typeface="Times New Roman" pitchFamily="18" charset="0"/>
              </a:rPr>
              <a:t>高优先级帧</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先发送。   </a:t>
            </a:r>
            <a:endParaRPr lang="zh-CN" altLang="en-US" sz="2200" b="1" kern="1200" dirty="0">
              <a:solidFill>
                <a:srgbClr val="1A3868"/>
              </a:solidFill>
              <a:latin typeface="微软雅黑" panose="020B0503020204020204" pitchFamily="34" charset="-122"/>
              <a:ea typeface="微软雅黑" pitchFamily="34" charset="-122"/>
              <a:cs typeface="Times New Roman" pitchFamily="18" charset="0"/>
            </a:endParaRPr>
          </a:p>
        </p:txBody>
      </p:sp>
      <p:sp>
        <p:nvSpPr>
          <p:cNvPr id="5" name="Text Box 10"/>
          <p:cNvSpPr txBox="1">
            <a:spLocks noChangeArrowheads="1"/>
          </p:cNvSpPr>
          <p:nvPr/>
        </p:nvSpPr>
        <p:spPr bwMode="auto">
          <a:xfrm>
            <a:off x="6561365" y="4215299"/>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6" name="Text Box 11"/>
          <p:cNvSpPr txBox="1">
            <a:spLocks noChangeArrowheads="1"/>
          </p:cNvSpPr>
          <p:nvPr/>
        </p:nvSpPr>
        <p:spPr bwMode="auto">
          <a:xfrm>
            <a:off x="1396031" y="4080717"/>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7" name="Text Box 12"/>
          <p:cNvSpPr txBox="1">
            <a:spLocks noChangeArrowheads="1"/>
          </p:cNvSpPr>
          <p:nvPr/>
        </p:nvSpPr>
        <p:spPr bwMode="auto">
          <a:xfrm>
            <a:off x="1438907" y="3791305"/>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dirty="0">
                <a:solidFill>
                  <a:srgbClr val="333399"/>
                </a:solidFill>
                <a:latin typeface="Arial" panose="020B0604020202020204" pitchFamily="34" charset="0"/>
                <a:ea typeface="黑体" panose="02010609060101010101" pitchFamily="49" charset="-122"/>
              </a:rPr>
              <a:t>PIFS</a:t>
            </a:r>
          </a:p>
        </p:txBody>
      </p:sp>
      <p:sp>
        <p:nvSpPr>
          <p:cNvPr id="8" name="Text Box 13"/>
          <p:cNvSpPr txBox="1">
            <a:spLocks noChangeArrowheads="1"/>
          </p:cNvSpPr>
          <p:nvPr/>
        </p:nvSpPr>
        <p:spPr bwMode="auto">
          <a:xfrm>
            <a:off x="1443671" y="3517377"/>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9" name="Line 14"/>
          <p:cNvSpPr>
            <a:spLocks noChangeShapeType="1"/>
          </p:cNvSpPr>
          <p:nvPr/>
        </p:nvSpPr>
        <p:spPr bwMode="auto">
          <a:xfrm flipV="1">
            <a:off x="1443671" y="4336780"/>
            <a:ext cx="401364" cy="1191"/>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1" name="Line 16"/>
          <p:cNvSpPr>
            <a:spLocks noChangeShapeType="1"/>
          </p:cNvSpPr>
          <p:nvPr/>
        </p:nvSpPr>
        <p:spPr bwMode="auto">
          <a:xfrm>
            <a:off x="1443671" y="3773441"/>
            <a:ext cx="5323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2" name="Freeform 17"/>
          <p:cNvSpPr>
            <a:spLocks/>
          </p:cNvSpPr>
          <p:nvPr/>
        </p:nvSpPr>
        <p:spPr bwMode="auto">
          <a:xfrm>
            <a:off x="676672" y="4234355"/>
            <a:ext cx="766999"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3" name="Text Box 18"/>
          <p:cNvSpPr txBox="1">
            <a:spLocks noChangeArrowheads="1"/>
          </p:cNvSpPr>
          <p:nvPr/>
        </p:nvSpPr>
        <p:spPr bwMode="auto">
          <a:xfrm>
            <a:off x="643324" y="4231972"/>
            <a:ext cx="8694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350" u="none">
                <a:solidFill>
                  <a:srgbClr val="333399"/>
                </a:solidFill>
                <a:latin typeface="Arial" panose="020B0604020202020204" pitchFamily="34" charset="0"/>
                <a:ea typeface="黑体" panose="02010609060101010101" pitchFamily="49" charset="-122"/>
              </a:rPr>
              <a:t>媒体空闲                                    </a:t>
            </a:r>
          </a:p>
        </p:txBody>
      </p:sp>
      <p:sp>
        <p:nvSpPr>
          <p:cNvPr id="14" name="Freeform 19"/>
          <p:cNvSpPr>
            <a:spLocks/>
          </p:cNvSpPr>
          <p:nvPr/>
        </p:nvSpPr>
        <p:spPr bwMode="auto">
          <a:xfrm>
            <a:off x="1976044" y="4234355"/>
            <a:ext cx="1052837"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5" name="Line 20"/>
          <p:cNvSpPr>
            <a:spLocks noChangeShapeType="1"/>
          </p:cNvSpPr>
          <p:nvPr/>
        </p:nvSpPr>
        <p:spPr bwMode="auto">
          <a:xfrm flipV="1">
            <a:off x="1443671" y="3574545"/>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6" name="Line 21"/>
          <p:cNvSpPr>
            <a:spLocks noChangeShapeType="1"/>
          </p:cNvSpPr>
          <p:nvPr/>
        </p:nvSpPr>
        <p:spPr bwMode="auto">
          <a:xfrm>
            <a:off x="1976044" y="3574545"/>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7" name="Line 22"/>
          <p:cNvSpPr>
            <a:spLocks noChangeShapeType="1"/>
          </p:cNvSpPr>
          <p:nvPr/>
        </p:nvSpPr>
        <p:spPr bwMode="auto">
          <a:xfrm>
            <a:off x="1906966" y="3942562"/>
            <a:ext cx="0" cy="226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8" name="Line 23"/>
          <p:cNvSpPr>
            <a:spLocks noChangeShapeType="1"/>
          </p:cNvSpPr>
          <p:nvPr/>
        </p:nvSpPr>
        <p:spPr bwMode="auto">
          <a:xfrm flipH="1">
            <a:off x="1846226" y="4290332"/>
            <a:ext cx="2382" cy="1345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9" name="Text Box 24"/>
          <p:cNvSpPr txBox="1">
            <a:spLocks noChangeArrowheads="1"/>
          </p:cNvSpPr>
          <p:nvPr/>
        </p:nvSpPr>
        <p:spPr bwMode="auto">
          <a:xfrm>
            <a:off x="1989145" y="4249838"/>
            <a:ext cx="10695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发送第 </a:t>
            </a:r>
            <a:r>
              <a:rPr kumimoji="1" lang="en-US" altLang="zh-CN" sz="1350" u="none">
                <a:solidFill>
                  <a:srgbClr val="333399"/>
                </a:solidFill>
                <a:latin typeface="Arial" panose="020B0604020202020204" pitchFamily="34" charset="0"/>
                <a:ea typeface="黑体" panose="02010609060101010101" pitchFamily="49" charset="-122"/>
              </a:rPr>
              <a:t>1 </a:t>
            </a:r>
            <a:r>
              <a:rPr kumimoji="1" lang="zh-CN" altLang="en-US" sz="1350" u="none">
                <a:solidFill>
                  <a:srgbClr val="333399"/>
                </a:solidFill>
                <a:latin typeface="Arial" panose="020B0604020202020204" pitchFamily="34" charset="0"/>
                <a:ea typeface="黑体" panose="02010609060101010101" pitchFamily="49" charset="-122"/>
              </a:rPr>
              <a:t>帧</a:t>
            </a:r>
          </a:p>
        </p:txBody>
      </p:sp>
      <p:sp>
        <p:nvSpPr>
          <p:cNvPr id="22" name="Line 54"/>
          <p:cNvSpPr>
            <a:spLocks noChangeShapeType="1"/>
          </p:cNvSpPr>
          <p:nvPr/>
        </p:nvSpPr>
        <p:spPr bwMode="auto">
          <a:xfrm flipV="1">
            <a:off x="1434143" y="4534485"/>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3" name="Text Box 57"/>
          <p:cNvSpPr txBox="1">
            <a:spLocks noChangeArrowheads="1"/>
          </p:cNvSpPr>
          <p:nvPr/>
        </p:nvSpPr>
        <p:spPr bwMode="auto">
          <a:xfrm>
            <a:off x="311171" y="4504710"/>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源站</a:t>
            </a:r>
          </a:p>
        </p:txBody>
      </p:sp>
      <p:sp>
        <p:nvSpPr>
          <p:cNvPr id="25" name="Line 9"/>
          <p:cNvSpPr>
            <a:spLocks noChangeShapeType="1"/>
          </p:cNvSpPr>
          <p:nvPr/>
        </p:nvSpPr>
        <p:spPr bwMode="auto">
          <a:xfrm>
            <a:off x="557572" y="4515429"/>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6" name="Line 15"/>
          <p:cNvSpPr>
            <a:spLocks noChangeShapeType="1"/>
          </p:cNvSpPr>
          <p:nvPr/>
        </p:nvSpPr>
        <p:spPr bwMode="auto">
          <a:xfrm flipV="1">
            <a:off x="1443671" y="4055452"/>
            <a:ext cx="474015"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8" name="Text Box 57"/>
          <p:cNvSpPr txBox="1">
            <a:spLocks noChangeArrowheads="1"/>
          </p:cNvSpPr>
          <p:nvPr/>
        </p:nvSpPr>
        <p:spPr bwMode="auto">
          <a:xfrm>
            <a:off x="858767" y="4720734"/>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dirty="0">
                <a:solidFill>
                  <a:srgbClr val="333399"/>
                </a:solidFill>
                <a:latin typeface="Arial" panose="020B0604020202020204" pitchFamily="34" charset="0"/>
                <a:ea typeface="黑体" panose="02010609060101010101" pitchFamily="49" charset="-122"/>
              </a:rPr>
              <a:t>有帧要发送</a:t>
            </a:r>
          </a:p>
        </p:txBody>
      </p:sp>
    </p:spTree>
    <p:extLst>
      <p:ext uri="{BB962C8B-B14F-4D97-AF65-F5344CB8AC3E}">
        <p14:creationId xmlns:p14="http://schemas.microsoft.com/office/powerpoint/2010/main" val="80059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46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46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grpId="0" nodeType="clickEffect">
                                  <p:stCondLst>
                                    <p:cond delay="0"/>
                                  </p:stCondLst>
                                  <p:childTnLst>
                                    <p:anim calcmode="discrete" valueType="str">
                                      <p:cBhvr>
                                        <p:cTn id="1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build="p"/>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a:xfrm>
            <a:off x="519116" y="637182"/>
            <a:ext cx="6089544" cy="783234"/>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假定没有高优先级帧要发送 </a:t>
            </a:r>
          </a:p>
        </p:txBody>
      </p:sp>
      <p:sp>
        <p:nvSpPr>
          <p:cNvPr id="325641" name="Rectangle 9"/>
          <p:cNvSpPr>
            <a:spLocks noGrp="1" noChangeArrowheads="1"/>
          </p:cNvSpPr>
          <p:nvPr>
            <p:ph type="body" idx="1"/>
          </p:nvPr>
        </p:nvSpPr>
        <p:spPr>
          <a:xfrm>
            <a:off x="199948" y="1348408"/>
            <a:ext cx="6820324" cy="2926690"/>
          </a:xfrm>
        </p:spPr>
        <p:txBody>
          <a:bodyPr/>
          <a:lstStyle/>
          <a:p>
            <a:pPr>
              <a:spcBef>
                <a:spcPts val="600"/>
              </a:spcBef>
            </a:pPr>
            <a:r>
              <a:rPr lang="zh-CN" altLang="en-US" sz="2000" b="1" kern="1200" dirty="0" smtClean="0">
                <a:solidFill>
                  <a:schemeClr val="accent1"/>
                </a:solidFill>
                <a:latin typeface="微软雅黑" panose="020B0503020204020204" pitchFamily="34" charset="-122"/>
                <a:ea typeface="微软雅黑" pitchFamily="34" charset="-122"/>
                <a:cs typeface="Times New Roman" pitchFamily="18" charset="0"/>
              </a:rPr>
              <a:t>源站</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发送了自己的数据帧。</a:t>
            </a:r>
          </a:p>
          <a:p>
            <a:pPr>
              <a:spcBef>
                <a:spcPts val="600"/>
              </a:spcBef>
            </a:pPr>
            <a:r>
              <a:rPr lang="zh-CN" altLang="en-US" sz="2000" b="1" kern="1200" dirty="0" smtClean="0">
                <a:solidFill>
                  <a:schemeClr val="accent1"/>
                </a:solidFill>
                <a:latin typeface="微软雅黑" panose="020B0503020204020204" pitchFamily="34" charset="-122"/>
                <a:ea typeface="微软雅黑" pitchFamily="34" charset="-122"/>
                <a:cs typeface="Times New Roman" pitchFamily="18" charset="0"/>
              </a:rPr>
              <a:t>目的站</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若正确收到此帧，则经过时间间隔 </a:t>
            </a:r>
            <a:r>
              <a:rPr lang="en-US" altLang="zh-CN" sz="2000" b="1" kern="1200" dirty="0">
                <a:solidFill>
                  <a:srgbClr val="C00000"/>
                </a:solidFill>
                <a:latin typeface="微软雅黑" panose="020B0503020204020204" pitchFamily="34" charset="-122"/>
                <a:ea typeface="微软雅黑" pitchFamily="34" charset="-122"/>
                <a:cs typeface="Times New Roman" pitchFamily="18" charset="0"/>
              </a:rPr>
              <a:t>SIFS</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后，向源站发送</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确认</a:t>
            </a:r>
            <a:r>
              <a:rPr lang="zh-CN" altLang="en-US" sz="2000" b="1" kern="1200" dirty="0" smtClean="0">
                <a:solidFill>
                  <a:srgbClr val="C00000"/>
                </a:solidFill>
                <a:latin typeface="微软雅黑" panose="020B0503020204020204" pitchFamily="34" charset="-122"/>
                <a:ea typeface="微软雅黑" pitchFamily="34" charset="-122"/>
                <a:cs typeface="Times New Roman" pitchFamily="18" charset="0"/>
              </a:rPr>
              <a:t>帧</a:t>
            </a:r>
            <a:r>
              <a:rPr lang="en-US" altLang="zh-CN" sz="2000" b="1" kern="1200" dirty="0" smtClean="0">
                <a:solidFill>
                  <a:srgbClr val="C00000"/>
                </a:solidFill>
                <a:latin typeface="微软雅黑" panose="020B0503020204020204" pitchFamily="34" charset="-122"/>
                <a:ea typeface="微软雅黑" pitchFamily="34" charset="-122"/>
                <a:cs typeface="Times New Roman" pitchFamily="18" charset="0"/>
              </a:rPr>
              <a:t>ACK</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a:t>
            </a:r>
          </a:p>
          <a:p>
            <a:pPr>
              <a:spcBef>
                <a:spcPts val="600"/>
              </a:spcBef>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若源站在规定时间内没有收到确认帧 </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ACK</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（由重传计时器控制这段时间），就必须重传此帧，直到收到确认为止，或者经过若干次的重传失败后放弃发送</a:t>
            </a: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a:t>
            </a:r>
            <a:endParaRPr lang="zh-CN" altLang="en-US" sz="2000" b="1" kern="1200" dirty="0">
              <a:solidFill>
                <a:srgbClr val="1A3868"/>
              </a:solidFill>
              <a:latin typeface="微软雅黑" panose="020B0503020204020204" pitchFamily="34" charset="-122"/>
              <a:ea typeface="微软雅黑" pitchFamily="34" charset="-122"/>
              <a:cs typeface="Times New Roman" pitchFamily="18" charset="0"/>
            </a:endParaRPr>
          </a:p>
        </p:txBody>
      </p:sp>
      <p:sp>
        <p:nvSpPr>
          <p:cNvPr id="5" name="Line 11"/>
          <p:cNvSpPr>
            <a:spLocks noChangeShapeType="1"/>
          </p:cNvSpPr>
          <p:nvPr/>
        </p:nvSpPr>
        <p:spPr bwMode="auto">
          <a:xfrm>
            <a:off x="752777" y="4074652"/>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6" name="Text Box 12"/>
          <p:cNvSpPr txBox="1">
            <a:spLocks noChangeArrowheads="1"/>
          </p:cNvSpPr>
          <p:nvPr/>
        </p:nvSpPr>
        <p:spPr bwMode="auto">
          <a:xfrm>
            <a:off x="6756570" y="3774522"/>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9" name="Text Box 15"/>
          <p:cNvSpPr txBox="1">
            <a:spLocks noChangeArrowheads="1"/>
          </p:cNvSpPr>
          <p:nvPr/>
        </p:nvSpPr>
        <p:spPr bwMode="auto">
          <a:xfrm>
            <a:off x="1638876" y="3496598"/>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12" name="Line 18"/>
          <p:cNvSpPr>
            <a:spLocks noChangeShapeType="1"/>
          </p:cNvSpPr>
          <p:nvPr/>
        </p:nvSpPr>
        <p:spPr bwMode="auto">
          <a:xfrm>
            <a:off x="1638876" y="3752662"/>
            <a:ext cx="532373"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3" name="Freeform 19"/>
          <p:cNvSpPr>
            <a:spLocks/>
          </p:cNvSpPr>
          <p:nvPr/>
        </p:nvSpPr>
        <p:spPr bwMode="auto">
          <a:xfrm>
            <a:off x="871877" y="3793578"/>
            <a:ext cx="766999"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4" name="Text Box 20"/>
          <p:cNvSpPr txBox="1">
            <a:spLocks noChangeArrowheads="1"/>
          </p:cNvSpPr>
          <p:nvPr/>
        </p:nvSpPr>
        <p:spPr bwMode="auto">
          <a:xfrm>
            <a:off x="838529" y="3791195"/>
            <a:ext cx="86942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350" u="none">
                <a:solidFill>
                  <a:srgbClr val="333399"/>
                </a:solidFill>
                <a:latin typeface="Arial" panose="020B0604020202020204" pitchFamily="34" charset="0"/>
                <a:ea typeface="黑体" panose="02010609060101010101" pitchFamily="49" charset="-122"/>
              </a:rPr>
              <a:t>媒体空闲                                    </a:t>
            </a:r>
          </a:p>
        </p:txBody>
      </p:sp>
      <p:sp>
        <p:nvSpPr>
          <p:cNvPr id="15" name="Freeform 21"/>
          <p:cNvSpPr>
            <a:spLocks/>
          </p:cNvSpPr>
          <p:nvPr/>
        </p:nvSpPr>
        <p:spPr bwMode="auto">
          <a:xfrm>
            <a:off x="2171249" y="3793578"/>
            <a:ext cx="1052837" cy="281074"/>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6" name="Line 22"/>
          <p:cNvSpPr>
            <a:spLocks noChangeShapeType="1"/>
          </p:cNvSpPr>
          <p:nvPr/>
        </p:nvSpPr>
        <p:spPr bwMode="auto">
          <a:xfrm flipV="1">
            <a:off x="1638876" y="3436640"/>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7" name="Line 23"/>
          <p:cNvSpPr>
            <a:spLocks noChangeShapeType="1"/>
          </p:cNvSpPr>
          <p:nvPr/>
        </p:nvSpPr>
        <p:spPr bwMode="auto">
          <a:xfrm>
            <a:off x="2171249" y="3436640"/>
            <a:ext cx="0" cy="6300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0" name="Text Box 26"/>
          <p:cNvSpPr txBox="1">
            <a:spLocks noChangeArrowheads="1"/>
          </p:cNvSpPr>
          <p:nvPr/>
        </p:nvSpPr>
        <p:spPr bwMode="auto">
          <a:xfrm>
            <a:off x="2184350" y="3809061"/>
            <a:ext cx="10695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发送第 </a:t>
            </a:r>
            <a:r>
              <a:rPr kumimoji="1" lang="en-US" altLang="zh-CN" sz="1350" u="none">
                <a:solidFill>
                  <a:srgbClr val="333399"/>
                </a:solidFill>
                <a:latin typeface="Arial" panose="020B0604020202020204" pitchFamily="34" charset="0"/>
                <a:ea typeface="黑体" panose="02010609060101010101" pitchFamily="49" charset="-122"/>
              </a:rPr>
              <a:t>1 </a:t>
            </a:r>
            <a:r>
              <a:rPr kumimoji="1" lang="zh-CN" altLang="en-US" sz="1350" u="none">
                <a:solidFill>
                  <a:srgbClr val="333399"/>
                </a:solidFill>
                <a:latin typeface="Arial" panose="020B0604020202020204" pitchFamily="34" charset="0"/>
                <a:ea typeface="黑体" panose="02010609060101010101" pitchFamily="49" charset="-122"/>
              </a:rPr>
              <a:t>帧</a:t>
            </a:r>
          </a:p>
        </p:txBody>
      </p:sp>
      <p:sp>
        <p:nvSpPr>
          <p:cNvPr id="21" name="Text Box 27"/>
          <p:cNvSpPr txBox="1">
            <a:spLocks noChangeArrowheads="1"/>
          </p:cNvSpPr>
          <p:nvPr/>
        </p:nvSpPr>
        <p:spPr bwMode="auto">
          <a:xfrm>
            <a:off x="3139527" y="4090135"/>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22" name="Line 30"/>
          <p:cNvSpPr>
            <a:spLocks noChangeShapeType="1"/>
          </p:cNvSpPr>
          <p:nvPr/>
        </p:nvSpPr>
        <p:spPr bwMode="auto">
          <a:xfrm flipH="1" flipV="1">
            <a:off x="3224086" y="4099663"/>
            <a:ext cx="0" cy="332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4" name="Line 56"/>
          <p:cNvSpPr>
            <a:spLocks noChangeShapeType="1"/>
          </p:cNvSpPr>
          <p:nvPr/>
        </p:nvSpPr>
        <p:spPr bwMode="auto">
          <a:xfrm flipV="1">
            <a:off x="1629348" y="4093708"/>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5" name="Text Box 57"/>
          <p:cNvSpPr txBox="1">
            <a:spLocks noChangeArrowheads="1"/>
          </p:cNvSpPr>
          <p:nvPr/>
        </p:nvSpPr>
        <p:spPr bwMode="auto">
          <a:xfrm>
            <a:off x="1139933" y="4243773"/>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dirty="0">
                <a:solidFill>
                  <a:srgbClr val="333399"/>
                </a:solidFill>
                <a:latin typeface="Arial" panose="020B0604020202020204" pitchFamily="34" charset="0"/>
                <a:ea typeface="黑体" panose="02010609060101010101" pitchFamily="49" charset="-122"/>
              </a:rPr>
              <a:t>有帧要发送</a:t>
            </a:r>
          </a:p>
        </p:txBody>
      </p:sp>
      <p:sp>
        <p:nvSpPr>
          <p:cNvPr id="26" name="Text Box 59"/>
          <p:cNvSpPr txBox="1">
            <a:spLocks noChangeArrowheads="1"/>
          </p:cNvSpPr>
          <p:nvPr/>
        </p:nvSpPr>
        <p:spPr bwMode="auto">
          <a:xfrm>
            <a:off x="506376" y="4063933"/>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源站</a:t>
            </a:r>
          </a:p>
        </p:txBody>
      </p:sp>
      <p:sp>
        <p:nvSpPr>
          <p:cNvPr id="27" name="Line 60"/>
          <p:cNvSpPr>
            <a:spLocks noChangeShapeType="1"/>
          </p:cNvSpPr>
          <p:nvPr/>
        </p:nvSpPr>
        <p:spPr bwMode="auto">
          <a:xfrm>
            <a:off x="751586" y="4941694"/>
            <a:ext cx="637300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8" name="Text Box 61"/>
          <p:cNvSpPr txBox="1">
            <a:spLocks noChangeArrowheads="1"/>
          </p:cNvSpPr>
          <p:nvPr/>
        </p:nvSpPr>
        <p:spPr bwMode="auto">
          <a:xfrm>
            <a:off x="6756570" y="4655856"/>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29" name="Text Box 62"/>
          <p:cNvSpPr txBox="1">
            <a:spLocks noChangeArrowheads="1"/>
          </p:cNvSpPr>
          <p:nvPr/>
        </p:nvSpPr>
        <p:spPr bwMode="auto">
          <a:xfrm>
            <a:off x="467544" y="4592733"/>
            <a:ext cx="7040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目的站</a:t>
            </a:r>
          </a:p>
        </p:txBody>
      </p:sp>
      <p:sp>
        <p:nvSpPr>
          <p:cNvPr id="30" name="Freeform 63"/>
          <p:cNvSpPr>
            <a:spLocks/>
          </p:cNvSpPr>
          <p:nvPr/>
        </p:nvSpPr>
        <p:spPr bwMode="auto">
          <a:xfrm>
            <a:off x="3609968" y="4659430"/>
            <a:ext cx="49783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1" name="Line 64"/>
          <p:cNvSpPr>
            <a:spLocks noChangeShapeType="1"/>
          </p:cNvSpPr>
          <p:nvPr/>
        </p:nvSpPr>
        <p:spPr bwMode="auto">
          <a:xfrm>
            <a:off x="3609968" y="4093708"/>
            <a:ext cx="0" cy="5085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2" name="Text Box 65"/>
          <p:cNvSpPr txBox="1">
            <a:spLocks noChangeArrowheads="1"/>
          </p:cNvSpPr>
          <p:nvPr/>
        </p:nvSpPr>
        <p:spPr bwMode="auto">
          <a:xfrm>
            <a:off x="3574238" y="4673721"/>
            <a:ext cx="55976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ACK</a:t>
            </a:r>
          </a:p>
        </p:txBody>
      </p:sp>
      <p:sp>
        <p:nvSpPr>
          <p:cNvPr id="33" name="Line 73"/>
          <p:cNvSpPr>
            <a:spLocks noChangeShapeType="1"/>
          </p:cNvSpPr>
          <p:nvPr/>
        </p:nvSpPr>
        <p:spPr bwMode="auto">
          <a:xfrm flipV="1">
            <a:off x="3224086" y="4373592"/>
            <a:ext cx="401365" cy="2382"/>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Tree>
    <p:extLst>
      <p:ext uri="{BB962C8B-B14F-4D97-AF65-F5344CB8AC3E}">
        <p14:creationId xmlns:p14="http://schemas.microsoft.com/office/powerpoint/2010/main" val="230326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4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41">
                                            <p:txEl>
                                              <p:pRg st="2" end="2"/>
                                            </p:txEl>
                                          </p:spTgt>
                                        </p:tgtEl>
                                        <p:attrNameLst>
                                          <p:attrName>style.visibility</p:attrName>
                                        </p:attrNameLst>
                                      </p:cBhvr>
                                      <p:to>
                                        <p:strVal val="visible"/>
                                      </p:to>
                                    </p:set>
                                  </p:childTnLst>
                                </p:cTn>
                              </p:par>
                              <p:par>
                                <p:cTn id="11" presetID="35" presetClass="emph" presetSubtype="0" repeatCount="4000" fill="hold" grpId="0" nodeType="withEffect">
                                  <p:stCondLst>
                                    <p:cond delay="0"/>
                                  </p:stCondLst>
                                  <p:childTnLst>
                                    <p:anim calcmode="discrete" valueType="str">
                                      <p:cBhvr>
                                        <p:cTn id="12"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41" grpId="0" build="p"/>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7" name="Rectangle 9"/>
          <p:cNvSpPr>
            <a:spLocks noGrp="1" noChangeArrowheads="1"/>
          </p:cNvSpPr>
          <p:nvPr>
            <p:ph type="body" idx="1"/>
          </p:nvPr>
        </p:nvSpPr>
        <p:spPr>
          <a:xfrm>
            <a:off x="307959" y="1348408"/>
            <a:ext cx="6698359" cy="3411002"/>
          </a:xfrm>
        </p:spPr>
        <p:txBody>
          <a:bodyPr/>
          <a:lstStyle/>
          <a:p>
            <a:pPr>
              <a:spcBef>
                <a:spcPts val="600"/>
              </a:spcBef>
            </a:pP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信道从忙态变为空闲时，任何一个站要发送数据帧时，不仅都必须等待一个 </a:t>
            </a: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DIFS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的间隔，而且还要进入</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争用窗口</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，并计算</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随机退避时间</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以便再次重新试图接入到信道。</a:t>
            </a:r>
          </a:p>
          <a:p>
            <a:pPr>
              <a:spcBef>
                <a:spcPts val="600"/>
              </a:spcBef>
            </a:pPr>
            <a:r>
              <a:rPr lang="zh-CN" altLang="en-US" sz="2000" b="1" kern="1200" dirty="0" smtClean="0">
                <a:solidFill>
                  <a:srgbClr val="1A3868"/>
                </a:solidFill>
                <a:latin typeface="微软雅黑" panose="020B0503020204020204" pitchFamily="34" charset="-122"/>
                <a:ea typeface="微软雅黑" pitchFamily="34" charset="-122"/>
                <a:cs typeface="Times New Roman" pitchFamily="18" charset="0"/>
              </a:rPr>
              <a:t>这样做的目的：</a:t>
            </a:r>
            <a:r>
              <a:rPr lang="zh-CN" altLang="en-US" sz="2000" b="1" kern="1200" dirty="0" smtClean="0">
                <a:solidFill>
                  <a:schemeClr val="accent1"/>
                </a:solidFill>
                <a:latin typeface="微软雅黑" panose="020B0503020204020204" pitchFamily="34" charset="-122"/>
                <a:ea typeface="微软雅黑" pitchFamily="34" charset="-122"/>
                <a:cs typeface="Times New Roman" pitchFamily="18" charset="0"/>
              </a:rPr>
              <a:t>减少发生</a:t>
            </a:r>
            <a:r>
              <a:rPr lang="zh-CN" altLang="en-US" sz="2000" b="1" kern="1200" dirty="0">
                <a:solidFill>
                  <a:schemeClr val="accent1"/>
                </a:solidFill>
                <a:latin typeface="微软雅黑" panose="020B0503020204020204" pitchFamily="34" charset="-122"/>
                <a:ea typeface="微软雅黑" pitchFamily="34" charset="-122"/>
                <a:cs typeface="Times New Roman" pitchFamily="18" charset="0"/>
              </a:rPr>
              <a:t>碰撞的概率</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a:t>
            </a:r>
          </a:p>
          <a:p>
            <a:pPr>
              <a:spcBef>
                <a:spcPts val="600"/>
              </a:spcBef>
            </a:pPr>
            <a:r>
              <a:rPr lang="en-US" altLang="zh-CN" sz="2000" b="1" kern="1200" dirty="0">
                <a:solidFill>
                  <a:srgbClr val="1A3868"/>
                </a:solidFill>
                <a:latin typeface="微软雅黑" panose="020B0503020204020204" pitchFamily="34" charset="-122"/>
                <a:ea typeface="微软雅黑" pitchFamily="34" charset="-122"/>
                <a:cs typeface="Times New Roman" pitchFamily="18" charset="0"/>
              </a:rPr>
              <a:t>802.11 </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使用</a:t>
            </a:r>
            <a:r>
              <a:rPr lang="zh-CN" altLang="en-US" sz="2000" b="1" kern="1200" dirty="0">
                <a:solidFill>
                  <a:srgbClr val="C00000"/>
                </a:solidFill>
                <a:latin typeface="微软雅黑" panose="020B0503020204020204" pitchFamily="34" charset="-122"/>
                <a:ea typeface="微软雅黑" pitchFamily="34" charset="-122"/>
                <a:cs typeface="Times New Roman" pitchFamily="18" charset="0"/>
              </a:rPr>
              <a:t>二进制指数退避算法</a:t>
            </a:r>
            <a:r>
              <a:rPr lang="zh-CN" altLang="en-US" sz="2000" b="1" kern="1200" dirty="0">
                <a:solidFill>
                  <a:srgbClr val="1A3868"/>
                </a:solidFill>
                <a:latin typeface="微软雅黑" panose="020B0503020204020204" pitchFamily="34" charset="-122"/>
                <a:ea typeface="微软雅黑" pitchFamily="34" charset="-122"/>
                <a:cs typeface="Times New Roman" pitchFamily="18" charset="0"/>
              </a:rPr>
              <a:t>。   </a:t>
            </a:r>
          </a:p>
        </p:txBody>
      </p:sp>
      <p:sp>
        <p:nvSpPr>
          <p:cNvPr id="7" name="Text Box 31"/>
          <p:cNvSpPr txBox="1">
            <a:spLocks noChangeArrowheads="1"/>
          </p:cNvSpPr>
          <p:nvPr/>
        </p:nvSpPr>
        <p:spPr bwMode="auto">
          <a:xfrm>
            <a:off x="6475404" y="4168756"/>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8" name="Freeform 32"/>
          <p:cNvSpPr>
            <a:spLocks/>
          </p:cNvSpPr>
          <p:nvPr/>
        </p:nvSpPr>
        <p:spPr bwMode="auto">
          <a:xfrm>
            <a:off x="1881746" y="4183048"/>
            <a:ext cx="1948464"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9" name="Text Box 33"/>
          <p:cNvSpPr txBox="1">
            <a:spLocks noChangeArrowheads="1"/>
          </p:cNvSpPr>
          <p:nvPr/>
        </p:nvSpPr>
        <p:spPr bwMode="auto">
          <a:xfrm>
            <a:off x="2224752" y="4173520"/>
            <a:ext cx="140294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（媒体忙）</a:t>
            </a:r>
          </a:p>
        </p:txBody>
      </p:sp>
      <p:sp>
        <p:nvSpPr>
          <p:cNvPr id="10" name="Line 35"/>
          <p:cNvSpPr>
            <a:spLocks noChangeShapeType="1"/>
          </p:cNvSpPr>
          <p:nvPr/>
        </p:nvSpPr>
        <p:spPr bwMode="auto">
          <a:xfrm flipV="1">
            <a:off x="3840929" y="3980118"/>
            <a:ext cx="503790"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2" name="Line 37"/>
          <p:cNvSpPr>
            <a:spLocks noChangeShapeType="1"/>
          </p:cNvSpPr>
          <p:nvPr/>
        </p:nvSpPr>
        <p:spPr bwMode="auto">
          <a:xfrm>
            <a:off x="4344719" y="3795660"/>
            <a:ext cx="0" cy="6443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3" name="Freeform 38"/>
          <p:cNvSpPr>
            <a:spLocks/>
          </p:cNvSpPr>
          <p:nvPr/>
        </p:nvSpPr>
        <p:spPr bwMode="auto">
          <a:xfrm>
            <a:off x="5301086" y="4183048"/>
            <a:ext cx="1037355" cy="282265"/>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4" name="Freeform 39"/>
          <p:cNvSpPr>
            <a:spLocks/>
          </p:cNvSpPr>
          <p:nvPr/>
        </p:nvSpPr>
        <p:spPr bwMode="auto">
          <a:xfrm>
            <a:off x="4339955" y="4183048"/>
            <a:ext cx="961131" cy="282265"/>
          </a:xfrm>
          <a:custGeom>
            <a:avLst/>
            <a:gdLst>
              <a:gd name="T0" fmla="*/ 0 w 780"/>
              <a:gd name="T1" fmla="*/ 240 h 240"/>
              <a:gd name="T2" fmla="*/ 0 w 780"/>
              <a:gd name="T3" fmla="*/ 0 h 240"/>
              <a:gd name="T4" fmla="*/ 780 w 780"/>
              <a:gd name="T5" fmla="*/ 0 h 240"/>
            </a:gdLst>
            <a:ahLst/>
            <a:cxnLst>
              <a:cxn ang="0">
                <a:pos x="T0" y="T1"/>
              </a:cxn>
              <a:cxn ang="0">
                <a:pos x="T2" y="T3"/>
              </a:cxn>
              <a:cxn ang="0">
                <a:pos x="T4" y="T5"/>
              </a:cxn>
            </a:cxnLst>
            <a:rect l="0" t="0" r="r" b="b"/>
            <a:pathLst>
              <a:path w="780" h="240">
                <a:moveTo>
                  <a:pt x="0" y="240"/>
                </a:moveTo>
                <a:lnTo>
                  <a:pt x="0" y="0"/>
                </a:lnTo>
                <a:lnTo>
                  <a:pt x="780" y="0"/>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5" name="Line 40"/>
          <p:cNvSpPr>
            <a:spLocks noChangeShapeType="1"/>
          </p:cNvSpPr>
          <p:nvPr/>
        </p:nvSpPr>
        <p:spPr bwMode="auto">
          <a:xfrm>
            <a:off x="4457863" y="4179475"/>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6" name="Line 41"/>
          <p:cNvSpPr>
            <a:spLocks noChangeShapeType="1"/>
          </p:cNvSpPr>
          <p:nvPr/>
        </p:nvSpPr>
        <p:spPr bwMode="auto">
          <a:xfrm>
            <a:off x="4575771" y="4179475"/>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7" name="Line 42"/>
          <p:cNvSpPr>
            <a:spLocks noChangeShapeType="1"/>
          </p:cNvSpPr>
          <p:nvPr/>
        </p:nvSpPr>
        <p:spPr bwMode="auto">
          <a:xfrm>
            <a:off x="4693679" y="4179475"/>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8" name="Line 43"/>
          <p:cNvSpPr>
            <a:spLocks noChangeShapeType="1"/>
          </p:cNvSpPr>
          <p:nvPr/>
        </p:nvSpPr>
        <p:spPr bwMode="auto">
          <a:xfrm>
            <a:off x="4812778" y="4179475"/>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19" name="Line 44"/>
          <p:cNvSpPr>
            <a:spLocks noChangeShapeType="1"/>
          </p:cNvSpPr>
          <p:nvPr/>
        </p:nvSpPr>
        <p:spPr bwMode="auto">
          <a:xfrm>
            <a:off x="4930687" y="4179475"/>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0" name="Line 45"/>
          <p:cNvSpPr>
            <a:spLocks noChangeShapeType="1"/>
          </p:cNvSpPr>
          <p:nvPr/>
        </p:nvSpPr>
        <p:spPr bwMode="auto">
          <a:xfrm>
            <a:off x="5048595" y="418662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1" name="Line 46"/>
          <p:cNvSpPr>
            <a:spLocks noChangeShapeType="1"/>
          </p:cNvSpPr>
          <p:nvPr/>
        </p:nvSpPr>
        <p:spPr bwMode="auto">
          <a:xfrm>
            <a:off x="5174840" y="4186621"/>
            <a:ext cx="0" cy="2834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2" name="Line 47"/>
          <p:cNvSpPr>
            <a:spLocks noChangeShapeType="1"/>
          </p:cNvSpPr>
          <p:nvPr/>
        </p:nvSpPr>
        <p:spPr bwMode="auto">
          <a:xfrm>
            <a:off x="4364965" y="3974624"/>
            <a:ext cx="958749" cy="0"/>
          </a:xfrm>
          <a:prstGeom prst="line">
            <a:avLst/>
          </a:prstGeom>
          <a:noFill/>
          <a:ln w="9525">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23" name="Text Box 48"/>
          <p:cNvSpPr txBox="1">
            <a:spLocks noChangeArrowheads="1"/>
          </p:cNvSpPr>
          <p:nvPr/>
        </p:nvSpPr>
        <p:spPr bwMode="auto">
          <a:xfrm>
            <a:off x="4416179" y="3679258"/>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争用窗口</a:t>
            </a:r>
          </a:p>
        </p:txBody>
      </p:sp>
      <p:sp>
        <p:nvSpPr>
          <p:cNvPr id="24" name="Text Box 49"/>
          <p:cNvSpPr txBox="1">
            <a:spLocks noChangeArrowheads="1"/>
          </p:cNvSpPr>
          <p:nvPr/>
        </p:nvSpPr>
        <p:spPr bwMode="auto">
          <a:xfrm>
            <a:off x="5276075" y="4148509"/>
            <a:ext cx="1098378"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发送下一 帧</a:t>
            </a:r>
          </a:p>
        </p:txBody>
      </p:sp>
      <p:sp>
        <p:nvSpPr>
          <p:cNvPr id="25" name="AutoShape 50"/>
          <p:cNvSpPr>
            <a:spLocks/>
          </p:cNvSpPr>
          <p:nvPr/>
        </p:nvSpPr>
        <p:spPr bwMode="auto">
          <a:xfrm rot="-5400000">
            <a:off x="2811912" y="3587552"/>
            <a:ext cx="108380" cy="1928217"/>
          </a:xfrm>
          <a:prstGeom prst="leftBrace">
            <a:avLst>
              <a:gd name="adj1" fmla="val 14826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26" name="AutoShape 51"/>
          <p:cNvSpPr>
            <a:spLocks/>
          </p:cNvSpPr>
          <p:nvPr/>
        </p:nvSpPr>
        <p:spPr bwMode="auto">
          <a:xfrm rot="-5400000">
            <a:off x="4778240" y="4063949"/>
            <a:ext cx="84560" cy="937311"/>
          </a:xfrm>
          <a:prstGeom prst="leftBrace">
            <a:avLst>
              <a:gd name="adj1" fmla="val 923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27" name="Text Box 52"/>
          <p:cNvSpPr txBox="1">
            <a:spLocks noChangeArrowheads="1"/>
          </p:cNvSpPr>
          <p:nvPr/>
        </p:nvSpPr>
        <p:spPr bwMode="auto">
          <a:xfrm>
            <a:off x="2467715" y="4548682"/>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推迟接入</a:t>
            </a:r>
          </a:p>
        </p:txBody>
      </p:sp>
      <p:sp>
        <p:nvSpPr>
          <p:cNvPr id="28" name="Text Box 53"/>
          <p:cNvSpPr txBox="1">
            <a:spLocks noChangeArrowheads="1"/>
          </p:cNvSpPr>
          <p:nvPr/>
        </p:nvSpPr>
        <p:spPr bwMode="auto">
          <a:xfrm>
            <a:off x="4251821" y="4512953"/>
            <a:ext cx="1223412"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等待重试时间</a:t>
            </a:r>
          </a:p>
        </p:txBody>
      </p:sp>
      <p:sp>
        <p:nvSpPr>
          <p:cNvPr id="29" name="Line 56"/>
          <p:cNvSpPr>
            <a:spLocks noChangeShapeType="1"/>
          </p:cNvSpPr>
          <p:nvPr/>
        </p:nvSpPr>
        <p:spPr bwMode="auto">
          <a:xfrm>
            <a:off x="5322523" y="3854334"/>
            <a:ext cx="0" cy="2763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0" name="Line 64"/>
          <p:cNvSpPr>
            <a:spLocks noChangeShapeType="1"/>
          </p:cNvSpPr>
          <p:nvPr/>
        </p:nvSpPr>
        <p:spPr bwMode="auto">
          <a:xfrm>
            <a:off x="3827828" y="3803998"/>
            <a:ext cx="2382" cy="6407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 name="Text Box 68"/>
          <p:cNvSpPr txBox="1">
            <a:spLocks noChangeArrowheads="1"/>
          </p:cNvSpPr>
          <p:nvPr/>
        </p:nvSpPr>
        <p:spPr bwMode="auto">
          <a:xfrm>
            <a:off x="179512" y="4439111"/>
            <a:ext cx="75213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 </a:t>
            </a:r>
            <a:r>
              <a:rPr kumimoji="1" lang="zh-CN" altLang="en-US" sz="1350" u="none">
                <a:solidFill>
                  <a:srgbClr val="333399"/>
                </a:solidFill>
                <a:latin typeface="Arial" panose="020B0604020202020204" pitchFamily="34" charset="0"/>
                <a:ea typeface="黑体" panose="02010609060101010101" pitchFamily="49" charset="-122"/>
              </a:rPr>
              <a:t>其他站</a:t>
            </a:r>
          </a:p>
        </p:txBody>
      </p:sp>
      <p:sp>
        <p:nvSpPr>
          <p:cNvPr id="34" name="Line 69"/>
          <p:cNvSpPr>
            <a:spLocks noChangeShapeType="1"/>
          </p:cNvSpPr>
          <p:nvPr/>
        </p:nvSpPr>
        <p:spPr bwMode="auto">
          <a:xfrm flipV="1">
            <a:off x="1880555" y="4484369"/>
            <a:ext cx="0" cy="225098"/>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5" name="Text Box 70"/>
          <p:cNvSpPr txBox="1">
            <a:spLocks noChangeArrowheads="1"/>
          </p:cNvSpPr>
          <p:nvPr/>
        </p:nvSpPr>
        <p:spPr bwMode="auto">
          <a:xfrm>
            <a:off x="1372680" y="4648726"/>
            <a:ext cx="105028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有帧要发送</a:t>
            </a:r>
          </a:p>
        </p:txBody>
      </p:sp>
      <p:sp>
        <p:nvSpPr>
          <p:cNvPr id="37" name="Line 30"/>
          <p:cNvSpPr>
            <a:spLocks noChangeShapeType="1"/>
          </p:cNvSpPr>
          <p:nvPr/>
        </p:nvSpPr>
        <p:spPr bwMode="auto">
          <a:xfrm>
            <a:off x="471611" y="4465313"/>
            <a:ext cx="6374192"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8" name="Text Box 36"/>
          <p:cNvSpPr txBox="1">
            <a:spLocks noChangeArrowheads="1"/>
          </p:cNvSpPr>
          <p:nvPr/>
        </p:nvSpPr>
        <p:spPr bwMode="auto">
          <a:xfrm>
            <a:off x="3808772" y="3689239"/>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dirty="0">
                <a:solidFill>
                  <a:srgbClr val="333399"/>
                </a:solidFill>
                <a:latin typeface="Arial" panose="020B0604020202020204" pitchFamily="34" charset="0"/>
                <a:ea typeface="黑体" panose="02010609060101010101" pitchFamily="49" charset="-122"/>
              </a:rPr>
              <a:t>DIFS</a:t>
            </a:r>
          </a:p>
        </p:txBody>
      </p:sp>
      <p:sp>
        <p:nvSpPr>
          <p:cNvPr id="39" name="Rectangle 6"/>
          <p:cNvSpPr txBox="1">
            <a:spLocks noChangeArrowheads="1"/>
          </p:cNvSpPr>
          <p:nvPr/>
        </p:nvSpPr>
        <p:spPr bwMode="auto">
          <a:xfrm>
            <a:off x="395536" y="700336"/>
            <a:ext cx="6089544"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800" b="1">
                <a:solidFill>
                  <a:srgbClr val="194D19"/>
                </a:solidFill>
                <a:latin typeface="Arial" charset="0"/>
                <a:ea typeface="+mj-ea"/>
                <a:cs typeface="+mj-cs"/>
              </a:defRPr>
            </a:lvl1pPr>
            <a:lvl2pPr algn="ctr" rtl="0" eaLnBrk="0" fontAlgn="base" hangingPunct="0">
              <a:spcBef>
                <a:spcPct val="0"/>
              </a:spcBef>
              <a:spcAft>
                <a:spcPct val="0"/>
              </a:spcAft>
              <a:defRPr sz="2800" b="1">
                <a:solidFill>
                  <a:srgbClr val="194D19"/>
                </a:solidFill>
                <a:latin typeface="Arial" charset="0"/>
                <a:ea typeface="微软雅黑" pitchFamily="34" charset="-122"/>
              </a:defRPr>
            </a:lvl2pPr>
            <a:lvl3pPr algn="ctr" rtl="0" eaLnBrk="0" fontAlgn="base" hangingPunct="0">
              <a:spcBef>
                <a:spcPct val="0"/>
              </a:spcBef>
              <a:spcAft>
                <a:spcPct val="0"/>
              </a:spcAft>
              <a:defRPr sz="2800" b="1">
                <a:solidFill>
                  <a:srgbClr val="194D19"/>
                </a:solidFill>
                <a:latin typeface="Arial" charset="0"/>
                <a:ea typeface="微软雅黑" pitchFamily="34" charset="-122"/>
              </a:defRPr>
            </a:lvl3pPr>
            <a:lvl4pPr algn="ctr" rtl="0" eaLnBrk="0" fontAlgn="base" hangingPunct="0">
              <a:spcBef>
                <a:spcPct val="0"/>
              </a:spcBef>
              <a:spcAft>
                <a:spcPct val="0"/>
              </a:spcAft>
              <a:defRPr sz="2800" b="1">
                <a:solidFill>
                  <a:srgbClr val="194D19"/>
                </a:solidFill>
                <a:latin typeface="Arial" charset="0"/>
                <a:ea typeface="微软雅黑" pitchFamily="34" charset="-122"/>
              </a:defRPr>
            </a:lvl4pPr>
            <a:lvl5pPr algn="ctr" rtl="0" eaLnBrk="0" fontAlgn="base" hangingPunct="0">
              <a:spcBef>
                <a:spcPct val="0"/>
              </a:spcBef>
              <a:spcAft>
                <a:spcPct val="0"/>
              </a:spcAft>
              <a:defRPr sz="2800" b="1">
                <a:solidFill>
                  <a:srgbClr val="194D19"/>
                </a:solidFill>
                <a:latin typeface="Arial" charset="0"/>
                <a:ea typeface="微软雅黑" pitchFamily="34" charset="-122"/>
              </a:defRPr>
            </a:lvl5pPr>
            <a:lvl6pPr marL="4572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6pPr>
            <a:lvl7pPr marL="9144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7pPr>
            <a:lvl8pPr marL="13716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8pPr>
            <a:lvl9pPr marL="1828800" algn="ctr" rtl="0" eaLnBrk="1" fontAlgn="base" hangingPunct="1">
              <a:spcBef>
                <a:spcPct val="0"/>
              </a:spcBef>
              <a:spcAft>
                <a:spcPct val="0"/>
              </a:spcAft>
              <a:defRPr sz="4000" b="1">
                <a:solidFill>
                  <a:schemeClr val="accent2"/>
                </a:solidFill>
                <a:latin typeface="Constantia" pitchFamily="18" charset="0"/>
                <a:ea typeface="微软雅黑" pitchFamily="34" charset="-122"/>
              </a:defRPr>
            </a:lvl9pPr>
          </a:lstStyle>
          <a:p>
            <a:pPr algn="l"/>
            <a:r>
              <a:rPr lang="en-US" altLang="zh-CN" sz="2400" u="none"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CSMA/CA </a:t>
            </a:r>
            <a:r>
              <a:rPr lang="zh-CN" altLang="en-US" sz="2400" u="none"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原理</a:t>
            </a:r>
            <a:r>
              <a:rPr lang="en-US" altLang="zh-CN" sz="2400" u="none"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zh-CN" altLang="en-US" sz="2400" u="none"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en-US" altLang="zh-CN" sz="2400" u="none"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3</a:t>
            </a:r>
            <a:r>
              <a:rPr lang="zh-CN" altLang="en-US" sz="2400" u="none"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zh-CN" altLang="en-US" sz="2400" u="none" dirty="0">
                <a:solidFill>
                  <a:srgbClr val="007D7A"/>
                </a:solidFill>
                <a:latin typeface="微软雅黑" panose="020B0503020204020204" pitchFamily="34" charset="-122"/>
                <a:ea typeface="微软雅黑" panose="020B0503020204020204" pitchFamily="34" charset="-122"/>
                <a:cs typeface="Times New Roman" pitchFamily="18" charset="0"/>
              </a:rPr>
              <a:t>冲突退避</a:t>
            </a:r>
            <a:endParaRPr lang="zh-CN" altLang="en-US" sz="2400" u="none"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3083779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6" name="Rectangle 6"/>
          <p:cNvSpPr>
            <a:spLocks noGrp="1" noChangeArrowheads="1"/>
          </p:cNvSpPr>
          <p:nvPr>
            <p:ph type="title"/>
          </p:nvPr>
        </p:nvSpPr>
        <p:spPr>
          <a:xfrm>
            <a:off x="539552" y="556320"/>
            <a:ext cx="6089544" cy="1096904"/>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退避算法的使用情况 </a:t>
            </a:r>
          </a:p>
        </p:txBody>
      </p:sp>
      <p:sp>
        <p:nvSpPr>
          <p:cNvPr id="332809" name="Rectangle 9"/>
          <p:cNvSpPr>
            <a:spLocks noGrp="1" noChangeArrowheads="1"/>
          </p:cNvSpPr>
          <p:nvPr>
            <p:ph type="body" idx="1"/>
          </p:nvPr>
        </p:nvSpPr>
        <p:spPr>
          <a:xfrm>
            <a:off x="251520" y="1492424"/>
            <a:ext cx="6696744" cy="3411002"/>
          </a:xfrm>
        </p:spPr>
        <p:txBody>
          <a:bodyPr/>
          <a:lstStyle/>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仅在下面的情况下才</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不使用退避算法</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：检测到信道是</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空闲</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的，并且这个数据帧是要发送的</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第一个数据帧</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除此以外的所有情况，都</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必须使用退避算法</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。即：</a:t>
            </a:r>
          </a:p>
          <a:p>
            <a:pPr lvl="1">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在发送第一个帧之前检测到信道处于忙态。</a:t>
            </a:r>
          </a:p>
          <a:p>
            <a:pPr lvl="1">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在每一次的成功发送后。  </a:t>
            </a:r>
          </a:p>
          <a:p>
            <a:pPr lvl="1">
              <a:spcBef>
                <a:spcPts val="600"/>
              </a:spcBef>
            </a:pP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在</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每一次的重传后</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a:t>
            </a:r>
            <a:endParaRPr lang="zh-CN" altLang="en-US" sz="2200" b="1" kern="1200" dirty="0">
              <a:solidFill>
                <a:srgbClr val="1A3868"/>
              </a:solidFill>
              <a:latin typeface="微软雅黑" panose="020B0503020204020204" pitchFamily="34" charset="-122"/>
              <a:ea typeface="微软雅黑" pitchFamily="34" charset="-122"/>
              <a:cs typeface="Times New Roman" pitchFamily="18" charset="0"/>
            </a:endParaRPr>
          </a:p>
        </p:txBody>
      </p:sp>
    </p:spTree>
    <p:extLst>
      <p:ext uri="{BB962C8B-B14F-4D97-AF65-F5344CB8AC3E}">
        <p14:creationId xmlns:p14="http://schemas.microsoft.com/office/powerpoint/2010/main" val="2799816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Grp="1" noChangeArrowheads="1"/>
          </p:cNvSpPr>
          <p:nvPr>
            <p:ph type="title"/>
          </p:nvPr>
        </p:nvSpPr>
        <p:spPr>
          <a:xfrm>
            <a:off x="827584" y="556320"/>
            <a:ext cx="6089544" cy="1096904"/>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二进制指数退避算法 </a:t>
            </a:r>
          </a:p>
        </p:txBody>
      </p:sp>
      <p:sp>
        <p:nvSpPr>
          <p:cNvPr id="331785" name="Rectangle 9"/>
          <p:cNvSpPr>
            <a:spLocks noGrp="1" noChangeArrowheads="1"/>
          </p:cNvSpPr>
          <p:nvPr>
            <p:ph type="body" idx="1"/>
          </p:nvPr>
        </p:nvSpPr>
        <p:spPr>
          <a:xfrm>
            <a:off x="179512" y="1420416"/>
            <a:ext cx="5760640" cy="3411002"/>
          </a:xfrm>
        </p:spPr>
        <p:txBody>
          <a:bodyPr/>
          <a:lstStyle/>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2200" b="1" i="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次退避就在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200" b="1" baseline="30000"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 + </a:t>
            </a:r>
            <a:r>
              <a:rPr lang="en-US" altLang="zh-CN" sz="2200" b="1" i="1" baseline="30000"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i="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个时隙中随机地选择一个，即</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时隙 </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 1, …, 2</a:t>
            </a:r>
            <a:r>
              <a:rPr lang="en-US" altLang="zh-CN" sz="2200" b="1"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 + </a:t>
            </a:r>
            <a:r>
              <a:rPr lang="en-US" altLang="zh-CN" sz="2200" b="1" i="1" baseline="30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200" b="1" baseline="30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 1</a:t>
            </a:r>
            <a:r>
              <a:rPr lang="en-US" altLang="zh-CN"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中随机地选择一</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200" b="1" dirty="0" smtClean="0">
                <a:solidFill>
                  <a:srgbClr val="00B050"/>
                </a:solidFill>
                <a:latin typeface="Times New Roman" panose="02020603050405020304" pitchFamily="18" charset="0"/>
                <a:ea typeface="微软雅黑" panose="020B0503020204020204" pitchFamily="34" charset="-122"/>
                <a:cs typeface="Times New Roman" panose="02020603050405020304" pitchFamily="18" charset="0"/>
              </a:rPr>
              <a:t>使不同站点选择相同退避时间的概率减少</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次退避是在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个时隙（而不是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个）中随机选择一个。</a:t>
            </a:r>
          </a:p>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第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次退避是在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16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个时隙（而不是 </a:t>
            </a:r>
            <a:r>
              <a:rPr lang="en-US" altLang="zh-CN"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个）中随机选择一个</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最大</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值</a:t>
            </a:r>
            <a:r>
              <a:rPr lang="en-US" altLang="zh-CN"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255</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，即第</a:t>
            </a:r>
            <a:r>
              <a:rPr lang="en-US" altLang="zh-CN"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2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次退避。 </a:t>
            </a:r>
            <a:endPar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AutoShape 6"/>
          <p:cNvSpPr>
            <a:spLocks noChangeArrowheads="1"/>
          </p:cNvSpPr>
          <p:nvPr/>
        </p:nvSpPr>
        <p:spPr bwMode="auto">
          <a:xfrm>
            <a:off x="5940152" y="1852464"/>
            <a:ext cx="3024336" cy="2088232"/>
          </a:xfrm>
          <a:prstGeom prst="roundRect">
            <a:avLst>
              <a:gd name="adj" fmla="val 16667"/>
            </a:avLst>
          </a:prstGeom>
          <a:gradFill flip="none" rotWithShape="1">
            <a:gsLst>
              <a:gs pos="0">
                <a:srgbClr val="29667B">
                  <a:shade val="30000"/>
                  <a:satMod val="115000"/>
                </a:srgbClr>
              </a:gs>
              <a:gs pos="50000">
                <a:srgbClr val="29667B">
                  <a:shade val="67500"/>
                  <a:satMod val="115000"/>
                </a:srgbClr>
              </a:gs>
              <a:gs pos="100000">
                <a:srgbClr val="29667B">
                  <a:shade val="100000"/>
                  <a:satMod val="115000"/>
                </a:srgbClr>
              </a:gs>
            </a:gsLst>
            <a:lin ang="13500000" scaled="1"/>
            <a:tileRect/>
          </a:gradFill>
          <a:ln w="9525">
            <a:solidFill>
              <a:schemeClr val="tx1"/>
            </a:solidFill>
            <a:miter lim="800000"/>
            <a:headEnd/>
            <a:tailEnd/>
          </a:ln>
          <a:effectLst>
            <a:innerShdw blurRad="63500" dist="50800" dir="2700000">
              <a:prstClr val="black">
                <a:alpha val="50000"/>
              </a:prstClr>
            </a:innerShdw>
            <a:softEdge rad="31750"/>
          </a:effectLst>
          <a:scene3d>
            <a:camera prst="orthographicFront"/>
            <a:lightRig rig="threePt" dir="t"/>
          </a:scene3d>
          <a:sp3d>
            <a:bevelT prst="relaxedInset"/>
          </a:sp3d>
        </p:spPr>
        <p:txBody>
          <a:bodyPr/>
          <a:lstStyle/>
          <a:p>
            <a:pPr>
              <a:defRPr/>
            </a:pPr>
            <a:r>
              <a:rPr lang="en-US" altLang="zh-CN" sz="2000" b="0" u="none" dirty="0" smtClean="0">
                <a:solidFill>
                  <a:srgbClr val="FFFF00"/>
                </a:solidFill>
                <a:latin typeface="微软雅黑" pitchFamily="34" charset="-122"/>
              </a:rPr>
              <a:t>CSMA/CD</a:t>
            </a:r>
            <a:r>
              <a:rPr lang="zh-CN" altLang="en-US" sz="2000" b="0" u="none" dirty="0" smtClean="0">
                <a:solidFill>
                  <a:srgbClr val="FFFF00"/>
                </a:solidFill>
                <a:latin typeface="微软雅黑" pitchFamily="34" charset="-122"/>
              </a:rPr>
              <a:t>：</a:t>
            </a:r>
            <a:endParaRPr lang="en-US" altLang="zh-CN" sz="2000" b="0" u="none" dirty="0" smtClean="0">
              <a:solidFill>
                <a:srgbClr val="FFFF00"/>
              </a:solidFill>
              <a:latin typeface="微软雅黑" pitchFamily="34" charset="-122"/>
            </a:endParaRPr>
          </a:p>
          <a:p>
            <a:pPr marL="0" lvl="1">
              <a:defRPr/>
            </a:pPr>
            <a:r>
              <a:rPr lang="zh-CN" altLang="en-US" sz="1800" b="0" u="none" dirty="0">
                <a:solidFill>
                  <a:srgbClr val="FFFF00"/>
                </a:solidFill>
                <a:latin typeface="微软雅黑" panose="020B0503020204020204" pitchFamily="34" charset="-122"/>
              </a:rPr>
              <a:t>重传次数 </a:t>
            </a:r>
            <a:r>
              <a:rPr lang="en-US" altLang="zh-CN" sz="1800" b="0" i="1" u="none" dirty="0" smtClean="0">
                <a:solidFill>
                  <a:srgbClr val="FFFF00"/>
                </a:solidFill>
                <a:latin typeface="微软雅黑" panose="020B0503020204020204" pitchFamily="34" charset="-122"/>
              </a:rPr>
              <a:t>k</a:t>
            </a:r>
            <a:r>
              <a:rPr lang="zh-CN" altLang="en-US" sz="1800" b="0" u="none" dirty="0" smtClean="0">
                <a:solidFill>
                  <a:srgbClr val="FFFF00"/>
                </a:solidFill>
                <a:latin typeface="微软雅黑" panose="020B0503020204020204" pitchFamily="34" charset="-122"/>
              </a:rPr>
              <a:t>，</a:t>
            </a:r>
            <a:r>
              <a:rPr lang="en-US" altLang="zh-CN" sz="1800" b="0" i="1" u="none" dirty="0">
                <a:solidFill>
                  <a:srgbClr val="FFFF00"/>
                </a:solidFill>
                <a:latin typeface="微软雅黑" panose="020B0503020204020204" pitchFamily="34" charset="-122"/>
              </a:rPr>
              <a:t> k </a:t>
            </a:r>
            <a:r>
              <a:rPr lang="en-US" altLang="zh-CN" sz="1800" b="0" u="none" dirty="0">
                <a:solidFill>
                  <a:srgbClr val="FFFF00"/>
                </a:solidFill>
                <a:latin typeface="微软雅黑" panose="020B0503020204020204" pitchFamily="34" charset="-122"/>
                <a:sym typeface="Symbol" pitchFamily="18" charset="2"/>
              </a:rPr>
              <a:t> </a:t>
            </a:r>
            <a:r>
              <a:rPr lang="en-US" altLang="zh-CN" sz="1800" b="0" u="none" dirty="0" smtClean="0">
                <a:solidFill>
                  <a:srgbClr val="FFFF00"/>
                </a:solidFill>
                <a:latin typeface="微软雅黑" panose="020B0503020204020204" pitchFamily="34" charset="-122"/>
              </a:rPr>
              <a:t>10</a:t>
            </a:r>
            <a:r>
              <a:rPr lang="zh-CN" altLang="en-US" sz="1800" b="0" u="none" dirty="0" smtClean="0">
                <a:solidFill>
                  <a:srgbClr val="FFFF00"/>
                </a:solidFill>
                <a:latin typeface="微软雅黑" panose="020B0503020204020204" pitchFamily="34" charset="-122"/>
              </a:rPr>
              <a:t>；从</a:t>
            </a:r>
            <a:r>
              <a:rPr lang="zh-CN" altLang="en-US" sz="1800" b="0" u="none" dirty="0">
                <a:solidFill>
                  <a:srgbClr val="FFFF00"/>
                </a:solidFill>
                <a:latin typeface="微软雅黑" panose="020B0503020204020204" pitchFamily="34" charset="-122"/>
              </a:rPr>
              <a:t>整数集合</a:t>
            </a:r>
            <a:r>
              <a:rPr lang="en-US" altLang="zh-CN" sz="1800" b="0" u="none" dirty="0">
                <a:solidFill>
                  <a:srgbClr val="FFFF00"/>
                </a:solidFill>
                <a:latin typeface="微软雅黑" panose="020B0503020204020204" pitchFamily="34" charset="-122"/>
              </a:rPr>
              <a:t>[0,1,…, (2</a:t>
            </a:r>
            <a:r>
              <a:rPr lang="en-US" altLang="zh-CN" sz="1800" b="0" i="1" u="none" baseline="30000" dirty="0">
                <a:solidFill>
                  <a:srgbClr val="FFFF00"/>
                </a:solidFill>
                <a:latin typeface="微软雅黑" panose="020B0503020204020204" pitchFamily="34" charset="-122"/>
              </a:rPr>
              <a:t>k</a:t>
            </a:r>
            <a:r>
              <a:rPr lang="en-US" altLang="zh-CN" sz="1800" b="0" i="1" u="none" dirty="0">
                <a:solidFill>
                  <a:srgbClr val="FFFF00"/>
                </a:solidFill>
                <a:latin typeface="微软雅黑" panose="020B0503020204020204" pitchFamily="34" charset="-122"/>
              </a:rPr>
              <a:t> </a:t>
            </a:r>
            <a:r>
              <a:rPr lang="en-US" altLang="zh-CN" sz="1800" b="0" u="none" dirty="0">
                <a:solidFill>
                  <a:srgbClr val="FFFF00"/>
                </a:solidFill>
                <a:latin typeface="微软雅黑" panose="020B0503020204020204" pitchFamily="34" charset="-122"/>
                <a:sym typeface="Symbol" pitchFamily="18" charset="2"/>
              </a:rPr>
              <a:t></a:t>
            </a:r>
            <a:r>
              <a:rPr lang="en-US" altLang="zh-CN" sz="1800" b="0" u="none" dirty="0">
                <a:solidFill>
                  <a:srgbClr val="FFFF00"/>
                </a:solidFill>
                <a:latin typeface="微软雅黑" panose="020B0503020204020204" pitchFamily="34" charset="-122"/>
              </a:rPr>
              <a:t>1)]</a:t>
            </a:r>
            <a:r>
              <a:rPr lang="zh-CN" altLang="en-US" sz="1800" b="0" u="none" dirty="0">
                <a:solidFill>
                  <a:srgbClr val="FFFF00"/>
                </a:solidFill>
                <a:latin typeface="微软雅黑" panose="020B0503020204020204" pitchFamily="34" charset="-122"/>
              </a:rPr>
              <a:t>中随机地取出一个数，记为 </a:t>
            </a:r>
            <a:r>
              <a:rPr lang="en-US" altLang="zh-CN" sz="1800" b="0" i="1" u="none" dirty="0">
                <a:solidFill>
                  <a:srgbClr val="FFFF00"/>
                </a:solidFill>
                <a:latin typeface="微软雅黑" panose="020B0503020204020204" pitchFamily="34" charset="-122"/>
              </a:rPr>
              <a:t>r</a:t>
            </a:r>
            <a:r>
              <a:rPr lang="zh-CN" altLang="en-US" sz="1800" b="0" u="none" dirty="0">
                <a:solidFill>
                  <a:srgbClr val="FFFF00"/>
                </a:solidFill>
                <a:latin typeface="微软雅黑" panose="020B0503020204020204" pitchFamily="34" charset="-122"/>
              </a:rPr>
              <a:t>。重传推后时间为 </a:t>
            </a:r>
            <a:r>
              <a:rPr lang="en-US" altLang="zh-CN" sz="1800" b="0" i="1" u="none" dirty="0">
                <a:solidFill>
                  <a:srgbClr val="FFFF00"/>
                </a:solidFill>
                <a:latin typeface="微软雅黑" panose="020B0503020204020204" pitchFamily="34" charset="-122"/>
              </a:rPr>
              <a:t>r </a:t>
            </a:r>
            <a:r>
              <a:rPr lang="zh-CN" altLang="en-US" sz="1800" b="0" u="none" dirty="0">
                <a:solidFill>
                  <a:srgbClr val="FFFF00"/>
                </a:solidFill>
                <a:latin typeface="微软雅黑" panose="020B0503020204020204" pitchFamily="34" charset="-122"/>
              </a:rPr>
              <a:t>倍的基本退避</a:t>
            </a:r>
            <a:r>
              <a:rPr lang="zh-CN" altLang="en-US" sz="1800" b="0" u="none" dirty="0" smtClean="0">
                <a:solidFill>
                  <a:srgbClr val="FFFF00"/>
                </a:solidFill>
                <a:latin typeface="微软雅黑" panose="020B0503020204020204" pitchFamily="34" charset="-122"/>
              </a:rPr>
              <a:t>时间</a:t>
            </a:r>
            <a:r>
              <a:rPr lang="en-US" altLang="zh-CN" sz="1800" b="0" u="none" dirty="0">
                <a:solidFill>
                  <a:srgbClr val="FFFF00"/>
                </a:solidFill>
                <a:latin typeface="微软雅黑" panose="020B0503020204020204" pitchFamily="34" charset="-122"/>
              </a:rPr>
              <a:t>2</a:t>
            </a:r>
            <a:r>
              <a:rPr lang="en-US" altLang="zh-CN" sz="1800" b="0" i="1" u="none" dirty="0">
                <a:solidFill>
                  <a:srgbClr val="FFFF00"/>
                </a:solidFill>
                <a:latin typeface="微软雅黑" panose="020B0503020204020204" pitchFamily="34" charset="-122"/>
                <a:sym typeface="Symbol" pitchFamily="18" charset="2"/>
              </a:rPr>
              <a:t> </a:t>
            </a:r>
            <a:r>
              <a:rPr lang="zh-CN" altLang="en-US" sz="1800" b="0" u="none" dirty="0" smtClean="0">
                <a:solidFill>
                  <a:srgbClr val="FFFF00"/>
                </a:solidFill>
                <a:latin typeface="微软雅黑" panose="020B0503020204020204" pitchFamily="34" charset="-122"/>
              </a:rPr>
              <a:t>。</a:t>
            </a:r>
            <a:endParaRPr lang="zh-CN" altLang="en-US" sz="1800" b="0" u="none" dirty="0">
              <a:solidFill>
                <a:srgbClr val="FFFF00"/>
              </a:solidFill>
              <a:latin typeface="微软雅黑" panose="020B0503020204020204" pitchFamily="34" charset="-122"/>
            </a:endParaRPr>
          </a:p>
          <a:p>
            <a:pPr>
              <a:defRPr/>
            </a:pPr>
            <a:endParaRPr lang="zh-CN" altLang="en-US" sz="1400" b="0" u="none" dirty="0">
              <a:solidFill>
                <a:srgbClr val="FFFF00"/>
              </a:solidFill>
              <a:latin typeface="微软雅黑" pitchFamily="34" charset="-122"/>
            </a:endParaRPr>
          </a:p>
        </p:txBody>
      </p:sp>
    </p:spTree>
    <p:extLst>
      <p:ext uri="{BB962C8B-B14F-4D97-AF65-F5344CB8AC3E}">
        <p14:creationId xmlns:p14="http://schemas.microsoft.com/office/powerpoint/2010/main" val="1195557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178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7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17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11560" y="628328"/>
            <a:ext cx="6429375" cy="857250"/>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退避</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计时器 </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a:t>
            </a:r>
            <a:r>
              <a:rPr lang="en-US" altLang="zh-CN" sz="2400" kern="1200" dirty="0" err="1">
                <a:solidFill>
                  <a:srgbClr val="007D7A"/>
                </a:solidFill>
                <a:latin typeface="微软雅黑" panose="020B0503020204020204" pitchFamily="34" charset="-122"/>
                <a:ea typeface="微软雅黑" panose="020B0503020204020204" pitchFamily="34" charset="-122"/>
                <a:cs typeface="Times New Roman" pitchFamily="18" charset="0"/>
              </a:rPr>
              <a:t>backoff</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 timer)</a:t>
            </a:r>
          </a:p>
        </p:txBody>
      </p:sp>
      <p:sp>
        <p:nvSpPr>
          <p:cNvPr id="365571" name="Rectangle 3"/>
          <p:cNvSpPr>
            <a:spLocks noGrp="1" noChangeArrowheads="1"/>
          </p:cNvSpPr>
          <p:nvPr>
            <p:ph type="body" idx="1"/>
          </p:nvPr>
        </p:nvSpPr>
        <p:spPr>
          <a:xfrm>
            <a:off x="251520" y="1525662"/>
            <a:ext cx="6696744" cy="3619426"/>
          </a:xfrm>
        </p:spPr>
        <p:txBody>
          <a:bodyPr/>
          <a:lstStyle/>
          <a:p>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站点</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每经历一个时隙</a:t>
            </a:r>
            <a:r>
              <a:rPr lang="zh-CN" altLang="en-US" sz="22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的时间就检测一次信道。这可能发生两种情况。</a:t>
            </a:r>
          </a:p>
          <a:p>
            <a:pPr lvl="1">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若检测到</a:t>
            </a:r>
            <a:r>
              <a:rPr lang="zh-CN" altLang="en-US" sz="2200" b="1" kern="1200" dirty="0">
                <a:solidFill>
                  <a:schemeClr val="accent1"/>
                </a:solidFill>
                <a:latin typeface="微软雅黑" panose="020B0503020204020204" pitchFamily="34" charset="-122"/>
                <a:ea typeface="微软雅黑" pitchFamily="34" charset="-122"/>
                <a:cs typeface="Times New Roman" pitchFamily="18" charset="0"/>
              </a:rPr>
              <a:t>信道空闲</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，退避</a:t>
            </a:r>
            <a:r>
              <a:rPr lang="zh-CN" altLang="en-US" sz="2200" b="1" kern="1200" dirty="0" smtClean="0">
                <a:solidFill>
                  <a:srgbClr val="1A3868"/>
                </a:solidFill>
                <a:latin typeface="微软雅黑" panose="020B0503020204020204" pitchFamily="34" charset="-122"/>
                <a:ea typeface="微软雅黑" pitchFamily="34" charset="-122"/>
                <a:cs typeface="Times New Roman" pitchFamily="18" charset="0"/>
              </a:rPr>
              <a:t>计时器继续</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倒计时。</a:t>
            </a:r>
          </a:p>
          <a:p>
            <a:pPr lvl="1">
              <a:spcBef>
                <a:spcPts val="600"/>
              </a:spcBef>
            </a:pP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若检测到</a:t>
            </a:r>
            <a:r>
              <a:rPr lang="zh-CN" altLang="en-US" sz="2200" b="1" kern="1200" dirty="0">
                <a:solidFill>
                  <a:schemeClr val="accent1"/>
                </a:solidFill>
                <a:latin typeface="微软雅黑" panose="020B0503020204020204" pitchFamily="34" charset="-122"/>
                <a:ea typeface="微软雅黑" pitchFamily="34" charset="-122"/>
                <a:cs typeface="Times New Roman" pitchFamily="18" charset="0"/>
              </a:rPr>
              <a:t>信道忙</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，就</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冻结</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退避计时器的剩余时间，重新等待信道变为空闲并再经过时间</a:t>
            </a:r>
            <a:r>
              <a:rPr lang="en-US" altLang="zh-CN" sz="2200" b="1" kern="1200" dirty="0">
                <a:solidFill>
                  <a:srgbClr val="1A3868"/>
                </a:solidFill>
                <a:latin typeface="微软雅黑" panose="020B0503020204020204" pitchFamily="34" charset="-122"/>
                <a:ea typeface="微软雅黑" pitchFamily="34" charset="-122"/>
                <a:cs typeface="Times New Roman" pitchFamily="18" charset="0"/>
              </a:rPr>
              <a:t>DIFS </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后，从</a:t>
            </a:r>
            <a:r>
              <a:rPr lang="zh-CN" altLang="en-US" sz="2200" b="1" kern="1200" dirty="0">
                <a:solidFill>
                  <a:srgbClr val="C00000"/>
                </a:solidFill>
                <a:latin typeface="微软雅黑" panose="020B0503020204020204" pitchFamily="34" charset="-122"/>
                <a:ea typeface="微软雅黑" pitchFamily="34" charset="-122"/>
                <a:cs typeface="Times New Roman" pitchFamily="18" charset="0"/>
              </a:rPr>
              <a:t>剩余时间</a:t>
            </a:r>
            <a:r>
              <a:rPr lang="zh-CN" altLang="en-US" sz="2200" b="1" kern="1200" dirty="0">
                <a:solidFill>
                  <a:srgbClr val="1A3868"/>
                </a:solidFill>
                <a:latin typeface="微软雅黑" panose="020B0503020204020204" pitchFamily="34" charset="-122"/>
                <a:ea typeface="微软雅黑" pitchFamily="34" charset="-122"/>
                <a:cs typeface="Times New Roman" pitchFamily="18" charset="0"/>
              </a:rPr>
              <a:t>开始继续倒计时。如果退避计时器的时间减小到零时，就开始发送整个数据帧。 </a:t>
            </a:r>
          </a:p>
        </p:txBody>
      </p:sp>
    </p:spTree>
    <p:extLst>
      <p:ext uri="{BB962C8B-B14F-4D97-AF65-F5344CB8AC3E}">
        <p14:creationId xmlns:p14="http://schemas.microsoft.com/office/powerpoint/2010/main" val="157357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614" name="Text Box 94"/>
          <p:cNvSpPr txBox="1">
            <a:spLocks noChangeArrowheads="1"/>
          </p:cNvSpPr>
          <p:nvPr/>
        </p:nvSpPr>
        <p:spPr bwMode="auto">
          <a:xfrm>
            <a:off x="249780" y="4762919"/>
            <a:ext cx="2786340"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图例                    </a:t>
            </a:r>
            <a:r>
              <a:rPr lang="zh-CN" altLang="en-US" sz="1200" u="none" dirty="0" smtClean="0">
                <a:solidFill>
                  <a:srgbClr val="18386B"/>
                </a:solidFill>
                <a:latin typeface="Arial" panose="020B0604020202020204" pitchFamily="34" charset="0"/>
                <a:ea typeface="黑体" panose="02010609060101010101" pitchFamily="49" charset="-122"/>
              </a:rPr>
              <a:t> </a:t>
            </a:r>
            <a:r>
              <a:rPr lang="zh-CN" altLang="en-US" sz="1200" u="none" dirty="0">
                <a:solidFill>
                  <a:srgbClr val="18386B"/>
                </a:solidFill>
                <a:latin typeface="Arial" panose="020B0604020202020204" pitchFamily="34" charset="0"/>
                <a:ea typeface="黑体" panose="02010609060101010101" pitchFamily="49" charset="-122"/>
              </a:rPr>
              <a:t>冻结剩余的退避时间</a:t>
            </a:r>
          </a:p>
        </p:txBody>
      </p:sp>
      <p:sp>
        <p:nvSpPr>
          <p:cNvPr id="363524" name="Rectangle 4"/>
          <p:cNvSpPr>
            <a:spLocks noChangeArrowheads="1"/>
          </p:cNvSpPr>
          <p:nvPr/>
        </p:nvSpPr>
        <p:spPr bwMode="auto">
          <a:xfrm>
            <a:off x="5842681" y="2186802"/>
            <a:ext cx="664574" cy="290602"/>
          </a:xfrm>
          <a:prstGeom prst="rect">
            <a:avLst/>
          </a:prstGeom>
          <a:solidFill>
            <a:srgbClr val="33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27" name="Line 7"/>
          <p:cNvSpPr>
            <a:spLocks noChangeShapeType="1"/>
          </p:cNvSpPr>
          <p:nvPr/>
        </p:nvSpPr>
        <p:spPr bwMode="auto">
          <a:xfrm>
            <a:off x="1507468"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28" name="Rectangle 8"/>
          <p:cNvSpPr>
            <a:spLocks noChangeArrowheads="1"/>
          </p:cNvSpPr>
          <p:nvPr/>
        </p:nvSpPr>
        <p:spPr bwMode="auto">
          <a:xfrm>
            <a:off x="1789734" y="2766816"/>
            <a:ext cx="1069511" cy="290602"/>
          </a:xfrm>
          <a:prstGeom prst="rect">
            <a:avLst/>
          </a:prstGeom>
          <a:solidFill>
            <a:srgbClr val="FF99FF"/>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29" name="Line 9"/>
          <p:cNvSpPr>
            <a:spLocks noChangeShapeType="1"/>
          </p:cNvSpPr>
          <p:nvPr/>
        </p:nvSpPr>
        <p:spPr bwMode="auto">
          <a:xfrm>
            <a:off x="2860435"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0" name="Line 10"/>
          <p:cNvSpPr>
            <a:spLocks noChangeShapeType="1"/>
          </p:cNvSpPr>
          <p:nvPr/>
        </p:nvSpPr>
        <p:spPr bwMode="auto">
          <a:xfrm>
            <a:off x="2972389"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1" name="Rectangle 11"/>
          <p:cNvSpPr>
            <a:spLocks noChangeArrowheads="1"/>
          </p:cNvSpPr>
          <p:nvPr/>
        </p:nvSpPr>
        <p:spPr bwMode="auto">
          <a:xfrm>
            <a:off x="3196295" y="3346829"/>
            <a:ext cx="957558" cy="290602"/>
          </a:xfrm>
          <a:prstGeom prst="rect">
            <a:avLst/>
          </a:prstGeom>
          <a:solidFill>
            <a:srgbClr val="CC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32" name="Rectangle 12"/>
          <p:cNvSpPr>
            <a:spLocks noChangeArrowheads="1"/>
          </p:cNvSpPr>
          <p:nvPr/>
        </p:nvSpPr>
        <p:spPr bwMode="auto">
          <a:xfrm>
            <a:off x="4490904" y="3926843"/>
            <a:ext cx="1070702" cy="289411"/>
          </a:xfrm>
          <a:prstGeom prst="rect">
            <a:avLst/>
          </a:prstGeom>
          <a:solidFill>
            <a:srgbClr val="FF993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33" name="Line 13"/>
          <p:cNvSpPr>
            <a:spLocks noChangeShapeType="1"/>
          </p:cNvSpPr>
          <p:nvPr/>
        </p:nvSpPr>
        <p:spPr bwMode="auto">
          <a:xfrm>
            <a:off x="4155045"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4" name="Line 14"/>
          <p:cNvSpPr>
            <a:spLocks noChangeShapeType="1"/>
          </p:cNvSpPr>
          <p:nvPr/>
        </p:nvSpPr>
        <p:spPr bwMode="auto">
          <a:xfrm>
            <a:off x="4266998"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5" name="Line 15"/>
          <p:cNvSpPr>
            <a:spLocks noChangeShapeType="1"/>
          </p:cNvSpPr>
          <p:nvPr/>
        </p:nvSpPr>
        <p:spPr bwMode="auto">
          <a:xfrm>
            <a:off x="5562798"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6" name="Line 16"/>
          <p:cNvSpPr>
            <a:spLocks noChangeShapeType="1"/>
          </p:cNvSpPr>
          <p:nvPr/>
        </p:nvSpPr>
        <p:spPr bwMode="auto">
          <a:xfrm>
            <a:off x="5673560"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7" name="Rectangle 17"/>
          <p:cNvSpPr>
            <a:spLocks noChangeArrowheads="1"/>
          </p:cNvSpPr>
          <p:nvPr/>
        </p:nvSpPr>
        <p:spPr bwMode="auto">
          <a:xfrm>
            <a:off x="561820" y="1609171"/>
            <a:ext cx="826549" cy="289411"/>
          </a:xfrm>
          <a:prstGeom prst="rect">
            <a:avLst/>
          </a:prstGeom>
          <a:solidFill>
            <a:srgbClr val="FFFF99"/>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38" name="Line 18"/>
          <p:cNvSpPr>
            <a:spLocks noChangeShapeType="1"/>
          </p:cNvSpPr>
          <p:nvPr/>
        </p:nvSpPr>
        <p:spPr bwMode="auto">
          <a:xfrm>
            <a:off x="551102" y="1609171"/>
            <a:ext cx="8444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39" name="Freeform 19"/>
          <p:cNvSpPr>
            <a:spLocks/>
          </p:cNvSpPr>
          <p:nvPr/>
        </p:nvSpPr>
        <p:spPr bwMode="auto">
          <a:xfrm>
            <a:off x="5842681" y="2182038"/>
            <a:ext cx="674102" cy="295366"/>
          </a:xfrm>
          <a:custGeom>
            <a:avLst/>
            <a:gdLst>
              <a:gd name="T0" fmla="*/ 0 w 543"/>
              <a:gd name="T1" fmla="*/ 231 h 231"/>
              <a:gd name="T2" fmla="*/ 0 w 543"/>
              <a:gd name="T3" fmla="*/ 0 h 231"/>
              <a:gd name="T4" fmla="*/ 543 w 543"/>
              <a:gd name="T5" fmla="*/ 0 h 231"/>
            </a:gdLst>
            <a:ahLst/>
            <a:cxnLst>
              <a:cxn ang="0">
                <a:pos x="T0" y="T1"/>
              </a:cxn>
              <a:cxn ang="0">
                <a:pos x="T2" y="T3"/>
              </a:cxn>
              <a:cxn ang="0">
                <a:pos x="T4" y="T5"/>
              </a:cxn>
            </a:cxnLst>
            <a:rect l="0" t="0" r="r" b="b"/>
            <a:pathLst>
              <a:path w="543" h="231">
                <a:moveTo>
                  <a:pt x="0" y="231"/>
                </a:moveTo>
                <a:lnTo>
                  <a:pt x="0" y="0"/>
                </a:lnTo>
                <a:lnTo>
                  <a:pt x="543"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40" name="Text Box 20"/>
          <p:cNvSpPr txBox="1">
            <a:spLocks noChangeArrowheads="1"/>
          </p:cNvSpPr>
          <p:nvPr/>
        </p:nvSpPr>
        <p:spPr bwMode="auto">
          <a:xfrm>
            <a:off x="810738" y="1588924"/>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帧</a:t>
            </a:r>
          </a:p>
        </p:txBody>
      </p:sp>
      <p:sp>
        <p:nvSpPr>
          <p:cNvPr id="363541" name="Text Box 21"/>
          <p:cNvSpPr txBox="1">
            <a:spLocks noChangeArrowheads="1"/>
          </p:cNvSpPr>
          <p:nvPr/>
        </p:nvSpPr>
        <p:spPr bwMode="auto">
          <a:xfrm>
            <a:off x="4839865" y="3894686"/>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帧</a:t>
            </a:r>
          </a:p>
        </p:txBody>
      </p:sp>
      <p:sp>
        <p:nvSpPr>
          <p:cNvPr id="363542" name="Text Box 22"/>
          <p:cNvSpPr txBox="1">
            <a:spLocks noChangeArrowheads="1"/>
          </p:cNvSpPr>
          <p:nvPr/>
        </p:nvSpPr>
        <p:spPr bwMode="auto">
          <a:xfrm>
            <a:off x="3492853" y="3328965"/>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帧</a:t>
            </a:r>
          </a:p>
        </p:txBody>
      </p:sp>
      <p:sp>
        <p:nvSpPr>
          <p:cNvPr id="363543" name="Text Box 23"/>
          <p:cNvSpPr txBox="1">
            <a:spLocks noChangeArrowheads="1"/>
          </p:cNvSpPr>
          <p:nvPr/>
        </p:nvSpPr>
        <p:spPr bwMode="auto">
          <a:xfrm>
            <a:off x="6024903" y="2174892"/>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帧</a:t>
            </a:r>
          </a:p>
        </p:txBody>
      </p:sp>
      <p:sp>
        <p:nvSpPr>
          <p:cNvPr id="363544" name="Text Box 24"/>
          <p:cNvSpPr txBox="1">
            <a:spLocks noChangeArrowheads="1"/>
          </p:cNvSpPr>
          <p:nvPr/>
        </p:nvSpPr>
        <p:spPr bwMode="auto">
          <a:xfrm>
            <a:off x="2145840" y="2746569"/>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帧</a:t>
            </a:r>
          </a:p>
        </p:txBody>
      </p:sp>
      <p:sp>
        <p:nvSpPr>
          <p:cNvPr id="363545" name="Text Box 25"/>
          <p:cNvSpPr txBox="1">
            <a:spLocks noChangeArrowheads="1"/>
          </p:cNvSpPr>
          <p:nvPr/>
        </p:nvSpPr>
        <p:spPr bwMode="auto">
          <a:xfrm>
            <a:off x="1227585" y="1193515"/>
            <a:ext cx="5357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DIFS</a:t>
            </a:r>
          </a:p>
        </p:txBody>
      </p:sp>
      <p:sp>
        <p:nvSpPr>
          <p:cNvPr id="363546" name="Text Box 26"/>
          <p:cNvSpPr txBox="1">
            <a:spLocks noChangeArrowheads="1"/>
          </p:cNvSpPr>
          <p:nvPr/>
        </p:nvSpPr>
        <p:spPr bwMode="auto">
          <a:xfrm>
            <a:off x="2690124" y="1193515"/>
            <a:ext cx="5357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DIFS</a:t>
            </a:r>
          </a:p>
        </p:txBody>
      </p:sp>
      <p:sp>
        <p:nvSpPr>
          <p:cNvPr id="363547" name="Text Box 27"/>
          <p:cNvSpPr txBox="1">
            <a:spLocks noChangeArrowheads="1"/>
          </p:cNvSpPr>
          <p:nvPr/>
        </p:nvSpPr>
        <p:spPr bwMode="auto">
          <a:xfrm>
            <a:off x="4003788" y="1193515"/>
            <a:ext cx="5357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DIFS</a:t>
            </a:r>
          </a:p>
        </p:txBody>
      </p:sp>
      <p:sp>
        <p:nvSpPr>
          <p:cNvPr id="363548" name="Text Box 28"/>
          <p:cNvSpPr txBox="1">
            <a:spLocks noChangeArrowheads="1"/>
          </p:cNvSpPr>
          <p:nvPr/>
        </p:nvSpPr>
        <p:spPr bwMode="auto">
          <a:xfrm>
            <a:off x="5410351" y="1193515"/>
            <a:ext cx="5357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DIFS</a:t>
            </a:r>
          </a:p>
        </p:txBody>
      </p:sp>
      <p:sp>
        <p:nvSpPr>
          <p:cNvPr id="363549" name="Line 29"/>
          <p:cNvSpPr>
            <a:spLocks noChangeShapeType="1"/>
          </p:cNvSpPr>
          <p:nvPr/>
        </p:nvSpPr>
        <p:spPr bwMode="auto">
          <a:xfrm flipV="1">
            <a:off x="719031" y="2246352"/>
            <a:ext cx="0" cy="231053"/>
          </a:xfrm>
          <a:prstGeom prst="line">
            <a:avLst/>
          </a:prstGeom>
          <a:noFill/>
          <a:ln w="38100">
            <a:solidFill>
              <a:srgbClr val="18386B"/>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0" name="Line 30"/>
          <p:cNvSpPr>
            <a:spLocks noChangeShapeType="1"/>
          </p:cNvSpPr>
          <p:nvPr/>
        </p:nvSpPr>
        <p:spPr bwMode="auto">
          <a:xfrm flipV="1">
            <a:off x="1058464" y="2826366"/>
            <a:ext cx="0" cy="231053"/>
          </a:xfrm>
          <a:prstGeom prst="line">
            <a:avLst/>
          </a:prstGeom>
          <a:noFill/>
          <a:ln w="38100">
            <a:solidFill>
              <a:srgbClr val="FF66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1" name="Line 31"/>
          <p:cNvSpPr>
            <a:spLocks noChangeShapeType="1"/>
          </p:cNvSpPr>
          <p:nvPr/>
        </p:nvSpPr>
        <p:spPr bwMode="auto">
          <a:xfrm flipV="1">
            <a:off x="888152" y="3405188"/>
            <a:ext cx="0" cy="232243"/>
          </a:xfrm>
          <a:prstGeom prst="line">
            <a:avLst/>
          </a:prstGeom>
          <a:noFill/>
          <a:ln w="38100">
            <a:solidFill>
              <a:srgbClr val="CC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2" name="Line 32"/>
          <p:cNvSpPr>
            <a:spLocks noChangeShapeType="1"/>
          </p:cNvSpPr>
          <p:nvPr/>
        </p:nvSpPr>
        <p:spPr bwMode="auto">
          <a:xfrm flipV="1">
            <a:off x="2409050" y="3985201"/>
            <a:ext cx="0" cy="231053"/>
          </a:xfrm>
          <a:prstGeom prst="line">
            <a:avLst/>
          </a:prstGeom>
          <a:noFill/>
          <a:ln w="381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3" name="Line 33"/>
          <p:cNvSpPr>
            <a:spLocks noChangeShapeType="1"/>
          </p:cNvSpPr>
          <p:nvPr/>
        </p:nvSpPr>
        <p:spPr bwMode="auto">
          <a:xfrm>
            <a:off x="1507468" y="1781865"/>
            <a:ext cx="1013535"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4" name="Text Box 34"/>
          <p:cNvSpPr txBox="1">
            <a:spLocks noChangeArrowheads="1"/>
          </p:cNvSpPr>
          <p:nvPr/>
        </p:nvSpPr>
        <p:spPr bwMode="auto">
          <a:xfrm>
            <a:off x="1620613" y="1472207"/>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争用窗口</a:t>
            </a:r>
          </a:p>
        </p:txBody>
      </p:sp>
      <p:sp>
        <p:nvSpPr>
          <p:cNvPr id="363555" name="Line 35"/>
          <p:cNvSpPr>
            <a:spLocks noChangeShapeType="1"/>
          </p:cNvSpPr>
          <p:nvPr/>
        </p:nvSpPr>
        <p:spPr bwMode="auto">
          <a:xfrm>
            <a:off x="2521003" y="1666339"/>
            <a:ext cx="0" cy="23224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6" name="Line 36"/>
          <p:cNvSpPr>
            <a:spLocks noChangeShapeType="1"/>
          </p:cNvSpPr>
          <p:nvPr/>
        </p:nvSpPr>
        <p:spPr bwMode="auto">
          <a:xfrm>
            <a:off x="2971198" y="2940701"/>
            <a:ext cx="1013534"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7" name="Line 37"/>
          <p:cNvSpPr>
            <a:spLocks noChangeShapeType="1"/>
          </p:cNvSpPr>
          <p:nvPr/>
        </p:nvSpPr>
        <p:spPr bwMode="auto">
          <a:xfrm>
            <a:off x="3984732" y="2825175"/>
            <a:ext cx="0" cy="232244"/>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8" name="Line 38"/>
          <p:cNvSpPr>
            <a:spLocks noChangeShapeType="1"/>
          </p:cNvSpPr>
          <p:nvPr/>
        </p:nvSpPr>
        <p:spPr bwMode="auto">
          <a:xfrm>
            <a:off x="5672369" y="4099536"/>
            <a:ext cx="1014726"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59" name="Line 39"/>
          <p:cNvSpPr>
            <a:spLocks noChangeShapeType="1"/>
          </p:cNvSpPr>
          <p:nvPr/>
        </p:nvSpPr>
        <p:spPr bwMode="auto">
          <a:xfrm>
            <a:off x="6687095" y="3982819"/>
            <a:ext cx="0" cy="232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60" name="Line 40"/>
          <p:cNvSpPr>
            <a:spLocks noChangeShapeType="1"/>
          </p:cNvSpPr>
          <p:nvPr/>
        </p:nvSpPr>
        <p:spPr bwMode="auto">
          <a:xfrm>
            <a:off x="4265807" y="3520714"/>
            <a:ext cx="1013535" cy="0"/>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61" name="Line 41"/>
          <p:cNvSpPr>
            <a:spLocks noChangeShapeType="1"/>
          </p:cNvSpPr>
          <p:nvPr/>
        </p:nvSpPr>
        <p:spPr bwMode="auto">
          <a:xfrm>
            <a:off x="5279342" y="3403996"/>
            <a:ext cx="0" cy="233435"/>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62" name="Text Box 42"/>
          <p:cNvSpPr txBox="1">
            <a:spLocks noChangeArrowheads="1"/>
          </p:cNvSpPr>
          <p:nvPr/>
        </p:nvSpPr>
        <p:spPr bwMode="auto">
          <a:xfrm>
            <a:off x="3092680" y="2650099"/>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争用窗口</a:t>
            </a:r>
          </a:p>
        </p:txBody>
      </p:sp>
      <p:sp>
        <p:nvSpPr>
          <p:cNvPr id="363563" name="Text Box 43"/>
          <p:cNvSpPr txBox="1">
            <a:spLocks noChangeArrowheads="1"/>
          </p:cNvSpPr>
          <p:nvPr/>
        </p:nvSpPr>
        <p:spPr bwMode="auto">
          <a:xfrm>
            <a:off x="4377760" y="3211056"/>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争用窗口</a:t>
            </a:r>
          </a:p>
        </p:txBody>
      </p:sp>
      <p:sp>
        <p:nvSpPr>
          <p:cNvPr id="363564" name="Text Box 44"/>
          <p:cNvSpPr txBox="1">
            <a:spLocks noChangeArrowheads="1"/>
          </p:cNvSpPr>
          <p:nvPr/>
        </p:nvSpPr>
        <p:spPr bwMode="auto">
          <a:xfrm>
            <a:off x="5775986" y="3807743"/>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争用窗口</a:t>
            </a:r>
          </a:p>
        </p:txBody>
      </p:sp>
      <p:sp>
        <p:nvSpPr>
          <p:cNvPr id="363565" name="Line 45"/>
          <p:cNvSpPr>
            <a:spLocks noChangeShapeType="1"/>
          </p:cNvSpPr>
          <p:nvPr/>
        </p:nvSpPr>
        <p:spPr bwMode="auto">
          <a:xfrm>
            <a:off x="1057273" y="3192000"/>
            <a:ext cx="732461" cy="0"/>
          </a:xfrm>
          <a:prstGeom prst="line">
            <a:avLst/>
          </a:prstGeom>
          <a:noFill/>
          <a:ln w="19050">
            <a:solidFill>
              <a:srgbClr val="18386B"/>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66" name="Rectangle 46"/>
          <p:cNvSpPr>
            <a:spLocks noChangeArrowheads="1"/>
          </p:cNvSpPr>
          <p:nvPr/>
        </p:nvSpPr>
        <p:spPr bwMode="auto">
          <a:xfrm>
            <a:off x="2971199" y="3462355"/>
            <a:ext cx="225097" cy="175076"/>
          </a:xfrm>
          <a:prstGeom prst="rect">
            <a:avLst/>
          </a:prstGeom>
          <a:solidFill>
            <a:schemeClr val="bg1"/>
          </a:soli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67" name="Rectangle 47"/>
          <p:cNvSpPr>
            <a:spLocks noChangeArrowheads="1"/>
          </p:cNvSpPr>
          <p:nvPr/>
        </p:nvSpPr>
        <p:spPr bwMode="auto">
          <a:xfrm>
            <a:off x="1789734" y="3462355"/>
            <a:ext cx="225097" cy="175076"/>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68" name="Line 48"/>
          <p:cNvSpPr>
            <a:spLocks noChangeShapeType="1"/>
          </p:cNvSpPr>
          <p:nvPr/>
        </p:nvSpPr>
        <p:spPr bwMode="auto">
          <a:xfrm>
            <a:off x="888152" y="3751766"/>
            <a:ext cx="1125488" cy="0"/>
          </a:xfrm>
          <a:prstGeom prst="line">
            <a:avLst/>
          </a:prstGeom>
          <a:noFill/>
          <a:ln w="19050">
            <a:solidFill>
              <a:srgbClr val="18386B"/>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69" name="Rectangle 49"/>
          <p:cNvSpPr>
            <a:spLocks noChangeArrowheads="1"/>
          </p:cNvSpPr>
          <p:nvPr/>
        </p:nvSpPr>
        <p:spPr bwMode="auto">
          <a:xfrm>
            <a:off x="5673560" y="2303520"/>
            <a:ext cx="169121" cy="1738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0" name="Line 50"/>
          <p:cNvSpPr>
            <a:spLocks noChangeShapeType="1"/>
          </p:cNvSpPr>
          <p:nvPr/>
        </p:nvSpPr>
        <p:spPr bwMode="auto">
          <a:xfrm>
            <a:off x="4490904" y="2477404"/>
            <a:ext cx="0" cy="1448247"/>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71" name="Rectangle 51"/>
          <p:cNvSpPr>
            <a:spLocks noChangeArrowheads="1"/>
          </p:cNvSpPr>
          <p:nvPr/>
        </p:nvSpPr>
        <p:spPr bwMode="auto">
          <a:xfrm>
            <a:off x="4490905" y="2303520"/>
            <a:ext cx="169121" cy="17388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2" name="Rectangle 52"/>
          <p:cNvSpPr>
            <a:spLocks noChangeArrowheads="1"/>
          </p:cNvSpPr>
          <p:nvPr/>
        </p:nvSpPr>
        <p:spPr bwMode="auto">
          <a:xfrm>
            <a:off x="4266998" y="2303520"/>
            <a:ext cx="223907" cy="17388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3" name="Line 53"/>
          <p:cNvSpPr>
            <a:spLocks noChangeShapeType="1"/>
          </p:cNvSpPr>
          <p:nvPr/>
        </p:nvSpPr>
        <p:spPr bwMode="auto">
          <a:xfrm>
            <a:off x="3196295" y="2477405"/>
            <a:ext cx="0" cy="1564964"/>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74" name="Line 54"/>
          <p:cNvSpPr>
            <a:spLocks noChangeShapeType="1"/>
          </p:cNvSpPr>
          <p:nvPr/>
        </p:nvSpPr>
        <p:spPr bwMode="auto">
          <a:xfrm>
            <a:off x="1789734" y="2129635"/>
            <a:ext cx="0" cy="637181"/>
          </a:xfrm>
          <a:prstGeom prst="line">
            <a:avLst/>
          </a:prstGeom>
          <a:noFill/>
          <a:ln w="12700">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75" name="Rectangle 55"/>
          <p:cNvSpPr>
            <a:spLocks noChangeArrowheads="1"/>
          </p:cNvSpPr>
          <p:nvPr/>
        </p:nvSpPr>
        <p:spPr bwMode="auto">
          <a:xfrm>
            <a:off x="2972389" y="2303520"/>
            <a:ext cx="223907" cy="17388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6" name="Rectangle 56"/>
          <p:cNvSpPr>
            <a:spLocks noChangeArrowheads="1"/>
          </p:cNvSpPr>
          <p:nvPr/>
        </p:nvSpPr>
        <p:spPr bwMode="auto">
          <a:xfrm>
            <a:off x="3196296" y="2303520"/>
            <a:ext cx="394219" cy="17388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7" name="Rectangle 57"/>
          <p:cNvSpPr>
            <a:spLocks noChangeArrowheads="1"/>
          </p:cNvSpPr>
          <p:nvPr/>
        </p:nvSpPr>
        <p:spPr bwMode="auto">
          <a:xfrm>
            <a:off x="1789733" y="2303520"/>
            <a:ext cx="618125" cy="173885"/>
          </a:xfrm>
          <a:prstGeom prst="rect">
            <a:avLst/>
          </a:prstGeom>
          <a:solidFill>
            <a:srgbClr val="00CC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8" name="Rectangle 58"/>
          <p:cNvSpPr>
            <a:spLocks noChangeArrowheads="1"/>
          </p:cNvSpPr>
          <p:nvPr/>
        </p:nvSpPr>
        <p:spPr bwMode="auto">
          <a:xfrm>
            <a:off x="3196295" y="4042369"/>
            <a:ext cx="225098" cy="172694"/>
          </a:xfrm>
          <a:prstGeom prst="rect">
            <a:avLst/>
          </a:prstGeom>
          <a:solidFill>
            <a:srgbClr val="00CC00"/>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79" name="Rectangle 59"/>
          <p:cNvSpPr>
            <a:spLocks noChangeArrowheads="1"/>
          </p:cNvSpPr>
          <p:nvPr/>
        </p:nvSpPr>
        <p:spPr bwMode="auto">
          <a:xfrm>
            <a:off x="4266998" y="4042369"/>
            <a:ext cx="223907" cy="172694"/>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77777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580" name="Line 60"/>
          <p:cNvSpPr>
            <a:spLocks noChangeShapeType="1"/>
          </p:cNvSpPr>
          <p:nvPr/>
        </p:nvSpPr>
        <p:spPr bwMode="auto">
          <a:xfrm>
            <a:off x="719031" y="2592931"/>
            <a:ext cx="1690019" cy="0"/>
          </a:xfrm>
          <a:prstGeom prst="line">
            <a:avLst/>
          </a:prstGeom>
          <a:noFill/>
          <a:ln w="19050">
            <a:solidFill>
              <a:srgbClr val="18386B"/>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81" name="Line 61"/>
          <p:cNvSpPr>
            <a:spLocks noChangeShapeType="1"/>
          </p:cNvSpPr>
          <p:nvPr/>
        </p:nvSpPr>
        <p:spPr bwMode="auto">
          <a:xfrm>
            <a:off x="2409050" y="4331780"/>
            <a:ext cx="1012344" cy="0"/>
          </a:xfrm>
          <a:prstGeom prst="line">
            <a:avLst/>
          </a:prstGeom>
          <a:noFill/>
          <a:ln w="19050">
            <a:solidFill>
              <a:srgbClr val="18386B"/>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82" name="Text Box 62"/>
          <p:cNvSpPr txBox="1">
            <a:spLocks noChangeArrowheads="1"/>
          </p:cNvSpPr>
          <p:nvPr/>
        </p:nvSpPr>
        <p:spPr bwMode="auto">
          <a:xfrm>
            <a:off x="1234732" y="2435720"/>
            <a:ext cx="492443"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退避</a:t>
            </a:r>
          </a:p>
        </p:txBody>
      </p:sp>
      <p:sp>
        <p:nvSpPr>
          <p:cNvPr id="363583" name="Text Box 63"/>
          <p:cNvSpPr txBox="1">
            <a:spLocks noChangeArrowheads="1"/>
          </p:cNvSpPr>
          <p:nvPr/>
        </p:nvSpPr>
        <p:spPr bwMode="auto">
          <a:xfrm>
            <a:off x="1170418" y="3037171"/>
            <a:ext cx="492443"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退避</a:t>
            </a:r>
          </a:p>
        </p:txBody>
      </p:sp>
      <p:sp>
        <p:nvSpPr>
          <p:cNvPr id="363584" name="Text Box 64"/>
          <p:cNvSpPr txBox="1">
            <a:spLocks noChangeArrowheads="1"/>
          </p:cNvSpPr>
          <p:nvPr/>
        </p:nvSpPr>
        <p:spPr bwMode="auto">
          <a:xfrm>
            <a:off x="1158508" y="3618375"/>
            <a:ext cx="492443"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退避</a:t>
            </a:r>
          </a:p>
        </p:txBody>
      </p:sp>
      <p:sp>
        <p:nvSpPr>
          <p:cNvPr id="363585" name="Text Box 65"/>
          <p:cNvSpPr txBox="1">
            <a:spLocks noChangeArrowheads="1"/>
          </p:cNvSpPr>
          <p:nvPr/>
        </p:nvSpPr>
        <p:spPr bwMode="auto">
          <a:xfrm>
            <a:off x="2680596" y="4204344"/>
            <a:ext cx="492443" cy="27699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退避</a:t>
            </a:r>
          </a:p>
        </p:txBody>
      </p:sp>
      <p:sp>
        <p:nvSpPr>
          <p:cNvPr id="363589" name="Line 69"/>
          <p:cNvSpPr>
            <a:spLocks noChangeShapeType="1"/>
          </p:cNvSpPr>
          <p:nvPr/>
        </p:nvSpPr>
        <p:spPr bwMode="auto">
          <a:xfrm>
            <a:off x="719031" y="2477405"/>
            <a:ext cx="0" cy="232244"/>
          </a:xfrm>
          <a:prstGeom prst="line">
            <a:avLst/>
          </a:prstGeom>
          <a:noFill/>
          <a:ln w="12700">
            <a:solidFill>
              <a:srgbClr val="18386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0" name="Line 70"/>
          <p:cNvSpPr>
            <a:spLocks noChangeShapeType="1"/>
          </p:cNvSpPr>
          <p:nvPr/>
        </p:nvSpPr>
        <p:spPr bwMode="auto">
          <a:xfrm>
            <a:off x="2409050" y="2477405"/>
            <a:ext cx="0" cy="232244"/>
          </a:xfrm>
          <a:prstGeom prst="line">
            <a:avLst/>
          </a:prstGeom>
          <a:noFill/>
          <a:ln w="12700">
            <a:solidFill>
              <a:srgbClr val="18386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1" name="Line 71"/>
          <p:cNvSpPr>
            <a:spLocks noChangeShapeType="1"/>
          </p:cNvSpPr>
          <p:nvPr/>
        </p:nvSpPr>
        <p:spPr bwMode="auto">
          <a:xfrm>
            <a:off x="2409050" y="4215063"/>
            <a:ext cx="0" cy="2334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2" name="Line 72"/>
          <p:cNvSpPr>
            <a:spLocks noChangeShapeType="1"/>
          </p:cNvSpPr>
          <p:nvPr/>
        </p:nvSpPr>
        <p:spPr bwMode="auto">
          <a:xfrm>
            <a:off x="1057273" y="3057418"/>
            <a:ext cx="0" cy="232243"/>
          </a:xfrm>
          <a:prstGeom prst="line">
            <a:avLst/>
          </a:prstGeom>
          <a:noFill/>
          <a:ln w="12700">
            <a:solidFill>
              <a:srgbClr val="18386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3" name="Line 73"/>
          <p:cNvSpPr>
            <a:spLocks noChangeShapeType="1"/>
          </p:cNvSpPr>
          <p:nvPr/>
        </p:nvSpPr>
        <p:spPr bwMode="auto">
          <a:xfrm>
            <a:off x="888152" y="3636241"/>
            <a:ext cx="0" cy="232243"/>
          </a:xfrm>
          <a:prstGeom prst="line">
            <a:avLst/>
          </a:prstGeom>
          <a:noFill/>
          <a:ln w="12700">
            <a:solidFill>
              <a:srgbClr val="18386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4" name="Line 74"/>
          <p:cNvSpPr>
            <a:spLocks noChangeShapeType="1"/>
          </p:cNvSpPr>
          <p:nvPr/>
        </p:nvSpPr>
        <p:spPr bwMode="auto">
          <a:xfrm>
            <a:off x="3421393" y="4213871"/>
            <a:ext cx="0" cy="233435"/>
          </a:xfrm>
          <a:prstGeom prst="line">
            <a:avLst/>
          </a:prstGeom>
          <a:noFill/>
          <a:ln w="12700">
            <a:solidFill>
              <a:srgbClr val="18386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5" name="Line 75"/>
          <p:cNvSpPr>
            <a:spLocks noChangeShapeType="1"/>
          </p:cNvSpPr>
          <p:nvPr/>
        </p:nvSpPr>
        <p:spPr bwMode="auto">
          <a:xfrm>
            <a:off x="1789734" y="3057418"/>
            <a:ext cx="0" cy="231053"/>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6" name="Line 76"/>
          <p:cNvSpPr>
            <a:spLocks noChangeShapeType="1"/>
          </p:cNvSpPr>
          <p:nvPr/>
        </p:nvSpPr>
        <p:spPr bwMode="auto">
          <a:xfrm>
            <a:off x="2013640" y="3637432"/>
            <a:ext cx="0" cy="232244"/>
          </a:xfrm>
          <a:prstGeom prst="line">
            <a:avLst/>
          </a:prstGeom>
          <a:noFill/>
          <a:ln w="12700">
            <a:solidFill>
              <a:srgbClr val="18386B"/>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7" name="Line 77"/>
          <p:cNvSpPr>
            <a:spLocks noChangeShapeType="1"/>
          </p:cNvSpPr>
          <p:nvPr/>
        </p:nvSpPr>
        <p:spPr bwMode="auto">
          <a:xfrm>
            <a:off x="3421393" y="4128120"/>
            <a:ext cx="956367"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8" name="Line 78"/>
          <p:cNvSpPr>
            <a:spLocks noChangeShapeType="1"/>
          </p:cNvSpPr>
          <p:nvPr/>
        </p:nvSpPr>
        <p:spPr bwMode="auto">
          <a:xfrm>
            <a:off x="1994584" y="3550489"/>
            <a:ext cx="1113578" cy="3573"/>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99" name="Line 79"/>
          <p:cNvSpPr>
            <a:spLocks noChangeShapeType="1"/>
          </p:cNvSpPr>
          <p:nvPr/>
        </p:nvSpPr>
        <p:spPr bwMode="auto">
          <a:xfrm>
            <a:off x="2409050" y="2389271"/>
            <a:ext cx="675292"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600" name="Line 80"/>
          <p:cNvSpPr>
            <a:spLocks noChangeShapeType="1"/>
          </p:cNvSpPr>
          <p:nvPr/>
        </p:nvSpPr>
        <p:spPr bwMode="auto">
          <a:xfrm>
            <a:off x="3590514" y="2389271"/>
            <a:ext cx="787246"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601" name="Line 81"/>
          <p:cNvSpPr>
            <a:spLocks noChangeShapeType="1"/>
          </p:cNvSpPr>
          <p:nvPr/>
        </p:nvSpPr>
        <p:spPr bwMode="auto">
          <a:xfrm>
            <a:off x="4660026" y="2389271"/>
            <a:ext cx="1125488" cy="0"/>
          </a:xfrm>
          <a:prstGeom prst="line">
            <a:avLst/>
          </a:prstGeom>
          <a:noFill/>
          <a:ln w="38100">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602" name="Text Box 82"/>
          <p:cNvSpPr txBox="1">
            <a:spLocks noChangeArrowheads="1"/>
          </p:cNvSpPr>
          <p:nvPr/>
        </p:nvSpPr>
        <p:spPr bwMode="auto">
          <a:xfrm>
            <a:off x="179512" y="1599643"/>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A</a:t>
            </a:r>
          </a:p>
        </p:txBody>
      </p:sp>
      <p:sp>
        <p:nvSpPr>
          <p:cNvPr id="363603" name="Text Box 83"/>
          <p:cNvSpPr txBox="1">
            <a:spLocks noChangeArrowheads="1"/>
          </p:cNvSpPr>
          <p:nvPr/>
        </p:nvSpPr>
        <p:spPr bwMode="auto">
          <a:xfrm>
            <a:off x="179512" y="218680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B</a:t>
            </a:r>
          </a:p>
        </p:txBody>
      </p:sp>
      <p:sp>
        <p:nvSpPr>
          <p:cNvPr id="363604" name="Text Box 84"/>
          <p:cNvSpPr txBox="1">
            <a:spLocks noChangeArrowheads="1"/>
          </p:cNvSpPr>
          <p:nvPr/>
        </p:nvSpPr>
        <p:spPr bwMode="auto">
          <a:xfrm>
            <a:off x="179512" y="2775153"/>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C</a:t>
            </a:r>
          </a:p>
        </p:txBody>
      </p:sp>
      <p:sp>
        <p:nvSpPr>
          <p:cNvPr id="363605" name="Text Box 85"/>
          <p:cNvSpPr txBox="1">
            <a:spLocks noChangeArrowheads="1"/>
          </p:cNvSpPr>
          <p:nvPr/>
        </p:nvSpPr>
        <p:spPr bwMode="auto">
          <a:xfrm>
            <a:off x="179512" y="3362312"/>
            <a:ext cx="2952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D</a:t>
            </a:r>
          </a:p>
        </p:txBody>
      </p:sp>
      <p:sp>
        <p:nvSpPr>
          <p:cNvPr id="363606" name="Text Box 86"/>
          <p:cNvSpPr txBox="1">
            <a:spLocks noChangeArrowheads="1"/>
          </p:cNvSpPr>
          <p:nvPr/>
        </p:nvSpPr>
        <p:spPr bwMode="auto">
          <a:xfrm>
            <a:off x="179512" y="3949471"/>
            <a:ext cx="28725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u="none">
                <a:solidFill>
                  <a:srgbClr val="18386B"/>
                </a:solidFill>
                <a:latin typeface="Arial" panose="020B0604020202020204" pitchFamily="34" charset="0"/>
                <a:ea typeface="黑体" panose="02010609060101010101" pitchFamily="49" charset="-122"/>
              </a:rPr>
              <a:t>E</a:t>
            </a:r>
          </a:p>
        </p:txBody>
      </p:sp>
      <p:sp>
        <p:nvSpPr>
          <p:cNvPr id="363607" name="Text Box 87"/>
          <p:cNvSpPr txBox="1">
            <a:spLocks noChangeArrowheads="1"/>
          </p:cNvSpPr>
          <p:nvPr/>
        </p:nvSpPr>
        <p:spPr bwMode="auto">
          <a:xfrm>
            <a:off x="6722824" y="1609171"/>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u="none">
                <a:solidFill>
                  <a:srgbClr val="18386B"/>
                </a:solidFill>
                <a:latin typeface="Arial" panose="020B0604020202020204" pitchFamily="34" charset="0"/>
                <a:ea typeface="黑体" panose="02010609060101010101" pitchFamily="49" charset="-122"/>
              </a:rPr>
              <a:t>t</a:t>
            </a:r>
          </a:p>
        </p:txBody>
      </p:sp>
      <p:sp>
        <p:nvSpPr>
          <p:cNvPr id="363608" name="Text Box 88"/>
          <p:cNvSpPr txBox="1">
            <a:spLocks noChangeArrowheads="1"/>
          </p:cNvSpPr>
          <p:nvPr/>
        </p:nvSpPr>
        <p:spPr bwMode="auto">
          <a:xfrm>
            <a:off x="6743071" y="2186802"/>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u="none">
                <a:solidFill>
                  <a:srgbClr val="18386B"/>
                </a:solidFill>
                <a:latin typeface="Arial" panose="020B0604020202020204" pitchFamily="34" charset="0"/>
                <a:ea typeface="黑体" panose="02010609060101010101" pitchFamily="49" charset="-122"/>
              </a:rPr>
              <a:t>t</a:t>
            </a:r>
          </a:p>
        </p:txBody>
      </p:sp>
      <p:sp>
        <p:nvSpPr>
          <p:cNvPr id="363609" name="Text Box 89"/>
          <p:cNvSpPr txBox="1">
            <a:spLocks noChangeArrowheads="1"/>
          </p:cNvSpPr>
          <p:nvPr/>
        </p:nvSpPr>
        <p:spPr bwMode="auto">
          <a:xfrm>
            <a:off x="6762127" y="2765625"/>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u="none">
                <a:solidFill>
                  <a:srgbClr val="18386B"/>
                </a:solidFill>
                <a:latin typeface="Arial" panose="020B0604020202020204" pitchFamily="34" charset="0"/>
                <a:ea typeface="黑体" panose="02010609060101010101" pitchFamily="49" charset="-122"/>
              </a:rPr>
              <a:t>t</a:t>
            </a:r>
          </a:p>
        </p:txBody>
      </p:sp>
      <p:sp>
        <p:nvSpPr>
          <p:cNvPr id="363610" name="Text Box 90"/>
          <p:cNvSpPr txBox="1">
            <a:spLocks noChangeArrowheads="1"/>
          </p:cNvSpPr>
          <p:nvPr/>
        </p:nvSpPr>
        <p:spPr bwMode="auto">
          <a:xfrm>
            <a:off x="6782374" y="3344447"/>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u="none">
                <a:solidFill>
                  <a:srgbClr val="18386B"/>
                </a:solidFill>
                <a:latin typeface="Arial" panose="020B0604020202020204" pitchFamily="34" charset="0"/>
                <a:ea typeface="黑体" panose="02010609060101010101" pitchFamily="49" charset="-122"/>
              </a:rPr>
              <a:t>t</a:t>
            </a:r>
          </a:p>
        </p:txBody>
      </p:sp>
      <p:sp>
        <p:nvSpPr>
          <p:cNvPr id="363611" name="Text Box 91"/>
          <p:cNvSpPr txBox="1">
            <a:spLocks noChangeArrowheads="1"/>
          </p:cNvSpPr>
          <p:nvPr/>
        </p:nvSpPr>
        <p:spPr bwMode="auto">
          <a:xfrm>
            <a:off x="6802620" y="3923269"/>
            <a:ext cx="2359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i="1" u="none">
                <a:solidFill>
                  <a:srgbClr val="18386B"/>
                </a:solidFill>
                <a:latin typeface="Arial" panose="020B0604020202020204" pitchFamily="34" charset="0"/>
                <a:ea typeface="黑体" panose="02010609060101010101" pitchFamily="49" charset="-122"/>
              </a:rPr>
              <a:t>t</a:t>
            </a:r>
          </a:p>
        </p:txBody>
      </p:sp>
      <p:sp>
        <p:nvSpPr>
          <p:cNvPr id="363612" name="Line 92"/>
          <p:cNvSpPr>
            <a:spLocks noChangeShapeType="1"/>
          </p:cNvSpPr>
          <p:nvPr/>
        </p:nvSpPr>
        <p:spPr bwMode="auto">
          <a:xfrm>
            <a:off x="1395515" y="1435287"/>
            <a:ext cx="0" cy="2953661"/>
          </a:xfrm>
          <a:prstGeom prst="line">
            <a:avLst/>
          </a:prstGeom>
          <a:noFill/>
          <a:ln w="12700">
            <a:solidFill>
              <a:srgbClr val="18386B"/>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613" name="Rectangle 93"/>
          <p:cNvSpPr>
            <a:spLocks noChangeArrowheads="1"/>
          </p:cNvSpPr>
          <p:nvPr/>
        </p:nvSpPr>
        <p:spPr bwMode="auto">
          <a:xfrm>
            <a:off x="751188" y="4822469"/>
            <a:ext cx="618125" cy="173885"/>
          </a:xfrm>
          <a:prstGeom prst="rect">
            <a:avLst/>
          </a:prstGeom>
          <a:solidFill>
            <a:srgbClr val="00CC00"/>
          </a:solidFill>
          <a:ln w="1905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18386B"/>
              </a:solidFill>
            </a:endParaRPr>
          </a:p>
        </p:txBody>
      </p:sp>
      <p:sp>
        <p:nvSpPr>
          <p:cNvPr id="363617" name="Text Box 97"/>
          <p:cNvSpPr txBox="1">
            <a:spLocks noChangeArrowheads="1"/>
          </p:cNvSpPr>
          <p:nvPr/>
        </p:nvSpPr>
        <p:spPr bwMode="auto">
          <a:xfrm>
            <a:off x="1889777" y="2014109"/>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冻结</a:t>
            </a:r>
          </a:p>
        </p:txBody>
      </p:sp>
      <p:sp>
        <p:nvSpPr>
          <p:cNvPr id="363618" name="Text Box 98"/>
          <p:cNvSpPr txBox="1">
            <a:spLocks noChangeArrowheads="1"/>
          </p:cNvSpPr>
          <p:nvPr/>
        </p:nvSpPr>
        <p:spPr bwMode="auto">
          <a:xfrm>
            <a:off x="1664679" y="3170562"/>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冻结</a:t>
            </a:r>
          </a:p>
        </p:txBody>
      </p:sp>
      <p:sp>
        <p:nvSpPr>
          <p:cNvPr id="363619" name="Text Box 99"/>
          <p:cNvSpPr txBox="1">
            <a:spLocks noChangeArrowheads="1"/>
          </p:cNvSpPr>
          <p:nvPr/>
        </p:nvSpPr>
        <p:spPr bwMode="auto">
          <a:xfrm>
            <a:off x="3123646" y="3761294"/>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冻结</a:t>
            </a:r>
          </a:p>
        </p:txBody>
      </p:sp>
      <p:sp>
        <p:nvSpPr>
          <p:cNvPr id="363620" name="Text Box 100"/>
          <p:cNvSpPr txBox="1">
            <a:spLocks noChangeArrowheads="1"/>
          </p:cNvSpPr>
          <p:nvPr/>
        </p:nvSpPr>
        <p:spPr bwMode="auto">
          <a:xfrm>
            <a:off x="4367042" y="2014109"/>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冻结</a:t>
            </a:r>
          </a:p>
        </p:txBody>
      </p:sp>
      <p:sp>
        <p:nvSpPr>
          <p:cNvPr id="363621" name="Text Box 101"/>
          <p:cNvSpPr txBox="1">
            <a:spLocks noChangeArrowheads="1"/>
          </p:cNvSpPr>
          <p:nvPr/>
        </p:nvSpPr>
        <p:spPr bwMode="auto">
          <a:xfrm>
            <a:off x="3139128" y="2014109"/>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a:solidFill>
                  <a:srgbClr val="18386B"/>
                </a:solidFill>
                <a:latin typeface="Arial" panose="020B0604020202020204" pitchFamily="34" charset="0"/>
                <a:ea typeface="黑体" panose="02010609060101010101" pitchFamily="49" charset="-122"/>
              </a:rPr>
              <a:t>冻结</a:t>
            </a:r>
          </a:p>
        </p:txBody>
      </p:sp>
      <p:sp>
        <p:nvSpPr>
          <p:cNvPr id="363525" name="Line 5"/>
          <p:cNvSpPr>
            <a:spLocks noChangeShapeType="1"/>
          </p:cNvSpPr>
          <p:nvPr/>
        </p:nvSpPr>
        <p:spPr bwMode="auto">
          <a:xfrm>
            <a:off x="381980" y="1898582"/>
            <a:ext cx="647304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26" name="Line 6"/>
          <p:cNvSpPr>
            <a:spLocks noChangeShapeType="1"/>
          </p:cNvSpPr>
          <p:nvPr/>
        </p:nvSpPr>
        <p:spPr bwMode="auto">
          <a:xfrm>
            <a:off x="381980" y="4212681"/>
            <a:ext cx="647304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86" name="Line 66"/>
          <p:cNvSpPr>
            <a:spLocks noChangeShapeType="1"/>
          </p:cNvSpPr>
          <p:nvPr/>
        </p:nvSpPr>
        <p:spPr bwMode="auto">
          <a:xfrm>
            <a:off x="381980" y="3056227"/>
            <a:ext cx="647304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87" name="Line 67"/>
          <p:cNvSpPr>
            <a:spLocks noChangeShapeType="1"/>
          </p:cNvSpPr>
          <p:nvPr/>
        </p:nvSpPr>
        <p:spPr bwMode="auto">
          <a:xfrm>
            <a:off x="381980" y="3633859"/>
            <a:ext cx="647304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588" name="Line 68"/>
          <p:cNvSpPr>
            <a:spLocks noChangeShapeType="1"/>
          </p:cNvSpPr>
          <p:nvPr/>
        </p:nvSpPr>
        <p:spPr bwMode="auto">
          <a:xfrm>
            <a:off x="381980" y="2477405"/>
            <a:ext cx="6473044" cy="0"/>
          </a:xfrm>
          <a:prstGeom prst="line">
            <a:avLst/>
          </a:prstGeom>
          <a:noFill/>
          <a:ln w="19050">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18386B"/>
              </a:solidFill>
            </a:endParaRPr>
          </a:p>
        </p:txBody>
      </p:sp>
      <p:sp>
        <p:nvSpPr>
          <p:cNvPr id="363625" name="Rectangle 105"/>
          <p:cNvSpPr>
            <a:spLocks noGrp="1" noChangeArrowheads="1"/>
          </p:cNvSpPr>
          <p:nvPr>
            <p:ph type="title"/>
          </p:nvPr>
        </p:nvSpPr>
        <p:spPr>
          <a:xfrm>
            <a:off x="364743" y="669479"/>
            <a:ext cx="5846582" cy="539519"/>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的退避机制</a:t>
            </a:r>
          </a:p>
        </p:txBody>
      </p:sp>
    </p:spTree>
    <p:extLst>
      <p:ext uri="{BB962C8B-B14F-4D97-AF65-F5344CB8AC3E}">
        <p14:creationId xmlns:p14="http://schemas.microsoft.com/office/powerpoint/2010/main" val="210101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p:nvPr/>
        </p:nvSpPr>
        <p:spPr>
          <a:xfrm>
            <a:off x="395536" y="888290"/>
            <a:ext cx="3077766" cy="341119"/>
          </a:xfrm>
          <a:prstGeom prst="rect">
            <a:avLst/>
          </a:prstGeom>
          <a:noFill/>
        </p:spPr>
        <p:txBody>
          <a:bodyPr wrap="none" lIns="0" tIns="0" rIns="0" rtlCol="0">
            <a:spAutoFit/>
          </a:bodyPr>
          <a:lstStyle/>
          <a:p>
            <a:pPr eaLnBrk="0" hangingPunct="0">
              <a:lnSpc>
                <a:spcPts val="2339"/>
              </a:lnSpc>
            </a:pPr>
            <a:r>
              <a:rPr lang="zh-CN" altLang="en-US" sz="2400" u="none" dirty="0" smtClean="0">
                <a:solidFill>
                  <a:srgbClr val="007D7A"/>
                </a:solidFill>
              </a:rPr>
              <a:t>一、</a:t>
            </a:r>
            <a:r>
              <a:rPr lang="en-US" altLang="zh-CN" sz="2400" u="none" dirty="0" err="1" smtClean="0">
                <a:solidFill>
                  <a:srgbClr val="007D7A"/>
                </a:solidFill>
              </a:rPr>
              <a:t>无线局域网的</a:t>
            </a:r>
            <a:r>
              <a:rPr lang="zh-CN" altLang="en-US" sz="2400" u="none" dirty="0">
                <a:solidFill>
                  <a:srgbClr val="007D7A"/>
                </a:solidFill>
              </a:rPr>
              <a:t>组成</a:t>
            </a:r>
            <a:endParaRPr lang="en-US" altLang="zh-CN" sz="2400" u="none" dirty="0">
              <a:solidFill>
                <a:srgbClr val="007D7A"/>
              </a:solidFill>
            </a:endParaRPr>
          </a:p>
        </p:txBody>
      </p:sp>
      <p:pic>
        <p:nvPicPr>
          <p:cNvPr id="332801" name="Picture 1"/>
          <p:cNvPicPr>
            <a:picLocks noChangeAspect="1" noChangeArrowheads="1"/>
          </p:cNvPicPr>
          <p:nvPr/>
        </p:nvPicPr>
        <p:blipFill>
          <a:blip r:embed="rId3" cstate="print"/>
          <a:srcRect/>
          <a:stretch>
            <a:fillRect/>
          </a:stretch>
        </p:blipFill>
        <p:spPr bwMode="auto">
          <a:xfrm>
            <a:off x="611560" y="2140496"/>
            <a:ext cx="5905747" cy="2851657"/>
          </a:xfrm>
          <a:prstGeom prst="rect">
            <a:avLst/>
          </a:prstGeom>
          <a:noFill/>
          <a:ln w="9525">
            <a:noFill/>
            <a:miter lim="800000"/>
            <a:headEnd/>
            <a:tailEnd/>
          </a:ln>
        </p:spPr>
      </p:pic>
      <p:sp>
        <p:nvSpPr>
          <p:cNvPr id="8" name="Rectangle 350"/>
          <p:cNvSpPr>
            <a:spLocks noChangeArrowheads="1"/>
          </p:cNvSpPr>
          <p:nvPr/>
        </p:nvSpPr>
        <p:spPr bwMode="auto">
          <a:xfrm>
            <a:off x="467543" y="1276400"/>
            <a:ext cx="6193779" cy="91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indent="0">
              <a:spcBef>
                <a:spcPct val="0"/>
              </a:spcBef>
              <a:spcAft>
                <a:spcPts val="600"/>
              </a:spcAft>
              <a:buClr>
                <a:srgbClr val="18386B"/>
              </a:buClr>
              <a:buSzPct val="95000"/>
              <a:buNone/>
            </a:pPr>
            <a:r>
              <a:rPr lang="zh-CN" altLang="en-US" sz="2000" u="none" dirty="0" smtClean="0">
                <a:solidFill>
                  <a:srgbClr val="1A3868"/>
                </a:solidFill>
                <a:latin typeface="Times New Roman" pitchFamily="18" charset="0"/>
                <a:ea typeface="微软雅黑" pitchFamily="34" charset="-122"/>
              </a:rPr>
              <a:t>第一类：有</a:t>
            </a:r>
            <a:r>
              <a:rPr lang="zh-CN" altLang="en-US" sz="2000" u="none" dirty="0">
                <a:solidFill>
                  <a:srgbClr val="1A3868"/>
                </a:solidFill>
                <a:latin typeface="Times New Roman" pitchFamily="18" charset="0"/>
                <a:ea typeface="微软雅黑" pitchFamily="34" charset="-122"/>
              </a:rPr>
              <a:t>固定基础</a:t>
            </a:r>
            <a:r>
              <a:rPr lang="zh-CN" altLang="en-US" sz="2000" u="none" dirty="0" smtClean="0">
                <a:solidFill>
                  <a:srgbClr val="1A3868"/>
                </a:solidFill>
                <a:latin typeface="Times New Roman" pitchFamily="18" charset="0"/>
                <a:ea typeface="微软雅黑" pitchFamily="34" charset="-122"/>
              </a:rPr>
              <a:t>设施（预先建立的固定基站）的</a:t>
            </a:r>
            <a:r>
              <a:rPr lang="zh-CN" altLang="en-US" sz="2000" u="none" dirty="0">
                <a:solidFill>
                  <a:srgbClr val="1A3868"/>
                </a:solidFill>
                <a:latin typeface="Times New Roman" pitchFamily="18" charset="0"/>
                <a:ea typeface="微软雅黑" pitchFamily="34" charset="-122"/>
              </a:rPr>
              <a:t>无线</a:t>
            </a:r>
            <a:r>
              <a:rPr lang="zh-CN" altLang="en-US" sz="2000" u="none" dirty="0" smtClean="0">
                <a:solidFill>
                  <a:srgbClr val="1A3868"/>
                </a:solidFill>
                <a:latin typeface="Times New Roman" pitchFamily="18" charset="0"/>
                <a:ea typeface="微软雅黑" pitchFamily="34" charset="-122"/>
              </a:rPr>
              <a:t>局域网，</a:t>
            </a:r>
            <a:r>
              <a:rPr lang="en-US" altLang="zh-CN" sz="2200" u="none" dirty="0" smtClean="0">
                <a:solidFill>
                  <a:srgbClr val="1A3868"/>
                </a:solidFill>
                <a:latin typeface="Times New Roman" pitchFamily="18" charset="0"/>
                <a:ea typeface="微软雅黑" pitchFamily="34" charset="-122"/>
              </a:rPr>
              <a:t>IEEE802.11</a:t>
            </a:r>
            <a:endParaRPr lang="zh-CN" altLang="en-US" sz="2200" u="none" dirty="0">
              <a:solidFill>
                <a:srgbClr val="1A3868"/>
              </a:solidFill>
              <a:latin typeface="Times New Roman" pitchFamily="18" charset="0"/>
              <a:ea typeface="微软雅黑" pitchFamily="34" charset="-122"/>
            </a:endParaRPr>
          </a:p>
        </p:txBody>
      </p:sp>
    </p:spTree>
    <p:extLst>
      <p:ext uri="{BB962C8B-B14F-4D97-AF65-F5344CB8AC3E}">
        <p14:creationId xmlns:p14="http://schemas.microsoft.com/office/powerpoint/2010/main" val="550501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628328"/>
            <a:ext cx="6429375" cy="648072"/>
          </a:xfrm>
        </p:spPr>
        <p:txBody>
          <a:bodyPr/>
          <a:lstStyle/>
          <a:p>
            <a:pPr algn="l"/>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CSMA/CA</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算法归纳</a:t>
            </a:r>
          </a:p>
        </p:txBody>
      </p:sp>
      <p:sp>
        <p:nvSpPr>
          <p:cNvPr id="4" name="矩形 3"/>
          <p:cNvSpPr/>
          <p:nvPr/>
        </p:nvSpPr>
        <p:spPr>
          <a:xfrm>
            <a:off x="395536" y="1276400"/>
            <a:ext cx="6768752" cy="3570208"/>
          </a:xfrm>
          <a:prstGeom prst="rect">
            <a:avLst/>
          </a:prstGeom>
        </p:spPr>
        <p:txBody>
          <a:bodyPr wrap="square">
            <a:spAutoFit/>
          </a:bodyPr>
          <a:lstStyle/>
          <a:p>
            <a:pPr>
              <a:spcBef>
                <a:spcPts val="300"/>
              </a:spcBef>
            </a:pPr>
            <a:r>
              <a:rPr lang="en-US" altLang="zh-CN" sz="1800" b="0" u="none" dirty="0">
                <a:solidFill>
                  <a:srgbClr val="18386B"/>
                </a:solidFill>
                <a:latin typeface="微软雅黑" panose="020B0503020204020204" pitchFamily="34" charset="-122"/>
              </a:rPr>
              <a:t>   (1)</a:t>
            </a:r>
            <a:r>
              <a:rPr lang="zh-CN" altLang="en-US" sz="1800" b="0" u="none" dirty="0">
                <a:solidFill>
                  <a:srgbClr val="18386B"/>
                </a:solidFill>
                <a:latin typeface="微软雅黑" panose="020B0503020204020204" pitchFamily="34" charset="-122"/>
              </a:rPr>
              <a:t>若站点</a:t>
            </a:r>
            <a:r>
              <a:rPr lang="zh-CN" altLang="en-US" sz="1800" b="0" u="none" dirty="0">
                <a:solidFill>
                  <a:srgbClr val="C00000"/>
                </a:solidFill>
                <a:latin typeface="微软雅黑" panose="020B0503020204020204" pitchFamily="34" charset="-122"/>
              </a:rPr>
              <a:t>最初</a:t>
            </a:r>
            <a:r>
              <a:rPr lang="zh-CN" altLang="en-US" sz="1800" b="0" u="none" dirty="0">
                <a:solidFill>
                  <a:srgbClr val="18386B"/>
                </a:solidFill>
                <a:latin typeface="微软雅黑" panose="020B0503020204020204" pitchFamily="34" charset="-122"/>
              </a:rPr>
              <a:t>有数据要发送</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而不是发送不成功再进行重传</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且检测到信道空闲</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在等待时间</a:t>
            </a:r>
            <a:r>
              <a:rPr lang="en-US" altLang="zh-CN" sz="1800" b="0" u="none" dirty="0" smtClean="0">
                <a:solidFill>
                  <a:srgbClr val="18386B"/>
                </a:solidFill>
                <a:latin typeface="微软雅黑" panose="020B0503020204020204" pitchFamily="34" charset="-122"/>
              </a:rPr>
              <a:t>DIFS</a:t>
            </a:r>
            <a:r>
              <a:rPr lang="zh-CN" altLang="en-US" sz="1800" b="0" u="none" dirty="0" smtClean="0">
                <a:solidFill>
                  <a:srgbClr val="18386B"/>
                </a:solidFill>
                <a:latin typeface="微软雅黑" panose="020B0503020204020204" pitchFamily="34" charset="-122"/>
              </a:rPr>
              <a:t>后</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就发送整个数据帧。</a:t>
            </a:r>
          </a:p>
          <a:p>
            <a:pPr>
              <a:spcBef>
                <a:spcPts val="300"/>
              </a:spcBef>
            </a:pPr>
            <a:r>
              <a:rPr lang="zh-CN" altLang="en-US" sz="1800" b="0" u="none" dirty="0">
                <a:solidFill>
                  <a:srgbClr val="18386B"/>
                </a:solidFill>
                <a:latin typeface="微软雅黑" panose="020B0503020204020204" pitchFamily="34" charset="-122"/>
              </a:rPr>
              <a:t>   </a:t>
            </a:r>
            <a:r>
              <a:rPr lang="en-US" altLang="zh-CN" sz="1800" b="0" u="none" dirty="0">
                <a:solidFill>
                  <a:srgbClr val="18386B"/>
                </a:solidFill>
                <a:latin typeface="微软雅黑" panose="020B0503020204020204" pitchFamily="34" charset="-122"/>
              </a:rPr>
              <a:t>(2)</a:t>
            </a:r>
            <a:r>
              <a:rPr lang="zh-CN" altLang="en-US" sz="1800" b="0" u="none" dirty="0">
                <a:solidFill>
                  <a:srgbClr val="18386B"/>
                </a:solidFill>
                <a:latin typeface="微软雅黑" panose="020B0503020204020204" pitchFamily="34" charset="-122"/>
              </a:rPr>
              <a:t>否则</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站点执行</a:t>
            </a:r>
            <a:r>
              <a:rPr lang="en-US" altLang="zh-CN" sz="1800" b="0" u="none" dirty="0" smtClean="0">
                <a:solidFill>
                  <a:srgbClr val="18386B"/>
                </a:solidFill>
                <a:latin typeface="微软雅黑" panose="020B0503020204020204" pitchFamily="34" charset="-122"/>
              </a:rPr>
              <a:t>CSMA/CA</a:t>
            </a:r>
            <a:r>
              <a:rPr lang="zh-CN" altLang="en-US" sz="1800" b="0" u="none" dirty="0">
                <a:solidFill>
                  <a:srgbClr val="18386B"/>
                </a:solidFill>
                <a:latin typeface="微软雅黑" panose="020B0503020204020204" pitchFamily="34" charset="-122"/>
              </a:rPr>
              <a:t>协议的退避算法。一旦检测到信道忙</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就冻结退避计时器</a:t>
            </a:r>
            <a:r>
              <a:rPr lang="zh-CN" altLang="en-US" sz="1800" b="0" u="none" dirty="0" smtClean="0">
                <a:solidFill>
                  <a:srgbClr val="18386B"/>
                </a:solidFill>
                <a:latin typeface="微软雅黑" panose="020B0503020204020204" pitchFamily="34" charset="-122"/>
              </a:rPr>
              <a:t>。只要</a:t>
            </a:r>
            <a:r>
              <a:rPr lang="zh-CN" altLang="en-US" sz="1800" b="0" u="none" dirty="0">
                <a:solidFill>
                  <a:srgbClr val="18386B"/>
                </a:solidFill>
                <a:latin typeface="微软雅黑" panose="020B0503020204020204" pitchFamily="34" charset="-122"/>
              </a:rPr>
              <a:t>信道空闲</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退避计时器就进行倒计时。</a:t>
            </a:r>
          </a:p>
          <a:p>
            <a:pPr>
              <a:spcBef>
                <a:spcPts val="300"/>
              </a:spcBef>
            </a:pPr>
            <a:r>
              <a:rPr lang="zh-CN" altLang="en-US" sz="1800" b="0" u="none" dirty="0">
                <a:solidFill>
                  <a:srgbClr val="18386B"/>
                </a:solidFill>
                <a:latin typeface="微软雅黑" panose="020B0503020204020204" pitchFamily="34" charset="-122"/>
              </a:rPr>
              <a:t>  （</a:t>
            </a:r>
            <a:r>
              <a:rPr lang="en-US" altLang="zh-CN" sz="1800" b="0" u="none" dirty="0">
                <a:solidFill>
                  <a:srgbClr val="18386B"/>
                </a:solidFill>
                <a:latin typeface="微软雅黑" panose="020B0503020204020204" pitchFamily="34" charset="-122"/>
              </a:rPr>
              <a:t>3)</a:t>
            </a:r>
            <a:r>
              <a:rPr lang="zh-CN" altLang="en-US" sz="1800" b="0" u="none" dirty="0">
                <a:solidFill>
                  <a:srgbClr val="18386B"/>
                </a:solidFill>
                <a:latin typeface="微软雅黑" panose="020B0503020204020204" pitchFamily="34" charset="-122"/>
              </a:rPr>
              <a:t>当退避计时器时间减少到零时</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这时信道只可能是空闲的</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站点就发送整个的帧并等待确认。</a:t>
            </a:r>
          </a:p>
          <a:p>
            <a:pPr>
              <a:spcBef>
                <a:spcPts val="300"/>
              </a:spcBef>
            </a:pPr>
            <a:r>
              <a:rPr lang="zh-CN" altLang="en-US" sz="1800" b="0" u="none" dirty="0">
                <a:solidFill>
                  <a:srgbClr val="18386B"/>
                </a:solidFill>
                <a:latin typeface="微软雅黑" panose="020B0503020204020204" pitchFamily="34" charset="-122"/>
              </a:rPr>
              <a:t>   </a:t>
            </a:r>
            <a:r>
              <a:rPr lang="en-US" altLang="zh-CN" sz="1800" b="0" u="none" dirty="0">
                <a:solidFill>
                  <a:srgbClr val="18386B"/>
                </a:solidFill>
                <a:latin typeface="微软雅黑" panose="020B0503020204020204" pitchFamily="34" charset="-122"/>
              </a:rPr>
              <a:t>(4)</a:t>
            </a:r>
            <a:r>
              <a:rPr lang="zh-CN" altLang="en-US" sz="1800" b="0" u="none" dirty="0">
                <a:solidFill>
                  <a:srgbClr val="18386B"/>
                </a:solidFill>
                <a:latin typeface="微软雅黑" panose="020B0503020204020204" pitchFamily="34" charset="-122"/>
              </a:rPr>
              <a:t>发送站若收到确认</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就知道已发送的帧被目的站正确收到了。这时如果要发送</a:t>
            </a:r>
            <a:r>
              <a:rPr lang="zh-CN" altLang="en-US" sz="1800" b="0" u="none" dirty="0">
                <a:solidFill>
                  <a:srgbClr val="C00000"/>
                </a:solidFill>
                <a:latin typeface="微软雅黑" panose="020B0503020204020204" pitchFamily="34" charset="-122"/>
              </a:rPr>
              <a:t>第二帧</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就要从上面的步骤</a:t>
            </a:r>
            <a:r>
              <a:rPr lang="en-US" altLang="zh-CN" sz="1800" b="0" u="none" dirty="0">
                <a:solidFill>
                  <a:srgbClr val="18386B"/>
                </a:solidFill>
                <a:latin typeface="微软雅黑" panose="020B0503020204020204" pitchFamily="34" charset="-122"/>
              </a:rPr>
              <a:t>(2)</a:t>
            </a:r>
            <a:r>
              <a:rPr lang="zh-CN" altLang="en-US" sz="1800" b="0" u="none" dirty="0">
                <a:solidFill>
                  <a:srgbClr val="18386B"/>
                </a:solidFill>
                <a:latin typeface="微软雅黑" panose="020B0503020204020204" pitchFamily="34" charset="-122"/>
              </a:rPr>
              <a:t>开始</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执行</a:t>
            </a:r>
            <a:r>
              <a:rPr lang="en-US" altLang="zh-CN" sz="1800" b="0" u="none" dirty="0" smtClean="0">
                <a:solidFill>
                  <a:srgbClr val="18386B"/>
                </a:solidFill>
                <a:latin typeface="微软雅黑" panose="020B0503020204020204" pitchFamily="34" charset="-122"/>
              </a:rPr>
              <a:t>CSMA/CA</a:t>
            </a:r>
            <a:r>
              <a:rPr lang="zh-CN" altLang="en-US" sz="1800" b="0" u="none" dirty="0">
                <a:solidFill>
                  <a:srgbClr val="18386B"/>
                </a:solidFill>
                <a:latin typeface="微软雅黑" panose="020B0503020204020204" pitchFamily="34" charset="-122"/>
              </a:rPr>
              <a:t>协议的退避算法</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随机选定一段退避时间。</a:t>
            </a:r>
          </a:p>
          <a:p>
            <a:pPr>
              <a:spcBef>
                <a:spcPts val="300"/>
              </a:spcBef>
            </a:pPr>
            <a:r>
              <a:rPr lang="zh-CN" altLang="en-US" sz="1800" b="0" u="none" dirty="0">
                <a:solidFill>
                  <a:srgbClr val="18386B"/>
                </a:solidFill>
                <a:latin typeface="微软雅黑" panose="020B0503020204020204" pitchFamily="34" charset="-122"/>
              </a:rPr>
              <a:t>   若源站在规定时间内没有收到确认帧</a:t>
            </a:r>
            <a:r>
              <a:rPr lang="en-US" altLang="zh-CN" sz="1800" b="0" u="none" dirty="0">
                <a:solidFill>
                  <a:srgbClr val="18386B"/>
                </a:solidFill>
                <a:latin typeface="微软雅黑" panose="020B0503020204020204" pitchFamily="34" charset="-122"/>
              </a:rPr>
              <a:t>ACK(</a:t>
            </a:r>
            <a:r>
              <a:rPr lang="zh-CN" altLang="en-US" sz="1800" b="0" u="none" dirty="0">
                <a:solidFill>
                  <a:srgbClr val="18386B"/>
                </a:solidFill>
                <a:latin typeface="微软雅黑" panose="020B0503020204020204" pitchFamily="34" charset="-122"/>
              </a:rPr>
              <a:t>由重传计时器控制这段时间</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就必须重传此帧</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再次</a:t>
            </a:r>
            <a:r>
              <a:rPr lang="zh-CN" altLang="en-US" sz="1800" b="0" u="none" dirty="0" smtClean="0">
                <a:solidFill>
                  <a:srgbClr val="18386B"/>
                </a:solidFill>
                <a:latin typeface="微软雅黑" panose="020B0503020204020204" pitchFamily="34" charset="-122"/>
              </a:rPr>
              <a:t>使用</a:t>
            </a:r>
            <a:r>
              <a:rPr lang="en-US" altLang="zh-CN" sz="1800" b="0" u="none" dirty="0">
                <a:solidFill>
                  <a:srgbClr val="18386B"/>
                </a:solidFill>
                <a:latin typeface="微软雅黑" panose="020B0503020204020204" pitchFamily="34" charset="-122"/>
              </a:rPr>
              <a:t>CSMA/CA</a:t>
            </a:r>
            <a:r>
              <a:rPr lang="zh-CN" altLang="en-US" sz="1800" b="0" u="none" dirty="0" smtClean="0">
                <a:solidFill>
                  <a:srgbClr val="18386B"/>
                </a:solidFill>
                <a:latin typeface="微软雅黑" panose="020B0503020204020204" pitchFamily="34" charset="-122"/>
              </a:rPr>
              <a:t>协议</a:t>
            </a:r>
            <a:r>
              <a:rPr lang="zh-CN" altLang="en-US" sz="1800" b="0" u="none" dirty="0">
                <a:solidFill>
                  <a:srgbClr val="18386B"/>
                </a:solidFill>
                <a:latin typeface="微软雅黑" panose="020B0503020204020204" pitchFamily="34" charset="-122"/>
              </a:rPr>
              <a:t>争用接入信道</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直到收到确认为止</a:t>
            </a:r>
            <a:r>
              <a:rPr lang="en-US" altLang="zh-CN" sz="1800" b="0" u="none" dirty="0">
                <a:solidFill>
                  <a:srgbClr val="18386B"/>
                </a:solidFill>
                <a:latin typeface="微软雅黑" panose="020B0503020204020204" pitchFamily="34" charset="-122"/>
              </a:rPr>
              <a:t>,</a:t>
            </a:r>
            <a:r>
              <a:rPr lang="zh-CN" altLang="en-US" sz="1800" b="0" u="none" dirty="0">
                <a:solidFill>
                  <a:srgbClr val="18386B"/>
                </a:solidFill>
                <a:latin typeface="微软雅黑" panose="020B0503020204020204" pitchFamily="34" charset="-122"/>
              </a:rPr>
              <a:t>或者经过若干次的重传失败后放弃发送。</a:t>
            </a:r>
            <a:endParaRPr lang="zh-CN" altLang="en-US" sz="1800" b="0" i="0" u="none" dirty="0">
              <a:solidFill>
                <a:srgbClr val="18386B"/>
              </a:solidFill>
              <a:effectLst/>
              <a:latin typeface="微软雅黑" panose="020B0503020204020204" pitchFamily="34" charset="-122"/>
            </a:endParaRPr>
          </a:p>
        </p:txBody>
      </p:sp>
    </p:spTree>
    <p:extLst>
      <p:ext uri="{BB962C8B-B14F-4D97-AF65-F5344CB8AC3E}">
        <p14:creationId xmlns:p14="http://schemas.microsoft.com/office/powerpoint/2010/main" val="2862431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922" name="Group 74"/>
          <p:cNvGrpSpPr>
            <a:grpSpLocks/>
          </p:cNvGrpSpPr>
          <p:nvPr/>
        </p:nvGrpSpPr>
        <p:grpSpPr bwMode="auto">
          <a:xfrm>
            <a:off x="395536" y="2303380"/>
            <a:ext cx="3983870" cy="2592791"/>
            <a:chOff x="316" y="1934"/>
            <a:chExt cx="3345" cy="2177"/>
          </a:xfrm>
        </p:grpSpPr>
        <p:sp>
          <p:nvSpPr>
            <p:cNvPr id="334859" name="Oval 11"/>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860" name="Text Box 12"/>
            <p:cNvSpPr txBox="1">
              <a:spLocks noChangeArrowheads="1"/>
            </p:cNvSpPr>
            <p:nvPr/>
          </p:nvSpPr>
          <p:spPr bwMode="auto">
            <a:xfrm>
              <a:off x="316" y="1934"/>
              <a:ext cx="151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A </a:t>
              </a:r>
              <a:r>
                <a:rPr kumimoji="1" lang="zh-CN" altLang="zh-CN" sz="2101" u="none">
                  <a:solidFill>
                    <a:srgbClr val="333399"/>
                  </a:solidFill>
                  <a:latin typeface="Arial" panose="020B0604020202020204" pitchFamily="34" charset="0"/>
                  <a:ea typeface="黑体" panose="02010609060101010101" pitchFamily="49" charset="-122"/>
                </a:rPr>
                <a:t>的</a:t>
              </a:r>
              <a:r>
                <a:rPr kumimoji="1" lang="zh-CN" altLang="en-US" sz="2101" u="none">
                  <a:solidFill>
                    <a:srgbClr val="333399"/>
                  </a:solidFill>
                  <a:latin typeface="Arial" panose="020B0604020202020204" pitchFamily="34" charset="0"/>
                  <a:ea typeface="黑体" panose="02010609060101010101" pitchFamily="49" charset="-122"/>
                </a:rPr>
                <a:t>作用</a:t>
              </a:r>
              <a:r>
                <a:rPr kumimoji="1" lang="zh-CN" altLang="zh-CN" sz="2101" u="none">
                  <a:solidFill>
                    <a:srgbClr val="333399"/>
                  </a:solidFill>
                  <a:latin typeface="Arial" panose="020B0604020202020204" pitchFamily="34" charset="0"/>
                  <a:ea typeface="黑体" panose="02010609060101010101" pitchFamily="49" charset="-122"/>
                </a:rPr>
                <a:t>范围</a:t>
              </a:r>
              <a:endParaRPr kumimoji="1" lang="zh-CN" altLang="en-US" sz="2101" u="none">
                <a:solidFill>
                  <a:srgbClr val="333399"/>
                </a:solidFill>
                <a:latin typeface="Arial" panose="020B0604020202020204" pitchFamily="34" charset="0"/>
                <a:ea typeface="黑体" panose="02010609060101010101" pitchFamily="49" charset="-122"/>
              </a:endParaRPr>
            </a:p>
          </p:txBody>
        </p:sp>
        <p:sp>
          <p:nvSpPr>
            <p:cNvPr id="334869" name="Line 21"/>
            <p:cNvSpPr>
              <a:spLocks noChangeShapeType="1"/>
            </p:cNvSpPr>
            <p:nvPr/>
          </p:nvSpPr>
          <p:spPr bwMode="auto">
            <a:xfrm>
              <a:off x="1350" y="2203"/>
              <a:ext cx="351" cy="175"/>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nvGrpSpPr>
          <p:cNvPr id="334923" name="Group 75"/>
          <p:cNvGrpSpPr>
            <a:grpSpLocks/>
          </p:cNvGrpSpPr>
          <p:nvPr/>
        </p:nvGrpSpPr>
        <p:grpSpPr bwMode="auto">
          <a:xfrm>
            <a:off x="2809678" y="2248594"/>
            <a:ext cx="4418582" cy="2647577"/>
            <a:chOff x="2343" y="1888"/>
            <a:chExt cx="3710" cy="2223"/>
          </a:xfrm>
        </p:grpSpPr>
        <p:sp>
          <p:nvSpPr>
            <p:cNvPr id="334870" name="Line 22"/>
            <p:cNvSpPr>
              <a:spLocks noChangeShapeType="1"/>
            </p:cNvSpPr>
            <p:nvPr/>
          </p:nvSpPr>
          <p:spPr bwMode="auto">
            <a:xfrm flipH="1">
              <a:off x="4180" y="2115"/>
              <a:ext cx="355" cy="19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871" name="Text Box 23"/>
            <p:cNvSpPr txBox="1">
              <a:spLocks noChangeArrowheads="1"/>
            </p:cNvSpPr>
            <p:nvPr/>
          </p:nvSpPr>
          <p:spPr bwMode="auto">
            <a:xfrm>
              <a:off x="4535" y="1888"/>
              <a:ext cx="151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B </a:t>
              </a:r>
              <a:r>
                <a:rPr kumimoji="1" lang="zh-CN" altLang="zh-CN" sz="2101" u="none">
                  <a:solidFill>
                    <a:srgbClr val="333399"/>
                  </a:solidFill>
                  <a:latin typeface="Arial" panose="020B0604020202020204" pitchFamily="34" charset="0"/>
                  <a:ea typeface="黑体" panose="02010609060101010101" pitchFamily="49" charset="-122"/>
                </a:rPr>
                <a:t>的</a:t>
              </a:r>
              <a:r>
                <a:rPr kumimoji="1" lang="zh-CN" altLang="en-US" sz="2101" u="none">
                  <a:solidFill>
                    <a:srgbClr val="333399"/>
                  </a:solidFill>
                  <a:latin typeface="Arial" panose="020B0604020202020204" pitchFamily="34" charset="0"/>
                  <a:ea typeface="黑体" panose="02010609060101010101" pitchFamily="49" charset="-122"/>
                </a:rPr>
                <a:t>作用</a:t>
              </a:r>
              <a:r>
                <a:rPr kumimoji="1" lang="zh-CN" altLang="zh-CN" sz="2101" u="none">
                  <a:solidFill>
                    <a:srgbClr val="333399"/>
                  </a:solidFill>
                  <a:latin typeface="Arial" panose="020B0604020202020204" pitchFamily="34" charset="0"/>
                  <a:ea typeface="黑体" panose="02010609060101010101" pitchFamily="49" charset="-122"/>
                </a:rPr>
                <a:t>范围</a:t>
              </a:r>
              <a:endParaRPr kumimoji="1" lang="zh-CN" altLang="en-US" sz="2101" u="none">
                <a:solidFill>
                  <a:srgbClr val="333399"/>
                </a:solidFill>
                <a:latin typeface="Arial" panose="020B0604020202020204" pitchFamily="34" charset="0"/>
                <a:ea typeface="黑体" panose="02010609060101010101" pitchFamily="49" charset="-122"/>
              </a:endParaRPr>
            </a:p>
          </p:txBody>
        </p:sp>
        <p:sp>
          <p:nvSpPr>
            <p:cNvPr id="334863" name="Oval 15"/>
            <p:cNvSpPr>
              <a:spLocks noChangeArrowheads="1"/>
            </p:cNvSpPr>
            <p:nvPr/>
          </p:nvSpPr>
          <p:spPr bwMode="auto">
            <a:xfrm>
              <a:off x="2343" y="1966"/>
              <a:ext cx="2192" cy="2145"/>
            </a:xfrm>
            <a:prstGeom prst="ellipse">
              <a:avLst/>
            </a:prstGeom>
            <a:solidFill>
              <a:srgbClr val="CCECFF">
                <a:alpha val="50000"/>
              </a:srgbClr>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sp>
        <p:nvSpPr>
          <p:cNvPr id="334854" name="Rectangle 6"/>
          <p:cNvSpPr>
            <a:spLocks noGrp="1" noChangeArrowheads="1"/>
          </p:cNvSpPr>
          <p:nvPr>
            <p:ph type="title"/>
          </p:nvPr>
        </p:nvSpPr>
        <p:spPr>
          <a:xfrm>
            <a:off x="568398" y="691619"/>
            <a:ext cx="6089544" cy="1096904"/>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2.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对信道进行预约 </a:t>
            </a:r>
          </a:p>
        </p:txBody>
      </p:sp>
      <p:sp>
        <p:nvSpPr>
          <p:cNvPr id="334857" name="Rectangle 9"/>
          <p:cNvSpPr>
            <a:spLocks noGrp="1" noChangeArrowheads="1"/>
          </p:cNvSpPr>
          <p:nvPr>
            <p:ph type="body" idx="1"/>
          </p:nvPr>
        </p:nvSpPr>
        <p:spPr>
          <a:xfrm>
            <a:off x="425508" y="1790060"/>
            <a:ext cx="6976741" cy="729691"/>
          </a:xfrm>
        </p:spPr>
        <p:txBody>
          <a:bodyPr/>
          <a:lstStyle/>
          <a:p>
            <a:pPr marL="457322" indent="-457322"/>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802.11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允许要发送数据的站对信道进行预约。 </a:t>
            </a:r>
          </a:p>
        </p:txBody>
      </p:sp>
      <p:sp>
        <p:nvSpPr>
          <p:cNvPr id="334879" name="Text Box 31"/>
          <p:cNvSpPr txBox="1">
            <a:spLocks noChangeArrowheads="1"/>
          </p:cNvSpPr>
          <p:nvPr/>
        </p:nvSpPr>
        <p:spPr bwMode="auto">
          <a:xfrm>
            <a:off x="2930120" y="3733763"/>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A</a:t>
            </a:r>
          </a:p>
        </p:txBody>
      </p:sp>
      <p:sp>
        <p:nvSpPr>
          <p:cNvPr id="334880" name="Text Box 32"/>
          <p:cNvSpPr txBox="1">
            <a:spLocks noChangeArrowheads="1"/>
          </p:cNvSpPr>
          <p:nvPr/>
        </p:nvSpPr>
        <p:spPr bwMode="auto">
          <a:xfrm>
            <a:off x="1871328" y="3733763"/>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C</a:t>
            </a:r>
          </a:p>
        </p:txBody>
      </p:sp>
      <p:sp>
        <p:nvSpPr>
          <p:cNvPr id="334890" name="Text Box 42"/>
          <p:cNvSpPr txBox="1">
            <a:spLocks noChangeArrowheads="1"/>
          </p:cNvSpPr>
          <p:nvPr/>
        </p:nvSpPr>
        <p:spPr bwMode="auto">
          <a:xfrm>
            <a:off x="4165179" y="3733763"/>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B</a:t>
            </a:r>
          </a:p>
        </p:txBody>
      </p:sp>
      <p:sp>
        <p:nvSpPr>
          <p:cNvPr id="334891" name="Text Box 43"/>
          <p:cNvSpPr txBox="1">
            <a:spLocks noChangeArrowheads="1"/>
          </p:cNvSpPr>
          <p:nvPr/>
        </p:nvSpPr>
        <p:spPr bwMode="auto">
          <a:xfrm>
            <a:off x="5204916" y="3733763"/>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D</a:t>
            </a:r>
          </a:p>
        </p:txBody>
      </p:sp>
      <p:sp>
        <p:nvSpPr>
          <p:cNvPr id="334898" name="Text Box 50"/>
          <p:cNvSpPr txBox="1">
            <a:spLocks noChangeArrowheads="1"/>
          </p:cNvSpPr>
          <p:nvPr/>
        </p:nvSpPr>
        <p:spPr bwMode="auto">
          <a:xfrm>
            <a:off x="3756669" y="4328068"/>
            <a:ext cx="364202"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E</a:t>
            </a:r>
          </a:p>
        </p:txBody>
      </p:sp>
      <p:grpSp>
        <p:nvGrpSpPr>
          <p:cNvPr id="334981" name="Group 133"/>
          <p:cNvGrpSpPr>
            <a:grpSpLocks/>
          </p:cNvGrpSpPr>
          <p:nvPr/>
        </p:nvGrpSpPr>
        <p:grpSpPr bwMode="auto">
          <a:xfrm>
            <a:off x="3265980" y="3219253"/>
            <a:ext cx="811066" cy="379926"/>
            <a:chOff x="2653" y="2703"/>
            <a:chExt cx="681" cy="319"/>
          </a:xfrm>
        </p:grpSpPr>
        <p:sp>
          <p:nvSpPr>
            <p:cNvPr id="334865" name="Line 17"/>
            <p:cNvSpPr>
              <a:spLocks noChangeShapeType="1"/>
            </p:cNvSpPr>
            <p:nvPr/>
          </p:nvSpPr>
          <p:spPr bwMode="auto">
            <a:xfrm>
              <a:off x="2653" y="3022"/>
              <a:ext cx="681"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867" name="Rectangle 19"/>
            <p:cNvSpPr>
              <a:spLocks noChangeArrowheads="1"/>
            </p:cNvSpPr>
            <p:nvPr/>
          </p:nvSpPr>
          <p:spPr bwMode="auto">
            <a:xfrm>
              <a:off x="2763" y="2703"/>
              <a:ext cx="465" cy="238"/>
            </a:xfrm>
            <a:prstGeom prst="rect">
              <a:avLst/>
            </a:prstGeom>
            <a:solidFill>
              <a:srgbClr val="FFCCFF"/>
            </a:solidFill>
            <a:ln w="19050">
              <a:solidFill>
                <a:srgbClr val="333399"/>
              </a:solidFill>
              <a:miter lim="800000"/>
              <a:headEnd/>
              <a:tailEnd/>
            </a:ln>
            <a:effectLst>
              <a:outerShdw dist="35921" dir="2700000" algn="ctr" rotWithShape="0">
                <a:schemeClr val="bg2"/>
              </a:outerShdw>
            </a:effectLst>
          </p:spPr>
          <p:txBody>
            <a:bodyPr wrap="none" anchor="ctr"/>
            <a:lstStyle/>
            <a:p>
              <a:pPr algn="ctr"/>
              <a:r>
                <a:rPr kumimoji="1" lang="en-US" altLang="zh-CN" sz="2101" u="none">
                  <a:solidFill>
                    <a:srgbClr val="333399"/>
                  </a:solidFill>
                  <a:latin typeface="Arial" panose="020B0604020202020204" pitchFamily="34" charset="0"/>
                  <a:ea typeface="黑体" panose="02010609060101010101" pitchFamily="49" charset="-122"/>
                </a:rPr>
                <a:t>RTS</a:t>
              </a:r>
            </a:p>
          </p:txBody>
        </p:sp>
      </p:grpSp>
      <p:grpSp>
        <p:nvGrpSpPr>
          <p:cNvPr id="334980" name="Group 132"/>
          <p:cNvGrpSpPr>
            <a:grpSpLocks/>
          </p:cNvGrpSpPr>
          <p:nvPr/>
        </p:nvGrpSpPr>
        <p:grpSpPr bwMode="auto">
          <a:xfrm>
            <a:off x="2132155" y="3219253"/>
            <a:ext cx="756280" cy="379926"/>
            <a:chOff x="1701" y="2703"/>
            <a:chExt cx="635" cy="319"/>
          </a:xfrm>
        </p:grpSpPr>
        <p:sp>
          <p:nvSpPr>
            <p:cNvPr id="334918" name="Rectangle 70"/>
            <p:cNvSpPr>
              <a:spLocks noChangeArrowheads="1"/>
            </p:cNvSpPr>
            <p:nvPr/>
          </p:nvSpPr>
          <p:spPr bwMode="auto">
            <a:xfrm>
              <a:off x="1788" y="2703"/>
              <a:ext cx="466" cy="238"/>
            </a:xfrm>
            <a:prstGeom prst="rect">
              <a:avLst/>
            </a:prstGeom>
            <a:solidFill>
              <a:srgbClr val="FFCCFF"/>
            </a:solidFill>
            <a:ln w="19050">
              <a:solidFill>
                <a:srgbClr val="333399"/>
              </a:solidFill>
              <a:miter lim="800000"/>
              <a:headEnd/>
              <a:tailEnd/>
            </a:ln>
            <a:effectLst>
              <a:outerShdw dist="35921" dir="2700000" algn="ctr" rotWithShape="0">
                <a:schemeClr val="bg2"/>
              </a:outerShdw>
            </a:effectLst>
          </p:spPr>
          <p:txBody>
            <a:bodyPr wrap="none" anchor="ctr"/>
            <a:lstStyle/>
            <a:p>
              <a:pPr algn="ctr"/>
              <a:r>
                <a:rPr kumimoji="1" lang="en-US" altLang="zh-CN" sz="2101" u="none">
                  <a:solidFill>
                    <a:srgbClr val="333399"/>
                  </a:solidFill>
                  <a:latin typeface="Arial" panose="020B0604020202020204" pitchFamily="34" charset="0"/>
                  <a:ea typeface="黑体" panose="02010609060101010101" pitchFamily="49" charset="-122"/>
                </a:rPr>
                <a:t>RTS</a:t>
              </a:r>
            </a:p>
          </p:txBody>
        </p:sp>
        <p:sp>
          <p:nvSpPr>
            <p:cNvPr id="334919" name="Line 71"/>
            <p:cNvSpPr>
              <a:spLocks noChangeShapeType="1"/>
            </p:cNvSpPr>
            <p:nvPr/>
          </p:nvSpPr>
          <p:spPr bwMode="auto">
            <a:xfrm flipH="1" flipV="1">
              <a:off x="1701" y="3022"/>
              <a:ext cx="635"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sp>
        <p:nvSpPr>
          <p:cNvPr id="334921" name="Text Box 73"/>
          <p:cNvSpPr txBox="1">
            <a:spLocks noChangeArrowheads="1"/>
          </p:cNvSpPr>
          <p:nvPr/>
        </p:nvSpPr>
        <p:spPr bwMode="auto">
          <a:xfrm>
            <a:off x="374953" y="775723"/>
            <a:ext cx="6763432" cy="1015663"/>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u="none" dirty="0">
                <a:solidFill>
                  <a:srgbClr val="333399"/>
                </a:solidFill>
                <a:latin typeface="Arial" panose="020B0604020202020204" pitchFamily="34" charset="0"/>
                <a:ea typeface="黑体" panose="02010609060101010101" pitchFamily="49" charset="-122"/>
              </a:rPr>
              <a:t>源站 </a:t>
            </a:r>
            <a:r>
              <a:rPr lang="en-US" altLang="zh-CN" sz="2000" u="none" dirty="0">
                <a:solidFill>
                  <a:srgbClr val="333399"/>
                </a:solidFill>
                <a:latin typeface="Arial" panose="020B0604020202020204" pitchFamily="34" charset="0"/>
                <a:ea typeface="黑体" panose="02010609060101010101" pitchFamily="49" charset="-122"/>
              </a:rPr>
              <a:t>A </a:t>
            </a:r>
            <a:r>
              <a:rPr lang="zh-CN" altLang="en-US" sz="2000" u="none" dirty="0">
                <a:solidFill>
                  <a:srgbClr val="333399"/>
                </a:solidFill>
                <a:latin typeface="Arial" panose="020B0604020202020204" pitchFamily="34" charset="0"/>
                <a:ea typeface="黑体" panose="02010609060101010101" pitchFamily="49" charset="-122"/>
              </a:rPr>
              <a:t>在发送数据帧之前先发送一个短的控制帧</a:t>
            </a:r>
            <a:r>
              <a:rPr lang="zh-CN" altLang="en-US" sz="2000" u="none" dirty="0" smtClean="0">
                <a:solidFill>
                  <a:srgbClr val="333399"/>
                </a:solidFill>
                <a:latin typeface="Arial" panose="020B0604020202020204" pitchFamily="34" charset="0"/>
                <a:ea typeface="黑体" panose="02010609060101010101" pitchFamily="49" charset="-122"/>
              </a:rPr>
              <a:t>，叫做</a:t>
            </a:r>
            <a:r>
              <a:rPr lang="zh-CN" altLang="en-US" sz="2000" u="none" dirty="0">
                <a:solidFill>
                  <a:srgbClr val="C00000"/>
                </a:solidFill>
                <a:latin typeface="Arial" panose="020B0604020202020204" pitchFamily="34" charset="0"/>
                <a:ea typeface="黑体" panose="02010609060101010101" pitchFamily="49" charset="-122"/>
              </a:rPr>
              <a:t>请求发送 </a:t>
            </a:r>
            <a:r>
              <a:rPr lang="en-US" altLang="zh-CN" sz="2000" u="none" dirty="0">
                <a:solidFill>
                  <a:srgbClr val="333399"/>
                </a:solidFill>
                <a:latin typeface="Arial" panose="020B0604020202020204" pitchFamily="34" charset="0"/>
                <a:ea typeface="黑体" panose="02010609060101010101" pitchFamily="49" charset="-122"/>
              </a:rPr>
              <a:t>RTS (Request To Send)</a:t>
            </a:r>
            <a:r>
              <a:rPr lang="zh-CN" altLang="en-US" sz="2000" u="none" dirty="0">
                <a:solidFill>
                  <a:srgbClr val="333399"/>
                </a:solidFill>
                <a:latin typeface="Arial" panose="020B0604020202020204" pitchFamily="34" charset="0"/>
                <a:ea typeface="黑体" panose="02010609060101010101" pitchFamily="49" charset="-122"/>
              </a:rPr>
              <a:t>，它</a:t>
            </a:r>
            <a:r>
              <a:rPr lang="zh-CN" altLang="en-US" sz="2000" u="none" dirty="0" smtClean="0">
                <a:solidFill>
                  <a:srgbClr val="333399"/>
                </a:solidFill>
                <a:latin typeface="Arial" panose="020B0604020202020204" pitchFamily="34" charset="0"/>
                <a:ea typeface="黑体" panose="02010609060101010101" pitchFamily="49" charset="-122"/>
              </a:rPr>
              <a:t>包括源地址</a:t>
            </a:r>
            <a:r>
              <a:rPr lang="zh-CN" altLang="en-US" sz="2000" u="none" dirty="0">
                <a:solidFill>
                  <a:srgbClr val="333399"/>
                </a:solidFill>
                <a:latin typeface="Arial" panose="020B0604020202020204" pitchFamily="34" charset="0"/>
                <a:ea typeface="黑体" panose="02010609060101010101" pitchFamily="49" charset="-122"/>
              </a:rPr>
              <a:t>、目的地址和这次通信（包括相应的确认帧</a:t>
            </a:r>
            <a:r>
              <a:rPr lang="zh-CN" altLang="en-US" sz="2000" u="none" dirty="0" smtClean="0">
                <a:solidFill>
                  <a:srgbClr val="333399"/>
                </a:solidFill>
                <a:latin typeface="Arial" panose="020B0604020202020204" pitchFamily="34" charset="0"/>
                <a:ea typeface="黑体" panose="02010609060101010101" pitchFamily="49" charset="-122"/>
              </a:rPr>
              <a:t>）所</a:t>
            </a:r>
            <a:r>
              <a:rPr lang="zh-CN" altLang="en-US" sz="2000" u="none" dirty="0">
                <a:solidFill>
                  <a:srgbClr val="333399"/>
                </a:solidFill>
                <a:latin typeface="Arial" panose="020B0604020202020204" pitchFamily="34" charset="0"/>
                <a:ea typeface="黑体" panose="02010609060101010101" pitchFamily="49" charset="-122"/>
              </a:rPr>
              <a:t>需的持续时间。 </a:t>
            </a:r>
          </a:p>
        </p:txBody>
      </p:sp>
      <p:grpSp>
        <p:nvGrpSpPr>
          <p:cNvPr id="334925" name="Group 77"/>
          <p:cNvGrpSpPr>
            <a:grpSpLocks/>
          </p:cNvGrpSpPr>
          <p:nvPr/>
        </p:nvGrpSpPr>
        <p:grpSpPr bwMode="auto">
          <a:xfrm>
            <a:off x="3265980" y="4247080"/>
            <a:ext cx="702686" cy="540711"/>
            <a:chOff x="762" y="2391"/>
            <a:chExt cx="423" cy="312"/>
          </a:xfrm>
        </p:grpSpPr>
        <p:grpSp>
          <p:nvGrpSpPr>
            <p:cNvPr id="334926" name="Group 78"/>
            <p:cNvGrpSpPr>
              <a:grpSpLocks/>
            </p:cNvGrpSpPr>
            <p:nvPr/>
          </p:nvGrpSpPr>
          <p:grpSpPr bwMode="auto">
            <a:xfrm>
              <a:off x="867" y="2432"/>
              <a:ext cx="318" cy="271"/>
              <a:chOff x="657" y="1570"/>
              <a:chExt cx="318" cy="311"/>
            </a:xfrm>
          </p:grpSpPr>
          <p:sp>
            <p:nvSpPr>
              <p:cNvPr id="334927" name="Line 79"/>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4928" name="Picture 80"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4929" name="Group 81"/>
            <p:cNvGrpSpPr>
              <a:grpSpLocks/>
            </p:cNvGrpSpPr>
            <p:nvPr/>
          </p:nvGrpSpPr>
          <p:grpSpPr bwMode="auto">
            <a:xfrm>
              <a:off x="762" y="2391"/>
              <a:ext cx="306" cy="90"/>
              <a:chOff x="748" y="2251"/>
              <a:chExt cx="306" cy="90"/>
            </a:xfrm>
          </p:grpSpPr>
          <p:sp>
            <p:nvSpPr>
              <p:cNvPr id="334930" name="AutoShape 82"/>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31" name="AutoShape 83"/>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32" name="AutoShape 84"/>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33" name="AutoShape 85"/>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34" name="AutoShape 86"/>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35" name="AutoShape 87"/>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4936" name="Group 88"/>
          <p:cNvGrpSpPr>
            <a:grpSpLocks/>
          </p:cNvGrpSpPr>
          <p:nvPr/>
        </p:nvGrpSpPr>
        <p:grpSpPr bwMode="auto">
          <a:xfrm>
            <a:off x="1536659" y="3220444"/>
            <a:ext cx="702686" cy="540711"/>
            <a:chOff x="762" y="2391"/>
            <a:chExt cx="423" cy="312"/>
          </a:xfrm>
        </p:grpSpPr>
        <p:grpSp>
          <p:nvGrpSpPr>
            <p:cNvPr id="334937" name="Group 89"/>
            <p:cNvGrpSpPr>
              <a:grpSpLocks/>
            </p:cNvGrpSpPr>
            <p:nvPr/>
          </p:nvGrpSpPr>
          <p:grpSpPr bwMode="auto">
            <a:xfrm>
              <a:off x="867" y="2432"/>
              <a:ext cx="318" cy="271"/>
              <a:chOff x="657" y="1570"/>
              <a:chExt cx="318" cy="311"/>
            </a:xfrm>
          </p:grpSpPr>
          <p:sp>
            <p:nvSpPr>
              <p:cNvPr id="334938" name="Line 90"/>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4939" name="Picture 91"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4940" name="Group 92"/>
            <p:cNvGrpSpPr>
              <a:grpSpLocks/>
            </p:cNvGrpSpPr>
            <p:nvPr/>
          </p:nvGrpSpPr>
          <p:grpSpPr bwMode="auto">
            <a:xfrm>
              <a:off x="762" y="2391"/>
              <a:ext cx="306" cy="90"/>
              <a:chOff x="748" y="2251"/>
              <a:chExt cx="306" cy="90"/>
            </a:xfrm>
          </p:grpSpPr>
          <p:sp>
            <p:nvSpPr>
              <p:cNvPr id="334941" name="AutoShape 93"/>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42" name="AutoShape 94"/>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43" name="AutoShape 95"/>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44" name="AutoShape 96"/>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45" name="AutoShape 97"/>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46" name="AutoShape 98"/>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4947" name="Group 99"/>
          <p:cNvGrpSpPr>
            <a:grpSpLocks/>
          </p:cNvGrpSpPr>
          <p:nvPr/>
        </p:nvGrpSpPr>
        <p:grpSpPr bwMode="auto">
          <a:xfrm>
            <a:off x="2671675" y="3220444"/>
            <a:ext cx="702686" cy="540711"/>
            <a:chOff x="762" y="2391"/>
            <a:chExt cx="423" cy="312"/>
          </a:xfrm>
        </p:grpSpPr>
        <p:grpSp>
          <p:nvGrpSpPr>
            <p:cNvPr id="334948" name="Group 100"/>
            <p:cNvGrpSpPr>
              <a:grpSpLocks/>
            </p:cNvGrpSpPr>
            <p:nvPr/>
          </p:nvGrpSpPr>
          <p:grpSpPr bwMode="auto">
            <a:xfrm>
              <a:off x="867" y="2432"/>
              <a:ext cx="318" cy="271"/>
              <a:chOff x="657" y="1570"/>
              <a:chExt cx="318" cy="311"/>
            </a:xfrm>
          </p:grpSpPr>
          <p:sp>
            <p:nvSpPr>
              <p:cNvPr id="334949" name="Line 101"/>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4950" name="Picture 102"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4951" name="Group 103"/>
            <p:cNvGrpSpPr>
              <a:grpSpLocks/>
            </p:cNvGrpSpPr>
            <p:nvPr/>
          </p:nvGrpSpPr>
          <p:grpSpPr bwMode="auto">
            <a:xfrm>
              <a:off x="762" y="2391"/>
              <a:ext cx="306" cy="90"/>
              <a:chOff x="748" y="2251"/>
              <a:chExt cx="306" cy="90"/>
            </a:xfrm>
          </p:grpSpPr>
          <p:sp>
            <p:nvSpPr>
              <p:cNvPr id="334952" name="AutoShape 104"/>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53" name="AutoShape 105"/>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54" name="AutoShape 106"/>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55" name="AutoShape 107"/>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56" name="AutoShape 108"/>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57" name="AutoShape 109"/>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4958" name="Group 110"/>
          <p:cNvGrpSpPr>
            <a:grpSpLocks/>
          </p:cNvGrpSpPr>
          <p:nvPr/>
        </p:nvGrpSpPr>
        <p:grpSpPr bwMode="auto">
          <a:xfrm>
            <a:off x="3913880" y="3220444"/>
            <a:ext cx="702686" cy="540711"/>
            <a:chOff x="762" y="2391"/>
            <a:chExt cx="423" cy="312"/>
          </a:xfrm>
        </p:grpSpPr>
        <p:grpSp>
          <p:nvGrpSpPr>
            <p:cNvPr id="334959" name="Group 111"/>
            <p:cNvGrpSpPr>
              <a:grpSpLocks/>
            </p:cNvGrpSpPr>
            <p:nvPr/>
          </p:nvGrpSpPr>
          <p:grpSpPr bwMode="auto">
            <a:xfrm>
              <a:off x="867" y="2432"/>
              <a:ext cx="318" cy="271"/>
              <a:chOff x="657" y="1570"/>
              <a:chExt cx="318" cy="311"/>
            </a:xfrm>
          </p:grpSpPr>
          <p:sp>
            <p:nvSpPr>
              <p:cNvPr id="334960" name="Line 11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4961" name="Picture 113"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4962" name="Group 114"/>
            <p:cNvGrpSpPr>
              <a:grpSpLocks/>
            </p:cNvGrpSpPr>
            <p:nvPr/>
          </p:nvGrpSpPr>
          <p:grpSpPr bwMode="auto">
            <a:xfrm>
              <a:off x="762" y="2391"/>
              <a:ext cx="306" cy="90"/>
              <a:chOff x="748" y="2251"/>
              <a:chExt cx="306" cy="90"/>
            </a:xfrm>
          </p:grpSpPr>
          <p:sp>
            <p:nvSpPr>
              <p:cNvPr id="334963" name="AutoShape 11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64" name="AutoShape 11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65" name="AutoShape 11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66" name="AutoShape 11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67" name="AutoShape 11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68" name="AutoShape 12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4969" name="Group 121"/>
          <p:cNvGrpSpPr>
            <a:grpSpLocks/>
          </p:cNvGrpSpPr>
          <p:nvPr/>
        </p:nvGrpSpPr>
        <p:grpSpPr bwMode="auto">
          <a:xfrm>
            <a:off x="4940516" y="3220444"/>
            <a:ext cx="702686" cy="540711"/>
            <a:chOff x="762" y="2391"/>
            <a:chExt cx="423" cy="312"/>
          </a:xfrm>
        </p:grpSpPr>
        <p:grpSp>
          <p:nvGrpSpPr>
            <p:cNvPr id="334970" name="Group 122"/>
            <p:cNvGrpSpPr>
              <a:grpSpLocks/>
            </p:cNvGrpSpPr>
            <p:nvPr/>
          </p:nvGrpSpPr>
          <p:grpSpPr bwMode="auto">
            <a:xfrm>
              <a:off x="867" y="2432"/>
              <a:ext cx="318" cy="271"/>
              <a:chOff x="657" y="1570"/>
              <a:chExt cx="318" cy="311"/>
            </a:xfrm>
          </p:grpSpPr>
          <p:sp>
            <p:nvSpPr>
              <p:cNvPr id="334971" name="Line 12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4972" name="Picture 124"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4973" name="Group 125"/>
            <p:cNvGrpSpPr>
              <a:grpSpLocks/>
            </p:cNvGrpSpPr>
            <p:nvPr/>
          </p:nvGrpSpPr>
          <p:grpSpPr bwMode="auto">
            <a:xfrm>
              <a:off x="762" y="2391"/>
              <a:ext cx="306" cy="90"/>
              <a:chOff x="748" y="2251"/>
              <a:chExt cx="306" cy="90"/>
            </a:xfrm>
          </p:grpSpPr>
          <p:sp>
            <p:nvSpPr>
              <p:cNvPr id="334974" name="AutoShape 12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75" name="AutoShape 12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76" name="AutoShape 12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77" name="AutoShape 12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78" name="AutoShape 13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4979" name="AutoShape 13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spTree>
    <p:extLst>
      <p:ext uri="{BB962C8B-B14F-4D97-AF65-F5344CB8AC3E}">
        <p14:creationId xmlns:p14="http://schemas.microsoft.com/office/powerpoint/2010/main" val="13049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1000" fill="hold"/>
                                        <p:tgtEl>
                                          <p:spTgt spid="334922"/>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nodeType="clickEffect">
                                  <p:stCondLst>
                                    <p:cond delay="0"/>
                                  </p:stCondLst>
                                  <p:childTnLst>
                                    <p:anim calcmode="discrete" valueType="str">
                                      <p:cBhvr>
                                        <p:cTn id="10" dur="1000" fill="hold"/>
                                        <p:tgtEl>
                                          <p:spTgt spid="334923"/>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9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334980"/>
                                        </p:tgtEl>
                                        <p:attrNameLst>
                                          <p:attrName>style.visibility</p:attrName>
                                        </p:attrNameLst>
                                      </p:cBhvr>
                                      <p:to>
                                        <p:strVal val="visible"/>
                                      </p:to>
                                    </p:set>
                                    <p:animEffect transition="in" filter="wipe(right)">
                                      <p:cBhvr>
                                        <p:cTn id="19" dur="1000"/>
                                        <p:tgtEl>
                                          <p:spTgt spid="334980"/>
                                        </p:tgtEl>
                                      </p:cBhvr>
                                    </p:animEffect>
                                  </p:childTnLst>
                                </p:cTn>
                              </p:par>
                              <p:par>
                                <p:cTn id="20" presetID="22" presetClass="entr" presetSubtype="8" fill="hold" nodeType="withEffect">
                                  <p:stCondLst>
                                    <p:cond delay="0"/>
                                  </p:stCondLst>
                                  <p:childTnLst>
                                    <p:set>
                                      <p:cBhvr>
                                        <p:cTn id="21" dur="1" fill="hold">
                                          <p:stCondLst>
                                            <p:cond delay="0"/>
                                          </p:stCondLst>
                                        </p:cTn>
                                        <p:tgtEl>
                                          <p:spTgt spid="334981"/>
                                        </p:tgtEl>
                                        <p:attrNameLst>
                                          <p:attrName>style.visibility</p:attrName>
                                        </p:attrNameLst>
                                      </p:cBhvr>
                                      <p:to>
                                        <p:strVal val="visible"/>
                                      </p:to>
                                    </p:set>
                                    <p:animEffect transition="in" filter="wipe(left)">
                                      <p:cBhvr>
                                        <p:cTn id="22" dur="1000"/>
                                        <p:tgtEl>
                                          <p:spTgt spid="33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9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5913" name="Group 41"/>
          <p:cNvGrpSpPr>
            <a:grpSpLocks/>
          </p:cNvGrpSpPr>
          <p:nvPr/>
        </p:nvGrpSpPr>
        <p:grpSpPr bwMode="auto">
          <a:xfrm>
            <a:off x="288622" y="2384150"/>
            <a:ext cx="3983870" cy="2592791"/>
            <a:chOff x="316" y="1934"/>
            <a:chExt cx="3345" cy="2177"/>
          </a:xfrm>
        </p:grpSpPr>
        <p:sp>
          <p:nvSpPr>
            <p:cNvPr id="335882" name="Oval 10"/>
            <p:cNvSpPr>
              <a:spLocks noChangeArrowheads="1"/>
            </p:cNvSpPr>
            <p:nvPr/>
          </p:nvSpPr>
          <p:spPr bwMode="auto">
            <a:xfrm>
              <a:off x="1468" y="1966"/>
              <a:ext cx="2193" cy="2145"/>
            </a:xfrm>
            <a:prstGeom prst="ellipse">
              <a:avLst/>
            </a:prstGeom>
            <a:solidFill>
              <a:srgbClr val="FFFF99"/>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883" name="Text Box 11"/>
            <p:cNvSpPr txBox="1">
              <a:spLocks noChangeArrowheads="1"/>
            </p:cNvSpPr>
            <p:nvPr/>
          </p:nvSpPr>
          <p:spPr bwMode="auto">
            <a:xfrm>
              <a:off x="316" y="1934"/>
              <a:ext cx="151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A </a:t>
              </a:r>
              <a:r>
                <a:rPr kumimoji="1" lang="zh-CN" altLang="zh-CN" sz="2101" u="none">
                  <a:solidFill>
                    <a:srgbClr val="333399"/>
                  </a:solidFill>
                  <a:latin typeface="Arial" panose="020B0604020202020204" pitchFamily="34" charset="0"/>
                  <a:ea typeface="黑体" panose="02010609060101010101" pitchFamily="49" charset="-122"/>
                </a:rPr>
                <a:t>的</a:t>
              </a:r>
              <a:r>
                <a:rPr kumimoji="1" lang="zh-CN" altLang="en-US" sz="2101" u="none">
                  <a:solidFill>
                    <a:srgbClr val="333399"/>
                  </a:solidFill>
                  <a:latin typeface="Arial" panose="020B0604020202020204" pitchFamily="34" charset="0"/>
                  <a:ea typeface="黑体" panose="02010609060101010101" pitchFamily="49" charset="-122"/>
                </a:rPr>
                <a:t>作用</a:t>
              </a:r>
              <a:r>
                <a:rPr kumimoji="1" lang="zh-CN" altLang="zh-CN" sz="2101" u="none">
                  <a:solidFill>
                    <a:srgbClr val="333399"/>
                  </a:solidFill>
                  <a:latin typeface="Arial" panose="020B0604020202020204" pitchFamily="34" charset="0"/>
                  <a:ea typeface="黑体" panose="02010609060101010101" pitchFamily="49" charset="-122"/>
                </a:rPr>
                <a:t>范围</a:t>
              </a:r>
              <a:endParaRPr kumimoji="1" lang="zh-CN" altLang="en-US" sz="2101" u="none">
                <a:solidFill>
                  <a:srgbClr val="333399"/>
                </a:solidFill>
                <a:latin typeface="Arial" panose="020B0604020202020204" pitchFamily="34" charset="0"/>
                <a:ea typeface="黑体" panose="02010609060101010101" pitchFamily="49" charset="-122"/>
              </a:endParaRPr>
            </a:p>
          </p:txBody>
        </p:sp>
        <p:sp>
          <p:nvSpPr>
            <p:cNvPr id="335887" name="Line 15"/>
            <p:cNvSpPr>
              <a:spLocks noChangeShapeType="1"/>
            </p:cNvSpPr>
            <p:nvPr/>
          </p:nvSpPr>
          <p:spPr bwMode="auto">
            <a:xfrm>
              <a:off x="1314" y="2197"/>
              <a:ext cx="474" cy="19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nvGrpSpPr>
          <p:cNvPr id="335914" name="Group 42"/>
          <p:cNvGrpSpPr>
            <a:grpSpLocks/>
          </p:cNvGrpSpPr>
          <p:nvPr/>
        </p:nvGrpSpPr>
        <p:grpSpPr bwMode="auto">
          <a:xfrm>
            <a:off x="2737670" y="2373239"/>
            <a:ext cx="4418582" cy="2647577"/>
            <a:chOff x="2343" y="1888"/>
            <a:chExt cx="3710" cy="2223"/>
          </a:xfrm>
        </p:grpSpPr>
        <p:sp>
          <p:nvSpPr>
            <p:cNvPr id="335884" name="Oval 12"/>
            <p:cNvSpPr>
              <a:spLocks noChangeArrowheads="1"/>
            </p:cNvSpPr>
            <p:nvPr/>
          </p:nvSpPr>
          <p:spPr bwMode="auto">
            <a:xfrm>
              <a:off x="2343" y="1966"/>
              <a:ext cx="2192" cy="2145"/>
            </a:xfrm>
            <a:prstGeom prst="ellipse">
              <a:avLst/>
            </a:prstGeom>
            <a:solidFill>
              <a:srgbClr val="CCECFF">
                <a:alpha val="50000"/>
              </a:srgbClr>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888" name="Line 16"/>
            <p:cNvSpPr>
              <a:spLocks noChangeShapeType="1"/>
            </p:cNvSpPr>
            <p:nvPr/>
          </p:nvSpPr>
          <p:spPr bwMode="auto">
            <a:xfrm flipH="1">
              <a:off x="4180" y="2115"/>
              <a:ext cx="355" cy="197"/>
            </a:xfrm>
            <a:prstGeom prst="line">
              <a:avLst/>
            </a:prstGeom>
            <a:noFill/>
            <a:ln w="28575">
              <a:solidFill>
                <a:srgbClr val="333399"/>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889" name="Text Box 17"/>
            <p:cNvSpPr txBox="1">
              <a:spLocks noChangeArrowheads="1"/>
            </p:cNvSpPr>
            <p:nvPr/>
          </p:nvSpPr>
          <p:spPr bwMode="auto">
            <a:xfrm>
              <a:off x="4535" y="1888"/>
              <a:ext cx="151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B </a:t>
              </a:r>
              <a:r>
                <a:rPr kumimoji="1" lang="zh-CN" altLang="zh-CN" sz="2101" u="none">
                  <a:solidFill>
                    <a:srgbClr val="333399"/>
                  </a:solidFill>
                  <a:latin typeface="Arial" panose="020B0604020202020204" pitchFamily="34" charset="0"/>
                  <a:ea typeface="黑体" panose="02010609060101010101" pitchFamily="49" charset="-122"/>
                </a:rPr>
                <a:t>的</a:t>
              </a:r>
              <a:r>
                <a:rPr kumimoji="1" lang="zh-CN" altLang="en-US" sz="2101" u="none">
                  <a:solidFill>
                    <a:srgbClr val="333399"/>
                  </a:solidFill>
                  <a:latin typeface="Arial" panose="020B0604020202020204" pitchFamily="34" charset="0"/>
                  <a:ea typeface="黑体" panose="02010609060101010101" pitchFamily="49" charset="-122"/>
                </a:rPr>
                <a:t>作用</a:t>
              </a:r>
              <a:r>
                <a:rPr kumimoji="1" lang="zh-CN" altLang="zh-CN" sz="2101" u="none">
                  <a:solidFill>
                    <a:srgbClr val="333399"/>
                  </a:solidFill>
                  <a:latin typeface="Arial" panose="020B0604020202020204" pitchFamily="34" charset="0"/>
                  <a:ea typeface="黑体" panose="02010609060101010101" pitchFamily="49" charset="-122"/>
                </a:rPr>
                <a:t>范围</a:t>
              </a:r>
              <a:endParaRPr kumimoji="1" lang="zh-CN" altLang="en-US" sz="2101" u="none">
                <a:solidFill>
                  <a:srgbClr val="333399"/>
                </a:solidFill>
                <a:latin typeface="Arial" panose="020B0604020202020204" pitchFamily="34" charset="0"/>
                <a:ea typeface="黑体" panose="02010609060101010101" pitchFamily="49" charset="-122"/>
              </a:endParaRPr>
            </a:p>
          </p:txBody>
        </p:sp>
      </p:grpSp>
      <p:sp>
        <p:nvSpPr>
          <p:cNvPr id="335878" name="Rectangle 6"/>
          <p:cNvSpPr>
            <a:spLocks noGrp="1" noChangeArrowheads="1"/>
          </p:cNvSpPr>
          <p:nvPr>
            <p:ph type="title"/>
          </p:nvPr>
        </p:nvSpPr>
        <p:spPr>
          <a:xfrm>
            <a:off x="540885" y="716105"/>
            <a:ext cx="6089544" cy="1096904"/>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2.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对信道进行预约 </a:t>
            </a:r>
          </a:p>
        </p:txBody>
      </p:sp>
      <p:grpSp>
        <p:nvGrpSpPr>
          <p:cNvPr id="336027" name="Group 155"/>
          <p:cNvGrpSpPr>
            <a:grpSpLocks/>
          </p:cNvGrpSpPr>
          <p:nvPr/>
        </p:nvGrpSpPr>
        <p:grpSpPr bwMode="auto">
          <a:xfrm>
            <a:off x="4187108" y="3343898"/>
            <a:ext cx="811066" cy="379926"/>
            <a:chOff x="3560" y="2703"/>
            <a:chExt cx="681" cy="319"/>
          </a:xfrm>
        </p:grpSpPr>
        <p:sp>
          <p:nvSpPr>
            <p:cNvPr id="335885" name="Line 13"/>
            <p:cNvSpPr>
              <a:spLocks noChangeShapeType="1"/>
            </p:cNvSpPr>
            <p:nvPr/>
          </p:nvSpPr>
          <p:spPr bwMode="auto">
            <a:xfrm>
              <a:off x="3560" y="3022"/>
              <a:ext cx="681"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886" name="Rectangle 14"/>
            <p:cNvSpPr>
              <a:spLocks noChangeArrowheads="1"/>
            </p:cNvSpPr>
            <p:nvPr/>
          </p:nvSpPr>
          <p:spPr bwMode="auto">
            <a:xfrm>
              <a:off x="3730" y="2703"/>
              <a:ext cx="465" cy="238"/>
            </a:xfrm>
            <a:prstGeom prst="rect">
              <a:avLst/>
            </a:prstGeom>
            <a:solidFill>
              <a:srgbClr val="FFCCFF"/>
            </a:solidFill>
            <a:ln w="12700">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sz="2101" u="none">
                  <a:solidFill>
                    <a:srgbClr val="333399"/>
                  </a:solidFill>
                  <a:latin typeface="Arial" panose="020B0604020202020204" pitchFamily="34" charset="0"/>
                  <a:ea typeface="黑体" panose="02010609060101010101" pitchFamily="49" charset="-122"/>
                </a:rPr>
                <a:t>CTS</a:t>
              </a:r>
            </a:p>
          </p:txBody>
        </p:sp>
      </p:grpSp>
      <p:sp>
        <p:nvSpPr>
          <p:cNvPr id="335893" name="Text Box 21"/>
          <p:cNvSpPr txBox="1">
            <a:spLocks noChangeArrowheads="1"/>
          </p:cNvSpPr>
          <p:nvPr/>
        </p:nvSpPr>
        <p:spPr bwMode="auto">
          <a:xfrm>
            <a:off x="2771018" y="3858408"/>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A</a:t>
            </a:r>
          </a:p>
        </p:txBody>
      </p:sp>
      <p:sp>
        <p:nvSpPr>
          <p:cNvPr id="335894" name="Text Box 22"/>
          <p:cNvSpPr txBox="1">
            <a:spLocks noChangeArrowheads="1"/>
          </p:cNvSpPr>
          <p:nvPr/>
        </p:nvSpPr>
        <p:spPr bwMode="auto">
          <a:xfrm>
            <a:off x="1712226" y="3858408"/>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C</a:t>
            </a:r>
          </a:p>
        </p:txBody>
      </p:sp>
      <p:sp>
        <p:nvSpPr>
          <p:cNvPr id="335904" name="Text Box 32"/>
          <p:cNvSpPr txBox="1">
            <a:spLocks noChangeArrowheads="1"/>
          </p:cNvSpPr>
          <p:nvPr/>
        </p:nvSpPr>
        <p:spPr bwMode="auto">
          <a:xfrm>
            <a:off x="4006077" y="3858408"/>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B</a:t>
            </a:r>
          </a:p>
        </p:txBody>
      </p:sp>
      <p:sp>
        <p:nvSpPr>
          <p:cNvPr id="335905" name="Text Box 33"/>
          <p:cNvSpPr txBox="1">
            <a:spLocks noChangeArrowheads="1"/>
          </p:cNvSpPr>
          <p:nvPr/>
        </p:nvSpPr>
        <p:spPr bwMode="auto">
          <a:xfrm>
            <a:off x="5045814" y="3858408"/>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D</a:t>
            </a:r>
          </a:p>
        </p:txBody>
      </p:sp>
      <p:sp>
        <p:nvSpPr>
          <p:cNvPr id="335909" name="Text Box 37"/>
          <p:cNvSpPr txBox="1">
            <a:spLocks noChangeArrowheads="1"/>
          </p:cNvSpPr>
          <p:nvPr/>
        </p:nvSpPr>
        <p:spPr bwMode="auto">
          <a:xfrm>
            <a:off x="3592803" y="4559902"/>
            <a:ext cx="364202"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101" u="none">
                <a:solidFill>
                  <a:srgbClr val="333399"/>
                </a:solidFill>
                <a:latin typeface="Arial" panose="020B0604020202020204" pitchFamily="34" charset="0"/>
                <a:ea typeface="黑体" panose="02010609060101010101" pitchFamily="49" charset="-122"/>
              </a:rPr>
              <a:t>E</a:t>
            </a:r>
          </a:p>
        </p:txBody>
      </p:sp>
      <p:grpSp>
        <p:nvGrpSpPr>
          <p:cNvPr id="336026" name="Group 154"/>
          <p:cNvGrpSpPr>
            <a:grpSpLocks/>
          </p:cNvGrpSpPr>
          <p:nvPr/>
        </p:nvGrpSpPr>
        <p:grpSpPr bwMode="auto">
          <a:xfrm>
            <a:off x="3106878" y="3343898"/>
            <a:ext cx="756280" cy="379926"/>
            <a:chOff x="2653" y="2703"/>
            <a:chExt cx="635" cy="319"/>
          </a:xfrm>
        </p:grpSpPr>
        <p:sp>
          <p:nvSpPr>
            <p:cNvPr id="335910" name="Rectangle 38"/>
            <p:cNvSpPr>
              <a:spLocks noChangeArrowheads="1"/>
            </p:cNvSpPr>
            <p:nvPr/>
          </p:nvSpPr>
          <p:spPr bwMode="auto">
            <a:xfrm>
              <a:off x="2822" y="2703"/>
              <a:ext cx="466" cy="238"/>
            </a:xfrm>
            <a:prstGeom prst="rect">
              <a:avLst/>
            </a:prstGeom>
            <a:solidFill>
              <a:srgbClr val="FFCCFF"/>
            </a:solidFill>
            <a:ln w="12700">
              <a:solidFill>
                <a:schemeClr val="tx2"/>
              </a:solidFill>
              <a:miter lim="800000"/>
              <a:headEnd/>
              <a:tailEnd/>
            </a:ln>
            <a:effectLst>
              <a:outerShdw dist="35921" dir="2700000" algn="ctr" rotWithShape="0">
                <a:schemeClr val="bg2"/>
              </a:outerShdw>
            </a:effectLst>
          </p:spPr>
          <p:txBody>
            <a:bodyPr wrap="none" anchor="ctr"/>
            <a:lstStyle/>
            <a:p>
              <a:pPr algn="ctr"/>
              <a:r>
                <a:rPr kumimoji="1" lang="en-US" altLang="zh-CN" sz="2101" u="none">
                  <a:solidFill>
                    <a:srgbClr val="333399"/>
                  </a:solidFill>
                  <a:latin typeface="Arial" panose="020B0604020202020204" pitchFamily="34" charset="0"/>
                  <a:ea typeface="黑体" panose="02010609060101010101" pitchFamily="49" charset="-122"/>
                </a:rPr>
                <a:t>CTS</a:t>
              </a:r>
            </a:p>
          </p:txBody>
        </p:sp>
        <p:sp>
          <p:nvSpPr>
            <p:cNvPr id="335911" name="Line 39"/>
            <p:cNvSpPr>
              <a:spLocks noChangeShapeType="1"/>
            </p:cNvSpPr>
            <p:nvPr/>
          </p:nvSpPr>
          <p:spPr bwMode="auto">
            <a:xfrm flipH="1" flipV="1">
              <a:off x="2653" y="3022"/>
              <a:ext cx="635" cy="0"/>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sp>
        <p:nvSpPr>
          <p:cNvPr id="335912" name="Text Box 40"/>
          <p:cNvSpPr txBox="1">
            <a:spLocks noChangeArrowheads="1"/>
          </p:cNvSpPr>
          <p:nvPr/>
        </p:nvSpPr>
        <p:spPr bwMode="auto">
          <a:xfrm>
            <a:off x="347927" y="765670"/>
            <a:ext cx="6811319" cy="1015663"/>
          </a:xfrm>
          <a:prstGeom prst="rect">
            <a:avLst/>
          </a:prstGeom>
          <a:solidFill>
            <a:srgbClr val="FFFF99"/>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u="none" dirty="0">
                <a:solidFill>
                  <a:srgbClr val="333399"/>
                </a:solidFill>
                <a:latin typeface="Arial" panose="020B0604020202020204" pitchFamily="34" charset="0"/>
                <a:ea typeface="黑体" panose="02010609060101010101" pitchFamily="49" charset="-122"/>
              </a:rPr>
              <a:t>若媒体空闲，则目的站 </a:t>
            </a:r>
            <a:r>
              <a:rPr lang="en-US" altLang="zh-CN" sz="2000" u="none" dirty="0">
                <a:solidFill>
                  <a:srgbClr val="333399"/>
                </a:solidFill>
                <a:latin typeface="Arial" panose="020B0604020202020204" pitchFamily="34" charset="0"/>
                <a:ea typeface="黑体" panose="02010609060101010101" pitchFamily="49" charset="-122"/>
              </a:rPr>
              <a:t>B </a:t>
            </a:r>
            <a:r>
              <a:rPr lang="zh-CN" altLang="en-US" sz="2000" u="none" dirty="0">
                <a:solidFill>
                  <a:srgbClr val="333399"/>
                </a:solidFill>
                <a:latin typeface="Arial" panose="020B0604020202020204" pitchFamily="34" charset="0"/>
                <a:ea typeface="黑体" panose="02010609060101010101" pitchFamily="49" charset="-122"/>
              </a:rPr>
              <a:t>就发送一个响应控制帧</a:t>
            </a:r>
            <a:r>
              <a:rPr lang="zh-CN" altLang="en-US" sz="2000" u="none" dirty="0" smtClean="0">
                <a:solidFill>
                  <a:srgbClr val="333399"/>
                </a:solidFill>
                <a:latin typeface="Arial" panose="020B0604020202020204" pitchFamily="34" charset="0"/>
                <a:ea typeface="黑体" panose="02010609060101010101" pitchFamily="49" charset="-122"/>
              </a:rPr>
              <a:t>，叫做</a:t>
            </a:r>
            <a:r>
              <a:rPr lang="zh-CN" altLang="en-US" sz="2000" u="none" dirty="0">
                <a:solidFill>
                  <a:srgbClr val="C00000"/>
                </a:solidFill>
                <a:latin typeface="Arial" panose="020B0604020202020204" pitchFamily="34" charset="0"/>
                <a:ea typeface="黑体" panose="02010609060101010101" pitchFamily="49" charset="-122"/>
              </a:rPr>
              <a:t>允许发送 </a:t>
            </a:r>
            <a:r>
              <a:rPr lang="en-US" altLang="zh-CN" sz="2000" u="none" dirty="0">
                <a:solidFill>
                  <a:srgbClr val="333399"/>
                </a:solidFill>
                <a:latin typeface="Arial" panose="020B0604020202020204" pitchFamily="34" charset="0"/>
                <a:ea typeface="黑体" panose="02010609060101010101" pitchFamily="49" charset="-122"/>
              </a:rPr>
              <a:t>CTS (Clear To Send)</a:t>
            </a:r>
            <a:r>
              <a:rPr lang="zh-CN" altLang="en-US" sz="2000" u="none" dirty="0">
                <a:solidFill>
                  <a:srgbClr val="333399"/>
                </a:solidFill>
                <a:latin typeface="Arial" panose="020B0604020202020204" pitchFamily="34" charset="0"/>
                <a:ea typeface="黑体" panose="02010609060101010101" pitchFamily="49" charset="-122"/>
              </a:rPr>
              <a:t>，它包括这</a:t>
            </a:r>
            <a:r>
              <a:rPr lang="zh-CN" altLang="en-US" sz="2000" u="none" dirty="0" smtClean="0">
                <a:solidFill>
                  <a:srgbClr val="333399"/>
                </a:solidFill>
                <a:latin typeface="Arial" panose="020B0604020202020204" pitchFamily="34" charset="0"/>
                <a:ea typeface="黑体" panose="02010609060101010101" pitchFamily="49" charset="-122"/>
              </a:rPr>
              <a:t>次通信</a:t>
            </a:r>
            <a:r>
              <a:rPr lang="zh-CN" altLang="en-US" sz="2000" u="none" dirty="0">
                <a:solidFill>
                  <a:srgbClr val="333399"/>
                </a:solidFill>
                <a:latin typeface="Arial" panose="020B0604020202020204" pitchFamily="34" charset="0"/>
                <a:ea typeface="黑体" panose="02010609060101010101" pitchFamily="49" charset="-122"/>
              </a:rPr>
              <a:t>所需的持续时间（从 </a:t>
            </a:r>
            <a:r>
              <a:rPr lang="en-US" altLang="zh-CN" sz="2000" u="none" dirty="0">
                <a:solidFill>
                  <a:srgbClr val="333399"/>
                </a:solidFill>
                <a:latin typeface="Arial" panose="020B0604020202020204" pitchFamily="34" charset="0"/>
                <a:ea typeface="黑体" panose="02010609060101010101" pitchFamily="49" charset="-122"/>
              </a:rPr>
              <a:t>RTS </a:t>
            </a:r>
            <a:r>
              <a:rPr lang="zh-CN" altLang="en-US" sz="2000" u="none" dirty="0">
                <a:solidFill>
                  <a:srgbClr val="333399"/>
                </a:solidFill>
                <a:latin typeface="Arial" panose="020B0604020202020204" pitchFamily="34" charset="0"/>
                <a:ea typeface="黑体" panose="02010609060101010101" pitchFamily="49" charset="-122"/>
              </a:rPr>
              <a:t>帧中将此</a:t>
            </a:r>
            <a:r>
              <a:rPr lang="zh-CN" altLang="en-US" sz="2000" u="none" dirty="0" smtClean="0">
                <a:solidFill>
                  <a:srgbClr val="333399"/>
                </a:solidFill>
                <a:latin typeface="Arial" panose="020B0604020202020204" pitchFamily="34" charset="0"/>
                <a:ea typeface="黑体" panose="02010609060101010101" pitchFamily="49" charset="-122"/>
              </a:rPr>
              <a:t>持续时间复制</a:t>
            </a:r>
            <a:r>
              <a:rPr lang="zh-CN" altLang="en-US" sz="2000" u="none" dirty="0">
                <a:solidFill>
                  <a:srgbClr val="333399"/>
                </a:solidFill>
                <a:latin typeface="Arial" panose="020B0604020202020204" pitchFamily="34" charset="0"/>
                <a:ea typeface="黑体" panose="02010609060101010101" pitchFamily="49" charset="-122"/>
              </a:rPr>
              <a:t>到 </a:t>
            </a:r>
            <a:r>
              <a:rPr lang="en-US" altLang="zh-CN" sz="2000" u="none" dirty="0">
                <a:solidFill>
                  <a:srgbClr val="333399"/>
                </a:solidFill>
                <a:latin typeface="Arial" panose="020B0604020202020204" pitchFamily="34" charset="0"/>
                <a:ea typeface="黑体" panose="02010609060101010101" pitchFamily="49" charset="-122"/>
              </a:rPr>
              <a:t>CTS </a:t>
            </a:r>
            <a:r>
              <a:rPr lang="zh-CN" altLang="en-US" sz="2000" u="none" dirty="0">
                <a:solidFill>
                  <a:srgbClr val="333399"/>
                </a:solidFill>
                <a:latin typeface="Arial" panose="020B0604020202020204" pitchFamily="34" charset="0"/>
                <a:ea typeface="黑体" panose="02010609060101010101" pitchFamily="49" charset="-122"/>
              </a:rPr>
              <a:t>帧中）。 </a:t>
            </a:r>
          </a:p>
        </p:txBody>
      </p:sp>
      <p:sp>
        <p:nvSpPr>
          <p:cNvPr id="335915" name="Text Box 43"/>
          <p:cNvSpPr txBox="1">
            <a:spLocks noChangeArrowheads="1"/>
          </p:cNvSpPr>
          <p:nvPr/>
        </p:nvSpPr>
        <p:spPr bwMode="auto">
          <a:xfrm>
            <a:off x="565870" y="1888585"/>
            <a:ext cx="6077634" cy="461793"/>
          </a:xfrm>
          <a:prstGeom prst="rect">
            <a:avLst/>
          </a:prstGeom>
          <a:solidFill>
            <a:srgbClr val="CCECFF"/>
          </a:solidFill>
          <a:ln w="9525">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401" u="none" dirty="0">
                <a:solidFill>
                  <a:srgbClr val="333399"/>
                </a:solidFill>
                <a:latin typeface="Arial" panose="020B0604020202020204" pitchFamily="34" charset="0"/>
                <a:ea typeface="黑体" panose="02010609060101010101" pitchFamily="49" charset="-122"/>
              </a:rPr>
              <a:t>A </a:t>
            </a:r>
            <a:r>
              <a:rPr lang="zh-CN" altLang="en-US" sz="2401" u="none" dirty="0">
                <a:solidFill>
                  <a:srgbClr val="333399"/>
                </a:solidFill>
                <a:latin typeface="Arial" panose="020B0604020202020204" pitchFamily="34" charset="0"/>
                <a:ea typeface="黑体" panose="02010609060101010101" pitchFamily="49" charset="-122"/>
              </a:rPr>
              <a:t>收到 </a:t>
            </a:r>
            <a:r>
              <a:rPr lang="en-US" altLang="zh-CN" sz="2401" u="none" dirty="0">
                <a:solidFill>
                  <a:srgbClr val="333399"/>
                </a:solidFill>
                <a:latin typeface="Arial" panose="020B0604020202020204" pitchFamily="34" charset="0"/>
                <a:ea typeface="黑体" panose="02010609060101010101" pitchFamily="49" charset="-122"/>
              </a:rPr>
              <a:t>CTS </a:t>
            </a:r>
            <a:r>
              <a:rPr lang="zh-CN" altLang="en-US" sz="2401" u="none" dirty="0">
                <a:solidFill>
                  <a:srgbClr val="333399"/>
                </a:solidFill>
                <a:latin typeface="Arial" panose="020B0604020202020204" pitchFamily="34" charset="0"/>
                <a:ea typeface="黑体" panose="02010609060101010101" pitchFamily="49" charset="-122"/>
              </a:rPr>
              <a:t>帧后就可发送其数据帧</a:t>
            </a:r>
            <a:r>
              <a:rPr lang="zh-CN" altLang="en-US" sz="2401" u="none" dirty="0" smtClean="0">
                <a:solidFill>
                  <a:srgbClr val="333399"/>
                </a:solidFill>
                <a:latin typeface="Arial" panose="020B0604020202020204" pitchFamily="34" charset="0"/>
                <a:ea typeface="黑体" panose="02010609060101010101" pitchFamily="49" charset="-122"/>
              </a:rPr>
              <a:t>。</a:t>
            </a:r>
            <a:endParaRPr lang="zh-CN" altLang="en-US" sz="2401" u="none" dirty="0">
              <a:solidFill>
                <a:srgbClr val="333399"/>
              </a:solidFill>
              <a:latin typeface="Arial" panose="020B0604020202020204" pitchFamily="34" charset="0"/>
              <a:ea typeface="黑体" panose="02010609060101010101" pitchFamily="49" charset="-122"/>
            </a:endParaRPr>
          </a:p>
        </p:txBody>
      </p:sp>
      <p:grpSp>
        <p:nvGrpSpPr>
          <p:cNvPr id="335916" name="Group 44"/>
          <p:cNvGrpSpPr>
            <a:grpSpLocks/>
          </p:cNvGrpSpPr>
          <p:nvPr/>
        </p:nvGrpSpPr>
        <p:grpSpPr bwMode="auto">
          <a:xfrm>
            <a:off x="3215258" y="4480105"/>
            <a:ext cx="538329" cy="439476"/>
            <a:chOff x="762" y="2391"/>
            <a:chExt cx="423" cy="312"/>
          </a:xfrm>
        </p:grpSpPr>
        <p:grpSp>
          <p:nvGrpSpPr>
            <p:cNvPr id="335917" name="Group 45"/>
            <p:cNvGrpSpPr>
              <a:grpSpLocks/>
            </p:cNvGrpSpPr>
            <p:nvPr/>
          </p:nvGrpSpPr>
          <p:grpSpPr bwMode="auto">
            <a:xfrm>
              <a:off x="867" y="2432"/>
              <a:ext cx="318" cy="271"/>
              <a:chOff x="657" y="1570"/>
              <a:chExt cx="318" cy="311"/>
            </a:xfrm>
          </p:grpSpPr>
          <p:sp>
            <p:nvSpPr>
              <p:cNvPr id="335918" name="Line 46"/>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5919" name="Picture 47"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5920" name="Group 48"/>
            <p:cNvGrpSpPr>
              <a:grpSpLocks/>
            </p:cNvGrpSpPr>
            <p:nvPr/>
          </p:nvGrpSpPr>
          <p:grpSpPr bwMode="auto">
            <a:xfrm>
              <a:off x="762" y="2391"/>
              <a:ext cx="306" cy="90"/>
              <a:chOff x="748" y="2251"/>
              <a:chExt cx="306" cy="90"/>
            </a:xfrm>
          </p:grpSpPr>
          <p:sp>
            <p:nvSpPr>
              <p:cNvPr id="335921" name="AutoShape 49"/>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22" name="AutoShape 50"/>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23" name="AutoShape 51"/>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24" name="AutoShape 52"/>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25" name="AutoShape 53"/>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26" name="AutoShape 54"/>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5982" name="Group 110"/>
          <p:cNvGrpSpPr>
            <a:grpSpLocks/>
          </p:cNvGrpSpPr>
          <p:nvPr/>
        </p:nvGrpSpPr>
        <p:grpSpPr bwMode="auto">
          <a:xfrm>
            <a:off x="4889793" y="3399874"/>
            <a:ext cx="538329" cy="439477"/>
            <a:chOff x="762" y="2391"/>
            <a:chExt cx="423" cy="312"/>
          </a:xfrm>
        </p:grpSpPr>
        <p:grpSp>
          <p:nvGrpSpPr>
            <p:cNvPr id="335983" name="Group 111"/>
            <p:cNvGrpSpPr>
              <a:grpSpLocks/>
            </p:cNvGrpSpPr>
            <p:nvPr/>
          </p:nvGrpSpPr>
          <p:grpSpPr bwMode="auto">
            <a:xfrm>
              <a:off x="867" y="2432"/>
              <a:ext cx="318" cy="271"/>
              <a:chOff x="657" y="1570"/>
              <a:chExt cx="318" cy="311"/>
            </a:xfrm>
          </p:grpSpPr>
          <p:sp>
            <p:nvSpPr>
              <p:cNvPr id="335984" name="Line 112"/>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5985" name="Picture 113"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5986" name="Group 114"/>
            <p:cNvGrpSpPr>
              <a:grpSpLocks/>
            </p:cNvGrpSpPr>
            <p:nvPr/>
          </p:nvGrpSpPr>
          <p:grpSpPr bwMode="auto">
            <a:xfrm>
              <a:off x="762" y="2391"/>
              <a:ext cx="306" cy="90"/>
              <a:chOff x="748" y="2251"/>
              <a:chExt cx="306" cy="90"/>
            </a:xfrm>
          </p:grpSpPr>
          <p:sp>
            <p:nvSpPr>
              <p:cNvPr id="335987" name="AutoShape 115"/>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88" name="AutoShape 116"/>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89" name="AutoShape 117"/>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90" name="AutoShape 118"/>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91" name="AutoShape 119"/>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92" name="AutoShape 120"/>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5993" name="Group 121"/>
          <p:cNvGrpSpPr>
            <a:grpSpLocks/>
          </p:cNvGrpSpPr>
          <p:nvPr/>
        </p:nvGrpSpPr>
        <p:grpSpPr bwMode="auto">
          <a:xfrm>
            <a:off x="3757160" y="3399874"/>
            <a:ext cx="538329" cy="439477"/>
            <a:chOff x="762" y="2391"/>
            <a:chExt cx="423" cy="312"/>
          </a:xfrm>
        </p:grpSpPr>
        <p:grpSp>
          <p:nvGrpSpPr>
            <p:cNvPr id="335994" name="Group 122"/>
            <p:cNvGrpSpPr>
              <a:grpSpLocks/>
            </p:cNvGrpSpPr>
            <p:nvPr/>
          </p:nvGrpSpPr>
          <p:grpSpPr bwMode="auto">
            <a:xfrm>
              <a:off x="867" y="2432"/>
              <a:ext cx="318" cy="271"/>
              <a:chOff x="657" y="1570"/>
              <a:chExt cx="318" cy="311"/>
            </a:xfrm>
          </p:grpSpPr>
          <p:sp>
            <p:nvSpPr>
              <p:cNvPr id="335995" name="Line 123"/>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5996" name="Picture 124"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5997" name="Group 125"/>
            <p:cNvGrpSpPr>
              <a:grpSpLocks/>
            </p:cNvGrpSpPr>
            <p:nvPr/>
          </p:nvGrpSpPr>
          <p:grpSpPr bwMode="auto">
            <a:xfrm>
              <a:off x="762" y="2391"/>
              <a:ext cx="306" cy="90"/>
              <a:chOff x="748" y="2251"/>
              <a:chExt cx="306" cy="90"/>
            </a:xfrm>
          </p:grpSpPr>
          <p:sp>
            <p:nvSpPr>
              <p:cNvPr id="335998" name="AutoShape 126"/>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5999" name="AutoShape 127"/>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00" name="AutoShape 128"/>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01" name="AutoShape 129"/>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02" name="AutoShape 130"/>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03" name="AutoShape 131"/>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6004" name="Group 132"/>
          <p:cNvGrpSpPr>
            <a:grpSpLocks/>
          </p:cNvGrpSpPr>
          <p:nvPr/>
        </p:nvGrpSpPr>
        <p:grpSpPr bwMode="auto">
          <a:xfrm>
            <a:off x="2567358" y="3399874"/>
            <a:ext cx="538329" cy="439477"/>
            <a:chOff x="762" y="2391"/>
            <a:chExt cx="423" cy="312"/>
          </a:xfrm>
        </p:grpSpPr>
        <p:grpSp>
          <p:nvGrpSpPr>
            <p:cNvPr id="336005" name="Group 133"/>
            <p:cNvGrpSpPr>
              <a:grpSpLocks/>
            </p:cNvGrpSpPr>
            <p:nvPr/>
          </p:nvGrpSpPr>
          <p:grpSpPr bwMode="auto">
            <a:xfrm>
              <a:off x="867" y="2432"/>
              <a:ext cx="318" cy="271"/>
              <a:chOff x="657" y="1570"/>
              <a:chExt cx="318" cy="311"/>
            </a:xfrm>
          </p:grpSpPr>
          <p:sp>
            <p:nvSpPr>
              <p:cNvPr id="336006" name="Line 134"/>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6007" name="Picture 135"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6008" name="Group 136"/>
            <p:cNvGrpSpPr>
              <a:grpSpLocks/>
            </p:cNvGrpSpPr>
            <p:nvPr/>
          </p:nvGrpSpPr>
          <p:grpSpPr bwMode="auto">
            <a:xfrm>
              <a:off x="762" y="2391"/>
              <a:ext cx="306" cy="90"/>
              <a:chOff x="748" y="2251"/>
              <a:chExt cx="306" cy="90"/>
            </a:xfrm>
          </p:grpSpPr>
          <p:sp>
            <p:nvSpPr>
              <p:cNvPr id="336009" name="AutoShape 137"/>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10" name="AutoShape 138"/>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11" name="AutoShape 139"/>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12" name="AutoShape 140"/>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13" name="AutoShape 141"/>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14" name="AutoShape 142"/>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grpSp>
        <p:nvGrpSpPr>
          <p:cNvPr id="336015" name="Group 143"/>
          <p:cNvGrpSpPr>
            <a:grpSpLocks/>
          </p:cNvGrpSpPr>
          <p:nvPr/>
        </p:nvGrpSpPr>
        <p:grpSpPr bwMode="auto">
          <a:xfrm>
            <a:off x="1485937" y="3399874"/>
            <a:ext cx="538329" cy="439477"/>
            <a:chOff x="762" y="2391"/>
            <a:chExt cx="423" cy="312"/>
          </a:xfrm>
        </p:grpSpPr>
        <p:grpSp>
          <p:nvGrpSpPr>
            <p:cNvPr id="336016" name="Group 144"/>
            <p:cNvGrpSpPr>
              <a:grpSpLocks/>
            </p:cNvGrpSpPr>
            <p:nvPr/>
          </p:nvGrpSpPr>
          <p:grpSpPr bwMode="auto">
            <a:xfrm>
              <a:off x="867" y="2432"/>
              <a:ext cx="318" cy="271"/>
              <a:chOff x="657" y="1570"/>
              <a:chExt cx="318" cy="311"/>
            </a:xfrm>
          </p:grpSpPr>
          <p:sp>
            <p:nvSpPr>
              <p:cNvPr id="336017" name="Line 145"/>
              <p:cNvSpPr>
                <a:spLocks noChangeShapeType="1"/>
              </p:cNvSpPr>
              <p:nvPr/>
            </p:nvSpPr>
            <p:spPr bwMode="auto">
              <a:xfrm flipH="1">
                <a:off x="703" y="1570"/>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pic>
            <p:nvPicPr>
              <p:cNvPr id="336018" name="Picture 146" descr="laptop copy"/>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57" y="1615"/>
                <a:ext cx="318" cy="2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6019" name="Group 147"/>
            <p:cNvGrpSpPr>
              <a:grpSpLocks/>
            </p:cNvGrpSpPr>
            <p:nvPr/>
          </p:nvGrpSpPr>
          <p:grpSpPr bwMode="auto">
            <a:xfrm>
              <a:off x="762" y="2391"/>
              <a:ext cx="306" cy="90"/>
              <a:chOff x="748" y="2251"/>
              <a:chExt cx="306" cy="90"/>
            </a:xfrm>
          </p:grpSpPr>
          <p:sp>
            <p:nvSpPr>
              <p:cNvPr id="336020" name="AutoShape 148"/>
              <p:cNvSpPr>
                <a:spLocks noChangeArrowheads="1"/>
              </p:cNvSpPr>
              <p:nvPr/>
            </p:nvSpPr>
            <p:spPr bwMode="auto">
              <a:xfrm>
                <a:off x="748"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21" name="AutoShape 149"/>
              <p:cNvSpPr>
                <a:spLocks noChangeArrowheads="1"/>
              </p:cNvSpPr>
              <p:nvPr/>
            </p:nvSpPr>
            <p:spPr bwMode="auto">
              <a:xfrm flipH="1">
                <a:off x="943" y="2251"/>
                <a:ext cx="111" cy="90"/>
              </a:xfrm>
              <a:prstGeom prst="moon">
                <a:avLst>
                  <a:gd name="adj" fmla="val 18444"/>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22" name="AutoShape 150"/>
              <p:cNvSpPr>
                <a:spLocks noChangeArrowheads="1"/>
              </p:cNvSpPr>
              <p:nvPr/>
            </p:nvSpPr>
            <p:spPr bwMode="auto">
              <a:xfrm flipH="1">
                <a:off x="922"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23" name="AutoShape 151"/>
              <p:cNvSpPr>
                <a:spLocks noChangeArrowheads="1"/>
              </p:cNvSpPr>
              <p:nvPr/>
            </p:nvSpPr>
            <p:spPr bwMode="auto">
              <a:xfrm>
                <a:off x="806" y="2266"/>
                <a:ext cx="70" cy="60"/>
              </a:xfrm>
              <a:prstGeom prst="moon">
                <a:avLst>
                  <a:gd name="adj" fmla="val 1834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24" name="AutoShape 152"/>
              <p:cNvSpPr>
                <a:spLocks noChangeArrowheads="1"/>
              </p:cNvSpPr>
              <p:nvPr/>
            </p:nvSpPr>
            <p:spPr bwMode="auto">
              <a:xfrm flipH="1">
                <a:off x="905"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6025" name="AutoShape 153"/>
              <p:cNvSpPr>
                <a:spLocks noChangeArrowheads="1"/>
              </p:cNvSpPr>
              <p:nvPr/>
            </p:nvSpPr>
            <p:spPr bwMode="auto">
              <a:xfrm>
                <a:off x="857" y="2281"/>
                <a:ext cx="35" cy="30"/>
              </a:xfrm>
              <a:prstGeom prst="moon">
                <a:avLst>
                  <a:gd name="adj" fmla="val 41907"/>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grpSp>
      </p:grpSp>
    </p:spTree>
    <p:extLst>
      <p:ext uri="{BB962C8B-B14F-4D97-AF65-F5344CB8AC3E}">
        <p14:creationId xmlns:p14="http://schemas.microsoft.com/office/powerpoint/2010/main" val="335025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2000" fill="hold" nodeType="clickEffect">
                                  <p:stCondLst>
                                    <p:cond delay="0"/>
                                  </p:stCondLst>
                                  <p:childTnLst>
                                    <p:anim calcmode="discrete" valueType="str">
                                      <p:cBhvr>
                                        <p:cTn id="6" dur="1000" fill="hold"/>
                                        <p:tgtEl>
                                          <p:spTgt spid="335913"/>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335914"/>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9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nodeType="clickEffect">
                                  <p:stCondLst>
                                    <p:cond delay="0"/>
                                  </p:stCondLst>
                                  <p:childTnLst>
                                    <p:set>
                                      <p:cBhvr>
                                        <p:cTn id="18" dur="1" fill="hold">
                                          <p:stCondLst>
                                            <p:cond delay="0"/>
                                          </p:stCondLst>
                                        </p:cTn>
                                        <p:tgtEl>
                                          <p:spTgt spid="336026"/>
                                        </p:tgtEl>
                                        <p:attrNameLst>
                                          <p:attrName>style.visibility</p:attrName>
                                        </p:attrNameLst>
                                      </p:cBhvr>
                                      <p:to>
                                        <p:strVal val="visible"/>
                                      </p:to>
                                    </p:set>
                                    <p:animEffect transition="in" filter="wipe(right)">
                                      <p:cBhvr>
                                        <p:cTn id="19" dur="1000"/>
                                        <p:tgtEl>
                                          <p:spTgt spid="336026"/>
                                        </p:tgtEl>
                                      </p:cBhvr>
                                    </p:animEffect>
                                  </p:childTnLst>
                                </p:cTn>
                              </p:par>
                              <p:par>
                                <p:cTn id="20" presetID="22" presetClass="entr" presetSubtype="8" fill="hold" nodeType="withEffect">
                                  <p:stCondLst>
                                    <p:cond delay="0"/>
                                  </p:stCondLst>
                                  <p:childTnLst>
                                    <p:set>
                                      <p:cBhvr>
                                        <p:cTn id="21" dur="1" fill="hold">
                                          <p:stCondLst>
                                            <p:cond delay="0"/>
                                          </p:stCondLst>
                                        </p:cTn>
                                        <p:tgtEl>
                                          <p:spTgt spid="336027"/>
                                        </p:tgtEl>
                                        <p:attrNameLst>
                                          <p:attrName>style.visibility</p:attrName>
                                        </p:attrNameLst>
                                      </p:cBhvr>
                                      <p:to>
                                        <p:strVal val="visible"/>
                                      </p:to>
                                    </p:set>
                                    <p:animEffect transition="in" filter="wipe(left)">
                                      <p:cBhvr>
                                        <p:cTn id="22" dur="1000"/>
                                        <p:tgtEl>
                                          <p:spTgt spid="3360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5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912" grpId="0" animBg="1"/>
      <p:bldP spid="33591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1" name="Rectangle 71"/>
          <p:cNvSpPr>
            <a:spLocks noChangeArrowheads="1"/>
          </p:cNvSpPr>
          <p:nvPr/>
        </p:nvSpPr>
        <p:spPr bwMode="auto">
          <a:xfrm>
            <a:off x="5295130" y="3553108"/>
            <a:ext cx="857515" cy="2644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37926" name="Rectangle 6"/>
          <p:cNvSpPr>
            <a:spLocks noGrp="1" noChangeArrowheads="1"/>
          </p:cNvSpPr>
          <p:nvPr>
            <p:ph type="title"/>
          </p:nvPr>
        </p:nvSpPr>
        <p:spPr>
          <a:xfrm>
            <a:off x="137794" y="702689"/>
            <a:ext cx="7391977" cy="793299"/>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RTS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和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CTS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帧以及数据帧和</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ACK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帧的传输时间关系 </a:t>
            </a:r>
          </a:p>
        </p:txBody>
      </p:sp>
      <p:sp>
        <p:nvSpPr>
          <p:cNvPr id="337931" name="Freeform 11"/>
          <p:cNvSpPr>
            <a:spLocks/>
          </p:cNvSpPr>
          <p:nvPr/>
        </p:nvSpPr>
        <p:spPr bwMode="auto">
          <a:xfrm flipV="1">
            <a:off x="2801192" y="4100964"/>
            <a:ext cx="1943700" cy="26321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66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32" name="Freeform 12"/>
          <p:cNvSpPr>
            <a:spLocks/>
          </p:cNvSpPr>
          <p:nvPr/>
        </p:nvSpPr>
        <p:spPr bwMode="auto">
          <a:xfrm>
            <a:off x="2801193" y="1828550"/>
            <a:ext cx="1032591" cy="265592"/>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33" name="Line 13"/>
          <p:cNvSpPr>
            <a:spLocks noChangeShapeType="1"/>
          </p:cNvSpPr>
          <p:nvPr/>
        </p:nvSpPr>
        <p:spPr bwMode="auto">
          <a:xfrm>
            <a:off x="319164" y="2077468"/>
            <a:ext cx="655284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34" name="Text Box 14"/>
          <p:cNvSpPr txBox="1">
            <a:spLocks noChangeArrowheads="1"/>
          </p:cNvSpPr>
          <p:nvPr/>
        </p:nvSpPr>
        <p:spPr bwMode="auto">
          <a:xfrm>
            <a:off x="6393226" y="1790438"/>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37935" name="Text Box 15"/>
          <p:cNvSpPr txBox="1">
            <a:spLocks noChangeArrowheads="1"/>
          </p:cNvSpPr>
          <p:nvPr/>
        </p:nvSpPr>
        <p:spPr bwMode="auto">
          <a:xfrm>
            <a:off x="564509" y="1652283"/>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37936" name="Line 16"/>
          <p:cNvSpPr>
            <a:spLocks noChangeShapeType="1"/>
          </p:cNvSpPr>
          <p:nvPr/>
        </p:nvSpPr>
        <p:spPr bwMode="auto">
          <a:xfrm>
            <a:off x="553790" y="1934549"/>
            <a:ext cx="54547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37" name="Freeform 17"/>
          <p:cNvSpPr>
            <a:spLocks/>
          </p:cNvSpPr>
          <p:nvPr/>
        </p:nvSpPr>
        <p:spPr bwMode="auto">
          <a:xfrm>
            <a:off x="1099265" y="1813068"/>
            <a:ext cx="425184" cy="26440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38" name="Text Box 18"/>
          <p:cNvSpPr txBox="1">
            <a:spLocks noChangeArrowheads="1"/>
          </p:cNvSpPr>
          <p:nvPr/>
        </p:nvSpPr>
        <p:spPr bwMode="auto">
          <a:xfrm>
            <a:off x="1059962" y="1808304"/>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RTS</a:t>
            </a:r>
          </a:p>
        </p:txBody>
      </p:sp>
      <p:sp>
        <p:nvSpPr>
          <p:cNvPr id="337939" name="Text Box 19"/>
          <p:cNvSpPr txBox="1">
            <a:spLocks noChangeArrowheads="1"/>
          </p:cNvSpPr>
          <p:nvPr/>
        </p:nvSpPr>
        <p:spPr bwMode="auto">
          <a:xfrm>
            <a:off x="1489910" y="2078658"/>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37940" name="Line 20"/>
          <p:cNvSpPr>
            <a:spLocks noChangeShapeType="1"/>
          </p:cNvSpPr>
          <p:nvPr/>
        </p:nvSpPr>
        <p:spPr bwMode="auto">
          <a:xfrm flipH="1" flipV="1">
            <a:off x="1532786" y="2098906"/>
            <a:ext cx="0" cy="3120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41" name="Line 21"/>
          <p:cNvSpPr>
            <a:spLocks noChangeShapeType="1"/>
          </p:cNvSpPr>
          <p:nvPr/>
        </p:nvSpPr>
        <p:spPr bwMode="auto">
          <a:xfrm>
            <a:off x="319164" y="3821081"/>
            <a:ext cx="6552841"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42" name="Text Box 22"/>
          <p:cNvSpPr txBox="1">
            <a:spLocks noChangeArrowheads="1"/>
          </p:cNvSpPr>
          <p:nvPr/>
        </p:nvSpPr>
        <p:spPr bwMode="auto">
          <a:xfrm>
            <a:off x="6392035" y="3537625"/>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37943" name="Freeform 23"/>
          <p:cNvSpPr>
            <a:spLocks/>
          </p:cNvSpPr>
          <p:nvPr/>
        </p:nvSpPr>
        <p:spPr bwMode="auto">
          <a:xfrm>
            <a:off x="1524448" y="3555489"/>
            <a:ext cx="3220444" cy="265592"/>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44" name="Text Box 24"/>
          <p:cNvSpPr txBox="1">
            <a:spLocks noChangeArrowheads="1"/>
          </p:cNvSpPr>
          <p:nvPr/>
        </p:nvSpPr>
        <p:spPr bwMode="auto">
          <a:xfrm>
            <a:off x="2582049" y="3555489"/>
            <a:ext cx="12298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a:t>
            </a:r>
            <a:r>
              <a:rPr kumimoji="1" lang="en-US" altLang="zh-CN" sz="1350" u="none">
                <a:solidFill>
                  <a:srgbClr val="333399"/>
                </a:solidFill>
                <a:latin typeface="Arial" panose="020B0604020202020204" pitchFamily="34" charset="0"/>
                <a:ea typeface="黑体" panose="02010609060101010101" pitchFamily="49" charset="-122"/>
              </a:rPr>
              <a:t>RTS</a:t>
            </a:r>
            <a:r>
              <a:rPr kumimoji="1" lang="zh-CN" altLang="en-US" sz="1350" u="none">
                <a:solidFill>
                  <a:srgbClr val="333399"/>
                </a:solidFill>
                <a:latin typeface="Arial" panose="020B0604020202020204" pitchFamily="34" charset="0"/>
                <a:ea typeface="黑体" panose="02010609060101010101" pitchFamily="49" charset="-122"/>
              </a:rPr>
              <a:t>）</a:t>
            </a:r>
          </a:p>
        </p:txBody>
      </p:sp>
      <p:sp>
        <p:nvSpPr>
          <p:cNvPr id="337945" name="Text Box 25"/>
          <p:cNvSpPr txBox="1">
            <a:spLocks noChangeArrowheads="1"/>
          </p:cNvSpPr>
          <p:nvPr/>
        </p:nvSpPr>
        <p:spPr bwMode="auto">
          <a:xfrm>
            <a:off x="4744892" y="2889725"/>
            <a:ext cx="57900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DIFS</a:t>
            </a:r>
          </a:p>
        </p:txBody>
      </p:sp>
      <p:sp>
        <p:nvSpPr>
          <p:cNvPr id="337946" name="Line 26"/>
          <p:cNvSpPr>
            <a:spLocks noChangeShapeType="1"/>
          </p:cNvSpPr>
          <p:nvPr/>
        </p:nvSpPr>
        <p:spPr bwMode="auto">
          <a:xfrm flipV="1">
            <a:off x="4744892" y="3150552"/>
            <a:ext cx="545475"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47" name="Line 27"/>
          <p:cNvSpPr>
            <a:spLocks noChangeShapeType="1"/>
          </p:cNvSpPr>
          <p:nvPr/>
        </p:nvSpPr>
        <p:spPr bwMode="auto">
          <a:xfrm>
            <a:off x="5290367" y="2913545"/>
            <a:ext cx="0" cy="6026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grpSp>
        <p:nvGrpSpPr>
          <p:cNvPr id="337948" name="Group 28"/>
          <p:cNvGrpSpPr>
            <a:grpSpLocks/>
          </p:cNvGrpSpPr>
          <p:nvPr/>
        </p:nvGrpSpPr>
        <p:grpSpPr bwMode="auto">
          <a:xfrm>
            <a:off x="5297512" y="3553107"/>
            <a:ext cx="862279" cy="270356"/>
            <a:chOff x="3758" y="1810"/>
            <a:chExt cx="590" cy="177"/>
          </a:xfrm>
        </p:grpSpPr>
        <p:sp>
          <p:nvSpPr>
            <p:cNvPr id="337949" name="Freeform 29"/>
            <p:cNvSpPr>
              <a:spLocks/>
            </p:cNvSpPr>
            <p:nvPr/>
          </p:nvSpPr>
          <p:spPr bwMode="auto">
            <a:xfrm>
              <a:off x="3758" y="1812"/>
              <a:ext cx="590" cy="173"/>
            </a:xfrm>
            <a:custGeom>
              <a:avLst/>
              <a:gdLst>
                <a:gd name="T0" fmla="*/ 0 w 682"/>
                <a:gd name="T1" fmla="*/ 240 h 240"/>
                <a:gd name="T2" fmla="*/ 0 w 682"/>
                <a:gd name="T3" fmla="*/ 0 h 240"/>
                <a:gd name="T4" fmla="*/ 682 w 682"/>
                <a:gd name="T5" fmla="*/ 0 h 240"/>
              </a:gdLst>
              <a:ahLst/>
              <a:cxnLst>
                <a:cxn ang="0">
                  <a:pos x="T0" y="T1"/>
                </a:cxn>
                <a:cxn ang="0">
                  <a:pos x="T2" y="T3"/>
                </a:cxn>
                <a:cxn ang="0">
                  <a:pos x="T4" y="T5"/>
                </a:cxn>
              </a:cxnLst>
              <a:rect l="0" t="0" r="r" b="b"/>
              <a:pathLst>
                <a:path w="682" h="240">
                  <a:moveTo>
                    <a:pt x="0" y="240"/>
                  </a:moveTo>
                  <a:lnTo>
                    <a:pt x="0" y="0"/>
                  </a:lnTo>
                  <a:lnTo>
                    <a:pt x="682" y="0"/>
                  </a:lnTo>
                </a:path>
              </a:pathLst>
            </a:cu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0" name="Line 30"/>
            <p:cNvSpPr>
              <a:spLocks noChangeShapeType="1"/>
            </p:cNvSpPr>
            <p:nvPr/>
          </p:nvSpPr>
          <p:spPr bwMode="auto">
            <a:xfrm>
              <a:off x="3841"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1" name="Line 31"/>
            <p:cNvSpPr>
              <a:spLocks noChangeShapeType="1"/>
            </p:cNvSpPr>
            <p:nvPr/>
          </p:nvSpPr>
          <p:spPr bwMode="auto">
            <a:xfrm>
              <a:off x="3924"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2" name="Line 32"/>
            <p:cNvSpPr>
              <a:spLocks noChangeShapeType="1"/>
            </p:cNvSpPr>
            <p:nvPr/>
          </p:nvSpPr>
          <p:spPr bwMode="auto">
            <a:xfrm>
              <a:off x="4007"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3" name="Line 33"/>
            <p:cNvSpPr>
              <a:spLocks noChangeShapeType="1"/>
            </p:cNvSpPr>
            <p:nvPr/>
          </p:nvSpPr>
          <p:spPr bwMode="auto">
            <a:xfrm>
              <a:off x="4090"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4" name="Line 34"/>
            <p:cNvSpPr>
              <a:spLocks noChangeShapeType="1"/>
            </p:cNvSpPr>
            <p:nvPr/>
          </p:nvSpPr>
          <p:spPr bwMode="auto">
            <a:xfrm>
              <a:off x="4173" y="1810"/>
              <a:ext cx="0" cy="1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5" name="Line 35"/>
            <p:cNvSpPr>
              <a:spLocks noChangeShapeType="1"/>
            </p:cNvSpPr>
            <p:nvPr/>
          </p:nvSpPr>
          <p:spPr bwMode="auto">
            <a:xfrm>
              <a:off x="4257" y="1814"/>
              <a:ext cx="0"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6" name="Line 36"/>
            <p:cNvSpPr>
              <a:spLocks noChangeShapeType="1"/>
            </p:cNvSpPr>
            <p:nvPr/>
          </p:nvSpPr>
          <p:spPr bwMode="auto">
            <a:xfrm>
              <a:off x="4345" y="1814"/>
              <a:ext cx="0" cy="1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grpSp>
      <p:sp>
        <p:nvSpPr>
          <p:cNvPr id="337957" name="Line 37"/>
          <p:cNvSpPr>
            <a:spLocks noChangeShapeType="1"/>
          </p:cNvSpPr>
          <p:nvPr/>
        </p:nvSpPr>
        <p:spPr bwMode="auto">
          <a:xfrm>
            <a:off x="5290367" y="3414952"/>
            <a:ext cx="850369"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58" name="Text Box 38"/>
          <p:cNvSpPr txBox="1">
            <a:spLocks noChangeArrowheads="1"/>
          </p:cNvSpPr>
          <p:nvPr/>
        </p:nvSpPr>
        <p:spPr bwMode="auto">
          <a:xfrm>
            <a:off x="5283221" y="3105294"/>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争用窗口</a:t>
            </a:r>
          </a:p>
        </p:txBody>
      </p:sp>
      <p:sp>
        <p:nvSpPr>
          <p:cNvPr id="337959" name="AutoShape 39"/>
          <p:cNvSpPr>
            <a:spLocks/>
          </p:cNvSpPr>
          <p:nvPr/>
        </p:nvSpPr>
        <p:spPr bwMode="auto">
          <a:xfrm rot="-5400000">
            <a:off x="3056065" y="2826602"/>
            <a:ext cx="157211" cy="3220444"/>
          </a:xfrm>
          <a:prstGeom prst="leftBrace">
            <a:avLst>
              <a:gd name="adj1" fmla="val 170707"/>
              <a:gd name="adj2" fmla="val 5019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zh-CN" sz="2101" u="none">
              <a:solidFill>
                <a:srgbClr val="333399"/>
              </a:solidFill>
            </a:endParaRPr>
          </a:p>
        </p:txBody>
      </p:sp>
      <p:sp>
        <p:nvSpPr>
          <p:cNvPr id="337960" name="Text Box 40"/>
          <p:cNvSpPr txBox="1">
            <a:spLocks noChangeArrowheads="1"/>
          </p:cNvSpPr>
          <p:nvPr/>
        </p:nvSpPr>
        <p:spPr bwMode="auto">
          <a:xfrm>
            <a:off x="2710677" y="4504710"/>
            <a:ext cx="877163"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推迟接入</a:t>
            </a:r>
          </a:p>
        </p:txBody>
      </p:sp>
      <p:sp>
        <p:nvSpPr>
          <p:cNvPr id="337961" name="Line 41"/>
          <p:cNvSpPr>
            <a:spLocks noChangeShapeType="1"/>
          </p:cNvSpPr>
          <p:nvPr/>
        </p:nvSpPr>
        <p:spPr bwMode="auto">
          <a:xfrm>
            <a:off x="6152645" y="3249405"/>
            <a:ext cx="0" cy="2572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62" name="Text Box 42"/>
          <p:cNvSpPr txBox="1">
            <a:spLocks noChangeArrowheads="1"/>
          </p:cNvSpPr>
          <p:nvPr/>
        </p:nvSpPr>
        <p:spPr bwMode="auto">
          <a:xfrm>
            <a:off x="225209" y="2056030"/>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源站</a:t>
            </a:r>
          </a:p>
        </p:txBody>
      </p:sp>
      <p:sp>
        <p:nvSpPr>
          <p:cNvPr id="337963" name="Line 43"/>
          <p:cNvSpPr>
            <a:spLocks noChangeShapeType="1"/>
          </p:cNvSpPr>
          <p:nvPr/>
        </p:nvSpPr>
        <p:spPr bwMode="auto">
          <a:xfrm>
            <a:off x="317974" y="2886151"/>
            <a:ext cx="6551649" cy="0"/>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64" name="Text Box 44"/>
          <p:cNvSpPr txBox="1">
            <a:spLocks noChangeArrowheads="1"/>
          </p:cNvSpPr>
          <p:nvPr/>
        </p:nvSpPr>
        <p:spPr bwMode="auto">
          <a:xfrm>
            <a:off x="6392035" y="2614605"/>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50" u="none">
                <a:solidFill>
                  <a:srgbClr val="333399"/>
                </a:solidFill>
                <a:latin typeface="Arial" panose="020B0604020202020204" pitchFamily="34" charset="0"/>
                <a:ea typeface="黑体" panose="02010609060101010101" pitchFamily="49" charset="-122"/>
              </a:rPr>
              <a:t>时间</a:t>
            </a:r>
          </a:p>
        </p:txBody>
      </p:sp>
      <p:sp>
        <p:nvSpPr>
          <p:cNvPr id="337965" name="Text Box 45"/>
          <p:cNvSpPr txBox="1">
            <a:spLocks noChangeArrowheads="1"/>
          </p:cNvSpPr>
          <p:nvPr/>
        </p:nvSpPr>
        <p:spPr bwMode="auto">
          <a:xfrm>
            <a:off x="202960" y="2846849"/>
            <a:ext cx="70404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目的站</a:t>
            </a:r>
          </a:p>
        </p:txBody>
      </p:sp>
      <p:sp>
        <p:nvSpPr>
          <p:cNvPr id="337966" name="Freeform 46"/>
          <p:cNvSpPr>
            <a:spLocks/>
          </p:cNvSpPr>
          <p:nvPr/>
        </p:nvSpPr>
        <p:spPr bwMode="auto">
          <a:xfrm>
            <a:off x="4257777" y="2621752"/>
            <a:ext cx="487116" cy="26440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67" name="Line 47"/>
          <p:cNvSpPr>
            <a:spLocks noChangeShapeType="1"/>
          </p:cNvSpPr>
          <p:nvPr/>
        </p:nvSpPr>
        <p:spPr bwMode="auto">
          <a:xfrm>
            <a:off x="1957970" y="2306139"/>
            <a:ext cx="0" cy="3156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68" name="Text Box 48"/>
          <p:cNvSpPr txBox="1">
            <a:spLocks noChangeArrowheads="1"/>
          </p:cNvSpPr>
          <p:nvPr/>
        </p:nvSpPr>
        <p:spPr bwMode="auto">
          <a:xfrm>
            <a:off x="4231573" y="2619369"/>
            <a:ext cx="55976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ACK</a:t>
            </a:r>
          </a:p>
        </p:txBody>
      </p:sp>
      <p:sp>
        <p:nvSpPr>
          <p:cNvPr id="337969" name="Line 49"/>
          <p:cNvSpPr>
            <a:spLocks noChangeShapeType="1"/>
          </p:cNvSpPr>
          <p:nvPr/>
        </p:nvSpPr>
        <p:spPr bwMode="auto">
          <a:xfrm>
            <a:off x="4742510" y="2920691"/>
            <a:ext cx="2382" cy="5978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0" name="Line 50"/>
          <p:cNvSpPr>
            <a:spLocks noChangeShapeType="1"/>
          </p:cNvSpPr>
          <p:nvPr/>
        </p:nvSpPr>
        <p:spPr bwMode="auto">
          <a:xfrm>
            <a:off x="1535168" y="2424047"/>
            <a:ext cx="0" cy="110762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1" name="Text Box 51"/>
          <p:cNvSpPr txBox="1">
            <a:spLocks noChangeArrowheads="1"/>
          </p:cNvSpPr>
          <p:nvPr/>
        </p:nvSpPr>
        <p:spPr bwMode="auto">
          <a:xfrm>
            <a:off x="179512" y="3781778"/>
            <a:ext cx="752130"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350" u="none">
                <a:solidFill>
                  <a:srgbClr val="333399"/>
                </a:solidFill>
                <a:latin typeface="Arial" panose="020B0604020202020204" pitchFamily="34" charset="0"/>
                <a:ea typeface="黑体" panose="02010609060101010101" pitchFamily="49" charset="-122"/>
              </a:rPr>
              <a:t> </a:t>
            </a:r>
            <a:r>
              <a:rPr kumimoji="1" lang="zh-CN" altLang="en-US" sz="1350" u="none">
                <a:solidFill>
                  <a:srgbClr val="333399"/>
                </a:solidFill>
                <a:latin typeface="Arial" panose="020B0604020202020204" pitchFamily="34" charset="0"/>
                <a:ea typeface="黑体" panose="02010609060101010101" pitchFamily="49" charset="-122"/>
              </a:rPr>
              <a:t>其他站</a:t>
            </a:r>
          </a:p>
        </p:txBody>
      </p:sp>
      <p:sp>
        <p:nvSpPr>
          <p:cNvPr id="337972" name="Line 52"/>
          <p:cNvSpPr>
            <a:spLocks noChangeShapeType="1"/>
          </p:cNvSpPr>
          <p:nvPr/>
        </p:nvSpPr>
        <p:spPr bwMode="auto">
          <a:xfrm flipV="1">
            <a:off x="1547078" y="2356160"/>
            <a:ext cx="410892" cy="1191"/>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3" name="Freeform 53"/>
          <p:cNvSpPr>
            <a:spLocks/>
          </p:cNvSpPr>
          <p:nvPr/>
        </p:nvSpPr>
        <p:spPr bwMode="auto">
          <a:xfrm>
            <a:off x="1955587" y="2621752"/>
            <a:ext cx="420421" cy="26440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4" name="Text Box 54"/>
          <p:cNvSpPr txBox="1">
            <a:spLocks noChangeArrowheads="1"/>
          </p:cNvSpPr>
          <p:nvPr/>
        </p:nvSpPr>
        <p:spPr bwMode="auto">
          <a:xfrm>
            <a:off x="1921050" y="2619369"/>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CTS</a:t>
            </a:r>
          </a:p>
        </p:txBody>
      </p:sp>
      <p:sp>
        <p:nvSpPr>
          <p:cNvPr id="337975" name="Text Box 55"/>
          <p:cNvSpPr txBox="1">
            <a:spLocks noChangeArrowheads="1"/>
          </p:cNvSpPr>
          <p:nvPr/>
        </p:nvSpPr>
        <p:spPr bwMode="auto">
          <a:xfrm>
            <a:off x="2318841" y="2083422"/>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37976" name="Line 56"/>
          <p:cNvSpPr>
            <a:spLocks noChangeShapeType="1"/>
          </p:cNvSpPr>
          <p:nvPr/>
        </p:nvSpPr>
        <p:spPr bwMode="auto">
          <a:xfrm flipH="1" flipV="1">
            <a:off x="2376008" y="2310903"/>
            <a:ext cx="0" cy="3108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7" name="Line 57"/>
          <p:cNvSpPr>
            <a:spLocks noChangeShapeType="1"/>
          </p:cNvSpPr>
          <p:nvPr/>
        </p:nvSpPr>
        <p:spPr bwMode="auto">
          <a:xfrm>
            <a:off x="2801192" y="2094142"/>
            <a:ext cx="0" cy="3168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8" name="Line 58"/>
          <p:cNvSpPr>
            <a:spLocks noChangeShapeType="1"/>
          </p:cNvSpPr>
          <p:nvPr/>
        </p:nvSpPr>
        <p:spPr bwMode="auto">
          <a:xfrm flipV="1">
            <a:off x="2376009" y="2352587"/>
            <a:ext cx="410892"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79" name="Text Box 59"/>
          <p:cNvSpPr txBox="1">
            <a:spLocks noChangeArrowheads="1"/>
          </p:cNvSpPr>
          <p:nvPr/>
        </p:nvSpPr>
        <p:spPr bwMode="auto">
          <a:xfrm>
            <a:off x="3804008" y="2078658"/>
            <a:ext cx="569387"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SIFS</a:t>
            </a:r>
          </a:p>
        </p:txBody>
      </p:sp>
      <p:sp>
        <p:nvSpPr>
          <p:cNvPr id="337980" name="Line 60"/>
          <p:cNvSpPr>
            <a:spLocks noChangeShapeType="1"/>
          </p:cNvSpPr>
          <p:nvPr/>
        </p:nvSpPr>
        <p:spPr bwMode="auto">
          <a:xfrm flipH="1" flipV="1">
            <a:off x="3833783" y="2088187"/>
            <a:ext cx="0" cy="3108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81" name="Line 61"/>
          <p:cNvSpPr>
            <a:spLocks noChangeShapeType="1"/>
          </p:cNvSpPr>
          <p:nvPr/>
        </p:nvSpPr>
        <p:spPr bwMode="auto">
          <a:xfrm>
            <a:off x="4257776" y="2293037"/>
            <a:ext cx="0" cy="3168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82" name="Line 62"/>
          <p:cNvSpPr>
            <a:spLocks noChangeShapeType="1"/>
          </p:cNvSpPr>
          <p:nvPr/>
        </p:nvSpPr>
        <p:spPr bwMode="auto">
          <a:xfrm>
            <a:off x="3833784" y="2346632"/>
            <a:ext cx="416847" cy="5955"/>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83" name="Text Box 63"/>
          <p:cNvSpPr txBox="1">
            <a:spLocks noChangeArrowheads="1"/>
          </p:cNvSpPr>
          <p:nvPr/>
        </p:nvSpPr>
        <p:spPr bwMode="auto">
          <a:xfrm>
            <a:off x="3058581" y="1789248"/>
            <a:ext cx="530915"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350" u="none">
                <a:solidFill>
                  <a:srgbClr val="333399"/>
                </a:solidFill>
                <a:latin typeface="Arial" panose="020B0604020202020204" pitchFamily="34" charset="0"/>
                <a:ea typeface="黑体" panose="02010609060101010101" pitchFamily="49" charset="-122"/>
              </a:rPr>
              <a:t>数据</a:t>
            </a:r>
          </a:p>
        </p:txBody>
      </p:sp>
      <p:sp>
        <p:nvSpPr>
          <p:cNvPr id="337984" name="Freeform 64"/>
          <p:cNvSpPr>
            <a:spLocks/>
          </p:cNvSpPr>
          <p:nvPr/>
        </p:nvSpPr>
        <p:spPr bwMode="auto">
          <a:xfrm flipV="1">
            <a:off x="2376009" y="3836564"/>
            <a:ext cx="2368884" cy="264400"/>
          </a:xfrm>
          <a:custGeom>
            <a:avLst/>
            <a:gdLst>
              <a:gd name="T0" fmla="*/ 0 w 624"/>
              <a:gd name="T1" fmla="*/ 240 h 240"/>
              <a:gd name="T2" fmla="*/ 0 w 624"/>
              <a:gd name="T3" fmla="*/ 0 h 240"/>
              <a:gd name="T4" fmla="*/ 624 w 624"/>
              <a:gd name="T5" fmla="*/ 0 h 240"/>
              <a:gd name="T6" fmla="*/ 624 w 624"/>
              <a:gd name="T7" fmla="*/ 240 h 240"/>
            </a:gdLst>
            <a:ahLst/>
            <a:cxnLst>
              <a:cxn ang="0">
                <a:pos x="T0" y="T1"/>
              </a:cxn>
              <a:cxn ang="0">
                <a:pos x="T2" y="T3"/>
              </a:cxn>
              <a:cxn ang="0">
                <a:pos x="T4" y="T5"/>
              </a:cxn>
              <a:cxn ang="0">
                <a:pos x="T6" y="T7"/>
              </a:cxn>
            </a:cxnLst>
            <a:rect l="0" t="0" r="r" b="b"/>
            <a:pathLst>
              <a:path w="624" h="240">
                <a:moveTo>
                  <a:pt x="0" y="240"/>
                </a:moveTo>
                <a:lnTo>
                  <a:pt x="0" y="0"/>
                </a:lnTo>
                <a:lnTo>
                  <a:pt x="624" y="0"/>
                </a:lnTo>
                <a:lnTo>
                  <a:pt x="624" y="240"/>
                </a:lnTo>
              </a:path>
            </a:pathLst>
          </a:cu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85" name="Text Box 65"/>
          <p:cNvSpPr txBox="1">
            <a:spLocks noChangeArrowheads="1"/>
          </p:cNvSpPr>
          <p:nvPr/>
        </p:nvSpPr>
        <p:spPr bwMode="auto">
          <a:xfrm>
            <a:off x="2994133" y="3825845"/>
            <a:ext cx="12298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a:t>
            </a:r>
            <a:r>
              <a:rPr kumimoji="1" lang="en-US" altLang="zh-CN" sz="1350" u="none">
                <a:solidFill>
                  <a:srgbClr val="333399"/>
                </a:solidFill>
                <a:latin typeface="Arial" panose="020B0604020202020204" pitchFamily="34" charset="0"/>
                <a:ea typeface="黑体" panose="02010609060101010101" pitchFamily="49" charset="-122"/>
              </a:rPr>
              <a:t>CTS</a:t>
            </a:r>
            <a:r>
              <a:rPr kumimoji="1" lang="zh-CN" altLang="en-US" sz="1350" u="none">
                <a:solidFill>
                  <a:srgbClr val="333399"/>
                </a:solidFill>
                <a:latin typeface="Arial" panose="020B0604020202020204" pitchFamily="34" charset="0"/>
                <a:ea typeface="黑体" panose="02010609060101010101" pitchFamily="49" charset="-122"/>
              </a:rPr>
              <a:t>）</a:t>
            </a:r>
          </a:p>
        </p:txBody>
      </p:sp>
      <p:sp>
        <p:nvSpPr>
          <p:cNvPr id="337986" name="Text Box 66"/>
          <p:cNvSpPr txBox="1">
            <a:spLocks noChangeArrowheads="1"/>
          </p:cNvSpPr>
          <p:nvPr/>
        </p:nvSpPr>
        <p:spPr bwMode="auto">
          <a:xfrm>
            <a:off x="3221613" y="4083099"/>
            <a:ext cx="122982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50" u="none">
                <a:solidFill>
                  <a:srgbClr val="333399"/>
                </a:solidFill>
                <a:latin typeface="Arial" panose="020B0604020202020204" pitchFamily="34" charset="0"/>
                <a:ea typeface="黑体" panose="02010609060101010101" pitchFamily="49" charset="-122"/>
              </a:rPr>
              <a:t>NAV</a:t>
            </a:r>
            <a:r>
              <a:rPr kumimoji="1" lang="zh-CN" altLang="en-US" sz="1350" u="none">
                <a:solidFill>
                  <a:srgbClr val="333399"/>
                </a:solidFill>
                <a:latin typeface="Arial" panose="020B0604020202020204" pitchFamily="34" charset="0"/>
                <a:ea typeface="黑体" panose="02010609060101010101" pitchFamily="49" charset="-122"/>
              </a:rPr>
              <a:t>（数据）</a:t>
            </a:r>
          </a:p>
        </p:txBody>
      </p:sp>
      <p:sp>
        <p:nvSpPr>
          <p:cNvPr id="337987" name="Line 67"/>
          <p:cNvSpPr>
            <a:spLocks noChangeShapeType="1"/>
          </p:cNvSpPr>
          <p:nvPr/>
        </p:nvSpPr>
        <p:spPr bwMode="auto">
          <a:xfrm>
            <a:off x="2376008" y="2886151"/>
            <a:ext cx="0" cy="68720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337988" name="Line 68"/>
          <p:cNvSpPr>
            <a:spLocks noChangeShapeType="1"/>
          </p:cNvSpPr>
          <p:nvPr/>
        </p:nvSpPr>
        <p:spPr bwMode="auto">
          <a:xfrm>
            <a:off x="2801192" y="2463349"/>
            <a:ext cx="0" cy="111000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
        <p:nvSpPr>
          <p:cNvPr id="62" name="Line 20"/>
          <p:cNvSpPr>
            <a:spLocks noChangeShapeType="1"/>
          </p:cNvSpPr>
          <p:nvPr/>
        </p:nvSpPr>
        <p:spPr bwMode="auto">
          <a:xfrm flipH="1" flipV="1">
            <a:off x="564509" y="1765428"/>
            <a:ext cx="0" cy="3120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p>
        </p:txBody>
      </p:sp>
    </p:spTree>
    <p:extLst>
      <p:ext uri="{BB962C8B-B14F-4D97-AF65-F5344CB8AC3E}">
        <p14:creationId xmlns:p14="http://schemas.microsoft.com/office/powerpoint/2010/main" val="7629783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16"/>
          <p:cNvSpPr>
            <a:spLocks noGrp="1"/>
          </p:cNvSpPr>
          <p:nvPr>
            <p:ph idx="1"/>
          </p:nvPr>
        </p:nvSpPr>
        <p:spPr>
          <a:xfrm>
            <a:off x="395536" y="844352"/>
            <a:ext cx="6209835" cy="504056"/>
          </a:xfrm>
        </p:spPr>
        <p:txBody>
          <a:bodyPr/>
          <a:lstStyle/>
          <a:p>
            <a:pPr marL="0" indent="0">
              <a:spcBef>
                <a:spcPct val="0"/>
              </a:spcBef>
              <a:buNone/>
              <a:defRPr/>
            </a:pPr>
            <a:r>
              <a:rPr lang="zh-CN" altLang="zh-CN" b="1" kern="1200" dirty="0">
                <a:solidFill>
                  <a:srgbClr val="007D7A"/>
                </a:solidFill>
                <a:latin typeface="微软雅黑" panose="020B0503020204020204" pitchFamily="34" charset="-122"/>
                <a:ea typeface="微软雅黑" panose="020B0503020204020204" pitchFamily="34" charset="-122"/>
                <a:cs typeface="Times New Roman" pitchFamily="18" charset="0"/>
              </a:rPr>
              <a:t>分片发送示意图</a:t>
            </a:r>
            <a:endParaRPr lang="zh-CN" altLang="en-US" b="1"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pic>
        <p:nvPicPr>
          <p:cNvPr id="105474" name="Picture 2"/>
          <p:cNvPicPr>
            <a:picLocks noChangeAspect="1" noChangeArrowheads="1"/>
          </p:cNvPicPr>
          <p:nvPr/>
        </p:nvPicPr>
        <p:blipFill>
          <a:blip r:embed="rId2"/>
          <a:srcRect/>
          <a:stretch>
            <a:fillRect/>
          </a:stretch>
        </p:blipFill>
        <p:spPr bwMode="auto">
          <a:xfrm>
            <a:off x="467544" y="3292624"/>
            <a:ext cx="7560840" cy="1634926"/>
          </a:xfrm>
          <a:prstGeom prst="rect">
            <a:avLst/>
          </a:prstGeom>
          <a:solidFill>
            <a:schemeClr val="bg1"/>
          </a:solidFill>
          <a:ln>
            <a:headEnd/>
            <a:tailEnd/>
          </a:ln>
        </p:spPr>
        <p:style>
          <a:lnRef idx="1">
            <a:schemeClr val="accent6"/>
          </a:lnRef>
          <a:fillRef idx="2">
            <a:schemeClr val="accent6"/>
          </a:fillRef>
          <a:effectRef idx="1">
            <a:schemeClr val="accent6"/>
          </a:effectRef>
          <a:fontRef idx="minor">
            <a:schemeClr val="dk1"/>
          </a:fontRef>
        </p:style>
      </p:pic>
      <p:sp>
        <p:nvSpPr>
          <p:cNvPr id="7" name="Rectangle 3"/>
          <p:cNvSpPr txBox="1">
            <a:spLocks noChangeArrowheads="1"/>
          </p:cNvSpPr>
          <p:nvPr/>
        </p:nvSpPr>
        <p:spPr bwMode="auto">
          <a:xfrm>
            <a:off x="251520" y="1371207"/>
            <a:ext cx="6696744" cy="3619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rgbClr val="267326"/>
                </a:solidFill>
                <a:latin typeface="Arial" charset="0"/>
                <a:ea typeface="+mn-ea"/>
                <a:cs typeface="+mn-cs"/>
              </a:defRPr>
            </a:lvl1pPr>
            <a:lvl2pPr marL="742950" indent="-285750" algn="l" rtl="0" eaLnBrk="0" fontAlgn="base" hangingPunct="0">
              <a:spcBef>
                <a:spcPct val="20000"/>
              </a:spcBef>
              <a:spcAft>
                <a:spcPct val="0"/>
              </a:spcAft>
              <a:buChar char="–"/>
              <a:defRPr sz="2000">
                <a:solidFill>
                  <a:srgbClr val="267326"/>
                </a:solidFill>
                <a:latin typeface="Arial" charset="0"/>
                <a:ea typeface="+mn-ea"/>
              </a:defRPr>
            </a:lvl2pPr>
            <a:lvl3pPr marL="1143000" indent="-228600" algn="l" rtl="0" eaLnBrk="0" fontAlgn="base" hangingPunct="0">
              <a:spcBef>
                <a:spcPct val="20000"/>
              </a:spcBef>
              <a:spcAft>
                <a:spcPct val="0"/>
              </a:spcAft>
              <a:buChar char="•"/>
              <a:defRPr sz="2000">
                <a:solidFill>
                  <a:srgbClr val="267326"/>
                </a:solidFill>
                <a:latin typeface="Arial" charset="0"/>
                <a:ea typeface="+mn-ea"/>
              </a:defRPr>
            </a:lvl3pPr>
            <a:lvl4pPr marL="1600200" indent="-228600" algn="l" rtl="0" eaLnBrk="0" fontAlgn="base" hangingPunct="0">
              <a:spcBef>
                <a:spcPct val="20000"/>
              </a:spcBef>
              <a:spcAft>
                <a:spcPct val="0"/>
              </a:spcAft>
              <a:buChar char="–"/>
              <a:defRPr sz="2000">
                <a:solidFill>
                  <a:srgbClr val="267326"/>
                </a:solidFill>
                <a:latin typeface="Arial" charset="0"/>
                <a:ea typeface="+mn-ea"/>
              </a:defRPr>
            </a:lvl4pPr>
            <a:lvl5pPr marL="2057400" indent="-228600" algn="l" rtl="0" eaLnBrk="0" fontAlgn="base" hangingPunct="0">
              <a:spcBef>
                <a:spcPct val="20000"/>
              </a:spcBef>
              <a:spcAft>
                <a:spcPct val="0"/>
              </a:spcAft>
              <a:buChar char="»"/>
              <a:defRPr sz="2000">
                <a:solidFill>
                  <a:srgbClr val="267326"/>
                </a:solidFill>
                <a:latin typeface="Arial" charset="0"/>
                <a:ea typeface="+mn-ea"/>
              </a:defRPr>
            </a:lvl5pPr>
            <a:lvl6pPr marL="2514600" indent="-228600" algn="l" rtl="0" eaLnBrk="1" fontAlgn="base" hangingPunct="1">
              <a:spcBef>
                <a:spcPct val="20000"/>
              </a:spcBef>
              <a:spcAft>
                <a:spcPct val="0"/>
              </a:spcAft>
              <a:buChar char="»"/>
              <a:defRPr sz="2400">
                <a:solidFill>
                  <a:schemeClr val="tx1"/>
                </a:solidFill>
                <a:latin typeface="+mn-lt"/>
                <a:ea typeface="+mn-ea"/>
              </a:defRPr>
            </a:lvl6pPr>
            <a:lvl7pPr marL="2971800" indent="-228600" algn="l" rtl="0" eaLnBrk="1" fontAlgn="base" hangingPunct="1">
              <a:spcBef>
                <a:spcPct val="20000"/>
              </a:spcBef>
              <a:spcAft>
                <a:spcPct val="0"/>
              </a:spcAft>
              <a:buChar char="»"/>
              <a:defRPr sz="2400">
                <a:solidFill>
                  <a:schemeClr val="tx1"/>
                </a:solidFill>
                <a:latin typeface="+mn-lt"/>
                <a:ea typeface="+mn-ea"/>
              </a:defRPr>
            </a:lvl7pPr>
            <a:lvl8pPr marL="3429000" indent="-228600" algn="l" rtl="0" eaLnBrk="1" fontAlgn="base" hangingPunct="1">
              <a:spcBef>
                <a:spcPct val="20000"/>
              </a:spcBef>
              <a:spcAft>
                <a:spcPct val="0"/>
              </a:spcAft>
              <a:buChar char="»"/>
              <a:defRPr sz="2400">
                <a:solidFill>
                  <a:schemeClr val="tx1"/>
                </a:solidFill>
                <a:latin typeface="+mn-lt"/>
                <a:ea typeface="+mn-ea"/>
              </a:defRPr>
            </a:lvl8pPr>
            <a:lvl9pPr marL="3886200" indent="-228600" algn="l" rtl="0" eaLnBrk="1" fontAlgn="base" hangingPunct="1">
              <a:spcBef>
                <a:spcPct val="20000"/>
              </a:spcBef>
              <a:spcAft>
                <a:spcPct val="0"/>
              </a:spcAft>
              <a:buChar char="»"/>
              <a:defRPr sz="2400">
                <a:solidFill>
                  <a:schemeClr val="tx1"/>
                </a:solidFill>
                <a:latin typeface="+mn-lt"/>
                <a:ea typeface="+mn-ea"/>
              </a:defRPr>
            </a:lvl9pPr>
          </a:lstStyle>
          <a:p>
            <a:r>
              <a:rPr lang="zh-CN" altLang="en-US" sz="2000" b="1"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无线信道干扰严重，帧长度越长，出错概率越高。</a:t>
            </a:r>
            <a:endParaRPr lang="en-US" altLang="zh-CN" sz="2000" b="1"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u="none"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减小帧长度</a:t>
            </a:r>
            <a:r>
              <a:rPr lang="zh-CN" altLang="en-US"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十分必要，</a:t>
            </a:r>
            <a:r>
              <a:rPr lang="en-US" altLang="zh-CN"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802.11</a:t>
            </a:r>
            <a:r>
              <a:rPr lang="zh-CN" altLang="en-US"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允许</a:t>
            </a:r>
            <a:r>
              <a:rPr lang="zh-CN" altLang="en-US" sz="2000" u="none"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将帧进行分片</a:t>
            </a:r>
            <a:r>
              <a:rPr lang="zh-CN" altLang="en-US"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。每一分片有自己的校验和，使用停</a:t>
            </a:r>
            <a:r>
              <a:rPr lang="en-US" altLang="zh-CN"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等方式传输。</a:t>
            </a:r>
            <a:endParaRPr lang="en-US" altLang="zh-CN" sz="2000"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u="none" kern="0"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一</a:t>
            </a:r>
            <a:r>
              <a:rPr lang="zh-CN" altLang="en-US" sz="2000" b="1"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个站点用</a:t>
            </a:r>
            <a:r>
              <a:rPr lang="en-US" altLang="zh-CN" sz="2000" b="1"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RTS/CTS</a:t>
            </a:r>
            <a:r>
              <a:rPr lang="zh-CN" altLang="en-US" sz="2000" b="1"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获得信道发送权后，将一帧的多个分片组成</a:t>
            </a:r>
            <a:r>
              <a:rPr lang="zh-CN" altLang="en-US" sz="2000" b="1" u="none" kern="0"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分片串</a:t>
            </a:r>
            <a:r>
              <a:rPr lang="zh-CN" altLang="en-US" sz="2000" b="1" u="none" kern="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连续发送。</a:t>
            </a:r>
          </a:p>
        </p:txBody>
      </p:sp>
    </p:spTree>
    <p:extLst>
      <p:ext uri="{BB962C8B-B14F-4D97-AF65-F5344CB8AC3E}">
        <p14:creationId xmlns:p14="http://schemas.microsoft.com/office/powerpoint/2010/main" val="41481670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16"/>
          <p:cNvSpPr>
            <a:spLocks noGrp="1"/>
          </p:cNvSpPr>
          <p:nvPr>
            <p:ph idx="1"/>
          </p:nvPr>
        </p:nvSpPr>
        <p:spPr>
          <a:xfrm>
            <a:off x="395536" y="772344"/>
            <a:ext cx="6209835" cy="504056"/>
          </a:xfrm>
        </p:spPr>
        <p:txBody>
          <a:bodyPr/>
          <a:lstStyle/>
          <a:p>
            <a:pPr marL="0" indent="0">
              <a:spcBef>
                <a:spcPct val="0"/>
              </a:spcBef>
              <a:buNone/>
              <a:defRPr/>
            </a:pPr>
            <a:r>
              <a:rPr lang="en-US" altLang="zh-CN" b="1"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DCF </a:t>
            </a:r>
            <a:r>
              <a:rPr lang="zh-CN" altLang="en-US" b="1"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与 </a:t>
            </a:r>
            <a:r>
              <a:rPr lang="en-US" altLang="zh-CN" b="1"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PCF </a:t>
            </a:r>
            <a:r>
              <a:rPr lang="zh-CN" altLang="en-US" b="1"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共存</a:t>
            </a:r>
            <a:endParaRPr lang="zh-CN" altLang="en-US" b="1"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4" name="矩形 3"/>
          <p:cNvSpPr/>
          <p:nvPr/>
        </p:nvSpPr>
        <p:spPr>
          <a:xfrm>
            <a:off x="467544" y="1276400"/>
            <a:ext cx="6984776" cy="1785104"/>
          </a:xfrm>
          <a:prstGeom prst="rect">
            <a:avLst/>
          </a:prstGeom>
        </p:spPr>
        <p:txBody>
          <a:bodyPr wrap="square">
            <a:spAutoFit/>
          </a:bodyPr>
          <a:lstStyle/>
          <a:p>
            <a:pPr>
              <a:spcBef>
                <a:spcPts val="300"/>
              </a:spcBef>
            </a:pPr>
            <a:r>
              <a:rPr lang="zh-CN" altLang="en-US" sz="2000" u="none" kern="0" dirty="0">
                <a:solidFill>
                  <a:srgbClr val="18386B"/>
                </a:solidFill>
              </a:rPr>
              <a:t>通过设定不同的帧间间隔实现。</a:t>
            </a:r>
          </a:p>
          <a:p>
            <a:pPr>
              <a:spcBef>
                <a:spcPts val="300"/>
              </a:spcBef>
            </a:pPr>
            <a:r>
              <a:rPr lang="en-US" altLang="zh-CN" sz="2000" u="none" kern="0" dirty="0">
                <a:solidFill>
                  <a:srgbClr val="18386B"/>
                </a:solidFill>
              </a:rPr>
              <a:t>(1) SIFS</a:t>
            </a:r>
            <a:r>
              <a:rPr lang="zh-CN" altLang="en-US" sz="2000" u="none" kern="0" dirty="0" smtClean="0">
                <a:solidFill>
                  <a:srgbClr val="18386B"/>
                </a:solidFill>
              </a:rPr>
              <a:t>：短帧</a:t>
            </a:r>
            <a:r>
              <a:rPr lang="zh-CN" altLang="en-US" sz="2000" u="none" kern="0" dirty="0">
                <a:solidFill>
                  <a:srgbClr val="18386B"/>
                </a:solidFill>
              </a:rPr>
              <a:t>间</a:t>
            </a:r>
            <a:r>
              <a:rPr lang="zh-CN" altLang="en-US" sz="2000" u="none" kern="0" dirty="0" smtClean="0">
                <a:solidFill>
                  <a:srgbClr val="18386B"/>
                </a:solidFill>
              </a:rPr>
              <a:t>间隔，值与</a:t>
            </a:r>
            <a:r>
              <a:rPr lang="zh-CN" altLang="en-US" sz="2000" u="none" kern="0" dirty="0">
                <a:solidFill>
                  <a:srgbClr val="18386B"/>
                </a:solidFill>
              </a:rPr>
              <a:t>物理层相关</a:t>
            </a:r>
            <a:r>
              <a:rPr lang="zh-CN" altLang="en-US" sz="2000" u="none" kern="0" dirty="0" smtClean="0">
                <a:solidFill>
                  <a:srgbClr val="18386B"/>
                </a:solidFill>
              </a:rPr>
              <a:t>。</a:t>
            </a:r>
            <a:endParaRPr lang="zh-CN" altLang="en-US" sz="2000" u="none" kern="0" dirty="0">
              <a:solidFill>
                <a:srgbClr val="18386B"/>
              </a:solidFill>
            </a:endParaRPr>
          </a:p>
          <a:p>
            <a:pPr>
              <a:spcBef>
                <a:spcPts val="300"/>
              </a:spcBef>
            </a:pPr>
            <a:r>
              <a:rPr lang="en-US" altLang="zh-CN" sz="2000" u="none" kern="0" dirty="0">
                <a:solidFill>
                  <a:srgbClr val="18386B"/>
                </a:solidFill>
              </a:rPr>
              <a:t>(2) PIFS</a:t>
            </a:r>
            <a:r>
              <a:rPr lang="zh-CN" altLang="en-US" sz="2000" u="none" kern="0" dirty="0" smtClean="0">
                <a:solidFill>
                  <a:srgbClr val="18386B"/>
                </a:solidFill>
              </a:rPr>
              <a:t>：</a:t>
            </a:r>
            <a:r>
              <a:rPr lang="zh-CN" altLang="en-US" sz="2000" u="none" kern="0" dirty="0">
                <a:solidFill>
                  <a:srgbClr val="18386B"/>
                </a:solidFill>
              </a:rPr>
              <a:t>点协调</a:t>
            </a:r>
            <a:r>
              <a:rPr lang="zh-CN" altLang="en-US" sz="2000" u="none" kern="0" dirty="0" smtClean="0">
                <a:solidFill>
                  <a:srgbClr val="18386B"/>
                </a:solidFill>
              </a:rPr>
              <a:t>功能帧间间隔，</a:t>
            </a:r>
            <a:r>
              <a:rPr lang="en-US" altLang="zh-CN" sz="2000" u="none" kern="0" dirty="0" smtClean="0">
                <a:solidFill>
                  <a:srgbClr val="18386B"/>
                </a:solidFill>
              </a:rPr>
              <a:t>SIFS+50μs</a:t>
            </a:r>
            <a:r>
              <a:rPr lang="zh-CN" altLang="en-US" sz="2000" u="none" kern="0" dirty="0">
                <a:solidFill>
                  <a:srgbClr val="18386B"/>
                </a:solidFill>
              </a:rPr>
              <a:t>。</a:t>
            </a:r>
          </a:p>
          <a:p>
            <a:pPr>
              <a:spcBef>
                <a:spcPts val="300"/>
              </a:spcBef>
            </a:pPr>
            <a:r>
              <a:rPr lang="en-US" altLang="zh-CN" sz="2000" u="none" kern="0" dirty="0">
                <a:solidFill>
                  <a:srgbClr val="18386B"/>
                </a:solidFill>
              </a:rPr>
              <a:t>(3) DIFS</a:t>
            </a:r>
            <a:r>
              <a:rPr lang="zh-CN" altLang="en-US" sz="2000" u="none" kern="0" dirty="0" smtClean="0">
                <a:solidFill>
                  <a:srgbClr val="18386B"/>
                </a:solidFill>
              </a:rPr>
              <a:t>：分布协调</a:t>
            </a:r>
            <a:r>
              <a:rPr lang="zh-CN" altLang="en-US" sz="2000" u="none" kern="0" dirty="0">
                <a:solidFill>
                  <a:srgbClr val="18386B"/>
                </a:solidFill>
              </a:rPr>
              <a:t>功能帧间间隔， </a:t>
            </a:r>
            <a:r>
              <a:rPr lang="en-US" altLang="zh-CN" sz="2000" u="none" kern="0" dirty="0" smtClean="0">
                <a:solidFill>
                  <a:srgbClr val="18386B"/>
                </a:solidFill>
              </a:rPr>
              <a:t>PIFS+50μs</a:t>
            </a:r>
            <a:r>
              <a:rPr lang="zh-CN" altLang="en-US" sz="2000" u="none" kern="0" dirty="0" smtClean="0">
                <a:solidFill>
                  <a:srgbClr val="18386B"/>
                </a:solidFill>
              </a:rPr>
              <a:t>。</a:t>
            </a:r>
            <a:endParaRPr lang="en-US" altLang="zh-CN" sz="2000" u="none" kern="0" dirty="0" smtClean="0">
              <a:solidFill>
                <a:srgbClr val="18386B"/>
              </a:solidFill>
            </a:endParaRPr>
          </a:p>
          <a:p>
            <a:pPr>
              <a:spcBef>
                <a:spcPts val="300"/>
              </a:spcBef>
            </a:pPr>
            <a:r>
              <a:rPr lang="en-US" altLang="zh-CN" sz="2000" u="none" kern="0" dirty="0" smtClean="0">
                <a:solidFill>
                  <a:srgbClr val="18386B"/>
                </a:solidFill>
              </a:rPr>
              <a:t>(4) EIFS</a:t>
            </a:r>
            <a:r>
              <a:rPr lang="zh-CN" altLang="en-US" sz="2000" u="none" kern="0" dirty="0" smtClean="0">
                <a:solidFill>
                  <a:srgbClr val="18386B"/>
                </a:solidFill>
              </a:rPr>
              <a:t>：扩展帧间间隔，发送坏帧报告，优先级最低。</a:t>
            </a:r>
            <a:endParaRPr lang="zh-CN" altLang="en-US" sz="2000" u="none" kern="0" dirty="0">
              <a:solidFill>
                <a:srgbClr val="18386B"/>
              </a:solidFill>
            </a:endParaRPr>
          </a:p>
        </p:txBody>
      </p:sp>
      <p:grpSp>
        <p:nvGrpSpPr>
          <p:cNvPr id="2" name="Group 4"/>
          <p:cNvGrpSpPr>
            <a:grpSpLocks noChangeAspect="1"/>
          </p:cNvGrpSpPr>
          <p:nvPr/>
        </p:nvGrpSpPr>
        <p:grpSpPr bwMode="auto">
          <a:xfrm>
            <a:off x="1769170" y="3123465"/>
            <a:ext cx="4381523" cy="1962369"/>
            <a:chOff x="808" y="1943"/>
            <a:chExt cx="2916" cy="1306"/>
          </a:xfrm>
        </p:grpSpPr>
        <p:sp>
          <p:nvSpPr>
            <p:cNvPr id="3" name="AutoShape 3"/>
            <p:cNvSpPr>
              <a:spLocks noChangeAspect="1" noChangeArrowheads="1" noTextEdit="1"/>
            </p:cNvSpPr>
            <p:nvPr/>
          </p:nvSpPr>
          <p:spPr bwMode="auto">
            <a:xfrm>
              <a:off x="808" y="1943"/>
              <a:ext cx="2903" cy="1306"/>
            </a:xfrm>
            <a:prstGeom prst="rect">
              <a:avLst/>
            </a:prstGeom>
            <a:solidFill>
              <a:srgbClr val="FFFFCC"/>
            </a:solidFill>
            <a:ln>
              <a:noFill/>
            </a:ln>
            <a:effectLst>
              <a:outerShdw blurRad="40000" dist="20000" dir="5400000" rotWithShape="0">
                <a:srgbClr val="00000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Line 5"/>
            <p:cNvSpPr>
              <a:spLocks noChangeShapeType="1"/>
            </p:cNvSpPr>
            <p:nvPr/>
          </p:nvSpPr>
          <p:spPr bwMode="auto">
            <a:xfrm>
              <a:off x="814" y="3121"/>
              <a:ext cx="2677" cy="0"/>
            </a:xfrm>
            <a:prstGeom prst="line">
              <a:avLst/>
            </a:prstGeom>
            <a:noFill/>
            <a:ln w="1587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p:cNvSpPr>
              <a:spLocks/>
            </p:cNvSpPr>
            <p:nvPr/>
          </p:nvSpPr>
          <p:spPr bwMode="auto">
            <a:xfrm>
              <a:off x="3468" y="3075"/>
              <a:ext cx="92" cy="92"/>
            </a:xfrm>
            <a:custGeom>
              <a:avLst/>
              <a:gdLst>
                <a:gd name="T0" fmla="*/ 138 w 138"/>
                <a:gd name="T1" fmla="*/ 69 h 138"/>
                <a:gd name="T2" fmla="*/ 0 w 138"/>
                <a:gd name="T3" fmla="*/ 138 h 138"/>
                <a:gd name="T4" fmla="*/ 0 w 138"/>
                <a:gd name="T5" fmla="*/ 0 h 138"/>
                <a:gd name="T6" fmla="*/ 138 w 138"/>
                <a:gd name="T7" fmla="*/ 69 h 138"/>
              </a:gdLst>
              <a:ahLst/>
              <a:cxnLst>
                <a:cxn ang="0">
                  <a:pos x="T0" y="T1"/>
                </a:cxn>
                <a:cxn ang="0">
                  <a:pos x="T2" y="T3"/>
                </a:cxn>
                <a:cxn ang="0">
                  <a:pos x="T4" y="T5"/>
                </a:cxn>
                <a:cxn ang="0">
                  <a:pos x="T6" y="T7"/>
                </a:cxn>
              </a:cxnLst>
              <a:rect l="0" t="0" r="r" b="b"/>
              <a:pathLst>
                <a:path w="138" h="138">
                  <a:moveTo>
                    <a:pt x="138" y="69"/>
                  </a:moveTo>
                  <a:lnTo>
                    <a:pt x="0" y="138"/>
                  </a:lnTo>
                  <a:cubicBezTo>
                    <a:pt x="22" y="94"/>
                    <a:pt x="22" y="43"/>
                    <a:pt x="0" y="0"/>
                  </a:cubicBezTo>
                  <a:lnTo>
                    <a:pt x="138" y="6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Rectangle 7"/>
            <p:cNvSpPr>
              <a:spLocks noChangeArrowheads="1"/>
            </p:cNvSpPr>
            <p:nvPr/>
          </p:nvSpPr>
          <p:spPr bwMode="auto">
            <a:xfrm>
              <a:off x="975" y="2914"/>
              <a:ext cx="402" cy="202"/>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8"/>
            <p:cNvSpPr>
              <a:spLocks noChangeArrowheads="1"/>
            </p:cNvSpPr>
            <p:nvPr/>
          </p:nvSpPr>
          <p:spPr bwMode="auto">
            <a:xfrm>
              <a:off x="975" y="2914"/>
              <a:ext cx="402" cy="202"/>
            </a:xfrm>
            <a:prstGeom prst="rect">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Rectangle 9"/>
            <p:cNvSpPr>
              <a:spLocks noChangeArrowheads="1"/>
            </p:cNvSpPr>
            <p:nvPr/>
          </p:nvSpPr>
          <p:spPr bwMode="auto">
            <a:xfrm>
              <a:off x="1059" y="2945"/>
              <a:ext cx="28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0000"/>
                  </a:solidFill>
                  <a:effectLst/>
                  <a:latin typeface="Times New Roman" panose="02020603050405020304" pitchFamily="18" charset="0"/>
                </a:rPr>
                <a:t>ACK</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a:spLocks noChangeArrowheads="1"/>
            </p:cNvSpPr>
            <p:nvPr/>
          </p:nvSpPr>
          <p:spPr bwMode="auto">
            <a:xfrm>
              <a:off x="3650" y="3041"/>
              <a:ext cx="7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0000"/>
                  </a:solidFill>
                  <a:effectLst/>
                  <a:latin typeface="Times New Roman" panose="02020603050405020304" pitchFamily="18" charset="0"/>
                </a:rPr>
                <a:t>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Line 11"/>
            <p:cNvSpPr>
              <a:spLocks noChangeShapeType="1"/>
            </p:cNvSpPr>
            <p:nvPr/>
          </p:nvSpPr>
          <p:spPr bwMode="auto">
            <a:xfrm>
              <a:off x="1034" y="2834"/>
              <a:ext cx="1809"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975" y="2796"/>
              <a:ext cx="78" cy="77"/>
            </a:xfrm>
            <a:custGeom>
              <a:avLst/>
              <a:gdLst>
                <a:gd name="T0" fmla="*/ 0 w 118"/>
                <a:gd name="T1" fmla="*/ 58 h 117"/>
                <a:gd name="T2" fmla="*/ 118 w 118"/>
                <a:gd name="T3" fmla="*/ 0 h 117"/>
                <a:gd name="T4" fmla="*/ 118 w 118"/>
                <a:gd name="T5" fmla="*/ 117 h 117"/>
                <a:gd name="T6" fmla="*/ 0 w 118"/>
                <a:gd name="T7" fmla="*/ 58 h 117"/>
              </a:gdLst>
              <a:ahLst/>
              <a:cxnLst>
                <a:cxn ang="0">
                  <a:pos x="T0" y="T1"/>
                </a:cxn>
                <a:cxn ang="0">
                  <a:pos x="T2" y="T3"/>
                </a:cxn>
                <a:cxn ang="0">
                  <a:pos x="T4" y="T5"/>
                </a:cxn>
                <a:cxn ang="0">
                  <a:pos x="T6" y="T7"/>
                </a:cxn>
              </a:cxnLst>
              <a:rect l="0" t="0" r="r" b="b"/>
              <a:pathLst>
                <a:path w="118" h="117">
                  <a:moveTo>
                    <a:pt x="0" y="58"/>
                  </a:moveTo>
                  <a:lnTo>
                    <a:pt x="118" y="0"/>
                  </a:lnTo>
                  <a:cubicBezTo>
                    <a:pt x="99" y="37"/>
                    <a:pt x="99" y="80"/>
                    <a:pt x="118" y="117"/>
                  </a:cubicBezTo>
                  <a:lnTo>
                    <a:pt x="0" y="5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p:cNvSpPr>
            <p:nvPr/>
          </p:nvSpPr>
          <p:spPr bwMode="auto">
            <a:xfrm>
              <a:off x="2824" y="2796"/>
              <a:ext cx="78" cy="77"/>
            </a:xfrm>
            <a:custGeom>
              <a:avLst/>
              <a:gdLst>
                <a:gd name="T0" fmla="*/ 118 w 118"/>
                <a:gd name="T1" fmla="*/ 58 h 117"/>
                <a:gd name="T2" fmla="*/ 0 w 118"/>
                <a:gd name="T3" fmla="*/ 117 h 117"/>
                <a:gd name="T4" fmla="*/ 0 w 118"/>
                <a:gd name="T5" fmla="*/ 0 h 117"/>
                <a:gd name="T6" fmla="*/ 0 w 118"/>
                <a:gd name="T7" fmla="*/ 0 h 117"/>
                <a:gd name="T8" fmla="*/ 118 w 118"/>
                <a:gd name="T9" fmla="*/ 58 h 117"/>
              </a:gdLst>
              <a:ahLst/>
              <a:cxnLst>
                <a:cxn ang="0">
                  <a:pos x="T0" y="T1"/>
                </a:cxn>
                <a:cxn ang="0">
                  <a:pos x="T2" y="T3"/>
                </a:cxn>
                <a:cxn ang="0">
                  <a:pos x="T4" y="T5"/>
                </a:cxn>
                <a:cxn ang="0">
                  <a:pos x="T6" y="T7"/>
                </a:cxn>
                <a:cxn ang="0">
                  <a:pos x="T8" y="T9"/>
                </a:cxn>
              </a:cxnLst>
              <a:rect l="0" t="0" r="r" b="b"/>
              <a:pathLst>
                <a:path w="118" h="117">
                  <a:moveTo>
                    <a:pt x="118" y="58"/>
                  </a:moveTo>
                  <a:lnTo>
                    <a:pt x="0" y="117"/>
                  </a:lnTo>
                  <a:cubicBezTo>
                    <a:pt x="18" y="80"/>
                    <a:pt x="18" y="37"/>
                    <a:pt x="0" y="0"/>
                  </a:cubicBezTo>
                  <a:lnTo>
                    <a:pt x="0" y="0"/>
                  </a:lnTo>
                  <a:lnTo>
                    <a:pt x="118" y="5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Line 14"/>
            <p:cNvSpPr>
              <a:spLocks noChangeShapeType="1"/>
            </p:cNvSpPr>
            <p:nvPr/>
          </p:nvSpPr>
          <p:spPr bwMode="auto">
            <a:xfrm>
              <a:off x="975" y="2071"/>
              <a:ext cx="0" cy="843"/>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5"/>
            <p:cNvSpPr>
              <a:spLocks noChangeShapeType="1"/>
            </p:cNvSpPr>
            <p:nvPr/>
          </p:nvSpPr>
          <p:spPr bwMode="auto">
            <a:xfrm>
              <a:off x="2902" y="2754"/>
              <a:ext cx="0" cy="367"/>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6"/>
            <p:cNvSpPr>
              <a:spLocks noChangeArrowheads="1"/>
            </p:cNvSpPr>
            <p:nvPr/>
          </p:nvSpPr>
          <p:spPr bwMode="auto">
            <a:xfrm>
              <a:off x="2949" y="2741"/>
              <a:ext cx="29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报告坏帧</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8" name="Line 17"/>
            <p:cNvSpPr>
              <a:spLocks noChangeShapeType="1"/>
            </p:cNvSpPr>
            <p:nvPr/>
          </p:nvSpPr>
          <p:spPr bwMode="auto">
            <a:xfrm>
              <a:off x="1034" y="2634"/>
              <a:ext cx="1488"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975" y="2594"/>
              <a:ext cx="78" cy="79"/>
            </a:xfrm>
            <a:custGeom>
              <a:avLst/>
              <a:gdLst>
                <a:gd name="T0" fmla="*/ 0 w 118"/>
                <a:gd name="T1" fmla="*/ 59 h 118"/>
                <a:gd name="T2" fmla="*/ 118 w 118"/>
                <a:gd name="T3" fmla="*/ 0 h 118"/>
                <a:gd name="T4" fmla="*/ 118 w 118"/>
                <a:gd name="T5" fmla="*/ 118 h 118"/>
                <a:gd name="T6" fmla="*/ 0 w 118"/>
                <a:gd name="T7" fmla="*/ 59 h 118"/>
              </a:gdLst>
              <a:ahLst/>
              <a:cxnLst>
                <a:cxn ang="0">
                  <a:pos x="T0" y="T1"/>
                </a:cxn>
                <a:cxn ang="0">
                  <a:pos x="T2" y="T3"/>
                </a:cxn>
                <a:cxn ang="0">
                  <a:pos x="T4" y="T5"/>
                </a:cxn>
                <a:cxn ang="0">
                  <a:pos x="T6" y="T7"/>
                </a:cxn>
              </a:cxnLst>
              <a:rect l="0" t="0" r="r" b="b"/>
              <a:pathLst>
                <a:path w="118" h="118">
                  <a:moveTo>
                    <a:pt x="0" y="59"/>
                  </a:moveTo>
                  <a:lnTo>
                    <a:pt x="118" y="0"/>
                  </a:lnTo>
                  <a:cubicBezTo>
                    <a:pt x="99" y="37"/>
                    <a:pt x="99" y="81"/>
                    <a:pt x="118" y="118"/>
                  </a:cubicBezTo>
                  <a:lnTo>
                    <a:pt x="0" y="5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2502" y="2594"/>
              <a:ext cx="79" cy="79"/>
            </a:xfrm>
            <a:custGeom>
              <a:avLst/>
              <a:gdLst>
                <a:gd name="T0" fmla="*/ 118 w 118"/>
                <a:gd name="T1" fmla="*/ 59 h 118"/>
                <a:gd name="T2" fmla="*/ 0 w 118"/>
                <a:gd name="T3" fmla="*/ 118 h 118"/>
                <a:gd name="T4" fmla="*/ 0 w 118"/>
                <a:gd name="T5" fmla="*/ 0 h 118"/>
                <a:gd name="T6" fmla="*/ 118 w 118"/>
                <a:gd name="T7" fmla="*/ 59 h 118"/>
              </a:gdLst>
              <a:ahLst/>
              <a:cxnLst>
                <a:cxn ang="0">
                  <a:pos x="T0" y="T1"/>
                </a:cxn>
                <a:cxn ang="0">
                  <a:pos x="T2" y="T3"/>
                </a:cxn>
                <a:cxn ang="0">
                  <a:pos x="T4" y="T5"/>
                </a:cxn>
                <a:cxn ang="0">
                  <a:pos x="T6" y="T7"/>
                </a:cxn>
              </a:cxnLst>
              <a:rect l="0" t="0" r="r" b="b"/>
              <a:pathLst>
                <a:path w="118" h="118">
                  <a:moveTo>
                    <a:pt x="118" y="59"/>
                  </a:moveTo>
                  <a:lnTo>
                    <a:pt x="0" y="118"/>
                  </a:lnTo>
                  <a:cubicBezTo>
                    <a:pt x="19" y="81"/>
                    <a:pt x="19" y="37"/>
                    <a:pt x="0" y="0"/>
                  </a:cubicBezTo>
                  <a:lnTo>
                    <a:pt x="118" y="5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Line 20"/>
            <p:cNvSpPr>
              <a:spLocks noChangeShapeType="1"/>
            </p:cNvSpPr>
            <p:nvPr/>
          </p:nvSpPr>
          <p:spPr bwMode="auto">
            <a:xfrm>
              <a:off x="2581" y="2553"/>
              <a:ext cx="0" cy="568"/>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1"/>
            <p:cNvSpPr>
              <a:spLocks noChangeArrowheads="1"/>
            </p:cNvSpPr>
            <p:nvPr/>
          </p:nvSpPr>
          <p:spPr bwMode="auto">
            <a:xfrm>
              <a:off x="2642" y="2514"/>
              <a:ext cx="29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可以发送</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3139" y="2516"/>
              <a:ext cx="26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Times New Roman" panose="02020603050405020304" pitchFamily="18" charset="0"/>
                </a:rPr>
                <a:t>DCF</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23"/>
            <p:cNvSpPr>
              <a:spLocks noChangeArrowheads="1"/>
            </p:cNvSpPr>
            <p:nvPr/>
          </p:nvSpPr>
          <p:spPr bwMode="auto">
            <a:xfrm>
              <a:off x="3392" y="2514"/>
              <a:ext cx="11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帧</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5" name="Line 24"/>
            <p:cNvSpPr>
              <a:spLocks noChangeShapeType="1"/>
            </p:cNvSpPr>
            <p:nvPr/>
          </p:nvSpPr>
          <p:spPr bwMode="auto">
            <a:xfrm>
              <a:off x="2259" y="2353"/>
              <a:ext cx="0" cy="768"/>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5"/>
            <p:cNvSpPr>
              <a:spLocks noChangeShapeType="1"/>
            </p:cNvSpPr>
            <p:nvPr/>
          </p:nvSpPr>
          <p:spPr bwMode="auto">
            <a:xfrm>
              <a:off x="1034" y="2433"/>
              <a:ext cx="1166"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p:cNvSpPr>
            <p:nvPr/>
          </p:nvSpPr>
          <p:spPr bwMode="auto">
            <a:xfrm>
              <a:off x="975" y="2394"/>
              <a:ext cx="78" cy="78"/>
            </a:xfrm>
            <a:custGeom>
              <a:avLst/>
              <a:gdLst>
                <a:gd name="T0" fmla="*/ 0 w 118"/>
                <a:gd name="T1" fmla="*/ 59 h 118"/>
                <a:gd name="T2" fmla="*/ 118 w 118"/>
                <a:gd name="T3" fmla="*/ 0 h 118"/>
                <a:gd name="T4" fmla="*/ 118 w 118"/>
                <a:gd name="T5" fmla="*/ 118 h 118"/>
                <a:gd name="T6" fmla="*/ 0 w 118"/>
                <a:gd name="T7" fmla="*/ 59 h 118"/>
              </a:gdLst>
              <a:ahLst/>
              <a:cxnLst>
                <a:cxn ang="0">
                  <a:pos x="T0" y="T1"/>
                </a:cxn>
                <a:cxn ang="0">
                  <a:pos x="T2" y="T3"/>
                </a:cxn>
                <a:cxn ang="0">
                  <a:pos x="T4" y="T5"/>
                </a:cxn>
                <a:cxn ang="0">
                  <a:pos x="T6" y="T7"/>
                </a:cxn>
              </a:cxnLst>
              <a:rect l="0" t="0" r="r" b="b"/>
              <a:pathLst>
                <a:path w="118" h="118">
                  <a:moveTo>
                    <a:pt x="0" y="59"/>
                  </a:moveTo>
                  <a:lnTo>
                    <a:pt x="118" y="0"/>
                  </a:lnTo>
                  <a:cubicBezTo>
                    <a:pt x="99" y="37"/>
                    <a:pt x="99" y="81"/>
                    <a:pt x="118" y="118"/>
                  </a:cubicBezTo>
                  <a:lnTo>
                    <a:pt x="0" y="5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p:cNvSpPr>
            <p:nvPr/>
          </p:nvSpPr>
          <p:spPr bwMode="auto">
            <a:xfrm>
              <a:off x="2181" y="2394"/>
              <a:ext cx="78" cy="78"/>
            </a:xfrm>
            <a:custGeom>
              <a:avLst/>
              <a:gdLst>
                <a:gd name="T0" fmla="*/ 118 w 118"/>
                <a:gd name="T1" fmla="*/ 59 h 118"/>
                <a:gd name="T2" fmla="*/ 0 w 118"/>
                <a:gd name="T3" fmla="*/ 118 h 118"/>
                <a:gd name="T4" fmla="*/ 0 w 118"/>
                <a:gd name="T5" fmla="*/ 0 h 118"/>
                <a:gd name="T6" fmla="*/ 118 w 118"/>
                <a:gd name="T7" fmla="*/ 59 h 118"/>
              </a:gdLst>
              <a:ahLst/>
              <a:cxnLst>
                <a:cxn ang="0">
                  <a:pos x="T0" y="T1"/>
                </a:cxn>
                <a:cxn ang="0">
                  <a:pos x="T2" y="T3"/>
                </a:cxn>
                <a:cxn ang="0">
                  <a:pos x="T4" y="T5"/>
                </a:cxn>
                <a:cxn ang="0">
                  <a:pos x="T6" y="T7"/>
                </a:cxn>
              </a:cxnLst>
              <a:rect l="0" t="0" r="r" b="b"/>
              <a:pathLst>
                <a:path w="118" h="118">
                  <a:moveTo>
                    <a:pt x="118" y="59"/>
                  </a:moveTo>
                  <a:lnTo>
                    <a:pt x="0" y="118"/>
                  </a:lnTo>
                  <a:cubicBezTo>
                    <a:pt x="19" y="81"/>
                    <a:pt x="19" y="37"/>
                    <a:pt x="0" y="0"/>
                  </a:cubicBezTo>
                  <a:lnTo>
                    <a:pt x="118" y="5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Rectangle 28"/>
            <p:cNvSpPr>
              <a:spLocks noChangeArrowheads="1"/>
            </p:cNvSpPr>
            <p:nvPr/>
          </p:nvSpPr>
          <p:spPr bwMode="auto">
            <a:xfrm>
              <a:off x="2318" y="2309"/>
              <a:ext cx="29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可以发送</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29"/>
            <p:cNvSpPr>
              <a:spLocks noChangeArrowheads="1"/>
            </p:cNvSpPr>
            <p:nvPr/>
          </p:nvSpPr>
          <p:spPr bwMode="auto">
            <a:xfrm>
              <a:off x="2828" y="2308"/>
              <a:ext cx="255"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Times New Roman" panose="02020603050405020304" pitchFamily="18" charset="0"/>
                </a:rPr>
                <a:t>PCF</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1" name="Rectangle 30"/>
            <p:cNvSpPr>
              <a:spLocks noChangeArrowheads="1"/>
            </p:cNvSpPr>
            <p:nvPr/>
          </p:nvSpPr>
          <p:spPr bwMode="auto">
            <a:xfrm>
              <a:off x="3051" y="2309"/>
              <a:ext cx="11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帧</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32" name="Rectangle 31"/>
            <p:cNvSpPr>
              <a:spLocks noChangeArrowheads="1"/>
            </p:cNvSpPr>
            <p:nvPr/>
          </p:nvSpPr>
          <p:spPr bwMode="auto">
            <a:xfrm>
              <a:off x="1537" y="2680"/>
              <a:ext cx="28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0000"/>
                  </a:solidFill>
                  <a:effectLst/>
                  <a:latin typeface="Times New Roman" panose="02020603050405020304" pitchFamily="18" charset="0"/>
                </a:rPr>
                <a:t>EIFS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3" name="Rectangle 32"/>
            <p:cNvSpPr>
              <a:spLocks noChangeArrowheads="1"/>
            </p:cNvSpPr>
            <p:nvPr/>
          </p:nvSpPr>
          <p:spPr bwMode="auto">
            <a:xfrm>
              <a:off x="1537" y="2488"/>
              <a:ext cx="29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0000"/>
                  </a:solidFill>
                  <a:effectLst/>
                  <a:latin typeface="Times New Roman" panose="02020603050405020304" pitchFamily="18" charset="0"/>
                </a:rPr>
                <a:t>DIFS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a:spLocks noChangeArrowheads="1"/>
            </p:cNvSpPr>
            <p:nvPr/>
          </p:nvSpPr>
          <p:spPr bwMode="auto">
            <a:xfrm>
              <a:off x="1537" y="2286"/>
              <a:ext cx="2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0000"/>
                  </a:solidFill>
                  <a:effectLst/>
                  <a:latin typeface="Times New Roman" panose="02020603050405020304" pitchFamily="18" charset="0"/>
                </a:rPr>
                <a:t>PIFS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5" name="Line 34"/>
            <p:cNvSpPr>
              <a:spLocks noChangeShapeType="1"/>
            </p:cNvSpPr>
            <p:nvPr/>
          </p:nvSpPr>
          <p:spPr bwMode="auto">
            <a:xfrm>
              <a:off x="1896" y="2071"/>
              <a:ext cx="0" cy="105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5"/>
            <p:cNvSpPr>
              <a:spLocks noChangeShapeType="1"/>
            </p:cNvSpPr>
            <p:nvPr/>
          </p:nvSpPr>
          <p:spPr bwMode="auto">
            <a:xfrm>
              <a:off x="1034" y="2232"/>
              <a:ext cx="803" cy="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975" y="2193"/>
              <a:ext cx="78" cy="78"/>
            </a:xfrm>
            <a:custGeom>
              <a:avLst/>
              <a:gdLst>
                <a:gd name="T0" fmla="*/ 0 w 118"/>
                <a:gd name="T1" fmla="*/ 59 h 118"/>
                <a:gd name="T2" fmla="*/ 118 w 118"/>
                <a:gd name="T3" fmla="*/ 0 h 118"/>
                <a:gd name="T4" fmla="*/ 118 w 118"/>
                <a:gd name="T5" fmla="*/ 118 h 118"/>
                <a:gd name="T6" fmla="*/ 118 w 118"/>
                <a:gd name="T7" fmla="*/ 118 h 118"/>
                <a:gd name="T8" fmla="*/ 0 w 118"/>
                <a:gd name="T9" fmla="*/ 59 h 118"/>
              </a:gdLst>
              <a:ahLst/>
              <a:cxnLst>
                <a:cxn ang="0">
                  <a:pos x="T0" y="T1"/>
                </a:cxn>
                <a:cxn ang="0">
                  <a:pos x="T2" y="T3"/>
                </a:cxn>
                <a:cxn ang="0">
                  <a:pos x="T4" y="T5"/>
                </a:cxn>
                <a:cxn ang="0">
                  <a:pos x="T6" y="T7"/>
                </a:cxn>
                <a:cxn ang="0">
                  <a:pos x="T8" y="T9"/>
                </a:cxn>
              </a:cxnLst>
              <a:rect l="0" t="0" r="r" b="b"/>
              <a:pathLst>
                <a:path w="118" h="118">
                  <a:moveTo>
                    <a:pt x="0" y="59"/>
                  </a:moveTo>
                  <a:lnTo>
                    <a:pt x="118" y="0"/>
                  </a:lnTo>
                  <a:cubicBezTo>
                    <a:pt x="99" y="38"/>
                    <a:pt x="99" y="81"/>
                    <a:pt x="118" y="118"/>
                  </a:cubicBezTo>
                  <a:lnTo>
                    <a:pt x="118" y="118"/>
                  </a:lnTo>
                  <a:lnTo>
                    <a:pt x="0" y="5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1817" y="2193"/>
              <a:ext cx="79" cy="78"/>
            </a:xfrm>
            <a:custGeom>
              <a:avLst/>
              <a:gdLst>
                <a:gd name="T0" fmla="*/ 118 w 118"/>
                <a:gd name="T1" fmla="*/ 59 h 118"/>
                <a:gd name="T2" fmla="*/ 0 w 118"/>
                <a:gd name="T3" fmla="*/ 118 h 118"/>
                <a:gd name="T4" fmla="*/ 0 w 118"/>
                <a:gd name="T5" fmla="*/ 0 h 118"/>
                <a:gd name="T6" fmla="*/ 118 w 118"/>
                <a:gd name="T7" fmla="*/ 59 h 118"/>
              </a:gdLst>
              <a:ahLst/>
              <a:cxnLst>
                <a:cxn ang="0">
                  <a:pos x="T0" y="T1"/>
                </a:cxn>
                <a:cxn ang="0">
                  <a:pos x="T2" y="T3"/>
                </a:cxn>
                <a:cxn ang="0">
                  <a:pos x="T4" y="T5"/>
                </a:cxn>
                <a:cxn ang="0">
                  <a:pos x="T6" y="T7"/>
                </a:cxn>
              </a:cxnLst>
              <a:rect l="0" t="0" r="r" b="b"/>
              <a:pathLst>
                <a:path w="118" h="118">
                  <a:moveTo>
                    <a:pt x="118" y="59"/>
                  </a:moveTo>
                  <a:lnTo>
                    <a:pt x="0" y="118"/>
                  </a:lnTo>
                  <a:cubicBezTo>
                    <a:pt x="19" y="81"/>
                    <a:pt x="19" y="38"/>
                    <a:pt x="0" y="0"/>
                  </a:cubicBezTo>
                  <a:lnTo>
                    <a:pt x="118" y="5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Rectangle 38"/>
            <p:cNvSpPr>
              <a:spLocks noChangeArrowheads="1"/>
            </p:cNvSpPr>
            <p:nvPr/>
          </p:nvSpPr>
          <p:spPr bwMode="auto">
            <a:xfrm>
              <a:off x="1537" y="2085"/>
              <a:ext cx="276"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smtClean="0">
                  <a:ln>
                    <a:noFill/>
                  </a:ln>
                  <a:solidFill>
                    <a:srgbClr val="000000"/>
                  </a:solidFill>
                  <a:effectLst/>
                  <a:latin typeface="Times New Roman" panose="02020603050405020304" pitchFamily="18" charset="0"/>
                </a:rPr>
                <a:t>SIFS</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0" name="Rectangle 39"/>
            <p:cNvSpPr>
              <a:spLocks noChangeArrowheads="1"/>
            </p:cNvSpPr>
            <p:nvPr/>
          </p:nvSpPr>
          <p:spPr bwMode="auto">
            <a:xfrm>
              <a:off x="1946" y="2091"/>
              <a:ext cx="765"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500" b="0" i="0" u="none" strike="noStrike" cap="none" normalizeH="0" baseline="0" dirty="0" smtClean="0">
                  <a:ln>
                    <a:noFill/>
                  </a:ln>
                  <a:solidFill>
                    <a:srgbClr val="000000"/>
                  </a:solidFill>
                  <a:effectLst/>
                  <a:latin typeface="宋体" panose="02010600030101010101" pitchFamily="2" charset="-122"/>
                  <a:ea typeface="宋体" panose="02010600030101010101" pitchFamily="2" charset="-122"/>
                </a:rPr>
                <a:t>可以发送控制帧或一个分片</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1524692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11560" y="772344"/>
            <a:ext cx="5831099" cy="514509"/>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SIFS</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在以下情况下</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使用</a:t>
            </a:r>
            <a:r>
              <a:rPr lang="zh-CN" altLang="en-US" sz="3301" dirty="0" smtClean="0">
                <a:latin typeface="华文新魏" panose="02010800040101010101" pitchFamily="2" charset="-122"/>
              </a:rPr>
              <a:t> </a:t>
            </a:r>
            <a:endParaRPr lang="zh-CN" altLang="en-US" sz="3301" dirty="0">
              <a:latin typeface="华文新魏" panose="02010800040101010101" pitchFamily="2" charset="-122"/>
            </a:endParaRPr>
          </a:p>
        </p:txBody>
      </p:sp>
      <p:sp>
        <p:nvSpPr>
          <p:cNvPr id="185347" name="Rectangle 3"/>
          <p:cNvSpPr>
            <a:spLocks noGrp="1" noChangeArrowheads="1"/>
          </p:cNvSpPr>
          <p:nvPr>
            <p:ph type="body" idx="1"/>
          </p:nvPr>
        </p:nvSpPr>
        <p:spPr>
          <a:xfrm>
            <a:off x="323529" y="1348408"/>
            <a:ext cx="6768751" cy="3672408"/>
          </a:xfrm>
        </p:spPr>
        <p:txBody>
          <a:bodyPr/>
          <a:lstStyle/>
          <a:p>
            <a:pPr>
              <a:spcBef>
                <a:spcPts val="300"/>
              </a:spcBef>
              <a:buFont typeface="Wingdings" panose="05000000000000000000" pitchFamily="2" charset="2"/>
              <a:buNone/>
            </a:pPr>
            <a:r>
              <a:rPr lang="zh-CN" altLang="en-US" sz="2200" b="1" dirty="0">
                <a:solidFill>
                  <a:srgbClr val="18386B"/>
                </a:solidFill>
                <a:latin typeface="Times New Roman" pitchFamily="18" charset="0"/>
                <a:ea typeface="微软雅黑" pitchFamily="34" charset="-122"/>
                <a:cs typeface="Times New Roman" pitchFamily="18" charset="0"/>
              </a:rPr>
              <a:t>① 发送“确认帧</a:t>
            </a:r>
            <a:r>
              <a:rPr lang="en-US" altLang="zh-CN" sz="2200" b="1" dirty="0">
                <a:solidFill>
                  <a:srgbClr val="18386B"/>
                </a:solidFill>
                <a:latin typeface="Times New Roman" pitchFamily="18" charset="0"/>
                <a:ea typeface="微软雅黑" pitchFamily="34" charset="-122"/>
                <a:cs typeface="Times New Roman" pitchFamily="18" charset="0"/>
              </a:rPr>
              <a:t>ACK”</a:t>
            </a:r>
          </a:p>
          <a:p>
            <a:pPr>
              <a:spcBef>
                <a:spcPts val="600"/>
              </a:spcBef>
              <a:buFont typeface="Wingdings" panose="05000000000000000000" pitchFamily="2" charset="2"/>
              <a:buNone/>
            </a:pPr>
            <a:r>
              <a:rPr lang="zh-CN" altLang="en-US" sz="2200" b="1" dirty="0">
                <a:solidFill>
                  <a:srgbClr val="18386B"/>
                </a:solidFill>
                <a:latin typeface="Times New Roman" pitchFamily="18" charset="0"/>
                <a:ea typeface="微软雅黑" pitchFamily="34" charset="-122"/>
                <a:cs typeface="Times New Roman" pitchFamily="18" charset="0"/>
              </a:rPr>
              <a:t>      一个站点收到帧</a:t>
            </a:r>
            <a:r>
              <a:rPr lang="zh-CN" altLang="en-US" sz="2200" b="1" dirty="0" smtClean="0">
                <a:solidFill>
                  <a:srgbClr val="18386B"/>
                </a:solidFill>
                <a:latin typeface="Times New Roman" pitchFamily="18" charset="0"/>
                <a:ea typeface="微软雅黑" pitchFamily="34" charset="-122"/>
                <a:cs typeface="Times New Roman" pitchFamily="18" charset="0"/>
              </a:rPr>
              <a:t>后，等待</a:t>
            </a:r>
            <a:r>
              <a:rPr lang="zh-CN" altLang="en-US" sz="2200" b="1" dirty="0">
                <a:solidFill>
                  <a:srgbClr val="18386B"/>
                </a:solidFill>
                <a:latin typeface="Times New Roman" pitchFamily="18" charset="0"/>
                <a:ea typeface="微软雅黑" pitchFamily="34" charset="-122"/>
                <a:cs typeface="Times New Roman" pitchFamily="18" charset="0"/>
              </a:rPr>
              <a:t>一个</a:t>
            </a:r>
            <a:r>
              <a:rPr lang="en-US" altLang="zh-CN" sz="2200" b="1" dirty="0">
                <a:solidFill>
                  <a:srgbClr val="18386B"/>
                </a:solidFill>
                <a:latin typeface="Times New Roman" pitchFamily="18" charset="0"/>
                <a:ea typeface="微软雅黑" pitchFamily="34" charset="-122"/>
                <a:cs typeface="Times New Roman" pitchFamily="18" charset="0"/>
              </a:rPr>
              <a:t>SIFS</a:t>
            </a:r>
            <a:r>
              <a:rPr lang="zh-CN" altLang="en-US" sz="2200" b="1" dirty="0">
                <a:solidFill>
                  <a:srgbClr val="18386B"/>
                </a:solidFill>
                <a:latin typeface="Times New Roman" pitchFamily="18" charset="0"/>
                <a:ea typeface="微软雅黑" pitchFamily="34" charset="-122"/>
                <a:cs typeface="Times New Roman" pitchFamily="18" charset="0"/>
              </a:rPr>
              <a:t>后发送一个</a:t>
            </a:r>
            <a:r>
              <a:rPr lang="zh-CN" altLang="en-US" sz="2200" b="1" dirty="0">
                <a:solidFill>
                  <a:srgbClr val="C00000"/>
                </a:solidFill>
                <a:latin typeface="Times New Roman" pitchFamily="18" charset="0"/>
                <a:ea typeface="微软雅黑" pitchFamily="34" charset="-122"/>
                <a:cs typeface="Times New Roman" pitchFamily="18" charset="0"/>
              </a:rPr>
              <a:t>确认帧</a:t>
            </a:r>
            <a:r>
              <a:rPr lang="en-US" altLang="zh-CN" sz="2200" b="1" dirty="0">
                <a:solidFill>
                  <a:srgbClr val="C00000"/>
                </a:solidFill>
                <a:latin typeface="Times New Roman" pitchFamily="18" charset="0"/>
                <a:ea typeface="微软雅黑" pitchFamily="34" charset="-122"/>
                <a:cs typeface="Times New Roman" pitchFamily="18" charset="0"/>
              </a:rPr>
              <a:t>ACK</a:t>
            </a:r>
            <a:r>
              <a:rPr lang="zh-CN" altLang="en-US" sz="2200" b="1" dirty="0" smtClean="0">
                <a:solidFill>
                  <a:srgbClr val="18386B"/>
                </a:solidFill>
                <a:latin typeface="Times New Roman" pitchFamily="18" charset="0"/>
                <a:ea typeface="微软雅黑" pitchFamily="34" charset="-122"/>
                <a:cs typeface="Times New Roman" pitchFamily="18" charset="0"/>
              </a:rPr>
              <a:t>；</a:t>
            </a:r>
            <a:endParaRPr lang="en-US" altLang="zh-CN" sz="2200" b="1" dirty="0" smtClean="0">
              <a:solidFill>
                <a:srgbClr val="18386B"/>
              </a:solidFill>
              <a:latin typeface="Times New Roman" pitchFamily="18" charset="0"/>
              <a:ea typeface="微软雅黑" pitchFamily="34" charset="-122"/>
              <a:cs typeface="Times New Roman" pitchFamily="18" charset="0"/>
            </a:endParaRPr>
          </a:p>
          <a:p>
            <a:pPr>
              <a:spcBef>
                <a:spcPts val="600"/>
              </a:spcBef>
              <a:buFont typeface="Wingdings" panose="05000000000000000000" pitchFamily="2" charset="2"/>
              <a:buNone/>
            </a:pPr>
            <a:r>
              <a:rPr lang="zh-CN" altLang="en-US" sz="2200" b="1" dirty="0" smtClean="0">
                <a:solidFill>
                  <a:srgbClr val="18386B"/>
                </a:solidFill>
                <a:latin typeface="Times New Roman" pitchFamily="18" charset="0"/>
                <a:ea typeface="微软雅黑" pitchFamily="34" charset="-122"/>
                <a:cs typeface="Times New Roman" pitchFamily="18" charset="0"/>
              </a:rPr>
              <a:t>     当</a:t>
            </a:r>
            <a:r>
              <a:rPr lang="zh-CN" altLang="en-US" sz="2200" b="1" dirty="0">
                <a:solidFill>
                  <a:srgbClr val="18386B"/>
                </a:solidFill>
                <a:latin typeface="Times New Roman" pitchFamily="18" charset="0"/>
                <a:ea typeface="微软雅黑" pitchFamily="34" charset="-122"/>
                <a:cs typeface="Times New Roman" pitchFamily="18" charset="0"/>
              </a:rPr>
              <a:t>一个较长的帧要分成多个</a:t>
            </a:r>
            <a:r>
              <a:rPr lang="zh-CN" altLang="en-US" sz="2200" b="1" dirty="0" smtClean="0">
                <a:solidFill>
                  <a:srgbClr val="18386B"/>
                </a:solidFill>
                <a:latin typeface="Times New Roman" pitchFamily="18" charset="0"/>
                <a:ea typeface="微软雅黑" pitchFamily="34" charset="-122"/>
                <a:cs typeface="Times New Roman" pitchFamily="18" charset="0"/>
              </a:rPr>
              <a:t>分片发送</a:t>
            </a:r>
            <a:r>
              <a:rPr lang="zh-CN" altLang="en-US" sz="2200" b="1" dirty="0">
                <a:solidFill>
                  <a:srgbClr val="18386B"/>
                </a:solidFill>
                <a:latin typeface="Times New Roman" pitchFamily="18" charset="0"/>
                <a:ea typeface="微软雅黑" pitchFamily="34" charset="-122"/>
                <a:cs typeface="Times New Roman" pitchFamily="18" charset="0"/>
              </a:rPr>
              <a:t>时，发送站每次发送一个帧片，接收站等待一个</a:t>
            </a:r>
            <a:r>
              <a:rPr lang="en-US" altLang="zh-CN" sz="2200" b="1" dirty="0">
                <a:solidFill>
                  <a:srgbClr val="18386B"/>
                </a:solidFill>
                <a:latin typeface="Times New Roman" pitchFamily="18" charset="0"/>
                <a:ea typeface="微软雅黑" pitchFamily="34" charset="-122"/>
                <a:cs typeface="Times New Roman" pitchFamily="18" charset="0"/>
              </a:rPr>
              <a:t>SIFS</a:t>
            </a:r>
            <a:r>
              <a:rPr lang="zh-CN" altLang="en-US" sz="2200" b="1" dirty="0">
                <a:solidFill>
                  <a:srgbClr val="18386B"/>
                </a:solidFill>
                <a:latin typeface="Times New Roman" pitchFamily="18" charset="0"/>
                <a:ea typeface="微软雅黑" pitchFamily="34" charset="-122"/>
                <a:cs typeface="Times New Roman" pitchFamily="18" charset="0"/>
              </a:rPr>
              <a:t>后就发一个</a:t>
            </a:r>
            <a:r>
              <a:rPr lang="en-US" altLang="zh-CN" sz="2200" b="1" dirty="0">
                <a:solidFill>
                  <a:srgbClr val="18386B"/>
                </a:solidFill>
                <a:latin typeface="Times New Roman" pitchFamily="18" charset="0"/>
                <a:ea typeface="微软雅黑" pitchFamily="34" charset="-122"/>
                <a:cs typeface="Times New Roman" pitchFamily="18" charset="0"/>
              </a:rPr>
              <a:t>ACK</a:t>
            </a:r>
            <a:r>
              <a:rPr lang="zh-CN" altLang="en-US" sz="2200" b="1" dirty="0">
                <a:solidFill>
                  <a:srgbClr val="18386B"/>
                </a:solidFill>
                <a:latin typeface="Times New Roman" pitchFamily="18" charset="0"/>
                <a:ea typeface="微软雅黑" pitchFamily="34" charset="-122"/>
                <a:cs typeface="Times New Roman" pitchFamily="18" charset="0"/>
              </a:rPr>
              <a:t>，发送站收到</a:t>
            </a:r>
            <a:r>
              <a:rPr lang="en-US" altLang="zh-CN" sz="2200" b="1" dirty="0">
                <a:solidFill>
                  <a:srgbClr val="18386B"/>
                </a:solidFill>
                <a:latin typeface="Times New Roman" pitchFamily="18" charset="0"/>
                <a:ea typeface="微软雅黑" pitchFamily="34" charset="-122"/>
                <a:cs typeface="Times New Roman" pitchFamily="18" charset="0"/>
              </a:rPr>
              <a:t>ACK</a:t>
            </a:r>
            <a:r>
              <a:rPr lang="zh-CN" altLang="en-US" sz="2200" b="1" dirty="0">
                <a:solidFill>
                  <a:srgbClr val="18386B"/>
                </a:solidFill>
                <a:latin typeface="Times New Roman" pitchFamily="18" charset="0"/>
                <a:ea typeface="微软雅黑" pitchFamily="34" charset="-122"/>
                <a:cs typeface="Times New Roman" pitchFamily="18" charset="0"/>
              </a:rPr>
              <a:t>后再等待一个</a:t>
            </a:r>
            <a:r>
              <a:rPr lang="en-US" altLang="zh-CN" sz="2200" b="1" dirty="0">
                <a:solidFill>
                  <a:srgbClr val="18386B"/>
                </a:solidFill>
                <a:latin typeface="Times New Roman" pitchFamily="18" charset="0"/>
                <a:ea typeface="微软雅黑" pitchFamily="34" charset="-122"/>
                <a:cs typeface="Times New Roman" pitchFamily="18" charset="0"/>
              </a:rPr>
              <a:t>SIFS</a:t>
            </a:r>
            <a:r>
              <a:rPr lang="zh-CN" altLang="en-US" sz="2200" b="1" dirty="0">
                <a:solidFill>
                  <a:srgbClr val="18386B"/>
                </a:solidFill>
                <a:latin typeface="Times New Roman" pitchFamily="18" charset="0"/>
                <a:ea typeface="微软雅黑" pitchFamily="34" charset="-122"/>
                <a:cs typeface="Times New Roman" pitchFamily="18" charset="0"/>
              </a:rPr>
              <a:t>就接着</a:t>
            </a:r>
            <a:r>
              <a:rPr lang="zh-CN" altLang="en-US" sz="2200" b="1" dirty="0">
                <a:solidFill>
                  <a:srgbClr val="C00000"/>
                </a:solidFill>
                <a:latin typeface="Times New Roman" pitchFamily="18" charset="0"/>
                <a:ea typeface="微软雅黑" pitchFamily="34" charset="-122"/>
                <a:cs typeface="Times New Roman" pitchFamily="18" charset="0"/>
              </a:rPr>
              <a:t>发送下一帧片</a:t>
            </a:r>
            <a:r>
              <a:rPr lang="zh-CN" altLang="en-US" sz="2200" b="1" dirty="0" smtClean="0">
                <a:solidFill>
                  <a:srgbClr val="18386B"/>
                </a:solidFill>
                <a:latin typeface="Times New Roman" pitchFamily="18" charset="0"/>
                <a:ea typeface="微软雅黑" pitchFamily="34" charset="-122"/>
                <a:cs typeface="Times New Roman" pitchFamily="18" charset="0"/>
              </a:rPr>
              <a:t>。</a:t>
            </a:r>
            <a:endParaRPr lang="en-US" altLang="zh-CN" sz="2200" b="1" dirty="0" smtClean="0">
              <a:solidFill>
                <a:srgbClr val="18386B"/>
              </a:solidFill>
              <a:latin typeface="Times New Roman" pitchFamily="18" charset="0"/>
              <a:ea typeface="微软雅黑" pitchFamily="34" charset="-122"/>
              <a:cs typeface="Times New Roman" pitchFamily="18" charset="0"/>
            </a:endParaRPr>
          </a:p>
          <a:p>
            <a:pPr>
              <a:spcBef>
                <a:spcPts val="600"/>
              </a:spcBef>
              <a:buFont typeface="Wingdings" panose="05000000000000000000" pitchFamily="2" charset="2"/>
              <a:buNone/>
            </a:pPr>
            <a:r>
              <a:rPr lang="en-US" altLang="zh-CN" sz="2200" b="1" dirty="0">
                <a:solidFill>
                  <a:srgbClr val="18386B"/>
                </a:solidFill>
                <a:latin typeface="Times New Roman" pitchFamily="18" charset="0"/>
                <a:ea typeface="微软雅黑" pitchFamily="34" charset="-122"/>
                <a:cs typeface="Times New Roman" pitchFamily="18" charset="0"/>
              </a:rPr>
              <a:t> </a:t>
            </a:r>
            <a:r>
              <a:rPr lang="en-US" altLang="zh-CN" sz="2200" b="1" dirty="0" smtClean="0">
                <a:solidFill>
                  <a:srgbClr val="18386B"/>
                </a:solidFill>
                <a:latin typeface="Times New Roman" pitchFamily="18" charset="0"/>
                <a:ea typeface="微软雅黑" pitchFamily="34" charset="-122"/>
                <a:cs typeface="Times New Roman" pitchFamily="18" charset="0"/>
              </a:rPr>
              <a:t>    </a:t>
            </a:r>
            <a:r>
              <a:rPr lang="zh-CN" altLang="en-US" sz="2200" b="1" dirty="0" smtClean="0">
                <a:solidFill>
                  <a:srgbClr val="18386B"/>
                </a:solidFill>
                <a:latin typeface="Times New Roman" pitchFamily="18" charset="0"/>
                <a:ea typeface="微软雅黑" pitchFamily="34" charset="-122"/>
                <a:cs typeface="Times New Roman" pitchFamily="18" charset="0"/>
              </a:rPr>
              <a:t>就是说</a:t>
            </a:r>
            <a:r>
              <a:rPr lang="zh-CN" altLang="en-US" sz="2200" b="1" dirty="0">
                <a:solidFill>
                  <a:srgbClr val="18386B"/>
                </a:solidFill>
                <a:latin typeface="Times New Roman" pitchFamily="18" charset="0"/>
                <a:ea typeface="微软雅黑" pitchFamily="34" charset="-122"/>
                <a:cs typeface="Times New Roman" pitchFamily="18" charset="0"/>
              </a:rPr>
              <a:t>使用</a:t>
            </a:r>
            <a:r>
              <a:rPr lang="en-US" altLang="zh-CN" sz="2200" b="1" dirty="0">
                <a:solidFill>
                  <a:srgbClr val="18386B"/>
                </a:solidFill>
                <a:latin typeface="Times New Roman" pitchFamily="18" charset="0"/>
                <a:ea typeface="微软雅黑" pitchFamily="34" charset="-122"/>
                <a:cs typeface="Times New Roman" pitchFamily="18" charset="0"/>
              </a:rPr>
              <a:t>SIFS</a:t>
            </a:r>
            <a:r>
              <a:rPr lang="zh-CN" altLang="en-US" sz="2200" b="1" dirty="0">
                <a:solidFill>
                  <a:srgbClr val="18386B"/>
                </a:solidFill>
                <a:latin typeface="Times New Roman" pitchFamily="18" charset="0"/>
                <a:ea typeface="微软雅黑" pitchFamily="34" charset="-122"/>
                <a:cs typeface="Times New Roman" pitchFamily="18" charset="0"/>
              </a:rPr>
              <a:t>可以</a:t>
            </a:r>
            <a:r>
              <a:rPr lang="zh-CN" altLang="en-US" sz="2200" b="1" dirty="0">
                <a:solidFill>
                  <a:srgbClr val="C00000"/>
                </a:solidFill>
                <a:latin typeface="Times New Roman" pitchFamily="18" charset="0"/>
                <a:ea typeface="微软雅黑" pitchFamily="34" charset="-122"/>
                <a:cs typeface="Times New Roman" pitchFamily="18" charset="0"/>
              </a:rPr>
              <a:t>继续控制信道使用权</a:t>
            </a:r>
            <a:r>
              <a:rPr lang="zh-CN" altLang="en-US" sz="2200" b="1" dirty="0">
                <a:solidFill>
                  <a:srgbClr val="18386B"/>
                </a:solidFill>
                <a:latin typeface="Times New Roman" pitchFamily="18" charset="0"/>
                <a:ea typeface="微软雅黑" pitchFamily="34" charset="-122"/>
                <a:cs typeface="Times New Roman" pitchFamily="18" charset="0"/>
              </a:rPr>
              <a:t>，直到整个长帧发送完毕</a:t>
            </a:r>
            <a:r>
              <a:rPr lang="zh-CN" altLang="en-US" sz="2200" b="1" dirty="0" smtClean="0">
                <a:solidFill>
                  <a:srgbClr val="18386B"/>
                </a:solidFill>
                <a:latin typeface="Times New Roman" pitchFamily="18" charset="0"/>
                <a:ea typeface="微软雅黑" pitchFamily="34" charset="-122"/>
                <a:cs typeface="Times New Roman" pitchFamily="18" charset="0"/>
              </a:rPr>
              <a:t>。</a:t>
            </a:r>
            <a:endParaRPr lang="en-US" altLang="zh-CN" sz="2200" b="1" dirty="0">
              <a:solidFill>
                <a:srgbClr val="18386B"/>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0461032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11560" y="772344"/>
            <a:ext cx="5831099" cy="514509"/>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SIFS</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在以下情况下</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使用</a:t>
            </a:r>
            <a:r>
              <a:rPr lang="zh-CN" altLang="en-US" sz="3301" dirty="0" smtClean="0">
                <a:latin typeface="华文新魏" panose="02010800040101010101" pitchFamily="2" charset="-122"/>
              </a:rPr>
              <a:t> </a:t>
            </a:r>
            <a:endParaRPr lang="zh-CN" altLang="en-US" sz="3301" dirty="0">
              <a:latin typeface="华文新魏" panose="02010800040101010101" pitchFamily="2" charset="-122"/>
            </a:endParaRPr>
          </a:p>
        </p:txBody>
      </p:sp>
      <p:sp>
        <p:nvSpPr>
          <p:cNvPr id="185347" name="Rectangle 3"/>
          <p:cNvSpPr>
            <a:spLocks noGrp="1" noChangeArrowheads="1"/>
          </p:cNvSpPr>
          <p:nvPr>
            <p:ph type="body" idx="1"/>
          </p:nvPr>
        </p:nvSpPr>
        <p:spPr>
          <a:xfrm>
            <a:off x="323529" y="1348408"/>
            <a:ext cx="6768752" cy="3672408"/>
          </a:xfrm>
        </p:spPr>
        <p:txBody>
          <a:bodyPr/>
          <a:lstStyle/>
          <a:p>
            <a:pPr>
              <a:spcBef>
                <a:spcPts val="300"/>
              </a:spcBef>
              <a:buFont typeface="Wingdings" panose="05000000000000000000" pitchFamily="2" charset="2"/>
              <a:buNone/>
            </a:pPr>
            <a:r>
              <a:rPr lang="zh-CN" altLang="en-US" sz="2000" b="1" dirty="0" smtClean="0">
                <a:solidFill>
                  <a:srgbClr val="18386B"/>
                </a:solidFill>
                <a:latin typeface="Times New Roman" pitchFamily="18" charset="0"/>
                <a:ea typeface="微软雅黑" pitchFamily="34" charset="-122"/>
                <a:cs typeface="Times New Roman" pitchFamily="18" charset="0"/>
              </a:rPr>
              <a:t>②</a:t>
            </a:r>
            <a:r>
              <a:rPr lang="zh-CN" altLang="en-US" sz="2000" b="1" dirty="0">
                <a:solidFill>
                  <a:srgbClr val="18386B"/>
                </a:solidFill>
                <a:latin typeface="Times New Roman" pitchFamily="18" charset="0"/>
                <a:ea typeface="微软雅黑" pitchFamily="34" charset="-122"/>
                <a:cs typeface="Times New Roman" pitchFamily="18" charset="0"/>
              </a:rPr>
              <a:t> 发送“允许发送帧</a:t>
            </a:r>
            <a:r>
              <a:rPr lang="en-US" altLang="zh-CN" sz="2000" b="1" dirty="0">
                <a:solidFill>
                  <a:srgbClr val="18386B"/>
                </a:solidFill>
                <a:latin typeface="Times New Roman" pitchFamily="18" charset="0"/>
                <a:ea typeface="微软雅黑" pitchFamily="34" charset="-122"/>
                <a:cs typeface="Times New Roman" pitchFamily="18" charset="0"/>
              </a:rPr>
              <a:t>CTS”</a:t>
            </a:r>
          </a:p>
          <a:p>
            <a:pPr>
              <a:spcBef>
                <a:spcPts val="300"/>
              </a:spcBef>
              <a:buFont typeface="Wingdings" panose="05000000000000000000" pitchFamily="2" charset="2"/>
              <a:buNone/>
            </a:pPr>
            <a:r>
              <a:rPr lang="en-US" altLang="zh-CN" sz="2000" b="1" dirty="0">
                <a:solidFill>
                  <a:srgbClr val="18386B"/>
                </a:solidFill>
                <a:latin typeface="Times New Roman" pitchFamily="18" charset="0"/>
                <a:ea typeface="微软雅黑" pitchFamily="34" charset="-122"/>
                <a:cs typeface="Times New Roman" pitchFamily="18" charset="0"/>
              </a:rPr>
              <a:t>      </a:t>
            </a:r>
            <a:r>
              <a:rPr lang="zh-CN" altLang="en-US" sz="2000" b="1" dirty="0">
                <a:solidFill>
                  <a:srgbClr val="18386B"/>
                </a:solidFill>
                <a:latin typeface="Times New Roman" pitchFamily="18" charset="0"/>
                <a:ea typeface="微软雅黑" pitchFamily="34" charset="-122"/>
                <a:cs typeface="Times New Roman" pitchFamily="18" charset="0"/>
              </a:rPr>
              <a:t>一个站如果发送一</a:t>
            </a:r>
            <a:r>
              <a:rPr lang="zh-CN" altLang="en-US" sz="2000" b="1" dirty="0" smtClean="0">
                <a:solidFill>
                  <a:srgbClr val="18386B"/>
                </a:solidFill>
                <a:latin typeface="Times New Roman" pitchFamily="18" charset="0"/>
                <a:ea typeface="微软雅黑" pitchFamily="34" charset="-122"/>
                <a:cs typeface="Times New Roman" pitchFamily="18" charset="0"/>
              </a:rPr>
              <a:t>个请求</a:t>
            </a:r>
            <a:r>
              <a:rPr lang="zh-CN" altLang="en-US" sz="2000" b="1" dirty="0">
                <a:solidFill>
                  <a:srgbClr val="18386B"/>
                </a:solidFill>
                <a:latin typeface="Times New Roman" pitchFamily="18" charset="0"/>
                <a:ea typeface="微软雅黑" pitchFamily="34" charset="-122"/>
                <a:cs typeface="Times New Roman" pitchFamily="18" charset="0"/>
              </a:rPr>
              <a:t>发送帧</a:t>
            </a:r>
            <a:r>
              <a:rPr lang="en-US" altLang="zh-CN" sz="2000" b="1" dirty="0">
                <a:solidFill>
                  <a:srgbClr val="18386B"/>
                </a:solidFill>
                <a:latin typeface="Times New Roman" pitchFamily="18" charset="0"/>
                <a:ea typeface="微软雅黑" pitchFamily="34" charset="-122"/>
                <a:cs typeface="Times New Roman" pitchFamily="18" charset="0"/>
              </a:rPr>
              <a:t>RTS</a:t>
            </a:r>
            <a:r>
              <a:rPr lang="zh-CN" altLang="en-US" sz="2000" b="1" dirty="0">
                <a:solidFill>
                  <a:srgbClr val="18386B"/>
                </a:solidFill>
                <a:latin typeface="Times New Roman" pitchFamily="18" charset="0"/>
                <a:ea typeface="微软雅黑" pitchFamily="34" charset="-122"/>
                <a:cs typeface="Times New Roman" pitchFamily="18" charset="0"/>
              </a:rPr>
              <a:t>就可以保证它可以优先发送数据帧。目的站如果准备好接收就</a:t>
            </a:r>
            <a:r>
              <a:rPr lang="zh-CN" altLang="en-US" sz="2000" b="1" dirty="0" smtClean="0">
                <a:solidFill>
                  <a:srgbClr val="18386B"/>
                </a:solidFill>
                <a:latin typeface="Times New Roman" pitchFamily="18" charset="0"/>
                <a:ea typeface="微软雅黑" pitchFamily="34" charset="-122"/>
                <a:cs typeface="Times New Roman" pitchFamily="18" charset="0"/>
              </a:rPr>
              <a:t>应</a:t>
            </a:r>
            <a:r>
              <a:rPr lang="zh-CN" altLang="en-US" sz="2000" b="1" dirty="0">
                <a:solidFill>
                  <a:srgbClr val="18386B"/>
                </a:solidFill>
                <a:latin typeface="Times New Roman" pitchFamily="18" charset="0"/>
                <a:ea typeface="微软雅黑" pitchFamily="34" charset="-122"/>
                <a:cs typeface="Times New Roman" pitchFamily="18" charset="0"/>
              </a:rPr>
              <a:t>等待一个</a:t>
            </a:r>
            <a:r>
              <a:rPr lang="en-US" altLang="zh-CN" sz="2000" b="1" dirty="0">
                <a:solidFill>
                  <a:srgbClr val="18386B"/>
                </a:solidFill>
                <a:latin typeface="Times New Roman" pitchFamily="18" charset="0"/>
                <a:ea typeface="微软雅黑" pitchFamily="34" charset="-122"/>
                <a:cs typeface="Times New Roman" pitchFamily="18" charset="0"/>
              </a:rPr>
              <a:t>SIFS</a:t>
            </a:r>
            <a:r>
              <a:rPr lang="zh-CN" altLang="en-US" sz="2000" b="1" dirty="0">
                <a:solidFill>
                  <a:srgbClr val="18386B"/>
                </a:solidFill>
                <a:latin typeface="Times New Roman" pitchFamily="18" charset="0"/>
                <a:ea typeface="微软雅黑" pitchFamily="34" charset="-122"/>
                <a:cs typeface="Times New Roman" pitchFamily="18" charset="0"/>
              </a:rPr>
              <a:t>后</a:t>
            </a:r>
            <a:r>
              <a:rPr lang="zh-CN" altLang="en-US" sz="2000" b="1" dirty="0" smtClean="0">
                <a:solidFill>
                  <a:srgbClr val="C00000"/>
                </a:solidFill>
                <a:latin typeface="Times New Roman" pitchFamily="18" charset="0"/>
                <a:ea typeface="微软雅黑" pitchFamily="34" charset="-122"/>
                <a:cs typeface="Times New Roman" pitchFamily="18" charset="0"/>
              </a:rPr>
              <a:t>立即</a:t>
            </a:r>
            <a:r>
              <a:rPr lang="zh-CN" altLang="en-US" sz="2000" b="1" dirty="0">
                <a:solidFill>
                  <a:srgbClr val="C00000"/>
                </a:solidFill>
                <a:latin typeface="Times New Roman" pitchFamily="18" charset="0"/>
                <a:ea typeface="微软雅黑" pitchFamily="34" charset="-122"/>
                <a:cs typeface="Times New Roman" pitchFamily="18" charset="0"/>
              </a:rPr>
              <a:t>用</a:t>
            </a:r>
            <a:r>
              <a:rPr lang="en-US" altLang="zh-CN" sz="2000" b="1" dirty="0">
                <a:solidFill>
                  <a:srgbClr val="C00000"/>
                </a:solidFill>
                <a:latin typeface="Times New Roman" pitchFamily="18" charset="0"/>
                <a:ea typeface="微软雅黑" pitchFamily="34" charset="-122"/>
                <a:cs typeface="Times New Roman" pitchFamily="18" charset="0"/>
              </a:rPr>
              <a:t>CTS</a:t>
            </a:r>
            <a:r>
              <a:rPr lang="zh-CN" altLang="en-US" sz="2000" b="1" dirty="0">
                <a:solidFill>
                  <a:srgbClr val="C00000"/>
                </a:solidFill>
                <a:latin typeface="Times New Roman" pitchFamily="18" charset="0"/>
                <a:ea typeface="微软雅黑" pitchFamily="34" charset="-122"/>
                <a:cs typeface="Times New Roman" pitchFamily="18" charset="0"/>
              </a:rPr>
              <a:t>响应</a:t>
            </a:r>
            <a:r>
              <a:rPr lang="zh-CN" altLang="en-US" sz="2000" b="1" dirty="0">
                <a:solidFill>
                  <a:srgbClr val="18386B"/>
                </a:solidFill>
                <a:latin typeface="Times New Roman" pitchFamily="18" charset="0"/>
                <a:ea typeface="微软雅黑" pitchFamily="34" charset="-122"/>
                <a:cs typeface="Times New Roman" pitchFamily="18" charset="0"/>
              </a:rPr>
              <a:t>。所有监听到</a:t>
            </a:r>
            <a:r>
              <a:rPr lang="en-US" altLang="zh-CN" sz="2000" b="1" dirty="0">
                <a:solidFill>
                  <a:srgbClr val="18386B"/>
                </a:solidFill>
                <a:latin typeface="Times New Roman" pitchFamily="18" charset="0"/>
                <a:ea typeface="微软雅黑" pitchFamily="34" charset="-122"/>
                <a:cs typeface="Times New Roman" pitchFamily="18" charset="0"/>
              </a:rPr>
              <a:t>CTS</a:t>
            </a:r>
            <a:r>
              <a:rPr lang="zh-CN" altLang="en-US" sz="2000" b="1" dirty="0">
                <a:solidFill>
                  <a:srgbClr val="18386B"/>
                </a:solidFill>
                <a:latin typeface="Times New Roman" pitchFamily="18" charset="0"/>
                <a:ea typeface="微软雅黑" pitchFamily="34" charset="-122"/>
                <a:cs typeface="Times New Roman" pitchFamily="18" charset="0"/>
              </a:rPr>
              <a:t>的站都必须推迟向信道发送自己的数据。</a:t>
            </a:r>
          </a:p>
          <a:p>
            <a:pPr>
              <a:spcBef>
                <a:spcPts val="300"/>
              </a:spcBef>
              <a:buFont typeface="Wingdings" panose="05000000000000000000" pitchFamily="2" charset="2"/>
              <a:buNone/>
            </a:pPr>
            <a:r>
              <a:rPr lang="zh-CN" altLang="en-US" sz="2000" b="1" dirty="0">
                <a:solidFill>
                  <a:srgbClr val="18386B"/>
                </a:solidFill>
                <a:latin typeface="Times New Roman" pitchFamily="18" charset="0"/>
                <a:ea typeface="微软雅黑" pitchFamily="34" charset="-122"/>
                <a:cs typeface="Times New Roman" pitchFamily="18" charset="0"/>
              </a:rPr>
              <a:t>③ 发送轮询时的响应帧</a:t>
            </a:r>
          </a:p>
          <a:p>
            <a:pPr>
              <a:spcBef>
                <a:spcPts val="300"/>
              </a:spcBef>
              <a:buFont typeface="Wingdings" panose="05000000000000000000" pitchFamily="2" charset="2"/>
              <a:buNone/>
            </a:pPr>
            <a:r>
              <a:rPr lang="zh-CN" altLang="en-US" sz="2000" b="1" dirty="0">
                <a:solidFill>
                  <a:srgbClr val="18386B"/>
                </a:solidFill>
                <a:latin typeface="Times New Roman" pitchFamily="18" charset="0"/>
                <a:ea typeface="微软雅黑" pitchFamily="34" charset="-122"/>
                <a:cs typeface="Times New Roman" pitchFamily="18" charset="0"/>
              </a:rPr>
              <a:t>      中央控制器用来发送查询帧，在</a:t>
            </a:r>
            <a:r>
              <a:rPr lang="en-US" altLang="zh-CN" sz="2000" b="1" dirty="0">
                <a:solidFill>
                  <a:srgbClr val="18386B"/>
                </a:solidFill>
                <a:latin typeface="Times New Roman" pitchFamily="18" charset="0"/>
                <a:ea typeface="微软雅黑" pitchFamily="34" charset="-122"/>
                <a:cs typeface="Times New Roman" pitchFamily="18" charset="0"/>
              </a:rPr>
              <a:t>PCF</a:t>
            </a:r>
            <a:r>
              <a:rPr lang="zh-CN" altLang="en-US" sz="2000" b="1" dirty="0">
                <a:solidFill>
                  <a:srgbClr val="18386B"/>
                </a:solidFill>
                <a:latin typeface="Times New Roman" pitchFamily="18" charset="0"/>
                <a:ea typeface="微软雅黑" pitchFamily="34" charset="-122"/>
                <a:cs typeface="Times New Roman" pitchFamily="18" charset="0"/>
              </a:rPr>
              <a:t>子层上</a:t>
            </a:r>
            <a:r>
              <a:rPr lang="zh-CN" altLang="en-US" sz="2000" b="1" dirty="0" smtClean="0">
                <a:solidFill>
                  <a:srgbClr val="18386B"/>
                </a:solidFill>
                <a:latin typeface="Times New Roman" pitchFamily="18" charset="0"/>
                <a:ea typeface="微软雅黑" pitchFamily="34" charset="-122"/>
                <a:cs typeface="Times New Roman" pitchFamily="18" charset="0"/>
              </a:rPr>
              <a:t>工作，</a:t>
            </a:r>
            <a:r>
              <a:rPr lang="zh-CN" altLang="en-US" sz="2000" b="1" dirty="0" smtClean="0">
                <a:solidFill>
                  <a:srgbClr val="C00000"/>
                </a:solidFill>
                <a:latin typeface="Times New Roman" pitchFamily="18" charset="0"/>
                <a:ea typeface="微软雅黑" pitchFamily="34" charset="-122"/>
                <a:cs typeface="Times New Roman" pitchFamily="18" charset="0"/>
              </a:rPr>
              <a:t>使用</a:t>
            </a:r>
            <a:r>
              <a:rPr lang="en-US" altLang="zh-CN" sz="2000" b="1" dirty="0" smtClean="0">
                <a:solidFill>
                  <a:srgbClr val="C00000"/>
                </a:solidFill>
                <a:latin typeface="Times New Roman" pitchFamily="18" charset="0"/>
                <a:ea typeface="微软雅黑" pitchFamily="34" charset="-122"/>
                <a:cs typeface="Times New Roman" pitchFamily="18" charset="0"/>
              </a:rPr>
              <a:t>PIFS</a:t>
            </a:r>
            <a:r>
              <a:rPr lang="zh-CN" altLang="en-US" sz="2000" b="1" dirty="0" smtClean="0">
                <a:solidFill>
                  <a:srgbClr val="18386B"/>
                </a:solidFill>
                <a:latin typeface="Times New Roman" pitchFamily="18" charset="0"/>
                <a:ea typeface="微软雅黑" pitchFamily="34" charset="-122"/>
                <a:cs typeface="Times New Roman" pitchFamily="18" charset="0"/>
              </a:rPr>
              <a:t>。由于</a:t>
            </a:r>
            <a:r>
              <a:rPr lang="en-US" altLang="zh-CN" sz="2000" b="1" dirty="0">
                <a:solidFill>
                  <a:srgbClr val="18386B"/>
                </a:solidFill>
                <a:latin typeface="Times New Roman" pitchFamily="18" charset="0"/>
                <a:ea typeface="微软雅黑" pitchFamily="34" charset="-122"/>
                <a:cs typeface="Times New Roman" pitchFamily="18" charset="0"/>
              </a:rPr>
              <a:t>PIFS</a:t>
            </a:r>
            <a:r>
              <a:rPr lang="zh-CN" altLang="en-US" sz="2000" b="1" dirty="0">
                <a:solidFill>
                  <a:srgbClr val="18386B"/>
                </a:solidFill>
                <a:latin typeface="Times New Roman" pitchFamily="18" charset="0"/>
                <a:ea typeface="微软雅黑" pitchFamily="34" charset="-122"/>
                <a:cs typeface="Times New Roman" pitchFamily="18" charset="0"/>
              </a:rPr>
              <a:t>比</a:t>
            </a:r>
            <a:r>
              <a:rPr lang="en-US" altLang="zh-CN" sz="2000" b="1" dirty="0">
                <a:solidFill>
                  <a:srgbClr val="18386B"/>
                </a:solidFill>
                <a:latin typeface="Times New Roman" pitchFamily="18" charset="0"/>
                <a:ea typeface="微软雅黑" pitchFamily="34" charset="-122"/>
                <a:cs typeface="Times New Roman" pitchFamily="18" charset="0"/>
              </a:rPr>
              <a:t>DIFS</a:t>
            </a:r>
            <a:r>
              <a:rPr lang="zh-CN" altLang="en-US" sz="2000" b="1" dirty="0">
                <a:solidFill>
                  <a:srgbClr val="18386B"/>
                </a:solidFill>
                <a:latin typeface="Times New Roman" pitchFamily="18" charset="0"/>
                <a:ea typeface="微软雅黑" pitchFamily="34" charset="-122"/>
                <a:cs typeface="Times New Roman" pitchFamily="18" charset="0"/>
              </a:rPr>
              <a:t>短，</a:t>
            </a:r>
            <a:r>
              <a:rPr lang="zh-CN" altLang="en-US" sz="2000" b="1" dirty="0" smtClean="0">
                <a:solidFill>
                  <a:srgbClr val="18386B"/>
                </a:solidFill>
                <a:latin typeface="Times New Roman" pitchFamily="18" charset="0"/>
                <a:ea typeface="微软雅黑" pitchFamily="34" charset="-122"/>
                <a:cs typeface="Times New Roman" pitchFamily="18" charset="0"/>
              </a:rPr>
              <a:t>所以总能</a:t>
            </a:r>
            <a:r>
              <a:rPr lang="zh-CN" altLang="en-US" sz="2000" b="1" dirty="0">
                <a:solidFill>
                  <a:srgbClr val="18386B"/>
                </a:solidFill>
                <a:latin typeface="Times New Roman" pitchFamily="18" charset="0"/>
                <a:ea typeface="微软雅黑" pitchFamily="34" charset="-122"/>
                <a:cs typeface="Times New Roman" pitchFamily="18" charset="0"/>
              </a:rPr>
              <a:t>先获得对信道的访问权。而受到查询的站则可</a:t>
            </a:r>
            <a:r>
              <a:rPr lang="zh-CN" altLang="en-US" sz="2000" b="1" dirty="0">
                <a:solidFill>
                  <a:srgbClr val="C00000"/>
                </a:solidFill>
                <a:latin typeface="Times New Roman" pitchFamily="18" charset="0"/>
                <a:ea typeface="微软雅黑" pitchFamily="34" charset="-122"/>
                <a:cs typeface="Times New Roman" pitchFamily="18" charset="0"/>
              </a:rPr>
              <a:t>用</a:t>
            </a:r>
            <a:r>
              <a:rPr lang="en-US" altLang="zh-CN" sz="2000" b="1" dirty="0">
                <a:solidFill>
                  <a:srgbClr val="C00000"/>
                </a:solidFill>
                <a:latin typeface="Times New Roman" pitchFamily="18" charset="0"/>
                <a:ea typeface="微软雅黑" pitchFamily="34" charset="-122"/>
                <a:cs typeface="Times New Roman" pitchFamily="18" charset="0"/>
              </a:rPr>
              <a:t>SIFS</a:t>
            </a:r>
            <a:r>
              <a:rPr lang="zh-CN" altLang="en-US" sz="2000" b="1" dirty="0">
                <a:solidFill>
                  <a:srgbClr val="C00000"/>
                </a:solidFill>
                <a:latin typeface="Times New Roman" pitchFamily="18" charset="0"/>
                <a:ea typeface="微软雅黑" pitchFamily="34" charset="-122"/>
                <a:cs typeface="Times New Roman" pitchFamily="18" charset="0"/>
              </a:rPr>
              <a:t>进行快速响应</a:t>
            </a:r>
            <a:r>
              <a:rPr lang="zh-CN" altLang="en-US" sz="2000" b="1" dirty="0">
                <a:solidFill>
                  <a:srgbClr val="18386B"/>
                </a:solidFill>
                <a:latin typeface="Times New Roman" pitchFamily="18" charset="0"/>
                <a:ea typeface="微软雅黑" pitchFamily="34" charset="-122"/>
                <a:cs typeface="Times New Roman" pitchFamily="18" charset="0"/>
              </a:rPr>
              <a:t>，这样就使被查询站比一般的信道争用优先获得信道的使用权</a:t>
            </a:r>
            <a:r>
              <a:rPr lang="zh-CN" altLang="en-US" sz="2000" b="1" dirty="0" smtClean="0">
                <a:solidFill>
                  <a:srgbClr val="18386B"/>
                </a:solidFill>
                <a:latin typeface="Times New Roman" pitchFamily="18" charset="0"/>
                <a:ea typeface="微软雅黑" pitchFamily="34" charset="-122"/>
                <a:cs typeface="Times New Roman" pitchFamily="18" charset="0"/>
              </a:rPr>
              <a:t>。</a:t>
            </a:r>
            <a:endParaRPr lang="zh-CN" altLang="en-US" sz="2000" b="1" dirty="0">
              <a:solidFill>
                <a:srgbClr val="18386B"/>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31044751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422236" y="556320"/>
            <a:ext cx="5788917" cy="857250"/>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四、</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局域网的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MAC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帧</a:t>
            </a:r>
          </a:p>
        </p:txBody>
      </p:sp>
      <p:sp>
        <p:nvSpPr>
          <p:cNvPr id="366595" name="Rectangle 3"/>
          <p:cNvSpPr>
            <a:spLocks noGrp="1" noChangeArrowheads="1"/>
          </p:cNvSpPr>
          <p:nvPr>
            <p:ph type="body" idx="1"/>
          </p:nvPr>
        </p:nvSpPr>
        <p:spPr>
          <a:xfrm>
            <a:off x="323528" y="1206077"/>
            <a:ext cx="6840760" cy="2302572"/>
          </a:xfrm>
        </p:spPr>
        <p:txBody>
          <a:bodyPr/>
          <a:lstStyle/>
          <a:p>
            <a:pPr marL="182563" indent="-182563">
              <a:lnSpc>
                <a:spcPct val="150000"/>
              </a:lnSpc>
            </a:pP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802.11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帧共有三种</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类型：</a:t>
            </a:r>
            <a:r>
              <a:rPr lang="zh-CN" altLang="en-US" sz="20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控制帧</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数据帧</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管理帧</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）控制帧：用于竞争期间的握手通信和正向确认、结束非竞争期</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等，如</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RTS</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CTS</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ACK</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等；</a:t>
            </a:r>
            <a:endPar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）管理帧：主要用于</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STA</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station</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adapter</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AP</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之间协商、关系的控制，如关联、认证、同步等；</a:t>
            </a:r>
          </a:p>
          <a:p>
            <a:pPr marL="0" indent="0">
              <a:buNone/>
            </a:pP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）数据帧：用于在竞争期和非竞争期传输数据。</a:t>
            </a:r>
          </a:p>
          <a:p>
            <a:pPr marL="182563" indent="-182563"/>
            <a:endPar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1" name="图片 30"/>
          <p:cNvPicPr>
            <a:picLocks noChangeAspect="1"/>
          </p:cNvPicPr>
          <p:nvPr/>
        </p:nvPicPr>
        <p:blipFill>
          <a:blip r:embed="rId2"/>
          <a:stretch>
            <a:fillRect/>
          </a:stretch>
        </p:blipFill>
        <p:spPr>
          <a:xfrm>
            <a:off x="1403647" y="3508649"/>
            <a:ext cx="4752979" cy="1581001"/>
          </a:xfrm>
          <a:prstGeom prst="rect">
            <a:avLst/>
          </a:prstGeom>
        </p:spPr>
      </p:pic>
    </p:spTree>
    <p:extLst>
      <p:ext uri="{BB962C8B-B14F-4D97-AF65-F5344CB8AC3E}">
        <p14:creationId xmlns:p14="http://schemas.microsoft.com/office/powerpoint/2010/main" val="3065269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Freeform 4"/>
          <p:cNvSpPr>
            <a:spLocks/>
          </p:cNvSpPr>
          <p:nvPr/>
        </p:nvSpPr>
        <p:spPr bwMode="auto">
          <a:xfrm>
            <a:off x="551067" y="2267306"/>
            <a:ext cx="6050242" cy="43233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solidFill>
                <a:srgbClr val="18386B"/>
              </a:solidFill>
            </a:endParaRPr>
          </a:p>
        </p:txBody>
      </p:sp>
      <p:sp>
        <p:nvSpPr>
          <p:cNvPr id="366597" name="Text Box 5"/>
          <p:cNvSpPr txBox="1">
            <a:spLocks noChangeArrowheads="1"/>
          </p:cNvSpPr>
          <p:nvPr/>
        </p:nvSpPr>
        <p:spPr bwMode="auto">
          <a:xfrm>
            <a:off x="255152" y="1743270"/>
            <a:ext cx="68371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字节        </a:t>
            </a:r>
            <a:r>
              <a:rPr lang="en-US" altLang="zh-CN" sz="1200" u="none" dirty="0">
                <a:solidFill>
                  <a:srgbClr val="18386B"/>
                </a:solidFill>
                <a:latin typeface="Arial" panose="020B0604020202020204" pitchFamily="34" charset="0"/>
                <a:ea typeface="黑体" panose="02010609060101010101" pitchFamily="49" charset="-122"/>
              </a:rPr>
              <a:t>2              2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2              6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0 ~ 2312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4</a:t>
            </a:r>
          </a:p>
        </p:txBody>
      </p:sp>
      <p:sp>
        <p:nvSpPr>
          <p:cNvPr id="366598" name="Rectangle 6"/>
          <p:cNvSpPr>
            <a:spLocks noChangeArrowheads="1"/>
          </p:cNvSpPr>
          <p:nvPr/>
        </p:nvSpPr>
        <p:spPr bwMode="auto">
          <a:xfrm>
            <a:off x="767827" y="2004097"/>
            <a:ext cx="643136" cy="257254"/>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18386B"/>
              </a:solidFill>
            </a:endParaRPr>
          </a:p>
        </p:txBody>
      </p:sp>
      <p:sp>
        <p:nvSpPr>
          <p:cNvPr id="366599" name="Rectangle 7"/>
          <p:cNvSpPr>
            <a:spLocks noChangeArrowheads="1"/>
          </p:cNvSpPr>
          <p:nvPr/>
        </p:nvSpPr>
        <p:spPr bwMode="auto">
          <a:xfrm>
            <a:off x="765446" y="1996951"/>
            <a:ext cx="649091" cy="27035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帧控制</a:t>
            </a:r>
          </a:p>
        </p:txBody>
      </p:sp>
      <p:sp>
        <p:nvSpPr>
          <p:cNvPr id="366600" name="Rectangle 8"/>
          <p:cNvSpPr>
            <a:spLocks noChangeArrowheads="1"/>
          </p:cNvSpPr>
          <p:nvPr/>
        </p:nvSpPr>
        <p:spPr bwMode="auto">
          <a:xfrm>
            <a:off x="1414537"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持续期</a:t>
            </a:r>
          </a:p>
        </p:txBody>
      </p:sp>
      <p:sp>
        <p:nvSpPr>
          <p:cNvPr id="366601" name="Rectangle 9"/>
          <p:cNvSpPr>
            <a:spLocks noChangeArrowheads="1"/>
          </p:cNvSpPr>
          <p:nvPr/>
        </p:nvSpPr>
        <p:spPr bwMode="auto">
          <a:xfrm>
            <a:off x="2063627"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1</a:t>
            </a:r>
          </a:p>
        </p:txBody>
      </p:sp>
      <p:sp>
        <p:nvSpPr>
          <p:cNvPr id="366602" name="Rectangle 10"/>
          <p:cNvSpPr>
            <a:spLocks noChangeArrowheads="1"/>
          </p:cNvSpPr>
          <p:nvPr/>
        </p:nvSpPr>
        <p:spPr bwMode="auto">
          <a:xfrm>
            <a:off x="2712719"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2</a:t>
            </a:r>
          </a:p>
        </p:txBody>
      </p:sp>
      <p:sp>
        <p:nvSpPr>
          <p:cNvPr id="366603" name="Rectangle 11"/>
          <p:cNvSpPr>
            <a:spLocks noChangeArrowheads="1"/>
          </p:cNvSpPr>
          <p:nvPr/>
        </p:nvSpPr>
        <p:spPr bwMode="auto">
          <a:xfrm>
            <a:off x="3361809"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3</a:t>
            </a:r>
          </a:p>
        </p:txBody>
      </p:sp>
      <p:sp>
        <p:nvSpPr>
          <p:cNvPr id="366604" name="Rectangle 12"/>
          <p:cNvSpPr>
            <a:spLocks noChangeArrowheads="1"/>
          </p:cNvSpPr>
          <p:nvPr/>
        </p:nvSpPr>
        <p:spPr bwMode="auto">
          <a:xfrm>
            <a:off x="4010900"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序号控制</a:t>
            </a:r>
          </a:p>
        </p:txBody>
      </p:sp>
      <p:sp>
        <p:nvSpPr>
          <p:cNvPr id="366605" name="Rectangle 13"/>
          <p:cNvSpPr>
            <a:spLocks noChangeArrowheads="1"/>
          </p:cNvSpPr>
          <p:nvPr/>
        </p:nvSpPr>
        <p:spPr bwMode="auto">
          <a:xfrm>
            <a:off x="4659991"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4</a:t>
            </a:r>
          </a:p>
        </p:txBody>
      </p:sp>
      <p:sp>
        <p:nvSpPr>
          <p:cNvPr id="366606" name="Rectangle 14"/>
          <p:cNvSpPr>
            <a:spLocks noChangeArrowheads="1"/>
          </p:cNvSpPr>
          <p:nvPr/>
        </p:nvSpPr>
        <p:spPr bwMode="auto">
          <a:xfrm>
            <a:off x="5309082" y="1996951"/>
            <a:ext cx="1021872"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帧主体</a:t>
            </a:r>
          </a:p>
        </p:txBody>
      </p:sp>
      <p:sp>
        <p:nvSpPr>
          <p:cNvPr id="366607" name="Rectangle 15"/>
          <p:cNvSpPr>
            <a:spLocks noChangeArrowheads="1"/>
          </p:cNvSpPr>
          <p:nvPr/>
        </p:nvSpPr>
        <p:spPr bwMode="auto">
          <a:xfrm>
            <a:off x="6329762" y="199695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200" u="none">
                <a:solidFill>
                  <a:srgbClr val="18386B"/>
                </a:solidFill>
                <a:latin typeface="Arial" panose="020B0604020202020204" pitchFamily="34" charset="0"/>
                <a:ea typeface="黑体" panose="02010609060101010101" pitchFamily="49" charset="-122"/>
              </a:rPr>
              <a:t>FCS</a:t>
            </a:r>
          </a:p>
        </p:txBody>
      </p:sp>
      <p:sp>
        <p:nvSpPr>
          <p:cNvPr id="366608" name="Rectangle 16"/>
          <p:cNvSpPr>
            <a:spLocks noChangeArrowheads="1"/>
          </p:cNvSpPr>
          <p:nvPr/>
        </p:nvSpPr>
        <p:spPr bwMode="auto">
          <a:xfrm>
            <a:off x="549876" y="2699636"/>
            <a:ext cx="649091"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协议</a:t>
            </a:r>
          </a:p>
          <a:p>
            <a:pPr algn="ctr"/>
            <a:r>
              <a:rPr lang="zh-CN" altLang="en-US" sz="1200" u="none">
                <a:solidFill>
                  <a:srgbClr val="18386B"/>
                </a:solidFill>
                <a:latin typeface="Arial" panose="020B0604020202020204" pitchFamily="34" charset="0"/>
                <a:ea typeface="黑体" panose="02010609060101010101" pitchFamily="49" charset="-122"/>
              </a:rPr>
              <a:t>版本</a:t>
            </a:r>
          </a:p>
        </p:txBody>
      </p:sp>
      <p:sp>
        <p:nvSpPr>
          <p:cNvPr id="366609" name="Rectangle 17"/>
          <p:cNvSpPr>
            <a:spLocks noChangeArrowheads="1"/>
          </p:cNvSpPr>
          <p:nvPr/>
        </p:nvSpPr>
        <p:spPr bwMode="auto">
          <a:xfrm>
            <a:off x="1198967" y="2699636"/>
            <a:ext cx="649091"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类型</a:t>
            </a:r>
          </a:p>
        </p:txBody>
      </p:sp>
      <p:sp>
        <p:nvSpPr>
          <p:cNvPr id="366610" name="Rectangle 18"/>
          <p:cNvSpPr>
            <a:spLocks noChangeArrowheads="1"/>
          </p:cNvSpPr>
          <p:nvPr/>
        </p:nvSpPr>
        <p:spPr bwMode="auto">
          <a:xfrm>
            <a:off x="1848058" y="2699636"/>
            <a:ext cx="1295800"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子类型</a:t>
            </a:r>
          </a:p>
        </p:txBody>
      </p:sp>
      <p:sp>
        <p:nvSpPr>
          <p:cNvPr id="366611" name="Rectangle 19"/>
          <p:cNvSpPr>
            <a:spLocks noChangeArrowheads="1"/>
          </p:cNvSpPr>
          <p:nvPr/>
        </p:nvSpPr>
        <p:spPr bwMode="auto">
          <a:xfrm>
            <a:off x="3141476" y="2699636"/>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到</a:t>
            </a:r>
          </a:p>
          <a:p>
            <a:pPr algn="ctr"/>
            <a:r>
              <a:rPr lang="en-US" altLang="zh-CN" sz="1200" u="none">
                <a:solidFill>
                  <a:srgbClr val="18386B"/>
                </a:solidFill>
                <a:latin typeface="Arial" panose="020B0604020202020204" pitchFamily="34" charset="0"/>
                <a:ea typeface="黑体" panose="02010609060101010101" pitchFamily="49" charset="-122"/>
              </a:rPr>
              <a:t>DS</a:t>
            </a:r>
          </a:p>
        </p:txBody>
      </p:sp>
      <p:sp>
        <p:nvSpPr>
          <p:cNvPr id="366612" name="Rectangle 20"/>
          <p:cNvSpPr>
            <a:spLocks noChangeArrowheads="1"/>
          </p:cNvSpPr>
          <p:nvPr/>
        </p:nvSpPr>
        <p:spPr bwMode="auto">
          <a:xfrm>
            <a:off x="3576187" y="2699636"/>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从</a:t>
            </a:r>
          </a:p>
          <a:p>
            <a:pPr algn="ctr"/>
            <a:r>
              <a:rPr lang="en-US" altLang="zh-CN" sz="1200" u="none">
                <a:solidFill>
                  <a:srgbClr val="18386B"/>
                </a:solidFill>
                <a:latin typeface="Arial" panose="020B0604020202020204" pitchFamily="34" charset="0"/>
                <a:ea typeface="黑体" panose="02010609060101010101" pitchFamily="49" charset="-122"/>
              </a:rPr>
              <a:t>DS</a:t>
            </a:r>
          </a:p>
        </p:txBody>
      </p:sp>
      <p:sp>
        <p:nvSpPr>
          <p:cNvPr id="366613" name="Rectangle 21"/>
          <p:cNvSpPr>
            <a:spLocks noChangeArrowheads="1"/>
          </p:cNvSpPr>
          <p:nvPr/>
        </p:nvSpPr>
        <p:spPr bwMode="auto">
          <a:xfrm>
            <a:off x="4010901" y="2699636"/>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更多</a:t>
            </a:r>
          </a:p>
          <a:p>
            <a:pPr algn="ctr"/>
            <a:r>
              <a:rPr lang="zh-CN" altLang="en-US" sz="1200" u="none">
                <a:solidFill>
                  <a:srgbClr val="18386B"/>
                </a:solidFill>
                <a:latin typeface="Arial" panose="020B0604020202020204" pitchFamily="34" charset="0"/>
                <a:ea typeface="黑体" panose="02010609060101010101" pitchFamily="49" charset="-122"/>
              </a:rPr>
              <a:t>分片</a:t>
            </a:r>
          </a:p>
        </p:txBody>
      </p:sp>
      <p:sp>
        <p:nvSpPr>
          <p:cNvPr id="366614" name="Rectangle 22"/>
          <p:cNvSpPr>
            <a:spLocks noChangeArrowheads="1"/>
          </p:cNvSpPr>
          <p:nvPr/>
        </p:nvSpPr>
        <p:spPr bwMode="auto">
          <a:xfrm>
            <a:off x="4445612" y="2699636"/>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重试</a:t>
            </a:r>
          </a:p>
        </p:txBody>
      </p:sp>
      <p:sp>
        <p:nvSpPr>
          <p:cNvPr id="366615" name="Rectangle 23"/>
          <p:cNvSpPr>
            <a:spLocks noChangeArrowheads="1"/>
          </p:cNvSpPr>
          <p:nvPr/>
        </p:nvSpPr>
        <p:spPr bwMode="auto">
          <a:xfrm>
            <a:off x="4880325" y="2699636"/>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功率</a:t>
            </a:r>
          </a:p>
          <a:p>
            <a:pPr algn="ctr"/>
            <a:r>
              <a:rPr lang="zh-CN" altLang="en-US" sz="1200" u="none">
                <a:solidFill>
                  <a:srgbClr val="18386B"/>
                </a:solidFill>
                <a:latin typeface="Arial" panose="020B0604020202020204" pitchFamily="34" charset="0"/>
                <a:ea typeface="黑体" panose="02010609060101010101" pitchFamily="49" charset="-122"/>
              </a:rPr>
              <a:t>管理</a:t>
            </a:r>
          </a:p>
        </p:txBody>
      </p:sp>
      <p:sp>
        <p:nvSpPr>
          <p:cNvPr id="366616" name="Rectangle 24"/>
          <p:cNvSpPr>
            <a:spLocks noChangeArrowheads="1"/>
          </p:cNvSpPr>
          <p:nvPr/>
        </p:nvSpPr>
        <p:spPr bwMode="auto">
          <a:xfrm>
            <a:off x="5315036" y="2699636"/>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更多</a:t>
            </a:r>
          </a:p>
          <a:p>
            <a:pPr algn="ctr"/>
            <a:r>
              <a:rPr lang="zh-CN" altLang="en-US" sz="1200" u="none">
                <a:solidFill>
                  <a:srgbClr val="18386B"/>
                </a:solidFill>
                <a:latin typeface="Arial" panose="020B0604020202020204" pitchFamily="34" charset="0"/>
                <a:ea typeface="黑体" panose="02010609060101010101" pitchFamily="49" charset="-122"/>
              </a:rPr>
              <a:t>数据</a:t>
            </a:r>
          </a:p>
        </p:txBody>
      </p:sp>
      <p:sp>
        <p:nvSpPr>
          <p:cNvPr id="366617" name="Rectangle 25"/>
          <p:cNvSpPr>
            <a:spLocks noChangeArrowheads="1"/>
          </p:cNvSpPr>
          <p:nvPr/>
        </p:nvSpPr>
        <p:spPr bwMode="auto">
          <a:xfrm>
            <a:off x="5749750" y="2699636"/>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200" u="none">
                <a:solidFill>
                  <a:srgbClr val="18386B"/>
                </a:solidFill>
                <a:latin typeface="Arial" panose="020B0604020202020204" pitchFamily="34" charset="0"/>
                <a:ea typeface="黑体" panose="02010609060101010101" pitchFamily="49" charset="-122"/>
              </a:rPr>
              <a:t>WEP</a:t>
            </a:r>
          </a:p>
        </p:txBody>
      </p:sp>
      <p:sp>
        <p:nvSpPr>
          <p:cNvPr id="366618" name="Rectangle 26"/>
          <p:cNvSpPr>
            <a:spLocks noChangeArrowheads="1"/>
          </p:cNvSpPr>
          <p:nvPr/>
        </p:nvSpPr>
        <p:spPr bwMode="auto">
          <a:xfrm>
            <a:off x="6184461" y="2699636"/>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顺序</a:t>
            </a:r>
          </a:p>
        </p:txBody>
      </p:sp>
      <p:sp>
        <p:nvSpPr>
          <p:cNvPr id="366619" name="Text Box 27"/>
          <p:cNvSpPr txBox="1">
            <a:spLocks noChangeArrowheads="1"/>
          </p:cNvSpPr>
          <p:nvPr/>
        </p:nvSpPr>
        <p:spPr bwMode="auto">
          <a:xfrm>
            <a:off x="210440" y="2445955"/>
            <a:ext cx="6466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位        </a:t>
            </a:r>
            <a:r>
              <a:rPr lang="en-US" altLang="zh-CN" sz="1200" u="none" dirty="0">
                <a:solidFill>
                  <a:srgbClr val="18386B"/>
                </a:solidFill>
                <a:latin typeface="Arial" panose="020B0604020202020204" pitchFamily="34" charset="0"/>
                <a:ea typeface="黑体" panose="02010609060101010101" pitchFamily="49" charset="-122"/>
              </a:rPr>
              <a:t>2              2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4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a:t>
            </a:r>
          </a:p>
        </p:txBody>
      </p:sp>
      <p:sp>
        <p:nvSpPr>
          <p:cNvPr id="366620" name="AutoShape 28"/>
          <p:cNvSpPr>
            <a:spLocks/>
          </p:cNvSpPr>
          <p:nvPr/>
        </p:nvSpPr>
        <p:spPr bwMode="auto">
          <a:xfrm rot="-5400000">
            <a:off x="2941985" y="-594053"/>
            <a:ext cx="190559" cy="4541254"/>
          </a:xfrm>
          <a:prstGeom prst="rightBrace">
            <a:avLst>
              <a:gd name="adj1" fmla="val 19859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18386B"/>
              </a:solidFill>
            </a:endParaRPr>
          </a:p>
        </p:txBody>
      </p:sp>
      <p:sp>
        <p:nvSpPr>
          <p:cNvPr id="366621" name="Text Box 29"/>
          <p:cNvSpPr txBox="1">
            <a:spLocks noChangeArrowheads="1"/>
          </p:cNvSpPr>
          <p:nvPr/>
        </p:nvSpPr>
        <p:spPr bwMode="auto">
          <a:xfrm>
            <a:off x="2541216" y="1276400"/>
            <a:ext cx="12394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u="none">
                <a:solidFill>
                  <a:srgbClr val="18386B"/>
                </a:solidFill>
                <a:latin typeface="Arial" panose="020B0604020202020204" pitchFamily="34" charset="0"/>
                <a:ea typeface="黑体" panose="02010609060101010101" pitchFamily="49" charset="-122"/>
              </a:rPr>
              <a:t>MAC </a:t>
            </a:r>
            <a:r>
              <a:rPr lang="zh-CN" altLang="en-US" sz="1800" u="none">
                <a:solidFill>
                  <a:srgbClr val="18386B"/>
                </a:solidFill>
                <a:latin typeface="Arial" panose="020B0604020202020204" pitchFamily="34" charset="0"/>
                <a:ea typeface="黑体" panose="02010609060101010101" pitchFamily="49" charset="-122"/>
              </a:rPr>
              <a:t>首部</a:t>
            </a:r>
          </a:p>
        </p:txBody>
      </p:sp>
      <p:sp>
        <p:nvSpPr>
          <p:cNvPr id="3" name="标题 2"/>
          <p:cNvSpPr>
            <a:spLocks noGrp="1"/>
          </p:cNvSpPr>
          <p:nvPr>
            <p:ph type="title"/>
          </p:nvPr>
        </p:nvSpPr>
        <p:spPr>
          <a:xfrm>
            <a:off x="204902" y="699651"/>
            <a:ext cx="3566170" cy="640561"/>
          </a:xfrm>
        </p:spPr>
        <p:txBody>
          <a:bodyPr/>
          <a:lstStyle/>
          <a:p>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数据帧的主要字段</a:t>
            </a:r>
          </a:p>
        </p:txBody>
      </p:sp>
      <p:sp>
        <p:nvSpPr>
          <p:cNvPr id="6" name="矩形 5"/>
          <p:cNvSpPr/>
          <p:nvPr/>
        </p:nvSpPr>
        <p:spPr>
          <a:xfrm>
            <a:off x="364417" y="3367094"/>
            <a:ext cx="7292966" cy="1631216"/>
          </a:xfrm>
          <a:prstGeom prst="rect">
            <a:avLst/>
          </a:prstGeom>
        </p:spPr>
        <p:txBody>
          <a:bodyPr wrap="square">
            <a:spAutoFit/>
          </a:bodyPr>
          <a:lstStyle/>
          <a:p>
            <a:pPr marL="342900" indent="-342900">
              <a:buFont typeface="Arial" panose="020B0604020202020204" pitchFamily="34" charset="0"/>
              <a:buChar char="•"/>
            </a:pPr>
            <a:r>
              <a:rPr lang="en-US" altLang="zh-CN" sz="2000" u="none" dirty="0">
                <a:solidFill>
                  <a:srgbClr val="C00000"/>
                </a:solidFill>
              </a:rPr>
              <a:t>MAC </a:t>
            </a:r>
            <a:r>
              <a:rPr lang="zh-CN" altLang="en-US" sz="2000" u="none" dirty="0">
                <a:solidFill>
                  <a:srgbClr val="C00000"/>
                </a:solidFill>
              </a:rPr>
              <a:t>首部</a:t>
            </a:r>
            <a:r>
              <a:rPr lang="zh-CN" altLang="en-US" sz="2000" u="none" dirty="0">
                <a:solidFill>
                  <a:srgbClr val="18386B"/>
                </a:solidFill>
              </a:rPr>
              <a:t>，共 </a:t>
            </a:r>
            <a:r>
              <a:rPr lang="en-US" altLang="zh-CN" sz="2000" u="none" dirty="0">
                <a:solidFill>
                  <a:srgbClr val="18386B"/>
                </a:solidFill>
              </a:rPr>
              <a:t>30 </a:t>
            </a:r>
            <a:r>
              <a:rPr lang="zh-CN" altLang="en-US" sz="2000" u="none" dirty="0">
                <a:solidFill>
                  <a:srgbClr val="18386B"/>
                </a:solidFill>
              </a:rPr>
              <a:t>字节。帧的复杂性都在帧的首部。</a:t>
            </a:r>
          </a:p>
          <a:p>
            <a:pPr marL="342900" indent="-342900">
              <a:buFont typeface="Arial" panose="020B0604020202020204" pitchFamily="34" charset="0"/>
              <a:buChar char="•"/>
            </a:pPr>
            <a:r>
              <a:rPr lang="zh-CN" altLang="en-US" sz="2000" u="none" dirty="0">
                <a:solidFill>
                  <a:srgbClr val="C00000"/>
                </a:solidFill>
              </a:rPr>
              <a:t>帧主体</a:t>
            </a:r>
            <a:r>
              <a:rPr lang="zh-CN" altLang="en-US" sz="2000" u="none" dirty="0">
                <a:solidFill>
                  <a:srgbClr val="18386B"/>
                </a:solidFill>
              </a:rPr>
              <a:t>，也就是帧的数据部分，不超过</a:t>
            </a:r>
            <a:r>
              <a:rPr lang="en-US" altLang="zh-CN" sz="2000" u="none" dirty="0">
                <a:solidFill>
                  <a:srgbClr val="18386B"/>
                </a:solidFill>
              </a:rPr>
              <a:t>2312 </a:t>
            </a:r>
            <a:r>
              <a:rPr lang="zh-CN" altLang="en-US" sz="2000" u="none" dirty="0">
                <a:solidFill>
                  <a:srgbClr val="18386B"/>
                </a:solidFill>
              </a:rPr>
              <a:t>字节。这个数值比以太网的最大长度长很多。不过 </a:t>
            </a:r>
            <a:r>
              <a:rPr lang="en-US" altLang="zh-CN" sz="2000" u="none" dirty="0">
                <a:solidFill>
                  <a:srgbClr val="18386B"/>
                </a:solidFill>
              </a:rPr>
              <a:t>802.11 </a:t>
            </a:r>
            <a:r>
              <a:rPr lang="zh-CN" altLang="en-US" sz="2000" u="none" dirty="0">
                <a:solidFill>
                  <a:srgbClr val="18386B"/>
                </a:solidFill>
              </a:rPr>
              <a:t>帧的长度通常都是小于 </a:t>
            </a:r>
            <a:r>
              <a:rPr lang="en-US" altLang="zh-CN" sz="2000" u="none" dirty="0">
                <a:solidFill>
                  <a:srgbClr val="18386B"/>
                </a:solidFill>
              </a:rPr>
              <a:t>1500 </a:t>
            </a:r>
            <a:r>
              <a:rPr lang="zh-CN" altLang="en-US" sz="2000" u="none" dirty="0">
                <a:solidFill>
                  <a:srgbClr val="18386B"/>
                </a:solidFill>
              </a:rPr>
              <a:t>字节。</a:t>
            </a:r>
          </a:p>
          <a:p>
            <a:pPr marL="342900" indent="-342900">
              <a:buFont typeface="Arial" panose="020B0604020202020204" pitchFamily="34" charset="0"/>
              <a:buChar char="•"/>
            </a:pPr>
            <a:r>
              <a:rPr lang="zh-CN" altLang="en-US" sz="2000" u="none" dirty="0">
                <a:solidFill>
                  <a:srgbClr val="C00000"/>
                </a:solidFill>
              </a:rPr>
              <a:t>帧检验序列</a:t>
            </a:r>
            <a:r>
              <a:rPr lang="zh-CN" altLang="en-US" sz="2000" u="none" dirty="0">
                <a:solidFill>
                  <a:srgbClr val="18386B"/>
                </a:solidFill>
              </a:rPr>
              <a:t> </a:t>
            </a:r>
            <a:r>
              <a:rPr lang="en-US" altLang="zh-CN" sz="2000" u="none" dirty="0">
                <a:solidFill>
                  <a:srgbClr val="18386B"/>
                </a:solidFill>
              </a:rPr>
              <a:t>FCS </a:t>
            </a:r>
            <a:r>
              <a:rPr lang="zh-CN" altLang="en-US" sz="2000" u="none" dirty="0">
                <a:solidFill>
                  <a:srgbClr val="18386B"/>
                </a:solidFill>
              </a:rPr>
              <a:t>是尾部，共 </a:t>
            </a:r>
            <a:r>
              <a:rPr lang="en-US" altLang="zh-CN" sz="2000" u="none" dirty="0">
                <a:solidFill>
                  <a:srgbClr val="18386B"/>
                </a:solidFill>
              </a:rPr>
              <a:t>4 </a:t>
            </a:r>
            <a:r>
              <a:rPr lang="zh-CN" altLang="en-US" sz="2000" u="none" dirty="0" smtClean="0">
                <a:solidFill>
                  <a:srgbClr val="18386B"/>
                </a:solidFill>
              </a:rPr>
              <a:t>字节。 </a:t>
            </a:r>
            <a:endParaRPr lang="zh-CN" altLang="en-US" sz="2000" u="none" dirty="0">
              <a:solidFill>
                <a:srgbClr val="18386B"/>
              </a:solidFill>
            </a:endParaRPr>
          </a:p>
        </p:txBody>
      </p:sp>
    </p:spTree>
    <p:extLst>
      <p:ext uri="{BB962C8B-B14F-4D97-AF65-F5344CB8AC3E}">
        <p14:creationId xmlns:p14="http://schemas.microsoft.com/office/powerpoint/2010/main" val="2980018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2" name="Picture 2" descr="CH9-5ed 无线网络"/>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76179" y="1816264"/>
            <a:ext cx="6860117" cy="3328824"/>
          </a:xfrm>
          <a:prstGeom prst="rect">
            <a:avLst/>
          </a:prstGeom>
          <a:noFill/>
          <a:extLst>
            <a:ext uri="{909E8E84-426E-40DD-AFC4-6F175D3DCCD1}">
              <a14:hiddenFill xmlns:a14="http://schemas.microsoft.com/office/drawing/2010/main">
                <a:solidFill>
                  <a:srgbClr val="FFFFFF"/>
                </a:solidFill>
              </a14:hiddenFill>
            </a:ext>
          </a:extLst>
        </p:spPr>
      </p:pic>
      <p:sp>
        <p:nvSpPr>
          <p:cNvPr id="348163" name="Freeform 3"/>
          <p:cNvSpPr>
            <a:spLocks/>
          </p:cNvSpPr>
          <p:nvPr/>
        </p:nvSpPr>
        <p:spPr bwMode="auto">
          <a:xfrm>
            <a:off x="2243779" y="2464164"/>
            <a:ext cx="166739"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u="none"/>
          </a:p>
        </p:txBody>
      </p:sp>
      <p:sp>
        <p:nvSpPr>
          <p:cNvPr id="348164" name="Freeform 4"/>
          <p:cNvSpPr>
            <a:spLocks/>
          </p:cNvSpPr>
          <p:nvPr/>
        </p:nvSpPr>
        <p:spPr bwMode="auto">
          <a:xfrm>
            <a:off x="2836893"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u="none"/>
          </a:p>
        </p:txBody>
      </p:sp>
      <p:sp>
        <p:nvSpPr>
          <p:cNvPr id="348165" name="Freeform 5"/>
          <p:cNvSpPr>
            <a:spLocks/>
          </p:cNvSpPr>
          <p:nvPr/>
        </p:nvSpPr>
        <p:spPr bwMode="auto">
          <a:xfrm>
            <a:off x="2243779" y="2842900"/>
            <a:ext cx="166739" cy="282265"/>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u="none"/>
          </a:p>
        </p:txBody>
      </p:sp>
      <p:sp>
        <p:nvSpPr>
          <p:cNvPr id="348166" name="Freeform 6"/>
          <p:cNvSpPr>
            <a:spLocks/>
          </p:cNvSpPr>
          <p:nvPr/>
        </p:nvSpPr>
        <p:spPr bwMode="auto">
          <a:xfrm>
            <a:off x="2836893"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u="none"/>
          </a:p>
        </p:txBody>
      </p:sp>
      <p:sp>
        <p:nvSpPr>
          <p:cNvPr id="348167" name="Freeform 7"/>
          <p:cNvSpPr>
            <a:spLocks/>
          </p:cNvSpPr>
          <p:nvPr/>
        </p:nvSpPr>
        <p:spPr bwMode="auto">
          <a:xfrm>
            <a:off x="4798458" y="2410569"/>
            <a:ext cx="167930"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u="none"/>
          </a:p>
        </p:txBody>
      </p:sp>
      <p:sp>
        <p:nvSpPr>
          <p:cNvPr id="348168" name="Freeform 8"/>
          <p:cNvSpPr>
            <a:spLocks/>
          </p:cNvSpPr>
          <p:nvPr/>
        </p:nvSpPr>
        <p:spPr bwMode="auto">
          <a:xfrm>
            <a:off x="5393955"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u="none"/>
          </a:p>
        </p:txBody>
      </p:sp>
      <p:sp>
        <p:nvSpPr>
          <p:cNvPr id="348169" name="Freeform 9"/>
          <p:cNvSpPr>
            <a:spLocks/>
          </p:cNvSpPr>
          <p:nvPr/>
        </p:nvSpPr>
        <p:spPr bwMode="auto">
          <a:xfrm>
            <a:off x="4798458" y="2788114"/>
            <a:ext cx="167930" cy="281074"/>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u="none"/>
          </a:p>
        </p:txBody>
      </p:sp>
      <p:sp>
        <p:nvSpPr>
          <p:cNvPr id="348170" name="Freeform 10"/>
          <p:cNvSpPr>
            <a:spLocks/>
          </p:cNvSpPr>
          <p:nvPr/>
        </p:nvSpPr>
        <p:spPr bwMode="auto">
          <a:xfrm>
            <a:off x="5343933"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u="none"/>
          </a:p>
        </p:txBody>
      </p:sp>
      <p:sp>
        <p:nvSpPr>
          <p:cNvPr id="348171" name="Text Box 11"/>
          <p:cNvSpPr txBox="1">
            <a:spLocks noChangeArrowheads="1"/>
          </p:cNvSpPr>
          <p:nvPr/>
        </p:nvSpPr>
        <p:spPr bwMode="auto">
          <a:xfrm>
            <a:off x="107504" y="785245"/>
            <a:ext cx="74888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80975" indent="-180975">
              <a:spcAft>
                <a:spcPts val="600"/>
              </a:spcAft>
              <a:buClr>
                <a:srgbClr val="18386B"/>
              </a:buClr>
              <a:buSzPct val="95000"/>
              <a:buFont typeface="Arial" panose="020B0604020202020204" pitchFamily="34" charset="0"/>
              <a:buChar char="•"/>
            </a:pPr>
            <a:r>
              <a:rPr lang="zh-CN" altLang="en-US" sz="2000" u="none" dirty="0">
                <a:solidFill>
                  <a:srgbClr val="1A3868"/>
                </a:solidFill>
              </a:rPr>
              <a:t>一个</a:t>
            </a:r>
            <a:r>
              <a:rPr lang="zh-CN" altLang="en-US" sz="2000" u="none" dirty="0">
                <a:solidFill>
                  <a:srgbClr val="C00000"/>
                </a:solidFill>
              </a:rPr>
              <a:t>基本服务集 </a:t>
            </a:r>
            <a:r>
              <a:rPr lang="en-US" altLang="zh-CN" sz="2000" u="none" dirty="0" smtClean="0">
                <a:solidFill>
                  <a:srgbClr val="C00000"/>
                </a:solidFill>
              </a:rPr>
              <a:t>BSS </a:t>
            </a:r>
            <a:r>
              <a:rPr lang="en-US" altLang="zh-CN" sz="2000" u="none" dirty="0" smtClean="0">
                <a:solidFill>
                  <a:srgbClr val="18386B"/>
                </a:solidFill>
              </a:rPr>
              <a:t>(Basic </a:t>
            </a:r>
            <a:r>
              <a:rPr lang="en-US" altLang="zh-CN" sz="2000" u="none" dirty="0">
                <a:solidFill>
                  <a:srgbClr val="18386B"/>
                </a:solidFill>
              </a:rPr>
              <a:t>Service </a:t>
            </a:r>
            <a:r>
              <a:rPr lang="en-US" altLang="zh-CN" sz="2000" u="none" dirty="0" smtClean="0">
                <a:solidFill>
                  <a:srgbClr val="18386B"/>
                </a:solidFill>
              </a:rPr>
              <a:t>Set) </a:t>
            </a:r>
            <a:r>
              <a:rPr lang="zh-CN" altLang="en-US" sz="2000" u="none" dirty="0" smtClean="0">
                <a:solidFill>
                  <a:srgbClr val="1A3868"/>
                </a:solidFill>
              </a:rPr>
              <a:t>包括</a:t>
            </a:r>
            <a:r>
              <a:rPr lang="zh-CN" altLang="en-US" sz="2000" u="none" dirty="0">
                <a:solidFill>
                  <a:srgbClr val="C00000"/>
                </a:solidFill>
              </a:rPr>
              <a:t>一个基站</a:t>
            </a:r>
            <a:r>
              <a:rPr lang="zh-CN" altLang="en-US" sz="2000" u="none" dirty="0">
                <a:solidFill>
                  <a:srgbClr val="1A3868"/>
                </a:solidFill>
              </a:rPr>
              <a:t>和</a:t>
            </a:r>
            <a:r>
              <a:rPr lang="zh-CN" altLang="en-US" sz="2000" u="none" dirty="0">
                <a:solidFill>
                  <a:srgbClr val="C00000"/>
                </a:solidFill>
              </a:rPr>
              <a:t>若干个移动站</a:t>
            </a:r>
            <a:r>
              <a:rPr lang="zh-CN" altLang="en-US" sz="2000" u="none" dirty="0" smtClean="0">
                <a:solidFill>
                  <a:srgbClr val="1A3868"/>
                </a:solidFill>
              </a:rPr>
              <a:t>，所有</a:t>
            </a:r>
            <a:r>
              <a:rPr lang="zh-CN" altLang="en-US" sz="2000" u="none" dirty="0">
                <a:solidFill>
                  <a:srgbClr val="1A3868"/>
                </a:solidFill>
              </a:rPr>
              <a:t>的站在本 </a:t>
            </a:r>
            <a:r>
              <a:rPr lang="en-US" altLang="zh-CN" sz="2000" u="none" dirty="0">
                <a:solidFill>
                  <a:srgbClr val="1A3868"/>
                </a:solidFill>
              </a:rPr>
              <a:t>BSS </a:t>
            </a:r>
            <a:r>
              <a:rPr lang="zh-CN" altLang="en-US" sz="2000" u="none" dirty="0">
                <a:solidFill>
                  <a:srgbClr val="1A3868"/>
                </a:solidFill>
              </a:rPr>
              <a:t>以内都可以直接通信</a:t>
            </a:r>
            <a:r>
              <a:rPr lang="zh-CN" altLang="en-US" sz="2000" u="none" dirty="0" smtClean="0">
                <a:solidFill>
                  <a:srgbClr val="1A3868"/>
                </a:solidFill>
              </a:rPr>
              <a:t>，但</a:t>
            </a:r>
            <a:r>
              <a:rPr lang="zh-CN" altLang="en-US" sz="2000" u="none" dirty="0">
                <a:solidFill>
                  <a:srgbClr val="1A3868"/>
                </a:solidFill>
              </a:rPr>
              <a:t>在和本 </a:t>
            </a:r>
            <a:r>
              <a:rPr lang="en-US" altLang="zh-CN" sz="2000" u="none" dirty="0">
                <a:solidFill>
                  <a:srgbClr val="1A3868"/>
                </a:solidFill>
              </a:rPr>
              <a:t>BSS </a:t>
            </a:r>
            <a:r>
              <a:rPr lang="zh-CN" altLang="en-US" sz="2000" u="none" dirty="0">
                <a:solidFill>
                  <a:srgbClr val="1A3868"/>
                </a:solidFill>
              </a:rPr>
              <a:t>以外的站通信时 ，都要通过本 </a:t>
            </a:r>
            <a:r>
              <a:rPr lang="en-US" altLang="zh-CN" sz="2000" u="none" dirty="0">
                <a:solidFill>
                  <a:srgbClr val="1A3868"/>
                </a:solidFill>
              </a:rPr>
              <a:t>BSS </a:t>
            </a:r>
            <a:r>
              <a:rPr lang="zh-CN" altLang="en-US" sz="2000" u="none" dirty="0">
                <a:solidFill>
                  <a:srgbClr val="1A3868"/>
                </a:solidFill>
              </a:rPr>
              <a:t>的基站。 </a:t>
            </a:r>
          </a:p>
        </p:txBody>
      </p:sp>
      <p:sp>
        <p:nvSpPr>
          <p:cNvPr id="348172" name="Text Box 12"/>
          <p:cNvSpPr txBox="1">
            <a:spLocks noChangeArrowheads="1"/>
          </p:cNvSpPr>
          <p:nvPr/>
        </p:nvSpPr>
        <p:spPr bwMode="auto">
          <a:xfrm>
            <a:off x="2914308" y="2788115"/>
            <a:ext cx="64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none" dirty="0">
                <a:solidFill>
                  <a:srgbClr val="333399"/>
                </a:solidFill>
                <a:latin typeface="Arial" panose="020B0604020202020204" pitchFamily="34" charset="0"/>
                <a:ea typeface="黑体" panose="02010609060101010101" pitchFamily="49" charset="-122"/>
              </a:rPr>
              <a:t>AP</a:t>
            </a:r>
            <a:r>
              <a:rPr lang="en-US" altLang="zh-CN" sz="2000" u="none" baseline="-25000" dirty="0">
                <a:solidFill>
                  <a:srgbClr val="333399"/>
                </a:solidFill>
                <a:latin typeface="Arial" panose="020B0604020202020204" pitchFamily="34" charset="0"/>
                <a:ea typeface="黑体" panose="02010609060101010101" pitchFamily="49" charset="-122"/>
              </a:rPr>
              <a:t>1</a:t>
            </a:r>
          </a:p>
        </p:txBody>
      </p:sp>
      <p:sp>
        <p:nvSpPr>
          <p:cNvPr id="348173" name="Text Box 13"/>
          <p:cNvSpPr txBox="1">
            <a:spLocks noChangeArrowheads="1"/>
          </p:cNvSpPr>
          <p:nvPr/>
        </p:nvSpPr>
        <p:spPr bwMode="auto">
          <a:xfrm>
            <a:off x="5507098" y="2788115"/>
            <a:ext cx="64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none">
                <a:solidFill>
                  <a:srgbClr val="333399"/>
                </a:solidFill>
                <a:latin typeface="Arial" panose="020B0604020202020204" pitchFamily="34" charset="0"/>
                <a:ea typeface="黑体" panose="02010609060101010101" pitchFamily="49" charset="-122"/>
              </a:rPr>
              <a:t>AP</a:t>
            </a:r>
            <a:r>
              <a:rPr lang="en-US" altLang="zh-CN" sz="2000" u="none" baseline="-25000">
                <a:solidFill>
                  <a:srgbClr val="333399"/>
                </a:solidFill>
                <a:latin typeface="Arial" panose="020B0604020202020204" pitchFamily="34" charset="0"/>
                <a:ea typeface="黑体" panose="02010609060101010101" pitchFamily="49" charset="-122"/>
              </a:rPr>
              <a:t>2</a:t>
            </a:r>
          </a:p>
        </p:txBody>
      </p:sp>
      <p:sp>
        <p:nvSpPr>
          <p:cNvPr id="348175" name="Rectangle 15"/>
          <p:cNvSpPr>
            <a:spLocks noChangeArrowheads="1"/>
          </p:cNvSpPr>
          <p:nvPr/>
        </p:nvSpPr>
        <p:spPr bwMode="auto">
          <a:xfrm>
            <a:off x="1158786" y="3077525"/>
            <a:ext cx="1107623" cy="466869"/>
          </a:xfrm>
          <a:prstGeom prst="rect">
            <a:avLst/>
          </a:prstGeom>
          <a:noFill/>
          <a:ln w="5715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
        <p:nvSpPr>
          <p:cNvPr id="348176" name="Rectangle 16"/>
          <p:cNvSpPr>
            <a:spLocks noChangeArrowheads="1"/>
          </p:cNvSpPr>
          <p:nvPr/>
        </p:nvSpPr>
        <p:spPr bwMode="auto">
          <a:xfrm>
            <a:off x="5696467" y="3220444"/>
            <a:ext cx="1107623" cy="466869"/>
          </a:xfrm>
          <a:prstGeom prst="rect">
            <a:avLst/>
          </a:prstGeom>
          <a:noFill/>
          <a:ln w="57150">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p>
        </p:txBody>
      </p:sp>
    </p:spTree>
    <p:extLst>
      <p:ext uri="{BB962C8B-B14F-4D97-AF65-F5344CB8AC3E}">
        <p14:creationId xmlns:p14="http://schemas.microsoft.com/office/powerpoint/2010/main" val="3170125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grpId="0" nodeType="afterEffect">
                                  <p:stCondLst>
                                    <p:cond delay="1000"/>
                                  </p:stCondLst>
                                  <p:childTnLst>
                                    <p:set>
                                      <p:cBhvr>
                                        <p:cTn id="6" dur="1" fill="hold">
                                          <p:stCondLst>
                                            <p:cond delay="0"/>
                                          </p:stCondLst>
                                        </p:cTn>
                                        <p:tgtEl>
                                          <p:spTgt spid="348175"/>
                                        </p:tgtEl>
                                        <p:attrNameLst>
                                          <p:attrName>style.visibility</p:attrName>
                                        </p:attrNameLst>
                                      </p:cBhvr>
                                      <p:to>
                                        <p:strVal val="visible"/>
                                      </p:to>
                                    </p:set>
                                    <p:animEffect transition="in" filter="diamond(out)">
                                      <p:cBhvr>
                                        <p:cTn id="7" dur="2000"/>
                                        <p:tgtEl>
                                          <p:spTgt spid="348175"/>
                                        </p:tgtEl>
                                      </p:cBhvr>
                                    </p:animEffect>
                                  </p:childTnLst>
                                </p:cTn>
                              </p:par>
                            </p:childTnLst>
                          </p:cTn>
                        </p:par>
                        <p:par>
                          <p:cTn id="8" fill="hold" nodeType="afterGroup">
                            <p:stCondLst>
                              <p:cond delay="3000"/>
                            </p:stCondLst>
                            <p:childTnLst>
                              <p:par>
                                <p:cTn id="9" presetID="8" presetClass="entr" presetSubtype="32" fill="hold" grpId="0" nodeType="afterEffect">
                                  <p:stCondLst>
                                    <p:cond delay="500"/>
                                  </p:stCondLst>
                                  <p:childTnLst>
                                    <p:set>
                                      <p:cBhvr>
                                        <p:cTn id="10" dur="1" fill="hold">
                                          <p:stCondLst>
                                            <p:cond delay="0"/>
                                          </p:stCondLst>
                                        </p:cTn>
                                        <p:tgtEl>
                                          <p:spTgt spid="348176"/>
                                        </p:tgtEl>
                                        <p:attrNameLst>
                                          <p:attrName>style.visibility</p:attrName>
                                        </p:attrNameLst>
                                      </p:cBhvr>
                                      <p:to>
                                        <p:strVal val="visible"/>
                                      </p:to>
                                    </p:set>
                                    <p:animEffect transition="in" filter="diamond(out)">
                                      <p:cBhvr>
                                        <p:cTn id="11" dur="2000"/>
                                        <p:tgtEl>
                                          <p:spTgt spid="348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75" grpId="0" animBg="1"/>
      <p:bldP spid="34817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4429" y="700336"/>
            <a:ext cx="6429375" cy="576064"/>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关于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数据帧的地址</a:t>
            </a:r>
          </a:p>
        </p:txBody>
      </p:sp>
      <p:sp>
        <p:nvSpPr>
          <p:cNvPr id="368643" name="Rectangle 3"/>
          <p:cNvSpPr>
            <a:spLocks noGrp="1" noChangeArrowheads="1"/>
          </p:cNvSpPr>
          <p:nvPr>
            <p:ph type="body" idx="1"/>
          </p:nvPr>
        </p:nvSpPr>
        <p:spPr>
          <a:xfrm>
            <a:off x="375359" y="1276400"/>
            <a:ext cx="5987771" cy="1080231"/>
          </a:xfrm>
        </p:spPr>
        <p:txBody>
          <a:bodyPr/>
          <a:lstStyle/>
          <a:p>
            <a:pPr marL="182563" indent="-182563"/>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802.11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数据帧最特殊的地方就是有四个地址字段。地址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用于自组网络</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。只</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讨论前三种地址。 </a:t>
            </a:r>
            <a:endPar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下图，</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向</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发送数据必须经过</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AP</a:t>
            </a:r>
            <a:r>
              <a:rPr lang="en-US" altLang="zh-CN" sz="2000" b="1" baseline="-2500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转发。</a:t>
            </a:r>
            <a:endPar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65" descr="发送到AP"/>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539552" y="2572544"/>
            <a:ext cx="349518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3"/>
          <a:stretch>
            <a:fillRect/>
          </a:stretch>
        </p:blipFill>
        <p:spPr>
          <a:xfrm>
            <a:off x="4211960" y="3040596"/>
            <a:ext cx="4407074" cy="1080120"/>
          </a:xfrm>
          <a:prstGeom prst="rect">
            <a:avLst/>
          </a:prstGeom>
        </p:spPr>
      </p:pic>
    </p:spTree>
    <p:extLst>
      <p:ext uri="{BB962C8B-B14F-4D97-AF65-F5344CB8AC3E}">
        <p14:creationId xmlns:p14="http://schemas.microsoft.com/office/powerpoint/2010/main" val="20731259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384429" y="772344"/>
            <a:ext cx="6429375" cy="576064"/>
          </a:xfrm>
        </p:spPr>
        <p:txBody>
          <a:bodyPr/>
          <a:lstStyle/>
          <a:p>
            <a:pPr algn="l"/>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以太网帧与</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802.11 </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数据帧的转换</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68643" name="Rectangle 3"/>
          <p:cNvSpPr>
            <a:spLocks noGrp="1" noChangeArrowheads="1"/>
          </p:cNvSpPr>
          <p:nvPr>
            <p:ph type="body" idx="1"/>
          </p:nvPr>
        </p:nvSpPr>
        <p:spPr>
          <a:xfrm>
            <a:off x="251520" y="1329278"/>
            <a:ext cx="5256584" cy="1080231"/>
          </a:xfrm>
        </p:spPr>
        <p:txBody>
          <a:bodyPr/>
          <a:lstStyle/>
          <a:p>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数据包要由路由器</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转发到移动站</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根据</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地址，由接口</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转发：以太网帧的源地址是接口</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地址，目的地址是</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地址；</a:t>
            </a:r>
            <a:endPar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到达</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AP</a:t>
            </a:r>
            <a:r>
              <a:rPr lang="en-US" altLang="zh-CN" sz="1800" b="1" baseline="-25000"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后，将其转换成无线局域网</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802.11</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帧，再发送给</a:t>
            </a:r>
            <a:r>
              <a:rPr lang="en-US" altLang="zh-CN"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18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；反向亦然。</a:t>
            </a:r>
            <a:endParaRPr lang="zh-CN" altLang="en-US" sz="18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5724128" y="1348408"/>
            <a:ext cx="3096343" cy="1781070"/>
            <a:chOff x="688889" y="3203672"/>
            <a:chExt cx="2961720" cy="1650722"/>
          </a:xfrm>
        </p:grpSpPr>
        <p:pic>
          <p:nvPicPr>
            <p:cNvPr id="6" name="Picture 65" descr="发送到AP"/>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688889" y="3203672"/>
              <a:ext cx="2961720" cy="165072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041136" y="3403886"/>
              <a:ext cx="734761" cy="684605"/>
            </a:xfrm>
            <a:prstGeom prst="rect">
              <a:avLst/>
            </a:prstGeom>
            <a:noFill/>
          </p:spPr>
          <p:txBody>
            <a:bodyPr wrap="none" rtlCol="0">
              <a:spAutoFit/>
            </a:bodyPr>
            <a:lstStyle/>
            <a:p>
              <a:r>
                <a:rPr lang="en-US" altLang="zh-CN" sz="1400" b="0" u="none" dirty="0" smtClean="0"/>
                <a:t>2         1</a:t>
              </a:r>
            </a:p>
            <a:p>
              <a:endParaRPr lang="en-US" altLang="zh-CN" sz="1400" b="0" u="none" dirty="0" smtClean="0"/>
            </a:p>
            <a:p>
              <a:r>
                <a:rPr lang="en-US" altLang="zh-CN" sz="1400" b="0" u="none" dirty="0" smtClean="0"/>
                <a:t>    0   </a:t>
              </a:r>
              <a:endParaRPr lang="zh-CN" altLang="en-US" sz="1400" b="0" u="none" dirty="0"/>
            </a:p>
          </p:txBody>
        </p:sp>
      </p:grpSp>
      <p:pic>
        <p:nvPicPr>
          <p:cNvPr id="21" name="图片 20"/>
          <p:cNvPicPr>
            <a:picLocks noChangeAspect="1"/>
          </p:cNvPicPr>
          <p:nvPr/>
        </p:nvPicPr>
        <p:blipFill>
          <a:blip r:embed="rId3"/>
          <a:stretch>
            <a:fillRect/>
          </a:stretch>
        </p:blipFill>
        <p:spPr>
          <a:xfrm>
            <a:off x="899592" y="3264572"/>
            <a:ext cx="7536563" cy="1765099"/>
          </a:xfrm>
          <a:prstGeom prst="rect">
            <a:avLst/>
          </a:prstGeom>
        </p:spPr>
      </p:pic>
      <p:pic>
        <p:nvPicPr>
          <p:cNvPr id="22" name="图片 21"/>
          <p:cNvPicPr>
            <a:picLocks noChangeAspect="1"/>
          </p:cNvPicPr>
          <p:nvPr/>
        </p:nvPicPr>
        <p:blipFill>
          <a:blip r:embed="rId4"/>
          <a:stretch>
            <a:fillRect/>
          </a:stretch>
        </p:blipFill>
        <p:spPr>
          <a:xfrm>
            <a:off x="6070944" y="2250372"/>
            <a:ext cx="360040" cy="336811"/>
          </a:xfrm>
          <a:prstGeom prst="rect">
            <a:avLst/>
          </a:prstGeom>
        </p:spPr>
      </p:pic>
    </p:spTree>
    <p:extLst>
      <p:ext uri="{BB962C8B-B14F-4D97-AF65-F5344CB8AC3E}">
        <p14:creationId xmlns:p14="http://schemas.microsoft.com/office/powerpoint/2010/main" val="17962834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395536" y="700336"/>
            <a:ext cx="6429375" cy="648072"/>
          </a:xfrm>
        </p:spPr>
        <p:txBody>
          <a:bodyPr/>
          <a:lstStyle/>
          <a:p>
            <a:pPr algn="l"/>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2</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、序号</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控制字段、持续期</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字段</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72739" name="Rectangle 3"/>
          <p:cNvSpPr>
            <a:spLocks noGrp="1" noChangeArrowheads="1"/>
          </p:cNvSpPr>
          <p:nvPr>
            <p:ph type="body" idx="1"/>
          </p:nvPr>
        </p:nvSpPr>
        <p:spPr>
          <a:xfrm>
            <a:off x="410207" y="1358382"/>
            <a:ext cx="6053312" cy="1440160"/>
          </a:xfrm>
        </p:spPr>
        <p:txBody>
          <a:bodyPr/>
          <a:lstStyle/>
          <a:p>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序号控制字段</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占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16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位，其中序号子字段占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12 </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0~4095</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分片子字段占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0~15</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）。重传帧字段内容不变。</a:t>
            </a:r>
            <a:endPar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持续期字段</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占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16 </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位，预约信道时间。</a:t>
            </a:r>
            <a:endPar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Text Box 5"/>
          <p:cNvSpPr txBox="1">
            <a:spLocks noChangeArrowheads="1"/>
          </p:cNvSpPr>
          <p:nvPr/>
        </p:nvSpPr>
        <p:spPr bwMode="auto">
          <a:xfrm>
            <a:off x="179512" y="3298140"/>
            <a:ext cx="68371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字节        </a:t>
            </a:r>
            <a:r>
              <a:rPr lang="en-US" altLang="zh-CN" sz="1200" u="none" dirty="0">
                <a:solidFill>
                  <a:srgbClr val="18386B"/>
                </a:solidFill>
                <a:latin typeface="Arial" panose="020B0604020202020204" pitchFamily="34" charset="0"/>
                <a:ea typeface="黑体" panose="02010609060101010101" pitchFamily="49" charset="-122"/>
              </a:rPr>
              <a:t>2              2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2              6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0 ~ 2312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4</a:t>
            </a:r>
          </a:p>
        </p:txBody>
      </p:sp>
      <p:sp>
        <p:nvSpPr>
          <p:cNvPr id="7" name="Rectangle 8"/>
          <p:cNvSpPr>
            <a:spLocks noChangeArrowheads="1"/>
          </p:cNvSpPr>
          <p:nvPr/>
        </p:nvSpPr>
        <p:spPr bwMode="auto">
          <a:xfrm>
            <a:off x="1330621" y="3554368"/>
            <a:ext cx="649091" cy="270355"/>
          </a:xfrm>
          <a:prstGeom prst="rect">
            <a:avLst/>
          </a:prstGeom>
          <a:solidFill>
            <a:srgbClr val="92D050"/>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dirty="0">
                <a:solidFill>
                  <a:srgbClr val="18386B"/>
                </a:solidFill>
                <a:latin typeface="Arial" panose="020B0604020202020204" pitchFamily="34" charset="0"/>
                <a:ea typeface="黑体" panose="02010609060101010101" pitchFamily="49" charset="-122"/>
              </a:rPr>
              <a:t>持续期</a:t>
            </a:r>
          </a:p>
        </p:txBody>
      </p:sp>
      <p:sp>
        <p:nvSpPr>
          <p:cNvPr id="8" name="Rectangle 9"/>
          <p:cNvSpPr>
            <a:spLocks noChangeArrowheads="1"/>
          </p:cNvSpPr>
          <p:nvPr/>
        </p:nvSpPr>
        <p:spPr bwMode="auto">
          <a:xfrm>
            <a:off x="1987987" y="355182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1</a:t>
            </a:r>
          </a:p>
        </p:txBody>
      </p:sp>
      <p:sp>
        <p:nvSpPr>
          <p:cNvPr id="9" name="Rectangle 10"/>
          <p:cNvSpPr>
            <a:spLocks noChangeArrowheads="1"/>
          </p:cNvSpPr>
          <p:nvPr/>
        </p:nvSpPr>
        <p:spPr bwMode="auto">
          <a:xfrm>
            <a:off x="2637079" y="355182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2</a:t>
            </a:r>
          </a:p>
        </p:txBody>
      </p:sp>
      <p:sp>
        <p:nvSpPr>
          <p:cNvPr id="10" name="Rectangle 11"/>
          <p:cNvSpPr>
            <a:spLocks noChangeArrowheads="1"/>
          </p:cNvSpPr>
          <p:nvPr/>
        </p:nvSpPr>
        <p:spPr bwMode="auto">
          <a:xfrm>
            <a:off x="3286169" y="355182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3</a:t>
            </a:r>
          </a:p>
        </p:txBody>
      </p:sp>
      <p:sp>
        <p:nvSpPr>
          <p:cNvPr id="11" name="Rectangle 12"/>
          <p:cNvSpPr>
            <a:spLocks noChangeArrowheads="1"/>
          </p:cNvSpPr>
          <p:nvPr/>
        </p:nvSpPr>
        <p:spPr bwMode="auto">
          <a:xfrm>
            <a:off x="3935260" y="3551821"/>
            <a:ext cx="649091" cy="270355"/>
          </a:xfrm>
          <a:prstGeom prst="rect">
            <a:avLst/>
          </a:prstGeom>
          <a:solidFill>
            <a:srgbClr val="92D050"/>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dirty="0">
                <a:solidFill>
                  <a:srgbClr val="18386B"/>
                </a:solidFill>
                <a:latin typeface="Arial" panose="020B0604020202020204" pitchFamily="34" charset="0"/>
                <a:ea typeface="黑体" panose="02010609060101010101" pitchFamily="49" charset="-122"/>
              </a:rPr>
              <a:t>序号控制</a:t>
            </a:r>
          </a:p>
        </p:txBody>
      </p:sp>
      <p:sp>
        <p:nvSpPr>
          <p:cNvPr id="12" name="Rectangle 13"/>
          <p:cNvSpPr>
            <a:spLocks noChangeArrowheads="1"/>
          </p:cNvSpPr>
          <p:nvPr/>
        </p:nvSpPr>
        <p:spPr bwMode="auto">
          <a:xfrm>
            <a:off x="4584351" y="355182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4</a:t>
            </a:r>
          </a:p>
        </p:txBody>
      </p:sp>
      <p:sp>
        <p:nvSpPr>
          <p:cNvPr id="13" name="Rectangle 14"/>
          <p:cNvSpPr>
            <a:spLocks noChangeArrowheads="1"/>
          </p:cNvSpPr>
          <p:nvPr/>
        </p:nvSpPr>
        <p:spPr bwMode="auto">
          <a:xfrm>
            <a:off x="5233442" y="3551821"/>
            <a:ext cx="1021872"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帧主体</a:t>
            </a:r>
          </a:p>
        </p:txBody>
      </p:sp>
      <p:sp>
        <p:nvSpPr>
          <p:cNvPr id="14" name="Rectangle 15"/>
          <p:cNvSpPr>
            <a:spLocks noChangeArrowheads="1"/>
          </p:cNvSpPr>
          <p:nvPr/>
        </p:nvSpPr>
        <p:spPr bwMode="auto">
          <a:xfrm>
            <a:off x="6254122" y="3551821"/>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200" u="none">
                <a:solidFill>
                  <a:srgbClr val="18386B"/>
                </a:solidFill>
                <a:latin typeface="Arial" panose="020B0604020202020204" pitchFamily="34" charset="0"/>
                <a:ea typeface="黑体" panose="02010609060101010101" pitchFamily="49" charset="-122"/>
              </a:rPr>
              <a:t>FCS</a:t>
            </a:r>
          </a:p>
        </p:txBody>
      </p:sp>
      <p:sp>
        <p:nvSpPr>
          <p:cNvPr id="15" name="Rectangle 8"/>
          <p:cNvSpPr>
            <a:spLocks noChangeArrowheads="1"/>
          </p:cNvSpPr>
          <p:nvPr/>
        </p:nvSpPr>
        <p:spPr bwMode="auto">
          <a:xfrm>
            <a:off x="681530" y="3554368"/>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dirty="0" smtClean="0">
                <a:solidFill>
                  <a:srgbClr val="18386B"/>
                </a:solidFill>
                <a:latin typeface="Arial" panose="020B0604020202020204" pitchFamily="34" charset="0"/>
                <a:ea typeface="黑体" panose="02010609060101010101" pitchFamily="49" charset="-122"/>
              </a:rPr>
              <a:t>帧控制</a:t>
            </a:r>
            <a:endParaRPr lang="zh-CN" altLang="en-US" sz="1200" u="none" dirty="0">
              <a:solidFill>
                <a:srgbClr val="18386B"/>
              </a:solidFill>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16125764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395536" y="700336"/>
            <a:ext cx="6429375" cy="504056"/>
          </a:xfrm>
        </p:spPr>
        <p:txBody>
          <a:bodyPr/>
          <a:lstStyle/>
          <a:p>
            <a:pPr algn="l"/>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3</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、帧控制字段 </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72739" name="Rectangle 3"/>
          <p:cNvSpPr>
            <a:spLocks noGrp="1" noChangeArrowheads="1"/>
          </p:cNvSpPr>
          <p:nvPr>
            <p:ph type="body" idx="1"/>
          </p:nvPr>
        </p:nvSpPr>
        <p:spPr>
          <a:xfrm>
            <a:off x="220105" y="1204392"/>
            <a:ext cx="6912768" cy="3600400"/>
          </a:xfrm>
        </p:spPr>
        <p:txBody>
          <a:bodyPr/>
          <a:lstStyle/>
          <a:p>
            <a:r>
              <a:rPr lang="zh-CN" altLang="en-US" sz="20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帧控制字段</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共分为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11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个子字段。</a:t>
            </a:r>
          </a:p>
          <a:p>
            <a:pPr lvl="1"/>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协议版本</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字段现在是 </a:t>
            </a:r>
            <a:r>
              <a:rPr lang="en-US" altLang="zh-CN"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lvl="1"/>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类型</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字段和</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子类型</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字段用来区分帧的功能。</a:t>
            </a:r>
          </a:p>
          <a:p>
            <a:pPr lvl="1"/>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更多分片</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字段置为 </a:t>
            </a:r>
            <a:r>
              <a:rPr lang="en-US" altLang="zh-CN"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时表明这个帧属于一个帧的多个分片之一。</a:t>
            </a:r>
          </a:p>
          <a:p>
            <a:pPr lvl="1"/>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有线等效保密</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字段 </a:t>
            </a:r>
            <a:r>
              <a:rPr lang="en-US" altLang="zh-CN"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WEP(Wired Equivalent Privacy) </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占 </a:t>
            </a:r>
            <a:r>
              <a:rPr lang="en-US" altLang="zh-CN"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位。若 </a:t>
            </a:r>
            <a:r>
              <a:rPr lang="en-US" altLang="zh-CN"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WEP = 1</a:t>
            </a:r>
            <a:r>
              <a:rPr lang="zh-CN" altLang="en-US"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，表明采用 </a:t>
            </a:r>
            <a:r>
              <a:rPr lang="en-US" altLang="zh-CN"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WEP </a:t>
            </a:r>
            <a:r>
              <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加密算法</a:t>
            </a:r>
            <a:r>
              <a:rPr lang="zh-CN" altLang="en-US"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Freeform 4"/>
          <p:cNvSpPr>
            <a:spLocks/>
          </p:cNvSpPr>
          <p:nvPr/>
        </p:nvSpPr>
        <p:spPr bwMode="auto">
          <a:xfrm>
            <a:off x="593505" y="4073408"/>
            <a:ext cx="6050242" cy="432331"/>
          </a:xfrm>
          <a:custGeom>
            <a:avLst/>
            <a:gdLst>
              <a:gd name="T0" fmla="*/ 0 w 5080"/>
              <a:gd name="T1" fmla="*/ 363 h 363"/>
              <a:gd name="T2" fmla="*/ 181 w 5080"/>
              <a:gd name="T3" fmla="*/ 0 h 363"/>
              <a:gd name="T4" fmla="*/ 725 w 5080"/>
              <a:gd name="T5" fmla="*/ 0 h 363"/>
              <a:gd name="T6" fmla="*/ 5080 w 5080"/>
              <a:gd name="T7" fmla="*/ 363 h 363"/>
              <a:gd name="T8" fmla="*/ 0 w 5080"/>
              <a:gd name="T9" fmla="*/ 363 h 363"/>
            </a:gdLst>
            <a:ahLst/>
            <a:cxnLst>
              <a:cxn ang="0">
                <a:pos x="T0" y="T1"/>
              </a:cxn>
              <a:cxn ang="0">
                <a:pos x="T2" y="T3"/>
              </a:cxn>
              <a:cxn ang="0">
                <a:pos x="T4" y="T5"/>
              </a:cxn>
              <a:cxn ang="0">
                <a:pos x="T6" y="T7"/>
              </a:cxn>
              <a:cxn ang="0">
                <a:pos x="T8" y="T9"/>
              </a:cxn>
            </a:cxnLst>
            <a:rect l="0" t="0" r="r" b="b"/>
            <a:pathLst>
              <a:path w="5080" h="363">
                <a:moveTo>
                  <a:pt x="0" y="363"/>
                </a:moveTo>
                <a:lnTo>
                  <a:pt x="181" y="0"/>
                </a:lnTo>
                <a:lnTo>
                  <a:pt x="725" y="0"/>
                </a:lnTo>
                <a:lnTo>
                  <a:pt x="5080" y="363"/>
                </a:lnTo>
                <a:lnTo>
                  <a:pt x="0" y="363"/>
                </a:lnTo>
                <a:close/>
              </a:path>
            </a:pathLst>
          </a:custGeom>
          <a:gradFill rotWithShape="1">
            <a:gsLst>
              <a:gs pos="0">
                <a:srgbClr val="FFFF99">
                  <a:gamma/>
                  <a:shade val="46275"/>
                  <a:invGamma/>
                </a:srgbClr>
              </a:gs>
              <a:gs pos="100000">
                <a:srgbClr val="FFFF9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solidFill>
                <a:srgbClr val="18386B"/>
              </a:solidFill>
            </a:endParaRPr>
          </a:p>
        </p:txBody>
      </p:sp>
      <p:sp>
        <p:nvSpPr>
          <p:cNvPr id="5" name="Rectangle 6"/>
          <p:cNvSpPr>
            <a:spLocks noChangeArrowheads="1"/>
          </p:cNvSpPr>
          <p:nvPr/>
        </p:nvSpPr>
        <p:spPr bwMode="auto">
          <a:xfrm>
            <a:off x="810265" y="3810199"/>
            <a:ext cx="643136" cy="257254"/>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18386B"/>
              </a:solidFill>
            </a:endParaRPr>
          </a:p>
        </p:txBody>
      </p:sp>
      <p:sp>
        <p:nvSpPr>
          <p:cNvPr id="6" name="Rectangle 7"/>
          <p:cNvSpPr>
            <a:spLocks noChangeArrowheads="1"/>
          </p:cNvSpPr>
          <p:nvPr/>
        </p:nvSpPr>
        <p:spPr bwMode="auto">
          <a:xfrm>
            <a:off x="807884" y="3803053"/>
            <a:ext cx="649091" cy="27035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帧控制</a:t>
            </a:r>
          </a:p>
        </p:txBody>
      </p:sp>
      <p:sp>
        <p:nvSpPr>
          <p:cNvPr id="7" name="Rectangle 8"/>
          <p:cNvSpPr>
            <a:spLocks noChangeArrowheads="1"/>
          </p:cNvSpPr>
          <p:nvPr/>
        </p:nvSpPr>
        <p:spPr bwMode="auto">
          <a:xfrm>
            <a:off x="1456975"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持续期</a:t>
            </a:r>
          </a:p>
        </p:txBody>
      </p:sp>
      <p:sp>
        <p:nvSpPr>
          <p:cNvPr id="8" name="Rectangle 9"/>
          <p:cNvSpPr>
            <a:spLocks noChangeArrowheads="1"/>
          </p:cNvSpPr>
          <p:nvPr/>
        </p:nvSpPr>
        <p:spPr bwMode="auto">
          <a:xfrm>
            <a:off x="2106065"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1</a:t>
            </a:r>
          </a:p>
        </p:txBody>
      </p:sp>
      <p:sp>
        <p:nvSpPr>
          <p:cNvPr id="9" name="Rectangle 10"/>
          <p:cNvSpPr>
            <a:spLocks noChangeArrowheads="1"/>
          </p:cNvSpPr>
          <p:nvPr/>
        </p:nvSpPr>
        <p:spPr bwMode="auto">
          <a:xfrm>
            <a:off x="2755157"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2</a:t>
            </a:r>
          </a:p>
        </p:txBody>
      </p:sp>
      <p:sp>
        <p:nvSpPr>
          <p:cNvPr id="10" name="Rectangle 11"/>
          <p:cNvSpPr>
            <a:spLocks noChangeArrowheads="1"/>
          </p:cNvSpPr>
          <p:nvPr/>
        </p:nvSpPr>
        <p:spPr bwMode="auto">
          <a:xfrm>
            <a:off x="3404247"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3</a:t>
            </a:r>
          </a:p>
        </p:txBody>
      </p:sp>
      <p:sp>
        <p:nvSpPr>
          <p:cNvPr id="11" name="Rectangle 12"/>
          <p:cNvSpPr>
            <a:spLocks noChangeArrowheads="1"/>
          </p:cNvSpPr>
          <p:nvPr/>
        </p:nvSpPr>
        <p:spPr bwMode="auto">
          <a:xfrm>
            <a:off x="4053338"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序号控制</a:t>
            </a:r>
          </a:p>
        </p:txBody>
      </p:sp>
      <p:sp>
        <p:nvSpPr>
          <p:cNvPr id="12" name="Rectangle 13"/>
          <p:cNvSpPr>
            <a:spLocks noChangeArrowheads="1"/>
          </p:cNvSpPr>
          <p:nvPr/>
        </p:nvSpPr>
        <p:spPr bwMode="auto">
          <a:xfrm>
            <a:off x="4702429"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地址 </a:t>
            </a:r>
            <a:r>
              <a:rPr lang="en-US" altLang="zh-CN" sz="1200" u="none">
                <a:solidFill>
                  <a:srgbClr val="18386B"/>
                </a:solidFill>
                <a:latin typeface="Arial" panose="020B0604020202020204" pitchFamily="34" charset="0"/>
                <a:ea typeface="黑体" panose="02010609060101010101" pitchFamily="49" charset="-122"/>
              </a:rPr>
              <a:t>4</a:t>
            </a:r>
          </a:p>
        </p:txBody>
      </p:sp>
      <p:sp>
        <p:nvSpPr>
          <p:cNvPr id="13" name="Rectangle 14"/>
          <p:cNvSpPr>
            <a:spLocks noChangeArrowheads="1"/>
          </p:cNvSpPr>
          <p:nvPr/>
        </p:nvSpPr>
        <p:spPr bwMode="auto">
          <a:xfrm>
            <a:off x="5351520" y="3803053"/>
            <a:ext cx="1021872"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帧主体</a:t>
            </a:r>
          </a:p>
        </p:txBody>
      </p:sp>
      <p:sp>
        <p:nvSpPr>
          <p:cNvPr id="14" name="Rectangle 15"/>
          <p:cNvSpPr>
            <a:spLocks noChangeArrowheads="1"/>
          </p:cNvSpPr>
          <p:nvPr/>
        </p:nvSpPr>
        <p:spPr bwMode="auto">
          <a:xfrm>
            <a:off x="6372200" y="3803053"/>
            <a:ext cx="649091" cy="270355"/>
          </a:xfrm>
          <a:prstGeom prst="rect">
            <a:avLst/>
          </a:prstGeom>
          <a:solidFill>
            <a:srgbClr val="CCECFF"/>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200" u="none">
                <a:solidFill>
                  <a:srgbClr val="18386B"/>
                </a:solidFill>
                <a:latin typeface="Arial" panose="020B0604020202020204" pitchFamily="34" charset="0"/>
                <a:ea typeface="黑体" panose="02010609060101010101" pitchFamily="49" charset="-122"/>
              </a:rPr>
              <a:t>FCS</a:t>
            </a:r>
          </a:p>
        </p:txBody>
      </p:sp>
      <p:sp>
        <p:nvSpPr>
          <p:cNvPr id="15" name="Rectangle 16"/>
          <p:cNvSpPr>
            <a:spLocks noChangeArrowheads="1"/>
          </p:cNvSpPr>
          <p:nvPr/>
        </p:nvSpPr>
        <p:spPr bwMode="auto">
          <a:xfrm>
            <a:off x="592314" y="4505738"/>
            <a:ext cx="649091"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协议</a:t>
            </a:r>
          </a:p>
          <a:p>
            <a:pPr algn="ctr"/>
            <a:r>
              <a:rPr lang="zh-CN" altLang="en-US" sz="1200" u="none">
                <a:solidFill>
                  <a:srgbClr val="18386B"/>
                </a:solidFill>
                <a:latin typeface="Arial" panose="020B0604020202020204" pitchFamily="34" charset="0"/>
                <a:ea typeface="黑体" panose="02010609060101010101" pitchFamily="49" charset="-122"/>
              </a:rPr>
              <a:t>版本</a:t>
            </a:r>
          </a:p>
        </p:txBody>
      </p:sp>
      <p:sp>
        <p:nvSpPr>
          <p:cNvPr id="16" name="Rectangle 17"/>
          <p:cNvSpPr>
            <a:spLocks noChangeArrowheads="1"/>
          </p:cNvSpPr>
          <p:nvPr/>
        </p:nvSpPr>
        <p:spPr bwMode="auto">
          <a:xfrm>
            <a:off x="1241405" y="4505738"/>
            <a:ext cx="649091"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类型</a:t>
            </a:r>
          </a:p>
        </p:txBody>
      </p:sp>
      <p:sp>
        <p:nvSpPr>
          <p:cNvPr id="17" name="Rectangle 18"/>
          <p:cNvSpPr>
            <a:spLocks noChangeArrowheads="1"/>
          </p:cNvSpPr>
          <p:nvPr/>
        </p:nvSpPr>
        <p:spPr bwMode="auto">
          <a:xfrm>
            <a:off x="1890496" y="4505738"/>
            <a:ext cx="1295800"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子类型</a:t>
            </a:r>
          </a:p>
        </p:txBody>
      </p:sp>
      <p:sp>
        <p:nvSpPr>
          <p:cNvPr id="18" name="Rectangle 19"/>
          <p:cNvSpPr>
            <a:spLocks noChangeArrowheads="1"/>
          </p:cNvSpPr>
          <p:nvPr/>
        </p:nvSpPr>
        <p:spPr bwMode="auto">
          <a:xfrm>
            <a:off x="3183914" y="4505738"/>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到</a:t>
            </a:r>
          </a:p>
          <a:p>
            <a:pPr algn="ctr"/>
            <a:r>
              <a:rPr lang="en-US" altLang="zh-CN" sz="1200" u="none">
                <a:solidFill>
                  <a:srgbClr val="18386B"/>
                </a:solidFill>
                <a:latin typeface="Arial" panose="020B0604020202020204" pitchFamily="34" charset="0"/>
                <a:ea typeface="黑体" panose="02010609060101010101" pitchFamily="49" charset="-122"/>
              </a:rPr>
              <a:t>DS</a:t>
            </a:r>
          </a:p>
        </p:txBody>
      </p:sp>
      <p:sp>
        <p:nvSpPr>
          <p:cNvPr id="19" name="Rectangle 20"/>
          <p:cNvSpPr>
            <a:spLocks noChangeArrowheads="1"/>
          </p:cNvSpPr>
          <p:nvPr/>
        </p:nvSpPr>
        <p:spPr bwMode="auto">
          <a:xfrm>
            <a:off x="3618625" y="4505738"/>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从</a:t>
            </a:r>
          </a:p>
          <a:p>
            <a:pPr algn="ctr"/>
            <a:r>
              <a:rPr lang="en-US" altLang="zh-CN" sz="1200" u="none">
                <a:solidFill>
                  <a:srgbClr val="18386B"/>
                </a:solidFill>
                <a:latin typeface="Arial" panose="020B0604020202020204" pitchFamily="34" charset="0"/>
                <a:ea typeface="黑体" panose="02010609060101010101" pitchFamily="49" charset="-122"/>
              </a:rPr>
              <a:t>DS</a:t>
            </a:r>
          </a:p>
        </p:txBody>
      </p:sp>
      <p:sp>
        <p:nvSpPr>
          <p:cNvPr id="20" name="Rectangle 21"/>
          <p:cNvSpPr>
            <a:spLocks noChangeArrowheads="1"/>
          </p:cNvSpPr>
          <p:nvPr/>
        </p:nvSpPr>
        <p:spPr bwMode="auto">
          <a:xfrm>
            <a:off x="4053339" y="4505738"/>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更多</a:t>
            </a:r>
          </a:p>
          <a:p>
            <a:pPr algn="ctr"/>
            <a:r>
              <a:rPr lang="zh-CN" altLang="en-US" sz="1200" u="none">
                <a:solidFill>
                  <a:srgbClr val="18386B"/>
                </a:solidFill>
                <a:latin typeface="Arial" panose="020B0604020202020204" pitchFamily="34" charset="0"/>
                <a:ea typeface="黑体" panose="02010609060101010101" pitchFamily="49" charset="-122"/>
              </a:rPr>
              <a:t>分片</a:t>
            </a:r>
          </a:p>
        </p:txBody>
      </p:sp>
      <p:sp>
        <p:nvSpPr>
          <p:cNvPr id="21" name="Rectangle 22"/>
          <p:cNvSpPr>
            <a:spLocks noChangeArrowheads="1"/>
          </p:cNvSpPr>
          <p:nvPr/>
        </p:nvSpPr>
        <p:spPr bwMode="auto">
          <a:xfrm>
            <a:off x="4488050" y="4505738"/>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重试</a:t>
            </a:r>
          </a:p>
        </p:txBody>
      </p:sp>
      <p:sp>
        <p:nvSpPr>
          <p:cNvPr id="22" name="Rectangle 23"/>
          <p:cNvSpPr>
            <a:spLocks noChangeArrowheads="1"/>
          </p:cNvSpPr>
          <p:nvPr/>
        </p:nvSpPr>
        <p:spPr bwMode="auto">
          <a:xfrm>
            <a:off x="4922763" y="4505738"/>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功率</a:t>
            </a:r>
          </a:p>
          <a:p>
            <a:pPr algn="ctr"/>
            <a:r>
              <a:rPr lang="zh-CN" altLang="en-US" sz="1200" u="none">
                <a:solidFill>
                  <a:srgbClr val="18386B"/>
                </a:solidFill>
                <a:latin typeface="Arial" panose="020B0604020202020204" pitchFamily="34" charset="0"/>
                <a:ea typeface="黑体" panose="02010609060101010101" pitchFamily="49" charset="-122"/>
              </a:rPr>
              <a:t>管理</a:t>
            </a:r>
          </a:p>
        </p:txBody>
      </p:sp>
      <p:sp>
        <p:nvSpPr>
          <p:cNvPr id="23" name="Rectangle 24"/>
          <p:cNvSpPr>
            <a:spLocks noChangeArrowheads="1"/>
          </p:cNvSpPr>
          <p:nvPr/>
        </p:nvSpPr>
        <p:spPr bwMode="auto">
          <a:xfrm>
            <a:off x="5357474" y="4505738"/>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更多</a:t>
            </a:r>
          </a:p>
          <a:p>
            <a:pPr algn="ctr"/>
            <a:r>
              <a:rPr lang="zh-CN" altLang="en-US" sz="1200" u="none">
                <a:solidFill>
                  <a:srgbClr val="18386B"/>
                </a:solidFill>
                <a:latin typeface="Arial" panose="020B0604020202020204" pitchFamily="34" charset="0"/>
                <a:ea typeface="黑体" panose="02010609060101010101" pitchFamily="49" charset="-122"/>
              </a:rPr>
              <a:t>数据</a:t>
            </a:r>
          </a:p>
        </p:txBody>
      </p:sp>
      <p:sp>
        <p:nvSpPr>
          <p:cNvPr id="24" name="Rectangle 25"/>
          <p:cNvSpPr>
            <a:spLocks noChangeArrowheads="1"/>
          </p:cNvSpPr>
          <p:nvPr/>
        </p:nvSpPr>
        <p:spPr bwMode="auto">
          <a:xfrm>
            <a:off x="5792188" y="4505738"/>
            <a:ext cx="434712"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en-US" altLang="zh-CN" sz="1200" u="none">
                <a:solidFill>
                  <a:srgbClr val="18386B"/>
                </a:solidFill>
                <a:latin typeface="Arial" panose="020B0604020202020204" pitchFamily="34" charset="0"/>
                <a:ea typeface="黑体" panose="02010609060101010101" pitchFamily="49" charset="-122"/>
              </a:rPr>
              <a:t>WEP</a:t>
            </a:r>
          </a:p>
        </p:txBody>
      </p:sp>
      <p:sp>
        <p:nvSpPr>
          <p:cNvPr id="25" name="Rectangle 26"/>
          <p:cNvSpPr>
            <a:spLocks noChangeArrowheads="1"/>
          </p:cNvSpPr>
          <p:nvPr/>
        </p:nvSpPr>
        <p:spPr bwMode="auto">
          <a:xfrm>
            <a:off x="6226899" y="4505738"/>
            <a:ext cx="434713" cy="432330"/>
          </a:xfrm>
          <a:prstGeom prst="rect">
            <a:avLst/>
          </a:prstGeom>
          <a:solidFill>
            <a:srgbClr val="FFFF99"/>
          </a:solidFill>
          <a:ln w="9525">
            <a:solidFill>
              <a:schemeClr val="tx2"/>
            </a:solidFill>
            <a:miter lim="800000"/>
            <a:headEnd/>
            <a:tailEnd/>
          </a:ln>
          <a:effectLst>
            <a:outerShdw dist="35921" dir="2700000" algn="ctr" rotWithShape="0">
              <a:schemeClr val="bg2"/>
            </a:outerShdw>
          </a:effectLst>
        </p:spPr>
        <p:txBody>
          <a:bodyPr wrap="none" anchor="ctr"/>
          <a:lstStyle/>
          <a:p>
            <a:pPr algn="ctr"/>
            <a:r>
              <a:rPr lang="zh-CN" altLang="en-US" sz="1200" u="none">
                <a:solidFill>
                  <a:srgbClr val="18386B"/>
                </a:solidFill>
                <a:latin typeface="Arial" panose="020B0604020202020204" pitchFamily="34" charset="0"/>
                <a:ea typeface="黑体" panose="02010609060101010101" pitchFamily="49" charset="-122"/>
              </a:rPr>
              <a:t>顺序</a:t>
            </a:r>
          </a:p>
        </p:txBody>
      </p:sp>
      <p:sp>
        <p:nvSpPr>
          <p:cNvPr id="26" name="Text Box 27"/>
          <p:cNvSpPr txBox="1">
            <a:spLocks noChangeArrowheads="1"/>
          </p:cNvSpPr>
          <p:nvPr/>
        </p:nvSpPr>
        <p:spPr bwMode="auto">
          <a:xfrm>
            <a:off x="252878" y="4252057"/>
            <a:ext cx="646683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u="none" dirty="0">
                <a:solidFill>
                  <a:srgbClr val="18386B"/>
                </a:solidFill>
                <a:latin typeface="Arial" panose="020B0604020202020204" pitchFamily="34" charset="0"/>
                <a:ea typeface="黑体" panose="02010609060101010101" pitchFamily="49" charset="-122"/>
              </a:rPr>
              <a:t>位        </a:t>
            </a:r>
            <a:r>
              <a:rPr lang="en-US" altLang="zh-CN" sz="1200" u="none" dirty="0">
                <a:solidFill>
                  <a:srgbClr val="18386B"/>
                </a:solidFill>
                <a:latin typeface="Arial" panose="020B0604020202020204" pitchFamily="34" charset="0"/>
                <a:ea typeface="黑体" panose="02010609060101010101" pitchFamily="49" charset="-122"/>
              </a:rPr>
              <a:t>2              2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4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   </a:t>
            </a:r>
            <a:r>
              <a:rPr lang="en-US" altLang="zh-CN" sz="1200" u="none" dirty="0" smtClean="0">
                <a:solidFill>
                  <a:srgbClr val="18386B"/>
                </a:solidFill>
                <a:latin typeface="Arial" panose="020B0604020202020204" pitchFamily="34" charset="0"/>
                <a:ea typeface="黑体" panose="02010609060101010101" pitchFamily="49" charset="-122"/>
              </a:rPr>
              <a:t>     </a:t>
            </a:r>
            <a:r>
              <a:rPr lang="en-US" altLang="zh-CN" sz="1200" u="none" dirty="0">
                <a:solidFill>
                  <a:srgbClr val="18386B"/>
                </a:solidFill>
                <a:latin typeface="Arial" panose="020B0604020202020204" pitchFamily="34" charset="0"/>
                <a:ea typeface="黑体" panose="02010609060101010101" pitchFamily="49" charset="-122"/>
              </a:rPr>
              <a:t>1</a:t>
            </a:r>
          </a:p>
        </p:txBody>
      </p:sp>
    </p:spTree>
    <p:extLst>
      <p:ext uri="{BB962C8B-B14F-4D97-AF65-F5344CB8AC3E}">
        <p14:creationId xmlns:p14="http://schemas.microsoft.com/office/powerpoint/2010/main" val="22486783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547936" y="844352"/>
            <a:ext cx="6429375" cy="857250"/>
          </a:xfrm>
        </p:spPr>
        <p:txBody>
          <a:bodyPr/>
          <a:lstStyle/>
          <a:p>
            <a:pPr algn="l"/>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五、无线</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个人区域网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WPAN</a:t>
            </a:r>
            <a:b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b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 (Wireless Personal Area Network) </a:t>
            </a:r>
          </a:p>
        </p:txBody>
      </p:sp>
      <p:sp>
        <p:nvSpPr>
          <p:cNvPr id="375811" name="Rectangle 3"/>
          <p:cNvSpPr>
            <a:spLocks noGrp="1" noChangeArrowheads="1"/>
          </p:cNvSpPr>
          <p:nvPr>
            <p:ph type="body" idx="1"/>
          </p:nvPr>
        </p:nvSpPr>
        <p:spPr>
          <a:xfrm>
            <a:off x="539552" y="1852464"/>
            <a:ext cx="6192688" cy="2808312"/>
          </a:xfrm>
        </p:spPr>
        <p:txBody>
          <a:bodyPr/>
          <a:lstStyle/>
          <a:p>
            <a:pPr marL="182563" indent="-182563">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在个人工作地方把属于个人使用的电子设备用无线技术连接起来自组网络，不需要使用接入点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AP</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marL="182563" indent="-182563">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整个网络的范围大约在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10 m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左右。</a:t>
            </a:r>
          </a:p>
          <a:p>
            <a:pPr marL="182563" indent="-182563">
              <a:lnSpc>
                <a:spcPct val="125000"/>
              </a:lnSpc>
              <a:spcBef>
                <a:spcPts val="600"/>
              </a:spcBef>
            </a:pP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无线个人区域网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个人区域网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PAN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(Personal Area Network)</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并不完全等同，因为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不一定都是使用无线连接的</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491160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a:xfrm>
            <a:off x="518889" y="700336"/>
            <a:ext cx="6429375" cy="857250"/>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WPAN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和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WLAN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并</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不一样 </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76835" name="Rectangle 3"/>
          <p:cNvSpPr>
            <a:spLocks noGrp="1" noChangeArrowheads="1"/>
          </p:cNvSpPr>
          <p:nvPr>
            <p:ph type="body" idx="1"/>
          </p:nvPr>
        </p:nvSpPr>
        <p:spPr>
          <a:xfrm>
            <a:off x="467544" y="1708448"/>
            <a:ext cx="6357937" cy="3087688"/>
          </a:xfrm>
        </p:spPr>
        <p:txBody>
          <a:bodyPr/>
          <a:lstStyle/>
          <a:p>
            <a:pPr marL="182563" indent="-182563">
              <a:lnSpc>
                <a:spcPct val="125000"/>
              </a:lnSpc>
              <a:spcBef>
                <a:spcPts val="600"/>
              </a:spcBef>
            </a:pP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是以个人为中心来使用的</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无线个人区域</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网，它实际上就是一个低功率、小范围、低速率和低价格的电缆替代技术。</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都工作在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2.4 GHz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sz="20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ISM(Industrial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Scientific </a:t>
            </a:r>
            <a:r>
              <a:rPr lang="en-US" altLang="zh-CN" sz="20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Medical) </a:t>
            </a:r>
            <a:r>
              <a:rPr lang="zh-CN" altLang="en-US" sz="2000" b="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频段</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p>
          <a:p>
            <a:pPr marL="182563" indent="-182563">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但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WLAN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却是同时为许多用户服务的无线局域网，它是一个大功率、中等范围、高速率的局域网</a:t>
            </a:r>
            <a:r>
              <a:rPr lang="zh-CN" altLang="en-US" dirty="0"/>
              <a:t>。 </a:t>
            </a:r>
          </a:p>
        </p:txBody>
      </p:sp>
    </p:spTree>
    <p:extLst>
      <p:ext uri="{BB962C8B-B14F-4D97-AF65-F5344CB8AC3E}">
        <p14:creationId xmlns:p14="http://schemas.microsoft.com/office/powerpoint/2010/main" val="15309961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611560" y="700336"/>
            <a:ext cx="6429375" cy="857250"/>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1.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蓝牙系统</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(Bluetooth)</a:t>
            </a:r>
          </a:p>
        </p:txBody>
      </p:sp>
      <p:sp>
        <p:nvSpPr>
          <p:cNvPr id="377859" name="Rectangle 3"/>
          <p:cNvSpPr>
            <a:spLocks noGrp="1" noChangeArrowheads="1"/>
          </p:cNvSpPr>
          <p:nvPr>
            <p:ph type="body" idx="1"/>
          </p:nvPr>
        </p:nvSpPr>
        <p:spPr>
          <a:xfrm>
            <a:off x="611952" y="1708448"/>
            <a:ext cx="5831099" cy="2446597"/>
          </a:xfrm>
        </p:spPr>
        <p:txBody>
          <a:bodyPr/>
          <a:lstStyle/>
          <a:p>
            <a:pPr>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最早使用的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1994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年爱立信公司推出的蓝牙系统，其标准是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IEEE 802.15.1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蓝牙的数据率为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720 kb/s</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，通信范围在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10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米左右。</a:t>
            </a:r>
          </a:p>
          <a:p>
            <a:pPr>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蓝牙使用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TDM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方式和扩频跳频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FHSS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技术组成不用基站的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皮可网</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piconet</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2303904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611560" y="675094"/>
            <a:ext cx="6429375" cy="857250"/>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皮可网</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a:t>
            </a:r>
            <a:r>
              <a:rPr lang="en-US" altLang="zh-CN" sz="2400" kern="1200" dirty="0" err="1">
                <a:solidFill>
                  <a:srgbClr val="007D7A"/>
                </a:solidFill>
                <a:latin typeface="微软雅黑" panose="020B0503020204020204" pitchFamily="34" charset="-122"/>
                <a:ea typeface="微软雅黑" panose="020B0503020204020204" pitchFamily="34" charset="-122"/>
                <a:cs typeface="Times New Roman" pitchFamily="18" charset="0"/>
              </a:rPr>
              <a:t>piconet</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a:t>
            </a:r>
          </a:p>
        </p:txBody>
      </p:sp>
      <p:sp>
        <p:nvSpPr>
          <p:cNvPr id="378883" name="Rectangle 3"/>
          <p:cNvSpPr>
            <a:spLocks noGrp="1" noChangeArrowheads="1"/>
          </p:cNvSpPr>
          <p:nvPr>
            <p:ph type="body" idx="1"/>
          </p:nvPr>
        </p:nvSpPr>
        <p:spPr>
          <a:xfrm>
            <a:off x="251520" y="1521628"/>
            <a:ext cx="6624736" cy="3067140"/>
          </a:xfrm>
        </p:spPr>
        <p:txBody>
          <a:bodyPr/>
          <a:lstStyle/>
          <a:p>
            <a:pPr>
              <a:lnSpc>
                <a:spcPct val="125000"/>
              </a:lnSpc>
              <a:spcBef>
                <a:spcPts val="600"/>
              </a:spcBef>
            </a:pP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Piconet</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直译就是“微微网”，表示这种无线网络的覆盖面积非常小。</a:t>
            </a:r>
          </a:p>
          <a:p>
            <a:pPr>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每一个皮可网有一个</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主设备</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和最多</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个工作的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从设备</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(Slave)</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通过共享主设备或从设备，可以把多个皮可网链接起来，形成一个范围更大的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扩散网</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scatternet</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25000"/>
              </a:lnSpc>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这种主从工作方式的个人区域网实现起来</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价格便宜</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p>
          <a:p>
            <a:endParaRPr lang="zh-CN" altLang="en-US" dirty="0"/>
          </a:p>
          <a:p>
            <a:endParaRPr lang="zh-CN" altLang="en-US" dirty="0"/>
          </a:p>
          <a:p>
            <a:endParaRPr lang="en-US" altLang="zh-CN" dirty="0"/>
          </a:p>
        </p:txBody>
      </p:sp>
    </p:spTree>
    <p:extLst>
      <p:ext uri="{BB962C8B-B14F-4D97-AF65-F5344CB8AC3E}">
        <p14:creationId xmlns:p14="http://schemas.microsoft.com/office/powerpoint/2010/main" val="16397688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573589" y="659192"/>
            <a:ext cx="6429375" cy="857250"/>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蓝牙系统中的皮可网和扩散网 </a:t>
            </a:r>
          </a:p>
        </p:txBody>
      </p:sp>
      <p:sp>
        <p:nvSpPr>
          <p:cNvPr id="379908" name="Oval 4"/>
          <p:cNvSpPr>
            <a:spLocks noChangeArrowheads="1"/>
          </p:cNvSpPr>
          <p:nvPr/>
        </p:nvSpPr>
        <p:spPr bwMode="auto">
          <a:xfrm>
            <a:off x="1259005" y="2142251"/>
            <a:ext cx="2221201" cy="2142596"/>
          </a:xfrm>
          <a:prstGeom prst="ellipse">
            <a:avLst/>
          </a:prstGeom>
          <a:solidFill>
            <a:srgbClr val="FFFF99"/>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002060"/>
              </a:solidFill>
            </a:endParaRPr>
          </a:p>
        </p:txBody>
      </p:sp>
      <p:sp>
        <p:nvSpPr>
          <p:cNvPr id="379909" name="Oval 5"/>
          <p:cNvSpPr>
            <a:spLocks noChangeArrowheads="1"/>
          </p:cNvSpPr>
          <p:nvPr/>
        </p:nvSpPr>
        <p:spPr bwMode="auto">
          <a:xfrm>
            <a:off x="3035966" y="2142251"/>
            <a:ext cx="2221201" cy="2142596"/>
          </a:xfrm>
          <a:prstGeom prst="ellipse">
            <a:avLst/>
          </a:prstGeom>
          <a:solidFill>
            <a:srgbClr val="CCECFF">
              <a:alpha val="39000"/>
            </a:srgbClr>
          </a:solidFill>
          <a:ln w="9525">
            <a:solidFill>
              <a:schemeClr val="tx2"/>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002060"/>
              </a:solidFill>
            </a:endParaRPr>
          </a:p>
        </p:txBody>
      </p:sp>
      <p:sp>
        <p:nvSpPr>
          <p:cNvPr id="379910" name="Oval 6"/>
          <p:cNvSpPr>
            <a:spLocks noChangeArrowheads="1"/>
          </p:cNvSpPr>
          <p:nvPr/>
        </p:nvSpPr>
        <p:spPr bwMode="auto">
          <a:xfrm>
            <a:off x="2236810" y="2313753"/>
            <a:ext cx="356106" cy="344197"/>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M</a:t>
            </a:r>
          </a:p>
        </p:txBody>
      </p:sp>
      <p:sp>
        <p:nvSpPr>
          <p:cNvPr id="379911" name="Oval 7"/>
          <p:cNvSpPr>
            <a:spLocks noChangeArrowheads="1"/>
          </p:cNvSpPr>
          <p:nvPr/>
        </p:nvSpPr>
        <p:spPr bwMode="auto">
          <a:xfrm>
            <a:off x="4724793" y="2999765"/>
            <a:ext cx="356107" cy="344197"/>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M</a:t>
            </a:r>
          </a:p>
        </p:txBody>
      </p:sp>
      <p:sp>
        <p:nvSpPr>
          <p:cNvPr id="379912" name="Oval 8"/>
          <p:cNvSpPr>
            <a:spLocks noChangeArrowheads="1"/>
          </p:cNvSpPr>
          <p:nvPr/>
        </p:nvSpPr>
        <p:spPr bwMode="auto">
          <a:xfrm>
            <a:off x="1437654" y="3257019"/>
            <a:ext cx="356107" cy="34419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13" name="Oval 9"/>
          <p:cNvSpPr>
            <a:spLocks noChangeArrowheads="1"/>
          </p:cNvSpPr>
          <p:nvPr/>
        </p:nvSpPr>
        <p:spPr bwMode="auto">
          <a:xfrm>
            <a:off x="1615112" y="2571008"/>
            <a:ext cx="357298" cy="34419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14" name="Oval 10"/>
          <p:cNvSpPr>
            <a:spLocks noChangeArrowheads="1"/>
          </p:cNvSpPr>
          <p:nvPr/>
        </p:nvSpPr>
        <p:spPr bwMode="auto">
          <a:xfrm>
            <a:off x="3746989" y="3598835"/>
            <a:ext cx="356106" cy="344196"/>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P</a:t>
            </a:r>
          </a:p>
        </p:txBody>
      </p:sp>
      <p:sp>
        <p:nvSpPr>
          <p:cNvPr id="379915" name="Oval 11"/>
          <p:cNvSpPr>
            <a:spLocks noChangeArrowheads="1"/>
          </p:cNvSpPr>
          <p:nvPr/>
        </p:nvSpPr>
        <p:spPr bwMode="auto">
          <a:xfrm>
            <a:off x="3076459" y="2969991"/>
            <a:ext cx="357298" cy="344196"/>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16" name="Oval 12"/>
          <p:cNvSpPr>
            <a:spLocks noChangeArrowheads="1"/>
          </p:cNvSpPr>
          <p:nvPr/>
        </p:nvSpPr>
        <p:spPr bwMode="auto">
          <a:xfrm>
            <a:off x="2590534" y="3598835"/>
            <a:ext cx="357298" cy="344196"/>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17" name="Oval 13"/>
          <p:cNvSpPr>
            <a:spLocks noChangeArrowheads="1"/>
          </p:cNvSpPr>
          <p:nvPr/>
        </p:nvSpPr>
        <p:spPr bwMode="auto">
          <a:xfrm>
            <a:off x="1967646" y="3771528"/>
            <a:ext cx="357298" cy="343006"/>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18" name="Oval 14"/>
          <p:cNvSpPr>
            <a:spLocks noChangeArrowheads="1"/>
          </p:cNvSpPr>
          <p:nvPr/>
        </p:nvSpPr>
        <p:spPr bwMode="auto">
          <a:xfrm>
            <a:off x="4367495" y="3685777"/>
            <a:ext cx="357298" cy="34419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19" name="Oval 15"/>
          <p:cNvSpPr>
            <a:spLocks noChangeArrowheads="1"/>
          </p:cNvSpPr>
          <p:nvPr/>
        </p:nvSpPr>
        <p:spPr bwMode="auto">
          <a:xfrm>
            <a:off x="4103095" y="2571008"/>
            <a:ext cx="357298" cy="34419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20" name="Oval 16"/>
          <p:cNvSpPr>
            <a:spLocks noChangeArrowheads="1"/>
          </p:cNvSpPr>
          <p:nvPr/>
        </p:nvSpPr>
        <p:spPr bwMode="auto">
          <a:xfrm>
            <a:off x="2590534" y="2741320"/>
            <a:ext cx="357298" cy="344196"/>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P</a:t>
            </a:r>
          </a:p>
        </p:txBody>
      </p:sp>
      <p:sp>
        <p:nvSpPr>
          <p:cNvPr id="379921" name="Text Box 17"/>
          <p:cNvSpPr txBox="1">
            <a:spLocks noChangeArrowheads="1"/>
          </p:cNvSpPr>
          <p:nvPr/>
        </p:nvSpPr>
        <p:spPr bwMode="auto">
          <a:xfrm>
            <a:off x="3568340" y="2960463"/>
            <a:ext cx="10743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u="none">
                <a:solidFill>
                  <a:srgbClr val="002060"/>
                </a:solidFill>
                <a:latin typeface="Arial" panose="020B0604020202020204" pitchFamily="34" charset="0"/>
                <a:ea typeface="黑体" panose="02010609060101010101" pitchFamily="49" charset="-122"/>
              </a:rPr>
              <a:t>皮可网 </a:t>
            </a:r>
            <a:r>
              <a:rPr lang="en-US" altLang="zh-CN" sz="1800" u="none">
                <a:solidFill>
                  <a:srgbClr val="002060"/>
                </a:solidFill>
                <a:latin typeface="Arial" panose="020B0604020202020204" pitchFamily="34" charset="0"/>
                <a:ea typeface="黑体" panose="02010609060101010101" pitchFamily="49" charset="-122"/>
              </a:rPr>
              <a:t>2</a:t>
            </a:r>
          </a:p>
        </p:txBody>
      </p:sp>
      <p:sp>
        <p:nvSpPr>
          <p:cNvPr id="379922" name="Text Box 18"/>
          <p:cNvSpPr txBox="1">
            <a:spLocks noChangeArrowheads="1"/>
          </p:cNvSpPr>
          <p:nvPr/>
        </p:nvSpPr>
        <p:spPr bwMode="auto">
          <a:xfrm>
            <a:off x="2813251" y="1563428"/>
            <a:ext cx="8819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u="none">
                <a:solidFill>
                  <a:srgbClr val="002060"/>
                </a:solidFill>
                <a:latin typeface="Arial" panose="020B0604020202020204" pitchFamily="34" charset="0"/>
                <a:ea typeface="黑体" panose="02010609060101010101" pitchFamily="49" charset="-122"/>
              </a:rPr>
              <a:t>扩散网</a:t>
            </a:r>
          </a:p>
        </p:txBody>
      </p:sp>
      <p:sp>
        <p:nvSpPr>
          <p:cNvPr id="379923" name="AutoShape 19"/>
          <p:cNvSpPr>
            <a:spLocks/>
          </p:cNvSpPr>
          <p:nvPr/>
        </p:nvSpPr>
        <p:spPr bwMode="auto">
          <a:xfrm rot="-5400000">
            <a:off x="3091943" y="715441"/>
            <a:ext cx="258445" cy="2666633"/>
          </a:xfrm>
          <a:prstGeom prst="rightBrace">
            <a:avLst>
              <a:gd name="adj1" fmla="val 85983"/>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u="none">
              <a:solidFill>
                <a:srgbClr val="002060"/>
              </a:solidFill>
            </a:endParaRPr>
          </a:p>
        </p:txBody>
      </p:sp>
      <p:sp>
        <p:nvSpPr>
          <p:cNvPr id="379924" name="Text Box 20"/>
          <p:cNvSpPr txBox="1">
            <a:spLocks noChangeArrowheads="1"/>
          </p:cNvSpPr>
          <p:nvPr/>
        </p:nvSpPr>
        <p:spPr bwMode="auto">
          <a:xfrm>
            <a:off x="1791380" y="3018821"/>
            <a:ext cx="10743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u="none">
                <a:solidFill>
                  <a:srgbClr val="002060"/>
                </a:solidFill>
                <a:latin typeface="Arial" panose="020B0604020202020204" pitchFamily="34" charset="0"/>
                <a:ea typeface="黑体" panose="02010609060101010101" pitchFamily="49" charset="-122"/>
              </a:rPr>
              <a:t>皮可网 </a:t>
            </a:r>
            <a:r>
              <a:rPr lang="en-US" altLang="zh-CN" sz="1800" u="none">
                <a:solidFill>
                  <a:srgbClr val="002060"/>
                </a:solidFill>
                <a:latin typeface="Arial" panose="020B0604020202020204" pitchFamily="34" charset="0"/>
                <a:ea typeface="黑体" panose="02010609060101010101" pitchFamily="49" charset="-122"/>
              </a:rPr>
              <a:t>1</a:t>
            </a:r>
          </a:p>
        </p:txBody>
      </p:sp>
      <p:sp>
        <p:nvSpPr>
          <p:cNvPr id="379926" name="Oval 22"/>
          <p:cNvSpPr>
            <a:spLocks noChangeArrowheads="1"/>
          </p:cNvSpPr>
          <p:nvPr/>
        </p:nvSpPr>
        <p:spPr bwMode="auto">
          <a:xfrm>
            <a:off x="395536" y="4362260"/>
            <a:ext cx="356106" cy="344197"/>
          </a:xfrm>
          <a:prstGeom prst="ellipse">
            <a:avLst/>
          </a:prstGeom>
          <a:solidFill>
            <a:srgbClr val="FF99FF"/>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M</a:t>
            </a:r>
          </a:p>
        </p:txBody>
      </p:sp>
      <p:sp>
        <p:nvSpPr>
          <p:cNvPr id="379927" name="Text Box 23"/>
          <p:cNvSpPr txBox="1">
            <a:spLocks noChangeArrowheads="1"/>
          </p:cNvSpPr>
          <p:nvPr/>
        </p:nvSpPr>
        <p:spPr bwMode="auto">
          <a:xfrm>
            <a:off x="705194" y="4362261"/>
            <a:ext cx="1343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u="none">
                <a:solidFill>
                  <a:srgbClr val="002060"/>
                </a:solidFill>
                <a:latin typeface="Arial" panose="020B0604020202020204" pitchFamily="34" charset="0"/>
                <a:ea typeface="黑体" panose="02010609060101010101" pitchFamily="49" charset="-122"/>
              </a:rPr>
              <a:t>——</a:t>
            </a:r>
            <a:r>
              <a:rPr lang="zh-CN" altLang="en-US" sz="1800" u="none">
                <a:solidFill>
                  <a:srgbClr val="002060"/>
                </a:solidFill>
                <a:ea typeface="黑体" panose="02010609060101010101" pitchFamily="49" charset="-122"/>
              </a:rPr>
              <a:t>主设备</a:t>
            </a:r>
          </a:p>
        </p:txBody>
      </p:sp>
      <p:sp>
        <p:nvSpPr>
          <p:cNvPr id="379928" name="Oval 24"/>
          <p:cNvSpPr>
            <a:spLocks noChangeArrowheads="1"/>
          </p:cNvSpPr>
          <p:nvPr/>
        </p:nvSpPr>
        <p:spPr bwMode="auto">
          <a:xfrm>
            <a:off x="2340426" y="4362260"/>
            <a:ext cx="357298" cy="344197"/>
          </a:xfrm>
          <a:prstGeom prst="ellipse">
            <a:avLst/>
          </a:prstGeom>
          <a:solidFill>
            <a:srgbClr val="99FF33"/>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S</a:t>
            </a:r>
          </a:p>
        </p:txBody>
      </p:sp>
      <p:sp>
        <p:nvSpPr>
          <p:cNvPr id="379929" name="Text Box 25"/>
          <p:cNvSpPr txBox="1">
            <a:spLocks noChangeArrowheads="1"/>
          </p:cNvSpPr>
          <p:nvPr/>
        </p:nvSpPr>
        <p:spPr bwMode="auto">
          <a:xfrm>
            <a:off x="2664376" y="4363452"/>
            <a:ext cx="1343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u="none">
                <a:solidFill>
                  <a:srgbClr val="002060"/>
                </a:solidFill>
                <a:latin typeface="Arial" panose="020B0604020202020204" pitchFamily="34" charset="0"/>
                <a:ea typeface="黑体" panose="02010609060101010101" pitchFamily="49" charset="-122"/>
              </a:rPr>
              <a:t>——</a:t>
            </a:r>
            <a:r>
              <a:rPr lang="zh-CN" altLang="en-US" sz="1800" u="none">
                <a:solidFill>
                  <a:srgbClr val="002060"/>
                </a:solidFill>
                <a:ea typeface="黑体" panose="02010609060101010101" pitchFamily="49" charset="-122"/>
              </a:rPr>
              <a:t>从设备</a:t>
            </a:r>
          </a:p>
        </p:txBody>
      </p:sp>
      <p:sp>
        <p:nvSpPr>
          <p:cNvPr id="379930" name="Oval 26"/>
          <p:cNvSpPr>
            <a:spLocks noChangeArrowheads="1"/>
          </p:cNvSpPr>
          <p:nvPr/>
        </p:nvSpPr>
        <p:spPr bwMode="auto">
          <a:xfrm>
            <a:off x="4275789" y="4362260"/>
            <a:ext cx="356106" cy="344197"/>
          </a:xfrm>
          <a:prstGeom prst="ellipse">
            <a:avLst/>
          </a:prstGeom>
          <a:solidFill>
            <a:srgbClr val="CCCC00"/>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u="none">
                <a:solidFill>
                  <a:srgbClr val="002060"/>
                </a:solidFill>
                <a:latin typeface="Arial" panose="020B0604020202020204" pitchFamily="34" charset="0"/>
                <a:ea typeface="黑体" panose="02010609060101010101" pitchFamily="49" charset="-122"/>
              </a:rPr>
              <a:t>P</a:t>
            </a:r>
          </a:p>
        </p:txBody>
      </p:sp>
      <p:sp>
        <p:nvSpPr>
          <p:cNvPr id="379931" name="Text Box 27"/>
          <p:cNvSpPr txBox="1">
            <a:spLocks noChangeArrowheads="1"/>
          </p:cNvSpPr>
          <p:nvPr/>
        </p:nvSpPr>
        <p:spPr bwMode="auto">
          <a:xfrm>
            <a:off x="4609267" y="4362261"/>
            <a:ext cx="18085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u="none">
                <a:solidFill>
                  <a:srgbClr val="002060"/>
                </a:solidFill>
                <a:latin typeface="Arial" panose="020B0604020202020204" pitchFamily="34" charset="0"/>
                <a:ea typeface="黑体" panose="02010609060101010101" pitchFamily="49" charset="-122"/>
              </a:rPr>
              <a:t>——</a:t>
            </a:r>
            <a:r>
              <a:rPr lang="zh-CN" altLang="en-US" sz="1800" u="none">
                <a:solidFill>
                  <a:srgbClr val="002060"/>
                </a:solidFill>
                <a:ea typeface="黑体" panose="02010609060101010101" pitchFamily="49" charset="-122"/>
              </a:rPr>
              <a:t>搁置的设备</a:t>
            </a:r>
          </a:p>
        </p:txBody>
      </p:sp>
    </p:spTree>
    <p:extLst>
      <p:ext uri="{BB962C8B-B14F-4D97-AF65-F5344CB8AC3E}">
        <p14:creationId xmlns:p14="http://schemas.microsoft.com/office/powerpoint/2010/main" val="33943870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755576" y="628328"/>
            <a:ext cx="6429375" cy="857250"/>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2.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低速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WPAN </a:t>
            </a:r>
          </a:p>
        </p:txBody>
      </p:sp>
      <p:sp>
        <p:nvSpPr>
          <p:cNvPr id="380931" name="Rectangle 3"/>
          <p:cNvSpPr>
            <a:spLocks noGrp="1" noChangeArrowheads="1"/>
          </p:cNvSpPr>
          <p:nvPr>
            <p:ph type="body" idx="1"/>
          </p:nvPr>
        </p:nvSpPr>
        <p:spPr>
          <a:xfrm>
            <a:off x="611560" y="1451338"/>
            <a:ext cx="5831099" cy="3511046"/>
          </a:xfrm>
        </p:spPr>
        <p:txBody>
          <a:bodyPr/>
          <a:lstStyle/>
          <a:p>
            <a:pPr>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低速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主要用于工业监控组网、办公自动化与控制等领域，其速率是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 ~ 250 kb/s</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低速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的标准是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IEEE 802.15.4</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。最近新修订的标准是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IEEE 802.15.4-2006</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低速 </a:t>
            </a:r>
            <a:r>
              <a:rPr lang="en-US" altLang="zh-CN"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WPAN </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中最重要的就是 </a:t>
            </a:r>
            <a:r>
              <a:rPr lang="en-US" altLang="zh-CN" sz="2000" b="1"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ZigBee</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ZigBee</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技术主要用于各种电子设备（固定的、便携的或移动的）之间的无线通信，其主要特点是通信距离短（</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10 ~ 80 m</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），传输数据速率低，并且成本低廉。 </a:t>
            </a:r>
          </a:p>
        </p:txBody>
      </p:sp>
    </p:spTree>
    <p:extLst>
      <p:ext uri="{BB962C8B-B14F-4D97-AF65-F5344CB8AC3E}">
        <p14:creationId xmlns:p14="http://schemas.microsoft.com/office/powerpoint/2010/main" val="3433528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84" name="Text Box 16"/>
          <p:cNvSpPr txBox="1">
            <a:spLocks noChangeArrowheads="1"/>
          </p:cNvSpPr>
          <p:nvPr/>
        </p:nvSpPr>
        <p:spPr bwMode="auto">
          <a:xfrm>
            <a:off x="179512" y="836801"/>
            <a:ext cx="691309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80975" indent="-180975">
              <a:spcAft>
                <a:spcPts val="600"/>
              </a:spcAft>
              <a:buClr>
                <a:srgbClr val="18386B"/>
              </a:buClr>
              <a:buSzPct val="95000"/>
              <a:buFont typeface="Arial" panose="020B0604020202020204" pitchFamily="34" charset="0"/>
              <a:buChar char="•"/>
            </a:pPr>
            <a:r>
              <a:rPr lang="zh-CN" altLang="en-US" sz="2000" u="none" dirty="0">
                <a:solidFill>
                  <a:srgbClr val="1A3868"/>
                </a:solidFill>
              </a:rPr>
              <a:t>基本服务集内的</a:t>
            </a:r>
            <a:r>
              <a:rPr lang="zh-CN" altLang="en-US" sz="2000" u="none" dirty="0">
                <a:solidFill>
                  <a:srgbClr val="C00000"/>
                </a:solidFill>
              </a:rPr>
              <a:t>基站</a:t>
            </a:r>
            <a:r>
              <a:rPr lang="zh-CN" altLang="en-US" sz="2000" u="none" dirty="0">
                <a:solidFill>
                  <a:srgbClr val="1A3868"/>
                </a:solidFill>
              </a:rPr>
              <a:t>叫做</a:t>
            </a:r>
            <a:r>
              <a:rPr lang="zh-CN" altLang="en-US" sz="2000" u="none" dirty="0">
                <a:solidFill>
                  <a:srgbClr val="C00000"/>
                </a:solidFill>
              </a:rPr>
              <a:t>接入点 </a:t>
            </a:r>
            <a:r>
              <a:rPr lang="en-US" altLang="zh-CN" sz="2000" u="none" dirty="0">
                <a:solidFill>
                  <a:srgbClr val="C00000"/>
                </a:solidFill>
              </a:rPr>
              <a:t>AP </a:t>
            </a:r>
            <a:r>
              <a:rPr lang="en-US" altLang="zh-CN" sz="2000" u="none" dirty="0">
                <a:solidFill>
                  <a:srgbClr val="1A3868"/>
                </a:solidFill>
              </a:rPr>
              <a:t>(Access Point</a:t>
            </a:r>
            <a:r>
              <a:rPr lang="en-US" altLang="zh-CN" sz="2000" u="none" dirty="0" smtClean="0">
                <a:solidFill>
                  <a:srgbClr val="1A3868"/>
                </a:solidFill>
              </a:rPr>
              <a:t>) </a:t>
            </a:r>
            <a:r>
              <a:rPr lang="zh-CN" altLang="en-US" sz="2000" u="none" dirty="0" smtClean="0">
                <a:solidFill>
                  <a:srgbClr val="1A3868"/>
                </a:solidFill>
              </a:rPr>
              <a:t>其</a:t>
            </a:r>
            <a:r>
              <a:rPr lang="zh-CN" altLang="en-US" sz="2000" u="none" dirty="0">
                <a:solidFill>
                  <a:srgbClr val="1A3868"/>
                </a:solidFill>
              </a:rPr>
              <a:t>作用和网桥相似</a:t>
            </a:r>
            <a:r>
              <a:rPr lang="zh-CN" altLang="en-US" sz="2000" u="none" dirty="0" smtClean="0">
                <a:solidFill>
                  <a:srgbClr val="1A3868"/>
                </a:solidFill>
              </a:rPr>
              <a:t>。</a:t>
            </a:r>
            <a:r>
              <a:rPr lang="zh-CN" altLang="en-US" sz="2000" u="none" dirty="0">
                <a:solidFill>
                  <a:srgbClr val="1A3868"/>
                </a:solidFill>
              </a:rPr>
              <a:t>当网络管理员安装 </a:t>
            </a:r>
            <a:r>
              <a:rPr lang="en-US" altLang="zh-CN" sz="2000" u="none" dirty="0">
                <a:solidFill>
                  <a:srgbClr val="1A3868"/>
                </a:solidFill>
              </a:rPr>
              <a:t>AP </a:t>
            </a:r>
            <a:r>
              <a:rPr lang="zh-CN" altLang="en-US" sz="2000" u="none" dirty="0">
                <a:solidFill>
                  <a:srgbClr val="1A3868"/>
                </a:solidFill>
              </a:rPr>
              <a:t>时，必须为该 </a:t>
            </a:r>
            <a:r>
              <a:rPr lang="en-US" altLang="zh-CN" sz="2000" u="none" dirty="0">
                <a:solidFill>
                  <a:srgbClr val="1A3868"/>
                </a:solidFill>
              </a:rPr>
              <a:t>AP </a:t>
            </a:r>
            <a:r>
              <a:rPr lang="zh-CN" altLang="en-US" sz="2000" u="none" dirty="0">
                <a:solidFill>
                  <a:srgbClr val="1A3868"/>
                </a:solidFill>
              </a:rPr>
              <a:t>分配一个不超过 </a:t>
            </a:r>
            <a:r>
              <a:rPr lang="en-US" altLang="zh-CN" sz="2000" u="none" dirty="0">
                <a:solidFill>
                  <a:srgbClr val="1A3868"/>
                </a:solidFill>
              </a:rPr>
              <a:t>32 </a:t>
            </a:r>
            <a:r>
              <a:rPr lang="zh-CN" altLang="en-US" sz="2000" u="none" dirty="0">
                <a:solidFill>
                  <a:srgbClr val="1A3868"/>
                </a:solidFill>
              </a:rPr>
              <a:t>字节的</a:t>
            </a:r>
            <a:r>
              <a:rPr lang="zh-CN" altLang="en-US" sz="2000" u="none" dirty="0">
                <a:solidFill>
                  <a:srgbClr val="C00000"/>
                </a:solidFill>
              </a:rPr>
              <a:t>服务集标识符 </a:t>
            </a:r>
            <a:r>
              <a:rPr lang="en-US" altLang="zh-CN" sz="2000" u="none" dirty="0">
                <a:solidFill>
                  <a:srgbClr val="C00000"/>
                </a:solidFill>
              </a:rPr>
              <a:t>SSID </a:t>
            </a:r>
            <a:r>
              <a:rPr lang="zh-CN" altLang="en-US" sz="2000" u="none" dirty="0">
                <a:solidFill>
                  <a:srgbClr val="1A3868"/>
                </a:solidFill>
              </a:rPr>
              <a:t>和一个</a:t>
            </a:r>
            <a:r>
              <a:rPr lang="zh-CN" altLang="en-US" sz="2000" u="none" dirty="0">
                <a:solidFill>
                  <a:srgbClr val="C00000"/>
                </a:solidFill>
              </a:rPr>
              <a:t>信道</a:t>
            </a:r>
            <a:r>
              <a:rPr lang="zh-CN" altLang="en-US" sz="2000" u="none" dirty="0" smtClean="0">
                <a:solidFill>
                  <a:srgbClr val="1A3868"/>
                </a:solidFill>
              </a:rPr>
              <a:t>。</a:t>
            </a:r>
            <a:endParaRPr lang="zh-CN" altLang="en-US" sz="2000" u="none" dirty="0">
              <a:solidFill>
                <a:srgbClr val="1A3868"/>
              </a:solidFill>
            </a:endParaRPr>
          </a:p>
        </p:txBody>
      </p:sp>
      <p:grpSp>
        <p:nvGrpSpPr>
          <p:cNvPr id="2" name="组合 1"/>
          <p:cNvGrpSpPr/>
          <p:nvPr/>
        </p:nvGrpSpPr>
        <p:grpSpPr>
          <a:xfrm>
            <a:off x="323528" y="1924472"/>
            <a:ext cx="6696743" cy="3168352"/>
            <a:chOff x="1141942" y="1816264"/>
            <a:chExt cx="6860117" cy="3328824"/>
          </a:xfrm>
        </p:grpSpPr>
        <p:pic>
          <p:nvPicPr>
            <p:cNvPr id="339974" name="Picture 6" descr="CH9-5ed 无线网络"/>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141942" y="1816264"/>
              <a:ext cx="6860117" cy="3328824"/>
            </a:xfrm>
            <a:prstGeom prst="rect">
              <a:avLst/>
            </a:prstGeom>
            <a:noFill/>
            <a:extLst>
              <a:ext uri="{909E8E84-426E-40DD-AFC4-6F175D3DCCD1}">
                <a14:hiddenFill xmlns:a14="http://schemas.microsoft.com/office/drawing/2010/main">
                  <a:solidFill>
                    <a:srgbClr val="FFFFFF"/>
                  </a:solidFill>
                </a14:hiddenFill>
              </a:ext>
            </a:extLst>
          </p:spPr>
        </p:pic>
        <p:sp>
          <p:nvSpPr>
            <p:cNvPr id="339975" name="Freeform 7"/>
            <p:cNvSpPr>
              <a:spLocks/>
            </p:cNvSpPr>
            <p:nvPr/>
          </p:nvSpPr>
          <p:spPr bwMode="auto">
            <a:xfrm>
              <a:off x="2983216" y="2464164"/>
              <a:ext cx="166739"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39976" name="Freeform 8"/>
            <p:cNvSpPr>
              <a:spLocks/>
            </p:cNvSpPr>
            <p:nvPr/>
          </p:nvSpPr>
          <p:spPr bwMode="auto">
            <a:xfrm>
              <a:off x="3576330"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39977" name="Freeform 9"/>
            <p:cNvSpPr>
              <a:spLocks/>
            </p:cNvSpPr>
            <p:nvPr/>
          </p:nvSpPr>
          <p:spPr bwMode="auto">
            <a:xfrm>
              <a:off x="2983216" y="2842900"/>
              <a:ext cx="166739" cy="282265"/>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39978" name="Freeform 10"/>
            <p:cNvSpPr>
              <a:spLocks/>
            </p:cNvSpPr>
            <p:nvPr/>
          </p:nvSpPr>
          <p:spPr bwMode="auto">
            <a:xfrm>
              <a:off x="3576330"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39979" name="Freeform 11"/>
            <p:cNvSpPr>
              <a:spLocks/>
            </p:cNvSpPr>
            <p:nvPr/>
          </p:nvSpPr>
          <p:spPr bwMode="auto">
            <a:xfrm>
              <a:off x="5537895" y="2410569"/>
              <a:ext cx="167930"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39980" name="Freeform 12"/>
            <p:cNvSpPr>
              <a:spLocks/>
            </p:cNvSpPr>
            <p:nvPr/>
          </p:nvSpPr>
          <p:spPr bwMode="auto">
            <a:xfrm>
              <a:off x="6133392"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39981" name="Freeform 13"/>
            <p:cNvSpPr>
              <a:spLocks/>
            </p:cNvSpPr>
            <p:nvPr/>
          </p:nvSpPr>
          <p:spPr bwMode="auto">
            <a:xfrm>
              <a:off x="5537895" y="2788114"/>
              <a:ext cx="167930" cy="281074"/>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39982" name="Freeform 14"/>
            <p:cNvSpPr>
              <a:spLocks/>
            </p:cNvSpPr>
            <p:nvPr/>
          </p:nvSpPr>
          <p:spPr bwMode="auto">
            <a:xfrm>
              <a:off x="6083370"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39985" name="Text Box 17"/>
            <p:cNvSpPr txBox="1">
              <a:spLocks noChangeArrowheads="1"/>
            </p:cNvSpPr>
            <p:nvPr/>
          </p:nvSpPr>
          <p:spPr bwMode="auto">
            <a:xfrm>
              <a:off x="3653745" y="2788115"/>
              <a:ext cx="647900" cy="41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800" u="none" dirty="0">
                  <a:solidFill>
                    <a:srgbClr val="333399"/>
                  </a:solidFill>
                  <a:latin typeface="Arial" panose="020B0604020202020204" pitchFamily="34" charset="0"/>
                  <a:ea typeface="黑体" panose="02010609060101010101" pitchFamily="49" charset="-122"/>
                </a:rPr>
                <a:t>AP</a:t>
              </a:r>
              <a:r>
                <a:rPr lang="en-US" altLang="zh-CN" sz="1800" u="none" baseline="-25000" dirty="0">
                  <a:solidFill>
                    <a:srgbClr val="333399"/>
                  </a:solidFill>
                  <a:latin typeface="Arial" panose="020B0604020202020204" pitchFamily="34" charset="0"/>
                  <a:ea typeface="黑体" panose="02010609060101010101" pitchFamily="49" charset="-122"/>
                </a:rPr>
                <a:t>1</a:t>
              </a:r>
            </a:p>
          </p:txBody>
        </p:sp>
        <p:sp>
          <p:nvSpPr>
            <p:cNvPr id="339986" name="Text Box 18"/>
            <p:cNvSpPr txBox="1">
              <a:spLocks noChangeArrowheads="1"/>
            </p:cNvSpPr>
            <p:nvPr/>
          </p:nvSpPr>
          <p:spPr bwMode="auto">
            <a:xfrm>
              <a:off x="6246535" y="2788115"/>
              <a:ext cx="647900" cy="41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800" u="none">
                  <a:solidFill>
                    <a:srgbClr val="333399"/>
                  </a:solidFill>
                  <a:latin typeface="Arial" panose="020B0604020202020204" pitchFamily="34" charset="0"/>
                  <a:ea typeface="黑体" panose="02010609060101010101" pitchFamily="49" charset="-122"/>
                </a:rPr>
                <a:t>AP</a:t>
              </a:r>
              <a:r>
                <a:rPr lang="en-US" altLang="zh-CN" sz="1800" u="none" baseline="-25000">
                  <a:solidFill>
                    <a:srgbClr val="333399"/>
                  </a:solidFill>
                  <a:latin typeface="Arial" panose="020B0604020202020204" pitchFamily="34" charset="0"/>
                  <a:ea typeface="黑体" panose="02010609060101010101" pitchFamily="49" charset="-122"/>
                </a:rPr>
                <a:t>2</a:t>
              </a:r>
            </a:p>
          </p:txBody>
        </p:sp>
      </p:grpSp>
    </p:spTree>
    <p:extLst>
      <p:ext uri="{BB962C8B-B14F-4D97-AF65-F5344CB8AC3E}">
        <p14:creationId xmlns:p14="http://schemas.microsoft.com/office/powerpoint/2010/main" val="1119873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11560" y="844352"/>
            <a:ext cx="6429375" cy="857250"/>
          </a:xfrm>
        </p:spPr>
        <p:txBody>
          <a:bodyPr/>
          <a:lstStyle/>
          <a:p>
            <a:pPr algn="l"/>
            <a:r>
              <a:rPr lang="en-US" altLang="zh-CN" sz="2400" kern="1200" dirty="0" err="1">
                <a:solidFill>
                  <a:srgbClr val="007D7A"/>
                </a:solidFill>
                <a:latin typeface="微软雅黑" panose="020B0503020204020204" pitchFamily="34" charset="-122"/>
                <a:ea typeface="微软雅黑" panose="020B0503020204020204" pitchFamily="34" charset="-122"/>
                <a:cs typeface="Times New Roman" pitchFamily="18" charset="0"/>
              </a:rPr>
              <a:t>ZigBee</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的特点</a:t>
            </a:r>
          </a:p>
        </p:txBody>
      </p:sp>
      <p:sp>
        <p:nvSpPr>
          <p:cNvPr id="381955" name="Rectangle 3"/>
          <p:cNvSpPr>
            <a:spLocks noGrp="1" noChangeArrowheads="1"/>
          </p:cNvSpPr>
          <p:nvPr>
            <p:ph type="body" idx="1"/>
          </p:nvPr>
        </p:nvSpPr>
        <p:spPr>
          <a:xfrm>
            <a:off x="323528" y="1701602"/>
            <a:ext cx="6087020" cy="3087688"/>
          </a:xfrm>
        </p:spPr>
        <p:txBody>
          <a:bodyPr/>
          <a:lstStyle/>
          <a:p>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功耗非常低。在工作时，信号的收发时间很短；而在非工作时，</a:t>
            </a: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ZigBee</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结点处于休眠状态，非常省电。对于某些工作时间和总时间之比小于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的情况，电池的寿命甚至可以超过</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10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年。</a:t>
            </a:r>
          </a:p>
          <a:p>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网络容量大。一个 </a:t>
            </a: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ZigBee</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的网络最多包括有</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255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个结点，其中一个是</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主设备</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，其余则是</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从设备</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。若是通过</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网络协调器</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，整个网络最多可以支持超过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64000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个结点。 </a:t>
            </a:r>
          </a:p>
        </p:txBody>
      </p:sp>
    </p:spTree>
    <p:extLst>
      <p:ext uri="{BB962C8B-B14F-4D97-AF65-F5344CB8AC3E}">
        <p14:creationId xmlns:p14="http://schemas.microsoft.com/office/powerpoint/2010/main" val="20011930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611560" y="628328"/>
            <a:ext cx="6429375" cy="857250"/>
          </a:xfrm>
        </p:spPr>
        <p:txBody>
          <a:bodyPr/>
          <a:lstStyle/>
          <a:p>
            <a:pPr algn="l"/>
            <a:r>
              <a:rPr lang="en-US" altLang="zh-CN" sz="2400" kern="1200" dirty="0" err="1">
                <a:solidFill>
                  <a:srgbClr val="007D7A"/>
                </a:solidFill>
                <a:latin typeface="微软雅黑" panose="020B0503020204020204" pitchFamily="34" charset="-122"/>
                <a:ea typeface="微软雅黑" panose="020B0503020204020204" pitchFamily="34" charset="-122"/>
                <a:cs typeface="Times New Roman" pitchFamily="18" charset="0"/>
              </a:rPr>
              <a:t>ZigBee</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的标准</a:t>
            </a:r>
          </a:p>
        </p:txBody>
      </p:sp>
      <p:sp>
        <p:nvSpPr>
          <p:cNvPr id="382979" name="Rectangle 3"/>
          <p:cNvSpPr>
            <a:spLocks noGrp="1" noChangeArrowheads="1"/>
          </p:cNvSpPr>
          <p:nvPr>
            <p:ph type="body" idx="1"/>
          </p:nvPr>
        </p:nvSpPr>
        <p:spPr>
          <a:xfrm>
            <a:off x="251520" y="1276400"/>
            <a:ext cx="6624735" cy="3087688"/>
          </a:xfrm>
        </p:spPr>
        <p:txBody>
          <a:bodyPr/>
          <a:lstStyle/>
          <a:p>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IEEE 802.15.4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标准基础上发展而来的</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。所有 </a:t>
            </a: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ZigBee</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产品也是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802.15.4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产品。</a:t>
            </a:r>
          </a:p>
          <a:p>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IEEE 802.15.4 </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只定义</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了 </a:t>
            </a: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ZigBee</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协议栈的</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最低两</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层（物理层和 </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MAC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层），而</a:t>
            </a:r>
            <a:r>
              <a:rPr lang="zh-CN" altLang="en-US" sz="2000" b="1" dirty="0" smtClean="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上面两</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层（网络层和应用层）则是由 </a:t>
            </a:r>
            <a:r>
              <a:rPr lang="en-US" altLang="zh-CN" sz="2000" b="1" dirty="0" err="1">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ZigBee</a:t>
            </a:r>
            <a:r>
              <a:rPr lang="en-US" altLang="zh-CN"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18386B"/>
                </a:solidFill>
                <a:latin typeface="Times New Roman" panose="02020603050405020304" pitchFamily="18" charset="0"/>
                <a:ea typeface="微软雅黑" panose="020B0503020204020204" pitchFamily="34" charset="-122"/>
                <a:cs typeface="Times New Roman" panose="02020603050405020304" pitchFamily="18" charset="0"/>
              </a:rPr>
              <a:t>联盟定义的。</a:t>
            </a:r>
          </a:p>
        </p:txBody>
      </p:sp>
      <p:grpSp>
        <p:nvGrpSpPr>
          <p:cNvPr id="2" name="组合 1"/>
          <p:cNvGrpSpPr/>
          <p:nvPr/>
        </p:nvGrpSpPr>
        <p:grpSpPr>
          <a:xfrm>
            <a:off x="1000629" y="3004592"/>
            <a:ext cx="4507475" cy="1728192"/>
            <a:chOff x="1000629" y="3004592"/>
            <a:chExt cx="5004738" cy="2053272"/>
          </a:xfrm>
        </p:grpSpPr>
        <p:sp>
          <p:nvSpPr>
            <p:cNvPr id="4" name="Rectangle 5"/>
            <p:cNvSpPr>
              <a:spLocks noChangeArrowheads="1"/>
            </p:cNvSpPr>
            <p:nvPr/>
          </p:nvSpPr>
          <p:spPr bwMode="auto">
            <a:xfrm>
              <a:off x="2093960" y="4605286"/>
              <a:ext cx="1866285" cy="451386"/>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5" name="Text Box 6"/>
            <p:cNvSpPr txBox="1">
              <a:spLocks noChangeArrowheads="1"/>
            </p:cNvSpPr>
            <p:nvPr/>
          </p:nvSpPr>
          <p:spPr bwMode="auto">
            <a:xfrm>
              <a:off x="2646581" y="4660072"/>
              <a:ext cx="8050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u="none">
                  <a:solidFill>
                    <a:srgbClr val="002060"/>
                  </a:solidFill>
                  <a:latin typeface="Arial" panose="020B0604020202020204" pitchFamily="34" charset="0"/>
                  <a:ea typeface="黑体" panose="02010609060101010101" pitchFamily="49" charset="-122"/>
                </a:rPr>
                <a:t>物理层</a:t>
              </a:r>
            </a:p>
          </p:txBody>
        </p:sp>
        <p:sp>
          <p:nvSpPr>
            <p:cNvPr id="6" name="Rectangle 7"/>
            <p:cNvSpPr>
              <a:spLocks noChangeArrowheads="1"/>
            </p:cNvSpPr>
            <p:nvPr/>
          </p:nvSpPr>
          <p:spPr bwMode="auto">
            <a:xfrm>
              <a:off x="2093960" y="4065767"/>
              <a:ext cx="1866285" cy="451387"/>
            </a:xfrm>
            <a:prstGeom prst="rect">
              <a:avLst/>
            </a:prstGeom>
            <a:solidFill>
              <a:srgbClr val="CCECFF"/>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7" name="Text Box 8"/>
            <p:cNvSpPr txBox="1">
              <a:spLocks noChangeArrowheads="1"/>
            </p:cNvSpPr>
            <p:nvPr/>
          </p:nvSpPr>
          <p:spPr bwMode="auto">
            <a:xfrm>
              <a:off x="2596559" y="4119362"/>
              <a:ext cx="91563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u="none">
                  <a:solidFill>
                    <a:srgbClr val="002060"/>
                  </a:solidFill>
                  <a:latin typeface="Arial" panose="020B0604020202020204" pitchFamily="34" charset="0"/>
                  <a:ea typeface="黑体" panose="02010609060101010101" pitchFamily="49" charset="-122"/>
                </a:rPr>
                <a:t>MAC </a:t>
              </a:r>
              <a:r>
                <a:rPr lang="zh-CN" altLang="en-US" sz="1600" u="none">
                  <a:solidFill>
                    <a:srgbClr val="002060"/>
                  </a:solidFill>
                  <a:latin typeface="Arial" panose="020B0604020202020204" pitchFamily="34" charset="0"/>
                  <a:ea typeface="黑体" panose="02010609060101010101" pitchFamily="49" charset="-122"/>
                </a:rPr>
                <a:t>层</a:t>
              </a:r>
            </a:p>
          </p:txBody>
        </p:sp>
        <p:sp>
          <p:nvSpPr>
            <p:cNvPr id="8" name="Rectangle 9"/>
            <p:cNvSpPr>
              <a:spLocks noChangeArrowheads="1"/>
            </p:cNvSpPr>
            <p:nvPr/>
          </p:nvSpPr>
          <p:spPr bwMode="auto">
            <a:xfrm>
              <a:off x="2093960" y="3553640"/>
              <a:ext cx="1866285" cy="451387"/>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9" name="Rectangle 10"/>
            <p:cNvSpPr>
              <a:spLocks noChangeArrowheads="1"/>
            </p:cNvSpPr>
            <p:nvPr/>
          </p:nvSpPr>
          <p:spPr bwMode="auto">
            <a:xfrm>
              <a:off x="2093960" y="3026030"/>
              <a:ext cx="1866285" cy="451386"/>
            </a:xfrm>
            <a:prstGeom prst="rect">
              <a:avLst/>
            </a:prstGeom>
            <a:solidFill>
              <a:srgbClr val="FFFF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10" name="Text Box 11"/>
            <p:cNvSpPr txBox="1">
              <a:spLocks noChangeArrowheads="1"/>
            </p:cNvSpPr>
            <p:nvPr/>
          </p:nvSpPr>
          <p:spPr bwMode="auto">
            <a:xfrm>
              <a:off x="2646581" y="3608426"/>
              <a:ext cx="8050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u="none">
                  <a:solidFill>
                    <a:srgbClr val="002060"/>
                  </a:solidFill>
                  <a:latin typeface="Arial" panose="020B0604020202020204" pitchFamily="34" charset="0"/>
                  <a:ea typeface="黑体" panose="02010609060101010101" pitchFamily="49" charset="-122"/>
                </a:rPr>
                <a:t>网络层</a:t>
              </a:r>
            </a:p>
          </p:txBody>
        </p:sp>
        <p:sp>
          <p:nvSpPr>
            <p:cNvPr id="11" name="Text Box 12"/>
            <p:cNvSpPr txBox="1">
              <a:spLocks noChangeArrowheads="1"/>
            </p:cNvSpPr>
            <p:nvPr/>
          </p:nvSpPr>
          <p:spPr bwMode="auto">
            <a:xfrm>
              <a:off x="2646581" y="3080816"/>
              <a:ext cx="8050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u="none">
                  <a:solidFill>
                    <a:srgbClr val="002060"/>
                  </a:solidFill>
                  <a:latin typeface="Arial" panose="020B0604020202020204" pitchFamily="34" charset="0"/>
                  <a:ea typeface="黑体" panose="02010609060101010101" pitchFamily="49" charset="-122"/>
                </a:rPr>
                <a:t>应用层</a:t>
              </a:r>
            </a:p>
          </p:txBody>
        </p:sp>
        <p:sp>
          <p:nvSpPr>
            <p:cNvPr id="12" name="Line 13"/>
            <p:cNvSpPr>
              <a:spLocks noChangeShapeType="1"/>
            </p:cNvSpPr>
            <p:nvPr/>
          </p:nvSpPr>
          <p:spPr bwMode="auto">
            <a:xfrm>
              <a:off x="4026941" y="5057864"/>
              <a:ext cx="1726939"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13" name="Line 14"/>
            <p:cNvSpPr>
              <a:spLocks noChangeShapeType="1"/>
            </p:cNvSpPr>
            <p:nvPr/>
          </p:nvSpPr>
          <p:spPr bwMode="auto">
            <a:xfrm>
              <a:off x="4013840" y="4032419"/>
              <a:ext cx="172574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14" name="Line 15"/>
            <p:cNvSpPr>
              <a:spLocks noChangeShapeType="1"/>
            </p:cNvSpPr>
            <p:nvPr/>
          </p:nvSpPr>
          <p:spPr bwMode="auto">
            <a:xfrm>
              <a:off x="4026941" y="3004592"/>
              <a:ext cx="1726939"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15" name="Line 16"/>
            <p:cNvSpPr>
              <a:spLocks noChangeShapeType="1"/>
            </p:cNvSpPr>
            <p:nvPr/>
          </p:nvSpPr>
          <p:spPr bwMode="auto">
            <a:xfrm>
              <a:off x="4857062" y="4005026"/>
              <a:ext cx="0" cy="1052837"/>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16" name="Text Box 17"/>
            <p:cNvSpPr txBox="1">
              <a:spLocks noChangeArrowheads="1"/>
            </p:cNvSpPr>
            <p:nvPr/>
          </p:nvSpPr>
          <p:spPr bwMode="auto">
            <a:xfrm>
              <a:off x="4026940" y="4444502"/>
              <a:ext cx="1978427"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u="none">
                  <a:solidFill>
                    <a:srgbClr val="002060"/>
                  </a:solidFill>
                  <a:latin typeface="Arial" panose="020B0604020202020204" pitchFamily="34" charset="0"/>
                  <a:ea typeface="黑体" panose="02010609060101010101" pitchFamily="49" charset="-122"/>
                </a:rPr>
                <a:t>IEEE 802.15.4 </a:t>
              </a:r>
              <a:r>
                <a:rPr lang="zh-CN" altLang="en-US" sz="1600" u="none">
                  <a:solidFill>
                    <a:srgbClr val="002060"/>
                  </a:solidFill>
                  <a:latin typeface="Arial" panose="020B0604020202020204" pitchFamily="34" charset="0"/>
                  <a:ea typeface="黑体" panose="02010609060101010101" pitchFamily="49" charset="-122"/>
                </a:rPr>
                <a:t>定义</a:t>
              </a:r>
            </a:p>
          </p:txBody>
        </p:sp>
        <p:sp>
          <p:nvSpPr>
            <p:cNvPr id="17" name="Line 18"/>
            <p:cNvSpPr>
              <a:spLocks noChangeShapeType="1"/>
            </p:cNvSpPr>
            <p:nvPr/>
          </p:nvSpPr>
          <p:spPr bwMode="auto">
            <a:xfrm flipH="1">
              <a:off x="4857063" y="3011739"/>
              <a:ext cx="2382" cy="993288"/>
            </a:xfrm>
            <a:prstGeom prst="line">
              <a:avLst/>
            </a:prstGeom>
            <a:noFill/>
            <a:ln w="19050">
              <a:solidFill>
                <a:schemeClr val="tx2"/>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18" name="Text Box 19"/>
            <p:cNvSpPr txBox="1">
              <a:spLocks noChangeArrowheads="1"/>
            </p:cNvSpPr>
            <p:nvPr/>
          </p:nvSpPr>
          <p:spPr bwMode="auto">
            <a:xfrm>
              <a:off x="4106737" y="3363081"/>
              <a:ext cx="1752403" cy="3385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u="none">
                  <a:solidFill>
                    <a:srgbClr val="002060"/>
                  </a:solidFill>
                  <a:latin typeface="Arial" panose="020B0604020202020204" pitchFamily="34" charset="0"/>
                  <a:ea typeface="黑体" panose="02010609060101010101" pitchFamily="49" charset="-122"/>
                </a:rPr>
                <a:t>ZigBee </a:t>
              </a:r>
              <a:r>
                <a:rPr lang="zh-CN" altLang="en-US" sz="1600" u="none">
                  <a:solidFill>
                    <a:srgbClr val="002060"/>
                  </a:solidFill>
                  <a:latin typeface="Arial" panose="020B0604020202020204" pitchFamily="34" charset="0"/>
                  <a:ea typeface="黑体" panose="02010609060101010101" pitchFamily="49" charset="-122"/>
                </a:rPr>
                <a:t>联盟定义</a:t>
              </a:r>
            </a:p>
          </p:txBody>
        </p:sp>
        <p:sp>
          <p:nvSpPr>
            <p:cNvPr id="19" name="AutoShape 20"/>
            <p:cNvSpPr>
              <a:spLocks/>
            </p:cNvSpPr>
            <p:nvPr/>
          </p:nvSpPr>
          <p:spPr bwMode="auto">
            <a:xfrm>
              <a:off x="1889109" y="3026031"/>
              <a:ext cx="136964" cy="2031833"/>
            </a:xfrm>
            <a:prstGeom prst="leftBrace">
              <a:avLst>
                <a:gd name="adj1" fmla="val 123624"/>
                <a:gd name="adj2" fmla="val 50000"/>
              </a:avLst>
            </a:prstGeom>
            <a:noFill/>
            <a:ln w="1905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20" name="Text Box 21"/>
            <p:cNvSpPr txBox="1">
              <a:spLocks noChangeArrowheads="1"/>
            </p:cNvSpPr>
            <p:nvPr/>
          </p:nvSpPr>
          <p:spPr bwMode="auto">
            <a:xfrm>
              <a:off x="1000629" y="3684649"/>
              <a:ext cx="867545" cy="535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zh-CN" sz="1600" u="none">
                  <a:solidFill>
                    <a:srgbClr val="002060"/>
                  </a:solidFill>
                  <a:latin typeface="Arial" panose="020B0604020202020204" pitchFamily="34" charset="0"/>
                  <a:ea typeface="黑体" panose="02010609060101010101" pitchFamily="49" charset="-122"/>
                </a:rPr>
                <a:t>ZigBee</a:t>
              </a:r>
            </a:p>
            <a:p>
              <a:pPr>
                <a:lnSpc>
                  <a:spcPct val="90000"/>
                </a:lnSpc>
              </a:pPr>
              <a:r>
                <a:rPr lang="zh-CN" altLang="en-US" sz="1600" u="none">
                  <a:solidFill>
                    <a:srgbClr val="002060"/>
                  </a:solidFill>
                  <a:latin typeface="Arial" panose="020B0604020202020204" pitchFamily="34" charset="0"/>
                  <a:ea typeface="黑体" panose="02010609060101010101" pitchFamily="49" charset="-122"/>
                </a:rPr>
                <a:t>协议栈</a:t>
              </a:r>
            </a:p>
          </p:txBody>
        </p:sp>
      </p:grpSp>
    </p:spTree>
    <p:extLst>
      <p:ext uri="{BB962C8B-B14F-4D97-AF65-F5344CB8AC3E}">
        <p14:creationId xmlns:p14="http://schemas.microsoft.com/office/powerpoint/2010/main" val="32560331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type="title"/>
          </p:nvPr>
        </p:nvSpPr>
        <p:spPr>
          <a:xfrm>
            <a:off x="399156" y="488219"/>
            <a:ext cx="6429375" cy="857250"/>
          </a:xfrm>
        </p:spPr>
        <p:txBody>
          <a:bodyPr/>
          <a:lstStyle/>
          <a:p>
            <a:pPr algn="l"/>
            <a:r>
              <a:rPr lang="en-US" altLang="zh-CN" sz="2400" kern="1200" dirty="0" err="1">
                <a:solidFill>
                  <a:srgbClr val="007D7A"/>
                </a:solidFill>
                <a:latin typeface="微软雅黑" panose="020B0503020204020204" pitchFamily="34" charset="-122"/>
                <a:ea typeface="微软雅黑" panose="020B0503020204020204" pitchFamily="34" charset="-122"/>
                <a:cs typeface="Times New Roman" pitchFamily="18" charset="0"/>
              </a:rPr>
              <a:t>ZigBee</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的组网</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方式</a:t>
            </a:r>
            <a:endPar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86053" name="Oval 5"/>
          <p:cNvSpPr>
            <a:spLocks noChangeArrowheads="1"/>
          </p:cNvSpPr>
          <p:nvPr/>
        </p:nvSpPr>
        <p:spPr bwMode="auto">
          <a:xfrm>
            <a:off x="1456163" y="2487026"/>
            <a:ext cx="151256" cy="153638"/>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54" name="Oval 6"/>
          <p:cNvSpPr>
            <a:spLocks noChangeArrowheads="1"/>
          </p:cNvSpPr>
          <p:nvPr/>
        </p:nvSpPr>
        <p:spPr bwMode="auto">
          <a:xfrm>
            <a:off x="6054584" y="4716565"/>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55" name="Oval 7"/>
          <p:cNvSpPr>
            <a:spLocks noChangeArrowheads="1"/>
          </p:cNvSpPr>
          <p:nvPr/>
        </p:nvSpPr>
        <p:spPr bwMode="auto">
          <a:xfrm>
            <a:off x="4621821" y="4561735"/>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56" name="Oval 8"/>
          <p:cNvSpPr>
            <a:spLocks noChangeArrowheads="1"/>
          </p:cNvSpPr>
          <p:nvPr/>
        </p:nvSpPr>
        <p:spPr bwMode="auto">
          <a:xfrm>
            <a:off x="6280873" y="3793546"/>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57" name="Oval 9"/>
          <p:cNvSpPr>
            <a:spLocks noChangeArrowheads="1"/>
          </p:cNvSpPr>
          <p:nvPr/>
        </p:nvSpPr>
        <p:spPr bwMode="auto">
          <a:xfrm>
            <a:off x="5301877" y="3485078"/>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58" name="Oval 10"/>
          <p:cNvSpPr>
            <a:spLocks noChangeArrowheads="1"/>
          </p:cNvSpPr>
          <p:nvPr/>
        </p:nvSpPr>
        <p:spPr bwMode="auto">
          <a:xfrm>
            <a:off x="474784" y="2639474"/>
            <a:ext cx="152447" cy="154829"/>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59" name="Oval 11"/>
          <p:cNvSpPr>
            <a:spLocks noChangeArrowheads="1"/>
          </p:cNvSpPr>
          <p:nvPr/>
        </p:nvSpPr>
        <p:spPr bwMode="auto">
          <a:xfrm>
            <a:off x="323528" y="3408855"/>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60" name="Oval 12"/>
          <p:cNvSpPr>
            <a:spLocks noChangeArrowheads="1"/>
          </p:cNvSpPr>
          <p:nvPr/>
        </p:nvSpPr>
        <p:spPr bwMode="auto">
          <a:xfrm>
            <a:off x="1003585" y="4024598"/>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61" name="Oval 13"/>
          <p:cNvSpPr>
            <a:spLocks noChangeArrowheads="1"/>
          </p:cNvSpPr>
          <p:nvPr/>
        </p:nvSpPr>
        <p:spPr bwMode="auto">
          <a:xfrm>
            <a:off x="2286284" y="3332631"/>
            <a:ext cx="151256" cy="154829"/>
          </a:xfrm>
          <a:prstGeom prst="ellipse">
            <a:avLst/>
          </a:prstGeom>
          <a:solidFill>
            <a:schemeClr val="hlink"/>
          </a:solidFill>
          <a:ln w="9525" algn="ctr">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solidFill>
                <a:srgbClr val="002060"/>
              </a:solidFill>
            </a:endParaRPr>
          </a:p>
        </p:txBody>
      </p:sp>
      <p:sp>
        <p:nvSpPr>
          <p:cNvPr id="386062" name="Oval 14"/>
          <p:cNvSpPr>
            <a:spLocks noChangeArrowheads="1"/>
          </p:cNvSpPr>
          <p:nvPr/>
        </p:nvSpPr>
        <p:spPr bwMode="auto">
          <a:xfrm>
            <a:off x="1153650" y="3102770"/>
            <a:ext cx="678866" cy="308467"/>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63" name="Oval 15"/>
          <p:cNvSpPr>
            <a:spLocks noChangeArrowheads="1"/>
          </p:cNvSpPr>
          <p:nvPr/>
        </p:nvSpPr>
        <p:spPr bwMode="auto">
          <a:xfrm>
            <a:off x="2360126" y="4640341"/>
            <a:ext cx="678866" cy="308467"/>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64" name="Oval 16"/>
          <p:cNvSpPr>
            <a:spLocks noChangeArrowheads="1"/>
          </p:cNvSpPr>
          <p:nvPr/>
        </p:nvSpPr>
        <p:spPr bwMode="auto">
          <a:xfrm>
            <a:off x="4171625" y="2947941"/>
            <a:ext cx="677675" cy="308467"/>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65" name="Oval 17"/>
          <p:cNvSpPr>
            <a:spLocks noChangeArrowheads="1"/>
          </p:cNvSpPr>
          <p:nvPr/>
        </p:nvSpPr>
        <p:spPr bwMode="auto">
          <a:xfrm>
            <a:off x="2812703" y="2332198"/>
            <a:ext cx="678866" cy="308467"/>
          </a:xfrm>
          <a:prstGeom prst="ellipse">
            <a:avLst/>
          </a:prstGeom>
          <a:solidFill>
            <a:srgbClr val="CCECFF"/>
          </a:solidFill>
          <a:ln w="9525">
            <a:solidFill>
              <a:schemeClr val="folHlink"/>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66" name="Oval 18"/>
          <p:cNvSpPr>
            <a:spLocks noChangeArrowheads="1"/>
          </p:cNvSpPr>
          <p:nvPr/>
        </p:nvSpPr>
        <p:spPr bwMode="auto">
          <a:xfrm>
            <a:off x="5075589" y="4100821"/>
            <a:ext cx="677674" cy="308467"/>
          </a:xfrm>
          <a:prstGeom prst="ellipse">
            <a:avLst/>
          </a:prstGeom>
          <a:solidFill>
            <a:srgbClr val="EAEAEA"/>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67" name="Line 19"/>
          <p:cNvSpPr>
            <a:spLocks noChangeShapeType="1"/>
          </p:cNvSpPr>
          <p:nvPr/>
        </p:nvSpPr>
        <p:spPr bwMode="auto">
          <a:xfrm flipH="1">
            <a:off x="2670974" y="2639473"/>
            <a:ext cx="444241" cy="1225532"/>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68" name="Line 20"/>
          <p:cNvSpPr>
            <a:spLocks noChangeShapeType="1"/>
          </p:cNvSpPr>
          <p:nvPr/>
        </p:nvSpPr>
        <p:spPr bwMode="auto">
          <a:xfrm>
            <a:off x="1640766" y="3419573"/>
            <a:ext cx="794392" cy="489498"/>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69" name="Line 21"/>
          <p:cNvSpPr>
            <a:spLocks noChangeShapeType="1"/>
          </p:cNvSpPr>
          <p:nvPr/>
        </p:nvSpPr>
        <p:spPr bwMode="auto">
          <a:xfrm>
            <a:off x="3416535" y="2563250"/>
            <a:ext cx="828931" cy="460914"/>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0" name="Line 22"/>
          <p:cNvSpPr>
            <a:spLocks noChangeShapeType="1"/>
          </p:cNvSpPr>
          <p:nvPr/>
        </p:nvSpPr>
        <p:spPr bwMode="auto">
          <a:xfrm flipH="1">
            <a:off x="2871061" y="3195667"/>
            <a:ext cx="1356541" cy="752707"/>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1" name="Line 23"/>
          <p:cNvSpPr>
            <a:spLocks noChangeShapeType="1"/>
          </p:cNvSpPr>
          <p:nvPr/>
        </p:nvSpPr>
        <p:spPr bwMode="auto">
          <a:xfrm>
            <a:off x="2656682" y="4211584"/>
            <a:ext cx="9528" cy="418039"/>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2" name="Line 24"/>
          <p:cNvSpPr>
            <a:spLocks noChangeShapeType="1"/>
          </p:cNvSpPr>
          <p:nvPr/>
        </p:nvSpPr>
        <p:spPr bwMode="auto">
          <a:xfrm flipH="1" flipV="1">
            <a:off x="2988970" y="4044845"/>
            <a:ext cx="590732" cy="114335"/>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3" name="Line 25"/>
          <p:cNvSpPr>
            <a:spLocks noChangeShapeType="1"/>
          </p:cNvSpPr>
          <p:nvPr/>
        </p:nvSpPr>
        <p:spPr bwMode="auto">
          <a:xfrm>
            <a:off x="606985" y="2758572"/>
            <a:ext cx="600260" cy="406129"/>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4" name="Line 26"/>
          <p:cNvSpPr>
            <a:spLocks noChangeShapeType="1"/>
          </p:cNvSpPr>
          <p:nvPr/>
        </p:nvSpPr>
        <p:spPr bwMode="auto">
          <a:xfrm>
            <a:off x="1856336" y="3293329"/>
            <a:ext cx="394219" cy="79796"/>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5" name="Line 27"/>
          <p:cNvSpPr>
            <a:spLocks noChangeShapeType="1"/>
          </p:cNvSpPr>
          <p:nvPr/>
        </p:nvSpPr>
        <p:spPr bwMode="auto">
          <a:xfrm flipH="1">
            <a:off x="1490701" y="2649002"/>
            <a:ext cx="30966" cy="450195"/>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6" name="Line 28"/>
          <p:cNvSpPr>
            <a:spLocks noChangeShapeType="1"/>
          </p:cNvSpPr>
          <p:nvPr/>
        </p:nvSpPr>
        <p:spPr bwMode="auto">
          <a:xfrm flipV="1">
            <a:off x="474784" y="3332631"/>
            <a:ext cx="678866" cy="152447"/>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7" name="Line 29"/>
          <p:cNvSpPr>
            <a:spLocks noChangeShapeType="1"/>
          </p:cNvSpPr>
          <p:nvPr/>
        </p:nvSpPr>
        <p:spPr bwMode="auto">
          <a:xfrm flipH="1">
            <a:off x="5738971" y="3928127"/>
            <a:ext cx="537138" cy="25249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8" name="Line 30"/>
          <p:cNvSpPr>
            <a:spLocks noChangeShapeType="1"/>
          </p:cNvSpPr>
          <p:nvPr/>
        </p:nvSpPr>
        <p:spPr bwMode="auto">
          <a:xfrm>
            <a:off x="5374527" y="3639907"/>
            <a:ext cx="29775" cy="469251"/>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79" name="Line 31"/>
          <p:cNvSpPr>
            <a:spLocks noChangeShapeType="1"/>
          </p:cNvSpPr>
          <p:nvPr/>
        </p:nvSpPr>
        <p:spPr bwMode="auto">
          <a:xfrm flipH="1">
            <a:off x="1122684" y="3402900"/>
            <a:ext cx="239390" cy="612170"/>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80" name="Line 32"/>
          <p:cNvSpPr>
            <a:spLocks noChangeShapeType="1"/>
          </p:cNvSpPr>
          <p:nvPr/>
        </p:nvSpPr>
        <p:spPr bwMode="auto">
          <a:xfrm>
            <a:off x="5600816" y="4389042"/>
            <a:ext cx="470442" cy="35134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81" name="Line 33"/>
          <p:cNvSpPr>
            <a:spLocks noChangeShapeType="1"/>
          </p:cNvSpPr>
          <p:nvPr/>
        </p:nvSpPr>
        <p:spPr bwMode="auto">
          <a:xfrm flipH="1">
            <a:off x="4779031" y="4385468"/>
            <a:ext cx="389455" cy="206042"/>
          </a:xfrm>
          <a:prstGeom prst="line">
            <a:avLst/>
          </a:prstGeom>
          <a:noFill/>
          <a:ln w="19050">
            <a:solidFill>
              <a:schemeClr val="folHlink"/>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82" name="Text Box 34"/>
          <p:cNvSpPr txBox="1">
            <a:spLocks noChangeArrowheads="1"/>
          </p:cNvSpPr>
          <p:nvPr/>
        </p:nvSpPr>
        <p:spPr bwMode="auto">
          <a:xfrm>
            <a:off x="1596289" y="2376392"/>
            <a:ext cx="60465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u="none" dirty="0">
                <a:solidFill>
                  <a:srgbClr val="002060"/>
                </a:solidFill>
                <a:latin typeface="Arial" panose="020B0604020202020204" pitchFamily="34" charset="0"/>
                <a:ea typeface="黑体" panose="02010609060101010101" pitchFamily="49" charset="-122"/>
              </a:rPr>
              <a:t>RFD</a:t>
            </a:r>
          </a:p>
        </p:txBody>
      </p:sp>
      <p:sp>
        <p:nvSpPr>
          <p:cNvPr id="386083" name="Text Box 35"/>
          <p:cNvSpPr txBox="1">
            <a:spLocks noChangeArrowheads="1"/>
          </p:cNvSpPr>
          <p:nvPr/>
        </p:nvSpPr>
        <p:spPr bwMode="auto">
          <a:xfrm>
            <a:off x="726762" y="2341412"/>
            <a:ext cx="8050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u="none" dirty="0">
                <a:solidFill>
                  <a:srgbClr val="002060"/>
                </a:solidFill>
                <a:latin typeface="Arial" panose="020B0604020202020204" pitchFamily="34" charset="0"/>
                <a:ea typeface="黑体" panose="02010609060101010101" pitchFamily="49" charset="-122"/>
              </a:rPr>
              <a:t>端设备</a:t>
            </a:r>
          </a:p>
        </p:txBody>
      </p:sp>
      <p:sp>
        <p:nvSpPr>
          <p:cNvPr id="386084" name="Text Box 36"/>
          <p:cNvSpPr txBox="1">
            <a:spLocks noChangeArrowheads="1"/>
          </p:cNvSpPr>
          <p:nvPr/>
        </p:nvSpPr>
        <p:spPr bwMode="auto">
          <a:xfrm>
            <a:off x="1557397" y="2824078"/>
            <a:ext cx="8050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u="none">
                <a:solidFill>
                  <a:srgbClr val="002060"/>
                </a:solidFill>
                <a:latin typeface="Arial" panose="020B0604020202020204" pitchFamily="34" charset="0"/>
                <a:ea typeface="黑体" panose="02010609060101010101" pitchFamily="49" charset="-122"/>
              </a:rPr>
              <a:t>路由器</a:t>
            </a:r>
          </a:p>
        </p:txBody>
      </p:sp>
      <p:sp>
        <p:nvSpPr>
          <p:cNvPr id="386085" name="Oval 37"/>
          <p:cNvSpPr>
            <a:spLocks noChangeArrowheads="1"/>
          </p:cNvSpPr>
          <p:nvPr/>
        </p:nvSpPr>
        <p:spPr bwMode="auto">
          <a:xfrm>
            <a:off x="3567793" y="4023407"/>
            <a:ext cx="677674" cy="308467"/>
          </a:xfrm>
          <a:prstGeom prst="ellipse">
            <a:avLst/>
          </a:prstGeom>
          <a:solidFill>
            <a:srgbClr val="CCECFF"/>
          </a:solidFill>
          <a:ln w="9525" algn="ctr">
            <a:solidFill>
              <a:schemeClr val="folHlink"/>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86" name="Line 38"/>
          <p:cNvSpPr>
            <a:spLocks noChangeShapeType="1"/>
          </p:cNvSpPr>
          <p:nvPr/>
        </p:nvSpPr>
        <p:spPr bwMode="auto">
          <a:xfrm flipH="1" flipV="1">
            <a:off x="4243085" y="4204438"/>
            <a:ext cx="850369" cy="15483"/>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87" name="Line 39"/>
          <p:cNvSpPr>
            <a:spLocks noChangeShapeType="1"/>
          </p:cNvSpPr>
          <p:nvPr/>
        </p:nvSpPr>
        <p:spPr bwMode="auto">
          <a:xfrm flipH="1">
            <a:off x="3025891" y="4324729"/>
            <a:ext cx="803920" cy="407319"/>
          </a:xfrm>
          <a:prstGeom prst="line">
            <a:avLst/>
          </a:prstGeom>
          <a:noFill/>
          <a:ln w="38100">
            <a:solidFill>
              <a:schemeClr val="tx2"/>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solidFill>
                <a:srgbClr val="002060"/>
              </a:solidFill>
            </a:endParaRPr>
          </a:p>
        </p:txBody>
      </p:sp>
      <p:sp>
        <p:nvSpPr>
          <p:cNvPr id="386088" name="Oval 40"/>
          <p:cNvSpPr>
            <a:spLocks noChangeArrowheads="1"/>
          </p:cNvSpPr>
          <p:nvPr/>
        </p:nvSpPr>
        <p:spPr bwMode="auto">
          <a:xfrm>
            <a:off x="2286285" y="3870960"/>
            <a:ext cx="677674" cy="308467"/>
          </a:xfrm>
          <a:prstGeom prst="ellipse">
            <a:avLst/>
          </a:prstGeom>
          <a:solidFill>
            <a:srgbClr val="FF99FF"/>
          </a:solidFill>
          <a:ln w="28575">
            <a:solidFill>
              <a:schemeClr val="folHlink"/>
            </a:solidFill>
            <a:round/>
            <a:headEnd/>
            <a:tailEnd/>
          </a:ln>
          <a:effectLst>
            <a:outerShdw dist="35921" dir="2700000" algn="ctr" rotWithShape="0">
              <a:schemeClr val="bg2"/>
            </a:outerShdw>
          </a:effectLst>
        </p:spPr>
        <p:txBody>
          <a:bodyPr wrap="none" anchor="ctr"/>
          <a:lstStyle/>
          <a:p>
            <a:pPr algn="ctr"/>
            <a:r>
              <a:rPr lang="en-US" altLang="zh-CN" sz="1600" u="none">
                <a:solidFill>
                  <a:srgbClr val="002060"/>
                </a:solidFill>
                <a:latin typeface="Arial" panose="020B0604020202020204" pitchFamily="34" charset="0"/>
                <a:ea typeface="黑体" panose="02010609060101010101" pitchFamily="49" charset="-122"/>
              </a:rPr>
              <a:t>FFD</a:t>
            </a:r>
          </a:p>
        </p:txBody>
      </p:sp>
      <p:sp>
        <p:nvSpPr>
          <p:cNvPr id="386089" name="Text Box 41"/>
          <p:cNvSpPr txBox="1">
            <a:spLocks noChangeArrowheads="1"/>
          </p:cNvSpPr>
          <p:nvPr/>
        </p:nvSpPr>
        <p:spPr bwMode="auto">
          <a:xfrm>
            <a:off x="1462118" y="3848331"/>
            <a:ext cx="80502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u="none">
                <a:solidFill>
                  <a:srgbClr val="002060"/>
                </a:solidFill>
                <a:latin typeface="Arial" panose="020B0604020202020204" pitchFamily="34" charset="0"/>
                <a:ea typeface="黑体" panose="02010609060101010101" pitchFamily="49" charset="-122"/>
              </a:rPr>
              <a:t>协调器</a:t>
            </a:r>
          </a:p>
        </p:txBody>
      </p:sp>
      <p:sp>
        <p:nvSpPr>
          <p:cNvPr id="386091" name="Text Box 43"/>
          <p:cNvSpPr txBox="1">
            <a:spLocks noChangeArrowheads="1"/>
          </p:cNvSpPr>
          <p:nvPr/>
        </p:nvSpPr>
        <p:spPr bwMode="auto">
          <a:xfrm>
            <a:off x="414699" y="1204392"/>
            <a:ext cx="747191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Arial" panose="020B0604020202020204" pitchFamily="34" charset="0"/>
              <a:buChar char="•"/>
            </a:pPr>
            <a:r>
              <a:rPr lang="zh-CN" altLang="en-US" sz="2000" u="none" dirty="0">
                <a:solidFill>
                  <a:srgbClr val="18386B"/>
                </a:solidFill>
              </a:rPr>
              <a:t>可采用星形和网状拓扑，或两者的组合</a:t>
            </a:r>
            <a:endParaRPr lang="en-US" altLang="zh-CN" sz="2000" u="none" dirty="0">
              <a:solidFill>
                <a:srgbClr val="18386B"/>
              </a:solidFill>
            </a:endParaRPr>
          </a:p>
          <a:p>
            <a:pPr marL="342900" indent="-342900">
              <a:buFont typeface="Arial" panose="020B0604020202020204" pitchFamily="34" charset="0"/>
              <a:buChar char="•"/>
            </a:pPr>
            <a:r>
              <a:rPr lang="zh-CN" altLang="en-US" sz="2000" u="none" dirty="0">
                <a:solidFill>
                  <a:srgbClr val="18386B"/>
                </a:solidFill>
              </a:rPr>
              <a:t>有一个全功能设备 </a:t>
            </a:r>
            <a:r>
              <a:rPr lang="en-US" altLang="zh-CN" sz="2000" u="none" dirty="0">
                <a:solidFill>
                  <a:srgbClr val="18386B"/>
                </a:solidFill>
              </a:rPr>
              <a:t>FFD </a:t>
            </a:r>
            <a:r>
              <a:rPr lang="zh-CN" altLang="en-US" sz="2000" u="none" dirty="0">
                <a:solidFill>
                  <a:srgbClr val="18386B"/>
                </a:solidFill>
              </a:rPr>
              <a:t>充当网络的</a:t>
            </a:r>
            <a:r>
              <a:rPr lang="zh-CN" altLang="en-US" sz="2000" u="none" dirty="0">
                <a:solidFill>
                  <a:srgbClr val="C00000"/>
                </a:solidFill>
              </a:rPr>
              <a:t>协调器</a:t>
            </a:r>
            <a:r>
              <a:rPr lang="zh-CN" altLang="en-US" sz="2000" u="none" dirty="0">
                <a:solidFill>
                  <a:srgbClr val="18386B"/>
                </a:solidFill>
              </a:rPr>
              <a:t>。</a:t>
            </a:r>
          </a:p>
          <a:p>
            <a:pPr marL="342900" indent="-342900">
              <a:buFont typeface="Arial" panose="020B0604020202020204" pitchFamily="34" charset="0"/>
              <a:buChar char="•"/>
            </a:pPr>
            <a:r>
              <a:rPr lang="en-US" altLang="zh-CN" sz="2000" u="none" dirty="0" err="1">
                <a:solidFill>
                  <a:srgbClr val="18386B"/>
                </a:solidFill>
              </a:rPr>
              <a:t>ZigBee</a:t>
            </a:r>
            <a:r>
              <a:rPr lang="en-US" altLang="zh-CN" sz="2000" u="none" dirty="0">
                <a:solidFill>
                  <a:srgbClr val="18386B"/>
                </a:solidFill>
              </a:rPr>
              <a:t> </a:t>
            </a:r>
            <a:r>
              <a:rPr lang="zh-CN" altLang="en-US" sz="2000" u="none" dirty="0">
                <a:solidFill>
                  <a:srgbClr val="18386B"/>
                </a:solidFill>
              </a:rPr>
              <a:t>网络中数量最多的</a:t>
            </a:r>
            <a:r>
              <a:rPr lang="zh-CN" altLang="en-US" sz="2000" u="none" dirty="0">
                <a:solidFill>
                  <a:srgbClr val="C00000"/>
                </a:solidFill>
              </a:rPr>
              <a:t>端设备</a:t>
            </a:r>
            <a:r>
              <a:rPr lang="zh-CN" altLang="en-US" sz="2000" u="none" dirty="0">
                <a:solidFill>
                  <a:srgbClr val="18386B"/>
                </a:solidFill>
              </a:rPr>
              <a:t>是精简功能设备 </a:t>
            </a:r>
            <a:r>
              <a:rPr lang="en-US" altLang="zh-CN" sz="2000" u="none" dirty="0">
                <a:solidFill>
                  <a:srgbClr val="18386B"/>
                </a:solidFill>
              </a:rPr>
              <a:t>RFD </a:t>
            </a:r>
            <a:r>
              <a:rPr lang="zh-CN" altLang="en-US" sz="2000" u="none" dirty="0">
                <a:solidFill>
                  <a:srgbClr val="18386B"/>
                </a:solidFill>
              </a:rPr>
              <a:t>结点。 </a:t>
            </a:r>
          </a:p>
        </p:txBody>
      </p:sp>
    </p:spTree>
    <p:extLst>
      <p:ext uri="{BB962C8B-B14F-4D97-AF65-F5344CB8AC3E}">
        <p14:creationId xmlns:p14="http://schemas.microsoft.com/office/powerpoint/2010/main" val="39945520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611560" y="627996"/>
            <a:ext cx="6429375" cy="857250"/>
          </a:xfrm>
        </p:spPr>
        <p:txBody>
          <a:bodyPr/>
          <a:lstStyle/>
          <a:p>
            <a:pPr algn="l"/>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3.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高速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WPAN</a:t>
            </a:r>
          </a:p>
        </p:txBody>
      </p:sp>
      <p:sp>
        <p:nvSpPr>
          <p:cNvPr id="388099" name="Rectangle 3"/>
          <p:cNvSpPr>
            <a:spLocks noGrp="1" noChangeArrowheads="1"/>
          </p:cNvSpPr>
          <p:nvPr>
            <p:ph type="body" idx="1"/>
          </p:nvPr>
        </p:nvSpPr>
        <p:spPr>
          <a:xfrm>
            <a:off x="323528" y="1484592"/>
            <a:ext cx="6501383" cy="3464597"/>
          </a:xfrm>
        </p:spPr>
        <p:txBody>
          <a:bodyPr/>
          <a:lstStyle/>
          <a:p>
            <a:pPr>
              <a:spcBef>
                <a:spcPct val="0"/>
              </a:spcBef>
              <a:buFont typeface="Arial" panose="020B0604020202020204" pitchFamily="34" charset="0"/>
              <a:buChar char="•"/>
            </a:pPr>
            <a:r>
              <a:rPr lang="zh-CN" altLang="en-US" sz="2000" b="1" kern="1200" dirty="0">
                <a:solidFill>
                  <a:srgbClr val="18386B"/>
                </a:solidFill>
                <a:latin typeface="Times New Roman" pitchFamily="18" charset="0"/>
                <a:ea typeface="微软雅黑" pitchFamily="34" charset="-122"/>
                <a:cs typeface="Times New Roman" pitchFamily="18" charset="0"/>
              </a:rPr>
              <a:t>高速 </a:t>
            </a:r>
            <a:r>
              <a:rPr lang="en-US" altLang="zh-CN" sz="2000" b="1" kern="1200" dirty="0">
                <a:solidFill>
                  <a:srgbClr val="18386B"/>
                </a:solidFill>
                <a:latin typeface="Times New Roman" pitchFamily="18" charset="0"/>
                <a:ea typeface="微软雅黑" pitchFamily="34" charset="-122"/>
                <a:cs typeface="Times New Roman" pitchFamily="18" charset="0"/>
              </a:rPr>
              <a:t>WPAN </a:t>
            </a:r>
            <a:r>
              <a:rPr lang="zh-CN" altLang="en-US" sz="2000" b="1" kern="1200" dirty="0">
                <a:solidFill>
                  <a:srgbClr val="18386B"/>
                </a:solidFill>
                <a:latin typeface="Times New Roman" pitchFamily="18" charset="0"/>
                <a:ea typeface="微软雅黑" pitchFamily="34" charset="-122"/>
                <a:cs typeface="Times New Roman" pitchFamily="18" charset="0"/>
              </a:rPr>
              <a:t>用于在便携式多媒体装置之间传送数据，支持</a:t>
            </a:r>
            <a:r>
              <a:rPr lang="en-US" altLang="zh-CN" sz="2000" b="1" kern="1200" dirty="0">
                <a:solidFill>
                  <a:srgbClr val="18386B"/>
                </a:solidFill>
                <a:latin typeface="Times New Roman" pitchFamily="18" charset="0"/>
                <a:ea typeface="微软雅黑" pitchFamily="34" charset="-122"/>
                <a:cs typeface="Times New Roman" pitchFamily="18" charset="0"/>
              </a:rPr>
              <a:t>11 ~ 55 Mb/s</a:t>
            </a:r>
            <a:r>
              <a:rPr lang="zh-CN" altLang="en-US" sz="2000" b="1" kern="1200" dirty="0">
                <a:solidFill>
                  <a:srgbClr val="18386B"/>
                </a:solidFill>
                <a:latin typeface="Times New Roman" pitchFamily="18" charset="0"/>
                <a:ea typeface="微软雅黑" pitchFamily="34" charset="-122"/>
                <a:cs typeface="Times New Roman" pitchFamily="18" charset="0"/>
              </a:rPr>
              <a:t>的数据率，标准是 </a:t>
            </a:r>
            <a:r>
              <a:rPr lang="en-US" altLang="zh-CN" sz="2000" b="1" kern="1200" dirty="0" smtClean="0">
                <a:solidFill>
                  <a:srgbClr val="18386B"/>
                </a:solidFill>
                <a:latin typeface="Times New Roman" pitchFamily="18" charset="0"/>
                <a:ea typeface="微软雅黑" pitchFamily="34" charset="-122"/>
                <a:cs typeface="Times New Roman" pitchFamily="18" charset="0"/>
              </a:rPr>
              <a:t>802.15.3</a:t>
            </a:r>
            <a:r>
              <a:rPr lang="zh-CN" altLang="en-US" sz="2000" b="1" kern="1200" dirty="0" smtClean="0">
                <a:solidFill>
                  <a:srgbClr val="18386B"/>
                </a:solidFill>
                <a:latin typeface="Times New Roman" pitchFamily="18" charset="0"/>
                <a:ea typeface="微软雅黑" pitchFamily="34" charset="-122"/>
                <a:cs typeface="Times New Roman" pitchFamily="18" charset="0"/>
              </a:rPr>
              <a:t> </a:t>
            </a:r>
            <a:r>
              <a:rPr lang="zh-CN" altLang="en-US" sz="2000" b="1" kern="1200" dirty="0">
                <a:solidFill>
                  <a:srgbClr val="18386B"/>
                </a:solidFill>
                <a:latin typeface="Times New Roman" pitchFamily="18" charset="0"/>
                <a:ea typeface="微软雅黑" pitchFamily="34" charset="-122"/>
                <a:cs typeface="Times New Roman" pitchFamily="18" charset="0"/>
              </a:rPr>
              <a:t>。</a:t>
            </a:r>
          </a:p>
          <a:p>
            <a:pPr>
              <a:spcBef>
                <a:spcPct val="0"/>
              </a:spcBef>
              <a:buFont typeface="Arial" panose="020B0604020202020204" pitchFamily="34" charset="0"/>
              <a:buChar char="•"/>
            </a:pPr>
            <a:r>
              <a:rPr lang="en-US" altLang="zh-CN" sz="2000" b="1" kern="1200" dirty="0">
                <a:solidFill>
                  <a:srgbClr val="18386B"/>
                </a:solidFill>
                <a:latin typeface="Times New Roman" pitchFamily="18" charset="0"/>
                <a:ea typeface="微软雅黑" pitchFamily="34" charset="-122"/>
                <a:cs typeface="Times New Roman" pitchFamily="18" charset="0"/>
              </a:rPr>
              <a:t>IEEE 802.15.3a </a:t>
            </a:r>
            <a:r>
              <a:rPr lang="zh-CN" altLang="en-US" sz="2000" b="1" kern="1200" dirty="0">
                <a:solidFill>
                  <a:srgbClr val="18386B"/>
                </a:solidFill>
                <a:latin typeface="Times New Roman" pitchFamily="18" charset="0"/>
                <a:ea typeface="微软雅黑" pitchFamily="34" charset="-122"/>
                <a:cs typeface="Times New Roman" pitchFamily="18" charset="0"/>
              </a:rPr>
              <a:t>工作组还提出了更高数据率的物理层标准的超高速 </a:t>
            </a:r>
            <a:r>
              <a:rPr lang="en-US" altLang="zh-CN" sz="2000" b="1" kern="1200" dirty="0">
                <a:solidFill>
                  <a:srgbClr val="18386B"/>
                </a:solidFill>
                <a:latin typeface="Times New Roman" pitchFamily="18" charset="0"/>
                <a:ea typeface="微软雅黑" pitchFamily="34" charset="-122"/>
                <a:cs typeface="Times New Roman" pitchFamily="18" charset="0"/>
              </a:rPr>
              <a:t>WPAN</a:t>
            </a:r>
            <a:r>
              <a:rPr lang="zh-CN" altLang="en-US" sz="2000" b="1" kern="1200" dirty="0">
                <a:solidFill>
                  <a:srgbClr val="18386B"/>
                </a:solidFill>
                <a:latin typeface="Times New Roman" pitchFamily="18" charset="0"/>
                <a:ea typeface="微软雅黑" pitchFamily="34" charset="-122"/>
                <a:cs typeface="Times New Roman" pitchFamily="18" charset="0"/>
              </a:rPr>
              <a:t>，它使用</a:t>
            </a:r>
            <a:r>
              <a:rPr lang="zh-CN" altLang="en-US" sz="2000" b="1" kern="1200" dirty="0">
                <a:solidFill>
                  <a:srgbClr val="C00000"/>
                </a:solidFill>
                <a:latin typeface="Times New Roman" pitchFamily="18" charset="0"/>
                <a:ea typeface="微软雅黑" pitchFamily="34" charset="-122"/>
                <a:cs typeface="Times New Roman" pitchFamily="18" charset="0"/>
              </a:rPr>
              <a:t>超宽带 </a:t>
            </a:r>
            <a:r>
              <a:rPr lang="en-US" altLang="zh-CN" sz="2000" b="1" kern="1200" dirty="0">
                <a:solidFill>
                  <a:srgbClr val="C00000"/>
                </a:solidFill>
                <a:latin typeface="Times New Roman" pitchFamily="18" charset="0"/>
                <a:ea typeface="微软雅黑" pitchFamily="34" charset="-122"/>
                <a:cs typeface="Times New Roman" pitchFamily="18" charset="0"/>
              </a:rPr>
              <a:t>UWB </a:t>
            </a:r>
            <a:r>
              <a:rPr lang="zh-CN" altLang="en-US" sz="2000" b="1" kern="1200" dirty="0">
                <a:solidFill>
                  <a:srgbClr val="C00000"/>
                </a:solidFill>
                <a:latin typeface="Times New Roman" pitchFamily="18" charset="0"/>
                <a:ea typeface="微软雅黑" pitchFamily="34" charset="-122"/>
                <a:cs typeface="Times New Roman" pitchFamily="18" charset="0"/>
              </a:rPr>
              <a:t>技术</a:t>
            </a:r>
            <a:r>
              <a:rPr lang="zh-CN" altLang="en-US" sz="2000" b="1" kern="1200" dirty="0">
                <a:solidFill>
                  <a:srgbClr val="18386B"/>
                </a:solidFill>
                <a:latin typeface="Times New Roman" pitchFamily="18" charset="0"/>
                <a:ea typeface="微软雅黑" pitchFamily="34" charset="-122"/>
                <a:cs typeface="Times New Roman" pitchFamily="18" charset="0"/>
              </a:rPr>
              <a:t>。</a:t>
            </a:r>
          </a:p>
          <a:p>
            <a:pPr>
              <a:spcBef>
                <a:spcPct val="0"/>
              </a:spcBef>
              <a:buFont typeface="Arial" panose="020B0604020202020204" pitchFamily="34" charset="0"/>
              <a:buChar char="•"/>
            </a:pPr>
            <a:r>
              <a:rPr lang="en-US" altLang="zh-CN" sz="2000" b="1" kern="1200" dirty="0">
                <a:solidFill>
                  <a:srgbClr val="18386B"/>
                </a:solidFill>
                <a:latin typeface="Times New Roman" pitchFamily="18" charset="0"/>
                <a:ea typeface="微软雅黑" pitchFamily="34" charset="-122"/>
                <a:cs typeface="Times New Roman" pitchFamily="18" charset="0"/>
              </a:rPr>
              <a:t>UWB </a:t>
            </a:r>
            <a:r>
              <a:rPr lang="zh-CN" altLang="en-US" sz="2000" b="1" kern="1200" dirty="0">
                <a:solidFill>
                  <a:srgbClr val="18386B"/>
                </a:solidFill>
                <a:latin typeface="Times New Roman" pitchFamily="18" charset="0"/>
                <a:ea typeface="微软雅黑" pitchFamily="34" charset="-122"/>
                <a:cs typeface="Times New Roman" pitchFamily="18" charset="0"/>
              </a:rPr>
              <a:t>技术工作在 </a:t>
            </a:r>
            <a:r>
              <a:rPr lang="en-US" altLang="zh-CN" sz="2000" b="1" kern="1200" dirty="0">
                <a:solidFill>
                  <a:srgbClr val="18386B"/>
                </a:solidFill>
                <a:latin typeface="Times New Roman" pitchFamily="18" charset="0"/>
                <a:ea typeface="微软雅黑" pitchFamily="34" charset="-122"/>
                <a:cs typeface="Times New Roman" pitchFamily="18" charset="0"/>
              </a:rPr>
              <a:t>3.1 ~ 10.6 GHz </a:t>
            </a:r>
            <a:r>
              <a:rPr lang="zh-CN" altLang="en-US" sz="2000" b="1" kern="1200" dirty="0">
                <a:solidFill>
                  <a:srgbClr val="18386B"/>
                </a:solidFill>
                <a:latin typeface="Times New Roman" pitchFamily="18" charset="0"/>
                <a:ea typeface="微软雅黑" pitchFamily="34" charset="-122"/>
                <a:cs typeface="Times New Roman" pitchFamily="18" charset="0"/>
              </a:rPr>
              <a:t>微波频段，有非常高的信道带宽。超宽带信号的带宽应超过信号中心频率的 </a:t>
            </a:r>
            <a:r>
              <a:rPr lang="en-US" altLang="zh-CN" sz="2000" b="1" kern="1200" dirty="0">
                <a:solidFill>
                  <a:srgbClr val="18386B"/>
                </a:solidFill>
                <a:latin typeface="Times New Roman" pitchFamily="18" charset="0"/>
                <a:ea typeface="微软雅黑" pitchFamily="34" charset="-122"/>
                <a:cs typeface="Times New Roman" pitchFamily="18" charset="0"/>
              </a:rPr>
              <a:t>25% </a:t>
            </a:r>
            <a:r>
              <a:rPr lang="zh-CN" altLang="en-US" sz="2000" b="1" kern="1200" dirty="0">
                <a:solidFill>
                  <a:srgbClr val="18386B"/>
                </a:solidFill>
                <a:latin typeface="Times New Roman" pitchFamily="18" charset="0"/>
                <a:ea typeface="微软雅黑" pitchFamily="34" charset="-122"/>
                <a:cs typeface="Times New Roman" pitchFamily="18" charset="0"/>
              </a:rPr>
              <a:t>以上，或信号的绝对带宽超过 </a:t>
            </a:r>
            <a:r>
              <a:rPr lang="en-US" altLang="zh-CN" sz="2000" b="1" kern="1200" dirty="0">
                <a:solidFill>
                  <a:srgbClr val="18386B"/>
                </a:solidFill>
                <a:latin typeface="Times New Roman" pitchFamily="18" charset="0"/>
                <a:ea typeface="微软雅黑" pitchFamily="34" charset="-122"/>
                <a:cs typeface="Times New Roman" pitchFamily="18" charset="0"/>
              </a:rPr>
              <a:t>500 MHz</a:t>
            </a:r>
            <a:r>
              <a:rPr lang="zh-CN" altLang="en-US" sz="2000" b="1" kern="1200" dirty="0">
                <a:solidFill>
                  <a:srgbClr val="18386B"/>
                </a:solidFill>
                <a:latin typeface="Times New Roman" pitchFamily="18" charset="0"/>
                <a:ea typeface="微软雅黑" pitchFamily="34" charset="-122"/>
                <a:cs typeface="Times New Roman" pitchFamily="18" charset="0"/>
              </a:rPr>
              <a:t>。</a:t>
            </a:r>
          </a:p>
          <a:p>
            <a:pPr>
              <a:spcBef>
                <a:spcPct val="0"/>
              </a:spcBef>
              <a:buFont typeface="Arial" panose="020B0604020202020204" pitchFamily="34" charset="0"/>
              <a:buChar char="•"/>
            </a:pPr>
            <a:r>
              <a:rPr lang="zh-CN" altLang="en-US" sz="2000" b="1" kern="1200" dirty="0">
                <a:solidFill>
                  <a:srgbClr val="18386B"/>
                </a:solidFill>
                <a:latin typeface="Times New Roman" pitchFamily="18" charset="0"/>
                <a:ea typeface="微软雅黑" pitchFamily="34" charset="-122"/>
                <a:cs typeface="Times New Roman" pitchFamily="18" charset="0"/>
              </a:rPr>
              <a:t>超宽带技术使用了瞬间高速脉冲，可支持 </a:t>
            </a:r>
            <a:r>
              <a:rPr lang="en-US" altLang="zh-CN" sz="2000" b="1" kern="1200" dirty="0">
                <a:solidFill>
                  <a:srgbClr val="18386B"/>
                </a:solidFill>
                <a:latin typeface="Times New Roman" pitchFamily="18" charset="0"/>
                <a:ea typeface="微软雅黑" pitchFamily="34" charset="-122"/>
                <a:cs typeface="Times New Roman" pitchFamily="18" charset="0"/>
              </a:rPr>
              <a:t>100 ~ 400 Mb/s </a:t>
            </a:r>
            <a:r>
              <a:rPr lang="zh-CN" altLang="en-US" sz="2000" b="1" kern="1200" dirty="0">
                <a:solidFill>
                  <a:srgbClr val="18386B"/>
                </a:solidFill>
                <a:latin typeface="Times New Roman" pitchFamily="18" charset="0"/>
                <a:ea typeface="微软雅黑" pitchFamily="34" charset="-122"/>
                <a:cs typeface="Times New Roman" pitchFamily="18" charset="0"/>
              </a:rPr>
              <a:t>的数据率，可用于小范围内高速传送图像或 </a:t>
            </a:r>
            <a:r>
              <a:rPr lang="en-US" altLang="zh-CN" sz="2000" b="1" kern="1200" dirty="0">
                <a:solidFill>
                  <a:srgbClr val="18386B"/>
                </a:solidFill>
                <a:latin typeface="Times New Roman" pitchFamily="18" charset="0"/>
                <a:ea typeface="微软雅黑" pitchFamily="34" charset="-122"/>
                <a:cs typeface="Times New Roman" pitchFamily="18" charset="0"/>
              </a:rPr>
              <a:t>DVD </a:t>
            </a:r>
            <a:r>
              <a:rPr lang="zh-CN" altLang="en-US" sz="2000" b="1" kern="1200" dirty="0">
                <a:solidFill>
                  <a:srgbClr val="18386B"/>
                </a:solidFill>
                <a:latin typeface="Times New Roman" pitchFamily="18" charset="0"/>
                <a:ea typeface="微软雅黑" pitchFamily="34" charset="-122"/>
                <a:cs typeface="Times New Roman" pitchFamily="18" charset="0"/>
              </a:rPr>
              <a:t>质量的多媒体视频文件。 </a:t>
            </a:r>
          </a:p>
        </p:txBody>
      </p:sp>
    </p:spTree>
    <p:extLst>
      <p:ext uri="{BB962C8B-B14F-4D97-AF65-F5344CB8AC3E}">
        <p14:creationId xmlns:p14="http://schemas.microsoft.com/office/powerpoint/2010/main" val="1727702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539552" y="700336"/>
            <a:ext cx="6552728" cy="1096904"/>
          </a:xfrm>
        </p:spPr>
        <p:txBody>
          <a:bodyPr/>
          <a:lstStyle/>
          <a:p>
            <a:pPr algn="l"/>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六、无线</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城域网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WMAN</a:t>
            </a:r>
            <a:b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b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(Wireless Metropolitan Area Network)  </a:t>
            </a:r>
          </a:p>
        </p:txBody>
      </p:sp>
      <p:sp>
        <p:nvSpPr>
          <p:cNvPr id="389123" name="Rectangle 3"/>
          <p:cNvSpPr>
            <a:spLocks noGrp="1" noChangeArrowheads="1"/>
          </p:cNvSpPr>
          <p:nvPr>
            <p:ph type="body" idx="1"/>
          </p:nvPr>
        </p:nvSpPr>
        <p:spPr>
          <a:xfrm>
            <a:off x="357188" y="1789112"/>
            <a:ext cx="6357937" cy="3087688"/>
          </a:xfrm>
        </p:spPr>
        <p:txBody>
          <a:bodyPr/>
          <a:lstStyle/>
          <a:p>
            <a:pPr>
              <a:lnSpc>
                <a:spcPct val="150000"/>
              </a:lnSpc>
              <a:spcBef>
                <a:spcPct val="0"/>
              </a:spcBef>
              <a:buFont typeface="Arial" panose="020B0604020202020204" pitchFamily="34" charset="0"/>
              <a:buChar char="•"/>
            </a:pPr>
            <a:r>
              <a:rPr lang="en-US" altLang="zh-CN" sz="2000" b="1" kern="1200" dirty="0">
                <a:solidFill>
                  <a:srgbClr val="18386B"/>
                </a:solidFill>
                <a:latin typeface="Times New Roman" pitchFamily="18" charset="0"/>
                <a:ea typeface="微软雅黑" pitchFamily="34" charset="-122"/>
                <a:cs typeface="Times New Roman" pitchFamily="18" charset="0"/>
              </a:rPr>
              <a:t>2002 </a:t>
            </a:r>
            <a:r>
              <a:rPr lang="zh-CN" altLang="en-US" sz="2000" b="1" kern="1200" dirty="0">
                <a:solidFill>
                  <a:srgbClr val="18386B"/>
                </a:solidFill>
                <a:latin typeface="Times New Roman" pitchFamily="18" charset="0"/>
                <a:ea typeface="微软雅黑" pitchFamily="34" charset="-122"/>
                <a:cs typeface="Times New Roman" pitchFamily="18" charset="0"/>
              </a:rPr>
              <a:t>年 </a:t>
            </a:r>
            <a:r>
              <a:rPr lang="en-US" altLang="zh-CN" sz="2000" b="1" kern="1200" dirty="0">
                <a:solidFill>
                  <a:srgbClr val="18386B"/>
                </a:solidFill>
                <a:latin typeface="Times New Roman" pitchFamily="18" charset="0"/>
                <a:ea typeface="微软雅黑" pitchFamily="34" charset="-122"/>
                <a:cs typeface="Times New Roman" pitchFamily="18" charset="0"/>
              </a:rPr>
              <a:t>4 </a:t>
            </a:r>
            <a:r>
              <a:rPr lang="zh-CN" altLang="en-US" sz="2000" b="1" kern="1200" dirty="0">
                <a:solidFill>
                  <a:srgbClr val="18386B"/>
                </a:solidFill>
                <a:latin typeface="Times New Roman" pitchFamily="18" charset="0"/>
                <a:ea typeface="微软雅黑" pitchFamily="34" charset="-122"/>
                <a:cs typeface="Times New Roman" pitchFamily="18" charset="0"/>
              </a:rPr>
              <a:t>月通过了 </a:t>
            </a:r>
            <a:r>
              <a:rPr lang="en-US" altLang="zh-CN" sz="2000" b="1" kern="1200" dirty="0">
                <a:solidFill>
                  <a:srgbClr val="18386B"/>
                </a:solidFill>
                <a:latin typeface="Times New Roman" pitchFamily="18" charset="0"/>
                <a:ea typeface="微软雅黑" pitchFamily="34" charset="-122"/>
                <a:cs typeface="Times New Roman" pitchFamily="18" charset="0"/>
              </a:rPr>
              <a:t>802.16 </a:t>
            </a:r>
            <a:r>
              <a:rPr lang="zh-CN" altLang="en-US" sz="2000" b="1" kern="1200" dirty="0">
                <a:solidFill>
                  <a:srgbClr val="18386B"/>
                </a:solidFill>
                <a:latin typeface="Times New Roman" pitchFamily="18" charset="0"/>
                <a:ea typeface="微软雅黑" pitchFamily="34" charset="-122"/>
                <a:cs typeface="Times New Roman" pitchFamily="18" charset="0"/>
              </a:rPr>
              <a:t>无线城域网的标准。欧洲的 </a:t>
            </a:r>
            <a:r>
              <a:rPr lang="en-US" altLang="zh-CN" sz="2000" b="1" kern="1200" dirty="0">
                <a:solidFill>
                  <a:srgbClr val="18386B"/>
                </a:solidFill>
                <a:latin typeface="Times New Roman" pitchFamily="18" charset="0"/>
                <a:ea typeface="微软雅黑" pitchFamily="34" charset="-122"/>
                <a:cs typeface="Times New Roman" pitchFamily="18" charset="0"/>
              </a:rPr>
              <a:t>ETSI </a:t>
            </a:r>
            <a:r>
              <a:rPr lang="zh-CN" altLang="en-US" sz="2000" b="1" kern="1200" dirty="0">
                <a:solidFill>
                  <a:srgbClr val="18386B"/>
                </a:solidFill>
                <a:latin typeface="Times New Roman" pitchFamily="18" charset="0"/>
                <a:ea typeface="微软雅黑" pitchFamily="34" charset="-122"/>
                <a:cs typeface="Times New Roman" pitchFamily="18" charset="0"/>
              </a:rPr>
              <a:t>也制订类似的无线城域网标准 </a:t>
            </a:r>
            <a:r>
              <a:rPr lang="en-US" altLang="zh-CN" sz="2000" b="1" kern="1200" dirty="0" err="1">
                <a:solidFill>
                  <a:srgbClr val="18386B"/>
                </a:solidFill>
                <a:latin typeface="Times New Roman" pitchFamily="18" charset="0"/>
                <a:ea typeface="微软雅黑" pitchFamily="34" charset="-122"/>
                <a:cs typeface="Times New Roman" pitchFamily="18" charset="0"/>
              </a:rPr>
              <a:t>HiperMAN</a:t>
            </a:r>
            <a:r>
              <a:rPr lang="zh-CN" altLang="en-US" sz="2000" b="1" kern="1200" dirty="0">
                <a:solidFill>
                  <a:srgbClr val="18386B"/>
                </a:solidFill>
                <a:latin typeface="Times New Roman" pitchFamily="18" charset="0"/>
                <a:ea typeface="微软雅黑" pitchFamily="34" charset="-122"/>
                <a:cs typeface="Times New Roman" pitchFamily="18" charset="0"/>
              </a:rPr>
              <a:t>。</a:t>
            </a:r>
          </a:p>
          <a:p>
            <a:pPr>
              <a:lnSpc>
                <a:spcPct val="150000"/>
              </a:lnSpc>
              <a:spcBef>
                <a:spcPct val="0"/>
              </a:spcBef>
              <a:buFont typeface="Arial" panose="020B0604020202020204" pitchFamily="34" charset="0"/>
              <a:buChar char="•"/>
            </a:pPr>
            <a:r>
              <a:rPr lang="en-US" altLang="zh-CN" sz="2000" b="1" kern="1200" dirty="0">
                <a:solidFill>
                  <a:srgbClr val="18386B"/>
                </a:solidFill>
                <a:latin typeface="Times New Roman" pitchFamily="18" charset="0"/>
                <a:ea typeface="微软雅黑" pitchFamily="34" charset="-122"/>
                <a:cs typeface="Times New Roman" pitchFamily="18" charset="0"/>
              </a:rPr>
              <a:t>WMAN </a:t>
            </a:r>
            <a:r>
              <a:rPr lang="zh-CN" altLang="en-US" sz="2000" b="1" kern="1200" dirty="0">
                <a:solidFill>
                  <a:srgbClr val="18386B"/>
                </a:solidFill>
                <a:latin typeface="Times New Roman" pitchFamily="18" charset="0"/>
                <a:ea typeface="微软雅黑" pitchFamily="34" charset="-122"/>
                <a:cs typeface="Times New Roman" pitchFamily="18" charset="0"/>
              </a:rPr>
              <a:t>可提供</a:t>
            </a:r>
            <a:r>
              <a:rPr lang="zh-CN" altLang="en-US" sz="2000" b="1" kern="1200" dirty="0">
                <a:solidFill>
                  <a:srgbClr val="C00000"/>
                </a:solidFill>
                <a:latin typeface="Times New Roman" pitchFamily="18" charset="0"/>
                <a:ea typeface="微软雅黑" pitchFamily="34" charset="-122"/>
                <a:cs typeface="Times New Roman" pitchFamily="18" charset="0"/>
              </a:rPr>
              <a:t>“最后一英里”的宽带无线接入</a:t>
            </a:r>
            <a:r>
              <a:rPr lang="zh-CN" altLang="en-US" sz="2000" b="1" kern="1200" dirty="0">
                <a:solidFill>
                  <a:srgbClr val="18386B"/>
                </a:solidFill>
                <a:latin typeface="Times New Roman" pitchFamily="18" charset="0"/>
                <a:ea typeface="微软雅黑" pitchFamily="34" charset="-122"/>
                <a:cs typeface="Times New Roman" pitchFamily="18" charset="0"/>
              </a:rPr>
              <a:t>（固定的、移动的和便携的）。</a:t>
            </a:r>
          </a:p>
          <a:p>
            <a:pPr>
              <a:lnSpc>
                <a:spcPct val="150000"/>
              </a:lnSpc>
              <a:spcBef>
                <a:spcPct val="0"/>
              </a:spcBef>
              <a:buFont typeface="Arial" panose="020B0604020202020204" pitchFamily="34" charset="0"/>
              <a:buChar char="•"/>
            </a:pPr>
            <a:r>
              <a:rPr lang="zh-CN" altLang="en-US" sz="2000" b="1" kern="1200" dirty="0">
                <a:solidFill>
                  <a:srgbClr val="18386B"/>
                </a:solidFill>
                <a:latin typeface="Times New Roman" pitchFamily="18" charset="0"/>
                <a:ea typeface="微软雅黑" pitchFamily="34" charset="-122"/>
                <a:cs typeface="Times New Roman" pitchFamily="18" charset="0"/>
              </a:rPr>
              <a:t>在许多情况下，无线城域网可用来代替现有的有线宽带接入，因此它有时又称为无线本地环路。   </a:t>
            </a:r>
          </a:p>
        </p:txBody>
      </p:sp>
    </p:spTree>
    <p:extLst>
      <p:ext uri="{BB962C8B-B14F-4D97-AF65-F5344CB8AC3E}">
        <p14:creationId xmlns:p14="http://schemas.microsoft.com/office/powerpoint/2010/main" val="161716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323528" y="628328"/>
            <a:ext cx="6624736" cy="1096904"/>
          </a:xfrm>
        </p:spPr>
        <p:txBody>
          <a:bodyPr/>
          <a:lstStyle/>
          <a:p>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WiMAX</a:t>
            </a:r>
            <a:b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br>
            <a:r>
              <a:rPr lang="en-US" altLang="zh-CN" sz="2000" kern="1200" dirty="0">
                <a:solidFill>
                  <a:srgbClr val="007D7A"/>
                </a:solidFill>
                <a:latin typeface="微软雅黑" panose="020B0503020204020204" pitchFamily="34" charset="-122"/>
                <a:ea typeface="微软雅黑" panose="020B0503020204020204" pitchFamily="34" charset="-122"/>
                <a:cs typeface="Times New Roman" pitchFamily="18" charset="0"/>
              </a:rPr>
              <a:t>Worldwide Interoperability for Microwave Access </a:t>
            </a:r>
            <a:endPar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90147" name="Rectangle 3"/>
          <p:cNvSpPr>
            <a:spLocks noGrp="1" noChangeArrowheads="1"/>
          </p:cNvSpPr>
          <p:nvPr>
            <p:ph type="body" idx="1"/>
          </p:nvPr>
        </p:nvSpPr>
        <p:spPr>
          <a:xfrm>
            <a:off x="467544" y="1665326"/>
            <a:ext cx="6552728" cy="3211474"/>
          </a:xfrm>
        </p:spPr>
        <p:txBody>
          <a:bodyPr/>
          <a:lstStyle/>
          <a:p>
            <a:pPr>
              <a:spcBef>
                <a:spcPct val="0"/>
              </a:spcBef>
              <a:buFont typeface="Arial" panose="020B0604020202020204" pitchFamily="34" charset="0"/>
              <a:buChar char="•"/>
            </a:pPr>
            <a:r>
              <a:rPr lang="en-US" altLang="zh-CN" sz="2000" b="1" kern="1200" dirty="0">
                <a:solidFill>
                  <a:srgbClr val="18386B"/>
                </a:solidFill>
                <a:latin typeface="Times New Roman" pitchFamily="18" charset="0"/>
                <a:ea typeface="微软雅黑" pitchFamily="34" charset="-122"/>
                <a:cs typeface="Times New Roman" pitchFamily="18" charset="0"/>
              </a:rPr>
              <a:t>WiMAX </a:t>
            </a:r>
            <a:r>
              <a:rPr lang="zh-CN" altLang="en-US" sz="2000" b="1" kern="1200" dirty="0">
                <a:solidFill>
                  <a:srgbClr val="18386B"/>
                </a:solidFill>
                <a:latin typeface="Times New Roman" pitchFamily="18" charset="0"/>
                <a:ea typeface="微软雅黑" pitchFamily="34" charset="-122"/>
                <a:cs typeface="Times New Roman" pitchFamily="18" charset="0"/>
              </a:rPr>
              <a:t>常用来表示无线城域网 </a:t>
            </a:r>
            <a:r>
              <a:rPr lang="en-US" altLang="zh-CN" sz="2000" b="1" kern="1200" dirty="0">
                <a:solidFill>
                  <a:srgbClr val="18386B"/>
                </a:solidFill>
                <a:latin typeface="Times New Roman" pitchFamily="18" charset="0"/>
                <a:ea typeface="微软雅黑" pitchFamily="34" charset="-122"/>
                <a:cs typeface="Times New Roman" pitchFamily="18" charset="0"/>
              </a:rPr>
              <a:t>WMAN</a:t>
            </a:r>
            <a:r>
              <a:rPr lang="zh-CN" altLang="en-US" sz="2000" b="1" kern="1200" dirty="0">
                <a:solidFill>
                  <a:srgbClr val="18386B"/>
                </a:solidFill>
                <a:latin typeface="Times New Roman" pitchFamily="18" charset="0"/>
                <a:ea typeface="微软雅黑" pitchFamily="34" charset="-122"/>
                <a:cs typeface="Times New Roman" pitchFamily="18" charset="0"/>
              </a:rPr>
              <a:t>，这与</a:t>
            </a:r>
            <a:r>
              <a:rPr lang="en-US" altLang="zh-CN" sz="2000" b="1" kern="1200" dirty="0">
                <a:solidFill>
                  <a:srgbClr val="18386B"/>
                </a:solidFill>
                <a:latin typeface="Times New Roman" pitchFamily="18" charset="0"/>
                <a:ea typeface="微软雅黑" pitchFamily="34" charset="-122"/>
                <a:cs typeface="Times New Roman" pitchFamily="18" charset="0"/>
              </a:rPr>
              <a:t>Wi-Fi </a:t>
            </a:r>
            <a:r>
              <a:rPr lang="zh-CN" altLang="en-US" sz="2000" b="1" kern="1200" dirty="0">
                <a:solidFill>
                  <a:srgbClr val="18386B"/>
                </a:solidFill>
                <a:latin typeface="Times New Roman" pitchFamily="18" charset="0"/>
                <a:ea typeface="微软雅黑" pitchFamily="34" charset="-122"/>
                <a:cs typeface="Times New Roman" pitchFamily="18" charset="0"/>
              </a:rPr>
              <a:t>常用来表示无线局域网 </a:t>
            </a:r>
            <a:r>
              <a:rPr lang="en-US" altLang="zh-CN" sz="2000" b="1" kern="1200" dirty="0">
                <a:solidFill>
                  <a:srgbClr val="18386B"/>
                </a:solidFill>
                <a:latin typeface="Times New Roman" pitchFamily="18" charset="0"/>
                <a:ea typeface="微软雅黑" pitchFamily="34" charset="-122"/>
                <a:cs typeface="Times New Roman" pitchFamily="18" charset="0"/>
              </a:rPr>
              <a:t>WLAN </a:t>
            </a:r>
            <a:r>
              <a:rPr lang="zh-CN" altLang="en-US" sz="2000" b="1" kern="1200" dirty="0">
                <a:solidFill>
                  <a:srgbClr val="18386B"/>
                </a:solidFill>
                <a:latin typeface="Times New Roman" pitchFamily="18" charset="0"/>
                <a:ea typeface="微软雅黑" pitchFamily="34" charset="-122"/>
                <a:cs typeface="Times New Roman" pitchFamily="18" charset="0"/>
              </a:rPr>
              <a:t>相似。</a:t>
            </a:r>
          </a:p>
          <a:p>
            <a:pPr>
              <a:spcBef>
                <a:spcPct val="0"/>
              </a:spcBef>
              <a:buFont typeface="Arial" panose="020B0604020202020204" pitchFamily="34" charset="0"/>
              <a:buChar char="•"/>
            </a:pPr>
            <a:r>
              <a:rPr lang="en-US" altLang="zh-CN" sz="2000" b="1" kern="1200" dirty="0">
                <a:solidFill>
                  <a:srgbClr val="18386B"/>
                </a:solidFill>
                <a:latin typeface="Times New Roman" pitchFamily="18" charset="0"/>
                <a:ea typeface="微软雅黑" pitchFamily="34" charset="-122"/>
                <a:cs typeface="Times New Roman" pitchFamily="18" charset="0"/>
              </a:rPr>
              <a:t>IEEE </a:t>
            </a:r>
            <a:r>
              <a:rPr lang="zh-CN" altLang="en-US" sz="2000" b="1" kern="1200" dirty="0">
                <a:solidFill>
                  <a:srgbClr val="18386B"/>
                </a:solidFill>
                <a:latin typeface="Times New Roman" pitchFamily="18" charset="0"/>
                <a:ea typeface="微软雅黑" pitchFamily="34" charset="-122"/>
                <a:cs typeface="Times New Roman" pitchFamily="18" charset="0"/>
              </a:rPr>
              <a:t>的 </a:t>
            </a:r>
            <a:r>
              <a:rPr lang="en-US" altLang="zh-CN" sz="2000" b="1" kern="1200" dirty="0">
                <a:solidFill>
                  <a:srgbClr val="18386B"/>
                </a:solidFill>
                <a:latin typeface="Times New Roman" pitchFamily="18" charset="0"/>
                <a:ea typeface="微软雅黑" pitchFamily="34" charset="-122"/>
                <a:cs typeface="Times New Roman" pitchFamily="18" charset="0"/>
              </a:rPr>
              <a:t>802.16 </a:t>
            </a:r>
            <a:r>
              <a:rPr lang="zh-CN" altLang="en-US" sz="2000" b="1" kern="1200" dirty="0">
                <a:solidFill>
                  <a:srgbClr val="18386B"/>
                </a:solidFill>
                <a:latin typeface="Times New Roman" pitchFamily="18" charset="0"/>
                <a:ea typeface="微软雅黑" pitchFamily="34" charset="-122"/>
                <a:cs typeface="Times New Roman" pitchFamily="18" charset="0"/>
              </a:rPr>
              <a:t>工作组是无线城域网标准的制订者，而 </a:t>
            </a:r>
            <a:r>
              <a:rPr lang="en-US" altLang="zh-CN" sz="2000" b="1" kern="1200" dirty="0">
                <a:solidFill>
                  <a:srgbClr val="18386B"/>
                </a:solidFill>
                <a:latin typeface="Times New Roman" pitchFamily="18" charset="0"/>
                <a:ea typeface="微软雅黑" pitchFamily="34" charset="-122"/>
                <a:cs typeface="Times New Roman" pitchFamily="18" charset="0"/>
              </a:rPr>
              <a:t>WiMAX </a:t>
            </a:r>
            <a:r>
              <a:rPr lang="zh-CN" altLang="en-US" sz="2000" b="1" kern="1200" dirty="0">
                <a:solidFill>
                  <a:srgbClr val="18386B"/>
                </a:solidFill>
                <a:latin typeface="Times New Roman" pitchFamily="18" charset="0"/>
                <a:ea typeface="微软雅黑" pitchFamily="34" charset="-122"/>
                <a:cs typeface="Times New Roman" pitchFamily="18" charset="0"/>
              </a:rPr>
              <a:t>论坛则是 </a:t>
            </a:r>
            <a:r>
              <a:rPr lang="en-US" altLang="zh-CN" sz="2000" b="1" kern="1200" dirty="0">
                <a:solidFill>
                  <a:srgbClr val="18386B"/>
                </a:solidFill>
                <a:latin typeface="Times New Roman" pitchFamily="18" charset="0"/>
                <a:ea typeface="微软雅黑" pitchFamily="34" charset="-122"/>
                <a:cs typeface="Times New Roman" pitchFamily="18" charset="0"/>
              </a:rPr>
              <a:t>802.16 </a:t>
            </a:r>
            <a:r>
              <a:rPr lang="zh-CN" altLang="en-US" sz="2000" b="1" kern="1200" dirty="0">
                <a:solidFill>
                  <a:srgbClr val="18386B"/>
                </a:solidFill>
                <a:latin typeface="Times New Roman" pitchFamily="18" charset="0"/>
                <a:ea typeface="微软雅黑" pitchFamily="34" charset="-122"/>
                <a:cs typeface="Times New Roman" pitchFamily="18" charset="0"/>
              </a:rPr>
              <a:t>技术的推动者。</a:t>
            </a:r>
          </a:p>
          <a:p>
            <a:pPr>
              <a:spcBef>
                <a:spcPct val="0"/>
              </a:spcBef>
              <a:buFont typeface="Arial" panose="020B0604020202020204" pitchFamily="34" charset="0"/>
              <a:buChar char="•"/>
            </a:pPr>
            <a:r>
              <a:rPr lang="zh-CN" altLang="en-US" sz="2000" b="1" kern="1200" dirty="0">
                <a:solidFill>
                  <a:srgbClr val="C00000"/>
                </a:solidFill>
                <a:latin typeface="Times New Roman" pitchFamily="18" charset="0"/>
                <a:ea typeface="微软雅黑" pitchFamily="34" charset="-122"/>
                <a:cs typeface="Times New Roman" pitchFamily="18" charset="0"/>
              </a:rPr>
              <a:t>两个正式标准</a:t>
            </a:r>
          </a:p>
          <a:p>
            <a:pPr lvl="1">
              <a:lnSpc>
                <a:spcPct val="90000"/>
              </a:lnSpc>
            </a:pPr>
            <a:r>
              <a:rPr lang="en-US" altLang="zh-CN" b="1" kern="1200" dirty="0">
                <a:solidFill>
                  <a:srgbClr val="18386B"/>
                </a:solidFill>
                <a:latin typeface="Times New Roman" pitchFamily="18" charset="0"/>
                <a:ea typeface="微软雅黑" pitchFamily="34" charset="-122"/>
                <a:cs typeface="Times New Roman" pitchFamily="18" charset="0"/>
              </a:rPr>
              <a:t>802.16d</a:t>
            </a:r>
            <a:r>
              <a:rPr lang="zh-CN" altLang="en-US" b="1" kern="1200" dirty="0">
                <a:solidFill>
                  <a:srgbClr val="18386B"/>
                </a:solidFill>
                <a:latin typeface="Times New Roman" pitchFamily="18" charset="0"/>
                <a:ea typeface="微软雅黑" pitchFamily="34" charset="-122"/>
                <a:cs typeface="Times New Roman" pitchFamily="18" charset="0"/>
              </a:rPr>
              <a:t>（它的正式名字是 </a:t>
            </a:r>
            <a:r>
              <a:rPr lang="en-US" altLang="zh-CN" b="1" kern="1200" dirty="0">
                <a:solidFill>
                  <a:srgbClr val="18386B"/>
                </a:solidFill>
                <a:latin typeface="Times New Roman" pitchFamily="18" charset="0"/>
                <a:ea typeface="微软雅黑" pitchFamily="34" charset="-122"/>
                <a:cs typeface="Times New Roman" pitchFamily="18" charset="0"/>
              </a:rPr>
              <a:t>802.16-2004</a:t>
            </a:r>
            <a:r>
              <a:rPr lang="zh-CN" altLang="en-US" b="1" kern="1200" dirty="0">
                <a:solidFill>
                  <a:srgbClr val="18386B"/>
                </a:solidFill>
                <a:latin typeface="Times New Roman" pitchFamily="18" charset="0"/>
                <a:ea typeface="微软雅黑" pitchFamily="34" charset="-122"/>
                <a:cs typeface="Times New Roman" pitchFamily="18" charset="0"/>
              </a:rPr>
              <a:t>），是固定宽带无线接入空中接口标准（</a:t>
            </a:r>
            <a:r>
              <a:rPr lang="en-US" altLang="zh-CN" b="1" kern="1200" dirty="0">
                <a:solidFill>
                  <a:srgbClr val="18386B"/>
                </a:solidFill>
                <a:latin typeface="Times New Roman" pitchFamily="18" charset="0"/>
                <a:ea typeface="微软雅黑" pitchFamily="34" charset="-122"/>
                <a:cs typeface="Times New Roman" pitchFamily="18" charset="0"/>
              </a:rPr>
              <a:t>2 ~ 66 GHz</a:t>
            </a:r>
            <a:r>
              <a:rPr lang="zh-CN" altLang="en-US" b="1" kern="1200" dirty="0">
                <a:solidFill>
                  <a:srgbClr val="18386B"/>
                </a:solidFill>
                <a:latin typeface="Times New Roman" pitchFamily="18" charset="0"/>
                <a:ea typeface="微软雅黑" pitchFamily="34" charset="-122"/>
                <a:cs typeface="Times New Roman" pitchFamily="18" charset="0"/>
              </a:rPr>
              <a:t>频段）。</a:t>
            </a:r>
          </a:p>
          <a:p>
            <a:pPr lvl="1">
              <a:lnSpc>
                <a:spcPct val="90000"/>
              </a:lnSpc>
            </a:pPr>
            <a:r>
              <a:rPr lang="en-US" altLang="zh-CN" b="1" kern="1200" dirty="0">
                <a:solidFill>
                  <a:srgbClr val="18386B"/>
                </a:solidFill>
                <a:latin typeface="Times New Roman" pitchFamily="18" charset="0"/>
                <a:ea typeface="微软雅黑" pitchFamily="34" charset="-122"/>
                <a:cs typeface="Times New Roman" pitchFamily="18" charset="0"/>
              </a:rPr>
              <a:t>802.16 </a:t>
            </a:r>
            <a:r>
              <a:rPr lang="zh-CN" altLang="en-US" b="1" kern="1200" dirty="0">
                <a:solidFill>
                  <a:srgbClr val="18386B"/>
                </a:solidFill>
                <a:latin typeface="Times New Roman" pitchFamily="18" charset="0"/>
                <a:ea typeface="微软雅黑" pitchFamily="34" charset="-122"/>
                <a:cs typeface="Times New Roman" pitchFamily="18" charset="0"/>
              </a:rPr>
              <a:t>的增强版本，即 </a:t>
            </a:r>
            <a:r>
              <a:rPr lang="en-US" altLang="zh-CN" b="1" kern="1200" dirty="0">
                <a:solidFill>
                  <a:srgbClr val="18386B"/>
                </a:solidFill>
                <a:latin typeface="Times New Roman" pitchFamily="18" charset="0"/>
                <a:ea typeface="微软雅黑" pitchFamily="34" charset="-122"/>
                <a:cs typeface="Times New Roman" pitchFamily="18" charset="0"/>
              </a:rPr>
              <a:t>802.16e</a:t>
            </a:r>
            <a:r>
              <a:rPr lang="zh-CN" altLang="en-US" b="1" kern="1200" dirty="0">
                <a:solidFill>
                  <a:srgbClr val="18386B"/>
                </a:solidFill>
                <a:latin typeface="Times New Roman" pitchFamily="18" charset="0"/>
                <a:ea typeface="微软雅黑" pitchFamily="34" charset="-122"/>
                <a:cs typeface="Times New Roman" pitchFamily="18" charset="0"/>
              </a:rPr>
              <a:t>，是支持移动性的宽带无线接入空中接口标准（</a:t>
            </a:r>
            <a:r>
              <a:rPr lang="en-US" altLang="zh-CN" b="1" kern="1200" dirty="0">
                <a:solidFill>
                  <a:srgbClr val="18386B"/>
                </a:solidFill>
                <a:latin typeface="Times New Roman" pitchFamily="18" charset="0"/>
                <a:ea typeface="微软雅黑" pitchFamily="34" charset="-122"/>
                <a:cs typeface="Times New Roman" pitchFamily="18" charset="0"/>
              </a:rPr>
              <a:t>2 ~ 6 GHz</a:t>
            </a:r>
            <a:r>
              <a:rPr lang="zh-CN" altLang="en-US" b="1" kern="1200" dirty="0">
                <a:solidFill>
                  <a:srgbClr val="18386B"/>
                </a:solidFill>
                <a:latin typeface="Times New Roman" pitchFamily="18" charset="0"/>
                <a:ea typeface="微软雅黑" pitchFamily="34" charset="-122"/>
                <a:cs typeface="Times New Roman" pitchFamily="18" charset="0"/>
              </a:rPr>
              <a:t>频段），它向下兼容 </a:t>
            </a:r>
            <a:r>
              <a:rPr lang="en-US" altLang="zh-CN" b="1" kern="1200" dirty="0">
                <a:solidFill>
                  <a:srgbClr val="18386B"/>
                </a:solidFill>
                <a:latin typeface="Times New Roman" pitchFamily="18" charset="0"/>
                <a:ea typeface="微软雅黑" pitchFamily="34" charset="-122"/>
                <a:cs typeface="Times New Roman" pitchFamily="18" charset="0"/>
              </a:rPr>
              <a:t>802.16-2004</a:t>
            </a:r>
            <a:r>
              <a:rPr lang="zh-CN" altLang="en-US" b="1" kern="1200" dirty="0" smtClean="0">
                <a:solidFill>
                  <a:srgbClr val="18386B"/>
                </a:solidFill>
                <a:latin typeface="Times New Roman" pitchFamily="18" charset="0"/>
                <a:ea typeface="微软雅黑" pitchFamily="34" charset="-122"/>
                <a:cs typeface="Times New Roman" pitchFamily="18" charset="0"/>
              </a:rPr>
              <a:t>。</a:t>
            </a:r>
            <a:endParaRPr lang="zh-CN" altLang="en-US" b="1" kern="1200" dirty="0">
              <a:solidFill>
                <a:srgbClr val="18386B"/>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6860008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2" name="Rectangle 4"/>
          <p:cNvSpPr>
            <a:spLocks noGrp="1" noChangeArrowheads="1"/>
          </p:cNvSpPr>
          <p:nvPr>
            <p:ph type="title"/>
          </p:nvPr>
        </p:nvSpPr>
        <p:spPr>
          <a:xfrm>
            <a:off x="286385" y="867173"/>
            <a:ext cx="6429375" cy="625251"/>
          </a:xfrm>
        </p:spPr>
        <p:txBody>
          <a:bodyPr/>
          <a:lstStyle/>
          <a:p>
            <a:pPr algn="ct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802.16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无线城域网服务范围的示意图 </a:t>
            </a:r>
          </a:p>
        </p:txBody>
      </p:sp>
      <p:grpSp>
        <p:nvGrpSpPr>
          <p:cNvPr id="391390" name="Group 222"/>
          <p:cNvGrpSpPr>
            <a:grpSpLocks/>
          </p:cNvGrpSpPr>
          <p:nvPr/>
        </p:nvGrpSpPr>
        <p:grpSpPr bwMode="auto">
          <a:xfrm>
            <a:off x="323528" y="1686446"/>
            <a:ext cx="6439697" cy="2939369"/>
            <a:chOff x="591" y="317"/>
            <a:chExt cx="4974" cy="2196"/>
          </a:xfrm>
        </p:grpSpPr>
        <p:sp>
          <p:nvSpPr>
            <p:cNvPr id="391173" name="Line 5"/>
            <p:cNvSpPr>
              <a:spLocks noChangeShapeType="1"/>
            </p:cNvSpPr>
            <p:nvPr/>
          </p:nvSpPr>
          <p:spPr bwMode="auto">
            <a:xfrm>
              <a:off x="4377" y="2228"/>
              <a:ext cx="635"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solidFill>
                  <a:srgbClr val="18386B"/>
                </a:solidFill>
              </a:endParaRPr>
            </a:p>
          </p:txBody>
        </p:sp>
        <p:sp>
          <p:nvSpPr>
            <p:cNvPr id="391174" name="Rectangle 6"/>
            <p:cNvSpPr>
              <a:spLocks noChangeArrowheads="1"/>
            </p:cNvSpPr>
            <p:nvPr/>
          </p:nvSpPr>
          <p:spPr bwMode="auto">
            <a:xfrm>
              <a:off x="4740" y="2115"/>
              <a:ext cx="453" cy="226"/>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ISP</a:t>
              </a:r>
            </a:p>
          </p:txBody>
        </p:sp>
        <p:sp>
          <p:nvSpPr>
            <p:cNvPr id="391175" name="Line 7"/>
            <p:cNvSpPr>
              <a:spLocks noChangeShapeType="1"/>
            </p:cNvSpPr>
            <p:nvPr/>
          </p:nvSpPr>
          <p:spPr bwMode="auto">
            <a:xfrm>
              <a:off x="3061" y="2024"/>
              <a:ext cx="817"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solidFill>
                  <a:srgbClr val="18386B"/>
                </a:solidFill>
              </a:endParaRPr>
            </a:p>
          </p:txBody>
        </p:sp>
        <p:grpSp>
          <p:nvGrpSpPr>
            <p:cNvPr id="391176" name="Group 8"/>
            <p:cNvGrpSpPr>
              <a:grpSpLocks/>
            </p:cNvGrpSpPr>
            <p:nvPr/>
          </p:nvGrpSpPr>
          <p:grpSpPr bwMode="auto">
            <a:xfrm>
              <a:off x="2654" y="754"/>
              <a:ext cx="496" cy="1349"/>
              <a:chOff x="2654" y="800"/>
              <a:chExt cx="496" cy="1349"/>
            </a:xfrm>
          </p:grpSpPr>
          <p:sp>
            <p:nvSpPr>
              <p:cNvPr id="391177" name="AutoShape 9"/>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101" u="none">
                  <a:solidFill>
                    <a:srgbClr val="18386B"/>
                  </a:solidFill>
                </a:endParaRPr>
              </a:p>
            </p:txBody>
          </p:sp>
          <p:sp>
            <p:nvSpPr>
              <p:cNvPr id="391178" name="Line 10"/>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79" name="Line 11"/>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0" name="Line 12"/>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1" name="Line 13"/>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2" name="Line 14"/>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3" name="Line 15"/>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4" name="Line 16"/>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5" name="Line 17"/>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6" name="Line 18"/>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7" name="Line 19"/>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88" name="Rectangle 20"/>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189" name="Rectangle 21"/>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190" name="Rectangle 22"/>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191" name="Rectangle 23"/>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192" name="Line 24"/>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3" name="Line 25"/>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4" name="Line 26"/>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5" name="Line 27"/>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6" name="Line 28"/>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7" name="Line 29"/>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8" name="Line 30"/>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199" name="Line 31"/>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00" name="Line 32"/>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01" name="Line 33"/>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02" name="Rectangle 34"/>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203" name="Rectangle 35"/>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204" name="Rectangle 36"/>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205" name="Rectangle 37"/>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206" name="Line 38"/>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07" name="Line 39"/>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08" name="Line 40"/>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09" name="Line 41"/>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0" name="Line 42"/>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1" name="Line 43"/>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2" name="Line 44"/>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3" name="Line 45"/>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4" name="Line 46"/>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5" name="Line 47"/>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6" name="Line 48"/>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7" name="Line 49"/>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8" name="Line 50"/>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19" name="Line 51"/>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0" name="Line 52"/>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1" name="Line 53"/>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2" name="Line 54"/>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3" name="Line 55"/>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4" name="Line 56"/>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5" name="Line 57"/>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6" name="Line 58"/>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7" name="Line 59"/>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8" name="Line 60"/>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29" name="Line 61"/>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30" name="Line 62"/>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31" name="Line 63"/>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32" name="Line 64"/>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33" name="Line 65"/>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grpSp>
        <p:grpSp>
          <p:nvGrpSpPr>
            <p:cNvPr id="391234" name="Group 66"/>
            <p:cNvGrpSpPr>
              <a:grpSpLocks/>
            </p:cNvGrpSpPr>
            <p:nvPr/>
          </p:nvGrpSpPr>
          <p:grpSpPr bwMode="auto">
            <a:xfrm>
              <a:off x="702" y="1706"/>
              <a:ext cx="772" cy="456"/>
              <a:chOff x="4286" y="1568"/>
              <a:chExt cx="953" cy="547"/>
            </a:xfrm>
          </p:grpSpPr>
          <p:pic>
            <p:nvPicPr>
              <p:cNvPr id="391235" name="Picture 67"/>
              <p:cNvPicPr>
                <a:picLocks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332"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6" name="Picture 68"/>
              <p:cNvPicPr>
                <a:picLocks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86"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7" name="Picture 69"/>
              <p:cNvPicPr>
                <a:picLocks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778" y="1568"/>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238" name="Picture 70"/>
              <p:cNvPicPr>
                <a:picLocks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740" y="1795"/>
                <a:ext cx="46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pic>
          <p:nvPicPr>
            <p:cNvPr id="391239" name="Picture 71" descr="j0297185"/>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03" y="890"/>
              <a:ext cx="726" cy="579"/>
            </a:xfrm>
            <a:prstGeom prst="rect">
              <a:avLst/>
            </a:prstGeom>
            <a:noFill/>
            <a:extLst>
              <a:ext uri="{909E8E84-426E-40DD-AFC4-6F175D3DCCD1}">
                <a14:hiddenFill xmlns:a14="http://schemas.microsoft.com/office/drawing/2010/main">
                  <a:solidFill>
                    <a:srgbClr val="FFFFFF"/>
                  </a:solidFill>
                </a14:hiddenFill>
              </a:ext>
            </a:extLst>
          </p:spPr>
        </p:pic>
        <p:pic>
          <p:nvPicPr>
            <p:cNvPr id="391240" name="Picture 72"/>
            <p:cNvPicPr>
              <a:picLocks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02" y="436"/>
              <a:ext cx="681"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241" name="Freeform 73"/>
            <p:cNvSpPr>
              <a:spLocks/>
            </p:cNvSpPr>
            <p:nvPr/>
          </p:nvSpPr>
          <p:spPr bwMode="auto">
            <a:xfrm rot="4366179" flipH="1">
              <a:off x="2018" y="39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101" u="none">
                <a:solidFill>
                  <a:srgbClr val="18386B"/>
                </a:solidFill>
              </a:endParaRPr>
            </a:p>
          </p:txBody>
        </p:sp>
        <p:sp>
          <p:nvSpPr>
            <p:cNvPr id="391242" name="Freeform 74"/>
            <p:cNvSpPr>
              <a:spLocks/>
            </p:cNvSpPr>
            <p:nvPr/>
          </p:nvSpPr>
          <p:spPr bwMode="auto">
            <a:xfrm rot="4257513" flipV="1">
              <a:off x="3312" y="575"/>
              <a:ext cx="135" cy="717"/>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101" u="none">
                <a:solidFill>
                  <a:srgbClr val="18386B"/>
                </a:solidFill>
              </a:endParaRPr>
            </a:p>
          </p:txBody>
        </p:sp>
        <p:sp>
          <p:nvSpPr>
            <p:cNvPr id="391243" name="Freeform 75"/>
            <p:cNvSpPr>
              <a:spLocks/>
            </p:cNvSpPr>
            <p:nvPr/>
          </p:nvSpPr>
          <p:spPr bwMode="auto">
            <a:xfrm rot="-3467149" flipH="1" flipV="1">
              <a:off x="2047" y="-1"/>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101" u="none">
                <a:solidFill>
                  <a:srgbClr val="18386B"/>
                </a:solidFill>
              </a:endParaRPr>
            </a:p>
          </p:txBody>
        </p:sp>
        <p:sp>
          <p:nvSpPr>
            <p:cNvPr id="391244" name="Text Box 76"/>
            <p:cNvSpPr txBox="1">
              <a:spLocks noChangeArrowheads="1"/>
            </p:cNvSpPr>
            <p:nvPr/>
          </p:nvSpPr>
          <p:spPr bwMode="auto">
            <a:xfrm>
              <a:off x="612" y="2146"/>
              <a:ext cx="98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802.11 WLAN</a:t>
              </a:r>
            </a:p>
          </p:txBody>
        </p:sp>
        <p:sp>
          <p:nvSpPr>
            <p:cNvPr id="391245" name="Text Box 77"/>
            <p:cNvSpPr txBox="1">
              <a:spLocks noChangeArrowheads="1"/>
            </p:cNvSpPr>
            <p:nvPr/>
          </p:nvSpPr>
          <p:spPr bwMode="auto">
            <a:xfrm>
              <a:off x="673" y="1419"/>
              <a:ext cx="84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802.11 </a:t>
              </a:r>
              <a:r>
                <a:rPr lang="zh-CN" altLang="en-US" sz="1350" u="none">
                  <a:solidFill>
                    <a:srgbClr val="18386B"/>
                  </a:solidFill>
                  <a:latin typeface="Arial" panose="020B0604020202020204" pitchFamily="34" charset="0"/>
                  <a:ea typeface="黑体" panose="02010609060101010101" pitchFamily="49" charset="-122"/>
                </a:rPr>
                <a:t>热点</a:t>
              </a:r>
            </a:p>
          </p:txBody>
        </p:sp>
        <p:sp>
          <p:nvSpPr>
            <p:cNvPr id="391246" name="Text Box 78"/>
            <p:cNvSpPr txBox="1">
              <a:spLocks noChangeArrowheads="1"/>
            </p:cNvSpPr>
            <p:nvPr/>
          </p:nvSpPr>
          <p:spPr bwMode="auto">
            <a:xfrm>
              <a:off x="591" y="695"/>
              <a:ext cx="982"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802.11 WLAN</a:t>
              </a:r>
            </a:p>
          </p:txBody>
        </p:sp>
        <p:sp>
          <p:nvSpPr>
            <p:cNvPr id="391247" name="Freeform 79"/>
            <p:cNvSpPr>
              <a:spLocks/>
            </p:cNvSpPr>
            <p:nvPr/>
          </p:nvSpPr>
          <p:spPr bwMode="auto">
            <a:xfrm rot="15749626">
              <a:off x="4294" y="467"/>
              <a:ext cx="91" cy="63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101" u="none">
                <a:solidFill>
                  <a:srgbClr val="18386B"/>
                </a:solidFill>
              </a:endParaRPr>
            </a:p>
          </p:txBody>
        </p:sp>
        <p:sp>
          <p:nvSpPr>
            <p:cNvPr id="391248" name="Text Box 80"/>
            <p:cNvSpPr txBox="1">
              <a:spLocks noChangeArrowheads="1"/>
            </p:cNvSpPr>
            <p:nvPr/>
          </p:nvSpPr>
          <p:spPr bwMode="auto">
            <a:xfrm rot="1257352">
              <a:off x="1716" y="331"/>
              <a:ext cx="55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a:t>
              </a:r>
            </a:p>
          </p:txBody>
        </p:sp>
        <p:sp>
          <p:nvSpPr>
            <p:cNvPr id="391249" name="Text Box 81"/>
            <p:cNvSpPr txBox="1">
              <a:spLocks noChangeArrowheads="1"/>
            </p:cNvSpPr>
            <p:nvPr/>
          </p:nvSpPr>
          <p:spPr bwMode="auto">
            <a:xfrm rot="21062068">
              <a:off x="3083" y="682"/>
              <a:ext cx="55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a:t>
              </a:r>
            </a:p>
          </p:txBody>
        </p:sp>
        <p:sp>
          <p:nvSpPr>
            <p:cNvPr id="391250" name="Text Box 82"/>
            <p:cNvSpPr txBox="1">
              <a:spLocks noChangeArrowheads="1"/>
            </p:cNvSpPr>
            <p:nvPr/>
          </p:nvSpPr>
          <p:spPr bwMode="auto">
            <a:xfrm>
              <a:off x="3536" y="1738"/>
              <a:ext cx="856"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 </a:t>
              </a:r>
              <a:r>
                <a:rPr lang="zh-CN" altLang="en-US" sz="1350" u="none">
                  <a:solidFill>
                    <a:srgbClr val="18386B"/>
                  </a:solidFill>
                  <a:latin typeface="Arial" panose="020B0604020202020204" pitchFamily="34" charset="0"/>
                  <a:ea typeface="黑体" panose="02010609060101010101" pitchFamily="49" charset="-122"/>
                </a:rPr>
                <a:t>基站</a:t>
              </a:r>
            </a:p>
          </p:txBody>
        </p:sp>
        <p:sp>
          <p:nvSpPr>
            <p:cNvPr id="391251" name="Text Box 83"/>
            <p:cNvSpPr txBox="1">
              <a:spLocks noChangeArrowheads="1"/>
            </p:cNvSpPr>
            <p:nvPr/>
          </p:nvSpPr>
          <p:spPr bwMode="auto">
            <a:xfrm>
              <a:off x="1596" y="876"/>
              <a:ext cx="55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a:t>
              </a:r>
            </a:p>
          </p:txBody>
        </p:sp>
        <p:graphicFrame>
          <p:nvGraphicFramePr>
            <p:cNvPr id="391252" name="Object 84"/>
            <p:cNvGraphicFramePr>
              <a:graphicFrameLocks noChangeAspect="1"/>
            </p:cNvGraphicFramePr>
            <p:nvPr/>
          </p:nvGraphicFramePr>
          <p:xfrm>
            <a:off x="4649" y="900"/>
            <a:ext cx="916" cy="625"/>
          </p:xfrm>
          <a:graphic>
            <a:graphicData uri="http://schemas.openxmlformats.org/presentationml/2006/ole">
              <mc:AlternateContent xmlns:mc="http://schemas.openxmlformats.org/markup-compatibility/2006">
                <mc:Choice xmlns:v="urn:schemas-microsoft-com:vml" Requires="v">
                  <p:oleObj spid="_x0000_s364579" name="VISIO" r:id="rId6" imgW="1689840" imgH="964440" progId="Visio.Drawing.6">
                    <p:embed/>
                  </p:oleObj>
                </mc:Choice>
                <mc:Fallback>
                  <p:oleObj name="VISIO" r:id="rId6" imgW="1689840" imgH="9644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9" y="900"/>
                          <a:ext cx="916" cy="62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91253" name="Text Box 85"/>
            <p:cNvSpPr txBox="1">
              <a:spLocks noChangeArrowheads="1"/>
            </p:cNvSpPr>
            <p:nvPr/>
          </p:nvSpPr>
          <p:spPr bwMode="auto">
            <a:xfrm>
              <a:off x="4875" y="1056"/>
              <a:ext cx="54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50" u="none">
                  <a:solidFill>
                    <a:srgbClr val="18386B"/>
                  </a:solidFill>
                  <a:latin typeface="Arial" panose="020B0604020202020204" pitchFamily="34" charset="0"/>
                  <a:ea typeface="黑体" panose="02010609060101010101" pitchFamily="49" charset="-122"/>
                </a:rPr>
                <a:t>因特网</a:t>
              </a:r>
            </a:p>
          </p:txBody>
        </p:sp>
        <p:grpSp>
          <p:nvGrpSpPr>
            <p:cNvPr id="391254" name="Group 86"/>
            <p:cNvGrpSpPr>
              <a:grpSpLocks/>
            </p:cNvGrpSpPr>
            <p:nvPr/>
          </p:nvGrpSpPr>
          <p:grpSpPr bwMode="auto">
            <a:xfrm>
              <a:off x="3696" y="709"/>
              <a:ext cx="363" cy="1043"/>
              <a:chOff x="2654" y="800"/>
              <a:chExt cx="496" cy="1349"/>
            </a:xfrm>
          </p:grpSpPr>
          <p:sp>
            <p:nvSpPr>
              <p:cNvPr id="391255" name="AutoShape 87"/>
              <p:cNvSpPr>
                <a:spLocks noChangeAspect="1" noChangeArrowheads="1" noTextEdit="1"/>
              </p:cNvSpPr>
              <p:nvPr/>
            </p:nvSpPr>
            <p:spPr bwMode="auto">
              <a:xfrm>
                <a:off x="2654" y="800"/>
                <a:ext cx="496" cy="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endParaRPr lang="zh-CN" altLang="en-US" sz="2101" u="none">
                  <a:solidFill>
                    <a:srgbClr val="18386B"/>
                  </a:solidFill>
                </a:endParaRPr>
              </a:p>
            </p:txBody>
          </p:sp>
          <p:sp>
            <p:nvSpPr>
              <p:cNvPr id="391256" name="Line 88"/>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57" name="Line 89"/>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58" name="Line 90"/>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59" name="Line 91"/>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0" name="Line 92"/>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1" name="Line 93"/>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2" name="Line 94"/>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3" name="Line 95"/>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4" name="Line 96"/>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5" name="Line 97"/>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66" name="Rectangle 98"/>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267" name="Rectangle 99"/>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268" name="Rectangle 100"/>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269" name="Rectangle 101"/>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270" name="Line 102"/>
              <p:cNvSpPr>
                <a:spLocks noChangeShapeType="1"/>
              </p:cNvSpPr>
              <p:nvPr/>
            </p:nvSpPr>
            <p:spPr bwMode="auto">
              <a:xfrm>
                <a:off x="2842" y="1027"/>
                <a:ext cx="117"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1" name="Line 103"/>
              <p:cNvSpPr>
                <a:spLocks noChangeShapeType="1"/>
              </p:cNvSpPr>
              <p:nvPr/>
            </p:nvSpPr>
            <p:spPr bwMode="auto">
              <a:xfrm flipV="1">
                <a:off x="2842" y="951"/>
                <a:ext cx="0" cy="19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2" name="Line 104"/>
              <p:cNvSpPr>
                <a:spLocks noChangeShapeType="1"/>
              </p:cNvSpPr>
              <p:nvPr/>
            </p:nvSpPr>
            <p:spPr bwMode="auto">
              <a:xfrm flipV="1">
                <a:off x="2825" y="965"/>
                <a:ext cx="0"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3" name="Line 105"/>
              <p:cNvSpPr>
                <a:spLocks noChangeShapeType="1"/>
              </p:cNvSpPr>
              <p:nvPr/>
            </p:nvSpPr>
            <p:spPr bwMode="auto">
              <a:xfrm flipV="1">
                <a:off x="2959" y="954"/>
                <a:ext cx="0" cy="18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4" name="Line 106"/>
              <p:cNvSpPr>
                <a:spLocks noChangeShapeType="1"/>
              </p:cNvSpPr>
              <p:nvPr/>
            </p:nvSpPr>
            <p:spPr bwMode="auto">
              <a:xfrm flipV="1">
                <a:off x="2974" y="965"/>
                <a:ext cx="1" cy="1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5" name="Line 107"/>
              <p:cNvSpPr>
                <a:spLocks noChangeShapeType="1"/>
              </p:cNvSpPr>
              <p:nvPr/>
            </p:nvSpPr>
            <p:spPr bwMode="auto">
              <a:xfrm>
                <a:off x="2825" y="1047"/>
                <a:ext cx="53" cy="7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6" name="Line 108"/>
              <p:cNvSpPr>
                <a:spLocks noChangeShapeType="1"/>
              </p:cNvSpPr>
              <p:nvPr/>
            </p:nvSpPr>
            <p:spPr bwMode="auto">
              <a:xfrm flipV="1">
                <a:off x="2907" y="1052"/>
                <a:ext cx="66" cy="7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7" name="Line 109"/>
              <p:cNvSpPr>
                <a:spLocks noChangeShapeType="1"/>
              </p:cNvSpPr>
              <p:nvPr/>
            </p:nvSpPr>
            <p:spPr bwMode="auto">
              <a:xfrm flipV="1">
                <a:off x="2881" y="944"/>
                <a:ext cx="0" cy="8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8" name="Line 110"/>
              <p:cNvSpPr>
                <a:spLocks noChangeShapeType="1"/>
              </p:cNvSpPr>
              <p:nvPr/>
            </p:nvSpPr>
            <p:spPr bwMode="auto">
              <a:xfrm flipV="1">
                <a:off x="2921" y="943"/>
                <a:ext cx="1" cy="8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79" name="Line 111"/>
              <p:cNvSpPr>
                <a:spLocks noChangeShapeType="1"/>
              </p:cNvSpPr>
              <p:nvPr/>
            </p:nvSpPr>
            <p:spPr bwMode="auto">
              <a:xfrm>
                <a:off x="2852" y="1093"/>
                <a:ext cx="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80" name="Rectangle 112"/>
              <p:cNvSpPr>
                <a:spLocks noChangeArrowheads="1"/>
              </p:cNvSpPr>
              <p:nvPr/>
            </p:nvSpPr>
            <p:spPr bwMode="auto">
              <a:xfrm>
                <a:off x="2852" y="1059"/>
                <a:ext cx="13" cy="58"/>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281" name="Rectangle 113"/>
              <p:cNvSpPr>
                <a:spLocks noChangeArrowheads="1"/>
              </p:cNvSpPr>
              <p:nvPr/>
            </p:nvSpPr>
            <p:spPr bwMode="auto">
              <a:xfrm>
                <a:off x="2852" y="1059"/>
                <a:ext cx="13" cy="58"/>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282" name="Rectangle 114"/>
              <p:cNvSpPr>
                <a:spLocks noChangeArrowheads="1"/>
              </p:cNvSpPr>
              <p:nvPr/>
            </p:nvSpPr>
            <p:spPr bwMode="auto">
              <a:xfrm>
                <a:off x="2932" y="1060"/>
                <a:ext cx="12" cy="60"/>
              </a:xfrm>
              <a:prstGeom prst="rect">
                <a:avLst/>
              </a:prstGeom>
              <a:solidFill>
                <a:schemeClr val="accent1"/>
              </a:solidFill>
              <a:ln w="9525">
                <a:solidFill>
                  <a:schemeClr val="tx1"/>
                </a:solidFill>
                <a:miter lim="800000"/>
                <a:headEnd/>
                <a:tailEnd/>
              </a:ln>
            </p:spPr>
            <p:txBody>
              <a:bodyPr/>
              <a:lstStyle/>
              <a:p>
                <a:endParaRPr lang="zh-CN" altLang="en-US" sz="2101" u="none">
                  <a:solidFill>
                    <a:srgbClr val="18386B"/>
                  </a:solidFill>
                </a:endParaRPr>
              </a:p>
            </p:txBody>
          </p:sp>
          <p:sp>
            <p:nvSpPr>
              <p:cNvPr id="391283" name="Rectangle 115"/>
              <p:cNvSpPr>
                <a:spLocks noChangeArrowheads="1"/>
              </p:cNvSpPr>
              <p:nvPr/>
            </p:nvSpPr>
            <p:spPr bwMode="auto">
              <a:xfrm>
                <a:off x="2932" y="1060"/>
                <a:ext cx="12" cy="60"/>
              </a:xfrm>
              <a:prstGeom prst="rect">
                <a:avLst/>
              </a:prstGeom>
              <a:solidFill>
                <a:schemeClr val="accent1"/>
              </a:solidFill>
              <a:ln w="22225" cap="rnd">
                <a:solidFill>
                  <a:schemeClr val="tx1"/>
                </a:solidFill>
                <a:miter lim="800000"/>
                <a:headEnd/>
                <a:tailEnd/>
              </a:ln>
            </p:spPr>
            <p:txBody>
              <a:bodyPr/>
              <a:lstStyle/>
              <a:p>
                <a:endParaRPr lang="zh-CN" altLang="en-US" sz="2101" u="none">
                  <a:solidFill>
                    <a:srgbClr val="18386B"/>
                  </a:solidFill>
                </a:endParaRPr>
              </a:p>
            </p:txBody>
          </p:sp>
          <p:sp>
            <p:nvSpPr>
              <p:cNvPr id="391284" name="Line 116"/>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85" name="Line 117"/>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86" name="Line 118"/>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87" name="Line 119"/>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88" name="Line 120"/>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89" name="Line 121"/>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0" name="Line 122"/>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1" name="Line 123"/>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2" name="Line 124"/>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3" name="Line 125"/>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4" name="Line 126"/>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5" name="Line 127"/>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6" name="Line 128"/>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7" name="Line 129"/>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8" name="Line 130"/>
              <p:cNvSpPr>
                <a:spLocks noChangeShapeType="1"/>
              </p:cNvSpPr>
              <p:nvPr/>
            </p:nvSpPr>
            <p:spPr bwMode="auto">
              <a:xfrm flipV="1">
                <a:off x="2736" y="1043"/>
                <a:ext cx="162" cy="109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299" name="Line 131"/>
              <p:cNvSpPr>
                <a:spLocks noChangeShapeType="1"/>
              </p:cNvSpPr>
              <p:nvPr/>
            </p:nvSpPr>
            <p:spPr bwMode="auto">
              <a:xfrm>
                <a:off x="2898" y="1040"/>
                <a:ext cx="161" cy="109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0" name="Line 132"/>
              <p:cNvSpPr>
                <a:spLocks noChangeShapeType="1"/>
              </p:cNvSpPr>
              <p:nvPr/>
            </p:nvSpPr>
            <p:spPr bwMode="auto">
              <a:xfrm flipV="1">
                <a:off x="2736" y="1902"/>
                <a:ext cx="284"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1" name="Line 133"/>
              <p:cNvSpPr>
                <a:spLocks noChangeShapeType="1"/>
              </p:cNvSpPr>
              <p:nvPr/>
            </p:nvSpPr>
            <p:spPr bwMode="auto">
              <a:xfrm flipH="1" flipV="1">
                <a:off x="2770" y="1902"/>
                <a:ext cx="293" cy="23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2" name="Line 134"/>
              <p:cNvSpPr>
                <a:spLocks noChangeShapeType="1"/>
              </p:cNvSpPr>
              <p:nvPr/>
            </p:nvSpPr>
            <p:spPr bwMode="auto">
              <a:xfrm>
                <a:off x="2772" y="1904"/>
                <a:ext cx="24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3" name="Line 135"/>
              <p:cNvSpPr>
                <a:spLocks noChangeShapeType="1"/>
              </p:cNvSpPr>
              <p:nvPr/>
            </p:nvSpPr>
            <p:spPr bwMode="auto">
              <a:xfrm flipH="1" flipV="1">
                <a:off x="2799" y="1683"/>
                <a:ext cx="219" cy="219"/>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4" name="Line 136"/>
              <p:cNvSpPr>
                <a:spLocks noChangeShapeType="1"/>
              </p:cNvSpPr>
              <p:nvPr/>
            </p:nvSpPr>
            <p:spPr bwMode="auto">
              <a:xfrm flipV="1">
                <a:off x="2770" y="1692"/>
                <a:ext cx="219" cy="22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5" name="Line 137"/>
              <p:cNvSpPr>
                <a:spLocks noChangeShapeType="1"/>
              </p:cNvSpPr>
              <p:nvPr/>
            </p:nvSpPr>
            <p:spPr bwMode="auto">
              <a:xfrm>
                <a:off x="2804" y="1683"/>
                <a:ext cx="18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6" name="Line 138"/>
              <p:cNvSpPr>
                <a:spLocks noChangeShapeType="1"/>
              </p:cNvSpPr>
              <p:nvPr/>
            </p:nvSpPr>
            <p:spPr bwMode="auto">
              <a:xfrm flipH="1" flipV="1">
                <a:off x="2837" y="1467"/>
                <a:ext cx="147" cy="21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7" name="Line 139"/>
              <p:cNvSpPr>
                <a:spLocks noChangeShapeType="1"/>
              </p:cNvSpPr>
              <p:nvPr/>
            </p:nvSpPr>
            <p:spPr bwMode="auto">
              <a:xfrm flipV="1">
                <a:off x="2808" y="1478"/>
                <a:ext cx="155" cy="2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8" name="Line 140"/>
              <p:cNvSpPr>
                <a:spLocks noChangeShapeType="1"/>
              </p:cNvSpPr>
              <p:nvPr/>
            </p:nvSpPr>
            <p:spPr bwMode="auto">
              <a:xfrm>
                <a:off x="2831" y="1464"/>
                <a:ext cx="13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09" name="Line 141"/>
              <p:cNvSpPr>
                <a:spLocks noChangeShapeType="1"/>
              </p:cNvSpPr>
              <p:nvPr/>
            </p:nvSpPr>
            <p:spPr bwMode="auto">
              <a:xfrm flipV="1">
                <a:off x="2835" y="1274"/>
                <a:ext cx="99" cy="186"/>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10" name="Line 142"/>
              <p:cNvSpPr>
                <a:spLocks noChangeShapeType="1"/>
              </p:cNvSpPr>
              <p:nvPr/>
            </p:nvSpPr>
            <p:spPr bwMode="auto">
              <a:xfrm flipH="1" flipV="1">
                <a:off x="2860" y="1274"/>
                <a:ext cx="90" cy="19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11" name="Line 143"/>
              <p:cNvSpPr>
                <a:spLocks noChangeShapeType="1"/>
              </p:cNvSpPr>
              <p:nvPr/>
            </p:nvSpPr>
            <p:spPr bwMode="auto">
              <a:xfrm>
                <a:off x="2867" y="1271"/>
                <a:ext cx="6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grpSp>
        <p:sp>
          <p:nvSpPr>
            <p:cNvPr id="391312" name="Text Box 144"/>
            <p:cNvSpPr txBox="1">
              <a:spLocks noChangeArrowheads="1"/>
            </p:cNvSpPr>
            <p:nvPr/>
          </p:nvSpPr>
          <p:spPr bwMode="auto">
            <a:xfrm>
              <a:off x="2517" y="2070"/>
              <a:ext cx="856"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 </a:t>
              </a:r>
              <a:r>
                <a:rPr lang="zh-CN" altLang="en-US" sz="1350" u="none">
                  <a:solidFill>
                    <a:srgbClr val="18386B"/>
                  </a:solidFill>
                  <a:latin typeface="Arial" panose="020B0604020202020204" pitchFamily="34" charset="0"/>
                  <a:ea typeface="黑体" panose="02010609060101010101" pitchFamily="49" charset="-122"/>
                </a:rPr>
                <a:t>基站</a:t>
              </a:r>
            </a:p>
          </p:txBody>
        </p:sp>
        <p:pic>
          <p:nvPicPr>
            <p:cNvPr id="391313" name="Picture 145"/>
            <p:cNvPicPr>
              <a:picLocks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4586" y="764"/>
              <a:ext cx="290"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91314" name="Freeform 146"/>
            <p:cNvSpPr>
              <a:spLocks/>
            </p:cNvSpPr>
            <p:nvPr/>
          </p:nvSpPr>
          <p:spPr bwMode="auto">
            <a:xfrm rot="3011235" flipH="1">
              <a:off x="2050" y="714"/>
              <a:ext cx="227" cy="1315"/>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accent1"/>
            </a:solidFill>
            <a:ln w="9525">
              <a:solidFill>
                <a:schemeClr val="tx1"/>
              </a:solidFill>
              <a:round/>
              <a:headEnd/>
              <a:tailEnd/>
            </a:ln>
          </p:spPr>
          <p:txBody>
            <a:bodyPr/>
            <a:lstStyle/>
            <a:p>
              <a:endParaRPr lang="zh-CN" altLang="en-US" sz="2101" u="none">
                <a:solidFill>
                  <a:srgbClr val="18386B"/>
                </a:solidFill>
              </a:endParaRPr>
            </a:p>
          </p:txBody>
        </p:sp>
        <p:sp>
          <p:nvSpPr>
            <p:cNvPr id="391315" name="Text Box 147"/>
            <p:cNvSpPr txBox="1">
              <a:spLocks noChangeArrowheads="1"/>
            </p:cNvSpPr>
            <p:nvPr/>
          </p:nvSpPr>
          <p:spPr bwMode="auto">
            <a:xfrm rot="20608694">
              <a:off x="4019" y="558"/>
              <a:ext cx="55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a:t>
              </a:r>
            </a:p>
          </p:txBody>
        </p:sp>
        <p:sp>
          <p:nvSpPr>
            <p:cNvPr id="391316" name="Text Box 148"/>
            <p:cNvSpPr txBox="1">
              <a:spLocks noChangeArrowheads="1"/>
            </p:cNvSpPr>
            <p:nvPr/>
          </p:nvSpPr>
          <p:spPr bwMode="auto">
            <a:xfrm rot="19795561">
              <a:off x="1563" y="1311"/>
              <a:ext cx="551"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350" u="none">
                  <a:solidFill>
                    <a:srgbClr val="18386B"/>
                  </a:solidFill>
                  <a:latin typeface="Arial" panose="020B0604020202020204" pitchFamily="34" charset="0"/>
                  <a:ea typeface="黑体" panose="02010609060101010101" pitchFamily="49" charset="-122"/>
                </a:rPr>
                <a:t>802.16</a:t>
              </a:r>
            </a:p>
          </p:txBody>
        </p:sp>
        <p:grpSp>
          <p:nvGrpSpPr>
            <p:cNvPr id="391317" name="Group 149"/>
            <p:cNvGrpSpPr>
              <a:grpSpLocks/>
            </p:cNvGrpSpPr>
            <p:nvPr/>
          </p:nvGrpSpPr>
          <p:grpSpPr bwMode="auto">
            <a:xfrm>
              <a:off x="3696" y="1933"/>
              <a:ext cx="801" cy="580"/>
              <a:chOff x="912" y="768"/>
              <a:chExt cx="2400" cy="1584"/>
            </a:xfrm>
          </p:grpSpPr>
          <p:sp>
            <p:nvSpPr>
              <p:cNvPr id="391318" name="Oval 150"/>
              <p:cNvSpPr>
                <a:spLocks noChangeArrowheads="1"/>
              </p:cNvSpPr>
              <p:nvPr/>
            </p:nvSpPr>
            <p:spPr bwMode="auto">
              <a:xfrm>
                <a:off x="1751" y="799"/>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19" name="Oval 151"/>
              <p:cNvSpPr>
                <a:spLocks noChangeArrowheads="1"/>
              </p:cNvSpPr>
              <p:nvPr/>
            </p:nvSpPr>
            <p:spPr bwMode="auto">
              <a:xfrm>
                <a:off x="1172" y="972"/>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0" name="Oval 152"/>
              <p:cNvSpPr>
                <a:spLocks noChangeArrowheads="1"/>
              </p:cNvSpPr>
              <p:nvPr/>
            </p:nvSpPr>
            <p:spPr bwMode="auto">
              <a:xfrm>
                <a:off x="926" y="1364"/>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1" name="Oval 153"/>
              <p:cNvSpPr>
                <a:spLocks noChangeArrowheads="1"/>
              </p:cNvSpPr>
              <p:nvPr/>
            </p:nvSpPr>
            <p:spPr bwMode="auto">
              <a:xfrm>
                <a:off x="1085" y="1599"/>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2" name="Oval 154"/>
              <p:cNvSpPr>
                <a:spLocks noChangeArrowheads="1"/>
              </p:cNvSpPr>
              <p:nvPr/>
            </p:nvSpPr>
            <p:spPr bwMode="auto">
              <a:xfrm>
                <a:off x="1664" y="1693"/>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3" name="Oval 155"/>
              <p:cNvSpPr>
                <a:spLocks noChangeArrowheads="1"/>
              </p:cNvSpPr>
              <p:nvPr/>
            </p:nvSpPr>
            <p:spPr bwMode="auto">
              <a:xfrm>
                <a:off x="2445" y="988"/>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4" name="Oval 156"/>
              <p:cNvSpPr>
                <a:spLocks noChangeArrowheads="1"/>
              </p:cNvSpPr>
              <p:nvPr/>
            </p:nvSpPr>
            <p:spPr bwMode="auto">
              <a:xfrm>
                <a:off x="2560" y="1317"/>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5" name="Oval 157"/>
              <p:cNvSpPr>
                <a:spLocks noChangeArrowheads="1"/>
              </p:cNvSpPr>
              <p:nvPr/>
            </p:nvSpPr>
            <p:spPr bwMode="auto">
              <a:xfrm>
                <a:off x="2488" y="1427"/>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6" name="Oval 158"/>
              <p:cNvSpPr>
                <a:spLocks noChangeArrowheads="1"/>
              </p:cNvSpPr>
              <p:nvPr/>
            </p:nvSpPr>
            <p:spPr bwMode="auto">
              <a:xfrm>
                <a:off x="1360" y="1176"/>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grpSp>
            <p:nvGrpSpPr>
              <p:cNvPr id="391327" name="Group 159"/>
              <p:cNvGrpSpPr>
                <a:grpSpLocks/>
              </p:cNvGrpSpPr>
              <p:nvPr/>
            </p:nvGrpSpPr>
            <p:grpSpPr bwMode="auto">
              <a:xfrm>
                <a:off x="912" y="768"/>
                <a:ext cx="2386" cy="1553"/>
                <a:chOff x="912" y="768"/>
                <a:chExt cx="2386" cy="1553"/>
              </a:xfrm>
            </p:grpSpPr>
            <p:sp>
              <p:nvSpPr>
                <p:cNvPr id="391328" name="Oval 160"/>
                <p:cNvSpPr>
                  <a:spLocks noChangeArrowheads="1"/>
                </p:cNvSpPr>
                <p:nvPr/>
              </p:nvSpPr>
              <p:spPr bwMode="auto">
                <a:xfrm>
                  <a:off x="1736" y="768"/>
                  <a:ext cx="1027"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29" name="Oval 161"/>
                <p:cNvSpPr>
                  <a:spLocks noChangeArrowheads="1"/>
                </p:cNvSpPr>
                <p:nvPr/>
              </p:nvSpPr>
              <p:spPr bwMode="auto">
                <a:xfrm>
                  <a:off x="1158" y="941"/>
                  <a:ext cx="781" cy="627"/>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0" name="Oval 162"/>
                <p:cNvSpPr>
                  <a:spLocks noChangeArrowheads="1"/>
                </p:cNvSpPr>
                <p:nvPr/>
              </p:nvSpPr>
              <p:spPr bwMode="auto">
                <a:xfrm>
                  <a:off x="912" y="1333"/>
                  <a:ext cx="520" cy="50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1" name="Oval 163"/>
                <p:cNvSpPr>
                  <a:spLocks noChangeArrowheads="1"/>
                </p:cNvSpPr>
                <p:nvPr/>
              </p:nvSpPr>
              <p:spPr bwMode="auto">
                <a:xfrm>
                  <a:off x="1071" y="1568"/>
                  <a:ext cx="795" cy="54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2" name="Oval 164"/>
                <p:cNvSpPr>
                  <a:spLocks noChangeArrowheads="1"/>
                </p:cNvSpPr>
                <p:nvPr/>
              </p:nvSpPr>
              <p:spPr bwMode="auto">
                <a:xfrm>
                  <a:off x="1649" y="1662"/>
                  <a:ext cx="1200" cy="65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3" name="Oval 165"/>
                <p:cNvSpPr>
                  <a:spLocks noChangeArrowheads="1"/>
                </p:cNvSpPr>
                <p:nvPr/>
              </p:nvSpPr>
              <p:spPr bwMode="auto">
                <a:xfrm>
                  <a:off x="2430" y="95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4" name="Oval 166"/>
                <p:cNvSpPr>
                  <a:spLocks noChangeArrowheads="1"/>
                </p:cNvSpPr>
                <p:nvPr/>
              </p:nvSpPr>
              <p:spPr bwMode="auto">
                <a:xfrm>
                  <a:off x="2546" y="1286"/>
                  <a:ext cx="752" cy="48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5" name="Oval 167"/>
                <p:cNvSpPr>
                  <a:spLocks noChangeArrowheads="1"/>
                </p:cNvSpPr>
                <p:nvPr/>
              </p:nvSpPr>
              <p:spPr bwMode="auto">
                <a:xfrm>
                  <a:off x="2473" y="1395"/>
                  <a:ext cx="752"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sp>
              <p:nvSpPr>
                <p:cNvPr id="391336" name="Oval 168"/>
                <p:cNvSpPr>
                  <a:spLocks noChangeArrowheads="1"/>
                </p:cNvSpPr>
                <p:nvPr/>
              </p:nvSpPr>
              <p:spPr bwMode="auto">
                <a:xfrm>
                  <a:off x="1346" y="1144"/>
                  <a:ext cx="1547" cy="816"/>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101" u="none">
                    <a:solidFill>
                      <a:srgbClr val="18386B"/>
                    </a:solidFill>
                  </a:endParaRPr>
                </a:p>
              </p:txBody>
            </p:sp>
          </p:grpSp>
        </p:grpSp>
        <p:sp>
          <p:nvSpPr>
            <p:cNvPr id="391337" name="Text Box 169"/>
            <p:cNvSpPr txBox="1">
              <a:spLocks noChangeArrowheads="1"/>
            </p:cNvSpPr>
            <p:nvPr/>
          </p:nvSpPr>
          <p:spPr bwMode="auto">
            <a:xfrm>
              <a:off x="3833" y="2100"/>
              <a:ext cx="54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350" u="none">
                  <a:solidFill>
                    <a:srgbClr val="18386B"/>
                  </a:solidFill>
                  <a:latin typeface="Arial" panose="020B0604020202020204" pitchFamily="34" charset="0"/>
                  <a:ea typeface="黑体" panose="02010609060101010101" pitchFamily="49" charset="-122"/>
                </a:rPr>
                <a:t>电信网</a:t>
              </a:r>
            </a:p>
          </p:txBody>
        </p:sp>
        <p:grpSp>
          <p:nvGrpSpPr>
            <p:cNvPr id="391338" name="Group 170"/>
            <p:cNvGrpSpPr>
              <a:grpSpLocks/>
            </p:cNvGrpSpPr>
            <p:nvPr/>
          </p:nvGrpSpPr>
          <p:grpSpPr bwMode="auto">
            <a:xfrm flipH="1">
              <a:off x="4683" y="618"/>
              <a:ext cx="102" cy="176"/>
              <a:chOff x="997" y="1971"/>
              <a:chExt cx="683" cy="972"/>
            </a:xfrm>
          </p:grpSpPr>
          <p:sp>
            <p:nvSpPr>
              <p:cNvPr id="391339" name="AutoShape 171"/>
              <p:cNvSpPr>
                <a:spLocks noChangeAspect="1" noChangeArrowheads="1" noTextEdit="1"/>
              </p:cNvSpPr>
              <p:nvPr/>
            </p:nvSpPr>
            <p:spPr bwMode="auto">
              <a:xfrm>
                <a:off x="997" y="1971"/>
                <a:ext cx="683" cy="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101" u="none">
                  <a:solidFill>
                    <a:srgbClr val="18386B"/>
                  </a:solidFill>
                </a:endParaRPr>
              </a:p>
            </p:txBody>
          </p:sp>
          <p:grpSp>
            <p:nvGrpSpPr>
              <p:cNvPr id="391340" name="Group 172"/>
              <p:cNvGrpSpPr>
                <a:grpSpLocks/>
              </p:cNvGrpSpPr>
              <p:nvPr/>
            </p:nvGrpSpPr>
            <p:grpSpPr bwMode="auto">
              <a:xfrm>
                <a:off x="1245" y="2559"/>
                <a:ext cx="21" cy="118"/>
                <a:chOff x="1245" y="2559"/>
                <a:chExt cx="21" cy="118"/>
              </a:xfrm>
            </p:grpSpPr>
            <p:sp>
              <p:nvSpPr>
                <p:cNvPr id="391341" name="Rectangle 173"/>
                <p:cNvSpPr>
                  <a:spLocks noChangeArrowheads="1"/>
                </p:cNvSpPr>
                <p:nvPr/>
              </p:nvSpPr>
              <p:spPr bwMode="auto">
                <a:xfrm>
                  <a:off x="1245" y="2561"/>
                  <a:ext cx="21" cy="116"/>
                </a:xfrm>
                <a:prstGeom prst="rect">
                  <a:avLst/>
                </a:prstGeom>
                <a:solidFill>
                  <a:srgbClr val="C0C0C0"/>
                </a:solidFill>
                <a:ln w="6350">
                  <a:solidFill>
                    <a:srgbClr val="000000"/>
                  </a:solidFill>
                  <a:miter lim="800000"/>
                  <a:headEnd/>
                  <a:tailEnd/>
                </a:ln>
              </p:spPr>
              <p:txBody>
                <a:bodyPr/>
                <a:lstStyle/>
                <a:p>
                  <a:endParaRPr lang="zh-CN" altLang="en-US" sz="2101" u="none">
                    <a:solidFill>
                      <a:srgbClr val="18386B"/>
                    </a:solidFill>
                  </a:endParaRPr>
                </a:p>
              </p:txBody>
            </p:sp>
            <p:sp>
              <p:nvSpPr>
                <p:cNvPr id="391342" name="Line 174"/>
                <p:cNvSpPr>
                  <a:spLocks noChangeShapeType="1"/>
                </p:cNvSpPr>
                <p:nvPr/>
              </p:nvSpPr>
              <p:spPr bwMode="auto">
                <a:xfrm>
                  <a:off x="1254" y="2559"/>
                  <a:ext cx="1" cy="10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grpSp>
          <p:sp>
            <p:nvSpPr>
              <p:cNvPr id="391343" name="Rectangle 175"/>
              <p:cNvSpPr>
                <a:spLocks noChangeArrowheads="1"/>
              </p:cNvSpPr>
              <p:nvPr/>
            </p:nvSpPr>
            <p:spPr bwMode="auto">
              <a:xfrm>
                <a:off x="1144" y="2485"/>
                <a:ext cx="72" cy="188"/>
              </a:xfrm>
              <a:prstGeom prst="rect">
                <a:avLst/>
              </a:prstGeom>
              <a:solidFill>
                <a:srgbClr val="C0C0C0"/>
              </a:solidFill>
              <a:ln w="6350">
                <a:solidFill>
                  <a:srgbClr val="000000"/>
                </a:solidFill>
                <a:miter lim="800000"/>
                <a:headEnd/>
                <a:tailEnd/>
              </a:ln>
            </p:spPr>
            <p:txBody>
              <a:bodyPr/>
              <a:lstStyle/>
              <a:p>
                <a:endParaRPr lang="zh-CN" altLang="en-US" sz="2101" u="none">
                  <a:solidFill>
                    <a:srgbClr val="18386B"/>
                  </a:solidFill>
                </a:endParaRPr>
              </a:p>
            </p:txBody>
          </p:sp>
          <p:sp>
            <p:nvSpPr>
              <p:cNvPr id="391344" name="Freeform 176"/>
              <p:cNvSpPr>
                <a:spLocks/>
              </p:cNvSpPr>
              <p:nvPr/>
            </p:nvSpPr>
            <p:spPr bwMode="auto">
              <a:xfrm>
                <a:off x="1414" y="2523"/>
                <a:ext cx="48" cy="40"/>
              </a:xfrm>
              <a:custGeom>
                <a:avLst/>
                <a:gdLst>
                  <a:gd name="T0" fmla="*/ 0 w 144"/>
                  <a:gd name="T1" fmla="*/ 0 h 120"/>
                  <a:gd name="T2" fmla="*/ 0 w 144"/>
                  <a:gd name="T3" fmla="*/ 120 h 120"/>
                  <a:gd name="T4" fmla="*/ 144 w 144"/>
                  <a:gd name="T5" fmla="*/ 120 h 120"/>
                  <a:gd name="T6" fmla="*/ 144 w 144"/>
                  <a:gd name="T7" fmla="*/ 24 h 120"/>
                  <a:gd name="T8" fmla="*/ 0 w 144"/>
                  <a:gd name="T9" fmla="*/ 0 h 120"/>
                </a:gdLst>
                <a:ahLst/>
                <a:cxnLst>
                  <a:cxn ang="0">
                    <a:pos x="T0" y="T1"/>
                  </a:cxn>
                  <a:cxn ang="0">
                    <a:pos x="T2" y="T3"/>
                  </a:cxn>
                  <a:cxn ang="0">
                    <a:pos x="T4" y="T5"/>
                  </a:cxn>
                  <a:cxn ang="0">
                    <a:pos x="T6" y="T7"/>
                  </a:cxn>
                  <a:cxn ang="0">
                    <a:pos x="T8" y="T9"/>
                  </a:cxn>
                </a:cxnLst>
                <a:rect l="0" t="0" r="r" b="b"/>
                <a:pathLst>
                  <a:path w="144" h="120">
                    <a:moveTo>
                      <a:pt x="0" y="0"/>
                    </a:moveTo>
                    <a:lnTo>
                      <a:pt x="0" y="120"/>
                    </a:lnTo>
                    <a:lnTo>
                      <a:pt x="144" y="120"/>
                    </a:lnTo>
                    <a:lnTo>
                      <a:pt x="144" y="24"/>
                    </a:lnTo>
                    <a:lnTo>
                      <a:pt x="0"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101" u="none">
                  <a:solidFill>
                    <a:srgbClr val="18386B"/>
                  </a:solidFill>
                </a:endParaRPr>
              </a:p>
            </p:txBody>
          </p:sp>
          <p:sp>
            <p:nvSpPr>
              <p:cNvPr id="391345" name="Freeform 177"/>
              <p:cNvSpPr>
                <a:spLocks/>
              </p:cNvSpPr>
              <p:nvPr/>
            </p:nvSpPr>
            <p:spPr bwMode="auto">
              <a:xfrm>
                <a:off x="1315" y="2450"/>
                <a:ext cx="32" cy="36"/>
              </a:xfrm>
              <a:custGeom>
                <a:avLst/>
                <a:gdLst>
                  <a:gd name="T0" fmla="*/ 54 w 98"/>
                  <a:gd name="T1" fmla="*/ 0 h 108"/>
                  <a:gd name="T2" fmla="*/ 0 w 98"/>
                  <a:gd name="T3" fmla="*/ 108 h 108"/>
                  <a:gd name="T4" fmla="*/ 72 w 98"/>
                  <a:gd name="T5" fmla="*/ 99 h 108"/>
                  <a:gd name="T6" fmla="*/ 98 w 98"/>
                  <a:gd name="T7" fmla="*/ 27 h 108"/>
                  <a:gd name="T8" fmla="*/ 54 w 98"/>
                  <a:gd name="T9" fmla="*/ 0 h 108"/>
                </a:gdLst>
                <a:ahLst/>
                <a:cxnLst>
                  <a:cxn ang="0">
                    <a:pos x="T0" y="T1"/>
                  </a:cxn>
                  <a:cxn ang="0">
                    <a:pos x="T2" y="T3"/>
                  </a:cxn>
                  <a:cxn ang="0">
                    <a:pos x="T4" y="T5"/>
                  </a:cxn>
                  <a:cxn ang="0">
                    <a:pos x="T6" y="T7"/>
                  </a:cxn>
                  <a:cxn ang="0">
                    <a:pos x="T8" y="T9"/>
                  </a:cxn>
                </a:cxnLst>
                <a:rect l="0" t="0" r="r" b="b"/>
                <a:pathLst>
                  <a:path w="98" h="108">
                    <a:moveTo>
                      <a:pt x="54" y="0"/>
                    </a:moveTo>
                    <a:lnTo>
                      <a:pt x="0" y="108"/>
                    </a:lnTo>
                    <a:lnTo>
                      <a:pt x="72" y="99"/>
                    </a:lnTo>
                    <a:lnTo>
                      <a:pt x="98" y="27"/>
                    </a:lnTo>
                    <a:lnTo>
                      <a:pt x="54" y="0"/>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46" name="Freeform 178"/>
              <p:cNvSpPr>
                <a:spLocks/>
              </p:cNvSpPr>
              <p:nvPr/>
            </p:nvSpPr>
            <p:spPr bwMode="auto">
              <a:xfrm>
                <a:off x="1258" y="2690"/>
                <a:ext cx="152" cy="12"/>
              </a:xfrm>
              <a:custGeom>
                <a:avLst/>
                <a:gdLst>
                  <a:gd name="T0" fmla="*/ 0 w 457"/>
                  <a:gd name="T1" fmla="*/ 0 h 37"/>
                  <a:gd name="T2" fmla="*/ 457 w 457"/>
                  <a:gd name="T3" fmla="*/ 0 h 37"/>
                  <a:gd name="T4" fmla="*/ 457 w 457"/>
                  <a:gd name="T5" fmla="*/ 37 h 37"/>
                  <a:gd name="T6" fmla="*/ 6 w 457"/>
                  <a:gd name="T7" fmla="*/ 37 h 37"/>
                  <a:gd name="T8" fmla="*/ 0 w 457"/>
                  <a:gd name="T9" fmla="*/ 0 h 37"/>
                </a:gdLst>
                <a:ahLst/>
                <a:cxnLst>
                  <a:cxn ang="0">
                    <a:pos x="T0" y="T1"/>
                  </a:cxn>
                  <a:cxn ang="0">
                    <a:pos x="T2" y="T3"/>
                  </a:cxn>
                  <a:cxn ang="0">
                    <a:pos x="T4" y="T5"/>
                  </a:cxn>
                  <a:cxn ang="0">
                    <a:pos x="T6" y="T7"/>
                  </a:cxn>
                  <a:cxn ang="0">
                    <a:pos x="T8" y="T9"/>
                  </a:cxn>
                </a:cxnLst>
                <a:rect l="0" t="0" r="r" b="b"/>
                <a:pathLst>
                  <a:path w="457" h="37">
                    <a:moveTo>
                      <a:pt x="0" y="0"/>
                    </a:moveTo>
                    <a:lnTo>
                      <a:pt x="457" y="0"/>
                    </a:lnTo>
                    <a:lnTo>
                      <a:pt x="457" y="37"/>
                    </a:lnTo>
                    <a:lnTo>
                      <a:pt x="6" y="37"/>
                    </a:lnTo>
                    <a:lnTo>
                      <a:pt x="0" y="0"/>
                    </a:lnTo>
                    <a:close/>
                  </a:path>
                </a:pathLst>
              </a:custGeom>
              <a:solidFill>
                <a:srgbClr val="80808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47" name="Freeform 179"/>
              <p:cNvSpPr>
                <a:spLocks/>
              </p:cNvSpPr>
              <p:nvPr/>
            </p:nvSpPr>
            <p:spPr bwMode="auto">
              <a:xfrm>
                <a:off x="1142" y="2216"/>
                <a:ext cx="63" cy="77"/>
              </a:xfrm>
              <a:custGeom>
                <a:avLst/>
                <a:gdLst>
                  <a:gd name="T0" fmla="*/ 180 w 191"/>
                  <a:gd name="T1" fmla="*/ 0 h 232"/>
                  <a:gd name="T2" fmla="*/ 2 w 191"/>
                  <a:gd name="T3" fmla="*/ 166 h 232"/>
                  <a:gd name="T4" fmla="*/ 0 w 191"/>
                  <a:gd name="T5" fmla="*/ 232 h 232"/>
                  <a:gd name="T6" fmla="*/ 191 w 191"/>
                  <a:gd name="T7" fmla="*/ 76 h 232"/>
                  <a:gd name="T8" fmla="*/ 180 w 191"/>
                  <a:gd name="T9" fmla="*/ 0 h 232"/>
                </a:gdLst>
                <a:ahLst/>
                <a:cxnLst>
                  <a:cxn ang="0">
                    <a:pos x="T0" y="T1"/>
                  </a:cxn>
                  <a:cxn ang="0">
                    <a:pos x="T2" y="T3"/>
                  </a:cxn>
                  <a:cxn ang="0">
                    <a:pos x="T4" y="T5"/>
                  </a:cxn>
                  <a:cxn ang="0">
                    <a:pos x="T6" y="T7"/>
                  </a:cxn>
                  <a:cxn ang="0">
                    <a:pos x="T8" y="T9"/>
                  </a:cxn>
                </a:cxnLst>
                <a:rect l="0" t="0" r="r" b="b"/>
                <a:pathLst>
                  <a:path w="191" h="232">
                    <a:moveTo>
                      <a:pt x="180" y="0"/>
                    </a:moveTo>
                    <a:lnTo>
                      <a:pt x="2" y="166"/>
                    </a:lnTo>
                    <a:lnTo>
                      <a:pt x="0" y="232"/>
                    </a:lnTo>
                    <a:lnTo>
                      <a:pt x="191" y="76"/>
                    </a:lnTo>
                    <a:lnTo>
                      <a:pt x="180" y="0"/>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48" name="Freeform 180"/>
              <p:cNvSpPr>
                <a:spLocks/>
              </p:cNvSpPr>
              <p:nvPr/>
            </p:nvSpPr>
            <p:spPr bwMode="auto">
              <a:xfrm>
                <a:off x="1125" y="2011"/>
                <a:ext cx="97" cy="664"/>
              </a:xfrm>
              <a:custGeom>
                <a:avLst/>
                <a:gdLst>
                  <a:gd name="T0" fmla="*/ 289 w 289"/>
                  <a:gd name="T1" fmla="*/ 0 h 1991"/>
                  <a:gd name="T2" fmla="*/ 0 w 289"/>
                  <a:gd name="T3" fmla="*/ 117 h 1991"/>
                  <a:gd name="T4" fmla="*/ 0 w 289"/>
                  <a:gd name="T5" fmla="*/ 1991 h 1991"/>
                  <a:gd name="T6" fmla="*/ 54 w 289"/>
                  <a:gd name="T7" fmla="*/ 1991 h 1991"/>
                  <a:gd name="T8" fmla="*/ 54 w 289"/>
                  <a:gd name="T9" fmla="*/ 288 h 1991"/>
                  <a:gd name="T10" fmla="*/ 289 w 289"/>
                  <a:gd name="T11" fmla="*/ 189 h 1991"/>
                  <a:gd name="T12" fmla="*/ 289 w 289"/>
                  <a:gd name="T13" fmla="*/ 0 h 1991"/>
                </a:gdLst>
                <a:ahLst/>
                <a:cxnLst>
                  <a:cxn ang="0">
                    <a:pos x="T0" y="T1"/>
                  </a:cxn>
                  <a:cxn ang="0">
                    <a:pos x="T2" y="T3"/>
                  </a:cxn>
                  <a:cxn ang="0">
                    <a:pos x="T4" y="T5"/>
                  </a:cxn>
                  <a:cxn ang="0">
                    <a:pos x="T6" y="T7"/>
                  </a:cxn>
                  <a:cxn ang="0">
                    <a:pos x="T8" y="T9"/>
                  </a:cxn>
                  <a:cxn ang="0">
                    <a:pos x="T10" y="T11"/>
                  </a:cxn>
                  <a:cxn ang="0">
                    <a:pos x="T12" y="T13"/>
                  </a:cxn>
                </a:cxnLst>
                <a:rect l="0" t="0" r="r" b="b"/>
                <a:pathLst>
                  <a:path w="289" h="1991">
                    <a:moveTo>
                      <a:pt x="289" y="0"/>
                    </a:moveTo>
                    <a:lnTo>
                      <a:pt x="0" y="117"/>
                    </a:lnTo>
                    <a:lnTo>
                      <a:pt x="0" y="1991"/>
                    </a:lnTo>
                    <a:lnTo>
                      <a:pt x="54" y="1991"/>
                    </a:lnTo>
                    <a:lnTo>
                      <a:pt x="54" y="288"/>
                    </a:lnTo>
                    <a:lnTo>
                      <a:pt x="289" y="189"/>
                    </a:lnTo>
                    <a:lnTo>
                      <a:pt x="289" y="0"/>
                    </a:lnTo>
                    <a:close/>
                  </a:path>
                </a:pathLst>
              </a:custGeom>
              <a:solidFill>
                <a:srgbClr val="9F9F9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49" name="Freeform 181"/>
              <p:cNvSpPr>
                <a:spLocks/>
              </p:cNvSpPr>
              <p:nvPr/>
            </p:nvSpPr>
            <p:spPr bwMode="auto">
              <a:xfrm>
                <a:off x="1122" y="2675"/>
                <a:ext cx="553" cy="144"/>
              </a:xfrm>
              <a:custGeom>
                <a:avLst/>
                <a:gdLst>
                  <a:gd name="T0" fmla="*/ 0 w 1657"/>
                  <a:gd name="T1" fmla="*/ 433 h 433"/>
                  <a:gd name="T2" fmla="*/ 0 w 1657"/>
                  <a:gd name="T3" fmla="*/ 0 h 433"/>
                  <a:gd name="T4" fmla="*/ 361 w 1657"/>
                  <a:gd name="T5" fmla="*/ 0 h 433"/>
                  <a:gd name="T6" fmla="*/ 433 w 1657"/>
                  <a:gd name="T7" fmla="*/ 72 h 433"/>
                  <a:gd name="T8" fmla="*/ 649 w 1657"/>
                  <a:gd name="T9" fmla="*/ 72 h 433"/>
                  <a:gd name="T10" fmla="*/ 720 w 1657"/>
                  <a:gd name="T11" fmla="*/ 145 h 433"/>
                  <a:gd name="T12" fmla="*/ 1441 w 1657"/>
                  <a:gd name="T13" fmla="*/ 145 h 433"/>
                  <a:gd name="T14" fmla="*/ 1441 w 1657"/>
                  <a:gd name="T15" fmla="*/ 289 h 433"/>
                  <a:gd name="T16" fmla="*/ 1657 w 1657"/>
                  <a:gd name="T17" fmla="*/ 289 h 433"/>
                  <a:gd name="T18" fmla="*/ 1657 w 1657"/>
                  <a:gd name="T19" fmla="*/ 433 h 433"/>
                  <a:gd name="T20" fmla="*/ 0 w 1657"/>
                  <a:gd name="T21"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7" h="433">
                    <a:moveTo>
                      <a:pt x="0" y="433"/>
                    </a:moveTo>
                    <a:lnTo>
                      <a:pt x="0" y="0"/>
                    </a:lnTo>
                    <a:lnTo>
                      <a:pt x="361" y="0"/>
                    </a:lnTo>
                    <a:lnTo>
                      <a:pt x="433" y="72"/>
                    </a:lnTo>
                    <a:lnTo>
                      <a:pt x="649" y="72"/>
                    </a:lnTo>
                    <a:lnTo>
                      <a:pt x="720" y="145"/>
                    </a:lnTo>
                    <a:lnTo>
                      <a:pt x="1441" y="145"/>
                    </a:lnTo>
                    <a:lnTo>
                      <a:pt x="1441" y="289"/>
                    </a:lnTo>
                    <a:lnTo>
                      <a:pt x="1657" y="289"/>
                    </a:lnTo>
                    <a:lnTo>
                      <a:pt x="1657" y="433"/>
                    </a:lnTo>
                    <a:lnTo>
                      <a:pt x="0" y="433"/>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50" name="Rectangle 182"/>
              <p:cNvSpPr>
                <a:spLocks noChangeArrowheads="1"/>
              </p:cNvSpPr>
              <p:nvPr/>
            </p:nvSpPr>
            <p:spPr bwMode="auto">
              <a:xfrm>
                <a:off x="1124" y="2773"/>
                <a:ext cx="405" cy="44"/>
              </a:xfrm>
              <a:prstGeom prst="rect">
                <a:avLst/>
              </a:prstGeom>
              <a:solidFill>
                <a:srgbClr val="C0C0C0"/>
              </a:solidFill>
              <a:ln w="6350">
                <a:solidFill>
                  <a:srgbClr val="000000"/>
                </a:solidFill>
                <a:miter lim="800000"/>
                <a:headEnd/>
                <a:tailEnd/>
              </a:ln>
            </p:spPr>
            <p:txBody>
              <a:bodyPr/>
              <a:lstStyle/>
              <a:p>
                <a:endParaRPr lang="zh-CN" altLang="en-US" sz="2101" u="none">
                  <a:solidFill>
                    <a:srgbClr val="18386B"/>
                  </a:solidFill>
                </a:endParaRPr>
              </a:p>
            </p:txBody>
          </p:sp>
          <p:sp>
            <p:nvSpPr>
              <p:cNvPr id="391351" name="Line 183"/>
              <p:cNvSpPr>
                <a:spLocks noChangeShapeType="1"/>
              </p:cNvSpPr>
              <p:nvPr/>
            </p:nvSpPr>
            <p:spPr bwMode="auto">
              <a:xfrm>
                <a:off x="1104" y="2474"/>
                <a:ext cx="1" cy="8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52" name="Freeform 184"/>
              <p:cNvSpPr>
                <a:spLocks/>
              </p:cNvSpPr>
              <p:nvPr/>
            </p:nvSpPr>
            <p:spPr bwMode="auto">
              <a:xfrm>
                <a:off x="1089" y="2558"/>
                <a:ext cx="36" cy="42"/>
              </a:xfrm>
              <a:custGeom>
                <a:avLst/>
                <a:gdLst>
                  <a:gd name="T0" fmla="*/ 0 w 108"/>
                  <a:gd name="T1" fmla="*/ 126 h 126"/>
                  <a:gd name="T2" fmla="*/ 0 w 108"/>
                  <a:gd name="T3" fmla="*/ 0 h 126"/>
                  <a:gd name="T4" fmla="*/ 108 w 108"/>
                  <a:gd name="T5" fmla="*/ 0 h 126"/>
                  <a:gd name="T6" fmla="*/ 108 w 108"/>
                  <a:gd name="T7" fmla="*/ 45 h 126"/>
                  <a:gd name="T8" fmla="*/ 36 w 108"/>
                  <a:gd name="T9" fmla="*/ 45 h 126"/>
                  <a:gd name="T10" fmla="*/ 36 w 108"/>
                  <a:gd name="T11" fmla="*/ 126 h 126"/>
                  <a:gd name="T12" fmla="*/ 0 w 108"/>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108" h="126">
                    <a:moveTo>
                      <a:pt x="0" y="126"/>
                    </a:moveTo>
                    <a:lnTo>
                      <a:pt x="0" y="0"/>
                    </a:lnTo>
                    <a:lnTo>
                      <a:pt x="108" y="0"/>
                    </a:lnTo>
                    <a:lnTo>
                      <a:pt x="108" y="45"/>
                    </a:lnTo>
                    <a:lnTo>
                      <a:pt x="36" y="45"/>
                    </a:lnTo>
                    <a:lnTo>
                      <a:pt x="36" y="126"/>
                    </a:lnTo>
                    <a:lnTo>
                      <a:pt x="0" y="126"/>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53" name="Freeform 185"/>
              <p:cNvSpPr>
                <a:spLocks/>
              </p:cNvSpPr>
              <p:nvPr/>
            </p:nvSpPr>
            <p:spPr bwMode="auto">
              <a:xfrm>
                <a:off x="1291" y="2528"/>
                <a:ext cx="122" cy="174"/>
              </a:xfrm>
              <a:custGeom>
                <a:avLst/>
                <a:gdLst>
                  <a:gd name="T0" fmla="*/ 0 w 368"/>
                  <a:gd name="T1" fmla="*/ 0 h 523"/>
                  <a:gd name="T2" fmla="*/ 368 w 368"/>
                  <a:gd name="T3" fmla="*/ 523 h 523"/>
                  <a:gd name="T4" fmla="*/ 314 w 368"/>
                  <a:gd name="T5" fmla="*/ 513 h 523"/>
                  <a:gd name="T6" fmla="*/ 0 w 368"/>
                  <a:gd name="T7" fmla="*/ 72 h 523"/>
                  <a:gd name="T8" fmla="*/ 0 w 368"/>
                  <a:gd name="T9" fmla="*/ 0 h 523"/>
                </a:gdLst>
                <a:ahLst/>
                <a:cxnLst>
                  <a:cxn ang="0">
                    <a:pos x="T0" y="T1"/>
                  </a:cxn>
                  <a:cxn ang="0">
                    <a:pos x="T2" y="T3"/>
                  </a:cxn>
                  <a:cxn ang="0">
                    <a:pos x="T4" y="T5"/>
                  </a:cxn>
                  <a:cxn ang="0">
                    <a:pos x="T6" y="T7"/>
                  </a:cxn>
                  <a:cxn ang="0">
                    <a:pos x="T8" y="T9"/>
                  </a:cxn>
                </a:cxnLst>
                <a:rect l="0" t="0" r="r" b="b"/>
                <a:pathLst>
                  <a:path w="368" h="523">
                    <a:moveTo>
                      <a:pt x="0" y="0"/>
                    </a:moveTo>
                    <a:lnTo>
                      <a:pt x="368" y="523"/>
                    </a:lnTo>
                    <a:lnTo>
                      <a:pt x="314" y="513"/>
                    </a:lnTo>
                    <a:lnTo>
                      <a:pt x="0" y="72"/>
                    </a:lnTo>
                    <a:lnTo>
                      <a:pt x="0" y="0"/>
                    </a:lnTo>
                    <a:close/>
                  </a:path>
                </a:pathLst>
              </a:custGeom>
              <a:solidFill>
                <a:srgbClr val="9F9F9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54" name="Freeform 186"/>
              <p:cNvSpPr>
                <a:spLocks/>
              </p:cNvSpPr>
              <p:nvPr/>
            </p:nvSpPr>
            <p:spPr bwMode="auto">
              <a:xfrm>
                <a:off x="1026" y="2627"/>
                <a:ext cx="96" cy="192"/>
              </a:xfrm>
              <a:custGeom>
                <a:avLst/>
                <a:gdLst>
                  <a:gd name="T0" fmla="*/ 216 w 288"/>
                  <a:gd name="T1" fmla="*/ 0 h 577"/>
                  <a:gd name="T2" fmla="*/ 0 w 288"/>
                  <a:gd name="T3" fmla="*/ 216 h 577"/>
                  <a:gd name="T4" fmla="*/ 0 w 288"/>
                  <a:gd name="T5" fmla="*/ 577 h 577"/>
                  <a:gd name="T6" fmla="*/ 288 w 288"/>
                  <a:gd name="T7" fmla="*/ 577 h 577"/>
                  <a:gd name="T8" fmla="*/ 288 w 288"/>
                  <a:gd name="T9" fmla="*/ 144 h 577"/>
                  <a:gd name="T10" fmla="*/ 216 w 288"/>
                  <a:gd name="T11" fmla="*/ 0 h 577"/>
                </a:gdLst>
                <a:ahLst/>
                <a:cxnLst>
                  <a:cxn ang="0">
                    <a:pos x="T0" y="T1"/>
                  </a:cxn>
                  <a:cxn ang="0">
                    <a:pos x="T2" y="T3"/>
                  </a:cxn>
                  <a:cxn ang="0">
                    <a:pos x="T4" y="T5"/>
                  </a:cxn>
                  <a:cxn ang="0">
                    <a:pos x="T6" y="T7"/>
                  </a:cxn>
                  <a:cxn ang="0">
                    <a:pos x="T8" y="T9"/>
                  </a:cxn>
                  <a:cxn ang="0">
                    <a:pos x="T10" y="T11"/>
                  </a:cxn>
                </a:cxnLst>
                <a:rect l="0" t="0" r="r" b="b"/>
                <a:pathLst>
                  <a:path w="288" h="577">
                    <a:moveTo>
                      <a:pt x="216" y="0"/>
                    </a:moveTo>
                    <a:lnTo>
                      <a:pt x="0" y="216"/>
                    </a:lnTo>
                    <a:lnTo>
                      <a:pt x="0" y="577"/>
                    </a:lnTo>
                    <a:lnTo>
                      <a:pt x="288" y="577"/>
                    </a:lnTo>
                    <a:lnTo>
                      <a:pt x="288" y="144"/>
                    </a:lnTo>
                    <a:lnTo>
                      <a:pt x="216" y="0"/>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55" name="Rectangle 187"/>
              <p:cNvSpPr>
                <a:spLocks noChangeArrowheads="1"/>
              </p:cNvSpPr>
              <p:nvPr/>
            </p:nvSpPr>
            <p:spPr bwMode="auto">
              <a:xfrm>
                <a:off x="1004" y="2913"/>
                <a:ext cx="668" cy="24"/>
              </a:xfrm>
              <a:prstGeom prst="rect">
                <a:avLst/>
              </a:prstGeom>
              <a:solidFill>
                <a:srgbClr val="9F9F9F"/>
              </a:solidFill>
              <a:ln w="6350">
                <a:solidFill>
                  <a:srgbClr val="000000"/>
                </a:solidFill>
                <a:miter lim="800000"/>
                <a:headEnd/>
                <a:tailEnd/>
              </a:ln>
            </p:spPr>
            <p:txBody>
              <a:bodyPr/>
              <a:lstStyle/>
              <a:p>
                <a:endParaRPr lang="zh-CN" altLang="en-US" sz="2101" u="none">
                  <a:solidFill>
                    <a:srgbClr val="18386B"/>
                  </a:solidFill>
                </a:endParaRPr>
              </a:p>
            </p:txBody>
          </p:sp>
          <p:sp>
            <p:nvSpPr>
              <p:cNvPr id="391356" name="Rectangle 188"/>
              <p:cNvSpPr>
                <a:spLocks noChangeArrowheads="1"/>
              </p:cNvSpPr>
              <p:nvPr/>
            </p:nvSpPr>
            <p:spPr bwMode="auto">
              <a:xfrm>
                <a:off x="1004" y="2869"/>
                <a:ext cx="668" cy="40"/>
              </a:xfrm>
              <a:prstGeom prst="rect">
                <a:avLst/>
              </a:prstGeom>
              <a:solidFill>
                <a:srgbClr val="9F9F9F"/>
              </a:solidFill>
              <a:ln w="6350">
                <a:solidFill>
                  <a:srgbClr val="000000"/>
                </a:solidFill>
                <a:miter lim="800000"/>
                <a:headEnd/>
                <a:tailEnd/>
              </a:ln>
            </p:spPr>
            <p:txBody>
              <a:bodyPr/>
              <a:lstStyle/>
              <a:p>
                <a:endParaRPr lang="zh-CN" altLang="en-US" sz="2101" u="none">
                  <a:solidFill>
                    <a:srgbClr val="18386B"/>
                  </a:solidFill>
                </a:endParaRPr>
              </a:p>
            </p:txBody>
          </p:sp>
          <p:sp>
            <p:nvSpPr>
              <p:cNvPr id="391357" name="Rectangle 189"/>
              <p:cNvSpPr>
                <a:spLocks noChangeArrowheads="1"/>
              </p:cNvSpPr>
              <p:nvPr/>
            </p:nvSpPr>
            <p:spPr bwMode="auto">
              <a:xfrm>
                <a:off x="1004" y="2821"/>
                <a:ext cx="668" cy="44"/>
              </a:xfrm>
              <a:prstGeom prst="rect">
                <a:avLst/>
              </a:prstGeom>
              <a:solidFill>
                <a:srgbClr val="9F9F9F"/>
              </a:solidFill>
              <a:ln w="6350">
                <a:solidFill>
                  <a:srgbClr val="000000"/>
                </a:solidFill>
                <a:miter lim="800000"/>
                <a:headEnd/>
                <a:tailEnd/>
              </a:ln>
            </p:spPr>
            <p:txBody>
              <a:bodyPr/>
              <a:lstStyle/>
              <a:p>
                <a:endParaRPr lang="zh-CN" altLang="en-US" sz="2101" u="none">
                  <a:solidFill>
                    <a:srgbClr val="18386B"/>
                  </a:solidFill>
                </a:endParaRPr>
              </a:p>
            </p:txBody>
          </p:sp>
          <p:sp>
            <p:nvSpPr>
              <p:cNvPr id="391358" name="Rectangle 190"/>
              <p:cNvSpPr>
                <a:spLocks noChangeArrowheads="1"/>
              </p:cNvSpPr>
              <p:nvPr/>
            </p:nvSpPr>
            <p:spPr bwMode="auto">
              <a:xfrm>
                <a:off x="1585" y="2785"/>
                <a:ext cx="68" cy="20"/>
              </a:xfrm>
              <a:prstGeom prst="rect">
                <a:avLst/>
              </a:prstGeom>
              <a:solidFill>
                <a:srgbClr val="9F9F9F"/>
              </a:solidFill>
              <a:ln w="6350">
                <a:solidFill>
                  <a:srgbClr val="000000"/>
                </a:solidFill>
                <a:miter lim="800000"/>
                <a:headEnd/>
                <a:tailEnd/>
              </a:ln>
            </p:spPr>
            <p:txBody>
              <a:bodyPr/>
              <a:lstStyle/>
              <a:p>
                <a:endParaRPr lang="zh-CN" altLang="en-US" sz="2101" u="none">
                  <a:solidFill>
                    <a:srgbClr val="18386B"/>
                  </a:solidFill>
                </a:endParaRPr>
              </a:p>
            </p:txBody>
          </p:sp>
          <p:sp>
            <p:nvSpPr>
              <p:cNvPr id="391359" name="Oval 191"/>
              <p:cNvSpPr>
                <a:spLocks noChangeArrowheads="1"/>
              </p:cNvSpPr>
              <p:nvPr/>
            </p:nvSpPr>
            <p:spPr bwMode="auto">
              <a:xfrm>
                <a:off x="1074" y="2603"/>
                <a:ext cx="48" cy="48"/>
              </a:xfrm>
              <a:prstGeom prst="ellipse">
                <a:avLst/>
              </a:prstGeom>
              <a:solidFill>
                <a:srgbClr val="9F9F9F"/>
              </a:solidFill>
              <a:ln w="6350">
                <a:solidFill>
                  <a:srgbClr val="000000"/>
                </a:solidFill>
                <a:round/>
                <a:headEnd/>
                <a:tailEnd/>
              </a:ln>
            </p:spPr>
            <p:txBody>
              <a:bodyPr/>
              <a:lstStyle/>
              <a:p>
                <a:endParaRPr lang="zh-CN" altLang="en-US" sz="2101" u="none">
                  <a:solidFill>
                    <a:srgbClr val="18386B"/>
                  </a:solidFill>
                </a:endParaRPr>
              </a:p>
            </p:txBody>
          </p:sp>
          <p:sp>
            <p:nvSpPr>
              <p:cNvPr id="391360" name="Rectangle 192"/>
              <p:cNvSpPr>
                <a:spLocks noChangeArrowheads="1"/>
              </p:cNvSpPr>
              <p:nvPr/>
            </p:nvSpPr>
            <p:spPr bwMode="auto">
              <a:xfrm>
                <a:off x="1245" y="2509"/>
                <a:ext cx="44" cy="44"/>
              </a:xfrm>
              <a:prstGeom prst="rect">
                <a:avLst/>
              </a:prstGeom>
              <a:solidFill>
                <a:srgbClr val="808080"/>
              </a:solidFill>
              <a:ln w="6350">
                <a:solidFill>
                  <a:srgbClr val="000000"/>
                </a:solidFill>
                <a:miter lim="800000"/>
                <a:headEnd/>
                <a:tailEnd/>
              </a:ln>
            </p:spPr>
            <p:txBody>
              <a:bodyPr/>
              <a:lstStyle/>
              <a:p>
                <a:endParaRPr lang="zh-CN" altLang="en-US" sz="2101" u="none">
                  <a:solidFill>
                    <a:srgbClr val="18386B"/>
                  </a:solidFill>
                </a:endParaRPr>
              </a:p>
            </p:txBody>
          </p:sp>
          <p:sp>
            <p:nvSpPr>
              <p:cNvPr id="391361" name="Freeform 193"/>
              <p:cNvSpPr>
                <a:spLocks/>
              </p:cNvSpPr>
              <p:nvPr/>
            </p:nvSpPr>
            <p:spPr bwMode="auto">
              <a:xfrm>
                <a:off x="1219" y="2483"/>
                <a:ext cx="191" cy="192"/>
              </a:xfrm>
              <a:custGeom>
                <a:avLst/>
                <a:gdLst>
                  <a:gd name="T0" fmla="*/ 72 w 575"/>
                  <a:gd name="T1" fmla="*/ 576 h 576"/>
                  <a:gd name="T2" fmla="*/ 72 w 575"/>
                  <a:gd name="T3" fmla="*/ 72 h 576"/>
                  <a:gd name="T4" fmla="*/ 575 w 575"/>
                  <a:gd name="T5" fmla="*/ 72 h 576"/>
                  <a:gd name="T6" fmla="*/ 575 w 575"/>
                  <a:gd name="T7" fmla="*/ 0 h 576"/>
                  <a:gd name="T8" fmla="*/ 0 w 575"/>
                  <a:gd name="T9" fmla="*/ 0 h 576"/>
                  <a:gd name="T10" fmla="*/ 0 w 575"/>
                  <a:gd name="T11" fmla="*/ 576 h 576"/>
                  <a:gd name="T12" fmla="*/ 72 w 575"/>
                  <a:gd name="T13" fmla="*/ 576 h 576"/>
                </a:gdLst>
                <a:ahLst/>
                <a:cxnLst>
                  <a:cxn ang="0">
                    <a:pos x="T0" y="T1"/>
                  </a:cxn>
                  <a:cxn ang="0">
                    <a:pos x="T2" y="T3"/>
                  </a:cxn>
                  <a:cxn ang="0">
                    <a:pos x="T4" y="T5"/>
                  </a:cxn>
                  <a:cxn ang="0">
                    <a:pos x="T6" y="T7"/>
                  </a:cxn>
                  <a:cxn ang="0">
                    <a:pos x="T8" y="T9"/>
                  </a:cxn>
                  <a:cxn ang="0">
                    <a:pos x="T10" y="T11"/>
                  </a:cxn>
                  <a:cxn ang="0">
                    <a:pos x="T12" y="T13"/>
                  </a:cxn>
                </a:cxnLst>
                <a:rect l="0" t="0" r="r" b="b"/>
                <a:pathLst>
                  <a:path w="575" h="576">
                    <a:moveTo>
                      <a:pt x="72" y="576"/>
                    </a:moveTo>
                    <a:lnTo>
                      <a:pt x="72" y="72"/>
                    </a:lnTo>
                    <a:lnTo>
                      <a:pt x="575" y="72"/>
                    </a:lnTo>
                    <a:lnTo>
                      <a:pt x="575" y="0"/>
                    </a:lnTo>
                    <a:lnTo>
                      <a:pt x="0" y="0"/>
                    </a:lnTo>
                    <a:lnTo>
                      <a:pt x="0" y="576"/>
                    </a:lnTo>
                    <a:lnTo>
                      <a:pt x="72" y="576"/>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grpSp>
            <p:nvGrpSpPr>
              <p:cNvPr id="391362" name="Group 194"/>
              <p:cNvGrpSpPr>
                <a:grpSpLocks/>
              </p:cNvGrpSpPr>
              <p:nvPr/>
            </p:nvGrpSpPr>
            <p:grpSpPr bwMode="auto">
              <a:xfrm>
                <a:off x="1062" y="2302"/>
                <a:ext cx="214" cy="194"/>
                <a:chOff x="1062" y="2302"/>
                <a:chExt cx="214" cy="194"/>
              </a:xfrm>
            </p:grpSpPr>
            <p:sp>
              <p:nvSpPr>
                <p:cNvPr id="391363" name="Oval 195"/>
                <p:cNvSpPr>
                  <a:spLocks noChangeArrowheads="1"/>
                </p:cNvSpPr>
                <p:nvPr/>
              </p:nvSpPr>
              <p:spPr bwMode="auto">
                <a:xfrm>
                  <a:off x="1081" y="2302"/>
                  <a:ext cx="195" cy="194"/>
                </a:xfrm>
                <a:prstGeom prst="ellipse">
                  <a:avLst/>
                </a:prstGeom>
                <a:solidFill>
                  <a:srgbClr val="808080"/>
                </a:solidFill>
                <a:ln w="6350">
                  <a:solidFill>
                    <a:srgbClr val="000000"/>
                  </a:solidFill>
                  <a:round/>
                  <a:headEnd/>
                  <a:tailEnd/>
                </a:ln>
              </p:spPr>
              <p:txBody>
                <a:bodyPr/>
                <a:lstStyle/>
                <a:p>
                  <a:endParaRPr lang="zh-CN" altLang="en-US" sz="2101" u="none">
                    <a:solidFill>
                      <a:srgbClr val="18386B"/>
                    </a:solidFill>
                  </a:endParaRPr>
                </a:p>
              </p:txBody>
            </p:sp>
            <p:sp>
              <p:nvSpPr>
                <p:cNvPr id="391364" name="Oval 196"/>
                <p:cNvSpPr>
                  <a:spLocks noChangeArrowheads="1"/>
                </p:cNvSpPr>
                <p:nvPr/>
              </p:nvSpPr>
              <p:spPr bwMode="auto">
                <a:xfrm>
                  <a:off x="1062" y="2302"/>
                  <a:ext cx="195" cy="194"/>
                </a:xfrm>
                <a:prstGeom prst="ellipse">
                  <a:avLst/>
                </a:prstGeom>
                <a:solidFill>
                  <a:srgbClr val="C0C0C0"/>
                </a:solidFill>
                <a:ln w="6350">
                  <a:solidFill>
                    <a:srgbClr val="000000"/>
                  </a:solidFill>
                  <a:round/>
                  <a:headEnd/>
                  <a:tailEnd/>
                </a:ln>
              </p:spPr>
              <p:txBody>
                <a:bodyPr/>
                <a:lstStyle/>
                <a:p>
                  <a:endParaRPr lang="zh-CN" altLang="en-US" sz="2101" u="none">
                    <a:solidFill>
                      <a:srgbClr val="18386B"/>
                    </a:solidFill>
                  </a:endParaRPr>
                </a:p>
              </p:txBody>
            </p:sp>
          </p:grpSp>
          <p:grpSp>
            <p:nvGrpSpPr>
              <p:cNvPr id="391365" name="Group 197"/>
              <p:cNvGrpSpPr>
                <a:grpSpLocks/>
              </p:cNvGrpSpPr>
              <p:nvPr/>
            </p:nvGrpSpPr>
            <p:grpSpPr bwMode="auto">
              <a:xfrm>
                <a:off x="1146" y="2677"/>
                <a:ext cx="73" cy="188"/>
                <a:chOff x="1146" y="2677"/>
                <a:chExt cx="73" cy="188"/>
              </a:xfrm>
            </p:grpSpPr>
            <p:sp>
              <p:nvSpPr>
                <p:cNvPr id="391366" name="Rectangle 198"/>
                <p:cNvSpPr>
                  <a:spLocks noChangeArrowheads="1"/>
                </p:cNvSpPr>
                <p:nvPr/>
              </p:nvSpPr>
              <p:spPr bwMode="auto">
                <a:xfrm>
                  <a:off x="1148" y="2677"/>
                  <a:ext cx="69" cy="188"/>
                </a:xfrm>
                <a:prstGeom prst="rect">
                  <a:avLst/>
                </a:prstGeom>
                <a:solidFill>
                  <a:srgbClr val="C0C0C0"/>
                </a:solidFill>
                <a:ln w="6350">
                  <a:solidFill>
                    <a:srgbClr val="000000"/>
                  </a:solidFill>
                  <a:miter lim="800000"/>
                  <a:headEnd/>
                  <a:tailEnd/>
                </a:ln>
              </p:spPr>
              <p:txBody>
                <a:bodyPr/>
                <a:lstStyle/>
                <a:p>
                  <a:endParaRPr lang="zh-CN" altLang="en-US" sz="2101" u="none">
                    <a:solidFill>
                      <a:srgbClr val="18386B"/>
                    </a:solidFill>
                  </a:endParaRPr>
                </a:p>
              </p:txBody>
            </p:sp>
            <p:grpSp>
              <p:nvGrpSpPr>
                <p:cNvPr id="391367" name="Group 199"/>
                <p:cNvGrpSpPr>
                  <a:grpSpLocks/>
                </p:cNvGrpSpPr>
                <p:nvPr/>
              </p:nvGrpSpPr>
              <p:grpSpPr bwMode="auto">
                <a:xfrm>
                  <a:off x="1146" y="2699"/>
                  <a:ext cx="73" cy="145"/>
                  <a:chOff x="1146" y="2699"/>
                  <a:chExt cx="73" cy="145"/>
                </a:xfrm>
              </p:grpSpPr>
              <p:sp>
                <p:nvSpPr>
                  <p:cNvPr id="391368" name="Line 200"/>
                  <p:cNvSpPr>
                    <a:spLocks noChangeShapeType="1"/>
                  </p:cNvSpPr>
                  <p:nvPr/>
                </p:nvSpPr>
                <p:spPr bwMode="auto">
                  <a:xfrm>
                    <a:off x="1146" y="272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69" name="Line 201"/>
                  <p:cNvSpPr>
                    <a:spLocks noChangeShapeType="1"/>
                  </p:cNvSpPr>
                  <p:nvPr/>
                </p:nvSpPr>
                <p:spPr bwMode="auto">
                  <a:xfrm>
                    <a:off x="1146" y="2795"/>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70" name="Line 202"/>
                  <p:cNvSpPr>
                    <a:spLocks noChangeShapeType="1"/>
                  </p:cNvSpPr>
                  <p:nvPr/>
                </p:nvSpPr>
                <p:spPr bwMode="auto">
                  <a:xfrm>
                    <a:off x="1146" y="2771"/>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71" name="Line 203"/>
                  <p:cNvSpPr>
                    <a:spLocks noChangeShapeType="1"/>
                  </p:cNvSpPr>
                  <p:nvPr/>
                </p:nvSpPr>
                <p:spPr bwMode="auto">
                  <a:xfrm>
                    <a:off x="1146" y="2747"/>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72" name="Line 204"/>
                  <p:cNvSpPr>
                    <a:spLocks noChangeShapeType="1"/>
                  </p:cNvSpPr>
                  <p:nvPr/>
                </p:nvSpPr>
                <p:spPr bwMode="auto">
                  <a:xfrm>
                    <a:off x="1146" y="269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73" name="Line 205"/>
                  <p:cNvSpPr>
                    <a:spLocks noChangeShapeType="1"/>
                  </p:cNvSpPr>
                  <p:nvPr/>
                </p:nvSpPr>
                <p:spPr bwMode="auto">
                  <a:xfrm>
                    <a:off x="1146" y="2819"/>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sp>
                <p:nvSpPr>
                  <p:cNvPr id="391374" name="Line 206"/>
                  <p:cNvSpPr>
                    <a:spLocks noChangeShapeType="1"/>
                  </p:cNvSpPr>
                  <p:nvPr/>
                </p:nvSpPr>
                <p:spPr bwMode="auto">
                  <a:xfrm>
                    <a:off x="1146" y="2843"/>
                    <a:ext cx="73"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2101" u="none">
                      <a:solidFill>
                        <a:srgbClr val="18386B"/>
                      </a:solidFill>
                    </a:endParaRPr>
                  </a:p>
                </p:txBody>
              </p:sp>
            </p:grpSp>
          </p:grpSp>
          <p:sp>
            <p:nvSpPr>
              <p:cNvPr id="391375" name="Rectangle 207"/>
              <p:cNvSpPr>
                <a:spLocks noChangeArrowheads="1"/>
              </p:cNvSpPr>
              <p:nvPr/>
            </p:nvSpPr>
            <p:spPr bwMode="auto">
              <a:xfrm>
                <a:off x="1605" y="2725"/>
                <a:ext cx="20" cy="44"/>
              </a:xfrm>
              <a:prstGeom prst="rect">
                <a:avLst/>
              </a:prstGeom>
              <a:solidFill>
                <a:srgbClr val="C0C0C0"/>
              </a:solidFill>
              <a:ln w="6350">
                <a:solidFill>
                  <a:srgbClr val="000000"/>
                </a:solidFill>
                <a:miter lim="800000"/>
                <a:headEnd/>
                <a:tailEnd/>
              </a:ln>
            </p:spPr>
            <p:txBody>
              <a:bodyPr/>
              <a:lstStyle/>
              <a:p>
                <a:endParaRPr lang="zh-CN" altLang="en-US" sz="2101" u="none">
                  <a:solidFill>
                    <a:srgbClr val="18386B"/>
                  </a:solidFill>
                </a:endParaRPr>
              </a:p>
            </p:txBody>
          </p:sp>
          <p:sp>
            <p:nvSpPr>
              <p:cNvPr id="391376" name="Freeform 208"/>
              <p:cNvSpPr>
                <a:spLocks/>
              </p:cNvSpPr>
              <p:nvPr/>
            </p:nvSpPr>
            <p:spPr bwMode="auto">
              <a:xfrm>
                <a:off x="1470" y="2231"/>
                <a:ext cx="55" cy="93"/>
              </a:xfrm>
              <a:custGeom>
                <a:avLst/>
                <a:gdLst>
                  <a:gd name="T0" fmla="*/ 136 w 163"/>
                  <a:gd name="T1" fmla="*/ 0 h 279"/>
                  <a:gd name="T2" fmla="*/ 0 w 163"/>
                  <a:gd name="T3" fmla="*/ 234 h 279"/>
                  <a:gd name="T4" fmla="*/ 27 w 163"/>
                  <a:gd name="T5" fmla="*/ 279 h 279"/>
                  <a:gd name="T6" fmla="*/ 163 w 163"/>
                  <a:gd name="T7" fmla="*/ 9 h 279"/>
                  <a:gd name="T8" fmla="*/ 136 w 163"/>
                  <a:gd name="T9" fmla="*/ 0 h 279"/>
                </a:gdLst>
                <a:ahLst/>
                <a:cxnLst>
                  <a:cxn ang="0">
                    <a:pos x="T0" y="T1"/>
                  </a:cxn>
                  <a:cxn ang="0">
                    <a:pos x="T2" y="T3"/>
                  </a:cxn>
                  <a:cxn ang="0">
                    <a:pos x="T4" y="T5"/>
                  </a:cxn>
                  <a:cxn ang="0">
                    <a:pos x="T6" y="T7"/>
                  </a:cxn>
                  <a:cxn ang="0">
                    <a:pos x="T8" y="T9"/>
                  </a:cxn>
                </a:cxnLst>
                <a:rect l="0" t="0" r="r" b="b"/>
                <a:pathLst>
                  <a:path w="163" h="279">
                    <a:moveTo>
                      <a:pt x="136" y="0"/>
                    </a:moveTo>
                    <a:lnTo>
                      <a:pt x="0" y="234"/>
                    </a:lnTo>
                    <a:lnTo>
                      <a:pt x="27" y="279"/>
                    </a:lnTo>
                    <a:lnTo>
                      <a:pt x="163" y="9"/>
                    </a:lnTo>
                    <a:lnTo>
                      <a:pt x="136" y="0"/>
                    </a:lnTo>
                    <a:close/>
                  </a:path>
                </a:pathLst>
              </a:custGeom>
              <a:solidFill>
                <a:srgbClr val="BFBFD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77" name="Freeform 209"/>
              <p:cNvSpPr>
                <a:spLocks/>
              </p:cNvSpPr>
              <p:nvPr/>
            </p:nvSpPr>
            <p:spPr bwMode="auto">
              <a:xfrm>
                <a:off x="1404" y="2191"/>
                <a:ext cx="106" cy="28"/>
              </a:xfrm>
              <a:custGeom>
                <a:avLst/>
                <a:gdLst>
                  <a:gd name="T0" fmla="*/ 306 w 316"/>
                  <a:gd name="T1" fmla="*/ 0 h 83"/>
                  <a:gd name="T2" fmla="*/ 0 w 316"/>
                  <a:gd name="T3" fmla="*/ 45 h 83"/>
                  <a:gd name="T4" fmla="*/ 45 w 316"/>
                  <a:gd name="T5" fmla="*/ 83 h 83"/>
                  <a:gd name="T6" fmla="*/ 316 w 316"/>
                  <a:gd name="T7" fmla="*/ 27 h 83"/>
                  <a:gd name="T8" fmla="*/ 306 w 316"/>
                  <a:gd name="T9" fmla="*/ 0 h 83"/>
                </a:gdLst>
                <a:ahLst/>
                <a:cxnLst>
                  <a:cxn ang="0">
                    <a:pos x="T0" y="T1"/>
                  </a:cxn>
                  <a:cxn ang="0">
                    <a:pos x="T2" y="T3"/>
                  </a:cxn>
                  <a:cxn ang="0">
                    <a:pos x="T4" y="T5"/>
                  </a:cxn>
                  <a:cxn ang="0">
                    <a:pos x="T6" y="T7"/>
                  </a:cxn>
                  <a:cxn ang="0">
                    <a:pos x="T8" y="T9"/>
                  </a:cxn>
                </a:cxnLst>
                <a:rect l="0" t="0" r="r" b="b"/>
                <a:pathLst>
                  <a:path w="316" h="83">
                    <a:moveTo>
                      <a:pt x="306" y="0"/>
                    </a:moveTo>
                    <a:lnTo>
                      <a:pt x="0" y="45"/>
                    </a:lnTo>
                    <a:lnTo>
                      <a:pt x="45" y="83"/>
                    </a:lnTo>
                    <a:lnTo>
                      <a:pt x="316" y="27"/>
                    </a:lnTo>
                    <a:lnTo>
                      <a:pt x="306" y="0"/>
                    </a:lnTo>
                    <a:close/>
                  </a:path>
                </a:pathLst>
              </a:custGeom>
              <a:solidFill>
                <a:srgbClr val="BFBFD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78" name="Freeform 210"/>
              <p:cNvSpPr>
                <a:spLocks/>
              </p:cNvSpPr>
              <p:nvPr/>
            </p:nvSpPr>
            <p:spPr bwMode="auto">
              <a:xfrm>
                <a:off x="1166" y="1977"/>
                <a:ext cx="393" cy="618"/>
              </a:xfrm>
              <a:custGeom>
                <a:avLst/>
                <a:gdLst>
                  <a:gd name="T0" fmla="*/ 38 w 1181"/>
                  <a:gd name="T1" fmla="*/ 67 h 1855"/>
                  <a:gd name="T2" fmla="*/ 20 w 1181"/>
                  <a:gd name="T3" fmla="*/ 121 h 1855"/>
                  <a:gd name="T4" fmla="*/ 5 w 1181"/>
                  <a:gd name="T5" fmla="*/ 189 h 1855"/>
                  <a:gd name="T6" fmla="*/ 0 w 1181"/>
                  <a:gd name="T7" fmla="*/ 261 h 1855"/>
                  <a:gd name="T8" fmla="*/ 0 w 1181"/>
                  <a:gd name="T9" fmla="*/ 333 h 1855"/>
                  <a:gd name="T10" fmla="*/ 15 w 1181"/>
                  <a:gd name="T11" fmla="*/ 427 h 1855"/>
                  <a:gd name="T12" fmla="*/ 29 w 1181"/>
                  <a:gd name="T13" fmla="*/ 544 h 1855"/>
                  <a:gd name="T14" fmla="*/ 56 w 1181"/>
                  <a:gd name="T15" fmla="*/ 675 h 1855"/>
                  <a:gd name="T16" fmla="*/ 101 w 1181"/>
                  <a:gd name="T17" fmla="*/ 825 h 1855"/>
                  <a:gd name="T18" fmla="*/ 168 w 1181"/>
                  <a:gd name="T19" fmla="*/ 969 h 1855"/>
                  <a:gd name="T20" fmla="*/ 276 w 1181"/>
                  <a:gd name="T21" fmla="*/ 1140 h 1855"/>
                  <a:gd name="T22" fmla="*/ 384 w 1181"/>
                  <a:gd name="T23" fmla="*/ 1302 h 1855"/>
                  <a:gd name="T24" fmla="*/ 474 w 1181"/>
                  <a:gd name="T25" fmla="*/ 1410 h 1855"/>
                  <a:gd name="T26" fmla="*/ 599 w 1181"/>
                  <a:gd name="T27" fmla="*/ 1540 h 1855"/>
                  <a:gd name="T28" fmla="*/ 730 w 1181"/>
                  <a:gd name="T29" fmla="*/ 1648 h 1855"/>
                  <a:gd name="T30" fmla="*/ 847 w 1181"/>
                  <a:gd name="T31" fmla="*/ 1734 h 1855"/>
                  <a:gd name="T32" fmla="*/ 932 w 1181"/>
                  <a:gd name="T33" fmla="*/ 1788 h 1855"/>
                  <a:gd name="T34" fmla="*/ 1017 w 1181"/>
                  <a:gd name="T35" fmla="*/ 1828 h 1855"/>
                  <a:gd name="T36" fmla="*/ 1086 w 1181"/>
                  <a:gd name="T37" fmla="*/ 1855 h 1855"/>
                  <a:gd name="T38" fmla="*/ 1140 w 1181"/>
                  <a:gd name="T39" fmla="*/ 1855 h 1855"/>
                  <a:gd name="T40" fmla="*/ 1181 w 1181"/>
                  <a:gd name="T41" fmla="*/ 1833 h 1855"/>
                  <a:gd name="T42" fmla="*/ 78 w 1181"/>
                  <a:gd name="T43" fmla="*/ 0 h 1855"/>
                  <a:gd name="T44" fmla="*/ 38 w 1181"/>
                  <a:gd name="T45" fmla="*/ 67 h 1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1855">
                    <a:moveTo>
                      <a:pt x="38" y="67"/>
                    </a:moveTo>
                    <a:lnTo>
                      <a:pt x="20" y="121"/>
                    </a:lnTo>
                    <a:lnTo>
                      <a:pt x="5" y="189"/>
                    </a:lnTo>
                    <a:lnTo>
                      <a:pt x="0" y="261"/>
                    </a:lnTo>
                    <a:lnTo>
                      <a:pt x="0" y="333"/>
                    </a:lnTo>
                    <a:lnTo>
                      <a:pt x="15" y="427"/>
                    </a:lnTo>
                    <a:lnTo>
                      <a:pt x="29" y="544"/>
                    </a:lnTo>
                    <a:lnTo>
                      <a:pt x="56" y="675"/>
                    </a:lnTo>
                    <a:lnTo>
                      <a:pt x="101" y="825"/>
                    </a:lnTo>
                    <a:lnTo>
                      <a:pt x="168" y="969"/>
                    </a:lnTo>
                    <a:lnTo>
                      <a:pt x="276" y="1140"/>
                    </a:lnTo>
                    <a:lnTo>
                      <a:pt x="384" y="1302"/>
                    </a:lnTo>
                    <a:lnTo>
                      <a:pt x="474" y="1410"/>
                    </a:lnTo>
                    <a:lnTo>
                      <a:pt x="599" y="1540"/>
                    </a:lnTo>
                    <a:lnTo>
                      <a:pt x="730" y="1648"/>
                    </a:lnTo>
                    <a:lnTo>
                      <a:pt x="847" y="1734"/>
                    </a:lnTo>
                    <a:lnTo>
                      <a:pt x="932" y="1788"/>
                    </a:lnTo>
                    <a:lnTo>
                      <a:pt x="1017" y="1828"/>
                    </a:lnTo>
                    <a:lnTo>
                      <a:pt x="1086" y="1855"/>
                    </a:lnTo>
                    <a:lnTo>
                      <a:pt x="1140" y="1855"/>
                    </a:lnTo>
                    <a:lnTo>
                      <a:pt x="1181" y="1833"/>
                    </a:lnTo>
                    <a:lnTo>
                      <a:pt x="78" y="0"/>
                    </a:lnTo>
                    <a:lnTo>
                      <a:pt x="38" y="67"/>
                    </a:lnTo>
                    <a:close/>
                  </a:path>
                </a:pathLst>
              </a:custGeom>
              <a:solidFill>
                <a:srgbClr val="80808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79" name="Freeform 211"/>
              <p:cNvSpPr>
                <a:spLocks/>
              </p:cNvSpPr>
              <p:nvPr/>
            </p:nvSpPr>
            <p:spPr bwMode="auto">
              <a:xfrm>
                <a:off x="1189" y="1975"/>
                <a:ext cx="370" cy="613"/>
              </a:xfrm>
              <a:custGeom>
                <a:avLst/>
                <a:gdLst>
                  <a:gd name="T0" fmla="*/ 9 w 1112"/>
                  <a:gd name="T1" fmla="*/ 0 h 1838"/>
                  <a:gd name="T2" fmla="*/ 0 w 1112"/>
                  <a:gd name="T3" fmla="*/ 36 h 1838"/>
                  <a:gd name="T4" fmla="*/ 0 w 1112"/>
                  <a:gd name="T5" fmla="*/ 117 h 1838"/>
                  <a:gd name="T6" fmla="*/ 5 w 1112"/>
                  <a:gd name="T7" fmla="*/ 212 h 1838"/>
                  <a:gd name="T8" fmla="*/ 14 w 1112"/>
                  <a:gd name="T9" fmla="*/ 288 h 1838"/>
                  <a:gd name="T10" fmla="*/ 27 w 1112"/>
                  <a:gd name="T11" fmla="*/ 387 h 1838"/>
                  <a:gd name="T12" fmla="*/ 45 w 1112"/>
                  <a:gd name="T13" fmla="*/ 504 h 1838"/>
                  <a:gd name="T14" fmla="*/ 72 w 1112"/>
                  <a:gd name="T15" fmla="*/ 626 h 1838"/>
                  <a:gd name="T16" fmla="*/ 126 w 1112"/>
                  <a:gd name="T17" fmla="*/ 780 h 1838"/>
                  <a:gd name="T18" fmla="*/ 207 w 1112"/>
                  <a:gd name="T19" fmla="*/ 956 h 1838"/>
                  <a:gd name="T20" fmla="*/ 297 w 1112"/>
                  <a:gd name="T21" fmla="*/ 1100 h 1838"/>
                  <a:gd name="T22" fmla="*/ 405 w 1112"/>
                  <a:gd name="T23" fmla="*/ 1253 h 1838"/>
                  <a:gd name="T24" fmla="*/ 503 w 1112"/>
                  <a:gd name="T25" fmla="*/ 1370 h 1838"/>
                  <a:gd name="T26" fmla="*/ 580 w 1112"/>
                  <a:gd name="T27" fmla="*/ 1449 h 1838"/>
                  <a:gd name="T28" fmla="*/ 652 w 1112"/>
                  <a:gd name="T29" fmla="*/ 1523 h 1838"/>
                  <a:gd name="T30" fmla="*/ 728 w 1112"/>
                  <a:gd name="T31" fmla="*/ 1595 h 1838"/>
                  <a:gd name="T32" fmla="*/ 813 w 1112"/>
                  <a:gd name="T33" fmla="*/ 1665 h 1838"/>
                  <a:gd name="T34" fmla="*/ 872 w 1112"/>
                  <a:gd name="T35" fmla="*/ 1712 h 1838"/>
                  <a:gd name="T36" fmla="*/ 935 w 1112"/>
                  <a:gd name="T37" fmla="*/ 1752 h 1838"/>
                  <a:gd name="T38" fmla="*/ 1004 w 1112"/>
                  <a:gd name="T39" fmla="*/ 1791 h 1838"/>
                  <a:gd name="T40" fmla="*/ 1062 w 1112"/>
                  <a:gd name="T41" fmla="*/ 1829 h 1838"/>
                  <a:gd name="T42" fmla="*/ 1098 w 1112"/>
                  <a:gd name="T43" fmla="*/ 1838 h 1838"/>
                  <a:gd name="T44" fmla="*/ 1112 w 1112"/>
                  <a:gd name="T45" fmla="*/ 1811 h 1838"/>
                  <a:gd name="T46" fmla="*/ 1109 w 1112"/>
                  <a:gd name="T47" fmla="*/ 1773 h 1838"/>
                  <a:gd name="T48" fmla="*/ 1100 w 1112"/>
                  <a:gd name="T49" fmla="*/ 1730 h 1838"/>
                  <a:gd name="T50" fmla="*/ 1085 w 1112"/>
                  <a:gd name="T51" fmla="*/ 1653 h 1838"/>
                  <a:gd name="T52" fmla="*/ 1067 w 1112"/>
                  <a:gd name="T53" fmla="*/ 1553 h 1838"/>
                  <a:gd name="T54" fmla="*/ 1044 w 1112"/>
                  <a:gd name="T55" fmla="*/ 1460 h 1838"/>
                  <a:gd name="T56" fmla="*/ 1017 w 1112"/>
                  <a:gd name="T57" fmla="*/ 1350 h 1838"/>
                  <a:gd name="T58" fmla="*/ 981 w 1112"/>
                  <a:gd name="T59" fmla="*/ 1235 h 1838"/>
                  <a:gd name="T60" fmla="*/ 941 w 1112"/>
                  <a:gd name="T61" fmla="*/ 1143 h 1838"/>
                  <a:gd name="T62" fmla="*/ 908 w 1112"/>
                  <a:gd name="T63" fmla="*/ 1064 h 1838"/>
                  <a:gd name="T64" fmla="*/ 855 w 1112"/>
                  <a:gd name="T65" fmla="*/ 959 h 1838"/>
                  <a:gd name="T66" fmla="*/ 804 w 1112"/>
                  <a:gd name="T67" fmla="*/ 866 h 1838"/>
                  <a:gd name="T68" fmla="*/ 743 w 1112"/>
                  <a:gd name="T69" fmla="*/ 765 h 1838"/>
                  <a:gd name="T70" fmla="*/ 647 w 1112"/>
                  <a:gd name="T71" fmla="*/ 639 h 1838"/>
                  <a:gd name="T72" fmla="*/ 580 w 1112"/>
                  <a:gd name="T73" fmla="*/ 549 h 1838"/>
                  <a:gd name="T74" fmla="*/ 482 w 1112"/>
                  <a:gd name="T75" fmla="*/ 426 h 1838"/>
                  <a:gd name="T76" fmla="*/ 391 w 1112"/>
                  <a:gd name="T77" fmla="*/ 338 h 1838"/>
                  <a:gd name="T78" fmla="*/ 301 w 1112"/>
                  <a:gd name="T79" fmla="*/ 246 h 1838"/>
                  <a:gd name="T80" fmla="*/ 234 w 1112"/>
                  <a:gd name="T81" fmla="*/ 180 h 1838"/>
                  <a:gd name="T82" fmla="*/ 162 w 1112"/>
                  <a:gd name="T83" fmla="*/ 111 h 1838"/>
                  <a:gd name="T84" fmla="*/ 108 w 1112"/>
                  <a:gd name="T85" fmla="*/ 63 h 1838"/>
                  <a:gd name="T86" fmla="*/ 54 w 1112"/>
                  <a:gd name="T87" fmla="*/ 18 h 1838"/>
                  <a:gd name="T88" fmla="*/ 9 w 1112"/>
                  <a:gd name="T89"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12" h="1838">
                    <a:moveTo>
                      <a:pt x="9" y="0"/>
                    </a:moveTo>
                    <a:lnTo>
                      <a:pt x="0" y="36"/>
                    </a:lnTo>
                    <a:lnTo>
                      <a:pt x="0" y="117"/>
                    </a:lnTo>
                    <a:lnTo>
                      <a:pt x="5" y="212"/>
                    </a:lnTo>
                    <a:lnTo>
                      <a:pt x="14" y="288"/>
                    </a:lnTo>
                    <a:lnTo>
                      <a:pt x="27" y="387"/>
                    </a:lnTo>
                    <a:lnTo>
                      <a:pt x="45" y="504"/>
                    </a:lnTo>
                    <a:lnTo>
                      <a:pt x="72" y="626"/>
                    </a:lnTo>
                    <a:lnTo>
                      <a:pt x="126" y="780"/>
                    </a:lnTo>
                    <a:lnTo>
                      <a:pt x="207" y="956"/>
                    </a:lnTo>
                    <a:lnTo>
                      <a:pt x="297" y="1100"/>
                    </a:lnTo>
                    <a:lnTo>
                      <a:pt x="405" y="1253"/>
                    </a:lnTo>
                    <a:lnTo>
                      <a:pt x="503" y="1370"/>
                    </a:lnTo>
                    <a:lnTo>
                      <a:pt x="580" y="1449"/>
                    </a:lnTo>
                    <a:lnTo>
                      <a:pt x="652" y="1523"/>
                    </a:lnTo>
                    <a:lnTo>
                      <a:pt x="728" y="1595"/>
                    </a:lnTo>
                    <a:lnTo>
                      <a:pt x="813" y="1665"/>
                    </a:lnTo>
                    <a:lnTo>
                      <a:pt x="872" y="1712"/>
                    </a:lnTo>
                    <a:lnTo>
                      <a:pt x="935" y="1752"/>
                    </a:lnTo>
                    <a:lnTo>
                      <a:pt x="1004" y="1791"/>
                    </a:lnTo>
                    <a:lnTo>
                      <a:pt x="1062" y="1829"/>
                    </a:lnTo>
                    <a:lnTo>
                      <a:pt x="1098" y="1838"/>
                    </a:lnTo>
                    <a:lnTo>
                      <a:pt x="1112" y="1811"/>
                    </a:lnTo>
                    <a:lnTo>
                      <a:pt x="1109" y="1773"/>
                    </a:lnTo>
                    <a:lnTo>
                      <a:pt x="1100" y="1730"/>
                    </a:lnTo>
                    <a:lnTo>
                      <a:pt x="1085" y="1653"/>
                    </a:lnTo>
                    <a:lnTo>
                      <a:pt x="1067" y="1553"/>
                    </a:lnTo>
                    <a:lnTo>
                      <a:pt x="1044" y="1460"/>
                    </a:lnTo>
                    <a:lnTo>
                      <a:pt x="1017" y="1350"/>
                    </a:lnTo>
                    <a:lnTo>
                      <a:pt x="981" y="1235"/>
                    </a:lnTo>
                    <a:lnTo>
                      <a:pt x="941" y="1143"/>
                    </a:lnTo>
                    <a:lnTo>
                      <a:pt x="908" y="1064"/>
                    </a:lnTo>
                    <a:lnTo>
                      <a:pt x="855" y="959"/>
                    </a:lnTo>
                    <a:lnTo>
                      <a:pt x="804" y="866"/>
                    </a:lnTo>
                    <a:lnTo>
                      <a:pt x="743" y="765"/>
                    </a:lnTo>
                    <a:lnTo>
                      <a:pt x="647" y="639"/>
                    </a:lnTo>
                    <a:lnTo>
                      <a:pt x="580" y="549"/>
                    </a:lnTo>
                    <a:lnTo>
                      <a:pt x="482" y="426"/>
                    </a:lnTo>
                    <a:lnTo>
                      <a:pt x="391" y="338"/>
                    </a:lnTo>
                    <a:lnTo>
                      <a:pt x="301" y="246"/>
                    </a:lnTo>
                    <a:lnTo>
                      <a:pt x="234" y="180"/>
                    </a:lnTo>
                    <a:lnTo>
                      <a:pt x="162" y="111"/>
                    </a:lnTo>
                    <a:lnTo>
                      <a:pt x="108" y="63"/>
                    </a:lnTo>
                    <a:lnTo>
                      <a:pt x="54" y="18"/>
                    </a:lnTo>
                    <a:lnTo>
                      <a:pt x="9" y="0"/>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80" name="Freeform 212"/>
              <p:cNvSpPr>
                <a:spLocks/>
              </p:cNvSpPr>
              <p:nvPr/>
            </p:nvSpPr>
            <p:spPr bwMode="auto">
              <a:xfrm>
                <a:off x="1202" y="2131"/>
                <a:ext cx="365" cy="27"/>
              </a:xfrm>
              <a:custGeom>
                <a:avLst/>
                <a:gdLst>
                  <a:gd name="T0" fmla="*/ 0 w 1093"/>
                  <a:gd name="T1" fmla="*/ 0 h 81"/>
                  <a:gd name="T2" fmla="*/ 1093 w 1093"/>
                  <a:gd name="T3" fmla="*/ 45 h 81"/>
                  <a:gd name="T4" fmla="*/ 1084 w 1093"/>
                  <a:gd name="T5" fmla="*/ 81 h 81"/>
                  <a:gd name="T6" fmla="*/ 4 w 1093"/>
                  <a:gd name="T7" fmla="*/ 36 h 81"/>
                  <a:gd name="T8" fmla="*/ 0 w 1093"/>
                  <a:gd name="T9" fmla="*/ 0 h 81"/>
                </a:gdLst>
                <a:ahLst/>
                <a:cxnLst>
                  <a:cxn ang="0">
                    <a:pos x="T0" y="T1"/>
                  </a:cxn>
                  <a:cxn ang="0">
                    <a:pos x="T2" y="T3"/>
                  </a:cxn>
                  <a:cxn ang="0">
                    <a:pos x="T4" y="T5"/>
                  </a:cxn>
                  <a:cxn ang="0">
                    <a:pos x="T6" y="T7"/>
                  </a:cxn>
                  <a:cxn ang="0">
                    <a:pos x="T8" y="T9"/>
                  </a:cxn>
                </a:cxnLst>
                <a:rect l="0" t="0" r="r" b="b"/>
                <a:pathLst>
                  <a:path w="1093" h="81">
                    <a:moveTo>
                      <a:pt x="0" y="0"/>
                    </a:moveTo>
                    <a:lnTo>
                      <a:pt x="1093" y="45"/>
                    </a:lnTo>
                    <a:lnTo>
                      <a:pt x="1084" y="81"/>
                    </a:lnTo>
                    <a:lnTo>
                      <a:pt x="4" y="36"/>
                    </a:lnTo>
                    <a:lnTo>
                      <a:pt x="0" y="0"/>
                    </a:lnTo>
                    <a:close/>
                  </a:path>
                </a:pathLst>
              </a:custGeom>
              <a:solidFill>
                <a:srgbClr val="DFDFF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81" name="Freeform 213"/>
              <p:cNvSpPr>
                <a:spLocks/>
              </p:cNvSpPr>
              <p:nvPr/>
            </p:nvSpPr>
            <p:spPr bwMode="auto">
              <a:xfrm>
                <a:off x="1452" y="2212"/>
                <a:ext cx="130" cy="320"/>
              </a:xfrm>
              <a:custGeom>
                <a:avLst/>
                <a:gdLst>
                  <a:gd name="T0" fmla="*/ 343 w 388"/>
                  <a:gd name="T1" fmla="*/ 20 h 960"/>
                  <a:gd name="T2" fmla="*/ 0 w 388"/>
                  <a:gd name="T3" fmla="*/ 938 h 960"/>
                  <a:gd name="T4" fmla="*/ 31 w 388"/>
                  <a:gd name="T5" fmla="*/ 960 h 960"/>
                  <a:gd name="T6" fmla="*/ 388 w 388"/>
                  <a:gd name="T7" fmla="*/ 0 h 960"/>
                  <a:gd name="T8" fmla="*/ 343 w 388"/>
                  <a:gd name="T9" fmla="*/ 20 h 960"/>
                </a:gdLst>
                <a:ahLst/>
                <a:cxnLst>
                  <a:cxn ang="0">
                    <a:pos x="T0" y="T1"/>
                  </a:cxn>
                  <a:cxn ang="0">
                    <a:pos x="T2" y="T3"/>
                  </a:cxn>
                  <a:cxn ang="0">
                    <a:pos x="T4" y="T5"/>
                  </a:cxn>
                  <a:cxn ang="0">
                    <a:pos x="T6" y="T7"/>
                  </a:cxn>
                  <a:cxn ang="0">
                    <a:pos x="T8" y="T9"/>
                  </a:cxn>
                </a:cxnLst>
                <a:rect l="0" t="0" r="r" b="b"/>
                <a:pathLst>
                  <a:path w="388" h="960">
                    <a:moveTo>
                      <a:pt x="343" y="20"/>
                    </a:moveTo>
                    <a:lnTo>
                      <a:pt x="0" y="938"/>
                    </a:lnTo>
                    <a:lnTo>
                      <a:pt x="31" y="960"/>
                    </a:lnTo>
                    <a:lnTo>
                      <a:pt x="388" y="0"/>
                    </a:lnTo>
                    <a:lnTo>
                      <a:pt x="343" y="20"/>
                    </a:lnTo>
                    <a:close/>
                  </a:path>
                </a:pathLst>
              </a:custGeom>
              <a:solidFill>
                <a:srgbClr val="DFDFF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82" name="Freeform 214"/>
              <p:cNvSpPr>
                <a:spLocks/>
              </p:cNvSpPr>
              <p:nvPr/>
            </p:nvSpPr>
            <p:spPr bwMode="auto">
              <a:xfrm>
                <a:off x="1497" y="2150"/>
                <a:ext cx="107" cy="88"/>
              </a:xfrm>
              <a:custGeom>
                <a:avLst/>
                <a:gdLst>
                  <a:gd name="T0" fmla="*/ 239 w 320"/>
                  <a:gd name="T1" fmla="*/ 0 h 263"/>
                  <a:gd name="T2" fmla="*/ 13 w 320"/>
                  <a:gd name="T3" fmla="*/ 81 h 263"/>
                  <a:gd name="T4" fmla="*/ 4 w 320"/>
                  <a:gd name="T5" fmla="*/ 95 h 263"/>
                  <a:gd name="T6" fmla="*/ 0 w 320"/>
                  <a:gd name="T7" fmla="*/ 122 h 263"/>
                  <a:gd name="T8" fmla="*/ 3 w 320"/>
                  <a:gd name="T9" fmla="*/ 159 h 263"/>
                  <a:gd name="T10" fmla="*/ 6 w 320"/>
                  <a:gd name="T11" fmla="*/ 182 h 263"/>
                  <a:gd name="T12" fmla="*/ 19 w 320"/>
                  <a:gd name="T13" fmla="*/ 215 h 263"/>
                  <a:gd name="T14" fmla="*/ 42 w 320"/>
                  <a:gd name="T15" fmla="*/ 240 h 263"/>
                  <a:gd name="T16" fmla="*/ 73 w 320"/>
                  <a:gd name="T17" fmla="*/ 258 h 263"/>
                  <a:gd name="T18" fmla="*/ 91 w 320"/>
                  <a:gd name="T19" fmla="*/ 263 h 263"/>
                  <a:gd name="T20" fmla="*/ 109 w 320"/>
                  <a:gd name="T21" fmla="*/ 263 h 263"/>
                  <a:gd name="T22" fmla="*/ 320 w 320"/>
                  <a:gd name="T23" fmla="*/ 162 h 263"/>
                  <a:gd name="T24" fmla="*/ 280 w 320"/>
                  <a:gd name="T25" fmla="*/ 131 h 263"/>
                  <a:gd name="T26" fmla="*/ 257 w 320"/>
                  <a:gd name="T27" fmla="*/ 99 h 263"/>
                  <a:gd name="T28" fmla="*/ 239 w 320"/>
                  <a:gd name="T2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263">
                    <a:moveTo>
                      <a:pt x="239" y="0"/>
                    </a:moveTo>
                    <a:lnTo>
                      <a:pt x="13" y="81"/>
                    </a:lnTo>
                    <a:lnTo>
                      <a:pt x="4" y="95"/>
                    </a:lnTo>
                    <a:lnTo>
                      <a:pt x="0" y="122"/>
                    </a:lnTo>
                    <a:lnTo>
                      <a:pt x="3" y="159"/>
                    </a:lnTo>
                    <a:lnTo>
                      <a:pt x="6" y="182"/>
                    </a:lnTo>
                    <a:lnTo>
                      <a:pt x="19" y="215"/>
                    </a:lnTo>
                    <a:lnTo>
                      <a:pt x="42" y="240"/>
                    </a:lnTo>
                    <a:lnTo>
                      <a:pt x="73" y="258"/>
                    </a:lnTo>
                    <a:lnTo>
                      <a:pt x="91" y="263"/>
                    </a:lnTo>
                    <a:lnTo>
                      <a:pt x="109" y="263"/>
                    </a:lnTo>
                    <a:lnTo>
                      <a:pt x="320" y="162"/>
                    </a:lnTo>
                    <a:lnTo>
                      <a:pt x="280" y="131"/>
                    </a:lnTo>
                    <a:lnTo>
                      <a:pt x="257" y="99"/>
                    </a:lnTo>
                    <a:lnTo>
                      <a:pt x="239" y="0"/>
                    </a:lnTo>
                    <a:close/>
                  </a:path>
                </a:pathLst>
              </a:custGeom>
              <a:solidFill>
                <a:srgbClr val="BFBFD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83" name="Freeform 215"/>
              <p:cNvSpPr>
                <a:spLocks/>
              </p:cNvSpPr>
              <p:nvPr/>
            </p:nvSpPr>
            <p:spPr bwMode="auto">
              <a:xfrm>
                <a:off x="1559" y="2139"/>
                <a:ext cx="60" cy="82"/>
              </a:xfrm>
              <a:custGeom>
                <a:avLst/>
                <a:gdLst>
                  <a:gd name="T0" fmla="*/ 104 w 178"/>
                  <a:gd name="T1" fmla="*/ 36 h 246"/>
                  <a:gd name="T2" fmla="*/ 95 w 178"/>
                  <a:gd name="T3" fmla="*/ 21 h 246"/>
                  <a:gd name="T4" fmla="*/ 77 w 178"/>
                  <a:gd name="T5" fmla="*/ 7 h 246"/>
                  <a:gd name="T6" fmla="*/ 46 w 178"/>
                  <a:gd name="T7" fmla="*/ 0 h 246"/>
                  <a:gd name="T8" fmla="*/ 28 w 178"/>
                  <a:gd name="T9" fmla="*/ 3 h 246"/>
                  <a:gd name="T10" fmla="*/ 16 w 178"/>
                  <a:gd name="T11" fmla="*/ 16 h 246"/>
                  <a:gd name="T12" fmla="*/ 6 w 178"/>
                  <a:gd name="T13" fmla="*/ 36 h 246"/>
                  <a:gd name="T14" fmla="*/ 0 w 178"/>
                  <a:gd name="T15" fmla="*/ 66 h 246"/>
                  <a:gd name="T16" fmla="*/ 1 w 178"/>
                  <a:gd name="T17" fmla="*/ 82 h 246"/>
                  <a:gd name="T18" fmla="*/ 4 w 178"/>
                  <a:gd name="T19" fmla="*/ 105 h 246"/>
                  <a:gd name="T20" fmla="*/ 12 w 178"/>
                  <a:gd name="T21" fmla="*/ 138 h 246"/>
                  <a:gd name="T22" fmla="*/ 25 w 178"/>
                  <a:gd name="T23" fmla="*/ 165 h 246"/>
                  <a:gd name="T24" fmla="*/ 40 w 178"/>
                  <a:gd name="T25" fmla="*/ 189 h 246"/>
                  <a:gd name="T26" fmla="*/ 56 w 178"/>
                  <a:gd name="T27" fmla="*/ 210 h 246"/>
                  <a:gd name="T28" fmla="*/ 74 w 178"/>
                  <a:gd name="T29" fmla="*/ 228 h 246"/>
                  <a:gd name="T30" fmla="*/ 97 w 178"/>
                  <a:gd name="T31" fmla="*/ 238 h 246"/>
                  <a:gd name="T32" fmla="*/ 124 w 178"/>
                  <a:gd name="T33" fmla="*/ 246 h 246"/>
                  <a:gd name="T34" fmla="*/ 146 w 178"/>
                  <a:gd name="T35" fmla="*/ 246 h 246"/>
                  <a:gd name="T36" fmla="*/ 167 w 178"/>
                  <a:gd name="T37" fmla="*/ 234 h 246"/>
                  <a:gd name="T38" fmla="*/ 176 w 178"/>
                  <a:gd name="T39" fmla="*/ 214 h 246"/>
                  <a:gd name="T40" fmla="*/ 178 w 178"/>
                  <a:gd name="T41" fmla="*/ 187 h 246"/>
                  <a:gd name="T42" fmla="*/ 172 w 178"/>
                  <a:gd name="T43" fmla="*/ 157 h 246"/>
                  <a:gd name="T44" fmla="*/ 158 w 178"/>
                  <a:gd name="T45" fmla="*/ 117 h 246"/>
                  <a:gd name="T46" fmla="*/ 127 w 178"/>
                  <a:gd name="T47" fmla="*/ 66 h 246"/>
                  <a:gd name="T48" fmla="*/ 104 w 178"/>
                  <a:gd name="T49" fmla="*/ 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8" h="246">
                    <a:moveTo>
                      <a:pt x="104" y="36"/>
                    </a:moveTo>
                    <a:lnTo>
                      <a:pt x="95" y="21"/>
                    </a:lnTo>
                    <a:lnTo>
                      <a:pt x="77" y="7"/>
                    </a:lnTo>
                    <a:lnTo>
                      <a:pt x="46" y="0"/>
                    </a:lnTo>
                    <a:lnTo>
                      <a:pt x="28" y="3"/>
                    </a:lnTo>
                    <a:lnTo>
                      <a:pt x="16" y="16"/>
                    </a:lnTo>
                    <a:lnTo>
                      <a:pt x="6" y="36"/>
                    </a:lnTo>
                    <a:lnTo>
                      <a:pt x="0" y="66"/>
                    </a:lnTo>
                    <a:lnTo>
                      <a:pt x="1" y="82"/>
                    </a:lnTo>
                    <a:lnTo>
                      <a:pt x="4" y="105"/>
                    </a:lnTo>
                    <a:lnTo>
                      <a:pt x="12" y="138"/>
                    </a:lnTo>
                    <a:lnTo>
                      <a:pt x="25" y="165"/>
                    </a:lnTo>
                    <a:lnTo>
                      <a:pt x="40" y="189"/>
                    </a:lnTo>
                    <a:lnTo>
                      <a:pt x="56" y="210"/>
                    </a:lnTo>
                    <a:lnTo>
                      <a:pt x="74" y="228"/>
                    </a:lnTo>
                    <a:lnTo>
                      <a:pt x="97" y="238"/>
                    </a:lnTo>
                    <a:lnTo>
                      <a:pt x="124" y="246"/>
                    </a:lnTo>
                    <a:lnTo>
                      <a:pt x="146" y="246"/>
                    </a:lnTo>
                    <a:lnTo>
                      <a:pt x="167" y="234"/>
                    </a:lnTo>
                    <a:lnTo>
                      <a:pt x="176" y="214"/>
                    </a:lnTo>
                    <a:lnTo>
                      <a:pt x="178" y="187"/>
                    </a:lnTo>
                    <a:lnTo>
                      <a:pt x="172" y="157"/>
                    </a:lnTo>
                    <a:lnTo>
                      <a:pt x="158" y="117"/>
                    </a:lnTo>
                    <a:lnTo>
                      <a:pt x="127" y="66"/>
                    </a:lnTo>
                    <a:lnTo>
                      <a:pt x="104" y="36"/>
                    </a:lnTo>
                    <a:close/>
                  </a:path>
                </a:pathLst>
              </a:custGeom>
              <a:solidFill>
                <a:srgbClr val="C0C0C0"/>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84" name="Freeform 216"/>
              <p:cNvSpPr>
                <a:spLocks/>
              </p:cNvSpPr>
              <p:nvPr/>
            </p:nvSpPr>
            <p:spPr bwMode="auto">
              <a:xfrm>
                <a:off x="1576" y="2143"/>
                <a:ext cx="73" cy="59"/>
              </a:xfrm>
              <a:custGeom>
                <a:avLst/>
                <a:gdLst>
                  <a:gd name="T0" fmla="*/ 16 w 219"/>
                  <a:gd name="T1" fmla="*/ 39 h 176"/>
                  <a:gd name="T2" fmla="*/ 154 w 219"/>
                  <a:gd name="T3" fmla="*/ 5 h 176"/>
                  <a:gd name="T4" fmla="*/ 187 w 219"/>
                  <a:gd name="T5" fmla="*/ 0 h 176"/>
                  <a:gd name="T6" fmla="*/ 210 w 219"/>
                  <a:gd name="T7" fmla="*/ 5 h 176"/>
                  <a:gd name="T8" fmla="*/ 217 w 219"/>
                  <a:gd name="T9" fmla="*/ 14 h 176"/>
                  <a:gd name="T10" fmla="*/ 219 w 219"/>
                  <a:gd name="T11" fmla="*/ 32 h 176"/>
                  <a:gd name="T12" fmla="*/ 210 w 219"/>
                  <a:gd name="T13" fmla="*/ 59 h 176"/>
                  <a:gd name="T14" fmla="*/ 82 w 219"/>
                  <a:gd name="T15" fmla="*/ 176 h 176"/>
                  <a:gd name="T16" fmla="*/ 64 w 219"/>
                  <a:gd name="T17" fmla="*/ 174 h 176"/>
                  <a:gd name="T18" fmla="*/ 43 w 219"/>
                  <a:gd name="T19" fmla="*/ 167 h 176"/>
                  <a:gd name="T20" fmla="*/ 28 w 219"/>
                  <a:gd name="T21" fmla="*/ 152 h 176"/>
                  <a:gd name="T22" fmla="*/ 10 w 219"/>
                  <a:gd name="T23" fmla="*/ 129 h 176"/>
                  <a:gd name="T24" fmla="*/ 1 w 219"/>
                  <a:gd name="T25" fmla="*/ 107 h 176"/>
                  <a:gd name="T26" fmla="*/ 0 w 219"/>
                  <a:gd name="T27" fmla="*/ 81 h 176"/>
                  <a:gd name="T28" fmla="*/ 6 w 219"/>
                  <a:gd name="T29" fmla="*/ 57 h 176"/>
                  <a:gd name="T30" fmla="*/ 16 w 219"/>
                  <a:gd name="T31" fmla="*/ 3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176">
                    <a:moveTo>
                      <a:pt x="16" y="39"/>
                    </a:moveTo>
                    <a:lnTo>
                      <a:pt x="154" y="5"/>
                    </a:lnTo>
                    <a:lnTo>
                      <a:pt x="187" y="0"/>
                    </a:lnTo>
                    <a:lnTo>
                      <a:pt x="210" y="5"/>
                    </a:lnTo>
                    <a:lnTo>
                      <a:pt x="217" y="14"/>
                    </a:lnTo>
                    <a:lnTo>
                      <a:pt x="219" y="32"/>
                    </a:lnTo>
                    <a:lnTo>
                      <a:pt x="210" y="59"/>
                    </a:lnTo>
                    <a:lnTo>
                      <a:pt x="82" y="176"/>
                    </a:lnTo>
                    <a:lnTo>
                      <a:pt x="64" y="174"/>
                    </a:lnTo>
                    <a:lnTo>
                      <a:pt x="43" y="167"/>
                    </a:lnTo>
                    <a:lnTo>
                      <a:pt x="28" y="152"/>
                    </a:lnTo>
                    <a:lnTo>
                      <a:pt x="10" y="129"/>
                    </a:lnTo>
                    <a:lnTo>
                      <a:pt x="1" y="107"/>
                    </a:lnTo>
                    <a:lnTo>
                      <a:pt x="0" y="81"/>
                    </a:lnTo>
                    <a:lnTo>
                      <a:pt x="6" y="57"/>
                    </a:lnTo>
                    <a:lnTo>
                      <a:pt x="16" y="39"/>
                    </a:lnTo>
                    <a:close/>
                  </a:path>
                </a:pathLst>
              </a:custGeom>
              <a:solidFill>
                <a:srgbClr val="9F9FBF"/>
              </a:solidFill>
              <a:ln w="6350">
                <a:solidFill>
                  <a:srgbClr val="000000"/>
                </a:solidFill>
                <a:prstDash val="solid"/>
                <a:round/>
                <a:headEnd/>
                <a:tailEnd/>
              </a:ln>
            </p:spPr>
            <p:txBody>
              <a:bodyPr/>
              <a:lstStyle/>
              <a:p>
                <a:endParaRPr lang="zh-CN" altLang="en-US" sz="2101" u="none">
                  <a:solidFill>
                    <a:srgbClr val="18386B"/>
                  </a:solidFill>
                </a:endParaRPr>
              </a:p>
            </p:txBody>
          </p:sp>
          <p:sp>
            <p:nvSpPr>
              <p:cNvPr id="391385" name="Freeform 217"/>
              <p:cNvSpPr>
                <a:spLocks/>
              </p:cNvSpPr>
              <p:nvPr/>
            </p:nvSpPr>
            <p:spPr bwMode="auto">
              <a:xfrm>
                <a:off x="1520" y="2172"/>
                <a:ext cx="31" cy="59"/>
              </a:xfrm>
              <a:custGeom>
                <a:avLst/>
                <a:gdLst>
                  <a:gd name="T0" fmla="*/ 6 w 95"/>
                  <a:gd name="T1" fmla="*/ 0 h 177"/>
                  <a:gd name="T2" fmla="*/ 0 w 95"/>
                  <a:gd name="T3" fmla="*/ 28 h 177"/>
                  <a:gd name="T4" fmla="*/ 0 w 95"/>
                  <a:gd name="T5" fmla="*/ 54 h 177"/>
                  <a:gd name="T6" fmla="*/ 8 w 95"/>
                  <a:gd name="T7" fmla="*/ 85 h 177"/>
                  <a:gd name="T8" fmla="*/ 15 w 95"/>
                  <a:gd name="T9" fmla="*/ 112 h 177"/>
                  <a:gd name="T10" fmla="*/ 35 w 95"/>
                  <a:gd name="T11" fmla="*/ 138 h 177"/>
                  <a:gd name="T12" fmla="*/ 53 w 95"/>
                  <a:gd name="T13" fmla="*/ 154 h 177"/>
                  <a:gd name="T14" fmla="*/ 66 w 95"/>
                  <a:gd name="T15" fmla="*/ 163 h 177"/>
                  <a:gd name="T16" fmla="*/ 80 w 95"/>
                  <a:gd name="T17" fmla="*/ 169 h 177"/>
                  <a:gd name="T18" fmla="*/ 95 w 95"/>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77">
                    <a:moveTo>
                      <a:pt x="6" y="0"/>
                    </a:moveTo>
                    <a:lnTo>
                      <a:pt x="0" y="28"/>
                    </a:lnTo>
                    <a:lnTo>
                      <a:pt x="0" y="54"/>
                    </a:lnTo>
                    <a:lnTo>
                      <a:pt x="8" y="85"/>
                    </a:lnTo>
                    <a:lnTo>
                      <a:pt x="15" y="112"/>
                    </a:lnTo>
                    <a:lnTo>
                      <a:pt x="35" y="138"/>
                    </a:lnTo>
                    <a:lnTo>
                      <a:pt x="53" y="154"/>
                    </a:lnTo>
                    <a:lnTo>
                      <a:pt x="66" y="163"/>
                    </a:lnTo>
                    <a:lnTo>
                      <a:pt x="80" y="169"/>
                    </a:lnTo>
                    <a:lnTo>
                      <a:pt x="95"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101" u="none">
                  <a:solidFill>
                    <a:srgbClr val="18386B"/>
                  </a:solidFill>
                </a:endParaRPr>
              </a:p>
            </p:txBody>
          </p:sp>
          <p:sp>
            <p:nvSpPr>
              <p:cNvPr id="391386" name="Freeform 218"/>
              <p:cNvSpPr>
                <a:spLocks/>
              </p:cNvSpPr>
              <p:nvPr/>
            </p:nvSpPr>
            <p:spPr bwMode="auto">
              <a:xfrm>
                <a:off x="1539" y="2164"/>
                <a:ext cx="32" cy="59"/>
              </a:xfrm>
              <a:custGeom>
                <a:avLst/>
                <a:gdLst>
                  <a:gd name="T0" fmla="*/ 6 w 94"/>
                  <a:gd name="T1" fmla="*/ 0 h 177"/>
                  <a:gd name="T2" fmla="*/ 0 w 94"/>
                  <a:gd name="T3" fmla="*/ 28 h 177"/>
                  <a:gd name="T4" fmla="*/ 0 w 94"/>
                  <a:gd name="T5" fmla="*/ 54 h 177"/>
                  <a:gd name="T6" fmla="*/ 7 w 94"/>
                  <a:gd name="T7" fmla="*/ 85 h 177"/>
                  <a:gd name="T8" fmla="*/ 15 w 94"/>
                  <a:gd name="T9" fmla="*/ 112 h 177"/>
                  <a:gd name="T10" fmla="*/ 34 w 94"/>
                  <a:gd name="T11" fmla="*/ 136 h 177"/>
                  <a:gd name="T12" fmla="*/ 52 w 94"/>
                  <a:gd name="T13" fmla="*/ 154 h 177"/>
                  <a:gd name="T14" fmla="*/ 66 w 94"/>
                  <a:gd name="T15" fmla="*/ 163 h 177"/>
                  <a:gd name="T16" fmla="*/ 79 w 94"/>
                  <a:gd name="T17" fmla="*/ 169 h 177"/>
                  <a:gd name="T18" fmla="*/ 94 w 94"/>
                  <a:gd name="T19"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77">
                    <a:moveTo>
                      <a:pt x="6" y="0"/>
                    </a:moveTo>
                    <a:lnTo>
                      <a:pt x="0" y="28"/>
                    </a:lnTo>
                    <a:lnTo>
                      <a:pt x="0" y="54"/>
                    </a:lnTo>
                    <a:lnTo>
                      <a:pt x="7" y="85"/>
                    </a:lnTo>
                    <a:lnTo>
                      <a:pt x="15" y="112"/>
                    </a:lnTo>
                    <a:lnTo>
                      <a:pt x="34" y="136"/>
                    </a:lnTo>
                    <a:lnTo>
                      <a:pt x="52" y="154"/>
                    </a:lnTo>
                    <a:lnTo>
                      <a:pt x="66" y="163"/>
                    </a:lnTo>
                    <a:lnTo>
                      <a:pt x="79" y="169"/>
                    </a:lnTo>
                    <a:lnTo>
                      <a:pt x="94" y="177"/>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101" u="none">
                  <a:solidFill>
                    <a:srgbClr val="18386B"/>
                  </a:solidFill>
                </a:endParaRPr>
              </a:p>
            </p:txBody>
          </p:sp>
        </p:grpSp>
        <p:pic>
          <p:nvPicPr>
            <p:cNvPr id="391387" name="Picture 219"/>
            <p:cNvPicPr>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rot="2933253" flipH="1">
              <a:off x="1323" y="331"/>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8" name="Picture 220"/>
            <p:cNvPicPr>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rot="2933253" flipH="1">
              <a:off x="1278" y="1056"/>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91389" name="Picture 221"/>
            <p:cNvPicPr>
              <a:picLocks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rot="2933253" flipH="1">
              <a:off x="1368" y="1675"/>
              <a:ext cx="165" cy="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spTree>
    <p:extLst>
      <p:ext uri="{BB962C8B-B14F-4D97-AF65-F5344CB8AC3E}">
        <p14:creationId xmlns:p14="http://schemas.microsoft.com/office/powerpoint/2010/main" val="35287609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35" name="Text Box 19"/>
          <p:cNvSpPr txBox="1">
            <a:spLocks noChangeArrowheads="1"/>
          </p:cNvSpPr>
          <p:nvPr/>
        </p:nvSpPr>
        <p:spPr bwMode="auto">
          <a:xfrm>
            <a:off x="6260501" y="4550463"/>
            <a:ext cx="877164" cy="341632"/>
          </a:xfrm>
          <a:prstGeom prst="rect">
            <a:avLst/>
          </a:prstGeom>
          <a:solidFill>
            <a:schemeClr val="bg1"/>
          </a:solidFill>
          <a:ln>
            <a:noFill/>
          </a:ln>
          <a:effectLst/>
          <a:extLs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zh-CN" altLang="en-US" sz="1350" u="none">
                <a:solidFill>
                  <a:srgbClr val="18386B"/>
                </a:solidFill>
                <a:latin typeface="Arial" panose="020B0604020202020204" pitchFamily="34" charset="0"/>
                <a:ea typeface="黑体" panose="02010609060101010101" pitchFamily="49" charset="-122"/>
              </a:rPr>
              <a:t>覆盖范围</a:t>
            </a:r>
          </a:p>
        </p:txBody>
      </p:sp>
      <p:sp>
        <p:nvSpPr>
          <p:cNvPr id="393220" name="Rectangle 4"/>
          <p:cNvSpPr>
            <a:spLocks noGrp="1" noChangeArrowheads="1"/>
          </p:cNvSpPr>
          <p:nvPr>
            <p:ph type="title"/>
          </p:nvPr>
        </p:nvSpPr>
        <p:spPr>
          <a:xfrm>
            <a:off x="345126" y="619504"/>
            <a:ext cx="6429375" cy="857250"/>
          </a:xfrm>
        </p:spPr>
        <p:txBody>
          <a:bodyPr/>
          <a:lstStyle/>
          <a:p>
            <a:pPr algn="ct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几种无线网络的比较 </a:t>
            </a:r>
          </a:p>
        </p:txBody>
      </p:sp>
      <p:sp>
        <p:nvSpPr>
          <p:cNvPr id="393221" name="Text Box 5"/>
          <p:cNvSpPr txBox="1">
            <a:spLocks noChangeArrowheads="1"/>
          </p:cNvSpPr>
          <p:nvPr/>
        </p:nvSpPr>
        <p:spPr bwMode="auto">
          <a:xfrm>
            <a:off x="315410" y="1649321"/>
            <a:ext cx="833946"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120000"/>
              </a:lnSpc>
            </a:pPr>
            <a:r>
              <a:rPr lang="en-US" altLang="zh-CN" sz="1200" u="none" dirty="0" smtClean="0">
                <a:solidFill>
                  <a:srgbClr val="18386B"/>
                </a:solidFill>
                <a:latin typeface="Arial" panose="020B0604020202020204" pitchFamily="34" charset="0"/>
                <a:ea typeface="黑体" panose="02010609060101010101" pitchFamily="49" charset="-122"/>
              </a:rPr>
              <a:t>10 </a:t>
            </a:r>
            <a:r>
              <a:rPr lang="en-US" altLang="zh-CN" sz="1200" u="none" dirty="0">
                <a:solidFill>
                  <a:srgbClr val="18386B"/>
                </a:solidFill>
                <a:latin typeface="Arial" panose="020B0604020202020204" pitchFamily="34" charset="0"/>
                <a:ea typeface="黑体" panose="02010609060101010101" pitchFamily="49" charset="-122"/>
              </a:rPr>
              <a:t>Gb/s</a:t>
            </a:r>
          </a:p>
          <a:p>
            <a:pPr algn="r">
              <a:lnSpc>
                <a:spcPct val="120000"/>
              </a:lnSpc>
            </a:pPr>
            <a:endParaRPr lang="en-US" altLang="zh-CN" sz="1200" u="none" dirty="0" smtClean="0">
              <a:solidFill>
                <a:srgbClr val="18386B"/>
              </a:solidFill>
              <a:latin typeface="Arial" panose="020B0604020202020204" pitchFamily="34" charset="0"/>
              <a:ea typeface="黑体" panose="02010609060101010101" pitchFamily="49" charset="-122"/>
            </a:endParaRPr>
          </a:p>
          <a:p>
            <a:pPr algn="r">
              <a:lnSpc>
                <a:spcPct val="120000"/>
              </a:lnSpc>
            </a:pPr>
            <a:endParaRPr lang="en-US" altLang="zh-CN" sz="1200" u="none" dirty="0" smtClean="0">
              <a:solidFill>
                <a:srgbClr val="18386B"/>
              </a:solidFill>
              <a:latin typeface="Arial" panose="020B0604020202020204" pitchFamily="34" charset="0"/>
              <a:ea typeface="黑体" panose="02010609060101010101" pitchFamily="49" charset="-122"/>
            </a:endParaRPr>
          </a:p>
          <a:p>
            <a:pPr algn="r">
              <a:lnSpc>
                <a:spcPct val="120000"/>
              </a:lnSpc>
            </a:pPr>
            <a:r>
              <a:rPr lang="en-US" altLang="zh-CN" sz="1200" u="none" dirty="0" smtClean="0">
                <a:solidFill>
                  <a:srgbClr val="18386B"/>
                </a:solidFill>
                <a:latin typeface="Arial" panose="020B0604020202020204" pitchFamily="34" charset="0"/>
                <a:ea typeface="黑体" panose="02010609060101010101" pitchFamily="49" charset="-122"/>
              </a:rPr>
              <a:t>1 </a:t>
            </a:r>
            <a:r>
              <a:rPr lang="en-US" altLang="zh-CN" sz="1200" u="none" dirty="0">
                <a:solidFill>
                  <a:srgbClr val="18386B"/>
                </a:solidFill>
                <a:latin typeface="Arial" panose="020B0604020202020204" pitchFamily="34" charset="0"/>
                <a:ea typeface="黑体" panose="02010609060101010101" pitchFamily="49" charset="-122"/>
              </a:rPr>
              <a:t>Gb/s</a:t>
            </a:r>
          </a:p>
          <a:p>
            <a:pPr algn="r">
              <a:lnSpc>
                <a:spcPct val="120000"/>
              </a:lnSpc>
            </a:pPr>
            <a:endParaRPr lang="en-US" altLang="zh-CN" sz="1200" u="none" dirty="0">
              <a:solidFill>
                <a:srgbClr val="18386B"/>
              </a:solidFill>
              <a:latin typeface="Arial" panose="020B0604020202020204" pitchFamily="34" charset="0"/>
              <a:ea typeface="黑体" panose="02010609060101010101" pitchFamily="49" charset="-122"/>
            </a:endParaRPr>
          </a:p>
          <a:p>
            <a:pPr algn="r">
              <a:lnSpc>
                <a:spcPct val="120000"/>
              </a:lnSpc>
            </a:pPr>
            <a:r>
              <a:rPr lang="en-US" altLang="zh-CN" sz="1200" u="none" dirty="0">
                <a:solidFill>
                  <a:srgbClr val="18386B"/>
                </a:solidFill>
                <a:latin typeface="Arial" panose="020B0604020202020204" pitchFamily="34" charset="0"/>
                <a:ea typeface="黑体" panose="02010609060101010101" pitchFamily="49" charset="-122"/>
              </a:rPr>
              <a:t>100 Mb/s</a:t>
            </a:r>
          </a:p>
          <a:p>
            <a:pPr algn="r">
              <a:lnSpc>
                <a:spcPct val="120000"/>
              </a:lnSpc>
            </a:pPr>
            <a:endParaRPr lang="en-US" altLang="zh-CN" sz="1200" u="none" dirty="0">
              <a:solidFill>
                <a:srgbClr val="18386B"/>
              </a:solidFill>
              <a:latin typeface="Arial" panose="020B0604020202020204" pitchFamily="34" charset="0"/>
              <a:ea typeface="黑体" panose="02010609060101010101" pitchFamily="49" charset="-122"/>
            </a:endParaRPr>
          </a:p>
          <a:p>
            <a:pPr algn="r">
              <a:lnSpc>
                <a:spcPct val="120000"/>
              </a:lnSpc>
            </a:pPr>
            <a:r>
              <a:rPr lang="en-US" altLang="zh-CN" sz="1200" u="none" dirty="0">
                <a:solidFill>
                  <a:srgbClr val="18386B"/>
                </a:solidFill>
                <a:latin typeface="Arial" panose="020B0604020202020204" pitchFamily="34" charset="0"/>
                <a:ea typeface="黑体" panose="02010609060101010101" pitchFamily="49" charset="-122"/>
              </a:rPr>
              <a:t>10 Mb/s</a:t>
            </a:r>
          </a:p>
          <a:p>
            <a:pPr algn="r">
              <a:lnSpc>
                <a:spcPct val="120000"/>
              </a:lnSpc>
            </a:pPr>
            <a:endParaRPr lang="en-US" altLang="zh-CN" sz="1200" u="none" dirty="0">
              <a:solidFill>
                <a:srgbClr val="18386B"/>
              </a:solidFill>
              <a:latin typeface="Arial" panose="020B0604020202020204" pitchFamily="34" charset="0"/>
              <a:ea typeface="黑体" panose="02010609060101010101" pitchFamily="49" charset="-122"/>
            </a:endParaRPr>
          </a:p>
          <a:p>
            <a:pPr algn="r">
              <a:lnSpc>
                <a:spcPct val="120000"/>
              </a:lnSpc>
            </a:pPr>
            <a:r>
              <a:rPr lang="en-US" altLang="zh-CN" sz="1200" u="none" dirty="0">
                <a:solidFill>
                  <a:srgbClr val="18386B"/>
                </a:solidFill>
                <a:latin typeface="Arial" panose="020B0604020202020204" pitchFamily="34" charset="0"/>
                <a:ea typeface="黑体" panose="02010609060101010101" pitchFamily="49" charset="-122"/>
              </a:rPr>
              <a:t>1 Mb/s</a:t>
            </a:r>
          </a:p>
          <a:p>
            <a:pPr algn="r">
              <a:lnSpc>
                <a:spcPct val="120000"/>
              </a:lnSpc>
            </a:pPr>
            <a:endParaRPr lang="en-US" altLang="zh-CN" sz="1200" u="none" dirty="0">
              <a:solidFill>
                <a:srgbClr val="18386B"/>
              </a:solidFill>
              <a:latin typeface="Arial" panose="020B0604020202020204" pitchFamily="34" charset="0"/>
              <a:ea typeface="黑体" panose="02010609060101010101" pitchFamily="49" charset="-122"/>
            </a:endParaRPr>
          </a:p>
          <a:p>
            <a:pPr algn="r">
              <a:lnSpc>
                <a:spcPct val="120000"/>
              </a:lnSpc>
            </a:pPr>
            <a:r>
              <a:rPr lang="en-US" altLang="zh-CN" sz="1200" u="none" dirty="0">
                <a:solidFill>
                  <a:srgbClr val="18386B"/>
                </a:solidFill>
                <a:latin typeface="Arial" panose="020B0604020202020204" pitchFamily="34" charset="0"/>
                <a:ea typeface="黑体" panose="02010609060101010101" pitchFamily="49" charset="-122"/>
              </a:rPr>
              <a:t>100 kb/s</a:t>
            </a:r>
          </a:p>
          <a:p>
            <a:pPr algn="r">
              <a:lnSpc>
                <a:spcPct val="120000"/>
              </a:lnSpc>
            </a:pPr>
            <a:endParaRPr lang="en-US" altLang="zh-CN" sz="1200" u="none" dirty="0">
              <a:solidFill>
                <a:srgbClr val="18386B"/>
              </a:solidFill>
              <a:latin typeface="Arial" panose="020B0604020202020204" pitchFamily="34" charset="0"/>
              <a:ea typeface="黑体" panose="02010609060101010101" pitchFamily="49" charset="-122"/>
            </a:endParaRPr>
          </a:p>
          <a:p>
            <a:pPr algn="r">
              <a:lnSpc>
                <a:spcPct val="120000"/>
              </a:lnSpc>
            </a:pPr>
            <a:r>
              <a:rPr lang="en-US" altLang="zh-CN" sz="1200" u="none" dirty="0">
                <a:solidFill>
                  <a:srgbClr val="18386B"/>
                </a:solidFill>
                <a:latin typeface="Arial" panose="020B0604020202020204" pitchFamily="34" charset="0"/>
                <a:ea typeface="黑体" panose="02010609060101010101" pitchFamily="49" charset="-122"/>
              </a:rPr>
              <a:t>10 </a:t>
            </a:r>
            <a:r>
              <a:rPr lang="en-US" altLang="zh-CN" sz="1200" u="none" dirty="0" smtClean="0">
                <a:solidFill>
                  <a:srgbClr val="18386B"/>
                </a:solidFill>
                <a:latin typeface="Arial" panose="020B0604020202020204" pitchFamily="34" charset="0"/>
                <a:ea typeface="黑体" panose="02010609060101010101" pitchFamily="49" charset="-122"/>
              </a:rPr>
              <a:t>kb/s</a:t>
            </a:r>
            <a:endParaRPr lang="en-US" altLang="zh-CN" sz="1200" u="none" dirty="0">
              <a:solidFill>
                <a:srgbClr val="18386B"/>
              </a:solidFill>
              <a:latin typeface="Arial" panose="020B0604020202020204" pitchFamily="34" charset="0"/>
              <a:ea typeface="黑体" panose="02010609060101010101" pitchFamily="49" charset="-122"/>
            </a:endParaRPr>
          </a:p>
        </p:txBody>
      </p:sp>
      <p:sp>
        <p:nvSpPr>
          <p:cNvPr id="393222" name="Line 6"/>
          <p:cNvSpPr>
            <a:spLocks noChangeShapeType="1"/>
          </p:cNvSpPr>
          <p:nvPr/>
        </p:nvSpPr>
        <p:spPr bwMode="auto">
          <a:xfrm>
            <a:off x="1095760" y="4864885"/>
            <a:ext cx="5564317" cy="0"/>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solidFill>
                <a:srgbClr val="18386B"/>
              </a:solidFill>
            </a:endParaRPr>
          </a:p>
        </p:txBody>
      </p:sp>
      <p:sp>
        <p:nvSpPr>
          <p:cNvPr id="393223" name="Line 7"/>
          <p:cNvSpPr>
            <a:spLocks noChangeShapeType="1"/>
          </p:cNvSpPr>
          <p:nvPr/>
        </p:nvSpPr>
        <p:spPr bwMode="auto">
          <a:xfrm rot="-5400000" flipV="1">
            <a:off x="-758614" y="3118892"/>
            <a:ext cx="3924321" cy="1188"/>
          </a:xfrm>
          <a:prstGeom prst="line">
            <a:avLst/>
          </a:prstGeom>
          <a:noFill/>
          <a:ln w="2857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u="none">
              <a:solidFill>
                <a:srgbClr val="18386B"/>
              </a:solidFill>
            </a:endParaRPr>
          </a:p>
        </p:txBody>
      </p:sp>
      <p:sp>
        <p:nvSpPr>
          <p:cNvPr id="393224" name="Text Box 8"/>
          <p:cNvSpPr txBox="1">
            <a:spLocks noChangeArrowheads="1"/>
          </p:cNvSpPr>
          <p:nvPr/>
        </p:nvSpPr>
        <p:spPr bwMode="auto">
          <a:xfrm>
            <a:off x="1203664" y="912968"/>
            <a:ext cx="704040" cy="53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20000"/>
              </a:lnSpc>
            </a:pPr>
            <a:r>
              <a:rPr lang="zh-CN" altLang="en-US" sz="1350" u="none" dirty="0">
                <a:solidFill>
                  <a:srgbClr val="18386B"/>
                </a:solidFill>
                <a:latin typeface="Arial" panose="020B0604020202020204" pitchFamily="34" charset="0"/>
                <a:ea typeface="黑体" panose="02010609060101010101" pitchFamily="49" charset="-122"/>
              </a:rPr>
              <a:t>用户</a:t>
            </a:r>
          </a:p>
          <a:p>
            <a:pPr algn="ctr">
              <a:lnSpc>
                <a:spcPct val="95000"/>
              </a:lnSpc>
            </a:pPr>
            <a:r>
              <a:rPr lang="zh-CN" altLang="en-US" sz="1350" u="none" dirty="0">
                <a:solidFill>
                  <a:srgbClr val="18386B"/>
                </a:solidFill>
                <a:latin typeface="Arial" panose="020B0604020202020204" pitchFamily="34" charset="0"/>
                <a:ea typeface="黑体" panose="02010609060101010101" pitchFamily="49" charset="-122"/>
              </a:rPr>
              <a:t>数据率</a:t>
            </a:r>
          </a:p>
        </p:txBody>
      </p:sp>
      <p:sp>
        <p:nvSpPr>
          <p:cNvPr id="393225" name="Text Box 9"/>
          <p:cNvSpPr txBox="1">
            <a:spLocks noChangeArrowheads="1"/>
          </p:cNvSpPr>
          <p:nvPr/>
        </p:nvSpPr>
        <p:spPr bwMode="auto">
          <a:xfrm>
            <a:off x="1874669" y="4823200"/>
            <a:ext cx="520213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350" u="none">
                <a:solidFill>
                  <a:srgbClr val="18386B"/>
                </a:solidFill>
                <a:latin typeface="Arial" panose="020B0604020202020204" pitchFamily="34" charset="0"/>
                <a:ea typeface="黑体" panose="02010609060101010101" pitchFamily="49" charset="-122"/>
              </a:rPr>
              <a:t>PAN                        LAN                        MAN                         WAN</a:t>
            </a:r>
          </a:p>
        </p:txBody>
      </p:sp>
      <p:sp>
        <p:nvSpPr>
          <p:cNvPr id="393226" name="Oval 10"/>
          <p:cNvSpPr>
            <a:spLocks noChangeArrowheads="1"/>
          </p:cNvSpPr>
          <p:nvPr/>
        </p:nvSpPr>
        <p:spPr bwMode="auto">
          <a:xfrm>
            <a:off x="1474496" y="3946630"/>
            <a:ext cx="1080231" cy="540711"/>
          </a:xfrm>
          <a:prstGeom prst="ellipse">
            <a:avLst/>
          </a:prstGeom>
          <a:solidFill>
            <a:srgbClr val="CC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802.15.4</a:t>
            </a:r>
          </a:p>
          <a:p>
            <a:pPr algn="ctr"/>
            <a:r>
              <a:rPr lang="en-US" altLang="zh-CN" sz="1350" u="none">
                <a:solidFill>
                  <a:srgbClr val="18386B"/>
                </a:solidFill>
                <a:latin typeface="Arial" panose="020B0604020202020204" pitchFamily="34" charset="0"/>
                <a:ea typeface="黑体" panose="02010609060101010101" pitchFamily="49" charset="-122"/>
              </a:rPr>
              <a:t>ZigBee</a:t>
            </a:r>
          </a:p>
        </p:txBody>
      </p:sp>
      <p:sp>
        <p:nvSpPr>
          <p:cNvPr id="393227" name="Oval 11"/>
          <p:cNvSpPr>
            <a:spLocks noChangeArrowheads="1"/>
          </p:cNvSpPr>
          <p:nvPr/>
        </p:nvSpPr>
        <p:spPr bwMode="auto">
          <a:xfrm>
            <a:off x="1474496" y="3514300"/>
            <a:ext cx="1080231" cy="485925"/>
          </a:xfrm>
          <a:prstGeom prst="ellipse">
            <a:avLst/>
          </a:prstGeom>
          <a:solidFill>
            <a:srgbClr val="FFCC00"/>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802.15.1</a:t>
            </a:r>
          </a:p>
          <a:p>
            <a:pPr algn="ctr"/>
            <a:r>
              <a:rPr lang="zh-CN" altLang="en-US" sz="1350" u="none">
                <a:solidFill>
                  <a:srgbClr val="18386B"/>
                </a:solidFill>
                <a:latin typeface="Arial" panose="020B0604020202020204" pitchFamily="34" charset="0"/>
                <a:ea typeface="黑体" panose="02010609060101010101" pitchFamily="49" charset="-122"/>
              </a:rPr>
              <a:t>蓝牙</a:t>
            </a:r>
          </a:p>
        </p:txBody>
      </p:sp>
      <p:sp>
        <p:nvSpPr>
          <p:cNvPr id="393228" name="Oval 12"/>
          <p:cNvSpPr>
            <a:spLocks noChangeArrowheads="1"/>
          </p:cNvSpPr>
          <p:nvPr/>
        </p:nvSpPr>
        <p:spPr bwMode="auto">
          <a:xfrm>
            <a:off x="1474496" y="2326880"/>
            <a:ext cx="1080231" cy="485925"/>
          </a:xfrm>
          <a:prstGeom prst="ellipse">
            <a:avLst/>
          </a:prstGeom>
          <a:solidFill>
            <a:srgbClr val="FFFF99"/>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802.15.3</a:t>
            </a:r>
          </a:p>
          <a:p>
            <a:pPr algn="ctr"/>
            <a:r>
              <a:rPr lang="zh-CN" altLang="en-US" sz="1350" u="none">
                <a:solidFill>
                  <a:srgbClr val="18386B"/>
                </a:solidFill>
                <a:latin typeface="Arial" panose="020B0604020202020204" pitchFamily="34" charset="0"/>
                <a:ea typeface="黑体" panose="02010609060101010101" pitchFamily="49" charset="-122"/>
              </a:rPr>
              <a:t>超宽带</a:t>
            </a:r>
          </a:p>
        </p:txBody>
      </p:sp>
      <p:sp>
        <p:nvSpPr>
          <p:cNvPr id="393229" name="Oval 13"/>
          <p:cNvSpPr>
            <a:spLocks noChangeArrowheads="1"/>
          </p:cNvSpPr>
          <p:nvPr/>
        </p:nvSpPr>
        <p:spPr bwMode="auto">
          <a:xfrm>
            <a:off x="2770296" y="2952748"/>
            <a:ext cx="1080231" cy="345982"/>
          </a:xfrm>
          <a:prstGeom prst="ellipse">
            <a:avLst/>
          </a:prstGeom>
          <a:solidFill>
            <a:srgbClr val="FF99FF"/>
          </a:solidFill>
          <a:ln w="952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dirty="0">
                <a:solidFill>
                  <a:srgbClr val="18386B"/>
                </a:solidFill>
                <a:latin typeface="Arial" panose="020B0604020202020204" pitchFamily="34" charset="0"/>
                <a:ea typeface="黑体" panose="02010609060101010101" pitchFamily="49" charset="-122"/>
              </a:rPr>
              <a:t>802.11g, a</a:t>
            </a:r>
          </a:p>
        </p:txBody>
      </p:sp>
      <p:sp>
        <p:nvSpPr>
          <p:cNvPr id="393230" name="Oval 14"/>
          <p:cNvSpPr>
            <a:spLocks noChangeArrowheads="1"/>
          </p:cNvSpPr>
          <p:nvPr/>
        </p:nvSpPr>
        <p:spPr bwMode="auto">
          <a:xfrm>
            <a:off x="2770296" y="3275119"/>
            <a:ext cx="1080231" cy="37754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dirty="0">
                <a:solidFill>
                  <a:srgbClr val="18386B"/>
                </a:solidFill>
                <a:latin typeface="Arial" panose="020B0604020202020204" pitchFamily="34" charset="0"/>
                <a:ea typeface="黑体" panose="02010609060101010101" pitchFamily="49" charset="-122"/>
              </a:rPr>
              <a:t>802.11b</a:t>
            </a:r>
          </a:p>
        </p:txBody>
      </p:sp>
      <p:sp>
        <p:nvSpPr>
          <p:cNvPr id="393231" name="Oval 15"/>
          <p:cNvSpPr>
            <a:spLocks noChangeArrowheads="1"/>
          </p:cNvSpPr>
          <p:nvPr/>
        </p:nvSpPr>
        <p:spPr bwMode="auto">
          <a:xfrm>
            <a:off x="4013692" y="3028375"/>
            <a:ext cx="1080231" cy="485925"/>
          </a:xfrm>
          <a:prstGeom prst="ellipse">
            <a:avLst/>
          </a:prstGeom>
          <a:solidFill>
            <a:srgbClr val="66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802.16</a:t>
            </a:r>
          </a:p>
        </p:txBody>
      </p:sp>
      <p:sp>
        <p:nvSpPr>
          <p:cNvPr id="393232" name="Oval 16"/>
          <p:cNvSpPr>
            <a:spLocks noChangeArrowheads="1"/>
          </p:cNvSpPr>
          <p:nvPr/>
        </p:nvSpPr>
        <p:spPr bwMode="auto">
          <a:xfrm>
            <a:off x="5417872" y="4163390"/>
            <a:ext cx="1080230" cy="485925"/>
          </a:xfrm>
          <a:prstGeom prst="ellipse">
            <a:avLst/>
          </a:prstGeom>
          <a:solidFill>
            <a:srgbClr val="CC66FF"/>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2G</a:t>
            </a:r>
          </a:p>
          <a:p>
            <a:pPr algn="ctr"/>
            <a:r>
              <a:rPr lang="zh-CN" altLang="en-US" sz="1350" u="none">
                <a:solidFill>
                  <a:srgbClr val="18386B"/>
                </a:solidFill>
                <a:latin typeface="Arial" panose="020B0604020202020204" pitchFamily="34" charset="0"/>
                <a:ea typeface="黑体" panose="02010609060101010101" pitchFamily="49" charset="-122"/>
              </a:rPr>
              <a:t>移动通信</a:t>
            </a:r>
          </a:p>
        </p:txBody>
      </p:sp>
      <p:sp>
        <p:nvSpPr>
          <p:cNvPr id="393233" name="Oval 17"/>
          <p:cNvSpPr>
            <a:spLocks noChangeArrowheads="1"/>
          </p:cNvSpPr>
          <p:nvPr/>
        </p:nvSpPr>
        <p:spPr bwMode="auto">
          <a:xfrm>
            <a:off x="5417872" y="3569085"/>
            <a:ext cx="1080230" cy="485925"/>
          </a:xfrm>
          <a:prstGeom prst="ellipse">
            <a:avLst/>
          </a:prstGeom>
          <a:solidFill>
            <a:srgbClr val="66FF33"/>
          </a:solidFill>
          <a:ln w="38100" cmpd="dbl">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a:solidFill>
                  <a:srgbClr val="18386B"/>
                </a:solidFill>
                <a:latin typeface="Arial" panose="020B0604020202020204" pitchFamily="34" charset="0"/>
                <a:ea typeface="黑体" panose="02010609060101010101" pitchFamily="49" charset="-122"/>
              </a:rPr>
              <a:t>3G</a:t>
            </a:r>
          </a:p>
          <a:p>
            <a:pPr algn="ctr"/>
            <a:r>
              <a:rPr lang="zh-CN" altLang="en-US" sz="1350" u="none">
                <a:solidFill>
                  <a:srgbClr val="18386B"/>
                </a:solidFill>
                <a:latin typeface="Arial" panose="020B0604020202020204" pitchFamily="34" charset="0"/>
                <a:ea typeface="黑体" panose="02010609060101010101" pitchFamily="49" charset="-122"/>
              </a:rPr>
              <a:t>移动通信</a:t>
            </a:r>
          </a:p>
        </p:txBody>
      </p:sp>
      <p:sp>
        <p:nvSpPr>
          <p:cNvPr id="393234" name="Oval 18"/>
          <p:cNvSpPr>
            <a:spLocks noChangeArrowheads="1"/>
          </p:cNvSpPr>
          <p:nvPr/>
        </p:nvSpPr>
        <p:spPr bwMode="auto">
          <a:xfrm>
            <a:off x="5363086" y="2434069"/>
            <a:ext cx="1080230" cy="485925"/>
          </a:xfrm>
          <a:prstGeom prst="ellipse">
            <a:avLst/>
          </a:prstGeom>
          <a:solidFill>
            <a:srgbClr val="CC9900"/>
          </a:solidFill>
          <a:ln w="38100" cmpd="dbl">
            <a:solidFill>
              <a:schemeClr val="folHlink"/>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dirty="0">
                <a:solidFill>
                  <a:srgbClr val="18386B"/>
                </a:solidFill>
                <a:latin typeface="Arial" panose="020B0604020202020204" pitchFamily="34" charset="0"/>
                <a:ea typeface="黑体" panose="02010609060101010101" pitchFamily="49" charset="-122"/>
              </a:rPr>
              <a:t>4G</a:t>
            </a:r>
          </a:p>
          <a:p>
            <a:pPr algn="ctr"/>
            <a:r>
              <a:rPr lang="zh-CN" altLang="en-US" sz="1350" u="none" dirty="0">
                <a:solidFill>
                  <a:srgbClr val="18386B"/>
                </a:solidFill>
                <a:latin typeface="Arial" panose="020B0604020202020204" pitchFamily="34" charset="0"/>
                <a:ea typeface="黑体" panose="02010609060101010101" pitchFamily="49" charset="-122"/>
              </a:rPr>
              <a:t>移动通信</a:t>
            </a:r>
          </a:p>
        </p:txBody>
      </p:sp>
      <p:sp>
        <p:nvSpPr>
          <p:cNvPr id="393237" name="Text Box 21"/>
          <p:cNvSpPr txBox="1">
            <a:spLocks noChangeArrowheads="1"/>
          </p:cNvSpPr>
          <p:nvPr/>
        </p:nvSpPr>
        <p:spPr bwMode="auto">
          <a:xfrm>
            <a:off x="4175667" y="2735391"/>
            <a:ext cx="77944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1350" u="none">
                <a:solidFill>
                  <a:srgbClr val="18386B"/>
                </a:solidFill>
                <a:latin typeface="Arial" panose="020B0604020202020204" pitchFamily="34" charset="0"/>
                <a:ea typeface="黑体" panose="02010609060101010101" pitchFamily="49" charset="-122"/>
              </a:rPr>
              <a:t>WiMAX</a:t>
            </a:r>
          </a:p>
        </p:txBody>
      </p:sp>
      <p:sp>
        <p:nvSpPr>
          <p:cNvPr id="20" name="Oval 14"/>
          <p:cNvSpPr>
            <a:spLocks noChangeArrowheads="1"/>
          </p:cNvSpPr>
          <p:nvPr/>
        </p:nvSpPr>
        <p:spPr bwMode="auto">
          <a:xfrm>
            <a:off x="2716106" y="1538183"/>
            <a:ext cx="1080231" cy="355646"/>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50" u="none" dirty="0" smtClean="0">
                <a:solidFill>
                  <a:srgbClr val="18386B"/>
                </a:solidFill>
                <a:latin typeface="Arial" panose="020B0604020202020204" pitchFamily="34" charset="0"/>
                <a:ea typeface="黑体" panose="02010609060101010101" pitchFamily="49" charset="-122"/>
              </a:rPr>
              <a:t>802.11ad</a:t>
            </a:r>
            <a:endParaRPr lang="en-US" altLang="zh-CN" sz="1350" u="none" dirty="0">
              <a:solidFill>
                <a:srgbClr val="18386B"/>
              </a:solidFill>
              <a:latin typeface="Arial" panose="020B0604020202020204" pitchFamily="34" charset="0"/>
              <a:ea typeface="黑体" panose="02010609060101010101" pitchFamily="49" charset="-122"/>
            </a:endParaRPr>
          </a:p>
        </p:txBody>
      </p:sp>
      <p:sp>
        <p:nvSpPr>
          <p:cNvPr id="21" name="Oval 14"/>
          <p:cNvSpPr>
            <a:spLocks noChangeArrowheads="1"/>
          </p:cNvSpPr>
          <p:nvPr/>
        </p:nvSpPr>
        <p:spPr bwMode="auto">
          <a:xfrm>
            <a:off x="2729603" y="2137488"/>
            <a:ext cx="1080231" cy="355646"/>
          </a:xfrm>
          <a:prstGeom prst="ellipse">
            <a:avLst/>
          </a:prstGeom>
          <a:solidFill>
            <a:schemeClr val="accent1">
              <a:lumMod val="40000"/>
              <a:lumOff val="60000"/>
            </a:schemeClr>
          </a:solidFill>
          <a:ln w="9525">
            <a:solidFill>
              <a:schemeClr val="tx1"/>
            </a:solidFill>
            <a:round/>
            <a:headEnd/>
            <a:tailEnd/>
          </a:ln>
          <a:effectLst/>
          <a:extLst/>
        </p:spPr>
        <p:txBody>
          <a:bodyPr wrap="none" anchor="ctr"/>
          <a:lstStyle/>
          <a:p>
            <a:pPr algn="ctr"/>
            <a:r>
              <a:rPr lang="en-US" altLang="zh-CN" sz="1350" u="none" dirty="0" smtClean="0">
                <a:solidFill>
                  <a:srgbClr val="18386B"/>
                </a:solidFill>
                <a:latin typeface="Arial" panose="020B0604020202020204" pitchFamily="34" charset="0"/>
                <a:ea typeface="黑体" panose="02010609060101010101" pitchFamily="49" charset="-122"/>
              </a:rPr>
              <a:t>802.11ac</a:t>
            </a:r>
            <a:endParaRPr lang="en-US" altLang="zh-CN" sz="1350" u="none" dirty="0">
              <a:solidFill>
                <a:srgbClr val="18386B"/>
              </a:solidFill>
              <a:latin typeface="Arial" panose="020B0604020202020204" pitchFamily="34" charset="0"/>
              <a:ea typeface="黑体" panose="02010609060101010101" pitchFamily="49" charset="-122"/>
            </a:endParaRPr>
          </a:p>
        </p:txBody>
      </p:sp>
      <p:sp>
        <p:nvSpPr>
          <p:cNvPr id="22" name="Oval 14"/>
          <p:cNvSpPr>
            <a:spLocks noChangeArrowheads="1"/>
          </p:cNvSpPr>
          <p:nvPr/>
        </p:nvSpPr>
        <p:spPr bwMode="auto">
          <a:xfrm>
            <a:off x="2729603" y="2423217"/>
            <a:ext cx="1080231" cy="355646"/>
          </a:xfrm>
          <a:prstGeom prst="ellipse">
            <a:avLst/>
          </a:prstGeom>
          <a:solidFill>
            <a:schemeClr val="accent6">
              <a:lumMod val="20000"/>
              <a:lumOff val="80000"/>
            </a:schemeClr>
          </a:solidFill>
          <a:ln w="9525">
            <a:solidFill>
              <a:schemeClr val="tx1"/>
            </a:solidFill>
            <a:round/>
            <a:headEnd/>
            <a:tailEnd/>
          </a:ln>
          <a:effectLst/>
          <a:extLst/>
        </p:spPr>
        <p:txBody>
          <a:bodyPr wrap="none" anchor="ctr"/>
          <a:lstStyle/>
          <a:p>
            <a:pPr algn="ctr"/>
            <a:r>
              <a:rPr lang="en-US" altLang="zh-CN" sz="1350" u="none" dirty="0" smtClean="0">
                <a:solidFill>
                  <a:srgbClr val="18386B"/>
                </a:solidFill>
                <a:latin typeface="Arial" panose="020B0604020202020204" pitchFamily="34" charset="0"/>
                <a:ea typeface="黑体" panose="02010609060101010101" pitchFamily="49" charset="-122"/>
              </a:rPr>
              <a:t>802.11n</a:t>
            </a:r>
            <a:endParaRPr lang="en-US" altLang="zh-CN" sz="1350" u="none" dirty="0">
              <a:solidFill>
                <a:srgbClr val="18386B"/>
              </a:solidFill>
              <a:latin typeface="Arial" panose="020B0604020202020204" pitchFamily="34" charset="0"/>
              <a:ea typeface="黑体" panose="02010609060101010101" pitchFamily="49" charset="-122"/>
            </a:endParaRPr>
          </a:p>
        </p:txBody>
      </p:sp>
      <p:sp>
        <p:nvSpPr>
          <p:cNvPr id="23" name="Oval 17"/>
          <p:cNvSpPr>
            <a:spLocks noChangeArrowheads="1"/>
          </p:cNvSpPr>
          <p:nvPr/>
        </p:nvSpPr>
        <p:spPr bwMode="auto">
          <a:xfrm>
            <a:off x="5363086" y="1367996"/>
            <a:ext cx="1080230" cy="485925"/>
          </a:xfrm>
          <a:prstGeom prst="ellipse">
            <a:avLst/>
          </a:prstGeom>
          <a:solidFill>
            <a:srgbClr val="FFC000"/>
          </a:solidFill>
          <a:ln w="38100" cmpd="dbl">
            <a:solidFill>
              <a:schemeClr val="folHlink"/>
            </a:solidFill>
            <a:round/>
            <a:headEnd/>
            <a:tailEnd/>
          </a:ln>
          <a:effectLst/>
          <a:extLst/>
        </p:spPr>
        <p:txBody>
          <a:bodyPr wrap="none" anchor="ctr"/>
          <a:lstStyle/>
          <a:p>
            <a:pPr algn="ctr"/>
            <a:r>
              <a:rPr lang="en-US" altLang="zh-CN" sz="1350" u="none" dirty="0" smtClean="0">
                <a:solidFill>
                  <a:srgbClr val="18386B"/>
                </a:solidFill>
                <a:latin typeface="Arial" panose="020B0604020202020204" pitchFamily="34" charset="0"/>
                <a:ea typeface="黑体" panose="02010609060101010101" pitchFamily="49" charset="-122"/>
              </a:rPr>
              <a:t>5G</a:t>
            </a:r>
            <a:endParaRPr lang="en-US" altLang="zh-CN" sz="1350" u="none" dirty="0">
              <a:solidFill>
                <a:srgbClr val="18386B"/>
              </a:solidFill>
              <a:latin typeface="Arial" panose="020B0604020202020204" pitchFamily="34" charset="0"/>
              <a:ea typeface="黑体" panose="02010609060101010101" pitchFamily="49" charset="-122"/>
            </a:endParaRPr>
          </a:p>
          <a:p>
            <a:pPr algn="ctr"/>
            <a:r>
              <a:rPr lang="zh-CN" altLang="en-US" sz="1350" u="none" dirty="0">
                <a:solidFill>
                  <a:srgbClr val="18386B"/>
                </a:solidFill>
                <a:latin typeface="Arial" panose="020B0604020202020204" pitchFamily="34" charset="0"/>
                <a:ea typeface="黑体" panose="02010609060101010101" pitchFamily="49" charset="-122"/>
              </a:rPr>
              <a:t>移动通信</a:t>
            </a:r>
          </a:p>
        </p:txBody>
      </p:sp>
    </p:spTree>
    <p:extLst>
      <p:ext uri="{BB962C8B-B14F-4D97-AF65-F5344CB8AC3E}">
        <p14:creationId xmlns:p14="http://schemas.microsoft.com/office/powerpoint/2010/main" val="26591583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771543" y="747398"/>
            <a:ext cx="6089544" cy="708244"/>
          </a:xfrm>
        </p:spPr>
        <p:txBody>
          <a:bodyPr/>
          <a:lstStyle/>
          <a:p>
            <a:pPr algn="l"/>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七、移动</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自组</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网络</a:t>
            </a:r>
            <a:endPar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400387" name="Text Box 3"/>
          <p:cNvSpPr txBox="1">
            <a:spLocks noChangeArrowheads="1"/>
          </p:cNvSpPr>
          <p:nvPr/>
        </p:nvSpPr>
        <p:spPr bwMode="auto">
          <a:xfrm>
            <a:off x="7111196" y="1275554"/>
            <a:ext cx="184731"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101"/>
          </a:p>
        </p:txBody>
      </p:sp>
      <p:sp>
        <p:nvSpPr>
          <p:cNvPr id="400388" name="Oval 4"/>
          <p:cNvSpPr>
            <a:spLocks noChangeArrowheads="1"/>
          </p:cNvSpPr>
          <p:nvPr/>
        </p:nvSpPr>
        <p:spPr bwMode="auto">
          <a:xfrm>
            <a:off x="1167206" y="2976459"/>
            <a:ext cx="4506716" cy="1880577"/>
          </a:xfrm>
          <a:prstGeom prst="ellipse">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89" name="Text Box 5"/>
          <p:cNvSpPr txBox="1">
            <a:spLocks noChangeArrowheads="1"/>
          </p:cNvSpPr>
          <p:nvPr/>
        </p:nvSpPr>
        <p:spPr bwMode="auto">
          <a:xfrm>
            <a:off x="3140680" y="3651752"/>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自组网络</a:t>
            </a:r>
          </a:p>
        </p:txBody>
      </p:sp>
      <p:sp>
        <p:nvSpPr>
          <p:cNvPr id="400390" name="Freeform 6"/>
          <p:cNvSpPr>
            <a:spLocks/>
          </p:cNvSpPr>
          <p:nvPr/>
        </p:nvSpPr>
        <p:spPr bwMode="auto">
          <a:xfrm rot="-2939644">
            <a:off x="3004908" y="2934774"/>
            <a:ext cx="264400" cy="4287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1" name="Freeform 7"/>
          <p:cNvSpPr>
            <a:spLocks/>
          </p:cNvSpPr>
          <p:nvPr/>
        </p:nvSpPr>
        <p:spPr bwMode="auto">
          <a:xfrm rot="-2939644">
            <a:off x="3832051" y="4331212"/>
            <a:ext cx="263210" cy="4287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2" name="Freeform 8"/>
          <p:cNvSpPr>
            <a:spLocks/>
          </p:cNvSpPr>
          <p:nvPr/>
        </p:nvSpPr>
        <p:spPr bwMode="auto">
          <a:xfrm rot="-2939644">
            <a:off x="1695411" y="3236691"/>
            <a:ext cx="263209" cy="4287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3" name="Freeform 9"/>
          <p:cNvSpPr>
            <a:spLocks/>
          </p:cNvSpPr>
          <p:nvPr/>
        </p:nvSpPr>
        <p:spPr bwMode="auto">
          <a:xfrm rot="-2939644">
            <a:off x="2141438" y="4159114"/>
            <a:ext cx="263210" cy="4406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4" name="Freeform 10"/>
          <p:cNvSpPr>
            <a:spLocks/>
          </p:cNvSpPr>
          <p:nvPr/>
        </p:nvSpPr>
        <p:spPr bwMode="auto">
          <a:xfrm rot="2939644" flipH="1">
            <a:off x="1418505" y="3236095"/>
            <a:ext cx="263209" cy="44067"/>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5" name="Freeform 11"/>
          <p:cNvSpPr>
            <a:spLocks/>
          </p:cNvSpPr>
          <p:nvPr/>
        </p:nvSpPr>
        <p:spPr bwMode="auto">
          <a:xfrm rot="2939644" flipH="1">
            <a:off x="2723833" y="2953830"/>
            <a:ext cx="263209" cy="41684"/>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6" name="Freeform 12"/>
          <p:cNvSpPr>
            <a:spLocks/>
          </p:cNvSpPr>
          <p:nvPr/>
        </p:nvSpPr>
        <p:spPr bwMode="auto">
          <a:xfrm rot="2939644" flipH="1">
            <a:off x="1916340" y="4150777"/>
            <a:ext cx="263210" cy="41684"/>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397" name="Freeform 13"/>
          <p:cNvSpPr>
            <a:spLocks/>
          </p:cNvSpPr>
          <p:nvPr/>
        </p:nvSpPr>
        <p:spPr bwMode="auto">
          <a:xfrm rot="2939644" flipH="1">
            <a:off x="3542640" y="4321684"/>
            <a:ext cx="263210" cy="4287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grpSp>
        <p:nvGrpSpPr>
          <p:cNvPr id="400398" name="Group 14"/>
          <p:cNvGrpSpPr>
            <a:grpSpLocks/>
          </p:cNvGrpSpPr>
          <p:nvPr/>
        </p:nvGrpSpPr>
        <p:grpSpPr bwMode="auto">
          <a:xfrm>
            <a:off x="3545618" y="4346100"/>
            <a:ext cx="337051" cy="434712"/>
            <a:chOff x="2352" y="2061"/>
            <a:chExt cx="246" cy="237"/>
          </a:xfrm>
        </p:grpSpPr>
        <p:pic>
          <p:nvPicPr>
            <p:cNvPr id="400399" name="Picture 15" descr="notebook"/>
            <p:cNvPicPr>
              <a:picLocks noChangeAspect="1" noChangeArrowheads="1"/>
            </p:cNvPicPr>
            <p:nvPr/>
          </p:nvPicPr>
          <p:blipFill>
            <a:blip r:embed="rId2" cstate="print">
              <a:extLst>
                <a:ext uri="{28A0092B-C50C-407E-A947-70E740481C1C}">
                  <a14:useLocalDpi xmlns:a14="http://schemas.microsoft.com/office/drawing/2010/main"/>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400400" name="Line 16"/>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grpSp>
      <p:grpSp>
        <p:nvGrpSpPr>
          <p:cNvPr id="400401" name="Group 17"/>
          <p:cNvGrpSpPr>
            <a:grpSpLocks/>
          </p:cNvGrpSpPr>
          <p:nvPr/>
        </p:nvGrpSpPr>
        <p:grpSpPr bwMode="auto">
          <a:xfrm>
            <a:off x="1890138" y="4196035"/>
            <a:ext cx="338242" cy="434712"/>
            <a:chOff x="2352" y="2061"/>
            <a:chExt cx="246" cy="237"/>
          </a:xfrm>
        </p:grpSpPr>
        <p:pic>
          <p:nvPicPr>
            <p:cNvPr id="400402" name="Picture 18" descr="notebook"/>
            <p:cNvPicPr>
              <a:picLocks noChangeAspect="1" noChangeArrowheads="1"/>
            </p:cNvPicPr>
            <p:nvPr/>
          </p:nvPicPr>
          <p:blipFill>
            <a:blip r:embed="rId2" cstate="print">
              <a:extLst>
                <a:ext uri="{28A0092B-C50C-407E-A947-70E740481C1C}">
                  <a14:useLocalDpi xmlns:a14="http://schemas.microsoft.com/office/drawing/2010/main"/>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400403" name="Line 19"/>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grpSp>
      <p:grpSp>
        <p:nvGrpSpPr>
          <p:cNvPr id="400404" name="Group 20"/>
          <p:cNvGrpSpPr>
            <a:grpSpLocks/>
          </p:cNvGrpSpPr>
          <p:nvPr/>
        </p:nvGrpSpPr>
        <p:grpSpPr bwMode="auto">
          <a:xfrm>
            <a:off x="1505448" y="3336139"/>
            <a:ext cx="337050" cy="433521"/>
            <a:chOff x="2352" y="2061"/>
            <a:chExt cx="246" cy="237"/>
          </a:xfrm>
        </p:grpSpPr>
        <p:pic>
          <p:nvPicPr>
            <p:cNvPr id="400405" name="Picture 21" descr="notebook"/>
            <p:cNvPicPr>
              <a:picLocks noChangeAspect="1" noChangeArrowheads="1"/>
            </p:cNvPicPr>
            <p:nvPr/>
          </p:nvPicPr>
          <p:blipFill>
            <a:blip r:embed="rId2" cstate="print">
              <a:extLst>
                <a:ext uri="{28A0092B-C50C-407E-A947-70E740481C1C}">
                  <a14:useLocalDpi xmlns:a14="http://schemas.microsoft.com/office/drawing/2010/main"/>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400406" name="Line 22"/>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grpSp>
      <p:grpSp>
        <p:nvGrpSpPr>
          <p:cNvPr id="400407" name="Group 23"/>
          <p:cNvGrpSpPr>
            <a:grpSpLocks/>
          </p:cNvGrpSpPr>
          <p:nvPr/>
        </p:nvGrpSpPr>
        <p:grpSpPr bwMode="auto">
          <a:xfrm>
            <a:off x="2745271" y="3007425"/>
            <a:ext cx="338242" cy="434712"/>
            <a:chOff x="2352" y="2061"/>
            <a:chExt cx="246" cy="237"/>
          </a:xfrm>
        </p:grpSpPr>
        <p:pic>
          <p:nvPicPr>
            <p:cNvPr id="400408" name="Picture 24" descr="notebook"/>
            <p:cNvPicPr>
              <a:picLocks noChangeAspect="1" noChangeArrowheads="1"/>
            </p:cNvPicPr>
            <p:nvPr/>
          </p:nvPicPr>
          <p:blipFill>
            <a:blip r:embed="rId2" cstate="print">
              <a:extLst>
                <a:ext uri="{28A0092B-C50C-407E-A947-70E740481C1C}">
                  <a14:useLocalDpi xmlns:a14="http://schemas.microsoft.com/office/drawing/2010/main"/>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400409" name="Line 25"/>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grpSp>
      <p:sp>
        <p:nvSpPr>
          <p:cNvPr id="400410" name="Freeform 26"/>
          <p:cNvSpPr>
            <a:spLocks/>
          </p:cNvSpPr>
          <p:nvPr/>
        </p:nvSpPr>
        <p:spPr bwMode="auto">
          <a:xfrm rot="-2939644">
            <a:off x="4362639" y="3010998"/>
            <a:ext cx="263209" cy="41684"/>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411" name="Freeform 27"/>
          <p:cNvSpPr>
            <a:spLocks/>
          </p:cNvSpPr>
          <p:nvPr/>
        </p:nvSpPr>
        <p:spPr bwMode="auto">
          <a:xfrm rot="2939644" flipH="1">
            <a:off x="4080969" y="3029458"/>
            <a:ext cx="263209" cy="4287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grpSp>
        <p:nvGrpSpPr>
          <p:cNvPr id="400412" name="Group 28"/>
          <p:cNvGrpSpPr>
            <a:grpSpLocks/>
          </p:cNvGrpSpPr>
          <p:nvPr/>
        </p:nvGrpSpPr>
        <p:grpSpPr bwMode="auto">
          <a:xfrm>
            <a:off x="4101812" y="3081266"/>
            <a:ext cx="337050" cy="434712"/>
            <a:chOff x="2352" y="2061"/>
            <a:chExt cx="246" cy="237"/>
          </a:xfrm>
        </p:grpSpPr>
        <p:pic>
          <p:nvPicPr>
            <p:cNvPr id="400413" name="Picture 29" descr="notebook"/>
            <p:cNvPicPr>
              <a:picLocks noChangeAspect="1" noChangeArrowheads="1"/>
            </p:cNvPicPr>
            <p:nvPr/>
          </p:nvPicPr>
          <p:blipFill>
            <a:blip r:embed="rId2" cstate="print">
              <a:extLst>
                <a:ext uri="{28A0092B-C50C-407E-A947-70E740481C1C}">
                  <a14:useLocalDpi xmlns:a14="http://schemas.microsoft.com/office/drawing/2010/main"/>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400414" name="Line 30"/>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grpSp>
      <p:sp>
        <p:nvSpPr>
          <p:cNvPr id="400415" name="Freeform 31"/>
          <p:cNvSpPr>
            <a:spLocks/>
          </p:cNvSpPr>
          <p:nvPr/>
        </p:nvSpPr>
        <p:spPr bwMode="auto">
          <a:xfrm rot="-2939644">
            <a:off x="5521474" y="3462383"/>
            <a:ext cx="263210" cy="41685"/>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416" name="Freeform 32"/>
          <p:cNvSpPr>
            <a:spLocks/>
          </p:cNvSpPr>
          <p:nvPr/>
        </p:nvSpPr>
        <p:spPr bwMode="auto">
          <a:xfrm rot="2939644" flipH="1">
            <a:off x="5239805" y="3461788"/>
            <a:ext cx="263210" cy="42876"/>
          </a:xfrm>
          <a:custGeom>
            <a:avLst/>
            <a:gdLst>
              <a:gd name="T0" fmla="*/ 0 w 168"/>
              <a:gd name="T1" fmla="*/ 0 h 36"/>
              <a:gd name="T2" fmla="*/ 108 w 168"/>
              <a:gd name="T3" fmla="*/ 0 h 36"/>
              <a:gd name="T4" fmla="*/ 64 w 168"/>
              <a:gd name="T5" fmla="*/ 36 h 36"/>
              <a:gd name="T6" fmla="*/ 168 w 168"/>
              <a:gd name="T7" fmla="*/ 36 h 36"/>
            </a:gdLst>
            <a:ahLst/>
            <a:cxnLst>
              <a:cxn ang="0">
                <a:pos x="T0" y="T1"/>
              </a:cxn>
              <a:cxn ang="0">
                <a:pos x="T2" y="T3"/>
              </a:cxn>
              <a:cxn ang="0">
                <a:pos x="T4" y="T5"/>
              </a:cxn>
              <a:cxn ang="0">
                <a:pos x="T6" y="T7"/>
              </a:cxn>
            </a:cxnLst>
            <a:rect l="0" t="0" r="r" b="b"/>
            <a:pathLst>
              <a:path w="168" h="36">
                <a:moveTo>
                  <a:pt x="0" y="0"/>
                </a:moveTo>
                <a:lnTo>
                  <a:pt x="108" y="0"/>
                </a:lnTo>
                <a:lnTo>
                  <a:pt x="64" y="36"/>
                </a:lnTo>
                <a:lnTo>
                  <a:pt x="168" y="36"/>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grpSp>
        <p:nvGrpSpPr>
          <p:cNvPr id="400417" name="Group 33"/>
          <p:cNvGrpSpPr>
            <a:grpSpLocks/>
          </p:cNvGrpSpPr>
          <p:nvPr/>
        </p:nvGrpSpPr>
        <p:grpSpPr bwMode="auto">
          <a:xfrm>
            <a:off x="5223727" y="3539798"/>
            <a:ext cx="339432" cy="433521"/>
            <a:chOff x="2352" y="2061"/>
            <a:chExt cx="246" cy="237"/>
          </a:xfrm>
        </p:grpSpPr>
        <p:pic>
          <p:nvPicPr>
            <p:cNvPr id="400418" name="Picture 34" descr="notebook"/>
            <p:cNvPicPr>
              <a:picLocks noChangeAspect="1" noChangeArrowheads="1"/>
            </p:cNvPicPr>
            <p:nvPr/>
          </p:nvPicPr>
          <p:blipFill>
            <a:blip r:embed="rId2" cstate="print">
              <a:extLst>
                <a:ext uri="{28A0092B-C50C-407E-A947-70E740481C1C}">
                  <a14:useLocalDpi xmlns:a14="http://schemas.microsoft.com/office/drawing/2010/main"/>
                </a:ext>
              </a:extLst>
            </a:blip>
            <a:srcRect l="13889" t="32260" r="1389" b="4477"/>
            <a:stretch>
              <a:fillRect/>
            </a:stretch>
          </p:blipFill>
          <p:spPr bwMode="auto">
            <a:xfrm>
              <a:off x="2352" y="2127"/>
              <a:ext cx="246" cy="171"/>
            </a:xfrm>
            <a:prstGeom prst="rect">
              <a:avLst/>
            </a:prstGeom>
            <a:noFill/>
            <a:extLst>
              <a:ext uri="{909E8E84-426E-40DD-AFC4-6F175D3DCCD1}">
                <a14:hiddenFill xmlns:a14="http://schemas.microsoft.com/office/drawing/2010/main">
                  <a:solidFill>
                    <a:srgbClr val="FFFFFF"/>
                  </a:solidFill>
                </a14:hiddenFill>
              </a:ext>
            </a:extLst>
          </p:spPr>
        </p:pic>
        <p:sp>
          <p:nvSpPr>
            <p:cNvPr id="400419" name="Line 35"/>
            <p:cNvSpPr>
              <a:spLocks noChangeShapeType="1"/>
            </p:cNvSpPr>
            <p:nvPr/>
          </p:nvSpPr>
          <p:spPr bwMode="auto">
            <a:xfrm flipH="1">
              <a:off x="2556" y="2061"/>
              <a:ext cx="0" cy="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u="none"/>
            </a:p>
          </p:txBody>
        </p:sp>
      </p:grpSp>
      <p:sp>
        <p:nvSpPr>
          <p:cNvPr id="400420" name="Text Box 36"/>
          <p:cNvSpPr txBox="1">
            <a:spLocks noChangeArrowheads="1"/>
          </p:cNvSpPr>
          <p:nvPr/>
        </p:nvSpPr>
        <p:spPr bwMode="auto">
          <a:xfrm>
            <a:off x="1547664" y="4244866"/>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u="none" dirty="0">
                <a:solidFill>
                  <a:srgbClr val="333399"/>
                </a:solidFill>
                <a:latin typeface="Arial" panose="020B0604020202020204" pitchFamily="34" charset="0"/>
                <a:ea typeface="黑体" panose="02010609060101010101" pitchFamily="49" charset="-122"/>
              </a:rPr>
              <a:t>A</a:t>
            </a:r>
          </a:p>
        </p:txBody>
      </p:sp>
      <p:sp>
        <p:nvSpPr>
          <p:cNvPr id="400421" name="Text Box 37"/>
          <p:cNvSpPr txBox="1">
            <a:spLocks noChangeArrowheads="1"/>
          </p:cNvSpPr>
          <p:nvPr/>
        </p:nvSpPr>
        <p:spPr bwMode="auto">
          <a:xfrm>
            <a:off x="5280894" y="3936399"/>
            <a:ext cx="364202"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u="none">
                <a:solidFill>
                  <a:srgbClr val="333399"/>
                </a:solidFill>
                <a:latin typeface="Arial" panose="020B0604020202020204" pitchFamily="34" charset="0"/>
                <a:ea typeface="黑体" panose="02010609060101010101" pitchFamily="49" charset="-122"/>
              </a:rPr>
              <a:t>E</a:t>
            </a:r>
          </a:p>
        </p:txBody>
      </p:sp>
      <p:sp>
        <p:nvSpPr>
          <p:cNvPr id="400422" name="Text Box 38"/>
          <p:cNvSpPr txBox="1">
            <a:spLocks noChangeArrowheads="1"/>
          </p:cNvSpPr>
          <p:nvPr/>
        </p:nvSpPr>
        <p:spPr bwMode="auto">
          <a:xfrm>
            <a:off x="4120868" y="3488586"/>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u="none">
                <a:solidFill>
                  <a:srgbClr val="333399"/>
                </a:solidFill>
                <a:latin typeface="Arial" panose="020B0604020202020204" pitchFamily="34" charset="0"/>
                <a:ea typeface="黑体" panose="02010609060101010101" pitchFamily="49" charset="-122"/>
              </a:rPr>
              <a:t>D</a:t>
            </a:r>
          </a:p>
        </p:txBody>
      </p:sp>
      <p:sp>
        <p:nvSpPr>
          <p:cNvPr id="400423" name="Text Box 39"/>
          <p:cNvSpPr txBox="1">
            <a:spLocks noChangeArrowheads="1"/>
          </p:cNvSpPr>
          <p:nvPr/>
        </p:nvSpPr>
        <p:spPr bwMode="auto">
          <a:xfrm>
            <a:off x="2745271" y="3434991"/>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u="none">
                <a:solidFill>
                  <a:srgbClr val="333399"/>
                </a:solidFill>
                <a:latin typeface="Arial" panose="020B0604020202020204" pitchFamily="34" charset="0"/>
                <a:ea typeface="黑体" panose="02010609060101010101" pitchFamily="49" charset="-122"/>
              </a:rPr>
              <a:t>C</a:t>
            </a:r>
          </a:p>
        </p:txBody>
      </p:sp>
      <p:sp>
        <p:nvSpPr>
          <p:cNvPr id="400424" name="Text Box 40"/>
          <p:cNvSpPr txBox="1">
            <a:spLocks noChangeArrowheads="1"/>
          </p:cNvSpPr>
          <p:nvPr/>
        </p:nvSpPr>
        <p:spPr bwMode="auto">
          <a:xfrm>
            <a:off x="1187624" y="3433800"/>
            <a:ext cx="378630"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u="none" dirty="0">
                <a:solidFill>
                  <a:srgbClr val="333399"/>
                </a:solidFill>
                <a:latin typeface="Arial" panose="020B0604020202020204" pitchFamily="34" charset="0"/>
                <a:ea typeface="黑体" panose="02010609060101010101" pitchFamily="49" charset="-122"/>
              </a:rPr>
              <a:t>B</a:t>
            </a:r>
          </a:p>
        </p:txBody>
      </p:sp>
      <p:sp>
        <p:nvSpPr>
          <p:cNvPr id="400425" name="Text Box 41"/>
          <p:cNvSpPr txBox="1">
            <a:spLocks noChangeArrowheads="1"/>
          </p:cNvSpPr>
          <p:nvPr/>
        </p:nvSpPr>
        <p:spPr bwMode="auto">
          <a:xfrm>
            <a:off x="3318139" y="4375875"/>
            <a:ext cx="349776" cy="41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u="none">
                <a:solidFill>
                  <a:srgbClr val="333399"/>
                </a:solidFill>
                <a:latin typeface="Arial" panose="020B0604020202020204" pitchFamily="34" charset="0"/>
                <a:ea typeface="黑体" panose="02010609060101010101" pitchFamily="49" charset="-122"/>
              </a:rPr>
              <a:t>F</a:t>
            </a:r>
          </a:p>
        </p:txBody>
      </p:sp>
      <p:sp>
        <p:nvSpPr>
          <p:cNvPr id="400426" name="AutoShape 42"/>
          <p:cNvSpPr>
            <a:spLocks noChangeArrowheads="1"/>
          </p:cNvSpPr>
          <p:nvPr/>
        </p:nvSpPr>
        <p:spPr bwMode="auto">
          <a:xfrm rot="114164">
            <a:off x="3070412" y="3192029"/>
            <a:ext cx="1021872" cy="156020"/>
          </a:xfrm>
          <a:prstGeom prst="rightArrow">
            <a:avLst>
              <a:gd name="adj1" fmla="val 50000"/>
              <a:gd name="adj2" fmla="val 13396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427" name="AutoShape 43"/>
          <p:cNvSpPr>
            <a:spLocks noChangeArrowheads="1"/>
          </p:cNvSpPr>
          <p:nvPr/>
        </p:nvSpPr>
        <p:spPr bwMode="auto">
          <a:xfrm rot="1262345">
            <a:off x="4463873" y="3452856"/>
            <a:ext cx="786055" cy="185795"/>
          </a:xfrm>
          <a:prstGeom prst="rightArrow">
            <a:avLst>
              <a:gd name="adj1" fmla="val 50000"/>
              <a:gd name="adj2" fmla="val 86535"/>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428" name="AutoShape 44"/>
          <p:cNvSpPr>
            <a:spLocks noChangeArrowheads="1"/>
          </p:cNvSpPr>
          <p:nvPr/>
        </p:nvSpPr>
        <p:spPr bwMode="auto">
          <a:xfrm rot="-692809">
            <a:off x="1865127" y="3295645"/>
            <a:ext cx="867043" cy="181031"/>
          </a:xfrm>
          <a:prstGeom prst="rightArrow">
            <a:avLst>
              <a:gd name="adj1" fmla="val 50000"/>
              <a:gd name="adj2" fmla="val 97962"/>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429" name="AutoShape 45"/>
          <p:cNvSpPr>
            <a:spLocks noChangeArrowheads="1"/>
          </p:cNvSpPr>
          <p:nvPr/>
        </p:nvSpPr>
        <p:spPr bwMode="auto">
          <a:xfrm rot="-7231871">
            <a:off x="1535223" y="3930443"/>
            <a:ext cx="602642" cy="211997"/>
          </a:xfrm>
          <a:prstGeom prst="rightArrow">
            <a:avLst>
              <a:gd name="adj1" fmla="val 50000"/>
              <a:gd name="adj2" fmla="val 58144"/>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u="none"/>
          </a:p>
        </p:txBody>
      </p:sp>
      <p:sp>
        <p:nvSpPr>
          <p:cNvPr id="400430" name="Text Box 46"/>
          <p:cNvSpPr txBox="1">
            <a:spLocks noChangeArrowheads="1"/>
          </p:cNvSpPr>
          <p:nvPr/>
        </p:nvSpPr>
        <p:spPr bwMode="auto">
          <a:xfrm>
            <a:off x="1674569" y="4677197"/>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源结点</a:t>
            </a:r>
          </a:p>
        </p:txBody>
      </p:sp>
      <p:sp>
        <p:nvSpPr>
          <p:cNvPr id="400431" name="Text Box 47"/>
          <p:cNvSpPr txBox="1">
            <a:spLocks noChangeArrowheads="1"/>
          </p:cNvSpPr>
          <p:nvPr/>
        </p:nvSpPr>
        <p:spPr bwMode="auto">
          <a:xfrm>
            <a:off x="5629854" y="3652943"/>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目的结点</a:t>
            </a:r>
          </a:p>
        </p:txBody>
      </p:sp>
      <p:sp>
        <p:nvSpPr>
          <p:cNvPr id="400432" name="Text Box 48"/>
          <p:cNvSpPr txBox="1">
            <a:spLocks noChangeArrowheads="1"/>
          </p:cNvSpPr>
          <p:nvPr/>
        </p:nvSpPr>
        <p:spPr bwMode="auto">
          <a:xfrm>
            <a:off x="179512" y="3264679"/>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dirty="0">
                <a:solidFill>
                  <a:srgbClr val="333399"/>
                </a:solidFill>
                <a:latin typeface="Arial" panose="020B0604020202020204" pitchFamily="34" charset="0"/>
                <a:ea typeface="黑体" panose="02010609060101010101" pitchFamily="49" charset="-122"/>
              </a:rPr>
              <a:t>转发结点</a:t>
            </a:r>
          </a:p>
        </p:txBody>
      </p:sp>
      <p:sp>
        <p:nvSpPr>
          <p:cNvPr id="400433" name="Text Box 49"/>
          <p:cNvSpPr txBox="1">
            <a:spLocks noChangeArrowheads="1"/>
          </p:cNvSpPr>
          <p:nvPr/>
        </p:nvSpPr>
        <p:spPr bwMode="auto">
          <a:xfrm>
            <a:off x="2530892" y="2517927"/>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转发结点</a:t>
            </a:r>
          </a:p>
        </p:txBody>
      </p:sp>
      <p:sp>
        <p:nvSpPr>
          <p:cNvPr id="400434" name="Text Box 50"/>
          <p:cNvSpPr txBox="1">
            <a:spLocks noChangeArrowheads="1"/>
          </p:cNvSpPr>
          <p:nvPr/>
        </p:nvSpPr>
        <p:spPr bwMode="auto">
          <a:xfrm>
            <a:off x="3888623" y="2563185"/>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u="none">
                <a:solidFill>
                  <a:srgbClr val="333399"/>
                </a:solidFill>
                <a:latin typeface="Arial" panose="020B0604020202020204" pitchFamily="34" charset="0"/>
                <a:ea typeface="黑体" panose="02010609060101010101" pitchFamily="49" charset="-122"/>
              </a:rPr>
              <a:t>转发结点</a:t>
            </a:r>
          </a:p>
        </p:txBody>
      </p:sp>
      <p:sp>
        <p:nvSpPr>
          <p:cNvPr id="400435" name="Rectangle 51"/>
          <p:cNvSpPr>
            <a:spLocks noGrp="1" noChangeArrowheads="1"/>
          </p:cNvSpPr>
          <p:nvPr>
            <p:ph type="body" idx="1"/>
          </p:nvPr>
        </p:nvSpPr>
        <p:spPr>
          <a:xfrm>
            <a:off x="263293" y="1417071"/>
            <a:ext cx="6481965" cy="971850"/>
          </a:xfrm>
        </p:spPr>
        <p:txBody>
          <a:bodyPr/>
          <a:lstStyle/>
          <a:p>
            <a:r>
              <a:rPr lang="zh-CN" altLang="en-US" sz="2000" b="1" kern="1200" dirty="0">
                <a:solidFill>
                  <a:srgbClr val="18386B"/>
                </a:solidFill>
                <a:latin typeface="Times New Roman" pitchFamily="18" charset="0"/>
                <a:ea typeface="微软雅黑" pitchFamily="34" charset="-122"/>
                <a:cs typeface="Times New Roman" pitchFamily="18" charset="0"/>
              </a:rPr>
              <a:t>又称</a:t>
            </a:r>
            <a:r>
              <a:rPr lang="zh-CN" altLang="en-US" sz="2000" b="1" kern="1200" dirty="0">
                <a:solidFill>
                  <a:srgbClr val="C00000"/>
                </a:solidFill>
                <a:latin typeface="Times New Roman" pitchFamily="18" charset="0"/>
                <a:ea typeface="微软雅黑" pitchFamily="34" charset="-122"/>
                <a:cs typeface="Times New Roman" pitchFamily="18" charset="0"/>
              </a:rPr>
              <a:t>自组网络</a:t>
            </a:r>
            <a:r>
              <a:rPr lang="en-US" altLang="zh-CN" sz="2000" b="1" kern="1200" dirty="0">
                <a:solidFill>
                  <a:srgbClr val="C00000"/>
                </a:solidFill>
                <a:latin typeface="Times New Roman" pitchFamily="18" charset="0"/>
                <a:ea typeface="微软雅黑" pitchFamily="34" charset="-122"/>
                <a:cs typeface="Times New Roman" pitchFamily="18" charset="0"/>
              </a:rPr>
              <a:t>(ad hoc network)</a:t>
            </a:r>
            <a:r>
              <a:rPr lang="zh-CN" altLang="en-US" sz="2000" b="1" kern="1200" dirty="0">
                <a:solidFill>
                  <a:srgbClr val="18386B"/>
                </a:solidFill>
                <a:latin typeface="Times New Roman" pitchFamily="18" charset="0"/>
                <a:ea typeface="微软雅黑" pitchFamily="34" charset="-122"/>
                <a:cs typeface="Times New Roman" pitchFamily="18" charset="0"/>
              </a:rPr>
              <a:t>，是没有固定基础设施（即没有 </a:t>
            </a:r>
            <a:r>
              <a:rPr lang="en-US" altLang="zh-CN" sz="2000" b="1" kern="1200" dirty="0">
                <a:solidFill>
                  <a:srgbClr val="18386B"/>
                </a:solidFill>
                <a:latin typeface="Times New Roman" pitchFamily="18" charset="0"/>
                <a:ea typeface="微软雅黑" pitchFamily="34" charset="-122"/>
                <a:cs typeface="Times New Roman" pitchFamily="18" charset="0"/>
              </a:rPr>
              <a:t>AP</a:t>
            </a:r>
            <a:r>
              <a:rPr lang="zh-CN" altLang="en-US" sz="2000" b="1" kern="1200" dirty="0">
                <a:solidFill>
                  <a:srgbClr val="18386B"/>
                </a:solidFill>
                <a:latin typeface="Times New Roman" pitchFamily="18" charset="0"/>
                <a:ea typeface="微软雅黑" pitchFamily="34" charset="-122"/>
                <a:cs typeface="Times New Roman" pitchFamily="18" charset="0"/>
              </a:rPr>
              <a:t>）的无线局域网。这种网络由一些处于平等状态的移动站之间相互通信</a:t>
            </a:r>
            <a:r>
              <a:rPr lang="zh-CN" altLang="en-US" sz="2000" b="1" kern="1200" dirty="0" smtClean="0">
                <a:solidFill>
                  <a:srgbClr val="18386B"/>
                </a:solidFill>
                <a:latin typeface="Times New Roman" pitchFamily="18" charset="0"/>
                <a:ea typeface="微软雅黑" pitchFamily="34" charset="-122"/>
                <a:cs typeface="Times New Roman" pitchFamily="18" charset="0"/>
              </a:rPr>
              <a:t>组成临时</a:t>
            </a:r>
            <a:r>
              <a:rPr lang="zh-CN" altLang="en-US" sz="2000" b="1" kern="1200" dirty="0">
                <a:solidFill>
                  <a:srgbClr val="18386B"/>
                </a:solidFill>
                <a:latin typeface="Times New Roman" pitchFamily="18" charset="0"/>
                <a:ea typeface="微软雅黑" pitchFamily="34" charset="-122"/>
                <a:cs typeface="Times New Roman" pitchFamily="18" charset="0"/>
              </a:rPr>
              <a:t>网络。</a:t>
            </a:r>
          </a:p>
        </p:txBody>
      </p:sp>
    </p:spTree>
    <p:extLst>
      <p:ext uri="{BB962C8B-B14F-4D97-AF65-F5344CB8AC3E}">
        <p14:creationId xmlns:p14="http://schemas.microsoft.com/office/powerpoint/2010/main" val="1007844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400430"/>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400431"/>
                                        </p:tgtEl>
                                        <p:attrNameLst>
                                          <p:attrName>style.visibility</p:attrName>
                                        </p:attrNameLst>
                                      </p:cBhvr>
                                      <p:tavLst>
                                        <p:tav tm="0">
                                          <p:val>
                                            <p:strVal val="hidden"/>
                                          </p:val>
                                        </p:tav>
                                        <p:tav tm="50000">
                                          <p:val>
                                            <p:strVal val="visible"/>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00429"/>
                                        </p:tgtEl>
                                        <p:attrNameLst>
                                          <p:attrName>style.visibility</p:attrName>
                                        </p:attrNameLst>
                                      </p:cBhvr>
                                      <p:to>
                                        <p:strVal val="visible"/>
                                      </p:to>
                                    </p:set>
                                    <p:animEffect transition="in" filter="wipe(down)">
                                      <p:cBhvr>
                                        <p:cTn id="15" dur="500"/>
                                        <p:tgtEl>
                                          <p:spTgt spid="400429"/>
                                        </p:tgtEl>
                                      </p:cBhvr>
                                    </p:animEffect>
                                  </p:childTnLst>
                                </p:cTn>
                              </p:par>
                            </p:childTnLst>
                          </p:cTn>
                        </p:par>
                        <p:par>
                          <p:cTn id="16" fill="hold" nodeType="afterGroup">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400428"/>
                                        </p:tgtEl>
                                        <p:attrNameLst>
                                          <p:attrName>style.visibility</p:attrName>
                                        </p:attrNameLst>
                                      </p:cBhvr>
                                      <p:to>
                                        <p:strVal val="visible"/>
                                      </p:to>
                                    </p:set>
                                    <p:animEffect transition="in" filter="wipe(left)">
                                      <p:cBhvr>
                                        <p:cTn id="19" dur="500"/>
                                        <p:tgtEl>
                                          <p:spTgt spid="400428"/>
                                        </p:tgtEl>
                                      </p:cBhvr>
                                    </p:animEffect>
                                  </p:childTnLst>
                                </p:cTn>
                              </p:par>
                            </p:childTnLst>
                          </p:cTn>
                        </p:par>
                        <p:par>
                          <p:cTn id="20" fill="hold" nodeType="afterGroup">
                            <p:stCondLst>
                              <p:cond delay="1500"/>
                            </p:stCondLst>
                            <p:childTnLst>
                              <p:par>
                                <p:cTn id="21" presetID="22" presetClass="entr" presetSubtype="8" fill="hold" grpId="0" nodeType="afterEffect">
                                  <p:stCondLst>
                                    <p:cond delay="500"/>
                                  </p:stCondLst>
                                  <p:childTnLst>
                                    <p:set>
                                      <p:cBhvr>
                                        <p:cTn id="22" dur="1" fill="hold">
                                          <p:stCondLst>
                                            <p:cond delay="0"/>
                                          </p:stCondLst>
                                        </p:cTn>
                                        <p:tgtEl>
                                          <p:spTgt spid="400426"/>
                                        </p:tgtEl>
                                        <p:attrNameLst>
                                          <p:attrName>style.visibility</p:attrName>
                                        </p:attrNameLst>
                                      </p:cBhvr>
                                      <p:to>
                                        <p:strVal val="visible"/>
                                      </p:to>
                                    </p:set>
                                    <p:animEffect transition="in" filter="wipe(left)">
                                      <p:cBhvr>
                                        <p:cTn id="23" dur="500"/>
                                        <p:tgtEl>
                                          <p:spTgt spid="400426"/>
                                        </p:tgtEl>
                                      </p:cBhvr>
                                    </p:animEffect>
                                  </p:childTnLst>
                                </p:cTn>
                              </p:par>
                            </p:childTnLst>
                          </p:cTn>
                        </p:par>
                        <p:par>
                          <p:cTn id="24" fill="hold" nodeType="afterGroup">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400427"/>
                                        </p:tgtEl>
                                        <p:attrNameLst>
                                          <p:attrName>style.visibility</p:attrName>
                                        </p:attrNameLst>
                                      </p:cBhvr>
                                      <p:to>
                                        <p:strVal val="visible"/>
                                      </p:to>
                                    </p:set>
                                    <p:animEffect transition="in" filter="wipe(left)">
                                      <p:cBhvr>
                                        <p:cTn id="27" dur="500"/>
                                        <p:tgtEl>
                                          <p:spTgt spid="40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6" grpId="0" animBg="1"/>
      <p:bldP spid="400427" grpId="0" animBg="1"/>
      <p:bldP spid="400428" grpId="0" animBg="1"/>
      <p:bldP spid="400429" grpId="0" animBg="1"/>
      <p:bldP spid="400430" grpId="0"/>
      <p:bldP spid="40043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539552" y="916360"/>
            <a:ext cx="6089544" cy="485345"/>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移动自组网络的应用前景 </a:t>
            </a:r>
          </a:p>
        </p:txBody>
      </p:sp>
      <p:sp>
        <p:nvSpPr>
          <p:cNvPr id="401411" name="Rectangle 3"/>
          <p:cNvSpPr>
            <a:spLocks noGrp="1" noChangeArrowheads="1"/>
          </p:cNvSpPr>
          <p:nvPr>
            <p:ph type="body" idx="1"/>
          </p:nvPr>
        </p:nvSpPr>
        <p:spPr>
          <a:xfrm>
            <a:off x="395536" y="1564432"/>
            <a:ext cx="5564317" cy="3087053"/>
          </a:xfrm>
        </p:spPr>
        <p:txBody>
          <a:bodyPr/>
          <a:lstStyle/>
          <a:p>
            <a:r>
              <a:rPr lang="zh-CN" altLang="en-US" sz="2000" b="1" kern="1200" dirty="0">
                <a:solidFill>
                  <a:srgbClr val="18386B"/>
                </a:solidFill>
                <a:latin typeface="Times New Roman" pitchFamily="18" charset="0"/>
                <a:ea typeface="微软雅黑" pitchFamily="34" charset="-122"/>
                <a:cs typeface="Times New Roman" pitchFamily="18" charset="0"/>
              </a:rPr>
              <a:t>在</a:t>
            </a:r>
            <a:r>
              <a:rPr lang="zh-CN" altLang="en-US" sz="2000" b="1" kern="1200" dirty="0">
                <a:solidFill>
                  <a:srgbClr val="C00000"/>
                </a:solidFill>
                <a:latin typeface="Times New Roman" pitchFamily="18" charset="0"/>
                <a:ea typeface="微软雅黑" pitchFamily="34" charset="-122"/>
                <a:cs typeface="Times New Roman" pitchFamily="18" charset="0"/>
              </a:rPr>
              <a:t>军事领域</a:t>
            </a:r>
            <a:r>
              <a:rPr lang="zh-CN" altLang="en-US" sz="2000" b="1" kern="1200" dirty="0">
                <a:solidFill>
                  <a:srgbClr val="18386B"/>
                </a:solidFill>
                <a:latin typeface="Times New Roman" pitchFamily="18" charset="0"/>
                <a:ea typeface="微软雅黑" pitchFamily="34" charset="-122"/>
                <a:cs typeface="Times New Roman" pitchFamily="18" charset="0"/>
              </a:rPr>
              <a:t>中，携带了移动站的战士可利用临时建立的移动自组网络进行通信。</a:t>
            </a:r>
          </a:p>
          <a:p>
            <a:r>
              <a:rPr lang="zh-CN" altLang="en-US" sz="2000" b="1" kern="1200" dirty="0">
                <a:solidFill>
                  <a:srgbClr val="18386B"/>
                </a:solidFill>
                <a:latin typeface="Times New Roman" pitchFamily="18" charset="0"/>
                <a:ea typeface="微软雅黑" pitchFamily="34" charset="-122"/>
                <a:cs typeface="Times New Roman" pitchFamily="18" charset="0"/>
              </a:rPr>
              <a:t>这种组网方式也能够应用到作战的地面</a:t>
            </a:r>
            <a:r>
              <a:rPr lang="zh-CN" altLang="en-US" sz="2000" b="1" kern="1200" dirty="0">
                <a:solidFill>
                  <a:srgbClr val="C00000"/>
                </a:solidFill>
                <a:latin typeface="Times New Roman" pitchFamily="18" charset="0"/>
                <a:ea typeface="微软雅黑" pitchFamily="34" charset="-122"/>
                <a:cs typeface="Times New Roman" pitchFamily="18" charset="0"/>
              </a:rPr>
              <a:t>车辆群和坦克群</a:t>
            </a:r>
            <a:r>
              <a:rPr lang="zh-CN" altLang="en-US" sz="2000" b="1" kern="1200" dirty="0">
                <a:solidFill>
                  <a:srgbClr val="18386B"/>
                </a:solidFill>
                <a:latin typeface="Times New Roman" pitchFamily="18" charset="0"/>
                <a:ea typeface="微软雅黑" pitchFamily="34" charset="-122"/>
                <a:cs typeface="Times New Roman" pitchFamily="18" charset="0"/>
              </a:rPr>
              <a:t>，以及海上的</a:t>
            </a:r>
            <a:r>
              <a:rPr lang="zh-CN" altLang="en-US" sz="2000" b="1" kern="1200" dirty="0">
                <a:solidFill>
                  <a:srgbClr val="C00000"/>
                </a:solidFill>
                <a:latin typeface="Times New Roman" pitchFamily="18" charset="0"/>
                <a:ea typeface="微软雅黑" pitchFamily="34" charset="-122"/>
                <a:cs typeface="Times New Roman" pitchFamily="18" charset="0"/>
              </a:rPr>
              <a:t>舰艇群</a:t>
            </a:r>
            <a:r>
              <a:rPr lang="zh-CN" altLang="en-US" sz="2000" b="1" kern="1200" dirty="0">
                <a:solidFill>
                  <a:srgbClr val="18386B"/>
                </a:solidFill>
                <a:latin typeface="Times New Roman" pitchFamily="18" charset="0"/>
                <a:ea typeface="微软雅黑" pitchFamily="34" charset="-122"/>
                <a:cs typeface="Times New Roman" pitchFamily="18" charset="0"/>
              </a:rPr>
              <a:t>、空中的</a:t>
            </a:r>
            <a:r>
              <a:rPr lang="zh-CN" altLang="en-US" sz="2000" b="1" kern="1200" dirty="0">
                <a:solidFill>
                  <a:srgbClr val="C00000"/>
                </a:solidFill>
                <a:latin typeface="Times New Roman" pitchFamily="18" charset="0"/>
                <a:ea typeface="微软雅黑" pitchFamily="34" charset="-122"/>
                <a:cs typeface="Times New Roman" pitchFamily="18" charset="0"/>
              </a:rPr>
              <a:t>机群</a:t>
            </a:r>
            <a:r>
              <a:rPr lang="zh-CN" altLang="en-US" sz="2000" b="1" kern="1200" dirty="0">
                <a:solidFill>
                  <a:srgbClr val="18386B"/>
                </a:solidFill>
                <a:latin typeface="Times New Roman" pitchFamily="18" charset="0"/>
                <a:ea typeface="微软雅黑" pitchFamily="34" charset="-122"/>
                <a:cs typeface="Times New Roman" pitchFamily="18" charset="0"/>
              </a:rPr>
              <a:t>。 </a:t>
            </a:r>
          </a:p>
          <a:p>
            <a:r>
              <a:rPr lang="zh-CN" altLang="en-US" sz="2000" b="1" kern="1200" dirty="0">
                <a:solidFill>
                  <a:srgbClr val="18386B"/>
                </a:solidFill>
                <a:latin typeface="Times New Roman" pitchFamily="18" charset="0"/>
                <a:ea typeface="微软雅黑" pitchFamily="34" charset="-122"/>
                <a:cs typeface="Times New Roman" pitchFamily="18" charset="0"/>
              </a:rPr>
              <a:t>当出现自然灾害时，在</a:t>
            </a:r>
            <a:r>
              <a:rPr lang="zh-CN" altLang="en-US" sz="2000" b="1" kern="1200" dirty="0">
                <a:solidFill>
                  <a:srgbClr val="C00000"/>
                </a:solidFill>
                <a:latin typeface="Times New Roman" pitchFamily="18" charset="0"/>
                <a:ea typeface="微软雅黑" pitchFamily="34" charset="-122"/>
                <a:cs typeface="Times New Roman" pitchFamily="18" charset="0"/>
              </a:rPr>
              <a:t>抢险救灾</a:t>
            </a:r>
            <a:r>
              <a:rPr lang="zh-CN" altLang="en-US" sz="2000" b="1" kern="1200" dirty="0">
                <a:solidFill>
                  <a:srgbClr val="18386B"/>
                </a:solidFill>
                <a:latin typeface="Times New Roman" pitchFamily="18" charset="0"/>
                <a:ea typeface="微软雅黑" pitchFamily="34" charset="-122"/>
                <a:cs typeface="Times New Roman" pitchFamily="18" charset="0"/>
              </a:rPr>
              <a:t>时利用移动自组网络进行及时的通信往往很有效</a:t>
            </a:r>
            <a:r>
              <a:rPr lang="zh-CN" altLang="en-US" sz="2000" b="1" kern="1200" dirty="0" smtClean="0">
                <a:solidFill>
                  <a:srgbClr val="18386B"/>
                </a:solidFill>
                <a:latin typeface="Times New Roman" pitchFamily="18" charset="0"/>
                <a:ea typeface="微软雅黑" pitchFamily="34" charset="-122"/>
                <a:cs typeface="Times New Roman" pitchFamily="18" charset="0"/>
              </a:rPr>
              <a:t>的。</a:t>
            </a:r>
            <a:endParaRPr lang="zh-CN" altLang="en-US" sz="2000" b="1" kern="1200" dirty="0">
              <a:solidFill>
                <a:srgbClr val="18386B"/>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402122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02" name="Text Box 14"/>
          <p:cNvSpPr txBox="1">
            <a:spLocks noChangeArrowheads="1"/>
          </p:cNvSpPr>
          <p:nvPr/>
        </p:nvSpPr>
        <p:spPr bwMode="auto">
          <a:xfrm>
            <a:off x="232376" y="814926"/>
            <a:ext cx="757998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80975" indent="-180975">
              <a:lnSpc>
                <a:spcPct val="110000"/>
              </a:lnSpc>
              <a:spcAft>
                <a:spcPts val="600"/>
              </a:spcAft>
              <a:buClr>
                <a:srgbClr val="18386B"/>
              </a:buClr>
              <a:buSzPct val="95000"/>
              <a:buFont typeface="Arial" panose="020B0604020202020204" pitchFamily="34" charset="0"/>
              <a:buChar char="•"/>
            </a:pPr>
            <a:r>
              <a:rPr lang="zh-CN" altLang="en-US" sz="2000" u="none" dirty="0">
                <a:solidFill>
                  <a:srgbClr val="1A3868"/>
                </a:solidFill>
                <a:latin typeface="微软雅黑" panose="020B0503020204020204" pitchFamily="34" charset="-122"/>
              </a:rPr>
              <a:t>一个基本服务集可以是孤立的，也可通过接入点 </a:t>
            </a:r>
            <a:r>
              <a:rPr lang="en-US" altLang="zh-CN" sz="2000" u="none" dirty="0" smtClean="0">
                <a:solidFill>
                  <a:srgbClr val="1A3868"/>
                </a:solidFill>
                <a:latin typeface="微软雅黑" panose="020B0503020204020204" pitchFamily="34" charset="-122"/>
              </a:rPr>
              <a:t>AP</a:t>
            </a:r>
            <a:r>
              <a:rPr lang="zh-CN" altLang="en-US" sz="2000" u="none" dirty="0" smtClean="0">
                <a:solidFill>
                  <a:srgbClr val="1A3868"/>
                </a:solidFill>
                <a:latin typeface="微软雅黑" panose="020B0503020204020204" pitchFamily="34" charset="-122"/>
              </a:rPr>
              <a:t>连接</a:t>
            </a:r>
            <a:r>
              <a:rPr lang="zh-CN" altLang="en-US" sz="2000" u="none" dirty="0">
                <a:solidFill>
                  <a:srgbClr val="1A3868"/>
                </a:solidFill>
                <a:latin typeface="微软雅黑" panose="020B0503020204020204" pitchFamily="34" charset="-122"/>
              </a:rPr>
              <a:t>到一个主干</a:t>
            </a:r>
            <a:r>
              <a:rPr lang="zh-CN" altLang="en-US" sz="2000" u="none" dirty="0">
                <a:solidFill>
                  <a:srgbClr val="C00000"/>
                </a:solidFill>
                <a:latin typeface="微软雅黑" panose="020B0503020204020204" pitchFamily="34" charset="-122"/>
              </a:rPr>
              <a:t>分配系统 </a:t>
            </a:r>
            <a:r>
              <a:rPr lang="en-US" altLang="zh-CN" sz="2000" u="none" dirty="0">
                <a:solidFill>
                  <a:srgbClr val="C00000"/>
                </a:solidFill>
                <a:latin typeface="微软雅黑" panose="020B0503020204020204" pitchFamily="34" charset="-122"/>
              </a:rPr>
              <a:t>DS </a:t>
            </a:r>
            <a:r>
              <a:rPr lang="en-US" altLang="zh-CN" sz="2000" u="none" dirty="0">
                <a:solidFill>
                  <a:srgbClr val="1A3868"/>
                </a:solidFill>
                <a:latin typeface="微软雅黑" panose="020B0503020204020204" pitchFamily="34" charset="-122"/>
              </a:rPr>
              <a:t>(Distribution System)</a:t>
            </a:r>
            <a:r>
              <a:rPr lang="zh-CN" altLang="en-US" sz="2000" u="none" dirty="0">
                <a:solidFill>
                  <a:srgbClr val="1A3868"/>
                </a:solidFill>
                <a:latin typeface="微软雅黑" panose="020B0503020204020204" pitchFamily="34" charset="-122"/>
              </a:rPr>
              <a:t>，然后再接入到另一个基本服务集，</a:t>
            </a:r>
            <a:r>
              <a:rPr lang="zh-CN" altLang="en-US" sz="2000" u="none" dirty="0" smtClean="0">
                <a:solidFill>
                  <a:srgbClr val="1A3868"/>
                </a:solidFill>
                <a:latin typeface="微软雅黑" panose="020B0503020204020204" pitchFamily="34" charset="-122"/>
              </a:rPr>
              <a:t>构成</a:t>
            </a:r>
            <a:r>
              <a:rPr lang="zh-CN" altLang="en-US" sz="2000" u="none" dirty="0" smtClean="0">
                <a:solidFill>
                  <a:srgbClr val="C00000"/>
                </a:solidFill>
                <a:latin typeface="微软雅黑" panose="020B0503020204020204" pitchFamily="34" charset="-122"/>
              </a:rPr>
              <a:t>扩展</a:t>
            </a:r>
            <a:r>
              <a:rPr lang="zh-CN" altLang="en-US" sz="2000" u="none" dirty="0">
                <a:solidFill>
                  <a:srgbClr val="C00000"/>
                </a:solidFill>
                <a:latin typeface="微软雅黑" panose="020B0503020204020204" pitchFamily="34" charset="-122"/>
              </a:rPr>
              <a:t>的服务集</a:t>
            </a:r>
            <a:r>
              <a:rPr lang="en-US" altLang="zh-CN" sz="2000" u="none" dirty="0">
                <a:solidFill>
                  <a:srgbClr val="C00000"/>
                </a:solidFill>
                <a:latin typeface="微软雅黑" panose="020B0503020204020204" pitchFamily="34" charset="-122"/>
              </a:rPr>
              <a:t>ESS </a:t>
            </a:r>
            <a:r>
              <a:rPr lang="en-US" altLang="zh-CN" sz="2000" u="none" dirty="0">
                <a:solidFill>
                  <a:srgbClr val="1A3868"/>
                </a:solidFill>
                <a:latin typeface="微软雅黑" panose="020B0503020204020204" pitchFamily="34" charset="-122"/>
              </a:rPr>
              <a:t>(Extended Service Set)</a:t>
            </a:r>
            <a:r>
              <a:rPr lang="zh-CN" altLang="en-US" sz="2000" u="none" dirty="0">
                <a:solidFill>
                  <a:srgbClr val="1A3868"/>
                </a:solidFill>
                <a:latin typeface="微软雅黑" panose="020B0503020204020204" pitchFamily="34" charset="-122"/>
              </a:rPr>
              <a:t>。</a:t>
            </a:r>
          </a:p>
        </p:txBody>
      </p:sp>
      <p:grpSp>
        <p:nvGrpSpPr>
          <p:cNvPr id="2" name="组合 1"/>
          <p:cNvGrpSpPr/>
          <p:nvPr/>
        </p:nvGrpSpPr>
        <p:grpSpPr>
          <a:xfrm>
            <a:off x="467544" y="1942666"/>
            <a:ext cx="6624736" cy="3222166"/>
            <a:chOff x="1141942" y="1816264"/>
            <a:chExt cx="6860117" cy="3328824"/>
          </a:xfrm>
        </p:grpSpPr>
        <p:pic>
          <p:nvPicPr>
            <p:cNvPr id="345090" name="Picture 2" descr="CH9-5ed 无线网络"/>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141942" y="1816264"/>
              <a:ext cx="6860117" cy="3328824"/>
            </a:xfrm>
            <a:prstGeom prst="rect">
              <a:avLst/>
            </a:prstGeom>
            <a:noFill/>
            <a:extLst>
              <a:ext uri="{909E8E84-426E-40DD-AFC4-6F175D3DCCD1}">
                <a14:hiddenFill xmlns:a14="http://schemas.microsoft.com/office/drawing/2010/main">
                  <a:solidFill>
                    <a:srgbClr val="FFFFFF"/>
                  </a:solidFill>
                </a14:hiddenFill>
              </a:ext>
            </a:extLst>
          </p:spPr>
        </p:pic>
        <p:sp>
          <p:nvSpPr>
            <p:cNvPr id="345091" name="Freeform 3"/>
            <p:cNvSpPr>
              <a:spLocks/>
            </p:cNvSpPr>
            <p:nvPr/>
          </p:nvSpPr>
          <p:spPr bwMode="auto">
            <a:xfrm>
              <a:off x="2983216" y="2464164"/>
              <a:ext cx="166739"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45092" name="Freeform 4"/>
            <p:cNvSpPr>
              <a:spLocks/>
            </p:cNvSpPr>
            <p:nvPr/>
          </p:nvSpPr>
          <p:spPr bwMode="auto">
            <a:xfrm>
              <a:off x="3576330"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45093" name="Freeform 5"/>
            <p:cNvSpPr>
              <a:spLocks/>
            </p:cNvSpPr>
            <p:nvPr/>
          </p:nvSpPr>
          <p:spPr bwMode="auto">
            <a:xfrm>
              <a:off x="2983216" y="2842900"/>
              <a:ext cx="166739" cy="282265"/>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45094" name="Freeform 6"/>
            <p:cNvSpPr>
              <a:spLocks/>
            </p:cNvSpPr>
            <p:nvPr/>
          </p:nvSpPr>
          <p:spPr bwMode="auto">
            <a:xfrm>
              <a:off x="3576330"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45095" name="Freeform 7"/>
            <p:cNvSpPr>
              <a:spLocks/>
            </p:cNvSpPr>
            <p:nvPr/>
          </p:nvSpPr>
          <p:spPr bwMode="auto">
            <a:xfrm>
              <a:off x="5537895" y="2410569"/>
              <a:ext cx="167930"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45096" name="Freeform 8"/>
            <p:cNvSpPr>
              <a:spLocks/>
            </p:cNvSpPr>
            <p:nvPr/>
          </p:nvSpPr>
          <p:spPr bwMode="auto">
            <a:xfrm>
              <a:off x="6133392"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45097" name="Freeform 9"/>
            <p:cNvSpPr>
              <a:spLocks/>
            </p:cNvSpPr>
            <p:nvPr/>
          </p:nvSpPr>
          <p:spPr bwMode="auto">
            <a:xfrm>
              <a:off x="5537895" y="2788114"/>
              <a:ext cx="167930" cy="281074"/>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45098" name="Freeform 10"/>
            <p:cNvSpPr>
              <a:spLocks/>
            </p:cNvSpPr>
            <p:nvPr/>
          </p:nvSpPr>
          <p:spPr bwMode="auto">
            <a:xfrm>
              <a:off x="6083370"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45099" name="Text Box 11"/>
            <p:cNvSpPr txBox="1">
              <a:spLocks noChangeArrowheads="1"/>
            </p:cNvSpPr>
            <p:nvPr/>
          </p:nvSpPr>
          <p:spPr bwMode="auto">
            <a:xfrm>
              <a:off x="3653745" y="2788115"/>
              <a:ext cx="647900" cy="37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u="none" dirty="0">
                  <a:solidFill>
                    <a:srgbClr val="333399"/>
                  </a:solidFill>
                  <a:latin typeface="Arial" panose="020B0604020202020204" pitchFamily="34" charset="0"/>
                  <a:ea typeface="黑体" panose="02010609060101010101" pitchFamily="49" charset="-122"/>
                </a:rPr>
                <a:t>AP</a:t>
              </a:r>
              <a:r>
                <a:rPr lang="en-US" altLang="zh-CN" sz="1600" u="none" baseline="-25000" dirty="0">
                  <a:solidFill>
                    <a:srgbClr val="333399"/>
                  </a:solidFill>
                  <a:latin typeface="Arial" panose="020B0604020202020204" pitchFamily="34" charset="0"/>
                  <a:ea typeface="黑体" panose="02010609060101010101" pitchFamily="49" charset="-122"/>
                </a:rPr>
                <a:t>1</a:t>
              </a:r>
            </a:p>
          </p:txBody>
        </p:sp>
        <p:sp>
          <p:nvSpPr>
            <p:cNvPr id="345100" name="Text Box 12"/>
            <p:cNvSpPr txBox="1">
              <a:spLocks noChangeArrowheads="1"/>
            </p:cNvSpPr>
            <p:nvPr/>
          </p:nvSpPr>
          <p:spPr bwMode="auto">
            <a:xfrm>
              <a:off x="6246535" y="2788115"/>
              <a:ext cx="647900" cy="37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600" u="none">
                  <a:solidFill>
                    <a:srgbClr val="333399"/>
                  </a:solidFill>
                  <a:latin typeface="Arial" panose="020B0604020202020204" pitchFamily="34" charset="0"/>
                  <a:ea typeface="黑体" panose="02010609060101010101" pitchFamily="49" charset="-122"/>
                </a:rPr>
                <a:t>AP</a:t>
              </a:r>
              <a:r>
                <a:rPr lang="en-US" altLang="zh-CN" sz="1600" u="none" baseline="-25000">
                  <a:solidFill>
                    <a:srgbClr val="333399"/>
                  </a:solidFill>
                  <a:latin typeface="Arial" panose="020B0604020202020204" pitchFamily="34" charset="0"/>
                  <a:ea typeface="黑体" panose="02010609060101010101" pitchFamily="49" charset="-122"/>
                </a:rPr>
                <a:t>2</a:t>
              </a:r>
            </a:p>
          </p:txBody>
        </p:sp>
        <p:sp>
          <p:nvSpPr>
            <p:cNvPr id="345103" name="AutoShape 15"/>
            <p:cNvSpPr>
              <a:spLocks noChangeArrowheads="1"/>
            </p:cNvSpPr>
            <p:nvPr/>
          </p:nvSpPr>
          <p:spPr bwMode="auto">
            <a:xfrm>
              <a:off x="1156234" y="2424862"/>
              <a:ext cx="6744591" cy="2518949"/>
            </a:xfrm>
            <a:prstGeom prst="roundRect">
              <a:avLst>
                <a:gd name="adj" fmla="val 21468"/>
              </a:avLst>
            </a:prstGeom>
            <a:noFill/>
            <a:ln w="57150">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a:p>
          </p:txBody>
        </p:sp>
        <p:sp>
          <p:nvSpPr>
            <p:cNvPr id="345104" name="Line 16"/>
            <p:cNvSpPr>
              <a:spLocks noChangeShapeType="1"/>
            </p:cNvSpPr>
            <p:nvPr/>
          </p:nvSpPr>
          <p:spPr bwMode="auto">
            <a:xfrm flipV="1">
              <a:off x="3383390" y="2248594"/>
              <a:ext cx="0" cy="702686"/>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a:p>
          </p:txBody>
        </p:sp>
        <p:sp>
          <p:nvSpPr>
            <p:cNvPr id="345105" name="Line 17"/>
            <p:cNvSpPr>
              <a:spLocks noChangeShapeType="1"/>
            </p:cNvSpPr>
            <p:nvPr/>
          </p:nvSpPr>
          <p:spPr bwMode="auto">
            <a:xfrm>
              <a:off x="3383389" y="2248594"/>
              <a:ext cx="2539196"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a:p>
          </p:txBody>
        </p:sp>
        <p:sp>
          <p:nvSpPr>
            <p:cNvPr id="345106" name="Line 18"/>
            <p:cNvSpPr>
              <a:spLocks noChangeShapeType="1"/>
            </p:cNvSpPr>
            <p:nvPr/>
          </p:nvSpPr>
          <p:spPr bwMode="auto">
            <a:xfrm>
              <a:off x="5922585" y="2248594"/>
              <a:ext cx="0" cy="702686"/>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a:p>
          </p:txBody>
        </p:sp>
      </p:grpSp>
    </p:spTree>
    <p:extLst>
      <p:ext uri="{BB962C8B-B14F-4D97-AF65-F5344CB8AC3E}">
        <p14:creationId xmlns:p14="http://schemas.microsoft.com/office/powerpoint/2010/main" val="24896554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539552" y="700336"/>
            <a:ext cx="6089544" cy="1096904"/>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移动自组</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网络和</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移动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IP </a:t>
            </a:r>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并不相同 </a:t>
            </a:r>
          </a:p>
        </p:txBody>
      </p:sp>
      <p:sp>
        <p:nvSpPr>
          <p:cNvPr id="402435" name="Rectangle 3"/>
          <p:cNvSpPr>
            <a:spLocks noGrp="1" noChangeArrowheads="1"/>
          </p:cNvSpPr>
          <p:nvPr>
            <p:ph type="body" idx="1"/>
          </p:nvPr>
        </p:nvSpPr>
        <p:spPr>
          <a:xfrm>
            <a:off x="395536" y="1797240"/>
            <a:ext cx="5832648" cy="3087053"/>
          </a:xfrm>
        </p:spPr>
        <p:txBody>
          <a:bodyPr/>
          <a:lstStyle/>
          <a:p>
            <a:r>
              <a:rPr lang="zh-CN" altLang="en-US" sz="2000" b="1" kern="1200" dirty="0">
                <a:solidFill>
                  <a:srgbClr val="18386B"/>
                </a:solidFill>
                <a:latin typeface="Times New Roman" pitchFamily="18" charset="0"/>
                <a:ea typeface="微软雅黑" pitchFamily="34" charset="-122"/>
                <a:cs typeface="Times New Roman" pitchFamily="18" charset="0"/>
              </a:rPr>
              <a:t>移动 </a:t>
            </a:r>
            <a:r>
              <a:rPr lang="en-US" altLang="zh-CN" sz="2000" b="1" kern="1200" dirty="0">
                <a:solidFill>
                  <a:srgbClr val="18386B"/>
                </a:solidFill>
                <a:latin typeface="Times New Roman" pitchFamily="18" charset="0"/>
                <a:ea typeface="微软雅黑" pitchFamily="34" charset="-122"/>
                <a:cs typeface="Times New Roman" pitchFamily="18" charset="0"/>
              </a:rPr>
              <a:t>IP </a:t>
            </a:r>
            <a:r>
              <a:rPr lang="zh-CN" altLang="en-US" sz="2000" b="1" kern="1200" dirty="0">
                <a:solidFill>
                  <a:srgbClr val="18386B"/>
                </a:solidFill>
                <a:latin typeface="Times New Roman" pitchFamily="18" charset="0"/>
                <a:ea typeface="微软雅黑" pitchFamily="34" charset="-122"/>
                <a:cs typeface="Times New Roman" pitchFamily="18" charset="0"/>
              </a:rPr>
              <a:t>技术使漫游的主机可以用多种方式连接到因特网。</a:t>
            </a:r>
          </a:p>
          <a:p>
            <a:r>
              <a:rPr lang="zh-CN" altLang="en-US" sz="2000" b="1" kern="1200" dirty="0">
                <a:solidFill>
                  <a:srgbClr val="18386B"/>
                </a:solidFill>
                <a:latin typeface="Times New Roman" pitchFamily="18" charset="0"/>
                <a:ea typeface="微软雅黑" pitchFamily="34" charset="-122"/>
                <a:cs typeface="Times New Roman" pitchFamily="18" charset="0"/>
              </a:rPr>
              <a:t>移动 </a:t>
            </a:r>
            <a:r>
              <a:rPr lang="en-US" altLang="zh-CN" sz="2000" b="1" kern="1200" dirty="0">
                <a:solidFill>
                  <a:srgbClr val="18386B"/>
                </a:solidFill>
                <a:latin typeface="Times New Roman" pitchFamily="18" charset="0"/>
                <a:ea typeface="微软雅黑" pitchFamily="34" charset="-122"/>
                <a:cs typeface="Times New Roman" pitchFamily="18" charset="0"/>
              </a:rPr>
              <a:t>IP </a:t>
            </a:r>
            <a:r>
              <a:rPr lang="zh-CN" altLang="en-US" sz="2000" b="1" kern="1200" dirty="0">
                <a:solidFill>
                  <a:srgbClr val="18386B"/>
                </a:solidFill>
                <a:latin typeface="Times New Roman" pitchFamily="18" charset="0"/>
                <a:ea typeface="微软雅黑" pitchFamily="34" charset="-122"/>
                <a:cs typeface="Times New Roman" pitchFamily="18" charset="0"/>
              </a:rPr>
              <a:t>的核心网络功能仍然是基于在固定互联网中一直在使用的各种路由选择协议。</a:t>
            </a:r>
          </a:p>
          <a:p>
            <a:r>
              <a:rPr lang="zh-CN" altLang="en-US" sz="2000" b="1" kern="1200" dirty="0">
                <a:solidFill>
                  <a:srgbClr val="18386B"/>
                </a:solidFill>
                <a:latin typeface="Times New Roman" pitchFamily="18" charset="0"/>
                <a:ea typeface="微软雅黑" pitchFamily="34" charset="-122"/>
                <a:cs typeface="Times New Roman" pitchFamily="18" charset="0"/>
              </a:rPr>
              <a:t>移动自组网络是</a:t>
            </a:r>
            <a:r>
              <a:rPr lang="zh-CN" altLang="en-US" sz="2000" b="1" kern="1200" dirty="0">
                <a:solidFill>
                  <a:srgbClr val="C00000"/>
                </a:solidFill>
                <a:latin typeface="Times New Roman" pitchFamily="18" charset="0"/>
                <a:ea typeface="微软雅黑" pitchFamily="34" charset="-122"/>
                <a:cs typeface="Times New Roman" pitchFamily="18" charset="0"/>
              </a:rPr>
              <a:t>将移动性扩展到无线领域中的自治系统</a:t>
            </a:r>
            <a:r>
              <a:rPr lang="zh-CN" altLang="en-US" sz="2000" b="1" kern="1200" dirty="0">
                <a:solidFill>
                  <a:srgbClr val="18386B"/>
                </a:solidFill>
                <a:latin typeface="Times New Roman" pitchFamily="18" charset="0"/>
                <a:ea typeface="微软雅黑" pitchFamily="34" charset="-122"/>
                <a:cs typeface="Times New Roman" pitchFamily="18" charset="0"/>
              </a:rPr>
              <a:t>，它具有自己</a:t>
            </a:r>
            <a:r>
              <a:rPr lang="zh-CN" altLang="en-US" sz="2000" b="1" kern="1200" dirty="0">
                <a:solidFill>
                  <a:srgbClr val="C00000"/>
                </a:solidFill>
                <a:latin typeface="Times New Roman" pitchFamily="18" charset="0"/>
                <a:ea typeface="微软雅黑" pitchFamily="34" charset="-122"/>
                <a:cs typeface="Times New Roman" pitchFamily="18" charset="0"/>
              </a:rPr>
              <a:t>特定的路由选择协议</a:t>
            </a:r>
            <a:r>
              <a:rPr lang="zh-CN" altLang="en-US" sz="2000" b="1" kern="1200" dirty="0">
                <a:solidFill>
                  <a:srgbClr val="18386B"/>
                </a:solidFill>
                <a:latin typeface="Times New Roman" pitchFamily="18" charset="0"/>
                <a:ea typeface="微软雅黑" pitchFamily="34" charset="-122"/>
                <a:cs typeface="Times New Roman" pitchFamily="18" charset="0"/>
              </a:rPr>
              <a:t>，并且可以不和因特网相连。  </a:t>
            </a:r>
          </a:p>
        </p:txBody>
      </p:sp>
    </p:spTree>
    <p:extLst>
      <p:ext uri="{BB962C8B-B14F-4D97-AF65-F5344CB8AC3E}">
        <p14:creationId xmlns:p14="http://schemas.microsoft.com/office/powerpoint/2010/main" val="3721649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2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a:xfrm>
            <a:off x="107504" y="772344"/>
            <a:ext cx="6429375" cy="857250"/>
          </a:xfrm>
        </p:spPr>
        <p:txBody>
          <a:bodyPr/>
          <a:lstStyle/>
          <a:p>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无线传感器网络 </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WSN</a:t>
            </a:r>
            <a:b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b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 </a:t>
            </a:r>
            <a:r>
              <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(Wireless Sensor Network) </a:t>
            </a:r>
          </a:p>
        </p:txBody>
      </p:sp>
      <p:sp>
        <p:nvSpPr>
          <p:cNvPr id="396291" name="Rectangle 3"/>
          <p:cNvSpPr>
            <a:spLocks noGrp="1" noChangeArrowheads="1"/>
          </p:cNvSpPr>
          <p:nvPr>
            <p:ph type="body" idx="1"/>
          </p:nvPr>
        </p:nvSpPr>
        <p:spPr>
          <a:xfrm>
            <a:off x="323528" y="1708448"/>
            <a:ext cx="6314492" cy="3240360"/>
          </a:xfrm>
        </p:spPr>
        <p:txBody>
          <a:bodyPr/>
          <a:lstStyle/>
          <a:p>
            <a:r>
              <a:rPr lang="zh-CN" altLang="en-US" sz="2000" b="1" kern="1200" dirty="0">
                <a:solidFill>
                  <a:srgbClr val="18386B"/>
                </a:solidFill>
                <a:latin typeface="Times New Roman" pitchFamily="18" charset="0"/>
                <a:ea typeface="微软雅黑" pitchFamily="34" charset="-122"/>
                <a:cs typeface="Times New Roman" pitchFamily="18" charset="0"/>
              </a:rPr>
              <a:t>由大量</a:t>
            </a:r>
            <a:r>
              <a:rPr lang="zh-CN" altLang="en-US" sz="2000" b="1" kern="1200" dirty="0">
                <a:solidFill>
                  <a:srgbClr val="C00000"/>
                </a:solidFill>
                <a:latin typeface="Times New Roman" pitchFamily="18" charset="0"/>
                <a:ea typeface="微软雅黑" pitchFamily="34" charset="-122"/>
                <a:cs typeface="Times New Roman" pitchFamily="18" charset="0"/>
              </a:rPr>
              <a:t>传感器</a:t>
            </a:r>
            <a:r>
              <a:rPr lang="zh-CN" altLang="en-US" sz="2000" b="1" kern="1200" dirty="0">
                <a:solidFill>
                  <a:srgbClr val="18386B"/>
                </a:solidFill>
                <a:latin typeface="Times New Roman" pitchFamily="18" charset="0"/>
                <a:ea typeface="微软雅黑" pitchFamily="34" charset="-122"/>
                <a:cs typeface="Times New Roman" pitchFamily="18" charset="0"/>
              </a:rPr>
              <a:t>结点通过无线通信技术构成的自组网络。</a:t>
            </a:r>
          </a:p>
          <a:p>
            <a:r>
              <a:rPr lang="zh-CN" altLang="en-US" sz="2000" b="1" kern="1200" dirty="0">
                <a:solidFill>
                  <a:srgbClr val="18386B"/>
                </a:solidFill>
                <a:latin typeface="Times New Roman" pitchFamily="18" charset="0"/>
                <a:ea typeface="微软雅黑" pitchFamily="34" charset="-122"/>
                <a:cs typeface="Times New Roman" pitchFamily="18" charset="0"/>
              </a:rPr>
              <a:t>无线传感器网络的应用是进行各种数据的采集、处理和传输，一般并不需要很高的带宽，但是在大部分时间必须</a:t>
            </a:r>
            <a:r>
              <a:rPr lang="zh-CN" altLang="en-US" sz="2000" b="1" kern="1200" dirty="0">
                <a:solidFill>
                  <a:srgbClr val="C00000"/>
                </a:solidFill>
                <a:latin typeface="Times New Roman" pitchFamily="18" charset="0"/>
                <a:ea typeface="微软雅黑" pitchFamily="34" charset="-122"/>
                <a:cs typeface="Times New Roman" pitchFamily="18" charset="0"/>
              </a:rPr>
              <a:t>保持低功耗</a:t>
            </a:r>
            <a:r>
              <a:rPr lang="zh-CN" altLang="en-US" sz="2000" b="1" kern="1200" dirty="0">
                <a:solidFill>
                  <a:srgbClr val="18386B"/>
                </a:solidFill>
                <a:latin typeface="Times New Roman" pitchFamily="18" charset="0"/>
                <a:ea typeface="微软雅黑" pitchFamily="34" charset="-122"/>
                <a:cs typeface="Times New Roman" pitchFamily="18" charset="0"/>
              </a:rPr>
              <a:t>，以节省电池的消耗。</a:t>
            </a:r>
          </a:p>
          <a:p>
            <a:r>
              <a:rPr lang="zh-CN" altLang="en-US" sz="2000" b="1" kern="1200" dirty="0">
                <a:solidFill>
                  <a:srgbClr val="18386B"/>
                </a:solidFill>
                <a:latin typeface="Times New Roman" pitchFamily="18" charset="0"/>
                <a:ea typeface="微软雅黑" pitchFamily="34" charset="-122"/>
                <a:cs typeface="Times New Roman" pitchFamily="18" charset="0"/>
              </a:rPr>
              <a:t>由于无线传感结点的存储容量受限，因此对协议栈的大小有严格的限制。</a:t>
            </a:r>
          </a:p>
          <a:p>
            <a:r>
              <a:rPr lang="zh-CN" altLang="en-US" sz="2000" b="1" kern="1200" dirty="0">
                <a:solidFill>
                  <a:srgbClr val="18386B"/>
                </a:solidFill>
                <a:latin typeface="Times New Roman" pitchFamily="18" charset="0"/>
                <a:ea typeface="微软雅黑" pitchFamily="34" charset="-122"/>
                <a:cs typeface="Times New Roman" pitchFamily="18" charset="0"/>
              </a:rPr>
              <a:t>无线传感器网络还对网络安全性、结点自动配置、网络动态重组等方面有一定的要求。 </a:t>
            </a:r>
          </a:p>
        </p:txBody>
      </p:sp>
    </p:spTree>
    <p:extLst>
      <p:ext uri="{BB962C8B-B14F-4D97-AF65-F5344CB8AC3E}">
        <p14:creationId xmlns:p14="http://schemas.microsoft.com/office/powerpoint/2010/main" val="3124751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65516" y="816147"/>
            <a:ext cx="4968552" cy="857250"/>
          </a:xfrm>
        </p:spPr>
        <p:txBody>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传感器结点的</a:t>
            </a:r>
            <a:r>
              <a:rPr lang="zh-CN" altLang="en-US"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形状和组成</a:t>
            </a:r>
            <a:r>
              <a:rPr lang="en-US" altLang="zh-CN" sz="2400" kern="1200" dirty="0" smtClean="0">
                <a:solidFill>
                  <a:srgbClr val="007D7A"/>
                </a:solidFill>
                <a:latin typeface="微软雅黑" panose="020B0503020204020204" pitchFamily="34" charset="-122"/>
                <a:ea typeface="微软雅黑" panose="020B0503020204020204" pitchFamily="34" charset="-122"/>
                <a:cs typeface="Times New Roman" pitchFamily="18" charset="0"/>
              </a:rPr>
              <a:t> </a:t>
            </a:r>
            <a:endParaRPr lang="en-US" altLang="zh-CN" sz="2400" kern="1200" dirty="0">
              <a:solidFill>
                <a:srgbClr val="007D7A"/>
              </a:solidFill>
              <a:latin typeface="微软雅黑" panose="020B0503020204020204" pitchFamily="34" charset="-122"/>
              <a:ea typeface="微软雅黑" panose="020B0503020204020204" pitchFamily="34" charset="-122"/>
              <a:cs typeface="Times New Roman" pitchFamily="18" charset="0"/>
            </a:endParaRPr>
          </a:p>
        </p:txBody>
      </p:sp>
      <p:sp>
        <p:nvSpPr>
          <p:cNvPr id="397315" name="Rectangle 3"/>
          <p:cNvSpPr>
            <a:spLocks noChangeArrowheads="1"/>
          </p:cNvSpPr>
          <p:nvPr/>
        </p:nvSpPr>
        <p:spPr bwMode="auto">
          <a:xfrm>
            <a:off x="3591776" y="2145724"/>
            <a:ext cx="2703553" cy="1825792"/>
          </a:xfrm>
          <a:prstGeom prst="rect">
            <a:avLst/>
          </a:prstGeom>
          <a:solidFill>
            <a:srgbClr val="CCECFF"/>
          </a:solidFill>
          <a:ln w="12700" cap="sq">
            <a:solidFill>
              <a:srgbClr val="333399"/>
            </a:solidFill>
            <a:miter lim="800000"/>
            <a:headEnd type="none" w="sm" len="sm"/>
            <a:tailEnd type="none" w="sm" len="sm"/>
          </a:ln>
          <a:effectLst>
            <a:outerShdw dist="35921" dir="2700000" algn="ctr" rotWithShape="0">
              <a:schemeClr val="bg2"/>
            </a:outerShdw>
          </a:effectLst>
        </p:spPr>
        <p:txBody>
          <a:bodyPr wrap="none" anchor="ctr"/>
          <a:lstStyle/>
          <a:p>
            <a:pPr algn="ctr" eaLnBrk="0" hangingPunct="0"/>
            <a:endParaRPr lang="zh-CN" altLang="zh-CN" sz="1800" u="none">
              <a:solidFill>
                <a:srgbClr val="333399"/>
              </a:solidFill>
              <a:latin typeface="Arial" panose="020B0604020202020204" pitchFamily="34" charset="0"/>
              <a:ea typeface="黑体" panose="02010609060101010101" pitchFamily="49" charset="-122"/>
            </a:endParaRPr>
          </a:p>
        </p:txBody>
      </p:sp>
      <p:sp>
        <p:nvSpPr>
          <p:cNvPr id="397316" name="AutoShape 4"/>
          <p:cNvSpPr>
            <a:spLocks noChangeArrowheads="1"/>
          </p:cNvSpPr>
          <p:nvPr/>
        </p:nvSpPr>
        <p:spPr bwMode="auto">
          <a:xfrm>
            <a:off x="3706807" y="3018258"/>
            <a:ext cx="625271" cy="844413"/>
          </a:xfrm>
          <a:prstGeom prst="roundRect">
            <a:avLst>
              <a:gd name="adj" fmla="val 16667"/>
            </a:avLst>
          </a:prstGeom>
          <a:solidFill>
            <a:srgbClr val="99FF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sz="1800" u="none">
                <a:solidFill>
                  <a:srgbClr val="333399"/>
                </a:solidFill>
                <a:latin typeface="Arial" panose="020B0604020202020204" pitchFamily="34" charset="0"/>
                <a:ea typeface="黑体" panose="02010609060101010101" pitchFamily="49" charset="-122"/>
              </a:rPr>
              <a:t>存储器</a:t>
            </a:r>
          </a:p>
        </p:txBody>
      </p:sp>
      <p:sp>
        <p:nvSpPr>
          <p:cNvPr id="397317" name="AutoShape 5"/>
          <p:cNvSpPr>
            <a:spLocks noChangeArrowheads="1"/>
          </p:cNvSpPr>
          <p:nvPr/>
        </p:nvSpPr>
        <p:spPr bwMode="auto">
          <a:xfrm>
            <a:off x="4419020" y="2286989"/>
            <a:ext cx="709832" cy="540711"/>
          </a:xfrm>
          <a:prstGeom prst="roundRect">
            <a:avLst>
              <a:gd name="adj" fmla="val 16667"/>
            </a:avLst>
          </a:prstGeom>
          <a:solidFill>
            <a:srgbClr val="FFCC00">
              <a:alpha val="50000"/>
            </a:srgbClr>
          </a:solidFill>
          <a:ln w="12700" cap="sq">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1800" u="none">
                <a:solidFill>
                  <a:srgbClr val="333399"/>
                </a:solidFill>
                <a:latin typeface="Arial" panose="020B0604020202020204" pitchFamily="34" charset="0"/>
                <a:ea typeface="黑体" panose="02010609060101010101" pitchFamily="49" charset="-122"/>
              </a:rPr>
              <a:t>CPU</a:t>
            </a:r>
          </a:p>
        </p:txBody>
      </p:sp>
      <p:grpSp>
        <p:nvGrpSpPr>
          <p:cNvPr id="397318" name="Group 6"/>
          <p:cNvGrpSpPr>
            <a:grpSpLocks/>
          </p:cNvGrpSpPr>
          <p:nvPr/>
        </p:nvGrpSpPr>
        <p:grpSpPr bwMode="auto">
          <a:xfrm>
            <a:off x="4559558" y="3018258"/>
            <a:ext cx="782482" cy="839649"/>
            <a:chOff x="1296" y="2064"/>
            <a:chExt cx="768" cy="1344"/>
          </a:xfrm>
        </p:grpSpPr>
        <p:sp>
          <p:nvSpPr>
            <p:cNvPr id="397319" name="AutoShape 7"/>
            <p:cNvSpPr>
              <a:spLocks noChangeArrowheads="1"/>
            </p:cNvSpPr>
            <p:nvPr/>
          </p:nvSpPr>
          <p:spPr bwMode="auto">
            <a:xfrm>
              <a:off x="1296"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u="none"/>
            </a:p>
          </p:txBody>
        </p:sp>
        <p:sp>
          <p:nvSpPr>
            <p:cNvPr id="397320" name="AutoShape 8"/>
            <p:cNvSpPr>
              <a:spLocks noChangeArrowheads="1"/>
            </p:cNvSpPr>
            <p:nvPr/>
          </p:nvSpPr>
          <p:spPr bwMode="auto">
            <a:xfrm>
              <a:off x="1872"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u="none"/>
            </a:p>
          </p:txBody>
        </p:sp>
        <p:sp>
          <p:nvSpPr>
            <p:cNvPr id="397321" name="AutoShape 9"/>
            <p:cNvSpPr>
              <a:spLocks noChangeArrowheads="1"/>
            </p:cNvSpPr>
            <p:nvPr/>
          </p:nvSpPr>
          <p:spPr bwMode="auto">
            <a:xfrm>
              <a:off x="1584" y="2064"/>
              <a:ext cx="192" cy="1344"/>
            </a:xfrm>
            <a:prstGeom prst="roundRect">
              <a:avLst>
                <a:gd name="adj" fmla="val 16667"/>
              </a:avLst>
            </a:prstGeom>
            <a:solidFill>
              <a:srgbClr val="CC3399">
                <a:alpha val="50000"/>
              </a:srgbClr>
            </a:solidFill>
            <a:ln w="12700" cap="sq">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u="none"/>
            </a:p>
          </p:txBody>
        </p:sp>
      </p:grpSp>
      <p:sp>
        <p:nvSpPr>
          <p:cNvPr id="397322" name="AutoShape 10"/>
          <p:cNvSpPr>
            <a:spLocks noChangeArrowheads="1"/>
          </p:cNvSpPr>
          <p:nvPr/>
        </p:nvSpPr>
        <p:spPr bwMode="auto">
          <a:xfrm rot="5400000">
            <a:off x="5188998" y="2440031"/>
            <a:ext cx="499025" cy="19294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00"/>
          </a:solidFill>
          <a:ln w="12700" cap="sq">
            <a:solidFill>
              <a:srgbClr val="3333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hangingPunct="0"/>
            <a:endParaRPr lang="zh-CN" altLang="zh-CN" sz="1800" u="none">
              <a:solidFill>
                <a:srgbClr val="333399"/>
              </a:solidFill>
              <a:latin typeface="Arial" panose="020B0604020202020204" pitchFamily="34" charset="0"/>
              <a:ea typeface="黑体" panose="02010609060101010101" pitchFamily="49" charset="-122"/>
            </a:endParaRPr>
          </a:p>
        </p:txBody>
      </p:sp>
      <p:sp>
        <p:nvSpPr>
          <p:cNvPr id="397323" name="Rectangle 11"/>
          <p:cNvSpPr>
            <a:spLocks noChangeArrowheads="1"/>
          </p:cNvSpPr>
          <p:nvPr/>
        </p:nvSpPr>
        <p:spPr bwMode="auto">
          <a:xfrm>
            <a:off x="5223812" y="3124256"/>
            <a:ext cx="881973" cy="60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1800" u="none">
                <a:solidFill>
                  <a:srgbClr val="333399"/>
                </a:solidFill>
                <a:latin typeface="Arial" panose="020B0604020202020204" pitchFamily="34" charset="0"/>
                <a:ea typeface="黑体" panose="02010609060101010101" pitchFamily="49" charset="-122"/>
              </a:rPr>
              <a:t>传感器</a:t>
            </a:r>
          </a:p>
          <a:p>
            <a:pPr algn="ctr" eaLnBrk="0" hangingPunct="0">
              <a:lnSpc>
                <a:spcPct val="85000"/>
              </a:lnSpc>
            </a:pPr>
            <a:r>
              <a:rPr lang="zh-CN" altLang="en-US" sz="1800" u="none">
                <a:solidFill>
                  <a:srgbClr val="333399"/>
                </a:solidFill>
                <a:latin typeface="Arial" panose="020B0604020202020204" pitchFamily="34" charset="0"/>
                <a:ea typeface="黑体" panose="02010609060101010101" pitchFamily="49" charset="-122"/>
              </a:rPr>
              <a:t>硬件</a:t>
            </a:r>
          </a:p>
        </p:txBody>
      </p:sp>
      <p:sp>
        <p:nvSpPr>
          <p:cNvPr id="397324" name="Oval 12"/>
          <p:cNvSpPr>
            <a:spLocks noChangeArrowheads="1"/>
          </p:cNvSpPr>
          <p:nvPr/>
        </p:nvSpPr>
        <p:spPr bwMode="auto">
          <a:xfrm>
            <a:off x="3777076" y="2285797"/>
            <a:ext cx="499025" cy="512127"/>
          </a:xfrm>
          <a:prstGeom prst="ellipse">
            <a:avLst/>
          </a:prstGeom>
          <a:solidFill>
            <a:srgbClr val="FFCCFF"/>
          </a:solidFill>
          <a:ln w="9525">
            <a:solidFill>
              <a:srgbClr val="3333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800" u="none">
                <a:solidFill>
                  <a:srgbClr val="333399"/>
                </a:solidFill>
                <a:latin typeface="Arial" panose="020B0604020202020204" pitchFamily="34" charset="0"/>
                <a:ea typeface="黑体" panose="02010609060101010101" pitchFamily="49" charset="-122"/>
              </a:rPr>
              <a:t>电池</a:t>
            </a:r>
          </a:p>
        </p:txBody>
      </p:sp>
      <p:sp>
        <p:nvSpPr>
          <p:cNvPr id="397325" name="Rectangle 13"/>
          <p:cNvSpPr>
            <a:spLocks noChangeArrowheads="1"/>
          </p:cNvSpPr>
          <p:nvPr/>
        </p:nvSpPr>
        <p:spPr bwMode="auto">
          <a:xfrm>
            <a:off x="5437000" y="2253641"/>
            <a:ext cx="88197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3333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lnSpc>
                <a:spcPct val="85000"/>
              </a:lnSpc>
            </a:pPr>
            <a:r>
              <a:rPr lang="zh-CN" altLang="en-US" sz="1800" u="none">
                <a:solidFill>
                  <a:srgbClr val="333399"/>
                </a:solidFill>
                <a:latin typeface="Arial" panose="020B0604020202020204" pitchFamily="34" charset="0"/>
                <a:ea typeface="黑体" panose="02010609060101010101" pitchFamily="49" charset="-122"/>
              </a:rPr>
              <a:t>无线</a:t>
            </a:r>
          </a:p>
          <a:p>
            <a:pPr algn="ctr" eaLnBrk="0" hangingPunct="0">
              <a:lnSpc>
                <a:spcPct val="85000"/>
              </a:lnSpc>
            </a:pPr>
            <a:r>
              <a:rPr lang="zh-CN" altLang="en-US" sz="1800" u="none">
                <a:solidFill>
                  <a:srgbClr val="333399"/>
                </a:solidFill>
                <a:latin typeface="Arial" panose="020B0604020202020204" pitchFamily="34" charset="0"/>
                <a:ea typeface="黑体" panose="02010609060101010101" pitchFamily="49" charset="-122"/>
              </a:rPr>
              <a:t>收发器</a:t>
            </a:r>
          </a:p>
        </p:txBody>
      </p:sp>
      <p:pic>
        <p:nvPicPr>
          <p:cNvPr id="397326" name="Picture 14" descr="UCB-sensor-dots"/>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30387" y="2140496"/>
            <a:ext cx="2772630" cy="18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7327" name="Text Box 15"/>
          <p:cNvSpPr txBox="1">
            <a:spLocks noChangeArrowheads="1"/>
          </p:cNvSpPr>
          <p:nvPr/>
        </p:nvSpPr>
        <p:spPr bwMode="auto">
          <a:xfrm>
            <a:off x="864975" y="4030730"/>
            <a:ext cx="18501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u="none" dirty="0">
                <a:solidFill>
                  <a:srgbClr val="333399"/>
                </a:solidFill>
                <a:latin typeface="Arial" panose="020B0604020202020204" pitchFamily="34" charset="0"/>
              </a:rPr>
              <a:t>(a</a:t>
            </a:r>
            <a:r>
              <a:rPr lang="en-US" altLang="zh-CN" sz="2000" u="none" dirty="0" smtClean="0">
                <a:solidFill>
                  <a:srgbClr val="333399"/>
                </a:solidFill>
                <a:latin typeface="Arial" panose="020B0604020202020204" pitchFamily="34" charset="0"/>
              </a:rPr>
              <a:t>) </a:t>
            </a:r>
            <a:r>
              <a:rPr lang="zh-CN" altLang="en-US" sz="2000" u="none" dirty="0" smtClean="0">
                <a:solidFill>
                  <a:srgbClr val="333399"/>
                </a:solidFill>
                <a:latin typeface="Arial" panose="020B0604020202020204" pitchFamily="34" charset="0"/>
              </a:rPr>
              <a:t>传感器形状</a:t>
            </a:r>
            <a:endParaRPr lang="en-US" altLang="zh-CN" sz="2000" u="none" dirty="0">
              <a:solidFill>
                <a:srgbClr val="333399"/>
              </a:solidFill>
              <a:latin typeface="Arial" panose="020B0604020202020204" pitchFamily="34" charset="0"/>
            </a:endParaRPr>
          </a:p>
        </p:txBody>
      </p:sp>
      <p:sp>
        <p:nvSpPr>
          <p:cNvPr id="397328" name="Text Box 16"/>
          <p:cNvSpPr txBox="1">
            <a:spLocks noChangeArrowheads="1"/>
          </p:cNvSpPr>
          <p:nvPr/>
        </p:nvSpPr>
        <p:spPr bwMode="auto">
          <a:xfrm>
            <a:off x="4146071" y="4048465"/>
            <a:ext cx="17940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u="none" dirty="0">
                <a:solidFill>
                  <a:srgbClr val="333399"/>
                </a:solidFill>
                <a:latin typeface="Arial" panose="020B0604020202020204" pitchFamily="34" charset="0"/>
              </a:rPr>
              <a:t>(</a:t>
            </a:r>
            <a:r>
              <a:rPr lang="en-US" altLang="zh-CN" sz="2000" u="none" dirty="0" smtClean="0">
                <a:solidFill>
                  <a:srgbClr val="333399"/>
                </a:solidFill>
                <a:latin typeface="Arial" panose="020B0604020202020204" pitchFamily="34" charset="0"/>
              </a:rPr>
              <a:t>b)</a:t>
            </a:r>
            <a:r>
              <a:rPr lang="zh-CN" altLang="en-US" sz="2000" u="none" dirty="0" smtClean="0">
                <a:solidFill>
                  <a:srgbClr val="333399"/>
                </a:solidFill>
                <a:latin typeface="Arial" panose="020B0604020202020204" pitchFamily="34" charset="0"/>
              </a:rPr>
              <a:t>传感器组成</a:t>
            </a:r>
            <a:endParaRPr lang="en-US" altLang="zh-CN" sz="2000" u="none" dirty="0">
              <a:solidFill>
                <a:srgbClr val="333399"/>
              </a:solidFill>
              <a:latin typeface="Arial" panose="020B0604020202020204" pitchFamily="34" charset="0"/>
            </a:endParaRPr>
          </a:p>
        </p:txBody>
      </p:sp>
    </p:spTree>
    <p:extLst>
      <p:ext uri="{BB962C8B-B14F-4D97-AF65-F5344CB8AC3E}">
        <p14:creationId xmlns:p14="http://schemas.microsoft.com/office/powerpoint/2010/main" val="20077344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403528" y="707183"/>
            <a:ext cx="6429375" cy="857250"/>
          </a:xfrm>
          <a:noFill/>
          <a:ln w="9525">
            <a:noFill/>
            <a:miter lim="800000"/>
            <a:headEnd/>
            <a:tailEnd/>
          </a:ln>
        </p:spPr>
        <p:txBody>
          <a:bodyPr vert="horz" wrap="square" lIns="91440" tIns="45720" rIns="91440" bIns="45720" numCol="1" anchor="ctr" anchorCtr="0" compatLnSpc="1">
            <a:prstTxWarp prst="textNoShape">
              <a:avLst/>
            </a:prstTxWarp>
          </a:bodyPr>
          <a:lstStyle/>
          <a:p>
            <a:pPr algn="l"/>
            <a:r>
              <a:rPr lang="zh-CN" altLang="en-US" sz="2400" kern="1200" dirty="0">
                <a:solidFill>
                  <a:srgbClr val="007D7A"/>
                </a:solidFill>
                <a:latin typeface="微软雅黑" panose="020B0503020204020204" pitchFamily="34" charset="-122"/>
                <a:ea typeface="微软雅黑" panose="020B0503020204020204" pitchFamily="34" charset="-122"/>
                <a:cs typeface="Times New Roman" pitchFamily="18" charset="0"/>
              </a:rPr>
              <a:t>无线传感器网络主要的应用领域 </a:t>
            </a:r>
          </a:p>
        </p:txBody>
      </p:sp>
      <p:sp>
        <p:nvSpPr>
          <p:cNvPr id="398339" name="Rectangle 3"/>
          <p:cNvSpPr>
            <a:spLocks noGrp="1" noChangeArrowheads="1"/>
          </p:cNvSpPr>
          <p:nvPr>
            <p:ph type="body" idx="1"/>
          </p:nvPr>
        </p:nvSpPr>
        <p:spPr>
          <a:xfrm>
            <a:off x="400100" y="1564433"/>
            <a:ext cx="6980212" cy="1944216"/>
          </a:xfrm>
        </p:spPr>
        <p:txBody>
          <a:bodyPr/>
          <a:lstStyle/>
          <a:p>
            <a:pPr>
              <a:lnSpc>
                <a:spcPct val="150000"/>
              </a:lnSpc>
            </a:pPr>
            <a:r>
              <a:rPr lang="zh-CN" altLang="en-US" sz="2000" b="1" kern="1200" dirty="0">
                <a:solidFill>
                  <a:srgbClr val="18386B"/>
                </a:solidFill>
                <a:latin typeface="Times New Roman" pitchFamily="18" charset="0"/>
                <a:ea typeface="微软雅黑" pitchFamily="34" charset="-122"/>
                <a:cs typeface="Times New Roman" pitchFamily="18" charset="0"/>
              </a:rPr>
              <a:t>环境监测与保护（如洪水预报、动物栖息的监控）；</a:t>
            </a:r>
          </a:p>
          <a:p>
            <a:pPr>
              <a:lnSpc>
                <a:spcPct val="150000"/>
              </a:lnSpc>
            </a:pPr>
            <a:r>
              <a:rPr lang="zh-CN" altLang="en-US" sz="2000" b="1" kern="1200" dirty="0">
                <a:solidFill>
                  <a:srgbClr val="18386B"/>
                </a:solidFill>
                <a:latin typeface="Times New Roman" pitchFamily="18" charset="0"/>
                <a:ea typeface="微软雅黑" pitchFamily="34" charset="-122"/>
                <a:cs typeface="Times New Roman" pitchFamily="18" charset="0"/>
              </a:rPr>
              <a:t>战争中对敌情的侦查和对兵力、装备、物资等的监控；</a:t>
            </a:r>
          </a:p>
          <a:p>
            <a:pPr>
              <a:lnSpc>
                <a:spcPct val="150000"/>
              </a:lnSpc>
            </a:pPr>
            <a:r>
              <a:rPr lang="zh-CN" altLang="en-US" sz="2000" b="1" kern="1200" dirty="0">
                <a:solidFill>
                  <a:srgbClr val="18386B"/>
                </a:solidFill>
                <a:latin typeface="Times New Roman" pitchFamily="18" charset="0"/>
                <a:ea typeface="微软雅黑" pitchFamily="34" charset="-122"/>
                <a:cs typeface="Times New Roman" pitchFamily="18" charset="0"/>
              </a:rPr>
              <a:t>医疗中对病房的监测和对患者的护理；</a:t>
            </a:r>
          </a:p>
          <a:p>
            <a:pPr>
              <a:lnSpc>
                <a:spcPct val="150000"/>
              </a:lnSpc>
            </a:pPr>
            <a:r>
              <a:rPr lang="zh-CN" altLang="en-US" sz="2000" b="1" kern="1200" dirty="0">
                <a:solidFill>
                  <a:srgbClr val="18386B"/>
                </a:solidFill>
                <a:latin typeface="Times New Roman" pitchFamily="18" charset="0"/>
                <a:ea typeface="微软雅黑" pitchFamily="34" charset="-122"/>
                <a:cs typeface="Times New Roman" pitchFamily="18" charset="0"/>
              </a:rPr>
              <a:t>在危险的工业环境（如矿井、核电站等）中的安全监测；</a:t>
            </a:r>
          </a:p>
          <a:p>
            <a:pPr>
              <a:lnSpc>
                <a:spcPct val="150000"/>
              </a:lnSpc>
            </a:pPr>
            <a:r>
              <a:rPr lang="zh-CN" altLang="en-US" sz="2000" b="1" kern="1200" dirty="0">
                <a:solidFill>
                  <a:srgbClr val="18386B"/>
                </a:solidFill>
                <a:latin typeface="Times New Roman" pitchFamily="18" charset="0"/>
                <a:ea typeface="微软雅黑" pitchFamily="34" charset="-122"/>
                <a:cs typeface="Times New Roman" pitchFamily="18" charset="0"/>
              </a:rPr>
              <a:t>城市交通管理、建筑内的温度</a:t>
            </a:r>
            <a:r>
              <a:rPr lang="en-US" altLang="zh-CN" sz="2000" b="1" kern="1200" dirty="0">
                <a:solidFill>
                  <a:srgbClr val="18386B"/>
                </a:solidFill>
                <a:latin typeface="Times New Roman" pitchFamily="18" charset="0"/>
                <a:ea typeface="微软雅黑" pitchFamily="34" charset="-122"/>
                <a:cs typeface="Times New Roman" pitchFamily="18" charset="0"/>
              </a:rPr>
              <a:t>/</a:t>
            </a:r>
            <a:r>
              <a:rPr lang="zh-CN" altLang="en-US" sz="2000" b="1" kern="1200" dirty="0">
                <a:solidFill>
                  <a:srgbClr val="18386B"/>
                </a:solidFill>
                <a:latin typeface="Times New Roman" pitchFamily="18" charset="0"/>
                <a:ea typeface="微软雅黑" pitchFamily="34" charset="-122"/>
                <a:cs typeface="Times New Roman" pitchFamily="18" charset="0"/>
              </a:rPr>
              <a:t>照明</a:t>
            </a:r>
            <a:r>
              <a:rPr lang="en-US" altLang="zh-CN" sz="2000" b="1" kern="1200" dirty="0">
                <a:solidFill>
                  <a:srgbClr val="18386B"/>
                </a:solidFill>
                <a:latin typeface="Times New Roman" pitchFamily="18" charset="0"/>
                <a:ea typeface="微软雅黑" pitchFamily="34" charset="-122"/>
                <a:cs typeface="Times New Roman" pitchFamily="18" charset="0"/>
              </a:rPr>
              <a:t>/</a:t>
            </a:r>
            <a:r>
              <a:rPr lang="zh-CN" altLang="en-US" sz="2000" b="1" kern="1200" dirty="0">
                <a:solidFill>
                  <a:srgbClr val="18386B"/>
                </a:solidFill>
                <a:latin typeface="Times New Roman" pitchFamily="18" charset="0"/>
                <a:ea typeface="微软雅黑" pitchFamily="34" charset="-122"/>
                <a:cs typeface="Times New Roman" pitchFamily="18" charset="0"/>
              </a:rPr>
              <a:t>安全控制等。 </a:t>
            </a:r>
          </a:p>
        </p:txBody>
      </p:sp>
    </p:spTree>
    <p:extLst>
      <p:ext uri="{BB962C8B-B14F-4D97-AF65-F5344CB8AC3E}">
        <p14:creationId xmlns:p14="http://schemas.microsoft.com/office/powerpoint/2010/main" val="2567100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539552" y="844352"/>
            <a:ext cx="5669124" cy="3960440"/>
          </a:xfrm>
        </p:spPr>
        <p:txBody>
          <a:bodyPr/>
          <a:lstStyle/>
          <a:p>
            <a:pPr marL="457322" indent="-457322" algn="ctr">
              <a:lnSpc>
                <a:spcPct val="150000"/>
              </a:lnSpc>
              <a:buNone/>
            </a:pPr>
            <a:r>
              <a:rPr lang="zh-CN" altLang="en-US" b="1" kern="1200" dirty="0">
                <a:solidFill>
                  <a:srgbClr val="007D7A"/>
                </a:solidFill>
                <a:latin typeface="Times New Roman" pitchFamily="18" charset="0"/>
                <a:ea typeface="微软雅黑" pitchFamily="34" charset="-122"/>
                <a:cs typeface="Times New Roman" pitchFamily="18" charset="0"/>
              </a:rPr>
              <a:t>总结</a:t>
            </a:r>
            <a:endParaRPr lang="en-US" altLang="zh-CN" b="1" kern="1200" dirty="0">
              <a:solidFill>
                <a:srgbClr val="007D7A"/>
              </a:solidFill>
              <a:latin typeface="Times New Roman" pitchFamily="18" charset="0"/>
              <a:ea typeface="微软雅黑" pitchFamily="34" charset="-122"/>
              <a:cs typeface="Times New Roman" pitchFamily="18" charset="0"/>
            </a:endParaRPr>
          </a:p>
          <a:p>
            <a:r>
              <a:rPr lang="zh-CN" altLang="en-US" sz="2200" b="1" dirty="0" smtClean="0">
                <a:solidFill>
                  <a:srgbClr val="18386B"/>
                </a:solidFill>
                <a:latin typeface="微软雅黑" panose="020B0503020204020204" pitchFamily="34" charset="-122"/>
                <a:ea typeface="微软雅黑" panose="020B0503020204020204" pitchFamily="34" charset="-122"/>
              </a:rPr>
              <a:t>理解无线</a:t>
            </a:r>
            <a:r>
              <a:rPr lang="zh-CN" altLang="en-US" sz="2200" b="1" dirty="0">
                <a:solidFill>
                  <a:srgbClr val="18386B"/>
                </a:solidFill>
                <a:latin typeface="微软雅黑" panose="020B0503020204020204" pitchFamily="34" charset="-122"/>
                <a:ea typeface="微软雅黑" panose="020B0503020204020204" pitchFamily="34" charset="-122"/>
              </a:rPr>
              <a:t>局域网的组成</a:t>
            </a:r>
          </a:p>
          <a:p>
            <a:r>
              <a:rPr lang="zh-CN" altLang="en-US" sz="2200" b="1" dirty="0" smtClean="0">
                <a:solidFill>
                  <a:srgbClr val="18386B"/>
                </a:solidFill>
                <a:latin typeface="微软雅黑" panose="020B0503020204020204" pitchFamily="34" charset="-122"/>
                <a:ea typeface="微软雅黑" panose="020B0503020204020204" pitchFamily="34" charset="-122"/>
              </a:rPr>
              <a:t>理解</a:t>
            </a:r>
            <a:r>
              <a:rPr lang="en-US" altLang="zh-CN" sz="2200" b="1" dirty="0" smtClean="0">
                <a:solidFill>
                  <a:srgbClr val="18386B"/>
                </a:solidFill>
                <a:latin typeface="微软雅黑" panose="020B0503020204020204" pitchFamily="34" charset="-122"/>
                <a:ea typeface="微软雅黑" panose="020B0503020204020204" pitchFamily="34" charset="-122"/>
              </a:rPr>
              <a:t>802.11 </a:t>
            </a:r>
            <a:r>
              <a:rPr lang="zh-CN" altLang="en-US" sz="2200" b="1" dirty="0">
                <a:solidFill>
                  <a:srgbClr val="18386B"/>
                </a:solidFill>
                <a:latin typeface="微软雅黑" panose="020B0503020204020204" pitchFamily="34" charset="-122"/>
                <a:ea typeface="微软雅黑" panose="020B0503020204020204" pitchFamily="34" charset="-122"/>
              </a:rPr>
              <a:t>标准中的</a:t>
            </a:r>
            <a:r>
              <a:rPr lang="zh-CN" altLang="en-US" sz="2200" b="1" dirty="0" smtClean="0">
                <a:solidFill>
                  <a:srgbClr val="18386B"/>
                </a:solidFill>
                <a:latin typeface="微软雅黑" panose="020B0503020204020204" pitchFamily="34" charset="-122"/>
                <a:ea typeface="微软雅黑" panose="020B0503020204020204" pitchFamily="34" charset="-122"/>
              </a:rPr>
              <a:t>物理层的定义</a:t>
            </a:r>
            <a:endParaRPr lang="zh-CN" altLang="en-US" sz="2200" b="1" dirty="0">
              <a:solidFill>
                <a:srgbClr val="18386B"/>
              </a:solidFill>
              <a:latin typeface="微软雅黑" panose="020B0503020204020204" pitchFamily="34" charset="-122"/>
              <a:ea typeface="微软雅黑" panose="020B0503020204020204" pitchFamily="34" charset="-122"/>
            </a:endParaRPr>
          </a:p>
          <a:p>
            <a:r>
              <a:rPr lang="zh-CN" altLang="en-US" sz="2200" b="1" dirty="0" smtClean="0">
                <a:solidFill>
                  <a:srgbClr val="18386B"/>
                </a:solidFill>
                <a:latin typeface="微软雅黑" panose="020B0503020204020204" pitchFamily="34" charset="-122"/>
                <a:ea typeface="微软雅黑" panose="020B0503020204020204" pitchFamily="34" charset="-122"/>
              </a:rPr>
              <a:t>掌握</a:t>
            </a:r>
            <a:r>
              <a:rPr lang="en-US" altLang="zh-CN" sz="2200" b="1" dirty="0" smtClean="0">
                <a:solidFill>
                  <a:srgbClr val="18386B"/>
                </a:solidFill>
                <a:latin typeface="微软雅黑" panose="020B0503020204020204" pitchFamily="34" charset="-122"/>
                <a:ea typeface="微软雅黑" panose="020B0503020204020204" pitchFamily="34" charset="-122"/>
              </a:rPr>
              <a:t>802.11 </a:t>
            </a:r>
            <a:r>
              <a:rPr lang="zh-CN" altLang="en-US" sz="2200" b="1" dirty="0">
                <a:solidFill>
                  <a:srgbClr val="18386B"/>
                </a:solidFill>
                <a:latin typeface="微软雅黑" panose="020B0503020204020204" pitchFamily="34" charset="-122"/>
                <a:ea typeface="微软雅黑" panose="020B0503020204020204" pitchFamily="34" charset="-122"/>
              </a:rPr>
              <a:t>标准中的 </a:t>
            </a:r>
            <a:r>
              <a:rPr lang="en-US" altLang="zh-CN" sz="2200" b="1" dirty="0">
                <a:solidFill>
                  <a:srgbClr val="18386B"/>
                </a:solidFill>
                <a:latin typeface="微软雅黑" panose="020B0503020204020204" pitchFamily="34" charset="-122"/>
                <a:ea typeface="微软雅黑" panose="020B0503020204020204" pitchFamily="34" charset="-122"/>
              </a:rPr>
              <a:t>MAC </a:t>
            </a:r>
            <a:r>
              <a:rPr lang="zh-CN" altLang="en-US" sz="2200" b="1" dirty="0">
                <a:solidFill>
                  <a:srgbClr val="18386B"/>
                </a:solidFill>
                <a:latin typeface="微软雅黑" panose="020B0503020204020204" pitchFamily="34" charset="-122"/>
                <a:ea typeface="微软雅黑" panose="020B0503020204020204" pitchFamily="34" charset="-122"/>
              </a:rPr>
              <a:t>层</a:t>
            </a:r>
            <a:r>
              <a:rPr lang="zh-CN" altLang="en-US" sz="2200" b="1" dirty="0" smtClean="0">
                <a:solidFill>
                  <a:srgbClr val="18386B"/>
                </a:solidFill>
                <a:latin typeface="微软雅黑" panose="020B0503020204020204" pitchFamily="34" charset="-122"/>
                <a:ea typeface="微软雅黑" panose="020B0503020204020204" pitchFamily="34" charset="-122"/>
              </a:rPr>
              <a:t>协议：</a:t>
            </a:r>
            <a:r>
              <a:rPr lang="en-US" altLang="zh-CN" sz="2200" b="1" dirty="0" smtClean="0">
                <a:solidFill>
                  <a:srgbClr val="18386B"/>
                </a:solidFill>
                <a:latin typeface="微软雅黑" panose="020B0503020204020204" pitchFamily="34" charset="-122"/>
                <a:ea typeface="微软雅黑" panose="020B0503020204020204" pitchFamily="34" charset="-122"/>
              </a:rPr>
              <a:t>CSMA/CA </a:t>
            </a:r>
            <a:r>
              <a:rPr lang="zh-CN" altLang="en-US" sz="2200" b="1" dirty="0" smtClean="0">
                <a:solidFill>
                  <a:srgbClr val="18386B"/>
                </a:solidFill>
                <a:latin typeface="微软雅黑" panose="020B0503020204020204" pitchFamily="34" charset="-122"/>
                <a:ea typeface="微软雅黑" panose="020B0503020204020204" pitchFamily="34" charset="-122"/>
              </a:rPr>
              <a:t>协议、对</a:t>
            </a:r>
            <a:r>
              <a:rPr lang="zh-CN" altLang="en-US" sz="2200" b="1" dirty="0">
                <a:solidFill>
                  <a:srgbClr val="18386B"/>
                </a:solidFill>
                <a:latin typeface="微软雅黑" panose="020B0503020204020204" pitchFamily="34" charset="-122"/>
                <a:ea typeface="微软雅黑" panose="020B0503020204020204" pitchFamily="34" charset="-122"/>
              </a:rPr>
              <a:t>信道进行预约</a:t>
            </a:r>
          </a:p>
          <a:p>
            <a:r>
              <a:rPr lang="zh-CN" altLang="en-US" sz="2200" b="1" dirty="0" smtClean="0">
                <a:solidFill>
                  <a:srgbClr val="18386B"/>
                </a:solidFill>
                <a:latin typeface="微软雅黑" panose="020B0503020204020204" pitchFamily="34" charset="-122"/>
                <a:ea typeface="微软雅黑" panose="020B0503020204020204" pitchFamily="34" charset="-122"/>
              </a:rPr>
              <a:t>理解</a:t>
            </a:r>
            <a:r>
              <a:rPr lang="en-US" altLang="zh-CN" sz="2200" b="1" dirty="0" smtClean="0">
                <a:solidFill>
                  <a:srgbClr val="18386B"/>
                </a:solidFill>
                <a:latin typeface="微软雅黑" panose="020B0503020204020204" pitchFamily="34" charset="-122"/>
                <a:ea typeface="微软雅黑" panose="020B0503020204020204" pitchFamily="34" charset="-122"/>
              </a:rPr>
              <a:t>802.11 </a:t>
            </a:r>
            <a:r>
              <a:rPr lang="zh-CN" altLang="en-US" sz="2200" b="1" dirty="0">
                <a:solidFill>
                  <a:srgbClr val="18386B"/>
                </a:solidFill>
                <a:latin typeface="微软雅黑" panose="020B0503020204020204" pitchFamily="34" charset="-122"/>
                <a:ea typeface="微软雅黑" panose="020B0503020204020204" pitchFamily="34" charset="-122"/>
              </a:rPr>
              <a:t>标准中的 </a:t>
            </a:r>
            <a:r>
              <a:rPr lang="en-US" altLang="zh-CN" sz="2200" b="1" dirty="0">
                <a:solidFill>
                  <a:srgbClr val="18386B"/>
                </a:solidFill>
                <a:latin typeface="微软雅黑" panose="020B0503020204020204" pitchFamily="34" charset="-122"/>
                <a:ea typeface="微软雅黑" panose="020B0503020204020204" pitchFamily="34" charset="-122"/>
              </a:rPr>
              <a:t>MAC </a:t>
            </a:r>
            <a:r>
              <a:rPr lang="zh-CN" altLang="en-US" sz="2200" b="1" dirty="0">
                <a:solidFill>
                  <a:srgbClr val="18386B"/>
                </a:solidFill>
                <a:latin typeface="微软雅黑" panose="020B0503020204020204" pitchFamily="34" charset="-122"/>
                <a:ea typeface="微软雅黑" panose="020B0503020204020204" pitchFamily="34" charset="-122"/>
              </a:rPr>
              <a:t>帧</a:t>
            </a:r>
          </a:p>
          <a:p>
            <a:r>
              <a:rPr lang="zh-CN" altLang="en-US" sz="2200" b="1" dirty="0" smtClean="0">
                <a:solidFill>
                  <a:srgbClr val="18386B"/>
                </a:solidFill>
                <a:latin typeface="微软雅黑" panose="020B0503020204020204" pitchFamily="34" charset="-122"/>
                <a:ea typeface="微软雅黑" panose="020B0503020204020204" pitchFamily="34" charset="-122"/>
              </a:rPr>
              <a:t>了解无线</a:t>
            </a:r>
            <a:r>
              <a:rPr lang="zh-CN" altLang="en-US" sz="2200" b="1" dirty="0">
                <a:solidFill>
                  <a:srgbClr val="18386B"/>
                </a:solidFill>
                <a:latin typeface="微软雅黑" panose="020B0503020204020204" pitchFamily="34" charset="-122"/>
                <a:ea typeface="微软雅黑" panose="020B0503020204020204" pitchFamily="34" charset="-122"/>
              </a:rPr>
              <a:t>个人区域网 </a:t>
            </a:r>
            <a:r>
              <a:rPr lang="en-US" altLang="zh-CN" sz="2200" b="1" dirty="0">
                <a:solidFill>
                  <a:srgbClr val="18386B"/>
                </a:solidFill>
                <a:latin typeface="微软雅黑" panose="020B0503020204020204" pitchFamily="34" charset="-122"/>
                <a:ea typeface="微软雅黑" panose="020B0503020204020204" pitchFamily="34" charset="-122"/>
              </a:rPr>
              <a:t>WPAN</a:t>
            </a:r>
          </a:p>
          <a:p>
            <a:r>
              <a:rPr lang="zh-CN" altLang="en-US" sz="2200" b="1" dirty="0">
                <a:solidFill>
                  <a:srgbClr val="18386B"/>
                </a:solidFill>
                <a:latin typeface="微软雅黑" panose="020B0503020204020204" pitchFamily="34" charset="-122"/>
                <a:ea typeface="微软雅黑" panose="020B0503020204020204" pitchFamily="34" charset="-122"/>
              </a:rPr>
              <a:t>了解无线城域网 </a:t>
            </a:r>
            <a:r>
              <a:rPr lang="en-US" altLang="zh-CN" sz="2200" b="1" dirty="0" smtClean="0">
                <a:solidFill>
                  <a:srgbClr val="18386B"/>
                </a:solidFill>
                <a:latin typeface="微软雅黑" panose="020B0503020204020204" pitchFamily="34" charset="-122"/>
                <a:ea typeface="微软雅黑" panose="020B0503020204020204" pitchFamily="34" charset="-122"/>
              </a:rPr>
              <a:t>WMAN</a:t>
            </a:r>
          </a:p>
          <a:p>
            <a:r>
              <a:rPr lang="zh-CN" altLang="en-US" sz="2200" b="1" dirty="0">
                <a:solidFill>
                  <a:srgbClr val="18386B"/>
                </a:solidFill>
                <a:latin typeface="微软雅黑" panose="020B0503020204020204" pitchFamily="34" charset="-122"/>
                <a:ea typeface="微软雅黑" panose="020B0503020204020204" pitchFamily="34" charset="-122"/>
              </a:rPr>
              <a:t>了解</a:t>
            </a:r>
            <a:r>
              <a:rPr lang="zh-CN" altLang="en-US" sz="2200" b="1" dirty="0" smtClean="0">
                <a:solidFill>
                  <a:srgbClr val="18386B"/>
                </a:solidFill>
                <a:latin typeface="微软雅黑" panose="020B0503020204020204" pitchFamily="34" charset="-122"/>
                <a:ea typeface="微软雅黑" panose="020B0503020204020204" pitchFamily="34" charset="-122"/>
              </a:rPr>
              <a:t>移动自组网络</a:t>
            </a:r>
            <a:r>
              <a:rPr lang="en-US" altLang="zh-CN" sz="2200" b="1" dirty="0" smtClean="0">
                <a:solidFill>
                  <a:srgbClr val="18386B"/>
                </a:solidFill>
                <a:latin typeface="微软雅黑" panose="020B0503020204020204" pitchFamily="34" charset="-122"/>
                <a:ea typeface="微软雅黑" panose="020B0503020204020204" pitchFamily="34" charset="-122"/>
              </a:rPr>
              <a:t> </a:t>
            </a:r>
            <a:endParaRPr lang="en-US" altLang="zh-CN" sz="2200" b="1" dirty="0">
              <a:solidFill>
                <a:srgbClr val="18386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32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114" name="Picture 2" descr="CH9-5ed 无线网络"/>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23528" y="1816264"/>
            <a:ext cx="6860117" cy="3328824"/>
          </a:xfrm>
          <a:prstGeom prst="rect">
            <a:avLst/>
          </a:prstGeom>
          <a:noFill/>
          <a:extLst>
            <a:ext uri="{909E8E84-426E-40DD-AFC4-6F175D3DCCD1}">
              <a14:hiddenFill xmlns:a14="http://schemas.microsoft.com/office/drawing/2010/main">
                <a:solidFill>
                  <a:srgbClr val="FFFFFF"/>
                </a:solidFill>
              </a14:hiddenFill>
            </a:ext>
          </a:extLst>
        </p:spPr>
      </p:pic>
      <p:sp>
        <p:nvSpPr>
          <p:cNvPr id="346115" name="Freeform 3"/>
          <p:cNvSpPr>
            <a:spLocks/>
          </p:cNvSpPr>
          <p:nvPr/>
        </p:nvSpPr>
        <p:spPr bwMode="auto">
          <a:xfrm>
            <a:off x="2164802" y="2464164"/>
            <a:ext cx="166739"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46116" name="Freeform 4"/>
          <p:cNvSpPr>
            <a:spLocks/>
          </p:cNvSpPr>
          <p:nvPr/>
        </p:nvSpPr>
        <p:spPr bwMode="auto">
          <a:xfrm>
            <a:off x="2757916"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46117" name="Freeform 5"/>
          <p:cNvSpPr>
            <a:spLocks/>
          </p:cNvSpPr>
          <p:nvPr/>
        </p:nvSpPr>
        <p:spPr bwMode="auto">
          <a:xfrm>
            <a:off x="2164802" y="2842900"/>
            <a:ext cx="166739" cy="282265"/>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46118" name="Freeform 6"/>
          <p:cNvSpPr>
            <a:spLocks/>
          </p:cNvSpPr>
          <p:nvPr/>
        </p:nvSpPr>
        <p:spPr bwMode="auto">
          <a:xfrm>
            <a:off x="2757916"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46119" name="Freeform 7"/>
          <p:cNvSpPr>
            <a:spLocks/>
          </p:cNvSpPr>
          <p:nvPr/>
        </p:nvSpPr>
        <p:spPr bwMode="auto">
          <a:xfrm>
            <a:off x="4719481" y="2410569"/>
            <a:ext cx="167930"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46120" name="Freeform 8"/>
          <p:cNvSpPr>
            <a:spLocks/>
          </p:cNvSpPr>
          <p:nvPr/>
        </p:nvSpPr>
        <p:spPr bwMode="auto">
          <a:xfrm>
            <a:off x="5314978"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46121" name="Freeform 9"/>
          <p:cNvSpPr>
            <a:spLocks/>
          </p:cNvSpPr>
          <p:nvPr/>
        </p:nvSpPr>
        <p:spPr bwMode="auto">
          <a:xfrm>
            <a:off x="4719481" y="2788114"/>
            <a:ext cx="167930" cy="281074"/>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46122" name="Freeform 10"/>
          <p:cNvSpPr>
            <a:spLocks/>
          </p:cNvSpPr>
          <p:nvPr/>
        </p:nvSpPr>
        <p:spPr bwMode="auto">
          <a:xfrm>
            <a:off x="5264956"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46123" name="Text Box 11"/>
          <p:cNvSpPr txBox="1">
            <a:spLocks noChangeArrowheads="1"/>
          </p:cNvSpPr>
          <p:nvPr/>
        </p:nvSpPr>
        <p:spPr bwMode="auto">
          <a:xfrm>
            <a:off x="2835331" y="2788115"/>
            <a:ext cx="64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none" dirty="0">
                <a:solidFill>
                  <a:srgbClr val="333399"/>
                </a:solidFill>
                <a:latin typeface="Arial" panose="020B0604020202020204" pitchFamily="34" charset="0"/>
                <a:ea typeface="黑体" panose="02010609060101010101" pitchFamily="49" charset="-122"/>
              </a:rPr>
              <a:t>AP</a:t>
            </a:r>
            <a:r>
              <a:rPr lang="en-US" altLang="zh-CN" sz="2000" u="none" baseline="-25000" dirty="0">
                <a:solidFill>
                  <a:srgbClr val="333399"/>
                </a:solidFill>
                <a:latin typeface="Arial" panose="020B0604020202020204" pitchFamily="34" charset="0"/>
                <a:ea typeface="黑体" panose="02010609060101010101" pitchFamily="49" charset="-122"/>
              </a:rPr>
              <a:t>1</a:t>
            </a:r>
          </a:p>
        </p:txBody>
      </p:sp>
      <p:sp>
        <p:nvSpPr>
          <p:cNvPr id="346124" name="Text Box 12"/>
          <p:cNvSpPr txBox="1">
            <a:spLocks noChangeArrowheads="1"/>
          </p:cNvSpPr>
          <p:nvPr/>
        </p:nvSpPr>
        <p:spPr bwMode="auto">
          <a:xfrm>
            <a:off x="5428121" y="2788115"/>
            <a:ext cx="64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none">
                <a:solidFill>
                  <a:srgbClr val="333399"/>
                </a:solidFill>
                <a:latin typeface="Arial" panose="020B0604020202020204" pitchFamily="34" charset="0"/>
                <a:ea typeface="黑体" panose="02010609060101010101" pitchFamily="49" charset="-122"/>
              </a:rPr>
              <a:t>AP</a:t>
            </a:r>
            <a:r>
              <a:rPr lang="en-US" altLang="zh-CN" sz="2000" u="none" baseline="-25000">
                <a:solidFill>
                  <a:srgbClr val="333399"/>
                </a:solidFill>
                <a:latin typeface="Arial" panose="020B0604020202020204" pitchFamily="34" charset="0"/>
                <a:ea typeface="黑体" panose="02010609060101010101" pitchFamily="49" charset="-122"/>
              </a:rPr>
              <a:t>2</a:t>
            </a:r>
          </a:p>
        </p:txBody>
      </p:sp>
      <p:sp>
        <p:nvSpPr>
          <p:cNvPr id="346125" name="Text Box 13"/>
          <p:cNvSpPr txBox="1">
            <a:spLocks noChangeArrowheads="1"/>
          </p:cNvSpPr>
          <p:nvPr/>
        </p:nvSpPr>
        <p:spPr bwMode="auto">
          <a:xfrm>
            <a:off x="337288" y="712214"/>
            <a:ext cx="704302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80975" indent="-180975">
              <a:lnSpc>
                <a:spcPct val="110000"/>
              </a:lnSpc>
              <a:spcAft>
                <a:spcPts val="600"/>
              </a:spcAft>
              <a:buClr>
                <a:srgbClr val="18386B"/>
              </a:buClr>
              <a:buSzPct val="95000"/>
              <a:buFont typeface="Arial" panose="020B0604020202020204" pitchFamily="34" charset="0"/>
              <a:buChar char="•"/>
            </a:pPr>
            <a:r>
              <a:rPr lang="en-US" altLang="zh-CN" sz="2000" u="none" dirty="0">
                <a:solidFill>
                  <a:srgbClr val="1A3868"/>
                </a:solidFill>
                <a:latin typeface="微软雅黑" panose="020B0503020204020204" pitchFamily="34" charset="-122"/>
              </a:rPr>
              <a:t>ESS </a:t>
            </a:r>
            <a:r>
              <a:rPr lang="zh-CN" altLang="en-US" sz="2000" u="none" dirty="0">
                <a:solidFill>
                  <a:srgbClr val="1A3868"/>
                </a:solidFill>
                <a:latin typeface="微软雅黑" panose="020B0503020204020204" pitchFamily="34" charset="-122"/>
              </a:rPr>
              <a:t>还可</a:t>
            </a:r>
            <a:r>
              <a:rPr lang="zh-CN" altLang="en-US" sz="2000" u="none" dirty="0" smtClean="0">
                <a:solidFill>
                  <a:srgbClr val="1A3868"/>
                </a:solidFill>
                <a:latin typeface="微软雅黑" panose="020B0503020204020204" pitchFamily="34" charset="-122"/>
              </a:rPr>
              <a:t>通过</a:t>
            </a:r>
            <a:r>
              <a:rPr lang="zh-CN" altLang="en-US" sz="2000" u="none" dirty="0" smtClean="0">
                <a:solidFill>
                  <a:srgbClr val="C00000"/>
                </a:solidFill>
                <a:latin typeface="微软雅黑" panose="020B0503020204020204" pitchFamily="34" charset="-122"/>
              </a:rPr>
              <a:t>门户</a:t>
            </a:r>
            <a:r>
              <a:rPr lang="en-US" altLang="zh-CN" sz="2000" u="none" dirty="0">
                <a:solidFill>
                  <a:srgbClr val="C00000"/>
                </a:solidFill>
                <a:latin typeface="微软雅黑" panose="020B0503020204020204" pitchFamily="34" charset="-122"/>
              </a:rPr>
              <a:t>(portal)</a:t>
            </a:r>
            <a:r>
              <a:rPr lang="zh-CN" altLang="en-US" sz="2000" u="none" dirty="0">
                <a:solidFill>
                  <a:srgbClr val="1A3868"/>
                </a:solidFill>
                <a:latin typeface="微软雅黑" panose="020B0503020204020204" pitchFamily="34" charset="-122"/>
              </a:rPr>
              <a:t>为无线用户</a:t>
            </a:r>
            <a:r>
              <a:rPr lang="zh-CN" altLang="en-US" sz="2000" u="none" dirty="0" smtClean="0">
                <a:solidFill>
                  <a:srgbClr val="1A3868"/>
                </a:solidFill>
                <a:latin typeface="微软雅黑" panose="020B0503020204020204" pitchFamily="34" charset="-122"/>
              </a:rPr>
              <a:t>提供到</a:t>
            </a:r>
            <a:r>
              <a:rPr lang="zh-CN" altLang="en-US" sz="2000" u="none" dirty="0">
                <a:solidFill>
                  <a:srgbClr val="1A3868"/>
                </a:solidFill>
                <a:latin typeface="微软雅黑" panose="020B0503020204020204" pitchFamily="34" charset="-122"/>
              </a:rPr>
              <a:t>非 </a:t>
            </a:r>
            <a:r>
              <a:rPr lang="en-US" altLang="zh-CN" sz="2000" u="none" dirty="0">
                <a:solidFill>
                  <a:srgbClr val="1A3868"/>
                </a:solidFill>
                <a:latin typeface="微软雅黑" panose="020B0503020204020204" pitchFamily="34" charset="-122"/>
              </a:rPr>
              <a:t>802.11 </a:t>
            </a:r>
            <a:r>
              <a:rPr lang="zh-CN" altLang="en-US" sz="2000" u="none" dirty="0">
                <a:solidFill>
                  <a:srgbClr val="1A3868"/>
                </a:solidFill>
                <a:latin typeface="微软雅黑" panose="020B0503020204020204" pitchFamily="34" charset="-122"/>
              </a:rPr>
              <a:t>无线局域网（例如，到有线</a:t>
            </a:r>
            <a:r>
              <a:rPr lang="zh-CN" altLang="en-US" sz="2000" u="none" dirty="0" smtClean="0">
                <a:solidFill>
                  <a:srgbClr val="1A3868"/>
                </a:solidFill>
                <a:latin typeface="微软雅黑" panose="020B0503020204020204" pitchFamily="34" charset="-122"/>
              </a:rPr>
              <a:t>连接的</a:t>
            </a:r>
            <a:r>
              <a:rPr lang="zh-CN" altLang="en-US" sz="2000" u="none" dirty="0">
                <a:solidFill>
                  <a:srgbClr val="1A3868"/>
                </a:solidFill>
                <a:latin typeface="微软雅黑" panose="020B0503020204020204" pitchFamily="34" charset="-122"/>
              </a:rPr>
              <a:t>因特网）的接入。门户的作用就相当于一个网桥。 </a:t>
            </a:r>
          </a:p>
        </p:txBody>
      </p:sp>
      <p:sp>
        <p:nvSpPr>
          <p:cNvPr id="346126" name="Rectangle 14"/>
          <p:cNvSpPr>
            <a:spLocks noChangeArrowheads="1"/>
          </p:cNvSpPr>
          <p:nvPr/>
        </p:nvSpPr>
        <p:spPr bwMode="auto">
          <a:xfrm>
            <a:off x="1842044" y="2106867"/>
            <a:ext cx="661000" cy="341814"/>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101"/>
          </a:p>
        </p:txBody>
      </p:sp>
    </p:spTree>
    <p:extLst>
      <p:ext uri="{BB962C8B-B14F-4D97-AF65-F5344CB8AC3E}">
        <p14:creationId xmlns:p14="http://schemas.microsoft.com/office/powerpoint/2010/main" val="400141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500"/>
                                  </p:stCondLst>
                                  <p:childTnLst>
                                    <p:set>
                                      <p:cBhvr>
                                        <p:cTn id="6" dur="1" fill="hold">
                                          <p:stCondLst>
                                            <p:cond delay="0"/>
                                          </p:stCondLst>
                                        </p:cTn>
                                        <p:tgtEl>
                                          <p:spTgt spid="346126"/>
                                        </p:tgtEl>
                                        <p:attrNameLst>
                                          <p:attrName>style.visibility</p:attrName>
                                        </p:attrNameLst>
                                      </p:cBhvr>
                                      <p:to>
                                        <p:strVal val="visible"/>
                                      </p:to>
                                    </p:set>
                                    <p:animEffect transition="in" filter="checkerboard(across)">
                                      <p:cBhvr>
                                        <p:cTn id="7" dur="1000"/>
                                        <p:tgtEl>
                                          <p:spTgt spid="346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38" name="Picture 2" descr="CH9-5ed 无线网络"/>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76179" y="1816264"/>
            <a:ext cx="6860117" cy="3328824"/>
          </a:xfrm>
          <a:prstGeom prst="rect">
            <a:avLst/>
          </a:prstGeom>
          <a:noFill/>
          <a:extLst>
            <a:ext uri="{909E8E84-426E-40DD-AFC4-6F175D3DCCD1}">
              <a14:hiddenFill xmlns:a14="http://schemas.microsoft.com/office/drawing/2010/main">
                <a:solidFill>
                  <a:srgbClr val="FFFFFF"/>
                </a:solidFill>
              </a14:hiddenFill>
            </a:ext>
          </a:extLst>
        </p:spPr>
      </p:pic>
      <p:sp>
        <p:nvSpPr>
          <p:cNvPr id="347139" name="Freeform 3"/>
          <p:cNvSpPr>
            <a:spLocks/>
          </p:cNvSpPr>
          <p:nvPr/>
        </p:nvSpPr>
        <p:spPr bwMode="auto">
          <a:xfrm>
            <a:off x="2217453" y="2464164"/>
            <a:ext cx="166739"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47140" name="Freeform 4"/>
          <p:cNvSpPr>
            <a:spLocks/>
          </p:cNvSpPr>
          <p:nvPr/>
        </p:nvSpPr>
        <p:spPr bwMode="auto">
          <a:xfrm>
            <a:off x="2810567"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47141" name="Freeform 5"/>
          <p:cNvSpPr>
            <a:spLocks/>
          </p:cNvSpPr>
          <p:nvPr/>
        </p:nvSpPr>
        <p:spPr bwMode="auto">
          <a:xfrm>
            <a:off x="2217453" y="2842900"/>
            <a:ext cx="166739" cy="282265"/>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47142" name="Freeform 6"/>
          <p:cNvSpPr>
            <a:spLocks/>
          </p:cNvSpPr>
          <p:nvPr/>
        </p:nvSpPr>
        <p:spPr bwMode="auto">
          <a:xfrm>
            <a:off x="2810567"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47143" name="Freeform 7"/>
          <p:cNvSpPr>
            <a:spLocks/>
          </p:cNvSpPr>
          <p:nvPr/>
        </p:nvSpPr>
        <p:spPr bwMode="auto">
          <a:xfrm>
            <a:off x="4772132" y="2410569"/>
            <a:ext cx="167930" cy="281074"/>
          </a:xfrm>
          <a:custGeom>
            <a:avLst/>
            <a:gdLst>
              <a:gd name="T0" fmla="*/ 0 w 336"/>
              <a:gd name="T1" fmla="*/ 0 h 358"/>
              <a:gd name="T2" fmla="*/ 283 w 336"/>
              <a:gd name="T3" fmla="*/ 232 h 358"/>
              <a:gd name="T4" fmla="*/ 191 w 336"/>
              <a:gd name="T5" fmla="*/ 219 h 358"/>
              <a:gd name="T6" fmla="*/ 336 w 336"/>
              <a:gd name="T7" fmla="*/ 358 h 358"/>
              <a:gd name="T8" fmla="*/ 53 w 336"/>
              <a:gd name="T9" fmla="*/ 166 h 358"/>
              <a:gd name="T10" fmla="*/ 171 w 336"/>
              <a:gd name="T11" fmla="*/ 186 h 358"/>
              <a:gd name="T12" fmla="*/ 0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0"/>
                </a:moveTo>
                <a:lnTo>
                  <a:pt x="283" y="232"/>
                </a:lnTo>
                <a:lnTo>
                  <a:pt x="191" y="219"/>
                </a:lnTo>
                <a:lnTo>
                  <a:pt x="336" y="358"/>
                </a:lnTo>
                <a:lnTo>
                  <a:pt x="53" y="166"/>
                </a:lnTo>
                <a:lnTo>
                  <a:pt x="171" y="186"/>
                </a:lnTo>
                <a:lnTo>
                  <a:pt x="0" y="0"/>
                </a:lnTo>
                <a:close/>
              </a:path>
            </a:pathLst>
          </a:custGeom>
          <a:solidFill>
            <a:schemeClr val="bg1"/>
          </a:solidFill>
          <a:ln w="9525">
            <a:solidFill>
              <a:schemeClr val="tx1"/>
            </a:solidFill>
            <a:round/>
            <a:headEnd/>
            <a:tailEnd/>
          </a:ln>
        </p:spPr>
        <p:txBody>
          <a:bodyPr/>
          <a:lstStyle/>
          <a:p>
            <a:endParaRPr lang="zh-CN" altLang="en-US" sz="2101"/>
          </a:p>
        </p:txBody>
      </p:sp>
      <p:sp>
        <p:nvSpPr>
          <p:cNvPr id="347144" name="Freeform 8"/>
          <p:cNvSpPr>
            <a:spLocks/>
          </p:cNvSpPr>
          <p:nvPr/>
        </p:nvSpPr>
        <p:spPr bwMode="auto">
          <a:xfrm>
            <a:off x="5367629" y="2734519"/>
            <a:ext cx="167930" cy="279884"/>
          </a:xfrm>
          <a:custGeom>
            <a:avLst/>
            <a:gdLst>
              <a:gd name="T0" fmla="*/ 336 w 336"/>
              <a:gd name="T1" fmla="*/ 358 h 358"/>
              <a:gd name="T2" fmla="*/ 52 w 336"/>
              <a:gd name="T3" fmla="*/ 126 h 358"/>
              <a:gd name="T4" fmla="*/ 145 w 336"/>
              <a:gd name="T5" fmla="*/ 139 h 358"/>
              <a:gd name="T6" fmla="*/ 0 w 336"/>
              <a:gd name="T7" fmla="*/ 0 h 358"/>
              <a:gd name="T8" fmla="*/ 283 w 336"/>
              <a:gd name="T9" fmla="*/ 192 h 358"/>
              <a:gd name="T10" fmla="*/ 164 w 336"/>
              <a:gd name="T11" fmla="*/ 172 h 358"/>
              <a:gd name="T12" fmla="*/ 336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358"/>
                </a:moveTo>
                <a:lnTo>
                  <a:pt x="52" y="126"/>
                </a:lnTo>
                <a:lnTo>
                  <a:pt x="145" y="139"/>
                </a:lnTo>
                <a:lnTo>
                  <a:pt x="0" y="0"/>
                </a:lnTo>
                <a:lnTo>
                  <a:pt x="283" y="192"/>
                </a:lnTo>
                <a:lnTo>
                  <a:pt x="164" y="172"/>
                </a:lnTo>
                <a:lnTo>
                  <a:pt x="336" y="358"/>
                </a:lnTo>
                <a:close/>
              </a:path>
            </a:pathLst>
          </a:custGeom>
          <a:solidFill>
            <a:schemeClr val="bg1"/>
          </a:solidFill>
          <a:ln w="9525">
            <a:solidFill>
              <a:schemeClr val="tx1"/>
            </a:solidFill>
            <a:round/>
            <a:headEnd/>
            <a:tailEnd/>
          </a:ln>
        </p:spPr>
        <p:txBody>
          <a:bodyPr/>
          <a:lstStyle/>
          <a:p>
            <a:endParaRPr lang="zh-CN" altLang="en-US" sz="2101"/>
          </a:p>
        </p:txBody>
      </p:sp>
      <p:sp>
        <p:nvSpPr>
          <p:cNvPr id="347145" name="Freeform 9"/>
          <p:cNvSpPr>
            <a:spLocks/>
          </p:cNvSpPr>
          <p:nvPr/>
        </p:nvSpPr>
        <p:spPr bwMode="auto">
          <a:xfrm>
            <a:off x="4772132" y="2788114"/>
            <a:ext cx="167930" cy="281074"/>
          </a:xfrm>
          <a:custGeom>
            <a:avLst/>
            <a:gdLst>
              <a:gd name="T0" fmla="*/ 0 w 336"/>
              <a:gd name="T1" fmla="*/ 358 h 358"/>
              <a:gd name="T2" fmla="*/ 283 w 336"/>
              <a:gd name="T3" fmla="*/ 126 h 358"/>
              <a:gd name="T4" fmla="*/ 191 w 336"/>
              <a:gd name="T5" fmla="*/ 139 h 358"/>
              <a:gd name="T6" fmla="*/ 336 w 336"/>
              <a:gd name="T7" fmla="*/ 0 h 358"/>
              <a:gd name="T8" fmla="*/ 52 w 336"/>
              <a:gd name="T9" fmla="*/ 192 h 358"/>
              <a:gd name="T10" fmla="*/ 171 w 336"/>
              <a:gd name="T11" fmla="*/ 172 h 358"/>
              <a:gd name="T12" fmla="*/ 0 w 336"/>
              <a:gd name="T13" fmla="*/ 358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0" y="358"/>
                </a:moveTo>
                <a:lnTo>
                  <a:pt x="283" y="126"/>
                </a:lnTo>
                <a:lnTo>
                  <a:pt x="191" y="139"/>
                </a:lnTo>
                <a:lnTo>
                  <a:pt x="336" y="0"/>
                </a:lnTo>
                <a:lnTo>
                  <a:pt x="52" y="192"/>
                </a:lnTo>
                <a:lnTo>
                  <a:pt x="171" y="172"/>
                </a:lnTo>
                <a:lnTo>
                  <a:pt x="0" y="358"/>
                </a:lnTo>
                <a:close/>
              </a:path>
            </a:pathLst>
          </a:custGeom>
          <a:solidFill>
            <a:schemeClr val="bg1"/>
          </a:solidFill>
          <a:ln w="9525">
            <a:solidFill>
              <a:schemeClr val="tx1"/>
            </a:solidFill>
            <a:round/>
            <a:headEnd/>
            <a:tailEnd/>
          </a:ln>
        </p:spPr>
        <p:txBody>
          <a:bodyPr/>
          <a:lstStyle/>
          <a:p>
            <a:endParaRPr lang="zh-CN" altLang="en-US" sz="2101"/>
          </a:p>
        </p:txBody>
      </p:sp>
      <p:sp>
        <p:nvSpPr>
          <p:cNvPr id="347146" name="Freeform 10"/>
          <p:cNvSpPr>
            <a:spLocks/>
          </p:cNvSpPr>
          <p:nvPr/>
        </p:nvSpPr>
        <p:spPr bwMode="auto">
          <a:xfrm>
            <a:off x="5317607" y="2356975"/>
            <a:ext cx="167930" cy="281074"/>
          </a:xfrm>
          <a:custGeom>
            <a:avLst/>
            <a:gdLst>
              <a:gd name="T0" fmla="*/ 336 w 336"/>
              <a:gd name="T1" fmla="*/ 0 h 358"/>
              <a:gd name="T2" fmla="*/ 53 w 336"/>
              <a:gd name="T3" fmla="*/ 232 h 358"/>
              <a:gd name="T4" fmla="*/ 145 w 336"/>
              <a:gd name="T5" fmla="*/ 219 h 358"/>
              <a:gd name="T6" fmla="*/ 0 w 336"/>
              <a:gd name="T7" fmla="*/ 358 h 358"/>
              <a:gd name="T8" fmla="*/ 283 w 336"/>
              <a:gd name="T9" fmla="*/ 166 h 358"/>
              <a:gd name="T10" fmla="*/ 165 w 336"/>
              <a:gd name="T11" fmla="*/ 186 h 358"/>
              <a:gd name="T12" fmla="*/ 336 w 336"/>
              <a:gd name="T13" fmla="*/ 0 h 358"/>
            </a:gdLst>
            <a:ahLst/>
            <a:cxnLst>
              <a:cxn ang="0">
                <a:pos x="T0" y="T1"/>
              </a:cxn>
              <a:cxn ang="0">
                <a:pos x="T2" y="T3"/>
              </a:cxn>
              <a:cxn ang="0">
                <a:pos x="T4" y="T5"/>
              </a:cxn>
              <a:cxn ang="0">
                <a:pos x="T6" y="T7"/>
              </a:cxn>
              <a:cxn ang="0">
                <a:pos x="T8" y="T9"/>
              </a:cxn>
              <a:cxn ang="0">
                <a:pos x="T10" y="T11"/>
              </a:cxn>
              <a:cxn ang="0">
                <a:pos x="T12" y="T13"/>
              </a:cxn>
            </a:cxnLst>
            <a:rect l="0" t="0" r="r" b="b"/>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a:solidFill>
              <a:schemeClr val="tx1"/>
            </a:solidFill>
            <a:round/>
            <a:headEnd/>
            <a:tailEnd/>
          </a:ln>
        </p:spPr>
        <p:txBody>
          <a:bodyPr/>
          <a:lstStyle/>
          <a:p>
            <a:endParaRPr lang="zh-CN" altLang="en-US" sz="2101"/>
          </a:p>
        </p:txBody>
      </p:sp>
      <p:sp>
        <p:nvSpPr>
          <p:cNvPr id="347147" name="Text Box 11"/>
          <p:cNvSpPr txBox="1">
            <a:spLocks noChangeArrowheads="1"/>
          </p:cNvSpPr>
          <p:nvPr/>
        </p:nvSpPr>
        <p:spPr bwMode="auto">
          <a:xfrm>
            <a:off x="2887982" y="2788115"/>
            <a:ext cx="64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none" dirty="0">
                <a:solidFill>
                  <a:srgbClr val="333399"/>
                </a:solidFill>
                <a:latin typeface="Arial" panose="020B0604020202020204" pitchFamily="34" charset="0"/>
                <a:ea typeface="黑体" panose="02010609060101010101" pitchFamily="49" charset="-122"/>
              </a:rPr>
              <a:t>AP</a:t>
            </a:r>
            <a:r>
              <a:rPr lang="en-US" altLang="zh-CN" sz="2000" u="none" baseline="-25000" dirty="0">
                <a:solidFill>
                  <a:srgbClr val="333399"/>
                </a:solidFill>
                <a:latin typeface="Arial" panose="020B0604020202020204" pitchFamily="34" charset="0"/>
                <a:ea typeface="黑体" panose="02010609060101010101" pitchFamily="49" charset="-122"/>
              </a:rPr>
              <a:t>1</a:t>
            </a:r>
          </a:p>
        </p:txBody>
      </p:sp>
      <p:sp>
        <p:nvSpPr>
          <p:cNvPr id="347148" name="Text Box 12"/>
          <p:cNvSpPr txBox="1">
            <a:spLocks noChangeArrowheads="1"/>
          </p:cNvSpPr>
          <p:nvPr/>
        </p:nvSpPr>
        <p:spPr bwMode="auto">
          <a:xfrm>
            <a:off x="5480772" y="2788115"/>
            <a:ext cx="64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u="none">
                <a:solidFill>
                  <a:srgbClr val="333399"/>
                </a:solidFill>
                <a:latin typeface="Arial" panose="020B0604020202020204" pitchFamily="34" charset="0"/>
                <a:ea typeface="黑体" panose="02010609060101010101" pitchFamily="49" charset="-122"/>
              </a:rPr>
              <a:t>AP</a:t>
            </a:r>
            <a:r>
              <a:rPr lang="en-US" altLang="zh-CN" sz="2000" u="none" baseline="-25000">
                <a:solidFill>
                  <a:srgbClr val="333399"/>
                </a:solidFill>
                <a:latin typeface="Arial" panose="020B0604020202020204" pitchFamily="34" charset="0"/>
                <a:ea typeface="黑体" panose="02010609060101010101" pitchFamily="49" charset="-122"/>
              </a:rPr>
              <a:t>2</a:t>
            </a:r>
          </a:p>
        </p:txBody>
      </p:sp>
      <p:sp>
        <p:nvSpPr>
          <p:cNvPr id="347149" name="Line 13"/>
          <p:cNvSpPr>
            <a:spLocks noChangeShapeType="1"/>
          </p:cNvSpPr>
          <p:nvPr/>
        </p:nvSpPr>
        <p:spPr bwMode="auto">
          <a:xfrm>
            <a:off x="1159852" y="3966005"/>
            <a:ext cx="4214923" cy="476397"/>
          </a:xfrm>
          <a:prstGeom prst="line">
            <a:avLst/>
          </a:prstGeom>
          <a:noFill/>
          <a:ln w="762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a:p>
        </p:txBody>
      </p:sp>
      <p:sp>
        <p:nvSpPr>
          <p:cNvPr id="347150" name="Text Box 14"/>
          <p:cNvSpPr txBox="1">
            <a:spLocks noChangeArrowheads="1"/>
          </p:cNvSpPr>
          <p:nvPr/>
        </p:nvSpPr>
        <p:spPr bwMode="auto">
          <a:xfrm>
            <a:off x="442565" y="901234"/>
            <a:ext cx="67273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80975" indent="-180975">
              <a:lnSpc>
                <a:spcPct val="110000"/>
              </a:lnSpc>
              <a:spcAft>
                <a:spcPts val="600"/>
              </a:spcAft>
              <a:buClr>
                <a:srgbClr val="18386B"/>
              </a:buClr>
              <a:buSzPct val="95000"/>
              <a:buFont typeface="Arial" panose="020B0604020202020204" pitchFamily="34" charset="0"/>
              <a:buChar char="•"/>
            </a:pPr>
            <a:r>
              <a:rPr lang="zh-CN" altLang="en-US" sz="2000" u="none" dirty="0">
                <a:solidFill>
                  <a:srgbClr val="C00000"/>
                </a:solidFill>
              </a:rPr>
              <a:t>移动站</a:t>
            </a:r>
            <a:r>
              <a:rPr lang="zh-CN" altLang="en-US" sz="2000" u="none" dirty="0">
                <a:solidFill>
                  <a:srgbClr val="1A3868"/>
                </a:solidFill>
              </a:rPr>
              <a:t> </a:t>
            </a:r>
            <a:r>
              <a:rPr lang="en-US" altLang="zh-CN" sz="2000" u="none" dirty="0">
                <a:solidFill>
                  <a:srgbClr val="1A3868"/>
                </a:solidFill>
              </a:rPr>
              <a:t>A </a:t>
            </a:r>
            <a:r>
              <a:rPr lang="zh-CN" altLang="en-US" sz="2000" u="none" dirty="0">
                <a:solidFill>
                  <a:srgbClr val="1A3868"/>
                </a:solidFill>
              </a:rPr>
              <a:t>从某一个基本服务集</a:t>
            </a:r>
            <a:r>
              <a:rPr lang="zh-CN" altLang="en-US" sz="2000" u="none" dirty="0">
                <a:solidFill>
                  <a:srgbClr val="C00000"/>
                </a:solidFill>
              </a:rPr>
              <a:t>漫游</a:t>
            </a:r>
            <a:r>
              <a:rPr lang="zh-CN" altLang="en-US" sz="2000" u="none" dirty="0" smtClean="0">
                <a:solidFill>
                  <a:srgbClr val="1A3868"/>
                </a:solidFill>
              </a:rPr>
              <a:t>到另</a:t>
            </a:r>
            <a:r>
              <a:rPr lang="zh-CN" altLang="en-US" sz="2000" u="none" dirty="0">
                <a:solidFill>
                  <a:srgbClr val="1A3868"/>
                </a:solidFill>
              </a:rPr>
              <a:t>一个基本服务集（到 </a:t>
            </a:r>
            <a:r>
              <a:rPr lang="en-US" altLang="zh-CN" sz="2000" u="none" dirty="0">
                <a:solidFill>
                  <a:srgbClr val="1A3868"/>
                </a:solidFill>
              </a:rPr>
              <a:t>A</a:t>
            </a:r>
            <a:r>
              <a:rPr lang="en-US" altLang="zh-CN" sz="2000" u="none" dirty="0">
                <a:solidFill>
                  <a:srgbClr val="1A3868"/>
                </a:solidFill>
                <a:sym typeface="Symbol" panose="05050102010706020507" pitchFamily="18" charset="2"/>
              </a:rPr>
              <a:t> </a:t>
            </a:r>
            <a:r>
              <a:rPr lang="zh-CN" altLang="en-US" sz="2000" u="none" dirty="0">
                <a:solidFill>
                  <a:srgbClr val="1A3868"/>
                </a:solidFill>
                <a:sym typeface="Symbol" panose="05050102010706020507" pitchFamily="18" charset="2"/>
              </a:rPr>
              <a:t>的位置</a:t>
            </a:r>
            <a:r>
              <a:rPr lang="zh-CN" altLang="en-US" sz="2000" u="none" dirty="0" smtClean="0">
                <a:solidFill>
                  <a:srgbClr val="1A3868"/>
                </a:solidFill>
                <a:sym typeface="Symbol" panose="05050102010706020507" pitchFamily="18" charset="2"/>
              </a:rPr>
              <a:t>）</a:t>
            </a:r>
            <a:r>
              <a:rPr lang="zh-CN" altLang="en-US" sz="2000" u="none" dirty="0" smtClean="0">
                <a:solidFill>
                  <a:srgbClr val="1A3868"/>
                </a:solidFill>
              </a:rPr>
              <a:t>，仍</a:t>
            </a:r>
            <a:r>
              <a:rPr lang="zh-CN" altLang="en-US" sz="2000" u="none" dirty="0">
                <a:solidFill>
                  <a:srgbClr val="1A3868"/>
                </a:solidFill>
              </a:rPr>
              <a:t>可保持与另一个移动站 </a:t>
            </a:r>
            <a:r>
              <a:rPr lang="en-US" altLang="zh-CN" sz="2000" u="none" dirty="0">
                <a:solidFill>
                  <a:srgbClr val="1A3868"/>
                </a:solidFill>
              </a:rPr>
              <a:t>B </a:t>
            </a:r>
            <a:r>
              <a:rPr lang="zh-CN" altLang="en-US" sz="2000" u="none" dirty="0">
                <a:solidFill>
                  <a:srgbClr val="1A3868"/>
                </a:solidFill>
              </a:rPr>
              <a:t>进行通信。 </a:t>
            </a:r>
          </a:p>
        </p:txBody>
      </p:sp>
      <p:sp>
        <p:nvSpPr>
          <p:cNvPr id="347152" name="Line 16"/>
          <p:cNvSpPr>
            <a:spLocks noChangeShapeType="1"/>
          </p:cNvSpPr>
          <p:nvPr/>
        </p:nvSpPr>
        <p:spPr bwMode="auto">
          <a:xfrm>
            <a:off x="1156279" y="3874299"/>
            <a:ext cx="5212974" cy="228671"/>
          </a:xfrm>
          <a:prstGeom prst="line">
            <a:avLst/>
          </a:prstGeom>
          <a:noFill/>
          <a:ln w="57150">
            <a:solidFill>
              <a:srgbClr val="00CC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a:p>
        </p:txBody>
      </p:sp>
      <p:sp>
        <p:nvSpPr>
          <p:cNvPr id="347153" name="Line 17"/>
          <p:cNvSpPr>
            <a:spLocks noChangeShapeType="1"/>
          </p:cNvSpPr>
          <p:nvPr/>
        </p:nvSpPr>
        <p:spPr bwMode="auto">
          <a:xfrm flipV="1">
            <a:off x="5535558" y="4193485"/>
            <a:ext cx="918256" cy="323950"/>
          </a:xfrm>
          <a:prstGeom prst="line">
            <a:avLst/>
          </a:prstGeom>
          <a:noFill/>
          <a:ln w="57150">
            <a:solidFill>
              <a:srgbClr val="00CC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01"/>
          </a:p>
        </p:txBody>
      </p:sp>
    </p:spTree>
    <p:extLst>
      <p:ext uri="{BB962C8B-B14F-4D97-AF65-F5344CB8AC3E}">
        <p14:creationId xmlns:p14="http://schemas.microsoft.com/office/powerpoint/2010/main" val="1163458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47149"/>
                                        </p:tgtEl>
                                        <p:attrNameLst>
                                          <p:attrName>style.visibility</p:attrName>
                                        </p:attrNameLst>
                                      </p:cBhvr>
                                      <p:to>
                                        <p:strVal val="visible"/>
                                      </p:to>
                                    </p:set>
                                    <p:animEffect transition="in" filter="wipe(left)">
                                      <p:cBhvr>
                                        <p:cTn id="7" dur="3000"/>
                                        <p:tgtEl>
                                          <p:spTgt spid="347149"/>
                                        </p:tgtEl>
                                      </p:cBhvr>
                                    </p:animEffect>
                                  </p:childTnLst>
                                </p:cTn>
                              </p:par>
                              <p:par>
                                <p:cTn id="8" presetID="1" presetClass="entr" presetSubtype="0" fill="hold" grpId="0" nodeType="withEffect">
                                  <p:stCondLst>
                                    <p:cond delay="500"/>
                                  </p:stCondLst>
                                  <p:childTnLst>
                                    <p:set>
                                      <p:cBhvr>
                                        <p:cTn id="9" dur="1" fill="hold">
                                          <p:stCondLst>
                                            <p:cond delay="0"/>
                                          </p:stCondLst>
                                        </p:cTn>
                                        <p:tgtEl>
                                          <p:spTgt spid="347152"/>
                                        </p:tgtEl>
                                        <p:attrNameLst>
                                          <p:attrName>style.visibility</p:attrName>
                                        </p:attrNameLst>
                                      </p:cBhvr>
                                      <p:to>
                                        <p:strVal val="visible"/>
                                      </p:to>
                                    </p:set>
                                  </p:childTnLst>
                                </p:cTn>
                              </p:par>
                              <p:par>
                                <p:cTn id="10" presetID="1" presetClass="exit" presetSubtype="0" fill="hold" grpId="1" nodeType="withEffect">
                                  <p:stCondLst>
                                    <p:cond delay="2500"/>
                                  </p:stCondLst>
                                  <p:childTnLst>
                                    <p:set>
                                      <p:cBhvr>
                                        <p:cTn id="11" dur="1" fill="hold">
                                          <p:stCondLst>
                                            <p:cond delay="0"/>
                                          </p:stCondLst>
                                        </p:cTn>
                                        <p:tgtEl>
                                          <p:spTgt spid="347152"/>
                                        </p:tgtEl>
                                        <p:attrNameLst>
                                          <p:attrName>style.visibility</p:attrName>
                                        </p:attrNameLst>
                                      </p:cBhvr>
                                      <p:to>
                                        <p:strVal val="hidden"/>
                                      </p:to>
                                    </p:set>
                                  </p:childTnLst>
                                </p:cTn>
                              </p:par>
                              <p:par>
                                <p:cTn id="12" presetID="1" presetClass="entr" presetSubtype="0" fill="hold" grpId="0" nodeType="withEffect">
                                  <p:stCondLst>
                                    <p:cond delay="2500"/>
                                  </p:stCondLst>
                                  <p:childTnLst>
                                    <p:set>
                                      <p:cBhvr>
                                        <p:cTn id="13" dur="1" fill="hold">
                                          <p:stCondLst>
                                            <p:cond delay="0"/>
                                          </p:stCondLst>
                                        </p:cTn>
                                        <p:tgtEl>
                                          <p:spTgt spid="34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9" grpId="0" animBg="1"/>
      <p:bldP spid="347152" grpId="0" animBg="1"/>
      <p:bldP spid="347152" grpId="1" animBg="1"/>
      <p:bldP spid="347153" grpId="0" animBg="1"/>
    </p:bldLst>
  </p:timing>
</p:sld>
</file>

<file path=ppt/theme/theme1.xml><?xml version="1.0" encoding="utf-8"?>
<a:theme xmlns:a="http://schemas.openxmlformats.org/drawingml/2006/main" name="继续教育">
  <a:themeElements>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继续教育">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sz="2800" b="1" i="0" u="sng" strike="noStrike" cap="none" normalizeH="0" baseline="0" smtClean="0">
            <a:ln>
              <a:noFill/>
            </a:ln>
            <a:solidFill>
              <a:srgbClr val="000099"/>
            </a:solidFill>
            <a:effectLst/>
            <a:latin typeface="Times New Roman" pitchFamily="18" charset="0"/>
            <a:ea typeface="微软雅黑" pitchFamily="34" charset="-122"/>
            <a:cs typeface="Times New Roman" pitchFamily="18" charset="0"/>
          </a:defRPr>
        </a:defPPr>
      </a:lstStyle>
    </a:lnDef>
  </a:objectDefaults>
  <a:extraClrSchemeLst>
    <a:extraClrScheme>
      <a:clrScheme name="16比9模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6比9模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6比9模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6比9模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6比9模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6比9模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6比9模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继续教育</Template>
  <TotalTime>12469</TotalTime>
  <Words>5681</Words>
  <Application>Microsoft Office PowerPoint</Application>
  <PresentationFormat>自定义</PresentationFormat>
  <Paragraphs>754</Paragraphs>
  <Slides>74</Slides>
  <Notes>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6" baseType="lpstr">
      <vt:lpstr>黑体</vt:lpstr>
      <vt:lpstr>华文新魏</vt:lpstr>
      <vt:lpstr>宋体</vt:lpstr>
      <vt:lpstr>微软雅黑</vt:lpstr>
      <vt:lpstr>Arial</vt:lpstr>
      <vt:lpstr>Calibri</vt:lpstr>
      <vt:lpstr>Constantia</vt:lpstr>
      <vt:lpstr>Symbol</vt:lpstr>
      <vt:lpstr>Times New Roman</vt:lpstr>
      <vt:lpstr>Wingdings</vt:lpstr>
      <vt:lpstr>继续教育</vt:lpstr>
      <vt:lpstr>VISIO</vt:lpstr>
      <vt:lpstr>计算机网络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与接入点 AP 建立关联(association)</vt:lpstr>
      <vt:lpstr>移动站与 AP 建立关联的方法</vt:lpstr>
      <vt:lpstr>热点(hot spot)</vt:lpstr>
      <vt:lpstr>几种不同的接入</vt:lpstr>
      <vt:lpstr>二、802.11 局域网的物理层</vt:lpstr>
      <vt:lpstr>几种常用的 802.11 无线局域网 </vt:lpstr>
      <vt:lpstr>三、802.11 局域网的 MAC 层协议</vt:lpstr>
      <vt:lpstr>802.11 的 MAC 层 </vt:lpstr>
      <vt:lpstr>DCF 子层在每一个结点使用 CSMA 机制的分布式接入算法，让各个站通过争用信道来获取发送权。因此 DCF 向上提供争用服务。 </vt:lpstr>
      <vt:lpstr>PCF 子层使用集中控制的接入算法把发送数据权 轮流交给各个站从而避免了碰撞的产生。类似于探询。 </vt:lpstr>
      <vt:lpstr>PCF — 可选的WLAN媒介访问方式</vt:lpstr>
      <vt:lpstr>CSMA/CA 协议</vt:lpstr>
      <vt:lpstr>无线局域网的特殊问题 </vt:lpstr>
      <vt:lpstr>无线局域网的特殊问题 </vt:lpstr>
      <vt:lpstr>无线局域网应尽量减少碰撞的发生</vt:lpstr>
      <vt:lpstr>CSMA/CA 与 停止等待 协议 </vt:lpstr>
      <vt:lpstr>帧间间隔 IFS ：避免碰撞</vt:lpstr>
      <vt:lpstr>三种帧间间隔 </vt:lpstr>
      <vt:lpstr>PowerPoint 演示文稿</vt:lpstr>
      <vt:lpstr>PowerPoint 演示文稿</vt:lpstr>
      <vt:lpstr>CSMA/CA 原理——（1）信道监听 </vt:lpstr>
      <vt:lpstr>虚拟载波监听的效果 </vt:lpstr>
      <vt:lpstr>网络分配向量 </vt:lpstr>
      <vt:lpstr>CSMA/CA 原理——（2）推迟发送</vt:lpstr>
      <vt:lpstr>假定没有高优先级帧要发送 </vt:lpstr>
      <vt:lpstr>PowerPoint 演示文稿</vt:lpstr>
      <vt:lpstr>退避算法的使用情况 </vt:lpstr>
      <vt:lpstr>二进制指数退避算法 </vt:lpstr>
      <vt:lpstr>退避计时器 (backoff timer)</vt:lpstr>
      <vt:lpstr>802.11 的退避机制</vt:lpstr>
      <vt:lpstr>CSMA/CA算法归纳</vt:lpstr>
      <vt:lpstr>2. 对信道进行预约 </vt:lpstr>
      <vt:lpstr>2. 对信道进行预约 </vt:lpstr>
      <vt:lpstr>RTS 和 CTS 帧以及数据帧和ACK 帧的传输时间关系 </vt:lpstr>
      <vt:lpstr>PowerPoint 演示文稿</vt:lpstr>
      <vt:lpstr>PowerPoint 演示文稿</vt:lpstr>
      <vt:lpstr>SIFS在以下情况下使用 </vt:lpstr>
      <vt:lpstr>SIFS在以下情况下使用 </vt:lpstr>
      <vt:lpstr>四、802.11 局域网的 MAC 帧</vt:lpstr>
      <vt:lpstr>数据帧的主要字段</vt:lpstr>
      <vt:lpstr>1. 关于 802.11 数据帧的地址</vt:lpstr>
      <vt:lpstr>以太网帧与802.11 数据帧的转换</vt:lpstr>
      <vt:lpstr>2、序号控制字段、持续期字段</vt:lpstr>
      <vt:lpstr>3、帧控制字段 </vt:lpstr>
      <vt:lpstr>五、无线个人区域网 WPAN  (Wireless Personal Area Network) </vt:lpstr>
      <vt:lpstr>WPAN 和 WLAN 并不一样 </vt:lpstr>
      <vt:lpstr>1.  蓝牙系统(Bluetooth)</vt:lpstr>
      <vt:lpstr>皮可网(piconet)</vt:lpstr>
      <vt:lpstr>蓝牙系统中的皮可网和扩散网 </vt:lpstr>
      <vt:lpstr>2.  低速 WPAN </vt:lpstr>
      <vt:lpstr>ZigBee 的特点</vt:lpstr>
      <vt:lpstr>ZigBee 的标准</vt:lpstr>
      <vt:lpstr>ZigBee 的组网方式</vt:lpstr>
      <vt:lpstr>3. 高速 WPAN</vt:lpstr>
      <vt:lpstr>六、无线城域网 WMAN (Wireless Metropolitan Area Network)  </vt:lpstr>
      <vt:lpstr>WiMAX Worldwide Interoperability for Microwave Access </vt:lpstr>
      <vt:lpstr>802.16 无线城域网服务范围的示意图 </vt:lpstr>
      <vt:lpstr>几种无线网络的比较 </vt:lpstr>
      <vt:lpstr>七、移动自组网络</vt:lpstr>
      <vt:lpstr>移动自组网络的应用前景 </vt:lpstr>
      <vt:lpstr>移动自组网络和移动 IP 并不相同 </vt:lpstr>
      <vt:lpstr>无线传感器网络 WSN  (Wireless Sensor Network) </vt:lpstr>
      <vt:lpstr>传感器结点的形状和组成 </vt:lpstr>
      <vt:lpstr>无线传感器网络主要的应用领域 </vt:lpstr>
      <vt:lpstr>PowerPoint 演示文稿</vt:lpstr>
    </vt:vector>
  </TitlesOfParts>
  <Company>tonecom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文件传输协议（一）</dc:title>
  <dc:creator>xjd</dc:creator>
  <cp:lastModifiedBy>WangYuxin</cp:lastModifiedBy>
  <cp:revision>1176</cp:revision>
  <cp:lastPrinted>1999-06-03T07:41:47Z</cp:lastPrinted>
  <dcterms:created xsi:type="dcterms:W3CDTF">1999-05-31T06:37:31Z</dcterms:created>
  <dcterms:modified xsi:type="dcterms:W3CDTF">2017-10-12T16:13:03Z</dcterms:modified>
</cp:coreProperties>
</file>