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vsd" ContentType="application/vnd.visio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  <p:sldMasterId id="2147483666" r:id="rId2"/>
    <p:sldMasterId id="2147483667" r:id="rId3"/>
  </p:sldMasterIdLst>
  <p:notesMasterIdLst>
    <p:notesMasterId r:id="rId37"/>
  </p:notesMasterIdLst>
  <p:handoutMasterIdLst>
    <p:handoutMasterId r:id="rId38"/>
  </p:handoutMasterIdLst>
  <p:sldIdLst>
    <p:sldId id="702" r:id="rId4"/>
    <p:sldId id="686" r:id="rId5"/>
    <p:sldId id="704" r:id="rId6"/>
    <p:sldId id="658" r:id="rId7"/>
    <p:sldId id="706" r:id="rId8"/>
    <p:sldId id="660" r:id="rId9"/>
    <p:sldId id="659" r:id="rId10"/>
    <p:sldId id="661" r:id="rId11"/>
    <p:sldId id="664" r:id="rId12"/>
    <p:sldId id="665" r:id="rId13"/>
    <p:sldId id="687" r:id="rId14"/>
    <p:sldId id="688" r:id="rId15"/>
    <p:sldId id="670" r:id="rId16"/>
    <p:sldId id="689" r:id="rId17"/>
    <p:sldId id="690" r:id="rId18"/>
    <p:sldId id="675" r:id="rId19"/>
    <p:sldId id="677" r:id="rId20"/>
    <p:sldId id="678" r:id="rId21"/>
    <p:sldId id="679" r:id="rId22"/>
    <p:sldId id="680" r:id="rId23"/>
    <p:sldId id="705" r:id="rId24"/>
    <p:sldId id="691" r:id="rId25"/>
    <p:sldId id="692" r:id="rId26"/>
    <p:sldId id="693" r:id="rId27"/>
    <p:sldId id="694" r:id="rId28"/>
    <p:sldId id="695" r:id="rId29"/>
    <p:sldId id="682" r:id="rId30"/>
    <p:sldId id="683" r:id="rId31"/>
    <p:sldId id="684" r:id="rId32"/>
    <p:sldId id="703" r:id="rId33"/>
    <p:sldId id="701" r:id="rId34"/>
    <p:sldId id="700" r:id="rId35"/>
    <p:sldId id="699" r:id="rId36"/>
  </p:sldIdLst>
  <p:sldSz cx="9144000" cy="5145088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5pPr>
    <a:lvl6pPr marL="2286000" algn="l" defTabSz="914400" rtl="0" eaLnBrk="1" latinLnBrk="0" hangingPunct="1"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6pPr>
    <a:lvl7pPr marL="2743200" algn="l" defTabSz="914400" rtl="0" eaLnBrk="1" latinLnBrk="0" hangingPunct="1"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7pPr>
    <a:lvl8pPr marL="3200400" algn="l" defTabSz="914400" rtl="0" eaLnBrk="1" latinLnBrk="0" hangingPunct="1"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8pPr>
    <a:lvl9pPr marL="3657600" algn="l" defTabSz="914400" rtl="0" eaLnBrk="1" latinLnBrk="0" hangingPunct="1"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EEFBF4"/>
    <a:srgbClr val="FBFBFB"/>
    <a:srgbClr val="99CCFF"/>
    <a:srgbClr val="6699FF"/>
    <a:srgbClr val="3399FF"/>
    <a:srgbClr val="0099FF"/>
    <a:srgbClr val="FF0000"/>
    <a:srgbClr val="F7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85194" autoAdjust="0"/>
  </p:normalViewPr>
  <p:slideViewPr>
    <p:cSldViewPr>
      <p:cViewPr varScale="1">
        <p:scale>
          <a:sx n="100" d="100"/>
          <a:sy n="100" d="100"/>
        </p:scale>
        <p:origin x="77" y="283"/>
      </p:cViewPr>
      <p:guideLst>
        <p:guide orient="horz" pos="162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20"/>
    </p:cViewPr>
  </p:sorterViewPr>
  <p:notesViewPr>
    <p:cSldViewPr>
      <p:cViewPr varScale="1">
        <p:scale>
          <a:sx n="58" d="100"/>
          <a:sy n="58" d="100"/>
        </p:scale>
        <p:origin x="-19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E497760F-91C9-4BFC-BC6B-E8B2563C34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6041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0AE17AB5-1D31-469C-9415-3BF3094EBB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44809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物理层处于网络参考模型的最低层，向数据链路层提供比特流传输服务。数据链路实体通过与物理层的接口将数据比特传送给物理层，物理层将比特流按照传输介质的需要进行编码，然后将信号通过传输介质传送到下一个结点的物理层。因此，</a:t>
            </a:r>
            <a:r>
              <a:rPr kumimoji="0" lang="zh-CN" altLang="en-US" smtClean="0">
                <a:solidFill>
                  <a:srgbClr val="FFFF00"/>
                </a:solidFill>
                <a:ea typeface="宋体" charset="-122"/>
              </a:rPr>
              <a:t>物理层的主要功能是</a:t>
            </a:r>
          </a:p>
        </p:txBody>
      </p:sp>
    </p:spTree>
    <p:extLst>
      <p:ext uri="{BB962C8B-B14F-4D97-AF65-F5344CB8AC3E}">
        <p14:creationId xmlns:p14="http://schemas.microsoft.com/office/powerpoint/2010/main" val="2135573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z="900" b="0" dirty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总长度字段的长度为</a:t>
            </a:r>
            <a:r>
              <a:rPr lang="en-US" altLang="zh-CN" sz="900" b="0" dirty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16</a:t>
            </a:r>
            <a:r>
              <a:rPr lang="zh-CN" altLang="en-US" sz="900" b="0" dirty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位，它定义以</a:t>
            </a:r>
            <a:r>
              <a:rPr lang="zh-CN" altLang="en-US" sz="900" b="0" dirty="0" smtClean="0">
                <a:solidFill>
                  <a:srgbClr val="FF3300"/>
                </a:solidFill>
                <a:ea typeface="宋体" charset="-122"/>
                <a:cs typeface="Times New Roman" pitchFamily="18" charset="0"/>
              </a:rPr>
              <a:t>字节为单位</a:t>
            </a:r>
            <a:r>
              <a:rPr lang="zh-CN" altLang="en-US" sz="900" b="0" dirty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的分组总长度，它是分组头长度与数据长度之和；</a:t>
            </a:r>
            <a:endParaRPr lang="en-US" altLang="zh-CN" sz="900" b="0" dirty="0" smtClean="0">
              <a:solidFill>
                <a:srgbClr val="2D2DB9"/>
              </a:solidFill>
              <a:ea typeface="宋体" charset="-122"/>
              <a:cs typeface="Times New Roman" pitchFamily="18" charset="0"/>
            </a:endParaRPr>
          </a:p>
          <a:p>
            <a:r>
              <a:rPr lang="zh-CN" altLang="en-US" sz="900" b="0" dirty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总长度字段长度为</a:t>
            </a:r>
            <a:r>
              <a:rPr lang="en-US" altLang="zh-CN" sz="900" b="0" dirty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16</a:t>
            </a:r>
            <a:r>
              <a:rPr lang="zh-CN" altLang="en-US" sz="900" b="0" dirty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位，它能表示的</a:t>
            </a:r>
            <a:r>
              <a:rPr lang="en-US" altLang="zh-CN" sz="900" b="0" dirty="0" smtClean="0">
                <a:solidFill>
                  <a:srgbClr val="FF3300"/>
                </a:solidFill>
                <a:ea typeface="宋体" charset="-122"/>
                <a:cs typeface="Times New Roman" pitchFamily="18" charset="0"/>
              </a:rPr>
              <a:t>IP</a:t>
            </a:r>
            <a:r>
              <a:rPr lang="zh-CN" altLang="en-US" sz="900" b="0" dirty="0" smtClean="0">
                <a:solidFill>
                  <a:srgbClr val="FF3300"/>
                </a:solidFill>
                <a:ea typeface="宋体" charset="-122"/>
                <a:cs typeface="Times New Roman" pitchFamily="18" charset="0"/>
              </a:rPr>
              <a:t>分组最大长度为</a:t>
            </a:r>
            <a:r>
              <a:rPr lang="en-US" altLang="zh-CN" sz="900" b="0" dirty="0" smtClean="0">
                <a:solidFill>
                  <a:srgbClr val="FF3300"/>
                </a:solidFill>
                <a:ea typeface="宋体" charset="-122"/>
                <a:cs typeface="Times New Roman" pitchFamily="18" charset="0"/>
              </a:rPr>
              <a:t>65535</a:t>
            </a:r>
            <a:r>
              <a:rPr lang="zh-CN" altLang="en-US" sz="900" b="0" dirty="0" smtClean="0">
                <a:solidFill>
                  <a:srgbClr val="FF3300"/>
                </a:solidFill>
                <a:ea typeface="宋体" charset="-122"/>
                <a:cs typeface="Times New Roman" pitchFamily="18" charset="0"/>
              </a:rPr>
              <a:t>（</a:t>
            </a:r>
            <a:r>
              <a:rPr lang="en-US" altLang="zh-CN" sz="900" b="0" dirty="0" smtClean="0">
                <a:solidFill>
                  <a:srgbClr val="FF3300"/>
                </a:solidFill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900" b="0" baseline="30000" dirty="0" smtClean="0">
                <a:solidFill>
                  <a:srgbClr val="FF3300"/>
                </a:solidFill>
                <a:ea typeface="宋体" charset="-122"/>
                <a:cs typeface="Times New Roman" pitchFamily="18" charset="0"/>
              </a:rPr>
              <a:t>16</a:t>
            </a:r>
            <a:r>
              <a:rPr lang="en-US" altLang="zh-CN" sz="900" b="0" dirty="0" smtClean="0">
                <a:solidFill>
                  <a:srgbClr val="FF3300"/>
                </a:solidFill>
                <a:ea typeface="宋体" charset="-122"/>
                <a:cs typeface="Times New Roman" pitchFamily="18" charset="0"/>
              </a:rPr>
              <a:t>-1</a:t>
            </a:r>
            <a:r>
              <a:rPr lang="zh-CN" altLang="en-US" sz="900" b="0" dirty="0" smtClean="0">
                <a:solidFill>
                  <a:srgbClr val="FF3300"/>
                </a:solidFill>
                <a:ea typeface="宋体" charset="-122"/>
                <a:cs typeface="Times New Roman" pitchFamily="18" charset="0"/>
              </a:rPr>
              <a:t>）字节</a:t>
            </a:r>
            <a:r>
              <a:rPr lang="zh-CN" altLang="en-US" sz="900" b="0" dirty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；</a:t>
            </a:r>
            <a:endParaRPr lang="en-US" altLang="zh-CN" sz="900" b="0" dirty="0" smtClean="0">
              <a:solidFill>
                <a:srgbClr val="2D2DB9"/>
              </a:solidFill>
              <a:ea typeface="宋体" charset="-122"/>
              <a:cs typeface="Times New Roman" pitchFamily="18" charset="0"/>
            </a:endParaRPr>
          </a:p>
          <a:p>
            <a:r>
              <a:rPr lang="en-US" altLang="zh-CN" sz="900" b="0" dirty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IP</a:t>
            </a:r>
            <a:r>
              <a:rPr lang="zh-CN" altLang="en-US" sz="900" b="0" dirty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分组中高层协议的数据长度等于分组的总长度减去分组头长度。</a:t>
            </a:r>
          </a:p>
        </p:txBody>
      </p:sp>
    </p:spTree>
    <p:extLst>
      <p:ext uri="{BB962C8B-B14F-4D97-AF65-F5344CB8AC3E}">
        <p14:creationId xmlns:p14="http://schemas.microsoft.com/office/powerpoint/2010/main" val="3080533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z="900" b="1" dirty="0" smtClean="0">
              <a:solidFill>
                <a:srgbClr val="2D2DB9"/>
              </a:solidFill>
              <a:ea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221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z="900" smtClean="0">
                <a:solidFill>
                  <a:srgbClr val="FF3300"/>
                </a:solidFill>
                <a:ea typeface="宋体" charset="-122"/>
                <a:cs typeface="Times New Roman" pitchFamily="18" charset="0"/>
              </a:rPr>
              <a:t>从</a:t>
            </a:r>
            <a:r>
              <a:rPr lang="en-US" altLang="zh-CN" sz="900" smtClean="0">
                <a:solidFill>
                  <a:srgbClr val="FF3300"/>
                </a:solidFill>
                <a:ea typeface="宋体" charset="-122"/>
                <a:cs typeface="Times New Roman" pitchFamily="18" charset="0"/>
              </a:rPr>
              <a:t>IP</a:t>
            </a:r>
            <a:r>
              <a:rPr lang="zh-CN" altLang="en-US" sz="900" smtClean="0">
                <a:solidFill>
                  <a:srgbClr val="FF3300"/>
                </a:solidFill>
                <a:ea typeface="宋体" charset="-122"/>
                <a:cs typeface="Times New Roman" pitchFamily="18" charset="0"/>
              </a:rPr>
              <a:t>协议与数据链路层协议的角度</a:t>
            </a:r>
            <a:r>
              <a:rPr lang="zh-CN" altLang="en-US" sz="90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看</a:t>
            </a:r>
            <a:r>
              <a:rPr lang="en-US" altLang="zh-CN" sz="90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IP</a:t>
            </a:r>
            <a:r>
              <a:rPr lang="zh-CN" altLang="en-US" sz="90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分组的最大长度；一个分组可能经过多个不同的网络，每个路由器都要对接收到的帧进行拆包和处理，封装成其它类型的帧。每种网络规定的帧的数据字段的最大长度称为</a:t>
            </a:r>
            <a:r>
              <a:rPr lang="zh-CN" altLang="en-US" sz="100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最大传输单元</a:t>
            </a:r>
            <a:r>
              <a:rPr lang="en-US" altLang="zh-CN" sz="100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MTU</a:t>
            </a:r>
            <a:r>
              <a:rPr lang="zh-CN" altLang="en-US" sz="100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。一般都比</a:t>
            </a:r>
            <a:r>
              <a:rPr lang="en-US" altLang="zh-CN" sz="100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IP</a:t>
            </a:r>
            <a:r>
              <a:rPr lang="zh-CN" altLang="en-US" sz="100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分组的最大长度短。以太网</a:t>
            </a:r>
            <a:r>
              <a:rPr lang="en-US" altLang="zh-CN" sz="100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1500B</a:t>
            </a:r>
            <a:r>
              <a:rPr lang="zh-CN" altLang="en-US" sz="100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。所以要根据下一个网络的数据链路层的</a:t>
            </a:r>
            <a:r>
              <a:rPr lang="en-US" altLang="zh-CN" sz="100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MTU</a:t>
            </a:r>
            <a:r>
              <a:rPr lang="zh-CN" altLang="en-US" sz="100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决定是否分片。</a:t>
            </a:r>
            <a:endParaRPr lang="zh-CN" altLang="en-US" sz="900" smtClean="0">
              <a:solidFill>
                <a:srgbClr val="2D2DB9"/>
              </a:solidFill>
              <a:ea typeface="宋体" charset="-122"/>
              <a:cs typeface="Times New Roman" pitchFamily="18" charset="0"/>
            </a:endParaRPr>
          </a:p>
          <a:p>
            <a:r>
              <a:rPr lang="zh-CN" altLang="en-US" smtClean="0">
                <a:ea typeface="宋体" charset="-122"/>
              </a:rPr>
              <a:t>首先确定片长度，然后分片，直到剩下的数据小于片长度。</a:t>
            </a:r>
          </a:p>
        </p:txBody>
      </p:sp>
    </p:spTree>
    <p:extLst>
      <p:ext uri="{BB962C8B-B14F-4D97-AF65-F5344CB8AC3E}">
        <p14:creationId xmlns:p14="http://schemas.microsoft.com/office/powerpoint/2010/main" val="2838961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00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属于同一分组的不同的片到达时会出现乱序，或者和属于其它分组的片混在一起；</a:t>
            </a:r>
            <a:endParaRPr lang="en-US" altLang="zh-CN" sz="1000" smtClean="0">
              <a:solidFill>
                <a:srgbClr val="1A3868"/>
              </a:solidFill>
              <a:ea typeface="宋体" charset="-122"/>
              <a:cs typeface="Times New Roman" pitchFamily="18" charset="0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3572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如果分组长度超过</a:t>
            </a:r>
            <a:r>
              <a:rPr lang="en-US" altLang="zh-CN" dirty="0" smtClean="0"/>
              <a:t>MTU</a:t>
            </a:r>
            <a:r>
              <a:rPr lang="zh-CN" altLang="en-US" dirty="0" smtClean="0"/>
              <a:t>，又不可以分片，则只能丢弃。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17AB5-1D31-469C-9415-3BF3094EBB4B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8052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注意：为什么是</a:t>
            </a:r>
            <a:r>
              <a:rPr lang="en-US" altLang="zh-CN" smtClean="0">
                <a:ea typeface="宋体" charset="-122"/>
              </a:rPr>
              <a:t>820</a:t>
            </a:r>
            <a:r>
              <a:rPr lang="zh-CN" altLang="en-US" smtClean="0">
                <a:ea typeface="宋体" charset="-122"/>
              </a:rPr>
              <a:t>，</a:t>
            </a:r>
            <a:r>
              <a:rPr lang="en-US" altLang="zh-CN" smtClean="0">
                <a:ea typeface="宋体" charset="-122"/>
              </a:rPr>
              <a:t>620</a:t>
            </a:r>
            <a:r>
              <a:rPr lang="zh-CN" altLang="en-US" smtClean="0">
                <a:ea typeface="宋体" charset="-122"/>
              </a:rPr>
              <a:t>？ 因为报头</a:t>
            </a:r>
            <a:r>
              <a:rPr lang="en-US" altLang="zh-CN" smtClean="0">
                <a:ea typeface="宋体" charset="-122"/>
              </a:rPr>
              <a:t>20</a:t>
            </a:r>
            <a:r>
              <a:rPr lang="zh-CN" altLang="en-US" smtClean="0">
                <a:ea typeface="宋体" charset="-122"/>
              </a:rPr>
              <a:t>字节。</a:t>
            </a:r>
          </a:p>
        </p:txBody>
      </p:sp>
    </p:spTree>
    <p:extLst>
      <p:ext uri="{BB962C8B-B14F-4D97-AF65-F5344CB8AC3E}">
        <p14:creationId xmlns:p14="http://schemas.microsoft.com/office/powerpoint/2010/main" val="34374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F7B126-55D5-4D20-986A-740E1FB043E7}" type="slidenum">
              <a:rPr lang="en-US" altLang="zh-CN" smtClean="0"/>
              <a:t>21</a:t>
            </a:fld>
            <a:endParaRPr lang="en-US" altLang="zh-CN" dirty="0" smtClean="0"/>
          </a:p>
        </p:txBody>
      </p:sp>
      <p:sp>
        <p:nvSpPr>
          <p:cNvPr id="319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9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52488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z="900" b="0" dirty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IP</a:t>
            </a:r>
            <a:r>
              <a:rPr lang="zh-CN" altLang="en-US" sz="900" b="0" dirty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分组从源主机到达目的主机的传输延迟是不确定的；生存时间</a:t>
            </a:r>
            <a:r>
              <a:rPr lang="en-US" altLang="zh-CN" sz="900" b="0" dirty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TTL</a:t>
            </a:r>
            <a:r>
              <a:rPr lang="zh-CN" altLang="en-US" sz="900" b="0" dirty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的初始值由源主机设置，经过一个路由器，它的值就减</a:t>
            </a:r>
            <a:r>
              <a:rPr lang="en-US" altLang="zh-CN" sz="900" b="0" dirty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1</a:t>
            </a:r>
            <a:r>
              <a:rPr lang="zh-CN" altLang="en-US" sz="900" b="0" dirty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。当生存时间</a:t>
            </a:r>
            <a:r>
              <a:rPr lang="en-US" altLang="zh-CN" sz="900" b="0" dirty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TTL</a:t>
            </a:r>
            <a:r>
              <a:rPr lang="zh-CN" altLang="en-US" sz="900" b="0" dirty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的值为</a:t>
            </a:r>
            <a:r>
              <a:rPr lang="en-US" altLang="zh-CN" sz="900" b="0" dirty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0</a:t>
            </a:r>
            <a:r>
              <a:rPr lang="zh-CN" altLang="en-US" sz="900" b="0" dirty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时，分组就被丢弃，并发送</a:t>
            </a:r>
            <a:r>
              <a:rPr lang="en-US" altLang="zh-CN" sz="900" b="0" dirty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ICMP</a:t>
            </a:r>
            <a:r>
              <a:rPr lang="zh-CN" altLang="en-US" sz="900" b="0" dirty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报文通知源主机。</a:t>
            </a:r>
          </a:p>
          <a:p>
            <a:r>
              <a:rPr kumimoji="1" lang="en-US" altLang="zh-CN" sz="120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TTL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是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Time To Live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的缩写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.</a:t>
            </a:r>
            <a:endParaRPr lang="zh-CN" altLang="en-US" sz="900" b="1" dirty="0" smtClean="0">
              <a:solidFill>
                <a:srgbClr val="2D2DB9"/>
              </a:solidFill>
              <a:ea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972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z="900" b="1" smtClean="0">
              <a:solidFill>
                <a:srgbClr val="2D2DB9"/>
              </a:solidFill>
              <a:ea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533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z="900" b="0" dirty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IP</a:t>
            </a:r>
            <a:r>
              <a:rPr lang="zh-CN" altLang="en-US" sz="900" b="0" dirty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分组</a:t>
            </a:r>
            <a:r>
              <a:rPr lang="zh-CN" altLang="en-US" sz="900" b="0" dirty="0" smtClean="0">
                <a:solidFill>
                  <a:srgbClr val="FF3300"/>
                </a:solidFill>
                <a:ea typeface="宋体" charset="-122"/>
                <a:cs typeface="Times New Roman" pitchFamily="18" charset="0"/>
              </a:rPr>
              <a:t>只对分组头进行校验和计算</a:t>
            </a:r>
            <a:r>
              <a:rPr lang="zh-CN" altLang="en-US" sz="900" b="0" dirty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；</a:t>
            </a:r>
            <a:r>
              <a:rPr lang="en-US" altLang="zh-CN" sz="900" b="0" dirty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IP</a:t>
            </a:r>
            <a:r>
              <a:rPr lang="zh-CN" altLang="en-US" sz="900" b="0" dirty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分组头之外的部分属于高层数据，</a:t>
            </a:r>
            <a:r>
              <a:rPr lang="en-US" altLang="zh-CN" sz="900" b="0" dirty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IP</a:t>
            </a:r>
            <a:r>
              <a:rPr lang="zh-CN" altLang="en-US" sz="900" b="0" dirty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分组可以不对高层数据进行校验。</a:t>
            </a:r>
          </a:p>
          <a:p>
            <a:r>
              <a:rPr lang="en-US" altLang="zh-CN" sz="900" b="0" dirty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IP</a:t>
            </a:r>
            <a:r>
              <a:rPr lang="zh-CN" altLang="en-US" sz="900" b="0" dirty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分组头</a:t>
            </a:r>
            <a:r>
              <a:rPr lang="zh-CN" altLang="en-US" sz="900" b="0" dirty="0" smtClean="0">
                <a:solidFill>
                  <a:srgbClr val="FF3300"/>
                </a:solidFill>
                <a:ea typeface="宋体" charset="-122"/>
                <a:cs typeface="Times New Roman" pitchFamily="18" charset="0"/>
              </a:rPr>
              <a:t>每经过一个路由器都要改变一次，但数据部分并不改变</a:t>
            </a:r>
            <a:r>
              <a:rPr lang="zh-CN" altLang="en-US" sz="900" b="0" dirty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。在</a:t>
            </a:r>
            <a:r>
              <a:rPr lang="en-US" altLang="zh-CN" sz="900" b="0" dirty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IP</a:t>
            </a:r>
            <a:r>
              <a:rPr lang="zh-CN" altLang="en-US" sz="900" b="0" dirty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分组头设置头校验和，只对变化部分进行校验是合理的。</a:t>
            </a:r>
            <a:endParaRPr lang="en-US" altLang="zh-CN" sz="900" b="0" dirty="0" smtClean="0">
              <a:solidFill>
                <a:srgbClr val="2D2DB9"/>
              </a:solidFill>
              <a:ea typeface="宋体" charset="-122"/>
              <a:cs typeface="Times New Roman" pitchFamily="18" charset="0"/>
            </a:endParaRPr>
          </a:p>
          <a:p>
            <a:r>
              <a:rPr lang="zh-CN" altLang="en-US" sz="900" b="0" dirty="0" smtClean="0"/>
              <a:t>每经过一个路由器，都要重新计算分组头校验和，出错即丢弃。</a:t>
            </a:r>
            <a:endParaRPr lang="zh-CN" altLang="en-US" sz="900" b="0" dirty="0" smtClean="0">
              <a:solidFill>
                <a:srgbClr val="2D2DB9"/>
              </a:solidFill>
              <a:ea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702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或者叫网络互联层</a:t>
            </a:r>
            <a:r>
              <a:rPr lang="en-US" altLang="zh-CN" smtClean="0">
                <a:ea typeface="宋体" charset="-122"/>
              </a:rPr>
              <a:t>. Internet Layer</a:t>
            </a:r>
          </a:p>
        </p:txBody>
      </p:sp>
    </p:spTree>
    <p:extLst>
      <p:ext uri="{BB962C8B-B14F-4D97-AF65-F5344CB8AC3E}">
        <p14:creationId xmlns:p14="http://schemas.microsoft.com/office/powerpoint/2010/main" val="34043871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z="9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源地址与目的地址字段长度都是</a:t>
            </a:r>
            <a:r>
              <a:rPr lang="en-US" altLang="zh-CN" sz="9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32</a:t>
            </a:r>
            <a:r>
              <a:rPr lang="zh-CN" altLang="en-US" sz="9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位，分别表示发送分组的源主机与接收分组的目的主机的</a:t>
            </a:r>
            <a:r>
              <a:rPr lang="en-US" altLang="zh-CN" sz="9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IPv4</a:t>
            </a:r>
            <a:r>
              <a:rPr lang="zh-CN" altLang="en-US" sz="9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地址；</a:t>
            </a:r>
            <a:endParaRPr lang="en-US" altLang="zh-CN" sz="900" b="1" smtClean="0">
              <a:solidFill>
                <a:srgbClr val="2D2DB9"/>
              </a:solidFill>
              <a:ea typeface="宋体" charset="-122"/>
              <a:cs typeface="Times New Roman" pitchFamily="18" charset="0"/>
            </a:endParaRPr>
          </a:p>
          <a:p>
            <a:r>
              <a:rPr lang="zh-CN" altLang="en-US" sz="9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在分组的整个传输过程中，无论采用什么样的传输路径或如何分片，</a:t>
            </a:r>
            <a:r>
              <a:rPr lang="zh-CN" altLang="en-US" sz="900" b="1" smtClean="0">
                <a:solidFill>
                  <a:srgbClr val="FF3300"/>
                </a:solidFill>
                <a:ea typeface="宋体" charset="-122"/>
                <a:cs typeface="Times New Roman" pitchFamily="18" charset="0"/>
              </a:rPr>
              <a:t>源地址与目的地址始终保持不变</a:t>
            </a:r>
            <a:r>
              <a:rPr lang="zh-CN" altLang="en-US" sz="9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677533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z="800" b="1" dirty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选项的最大长度为</a:t>
            </a:r>
            <a:r>
              <a:rPr lang="en-US" altLang="zh-CN" sz="800" b="1" dirty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40</a:t>
            </a:r>
            <a:r>
              <a:rPr lang="zh-CN" altLang="en-US" sz="800" b="1" dirty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字节，用户使用的选项长度不是</a:t>
            </a:r>
            <a:r>
              <a:rPr lang="en-US" altLang="zh-CN" sz="800" b="1" dirty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4</a:t>
            </a:r>
            <a:r>
              <a:rPr lang="zh-CN" altLang="en-US" sz="800" b="1" dirty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字节的整数倍，需要添加填充位；</a:t>
            </a:r>
          </a:p>
          <a:p>
            <a:r>
              <a:rPr lang="zh-CN" altLang="en-US" sz="1000" dirty="0" smtClean="0">
                <a:solidFill>
                  <a:srgbClr val="C00000"/>
                </a:solidFill>
                <a:ea typeface="宋体" charset="-122"/>
                <a:cs typeface="Times New Roman" pitchFamily="18" charset="0"/>
              </a:rPr>
              <a:t>选项码</a:t>
            </a:r>
            <a:r>
              <a:rPr lang="zh-CN" altLang="en-US" sz="1000" dirty="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用于确定该选项的具体功能，如源路由、记录路由、时间戳等。</a:t>
            </a:r>
            <a:r>
              <a:rPr lang="zh-CN" altLang="en-US" sz="1000" dirty="0" smtClean="0">
                <a:solidFill>
                  <a:srgbClr val="C00000"/>
                </a:solidFill>
                <a:ea typeface="宋体" charset="-122"/>
                <a:cs typeface="Times New Roman" pitchFamily="18" charset="0"/>
              </a:rPr>
              <a:t>长度</a:t>
            </a:r>
            <a:r>
              <a:rPr lang="zh-CN" altLang="en-US" sz="1000" dirty="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表示出选项数据的大小。</a:t>
            </a:r>
          </a:p>
        </p:txBody>
      </p:sp>
    </p:spTree>
    <p:extLst>
      <p:ext uri="{BB962C8B-B14F-4D97-AF65-F5344CB8AC3E}">
        <p14:creationId xmlns:p14="http://schemas.microsoft.com/office/powerpoint/2010/main" val="2719589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z="100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源路由主要用于测试某个网络的吞吐量，绕开出错的网络，也可以用于保证传输安全的应用中</a:t>
            </a:r>
            <a:r>
              <a:rPr lang="en-US" altLang="zh-CN" sz="100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;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79134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z="800" b="1" smtClean="0">
                <a:solidFill>
                  <a:srgbClr val="2D2DB9"/>
                </a:solidFill>
                <a:ea typeface="宋体" charset="-122"/>
              </a:rPr>
              <a:t>严格源路由选项主要用于网络测试，网管人员本身必须对网络拓扑有相当的了解。</a:t>
            </a:r>
            <a:endParaRPr lang="zh-CN" altLang="en-US" sz="800" b="1" smtClean="0">
              <a:solidFill>
                <a:srgbClr val="2D2DB9"/>
              </a:solidFill>
              <a:ea typeface="宋体" charset="-122"/>
              <a:cs typeface="Times New Roman" pitchFamily="18" charset="0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27410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z="1000" dirty="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记录路由选项常用于网络测试。</a:t>
            </a:r>
            <a:endParaRPr lang="en-US" altLang="zh-CN" sz="1000" dirty="0" smtClean="0">
              <a:solidFill>
                <a:srgbClr val="1A3868"/>
              </a:solidFill>
              <a:ea typeface="宋体" charset="-122"/>
              <a:cs typeface="Times New Roman" pitchFamily="18" charset="0"/>
            </a:endParaRPr>
          </a:p>
          <a:p>
            <a:endParaRPr lang="zh-CN" altLang="en-US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16540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en-US" altLang="zh-CN" sz="1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1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分组由两个部分组成：</a:t>
            </a:r>
            <a:r>
              <a:rPr lang="zh-CN" altLang="en-US" sz="1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分组头和数据</a:t>
            </a:r>
            <a:r>
              <a:rPr lang="zh-CN" altLang="en-US" sz="1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；分组头有时也称为首部，长度是可变的；</a:t>
            </a:r>
            <a:endParaRPr lang="en-US" altLang="zh-CN" sz="1000" dirty="0" smtClean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zh-CN" altLang="en-US" sz="1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人们习惯用</a:t>
            </a:r>
            <a:r>
              <a:rPr lang="en-US" altLang="zh-CN" sz="1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1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字节为基本单元</a:t>
            </a:r>
            <a:r>
              <a:rPr lang="en-US" altLang="zh-CN" sz="1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1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每行宽度</a:t>
            </a:r>
            <a:r>
              <a:rPr lang="en-US" altLang="zh-CN" sz="1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1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表示分组头字段；</a:t>
            </a:r>
            <a:r>
              <a:rPr lang="en-US" altLang="zh-CN" sz="1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IPv4</a:t>
            </a:r>
            <a:r>
              <a:rPr lang="zh-CN" altLang="en-US" sz="1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分组头的</a:t>
            </a:r>
            <a:r>
              <a:rPr lang="zh-CN" altLang="en-US" sz="1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基本长度</a:t>
            </a:r>
            <a:r>
              <a:rPr lang="en-US" altLang="zh-CN" sz="1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zh-CN" altLang="en-US" sz="1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字节</a:t>
            </a:r>
            <a:r>
              <a:rPr lang="en-US" altLang="zh-CN" sz="1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1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1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行必须的字段</a:t>
            </a:r>
            <a:r>
              <a:rPr lang="en-US" altLang="zh-CN" sz="1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1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 ，</a:t>
            </a:r>
            <a:r>
              <a:rPr lang="zh-CN" altLang="en-US" sz="1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最大长度为</a:t>
            </a:r>
            <a:r>
              <a:rPr lang="en-US" altLang="zh-CN" sz="1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60</a:t>
            </a:r>
            <a:r>
              <a:rPr lang="zh-CN" altLang="en-US" sz="1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字节</a:t>
            </a:r>
            <a:r>
              <a:rPr lang="en-US" altLang="zh-CN" sz="1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1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可选字段最长</a:t>
            </a:r>
            <a:r>
              <a:rPr lang="en-US" altLang="zh-CN" sz="1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40Byte )</a:t>
            </a:r>
            <a:r>
              <a:rPr lang="zh-CN" altLang="en-US" sz="1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 。</a:t>
            </a:r>
            <a:endParaRPr lang="en-US" altLang="zh-CN" sz="1000" dirty="0" smtClean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1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分组的可标识的最大长度为</a:t>
            </a:r>
            <a:r>
              <a:rPr lang="en-US" altLang="zh-CN" sz="1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65535</a:t>
            </a:r>
            <a:r>
              <a:rPr lang="zh-CN" altLang="en-US" sz="1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个字节。从</a:t>
            </a:r>
            <a:r>
              <a:rPr lang="en-US" altLang="zh-CN" sz="1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1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协议与数据链路层协议的角度看：要根据下一个网络的数据链路层的</a:t>
            </a:r>
            <a:r>
              <a:rPr lang="zh-CN" altLang="en-US" sz="1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最大传输单元</a:t>
            </a:r>
            <a:r>
              <a:rPr lang="en-US" altLang="zh-CN" sz="1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MTU</a:t>
            </a:r>
            <a:r>
              <a:rPr lang="zh-CN" altLang="en-US" sz="1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决定是否分片。</a:t>
            </a:r>
          </a:p>
          <a:p>
            <a:endParaRPr lang="zh-CN" altLang="en-US" sz="1000" dirty="0" smtClean="0">
              <a:solidFill>
                <a:srgbClr val="1A3868"/>
              </a:solidFill>
              <a:ea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6181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17AB5-1D31-469C-9415-3BF3094EBB4B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57763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17AB5-1D31-469C-9415-3BF3094EBB4B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705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或者叫网络互联层</a:t>
            </a:r>
            <a:r>
              <a:rPr lang="en-US" altLang="zh-CN" smtClean="0">
                <a:ea typeface="宋体" charset="-122"/>
              </a:rPr>
              <a:t>. Internet Layer</a:t>
            </a:r>
          </a:p>
        </p:txBody>
      </p:sp>
    </p:spTree>
    <p:extLst>
      <p:ext uri="{BB962C8B-B14F-4D97-AF65-F5344CB8AC3E}">
        <p14:creationId xmlns:p14="http://schemas.microsoft.com/office/powerpoint/2010/main" val="2805656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第四版</a:t>
            </a:r>
          </a:p>
        </p:txBody>
      </p:sp>
    </p:spTree>
    <p:extLst>
      <p:ext uri="{BB962C8B-B14F-4D97-AF65-F5344CB8AC3E}">
        <p14:creationId xmlns:p14="http://schemas.microsoft.com/office/powerpoint/2010/main" val="2501874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Internet Protocol.</a:t>
            </a:r>
          </a:p>
          <a:p>
            <a:r>
              <a:rPr lang="zh-CN" altLang="en-US" dirty="0" smtClean="0">
                <a:ea typeface="宋体" charset="-122"/>
              </a:rPr>
              <a:t>最初只对</a:t>
            </a:r>
            <a:r>
              <a:rPr lang="en-US" altLang="zh-CN" dirty="0" smtClean="0">
                <a:ea typeface="宋体" charset="-122"/>
              </a:rPr>
              <a:t>IP</a:t>
            </a:r>
            <a:r>
              <a:rPr lang="zh-CN" altLang="en-US" dirty="0" smtClean="0">
                <a:ea typeface="宋体" charset="-122"/>
              </a:rPr>
              <a:t>分组格式、标准分类的</a:t>
            </a:r>
            <a:r>
              <a:rPr lang="en-US" altLang="zh-CN" dirty="0" smtClean="0">
                <a:ea typeface="宋体" charset="-122"/>
              </a:rPr>
              <a:t>IP</a:t>
            </a:r>
            <a:r>
              <a:rPr lang="zh-CN" altLang="en-US" dirty="0" smtClean="0">
                <a:ea typeface="宋体" charset="-122"/>
              </a:rPr>
              <a:t>地址与分组交付方式进行了规定；</a:t>
            </a:r>
          </a:p>
          <a:p>
            <a:r>
              <a:rPr lang="zh-CN" altLang="en-US" dirty="0" smtClean="0">
                <a:ea typeface="宋体" charset="-122"/>
              </a:rPr>
              <a:t>不变的部分：分组与分组头结构的基本定义；</a:t>
            </a:r>
          </a:p>
          <a:p>
            <a:r>
              <a:rPr lang="zh-CN" altLang="en-US" dirty="0" smtClean="0">
                <a:ea typeface="宋体" charset="-122"/>
              </a:rPr>
              <a:t>变化的部分：</a:t>
            </a:r>
            <a:r>
              <a:rPr lang="en-US" altLang="zh-CN" dirty="0" smtClean="0">
                <a:ea typeface="宋体" charset="-122"/>
              </a:rPr>
              <a:t>IP</a:t>
            </a:r>
            <a:r>
              <a:rPr lang="zh-CN" altLang="en-US" dirty="0" smtClean="0">
                <a:ea typeface="宋体" charset="-122"/>
              </a:rPr>
              <a:t>地址处理方法；分组交付需要的路由算法与路由协议；为提高协议的可靠性、服务质量与安全角度增加的补充协议</a:t>
            </a:r>
          </a:p>
          <a:p>
            <a:endParaRPr lang="zh-CN" altLang="en-US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5794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、</a:t>
            </a:r>
            <a:r>
              <a:rPr lang="zh-CN" altLang="en-US" sz="9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无连接</a:t>
            </a:r>
            <a:r>
              <a:rPr lang="en-US" altLang="zh-CN" sz="9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—</a:t>
            </a:r>
            <a:r>
              <a:rPr lang="zh-CN" altLang="en-US" sz="9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意味着</a:t>
            </a:r>
            <a:r>
              <a:rPr lang="en-US" altLang="zh-CN" sz="9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IP</a:t>
            </a:r>
            <a:r>
              <a:rPr lang="zh-CN" altLang="en-US" sz="9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协议并不维护</a:t>
            </a:r>
            <a:r>
              <a:rPr lang="en-US" altLang="zh-CN" sz="9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IP</a:t>
            </a:r>
            <a:r>
              <a:rPr lang="zh-CN" altLang="en-US" sz="9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分组发送后的任何状态信息。</a:t>
            </a:r>
            <a:r>
              <a:rPr lang="zh-CN" altLang="en-US" sz="900" b="1" smtClean="0">
                <a:solidFill>
                  <a:srgbClr val="FF3300"/>
                </a:solidFill>
                <a:ea typeface="宋体" charset="-122"/>
                <a:cs typeface="Times New Roman" pitchFamily="18" charset="0"/>
              </a:rPr>
              <a:t>每个分组的传输过程是相互独立的。</a:t>
            </a:r>
            <a:r>
              <a:rPr lang="zh-CN" altLang="en-US" sz="9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不可靠</a:t>
            </a:r>
            <a:r>
              <a:rPr lang="en-US" altLang="zh-CN" sz="9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—</a:t>
            </a:r>
            <a:r>
              <a:rPr lang="zh-CN" altLang="en-US" sz="9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意味着</a:t>
            </a:r>
            <a:r>
              <a:rPr lang="en-US" altLang="zh-CN" sz="9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IP</a:t>
            </a:r>
            <a:r>
              <a:rPr lang="zh-CN" altLang="en-US" sz="9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协议不能保证每个</a:t>
            </a:r>
            <a:r>
              <a:rPr lang="en-US" altLang="zh-CN" sz="9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IP</a:t>
            </a:r>
            <a:r>
              <a:rPr lang="zh-CN" altLang="en-US" sz="9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分组都能够正确地、不丢失和顺序地到达目的结点。</a:t>
            </a:r>
          </a:p>
          <a:p>
            <a:r>
              <a:rPr lang="en-US" altLang="zh-CN" sz="9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2</a:t>
            </a:r>
            <a:r>
              <a:rPr lang="zh-CN" altLang="en-US" sz="9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、网络层需要在互联网中</a:t>
            </a:r>
            <a:r>
              <a:rPr lang="zh-CN" altLang="en-US" sz="900" b="1" smtClean="0">
                <a:solidFill>
                  <a:srgbClr val="FF3300"/>
                </a:solidFill>
                <a:ea typeface="宋体" charset="-122"/>
                <a:cs typeface="Times New Roman" pitchFamily="18" charset="0"/>
              </a:rPr>
              <a:t>为通信的两个主机之间寻找一条路径</a:t>
            </a:r>
            <a:r>
              <a:rPr lang="zh-CN" altLang="en-US" sz="9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，而这条路径通常是由多个路由器和点</a:t>
            </a:r>
            <a:r>
              <a:rPr lang="en-US" altLang="zh-CN" sz="9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-</a:t>
            </a:r>
            <a:r>
              <a:rPr lang="zh-CN" altLang="en-US" sz="9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点链路组成；</a:t>
            </a:r>
            <a:r>
              <a:rPr lang="en-US" altLang="zh-CN" sz="9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IP</a:t>
            </a:r>
            <a:r>
              <a:rPr lang="zh-CN" altLang="en-US" sz="9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协议要保证数据分组通过</a:t>
            </a:r>
            <a:r>
              <a:rPr lang="zh-CN" altLang="en-US" sz="900" b="1" smtClean="0">
                <a:solidFill>
                  <a:srgbClr val="FF3300"/>
                </a:solidFill>
                <a:ea typeface="宋体" charset="-122"/>
                <a:cs typeface="Times New Roman" pitchFamily="18" charset="0"/>
              </a:rPr>
              <a:t>多跳路径</a:t>
            </a:r>
            <a:r>
              <a:rPr lang="zh-CN" altLang="en-US" sz="9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从源结点到达目的结点；</a:t>
            </a:r>
            <a:r>
              <a:rPr lang="en-US" altLang="zh-CN" sz="9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IP</a:t>
            </a:r>
            <a:r>
              <a:rPr lang="zh-CN" altLang="en-US" sz="9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协议是针对源</a:t>
            </a:r>
            <a:r>
              <a:rPr lang="zh-CN" altLang="en-US" sz="900" b="1" smtClean="0">
                <a:solidFill>
                  <a:srgbClr val="FF3300"/>
                </a:solidFill>
                <a:ea typeface="宋体" charset="-122"/>
                <a:cs typeface="Times New Roman" pitchFamily="18" charset="0"/>
              </a:rPr>
              <a:t>主机</a:t>
            </a:r>
            <a:r>
              <a:rPr lang="en-US" altLang="zh-CN" sz="900" b="1" smtClean="0">
                <a:solidFill>
                  <a:srgbClr val="FF3300"/>
                </a:solidFill>
                <a:ea typeface="宋体" charset="-122"/>
                <a:cs typeface="Times New Roman" pitchFamily="18" charset="0"/>
              </a:rPr>
              <a:t>-</a:t>
            </a:r>
            <a:r>
              <a:rPr lang="zh-CN" altLang="en-US" sz="900" b="1" smtClean="0">
                <a:solidFill>
                  <a:srgbClr val="FF3300"/>
                </a:solidFill>
                <a:ea typeface="宋体" charset="-122"/>
                <a:cs typeface="Times New Roman" pitchFamily="18" charset="0"/>
              </a:rPr>
              <a:t>路由器、路由器</a:t>
            </a:r>
            <a:r>
              <a:rPr lang="en-US" altLang="zh-CN" sz="900" b="1" smtClean="0">
                <a:solidFill>
                  <a:srgbClr val="FF3300"/>
                </a:solidFill>
                <a:ea typeface="宋体" charset="-122"/>
                <a:cs typeface="Times New Roman" pitchFamily="18" charset="0"/>
              </a:rPr>
              <a:t>-</a:t>
            </a:r>
            <a:r>
              <a:rPr lang="zh-CN" altLang="en-US" sz="900" b="1" smtClean="0">
                <a:solidFill>
                  <a:srgbClr val="FF3300"/>
                </a:solidFill>
                <a:ea typeface="宋体" charset="-122"/>
                <a:cs typeface="Times New Roman" pitchFamily="18" charset="0"/>
              </a:rPr>
              <a:t>路由器、路由器</a:t>
            </a:r>
            <a:r>
              <a:rPr lang="en-US" altLang="zh-CN" sz="900" b="1" smtClean="0">
                <a:solidFill>
                  <a:srgbClr val="FF3300"/>
                </a:solidFill>
                <a:ea typeface="宋体" charset="-122"/>
                <a:cs typeface="Times New Roman" pitchFamily="18" charset="0"/>
              </a:rPr>
              <a:t>-</a:t>
            </a:r>
            <a:r>
              <a:rPr lang="zh-CN" altLang="en-US" sz="900" b="1" smtClean="0">
                <a:solidFill>
                  <a:srgbClr val="FF3300"/>
                </a:solidFill>
                <a:ea typeface="宋体" charset="-122"/>
                <a:cs typeface="Times New Roman" pitchFamily="18" charset="0"/>
              </a:rPr>
              <a:t>主机之间</a:t>
            </a:r>
            <a:r>
              <a:rPr lang="zh-CN" altLang="en-US" sz="9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的数据传输的点</a:t>
            </a:r>
            <a:r>
              <a:rPr lang="en-US" altLang="zh-CN" sz="9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-</a:t>
            </a:r>
            <a:r>
              <a:rPr lang="zh-CN" altLang="en-US" sz="9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点的网络层通信协议。</a:t>
            </a:r>
          </a:p>
          <a:p>
            <a:r>
              <a:rPr lang="en-US" altLang="zh-CN" sz="9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3</a:t>
            </a:r>
            <a:r>
              <a:rPr lang="zh-CN" altLang="en-US" sz="9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、</a:t>
            </a:r>
            <a:r>
              <a:rPr lang="zh-CN" altLang="en-US" sz="8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作为一个面向互联网的网络层协议，它必然要面对各种异构的网络和协议，</a:t>
            </a:r>
            <a:r>
              <a:rPr lang="en-US" altLang="zh-CN" sz="8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IP</a:t>
            </a:r>
            <a:r>
              <a:rPr lang="zh-CN" altLang="en-US" sz="8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协议需要向传输层</a:t>
            </a:r>
            <a:r>
              <a:rPr lang="zh-CN" altLang="en-US" sz="800" b="1" smtClean="0">
                <a:solidFill>
                  <a:srgbClr val="FF3300"/>
                </a:solidFill>
                <a:ea typeface="宋体" charset="-122"/>
                <a:cs typeface="Times New Roman" pitchFamily="18" charset="0"/>
              </a:rPr>
              <a:t>屏蔽物理网络的差异性</a:t>
            </a:r>
            <a:r>
              <a:rPr lang="zh-CN" altLang="en-US" sz="8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。</a:t>
            </a:r>
            <a:endParaRPr lang="en-US" altLang="zh-CN" sz="800" b="1" smtClean="0">
              <a:solidFill>
                <a:srgbClr val="2D2DB9"/>
              </a:solidFill>
              <a:ea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24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z="900" b="1" dirty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版本字段值为</a:t>
            </a:r>
            <a:r>
              <a:rPr lang="en-US" altLang="zh-CN" sz="900" b="1" dirty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4</a:t>
            </a:r>
            <a:r>
              <a:rPr lang="zh-CN" altLang="en-US" sz="900" b="1" dirty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，表示</a:t>
            </a:r>
            <a:r>
              <a:rPr lang="en-US" altLang="zh-CN" sz="900" b="1" dirty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IPv4</a:t>
            </a:r>
            <a:r>
              <a:rPr lang="zh-CN" altLang="en-US" sz="900" b="1" dirty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；版本字段值为</a:t>
            </a:r>
            <a:r>
              <a:rPr lang="en-US" altLang="zh-CN" sz="900" b="1" dirty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6</a:t>
            </a:r>
            <a:r>
              <a:rPr lang="zh-CN" altLang="en-US" sz="900" b="1" dirty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，表示</a:t>
            </a:r>
            <a:r>
              <a:rPr lang="en-US" altLang="zh-CN" sz="900" b="1" dirty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IPv6</a:t>
            </a:r>
            <a:r>
              <a:rPr lang="zh-CN" altLang="en-US" sz="900" b="1" dirty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53481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z="900" b="1" u="sng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IP</a:t>
            </a:r>
            <a:r>
              <a:rPr lang="zh-CN" altLang="en-US" sz="900" b="1" u="sng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分组的分组头有两个长度字段</a:t>
            </a:r>
            <a:r>
              <a:rPr lang="zh-CN" altLang="en-US" sz="9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：</a:t>
            </a:r>
            <a:endParaRPr lang="en-US" altLang="zh-CN" sz="900" b="1" smtClean="0">
              <a:solidFill>
                <a:srgbClr val="2D2DB9"/>
              </a:solidFill>
              <a:ea typeface="宋体" charset="-122"/>
              <a:cs typeface="Times New Roman" pitchFamily="18" charset="0"/>
            </a:endParaRPr>
          </a:p>
          <a:p>
            <a:r>
              <a:rPr lang="zh-CN" altLang="en-US" sz="9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分组头长度（</a:t>
            </a:r>
            <a:r>
              <a:rPr lang="en-US" altLang="zh-CN" sz="9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hlen</a:t>
            </a:r>
            <a:r>
              <a:rPr lang="zh-CN" altLang="en-US" sz="9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）</a:t>
            </a:r>
            <a:endParaRPr lang="en-US" altLang="zh-CN" sz="900" b="1" smtClean="0">
              <a:solidFill>
                <a:srgbClr val="2D2DB9"/>
              </a:solidFill>
              <a:ea typeface="宋体" charset="-122"/>
              <a:cs typeface="Times New Roman" pitchFamily="18" charset="0"/>
            </a:endParaRPr>
          </a:p>
          <a:p>
            <a:r>
              <a:rPr lang="zh-CN" altLang="en-US" sz="9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总长度（</a:t>
            </a:r>
            <a:r>
              <a:rPr lang="en-US" altLang="zh-CN" sz="9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total length</a:t>
            </a:r>
            <a:r>
              <a:rPr lang="zh-CN" altLang="en-US" sz="9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）</a:t>
            </a:r>
          </a:p>
          <a:p>
            <a:r>
              <a:rPr lang="zh-CN" altLang="en-US" sz="9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分组头长度字段最小值为</a:t>
            </a:r>
            <a:r>
              <a:rPr lang="en-US" altLang="zh-CN" sz="9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5</a:t>
            </a:r>
            <a:r>
              <a:rPr lang="zh-CN" altLang="en-US" sz="9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，最大值为</a:t>
            </a:r>
            <a:r>
              <a:rPr lang="en-US" altLang="zh-CN" sz="9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15</a:t>
            </a:r>
            <a:r>
              <a:rPr lang="zh-CN" altLang="en-US" sz="9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0219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kumimoji="0" lang="zh-CN" altLang="en-US" dirty="0" smtClean="0">
                <a:solidFill>
                  <a:srgbClr val="1A3868"/>
                </a:solidFill>
                <a:ea typeface="宋体" charset="-122"/>
              </a:rPr>
              <a:t>长度为</a:t>
            </a:r>
            <a:r>
              <a:rPr kumimoji="0" lang="en-US" altLang="zh-CN" dirty="0" smtClean="0">
                <a:solidFill>
                  <a:srgbClr val="1A3868"/>
                </a:solidFill>
                <a:ea typeface="宋体" charset="-122"/>
              </a:rPr>
              <a:t>8</a:t>
            </a:r>
            <a:r>
              <a:rPr kumimoji="0" lang="zh-CN" altLang="en-US" dirty="0" smtClean="0">
                <a:solidFill>
                  <a:srgbClr val="1A3868"/>
                </a:solidFill>
                <a:ea typeface="宋体" charset="-122"/>
              </a:rPr>
              <a:t>位。</a:t>
            </a:r>
            <a:r>
              <a:rPr kumimoji="0" lang="en-US" altLang="zh-CN" dirty="0" smtClean="0">
                <a:solidFill>
                  <a:srgbClr val="1A3868"/>
                </a:solidFill>
                <a:ea typeface="宋体" charset="-122"/>
              </a:rPr>
              <a:t>Type of</a:t>
            </a:r>
            <a:r>
              <a:rPr kumimoji="0" lang="en-US" altLang="zh-CN" baseline="0" dirty="0" smtClean="0">
                <a:solidFill>
                  <a:srgbClr val="1A3868"/>
                </a:solidFill>
                <a:ea typeface="宋体" charset="-122"/>
              </a:rPr>
              <a:t> service </a:t>
            </a:r>
            <a:r>
              <a:rPr lang="zh-CN" altLang="en-US" sz="1000" dirty="0" smtClean="0">
                <a:solidFill>
                  <a:srgbClr val="C00000"/>
                </a:solidFill>
                <a:ea typeface="宋体" charset="-122"/>
                <a:cs typeface="Times New Roman" pitchFamily="18" charset="0"/>
              </a:rPr>
              <a:t>优先级字段</a:t>
            </a:r>
            <a:r>
              <a:rPr lang="zh-CN" altLang="en-US" sz="1000" dirty="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（区别分组的重要程度，拥塞时可能会丢弃低优先级的分组）。</a:t>
            </a:r>
          </a:p>
        </p:txBody>
      </p:sp>
    </p:spTree>
    <p:extLst>
      <p:ext uri="{BB962C8B-B14F-4D97-AF65-F5344CB8AC3E}">
        <p14:creationId xmlns:p14="http://schemas.microsoft.com/office/powerpoint/2010/main" val="1552399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108575" y="428625"/>
            <a:ext cx="1606550" cy="4144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50" y="428625"/>
            <a:ext cx="4670425" cy="41449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E9E74-DF0F-4BD5-9D1B-62AC637FAA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18E3D-E830-4427-9448-7ED5FC3898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96208-41F1-433D-8767-3ADB853813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7188" y="1485900"/>
            <a:ext cx="3101975" cy="3087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11563" y="1485900"/>
            <a:ext cx="3103562" cy="3087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5F489-239B-486B-8CE3-D851CFAC84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210F7-269B-48F5-B958-CFDBE42821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9107F-8749-4786-AF0F-B5BE5CADA1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9A01E-48EE-4B58-B34E-05BEDFF29C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C562D-A3AC-4FD8-8FF3-BF1E65640D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13925-8C3D-4D5C-92DE-3A2FBD9A24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7B9D9-3B04-4A5B-B3C3-397E4E7E79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108575" y="428625"/>
            <a:ext cx="1606550" cy="4144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50" y="428625"/>
            <a:ext cx="4670425" cy="41449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64BAF-427D-497E-B390-91FA8C5402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7188" y="1485900"/>
            <a:ext cx="3101975" cy="3087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11563" y="1485900"/>
            <a:ext cx="3103562" cy="3087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108575" y="428625"/>
            <a:ext cx="1606550" cy="4144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50" y="428625"/>
            <a:ext cx="4670425" cy="41449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7188" y="1485900"/>
            <a:ext cx="3101975" cy="3087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11563" y="1485900"/>
            <a:ext cx="3103562" cy="3087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428625"/>
            <a:ext cx="64293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一级标题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485900"/>
            <a:ext cx="6357937" cy="308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二级标题</a:t>
            </a:r>
            <a:endParaRPr lang="en-US" altLang="zh-CN" smtClean="0"/>
          </a:p>
          <a:p>
            <a:pPr lvl="1"/>
            <a:r>
              <a:rPr lang="zh-CN" altLang="en-US" smtClean="0"/>
              <a:t>三级标题</a:t>
            </a:r>
          </a:p>
          <a:p>
            <a:pPr lvl="2"/>
            <a:r>
              <a:rPr lang="zh-CN" altLang="en-US" smtClean="0"/>
              <a:t>四级标题</a:t>
            </a:r>
          </a:p>
          <a:p>
            <a:pPr lvl="3"/>
            <a:r>
              <a:rPr lang="zh-CN" altLang="en-US" smtClean="0"/>
              <a:t>五级标题</a:t>
            </a:r>
          </a:p>
          <a:p>
            <a:pPr lvl="4"/>
            <a:r>
              <a:rPr lang="zh-CN" altLang="en-US" smtClean="0"/>
              <a:t>六级标题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7" r:id="rId2"/>
    <p:sldLayoutId id="2147483676" r:id="rId3"/>
    <p:sldLayoutId id="2147483675" r:id="rId4"/>
    <p:sldLayoutId id="2147483674" r:id="rId5"/>
    <p:sldLayoutId id="2147483673" r:id="rId6"/>
    <p:sldLayoutId id="2147483672" r:id="rId7"/>
    <p:sldLayoutId id="2147483671" r:id="rId8"/>
    <p:sldLayoutId id="2147483670" r:id="rId9"/>
    <p:sldLayoutId id="2147483669" r:id="rId10"/>
    <p:sldLayoutId id="2147483668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26732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6732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26732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6732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428625"/>
            <a:ext cx="64293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一级标题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485900"/>
            <a:ext cx="6357937" cy="308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二级标题</a:t>
            </a:r>
            <a:endParaRPr lang="en-US" altLang="zh-CN" smtClean="0"/>
          </a:p>
          <a:p>
            <a:pPr lvl="1"/>
            <a:r>
              <a:rPr lang="zh-CN" altLang="en-US" smtClean="0"/>
              <a:t>三级标题</a:t>
            </a:r>
          </a:p>
          <a:p>
            <a:pPr lvl="2"/>
            <a:r>
              <a:rPr lang="zh-CN" altLang="en-US" smtClean="0"/>
              <a:t>四级标题</a:t>
            </a:r>
          </a:p>
          <a:p>
            <a:pPr lvl="3"/>
            <a:r>
              <a:rPr lang="zh-CN" altLang="en-US" smtClean="0"/>
              <a:t>五级标题</a:t>
            </a:r>
          </a:p>
          <a:p>
            <a:pPr lvl="4"/>
            <a:r>
              <a:rPr lang="zh-CN" altLang="en-US" smtClean="0"/>
              <a:t>六级标题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3475" y="4856163"/>
            <a:ext cx="2895600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u="none"/>
            </a:lvl1pPr>
          </a:lstStyle>
          <a:p>
            <a:pPr>
              <a:defRPr/>
            </a:pPr>
            <a:fld id="{25DBBE8F-39DE-4498-87A5-F430656988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85" r:id="rId5"/>
    <p:sldLayoutId id="2147483684" r:id="rId6"/>
    <p:sldLayoutId id="2147483683" r:id="rId7"/>
    <p:sldLayoutId id="2147483682" r:id="rId8"/>
    <p:sldLayoutId id="2147483681" r:id="rId9"/>
    <p:sldLayoutId id="2147483680" r:id="rId10"/>
    <p:sldLayoutId id="214748367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26732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6732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26732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6732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428625"/>
            <a:ext cx="64293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一级标题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485900"/>
            <a:ext cx="6357937" cy="308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二级标题</a:t>
            </a:r>
            <a:endParaRPr lang="en-US" altLang="zh-CN" smtClean="0"/>
          </a:p>
          <a:p>
            <a:pPr lvl="1"/>
            <a:r>
              <a:rPr lang="zh-CN" altLang="en-US" smtClean="0"/>
              <a:t>三级标题</a:t>
            </a:r>
          </a:p>
          <a:p>
            <a:pPr lvl="2"/>
            <a:r>
              <a:rPr lang="zh-CN" altLang="en-US" smtClean="0"/>
              <a:t>四级标题</a:t>
            </a:r>
          </a:p>
          <a:p>
            <a:pPr lvl="3"/>
            <a:r>
              <a:rPr lang="zh-CN" altLang="en-US" smtClean="0"/>
              <a:t>五级标题</a:t>
            </a:r>
          </a:p>
          <a:p>
            <a:pPr lvl="4"/>
            <a:r>
              <a:rPr lang="zh-CN" altLang="en-US" smtClean="0"/>
              <a:t>六级标题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9" r:id="rId2"/>
    <p:sldLayoutId id="2147483698" r:id="rId3"/>
    <p:sldLayoutId id="2147483697" r:id="rId4"/>
    <p:sldLayoutId id="2147483696" r:id="rId5"/>
    <p:sldLayoutId id="2147483695" r:id="rId6"/>
    <p:sldLayoutId id="2147483694" r:id="rId7"/>
    <p:sldLayoutId id="2147483693" r:id="rId8"/>
    <p:sldLayoutId id="2147483692" r:id="rId9"/>
    <p:sldLayoutId id="2147483691" r:id="rId10"/>
    <p:sldLayoutId id="2147483690" r:id="rId11"/>
  </p:sldLayoutIdLst>
  <p:transition/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26732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6732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26732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6732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__1.vsd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emf"/><Relationship Id="rId4" Type="http://schemas.openxmlformats.org/officeDocument/2006/relationships/oleObject" Target="../embeddings/Microsoft_Visio_2003-2010___2.vsd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/>
          </p:cNvSpPr>
          <p:nvPr>
            <p:ph type="ctrTitle"/>
          </p:nvPr>
        </p:nvSpPr>
        <p:spPr>
          <a:xfrm>
            <a:off x="3779912" y="2068488"/>
            <a:ext cx="3742184" cy="1103312"/>
          </a:xfrm>
        </p:spPr>
        <p:txBody>
          <a:bodyPr anchor="t"/>
          <a:lstStyle/>
          <a:p>
            <a:pPr algn="l" eaLnBrk="1" hangingPunct="1"/>
            <a:r>
              <a:rPr lang="zh-CN" altLang="en-US" sz="4400" dirty="0" smtClean="0">
                <a:solidFill>
                  <a:srgbClr val="003366"/>
                </a:solidFill>
                <a:latin typeface="华文新魏" pitchFamily="2" charset="-122"/>
              </a:rPr>
              <a:t>计算机网络</a:t>
            </a:r>
            <a:endParaRPr lang="zh-CN" altLang="en-US" sz="4400" dirty="0" smtClean="0">
              <a:solidFill>
                <a:srgbClr val="003366"/>
              </a:solidFill>
            </a:endParaRPr>
          </a:p>
        </p:txBody>
      </p:sp>
      <p:sp>
        <p:nvSpPr>
          <p:cNvPr id="39938" name="副标题 2"/>
          <p:cNvSpPr>
            <a:spLocks noGrp="1"/>
          </p:cNvSpPr>
          <p:nvPr>
            <p:ph type="subTitle" idx="1"/>
          </p:nvPr>
        </p:nvSpPr>
        <p:spPr>
          <a:xfrm>
            <a:off x="2162572" y="3364632"/>
            <a:ext cx="6400800" cy="1314450"/>
          </a:xfrm>
        </p:spPr>
        <p:txBody>
          <a:bodyPr anchor="b"/>
          <a:lstStyle/>
          <a:p>
            <a:pPr marL="0" indent="0" algn="ctr" eaLnBrk="1" hangingPunct="1">
              <a:buFontTx/>
              <a:buNone/>
            </a:pPr>
            <a:r>
              <a:rPr lang="zh-CN" altLang="en-US" sz="2800" b="1" dirty="0" smtClean="0">
                <a:solidFill>
                  <a:srgbClr val="003366"/>
                </a:solidFill>
                <a:latin typeface="微软雅黑" pitchFamily="34" charset="-122"/>
              </a:rPr>
              <a:t>王宇新</a:t>
            </a:r>
          </a:p>
          <a:p>
            <a:pPr marL="0" indent="0" algn="ctr" eaLnBrk="1" hangingPunct="1">
              <a:buFontTx/>
              <a:buNone/>
            </a:pPr>
            <a:r>
              <a:rPr lang="zh-CN" altLang="en-US" sz="2800" b="1" dirty="0" smtClean="0">
                <a:solidFill>
                  <a:srgbClr val="003366"/>
                </a:solidFill>
                <a:latin typeface="微软雅黑" pitchFamily="34" charset="-122"/>
              </a:rPr>
              <a:t>大连理工大学</a:t>
            </a:r>
          </a:p>
        </p:txBody>
      </p:sp>
    </p:spTree>
    <p:extLst>
      <p:ext uri="{BB962C8B-B14F-4D97-AF65-F5344CB8AC3E}">
        <p14:creationId xmlns:p14="http://schemas.microsoft.com/office/powerpoint/2010/main" val="2112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233" name="Group 85"/>
          <p:cNvGrpSpPr>
            <a:grpSpLocks/>
          </p:cNvGrpSpPr>
          <p:nvPr/>
        </p:nvGrpSpPr>
        <p:grpSpPr bwMode="auto">
          <a:xfrm>
            <a:off x="95250" y="703263"/>
            <a:ext cx="6924675" cy="3452812"/>
            <a:chOff x="22" y="804"/>
            <a:chExt cx="4362" cy="2175"/>
          </a:xfrm>
        </p:grpSpPr>
        <p:sp>
          <p:nvSpPr>
            <p:cNvPr id="351236" name="AutoShape 6"/>
            <p:cNvSpPr>
              <a:spLocks noChangeAspect="1" noChangeArrowheads="1" noTextEdit="1"/>
            </p:cNvSpPr>
            <p:nvPr/>
          </p:nvSpPr>
          <p:spPr bwMode="auto">
            <a:xfrm>
              <a:off x="22" y="804"/>
              <a:ext cx="4362" cy="2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237" name="Rectangle 7"/>
            <p:cNvSpPr>
              <a:spLocks noChangeArrowheads="1"/>
            </p:cNvSpPr>
            <p:nvPr/>
          </p:nvSpPr>
          <p:spPr bwMode="auto">
            <a:xfrm>
              <a:off x="567" y="967"/>
              <a:ext cx="423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1238" name="Rectangle 8"/>
            <p:cNvSpPr>
              <a:spLocks noChangeArrowheads="1"/>
            </p:cNvSpPr>
            <p:nvPr/>
          </p:nvSpPr>
          <p:spPr bwMode="auto">
            <a:xfrm>
              <a:off x="655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版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1239" name="Rectangle 9"/>
            <p:cNvSpPr>
              <a:spLocks noChangeArrowheads="1"/>
            </p:cNvSpPr>
            <p:nvPr/>
          </p:nvSpPr>
          <p:spPr bwMode="auto">
            <a:xfrm>
              <a:off x="788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本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1240" name="Rectangle 10"/>
            <p:cNvSpPr>
              <a:spLocks noChangeArrowheads="1"/>
            </p:cNvSpPr>
            <p:nvPr/>
          </p:nvSpPr>
          <p:spPr bwMode="auto">
            <a:xfrm>
              <a:off x="990" y="967"/>
              <a:ext cx="422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1241" name="Rectangle 11"/>
            <p:cNvSpPr>
              <a:spLocks noChangeArrowheads="1"/>
            </p:cNvSpPr>
            <p:nvPr/>
          </p:nvSpPr>
          <p:spPr bwMode="auto">
            <a:xfrm>
              <a:off x="1077" y="982"/>
              <a:ext cx="3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分组头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1242" name="Rectangle 12"/>
            <p:cNvSpPr>
              <a:spLocks noChangeArrowheads="1"/>
            </p:cNvSpPr>
            <p:nvPr/>
          </p:nvSpPr>
          <p:spPr bwMode="auto">
            <a:xfrm>
              <a:off x="1077" y="1090"/>
              <a:ext cx="22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长度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1243" name="Rectangle 13"/>
            <p:cNvSpPr>
              <a:spLocks noChangeArrowheads="1"/>
            </p:cNvSpPr>
            <p:nvPr/>
          </p:nvSpPr>
          <p:spPr bwMode="auto">
            <a:xfrm>
              <a:off x="1412" y="967"/>
              <a:ext cx="844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1244" name="Rectangle 14"/>
            <p:cNvSpPr>
              <a:spLocks noChangeArrowheads="1"/>
            </p:cNvSpPr>
            <p:nvPr/>
          </p:nvSpPr>
          <p:spPr bwMode="auto">
            <a:xfrm>
              <a:off x="1623" y="1050"/>
              <a:ext cx="45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 dirty="0" smtClean="0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区分服务</a:t>
              </a:r>
              <a:endParaRPr lang="zh-CN" altLang="en-US" u="none" dirty="0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1245" name="Rectangle 15"/>
            <p:cNvSpPr>
              <a:spLocks noChangeArrowheads="1"/>
            </p:cNvSpPr>
            <p:nvPr/>
          </p:nvSpPr>
          <p:spPr bwMode="auto">
            <a:xfrm>
              <a:off x="2256" y="967"/>
              <a:ext cx="1689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1246" name="Rectangle 16"/>
            <p:cNvSpPr>
              <a:spLocks noChangeArrowheads="1"/>
            </p:cNvSpPr>
            <p:nvPr/>
          </p:nvSpPr>
          <p:spPr bwMode="auto">
            <a:xfrm>
              <a:off x="2731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总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1247" name="Rectangle 17"/>
            <p:cNvSpPr>
              <a:spLocks noChangeArrowheads="1"/>
            </p:cNvSpPr>
            <p:nvPr/>
          </p:nvSpPr>
          <p:spPr bwMode="auto">
            <a:xfrm>
              <a:off x="3048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长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1248" name="Rectangle 18"/>
            <p:cNvSpPr>
              <a:spLocks noChangeArrowheads="1"/>
            </p:cNvSpPr>
            <p:nvPr/>
          </p:nvSpPr>
          <p:spPr bwMode="auto">
            <a:xfrm>
              <a:off x="3364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度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1249" name="Rectangle 19"/>
            <p:cNvSpPr>
              <a:spLocks noChangeArrowheads="1"/>
            </p:cNvSpPr>
            <p:nvPr/>
          </p:nvSpPr>
          <p:spPr bwMode="auto">
            <a:xfrm>
              <a:off x="567" y="1227"/>
              <a:ext cx="1689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1250" name="Rectangle 20"/>
            <p:cNvSpPr>
              <a:spLocks noChangeArrowheads="1"/>
            </p:cNvSpPr>
            <p:nvPr/>
          </p:nvSpPr>
          <p:spPr bwMode="auto">
            <a:xfrm>
              <a:off x="1253" y="131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标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1251" name="Rectangle 21"/>
            <p:cNvSpPr>
              <a:spLocks noChangeArrowheads="1"/>
            </p:cNvSpPr>
            <p:nvPr/>
          </p:nvSpPr>
          <p:spPr bwMode="auto">
            <a:xfrm>
              <a:off x="1464" y="131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识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1252" name="Rectangle 22"/>
            <p:cNvSpPr>
              <a:spLocks noChangeArrowheads="1"/>
            </p:cNvSpPr>
            <p:nvPr/>
          </p:nvSpPr>
          <p:spPr bwMode="auto">
            <a:xfrm>
              <a:off x="2256" y="1227"/>
              <a:ext cx="422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1253" name="Rectangle 23"/>
            <p:cNvSpPr>
              <a:spLocks noChangeArrowheads="1"/>
            </p:cNvSpPr>
            <p:nvPr/>
          </p:nvSpPr>
          <p:spPr bwMode="auto">
            <a:xfrm>
              <a:off x="2344" y="131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标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1254" name="Rectangle 24"/>
            <p:cNvSpPr>
              <a:spLocks noChangeArrowheads="1"/>
            </p:cNvSpPr>
            <p:nvPr/>
          </p:nvSpPr>
          <p:spPr bwMode="auto">
            <a:xfrm>
              <a:off x="2476" y="131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志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1255" name="Rectangle 25"/>
            <p:cNvSpPr>
              <a:spLocks noChangeArrowheads="1"/>
            </p:cNvSpPr>
            <p:nvPr/>
          </p:nvSpPr>
          <p:spPr bwMode="auto">
            <a:xfrm>
              <a:off x="2678" y="1227"/>
              <a:ext cx="1267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1256" name="Rectangle 26"/>
            <p:cNvSpPr>
              <a:spLocks noChangeArrowheads="1"/>
            </p:cNvSpPr>
            <p:nvPr/>
          </p:nvSpPr>
          <p:spPr bwMode="auto">
            <a:xfrm>
              <a:off x="3153" y="1311"/>
              <a:ext cx="3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片偏移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1257" name="Rectangle 27"/>
            <p:cNvSpPr>
              <a:spLocks noChangeArrowheads="1"/>
            </p:cNvSpPr>
            <p:nvPr/>
          </p:nvSpPr>
          <p:spPr bwMode="auto">
            <a:xfrm>
              <a:off x="567" y="1488"/>
              <a:ext cx="845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1258" name="Rectangle 28"/>
            <p:cNvSpPr>
              <a:spLocks noChangeArrowheads="1"/>
            </p:cNvSpPr>
            <p:nvPr/>
          </p:nvSpPr>
          <p:spPr bwMode="auto">
            <a:xfrm>
              <a:off x="779" y="1572"/>
              <a:ext cx="44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生存时间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1259" name="Rectangle 29"/>
            <p:cNvSpPr>
              <a:spLocks noChangeArrowheads="1"/>
            </p:cNvSpPr>
            <p:nvPr/>
          </p:nvSpPr>
          <p:spPr bwMode="auto">
            <a:xfrm>
              <a:off x="1412" y="1488"/>
              <a:ext cx="844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1260" name="Rectangle 30"/>
            <p:cNvSpPr>
              <a:spLocks noChangeArrowheads="1"/>
            </p:cNvSpPr>
            <p:nvPr/>
          </p:nvSpPr>
          <p:spPr bwMode="auto">
            <a:xfrm>
              <a:off x="1702" y="1572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协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1261" name="Rectangle 31"/>
            <p:cNvSpPr>
              <a:spLocks noChangeArrowheads="1"/>
            </p:cNvSpPr>
            <p:nvPr/>
          </p:nvSpPr>
          <p:spPr bwMode="auto">
            <a:xfrm>
              <a:off x="1860" y="1572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议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1262" name="Rectangle 32"/>
            <p:cNvSpPr>
              <a:spLocks noChangeArrowheads="1"/>
            </p:cNvSpPr>
            <p:nvPr/>
          </p:nvSpPr>
          <p:spPr bwMode="auto">
            <a:xfrm>
              <a:off x="2256" y="1488"/>
              <a:ext cx="1689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1263" name="Rectangle 33"/>
            <p:cNvSpPr>
              <a:spLocks noChangeArrowheads="1"/>
            </p:cNvSpPr>
            <p:nvPr/>
          </p:nvSpPr>
          <p:spPr bwMode="auto">
            <a:xfrm>
              <a:off x="2837" y="1572"/>
              <a:ext cx="56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 dirty="0" smtClean="0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首部校验和</a:t>
              </a:r>
              <a:endParaRPr lang="zh-CN" altLang="en-US" u="none" dirty="0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1264" name="Rectangle 34"/>
            <p:cNvSpPr>
              <a:spLocks noChangeArrowheads="1"/>
            </p:cNvSpPr>
            <p:nvPr/>
          </p:nvSpPr>
          <p:spPr bwMode="auto">
            <a:xfrm>
              <a:off x="567" y="1748"/>
              <a:ext cx="3378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1265" name="Rectangle 35"/>
            <p:cNvSpPr>
              <a:spLocks noChangeArrowheads="1"/>
            </p:cNvSpPr>
            <p:nvPr/>
          </p:nvSpPr>
          <p:spPr bwMode="auto">
            <a:xfrm>
              <a:off x="1973" y="1832"/>
              <a:ext cx="12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源</a:t>
              </a:r>
              <a:endParaRPr lang="zh-CN" altLang="en-US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1266" name="Rectangle 36"/>
            <p:cNvSpPr>
              <a:spLocks noChangeArrowheads="1"/>
            </p:cNvSpPr>
            <p:nvPr/>
          </p:nvSpPr>
          <p:spPr bwMode="auto">
            <a:xfrm>
              <a:off x="2154" y="1824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600" u="none">
                  <a:solidFill>
                    <a:srgbClr val="003399"/>
                  </a:solidFill>
                  <a:ea typeface="Gulim" pitchFamily="34" charset="-127"/>
                </a:rPr>
                <a:t>IP</a:t>
              </a:r>
              <a:endParaRPr lang="en-US" altLang="zh-CN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1267" name="Rectangle 37"/>
            <p:cNvSpPr>
              <a:spLocks noChangeArrowheads="1"/>
            </p:cNvSpPr>
            <p:nvPr/>
          </p:nvSpPr>
          <p:spPr bwMode="auto">
            <a:xfrm>
              <a:off x="2293" y="1832"/>
              <a:ext cx="25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地址</a:t>
              </a:r>
              <a:endParaRPr lang="zh-CN" altLang="en-US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1268" name="Rectangle 38"/>
            <p:cNvSpPr>
              <a:spLocks noChangeArrowheads="1"/>
            </p:cNvSpPr>
            <p:nvPr/>
          </p:nvSpPr>
          <p:spPr bwMode="auto">
            <a:xfrm>
              <a:off x="567" y="2009"/>
              <a:ext cx="3378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1269" name="Rectangle 39"/>
            <p:cNvSpPr>
              <a:spLocks noChangeArrowheads="1"/>
            </p:cNvSpPr>
            <p:nvPr/>
          </p:nvSpPr>
          <p:spPr bwMode="auto">
            <a:xfrm>
              <a:off x="1927" y="2093"/>
              <a:ext cx="25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目的</a:t>
              </a:r>
              <a:endParaRPr lang="zh-CN" altLang="en-US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1270" name="Rectangle 40"/>
            <p:cNvSpPr>
              <a:spLocks noChangeArrowheads="1"/>
            </p:cNvSpPr>
            <p:nvPr/>
          </p:nvSpPr>
          <p:spPr bwMode="auto">
            <a:xfrm>
              <a:off x="2212" y="2085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600" u="none">
                  <a:solidFill>
                    <a:srgbClr val="003399"/>
                  </a:solidFill>
                  <a:ea typeface="Gulim" pitchFamily="34" charset="-127"/>
                </a:rPr>
                <a:t>IP</a:t>
              </a:r>
              <a:endParaRPr lang="en-US" altLang="zh-CN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1271" name="Rectangle 41"/>
            <p:cNvSpPr>
              <a:spLocks noChangeArrowheads="1"/>
            </p:cNvSpPr>
            <p:nvPr/>
          </p:nvSpPr>
          <p:spPr bwMode="auto">
            <a:xfrm>
              <a:off x="2384" y="2093"/>
              <a:ext cx="25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地址</a:t>
              </a:r>
              <a:endParaRPr lang="zh-CN" altLang="en-US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1272" name="Rectangle 42"/>
            <p:cNvSpPr>
              <a:spLocks noChangeArrowheads="1"/>
            </p:cNvSpPr>
            <p:nvPr/>
          </p:nvSpPr>
          <p:spPr bwMode="auto">
            <a:xfrm>
              <a:off x="567" y="2269"/>
              <a:ext cx="2745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1273" name="Rectangle 43"/>
            <p:cNvSpPr>
              <a:spLocks noChangeArrowheads="1"/>
            </p:cNvSpPr>
            <p:nvPr/>
          </p:nvSpPr>
          <p:spPr bwMode="auto">
            <a:xfrm>
              <a:off x="567" y="2269"/>
              <a:ext cx="2745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1274" name="Rectangle 44"/>
            <p:cNvSpPr>
              <a:spLocks noChangeArrowheads="1"/>
            </p:cNvSpPr>
            <p:nvPr/>
          </p:nvSpPr>
          <p:spPr bwMode="auto">
            <a:xfrm>
              <a:off x="1702" y="2353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选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1275" name="Rectangle 45"/>
            <p:cNvSpPr>
              <a:spLocks noChangeArrowheads="1"/>
            </p:cNvSpPr>
            <p:nvPr/>
          </p:nvSpPr>
          <p:spPr bwMode="auto">
            <a:xfrm>
              <a:off x="2071" y="2353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项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1276" name="Rectangle 46"/>
            <p:cNvSpPr>
              <a:spLocks noChangeArrowheads="1"/>
            </p:cNvSpPr>
            <p:nvPr/>
          </p:nvSpPr>
          <p:spPr bwMode="auto">
            <a:xfrm>
              <a:off x="3312" y="2269"/>
              <a:ext cx="633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1277" name="Rectangle 47"/>
            <p:cNvSpPr>
              <a:spLocks noChangeArrowheads="1"/>
            </p:cNvSpPr>
            <p:nvPr/>
          </p:nvSpPr>
          <p:spPr bwMode="auto">
            <a:xfrm>
              <a:off x="3312" y="2269"/>
              <a:ext cx="633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1278" name="Rectangle 48"/>
            <p:cNvSpPr>
              <a:spLocks noChangeArrowheads="1"/>
            </p:cNvSpPr>
            <p:nvPr/>
          </p:nvSpPr>
          <p:spPr bwMode="auto">
            <a:xfrm>
              <a:off x="3470" y="2353"/>
              <a:ext cx="3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填充域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1279" name="Rectangle 49"/>
            <p:cNvSpPr>
              <a:spLocks noChangeArrowheads="1"/>
            </p:cNvSpPr>
            <p:nvPr/>
          </p:nvSpPr>
          <p:spPr bwMode="auto">
            <a:xfrm>
              <a:off x="567" y="2530"/>
              <a:ext cx="3378" cy="435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1280" name="Freeform 50"/>
            <p:cNvSpPr>
              <a:spLocks noEditPoints="1"/>
            </p:cNvSpPr>
            <p:nvPr/>
          </p:nvSpPr>
          <p:spPr bwMode="auto">
            <a:xfrm>
              <a:off x="3941" y="964"/>
              <a:ext cx="404" cy="7"/>
            </a:xfrm>
            <a:custGeom>
              <a:avLst/>
              <a:gdLst>
                <a:gd name="T0" fmla="*/ 1 w 736"/>
                <a:gd name="T1" fmla="*/ 0 h 16"/>
                <a:gd name="T2" fmla="*/ 9 w 736"/>
                <a:gd name="T3" fmla="*/ 0 h 16"/>
                <a:gd name="T4" fmla="*/ 10 w 736"/>
                <a:gd name="T5" fmla="*/ 1 h 16"/>
                <a:gd name="T6" fmla="*/ 9 w 736"/>
                <a:gd name="T7" fmla="*/ 1 h 16"/>
                <a:gd name="T8" fmla="*/ 1 w 736"/>
                <a:gd name="T9" fmla="*/ 1 h 16"/>
                <a:gd name="T10" fmla="*/ 0 w 736"/>
                <a:gd name="T11" fmla="*/ 1 h 16"/>
                <a:gd name="T12" fmla="*/ 1 w 736"/>
                <a:gd name="T13" fmla="*/ 0 h 16"/>
                <a:gd name="T14" fmla="*/ 17 w 736"/>
                <a:gd name="T15" fmla="*/ 0 h 16"/>
                <a:gd name="T16" fmla="*/ 25 w 736"/>
                <a:gd name="T17" fmla="*/ 0 h 16"/>
                <a:gd name="T18" fmla="*/ 26 w 736"/>
                <a:gd name="T19" fmla="*/ 1 h 16"/>
                <a:gd name="T20" fmla="*/ 25 w 736"/>
                <a:gd name="T21" fmla="*/ 1 h 16"/>
                <a:gd name="T22" fmla="*/ 17 w 736"/>
                <a:gd name="T23" fmla="*/ 1 h 16"/>
                <a:gd name="T24" fmla="*/ 16 w 736"/>
                <a:gd name="T25" fmla="*/ 1 h 16"/>
                <a:gd name="T26" fmla="*/ 17 w 736"/>
                <a:gd name="T27" fmla="*/ 0 h 16"/>
                <a:gd name="T28" fmla="*/ 33 w 736"/>
                <a:gd name="T29" fmla="*/ 0 h 16"/>
                <a:gd name="T30" fmla="*/ 41 w 736"/>
                <a:gd name="T31" fmla="*/ 0 h 16"/>
                <a:gd name="T32" fmla="*/ 42 w 736"/>
                <a:gd name="T33" fmla="*/ 1 h 16"/>
                <a:gd name="T34" fmla="*/ 41 w 736"/>
                <a:gd name="T35" fmla="*/ 1 h 16"/>
                <a:gd name="T36" fmla="*/ 33 w 736"/>
                <a:gd name="T37" fmla="*/ 1 h 16"/>
                <a:gd name="T38" fmla="*/ 32 w 736"/>
                <a:gd name="T39" fmla="*/ 1 h 16"/>
                <a:gd name="T40" fmla="*/ 33 w 736"/>
                <a:gd name="T41" fmla="*/ 0 h 16"/>
                <a:gd name="T42" fmla="*/ 49 w 736"/>
                <a:gd name="T43" fmla="*/ 0 h 16"/>
                <a:gd name="T44" fmla="*/ 57 w 736"/>
                <a:gd name="T45" fmla="*/ 0 h 16"/>
                <a:gd name="T46" fmla="*/ 58 w 736"/>
                <a:gd name="T47" fmla="*/ 1 h 16"/>
                <a:gd name="T48" fmla="*/ 57 w 736"/>
                <a:gd name="T49" fmla="*/ 1 h 16"/>
                <a:gd name="T50" fmla="*/ 49 w 736"/>
                <a:gd name="T51" fmla="*/ 1 h 16"/>
                <a:gd name="T52" fmla="*/ 48 w 736"/>
                <a:gd name="T53" fmla="*/ 1 h 16"/>
                <a:gd name="T54" fmla="*/ 49 w 736"/>
                <a:gd name="T55" fmla="*/ 0 h 16"/>
                <a:gd name="T56" fmla="*/ 65 w 736"/>
                <a:gd name="T57" fmla="*/ 0 h 16"/>
                <a:gd name="T58" fmla="*/ 73 w 736"/>
                <a:gd name="T59" fmla="*/ 0 h 16"/>
                <a:gd name="T60" fmla="*/ 74 w 736"/>
                <a:gd name="T61" fmla="*/ 1 h 16"/>
                <a:gd name="T62" fmla="*/ 73 w 736"/>
                <a:gd name="T63" fmla="*/ 1 h 16"/>
                <a:gd name="T64" fmla="*/ 65 w 736"/>
                <a:gd name="T65" fmla="*/ 1 h 16"/>
                <a:gd name="T66" fmla="*/ 64 w 736"/>
                <a:gd name="T67" fmla="*/ 1 h 16"/>
                <a:gd name="T68" fmla="*/ 65 w 736"/>
                <a:gd name="T69" fmla="*/ 0 h 16"/>
                <a:gd name="T70" fmla="*/ 81 w 736"/>
                <a:gd name="T71" fmla="*/ 0 h 16"/>
                <a:gd name="T72" fmla="*/ 88 w 736"/>
                <a:gd name="T73" fmla="*/ 0 h 16"/>
                <a:gd name="T74" fmla="*/ 90 w 736"/>
                <a:gd name="T75" fmla="*/ 1 h 16"/>
                <a:gd name="T76" fmla="*/ 88 w 736"/>
                <a:gd name="T77" fmla="*/ 1 h 16"/>
                <a:gd name="T78" fmla="*/ 81 w 736"/>
                <a:gd name="T79" fmla="*/ 1 h 16"/>
                <a:gd name="T80" fmla="*/ 79 w 736"/>
                <a:gd name="T81" fmla="*/ 1 h 16"/>
                <a:gd name="T82" fmla="*/ 81 w 736"/>
                <a:gd name="T83" fmla="*/ 0 h 16"/>
                <a:gd name="T84" fmla="*/ 97 w 736"/>
                <a:gd name="T85" fmla="*/ 0 h 16"/>
                <a:gd name="T86" fmla="*/ 104 w 736"/>
                <a:gd name="T87" fmla="*/ 0 h 16"/>
                <a:gd name="T88" fmla="*/ 106 w 736"/>
                <a:gd name="T89" fmla="*/ 1 h 16"/>
                <a:gd name="T90" fmla="*/ 104 w 736"/>
                <a:gd name="T91" fmla="*/ 1 h 16"/>
                <a:gd name="T92" fmla="*/ 97 w 736"/>
                <a:gd name="T93" fmla="*/ 1 h 16"/>
                <a:gd name="T94" fmla="*/ 95 w 736"/>
                <a:gd name="T95" fmla="*/ 1 h 16"/>
                <a:gd name="T96" fmla="*/ 97 w 736"/>
                <a:gd name="T97" fmla="*/ 0 h 16"/>
                <a:gd name="T98" fmla="*/ 113 w 736"/>
                <a:gd name="T99" fmla="*/ 0 h 16"/>
                <a:gd name="T100" fmla="*/ 121 w 736"/>
                <a:gd name="T101" fmla="*/ 0 h 16"/>
                <a:gd name="T102" fmla="*/ 122 w 736"/>
                <a:gd name="T103" fmla="*/ 1 h 16"/>
                <a:gd name="T104" fmla="*/ 121 w 736"/>
                <a:gd name="T105" fmla="*/ 1 h 16"/>
                <a:gd name="T106" fmla="*/ 113 w 736"/>
                <a:gd name="T107" fmla="*/ 1 h 16"/>
                <a:gd name="T108" fmla="*/ 111 w 736"/>
                <a:gd name="T109" fmla="*/ 1 h 16"/>
                <a:gd name="T110" fmla="*/ 113 w 736"/>
                <a:gd name="T111" fmla="*/ 0 h 1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6"/>
                <a:gd name="T170" fmla="*/ 736 w 736"/>
                <a:gd name="T171" fmla="*/ 16 h 1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281" name="Freeform 51"/>
            <p:cNvSpPr>
              <a:spLocks noEditPoints="1"/>
            </p:cNvSpPr>
            <p:nvPr/>
          </p:nvSpPr>
          <p:spPr bwMode="auto">
            <a:xfrm>
              <a:off x="3941" y="2527"/>
              <a:ext cx="404" cy="7"/>
            </a:xfrm>
            <a:custGeom>
              <a:avLst/>
              <a:gdLst>
                <a:gd name="T0" fmla="*/ 1 w 736"/>
                <a:gd name="T1" fmla="*/ 0 h 16"/>
                <a:gd name="T2" fmla="*/ 9 w 736"/>
                <a:gd name="T3" fmla="*/ 0 h 16"/>
                <a:gd name="T4" fmla="*/ 10 w 736"/>
                <a:gd name="T5" fmla="*/ 1 h 16"/>
                <a:gd name="T6" fmla="*/ 9 w 736"/>
                <a:gd name="T7" fmla="*/ 1 h 16"/>
                <a:gd name="T8" fmla="*/ 1 w 736"/>
                <a:gd name="T9" fmla="*/ 1 h 16"/>
                <a:gd name="T10" fmla="*/ 0 w 736"/>
                <a:gd name="T11" fmla="*/ 1 h 16"/>
                <a:gd name="T12" fmla="*/ 1 w 736"/>
                <a:gd name="T13" fmla="*/ 0 h 16"/>
                <a:gd name="T14" fmla="*/ 17 w 736"/>
                <a:gd name="T15" fmla="*/ 0 h 16"/>
                <a:gd name="T16" fmla="*/ 25 w 736"/>
                <a:gd name="T17" fmla="*/ 0 h 16"/>
                <a:gd name="T18" fmla="*/ 26 w 736"/>
                <a:gd name="T19" fmla="*/ 1 h 16"/>
                <a:gd name="T20" fmla="*/ 25 w 736"/>
                <a:gd name="T21" fmla="*/ 1 h 16"/>
                <a:gd name="T22" fmla="*/ 17 w 736"/>
                <a:gd name="T23" fmla="*/ 1 h 16"/>
                <a:gd name="T24" fmla="*/ 16 w 736"/>
                <a:gd name="T25" fmla="*/ 1 h 16"/>
                <a:gd name="T26" fmla="*/ 17 w 736"/>
                <a:gd name="T27" fmla="*/ 0 h 16"/>
                <a:gd name="T28" fmla="*/ 33 w 736"/>
                <a:gd name="T29" fmla="*/ 0 h 16"/>
                <a:gd name="T30" fmla="*/ 41 w 736"/>
                <a:gd name="T31" fmla="*/ 0 h 16"/>
                <a:gd name="T32" fmla="*/ 42 w 736"/>
                <a:gd name="T33" fmla="*/ 1 h 16"/>
                <a:gd name="T34" fmla="*/ 41 w 736"/>
                <a:gd name="T35" fmla="*/ 1 h 16"/>
                <a:gd name="T36" fmla="*/ 33 w 736"/>
                <a:gd name="T37" fmla="*/ 1 h 16"/>
                <a:gd name="T38" fmla="*/ 32 w 736"/>
                <a:gd name="T39" fmla="*/ 1 h 16"/>
                <a:gd name="T40" fmla="*/ 33 w 736"/>
                <a:gd name="T41" fmla="*/ 0 h 16"/>
                <a:gd name="T42" fmla="*/ 49 w 736"/>
                <a:gd name="T43" fmla="*/ 0 h 16"/>
                <a:gd name="T44" fmla="*/ 57 w 736"/>
                <a:gd name="T45" fmla="*/ 0 h 16"/>
                <a:gd name="T46" fmla="*/ 58 w 736"/>
                <a:gd name="T47" fmla="*/ 1 h 16"/>
                <a:gd name="T48" fmla="*/ 57 w 736"/>
                <a:gd name="T49" fmla="*/ 1 h 16"/>
                <a:gd name="T50" fmla="*/ 49 w 736"/>
                <a:gd name="T51" fmla="*/ 1 h 16"/>
                <a:gd name="T52" fmla="*/ 48 w 736"/>
                <a:gd name="T53" fmla="*/ 1 h 16"/>
                <a:gd name="T54" fmla="*/ 49 w 736"/>
                <a:gd name="T55" fmla="*/ 0 h 16"/>
                <a:gd name="T56" fmla="*/ 65 w 736"/>
                <a:gd name="T57" fmla="*/ 0 h 16"/>
                <a:gd name="T58" fmla="*/ 73 w 736"/>
                <a:gd name="T59" fmla="*/ 0 h 16"/>
                <a:gd name="T60" fmla="*/ 74 w 736"/>
                <a:gd name="T61" fmla="*/ 1 h 16"/>
                <a:gd name="T62" fmla="*/ 73 w 736"/>
                <a:gd name="T63" fmla="*/ 1 h 16"/>
                <a:gd name="T64" fmla="*/ 65 w 736"/>
                <a:gd name="T65" fmla="*/ 1 h 16"/>
                <a:gd name="T66" fmla="*/ 64 w 736"/>
                <a:gd name="T67" fmla="*/ 1 h 16"/>
                <a:gd name="T68" fmla="*/ 65 w 736"/>
                <a:gd name="T69" fmla="*/ 0 h 16"/>
                <a:gd name="T70" fmla="*/ 81 w 736"/>
                <a:gd name="T71" fmla="*/ 0 h 16"/>
                <a:gd name="T72" fmla="*/ 88 w 736"/>
                <a:gd name="T73" fmla="*/ 0 h 16"/>
                <a:gd name="T74" fmla="*/ 90 w 736"/>
                <a:gd name="T75" fmla="*/ 1 h 16"/>
                <a:gd name="T76" fmla="*/ 88 w 736"/>
                <a:gd name="T77" fmla="*/ 1 h 16"/>
                <a:gd name="T78" fmla="*/ 81 w 736"/>
                <a:gd name="T79" fmla="*/ 1 h 16"/>
                <a:gd name="T80" fmla="*/ 79 w 736"/>
                <a:gd name="T81" fmla="*/ 1 h 16"/>
                <a:gd name="T82" fmla="*/ 81 w 736"/>
                <a:gd name="T83" fmla="*/ 0 h 16"/>
                <a:gd name="T84" fmla="*/ 97 w 736"/>
                <a:gd name="T85" fmla="*/ 0 h 16"/>
                <a:gd name="T86" fmla="*/ 104 w 736"/>
                <a:gd name="T87" fmla="*/ 0 h 16"/>
                <a:gd name="T88" fmla="*/ 106 w 736"/>
                <a:gd name="T89" fmla="*/ 1 h 16"/>
                <a:gd name="T90" fmla="*/ 104 w 736"/>
                <a:gd name="T91" fmla="*/ 1 h 16"/>
                <a:gd name="T92" fmla="*/ 97 w 736"/>
                <a:gd name="T93" fmla="*/ 1 h 16"/>
                <a:gd name="T94" fmla="*/ 95 w 736"/>
                <a:gd name="T95" fmla="*/ 1 h 16"/>
                <a:gd name="T96" fmla="*/ 97 w 736"/>
                <a:gd name="T97" fmla="*/ 0 h 16"/>
                <a:gd name="T98" fmla="*/ 113 w 736"/>
                <a:gd name="T99" fmla="*/ 0 h 16"/>
                <a:gd name="T100" fmla="*/ 121 w 736"/>
                <a:gd name="T101" fmla="*/ 0 h 16"/>
                <a:gd name="T102" fmla="*/ 122 w 736"/>
                <a:gd name="T103" fmla="*/ 1 h 16"/>
                <a:gd name="T104" fmla="*/ 121 w 736"/>
                <a:gd name="T105" fmla="*/ 1 h 16"/>
                <a:gd name="T106" fmla="*/ 113 w 736"/>
                <a:gd name="T107" fmla="*/ 1 h 16"/>
                <a:gd name="T108" fmla="*/ 111 w 736"/>
                <a:gd name="T109" fmla="*/ 1 h 16"/>
                <a:gd name="T110" fmla="*/ 113 w 736"/>
                <a:gd name="T111" fmla="*/ 0 h 1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6"/>
                <a:gd name="T170" fmla="*/ 736 w 736"/>
                <a:gd name="T171" fmla="*/ 16 h 1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282" name="Rectangle 52"/>
            <p:cNvSpPr>
              <a:spLocks noChangeArrowheads="1"/>
            </p:cNvSpPr>
            <p:nvPr/>
          </p:nvSpPr>
          <p:spPr bwMode="auto">
            <a:xfrm>
              <a:off x="1755" y="270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数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1283" name="Rectangle 53"/>
            <p:cNvSpPr>
              <a:spLocks noChangeArrowheads="1"/>
            </p:cNvSpPr>
            <p:nvPr/>
          </p:nvSpPr>
          <p:spPr bwMode="auto">
            <a:xfrm>
              <a:off x="2071" y="270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据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1284" name="Rectangle 54"/>
            <p:cNvSpPr>
              <a:spLocks noChangeArrowheads="1"/>
            </p:cNvSpPr>
            <p:nvPr/>
          </p:nvSpPr>
          <p:spPr bwMode="auto">
            <a:xfrm>
              <a:off x="2389" y="270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部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1285" name="Rectangle 55"/>
            <p:cNvSpPr>
              <a:spLocks noChangeArrowheads="1"/>
            </p:cNvSpPr>
            <p:nvPr/>
          </p:nvSpPr>
          <p:spPr bwMode="auto">
            <a:xfrm>
              <a:off x="2705" y="270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分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1286" name="Freeform 57"/>
            <p:cNvSpPr>
              <a:spLocks noEditPoints="1"/>
            </p:cNvSpPr>
            <p:nvPr/>
          </p:nvSpPr>
          <p:spPr bwMode="auto">
            <a:xfrm>
              <a:off x="4204" y="1011"/>
              <a:ext cx="9" cy="637"/>
            </a:xfrm>
            <a:custGeom>
              <a:avLst/>
              <a:gdLst>
                <a:gd name="T0" fmla="*/ 3 w 16"/>
                <a:gd name="T1" fmla="*/ 5 h 1408"/>
                <a:gd name="T2" fmla="*/ 0 w 16"/>
                <a:gd name="T3" fmla="*/ 5 h 1408"/>
                <a:gd name="T4" fmla="*/ 2 w 16"/>
                <a:gd name="T5" fmla="*/ 0 h 1408"/>
                <a:gd name="T6" fmla="*/ 3 w 16"/>
                <a:gd name="T7" fmla="*/ 10 h 1408"/>
                <a:gd name="T8" fmla="*/ 2 w 16"/>
                <a:gd name="T9" fmla="*/ 15 h 1408"/>
                <a:gd name="T10" fmla="*/ 0 w 16"/>
                <a:gd name="T11" fmla="*/ 10 h 1408"/>
                <a:gd name="T12" fmla="*/ 3 w 16"/>
                <a:gd name="T13" fmla="*/ 10 h 1408"/>
                <a:gd name="T14" fmla="*/ 3 w 16"/>
                <a:gd name="T15" fmla="*/ 23 h 1408"/>
                <a:gd name="T16" fmla="*/ 0 w 16"/>
                <a:gd name="T17" fmla="*/ 23 h 1408"/>
                <a:gd name="T18" fmla="*/ 2 w 16"/>
                <a:gd name="T19" fmla="*/ 18 h 1408"/>
                <a:gd name="T20" fmla="*/ 3 w 16"/>
                <a:gd name="T21" fmla="*/ 28 h 1408"/>
                <a:gd name="T22" fmla="*/ 2 w 16"/>
                <a:gd name="T23" fmla="*/ 33 h 1408"/>
                <a:gd name="T24" fmla="*/ 0 w 16"/>
                <a:gd name="T25" fmla="*/ 28 h 1408"/>
                <a:gd name="T26" fmla="*/ 3 w 16"/>
                <a:gd name="T27" fmla="*/ 28 h 1408"/>
                <a:gd name="T28" fmla="*/ 3 w 16"/>
                <a:gd name="T29" fmla="*/ 41 h 1408"/>
                <a:gd name="T30" fmla="*/ 0 w 16"/>
                <a:gd name="T31" fmla="*/ 41 h 1408"/>
                <a:gd name="T32" fmla="*/ 2 w 16"/>
                <a:gd name="T33" fmla="*/ 36 h 1408"/>
                <a:gd name="T34" fmla="*/ 3 w 16"/>
                <a:gd name="T35" fmla="*/ 45 h 1408"/>
                <a:gd name="T36" fmla="*/ 2 w 16"/>
                <a:gd name="T37" fmla="*/ 50 h 1408"/>
                <a:gd name="T38" fmla="*/ 0 w 16"/>
                <a:gd name="T39" fmla="*/ 45 h 1408"/>
                <a:gd name="T40" fmla="*/ 3 w 16"/>
                <a:gd name="T41" fmla="*/ 45 h 1408"/>
                <a:gd name="T42" fmla="*/ 3 w 16"/>
                <a:gd name="T43" fmla="*/ 58 h 1408"/>
                <a:gd name="T44" fmla="*/ 0 w 16"/>
                <a:gd name="T45" fmla="*/ 58 h 1408"/>
                <a:gd name="T46" fmla="*/ 2 w 16"/>
                <a:gd name="T47" fmla="*/ 53 h 1408"/>
                <a:gd name="T48" fmla="*/ 3 w 16"/>
                <a:gd name="T49" fmla="*/ 63 h 1408"/>
                <a:gd name="T50" fmla="*/ 2 w 16"/>
                <a:gd name="T51" fmla="*/ 68 h 1408"/>
                <a:gd name="T52" fmla="*/ 0 w 16"/>
                <a:gd name="T53" fmla="*/ 63 h 1408"/>
                <a:gd name="T54" fmla="*/ 3 w 16"/>
                <a:gd name="T55" fmla="*/ 63 h 1408"/>
                <a:gd name="T56" fmla="*/ 3 w 16"/>
                <a:gd name="T57" fmla="*/ 76 h 1408"/>
                <a:gd name="T58" fmla="*/ 0 w 16"/>
                <a:gd name="T59" fmla="*/ 76 h 1408"/>
                <a:gd name="T60" fmla="*/ 2 w 16"/>
                <a:gd name="T61" fmla="*/ 71 h 1408"/>
                <a:gd name="T62" fmla="*/ 3 w 16"/>
                <a:gd name="T63" fmla="*/ 81 h 1408"/>
                <a:gd name="T64" fmla="*/ 2 w 16"/>
                <a:gd name="T65" fmla="*/ 86 h 1408"/>
                <a:gd name="T66" fmla="*/ 0 w 16"/>
                <a:gd name="T67" fmla="*/ 81 h 1408"/>
                <a:gd name="T68" fmla="*/ 3 w 16"/>
                <a:gd name="T69" fmla="*/ 81 h 1408"/>
                <a:gd name="T70" fmla="*/ 3 w 16"/>
                <a:gd name="T71" fmla="*/ 94 h 1408"/>
                <a:gd name="T72" fmla="*/ 0 w 16"/>
                <a:gd name="T73" fmla="*/ 94 h 1408"/>
                <a:gd name="T74" fmla="*/ 2 w 16"/>
                <a:gd name="T75" fmla="*/ 89 h 1408"/>
                <a:gd name="T76" fmla="*/ 3 w 16"/>
                <a:gd name="T77" fmla="*/ 99 h 1408"/>
                <a:gd name="T78" fmla="*/ 2 w 16"/>
                <a:gd name="T79" fmla="*/ 104 h 1408"/>
                <a:gd name="T80" fmla="*/ 0 w 16"/>
                <a:gd name="T81" fmla="*/ 99 h 1408"/>
                <a:gd name="T82" fmla="*/ 3 w 16"/>
                <a:gd name="T83" fmla="*/ 99 h 1408"/>
                <a:gd name="T84" fmla="*/ 3 w 16"/>
                <a:gd name="T85" fmla="*/ 112 h 1408"/>
                <a:gd name="T86" fmla="*/ 0 w 16"/>
                <a:gd name="T87" fmla="*/ 112 h 1408"/>
                <a:gd name="T88" fmla="*/ 2 w 16"/>
                <a:gd name="T89" fmla="*/ 107 h 1408"/>
                <a:gd name="T90" fmla="*/ 3 w 16"/>
                <a:gd name="T91" fmla="*/ 116 h 1408"/>
                <a:gd name="T92" fmla="*/ 2 w 16"/>
                <a:gd name="T93" fmla="*/ 122 h 1408"/>
                <a:gd name="T94" fmla="*/ 0 w 16"/>
                <a:gd name="T95" fmla="*/ 116 h 1408"/>
                <a:gd name="T96" fmla="*/ 3 w 16"/>
                <a:gd name="T97" fmla="*/ 116 h 1408"/>
                <a:gd name="T98" fmla="*/ 3 w 16"/>
                <a:gd name="T99" fmla="*/ 129 h 1408"/>
                <a:gd name="T100" fmla="*/ 0 w 16"/>
                <a:gd name="T101" fmla="*/ 129 h 1408"/>
                <a:gd name="T102" fmla="*/ 2 w 16"/>
                <a:gd name="T103" fmla="*/ 124 h 140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"/>
                <a:gd name="T157" fmla="*/ 0 h 1408"/>
                <a:gd name="T158" fmla="*/ 16 w 16"/>
                <a:gd name="T159" fmla="*/ 1408 h 140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" h="1408">
                  <a:moveTo>
                    <a:pt x="16" y="8"/>
                  </a:moveTo>
                  <a:lnTo>
                    <a:pt x="16" y="56"/>
                  </a:lnTo>
                  <a:cubicBezTo>
                    <a:pt x="16" y="61"/>
                    <a:pt x="13" y="64"/>
                    <a:pt x="8" y="64"/>
                  </a:cubicBezTo>
                  <a:cubicBezTo>
                    <a:pt x="4" y="64"/>
                    <a:pt x="0" y="61"/>
                    <a:pt x="0" y="56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104"/>
                  </a:moveTo>
                  <a:lnTo>
                    <a:pt x="16" y="152"/>
                  </a:lnTo>
                  <a:cubicBezTo>
                    <a:pt x="16" y="157"/>
                    <a:pt x="13" y="160"/>
                    <a:pt x="8" y="160"/>
                  </a:cubicBezTo>
                  <a:cubicBezTo>
                    <a:pt x="4" y="160"/>
                    <a:pt x="0" y="157"/>
                    <a:pt x="0" y="152"/>
                  </a:cubicBezTo>
                  <a:lnTo>
                    <a:pt x="0" y="104"/>
                  </a:lnTo>
                  <a:cubicBezTo>
                    <a:pt x="0" y="100"/>
                    <a:pt x="4" y="96"/>
                    <a:pt x="8" y="96"/>
                  </a:cubicBezTo>
                  <a:cubicBezTo>
                    <a:pt x="13" y="96"/>
                    <a:pt x="16" y="100"/>
                    <a:pt x="16" y="104"/>
                  </a:cubicBezTo>
                  <a:close/>
                  <a:moveTo>
                    <a:pt x="16" y="200"/>
                  </a:moveTo>
                  <a:lnTo>
                    <a:pt x="16" y="248"/>
                  </a:lnTo>
                  <a:cubicBezTo>
                    <a:pt x="16" y="253"/>
                    <a:pt x="13" y="256"/>
                    <a:pt x="8" y="256"/>
                  </a:cubicBezTo>
                  <a:cubicBezTo>
                    <a:pt x="4" y="256"/>
                    <a:pt x="0" y="253"/>
                    <a:pt x="0" y="248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296"/>
                  </a:moveTo>
                  <a:lnTo>
                    <a:pt x="16" y="344"/>
                  </a:lnTo>
                  <a:cubicBezTo>
                    <a:pt x="16" y="349"/>
                    <a:pt x="13" y="352"/>
                    <a:pt x="8" y="352"/>
                  </a:cubicBezTo>
                  <a:cubicBezTo>
                    <a:pt x="4" y="352"/>
                    <a:pt x="0" y="349"/>
                    <a:pt x="0" y="344"/>
                  </a:cubicBezTo>
                  <a:lnTo>
                    <a:pt x="0" y="296"/>
                  </a:lnTo>
                  <a:cubicBezTo>
                    <a:pt x="0" y="292"/>
                    <a:pt x="4" y="288"/>
                    <a:pt x="8" y="288"/>
                  </a:cubicBezTo>
                  <a:cubicBezTo>
                    <a:pt x="13" y="288"/>
                    <a:pt x="16" y="292"/>
                    <a:pt x="16" y="296"/>
                  </a:cubicBezTo>
                  <a:close/>
                  <a:moveTo>
                    <a:pt x="16" y="392"/>
                  </a:moveTo>
                  <a:lnTo>
                    <a:pt x="16" y="440"/>
                  </a:lnTo>
                  <a:cubicBezTo>
                    <a:pt x="16" y="445"/>
                    <a:pt x="13" y="448"/>
                    <a:pt x="8" y="448"/>
                  </a:cubicBezTo>
                  <a:cubicBezTo>
                    <a:pt x="4" y="448"/>
                    <a:pt x="0" y="445"/>
                    <a:pt x="0" y="440"/>
                  </a:cubicBezTo>
                  <a:lnTo>
                    <a:pt x="0" y="392"/>
                  </a:lnTo>
                  <a:cubicBezTo>
                    <a:pt x="0" y="388"/>
                    <a:pt x="4" y="384"/>
                    <a:pt x="8" y="384"/>
                  </a:cubicBezTo>
                  <a:cubicBezTo>
                    <a:pt x="13" y="384"/>
                    <a:pt x="16" y="388"/>
                    <a:pt x="16" y="392"/>
                  </a:cubicBezTo>
                  <a:close/>
                  <a:moveTo>
                    <a:pt x="16" y="488"/>
                  </a:moveTo>
                  <a:lnTo>
                    <a:pt x="16" y="536"/>
                  </a:lnTo>
                  <a:cubicBezTo>
                    <a:pt x="16" y="541"/>
                    <a:pt x="13" y="544"/>
                    <a:pt x="8" y="544"/>
                  </a:cubicBezTo>
                  <a:cubicBezTo>
                    <a:pt x="4" y="544"/>
                    <a:pt x="0" y="541"/>
                    <a:pt x="0" y="536"/>
                  </a:cubicBezTo>
                  <a:lnTo>
                    <a:pt x="0" y="488"/>
                  </a:lnTo>
                  <a:cubicBezTo>
                    <a:pt x="0" y="484"/>
                    <a:pt x="4" y="480"/>
                    <a:pt x="8" y="480"/>
                  </a:cubicBezTo>
                  <a:cubicBezTo>
                    <a:pt x="13" y="480"/>
                    <a:pt x="16" y="484"/>
                    <a:pt x="16" y="488"/>
                  </a:cubicBezTo>
                  <a:close/>
                  <a:moveTo>
                    <a:pt x="16" y="584"/>
                  </a:moveTo>
                  <a:lnTo>
                    <a:pt x="16" y="632"/>
                  </a:lnTo>
                  <a:cubicBezTo>
                    <a:pt x="16" y="637"/>
                    <a:pt x="13" y="640"/>
                    <a:pt x="8" y="640"/>
                  </a:cubicBezTo>
                  <a:cubicBezTo>
                    <a:pt x="4" y="640"/>
                    <a:pt x="0" y="637"/>
                    <a:pt x="0" y="632"/>
                  </a:cubicBezTo>
                  <a:lnTo>
                    <a:pt x="0" y="584"/>
                  </a:lnTo>
                  <a:cubicBezTo>
                    <a:pt x="0" y="580"/>
                    <a:pt x="4" y="576"/>
                    <a:pt x="8" y="576"/>
                  </a:cubicBezTo>
                  <a:cubicBezTo>
                    <a:pt x="13" y="576"/>
                    <a:pt x="16" y="580"/>
                    <a:pt x="16" y="584"/>
                  </a:cubicBezTo>
                  <a:close/>
                  <a:moveTo>
                    <a:pt x="16" y="680"/>
                  </a:moveTo>
                  <a:lnTo>
                    <a:pt x="16" y="728"/>
                  </a:lnTo>
                  <a:cubicBezTo>
                    <a:pt x="16" y="733"/>
                    <a:pt x="13" y="736"/>
                    <a:pt x="8" y="736"/>
                  </a:cubicBezTo>
                  <a:cubicBezTo>
                    <a:pt x="4" y="736"/>
                    <a:pt x="0" y="733"/>
                    <a:pt x="0" y="728"/>
                  </a:cubicBezTo>
                  <a:lnTo>
                    <a:pt x="0" y="680"/>
                  </a:lnTo>
                  <a:cubicBezTo>
                    <a:pt x="0" y="676"/>
                    <a:pt x="4" y="672"/>
                    <a:pt x="8" y="672"/>
                  </a:cubicBezTo>
                  <a:cubicBezTo>
                    <a:pt x="13" y="672"/>
                    <a:pt x="16" y="676"/>
                    <a:pt x="16" y="680"/>
                  </a:cubicBezTo>
                  <a:close/>
                  <a:moveTo>
                    <a:pt x="16" y="776"/>
                  </a:moveTo>
                  <a:lnTo>
                    <a:pt x="16" y="824"/>
                  </a:lnTo>
                  <a:cubicBezTo>
                    <a:pt x="16" y="829"/>
                    <a:pt x="13" y="832"/>
                    <a:pt x="8" y="832"/>
                  </a:cubicBezTo>
                  <a:cubicBezTo>
                    <a:pt x="4" y="832"/>
                    <a:pt x="0" y="829"/>
                    <a:pt x="0" y="824"/>
                  </a:cubicBezTo>
                  <a:lnTo>
                    <a:pt x="0" y="776"/>
                  </a:lnTo>
                  <a:cubicBezTo>
                    <a:pt x="0" y="772"/>
                    <a:pt x="4" y="768"/>
                    <a:pt x="8" y="768"/>
                  </a:cubicBezTo>
                  <a:cubicBezTo>
                    <a:pt x="13" y="768"/>
                    <a:pt x="16" y="772"/>
                    <a:pt x="16" y="776"/>
                  </a:cubicBezTo>
                  <a:close/>
                  <a:moveTo>
                    <a:pt x="16" y="872"/>
                  </a:moveTo>
                  <a:lnTo>
                    <a:pt x="16" y="920"/>
                  </a:lnTo>
                  <a:cubicBezTo>
                    <a:pt x="16" y="925"/>
                    <a:pt x="13" y="928"/>
                    <a:pt x="8" y="928"/>
                  </a:cubicBezTo>
                  <a:cubicBezTo>
                    <a:pt x="4" y="928"/>
                    <a:pt x="0" y="925"/>
                    <a:pt x="0" y="920"/>
                  </a:cubicBezTo>
                  <a:lnTo>
                    <a:pt x="0" y="872"/>
                  </a:lnTo>
                  <a:cubicBezTo>
                    <a:pt x="0" y="868"/>
                    <a:pt x="4" y="864"/>
                    <a:pt x="8" y="864"/>
                  </a:cubicBezTo>
                  <a:cubicBezTo>
                    <a:pt x="13" y="864"/>
                    <a:pt x="16" y="868"/>
                    <a:pt x="16" y="872"/>
                  </a:cubicBezTo>
                  <a:close/>
                  <a:moveTo>
                    <a:pt x="16" y="968"/>
                  </a:moveTo>
                  <a:lnTo>
                    <a:pt x="16" y="1016"/>
                  </a:lnTo>
                  <a:cubicBezTo>
                    <a:pt x="16" y="1021"/>
                    <a:pt x="13" y="1024"/>
                    <a:pt x="8" y="1024"/>
                  </a:cubicBezTo>
                  <a:cubicBezTo>
                    <a:pt x="4" y="1024"/>
                    <a:pt x="0" y="1021"/>
                    <a:pt x="0" y="1016"/>
                  </a:cubicBezTo>
                  <a:lnTo>
                    <a:pt x="0" y="968"/>
                  </a:lnTo>
                  <a:cubicBezTo>
                    <a:pt x="0" y="964"/>
                    <a:pt x="4" y="960"/>
                    <a:pt x="8" y="960"/>
                  </a:cubicBezTo>
                  <a:cubicBezTo>
                    <a:pt x="13" y="960"/>
                    <a:pt x="16" y="964"/>
                    <a:pt x="16" y="968"/>
                  </a:cubicBezTo>
                  <a:close/>
                  <a:moveTo>
                    <a:pt x="16" y="1064"/>
                  </a:moveTo>
                  <a:lnTo>
                    <a:pt x="16" y="1112"/>
                  </a:lnTo>
                  <a:cubicBezTo>
                    <a:pt x="16" y="1117"/>
                    <a:pt x="13" y="1120"/>
                    <a:pt x="8" y="1120"/>
                  </a:cubicBezTo>
                  <a:cubicBezTo>
                    <a:pt x="4" y="1120"/>
                    <a:pt x="0" y="1117"/>
                    <a:pt x="0" y="1112"/>
                  </a:cubicBezTo>
                  <a:lnTo>
                    <a:pt x="0" y="1064"/>
                  </a:lnTo>
                  <a:cubicBezTo>
                    <a:pt x="0" y="1060"/>
                    <a:pt x="4" y="1056"/>
                    <a:pt x="8" y="1056"/>
                  </a:cubicBezTo>
                  <a:cubicBezTo>
                    <a:pt x="13" y="1056"/>
                    <a:pt x="16" y="1060"/>
                    <a:pt x="16" y="1064"/>
                  </a:cubicBezTo>
                  <a:close/>
                  <a:moveTo>
                    <a:pt x="16" y="1160"/>
                  </a:moveTo>
                  <a:lnTo>
                    <a:pt x="16" y="1208"/>
                  </a:lnTo>
                  <a:cubicBezTo>
                    <a:pt x="16" y="1213"/>
                    <a:pt x="13" y="1216"/>
                    <a:pt x="8" y="1216"/>
                  </a:cubicBezTo>
                  <a:cubicBezTo>
                    <a:pt x="4" y="1216"/>
                    <a:pt x="0" y="1213"/>
                    <a:pt x="0" y="1208"/>
                  </a:cubicBezTo>
                  <a:lnTo>
                    <a:pt x="0" y="1160"/>
                  </a:lnTo>
                  <a:cubicBezTo>
                    <a:pt x="0" y="1156"/>
                    <a:pt x="4" y="1152"/>
                    <a:pt x="8" y="1152"/>
                  </a:cubicBezTo>
                  <a:cubicBezTo>
                    <a:pt x="13" y="1152"/>
                    <a:pt x="16" y="1156"/>
                    <a:pt x="16" y="1160"/>
                  </a:cubicBezTo>
                  <a:close/>
                  <a:moveTo>
                    <a:pt x="16" y="1256"/>
                  </a:moveTo>
                  <a:lnTo>
                    <a:pt x="16" y="1304"/>
                  </a:lnTo>
                  <a:cubicBezTo>
                    <a:pt x="16" y="1309"/>
                    <a:pt x="13" y="1312"/>
                    <a:pt x="8" y="1312"/>
                  </a:cubicBezTo>
                  <a:cubicBezTo>
                    <a:pt x="4" y="1312"/>
                    <a:pt x="0" y="1309"/>
                    <a:pt x="0" y="1304"/>
                  </a:cubicBezTo>
                  <a:lnTo>
                    <a:pt x="0" y="1256"/>
                  </a:lnTo>
                  <a:cubicBezTo>
                    <a:pt x="0" y="1252"/>
                    <a:pt x="4" y="1248"/>
                    <a:pt x="8" y="1248"/>
                  </a:cubicBezTo>
                  <a:cubicBezTo>
                    <a:pt x="13" y="1248"/>
                    <a:pt x="16" y="1252"/>
                    <a:pt x="16" y="1256"/>
                  </a:cubicBezTo>
                  <a:close/>
                  <a:moveTo>
                    <a:pt x="16" y="1352"/>
                  </a:moveTo>
                  <a:lnTo>
                    <a:pt x="16" y="1400"/>
                  </a:lnTo>
                  <a:cubicBezTo>
                    <a:pt x="16" y="1405"/>
                    <a:pt x="13" y="1408"/>
                    <a:pt x="8" y="1408"/>
                  </a:cubicBezTo>
                  <a:cubicBezTo>
                    <a:pt x="4" y="1408"/>
                    <a:pt x="0" y="1405"/>
                    <a:pt x="0" y="1400"/>
                  </a:cubicBezTo>
                  <a:lnTo>
                    <a:pt x="0" y="1352"/>
                  </a:lnTo>
                  <a:cubicBezTo>
                    <a:pt x="0" y="1348"/>
                    <a:pt x="4" y="1344"/>
                    <a:pt x="8" y="1344"/>
                  </a:cubicBezTo>
                  <a:cubicBezTo>
                    <a:pt x="13" y="1344"/>
                    <a:pt x="16" y="1348"/>
                    <a:pt x="16" y="1352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287" name="Freeform 58"/>
            <p:cNvSpPr>
              <a:spLocks/>
            </p:cNvSpPr>
            <p:nvPr/>
          </p:nvSpPr>
          <p:spPr bwMode="auto">
            <a:xfrm>
              <a:off x="4171" y="967"/>
              <a:ext cx="76" cy="63"/>
            </a:xfrm>
            <a:custGeom>
              <a:avLst/>
              <a:gdLst>
                <a:gd name="T0" fmla="*/ 12 w 138"/>
                <a:gd name="T1" fmla="*/ 0 h 139"/>
                <a:gd name="T2" fmla="*/ 23 w 138"/>
                <a:gd name="T3" fmla="*/ 13 h 139"/>
                <a:gd name="T4" fmla="*/ 0 w 138"/>
                <a:gd name="T5" fmla="*/ 13 h 139"/>
                <a:gd name="T6" fmla="*/ 12 w 138"/>
                <a:gd name="T7" fmla="*/ 0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69" y="0"/>
                  </a:moveTo>
                  <a:lnTo>
                    <a:pt x="138" y="139"/>
                  </a:lnTo>
                  <a:cubicBezTo>
                    <a:pt x="95" y="117"/>
                    <a:pt x="44" y="117"/>
                    <a:pt x="0" y="139"/>
                  </a:cubicBezTo>
                  <a:lnTo>
                    <a:pt x="69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288" name="Freeform 59"/>
            <p:cNvSpPr>
              <a:spLocks noEditPoints="1"/>
            </p:cNvSpPr>
            <p:nvPr/>
          </p:nvSpPr>
          <p:spPr bwMode="auto">
            <a:xfrm>
              <a:off x="4204" y="1832"/>
              <a:ext cx="9" cy="637"/>
            </a:xfrm>
            <a:custGeom>
              <a:avLst/>
              <a:gdLst>
                <a:gd name="T0" fmla="*/ 3 w 16"/>
                <a:gd name="T1" fmla="*/ 5 h 1408"/>
                <a:gd name="T2" fmla="*/ 0 w 16"/>
                <a:gd name="T3" fmla="*/ 5 h 1408"/>
                <a:gd name="T4" fmla="*/ 2 w 16"/>
                <a:gd name="T5" fmla="*/ 0 h 1408"/>
                <a:gd name="T6" fmla="*/ 3 w 16"/>
                <a:gd name="T7" fmla="*/ 10 h 1408"/>
                <a:gd name="T8" fmla="*/ 2 w 16"/>
                <a:gd name="T9" fmla="*/ 15 h 1408"/>
                <a:gd name="T10" fmla="*/ 0 w 16"/>
                <a:gd name="T11" fmla="*/ 10 h 1408"/>
                <a:gd name="T12" fmla="*/ 3 w 16"/>
                <a:gd name="T13" fmla="*/ 10 h 1408"/>
                <a:gd name="T14" fmla="*/ 3 w 16"/>
                <a:gd name="T15" fmla="*/ 23 h 1408"/>
                <a:gd name="T16" fmla="*/ 0 w 16"/>
                <a:gd name="T17" fmla="*/ 23 h 1408"/>
                <a:gd name="T18" fmla="*/ 2 w 16"/>
                <a:gd name="T19" fmla="*/ 18 h 1408"/>
                <a:gd name="T20" fmla="*/ 3 w 16"/>
                <a:gd name="T21" fmla="*/ 28 h 1408"/>
                <a:gd name="T22" fmla="*/ 2 w 16"/>
                <a:gd name="T23" fmla="*/ 33 h 1408"/>
                <a:gd name="T24" fmla="*/ 0 w 16"/>
                <a:gd name="T25" fmla="*/ 28 h 1408"/>
                <a:gd name="T26" fmla="*/ 3 w 16"/>
                <a:gd name="T27" fmla="*/ 28 h 1408"/>
                <a:gd name="T28" fmla="*/ 3 w 16"/>
                <a:gd name="T29" fmla="*/ 41 h 1408"/>
                <a:gd name="T30" fmla="*/ 0 w 16"/>
                <a:gd name="T31" fmla="*/ 41 h 1408"/>
                <a:gd name="T32" fmla="*/ 2 w 16"/>
                <a:gd name="T33" fmla="*/ 36 h 1408"/>
                <a:gd name="T34" fmla="*/ 3 w 16"/>
                <a:gd name="T35" fmla="*/ 45 h 1408"/>
                <a:gd name="T36" fmla="*/ 2 w 16"/>
                <a:gd name="T37" fmla="*/ 50 h 1408"/>
                <a:gd name="T38" fmla="*/ 0 w 16"/>
                <a:gd name="T39" fmla="*/ 45 h 1408"/>
                <a:gd name="T40" fmla="*/ 3 w 16"/>
                <a:gd name="T41" fmla="*/ 45 h 1408"/>
                <a:gd name="T42" fmla="*/ 3 w 16"/>
                <a:gd name="T43" fmla="*/ 58 h 1408"/>
                <a:gd name="T44" fmla="*/ 0 w 16"/>
                <a:gd name="T45" fmla="*/ 58 h 1408"/>
                <a:gd name="T46" fmla="*/ 2 w 16"/>
                <a:gd name="T47" fmla="*/ 53 h 1408"/>
                <a:gd name="T48" fmla="*/ 3 w 16"/>
                <a:gd name="T49" fmla="*/ 63 h 1408"/>
                <a:gd name="T50" fmla="*/ 2 w 16"/>
                <a:gd name="T51" fmla="*/ 68 h 1408"/>
                <a:gd name="T52" fmla="*/ 0 w 16"/>
                <a:gd name="T53" fmla="*/ 63 h 1408"/>
                <a:gd name="T54" fmla="*/ 3 w 16"/>
                <a:gd name="T55" fmla="*/ 63 h 1408"/>
                <a:gd name="T56" fmla="*/ 3 w 16"/>
                <a:gd name="T57" fmla="*/ 76 h 1408"/>
                <a:gd name="T58" fmla="*/ 0 w 16"/>
                <a:gd name="T59" fmla="*/ 76 h 1408"/>
                <a:gd name="T60" fmla="*/ 2 w 16"/>
                <a:gd name="T61" fmla="*/ 71 h 1408"/>
                <a:gd name="T62" fmla="*/ 3 w 16"/>
                <a:gd name="T63" fmla="*/ 81 h 1408"/>
                <a:gd name="T64" fmla="*/ 2 w 16"/>
                <a:gd name="T65" fmla="*/ 86 h 1408"/>
                <a:gd name="T66" fmla="*/ 0 w 16"/>
                <a:gd name="T67" fmla="*/ 81 h 1408"/>
                <a:gd name="T68" fmla="*/ 3 w 16"/>
                <a:gd name="T69" fmla="*/ 81 h 1408"/>
                <a:gd name="T70" fmla="*/ 3 w 16"/>
                <a:gd name="T71" fmla="*/ 94 h 1408"/>
                <a:gd name="T72" fmla="*/ 0 w 16"/>
                <a:gd name="T73" fmla="*/ 94 h 1408"/>
                <a:gd name="T74" fmla="*/ 2 w 16"/>
                <a:gd name="T75" fmla="*/ 89 h 1408"/>
                <a:gd name="T76" fmla="*/ 3 w 16"/>
                <a:gd name="T77" fmla="*/ 99 h 1408"/>
                <a:gd name="T78" fmla="*/ 2 w 16"/>
                <a:gd name="T79" fmla="*/ 104 h 1408"/>
                <a:gd name="T80" fmla="*/ 0 w 16"/>
                <a:gd name="T81" fmla="*/ 99 h 1408"/>
                <a:gd name="T82" fmla="*/ 3 w 16"/>
                <a:gd name="T83" fmla="*/ 99 h 1408"/>
                <a:gd name="T84" fmla="*/ 3 w 16"/>
                <a:gd name="T85" fmla="*/ 112 h 1408"/>
                <a:gd name="T86" fmla="*/ 0 w 16"/>
                <a:gd name="T87" fmla="*/ 112 h 1408"/>
                <a:gd name="T88" fmla="*/ 2 w 16"/>
                <a:gd name="T89" fmla="*/ 107 h 1408"/>
                <a:gd name="T90" fmla="*/ 3 w 16"/>
                <a:gd name="T91" fmla="*/ 116 h 1408"/>
                <a:gd name="T92" fmla="*/ 2 w 16"/>
                <a:gd name="T93" fmla="*/ 122 h 1408"/>
                <a:gd name="T94" fmla="*/ 0 w 16"/>
                <a:gd name="T95" fmla="*/ 116 h 1408"/>
                <a:gd name="T96" fmla="*/ 3 w 16"/>
                <a:gd name="T97" fmla="*/ 116 h 1408"/>
                <a:gd name="T98" fmla="*/ 3 w 16"/>
                <a:gd name="T99" fmla="*/ 129 h 1408"/>
                <a:gd name="T100" fmla="*/ 0 w 16"/>
                <a:gd name="T101" fmla="*/ 129 h 1408"/>
                <a:gd name="T102" fmla="*/ 2 w 16"/>
                <a:gd name="T103" fmla="*/ 124 h 140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"/>
                <a:gd name="T157" fmla="*/ 0 h 1408"/>
                <a:gd name="T158" fmla="*/ 16 w 16"/>
                <a:gd name="T159" fmla="*/ 1408 h 140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" h="1408">
                  <a:moveTo>
                    <a:pt x="16" y="8"/>
                  </a:moveTo>
                  <a:lnTo>
                    <a:pt x="16" y="56"/>
                  </a:lnTo>
                  <a:cubicBezTo>
                    <a:pt x="16" y="61"/>
                    <a:pt x="13" y="64"/>
                    <a:pt x="8" y="64"/>
                  </a:cubicBezTo>
                  <a:cubicBezTo>
                    <a:pt x="4" y="64"/>
                    <a:pt x="0" y="61"/>
                    <a:pt x="0" y="56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104"/>
                  </a:moveTo>
                  <a:lnTo>
                    <a:pt x="16" y="152"/>
                  </a:lnTo>
                  <a:cubicBezTo>
                    <a:pt x="16" y="157"/>
                    <a:pt x="13" y="160"/>
                    <a:pt x="8" y="160"/>
                  </a:cubicBezTo>
                  <a:cubicBezTo>
                    <a:pt x="4" y="160"/>
                    <a:pt x="0" y="157"/>
                    <a:pt x="0" y="152"/>
                  </a:cubicBezTo>
                  <a:lnTo>
                    <a:pt x="0" y="104"/>
                  </a:lnTo>
                  <a:cubicBezTo>
                    <a:pt x="0" y="100"/>
                    <a:pt x="4" y="96"/>
                    <a:pt x="8" y="96"/>
                  </a:cubicBezTo>
                  <a:cubicBezTo>
                    <a:pt x="13" y="96"/>
                    <a:pt x="16" y="100"/>
                    <a:pt x="16" y="104"/>
                  </a:cubicBezTo>
                  <a:close/>
                  <a:moveTo>
                    <a:pt x="16" y="200"/>
                  </a:moveTo>
                  <a:lnTo>
                    <a:pt x="16" y="248"/>
                  </a:lnTo>
                  <a:cubicBezTo>
                    <a:pt x="16" y="253"/>
                    <a:pt x="13" y="256"/>
                    <a:pt x="8" y="256"/>
                  </a:cubicBezTo>
                  <a:cubicBezTo>
                    <a:pt x="4" y="256"/>
                    <a:pt x="0" y="253"/>
                    <a:pt x="0" y="248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296"/>
                  </a:moveTo>
                  <a:lnTo>
                    <a:pt x="16" y="344"/>
                  </a:lnTo>
                  <a:cubicBezTo>
                    <a:pt x="16" y="349"/>
                    <a:pt x="13" y="352"/>
                    <a:pt x="8" y="352"/>
                  </a:cubicBezTo>
                  <a:cubicBezTo>
                    <a:pt x="4" y="352"/>
                    <a:pt x="0" y="349"/>
                    <a:pt x="0" y="344"/>
                  </a:cubicBezTo>
                  <a:lnTo>
                    <a:pt x="0" y="296"/>
                  </a:lnTo>
                  <a:cubicBezTo>
                    <a:pt x="0" y="292"/>
                    <a:pt x="4" y="288"/>
                    <a:pt x="8" y="288"/>
                  </a:cubicBezTo>
                  <a:cubicBezTo>
                    <a:pt x="13" y="288"/>
                    <a:pt x="16" y="292"/>
                    <a:pt x="16" y="296"/>
                  </a:cubicBezTo>
                  <a:close/>
                  <a:moveTo>
                    <a:pt x="16" y="392"/>
                  </a:moveTo>
                  <a:lnTo>
                    <a:pt x="16" y="440"/>
                  </a:lnTo>
                  <a:cubicBezTo>
                    <a:pt x="16" y="445"/>
                    <a:pt x="13" y="448"/>
                    <a:pt x="8" y="448"/>
                  </a:cubicBezTo>
                  <a:cubicBezTo>
                    <a:pt x="4" y="448"/>
                    <a:pt x="0" y="445"/>
                    <a:pt x="0" y="440"/>
                  </a:cubicBezTo>
                  <a:lnTo>
                    <a:pt x="0" y="392"/>
                  </a:lnTo>
                  <a:cubicBezTo>
                    <a:pt x="0" y="388"/>
                    <a:pt x="4" y="384"/>
                    <a:pt x="8" y="384"/>
                  </a:cubicBezTo>
                  <a:cubicBezTo>
                    <a:pt x="13" y="384"/>
                    <a:pt x="16" y="388"/>
                    <a:pt x="16" y="392"/>
                  </a:cubicBezTo>
                  <a:close/>
                  <a:moveTo>
                    <a:pt x="16" y="488"/>
                  </a:moveTo>
                  <a:lnTo>
                    <a:pt x="16" y="536"/>
                  </a:lnTo>
                  <a:cubicBezTo>
                    <a:pt x="16" y="541"/>
                    <a:pt x="13" y="544"/>
                    <a:pt x="8" y="544"/>
                  </a:cubicBezTo>
                  <a:cubicBezTo>
                    <a:pt x="4" y="544"/>
                    <a:pt x="0" y="541"/>
                    <a:pt x="0" y="536"/>
                  </a:cubicBezTo>
                  <a:lnTo>
                    <a:pt x="0" y="488"/>
                  </a:lnTo>
                  <a:cubicBezTo>
                    <a:pt x="0" y="484"/>
                    <a:pt x="4" y="480"/>
                    <a:pt x="8" y="480"/>
                  </a:cubicBezTo>
                  <a:cubicBezTo>
                    <a:pt x="13" y="480"/>
                    <a:pt x="16" y="484"/>
                    <a:pt x="16" y="488"/>
                  </a:cubicBezTo>
                  <a:close/>
                  <a:moveTo>
                    <a:pt x="16" y="584"/>
                  </a:moveTo>
                  <a:lnTo>
                    <a:pt x="16" y="632"/>
                  </a:lnTo>
                  <a:cubicBezTo>
                    <a:pt x="16" y="637"/>
                    <a:pt x="13" y="640"/>
                    <a:pt x="8" y="640"/>
                  </a:cubicBezTo>
                  <a:cubicBezTo>
                    <a:pt x="4" y="640"/>
                    <a:pt x="0" y="637"/>
                    <a:pt x="0" y="632"/>
                  </a:cubicBezTo>
                  <a:lnTo>
                    <a:pt x="0" y="584"/>
                  </a:lnTo>
                  <a:cubicBezTo>
                    <a:pt x="0" y="580"/>
                    <a:pt x="4" y="576"/>
                    <a:pt x="8" y="576"/>
                  </a:cubicBezTo>
                  <a:cubicBezTo>
                    <a:pt x="13" y="576"/>
                    <a:pt x="16" y="580"/>
                    <a:pt x="16" y="584"/>
                  </a:cubicBezTo>
                  <a:close/>
                  <a:moveTo>
                    <a:pt x="16" y="680"/>
                  </a:moveTo>
                  <a:lnTo>
                    <a:pt x="16" y="728"/>
                  </a:lnTo>
                  <a:cubicBezTo>
                    <a:pt x="16" y="733"/>
                    <a:pt x="13" y="736"/>
                    <a:pt x="8" y="736"/>
                  </a:cubicBezTo>
                  <a:cubicBezTo>
                    <a:pt x="4" y="736"/>
                    <a:pt x="0" y="733"/>
                    <a:pt x="0" y="728"/>
                  </a:cubicBezTo>
                  <a:lnTo>
                    <a:pt x="0" y="680"/>
                  </a:lnTo>
                  <a:cubicBezTo>
                    <a:pt x="0" y="676"/>
                    <a:pt x="4" y="672"/>
                    <a:pt x="8" y="672"/>
                  </a:cubicBezTo>
                  <a:cubicBezTo>
                    <a:pt x="13" y="672"/>
                    <a:pt x="16" y="676"/>
                    <a:pt x="16" y="680"/>
                  </a:cubicBezTo>
                  <a:close/>
                  <a:moveTo>
                    <a:pt x="16" y="776"/>
                  </a:moveTo>
                  <a:lnTo>
                    <a:pt x="16" y="824"/>
                  </a:lnTo>
                  <a:cubicBezTo>
                    <a:pt x="16" y="829"/>
                    <a:pt x="13" y="832"/>
                    <a:pt x="8" y="832"/>
                  </a:cubicBezTo>
                  <a:cubicBezTo>
                    <a:pt x="4" y="832"/>
                    <a:pt x="0" y="829"/>
                    <a:pt x="0" y="824"/>
                  </a:cubicBezTo>
                  <a:lnTo>
                    <a:pt x="0" y="776"/>
                  </a:lnTo>
                  <a:cubicBezTo>
                    <a:pt x="0" y="772"/>
                    <a:pt x="4" y="768"/>
                    <a:pt x="8" y="768"/>
                  </a:cubicBezTo>
                  <a:cubicBezTo>
                    <a:pt x="13" y="768"/>
                    <a:pt x="16" y="772"/>
                    <a:pt x="16" y="776"/>
                  </a:cubicBezTo>
                  <a:close/>
                  <a:moveTo>
                    <a:pt x="16" y="872"/>
                  </a:moveTo>
                  <a:lnTo>
                    <a:pt x="16" y="920"/>
                  </a:lnTo>
                  <a:cubicBezTo>
                    <a:pt x="16" y="925"/>
                    <a:pt x="13" y="928"/>
                    <a:pt x="8" y="928"/>
                  </a:cubicBezTo>
                  <a:cubicBezTo>
                    <a:pt x="4" y="928"/>
                    <a:pt x="0" y="925"/>
                    <a:pt x="0" y="920"/>
                  </a:cubicBezTo>
                  <a:lnTo>
                    <a:pt x="0" y="872"/>
                  </a:lnTo>
                  <a:cubicBezTo>
                    <a:pt x="0" y="868"/>
                    <a:pt x="4" y="864"/>
                    <a:pt x="8" y="864"/>
                  </a:cubicBezTo>
                  <a:cubicBezTo>
                    <a:pt x="13" y="864"/>
                    <a:pt x="16" y="868"/>
                    <a:pt x="16" y="872"/>
                  </a:cubicBezTo>
                  <a:close/>
                  <a:moveTo>
                    <a:pt x="16" y="968"/>
                  </a:moveTo>
                  <a:lnTo>
                    <a:pt x="16" y="1016"/>
                  </a:lnTo>
                  <a:cubicBezTo>
                    <a:pt x="16" y="1021"/>
                    <a:pt x="13" y="1024"/>
                    <a:pt x="8" y="1024"/>
                  </a:cubicBezTo>
                  <a:cubicBezTo>
                    <a:pt x="4" y="1024"/>
                    <a:pt x="0" y="1021"/>
                    <a:pt x="0" y="1016"/>
                  </a:cubicBezTo>
                  <a:lnTo>
                    <a:pt x="0" y="968"/>
                  </a:lnTo>
                  <a:cubicBezTo>
                    <a:pt x="0" y="964"/>
                    <a:pt x="4" y="960"/>
                    <a:pt x="8" y="960"/>
                  </a:cubicBezTo>
                  <a:cubicBezTo>
                    <a:pt x="13" y="960"/>
                    <a:pt x="16" y="964"/>
                    <a:pt x="16" y="968"/>
                  </a:cubicBezTo>
                  <a:close/>
                  <a:moveTo>
                    <a:pt x="16" y="1064"/>
                  </a:moveTo>
                  <a:lnTo>
                    <a:pt x="16" y="1112"/>
                  </a:lnTo>
                  <a:cubicBezTo>
                    <a:pt x="16" y="1117"/>
                    <a:pt x="13" y="1120"/>
                    <a:pt x="8" y="1120"/>
                  </a:cubicBezTo>
                  <a:cubicBezTo>
                    <a:pt x="4" y="1120"/>
                    <a:pt x="0" y="1117"/>
                    <a:pt x="0" y="1112"/>
                  </a:cubicBezTo>
                  <a:lnTo>
                    <a:pt x="0" y="1064"/>
                  </a:lnTo>
                  <a:cubicBezTo>
                    <a:pt x="0" y="1060"/>
                    <a:pt x="4" y="1056"/>
                    <a:pt x="8" y="1056"/>
                  </a:cubicBezTo>
                  <a:cubicBezTo>
                    <a:pt x="13" y="1056"/>
                    <a:pt x="16" y="1060"/>
                    <a:pt x="16" y="1064"/>
                  </a:cubicBezTo>
                  <a:close/>
                  <a:moveTo>
                    <a:pt x="16" y="1160"/>
                  </a:moveTo>
                  <a:lnTo>
                    <a:pt x="16" y="1208"/>
                  </a:lnTo>
                  <a:cubicBezTo>
                    <a:pt x="16" y="1213"/>
                    <a:pt x="13" y="1216"/>
                    <a:pt x="8" y="1216"/>
                  </a:cubicBezTo>
                  <a:cubicBezTo>
                    <a:pt x="4" y="1216"/>
                    <a:pt x="0" y="1213"/>
                    <a:pt x="0" y="1208"/>
                  </a:cubicBezTo>
                  <a:lnTo>
                    <a:pt x="0" y="1160"/>
                  </a:lnTo>
                  <a:cubicBezTo>
                    <a:pt x="0" y="1156"/>
                    <a:pt x="4" y="1152"/>
                    <a:pt x="8" y="1152"/>
                  </a:cubicBezTo>
                  <a:cubicBezTo>
                    <a:pt x="13" y="1152"/>
                    <a:pt x="16" y="1156"/>
                    <a:pt x="16" y="1160"/>
                  </a:cubicBezTo>
                  <a:close/>
                  <a:moveTo>
                    <a:pt x="16" y="1256"/>
                  </a:moveTo>
                  <a:lnTo>
                    <a:pt x="16" y="1304"/>
                  </a:lnTo>
                  <a:cubicBezTo>
                    <a:pt x="16" y="1309"/>
                    <a:pt x="13" y="1312"/>
                    <a:pt x="8" y="1312"/>
                  </a:cubicBezTo>
                  <a:cubicBezTo>
                    <a:pt x="4" y="1312"/>
                    <a:pt x="0" y="1309"/>
                    <a:pt x="0" y="1304"/>
                  </a:cubicBezTo>
                  <a:lnTo>
                    <a:pt x="0" y="1256"/>
                  </a:lnTo>
                  <a:cubicBezTo>
                    <a:pt x="0" y="1252"/>
                    <a:pt x="4" y="1248"/>
                    <a:pt x="8" y="1248"/>
                  </a:cubicBezTo>
                  <a:cubicBezTo>
                    <a:pt x="13" y="1248"/>
                    <a:pt x="16" y="1252"/>
                    <a:pt x="16" y="1256"/>
                  </a:cubicBezTo>
                  <a:close/>
                  <a:moveTo>
                    <a:pt x="16" y="1352"/>
                  </a:moveTo>
                  <a:lnTo>
                    <a:pt x="16" y="1400"/>
                  </a:lnTo>
                  <a:cubicBezTo>
                    <a:pt x="16" y="1405"/>
                    <a:pt x="13" y="1408"/>
                    <a:pt x="8" y="1408"/>
                  </a:cubicBezTo>
                  <a:cubicBezTo>
                    <a:pt x="4" y="1408"/>
                    <a:pt x="0" y="1405"/>
                    <a:pt x="0" y="1400"/>
                  </a:cubicBezTo>
                  <a:lnTo>
                    <a:pt x="0" y="1352"/>
                  </a:lnTo>
                  <a:cubicBezTo>
                    <a:pt x="0" y="1348"/>
                    <a:pt x="4" y="1344"/>
                    <a:pt x="8" y="1344"/>
                  </a:cubicBezTo>
                  <a:cubicBezTo>
                    <a:pt x="13" y="1344"/>
                    <a:pt x="16" y="1348"/>
                    <a:pt x="16" y="1352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289" name="Freeform 60"/>
            <p:cNvSpPr>
              <a:spLocks/>
            </p:cNvSpPr>
            <p:nvPr/>
          </p:nvSpPr>
          <p:spPr bwMode="auto">
            <a:xfrm>
              <a:off x="4171" y="2468"/>
              <a:ext cx="76" cy="62"/>
            </a:xfrm>
            <a:custGeom>
              <a:avLst/>
              <a:gdLst>
                <a:gd name="T0" fmla="*/ 12 w 138"/>
                <a:gd name="T1" fmla="*/ 13 h 138"/>
                <a:gd name="T2" fmla="*/ 0 w 138"/>
                <a:gd name="T3" fmla="*/ 0 h 138"/>
                <a:gd name="T4" fmla="*/ 23 w 138"/>
                <a:gd name="T5" fmla="*/ 0 h 138"/>
                <a:gd name="T6" fmla="*/ 23 w 138"/>
                <a:gd name="T7" fmla="*/ 0 h 138"/>
                <a:gd name="T8" fmla="*/ 12 w 138"/>
                <a:gd name="T9" fmla="*/ 13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38"/>
                <a:gd name="T17" fmla="*/ 138 w 138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38">
                  <a:moveTo>
                    <a:pt x="69" y="138"/>
                  </a:moveTo>
                  <a:lnTo>
                    <a:pt x="0" y="0"/>
                  </a:lnTo>
                  <a:cubicBezTo>
                    <a:pt x="44" y="22"/>
                    <a:pt x="95" y="22"/>
                    <a:pt x="138" y="0"/>
                  </a:cubicBezTo>
                  <a:lnTo>
                    <a:pt x="69" y="138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290" name="Rectangle 61"/>
            <p:cNvSpPr>
              <a:spLocks noChangeArrowheads="1"/>
            </p:cNvSpPr>
            <p:nvPr/>
          </p:nvSpPr>
          <p:spPr bwMode="auto">
            <a:xfrm>
              <a:off x="594" y="826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0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1291" name="Rectangle 62"/>
            <p:cNvSpPr>
              <a:spLocks noChangeArrowheads="1"/>
            </p:cNvSpPr>
            <p:nvPr/>
          </p:nvSpPr>
          <p:spPr bwMode="auto">
            <a:xfrm>
              <a:off x="999" y="826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4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1292" name="Rectangle 63"/>
            <p:cNvSpPr>
              <a:spLocks noChangeArrowheads="1"/>
            </p:cNvSpPr>
            <p:nvPr/>
          </p:nvSpPr>
          <p:spPr bwMode="auto">
            <a:xfrm>
              <a:off x="1429" y="826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8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1293" name="Rectangle 64"/>
            <p:cNvSpPr>
              <a:spLocks noChangeArrowheads="1"/>
            </p:cNvSpPr>
            <p:nvPr/>
          </p:nvSpPr>
          <p:spPr bwMode="auto">
            <a:xfrm>
              <a:off x="2238" y="826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16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1294" name="Rectangle 65"/>
            <p:cNvSpPr>
              <a:spLocks noChangeArrowheads="1"/>
            </p:cNvSpPr>
            <p:nvPr/>
          </p:nvSpPr>
          <p:spPr bwMode="auto">
            <a:xfrm>
              <a:off x="2626" y="826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19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1295" name="Rectangle 66"/>
            <p:cNvSpPr>
              <a:spLocks noChangeArrowheads="1"/>
            </p:cNvSpPr>
            <p:nvPr/>
          </p:nvSpPr>
          <p:spPr bwMode="auto">
            <a:xfrm>
              <a:off x="3259" y="826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24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1296" name="Rectangle 67"/>
            <p:cNvSpPr>
              <a:spLocks noChangeArrowheads="1"/>
            </p:cNvSpPr>
            <p:nvPr/>
          </p:nvSpPr>
          <p:spPr bwMode="auto">
            <a:xfrm>
              <a:off x="3857" y="826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31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1297" name="Freeform 68"/>
            <p:cNvSpPr>
              <a:spLocks noEditPoints="1"/>
            </p:cNvSpPr>
            <p:nvPr/>
          </p:nvSpPr>
          <p:spPr bwMode="auto">
            <a:xfrm>
              <a:off x="36" y="964"/>
              <a:ext cx="510" cy="7"/>
            </a:xfrm>
            <a:custGeom>
              <a:avLst/>
              <a:gdLst>
                <a:gd name="T0" fmla="*/ 9 w 928"/>
                <a:gd name="T1" fmla="*/ 0 h 16"/>
                <a:gd name="T2" fmla="*/ 9 w 928"/>
                <a:gd name="T3" fmla="*/ 1 h 16"/>
                <a:gd name="T4" fmla="*/ 0 w 928"/>
                <a:gd name="T5" fmla="*/ 1 h 16"/>
                <a:gd name="T6" fmla="*/ 17 w 928"/>
                <a:gd name="T7" fmla="*/ 0 h 16"/>
                <a:gd name="T8" fmla="*/ 26 w 928"/>
                <a:gd name="T9" fmla="*/ 1 h 16"/>
                <a:gd name="T10" fmla="*/ 17 w 928"/>
                <a:gd name="T11" fmla="*/ 1 h 16"/>
                <a:gd name="T12" fmla="*/ 17 w 928"/>
                <a:gd name="T13" fmla="*/ 0 h 16"/>
                <a:gd name="T14" fmla="*/ 41 w 928"/>
                <a:gd name="T15" fmla="*/ 0 h 16"/>
                <a:gd name="T16" fmla="*/ 41 w 928"/>
                <a:gd name="T17" fmla="*/ 1 h 16"/>
                <a:gd name="T18" fmla="*/ 32 w 928"/>
                <a:gd name="T19" fmla="*/ 1 h 16"/>
                <a:gd name="T20" fmla="*/ 49 w 928"/>
                <a:gd name="T21" fmla="*/ 0 h 16"/>
                <a:gd name="T22" fmla="*/ 58 w 928"/>
                <a:gd name="T23" fmla="*/ 1 h 16"/>
                <a:gd name="T24" fmla="*/ 49 w 928"/>
                <a:gd name="T25" fmla="*/ 1 h 16"/>
                <a:gd name="T26" fmla="*/ 49 w 928"/>
                <a:gd name="T27" fmla="*/ 0 h 16"/>
                <a:gd name="T28" fmla="*/ 73 w 928"/>
                <a:gd name="T29" fmla="*/ 0 h 16"/>
                <a:gd name="T30" fmla="*/ 73 w 928"/>
                <a:gd name="T31" fmla="*/ 1 h 16"/>
                <a:gd name="T32" fmla="*/ 64 w 928"/>
                <a:gd name="T33" fmla="*/ 1 h 16"/>
                <a:gd name="T34" fmla="*/ 81 w 928"/>
                <a:gd name="T35" fmla="*/ 0 h 16"/>
                <a:gd name="T36" fmla="*/ 90 w 928"/>
                <a:gd name="T37" fmla="*/ 1 h 16"/>
                <a:gd name="T38" fmla="*/ 81 w 928"/>
                <a:gd name="T39" fmla="*/ 1 h 16"/>
                <a:gd name="T40" fmla="*/ 81 w 928"/>
                <a:gd name="T41" fmla="*/ 0 h 16"/>
                <a:gd name="T42" fmla="*/ 105 w 928"/>
                <a:gd name="T43" fmla="*/ 0 h 16"/>
                <a:gd name="T44" fmla="*/ 105 w 928"/>
                <a:gd name="T45" fmla="*/ 1 h 16"/>
                <a:gd name="T46" fmla="*/ 96 w 928"/>
                <a:gd name="T47" fmla="*/ 1 h 16"/>
                <a:gd name="T48" fmla="*/ 113 w 928"/>
                <a:gd name="T49" fmla="*/ 0 h 16"/>
                <a:gd name="T50" fmla="*/ 122 w 928"/>
                <a:gd name="T51" fmla="*/ 1 h 16"/>
                <a:gd name="T52" fmla="*/ 113 w 928"/>
                <a:gd name="T53" fmla="*/ 1 h 16"/>
                <a:gd name="T54" fmla="*/ 113 w 928"/>
                <a:gd name="T55" fmla="*/ 0 h 16"/>
                <a:gd name="T56" fmla="*/ 137 w 928"/>
                <a:gd name="T57" fmla="*/ 0 h 16"/>
                <a:gd name="T58" fmla="*/ 137 w 928"/>
                <a:gd name="T59" fmla="*/ 1 h 16"/>
                <a:gd name="T60" fmla="*/ 128 w 928"/>
                <a:gd name="T61" fmla="*/ 1 h 16"/>
                <a:gd name="T62" fmla="*/ 145 w 928"/>
                <a:gd name="T63" fmla="*/ 0 h 16"/>
                <a:gd name="T64" fmla="*/ 154 w 928"/>
                <a:gd name="T65" fmla="*/ 1 h 16"/>
                <a:gd name="T66" fmla="*/ 145 w 928"/>
                <a:gd name="T67" fmla="*/ 1 h 16"/>
                <a:gd name="T68" fmla="*/ 145 w 928"/>
                <a:gd name="T69" fmla="*/ 0 h 1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28"/>
                <a:gd name="T106" fmla="*/ 0 h 16"/>
                <a:gd name="T107" fmla="*/ 928 w 928"/>
                <a:gd name="T108" fmla="*/ 16 h 1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28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  <a:moveTo>
                    <a:pt x="776" y="0"/>
                  </a:moveTo>
                  <a:lnTo>
                    <a:pt x="824" y="0"/>
                  </a:lnTo>
                  <a:cubicBezTo>
                    <a:pt x="829" y="0"/>
                    <a:pt x="832" y="4"/>
                    <a:pt x="832" y="8"/>
                  </a:cubicBezTo>
                  <a:cubicBezTo>
                    <a:pt x="832" y="13"/>
                    <a:pt x="829" y="16"/>
                    <a:pt x="824" y="16"/>
                  </a:cubicBezTo>
                  <a:lnTo>
                    <a:pt x="776" y="16"/>
                  </a:lnTo>
                  <a:cubicBezTo>
                    <a:pt x="772" y="16"/>
                    <a:pt x="768" y="13"/>
                    <a:pt x="768" y="8"/>
                  </a:cubicBezTo>
                  <a:cubicBezTo>
                    <a:pt x="768" y="4"/>
                    <a:pt x="772" y="0"/>
                    <a:pt x="776" y="0"/>
                  </a:cubicBezTo>
                  <a:close/>
                  <a:moveTo>
                    <a:pt x="872" y="0"/>
                  </a:moveTo>
                  <a:lnTo>
                    <a:pt x="920" y="0"/>
                  </a:lnTo>
                  <a:cubicBezTo>
                    <a:pt x="925" y="0"/>
                    <a:pt x="928" y="4"/>
                    <a:pt x="928" y="8"/>
                  </a:cubicBezTo>
                  <a:cubicBezTo>
                    <a:pt x="928" y="13"/>
                    <a:pt x="925" y="16"/>
                    <a:pt x="920" y="16"/>
                  </a:cubicBezTo>
                  <a:lnTo>
                    <a:pt x="872" y="16"/>
                  </a:lnTo>
                  <a:cubicBezTo>
                    <a:pt x="868" y="16"/>
                    <a:pt x="864" y="13"/>
                    <a:pt x="864" y="8"/>
                  </a:cubicBezTo>
                  <a:cubicBezTo>
                    <a:pt x="864" y="4"/>
                    <a:pt x="868" y="0"/>
                    <a:pt x="872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298" name="Freeform 69"/>
            <p:cNvSpPr>
              <a:spLocks noEditPoints="1"/>
            </p:cNvSpPr>
            <p:nvPr/>
          </p:nvSpPr>
          <p:spPr bwMode="auto">
            <a:xfrm>
              <a:off x="36" y="2266"/>
              <a:ext cx="510" cy="7"/>
            </a:xfrm>
            <a:custGeom>
              <a:avLst/>
              <a:gdLst>
                <a:gd name="T0" fmla="*/ 9 w 928"/>
                <a:gd name="T1" fmla="*/ 0 h 16"/>
                <a:gd name="T2" fmla="*/ 9 w 928"/>
                <a:gd name="T3" fmla="*/ 1 h 16"/>
                <a:gd name="T4" fmla="*/ 0 w 928"/>
                <a:gd name="T5" fmla="*/ 1 h 16"/>
                <a:gd name="T6" fmla="*/ 17 w 928"/>
                <a:gd name="T7" fmla="*/ 0 h 16"/>
                <a:gd name="T8" fmla="*/ 26 w 928"/>
                <a:gd name="T9" fmla="*/ 1 h 16"/>
                <a:gd name="T10" fmla="*/ 17 w 928"/>
                <a:gd name="T11" fmla="*/ 1 h 16"/>
                <a:gd name="T12" fmla="*/ 17 w 928"/>
                <a:gd name="T13" fmla="*/ 0 h 16"/>
                <a:gd name="T14" fmla="*/ 41 w 928"/>
                <a:gd name="T15" fmla="*/ 0 h 16"/>
                <a:gd name="T16" fmla="*/ 41 w 928"/>
                <a:gd name="T17" fmla="*/ 1 h 16"/>
                <a:gd name="T18" fmla="*/ 32 w 928"/>
                <a:gd name="T19" fmla="*/ 1 h 16"/>
                <a:gd name="T20" fmla="*/ 49 w 928"/>
                <a:gd name="T21" fmla="*/ 0 h 16"/>
                <a:gd name="T22" fmla="*/ 58 w 928"/>
                <a:gd name="T23" fmla="*/ 1 h 16"/>
                <a:gd name="T24" fmla="*/ 49 w 928"/>
                <a:gd name="T25" fmla="*/ 1 h 16"/>
                <a:gd name="T26" fmla="*/ 49 w 928"/>
                <a:gd name="T27" fmla="*/ 0 h 16"/>
                <a:gd name="T28" fmla="*/ 73 w 928"/>
                <a:gd name="T29" fmla="*/ 0 h 16"/>
                <a:gd name="T30" fmla="*/ 73 w 928"/>
                <a:gd name="T31" fmla="*/ 1 h 16"/>
                <a:gd name="T32" fmla="*/ 64 w 928"/>
                <a:gd name="T33" fmla="*/ 1 h 16"/>
                <a:gd name="T34" fmla="*/ 81 w 928"/>
                <a:gd name="T35" fmla="*/ 0 h 16"/>
                <a:gd name="T36" fmla="*/ 90 w 928"/>
                <a:gd name="T37" fmla="*/ 1 h 16"/>
                <a:gd name="T38" fmla="*/ 81 w 928"/>
                <a:gd name="T39" fmla="*/ 1 h 16"/>
                <a:gd name="T40" fmla="*/ 81 w 928"/>
                <a:gd name="T41" fmla="*/ 0 h 16"/>
                <a:gd name="T42" fmla="*/ 105 w 928"/>
                <a:gd name="T43" fmla="*/ 0 h 16"/>
                <a:gd name="T44" fmla="*/ 105 w 928"/>
                <a:gd name="T45" fmla="*/ 1 h 16"/>
                <a:gd name="T46" fmla="*/ 96 w 928"/>
                <a:gd name="T47" fmla="*/ 1 h 16"/>
                <a:gd name="T48" fmla="*/ 113 w 928"/>
                <a:gd name="T49" fmla="*/ 0 h 16"/>
                <a:gd name="T50" fmla="*/ 122 w 928"/>
                <a:gd name="T51" fmla="*/ 1 h 16"/>
                <a:gd name="T52" fmla="*/ 113 w 928"/>
                <a:gd name="T53" fmla="*/ 1 h 16"/>
                <a:gd name="T54" fmla="*/ 113 w 928"/>
                <a:gd name="T55" fmla="*/ 0 h 16"/>
                <a:gd name="T56" fmla="*/ 137 w 928"/>
                <a:gd name="T57" fmla="*/ 0 h 16"/>
                <a:gd name="T58" fmla="*/ 137 w 928"/>
                <a:gd name="T59" fmla="*/ 1 h 16"/>
                <a:gd name="T60" fmla="*/ 128 w 928"/>
                <a:gd name="T61" fmla="*/ 1 h 16"/>
                <a:gd name="T62" fmla="*/ 145 w 928"/>
                <a:gd name="T63" fmla="*/ 0 h 16"/>
                <a:gd name="T64" fmla="*/ 154 w 928"/>
                <a:gd name="T65" fmla="*/ 1 h 16"/>
                <a:gd name="T66" fmla="*/ 145 w 928"/>
                <a:gd name="T67" fmla="*/ 1 h 16"/>
                <a:gd name="T68" fmla="*/ 145 w 928"/>
                <a:gd name="T69" fmla="*/ 0 h 1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28"/>
                <a:gd name="T106" fmla="*/ 0 h 16"/>
                <a:gd name="T107" fmla="*/ 928 w 928"/>
                <a:gd name="T108" fmla="*/ 16 h 1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28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  <a:moveTo>
                    <a:pt x="776" y="0"/>
                  </a:moveTo>
                  <a:lnTo>
                    <a:pt x="824" y="0"/>
                  </a:lnTo>
                  <a:cubicBezTo>
                    <a:pt x="829" y="0"/>
                    <a:pt x="832" y="4"/>
                    <a:pt x="832" y="8"/>
                  </a:cubicBezTo>
                  <a:cubicBezTo>
                    <a:pt x="832" y="13"/>
                    <a:pt x="829" y="16"/>
                    <a:pt x="824" y="16"/>
                  </a:cubicBezTo>
                  <a:lnTo>
                    <a:pt x="776" y="16"/>
                  </a:lnTo>
                  <a:cubicBezTo>
                    <a:pt x="772" y="16"/>
                    <a:pt x="768" y="13"/>
                    <a:pt x="768" y="8"/>
                  </a:cubicBezTo>
                  <a:cubicBezTo>
                    <a:pt x="768" y="4"/>
                    <a:pt x="772" y="0"/>
                    <a:pt x="776" y="0"/>
                  </a:cubicBezTo>
                  <a:close/>
                  <a:moveTo>
                    <a:pt x="872" y="0"/>
                  </a:moveTo>
                  <a:lnTo>
                    <a:pt x="920" y="0"/>
                  </a:lnTo>
                  <a:cubicBezTo>
                    <a:pt x="925" y="0"/>
                    <a:pt x="928" y="4"/>
                    <a:pt x="928" y="8"/>
                  </a:cubicBezTo>
                  <a:cubicBezTo>
                    <a:pt x="928" y="13"/>
                    <a:pt x="925" y="16"/>
                    <a:pt x="920" y="16"/>
                  </a:cubicBezTo>
                  <a:lnTo>
                    <a:pt x="872" y="16"/>
                  </a:lnTo>
                  <a:cubicBezTo>
                    <a:pt x="868" y="16"/>
                    <a:pt x="864" y="13"/>
                    <a:pt x="864" y="8"/>
                  </a:cubicBezTo>
                  <a:cubicBezTo>
                    <a:pt x="864" y="4"/>
                    <a:pt x="868" y="0"/>
                    <a:pt x="872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299" name="Freeform 70"/>
            <p:cNvSpPr>
              <a:spLocks noEditPoints="1"/>
            </p:cNvSpPr>
            <p:nvPr/>
          </p:nvSpPr>
          <p:spPr bwMode="auto">
            <a:xfrm>
              <a:off x="352" y="1011"/>
              <a:ext cx="9" cy="1201"/>
            </a:xfrm>
            <a:custGeom>
              <a:avLst/>
              <a:gdLst>
                <a:gd name="T0" fmla="*/ 0 w 16"/>
                <a:gd name="T1" fmla="*/ 5 h 2656"/>
                <a:gd name="T2" fmla="*/ 3 w 16"/>
                <a:gd name="T3" fmla="*/ 9 h 2656"/>
                <a:gd name="T4" fmla="*/ 0 w 16"/>
                <a:gd name="T5" fmla="*/ 9 h 2656"/>
                <a:gd name="T6" fmla="*/ 3 w 16"/>
                <a:gd name="T7" fmla="*/ 23 h 2656"/>
                <a:gd name="T8" fmla="*/ 2 w 16"/>
                <a:gd name="T9" fmla="*/ 18 h 2656"/>
                <a:gd name="T10" fmla="*/ 2 w 16"/>
                <a:gd name="T11" fmla="*/ 33 h 2656"/>
                <a:gd name="T12" fmla="*/ 3 w 16"/>
                <a:gd name="T13" fmla="*/ 28 h 2656"/>
                <a:gd name="T14" fmla="*/ 0 w 16"/>
                <a:gd name="T15" fmla="*/ 41 h 2656"/>
                <a:gd name="T16" fmla="*/ 3 w 16"/>
                <a:gd name="T17" fmla="*/ 45 h 2656"/>
                <a:gd name="T18" fmla="*/ 0 w 16"/>
                <a:gd name="T19" fmla="*/ 45 h 2656"/>
                <a:gd name="T20" fmla="*/ 3 w 16"/>
                <a:gd name="T21" fmla="*/ 58 h 2656"/>
                <a:gd name="T22" fmla="*/ 2 w 16"/>
                <a:gd name="T23" fmla="*/ 53 h 2656"/>
                <a:gd name="T24" fmla="*/ 2 w 16"/>
                <a:gd name="T25" fmla="*/ 68 h 2656"/>
                <a:gd name="T26" fmla="*/ 3 w 16"/>
                <a:gd name="T27" fmla="*/ 63 h 2656"/>
                <a:gd name="T28" fmla="*/ 0 w 16"/>
                <a:gd name="T29" fmla="*/ 76 h 2656"/>
                <a:gd name="T30" fmla="*/ 3 w 16"/>
                <a:gd name="T31" fmla="*/ 80 h 2656"/>
                <a:gd name="T32" fmla="*/ 0 w 16"/>
                <a:gd name="T33" fmla="*/ 80 h 2656"/>
                <a:gd name="T34" fmla="*/ 3 w 16"/>
                <a:gd name="T35" fmla="*/ 94 h 2656"/>
                <a:gd name="T36" fmla="*/ 2 w 16"/>
                <a:gd name="T37" fmla="*/ 89 h 2656"/>
                <a:gd name="T38" fmla="*/ 2 w 16"/>
                <a:gd name="T39" fmla="*/ 104 h 2656"/>
                <a:gd name="T40" fmla="*/ 3 w 16"/>
                <a:gd name="T41" fmla="*/ 99 h 2656"/>
                <a:gd name="T42" fmla="*/ 0 w 16"/>
                <a:gd name="T43" fmla="*/ 112 h 2656"/>
                <a:gd name="T44" fmla="*/ 3 w 16"/>
                <a:gd name="T45" fmla="*/ 116 h 2656"/>
                <a:gd name="T46" fmla="*/ 0 w 16"/>
                <a:gd name="T47" fmla="*/ 116 h 2656"/>
                <a:gd name="T48" fmla="*/ 3 w 16"/>
                <a:gd name="T49" fmla="*/ 129 h 2656"/>
                <a:gd name="T50" fmla="*/ 2 w 16"/>
                <a:gd name="T51" fmla="*/ 124 h 2656"/>
                <a:gd name="T52" fmla="*/ 2 w 16"/>
                <a:gd name="T53" fmla="*/ 139 h 2656"/>
                <a:gd name="T54" fmla="*/ 3 w 16"/>
                <a:gd name="T55" fmla="*/ 134 h 2656"/>
                <a:gd name="T56" fmla="*/ 0 w 16"/>
                <a:gd name="T57" fmla="*/ 147 h 2656"/>
                <a:gd name="T58" fmla="*/ 3 w 16"/>
                <a:gd name="T59" fmla="*/ 152 h 2656"/>
                <a:gd name="T60" fmla="*/ 0 w 16"/>
                <a:gd name="T61" fmla="*/ 152 h 2656"/>
                <a:gd name="T62" fmla="*/ 3 w 16"/>
                <a:gd name="T63" fmla="*/ 165 h 2656"/>
                <a:gd name="T64" fmla="*/ 2 w 16"/>
                <a:gd name="T65" fmla="*/ 160 h 2656"/>
                <a:gd name="T66" fmla="*/ 2 w 16"/>
                <a:gd name="T67" fmla="*/ 175 h 2656"/>
                <a:gd name="T68" fmla="*/ 3 w 16"/>
                <a:gd name="T69" fmla="*/ 169 h 2656"/>
                <a:gd name="T70" fmla="*/ 0 w 16"/>
                <a:gd name="T71" fmla="*/ 183 h 2656"/>
                <a:gd name="T72" fmla="*/ 3 w 16"/>
                <a:gd name="T73" fmla="*/ 187 h 2656"/>
                <a:gd name="T74" fmla="*/ 0 w 16"/>
                <a:gd name="T75" fmla="*/ 187 h 2656"/>
                <a:gd name="T76" fmla="*/ 3 w 16"/>
                <a:gd name="T77" fmla="*/ 200 h 2656"/>
                <a:gd name="T78" fmla="*/ 2 w 16"/>
                <a:gd name="T79" fmla="*/ 195 h 2656"/>
                <a:gd name="T80" fmla="*/ 2 w 16"/>
                <a:gd name="T81" fmla="*/ 210 h 2656"/>
                <a:gd name="T82" fmla="*/ 3 w 16"/>
                <a:gd name="T83" fmla="*/ 205 h 2656"/>
                <a:gd name="T84" fmla="*/ 0 w 16"/>
                <a:gd name="T85" fmla="*/ 218 h 2656"/>
                <a:gd name="T86" fmla="*/ 3 w 16"/>
                <a:gd name="T87" fmla="*/ 222 h 2656"/>
                <a:gd name="T88" fmla="*/ 0 w 16"/>
                <a:gd name="T89" fmla="*/ 222 h 2656"/>
                <a:gd name="T90" fmla="*/ 3 w 16"/>
                <a:gd name="T91" fmla="*/ 236 h 2656"/>
                <a:gd name="T92" fmla="*/ 2 w 16"/>
                <a:gd name="T93" fmla="*/ 231 h 2656"/>
                <a:gd name="T94" fmla="*/ 2 w 16"/>
                <a:gd name="T95" fmla="*/ 246 h 2656"/>
                <a:gd name="T96" fmla="*/ 3 w 16"/>
                <a:gd name="T97" fmla="*/ 241 h 265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6"/>
                <a:gd name="T148" fmla="*/ 0 h 2656"/>
                <a:gd name="T149" fmla="*/ 16 w 16"/>
                <a:gd name="T150" fmla="*/ 2656 h 265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6" h="2656">
                  <a:moveTo>
                    <a:pt x="16" y="8"/>
                  </a:moveTo>
                  <a:lnTo>
                    <a:pt x="16" y="56"/>
                  </a:lnTo>
                  <a:cubicBezTo>
                    <a:pt x="16" y="61"/>
                    <a:pt x="13" y="64"/>
                    <a:pt x="8" y="64"/>
                  </a:cubicBezTo>
                  <a:cubicBezTo>
                    <a:pt x="4" y="64"/>
                    <a:pt x="0" y="61"/>
                    <a:pt x="0" y="56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104"/>
                  </a:moveTo>
                  <a:lnTo>
                    <a:pt x="16" y="152"/>
                  </a:lnTo>
                  <a:cubicBezTo>
                    <a:pt x="16" y="157"/>
                    <a:pt x="13" y="160"/>
                    <a:pt x="8" y="160"/>
                  </a:cubicBezTo>
                  <a:cubicBezTo>
                    <a:pt x="4" y="160"/>
                    <a:pt x="0" y="157"/>
                    <a:pt x="0" y="152"/>
                  </a:cubicBezTo>
                  <a:lnTo>
                    <a:pt x="0" y="104"/>
                  </a:lnTo>
                  <a:cubicBezTo>
                    <a:pt x="0" y="100"/>
                    <a:pt x="4" y="96"/>
                    <a:pt x="8" y="96"/>
                  </a:cubicBezTo>
                  <a:cubicBezTo>
                    <a:pt x="13" y="96"/>
                    <a:pt x="16" y="100"/>
                    <a:pt x="16" y="104"/>
                  </a:cubicBezTo>
                  <a:close/>
                  <a:moveTo>
                    <a:pt x="16" y="200"/>
                  </a:moveTo>
                  <a:lnTo>
                    <a:pt x="16" y="248"/>
                  </a:lnTo>
                  <a:cubicBezTo>
                    <a:pt x="16" y="253"/>
                    <a:pt x="13" y="256"/>
                    <a:pt x="8" y="256"/>
                  </a:cubicBezTo>
                  <a:cubicBezTo>
                    <a:pt x="4" y="256"/>
                    <a:pt x="0" y="253"/>
                    <a:pt x="0" y="248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296"/>
                  </a:moveTo>
                  <a:lnTo>
                    <a:pt x="16" y="344"/>
                  </a:lnTo>
                  <a:cubicBezTo>
                    <a:pt x="16" y="349"/>
                    <a:pt x="13" y="352"/>
                    <a:pt x="8" y="352"/>
                  </a:cubicBezTo>
                  <a:cubicBezTo>
                    <a:pt x="4" y="352"/>
                    <a:pt x="0" y="349"/>
                    <a:pt x="0" y="344"/>
                  </a:cubicBezTo>
                  <a:lnTo>
                    <a:pt x="0" y="296"/>
                  </a:lnTo>
                  <a:cubicBezTo>
                    <a:pt x="0" y="292"/>
                    <a:pt x="4" y="288"/>
                    <a:pt x="8" y="288"/>
                  </a:cubicBezTo>
                  <a:cubicBezTo>
                    <a:pt x="13" y="288"/>
                    <a:pt x="16" y="292"/>
                    <a:pt x="16" y="296"/>
                  </a:cubicBezTo>
                  <a:close/>
                  <a:moveTo>
                    <a:pt x="16" y="392"/>
                  </a:moveTo>
                  <a:lnTo>
                    <a:pt x="16" y="440"/>
                  </a:lnTo>
                  <a:cubicBezTo>
                    <a:pt x="16" y="445"/>
                    <a:pt x="13" y="448"/>
                    <a:pt x="8" y="448"/>
                  </a:cubicBezTo>
                  <a:cubicBezTo>
                    <a:pt x="4" y="448"/>
                    <a:pt x="0" y="445"/>
                    <a:pt x="0" y="440"/>
                  </a:cubicBezTo>
                  <a:lnTo>
                    <a:pt x="0" y="392"/>
                  </a:lnTo>
                  <a:cubicBezTo>
                    <a:pt x="0" y="388"/>
                    <a:pt x="4" y="384"/>
                    <a:pt x="8" y="384"/>
                  </a:cubicBezTo>
                  <a:cubicBezTo>
                    <a:pt x="13" y="384"/>
                    <a:pt x="16" y="388"/>
                    <a:pt x="16" y="392"/>
                  </a:cubicBezTo>
                  <a:close/>
                  <a:moveTo>
                    <a:pt x="16" y="488"/>
                  </a:moveTo>
                  <a:lnTo>
                    <a:pt x="16" y="536"/>
                  </a:lnTo>
                  <a:cubicBezTo>
                    <a:pt x="16" y="541"/>
                    <a:pt x="13" y="544"/>
                    <a:pt x="8" y="544"/>
                  </a:cubicBezTo>
                  <a:cubicBezTo>
                    <a:pt x="4" y="544"/>
                    <a:pt x="0" y="541"/>
                    <a:pt x="0" y="536"/>
                  </a:cubicBezTo>
                  <a:lnTo>
                    <a:pt x="0" y="488"/>
                  </a:lnTo>
                  <a:cubicBezTo>
                    <a:pt x="0" y="484"/>
                    <a:pt x="4" y="480"/>
                    <a:pt x="8" y="480"/>
                  </a:cubicBezTo>
                  <a:cubicBezTo>
                    <a:pt x="13" y="480"/>
                    <a:pt x="16" y="484"/>
                    <a:pt x="16" y="488"/>
                  </a:cubicBezTo>
                  <a:close/>
                  <a:moveTo>
                    <a:pt x="16" y="584"/>
                  </a:moveTo>
                  <a:lnTo>
                    <a:pt x="16" y="632"/>
                  </a:lnTo>
                  <a:cubicBezTo>
                    <a:pt x="16" y="637"/>
                    <a:pt x="13" y="640"/>
                    <a:pt x="8" y="640"/>
                  </a:cubicBezTo>
                  <a:cubicBezTo>
                    <a:pt x="4" y="640"/>
                    <a:pt x="0" y="637"/>
                    <a:pt x="0" y="632"/>
                  </a:cubicBezTo>
                  <a:lnTo>
                    <a:pt x="0" y="584"/>
                  </a:lnTo>
                  <a:cubicBezTo>
                    <a:pt x="0" y="580"/>
                    <a:pt x="4" y="576"/>
                    <a:pt x="8" y="576"/>
                  </a:cubicBezTo>
                  <a:cubicBezTo>
                    <a:pt x="13" y="576"/>
                    <a:pt x="16" y="580"/>
                    <a:pt x="16" y="584"/>
                  </a:cubicBezTo>
                  <a:close/>
                  <a:moveTo>
                    <a:pt x="16" y="680"/>
                  </a:moveTo>
                  <a:lnTo>
                    <a:pt x="16" y="728"/>
                  </a:lnTo>
                  <a:cubicBezTo>
                    <a:pt x="16" y="733"/>
                    <a:pt x="13" y="736"/>
                    <a:pt x="8" y="736"/>
                  </a:cubicBezTo>
                  <a:cubicBezTo>
                    <a:pt x="4" y="736"/>
                    <a:pt x="0" y="733"/>
                    <a:pt x="0" y="728"/>
                  </a:cubicBezTo>
                  <a:lnTo>
                    <a:pt x="0" y="680"/>
                  </a:lnTo>
                  <a:cubicBezTo>
                    <a:pt x="0" y="676"/>
                    <a:pt x="4" y="672"/>
                    <a:pt x="8" y="672"/>
                  </a:cubicBezTo>
                  <a:cubicBezTo>
                    <a:pt x="13" y="672"/>
                    <a:pt x="16" y="676"/>
                    <a:pt x="16" y="680"/>
                  </a:cubicBezTo>
                  <a:close/>
                  <a:moveTo>
                    <a:pt x="16" y="776"/>
                  </a:moveTo>
                  <a:lnTo>
                    <a:pt x="16" y="824"/>
                  </a:lnTo>
                  <a:cubicBezTo>
                    <a:pt x="16" y="829"/>
                    <a:pt x="13" y="832"/>
                    <a:pt x="8" y="832"/>
                  </a:cubicBezTo>
                  <a:cubicBezTo>
                    <a:pt x="4" y="832"/>
                    <a:pt x="0" y="829"/>
                    <a:pt x="0" y="824"/>
                  </a:cubicBezTo>
                  <a:lnTo>
                    <a:pt x="0" y="776"/>
                  </a:lnTo>
                  <a:cubicBezTo>
                    <a:pt x="0" y="772"/>
                    <a:pt x="4" y="768"/>
                    <a:pt x="8" y="768"/>
                  </a:cubicBezTo>
                  <a:cubicBezTo>
                    <a:pt x="13" y="768"/>
                    <a:pt x="16" y="772"/>
                    <a:pt x="16" y="776"/>
                  </a:cubicBezTo>
                  <a:close/>
                  <a:moveTo>
                    <a:pt x="16" y="872"/>
                  </a:moveTo>
                  <a:lnTo>
                    <a:pt x="16" y="920"/>
                  </a:lnTo>
                  <a:cubicBezTo>
                    <a:pt x="16" y="925"/>
                    <a:pt x="13" y="928"/>
                    <a:pt x="8" y="928"/>
                  </a:cubicBezTo>
                  <a:cubicBezTo>
                    <a:pt x="4" y="928"/>
                    <a:pt x="0" y="925"/>
                    <a:pt x="0" y="920"/>
                  </a:cubicBezTo>
                  <a:lnTo>
                    <a:pt x="0" y="872"/>
                  </a:lnTo>
                  <a:cubicBezTo>
                    <a:pt x="0" y="868"/>
                    <a:pt x="4" y="864"/>
                    <a:pt x="8" y="864"/>
                  </a:cubicBezTo>
                  <a:cubicBezTo>
                    <a:pt x="13" y="864"/>
                    <a:pt x="16" y="868"/>
                    <a:pt x="16" y="872"/>
                  </a:cubicBezTo>
                  <a:close/>
                  <a:moveTo>
                    <a:pt x="16" y="968"/>
                  </a:moveTo>
                  <a:lnTo>
                    <a:pt x="16" y="1016"/>
                  </a:lnTo>
                  <a:cubicBezTo>
                    <a:pt x="16" y="1021"/>
                    <a:pt x="13" y="1024"/>
                    <a:pt x="8" y="1024"/>
                  </a:cubicBezTo>
                  <a:cubicBezTo>
                    <a:pt x="4" y="1024"/>
                    <a:pt x="0" y="1021"/>
                    <a:pt x="0" y="1016"/>
                  </a:cubicBezTo>
                  <a:lnTo>
                    <a:pt x="0" y="968"/>
                  </a:lnTo>
                  <a:cubicBezTo>
                    <a:pt x="0" y="964"/>
                    <a:pt x="4" y="960"/>
                    <a:pt x="8" y="960"/>
                  </a:cubicBezTo>
                  <a:cubicBezTo>
                    <a:pt x="13" y="960"/>
                    <a:pt x="16" y="964"/>
                    <a:pt x="16" y="968"/>
                  </a:cubicBezTo>
                  <a:close/>
                  <a:moveTo>
                    <a:pt x="16" y="1064"/>
                  </a:moveTo>
                  <a:lnTo>
                    <a:pt x="16" y="1112"/>
                  </a:lnTo>
                  <a:cubicBezTo>
                    <a:pt x="16" y="1117"/>
                    <a:pt x="13" y="1120"/>
                    <a:pt x="8" y="1120"/>
                  </a:cubicBezTo>
                  <a:cubicBezTo>
                    <a:pt x="4" y="1120"/>
                    <a:pt x="0" y="1117"/>
                    <a:pt x="0" y="1112"/>
                  </a:cubicBezTo>
                  <a:lnTo>
                    <a:pt x="0" y="1064"/>
                  </a:lnTo>
                  <a:cubicBezTo>
                    <a:pt x="0" y="1060"/>
                    <a:pt x="4" y="1056"/>
                    <a:pt x="8" y="1056"/>
                  </a:cubicBezTo>
                  <a:cubicBezTo>
                    <a:pt x="13" y="1056"/>
                    <a:pt x="16" y="1060"/>
                    <a:pt x="16" y="1064"/>
                  </a:cubicBezTo>
                  <a:close/>
                  <a:moveTo>
                    <a:pt x="16" y="1160"/>
                  </a:moveTo>
                  <a:lnTo>
                    <a:pt x="16" y="1208"/>
                  </a:lnTo>
                  <a:cubicBezTo>
                    <a:pt x="16" y="1213"/>
                    <a:pt x="13" y="1216"/>
                    <a:pt x="8" y="1216"/>
                  </a:cubicBezTo>
                  <a:cubicBezTo>
                    <a:pt x="4" y="1216"/>
                    <a:pt x="0" y="1213"/>
                    <a:pt x="0" y="1208"/>
                  </a:cubicBezTo>
                  <a:lnTo>
                    <a:pt x="0" y="1160"/>
                  </a:lnTo>
                  <a:cubicBezTo>
                    <a:pt x="0" y="1156"/>
                    <a:pt x="4" y="1152"/>
                    <a:pt x="8" y="1152"/>
                  </a:cubicBezTo>
                  <a:cubicBezTo>
                    <a:pt x="13" y="1152"/>
                    <a:pt x="16" y="1156"/>
                    <a:pt x="16" y="1160"/>
                  </a:cubicBezTo>
                  <a:close/>
                  <a:moveTo>
                    <a:pt x="16" y="1256"/>
                  </a:moveTo>
                  <a:lnTo>
                    <a:pt x="16" y="1304"/>
                  </a:lnTo>
                  <a:cubicBezTo>
                    <a:pt x="16" y="1309"/>
                    <a:pt x="13" y="1312"/>
                    <a:pt x="8" y="1312"/>
                  </a:cubicBezTo>
                  <a:cubicBezTo>
                    <a:pt x="4" y="1312"/>
                    <a:pt x="0" y="1309"/>
                    <a:pt x="0" y="1304"/>
                  </a:cubicBezTo>
                  <a:lnTo>
                    <a:pt x="0" y="1256"/>
                  </a:lnTo>
                  <a:cubicBezTo>
                    <a:pt x="0" y="1252"/>
                    <a:pt x="4" y="1248"/>
                    <a:pt x="8" y="1248"/>
                  </a:cubicBezTo>
                  <a:cubicBezTo>
                    <a:pt x="13" y="1248"/>
                    <a:pt x="16" y="1252"/>
                    <a:pt x="16" y="1256"/>
                  </a:cubicBezTo>
                  <a:close/>
                  <a:moveTo>
                    <a:pt x="16" y="1352"/>
                  </a:moveTo>
                  <a:lnTo>
                    <a:pt x="16" y="1400"/>
                  </a:lnTo>
                  <a:cubicBezTo>
                    <a:pt x="16" y="1405"/>
                    <a:pt x="13" y="1408"/>
                    <a:pt x="8" y="1408"/>
                  </a:cubicBezTo>
                  <a:cubicBezTo>
                    <a:pt x="4" y="1408"/>
                    <a:pt x="0" y="1405"/>
                    <a:pt x="0" y="1400"/>
                  </a:cubicBezTo>
                  <a:lnTo>
                    <a:pt x="0" y="1352"/>
                  </a:lnTo>
                  <a:cubicBezTo>
                    <a:pt x="0" y="1348"/>
                    <a:pt x="4" y="1344"/>
                    <a:pt x="8" y="1344"/>
                  </a:cubicBezTo>
                  <a:cubicBezTo>
                    <a:pt x="13" y="1344"/>
                    <a:pt x="16" y="1348"/>
                    <a:pt x="16" y="1352"/>
                  </a:cubicBezTo>
                  <a:close/>
                  <a:moveTo>
                    <a:pt x="16" y="1448"/>
                  </a:moveTo>
                  <a:lnTo>
                    <a:pt x="16" y="1496"/>
                  </a:lnTo>
                  <a:cubicBezTo>
                    <a:pt x="16" y="1501"/>
                    <a:pt x="13" y="1504"/>
                    <a:pt x="8" y="1504"/>
                  </a:cubicBezTo>
                  <a:cubicBezTo>
                    <a:pt x="4" y="1504"/>
                    <a:pt x="0" y="1501"/>
                    <a:pt x="0" y="1496"/>
                  </a:cubicBezTo>
                  <a:lnTo>
                    <a:pt x="0" y="1448"/>
                  </a:lnTo>
                  <a:cubicBezTo>
                    <a:pt x="0" y="1444"/>
                    <a:pt x="4" y="1440"/>
                    <a:pt x="8" y="1440"/>
                  </a:cubicBezTo>
                  <a:cubicBezTo>
                    <a:pt x="13" y="1440"/>
                    <a:pt x="16" y="1444"/>
                    <a:pt x="16" y="1448"/>
                  </a:cubicBezTo>
                  <a:close/>
                  <a:moveTo>
                    <a:pt x="16" y="1544"/>
                  </a:moveTo>
                  <a:lnTo>
                    <a:pt x="16" y="1592"/>
                  </a:lnTo>
                  <a:cubicBezTo>
                    <a:pt x="16" y="1597"/>
                    <a:pt x="13" y="1600"/>
                    <a:pt x="8" y="1600"/>
                  </a:cubicBezTo>
                  <a:cubicBezTo>
                    <a:pt x="4" y="1600"/>
                    <a:pt x="0" y="1597"/>
                    <a:pt x="0" y="1592"/>
                  </a:cubicBezTo>
                  <a:lnTo>
                    <a:pt x="0" y="1544"/>
                  </a:lnTo>
                  <a:cubicBezTo>
                    <a:pt x="0" y="1540"/>
                    <a:pt x="4" y="1536"/>
                    <a:pt x="8" y="1536"/>
                  </a:cubicBezTo>
                  <a:cubicBezTo>
                    <a:pt x="13" y="1536"/>
                    <a:pt x="16" y="1540"/>
                    <a:pt x="16" y="1544"/>
                  </a:cubicBezTo>
                  <a:close/>
                  <a:moveTo>
                    <a:pt x="16" y="1640"/>
                  </a:moveTo>
                  <a:lnTo>
                    <a:pt x="16" y="1688"/>
                  </a:lnTo>
                  <a:cubicBezTo>
                    <a:pt x="16" y="1693"/>
                    <a:pt x="13" y="1696"/>
                    <a:pt x="8" y="1696"/>
                  </a:cubicBezTo>
                  <a:cubicBezTo>
                    <a:pt x="4" y="1696"/>
                    <a:pt x="0" y="1693"/>
                    <a:pt x="0" y="1688"/>
                  </a:cubicBezTo>
                  <a:lnTo>
                    <a:pt x="0" y="1640"/>
                  </a:lnTo>
                  <a:cubicBezTo>
                    <a:pt x="0" y="1636"/>
                    <a:pt x="4" y="1632"/>
                    <a:pt x="8" y="1632"/>
                  </a:cubicBezTo>
                  <a:cubicBezTo>
                    <a:pt x="13" y="1632"/>
                    <a:pt x="16" y="1636"/>
                    <a:pt x="16" y="1640"/>
                  </a:cubicBezTo>
                  <a:close/>
                  <a:moveTo>
                    <a:pt x="16" y="1736"/>
                  </a:moveTo>
                  <a:lnTo>
                    <a:pt x="16" y="1784"/>
                  </a:lnTo>
                  <a:cubicBezTo>
                    <a:pt x="16" y="1789"/>
                    <a:pt x="13" y="1792"/>
                    <a:pt x="8" y="1792"/>
                  </a:cubicBezTo>
                  <a:cubicBezTo>
                    <a:pt x="4" y="1792"/>
                    <a:pt x="0" y="1789"/>
                    <a:pt x="0" y="1784"/>
                  </a:cubicBezTo>
                  <a:lnTo>
                    <a:pt x="0" y="1736"/>
                  </a:lnTo>
                  <a:cubicBezTo>
                    <a:pt x="0" y="1732"/>
                    <a:pt x="4" y="1728"/>
                    <a:pt x="8" y="1728"/>
                  </a:cubicBezTo>
                  <a:cubicBezTo>
                    <a:pt x="13" y="1728"/>
                    <a:pt x="16" y="1732"/>
                    <a:pt x="16" y="1736"/>
                  </a:cubicBezTo>
                  <a:close/>
                  <a:moveTo>
                    <a:pt x="16" y="1832"/>
                  </a:moveTo>
                  <a:lnTo>
                    <a:pt x="16" y="1880"/>
                  </a:lnTo>
                  <a:cubicBezTo>
                    <a:pt x="16" y="1885"/>
                    <a:pt x="13" y="1888"/>
                    <a:pt x="8" y="1888"/>
                  </a:cubicBezTo>
                  <a:cubicBezTo>
                    <a:pt x="4" y="1888"/>
                    <a:pt x="0" y="1885"/>
                    <a:pt x="0" y="1880"/>
                  </a:cubicBezTo>
                  <a:lnTo>
                    <a:pt x="0" y="1832"/>
                  </a:lnTo>
                  <a:cubicBezTo>
                    <a:pt x="0" y="1828"/>
                    <a:pt x="4" y="1824"/>
                    <a:pt x="8" y="1824"/>
                  </a:cubicBezTo>
                  <a:cubicBezTo>
                    <a:pt x="13" y="1824"/>
                    <a:pt x="16" y="1828"/>
                    <a:pt x="16" y="1832"/>
                  </a:cubicBezTo>
                  <a:close/>
                  <a:moveTo>
                    <a:pt x="16" y="1928"/>
                  </a:moveTo>
                  <a:lnTo>
                    <a:pt x="16" y="1976"/>
                  </a:lnTo>
                  <a:cubicBezTo>
                    <a:pt x="16" y="1981"/>
                    <a:pt x="13" y="1984"/>
                    <a:pt x="8" y="1984"/>
                  </a:cubicBezTo>
                  <a:cubicBezTo>
                    <a:pt x="4" y="1984"/>
                    <a:pt x="0" y="1981"/>
                    <a:pt x="0" y="1976"/>
                  </a:cubicBezTo>
                  <a:lnTo>
                    <a:pt x="0" y="1928"/>
                  </a:lnTo>
                  <a:cubicBezTo>
                    <a:pt x="0" y="1924"/>
                    <a:pt x="4" y="1920"/>
                    <a:pt x="8" y="1920"/>
                  </a:cubicBezTo>
                  <a:cubicBezTo>
                    <a:pt x="13" y="1920"/>
                    <a:pt x="16" y="1924"/>
                    <a:pt x="16" y="1928"/>
                  </a:cubicBezTo>
                  <a:close/>
                  <a:moveTo>
                    <a:pt x="16" y="2024"/>
                  </a:moveTo>
                  <a:lnTo>
                    <a:pt x="16" y="2072"/>
                  </a:lnTo>
                  <a:cubicBezTo>
                    <a:pt x="16" y="2077"/>
                    <a:pt x="13" y="2080"/>
                    <a:pt x="8" y="2080"/>
                  </a:cubicBezTo>
                  <a:cubicBezTo>
                    <a:pt x="4" y="2080"/>
                    <a:pt x="0" y="2077"/>
                    <a:pt x="0" y="2072"/>
                  </a:cubicBezTo>
                  <a:lnTo>
                    <a:pt x="0" y="2024"/>
                  </a:lnTo>
                  <a:cubicBezTo>
                    <a:pt x="0" y="2020"/>
                    <a:pt x="4" y="2016"/>
                    <a:pt x="8" y="2016"/>
                  </a:cubicBezTo>
                  <a:cubicBezTo>
                    <a:pt x="13" y="2016"/>
                    <a:pt x="16" y="2020"/>
                    <a:pt x="16" y="2024"/>
                  </a:cubicBezTo>
                  <a:close/>
                  <a:moveTo>
                    <a:pt x="16" y="2120"/>
                  </a:moveTo>
                  <a:lnTo>
                    <a:pt x="16" y="2168"/>
                  </a:lnTo>
                  <a:cubicBezTo>
                    <a:pt x="16" y="2173"/>
                    <a:pt x="13" y="2176"/>
                    <a:pt x="8" y="2176"/>
                  </a:cubicBezTo>
                  <a:cubicBezTo>
                    <a:pt x="4" y="2176"/>
                    <a:pt x="0" y="2173"/>
                    <a:pt x="0" y="2168"/>
                  </a:cubicBezTo>
                  <a:lnTo>
                    <a:pt x="0" y="2120"/>
                  </a:lnTo>
                  <a:cubicBezTo>
                    <a:pt x="0" y="2116"/>
                    <a:pt x="4" y="2112"/>
                    <a:pt x="8" y="2112"/>
                  </a:cubicBezTo>
                  <a:cubicBezTo>
                    <a:pt x="13" y="2112"/>
                    <a:pt x="16" y="2116"/>
                    <a:pt x="16" y="2120"/>
                  </a:cubicBezTo>
                  <a:close/>
                  <a:moveTo>
                    <a:pt x="16" y="2216"/>
                  </a:moveTo>
                  <a:lnTo>
                    <a:pt x="16" y="2264"/>
                  </a:lnTo>
                  <a:cubicBezTo>
                    <a:pt x="16" y="2269"/>
                    <a:pt x="13" y="2272"/>
                    <a:pt x="8" y="2272"/>
                  </a:cubicBezTo>
                  <a:cubicBezTo>
                    <a:pt x="4" y="2272"/>
                    <a:pt x="0" y="2269"/>
                    <a:pt x="0" y="2264"/>
                  </a:cubicBezTo>
                  <a:lnTo>
                    <a:pt x="0" y="2216"/>
                  </a:lnTo>
                  <a:cubicBezTo>
                    <a:pt x="0" y="2212"/>
                    <a:pt x="4" y="2208"/>
                    <a:pt x="8" y="2208"/>
                  </a:cubicBezTo>
                  <a:cubicBezTo>
                    <a:pt x="13" y="2208"/>
                    <a:pt x="16" y="2212"/>
                    <a:pt x="16" y="2216"/>
                  </a:cubicBezTo>
                  <a:close/>
                  <a:moveTo>
                    <a:pt x="16" y="2312"/>
                  </a:moveTo>
                  <a:lnTo>
                    <a:pt x="16" y="2360"/>
                  </a:lnTo>
                  <a:cubicBezTo>
                    <a:pt x="16" y="2365"/>
                    <a:pt x="13" y="2368"/>
                    <a:pt x="8" y="2368"/>
                  </a:cubicBezTo>
                  <a:cubicBezTo>
                    <a:pt x="4" y="2368"/>
                    <a:pt x="0" y="2365"/>
                    <a:pt x="0" y="2360"/>
                  </a:cubicBezTo>
                  <a:lnTo>
                    <a:pt x="0" y="2312"/>
                  </a:lnTo>
                  <a:cubicBezTo>
                    <a:pt x="0" y="2308"/>
                    <a:pt x="4" y="2304"/>
                    <a:pt x="8" y="2304"/>
                  </a:cubicBezTo>
                  <a:cubicBezTo>
                    <a:pt x="13" y="2304"/>
                    <a:pt x="16" y="2308"/>
                    <a:pt x="16" y="2312"/>
                  </a:cubicBezTo>
                  <a:close/>
                  <a:moveTo>
                    <a:pt x="16" y="2408"/>
                  </a:moveTo>
                  <a:lnTo>
                    <a:pt x="16" y="2456"/>
                  </a:lnTo>
                  <a:cubicBezTo>
                    <a:pt x="16" y="2461"/>
                    <a:pt x="13" y="2464"/>
                    <a:pt x="8" y="2464"/>
                  </a:cubicBezTo>
                  <a:cubicBezTo>
                    <a:pt x="4" y="2464"/>
                    <a:pt x="0" y="2461"/>
                    <a:pt x="0" y="2456"/>
                  </a:cubicBezTo>
                  <a:lnTo>
                    <a:pt x="0" y="2408"/>
                  </a:lnTo>
                  <a:cubicBezTo>
                    <a:pt x="0" y="2404"/>
                    <a:pt x="4" y="2400"/>
                    <a:pt x="8" y="2400"/>
                  </a:cubicBezTo>
                  <a:cubicBezTo>
                    <a:pt x="13" y="2400"/>
                    <a:pt x="16" y="2404"/>
                    <a:pt x="16" y="2408"/>
                  </a:cubicBezTo>
                  <a:close/>
                  <a:moveTo>
                    <a:pt x="16" y="2504"/>
                  </a:moveTo>
                  <a:lnTo>
                    <a:pt x="16" y="2552"/>
                  </a:lnTo>
                  <a:cubicBezTo>
                    <a:pt x="16" y="2557"/>
                    <a:pt x="13" y="2560"/>
                    <a:pt x="8" y="2560"/>
                  </a:cubicBezTo>
                  <a:cubicBezTo>
                    <a:pt x="4" y="2560"/>
                    <a:pt x="0" y="2557"/>
                    <a:pt x="0" y="2552"/>
                  </a:cubicBezTo>
                  <a:lnTo>
                    <a:pt x="0" y="2504"/>
                  </a:lnTo>
                  <a:cubicBezTo>
                    <a:pt x="0" y="2500"/>
                    <a:pt x="4" y="2496"/>
                    <a:pt x="8" y="2496"/>
                  </a:cubicBezTo>
                  <a:cubicBezTo>
                    <a:pt x="13" y="2496"/>
                    <a:pt x="16" y="2500"/>
                    <a:pt x="16" y="2504"/>
                  </a:cubicBezTo>
                  <a:close/>
                  <a:moveTo>
                    <a:pt x="16" y="2600"/>
                  </a:moveTo>
                  <a:lnTo>
                    <a:pt x="16" y="2648"/>
                  </a:lnTo>
                  <a:cubicBezTo>
                    <a:pt x="16" y="2653"/>
                    <a:pt x="13" y="2656"/>
                    <a:pt x="8" y="2656"/>
                  </a:cubicBezTo>
                  <a:cubicBezTo>
                    <a:pt x="4" y="2656"/>
                    <a:pt x="0" y="2653"/>
                    <a:pt x="0" y="2648"/>
                  </a:cubicBezTo>
                  <a:lnTo>
                    <a:pt x="0" y="2600"/>
                  </a:lnTo>
                  <a:cubicBezTo>
                    <a:pt x="0" y="2596"/>
                    <a:pt x="4" y="2592"/>
                    <a:pt x="8" y="2592"/>
                  </a:cubicBezTo>
                  <a:cubicBezTo>
                    <a:pt x="13" y="2592"/>
                    <a:pt x="16" y="2596"/>
                    <a:pt x="16" y="260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300" name="Freeform 71"/>
            <p:cNvSpPr>
              <a:spLocks/>
            </p:cNvSpPr>
            <p:nvPr/>
          </p:nvSpPr>
          <p:spPr bwMode="auto">
            <a:xfrm>
              <a:off x="318" y="967"/>
              <a:ext cx="76" cy="63"/>
            </a:xfrm>
            <a:custGeom>
              <a:avLst/>
              <a:gdLst>
                <a:gd name="T0" fmla="*/ 12 w 138"/>
                <a:gd name="T1" fmla="*/ 0 h 139"/>
                <a:gd name="T2" fmla="*/ 23 w 138"/>
                <a:gd name="T3" fmla="*/ 13 h 139"/>
                <a:gd name="T4" fmla="*/ 0 w 138"/>
                <a:gd name="T5" fmla="*/ 13 h 139"/>
                <a:gd name="T6" fmla="*/ 12 w 138"/>
                <a:gd name="T7" fmla="*/ 0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69" y="0"/>
                  </a:moveTo>
                  <a:lnTo>
                    <a:pt x="138" y="139"/>
                  </a:lnTo>
                  <a:cubicBezTo>
                    <a:pt x="95" y="117"/>
                    <a:pt x="44" y="117"/>
                    <a:pt x="0" y="139"/>
                  </a:cubicBezTo>
                  <a:lnTo>
                    <a:pt x="69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301" name="Freeform 72"/>
            <p:cNvSpPr>
              <a:spLocks/>
            </p:cNvSpPr>
            <p:nvPr/>
          </p:nvSpPr>
          <p:spPr bwMode="auto">
            <a:xfrm>
              <a:off x="318" y="2208"/>
              <a:ext cx="76" cy="61"/>
            </a:xfrm>
            <a:custGeom>
              <a:avLst/>
              <a:gdLst>
                <a:gd name="T0" fmla="*/ 12 w 138"/>
                <a:gd name="T1" fmla="*/ 12 h 138"/>
                <a:gd name="T2" fmla="*/ 0 w 138"/>
                <a:gd name="T3" fmla="*/ 0 h 138"/>
                <a:gd name="T4" fmla="*/ 23 w 138"/>
                <a:gd name="T5" fmla="*/ 0 h 138"/>
                <a:gd name="T6" fmla="*/ 23 w 138"/>
                <a:gd name="T7" fmla="*/ 0 h 138"/>
                <a:gd name="T8" fmla="*/ 12 w 138"/>
                <a:gd name="T9" fmla="*/ 12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38"/>
                <a:gd name="T17" fmla="*/ 138 w 138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38">
                  <a:moveTo>
                    <a:pt x="69" y="138"/>
                  </a:moveTo>
                  <a:lnTo>
                    <a:pt x="0" y="0"/>
                  </a:lnTo>
                  <a:cubicBezTo>
                    <a:pt x="44" y="22"/>
                    <a:pt x="95" y="22"/>
                    <a:pt x="138" y="0"/>
                  </a:cubicBezTo>
                  <a:lnTo>
                    <a:pt x="69" y="138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302" name="Rectangle 73"/>
            <p:cNvSpPr>
              <a:spLocks noChangeArrowheads="1"/>
            </p:cNvSpPr>
            <p:nvPr/>
          </p:nvSpPr>
          <p:spPr bwMode="auto">
            <a:xfrm>
              <a:off x="145" y="1289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固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1303" name="Rectangle 74"/>
            <p:cNvSpPr>
              <a:spLocks noChangeArrowheads="1"/>
            </p:cNvSpPr>
            <p:nvPr/>
          </p:nvSpPr>
          <p:spPr bwMode="auto">
            <a:xfrm>
              <a:off x="145" y="1405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定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1304" name="Rectangle 75"/>
            <p:cNvSpPr>
              <a:spLocks noChangeArrowheads="1"/>
            </p:cNvSpPr>
            <p:nvPr/>
          </p:nvSpPr>
          <p:spPr bwMode="auto">
            <a:xfrm>
              <a:off x="145" y="1521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长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1305" name="Rectangle 76"/>
            <p:cNvSpPr>
              <a:spLocks noChangeArrowheads="1"/>
            </p:cNvSpPr>
            <p:nvPr/>
          </p:nvSpPr>
          <p:spPr bwMode="auto">
            <a:xfrm>
              <a:off x="145" y="1629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度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1306" name="Rectangle 77"/>
            <p:cNvSpPr>
              <a:spLocks noChangeArrowheads="1"/>
            </p:cNvSpPr>
            <p:nvPr/>
          </p:nvSpPr>
          <p:spPr bwMode="auto">
            <a:xfrm>
              <a:off x="145" y="1745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部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1307" name="Rectangle 78"/>
            <p:cNvSpPr>
              <a:spLocks noChangeArrowheads="1"/>
            </p:cNvSpPr>
            <p:nvPr/>
          </p:nvSpPr>
          <p:spPr bwMode="auto">
            <a:xfrm>
              <a:off x="145" y="1861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分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1308" name="Freeform 79"/>
            <p:cNvSpPr>
              <a:spLocks noEditPoints="1"/>
            </p:cNvSpPr>
            <p:nvPr/>
          </p:nvSpPr>
          <p:spPr bwMode="auto">
            <a:xfrm>
              <a:off x="36" y="2527"/>
              <a:ext cx="510" cy="7"/>
            </a:xfrm>
            <a:custGeom>
              <a:avLst/>
              <a:gdLst>
                <a:gd name="T0" fmla="*/ 9 w 928"/>
                <a:gd name="T1" fmla="*/ 0 h 16"/>
                <a:gd name="T2" fmla="*/ 9 w 928"/>
                <a:gd name="T3" fmla="*/ 1 h 16"/>
                <a:gd name="T4" fmla="*/ 0 w 928"/>
                <a:gd name="T5" fmla="*/ 1 h 16"/>
                <a:gd name="T6" fmla="*/ 17 w 928"/>
                <a:gd name="T7" fmla="*/ 0 h 16"/>
                <a:gd name="T8" fmla="*/ 26 w 928"/>
                <a:gd name="T9" fmla="*/ 1 h 16"/>
                <a:gd name="T10" fmla="*/ 17 w 928"/>
                <a:gd name="T11" fmla="*/ 1 h 16"/>
                <a:gd name="T12" fmla="*/ 17 w 928"/>
                <a:gd name="T13" fmla="*/ 0 h 16"/>
                <a:gd name="T14" fmla="*/ 41 w 928"/>
                <a:gd name="T15" fmla="*/ 0 h 16"/>
                <a:gd name="T16" fmla="*/ 41 w 928"/>
                <a:gd name="T17" fmla="*/ 1 h 16"/>
                <a:gd name="T18" fmla="*/ 32 w 928"/>
                <a:gd name="T19" fmla="*/ 1 h 16"/>
                <a:gd name="T20" fmla="*/ 49 w 928"/>
                <a:gd name="T21" fmla="*/ 0 h 16"/>
                <a:gd name="T22" fmla="*/ 58 w 928"/>
                <a:gd name="T23" fmla="*/ 1 h 16"/>
                <a:gd name="T24" fmla="*/ 49 w 928"/>
                <a:gd name="T25" fmla="*/ 1 h 16"/>
                <a:gd name="T26" fmla="*/ 49 w 928"/>
                <a:gd name="T27" fmla="*/ 0 h 16"/>
                <a:gd name="T28" fmla="*/ 73 w 928"/>
                <a:gd name="T29" fmla="*/ 0 h 16"/>
                <a:gd name="T30" fmla="*/ 73 w 928"/>
                <a:gd name="T31" fmla="*/ 1 h 16"/>
                <a:gd name="T32" fmla="*/ 64 w 928"/>
                <a:gd name="T33" fmla="*/ 1 h 16"/>
                <a:gd name="T34" fmla="*/ 81 w 928"/>
                <a:gd name="T35" fmla="*/ 0 h 16"/>
                <a:gd name="T36" fmla="*/ 90 w 928"/>
                <a:gd name="T37" fmla="*/ 1 h 16"/>
                <a:gd name="T38" fmla="*/ 81 w 928"/>
                <a:gd name="T39" fmla="*/ 1 h 16"/>
                <a:gd name="T40" fmla="*/ 81 w 928"/>
                <a:gd name="T41" fmla="*/ 0 h 16"/>
                <a:gd name="T42" fmla="*/ 105 w 928"/>
                <a:gd name="T43" fmla="*/ 0 h 16"/>
                <a:gd name="T44" fmla="*/ 105 w 928"/>
                <a:gd name="T45" fmla="*/ 1 h 16"/>
                <a:gd name="T46" fmla="*/ 96 w 928"/>
                <a:gd name="T47" fmla="*/ 1 h 16"/>
                <a:gd name="T48" fmla="*/ 113 w 928"/>
                <a:gd name="T49" fmla="*/ 0 h 16"/>
                <a:gd name="T50" fmla="*/ 122 w 928"/>
                <a:gd name="T51" fmla="*/ 1 h 16"/>
                <a:gd name="T52" fmla="*/ 113 w 928"/>
                <a:gd name="T53" fmla="*/ 1 h 16"/>
                <a:gd name="T54" fmla="*/ 113 w 928"/>
                <a:gd name="T55" fmla="*/ 0 h 16"/>
                <a:gd name="T56" fmla="*/ 137 w 928"/>
                <a:gd name="T57" fmla="*/ 0 h 16"/>
                <a:gd name="T58" fmla="*/ 137 w 928"/>
                <a:gd name="T59" fmla="*/ 1 h 16"/>
                <a:gd name="T60" fmla="*/ 128 w 928"/>
                <a:gd name="T61" fmla="*/ 1 h 16"/>
                <a:gd name="T62" fmla="*/ 145 w 928"/>
                <a:gd name="T63" fmla="*/ 0 h 16"/>
                <a:gd name="T64" fmla="*/ 154 w 928"/>
                <a:gd name="T65" fmla="*/ 1 h 16"/>
                <a:gd name="T66" fmla="*/ 145 w 928"/>
                <a:gd name="T67" fmla="*/ 1 h 16"/>
                <a:gd name="T68" fmla="*/ 145 w 928"/>
                <a:gd name="T69" fmla="*/ 0 h 1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28"/>
                <a:gd name="T106" fmla="*/ 0 h 16"/>
                <a:gd name="T107" fmla="*/ 928 w 928"/>
                <a:gd name="T108" fmla="*/ 16 h 1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28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  <a:moveTo>
                    <a:pt x="776" y="0"/>
                  </a:moveTo>
                  <a:lnTo>
                    <a:pt x="824" y="0"/>
                  </a:lnTo>
                  <a:cubicBezTo>
                    <a:pt x="829" y="0"/>
                    <a:pt x="832" y="4"/>
                    <a:pt x="832" y="8"/>
                  </a:cubicBezTo>
                  <a:cubicBezTo>
                    <a:pt x="832" y="13"/>
                    <a:pt x="829" y="16"/>
                    <a:pt x="824" y="16"/>
                  </a:cubicBezTo>
                  <a:lnTo>
                    <a:pt x="776" y="16"/>
                  </a:lnTo>
                  <a:cubicBezTo>
                    <a:pt x="772" y="16"/>
                    <a:pt x="768" y="13"/>
                    <a:pt x="768" y="8"/>
                  </a:cubicBezTo>
                  <a:cubicBezTo>
                    <a:pt x="768" y="4"/>
                    <a:pt x="772" y="0"/>
                    <a:pt x="776" y="0"/>
                  </a:cubicBezTo>
                  <a:close/>
                  <a:moveTo>
                    <a:pt x="872" y="0"/>
                  </a:moveTo>
                  <a:lnTo>
                    <a:pt x="920" y="0"/>
                  </a:lnTo>
                  <a:cubicBezTo>
                    <a:pt x="925" y="0"/>
                    <a:pt x="928" y="4"/>
                    <a:pt x="928" y="8"/>
                  </a:cubicBezTo>
                  <a:cubicBezTo>
                    <a:pt x="928" y="13"/>
                    <a:pt x="925" y="16"/>
                    <a:pt x="920" y="16"/>
                  </a:cubicBezTo>
                  <a:lnTo>
                    <a:pt x="872" y="16"/>
                  </a:lnTo>
                  <a:cubicBezTo>
                    <a:pt x="868" y="16"/>
                    <a:pt x="864" y="13"/>
                    <a:pt x="864" y="8"/>
                  </a:cubicBezTo>
                  <a:cubicBezTo>
                    <a:pt x="864" y="4"/>
                    <a:pt x="868" y="0"/>
                    <a:pt x="872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309" name="Freeform 80"/>
            <p:cNvSpPr>
              <a:spLocks noEditPoints="1"/>
            </p:cNvSpPr>
            <p:nvPr/>
          </p:nvSpPr>
          <p:spPr bwMode="auto">
            <a:xfrm>
              <a:off x="352" y="2314"/>
              <a:ext cx="9" cy="159"/>
            </a:xfrm>
            <a:custGeom>
              <a:avLst/>
              <a:gdLst>
                <a:gd name="T0" fmla="*/ 3 w 16"/>
                <a:gd name="T1" fmla="*/ 1 h 352"/>
                <a:gd name="T2" fmla="*/ 3 w 16"/>
                <a:gd name="T3" fmla="*/ 5 h 352"/>
                <a:gd name="T4" fmla="*/ 2 w 16"/>
                <a:gd name="T5" fmla="*/ 6 h 352"/>
                <a:gd name="T6" fmla="*/ 0 w 16"/>
                <a:gd name="T7" fmla="*/ 5 h 352"/>
                <a:gd name="T8" fmla="*/ 0 w 16"/>
                <a:gd name="T9" fmla="*/ 1 h 352"/>
                <a:gd name="T10" fmla="*/ 2 w 16"/>
                <a:gd name="T11" fmla="*/ 0 h 352"/>
                <a:gd name="T12" fmla="*/ 3 w 16"/>
                <a:gd name="T13" fmla="*/ 1 h 352"/>
                <a:gd name="T14" fmla="*/ 3 w 16"/>
                <a:gd name="T15" fmla="*/ 9 h 352"/>
                <a:gd name="T16" fmla="*/ 3 w 16"/>
                <a:gd name="T17" fmla="*/ 14 h 352"/>
                <a:gd name="T18" fmla="*/ 2 w 16"/>
                <a:gd name="T19" fmla="*/ 15 h 352"/>
                <a:gd name="T20" fmla="*/ 0 w 16"/>
                <a:gd name="T21" fmla="*/ 14 h 352"/>
                <a:gd name="T22" fmla="*/ 0 w 16"/>
                <a:gd name="T23" fmla="*/ 9 h 352"/>
                <a:gd name="T24" fmla="*/ 2 w 16"/>
                <a:gd name="T25" fmla="*/ 9 h 352"/>
                <a:gd name="T26" fmla="*/ 3 w 16"/>
                <a:gd name="T27" fmla="*/ 9 h 352"/>
                <a:gd name="T28" fmla="*/ 3 w 16"/>
                <a:gd name="T29" fmla="*/ 19 h 352"/>
                <a:gd name="T30" fmla="*/ 3 w 16"/>
                <a:gd name="T31" fmla="*/ 23 h 352"/>
                <a:gd name="T32" fmla="*/ 2 w 16"/>
                <a:gd name="T33" fmla="*/ 23 h 352"/>
                <a:gd name="T34" fmla="*/ 0 w 16"/>
                <a:gd name="T35" fmla="*/ 23 h 352"/>
                <a:gd name="T36" fmla="*/ 0 w 16"/>
                <a:gd name="T37" fmla="*/ 19 h 352"/>
                <a:gd name="T38" fmla="*/ 2 w 16"/>
                <a:gd name="T39" fmla="*/ 18 h 352"/>
                <a:gd name="T40" fmla="*/ 3 w 16"/>
                <a:gd name="T41" fmla="*/ 19 h 352"/>
                <a:gd name="T42" fmla="*/ 3 w 16"/>
                <a:gd name="T43" fmla="*/ 28 h 352"/>
                <a:gd name="T44" fmla="*/ 3 w 16"/>
                <a:gd name="T45" fmla="*/ 32 h 352"/>
                <a:gd name="T46" fmla="*/ 2 w 16"/>
                <a:gd name="T47" fmla="*/ 33 h 352"/>
                <a:gd name="T48" fmla="*/ 0 w 16"/>
                <a:gd name="T49" fmla="*/ 32 h 352"/>
                <a:gd name="T50" fmla="*/ 0 w 16"/>
                <a:gd name="T51" fmla="*/ 28 h 352"/>
                <a:gd name="T52" fmla="*/ 2 w 16"/>
                <a:gd name="T53" fmla="*/ 27 h 352"/>
                <a:gd name="T54" fmla="*/ 3 w 16"/>
                <a:gd name="T55" fmla="*/ 28 h 3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"/>
                <a:gd name="T85" fmla="*/ 0 h 352"/>
                <a:gd name="T86" fmla="*/ 16 w 16"/>
                <a:gd name="T87" fmla="*/ 352 h 3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" h="352">
                  <a:moveTo>
                    <a:pt x="16" y="8"/>
                  </a:moveTo>
                  <a:lnTo>
                    <a:pt x="16" y="56"/>
                  </a:lnTo>
                  <a:cubicBezTo>
                    <a:pt x="16" y="61"/>
                    <a:pt x="13" y="64"/>
                    <a:pt x="8" y="64"/>
                  </a:cubicBezTo>
                  <a:cubicBezTo>
                    <a:pt x="4" y="64"/>
                    <a:pt x="0" y="61"/>
                    <a:pt x="0" y="56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104"/>
                  </a:moveTo>
                  <a:lnTo>
                    <a:pt x="16" y="152"/>
                  </a:lnTo>
                  <a:cubicBezTo>
                    <a:pt x="16" y="157"/>
                    <a:pt x="13" y="160"/>
                    <a:pt x="8" y="160"/>
                  </a:cubicBezTo>
                  <a:cubicBezTo>
                    <a:pt x="4" y="160"/>
                    <a:pt x="0" y="157"/>
                    <a:pt x="0" y="152"/>
                  </a:cubicBezTo>
                  <a:lnTo>
                    <a:pt x="0" y="104"/>
                  </a:lnTo>
                  <a:cubicBezTo>
                    <a:pt x="0" y="100"/>
                    <a:pt x="4" y="96"/>
                    <a:pt x="8" y="96"/>
                  </a:cubicBezTo>
                  <a:cubicBezTo>
                    <a:pt x="13" y="96"/>
                    <a:pt x="16" y="100"/>
                    <a:pt x="16" y="104"/>
                  </a:cubicBezTo>
                  <a:close/>
                  <a:moveTo>
                    <a:pt x="16" y="200"/>
                  </a:moveTo>
                  <a:lnTo>
                    <a:pt x="16" y="248"/>
                  </a:lnTo>
                  <a:cubicBezTo>
                    <a:pt x="16" y="253"/>
                    <a:pt x="13" y="256"/>
                    <a:pt x="8" y="256"/>
                  </a:cubicBezTo>
                  <a:cubicBezTo>
                    <a:pt x="4" y="256"/>
                    <a:pt x="0" y="253"/>
                    <a:pt x="0" y="248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296"/>
                  </a:moveTo>
                  <a:lnTo>
                    <a:pt x="16" y="344"/>
                  </a:lnTo>
                  <a:cubicBezTo>
                    <a:pt x="16" y="349"/>
                    <a:pt x="13" y="352"/>
                    <a:pt x="8" y="352"/>
                  </a:cubicBezTo>
                  <a:cubicBezTo>
                    <a:pt x="4" y="352"/>
                    <a:pt x="0" y="349"/>
                    <a:pt x="0" y="344"/>
                  </a:cubicBezTo>
                  <a:lnTo>
                    <a:pt x="0" y="296"/>
                  </a:lnTo>
                  <a:cubicBezTo>
                    <a:pt x="0" y="292"/>
                    <a:pt x="4" y="288"/>
                    <a:pt x="8" y="288"/>
                  </a:cubicBezTo>
                  <a:cubicBezTo>
                    <a:pt x="13" y="288"/>
                    <a:pt x="16" y="292"/>
                    <a:pt x="16" y="296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310" name="Freeform 81"/>
            <p:cNvSpPr>
              <a:spLocks/>
            </p:cNvSpPr>
            <p:nvPr/>
          </p:nvSpPr>
          <p:spPr bwMode="auto">
            <a:xfrm>
              <a:off x="318" y="2269"/>
              <a:ext cx="76" cy="64"/>
            </a:xfrm>
            <a:custGeom>
              <a:avLst/>
              <a:gdLst>
                <a:gd name="T0" fmla="*/ 12 w 138"/>
                <a:gd name="T1" fmla="*/ 0 h 139"/>
                <a:gd name="T2" fmla="*/ 23 w 138"/>
                <a:gd name="T3" fmla="*/ 13 h 139"/>
                <a:gd name="T4" fmla="*/ 0 w 138"/>
                <a:gd name="T5" fmla="*/ 13 h 139"/>
                <a:gd name="T6" fmla="*/ 12 w 138"/>
                <a:gd name="T7" fmla="*/ 0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69" y="0"/>
                  </a:moveTo>
                  <a:lnTo>
                    <a:pt x="138" y="139"/>
                  </a:lnTo>
                  <a:cubicBezTo>
                    <a:pt x="95" y="117"/>
                    <a:pt x="44" y="117"/>
                    <a:pt x="0" y="139"/>
                  </a:cubicBezTo>
                  <a:lnTo>
                    <a:pt x="69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311" name="Freeform 82"/>
            <p:cNvSpPr>
              <a:spLocks/>
            </p:cNvSpPr>
            <p:nvPr/>
          </p:nvSpPr>
          <p:spPr bwMode="auto">
            <a:xfrm>
              <a:off x="318" y="2468"/>
              <a:ext cx="76" cy="62"/>
            </a:xfrm>
            <a:custGeom>
              <a:avLst/>
              <a:gdLst>
                <a:gd name="T0" fmla="*/ 12 w 138"/>
                <a:gd name="T1" fmla="*/ 13 h 138"/>
                <a:gd name="T2" fmla="*/ 0 w 138"/>
                <a:gd name="T3" fmla="*/ 0 h 138"/>
                <a:gd name="T4" fmla="*/ 23 w 138"/>
                <a:gd name="T5" fmla="*/ 0 h 138"/>
                <a:gd name="T6" fmla="*/ 23 w 138"/>
                <a:gd name="T7" fmla="*/ 0 h 138"/>
                <a:gd name="T8" fmla="*/ 12 w 138"/>
                <a:gd name="T9" fmla="*/ 13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38"/>
                <a:gd name="T17" fmla="*/ 138 w 138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38">
                  <a:moveTo>
                    <a:pt x="69" y="138"/>
                  </a:moveTo>
                  <a:lnTo>
                    <a:pt x="0" y="0"/>
                  </a:lnTo>
                  <a:cubicBezTo>
                    <a:pt x="44" y="22"/>
                    <a:pt x="95" y="22"/>
                    <a:pt x="138" y="0"/>
                  </a:cubicBezTo>
                  <a:lnTo>
                    <a:pt x="69" y="138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312" name="Rectangle 83"/>
            <p:cNvSpPr>
              <a:spLocks noChangeArrowheads="1"/>
            </p:cNvSpPr>
            <p:nvPr/>
          </p:nvSpPr>
          <p:spPr bwMode="auto">
            <a:xfrm>
              <a:off x="93" y="2295"/>
              <a:ext cx="19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可选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1313" name="Rectangle 84"/>
            <p:cNvSpPr>
              <a:spLocks noChangeArrowheads="1"/>
            </p:cNvSpPr>
            <p:nvPr/>
          </p:nvSpPr>
          <p:spPr bwMode="auto">
            <a:xfrm>
              <a:off x="93" y="2411"/>
              <a:ext cx="19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部分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1314" name="Rectangle 56"/>
            <p:cNvSpPr>
              <a:spLocks noChangeArrowheads="1"/>
            </p:cNvSpPr>
            <p:nvPr/>
          </p:nvSpPr>
          <p:spPr bwMode="auto">
            <a:xfrm>
              <a:off x="4141" y="1530"/>
              <a:ext cx="191" cy="462"/>
            </a:xfrm>
            <a:prstGeom prst="rect">
              <a:avLst/>
            </a:prstGeom>
            <a:solidFill>
              <a:srgbClr val="F7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分组头</a:t>
              </a:r>
              <a:endParaRPr lang="zh-CN" altLang="en-US" sz="32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</p:grpSp>
      <p:sp>
        <p:nvSpPr>
          <p:cNvPr id="300118" name="Rectangle 86"/>
          <p:cNvSpPr>
            <a:spLocks noChangeArrowheads="1"/>
          </p:cNvSpPr>
          <p:nvPr/>
        </p:nvSpPr>
        <p:spPr bwMode="auto">
          <a:xfrm>
            <a:off x="971550" y="944563"/>
            <a:ext cx="647700" cy="431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0119" name="Text Box 103"/>
          <p:cNvSpPr txBox="1">
            <a:spLocks noChangeArrowheads="1"/>
          </p:cNvSpPr>
          <p:nvPr/>
        </p:nvSpPr>
        <p:spPr bwMode="auto">
          <a:xfrm>
            <a:off x="466725" y="4229100"/>
            <a:ext cx="61928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0" u="none" dirty="0">
                <a:solidFill>
                  <a:srgbClr val="1A3868"/>
                </a:solidFill>
              </a:rPr>
              <a:t>第一个字段是</a:t>
            </a:r>
            <a:r>
              <a:rPr lang="en-US" altLang="zh-CN" sz="2000" b="0" u="none" dirty="0">
                <a:solidFill>
                  <a:srgbClr val="1A3868"/>
                </a:solidFill>
              </a:rPr>
              <a:t>——</a:t>
            </a:r>
            <a:r>
              <a:rPr lang="zh-CN" altLang="en-US" sz="2000" b="0" u="none" dirty="0">
                <a:solidFill>
                  <a:srgbClr val="C00000"/>
                </a:solidFill>
              </a:rPr>
              <a:t>版本</a:t>
            </a:r>
            <a:r>
              <a:rPr lang="zh-CN" altLang="en-US" sz="2000" b="0" u="none" dirty="0">
                <a:solidFill>
                  <a:srgbClr val="1A3868"/>
                </a:solidFill>
              </a:rPr>
              <a:t>（</a:t>
            </a:r>
            <a:r>
              <a:rPr lang="en-US" altLang="zh-CN" sz="2000" b="0" u="none" dirty="0">
                <a:solidFill>
                  <a:srgbClr val="1A3868"/>
                </a:solidFill>
              </a:rPr>
              <a:t>version</a:t>
            </a:r>
            <a:r>
              <a:rPr lang="zh-CN" altLang="en-US" sz="2000" b="0" u="none" dirty="0">
                <a:solidFill>
                  <a:srgbClr val="1A3868"/>
                </a:solidFill>
              </a:rPr>
              <a:t>），长度为</a:t>
            </a:r>
            <a:r>
              <a:rPr lang="en-US" altLang="zh-CN" sz="2000" b="0" u="none" dirty="0">
                <a:solidFill>
                  <a:srgbClr val="1A3868"/>
                </a:solidFill>
              </a:rPr>
              <a:t>4</a:t>
            </a:r>
            <a:r>
              <a:rPr lang="zh-CN" altLang="en-US" sz="2000" b="0" u="none" dirty="0">
                <a:solidFill>
                  <a:srgbClr val="1A3868"/>
                </a:solidFill>
              </a:rPr>
              <a:t>位，表示所使用的网络层</a:t>
            </a:r>
            <a:r>
              <a:rPr lang="en-US" altLang="zh-CN" sz="2000" b="0" u="none" dirty="0">
                <a:solidFill>
                  <a:srgbClr val="1A3868"/>
                </a:solidFill>
              </a:rPr>
              <a:t>IP</a:t>
            </a:r>
            <a:r>
              <a:rPr lang="zh-CN" altLang="en-US" sz="2000" b="0" u="none" dirty="0">
                <a:solidFill>
                  <a:srgbClr val="1A3868"/>
                </a:solidFill>
              </a:rPr>
              <a:t>协议的</a:t>
            </a:r>
            <a:r>
              <a:rPr lang="zh-CN" altLang="en-US" sz="2000" b="0" u="none" dirty="0" smtClean="0">
                <a:solidFill>
                  <a:srgbClr val="1A3868"/>
                </a:solidFill>
              </a:rPr>
              <a:t>版本号</a:t>
            </a:r>
            <a:r>
              <a:rPr lang="zh-CN" altLang="en-US" sz="2000" b="0" u="none" dirty="0">
                <a:solidFill>
                  <a:srgbClr val="1A3868"/>
                </a:solidFill>
              </a:rPr>
              <a:t>；</a:t>
            </a:r>
            <a:r>
              <a:rPr lang="zh-CN" altLang="en-US" sz="2000" b="0" u="none" dirty="0" smtClean="0">
                <a:solidFill>
                  <a:srgbClr val="1A3868"/>
                </a:solidFill>
              </a:rPr>
              <a:t>值</a:t>
            </a:r>
            <a:r>
              <a:rPr lang="zh-CN" altLang="en-US" sz="2000" b="0" u="none" dirty="0">
                <a:solidFill>
                  <a:srgbClr val="1A3868"/>
                </a:solidFill>
              </a:rPr>
              <a:t>为</a:t>
            </a:r>
            <a:r>
              <a:rPr lang="en-US" altLang="zh-CN" sz="2000" b="0" u="none" dirty="0">
                <a:solidFill>
                  <a:srgbClr val="1A3868"/>
                </a:solidFill>
              </a:rPr>
              <a:t>4</a:t>
            </a:r>
            <a:r>
              <a:rPr lang="zh-CN" altLang="en-US" sz="2000" b="0" u="none" dirty="0">
                <a:solidFill>
                  <a:srgbClr val="1A3868"/>
                </a:solidFill>
              </a:rPr>
              <a:t>，表示</a:t>
            </a:r>
            <a:r>
              <a:rPr lang="en-US" altLang="zh-CN" sz="2000" b="0" u="none" dirty="0" smtClean="0">
                <a:solidFill>
                  <a:srgbClr val="1A3868"/>
                </a:solidFill>
              </a:rPr>
              <a:t>IPv4</a:t>
            </a:r>
            <a:r>
              <a:rPr lang="zh-CN" altLang="en-US" sz="2000" b="0" u="none" dirty="0" smtClean="0">
                <a:solidFill>
                  <a:srgbClr val="1A3868"/>
                </a:solidFill>
              </a:rPr>
              <a:t>。</a:t>
            </a:r>
            <a:endParaRPr lang="zh-CN" altLang="en-US" sz="2000" b="0" u="none" dirty="0">
              <a:solidFill>
                <a:srgbClr val="1A386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118" grpId="0" animBg="1"/>
      <p:bldP spid="3001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281" name="Group 2"/>
          <p:cNvGrpSpPr>
            <a:grpSpLocks/>
          </p:cNvGrpSpPr>
          <p:nvPr/>
        </p:nvGrpSpPr>
        <p:grpSpPr bwMode="auto">
          <a:xfrm>
            <a:off x="95250" y="703263"/>
            <a:ext cx="6924675" cy="3452812"/>
            <a:chOff x="22" y="804"/>
            <a:chExt cx="4362" cy="2175"/>
          </a:xfrm>
        </p:grpSpPr>
        <p:sp>
          <p:nvSpPr>
            <p:cNvPr id="353284" name="AutoShape 6"/>
            <p:cNvSpPr>
              <a:spLocks noChangeAspect="1" noChangeArrowheads="1" noTextEdit="1"/>
            </p:cNvSpPr>
            <p:nvPr/>
          </p:nvSpPr>
          <p:spPr bwMode="auto">
            <a:xfrm>
              <a:off x="22" y="804"/>
              <a:ext cx="4362" cy="2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285" name="Rectangle 7"/>
            <p:cNvSpPr>
              <a:spLocks noChangeArrowheads="1"/>
            </p:cNvSpPr>
            <p:nvPr/>
          </p:nvSpPr>
          <p:spPr bwMode="auto">
            <a:xfrm>
              <a:off x="567" y="967"/>
              <a:ext cx="423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3286" name="Rectangle 8"/>
            <p:cNvSpPr>
              <a:spLocks noChangeArrowheads="1"/>
            </p:cNvSpPr>
            <p:nvPr/>
          </p:nvSpPr>
          <p:spPr bwMode="auto">
            <a:xfrm>
              <a:off x="655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版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3287" name="Rectangle 9"/>
            <p:cNvSpPr>
              <a:spLocks noChangeArrowheads="1"/>
            </p:cNvSpPr>
            <p:nvPr/>
          </p:nvSpPr>
          <p:spPr bwMode="auto">
            <a:xfrm>
              <a:off x="788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本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3288" name="Rectangle 10"/>
            <p:cNvSpPr>
              <a:spLocks noChangeArrowheads="1"/>
            </p:cNvSpPr>
            <p:nvPr/>
          </p:nvSpPr>
          <p:spPr bwMode="auto">
            <a:xfrm>
              <a:off x="990" y="967"/>
              <a:ext cx="422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3289" name="Rectangle 11"/>
            <p:cNvSpPr>
              <a:spLocks noChangeArrowheads="1"/>
            </p:cNvSpPr>
            <p:nvPr/>
          </p:nvSpPr>
          <p:spPr bwMode="auto">
            <a:xfrm>
              <a:off x="1077" y="982"/>
              <a:ext cx="3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分组头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3290" name="Rectangle 12"/>
            <p:cNvSpPr>
              <a:spLocks noChangeArrowheads="1"/>
            </p:cNvSpPr>
            <p:nvPr/>
          </p:nvSpPr>
          <p:spPr bwMode="auto">
            <a:xfrm>
              <a:off x="1077" y="1090"/>
              <a:ext cx="22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长度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3291" name="Rectangle 13"/>
            <p:cNvSpPr>
              <a:spLocks noChangeArrowheads="1"/>
            </p:cNvSpPr>
            <p:nvPr/>
          </p:nvSpPr>
          <p:spPr bwMode="auto">
            <a:xfrm>
              <a:off x="1412" y="967"/>
              <a:ext cx="844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3292" name="Rectangle 14"/>
            <p:cNvSpPr>
              <a:spLocks noChangeArrowheads="1"/>
            </p:cNvSpPr>
            <p:nvPr/>
          </p:nvSpPr>
          <p:spPr bwMode="auto">
            <a:xfrm>
              <a:off x="1623" y="1050"/>
              <a:ext cx="45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 dirty="0" smtClean="0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区分服务</a:t>
              </a:r>
              <a:endParaRPr lang="zh-CN" altLang="en-US" u="none" dirty="0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3293" name="Rectangle 15"/>
            <p:cNvSpPr>
              <a:spLocks noChangeArrowheads="1"/>
            </p:cNvSpPr>
            <p:nvPr/>
          </p:nvSpPr>
          <p:spPr bwMode="auto">
            <a:xfrm>
              <a:off x="2256" y="967"/>
              <a:ext cx="1689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3294" name="Rectangle 16"/>
            <p:cNvSpPr>
              <a:spLocks noChangeArrowheads="1"/>
            </p:cNvSpPr>
            <p:nvPr/>
          </p:nvSpPr>
          <p:spPr bwMode="auto">
            <a:xfrm>
              <a:off x="2731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总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3295" name="Rectangle 17"/>
            <p:cNvSpPr>
              <a:spLocks noChangeArrowheads="1"/>
            </p:cNvSpPr>
            <p:nvPr/>
          </p:nvSpPr>
          <p:spPr bwMode="auto">
            <a:xfrm>
              <a:off x="3048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长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3296" name="Rectangle 18"/>
            <p:cNvSpPr>
              <a:spLocks noChangeArrowheads="1"/>
            </p:cNvSpPr>
            <p:nvPr/>
          </p:nvSpPr>
          <p:spPr bwMode="auto">
            <a:xfrm>
              <a:off x="3364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度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3297" name="Rectangle 19"/>
            <p:cNvSpPr>
              <a:spLocks noChangeArrowheads="1"/>
            </p:cNvSpPr>
            <p:nvPr/>
          </p:nvSpPr>
          <p:spPr bwMode="auto">
            <a:xfrm>
              <a:off x="567" y="1227"/>
              <a:ext cx="1689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3298" name="Rectangle 20"/>
            <p:cNvSpPr>
              <a:spLocks noChangeArrowheads="1"/>
            </p:cNvSpPr>
            <p:nvPr/>
          </p:nvSpPr>
          <p:spPr bwMode="auto">
            <a:xfrm>
              <a:off x="1253" y="131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标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3299" name="Rectangle 21"/>
            <p:cNvSpPr>
              <a:spLocks noChangeArrowheads="1"/>
            </p:cNvSpPr>
            <p:nvPr/>
          </p:nvSpPr>
          <p:spPr bwMode="auto">
            <a:xfrm>
              <a:off x="1464" y="131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识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3300" name="Rectangle 22"/>
            <p:cNvSpPr>
              <a:spLocks noChangeArrowheads="1"/>
            </p:cNvSpPr>
            <p:nvPr/>
          </p:nvSpPr>
          <p:spPr bwMode="auto">
            <a:xfrm>
              <a:off x="2256" y="1227"/>
              <a:ext cx="422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3301" name="Rectangle 23"/>
            <p:cNvSpPr>
              <a:spLocks noChangeArrowheads="1"/>
            </p:cNvSpPr>
            <p:nvPr/>
          </p:nvSpPr>
          <p:spPr bwMode="auto">
            <a:xfrm>
              <a:off x="2344" y="131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标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3302" name="Rectangle 24"/>
            <p:cNvSpPr>
              <a:spLocks noChangeArrowheads="1"/>
            </p:cNvSpPr>
            <p:nvPr/>
          </p:nvSpPr>
          <p:spPr bwMode="auto">
            <a:xfrm>
              <a:off x="2476" y="131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志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3303" name="Rectangle 25"/>
            <p:cNvSpPr>
              <a:spLocks noChangeArrowheads="1"/>
            </p:cNvSpPr>
            <p:nvPr/>
          </p:nvSpPr>
          <p:spPr bwMode="auto">
            <a:xfrm>
              <a:off x="2678" y="1227"/>
              <a:ext cx="1267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3304" name="Rectangle 26"/>
            <p:cNvSpPr>
              <a:spLocks noChangeArrowheads="1"/>
            </p:cNvSpPr>
            <p:nvPr/>
          </p:nvSpPr>
          <p:spPr bwMode="auto">
            <a:xfrm>
              <a:off x="3153" y="1311"/>
              <a:ext cx="3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片偏移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3305" name="Rectangle 27"/>
            <p:cNvSpPr>
              <a:spLocks noChangeArrowheads="1"/>
            </p:cNvSpPr>
            <p:nvPr/>
          </p:nvSpPr>
          <p:spPr bwMode="auto">
            <a:xfrm>
              <a:off x="567" y="1488"/>
              <a:ext cx="845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3306" name="Rectangle 28"/>
            <p:cNvSpPr>
              <a:spLocks noChangeArrowheads="1"/>
            </p:cNvSpPr>
            <p:nvPr/>
          </p:nvSpPr>
          <p:spPr bwMode="auto">
            <a:xfrm>
              <a:off x="779" y="1572"/>
              <a:ext cx="44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生存时间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3307" name="Rectangle 29"/>
            <p:cNvSpPr>
              <a:spLocks noChangeArrowheads="1"/>
            </p:cNvSpPr>
            <p:nvPr/>
          </p:nvSpPr>
          <p:spPr bwMode="auto">
            <a:xfrm>
              <a:off x="1412" y="1488"/>
              <a:ext cx="844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3308" name="Rectangle 30"/>
            <p:cNvSpPr>
              <a:spLocks noChangeArrowheads="1"/>
            </p:cNvSpPr>
            <p:nvPr/>
          </p:nvSpPr>
          <p:spPr bwMode="auto">
            <a:xfrm>
              <a:off x="1702" y="1572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协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3309" name="Rectangle 31"/>
            <p:cNvSpPr>
              <a:spLocks noChangeArrowheads="1"/>
            </p:cNvSpPr>
            <p:nvPr/>
          </p:nvSpPr>
          <p:spPr bwMode="auto">
            <a:xfrm>
              <a:off x="1860" y="1572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议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3310" name="Rectangle 32"/>
            <p:cNvSpPr>
              <a:spLocks noChangeArrowheads="1"/>
            </p:cNvSpPr>
            <p:nvPr/>
          </p:nvSpPr>
          <p:spPr bwMode="auto">
            <a:xfrm>
              <a:off x="2256" y="1488"/>
              <a:ext cx="1689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3311" name="Rectangle 33"/>
            <p:cNvSpPr>
              <a:spLocks noChangeArrowheads="1"/>
            </p:cNvSpPr>
            <p:nvPr/>
          </p:nvSpPr>
          <p:spPr bwMode="auto">
            <a:xfrm>
              <a:off x="2837" y="1572"/>
              <a:ext cx="56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 dirty="0" smtClean="0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首部校验和</a:t>
              </a:r>
              <a:endParaRPr lang="zh-CN" altLang="en-US" u="none" dirty="0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3312" name="Rectangle 34"/>
            <p:cNvSpPr>
              <a:spLocks noChangeArrowheads="1"/>
            </p:cNvSpPr>
            <p:nvPr/>
          </p:nvSpPr>
          <p:spPr bwMode="auto">
            <a:xfrm>
              <a:off x="567" y="1748"/>
              <a:ext cx="3378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3313" name="Rectangle 35"/>
            <p:cNvSpPr>
              <a:spLocks noChangeArrowheads="1"/>
            </p:cNvSpPr>
            <p:nvPr/>
          </p:nvSpPr>
          <p:spPr bwMode="auto">
            <a:xfrm>
              <a:off x="1973" y="1832"/>
              <a:ext cx="12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源</a:t>
              </a:r>
              <a:endParaRPr lang="zh-CN" altLang="en-US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3314" name="Rectangle 36"/>
            <p:cNvSpPr>
              <a:spLocks noChangeArrowheads="1"/>
            </p:cNvSpPr>
            <p:nvPr/>
          </p:nvSpPr>
          <p:spPr bwMode="auto">
            <a:xfrm>
              <a:off x="2154" y="1824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600" u="none">
                  <a:solidFill>
                    <a:srgbClr val="003399"/>
                  </a:solidFill>
                  <a:ea typeface="Gulim" pitchFamily="34" charset="-127"/>
                </a:rPr>
                <a:t>IP</a:t>
              </a:r>
              <a:endParaRPr lang="en-US" altLang="zh-CN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3315" name="Rectangle 37"/>
            <p:cNvSpPr>
              <a:spLocks noChangeArrowheads="1"/>
            </p:cNvSpPr>
            <p:nvPr/>
          </p:nvSpPr>
          <p:spPr bwMode="auto">
            <a:xfrm>
              <a:off x="2293" y="1832"/>
              <a:ext cx="25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地址</a:t>
              </a:r>
              <a:endParaRPr lang="zh-CN" altLang="en-US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3316" name="Rectangle 38"/>
            <p:cNvSpPr>
              <a:spLocks noChangeArrowheads="1"/>
            </p:cNvSpPr>
            <p:nvPr/>
          </p:nvSpPr>
          <p:spPr bwMode="auto">
            <a:xfrm>
              <a:off x="567" y="2009"/>
              <a:ext cx="3378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3317" name="Rectangle 39"/>
            <p:cNvSpPr>
              <a:spLocks noChangeArrowheads="1"/>
            </p:cNvSpPr>
            <p:nvPr/>
          </p:nvSpPr>
          <p:spPr bwMode="auto">
            <a:xfrm>
              <a:off x="1927" y="2093"/>
              <a:ext cx="25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目的</a:t>
              </a:r>
              <a:endParaRPr lang="zh-CN" altLang="en-US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3318" name="Rectangle 40"/>
            <p:cNvSpPr>
              <a:spLocks noChangeArrowheads="1"/>
            </p:cNvSpPr>
            <p:nvPr/>
          </p:nvSpPr>
          <p:spPr bwMode="auto">
            <a:xfrm>
              <a:off x="2212" y="2085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600" u="none">
                  <a:solidFill>
                    <a:srgbClr val="003399"/>
                  </a:solidFill>
                  <a:ea typeface="Gulim" pitchFamily="34" charset="-127"/>
                </a:rPr>
                <a:t>IP</a:t>
              </a:r>
              <a:endParaRPr lang="en-US" altLang="zh-CN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3319" name="Rectangle 41"/>
            <p:cNvSpPr>
              <a:spLocks noChangeArrowheads="1"/>
            </p:cNvSpPr>
            <p:nvPr/>
          </p:nvSpPr>
          <p:spPr bwMode="auto">
            <a:xfrm>
              <a:off x="2384" y="2093"/>
              <a:ext cx="25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地址</a:t>
              </a:r>
              <a:endParaRPr lang="zh-CN" altLang="en-US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3320" name="Rectangle 42"/>
            <p:cNvSpPr>
              <a:spLocks noChangeArrowheads="1"/>
            </p:cNvSpPr>
            <p:nvPr/>
          </p:nvSpPr>
          <p:spPr bwMode="auto">
            <a:xfrm>
              <a:off x="567" y="2269"/>
              <a:ext cx="2745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3321" name="Rectangle 43"/>
            <p:cNvSpPr>
              <a:spLocks noChangeArrowheads="1"/>
            </p:cNvSpPr>
            <p:nvPr/>
          </p:nvSpPr>
          <p:spPr bwMode="auto">
            <a:xfrm>
              <a:off x="567" y="2269"/>
              <a:ext cx="2745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3322" name="Rectangle 44"/>
            <p:cNvSpPr>
              <a:spLocks noChangeArrowheads="1"/>
            </p:cNvSpPr>
            <p:nvPr/>
          </p:nvSpPr>
          <p:spPr bwMode="auto">
            <a:xfrm>
              <a:off x="1702" y="2353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选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3323" name="Rectangle 45"/>
            <p:cNvSpPr>
              <a:spLocks noChangeArrowheads="1"/>
            </p:cNvSpPr>
            <p:nvPr/>
          </p:nvSpPr>
          <p:spPr bwMode="auto">
            <a:xfrm>
              <a:off x="2071" y="2353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项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3324" name="Rectangle 46"/>
            <p:cNvSpPr>
              <a:spLocks noChangeArrowheads="1"/>
            </p:cNvSpPr>
            <p:nvPr/>
          </p:nvSpPr>
          <p:spPr bwMode="auto">
            <a:xfrm>
              <a:off x="3312" y="2269"/>
              <a:ext cx="633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3325" name="Rectangle 47"/>
            <p:cNvSpPr>
              <a:spLocks noChangeArrowheads="1"/>
            </p:cNvSpPr>
            <p:nvPr/>
          </p:nvSpPr>
          <p:spPr bwMode="auto">
            <a:xfrm>
              <a:off x="3312" y="2269"/>
              <a:ext cx="633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3326" name="Rectangle 48"/>
            <p:cNvSpPr>
              <a:spLocks noChangeArrowheads="1"/>
            </p:cNvSpPr>
            <p:nvPr/>
          </p:nvSpPr>
          <p:spPr bwMode="auto">
            <a:xfrm>
              <a:off x="3470" y="2353"/>
              <a:ext cx="3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填充域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3327" name="Rectangle 49"/>
            <p:cNvSpPr>
              <a:spLocks noChangeArrowheads="1"/>
            </p:cNvSpPr>
            <p:nvPr/>
          </p:nvSpPr>
          <p:spPr bwMode="auto">
            <a:xfrm>
              <a:off x="567" y="2530"/>
              <a:ext cx="3378" cy="435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3328" name="Freeform 50"/>
            <p:cNvSpPr>
              <a:spLocks noEditPoints="1"/>
            </p:cNvSpPr>
            <p:nvPr/>
          </p:nvSpPr>
          <p:spPr bwMode="auto">
            <a:xfrm>
              <a:off x="3941" y="964"/>
              <a:ext cx="404" cy="7"/>
            </a:xfrm>
            <a:custGeom>
              <a:avLst/>
              <a:gdLst>
                <a:gd name="T0" fmla="*/ 1 w 736"/>
                <a:gd name="T1" fmla="*/ 0 h 16"/>
                <a:gd name="T2" fmla="*/ 9 w 736"/>
                <a:gd name="T3" fmla="*/ 0 h 16"/>
                <a:gd name="T4" fmla="*/ 10 w 736"/>
                <a:gd name="T5" fmla="*/ 1 h 16"/>
                <a:gd name="T6" fmla="*/ 9 w 736"/>
                <a:gd name="T7" fmla="*/ 1 h 16"/>
                <a:gd name="T8" fmla="*/ 1 w 736"/>
                <a:gd name="T9" fmla="*/ 1 h 16"/>
                <a:gd name="T10" fmla="*/ 0 w 736"/>
                <a:gd name="T11" fmla="*/ 1 h 16"/>
                <a:gd name="T12" fmla="*/ 1 w 736"/>
                <a:gd name="T13" fmla="*/ 0 h 16"/>
                <a:gd name="T14" fmla="*/ 17 w 736"/>
                <a:gd name="T15" fmla="*/ 0 h 16"/>
                <a:gd name="T16" fmla="*/ 25 w 736"/>
                <a:gd name="T17" fmla="*/ 0 h 16"/>
                <a:gd name="T18" fmla="*/ 26 w 736"/>
                <a:gd name="T19" fmla="*/ 1 h 16"/>
                <a:gd name="T20" fmla="*/ 25 w 736"/>
                <a:gd name="T21" fmla="*/ 1 h 16"/>
                <a:gd name="T22" fmla="*/ 17 w 736"/>
                <a:gd name="T23" fmla="*/ 1 h 16"/>
                <a:gd name="T24" fmla="*/ 16 w 736"/>
                <a:gd name="T25" fmla="*/ 1 h 16"/>
                <a:gd name="T26" fmla="*/ 17 w 736"/>
                <a:gd name="T27" fmla="*/ 0 h 16"/>
                <a:gd name="T28" fmla="*/ 33 w 736"/>
                <a:gd name="T29" fmla="*/ 0 h 16"/>
                <a:gd name="T30" fmla="*/ 41 w 736"/>
                <a:gd name="T31" fmla="*/ 0 h 16"/>
                <a:gd name="T32" fmla="*/ 42 w 736"/>
                <a:gd name="T33" fmla="*/ 1 h 16"/>
                <a:gd name="T34" fmla="*/ 41 w 736"/>
                <a:gd name="T35" fmla="*/ 1 h 16"/>
                <a:gd name="T36" fmla="*/ 33 w 736"/>
                <a:gd name="T37" fmla="*/ 1 h 16"/>
                <a:gd name="T38" fmla="*/ 32 w 736"/>
                <a:gd name="T39" fmla="*/ 1 h 16"/>
                <a:gd name="T40" fmla="*/ 33 w 736"/>
                <a:gd name="T41" fmla="*/ 0 h 16"/>
                <a:gd name="T42" fmla="*/ 49 w 736"/>
                <a:gd name="T43" fmla="*/ 0 h 16"/>
                <a:gd name="T44" fmla="*/ 57 w 736"/>
                <a:gd name="T45" fmla="*/ 0 h 16"/>
                <a:gd name="T46" fmla="*/ 58 w 736"/>
                <a:gd name="T47" fmla="*/ 1 h 16"/>
                <a:gd name="T48" fmla="*/ 57 w 736"/>
                <a:gd name="T49" fmla="*/ 1 h 16"/>
                <a:gd name="T50" fmla="*/ 49 w 736"/>
                <a:gd name="T51" fmla="*/ 1 h 16"/>
                <a:gd name="T52" fmla="*/ 48 w 736"/>
                <a:gd name="T53" fmla="*/ 1 h 16"/>
                <a:gd name="T54" fmla="*/ 49 w 736"/>
                <a:gd name="T55" fmla="*/ 0 h 16"/>
                <a:gd name="T56" fmla="*/ 65 w 736"/>
                <a:gd name="T57" fmla="*/ 0 h 16"/>
                <a:gd name="T58" fmla="*/ 73 w 736"/>
                <a:gd name="T59" fmla="*/ 0 h 16"/>
                <a:gd name="T60" fmla="*/ 74 w 736"/>
                <a:gd name="T61" fmla="*/ 1 h 16"/>
                <a:gd name="T62" fmla="*/ 73 w 736"/>
                <a:gd name="T63" fmla="*/ 1 h 16"/>
                <a:gd name="T64" fmla="*/ 65 w 736"/>
                <a:gd name="T65" fmla="*/ 1 h 16"/>
                <a:gd name="T66" fmla="*/ 64 w 736"/>
                <a:gd name="T67" fmla="*/ 1 h 16"/>
                <a:gd name="T68" fmla="*/ 65 w 736"/>
                <a:gd name="T69" fmla="*/ 0 h 16"/>
                <a:gd name="T70" fmla="*/ 81 w 736"/>
                <a:gd name="T71" fmla="*/ 0 h 16"/>
                <a:gd name="T72" fmla="*/ 88 w 736"/>
                <a:gd name="T73" fmla="*/ 0 h 16"/>
                <a:gd name="T74" fmla="*/ 90 w 736"/>
                <a:gd name="T75" fmla="*/ 1 h 16"/>
                <a:gd name="T76" fmla="*/ 88 w 736"/>
                <a:gd name="T77" fmla="*/ 1 h 16"/>
                <a:gd name="T78" fmla="*/ 81 w 736"/>
                <a:gd name="T79" fmla="*/ 1 h 16"/>
                <a:gd name="T80" fmla="*/ 79 w 736"/>
                <a:gd name="T81" fmla="*/ 1 h 16"/>
                <a:gd name="T82" fmla="*/ 81 w 736"/>
                <a:gd name="T83" fmla="*/ 0 h 16"/>
                <a:gd name="T84" fmla="*/ 97 w 736"/>
                <a:gd name="T85" fmla="*/ 0 h 16"/>
                <a:gd name="T86" fmla="*/ 104 w 736"/>
                <a:gd name="T87" fmla="*/ 0 h 16"/>
                <a:gd name="T88" fmla="*/ 106 w 736"/>
                <a:gd name="T89" fmla="*/ 1 h 16"/>
                <a:gd name="T90" fmla="*/ 104 w 736"/>
                <a:gd name="T91" fmla="*/ 1 h 16"/>
                <a:gd name="T92" fmla="*/ 97 w 736"/>
                <a:gd name="T93" fmla="*/ 1 h 16"/>
                <a:gd name="T94" fmla="*/ 95 w 736"/>
                <a:gd name="T95" fmla="*/ 1 h 16"/>
                <a:gd name="T96" fmla="*/ 97 w 736"/>
                <a:gd name="T97" fmla="*/ 0 h 16"/>
                <a:gd name="T98" fmla="*/ 113 w 736"/>
                <a:gd name="T99" fmla="*/ 0 h 16"/>
                <a:gd name="T100" fmla="*/ 121 w 736"/>
                <a:gd name="T101" fmla="*/ 0 h 16"/>
                <a:gd name="T102" fmla="*/ 122 w 736"/>
                <a:gd name="T103" fmla="*/ 1 h 16"/>
                <a:gd name="T104" fmla="*/ 121 w 736"/>
                <a:gd name="T105" fmla="*/ 1 h 16"/>
                <a:gd name="T106" fmla="*/ 113 w 736"/>
                <a:gd name="T107" fmla="*/ 1 h 16"/>
                <a:gd name="T108" fmla="*/ 111 w 736"/>
                <a:gd name="T109" fmla="*/ 1 h 16"/>
                <a:gd name="T110" fmla="*/ 113 w 736"/>
                <a:gd name="T111" fmla="*/ 0 h 1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6"/>
                <a:gd name="T170" fmla="*/ 736 w 736"/>
                <a:gd name="T171" fmla="*/ 16 h 1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329" name="Freeform 51"/>
            <p:cNvSpPr>
              <a:spLocks noEditPoints="1"/>
            </p:cNvSpPr>
            <p:nvPr/>
          </p:nvSpPr>
          <p:spPr bwMode="auto">
            <a:xfrm>
              <a:off x="3941" y="2527"/>
              <a:ext cx="404" cy="7"/>
            </a:xfrm>
            <a:custGeom>
              <a:avLst/>
              <a:gdLst>
                <a:gd name="T0" fmla="*/ 1 w 736"/>
                <a:gd name="T1" fmla="*/ 0 h 16"/>
                <a:gd name="T2" fmla="*/ 9 w 736"/>
                <a:gd name="T3" fmla="*/ 0 h 16"/>
                <a:gd name="T4" fmla="*/ 10 w 736"/>
                <a:gd name="T5" fmla="*/ 1 h 16"/>
                <a:gd name="T6" fmla="*/ 9 w 736"/>
                <a:gd name="T7" fmla="*/ 1 h 16"/>
                <a:gd name="T8" fmla="*/ 1 w 736"/>
                <a:gd name="T9" fmla="*/ 1 h 16"/>
                <a:gd name="T10" fmla="*/ 0 w 736"/>
                <a:gd name="T11" fmla="*/ 1 h 16"/>
                <a:gd name="T12" fmla="*/ 1 w 736"/>
                <a:gd name="T13" fmla="*/ 0 h 16"/>
                <a:gd name="T14" fmla="*/ 17 w 736"/>
                <a:gd name="T15" fmla="*/ 0 h 16"/>
                <a:gd name="T16" fmla="*/ 25 w 736"/>
                <a:gd name="T17" fmla="*/ 0 h 16"/>
                <a:gd name="T18" fmla="*/ 26 w 736"/>
                <a:gd name="T19" fmla="*/ 1 h 16"/>
                <a:gd name="T20" fmla="*/ 25 w 736"/>
                <a:gd name="T21" fmla="*/ 1 h 16"/>
                <a:gd name="T22" fmla="*/ 17 w 736"/>
                <a:gd name="T23" fmla="*/ 1 h 16"/>
                <a:gd name="T24" fmla="*/ 16 w 736"/>
                <a:gd name="T25" fmla="*/ 1 h 16"/>
                <a:gd name="T26" fmla="*/ 17 w 736"/>
                <a:gd name="T27" fmla="*/ 0 h 16"/>
                <a:gd name="T28" fmla="*/ 33 w 736"/>
                <a:gd name="T29" fmla="*/ 0 h 16"/>
                <a:gd name="T30" fmla="*/ 41 w 736"/>
                <a:gd name="T31" fmla="*/ 0 h 16"/>
                <a:gd name="T32" fmla="*/ 42 w 736"/>
                <a:gd name="T33" fmla="*/ 1 h 16"/>
                <a:gd name="T34" fmla="*/ 41 w 736"/>
                <a:gd name="T35" fmla="*/ 1 h 16"/>
                <a:gd name="T36" fmla="*/ 33 w 736"/>
                <a:gd name="T37" fmla="*/ 1 h 16"/>
                <a:gd name="T38" fmla="*/ 32 w 736"/>
                <a:gd name="T39" fmla="*/ 1 h 16"/>
                <a:gd name="T40" fmla="*/ 33 w 736"/>
                <a:gd name="T41" fmla="*/ 0 h 16"/>
                <a:gd name="T42" fmla="*/ 49 w 736"/>
                <a:gd name="T43" fmla="*/ 0 h 16"/>
                <a:gd name="T44" fmla="*/ 57 w 736"/>
                <a:gd name="T45" fmla="*/ 0 h 16"/>
                <a:gd name="T46" fmla="*/ 58 w 736"/>
                <a:gd name="T47" fmla="*/ 1 h 16"/>
                <a:gd name="T48" fmla="*/ 57 w 736"/>
                <a:gd name="T49" fmla="*/ 1 h 16"/>
                <a:gd name="T50" fmla="*/ 49 w 736"/>
                <a:gd name="T51" fmla="*/ 1 h 16"/>
                <a:gd name="T52" fmla="*/ 48 w 736"/>
                <a:gd name="T53" fmla="*/ 1 h 16"/>
                <a:gd name="T54" fmla="*/ 49 w 736"/>
                <a:gd name="T55" fmla="*/ 0 h 16"/>
                <a:gd name="T56" fmla="*/ 65 w 736"/>
                <a:gd name="T57" fmla="*/ 0 h 16"/>
                <a:gd name="T58" fmla="*/ 73 w 736"/>
                <a:gd name="T59" fmla="*/ 0 h 16"/>
                <a:gd name="T60" fmla="*/ 74 w 736"/>
                <a:gd name="T61" fmla="*/ 1 h 16"/>
                <a:gd name="T62" fmla="*/ 73 w 736"/>
                <a:gd name="T63" fmla="*/ 1 h 16"/>
                <a:gd name="T64" fmla="*/ 65 w 736"/>
                <a:gd name="T65" fmla="*/ 1 h 16"/>
                <a:gd name="T66" fmla="*/ 64 w 736"/>
                <a:gd name="T67" fmla="*/ 1 h 16"/>
                <a:gd name="T68" fmla="*/ 65 w 736"/>
                <a:gd name="T69" fmla="*/ 0 h 16"/>
                <a:gd name="T70" fmla="*/ 81 w 736"/>
                <a:gd name="T71" fmla="*/ 0 h 16"/>
                <a:gd name="T72" fmla="*/ 88 w 736"/>
                <a:gd name="T73" fmla="*/ 0 h 16"/>
                <a:gd name="T74" fmla="*/ 90 w 736"/>
                <a:gd name="T75" fmla="*/ 1 h 16"/>
                <a:gd name="T76" fmla="*/ 88 w 736"/>
                <a:gd name="T77" fmla="*/ 1 h 16"/>
                <a:gd name="T78" fmla="*/ 81 w 736"/>
                <a:gd name="T79" fmla="*/ 1 h 16"/>
                <a:gd name="T80" fmla="*/ 79 w 736"/>
                <a:gd name="T81" fmla="*/ 1 h 16"/>
                <a:gd name="T82" fmla="*/ 81 w 736"/>
                <a:gd name="T83" fmla="*/ 0 h 16"/>
                <a:gd name="T84" fmla="*/ 97 w 736"/>
                <a:gd name="T85" fmla="*/ 0 h 16"/>
                <a:gd name="T86" fmla="*/ 104 w 736"/>
                <a:gd name="T87" fmla="*/ 0 h 16"/>
                <a:gd name="T88" fmla="*/ 106 w 736"/>
                <a:gd name="T89" fmla="*/ 1 h 16"/>
                <a:gd name="T90" fmla="*/ 104 w 736"/>
                <a:gd name="T91" fmla="*/ 1 h 16"/>
                <a:gd name="T92" fmla="*/ 97 w 736"/>
                <a:gd name="T93" fmla="*/ 1 h 16"/>
                <a:gd name="T94" fmla="*/ 95 w 736"/>
                <a:gd name="T95" fmla="*/ 1 h 16"/>
                <a:gd name="T96" fmla="*/ 97 w 736"/>
                <a:gd name="T97" fmla="*/ 0 h 16"/>
                <a:gd name="T98" fmla="*/ 113 w 736"/>
                <a:gd name="T99" fmla="*/ 0 h 16"/>
                <a:gd name="T100" fmla="*/ 121 w 736"/>
                <a:gd name="T101" fmla="*/ 0 h 16"/>
                <a:gd name="T102" fmla="*/ 122 w 736"/>
                <a:gd name="T103" fmla="*/ 1 h 16"/>
                <a:gd name="T104" fmla="*/ 121 w 736"/>
                <a:gd name="T105" fmla="*/ 1 h 16"/>
                <a:gd name="T106" fmla="*/ 113 w 736"/>
                <a:gd name="T107" fmla="*/ 1 h 16"/>
                <a:gd name="T108" fmla="*/ 111 w 736"/>
                <a:gd name="T109" fmla="*/ 1 h 16"/>
                <a:gd name="T110" fmla="*/ 113 w 736"/>
                <a:gd name="T111" fmla="*/ 0 h 1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6"/>
                <a:gd name="T170" fmla="*/ 736 w 736"/>
                <a:gd name="T171" fmla="*/ 16 h 1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330" name="Rectangle 52"/>
            <p:cNvSpPr>
              <a:spLocks noChangeArrowheads="1"/>
            </p:cNvSpPr>
            <p:nvPr/>
          </p:nvSpPr>
          <p:spPr bwMode="auto">
            <a:xfrm>
              <a:off x="1755" y="270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数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3331" name="Rectangle 53"/>
            <p:cNvSpPr>
              <a:spLocks noChangeArrowheads="1"/>
            </p:cNvSpPr>
            <p:nvPr/>
          </p:nvSpPr>
          <p:spPr bwMode="auto">
            <a:xfrm>
              <a:off x="2071" y="270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据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3332" name="Rectangle 54"/>
            <p:cNvSpPr>
              <a:spLocks noChangeArrowheads="1"/>
            </p:cNvSpPr>
            <p:nvPr/>
          </p:nvSpPr>
          <p:spPr bwMode="auto">
            <a:xfrm>
              <a:off x="2389" y="270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部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3333" name="Rectangle 55"/>
            <p:cNvSpPr>
              <a:spLocks noChangeArrowheads="1"/>
            </p:cNvSpPr>
            <p:nvPr/>
          </p:nvSpPr>
          <p:spPr bwMode="auto">
            <a:xfrm>
              <a:off x="2705" y="270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分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3334" name="Freeform 57"/>
            <p:cNvSpPr>
              <a:spLocks noEditPoints="1"/>
            </p:cNvSpPr>
            <p:nvPr/>
          </p:nvSpPr>
          <p:spPr bwMode="auto">
            <a:xfrm>
              <a:off x="4204" y="1011"/>
              <a:ext cx="9" cy="637"/>
            </a:xfrm>
            <a:custGeom>
              <a:avLst/>
              <a:gdLst>
                <a:gd name="T0" fmla="*/ 3 w 16"/>
                <a:gd name="T1" fmla="*/ 5 h 1408"/>
                <a:gd name="T2" fmla="*/ 0 w 16"/>
                <a:gd name="T3" fmla="*/ 5 h 1408"/>
                <a:gd name="T4" fmla="*/ 2 w 16"/>
                <a:gd name="T5" fmla="*/ 0 h 1408"/>
                <a:gd name="T6" fmla="*/ 3 w 16"/>
                <a:gd name="T7" fmla="*/ 10 h 1408"/>
                <a:gd name="T8" fmla="*/ 2 w 16"/>
                <a:gd name="T9" fmla="*/ 15 h 1408"/>
                <a:gd name="T10" fmla="*/ 0 w 16"/>
                <a:gd name="T11" fmla="*/ 10 h 1408"/>
                <a:gd name="T12" fmla="*/ 3 w 16"/>
                <a:gd name="T13" fmla="*/ 10 h 1408"/>
                <a:gd name="T14" fmla="*/ 3 w 16"/>
                <a:gd name="T15" fmla="*/ 23 h 1408"/>
                <a:gd name="T16" fmla="*/ 0 w 16"/>
                <a:gd name="T17" fmla="*/ 23 h 1408"/>
                <a:gd name="T18" fmla="*/ 2 w 16"/>
                <a:gd name="T19" fmla="*/ 18 h 1408"/>
                <a:gd name="T20" fmla="*/ 3 w 16"/>
                <a:gd name="T21" fmla="*/ 28 h 1408"/>
                <a:gd name="T22" fmla="*/ 2 w 16"/>
                <a:gd name="T23" fmla="*/ 33 h 1408"/>
                <a:gd name="T24" fmla="*/ 0 w 16"/>
                <a:gd name="T25" fmla="*/ 28 h 1408"/>
                <a:gd name="T26" fmla="*/ 3 w 16"/>
                <a:gd name="T27" fmla="*/ 28 h 1408"/>
                <a:gd name="T28" fmla="*/ 3 w 16"/>
                <a:gd name="T29" fmla="*/ 41 h 1408"/>
                <a:gd name="T30" fmla="*/ 0 w 16"/>
                <a:gd name="T31" fmla="*/ 41 h 1408"/>
                <a:gd name="T32" fmla="*/ 2 w 16"/>
                <a:gd name="T33" fmla="*/ 36 h 1408"/>
                <a:gd name="T34" fmla="*/ 3 w 16"/>
                <a:gd name="T35" fmla="*/ 45 h 1408"/>
                <a:gd name="T36" fmla="*/ 2 w 16"/>
                <a:gd name="T37" fmla="*/ 50 h 1408"/>
                <a:gd name="T38" fmla="*/ 0 w 16"/>
                <a:gd name="T39" fmla="*/ 45 h 1408"/>
                <a:gd name="T40" fmla="*/ 3 w 16"/>
                <a:gd name="T41" fmla="*/ 45 h 1408"/>
                <a:gd name="T42" fmla="*/ 3 w 16"/>
                <a:gd name="T43" fmla="*/ 58 h 1408"/>
                <a:gd name="T44" fmla="*/ 0 w 16"/>
                <a:gd name="T45" fmla="*/ 58 h 1408"/>
                <a:gd name="T46" fmla="*/ 2 w 16"/>
                <a:gd name="T47" fmla="*/ 53 h 1408"/>
                <a:gd name="T48" fmla="*/ 3 w 16"/>
                <a:gd name="T49" fmla="*/ 63 h 1408"/>
                <a:gd name="T50" fmla="*/ 2 w 16"/>
                <a:gd name="T51" fmla="*/ 68 h 1408"/>
                <a:gd name="T52" fmla="*/ 0 w 16"/>
                <a:gd name="T53" fmla="*/ 63 h 1408"/>
                <a:gd name="T54" fmla="*/ 3 w 16"/>
                <a:gd name="T55" fmla="*/ 63 h 1408"/>
                <a:gd name="T56" fmla="*/ 3 w 16"/>
                <a:gd name="T57" fmla="*/ 76 h 1408"/>
                <a:gd name="T58" fmla="*/ 0 w 16"/>
                <a:gd name="T59" fmla="*/ 76 h 1408"/>
                <a:gd name="T60" fmla="*/ 2 w 16"/>
                <a:gd name="T61" fmla="*/ 71 h 1408"/>
                <a:gd name="T62" fmla="*/ 3 w 16"/>
                <a:gd name="T63" fmla="*/ 81 h 1408"/>
                <a:gd name="T64" fmla="*/ 2 w 16"/>
                <a:gd name="T65" fmla="*/ 86 h 1408"/>
                <a:gd name="T66" fmla="*/ 0 w 16"/>
                <a:gd name="T67" fmla="*/ 81 h 1408"/>
                <a:gd name="T68" fmla="*/ 3 w 16"/>
                <a:gd name="T69" fmla="*/ 81 h 1408"/>
                <a:gd name="T70" fmla="*/ 3 w 16"/>
                <a:gd name="T71" fmla="*/ 94 h 1408"/>
                <a:gd name="T72" fmla="*/ 0 w 16"/>
                <a:gd name="T73" fmla="*/ 94 h 1408"/>
                <a:gd name="T74" fmla="*/ 2 w 16"/>
                <a:gd name="T75" fmla="*/ 89 h 1408"/>
                <a:gd name="T76" fmla="*/ 3 w 16"/>
                <a:gd name="T77" fmla="*/ 99 h 1408"/>
                <a:gd name="T78" fmla="*/ 2 w 16"/>
                <a:gd name="T79" fmla="*/ 104 h 1408"/>
                <a:gd name="T80" fmla="*/ 0 w 16"/>
                <a:gd name="T81" fmla="*/ 99 h 1408"/>
                <a:gd name="T82" fmla="*/ 3 w 16"/>
                <a:gd name="T83" fmla="*/ 99 h 1408"/>
                <a:gd name="T84" fmla="*/ 3 w 16"/>
                <a:gd name="T85" fmla="*/ 112 h 1408"/>
                <a:gd name="T86" fmla="*/ 0 w 16"/>
                <a:gd name="T87" fmla="*/ 112 h 1408"/>
                <a:gd name="T88" fmla="*/ 2 w 16"/>
                <a:gd name="T89" fmla="*/ 107 h 1408"/>
                <a:gd name="T90" fmla="*/ 3 w 16"/>
                <a:gd name="T91" fmla="*/ 116 h 1408"/>
                <a:gd name="T92" fmla="*/ 2 w 16"/>
                <a:gd name="T93" fmla="*/ 122 h 1408"/>
                <a:gd name="T94" fmla="*/ 0 w 16"/>
                <a:gd name="T95" fmla="*/ 116 h 1408"/>
                <a:gd name="T96" fmla="*/ 3 w 16"/>
                <a:gd name="T97" fmla="*/ 116 h 1408"/>
                <a:gd name="T98" fmla="*/ 3 w 16"/>
                <a:gd name="T99" fmla="*/ 129 h 1408"/>
                <a:gd name="T100" fmla="*/ 0 w 16"/>
                <a:gd name="T101" fmla="*/ 129 h 1408"/>
                <a:gd name="T102" fmla="*/ 2 w 16"/>
                <a:gd name="T103" fmla="*/ 124 h 140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"/>
                <a:gd name="T157" fmla="*/ 0 h 1408"/>
                <a:gd name="T158" fmla="*/ 16 w 16"/>
                <a:gd name="T159" fmla="*/ 1408 h 140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" h="1408">
                  <a:moveTo>
                    <a:pt x="16" y="8"/>
                  </a:moveTo>
                  <a:lnTo>
                    <a:pt x="16" y="56"/>
                  </a:lnTo>
                  <a:cubicBezTo>
                    <a:pt x="16" y="61"/>
                    <a:pt x="13" y="64"/>
                    <a:pt x="8" y="64"/>
                  </a:cubicBezTo>
                  <a:cubicBezTo>
                    <a:pt x="4" y="64"/>
                    <a:pt x="0" y="61"/>
                    <a:pt x="0" y="56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104"/>
                  </a:moveTo>
                  <a:lnTo>
                    <a:pt x="16" y="152"/>
                  </a:lnTo>
                  <a:cubicBezTo>
                    <a:pt x="16" y="157"/>
                    <a:pt x="13" y="160"/>
                    <a:pt x="8" y="160"/>
                  </a:cubicBezTo>
                  <a:cubicBezTo>
                    <a:pt x="4" y="160"/>
                    <a:pt x="0" y="157"/>
                    <a:pt x="0" y="152"/>
                  </a:cubicBezTo>
                  <a:lnTo>
                    <a:pt x="0" y="104"/>
                  </a:lnTo>
                  <a:cubicBezTo>
                    <a:pt x="0" y="100"/>
                    <a:pt x="4" y="96"/>
                    <a:pt x="8" y="96"/>
                  </a:cubicBezTo>
                  <a:cubicBezTo>
                    <a:pt x="13" y="96"/>
                    <a:pt x="16" y="100"/>
                    <a:pt x="16" y="104"/>
                  </a:cubicBezTo>
                  <a:close/>
                  <a:moveTo>
                    <a:pt x="16" y="200"/>
                  </a:moveTo>
                  <a:lnTo>
                    <a:pt x="16" y="248"/>
                  </a:lnTo>
                  <a:cubicBezTo>
                    <a:pt x="16" y="253"/>
                    <a:pt x="13" y="256"/>
                    <a:pt x="8" y="256"/>
                  </a:cubicBezTo>
                  <a:cubicBezTo>
                    <a:pt x="4" y="256"/>
                    <a:pt x="0" y="253"/>
                    <a:pt x="0" y="248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296"/>
                  </a:moveTo>
                  <a:lnTo>
                    <a:pt x="16" y="344"/>
                  </a:lnTo>
                  <a:cubicBezTo>
                    <a:pt x="16" y="349"/>
                    <a:pt x="13" y="352"/>
                    <a:pt x="8" y="352"/>
                  </a:cubicBezTo>
                  <a:cubicBezTo>
                    <a:pt x="4" y="352"/>
                    <a:pt x="0" y="349"/>
                    <a:pt x="0" y="344"/>
                  </a:cubicBezTo>
                  <a:lnTo>
                    <a:pt x="0" y="296"/>
                  </a:lnTo>
                  <a:cubicBezTo>
                    <a:pt x="0" y="292"/>
                    <a:pt x="4" y="288"/>
                    <a:pt x="8" y="288"/>
                  </a:cubicBezTo>
                  <a:cubicBezTo>
                    <a:pt x="13" y="288"/>
                    <a:pt x="16" y="292"/>
                    <a:pt x="16" y="296"/>
                  </a:cubicBezTo>
                  <a:close/>
                  <a:moveTo>
                    <a:pt x="16" y="392"/>
                  </a:moveTo>
                  <a:lnTo>
                    <a:pt x="16" y="440"/>
                  </a:lnTo>
                  <a:cubicBezTo>
                    <a:pt x="16" y="445"/>
                    <a:pt x="13" y="448"/>
                    <a:pt x="8" y="448"/>
                  </a:cubicBezTo>
                  <a:cubicBezTo>
                    <a:pt x="4" y="448"/>
                    <a:pt x="0" y="445"/>
                    <a:pt x="0" y="440"/>
                  </a:cubicBezTo>
                  <a:lnTo>
                    <a:pt x="0" y="392"/>
                  </a:lnTo>
                  <a:cubicBezTo>
                    <a:pt x="0" y="388"/>
                    <a:pt x="4" y="384"/>
                    <a:pt x="8" y="384"/>
                  </a:cubicBezTo>
                  <a:cubicBezTo>
                    <a:pt x="13" y="384"/>
                    <a:pt x="16" y="388"/>
                    <a:pt x="16" y="392"/>
                  </a:cubicBezTo>
                  <a:close/>
                  <a:moveTo>
                    <a:pt x="16" y="488"/>
                  </a:moveTo>
                  <a:lnTo>
                    <a:pt x="16" y="536"/>
                  </a:lnTo>
                  <a:cubicBezTo>
                    <a:pt x="16" y="541"/>
                    <a:pt x="13" y="544"/>
                    <a:pt x="8" y="544"/>
                  </a:cubicBezTo>
                  <a:cubicBezTo>
                    <a:pt x="4" y="544"/>
                    <a:pt x="0" y="541"/>
                    <a:pt x="0" y="536"/>
                  </a:cubicBezTo>
                  <a:lnTo>
                    <a:pt x="0" y="488"/>
                  </a:lnTo>
                  <a:cubicBezTo>
                    <a:pt x="0" y="484"/>
                    <a:pt x="4" y="480"/>
                    <a:pt x="8" y="480"/>
                  </a:cubicBezTo>
                  <a:cubicBezTo>
                    <a:pt x="13" y="480"/>
                    <a:pt x="16" y="484"/>
                    <a:pt x="16" y="488"/>
                  </a:cubicBezTo>
                  <a:close/>
                  <a:moveTo>
                    <a:pt x="16" y="584"/>
                  </a:moveTo>
                  <a:lnTo>
                    <a:pt x="16" y="632"/>
                  </a:lnTo>
                  <a:cubicBezTo>
                    <a:pt x="16" y="637"/>
                    <a:pt x="13" y="640"/>
                    <a:pt x="8" y="640"/>
                  </a:cubicBezTo>
                  <a:cubicBezTo>
                    <a:pt x="4" y="640"/>
                    <a:pt x="0" y="637"/>
                    <a:pt x="0" y="632"/>
                  </a:cubicBezTo>
                  <a:lnTo>
                    <a:pt x="0" y="584"/>
                  </a:lnTo>
                  <a:cubicBezTo>
                    <a:pt x="0" y="580"/>
                    <a:pt x="4" y="576"/>
                    <a:pt x="8" y="576"/>
                  </a:cubicBezTo>
                  <a:cubicBezTo>
                    <a:pt x="13" y="576"/>
                    <a:pt x="16" y="580"/>
                    <a:pt x="16" y="584"/>
                  </a:cubicBezTo>
                  <a:close/>
                  <a:moveTo>
                    <a:pt x="16" y="680"/>
                  </a:moveTo>
                  <a:lnTo>
                    <a:pt x="16" y="728"/>
                  </a:lnTo>
                  <a:cubicBezTo>
                    <a:pt x="16" y="733"/>
                    <a:pt x="13" y="736"/>
                    <a:pt x="8" y="736"/>
                  </a:cubicBezTo>
                  <a:cubicBezTo>
                    <a:pt x="4" y="736"/>
                    <a:pt x="0" y="733"/>
                    <a:pt x="0" y="728"/>
                  </a:cubicBezTo>
                  <a:lnTo>
                    <a:pt x="0" y="680"/>
                  </a:lnTo>
                  <a:cubicBezTo>
                    <a:pt x="0" y="676"/>
                    <a:pt x="4" y="672"/>
                    <a:pt x="8" y="672"/>
                  </a:cubicBezTo>
                  <a:cubicBezTo>
                    <a:pt x="13" y="672"/>
                    <a:pt x="16" y="676"/>
                    <a:pt x="16" y="680"/>
                  </a:cubicBezTo>
                  <a:close/>
                  <a:moveTo>
                    <a:pt x="16" y="776"/>
                  </a:moveTo>
                  <a:lnTo>
                    <a:pt x="16" y="824"/>
                  </a:lnTo>
                  <a:cubicBezTo>
                    <a:pt x="16" y="829"/>
                    <a:pt x="13" y="832"/>
                    <a:pt x="8" y="832"/>
                  </a:cubicBezTo>
                  <a:cubicBezTo>
                    <a:pt x="4" y="832"/>
                    <a:pt x="0" y="829"/>
                    <a:pt x="0" y="824"/>
                  </a:cubicBezTo>
                  <a:lnTo>
                    <a:pt x="0" y="776"/>
                  </a:lnTo>
                  <a:cubicBezTo>
                    <a:pt x="0" y="772"/>
                    <a:pt x="4" y="768"/>
                    <a:pt x="8" y="768"/>
                  </a:cubicBezTo>
                  <a:cubicBezTo>
                    <a:pt x="13" y="768"/>
                    <a:pt x="16" y="772"/>
                    <a:pt x="16" y="776"/>
                  </a:cubicBezTo>
                  <a:close/>
                  <a:moveTo>
                    <a:pt x="16" y="872"/>
                  </a:moveTo>
                  <a:lnTo>
                    <a:pt x="16" y="920"/>
                  </a:lnTo>
                  <a:cubicBezTo>
                    <a:pt x="16" y="925"/>
                    <a:pt x="13" y="928"/>
                    <a:pt x="8" y="928"/>
                  </a:cubicBezTo>
                  <a:cubicBezTo>
                    <a:pt x="4" y="928"/>
                    <a:pt x="0" y="925"/>
                    <a:pt x="0" y="920"/>
                  </a:cubicBezTo>
                  <a:lnTo>
                    <a:pt x="0" y="872"/>
                  </a:lnTo>
                  <a:cubicBezTo>
                    <a:pt x="0" y="868"/>
                    <a:pt x="4" y="864"/>
                    <a:pt x="8" y="864"/>
                  </a:cubicBezTo>
                  <a:cubicBezTo>
                    <a:pt x="13" y="864"/>
                    <a:pt x="16" y="868"/>
                    <a:pt x="16" y="872"/>
                  </a:cubicBezTo>
                  <a:close/>
                  <a:moveTo>
                    <a:pt x="16" y="968"/>
                  </a:moveTo>
                  <a:lnTo>
                    <a:pt x="16" y="1016"/>
                  </a:lnTo>
                  <a:cubicBezTo>
                    <a:pt x="16" y="1021"/>
                    <a:pt x="13" y="1024"/>
                    <a:pt x="8" y="1024"/>
                  </a:cubicBezTo>
                  <a:cubicBezTo>
                    <a:pt x="4" y="1024"/>
                    <a:pt x="0" y="1021"/>
                    <a:pt x="0" y="1016"/>
                  </a:cubicBezTo>
                  <a:lnTo>
                    <a:pt x="0" y="968"/>
                  </a:lnTo>
                  <a:cubicBezTo>
                    <a:pt x="0" y="964"/>
                    <a:pt x="4" y="960"/>
                    <a:pt x="8" y="960"/>
                  </a:cubicBezTo>
                  <a:cubicBezTo>
                    <a:pt x="13" y="960"/>
                    <a:pt x="16" y="964"/>
                    <a:pt x="16" y="968"/>
                  </a:cubicBezTo>
                  <a:close/>
                  <a:moveTo>
                    <a:pt x="16" y="1064"/>
                  </a:moveTo>
                  <a:lnTo>
                    <a:pt x="16" y="1112"/>
                  </a:lnTo>
                  <a:cubicBezTo>
                    <a:pt x="16" y="1117"/>
                    <a:pt x="13" y="1120"/>
                    <a:pt x="8" y="1120"/>
                  </a:cubicBezTo>
                  <a:cubicBezTo>
                    <a:pt x="4" y="1120"/>
                    <a:pt x="0" y="1117"/>
                    <a:pt x="0" y="1112"/>
                  </a:cubicBezTo>
                  <a:lnTo>
                    <a:pt x="0" y="1064"/>
                  </a:lnTo>
                  <a:cubicBezTo>
                    <a:pt x="0" y="1060"/>
                    <a:pt x="4" y="1056"/>
                    <a:pt x="8" y="1056"/>
                  </a:cubicBezTo>
                  <a:cubicBezTo>
                    <a:pt x="13" y="1056"/>
                    <a:pt x="16" y="1060"/>
                    <a:pt x="16" y="1064"/>
                  </a:cubicBezTo>
                  <a:close/>
                  <a:moveTo>
                    <a:pt x="16" y="1160"/>
                  </a:moveTo>
                  <a:lnTo>
                    <a:pt x="16" y="1208"/>
                  </a:lnTo>
                  <a:cubicBezTo>
                    <a:pt x="16" y="1213"/>
                    <a:pt x="13" y="1216"/>
                    <a:pt x="8" y="1216"/>
                  </a:cubicBezTo>
                  <a:cubicBezTo>
                    <a:pt x="4" y="1216"/>
                    <a:pt x="0" y="1213"/>
                    <a:pt x="0" y="1208"/>
                  </a:cubicBezTo>
                  <a:lnTo>
                    <a:pt x="0" y="1160"/>
                  </a:lnTo>
                  <a:cubicBezTo>
                    <a:pt x="0" y="1156"/>
                    <a:pt x="4" y="1152"/>
                    <a:pt x="8" y="1152"/>
                  </a:cubicBezTo>
                  <a:cubicBezTo>
                    <a:pt x="13" y="1152"/>
                    <a:pt x="16" y="1156"/>
                    <a:pt x="16" y="1160"/>
                  </a:cubicBezTo>
                  <a:close/>
                  <a:moveTo>
                    <a:pt x="16" y="1256"/>
                  </a:moveTo>
                  <a:lnTo>
                    <a:pt x="16" y="1304"/>
                  </a:lnTo>
                  <a:cubicBezTo>
                    <a:pt x="16" y="1309"/>
                    <a:pt x="13" y="1312"/>
                    <a:pt x="8" y="1312"/>
                  </a:cubicBezTo>
                  <a:cubicBezTo>
                    <a:pt x="4" y="1312"/>
                    <a:pt x="0" y="1309"/>
                    <a:pt x="0" y="1304"/>
                  </a:cubicBezTo>
                  <a:lnTo>
                    <a:pt x="0" y="1256"/>
                  </a:lnTo>
                  <a:cubicBezTo>
                    <a:pt x="0" y="1252"/>
                    <a:pt x="4" y="1248"/>
                    <a:pt x="8" y="1248"/>
                  </a:cubicBezTo>
                  <a:cubicBezTo>
                    <a:pt x="13" y="1248"/>
                    <a:pt x="16" y="1252"/>
                    <a:pt x="16" y="1256"/>
                  </a:cubicBezTo>
                  <a:close/>
                  <a:moveTo>
                    <a:pt x="16" y="1352"/>
                  </a:moveTo>
                  <a:lnTo>
                    <a:pt x="16" y="1400"/>
                  </a:lnTo>
                  <a:cubicBezTo>
                    <a:pt x="16" y="1405"/>
                    <a:pt x="13" y="1408"/>
                    <a:pt x="8" y="1408"/>
                  </a:cubicBezTo>
                  <a:cubicBezTo>
                    <a:pt x="4" y="1408"/>
                    <a:pt x="0" y="1405"/>
                    <a:pt x="0" y="1400"/>
                  </a:cubicBezTo>
                  <a:lnTo>
                    <a:pt x="0" y="1352"/>
                  </a:lnTo>
                  <a:cubicBezTo>
                    <a:pt x="0" y="1348"/>
                    <a:pt x="4" y="1344"/>
                    <a:pt x="8" y="1344"/>
                  </a:cubicBezTo>
                  <a:cubicBezTo>
                    <a:pt x="13" y="1344"/>
                    <a:pt x="16" y="1348"/>
                    <a:pt x="16" y="1352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335" name="Freeform 58"/>
            <p:cNvSpPr>
              <a:spLocks/>
            </p:cNvSpPr>
            <p:nvPr/>
          </p:nvSpPr>
          <p:spPr bwMode="auto">
            <a:xfrm>
              <a:off x="4171" y="967"/>
              <a:ext cx="76" cy="63"/>
            </a:xfrm>
            <a:custGeom>
              <a:avLst/>
              <a:gdLst>
                <a:gd name="T0" fmla="*/ 12 w 138"/>
                <a:gd name="T1" fmla="*/ 0 h 139"/>
                <a:gd name="T2" fmla="*/ 23 w 138"/>
                <a:gd name="T3" fmla="*/ 13 h 139"/>
                <a:gd name="T4" fmla="*/ 0 w 138"/>
                <a:gd name="T5" fmla="*/ 13 h 139"/>
                <a:gd name="T6" fmla="*/ 12 w 138"/>
                <a:gd name="T7" fmla="*/ 0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69" y="0"/>
                  </a:moveTo>
                  <a:lnTo>
                    <a:pt x="138" y="139"/>
                  </a:lnTo>
                  <a:cubicBezTo>
                    <a:pt x="95" y="117"/>
                    <a:pt x="44" y="117"/>
                    <a:pt x="0" y="139"/>
                  </a:cubicBezTo>
                  <a:lnTo>
                    <a:pt x="69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336" name="Freeform 59"/>
            <p:cNvSpPr>
              <a:spLocks noEditPoints="1"/>
            </p:cNvSpPr>
            <p:nvPr/>
          </p:nvSpPr>
          <p:spPr bwMode="auto">
            <a:xfrm>
              <a:off x="4204" y="1832"/>
              <a:ext cx="9" cy="637"/>
            </a:xfrm>
            <a:custGeom>
              <a:avLst/>
              <a:gdLst>
                <a:gd name="T0" fmla="*/ 3 w 16"/>
                <a:gd name="T1" fmla="*/ 5 h 1408"/>
                <a:gd name="T2" fmla="*/ 0 w 16"/>
                <a:gd name="T3" fmla="*/ 5 h 1408"/>
                <a:gd name="T4" fmla="*/ 2 w 16"/>
                <a:gd name="T5" fmla="*/ 0 h 1408"/>
                <a:gd name="T6" fmla="*/ 3 w 16"/>
                <a:gd name="T7" fmla="*/ 10 h 1408"/>
                <a:gd name="T8" fmla="*/ 2 w 16"/>
                <a:gd name="T9" fmla="*/ 15 h 1408"/>
                <a:gd name="T10" fmla="*/ 0 w 16"/>
                <a:gd name="T11" fmla="*/ 10 h 1408"/>
                <a:gd name="T12" fmla="*/ 3 w 16"/>
                <a:gd name="T13" fmla="*/ 10 h 1408"/>
                <a:gd name="T14" fmla="*/ 3 w 16"/>
                <a:gd name="T15" fmla="*/ 23 h 1408"/>
                <a:gd name="T16" fmla="*/ 0 w 16"/>
                <a:gd name="T17" fmla="*/ 23 h 1408"/>
                <a:gd name="T18" fmla="*/ 2 w 16"/>
                <a:gd name="T19" fmla="*/ 18 h 1408"/>
                <a:gd name="T20" fmla="*/ 3 w 16"/>
                <a:gd name="T21" fmla="*/ 28 h 1408"/>
                <a:gd name="T22" fmla="*/ 2 w 16"/>
                <a:gd name="T23" fmla="*/ 33 h 1408"/>
                <a:gd name="T24" fmla="*/ 0 w 16"/>
                <a:gd name="T25" fmla="*/ 28 h 1408"/>
                <a:gd name="T26" fmla="*/ 3 w 16"/>
                <a:gd name="T27" fmla="*/ 28 h 1408"/>
                <a:gd name="T28" fmla="*/ 3 w 16"/>
                <a:gd name="T29" fmla="*/ 41 h 1408"/>
                <a:gd name="T30" fmla="*/ 0 w 16"/>
                <a:gd name="T31" fmla="*/ 41 h 1408"/>
                <a:gd name="T32" fmla="*/ 2 w 16"/>
                <a:gd name="T33" fmla="*/ 36 h 1408"/>
                <a:gd name="T34" fmla="*/ 3 w 16"/>
                <a:gd name="T35" fmla="*/ 45 h 1408"/>
                <a:gd name="T36" fmla="*/ 2 w 16"/>
                <a:gd name="T37" fmla="*/ 50 h 1408"/>
                <a:gd name="T38" fmla="*/ 0 w 16"/>
                <a:gd name="T39" fmla="*/ 45 h 1408"/>
                <a:gd name="T40" fmla="*/ 3 w 16"/>
                <a:gd name="T41" fmla="*/ 45 h 1408"/>
                <a:gd name="T42" fmla="*/ 3 w 16"/>
                <a:gd name="T43" fmla="*/ 58 h 1408"/>
                <a:gd name="T44" fmla="*/ 0 w 16"/>
                <a:gd name="T45" fmla="*/ 58 h 1408"/>
                <a:gd name="T46" fmla="*/ 2 w 16"/>
                <a:gd name="T47" fmla="*/ 53 h 1408"/>
                <a:gd name="T48" fmla="*/ 3 w 16"/>
                <a:gd name="T49" fmla="*/ 63 h 1408"/>
                <a:gd name="T50" fmla="*/ 2 w 16"/>
                <a:gd name="T51" fmla="*/ 68 h 1408"/>
                <a:gd name="T52" fmla="*/ 0 w 16"/>
                <a:gd name="T53" fmla="*/ 63 h 1408"/>
                <a:gd name="T54" fmla="*/ 3 w 16"/>
                <a:gd name="T55" fmla="*/ 63 h 1408"/>
                <a:gd name="T56" fmla="*/ 3 w 16"/>
                <a:gd name="T57" fmla="*/ 76 h 1408"/>
                <a:gd name="T58" fmla="*/ 0 w 16"/>
                <a:gd name="T59" fmla="*/ 76 h 1408"/>
                <a:gd name="T60" fmla="*/ 2 w 16"/>
                <a:gd name="T61" fmla="*/ 71 h 1408"/>
                <a:gd name="T62" fmla="*/ 3 w 16"/>
                <a:gd name="T63" fmla="*/ 81 h 1408"/>
                <a:gd name="T64" fmla="*/ 2 w 16"/>
                <a:gd name="T65" fmla="*/ 86 h 1408"/>
                <a:gd name="T66" fmla="*/ 0 w 16"/>
                <a:gd name="T67" fmla="*/ 81 h 1408"/>
                <a:gd name="T68" fmla="*/ 3 w 16"/>
                <a:gd name="T69" fmla="*/ 81 h 1408"/>
                <a:gd name="T70" fmla="*/ 3 w 16"/>
                <a:gd name="T71" fmla="*/ 94 h 1408"/>
                <a:gd name="T72" fmla="*/ 0 w 16"/>
                <a:gd name="T73" fmla="*/ 94 h 1408"/>
                <a:gd name="T74" fmla="*/ 2 w 16"/>
                <a:gd name="T75" fmla="*/ 89 h 1408"/>
                <a:gd name="T76" fmla="*/ 3 w 16"/>
                <a:gd name="T77" fmla="*/ 99 h 1408"/>
                <a:gd name="T78" fmla="*/ 2 w 16"/>
                <a:gd name="T79" fmla="*/ 104 h 1408"/>
                <a:gd name="T80" fmla="*/ 0 w 16"/>
                <a:gd name="T81" fmla="*/ 99 h 1408"/>
                <a:gd name="T82" fmla="*/ 3 w 16"/>
                <a:gd name="T83" fmla="*/ 99 h 1408"/>
                <a:gd name="T84" fmla="*/ 3 w 16"/>
                <a:gd name="T85" fmla="*/ 112 h 1408"/>
                <a:gd name="T86" fmla="*/ 0 w 16"/>
                <a:gd name="T87" fmla="*/ 112 h 1408"/>
                <a:gd name="T88" fmla="*/ 2 w 16"/>
                <a:gd name="T89" fmla="*/ 107 h 1408"/>
                <a:gd name="T90" fmla="*/ 3 w 16"/>
                <a:gd name="T91" fmla="*/ 116 h 1408"/>
                <a:gd name="T92" fmla="*/ 2 w 16"/>
                <a:gd name="T93" fmla="*/ 122 h 1408"/>
                <a:gd name="T94" fmla="*/ 0 w 16"/>
                <a:gd name="T95" fmla="*/ 116 h 1408"/>
                <a:gd name="T96" fmla="*/ 3 w 16"/>
                <a:gd name="T97" fmla="*/ 116 h 1408"/>
                <a:gd name="T98" fmla="*/ 3 w 16"/>
                <a:gd name="T99" fmla="*/ 129 h 1408"/>
                <a:gd name="T100" fmla="*/ 0 w 16"/>
                <a:gd name="T101" fmla="*/ 129 h 1408"/>
                <a:gd name="T102" fmla="*/ 2 w 16"/>
                <a:gd name="T103" fmla="*/ 124 h 140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"/>
                <a:gd name="T157" fmla="*/ 0 h 1408"/>
                <a:gd name="T158" fmla="*/ 16 w 16"/>
                <a:gd name="T159" fmla="*/ 1408 h 140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" h="1408">
                  <a:moveTo>
                    <a:pt x="16" y="8"/>
                  </a:moveTo>
                  <a:lnTo>
                    <a:pt x="16" y="56"/>
                  </a:lnTo>
                  <a:cubicBezTo>
                    <a:pt x="16" y="61"/>
                    <a:pt x="13" y="64"/>
                    <a:pt x="8" y="64"/>
                  </a:cubicBezTo>
                  <a:cubicBezTo>
                    <a:pt x="4" y="64"/>
                    <a:pt x="0" y="61"/>
                    <a:pt x="0" y="56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104"/>
                  </a:moveTo>
                  <a:lnTo>
                    <a:pt x="16" y="152"/>
                  </a:lnTo>
                  <a:cubicBezTo>
                    <a:pt x="16" y="157"/>
                    <a:pt x="13" y="160"/>
                    <a:pt x="8" y="160"/>
                  </a:cubicBezTo>
                  <a:cubicBezTo>
                    <a:pt x="4" y="160"/>
                    <a:pt x="0" y="157"/>
                    <a:pt x="0" y="152"/>
                  </a:cubicBezTo>
                  <a:lnTo>
                    <a:pt x="0" y="104"/>
                  </a:lnTo>
                  <a:cubicBezTo>
                    <a:pt x="0" y="100"/>
                    <a:pt x="4" y="96"/>
                    <a:pt x="8" y="96"/>
                  </a:cubicBezTo>
                  <a:cubicBezTo>
                    <a:pt x="13" y="96"/>
                    <a:pt x="16" y="100"/>
                    <a:pt x="16" y="104"/>
                  </a:cubicBezTo>
                  <a:close/>
                  <a:moveTo>
                    <a:pt x="16" y="200"/>
                  </a:moveTo>
                  <a:lnTo>
                    <a:pt x="16" y="248"/>
                  </a:lnTo>
                  <a:cubicBezTo>
                    <a:pt x="16" y="253"/>
                    <a:pt x="13" y="256"/>
                    <a:pt x="8" y="256"/>
                  </a:cubicBezTo>
                  <a:cubicBezTo>
                    <a:pt x="4" y="256"/>
                    <a:pt x="0" y="253"/>
                    <a:pt x="0" y="248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296"/>
                  </a:moveTo>
                  <a:lnTo>
                    <a:pt x="16" y="344"/>
                  </a:lnTo>
                  <a:cubicBezTo>
                    <a:pt x="16" y="349"/>
                    <a:pt x="13" y="352"/>
                    <a:pt x="8" y="352"/>
                  </a:cubicBezTo>
                  <a:cubicBezTo>
                    <a:pt x="4" y="352"/>
                    <a:pt x="0" y="349"/>
                    <a:pt x="0" y="344"/>
                  </a:cubicBezTo>
                  <a:lnTo>
                    <a:pt x="0" y="296"/>
                  </a:lnTo>
                  <a:cubicBezTo>
                    <a:pt x="0" y="292"/>
                    <a:pt x="4" y="288"/>
                    <a:pt x="8" y="288"/>
                  </a:cubicBezTo>
                  <a:cubicBezTo>
                    <a:pt x="13" y="288"/>
                    <a:pt x="16" y="292"/>
                    <a:pt x="16" y="296"/>
                  </a:cubicBezTo>
                  <a:close/>
                  <a:moveTo>
                    <a:pt x="16" y="392"/>
                  </a:moveTo>
                  <a:lnTo>
                    <a:pt x="16" y="440"/>
                  </a:lnTo>
                  <a:cubicBezTo>
                    <a:pt x="16" y="445"/>
                    <a:pt x="13" y="448"/>
                    <a:pt x="8" y="448"/>
                  </a:cubicBezTo>
                  <a:cubicBezTo>
                    <a:pt x="4" y="448"/>
                    <a:pt x="0" y="445"/>
                    <a:pt x="0" y="440"/>
                  </a:cubicBezTo>
                  <a:lnTo>
                    <a:pt x="0" y="392"/>
                  </a:lnTo>
                  <a:cubicBezTo>
                    <a:pt x="0" y="388"/>
                    <a:pt x="4" y="384"/>
                    <a:pt x="8" y="384"/>
                  </a:cubicBezTo>
                  <a:cubicBezTo>
                    <a:pt x="13" y="384"/>
                    <a:pt x="16" y="388"/>
                    <a:pt x="16" y="392"/>
                  </a:cubicBezTo>
                  <a:close/>
                  <a:moveTo>
                    <a:pt x="16" y="488"/>
                  </a:moveTo>
                  <a:lnTo>
                    <a:pt x="16" y="536"/>
                  </a:lnTo>
                  <a:cubicBezTo>
                    <a:pt x="16" y="541"/>
                    <a:pt x="13" y="544"/>
                    <a:pt x="8" y="544"/>
                  </a:cubicBezTo>
                  <a:cubicBezTo>
                    <a:pt x="4" y="544"/>
                    <a:pt x="0" y="541"/>
                    <a:pt x="0" y="536"/>
                  </a:cubicBezTo>
                  <a:lnTo>
                    <a:pt x="0" y="488"/>
                  </a:lnTo>
                  <a:cubicBezTo>
                    <a:pt x="0" y="484"/>
                    <a:pt x="4" y="480"/>
                    <a:pt x="8" y="480"/>
                  </a:cubicBezTo>
                  <a:cubicBezTo>
                    <a:pt x="13" y="480"/>
                    <a:pt x="16" y="484"/>
                    <a:pt x="16" y="488"/>
                  </a:cubicBezTo>
                  <a:close/>
                  <a:moveTo>
                    <a:pt x="16" y="584"/>
                  </a:moveTo>
                  <a:lnTo>
                    <a:pt x="16" y="632"/>
                  </a:lnTo>
                  <a:cubicBezTo>
                    <a:pt x="16" y="637"/>
                    <a:pt x="13" y="640"/>
                    <a:pt x="8" y="640"/>
                  </a:cubicBezTo>
                  <a:cubicBezTo>
                    <a:pt x="4" y="640"/>
                    <a:pt x="0" y="637"/>
                    <a:pt x="0" y="632"/>
                  </a:cubicBezTo>
                  <a:lnTo>
                    <a:pt x="0" y="584"/>
                  </a:lnTo>
                  <a:cubicBezTo>
                    <a:pt x="0" y="580"/>
                    <a:pt x="4" y="576"/>
                    <a:pt x="8" y="576"/>
                  </a:cubicBezTo>
                  <a:cubicBezTo>
                    <a:pt x="13" y="576"/>
                    <a:pt x="16" y="580"/>
                    <a:pt x="16" y="584"/>
                  </a:cubicBezTo>
                  <a:close/>
                  <a:moveTo>
                    <a:pt x="16" y="680"/>
                  </a:moveTo>
                  <a:lnTo>
                    <a:pt x="16" y="728"/>
                  </a:lnTo>
                  <a:cubicBezTo>
                    <a:pt x="16" y="733"/>
                    <a:pt x="13" y="736"/>
                    <a:pt x="8" y="736"/>
                  </a:cubicBezTo>
                  <a:cubicBezTo>
                    <a:pt x="4" y="736"/>
                    <a:pt x="0" y="733"/>
                    <a:pt x="0" y="728"/>
                  </a:cubicBezTo>
                  <a:lnTo>
                    <a:pt x="0" y="680"/>
                  </a:lnTo>
                  <a:cubicBezTo>
                    <a:pt x="0" y="676"/>
                    <a:pt x="4" y="672"/>
                    <a:pt x="8" y="672"/>
                  </a:cubicBezTo>
                  <a:cubicBezTo>
                    <a:pt x="13" y="672"/>
                    <a:pt x="16" y="676"/>
                    <a:pt x="16" y="680"/>
                  </a:cubicBezTo>
                  <a:close/>
                  <a:moveTo>
                    <a:pt x="16" y="776"/>
                  </a:moveTo>
                  <a:lnTo>
                    <a:pt x="16" y="824"/>
                  </a:lnTo>
                  <a:cubicBezTo>
                    <a:pt x="16" y="829"/>
                    <a:pt x="13" y="832"/>
                    <a:pt x="8" y="832"/>
                  </a:cubicBezTo>
                  <a:cubicBezTo>
                    <a:pt x="4" y="832"/>
                    <a:pt x="0" y="829"/>
                    <a:pt x="0" y="824"/>
                  </a:cubicBezTo>
                  <a:lnTo>
                    <a:pt x="0" y="776"/>
                  </a:lnTo>
                  <a:cubicBezTo>
                    <a:pt x="0" y="772"/>
                    <a:pt x="4" y="768"/>
                    <a:pt x="8" y="768"/>
                  </a:cubicBezTo>
                  <a:cubicBezTo>
                    <a:pt x="13" y="768"/>
                    <a:pt x="16" y="772"/>
                    <a:pt x="16" y="776"/>
                  </a:cubicBezTo>
                  <a:close/>
                  <a:moveTo>
                    <a:pt x="16" y="872"/>
                  </a:moveTo>
                  <a:lnTo>
                    <a:pt x="16" y="920"/>
                  </a:lnTo>
                  <a:cubicBezTo>
                    <a:pt x="16" y="925"/>
                    <a:pt x="13" y="928"/>
                    <a:pt x="8" y="928"/>
                  </a:cubicBezTo>
                  <a:cubicBezTo>
                    <a:pt x="4" y="928"/>
                    <a:pt x="0" y="925"/>
                    <a:pt x="0" y="920"/>
                  </a:cubicBezTo>
                  <a:lnTo>
                    <a:pt x="0" y="872"/>
                  </a:lnTo>
                  <a:cubicBezTo>
                    <a:pt x="0" y="868"/>
                    <a:pt x="4" y="864"/>
                    <a:pt x="8" y="864"/>
                  </a:cubicBezTo>
                  <a:cubicBezTo>
                    <a:pt x="13" y="864"/>
                    <a:pt x="16" y="868"/>
                    <a:pt x="16" y="872"/>
                  </a:cubicBezTo>
                  <a:close/>
                  <a:moveTo>
                    <a:pt x="16" y="968"/>
                  </a:moveTo>
                  <a:lnTo>
                    <a:pt x="16" y="1016"/>
                  </a:lnTo>
                  <a:cubicBezTo>
                    <a:pt x="16" y="1021"/>
                    <a:pt x="13" y="1024"/>
                    <a:pt x="8" y="1024"/>
                  </a:cubicBezTo>
                  <a:cubicBezTo>
                    <a:pt x="4" y="1024"/>
                    <a:pt x="0" y="1021"/>
                    <a:pt x="0" y="1016"/>
                  </a:cubicBezTo>
                  <a:lnTo>
                    <a:pt x="0" y="968"/>
                  </a:lnTo>
                  <a:cubicBezTo>
                    <a:pt x="0" y="964"/>
                    <a:pt x="4" y="960"/>
                    <a:pt x="8" y="960"/>
                  </a:cubicBezTo>
                  <a:cubicBezTo>
                    <a:pt x="13" y="960"/>
                    <a:pt x="16" y="964"/>
                    <a:pt x="16" y="968"/>
                  </a:cubicBezTo>
                  <a:close/>
                  <a:moveTo>
                    <a:pt x="16" y="1064"/>
                  </a:moveTo>
                  <a:lnTo>
                    <a:pt x="16" y="1112"/>
                  </a:lnTo>
                  <a:cubicBezTo>
                    <a:pt x="16" y="1117"/>
                    <a:pt x="13" y="1120"/>
                    <a:pt x="8" y="1120"/>
                  </a:cubicBezTo>
                  <a:cubicBezTo>
                    <a:pt x="4" y="1120"/>
                    <a:pt x="0" y="1117"/>
                    <a:pt x="0" y="1112"/>
                  </a:cubicBezTo>
                  <a:lnTo>
                    <a:pt x="0" y="1064"/>
                  </a:lnTo>
                  <a:cubicBezTo>
                    <a:pt x="0" y="1060"/>
                    <a:pt x="4" y="1056"/>
                    <a:pt x="8" y="1056"/>
                  </a:cubicBezTo>
                  <a:cubicBezTo>
                    <a:pt x="13" y="1056"/>
                    <a:pt x="16" y="1060"/>
                    <a:pt x="16" y="1064"/>
                  </a:cubicBezTo>
                  <a:close/>
                  <a:moveTo>
                    <a:pt x="16" y="1160"/>
                  </a:moveTo>
                  <a:lnTo>
                    <a:pt x="16" y="1208"/>
                  </a:lnTo>
                  <a:cubicBezTo>
                    <a:pt x="16" y="1213"/>
                    <a:pt x="13" y="1216"/>
                    <a:pt x="8" y="1216"/>
                  </a:cubicBezTo>
                  <a:cubicBezTo>
                    <a:pt x="4" y="1216"/>
                    <a:pt x="0" y="1213"/>
                    <a:pt x="0" y="1208"/>
                  </a:cubicBezTo>
                  <a:lnTo>
                    <a:pt x="0" y="1160"/>
                  </a:lnTo>
                  <a:cubicBezTo>
                    <a:pt x="0" y="1156"/>
                    <a:pt x="4" y="1152"/>
                    <a:pt x="8" y="1152"/>
                  </a:cubicBezTo>
                  <a:cubicBezTo>
                    <a:pt x="13" y="1152"/>
                    <a:pt x="16" y="1156"/>
                    <a:pt x="16" y="1160"/>
                  </a:cubicBezTo>
                  <a:close/>
                  <a:moveTo>
                    <a:pt x="16" y="1256"/>
                  </a:moveTo>
                  <a:lnTo>
                    <a:pt x="16" y="1304"/>
                  </a:lnTo>
                  <a:cubicBezTo>
                    <a:pt x="16" y="1309"/>
                    <a:pt x="13" y="1312"/>
                    <a:pt x="8" y="1312"/>
                  </a:cubicBezTo>
                  <a:cubicBezTo>
                    <a:pt x="4" y="1312"/>
                    <a:pt x="0" y="1309"/>
                    <a:pt x="0" y="1304"/>
                  </a:cubicBezTo>
                  <a:lnTo>
                    <a:pt x="0" y="1256"/>
                  </a:lnTo>
                  <a:cubicBezTo>
                    <a:pt x="0" y="1252"/>
                    <a:pt x="4" y="1248"/>
                    <a:pt x="8" y="1248"/>
                  </a:cubicBezTo>
                  <a:cubicBezTo>
                    <a:pt x="13" y="1248"/>
                    <a:pt x="16" y="1252"/>
                    <a:pt x="16" y="1256"/>
                  </a:cubicBezTo>
                  <a:close/>
                  <a:moveTo>
                    <a:pt x="16" y="1352"/>
                  </a:moveTo>
                  <a:lnTo>
                    <a:pt x="16" y="1400"/>
                  </a:lnTo>
                  <a:cubicBezTo>
                    <a:pt x="16" y="1405"/>
                    <a:pt x="13" y="1408"/>
                    <a:pt x="8" y="1408"/>
                  </a:cubicBezTo>
                  <a:cubicBezTo>
                    <a:pt x="4" y="1408"/>
                    <a:pt x="0" y="1405"/>
                    <a:pt x="0" y="1400"/>
                  </a:cubicBezTo>
                  <a:lnTo>
                    <a:pt x="0" y="1352"/>
                  </a:lnTo>
                  <a:cubicBezTo>
                    <a:pt x="0" y="1348"/>
                    <a:pt x="4" y="1344"/>
                    <a:pt x="8" y="1344"/>
                  </a:cubicBezTo>
                  <a:cubicBezTo>
                    <a:pt x="13" y="1344"/>
                    <a:pt x="16" y="1348"/>
                    <a:pt x="16" y="1352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337" name="Freeform 60"/>
            <p:cNvSpPr>
              <a:spLocks/>
            </p:cNvSpPr>
            <p:nvPr/>
          </p:nvSpPr>
          <p:spPr bwMode="auto">
            <a:xfrm>
              <a:off x="4171" y="2468"/>
              <a:ext cx="76" cy="62"/>
            </a:xfrm>
            <a:custGeom>
              <a:avLst/>
              <a:gdLst>
                <a:gd name="T0" fmla="*/ 12 w 138"/>
                <a:gd name="T1" fmla="*/ 13 h 138"/>
                <a:gd name="T2" fmla="*/ 0 w 138"/>
                <a:gd name="T3" fmla="*/ 0 h 138"/>
                <a:gd name="T4" fmla="*/ 23 w 138"/>
                <a:gd name="T5" fmla="*/ 0 h 138"/>
                <a:gd name="T6" fmla="*/ 23 w 138"/>
                <a:gd name="T7" fmla="*/ 0 h 138"/>
                <a:gd name="T8" fmla="*/ 12 w 138"/>
                <a:gd name="T9" fmla="*/ 13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38"/>
                <a:gd name="T17" fmla="*/ 138 w 138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38">
                  <a:moveTo>
                    <a:pt x="69" y="138"/>
                  </a:moveTo>
                  <a:lnTo>
                    <a:pt x="0" y="0"/>
                  </a:lnTo>
                  <a:cubicBezTo>
                    <a:pt x="44" y="22"/>
                    <a:pt x="95" y="22"/>
                    <a:pt x="138" y="0"/>
                  </a:cubicBezTo>
                  <a:lnTo>
                    <a:pt x="69" y="138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338" name="Rectangle 61"/>
            <p:cNvSpPr>
              <a:spLocks noChangeArrowheads="1"/>
            </p:cNvSpPr>
            <p:nvPr/>
          </p:nvSpPr>
          <p:spPr bwMode="auto">
            <a:xfrm>
              <a:off x="594" y="826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0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3339" name="Rectangle 62"/>
            <p:cNvSpPr>
              <a:spLocks noChangeArrowheads="1"/>
            </p:cNvSpPr>
            <p:nvPr/>
          </p:nvSpPr>
          <p:spPr bwMode="auto">
            <a:xfrm>
              <a:off x="999" y="826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4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3340" name="Rectangle 63"/>
            <p:cNvSpPr>
              <a:spLocks noChangeArrowheads="1"/>
            </p:cNvSpPr>
            <p:nvPr/>
          </p:nvSpPr>
          <p:spPr bwMode="auto">
            <a:xfrm>
              <a:off x="1429" y="826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8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3341" name="Rectangle 64"/>
            <p:cNvSpPr>
              <a:spLocks noChangeArrowheads="1"/>
            </p:cNvSpPr>
            <p:nvPr/>
          </p:nvSpPr>
          <p:spPr bwMode="auto">
            <a:xfrm>
              <a:off x="2238" y="826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16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3342" name="Rectangle 65"/>
            <p:cNvSpPr>
              <a:spLocks noChangeArrowheads="1"/>
            </p:cNvSpPr>
            <p:nvPr/>
          </p:nvSpPr>
          <p:spPr bwMode="auto">
            <a:xfrm>
              <a:off x="2626" y="826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19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3343" name="Rectangle 66"/>
            <p:cNvSpPr>
              <a:spLocks noChangeArrowheads="1"/>
            </p:cNvSpPr>
            <p:nvPr/>
          </p:nvSpPr>
          <p:spPr bwMode="auto">
            <a:xfrm>
              <a:off x="3259" y="826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24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3344" name="Rectangle 67"/>
            <p:cNvSpPr>
              <a:spLocks noChangeArrowheads="1"/>
            </p:cNvSpPr>
            <p:nvPr/>
          </p:nvSpPr>
          <p:spPr bwMode="auto">
            <a:xfrm>
              <a:off x="3857" y="826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31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3345" name="Freeform 68"/>
            <p:cNvSpPr>
              <a:spLocks noEditPoints="1"/>
            </p:cNvSpPr>
            <p:nvPr/>
          </p:nvSpPr>
          <p:spPr bwMode="auto">
            <a:xfrm>
              <a:off x="36" y="964"/>
              <a:ext cx="510" cy="7"/>
            </a:xfrm>
            <a:custGeom>
              <a:avLst/>
              <a:gdLst>
                <a:gd name="T0" fmla="*/ 9 w 928"/>
                <a:gd name="T1" fmla="*/ 0 h 16"/>
                <a:gd name="T2" fmla="*/ 9 w 928"/>
                <a:gd name="T3" fmla="*/ 1 h 16"/>
                <a:gd name="T4" fmla="*/ 0 w 928"/>
                <a:gd name="T5" fmla="*/ 1 h 16"/>
                <a:gd name="T6" fmla="*/ 17 w 928"/>
                <a:gd name="T7" fmla="*/ 0 h 16"/>
                <a:gd name="T8" fmla="*/ 26 w 928"/>
                <a:gd name="T9" fmla="*/ 1 h 16"/>
                <a:gd name="T10" fmla="*/ 17 w 928"/>
                <a:gd name="T11" fmla="*/ 1 h 16"/>
                <a:gd name="T12" fmla="*/ 17 w 928"/>
                <a:gd name="T13" fmla="*/ 0 h 16"/>
                <a:gd name="T14" fmla="*/ 41 w 928"/>
                <a:gd name="T15" fmla="*/ 0 h 16"/>
                <a:gd name="T16" fmla="*/ 41 w 928"/>
                <a:gd name="T17" fmla="*/ 1 h 16"/>
                <a:gd name="T18" fmla="*/ 32 w 928"/>
                <a:gd name="T19" fmla="*/ 1 h 16"/>
                <a:gd name="T20" fmla="*/ 49 w 928"/>
                <a:gd name="T21" fmla="*/ 0 h 16"/>
                <a:gd name="T22" fmla="*/ 58 w 928"/>
                <a:gd name="T23" fmla="*/ 1 h 16"/>
                <a:gd name="T24" fmla="*/ 49 w 928"/>
                <a:gd name="T25" fmla="*/ 1 h 16"/>
                <a:gd name="T26" fmla="*/ 49 w 928"/>
                <a:gd name="T27" fmla="*/ 0 h 16"/>
                <a:gd name="T28" fmla="*/ 73 w 928"/>
                <a:gd name="T29" fmla="*/ 0 h 16"/>
                <a:gd name="T30" fmla="*/ 73 w 928"/>
                <a:gd name="T31" fmla="*/ 1 h 16"/>
                <a:gd name="T32" fmla="*/ 64 w 928"/>
                <a:gd name="T33" fmla="*/ 1 h 16"/>
                <a:gd name="T34" fmla="*/ 81 w 928"/>
                <a:gd name="T35" fmla="*/ 0 h 16"/>
                <a:gd name="T36" fmla="*/ 90 w 928"/>
                <a:gd name="T37" fmla="*/ 1 h 16"/>
                <a:gd name="T38" fmla="*/ 81 w 928"/>
                <a:gd name="T39" fmla="*/ 1 h 16"/>
                <a:gd name="T40" fmla="*/ 81 w 928"/>
                <a:gd name="T41" fmla="*/ 0 h 16"/>
                <a:gd name="T42" fmla="*/ 105 w 928"/>
                <a:gd name="T43" fmla="*/ 0 h 16"/>
                <a:gd name="T44" fmla="*/ 105 w 928"/>
                <a:gd name="T45" fmla="*/ 1 h 16"/>
                <a:gd name="T46" fmla="*/ 96 w 928"/>
                <a:gd name="T47" fmla="*/ 1 h 16"/>
                <a:gd name="T48" fmla="*/ 113 w 928"/>
                <a:gd name="T49" fmla="*/ 0 h 16"/>
                <a:gd name="T50" fmla="*/ 122 w 928"/>
                <a:gd name="T51" fmla="*/ 1 h 16"/>
                <a:gd name="T52" fmla="*/ 113 w 928"/>
                <a:gd name="T53" fmla="*/ 1 h 16"/>
                <a:gd name="T54" fmla="*/ 113 w 928"/>
                <a:gd name="T55" fmla="*/ 0 h 16"/>
                <a:gd name="T56" fmla="*/ 137 w 928"/>
                <a:gd name="T57" fmla="*/ 0 h 16"/>
                <a:gd name="T58" fmla="*/ 137 w 928"/>
                <a:gd name="T59" fmla="*/ 1 h 16"/>
                <a:gd name="T60" fmla="*/ 128 w 928"/>
                <a:gd name="T61" fmla="*/ 1 h 16"/>
                <a:gd name="T62" fmla="*/ 145 w 928"/>
                <a:gd name="T63" fmla="*/ 0 h 16"/>
                <a:gd name="T64" fmla="*/ 154 w 928"/>
                <a:gd name="T65" fmla="*/ 1 h 16"/>
                <a:gd name="T66" fmla="*/ 145 w 928"/>
                <a:gd name="T67" fmla="*/ 1 h 16"/>
                <a:gd name="T68" fmla="*/ 145 w 928"/>
                <a:gd name="T69" fmla="*/ 0 h 1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28"/>
                <a:gd name="T106" fmla="*/ 0 h 16"/>
                <a:gd name="T107" fmla="*/ 928 w 928"/>
                <a:gd name="T108" fmla="*/ 16 h 1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28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  <a:moveTo>
                    <a:pt x="776" y="0"/>
                  </a:moveTo>
                  <a:lnTo>
                    <a:pt x="824" y="0"/>
                  </a:lnTo>
                  <a:cubicBezTo>
                    <a:pt x="829" y="0"/>
                    <a:pt x="832" y="4"/>
                    <a:pt x="832" y="8"/>
                  </a:cubicBezTo>
                  <a:cubicBezTo>
                    <a:pt x="832" y="13"/>
                    <a:pt x="829" y="16"/>
                    <a:pt x="824" y="16"/>
                  </a:cubicBezTo>
                  <a:lnTo>
                    <a:pt x="776" y="16"/>
                  </a:lnTo>
                  <a:cubicBezTo>
                    <a:pt x="772" y="16"/>
                    <a:pt x="768" y="13"/>
                    <a:pt x="768" y="8"/>
                  </a:cubicBezTo>
                  <a:cubicBezTo>
                    <a:pt x="768" y="4"/>
                    <a:pt x="772" y="0"/>
                    <a:pt x="776" y="0"/>
                  </a:cubicBezTo>
                  <a:close/>
                  <a:moveTo>
                    <a:pt x="872" y="0"/>
                  </a:moveTo>
                  <a:lnTo>
                    <a:pt x="920" y="0"/>
                  </a:lnTo>
                  <a:cubicBezTo>
                    <a:pt x="925" y="0"/>
                    <a:pt x="928" y="4"/>
                    <a:pt x="928" y="8"/>
                  </a:cubicBezTo>
                  <a:cubicBezTo>
                    <a:pt x="928" y="13"/>
                    <a:pt x="925" y="16"/>
                    <a:pt x="920" y="16"/>
                  </a:cubicBezTo>
                  <a:lnTo>
                    <a:pt x="872" y="16"/>
                  </a:lnTo>
                  <a:cubicBezTo>
                    <a:pt x="868" y="16"/>
                    <a:pt x="864" y="13"/>
                    <a:pt x="864" y="8"/>
                  </a:cubicBezTo>
                  <a:cubicBezTo>
                    <a:pt x="864" y="4"/>
                    <a:pt x="868" y="0"/>
                    <a:pt x="872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346" name="Freeform 69"/>
            <p:cNvSpPr>
              <a:spLocks noEditPoints="1"/>
            </p:cNvSpPr>
            <p:nvPr/>
          </p:nvSpPr>
          <p:spPr bwMode="auto">
            <a:xfrm>
              <a:off x="36" y="2266"/>
              <a:ext cx="510" cy="7"/>
            </a:xfrm>
            <a:custGeom>
              <a:avLst/>
              <a:gdLst>
                <a:gd name="T0" fmla="*/ 9 w 928"/>
                <a:gd name="T1" fmla="*/ 0 h 16"/>
                <a:gd name="T2" fmla="*/ 9 w 928"/>
                <a:gd name="T3" fmla="*/ 1 h 16"/>
                <a:gd name="T4" fmla="*/ 0 w 928"/>
                <a:gd name="T5" fmla="*/ 1 h 16"/>
                <a:gd name="T6" fmla="*/ 17 w 928"/>
                <a:gd name="T7" fmla="*/ 0 h 16"/>
                <a:gd name="T8" fmla="*/ 26 w 928"/>
                <a:gd name="T9" fmla="*/ 1 h 16"/>
                <a:gd name="T10" fmla="*/ 17 w 928"/>
                <a:gd name="T11" fmla="*/ 1 h 16"/>
                <a:gd name="T12" fmla="*/ 17 w 928"/>
                <a:gd name="T13" fmla="*/ 0 h 16"/>
                <a:gd name="T14" fmla="*/ 41 w 928"/>
                <a:gd name="T15" fmla="*/ 0 h 16"/>
                <a:gd name="T16" fmla="*/ 41 w 928"/>
                <a:gd name="T17" fmla="*/ 1 h 16"/>
                <a:gd name="T18" fmla="*/ 32 w 928"/>
                <a:gd name="T19" fmla="*/ 1 h 16"/>
                <a:gd name="T20" fmla="*/ 49 w 928"/>
                <a:gd name="T21" fmla="*/ 0 h 16"/>
                <a:gd name="T22" fmla="*/ 58 w 928"/>
                <a:gd name="T23" fmla="*/ 1 h 16"/>
                <a:gd name="T24" fmla="*/ 49 w 928"/>
                <a:gd name="T25" fmla="*/ 1 h 16"/>
                <a:gd name="T26" fmla="*/ 49 w 928"/>
                <a:gd name="T27" fmla="*/ 0 h 16"/>
                <a:gd name="T28" fmla="*/ 73 w 928"/>
                <a:gd name="T29" fmla="*/ 0 h 16"/>
                <a:gd name="T30" fmla="*/ 73 w 928"/>
                <a:gd name="T31" fmla="*/ 1 h 16"/>
                <a:gd name="T32" fmla="*/ 64 w 928"/>
                <a:gd name="T33" fmla="*/ 1 h 16"/>
                <a:gd name="T34" fmla="*/ 81 w 928"/>
                <a:gd name="T35" fmla="*/ 0 h 16"/>
                <a:gd name="T36" fmla="*/ 90 w 928"/>
                <a:gd name="T37" fmla="*/ 1 h 16"/>
                <a:gd name="T38" fmla="*/ 81 w 928"/>
                <a:gd name="T39" fmla="*/ 1 h 16"/>
                <a:gd name="T40" fmla="*/ 81 w 928"/>
                <a:gd name="T41" fmla="*/ 0 h 16"/>
                <a:gd name="T42" fmla="*/ 105 w 928"/>
                <a:gd name="T43" fmla="*/ 0 h 16"/>
                <a:gd name="T44" fmla="*/ 105 w 928"/>
                <a:gd name="T45" fmla="*/ 1 h 16"/>
                <a:gd name="T46" fmla="*/ 96 w 928"/>
                <a:gd name="T47" fmla="*/ 1 h 16"/>
                <a:gd name="T48" fmla="*/ 113 w 928"/>
                <a:gd name="T49" fmla="*/ 0 h 16"/>
                <a:gd name="T50" fmla="*/ 122 w 928"/>
                <a:gd name="T51" fmla="*/ 1 h 16"/>
                <a:gd name="T52" fmla="*/ 113 w 928"/>
                <a:gd name="T53" fmla="*/ 1 h 16"/>
                <a:gd name="T54" fmla="*/ 113 w 928"/>
                <a:gd name="T55" fmla="*/ 0 h 16"/>
                <a:gd name="T56" fmla="*/ 137 w 928"/>
                <a:gd name="T57" fmla="*/ 0 h 16"/>
                <a:gd name="T58" fmla="*/ 137 w 928"/>
                <a:gd name="T59" fmla="*/ 1 h 16"/>
                <a:gd name="T60" fmla="*/ 128 w 928"/>
                <a:gd name="T61" fmla="*/ 1 h 16"/>
                <a:gd name="T62" fmla="*/ 145 w 928"/>
                <a:gd name="T63" fmla="*/ 0 h 16"/>
                <a:gd name="T64" fmla="*/ 154 w 928"/>
                <a:gd name="T65" fmla="*/ 1 h 16"/>
                <a:gd name="T66" fmla="*/ 145 w 928"/>
                <a:gd name="T67" fmla="*/ 1 h 16"/>
                <a:gd name="T68" fmla="*/ 145 w 928"/>
                <a:gd name="T69" fmla="*/ 0 h 1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28"/>
                <a:gd name="T106" fmla="*/ 0 h 16"/>
                <a:gd name="T107" fmla="*/ 928 w 928"/>
                <a:gd name="T108" fmla="*/ 16 h 1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28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  <a:moveTo>
                    <a:pt x="776" y="0"/>
                  </a:moveTo>
                  <a:lnTo>
                    <a:pt x="824" y="0"/>
                  </a:lnTo>
                  <a:cubicBezTo>
                    <a:pt x="829" y="0"/>
                    <a:pt x="832" y="4"/>
                    <a:pt x="832" y="8"/>
                  </a:cubicBezTo>
                  <a:cubicBezTo>
                    <a:pt x="832" y="13"/>
                    <a:pt x="829" y="16"/>
                    <a:pt x="824" y="16"/>
                  </a:cubicBezTo>
                  <a:lnTo>
                    <a:pt x="776" y="16"/>
                  </a:lnTo>
                  <a:cubicBezTo>
                    <a:pt x="772" y="16"/>
                    <a:pt x="768" y="13"/>
                    <a:pt x="768" y="8"/>
                  </a:cubicBezTo>
                  <a:cubicBezTo>
                    <a:pt x="768" y="4"/>
                    <a:pt x="772" y="0"/>
                    <a:pt x="776" y="0"/>
                  </a:cubicBezTo>
                  <a:close/>
                  <a:moveTo>
                    <a:pt x="872" y="0"/>
                  </a:moveTo>
                  <a:lnTo>
                    <a:pt x="920" y="0"/>
                  </a:lnTo>
                  <a:cubicBezTo>
                    <a:pt x="925" y="0"/>
                    <a:pt x="928" y="4"/>
                    <a:pt x="928" y="8"/>
                  </a:cubicBezTo>
                  <a:cubicBezTo>
                    <a:pt x="928" y="13"/>
                    <a:pt x="925" y="16"/>
                    <a:pt x="920" y="16"/>
                  </a:cubicBezTo>
                  <a:lnTo>
                    <a:pt x="872" y="16"/>
                  </a:lnTo>
                  <a:cubicBezTo>
                    <a:pt x="868" y="16"/>
                    <a:pt x="864" y="13"/>
                    <a:pt x="864" y="8"/>
                  </a:cubicBezTo>
                  <a:cubicBezTo>
                    <a:pt x="864" y="4"/>
                    <a:pt x="868" y="0"/>
                    <a:pt x="872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347" name="Freeform 70"/>
            <p:cNvSpPr>
              <a:spLocks noEditPoints="1"/>
            </p:cNvSpPr>
            <p:nvPr/>
          </p:nvSpPr>
          <p:spPr bwMode="auto">
            <a:xfrm>
              <a:off x="352" y="1011"/>
              <a:ext cx="9" cy="1201"/>
            </a:xfrm>
            <a:custGeom>
              <a:avLst/>
              <a:gdLst>
                <a:gd name="T0" fmla="*/ 0 w 16"/>
                <a:gd name="T1" fmla="*/ 5 h 2656"/>
                <a:gd name="T2" fmla="*/ 3 w 16"/>
                <a:gd name="T3" fmla="*/ 9 h 2656"/>
                <a:gd name="T4" fmla="*/ 0 w 16"/>
                <a:gd name="T5" fmla="*/ 9 h 2656"/>
                <a:gd name="T6" fmla="*/ 3 w 16"/>
                <a:gd name="T7" fmla="*/ 23 h 2656"/>
                <a:gd name="T8" fmla="*/ 2 w 16"/>
                <a:gd name="T9" fmla="*/ 18 h 2656"/>
                <a:gd name="T10" fmla="*/ 2 w 16"/>
                <a:gd name="T11" fmla="*/ 33 h 2656"/>
                <a:gd name="T12" fmla="*/ 3 w 16"/>
                <a:gd name="T13" fmla="*/ 28 h 2656"/>
                <a:gd name="T14" fmla="*/ 0 w 16"/>
                <a:gd name="T15" fmla="*/ 41 h 2656"/>
                <a:gd name="T16" fmla="*/ 3 w 16"/>
                <a:gd name="T17" fmla="*/ 45 h 2656"/>
                <a:gd name="T18" fmla="*/ 0 w 16"/>
                <a:gd name="T19" fmla="*/ 45 h 2656"/>
                <a:gd name="T20" fmla="*/ 3 w 16"/>
                <a:gd name="T21" fmla="*/ 58 h 2656"/>
                <a:gd name="T22" fmla="*/ 2 w 16"/>
                <a:gd name="T23" fmla="*/ 53 h 2656"/>
                <a:gd name="T24" fmla="*/ 2 w 16"/>
                <a:gd name="T25" fmla="*/ 68 h 2656"/>
                <a:gd name="T26" fmla="*/ 3 w 16"/>
                <a:gd name="T27" fmla="*/ 63 h 2656"/>
                <a:gd name="T28" fmla="*/ 0 w 16"/>
                <a:gd name="T29" fmla="*/ 76 h 2656"/>
                <a:gd name="T30" fmla="*/ 3 w 16"/>
                <a:gd name="T31" fmla="*/ 80 h 2656"/>
                <a:gd name="T32" fmla="*/ 0 w 16"/>
                <a:gd name="T33" fmla="*/ 80 h 2656"/>
                <a:gd name="T34" fmla="*/ 3 w 16"/>
                <a:gd name="T35" fmla="*/ 94 h 2656"/>
                <a:gd name="T36" fmla="*/ 2 w 16"/>
                <a:gd name="T37" fmla="*/ 89 h 2656"/>
                <a:gd name="T38" fmla="*/ 2 w 16"/>
                <a:gd name="T39" fmla="*/ 104 h 2656"/>
                <a:gd name="T40" fmla="*/ 3 w 16"/>
                <a:gd name="T41" fmla="*/ 99 h 2656"/>
                <a:gd name="T42" fmla="*/ 0 w 16"/>
                <a:gd name="T43" fmla="*/ 112 h 2656"/>
                <a:gd name="T44" fmla="*/ 3 w 16"/>
                <a:gd name="T45" fmla="*/ 116 h 2656"/>
                <a:gd name="T46" fmla="*/ 0 w 16"/>
                <a:gd name="T47" fmla="*/ 116 h 2656"/>
                <a:gd name="T48" fmla="*/ 3 w 16"/>
                <a:gd name="T49" fmla="*/ 129 h 2656"/>
                <a:gd name="T50" fmla="*/ 2 w 16"/>
                <a:gd name="T51" fmla="*/ 124 h 2656"/>
                <a:gd name="T52" fmla="*/ 2 w 16"/>
                <a:gd name="T53" fmla="*/ 139 h 2656"/>
                <a:gd name="T54" fmla="*/ 3 w 16"/>
                <a:gd name="T55" fmla="*/ 134 h 2656"/>
                <a:gd name="T56" fmla="*/ 0 w 16"/>
                <a:gd name="T57" fmla="*/ 147 h 2656"/>
                <a:gd name="T58" fmla="*/ 3 w 16"/>
                <a:gd name="T59" fmla="*/ 152 h 2656"/>
                <a:gd name="T60" fmla="*/ 0 w 16"/>
                <a:gd name="T61" fmla="*/ 152 h 2656"/>
                <a:gd name="T62" fmla="*/ 3 w 16"/>
                <a:gd name="T63" fmla="*/ 165 h 2656"/>
                <a:gd name="T64" fmla="*/ 2 w 16"/>
                <a:gd name="T65" fmla="*/ 160 h 2656"/>
                <a:gd name="T66" fmla="*/ 2 w 16"/>
                <a:gd name="T67" fmla="*/ 175 h 2656"/>
                <a:gd name="T68" fmla="*/ 3 w 16"/>
                <a:gd name="T69" fmla="*/ 169 h 2656"/>
                <a:gd name="T70" fmla="*/ 0 w 16"/>
                <a:gd name="T71" fmla="*/ 183 h 2656"/>
                <a:gd name="T72" fmla="*/ 3 w 16"/>
                <a:gd name="T73" fmla="*/ 187 h 2656"/>
                <a:gd name="T74" fmla="*/ 0 w 16"/>
                <a:gd name="T75" fmla="*/ 187 h 2656"/>
                <a:gd name="T76" fmla="*/ 3 w 16"/>
                <a:gd name="T77" fmla="*/ 200 h 2656"/>
                <a:gd name="T78" fmla="*/ 2 w 16"/>
                <a:gd name="T79" fmla="*/ 195 h 2656"/>
                <a:gd name="T80" fmla="*/ 2 w 16"/>
                <a:gd name="T81" fmla="*/ 210 h 2656"/>
                <a:gd name="T82" fmla="*/ 3 w 16"/>
                <a:gd name="T83" fmla="*/ 205 h 2656"/>
                <a:gd name="T84" fmla="*/ 0 w 16"/>
                <a:gd name="T85" fmla="*/ 218 h 2656"/>
                <a:gd name="T86" fmla="*/ 3 w 16"/>
                <a:gd name="T87" fmla="*/ 222 h 2656"/>
                <a:gd name="T88" fmla="*/ 0 w 16"/>
                <a:gd name="T89" fmla="*/ 222 h 2656"/>
                <a:gd name="T90" fmla="*/ 3 w 16"/>
                <a:gd name="T91" fmla="*/ 236 h 2656"/>
                <a:gd name="T92" fmla="*/ 2 w 16"/>
                <a:gd name="T93" fmla="*/ 231 h 2656"/>
                <a:gd name="T94" fmla="*/ 2 w 16"/>
                <a:gd name="T95" fmla="*/ 246 h 2656"/>
                <a:gd name="T96" fmla="*/ 3 w 16"/>
                <a:gd name="T97" fmla="*/ 241 h 265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6"/>
                <a:gd name="T148" fmla="*/ 0 h 2656"/>
                <a:gd name="T149" fmla="*/ 16 w 16"/>
                <a:gd name="T150" fmla="*/ 2656 h 265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6" h="2656">
                  <a:moveTo>
                    <a:pt x="16" y="8"/>
                  </a:moveTo>
                  <a:lnTo>
                    <a:pt x="16" y="56"/>
                  </a:lnTo>
                  <a:cubicBezTo>
                    <a:pt x="16" y="61"/>
                    <a:pt x="13" y="64"/>
                    <a:pt x="8" y="64"/>
                  </a:cubicBezTo>
                  <a:cubicBezTo>
                    <a:pt x="4" y="64"/>
                    <a:pt x="0" y="61"/>
                    <a:pt x="0" y="56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104"/>
                  </a:moveTo>
                  <a:lnTo>
                    <a:pt x="16" y="152"/>
                  </a:lnTo>
                  <a:cubicBezTo>
                    <a:pt x="16" y="157"/>
                    <a:pt x="13" y="160"/>
                    <a:pt x="8" y="160"/>
                  </a:cubicBezTo>
                  <a:cubicBezTo>
                    <a:pt x="4" y="160"/>
                    <a:pt x="0" y="157"/>
                    <a:pt x="0" y="152"/>
                  </a:cubicBezTo>
                  <a:lnTo>
                    <a:pt x="0" y="104"/>
                  </a:lnTo>
                  <a:cubicBezTo>
                    <a:pt x="0" y="100"/>
                    <a:pt x="4" y="96"/>
                    <a:pt x="8" y="96"/>
                  </a:cubicBezTo>
                  <a:cubicBezTo>
                    <a:pt x="13" y="96"/>
                    <a:pt x="16" y="100"/>
                    <a:pt x="16" y="104"/>
                  </a:cubicBezTo>
                  <a:close/>
                  <a:moveTo>
                    <a:pt x="16" y="200"/>
                  </a:moveTo>
                  <a:lnTo>
                    <a:pt x="16" y="248"/>
                  </a:lnTo>
                  <a:cubicBezTo>
                    <a:pt x="16" y="253"/>
                    <a:pt x="13" y="256"/>
                    <a:pt x="8" y="256"/>
                  </a:cubicBezTo>
                  <a:cubicBezTo>
                    <a:pt x="4" y="256"/>
                    <a:pt x="0" y="253"/>
                    <a:pt x="0" y="248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296"/>
                  </a:moveTo>
                  <a:lnTo>
                    <a:pt x="16" y="344"/>
                  </a:lnTo>
                  <a:cubicBezTo>
                    <a:pt x="16" y="349"/>
                    <a:pt x="13" y="352"/>
                    <a:pt x="8" y="352"/>
                  </a:cubicBezTo>
                  <a:cubicBezTo>
                    <a:pt x="4" y="352"/>
                    <a:pt x="0" y="349"/>
                    <a:pt x="0" y="344"/>
                  </a:cubicBezTo>
                  <a:lnTo>
                    <a:pt x="0" y="296"/>
                  </a:lnTo>
                  <a:cubicBezTo>
                    <a:pt x="0" y="292"/>
                    <a:pt x="4" y="288"/>
                    <a:pt x="8" y="288"/>
                  </a:cubicBezTo>
                  <a:cubicBezTo>
                    <a:pt x="13" y="288"/>
                    <a:pt x="16" y="292"/>
                    <a:pt x="16" y="296"/>
                  </a:cubicBezTo>
                  <a:close/>
                  <a:moveTo>
                    <a:pt x="16" y="392"/>
                  </a:moveTo>
                  <a:lnTo>
                    <a:pt x="16" y="440"/>
                  </a:lnTo>
                  <a:cubicBezTo>
                    <a:pt x="16" y="445"/>
                    <a:pt x="13" y="448"/>
                    <a:pt x="8" y="448"/>
                  </a:cubicBezTo>
                  <a:cubicBezTo>
                    <a:pt x="4" y="448"/>
                    <a:pt x="0" y="445"/>
                    <a:pt x="0" y="440"/>
                  </a:cubicBezTo>
                  <a:lnTo>
                    <a:pt x="0" y="392"/>
                  </a:lnTo>
                  <a:cubicBezTo>
                    <a:pt x="0" y="388"/>
                    <a:pt x="4" y="384"/>
                    <a:pt x="8" y="384"/>
                  </a:cubicBezTo>
                  <a:cubicBezTo>
                    <a:pt x="13" y="384"/>
                    <a:pt x="16" y="388"/>
                    <a:pt x="16" y="392"/>
                  </a:cubicBezTo>
                  <a:close/>
                  <a:moveTo>
                    <a:pt x="16" y="488"/>
                  </a:moveTo>
                  <a:lnTo>
                    <a:pt x="16" y="536"/>
                  </a:lnTo>
                  <a:cubicBezTo>
                    <a:pt x="16" y="541"/>
                    <a:pt x="13" y="544"/>
                    <a:pt x="8" y="544"/>
                  </a:cubicBezTo>
                  <a:cubicBezTo>
                    <a:pt x="4" y="544"/>
                    <a:pt x="0" y="541"/>
                    <a:pt x="0" y="536"/>
                  </a:cubicBezTo>
                  <a:lnTo>
                    <a:pt x="0" y="488"/>
                  </a:lnTo>
                  <a:cubicBezTo>
                    <a:pt x="0" y="484"/>
                    <a:pt x="4" y="480"/>
                    <a:pt x="8" y="480"/>
                  </a:cubicBezTo>
                  <a:cubicBezTo>
                    <a:pt x="13" y="480"/>
                    <a:pt x="16" y="484"/>
                    <a:pt x="16" y="488"/>
                  </a:cubicBezTo>
                  <a:close/>
                  <a:moveTo>
                    <a:pt x="16" y="584"/>
                  </a:moveTo>
                  <a:lnTo>
                    <a:pt x="16" y="632"/>
                  </a:lnTo>
                  <a:cubicBezTo>
                    <a:pt x="16" y="637"/>
                    <a:pt x="13" y="640"/>
                    <a:pt x="8" y="640"/>
                  </a:cubicBezTo>
                  <a:cubicBezTo>
                    <a:pt x="4" y="640"/>
                    <a:pt x="0" y="637"/>
                    <a:pt x="0" y="632"/>
                  </a:cubicBezTo>
                  <a:lnTo>
                    <a:pt x="0" y="584"/>
                  </a:lnTo>
                  <a:cubicBezTo>
                    <a:pt x="0" y="580"/>
                    <a:pt x="4" y="576"/>
                    <a:pt x="8" y="576"/>
                  </a:cubicBezTo>
                  <a:cubicBezTo>
                    <a:pt x="13" y="576"/>
                    <a:pt x="16" y="580"/>
                    <a:pt x="16" y="584"/>
                  </a:cubicBezTo>
                  <a:close/>
                  <a:moveTo>
                    <a:pt x="16" y="680"/>
                  </a:moveTo>
                  <a:lnTo>
                    <a:pt x="16" y="728"/>
                  </a:lnTo>
                  <a:cubicBezTo>
                    <a:pt x="16" y="733"/>
                    <a:pt x="13" y="736"/>
                    <a:pt x="8" y="736"/>
                  </a:cubicBezTo>
                  <a:cubicBezTo>
                    <a:pt x="4" y="736"/>
                    <a:pt x="0" y="733"/>
                    <a:pt x="0" y="728"/>
                  </a:cubicBezTo>
                  <a:lnTo>
                    <a:pt x="0" y="680"/>
                  </a:lnTo>
                  <a:cubicBezTo>
                    <a:pt x="0" y="676"/>
                    <a:pt x="4" y="672"/>
                    <a:pt x="8" y="672"/>
                  </a:cubicBezTo>
                  <a:cubicBezTo>
                    <a:pt x="13" y="672"/>
                    <a:pt x="16" y="676"/>
                    <a:pt x="16" y="680"/>
                  </a:cubicBezTo>
                  <a:close/>
                  <a:moveTo>
                    <a:pt x="16" y="776"/>
                  </a:moveTo>
                  <a:lnTo>
                    <a:pt x="16" y="824"/>
                  </a:lnTo>
                  <a:cubicBezTo>
                    <a:pt x="16" y="829"/>
                    <a:pt x="13" y="832"/>
                    <a:pt x="8" y="832"/>
                  </a:cubicBezTo>
                  <a:cubicBezTo>
                    <a:pt x="4" y="832"/>
                    <a:pt x="0" y="829"/>
                    <a:pt x="0" y="824"/>
                  </a:cubicBezTo>
                  <a:lnTo>
                    <a:pt x="0" y="776"/>
                  </a:lnTo>
                  <a:cubicBezTo>
                    <a:pt x="0" y="772"/>
                    <a:pt x="4" y="768"/>
                    <a:pt x="8" y="768"/>
                  </a:cubicBezTo>
                  <a:cubicBezTo>
                    <a:pt x="13" y="768"/>
                    <a:pt x="16" y="772"/>
                    <a:pt x="16" y="776"/>
                  </a:cubicBezTo>
                  <a:close/>
                  <a:moveTo>
                    <a:pt x="16" y="872"/>
                  </a:moveTo>
                  <a:lnTo>
                    <a:pt x="16" y="920"/>
                  </a:lnTo>
                  <a:cubicBezTo>
                    <a:pt x="16" y="925"/>
                    <a:pt x="13" y="928"/>
                    <a:pt x="8" y="928"/>
                  </a:cubicBezTo>
                  <a:cubicBezTo>
                    <a:pt x="4" y="928"/>
                    <a:pt x="0" y="925"/>
                    <a:pt x="0" y="920"/>
                  </a:cubicBezTo>
                  <a:lnTo>
                    <a:pt x="0" y="872"/>
                  </a:lnTo>
                  <a:cubicBezTo>
                    <a:pt x="0" y="868"/>
                    <a:pt x="4" y="864"/>
                    <a:pt x="8" y="864"/>
                  </a:cubicBezTo>
                  <a:cubicBezTo>
                    <a:pt x="13" y="864"/>
                    <a:pt x="16" y="868"/>
                    <a:pt x="16" y="872"/>
                  </a:cubicBezTo>
                  <a:close/>
                  <a:moveTo>
                    <a:pt x="16" y="968"/>
                  </a:moveTo>
                  <a:lnTo>
                    <a:pt x="16" y="1016"/>
                  </a:lnTo>
                  <a:cubicBezTo>
                    <a:pt x="16" y="1021"/>
                    <a:pt x="13" y="1024"/>
                    <a:pt x="8" y="1024"/>
                  </a:cubicBezTo>
                  <a:cubicBezTo>
                    <a:pt x="4" y="1024"/>
                    <a:pt x="0" y="1021"/>
                    <a:pt x="0" y="1016"/>
                  </a:cubicBezTo>
                  <a:lnTo>
                    <a:pt x="0" y="968"/>
                  </a:lnTo>
                  <a:cubicBezTo>
                    <a:pt x="0" y="964"/>
                    <a:pt x="4" y="960"/>
                    <a:pt x="8" y="960"/>
                  </a:cubicBezTo>
                  <a:cubicBezTo>
                    <a:pt x="13" y="960"/>
                    <a:pt x="16" y="964"/>
                    <a:pt x="16" y="968"/>
                  </a:cubicBezTo>
                  <a:close/>
                  <a:moveTo>
                    <a:pt x="16" y="1064"/>
                  </a:moveTo>
                  <a:lnTo>
                    <a:pt x="16" y="1112"/>
                  </a:lnTo>
                  <a:cubicBezTo>
                    <a:pt x="16" y="1117"/>
                    <a:pt x="13" y="1120"/>
                    <a:pt x="8" y="1120"/>
                  </a:cubicBezTo>
                  <a:cubicBezTo>
                    <a:pt x="4" y="1120"/>
                    <a:pt x="0" y="1117"/>
                    <a:pt x="0" y="1112"/>
                  </a:cubicBezTo>
                  <a:lnTo>
                    <a:pt x="0" y="1064"/>
                  </a:lnTo>
                  <a:cubicBezTo>
                    <a:pt x="0" y="1060"/>
                    <a:pt x="4" y="1056"/>
                    <a:pt x="8" y="1056"/>
                  </a:cubicBezTo>
                  <a:cubicBezTo>
                    <a:pt x="13" y="1056"/>
                    <a:pt x="16" y="1060"/>
                    <a:pt x="16" y="1064"/>
                  </a:cubicBezTo>
                  <a:close/>
                  <a:moveTo>
                    <a:pt x="16" y="1160"/>
                  </a:moveTo>
                  <a:lnTo>
                    <a:pt x="16" y="1208"/>
                  </a:lnTo>
                  <a:cubicBezTo>
                    <a:pt x="16" y="1213"/>
                    <a:pt x="13" y="1216"/>
                    <a:pt x="8" y="1216"/>
                  </a:cubicBezTo>
                  <a:cubicBezTo>
                    <a:pt x="4" y="1216"/>
                    <a:pt x="0" y="1213"/>
                    <a:pt x="0" y="1208"/>
                  </a:cubicBezTo>
                  <a:lnTo>
                    <a:pt x="0" y="1160"/>
                  </a:lnTo>
                  <a:cubicBezTo>
                    <a:pt x="0" y="1156"/>
                    <a:pt x="4" y="1152"/>
                    <a:pt x="8" y="1152"/>
                  </a:cubicBezTo>
                  <a:cubicBezTo>
                    <a:pt x="13" y="1152"/>
                    <a:pt x="16" y="1156"/>
                    <a:pt x="16" y="1160"/>
                  </a:cubicBezTo>
                  <a:close/>
                  <a:moveTo>
                    <a:pt x="16" y="1256"/>
                  </a:moveTo>
                  <a:lnTo>
                    <a:pt x="16" y="1304"/>
                  </a:lnTo>
                  <a:cubicBezTo>
                    <a:pt x="16" y="1309"/>
                    <a:pt x="13" y="1312"/>
                    <a:pt x="8" y="1312"/>
                  </a:cubicBezTo>
                  <a:cubicBezTo>
                    <a:pt x="4" y="1312"/>
                    <a:pt x="0" y="1309"/>
                    <a:pt x="0" y="1304"/>
                  </a:cubicBezTo>
                  <a:lnTo>
                    <a:pt x="0" y="1256"/>
                  </a:lnTo>
                  <a:cubicBezTo>
                    <a:pt x="0" y="1252"/>
                    <a:pt x="4" y="1248"/>
                    <a:pt x="8" y="1248"/>
                  </a:cubicBezTo>
                  <a:cubicBezTo>
                    <a:pt x="13" y="1248"/>
                    <a:pt x="16" y="1252"/>
                    <a:pt x="16" y="1256"/>
                  </a:cubicBezTo>
                  <a:close/>
                  <a:moveTo>
                    <a:pt x="16" y="1352"/>
                  </a:moveTo>
                  <a:lnTo>
                    <a:pt x="16" y="1400"/>
                  </a:lnTo>
                  <a:cubicBezTo>
                    <a:pt x="16" y="1405"/>
                    <a:pt x="13" y="1408"/>
                    <a:pt x="8" y="1408"/>
                  </a:cubicBezTo>
                  <a:cubicBezTo>
                    <a:pt x="4" y="1408"/>
                    <a:pt x="0" y="1405"/>
                    <a:pt x="0" y="1400"/>
                  </a:cubicBezTo>
                  <a:lnTo>
                    <a:pt x="0" y="1352"/>
                  </a:lnTo>
                  <a:cubicBezTo>
                    <a:pt x="0" y="1348"/>
                    <a:pt x="4" y="1344"/>
                    <a:pt x="8" y="1344"/>
                  </a:cubicBezTo>
                  <a:cubicBezTo>
                    <a:pt x="13" y="1344"/>
                    <a:pt x="16" y="1348"/>
                    <a:pt x="16" y="1352"/>
                  </a:cubicBezTo>
                  <a:close/>
                  <a:moveTo>
                    <a:pt x="16" y="1448"/>
                  </a:moveTo>
                  <a:lnTo>
                    <a:pt x="16" y="1496"/>
                  </a:lnTo>
                  <a:cubicBezTo>
                    <a:pt x="16" y="1501"/>
                    <a:pt x="13" y="1504"/>
                    <a:pt x="8" y="1504"/>
                  </a:cubicBezTo>
                  <a:cubicBezTo>
                    <a:pt x="4" y="1504"/>
                    <a:pt x="0" y="1501"/>
                    <a:pt x="0" y="1496"/>
                  </a:cubicBezTo>
                  <a:lnTo>
                    <a:pt x="0" y="1448"/>
                  </a:lnTo>
                  <a:cubicBezTo>
                    <a:pt x="0" y="1444"/>
                    <a:pt x="4" y="1440"/>
                    <a:pt x="8" y="1440"/>
                  </a:cubicBezTo>
                  <a:cubicBezTo>
                    <a:pt x="13" y="1440"/>
                    <a:pt x="16" y="1444"/>
                    <a:pt x="16" y="1448"/>
                  </a:cubicBezTo>
                  <a:close/>
                  <a:moveTo>
                    <a:pt x="16" y="1544"/>
                  </a:moveTo>
                  <a:lnTo>
                    <a:pt x="16" y="1592"/>
                  </a:lnTo>
                  <a:cubicBezTo>
                    <a:pt x="16" y="1597"/>
                    <a:pt x="13" y="1600"/>
                    <a:pt x="8" y="1600"/>
                  </a:cubicBezTo>
                  <a:cubicBezTo>
                    <a:pt x="4" y="1600"/>
                    <a:pt x="0" y="1597"/>
                    <a:pt x="0" y="1592"/>
                  </a:cubicBezTo>
                  <a:lnTo>
                    <a:pt x="0" y="1544"/>
                  </a:lnTo>
                  <a:cubicBezTo>
                    <a:pt x="0" y="1540"/>
                    <a:pt x="4" y="1536"/>
                    <a:pt x="8" y="1536"/>
                  </a:cubicBezTo>
                  <a:cubicBezTo>
                    <a:pt x="13" y="1536"/>
                    <a:pt x="16" y="1540"/>
                    <a:pt x="16" y="1544"/>
                  </a:cubicBezTo>
                  <a:close/>
                  <a:moveTo>
                    <a:pt x="16" y="1640"/>
                  </a:moveTo>
                  <a:lnTo>
                    <a:pt x="16" y="1688"/>
                  </a:lnTo>
                  <a:cubicBezTo>
                    <a:pt x="16" y="1693"/>
                    <a:pt x="13" y="1696"/>
                    <a:pt x="8" y="1696"/>
                  </a:cubicBezTo>
                  <a:cubicBezTo>
                    <a:pt x="4" y="1696"/>
                    <a:pt x="0" y="1693"/>
                    <a:pt x="0" y="1688"/>
                  </a:cubicBezTo>
                  <a:lnTo>
                    <a:pt x="0" y="1640"/>
                  </a:lnTo>
                  <a:cubicBezTo>
                    <a:pt x="0" y="1636"/>
                    <a:pt x="4" y="1632"/>
                    <a:pt x="8" y="1632"/>
                  </a:cubicBezTo>
                  <a:cubicBezTo>
                    <a:pt x="13" y="1632"/>
                    <a:pt x="16" y="1636"/>
                    <a:pt x="16" y="1640"/>
                  </a:cubicBezTo>
                  <a:close/>
                  <a:moveTo>
                    <a:pt x="16" y="1736"/>
                  </a:moveTo>
                  <a:lnTo>
                    <a:pt x="16" y="1784"/>
                  </a:lnTo>
                  <a:cubicBezTo>
                    <a:pt x="16" y="1789"/>
                    <a:pt x="13" y="1792"/>
                    <a:pt x="8" y="1792"/>
                  </a:cubicBezTo>
                  <a:cubicBezTo>
                    <a:pt x="4" y="1792"/>
                    <a:pt x="0" y="1789"/>
                    <a:pt x="0" y="1784"/>
                  </a:cubicBezTo>
                  <a:lnTo>
                    <a:pt x="0" y="1736"/>
                  </a:lnTo>
                  <a:cubicBezTo>
                    <a:pt x="0" y="1732"/>
                    <a:pt x="4" y="1728"/>
                    <a:pt x="8" y="1728"/>
                  </a:cubicBezTo>
                  <a:cubicBezTo>
                    <a:pt x="13" y="1728"/>
                    <a:pt x="16" y="1732"/>
                    <a:pt x="16" y="1736"/>
                  </a:cubicBezTo>
                  <a:close/>
                  <a:moveTo>
                    <a:pt x="16" y="1832"/>
                  </a:moveTo>
                  <a:lnTo>
                    <a:pt x="16" y="1880"/>
                  </a:lnTo>
                  <a:cubicBezTo>
                    <a:pt x="16" y="1885"/>
                    <a:pt x="13" y="1888"/>
                    <a:pt x="8" y="1888"/>
                  </a:cubicBezTo>
                  <a:cubicBezTo>
                    <a:pt x="4" y="1888"/>
                    <a:pt x="0" y="1885"/>
                    <a:pt x="0" y="1880"/>
                  </a:cubicBezTo>
                  <a:lnTo>
                    <a:pt x="0" y="1832"/>
                  </a:lnTo>
                  <a:cubicBezTo>
                    <a:pt x="0" y="1828"/>
                    <a:pt x="4" y="1824"/>
                    <a:pt x="8" y="1824"/>
                  </a:cubicBezTo>
                  <a:cubicBezTo>
                    <a:pt x="13" y="1824"/>
                    <a:pt x="16" y="1828"/>
                    <a:pt x="16" y="1832"/>
                  </a:cubicBezTo>
                  <a:close/>
                  <a:moveTo>
                    <a:pt x="16" y="1928"/>
                  </a:moveTo>
                  <a:lnTo>
                    <a:pt x="16" y="1976"/>
                  </a:lnTo>
                  <a:cubicBezTo>
                    <a:pt x="16" y="1981"/>
                    <a:pt x="13" y="1984"/>
                    <a:pt x="8" y="1984"/>
                  </a:cubicBezTo>
                  <a:cubicBezTo>
                    <a:pt x="4" y="1984"/>
                    <a:pt x="0" y="1981"/>
                    <a:pt x="0" y="1976"/>
                  </a:cubicBezTo>
                  <a:lnTo>
                    <a:pt x="0" y="1928"/>
                  </a:lnTo>
                  <a:cubicBezTo>
                    <a:pt x="0" y="1924"/>
                    <a:pt x="4" y="1920"/>
                    <a:pt x="8" y="1920"/>
                  </a:cubicBezTo>
                  <a:cubicBezTo>
                    <a:pt x="13" y="1920"/>
                    <a:pt x="16" y="1924"/>
                    <a:pt x="16" y="1928"/>
                  </a:cubicBezTo>
                  <a:close/>
                  <a:moveTo>
                    <a:pt x="16" y="2024"/>
                  </a:moveTo>
                  <a:lnTo>
                    <a:pt x="16" y="2072"/>
                  </a:lnTo>
                  <a:cubicBezTo>
                    <a:pt x="16" y="2077"/>
                    <a:pt x="13" y="2080"/>
                    <a:pt x="8" y="2080"/>
                  </a:cubicBezTo>
                  <a:cubicBezTo>
                    <a:pt x="4" y="2080"/>
                    <a:pt x="0" y="2077"/>
                    <a:pt x="0" y="2072"/>
                  </a:cubicBezTo>
                  <a:lnTo>
                    <a:pt x="0" y="2024"/>
                  </a:lnTo>
                  <a:cubicBezTo>
                    <a:pt x="0" y="2020"/>
                    <a:pt x="4" y="2016"/>
                    <a:pt x="8" y="2016"/>
                  </a:cubicBezTo>
                  <a:cubicBezTo>
                    <a:pt x="13" y="2016"/>
                    <a:pt x="16" y="2020"/>
                    <a:pt x="16" y="2024"/>
                  </a:cubicBezTo>
                  <a:close/>
                  <a:moveTo>
                    <a:pt x="16" y="2120"/>
                  </a:moveTo>
                  <a:lnTo>
                    <a:pt x="16" y="2168"/>
                  </a:lnTo>
                  <a:cubicBezTo>
                    <a:pt x="16" y="2173"/>
                    <a:pt x="13" y="2176"/>
                    <a:pt x="8" y="2176"/>
                  </a:cubicBezTo>
                  <a:cubicBezTo>
                    <a:pt x="4" y="2176"/>
                    <a:pt x="0" y="2173"/>
                    <a:pt x="0" y="2168"/>
                  </a:cubicBezTo>
                  <a:lnTo>
                    <a:pt x="0" y="2120"/>
                  </a:lnTo>
                  <a:cubicBezTo>
                    <a:pt x="0" y="2116"/>
                    <a:pt x="4" y="2112"/>
                    <a:pt x="8" y="2112"/>
                  </a:cubicBezTo>
                  <a:cubicBezTo>
                    <a:pt x="13" y="2112"/>
                    <a:pt x="16" y="2116"/>
                    <a:pt x="16" y="2120"/>
                  </a:cubicBezTo>
                  <a:close/>
                  <a:moveTo>
                    <a:pt x="16" y="2216"/>
                  </a:moveTo>
                  <a:lnTo>
                    <a:pt x="16" y="2264"/>
                  </a:lnTo>
                  <a:cubicBezTo>
                    <a:pt x="16" y="2269"/>
                    <a:pt x="13" y="2272"/>
                    <a:pt x="8" y="2272"/>
                  </a:cubicBezTo>
                  <a:cubicBezTo>
                    <a:pt x="4" y="2272"/>
                    <a:pt x="0" y="2269"/>
                    <a:pt x="0" y="2264"/>
                  </a:cubicBezTo>
                  <a:lnTo>
                    <a:pt x="0" y="2216"/>
                  </a:lnTo>
                  <a:cubicBezTo>
                    <a:pt x="0" y="2212"/>
                    <a:pt x="4" y="2208"/>
                    <a:pt x="8" y="2208"/>
                  </a:cubicBezTo>
                  <a:cubicBezTo>
                    <a:pt x="13" y="2208"/>
                    <a:pt x="16" y="2212"/>
                    <a:pt x="16" y="2216"/>
                  </a:cubicBezTo>
                  <a:close/>
                  <a:moveTo>
                    <a:pt x="16" y="2312"/>
                  </a:moveTo>
                  <a:lnTo>
                    <a:pt x="16" y="2360"/>
                  </a:lnTo>
                  <a:cubicBezTo>
                    <a:pt x="16" y="2365"/>
                    <a:pt x="13" y="2368"/>
                    <a:pt x="8" y="2368"/>
                  </a:cubicBezTo>
                  <a:cubicBezTo>
                    <a:pt x="4" y="2368"/>
                    <a:pt x="0" y="2365"/>
                    <a:pt x="0" y="2360"/>
                  </a:cubicBezTo>
                  <a:lnTo>
                    <a:pt x="0" y="2312"/>
                  </a:lnTo>
                  <a:cubicBezTo>
                    <a:pt x="0" y="2308"/>
                    <a:pt x="4" y="2304"/>
                    <a:pt x="8" y="2304"/>
                  </a:cubicBezTo>
                  <a:cubicBezTo>
                    <a:pt x="13" y="2304"/>
                    <a:pt x="16" y="2308"/>
                    <a:pt x="16" y="2312"/>
                  </a:cubicBezTo>
                  <a:close/>
                  <a:moveTo>
                    <a:pt x="16" y="2408"/>
                  </a:moveTo>
                  <a:lnTo>
                    <a:pt x="16" y="2456"/>
                  </a:lnTo>
                  <a:cubicBezTo>
                    <a:pt x="16" y="2461"/>
                    <a:pt x="13" y="2464"/>
                    <a:pt x="8" y="2464"/>
                  </a:cubicBezTo>
                  <a:cubicBezTo>
                    <a:pt x="4" y="2464"/>
                    <a:pt x="0" y="2461"/>
                    <a:pt x="0" y="2456"/>
                  </a:cubicBezTo>
                  <a:lnTo>
                    <a:pt x="0" y="2408"/>
                  </a:lnTo>
                  <a:cubicBezTo>
                    <a:pt x="0" y="2404"/>
                    <a:pt x="4" y="2400"/>
                    <a:pt x="8" y="2400"/>
                  </a:cubicBezTo>
                  <a:cubicBezTo>
                    <a:pt x="13" y="2400"/>
                    <a:pt x="16" y="2404"/>
                    <a:pt x="16" y="2408"/>
                  </a:cubicBezTo>
                  <a:close/>
                  <a:moveTo>
                    <a:pt x="16" y="2504"/>
                  </a:moveTo>
                  <a:lnTo>
                    <a:pt x="16" y="2552"/>
                  </a:lnTo>
                  <a:cubicBezTo>
                    <a:pt x="16" y="2557"/>
                    <a:pt x="13" y="2560"/>
                    <a:pt x="8" y="2560"/>
                  </a:cubicBezTo>
                  <a:cubicBezTo>
                    <a:pt x="4" y="2560"/>
                    <a:pt x="0" y="2557"/>
                    <a:pt x="0" y="2552"/>
                  </a:cubicBezTo>
                  <a:lnTo>
                    <a:pt x="0" y="2504"/>
                  </a:lnTo>
                  <a:cubicBezTo>
                    <a:pt x="0" y="2500"/>
                    <a:pt x="4" y="2496"/>
                    <a:pt x="8" y="2496"/>
                  </a:cubicBezTo>
                  <a:cubicBezTo>
                    <a:pt x="13" y="2496"/>
                    <a:pt x="16" y="2500"/>
                    <a:pt x="16" y="2504"/>
                  </a:cubicBezTo>
                  <a:close/>
                  <a:moveTo>
                    <a:pt x="16" y="2600"/>
                  </a:moveTo>
                  <a:lnTo>
                    <a:pt x="16" y="2648"/>
                  </a:lnTo>
                  <a:cubicBezTo>
                    <a:pt x="16" y="2653"/>
                    <a:pt x="13" y="2656"/>
                    <a:pt x="8" y="2656"/>
                  </a:cubicBezTo>
                  <a:cubicBezTo>
                    <a:pt x="4" y="2656"/>
                    <a:pt x="0" y="2653"/>
                    <a:pt x="0" y="2648"/>
                  </a:cubicBezTo>
                  <a:lnTo>
                    <a:pt x="0" y="2600"/>
                  </a:lnTo>
                  <a:cubicBezTo>
                    <a:pt x="0" y="2596"/>
                    <a:pt x="4" y="2592"/>
                    <a:pt x="8" y="2592"/>
                  </a:cubicBezTo>
                  <a:cubicBezTo>
                    <a:pt x="13" y="2592"/>
                    <a:pt x="16" y="2596"/>
                    <a:pt x="16" y="260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348" name="Freeform 71"/>
            <p:cNvSpPr>
              <a:spLocks/>
            </p:cNvSpPr>
            <p:nvPr/>
          </p:nvSpPr>
          <p:spPr bwMode="auto">
            <a:xfrm>
              <a:off x="318" y="967"/>
              <a:ext cx="76" cy="63"/>
            </a:xfrm>
            <a:custGeom>
              <a:avLst/>
              <a:gdLst>
                <a:gd name="T0" fmla="*/ 12 w 138"/>
                <a:gd name="T1" fmla="*/ 0 h 139"/>
                <a:gd name="T2" fmla="*/ 23 w 138"/>
                <a:gd name="T3" fmla="*/ 13 h 139"/>
                <a:gd name="T4" fmla="*/ 0 w 138"/>
                <a:gd name="T5" fmla="*/ 13 h 139"/>
                <a:gd name="T6" fmla="*/ 12 w 138"/>
                <a:gd name="T7" fmla="*/ 0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69" y="0"/>
                  </a:moveTo>
                  <a:lnTo>
                    <a:pt x="138" y="139"/>
                  </a:lnTo>
                  <a:cubicBezTo>
                    <a:pt x="95" y="117"/>
                    <a:pt x="44" y="117"/>
                    <a:pt x="0" y="139"/>
                  </a:cubicBezTo>
                  <a:lnTo>
                    <a:pt x="69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349" name="Freeform 72"/>
            <p:cNvSpPr>
              <a:spLocks/>
            </p:cNvSpPr>
            <p:nvPr/>
          </p:nvSpPr>
          <p:spPr bwMode="auto">
            <a:xfrm>
              <a:off x="318" y="2208"/>
              <a:ext cx="76" cy="61"/>
            </a:xfrm>
            <a:custGeom>
              <a:avLst/>
              <a:gdLst>
                <a:gd name="T0" fmla="*/ 12 w 138"/>
                <a:gd name="T1" fmla="*/ 12 h 138"/>
                <a:gd name="T2" fmla="*/ 0 w 138"/>
                <a:gd name="T3" fmla="*/ 0 h 138"/>
                <a:gd name="T4" fmla="*/ 23 w 138"/>
                <a:gd name="T5" fmla="*/ 0 h 138"/>
                <a:gd name="T6" fmla="*/ 23 w 138"/>
                <a:gd name="T7" fmla="*/ 0 h 138"/>
                <a:gd name="T8" fmla="*/ 12 w 138"/>
                <a:gd name="T9" fmla="*/ 12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38"/>
                <a:gd name="T17" fmla="*/ 138 w 138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38">
                  <a:moveTo>
                    <a:pt x="69" y="138"/>
                  </a:moveTo>
                  <a:lnTo>
                    <a:pt x="0" y="0"/>
                  </a:lnTo>
                  <a:cubicBezTo>
                    <a:pt x="44" y="22"/>
                    <a:pt x="95" y="22"/>
                    <a:pt x="138" y="0"/>
                  </a:cubicBezTo>
                  <a:lnTo>
                    <a:pt x="69" y="138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350" name="Rectangle 73"/>
            <p:cNvSpPr>
              <a:spLocks noChangeArrowheads="1"/>
            </p:cNvSpPr>
            <p:nvPr/>
          </p:nvSpPr>
          <p:spPr bwMode="auto">
            <a:xfrm>
              <a:off x="145" y="1289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固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3351" name="Rectangle 74"/>
            <p:cNvSpPr>
              <a:spLocks noChangeArrowheads="1"/>
            </p:cNvSpPr>
            <p:nvPr/>
          </p:nvSpPr>
          <p:spPr bwMode="auto">
            <a:xfrm>
              <a:off x="145" y="1405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定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3352" name="Rectangle 75"/>
            <p:cNvSpPr>
              <a:spLocks noChangeArrowheads="1"/>
            </p:cNvSpPr>
            <p:nvPr/>
          </p:nvSpPr>
          <p:spPr bwMode="auto">
            <a:xfrm>
              <a:off x="145" y="1521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长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3353" name="Rectangle 76"/>
            <p:cNvSpPr>
              <a:spLocks noChangeArrowheads="1"/>
            </p:cNvSpPr>
            <p:nvPr/>
          </p:nvSpPr>
          <p:spPr bwMode="auto">
            <a:xfrm>
              <a:off x="145" y="1629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度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3354" name="Rectangle 77"/>
            <p:cNvSpPr>
              <a:spLocks noChangeArrowheads="1"/>
            </p:cNvSpPr>
            <p:nvPr/>
          </p:nvSpPr>
          <p:spPr bwMode="auto">
            <a:xfrm>
              <a:off x="145" y="1745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部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3355" name="Rectangle 78"/>
            <p:cNvSpPr>
              <a:spLocks noChangeArrowheads="1"/>
            </p:cNvSpPr>
            <p:nvPr/>
          </p:nvSpPr>
          <p:spPr bwMode="auto">
            <a:xfrm>
              <a:off x="145" y="1861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分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3356" name="Freeform 79"/>
            <p:cNvSpPr>
              <a:spLocks noEditPoints="1"/>
            </p:cNvSpPr>
            <p:nvPr/>
          </p:nvSpPr>
          <p:spPr bwMode="auto">
            <a:xfrm>
              <a:off x="36" y="2527"/>
              <a:ext cx="510" cy="7"/>
            </a:xfrm>
            <a:custGeom>
              <a:avLst/>
              <a:gdLst>
                <a:gd name="T0" fmla="*/ 9 w 928"/>
                <a:gd name="T1" fmla="*/ 0 h 16"/>
                <a:gd name="T2" fmla="*/ 9 w 928"/>
                <a:gd name="T3" fmla="*/ 1 h 16"/>
                <a:gd name="T4" fmla="*/ 0 w 928"/>
                <a:gd name="T5" fmla="*/ 1 h 16"/>
                <a:gd name="T6" fmla="*/ 17 w 928"/>
                <a:gd name="T7" fmla="*/ 0 h 16"/>
                <a:gd name="T8" fmla="*/ 26 w 928"/>
                <a:gd name="T9" fmla="*/ 1 h 16"/>
                <a:gd name="T10" fmla="*/ 17 w 928"/>
                <a:gd name="T11" fmla="*/ 1 h 16"/>
                <a:gd name="T12" fmla="*/ 17 w 928"/>
                <a:gd name="T13" fmla="*/ 0 h 16"/>
                <a:gd name="T14" fmla="*/ 41 w 928"/>
                <a:gd name="T15" fmla="*/ 0 h 16"/>
                <a:gd name="T16" fmla="*/ 41 w 928"/>
                <a:gd name="T17" fmla="*/ 1 h 16"/>
                <a:gd name="T18" fmla="*/ 32 w 928"/>
                <a:gd name="T19" fmla="*/ 1 h 16"/>
                <a:gd name="T20" fmla="*/ 49 w 928"/>
                <a:gd name="T21" fmla="*/ 0 h 16"/>
                <a:gd name="T22" fmla="*/ 58 w 928"/>
                <a:gd name="T23" fmla="*/ 1 h 16"/>
                <a:gd name="T24" fmla="*/ 49 w 928"/>
                <a:gd name="T25" fmla="*/ 1 h 16"/>
                <a:gd name="T26" fmla="*/ 49 w 928"/>
                <a:gd name="T27" fmla="*/ 0 h 16"/>
                <a:gd name="T28" fmla="*/ 73 w 928"/>
                <a:gd name="T29" fmla="*/ 0 h 16"/>
                <a:gd name="T30" fmla="*/ 73 w 928"/>
                <a:gd name="T31" fmla="*/ 1 h 16"/>
                <a:gd name="T32" fmla="*/ 64 w 928"/>
                <a:gd name="T33" fmla="*/ 1 h 16"/>
                <a:gd name="T34" fmla="*/ 81 w 928"/>
                <a:gd name="T35" fmla="*/ 0 h 16"/>
                <a:gd name="T36" fmla="*/ 90 w 928"/>
                <a:gd name="T37" fmla="*/ 1 h 16"/>
                <a:gd name="T38" fmla="*/ 81 w 928"/>
                <a:gd name="T39" fmla="*/ 1 h 16"/>
                <a:gd name="T40" fmla="*/ 81 w 928"/>
                <a:gd name="T41" fmla="*/ 0 h 16"/>
                <a:gd name="T42" fmla="*/ 105 w 928"/>
                <a:gd name="T43" fmla="*/ 0 h 16"/>
                <a:gd name="T44" fmla="*/ 105 w 928"/>
                <a:gd name="T45" fmla="*/ 1 h 16"/>
                <a:gd name="T46" fmla="*/ 96 w 928"/>
                <a:gd name="T47" fmla="*/ 1 h 16"/>
                <a:gd name="T48" fmla="*/ 113 w 928"/>
                <a:gd name="T49" fmla="*/ 0 h 16"/>
                <a:gd name="T50" fmla="*/ 122 w 928"/>
                <a:gd name="T51" fmla="*/ 1 h 16"/>
                <a:gd name="T52" fmla="*/ 113 w 928"/>
                <a:gd name="T53" fmla="*/ 1 h 16"/>
                <a:gd name="T54" fmla="*/ 113 w 928"/>
                <a:gd name="T55" fmla="*/ 0 h 16"/>
                <a:gd name="T56" fmla="*/ 137 w 928"/>
                <a:gd name="T57" fmla="*/ 0 h 16"/>
                <a:gd name="T58" fmla="*/ 137 w 928"/>
                <a:gd name="T59" fmla="*/ 1 h 16"/>
                <a:gd name="T60" fmla="*/ 128 w 928"/>
                <a:gd name="T61" fmla="*/ 1 h 16"/>
                <a:gd name="T62" fmla="*/ 145 w 928"/>
                <a:gd name="T63" fmla="*/ 0 h 16"/>
                <a:gd name="T64" fmla="*/ 154 w 928"/>
                <a:gd name="T65" fmla="*/ 1 h 16"/>
                <a:gd name="T66" fmla="*/ 145 w 928"/>
                <a:gd name="T67" fmla="*/ 1 h 16"/>
                <a:gd name="T68" fmla="*/ 145 w 928"/>
                <a:gd name="T69" fmla="*/ 0 h 1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28"/>
                <a:gd name="T106" fmla="*/ 0 h 16"/>
                <a:gd name="T107" fmla="*/ 928 w 928"/>
                <a:gd name="T108" fmla="*/ 16 h 1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28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  <a:moveTo>
                    <a:pt x="776" y="0"/>
                  </a:moveTo>
                  <a:lnTo>
                    <a:pt x="824" y="0"/>
                  </a:lnTo>
                  <a:cubicBezTo>
                    <a:pt x="829" y="0"/>
                    <a:pt x="832" y="4"/>
                    <a:pt x="832" y="8"/>
                  </a:cubicBezTo>
                  <a:cubicBezTo>
                    <a:pt x="832" y="13"/>
                    <a:pt x="829" y="16"/>
                    <a:pt x="824" y="16"/>
                  </a:cubicBezTo>
                  <a:lnTo>
                    <a:pt x="776" y="16"/>
                  </a:lnTo>
                  <a:cubicBezTo>
                    <a:pt x="772" y="16"/>
                    <a:pt x="768" y="13"/>
                    <a:pt x="768" y="8"/>
                  </a:cubicBezTo>
                  <a:cubicBezTo>
                    <a:pt x="768" y="4"/>
                    <a:pt x="772" y="0"/>
                    <a:pt x="776" y="0"/>
                  </a:cubicBezTo>
                  <a:close/>
                  <a:moveTo>
                    <a:pt x="872" y="0"/>
                  </a:moveTo>
                  <a:lnTo>
                    <a:pt x="920" y="0"/>
                  </a:lnTo>
                  <a:cubicBezTo>
                    <a:pt x="925" y="0"/>
                    <a:pt x="928" y="4"/>
                    <a:pt x="928" y="8"/>
                  </a:cubicBezTo>
                  <a:cubicBezTo>
                    <a:pt x="928" y="13"/>
                    <a:pt x="925" y="16"/>
                    <a:pt x="920" y="16"/>
                  </a:cubicBezTo>
                  <a:lnTo>
                    <a:pt x="872" y="16"/>
                  </a:lnTo>
                  <a:cubicBezTo>
                    <a:pt x="868" y="16"/>
                    <a:pt x="864" y="13"/>
                    <a:pt x="864" y="8"/>
                  </a:cubicBezTo>
                  <a:cubicBezTo>
                    <a:pt x="864" y="4"/>
                    <a:pt x="868" y="0"/>
                    <a:pt x="872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357" name="Freeform 80"/>
            <p:cNvSpPr>
              <a:spLocks noEditPoints="1"/>
            </p:cNvSpPr>
            <p:nvPr/>
          </p:nvSpPr>
          <p:spPr bwMode="auto">
            <a:xfrm>
              <a:off x="352" y="2314"/>
              <a:ext cx="9" cy="159"/>
            </a:xfrm>
            <a:custGeom>
              <a:avLst/>
              <a:gdLst>
                <a:gd name="T0" fmla="*/ 3 w 16"/>
                <a:gd name="T1" fmla="*/ 1 h 352"/>
                <a:gd name="T2" fmla="*/ 3 w 16"/>
                <a:gd name="T3" fmla="*/ 5 h 352"/>
                <a:gd name="T4" fmla="*/ 2 w 16"/>
                <a:gd name="T5" fmla="*/ 6 h 352"/>
                <a:gd name="T6" fmla="*/ 0 w 16"/>
                <a:gd name="T7" fmla="*/ 5 h 352"/>
                <a:gd name="T8" fmla="*/ 0 w 16"/>
                <a:gd name="T9" fmla="*/ 1 h 352"/>
                <a:gd name="T10" fmla="*/ 2 w 16"/>
                <a:gd name="T11" fmla="*/ 0 h 352"/>
                <a:gd name="T12" fmla="*/ 3 w 16"/>
                <a:gd name="T13" fmla="*/ 1 h 352"/>
                <a:gd name="T14" fmla="*/ 3 w 16"/>
                <a:gd name="T15" fmla="*/ 9 h 352"/>
                <a:gd name="T16" fmla="*/ 3 w 16"/>
                <a:gd name="T17" fmla="*/ 14 h 352"/>
                <a:gd name="T18" fmla="*/ 2 w 16"/>
                <a:gd name="T19" fmla="*/ 15 h 352"/>
                <a:gd name="T20" fmla="*/ 0 w 16"/>
                <a:gd name="T21" fmla="*/ 14 h 352"/>
                <a:gd name="T22" fmla="*/ 0 w 16"/>
                <a:gd name="T23" fmla="*/ 9 h 352"/>
                <a:gd name="T24" fmla="*/ 2 w 16"/>
                <a:gd name="T25" fmla="*/ 9 h 352"/>
                <a:gd name="T26" fmla="*/ 3 w 16"/>
                <a:gd name="T27" fmla="*/ 9 h 352"/>
                <a:gd name="T28" fmla="*/ 3 w 16"/>
                <a:gd name="T29" fmla="*/ 19 h 352"/>
                <a:gd name="T30" fmla="*/ 3 w 16"/>
                <a:gd name="T31" fmla="*/ 23 h 352"/>
                <a:gd name="T32" fmla="*/ 2 w 16"/>
                <a:gd name="T33" fmla="*/ 23 h 352"/>
                <a:gd name="T34" fmla="*/ 0 w 16"/>
                <a:gd name="T35" fmla="*/ 23 h 352"/>
                <a:gd name="T36" fmla="*/ 0 w 16"/>
                <a:gd name="T37" fmla="*/ 19 h 352"/>
                <a:gd name="T38" fmla="*/ 2 w 16"/>
                <a:gd name="T39" fmla="*/ 18 h 352"/>
                <a:gd name="T40" fmla="*/ 3 w 16"/>
                <a:gd name="T41" fmla="*/ 19 h 352"/>
                <a:gd name="T42" fmla="*/ 3 w 16"/>
                <a:gd name="T43" fmla="*/ 28 h 352"/>
                <a:gd name="T44" fmla="*/ 3 w 16"/>
                <a:gd name="T45" fmla="*/ 32 h 352"/>
                <a:gd name="T46" fmla="*/ 2 w 16"/>
                <a:gd name="T47" fmla="*/ 33 h 352"/>
                <a:gd name="T48" fmla="*/ 0 w 16"/>
                <a:gd name="T49" fmla="*/ 32 h 352"/>
                <a:gd name="T50" fmla="*/ 0 w 16"/>
                <a:gd name="T51" fmla="*/ 28 h 352"/>
                <a:gd name="T52" fmla="*/ 2 w 16"/>
                <a:gd name="T53" fmla="*/ 27 h 352"/>
                <a:gd name="T54" fmla="*/ 3 w 16"/>
                <a:gd name="T55" fmla="*/ 28 h 3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"/>
                <a:gd name="T85" fmla="*/ 0 h 352"/>
                <a:gd name="T86" fmla="*/ 16 w 16"/>
                <a:gd name="T87" fmla="*/ 352 h 3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" h="352">
                  <a:moveTo>
                    <a:pt x="16" y="8"/>
                  </a:moveTo>
                  <a:lnTo>
                    <a:pt x="16" y="56"/>
                  </a:lnTo>
                  <a:cubicBezTo>
                    <a:pt x="16" y="61"/>
                    <a:pt x="13" y="64"/>
                    <a:pt x="8" y="64"/>
                  </a:cubicBezTo>
                  <a:cubicBezTo>
                    <a:pt x="4" y="64"/>
                    <a:pt x="0" y="61"/>
                    <a:pt x="0" y="56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104"/>
                  </a:moveTo>
                  <a:lnTo>
                    <a:pt x="16" y="152"/>
                  </a:lnTo>
                  <a:cubicBezTo>
                    <a:pt x="16" y="157"/>
                    <a:pt x="13" y="160"/>
                    <a:pt x="8" y="160"/>
                  </a:cubicBezTo>
                  <a:cubicBezTo>
                    <a:pt x="4" y="160"/>
                    <a:pt x="0" y="157"/>
                    <a:pt x="0" y="152"/>
                  </a:cubicBezTo>
                  <a:lnTo>
                    <a:pt x="0" y="104"/>
                  </a:lnTo>
                  <a:cubicBezTo>
                    <a:pt x="0" y="100"/>
                    <a:pt x="4" y="96"/>
                    <a:pt x="8" y="96"/>
                  </a:cubicBezTo>
                  <a:cubicBezTo>
                    <a:pt x="13" y="96"/>
                    <a:pt x="16" y="100"/>
                    <a:pt x="16" y="104"/>
                  </a:cubicBezTo>
                  <a:close/>
                  <a:moveTo>
                    <a:pt x="16" y="200"/>
                  </a:moveTo>
                  <a:lnTo>
                    <a:pt x="16" y="248"/>
                  </a:lnTo>
                  <a:cubicBezTo>
                    <a:pt x="16" y="253"/>
                    <a:pt x="13" y="256"/>
                    <a:pt x="8" y="256"/>
                  </a:cubicBezTo>
                  <a:cubicBezTo>
                    <a:pt x="4" y="256"/>
                    <a:pt x="0" y="253"/>
                    <a:pt x="0" y="248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296"/>
                  </a:moveTo>
                  <a:lnTo>
                    <a:pt x="16" y="344"/>
                  </a:lnTo>
                  <a:cubicBezTo>
                    <a:pt x="16" y="349"/>
                    <a:pt x="13" y="352"/>
                    <a:pt x="8" y="352"/>
                  </a:cubicBezTo>
                  <a:cubicBezTo>
                    <a:pt x="4" y="352"/>
                    <a:pt x="0" y="349"/>
                    <a:pt x="0" y="344"/>
                  </a:cubicBezTo>
                  <a:lnTo>
                    <a:pt x="0" y="296"/>
                  </a:lnTo>
                  <a:cubicBezTo>
                    <a:pt x="0" y="292"/>
                    <a:pt x="4" y="288"/>
                    <a:pt x="8" y="288"/>
                  </a:cubicBezTo>
                  <a:cubicBezTo>
                    <a:pt x="13" y="288"/>
                    <a:pt x="16" y="292"/>
                    <a:pt x="16" y="296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358" name="Freeform 81"/>
            <p:cNvSpPr>
              <a:spLocks/>
            </p:cNvSpPr>
            <p:nvPr/>
          </p:nvSpPr>
          <p:spPr bwMode="auto">
            <a:xfrm>
              <a:off x="318" y="2269"/>
              <a:ext cx="76" cy="64"/>
            </a:xfrm>
            <a:custGeom>
              <a:avLst/>
              <a:gdLst>
                <a:gd name="T0" fmla="*/ 12 w 138"/>
                <a:gd name="T1" fmla="*/ 0 h 139"/>
                <a:gd name="T2" fmla="*/ 23 w 138"/>
                <a:gd name="T3" fmla="*/ 13 h 139"/>
                <a:gd name="T4" fmla="*/ 0 w 138"/>
                <a:gd name="T5" fmla="*/ 13 h 139"/>
                <a:gd name="T6" fmla="*/ 12 w 138"/>
                <a:gd name="T7" fmla="*/ 0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69" y="0"/>
                  </a:moveTo>
                  <a:lnTo>
                    <a:pt x="138" y="139"/>
                  </a:lnTo>
                  <a:cubicBezTo>
                    <a:pt x="95" y="117"/>
                    <a:pt x="44" y="117"/>
                    <a:pt x="0" y="139"/>
                  </a:cubicBezTo>
                  <a:lnTo>
                    <a:pt x="69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359" name="Freeform 82"/>
            <p:cNvSpPr>
              <a:spLocks/>
            </p:cNvSpPr>
            <p:nvPr/>
          </p:nvSpPr>
          <p:spPr bwMode="auto">
            <a:xfrm>
              <a:off x="318" y="2468"/>
              <a:ext cx="76" cy="62"/>
            </a:xfrm>
            <a:custGeom>
              <a:avLst/>
              <a:gdLst>
                <a:gd name="T0" fmla="*/ 12 w 138"/>
                <a:gd name="T1" fmla="*/ 13 h 138"/>
                <a:gd name="T2" fmla="*/ 0 w 138"/>
                <a:gd name="T3" fmla="*/ 0 h 138"/>
                <a:gd name="T4" fmla="*/ 23 w 138"/>
                <a:gd name="T5" fmla="*/ 0 h 138"/>
                <a:gd name="T6" fmla="*/ 23 w 138"/>
                <a:gd name="T7" fmla="*/ 0 h 138"/>
                <a:gd name="T8" fmla="*/ 12 w 138"/>
                <a:gd name="T9" fmla="*/ 13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38"/>
                <a:gd name="T17" fmla="*/ 138 w 138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38">
                  <a:moveTo>
                    <a:pt x="69" y="138"/>
                  </a:moveTo>
                  <a:lnTo>
                    <a:pt x="0" y="0"/>
                  </a:lnTo>
                  <a:cubicBezTo>
                    <a:pt x="44" y="22"/>
                    <a:pt x="95" y="22"/>
                    <a:pt x="138" y="0"/>
                  </a:cubicBezTo>
                  <a:lnTo>
                    <a:pt x="69" y="138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360" name="Rectangle 83"/>
            <p:cNvSpPr>
              <a:spLocks noChangeArrowheads="1"/>
            </p:cNvSpPr>
            <p:nvPr/>
          </p:nvSpPr>
          <p:spPr bwMode="auto">
            <a:xfrm>
              <a:off x="93" y="2295"/>
              <a:ext cx="19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可选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3361" name="Rectangle 84"/>
            <p:cNvSpPr>
              <a:spLocks noChangeArrowheads="1"/>
            </p:cNvSpPr>
            <p:nvPr/>
          </p:nvSpPr>
          <p:spPr bwMode="auto">
            <a:xfrm>
              <a:off x="93" y="2411"/>
              <a:ext cx="19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部分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3362" name="Rectangle 56"/>
            <p:cNvSpPr>
              <a:spLocks noChangeArrowheads="1"/>
            </p:cNvSpPr>
            <p:nvPr/>
          </p:nvSpPr>
          <p:spPr bwMode="auto">
            <a:xfrm>
              <a:off x="4141" y="1530"/>
              <a:ext cx="191" cy="462"/>
            </a:xfrm>
            <a:prstGeom prst="rect">
              <a:avLst/>
            </a:prstGeom>
            <a:solidFill>
              <a:srgbClr val="F7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分组头</a:t>
              </a:r>
              <a:endParaRPr lang="zh-CN" altLang="en-US" sz="32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</p:grpSp>
      <p:sp>
        <p:nvSpPr>
          <p:cNvPr id="350290" name="Rectangle 82"/>
          <p:cNvSpPr>
            <a:spLocks noChangeArrowheads="1"/>
          </p:cNvSpPr>
          <p:nvPr/>
        </p:nvSpPr>
        <p:spPr bwMode="auto">
          <a:xfrm>
            <a:off x="1630363" y="944563"/>
            <a:ext cx="684212" cy="431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0291" name="Text Box 103"/>
          <p:cNvSpPr txBox="1">
            <a:spLocks noChangeArrowheads="1"/>
          </p:cNvSpPr>
          <p:nvPr/>
        </p:nvSpPr>
        <p:spPr bwMode="auto">
          <a:xfrm>
            <a:off x="466725" y="4229100"/>
            <a:ext cx="61928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0" u="none" dirty="0">
                <a:solidFill>
                  <a:srgbClr val="C00000"/>
                </a:solidFill>
              </a:rPr>
              <a:t>分组头长度</a:t>
            </a:r>
            <a:r>
              <a:rPr lang="zh-CN" altLang="en-US" sz="2000" b="0" u="none" dirty="0">
                <a:solidFill>
                  <a:srgbClr val="1A3868"/>
                </a:solidFill>
              </a:rPr>
              <a:t>字段的长度为</a:t>
            </a:r>
            <a:r>
              <a:rPr lang="en-US" altLang="zh-CN" sz="2000" b="0" u="none" dirty="0">
                <a:solidFill>
                  <a:srgbClr val="1A3868"/>
                </a:solidFill>
              </a:rPr>
              <a:t>4</a:t>
            </a:r>
            <a:r>
              <a:rPr lang="zh-CN" altLang="en-US" sz="2000" b="0" u="none" dirty="0">
                <a:solidFill>
                  <a:srgbClr val="1A3868"/>
                </a:solidFill>
              </a:rPr>
              <a:t>位，定义了以</a:t>
            </a:r>
            <a:r>
              <a:rPr lang="en-US" altLang="zh-CN" sz="2000" b="0" u="none" dirty="0">
                <a:solidFill>
                  <a:srgbClr val="1A3868"/>
                </a:solidFill>
              </a:rPr>
              <a:t>4</a:t>
            </a:r>
            <a:r>
              <a:rPr lang="zh-CN" altLang="en-US" sz="2000" b="0" u="none" dirty="0">
                <a:solidFill>
                  <a:srgbClr val="1A3868"/>
                </a:solidFill>
              </a:rPr>
              <a:t>字节为一个单位的分组头的</a:t>
            </a:r>
            <a:r>
              <a:rPr lang="zh-CN" altLang="en-US" sz="2000" b="0" u="none" dirty="0" smtClean="0">
                <a:solidFill>
                  <a:srgbClr val="1A3868"/>
                </a:solidFill>
              </a:rPr>
              <a:t>长度；值范围</a:t>
            </a:r>
            <a:r>
              <a:rPr lang="en-US" altLang="zh-CN" sz="2000" b="0" u="none" dirty="0" smtClean="0">
                <a:solidFill>
                  <a:srgbClr val="1A3868"/>
                </a:solidFill>
              </a:rPr>
              <a:t>5~15</a:t>
            </a:r>
            <a:r>
              <a:rPr lang="zh-CN" altLang="en-US" sz="2000" b="0" u="none" dirty="0">
                <a:solidFill>
                  <a:srgbClr val="1A3868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90" grpId="0" animBg="1"/>
      <p:bldP spid="35029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329" name="Group 2"/>
          <p:cNvGrpSpPr>
            <a:grpSpLocks/>
          </p:cNvGrpSpPr>
          <p:nvPr/>
        </p:nvGrpSpPr>
        <p:grpSpPr bwMode="auto">
          <a:xfrm>
            <a:off x="95250" y="703263"/>
            <a:ext cx="6924675" cy="3452812"/>
            <a:chOff x="22" y="804"/>
            <a:chExt cx="4362" cy="2175"/>
          </a:xfrm>
        </p:grpSpPr>
        <p:sp>
          <p:nvSpPr>
            <p:cNvPr id="355332" name="AutoShape 6"/>
            <p:cNvSpPr>
              <a:spLocks noChangeAspect="1" noChangeArrowheads="1" noTextEdit="1"/>
            </p:cNvSpPr>
            <p:nvPr/>
          </p:nvSpPr>
          <p:spPr bwMode="auto">
            <a:xfrm>
              <a:off x="22" y="804"/>
              <a:ext cx="4362" cy="2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333" name="Rectangle 7"/>
            <p:cNvSpPr>
              <a:spLocks noChangeArrowheads="1"/>
            </p:cNvSpPr>
            <p:nvPr/>
          </p:nvSpPr>
          <p:spPr bwMode="auto">
            <a:xfrm>
              <a:off x="567" y="967"/>
              <a:ext cx="423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5334" name="Rectangle 8"/>
            <p:cNvSpPr>
              <a:spLocks noChangeArrowheads="1"/>
            </p:cNvSpPr>
            <p:nvPr/>
          </p:nvSpPr>
          <p:spPr bwMode="auto">
            <a:xfrm>
              <a:off x="655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版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5335" name="Rectangle 9"/>
            <p:cNvSpPr>
              <a:spLocks noChangeArrowheads="1"/>
            </p:cNvSpPr>
            <p:nvPr/>
          </p:nvSpPr>
          <p:spPr bwMode="auto">
            <a:xfrm>
              <a:off x="788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本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5336" name="Rectangle 10"/>
            <p:cNvSpPr>
              <a:spLocks noChangeArrowheads="1"/>
            </p:cNvSpPr>
            <p:nvPr/>
          </p:nvSpPr>
          <p:spPr bwMode="auto">
            <a:xfrm>
              <a:off x="990" y="967"/>
              <a:ext cx="422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5337" name="Rectangle 11"/>
            <p:cNvSpPr>
              <a:spLocks noChangeArrowheads="1"/>
            </p:cNvSpPr>
            <p:nvPr/>
          </p:nvSpPr>
          <p:spPr bwMode="auto">
            <a:xfrm>
              <a:off x="1077" y="982"/>
              <a:ext cx="3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分组头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5338" name="Rectangle 12"/>
            <p:cNvSpPr>
              <a:spLocks noChangeArrowheads="1"/>
            </p:cNvSpPr>
            <p:nvPr/>
          </p:nvSpPr>
          <p:spPr bwMode="auto">
            <a:xfrm>
              <a:off x="1077" y="1090"/>
              <a:ext cx="22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长度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5339" name="Rectangle 13"/>
            <p:cNvSpPr>
              <a:spLocks noChangeArrowheads="1"/>
            </p:cNvSpPr>
            <p:nvPr/>
          </p:nvSpPr>
          <p:spPr bwMode="auto">
            <a:xfrm>
              <a:off x="1412" y="967"/>
              <a:ext cx="844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5340" name="Rectangle 14"/>
            <p:cNvSpPr>
              <a:spLocks noChangeArrowheads="1"/>
            </p:cNvSpPr>
            <p:nvPr/>
          </p:nvSpPr>
          <p:spPr bwMode="auto">
            <a:xfrm>
              <a:off x="1623" y="1050"/>
              <a:ext cx="45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 dirty="0" smtClean="0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区分服务</a:t>
              </a:r>
              <a:endParaRPr lang="zh-CN" altLang="en-US" u="none" dirty="0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5341" name="Rectangle 15"/>
            <p:cNvSpPr>
              <a:spLocks noChangeArrowheads="1"/>
            </p:cNvSpPr>
            <p:nvPr/>
          </p:nvSpPr>
          <p:spPr bwMode="auto">
            <a:xfrm>
              <a:off x="2256" y="967"/>
              <a:ext cx="1689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5342" name="Rectangle 16"/>
            <p:cNvSpPr>
              <a:spLocks noChangeArrowheads="1"/>
            </p:cNvSpPr>
            <p:nvPr/>
          </p:nvSpPr>
          <p:spPr bwMode="auto">
            <a:xfrm>
              <a:off x="2731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总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5343" name="Rectangle 17"/>
            <p:cNvSpPr>
              <a:spLocks noChangeArrowheads="1"/>
            </p:cNvSpPr>
            <p:nvPr/>
          </p:nvSpPr>
          <p:spPr bwMode="auto">
            <a:xfrm>
              <a:off x="3048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长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5344" name="Rectangle 18"/>
            <p:cNvSpPr>
              <a:spLocks noChangeArrowheads="1"/>
            </p:cNvSpPr>
            <p:nvPr/>
          </p:nvSpPr>
          <p:spPr bwMode="auto">
            <a:xfrm>
              <a:off x="3364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度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5345" name="Rectangle 19"/>
            <p:cNvSpPr>
              <a:spLocks noChangeArrowheads="1"/>
            </p:cNvSpPr>
            <p:nvPr/>
          </p:nvSpPr>
          <p:spPr bwMode="auto">
            <a:xfrm>
              <a:off x="567" y="1227"/>
              <a:ext cx="1689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5346" name="Rectangle 20"/>
            <p:cNvSpPr>
              <a:spLocks noChangeArrowheads="1"/>
            </p:cNvSpPr>
            <p:nvPr/>
          </p:nvSpPr>
          <p:spPr bwMode="auto">
            <a:xfrm>
              <a:off x="1253" y="131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标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5347" name="Rectangle 21"/>
            <p:cNvSpPr>
              <a:spLocks noChangeArrowheads="1"/>
            </p:cNvSpPr>
            <p:nvPr/>
          </p:nvSpPr>
          <p:spPr bwMode="auto">
            <a:xfrm>
              <a:off x="1464" y="131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识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5348" name="Rectangle 22"/>
            <p:cNvSpPr>
              <a:spLocks noChangeArrowheads="1"/>
            </p:cNvSpPr>
            <p:nvPr/>
          </p:nvSpPr>
          <p:spPr bwMode="auto">
            <a:xfrm>
              <a:off x="2256" y="1227"/>
              <a:ext cx="422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5349" name="Rectangle 23"/>
            <p:cNvSpPr>
              <a:spLocks noChangeArrowheads="1"/>
            </p:cNvSpPr>
            <p:nvPr/>
          </p:nvSpPr>
          <p:spPr bwMode="auto">
            <a:xfrm>
              <a:off x="2344" y="131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标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5350" name="Rectangle 24"/>
            <p:cNvSpPr>
              <a:spLocks noChangeArrowheads="1"/>
            </p:cNvSpPr>
            <p:nvPr/>
          </p:nvSpPr>
          <p:spPr bwMode="auto">
            <a:xfrm>
              <a:off x="2476" y="131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志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5351" name="Rectangle 25"/>
            <p:cNvSpPr>
              <a:spLocks noChangeArrowheads="1"/>
            </p:cNvSpPr>
            <p:nvPr/>
          </p:nvSpPr>
          <p:spPr bwMode="auto">
            <a:xfrm>
              <a:off x="2678" y="1227"/>
              <a:ext cx="1267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5352" name="Rectangle 26"/>
            <p:cNvSpPr>
              <a:spLocks noChangeArrowheads="1"/>
            </p:cNvSpPr>
            <p:nvPr/>
          </p:nvSpPr>
          <p:spPr bwMode="auto">
            <a:xfrm>
              <a:off x="3153" y="1311"/>
              <a:ext cx="3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片偏移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5353" name="Rectangle 27"/>
            <p:cNvSpPr>
              <a:spLocks noChangeArrowheads="1"/>
            </p:cNvSpPr>
            <p:nvPr/>
          </p:nvSpPr>
          <p:spPr bwMode="auto">
            <a:xfrm>
              <a:off x="567" y="1488"/>
              <a:ext cx="845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5354" name="Rectangle 28"/>
            <p:cNvSpPr>
              <a:spLocks noChangeArrowheads="1"/>
            </p:cNvSpPr>
            <p:nvPr/>
          </p:nvSpPr>
          <p:spPr bwMode="auto">
            <a:xfrm>
              <a:off x="779" y="1572"/>
              <a:ext cx="44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生存时间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5355" name="Rectangle 29"/>
            <p:cNvSpPr>
              <a:spLocks noChangeArrowheads="1"/>
            </p:cNvSpPr>
            <p:nvPr/>
          </p:nvSpPr>
          <p:spPr bwMode="auto">
            <a:xfrm>
              <a:off x="1412" y="1488"/>
              <a:ext cx="844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5356" name="Rectangle 30"/>
            <p:cNvSpPr>
              <a:spLocks noChangeArrowheads="1"/>
            </p:cNvSpPr>
            <p:nvPr/>
          </p:nvSpPr>
          <p:spPr bwMode="auto">
            <a:xfrm>
              <a:off x="1702" y="1572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协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5357" name="Rectangle 31"/>
            <p:cNvSpPr>
              <a:spLocks noChangeArrowheads="1"/>
            </p:cNvSpPr>
            <p:nvPr/>
          </p:nvSpPr>
          <p:spPr bwMode="auto">
            <a:xfrm>
              <a:off x="1860" y="1572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议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5358" name="Rectangle 32"/>
            <p:cNvSpPr>
              <a:spLocks noChangeArrowheads="1"/>
            </p:cNvSpPr>
            <p:nvPr/>
          </p:nvSpPr>
          <p:spPr bwMode="auto">
            <a:xfrm>
              <a:off x="2256" y="1488"/>
              <a:ext cx="1689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5359" name="Rectangle 33"/>
            <p:cNvSpPr>
              <a:spLocks noChangeArrowheads="1"/>
            </p:cNvSpPr>
            <p:nvPr/>
          </p:nvSpPr>
          <p:spPr bwMode="auto">
            <a:xfrm>
              <a:off x="2837" y="1572"/>
              <a:ext cx="56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 dirty="0" smtClean="0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首部校验和</a:t>
              </a:r>
              <a:endParaRPr lang="zh-CN" altLang="en-US" u="none" dirty="0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5360" name="Rectangle 34"/>
            <p:cNvSpPr>
              <a:spLocks noChangeArrowheads="1"/>
            </p:cNvSpPr>
            <p:nvPr/>
          </p:nvSpPr>
          <p:spPr bwMode="auto">
            <a:xfrm>
              <a:off x="567" y="1748"/>
              <a:ext cx="3378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5361" name="Rectangle 35"/>
            <p:cNvSpPr>
              <a:spLocks noChangeArrowheads="1"/>
            </p:cNvSpPr>
            <p:nvPr/>
          </p:nvSpPr>
          <p:spPr bwMode="auto">
            <a:xfrm>
              <a:off x="1973" y="1832"/>
              <a:ext cx="12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源</a:t>
              </a:r>
              <a:endParaRPr lang="zh-CN" altLang="en-US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5362" name="Rectangle 36"/>
            <p:cNvSpPr>
              <a:spLocks noChangeArrowheads="1"/>
            </p:cNvSpPr>
            <p:nvPr/>
          </p:nvSpPr>
          <p:spPr bwMode="auto">
            <a:xfrm>
              <a:off x="2154" y="1824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600" u="none">
                  <a:solidFill>
                    <a:srgbClr val="003399"/>
                  </a:solidFill>
                  <a:ea typeface="Gulim" pitchFamily="34" charset="-127"/>
                </a:rPr>
                <a:t>IP</a:t>
              </a:r>
              <a:endParaRPr lang="en-US" altLang="zh-CN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5363" name="Rectangle 37"/>
            <p:cNvSpPr>
              <a:spLocks noChangeArrowheads="1"/>
            </p:cNvSpPr>
            <p:nvPr/>
          </p:nvSpPr>
          <p:spPr bwMode="auto">
            <a:xfrm>
              <a:off x="2293" y="1832"/>
              <a:ext cx="25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地址</a:t>
              </a:r>
              <a:endParaRPr lang="zh-CN" altLang="en-US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5364" name="Rectangle 38"/>
            <p:cNvSpPr>
              <a:spLocks noChangeArrowheads="1"/>
            </p:cNvSpPr>
            <p:nvPr/>
          </p:nvSpPr>
          <p:spPr bwMode="auto">
            <a:xfrm>
              <a:off x="567" y="2009"/>
              <a:ext cx="3378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5365" name="Rectangle 39"/>
            <p:cNvSpPr>
              <a:spLocks noChangeArrowheads="1"/>
            </p:cNvSpPr>
            <p:nvPr/>
          </p:nvSpPr>
          <p:spPr bwMode="auto">
            <a:xfrm>
              <a:off x="1927" y="2093"/>
              <a:ext cx="25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目的</a:t>
              </a:r>
              <a:endParaRPr lang="zh-CN" altLang="en-US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5366" name="Rectangle 40"/>
            <p:cNvSpPr>
              <a:spLocks noChangeArrowheads="1"/>
            </p:cNvSpPr>
            <p:nvPr/>
          </p:nvSpPr>
          <p:spPr bwMode="auto">
            <a:xfrm>
              <a:off x="2212" y="2085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600" u="none">
                  <a:solidFill>
                    <a:srgbClr val="003399"/>
                  </a:solidFill>
                  <a:ea typeface="Gulim" pitchFamily="34" charset="-127"/>
                </a:rPr>
                <a:t>IP</a:t>
              </a:r>
              <a:endParaRPr lang="en-US" altLang="zh-CN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5367" name="Rectangle 41"/>
            <p:cNvSpPr>
              <a:spLocks noChangeArrowheads="1"/>
            </p:cNvSpPr>
            <p:nvPr/>
          </p:nvSpPr>
          <p:spPr bwMode="auto">
            <a:xfrm>
              <a:off x="2384" y="2093"/>
              <a:ext cx="25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地址</a:t>
              </a:r>
              <a:endParaRPr lang="zh-CN" altLang="en-US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5368" name="Rectangle 42"/>
            <p:cNvSpPr>
              <a:spLocks noChangeArrowheads="1"/>
            </p:cNvSpPr>
            <p:nvPr/>
          </p:nvSpPr>
          <p:spPr bwMode="auto">
            <a:xfrm>
              <a:off x="567" y="2269"/>
              <a:ext cx="2745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5369" name="Rectangle 43"/>
            <p:cNvSpPr>
              <a:spLocks noChangeArrowheads="1"/>
            </p:cNvSpPr>
            <p:nvPr/>
          </p:nvSpPr>
          <p:spPr bwMode="auto">
            <a:xfrm>
              <a:off x="567" y="2269"/>
              <a:ext cx="2745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5370" name="Rectangle 44"/>
            <p:cNvSpPr>
              <a:spLocks noChangeArrowheads="1"/>
            </p:cNvSpPr>
            <p:nvPr/>
          </p:nvSpPr>
          <p:spPr bwMode="auto">
            <a:xfrm>
              <a:off x="1702" y="2353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选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5371" name="Rectangle 45"/>
            <p:cNvSpPr>
              <a:spLocks noChangeArrowheads="1"/>
            </p:cNvSpPr>
            <p:nvPr/>
          </p:nvSpPr>
          <p:spPr bwMode="auto">
            <a:xfrm>
              <a:off x="2071" y="2353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项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5372" name="Rectangle 46"/>
            <p:cNvSpPr>
              <a:spLocks noChangeArrowheads="1"/>
            </p:cNvSpPr>
            <p:nvPr/>
          </p:nvSpPr>
          <p:spPr bwMode="auto">
            <a:xfrm>
              <a:off x="3312" y="2269"/>
              <a:ext cx="633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5373" name="Rectangle 47"/>
            <p:cNvSpPr>
              <a:spLocks noChangeArrowheads="1"/>
            </p:cNvSpPr>
            <p:nvPr/>
          </p:nvSpPr>
          <p:spPr bwMode="auto">
            <a:xfrm>
              <a:off x="3312" y="2269"/>
              <a:ext cx="633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5374" name="Rectangle 48"/>
            <p:cNvSpPr>
              <a:spLocks noChangeArrowheads="1"/>
            </p:cNvSpPr>
            <p:nvPr/>
          </p:nvSpPr>
          <p:spPr bwMode="auto">
            <a:xfrm>
              <a:off x="3470" y="2353"/>
              <a:ext cx="3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填充域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5375" name="Rectangle 49"/>
            <p:cNvSpPr>
              <a:spLocks noChangeArrowheads="1"/>
            </p:cNvSpPr>
            <p:nvPr/>
          </p:nvSpPr>
          <p:spPr bwMode="auto">
            <a:xfrm>
              <a:off x="567" y="2530"/>
              <a:ext cx="3378" cy="435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5376" name="Freeform 50"/>
            <p:cNvSpPr>
              <a:spLocks noEditPoints="1"/>
            </p:cNvSpPr>
            <p:nvPr/>
          </p:nvSpPr>
          <p:spPr bwMode="auto">
            <a:xfrm>
              <a:off x="3941" y="964"/>
              <a:ext cx="404" cy="7"/>
            </a:xfrm>
            <a:custGeom>
              <a:avLst/>
              <a:gdLst>
                <a:gd name="T0" fmla="*/ 1 w 736"/>
                <a:gd name="T1" fmla="*/ 0 h 16"/>
                <a:gd name="T2" fmla="*/ 9 w 736"/>
                <a:gd name="T3" fmla="*/ 0 h 16"/>
                <a:gd name="T4" fmla="*/ 10 w 736"/>
                <a:gd name="T5" fmla="*/ 1 h 16"/>
                <a:gd name="T6" fmla="*/ 9 w 736"/>
                <a:gd name="T7" fmla="*/ 1 h 16"/>
                <a:gd name="T8" fmla="*/ 1 w 736"/>
                <a:gd name="T9" fmla="*/ 1 h 16"/>
                <a:gd name="T10" fmla="*/ 0 w 736"/>
                <a:gd name="T11" fmla="*/ 1 h 16"/>
                <a:gd name="T12" fmla="*/ 1 w 736"/>
                <a:gd name="T13" fmla="*/ 0 h 16"/>
                <a:gd name="T14" fmla="*/ 17 w 736"/>
                <a:gd name="T15" fmla="*/ 0 h 16"/>
                <a:gd name="T16" fmla="*/ 25 w 736"/>
                <a:gd name="T17" fmla="*/ 0 h 16"/>
                <a:gd name="T18" fmla="*/ 26 w 736"/>
                <a:gd name="T19" fmla="*/ 1 h 16"/>
                <a:gd name="T20" fmla="*/ 25 w 736"/>
                <a:gd name="T21" fmla="*/ 1 h 16"/>
                <a:gd name="T22" fmla="*/ 17 w 736"/>
                <a:gd name="T23" fmla="*/ 1 h 16"/>
                <a:gd name="T24" fmla="*/ 16 w 736"/>
                <a:gd name="T25" fmla="*/ 1 h 16"/>
                <a:gd name="T26" fmla="*/ 17 w 736"/>
                <a:gd name="T27" fmla="*/ 0 h 16"/>
                <a:gd name="T28" fmla="*/ 33 w 736"/>
                <a:gd name="T29" fmla="*/ 0 h 16"/>
                <a:gd name="T30" fmla="*/ 41 w 736"/>
                <a:gd name="T31" fmla="*/ 0 h 16"/>
                <a:gd name="T32" fmla="*/ 42 w 736"/>
                <a:gd name="T33" fmla="*/ 1 h 16"/>
                <a:gd name="T34" fmla="*/ 41 w 736"/>
                <a:gd name="T35" fmla="*/ 1 h 16"/>
                <a:gd name="T36" fmla="*/ 33 w 736"/>
                <a:gd name="T37" fmla="*/ 1 h 16"/>
                <a:gd name="T38" fmla="*/ 32 w 736"/>
                <a:gd name="T39" fmla="*/ 1 h 16"/>
                <a:gd name="T40" fmla="*/ 33 w 736"/>
                <a:gd name="T41" fmla="*/ 0 h 16"/>
                <a:gd name="T42" fmla="*/ 49 w 736"/>
                <a:gd name="T43" fmla="*/ 0 h 16"/>
                <a:gd name="T44" fmla="*/ 57 w 736"/>
                <a:gd name="T45" fmla="*/ 0 h 16"/>
                <a:gd name="T46" fmla="*/ 58 w 736"/>
                <a:gd name="T47" fmla="*/ 1 h 16"/>
                <a:gd name="T48" fmla="*/ 57 w 736"/>
                <a:gd name="T49" fmla="*/ 1 h 16"/>
                <a:gd name="T50" fmla="*/ 49 w 736"/>
                <a:gd name="T51" fmla="*/ 1 h 16"/>
                <a:gd name="T52" fmla="*/ 48 w 736"/>
                <a:gd name="T53" fmla="*/ 1 h 16"/>
                <a:gd name="T54" fmla="*/ 49 w 736"/>
                <a:gd name="T55" fmla="*/ 0 h 16"/>
                <a:gd name="T56" fmla="*/ 65 w 736"/>
                <a:gd name="T57" fmla="*/ 0 h 16"/>
                <a:gd name="T58" fmla="*/ 73 w 736"/>
                <a:gd name="T59" fmla="*/ 0 h 16"/>
                <a:gd name="T60" fmla="*/ 74 w 736"/>
                <a:gd name="T61" fmla="*/ 1 h 16"/>
                <a:gd name="T62" fmla="*/ 73 w 736"/>
                <a:gd name="T63" fmla="*/ 1 h 16"/>
                <a:gd name="T64" fmla="*/ 65 w 736"/>
                <a:gd name="T65" fmla="*/ 1 h 16"/>
                <a:gd name="T66" fmla="*/ 64 w 736"/>
                <a:gd name="T67" fmla="*/ 1 h 16"/>
                <a:gd name="T68" fmla="*/ 65 w 736"/>
                <a:gd name="T69" fmla="*/ 0 h 16"/>
                <a:gd name="T70" fmla="*/ 81 w 736"/>
                <a:gd name="T71" fmla="*/ 0 h 16"/>
                <a:gd name="T72" fmla="*/ 88 w 736"/>
                <a:gd name="T73" fmla="*/ 0 h 16"/>
                <a:gd name="T74" fmla="*/ 90 w 736"/>
                <a:gd name="T75" fmla="*/ 1 h 16"/>
                <a:gd name="T76" fmla="*/ 88 w 736"/>
                <a:gd name="T77" fmla="*/ 1 h 16"/>
                <a:gd name="T78" fmla="*/ 81 w 736"/>
                <a:gd name="T79" fmla="*/ 1 h 16"/>
                <a:gd name="T80" fmla="*/ 79 w 736"/>
                <a:gd name="T81" fmla="*/ 1 h 16"/>
                <a:gd name="T82" fmla="*/ 81 w 736"/>
                <a:gd name="T83" fmla="*/ 0 h 16"/>
                <a:gd name="T84" fmla="*/ 97 w 736"/>
                <a:gd name="T85" fmla="*/ 0 h 16"/>
                <a:gd name="T86" fmla="*/ 104 w 736"/>
                <a:gd name="T87" fmla="*/ 0 h 16"/>
                <a:gd name="T88" fmla="*/ 106 w 736"/>
                <a:gd name="T89" fmla="*/ 1 h 16"/>
                <a:gd name="T90" fmla="*/ 104 w 736"/>
                <a:gd name="T91" fmla="*/ 1 h 16"/>
                <a:gd name="T92" fmla="*/ 97 w 736"/>
                <a:gd name="T93" fmla="*/ 1 h 16"/>
                <a:gd name="T94" fmla="*/ 95 w 736"/>
                <a:gd name="T95" fmla="*/ 1 h 16"/>
                <a:gd name="T96" fmla="*/ 97 w 736"/>
                <a:gd name="T97" fmla="*/ 0 h 16"/>
                <a:gd name="T98" fmla="*/ 113 w 736"/>
                <a:gd name="T99" fmla="*/ 0 h 16"/>
                <a:gd name="T100" fmla="*/ 121 w 736"/>
                <a:gd name="T101" fmla="*/ 0 h 16"/>
                <a:gd name="T102" fmla="*/ 122 w 736"/>
                <a:gd name="T103" fmla="*/ 1 h 16"/>
                <a:gd name="T104" fmla="*/ 121 w 736"/>
                <a:gd name="T105" fmla="*/ 1 h 16"/>
                <a:gd name="T106" fmla="*/ 113 w 736"/>
                <a:gd name="T107" fmla="*/ 1 h 16"/>
                <a:gd name="T108" fmla="*/ 111 w 736"/>
                <a:gd name="T109" fmla="*/ 1 h 16"/>
                <a:gd name="T110" fmla="*/ 113 w 736"/>
                <a:gd name="T111" fmla="*/ 0 h 1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6"/>
                <a:gd name="T170" fmla="*/ 736 w 736"/>
                <a:gd name="T171" fmla="*/ 16 h 1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377" name="Freeform 51"/>
            <p:cNvSpPr>
              <a:spLocks noEditPoints="1"/>
            </p:cNvSpPr>
            <p:nvPr/>
          </p:nvSpPr>
          <p:spPr bwMode="auto">
            <a:xfrm>
              <a:off x="3941" y="2527"/>
              <a:ext cx="404" cy="7"/>
            </a:xfrm>
            <a:custGeom>
              <a:avLst/>
              <a:gdLst>
                <a:gd name="T0" fmla="*/ 1 w 736"/>
                <a:gd name="T1" fmla="*/ 0 h 16"/>
                <a:gd name="T2" fmla="*/ 9 w 736"/>
                <a:gd name="T3" fmla="*/ 0 h 16"/>
                <a:gd name="T4" fmla="*/ 10 w 736"/>
                <a:gd name="T5" fmla="*/ 1 h 16"/>
                <a:gd name="T6" fmla="*/ 9 w 736"/>
                <a:gd name="T7" fmla="*/ 1 h 16"/>
                <a:gd name="T8" fmla="*/ 1 w 736"/>
                <a:gd name="T9" fmla="*/ 1 h 16"/>
                <a:gd name="T10" fmla="*/ 0 w 736"/>
                <a:gd name="T11" fmla="*/ 1 h 16"/>
                <a:gd name="T12" fmla="*/ 1 w 736"/>
                <a:gd name="T13" fmla="*/ 0 h 16"/>
                <a:gd name="T14" fmla="*/ 17 w 736"/>
                <a:gd name="T15" fmla="*/ 0 h 16"/>
                <a:gd name="T16" fmla="*/ 25 w 736"/>
                <a:gd name="T17" fmla="*/ 0 h 16"/>
                <a:gd name="T18" fmla="*/ 26 w 736"/>
                <a:gd name="T19" fmla="*/ 1 h 16"/>
                <a:gd name="T20" fmla="*/ 25 w 736"/>
                <a:gd name="T21" fmla="*/ 1 h 16"/>
                <a:gd name="T22" fmla="*/ 17 w 736"/>
                <a:gd name="T23" fmla="*/ 1 h 16"/>
                <a:gd name="T24" fmla="*/ 16 w 736"/>
                <a:gd name="T25" fmla="*/ 1 h 16"/>
                <a:gd name="T26" fmla="*/ 17 w 736"/>
                <a:gd name="T27" fmla="*/ 0 h 16"/>
                <a:gd name="T28" fmla="*/ 33 w 736"/>
                <a:gd name="T29" fmla="*/ 0 h 16"/>
                <a:gd name="T30" fmla="*/ 41 w 736"/>
                <a:gd name="T31" fmla="*/ 0 h 16"/>
                <a:gd name="T32" fmla="*/ 42 w 736"/>
                <a:gd name="T33" fmla="*/ 1 h 16"/>
                <a:gd name="T34" fmla="*/ 41 w 736"/>
                <a:gd name="T35" fmla="*/ 1 h 16"/>
                <a:gd name="T36" fmla="*/ 33 w 736"/>
                <a:gd name="T37" fmla="*/ 1 h 16"/>
                <a:gd name="T38" fmla="*/ 32 w 736"/>
                <a:gd name="T39" fmla="*/ 1 h 16"/>
                <a:gd name="T40" fmla="*/ 33 w 736"/>
                <a:gd name="T41" fmla="*/ 0 h 16"/>
                <a:gd name="T42" fmla="*/ 49 w 736"/>
                <a:gd name="T43" fmla="*/ 0 h 16"/>
                <a:gd name="T44" fmla="*/ 57 w 736"/>
                <a:gd name="T45" fmla="*/ 0 h 16"/>
                <a:gd name="T46" fmla="*/ 58 w 736"/>
                <a:gd name="T47" fmla="*/ 1 h 16"/>
                <a:gd name="T48" fmla="*/ 57 w 736"/>
                <a:gd name="T49" fmla="*/ 1 h 16"/>
                <a:gd name="T50" fmla="*/ 49 w 736"/>
                <a:gd name="T51" fmla="*/ 1 h 16"/>
                <a:gd name="T52" fmla="*/ 48 w 736"/>
                <a:gd name="T53" fmla="*/ 1 h 16"/>
                <a:gd name="T54" fmla="*/ 49 w 736"/>
                <a:gd name="T55" fmla="*/ 0 h 16"/>
                <a:gd name="T56" fmla="*/ 65 w 736"/>
                <a:gd name="T57" fmla="*/ 0 h 16"/>
                <a:gd name="T58" fmla="*/ 73 w 736"/>
                <a:gd name="T59" fmla="*/ 0 h 16"/>
                <a:gd name="T60" fmla="*/ 74 w 736"/>
                <a:gd name="T61" fmla="*/ 1 h 16"/>
                <a:gd name="T62" fmla="*/ 73 w 736"/>
                <a:gd name="T63" fmla="*/ 1 h 16"/>
                <a:gd name="T64" fmla="*/ 65 w 736"/>
                <a:gd name="T65" fmla="*/ 1 h 16"/>
                <a:gd name="T66" fmla="*/ 64 w 736"/>
                <a:gd name="T67" fmla="*/ 1 h 16"/>
                <a:gd name="T68" fmla="*/ 65 w 736"/>
                <a:gd name="T69" fmla="*/ 0 h 16"/>
                <a:gd name="T70" fmla="*/ 81 w 736"/>
                <a:gd name="T71" fmla="*/ 0 h 16"/>
                <a:gd name="T72" fmla="*/ 88 w 736"/>
                <a:gd name="T73" fmla="*/ 0 h 16"/>
                <a:gd name="T74" fmla="*/ 90 w 736"/>
                <a:gd name="T75" fmla="*/ 1 h 16"/>
                <a:gd name="T76" fmla="*/ 88 w 736"/>
                <a:gd name="T77" fmla="*/ 1 h 16"/>
                <a:gd name="T78" fmla="*/ 81 w 736"/>
                <a:gd name="T79" fmla="*/ 1 h 16"/>
                <a:gd name="T80" fmla="*/ 79 w 736"/>
                <a:gd name="T81" fmla="*/ 1 h 16"/>
                <a:gd name="T82" fmla="*/ 81 w 736"/>
                <a:gd name="T83" fmla="*/ 0 h 16"/>
                <a:gd name="T84" fmla="*/ 97 w 736"/>
                <a:gd name="T85" fmla="*/ 0 h 16"/>
                <a:gd name="T86" fmla="*/ 104 w 736"/>
                <a:gd name="T87" fmla="*/ 0 h 16"/>
                <a:gd name="T88" fmla="*/ 106 w 736"/>
                <a:gd name="T89" fmla="*/ 1 h 16"/>
                <a:gd name="T90" fmla="*/ 104 w 736"/>
                <a:gd name="T91" fmla="*/ 1 h 16"/>
                <a:gd name="T92" fmla="*/ 97 w 736"/>
                <a:gd name="T93" fmla="*/ 1 h 16"/>
                <a:gd name="T94" fmla="*/ 95 w 736"/>
                <a:gd name="T95" fmla="*/ 1 h 16"/>
                <a:gd name="T96" fmla="*/ 97 w 736"/>
                <a:gd name="T97" fmla="*/ 0 h 16"/>
                <a:gd name="T98" fmla="*/ 113 w 736"/>
                <a:gd name="T99" fmla="*/ 0 h 16"/>
                <a:gd name="T100" fmla="*/ 121 w 736"/>
                <a:gd name="T101" fmla="*/ 0 h 16"/>
                <a:gd name="T102" fmla="*/ 122 w 736"/>
                <a:gd name="T103" fmla="*/ 1 h 16"/>
                <a:gd name="T104" fmla="*/ 121 w 736"/>
                <a:gd name="T105" fmla="*/ 1 h 16"/>
                <a:gd name="T106" fmla="*/ 113 w 736"/>
                <a:gd name="T107" fmla="*/ 1 h 16"/>
                <a:gd name="T108" fmla="*/ 111 w 736"/>
                <a:gd name="T109" fmla="*/ 1 h 16"/>
                <a:gd name="T110" fmla="*/ 113 w 736"/>
                <a:gd name="T111" fmla="*/ 0 h 1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6"/>
                <a:gd name="T170" fmla="*/ 736 w 736"/>
                <a:gd name="T171" fmla="*/ 16 h 1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378" name="Rectangle 52"/>
            <p:cNvSpPr>
              <a:spLocks noChangeArrowheads="1"/>
            </p:cNvSpPr>
            <p:nvPr/>
          </p:nvSpPr>
          <p:spPr bwMode="auto">
            <a:xfrm>
              <a:off x="1755" y="270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数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5379" name="Rectangle 53"/>
            <p:cNvSpPr>
              <a:spLocks noChangeArrowheads="1"/>
            </p:cNvSpPr>
            <p:nvPr/>
          </p:nvSpPr>
          <p:spPr bwMode="auto">
            <a:xfrm>
              <a:off x="2071" y="270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据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5380" name="Rectangle 54"/>
            <p:cNvSpPr>
              <a:spLocks noChangeArrowheads="1"/>
            </p:cNvSpPr>
            <p:nvPr/>
          </p:nvSpPr>
          <p:spPr bwMode="auto">
            <a:xfrm>
              <a:off x="2389" y="270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部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5381" name="Rectangle 55"/>
            <p:cNvSpPr>
              <a:spLocks noChangeArrowheads="1"/>
            </p:cNvSpPr>
            <p:nvPr/>
          </p:nvSpPr>
          <p:spPr bwMode="auto">
            <a:xfrm>
              <a:off x="2705" y="270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分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5382" name="Freeform 57"/>
            <p:cNvSpPr>
              <a:spLocks noEditPoints="1"/>
            </p:cNvSpPr>
            <p:nvPr/>
          </p:nvSpPr>
          <p:spPr bwMode="auto">
            <a:xfrm>
              <a:off x="4204" y="1011"/>
              <a:ext cx="9" cy="637"/>
            </a:xfrm>
            <a:custGeom>
              <a:avLst/>
              <a:gdLst>
                <a:gd name="T0" fmla="*/ 3 w 16"/>
                <a:gd name="T1" fmla="*/ 5 h 1408"/>
                <a:gd name="T2" fmla="*/ 0 w 16"/>
                <a:gd name="T3" fmla="*/ 5 h 1408"/>
                <a:gd name="T4" fmla="*/ 2 w 16"/>
                <a:gd name="T5" fmla="*/ 0 h 1408"/>
                <a:gd name="T6" fmla="*/ 3 w 16"/>
                <a:gd name="T7" fmla="*/ 10 h 1408"/>
                <a:gd name="T8" fmla="*/ 2 w 16"/>
                <a:gd name="T9" fmla="*/ 15 h 1408"/>
                <a:gd name="T10" fmla="*/ 0 w 16"/>
                <a:gd name="T11" fmla="*/ 10 h 1408"/>
                <a:gd name="T12" fmla="*/ 3 w 16"/>
                <a:gd name="T13" fmla="*/ 10 h 1408"/>
                <a:gd name="T14" fmla="*/ 3 w 16"/>
                <a:gd name="T15" fmla="*/ 23 h 1408"/>
                <a:gd name="T16" fmla="*/ 0 w 16"/>
                <a:gd name="T17" fmla="*/ 23 h 1408"/>
                <a:gd name="T18" fmla="*/ 2 w 16"/>
                <a:gd name="T19" fmla="*/ 18 h 1408"/>
                <a:gd name="T20" fmla="*/ 3 w 16"/>
                <a:gd name="T21" fmla="*/ 28 h 1408"/>
                <a:gd name="T22" fmla="*/ 2 w 16"/>
                <a:gd name="T23" fmla="*/ 33 h 1408"/>
                <a:gd name="T24" fmla="*/ 0 w 16"/>
                <a:gd name="T25" fmla="*/ 28 h 1408"/>
                <a:gd name="T26" fmla="*/ 3 w 16"/>
                <a:gd name="T27" fmla="*/ 28 h 1408"/>
                <a:gd name="T28" fmla="*/ 3 w 16"/>
                <a:gd name="T29" fmla="*/ 41 h 1408"/>
                <a:gd name="T30" fmla="*/ 0 w 16"/>
                <a:gd name="T31" fmla="*/ 41 h 1408"/>
                <a:gd name="T32" fmla="*/ 2 w 16"/>
                <a:gd name="T33" fmla="*/ 36 h 1408"/>
                <a:gd name="T34" fmla="*/ 3 w 16"/>
                <a:gd name="T35" fmla="*/ 45 h 1408"/>
                <a:gd name="T36" fmla="*/ 2 w 16"/>
                <a:gd name="T37" fmla="*/ 50 h 1408"/>
                <a:gd name="T38" fmla="*/ 0 w 16"/>
                <a:gd name="T39" fmla="*/ 45 h 1408"/>
                <a:gd name="T40" fmla="*/ 3 w 16"/>
                <a:gd name="T41" fmla="*/ 45 h 1408"/>
                <a:gd name="T42" fmla="*/ 3 w 16"/>
                <a:gd name="T43" fmla="*/ 58 h 1408"/>
                <a:gd name="T44" fmla="*/ 0 w 16"/>
                <a:gd name="T45" fmla="*/ 58 h 1408"/>
                <a:gd name="T46" fmla="*/ 2 w 16"/>
                <a:gd name="T47" fmla="*/ 53 h 1408"/>
                <a:gd name="T48" fmla="*/ 3 w 16"/>
                <a:gd name="T49" fmla="*/ 63 h 1408"/>
                <a:gd name="T50" fmla="*/ 2 w 16"/>
                <a:gd name="T51" fmla="*/ 68 h 1408"/>
                <a:gd name="T52" fmla="*/ 0 w 16"/>
                <a:gd name="T53" fmla="*/ 63 h 1408"/>
                <a:gd name="T54" fmla="*/ 3 w 16"/>
                <a:gd name="T55" fmla="*/ 63 h 1408"/>
                <a:gd name="T56" fmla="*/ 3 w 16"/>
                <a:gd name="T57" fmla="*/ 76 h 1408"/>
                <a:gd name="T58" fmla="*/ 0 w 16"/>
                <a:gd name="T59" fmla="*/ 76 h 1408"/>
                <a:gd name="T60" fmla="*/ 2 w 16"/>
                <a:gd name="T61" fmla="*/ 71 h 1408"/>
                <a:gd name="T62" fmla="*/ 3 w 16"/>
                <a:gd name="T63" fmla="*/ 81 h 1408"/>
                <a:gd name="T64" fmla="*/ 2 w 16"/>
                <a:gd name="T65" fmla="*/ 86 h 1408"/>
                <a:gd name="T66" fmla="*/ 0 w 16"/>
                <a:gd name="T67" fmla="*/ 81 h 1408"/>
                <a:gd name="T68" fmla="*/ 3 w 16"/>
                <a:gd name="T69" fmla="*/ 81 h 1408"/>
                <a:gd name="T70" fmla="*/ 3 w 16"/>
                <a:gd name="T71" fmla="*/ 94 h 1408"/>
                <a:gd name="T72" fmla="*/ 0 w 16"/>
                <a:gd name="T73" fmla="*/ 94 h 1408"/>
                <a:gd name="T74" fmla="*/ 2 w 16"/>
                <a:gd name="T75" fmla="*/ 89 h 1408"/>
                <a:gd name="T76" fmla="*/ 3 w 16"/>
                <a:gd name="T77" fmla="*/ 99 h 1408"/>
                <a:gd name="T78" fmla="*/ 2 w 16"/>
                <a:gd name="T79" fmla="*/ 104 h 1408"/>
                <a:gd name="T80" fmla="*/ 0 w 16"/>
                <a:gd name="T81" fmla="*/ 99 h 1408"/>
                <a:gd name="T82" fmla="*/ 3 w 16"/>
                <a:gd name="T83" fmla="*/ 99 h 1408"/>
                <a:gd name="T84" fmla="*/ 3 w 16"/>
                <a:gd name="T85" fmla="*/ 112 h 1408"/>
                <a:gd name="T86" fmla="*/ 0 w 16"/>
                <a:gd name="T87" fmla="*/ 112 h 1408"/>
                <a:gd name="T88" fmla="*/ 2 w 16"/>
                <a:gd name="T89" fmla="*/ 107 h 1408"/>
                <a:gd name="T90" fmla="*/ 3 w 16"/>
                <a:gd name="T91" fmla="*/ 116 h 1408"/>
                <a:gd name="T92" fmla="*/ 2 w 16"/>
                <a:gd name="T93" fmla="*/ 122 h 1408"/>
                <a:gd name="T94" fmla="*/ 0 w 16"/>
                <a:gd name="T95" fmla="*/ 116 h 1408"/>
                <a:gd name="T96" fmla="*/ 3 w 16"/>
                <a:gd name="T97" fmla="*/ 116 h 1408"/>
                <a:gd name="T98" fmla="*/ 3 w 16"/>
                <a:gd name="T99" fmla="*/ 129 h 1408"/>
                <a:gd name="T100" fmla="*/ 0 w 16"/>
                <a:gd name="T101" fmla="*/ 129 h 1408"/>
                <a:gd name="T102" fmla="*/ 2 w 16"/>
                <a:gd name="T103" fmla="*/ 124 h 140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"/>
                <a:gd name="T157" fmla="*/ 0 h 1408"/>
                <a:gd name="T158" fmla="*/ 16 w 16"/>
                <a:gd name="T159" fmla="*/ 1408 h 140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" h="1408">
                  <a:moveTo>
                    <a:pt x="16" y="8"/>
                  </a:moveTo>
                  <a:lnTo>
                    <a:pt x="16" y="56"/>
                  </a:lnTo>
                  <a:cubicBezTo>
                    <a:pt x="16" y="61"/>
                    <a:pt x="13" y="64"/>
                    <a:pt x="8" y="64"/>
                  </a:cubicBezTo>
                  <a:cubicBezTo>
                    <a:pt x="4" y="64"/>
                    <a:pt x="0" y="61"/>
                    <a:pt x="0" y="56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104"/>
                  </a:moveTo>
                  <a:lnTo>
                    <a:pt x="16" y="152"/>
                  </a:lnTo>
                  <a:cubicBezTo>
                    <a:pt x="16" y="157"/>
                    <a:pt x="13" y="160"/>
                    <a:pt x="8" y="160"/>
                  </a:cubicBezTo>
                  <a:cubicBezTo>
                    <a:pt x="4" y="160"/>
                    <a:pt x="0" y="157"/>
                    <a:pt x="0" y="152"/>
                  </a:cubicBezTo>
                  <a:lnTo>
                    <a:pt x="0" y="104"/>
                  </a:lnTo>
                  <a:cubicBezTo>
                    <a:pt x="0" y="100"/>
                    <a:pt x="4" y="96"/>
                    <a:pt x="8" y="96"/>
                  </a:cubicBezTo>
                  <a:cubicBezTo>
                    <a:pt x="13" y="96"/>
                    <a:pt x="16" y="100"/>
                    <a:pt x="16" y="104"/>
                  </a:cubicBezTo>
                  <a:close/>
                  <a:moveTo>
                    <a:pt x="16" y="200"/>
                  </a:moveTo>
                  <a:lnTo>
                    <a:pt x="16" y="248"/>
                  </a:lnTo>
                  <a:cubicBezTo>
                    <a:pt x="16" y="253"/>
                    <a:pt x="13" y="256"/>
                    <a:pt x="8" y="256"/>
                  </a:cubicBezTo>
                  <a:cubicBezTo>
                    <a:pt x="4" y="256"/>
                    <a:pt x="0" y="253"/>
                    <a:pt x="0" y="248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296"/>
                  </a:moveTo>
                  <a:lnTo>
                    <a:pt x="16" y="344"/>
                  </a:lnTo>
                  <a:cubicBezTo>
                    <a:pt x="16" y="349"/>
                    <a:pt x="13" y="352"/>
                    <a:pt x="8" y="352"/>
                  </a:cubicBezTo>
                  <a:cubicBezTo>
                    <a:pt x="4" y="352"/>
                    <a:pt x="0" y="349"/>
                    <a:pt x="0" y="344"/>
                  </a:cubicBezTo>
                  <a:lnTo>
                    <a:pt x="0" y="296"/>
                  </a:lnTo>
                  <a:cubicBezTo>
                    <a:pt x="0" y="292"/>
                    <a:pt x="4" y="288"/>
                    <a:pt x="8" y="288"/>
                  </a:cubicBezTo>
                  <a:cubicBezTo>
                    <a:pt x="13" y="288"/>
                    <a:pt x="16" y="292"/>
                    <a:pt x="16" y="296"/>
                  </a:cubicBezTo>
                  <a:close/>
                  <a:moveTo>
                    <a:pt x="16" y="392"/>
                  </a:moveTo>
                  <a:lnTo>
                    <a:pt x="16" y="440"/>
                  </a:lnTo>
                  <a:cubicBezTo>
                    <a:pt x="16" y="445"/>
                    <a:pt x="13" y="448"/>
                    <a:pt x="8" y="448"/>
                  </a:cubicBezTo>
                  <a:cubicBezTo>
                    <a:pt x="4" y="448"/>
                    <a:pt x="0" y="445"/>
                    <a:pt x="0" y="440"/>
                  </a:cubicBezTo>
                  <a:lnTo>
                    <a:pt x="0" y="392"/>
                  </a:lnTo>
                  <a:cubicBezTo>
                    <a:pt x="0" y="388"/>
                    <a:pt x="4" y="384"/>
                    <a:pt x="8" y="384"/>
                  </a:cubicBezTo>
                  <a:cubicBezTo>
                    <a:pt x="13" y="384"/>
                    <a:pt x="16" y="388"/>
                    <a:pt x="16" y="392"/>
                  </a:cubicBezTo>
                  <a:close/>
                  <a:moveTo>
                    <a:pt x="16" y="488"/>
                  </a:moveTo>
                  <a:lnTo>
                    <a:pt x="16" y="536"/>
                  </a:lnTo>
                  <a:cubicBezTo>
                    <a:pt x="16" y="541"/>
                    <a:pt x="13" y="544"/>
                    <a:pt x="8" y="544"/>
                  </a:cubicBezTo>
                  <a:cubicBezTo>
                    <a:pt x="4" y="544"/>
                    <a:pt x="0" y="541"/>
                    <a:pt x="0" y="536"/>
                  </a:cubicBezTo>
                  <a:lnTo>
                    <a:pt x="0" y="488"/>
                  </a:lnTo>
                  <a:cubicBezTo>
                    <a:pt x="0" y="484"/>
                    <a:pt x="4" y="480"/>
                    <a:pt x="8" y="480"/>
                  </a:cubicBezTo>
                  <a:cubicBezTo>
                    <a:pt x="13" y="480"/>
                    <a:pt x="16" y="484"/>
                    <a:pt x="16" y="488"/>
                  </a:cubicBezTo>
                  <a:close/>
                  <a:moveTo>
                    <a:pt x="16" y="584"/>
                  </a:moveTo>
                  <a:lnTo>
                    <a:pt x="16" y="632"/>
                  </a:lnTo>
                  <a:cubicBezTo>
                    <a:pt x="16" y="637"/>
                    <a:pt x="13" y="640"/>
                    <a:pt x="8" y="640"/>
                  </a:cubicBezTo>
                  <a:cubicBezTo>
                    <a:pt x="4" y="640"/>
                    <a:pt x="0" y="637"/>
                    <a:pt x="0" y="632"/>
                  </a:cubicBezTo>
                  <a:lnTo>
                    <a:pt x="0" y="584"/>
                  </a:lnTo>
                  <a:cubicBezTo>
                    <a:pt x="0" y="580"/>
                    <a:pt x="4" y="576"/>
                    <a:pt x="8" y="576"/>
                  </a:cubicBezTo>
                  <a:cubicBezTo>
                    <a:pt x="13" y="576"/>
                    <a:pt x="16" y="580"/>
                    <a:pt x="16" y="584"/>
                  </a:cubicBezTo>
                  <a:close/>
                  <a:moveTo>
                    <a:pt x="16" y="680"/>
                  </a:moveTo>
                  <a:lnTo>
                    <a:pt x="16" y="728"/>
                  </a:lnTo>
                  <a:cubicBezTo>
                    <a:pt x="16" y="733"/>
                    <a:pt x="13" y="736"/>
                    <a:pt x="8" y="736"/>
                  </a:cubicBezTo>
                  <a:cubicBezTo>
                    <a:pt x="4" y="736"/>
                    <a:pt x="0" y="733"/>
                    <a:pt x="0" y="728"/>
                  </a:cubicBezTo>
                  <a:lnTo>
                    <a:pt x="0" y="680"/>
                  </a:lnTo>
                  <a:cubicBezTo>
                    <a:pt x="0" y="676"/>
                    <a:pt x="4" y="672"/>
                    <a:pt x="8" y="672"/>
                  </a:cubicBezTo>
                  <a:cubicBezTo>
                    <a:pt x="13" y="672"/>
                    <a:pt x="16" y="676"/>
                    <a:pt x="16" y="680"/>
                  </a:cubicBezTo>
                  <a:close/>
                  <a:moveTo>
                    <a:pt x="16" y="776"/>
                  </a:moveTo>
                  <a:lnTo>
                    <a:pt x="16" y="824"/>
                  </a:lnTo>
                  <a:cubicBezTo>
                    <a:pt x="16" y="829"/>
                    <a:pt x="13" y="832"/>
                    <a:pt x="8" y="832"/>
                  </a:cubicBezTo>
                  <a:cubicBezTo>
                    <a:pt x="4" y="832"/>
                    <a:pt x="0" y="829"/>
                    <a:pt x="0" y="824"/>
                  </a:cubicBezTo>
                  <a:lnTo>
                    <a:pt x="0" y="776"/>
                  </a:lnTo>
                  <a:cubicBezTo>
                    <a:pt x="0" y="772"/>
                    <a:pt x="4" y="768"/>
                    <a:pt x="8" y="768"/>
                  </a:cubicBezTo>
                  <a:cubicBezTo>
                    <a:pt x="13" y="768"/>
                    <a:pt x="16" y="772"/>
                    <a:pt x="16" y="776"/>
                  </a:cubicBezTo>
                  <a:close/>
                  <a:moveTo>
                    <a:pt x="16" y="872"/>
                  </a:moveTo>
                  <a:lnTo>
                    <a:pt x="16" y="920"/>
                  </a:lnTo>
                  <a:cubicBezTo>
                    <a:pt x="16" y="925"/>
                    <a:pt x="13" y="928"/>
                    <a:pt x="8" y="928"/>
                  </a:cubicBezTo>
                  <a:cubicBezTo>
                    <a:pt x="4" y="928"/>
                    <a:pt x="0" y="925"/>
                    <a:pt x="0" y="920"/>
                  </a:cubicBezTo>
                  <a:lnTo>
                    <a:pt x="0" y="872"/>
                  </a:lnTo>
                  <a:cubicBezTo>
                    <a:pt x="0" y="868"/>
                    <a:pt x="4" y="864"/>
                    <a:pt x="8" y="864"/>
                  </a:cubicBezTo>
                  <a:cubicBezTo>
                    <a:pt x="13" y="864"/>
                    <a:pt x="16" y="868"/>
                    <a:pt x="16" y="872"/>
                  </a:cubicBezTo>
                  <a:close/>
                  <a:moveTo>
                    <a:pt x="16" y="968"/>
                  </a:moveTo>
                  <a:lnTo>
                    <a:pt x="16" y="1016"/>
                  </a:lnTo>
                  <a:cubicBezTo>
                    <a:pt x="16" y="1021"/>
                    <a:pt x="13" y="1024"/>
                    <a:pt x="8" y="1024"/>
                  </a:cubicBezTo>
                  <a:cubicBezTo>
                    <a:pt x="4" y="1024"/>
                    <a:pt x="0" y="1021"/>
                    <a:pt x="0" y="1016"/>
                  </a:cubicBezTo>
                  <a:lnTo>
                    <a:pt x="0" y="968"/>
                  </a:lnTo>
                  <a:cubicBezTo>
                    <a:pt x="0" y="964"/>
                    <a:pt x="4" y="960"/>
                    <a:pt x="8" y="960"/>
                  </a:cubicBezTo>
                  <a:cubicBezTo>
                    <a:pt x="13" y="960"/>
                    <a:pt x="16" y="964"/>
                    <a:pt x="16" y="968"/>
                  </a:cubicBezTo>
                  <a:close/>
                  <a:moveTo>
                    <a:pt x="16" y="1064"/>
                  </a:moveTo>
                  <a:lnTo>
                    <a:pt x="16" y="1112"/>
                  </a:lnTo>
                  <a:cubicBezTo>
                    <a:pt x="16" y="1117"/>
                    <a:pt x="13" y="1120"/>
                    <a:pt x="8" y="1120"/>
                  </a:cubicBezTo>
                  <a:cubicBezTo>
                    <a:pt x="4" y="1120"/>
                    <a:pt x="0" y="1117"/>
                    <a:pt x="0" y="1112"/>
                  </a:cubicBezTo>
                  <a:lnTo>
                    <a:pt x="0" y="1064"/>
                  </a:lnTo>
                  <a:cubicBezTo>
                    <a:pt x="0" y="1060"/>
                    <a:pt x="4" y="1056"/>
                    <a:pt x="8" y="1056"/>
                  </a:cubicBezTo>
                  <a:cubicBezTo>
                    <a:pt x="13" y="1056"/>
                    <a:pt x="16" y="1060"/>
                    <a:pt x="16" y="1064"/>
                  </a:cubicBezTo>
                  <a:close/>
                  <a:moveTo>
                    <a:pt x="16" y="1160"/>
                  </a:moveTo>
                  <a:lnTo>
                    <a:pt x="16" y="1208"/>
                  </a:lnTo>
                  <a:cubicBezTo>
                    <a:pt x="16" y="1213"/>
                    <a:pt x="13" y="1216"/>
                    <a:pt x="8" y="1216"/>
                  </a:cubicBezTo>
                  <a:cubicBezTo>
                    <a:pt x="4" y="1216"/>
                    <a:pt x="0" y="1213"/>
                    <a:pt x="0" y="1208"/>
                  </a:cubicBezTo>
                  <a:lnTo>
                    <a:pt x="0" y="1160"/>
                  </a:lnTo>
                  <a:cubicBezTo>
                    <a:pt x="0" y="1156"/>
                    <a:pt x="4" y="1152"/>
                    <a:pt x="8" y="1152"/>
                  </a:cubicBezTo>
                  <a:cubicBezTo>
                    <a:pt x="13" y="1152"/>
                    <a:pt x="16" y="1156"/>
                    <a:pt x="16" y="1160"/>
                  </a:cubicBezTo>
                  <a:close/>
                  <a:moveTo>
                    <a:pt x="16" y="1256"/>
                  </a:moveTo>
                  <a:lnTo>
                    <a:pt x="16" y="1304"/>
                  </a:lnTo>
                  <a:cubicBezTo>
                    <a:pt x="16" y="1309"/>
                    <a:pt x="13" y="1312"/>
                    <a:pt x="8" y="1312"/>
                  </a:cubicBezTo>
                  <a:cubicBezTo>
                    <a:pt x="4" y="1312"/>
                    <a:pt x="0" y="1309"/>
                    <a:pt x="0" y="1304"/>
                  </a:cubicBezTo>
                  <a:lnTo>
                    <a:pt x="0" y="1256"/>
                  </a:lnTo>
                  <a:cubicBezTo>
                    <a:pt x="0" y="1252"/>
                    <a:pt x="4" y="1248"/>
                    <a:pt x="8" y="1248"/>
                  </a:cubicBezTo>
                  <a:cubicBezTo>
                    <a:pt x="13" y="1248"/>
                    <a:pt x="16" y="1252"/>
                    <a:pt x="16" y="1256"/>
                  </a:cubicBezTo>
                  <a:close/>
                  <a:moveTo>
                    <a:pt x="16" y="1352"/>
                  </a:moveTo>
                  <a:lnTo>
                    <a:pt x="16" y="1400"/>
                  </a:lnTo>
                  <a:cubicBezTo>
                    <a:pt x="16" y="1405"/>
                    <a:pt x="13" y="1408"/>
                    <a:pt x="8" y="1408"/>
                  </a:cubicBezTo>
                  <a:cubicBezTo>
                    <a:pt x="4" y="1408"/>
                    <a:pt x="0" y="1405"/>
                    <a:pt x="0" y="1400"/>
                  </a:cubicBezTo>
                  <a:lnTo>
                    <a:pt x="0" y="1352"/>
                  </a:lnTo>
                  <a:cubicBezTo>
                    <a:pt x="0" y="1348"/>
                    <a:pt x="4" y="1344"/>
                    <a:pt x="8" y="1344"/>
                  </a:cubicBezTo>
                  <a:cubicBezTo>
                    <a:pt x="13" y="1344"/>
                    <a:pt x="16" y="1348"/>
                    <a:pt x="16" y="1352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383" name="Freeform 58"/>
            <p:cNvSpPr>
              <a:spLocks/>
            </p:cNvSpPr>
            <p:nvPr/>
          </p:nvSpPr>
          <p:spPr bwMode="auto">
            <a:xfrm>
              <a:off x="4171" y="967"/>
              <a:ext cx="76" cy="63"/>
            </a:xfrm>
            <a:custGeom>
              <a:avLst/>
              <a:gdLst>
                <a:gd name="T0" fmla="*/ 12 w 138"/>
                <a:gd name="T1" fmla="*/ 0 h 139"/>
                <a:gd name="T2" fmla="*/ 23 w 138"/>
                <a:gd name="T3" fmla="*/ 13 h 139"/>
                <a:gd name="T4" fmla="*/ 0 w 138"/>
                <a:gd name="T5" fmla="*/ 13 h 139"/>
                <a:gd name="T6" fmla="*/ 12 w 138"/>
                <a:gd name="T7" fmla="*/ 0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69" y="0"/>
                  </a:moveTo>
                  <a:lnTo>
                    <a:pt x="138" y="139"/>
                  </a:lnTo>
                  <a:cubicBezTo>
                    <a:pt x="95" y="117"/>
                    <a:pt x="44" y="117"/>
                    <a:pt x="0" y="139"/>
                  </a:cubicBezTo>
                  <a:lnTo>
                    <a:pt x="69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384" name="Freeform 59"/>
            <p:cNvSpPr>
              <a:spLocks noEditPoints="1"/>
            </p:cNvSpPr>
            <p:nvPr/>
          </p:nvSpPr>
          <p:spPr bwMode="auto">
            <a:xfrm>
              <a:off x="4204" y="1832"/>
              <a:ext cx="9" cy="637"/>
            </a:xfrm>
            <a:custGeom>
              <a:avLst/>
              <a:gdLst>
                <a:gd name="T0" fmla="*/ 3 w 16"/>
                <a:gd name="T1" fmla="*/ 5 h 1408"/>
                <a:gd name="T2" fmla="*/ 0 w 16"/>
                <a:gd name="T3" fmla="*/ 5 h 1408"/>
                <a:gd name="T4" fmla="*/ 2 w 16"/>
                <a:gd name="T5" fmla="*/ 0 h 1408"/>
                <a:gd name="T6" fmla="*/ 3 w 16"/>
                <a:gd name="T7" fmla="*/ 10 h 1408"/>
                <a:gd name="T8" fmla="*/ 2 w 16"/>
                <a:gd name="T9" fmla="*/ 15 h 1408"/>
                <a:gd name="T10" fmla="*/ 0 w 16"/>
                <a:gd name="T11" fmla="*/ 10 h 1408"/>
                <a:gd name="T12" fmla="*/ 3 w 16"/>
                <a:gd name="T13" fmla="*/ 10 h 1408"/>
                <a:gd name="T14" fmla="*/ 3 w 16"/>
                <a:gd name="T15" fmla="*/ 23 h 1408"/>
                <a:gd name="T16" fmla="*/ 0 w 16"/>
                <a:gd name="T17" fmla="*/ 23 h 1408"/>
                <a:gd name="T18" fmla="*/ 2 w 16"/>
                <a:gd name="T19" fmla="*/ 18 h 1408"/>
                <a:gd name="T20" fmla="*/ 3 w 16"/>
                <a:gd name="T21" fmla="*/ 28 h 1408"/>
                <a:gd name="T22" fmla="*/ 2 w 16"/>
                <a:gd name="T23" fmla="*/ 33 h 1408"/>
                <a:gd name="T24" fmla="*/ 0 w 16"/>
                <a:gd name="T25" fmla="*/ 28 h 1408"/>
                <a:gd name="T26" fmla="*/ 3 w 16"/>
                <a:gd name="T27" fmla="*/ 28 h 1408"/>
                <a:gd name="T28" fmla="*/ 3 w 16"/>
                <a:gd name="T29" fmla="*/ 41 h 1408"/>
                <a:gd name="T30" fmla="*/ 0 w 16"/>
                <a:gd name="T31" fmla="*/ 41 h 1408"/>
                <a:gd name="T32" fmla="*/ 2 w 16"/>
                <a:gd name="T33" fmla="*/ 36 h 1408"/>
                <a:gd name="T34" fmla="*/ 3 w 16"/>
                <a:gd name="T35" fmla="*/ 45 h 1408"/>
                <a:gd name="T36" fmla="*/ 2 w 16"/>
                <a:gd name="T37" fmla="*/ 50 h 1408"/>
                <a:gd name="T38" fmla="*/ 0 w 16"/>
                <a:gd name="T39" fmla="*/ 45 h 1408"/>
                <a:gd name="T40" fmla="*/ 3 w 16"/>
                <a:gd name="T41" fmla="*/ 45 h 1408"/>
                <a:gd name="T42" fmla="*/ 3 w 16"/>
                <a:gd name="T43" fmla="*/ 58 h 1408"/>
                <a:gd name="T44" fmla="*/ 0 w 16"/>
                <a:gd name="T45" fmla="*/ 58 h 1408"/>
                <a:gd name="T46" fmla="*/ 2 w 16"/>
                <a:gd name="T47" fmla="*/ 53 h 1408"/>
                <a:gd name="T48" fmla="*/ 3 w 16"/>
                <a:gd name="T49" fmla="*/ 63 h 1408"/>
                <a:gd name="T50" fmla="*/ 2 w 16"/>
                <a:gd name="T51" fmla="*/ 68 h 1408"/>
                <a:gd name="T52" fmla="*/ 0 w 16"/>
                <a:gd name="T53" fmla="*/ 63 h 1408"/>
                <a:gd name="T54" fmla="*/ 3 w 16"/>
                <a:gd name="T55" fmla="*/ 63 h 1408"/>
                <a:gd name="T56" fmla="*/ 3 w 16"/>
                <a:gd name="T57" fmla="*/ 76 h 1408"/>
                <a:gd name="T58" fmla="*/ 0 w 16"/>
                <a:gd name="T59" fmla="*/ 76 h 1408"/>
                <a:gd name="T60" fmla="*/ 2 w 16"/>
                <a:gd name="T61" fmla="*/ 71 h 1408"/>
                <a:gd name="T62" fmla="*/ 3 w 16"/>
                <a:gd name="T63" fmla="*/ 81 h 1408"/>
                <a:gd name="T64" fmla="*/ 2 w 16"/>
                <a:gd name="T65" fmla="*/ 86 h 1408"/>
                <a:gd name="T66" fmla="*/ 0 w 16"/>
                <a:gd name="T67" fmla="*/ 81 h 1408"/>
                <a:gd name="T68" fmla="*/ 3 w 16"/>
                <a:gd name="T69" fmla="*/ 81 h 1408"/>
                <a:gd name="T70" fmla="*/ 3 w 16"/>
                <a:gd name="T71" fmla="*/ 94 h 1408"/>
                <a:gd name="T72" fmla="*/ 0 w 16"/>
                <a:gd name="T73" fmla="*/ 94 h 1408"/>
                <a:gd name="T74" fmla="*/ 2 w 16"/>
                <a:gd name="T75" fmla="*/ 89 h 1408"/>
                <a:gd name="T76" fmla="*/ 3 w 16"/>
                <a:gd name="T77" fmla="*/ 99 h 1408"/>
                <a:gd name="T78" fmla="*/ 2 w 16"/>
                <a:gd name="T79" fmla="*/ 104 h 1408"/>
                <a:gd name="T80" fmla="*/ 0 w 16"/>
                <a:gd name="T81" fmla="*/ 99 h 1408"/>
                <a:gd name="T82" fmla="*/ 3 w 16"/>
                <a:gd name="T83" fmla="*/ 99 h 1408"/>
                <a:gd name="T84" fmla="*/ 3 w 16"/>
                <a:gd name="T85" fmla="*/ 112 h 1408"/>
                <a:gd name="T86" fmla="*/ 0 w 16"/>
                <a:gd name="T87" fmla="*/ 112 h 1408"/>
                <a:gd name="T88" fmla="*/ 2 w 16"/>
                <a:gd name="T89" fmla="*/ 107 h 1408"/>
                <a:gd name="T90" fmla="*/ 3 w 16"/>
                <a:gd name="T91" fmla="*/ 116 h 1408"/>
                <a:gd name="T92" fmla="*/ 2 w 16"/>
                <a:gd name="T93" fmla="*/ 122 h 1408"/>
                <a:gd name="T94" fmla="*/ 0 w 16"/>
                <a:gd name="T95" fmla="*/ 116 h 1408"/>
                <a:gd name="T96" fmla="*/ 3 w 16"/>
                <a:gd name="T97" fmla="*/ 116 h 1408"/>
                <a:gd name="T98" fmla="*/ 3 w 16"/>
                <a:gd name="T99" fmla="*/ 129 h 1408"/>
                <a:gd name="T100" fmla="*/ 0 w 16"/>
                <a:gd name="T101" fmla="*/ 129 h 1408"/>
                <a:gd name="T102" fmla="*/ 2 w 16"/>
                <a:gd name="T103" fmla="*/ 124 h 140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"/>
                <a:gd name="T157" fmla="*/ 0 h 1408"/>
                <a:gd name="T158" fmla="*/ 16 w 16"/>
                <a:gd name="T159" fmla="*/ 1408 h 140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" h="1408">
                  <a:moveTo>
                    <a:pt x="16" y="8"/>
                  </a:moveTo>
                  <a:lnTo>
                    <a:pt x="16" y="56"/>
                  </a:lnTo>
                  <a:cubicBezTo>
                    <a:pt x="16" y="61"/>
                    <a:pt x="13" y="64"/>
                    <a:pt x="8" y="64"/>
                  </a:cubicBezTo>
                  <a:cubicBezTo>
                    <a:pt x="4" y="64"/>
                    <a:pt x="0" y="61"/>
                    <a:pt x="0" y="56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104"/>
                  </a:moveTo>
                  <a:lnTo>
                    <a:pt x="16" y="152"/>
                  </a:lnTo>
                  <a:cubicBezTo>
                    <a:pt x="16" y="157"/>
                    <a:pt x="13" y="160"/>
                    <a:pt x="8" y="160"/>
                  </a:cubicBezTo>
                  <a:cubicBezTo>
                    <a:pt x="4" y="160"/>
                    <a:pt x="0" y="157"/>
                    <a:pt x="0" y="152"/>
                  </a:cubicBezTo>
                  <a:lnTo>
                    <a:pt x="0" y="104"/>
                  </a:lnTo>
                  <a:cubicBezTo>
                    <a:pt x="0" y="100"/>
                    <a:pt x="4" y="96"/>
                    <a:pt x="8" y="96"/>
                  </a:cubicBezTo>
                  <a:cubicBezTo>
                    <a:pt x="13" y="96"/>
                    <a:pt x="16" y="100"/>
                    <a:pt x="16" y="104"/>
                  </a:cubicBezTo>
                  <a:close/>
                  <a:moveTo>
                    <a:pt x="16" y="200"/>
                  </a:moveTo>
                  <a:lnTo>
                    <a:pt x="16" y="248"/>
                  </a:lnTo>
                  <a:cubicBezTo>
                    <a:pt x="16" y="253"/>
                    <a:pt x="13" y="256"/>
                    <a:pt x="8" y="256"/>
                  </a:cubicBezTo>
                  <a:cubicBezTo>
                    <a:pt x="4" y="256"/>
                    <a:pt x="0" y="253"/>
                    <a:pt x="0" y="248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296"/>
                  </a:moveTo>
                  <a:lnTo>
                    <a:pt x="16" y="344"/>
                  </a:lnTo>
                  <a:cubicBezTo>
                    <a:pt x="16" y="349"/>
                    <a:pt x="13" y="352"/>
                    <a:pt x="8" y="352"/>
                  </a:cubicBezTo>
                  <a:cubicBezTo>
                    <a:pt x="4" y="352"/>
                    <a:pt x="0" y="349"/>
                    <a:pt x="0" y="344"/>
                  </a:cubicBezTo>
                  <a:lnTo>
                    <a:pt x="0" y="296"/>
                  </a:lnTo>
                  <a:cubicBezTo>
                    <a:pt x="0" y="292"/>
                    <a:pt x="4" y="288"/>
                    <a:pt x="8" y="288"/>
                  </a:cubicBezTo>
                  <a:cubicBezTo>
                    <a:pt x="13" y="288"/>
                    <a:pt x="16" y="292"/>
                    <a:pt x="16" y="296"/>
                  </a:cubicBezTo>
                  <a:close/>
                  <a:moveTo>
                    <a:pt x="16" y="392"/>
                  </a:moveTo>
                  <a:lnTo>
                    <a:pt x="16" y="440"/>
                  </a:lnTo>
                  <a:cubicBezTo>
                    <a:pt x="16" y="445"/>
                    <a:pt x="13" y="448"/>
                    <a:pt x="8" y="448"/>
                  </a:cubicBezTo>
                  <a:cubicBezTo>
                    <a:pt x="4" y="448"/>
                    <a:pt x="0" y="445"/>
                    <a:pt x="0" y="440"/>
                  </a:cubicBezTo>
                  <a:lnTo>
                    <a:pt x="0" y="392"/>
                  </a:lnTo>
                  <a:cubicBezTo>
                    <a:pt x="0" y="388"/>
                    <a:pt x="4" y="384"/>
                    <a:pt x="8" y="384"/>
                  </a:cubicBezTo>
                  <a:cubicBezTo>
                    <a:pt x="13" y="384"/>
                    <a:pt x="16" y="388"/>
                    <a:pt x="16" y="392"/>
                  </a:cubicBezTo>
                  <a:close/>
                  <a:moveTo>
                    <a:pt x="16" y="488"/>
                  </a:moveTo>
                  <a:lnTo>
                    <a:pt x="16" y="536"/>
                  </a:lnTo>
                  <a:cubicBezTo>
                    <a:pt x="16" y="541"/>
                    <a:pt x="13" y="544"/>
                    <a:pt x="8" y="544"/>
                  </a:cubicBezTo>
                  <a:cubicBezTo>
                    <a:pt x="4" y="544"/>
                    <a:pt x="0" y="541"/>
                    <a:pt x="0" y="536"/>
                  </a:cubicBezTo>
                  <a:lnTo>
                    <a:pt x="0" y="488"/>
                  </a:lnTo>
                  <a:cubicBezTo>
                    <a:pt x="0" y="484"/>
                    <a:pt x="4" y="480"/>
                    <a:pt x="8" y="480"/>
                  </a:cubicBezTo>
                  <a:cubicBezTo>
                    <a:pt x="13" y="480"/>
                    <a:pt x="16" y="484"/>
                    <a:pt x="16" y="488"/>
                  </a:cubicBezTo>
                  <a:close/>
                  <a:moveTo>
                    <a:pt x="16" y="584"/>
                  </a:moveTo>
                  <a:lnTo>
                    <a:pt x="16" y="632"/>
                  </a:lnTo>
                  <a:cubicBezTo>
                    <a:pt x="16" y="637"/>
                    <a:pt x="13" y="640"/>
                    <a:pt x="8" y="640"/>
                  </a:cubicBezTo>
                  <a:cubicBezTo>
                    <a:pt x="4" y="640"/>
                    <a:pt x="0" y="637"/>
                    <a:pt x="0" y="632"/>
                  </a:cubicBezTo>
                  <a:lnTo>
                    <a:pt x="0" y="584"/>
                  </a:lnTo>
                  <a:cubicBezTo>
                    <a:pt x="0" y="580"/>
                    <a:pt x="4" y="576"/>
                    <a:pt x="8" y="576"/>
                  </a:cubicBezTo>
                  <a:cubicBezTo>
                    <a:pt x="13" y="576"/>
                    <a:pt x="16" y="580"/>
                    <a:pt x="16" y="584"/>
                  </a:cubicBezTo>
                  <a:close/>
                  <a:moveTo>
                    <a:pt x="16" y="680"/>
                  </a:moveTo>
                  <a:lnTo>
                    <a:pt x="16" y="728"/>
                  </a:lnTo>
                  <a:cubicBezTo>
                    <a:pt x="16" y="733"/>
                    <a:pt x="13" y="736"/>
                    <a:pt x="8" y="736"/>
                  </a:cubicBezTo>
                  <a:cubicBezTo>
                    <a:pt x="4" y="736"/>
                    <a:pt x="0" y="733"/>
                    <a:pt x="0" y="728"/>
                  </a:cubicBezTo>
                  <a:lnTo>
                    <a:pt x="0" y="680"/>
                  </a:lnTo>
                  <a:cubicBezTo>
                    <a:pt x="0" y="676"/>
                    <a:pt x="4" y="672"/>
                    <a:pt x="8" y="672"/>
                  </a:cubicBezTo>
                  <a:cubicBezTo>
                    <a:pt x="13" y="672"/>
                    <a:pt x="16" y="676"/>
                    <a:pt x="16" y="680"/>
                  </a:cubicBezTo>
                  <a:close/>
                  <a:moveTo>
                    <a:pt x="16" y="776"/>
                  </a:moveTo>
                  <a:lnTo>
                    <a:pt x="16" y="824"/>
                  </a:lnTo>
                  <a:cubicBezTo>
                    <a:pt x="16" y="829"/>
                    <a:pt x="13" y="832"/>
                    <a:pt x="8" y="832"/>
                  </a:cubicBezTo>
                  <a:cubicBezTo>
                    <a:pt x="4" y="832"/>
                    <a:pt x="0" y="829"/>
                    <a:pt x="0" y="824"/>
                  </a:cubicBezTo>
                  <a:lnTo>
                    <a:pt x="0" y="776"/>
                  </a:lnTo>
                  <a:cubicBezTo>
                    <a:pt x="0" y="772"/>
                    <a:pt x="4" y="768"/>
                    <a:pt x="8" y="768"/>
                  </a:cubicBezTo>
                  <a:cubicBezTo>
                    <a:pt x="13" y="768"/>
                    <a:pt x="16" y="772"/>
                    <a:pt x="16" y="776"/>
                  </a:cubicBezTo>
                  <a:close/>
                  <a:moveTo>
                    <a:pt x="16" y="872"/>
                  </a:moveTo>
                  <a:lnTo>
                    <a:pt x="16" y="920"/>
                  </a:lnTo>
                  <a:cubicBezTo>
                    <a:pt x="16" y="925"/>
                    <a:pt x="13" y="928"/>
                    <a:pt x="8" y="928"/>
                  </a:cubicBezTo>
                  <a:cubicBezTo>
                    <a:pt x="4" y="928"/>
                    <a:pt x="0" y="925"/>
                    <a:pt x="0" y="920"/>
                  </a:cubicBezTo>
                  <a:lnTo>
                    <a:pt x="0" y="872"/>
                  </a:lnTo>
                  <a:cubicBezTo>
                    <a:pt x="0" y="868"/>
                    <a:pt x="4" y="864"/>
                    <a:pt x="8" y="864"/>
                  </a:cubicBezTo>
                  <a:cubicBezTo>
                    <a:pt x="13" y="864"/>
                    <a:pt x="16" y="868"/>
                    <a:pt x="16" y="872"/>
                  </a:cubicBezTo>
                  <a:close/>
                  <a:moveTo>
                    <a:pt x="16" y="968"/>
                  </a:moveTo>
                  <a:lnTo>
                    <a:pt x="16" y="1016"/>
                  </a:lnTo>
                  <a:cubicBezTo>
                    <a:pt x="16" y="1021"/>
                    <a:pt x="13" y="1024"/>
                    <a:pt x="8" y="1024"/>
                  </a:cubicBezTo>
                  <a:cubicBezTo>
                    <a:pt x="4" y="1024"/>
                    <a:pt x="0" y="1021"/>
                    <a:pt x="0" y="1016"/>
                  </a:cubicBezTo>
                  <a:lnTo>
                    <a:pt x="0" y="968"/>
                  </a:lnTo>
                  <a:cubicBezTo>
                    <a:pt x="0" y="964"/>
                    <a:pt x="4" y="960"/>
                    <a:pt x="8" y="960"/>
                  </a:cubicBezTo>
                  <a:cubicBezTo>
                    <a:pt x="13" y="960"/>
                    <a:pt x="16" y="964"/>
                    <a:pt x="16" y="968"/>
                  </a:cubicBezTo>
                  <a:close/>
                  <a:moveTo>
                    <a:pt x="16" y="1064"/>
                  </a:moveTo>
                  <a:lnTo>
                    <a:pt x="16" y="1112"/>
                  </a:lnTo>
                  <a:cubicBezTo>
                    <a:pt x="16" y="1117"/>
                    <a:pt x="13" y="1120"/>
                    <a:pt x="8" y="1120"/>
                  </a:cubicBezTo>
                  <a:cubicBezTo>
                    <a:pt x="4" y="1120"/>
                    <a:pt x="0" y="1117"/>
                    <a:pt x="0" y="1112"/>
                  </a:cubicBezTo>
                  <a:lnTo>
                    <a:pt x="0" y="1064"/>
                  </a:lnTo>
                  <a:cubicBezTo>
                    <a:pt x="0" y="1060"/>
                    <a:pt x="4" y="1056"/>
                    <a:pt x="8" y="1056"/>
                  </a:cubicBezTo>
                  <a:cubicBezTo>
                    <a:pt x="13" y="1056"/>
                    <a:pt x="16" y="1060"/>
                    <a:pt x="16" y="1064"/>
                  </a:cubicBezTo>
                  <a:close/>
                  <a:moveTo>
                    <a:pt x="16" y="1160"/>
                  </a:moveTo>
                  <a:lnTo>
                    <a:pt x="16" y="1208"/>
                  </a:lnTo>
                  <a:cubicBezTo>
                    <a:pt x="16" y="1213"/>
                    <a:pt x="13" y="1216"/>
                    <a:pt x="8" y="1216"/>
                  </a:cubicBezTo>
                  <a:cubicBezTo>
                    <a:pt x="4" y="1216"/>
                    <a:pt x="0" y="1213"/>
                    <a:pt x="0" y="1208"/>
                  </a:cubicBezTo>
                  <a:lnTo>
                    <a:pt x="0" y="1160"/>
                  </a:lnTo>
                  <a:cubicBezTo>
                    <a:pt x="0" y="1156"/>
                    <a:pt x="4" y="1152"/>
                    <a:pt x="8" y="1152"/>
                  </a:cubicBezTo>
                  <a:cubicBezTo>
                    <a:pt x="13" y="1152"/>
                    <a:pt x="16" y="1156"/>
                    <a:pt x="16" y="1160"/>
                  </a:cubicBezTo>
                  <a:close/>
                  <a:moveTo>
                    <a:pt x="16" y="1256"/>
                  </a:moveTo>
                  <a:lnTo>
                    <a:pt x="16" y="1304"/>
                  </a:lnTo>
                  <a:cubicBezTo>
                    <a:pt x="16" y="1309"/>
                    <a:pt x="13" y="1312"/>
                    <a:pt x="8" y="1312"/>
                  </a:cubicBezTo>
                  <a:cubicBezTo>
                    <a:pt x="4" y="1312"/>
                    <a:pt x="0" y="1309"/>
                    <a:pt x="0" y="1304"/>
                  </a:cubicBezTo>
                  <a:lnTo>
                    <a:pt x="0" y="1256"/>
                  </a:lnTo>
                  <a:cubicBezTo>
                    <a:pt x="0" y="1252"/>
                    <a:pt x="4" y="1248"/>
                    <a:pt x="8" y="1248"/>
                  </a:cubicBezTo>
                  <a:cubicBezTo>
                    <a:pt x="13" y="1248"/>
                    <a:pt x="16" y="1252"/>
                    <a:pt x="16" y="1256"/>
                  </a:cubicBezTo>
                  <a:close/>
                  <a:moveTo>
                    <a:pt x="16" y="1352"/>
                  </a:moveTo>
                  <a:lnTo>
                    <a:pt x="16" y="1400"/>
                  </a:lnTo>
                  <a:cubicBezTo>
                    <a:pt x="16" y="1405"/>
                    <a:pt x="13" y="1408"/>
                    <a:pt x="8" y="1408"/>
                  </a:cubicBezTo>
                  <a:cubicBezTo>
                    <a:pt x="4" y="1408"/>
                    <a:pt x="0" y="1405"/>
                    <a:pt x="0" y="1400"/>
                  </a:cubicBezTo>
                  <a:lnTo>
                    <a:pt x="0" y="1352"/>
                  </a:lnTo>
                  <a:cubicBezTo>
                    <a:pt x="0" y="1348"/>
                    <a:pt x="4" y="1344"/>
                    <a:pt x="8" y="1344"/>
                  </a:cubicBezTo>
                  <a:cubicBezTo>
                    <a:pt x="13" y="1344"/>
                    <a:pt x="16" y="1348"/>
                    <a:pt x="16" y="1352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385" name="Freeform 60"/>
            <p:cNvSpPr>
              <a:spLocks/>
            </p:cNvSpPr>
            <p:nvPr/>
          </p:nvSpPr>
          <p:spPr bwMode="auto">
            <a:xfrm>
              <a:off x="4171" y="2468"/>
              <a:ext cx="76" cy="62"/>
            </a:xfrm>
            <a:custGeom>
              <a:avLst/>
              <a:gdLst>
                <a:gd name="T0" fmla="*/ 12 w 138"/>
                <a:gd name="T1" fmla="*/ 13 h 138"/>
                <a:gd name="T2" fmla="*/ 0 w 138"/>
                <a:gd name="T3" fmla="*/ 0 h 138"/>
                <a:gd name="T4" fmla="*/ 23 w 138"/>
                <a:gd name="T5" fmla="*/ 0 h 138"/>
                <a:gd name="T6" fmla="*/ 23 w 138"/>
                <a:gd name="T7" fmla="*/ 0 h 138"/>
                <a:gd name="T8" fmla="*/ 12 w 138"/>
                <a:gd name="T9" fmla="*/ 13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38"/>
                <a:gd name="T17" fmla="*/ 138 w 138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38">
                  <a:moveTo>
                    <a:pt x="69" y="138"/>
                  </a:moveTo>
                  <a:lnTo>
                    <a:pt x="0" y="0"/>
                  </a:lnTo>
                  <a:cubicBezTo>
                    <a:pt x="44" y="22"/>
                    <a:pt x="95" y="22"/>
                    <a:pt x="138" y="0"/>
                  </a:cubicBezTo>
                  <a:lnTo>
                    <a:pt x="69" y="138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386" name="Rectangle 61"/>
            <p:cNvSpPr>
              <a:spLocks noChangeArrowheads="1"/>
            </p:cNvSpPr>
            <p:nvPr/>
          </p:nvSpPr>
          <p:spPr bwMode="auto">
            <a:xfrm>
              <a:off x="594" y="826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0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5387" name="Rectangle 62"/>
            <p:cNvSpPr>
              <a:spLocks noChangeArrowheads="1"/>
            </p:cNvSpPr>
            <p:nvPr/>
          </p:nvSpPr>
          <p:spPr bwMode="auto">
            <a:xfrm>
              <a:off x="999" y="826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4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5388" name="Rectangle 63"/>
            <p:cNvSpPr>
              <a:spLocks noChangeArrowheads="1"/>
            </p:cNvSpPr>
            <p:nvPr/>
          </p:nvSpPr>
          <p:spPr bwMode="auto">
            <a:xfrm>
              <a:off x="1429" y="826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8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5389" name="Rectangle 64"/>
            <p:cNvSpPr>
              <a:spLocks noChangeArrowheads="1"/>
            </p:cNvSpPr>
            <p:nvPr/>
          </p:nvSpPr>
          <p:spPr bwMode="auto">
            <a:xfrm>
              <a:off x="2238" y="826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16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5390" name="Rectangle 65"/>
            <p:cNvSpPr>
              <a:spLocks noChangeArrowheads="1"/>
            </p:cNvSpPr>
            <p:nvPr/>
          </p:nvSpPr>
          <p:spPr bwMode="auto">
            <a:xfrm>
              <a:off x="2626" y="826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19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5391" name="Rectangle 66"/>
            <p:cNvSpPr>
              <a:spLocks noChangeArrowheads="1"/>
            </p:cNvSpPr>
            <p:nvPr/>
          </p:nvSpPr>
          <p:spPr bwMode="auto">
            <a:xfrm>
              <a:off x="3259" y="826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24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5392" name="Rectangle 67"/>
            <p:cNvSpPr>
              <a:spLocks noChangeArrowheads="1"/>
            </p:cNvSpPr>
            <p:nvPr/>
          </p:nvSpPr>
          <p:spPr bwMode="auto">
            <a:xfrm>
              <a:off x="3857" y="826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31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5393" name="Freeform 68"/>
            <p:cNvSpPr>
              <a:spLocks noEditPoints="1"/>
            </p:cNvSpPr>
            <p:nvPr/>
          </p:nvSpPr>
          <p:spPr bwMode="auto">
            <a:xfrm>
              <a:off x="36" y="964"/>
              <a:ext cx="510" cy="7"/>
            </a:xfrm>
            <a:custGeom>
              <a:avLst/>
              <a:gdLst>
                <a:gd name="T0" fmla="*/ 9 w 928"/>
                <a:gd name="T1" fmla="*/ 0 h 16"/>
                <a:gd name="T2" fmla="*/ 9 w 928"/>
                <a:gd name="T3" fmla="*/ 1 h 16"/>
                <a:gd name="T4" fmla="*/ 0 w 928"/>
                <a:gd name="T5" fmla="*/ 1 h 16"/>
                <a:gd name="T6" fmla="*/ 17 w 928"/>
                <a:gd name="T7" fmla="*/ 0 h 16"/>
                <a:gd name="T8" fmla="*/ 26 w 928"/>
                <a:gd name="T9" fmla="*/ 1 h 16"/>
                <a:gd name="T10" fmla="*/ 17 w 928"/>
                <a:gd name="T11" fmla="*/ 1 h 16"/>
                <a:gd name="T12" fmla="*/ 17 w 928"/>
                <a:gd name="T13" fmla="*/ 0 h 16"/>
                <a:gd name="T14" fmla="*/ 41 w 928"/>
                <a:gd name="T15" fmla="*/ 0 h 16"/>
                <a:gd name="T16" fmla="*/ 41 w 928"/>
                <a:gd name="T17" fmla="*/ 1 h 16"/>
                <a:gd name="T18" fmla="*/ 32 w 928"/>
                <a:gd name="T19" fmla="*/ 1 h 16"/>
                <a:gd name="T20" fmla="*/ 49 w 928"/>
                <a:gd name="T21" fmla="*/ 0 h 16"/>
                <a:gd name="T22" fmla="*/ 58 w 928"/>
                <a:gd name="T23" fmla="*/ 1 h 16"/>
                <a:gd name="T24" fmla="*/ 49 w 928"/>
                <a:gd name="T25" fmla="*/ 1 h 16"/>
                <a:gd name="T26" fmla="*/ 49 w 928"/>
                <a:gd name="T27" fmla="*/ 0 h 16"/>
                <a:gd name="T28" fmla="*/ 73 w 928"/>
                <a:gd name="T29" fmla="*/ 0 h 16"/>
                <a:gd name="T30" fmla="*/ 73 w 928"/>
                <a:gd name="T31" fmla="*/ 1 h 16"/>
                <a:gd name="T32" fmla="*/ 64 w 928"/>
                <a:gd name="T33" fmla="*/ 1 h 16"/>
                <a:gd name="T34" fmla="*/ 81 w 928"/>
                <a:gd name="T35" fmla="*/ 0 h 16"/>
                <a:gd name="T36" fmla="*/ 90 w 928"/>
                <a:gd name="T37" fmla="*/ 1 h 16"/>
                <a:gd name="T38" fmla="*/ 81 w 928"/>
                <a:gd name="T39" fmla="*/ 1 h 16"/>
                <a:gd name="T40" fmla="*/ 81 w 928"/>
                <a:gd name="T41" fmla="*/ 0 h 16"/>
                <a:gd name="T42" fmla="*/ 105 w 928"/>
                <a:gd name="T43" fmla="*/ 0 h 16"/>
                <a:gd name="T44" fmla="*/ 105 w 928"/>
                <a:gd name="T45" fmla="*/ 1 h 16"/>
                <a:gd name="T46" fmla="*/ 96 w 928"/>
                <a:gd name="T47" fmla="*/ 1 h 16"/>
                <a:gd name="T48" fmla="*/ 113 w 928"/>
                <a:gd name="T49" fmla="*/ 0 h 16"/>
                <a:gd name="T50" fmla="*/ 122 w 928"/>
                <a:gd name="T51" fmla="*/ 1 h 16"/>
                <a:gd name="T52" fmla="*/ 113 w 928"/>
                <a:gd name="T53" fmla="*/ 1 h 16"/>
                <a:gd name="T54" fmla="*/ 113 w 928"/>
                <a:gd name="T55" fmla="*/ 0 h 16"/>
                <a:gd name="T56" fmla="*/ 137 w 928"/>
                <a:gd name="T57" fmla="*/ 0 h 16"/>
                <a:gd name="T58" fmla="*/ 137 w 928"/>
                <a:gd name="T59" fmla="*/ 1 h 16"/>
                <a:gd name="T60" fmla="*/ 128 w 928"/>
                <a:gd name="T61" fmla="*/ 1 h 16"/>
                <a:gd name="T62" fmla="*/ 145 w 928"/>
                <a:gd name="T63" fmla="*/ 0 h 16"/>
                <a:gd name="T64" fmla="*/ 154 w 928"/>
                <a:gd name="T65" fmla="*/ 1 h 16"/>
                <a:gd name="T66" fmla="*/ 145 w 928"/>
                <a:gd name="T67" fmla="*/ 1 h 16"/>
                <a:gd name="T68" fmla="*/ 145 w 928"/>
                <a:gd name="T69" fmla="*/ 0 h 1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28"/>
                <a:gd name="T106" fmla="*/ 0 h 16"/>
                <a:gd name="T107" fmla="*/ 928 w 928"/>
                <a:gd name="T108" fmla="*/ 16 h 1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28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  <a:moveTo>
                    <a:pt x="776" y="0"/>
                  </a:moveTo>
                  <a:lnTo>
                    <a:pt x="824" y="0"/>
                  </a:lnTo>
                  <a:cubicBezTo>
                    <a:pt x="829" y="0"/>
                    <a:pt x="832" y="4"/>
                    <a:pt x="832" y="8"/>
                  </a:cubicBezTo>
                  <a:cubicBezTo>
                    <a:pt x="832" y="13"/>
                    <a:pt x="829" y="16"/>
                    <a:pt x="824" y="16"/>
                  </a:cubicBezTo>
                  <a:lnTo>
                    <a:pt x="776" y="16"/>
                  </a:lnTo>
                  <a:cubicBezTo>
                    <a:pt x="772" y="16"/>
                    <a:pt x="768" y="13"/>
                    <a:pt x="768" y="8"/>
                  </a:cubicBezTo>
                  <a:cubicBezTo>
                    <a:pt x="768" y="4"/>
                    <a:pt x="772" y="0"/>
                    <a:pt x="776" y="0"/>
                  </a:cubicBezTo>
                  <a:close/>
                  <a:moveTo>
                    <a:pt x="872" y="0"/>
                  </a:moveTo>
                  <a:lnTo>
                    <a:pt x="920" y="0"/>
                  </a:lnTo>
                  <a:cubicBezTo>
                    <a:pt x="925" y="0"/>
                    <a:pt x="928" y="4"/>
                    <a:pt x="928" y="8"/>
                  </a:cubicBezTo>
                  <a:cubicBezTo>
                    <a:pt x="928" y="13"/>
                    <a:pt x="925" y="16"/>
                    <a:pt x="920" y="16"/>
                  </a:cubicBezTo>
                  <a:lnTo>
                    <a:pt x="872" y="16"/>
                  </a:lnTo>
                  <a:cubicBezTo>
                    <a:pt x="868" y="16"/>
                    <a:pt x="864" y="13"/>
                    <a:pt x="864" y="8"/>
                  </a:cubicBezTo>
                  <a:cubicBezTo>
                    <a:pt x="864" y="4"/>
                    <a:pt x="868" y="0"/>
                    <a:pt x="872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394" name="Freeform 69"/>
            <p:cNvSpPr>
              <a:spLocks noEditPoints="1"/>
            </p:cNvSpPr>
            <p:nvPr/>
          </p:nvSpPr>
          <p:spPr bwMode="auto">
            <a:xfrm>
              <a:off x="36" y="2266"/>
              <a:ext cx="510" cy="7"/>
            </a:xfrm>
            <a:custGeom>
              <a:avLst/>
              <a:gdLst>
                <a:gd name="T0" fmla="*/ 9 w 928"/>
                <a:gd name="T1" fmla="*/ 0 h 16"/>
                <a:gd name="T2" fmla="*/ 9 w 928"/>
                <a:gd name="T3" fmla="*/ 1 h 16"/>
                <a:gd name="T4" fmla="*/ 0 w 928"/>
                <a:gd name="T5" fmla="*/ 1 h 16"/>
                <a:gd name="T6" fmla="*/ 17 w 928"/>
                <a:gd name="T7" fmla="*/ 0 h 16"/>
                <a:gd name="T8" fmla="*/ 26 w 928"/>
                <a:gd name="T9" fmla="*/ 1 h 16"/>
                <a:gd name="T10" fmla="*/ 17 w 928"/>
                <a:gd name="T11" fmla="*/ 1 h 16"/>
                <a:gd name="T12" fmla="*/ 17 w 928"/>
                <a:gd name="T13" fmla="*/ 0 h 16"/>
                <a:gd name="T14" fmla="*/ 41 w 928"/>
                <a:gd name="T15" fmla="*/ 0 h 16"/>
                <a:gd name="T16" fmla="*/ 41 w 928"/>
                <a:gd name="T17" fmla="*/ 1 h 16"/>
                <a:gd name="T18" fmla="*/ 32 w 928"/>
                <a:gd name="T19" fmla="*/ 1 h 16"/>
                <a:gd name="T20" fmla="*/ 49 w 928"/>
                <a:gd name="T21" fmla="*/ 0 h 16"/>
                <a:gd name="T22" fmla="*/ 58 w 928"/>
                <a:gd name="T23" fmla="*/ 1 h 16"/>
                <a:gd name="T24" fmla="*/ 49 w 928"/>
                <a:gd name="T25" fmla="*/ 1 h 16"/>
                <a:gd name="T26" fmla="*/ 49 w 928"/>
                <a:gd name="T27" fmla="*/ 0 h 16"/>
                <a:gd name="T28" fmla="*/ 73 w 928"/>
                <a:gd name="T29" fmla="*/ 0 h 16"/>
                <a:gd name="T30" fmla="*/ 73 w 928"/>
                <a:gd name="T31" fmla="*/ 1 h 16"/>
                <a:gd name="T32" fmla="*/ 64 w 928"/>
                <a:gd name="T33" fmla="*/ 1 h 16"/>
                <a:gd name="T34" fmla="*/ 81 w 928"/>
                <a:gd name="T35" fmla="*/ 0 h 16"/>
                <a:gd name="T36" fmla="*/ 90 w 928"/>
                <a:gd name="T37" fmla="*/ 1 h 16"/>
                <a:gd name="T38" fmla="*/ 81 w 928"/>
                <a:gd name="T39" fmla="*/ 1 h 16"/>
                <a:gd name="T40" fmla="*/ 81 w 928"/>
                <a:gd name="T41" fmla="*/ 0 h 16"/>
                <a:gd name="T42" fmla="*/ 105 w 928"/>
                <a:gd name="T43" fmla="*/ 0 h 16"/>
                <a:gd name="T44" fmla="*/ 105 w 928"/>
                <a:gd name="T45" fmla="*/ 1 h 16"/>
                <a:gd name="T46" fmla="*/ 96 w 928"/>
                <a:gd name="T47" fmla="*/ 1 h 16"/>
                <a:gd name="T48" fmla="*/ 113 w 928"/>
                <a:gd name="T49" fmla="*/ 0 h 16"/>
                <a:gd name="T50" fmla="*/ 122 w 928"/>
                <a:gd name="T51" fmla="*/ 1 h 16"/>
                <a:gd name="T52" fmla="*/ 113 w 928"/>
                <a:gd name="T53" fmla="*/ 1 h 16"/>
                <a:gd name="T54" fmla="*/ 113 w 928"/>
                <a:gd name="T55" fmla="*/ 0 h 16"/>
                <a:gd name="T56" fmla="*/ 137 w 928"/>
                <a:gd name="T57" fmla="*/ 0 h 16"/>
                <a:gd name="T58" fmla="*/ 137 w 928"/>
                <a:gd name="T59" fmla="*/ 1 h 16"/>
                <a:gd name="T60" fmla="*/ 128 w 928"/>
                <a:gd name="T61" fmla="*/ 1 h 16"/>
                <a:gd name="T62" fmla="*/ 145 w 928"/>
                <a:gd name="T63" fmla="*/ 0 h 16"/>
                <a:gd name="T64" fmla="*/ 154 w 928"/>
                <a:gd name="T65" fmla="*/ 1 h 16"/>
                <a:gd name="T66" fmla="*/ 145 w 928"/>
                <a:gd name="T67" fmla="*/ 1 h 16"/>
                <a:gd name="T68" fmla="*/ 145 w 928"/>
                <a:gd name="T69" fmla="*/ 0 h 1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28"/>
                <a:gd name="T106" fmla="*/ 0 h 16"/>
                <a:gd name="T107" fmla="*/ 928 w 928"/>
                <a:gd name="T108" fmla="*/ 16 h 1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28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  <a:moveTo>
                    <a:pt x="776" y="0"/>
                  </a:moveTo>
                  <a:lnTo>
                    <a:pt x="824" y="0"/>
                  </a:lnTo>
                  <a:cubicBezTo>
                    <a:pt x="829" y="0"/>
                    <a:pt x="832" y="4"/>
                    <a:pt x="832" y="8"/>
                  </a:cubicBezTo>
                  <a:cubicBezTo>
                    <a:pt x="832" y="13"/>
                    <a:pt x="829" y="16"/>
                    <a:pt x="824" y="16"/>
                  </a:cubicBezTo>
                  <a:lnTo>
                    <a:pt x="776" y="16"/>
                  </a:lnTo>
                  <a:cubicBezTo>
                    <a:pt x="772" y="16"/>
                    <a:pt x="768" y="13"/>
                    <a:pt x="768" y="8"/>
                  </a:cubicBezTo>
                  <a:cubicBezTo>
                    <a:pt x="768" y="4"/>
                    <a:pt x="772" y="0"/>
                    <a:pt x="776" y="0"/>
                  </a:cubicBezTo>
                  <a:close/>
                  <a:moveTo>
                    <a:pt x="872" y="0"/>
                  </a:moveTo>
                  <a:lnTo>
                    <a:pt x="920" y="0"/>
                  </a:lnTo>
                  <a:cubicBezTo>
                    <a:pt x="925" y="0"/>
                    <a:pt x="928" y="4"/>
                    <a:pt x="928" y="8"/>
                  </a:cubicBezTo>
                  <a:cubicBezTo>
                    <a:pt x="928" y="13"/>
                    <a:pt x="925" y="16"/>
                    <a:pt x="920" y="16"/>
                  </a:cubicBezTo>
                  <a:lnTo>
                    <a:pt x="872" y="16"/>
                  </a:lnTo>
                  <a:cubicBezTo>
                    <a:pt x="868" y="16"/>
                    <a:pt x="864" y="13"/>
                    <a:pt x="864" y="8"/>
                  </a:cubicBezTo>
                  <a:cubicBezTo>
                    <a:pt x="864" y="4"/>
                    <a:pt x="868" y="0"/>
                    <a:pt x="872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395" name="Freeform 70"/>
            <p:cNvSpPr>
              <a:spLocks noEditPoints="1"/>
            </p:cNvSpPr>
            <p:nvPr/>
          </p:nvSpPr>
          <p:spPr bwMode="auto">
            <a:xfrm>
              <a:off x="352" y="1011"/>
              <a:ext cx="9" cy="1201"/>
            </a:xfrm>
            <a:custGeom>
              <a:avLst/>
              <a:gdLst>
                <a:gd name="T0" fmla="*/ 0 w 16"/>
                <a:gd name="T1" fmla="*/ 5 h 2656"/>
                <a:gd name="T2" fmla="*/ 3 w 16"/>
                <a:gd name="T3" fmla="*/ 9 h 2656"/>
                <a:gd name="T4" fmla="*/ 0 w 16"/>
                <a:gd name="T5" fmla="*/ 9 h 2656"/>
                <a:gd name="T6" fmla="*/ 3 w 16"/>
                <a:gd name="T7" fmla="*/ 23 h 2656"/>
                <a:gd name="T8" fmla="*/ 2 w 16"/>
                <a:gd name="T9" fmla="*/ 18 h 2656"/>
                <a:gd name="T10" fmla="*/ 2 w 16"/>
                <a:gd name="T11" fmla="*/ 33 h 2656"/>
                <a:gd name="T12" fmla="*/ 3 w 16"/>
                <a:gd name="T13" fmla="*/ 28 h 2656"/>
                <a:gd name="T14" fmla="*/ 0 w 16"/>
                <a:gd name="T15" fmla="*/ 41 h 2656"/>
                <a:gd name="T16" fmla="*/ 3 w 16"/>
                <a:gd name="T17" fmla="*/ 45 h 2656"/>
                <a:gd name="T18" fmla="*/ 0 w 16"/>
                <a:gd name="T19" fmla="*/ 45 h 2656"/>
                <a:gd name="T20" fmla="*/ 3 w 16"/>
                <a:gd name="T21" fmla="*/ 58 h 2656"/>
                <a:gd name="T22" fmla="*/ 2 w 16"/>
                <a:gd name="T23" fmla="*/ 53 h 2656"/>
                <a:gd name="T24" fmla="*/ 2 w 16"/>
                <a:gd name="T25" fmla="*/ 68 h 2656"/>
                <a:gd name="T26" fmla="*/ 3 w 16"/>
                <a:gd name="T27" fmla="*/ 63 h 2656"/>
                <a:gd name="T28" fmla="*/ 0 w 16"/>
                <a:gd name="T29" fmla="*/ 76 h 2656"/>
                <a:gd name="T30" fmla="*/ 3 w 16"/>
                <a:gd name="T31" fmla="*/ 80 h 2656"/>
                <a:gd name="T32" fmla="*/ 0 w 16"/>
                <a:gd name="T33" fmla="*/ 80 h 2656"/>
                <a:gd name="T34" fmla="*/ 3 w 16"/>
                <a:gd name="T35" fmla="*/ 94 h 2656"/>
                <a:gd name="T36" fmla="*/ 2 w 16"/>
                <a:gd name="T37" fmla="*/ 89 h 2656"/>
                <a:gd name="T38" fmla="*/ 2 w 16"/>
                <a:gd name="T39" fmla="*/ 104 h 2656"/>
                <a:gd name="T40" fmla="*/ 3 w 16"/>
                <a:gd name="T41" fmla="*/ 99 h 2656"/>
                <a:gd name="T42" fmla="*/ 0 w 16"/>
                <a:gd name="T43" fmla="*/ 112 h 2656"/>
                <a:gd name="T44" fmla="*/ 3 w 16"/>
                <a:gd name="T45" fmla="*/ 116 h 2656"/>
                <a:gd name="T46" fmla="*/ 0 w 16"/>
                <a:gd name="T47" fmla="*/ 116 h 2656"/>
                <a:gd name="T48" fmla="*/ 3 w 16"/>
                <a:gd name="T49" fmla="*/ 129 h 2656"/>
                <a:gd name="T50" fmla="*/ 2 w 16"/>
                <a:gd name="T51" fmla="*/ 124 h 2656"/>
                <a:gd name="T52" fmla="*/ 2 w 16"/>
                <a:gd name="T53" fmla="*/ 139 h 2656"/>
                <a:gd name="T54" fmla="*/ 3 w 16"/>
                <a:gd name="T55" fmla="*/ 134 h 2656"/>
                <a:gd name="T56" fmla="*/ 0 w 16"/>
                <a:gd name="T57" fmla="*/ 147 h 2656"/>
                <a:gd name="T58" fmla="*/ 3 w 16"/>
                <a:gd name="T59" fmla="*/ 152 h 2656"/>
                <a:gd name="T60" fmla="*/ 0 w 16"/>
                <a:gd name="T61" fmla="*/ 152 h 2656"/>
                <a:gd name="T62" fmla="*/ 3 w 16"/>
                <a:gd name="T63" fmla="*/ 165 h 2656"/>
                <a:gd name="T64" fmla="*/ 2 w 16"/>
                <a:gd name="T65" fmla="*/ 160 h 2656"/>
                <a:gd name="T66" fmla="*/ 2 w 16"/>
                <a:gd name="T67" fmla="*/ 175 h 2656"/>
                <a:gd name="T68" fmla="*/ 3 w 16"/>
                <a:gd name="T69" fmla="*/ 169 h 2656"/>
                <a:gd name="T70" fmla="*/ 0 w 16"/>
                <a:gd name="T71" fmla="*/ 183 h 2656"/>
                <a:gd name="T72" fmla="*/ 3 w 16"/>
                <a:gd name="T73" fmla="*/ 187 h 2656"/>
                <a:gd name="T74" fmla="*/ 0 w 16"/>
                <a:gd name="T75" fmla="*/ 187 h 2656"/>
                <a:gd name="T76" fmla="*/ 3 w 16"/>
                <a:gd name="T77" fmla="*/ 200 h 2656"/>
                <a:gd name="T78" fmla="*/ 2 w 16"/>
                <a:gd name="T79" fmla="*/ 195 h 2656"/>
                <a:gd name="T80" fmla="*/ 2 w 16"/>
                <a:gd name="T81" fmla="*/ 210 h 2656"/>
                <a:gd name="T82" fmla="*/ 3 w 16"/>
                <a:gd name="T83" fmla="*/ 205 h 2656"/>
                <a:gd name="T84" fmla="*/ 0 w 16"/>
                <a:gd name="T85" fmla="*/ 218 h 2656"/>
                <a:gd name="T86" fmla="*/ 3 w 16"/>
                <a:gd name="T87" fmla="*/ 222 h 2656"/>
                <a:gd name="T88" fmla="*/ 0 w 16"/>
                <a:gd name="T89" fmla="*/ 222 h 2656"/>
                <a:gd name="T90" fmla="*/ 3 w 16"/>
                <a:gd name="T91" fmla="*/ 236 h 2656"/>
                <a:gd name="T92" fmla="*/ 2 w 16"/>
                <a:gd name="T93" fmla="*/ 231 h 2656"/>
                <a:gd name="T94" fmla="*/ 2 w 16"/>
                <a:gd name="T95" fmla="*/ 246 h 2656"/>
                <a:gd name="T96" fmla="*/ 3 w 16"/>
                <a:gd name="T97" fmla="*/ 241 h 265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6"/>
                <a:gd name="T148" fmla="*/ 0 h 2656"/>
                <a:gd name="T149" fmla="*/ 16 w 16"/>
                <a:gd name="T150" fmla="*/ 2656 h 265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6" h="2656">
                  <a:moveTo>
                    <a:pt x="16" y="8"/>
                  </a:moveTo>
                  <a:lnTo>
                    <a:pt x="16" y="56"/>
                  </a:lnTo>
                  <a:cubicBezTo>
                    <a:pt x="16" y="61"/>
                    <a:pt x="13" y="64"/>
                    <a:pt x="8" y="64"/>
                  </a:cubicBezTo>
                  <a:cubicBezTo>
                    <a:pt x="4" y="64"/>
                    <a:pt x="0" y="61"/>
                    <a:pt x="0" y="56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104"/>
                  </a:moveTo>
                  <a:lnTo>
                    <a:pt x="16" y="152"/>
                  </a:lnTo>
                  <a:cubicBezTo>
                    <a:pt x="16" y="157"/>
                    <a:pt x="13" y="160"/>
                    <a:pt x="8" y="160"/>
                  </a:cubicBezTo>
                  <a:cubicBezTo>
                    <a:pt x="4" y="160"/>
                    <a:pt x="0" y="157"/>
                    <a:pt x="0" y="152"/>
                  </a:cubicBezTo>
                  <a:lnTo>
                    <a:pt x="0" y="104"/>
                  </a:lnTo>
                  <a:cubicBezTo>
                    <a:pt x="0" y="100"/>
                    <a:pt x="4" y="96"/>
                    <a:pt x="8" y="96"/>
                  </a:cubicBezTo>
                  <a:cubicBezTo>
                    <a:pt x="13" y="96"/>
                    <a:pt x="16" y="100"/>
                    <a:pt x="16" y="104"/>
                  </a:cubicBezTo>
                  <a:close/>
                  <a:moveTo>
                    <a:pt x="16" y="200"/>
                  </a:moveTo>
                  <a:lnTo>
                    <a:pt x="16" y="248"/>
                  </a:lnTo>
                  <a:cubicBezTo>
                    <a:pt x="16" y="253"/>
                    <a:pt x="13" y="256"/>
                    <a:pt x="8" y="256"/>
                  </a:cubicBezTo>
                  <a:cubicBezTo>
                    <a:pt x="4" y="256"/>
                    <a:pt x="0" y="253"/>
                    <a:pt x="0" y="248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296"/>
                  </a:moveTo>
                  <a:lnTo>
                    <a:pt x="16" y="344"/>
                  </a:lnTo>
                  <a:cubicBezTo>
                    <a:pt x="16" y="349"/>
                    <a:pt x="13" y="352"/>
                    <a:pt x="8" y="352"/>
                  </a:cubicBezTo>
                  <a:cubicBezTo>
                    <a:pt x="4" y="352"/>
                    <a:pt x="0" y="349"/>
                    <a:pt x="0" y="344"/>
                  </a:cubicBezTo>
                  <a:lnTo>
                    <a:pt x="0" y="296"/>
                  </a:lnTo>
                  <a:cubicBezTo>
                    <a:pt x="0" y="292"/>
                    <a:pt x="4" y="288"/>
                    <a:pt x="8" y="288"/>
                  </a:cubicBezTo>
                  <a:cubicBezTo>
                    <a:pt x="13" y="288"/>
                    <a:pt x="16" y="292"/>
                    <a:pt x="16" y="296"/>
                  </a:cubicBezTo>
                  <a:close/>
                  <a:moveTo>
                    <a:pt x="16" y="392"/>
                  </a:moveTo>
                  <a:lnTo>
                    <a:pt x="16" y="440"/>
                  </a:lnTo>
                  <a:cubicBezTo>
                    <a:pt x="16" y="445"/>
                    <a:pt x="13" y="448"/>
                    <a:pt x="8" y="448"/>
                  </a:cubicBezTo>
                  <a:cubicBezTo>
                    <a:pt x="4" y="448"/>
                    <a:pt x="0" y="445"/>
                    <a:pt x="0" y="440"/>
                  </a:cubicBezTo>
                  <a:lnTo>
                    <a:pt x="0" y="392"/>
                  </a:lnTo>
                  <a:cubicBezTo>
                    <a:pt x="0" y="388"/>
                    <a:pt x="4" y="384"/>
                    <a:pt x="8" y="384"/>
                  </a:cubicBezTo>
                  <a:cubicBezTo>
                    <a:pt x="13" y="384"/>
                    <a:pt x="16" y="388"/>
                    <a:pt x="16" y="392"/>
                  </a:cubicBezTo>
                  <a:close/>
                  <a:moveTo>
                    <a:pt x="16" y="488"/>
                  </a:moveTo>
                  <a:lnTo>
                    <a:pt x="16" y="536"/>
                  </a:lnTo>
                  <a:cubicBezTo>
                    <a:pt x="16" y="541"/>
                    <a:pt x="13" y="544"/>
                    <a:pt x="8" y="544"/>
                  </a:cubicBezTo>
                  <a:cubicBezTo>
                    <a:pt x="4" y="544"/>
                    <a:pt x="0" y="541"/>
                    <a:pt x="0" y="536"/>
                  </a:cubicBezTo>
                  <a:lnTo>
                    <a:pt x="0" y="488"/>
                  </a:lnTo>
                  <a:cubicBezTo>
                    <a:pt x="0" y="484"/>
                    <a:pt x="4" y="480"/>
                    <a:pt x="8" y="480"/>
                  </a:cubicBezTo>
                  <a:cubicBezTo>
                    <a:pt x="13" y="480"/>
                    <a:pt x="16" y="484"/>
                    <a:pt x="16" y="488"/>
                  </a:cubicBezTo>
                  <a:close/>
                  <a:moveTo>
                    <a:pt x="16" y="584"/>
                  </a:moveTo>
                  <a:lnTo>
                    <a:pt x="16" y="632"/>
                  </a:lnTo>
                  <a:cubicBezTo>
                    <a:pt x="16" y="637"/>
                    <a:pt x="13" y="640"/>
                    <a:pt x="8" y="640"/>
                  </a:cubicBezTo>
                  <a:cubicBezTo>
                    <a:pt x="4" y="640"/>
                    <a:pt x="0" y="637"/>
                    <a:pt x="0" y="632"/>
                  </a:cubicBezTo>
                  <a:lnTo>
                    <a:pt x="0" y="584"/>
                  </a:lnTo>
                  <a:cubicBezTo>
                    <a:pt x="0" y="580"/>
                    <a:pt x="4" y="576"/>
                    <a:pt x="8" y="576"/>
                  </a:cubicBezTo>
                  <a:cubicBezTo>
                    <a:pt x="13" y="576"/>
                    <a:pt x="16" y="580"/>
                    <a:pt x="16" y="584"/>
                  </a:cubicBezTo>
                  <a:close/>
                  <a:moveTo>
                    <a:pt x="16" y="680"/>
                  </a:moveTo>
                  <a:lnTo>
                    <a:pt x="16" y="728"/>
                  </a:lnTo>
                  <a:cubicBezTo>
                    <a:pt x="16" y="733"/>
                    <a:pt x="13" y="736"/>
                    <a:pt x="8" y="736"/>
                  </a:cubicBezTo>
                  <a:cubicBezTo>
                    <a:pt x="4" y="736"/>
                    <a:pt x="0" y="733"/>
                    <a:pt x="0" y="728"/>
                  </a:cubicBezTo>
                  <a:lnTo>
                    <a:pt x="0" y="680"/>
                  </a:lnTo>
                  <a:cubicBezTo>
                    <a:pt x="0" y="676"/>
                    <a:pt x="4" y="672"/>
                    <a:pt x="8" y="672"/>
                  </a:cubicBezTo>
                  <a:cubicBezTo>
                    <a:pt x="13" y="672"/>
                    <a:pt x="16" y="676"/>
                    <a:pt x="16" y="680"/>
                  </a:cubicBezTo>
                  <a:close/>
                  <a:moveTo>
                    <a:pt x="16" y="776"/>
                  </a:moveTo>
                  <a:lnTo>
                    <a:pt x="16" y="824"/>
                  </a:lnTo>
                  <a:cubicBezTo>
                    <a:pt x="16" y="829"/>
                    <a:pt x="13" y="832"/>
                    <a:pt x="8" y="832"/>
                  </a:cubicBezTo>
                  <a:cubicBezTo>
                    <a:pt x="4" y="832"/>
                    <a:pt x="0" y="829"/>
                    <a:pt x="0" y="824"/>
                  </a:cubicBezTo>
                  <a:lnTo>
                    <a:pt x="0" y="776"/>
                  </a:lnTo>
                  <a:cubicBezTo>
                    <a:pt x="0" y="772"/>
                    <a:pt x="4" y="768"/>
                    <a:pt x="8" y="768"/>
                  </a:cubicBezTo>
                  <a:cubicBezTo>
                    <a:pt x="13" y="768"/>
                    <a:pt x="16" y="772"/>
                    <a:pt x="16" y="776"/>
                  </a:cubicBezTo>
                  <a:close/>
                  <a:moveTo>
                    <a:pt x="16" y="872"/>
                  </a:moveTo>
                  <a:lnTo>
                    <a:pt x="16" y="920"/>
                  </a:lnTo>
                  <a:cubicBezTo>
                    <a:pt x="16" y="925"/>
                    <a:pt x="13" y="928"/>
                    <a:pt x="8" y="928"/>
                  </a:cubicBezTo>
                  <a:cubicBezTo>
                    <a:pt x="4" y="928"/>
                    <a:pt x="0" y="925"/>
                    <a:pt x="0" y="920"/>
                  </a:cubicBezTo>
                  <a:lnTo>
                    <a:pt x="0" y="872"/>
                  </a:lnTo>
                  <a:cubicBezTo>
                    <a:pt x="0" y="868"/>
                    <a:pt x="4" y="864"/>
                    <a:pt x="8" y="864"/>
                  </a:cubicBezTo>
                  <a:cubicBezTo>
                    <a:pt x="13" y="864"/>
                    <a:pt x="16" y="868"/>
                    <a:pt x="16" y="872"/>
                  </a:cubicBezTo>
                  <a:close/>
                  <a:moveTo>
                    <a:pt x="16" y="968"/>
                  </a:moveTo>
                  <a:lnTo>
                    <a:pt x="16" y="1016"/>
                  </a:lnTo>
                  <a:cubicBezTo>
                    <a:pt x="16" y="1021"/>
                    <a:pt x="13" y="1024"/>
                    <a:pt x="8" y="1024"/>
                  </a:cubicBezTo>
                  <a:cubicBezTo>
                    <a:pt x="4" y="1024"/>
                    <a:pt x="0" y="1021"/>
                    <a:pt x="0" y="1016"/>
                  </a:cubicBezTo>
                  <a:lnTo>
                    <a:pt x="0" y="968"/>
                  </a:lnTo>
                  <a:cubicBezTo>
                    <a:pt x="0" y="964"/>
                    <a:pt x="4" y="960"/>
                    <a:pt x="8" y="960"/>
                  </a:cubicBezTo>
                  <a:cubicBezTo>
                    <a:pt x="13" y="960"/>
                    <a:pt x="16" y="964"/>
                    <a:pt x="16" y="968"/>
                  </a:cubicBezTo>
                  <a:close/>
                  <a:moveTo>
                    <a:pt x="16" y="1064"/>
                  </a:moveTo>
                  <a:lnTo>
                    <a:pt x="16" y="1112"/>
                  </a:lnTo>
                  <a:cubicBezTo>
                    <a:pt x="16" y="1117"/>
                    <a:pt x="13" y="1120"/>
                    <a:pt x="8" y="1120"/>
                  </a:cubicBezTo>
                  <a:cubicBezTo>
                    <a:pt x="4" y="1120"/>
                    <a:pt x="0" y="1117"/>
                    <a:pt x="0" y="1112"/>
                  </a:cubicBezTo>
                  <a:lnTo>
                    <a:pt x="0" y="1064"/>
                  </a:lnTo>
                  <a:cubicBezTo>
                    <a:pt x="0" y="1060"/>
                    <a:pt x="4" y="1056"/>
                    <a:pt x="8" y="1056"/>
                  </a:cubicBezTo>
                  <a:cubicBezTo>
                    <a:pt x="13" y="1056"/>
                    <a:pt x="16" y="1060"/>
                    <a:pt x="16" y="1064"/>
                  </a:cubicBezTo>
                  <a:close/>
                  <a:moveTo>
                    <a:pt x="16" y="1160"/>
                  </a:moveTo>
                  <a:lnTo>
                    <a:pt x="16" y="1208"/>
                  </a:lnTo>
                  <a:cubicBezTo>
                    <a:pt x="16" y="1213"/>
                    <a:pt x="13" y="1216"/>
                    <a:pt x="8" y="1216"/>
                  </a:cubicBezTo>
                  <a:cubicBezTo>
                    <a:pt x="4" y="1216"/>
                    <a:pt x="0" y="1213"/>
                    <a:pt x="0" y="1208"/>
                  </a:cubicBezTo>
                  <a:lnTo>
                    <a:pt x="0" y="1160"/>
                  </a:lnTo>
                  <a:cubicBezTo>
                    <a:pt x="0" y="1156"/>
                    <a:pt x="4" y="1152"/>
                    <a:pt x="8" y="1152"/>
                  </a:cubicBezTo>
                  <a:cubicBezTo>
                    <a:pt x="13" y="1152"/>
                    <a:pt x="16" y="1156"/>
                    <a:pt x="16" y="1160"/>
                  </a:cubicBezTo>
                  <a:close/>
                  <a:moveTo>
                    <a:pt x="16" y="1256"/>
                  </a:moveTo>
                  <a:lnTo>
                    <a:pt x="16" y="1304"/>
                  </a:lnTo>
                  <a:cubicBezTo>
                    <a:pt x="16" y="1309"/>
                    <a:pt x="13" y="1312"/>
                    <a:pt x="8" y="1312"/>
                  </a:cubicBezTo>
                  <a:cubicBezTo>
                    <a:pt x="4" y="1312"/>
                    <a:pt x="0" y="1309"/>
                    <a:pt x="0" y="1304"/>
                  </a:cubicBezTo>
                  <a:lnTo>
                    <a:pt x="0" y="1256"/>
                  </a:lnTo>
                  <a:cubicBezTo>
                    <a:pt x="0" y="1252"/>
                    <a:pt x="4" y="1248"/>
                    <a:pt x="8" y="1248"/>
                  </a:cubicBezTo>
                  <a:cubicBezTo>
                    <a:pt x="13" y="1248"/>
                    <a:pt x="16" y="1252"/>
                    <a:pt x="16" y="1256"/>
                  </a:cubicBezTo>
                  <a:close/>
                  <a:moveTo>
                    <a:pt x="16" y="1352"/>
                  </a:moveTo>
                  <a:lnTo>
                    <a:pt x="16" y="1400"/>
                  </a:lnTo>
                  <a:cubicBezTo>
                    <a:pt x="16" y="1405"/>
                    <a:pt x="13" y="1408"/>
                    <a:pt x="8" y="1408"/>
                  </a:cubicBezTo>
                  <a:cubicBezTo>
                    <a:pt x="4" y="1408"/>
                    <a:pt x="0" y="1405"/>
                    <a:pt x="0" y="1400"/>
                  </a:cubicBezTo>
                  <a:lnTo>
                    <a:pt x="0" y="1352"/>
                  </a:lnTo>
                  <a:cubicBezTo>
                    <a:pt x="0" y="1348"/>
                    <a:pt x="4" y="1344"/>
                    <a:pt x="8" y="1344"/>
                  </a:cubicBezTo>
                  <a:cubicBezTo>
                    <a:pt x="13" y="1344"/>
                    <a:pt x="16" y="1348"/>
                    <a:pt x="16" y="1352"/>
                  </a:cubicBezTo>
                  <a:close/>
                  <a:moveTo>
                    <a:pt x="16" y="1448"/>
                  </a:moveTo>
                  <a:lnTo>
                    <a:pt x="16" y="1496"/>
                  </a:lnTo>
                  <a:cubicBezTo>
                    <a:pt x="16" y="1501"/>
                    <a:pt x="13" y="1504"/>
                    <a:pt x="8" y="1504"/>
                  </a:cubicBezTo>
                  <a:cubicBezTo>
                    <a:pt x="4" y="1504"/>
                    <a:pt x="0" y="1501"/>
                    <a:pt x="0" y="1496"/>
                  </a:cubicBezTo>
                  <a:lnTo>
                    <a:pt x="0" y="1448"/>
                  </a:lnTo>
                  <a:cubicBezTo>
                    <a:pt x="0" y="1444"/>
                    <a:pt x="4" y="1440"/>
                    <a:pt x="8" y="1440"/>
                  </a:cubicBezTo>
                  <a:cubicBezTo>
                    <a:pt x="13" y="1440"/>
                    <a:pt x="16" y="1444"/>
                    <a:pt x="16" y="1448"/>
                  </a:cubicBezTo>
                  <a:close/>
                  <a:moveTo>
                    <a:pt x="16" y="1544"/>
                  </a:moveTo>
                  <a:lnTo>
                    <a:pt x="16" y="1592"/>
                  </a:lnTo>
                  <a:cubicBezTo>
                    <a:pt x="16" y="1597"/>
                    <a:pt x="13" y="1600"/>
                    <a:pt x="8" y="1600"/>
                  </a:cubicBezTo>
                  <a:cubicBezTo>
                    <a:pt x="4" y="1600"/>
                    <a:pt x="0" y="1597"/>
                    <a:pt x="0" y="1592"/>
                  </a:cubicBezTo>
                  <a:lnTo>
                    <a:pt x="0" y="1544"/>
                  </a:lnTo>
                  <a:cubicBezTo>
                    <a:pt x="0" y="1540"/>
                    <a:pt x="4" y="1536"/>
                    <a:pt x="8" y="1536"/>
                  </a:cubicBezTo>
                  <a:cubicBezTo>
                    <a:pt x="13" y="1536"/>
                    <a:pt x="16" y="1540"/>
                    <a:pt x="16" y="1544"/>
                  </a:cubicBezTo>
                  <a:close/>
                  <a:moveTo>
                    <a:pt x="16" y="1640"/>
                  </a:moveTo>
                  <a:lnTo>
                    <a:pt x="16" y="1688"/>
                  </a:lnTo>
                  <a:cubicBezTo>
                    <a:pt x="16" y="1693"/>
                    <a:pt x="13" y="1696"/>
                    <a:pt x="8" y="1696"/>
                  </a:cubicBezTo>
                  <a:cubicBezTo>
                    <a:pt x="4" y="1696"/>
                    <a:pt x="0" y="1693"/>
                    <a:pt x="0" y="1688"/>
                  </a:cubicBezTo>
                  <a:lnTo>
                    <a:pt x="0" y="1640"/>
                  </a:lnTo>
                  <a:cubicBezTo>
                    <a:pt x="0" y="1636"/>
                    <a:pt x="4" y="1632"/>
                    <a:pt x="8" y="1632"/>
                  </a:cubicBezTo>
                  <a:cubicBezTo>
                    <a:pt x="13" y="1632"/>
                    <a:pt x="16" y="1636"/>
                    <a:pt x="16" y="1640"/>
                  </a:cubicBezTo>
                  <a:close/>
                  <a:moveTo>
                    <a:pt x="16" y="1736"/>
                  </a:moveTo>
                  <a:lnTo>
                    <a:pt x="16" y="1784"/>
                  </a:lnTo>
                  <a:cubicBezTo>
                    <a:pt x="16" y="1789"/>
                    <a:pt x="13" y="1792"/>
                    <a:pt x="8" y="1792"/>
                  </a:cubicBezTo>
                  <a:cubicBezTo>
                    <a:pt x="4" y="1792"/>
                    <a:pt x="0" y="1789"/>
                    <a:pt x="0" y="1784"/>
                  </a:cubicBezTo>
                  <a:lnTo>
                    <a:pt x="0" y="1736"/>
                  </a:lnTo>
                  <a:cubicBezTo>
                    <a:pt x="0" y="1732"/>
                    <a:pt x="4" y="1728"/>
                    <a:pt x="8" y="1728"/>
                  </a:cubicBezTo>
                  <a:cubicBezTo>
                    <a:pt x="13" y="1728"/>
                    <a:pt x="16" y="1732"/>
                    <a:pt x="16" y="1736"/>
                  </a:cubicBezTo>
                  <a:close/>
                  <a:moveTo>
                    <a:pt x="16" y="1832"/>
                  </a:moveTo>
                  <a:lnTo>
                    <a:pt x="16" y="1880"/>
                  </a:lnTo>
                  <a:cubicBezTo>
                    <a:pt x="16" y="1885"/>
                    <a:pt x="13" y="1888"/>
                    <a:pt x="8" y="1888"/>
                  </a:cubicBezTo>
                  <a:cubicBezTo>
                    <a:pt x="4" y="1888"/>
                    <a:pt x="0" y="1885"/>
                    <a:pt x="0" y="1880"/>
                  </a:cubicBezTo>
                  <a:lnTo>
                    <a:pt x="0" y="1832"/>
                  </a:lnTo>
                  <a:cubicBezTo>
                    <a:pt x="0" y="1828"/>
                    <a:pt x="4" y="1824"/>
                    <a:pt x="8" y="1824"/>
                  </a:cubicBezTo>
                  <a:cubicBezTo>
                    <a:pt x="13" y="1824"/>
                    <a:pt x="16" y="1828"/>
                    <a:pt x="16" y="1832"/>
                  </a:cubicBezTo>
                  <a:close/>
                  <a:moveTo>
                    <a:pt x="16" y="1928"/>
                  </a:moveTo>
                  <a:lnTo>
                    <a:pt x="16" y="1976"/>
                  </a:lnTo>
                  <a:cubicBezTo>
                    <a:pt x="16" y="1981"/>
                    <a:pt x="13" y="1984"/>
                    <a:pt x="8" y="1984"/>
                  </a:cubicBezTo>
                  <a:cubicBezTo>
                    <a:pt x="4" y="1984"/>
                    <a:pt x="0" y="1981"/>
                    <a:pt x="0" y="1976"/>
                  </a:cubicBezTo>
                  <a:lnTo>
                    <a:pt x="0" y="1928"/>
                  </a:lnTo>
                  <a:cubicBezTo>
                    <a:pt x="0" y="1924"/>
                    <a:pt x="4" y="1920"/>
                    <a:pt x="8" y="1920"/>
                  </a:cubicBezTo>
                  <a:cubicBezTo>
                    <a:pt x="13" y="1920"/>
                    <a:pt x="16" y="1924"/>
                    <a:pt x="16" y="1928"/>
                  </a:cubicBezTo>
                  <a:close/>
                  <a:moveTo>
                    <a:pt x="16" y="2024"/>
                  </a:moveTo>
                  <a:lnTo>
                    <a:pt x="16" y="2072"/>
                  </a:lnTo>
                  <a:cubicBezTo>
                    <a:pt x="16" y="2077"/>
                    <a:pt x="13" y="2080"/>
                    <a:pt x="8" y="2080"/>
                  </a:cubicBezTo>
                  <a:cubicBezTo>
                    <a:pt x="4" y="2080"/>
                    <a:pt x="0" y="2077"/>
                    <a:pt x="0" y="2072"/>
                  </a:cubicBezTo>
                  <a:lnTo>
                    <a:pt x="0" y="2024"/>
                  </a:lnTo>
                  <a:cubicBezTo>
                    <a:pt x="0" y="2020"/>
                    <a:pt x="4" y="2016"/>
                    <a:pt x="8" y="2016"/>
                  </a:cubicBezTo>
                  <a:cubicBezTo>
                    <a:pt x="13" y="2016"/>
                    <a:pt x="16" y="2020"/>
                    <a:pt x="16" y="2024"/>
                  </a:cubicBezTo>
                  <a:close/>
                  <a:moveTo>
                    <a:pt x="16" y="2120"/>
                  </a:moveTo>
                  <a:lnTo>
                    <a:pt x="16" y="2168"/>
                  </a:lnTo>
                  <a:cubicBezTo>
                    <a:pt x="16" y="2173"/>
                    <a:pt x="13" y="2176"/>
                    <a:pt x="8" y="2176"/>
                  </a:cubicBezTo>
                  <a:cubicBezTo>
                    <a:pt x="4" y="2176"/>
                    <a:pt x="0" y="2173"/>
                    <a:pt x="0" y="2168"/>
                  </a:cubicBezTo>
                  <a:lnTo>
                    <a:pt x="0" y="2120"/>
                  </a:lnTo>
                  <a:cubicBezTo>
                    <a:pt x="0" y="2116"/>
                    <a:pt x="4" y="2112"/>
                    <a:pt x="8" y="2112"/>
                  </a:cubicBezTo>
                  <a:cubicBezTo>
                    <a:pt x="13" y="2112"/>
                    <a:pt x="16" y="2116"/>
                    <a:pt x="16" y="2120"/>
                  </a:cubicBezTo>
                  <a:close/>
                  <a:moveTo>
                    <a:pt x="16" y="2216"/>
                  </a:moveTo>
                  <a:lnTo>
                    <a:pt x="16" y="2264"/>
                  </a:lnTo>
                  <a:cubicBezTo>
                    <a:pt x="16" y="2269"/>
                    <a:pt x="13" y="2272"/>
                    <a:pt x="8" y="2272"/>
                  </a:cubicBezTo>
                  <a:cubicBezTo>
                    <a:pt x="4" y="2272"/>
                    <a:pt x="0" y="2269"/>
                    <a:pt x="0" y="2264"/>
                  </a:cubicBezTo>
                  <a:lnTo>
                    <a:pt x="0" y="2216"/>
                  </a:lnTo>
                  <a:cubicBezTo>
                    <a:pt x="0" y="2212"/>
                    <a:pt x="4" y="2208"/>
                    <a:pt x="8" y="2208"/>
                  </a:cubicBezTo>
                  <a:cubicBezTo>
                    <a:pt x="13" y="2208"/>
                    <a:pt x="16" y="2212"/>
                    <a:pt x="16" y="2216"/>
                  </a:cubicBezTo>
                  <a:close/>
                  <a:moveTo>
                    <a:pt x="16" y="2312"/>
                  </a:moveTo>
                  <a:lnTo>
                    <a:pt x="16" y="2360"/>
                  </a:lnTo>
                  <a:cubicBezTo>
                    <a:pt x="16" y="2365"/>
                    <a:pt x="13" y="2368"/>
                    <a:pt x="8" y="2368"/>
                  </a:cubicBezTo>
                  <a:cubicBezTo>
                    <a:pt x="4" y="2368"/>
                    <a:pt x="0" y="2365"/>
                    <a:pt x="0" y="2360"/>
                  </a:cubicBezTo>
                  <a:lnTo>
                    <a:pt x="0" y="2312"/>
                  </a:lnTo>
                  <a:cubicBezTo>
                    <a:pt x="0" y="2308"/>
                    <a:pt x="4" y="2304"/>
                    <a:pt x="8" y="2304"/>
                  </a:cubicBezTo>
                  <a:cubicBezTo>
                    <a:pt x="13" y="2304"/>
                    <a:pt x="16" y="2308"/>
                    <a:pt x="16" y="2312"/>
                  </a:cubicBezTo>
                  <a:close/>
                  <a:moveTo>
                    <a:pt x="16" y="2408"/>
                  </a:moveTo>
                  <a:lnTo>
                    <a:pt x="16" y="2456"/>
                  </a:lnTo>
                  <a:cubicBezTo>
                    <a:pt x="16" y="2461"/>
                    <a:pt x="13" y="2464"/>
                    <a:pt x="8" y="2464"/>
                  </a:cubicBezTo>
                  <a:cubicBezTo>
                    <a:pt x="4" y="2464"/>
                    <a:pt x="0" y="2461"/>
                    <a:pt x="0" y="2456"/>
                  </a:cubicBezTo>
                  <a:lnTo>
                    <a:pt x="0" y="2408"/>
                  </a:lnTo>
                  <a:cubicBezTo>
                    <a:pt x="0" y="2404"/>
                    <a:pt x="4" y="2400"/>
                    <a:pt x="8" y="2400"/>
                  </a:cubicBezTo>
                  <a:cubicBezTo>
                    <a:pt x="13" y="2400"/>
                    <a:pt x="16" y="2404"/>
                    <a:pt x="16" y="2408"/>
                  </a:cubicBezTo>
                  <a:close/>
                  <a:moveTo>
                    <a:pt x="16" y="2504"/>
                  </a:moveTo>
                  <a:lnTo>
                    <a:pt x="16" y="2552"/>
                  </a:lnTo>
                  <a:cubicBezTo>
                    <a:pt x="16" y="2557"/>
                    <a:pt x="13" y="2560"/>
                    <a:pt x="8" y="2560"/>
                  </a:cubicBezTo>
                  <a:cubicBezTo>
                    <a:pt x="4" y="2560"/>
                    <a:pt x="0" y="2557"/>
                    <a:pt x="0" y="2552"/>
                  </a:cubicBezTo>
                  <a:lnTo>
                    <a:pt x="0" y="2504"/>
                  </a:lnTo>
                  <a:cubicBezTo>
                    <a:pt x="0" y="2500"/>
                    <a:pt x="4" y="2496"/>
                    <a:pt x="8" y="2496"/>
                  </a:cubicBezTo>
                  <a:cubicBezTo>
                    <a:pt x="13" y="2496"/>
                    <a:pt x="16" y="2500"/>
                    <a:pt x="16" y="2504"/>
                  </a:cubicBezTo>
                  <a:close/>
                  <a:moveTo>
                    <a:pt x="16" y="2600"/>
                  </a:moveTo>
                  <a:lnTo>
                    <a:pt x="16" y="2648"/>
                  </a:lnTo>
                  <a:cubicBezTo>
                    <a:pt x="16" y="2653"/>
                    <a:pt x="13" y="2656"/>
                    <a:pt x="8" y="2656"/>
                  </a:cubicBezTo>
                  <a:cubicBezTo>
                    <a:pt x="4" y="2656"/>
                    <a:pt x="0" y="2653"/>
                    <a:pt x="0" y="2648"/>
                  </a:cubicBezTo>
                  <a:lnTo>
                    <a:pt x="0" y="2600"/>
                  </a:lnTo>
                  <a:cubicBezTo>
                    <a:pt x="0" y="2596"/>
                    <a:pt x="4" y="2592"/>
                    <a:pt x="8" y="2592"/>
                  </a:cubicBezTo>
                  <a:cubicBezTo>
                    <a:pt x="13" y="2592"/>
                    <a:pt x="16" y="2596"/>
                    <a:pt x="16" y="260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396" name="Freeform 71"/>
            <p:cNvSpPr>
              <a:spLocks/>
            </p:cNvSpPr>
            <p:nvPr/>
          </p:nvSpPr>
          <p:spPr bwMode="auto">
            <a:xfrm>
              <a:off x="318" y="967"/>
              <a:ext cx="76" cy="63"/>
            </a:xfrm>
            <a:custGeom>
              <a:avLst/>
              <a:gdLst>
                <a:gd name="T0" fmla="*/ 12 w 138"/>
                <a:gd name="T1" fmla="*/ 0 h 139"/>
                <a:gd name="T2" fmla="*/ 23 w 138"/>
                <a:gd name="T3" fmla="*/ 13 h 139"/>
                <a:gd name="T4" fmla="*/ 0 w 138"/>
                <a:gd name="T5" fmla="*/ 13 h 139"/>
                <a:gd name="T6" fmla="*/ 12 w 138"/>
                <a:gd name="T7" fmla="*/ 0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69" y="0"/>
                  </a:moveTo>
                  <a:lnTo>
                    <a:pt x="138" y="139"/>
                  </a:lnTo>
                  <a:cubicBezTo>
                    <a:pt x="95" y="117"/>
                    <a:pt x="44" y="117"/>
                    <a:pt x="0" y="139"/>
                  </a:cubicBezTo>
                  <a:lnTo>
                    <a:pt x="69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397" name="Freeform 72"/>
            <p:cNvSpPr>
              <a:spLocks/>
            </p:cNvSpPr>
            <p:nvPr/>
          </p:nvSpPr>
          <p:spPr bwMode="auto">
            <a:xfrm>
              <a:off x="318" y="2208"/>
              <a:ext cx="76" cy="61"/>
            </a:xfrm>
            <a:custGeom>
              <a:avLst/>
              <a:gdLst>
                <a:gd name="T0" fmla="*/ 12 w 138"/>
                <a:gd name="T1" fmla="*/ 12 h 138"/>
                <a:gd name="T2" fmla="*/ 0 w 138"/>
                <a:gd name="T3" fmla="*/ 0 h 138"/>
                <a:gd name="T4" fmla="*/ 23 w 138"/>
                <a:gd name="T5" fmla="*/ 0 h 138"/>
                <a:gd name="T6" fmla="*/ 23 w 138"/>
                <a:gd name="T7" fmla="*/ 0 h 138"/>
                <a:gd name="T8" fmla="*/ 12 w 138"/>
                <a:gd name="T9" fmla="*/ 12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38"/>
                <a:gd name="T17" fmla="*/ 138 w 138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38">
                  <a:moveTo>
                    <a:pt x="69" y="138"/>
                  </a:moveTo>
                  <a:lnTo>
                    <a:pt x="0" y="0"/>
                  </a:lnTo>
                  <a:cubicBezTo>
                    <a:pt x="44" y="22"/>
                    <a:pt x="95" y="22"/>
                    <a:pt x="138" y="0"/>
                  </a:cubicBezTo>
                  <a:lnTo>
                    <a:pt x="69" y="138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398" name="Rectangle 73"/>
            <p:cNvSpPr>
              <a:spLocks noChangeArrowheads="1"/>
            </p:cNvSpPr>
            <p:nvPr/>
          </p:nvSpPr>
          <p:spPr bwMode="auto">
            <a:xfrm>
              <a:off x="145" y="1289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固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5399" name="Rectangle 74"/>
            <p:cNvSpPr>
              <a:spLocks noChangeArrowheads="1"/>
            </p:cNvSpPr>
            <p:nvPr/>
          </p:nvSpPr>
          <p:spPr bwMode="auto">
            <a:xfrm>
              <a:off x="145" y="1405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定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5400" name="Rectangle 75"/>
            <p:cNvSpPr>
              <a:spLocks noChangeArrowheads="1"/>
            </p:cNvSpPr>
            <p:nvPr/>
          </p:nvSpPr>
          <p:spPr bwMode="auto">
            <a:xfrm>
              <a:off x="145" y="1521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长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5401" name="Rectangle 76"/>
            <p:cNvSpPr>
              <a:spLocks noChangeArrowheads="1"/>
            </p:cNvSpPr>
            <p:nvPr/>
          </p:nvSpPr>
          <p:spPr bwMode="auto">
            <a:xfrm>
              <a:off x="145" y="1629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度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5402" name="Rectangle 77"/>
            <p:cNvSpPr>
              <a:spLocks noChangeArrowheads="1"/>
            </p:cNvSpPr>
            <p:nvPr/>
          </p:nvSpPr>
          <p:spPr bwMode="auto">
            <a:xfrm>
              <a:off x="145" y="1745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部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5403" name="Rectangle 78"/>
            <p:cNvSpPr>
              <a:spLocks noChangeArrowheads="1"/>
            </p:cNvSpPr>
            <p:nvPr/>
          </p:nvSpPr>
          <p:spPr bwMode="auto">
            <a:xfrm>
              <a:off x="145" y="1861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分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5404" name="Freeform 79"/>
            <p:cNvSpPr>
              <a:spLocks noEditPoints="1"/>
            </p:cNvSpPr>
            <p:nvPr/>
          </p:nvSpPr>
          <p:spPr bwMode="auto">
            <a:xfrm>
              <a:off x="36" y="2527"/>
              <a:ext cx="510" cy="7"/>
            </a:xfrm>
            <a:custGeom>
              <a:avLst/>
              <a:gdLst>
                <a:gd name="T0" fmla="*/ 9 w 928"/>
                <a:gd name="T1" fmla="*/ 0 h 16"/>
                <a:gd name="T2" fmla="*/ 9 w 928"/>
                <a:gd name="T3" fmla="*/ 1 h 16"/>
                <a:gd name="T4" fmla="*/ 0 w 928"/>
                <a:gd name="T5" fmla="*/ 1 h 16"/>
                <a:gd name="T6" fmla="*/ 17 w 928"/>
                <a:gd name="T7" fmla="*/ 0 h 16"/>
                <a:gd name="T8" fmla="*/ 26 w 928"/>
                <a:gd name="T9" fmla="*/ 1 h 16"/>
                <a:gd name="T10" fmla="*/ 17 w 928"/>
                <a:gd name="T11" fmla="*/ 1 h 16"/>
                <a:gd name="T12" fmla="*/ 17 w 928"/>
                <a:gd name="T13" fmla="*/ 0 h 16"/>
                <a:gd name="T14" fmla="*/ 41 w 928"/>
                <a:gd name="T15" fmla="*/ 0 h 16"/>
                <a:gd name="T16" fmla="*/ 41 w 928"/>
                <a:gd name="T17" fmla="*/ 1 h 16"/>
                <a:gd name="T18" fmla="*/ 32 w 928"/>
                <a:gd name="T19" fmla="*/ 1 h 16"/>
                <a:gd name="T20" fmla="*/ 49 w 928"/>
                <a:gd name="T21" fmla="*/ 0 h 16"/>
                <a:gd name="T22" fmla="*/ 58 w 928"/>
                <a:gd name="T23" fmla="*/ 1 h 16"/>
                <a:gd name="T24" fmla="*/ 49 w 928"/>
                <a:gd name="T25" fmla="*/ 1 h 16"/>
                <a:gd name="T26" fmla="*/ 49 w 928"/>
                <a:gd name="T27" fmla="*/ 0 h 16"/>
                <a:gd name="T28" fmla="*/ 73 w 928"/>
                <a:gd name="T29" fmla="*/ 0 h 16"/>
                <a:gd name="T30" fmla="*/ 73 w 928"/>
                <a:gd name="T31" fmla="*/ 1 h 16"/>
                <a:gd name="T32" fmla="*/ 64 w 928"/>
                <a:gd name="T33" fmla="*/ 1 h 16"/>
                <a:gd name="T34" fmla="*/ 81 w 928"/>
                <a:gd name="T35" fmla="*/ 0 h 16"/>
                <a:gd name="T36" fmla="*/ 90 w 928"/>
                <a:gd name="T37" fmla="*/ 1 h 16"/>
                <a:gd name="T38" fmla="*/ 81 w 928"/>
                <a:gd name="T39" fmla="*/ 1 h 16"/>
                <a:gd name="T40" fmla="*/ 81 w 928"/>
                <a:gd name="T41" fmla="*/ 0 h 16"/>
                <a:gd name="T42" fmla="*/ 105 w 928"/>
                <a:gd name="T43" fmla="*/ 0 h 16"/>
                <a:gd name="T44" fmla="*/ 105 w 928"/>
                <a:gd name="T45" fmla="*/ 1 h 16"/>
                <a:gd name="T46" fmla="*/ 96 w 928"/>
                <a:gd name="T47" fmla="*/ 1 h 16"/>
                <a:gd name="T48" fmla="*/ 113 w 928"/>
                <a:gd name="T49" fmla="*/ 0 h 16"/>
                <a:gd name="T50" fmla="*/ 122 w 928"/>
                <a:gd name="T51" fmla="*/ 1 h 16"/>
                <a:gd name="T52" fmla="*/ 113 w 928"/>
                <a:gd name="T53" fmla="*/ 1 h 16"/>
                <a:gd name="T54" fmla="*/ 113 w 928"/>
                <a:gd name="T55" fmla="*/ 0 h 16"/>
                <a:gd name="T56" fmla="*/ 137 w 928"/>
                <a:gd name="T57" fmla="*/ 0 h 16"/>
                <a:gd name="T58" fmla="*/ 137 w 928"/>
                <a:gd name="T59" fmla="*/ 1 h 16"/>
                <a:gd name="T60" fmla="*/ 128 w 928"/>
                <a:gd name="T61" fmla="*/ 1 h 16"/>
                <a:gd name="T62" fmla="*/ 145 w 928"/>
                <a:gd name="T63" fmla="*/ 0 h 16"/>
                <a:gd name="T64" fmla="*/ 154 w 928"/>
                <a:gd name="T65" fmla="*/ 1 h 16"/>
                <a:gd name="T66" fmla="*/ 145 w 928"/>
                <a:gd name="T67" fmla="*/ 1 h 16"/>
                <a:gd name="T68" fmla="*/ 145 w 928"/>
                <a:gd name="T69" fmla="*/ 0 h 1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28"/>
                <a:gd name="T106" fmla="*/ 0 h 16"/>
                <a:gd name="T107" fmla="*/ 928 w 928"/>
                <a:gd name="T108" fmla="*/ 16 h 1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28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  <a:moveTo>
                    <a:pt x="776" y="0"/>
                  </a:moveTo>
                  <a:lnTo>
                    <a:pt x="824" y="0"/>
                  </a:lnTo>
                  <a:cubicBezTo>
                    <a:pt x="829" y="0"/>
                    <a:pt x="832" y="4"/>
                    <a:pt x="832" y="8"/>
                  </a:cubicBezTo>
                  <a:cubicBezTo>
                    <a:pt x="832" y="13"/>
                    <a:pt x="829" y="16"/>
                    <a:pt x="824" y="16"/>
                  </a:cubicBezTo>
                  <a:lnTo>
                    <a:pt x="776" y="16"/>
                  </a:lnTo>
                  <a:cubicBezTo>
                    <a:pt x="772" y="16"/>
                    <a:pt x="768" y="13"/>
                    <a:pt x="768" y="8"/>
                  </a:cubicBezTo>
                  <a:cubicBezTo>
                    <a:pt x="768" y="4"/>
                    <a:pt x="772" y="0"/>
                    <a:pt x="776" y="0"/>
                  </a:cubicBezTo>
                  <a:close/>
                  <a:moveTo>
                    <a:pt x="872" y="0"/>
                  </a:moveTo>
                  <a:lnTo>
                    <a:pt x="920" y="0"/>
                  </a:lnTo>
                  <a:cubicBezTo>
                    <a:pt x="925" y="0"/>
                    <a:pt x="928" y="4"/>
                    <a:pt x="928" y="8"/>
                  </a:cubicBezTo>
                  <a:cubicBezTo>
                    <a:pt x="928" y="13"/>
                    <a:pt x="925" y="16"/>
                    <a:pt x="920" y="16"/>
                  </a:cubicBezTo>
                  <a:lnTo>
                    <a:pt x="872" y="16"/>
                  </a:lnTo>
                  <a:cubicBezTo>
                    <a:pt x="868" y="16"/>
                    <a:pt x="864" y="13"/>
                    <a:pt x="864" y="8"/>
                  </a:cubicBezTo>
                  <a:cubicBezTo>
                    <a:pt x="864" y="4"/>
                    <a:pt x="868" y="0"/>
                    <a:pt x="872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405" name="Freeform 80"/>
            <p:cNvSpPr>
              <a:spLocks noEditPoints="1"/>
            </p:cNvSpPr>
            <p:nvPr/>
          </p:nvSpPr>
          <p:spPr bwMode="auto">
            <a:xfrm>
              <a:off x="352" y="2314"/>
              <a:ext cx="9" cy="159"/>
            </a:xfrm>
            <a:custGeom>
              <a:avLst/>
              <a:gdLst>
                <a:gd name="T0" fmla="*/ 3 w 16"/>
                <a:gd name="T1" fmla="*/ 1 h 352"/>
                <a:gd name="T2" fmla="*/ 3 w 16"/>
                <a:gd name="T3" fmla="*/ 5 h 352"/>
                <a:gd name="T4" fmla="*/ 2 w 16"/>
                <a:gd name="T5" fmla="*/ 6 h 352"/>
                <a:gd name="T6" fmla="*/ 0 w 16"/>
                <a:gd name="T7" fmla="*/ 5 h 352"/>
                <a:gd name="T8" fmla="*/ 0 w 16"/>
                <a:gd name="T9" fmla="*/ 1 h 352"/>
                <a:gd name="T10" fmla="*/ 2 w 16"/>
                <a:gd name="T11" fmla="*/ 0 h 352"/>
                <a:gd name="T12" fmla="*/ 3 w 16"/>
                <a:gd name="T13" fmla="*/ 1 h 352"/>
                <a:gd name="T14" fmla="*/ 3 w 16"/>
                <a:gd name="T15" fmla="*/ 9 h 352"/>
                <a:gd name="T16" fmla="*/ 3 w 16"/>
                <a:gd name="T17" fmla="*/ 14 h 352"/>
                <a:gd name="T18" fmla="*/ 2 w 16"/>
                <a:gd name="T19" fmla="*/ 15 h 352"/>
                <a:gd name="T20" fmla="*/ 0 w 16"/>
                <a:gd name="T21" fmla="*/ 14 h 352"/>
                <a:gd name="T22" fmla="*/ 0 w 16"/>
                <a:gd name="T23" fmla="*/ 9 h 352"/>
                <a:gd name="T24" fmla="*/ 2 w 16"/>
                <a:gd name="T25" fmla="*/ 9 h 352"/>
                <a:gd name="T26" fmla="*/ 3 w 16"/>
                <a:gd name="T27" fmla="*/ 9 h 352"/>
                <a:gd name="T28" fmla="*/ 3 w 16"/>
                <a:gd name="T29" fmla="*/ 19 h 352"/>
                <a:gd name="T30" fmla="*/ 3 w 16"/>
                <a:gd name="T31" fmla="*/ 23 h 352"/>
                <a:gd name="T32" fmla="*/ 2 w 16"/>
                <a:gd name="T33" fmla="*/ 23 h 352"/>
                <a:gd name="T34" fmla="*/ 0 w 16"/>
                <a:gd name="T35" fmla="*/ 23 h 352"/>
                <a:gd name="T36" fmla="*/ 0 w 16"/>
                <a:gd name="T37" fmla="*/ 19 h 352"/>
                <a:gd name="T38" fmla="*/ 2 w 16"/>
                <a:gd name="T39" fmla="*/ 18 h 352"/>
                <a:gd name="T40" fmla="*/ 3 w 16"/>
                <a:gd name="T41" fmla="*/ 19 h 352"/>
                <a:gd name="T42" fmla="*/ 3 w 16"/>
                <a:gd name="T43" fmla="*/ 28 h 352"/>
                <a:gd name="T44" fmla="*/ 3 w 16"/>
                <a:gd name="T45" fmla="*/ 32 h 352"/>
                <a:gd name="T46" fmla="*/ 2 w 16"/>
                <a:gd name="T47" fmla="*/ 33 h 352"/>
                <a:gd name="T48" fmla="*/ 0 w 16"/>
                <a:gd name="T49" fmla="*/ 32 h 352"/>
                <a:gd name="T50" fmla="*/ 0 w 16"/>
                <a:gd name="T51" fmla="*/ 28 h 352"/>
                <a:gd name="T52" fmla="*/ 2 w 16"/>
                <a:gd name="T53" fmla="*/ 27 h 352"/>
                <a:gd name="T54" fmla="*/ 3 w 16"/>
                <a:gd name="T55" fmla="*/ 28 h 3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"/>
                <a:gd name="T85" fmla="*/ 0 h 352"/>
                <a:gd name="T86" fmla="*/ 16 w 16"/>
                <a:gd name="T87" fmla="*/ 352 h 3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" h="352">
                  <a:moveTo>
                    <a:pt x="16" y="8"/>
                  </a:moveTo>
                  <a:lnTo>
                    <a:pt x="16" y="56"/>
                  </a:lnTo>
                  <a:cubicBezTo>
                    <a:pt x="16" y="61"/>
                    <a:pt x="13" y="64"/>
                    <a:pt x="8" y="64"/>
                  </a:cubicBezTo>
                  <a:cubicBezTo>
                    <a:pt x="4" y="64"/>
                    <a:pt x="0" y="61"/>
                    <a:pt x="0" y="56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104"/>
                  </a:moveTo>
                  <a:lnTo>
                    <a:pt x="16" y="152"/>
                  </a:lnTo>
                  <a:cubicBezTo>
                    <a:pt x="16" y="157"/>
                    <a:pt x="13" y="160"/>
                    <a:pt x="8" y="160"/>
                  </a:cubicBezTo>
                  <a:cubicBezTo>
                    <a:pt x="4" y="160"/>
                    <a:pt x="0" y="157"/>
                    <a:pt x="0" y="152"/>
                  </a:cubicBezTo>
                  <a:lnTo>
                    <a:pt x="0" y="104"/>
                  </a:lnTo>
                  <a:cubicBezTo>
                    <a:pt x="0" y="100"/>
                    <a:pt x="4" y="96"/>
                    <a:pt x="8" y="96"/>
                  </a:cubicBezTo>
                  <a:cubicBezTo>
                    <a:pt x="13" y="96"/>
                    <a:pt x="16" y="100"/>
                    <a:pt x="16" y="104"/>
                  </a:cubicBezTo>
                  <a:close/>
                  <a:moveTo>
                    <a:pt x="16" y="200"/>
                  </a:moveTo>
                  <a:lnTo>
                    <a:pt x="16" y="248"/>
                  </a:lnTo>
                  <a:cubicBezTo>
                    <a:pt x="16" y="253"/>
                    <a:pt x="13" y="256"/>
                    <a:pt x="8" y="256"/>
                  </a:cubicBezTo>
                  <a:cubicBezTo>
                    <a:pt x="4" y="256"/>
                    <a:pt x="0" y="253"/>
                    <a:pt x="0" y="248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296"/>
                  </a:moveTo>
                  <a:lnTo>
                    <a:pt x="16" y="344"/>
                  </a:lnTo>
                  <a:cubicBezTo>
                    <a:pt x="16" y="349"/>
                    <a:pt x="13" y="352"/>
                    <a:pt x="8" y="352"/>
                  </a:cubicBezTo>
                  <a:cubicBezTo>
                    <a:pt x="4" y="352"/>
                    <a:pt x="0" y="349"/>
                    <a:pt x="0" y="344"/>
                  </a:cubicBezTo>
                  <a:lnTo>
                    <a:pt x="0" y="296"/>
                  </a:lnTo>
                  <a:cubicBezTo>
                    <a:pt x="0" y="292"/>
                    <a:pt x="4" y="288"/>
                    <a:pt x="8" y="288"/>
                  </a:cubicBezTo>
                  <a:cubicBezTo>
                    <a:pt x="13" y="288"/>
                    <a:pt x="16" y="292"/>
                    <a:pt x="16" y="296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406" name="Freeform 81"/>
            <p:cNvSpPr>
              <a:spLocks/>
            </p:cNvSpPr>
            <p:nvPr/>
          </p:nvSpPr>
          <p:spPr bwMode="auto">
            <a:xfrm>
              <a:off x="318" y="2269"/>
              <a:ext cx="76" cy="64"/>
            </a:xfrm>
            <a:custGeom>
              <a:avLst/>
              <a:gdLst>
                <a:gd name="T0" fmla="*/ 12 w 138"/>
                <a:gd name="T1" fmla="*/ 0 h 139"/>
                <a:gd name="T2" fmla="*/ 23 w 138"/>
                <a:gd name="T3" fmla="*/ 13 h 139"/>
                <a:gd name="T4" fmla="*/ 0 w 138"/>
                <a:gd name="T5" fmla="*/ 13 h 139"/>
                <a:gd name="T6" fmla="*/ 12 w 138"/>
                <a:gd name="T7" fmla="*/ 0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69" y="0"/>
                  </a:moveTo>
                  <a:lnTo>
                    <a:pt x="138" y="139"/>
                  </a:lnTo>
                  <a:cubicBezTo>
                    <a:pt x="95" y="117"/>
                    <a:pt x="44" y="117"/>
                    <a:pt x="0" y="139"/>
                  </a:cubicBezTo>
                  <a:lnTo>
                    <a:pt x="69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407" name="Freeform 82"/>
            <p:cNvSpPr>
              <a:spLocks/>
            </p:cNvSpPr>
            <p:nvPr/>
          </p:nvSpPr>
          <p:spPr bwMode="auto">
            <a:xfrm>
              <a:off x="318" y="2468"/>
              <a:ext cx="76" cy="62"/>
            </a:xfrm>
            <a:custGeom>
              <a:avLst/>
              <a:gdLst>
                <a:gd name="T0" fmla="*/ 12 w 138"/>
                <a:gd name="T1" fmla="*/ 13 h 138"/>
                <a:gd name="T2" fmla="*/ 0 w 138"/>
                <a:gd name="T3" fmla="*/ 0 h 138"/>
                <a:gd name="T4" fmla="*/ 23 w 138"/>
                <a:gd name="T5" fmla="*/ 0 h 138"/>
                <a:gd name="T6" fmla="*/ 23 w 138"/>
                <a:gd name="T7" fmla="*/ 0 h 138"/>
                <a:gd name="T8" fmla="*/ 12 w 138"/>
                <a:gd name="T9" fmla="*/ 13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38"/>
                <a:gd name="T17" fmla="*/ 138 w 138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38">
                  <a:moveTo>
                    <a:pt x="69" y="138"/>
                  </a:moveTo>
                  <a:lnTo>
                    <a:pt x="0" y="0"/>
                  </a:lnTo>
                  <a:cubicBezTo>
                    <a:pt x="44" y="22"/>
                    <a:pt x="95" y="22"/>
                    <a:pt x="138" y="0"/>
                  </a:cubicBezTo>
                  <a:lnTo>
                    <a:pt x="69" y="138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408" name="Rectangle 83"/>
            <p:cNvSpPr>
              <a:spLocks noChangeArrowheads="1"/>
            </p:cNvSpPr>
            <p:nvPr/>
          </p:nvSpPr>
          <p:spPr bwMode="auto">
            <a:xfrm>
              <a:off x="93" y="2295"/>
              <a:ext cx="19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可选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5409" name="Rectangle 84"/>
            <p:cNvSpPr>
              <a:spLocks noChangeArrowheads="1"/>
            </p:cNvSpPr>
            <p:nvPr/>
          </p:nvSpPr>
          <p:spPr bwMode="auto">
            <a:xfrm>
              <a:off x="93" y="2411"/>
              <a:ext cx="19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部分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5410" name="Rectangle 56"/>
            <p:cNvSpPr>
              <a:spLocks noChangeArrowheads="1"/>
            </p:cNvSpPr>
            <p:nvPr/>
          </p:nvSpPr>
          <p:spPr bwMode="auto">
            <a:xfrm>
              <a:off x="4141" y="1530"/>
              <a:ext cx="191" cy="462"/>
            </a:xfrm>
            <a:prstGeom prst="rect">
              <a:avLst/>
            </a:prstGeom>
            <a:solidFill>
              <a:srgbClr val="F7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分组头</a:t>
              </a:r>
              <a:endParaRPr lang="zh-CN" altLang="en-US" sz="32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</p:grpSp>
      <p:sp>
        <p:nvSpPr>
          <p:cNvPr id="352338" name="Rectangle 82"/>
          <p:cNvSpPr>
            <a:spLocks noChangeArrowheads="1"/>
          </p:cNvSpPr>
          <p:nvPr/>
        </p:nvSpPr>
        <p:spPr bwMode="auto">
          <a:xfrm>
            <a:off x="2303463" y="944563"/>
            <a:ext cx="1331912" cy="431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2339" name="Text Box 103"/>
          <p:cNvSpPr txBox="1">
            <a:spLocks noChangeArrowheads="1"/>
          </p:cNvSpPr>
          <p:nvPr/>
        </p:nvSpPr>
        <p:spPr bwMode="auto">
          <a:xfrm>
            <a:off x="123825" y="4229101"/>
            <a:ext cx="61928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0" u="none" dirty="0" smtClean="0">
                <a:solidFill>
                  <a:srgbClr val="C00000"/>
                </a:solidFill>
              </a:rPr>
              <a:t>区分服务</a:t>
            </a:r>
            <a:r>
              <a:rPr lang="zh-CN" altLang="en-US" sz="2000" b="0" u="none" dirty="0" smtClean="0">
                <a:solidFill>
                  <a:srgbClr val="1A3868"/>
                </a:solidFill>
              </a:rPr>
              <a:t>字段</a:t>
            </a:r>
            <a:r>
              <a:rPr lang="zh-CN" altLang="en-US" sz="2000" b="0" u="none" dirty="0">
                <a:solidFill>
                  <a:srgbClr val="1A3868"/>
                </a:solidFill>
              </a:rPr>
              <a:t>用于指示路由器如何处理分组，含 </a:t>
            </a:r>
            <a:r>
              <a:rPr lang="en-US" altLang="zh-CN" sz="2000" b="0" u="none" dirty="0">
                <a:solidFill>
                  <a:srgbClr val="1A3868"/>
                </a:solidFill>
              </a:rPr>
              <a:t>4</a:t>
            </a:r>
            <a:r>
              <a:rPr lang="zh-CN" altLang="en-US" sz="2000" b="0" u="none" dirty="0" smtClean="0">
                <a:solidFill>
                  <a:srgbClr val="1A3868"/>
                </a:solidFill>
              </a:rPr>
              <a:t>位区分服务字段</a:t>
            </a:r>
            <a:r>
              <a:rPr lang="zh-CN" altLang="en-US" sz="2000" b="0" u="none" dirty="0">
                <a:solidFill>
                  <a:srgbClr val="1A3868"/>
                </a:solidFill>
              </a:rPr>
              <a:t>、</a:t>
            </a:r>
            <a:r>
              <a:rPr lang="en-US" altLang="zh-CN" sz="2000" b="0" u="none" dirty="0">
                <a:solidFill>
                  <a:srgbClr val="1A3868"/>
                </a:solidFill>
              </a:rPr>
              <a:t>3</a:t>
            </a:r>
            <a:r>
              <a:rPr lang="zh-CN" altLang="en-US" sz="2000" b="0" u="none" dirty="0">
                <a:solidFill>
                  <a:srgbClr val="1A3868"/>
                </a:solidFill>
              </a:rPr>
              <a:t>位优先级字段与</a:t>
            </a:r>
            <a:r>
              <a:rPr lang="en-US" altLang="zh-CN" sz="2000" b="0" u="none" dirty="0">
                <a:solidFill>
                  <a:srgbClr val="1A3868"/>
                </a:solidFill>
              </a:rPr>
              <a:t>1</a:t>
            </a:r>
            <a:r>
              <a:rPr lang="zh-CN" altLang="en-US" sz="2000" b="0" u="none" dirty="0">
                <a:solidFill>
                  <a:srgbClr val="1A3868"/>
                </a:solidFill>
              </a:rPr>
              <a:t>位保留位。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4229100"/>
            <a:ext cx="3018521" cy="7953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338" grpId="0" animBg="1"/>
      <p:bldP spid="3523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7" name="标题 1"/>
          <p:cNvSpPr>
            <a:spLocks noGrp="1"/>
          </p:cNvSpPr>
          <p:nvPr>
            <p:ph type="title" idx="4294967295"/>
          </p:nvPr>
        </p:nvSpPr>
        <p:spPr>
          <a:xfrm>
            <a:off x="447675" y="777875"/>
            <a:ext cx="6429375" cy="569913"/>
          </a:xfrm>
        </p:spPr>
        <p:txBody>
          <a:bodyPr/>
          <a:lstStyle/>
          <a:p>
            <a:pPr algn="l"/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区分服务参数位</a:t>
            </a:r>
          </a:p>
        </p:txBody>
      </p:sp>
      <p:sp>
        <p:nvSpPr>
          <p:cNvPr id="357378" name="内容占位符 2"/>
          <p:cNvSpPr>
            <a:spLocks/>
          </p:cNvSpPr>
          <p:nvPr/>
        </p:nvSpPr>
        <p:spPr bwMode="auto">
          <a:xfrm>
            <a:off x="323850" y="1347788"/>
            <a:ext cx="5761038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9388" indent="-179388" ea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000" b="0" u="none" dirty="0" smtClean="0">
                <a:solidFill>
                  <a:srgbClr val="1A3868"/>
                </a:solidFill>
              </a:rPr>
              <a:t>区分服务参数</a:t>
            </a:r>
            <a:r>
              <a:rPr lang="zh-CN" altLang="en-US" sz="2000" b="0" u="none" dirty="0">
                <a:solidFill>
                  <a:srgbClr val="1A3868"/>
                </a:solidFill>
              </a:rPr>
              <a:t>位有</a:t>
            </a:r>
            <a:r>
              <a:rPr lang="en-US" altLang="zh-CN" sz="2000" b="0" u="none" dirty="0">
                <a:solidFill>
                  <a:srgbClr val="1A3868"/>
                </a:solidFill>
              </a:rPr>
              <a:t>4</a:t>
            </a:r>
            <a:r>
              <a:rPr lang="zh-CN" altLang="en-US" sz="2000" b="0" u="none" dirty="0">
                <a:solidFill>
                  <a:srgbClr val="1A3868"/>
                </a:solidFill>
              </a:rPr>
              <a:t>位，分别表示：</a:t>
            </a:r>
            <a:r>
              <a:rPr lang="en-US" altLang="zh-CN" sz="2000" b="0" u="none" dirty="0">
                <a:solidFill>
                  <a:srgbClr val="C00000"/>
                </a:solidFill>
              </a:rPr>
              <a:t>D</a:t>
            </a:r>
            <a:r>
              <a:rPr lang="zh-CN" altLang="en-US" sz="2000" b="0" u="none" dirty="0">
                <a:solidFill>
                  <a:srgbClr val="C00000"/>
                </a:solidFill>
              </a:rPr>
              <a:t>（延迟）</a:t>
            </a:r>
            <a:r>
              <a:rPr lang="zh-CN" altLang="en-US" sz="2000" b="0" u="none" dirty="0">
                <a:solidFill>
                  <a:srgbClr val="1A3868"/>
                </a:solidFill>
              </a:rPr>
              <a:t>、</a:t>
            </a:r>
            <a:r>
              <a:rPr lang="en-US" altLang="zh-CN" sz="2000" b="0" u="none" dirty="0">
                <a:solidFill>
                  <a:srgbClr val="C00000"/>
                </a:solidFill>
              </a:rPr>
              <a:t>T</a:t>
            </a:r>
            <a:r>
              <a:rPr lang="zh-CN" altLang="en-US" sz="2000" b="0" u="none" dirty="0">
                <a:solidFill>
                  <a:srgbClr val="C00000"/>
                </a:solidFill>
              </a:rPr>
              <a:t>（吞吐量）</a:t>
            </a:r>
            <a:r>
              <a:rPr lang="zh-CN" altLang="en-US" sz="2000" b="0" u="none" dirty="0">
                <a:solidFill>
                  <a:srgbClr val="1A3868"/>
                </a:solidFill>
              </a:rPr>
              <a:t>、</a:t>
            </a:r>
            <a:r>
              <a:rPr lang="en-US" altLang="zh-CN" sz="2000" b="0" u="none" dirty="0">
                <a:solidFill>
                  <a:srgbClr val="C00000"/>
                </a:solidFill>
              </a:rPr>
              <a:t>R</a:t>
            </a:r>
            <a:r>
              <a:rPr lang="zh-CN" altLang="en-US" sz="2000" b="0" u="none" dirty="0">
                <a:solidFill>
                  <a:srgbClr val="C00000"/>
                </a:solidFill>
              </a:rPr>
              <a:t>（可靠性）</a:t>
            </a:r>
            <a:r>
              <a:rPr lang="zh-CN" altLang="en-US" sz="2000" b="0" u="none" dirty="0">
                <a:solidFill>
                  <a:srgbClr val="1A3868"/>
                </a:solidFill>
              </a:rPr>
              <a:t>与</a:t>
            </a:r>
            <a:r>
              <a:rPr lang="en-US" altLang="zh-CN" sz="2000" b="0" u="none" dirty="0">
                <a:solidFill>
                  <a:srgbClr val="C00000"/>
                </a:solidFill>
              </a:rPr>
              <a:t>C</a:t>
            </a:r>
            <a:r>
              <a:rPr lang="zh-CN" altLang="en-US" sz="2000" b="0" u="none" dirty="0">
                <a:solidFill>
                  <a:srgbClr val="C00000"/>
                </a:solidFill>
              </a:rPr>
              <a:t>（成本）</a:t>
            </a:r>
            <a:r>
              <a:rPr lang="zh-CN" altLang="en-US" sz="2000" b="0" u="none" dirty="0">
                <a:solidFill>
                  <a:srgbClr val="1A3868"/>
                </a:solidFill>
              </a:rPr>
              <a:t>；</a:t>
            </a:r>
            <a:endParaRPr lang="en-US" altLang="zh-CN" sz="2000" b="0" u="none" dirty="0">
              <a:solidFill>
                <a:srgbClr val="1A3868"/>
              </a:solidFill>
            </a:endParaRPr>
          </a:p>
          <a:p>
            <a:pPr marL="179388" indent="-179388" ea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000" b="0" u="none" dirty="0">
                <a:solidFill>
                  <a:srgbClr val="1A3868"/>
                </a:solidFill>
              </a:rPr>
              <a:t>每个组合中，最多只能有一位的值为</a:t>
            </a:r>
            <a:r>
              <a:rPr lang="en-US" altLang="zh-CN" sz="2000" b="0" u="none" dirty="0">
                <a:solidFill>
                  <a:srgbClr val="1A3868"/>
                </a:solidFill>
              </a:rPr>
              <a:t>1</a:t>
            </a:r>
            <a:r>
              <a:rPr lang="zh-CN" altLang="en-US" sz="2000" b="0" u="none" dirty="0">
                <a:solidFill>
                  <a:srgbClr val="1A3868"/>
                </a:solidFill>
              </a:rPr>
              <a:t>，其它</a:t>
            </a:r>
            <a:r>
              <a:rPr lang="en-US" altLang="zh-CN" sz="2000" b="0" u="none" dirty="0">
                <a:solidFill>
                  <a:srgbClr val="1A3868"/>
                </a:solidFill>
              </a:rPr>
              <a:t>3</a:t>
            </a:r>
            <a:r>
              <a:rPr lang="zh-CN" altLang="en-US" sz="2000" b="0" u="none" dirty="0">
                <a:solidFill>
                  <a:srgbClr val="1A3868"/>
                </a:solidFill>
              </a:rPr>
              <a:t>个位为</a:t>
            </a:r>
            <a:r>
              <a:rPr lang="en-US" altLang="zh-CN" sz="2000" b="0" u="none" dirty="0">
                <a:solidFill>
                  <a:srgbClr val="1A3868"/>
                </a:solidFill>
              </a:rPr>
              <a:t>0</a:t>
            </a:r>
            <a:r>
              <a:rPr lang="zh-CN" altLang="en-US" sz="2000" b="0" u="none" dirty="0">
                <a:solidFill>
                  <a:srgbClr val="1A3868"/>
                </a:solidFill>
              </a:rPr>
              <a:t>；分别表示</a:t>
            </a:r>
            <a:r>
              <a:rPr lang="zh-CN" altLang="en-US" sz="2000" b="0" u="none" dirty="0">
                <a:solidFill>
                  <a:srgbClr val="C00000"/>
                </a:solidFill>
              </a:rPr>
              <a:t>低延迟</a:t>
            </a:r>
            <a:r>
              <a:rPr lang="zh-CN" altLang="en-US" sz="2000" b="0" u="none" dirty="0">
                <a:solidFill>
                  <a:srgbClr val="1A3868"/>
                </a:solidFill>
              </a:rPr>
              <a:t>、</a:t>
            </a:r>
            <a:r>
              <a:rPr lang="zh-CN" altLang="en-US" sz="2000" b="0" u="none" dirty="0">
                <a:solidFill>
                  <a:srgbClr val="C00000"/>
                </a:solidFill>
              </a:rPr>
              <a:t>高吞吐率</a:t>
            </a:r>
            <a:r>
              <a:rPr lang="zh-CN" altLang="en-US" sz="2000" b="0" u="none" dirty="0">
                <a:solidFill>
                  <a:srgbClr val="1A3868"/>
                </a:solidFill>
              </a:rPr>
              <a:t>、</a:t>
            </a:r>
            <a:r>
              <a:rPr lang="zh-CN" altLang="en-US" sz="2000" b="0" u="none" dirty="0">
                <a:solidFill>
                  <a:srgbClr val="C00000"/>
                </a:solidFill>
              </a:rPr>
              <a:t>高可靠性</a:t>
            </a:r>
            <a:r>
              <a:rPr lang="zh-CN" altLang="en-US" sz="2000" b="0" u="none" dirty="0">
                <a:solidFill>
                  <a:srgbClr val="1A3868"/>
                </a:solidFill>
              </a:rPr>
              <a:t>与</a:t>
            </a:r>
            <a:r>
              <a:rPr lang="zh-CN" altLang="en-US" sz="2000" b="0" u="none" dirty="0">
                <a:solidFill>
                  <a:srgbClr val="C00000"/>
                </a:solidFill>
              </a:rPr>
              <a:t>低成本</a:t>
            </a:r>
            <a:r>
              <a:rPr lang="zh-CN" altLang="en-US" sz="2000" b="0" u="none" dirty="0">
                <a:solidFill>
                  <a:srgbClr val="1A3868"/>
                </a:solidFill>
              </a:rPr>
              <a:t>。</a:t>
            </a:r>
            <a:endParaRPr lang="en-US" altLang="zh-CN" sz="2000" b="0" u="none" dirty="0">
              <a:solidFill>
                <a:srgbClr val="1A3868"/>
              </a:solidFill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447675" y="3436640"/>
            <a:ext cx="5928779" cy="140539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29667B">
                  <a:shade val="30000"/>
                  <a:satMod val="115000"/>
                </a:srgbClr>
              </a:gs>
              <a:gs pos="50000">
                <a:srgbClr val="29667B">
                  <a:shade val="67500"/>
                  <a:satMod val="115000"/>
                </a:srgbClr>
              </a:gs>
              <a:gs pos="100000">
                <a:srgbClr val="29667B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marL="88900" eaLnBrk="0" hangingPunct="0">
              <a:lnSpc>
                <a:spcPct val="120000"/>
              </a:lnSpc>
              <a:spcBef>
                <a:spcPct val="30000"/>
              </a:spcBef>
              <a:tabLst>
                <a:tab pos="5565775" algn="l"/>
              </a:tabLst>
              <a:defRPr/>
            </a:pPr>
            <a:r>
              <a:rPr lang="zh-CN" altLang="en-US" sz="2000" b="0" u="none">
                <a:solidFill>
                  <a:srgbClr val="FFFF00"/>
                </a:solidFill>
              </a:rPr>
              <a:t>例如，要获得低服务成本（</a:t>
            </a:r>
            <a:r>
              <a:rPr lang="en-US" altLang="zh-CN" sz="2000" b="0" u="none">
                <a:solidFill>
                  <a:srgbClr val="FFFF00"/>
                </a:solidFill>
              </a:rPr>
              <a:t>low cost</a:t>
            </a:r>
            <a:r>
              <a:rPr lang="zh-CN" altLang="en-US" sz="2000" b="0" u="none">
                <a:solidFill>
                  <a:srgbClr val="FFFF00"/>
                </a:solidFill>
              </a:rPr>
              <a:t>），则</a:t>
            </a:r>
            <a:r>
              <a:rPr lang="en-US" altLang="zh-CN" sz="2000" b="0" u="none">
                <a:solidFill>
                  <a:srgbClr val="FFFF00"/>
                </a:solidFill>
              </a:rPr>
              <a:t>D</a:t>
            </a:r>
            <a:r>
              <a:rPr lang="zh-CN" altLang="en-US" sz="2000" b="0" u="none">
                <a:solidFill>
                  <a:srgbClr val="FFFF00"/>
                </a:solidFill>
              </a:rPr>
              <a:t>、</a:t>
            </a:r>
            <a:r>
              <a:rPr lang="en-US" altLang="zh-CN" sz="2000" b="0" u="none">
                <a:solidFill>
                  <a:srgbClr val="FFFF00"/>
                </a:solidFill>
              </a:rPr>
              <a:t>T</a:t>
            </a:r>
            <a:r>
              <a:rPr lang="zh-CN" altLang="en-US" sz="2000" b="0" u="none">
                <a:solidFill>
                  <a:srgbClr val="FFFF00"/>
                </a:solidFill>
              </a:rPr>
              <a:t>、</a:t>
            </a:r>
            <a:r>
              <a:rPr lang="en-US" altLang="zh-CN" sz="2000" b="0" u="none">
                <a:solidFill>
                  <a:srgbClr val="FFFF00"/>
                </a:solidFill>
              </a:rPr>
              <a:t>R</a:t>
            </a:r>
            <a:r>
              <a:rPr lang="zh-CN" altLang="en-US" sz="2000" b="0" u="none">
                <a:solidFill>
                  <a:srgbClr val="FFFF00"/>
                </a:solidFill>
              </a:rPr>
              <a:t>、</a:t>
            </a:r>
            <a:r>
              <a:rPr lang="en-US" altLang="zh-CN" sz="2000" b="0" u="none">
                <a:solidFill>
                  <a:srgbClr val="FFFF00"/>
                </a:solidFill>
              </a:rPr>
              <a:t>C</a:t>
            </a:r>
            <a:r>
              <a:rPr lang="zh-CN" altLang="en-US" sz="2000" b="0" u="none">
                <a:solidFill>
                  <a:srgbClr val="FFFF00"/>
                </a:solidFill>
              </a:rPr>
              <a:t>参数的组合是</a:t>
            </a:r>
            <a:r>
              <a:rPr lang="en-US" altLang="zh-CN" sz="2000" b="0" u="none">
                <a:solidFill>
                  <a:srgbClr val="FFFF00"/>
                </a:solidFill>
              </a:rPr>
              <a:t>0001</a:t>
            </a:r>
            <a:r>
              <a:rPr lang="zh-CN" altLang="en-US" sz="2000" b="0" u="none">
                <a:solidFill>
                  <a:srgbClr val="FFFF00"/>
                </a:solidFill>
              </a:rPr>
              <a:t>，只能牺牲延迟、通信量、可靠性等其它</a:t>
            </a:r>
            <a:r>
              <a:rPr lang="en-US" altLang="zh-CN" sz="2000" b="0" u="none">
                <a:solidFill>
                  <a:srgbClr val="FFFF00"/>
                </a:solidFill>
              </a:rPr>
              <a:t>3</a:t>
            </a:r>
            <a:r>
              <a:rPr lang="zh-CN" altLang="en-US" sz="2000" b="0" u="none">
                <a:solidFill>
                  <a:srgbClr val="FFFF00"/>
                </a:solidFill>
              </a:rPr>
              <a:t>方面的要求。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01" name="Group 2"/>
          <p:cNvGrpSpPr>
            <a:grpSpLocks/>
          </p:cNvGrpSpPr>
          <p:nvPr/>
        </p:nvGrpSpPr>
        <p:grpSpPr bwMode="auto">
          <a:xfrm>
            <a:off x="95250" y="703263"/>
            <a:ext cx="6924675" cy="3452812"/>
            <a:chOff x="22" y="804"/>
            <a:chExt cx="4362" cy="2175"/>
          </a:xfrm>
        </p:grpSpPr>
        <p:sp>
          <p:nvSpPr>
            <p:cNvPr id="358404" name="AutoShape 6"/>
            <p:cNvSpPr>
              <a:spLocks noChangeAspect="1" noChangeArrowheads="1" noTextEdit="1"/>
            </p:cNvSpPr>
            <p:nvPr/>
          </p:nvSpPr>
          <p:spPr bwMode="auto">
            <a:xfrm>
              <a:off x="22" y="804"/>
              <a:ext cx="4362" cy="2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05" name="Rectangle 7"/>
            <p:cNvSpPr>
              <a:spLocks noChangeArrowheads="1"/>
            </p:cNvSpPr>
            <p:nvPr/>
          </p:nvSpPr>
          <p:spPr bwMode="auto">
            <a:xfrm>
              <a:off x="567" y="967"/>
              <a:ext cx="423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8406" name="Rectangle 8"/>
            <p:cNvSpPr>
              <a:spLocks noChangeArrowheads="1"/>
            </p:cNvSpPr>
            <p:nvPr/>
          </p:nvSpPr>
          <p:spPr bwMode="auto">
            <a:xfrm>
              <a:off x="655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版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8407" name="Rectangle 9"/>
            <p:cNvSpPr>
              <a:spLocks noChangeArrowheads="1"/>
            </p:cNvSpPr>
            <p:nvPr/>
          </p:nvSpPr>
          <p:spPr bwMode="auto">
            <a:xfrm>
              <a:off x="788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本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8408" name="Rectangle 10"/>
            <p:cNvSpPr>
              <a:spLocks noChangeArrowheads="1"/>
            </p:cNvSpPr>
            <p:nvPr/>
          </p:nvSpPr>
          <p:spPr bwMode="auto">
            <a:xfrm>
              <a:off x="990" y="967"/>
              <a:ext cx="422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8409" name="Rectangle 11"/>
            <p:cNvSpPr>
              <a:spLocks noChangeArrowheads="1"/>
            </p:cNvSpPr>
            <p:nvPr/>
          </p:nvSpPr>
          <p:spPr bwMode="auto">
            <a:xfrm>
              <a:off x="1077" y="982"/>
              <a:ext cx="3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分组头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8410" name="Rectangle 12"/>
            <p:cNvSpPr>
              <a:spLocks noChangeArrowheads="1"/>
            </p:cNvSpPr>
            <p:nvPr/>
          </p:nvSpPr>
          <p:spPr bwMode="auto">
            <a:xfrm>
              <a:off x="1077" y="1090"/>
              <a:ext cx="22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长度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8411" name="Rectangle 13"/>
            <p:cNvSpPr>
              <a:spLocks noChangeArrowheads="1"/>
            </p:cNvSpPr>
            <p:nvPr/>
          </p:nvSpPr>
          <p:spPr bwMode="auto">
            <a:xfrm>
              <a:off x="1412" y="967"/>
              <a:ext cx="844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8412" name="Rectangle 14"/>
            <p:cNvSpPr>
              <a:spLocks noChangeArrowheads="1"/>
            </p:cNvSpPr>
            <p:nvPr/>
          </p:nvSpPr>
          <p:spPr bwMode="auto">
            <a:xfrm>
              <a:off x="1623" y="1050"/>
              <a:ext cx="45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 dirty="0" smtClean="0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区分服务</a:t>
              </a:r>
              <a:endParaRPr lang="zh-CN" altLang="en-US" u="none" dirty="0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8413" name="Rectangle 15"/>
            <p:cNvSpPr>
              <a:spLocks noChangeArrowheads="1"/>
            </p:cNvSpPr>
            <p:nvPr/>
          </p:nvSpPr>
          <p:spPr bwMode="auto">
            <a:xfrm>
              <a:off x="2256" y="967"/>
              <a:ext cx="1689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8414" name="Rectangle 16"/>
            <p:cNvSpPr>
              <a:spLocks noChangeArrowheads="1"/>
            </p:cNvSpPr>
            <p:nvPr/>
          </p:nvSpPr>
          <p:spPr bwMode="auto">
            <a:xfrm>
              <a:off x="2731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总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8415" name="Rectangle 17"/>
            <p:cNvSpPr>
              <a:spLocks noChangeArrowheads="1"/>
            </p:cNvSpPr>
            <p:nvPr/>
          </p:nvSpPr>
          <p:spPr bwMode="auto">
            <a:xfrm>
              <a:off x="3048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长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8416" name="Rectangle 18"/>
            <p:cNvSpPr>
              <a:spLocks noChangeArrowheads="1"/>
            </p:cNvSpPr>
            <p:nvPr/>
          </p:nvSpPr>
          <p:spPr bwMode="auto">
            <a:xfrm>
              <a:off x="3364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度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8417" name="Rectangle 19"/>
            <p:cNvSpPr>
              <a:spLocks noChangeArrowheads="1"/>
            </p:cNvSpPr>
            <p:nvPr/>
          </p:nvSpPr>
          <p:spPr bwMode="auto">
            <a:xfrm>
              <a:off x="567" y="1227"/>
              <a:ext cx="1689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8418" name="Rectangle 20"/>
            <p:cNvSpPr>
              <a:spLocks noChangeArrowheads="1"/>
            </p:cNvSpPr>
            <p:nvPr/>
          </p:nvSpPr>
          <p:spPr bwMode="auto">
            <a:xfrm>
              <a:off x="1253" y="131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标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8419" name="Rectangle 21"/>
            <p:cNvSpPr>
              <a:spLocks noChangeArrowheads="1"/>
            </p:cNvSpPr>
            <p:nvPr/>
          </p:nvSpPr>
          <p:spPr bwMode="auto">
            <a:xfrm>
              <a:off x="1464" y="131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识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8420" name="Rectangle 22"/>
            <p:cNvSpPr>
              <a:spLocks noChangeArrowheads="1"/>
            </p:cNvSpPr>
            <p:nvPr/>
          </p:nvSpPr>
          <p:spPr bwMode="auto">
            <a:xfrm>
              <a:off x="2256" y="1227"/>
              <a:ext cx="422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8421" name="Rectangle 23"/>
            <p:cNvSpPr>
              <a:spLocks noChangeArrowheads="1"/>
            </p:cNvSpPr>
            <p:nvPr/>
          </p:nvSpPr>
          <p:spPr bwMode="auto">
            <a:xfrm>
              <a:off x="2344" y="131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标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8422" name="Rectangle 24"/>
            <p:cNvSpPr>
              <a:spLocks noChangeArrowheads="1"/>
            </p:cNvSpPr>
            <p:nvPr/>
          </p:nvSpPr>
          <p:spPr bwMode="auto">
            <a:xfrm>
              <a:off x="2476" y="131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志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8423" name="Rectangle 25"/>
            <p:cNvSpPr>
              <a:spLocks noChangeArrowheads="1"/>
            </p:cNvSpPr>
            <p:nvPr/>
          </p:nvSpPr>
          <p:spPr bwMode="auto">
            <a:xfrm>
              <a:off x="2678" y="1227"/>
              <a:ext cx="1267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8424" name="Rectangle 26"/>
            <p:cNvSpPr>
              <a:spLocks noChangeArrowheads="1"/>
            </p:cNvSpPr>
            <p:nvPr/>
          </p:nvSpPr>
          <p:spPr bwMode="auto">
            <a:xfrm>
              <a:off x="3153" y="1311"/>
              <a:ext cx="3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片偏移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8425" name="Rectangle 27"/>
            <p:cNvSpPr>
              <a:spLocks noChangeArrowheads="1"/>
            </p:cNvSpPr>
            <p:nvPr/>
          </p:nvSpPr>
          <p:spPr bwMode="auto">
            <a:xfrm>
              <a:off x="567" y="1488"/>
              <a:ext cx="845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8426" name="Rectangle 28"/>
            <p:cNvSpPr>
              <a:spLocks noChangeArrowheads="1"/>
            </p:cNvSpPr>
            <p:nvPr/>
          </p:nvSpPr>
          <p:spPr bwMode="auto">
            <a:xfrm>
              <a:off x="779" y="1572"/>
              <a:ext cx="44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生存时间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8427" name="Rectangle 29"/>
            <p:cNvSpPr>
              <a:spLocks noChangeArrowheads="1"/>
            </p:cNvSpPr>
            <p:nvPr/>
          </p:nvSpPr>
          <p:spPr bwMode="auto">
            <a:xfrm>
              <a:off x="1412" y="1488"/>
              <a:ext cx="844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8428" name="Rectangle 30"/>
            <p:cNvSpPr>
              <a:spLocks noChangeArrowheads="1"/>
            </p:cNvSpPr>
            <p:nvPr/>
          </p:nvSpPr>
          <p:spPr bwMode="auto">
            <a:xfrm>
              <a:off x="1702" y="1572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协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8429" name="Rectangle 31"/>
            <p:cNvSpPr>
              <a:spLocks noChangeArrowheads="1"/>
            </p:cNvSpPr>
            <p:nvPr/>
          </p:nvSpPr>
          <p:spPr bwMode="auto">
            <a:xfrm>
              <a:off x="1860" y="1572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议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8430" name="Rectangle 32"/>
            <p:cNvSpPr>
              <a:spLocks noChangeArrowheads="1"/>
            </p:cNvSpPr>
            <p:nvPr/>
          </p:nvSpPr>
          <p:spPr bwMode="auto">
            <a:xfrm>
              <a:off x="2256" y="1488"/>
              <a:ext cx="1689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8431" name="Rectangle 33"/>
            <p:cNvSpPr>
              <a:spLocks noChangeArrowheads="1"/>
            </p:cNvSpPr>
            <p:nvPr/>
          </p:nvSpPr>
          <p:spPr bwMode="auto">
            <a:xfrm>
              <a:off x="2837" y="1572"/>
              <a:ext cx="56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 dirty="0" smtClean="0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首部校验和</a:t>
              </a:r>
              <a:endParaRPr lang="zh-CN" altLang="en-US" u="none" dirty="0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8432" name="Rectangle 34"/>
            <p:cNvSpPr>
              <a:spLocks noChangeArrowheads="1"/>
            </p:cNvSpPr>
            <p:nvPr/>
          </p:nvSpPr>
          <p:spPr bwMode="auto">
            <a:xfrm>
              <a:off x="567" y="1748"/>
              <a:ext cx="3378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8433" name="Rectangle 35"/>
            <p:cNvSpPr>
              <a:spLocks noChangeArrowheads="1"/>
            </p:cNvSpPr>
            <p:nvPr/>
          </p:nvSpPr>
          <p:spPr bwMode="auto">
            <a:xfrm>
              <a:off x="1973" y="1832"/>
              <a:ext cx="12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源</a:t>
              </a:r>
              <a:endParaRPr lang="zh-CN" altLang="en-US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8434" name="Rectangle 36"/>
            <p:cNvSpPr>
              <a:spLocks noChangeArrowheads="1"/>
            </p:cNvSpPr>
            <p:nvPr/>
          </p:nvSpPr>
          <p:spPr bwMode="auto">
            <a:xfrm>
              <a:off x="2154" y="1824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600" u="none">
                  <a:solidFill>
                    <a:srgbClr val="003399"/>
                  </a:solidFill>
                  <a:ea typeface="Gulim" pitchFamily="34" charset="-127"/>
                </a:rPr>
                <a:t>IP</a:t>
              </a:r>
              <a:endParaRPr lang="en-US" altLang="zh-CN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8435" name="Rectangle 37"/>
            <p:cNvSpPr>
              <a:spLocks noChangeArrowheads="1"/>
            </p:cNvSpPr>
            <p:nvPr/>
          </p:nvSpPr>
          <p:spPr bwMode="auto">
            <a:xfrm>
              <a:off x="2293" y="1832"/>
              <a:ext cx="25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地址</a:t>
              </a:r>
              <a:endParaRPr lang="zh-CN" altLang="en-US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8436" name="Rectangle 38"/>
            <p:cNvSpPr>
              <a:spLocks noChangeArrowheads="1"/>
            </p:cNvSpPr>
            <p:nvPr/>
          </p:nvSpPr>
          <p:spPr bwMode="auto">
            <a:xfrm>
              <a:off x="567" y="2009"/>
              <a:ext cx="3378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8437" name="Rectangle 39"/>
            <p:cNvSpPr>
              <a:spLocks noChangeArrowheads="1"/>
            </p:cNvSpPr>
            <p:nvPr/>
          </p:nvSpPr>
          <p:spPr bwMode="auto">
            <a:xfrm>
              <a:off x="1927" y="2093"/>
              <a:ext cx="25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目的</a:t>
              </a:r>
              <a:endParaRPr lang="zh-CN" altLang="en-US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8438" name="Rectangle 40"/>
            <p:cNvSpPr>
              <a:spLocks noChangeArrowheads="1"/>
            </p:cNvSpPr>
            <p:nvPr/>
          </p:nvSpPr>
          <p:spPr bwMode="auto">
            <a:xfrm>
              <a:off x="2212" y="2085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600" u="none">
                  <a:solidFill>
                    <a:srgbClr val="003399"/>
                  </a:solidFill>
                  <a:ea typeface="Gulim" pitchFamily="34" charset="-127"/>
                </a:rPr>
                <a:t>IP</a:t>
              </a:r>
              <a:endParaRPr lang="en-US" altLang="zh-CN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8439" name="Rectangle 41"/>
            <p:cNvSpPr>
              <a:spLocks noChangeArrowheads="1"/>
            </p:cNvSpPr>
            <p:nvPr/>
          </p:nvSpPr>
          <p:spPr bwMode="auto">
            <a:xfrm>
              <a:off x="2384" y="2093"/>
              <a:ext cx="25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地址</a:t>
              </a:r>
              <a:endParaRPr lang="zh-CN" altLang="en-US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8440" name="Rectangle 42"/>
            <p:cNvSpPr>
              <a:spLocks noChangeArrowheads="1"/>
            </p:cNvSpPr>
            <p:nvPr/>
          </p:nvSpPr>
          <p:spPr bwMode="auto">
            <a:xfrm>
              <a:off x="567" y="2269"/>
              <a:ext cx="2745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8441" name="Rectangle 43"/>
            <p:cNvSpPr>
              <a:spLocks noChangeArrowheads="1"/>
            </p:cNvSpPr>
            <p:nvPr/>
          </p:nvSpPr>
          <p:spPr bwMode="auto">
            <a:xfrm>
              <a:off x="567" y="2269"/>
              <a:ext cx="2745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8442" name="Rectangle 44"/>
            <p:cNvSpPr>
              <a:spLocks noChangeArrowheads="1"/>
            </p:cNvSpPr>
            <p:nvPr/>
          </p:nvSpPr>
          <p:spPr bwMode="auto">
            <a:xfrm>
              <a:off x="1702" y="2353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选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8443" name="Rectangle 45"/>
            <p:cNvSpPr>
              <a:spLocks noChangeArrowheads="1"/>
            </p:cNvSpPr>
            <p:nvPr/>
          </p:nvSpPr>
          <p:spPr bwMode="auto">
            <a:xfrm>
              <a:off x="2071" y="2353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项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8444" name="Rectangle 46"/>
            <p:cNvSpPr>
              <a:spLocks noChangeArrowheads="1"/>
            </p:cNvSpPr>
            <p:nvPr/>
          </p:nvSpPr>
          <p:spPr bwMode="auto">
            <a:xfrm>
              <a:off x="3312" y="2269"/>
              <a:ext cx="633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8445" name="Rectangle 47"/>
            <p:cNvSpPr>
              <a:spLocks noChangeArrowheads="1"/>
            </p:cNvSpPr>
            <p:nvPr/>
          </p:nvSpPr>
          <p:spPr bwMode="auto">
            <a:xfrm>
              <a:off x="3312" y="2269"/>
              <a:ext cx="633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8446" name="Rectangle 48"/>
            <p:cNvSpPr>
              <a:spLocks noChangeArrowheads="1"/>
            </p:cNvSpPr>
            <p:nvPr/>
          </p:nvSpPr>
          <p:spPr bwMode="auto">
            <a:xfrm>
              <a:off x="3470" y="2353"/>
              <a:ext cx="3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填充域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8447" name="Rectangle 49"/>
            <p:cNvSpPr>
              <a:spLocks noChangeArrowheads="1"/>
            </p:cNvSpPr>
            <p:nvPr/>
          </p:nvSpPr>
          <p:spPr bwMode="auto">
            <a:xfrm>
              <a:off x="567" y="2530"/>
              <a:ext cx="3378" cy="435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58448" name="Freeform 50"/>
            <p:cNvSpPr>
              <a:spLocks noEditPoints="1"/>
            </p:cNvSpPr>
            <p:nvPr/>
          </p:nvSpPr>
          <p:spPr bwMode="auto">
            <a:xfrm>
              <a:off x="3941" y="964"/>
              <a:ext cx="404" cy="7"/>
            </a:xfrm>
            <a:custGeom>
              <a:avLst/>
              <a:gdLst>
                <a:gd name="T0" fmla="*/ 1 w 736"/>
                <a:gd name="T1" fmla="*/ 0 h 16"/>
                <a:gd name="T2" fmla="*/ 9 w 736"/>
                <a:gd name="T3" fmla="*/ 0 h 16"/>
                <a:gd name="T4" fmla="*/ 10 w 736"/>
                <a:gd name="T5" fmla="*/ 1 h 16"/>
                <a:gd name="T6" fmla="*/ 9 w 736"/>
                <a:gd name="T7" fmla="*/ 1 h 16"/>
                <a:gd name="T8" fmla="*/ 1 w 736"/>
                <a:gd name="T9" fmla="*/ 1 h 16"/>
                <a:gd name="T10" fmla="*/ 0 w 736"/>
                <a:gd name="T11" fmla="*/ 1 h 16"/>
                <a:gd name="T12" fmla="*/ 1 w 736"/>
                <a:gd name="T13" fmla="*/ 0 h 16"/>
                <a:gd name="T14" fmla="*/ 17 w 736"/>
                <a:gd name="T15" fmla="*/ 0 h 16"/>
                <a:gd name="T16" fmla="*/ 25 w 736"/>
                <a:gd name="T17" fmla="*/ 0 h 16"/>
                <a:gd name="T18" fmla="*/ 26 w 736"/>
                <a:gd name="T19" fmla="*/ 1 h 16"/>
                <a:gd name="T20" fmla="*/ 25 w 736"/>
                <a:gd name="T21" fmla="*/ 1 h 16"/>
                <a:gd name="T22" fmla="*/ 17 w 736"/>
                <a:gd name="T23" fmla="*/ 1 h 16"/>
                <a:gd name="T24" fmla="*/ 16 w 736"/>
                <a:gd name="T25" fmla="*/ 1 h 16"/>
                <a:gd name="T26" fmla="*/ 17 w 736"/>
                <a:gd name="T27" fmla="*/ 0 h 16"/>
                <a:gd name="T28" fmla="*/ 33 w 736"/>
                <a:gd name="T29" fmla="*/ 0 h 16"/>
                <a:gd name="T30" fmla="*/ 41 w 736"/>
                <a:gd name="T31" fmla="*/ 0 h 16"/>
                <a:gd name="T32" fmla="*/ 42 w 736"/>
                <a:gd name="T33" fmla="*/ 1 h 16"/>
                <a:gd name="T34" fmla="*/ 41 w 736"/>
                <a:gd name="T35" fmla="*/ 1 h 16"/>
                <a:gd name="T36" fmla="*/ 33 w 736"/>
                <a:gd name="T37" fmla="*/ 1 h 16"/>
                <a:gd name="T38" fmla="*/ 32 w 736"/>
                <a:gd name="T39" fmla="*/ 1 h 16"/>
                <a:gd name="T40" fmla="*/ 33 w 736"/>
                <a:gd name="T41" fmla="*/ 0 h 16"/>
                <a:gd name="T42" fmla="*/ 49 w 736"/>
                <a:gd name="T43" fmla="*/ 0 h 16"/>
                <a:gd name="T44" fmla="*/ 57 w 736"/>
                <a:gd name="T45" fmla="*/ 0 h 16"/>
                <a:gd name="T46" fmla="*/ 58 w 736"/>
                <a:gd name="T47" fmla="*/ 1 h 16"/>
                <a:gd name="T48" fmla="*/ 57 w 736"/>
                <a:gd name="T49" fmla="*/ 1 h 16"/>
                <a:gd name="T50" fmla="*/ 49 w 736"/>
                <a:gd name="T51" fmla="*/ 1 h 16"/>
                <a:gd name="T52" fmla="*/ 48 w 736"/>
                <a:gd name="T53" fmla="*/ 1 h 16"/>
                <a:gd name="T54" fmla="*/ 49 w 736"/>
                <a:gd name="T55" fmla="*/ 0 h 16"/>
                <a:gd name="T56" fmla="*/ 65 w 736"/>
                <a:gd name="T57" fmla="*/ 0 h 16"/>
                <a:gd name="T58" fmla="*/ 73 w 736"/>
                <a:gd name="T59" fmla="*/ 0 h 16"/>
                <a:gd name="T60" fmla="*/ 74 w 736"/>
                <a:gd name="T61" fmla="*/ 1 h 16"/>
                <a:gd name="T62" fmla="*/ 73 w 736"/>
                <a:gd name="T63" fmla="*/ 1 h 16"/>
                <a:gd name="T64" fmla="*/ 65 w 736"/>
                <a:gd name="T65" fmla="*/ 1 h 16"/>
                <a:gd name="T66" fmla="*/ 64 w 736"/>
                <a:gd name="T67" fmla="*/ 1 h 16"/>
                <a:gd name="T68" fmla="*/ 65 w 736"/>
                <a:gd name="T69" fmla="*/ 0 h 16"/>
                <a:gd name="T70" fmla="*/ 81 w 736"/>
                <a:gd name="T71" fmla="*/ 0 h 16"/>
                <a:gd name="T72" fmla="*/ 88 w 736"/>
                <a:gd name="T73" fmla="*/ 0 h 16"/>
                <a:gd name="T74" fmla="*/ 90 w 736"/>
                <a:gd name="T75" fmla="*/ 1 h 16"/>
                <a:gd name="T76" fmla="*/ 88 w 736"/>
                <a:gd name="T77" fmla="*/ 1 h 16"/>
                <a:gd name="T78" fmla="*/ 81 w 736"/>
                <a:gd name="T79" fmla="*/ 1 h 16"/>
                <a:gd name="T80" fmla="*/ 79 w 736"/>
                <a:gd name="T81" fmla="*/ 1 h 16"/>
                <a:gd name="T82" fmla="*/ 81 w 736"/>
                <a:gd name="T83" fmla="*/ 0 h 16"/>
                <a:gd name="T84" fmla="*/ 97 w 736"/>
                <a:gd name="T85" fmla="*/ 0 h 16"/>
                <a:gd name="T86" fmla="*/ 104 w 736"/>
                <a:gd name="T87" fmla="*/ 0 h 16"/>
                <a:gd name="T88" fmla="*/ 106 w 736"/>
                <a:gd name="T89" fmla="*/ 1 h 16"/>
                <a:gd name="T90" fmla="*/ 104 w 736"/>
                <a:gd name="T91" fmla="*/ 1 h 16"/>
                <a:gd name="T92" fmla="*/ 97 w 736"/>
                <a:gd name="T93" fmla="*/ 1 h 16"/>
                <a:gd name="T94" fmla="*/ 95 w 736"/>
                <a:gd name="T95" fmla="*/ 1 h 16"/>
                <a:gd name="T96" fmla="*/ 97 w 736"/>
                <a:gd name="T97" fmla="*/ 0 h 16"/>
                <a:gd name="T98" fmla="*/ 113 w 736"/>
                <a:gd name="T99" fmla="*/ 0 h 16"/>
                <a:gd name="T100" fmla="*/ 121 w 736"/>
                <a:gd name="T101" fmla="*/ 0 h 16"/>
                <a:gd name="T102" fmla="*/ 122 w 736"/>
                <a:gd name="T103" fmla="*/ 1 h 16"/>
                <a:gd name="T104" fmla="*/ 121 w 736"/>
                <a:gd name="T105" fmla="*/ 1 h 16"/>
                <a:gd name="T106" fmla="*/ 113 w 736"/>
                <a:gd name="T107" fmla="*/ 1 h 16"/>
                <a:gd name="T108" fmla="*/ 111 w 736"/>
                <a:gd name="T109" fmla="*/ 1 h 16"/>
                <a:gd name="T110" fmla="*/ 113 w 736"/>
                <a:gd name="T111" fmla="*/ 0 h 1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6"/>
                <a:gd name="T170" fmla="*/ 736 w 736"/>
                <a:gd name="T171" fmla="*/ 16 h 1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49" name="Freeform 51"/>
            <p:cNvSpPr>
              <a:spLocks noEditPoints="1"/>
            </p:cNvSpPr>
            <p:nvPr/>
          </p:nvSpPr>
          <p:spPr bwMode="auto">
            <a:xfrm>
              <a:off x="3941" y="2527"/>
              <a:ext cx="404" cy="7"/>
            </a:xfrm>
            <a:custGeom>
              <a:avLst/>
              <a:gdLst>
                <a:gd name="T0" fmla="*/ 1 w 736"/>
                <a:gd name="T1" fmla="*/ 0 h 16"/>
                <a:gd name="T2" fmla="*/ 9 w 736"/>
                <a:gd name="T3" fmla="*/ 0 h 16"/>
                <a:gd name="T4" fmla="*/ 10 w 736"/>
                <a:gd name="T5" fmla="*/ 1 h 16"/>
                <a:gd name="T6" fmla="*/ 9 w 736"/>
                <a:gd name="T7" fmla="*/ 1 h 16"/>
                <a:gd name="T8" fmla="*/ 1 w 736"/>
                <a:gd name="T9" fmla="*/ 1 h 16"/>
                <a:gd name="T10" fmla="*/ 0 w 736"/>
                <a:gd name="T11" fmla="*/ 1 h 16"/>
                <a:gd name="T12" fmla="*/ 1 w 736"/>
                <a:gd name="T13" fmla="*/ 0 h 16"/>
                <a:gd name="T14" fmla="*/ 17 w 736"/>
                <a:gd name="T15" fmla="*/ 0 h 16"/>
                <a:gd name="T16" fmla="*/ 25 w 736"/>
                <a:gd name="T17" fmla="*/ 0 h 16"/>
                <a:gd name="T18" fmla="*/ 26 w 736"/>
                <a:gd name="T19" fmla="*/ 1 h 16"/>
                <a:gd name="T20" fmla="*/ 25 w 736"/>
                <a:gd name="T21" fmla="*/ 1 h 16"/>
                <a:gd name="T22" fmla="*/ 17 w 736"/>
                <a:gd name="T23" fmla="*/ 1 h 16"/>
                <a:gd name="T24" fmla="*/ 16 w 736"/>
                <a:gd name="T25" fmla="*/ 1 h 16"/>
                <a:gd name="T26" fmla="*/ 17 w 736"/>
                <a:gd name="T27" fmla="*/ 0 h 16"/>
                <a:gd name="T28" fmla="*/ 33 w 736"/>
                <a:gd name="T29" fmla="*/ 0 h 16"/>
                <a:gd name="T30" fmla="*/ 41 w 736"/>
                <a:gd name="T31" fmla="*/ 0 h 16"/>
                <a:gd name="T32" fmla="*/ 42 w 736"/>
                <a:gd name="T33" fmla="*/ 1 h 16"/>
                <a:gd name="T34" fmla="*/ 41 w 736"/>
                <a:gd name="T35" fmla="*/ 1 h 16"/>
                <a:gd name="T36" fmla="*/ 33 w 736"/>
                <a:gd name="T37" fmla="*/ 1 h 16"/>
                <a:gd name="T38" fmla="*/ 32 w 736"/>
                <a:gd name="T39" fmla="*/ 1 h 16"/>
                <a:gd name="T40" fmla="*/ 33 w 736"/>
                <a:gd name="T41" fmla="*/ 0 h 16"/>
                <a:gd name="T42" fmla="*/ 49 w 736"/>
                <a:gd name="T43" fmla="*/ 0 h 16"/>
                <a:gd name="T44" fmla="*/ 57 w 736"/>
                <a:gd name="T45" fmla="*/ 0 h 16"/>
                <a:gd name="T46" fmla="*/ 58 w 736"/>
                <a:gd name="T47" fmla="*/ 1 h 16"/>
                <a:gd name="T48" fmla="*/ 57 w 736"/>
                <a:gd name="T49" fmla="*/ 1 h 16"/>
                <a:gd name="T50" fmla="*/ 49 w 736"/>
                <a:gd name="T51" fmla="*/ 1 h 16"/>
                <a:gd name="T52" fmla="*/ 48 w 736"/>
                <a:gd name="T53" fmla="*/ 1 h 16"/>
                <a:gd name="T54" fmla="*/ 49 w 736"/>
                <a:gd name="T55" fmla="*/ 0 h 16"/>
                <a:gd name="T56" fmla="*/ 65 w 736"/>
                <a:gd name="T57" fmla="*/ 0 h 16"/>
                <a:gd name="T58" fmla="*/ 73 w 736"/>
                <a:gd name="T59" fmla="*/ 0 h 16"/>
                <a:gd name="T60" fmla="*/ 74 w 736"/>
                <a:gd name="T61" fmla="*/ 1 h 16"/>
                <a:gd name="T62" fmla="*/ 73 w 736"/>
                <a:gd name="T63" fmla="*/ 1 h 16"/>
                <a:gd name="T64" fmla="*/ 65 w 736"/>
                <a:gd name="T65" fmla="*/ 1 h 16"/>
                <a:gd name="T66" fmla="*/ 64 w 736"/>
                <a:gd name="T67" fmla="*/ 1 h 16"/>
                <a:gd name="T68" fmla="*/ 65 w 736"/>
                <a:gd name="T69" fmla="*/ 0 h 16"/>
                <a:gd name="T70" fmla="*/ 81 w 736"/>
                <a:gd name="T71" fmla="*/ 0 h 16"/>
                <a:gd name="T72" fmla="*/ 88 w 736"/>
                <a:gd name="T73" fmla="*/ 0 h 16"/>
                <a:gd name="T74" fmla="*/ 90 w 736"/>
                <a:gd name="T75" fmla="*/ 1 h 16"/>
                <a:gd name="T76" fmla="*/ 88 w 736"/>
                <a:gd name="T77" fmla="*/ 1 h 16"/>
                <a:gd name="T78" fmla="*/ 81 w 736"/>
                <a:gd name="T79" fmla="*/ 1 h 16"/>
                <a:gd name="T80" fmla="*/ 79 w 736"/>
                <a:gd name="T81" fmla="*/ 1 h 16"/>
                <a:gd name="T82" fmla="*/ 81 w 736"/>
                <a:gd name="T83" fmla="*/ 0 h 16"/>
                <a:gd name="T84" fmla="*/ 97 w 736"/>
                <a:gd name="T85" fmla="*/ 0 h 16"/>
                <a:gd name="T86" fmla="*/ 104 w 736"/>
                <a:gd name="T87" fmla="*/ 0 h 16"/>
                <a:gd name="T88" fmla="*/ 106 w 736"/>
                <a:gd name="T89" fmla="*/ 1 h 16"/>
                <a:gd name="T90" fmla="*/ 104 w 736"/>
                <a:gd name="T91" fmla="*/ 1 h 16"/>
                <a:gd name="T92" fmla="*/ 97 w 736"/>
                <a:gd name="T93" fmla="*/ 1 h 16"/>
                <a:gd name="T94" fmla="*/ 95 w 736"/>
                <a:gd name="T95" fmla="*/ 1 h 16"/>
                <a:gd name="T96" fmla="*/ 97 w 736"/>
                <a:gd name="T97" fmla="*/ 0 h 16"/>
                <a:gd name="T98" fmla="*/ 113 w 736"/>
                <a:gd name="T99" fmla="*/ 0 h 16"/>
                <a:gd name="T100" fmla="*/ 121 w 736"/>
                <a:gd name="T101" fmla="*/ 0 h 16"/>
                <a:gd name="T102" fmla="*/ 122 w 736"/>
                <a:gd name="T103" fmla="*/ 1 h 16"/>
                <a:gd name="T104" fmla="*/ 121 w 736"/>
                <a:gd name="T105" fmla="*/ 1 h 16"/>
                <a:gd name="T106" fmla="*/ 113 w 736"/>
                <a:gd name="T107" fmla="*/ 1 h 16"/>
                <a:gd name="T108" fmla="*/ 111 w 736"/>
                <a:gd name="T109" fmla="*/ 1 h 16"/>
                <a:gd name="T110" fmla="*/ 113 w 736"/>
                <a:gd name="T111" fmla="*/ 0 h 1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6"/>
                <a:gd name="T170" fmla="*/ 736 w 736"/>
                <a:gd name="T171" fmla="*/ 16 h 1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50" name="Rectangle 52"/>
            <p:cNvSpPr>
              <a:spLocks noChangeArrowheads="1"/>
            </p:cNvSpPr>
            <p:nvPr/>
          </p:nvSpPr>
          <p:spPr bwMode="auto">
            <a:xfrm>
              <a:off x="1755" y="270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数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8451" name="Rectangle 53"/>
            <p:cNvSpPr>
              <a:spLocks noChangeArrowheads="1"/>
            </p:cNvSpPr>
            <p:nvPr/>
          </p:nvSpPr>
          <p:spPr bwMode="auto">
            <a:xfrm>
              <a:off x="2071" y="270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据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8452" name="Rectangle 54"/>
            <p:cNvSpPr>
              <a:spLocks noChangeArrowheads="1"/>
            </p:cNvSpPr>
            <p:nvPr/>
          </p:nvSpPr>
          <p:spPr bwMode="auto">
            <a:xfrm>
              <a:off x="2389" y="270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部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8453" name="Rectangle 55"/>
            <p:cNvSpPr>
              <a:spLocks noChangeArrowheads="1"/>
            </p:cNvSpPr>
            <p:nvPr/>
          </p:nvSpPr>
          <p:spPr bwMode="auto">
            <a:xfrm>
              <a:off x="2705" y="270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分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8454" name="Freeform 57"/>
            <p:cNvSpPr>
              <a:spLocks noEditPoints="1"/>
            </p:cNvSpPr>
            <p:nvPr/>
          </p:nvSpPr>
          <p:spPr bwMode="auto">
            <a:xfrm>
              <a:off x="4204" y="1011"/>
              <a:ext cx="9" cy="637"/>
            </a:xfrm>
            <a:custGeom>
              <a:avLst/>
              <a:gdLst>
                <a:gd name="T0" fmla="*/ 3 w 16"/>
                <a:gd name="T1" fmla="*/ 5 h 1408"/>
                <a:gd name="T2" fmla="*/ 0 w 16"/>
                <a:gd name="T3" fmla="*/ 5 h 1408"/>
                <a:gd name="T4" fmla="*/ 2 w 16"/>
                <a:gd name="T5" fmla="*/ 0 h 1408"/>
                <a:gd name="T6" fmla="*/ 3 w 16"/>
                <a:gd name="T7" fmla="*/ 10 h 1408"/>
                <a:gd name="T8" fmla="*/ 2 w 16"/>
                <a:gd name="T9" fmla="*/ 15 h 1408"/>
                <a:gd name="T10" fmla="*/ 0 w 16"/>
                <a:gd name="T11" fmla="*/ 10 h 1408"/>
                <a:gd name="T12" fmla="*/ 3 w 16"/>
                <a:gd name="T13" fmla="*/ 10 h 1408"/>
                <a:gd name="T14" fmla="*/ 3 w 16"/>
                <a:gd name="T15" fmla="*/ 23 h 1408"/>
                <a:gd name="T16" fmla="*/ 0 w 16"/>
                <a:gd name="T17" fmla="*/ 23 h 1408"/>
                <a:gd name="T18" fmla="*/ 2 w 16"/>
                <a:gd name="T19" fmla="*/ 18 h 1408"/>
                <a:gd name="T20" fmla="*/ 3 w 16"/>
                <a:gd name="T21" fmla="*/ 28 h 1408"/>
                <a:gd name="T22" fmla="*/ 2 w 16"/>
                <a:gd name="T23" fmla="*/ 33 h 1408"/>
                <a:gd name="T24" fmla="*/ 0 w 16"/>
                <a:gd name="T25" fmla="*/ 28 h 1408"/>
                <a:gd name="T26" fmla="*/ 3 w 16"/>
                <a:gd name="T27" fmla="*/ 28 h 1408"/>
                <a:gd name="T28" fmla="*/ 3 w 16"/>
                <a:gd name="T29" fmla="*/ 41 h 1408"/>
                <a:gd name="T30" fmla="*/ 0 w 16"/>
                <a:gd name="T31" fmla="*/ 41 h 1408"/>
                <a:gd name="T32" fmla="*/ 2 w 16"/>
                <a:gd name="T33" fmla="*/ 36 h 1408"/>
                <a:gd name="T34" fmla="*/ 3 w 16"/>
                <a:gd name="T35" fmla="*/ 45 h 1408"/>
                <a:gd name="T36" fmla="*/ 2 w 16"/>
                <a:gd name="T37" fmla="*/ 50 h 1408"/>
                <a:gd name="T38" fmla="*/ 0 w 16"/>
                <a:gd name="T39" fmla="*/ 45 h 1408"/>
                <a:gd name="T40" fmla="*/ 3 w 16"/>
                <a:gd name="T41" fmla="*/ 45 h 1408"/>
                <a:gd name="T42" fmla="*/ 3 w 16"/>
                <a:gd name="T43" fmla="*/ 58 h 1408"/>
                <a:gd name="T44" fmla="*/ 0 w 16"/>
                <a:gd name="T45" fmla="*/ 58 h 1408"/>
                <a:gd name="T46" fmla="*/ 2 w 16"/>
                <a:gd name="T47" fmla="*/ 53 h 1408"/>
                <a:gd name="T48" fmla="*/ 3 w 16"/>
                <a:gd name="T49" fmla="*/ 63 h 1408"/>
                <a:gd name="T50" fmla="*/ 2 w 16"/>
                <a:gd name="T51" fmla="*/ 68 h 1408"/>
                <a:gd name="T52" fmla="*/ 0 w 16"/>
                <a:gd name="T53" fmla="*/ 63 h 1408"/>
                <a:gd name="T54" fmla="*/ 3 w 16"/>
                <a:gd name="T55" fmla="*/ 63 h 1408"/>
                <a:gd name="T56" fmla="*/ 3 w 16"/>
                <a:gd name="T57" fmla="*/ 76 h 1408"/>
                <a:gd name="T58" fmla="*/ 0 w 16"/>
                <a:gd name="T59" fmla="*/ 76 h 1408"/>
                <a:gd name="T60" fmla="*/ 2 w 16"/>
                <a:gd name="T61" fmla="*/ 71 h 1408"/>
                <a:gd name="T62" fmla="*/ 3 w 16"/>
                <a:gd name="T63" fmla="*/ 81 h 1408"/>
                <a:gd name="T64" fmla="*/ 2 w 16"/>
                <a:gd name="T65" fmla="*/ 86 h 1408"/>
                <a:gd name="T66" fmla="*/ 0 w 16"/>
                <a:gd name="T67" fmla="*/ 81 h 1408"/>
                <a:gd name="T68" fmla="*/ 3 w 16"/>
                <a:gd name="T69" fmla="*/ 81 h 1408"/>
                <a:gd name="T70" fmla="*/ 3 w 16"/>
                <a:gd name="T71" fmla="*/ 94 h 1408"/>
                <a:gd name="T72" fmla="*/ 0 w 16"/>
                <a:gd name="T73" fmla="*/ 94 h 1408"/>
                <a:gd name="T74" fmla="*/ 2 w 16"/>
                <a:gd name="T75" fmla="*/ 89 h 1408"/>
                <a:gd name="T76" fmla="*/ 3 w 16"/>
                <a:gd name="T77" fmla="*/ 99 h 1408"/>
                <a:gd name="T78" fmla="*/ 2 w 16"/>
                <a:gd name="T79" fmla="*/ 104 h 1408"/>
                <a:gd name="T80" fmla="*/ 0 w 16"/>
                <a:gd name="T81" fmla="*/ 99 h 1408"/>
                <a:gd name="T82" fmla="*/ 3 w 16"/>
                <a:gd name="T83" fmla="*/ 99 h 1408"/>
                <a:gd name="T84" fmla="*/ 3 w 16"/>
                <a:gd name="T85" fmla="*/ 112 h 1408"/>
                <a:gd name="T86" fmla="*/ 0 w 16"/>
                <a:gd name="T87" fmla="*/ 112 h 1408"/>
                <a:gd name="T88" fmla="*/ 2 w 16"/>
                <a:gd name="T89" fmla="*/ 107 h 1408"/>
                <a:gd name="T90" fmla="*/ 3 w 16"/>
                <a:gd name="T91" fmla="*/ 116 h 1408"/>
                <a:gd name="T92" fmla="*/ 2 w 16"/>
                <a:gd name="T93" fmla="*/ 122 h 1408"/>
                <a:gd name="T94" fmla="*/ 0 w 16"/>
                <a:gd name="T95" fmla="*/ 116 h 1408"/>
                <a:gd name="T96" fmla="*/ 3 w 16"/>
                <a:gd name="T97" fmla="*/ 116 h 1408"/>
                <a:gd name="T98" fmla="*/ 3 w 16"/>
                <a:gd name="T99" fmla="*/ 129 h 1408"/>
                <a:gd name="T100" fmla="*/ 0 w 16"/>
                <a:gd name="T101" fmla="*/ 129 h 1408"/>
                <a:gd name="T102" fmla="*/ 2 w 16"/>
                <a:gd name="T103" fmla="*/ 124 h 140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"/>
                <a:gd name="T157" fmla="*/ 0 h 1408"/>
                <a:gd name="T158" fmla="*/ 16 w 16"/>
                <a:gd name="T159" fmla="*/ 1408 h 140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" h="1408">
                  <a:moveTo>
                    <a:pt x="16" y="8"/>
                  </a:moveTo>
                  <a:lnTo>
                    <a:pt x="16" y="56"/>
                  </a:lnTo>
                  <a:cubicBezTo>
                    <a:pt x="16" y="61"/>
                    <a:pt x="13" y="64"/>
                    <a:pt x="8" y="64"/>
                  </a:cubicBezTo>
                  <a:cubicBezTo>
                    <a:pt x="4" y="64"/>
                    <a:pt x="0" y="61"/>
                    <a:pt x="0" y="56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104"/>
                  </a:moveTo>
                  <a:lnTo>
                    <a:pt x="16" y="152"/>
                  </a:lnTo>
                  <a:cubicBezTo>
                    <a:pt x="16" y="157"/>
                    <a:pt x="13" y="160"/>
                    <a:pt x="8" y="160"/>
                  </a:cubicBezTo>
                  <a:cubicBezTo>
                    <a:pt x="4" y="160"/>
                    <a:pt x="0" y="157"/>
                    <a:pt x="0" y="152"/>
                  </a:cubicBezTo>
                  <a:lnTo>
                    <a:pt x="0" y="104"/>
                  </a:lnTo>
                  <a:cubicBezTo>
                    <a:pt x="0" y="100"/>
                    <a:pt x="4" y="96"/>
                    <a:pt x="8" y="96"/>
                  </a:cubicBezTo>
                  <a:cubicBezTo>
                    <a:pt x="13" y="96"/>
                    <a:pt x="16" y="100"/>
                    <a:pt x="16" y="104"/>
                  </a:cubicBezTo>
                  <a:close/>
                  <a:moveTo>
                    <a:pt x="16" y="200"/>
                  </a:moveTo>
                  <a:lnTo>
                    <a:pt x="16" y="248"/>
                  </a:lnTo>
                  <a:cubicBezTo>
                    <a:pt x="16" y="253"/>
                    <a:pt x="13" y="256"/>
                    <a:pt x="8" y="256"/>
                  </a:cubicBezTo>
                  <a:cubicBezTo>
                    <a:pt x="4" y="256"/>
                    <a:pt x="0" y="253"/>
                    <a:pt x="0" y="248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296"/>
                  </a:moveTo>
                  <a:lnTo>
                    <a:pt x="16" y="344"/>
                  </a:lnTo>
                  <a:cubicBezTo>
                    <a:pt x="16" y="349"/>
                    <a:pt x="13" y="352"/>
                    <a:pt x="8" y="352"/>
                  </a:cubicBezTo>
                  <a:cubicBezTo>
                    <a:pt x="4" y="352"/>
                    <a:pt x="0" y="349"/>
                    <a:pt x="0" y="344"/>
                  </a:cubicBezTo>
                  <a:lnTo>
                    <a:pt x="0" y="296"/>
                  </a:lnTo>
                  <a:cubicBezTo>
                    <a:pt x="0" y="292"/>
                    <a:pt x="4" y="288"/>
                    <a:pt x="8" y="288"/>
                  </a:cubicBezTo>
                  <a:cubicBezTo>
                    <a:pt x="13" y="288"/>
                    <a:pt x="16" y="292"/>
                    <a:pt x="16" y="296"/>
                  </a:cubicBezTo>
                  <a:close/>
                  <a:moveTo>
                    <a:pt x="16" y="392"/>
                  </a:moveTo>
                  <a:lnTo>
                    <a:pt x="16" y="440"/>
                  </a:lnTo>
                  <a:cubicBezTo>
                    <a:pt x="16" y="445"/>
                    <a:pt x="13" y="448"/>
                    <a:pt x="8" y="448"/>
                  </a:cubicBezTo>
                  <a:cubicBezTo>
                    <a:pt x="4" y="448"/>
                    <a:pt x="0" y="445"/>
                    <a:pt x="0" y="440"/>
                  </a:cubicBezTo>
                  <a:lnTo>
                    <a:pt x="0" y="392"/>
                  </a:lnTo>
                  <a:cubicBezTo>
                    <a:pt x="0" y="388"/>
                    <a:pt x="4" y="384"/>
                    <a:pt x="8" y="384"/>
                  </a:cubicBezTo>
                  <a:cubicBezTo>
                    <a:pt x="13" y="384"/>
                    <a:pt x="16" y="388"/>
                    <a:pt x="16" y="392"/>
                  </a:cubicBezTo>
                  <a:close/>
                  <a:moveTo>
                    <a:pt x="16" y="488"/>
                  </a:moveTo>
                  <a:lnTo>
                    <a:pt x="16" y="536"/>
                  </a:lnTo>
                  <a:cubicBezTo>
                    <a:pt x="16" y="541"/>
                    <a:pt x="13" y="544"/>
                    <a:pt x="8" y="544"/>
                  </a:cubicBezTo>
                  <a:cubicBezTo>
                    <a:pt x="4" y="544"/>
                    <a:pt x="0" y="541"/>
                    <a:pt x="0" y="536"/>
                  </a:cubicBezTo>
                  <a:lnTo>
                    <a:pt x="0" y="488"/>
                  </a:lnTo>
                  <a:cubicBezTo>
                    <a:pt x="0" y="484"/>
                    <a:pt x="4" y="480"/>
                    <a:pt x="8" y="480"/>
                  </a:cubicBezTo>
                  <a:cubicBezTo>
                    <a:pt x="13" y="480"/>
                    <a:pt x="16" y="484"/>
                    <a:pt x="16" y="488"/>
                  </a:cubicBezTo>
                  <a:close/>
                  <a:moveTo>
                    <a:pt x="16" y="584"/>
                  </a:moveTo>
                  <a:lnTo>
                    <a:pt x="16" y="632"/>
                  </a:lnTo>
                  <a:cubicBezTo>
                    <a:pt x="16" y="637"/>
                    <a:pt x="13" y="640"/>
                    <a:pt x="8" y="640"/>
                  </a:cubicBezTo>
                  <a:cubicBezTo>
                    <a:pt x="4" y="640"/>
                    <a:pt x="0" y="637"/>
                    <a:pt x="0" y="632"/>
                  </a:cubicBezTo>
                  <a:lnTo>
                    <a:pt x="0" y="584"/>
                  </a:lnTo>
                  <a:cubicBezTo>
                    <a:pt x="0" y="580"/>
                    <a:pt x="4" y="576"/>
                    <a:pt x="8" y="576"/>
                  </a:cubicBezTo>
                  <a:cubicBezTo>
                    <a:pt x="13" y="576"/>
                    <a:pt x="16" y="580"/>
                    <a:pt x="16" y="584"/>
                  </a:cubicBezTo>
                  <a:close/>
                  <a:moveTo>
                    <a:pt x="16" y="680"/>
                  </a:moveTo>
                  <a:lnTo>
                    <a:pt x="16" y="728"/>
                  </a:lnTo>
                  <a:cubicBezTo>
                    <a:pt x="16" y="733"/>
                    <a:pt x="13" y="736"/>
                    <a:pt x="8" y="736"/>
                  </a:cubicBezTo>
                  <a:cubicBezTo>
                    <a:pt x="4" y="736"/>
                    <a:pt x="0" y="733"/>
                    <a:pt x="0" y="728"/>
                  </a:cubicBezTo>
                  <a:lnTo>
                    <a:pt x="0" y="680"/>
                  </a:lnTo>
                  <a:cubicBezTo>
                    <a:pt x="0" y="676"/>
                    <a:pt x="4" y="672"/>
                    <a:pt x="8" y="672"/>
                  </a:cubicBezTo>
                  <a:cubicBezTo>
                    <a:pt x="13" y="672"/>
                    <a:pt x="16" y="676"/>
                    <a:pt x="16" y="680"/>
                  </a:cubicBezTo>
                  <a:close/>
                  <a:moveTo>
                    <a:pt x="16" y="776"/>
                  </a:moveTo>
                  <a:lnTo>
                    <a:pt x="16" y="824"/>
                  </a:lnTo>
                  <a:cubicBezTo>
                    <a:pt x="16" y="829"/>
                    <a:pt x="13" y="832"/>
                    <a:pt x="8" y="832"/>
                  </a:cubicBezTo>
                  <a:cubicBezTo>
                    <a:pt x="4" y="832"/>
                    <a:pt x="0" y="829"/>
                    <a:pt x="0" y="824"/>
                  </a:cubicBezTo>
                  <a:lnTo>
                    <a:pt x="0" y="776"/>
                  </a:lnTo>
                  <a:cubicBezTo>
                    <a:pt x="0" y="772"/>
                    <a:pt x="4" y="768"/>
                    <a:pt x="8" y="768"/>
                  </a:cubicBezTo>
                  <a:cubicBezTo>
                    <a:pt x="13" y="768"/>
                    <a:pt x="16" y="772"/>
                    <a:pt x="16" y="776"/>
                  </a:cubicBezTo>
                  <a:close/>
                  <a:moveTo>
                    <a:pt x="16" y="872"/>
                  </a:moveTo>
                  <a:lnTo>
                    <a:pt x="16" y="920"/>
                  </a:lnTo>
                  <a:cubicBezTo>
                    <a:pt x="16" y="925"/>
                    <a:pt x="13" y="928"/>
                    <a:pt x="8" y="928"/>
                  </a:cubicBezTo>
                  <a:cubicBezTo>
                    <a:pt x="4" y="928"/>
                    <a:pt x="0" y="925"/>
                    <a:pt x="0" y="920"/>
                  </a:cubicBezTo>
                  <a:lnTo>
                    <a:pt x="0" y="872"/>
                  </a:lnTo>
                  <a:cubicBezTo>
                    <a:pt x="0" y="868"/>
                    <a:pt x="4" y="864"/>
                    <a:pt x="8" y="864"/>
                  </a:cubicBezTo>
                  <a:cubicBezTo>
                    <a:pt x="13" y="864"/>
                    <a:pt x="16" y="868"/>
                    <a:pt x="16" y="872"/>
                  </a:cubicBezTo>
                  <a:close/>
                  <a:moveTo>
                    <a:pt x="16" y="968"/>
                  </a:moveTo>
                  <a:lnTo>
                    <a:pt x="16" y="1016"/>
                  </a:lnTo>
                  <a:cubicBezTo>
                    <a:pt x="16" y="1021"/>
                    <a:pt x="13" y="1024"/>
                    <a:pt x="8" y="1024"/>
                  </a:cubicBezTo>
                  <a:cubicBezTo>
                    <a:pt x="4" y="1024"/>
                    <a:pt x="0" y="1021"/>
                    <a:pt x="0" y="1016"/>
                  </a:cubicBezTo>
                  <a:lnTo>
                    <a:pt x="0" y="968"/>
                  </a:lnTo>
                  <a:cubicBezTo>
                    <a:pt x="0" y="964"/>
                    <a:pt x="4" y="960"/>
                    <a:pt x="8" y="960"/>
                  </a:cubicBezTo>
                  <a:cubicBezTo>
                    <a:pt x="13" y="960"/>
                    <a:pt x="16" y="964"/>
                    <a:pt x="16" y="968"/>
                  </a:cubicBezTo>
                  <a:close/>
                  <a:moveTo>
                    <a:pt x="16" y="1064"/>
                  </a:moveTo>
                  <a:lnTo>
                    <a:pt x="16" y="1112"/>
                  </a:lnTo>
                  <a:cubicBezTo>
                    <a:pt x="16" y="1117"/>
                    <a:pt x="13" y="1120"/>
                    <a:pt x="8" y="1120"/>
                  </a:cubicBezTo>
                  <a:cubicBezTo>
                    <a:pt x="4" y="1120"/>
                    <a:pt x="0" y="1117"/>
                    <a:pt x="0" y="1112"/>
                  </a:cubicBezTo>
                  <a:lnTo>
                    <a:pt x="0" y="1064"/>
                  </a:lnTo>
                  <a:cubicBezTo>
                    <a:pt x="0" y="1060"/>
                    <a:pt x="4" y="1056"/>
                    <a:pt x="8" y="1056"/>
                  </a:cubicBezTo>
                  <a:cubicBezTo>
                    <a:pt x="13" y="1056"/>
                    <a:pt x="16" y="1060"/>
                    <a:pt x="16" y="1064"/>
                  </a:cubicBezTo>
                  <a:close/>
                  <a:moveTo>
                    <a:pt x="16" y="1160"/>
                  </a:moveTo>
                  <a:lnTo>
                    <a:pt x="16" y="1208"/>
                  </a:lnTo>
                  <a:cubicBezTo>
                    <a:pt x="16" y="1213"/>
                    <a:pt x="13" y="1216"/>
                    <a:pt x="8" y="1216"/>
                  </a:cubicBezTo>
                  <a:cubicBezTo>
                    <a:pt x="4" y="1216"/>
                    <a:pt x="0" y="1213"/>
                    <a:pt x="0" y="1208"/>
                  </a:cubicBezTo>
                  <a:lnTo>
                    <a:pt x="0" y="1160"/>
                  </a:lnTo>
                  <a:cubicBezTo>
                    <a:pt x="0" y="1156"/>
                    <a:pt x="4" y="1152"/>
                    <a:pt x="8" y="1152"/>
                  </a:cubicBezTo>
                  <a:cubicBezTo>
                    <a:pt x="13" y="1152"/>
                    <a:pt x="16" y="1156"/>
                    <a:pt x="16" y="1160"/>
                  </a:cubicBezTo>
                  <a:close/>
                  <a:moveTo>
                    <a:pt x="16" y="1256"/>
                  </a:moveTo>
                  <a:lnTo>
                    <a:pt x="16" y="1304"/>
                  </a:lnTo>
                  <a:cubicBezTo>
                    <a:pt x="16" y="1309"/>
                    <a:pt x="13" y="1312"/>
                    <a:pt x="8" y="1312"/>
                  </a:cubicBezTo>
                  <a:cubicBezTo>
                    <a:pt x="4" y="1312"/>
                    <a:pt x="0" y="1309"/>
                    <a:pt x="0" y="1304"/>
                  </a:cubicBezTo>
                  <a:lnTo>
                    <a:pt x="0" y="1256"/>
                  </a:lnTo>
                  <a:cubicBezTo>
                    <a:pt x="0" y="1252"/>
                    <a:pt x="4" y="1248"/>
                    <a:pt x="8" y="1248"/>
                  </a:cubicBezTo>
                  <a:cubicBezTo>
                    <a:pt x="13" y="1248"/>
                    <a:pt x="16" y="1252"/>
                    <a:pt x="16" y="1256"/>
                  </a:cubicBezTo>
                  <a:close/>
                  <a:moveTo>
                    <a:pt x="16" y="1352"/>
                  </a:moveTo>
                  <a:lnTo>
                    <a:pt x="16" y="1400"/>
                  </a:lnTo>
                  <a:cubicBezTo>
                    <a:pt x="16" y="1405"/>
                    <a:pt x="13" y="1408"/>
                    <a:pt x="8" y="1408"/>
                  </a:cubicBezTo>
                  <a:cubicBezTo>
                    <a:pt x="4" y="1408"/>
                    <a:pt x="0" y="1405"/>
                    <a:pt x="0" y="1400"/>
                  </a:cubicBezTo>
                  <a:lnTo>
                    <a:pt x="0" y="1352"/>
                  </a:lnTo>
                  <a:cubicBezTo>
                    <a:pt x="0" y="1348"/>
                    <a:pt x="4" y="1344"/>
                    <a:pt x="8" y="1344"/>
                  </a:cubicBezTo>
                  <a:cubicBezTo>
                    <a:pt x="13" y="1344"/>
                    <a:pt x="16" y="1348"/>
                    <a:pt x="16" y="1352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55" name="Freeform 58"/>
            <p:cNvSpPr>
              <a:spLocks/>
            </p:cNvSpPr>
            <p:nvPr/>
          </p:nvSpPr>
          <p:spPr bwMode="auto">
            <a:xfrm>
              <a:off x="4171" y="967"/>
              <a:ext cx="76" cy="63"/>
            </a:xfrm>
            <a:custGeom>
              <a:avLst/>
              <a:gdLst>
                <a:gd name="T0" fmla="*/ 12 w 138"/>
                <a:gd name="T1" fmla="*/ 0 h 139"/>
                <a:gd name="T2" fmla="*/ 23 w 138"/>
                <a:gd name="T3" fmla="*/ 13 h 139"/>
                <a:gd name="T4" fmla="*/ 0 w 138"/>
                <a:gd name="T5" fmla="*/ 13 h 139"/>
                <a:gd name="T6" fmla="*/ 12 w 138"/>
                <a:gd name="T7" fmla="*/ 0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69" y="0"/>
                  </a:moveTo>
                  <a:lnTo>
                    <a:pt x="138" y="139"/>
                  </a:lnTo>
                  <a:cubicBezTo>
                    <a:pt x="95" y="117"/>
                    <a:pt x="44" y="117"/>
                    <a:pt x="0" y="139"/>
                  </a:cubicBezTo>
                  <a:lnTo>
                    <a:pt x="69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56" name="Freeform 59"/>
            <p:cNvSpPr>
              <a:spLocks noEditPoints="1"/>
            </p:cNvSpPr>
            <p:nvPr/>
          </p:nvSpPr>
          <p:spPr bwMode="auto">
            <a:xfrm>
              <a:off x="4204" y="1832"/>
              <a:ext cx="9" cy="637"/>
            </a:xfrm>
            <a:custGeom>
              <a:avLst/>
              <a:gdLst>
                <a:gd name="T0" fmla="*/ 3 w 16"/>
                <a:gd name="T1" fmla="*/ 5 h 1408"/>
                <a:gd name="T2" fmla="*/ 0 w 16"/>
                <a:gd name="T3" fmla="*/ 5 h 1408"/>
                <a:gd name="T4" fmla="*/ 2 w 16"/>
                <a:gd name="T5" fmla="*/ 0 h 1408"/>
                <a:gd name="T6" fmla="*/ 3 w 16"/>
                <a:gd name="T7" fmla="*/ 10 h 1408"/>
                <a:gd name="T8" fmla="*/ 2 w 16"/>
                <a:gd name="T9" fmla="*/ 15 h 1408"/>
                <a:gd name="T10" fmla="*/ 0 w 16"/>
                <a:gd name="T11" fmla="*/ 10 h 1408"/>
                <a:gd name="T12" fmla="*/ 3 w 16"/>
                <a:gd name="T13" fmla="*/ 10 h 1408"/>
                <a:gd name="T14" fmla="*/ 3 w 16"/>
                <a:gd name="T15" fmla="*/ 23 h 1408"/>
                <a:gd name="T16" fmla="*/ 0 w 16"/>
                <a:gd name="T17" fmla="*/ 23 h 1408"/>
                <a:gd name="T18" fmla="*/ 2 w 16"/>
                <a:gd name="T19" fmla="*/ 18 h 1408"/>
                <a:gd name="T20" fmla="*/ 3 w 16"/>
                <a:gd name="T21" fmla="*/ 28 h 1408"/>
                <a:gd name="T22" fmla="*/ 2 w 16"/>
                <a:gd name="T23" fmla="*/ 33 h 1408"/>
                <a:gd name="T24" fmla="*/ 0 w 16"/>
                <a:gd name="T25" fmla="*/ 28 h 1408"/>
                <a:gd name="T26" fmla="*/ 3 w 16"/>
                <a:gd name="T27" fmla="*/ 28 h 1408"/>
                <a:gd name="T28" fmla="*/ 3 w 16"/>
                <a:gd name="T29" fmla="*/ 41 h 1408"/>
                <a:gd name="T30" fmla="*/ 0 w 16"/>
                <a:gd name="T31" fmla="*/ 41 h 1408"/>
                <a:gd name="T32" fmla="*/ 2 w 16"/>
                <a:gd name="T33" fmla="*/ 36 h 1408"/>
                <a:gd name="T34" fmla="*/ 3 w 16"/>
                <a:gd name="T35" fmla="*/ 45 h 1408"/>
                <a:gd name="T36" fmla="*/ 2 w 16"/>
                <a:gd name="T37" fmla="*/ 50 h 1408"/>
                <a:gd name="T38" fmla="*/ 0 w 16"/>
                <a:gd name="T39" fmla="*/ 45 h 1408"/>
                <a:gd name="T40" fmla="*/ 3 w 16"/>
                <a:gd name="T41" fmla="*/ 45 h 1408"/>
                <a:gd name="T42" fmla="*/ 3 w 16"/>
                <a:gd name="T43" fmla="*/ 58 h 1408"/>
                <a:gd name="T44" fmla="*/ 0 w 16"/>
                <a:gd name="T45" fmla="*/ 58 h 1408"/>
                <a:gd name="T46" fmla="*/ 2 w 16"/>
                <a:gd name="T47" fmla="*/ 53 h 1408"/>
                <a:gd name="T48" fmla="*/ 3 w 16"/>
                <a:gd name="T49" fmla="*/ 63 h 1408"/>
                <a:gd name="T50" fmla="*/ 2 w 16"/>
                <a:gd name="T51" fmla="*/ 68 h 1408"/>
                <a:gd name="T52" fmla="*/ 0 w 16"/>
                <a:gd name="T53" fmla="*/ 63 h 1408"/>
                <a:gd name="T54" fmla="*/ 3 w 16"/>
                <a:gd name="T55" fmla="*/ 63 h 1408"/>
                <a:gd name="T56" fmla="*/ 3 w 16"/>
                <a:gd name="T57" fmla="*/ 76 h 1408"/>
                <a:gd name="T58" fmla="*/ 0 w 16"/>
                <a:gd name="T59" fmla="*/ 76 h 1408"/>
                <a:gd name="T60" fmla="*/ 2 w 16"/>
                <a:gd name="T61" fmla="*/ 71 h 1408"/>
                <a:gd name="T62" fmla="*/ 3 w 16"/>
                <a:gd name="T63" fmla="*/ 81 h 1408"/>
                <a:gd name="T64" fmla="*/ 2 w 16"/>
                <a:gd name="T65" fmla="*/ 86 h 1408"/>
                <a:gd name="T66" fmla="*/ 0 w 16"/>
                <a:gd name="T67" fmla="*/ 81 h 1408"/>
                <a:gd name="T68" fmla="*/ 3 w 16"/>
                <a:gd name="T69" fmla="*/ 81 h 1408"/>
                <a:gd name="T70" fmla="*/ 3 w 16"/>
                <a:gd name="T71" fmla="*/ 94 h 1408"/>
                <a:gd name="T72" fmla="*/ 0 w 16"/>
                <a:gd name="T73" fmla="*/ 94 h 1408"/>
                <a:gd name="T74" fmla="*/ 2 w 16"/>
                <a:gd name="T75" fmla="*/ 89 h 1408"/>
                <a:gd name="T76" fmla="*/ 3 w 16"/>
                <a:gd name="T77" fmla="*/ 99 h 1408"/>
                <a:gd name="T78" fmla="*/ 2 w 16"/>
                <a:gd name="T79" fmla="*/ 104 h 1408"/>
                <a:gd name="T80" fmla="*/ 0 w 16"/>
                <a:gd name="T81" fmla="*/ 99 h 1408"/>
                <a:gd name="T82" fmla="*/ 3 w 16"/>
                <a:gd name="T83" fmla="*/ 99 h 1408"/>
                <a:gd name="T84" fmla="*/ 3 w 16"/>
                <a:gd name="T85" fmla="*/ 112 h 1408"/>
                <a:gd name="T86" fmla="*/ 0 w 16"/>
                <a:gd name="T87" fmla="*/ 112 h 1408"/>
                <a:gd name="T88" fmla="*/ 2 w 16"/>
                <a:gd name="T89" fmla="*/ 107 h 1408"/>
                <a:gd name="T90" fmla="*/ 3 w 16"/>
                <a:gd name="T91" fmla="*/ 116 h 1408"/>
                <a:gd name="T92" fmla="*/ 2 w 16"/>
                <a:gd name="T93" fmla="*/ 122 h 1408"/>
                <a:gd name="T94" fmla="*/ 0 w 16"/>
                <a:gd name="T95" fmla="*/ 116 h 1408"/>
                <a:gd name="T96" fmla="*/ 3 w 16"/>
                <a:gd name="T97" fmla="*/ 116 h 1408"/>
                <a:gd name="T98" fmla="*/ 3 w 16"/>
                <a:gd name="T99" fmla="*/ 129 h 1408"/>
                <a:gd name="T100" fmla="*/ 0 w 16"/>
                <a:gd name="T101" fmla="*/ 129 h 1408"/>
                <a:gd name="T102" fmla="*/ 2 w 16"/>
                <a:gd name="T103" fmla="*/ 124 h 140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"/>
                <a:gd name="T157" fmla="*/ 0 h 1408"/>
                <a:gd name="T158" fmla="*/ 16 w 16"/>
                <a:gd name="T159" fmla="*/ 1408 h 140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" h="1408">
                  <a:moveTo>
                    <a:pt x="16" y="8"/>
                  </a:moveTo>
                  <a:lnTo>
                    <a:pt x="16" y="56"/>
                  </a:lnTo>
                  <a:cubicBezTo>
                    <a:pt x="16" y="61"/>
                    <a:pt x="13" y="64"/>
                    <a:pt x="8" y="64"/>
                  </a:cubicBezTo>
                  <a:cubicBezTo>
                    <a:pt x="4" y="64"/>
                    <a:pt x="0" y="61"/>
                    <a:pt x="0" y="56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104"/>
                  </a:moveTo>
                  <a:lnTo>
                    <a:pt x="16" y="152"/>
                  </a:lnTo>
                  <a:cubicBezTo>
                    <a:pt x="16" y="157"/>
                    <a:pt x="13" y="160"/>
                    <a:pt x="8" y="160"/>
                  </a:cubicBezTo>
                  <a:cubicBezTo>
                    <a:pt x="4" y="160"/>
                    <a:pt x="0" y="157"/>
                    <a:pt x="0" y="152"/>
                  </a:cubicBezTo>
                  <a:lnTo>
                    <a:pt x="0" y="104"/>
                  </a:lnTo>
                  <a:cubicBezTo>
                    <a:pt x="0" y="100"/>
                    <a:pt x="4" y="96"/>
                    <a:pt x="8" y="96"/>
                  </a:cubicBezTo>
                  <a:cubicBezTo>
                    <a:pt x="13" y="96"/>
                    <a:pt x="16" y="100"/>
                    <a:pt x="16" y="104"/>
                  </a:cubicBezTo>
                  <a:close/>
                  <a:moveTo>
                    <a:pt x="16" y="200"/>
                  </a:moveTo>
                  <a:lnTo>
                    <a:pt x="16" y="248"/>
                  </a:lnTo>
                  <a:cubicBezTo>
                    <a:pt x="16" y="253"/>
                    <a:pt x="13" y="256"/>
                    <a:pt x="8" y="256"/>
                  </a:cubicBezTo>
                  <a:cubicBezTo>
                    <a:pt x="4" y="256"/>
                    <a:pt x="0" y="253"/>
                    <a:pt x="0" y="248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296"/>
                  </a:moveTo>
                  <a:lnTo>
                    <a:pt x="16" y="344"/>
                  </a:lnTo>
                  <a:cubicBezTo>
                    <a:pt x="16" y="349"/>
                    <a:pt x="13" y="352"/>
                    <a:pt x="8" y="352"/>
                  </a:cubicBezTo>
                  <a:cubicBezTo>
                    <a:pt x="4" y="352"/>
                    <a:pt x="0" y="349"/>
                    <a:pt x="0" y="344"/>
                  </a:cubicBezTo>
                  <a:lnTo>
                    <a:pt x="0" y="296"/>
                  </a:lnTo>
                  <a:cubicBezTo>
                    <a:pt x="0" y="292"/>
                    <a:pt x="4" y="288"/>
                    <a:pt x="8" y="288"/>
                  </a:cubicBezTo>
                  <a:cubicBezTo>
                    <a:pt x="13" y="288"/>
                    <a:pt x="16" y="292"/>
                    <a:pt x="16" y="296"/>
                  </a:cubicBezTo>
                  <a:close/>
                  <a:moveTo>
                    <a:pt x="16" y="392"/>
                  </a:moveTo>
                  <a:lnTo>
                    <a:pt x="16" y="440"/>
                  </a:lnTo>
                  <a:cubicBezTo>
                    <a:pt x="16" y="445"/>
                    <a:pt x="13" y="448"/>
                    <a:pt x="8" y="448"/>
                  </a:cubicBezTo>
                  <a:cubicBezTo>
                    <a:pt x="4" y="448"/>
                    <a:pt x="0" y="445"/>
                    <a:pt x="0" y="440"/>
                  </a:cubicBezTo>
                  <a:lnTo>
                    <a:pt x="0" y="392"/>
                  </a:lnTo>
                  <a:cubicBezTo>
                    <a:pt x="0" y="388"/>
                    <a:pt x="4" y="384"/>
                    <a:pt x="8" y="384"/>
                  </a:cubicBezTo>
                  <a:cubicBezTo>
                    <a:pt x="13" y="384"/>
                    <a:pt x="16" y="388"/>
                    <a:pt x="16" y="392"/>
                  </a:cubicBezTo>
                  <a:close/>
                  <a:moveTo>
                    <a:pt x="16" y="488"/>
                  </a:moveTo>
                  <a:lnTo>
                    <a:pt x="16" y="536"/>
                  </a:lnTo>
                  <a:cubicBezTo>
                    <a:pt x="16" y="541"/>
                    <a:pt x="13" y="544"/>
                    <a:pt x="8" y="544"/>
                  </a:cubicBezTo>
                  <a:cubicBezTo>
                    <a:pt x="4" y="544"/>
                    <a:pt x="0" y="541"/>
                    <a:pt x="0" y="536"/>
                  </a:cubicBezTo>
                  <a:lnTo>
                    <a:pt x="0" y="488"/>
                  </a:lnTo>
                  <a:cubicBezTo>
                    <a:pt x="0" y="484"/>
                    <a:pt x="4" y="480"/>
                    <a:pt x="8" y="480"/>
                  </a:cubicBezTo>
                  <a:cubicBezTo>
                    <a:pt x="13" y="480"/>
                    <a:pt x="16" y="484"/>
                    <a:pt x="16" y="488"/>
                  </a:cubicBezTo>
                  <a:close/>
                  <a:moveTo>
                    <a:pt x="16" y="584"/>
                  </a:moveTo>
                  <a:lnTo>
                    <a:pt x="16" y="632"/>
                  </a:lnTo>
                  <a:cubicBezTo>
                    <a:pt x="16" y="637"/>
                    <a:pt x="13" y="640"/>
                    <a:pt x="8" y="640"/>
                  </a:cubicBezTo>
                  <a:cubicBezTo>
                    <a:pt x="4" y="640"/>
                    <a:pt x="0" y="637"/>
                    <a:pt x="0" y="632"/>
                  </a:cubicBezTo>
                  <a:lnTo>
                    <a:pt x="0" y="584"/>
                  </a:lnTo>
                  <a:cubicBezTo>
                    <a:pt x="0" y="580"/>
                    <a:pt x="4" y="576"/>
                    <a:pt x="8" y="576"/>
                  </a:cubicBezTo>
                  <a:cubicBezTo>
                    <a:pt x="13" y="576"/>
                    <a:pt x="16" y="580"/>
                    <a:pt x="16" y="584"/>
                  </a:cubicBezTo>
                  <a:close/>
                  <a:moveTo>
                    <a:pt x="16" y="680"/>
                  </a:moveTo>
                  <a:lnTo>
                    <a:pt x="16" y="728"/>
                  </a:lnTo>
                  <a:cubicBezTo>
                    <a:pt x="16" y="733"/>
                    <a:pt x="13" y="736"/>
                    <a:pt x="8" y="736"/>
                  </a:cubicBezTo>
                  <a:cubicBezTo>
                    <a:pt x="4" y="736"/>
                    <a:pt x="0" y="733"/>
                    <a:pt x="0" y="728"/>
                  </a:cubicBezTo>
                  <a:lnTo>
                    <a:pt x="0" y="680"/>
                  </a:lnTo>
                  <a:cubicBezTo>
                    <a:pt x="0" y="676"/>
                    <a:pt x="4" y="672"/>
                    <a:pt x="8" y="672"/>
                  </a:cubicBezTo>
                  <a:cubicBezTo>
                    <a:pt x="13" y="672"/>
                    <a:pt x="16" y="676"/>
                    <a:pt x="16" y="680"/>
                  </a:cubicBezTo>
                  <a:close/>
                  <a:moveTo>
                    <a:pt x="16" y="776"/>
                  </a:moveTo>
                  <a:lnTo>
                    <a:pt x="16" y="824"/>
                  </a:lnTo>
                  <a:cubicBezTo>
                    <a:pt x="16" y="829"/>
                    <a:pt x="13" y="832"/>
                    <a:pt x="8" y="832"/>
                  </a:cubicBezTo>
                  <a:cubicBezTo>
                    <a:pt x="4" y="832"/>
                    <a:pt x="0" y="829"/>
                    <a:pt x="0" y="824"/>
                  </a:cubicBezTo>
                  <a:lnTo>
                    <a:pt x="0" y="776"/>
                  </a:lnTo>
                  <a:cubicBezTo>
                    <a:pt x="0" y="772"/>
                    <a:pt x="4" y="768"/>
                    <a:pt x="8" y="768"/>
                  </a:cubicBezTo>
                  <a:cubicBezTo>
                    <a:pt x="13" y="768"/>
                    <a:pt x="16" y="772"/>
                    <a:pt x="16" y="776"/>
                  </a:cubicBezTo>
                  <a:close/>
                  <a:moveTo>
                    <a:pt x="16" y="872"/>
                  </a:moveTo>
                  <a:lnTo>
                    <a:pt x="16" y="920"/>
                  </a:lnTo>
                  <a:cubicBezTo>
                    <a:pt x="16" y="925"/>
                    <a:pt x="13" y="928"/>
                    <a:pt x="8" y="928"/>
                  </a:cubicBezTo>
                  <a:cubicBezTo>
                    <a:pt x="4" y="928"/>
                    <a:pt x="0" y="925"/>
                    <a:pt x="0" y="920"/>
                  </a:cubicBezTo>
                  <a:lnTo>
                    <a:pt x="0" y="872"/>
                  </a:lnTo>
                  <a:cubicBezTo>
                    <a:pt x="0" y="868"/>
                    <a:pt x="4" y="864"/>
                    <a:pt x="8" y="864"/>
                  </a:cubicBezTo>
                  <a:cubicBezTo>
                    <a:pt x="13" y="864"/>
                    <a:pt x="16" y="868"/>
                    <a:pt x="16" y="872"/>
                  </a:cubicBezTo>
                  <a:close/>
                  <a:moveTo>
                    <a:pt x="16" y="968"/>
                  </a:moveTo>
                  <a:lnTo>
                    <a:pt x="16" y="1016"/>
                  </a:lnTo>
                  <a:cubicBezTo>
                    <a:pt x="16" y="1021"/>
                    <a:pt x="13" y="1024"/>
                    <a:pt x="8" y="1024"/>
                  </a:cubicBezTo>
                  <a:cubicBezTo>
                    <a:pt x="4" y="1024"/>
                    <a:pt x="0" y="1021"/>
                    <a:pt x="0" y="1016"/>
                  </a:cubicBezTo>
                  <a:lnTo>
                    <a:pt x="0" y="968"/>
                  </a:lnTo>
                  <a:cubicBezTo>
                    <a:pt x="0" y="964"/>
                    <a:pt x="4" y="960"/>
                    <a:pt x="8" y="960"/>
                  </a:cubicBezTo>
                  <a:cubicBezTo>
                    <a:pt x="13" y="960"/>
                    <a:pt x="16" y="964"/>
                    <a:pt x="16" y="968"/>
                  </a:cubicBezTo>
                  <a:close/>
                  <a:moveTo>
                    <a:pt x="16" y="1064"/>
                  </a:moveTo>
                  <a:lnTo>
                    <a:pt x="16" y="1112"/>
                  </a:lnTo>
                  <a:cubicBezTo>
                    <a:pt x="16" y="1117"/>
                    <a:pt x="13" y="1120"/>
                    <a:pt x="8" y="1120"/>
                  </a:cubicBezTo>
                  <a:cubicBezTo>
                    <a:pt x="4" y="1120"/>
                    <a:pt x="0" y="1117"/>
                    <a:pt x="0" y="1112"/>
                  </a:cubicBezTo>
                  <a:lnTo>
                    <a:pt x="0" y="1064"/>
                  </a:lnTo>
                  <a:cubicBezTo>
                    <a:pt x="0" y="1060"/>
                    <a:pt x="4" y="1056"/>
                    <a:pt x="8" y="1056"/>
                  </a:cubicBezTo>
                  <a:cubicBezTo>
                    <a:pt x="13" y="1056"/>
                    <a:pt x="16" y="1060"/>
                    <a:pt x="16" y="1064"/>
                  </a:cubicBezTo>
                  <a:close/>
                  <a:moveTo>
                    <a:pt x="16" y="1160"/>
                  </a:moveTo>
                  <a:lnTo>
                    <a:pt x="16" y="1208"/>
                  </a:lnTo>
                  <a:cubicBezTo>
                    <a:pt x="16" y="1213"/>
                    <a:pt x="13" y="1216"/>
                    <a:pt x="8" y="1216"/>
                  </a:cubicBezTo>
                  <a:cubicBezTo>
                    <a:pt x="4" y="1216"/>
                    <a:pt x="0" y="1213"/>
                    <a:pt x="0" y="1208"/>
                  </a:cubicBezTo>
                  <a:lnTo>
                    <a:pt x="0" y="1160"/>
                  </a:lnTo>
                  <a:cubicBezTo>
                    <a:pt x="0" y="1156"/>
                    <a:pt x="4" y="1152"/>
                    <a:pt x="8" y="1152"/>
                  </a:cubicBezTo>
                  <a:cubicBezTo>
                    <a:pt x="13" y="1152"/>
                    <a:pt x="16" y="1156"/>
                    <a:pt x="16" y="1160"/>
                  </a:cubicBezTo>
                  <a:close/>
                  <a:moveTo>
                    <a:pt x="16" y="1256"/>
                  </a:moveTo>
                  <a:lnTo>
                    <a:pt x="16" y="1304"/>
                  </a:lnTo>
                  <a:cubicBezTo>
                    <a:pt x="16" y="1309"/>
                    <a:pt x="13" y="1312"/>
                    <a:pt x="8" y="1312"/>
                  </a:cubicBezTo>
                  <a:cubicBezTo>
                    <a:pt x="4" y="1312"/>
                    <a:pt x="0" y="1309"/>
                    <a:pt x="0" y="1304"/>
                  </a:cubicBezTo>
                  <a:lnTo>
                    <a:pt x="0" y="1256"/>
                  </a:lnTo>
                  <a:cubicBezTo>
                    <a:pt x="0" y="1252"/>
                    <a:pt x="4" y="1248"/>
                    <a:pt x="8" y="1248"/>
                  </a:cubicBezTo>
                  <a:cubicBezTo>
                    <a:pt x="13" y="1248"/>
                    <a:pt x="16" y="1252"/>
                    <a:pt x="16" y="1256"/>
                  </a:cubicBezTo>
                  <a:close/>
                  <a:moveTo>
                    <a:pt x="16" y="1352"/>
                  </a:moveTo>
                  <a:lnTo>
                    <a:pt x="16" y="1400"/>
                  </a:lnTo>
                  <a:cubicBezTo>
                    <a:pt x="16" y="1405"/>
                    <a:pt x="13" y="1408"/>
                    <a:pt x="8" y="1408"/>
                  </a:cubicBezTo>
                  <a:cubicBezTo>
                    <a:pt x="4" y="1408"/>
                    <a:pt x="0" y="1405"/>
                    <a:pt x="0" y="1400"/>
                  </a:cubicBezTo>
                  <a:lnTo>
                    <a:pt x="0" y="1352"/>
                  </a:lnTo>
                  <a:cubicBezTo>
                    <a:pt x="0" y="1348"/>
                    <a:pt x="4" y="1344"/>
                    <a:pt x="8" y="1344"/>
                  </a:cubicBezTo>
                  <a:cubicBezTo>
                    <a:pt x="13" y="1344"/>
                    <a:pt x="16" y="1348"/>
                    <a:pt x="16" y="1352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57" name="Freeform 60"/>
            <p:cNvSpPr>
              <a:spLocks/>
            </p:cNvSpPr>
            <p:nvPr/>
          </p:nvSpPr>
          <p:spPr bwMode="auto">
            <a:xfrm>
              <a:off x="4171" y="2468"/>
              <a:ext cx="76" cy="62"/>
            </a:xfrm>
            <a:custGeom>
              <a:avLst/>
              <a:gdLst>
                <a:gd name="T0" fmla="*/ 12 w 138"/>
                <a:gd name="T1" fmla="*/ 13 h 138"/>
                <a:gd name="T2" fmla="*/ 0 w 138"/>
                <a:gd name="T3" fmla="*/ 0 h 138"/>
                <a:gd name="T4" fmla="*/ 23 w 138"/>
                <a:gd name="T5" fmla="*/ 0 h 138"/>
                <a:gd name="T6" fmla="*/ 23 w 138"/>
                <a:gd name="T7" fmla="*/ 0 h 138"/>
                <a:gd name="T8" fmla="*/ 12 w 138"/>
                <a:gd name="T9" fmla="*/ 13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38"/>
                <a:gd name="T17" fmla="*/ 138 w 138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38">
                  <a:moveTo>
                    <a:pt x="69" y="138"/>
                  </a:moveTo>
                  <a:lnTo>
                    <a:pt x="0" y="0"/>
                  </a:lnTo>
                  <a:cubicBezTo>
                    <a:pt x="44" y="22"/>
                    <a:pt x="95" y="22"/>
                    <a:pt x="138" y="0"/>
                  </a:cubicBezTo>
                  <a:lnTo>
                    <a:pt x="69" y="138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58" name="Rectangle 61"/>
            <p:cNvSpPr>
              <a:spLocks noChangeArrowheads="1"/>
            </p:cNvSpPr>
            <p:nvPr/>
          </p:nvSpPr>
          <p:spPr bwMode="auto">
            <a:xfrm>
              <a:off x="594" y="826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0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8459" name="Rectangle 62"/>
            <p:cNvSpPr>
              <a:spLocks noChangeArrowheads="1"/>
            </p:cNvSpPr>
            <p:nvPr/>
          </p:nvSpPr>
          <p:spPr bwMode="auto">
            <a:xfrm>
              <a:off x="999" y="826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4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8460" name="Rectangle 63"/>
            <p:cNvSpPr>
              <a:spLocks noChangeArrowheads="1"/>
            </p:cNvSpPr>
            <p:nvPr/>
          </p:nvSpPr>
          <p:spPr bwMode="auto">
            <a:xfrm>
              <a:off x="1429" y="826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8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8461" name="Rectangle 64"/>
            <p:cNvSpPr>
              <a:spLocks noChangeArrowheads="1"/>
            </p:cNvSpPr>
            <p:nvPr/>
          </p:nvSpPr>
          <p:spPr bwMode="auto">
            <a:xfrm>
              <a:off x="2238" y="826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16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8462" name="Rectangle 65"/>
            <p:cNvSpPr>
              <a:spLocks noChangeArrowheads="1"/>
            </p:cNvSpPr>
            <p:nvPr/>
          </p:nvSpPr>
          <p:spPr bwMode="auto">
            <a:xfrm>
              <a:off x="2626" y="826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19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8463" name="Rectangle 66"/>
            <p:cNvSpPr>
              <a:spLocks noChangeArrowheads="1"/>
            </p:cNvSpPr>
            <p:nvPr/>
          </p:nvSpPr>
          <p:spPr bwMode="auto">
            <a:xfrm>
              <a:off x="3259" y="826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24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8464" name="Rectangle 67"/>
            <p:cNvSpPr>
              <a:spLocks noChangeArrowheads="1"/>
            </p:cNvSpPr>
            <p:nvPr/>
          </p:nvSpPr>
          <p:spPr bwMode="auto">
            <a:xfrm>
              <a:off x="3857" y="826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31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8465" name="Freeform 68"/>
            <p:cNvSpPr>
              <a:spLocks noEditPoints="1"/>
            </p:cNvSpPr>
            <p:nvPr/>
          </p:nvSpPr>
          <p:spPr bwMode="auto">
            <a:xfrm>
              <a:off x="36" y="964"/>
              <a:ext cx="510" cy="7"/>
            </a:xfrm>
            <a:custGeom>
              <a:avLst/>
              <a:gdLst>
                <a:gd name="T0" fmla="*/ 9 w 928"/>
                <a:gd name="T1" fmla="*/ 0 h 16"/>
                <a:gd name="T2" fmla="*/ 9 w 928"/>
                <a:gd name="T3" fmla="*/ 1 h 16"/>
                <a:gd name="T4" fmla="*/ 0 w 928"/>
                <a:gd name="T5" fmla="*/ 1 h 16"/>
                <a:gd name="T6" fmla="*/ 17 w 928"/>
                <a:gd name="T7" fmla="*/ 0 h 16"/>
                <a:gd name="T8" fmla="*/ 26 w 928"/>
                <a:gd name="T9" fmla="*/ 1 h 16"/>
                <a:gd name="T10" fmla="*/ 17 w 928"/>
                <a:gd name="T11" fmla="*/ 1 h 16"/>
                <a:gd name="T12" fmla="*/ 17 w 928"/>
                <a:gd name="T13" fmla="*/ 0 h 16"/>
                <a:gd name="T14" fmla="*/ 41 w 928"/>
                <a:gd name="T15" fmla="*/ 0 h 16"/>
                <a:gd name="T16" fmla="*/ 41 w 928"/>
                <a:gd name="T17" fmla="*/ 1 h 16"/>
                <a:gd name="T18" fmla="*/ 32 w 928"/>
                <a:gd name="T19" fmla="*/ 1 h 16"/>
                <a:gd name="T20" fmla="*/ 49 w 928"/>
                <a:gd name="T21" fmla="*/ 0 h 16"/>
                <a:gd name="T22" fmla="*/ 58 w 928"/>
                <a:gd name="T23" fmla="*/ 1 h 16"/>
                <a:gd name="T24" fmla="*/ 49 w 928"/>
                <a:gd name="T25" fmla="*/ 1 h 16"/>
                <a:gd name="T26" fmla="*/ 49 w 928"/>
                <a:gd name="T27" fmla="*/ 0 h 16"/>
                <a:gd name="T28" fmla="*/ 73 w 928"/>
                <a:gd name="T29" fmla="*/ 0 h 16"/>
                <a:gd name="T30" fmla="*/ 73 w 928"/>
                <a:gd name="T31" fmla="*/ 1 h 16"/>
                <a:gd name="T32" fmla="*/ 64 w 928"/>
                <a:gd name="T33" fmla="*/ 1 h 16"/>
                <a:gd name="T34" fmla="*/ 81 w 928"/>
                <a:gd name="T35" fmla="*/ 0 h 16"/>
                <a:gd name="T36" fmla="*/ 90 w 928"/>
                <a:gd name="T37" fmla="*/ 1 h 16"/>
                <a:gd name="T38" fmla="*/ 81 w 928"/>
                <a:gd name="T39" fmla="*/ 1 h 16"/>
                <a:gd name="T40" fmla="*/ 81 w 928"/>
                <a:gd name="T41" fmla="*/ 0 h 16"/>
                <a:gd name="T42" fmla="*/ 105 w 928"/>
                <a:gd name="T43" fmla="*/ 0 h 16"/>
                <a:gd name="T44" fmla="*/ 105 w 928"/>
                <a:gd name="T45" fmla="*/ 1 h 16"/>
                <a:gd name="T46" fmla="*/ 96 w 928"/>
                <a:gd name="T47" fmla="*/ 1 h 16"/>
                <a:gd name="T48" fmla="*/ 113 w 928"/>
                <a:gd name="T49" fmla="*/ 0 h 16"/>
                <a:gd name="T50" fmla="*/ 122 w 928"/>
                <a:gd name="T51" fmla="*/ 1 h 16"/>
                <a:gd name="T52" fmla="*/ 113 w 928"/>
                <a:gd name="T53" fmla="*/ 1 h 16"/>
                <a:gd name="T54" fmla="*/ 113 w 928"/>
                <a:gd name="T55" fmla="*/ 0 h 16"/>
                <a:gd name="T56" fmla="*/ 137 w 928"/>
                <a:gd name="T57" fmla="*/ 0 h 16"/>
                <a:gd name="T58" fmla="*/ 137 w 928"/>
                <a:gd name="T59" fmla="*/ 1 h 16"/>
                <a:gd name="T60" fmla="*/ 128 w 928"/>
                <a:gd name="T61" fmla="*/ 1 h 16"/>
                <a:gd name="T62" fmla="*/ 145 w 928"/>
                <a:gd name="T63" fmla="*/ 0 h 16"/>
                <a:gd name="T64" fmla="*/ 154 w 928"/>
                <a:gd name="T65" fmla="*/ 1 h 16"/>
                <a:gd name="T66" fmla="*/ 145 w 928"/>
                <a:gd name="T67" fmla="*/ 1 h 16"/>
                <a:gd name="T68" fmla="*/ 145 w 928"/>
                <a:gd name="T69" fmla="*/ 0 h 1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28"/>
                <a:gd name="T106" fmla="*/ 0 h 16"/>
                <a:gd name="T107" fmla="*/ 928 w 928"/>
                <a:gd name="T108" fmla="*/ 16 h 1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28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  <a:moveTo>
                    <a:pt x="776" y="0"/>
                  </a:moveTo>
                  <a:lnTo>
                    <a:pt x="824" y="0"/>
                  </a:lnTo>
                  <a:cubicBezTo>
                    <a:pt x="829" y="0"/>
                    <a:pt x="832" y="4"/>
                    <a:pt x="832" y="8"/>
                  </a:cubicBezTo>
                  <a:cubicBezTo>
                    <a:pt x="832" y="13"/>
                    <a:pt x="829" y="16"/>
                    <a:pt x="824" y="16"/>
                  </a:cubicBezTo>
                  <a:lnTo>
                    <a:pt x="776" y="16"/>
                  </a:lnTo>
                  <a:cubicBezTo>
                    <a:pt x="772" y="16"/>
                    <a:pt x="768" y="13"/>
                    <a:pt x="768" y="8"/>
                  </a:cubicBezTo>
                  <a:cubicBezTo>
                    <a:pt x="768" y="4"/>
                    <a:pt x="772" y="0"/>
                    <a:pt x="776" y="0"/>
                  </a:cubicBezTo>
                  <a:close/>
                  <a:moveTo>
                    <a:pt x="872" y="0"/>
                  </a:moveTo>
                  <a:lnTo>
                    <a:pt x="920" y="0"/>
                  </a:lnTo>
                  <a:cubicBezTo>
                    <a:pt x="925" y="0"/>
                    <a:pt x="928" y="4"/>
                    <a:pt x="928" y="8"/>
                  </a:cubicBezTo>
                  <a:cubicBezTo>
                    <a:pt x="928" y="13"/>
                    <a:pt x="925" y="16"/>
                    <a:pt x="920" y="16"/>
                  </a:cubicBezTo>
                  <a:lnTo>
                    <a:pt x="872" y="16"/>
                  </a:lnTo>
                  <a:cubicBezTo>
                    <a:pt x="868" y="16"/>
                    <a:pt x="864" y="13"/>
                    <a:pt x="864" y="8"/>
                  </a:cubicBezTo>
                  <a:cubicBezTo>
                    <a:pt x="864" y="4"/>
                    <a:pt x="868" y="0"/>
                    <a:pt x="872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66" name="Freeform 69"/>
            <p:cNvSpPr>
              <a:spLocks noEditPoints="1"/>
            </p:cNvSpPr>
            <p:nvPr/>
          </p:nvSpPr>
          <p:spPr bwMode="auto">
            <a:xfrm>
              <a:off x="36" y="2266"/>
              <a:ext cx="510" cy="7"/>
            </a:xfrm>
            <a:custGeom>
              <a:avLst/>
              <a:gdLst>
                <a:gd name="T0" fmla="*/ 9 w 928"/>
                <a:gd name="T1" fmla="*/ 0 h 16"/>
                <a:gd name="T2" fmla="*/ 9 w 928"/>
                <a:gd name="T3" fmla="*/ 1 h 16"/>
                <a:gd name="T4" fmla="*/ 0 w 928"/>
                <a:gd name="T5" fmla="*/ 1 h 16"/>
                <a:gd name="T6" fmla="*/ 17 w 928"/>
                <a:gd name="T7" fmla="*/ 0 h 16"/>
                <a:gd name="T8" fmla="*/ 26 w 928"/>
                <a:gd name="T9" fmla="*/ 1 h 16"/>
                <a:gd name="T10" fmla="*/ 17 w 928"/>
                <a:gd name="T11" fmla="*/ 1 h 16"/>
                <a:gd name="T12" fmla="*/ 17 w 928"/>
                <a:gd name="T13" fmla="*/ 0 h 16"/>
                <a:gd name="T14" fmla="*/ 41 w 928"/>
                <a:gd name="T15" fmla="*/ 0 h 16"/>
                <a:gd name="T16" fmla="*/ 41 w 928"/>
                <a:gd name="T17" fmla="*/ 1 h 16"/>
                <a:gd name="T18" fmla="*/ 32 w 928"/>
                <a:gd name="T19" fmla="*/ 1 h 16"/>
                <a:gd name="T20" fmla="*/ 49 w 928"/>
                <a:gd name="T21" fmla="*/ 0 h 16"/>
                <a:gd name="T22" fmla="*/ 58 w 928"/>
                <a:gd name="T23" fmla="*/ 1 h 16"/>
                <a:gd name="T24" fmla="*/ 49 w 928"/>
                <a:gd name="T25" fmla="*/ 1 h 16"/>
                <a:gd name="T26" fmla="*/ 49 w 928"/>
                <a:gd name="T27" fmla="*/ 0 h 16"/>
                <a:gd name="T28" fmla="*/ 73 w 928"/>
                <a:gd name="T29" fmla="*/ 0 h 16"/>
                <a:gd name="T30" fmla="*/ 73 w 928"/>
                <a:gd name="T31" fmla="*/ 1 h 16"/>
                <a:gd name="T32" fmla="*/ 64 w 928"/>
                <a:gd name="T33" fmla="*/ 1 h 16"/>
                <a:gd name="T34" fmla="*/ 81 w 928"/>
                <a:gd name="T35" fmla="*/ 0 h 16"/>
                <a:gd name="T36" fmla="*/ 90 w 928"/>
                <a:gd name="T37" fmla="*/ 1 h 16"/>
                <a:gd name="T38" fmla="*/ 81 w 928"/>
                <a:gd name="T39" fmla="*/ 1 h 16"/>
                <a:gd name="T40" fmla="*/ 81 w 928"/>
                <a:gd name="T41" fmla="*/ 0 h 16"/>
                <a:gd name="T42" fmla="*/ 105 w 928"/>
                <a:gd name="T43" fmla="*/ 0 h 16"/>
                <a:gd name="T44" fmla="*/ 105 w 928"/>
                <a:gd name="T45" fmla="*/ 1 h 16"/>
                <a:gd name="T46" fmla="*/ 96 w 928"/>
                <a:gd name="T47" fmla="*/ 1 h 16"/>
                <a:gd name="T48" fmla="*/ 113 w 928"/>
                <a:gd name="T49" fmla="*/ 0 h 16"/>
                <a:gd name="T50" fmla="*/ 122 w 928"/>
                <a:gd name="T51" fmla="*/ 1 h 16"/>
                <a:gd name="T52" fmla="*/ 113 w 928"/>
                <a:gd name="T53" fmla="*/ 1 h 16"/>
                <a:gd name="T54" fmla="*/ 113 w 928"/>
                <a:gd name="T55" fmla="*/ 0 h 16"/>
                <a:gd name="T56" fmla="*/ 137 w 928"/>
                <a:gd name="T57" fmla="*/ 0 h 16"/>
                <a:gd name="T58" fmla="*/ 137 w 928"/>
                <a:gd name="T59" fmla="*/ 1 h 16"/>
                <a:gd name="T60" fmla="*/ 128 w 928"/>
                <a:gd name="T61" fmla="*/ 1 h 16"/>
                <a:gd name="T62" fmla="*/ 145 w 928"/>
                <a:gd name="T63" fmla="*/ 0 h 16"/>
                <a:gd name="T64" fmla="*/ 154 w 928"/>
                <a:gd name="T65" fmla="*/ 1 h 16"/>
                <a:gd name="T66" fmla="*/ 145 w 928"/>
                <a:gd name="T67" fmla="*/ 1 h 16"/>
                <a:gd name="T68" fmla="*/ 145 w 928"/>
                <a:gd name="T69" fmla="*/ 0 h 1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28"/>
                <a:gd name="T106" fmla="*/ 0 h 16"/>
                <a:gd name="T107" fmla="*/ 928 w 928"/>
                <a:gd name="T108" fmla="*/ 16 h 1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28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  <a:moveTo>
                    <a:pt x="776" y="0"/>
                  </a:moveTo>
                  <a:lnTo>
                    <a:pt x="824" y="0"/>
                  </a:lnTo>
                  <a:cubicBezTo>
                    <a:pt x="829" y="0"/>
                    <a:pt x="832" y="4"/>
                    <a:pt x="832" y="8"/>
                  </a:cubicBezTo>
                  <a:cubicBezTo>
                    <a:pt x="832" y="13"/>
                    <a:pt x="829" y="16"/>
                    <a:pt x="824" y="16"/>
                  </a:cubicBezTo>
                  <a:lnTo>
                    <a:pt x="776" y="16"/>
                  </a:lnTo>
                  <a:cubicBezTo>
                    <a:pt x="772" y="16"/>
                    <a:pt x="768" y="13"/>
                    <a:pt x="768" y="8"/>
                  </a:cubicBezTo>
                  <a:cubicBezTo>
                    <a:pt x="768" y="4"/>
                    <a:pt x="772" y="0"/>
                    <a:pt x="776" y="0"/>
                  </a:cubicBezTo>
                  <a:close/>
                  <a:moveTo>
                    <a:pt x="872" y="0"/>
                  </a:moveTo>
                  <a:lnTo>
                    <a:pt x="920" y="0"/>
                  </a:lnTo>
                  <a:cubicBezTo>
                    <a:pt x="925" y="0"/>
                    <a:pt x="928" y="4"/>
                    <a:pt x="928" y="8"/>
                  </a:cubicBezTo>
                  <a:cubicBezTo>
                    <a:pt x="928" y="13"/>
                    <a:pt x="925" y="16"/>
                    <a:pt x="920" y="16"/>
                  </a:cubicBezTo>
                  <a:lnTo>
                    <a:pt x="872" y="16"/>
                  </a:lnTo>
                  <a:cubicBezTo>
                    <a:pt x="868" y="16"/>
                    <a:pt x="864" y="13"/>
                    <a:pt x="864" y="8"/>
                  </a:cubicBezTo>
                  <a:cubicBezTo>
                    <a:pt x="864" y="4"/>
                    <a:pt x="868" y="0"/>
                    <a:pt x="872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67" name="Freeform 70"/>
            <p:cNvSpPr>
              <a:spLocks noEditPoints="1"/>
            </p:cNvSpPr>
            <p:nvPr/>
          </p:nvSpPr>
          <p:spPr bwMode="auto">
            <a:xfrm>
              <a:off x="352" y="1011"/>
              <a:ext cx="9" cy="1201"/>
            </a:xfrm>
            <a:custGeom>
              <a:avLst/>
              <a:gdLst>
                <a:gd name="T0" fmla="*/ 0 w 16"/>
                <a:gd name="T1" fmla="*/ 5 h 2656"/>
                <a:gd name="T2" fmla="*/ 3 w 16"/>
                <a:gd name="T3" fmla="*/ 9 h 2656"/>
                <a:gd name="T4" fmla="*/ 0 w 16"/>
                <a:gd name="T5" fmla="*/ 9 h 2656"/>
                <a:gd name="T6" fmla="*/ 3 w 16"/>
                <a:gd name="T7" fmla="*/ 23 h 2656"/>
                <a:gd name="T8" fmla="*/ 2 w 16"/>
                <a:gd name="T9" fmla="*/ 18 h 2656"/>
                <a:gd name="T10" fmla="*/ 2 w 16"/>
                <a:gd name="T11" fmla="*/ 33 h 2656"/>
                <a:gd name="T12" fmla="*/ 3 w 16"/>
                <a:gd name="T13" fmla="*/ 28 h 2656"/>
                <a:gd name="T14" fmla="*/ 0 w 16"/>
                <a:gd name="T15" fmla="*/ 41 h 2656"/>
                <a:gd name="T16" fmla="*/ 3 w 16"/>
                <a:gd name="T17" fmla="*/ 45 h 2656"/>
                <a:gd name="T18" fmla="*/ 0 w 16"/>
                <a:gd name="T19" fmla="*/ 45 h 2656"/>
                <a:gd name="T20" fmla="*/ 3 w 16"/>
                <a:gd name="T21" fmla="*/ 58 h 2656"/>
                <a:gd name="T22" fmla="*/ 2 w 16"/>
                <a:gd name="T23" fmla="*/ 53 h 2656"/>
                <a:gd name="T24" fmla="*/ 2 w 16"/>
                <a:gd name="T25" fmla="*/ 68 h 2656"/>
                <a:gd name="T26" fmla="*/ 3 w 16"/>
                <a:gd name="T27" fmla="*/ 63 h 2656"/>
                <a:gd name="T28" fmla="*/ 0 w 16"/>
                <a:gd name="T29" fmla="*/ 76 h 2656"/>
                <a:gd name="T30" fmla="*/ 3 w 16"/>
                <a:gd name="T31" fmla="*/ 80 h 2656"/>
                <a:gd name="T32" fmla="*/ 0 w 16"/>
                <a:gd name="T33" fmla="*/ 80 h 2656"/>
                <a:gd name="T34" fmla="*/ 3 w 16"/>
                <a:gd name="T35" fmla="*/ 94 h 2656"/>
                <a:gd name="T36" fmla="*/ 2 w 16"/>
                <a:gd name="T37" fmla="*/ 89 h 2656"/>
                <a:gd name="T38" fmla="*/ 2 w 16"/>
                <a:gd name="T39" fmla="*/ 104 h 2656"/>
                <a:gd name="T40" fmla="*/ 3 w 16"/>
                <a:gd name="T41" fmla="*/ 99 h 2656"/>
                <a:gd name="T42" fmla="*/ 0 w 16"/>
                <a:gd name="T43" fmla="*/ 112 h 2656"/>
                <a:gd name="T44" fmla="*/ 3 w 16"/>
                <a:gd name="T45" fmla="*/ 116 h 2656"/>
                <a:gd name="T46" fmla="*/ 0 w 16"/>
                <a:gd name="T47" fmla="*/ 116 h 2656"/>
                <a:gd name="T48" fmla="*/ 3 w 16"/>
                <a:gd name="T49" fmla="*/ 129 h 2656"/>
                <a:gd name="T50" fmla="*/ 2 w 16"/>
                <a:gd name="T51" fmla="*/ 124 h 2656"/>
                <a:gd name="T52" fmla="*/ 2 w 16"/>
                <a:gd name="T53" fmla="*/ 139 h 2656"/>
                <a:gd name="T54" fmla="*/ 3 w 16"/>
                <a:gd name="T55" fmla="*/ 134 h 2656"/>
                <a:gd name="T56" fmla="*/ 0 w 16"/>
                <a:gd name="T57" fmla="*/ 147 h 2656"/>
                <a:gd name="T58" fmla="*/ 3 w 16"/>
                <a:gd name="T59" fmla="*/ 152 h 2656"/>
                <a:gd name="T60" fmla="*/ 0 w 16"/>
                <a:gd name="T61" fmla="*/ 152 h 2656"/>
                <a:gd name="T62" fmla="*/ 3 w 16"/>
                <a:gd name="T63" fmla="*/ 165 h 2656"/>
                <a:gd name="T64" fmla="*/ 2 w 16"/>
                <a:gd name="T65" fmla="*/ 160 h 2656"/>
                <a:gd name="T66" fmla="*/ 2 w 16"/>
                <a:gd name="T67" fmla="*/ 175 h 2656"/>
                <a:gd name="T68" fmla="*/ 3 w 16"/>
                <a:gd name="T69" fmla="*/ 169 h 2656"/>
                <a:gd name="T70" fmla="*/ 0 w 16"/>
                <a:gd name="T71" fmla="*/ 183 h 2656"/>
                <a:gd name="T72" fmla="*/ 3 w 16"/>
                <a:gd name="T73" fmla="*/ 187 h 2656"/>
                <a:gd name="T74" fmla="*/ 0 w 16"/>
                <a:gd name="T75" fmla="*/ 187 h 2656"/>
                <a:gd name="T76" fmla="*/ 3 w 16"/>
                <a:gd name="T77" fmla="*/ 200 h 2656"/>
                <a:gd name="T78" fmla="*/ 2 w 16"/>
                <a:gd name="T79" fmla="*/ 195 h 2656"/>
                <a:gd name="T80" fmla="*/ 2 w 16"/>
                <a:gd name="T81" fmla="*/ 210 h 2656"/>
                <a:gd name="T82" fmla="*/ 3 w 16"/>
                <a:gd name="T83" fmla="*/ 205 h 2656"/>
                <a:gd name="T84" fmla="*/ 0 w 16"/>
                <a:gd name="T85" fmla="*/ 218 h 2656"/>
                <a:gd name="T86" fmla="*/ 3 w 16"/>
                <a:gd name="T87" fmla="*/ 222 h 2656"/>
                <a:gd name="T88" fmla="*/ 0 w 16"/>
                <a:gd name="T89" fmla="*/ 222 h 2656"/>
                <a:gd name="T90" fmla="*/ 3 w 16"/>
                <a:gd name="T91" fmla="*/ 236 h 2656"/>
                <a:gd name="T92" fmla="*/ 2 w 16"/>
                <a:gd name="T93" fmla="*/ 231 h 2656"/>
                <a:gd name="T94" fmla="*/ 2 w 16"/>
                <a:gd name="T95" fmla="*/ 246 h 2656"/>
                <a:gd name="T96" fmla="*/ 3 w 16"/>
                <a:gd name="T97" fmla="*/ 241 h 265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6"/>
                <a:gd name="T148" fmla="*/ 0 h 2656"/>
                <a:gd name="T149" fmla="*/ 16 w 16"/>
                <a:gd name="T150" fmla="*/ 2656 h 265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6" h="2656">
                  <a:moveTo>
                    <a:pt x="16" y="8"/>
                  </a:moveTo>
                  <a:lnTo>
                    <a:pt x="16" y="56"/>
                  </a:lnTo>
                  <a:cubicBezTo>
                    <a:pt x="16" y="61"/>
                    <a:pt x="13" y="64"/>
                    <a:pt x="8" y="64"/>
                  </a:cubicBezTo>
                  <a:cubicBezTo>
                    <a:pt x="4" y="64"/>
                    <a:pt x="0" y="61"/>
                    <a:pt x="0" y="56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104"/>
                  </a:moveTo>
                  <a:lnTo>
                    <a:pt x="16" y="152"/>
                  </a:lnTo>
                  <a:cubicBezTo>
                    <a:pt x="16" y="157"/>
                    <a:pt x="13" y="160"/>
                    <a:pt x="8" y="160"/>
                  </a:cubicBezTo>
                  <a:cubicBezTo>
                    <a:pt x="4" y="160"/>
                    <a:pt x="0" y="157"/>
                    <a:pt x="0" y="152"/>
                  </a:cubicBezTo>
                  <a:lnTo>
                    <a:pt x="0" y="104"/>
                  </a:lnTo>
                  <a:cubicBezTo>
                    <a:pt x="0" y="100"/>
                    <a:pt x="4" y="96"/>
                    <a:pt x="8" y="96"/>
                  </a:cubicBezTo>
                  <a:cubicBezTo>
                    <a:pt x="13" y="96"/>
                    <a:pt x="16" y="100"/>
                    <a:pt x="16" y="104"/>
                  </a:cubicBezTo>
                  <a:close/>
                  <a:moveTo>
                    <a:pt x="16" y="200"/>
                  </a:moveTo>
                  <a:lnTo>
                    <a:pt x="16" y="248"/>
                  </a:lnTo>
                  <a:cubicBezTo>
                    <a:pt x="16" y="253"/>
                    <a:pt x="13" y="256"/>
                    <a:pt x="8" y="256"/>
                  </a:cubicBezTo>
                  <a:cubicBezTo>
                    <a:pt x="4" y="256"/>
                    <a:pt x="0" y="253"/>
                    <a:pt x="0" y="248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296"/>
                  </a:moveTo>
                  <a:lnTo>
                    <a:pt x="16" y="344"/>
                  </a:lnTo>
                  <a:cubicBezTo>
                    <a:pt x="16" y="349"/>
                    <a:pt x="13" y="352"/>
                    <a:pt x="8" y="352"/>
                  </a:cubicBezTo>
                  <a:cubicBezTo>
                    <a:pt x="4" y="352"/>
                    <a:pt x="0" y="349"/>
                    <a:pt x="0" y="344"/>
                  </a:cubicBezTo>
                  <a:lnTo>
                    <a:pt x="0" y="296"/>
                  </a:lnTo>
                  <a:cubicBezTo>
                    <a:pt x="0" y="292"/>
                    <a:pt x="4" y="288"/>
                    <a:pt x="8" y="288"/>
                  </a:cubicBezTo>
                  <a:cubicBezTo>
                    <a:pt x="13" y="288"/>
                    <a:pt x="16" y="292"/>
                    <a:pt x="16" y="296"/>
                  </a:cubicBezTo>
                  <a:close/>
                  <a:moveTo>
                    <a:pt x="16" y="392"/>
                  </a:moveTo>
                  <a:lnTo>
                    <a:pt x="16" y="440"/>
                  </a:lnTo>
                  <a:cubicBezTo>
                    <a:pt x="16" y="445"/>
                    <a:pt x="13" y="448"/>
                    <a:pt x="8" y="448"/>
                  </a:cubicBezTo>
                  <a:cubicBezTo>
                    <a:pt x="4" y="448"/>
                    <a:pt x="0" y="445"/>
                    <a:pt x="0" y="440"/>
                  </a:cubicBezTo>
                  <a:lnTo>
                    <a:pt x="0" y="392"/>
                  </a:lnTo>
                  <a:cubicBezTo>
                    <a:pt x="0" y="388"/>
                    <a:pt x="4" y="384"/>
                    <a:pt x="8" y="384"/>
                  </a:cubicBezTo>
                  <a:cubicBezTo>
                    <a:pt x="13" y="384"/>
                    <a:pt x="16" y="388"/>
                    <a:pt x="16" y="392"/>
                  </a:cubicBezTo>
                  <a:close/>
                  <a:moveTo>
                    <a:pt x="16" y="488"/>
                  </a:moveTo>
                  <a:lnTo>
                    <a:pt x="16" y="536"/>
                  </a:lnTo>
                  <a:cubicBezTo>
                    <a:pt x="16" y="541"/>
                    <a:pt x="13" y="544"/>
                    <a:pt x="8" y="544"/>
                  </a:cubicBezTo>
                  <a:cubicBezTo>
                    <a:pt x="4" y="544"/>
                    <a:pt x="0" y="541"/>
                    <a:pt x="0" y="536"/>
                  </a:cubicBezTo>
                  <a:lnTo>
                    <a:pt x="0" y="488"/>
                  </a:lnTo>
                  <a:cubicBezTo>
                    <a:pt x="0" y="484"/>
                    <a:pt x="4" y="480"/>
                    <a:pt x="8" y="480"/>
                  </a:cubicBezTo>
                  <a:cubicBezTo>
                    <a:pt x="13" y="480"/>
                    <a:pt x="16" y="484"/>
                    <a:pt x="16" y="488"/>
                  </a:cubicBezTo>
                  <a:close/>
                  <a:moveTo>
                    <a:pt x="16" y="584"/>
                  </a:moveTo>
                  <a:lnTo>
                    <a:pt x="16" y="632"/>
                  </a:lnTo>
                  <a:cubicBezTo>
                    <a:pt x="16" y="637"/>
                    <a:pt x="13" y="640"/>
                    <a:pt x="8" y="640"/>
                  </a:cubicBezTo>
                  <a:cubicBezTo>
                    <a:pt x="4" y="640"/>
                    <a:pt x="0" y="637"/>
                    <a:pt x="0" y="632"/>
                  </a:cubicBezTo>
                  <a:lnTo>
                    <a:pt x="0" y="584"/>
                  </a:lnTo>
                  <a:cubicBezTo>
                    <a:pt x="0" y="580"/>
                    <a:pt x="4" y="576"/>
                    <a:pt x="8" y="576"/>
                  </a:cubicBezTo>
                  <a:cubicBezTo>
                    <a:pt x="13" y="576"/>
                    <a:pt x="16" y="580"/>
                    <a:pt x="16" y="584"/>
                  </a:cubicBezTo>
                  <a:close/>
                  <a:moveTo>
                    <a:pt x="16" y="680"/>
                  </a:moveTo>
                  <a:lnTo>
                    <a:pt x="16" y="728"/>
                  </a:lnTo>
                  <a:cubicBezTo>
                    <a:pt x="16" y="733"/>
                    <a:pt x="13" y="736"/>
                    <a:pt x="8" y="736"/>
                  </a:cubicBezTo>
                  <a:cubicBezTo>
                    <a:pt x="4" y="736"/>
                    <a:pt x="0" y="733"/>
                    <a:pt x="0" y="728"/>
                  </a:cubicBezTo>
                  <a:lnTo>
                    <a:pt x="0" y="680"/>
                  </a:lnTo>
                  <a:cubicBezTo>
                    <a:pt x="0" y="676"/>
                    <a:pt x="4" y="672"/>
                    <a:pt x="8" y="672"/>
                  </a:cubicBezTo>
                  <a:cubicBezTo>
                    <a:pt x="13" y="672"/>
                    <a:pt x="16" y="676"/>
                    <a:pt x="16" y="680"/>
                  </a:cubicBezTo>
                  <a:close/>
                  <a:moveTo>
                    <a:pt x="16" y="776"/>
                  </a:moveTo>
                  <a:lnTo>
                    <a:pt x="16" y="824"/>
                  </a:lnTo>
                  <a:cubicBezTo>
                    <a:pt x="16" y="829"/>
                    <a:pt x="13" y="832"/>
                    <a:pt x="8" y="832"/>
                  </a:cubicBezTo>
                  <a:cubicBezTo>
                    <a:pt x="4" y="832"/>
                    <a:pt x="0" y="829"/>
                    <a:pt x="0" y="824"/>
                  </a:cubicBezTo>
                  <a:lnTo>
                    <a:pt x="0" y="776"/>
                  </a:lnTo>
                  <a:cubicBezTo>
                    <a:pt x="0" y="772"/>
                    <a:pt x="4" y="768"/>
                    <a:pt x="8" y="768"/>
                  </a:cubicBezTo>
                  <a:cubicBezTo>
                    <a:pt x="13" y="768"/>
                    <a:pt x="16" y="772"/>
                    <a:pt x="16" y="776"/>
                  </a:cubicBezTo>
                  <a:close/>
                  <a:moveTo>
                    <a:pt x="16" y="872"/>
                  </a:moveTo>
                  <a:lnTo>
                    <a:pt x="16" y="920"/>
                  </a:lnTo>
                  <a:cubicBezTo>
                    <a:pt x="16" y="925"/>
                    <a:pt x="13" y="928"/>
                    <a:pt x="8" y="928"/>
                  </a:cubicBezTo>
                  <a:cubicBezTo>
                    <a:pt x="4" y="928"/>
                    <a:pt x="0" y="925"/>
                    <a:pt x="0" y="920"/>
                  </a:cubicBezTo>
                  <a:lnTo>
                    <a:pt x="0" y="872"/>
                  </a:lnTo>
                  <a:cubicBezTo>
                    <a:pt x="0" y="868"/>
                    <a:pt x="4" y="864"/>
                    <a:pt x="8" y="864"/>
                  </a:cubicBezTo>
                  <a:cubicBezTo>
                    <a:pt x="13" y="864"/>
                    <a:pt x="16" y="868"/>
                    <a:pt x="16" y="872"/>
                  </a:cubicBezTo>
                  <a:close/>
                  <a:moveTo>
                    <a:pt x="16" y="968"/>
                  </a:moveTo>
                  <a:lnTo>
                    <a:pt x="16" y="1016"/>
                  </a:lnTo>
                  <a:cubicBezTo>
                    <a:pt x="16" y="1021"/>
                    <a:pt x="13" y="1024"/>
                    <a:pt x="8" y="1024"/>
                  </a:cubicBezTo>
                  <a:cubicBezTo>
                    <a:pt x="4" y="1024"/>
                    <a:pt x="0" y="1021"/>
                    <a:pt x="0" y="1016"/>
                  </a:cubicBezTo>
                  <a:lnTo>
                    <a:pt x="0" y="968"/>
                  </a:lnTo>
                  <a:cubicBezTo>
                    <a:pt x="0" y="964"/>
                    <a:pt x="4" y="960"/>
                    <a:pt x="8" y="960"/>
                  </a:cubicBezTo>
                  <a:cubicBezTo>
                    <a:pt x="13" y="960"/>
                    <a:pt x="16" y="964"/>
                    <a:pt x="16" y="968"/>
                  </a:cubicBezTo>
                  <a:close/>
                  <a:moveTo>
                    <a:pt x="16" y="1064"/>
                  </a:moveTo>
                  <a:lnTo>
                    <a:pt x="16" y="1112"/>
                  </a:lnTo>
                  <a:cubicBezTo>
                    <a:pt x="16" y="1117"/>
                    <a:pt x="13" y="1120"/>
                    <a:pt x="8" y="1120"/>
                  </a:cubicBezTo>
                  <a:cubicBezTo>
                    <a:pt x="4" y="1120"/>
                    <a:pt x="0" y="1117"/>
                    <a:pt x="0" y="1112"/>
                  </a:cubicBezTo>
                  <a:lnTo>
                    <a:pt x="0" y="1064"/>
                  </a:lnTo>
                  <a:cubicBezTo>
                    <a:pt x="0" y="1060"/>
                    <a:pt x="4" y="1056"/>
                    <a:pt x="8" y="1056"/>
                  </a:cubicBezTo>
                  <a:cubicBezTo>
                    <a:pt x="13" y="1056"/>
                    <a:pt x="16" y="1060"/>
                    <a:pt x="16" y="1064"/>
                  </a:cubicBezTo>
                  <a:close/>
                  <a:moveTo>
                    <a:pt x="16" y="1160"/>
                  </a:moveTo>
                  <a:lnTo>
                    <a:pt x="16" y="1208"/>
                  </a:lnTo>
                  <a:cubicBezTo>
                    <a:pt x="16" y="1213"/>
                    <a:pt x="13" y="1216"/>
                    <a:pt x="8" y="1216"/>
                  </a:cubicBezTo>
                  <a:cubicBezTo>
                    <a:pt x="4" y="1216"/>
                    <a:pt x="0" y="1213"/>
                    <a:pt x="0" y="1208"/>
                  </a:cubicBezTo>
                  <a:lnTo>
                    <a:pt x="0" y="1160"/>
                  </a:lnTo>
                  <a:cubicBezTo>
                    <a:pt x="0" y="1156"/>
                    <a:pt x="4" y="1152"/>
                    <a:pt x="8" y="1152"/>
                  </a:cubicBezTo>
                  <a:cubicBezTo>
                    <a:pt x="13" y="1152"/>
                    <a:pt x="16" y="1156"/>
                    <a:pt x="16" y="1160"/>
                  </a:cubicBezTo>
                  <a:close/>
                  <a:moveTo>
                    <a:pt x="16" y="1256"/>
                  </a:moveTo>
                  <a:lnTo>
                    <a:pt x="16" y="1304"/>
                  </a:lnTo>
                  <a:cubicBezTo>
                    <a:pt x="16" y="1309"/>
                    <a:pt x="13" y="1312"/>
                    <a:pt x="8" y="1312"/>
                  </a:cubicBezTo>
                  <a:cubicBezTo>
                    <a:pt x="4" y="1312"/>
                    <a:pt x="0" y="1309"/>
                    <a:pt x="0" y="1304"/>
                  </a:cubicBezTo>
                  <a:lnTo>
                    <a:pt x="0" y="1256"/>
                  </a:lnTo>
                  <a:cubicBezTo>
                    <a:pt x="0" y="1252"/>
                    <a:pt x="4" y="1248"/>
                    <a:pt x="8" y="1248"/>
                  </a:cubicBezTo>
                  <a:cubicBezTo>
                    <a:pt x="13" y="1248"/>
                    <a:pt x="16" y="1252"/>
                    <a:pt x="16" y="1256"/>
                  </a:cubicBezTo>
                  <a:close/>
                  <a:moveTo>
                    <a:pt x="16" y="1352"/>
                  </a:moveTo>
                  <a:lnTo>
                    <a:pt x="16" y="1400"/>
                  </a:lnTo>
                  <a:cubicBezTo>
                    <a:pt x="16" y="1405"/>
                    <a:pt x="13" y="1408"/>
                    <a:pt x="8" y="1408"/>
                  </a:cubicBezTo>
                  <a:cubicBezTo>
                    <a:pt x="4" y="1408"/>
                    <a:pt x="0" y="1405"/>
                    <a:pt x="0" y="1400"/>
                  </a:cubicBezTo>
                  <a:lnTo>
                    <a:pt x="0" y="1352"/>
                  </a:lnTo>
                  <a:cubicBezTo>
                    <a:pt x="0" y="1348"/>
                    <a:pt x="4" y="1344"/>
                    <a:pt x="8" y="1344"/>
                  </a:cubicBezTo>
                  <a:cubicBezTo>
                    <a:pt x="13" y="1344"/>
                    <a:pt x="16" y="1348"/>
                    <a:pt x="16" y="1352"/>
                  </a:cubicBezTo>
                  <a:close/>
                  <a:moveTo>
                    <a:pt x="16" y="1448"/>
                  </a:moveTo>
                  <a:lnTo>
                    <a:pt x="16" y="1496"/>
                  </a:lnTo>
                  <a:cubicBezTo>
                    <a:pt x="16" y="1501"/>
                    <a:pt x="13" y="1504"/>
                    <a:pt x="8" y="1504"/>
                  </a:cubicBezTo>
                  <a:cubicBezTo>
                    <a:pt x="4" y="1504"/>
                    <a:pt x="0" y="1501"/>
                    <a:pt x="0" y="1496"/>
                  </a:cubicBezTo>
                  <a:lnTo>
                    <a:pt x="0" y="1448"/>
                  </a:lnTo>
                  <a:cubicBezTo>
                    <a:pt x="0" y="1444"/>
                    <a:pt x="4" y="1440"/>
                    <a:pt x="8" y="1440"/>
                  </a:cubicBezTo>
                  <a:cubicBezTo>
                    <a:pt x="13" y="1440"/>
                    <a:pt x="16" y="1444"/>
                    <a:pt x="16" y="1448"/>
                  </a:cubicBezTo>
                  <a:close/>
                  <a:moveTo>
                    <a:pt x="16" y="1544"/>
                  </a:moveTo>
                  <a:lnTo>
                    <a:pt x="16" y="1592"/>
                  </a:lnTo>
                  <a:cubicBezTo>
                    <a:pt x="16" y="1597"/>
                    <a:pt x="13" y="1600"/>
                    <a:pt x="8" y="1600"/>
                  </a:cubicBezTo>
                  <a:cubicBezTo>
                    <a:pt x="4" y="1600"/>
                    <a:pt x="0" y="1597"/>
                    <a:pt x="0" y="1592"/>
                  </a:cubicBezTo>
                  <a:lnTo>
                    <a:pt x="0" y="1544"/>
                  </a:lnTo>
                  <a:cubicBezTo>
                    <a:pt x="0" y="1540"/>
                    <a:pt x="4" y="1536"/>
                    <a:pt x="8" y="1536"/>
                  </a:cubicBezTo>
                  <a:cubicBezTo>
                    <a:pt x="13" y="1536"/>
                    <a:pt x="16" y="1540"/>
                    <a:pt x="16" y="1544"/>
                  </a:cubicBezTo>
                  <a:close/>
                  <a:moveTo>
                    <a:pt x="16" y="1640"/>
                  </a:moveTo>
                  <a:lnTo>
                    <a:pt x="16" y="1688"/>
                  </a:lnTo>
                  <a:cubicBezTo>
                    <a:pt x="16" y="1693"/>
                    <a:pt x="13" y="1696"/>
                    <a:pt x="8" y="1696"/>
                  </a:cubicBezTo>
                  <a:cubicBezTo>
                    <a:pt x="4" y="1696"/>
                    <a:pt x="0" y="1693"/>
                    <a:pt x="0" y="1688"/>
                  </a:cubicBezTo>
                  <a:lnTo>
                    <a:pt x="0" y="1640"/>
                  </a:lnTo>
                  <a:cubicBezTo>
                    <a:pt x="0" y="1636"/>
                    <a:pt x="4" y="1632"/>
                    <a:pt x="8" y="1632"/>
                  </a:cubicBezTo>
                  <a:cubicBezTo>
                    <a:pt x="13" y="1632"/>
                    <a:pt x="16" y="1636"/>
                    <a:pt x="16" y="1640"/>
                  </a:cubicBezTo>
                  <a:close/>
                  <a:moveTo>
                    <a:pt x="16" y="1736"/>
                  </a:moveTo>
                  <a:lnTo>
                    <a:pt x="16" y="1784"/>
                  </a:lnTo>
                  <a:cubicBezTo>
                    <a:pt x="16" y="1789"/>
                    <a:pt x="13" y="1792"/>
                    <a:pt x="8" y="1792"/>
                  </a:cubicBezTo>
                  <a:cubicBezTo>
                    <a:pt x="4" y="1792"/>
                    <a:pt x="0" y="1789"/>
                    <a:pt x="0" y="1784"/>
                  </a:cubicBezTo>
                  <a:lnTo>
                    <a:pt x="0" y="1736"/>
                  </a:lnTo>
                  <a:cubicBezTo>
                    <a:pt x="0" y="1732"/>
                    <a:pt x="4" y="1728"/>
                    <a:pt x="8" y="1728"/>
                  </a:cubicBezTo>
                  <a:cubicBezTo>
                    <a:pt x="13" y="1728"/>
                    <a:pt x="16" y="1732"/>
                    <a:pt x="16" y="1736"/>
                  </a:cubicBezTo>
                  <a:close/>
                  <a:moveTo>
                    <a:pt x="16" y="1832"/>
                  </a:moveTo>
                  <a:lnTo>
                    <a:pt x="16" y="1880"/>
                  </a:lnTo>
                  <a:cubicBezTo>
                    <a:pt x="16" y="1885"/>
                    <a:pt x="13" y="1888"/>
                    <a:pt x="8" y="1888"/>
                  </a:cubicBezTo>
                  <a:cubicBezTo>
                    <a:pt x="4" y="1888"/>
                    <a:pt x="0" y="1885"/>
                    <a:pt x="0" y="1880"/>
                  </a:cubicBezTo>
                  <a:lnTo>
                    <a:pt x="0" y="1832"/>
                  </a:lnTo>
                  <a:cubicBezTo>
                    <a:pt x="0" y="1828"/>
                    <a:pt x="4" y="1824"/>
                    <a:pt x="8" y="1824"/>
                  </a:cubicBezTo>
                  <a:cubicBezTo>
                    <a:pt x="13" y="1824"/>
                    <a:pt x="16" y="1828"/>
                    <a:pt x="16" y="1832"/>
                  </a:cubicBezTo>
                  <a:close/>
                  <a:moveTo>
                    <a:pt x="16" y="1928"/>
                  </a:moveTo>
                  <a:lnTo>
                    <a:pt x="16" y="1976"/>
                  </a:lnTo>
                  <a:cubicBezTo>
                    <a:pt x="16" y="1981"/>
                    <a:pt x="13" y="1984"/>
                    <a:pt x="8" y="1984"/>
                  </a:cubicBezTo>
                  <a:cubicBezTo>
                    <a:pt x="4" y="1984"/>
                    <a:pt x="0" y="1981"/>
                    <a:pt x="0" y="1976"/>
                  </a:cubicBezTo>
                  <a:lnTo>
                    <a:pt x="0" y="1928"/>
                  </a:lnTo>
                  <a:cubicBezTo>
                    <a:pt x="0" y="1924"/>
                    <a:pt x="4" y="1920"/>
                    <a:pt x="8" y="1920"/>
                  </a:cubicBezTo>
                  <a:cubicBezTo>
                    <a:pt x="13" y="1920"/>
                    <a:pt x="16" y="1924"/>
                    <a:pt x="16" y="1928"/>
                  </a:cubicBezTo>
                  <a:close/>
                  <a:moveTo>
                    <a:pt x="16" y="2024"/>
                  </a:moveTo>
                  <a:lnTo>
                    <a:pt x="16" y="2072"/>
                  </a:lnTo>
                  <a:cubicBezTo>
                    <a:pt x="16" y="2077"/>
                    <a:pt x="13" y="2080"/>
                    <a:pt x="8" y="2080"/>
                  </a:cubicBezTo>
                  <a:cubicBezTo>
                    <a:pt x="4" y="2080"/>
                    <a:pt x="0" y="2077"/>
                    <a:pt x="0" y="2072"/>
                  </a:cubicBezTo>
                  <a:lnTo>
                    <a:pt x="0" y="2024"/>
                  </a:lnTo>
                  <a:cubicBezTo>
                    <a:pt x="0" y="2020"/>
                    <a:pt x="4" y="2016"/>
                    <a:pt x="8" y="2016"/>
                  </a:cubicBezTo>
                  <a:cubicBezTo>
                    <a:pt x="13" y="2016"/>
                    <a:pt x="16" y="2020"/>
                    <a:pt x="16" y="2024"/>
                  </a:cubicBezTo>
                  <a:close/>
                  <a:moveTo>
                    <a:pt x="16" y="2120"/>
                  </a:moveTo>
                  <a:lnTo>
                    <a:pt x="16" y="2168"/>
                  </a:lnTo>
                  <a:cubicBezTo>
                    <a:pt x="16" y="2173"/>
                    <a:pt x="13" y="2176"/>
                    <a:pt x="8" y="2176"/>
                  </a:cubicBezTo>
                  <a:cubicBezTo>
                    <a:pt x="4" y="2176"/>
                    <a:pt x="0" y="2173"/>
                    <a:pt x="0" y="2168"/>
                  </a:cubicBezTo>
                  <a:lnTo>
                    <a:pt x="0" y="2120"/>
                  </a:lnTo>
                  <a:cubicBezTo>
                    <a:pt x="0" y="2116"/>
                    <a:pt x="4" y="2112"/>
                    <a:pt x="8" y="2112"/>
                  </a:cubicBezTo>
                  <a:cubicBezTo>
                    <a:pt x="13" y="2112"/>
                    <a:pt x="16" y="2116"/>
                    <a:pt x="16" y="2120"/>
                  </a:cubicBezTo>
                  <a:close/>
                  <a:moveTo>
                    <a:pt x="16" y="2216"/>
                  </a:moveTo>
                  <a:lnTo>
                    <a:pt x="16" y="2264"/>
                  </a:lnTo>
                  <a:cubicBezTo>
                    <a:pt x="16" y="2269"/>
                    <a:pt x="13" y="2272"/>
                    <a:pt x="8" y="2272"/>
                  </a:cubicBezTo>
                  <a:cubicBezTo>
                    <a:pt x="4" y="2272"/>
                    <a:pt x="0" y="2269"/>
                    <a:pt x="0" y="2264"/>
                  </a:cubicBezTo>
                  <a:lnTo>
                    <a:pt x="0" y="2216"/>
                  </a:lnTo>
                  <a:cubicBezTo>
                    <a:pt x="0" y="2212"/>
                    <a:pt x="4" y="2208"/>
                    <a:pt x="8" y="2208"/>
                  </a:cubicBezTo>
                  <a:cubicBezTo>
                    <a:pt x="13" y="2208"/>
                    <a:pt x="16" y="2212"/>
                    <a:pt x="16" y="2216"/>
                  </a:cubicBezTo>
                  <a:close/>
                  <a:moveTo>
                    <a:pt x="16" y="2312"/>
                  </a:moveTo>
                  <a:lnTo>
                    <a:pt x="16" y="2360"/>
                  </a:lnTo>
                  <a:cubicBezTo>
                    <a:pt x="16" y="2365"/>
                    <a:pt x="13" y="2368"/>
                    <a:pt x="8" y="2368"/>
                  </a:cubicBezTo>
                  <a:cubicBezTo>
                    <a:pt x="4" y="2368"/>
                    <a:pt x="0" y="2365"/>
                    <a:pt x="0" y="2360"/>
                  </a:cubicBezTo>
                  <a:lnTo>
                    <a:pt x="0" y="2312"/>
                  </a:lnTo>
                  <a:cubicBezTo>
                    <a:pt x="0" y="2308"/>
                    <a:pt x="4" y="2304"/>
                    <a:pt x="8" y="2304"/>
                  </a:cubicBezTo>
                  <a:cubicBezTo>
                    <a:pt x="13" y="2304"/>
                    <a:pt x="16" y="2308"/>
                    <a:pt x="16" y="2312"/>
                  </a:cubicBezTo>
                  <a:close/>
                  <a:moveTo>
                    <a:pt x="16" y="2408"/>
                  </a:moveTo>
                  <a:lnTo>
                    <a:pt x="16" y="2456"/>
                  </a:lnTo>
                  <a:cubicBezTo>
                    <a:pt x="16" y="2461"/>
                    <a:pt x="13" y="2464"/>
                    <a:pt x="8" y="2464"/>
                  </a:cubicBezTo>
                  <a:cubicBezTo>
                    <a:pt x="4" y="2464"/>
                    <a:pt x="0" y="2461"/>
                    <a:pt x="0" y="2456"/>
                  </a:cubicBezTo>
                  <a:lnTo>
                    <a:pt x="0" y="2408"/>
                  </a:lnTo>
                  <a:cubicBezTo>
                    <a:pt x="0" y="2404"/>
                    <a:pt x="4" y="2400"/>
                    <a:pt x="8" y="2400"/>
                  </a:cubicBezTo>
                  <a:cubicBezTo>
                    <a:pt x="13" y="2400"/>
                    <a:pt x="16" y="2404"/>
                    <a:pt x="16" y="2408"/>
                  </a:cubicBezTo>
                  <a:close/>
                  <a:moveTo>
                    <a:pt x="16" y="2504"/>
                  </a:moveTo>
                  <a:lnTo>
                    <a:pt x="16" y="2552"/>
                  </a:lnTo>
                  <a:cubicBezTo>
                    <a:pt x="16" y="2557"/>
                    <a:pt x="13" y="2560"/>
                    <a:pt x="8" y="2560"/>
                  </a:cubicBezTo>
                  <a:cubicBezTo>
                    <a:pt x="4" y="2560"/>
                    <a:pt x="0" y="2557"/>
                    <a:pt x="0" y="2552"/>
                  </a:cubicBezTo>
                  <a:lnTo>
                    <a:pt x="0" y="2504"/>
                  </a:lnTo>
                  <a:cubicBezTo>
                    <a:pt x="0" y="2500"/>
                    <a:pt x="4" y="2496"/>
                    <a:pt x="8" y="2496"/>
                  </a:cubicBezTo>
                  <a:cubicBezTo>
                    <a:pt x="13" y="2496"/>
                    <a:pt x="16" y="2500"/>
                    <a:pt x="16" y="2504"/>
                  </a:cubicBezTo>
                  <a:close/>
                  <a:moveTo>
                    <a:pt x="16" y="2600"/>
                  </a:moveTo>
                  <a:lnTo>
                    <a:pt x="16" y="2648"/>
                  </a:lnTo>
                  <a:cubicBezTo>
                    <a:pt x="16" y="2653"/>
                    <a:pt x="13" y="2656"/>
                    <a:pt x="8" y="2656"/>
                  </a:cubicBezTo>
                  <a:cubicBezTo>
                    <a:pt x="4" y="2656"/>
                    <a:pt x="0" y="2653"/>
                    <a:pt x="0" y="2648"/>
                  </a:cubicBezTo>
                  <a:lnTo>
                    <a:pt x="0" y="2600"/>
                  </a:lnTo>
                  <a:cubicBezTo>
                    <a:pt x="0" y="2596"/>
                    <a:pt x="4" y="2592"/>
                    <a:pt x="8" y="2592"/>
                  </a:cubicBezTo>
                  <a:cubicBezTo>
                    <a:pt x="13" y="2592"/>
                    <a:pt x="16" y="2596"/>
                    <a:pt x="16" y="260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68" name="Freeform 71"/>
            <p:cNvSpPr>
              <a:spLocks/>
            </p:cNvSpPr>
            <p:nvPr/>
          </p:nvSpPr>
          <p:spPr bwMode="auto">
            <a:xfrm>
              <a:off x="318" y="967"/>
              <a:ext cx="76" cy="63"/>
            </a:xfrm>
            <a:custGeom>
              <a:avLst/>
              <a:gdLst>
                <a:gd name="T0" fmla="*/ 12 w 138"/>
                <a:gd name="T1" fmla="*/ 0 h 139"/>
                <a:gd name="T2" fmla="*/ 23 w 138"/>
                <a:gd name="T3" fmla="*/ 13 h 139"/>
                <a:gd name="T4" fmla="*/ 0 w 138"/>
                <a:gd name="T5" fmla="*/ 13 h 139"/>
                <a:gd name="T6" fmla="*/ 12 w 138"/>
                <a:gd name="T7" fmla="*/ 0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69" y="0"/>
                  </a:moveTo>
                  <a:lnTo>
                    <a:pt x="138" y="139"/>
                  </a:lnTo>
                  <a:cubicBezTo>
                    <a:pt x="95" y="117"/>
                    <a:pt x="44" y="117"/>
                    <a:pt x="0" y="139"/>
                  </a:cubicBezTo>
                  <a:lnTo>
                    <a:pt x="69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69" name="Freeform 72"/>
            <p:cNvSpPr>
              <a:spLocks/>
            </p:cNvSpPr>
            <p:nvPr/>
          </p:nvSpPr>
          <p:spPr bwMode="auto">
            <a:xfrm>
              <a:off x="318" y="2208"/>
              <a:ext cx="76" cy="61"/>
            </a:xfrm>
            <a:custGeom>
              <a:avLst/>
              <a:gdLst>
                <a:gd name="T0" fmla="*/ 12 w 138"/>
                <a:gd name="T1" fmla="*/ 12 h 138"/>
                <a:gd name="T2" fmla="*/ 0 w 138"/>
                <a:gd name="T3" fmla="*/ 0 h 138"/>
                <a:gd name="T4" fmla="*/ 23 w 138"/>
                <a:gd name="T5" fmla="*/ 0 h 138"/>
                <a:gd name="T6" fmla="*/ 23 w 138"/>
                <a:gd name="T7" fmla="*/ 0 h 138"/>
                <a:gd name="T8" fmla="*/ 12 w 138"/>
                <a:gd name="T9" fmla="*/ 12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38"/>
                <a:gd name="T17" fmla="*/ 138 w 138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38">
                  <a:moveTo>
                    <a:pt x="69" y="138"/>
                  </a:moveTo>
                  <a:lnTo>
                    <a:pt x="0" y="0"/>
                  </a:lnTo>
                  <a:cubicBezTo>
                    <a:pt x="44" y="22"/>
                    <a:pt x="95" y="22"/>
                    <a:pt x="138" y="0"/>
                  </a:cubicBezTo>
                  <a:lnTo>
                    <a:pt x="69" y="138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70" name="Rectangle 73"/>
            <p:cNvSpPr>
              <a:spLocks noChangeArrowheads="1"/>
            </p:cNvSpPr>
            <p:nvPr/>
          </p:nvSpPr>
          <p:spPr bwMode="auto">
            <a:xfrm>
              <a:off x="145" y="1289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固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8471" name="Rectangle 74"/>
            <p:cNvSpPr>
              <a:spLocks noChangeArrowheads="1"/>
            </p:cNvSpPr>
            <p:nvPr/>
          </p:nvSpPr>
          <p:spPr bwMode="auto">
            <a:xfrm>
              <a:off x="145" y="1405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定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8472" name="Rectangle 75"/>
            <p:cNvSpPr>
              <a:spLocks noChangeArrowheads="1"/>
            </p:cNvSpPr>
            <p:nvPr/>
          </p:nvSpPr>
          <p:spPr bwMode="auto">
            <a:xfrm>
              <a:off x="145" y="1521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长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8473" name="Rectangle 76"/>
            <p:cNvSpPr>
              <a:spLocks noChangeArrowheads="1"/>
            </p:cNvSpPr>
            <p:nvPr/>
          </p:nvSpPr>
          <p:spPr bwMode="auto">
            <a:xfrm>
              <a:off x="145" y="1629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度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8474" name="Rectangle 77"/>
            <p:cNvSpPr>
              <a:spLocks noChangeArrowheads="1"/>
            </p:cNvSpPr>
            <p:nvPr/>
          </p:nvSpPr>
          <p:spPr bwMode="auto">
            <a:xfrm>
              <a:off x="145" y="1745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部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8475" name="Rectangle 78"/>
            <p:cNvSpPr>
              <a:spLocks noChangeArrowheads="1"/>
            </p:cNvSpPr>
            <p:nvPr/>
          </p:nvSpPr>
          <p:spPr bwMode="auto">
            <a:xfrm>
              <a:off x="145" y="1861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分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8476" name="Freeform 79"/>
            <p:cNvSpPr>
              <a:spLocks noEditPoints="1"/>
            </p:cNvSpPr>
            <p:nvPr/>
          </p:nvSpPr>
          <p:spPr bwMode="auto">
            <a:xfrm>
              <a:off x="36" y="2527"/>
              <a:ext cx="510" cy="7"/>
            </a:xfrm>
            <a:custGeom>
              <a:avLst/>
              <a:gdLst>
                <a:gd name="T0" fmla="*/ 9 w 928"/>
                <a:gd name="T1" fmla="*/ 0 h 16"/>
                <a:gd name="T2" fmla="*/ 9 w 928"/>
                <a:gd name="T3" fmla="*/ 1 h 16"/>
                <a:gd name="T4" fmla="*/ 0 w 928"/>
                <a:gd name="T5" fmla="*/ 1 h 16"/>
                <a:gd name="T6" fmla="*/ 17 w 928"/>
                <a:gd name="T7" fmla="*/ 0 h 16"/>
                <a:gd name="T8" fmla="*/ 26 w 928"/>
                <a:gd name="T9" fmla="*/ 1 h 16"/>
                <a:gd name="T10" fmla="*/ 17 w 928"/>
                <a:gd name="T11" fmla="*/ 1 h 16"/>
                <a:gd name="T12" fmla="*/ 17 w 928"/>
                <a:gd name="T13" fmla="*/ 0 h 16"/>
                <a:gd name="T14" fmla="*/ 41 w 928"/>
                <a:gd name="T15" fmla="*/ 0 h 16"/>
                <a:gd name="T16" fmla="*/ 41 w 928"/>
                <a:gd name="T17" fmla="*/ 1 h 16"/>
                <a:gd name="T18" fmla="*/ 32 w 928"/>
                <a:gd name="T19" fmla="*/ 1 h 16"/>
                <a:gd name="T20" fmla="*/ 49 w 928"/>
                <a:gd name="T21" fmla="*/ 0 h 16"/>
                <a:gd name="T22" fmla="*/ 58 w 928"/>
                <a:gd name="T23" fmla="*/ 1 h 16"/>
                <a:gd name="T24" fmla="*/ 49 w 928"/>
                <a:gd name="T25" fmla="*/ 1 h 16"/>
                <a:gd name="T26" fmla="*/ 49 w 928"/>
                <a:gd name="T27" fmla="*/ 0 h 16"/>
                <a:gd name="T28" fmla="*/ 73 w 928"/>
                <a:gd name="T29" fmla="*/ 0 h 16"/>
                <a:gd name="T30" fmla="*/ 73 w 928"/>
                <a:gd name="T31" fmla="*/ 1 h 16"/>
                <a:gd name="T32" fmla="*/ 64 w 928"/>
                <a:gd name="T33" fmla="*/ 1 h 16"/>
                <a:gd name="T34" fmla="*/ 81 w 928"/>
                <a:gd name="T35" fmla="*/ 0 h 16"/>
                <a:gd name="T36" fmla="*/ 90 w 928"/>
                <a:gd name="T37" fmla="*/ 1 h 16"/>
                <a:gd name="T38" fmla="*/ 81 w 928"/>
                <a:gd name="T39" fmla="*/ 1 h 16"/>
                <a:gd name="T40" fmla="*/ 81 w 928"/>
                <a:gd name="T41" fmla="*/ 0 h 16"/>
                <a:gd name="T42" fmla="*/ 105 w 928"/>
                <a:gd name="T43" fmla="*/ 0 h 16"/>
                <a:gd name="T44" fmla="*/ 105 w 928"/>
                <a:gd name="T45" fmla="*/ 1 h 16"/>
                <a:gd name="T46" fmla="*/ 96 w 928"/>
                <a:gd name="T47" fmla="*/ 1 h 16"/>
                <a:gd name="T48" fmla="*/ 113 w 928"/>
                <a:gd name="T49" fmla="*/ 0 h 16"/>
                <a:gd name="T50" fmla="*/ 122 w 928"/>
                <a:gd name="T51" fmla="*/ 1 h 16"/>
                <a:gd name="T52" fmla="*/ 113 w 928"/>
                <a:gd name="T53" fmla="*/ 1 h 16"/>
                <a:gd name="T54" fmla="*/ 113 w 928"/>
                <a:gd name="T55" fmla="*/ 0 h 16"/>
                <a:gd name="T56" fmla="*/ 137 w 928"/>
                <a:gd name="T57" fmla="*/ 0 h 16"/>
                <a:gd name="T58" fmla="*/ 137 w 928"/>
                <a:gd name="T59" fmla="*/ 1 h 16"/>
                <a:gd name="T60" fmla="*/ 128 w 928"/>
                <a:gd name="T61" fmla="*/ 1 h 16"/>
                <a:gd name="T62" fmla="*/ 145 w 928"/>
                <a:gd name="T63" fmla="*/ 0 h 16"/>
                <a:gd name="T64" fmla="*/ 154 w 928"/>
                <a:gd name="T65" fmla="*/ 1 h 16"/>
                <a:gd name="T66" fmla="*/ 145 w 928"/>
                <a:gd name="T67" fmla="*/ 1 h 16"/>
                <a:gd name="T68" fmla="*/ 145 w 928"/>
                <a:gd name="T69" fmla="*/ 0 h 1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28"/>
                <a:gd name="T106" fmla="*/ 0 h 16"/>
                <a:gd name="T107" fmla="*/ 928 w 928"/>
                <a:gd name="T108" fmla="*/ 16 h 1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28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  <a:moveTo>
                    <a:pt x="776" y="0"/>
                  </a:moveTo>
                  <a:lnTo>
                    <a:pt x="824" y="0"/>
                  </a:lnTo>
                  <a:cubicBezTo>
                    <a:pt x="829" y="0"/>
                    <a:pt x="832" y="4"/>
                    <a:pt x="832" y="8"/>
                  </a:cubicBezTo>
                  <a:cubicBezTo>
                    <a:pt x="832" y="13"/>
                    <a:pt x="829" y="16"/>
                    <a:pt x="824" y="16"/>
                  </a:cubicBezTo>
                  <a:lnTo>
                    <a:pt x="776" y="16"/>
                  </a:lnTo>
                  <a:cubicBezTo>
                    <a:pt x="772" y="16"/>
                    <a:pt x="768" y="13"/>
                    <a:pt x="768" y="8"/>
                  </a:cubicBezTo>
                  <a:cubicBezTo>
                    <a:pt x="768" y="4"/>
                    <a:pt x="772" y="0"/>
                    <a:pt x="776" y="0"/>
                  </a:cubicBezTo>
                  <a:close/>
                  <a:moveTo>
                    <a:pt x="872" y="0"/>
                  </a:moveTo>
                  <a:lnTo>
                    <a:pt x="920" y="0"/>
                  </a:lnTo>
                  <a:cubicBezTo>
                    <a:pt x="925" y="0"/>
                    <a:pt x="928" y="4"/>
                    <a:pt x="928" y="8"/>
                  </a:cubicBezTo>
                  <a:cubicBezTo>
                    <a:pt x="928" y="13"/>
                    <a:pt x="925" y="16"/>
                    <a:pt x="920" y="16"/>
                  </a:cubicBezTo>
                  <a:lnTo>
                    <a:pt x="872" y="16"/>
                  </a:lnTo>
                  <a:cubicBezTo>
                    <a:pt x="868" y="16"/>
                    <a:pt x="864" y="13"/>
                    <a:pt x="864" y="8"/>
                  </a:cubicBezTo>
                  <a:cubicBezTo>
                    <a:pt x="864" y="4"/>
                    <a:pt x="868" y="0"/>
                    <a:pt x="872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77" name="Freeform 80"/>
            <p:cNvSpPr>
              <a:spLocks noEditPoints="1"/>
            </p:cNvSpPr>
            <p:nvPr/>
          </p:nvSpPr>
          <p:spPr bwMode="auto">
            <a:xfrm>
              <a:off x="352" y="2314"/>
              <a:ext cx="9" cy="159"/>
            </a:xfrm>
            <a:custGeom>
              <a:avLst/>
              <a:gdLst>
                <a:gd name="T0" fmla="*/ 3 w 16"/>
                <a:gd name="T1" fmla="*/ 1 h 352"/>
                <a:gd name="T2" fmla="*/ 3 w 16"/>
                <a:gd name="T3" fmla="*/ 5 h 352"/>
                <a:gd name="T4" fmla="*/ 2 w 16"/>
                <a:gd name="T5" fmla="*/ 6 h 352"/>
                <a:gd name="T6" fmla="*/ 0 w 16"/>
                <a:gd name="T7" fmla="*/ 5 h 352"/>
                <a:gd name="T8" fmla="*/ 0 w 16"/>
                <a:gd name="T9" fmla="*/ 1 h 352"/>
                <a:gd name="T10" fmla="*/ 2 w 16"/>
                <a:gd name="T11" fmla="*/ 0 h 352"/>
                <a:gd name="T12" fmla="*/ 3 w 16"/>
                <a:gd name="T13" fmla="*/ 1 h 352"/>
                <a:gd name="T14" fmla="*/ 3 w 16"/>
                <a:gd name="T15" fmla="*/ 9 h 352"/>
                <a:gd name="T16" fmla="*/ 3 w 16"/>
                <a:gd name="T17" fmla="*/ 14 h 352"/>
                <a:gd name="T18" fmla="*/ 2 w 16"/>
                <a:gd name="T19" fmla="*/ 15 h 352"/>
                <a:gd name="T20" fmla="*/ 0 w 16"/>
                <a:gd name="T21" fmla="*/ 14 h 352"/>
                <a:gd name="T22" fmla="*/ 0 w 16"/>
                <a:gd name="T23" fmla="*/ 9 h 352"/>
                <a:gd name="T24" fmla="*/ 2 w 16"/>
                <a:gd name="T25" fmla="*/ 9 h 352"/>
                <a:gd name="T26" fmla="*/ 3 w 16"/>
                <a:gd name="T27" fmla="*/ 9 h 352"/>
                <a:gd name="T28" fmla="*/ 3 w 16"/>
                <a:gd name="T29" fmla="*/ 19 h 352"/>
                <a:gd name="T30" fmla="*/ 3 w 16"/>
                <a:gd name="T31" fmla="*/ 23 h 352"/>
                <a:gd name="T32" fmla="*/ 2 w 16"/>
                <a:gd name="T33" fmla="*/ 23 h 352"/>
                <a:gd name="T34" fmla="*/ 0 w 16"/>
                <a:gd name="T35" fmla="*/ 23 h 352"/>
                <a:gd name="T36" fmla="*/ 0 w 16"/>
                <a:gd name="T37" fmla="*/ 19 h 352"/>
                <a:gd name="T38" fmla="*/ 2 w 16"/>
                <a:gd name="T39" fmla="*/ 18 h 352"/>
                <a:gd name="T40" fmla="*/ 3 w 16"/>
                <a:gd name="T41" fmla="*/ 19 h 352"/>
                <a:gd name="T42" fmla="*/ 3 w 16"/>
                <a:gd name="T43" fmla="*/ 28 h 352"/>
                <a:gd name="T44" fmla="*/ 3 w 16"/>
                <a:gd name="T45" fmla="*/ 32 h 352"/>
                <a:gd name="T46" fmla="*/ 2 w 16"/>
                <a:gd name="T47" fmla="*/ 33 h 352"/>
                <a:gd name="T48" fmla="*/ 0 w 16"/>
                <a:gd name="T49" fmla="*/ 32 h 352"/>
                <a:gd name="T50" fmla="*/ 0 w 16"/>
                <a:gd name="T51" fmla="*/ 28 h 352"/>
                <a:gd name="T52" fmla="*/ 2 w 16"/>
                <a:gd name="T53" fmla="*/ 27 h 352"/>
                <a:gd name="T54" fmla="*/ 3 w 16"/>
                <a:gd name="T55" fmla="*/ 28 h 3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"/>
                <a:gd name="T85" fmla="*/ 0 h 352"/>
                <a:gd name="T86" fmla="*/ 16 w 16"/>
                <a:gd name="T87" fmla="*/ 352 h 3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" h="352">
                  <a:moveTo>
                    <a:pt x="16" y="8"/>
                  </a:moveTo>
                  <a:lnTo>
                    <a:pt x="16" y="56"/>
                  </a:lnTo>
                  <a:cubicBezTo>
                    <a:pt x="16" y="61"/>
                    <a:pt x="13" y="64"/>
                    <a:pt x="8" y="64"/>
                  </a:cubicBezTo>
                  <a:cubicBezTo>
                    <a:pt x="4" y="64"/>
                    <a:pt x="0" y="61"/>
                    <a:pt x="0" y="56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104"/>
                  </a:moveTo>
                  <a:lnTo>
                    <a:pt x="16" y="152"/>
                  </a:lnTo>
                  <a:cubicBezTo>
                    <a:pt x="16" y="157"/>
                    <a:pt x="13" y="160"/>
                    <a:pt x="8" y="160"/>
                  </a:cubicBezTo>
                  <a:cubicBezTo>
                    <a:pt x="4" y="160"/>
                    <a:pt x="0" y="157"/>
                    <a:pt x="0" y="152"/>
                  </a:cubicBezTo>
                  <a:lnTo>
                    <a:pt x="0" y="104"/>
                  </a:lnTo>
                  <a:cubicBezTo>
                    <a:pt x="0" y="100"/>
                    <a:pt x="4" y="96"/>
                    <a:pt x="8" y="96"/>
                  </a:cubicBezTo>
                  <a:cubicBezTo>
                    <a:pt x="13" y="96"/>
                    <a:pt x="16" y="100"/>
                    <a:pt x="16" y="104"/>
                  </a:cubicBezTo>
                  <a:close/>
                  <a:moveTo>
                    <a:pt x="16" y="200"/>
                  </a:moveTo>
                  <a:lnTo>
                    <a:pt x="16" y="248"/>
                  </a:lnTo>
                  <a:cubicBezTo>
                    <a:pt x="16" y="253"/>
                    <a:pt x="13" y="256"/>
                    <a:pt x="8" y="256"/>
                  </a:cubicBezTo>
                  <a:cubicBezTo>
                    <a:pt x="4" y="256"/>
                    <a:pt x="0" y="253"/>
                    <a:pt x="0" y="248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296"/>
                  </a:moveTo>
                  <a:lnTo>
                    <a:pt x="16" y="344"/>
                  </a:lnTo>
                  <a:cubicBezTo>
                    <a:pt x="16" y="349"/>
                    <a:pt x="13" y="352"/>
                    <a:pt x="8" y="352"/>
                  </a:cubicBezTo>
                  <a:cubicBezTo>
                    <a:pt x="4" y="352"/>
                    <a:pt x="0" y="349"/>
                    <a:pt x="0" y="344"/>
                  </a:cubicBezTo>
                  <a:lnTo>
                    <a:pt x="0" y="296"/>
                  </a:lnTo>
                  <a:cubicBezTo>
                    <a:pt x="0" y="292"/>
                    <a:pt x="4" y="288"/>
                    <a:pt x="8" y="288"/>
                  </a:cubicBezTo>
                  <a:cubicBezTo>
                    <a:pt x="13" y="288"/>
                    <a:pt x="16" y="292"/>
                    <a:pt x="16" y="296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78" name="Freeform 81"/>
            <p:cNvSpPr>
              <a:spLocks/>
            </p:cNvSpPr>
            <p:nvPr/>
          </p:nvSpPr>
          <p:spPr bwMode="auto">
            <a:xfrm>
              <a:off x="318" y="2269"/>
              <a:ext cx="76" cy="64"/>
            </a:xfrm>
            <a:custGeom>
              <a:avLst/>
              <a:gdLst>
                <a:gd name="T0" fmla="*/ 12 w 138"/>
                <a:gd name="T1" fmla="*/ 0 h 139"/>
                <a:gd name="T2" fmla="*/ 23 w 138"/>
                <a:gd name="T3" fmla="*/ 13 h 139"/>
                <a:gd name="T4" fmla="*/ 0 w 138"/>
                <a:gd name="T5" fmla="*/ 13 h 139"/>
                <a:gd name="T6" fmla="*/ 12 w 138"/>
                <a:gd name="T7" fmla="*/ 0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69" y="0"/>
                  </a:moveTo>
                  <a:lnTo>
                    <a:pt x="138" y="139"/>
                  </a:lnTo>
                  <a:cubicBezTo>
                    <a:pt x="95" y="117"/>
                    <a:pt x="44" y="117"/>
                    <a:pt x="0" y="139"/>
                  </a:cubicBezTo>
                  <a:lnTo>
                    <a:pt x="69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79" name="Freeform 82"/>
            <p:cNvSpPr>
              <a:spLocks/>
            </p:cNvSpPr>
            <p:nvPr/>
          </p:nvSpPr>
          <p:spPr bwMode="auto">
            <a:xfrm>
              <a:off x="318" y="2468"/>
              <a:ext cx="76" cy="62"/>
            </a:xfrm>
            <a:custGeom>
              <a:avLst/>
              <a:gdLst>
                <a:gd name="T0" fmla="*/ 12 w 138"/>
                <a:gd name="T1" fmla="*/ 13 h 138"/>
                <a:gd name="T2" fmla="*/ 0 w 138"/>
                <a:gd name="T3" fmla="*/ 0 h 138"/>
                <a:gd name="T4" fmla="*/ 23 w 138"/>
                <a:gd name="T5" fmla="*/ 0 h 138"/>
                <a:gd name="T6" fmla="*/ 23 w 138"/>
                <a:gd name="T7" fmla="*/ 0 h 138"/>
                <a:gd name="T8" fmla="*/ 12 w 138"/>
                <a:gd name="T9" fmla="*/ 13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38"/>
                <a:gd name="T17" fmla="*/ 138 w 138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38">
                  <a:moveTo>
                    <a:pt x="69" y="138"/>
                  </a:moveTo>
                  <a:lnTo>
                    <a:pt x="0" y="0"/>
                  </a:lnTo>
                  <a:cubicBezTo>
                    <a:pt x="44" y="22"/>
                    <a:pt x="95" y="22"/>
                    <a:pt x="138" y="0"/>
                  </a:cubicBezTo>
                  <a:lnTo>
                    <a:pt x="69" y="138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80" name="Rectangle 83"/>
            <p:cNvSpPr>
              <a:spLocks noChangeArrowheads="1"/>
            </p:cNvSpPr>
            <p:nvPr/>
          </p:nvSpPr>
          <p:spPr bwMode="auto">
            <a:xfrm>
              <a:off x="93" y="2295"/>
              <a:ext cx="19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可选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8481" name="Rectangle 84"/>
            <p:cNvSpPr>
              <a:spLocks noChangeArrowheads="1"/>
            </p:cNvSpPr>
            <p:nvPr/>
          </p:nvSpPr>
          <p:spPr bwMode="auto">
            <a:xfrm>
              <a:off x="93" y="2411"/>
              <a:ext cx="19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部分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58482" name="Rectangle 56"/>
            <p:cNvSpPr>
              <a:spLocks noChangeArrowheads="1"/>
            </p:cNvSpPr>
            <p:nvPr/>
          </p:nvSpPr>
          <p:spPr bwMode="auto">
            <a:xfrm>
              <a:off x="4141" y="1530"/>
              <a:ext cx="191" cy="462"/>
            </a:xfrm>
            <a:prstGeom prst="rect">
              <a:avLst/>
            </a:prstGeom>
            <a:solidFill>
              <a:srgbClr val="F7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分组头</a:t>
              </a:r>
              <a:endParaRPr lang="zh-CN" altLang="en-US" sz="32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</p:grpSp>
      <p:sp>
        <p:nvSpPr>
          <p:cNvPr id="354386" name="Rectangle 82"/>
          <p:cNvSpPr>
            <a:spLocks noChangeArrowheads="1"/>
          </p:cNvSpPr>
          <p:nvPr/>
        </p:nvSpPr>
        <p:spPr bwMode="auto">
          <a:xfrm>
            <a:off x="3654425" y="944563"/>
            <a:ext cx="2665413" cy="431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4387" name="Text Box 103"/>
          <p:cNvSpPr txBox="1">
            <a:spLocks noChangeArrowheads="1"/>
          </p:cNvSpPr>
          <p:nvPr/>
        </p:nvSpPr>
        <p:spPr bwMode="auto">
          <a:xfrm>
            <a:off x="466725" y="4229100"/>
            <a:ext cx="662555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0" u="none" dirty="0">
                <a:solidFill>
                  <a:srgbClr val="C00000"/>
                </a:solidFill>
              </a:rPr>
              <a:t>总长度</a:t>
            </a:r>
            <a:r>
              <a:rPr lang="zh-CN" altLang="en-US" sz="2000" b="0" u="none" dirty="0">
                <a:solidFill>
                  <a:srgbClr val="1A3868"/>
                </a:solidFill>
              </a:rPr>
              <a:t>字段为</a:t>
            </a:r>
            <a:r>
              <a:rPr lang="en-US" altLang="zh-CN" sz="2000" b="0" u="none" dirty="0">
                <a:solidFill>
                  <a:srgbClr val="1A3868"/>
                </a:solidFill>
              </a:rPr>
              <a:t>16</a:t>
            </a:r>
            <a:r>
              <a:rPr lang="zh-CN" altLang="en-US" sz="2000" b="0" u="none" dirty="0">
                <a:solidFill>
                  <a:srgbClr val="1A3868"/>
                </a:solidFill>
              </a:rPr>
              <a:t>位，定义以字节为单位的分组总长度，是分组头长度与数据长度之和，能</a:t>
            </a:r>
            <a:r>
              <a:rPr lang="zh-CN" altLang="en-US" sz="2000" b="0" u="none" dirty="0" smtClean="0">
                <a:solidFill>
                  <a:srgbClr val="1A3868"/>
                </a:solidFill>
              </a:rPr>
              <a:t>表示</a:t>
            </a:r>
            <a:r>
              <a:rPr lang="en-US" altLang="zh-CN" sz="2000" b="0" u="none" dirty="0" smtClean="0">
                <a:solidFill>
                  <a:srgbClr val="003399"/>
                </a:solidFill>
                <a:ea typeface="宋体" charset="-122"/>
              </a:rPr>
              <a:t>2</a:t>
            </a:r>
            <a:r>
              <a:rPr lang="en-US" altLang="zh-CN" sz="2000" b="0" u="none" baseline="30000" dirty="0" smtClean="0">
                <a:solidFill>
                  <a:srgbClr val="003399"/>
                </a:solidFill>
                <a:ea typeface="宋体" charset="-122"/>
              </a:rPr>
              <a:t>16</a:t>
            </a:r>
            <a:r>
              <a:rPr lang="en-US" altLang="zh-CN" sz="2000" b="0" u="none" dirty="0" smtClean="0">
                <a:solidFill>
                  <a:srgbClr val="003399"/>
                </a:solidFill>
                <a:ea typeface="宋体" charset="-122"/>
              </a:rPr>
              <a:t>-1=</a:t>
            </a:r>
            <a:r>
              <a:rPr lang="en-US" altLang="zh-CN" sz="2000" b="0" u="none" dirty="0" smtClean="0">
                <a:solidFill>
                  <a:srgbClr val="1A3868"/>
                </a:solidFill>
              </a:rPr>
              <a:t>65535</a:t>
            </a:r>
            <a:r>
              <a:rPr lang="zh-CN" altLang="en-US" sz="2000" b="0" u="none" dirty="0">
                <a:solidFill>
                  <a:srgbClr val="1A3868"/>
                </a:solidFill>
              </a:rPr>
              <a:t>字节；</a:t>
            </a:r>
          </a:p>
        </p:txBody>
      </p:sp>
      <p:sp>
        <p:nvSpPr>
          <p:cNvPr id="84" name="AutoShape 6"/>
          <p:cNvSpPr>
            <a:spLocks noChangeArrowheads="1"/>
          </p:cNvSpPr>
          <p:nvPr/>
        </p:nvSpPr>
        <p:spPr bwMode="auto">
          <a:xfrm>
            <a:off x="3363078" y="1536189"/>
            <a:ext cx="3356502" cy="47676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29667B">
                  <a:shade val="30000"/>
                  <a:satMod val="115000"/>
                </a:srgbClr>
              </a:gs>
              <a:gs pos="50000">
                <a:srgbClr val="29667B">
                  <a:shade val="67500"/>
                  <a:satMod val="115000"/>
                </a:srgbClr>
              </a:gs>
              <a:gs pos="100000">
                <a:srgbClr val="29667B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marL="88900" eaLnBrk="0" hangingPunct="0">
              <a:lnSpc>
                <a:spcPct val="120000"/>
              </a:lnSpc>
              <a:spcBef>
                <a:spcPct val="30000"/>
              </a:spcBef>
              <a:tabLst>
                <a:tab pos="5565775" algn="l"/>
              </a:tabLst>
              <a:defRPr/>
            </a:pPr>
            <a:r>
              <a:rPr lang="zh-CN" altLang="en-US" sz="2000" b="0" u="none" dirty="0" smtClean="0">
                <a:solidFill>
                  <a:srgbClr val="FFFF00"/>
                </a:solidFill>
              </a:rPr>
              <a:t>总长度≤</a:t>
            </a:r>
            <a:r>
              <a:rPr lang="zh-CN" altLang="en-US" sz="2000" b="0" u="none" dirty="0">
                <a:solidFill>
                  <a:srgbClr val="FFFF00"/>
                </a:solidFill>
              </a:rPr>
              <a:t>最大</a:t>
            </a:r>
            <a:r>
              <a:rPr lang="zh-CN" altLang="en-US" sz="2000" b="0" u="none" dirty="0" smtClean="0">
                <a:solidFill>
                  <a:srgbClr val="FFFF00"/>
                </a:solidFill>
              </a:rPr>
              <a:t>传输单元</a:t>
            </a:r>
            <a:r>
              <a:rPr lang="en-US" altLang="zh-CN" sz="2000" b="0" u="none" dirty="0" smtClean="0">
                <a:solidFill>
                  <a:srgbClr val="FFFF00"/>
                </a:solidFill>
              </a:rPr>
              <a:t>MTU</a:t>
            </a:r>
            <a:endParaRPr lang="zh-CN" altLang="en-US" sz="2000" b="0" u="none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86" grpId="0" animBg="1"/>
      <p:bldP spid="35438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449" name="Group 2"/>
          <p:cNvGrpSpPr>
            <a:grpSpLocks/>
          </p:cNvGrpSpPr>
          <p:nvPr/>
        </p:nvGrpSpPr>
        <p:grpSpPr bwMode="auto">
          <a:xfrm>
            <a:off x="95250" y="703263"/>
            <a:ext cx="6924675" cy="3452812"/>
            <a:chOff x="22" y="804"/>
            <a:chExt cx="4362" cy="2175"/>
          </a:xfrm>
        </p:grpSpPr>
        <p:sp>
          <p:nvSpPr>
            <p:cNvPr id="360452" name="AutoShape 6"/>
            <p:cNvSpPr>
              <a:spLocks noChangeAspect="1" noChangeArrowheads="1" noTextEdit="1"/>
            </p:cNvSpPr>
            <p:nvPr/>
          </p:nvSpPr>
          <p:spPr bwMode="auto">
            <a:xfrm>
              <a:off x="22" y="804"/>
              <a:ext cx="4362" cy="2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53" name="Rectangle 7"/>
            <p:cNvSpPr>
              <a:spLocks noChangeArrowheads="1"/>
            </p:cNvSpPr>
            <p:nvPr/>
          </p:nvSpPr>
          <p:spPr bwMode="auto">
            <a:xfrm>
              <a:off x="567" y="967"/>
              <a:ext cx="423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60454" name="Rectangle 8"/>
            <p:cNvSpPr>
              <a:spLocks noChangeArrowheads="1"/>
            </p:cNvSpPr>
            <p:nvPr/>
          </p:nvSpPr>
          <p:spPr bwMode="auto">
            <a:xfrm>
              <a:off x="655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版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60455" name="Rectangle 9"/>
            <p:cNvSpPr>
              <a:spLocks noChangeArrowheads="1"/>
            </p:cNvSpPr>
            <p:nvPr/>
          </p:nvSpPr>
          <p:spPr bwMode="auto">
            <a:xfrm>
              <a:off x="788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本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60456" name="Rectangle 10"/>
            <p:cNvSpPr>
              <a:spLocks noChangeArrowheads="1"/>
            </p:cNvSpPr>
            <p:nvPr/>
          </p:nvSpPr>
          <p:spPr bwMode="auto">
            <a:xfrm>
              <a:off x="990" y="967"/>
              <a:ext cx="422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60457" name="Rectangle 11"/>
            <p:cNvSpPr>
              <a:spLocks noChangeArrowheads="1"/>
            </p:cNvSpPr>
            <p:nvPr/>
          </p:nvSpPr>
          <p:spPr bwMode="auto">
            <a:xfrm>
              <a:off x="1077" y="982"/>
              <a:ext cx="3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分组头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60458" name="Rectangle 12"/>
            <p:cNvSpPr>
              <a:spLocks noChangeArrowheads="1"/>
            </p:cNvSpPr>
            <p:nvPr/>
          </p:nvSpPr>
          <p:spPr bwMode="auto">
            <a:xfrm>
              <a:off x="1077" y="1090"/>
              <a:ext cx="22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长度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60459" name="Rectangle 13"/>
            <p:cNvSpPr>
              <a:spLocks noChangeArrowheads="1"/>
            </p:cNvSpPr>
            <p:nvPr/>
          </p:nvSpPr>
          <p:spPr bwMode="auto">
            <a:xfrm>
              <a:off x="1412" y="967"/>
              <a:ext cx="844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60460" name="Rectangle 14"/>
            <p:cNvSpPr>
              <a:spLocks noChangeArrowheads="1"/>
            </p:cNvSpPr>
            <p:nvPr/>
          </p:nvSpPr>
          <p:spPr bwMode="auto">
            <a:xfrm>
              <a:off x="1623" y="1050"/>
              <a:ext cx="45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 dirty="0" smtClean="0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区分服务</a:t>
              </a:r>
              <a:endParaRPr lang="zh-CN" altLang="en-US" u="none" dirty="0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60461" name="Rectangle 15"/>
            <p:cNvSpPr>
              <a:spLocks noChangeArrowheads="1"/>
            </p:cNvSpPr>
            <p:nvPr/>
          </p:nvSpPr>
          <p:spPr bwMode="auto">
            <a:xfrm>
              <a:off x="2256" y="967"/>
              <a:ext cx="1689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60462" name="Rectangle 16"/>
            <p:cNvSpPr>
              <a:spLocks noChangeArrowheads="1"/>
            </p:cNvSpPr>
            <p:nvPr/>
          </p:nvSpPr>
          <p:spPr bwMode="auto">
            <a:xfrm>
              <a:off x="2731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总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60463" name="Rectangle 17"/>
            <p:cNvSpPr>
              <a:spLocks noChangeArrowheads="1"/>
            </p:cNvSpPr>
            <p:nvPr/>
          </p:nvSpPr>
          <p:spPr bwMode="auto">
            <a:xfrm>
              <a:off x="3048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长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60464" name="Rectangle 18"/>
            <p:cNvSpPr>
              <a:spLocks noChangeArrowheads="1"/>
            </p:cNvSpPr>
            <p:nvPr/>
          </p:nvSpPr>
          <p:spPr bwMode="auto">
            <a:xfrm>
              <a:off x="3364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度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60465" name="Rectangle 19"/>
            <p:cNvSpPr>
              <a:spLocks noChangeArrowheads="1"/>
            </p:cNvSpPr>
            <p:nvPr/>
          </p:nvSpPr>
          <p:spPr bwMode="auto">
            <a:xfrm>
              <a:off x="567" y="1227"/>
              <a:ext cx="1689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60466" name="Rectangle 20"/>
            <p:cNvSpPr>
              <a:spLocks noChangeArrowheads="1"/>
            </p:cNvSpPr>
            <p:nvPr/>
          </p:nvSpPr>
          <p:spPr bwMode="auto">
            <a:xfrm>
              <a:off x="1253" y="131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标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60467" name="Rectangle 21"/>
            <p:cNvSpPr>
              <a:spLocks noChangeArrowheads="1"/>
            </p:cNvSpPr>
            <p:nvPr/>
          </p:nvSpPr>
          <p:spPr bwMode="auto">
            <a:xfrm>
              <a:off x="1464" y="131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识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60468" name="Rectangle 22"/>
            <p:cNvSpPr>
              <a:spLocks noChangeArrowheads="1"/>
            </p:cNvSpPr>
            <p:nvPr/>
          </p:nvSpPr>
          <p:spPr bwMode="auto">
            <a:xfrm>
              <a:off x="2256" y="1227"/>
              <a:ext cx="422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60469" name="Rectangle 23"/>
            <p:cNvSpPr>
              <a:spLocks noChangeArrowheads="1"/>
            </p:cNvSpPr>
            <p:nvPr/>
          </p:nvSpPr>
          <p:spPr bwMode="auto">
            <a:xfrm>
              <a:off x="2344" y="131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标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60470" name="Rectangle 24"/>
            <p:cNvSpPr>
              <a:spLocks noChangeArrowheads="1"/>
            </p:cNvSpPr>
            <p:nvPr/>
          </p:nvSpPr>
          <p:spPr bwMode="auto">
            <a:xfrm>
              <a:off x="2476" y="131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志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60471" name="Rectangle 25"/>
            <p:cNvSpPr>
              <a:spLocks noChangeArrowheads="1"/>
            </p:cNvSpPr>
            <p:nvPr/>
          </p:nvSpPr>
          <p:spPr bwMode="auto">
            <a:xfrm>
              <a:off x="2678" y="1227"/>
              <a:ext cx="1267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60472" name="Rectangle 26"/>
            <p:cNvSpPr>
              <a:spLocks noChangeArrowheads="1"/>
            </p:cNvSpPr>
            <p:nvPr/>
          </p:nvSpPr>
          <p:spPr bwMode="auto">
            <a:xfrm>
              <a:off x="3153" y="1311"/>
              <a:ext cx="3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片偏移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60473" name="Rectangle 27"/>
            <p:cNvSpPr>
              <a:spLocks noChangeArrowheads="1"/>
            </p:cNvSpPr>
            <p:nvPr/>
          </p:nvSpPr>
          <p:spPr bwMode="auto">
            <a:xfrm>
              <a:off x="567" y="1488"/>
              <a:ext cx="845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60474" name="Rectangle 28"/>
            <p:cNvSpPr>
              <a:spLocks noChangeArrowheads="1"/>
            </p:cNvSpPr>
            <p:nvPr/>
          </p:nvSpPr>
          <p:spPr bwMode="auto">
            <a:xfrm>
              <a:off x="779" y="1572"/>
              <a:ext cx="44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生存时间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60475" name="Rectangle 29"/>
            <p:cNvSpPr>
              <a:spLocks noChangeArrowheads="1"/>
            </p:cNvSpPr>
            <p:nvPr/>
          </p:nvSpPr>
          <p:spPr bwMode="auto">
            <a:xfrm>
              <a:off x="1412" y="1488"/>
              <a:ext cx="844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60476" name="Rectangle 30"/>
            <p:cNvSpPr>
              <a:spLocks noChangeArrowheads="1"/>
            </p:cNvSpPr>
            <p:nvPr/>
          </p:nvSpPr>
          <p:spPr bwMode="auto">
            <a:xfrm>
              <a:off x="1702" y="1572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协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60477" name="Rectangle 31"/>
            <p:cNvSpPr>
              <a:spLocks noChangeArrowheads="1"/>
            </p:cNvSpPr>
            <p:nvPr/>
          </p:nvSpPr>
          <p:spPr bwMode="auto">
            <a:xfrm>
              <a:off x="1860" y="1572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议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60478" name="Rectangle 32"/>
            <p:cNvSpPr>
              <a:spLocks noChangeArrowheads="1"/>
            </p:cNvSpPr>
            <p:nvPr/>
          </p:nvSpPr>
          <p:spPr bwMode="auto">
            <a:xfrm>
              <a:off x="2256" y="1488"/>
              <a:ext cx="1689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60479" name="Rectangle 33"/>
            <p:cNvSpPr>
              <a:spLocks noChangeArrowheads="1"/>
            </p:cNvSpPr>
            <p:nvPr/>
          </p:nvSpPr>
          <p:spPr bwMode="auto">
            <a:xfrm>
              <a:off x="2837" y="1572"/>
              <a:ext cx="56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 dirty="0" smtClean="0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首部校验和</a:t>
              </a:r>
              <a:endParaRPr lang="zh-CN" altLang="en-US" u="none" dirty="0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60480" name="Rectangle 34"/>
            <p:cNvSpPr>
              <a:spLocks noChangeArrowheads="1"/>
            </p:cNvSpPr>
            <p:nvPr/>
          </p:nvSpPr>
          <p:spPr bwMode="auto">
            <a:xfrm>
              <a:off x="567" y="1748"/>
              <a:ext cx="3378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60481" name="Rectangle 35"/>
            <p:cNvSpPr>
              <a:spLocks noChangeArrowheads="1"/>
            </p:cNvSpPr>
            <p:nvPr/>
          </p:nvSpPr>
          <p:spPr bwMode="auto">
            <a:xfrm>
              <a:off x="1973" y="1832"/>
              <a:ext cx="12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源</a:t>
              </a:r>
              <a:endParaRPr lang="zh-CN" altLang="en-US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60482" name="Rectangle 36"/>
            <p:cNvSpPr>
              <a:spLocks noChangeArrowheads="1"/>
            </p:cNvSpPr>
            <p:nvPr/>
          </p:nvSpPr>
          <p:spPr bwMode="auto">
            <a:xfrm>
              <a:off x="2154" y="1824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600" u="none">
                  <a:solidFill>
                    <a:srgbClr val="003399"/>
                  </a:solidFill>
                  <a:ea typeface="Gulim" pitchFamily="34" charset="-127"/>
                </a:rPr>
                <a:t>IP</a:t>
              </a:r>
              <a:endParaRPr lang="en-US" altLang="zh-CN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60483" name="Rectangle 37"/>
            <p:cNvSpPr>
              <a:spLocks noChangeArrowheads="1"/>
            </p:cNvSpPr>
            <p:nvPr/>
          </p:nvSpPr>
          <p:spPr bwMode="auto">
            <a:xfrm>
              <a:off x="2293" y="1832"/>
              <a:ext cx="25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地址</a:t>
              </a:r>
              <a:endParaRPr lang="zh-CN" altLang="en-US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60484" name="Rectangle 38"/>
            <p:cNvSpPr>
              <a:spLocks noChangeArrowheads="1"/>
            </p:cNvSpPr>
            <p:nvPr/>
          </p:nvSpPr>
          <p:spPr bwMode="auto">
            <a:xfrm>
              <a:off x="567" y="2009"/>
              <a:ext cx="3378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60485" name="Rectangle 39"/>
            <p:cNvSpPr>
              <a:spLocks noChangeArrowheads="1"/>
            </p:cNvSpPr>
            <p:nvPr/>
          </p:nvSpPr>
          <p:spPr bwMode="auto">
            <a:xfrm>
              <a:off x="1927" y="2093"/>
              <a:ext cx="25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目的</a:t>
              </a:r>
              <a:endParaRPr lang="zh-CN" altLang="en-US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60486" name="Rectangle 40"/>
            <p:cNvSpPr>
              <a:spLocks noChangeArrowheads="1"/>
            </p:cNvSpPr>
            <p:nvPr/>
          </p:nvSpPr>
          <p:spPr bwMode="auto">
            <a:xfrm>
              <a:off x="2212" y="2085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600" u="none">
                  <a:solidFill>
                    <a:srgbClr val="003399"/>
                  </a:solidFill>
                  <a:ea typeface="Gulim" pitchFamily="34" charset="-127"/>
                </a:rPr>
                <a:t>IP</a:t>
              </a:r>
              <a:endParaRPr lang="en-US" altLang="zh-CN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60487" name="Rectangle 41"/>
            <p:cNvSpPr>
              <a:spLocks noChangeArrowheads="1"/>
            </p:cNvSpPr>
            <p:nvPr/>
          </p:nvSpPr>
          <p:spPr bwMode="auto">
            <a:xfrm>
              <a:off x="2384" y="2093"/>
              <a:ext cx="25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地址</a:t>
              </a:r>
              <a:endParaRPr lang="zh-CN" altLang="en-US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60488" name="Rectangle 42"/>
            <p:cNvSpPr>
              <a:spLocks noChangeArrowheads="1"/>
            </p:cNvSpPr>
            <p:nvPr/>
          </p:nvSpPr>
          <p:spPr bwMode="auto">
            <a:xfrm>
              <a:off x="567" y="2269"/>
              <a:ext cx="2745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60489" name="Rectangle 43"/>
            <p:cNvSpPr>
              <a:spLocks noChangeArrowheads="1"/>
            </p:cNvSpPr>
            <p:nvPr/>
          </p:nvSpPr>
          <p:spPr bwMode="auto">
            <a:xfrm>
              <a:off x="567" y="2269"/>
              <a:ext cx="2745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60490" name="Rectangle 44"/>
            <p:cNvSpPr>
              <a:spLocks noChangeArrowheads="1"/>
            </p:cNvSpPr>
            <p:nvPr/>
          </p:nvSpPr>
          <p:spPr bwMode="auto">
            <a:xfrm>
              <a:off x="1702" y="2353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选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60491" name="Rectangle 45"/>
            <p:cNvSpPr>
              <a:spLocks noChangeArrowheads="1"/>
            </p:cNvSpPr>
            <p:nvPr/>
          </p:nvSpPr>
          <p:spPr bwMode="auto">
            <a:xfrm>
              <a:off x="2071" y="2353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项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60492" name="Rectangle 46"/>
            <p:cNvSpPr>
              <a:spLocks noChangeArrowheads="1"/>
            </p:cNvSpPr>
            <p:nvPr/>
          </p:nvSpPr>
          <p:spPr bwMode="auto">
            <a:xfrm>
              <a:off x="3312" y="2269"/>
              <a:ext cx="633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60493" name="Rectangle 47"/>
            <p:cNvSpPr>
              <a:spLocks noChangeArrowheads="1"/>
            </p:cNvSpPr>
            <p:nvPr/>
          </p:nvSpPr>
          <p:spPr bwMode="auto">
            <a:xfrm>
              <a:off x="3312" y="2269"/>
              <a:ext cx="633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60494" name="Rectangle 48"/>
            <p:cNvSpPr>
              <a:spLocks noChangeArrowheads="1"/>
            </p:cNvSpPr>
            <p:nvPr/>
          </p:nvSpPr>
          <p:spPr bwMode="auto">
            <a:xfrm>
              <a:off x="3470" y="2353"/>
              <a:ext cx="3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填充域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60495" name="Rectangle 49"/>
            <p:cNvSpPr>
              <a:spLocks noChangeArrowheads="1"/>
            </p:cNvSpPr>
            <p:nvPr/>
          </p:nvSpPr>
          <p:spPr bwMode="auto">
            <a:xfrm>
              <a:off x="567" y="2530"/>
              <a:ext cx="3378" cy="435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60496" name="Freeform 50"/>
            <p:cNvSpPr>
              <a:spLocks noEditPoints="1"/>
            </p:cNvSpPr>
            <p:nvPr/>
          </p:nvSpPr>
          <p:spPr bwMode="auto">
            <a:xfrm>
              <a:off x="3941" y="964"/>
              <a:ext cx="404" cy="7"/>
            </a:xfrm>
            <a:custGeom>
              <a:avLst/>
              <a:gdLst>
                <a:gd name="T0" fmla="*/ 1 w 736"/>
                <a:gd name="T1" fmla="*/ 0 h 16"/>
                <a:gd name="T2" fmla="*/ 9 w 736"/>
                <a:gd name="T3" fmla="*/ 0 h 16"/>
                <a:gd name="T4" fmla="*/ 10 w 736"/>
                <a:gd name="T5" fmla="*/ 1 h 16"/>
                <a:gd name="T6" fmla="*/ 9 w 736"/>
                <a:gd name="T7" fmla="*/ 1 h 16"/>
                <a:gd name="T8" fmla="*/ 1 w 736"/>
                <a:gd name="T9" fmla="*/ 1 h 16"/>
                <a:gd name="T10" fmla="*/ 0 w 736"/>
                <a:gd name="T11" fmla="*/ 1 h 16"/>
                <a:gd name="T12" fmla="*/ 1 w 736"/>
                <a:gd name="T13" fmla="*/ 0 h 16"/>
                <a:gd name="T14" fmla="*/ 17 w 736"/>
                <a:gd name="T15" fmla="*/ 0 h 16"/>
                <a:gd name="T16" fmla="*/ 25 w 736"/>
                <a:gd name="T17" fmla="*/ 0 h 16"/>
                <a:gd name="T18" fmla="*/ 26 w 736"/>
                <a:gd name="T19" fmla="*/ 1 h 16"/>
                <a:gd name="T20" fmla="*/ 25 w 736"/>
                <a:gd name="T21" fmla="*/ 1 h 16"/>
                <a:gd name="T22" fmla="*/ 17 w 736"/>
                <a:gd name="T23" fmla="*/ 1 h 16"/>
                <a:gd name="T24" fmla="*/ 16 w 736"/>
                <a:gd name="T25" fmla="*/ 1 h 16"/>
                <a:gd name="T26" fmla="*/ 17 w 736"/>
                <a:gd name="T27" fmla="*/ 0 h 16"/>
                <a:gd name="T28" fmla="*/ 33 w 736"/>
                <a:gd name="T29" fmla="*/ 0 h 16"/>
                <a:gd name="T30" fmla="*/ 41 w 736"/>
                <a:gd name="T31" fmla="*/ 0 h 16"/>
                <a:gd name="T32" fmla="*/ 42 w 736"/>
                <a:gd name="T33" fmla="*/ 1 h 16"/>
                <a:gd name="T34" fmla="*/ 41 w 736"/>
                <a:gd name="T35" fmla="*/ 1 h 16"/>
                <a:gd name="T36" fmla="*/ 33 w 736"/>
                <a:gd name="T37" fmla="*/ 1 h 16"/>
                <a:gd name="T38" fmla="*/ 32 w 736"/>
                <a:gd name="T39" fmla="*/ 1 h 16"/>
                <a:gd name="T40" fmla="*/ 33 w 736"/>
                <a:gd name="T41" fmla="*/ 0 h 16"/>
                <a:gd name="T42" fmla="*/ 49 w 736"/>
                <a:gd name="T43" fmla="*/ 0 h 16"/>
                <a:gd name="T44" fmla="*/ 57 w 736"/>
                <a:gd name="T45" fmla="*/ 0 h 16"/>
                <a:gd name="T46" fmla="*/ 58 w 736"/>
                <a:gd name="T47" fmla="*/ 1 h 16"/>
                <a:gd name="T48" fmla="*/ 57 w 736"/>
                <a:gd name="T49" fmla="*/ 1 h 16"/>
                <a:gd name="T50" fmla="*/ 49 w 736"/>
                <a:gd name="T51" fmla="*/ 1 h 16"/>
                <a:gd name="T52" fmla="*/ 48 w 736"/>
                <a:gd name="T53" fmla="*/ 1 h 16"/>
                <a:gd name="T54" fmla="*/ 49 w 736"/>
                <a:gd name="T55" fmla="*/ 0 h 16"/>
                <a:gd name="T56" fmla="*/ 65 w 736"/>
                <a:gd name="T57" fmla="*/ 0 h 16"/>
                <a:gd name="T58" fmla="*/ 73 w 736"/>
                <a:gd name="T59" fmla="*/ 0 h 16"/>
                <a:gd name="T60" fmla="*/ 74 w 736"/>
                <a:gd name="T61" fmla="*/ 1 h 16"/>
                <a:gd name="T62" fmla="*/ 73 w 736"/>
                <a:gd name="T63" fmla="*/ 1 h 16"/>
                <a:gd name="T64" fmla="*/ 65 w 736"/>
                <a:gd name="T65" fmla="*/ 1 h 16"/>
                <a:gd name="T66" fmla="*/ 64 w 736"/>
                <a:gd name="T67" fmla="*/ 1 h 16"/>
                <a:gd name="T68" fmla="*/ 65 w 736"/>
                <a:gd name="T69" fmla="*/ 0 h 16"/>
                <a:gd name="T70" fmla="*/ 81 w 736"/>
                <a:gd name="T71" fmla="*/ 0 h 16"/>
                <a:gd name="T72" fmla="*/ 88 w 736"/>
                <a:gd name="T73" fmla="*/ 0 h 16"/>
                <a:gd name="T74" fmla="*/ 90 w 736"/>
                <a:gd name="T75" fmla="*/ 1 h 16"/>
                <a:gd name="T76" fmla="*/ 88 w 736"/>
                <a:gd name="T77" fmla="*/ 1 h 16"/>
                <a:gd name="T78" fmla="*/ 81 w 736"/>
                <a:gd name="T79" fmla="*/ 1 h 16"/>
                <a:gd name="T80" fmla="*/ 79 w 736"/>
                <a:gd name="T81" fmla="*/ 1 h 16"/>
                <a:gd name="T82" fmla="*/ 81 w 736"/>
                <a:gd name="T83" fmla="*/ 0 h 16"/>
                <a:gd name="T84" fmla="*/ 97 w 736"/>
                <a:gd name="T85" fmla="*/ 0 h 16"/>
                <a:gd name="T86" fmla="*/ 104 w 736"/>
                <a:gd name="T87" fmla="*/ 0 h 16"/>
                <a:gd name="T88" fmla="*/ 106 w 736"/>
                <a:gd name="T89" fmla="*/ 1 h 16"/>
                <a:gd name="T90" fmla="*/ 104 w 736"/>
                <a:gd name="T91" fmla="*/ 1 h 16"/>
                <a:gd name="T92" fmla="*/ 97 w 736"/>
                <a:gd name="T93" fmla="*/ 1 h 16"/>
                <a:gd name="T94" fmla="*/ 95 w 736"/>
                <a:gd name="T95" fmla="*/ 1 h 16"/>
                <a:gd name="T96" fmla="*/ 97 w 736"/>
                <a:gd name="T97" fmla="*/ 0 h 16"/>
                <a:gd name="T98" fmla="*/ 113 w 736"/>
                <a:gd name="T99" fmla="*/ 0 h 16"/>
                <a:gd name="T100" fmla="*/ 121 w 736"/>
                <a:gd name="T101" fmla="*/ 0 h 16"/>
                <a:gd name="T102" fmla="*/ 122 w 736"/>
                <a:gd name="T103" fmla="*/ 1 h 16"/>
                <a:gd name="T104" fmla="*/ 121 w 736"/>
                <a:gd name="T105" fmla="*/ 1 h 16"/>
                <a:gd name="T106" fmla="*/ 113 w 736"/>
                <a:gd name="T107" fmla="*/ 1 h 16"/>
                <a:gd name="T108" fmla="*/ 111 w 736"/>
                <a:gd name="T109" fmla="*/ 1 h 16"/>
                <a:gd name="T110" fmla="*/ 113 w 736"/>
                <a:gd name="T111" fmla="*/ 0 h 1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6"/>
                <a:gd name="T170" fmla="*/ 736 w 736"/>
                <a:gd name="T171" fmla="*/ 16 h 1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97" name="Freeform 51"/>
            <p:cNvSpPr>
              <a:spLocks noEditPoints="1"/>
            </p:cNvSpPr>
            <p:nvPr/>
          </p:nvSpPr>
          <p:spPr bwMode="auto">
            <a:xfrm>
              <a:off x="3941" y="2527"/>
              <a:ext cx="404" cy="7"/>
            </a:xfrm>
            <a:custGeom>
              <a:avLst/>
              <a:gdLst>
                <a:gd name="T0" fmla="*/ 1 w 736"/>
                <a:gd name="T1" fmla="*/ 0 h 16"/>
                <a:gd name="T2" fmla="*/ 9 w 736"/>
                <a:gd name="T3" fmla="*/ 0 h 16"/>
                <a:gd name="T4" fmla="*/ 10 w 736"/>
                <a:gd name="T5" fmla="*/ 1 h 16"/>
                <a:gd name="T6" fmla="*/ 9 w 736"/>
                <a:gd name="T7" fmla="*/ 1 h 16"/>
                <a:gd name="T8" fmla="*/ 1 w 736"/>
                <a:gd name="T9" fmla="*/ 1 h 16"/>
                <a:gd name="T10" fmla="*/ 0 w 736"/>
                <a:gd name="T11" fmla="*/ 1 h 16"/>
                <a:gd name="T12" fmla="*/ 1 w 736"/>
                <a:gd name="T13" fmla="*/ 0 h 16"/>
                <a:gd name="T14" fmla="*/ 17 w 736"/>
                <a:gd name="T15" fmla="*/ 0 h 16"/>
                <a:gd name="T16" fmla="*/ 25 w 736"/>
                <a:gd name="T17" fmla="*/ 0 h 16"/>
                <a:gd name="T18" fmla="*/ 26 w 736"/>
                <a:gd name="T19" fmla="*/ 1 h 16"/>
                <a:gd name="T20" fmla="*/ 25 w 736"/>
                <a:gd name="T21" fmla="*/ 1 h 16"/>
                <a:gd name="T22" fmla="*/ 17 w 736"/>
                <a:gd name="T23" fmla="*/ 1 h 16"/>
                <a:gd name="T24" fmla="*/ 16 w 736"/>
                <a:gd name="T25" fmla="*/ 1 h 16"/>
                <a:gd name="T26" fmla="*/ 17 w 736"/>
                <a:gd name="T27" fmla="*/ 0 h 16"/>
                <a:gd name="T28" fmla="*/ 33 w 736"/>
                <a:gd name="T29" fmla="*/ 0 h 16"/>
                <a:gd name="T30" fmla="*/ 41 w 736"/>
                <a:gd name="T31" fmla="*/ 0 h 16"/>
                <a:gd name="T32" fmla="*/ 42 w 736"/>
                <a:gd name="T33" fmla="*/ 1 h 16"/>
                <a:gd name="T34" fmla="*/ 41 w 736"/>
                <a:gd name="T35" fmla="*/ 1 h 16"/>
                <a:gd name="T36" fmla="*/ 33 w 736"/>
                <a:gd name="T37" fmla="*/ 1 h 16"/>
                <a:gd name="T38" fmla="*/ 32 w 736"/>
                <a:gd name="T39" fmla="*/ 1 h 16"/>
                <a:gd name="T40" fmla="*/ 33 w 736"/>
                <a:gd name="T41" fmla="*/ 0 h 16"/>
                <a:gd name="T42" fmla="*/ 49 w 736"/>
                <a:gd name="T43" fmla="*/ 0 h 16"/>
                <a:gd name="T44" fmla="*/ 57 w 736"/>
                <a:gd name="T45" fmla="*/ 0 h 16"/>
                <a:gd name="T46" fmla="*/ 58 w 736"/>
                <a:gd name="T47" fmla="*/ 1 h 16"/>
                <a:gd name="T48" fmla="*/ 57 w 736"/>
                <a:gd name="T49" fmla="*/ 1 h 16"/>
                <a:gd name="T50" fmla="*/ 49 w 736"/>
                <a:gd name="T51" fmla="*/ 1 h 16"/>
                <a:gd name="T52" fmla="*/ 48 w 736"/>
                <a:gd name="T53" fmla="*/ 1 h 16"/>
                <a:gd name="T54" fmla="*/ 49 w 736"/>
                <a:gd name="T55" fmla="*/ 0 h 16"/>
                <a:gd name="T56" fmla="*/ 65 w 736"/>
                <a:gd name="T57" fmla="*/ 0 h 16"/>
                <a:gd name="T58" fmla="*/ 73 w 736"/>
                <a:gd name="T59" fmla="*/ 0 h 16"/>
                <a:gd name="T60" fmla="*/ 74 w 736"/>
                <a:gd name="T61" fmla="*/ 1 h 16"/>
                <a:gd name="T62" fmla="*/ 73 w 736"/>
                <a:gd name="T63" fmla="*/ 1 h 16"/>
                <a:gd name="T64" fmla="*/ 65 w 736"/>
                <a:gd name="T65" fmla="*/ 1 h 16"/>
                <a:gd name="T66" fmla="*/ 64 w 736"/>
                <a:gd name="T67" fmla="*/ 1 h 16"/>
                <a:gd name="T68" fmla="*/ 65 w 736"/>
                <a:gd name="T69" fmla="*/ 0 h 16"/>
                <a:gd name="T70" fmla="*/ 81 w 736"/>
                <a:gd name="T71" fmla="*/ 0 h 16"/>
                <a:gd name="T72" fmla="*/ 88 w 736"/>
                <a:gd name="T73" fmla="*/ 0 h 16"/>
                <a:gd name="T74" fmla="*/ 90 w 736"/>
                <a:gd name="T75" fmla="*/ 1 h 16"/>
                <a:gd name="T76" fmla="*/ 88 w 736"/>
                <a:gd name="T77" fmla="*/ 1 h 16"/>
                <a:gd name="T78" fmla="*/ 81 w 736"/>
                <a:gd name="T79" fmla="*/ 1 h 16"/>
                <a:gd name="T80" fmla="*/ 79 w 736"/>
                <a:gd name="T81" fmla="*/ 1 h 16"/>
                <a:gd name="T82" fmla="*/ 81 w 736"/>
                <a:gd name="T83" fmla="*/ 0 h 16"/>
                <a:gd name="T84" fmla="*/ 97 w 736"/>
                <a:gd name="T85" fmla="*/ 0 h 16"/>
                <a:gd name="T86" fmla="*/ 104 w 736"/>
                <a:gd name="T87" fmla="*/ 0 h 16"/>
                <a:gd name="T88" fmla="*/ 106 w 736"/>
                <a:gd name="T89" fmla="*/ 1 h 16"/>
                <a:gd name="T90" fmla="*/ 104 w 736"/>
                <a:gd name="T91" fmla="*/ 1 h 16"/>
                <a:gd name="T92" fmla="*/ 97 w 736"/>
                <a:gd name="T93" fmla="*/ 1 h 16"/>
                <a:gd name="T94" fmla="*/ 95 w 736"/>
                <a:gd name="T95" fmla="*/ 1 h 16"/>
                <a:gd name="T96" fmla="*/ 97 w 736"/>
                <a:gd name="T97" fmla="*/ 0 h 16"/>
                <a:gd name="T98" fmla="*/ 113 w 736"/>
                <a:gd name="T99" fmla="*/ 0 h 16"/>
                <a:gd name="T100" fmla="*/ 121 w 736"/>
                <a:gd name="T101" fmla="*/ 0 h 16"/>
                <a:gd name="T102" fmla="*/ 122 w 736"/>
                <a:gd name="T103" fmla="*/ 1 h 16"/>
                <a:gd name="T104" fmla="*/ 121 w 736"/>
                <a:gd name="T105" fmla="*/ 1 h 16"/>
                <a:gd name="T106" fmla="*/ 113 w 736"/>
                <a:gd name="T107" fmla="*/ 1 h 16"/>
                <a:gd name="T108" fmla="*/ 111 w 736"/>
                <a:gd name="T109" fmla="*/ 1 h 16"/>
                <a:gd name="T110" fmla="*/ 113 w 736"/>
                <a:gd name="T111" fmla="*/ 0 h 1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6"/>
                <a:gd name="T170" fmla="*/ 736 w 736"/>
                <a:gd name="T171" fmla="*/ 16 h 1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98" name="Rectangle 52"/>
            <p:cNvSpPr>
              <a:spLocks noChangeArrowheads="1"/>
            </p:cNvSpPr>
            <p:nvPr/>
          </p:nvSpPr>
          <p:spPr bwMode="auto">
            <a:xfrm>
              <a:off x="1755" y="270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数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60499" name="Rectangle 53"/>
            <p:cNvSpPr>
              <a:spLocks noChangeArrowheads="1"/>
            </p:cNvSpPr>
            <p:nvPr/>
          </p:nvSpPr>
          <p:spPr bwMode="auto">
            <a:xfrm>
              <a:off x="2071" y="270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据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60500" name="Rectangle 54"/>
            <p:cNvSpPr>
              <a:spLocks noChangeArrowheads="1"/>
            </p:cNvSpPr>
            <p:nvPr/>
          </p:nvSpPr>
          <p:spPr bwMode="auto">
            <a:xfrm>
              <a:off x="2389" y="270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部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60501" name="Rectangle 55"/>
            <p:cNvSpPr>
              <a:spLocks noChangeArrowheads="1"/>
            </p:cNvSpPr>
            <p:nvPr/>
          </p:nvSpPr>
          <p:spPr bwMode="auto">
            <a:xfrm>
              <a:off x="2705" y="270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分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60502" name="Freeform 57"/>
            <p:cNvSpPr>
              <a:spLocks noEditPoints="1"/>
            </p:cNvSpPr>
            <p:nvPr/>
          </p:nvSpPr>
          <p:spPr bwMode="auto">
            <a:xfrm>
              <a:off x="4204" y="1011"/>
              <a:ext cx="9" cy="637"/>
            </a:xfrm>
            <a:custGeom>
              <a:avLst/>
              <a:gdLst>
                <a:gd name="T0" fmla="*/ 3 w 16"/>
                <a:gd name="T1" fmla="*/ 5 h 1408"/>
                <a:gd name="T2" fmla="*/ 0 w 16"/>
                <a:gd name="T3" fmla="*/ 5 h 1408"/>
                <a:gd name="T4" fmla="*/ 2 w 16"/>
                <a:gd name="T5" fmla="*/ 0 h 1408"/>
                <a:gd name="T6" fmla="*/ 3 w 16"/>
                <a:gd name="T7" fmla="*/ 10 h 1408"/>
                <a:gd name="T8" fmla="*/ 2 w 16"/>
                <a:gd name="T9" fmla="*/ 15 h 1408"/>
                <a:gd name="T10" fmla="*/ 0 w 16"/>
                <a:gd name="T11" fmla="*/ 10 h 1408"/>
                <a:gd name="T12" fmla="*/ 3 w 16"/>
                <a:gd name="T13" fmla="*/ 10 h 1408"/>
                <a:gd name="T14" fmla="*/ 3 w 16"/>
                <a:gd name="T15" fmla="*/ 23 h 1408"/>
                <a:gd name="T16" fmla="*/ 0 w 16"/>
                <a:gd name="T17" fmla="*/ 23 h 1408"/>
                <a:gd name="T18" fmla="*/ 2 w 16"/>
                <a:gd name="T19" fmla="*/ 18 h 1408"/>
                <a:gd name="T20" fmla="*/ 3 w 16"/>
                <a:gd name="T21" fmla="*/ 28 h 1408"/>
                <a:gd name="T22" fmla="*/ 2 w 16"/>
                <a:gd name="T23" fmla="*/ 33 h 1408"/>
                <a:gd name="T24" fmla="*/ 0 w 16"/>
                <a:gd name="T25" fmla="*/ 28 h 1408"/>
                <a:gd name="T26" fmla="*/ 3 w 16"/>
                <a:gd name="T27" fmla="*/ 28 h 1408"/>
                <a:gd name="T28" fmla="*/ 3 w 16"/>
                <a:gd name="T29" fmla="*/ 41 h 1408"/>
                <a:gd name="T30" fmla="*/ 0 w 16"/>
                <a:gd name="T31" fmla="*/ 41 h 1408"/>
                <a:gd name="T32" fmla="*/ 2 w 16"/>
                <a:gd name="T33" fmla="*/ 36 h 1408"/>
                <a:gd name="T34" fmla="*/ 3 w 16"/>
                <a:gd name="T35" fmla="*/ 45 h 1408"/>
                <a:gd name="T36" fmla="*/ 2 w 16"/>
                <a:gd name="T37" fmla="*/ 50 h 1408"/>
                <a:gd name="T38" fmla="*/ 0 w 16"/>
                <a:gd name="T39" fmla="*/ 45 h 1408"/>
                <a:gd name="T40" fmla="*/ 3 w 16"/>
                <a:gd name="T41" fmla="*/ 45 h 1408"/>
                <a:gd name="T42" fmla="*/ 3 w 16"/>
                <a:gd name="T43" fmla="*/ 58 h 1408"/>
                <a:gd name="T44" fmla="*/ 0 w 16"/>
                <a:gd name="T45" fmla="*/ 58 h 1408"/>
                <a:gd name="T46" fmla="*/ 2 w 16"/>
                <a:gd name="T47" fmla="*/ 53 h 1408"/>
                <a:gd name="T48" fmla="*/ 3 w 16"/>
                <a:gd name="T49" fmla="*/ 63 h 1408"/>
                <a:gd name="T50" fmla="*/ 2 w 16"/>
                <a:gd name="T51" fmla="*/ 68 h 1408"/>
                <a:gd name="T52" fmla="*/ 0 w 16"/>
                <a:gd name="T53" fmla="*/ 63 h 1408"/>
                <a:gd name="T54" fmla="*/ 3 w 16"/>
                <a:gd name="T55" fmla="*/ 63 h 1408"/>
                <a:gd name="T56" fmla="*/ 3 w 16"/>
                <a:gd name="T57" fmla="*/ 76 h 1408"/>
                <a:gd name="T58" fmla="*/ 0 w 16"/>
                <a:gd name="T59" fmla="*/ 76 h 1408"/>
                <a:gd name="T60" fmla="*/ 2 w 16"/>
                <a:gd name="T61" fmla="*/ 71 h 1408"/>
                <a:gd name="T62" fmla="*/ 3 w 16"/>
                <a:gd name="T63" fmla="*/ 81 h 1408"/>
                <a:gd name="T64" fmla="*/ 2 w 16"/>
                <a:gd name="T65" fmla="*/ 86 h 1408"/>
                <a:gd name="T66" fmla="*/ 0 w 16"/>
                <a:gd name="T67" fmla="*/ 81 h 1408"/>
                <a:gd name="T68" fmla="*/ 3 w 16"/>
                <a:gd name="T69" fmla="*/ 81 h 1408"/>
                <a:gd name="T70" fmla="*/ 3 w 16"/>
                <a:gd name="T71" fmla="*/ 94 h 1408"/>
                <a:gd name="T72" fmla="*/ 0 w 16"/>
                <a:gd name="T73" fmla="*/ 94 h 1408"/>
                <a:gd name="T74" fmla="*/ 2 w 16"/>
                <a:gd name="T75" fmla="*/ 89 h 1408"/>
                <a:gd name="T76" fmla="*/ 3 w 16"/>
                <a:gd name="T77" fmla="*/ 99 h 1408"/>
                <a:gd name="T78" fmla="*/ 2 w 16"/>
                <a:gd name="T79" fmla="*/ 104 h 1408"/>
                <a:gd name="T80" fmla="*/ 0 w 16"/>
                <a:gd name="T81" fmla="*/ 99 h 1408"/>
                <a:gd name="T82" fmla="*/ 3 w 16"/>
                <a:gd name="T83" fmla="*/ 99 h 1408"/>
                <a:gd name="T84" fmla="*/ 3 w 16"/>
                <a:gd name="T85" fmla="*/ 112 h 1408"/>
                <a:gd name="T86" fmla="*/ 0 w 16"/>
                <a:gd name="T87" fmla="*/ 112 h 1408"/>
                <a:gd name="T88" fmla="*/ 2 w 16"/>
                <a:gd name="T89" fmla="*/ 107 h 1408"/>
                <a:gd name="T90" fmla="*/ 3 w 16"/>
                <a:gd name="T91" fmla="*/ 116 h 1408"/>
                <a:gd name="T92" fmla="*/ 2 w 16"/>
                <a:gd name="T93" fmla="*/ 122 h 1408"/>
                <a:gd name="T94" fmla="*/ 0 w 16"/>
                <a:gd name="T95" fmla="*/ 116 h 1408"/>
                <a:gd name="T96" fmla="*/ 3 w 16"/>
                <a:gd name="T97" fmla="*/ 116 h 1408"/>
                <a:gd name="T98" fmla="*/ 3 w 16"/>
                <a:gd name="T99" fmla="*/ 129 h 1408"/>
                <a:gd name="T100" fmla="*/ 0 w 16"/>
                <a:gd name="T101" fmla="*/ 129 h 1408"/>
                <a:gd name="T102" fmla="*/ 2 w 16"/>
                <a:gd name="T103" fmla="*/ 124 h 140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"/>
                <a:gd name="T157" fmla="*/ 0 h 1408"/>
                <a:gd name="T158" fmla="*/ 16 w 16"/>
                <a:gd name="T159" fmla="*/ 1408 h 140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" h="1408">
                  <a:moveTo>
                    <a:pt x="16" y="8"/>
                  </a:moveTo>
                  <a:lnTo>
                    <a:pt x="16" y="56"/>
                  </a:lnTo>
                  <a:cubicBezTo>
                    <a:pt x="16" y="61"/>
                    <a:pt x="13" y="64"/>
                    <a:pt x="8" y="64"/>
                  </a:cubicBezTo>
                  <a:cubicBezTo>
                    <a:pt x="4" y="64"/>
                    <a:pt x="0" y="61"/>
                    <a:pt x="0" y="56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104"/>
                  </a:moveTo>
                  <a:lnTo>
                    <a:pt x="16" y="152"/>
                  </a:lnTo>
                  <a:cubicBezTo>
                    <a:pt x="16" y="157"/>
                    <a:pt x="13" y="160"/>
                    <a:pt x="8" y="160"/>
                  </a:cubicBezTo>
                  <a:cubicBezTo>
                    <a:pt x="4" y="160"/>
                    <a:pt x="0" y="157"/>
                    <a:pt x="0" y="152"/>
                  </a:cubicBezTo>
                  <a:lnTo>
                    <a:pt x="0" y="104"/>
                  </a:lnTo>
                  <a:cubicBezTo>
                    <a:pt x="0" y="100"/>
                    <a:pt x="4" y="96"/>
                    <a:pt x="8" y="96"/>
                  </a:cubicBezTo>
                  <a:cubicBezTo>
                    <a:pt x="13" y="96"/>
                    <a:pt x="16" y="100"/>
                    <a:pt x="16" y="104"/>
                  </a:cubicBezTo>
                  <a:close/>
                  <a:moveTo>
                    <a:pt x="16" y="200"/>
                  </a:moveTo>
                  <a:lnTo>
                    <a:pt x="16" y="248"/>
                  </a:lnTo>
                  <a:cubicBezTo>
                    <a:pt x="16" y="253"/>
                    <a:pt x="13" y="256"/>
                    <a:pt x="8" y="256"/>
                  </a:cubicBezTo>
                  <a:cubicBezTo>
                    <a:pt x="4" y="256"/>
                    <a:pt x="0" y="253"/>
                    <a:pt x="0" y="248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296"/>
                  </a:moveTo>
                  <a:lnTo>
                    <a:pt x="16" y="344"/>
                  </a:lnTo>
                  <a:cubicBezTo>
                    <a:pt x="16" y="349"/>
                    <a:pt x="13" y="352"/>
                    <a:pt x="8" y="352"/>
                  </a:cubicBezTo>
                  <a:cubicBezTo>
                    <a:pt x="4" y="352"/>
                    <a:pt x="0" y="349"/>
                    <a:pt x="0" y="344"/>
                  </a:cubicBezTo>
                  <a:lnTo>
                    <a:pt x="0" y="296"/>
                  </a:lnTo>
                  <a:cubicBezTo>
                    <a:pt x="0" y="292"/>
                    <a:pt x="4" y="288"/>
                    <a:pt x="8" y="288"/>
                  </a:cubicBezTo>
                  <a:cubicBezTo>
                    <a:pt x="13" y="288"/>
                    <a:pt x="16" y="292"/>
                    <a:pt x="16" y="296"/>
                  </a:cubicBezTo>
                  <a:close/>
                  <a:moveTo>
                    <a:pt x="16" y="392"/>
                  </a:moveTo>
                  <a:lnTo>
                    <a:pt x="16" y="440"/>
                  </a:lnTo>
                  <a:cubicBezTo>
                    <a:pt x="16" y="445"/>
                    <a:pt x="13" y="448"/>
                    <a:pt x="8" y="448"/>
                  </a:cubicBezTo>
                  <a:cubicBezTo>
                    <a:pt x="4" y="448"/>
                    <a:pt x="0" y="445"/>
                    <a:pt x="0" y="440"/>
                  </a:cubicBezTo>
                  <a:lnTo>
                    <a:pt x="0" y="392"/>
                  </a:lnTo>
                  <a:cubicBezTo>
                    <a:pt x="0" y="388"/>
                    <a:pt x="4" y="384"/>
                    <a:pt x="8" y="384"/>
                  </a:cubicBezTo>
                  <a:cubicBezTo>
                    <a:pt x="13" y="384"/>
                    <a:pt x="16" y="388"/>
                    <a:pt x="16" y="392"/>
                  </a:cubicBezTo>
                  <a:close/>
                  <a:moveTo>
                    <a:pt x="16" y="488"/>
                  </a:moveTo>
                  <a:lnTo>
                    <a:pt x="16" y="536"/>
                  </a:lnTo>
                  <a:cubicBezTo>
                    <a:pt x="16" y="541"/>
                    <a:pt x="13" y="544"/>
                    <a:pt x="8" y="544"/>
                  </a:cubicBezTo>
                  <a:cubicBezTo>
                    <a:pt x="4" y="544"/>
                    <a:pt x="0" y="541"/>
                    <a:pt x="0" y="536"/>
                  </a:cubicBezTo>
                  <a:lnTo>
                    <a:pt x="0" y="488"/>
                  </a:lnTo>
                  <a:cubicBezTo>
                    <a:pt x="0" y="484"/>
                    <a:pt x="4" y="480"/>
                    <a:pt x="8" y="480"/>
                  </a:cubicBezTo>
                  <a:cubicBezTo>
                    <a:pt x="13" y="480"/>
                    <a:pt x="16" y="484"/>
                    <a:pt x="16" y="488"/>
                  </a:cubicBezTo>
                  <a:close/>
                  <a:moveTo>
                    <a:pt x="16" y="584"/>
                  </a:moveTo>
                  <a:lnTo>
                    <a:pt x="16" y="632"/>
                  </a:lnTo>
                  <a:cubicBezTo>
                    <a:pt x="16" y="637"/>
                    <a:pt x="13" y="640"/>
                    <a:pt x="8" y="640"/>
                  </a:cubicBezTo>
                  <a:cubicBezTo>
                    <a:pt x="4" y="640"/>
                    <a:pt x="0" y="637"/>
                    <a:pt x="0" y="632"/>
                  </a:cubicBezTo>
                  <a:lnTo>
                    <a:pt x="0" y="584"/>
                  </a:lnTo>
                  <a:cubicBezTo>
                    <a:pt x="0" y="580"/>
                    <a:pt x="4" y="576"/>
                    <a:pt x="8" y="576"/>
                  </a:cubicBezTo>
                  <a:cubicBezTo>
                    <a:pt x="13" y="576"/>
                    <a:pt x="16" y="580"/>
                    <a:pt x="16" y="584"/>
                  </a:cubicBezTo>
                  <a:close/>
                  <a:moveTo>
                    <a:pt x="16" y="680"/>
                  </a:moveTo>
                  <a:lnTo>
                    <a:pt x="16" y="728"/>
                  </a:lnTo>
                  <a:cubicBezTo>
                    <a:pt x="16" y="733"/>
                    <a:pt x="13" y="736"/>
                    <a:pt x="8" y="736"/>
                  </a:cubicBezTo>
                  <a:cubicBezTo>
                    <a:pt x="4" y="736"/>
                    <a:pt x="0" y="733"/>
                    <a:pt x="0" y="728"/>
                  </a:cubicBezTo>
                  <a:lnTo>
                    <a:pt x="0" y="680"/>
                  </a:lnTo>
                  <a:cubicBezTo>
                    <a:pt x="0" y="676"/>
                    <a:pt x="4" y="672"/>
                    <a:pt x="8" y="672"/>
                  </a:cubicBezTo>
                  <a:cubicBezTo>
                    <a:pt x="13" y="672"/>
                    <a:pt x="16" y="676"/>
                    <a:pt x="16" y="680"/>
                  </a:cubicBezTo>
                  <a:close/>
                  <a:moveTo>
                    <a:pt x="16" y="776"/>
                  </a:moveTo>
                  <a:lnTo>
                    <a:pt x="16" y="824"/>
                  </a:lnTo>
                  <a:cubicBezTo>
                    <a:pt x="16" y="829"/>
                    <a:pt x="13" y="832"/>
                    <a:pt x="8" y="832"/>
                  </a:cubicBezTo>
                  <a:cubicBezTo>
                    <a:pt x="4" y="832"/>
                    <a:pt x="0" y="829"/>
                    <a:pt x="0" y="824"/>
                  </a:cubicBezTo>
                  <a:lnTo>
                    <a:pt x="0" y="776"/>
                  </a:lnTo>
                  <a:cubicBezTo>
                    <a:pt x="0" y="772"/>
                    <a:pt x="4" y="768"/>
                    <a:pt x="8" y="768"/>
                  </a:cubicBezTo>
                  <a:cubicBezTo>
                    <a:pt x="13" y="768"/>
                    <a:pt x="16" y="772"/>
                    <a:pt x="16" y="776"/>
                  </a:cubicBezTo>
                  <a:close/>
                  <a:moveTo>
                    <a:pt x="16" y="872"/>
                  </a:moveTo>
                  <a:lnTo>
                    <a:pt x="16" y="920"/>
                  </a:lnTo>
                  <a:cubicBezTo>
                    <a:pt x="16" y="925"/>
                    <a:pt x="13" y="928"/>
                    <a:pt x="8" y="928"/>
                  </a:cubicBezTo>
                  <a:cubicBezTo>
                    <a:pt x="4" y="928"/>
                    <a:pt x="0" y="925"/>
                    <a:pt x="0" y="920"/>
                  </a:cubicBezTo>
                  <a:lnTo>
                    <a:pt x="0" y="872"/>
                  </a:lnTo>
                  <a:cubicBezTo>
                    <a:pt x="0" y="868"/>
                    <a:pt x="4" y="864"/>
                    <a:pt x="8" y="864"/>
                  </a:cubicBezTo>
                  <a:cubicBezTo>
                    <a:pt x="13" y="864"/>
                    <a:pt x="16" y="868"/>
                    <a:pt x="16" y="872"/>
                  </a:cubicBezTo>
                  <a:close/>
                  <a:moveTo>
                    <a:pt x="16" y="968"/>
                  </a:moveTo>
                  <a:lnTo>
                    <a:pt x="16" y="1016"/>
                  </a:lnTo>
                  <a:cubicBezTo>
                    <a:pt x="16" y="1021"/>
                    <a:pt x="13" y="1024"/>
                    <a:pt x="8" y="1024"/>
                  </a:cubicBezTo>
                  <a:cubicBezTo>
                    <a:pt x="4" y="1024"/>
                    <a:pt x="0" y="1021"/>
                    <a:pt x="0" y="1016"/>
                  </a:cubicBezTo>
                  <a:lnTo>
                    <a:pt x="0" y="968"/>
                  </a:lnTo>
                  <a:cubicBezTo>
                    <a:pt x="0" y="964"/>
                    <a:pt x="4" y="960"/>
                    <a:pt x="8" y="960"/>
                  </a:cubicBezTo>
                  <a:cubicBezTo>
                    <a:pt x="13" y="960"/>
                    <a:pt x="16" y="964"/>
                    <a:pt x="16" y="968"/>
                  </a:cubicBezTo>
                  <a:close/>
                  <a:moveTo>
                    <a:pt x="16" y="1064"/>
                  </a:moveTo>
                  <a:lnTo>
                    <a:pt x="16" y="1112"/>
                  </a:lnTo>
                  <a:cubicBezTo>
                    <a:pt x="16" y="1117"/>
                    <a:pt x="13" y="1120"/>
                    <a:pt x="8" y="1120"/>
                  </a:cubicBezTo>
                  <a:cubicBezTo>
                    <a:pt x="4" y="1120"/>
                    <a:pt x="0" y="1117"/>
                    <a:pt x="0" y="1112"/>
                  </a:cubicBezTo>
                  <a:lnTo>
                    <a:pt x="0" y="1064"/>
                  </a:lnTo>
                  <a:cubicBezTo>
                    <a:pt x="0" y="1060"/>
                    <a:pt x="4" y="1056"/>
                    <a:pt x="8" y="1056"/>
                  </a:cubicBezTo>
                  <a:cubicBezTo>
                    <a:pt x="13" y="1056"/>
                    <a:pt x="16" y="1060"/>
                    <a:pt x="16" y="1064"/>
                  </a:cubicBezTo>
                  <a:close/>
                  <a:moveTo>
                    <a:pt x="16" y="1160"/>
                  </a:moveTo>
                  <a:lnTo>
                    <a:pt x="16" y="1208"/>
                  </a:lnTo>
                  <a:cubicBezTo>
                    <a:pt x="16" y="1213"/>
                    <a:pt x="13" y="1216"/>
                    <a:pt x="8" y="1216"/>
                  </a:cubicBezTo>
                  <a:cubicBezTo>
                    <a:pt x="4" y="1216"/>
                    <a:pt x="0" y="1213"/>
                    <a:pt x="0" y="1208"/>
                  </a:cubicBezTo>
                  <a:lnTo>
                    <a:pt x="0" y="1160"/>
                  </a:lnTo>
                  <a:cubicBezTo>
                    <a:pt x="0" y="1156"/>
                    <a:pt x="4" y="1152"/>
                    <a:pt x="8" y="1152"/>
                  </a:cubicBezTo>
                  <a:cubicBezTo>
                    <a:pt x="13" y="1152"/>
                    <a:pt x="16" y="1156"/>
                    <a:pt x="16" y="1160"/>
                  </a:cubicBezTo>
                  <a:close/>
                  <a:moveTo>
                    <a:pt x="16" y="1256"/>
                  </a:moveTo>
                  <a:lnTo>
                    <a:pt x="16" y="1304"/>
                  </a:lnTo>
                  <a:cubicBezTo>
                    <a:pt x="16" y="1309"/>
                    <a:pt x="13" y="1312"/>
                    <a:pt x="8" y="1312"/>
                  </a:cubicBezTo>
                  <a:cubicBezTo>
                    <a:pt x="4" y="1312"/>
                    <a:pt x="0" y="1309"/>
                    <a:pt x="0" y="1304"/>
                  </a:cubicBezTo>
                  <a:lnTo>
                    <a:pt x="0" y="1256"/>
                  </a:lnTo>
                  <a:cubicBezTo>
                    <a:pt x="0" y="1252"/>
                    <a:pt x="4" y="1248"/>
                    <a:pt x="8" y="1248"/>
                  </a:cubicBezTo>
                  <a:cubicBezTo>
                    <a:pt x="13" y="1248"/>
                    <a:pt x="16" y="1252"/>
                    <a:pt x="16" y="1256"/>
                  </a:cubicBezTo>
                  <a:close/>
                  <a:moveTo>
                    <a:pt x="16" y="1352"/>
                  </a:moveTo>
                  <a:lnTo>
                    <a:pt x="16" y="1400"/>
                  </a:lnTo>
                  <a:cubicBezTo>
                    <a:pt x="16" y="1405"/>
                    <a:pt x="13" y="1408"/>
                    <a:pt x="8" y="1408"/>
                  </a:cubicBezTo>
                  <a:cubicBezTo>
                    <a:pt x="4" y="1408"/>
                    <a:pt x="0" y="1405"/>
                    <a:pt x="0" y="1400"/>
                  </a:cubicBezTo>
                  <a:lnTo>
                    <a:pt x="0" y="1352"/>
                  </a:lnTo>
                  <a:cubicBezTo>
                    <a:pt x="0" y="1348"/>
                    <a:pt x="4" y="1344"/>
                    <a:pt x="8" y="1344"/>
                  </a:cubicBezTo>
                  <a:cubicBezTo>
                    <a:pt x="13" y="1344"/>
                    <a:pt x="16" y="1348"/>
                    <a:pt x="16" y="1352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503" name="Freeform 58"/>
            <p:cNvSpPr>
              <a:spLocks/>
            </p:cNvSpPr>
            <p:nvPr/>
          </p:nvSpPr>
          <p:spPr bwMode="auto">
            <a:xfrm>
              <a:off x="4171" y="967"/>
              <a:ext cx="76" cy="63"/>
            </a:xfrm>
            <a:custGeom>
              <a:avLst/>
              <a:gdLst>
                <a:gd name="T0" fmla="*/ 12 w 138"/>
                <a:gd name="T1" fmla="*/ 0 h 139"/>
                <a:gd name="T2" fmla="*/ 23 w 138"/>
                <a:gd name="T3" fmla="*/ 13 h 139"/>
                <a:gd name="T4" fmla="*/ 0 w 138"/>
                <a:gd name="T5" fmla="*/ 13 h 139"/>
                <a:gd name="T6" fmla="*/ 12 w 138"/>
                <a:gd name="T7" fmla="*/ 0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69" y="0"/>
                  </a:moveTo>
                  <a:lnTo>
                    <a:pt x="138" y="139"/>
                  </a:lnTo>
                  <a:cubicBezTo>
                    <a:pt x="95" y="117"/>
                    <a:pt x="44" y="117"/>
                    <a:pt x="0" y="139"/>
                  </a:cubicBezTo>
                  <a:lnTo>
                    <a:pt x="69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504" name="Freeform 59"/>
            <p:cNvSpPr>
              <a:spLocks noEditPoints="1"/>
            </p:cNvSpPr>
            <p:nvPr/>
          </p:nvSpPr>
          <p:spPr bwMode="auto">
            <a:xfrm>
              <a:off x="4204" y="1832"/>
              <a:ext cx="9" cy="637"/>
            </a:xfrm>
            <a:custGeom>
              <a:avLst/>
              <a:gdLst>
                <a:gd name="T0" fmla="*/ 3 w 16"/>
                <a:gd name="T1" fmla="*/ 5 h 1408"/>
                <a:gd name="T2" fmla="*/ 0 w 16"/>
                <a:gd name="T3" fmla="*/ 5 h 1408"/>
                <a:gd name="T4" fmla="*/ 2 w 16"/>
                <a:gd name="T5" fmla="*/ 0 h 1408"/>
                <a:gd name="T6" fmla="*/ 3 w 16"/>
                <a:gd name="T7" fmla="*/ 10 h 1408"/>
                <a:gd name="T8" fmla="*/ 2 w 16"/>
                <a:gd name="T9" fmla="*/ 15 h 1408"/>
                <a:gd name="T10" fmla="*/ 0 w 16"/>
                <a:gd name="T11" fmla="*/ 10 h 1408"/>
                <a:gd name="T12" fmla="*/ 3 w 16"/>
                <a:gd name="T13" fmla="*/ 10 h 1408"/>
                <a:gd name="T14" fmla="*/ 3 w 16"/>
                <a:gd name="T15" fmla="*/ 23 h 1408"/>
                <a:gd name="T16" fmla="*/ 0 w 16"/>
                <a:gd name="T17" fmla="*/ 23 h 1408"/>
                <a:gd name="T18" fmla="*/ 2 w 16"/>
                <a:gd name="T19" fmla="*/ 18 h 1408"/>
                <a:gd name="T20" fmla="*/ 3 w 16"/>
                <a:gd name="T21" fmla="*/ 28 h 1408"/>
                <a:gd name="T22" fmla="*/ 2 w 16"/>
                <a:gd name="T23" fmla="*/ 33 h 1408"/>
                <a:gd name="T24" fmla="*/ 0 w 16"/>
                <a:gd name="T25" fmla="*/ 28 h 1408"/>
                <a:gd name="T26" fmla="*/ 3 w 16"/>
                <a:gd name="T27" fmla="*/ 28 h 1408"/>
                <a:gd name="T28" fmla="*/ 3 w 16"/>
                <a:gd name="T29" fmla="*/ 41 h 1408"/>
                <a:gd name="T30" fmla="*/ 0 w 16"/>
                <a:gd name="T31" fmla="*/ 41 h 1408"/>
                <a:gd name="T32" fmla="*/ 2 w 16"/>
                <a:gd name="T33" fmla="*/ 36 h 1408"/>
                <a:gd name="T34" fmla="*/ 3 w 16"/>
                <a:gd name="T35" fmla="*/ 45 h 1408"/>
                <a:gd name="T36" fmla="*/ 2 w 16"/>
                <a:gd name="T37" fmla="*/ 50 h 1408"/>
                <a:gd name="T38" fmla="*/ 0 w 16"/>
                <a:gd name="T39" fmla="*/ 45 h 1408"/>
                <a:gd name="T40" fmla="*/ 3 w 16"/>
                <a:gd name="T41" fmla="*/ 45 h 1408"/>
                <a:gd name="T42" fmla="*/ 3 w 16"/>
                <a:gd name="T43" fmla="*/ 58 h 1408"/>
                <a:gd name="T44" fmla="*/ 0 w 16"/>
                <a:gd name="T45" fmla="*/ 58 h 1408"/>
                <a:gd name="T46" fmla="*/ 2 w 16"/>
                <a:gd name="T47" fmla="*/ 53 h 1408"/>
                <a:gd name="T48" fmla="*/ 3 w 16"/>
                <a:gd name="T49" fmla="*/ 63 h 1408"/>
                <a:gd name="T50" fmla="*/ 2 w 16"/>
                <a:gd name="T51" fmla="*/ 68 h 1408"/>
                <a:gd name="T52" fmla="*/ 0 w 16"/>
                <a:gd name="T53" fmla="*/ 63 h 1408"/>
                <a:gd name="T54" fmla="*/ 3 w 16"/>
                <a:gd name="T55" fmla="*/ 63 h 1408"/>
                <a:gd name="T56" fmla="*/ 3 w 16"/>
                <a:gd name="T57" fmla="*/ 76 h 1408"/>
                <a:gd name="T58" fmla="*/ 0 w 16"/>
                <a:gd name="T59" fmla="*/ 76 h 1408"/>
                <a:gd name="T60" fmla="*/ 2 w 16"/>
                <a:gd name="T61" fmla="*/ 71 h 1408"/>
                <a:gd name="T62" fmla="*/ 3 w 16"/>
                <a:gd name="T63" fmla="*/ 81 h 1408"/>
                <a:gd name="T64" fmla="*/ 2 w 16"/>
                <a:gd name="T65" fmla="*/ 86 h 1408"/>
                <a:gd name="T66" fmla="*/ 0 w 16"/>
                <a:gd name="T67" fmla="*/ 81 h 1408"/>
                <a:gd name="T68" fmla="*/ 3 w 16"/>
                <a:gd name="T69" fmla="*/ 81 h 1408"/>
                <a:gd name="T70" fmla="*/ 3 w 16"/>
                <a:gd name="T71" fmla="*/ 94 h 1408"/>
                <a:gd name="T72" fmla="*/ 0 w 16"/>
                <a:gd name="T73" fmla="*/ 94 h 1408"/>
                <a:gd name="T74" fmla="*/ 2 w 16"/>
                <a:gd name="T75" fmla="*/ 89 h 1408"/>
                <a:gd name="T76" fmla="*/ 3 w 16"/>
                <a:gd name="T77" fmla="*/ 99 h 1408"/>
                <a:gd name="T78" fmla="*/ 2 w 16"/>
                <a:gd name="T79" fmla="*/ 104 h 1408"/>
                <a:gd name="T80" fmla="*/ 0 w 16"/>
                <a:gd name="T81" fmla="*/ 99 h 1408"/>
                <a:gd name="T82" fmla="*/ 3 w 16"/>
                <a:gd name="T83" fmla="*/ 99 h 1408"/>
                <a:gd name="T84" fmla="*/ 3 w 16"/>
                <a:gd name="T85" fmla="*/ 112 h 1408"/>
                <a:gd name="T86" fmla="*/ 0 w 16"/>
                <a:gd name="T87" fmla="*/ 112 h 1408"/>
                <a:gd name="T88" fmla="*/ 2 w 16"/>
                <a:gd name="T89" fmla="*/ 107 h 1408"/>
                <a:gd name="T90" fmla="*/ 3 w 16"/>
                <a:gd name="T91" fmla="*/ 116 h 1408"/>
                <a:gd name="T92" fmla="*/ 2 w 16"/>
                <a:gd name="T93" fmla="*/ 122 h 1408"/>
                <a:gd name="T94" fmla="*/ 0 w 16"/>
                <a:gd name="T95" fmla="*/ 116 h 1408"/>
                <a:gd name="T96" fmla="*/ 3 w 16"/>
                <a:gd name="T97" fmla="*/ 116 h 1408"/>
                <a:gd name="T98" fmla="*/ 3 w 16"/>
                <a:gd name="T99" fmla="*/ 129 h 1408"/>
                <a:gd name="T100" fmla="*/ 0 w 16"/>
                <a:gd name="T101" fmla="*/ 129 h 1408"/>
                <a:gd name="T102" fmla="*/ 2 w 16"/>
                <a:gd name="T103" fmla="*/ 124 h 140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"/>
                <a:gd name="T157" fmla="*/ 0 h 1408"/>
                <a:gd name="T158" fmla="*/ 16 w 16"/>
                <a:gd name="T159" fmla="*/ 1408 h 140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" h="1408">
                  <a:moveTo>
                    <a:pt x="16" y="8"/>
                  </a:moveTo>
                  <a:lnTo>
                    <a:pt x="16" y="56"/>
                  </a:lnTo>
                  <a:cubicBezTo>
                    <a:pt x="16" y="61"/>
                    <a:pt x="13" y="64"/>
                    <a:pt x="8" y="64"/>
                  </a:cubicBezTo>
                  <a:cubicBezTo>
                    <a:pt x="4" y="64"/>
                    <a:pt x="0" y="61"/>
                    <a:pt x="0" y="56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104"/>
                  </a:moveTo>
                  <a:lnTo>
                    <a:pt x="16" y="152"/>
                  </a:lnTo>
                  <a:cubicBezTo>
                    <a:pt x="16" y="157"/>
                    <a:pt x="13" y="160"/>
                    <a:pt x="8" y="160"/>
                  </a:cubicBezTo>
                  <a:cubicBezTo>
                    <a:pt x="4" y="160"/>
                    <a:pt x="0" y="157"/>
                    <a:pt x="0" y="152"/>
                  </a:cubicBezTo>
                  <a:lnTo>
                    <a:pt x="0" y="104"/>
                  </a:lnTo>
                  <a:cubicBezTo>
                    <a:pt x="0" y="100"/>
                    <a:pt x="4" y="96"/>
                    <a:pt x="8" y="96"/>
                  </a:cubicBezTo>
                  <a:cubicBezTo>
                    <a:pt x="13" y="96"/>
                    <a:pt x="16" y="100"/>
                    <a:pt x="16" y="104"/>
                  </a:cubicBezTo>
                  <a:close/>
                  <a:moveTo>
                    <a:pt x="16" y="200"/>
                  </a:moveTo>
                  <a:lnTo>
                    <a:pt x="16" y="248"/>
                  </a:lnTo>
                  <a:cubicBezTo>
                    <a:pt x="16" y="253"/>
                    <a:pt x="13" y="256"/>
                    <a:pt x="8" y="256"/>
                  </a:cubicBezTo>
                  <a:cubicBezTo>
                    <a:pt x="4" y="256"/>
                    <a:pt x="0" y="253"/>
                    <a:pt x="0" y="248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296"/>
                  </a:moveTo>
                  <a:lnTo>
                    <a:pt x="16" y="344"/>
                  </a:lnTo>
                  <a:cubicBezTo>
                    <a:pt x="16" y="349"/>
                    <a:pt x="13" y="352"/>
                    <a:pt x="8" y="352"/>
                  </a:cubicBezTo>
                  <a:cubicBezTo>
                    <a:pt x="4" y="352"/>
                    <a:pt x="0" y="349"/>
                    <a:pt x="0" y="344"/>
                  </a:cubicBezTo>
                  <a:lnTo>
                    <a:pt x="0" y="296"/>
                  </a:lnTo>
                  <a:cubicBezTo>
                    <a:pt x="0" y="292"/>
                    <a:pt x="4" y="288"/>
                    <a:pt x="8" y="288"/>
                  </a:cubicBezTo>
                  <a:cubicBezTo>
                    <a:pt x="13" y="288"/>
                    <a:pt x="16" y="292"/>
                    <a:pt x="16" y="296"/>
                  </a:cubicBezTo>
                  <a:close/>
                  <a:moveTo>
                    <a:pt x="16" y="392"/>
                  </a:moveTo>
                  <a:lnTo>
                    <a:pt x="16" y="440"/>
                  </a:lnTo>
                  <a:cubicBezTo>
                    <a:pt x="16" y="445"/>
                    <a:pt x="13" y="448"/>
                    <a:pt x="8" y="448"/>
                  </a:cubicBezTo>
                  <a:cubicBezTo>
                    <a:pt x="4" y="448"/>
                    <a:pt x="0" y="445"/>
                    <a:pt x="0" y="440"/>
                  </a:cubicBezTo>
                  <a:lnTo>
                    <a:pt x="0" y="392"/>
                  </a:lnTo>
                  <a:cubicBezTo>
                    <a:pt x="0" y="388"/>
                    <a:pt x="4" y="384"/>
                    <a:pt x="8" y="384"/>
                  </a:cubicBezTo>
                  <a:cubicBezTo>
                    <a:pt x="13" y="384"/>
                    <a:pt x="16" y="388"/>
                    <a:pt x="16" y="392"/>
                  </a:cubicBezTo>
                  <a:close/>
                  <a:moveTo>
                    <a:pt x="16" y="488"/>
                  </a:moveTo>
                  <a:lnTo>
                    <a:pt x="16" y="536"/>
                  </a:lnTo>
                  <a:cubicBezTo>
                    <a:pt x="16" y="541"/>
                    <a:pt x="13" y="544"/>
                    <a:pt x="8" y="544"/>
                  </a:cubicBezTo>
                  <a:cubicBezTo>
                    <a:pt x="4" y="544"/>
                    <a:pt x="0" y="541"/>
                    <a:pt x="0" y="536"/>
                  </a:cubicBezTo>
                  <a:lnTo>
                    <a:pt x="0" y="488"/>
                  </a:lnTo>
                  <a:cubicBezTo>
                    <a:pt x="0" y="484"/>
                    <a:pt x="4" y="480"/>
                    <a:pt x="8" y="480"/>
                  </a:cubicBezTo>
                  <a:cubicBezTo>
                    <a:pt x="13" y="480"/>
                    <a:pt x="16" y="484"/>
                    <a:pt x="16" y="488"/>
                  </a:cubicBezTo>
                  <a:close/>
                  <a:moveTo>
                    <a:pt x="16" y="584"/>
                  </a:moveTo>
                  <a:lnTo>
                    <a:pt x="16" y="632"/>
                  </a:lnTo>
                  <a:cubicBezTo>
                    <a:pt x="16" y="637"/>
                    <a:pt x="13" y="640"/>
                    <a:pt x="8" y="640"/>
                  </a:cubicBezTo>
                  <a:cubicBezTo>
                    <a:pt x="4" y="640"/>
                    <a:pt x="0" y="637"/>
                    <a:pt x="0" y="632"/>
                  </a:cubicBezTo>
                  <a:lnTo>
                    <a:pt x="0" y="584"/>
                  </a:lnTo>
                  <a:cubicBezTo>
                    <a:pt x="0" y="580"/>
                    <a:pt x="4" y="576"/>
                    <a:pt x="8" y="576"/>
                  </a:cubicBezTo>
                  <a:cubicBezTo>
                    <a:pt x="13" y="576"/>
                    <a:pt x="16" y="580"/>
                    <a:pt x="16" y="584"/>
                  </a:cubicBezTo>
                  <a:close/>
                  <a:moveTo>
                    <a:pt x="16" y="680"/>
                  </a:moveTo>
                  <a:lnTo>
                    <a:pt x="16" y="728"/>
                  </a:lnTo>
                  <a:cubicBezTo>
                    <a:pt x="16" y="733"/>
                    <a:pt x="13" y="736"/>
                    <a:pt x="8" y="736"/>
                  </a:cubicBezTo>
                  <a:cubicBezTo>
                    <a:pt x="4" y="736"/>
                    <a:pt x="0" y="733"/>
                    <a:pt x="0" y="728"/>
                  </a:cubicBezTo>
                  <a:lnTo>
                    <a:pt x="0" y="680"/>
                  </a:lnTo>
                  <a:cubicBezTo>
                    <a:pt x="0" y="676"/>
                    <a:pt x="4" y="672"/>
                    <a:pt x="8" y="672"/>
                  </a:cubicBezTo>
                  <a:cubicBezTo>
                    <a:pt x="13" y="672"/>
                    <a:pt x="16" y="676"/>
                    <a:pt x="16" y="680"/>
                  </a:cubicBezTo>
                  <a:close/>
                  <a:moveTo>
                    <a:pt x="16" y="776"/>
                  </a:moveTo>
                  <a:lnTo>
                    <a:pt x="16" y="824"/>
                  </a:lnTo>
                  <a:cubicBezTo>
                    <a:pt x="16" y="829"/>
                    <a:pt x="13" y="832"/>
                    <a:pt x="8" y="832"/>
                  </a:cubicBezTo>
                  <a:cubicBezTo>
                    <a:pt x="4" y="832"/>
                    <a:pt x="0" y="829"/>
                    <a:pt x="0" y="824"/>
                  </a:cubicBezTo>
                  <a:lnTo>
                    <a:pt x="0" y="776"/>
                  </a:lnTo>
                  <a:cubicBezTo>
                    <a:pt x="0" y="772"/>
                    <a:pt x="4" y="768"/>
                    <a:pt x="8" y="768"/>
                  </a:cubicBezTo>
                  <a:cubicBezTo>
                    <a:pt x="13" y="768"/>
                    <a:pt x="16" y="772"/>
                    <a:pt x="16" y="776"/>
                  </a:cubicBezTo>
                  <a:close/>
                  <a:moveTo>
                    <a:pt x="16" y="872"/>
                  </a:moveTo>
                  <a:lnTo>
                    <a:pt x="16" y="920"/>
                  </a:lnTo>
                  <a:cubicBezTo>
                    <a:pt x="16" y="925"/>
                    <a:pt x="13" y="928"/>
                    <a:pt x="8" y="928"/>
                  </a:cubicBezTo>
                  <a:cubicBezTo>
                    <a:pt x="4" y="928"/>
                    <a:pt x="0" y="925"/>
                    <a:pt x="0" y="920"/>
                  </a:cubicBezTo>
                  <a:lnTo>
                    <a:pt x="0" y="872"/>
                  </a:lnTo>
                  <a:cubicBezTo>
                    <a:pt x="0" y="868"/>
                    <a:pt x="4" y="864"/>
                    <a:pt x="8" y="864"/>
                  </a:cubicBezTo>
                  <a:cubicBezTo>
                    <a:pt x="13" y="864"/>
                    <a:pt x="16" y="868"/>
                    <a:pt x="16" y="872"/>
                  </a:cubicBezTo>
                  <a:close/>
                  <a:moveTo>
                    <a:pt x="16" y="968"/>
                  </a:moveTo>
                  <a:lnTo>
                    <a:pt x="16" y="1016"/>
                  </a:lnTo>
                  <a:cubicBezTo>
                    <a:pt x="16" y="1021"/>
                    <a:pt x="13" y="1024"/>
                    <a:pt x="8" y="1024"/>
                  </a:cubicBezTo>
                  <a:cubicBezTo>
                    <a:pt x="4" y="1024"/>
                    <a:pt x="0" y="1021"/>
                    <a:pt x="0" y="1016"/>
                  </a:cubicBezTo>
                  <a:lnTo>
                    <a:pt x="0" y="968"/>
                  </a:lnTo>
                  <a:cubicBezTo>
                    <a:pt x="0" y="964"/>
                    <a:pt x="4" y="960"/>
                    <a:pt x="8" y="960"/>
                  </a:cubicBezTo>
                  <a:cubicBezTo>
                    <a:pt x="13" y="960"/>
                    <a:pt x="16" y="964"/>
                    <a:pt x="16" y="968"/>
                  </a:cubicBezTo>
                  <a:close/>
                  <a:moveTo>
                    <a:pt x="16" y="1064"/>
                  </a:moveTo>
                  <a:lnTo>
                    <a:pt x="16" y="1112"/>
                  </a:lnTo>
                  <a:cubicBezTo>
                    <a:pt x="16" y="1117"/>
                    <a:pt x="13" y="1120"/>
                    <a:pt x="8" y="1120"/>
                  </a:cubicBezTo>
                  <a:cubicBezTo>
                    <a:pt x="4" y="1120"/>
                    <a:pt x="0" y="1117"/>
                    <a:pt x="0" y="1112"/>
                  </a:cubicBezTo>
                  <a:lnTo>
                    <a:pt x="0" y="1064"/>
                  </a:lnTo>
                  <a:cubicBezTo>
                    <a:pt x="0" y="1060"/>
                    <a:pt x="4" y="1056"/>
                    <a:pt x="8" y="1056"/>
                  </a:cubicBezTo>
                  <a:cubicBezTo>
                    <a:pt x="13" y="1056"/>
                    <a:pt x="16" y="1060"/>
                    <a:pt x="16" y="1064"/>
                  </a:cubicBezTo>
                  <a:close/>
                  <a:moveTo>
                    <a:pt x="16" y="1160"/>
                  </a:moveTo>
                  <a:lnTo>
                    <a:pt x="16" y="1208"/>
                  </a:lnTo>
                  <a:cubicBezTo>
                    <a:pt x="16" y="1213"/>
                    <a:pt x="13" y="1216"/>
                    <a:pt x="8" y="1216"/>
                  </a:cubicBezTo>
                  <a:cubicBezTo>
                    <a:pt x="4" y="1216"/>
                    <a:pt x="0" y="1213"/>
                    <a:pt x="0" y="1208"/>
                  </a:cubicBezTo>
                  <a:lnTo>
                    <a:pt x="0" y="1160"/>
                  </a:lnTo>
                  <a:cubicBezTo>
                    <a:pt x="0" y="1156"/>
                    <a:pt x="4" y="1152"/>
                    <a:pt x="8" y="1152"/>
                  </a:cubicBezTo>
                  <a:cubicBezTo>
                    <a:pt x="13" y="1152"/>
                    <a:pt x="16" y="1156"/>
                    <a:pt x="16" y="1160"/>
                  </a:cubicBezTo>
                  <a:close/>
                  <a:moveTo>
                    <a:pt x="16" y="1256"/>
                  </a:moveTo>
                  <a:lnTo>
                    <a:pt x="16" y="1304"/>
                  </a:lnTo>
                  <a:cubicBezTo>
                    <a:pt x="16" y="1309"/>
                    <a:pt x="13" y="1312"/>
                    <a:pt x="8" y="1312"/>
                  </a:cubicBezTo>
                  <a:cubicBezTo>
                    <a:pt x="4" y="1312"/>
                    <a:pt x="0" y="1309"/>
                    <a:pt x="0" y="1304"/>
                  </a:cubicBezTo>
                  <a:lnTo>
                    <a:pt x="0" y="1256"/>
                  </a:lnTo>
                  <a:cubicBezTo>
                    <a:pt x="0" y="1252"/>
                    <a:pt x="4" y="1248"/>
                    <a:pt x="8" y="1248"/>
                  </a:cubicBezTo>
                  <a:cubicBezTo>
                    <a:pt x="13" y="1248"/>
                    <a:pt x="16" y="1252"/>
                    <a:pt x="16" y="1256"/>
                  </a:cubicBezTo>
                  <a:close/>
                  <a:moveTo>
                    <a:pt x="16" y="1352"/>
                  </a:moveTo>
                  <a:lnTo>
                    <a:pt x="16" y="1400"/>
                  </a:lnTo>
                  <a:cubicBezTo>
                    <a:pt x="16" y="1405"/>
                    <a:pt x="13" y="1408"/>
                    <a:pt x="8" y="1408"/>
                  </a:cubicBezTo>
                  <a:cubicBezTo>
                    <a:pt x="4" y="1408"/>
                    <a:pt x="0" y="1405"/>
                    <a:pt x="0" y="1400"/>
                  </a:cubicBezTo>
                  <a:lnTo>
                    <a:pt x="0" y="1352"/>
                  </a:lnTo>
                  <a:cubicBezTo>
                    <a:pt x="0" y="1348"/>
                    <a:pt x="4" y="1344"/>
                    <a:pt x="8" y="1344"/>
                  </a:cubicBezTo>
                  <a:cubicBezTo>
                    <a:pt x="13" y="1344"/>
                    <a:pt x="16" y="1348"/>
                    <a:pt x="16" y="1352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505" name="Freeform 60"/>
            <p:cNvSpPr>
              <a:spLocks/>
            </p:cNvSpPr>
            <p:nvPr/>
          </p:nvSpPr>
          <p:spPr bwMode="auto">
            <a:xfrm>
              <a:off x="4171" y="2468"/>
              <a:ext cx="76" cy="62"/>
            </a:xfrm>
            <a:custGeom>
              <a:avLst/>
              <a:gdLst>
                <a:gd name="T0" fmla="*/ 12 w 138"/>
                <a:gd name="T1" fmla="*/ 13 h 138"/>
                <a:gd name="T2" fmla="*/ 0 w 138"/>
                <a:gd name="T3" fmla="*/ 0 h 138"/>
                <a:gd name="T4" fmla="*/ 23 w 138"/>
                <a:gd name="T5" fmla="*/ 0 h 138"/>
                <a:gd name="T6" fmla="*/ 23 w 138"/>
                <a:gd name="T7" fmla="*/ 0 h 138"/>
                <a:gd name="T8" fmla="*/ 12 w 138"/>
                <a:gd name="T9" fmla="*/ 13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38"/>
                <a:gd name="T17" fmla="*/ 138 w 138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38">
                  <a:moveTo>
                    <a:pt x="69" y="138"/>
                  </a:moveTo>
                  <a:lnTo>
                    <a:pt x="0" y="0"/>
                  </a:lnTo>
                  <a:cubicBezTo>
                    <a:pt x="44" y="22"/>
                    <a:pt x="95" y="22"/>
                    <a:pt x="138" y="0"/>
                  </a:cubicBezTo>
                  <a:lnTo>
                    <a:pt x="69" y="138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506" name="Rectangle 61"/>
            <p:cNvSpPr>
              <a:spLocks noChangeArrowheads="1"/>
            </p:cNvSpPr>
            <p:nvPr/>
          </p:nvSpPr>
          <p:spPr bwMode="auto">
            <a:xfrm>
              <a:off x="594" y="826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0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60507" name="Rectangle 62"/>
            <p:cNvSpPr>
              <a:spLocks noChangeArrowheads="1"/>
            </p:cNvSpPr>
            <p:nvPr/>
          </p:nvSpPr>
          <p:spPr bwMode="auto">
            <a:xfrm>
              <a:off x="999" y="826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4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60508" name="Rectangle 63"/>
            <p:cNvSpPr>
              <a:spLocks noChangeArrowheads="1"/>
            </p:cNvSpPr>
            <p:nvPr/>
          </p:nvSpPr>
          <p:spPr bwMode="auto">
            <a:xfrm>
              <a:off x="1429" y="826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8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60509" name="Rectangle 64"/>
            <p:cNvSpPr>
              <a:spLocks noChangeArrowheads="1"/>
            </p:cNvSpPr>
            <p:nvPr/>
          </p:nvSpPr>
          <p:spPr bwMode="auto">
            <a:xfrm>
              <a:off x="2238" y="826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16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60510" name="Rectangle 65"/>
            <p:cNvSpPr>
              <a:spLocks noChangeArrowheads="1"/>
            </p:cNvSpPr>
            <p:nvPr/>
          </p:nvSpPr>
          <p:spPr bwMode="auto">
            <a:xfrm>
              <a:off x="2626" y="826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19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60511" name="Rectangle 66"/>
            <p:cNvSpPr>
              <a:spLocks noChangeArrowheads="1"/>
            </p:cNvSpPr>
            <p:nvPr/>
          </p:nvSpPr>
          <p:spPr bwMode="auto">
            <a:xfrm>
              <a:off x="3259" y="826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24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60512" name="Rectangle 67"/>
            <p:cNvSpPr>
              <a:spLocks noChangeArrowheads="1"/>
            </p:cNvSpPr>
            <p:nvPr/>
          </p:nvSpPr>
          <p:spPr bwMode="auto">
            <a:xfrm>
              <a:off x="3857" y="826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31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60513" name="Freeform 68"/>
            <p:cNvSpPr>
              <a:spLocks noEditPoints="1"/>
            </p:cNvSpPr>
            <p:nvPr/>
          </p:nvSpPr>
          <p:spPr bwMode="auto">
            <a:xfrm>
              <a:off x="36" y="964"/>
              <a:ext cx="510" cy="7"/>
            </a:xfrm>
            <a:custGeom>
              <a:avLst/>
              <a:gdLst>
                <a:gd name="T0" fmla="*/ 9 w 928"/>
                <a:gd name="T1" fmla="*/ 0 h 16"/>
                <a:gd name="T2" fmla="*/ 9 w 928"/>
                <a:gd name="T3" fmla="*/ 1 h 16"/>
                <a:gd name="T4" fmla="*/ 0 w 928"/>
                <a:gd name="T5" fmla="*/ 1 h 16"/>
                <a:gd name="T6" fmla="*/ 17 w 928"/>
                <a:gd name="T7" fmla="*/ 0 h 16"/>
                <a:gd name="T8" fmla="*/ 26 w 928"/>
                <a:gd name="T9" fmla="*/ 1 h 16"/>
                <a:gd name="T10" fmla="*/ 17 w 928"/>
                <a:gd name="T11" fmla="*/ 1 h 16"/>
                <a:gd name="T12" fmla="*/ 17 w 928"/>
                <a:gd name="T13" fmla="*/ 0 h 16"/>
                <a:gd name="T14" fmla="*/ 41 w 928"/>
                <a:gd name="T15" fmla="*/ 0 h 16"/>
                <a:gd name="T16" fmla="*/ 41 w 928"/>
                <a:gd name="T17" fmla="*/ 1 h 16"/>
                <a:gd name="T18" fmla="*/ 32 w 928"/>
                <a:gd name="T19" fmla="*/ 1 h 16"/>
                <a:gd name="T20" fmla="*/ 49 w 928"/>
                <a:gd name="T21" fmla="*/ 0 h 16"/>
                <a:gd name="T22" fmla="*/ 58 w 928"/>
                <a:gd name="T23" fmla="*/ 1 h 16"/>
                <a:gd name="T24" fmla="*/ 49 w 928"/>
                <a:gd name="T25" fmla="*/ 1 h 16"/>
                <a:gd name="T26" fmla="*/ 49 w 928"/>
                <a:gd name="T27" fmla="*/ 0 h 16"/>
                <a:gd name="T28" fmla="*/ 73 w 928"/>
                <a:gd name="T29" fmla="*/ 0 h 16"/>
                <a:gd name="T30" fmla="*/ 73 w 928"/>
                <a:gd name="T31" fmla="*/ 1 h 16"/>
                <a:gd name="T32" fmla="*/ 64 w 928"/>
                <a:gd name="T33" fmla="*/ 1 h 16"/>
                <a:gd name="T34" fmla="*/ 81 w 928"/>
                <a:gd name="T35" fmla="*/ 0 h 16"/>
                <a:gd name="T36" fmla="*/ 90 w 928"/>
                <a:gd name="T37" fmla="*/ 1 h 16"/>
                <a:gd name="T38" fmla="*/ 81 w 928"/>
                <a:gd name="T39" fmla="*/ 1 h 16"/>
                <a:gd name="T40" fmla="*/ 81 w 928"/>
                <a:gd name="T41" fmla="*/ 0 h 16"/>
                <a:gd name="T42" fmla="*/ 105 w 928"/>
                <a:gd name="T43" fmla="*/ 0 h 16"/>
                <a:gd name="T44" fmla="*/ 105 w 928"/>
                <a:gd name="T45" fmla="*/ 1 h 16"/>
                <a:gd name="T46" fmla="*/ 96 w 928"/>
                <a:gd name="T47" fmla="*/ 1 h 16"/>
                <a:gd name="T48" fmla="*/ 113 w 928"/>
                <a:gd name="T49" fmla="*/ 0 h 16"/>
                <a:gd name="T50" fmla="*/ 122 w 928"/>
                <a:gd name="T51" fmla="*/ 1 h 16"/>
                <a:gd name="T52" fmla="*/ 113 w 928"/>
                <a:gd name="T53" fmla="*/ 1 h 16"/>
                <a:gd name="T54" fmla="*/ 113 w 928"/>
                <a:gd name="T55" fmla="*/ 0 h 16"/>
                <a:gd name="T56" fmla="*/ 137 w 928"/>
                <a:gd name="T57" fmla="*/ 0 h 16"/>
                <a:gd name="T58" fmla="*/ 137 w 928"/>
                <a:gd name="T59" fmla="*/ 1 h 16"/>
                <a:gd name="T60" fmla="*/ 128 w 928"/>
                <a:gd name="T61" fmla="*/ 1 h 16"/>
                <a:gd name="T62" fmla="*/ 145 w 928"/>
                <a:gd name="T63" fmla="*/ 0 h 16"/>
                <a:gd name="T64" fmla="*/ 154 w 928"/>
                <a:gd name="T65" fmla="*/ 1 h 16"/>
                <a:gd name="T66" fmla="*/ 145 w 928"/>
                <a:gd name="T67" fmla="*/ 1 h 16"/>
                <a:gd name="T68" fmla="*/ 145 w 928"/>
                <a:gd name="T69" fmla="*/ 0 h 1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28"/>
                <a:gd name="T106" fmla="*/ 0 h 16"/>
                <a:gd name="T107" fmla="*/ 928 w 928"/>
                <a:gd name="T108" fmla="*/ 16 h 1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28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  <a:moveTo>
                    <a:pt x="776" y="0"/>
                  </a:moveTo>
                  <a:lnTo>
                    <a:pt x="824" y="0"/>
                  </a:lnTo>
                  <a:cubicBezTo>
                    <a:pt x="829" y="0"/>
                    <a:pt x="832" y="4"/>
                    <a:pt x="832" y="8"/>
                  </a:cubicBezTo>
                  <a:cubicBezTo>
                    <a:pt x="832" y="13"/>
                    <a:pt x="829" y="16"/>
                    <a:pt x="824" y="16"/>
                  </a:cubicBezTo>
                  <a:lnTo>
                    <a:pt x="776" y="16"/>
                  </a:lnTo>
                  <a:cubicBezTo>
                    <a:pt x="772" y="16"/>
                    <a:pt x="768" y="13"/>
                    <a:pt x="768" y="8"/>
                  </a:cubicBezTo>
                  <a:cubicBezTo>
                    <a:pt x="768" y="4"/>
                    <a:pt x="772" y="0"/>
                    <a:pt x="776" y="0"/>
                  </a:cubicBezTo>
                  <a:close/>
                  <a:moveTo>
                    <a:pt x="872" y="0"/>
                  </a:moveTo>
                  <a:lnTo>
                    <a:pt x="920" y="0"/>
                  </a:lnTo>
                  <a:cubicBezTo>
                    <a:pt x="925" y="0"/>
                    <a:pt x="928" y="4"/>
                    <a:pt x="928" y="8"/>
                  </a:cubicBezTo>
                  <a:cubicBezTo>
                    <a:pt x="928" y="13"/>
                    <a:pt x="925" y="16"/>
                    <a:pt x="920" y="16"/>
                  </a:cubicBezTo>
                  <a:lnTo>
                    <a:pt x="872" y="16"/>
                  </a:lnTo>
                  <a:cubicBezTo>
                    <a:pt x="868" y="16"/>
                    <a:pt x="864" y="13"/>
                    <a:pt x="864" y="8"/>
                  </a:cubicBezTo>
                  <a:cubicBezTo>
                    <a:pt x="864" y="4"/>
                    <a:pt x="868" y="0"/>
                    <a:pt x="872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514" name="Freeform 69"/>
            <p:cNvSpPr>
              <a:spLocks noEditPoints="1"/>
            </p:cNvSpPr>
            <p:nvPr/>
          </p:nvSpPr>
          <p:spPr bwMode="auto">
            <a:xfrm>
              <a:off x="36" y="2266"/>
              <a:ext cx="510" cy="7"/>
            </a:xfrm>
            <a:custGeom>
              <a:avLst/>
              <a:gdLst>
                <a:gd name="T0" fmla="*/ 9 w 928"/>
                <a:gd name="T1" fmla="*/ 0 h 16"/>
                <a:gd name="T2" fmla="*/ 9 w 928"/>
                <a:gd name="T3" fmla="*/ 1 h 16"/>
                <a:gd name="T4" fmla="*/ 0 w 928"/>
                <a:gd name="T5" fmla="*/ 1 h 16"/>
                <a:gd name="T6" fmla="*/ 17 w 928"/>
                <a:gd name="T7" fmla="*/ 0 h 16"/>
                <a:gd name="T8" fmla="*/ 26 w 928"/>
                <a:gd name="T9" fmla="*/ 1 h 16"/>
                <a:gd name="T10" fmla="*/ 17 w 928"/>
                <a:gd name="T11" fmla="*/ 1 h 16"/>
                <a:gd name="T12" fmla="*/ 17 w 928"/>
                <a:gd name="T13" fmla="*/ 0 h 16"/>
                <a:gd name="T14" fmla="*/ 41 w 928"/>
                <a:gd name="T15" fmla="*/ 0 h 16"/>
                <a:gd name="T16" fmla="*/ 41 w 928"/>
                <a:gd name="T17" fmla="*/ 1 h 16"/>
                <a:gd name="T18" fmla="*/ 32 w 928"/>
                <a:gd name="T19" fmla="*/ 1 h 16"/>
                <a:gd name="T20" fmla="*/ 49 w 928"/>
                <a:gd name="T21" fmla="*/ 0 h 16"/>
                <a:gd name="T22" fmla="*/ 58 w 928"/>
                <a:gd name="T23" fmla="*/ 1 h 16"/>
                <a:gd name="T24" fmla="*/ 49 w 928"/>
                <a:gd name="T25" fmla="*/ 1 h 16"/>
                <a:gd name="T26" fmla="*/ 49 w 928"/>
                <a:gd name="T27" fmla="*/ 0 h 16"/>
                <a:gd name="T28" fmla="*/ 73 w 928"/>
                <a:gd name="T29" fmla="*/ 0 h 16"/>
                <a:gd name="T30" fmla="*/ 73 w 928"/>
                <a:gd name="T31" fmla="*/ 1 h 16"/>
                <a:gd name="T32" fmla="*/ 64 w 928"/>
                <a:gd name="T33" fmla="*/ 1 h 16"/>
                <a:gd name="T34" fmla="*/ 81 w 928"/>
                <a:gd name="T35" fmla="*/ 0 h 16"/>
                <a:gd name="T36" fmla="*/ 90 w 928"/>
                <a:gd name="T37" fmla="*/ 1 h 16"/>
                <a:gd name="T38" fmla="*/ 81 w 928"/>
                <a:gd name="T39" fmla="*/ 1 h 16"/>
                <a:gd name="T40" fmla="*/ 81 w 928"/>
                <a:gd name="T41" fmla="*/ 0 h 16"/>
                <a:gd name="T42" fmla="*/ 105 w 928"/>
                <a:gd name="T43" fmla="*/ 0 h 16"/>
                <a:gd name="T44" fmla="*/ 105 w 928"/>
                <a:gd name="T45" fmla="*/ 1 h 16"/>
                <a:gd name="T46" fmla="*/ 96 w 928"/>
                <a:gd name="T47" fmla="*/ 1 h 16"/>
                <a:gd name="T48" fmla="*/ 113 w 928"/>
                <a:gd name="T49" fmla="*/ 0 h 16"/>
                <a:gd name="T50" fmla="*/ 122 w 928"/>
                <a:gd name="T51" fmla="*/ 1 h 16"/>
                <a:gd name="T52" fmla="*/ 113 w 928"/>
                <a:gd name="T53" fmla="*/ 1 h 16"/>
                <a:gd name="T54" fmla="*/ 113 w 928"/>
                <a:gd name="T55" fmla="*/ 0 h 16"/>
                <a:gd name="T56" fmla="*/ 137 w 928"/>
                <a:gd name="T57" fmla="*/ 0 h 16"/>
                <a:gd name="T58" fmla="*/ 137 w 928"/>
                <a:gd name="T59" fmla="*/ 1 h 16"/>
                <a:gd name="T60" fmla="*/ 128 w 928"/>
                <a:gd name="T61" fmla="*/ 1 h 16"/>
                <a:gd name="T62" fmla="*/ 145 w 928"/>
                <a:gd name="T63" fmla="*/ 0 h 16"/>
                <a:gd name="T64" fmla="*/ 154 w 928"/>
                <a:gd name="T65" fmla="*/ 1 h 16"/>
                <a:gd name="T66" fmla="*/ 145 w 928"/>
                <a:gd name="T67" fmla="*/ 1 h 16"/>
                <a:gd name="T68" fmla="*/ 145 w 928"/>
                <a:gd name="T69" fmla="*/ 0 h 1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28"/>
                <a:gd name="T106" fmla="*/ 0 h 16"/>
                <a:gd name="T107" fmla="*/ 928 w 928"/>
                <a:gd name="T108" fmla="*/ 16 h 1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28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  <a:moveTo>
                    <a:pt x="776" y="0"/>
                  </a:moveTo>
                  <a:lnTo>
                    <a:pt x="824" y="0"/>
                  </a:lnTo>
                  <a:cubicBezTo>
                    <a:pt x="829" y="0"/>
                    <a:pt x="832" y="4"/>
                    <a:pt x="832" y="8"/>
                  </a:cubicBezTo>
                  <a:cubicBezTo>
                    <a:pt x="832" y="13"/>
                    <a:pt x="829" y="16"/>
                    <a:pt x="824" y="16"/>
                  </a:cubicBezTo>
                  <a:lnTo>
                    <a:pt x="776" y="16"/>
                  </a:lnTo>
                  <a:cubicBezTo>
                    <a:pt x="772" y="16"/>
                    <a:pt x="768" y="13"/>
                    <a:pt x="768" y="8"/>
                  </a:cubicBezTo>
                  <a:cubicBezTo>
                    <a:pt x="768" y="4"/>
                    <a:pt x="772" y="0"/>
                    <a:pt x="776" y="0"/>
                  </a:cubicBezTo>
                  <a:close/>
                  <a:moveTo>
                    <a:pt x="872" y="0"/>
                  </a:moveTo>
                  <a:lnTo>
                    <a:pt x="920" y="0"/>
                  </a:lnTo>
                  <a:cubicBezTo>
                    <a:pt x="925" y="0"/>
                    <a:pt x="928" y="4"/>
                    <a:pt x="928" y="8"/>
                  </a:cubicBezTo>
                  <a:cubicBezTo>
                    <a:pt x="928" y="13"/>
                    <a:pt x="925" y="16"/>
                    <a:pt x="920" y="16"/>
                  </a:cubicBezTo>
                  <a:lnTo>
                    <a:pt x="872" y="16"/>
                  </a:lnTo>
                  <a:cubicBezTo>
                    <a:pt x="868" y="16"/>
                    <a:pt x="864" y="13"/>
                    <a:pt x="864" y="8"/>
                  </a:cubicBezTo>
                  <a:cubicBezTo>
                    <a:pt x="864" y="4"/>
                    <a:pt x="868" y="0"/>
                    <a:pt x="872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515" name="Freeform 70"/>
            <p:cNvSpPr>
              <a:spLocks noEditPoints="1"/>
            </p:cNvSpPr>
            <p:nvPr/>
          </p:nvSpPr>
          <p:spPr bwMode="auto">
            <a:xfrm>
              <a:off x="352" y="1011"/>
              <a:ext cx="9" cy="1201"/>
            </a:xfrm>
            <a:custGeom>
              <a:avLst/>
              <a:gdLst>
                <a:gd name="T0" fmla="*/ 0 w 16"/>
                <a:gd name="T1" fmla="*/ 5 h 2656"/>
                <a:gd name="T2" fmla="*/ 3 w 16"/>
                <a:gd name="T3" fmla="*/ 9 h 2656"/>
                <a:gd name="T4" fmla="*/ 0 w 16"/>
                <a:gd name="T5" fmla="*/ 9 h 2656"/>
                <a:gd name="T6" fmla="*/ 3 w 16"/>
                <a:gd name="T7" fmla="*/ 23 h 2656"/>
                <a:gd name="T8" fmla="*/ 2 w 16"/>
                <a:gd name="T9" fmla="*/ 18 h 2656"/>
                <a:gd name="T10" fmla="*/ 2 w 16"/>
                <a:gd name="T11" fmla="*/ 33 h 2656"/>
                <a:gd name="T12" fmla="*/ 3 w 16"/>
                <a:gd name="T13" fmla="*/ 28 h 2656"/>
                <a:gd name="T14" fmla="*/ 0 w 16"/>
                <a:gd name="T15" fmla="*/ 41 h 2656"/>
                <a:gd name="T16" fmla="*/ 3 w 16"/>
                <a:gd name="T17" fmla="*/ 45 h 2656"/>
                <a:gd name="T18" fmla="*/ 0 w 16"/>
                <a:gd name="T19" fmla="*/ 45 h 2656"/>
                <a:gd name="T20" fmla="*/ 3 w 16"/>
                <a:gd name="T21" fmla="*/ 58 h 2656"/>
                <a:gd name="T22" fmla="*/ 2 w 16"/>
                <a:gd name="T23" fmla="*/ 53 h 2656"/>
                <a:gd name="T24" fmla="*/ 2 w 16"/>
                <a:gd name="T25" fmla="*/ 68 h 2656"/>
                <a:gd name="T26" fmla="*/ 3 w 16"/>
                <a:gd name="T27" fmla="*/ 63 h 2656"/>
                <a:gd name="T28" fmla="*/ 0 w 16"/>
                <a:gd name="T29" fmla="*/ 76 h 2656"/>
                <a:gd name="T30" fmla="*/ 3 w 16"/>
                <a:gd name="T31" fmla="*/ 80 h 2656"/>
                <a:gd name="T32" fmla="*/ 0 w 16"/>
                <a:gd name="T33" fmla="*/ 80 h 2656"/>
                <a:gd name="T34" fmla="*/ 3 w 16"/>
                <a:gd name="T35" fmla="*/ 94 h 2656"/>
                <a:gd name="T36" fmla="*/ 2 w 16"/>
                <a:gd name="T37" fmla="*/ 89 h 2656"/>
                <a:gd name="T38" fmla="*/ 2 w 16"/>
                <a:gd name="T39" fmla="*/ 104 h 2656"/>
                <a:gd name="T40" fmla="*/ 3 w 16"/>
                <a:gd name="T41" fmla="*/ 99 h 2656"/>
                <a:gd name="T42" fmla="*/ 0 w 16"/>
                <a:gd name="T43" fmla="*/ 112 h 2656"/>
                <a:gd name="T44" fmla="*/ 3 w 16"/>
                <a:gd name="T45" fmla="*/ 116 h 2656"/>
                <a:gd name="T46" fmla="*/ 0 w 16"/>
                <a:gd name="T47" fmla="*/ 116 h 2656"/>
                <a:gd name="T48" fmla="*/ 3 w 16"/>
                <a:gd name="T49" fmla="*/ 129 h 2656"/>
                <a:gd name="T50" fmla="*/ 2 w 16"/>
                <a:gd name="T51" fmla="*/ 124 h 2656"/>
                <a:gd name="T52" fmla="*/ 2 w 16"/>
                <a:gd name="T53" fmla="*/ 139 h 2656"/>
                <a:gd name="T54" fmla="*/ 3 w 16"/>
                <a:gd name="T55" fmla="*/ 134 h 2656"/>
                <a:gd name="T56" fmla="*/ 0 w 16"/>
                <a:gd name="T57" fmla="*/ 147 h 2656"/>
                <a:gd name="T58" fmla="*/ 3 w 16"/>
                <a:gd name="T59" fmla="*/ 152 h 2656"/>
                <a:gd name="T60" fmla="*/ 0 w 16"/>
                <a:gd name="T61" fmla="*/ 152 h 2656"/>
                <a:gd name="T62" fmla="*/ 3 w 16"/>
                <a:gd name="T63" fmla="*/ 165 h 2656"/>
                <a:gd name="T64" fmla="*/ 2 w 16"/>
                <a:gd name="T65" fmla="*/ 160 h 2656"/>
                <a:gd name="T66" fmla="*/ 2 w 16"/>
                <a:gd name="T67" fmla="*/ 175 h 2656"/>
                <a:gd name="T68" fmla="*/ 3 w 16"/>
                <a:gd name="T69" fmla="*/ 169 h 2656"/>
                <a:gd name="T70" fmla="*/ 0 w 16"/>
                <a:gd name="T71" fmla="*/ 183 h 2656"/>
                <a:gd name="T72" fmla="*/ 3 w 16"/>
                <a:gd name="T73" fmla="*/ 187 h 2656"/>
                <a:gd name="T74" fmla="*/ 0 w 16"/>
                <a:gd name="T75" fmla="*/ 187 h 2656"/>
                <a:gd name="T76" fmla="*/ 3 w 16"/>
                <a:gd name="T77" fmla="*/ 200 h 2656"/>
                <a:gd name="T78" fmla="*/ 2 w 16"/>
                <a:gd name="T79" fmla="*/ 195 h 2656"/>
                <a:gd name="T80" fmla="*/ 2 w 16"/>
                <a:gd name="T81" fmla="*/ 210 h 2656"/>
                <a:gd name="T82" fmla="*/ 3 w 16"/>
                <a:gd name="T83" fmla="*/ 205 h 2656"/>
                <a:gd name="T84" fmla="*/ 0 w 16"/>
                <a:gd name="T85" fmla="*/ 218 h 2656"/>
                <a:gd name="T86" fmla="*/ 3 w 16"/>
                <a:gd name="T87" fmla="*/ 222 h 2656"/>
                <a:gd name="T88" fmla="*/ 0 w 16"/>
                <a:gd name="T89" fmla="*/ 222 h 2656"/>
                <a:gd name="T90" fmla="*/ 3 w 16"/>
                <a:gd name="T91" fmla="*/ 236 h 2656"/>
                <a:gd name="T92" fmla="*/ 2 w 16"/>
                <a:gd name="T93" fmla="*/ 231 h 2656"/>
                <a:gd name="T94" fmla="*/ 2 w 16"/>
                <a:gd name="T95" fmla="*/ 246 h 2656"/>
                <a:gd name="T96" fmla="*/ 3 w 16"/>
                <a:gd name="T97" fmla="*/ 241 h 265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6"/>
                <a:gd name="T148" fmla="*/ 0 h 2656"/>
                <a:gd name="T149" fmla="*/ 16 w 16"/>
                <a:gd name="T150" fmla="*/ 2656 h 265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6" h="2656">
                  <a:moveTo>
                    <a:pt x="16" y="8"/>
                  </a:moveTo>
                  <a:lnTo>
                    <a:pt x="16" y="56"/>
                  </a:lnTo>
                  <a:cubicBezTo>
                    <a:pt x="16" y="61"/>
                    <a:pt x="13" y="64"/>
                    <a:pt x="8" y="64"/>
                  </a:cubicBezTo>
                  <a:cubicBezTo>
                    <a:pt x="4" y="64"/>
                    <a:pt x="0" y="61"/>
                    <a:pt x="0" y="56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104"/>
                  </a:moveTo>
                  <a:lnTo>
                    <a:pt x="16" y="152"/>
                  </a:lnTo>
                  <a:cubicBezTo>
                    <a:pt x="16" y="157"/>
                    <a:pt x="13" y="160"/>
                    <a:pt x="8" y="160"/>
                  </a:cubicBezTo>
                  <a:cubicBezTo>
                    <a:pt x="4" y="160"/>
                    <a:pt x="0" y="157"/>
                    <a:pt x="0" y="152"/>
                  </a:cubicBezTo>
                  <a:lnTo>
                    <a:pt x="0" y="104"/>
                  </a:lnTo>
                  <a:cubicBezTo>
                    <a:pt x="0" y="100"/>
                    <a:pt x="4" y="96"/>
                    <a:pt x="8" y="96"/>
                  </a:cubicBezTo>
                  <a:cubicBezTo>
                    <a:pt x="13" y="96"/>
                    <a:pt x="16" y="100"/>
                    <a:pt x="16" y="104"/>
                  </a:cubicBezTo>
                  <a:close/>
                  <a:moveTo>
                    <a:pt x="16" y="200"/>
                  </a:moveTo>
                  <a:lnTo>
                    <a:pt x="16" y="248"/>
                  </a:lnTo>
                  <a:cubicBezTo>
                    <a:pt x="16" y="253"/>
                    <a:pt x="13" y="256"/>
                    <a:pt x="8" y="256"/>
                  </a:cubicBezTo>
                  <a:cubicBezTo>
                    <a:pt x="4" y="256"/>
                    <a:pt x="0" y="253"/>
                    <a:pt x="0" y="248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296"/>
                  </a:moveTo>
                  <a:lnTo>
                    <a:pt x="16" y="344"/>
                  </a:lnTo>
                  <a:cubicBezTo>
                    <a:pt x="16" y="349"/>
                    <a:pt x="13" y="352"/>
                    <a:pt x="8" y="352"/>
                  </a:cubicBezTo>
                  <a:cubicBezTo>
                    <a:pt x="4" y="352"/>
                    <a:pt x="0" y="349"/>
                    <a:pt x="0" y="344"/>
                  </a:cubicBezTo>
                  <a:lnTo>
                    <a:pt x="0" y="296"/>
                  </a:lnTo>
                  <a:cubicBezTo>
                    <a:pt x="0" y="292"/>
                    <a:pt x="4" y="288"/>
                    <a:pt x="8" y="288"/>
                  </a:cubicBezTo>
                  <a:cubicBezTo>
                    <a:pt x="13" y="288"/>
                    <a:pt x="16" y="292"/>
                    <a:pt x="16" y="296"/>
                  </a:cubicBezTo>
                  <a:close/>
                  <a:moveTo>
                    <a:pt x="16" y="392"/>
                  </a:moveTo>
                  <a:lnTo>
                    <a:pt x="16" y="440"/>
                  </a:lnTo>
                  <a:cubicBezTo>
                    <a:pt x="16" y="445"/>
                    <a:pt x="13" y="448"/>
                    <a:pt x="8" y="448"/>
                  </a:cubicBezTo>
                  <a:cubicBezTo>
                    <a:pt x="4" y="448"/>
                    <a:pt x="0" y="445"/>
                    <a:pt x="0" y="440"/>
                  </a:cubicBezTo>
                  <a:lnTo>
                    <a:pt x="0" y="392"/>
                  </a:lnTo>
                  <a:cubicBezTo>
                    <a:pt x="0" y="388"/>
                    <a:pt x="4" y="384"/>
                    <a:pt x="8" y="384"/>
                  </a:cubicBezTo>
                  <a:cubicBezTo>
                    <a:pt x="13" y="384"/>
                    <a:pt x="16" y="388"/>
                    <a:pt x="16" y="392"/>
                  </a:cubicBezTo>
                  <a:close/>
                  <a:moveTo>
                    <a:pt x="16" y="488"/>
                  </a:moveTo>
                  <a:lnTo>
                    <a:pt x="16" y="536"/>
                  </a:lnTo>
                  <a:cubicBezTo>
                    <a:pt x="16" y="541"/>
                    <a:pt x="13" y="544"/>
                    <a:pt x="8" y="544"/>
                  </a:cubicBezTo>
                  <a:cubicBezTo>
                    <a:pt x="4" y="544"/>
                    <a:pt x="0" y="541"/>
                    <a:pt x="0" y="536"/>
                  </a:cubicBezTo>
                  <a:lnTo>
                    <a:pt x="0" y="488"/>
                  </a:lnTo>
                  <a:cubicBezTo>
                    <a:pt x="0" y="484"/>
                    <a:pt x="4" y="480"/>
                    <a:pt x="8" y="480"/>
                  </a:cubicBezTo>
                  <a:cubicBezTo>
                    <a:pt x="13" y="480"/>
                    <a:pt x="16" y="484"/>
                    <a:pt x="16" y="488"/>
                  </a:cubicBezTo>
                  <a:close/>
                  <a:moveTo>
                    <a:pt x="16" y="584"/>
                  </a:moveTo>
                  <a:lnTo>
                    <a:pt x="16" y="632"/>
                  </a:lnTo>
                  <a:cubicBezTo>
                    <a:pt x="16" y="637"/>
                    <a:pt x="13" y="640"/>
                    <a:pt x="8" y="640"/>
                  </a:cubicBezTo>
                  <a:cubicBezTo>
                    <a:pt x="4" y="640"/>
                    <a:pt x="0" y="637"/>
                    <a:pt x="0" y="632"/>
                  </a:cubicBezTo>
                  <a:lnTo>
                    <a:pt x="0" y="584"/>
                  </a:lnTo>
                  <a:cubicBezTo>
                    <a:pt x="0" y="580"/>
                    <a:pt x="4" y="576"/>
                    <a:pt x="8" y="576"/>
                  </a:cubicBezTo>
                  <a:cubicBezTo>
                    <a:pt x="13" y="576"/>
                    <a:pt x="16" y="580"/>
                    <a:pt x="16" y="584"/>
                  </a:cubicBezTo>
                  <a:close/>
                  <a:moveTo>
                    <a:pt x="16" y="680"/>
                  </a:moveTo>
                  <a:lnTo>
                    <a:pt x="16" y="728"/>
                  </a:lnTo>
                  <a:cubicBezTo>
                    <a:pt x="16" y="733"/>
                    <a:pt x="13" y="736"/>
                    <a:pt x="8" y="736"/>
                  </a:cubicBezTo>
                  <a:cubicBezTo>
                    <a:pt x="4" y="736"/>
                    <a:pt x="0" y="733"/>
                    <a:pt x="0" y="728"/>
                  </a:cubicBezTo>
                  <a:lnTo>
                    <a:pt x="0" y="680"/>
                  </a:lnTo>
                  <a:cubicBezTo>
                    <a:pt x="0" y="676"/>
                    <a:pt x="4" y="672"/>
                    <a:pt x="8" y="672"/>
                  </a:cubicBezTo>
                  <a:cubicBezTo>
                    <a:pt x="13" y="672"/>
                    <a:pt x="16" y="676"/>
                    <a:pt x="16" y="680"/>
                  </a:cubicBezTo>
                  <a:close/>
                  <a:moveTo>
                    <a:pt x="16" y="776"/>
                  </a:moveTo>
                  <a:lnTo>
                    <a:pt x="16" y="824"/>
                  </a:lnTo>
                  <a:cubicBezTo>
                    <a:pt x="16" y="829"/>
                    <a:pt x="13" y="832"/>
                    <a:pt x="8" y="832"/>
                  </a:cubicBezTo>
                  <a:cubicBezTo>
                    <a:pt x="4" y="832"/>
                    <a:pt x="0" y="829"/>
                    <a:pt x="0" y="824"/>
                  </a:cubicBezTo>
                  <a:lnTo>
                    <a:pt x="0" y="776"/>
                  </a:lnTo>
                  <a:cubicBezTo>
                    <a:pt x="0" y="772"/>
                    <a:pt x="4" y="768"/>
                    <a:pt x="8" y="768"/>
                  </a:cubicBezTo>
                  <a:cubicBezTo>
                    <a:pt x="13" y="768"/>
                    <a:pt x="16" y="772"/>
                    <a:pt x="16" y="776"/>
                  </a:cubicBezTo>
                  <a:close/>
                  <a:moveTo>
                    <a:pt x="16" y="872"/>
                  </a:moveTo>
                  <a:lnTo>
                    <a:pt x="16" y="920"/>
                  </a:lnTo>
                  <a:cubicBezTo>
                    <a:pt x="16" y="925"/>
                    <a:pt x="13" y="928"/>
                    <a:pt x="8" y="928"/>
                  </a:cubicBezTo>
                  <a:cubicBezTo>
                    <a:pt x="4" y="928"/>
                    <a:pt x="0" y="925"/>
                    <a:pt x="0" y="920"/>
                  </a:cubicBezTo>
                  <a:lnTo>
                    <a:pt x="0" y="872"/>
                  </a:lnTo>
                  <a:cubicBezTo>
                    <a:pt x="0" y="868"/>
                    <a:pt x="4" y="864"/>
                    <a:pt x="8" y="864"/>
                  </a:cubicBezTo>
                  <a:cubicBezTo>
                    <a:pt x="13" y="864"/>
                    <a:pt x="16" y="868"/>
                    <a:pt x="16" y="872"/>
                  </a:cubicBezTo>
                  <a:close/>
                  <a:moveTo>
                    <a:pt x="16" y="968"/>
                  </a:moveTo>
                  <a:lnTo>
                    <a:pt x="16" y="1016"/>
                  </a:lnTo>
                  <a:cubicBezTo>
                    <a:pt x="16" y="1021"/>
                    <a:pt x="13" y="1024"/>
                    <a:pt x="8" y="1024"/>
                  </a:cubicBezTo>
                  <a:cubicBezTo>
                    <a:pt x="4" y="1024"/>
                    <a:pt x="0" y="1021"/>
                    <a:pt x="0" y="1016"/>
                  </a:cubicBezTo>
                  <a:lnTo>
                    <a:pt x="0" y="968"/>
                  </a:lnTo>
                  <a:cubicBezTo>
                    <a:pt x="0" y="964"/>
                    <a:pt x="4" y="960"/>
                    <a:pt x="8" y="960"/>
                  </a:cubicBezTo>
                  <a:cubicBezTo>
                    <a:pt x="13" y="960"/>
                    <a:pt x="16" y="964"/>
                    <a:pt x="16" y="968"/>
                  </a:cubicBezTo>
                  <a:close/>
                  <a:moveTo>
                    <a:pt x="16" y="1064"/>
                  </a:moveTo>
                  <a:lnTo>
                    <a:pt x="16" y="1112"/>
                  </a:lnTo>
                  <a:cubicBezTo>
                    <a:pt x="16" y="1117"/>
                    <a:pt x="13" y="1120"/>
                    <a:pt x="8" y="1120"/>
                  </a:cubicBezTo>
                  <a:cubicBezTo>
                    <a:pt x="4" y="1120"/>
                    <a:pt x="0" y="1117"/>
                    <a:pt x="0" y="1112"/>
                  </a:cubicBezTo>
                  <a:lnTo>
                    <a:pt x="0" y="1064"/>
                  </a:lnTo>
                  <a:cubicBezTo>
                    <a:pt x="0" y="1060"/>
                    <a:pt x="4" y="1056"/>
                    <a:pt x="8" y="1056"/>
                  </a:cubicBezTo>
                  <a:cubicBezTo>
                    <a:pt x="13" y="1056"/>
                    <a:pt x="16" y="1060"/>
                    <a:pt x="16" y="1064"/>
                  </a:cubicBezTo>
                  <a:close/>
                  <a:moveTo>
                    <a:pt x="16" y="1160"/>
                  </a:moveTo>
                  <a:lnTo>
                    <a:pt x="16" y="1208"/>
                  </a:lnTo>
                  <a:cubicBezTo>
                    <a:pt x="16" y="1213"/>
                    <a:pt x="13" y="1216"/>
                    <a:pt x="8" y="1216"/>
                  </a:cubicBezTo>
                  <a:cubicBezTo>
                    <a:pt x="4" y="1216"/>
                    <a:pt x="0" y="1213"/>
                    <a:pt x="0" y="1208"/>
                  </a:cubicBezTo>
                  <a:lnTo>
                    <a:pt x="0" y="1160"/>
                  </a:lnTo>
                  <a:cubicBezTo>
                    <a:pt x="0" y="1156"/>
                    <a:pt x="4" y="1152"/>
                    <a:pt x="8" y="1152"/>
                  </a:cubicBezTo>
                  <a:cubicBezTo>
                    <a:pt x="13" y="1152"/>
                    <a:pt x="16" y="1156"/>
                    <a:pt x="16" y="1160"/>
                  </a:cubicBezTo>
                  <a:close/>
                  <a:moveTo>
                    <a:pt x="16" y="1256"/>
                  </a:moveTo>
                  <a:lnTo>
                    <a:pt x="16" y="1304"/>
                  </a:lnTo>
                  <a:cubicBezTo>
                    <a:pt x="16" y="1309"/>
                    <a:pt x="13" y="1312"/>
                    <a:pt x="8" y="1312"/>
                  </a:cubicBezTo>
                  <a:cubicBezTo>
                    <a:pt x="4" y="1312"/>
                    <a:pt x="0" y="1309"/>
                    <a:pt x="0" y="1304"/>
                  </a:cubicBezTo>
                  <a:lnTo>
                    <a:pt x="0" y="1256"/>
                  </a:lnTo>
                  <a:cubicBezTo>
                    <a:pt x="0" y="1252"/>
                    <a:pt x="4" y="1248"/>
                    <a:pt x="8" y="1248"/>
                  </a:cubicBezTo>
                  <a:cubicBezTo>
                    <a:pt x="13" y="1248"/>
                    <a:pt x="16" y="1252"/>
                    <a:pt x="16" y="1256"/>
                  </a:cubicBezTo>
                  <a:close/>
                  <a:moveTo>
                    <a:pt x="16" y="1352"/>
                  </a:moveTo>
                  <a:lnTo>
                    <a:pt x="16" y="1400"/>
                  </a:lnTo>
                  <a:cubicBezTo>
                    <a:pt x="16" y="1405"/>
                    <a:pt x="13" y="1408"/>
                    <a:pt x="8" y="1408"/>
                  </a:cubicBezTo>
                  <a:cubicBezTo>
                    <a:pt x="4" y="1408"/>
                    <a:pt x="0" y="1405"/>
                    <a:pt x="0" y="1400"/>
                  </a:cubicBezTo>
                  <a:lnTo>
                    <a:pt x="0" y="1352"/>
                  </a:lnTo>
                  <a:cubicBezTo>
                    <a:pt x="0" y="1348"/>
                    <a:pt x="4" y="1344"/>
                    <a:pt x="8" y="1344"/>
                  </a:cubicBezTo>
                  <a:cubicBezTo>
                    <a:pt x="13" y="1344"/>
                    <a:pt x="16" y="1348"/>
                    <a:pt x="16" y="1352"/>
                  </a:cubicBezTo>
                  <a:close/>
                  <a:moveTo>
                    <a:pt x="16" y="1448"/>
                  </a:moveTo>
                  <a:lnTo>
                    <a:pt x="16" y="1496"/>
                  </a:lnTo>
                  <a:cubicBezTo>
                    <a:pt x="16" y="1501"/>
                    <a:pt x="13" y="1504"/>
                    <a:pt x="8" y="1504"/>
                  </a:cubicBezTo>
                  <a:cubicBezTo>
                    <a:pt x="4" y="1504"/>
                    <a:pt x="0" y="1501"/>
                    <a:pt x="0" y="1496"/>
                  </a:cubicBezTo>
                  <a:lnTo>
                    <a:pt x="0" y="1448"/>
                  </a:lnTo>
                  <a:cubicBezTo>
                    <a:pt x="0" y="1444"/>
                    <a:pt x="4" y="1440"/>
                    <a:pt x="8" y="1440"/>
                  </a:cubicBezTo>
                  <a:cubicBezTo>
                    <a:pt x="13" y="1440"/>
                    <a:pt x="16" y="1444"/>
                    <a:pt x="16" y="1448"/>
                  </a:cubicBezTo>
                  <a:close/>
                  <a:moveTo>
                    <a:pt x="16" y="1544"/>
                  </a:moveTo>
                  <a:lnTo>
                    <a:pt x="16" y="1592"/>
                  </a:lnTo>
                  <a:cubicBezTo>
                    <a:pt x="16" y="1597"/>
                    <a:pt x="13" y="1600"/>
                    <a:pt x="8" y="1600"/>
                  </a:cubicBezTo>
                  <a:cubicBezTo>
                    <a:pt x="4" y="1600"/>
                    <a:pt x="0" y="1597"/>
                    <a:pt x="0" y="1592"/>
                  </a:cubicBezTo>
                  <a:lnTo>
                    <a:pt x="0" y="1544"/>
                  </a:lnTo>
                  <a:cubicBezTo>
                    <a:pt x="0" y="1540"/>
                    <a:pt x="4" y="1536"/>
                    <a:pt x="8" y="1536"/>
                  </a:cubicBezTo>
                  <a:cubicBezTo>
                    <a:pt x="13" y="1536"/>
                    <a:pt x="16" y="1540"/>
                    <a:pt x="16" y="1544"/>
                  </a:cubicBezTo>
                  <a:close/>
                  <a:moveTo>
                    <a:pt x="16" y="1640"/>
                  </a:moveTo>
                  <a:lnTo>
                    <a:pt x="16" y="1688"/>
                  </a:lnTo>
                  <a:cubicBezTo>
                    <a:pt x="16" y="1693"/>
                    <a:pt x="13" y="1696"/>
                    <a:pt x="8" y="1696"/>
                  </a:cubicBezTo>
                  <a:cubicBezTo>
                    <a:pt x="4" y="1696"/>
                    <a:pt x="0" y="1693"/>
                    <a:pt x="0" y="1688"/>
                  </a:cubicBezTo>
                  <a:lnTo>
                    <a:pt x="0" y="1640"/>
                  </a:lnTo>
                  <a:cubicBezTo>
                    <a:pt x="0" y="1636"/>
                    <a:pt x="4" y="1632"/>
                    <a:pt x="8" y="1632"/>
                  </a:cubicBezTo>
                  <a:cubicBezTo>
                    <a:pt x="13" y="1632"/>
                    <a:pt x="16" y="1636"/>
                    <a:pt x="16" y="1640"/>
                  </a:cubicBezTo>
                  <a:close/>
                  <a:moveTo>
                    <a:pt x="16" y="1736"/>
                  </a:moveTo>
                  <a:lnTo>
                    <a:pt x="16" y="1784"/>
                  </a:lnTo>
                  <a:cubicBezTo>
                    <a:pt x="16" y="1789"/>
                    <a:pt x="13" y="1792"/>
                    <a:pt x="8" y="1792"/>
                  </a:cubicBezTo>
                  <a:cubicBezTo>
                    <a:pt x="4" y="1792"/>
                    <a:pt x="0" y="1789"/>
                    <a:pt x="0" y="1784"/>
                  </a:cubicBezTo>
                  <a:lnTo>
                    <a:pt x="0" y="1736"/>
                  </a:lnTo>
                  <a:cubicBezTo>
                    <a:pt x="0" y="1732"/>
                    <a:pt x="4" y="1728"/>
                    <a:pt x="8" y="1728"/>
                  </a:cubicBezTo>
                  <a:cubicBezTo>
                    <a:pt x="13" y="1728"/>
                    <a:pt x="16" y="1732"/>
                    <a:pt x="16" y="1736"/>
                  </a:cubicBezTo>
                  <a:close/>
                  <a:moveTo>
                    <a:pt x="16" y="1832"/>
                  </a:moveTo>
                  <a:lnTo>
                    <a:pt x="16" y="1880"/>
                  </a:lnTo>
                  <a:cubicBezTo>
                    <a:pt x="16" y="1885"/>
                    <a:pt x="13" y="1888"/>
                    <a:pt x="8" y="1888"/>
                  </a:cubicBezTo>
                  <a:cubicBezTo>
                    <a:pt x="4" y="1888"/>
                    <a:pt x="0" y="1885"/>
                    <a:pt x="0" y="1880"/>
                  </a:cubicBezTo>
                  <a:lnTo>
                    <a:pt x="0" y="1832"/>
                  </a:lnTo>
                  <a:cubicBezTo>
                    <a:pt x="0" y="1828"/>
                    <a:pt x="4" y="1824"/>
                    <a:pt x="8" y="1824"/>
                  </a:cubicBezTo>
                  <a:cubicBezTo>
                    <a:pt x="13" y="1824"/>
                    <a:pt x="16" y="1828"/>
                    <a:pt x="16" y="1832"/>
                  </a:cubicBezTo>
                  <a:close/>
                  <a:moveTo>
                    <a:pt x="16" y="1928"/>
                  </a:moveTo>
                  <a:lnTo>
                    <a:pt x="16" y="1976"/>
                  </a:lnTo>
                  <a:cubicBezTo>
                    <a:pt x="16" y="1981"/>
                    <a:pt x="13" y="1984"/>
                    <a:pt x="8" y="1984"/>
                  </a:cubicBezTo>
                  <a:cubicBezTo>
                    <a:pt x="4" y="1984"/>
                    <a:pt x="0" y="1981"/>
                    <a:pt x="0" y="1976"/>
                  </a:cubicBezTo>
                  <a:lnTo>
                    <a:pt x="0" y="1928"/>
                  </a:lnTo>
                  <a:cubicBezTo>
                    <a:pt x="0" y="1924"/>
                    <a:pt x="4" y="1920"/>
                    <a:pt x="8" y="1920"/>
                  </a:cubicBezTo>
                  <a:cubicBezTo>
                    <a:pt x="13" y="1920"/>
                    <a:pt x="16" y="1924"/>
                    <a:pt x="16" y="1928"/>
                  </a:cubicBezTo>
                  <a:close/>
                  <a:moveTo>
                    <a:pt x="16" y="2024"/>
                  </a:moveTo>
                  <a:lnTo>
                    <a:pt x="16" y="2072"/>
                  </a:lnTo>
                  <a:cubicBezTo>
                    <a:pt x="16" y="2077"/>
                    <a:pt x="13" y="2080"/>
                    <a:pt x="8" y="2080"/>
                  </a:cubicBezTo>
                  <a:cubicBezTo>
                    <a:pt x="4" y="2080"/>
                    <a:pt x="0" y="2077"/>
                    <a:pt x="0" y="2072"/>
                  </a:cubicBezTo>
                  <a:lnTo>
                    <a:pt x="0" y="2024"/>
                  </a:lnTo>
                  <a:cubicBezTo>
                    <a:pt x="0" y="2020"/>
                    <a:pt x="4" y="2016"/>
                    <a:pt x="8" y="2016"/>
                  </a:cubicBezTo>
                  <a:cubicBezTo>
                    <a:pt x="13" y="2016"/>
                    <a:pt x="16" y="2020"/>
                    <a:pt x="16" y="2024"/>
                  </a:cubicBezTo>
                  <a:close/>
                  <a:moveTo>
                    <a:pt x="16" y="2120"/>
                  </a:moveTo>
                  <a:lnTo>
                    <a:pt x="16" y="2168"/>
                  </a:lnTo>
                  <a:cubicBezTo>
                    <a:pt x="16" y="2173"/>
                    <a:pt x="13" y="2176"/>
                    <a:pt x="8" y="2176"/>
                  </a:cubicBezTo>
                  <a:cubicBezTo>
                    <a:pt x="4" y="2176"/>
                    <a:pt x="0" y="2173"/>
                    <a:pt x="0" y="2168"/>
                  </a:cubicBezTo>
                  <a:lnTo>
                    <a:pt x="0" y="2120"/>
                  </a:lnTo>
                  <a:cubicBezTo>
                    <a:pt x="0" y="2116"/>
                    <a:pt x="4" y="2112"/>
                    <a:pt x="8" y="2112"/>
                  </a:cubicBezTo>
                  <a:cubicBezTo>
                    <a:pt x="13" y="2112"/>
                    <a:pt x="16" y="2116"/>
                    <a:pt x="16" y="2120"/>
                  </a:cubicBezTo>
                  <a:close/>
                  <a:moveTo>
                    <a:pt x="16" y="2216"/>
                  </a:moveTo>
                  <a:lnTo>
                    <a:pt x="16" y="2264"/>
                  </a:lnTo>
                  <a:cubicBezTo>
                    <a:pt x="16" y="2269"/>
                    <a:pt x="13" y="2272"/>
                    <a:pt x="8" y="2272"/>
                  </a:cubicBezTo>
                  <a:cubicBezTo>
                    <a:pt x="4" y="2272"/>
                    <a:pt x="0" y="2269"/>
                    <a:pt x="0" y="2264"/>
                  </a:cubicBezTo>
                  <a:lnTo>
                    <a:pt x="0" y="2216"/>
                  </a:lnTo>
                  <a:cubicBezTo>
                    <a:pt x="0" y="2212"/>
                    <a:pt x="4" y="2208"/>
                    <a:pt x="8" y="2208"/>
                  </a:cubicBezTo>
                  <a:cubicBezTo>
                    <a:pt x="13" y="2208"/>
                    <a:pt x="16" y="2212"/>
                    <a:pt x="16" y="2216"/>
                  </a:cubicBezTo>
                  <a:close/>
                  <a:moveTo>
                    <a:pt x="16" y="2312"/>
                  </a:moveTo>
                  <a:lnTo>
                    <a:pt x="16" y="2360"/>
                  </a:lnTo>
                  <a:cubicBezTo>
                    <a:pt x="16" y="2365"/>
                    <a:pt x="13" y="2368"/>
                    <a:pt x="8" y="2368"/>
                  </a:cubicBezTo>
                  <a:cubicBezTo>
                    <a:pt x="4" y="2368"/>
                    <a:pt x="0" y="2365"/>
                    <a:pt x="0" y="2360"/>
                  </a:cubicBezTo>
                  <a:lnTo>
                    <a:pt x="0" y="2312"/>
                  </a:lnTo>
                  <a:cubicBezTo>
                    <a:pt x="0" y="2308"/>
                    <a:pt x="4" y="2304"/>
                    <a:pt x="8" y="2304"/>
                  </a:cubicBezTo>
                  <a:cubicBezTo>
                    <a:pt x="13" y="2304"/>
                    <a:pt x="16" y="2308"/>
                    <a:pt x="16" y="2312"/>
                  </a:cubicBezTo>
                  <a:close/>
                  <a:moveTo>
                    <a:pt x="16" y="2408"/>
                  </a:moveTo>
                  <a:lnTo>
                    <a:pt x="16" y="2456"/>
                  </a:lnTo>
                  <a:cubicBezTo>
                    <a:pt x="16" y="2461"/>
                    <a:pt x="13" y="2464"/>
                    <a:pt x="8" y="2464"/>
                  </a:cubicBezTo>
                  <a:cubicBezTo>
                    <a:pt x="4" y="2464"/>
                    <a:pt x="0" y="2461"/>
                    <a:pt x="0" y="2456"/>
                  </a:cubicBezTo>
                  <a:lnTo>
                    <a:pt x="0" y="2408"/>
                  </a:lnTo>
                  <a:cubicBezTo>
                    <a:pt x="0" y="2404"/>
                    <a:pt x="4" y="2400"/>
                    <a:pt x="8" y="2400"/>
                  </a:cubicBezTo>
                  <a:cubicBezTo>
                    <a:pt x="13" y="2400"/>
                    <a:pt x="16" y="2404"/>
                    <a:pt x="16" y="2408"/>
                  </a:cubicBezTo>
                  <a:close/>
                  <a:moveTo>
                    <a:pt x="16" y="2504"/>
                  </a:moveTo>
                  <a:lnTo>
                    <a:pt x="16" y="2552"/>
                  </a:lnTo>
                  <a:cubicBezTo>
                    <a:pt x="16" y="2557"/>
                    <a:pt x="13" y="2560"/>
                    <a:pt x="8" y="2560"/>
                  </a:cubicBezTo>
                  <a:cubicBezTo>
                    <a:pt x="4" y="2560"/>
                    <a:pt x="0" y="2557"/>
                    <a:pt x="0" y="2552"/>
                  </a:cubicBezTo>
                  <a:lnTo>
                    <a:pt x="0" y="2504"/>
                  </a:lnTo>
                  <a:cubicBezTo>
                    <a:pt x="0" y="2500"/>
                    <a:pt x="4" y="2496"/>
                    <a:pt x="8" y="2496"/>
                  </a:cubicBezTo>
                  <a:cubicBezTo>
                    <a:pt x="13" y="2496"/>
                    <a:pt x="16" y="2500"/>
                    <a:pt x="16" y="2504"/>
                  </a:cubicBezTo>
                  <a:close/>
                  <a:moveTo>
                    <a:pt x="16" y="2600"/>
                  </a:moveTo>
                  <a:lnTo>
                    <a:pt x="16" y="2648"/>
                  </a:lnTo>
                  <a:cubicBezTo>
                    <a:pt x="16" y="2653"/>
                    <a:pt x="13" y="2656"/>
                    <a:pt x="8" y="2656"/>
                  </a:cubicBezTo>
                  <a:cubicBezTo>
                    <a:pt x="4" y="2656"/>
                    <a:pt x="0" y="2653"/>
                    <a:pt x="0" y="2648"/>
                  </a:cubicBezTo>
                  <a:lnTo>
                    <a:pt x="0" y="2600"/>
                  </a:lnTo>
                  <a:cubicBezTo>
                    <a:pt x="0" y="2596"/>
                    <a:pt x="4" y="2592"/>
                    <a:pt x="8" y="2592"/>
                  </a:cubicBezTo>
                  <a:cubicBezTo>
                    <a:pt x="13" y="2592"/>
                    <a:pt x="16" y="2596"/>
                    <a:pt x="16" y="260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516" name="Freeform 71"/>
            <p:cNvSpPr>
              <a:spLocks/>
            </p:cNvSpPr>
            <p:nvPr/>
          </p:nvSpPr>
          <p:spPr bwMode="auto">
            <a:xfrm>
              <a:off x="318" y="967"/>
              <a:ext cx="76" cy="63"/>
            </a:xfrm>
            <a:custGeom>
              <a:avLst/>
              <a:gdLst>
                <a:gd name="T0" fmla="*/ 12 w 138"/>
                <a:gd name="T1" fmla="*/ 0 h 139"/>
                <a:gd name="T2" fmla="*/ 23 w 138"/>
                <a:gd name="T3" fmla="*/ 13 h 139"/>
                <a:gd name="T4" fmla="*/ 0 w 138"/>
                <a:gd name="T5" fmla="*/ 13 h 139"/>
                <a:gd name="T6" fmla="*/ 12 w 138"/>
                <a:gd name="T7" fmla="*/ 0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69" y="0"/>
                  </a:moveTo>
                  <a:lnTo>
                    <a:pt x="138" y="139"/>
                  </a:lnTo>
                  <a:cubicBezTo>
                    <a:pt x="95" y="117"/>
                    <a:pt x="44" y="117"/>
                    <a:pt x="0" y="139"/>
                  </a:cubicBezTo>
                  <a:lnTo>
                    <a:pt x="69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517" name="Freeform 72"/>
            <p:cNvSpPr>
              <a:spLocks/>
            </p:cNvSpPr>
            <p:nvPr/>
          </p:nvSpPr>
          <p:spPr bwMode="auto">
            <a:xfrm>
              <a:off x="318" y="2208"/>
              <a:ext cx="76" cy="61"/>
            </a:xfrm>
            <a:custGeom>
              <a:avLst/>
              <a:gdLst>
                <a:gd name="T0" fmla="*/ 12 w 138"/>
                <a:gd name="T1" fmla="*/ 12 h 138"/>
                <a:gd name="T2" fmla="*/ 0 w 138"/>
                <a:gd name="T3" fmla="*/ 0 h 138"/>
                <a:gd name="T4" fmla="*/ 23 w 138"/>
                <a:gd name="T5" fmla="*/ 0 h 138"/>
                <a:gd name="T6" fmla="*/ 23 w 138"/>
                <a:gd name="T7" fmla="*/ 0 h 138"/>
                <a:gd name="T8" fmla="*/ 12 w 138"/>
                <a:gd name="T9" fmla="*/ 12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38"/>
                <a:gd name="T17" fmla="*/ 138 w 138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38">
                  <a:moveTo>
                    <a:pt x="69" y="138"/>
                  </a:moveTo>
                  <a:lnTo>
                    <a:pt x="0" y="0"/>
                  </a:lnTo>
                  <a:cubicBezTo>
                    <a:pt x="44" y="22"/>
                    <a:pt x="95" y="22"/>
                    <a:pt x="138" y="0"/>
                  </a:cubicBezTo>
                  <a:lnTo>
                    <a:pt x="69" y="138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518" name="Rectangle 73"/>
            <p:cNvSpPr>
              <a:spLocks noChangeArrowheads="1"/>
            </p:cNvSpPr>
            <p:nvPr/>
          </p:nvSpPr>
          <p:spPr bwMode="auto">
            <a:xfrm>
              <a:off x="145" y="1289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固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60519" name="Rectangle 74"/>
            <p:cNvSpPr>
              <a:spLocks noChangeArrowheads="1"/>
            </p:cNvSpPr>
            <p:nvPr/>
          </p:nvSpPr>
          <p:spPr bwMode="auto">
            <a:xfrm>
              <a:off x="145" y="1405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定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60520" name="Rectangle 75"/>
            <p:cNvSpPr>
              <a:spLocks noChangeArrowheads="1"/>
            </p:cNvSpPr>
            <p:nvPr/>
          </p:nvSpPr>
          <p:spPr bwMode="auto">
            <a:xfrm>
              <a:off x="145" y="1521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长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60521" name="Rectangle 76"/>
            <p:cNvSpPr>
              <a:spLocks noChangeArrowheads="1"/>
            </p:cNvSpPr>
            <p:nvPr/>
          </p:nvSpPr>
          <p:spPr bwMode="auto">
            <a:xfrm>
              <a:off x="145" y="1629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度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60522" name="Rectangle 77"/>
            <p:cNvSpPr>
              <a:spLocks noChangeArrowheads="1"/>
            </p:cNvSpPr>
            <p:nvPr/>
          </p:nvSpPr>
          <p:spPr bwMode="auto">
            <a:xfrm>
              <a:off x="145" y="1745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部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60523" name="Rectangle 78"/>
            <p:cNvSpPr>
              <a:spLocks noChangeArrowheads="1"/>
            </p:cNvSpPr>
            <p:nvPr/>
          </p:nvSpPr>
          <p:spPr bwMode="auto">
            <a:xfrm>
              <a:off x="145" y="1861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分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60524" name="Freeform 79"/>
            <p:cNvSpPr>
              <a:spLocks noEditPoints="1"/>
            </p:cNvSpPr>
            <p:nvPr/>
          </p:nvSpPr>
          <p:spPr bwMode="auto">
            <a:xfrm>
              <a:off x="36" y="2527"/>
              <a:ext cx="510" cy="7"/>
            </a:xfrm>
            <a:custGeom>
              <a:avLst/>
              <a:gdLst>
                <a:gd name="T0" fmla="*/ 9 w 928"/>
                <a:gd name="T1" fmla="*/ 0 h 16"/>
                <a:gd name="T2" fmla="*/ 9 w 928"/>
                <a:gd name="T3" fmla="*/ 1 h 16"/>
                <a:gd name="T4" fmla="*/ 0 w 928"/>
                <a:gd name="T5" fmla="*/ 1 h 16"/>
                <a:gd name="T6" fmla="*/ 17 w 928"/>
                <a:gd name="T7" fmla="*/ 0 h 16"/>
                <a:gd name="T8" fmla="*/ 26 w 928"/>
                <a:gd name="T9" fmla="*/ 1 h 16"/>
                <a:gd name="T10" fmla="*/ 17 w 928"/>
                <a:gd name="T11" fmla="*/ 1 h 16"/>
                <a:gd name="T12" fmla="*/ 17 w 928"/>
                <a:gd name="T13" fmla="*/ 0 h 16"/>
                <a:gd name="T14" fmla="*/ 41 w 928"/>
                <a:gd name="T15" fmla="*/ 0 h 16"/>
                <a:gd name="T16" fmla="*/ 41 w 928"/>
                <a:gd name="T17" fmla="*/ 1 h 16"/>
                <a:gd name="T18" fmla="*/ 32 w 928"/>
                <a:gd name="T19" fmla="*/ 1 h 16"/>
                <a:gd name="T20" fmla="*/ 49 w 928"/>
                <a:gd name="T21" fmla="*/ 0 h 16"/>
                <a:gd name="T22" fmla="*/ 58 w 928"/>
                <a:gd name="T23" fmla="*/ 1 h 16"/>
                <a:gd name="T24" fmla="*/ 49 w 928"/>
                <a:gd name="T25" fmla="*/ 1 h 16"/>
                <a:gd name="T26" fmla="*/ 49 w 928"/>
                <a:gd name="T27" fmla="*/ 0 h 16"/>
                <a:gd name="T28" fmla="*/ 73 w 928"/>
                <a:gd name="T29" fmla="*/ 0 h 16"/>
                <a:gd name="T30" fmla="*/ 73 w 928"/>
                <a:gd name="T31" fmla="*/ 1 h 16"/>
                <a:gd name="T32" fmla="*/ 64 w 928"/>
                <a:gd name="T33" fmla="*/ 1 h 16"/>
                <a:gd name="T34" fmla="*/ 81 w 928"/>
                <a:gd name="T35" fmla="*/ 0 h 16"/>
                <a:gd name="T36" fmla="*/ 90 w 928"/>
                <a:gd name="T37" fmla="*/ 1 h 16"/>
                <a:gd name="T38" fmla="*/ 81 w 928"/>
                <a:gd name="T39" fmla="*/ 1 h 16"/>
                <a:gd name="T40" fmla="*/ 81 w 928"/>
                <a:gd name="T41" fmla="*/ 0 h 16"/>
                <a:gd name="T42" fmla="*/ 105 w 928"/>
                <a:gd name="T43" fmla="*/ 0 h 16"/>
                <a:gd name="T44" fmla="*/ 105 w 928"/>
                <a:gd name="T45" fmla="*/ 1 h 16"/>
                <a:gd name="T46" fmla="*/ 96 w 928"/>
                <a:gd name="T47" fmla="*/ 1 h 16"/>
                <a:gd name="T48" fmla="*/ 113 w 928"/>
                <a:gd name="T49" fmla="*/ 0 h 16"/>
                <a:gd name="T50" fmla="*/ 122 w 928"/>
                <a:gd name="T51" fmla="*/ 1 h 16"/>
                <a:gd name="T52" fmla="*/ 113 w 928"/>
                <a:gd name="T53" fmla="*/ 1 h 16"/>
                <a:gd name="T54" fmla="*/ 113 w 928"/>
                <a:gd name="T55" fmla="*/ 0 h 16"/>
                <a:gd name="T56" fmla="*/ 137 w 928"/>
                <a:gd name="T57" fmla="*/ 0 h 16"/>
                <a:gd name="T58" fmla="*/ 137 w 928"/>
                <a:gd name="T59" fmla="*/ 1 h 16"/>
                <a:gd name="T60" fmla="*/ 128 w 928"/>
                <a:gd name="T61" fmla="*/ 1 h 16"/>
                <a:gd name="T62" fmla="*/ 145 w 928"/>
                <a:gd name="T63" fmla="*/ 0 h 16"/>
                <a:gd name="T64" fmla="*/ 154 w 928"/>
                <a:gd name="T65" fmla="*/ 1 h 16"/>
                <a:gd name="T66" fmla="*/ 145 w 928"/>
                <a:gd name="T67" fmla="*/ 1 h 16"/>
                <a:gd name="T68" fmla="*/ 145 w 928"/>
                <a:gd name="T69" fmla="*/ 0 h 1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28"/>
                <a:gd name="T106" fmla="*/ 0 h 16"/>
                <a:gd name="T107" fmla="*/ 928 w 928"/>
                <a:gd name="T108" fmla="*/ 16 h 1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28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  <a:moveTo>
                    <a:pt x="776" y="0"/>
                  </a:moveTo>
                  <a:lnTo>
                    <a:pt x="824" y="0"/>
                  </a:lnTo>
                  <a:cubicBezTo>
                    <a:pt x="829" y="0"/>
                    <a:pt x="832" y="4"/>
                    <a:pt x="832" y="8"/>
                  </a:cubicBezTo>
                  <a:cubicBezTo>
                    <a:pt x="832" y="13"/>
                    <a:pt x="829" y="16"/>
                    <a:pt x="824" y="16"/>
                  </a:cubicBezTo>
                  <a:lnTo>
                    <a:pt x="776" y="16"/>
                  </a:lnTo>
                  <a:cubicBezTo>
                    <a:pt x="772" y="16"/>
                    <a:pt x="768" y="13"/>
                    <a:pt x="768" y="8"/>
                  </a:cubicBezTo>
                  <a:cubicBezTo>
                    <a:pt x="768" y="4"/>
                    <a:pt x="772" y="0"/>
                    <a:pt x="776" y="0"/>
                  </a:cubicBezTo>
                  <a:close/>
                  <a:moveTo>
                    <a:pt x="872" y="0"/>
                  </a:moveTo>
                  <a:lnTo>
                    <a:pt x="920" y="0"/>
                  </a:lnTo>
                  <a:cubicBezTo>
                    <a:pt x="925" y="0"/>
                    <a:pt x="928" y="4"/>
                    <a:pt x="928" y="8"/>
                  </a:cubicBezTo>
                  <a:cubicBezTo>
                    <a:pt x="928" y="13"/>
                    <a:pt x="925" y="16"/>
                    <a:pt x="920" y="16"/>
                  </a:cubicBezTo>
                  <a:lnTo>
                    <a:pt x="872" y="16"/>
                  </a:lnTo>
                  <a:cubicBezTo>
                    <a:pt x="868" y="16"/>
                    <a:pt x="864" y="13"/>
                    <a:pt x="864" y="8"/>
                  </a:cubicBezTo>
                  <a:cubicBezTo>
                    <a:pt x="864" y="4"/>
                    <a:pt x="868" y="0"/>
                    <a:pt x="872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525" name="Freeform 80"/>
            <p:cNvSpPr>
              <a:spLocks noEditPoints="1"/>
            </p:cNvSpPr>
            <p:nvPr/>
          </p:nvSpPr>
          <p:spPr bwMode="auto">
            <a:xfrm>
              <a:off x="352" y="2314"/>
              <a:ext cx="9" cy="159"/>
            </a:xfrm>
            <a:custGeom>
              <a:avLst/>
              <a:gdLst>
                <a:gd name="T0" fmla="*/ 3 w 16"/>
                <a:gd name="T1" fmla="*/ 1 h 352"/>
                <a:gd name="T2" fmla="*/ 3 w 16"/>
                <a:gd name="T3" fmla="*/ 5 h 352"/>
                <a:gd name="T4" fmla="*/ 2 w 16"/>
                <a:gd name="T5" fmla="*/ 6 h 352"/>
                <a:gd name="T6" fmla="*/ 0 w 16"/>
                <a:gd name="T7" fmla="*/ 5 h 352"/>
                <a:gd name="T8" fmla="*/ 0 w 16"/>
                <a:gd name="T9" fmla="*/ 1 h 352"/>
                <a:gd name="T10" fmla="*/ 2 w 16"/>
                <a:gd name="T11" fmla="*/ 0 h 352"/>
                <a:gd name="T12" fmla="*/ 3 w 16"/>
                <a:gd name="T13" fmla="*/ 1 h 352"/>
                <a:gd name="T14" fmla="*/ 3 w 16"/>
                <a:gd name="T15" fmla="*/ 9 h 352"/>
                <a:gd name="T16" fmla="*/ 3 w 16"/>
                <a:gd name="T17" fmla="*/ 14 h 352"/>
                <a:gd name="T18" fmla="*/ 2 w 16"/>
                <a:gd name="T19" fmla="*/ 15 h 352"/>
                <a:gd name="T20" fmla="*/ 0 w 16"/>
                <a:gd name="T21" fmla="*/ 14 h 352"/>
                <a:gd name="T22" fmla="*/ 0 w 16"/>
                <a:gd name="T23" fmla="*/ 9 h 352"/>
                <a:gd name="T24" fmla="*/ 2 w 16"/>
                <a:gd name="T25" fmla="*/ 9 h 352"/>
                <a:gd name="T26" fmla="*/ 3 w 16"/>
                <a:gd name="T27" fmla="*/ 9 h 352"/>
                <a:gd name="T28" fmla="*/ 3 w 16"/>
                <a:gd name="T29" fmla="*/ 19 h 352"/>
                <a:gd name="T30" fmla="*/ 3 w 16"/>
                <a:gd name="T31" fmla="*/ 23 h 352"/>
                <a:gd name="T32" fmla="*/ 2 w 16"/>
                <a:gd name="T33" fmla="*/ 23 h 352"/>
                <a:gd name="T34" fmla="*/ 0 w 16"/>
                <a:gd name="T35" fmla="*/ 23 h 352"/>
                <a:gd name="T36" fmla="*/ 0 w 16"/>
                <a:gd name="T37" fmla="*/ 19 h 352"/>
                <a:gd name="T38" fmla="*/ 2 w 16"/>
                <a:gd name="T39" fmla="*/ 18 h 352"/>
                <a:gd name="T40" fmla="*/ 3 w 16"/>
                <a:gd name="T41" fmla="*/ 19 h 352"/>
                <a:gd name="T42" fmla="*/ 3 w 16"/>
                <a:gd name="T43" fmla="*/ 28 h 352"/>
                <a:gd name="T44" fmla="*/ 3 w 16"/>
                <a:gd name="T45" fmla="*/ 32 h 352"/>
                <a:gd name="T46" fmla="*/ 2 w 16"/>
                <a:gd name="T47" fmla="*/ 33 h 352"/>
                <a:gd name="T48" fmla="*/ 0 w 16"/>
                <a:gd name="T49" fmla="*/ 32 h 352"/>
                <a:gd name="T50" fmla="*/ 0 w 16"/>
                <a:gd name="T51" fmla="*/ 28 h 352"/>
                <a:gd name="T52" fmla="*/ 2 w 16"/>
                <a:gd name="T53" fmla="*/ 27 h 352"/>
                <a:gd name="T54" fmla="*/ 3 w 16"/>
                <a:gd name="T55" fmla="*/ 28 h 3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"/>
                <a:gd name="T85" fmla="*/ 0 h 352"/>
                <a:gd name="T86" fmla="*/ 16 w 16"/>
                <a:gd name="T87" fmla="*/ 352 h 3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" h="352">
                  <a:moveTo>
                    <a:pt x="16" y="8"/>
                  </a:moveTo>
                  <a:lnTo>
                    <a:pt x="16" y="56"/>
                  </a:lnTo>
                  <a:cubicBezTo>
                    <a:pt x="16" y="61"/>
                    <a:pt x="13" y="64"/>
                    <a:pt x="8" y="64"/>
                  </a:cubicBezTo>
                  <a:cubicBezTo>
                    <a:pt x="4" y="64"/>
                    <a:pt x="0" y="61"/>
                    <a:pt x="0" y="56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104"/>
                  </a:moveTo>
                  <a:lnTo>
                    <a:pt x="16" y="152"/>
                  </a:lnTo>
                  <a:cubicBezTo>
                    <a:pt x="16" y="157"/>
                    <a:pt x="13" y="160"/>
                    <a:pt x="8" y="160"/>
                  </a:cubicBezTo>
                  <a:cubicBezTo>
                    <a:pt x="4" y="160"/>
                    <a:pt x="0" y="157"/>
                    <a:pt x="0" y="152"/>
                  </a:cubicBezTo>
                  <a:lnTo>
                    <a:pt x="0" y="104"/>
                  </a:lnTo>
                  <a:cubicBezTo>
                    <a:pt x="0" y="100"/>
                    <a:pt x="4" y="96"/>
                    <a:pt x="8" y="96"/>
                  </a:cubicBezTo>
                  <a:cubicBezTo>
                    <a:pt x="13" y="96"/>
                    <a:pt x="16" y="100"/>
                    <a:pt x="16" y="104"/>
                  </a:cubicBezTo>
                  <a:close/>
                  <a:moveTo>
                    <a:pt x="16" y="200"/>
                  </a:moveTo>
                  <a:lnTo>
                    <a:pt x="16" y="248"/>
                  </a:lnTo>
                  <a:cubicBezTo>
                    <a:pt x="16" y="253"/>
                    <a:pt x="13" y="256"/>
                    <a:pt x="8" y="256"/>
                  </a:cubicBezTo>
                  <a:cubicBezTo>
                    <a:pt x="4" y="256"/>
                    <a:pt x="0" y="253"/>
                    <a:pt x="0" y="248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296"/>
                  </a:moveTo>
                  <a:lnTo>
                    <a:pt x="16" y="344"/>
                  </a:lnTo>
                  <a:cubicBezTo>
                    <a:pt x="16" y="349"/>
                    <a:pt x="13" y="352"/>
                    <a:pt x="8" y="352"/>
                  </a:cubicBezTo>
                  <a:cubicBezTo>
                    <a:pt x="4" y="352"/>
                    <a:pt x="0" y="349"/>
                    <a:pt x="0" y="344"/>
                  </a:cubicBezTo>
                  <a:lnTo>
                    <a:pt x="0" y="296"/>
                  </a:lnTo>
                  <a:cubicBezTo>
                    <a:pt x="0" y="292"/>
                    <a:pt x="4" y="288"/>
                    <a:pt x="8" y="288"/>
                  </a:cubicBezTo>
                  <a:cubicBezTo>
                    <a:pt x="13" y="288"/>
                    <a:pt x="16" y="292"/>
                    <a:pt x="16" y="296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526" name="Freeform 81"/>
            <p:cNvSpPr>
              <a:spLocks/>
            </p:cNvSpPr>
            <p:nvPr/>
          </p:nvSpPr>
          <p:spPr bwMode="auto">
            <a:xfrm>
              <a:off x="318" y="2269"/>
              <a:ext cx="76" cy="64"/>
            </a:xfrm>
            <a:custGeom>
              <a:avLst/>
              <a:gdLst>
                <a:gd name="T0" fmla="*/ 12 w 138"/>
                <a:gd name="T1" fmla="*/ 0 h 139"/>
                <a:gd name="T2" fmla="*/ 23 w 138"/>
                <a:gd name="T3" fmla="*/ 13 h 139"/>
                <a:gd name="T4" fmla="*/ 0 w 138"/>
                <a:gd name="T5" fmla="*/ 13 h 139"/>
                <a:gd name="T6" fmla="*/ 12 w 138"/>
                <a:gd name="T7" fmla="*/ 0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69" y="0"/>
                  </a:moveTo>
                  <a:lnTo>
                    <a:pt x="138" y="139"/>
                  </a:lnTo>
                  <a:cubicBezTo>
                    <a:pt x="95" y="117"/>
                    <a:pt x="44" y="117"/>
                    <a:pt x="0" y="139"/>
                  </a:cubicBezTo>
                  <a:lnTo>
                    <a:pt x="69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527" name="Freeform 82"/>
            <p:cNvSpPr>
              <a:spLocks/>
            </p:cNvSpPr>
            <p:nvPr/>
          </p:nvSpPr>
          <p:spPr bwMode="auto">
            <a:xfrm>
              <a:off x="318" y="2468"/>
              <a:ext cx="76" cy="62"/>
            </a:xfrm>
            <a:custGeom>
              <a:avLst/>
              <a:gdLst>
                <a:gd name="T0" fmla="*/ 12 w 138"/>
                <a:gd name="T1" fmla="*/ 13 h 138"/>
                <a:gd name="T2" fmla="*/ 0 w 138"/>
                <a:gd name="T3" fmla="*/ 0 h 138"/>
                <a:gd name="T4" fmla="*/ 23 w 138"/>
                <a:gd name="T5" fmla="*/ 0 h 138"/>
                <a:gd name="T6" fmla="*/ 23 w 138"/>
                <a:gd name="T7" fmla="*/ 0 h 138"/>
                <a:gd name="T8" fmla="*/ 12 w 138"/>
                <a:gd name="T9" fmla="*/ 13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38"/>
                <a:gd name="T17" fmla="*/ 138 w 138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38">
                  <a:moveTo>
                    <a:pt x="69" y="138"/>
                  </a:moveTo>
                  <a:lnTo>
                    <a:pt x="0" y="0"/>
                  </a:lnTo>
                  <a:cubicBezTo>
                    <a:pt x="44" y="22"/>
                    <a:pt x="95" y="22"/>
                    <a:pt x="138" y="0"/>
                  </a:cubicBezTo>
                  <a:lnTo>
                    <a:pt x="69" y="138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528" name="Rectangle 83"/>
            <p:cNvSpPr>
              <a:spLocks noChangeArrowheads="1"/>
            </p:cNvSpPr>
            <p:nvPr/>
          </p:nvSpPr>
          <p:spPr bwMode="auto">
            <a:xfrm>
              <a:off x="93" y="2295"/>
              <a:ext cx="19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可选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60529" name="Rectangle 84"/>
            <p:cNvSpPr>
              <a:spLocks noChangeArrowheads="1"/>
            </p:cNvSpPr>
            <p:nvPr/>
          </p:nvSpPr>
          <p:spPr bwMode="auto">
            <a:xfrm>
              <a:off x="93" y="2411"/>
              <a:ext cx="19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部分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60530" name="Rectangle 56"/>
            <p:cNvSpPr>
              <a:spLocks noChangeArrowheads="1"/>
            </p:cNvSpPr>
            <p:nvPr/>
          </p:nvSpPr>
          <p:spPr bwMode="auto">
            <a:xfrm>
              <a:off x="4141" y="1530"/>
              <a:ext cx="191" cy="462"/>
            </a:xfrm>
            <a:prstGeom prst="rect">
              <a:avLst/>
            </a:prstGeom>
            <a:solidFill>
              <a:srgbClr val="F7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分组头</a:t>
              </a:r>
              <a:endParaRPr lang="zh-CN" altLang="en-US" sz="32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</p:grpSp>
      <p:sp>
        <p:nvSpPr>
          <p:cNvPr id="356434" name="Rectangle 82"/>
          <p:cNvSpPr>
            <a:spLocks noChangeArrowheads="1"/>
          </p:cNvSpPr>
          <p:nvPr/>
        </p:nvSpPr>
        <p:spPr bwMode="auto">
          <a:xfrm>
            <a:off x="971550" y="1385888"/>
            <a:ext cx="5362575" cy="3952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6435" name="Text Box 103"/>
          <p:cNvSpPr txBox="1">
            <a:spLocks noChangeArrowheads="1"/>
          </p:cNvSpPr>
          <p:nvPr/>
        </p:nvSpPr>
        <p:spPr bwMode="auto">
          <a:xfrm>
            <a:off x="466725" y="4229100"/>
            <a:ext cx="61928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0" u="none" dirty="0" smtClean="0">
                <a:solidFill>
                  <a:srgbClr val="C00000"/>
                </a:solidFill>
              </a:rPr>
              <a:t>标识（</a:t>
            </a:r>
            <a:r>
              <a:rPr lang="en-US" altLang="zh-CN" sz="2000" b="0" u="none" dirty="0" smtClean="0">
                <a:solidFill>
                  <a:srgbClr val="C00000"/>
                </a:solidFill>
              </a:rPr>
              <a:t>identification</a:t>
            </a:r>
            <a:r>
              <a:rPr lang="zh-CN" altLang="en-US" sz="2000" b="0" u="none" dirty="0" smtClean="0">
                <a:solidFill>
                  <a:srgbClr val="C00000"/>
                </a:solidFill>
              </a:rPr>
              <a:t>）</a:t>
            </a:r>
            <a:r>
              <a:rPr lang="zh-CN" altLang="en-US" sz="2000" b="0" u="none" dirty="0" smtClean="0">
                <a:solidFill>
                  <a:srgbClr val="1A3868"/>
                </a:solidFill>
              </a:rPr>
              <a:t>、</a:t>
            </a:r>
            <a:r>
              <a:rPr lang="zh-CN" altLang="en-US" sz="2000" b="0" u="none" dirty="0" smtClean="0">
                <a:solidFill>
                  <a:srgbClr val="C00000"/>
                </a:solidFill>
              </a:rPr>
              <a:t>标志（</a:t>
            </a:r>
            <a:r>
              <a:rPr lang="en-US" altLang="zh-CN" sz="2000" b="0" u="none" dirty="0" smtClean="0">
                <a:solidFill>
                  <a:srgbClr val="C00000"/>
                </a:solidFill>
              </a:rPr>
              <a:t>flag</a:t>
            </a:r>
            <a:r>
              <a:rPr lang="zh-CN" altLang="en-US" sz="2000" b="0" u="none" dirty="0" smtClean="0">
                <a:solidFill>
                  <a:srgbClr val="C00000"/>
                </a:solidFill>
              </a:rPr>
              <a:t>）</a:t>
            </a:r>
            <a:r>
              <a:rPr lang="zh-CN" altLang="en-US" sz="2000" b="0" u="none" dirty="0" smtClean="0">
                <a:solidFill>
                  <a:srgbClr val="1A3868"/>
                </a:solidFill>
              </a:rPr>
              <a:t>、</a:t>
            </a:r>
            <a:r>
              <a:rPr lang="zh-CN" altLang="en-US" sz="2000" b="0" u="none" dirty="0">
                <a:solidFill>
                  <a:srgbClr val="C00000"/>
                </a:solidFill>
              </a:rPr>
              <a:t>片偏移</a:t>
            </a:r>
            <a:r>
              <a:rPr lang="zh-CN" altLang="en-US" sz="2000" b="0" u="none" dirty="0">
                <a:solidFill>
                  <a:srgbClr val="1A3868"/>
                </a:solidFill>
              </a:rPr>
              <a:t>字段，与</a:t>
            </a:r>
            <a:r>
              <a:rPr lang="en-US" altLang="zh-CN" sz="2000" b="0" u="none" dirty="0">
                <a:solidFill>
                  <a:srgbClr val="1A3868"/>
                </a:solidFill>
              </a:rPr>
              <a:t>IP</a:t>
            </a:r>
            <a:r>
              <a:rPr lang="zh-CN" altLang="en-US" sz="2000" b="0" u="none" dirty="0">
                <a:solidFill>
                  <a:srgbClr val="1A3868"/>
                </a:solidFill>
              </a:rPr>
              <a:t>分组的分片和组装有关；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434" grpId="0" animBg="1"/>
      <p:bldP spid="3564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8" name="标题 1"/>
          <p:cNvSpPr>
            <a:spLocks noGrp="1"/>
          </p:cNvSpPr>
          <p:nvPr>
            <p:ph type="title" idx="4294967295"/>
          </p:nvPr>
        </p:nvSpPr>
        <p:spPr>
          <a:xfrm>
            <a:off x="374650" y="555625"/>
            <a:ext cx="6429375" cy="857250"/>
          </a:xfrm>
        </p:spPr>
        <p:txBody>
          <a:bodyPr/>
          <a:lstStyle/>
          <a:p>
            <a:pPr algn="l"/>
            <a:r>
              <a:rPr lang="en-US" altLang="zh-CN" sz="240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分组的分片与组装</a:t>
            </a:r>
          </a:p>
        </p:txBody>
      </p:sp>
      <p:sp>
        <p:nvSpPr>
          <p:cNvPr id="310279" name="内容占位符 2"/>
          <p:cNvSpPr>
            <a:spLocks noGrp="1"/>
          </p:cNvSpPr>
          <p:nvPr>
            <p:ph idx="4294967295"/>
          </p:nvPr>
        </p:nvSpPr>
        <p:spPr>
          <a:xfrm>
            <a:off x="250825" y="1196975"/>
            <a:ext cx="6335713" cy="17383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分组的可标识的最大长度为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65535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个字节。</a:t>
            </a: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从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协议与数据链路层协议的角度看：要根据下一个网络的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数据链路层的最大传输单元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MTU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决定是否分片。分片的基本方法：</a:t>
            </a:r>
            <a:endParaRPr lang="en-US" altLang="zh-CN" sz="2000" dirty="0" smtClean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0277" name="Object 1"/>
          <p:cNvGraphicFramePr>
            <a:graphicFrameLocks noChangeAspect="1"/>
          </p:cNvGraphicFramePr>
          <p:nvPr/>
        </p:nvGraphicFramePr>
        <p:xfrm>
          <a:off x="1403350" y="2789238"/>
          <a:ext cx="3814763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99" name="Visio" r:id="rId4" imgW="4327439" imgH="2447067" progId="Visio.Drawing.11">
                  <p:embed/>
                </p:oleObj>
              </mc:Choice>
              <mc:Fallback>
                <p:oleObj name="Visio" r:id="rId4" imgW="4327439" imgH="244706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789238"/>
                        <a:ext cx="3814763" cy="215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5" name="标题 1"/>
          <p:cNvSpPr>
            <a:spLocks noGrp="1"/>
          </p:cNvSpPr>
          <p:nvPr>
            <p:ph type="title" idx="4294967295"/>
          </p:nvPr>
        </p:nvSpPr>
        <p:spPr>
          <a:xfrm>
            <a:off x="374650" y="752475"/>
            <a:ext cx="6429375" cy="668338"/>
          </a:xfrm>
        </p:spPr>
        <p:txBody>
          <a:bodyPr/>
          <a:lstStyle/>
          <a:p>
            <a:pPr algn="l"/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标识</a:t>
            </a:r>
          </a:p>
        </p:txBody>
      </p:sp>
      <p:sp>
        <p:nvSpPr>
          <p:cNvPr id="364546" name="内容占位符 2"/>
          <p:cNvSpPr>
            <a:spLocks noGrp="1"/>
          </p:cNvSpPr>
          <p:nvPr>
            <p:ph idx="4294967295"/>
          </p:nvPr>
        </p:nvSpPr>
        <p:spPr>
          <a:xfrm>
            <a:off x="395288" y="1519238"/>
            <a:ext cx="5905500" cy="3070225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ct val="10000"/>
              </a:spcAft>
            </a:pPr>
            <a:r>
              <a:rPr lang="zh-CN" altLang="en-US" sz="200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标识字段长度为</a:t>
            </a:r>
            <a:r>
              <a:rPr lang="en-US" altLang="zh-CN" sz="200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zh-CN" altLang="en-US" sz="200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位，最多可以分配的</a:t>
            </a:r>
            <a:r>
              <a:rPr lang="en-US" altLang="zh-CN" sz="200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zh-CN" altLang="en-US" sz="200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值为</a:t>
            </a:r>
            <a:r>
              <a:rPr lang="en-US" altLang="zh-CN" sz="200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65535</a:t>
            </a:r>
            <a:r>
              <a:rPr lang="zh-CN" altLang="en-US" sz="200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个，用于</a:t>
            </a:r>
            <a:r>
              <a:rPr lang="zh-CN" altLang="en-US" sz="20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区分分组</a:t>
            </a:r>
            <a:r>
              <a:rPr lang="zh-CN" altLang="en-US" sz="200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000" smtClean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10000"/>
              </a:spcAft>
            </a:pPr>
            <a:r>
              <a:rPr lang="zh-CN" altLang="en-US" sz="200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分组可能通过不同的传输路径到达目的结点，目的结点根据标识字段</a:t>
            </a:r>
            <a:r>
              <a:rPr lang="en-US" altLang="zh-CN" sz="200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zh-CN" altLang="en-US" sz="200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值，将同一标识的片挑出来重装。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51" name="标题 1"/>
          <p:cNvSpPr>
            <a:spLocks noGrp="1"/>
          </p:cNvSpPr>
          <p:nvPr>
            <p:ph type="title" idx="4294967295"/>
          </p:nvPr>
        </p:nvSpPr>
        <p:spPr>
          <a:xfrm>
            <a:off x="447675" y="733425"/>
            <a:ext cx="6429375" cy="614363"/>
          </a:xfrm>
        </p:spPr>
        <p:txBody>
          <a:bodyPr/>
          <a:lstStyle/>
          <a:p>
            <a:pPr algn="l"/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标志</a:t>
            </a:r>
          </a:p>
        </p:txBody>
      </p:sp>
      <p:sp>
        <p:nvSpPr>
          <p:cNvPr id="313352" name="内容占位符 2"/>
          <p:cNvSpPr>
            <a:spLocks noGrp="1"/>
          </p:cNvSpPr>
          <p:nvPr>
            <p:ph idx="4294967295"/>
          </p:nvPr>
        </p:nvSpPr>
        <p:spPr>
          <a:xfrm>
            <a:off x="252413" y="1347788"/>
            <a:ext cx="6624637" cy="433387"/>
          </a:xfrm>
        </p:spPr>
        <p:txBody>
          <a:bodyPr/>
          <a:lstStyle/>
          <a:p>
            <a:r>
              <a:rPr lang="zh-CN" altLang="en-US" sz="200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标志字段共</a:t>
            </a:r>
            <a:r>
              <a:rPr lang="en-US" altLang="zh-CN" sz="200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00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位，最高位为</a:t>
            </a:r>
            <a:r>
              <a:rPr lang="en-US" altLang="zh-CN" sz="200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00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，必须复制到所有分组中；</a:t>
            </a:r>
          </a:p>
        </p:txBody>
      </p:sp>
      <p:sp>
        <p:nvSpPr>
          <p:cNvPr id="3133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 u="none">
              <a:solidFill>
                <a:schemeClr val="tx1"/>
              </a:solidFill>
              <a:latin typeface="Copperplate Gothic Bold"/>
              <a:ea typeface="Gulim" pitchFamily="34" charset="-127"/>
            </a:endParaRPr>
          </a:p>
        </p:txBody>
      </p:sp>
      <p:graphicFrame>
        <p:nvGraphicFramePr>
          <p:cNvPr id="313350" name="Object 1"/>
          <p:cNvGraphicFramePr>
            <a:graphicFrameLocks noChangeAspect="1"/>
          </p:cNvGraphicFramePr>
          <p:nvPr/>
        </p:nvGraphicFramePr>
        <p:xfrm>
          <a:off x="2124075" y="1987550"/>
          <a:ext cx="302418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73" name="Visio" r:id="rId4" imgW="1749171" imgH="377571" progId="Visio.Drawing.11">
                  <p:embed/>
                </p:oleObj>
              </mc:Choice>
              <mc:Fallback>
                <p:oleObj name="Visio" r:id="rId4" imgW="1749171" imgH="37757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987550"/>
                        <a:ext cx="3024188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54" name="内容占位符 2"/>
          <p:cNvSpPr>
            <a:spLocks/>
          </p:cNvSpPr>
          <p:nvPr/>
        </p:nvSpPr>
        <p:spPr bwMode="auto">
          <a:xfrm>
            <a:off x="260510" y="2824329"/>
            <a:ext cx="6975786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</a:pPr>
            <a:r>
              <a:rPr lang="zh-CN" altLang="en-US" sz="2000" b="0" u="none" dirty="0">
                <a:solidFill>
                  <a:srgbClr val="C00000"/>
                </a:solidFill>
              </a:rPr>
              <a:t>不分片（</a:t>
            </a:r>
            <a:r>
              <a:rPr lang="en-US" altLang="zh-CN" sz="2000" b="0" u="none" dirty="0" smtClean="0">
                <a:solidFill>
                  <a:srgbClr val="C00000"/>
                </a:solidFill>
              </a:rPr>
              <a:t>DF</a:t>
            </a:r>
            <a:r>
              <a:rPr lang="zh-CN" altLang="en-US" sz="2000" b="0" u="none" dirty="0" smtClean="0">
                <a:solidFill>
                  <a:srgbClr val="C00000"/>
                </a:solidFill>
              </a:rPr>
              <a:t>，</a:t>
            </a:r>
            <a:r>
              <a:rPr lang="en-US" altLang="zh-CN" sz="2000" b="0" u="none" dirty="0" smtClean="0">
                <a:solidFill>
                  <a:srgbClr val="C00000"/>
                </a:solidFill>
              </a:rPr>
              <a:t>Don’t Fragment</a:t>
            </a:r>
            <a:r>
              <a:rPr lang="zh-CN" altLang="en-US" sz="2000" b="0" u="none" dirty="0" smtClean="0">
                <a:solidFill>
                  <a:srgbClr val="C00000"/>
                </a:solidFill>
              </a:rPr>
              <a:t>）</a:t>
            </a:r>
            <a:r>
              <a:rPr lang="zh-CN" altLang="en-US" sz="2000" b="0" u="none" dirty="0">
                <a:solidFill>
                  <a:srgbClr val="C00000"/>
                </a:solidFill>
              </a:rPr>
              <a:t>值</a:t>
            </a:r>
            <a:r>
              <a:rPr lang="zh-CN" altLang="en-US" sz="2000" b="0" u="none" dirty="0">
                <a:solidFill>
                  <a:srgbClr val="1A3868"/>
                </a:solidFill>
              </a:rPr>
              <a:t>：</a:t>
            </a:r>
            <a:r>
              <a:rPr lang="en-US" altLang="zh-CN" sz="2000" b="0" u="none" dirty="0">
                <a:solidFill>
                  <a:srgbClr val="1A3868"/>
                </a:solidFill>
              </a:rPr>
              <a:t>DF=1</a:t>
            </a:r>
            <a:r>
              <a:rPr lang="zh-CN" altLang="en-US" sz="2000" b="0" u="none" dirty="0">
                <a:solidFill>
                  <a:srgbClr val="1A3868"/>
                </a:solidFill>
              </a:rPr>
              <a:t>，表示接收结点不能对分组分片； </a:t>
            </a:r>
            <a:r>
              <a:rPr lang="en-US" altLang="zh-CN" sz="2000" b="0" u="none" dirty="0">
                <a:solidFill>
                  <a:srgbClr val="1A3868"/>
                </a:solidFill>
              </a:rPr>
              <a:t>DF=0</a:t>
            </a:r>
            <a:r>
              <a:rPr lang="zh-CN" altLang="en-US" sz="2000" b="0" u="none" dirty="0">
                <a:solidFill>
                  <a:srgbClr val="1A3868"/>
                </a:solidFill>
              </a:rPr>
              <a:t>，表示可以分片；</a:t>
            </a:r>
            <a:endParaRPr lang="en-US" altLang="zh-CN" sz="2000" b="0" u="none" dirty="0">
              <a:solidFill>
                <a:srgbClr val="1A3868"/>
              </a:solidFill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</a:pPr>
            <a:r>
              <a:rPr lang="zh-CN" altLang="en-US" sz="2000" b="0" u="none" dirty="0">
                <a:solidFill>
                  <a:srgbClr val="C00000"/>
                </a:solidFill>
              </a:rPr>
              <a:t>分片（</a:t>
            </a:r>
            <a:r>
              <a:rPr lang="en-US" altLang="zh-CN" sz="2000" b="0" u="none" dirty="0" smtClean="0">
                <a:solidFill>
                  <a:srgbClr val="C00000"/>
                </a:solidFill>
              </a:rPr>
              <a:t>MF</a:t>
            </a:r>
            <a:r>
              <a:rPr lang="zh-CN" altLang="en-US" sz="2000" b="0" u="none" dirty="0" smtClean="0">
                <a:solidFill>
                  <a:srgbClr val="C00000"/>
                </a:solidFill>
              </a:rPr>
              <a:t>，</a:t>
            </a:r>
            <a:r>
              <a:rPr lang="en-US" altLang="zh-CN" sz="2000" b="0" u="none" dirty="0" smtClean="0">
                <a:solidFill>
                  <a:srgbClr val="C00000"/>
                </a:solidFill>
              </a:rPr>
              <a:t>More Fragment</a:t>
            </a:r>
            <a:r>
              <a:rPr lang="zh-CN" altLang="en-US" sz="2000" b="0" u="none" dirty="0" smtClean="0">
                <a:solidFill>
                  <a:srgbClr val="C00000"/>
                </a:solidFill>
              </a:rPr>
              <a:t>）</a:t>
            </a:r>
            <a:r>
              <a:rPr lang="zh-CN" altLang="en-US" sz="2000" b="0" u="none" dirty="0">
                <a:solidFill>
                  <a:srgbClr val="C00000"/>
                </a:solidFill>
              </a:rPr>
              <a:t>值</a:t>
            </a:r>
            <a:r>
              <a:rPr lang="zh-CN" altLang="en-US" sz="2000" b="0" u="none" dirty="0">
                <a:solidFill>
                  <a:srgbClr val="1A3868"/>
                </a:solidFill>
              </a:rPr>
              <a:t>：</a:t>
            </a:r>
            <a:r>
              <a:rPr lang="en-US" altLang="zh-CN" sz="2000" b="0" u="none" dirty="0">
                <a:solidFill>
                  <a:srgbClr val="1A3868"/>
                </a:solidFill>
              </a:rPr>
              <a:t>MF=1</a:t>
            </a:r>
            <a:r>
              <a:rPr lang="zh-CN" altLang="en-US" sz="2000" b="0" u="none" dirty="0">
                <a:solidFill>
                  <a:srgbClr val="1A3868"/>
                </a:solidFill>
              </a:rPr>
              <a:t>表示接收的分片不是最后一个分片； </a:t>
            </a:r>
            <a:r>
              <a:rPr lang="en-US" altLang="zh-CN" sz="2000" b="0" u="none" dirty="0">
                <a:solidFill>
                  <a:srgbClr val="1A3868"/>
                </a:solidFill>
              </a:rPr>
              <a:t>MF=0</a:t>
            </a:r>
            <a:r>
              <a:rPr lang="zh-CN" altLang="en-US" sz="2000" b="0" u="none" dirty="0">
                <a:solidFill>
                  <a:srgbClr val="1A3868"/>
                </a:solidFill>
              </a:rPr>
              <a:t>表示接收的是最后一个分片。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5" name="标题 1"/>
          <p:cNvSpPr>
            <a:spLocks noGrp="1"/>
          </p:cNvSpPr>
          <p:nvPr>
            <p:ph type="title" idx="4294967295"/>
          </p:nvPr>
        </p:nvSpPr>
        <p:spPr>
          <a:xfrm>
            <a:off x="468313" y="608013"/>
            <a:ext cx="3638550" cy="668337"/>
          </a:xfrm>
        </p:spPr>
        <p:txBody>
          <a:bodyPr/>
          <a:lstStyle/>
          <a:p>
            <a:pPr algn="l"/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片偏移</a:t>
            </a:r>
          </a:p>
        </p:txBody>
      </p:sp>
      <p:sp>
        <p:nvSpPr>
          <p:cNvPr id="314376" name="内容占位符 2"/>
          <p:cNvSpPr>
            <a:spLocks noGrp="1"/>
          </p:cNvSpPr>
          <p:nvPr>
            <p:ph idx="4294967295"/>
          </p:nvPr>
        </p:nvSpPr>
        <p:spPr>
          <a:xfrm>
            <a:off x="468313" y="1204913"/>
            <a:ext cx="5832475" cy="890587"/>
          </a:xfrm>
        </p:spPr>
        <p:txBody>
          <a:bodyPr/>
          <a:lstStyle/>
          <a:p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表示分片在整个分组中的相对位置，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以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8Byte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为单位计数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>
              <a:spcBef>
                <a:spcPct val="40000"/>
              </a:spcBef>
            </a:pP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分片方法的例子：</a:t>
            </a:r>
          </a:p>
        </p:txBody>
      </p:sp>
      <p:sp>
        <p:nvSpPr>
          <p:cNvPr id="31437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 u="none">
              <a:solidFill>
                <a:schemeClr val="tx1"/>
              </a:solidFill>
              <a:latin typeface="Copperplate Gothic Bold"/>
              <a:ea typeface="Gulim" pitchFamily="34" charset="-127"/>
            </a:endParaRPr>
          </a:p>
        </p:txBody>
      </p:sp>
      <p:graphicFrame>
        <p:nvGraphicFramePr>
          <p:cNvPr id="31437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693072"/>
              </p:ext>
            </p:extLst>
          </p:nvPr>
        </p:nvGraphicFramePr>
        <p:xfrm>
          <a:off x="896938" y="2492375"/>
          <a:ext cx="5511800" cy="231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96" name="Visio" r:id="rId3" imgW="4968181" imgH="2080102" progId="Visio.Drawing.11">
                  <p:embed/>
                </p:oleObj>
              </mc:Choice>
              <mc:Fallback>
                <p:oleObj name="Visio" r:id="rId3" imgW="4968181" imgH="208010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2492375"/>
                        <a:ext cx="5511800" cy="2312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矩形 2"/>
          <p:cNvSpPr>
            <a:spLocks noChangeArrowheads="1"/>
          </p:cNvSpPr>
          <p:nvPr/>
        </p:nvSpPr>
        <p:spPr bwMode="auto">
          <a:xfrm>
            <a:off x="500063" y="1511300"/>
            <a:ext cx="5511800" cy="1748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 u="none" dirty="0" smtClean="0">
                <a:solidFill>
                  <a:srgbClr val="194D19"/>
                </a:solidFill>
                <a:latin typeface="华文新魏" pitchFamily="2" charset="-122"/>
              </a:rPr>
              <a:t>第五章 </a:t>
            </a:r>
            <a:r>
              <a:rPr lang="zh-CN" altLang="en-US" sz="3600" u="none" dirty="0">
                <a:solidFill>
                  <a:srgbClr val="194D19"/>
                </a:solidFill>
                <a:latin typeface="华文新魏" pitchFamily="2" charset="-122"/>
              </a:rPr>
              <a:t>网络层</a:t>
            </a:r>
          </a:p>
          <a:p>
            <a:pPr algn="ctr"/>
            <a:endParaRPr lang="en-US" altLang="zh-CN" sz="1400" u="none" dirty="0">
              <a:solidFill>
                <a:srgbClr val="002060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2400" u="none" dirty="0">
                <a:solidFill>
                  <a:srgbClr val="002060"/>
                </a:solidFill>
              </a:rPr>
              <a:t>第一节     网络层的基本概念</a:t>
            </a:r>
            <a:br>
              <a:rPr lang="zh-CN" altLang="en-US" sz="2400" u="none" dirty="0">
                <a:solidFill>
                  <a:srgbClr val="002060"/>
                </a:solidFill>
              </a:rPr>
            </a:br>
            <a:r>
              <a:rPr lang="zh-CN" altLang="en-US" sz="2400" u="none" dirty="0">
                <a:solidFill>
                  <a:srgbClr val="002060"/>
                </a:solidFill>
              </a:rPr>
              <a:t>         与</a:t>
            </a:r>
            <a:r>
              <a:rPr lang="en-US" altLang="zh-CN" sz="2400" u="none" dirty="0">
                <a:solidFill>
                  <a:srgbClr val="002060"/>
                </a:solidFill>
              </a:rPr>
              <a:t>IPv4</a:t>
            </a:r>
            <a:r>
              <a:rPr lang="zh-CN" altLang="en-US" sz="2400" u="none" dirty="0">
                <a:solidFill>
                  <a:srgbClr val="002060"/>
                </a:solidFill>
              </a:rPr>
              <a:t>协议的基本内容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8" name="标题 1"/>
          <p:cNvSpPr>
            <a:spLocks noGrp="1"/>
          </p:cNvSpPr>
          <p:nvPr>
            <p:ph type="title" idx="4294967295"/>
          </p:nvPr>
        </p:nvSpPr>
        <p:spPr>
          <a:xfrm>
            <a:off x="539750" y="772592"/>
            <a:ext cx="5400675" cy="431800"/>
          </a:xfrm>
        </p:spPr>
        <p:txBody>
          <a:bodyPr/>
          <a:lstStyle/>
          <a:p>
            <a:pPr algn="l"/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分片与标识、标志、片偏移的关系</a:t>
            </a:r>
          </a:p>
        </p:txBody>
      </p:sp>
      <p:sp>
        <p:nvSpPr>
          <p:cNvPr id="31539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 u="none">
              <a:solidFill>
                <a:schemeClr val="tx1"/>
              </a:solidFill>
              <a:latin typeface="Copperplate Gothic Bold"/>
              <a:ea typeface="Gulim" pitchFamily="34" charset="-127"/>
            </a:endParaRPr>
          </a:p>
        </p:txBody>
      </p:sp>
      <p:graphicFrame>
        <p:nvGraphicFramePr>
          <p:cNvPr id="31539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480961"/>
              </p:ext>
            </p:extLst>
          </p:nvPr>
        </p:nvGraphicFramePr>
        <p:xfrm>
          <a:off x="827584" y="1132383"/>
          <a:ext cx="4752528" cy="4237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20" name="Visio" r:id="rId4" imgW="5280675" imgH="4709318" progId="Visio.Drawing.11">
                  <p:embed/>
                </p:oleObj>
              </mc:Choice>
              <mc:Fallback>
                <p:oleObj name="Visio" r:id="rId4" imgW="5280675" imgH="470931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132383"/>
                        <a:ext cx="4752528" cy="423774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4"/>
          <p:cNvSpPr>
            <a:spLocks noChangeArrowheads="1"/>
          </p:cNvSpPr>
          <p:nvPr/>
        </p:nvSpPr>
        <p:spPr bwMode="auto">
          <a:xfrm>
            <a:off x="2303709" y="1680492"/>
            <a:ext cx="3634314" cy="34777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</a:ln>
        </p:spPr>
        <p:txBody>
          <a:bodyPr wrap="none" lIns="68708" tIns="34354" rIns="68708" bIns="34354" anchor="ctr"/>
          <a:lstStyle/>
          <a:p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87043" name="Text Box 5"/>
          <p:cNvSpPr txBox="1">
            <a:spLocks noChangeArrowheads="1"/>
          </p:cNvSpPr>
          <p:nvPr/>
        </p:nvSpPr>
        <p:spPr bwMode="auto">
          <a:xfrm>
            <a:off x="653159" y="4168835"/>
            <a:ext cx="1345820" cy="7661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zh-CN" altLang="en-US" sz="1509" u="none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标识</a:t>
            </a:r>
            <a:r>
              <a:rPr kumimoji="1" lang="en-US" altLang="zh-CN" sz="1509" u="none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=12345</a:t>
            </a:r>
          </a:p>
          <a:p>
            <a:r>
              <a:rPr kumimoji="1" lang="en-US" altLang="zh-CN" sz="1509" u="none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MF=1, DF=0</a:t>
            </a:r>
          </a:p>
          <a:p>
            <a:r>
              <a:rPr kumimoji="1" lang="zh-CN" altLang="en-US" sz="1509" u="none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偏移 </a:t>
            </a:r>
            <a:r>
              <a:rPr kumimoji="1" lang="en-US" altLang="zh-CN" sz="1509" u="none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= 0/8 = 0</a:t>
            </a:r>
          </a:p>
        </p:txBody>
      </p:sp>
      <p:sp>
        <p:nvSpPr>
          <p:cNvPr id="87044" name="Rectangle 6"/>
          <p:cNvSpPr>
            <a:spLocks noChangeArrowheads="1"/>
          </p:cNvSpPr>
          <p:nvPr/>
        </p:nvSpPr>
        <p:spPr bwMode="auto">
          <a:xfrm>
            <a:off x="1643251" y="1680492"/>
            <a:ext cx="4294772" cy="34777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</a:ln>
        </p:spPr>
        <p:txBody>
          <a:bodyPr wrap="none" lIns="68708" tIns="34354" rIns="68708" bIns="34354" anchor="ctr"/>
          <a:lstStyle/>
          <a:p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87045" name="Line 7"/>
          <p:cNvSpPr>
            <a:spLocks noChangeShapeType="1"/>
          </p:cNvSpPr>
          <p:nvPr/>
        </p:nvSpPr>
        <p:spPr bwMode="auto">
          <a:xfrm>
            <a:off x="2436279" y="1680492"/>
            <a:ext cx="0" cy="3477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87046" name="Line 8"/>
          <p:cNvSpPr>
            <a:spLocks noChangeShapeType="1"/>
          </p:cNvSpPr>
          <p:nvPr/>
        </p:nvSpPr>
        <p:spPr bwMode="auto">
          <a:xfrm>
            <a:off x="2568847" y="1680492"/>
            <a:ext cx="0" cy="3477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87047" name="Line 9"/>
          <p:cNvSpPr>
            <a:spLocks noChangeShapeType="1"/>
          </p:cNvSpPr>
          <p:nvPr/>
        </p:nvSpPr>
        <p:spPr bwMode="auto">
          <a:xfrm>
            <a:off x="2701417" y="1680492"/>
            <a:ext cx="0" cy="3477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87048" name="Line 10"/>
          <p:cNvSpPr>
            <a:spLocks noChangeShapeType="1"/>
          </p:cNvSpPr>
          <p:nvPr/>
        </p:nvSpPr>
        <p:spPr bwMode="auto">
          <a:xfrm>
            <a:off x="5805453" y="1680492"/>
            <a:ext cx="0" cy="3477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87049" name="Rectangle 11"/>
          <p:cNvSpPr>
            <a:spLocks noChangeArrowheads="1"/>
          </p:cNvSpPr>
          <p:nvPr/>
        </p:nvSpPr>
        <p:spPr bwMode="auto">
          <a:xfrm>
            <a:off x="983987" y="2944854"/>
            <a:ext cx="1319722" cy="3477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</p:spPr>
        <p:txBody>
          <a:bodyPr wrap="none" lIns="68708" tIns="34354" rIns="68708" bIns="34354" anchor="ctr"/>
          <a:lstStyle/>
          <a:p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87050" name="Line 12"/>
          <p:cNvSpPr>
            <a:spLocks noChangeShapeType="1"/>
          </p:cNvSpPr>
          <p:nvPr/>
        </p:nvSpPr>
        <p:spPr bwMode="auto">
          <a:xfrm>
            <a:off x="1115361" y="2932584"/>
            <a:ext cx="0" cy="3477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87051" name="Line 13"/>
          <p:cNvSpPr>
            <a:spLocks noChangeShapeType="1"/>
          </p:cNvSpPr>
          <p:nvPr/>
        </p:nvSpPr>
        <p:spPr bwMode="auto">
          <a:xfrm>
            <a:off x="1247930" y="2932584"/>
            <a:ext cx="0" cy="3477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87052" name="Line 14"/>
          <p:cNvSpPr>
            <a:spLocks noChangeShapeType="1"/>
          </p:cNvSpPr>
          <p:nvPr/>
        </p:nvSpPr>
        <p:spPr bwMode="auto">
          <a:xfrm>
            <a:off x="1380500" y="2932584"/>
            <a:ext cx="0" cy="3477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87053" name="Line 15"/>
          <p:cNvSpPr>
            <a:spLocks noChangeShapeType="1"/>
          </p:cNvSpPr>
          <p:nvPr/>
        </p:nvSpPr>
        <p:spPr bwMode="auto">
          <a:xfrm>
            <a:off x="2171140" y="2932584"/>
            <a:ext cx="0" cy="3477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87054" name="Text Box 16"/>
          <p:cNvSpPr txBox="1">
            <a:spLocks noChangeArrowheads="1"/>
          </p:cNvSpPr>
          <p:nvPr/>
        </p:nvSpPr>
        <p:spPr bwMode="auto">
          <a:xfrm>
            <a:off x="5962325" y="1422804"/>
            <a:ext cx="1443562" cy="7661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708" tIns="34354" rIns="68708" bIns="34354">
            <a:spAutoFit/>
          </a:bodyPr>
          <a:lstStyle/>
          <a:p>
            <a:r>
              <a:rPr kumimoji="1" lang="zh-CN" altLang="en-US" sz="1509" u="none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标识</a:t>
            </a:r>
            <a:r>
              <a:rPr kumimoji="1" lang="en-US" altLang="zh-CN" sz="1509" u="none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=12345</a:t>
            </a:r>
          </a:p>
          <a:p>
            <a:r>
              <a:rPr kumimoji="1" lang="en-US" altLang="zh-CN" sz="1509" u="none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MF=0, DF=0</a:t>
            </a:r>
          </a:p>
          <a:p>
            <a:r>
              <a:rPr kumimoji="1" lang="zh-CN" altLang="en-US" sz="1509" u="none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偏移 </a:t>
            </a:r>
            <a:r>
              <a:rPr kumimoji="1" lang="en-US" altLang="zh-CN" sz="1509" u="none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= 0/8=0</a:t>
            </a:r>
          </a:p>
        </p:txBody>
      </p:sp>
      <p:sp>
        <p:nvSpPr>
          <p:cNvPr id="87055" name="Text Box 17"/>
          <p:cNvSpPr txBox="1">
            <a:spLocks noChangeArrowheads="1"/>
          </p:cNvSpPr>
          <p:nvPr/>
        </p:nvSpPr>
        <p:spPr bwMode="auto">
          <a:xfrm>
            <a:off x="2701418" y="4168835"/>
            <a:ext cx="1882825" cy="7661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zh-CN" altLang="en-US" sz="1509" u="none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标识</a:t>
            </a:r>
            <a:r>
              <a:rPr kumimoji="1" lang="en-US" altLang="zh-CN" sz="1509" u="none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=12345</a:t>
            </a:r>
          </a:p>
          <a:p>
            <a:r>
              <a:rPr kumimoji="1" lang="en-US" altLang="zh-CN" sz="1509" u="none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MF=1, DF=0</a:t>
            </a:r>
          </a:p>
          <a:p>
            <a:r>
              <a:rPr kumimoji="1" lang="zh-CN" altLang="en-US" sz="1509" u="none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偏移 </a:t>
            </a:r>
            <a:r>
              <a:rPr kumimoji="1" lang="en-US" altLang="zh-CN" sz="1509" u="none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= 1480/8 = 185</a:t>
            </a:r>
          </a:p>
        </p:txBody>
      </p:sp>
      <p:sp>
        <p:nvSpPr>
          <p:cNvPr id="87056" name="Text Box 18"/>
          <p:cNvSpPr txBox="1">
            <a:spLocks noChangeArrowheads="1"/>
          </p:cNvSpPr>
          <p:nvPr/>
        </p:nvSpPr>
        <p:spPr bwMode="auto">
          <a:xfrm>
            <a:off x="5011232" y="4168835"/>
            <a:ext cx="1882825" cy="7661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zh-CN" altLang="en-US" sz="1509" u="none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标识</a:t>
            </a:r>
            <a:r>
              <a:rPr kumimoji="1" lang="en-US" altLang="zh-CN" sz="1509" u="none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=12345</a:t>
            </a:r>
          </a:p>
          <a:p>
            <a:r>
              <a:rPr kumimoji="1" lang="en-US" altLang="zh-CN" sz="1509" u="none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MF=0, DF=0</a:t>
            </a:r>
          </a:p>
          <a:p>
            <a:r>
              <a:rPr kumimoji="1" lang="zh-CN" altLang="en-US" sz="1509" u="none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偏移 </a:t>
            </a:r>
            <a:r>
              <a:rPr kumimoji="1" lang="en-US" altLang="zh-CN" sz="1509" u="none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= 2960/8 = 370</a:t>
            </a:r>
          </a:p>
        </p:txBody>
      </p:sp>
      <p:sp>
        <p:nvSpPr>
          <p:cNvPr id="87057" name="Line 19"/>
          <p:cNvSpPr>
            <a:spLocks noChangeShapeType="1"/>
          </p:cNvSpPr>
          <p:nvPr/>
        </p:nvSpPr>
        <p:spPr bwMode="auto">
          <a:xfrm flipV="1">
            <a:off x="5860391" y="2028261"/>
            <a:ext cx="0" cy="2775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med"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87058" name="Line 20"/>
          <p:cNvSpPr>
            <a:spLocks noChangeShapeType="1"/>
          </p:cNvSpPr>
          <p:nvPr/>
        </p:nvSpPr>
        <p:spPr bwMode="auto">
          <a:xfrm flipV="1">
            <a:off x="2367008" y="2028261"/>
            <a:ext cx="0" cy="2775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med"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87059" name="Line 21"/>
          <p:cNvSpPr>
            <a:spLocks noChangeShapeType="1"/>
          </p:cNvSpPr>
          <p:nvPr/>
        </p:nvSpPr>
        <p:spPr bwMode="auto">
          <a:xfrm flipV="1">
            <a:off x="2238022" y="3280354"/>
            <a:ext cx="0" cy="2775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med"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87060" name="Line 22"/>
          <p:cNvSpPr>
            <a:spLocks noChangeShapeType="1"/>
          </p:cNvSpPr>
          <p:nvPr/>
        </p:nvSpPr>
        <p:spPr bwMode="auto">
          <a:xfrm flipV="1">
            <a:off x="3360682" y="3280354"/>
            <a:ext cx="0" cy="2775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med"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87061" name="Line 23"/>
          <p:cNvSpPr>
            <a:spLocks noChangeShapeType="1"/>
          </p:cNvSpPr>
          <p:nvPr/>
        </p:nvSpPr>
        <p:spPr bwMode="auto">
          <a:xfrm flipV="1">
            <a:off x="4550224" y="3280354"/>
            <a:ext cx="0" cy="2775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med"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87062" name="Line 24"/>
          <p:cNvSpPr>
            <a:spLocks noChangeShapeType="1"/>
          </p:cNvSpPr>
          <p:nvPr/>
        </p:nvSpPr>
        <p:spPr bwMode="auto">
          <a:xfrm flipV="1">
            <a:off x="5727823" y="3280354"/>
            <a:ext cx="0" cy="2775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med"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87063" name="Line 25"/>
          <p:cNvSpPr>
            <a:spLocks noChangeShapeType="1"/>
          </p:cNvSpPr>
          <p:nvPr/>
        </p:nvSpPr>
        <p:spPr bwMode="auto">
          <a:xfrm flipV="1">
            <a:off x="6598481" y="3280354"/>
            <a:ext cx="0" cy="2775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med"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87064" name="Text Box 26"/>
          <p:cNvSpPr txBox="1">
            <a:spLocks noChangeArrowheads="1"/>
          </p:cNvSpPr>
          <p:nvPr/>
        </p:nvSpPr>
        <p:spPr bwMode="auto">
          <a:xfrm>
            <a:off x="3069267" y="3487586"/>
            <a:ext cx="568363" cy="3016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1509" u="none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1480</a:t>
            </a:r>
          </a:p>
        </p:txBody>
      </p:sp>
      <p:sp>
        <p:nvSpPr>
          <p:cNvPr id="87065" name="Text Box 27"/>
          <p:cNvSpPr txBox="1">
            <a:spLocks noChangeArrowheads="1"/>
          </p:cNvSpPr>
          <p:nvPr/>
        </p:nvSpPr>
        <p:spPr bwMode="auto">
          <a:xfrm>
            <a:off x="5447157" y="3487586"/>
            <a:ext cx="568363" cy="3016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1509" u="none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2960</a:t>
            </a:r>
          </a:p>
        </p:txBody>
      </p:sp>
      <p:sp>
        <p:nvSpPr>
          <p:cNvPr id="87066" name="Text Box 28"/>
          <p:cNvSpPr txBox="1">
            <a:spLocks noChangeArrowheads="1"/>
          </p:cNvSpPr>
          <p:nvPr/>
        </p:nvSpPr>
        <p:spPr bwMode="auto">
          <a:xfrm>
            <a:off x="6307067" y="3470913"/>
            <a:ext cx="568363" cy="3016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1509" u="none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3799</a:t>
            </a:r>
          </a:p>
        </p:txBody>
      </p:sp>
      <p:sp>
        <p:nvSpPr>
          <p:cNvPr id="87067" name="Text Box 29"/>
          <p:cNvSpPr txBox="1">
            <a:spLocks noChangeArrowheads="1"/>
          </p:cNvSpPr>
          <p:nvPr/>
        </p:nvSpPr>
        <p:spPr bwMode="auto">
          <a:xfrm>
            <a:off x="4256422" y="3470913"/>
            <a:ext cx="568363" cy="3016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1509" u="none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2959</a:t>
            </a:r>
          </a:p>
        </p:txBody>
      </p:sp>
      <p:sp>
        <p:nvSpPr>
          <p:cNvPr id="87068" name="Text Box 30"/>
          <p:cNvSpPr txBox="1">
            <a:spLocks noChangeArrowheads="1"/>
          </p:cNvSpPr>
          <p:nvPr/>
        </p:nvSpPr>
        <p:spPr bwMode="auto">
          <a:xfrm>
            <a:off x="1946608" y="3470913"/>
            <a:ext cx="568363" cy="3016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1509" u="none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1479</a:t>
            </a:r>
          </a:p>
        </p:txBody>
      </p:sp>
      <p:sp>
        <p:nvSpPr>
          <p:cNvPr id="87069" name="Text Box 31"/>
          <p:cNvSpPr txBox="1">
            <a:spLocks noChangeArrowheads="1"/>
          </p:cNvSpPr>
          <p:nvPr/>
        </p:nvSpPr>
        <p:spPr bwMode="auto">
          <a:xfrm>
            <a:off x="5579727" y="2218820"/>
            <a:ext cx="568363" cy="30162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1509" u="none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3799</a:t>
            </a:r>
          </a:p>
        </p:txBody>
      </p:sp>
      <p:sp>
        <p:nvSpPr>
          <p:cNvPr id="87070" name="Text Box 32"/>
          <p:cNvSpPr txBox="1">
            <a:spLocks noChangeArrowheads="1"/>
          </p:cNvSpPr>
          <p:nvPr/>
        </p:nvSpPr>
        <p:spPr bwMode="auto">
          <a:xfrm>
            <a:off x="641335" y="1545909"/>
            <a:ext cx="914612" cy="533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708" tIns="34354" rIns="68708" bIns="34354">
            <a:spAutoFit/>
          </a:bodyPr>
          <a:lstStyle/>
          <a:p>
            <a:pPr algn="ctr"/>
            <a:r>
              <a:rPr kumimoji="1" lang="zh-CN" altLang="en-US" sz="1509" u="none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需分片的</a:t>
            </a:r>
          </a:p>
          <a:p>
            <a:pPr algn="ctr"/>
            <a:r>
              <a:rPr kumimoji="1" lang="zh-CN" altLang="en-US" sz="1509" u="none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数据报</a:t>
            </a:r>
          </a:p>
        </p:txBody>
      </p:sp>
      <p:sp>
        <p:nvSpPr>
          <p:cNvPr id="87071" name="Rectangle 76"/>
          <p:cNvSpPr>
            <a:spLocks noChangeArrowheads="1"/>
          </p:cNvSpPr>
          <p:nvPr/>
        </p:nvSpPr>
        <p:spPr bwMode="auto">
          <a:xfrm>
            <a:off x="1658777" y="1693592"/>
            <a:ext cx="642544" cy="306085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</a:ln>
        </p:spPr>
        <p:txBody>
          <a:bodyPr wrap="none" lIns="68708" tIns="34354" rIns="68708" bIns="34354" anchor="ctr"/>
          <a:lstStyle/>
          <a:p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87072" name="Text Box 33"/>
          <p:cNvSpPr txBox="1">
            <a:spLocks noChangeArrowheads="1"/>
          </p:cNvSpPr>
          <p:nvPr/>
        </p:nvSpPr>
        <p:spPr bwMode="auto">
          <a:xfrm>
            <a:off x="851417" y="3835356"/>
            <a:ext cx="1076515" cy="3016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zh-CN" altLang="en-US" sz="1509" u="none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数据报片 </a:t>
            </a:r>
            <a:r>
              <a:rPr kumimoji="1" lang="en-US" altLang="zh-CN" sz="1509" u="none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1</a:t>
            </a:r>
          </a:p>
        </p:txBody>
      </p:sp>
      <p:sp>
        <p:nvSpPr>
          <p:cNvPr id="87073" name="Text Box 34"/>
          <p:cNvSpPr txBox="1">
            <a:spLocks noChangeArrowheads="1"/>
          </p:cNvSpPr>
          <p:nvPr/>
        </p:nvSpPr>
        <p:spPr bwMode="auto">
          <a:xfrm>
            <a:off x="1712521" y="1644762"/>
            <a:ext cx="526685" cy="3016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zh-CN" altLang="en-US" sz="1509" u="none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首部</a:t>
            </a:r>
          </a:p>
        </p:txBody>
      </p:sp>
      <p:sp>
        <p:nvSpPr>
          <p:cNvPr id="87074" name="Line 35"/>
          <p:cNvSpPr>
            <a:spLocks noChangeShapeType="1"/>
          </p:cNvSpPr>
          <p:nvPr/>
        </p:nvSpPr>
        <p:spPr bwMode="auto">
          <a:xfrm>
            <a:off x="2303708" y="1680492"/>
            <a:ext cx="0" cy="3477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87075" name="Rectangle 36"/>
          <p:cNvSpPr>
            <a:spLocks noChangeArrowheads="1"/>
          </p:cNvSpPr>
          <p:nvPr/>
        </p:nvSpPr>
        <p:spPr bwMode="auto">
          <a:xfrm>
            <a:off x="323528" y="2932584"/>
            <a:ext cx="660459" cy="3477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lIns="68708" tIns="34354" rIns="68708" bIns="34354" anchor="ctr"/>
          <a:lstStyle/>
          <a:p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87076" name="Line 37"/>
          <p:cNvSpPr>
            <a:spLocks noChangeShapeType="1"/>
          </p:cNvSpPr>
          <p:nvPr/>
        </p:nvSpPr>
        <p:spPr bwMode="auto">
          <a:xfrm>
            <a:off x="3625821" y="1680492"/>
            <a:ext cx="0" cy="3477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87077" name="Line 38"/>
          <p:cNvSpPr>
            <a:spLocks noChangeShapeType="1"/>
          </p:cNvSpPr>
          <p:nvPr/>
        </p:nvSpPr>
        <p:spPr bwMode="auto">
          <a:xfrm>
            <a:off x="4946738" y="1680492"/>
            <a:ext cx="0" cy="3477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87078" name="Line 39"/>
          <p:cNvSpPr>
            <a:spLocks noChangeShapeType="1"/>
          </p:cNvSpPr>
          <p:nvPr/>
        </p:nvSpPr>
        <p:spPr bwMode="auto">
          <a:xfrm flipV="1">
            <a:off x="975095" y="2028261"/>
            <a:ext cx="1328614" cy="939994"/>
          </a:xfrm>
          <a:prstGeom prst="line">
            <a:avLst/>
          </a:prstGeom>
          <a:noFill/>
          <a:ln w="9525">
            <a:solidFill>
              <a:srgbClr val="C00000"/>
            </a:solidFill>
            <a:prstDash val="dash"/>
            <a:round/>
            <a:headEnd type="triangle" w="sm" len="med"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87079" name="Line 40"/>
          <p:cNvSpPr>
            <a:spLocks noChangeShapeType="1"/>
          </p:cNvSpPr>
          <p:nvPr/>
        </p:nvSpPr>
        <p:spPr bwMode="auto">
          <a:xfrm flipV="1">
            <a:off x="2304902" y="2028259"/>
            <a:ext cx="1320919" cy="920699"/>
          </a:xfrm>
          <a:prstGeom prst="line">
            <a:avLst/>
          </a:prstGeom>
          <a:noFill/>
          <a:ln w="9525">
            <a:solidFill>
              <a:srgbClr val="C00000"/>
            </a:solidFill>
            <a:prstDash val="dash"/>
            <a:round/>
            <a:headEnd type="triangle" w="sm" len="med"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87080" name="Rectangle 41"/>
          <p:cNvSpPr>
            <a:spLocks noChangeArrowheads="1"/>
          </p:cNvSpPr>
          <p:nvPr/>
        </p:nvSpPr>
        <p:spPr bwMode="auto">
          <a:xfrm>
            <a:off x="3296189" y="2932584"/>
            <a:ext cx="1319722" cy="3477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</p:spPr>
        <p:txBody>
          <a:bodyPr wrap="none" lIns="68708" tIns="34354" rIns="68708" bIns="34354" anchor="ctr"/>
          <a:lstStyle/>
          <a:p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87081" name="Line 42"/>
          <p:cNvSpPr>
            <a:spLocks noChangeShapeType="1"/>
          </p:cNvSpPr>
          <p:nvPr/>
        </p:nvSpPr>
        <p:spPr bwMode="auto">
          <a:xfrm>
            <a:off x="3427564" y="2932584"/>
            <a:ext cx="0" cy="3477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87082" name="Line 43"/>
          <p:cNvSpPr>
            <a:spLocks noChangeShapeType="1"/>
          </p:cNvSpPr>
          <p:nvPr/>
        </p:nvSpPr>
        <p:spPr bwMode="auto">
          <a:xfrm>
            <a:off x="3558939" y="2932584"/>
            <a:ext cx="0" cy="3477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87083" name="Line 44"/>
          <p:cNvSpPr>
            <a:spLocks noChangeShapeType="1"/>
          </p:cNvSpPr>
          <p:nvPr/>
        </p:nvSpPr>
        <p:spPr bwMode="auto">
          <a:xfrm>
            <a:off x="3691508" y="2932584"/>
            <a:ext cx="0" cy="3477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87084" name="Line 45"/>
          <p:cNvSpPr>
            <a:spLocks noChangeShapeType="1"/>
          </p:cNvSpPr>
          <p:nvPr/>
        </p:nvSpPr>
        <p:spPr bwMode="auto">
          <a:xfrm>
            <a:off x="4483342" y="2932584"/>
            <a:ext cx="0" cy="3477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87085" name="Rectangle 46"/>
          <p:cNvSpPr>
            <a:spLocks noChangeArrowheads="1"/>
          </p:cNvSpPr>
          <p:nvPr/>
        </p:nvSpPr>
        <p:spPr bwMode="auto">
          <a:xfrm>
            <a:off x="2635730" y="2932584"/>
            <a:ext cx="660459" cy="3477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lIns="68708" tIns="34354" rIns="68708" bIns="34354" anchor="ctr"/>
          <a:lstStyle/>
          <a:p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87086" name="Line 47"/>
          <p:cNvSpPr>
            <a:spLocks noChangeShapeType="1"/>
          </p:cNvSpPr>
          <p:nvPr/>
        </p:nvSpPr>
        <p:spPr bwMode="auto">
          <a:xfrm flipV="1">
            <a:off x="3310519" y="2028260"/>
            <a:ext cx="315301" cy="904323"/>
          </a:xfrm>
          <a:prstGeom prst="line">
            <a:avLst/>
          </a:prstGeom>
          <a:noFill/>
          <a:ln w="9525">
            <a:solidFill>
              <a:srgbClr val="C00000"/>
            </a:solidFill>
            <a:prstDash val="dash"/>
            <a:round/>
            <a:headEnd type="triangle" w="sm" len="med"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87087" name="Line 48"/>
          <p:cNvSpPr>
            <a:spLocks noChangeShapeType="1"/>
          </p:cNvSpPr>
          <p:nvPr/>
        </p:nvSpPr>
        <p:spPr bwMode="auto">
          <a:xfrm flipV="1">
            <a:off x="4584243" y="2028261"/>
            <a:ext cx="362495" cy="904322"/>
          </a:xfrm>
          <a:prstGeom prst="line">
            <a:avLst/>
          </a:prstGeom>
          <a:noFill/>
          <a:ln w="9525">
            <a:solidFill>
              <a:srgbClr val="C00000"/>
            </a:solidFill>
            <a:prstDash val="dash"/>
            <a:round/>
            <a:headEnd type="triangle" w="sm" len="med"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87088" name="Rectangle 49"/>
          <p:cNvSpPr>
            <a:spLocks noChangeArrowheads="1"/>
          </p:cNvSpPr>
          <p:nvPr/>
        </p:nvSpPr>
        <p:spPr bwMode="auto">
          <a:xfrm>
            <a:off x="5672885" y="2932584"/>
            <a:ext cx="991285" cy="3477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</p:spPr>
        <p:txBody>
          <a:bodyPr wrap="none" lIns="68708" tIns="34354" rIns="68708" bIns="34354" anchor="ctr"/>
          <a:lstStyle/>
          <a:p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87089" name="Line 50"/>
          <p:cNvSpPr>
            <a:spLocks noChangeShapeType="1"/>
          </p:cNvSpPr>
          <p:nvPr/>
        </p:nvSpPr>
        <p:spPr bwMode="auto">
          <a:xfrm>
            <a:off x="5805453" y="2932584"/>
            <a:ext cx="0" cy="3477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87090" name="Line 51"/>
          <p:cNvSpPr>
            <a:spLocks noChangeShapeType="1"/>
          </p:cNvSpPr>
          <p:nvPr/>
        </p:nvSpPr>
        <p:spPr bwMode="auto">
          <a:xfrm>
            <a:off x="5938022" y="2932584"/>
            <a:ext cx="0" cy="3477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87091" name="Line 52"/>
          <p:cNvSpPr>
            <a:spLocks noChangeShapeType="1"/>
          </p:cNvSpPr>
          <p:nvPr/>
        </p:nvSpPr>
        <p:spPr bwMode="auto">
          <a:xfrm>
            <a:off x="6070592" y="2932584"/>
            <a:ext cx="0" cy="3477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87092" name="Line 53"/>
          <p:cNvSpPr>
            <a:spLocks noChangeShapeType="1"/>
          </p:cNvSpPr>
          <p:nvPr/>
        </p:nvSpPr>
        <p:spPr bwMode="auto">
          <a:xfrm>
            <a:off x="6532793" y="2932584"/>
            <a:ext cx="0" cy="3477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87093" name="Rectangle 54"/>
          <p:cNvSpPr>
            <a:spLocks noChangeArrowheads="1"/>
          </p:cNvSpPr>
          <p:nvPr/>
        </p:nvSpPr>
        <p:spPr bwMode="auto">
          <a:xfrm>
            <a:off x="5013620" y="2932584"/>
            <a:ext cx="659264" cy="3477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lIns="68708" tIns="34354" rIns="68708" bIns="34354" anchor="ctr"/>
          <a:lstStyle/>
          <a:p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87094" name="Line 55"/>
          <p:cNvSpPr>
            <a:spLocks noChangeShapeType="1"/>
          </p:cNvSpPr>
          <p:nvPr/>
        </p:nvSpPr>
        <p:spPr bwMode="auto">
          <a:xfrm flipH="1" flipV="1">
            <a:off x="5938023" y="2028261"/>
            <a:ext cx="716457" cy="904322"/>
          </a:xfrm>
          <a:prstGeom prst="line">
            <a:avLst/>
          </a:prstGeom>
          <a:noFill/>
          <a:ln w="9525">
            <a:solidFill>
              <a:srgbClr val="C00000"/>
            </a:solidFill>
            <a:prstDash val="dash"/>
            <a:round/>
            <a:headEnd type="triangle" w="sm" len="med"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87095" name="Line 56"/>
          <p:cNvSpPr>
            <a:spLocks noChangeShapeType="1"/>
          </p:cNvSpPr>
          <p:nvPr/>
        </p:nvSpPr>
        <p:spPr bwMode="auto">
          <a:xfrm flipH="1" flipV="1">
            <a:off x="4946738" y="2028261"/>
            <a:ext cx="700932" cy="904322"/>
          </a:xfrm>
          <a:prstGeom prst="line">
            <a:avLst/>
          </a:prstGeom>
          <a:noFill/>
          <a:ln w="9525">
            <a:solidFill>
              <a:srgbClr val="C00000"/>
            </a:solidFill>
            <a:prstDash val="dash"/>
            <a:round/>
            <a:headEnd type="triangle" w="sm" len="med"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87096" name="Line 57"/>
          <p:cNvSpPr>
            <a:spLocks noChangeShapeType="1"/>
          </p:cNvSpPr>
          <p:nvPr/>
        </p:nvSpPr>
        <p:spPr bwMode="auto">
          <a:xfrm>
            <a:off x="2291766" y="1511370"/>
            <a:ext cx="36331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87097" name="Text Box 58"/>
          <p:cNvSpPr txBox="1">
            <a:spLocks noChangeArrowheads="1"/>
          </p:cNvSpPr>
          <p:nvPr/>
        </p:nvSpPr>
        <p:spPr bwMode="auto">
          <a:xfrm>
            <a:off x="2966557" y="1356542"/>
            <a:ext cx="2035111" cy="30162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zh-CN" altLang="en-US" sz="1509" u="none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数据部分共 </a:t>
            </a:r>
            <a:r>
              <a:rPr kumimoji="1" lang="en-US" altLang="zh-CN" sz="1509" u="none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3800 </a:t>
            </a:r>
            <a:r>
              <a:rPr kumimoji="1" lang="zh-CN" altLang="en-US" sz="1509" u="none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字节</a:t>
            </a:r>
          </a:p>
        </p:txBody>
      </p:sp>
      <p:sp>
        <p:nvSpPr>
          <p:cNvPr id="87098" name="Text Box 59"/>
          <p:cNvSpPr txBox="1">
            <a:spLocks noChangeArrowheads="1"/>
          </p:cNvSpPr>
          <p:nvPr/>
        </p:nvSpPr>
        <p:spPr bwMode="auto">
          <a:xfrm>
            <a:off x="323528" y="2932584"/>
            <a:ext cx="688588" cy="3016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zh-CN" altLang="en-US" sz="1509" u="none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首部 </a:t>
            </a:r>
            <a:r>
              <a:rPr kumimoji="1" lang="en-US" altLang="zh-CN" sz="1509" u="none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1</a:t>
            </a:r>
          </a:p>
        </p:txBody>
      </p:sp>
      <p:sp>
        <p:nvSpPr>
          <p:cNvPr id="87099" name="Text Box 60"/>
          <p:cNvSpPr txBox="1">
            <a:spLocks noChangeArrowheads="1"/>
          </p:cNvSpPr>
          <p:nvPr/>
        </p:nvSpPr>
        <p:spPr bwMode="auto">
          <a:xfrm>
            <a:off x="2613039" y="2932584"/>
            <a:ext cx="688588" cy="3016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zh-CN" altLang="en-US" sz="1509" u="none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首部 </a:t>
            </a:r>
            <a:r>
              <a:rPr kumimoji="1" lang="en-US" altLang="zh-CN" sz="1509" u="none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</a:t>
            </a:r>
          </a:p>
        </p:txBody>
      </p:sp>
      <p:sp>
        <p:nvSpPr>
          <p:cNvPr id="87100" name="Text Box 61"/>
          <p:cNvSpPr txBox="1">
            <a:spLocks noChangeArrowheads="1"/>
          </p:cNvSpPr>
          <p:nvPr/>
        </p:nvSpPr>
        <p:spPr bwMode="auto">
          <a:xfrm>
            <a:off x="4990927" y="2932584"/>
            <a:ext cx="688588" cy="3016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zh-CN" altLang="en-US" sz="1509" u="none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首部 </a:t>
            </a:r>
            <a:r>
              <a:rPr kumimoji="1" lang="en-US" altLang="zh-CN" sz="1509" u="none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3</a:t>
            </a:r>
          </a:p>
        </p:txBody>
      </p:sp>
      <p:sp>
        <p:nvSpPr>
          <p:cNvPr id="87101" name="Line 62"/>
          <p:cNvSpPr>
            <a:spLocks noChangeShapeType="1"/>
          </p:cNvSpPr>
          <p:nvPr/>
        </p:nvSpPr>
        <p:spPr bwMode="auto">
          <a:xfrm flipV="1">
            <a:off x="1046091" y="3280354"/>
            <a:ext cx="0" cy="2775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med"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87102" name="Text Box 63"/>
          <p:cNvSpPr txBox="1">
            <a:spLocks noChangeArrowheads="1"/>
          </p:cNvSpPr>
          <p:nvPr/>
        </p:nvSpPr>
        <p:spPr bwMode="auto">
          <a:xfrm>
            <a:off x="476400" y="3500688"/>
            <a:ext cx="688588" cy="3016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zh-CN" altLang="en-US" sz="1509" u="none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字节 </a:t>
            </a:r>
            <a:r>
              <a:rPr kumimoji="1" lang="en-US" altLang="zh-CN" sz="1509" u="none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0</a:t>
            </a:r>
          </a:p>
        </p:txBody>
      </p:sp>
      <p:sp>
        <p:nvSpPr>
          <p:cNvPr id="87103" name="Text Box 64"/>
          <p:cNvSpPr txBox="1">
            <a:spLocks noChangeArrowheads="1"/>
          </p:cNvSpPr>
          <p:nvPr/>
        </p:nvSpPr>
        <p:spPr bwMode="auto">
          <a:xfrm>
            <a:off x="3118234" y="3831783"/>
            <a:ext cx="1076515" cy="3016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zh-CN" altLang="en-US" sz="1509" u="none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数据报片 </a:t>
            </a:r>
            <a:r>
              <a:rPr kumimoji="1" lang="en-US" altLang="zh-CN" sz="1509" u="none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</a:t>
            </a:r>
          </a:p>
        </p:txBody>
      </p:sp>
      <p:sp>
        <p:nvSpPr>
          <p:cNvPr id="87104" name="Text Box 65"/>
          <p:cNvSpPr txBox="1">
            <a:spLocks noChangeArrowheads="1"/>
          </p:cNvSpPr>
          <p:nvPr/>
        </p:nvSpPr>
        <p:spPr bwMode="auto">
          <a:xfrm>
            <a:off x="5299062" y="3831783"/>
            <a:ext cx="1076515" cy="3016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zh-CN" altLang="en-US" sz="1509" u="none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数据报片 </a:t>
            </a:r>
            <a:r>
              <a:rPr kumimoji="1" lang="en-US" altLang="zh-CN" sz="1509" u="none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3</a:t>
            </a:r>
          </a:p>
        </p:txBody>
      </p:sp>
      <p:sp>
        <p:nvSpPr>
          <p:cNvPr id="87105" name="Line 66"/>
          <p:cNvSpPr>
            <a:spLocks noChangeShapeType="1"/>
          </p:cNvSpPr>
          <p:nvPr/>
        </p:nvSpPr>
        <p:spPr bwMode="auto">
          <a:xfrm flipV="1">
            <a:off x="3679564" y="2028261"/>
            <a:ext cx="0" cy="2775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med"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87106" name="Text Box 67"/>
          <p:cNvSpPr txBox="1">
            <a:spLocks noChangeArrowheads="1"/>
          </p:cNvSpPr>
          <p:nvPr/>
        </p:nvSpPr>
        <p:spPr bwMode="auto">
          <a:xfrm>
            <a:off x="3388151" y="2233112"/>
            <a:ext cx="568363" cy="30162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1509" u="none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1480</a:t>
            </a:r>
          </a:p>
        </p:txBody>
      </p:sp>
      <p:sp>
        <p:nvSpPr>
          <p:cNvPr id="87107" name="Line 68"/>
          <p:cNvSpPr>
            <a:spLocks noChangeShapeType="1"/>
          </p:cNvSpPr>
          <p:nvPr/>
        </p:nvSpPr>
        <p:spPr bwMode="auto">
          <a:xfrm flipV="1">
            <a:off x="5001677" y="2028261"/>
            <a:ext cx="0" cy="2775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med"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87108" name="Text Box 69"/>
          <p:cNvSpPr txBox="1">
            <a:spLocks noChangeArrowheads="1"/>
          </p:cNvSpPr>
          <p:nvPr/>
        </p:nvSpPr>
        <p:spPr bwMode="auto">
          <a:xfrm>
            <a:off x="4721011" y="2233112"/>
            <a:ext cx="568363" cy="30162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en-US" altLang="zh-CN" sz="1509" u="none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2960</a:t>
            </a:r>
          </a:p>
        </p:txBody>
      </p:sp>
      <p:sp>
        <p:nvSpPr>
          <p:cNvPr id="87109" name="Line 70"/>
          <p:cNvSpPr>
            <a:spLocks noChangeShapeType="1"/>
          </p:cNvSpPr>
          <p:nvPr/>
        </p:nvSpPr>
        <p:spPr bwMode="auto">
          <a:xfrm>
            <a:off x="5078112" y="1680492"/>
            <a:ext cx="0" cy="3477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87110" name="Line 71"/>
          <p:cNvSpPr>
            <a:spLocks noChangeShapeType="1"/>
          </p:cNvSpPr>
          <p:nvPr/>
        </p:nvSpPr>
        <p:spPr bwMode="auto">
          <a:xfrm>
            <a:off x="3758389" y="1680492"/>
            <a:ext cx="0" cy="3477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87111" name="Text Box 72"/>
          <p:cNvSpPr txBox="1">
            <a:spLocks noChangeArrowheads="1"/>
          </p:cNvSpPr>
          <p:nvPr/>
        </p:nvSpPr>
        <p:spPr bwMode="auto">
          <a:xfrm>
            <a:off x="1798513" y="2248594"/>
            <a:ext cx="688588" cy="30162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 lIns="68708" tIns="34354" rIns="68708" bIns="34354">
            <a:spAutoFit/>
          </a:bodyPr>
          <a:lstStyle/>
          <a:p>
            <a:r>
              <a:rPr kumimoji="1" lang="zh-CN" altLang="en-US" sz="1509" u="none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字节 </a:t>
            </a:r>
            <a:r>
              <a:rPr kumimoji="1" lang="en-US" altLang="zh-CN" sz="1509" u="none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0</a:t>
            </a:r>
          </a:p>
        </p:txBody>
      </p:sp>
      <p:sp>
        <p:nvSpPr>
          <p:cNvPr id="474186" name="Rectangle 74"/>
          <p:cNvSpPr>
            <a:spLocks noGrp="1" noChangeArrowheads="1"/>
          </p:cNvSpPr>
          <p:nvPr>
            <p:ph type="title"/>
          </p:nvPr>
        </p:nvSpPr>
        <p:spPr>
          <a:xfrm>
            <a:off x="538359" y="659973"/>
            <a:ext cx="5862914" cy="521655"/>
          </a:xfrm>
          <a:solidFill>
            <a:srgbClr val="FFFF99"/>
          </a:solidFill>
          <a:ln>
            <a:solidFill>
              <a:schemeClr val="folHlink"/>
            </a:solidFill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zh-CN" altLang="en-US" dirty="0" smtClean="0">
                <a:ea typeface="黑体" panose="02010609060101010101" pitchFamily="2" charset="-122"/>
              </a:rPr>
              <a:t>例：</a:t>
            </a:r>
            <a:r>
              <a:rPr lang="en-US" altLang="zh-CN" sz="3018" dirty="0">
                <a:ea typeface="黑体" panose="02010609060101010101" pitchFamily="2" charset="-122"/>
              </a:rPr>
              <a:t>IP </a:t>
            </a:r>
            <a:r>
              <a:rPr lang="zh-CN" altLang="en-US" sz="3018" dirty="0">
                <a:ea typeface="黑体" panose="02010609060101010101" pitchFamily="2" charset="-122"/>
              </a:rPr>
              <a:t>数据报分片</a:t>
            </a:r>
          </a:p>
        </p:txBody>
      </p:sp>
    </p:spTree>
    <p:extLst>
      <p:ext uri="{BB962C8B-B14F-4D97-AF65-F5344CB8AC3E}">
        <p14:creationId xmlns:p14="http://schemas.microsoft.com/office/powerpoint/2010/main" val="230362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/>
      <p:bldP spid="87055" grpId="0"/>
      <p:bldP spid="8705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689" name="Group 2"/>
          <p:cNvGrpSpPr>
            <a:grpSpLocks/>
          </p:cNvGrpSpPr>
          <p:nvPr/>
        </p:nvGrpSpPr>
        <p:grpSpPr bwMode="auto">
          <a:xfrm>
            <a:off x="95250" y="703263"/>
            <a:ext cx="6924675" cy="3452812"/>
            <a:chOff x="22" y="804"/>
            <a:chExt cx="4362" cy="2175"/>
          </a:xfrm>
        </p:grpSpPr>
        <p:sp>
          <p:nvSpPr>
            <p:cNvPr id="370692" name="AutoShape 6"/>
            <p:cNvSpPr>
              <a:spLocks noChangeAspect="1" noChangeArrowheads="1" noTextEdit="1"/>
            </p:cNvSpPr>
            <p:nvPr/>
          </p:nvSpPr>
          <p:spPr bwMode="auto">
            <a:xfrm>
              <a:off x="22" y="804"/>
              <a:ext cx="4362" cy="2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693" name="Rectangle 7"/>
            <p:cNvSpPr>
              <a:spLocks noChangeArrowheads="1"/>
            </p:cNvSpPr>
            <p:nvPr/>
          </p:nvSpPr>
          <p:spPr bwMode="auto">
            <a:xfrm>
              <a:off x="567" y="967"/>
              <a:ext cx="423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0694" name="Rectangle 8"/>
            <p:cNvSpPr>
              <a:spLocks noChangeArrowheads="1"/>
            </p:cNvSpPr>
            <p:nvPr/>
          </p:nvSpPr>
          <p:spPr bwMode="auto">
            <a:xfrm>
              <a:off x="655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版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0695" name="Rectangle 9"/>
            <p:cNvSpPr>
              <a:spLocks noChangeArrowheads="1"/>
            </p:cNvSpPr>
            <p:nvPr/>
          </p:nvSpPr>
          <p:spPr bwMode="auto">
            <a:xfrm>
              <a:off x="788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本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0696" name="Rectangle 10"/>
            <p:cNvSpPr>
              <a:spLocks noChangeArrowheads="1"/>
            </p:cNvSpPr>
            <p:nvPr/>
          </p:nvSpPr>
          <p:spPr bwMode="auto">
            <a:xfrm>
              <a:off x="990" y="967"/>
              <a:ext cx="422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0697" name="Rectangle 11"/>
            <p:cNvSpPr>
              <a:spLocks noChangeArrowheads="1"/>
            </p:cNvSpPr>
            <p:nvPr/>
          </p:nvSpPr>
          <p:spPr bwMode="auto">
            <a:xfrm>
              <a:off x="1077" y="982"/>
              <a:ext cx="3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分组头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0698" name="Rectangle 12"/>
            <p:cNvSpPr>
              <a:spLocks noChangeArrowheads="1"/>
            </p:cNvSpPr>
            <p:nvPr/>
          </p:nvSpPr>
          <p:spPr bwMode="auto">
            <a:xfrm>
              <a:off x="1077" y="1090"/>
              <a:ext cx="22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长度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0699" name="Rectangle 13"/>
            <p:cNvSpPr>
              <a:spLocks noChangeArrowheads="1"/>
            </p:cNvSpPr>
            <p:nvPr/>
          </p:nvSpPr>
          <p:spPr bwMode="auto">
            <a:xfrm>
              <a:off x="1412" y="967"/>
              <a:ext cx="844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0700" name="Rectangle 14"/>
            <p:cNvSpPr>
              <a:spLocks noChangeArrowheads="1"/>
            </p:cNvSpPr>
            <p:nvPr/>
          </p:nvSpPr>
          <p:spPr bwMode="auto">
            <a:xfrm>
              <a:off x="1623" y="1050"/>
              <a:ext cx="45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 dirty="0" smtClean="0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区分服务</a:t>
              </a:r>
              <a:endParaRPr lang="zh-CN" altLang="en-US" u="none" dirty="0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0701" name="Rectangle 15"/>
            <p:cNvSpPr>
              <a:spLocks noChangeArrowheads="1"/>
            </p:cNvSpPr>
            <p:nvPr/>
          </p:nvSpPr>
          <p:spPr bwMode="auto">
            <a:xfrm>
              <a:off x="2256" y="967"/>
              <a:ext cx="1689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0702" name="Rectangle 16"/>
            <p:cNvSpPr>
              <a:spLocks noChangeArrowheads="1"/>
            </p:cNvSpPr>
            <p:nvPr/>
          </p:nvSpPr>
          <p:spPr bwMode="auto">
            <a:xfrm>
              <a:off x="2731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总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0703" name="Rectangle 17"/>
            <p:cNvSpPr>
              <a:spLocks noChangeArrowheads="1"/>
            </p:cNvSpPr>
            <p:nvPr/>
          </p:nvSpPr>
          <p:spPr bwMode="auto">
            <a:xfrm>
              <a:off x="3048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长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0704" name="Rectangle 18"/>
            <p:cNvSpPr>
              <a:spLocks noChangeArrowheads="1"/>
            </p:cNvSpPr>
            <p:nvPr/>
          </p:nvSpPr>
          <p:spPr bwMode="auto">
            <a:xfrm>
              <a:off x="3364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度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0705" name="Rectangle 19"/>
            <p:cNvSpPr>
              <a:spLocks noChangeArrowheads="1"/>
            </p:cNvSpPr>
            <p:nvPr/>
          </p:nvSpPr>
          <p:spPr bwMode="auto">
            <a:xfrm>
              <a:off x="567" y="1227"/>
              <a:ext cx="1689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0706" name="Rectangle 20"/>
            <p:cNvSpPr>
              <a:spLocks noChangeArrowheads="1"/>
            </p:cNvSpPr>
            <p:nvPr/>
          </p:nvSpPr>
          <p:spPr bwMode="auto">
            <a:xfrm>
              <a:off x="1253" y="131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标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0707" name="Rectangle 21"/>
            <p:cNvSpPr>
              <a:spLocks noChangeArrowheads="1"/>
            </p:cNvSpPr>
            <p:nvPr/>
          </p:nvSpPr>
          <p:spPr bwMode="auto">
            <a:xfrm>
              <a:off x="1464" y="131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识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0708" name="Rectangle 22"/>
            <p:cNvSpPr>
              <a:spLocks noChangeArrowheads="1"/>
            </p:cNvSpPr>
            <p:nvPr/>
          </p:nvSpPr>
          <p:spPr bwMode="auto">
            <a:xfrm>
              <a:off x="2256" y="1227"/>
              <a:ext cx="422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0709" name="Rectangle 23"/>
            <p:cNvSpPr>
              <a:spLocks noChangeArrowheads="1"/>
            </p:cNvSpPr>
            <p:nvPr/>
          </p:nvSpPr>
          <p:spPr bwMode="auto">
            <a:xfrm>
              <a:off x="2344" y="131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标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0710" name="Rectangle 24"/>
            <p:cNvSpPr>
              <a:spLocks noChangeArrowheads="1"/>
            </p:cNvSpPr>
            <p:nvPr/>
          </p:nvSpPr>
          <p:spPr bwMode="auto">
            <a:xfrm>
              <a:off x="2476" y="131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志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0711" name="Rectangle 25"/>
            <p:cNvSpPr>
              <a:spLocks noChangeArrowheads="1"/>
            </p:cNvSpPr>
            <p:nvPr/>
          </p:nvSpPr>
          <p:spPr bwMode="auto">
            <a:xfrm>
              <a:off x="2678" y="1227"/>
              <a:ext cx="1267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0712" name="Rectangle 26"/>
            <p:cNvSpPr>
              <a:spLocks noChangeArrowheads="1"/>
            </p:cNvSpPr>
            <p:nvPr/>
          </p:nvSpPr>
          <p:spPr bwMode="auto">
            <a:xfrm>
              <a:off x="3153" y="1311"/>
              <a:ext cx="3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片偏移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0713" name="Rectangle 27"/>
            <p:cNvSpPr>
              <a:spLocks noChangeArrowheads="1"/>
            </p:cNvSpPr>
            <p:nvPr/>
          </p:nvSpPr>
          <p:spPr bwMode="auto">
            <a:xfrm>
              <a:off x="567" y="1488"/>
              <a:ext cx="845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0714" name="Rectangle 28"/>
            <p:cNvSpPr>
              <a:spLocks noChangeArrowheads="1"/>
            </p:cNvSpPr>
            <p:nvPr/>
          </p:nvSpPr>
          <p:spPr bwMode="auto">
            <a:xfrm>
              <a:off x="779" y="1572"/>
              <a:ext cx="44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生存时间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0715" name="Rectangle 29"/>
            <p:cNvSpPr>
              <a:spLocks noChangeArrowheads="1"/>
            </p:cNvSpPr>
            <p:nvPr/>
          </p:nvSpPr>
          <p:spPr bwMode="auto">
            <a:xfrm>
              <a:off x="1412" y="1488"/>
              <a:ext cx="844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0716" name="Rectangle 30"/>
            <p:cNvSpPr>
              <a:spLocks noChangeArrowheads="1"/>
            </p:cNvSpPr>
            <p:nvPr/>
          </p:nvSpPr>
          <p:spPr bwMode="auto">
            <a:xfrm>
              <a:off x="1702" y="1572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协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0717" name="Rectangle 31"/>
            <p:cNvSpPr>
              <a:spLocks noChangeArrowheads="1"/>
            </p:cNvSpPr>
            <p:nvPr/>
          </p:nvSpPr>
          <p:spPr bwMode="auto">
            <a:xfrm>
              <a:off x="1860" y="1572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议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0718" name="Rectangle 32"/>
            <p:cNvSpPr>
              <a:spLocks noChangeArrowheads="1"/>
            </p:cNvSpPr>
            <p:nvPr/>
          </p:nvSpPr>
          <p:spPr bwMode="auto">
            <a:xfrm>
              <a:off x="2256" y="1488"/>
              <a:ext cx="1689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0719" name="Rectangle 33"/>
            <p:cNvSpPr>
              <a:spLocks noChangeArrowheads="1"/>
            </p:cNvSpPr>
            <p:nvPr/>
          </p:nvSpPr>
          <p:spPr bwMode="auto">
            <a:xfrm>
              <a:off x="2837" y="1572"/>
              <a:ext cx="56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 dirty="0" smtClean="0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首部校验和</a:t>
              </a:r>
              <a:endParaRPr lang="zh-CN" altLang="en-US" u="none" dirty="0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0720" name="Rectangle 34"/>
            <p:cNvSpPr>
              <a:spLocks noChangeArrowheads="1"/>
            </p:cNvSpPr>
            <p:nvPr/>
          </p:nvSpPr>
          <p:spPr bwMode="auto">
            <a:xfrm>
              <a:off x="567" y="1748"/>
              <a:ext cx="3378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0721" name="Rectangle 35"/>
            <p:cNvSpPr>
              <a:spLocks noChangeArrowheads="1"/>
            </p:cNvSpPr>
            <p:nvPr/>
          </p:nvSpPr>
          <p:spPr bwMode="auto">
            <a:xfrm>
              <a:off x="1973" y="1832"/>
              <a:ext cx="12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源</a:t>
              </a:r>
              <a:endParaRPr lang="zh-CN" altLang="en-US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0722" name="Rectangle 36"/>
            <p:cNvSpPr>
              <a:spLocks noChangeArrowheads="1"/>
            </p:cNvSpPr>
            <p:nvPr/>
          </p:nvSpPr>
          <p:spPr bwMode="auto">
            <a:xfrm>
              <a:off x="2154" y="1824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600" u="none">
                  <a:solidFill>
                    <a:srgbClr val="003399"/>
                  </a:solidFill>
                  <a:ea typeface="Gulim" pitchFamily="34" charset="-127"/>
                </a:rPr>
                <a:t>IP</a:t>
              </a:r>
              <a:endParaRPr lang="en-US" altLang="zh-CN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0723" name="Rectangle 37"/>
            <p:cNvSpPr>
              <a:spLocks noChangeArrowheads="1"/>
            </p:cNvSpPr>
            <p:nvPr/>
          </p:nvSpPr>
          <p:spPr bwMode="auto">
            <a:xfrm>
              <a:off x="2293" y="1832"/>
              <a:ext cx="25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地址</a:t>
              </a:r>
              <a:endParaRPr lang="zh-CN" altLang="en-US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0724" name="Rectangle 38"/>
            <p:cNvSpPr>
              <a:spLocks noChangeArrowheads="1"/>
            </p:cNvSpPr>
            <p:nvPr/>
          </p:nvSpPr>
          <p:spPr bwMode="auto">
            <a:xfrm>
              <a:off x="567" y="2009"/>
              <a:ext cx="3378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0725" name="Rectangle 39"/>
            <p:cNvSpPr>
              <a:spLocks noChangeArrowheads="1"/>
            </p:cNvSpPr>
            <p:nvPr/>
          </p:nvSpPr>
          <p:spPr bwMode="auto">
            <a:xfrm>
              <a:off x="1927" y="2093"/>
              <a:ext cx="25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目的</a:t>
              </a:r>
              <a:endParaRPr lang="zh-CN" altLang="en-US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0726" name="Rectangle 40"/>
            <p:cNvSpPr>
              <a:spLocks noChangeArrowheads="1"/>
            </p:cNvSpPr>
            <p:nvPr/>
          </p:nvSpPr>
          <p:spPr bwMode="auto">
            <a:xfrm>
              <a:off x="2212" y="2085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600" u="none">
                  <a:solidFill>
                    <a:srgbClr val="003399"/>
                  </a:solidFill>
                  <a:ea typeface="Gulim" pitchFamily="34" charset="-127"/>
                </a:rPr>
                <a:t>IP</a:t>
              </a:r>
              <a:endParaRPr lang="en-US" altLang="zh-CN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0727" name="Rectangle 41"/>
            <p:cNvSpPr>
              <a:spLocks noChangeArrowheads="1"/>
            </p:cNvSpPr>
            <p:nvPr/>
          </p:nvSpPr>
          <p:spPr bwMode="auto">
            <a:xfrm>
              <a:off x="2384" y="2093"/>
              <a:ext cx="25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地址</a:t>
              </a:r>
              <a:endParaRPr lang="zh-CN" altLang="en-US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0728" name="Rectangle 42"/>
            <p:cNvSpPr>
              <a:spLocks noChangeArrowheads="1"/>
            </p:cNvSpPr>
            <p:nvPr/>
          </p:nvSpPr>
          <p:spPr bwMode="auto">
            <a:xfrm>
              <a:off x="567" y="2269"/>
              <a:ext cx="2745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0729" name="Rectangle 43"/>
            <p:cNvSpPr>
              <a:spLocks noChangeArrowheads="1"/>
            </p:cNvSpPr>
            <p:nvPr/>
          </p:nvSpPr>
          <p:spPr bwMode="auto">
            <a:xfrm>
              <a:off x="567" y="2269"/>
              <a:ext cx="2745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0730" name="Rectangle 44"/>
            <p:cNvSpPr>
              <a:spLocks noChangeArrowheads="1"/>
            </p:cNvSpPr>
            <p:nvPr/>
          </p:nvSpPr>
          <p:spPr bwMode="auto">
            <a:xfrm>
              <a:off x="1702" y="2353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选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0731" name="Rectangle 45"/>
            <p:cNvSpPr>
              <a:spLocks noChangeArrowheads="1"/>
            </p:cNvSpPr>
            <p:nvPr/>
          </p:nvSpPr>
          <p:spPr bwMode="auto">
            <a:xfrm>
              <a:off x="2071" y="2353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项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0732" name="Rectangle 46"/>
            <p:cNvSpPr>
              <a:spLocks noChangeArrowheads="1"/>
            </p:cNvSpPr>
            <p:nvPr/>
          </p:nvSpPr>
          <p:spPr bwMode="auto">
            <a:xfrm>
              <a:off x="3312" y="2269"/>
              <a:ext cx="633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0733" name="Rectangle 47"/>
            <p:cNvSpPr>
              <a:spLocks noChangeArrowheads="1"/>
            </p:cNvSpPr>
            <p:nvPr/>
          </p:nvSpPr>
          <p:spPr bwMode="auto">
            <a:xfrm>
              <a:off x="3312" y="2269"/>
              <a:ext cx="633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0734" name="Rectangle 48"/>
            <p:cNvSpPr>
              <a:spLocks noChangeArrowheads="1"/>
            </p:cNvSpPr>
            <p:nvPr/>
          </p:nvSpPr>
          <p:spPr bwMode="auto">
            <a:xfrm>
              <a:off x="3470" y="2353"/>
              <a:ext cx="3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填充域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0735" name="Rectangle 49"/>
            <p:cNvSpPr>
              <a:spLocks noChangeArrowheads="1"/>
            </p:cNvSpPr>
            <p:nvPr/>
          </p:nvSpPr>
          <p:spPr bwMode="auto">
            <a:xfrm>
              <a:off x="567" y="2530"/>
              <a:ext cx="3378" cy="435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0736" name="Freeform 50"/>
            <p:cNvSpPr>
              <a:spLocks noEditPoints="1"/>
            </p:cNvSpPr>
            <p:nvPr/>
          </p:nvSpPr>
          <p:spPr bwMode="auto">
            <a:xfrm>
              <a:off x="3941" y="964"/>
              <a:ext cx="404" cy="7"/>
            </a:xfrm>
            <a:custGeom>
              <a:avLst/>
              <a:gdLst>
                <a:gd name="T0" fmla="*/ 1 w 736"/>
                <a:gd name="T1" fmla="*/ 0 h 16"/>
                <a:gd name="T2" fmla="*/ 9 w 736"/>
                <a:gd name="T3" fmla="*/ 0 h 16"/>
                <a:gd name="T4" fmla="*/ 10 w 736"/>
                <a:gd name="T5" fmla="*/ 1 h 16"/>
                <a:gd name="T6" fmla="*/ 9 w 736"/>
                <a:gd name="T7" fmla="*/ 1 h 16"/>
                <a:gd name="T8" fmla="*/ 1 w 736"/>
                <a:gd name="T9" fmla="*/ 1 h 16"/>
                <a:gd name="T10" fmla="*/ 0 w 736"/>
                <a:gd name="T11" fmla="*/ 1 h 16"/>
                <a:gd name="T12" fmla="*/ 1 w 736"/>
                <a:gd name="T13" fmla="*/ 0 h 16"/>
                <a:gd name="T14" fmla="*/ 17 w 736"/>
                <a:gd name="T15" fmla="*/ 0 h 16"/>
                <a:gd name="T16" fmla="*/ 25 w 736"/>
                <a:gd name="T17" fmla="*/ 0 h 16"/>
                <a:gd name="T18" fmla="*/ 26 w 736"/>
                <a:gd name="T19" fmla="*/ 1 h 16"/>
                <a:gd name="T20" fmla="*/ 25 w 736"/>
                <a:gd name="T21" fmla="*/ 1 h 16"/>
                <a:gd name="T22" fmla="*/ 17 w 736"/>
                <a:gd name="T23" fmla="*/ 1 h 16"/>
                <a:gd name="T24" fmla="*/ 16 w 736"/>
                <a:gd name="T25" fmla="*/ 1 h 16"/>
                <a:gd name="T26" fmla="*/ 17 w 736"/>
                <a:gd name="T27" fmla="*/ 0 h 16"/>
                <a:gd name="T28" fmla="*/ 33 w 736"/>
                <a:gd name="T29" fmla="*/ 0 h 16"/>
                <a:gd name="T30" fmla="*/ 41 w 736"/>
                <a:gd name="T31" fmla="*/ 0 h 16"/>
                <a:gd name="T32" fmla="*/ 42 w 736"/>
                <a:gd name="T33" fmla="*/ 1 h 16"/>
                <a:gd name="T34" fmla="*/ 41 w 736"/>
                <a:gd name="T35" fmla="*/ 1 h 16"/>
                <a:gd name="T36" fmla="*/ 33 w 736"/>
                <a:gd name="T37" fmla="*/ 1 h 16"/>
                <a:gd name="T38" fmla="*/ 32 w 736"/>
                <a:gd name="T39" fmla="*/ 1 h 16"/>
                <a:gd name="T40" fmla="*/ 33 w 736"/>
                <a:gd name="T41" fmla="*/ 0 h 16"/>
                <a:gd name="T42" fmla="*/ 49 w 736"/>
                <a:gd name="T43" fmla="*/ 0 h 16"/>
                <a:gd name="T44" fmla="*/ 57 w 736"/>
                <a:gd name="T45" fmla="*/ 0 h 16"/>
                <a:gd name="T46" fmla="*/ 58 w 736"/>
                <a:gd name="T47" fmla="*/ 1 h 16"/>
                <a:gd name="T48" fmla="*/ 57 w 736"/>
                <a:gd name="T49" fmla="*/ 1 h 16"/>
                <a:gd name="T50" fmla="*/ 49 w 736"/>
                <a:gd name="T51" fmla="*/ 1 h 16"/>
                <a:gd name="T52" fmla="*/ 48 w 736"/>
                <a:gd name="T53" fmla="*/ 1 h 16"/>
                <a:gd name="T54" fmla="*/ 49 w 736"/>
                <a:gd name="T55" fmla="*/ 0 h 16"/>
                <a:gd name="T56" fmla="*/ 65 w 736"/>
                <a:gd name="T57" fmla="*/ 0 h 16"/>
                <a:gd name="T58" fmla="*/ 73 w 736"/>
                <a:gd name="T59" fmla="*/ 0 h 16"/>
                <a:gd name="T60" fmla="*/ 74 w 736"/>
                <a:gd name="T61" fmla="*/ 1 h 16"/>
                <a:gd name="T62" fmla="*/ 73 w 736"/>
                <a:gd name="T63" fmla="*/ 1 h 16"/>
                <a:gd name="T64" fmla="*/ 65 w 736"/>
                <a:gd name="T65" fmla="*/ 1 h 16"/>
                <a:gd name="T66" fmla="*/ 64 w 736"/>
                <a:gd name="T67" fmla="*/ 1 h 16"/>
                <a:gd name="T68" fmla="*/ 65 w 736"/>
                <a:gd name="T69" fmla="*/ 0 h 16"/>
                <a:gd name="T70" fmla="*/ 81 w 736"/>
                <a:gd name="T71" fmla="*/ 0 h 16"/>
                <a:gd name="T72" fmla="*/ 88 w 736"/>
                <a:gd name="T73" fmla="*/ 0 h 16"/>
                <a:gd name="T74" fmla="*/ 90 w 736"/>
                <a:gd name="T75" fmla="*/ 1 h 16"/>
                <a:gd name="T76" fmla="*/ 88 w 736"/>
                <a:gd name="T77" fmla="*/ 1 h 16"/>
                <a:gd name="T78" fmla="*/ 81 w 736"/>
                <a:gd name="T79" fmla="*/ 1 h 16"/>
                <a:gd name="T80" fmla="*/ 79 w 736"/>
                <a:gd name="T81" fmla="*/ 1 h 16"/>
                <a:gd name="T82" fmla="*/ 81 w 736"/>
                <a:gd name="T83" fmla="*/ 0 h 16"/>
                <a:gd name="T84" fmla="*/ 97 w 736"/>
                <a:gd name="T85" fmla="*/ 0 h 16"/>
                <a:gd name="T86" fmla="*/ 104 w 736"/>
                <a:gd name="T87" fmla="*/ 0 h 16"/>
                <a:gd name="T88" fmla="*/ 106 w 736"/>
                <a:gd name="T89" fmla="*/ 1 h 16"/>
                <a:gd name="T90" fmla="*/ 104 w 736"/>
                <a:gd name="T91" fmla="*/ 1 h 16"/>
                <a:gd name="T92" fmla="*/ 97 w 736"/>
                <a:gd name="T93" fmla="*/ 1 h 16"/>
                <a:gd name="T94" fmla="*/ 95 w 736"/>
                <a:gd name="T95" fmla="*/ 1 h 16"/>
                <a:gd name="T96" fmla="*/ 97 w 736"/>
                <a:gd name="T97" fmla="*/ 0 h 16"/>
                <a:gd name="T98" fmla="*/ 113 w 736"/>
                <a:gd name="T99" fmla="*/ 0 h 16"/>
                <a:gd name="T100" fmla="*/ 121 w 736"/>
                <a:gd name="T101" fmla="*/ 0 h 16"/>
                <a:gd name="T102" fmla="*/ 122 w 736"/>
                <a:gd name="T103" fmla="*/ 1 h 16"/>
                <a:gd name="T104" fmla="*/ 121 w 736"/>
                <a:gd name="T105" fmla="*/ 1 h 16"/>
                <a:gd name="T106" fmla="*/ 113 w 736"/>
                <a:gd name="T107" fmla="*/ 1 h 16"/>
                <a:gd name="T108" fmla="*/ 111 w 736"/>
                <a:gd name="T109" fmla="*/ 1 h 16"/>
                <a:gd name="T110" fmla="*/ 113 w 736"/>
                <a:gd name="T111" fmla="*/ 0 h 1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6"/>
                <a:gd name="T170" fmla="*/ 736 w 736"/>
                <a:gd name="T171" fmla="*/ 16 h 1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37" name="Freeform 51"/>
            <p:cNvSpPr>
              <a:spLocks noEditPoints="1"/>
            </p:cNvSpPr>
            <p:nvPr/>
          </p:nvSpPr>
          <p:spPr bwMode="auto">
            <a:xfrm>
              <a:off x="3941" y="2527"/>
              <a:ext cx="404" cy="7"/>
            </a:xfrm>
            <a:custGeom>
              <a:avLst/>
              <a:gdLst>
                <a:gd name="T0" fmla="*/ 1 w 736"/>
                <a:gd name="T1" fmla="*/ 0 h 16"/>
                <a:gd name="T2" fmla="*/ 9 w 736"/>
                <a:gd name="T3" fmla="*/ 0 h 16"/>
                <a:gd name="T4" fmla="*/ 10 w 736"/>
                <a:gd name="T5" fmla="*/ 1 h 16"/>
                <a:gd name="T6" fmla="*/ 9 w 736"/>
                <a:gd name="T7" fmla="*/ 1 h 16"/>
                <a:gd name="T8" fmla="*/ 1 w 736"/>
                <a:gd name="T9" fmla="*/ 1 h 16"/>
                <a:gd name="T10" fmla="*/ 0 w 736"/>
                <a:gd name="T11" fmla="*/ 1 h 16"/>
                <a:gd name="T12" fmla="*/ 1 w 736"/>
                <a:gd name="T13" fmla="*/ 0 h 16"/>
                <a:gd name="T14" fmla="*/ 17 w 736"/>
                <a:gd name="T15" fmla="*/ 0 h 16"/>
                <a:gd name="T16" fmla="*/ 25 w 736"/>
                <a:gd name="T17" fmla="*/ 0 h 16"/>
                <a:gd name="T18" fmla="*/ 26 w 736"/>
                <a:gd name="T19" fmla="*/ 1 h 16"/>
                <a:gd name="T20" fmla="*/ 25 w 736"/>
                <a:gd name="T21" fmla="*/ 1 h 16"/>
                <a:gd name="T22" fmla="*/ 17 w 736"/>
                <a:gd name="T23" fmla="*/ 1 h 16"/>
                <a:gd name="T24" fmla="*/ 16 w 736"/>
                <a:gd name="T25" fmla="*/ 1 h 16"/>
                <a:gd name="T26" fmla="*/ 17 w 736"/>
                <a:gd name="T27" fmla="*/ 0 h 16"/>
                <a:gd name="T28" fmla="*/ 33 w 736"/>
                <a:gd name="T29" fmla="*/ 0 h 16"/>
                <a:gd name="T30" fmla="*/ 41 w 736"/>
                <a:gd name="T31" fmla="*/ 0 h 16"/>
                <a:gd name="T32" fmla="*/ 42 w 736"/>
                <a:gd name="T33" fmla="*/ 1 h 16"/>
                <a:gd name="T34" fmla="*/ 41 w 736"/>
                <a:gd name="T35" fmla="*/ 1 h 16"/>
                <a:gd name="T36" fmla="*/ 33 w 736"/>
                <a:gd name="T37" fmla="*/ 1 h 16"/>
                <a:gd name="T38" fmla="*/ 32 w 736"/>
                <a:gd name="T39" fmla="*/ 1 h 16"/>
                <a:gd name="T40" fmla="*/ 33 w 736"/>
                <a:gd name="T41" fmla="*/ 0 h 16"/>
                <a:gd name="T42" fmla="*/ 49 w 736"/>
                <a:gd name="T43" fmla="*/ 0 h 16"/>
                <a:gd name="T44" fmla="*/ 57 w 736"/>
                <a:gd name="T45" fmla="*/ 0 h 16"/>
                <a:gd name="T46" fmla="*/ 58 w 736"/>
                <a:gd name="T47" fmla="*/ 1 h 16"/>
                <a:gd name="T48" fmla="*/ 57 w 736"/>
                <a:gd name="T49" fmla="*/ 1 h 16"/>
                <a:gd name="T50" fmla="*/ 49 w 736"/>
                <a:gd name="T51" fmla="*/ 1 h 16"/>
                <a:gd name="T52" fmla="*/ 48 w 736"/>
                <a:gd name="T53" fmla="*/ 1 h 16"/>
                <a:gd name="T54" fmla="*/ 49 w 736"/>
                <a:gd name="T55" fmla="*/ 0 h 16"/>
                <a:gd name="T56" fmla="*/ 65 w 736"/>
                <a:gd name="T57" fmla="*/ 0 h 16"/>
                <a:gd name="T58" fmla="*/ 73 w 736"/>
                <a:gd name="T59" fmla="*/ 0 h 16"/>
                <a:gd name="T60" fmla="*/ 74 w 736"/>
                <a:gd name="T61" fmla="*/ 1 h 16"/>
                <a:gd name="T62" fmla="*/ 73 w 736"/>
                <a:gd name="T63" fmla="*/ 1 h 16"/>
                <a:gd name="T64" fmla="*/ 65 w 736"/>
                <a:gd name="T65" fmla="*/ 1 h 16"/>
                <a:gd name="T66" fmla="*/ 64 w 736"/>
                <a:gd name="T67" fmla="*/ 1 h 16"/>
                <a:gd name="T68" fmla="*/ 65 w 736"/>
                <a:gd name="T69" fmla="*/ 0 h 16"/>
                <a:gd name="T70" fmla="*/ 81 w 736"/>
                <a:gd name="T71" fmla="*/ 0 h 16"/>
                <a:gd name="T72" fmla="*/ 88 w 736"/>
                <a:gd name="T73" fmla="*/ 0 h 16"/>
                <a:gd name="T74" fmla="*/ 90 w 736"/>
                <a:gd name="T75" fmla="*/ 1 h 16"/>
                <a:gd name="T76" fmla="*/ 88 w 736"/>
                <a:gd name="T77" fmla="*/ 1 h 16"/>
                <a:gd name="T78" fmla="*/ 81 w 736"/>
                <a:gd name="T79" fmla="*/ 1 h 16"/>
                <a:gd name="T80" fmla="*/ 79 w 736"/>
                <a:gd name="T81" fmla="*/ 1 h 16"/>
                <a:gd name="T82" fmla="*/ 81 w 736"/>
                <a:gd name="T83" fmla="*/ 0 h 16"/>
                <a:gd name="T84" fmla="*/ 97 w 736"/>
                <a:gd name="T85" fmla="*/ 0 h 16"/>
                <a:gd name="T86" fmla="*/ 104 w 736"/>
                <a:gd name="T87" fmla="*/ 0 h 16"/>
                <a:gd name="T88" fmla="*/ 106 w 736"/>
                <a:gd name="T89" fmla="*/ 1 h 16"/>
                <a:gd name="T90" fmla="*/ 104 w 736"/>
                <a:gd name="T91" fmla="*/ 1 h 16"/>
                <a:gd name="T92" fmla="*/ 97 w 736"/>
                <a:gd name="T93" fmla="*/ 1 h 16"/>
                <a:gd name="T94" fmla="*/ 95 w 736"/>
                <a:gd name="T95" fmla="*/ 1 h 16"/>
                <a:gd name="T96" fmla="*/ 97 w 736"/>
                <a:gd name="T97" fmla="*/ 0 h 16"/>
                <a:gd name="T98" fmla="*/ 113 w 736"/>
                <a:gd name="T99" fmla="*/ 0 h 16"/>
                <a:gd name="T100" fmla="*/ 121 w 736"/>
                <a:gd name="T101" fmla="*/ 0 h 16"/>
                <a:gd name="T102" fmla="*/ 122 w 736"/>
                <a:gd name="T103" fmla="*/ 1 h 16"/>
                <a:gd name="T104" fmla="*/ 121 w 736"/>
                <a:gd name="T105" fmla="*/ 1 h 16"/>
                <a:gd name="T106" fmla="*/ 113 w 736"/>
                <a:gd name="T107" fmla="*/ 1 h 16"/>
                <a:gd name="T108" fmla="*/ 111 w 736"/>
                <a:gd name="T109" fmla="*/ 1 h 16"/>
                <a:gd name="T110" fmla="*/ 113 w 736"/>
                <a:gd name="T111" fmla="*/ 0 h 1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6"/>
                <a:gd name="T170" fmla="*/ 736 w 736"/>
                <a:gd name="T171" fmla="*/ 16 h 1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38" name="Rectangle 52"/>
            <p:cNvSpPr>
              <a:spLocks noChangeArrowheads="1"/>
            </p:cNvSpPr>
            <p:nvPr/>
          </p:nvSpPr>
          <p:spPr bwMode="auto">
            <a:xfrm>
              <a:off x="1755" y="270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数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0739" name="Rectangle 53"/>
            <p:cNvSpPr>
              <a:spLocks noChangeArrowheads="1"/>
            </p:cNvSpPr>
            <p:nvPr/>
          </p:nvSpPr>
          <p:spPr bwMode="auto">
            <a:xfrm>
              <a:off x="2071" y="270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据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0740" name="Rectangle 54"/>
            <p:cNvSpPr>
              <a:spLocks noChangeArrowheads="1"/>
            </p:cNvSpPr>
            <p:nvPr/>
          </p:nvSpPr>
          <p:spPr bwMode="auto">
            <a:xfrm>
              <a:off x="2389" y="270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部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0741" name="Rectangle 55"/>
            <p:cNvSpPr>
              <a:spLocks noChangeArrowheads="1"/>
            </p:cNvSpPr>
            <p:nvPr/>
          </p:nvSpPr>
          <p:spPr bwMode="auto">
            <a:xfrm>
              <a:off x="2705" y="270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分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0742" name="Freeform 57"/>
            <p:cNvSpPr>
              <a:spLocks noEditPoints="1"/>
            </p:cNvSpPr>
            <p:nvPr/>
          </p:nvSpPr>
          <p:spPr bwMode="auto">
            <a:xfrm>
              <a:off x="4204" y="1011"/>
              <a:ext cx="9" cy="637"/>
            </a:xfrm>
            <a:custGeom>
              <a:avLst/>
              <a:gdLst>
                <a:gd name="T0" fmla="*/ 3 w 16"/>
                <a:gd name="T1" fmla="*/ 5 h 1408"/>
                <a:gd name="T2" fmla="*/ 0 w 16"/>
                <a:gd name="T3" fmla="*/ 5 h 1408"/>
                <a:gd name="T4" fmla="*/ 2 w 16"/>
                <a:gd name="T5" fmla="*/ 0 h 1408"/>
                <a:gd name="T6" fmla="*/ 3 w 16"/>
                <a:gd name="T7" fmla="*/ 10 h 1408"/>
                <a:gd name="T8" fmla="*/ 2 w 16"/>
                <a:gd name="T9" fmla="*/ 15 h 1408"/>
                <a:gd name="T10" fmla="*/ 0 w 16"/>
                <a:gd name="T11" fmla="*/ 10 h 1408"/>
                <a:gd name="T12" fmla="*/ 3 w 16"/>
                <a:gd name="T13" fmla="*/ 10 h 1408"/>
                <a:gd name="T14" fmla="*/ 3 w 16"/>
                <a:gd name="T15" fmla="*/ 23 h 1408"/>
                <a:gd name="T16" fmla="*/ 0 w 16"/>
                <a:gd name="T17" fmla="*/ 23 h 1408"/>
                <a:gd name="T18" fmla="*/ 2 w 16"/>
                <a:gd name="T19" fmla="*/ 18 h 1408"/>
                <a:gd name="T20" fmla="*/ 3 w 16"/>
                <a:gd name="T21" fmla="*/ 28 h 1408"/>
                <a:gd name="T22" fmla="*/ 2 w 16"/>
                <a:gd name="T23" fmla="*/ 33 h 1408"/>
                <a:gd name="T24" fmla="*/ 0 w 16"/>
                <a:gd name="T25" fmla="*/ 28 h 1408"/>
                <a:gd name="T26" fmla="*/ 3 w 16"/>
                <a:gd name="T27" fmla="*/ 28 h 1408"/>
                <a:gd name="T28" fmla="*/ 3 w 16"/>
                <a:gd name="T29" fmla="*/ 41 h 1408"/>
                <a:gd name="T30" fmla="*/ 0 w 16"/>
                <a:gd name="T31" fmla="*/ 41 h 1408"/>
                <a:gd name="T32" fmla="*/ 2 w 16"/>
                <a:gd name="T33" fmla="*/ 36 h 1408"/>
                <a:gd name="T34" fmla="*/ 3 w 16"/>
                <a:gd name="T35" fmla="*/ 45 h 1408"/>
                <a:gd name="T36" fmla="*/ 2 w 16"/>
                <a:gd name="T37" fmla="*/ 50 h 1408"/>
                <a:gd name="T38" fmla="*/ 0 w 16"/>
                <a:gd name="T39" fmla="*/ 45 h 1408"/>
                <a:gd name="T40" fmla="*/ 3 w 16"/>
                <a:gd name="T41" fmla="*/ 45 h 1408"/>
                <a:gd name="T42" fmla="*/ 3 w 16"/>
                <a:gd name="T43" fmla="*/ 58 h 1408"/>
                <a:gd name="T44" fmla="*/ 0 w 16"/>
                <a:gd name="T45" fmla="*/ 58 h 1408"/>
                <a:gd name="T46" fmla="*/ 2 w 16"/>
                <a:gd name="T47" fmla="*/ 53 h 1408"/>
                <a:gd name="T48" fmla="*/ 3 w 16"/>
                <a:gd name="T49" fmla="*/ 63 h 1408"/>
                <a:gd name="T50" fmla="*/ 2 w 16"/>
                <a:gd name="T51" fmla="*/ 68 h 1408"/>
                <a:gd name="T52" fmla="*/ 0 w 16"/>
                <a:gd name="T53" fmla="*/ 63 h 1408"/>
                <a:gd name="T54" fmla="*/ 3 w 16"/>
                <a:gd name="T55" fmla="*/ 63 h 1408"/>
                <a:gd name="T56" fmla="*/ 3 w 16"/>
                <a:gd name="T57" fmla="*/ 76 h 1408"/>
                <a:gd name="T58" fmla="*/ 0 w 16"/>
                <a:gd name="T59" fmla="*/ 76 h 1408"/>
                <a:gd name="T60" fmla="*/ 2 w 16"/>
                <a:gd name="T61" fmla="*/ 71 h 1408"/>
                <a:gd name="T62" fmla="*/ 3 w 16"/>
                <a:gd name="T63" fmla="*/ 81 h 1408"/>
                <a:gd name="T64" fmla="*/ 2 w 16"/>
                <a:gd name="T65" fmla="*/ 86 h 1408"/>
                <a:gd name="T66" fmla="*/ 0 w 16"/>
                <a:gd name="T67" fmla="*/ 81 h 1408"/>
                <a:gd name="T68" fmla="*/ 3 w 16"/>
                <a:gd name="T69" fmla="*/ 81 h 1408"/>
                <a:gd name="T70" fmla="*/ 3 w 16"/>
                <a:gd name="T71" fmla="*/ 94 h 1408"/>
                <a:gd name="T72" fmla="*/ 0 w 16"/>
                <a:gd name="T73" fmla="*/ 94 h 1408"/>
                <a:gd name="T74" fmla="*/ 2 w 16"/>
                <a:gd name="T75" fmla="*/ 89 h 1408"/>
                <a:gd name="T76" fmla="*/ 3 w 16"/>
                <a:gd name="T77" fmla="*/ 99 h 1408"/>
                <a:gd name="T78" fmla="*/ 2 w 16"/>
                <a:gd name="T79" fmla="*/ 104 h 1408"/>
                <a:gd name="T80" fmla="*/ 0 w 16"/>
                <a:gd name="T81" fmla="*/ 99 h 1408"/>
                <a:gd name="T82" fmla="*/ 3 w 16"/>
                <a:gd name="T83" fmla="*/ 99 h 1408"/>
                <a:gd name="T84" fmla="*/ 3 w 16"/>
                <a:gd name="T85" fmla="*/ 112 h 1408"/>
                <a:gd name="T86" fmla="*/ 0 w 16"/>
                <a:gd name="T87" fmla="*/ 112 h 1408"/>
                <a:gd name="T88" fmla="*/ 2 w 16"/>
                <a:gd name="T89" fmla="*/ 107 h 1408"/>
                <a:gd name="T90" fmla="*/ 3 w 16"/>
                <a:gd name="T91" fmla="*/ 116 h 1408"/>
                <a:gd name="T92" fmla="*/ 2 w 16"/>
                <a:gd name="T93" fmla="*/ 122 h 1408"/>
                <a:gd name="T94" fmla="*/ 0 w 16"/>
                <a:gd name="T95" fmla="*/ 116 h 1408"/>
                <a:gd name="T96" fmla="*/ 3 w 16"/>
                <a:gd name="T97" fmla="*/ 116 h 1408"/>
                <a:gd name="T98" fmla="*/ 3 w 16"/>
                <a:gd name="T99" fmla="*/ 129 h 1408"/>
                <a:gd name="T100" fmla="*/ 0 w 16"/>
                <a:gd name="T101" fmla="*/ 129 h 1408"/>
                <a:gd name="T102" fmla="*/ 2 w 16"/>
                <a:gd name="T103" fmla="*/ 124 h 140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"/>
                <a:gd name="T157" fmla="*/ 0 h 1408"/>
                <a:gd name="T158" fmla="*/ 16 w 16"/>
                <a:gd name="T159" fmla="*/ 1408 h 140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" h="1408">
                  <a:moveTo>
                    <a:pt x="16" y="8"/>
                  </a:moveTo>
                  <a:lnTo>
                    <a:pt x="16" y="56"/>
                  </a:lnTo>
                  <a:cubicBezTo>
                    <a:pt x="16" y="61"/>
                    <a:pt x="13" y="64"/>
                    <a:pt x="8" y="64"/>
                  </a:cubicBezTo>
                  <a:cubicBezTo>
                    <a:pt x="4" y="64"/>
                    <a:pt x="0" y="61"/>
                    <a:pt x="0" y="56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104"/>
                  </a:moveTo>
                  <a:lnTo>
                    <a:pt x="16" y="152"/>
                  </a:lnTo>
                  <a:cubicBezTo>
                    <a:pt x="16" y="157"/>
                    <a:pt x="13" y="160"/>
                    <a:pt x="8" y="160"/>
                  </a:cubicBezTo>
                  <a:cubicBezTo>
                    <a:pt x="4" y="160"/>
                    <a:pt x="0" y="157"/>
                    <a:pt x="0" y="152"/>
                  </a:cubicBezTo>
                  <a:lnTo>
                    <a:pt x="0" y="104"/>
                  </a:lnTo>
                  <a:cubicBezTo>
                    <a:pt x="0" y="100"/>
                    <a:pt x="4" y="96"/>
                    <a:pt x="8" y="96"/>
                  </a:cubicBezTo>
                  <a:cubicBezTo>
                    <a:pt x="13" y="96"/>
                    <a:pt x="16" y="100"/>
                    <a:pt x="16" y="104"/>
                  </a:cubicBezTo>
                  <a:close/>
                  <a:moveTo>
                    <a:pt x="16" y="200"/>
                  </a:moveTo>
                  <a:lnTo>
                    <a:pt x="16" y="248"/>
                  </a:lnTo>
                  <a:cubicBezTo>
                    <a:pt x="16" y="253"/>
                    <a:pt x="13" y="256"/>
                    <a:pt x="8" y="256"/>
                  </a:cubicBezTo>
                  <a:cubicBezTo>
                    <a:pt x="4" y="256"/>
                    <a:pt x="0" y="253"/>
                    <a:pt x="0" y="248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296"/>
                  </a:moveTo>
                  <a:lnTo>
                    <a:pt x="16" y="344"/>
                  </a:lnTo>
                  <a:cubicBezTo>
                    <a:pt x="16" y="349"/>
                    <a:pt x="13" y="352"/>
                    <a:pt x="8" y="352"/>
                  </a:cubicBezTo>
                  <a:cubicBezTo>
                    <a:pt x="4" y="352"/>
                    <a:pt x="0" y="349"/>
                    <a:pt x="0" y="344"/>
                  </a:cubicBezTo>
                  <a:lnTo>
                    <a:pt x="0" y="296"/>
                  </a:lnTo>
                  <a:cubicBezTo>
                    <a:pt x="0" y="292"/>
                    <a:pt x="4" y="288"/>
                    <a:pt x="8" y="288"/>
                  </a:cubicBezTo>
                  <a:cubicBezTo>
                    <a:pt x="13" y="288"/>
                    <a:pt x="16" y="292"/>
                    <a:pt x="16" y="296"/>
                  </a:cubicBezTo>
                  <a:close/>
                  <a:moveTo>
                    <a:pt x="16" y="392"/>
                  </a:moveTo>
                  <a:lnTo>
                    <a:pt x="16" y="440"/>
                  </a:lnTo>
                  <a:cubicBezTo>
                    <a:pt x="16" y="445"/>
                    <a:pt x="13" y="448"/>
                    <a:pt x="8" y="448"/>
                  </a:cubicBezTo>
                  <a:cubicBezTo>
                    <a:pt x="4" y="448"/>
                    <a:pt x="0" y="445"/>
                    <a:pt x="0" y="440"/>
                  </a:cubicBezTo>
                  <a:lnTo>
                    <a:pt x="0" y="392"/>
                  </a:lnTo>
                  <a:cubicBezTo>
                    <a:pt x="0" y="388"/>
                    <a:pt x="4" y="384"/>
                    <a:pt x="8" y="384"/>
                  </a:cubicBezTo>
                  <a:cubicBezTo>
                    <a:pt x="13" y="384"/>
                    <a:pt x="16" y="388"/>
                    <a:pt x="16" y="392"/>
                  </a:cubicBezTo>
                  <a:close/>
                  <a:moveTo>
                    <a:pt x="16" y="488"/>
                  </a:moveTo>
                  <a:lnTo>
                    <a:pt x="16" y="536"/>
                  </a:lnTo>
                  <a:cubicBezTo>
                    <a:pt x="16" y="541"/>
                    <a:pt x="13" y="544"/>
                    <a:pt x="8" y="544"/>
                  </a:cubicBezTo>
                  <a:cubicBezTo>
                    <a:pt x="4" y="544"/>
                    <a:pt x="0" y="541"/>
                    <a:pt x="0" y="536"/>
                  </a:cubicBezTo>
                  <a:lnTo>
                    <a:pt x="0" y="488"/>
                  </a:lnTo>
                  <a:cubicBezTo>
                    <a:pt x="0" y="484"/>
                    <a:pt x="4" y="480"/>
                    <a:pt x="8" y="480"/>
                  </a:cubicBezTo>
                  <a:cubicBezTo>
                    <a:pt x="13" y="480"/>
                    <a:pt x="16" y="484"/>
                    <a:pt x="16" y="488"/>
                  </a:cubicBezTo>
                  <a:close/>
                  <a:moveTo>
                    <a:pt x="16" y="584"/>
                  </a:moveTo>
                  <a:lnTo>
                    <a:pt x="16" y="632"/>
                  </a:lnTo>
                  <a:cubicBezTo>
                    <a:pt x="16" y="637"/>
                    <a:pt x="13" y="640"/>
                    <a:pt x="8" y="640"/>
                  </a:cubicBezTo>
                  <a:cubicBezTo>
                    <a:pt x="4" y="640"/>
                    <a:pt x="0" y="637"/>
                    <a:pt x="0" y="632"/>
                  </a:cubicBezTo>
                  <a:lnTo>
                    <a:pt x="0" y="584"/>
                  </a:lnTo>
                  <a:cubicBezTo>
                    <a:pt x="0" y="580"/>
                    <a:pt x="4" y="576"/>
                    <a:pt x="8" y="576"/>
                  </a:cubicBezTo>
                  <a:cubicBezTo>
                    <a:pt x="13" y="576"/>
                    <a:pt x="16" y="580"/>
                    <a:pt x="16" y="584"/>
                  </a:cubicBezTo>
                  <a:close/>
                  <a:moveTo>
                    <a:pt x="16" y="680"/>
                  </a:moveTo>
                  <a:lnTo>
                    <a:pt x="16" y="728"/>
                  </a:lnTo>
                  <a:cubicBezTo>
                    <a:pt x="16" y="733"/>
                    <a:pt x="13" y="736"/>
                    <a:pt x="8" y="736"/>
                  </a:cubicBezTo>
                  <a:cubicBezTo>
                    <a:pt x="4" y="736"/>
                    <a:pt x="0" y="733"/>
                    <a:pt x="0" y="728"/>
                  </a:cubicBezTo>
                  <a:lnTo>
                    <a:pt x="0" y="680"/>
                  </a:lnTo>
                  <a:cubicBezTo>
                    <a:pt x="0" y="676"/>
                    <a:pt x="4" y="672"/>
                    <a:pt x="8" y="672"/>
                  </a:cubicBezTo>
                  <a:cubicBezTo>
                    <a:pt x="13" y="672"/>
                    <a:pt x="16" y="676"/>
                    <a:pt x="16" y="680"/>
                  </a:cubicBezTo>
                  <a:close/>
                  <a:moveTo>
                    <a:pt x="16" y="776"/>
                  </a:moveTo>
                  <a:lnTo>
                    <a:pt x="16" y="824"/>
                  </a:lnTo>
                  <a:cubicBezTo>
                    <a:pt x="16" y="829"/>
                    <a:pt x="13" y="832"/>
                    <a:pt x="8" y="832"/>
                  </a:cubicBezTo>
                  <a:cubicBezTo>
                    <a:pt x="4" y="832"/>
                    <a:pt x="0" y="829"/>
                    <a:pt x="0" y="824"/>
                  </a:cubicBezTo>
                  <a:lnTo>
                    <a:pt x="0" y="776"/>
                  </a:lnTo>
                  <a:cubicBezTo>
                    <a:pt x="0" y="772"/>
                    <a:pt x="4" y="768"/>
                    <a:pt x="8" y="768"/>
                  </a:cubicBezTo>
                  <a:cubicBezTo>
                    <a:pt x="13" y="768"/>
                    <a:pt x="16" y="772"/>
                    <a:pt x="16" y="776"/>
                  </a:cubicBezTo>
                  <a:close/>
                  <a:moveTo>
                    <a:pt x="16" y="872"/>
                  </a:moveTo>
                  <a:lnTo>
                    <a:pt x="16" y="920"/>
                  </a:lnTo>
                  <a:cubicBezTo>
                    <a:pt x="16" y="925"/>
                    <a:pt x="13" y="928"/>
                    <a:pt x="8" y="928"/>
                  </a:cubicBezTo>
                  <a:cubicBezTo>
                    <a:pt x="4" y="928"/>
                    <a:pt x="0" y="925"/>
                    <a:pt x="0" y="920"/>
                  </a:cubicBezTo>
                  <a:lnTo>
                    <a:pt x="0" y="872"/>
                  </a:lnTo>
                  <a:cubicBezTo>
                    <a:pt x="0" y="868"/>
                    <a:pt x="4" y="864"/>
                    <a:pt x="8" y="864"/>
                  </a:cubicBezTo>
                  <a:cubicBezTo>
                    <a:pt x="13" y="864"/>
                    <a:pt x="16" y="868"/>
                    <a:pt x="16" y="872"/>
                  </a:cubicBezTo>
                  <a:close/>
                  <a:moveTo>
                    <a:pt x="16" y="968"/>
                  </a:moveTo>
                  <a:lnTo>
                    <a:pt x="16" y="1016"/>
                  </a:lnTo>
                  <a:cubicBezTo>
                    <a:pt x="16" y="1021"/>
                    <a:pt x="13" y="1024"/>
                    <a:pt x="8" y="1024"/>
                  </a:cubicBezTo>
                  <a:cubicBezTo>
                    <a:pt x="4" y="1024"/>
                    <a:pt x="0" y="1021"/>
                    <a:pt x="0" y="1016"/>
                  </a:cubicBezTo>
                  <a:lnTo>
                    <a:pt x="0" y="968"/>
                  </a:lnTo>
                  <a:cubicBezTo>
                    <a:pt x="0" y="964"/>
                    <a:pt x="4" y="960"/>
                    <a:pt x="8" y="960"/>
                  </a:cubicBezTo>
                  <a:cubicBezTo>
                    <a:pt x="13" y="960"/>
                    <a:pt x="16" y="964"/>
                    <a:pt x="16" y="968"/>
                  </a:cubicBezTo>
                  <a:close/>
                  <a:moveTo>
                    <a:pt x="16" y="1064"/>
                  </a:moveTo>
                  <a:lnTo>
                    <a:pt x="16" y="1112"/>
                  </a:lnTo>
                  <a:cubicBezTo>
                    <a:pt x="16" y="1117"/>
                    <a:pt x="13" y="1120"/>
                    <a:pt x="8" y="1120"/>
                  </a:cubicBezTo>
                  <a:cubicBezTo>
                    <a:pt x="4" y="1120"/>
                    <a:pt x="0" y="1117"/>
                    <a:pt x="0" y="1112"/>
                  </a:cubicBezTo>
                  <a:lnTo>
                    <a:pt x="0" y="1064"/>
                  </a:lnTo>
                  <a:cubicBezTo>
                    <a:pt x="0" y="1060"/>
                    <a:pt x="4" y="1056"/>
                    <a:pt x="8" y="1056"/>
                  </a:cubicBezTo>
                  <a:cubicBezTo>
                    <a:pt x="13" y="1056"/>
                    <a:pt x="16" y="1060"/>
                    <a:pt x="16" y="1064"/>
                  </a:cubicBezTo>
                  <a:close/>
                  <a:moveTo>
                    <a:pt x="16" y="1160"/>
                  </a:moveTo>
                  <a:lnTo>
                    <a:pt x="16" y="1208"/>
                  </a:lnTo>
                  <a:cubicBezTo>
                    <a:pt x="16" y="1213"/>
                    <a:pt x="13" y="1216"/>
                    <a:pt x="8" y="1216"/>
                  </a:cubicBezTo>
                  <a:cubicBezTo>
                    <a:pt x="4" y="1216"/>
                    <a:pt x="0" y="1213"/>
                    <a:pt x="0" y="1208"/>
                  </a:cubicBezTo>
                  <a:lnTo>
                    <a:pt x="0" y="1160"/>
                  </a:lnTo>
                  <a:cubicBezTo>
                    <a:pt x="0" y="1156"/>
                    <a:pt x="4" y="1152"/>
                    <a:pt x="8" y="1152"/>
                  </a:cubicBezTo>
                  <a:cubicBezTo>
                    <a:pt x="13" y="1152"/>
                    <a:pt x="16" y="1156"/>
                    <a:pt x="16" y="1160"/>
                  </a:cubicBezTo>
                  <a:close/>
                  <a:moveTo>
                    <a:pt x="16" y="1256"/>
                  </a:moveTo>
                  <a:lnTo>
                    <a:pt x="16" y="1304"/>
                  </a:lnTo>
                  <a:cubicBezTo>
                    <a:pt x="16" y="1309"/>
                    <a:pt x="13" y="1312"/>
                    <a:pt x="8" y="1312"/>
                  </a:cubicBezTo>
                  <a:cubicBezTo>
                    <a:pt x="4" y="1312"/>
                    <a:pt x="0" y="1309"/>
                    <a:pt x="0" y="1304"/>
                  </a:cubicBezTo>
                  <a:lnTo>
                    <a:pt x="0" y="1256"/>
                  </a:lnTo>
                  <a:cubicBezTo>
                    <a:pt x="0" y="1252"/>
                    <a:pt x="4" y="1248"/>
                    <a:pt x="8" y="1248"/>
                  </a:cubicBezTo>
                  <a:cubicBezTo>
                    <a:pt x="13" y="1248"/>
                    <a:pt x="16" y="1252"/>
                    <a:pt x="16" y="1256"/>
                  </a:cubicBezTo>
                  <a:close/>
                  <a:moveTo>
                    <a:pt x="16" y="1352"/>
                  </a:moveTo>
                  <a:lnTo>
                    <a:pt x="16" y="1400"/>
                  </a:lnTo>
                  <a:cubicBezTo>
                    <a:pt x="16" y="1405"/>
                    <a:pt x="13" y="1408"/>
                    <a:pt x="8" y="1408"/>
                  </a:cubicBezTo>
                  <a:cubicBezTo>
                    <a:pt x="4" y="1408"/>
                    <a:pt x="0" y="1405"/>
                    <a:pt x="0" y="1400"/>
                  </a:cubicBezTo>
                  <a:lnTo>
                    <a:pt x="0" y="1352"/>
                  </a:lnTo>
                  <a:cubicBezTo>
                    <a:pt x="0" y="1348"/>
                    <a:pt x="4" y="1344"/>
                    <a:pt x="8" y="1344"/>
                  </a:cubicBezTo>
                  <a:cubicBezTo>
                    <a:pt x="13" y="1344"/>
                    <a:pt x="16" y="1348"/>
                    <a:pt x="16" y="1352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43" name="Freeform 58"/>
            <p:cNvSpPr>
              <a:spLocks/>
            </p:cNvSpPr>
            <p:nvPr/>
          </p:nvSpPr>
          <p:spPr bwMode="auto">
            <a:xfrm>
              <a:off x="4171" y="967"/>
              <a:ext cx="76" cy="63"/>
            </a:xfrm>
            <a:custGeom>
              <a:avLst/>
              <a:gdLst>
                <a:gd name="T0" fmla="*/ 12 w 138"/>
                <a:gd name="T1" fmla="*/ 0 h 139"/>
                <a:gd name="T2" fmla="*/ 23 w 138"/>
                <a:gd name="T3" fmla="*/ 13 h 139"/>
                <a:gd name="T4" fmla="*/ 0 w 138"/>
                <a:gd name="T5" fmla="*/ 13 h 139"/>
                <a:gd name="T6" fmla="*/ 12 w 138"/>
                <a:gd name="T7" fmla="*/ 0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69" y="0"/>
                  </a:moveTo>
                  <a:lnTo>
                    <a:pt x="138" y="139"/>
                  </a:lnTo>
                  <a:cubicBezTo>
                    <a:pt x="95" y="117"/>
                    <a:pt x="44" y="117"/>
                    <a:pt x="0" y="139"/>
                  </a:cubicBezTo>
                  <a:lnTo>
                    <a:pt x="69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44" name="Freeform 59"/>
            <p:cNvSpPr>
              <a:spLocks noEditPoints="1"/>
            </p:cNvSpPr>
            <p:nvPr/>
          </p:nvSpPr>
          <p:spPr bwMode="auto">
            <a:xfrm>
              <a:off x="4204" y="1832"/>
              <a:ext cx="9" cy="637"/>
            </a:xfrm>
            <a:custGeom>
              <a:avLst/>
              <a:gdLst>
                <a:gd name="T0" fmla="*/ 3 w 16"/>
                <a:gd name="T1" fmla="*/ 5 h 1408"/>
                <a:gd name="T2" fmla="*/ 0 w 16"/>
                <a:gd name="T3" fmla="*/ 5 h 1408"/>
                <a:gd name="T4" fmla="*/ 2 w 16"/>
                <a:gd name="T5" fmla="*/ 0 h 1408"/>
                <a:gd name="T6" fmla="*/ 3 w 16"/>
                <a:gd name="T7" fmla="*/ 10 h 1408"/>
                <a:gd name="T8" fmla="*/ 2 w 16"/>
                <a:gd name="T9" fmla="*/ 15 h 1408"/>
                <a:gd name="T10" fmla="*/ 0 w 16"/>
                <a:gd name="T11" fmla="*/ 10 h 1408"/>
                <a:gd name="T12" fmla="*/ 3 w 16"/>
                <a:gd name="T13" fmla="*/ 10 h 1408"/>
                <a:gd name="T14" fmla="*/ 3 w 16"/>
                <a:gd name="T15" fmla="*/ 23 h 1408"/>
                <a:gd name="T16" fmla="*/ 0 w 16"/>
                <a:gd name="T17" fmla="*/ 23 h 1408"/>
                <a:gd name="T18" fmla="*/ 2 w 16"/>
                <a:gd name="T19" fmla="*/ 18 h 1408"/>
                <a:gd name="T20" fmla="*/ 3 w 16"/>
                <a:gd name="T21" fmla="*/ 28 h 1408"/>
                <a:gd name="T22" fmla="*/ 2 w 16"/>
                <a:gd name="T23" fmla="*/ 33 h 1408"/>
                <a:gd name="T24" fmla="*/ 0 w 16"/>
                <a:gd name="T25" fmla="*/ 28 h 1408"/>
                <a:gd name="T26" fmla="*/ 3 w 16"/>
                <a:gd name="T27" fmla="*/ 28 h 1408"/>
                <a:gd name="T28" fmla="*/ 3 w 16"/>
                <a:gd name="T29" fmla="*/ 41 h 1408"/>
                <a:gd name="T30" fmla="*/ 0 w 16"/>
                <a:gd name="T31" fmla="*/ 41 h 1408"/>
                <a:gd name="T32" fmla="*/ 2 w 16"/>
                <a:gd name="T33" fmla="*/ 36 h 1408"/>
                <a:gd name="T34" fmla="*/ 3 w 16"/>
                <a:gd name="T35" fmla="*/ 45 h 1408"/>
                <a:gd name="T36" fmla="*/ 2 w 16"/>
                <a:gd name="T37" fmla="*/ 50 h 1408"/>
                <a:gd name="T38" fmla="*/ 0 w 16"/>
                <a:gd name="T39" fmla="*/ 45 h 1408"/>
                <a:gd name="T40" fmla="*/ 3 w 16"/>
                <a:gd name="T41" fmla="*/ 45 h 1408"/>
                <a:gd name="T42" fmla="*/ 3 w 16"/>
                <a:gd name="T43" fmla="*/ 58 h 1408"/>
                <a:gd name="T44" fmla="*/ 0 w 16"/>
                <a:gd name="T45" fmla="*/ 58 h 1408"/>
                <a:gd name="T46" fmla="*/ 2 w 16"/>
                <a:gd name="T47" fmla="*/ 53 h 1408"/>
                <a:gd name="T48" fmla="*/ 3 w 16"/>
                <a:gd name="T49" fmla="*/ 63 h 1408"/>
                <a:gd name="T50" fmla="*/ 2 w 16"/>
                <a:gd name="T51" fmla="*/ 68 h 1408"/>
                <a:gd name="T52" fmla="*/ 0 w 16"/>
                <a:gd name="T53" fmla="*/ 63 h 1408"/>
                <a:gd name="T54" fmla="*/ 3 w 16"/>
                <a:gd name="T55" fmla="*/ 63 h 1408"/>
                <a:gd name="T56" fmla="*/ 3 w 16"/>
                <a:gd name="T57" fmla="*/ 76 h 1408"/>
                <a:gd name="T58" fmla="*/ 0 w 16"/>
                <a:gd name="T59" fmla="*/ 76 h 1408"/>
                <a:gd name="T60" fmla="*/ 2 w 16"/>
                <a:gd name="T61" fmla="*/ 71 h 1408"/>
                <a:gd name="T62" fmla="*/ 3 w 16"/>
                <a:gd name="T63" fmla="*/ 81 h 1408"/>
                <a:gd name="T64" fmla="*/ 2 w 16"/>
                <a:gd name="T65" fmla="*/ 86 h 1408"/>
                <a:gd name="T66" fmla="*/ 0 w 16"/>
                <a:gd name="T67" fmla="*/ 81 h 1408"/>
                <a:gd name="T68" fmla="*/ 3 w 16"/>
                <a:gd name="T69" fmla="*/ 81 h 1408"/>
                <a:gd name="T70" fmla="*/ 3 w 16"/>
                <a:gd name="T71" fmla="*/ 94 h 1408"/>
                <a:gd name="T72" fmla="*/ 0 w 16"/>
                <a:gd name="T73" fmla="*/ 94 h 1408"/>
                <a:gd name="T74" fmla="*/ 2 w 16"/>
                <a:gd name="T75" fmla="*/ 89 h 1408"/>
                <a:gd name="T76" fmla="*/ 3 w 16"/>
                <a:gd name="T77" fmla="*/ 99 h 1408"/>
                <a:gd name="T78" fmla="*/ 2 w 16"/>
                <a:gd name="T79" fmla="*/ 104 h 1408"/>
                <a:gd name="T80" fmla="*/ 0 w 16"/>
                <a:gd name="T81" fmla="*/ 99 h 1408"/>
                <a:gd name="T82" fmla="*/ 3 w 16"/>
                <a:gd name="T83" fmla="*/ 99 h 1408"/>
                <a:gd name="T84" fmla="*/ 3 w 16"/>
                <a:gd name="T85" fmla="*/ 112 h 1408"/>
                <a:gd name="T86" fmla="*/ 0 w 16"/>
                <a:gd name="T87" fmla="*/ 112 h 1408"/>
                <a:gd name="T88" fmla="*/ 2 w 16"/>
                <a:gd name="T89" fmla="*/ 107 h 1408"/>
                <a:gd name="T90" fmla="*/ 3 w 16"/>
                <a:gd name="T91" fmla="*/ 116 h 1408"/>
                <a:gd name="T92" fmla="*/ 2 w 16"/>
                <a:gd name="T93" fmla="*/ 122 h 1408"/>
                <a:gd name="T94" fmla="*/ 0 w 16"/>
                <a:gd name="T95" fmla="*/ 116 h 1408"/>
                <a:gd name="T96" fmla="*/ 3 w 16"/>
                <a:gd name="T97" fmla="*/ 116 h 1408"/>
                <a:gd name="T98" fmla="*/ 3 w 16"/>
                <a:gd name="T99" fmla="*/ 129 h 1408"/>
                <a:gd name="T100" fmla="*/ 0 w 16"/>
                <a:gd name="T101" fmla="*/ 129 h 1408"/>
                <a:gd name="T102" fmla="*/ 2 w 16"/>
                <a:gd name="T103" fmla="*/ 124 h 140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"/>
                <a:gd name="T157" fmla="*/ 0 h 1408"/>
                <a:gd name="T158" fmla="*/ 16 w 16"/>
                <a:gd name="T159" fmla="*/ 1408 h 140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" h="1408">
                  <a:moveTo>
                    <a:pt x="16" y="8"/>
                  </a:moveTo>
                  <a:lnTo>
                    <a:pt x="16" y="56"/>
                  </a:lnTo>
                  <a:cubicBezTo>
                    <a:pt x="16" y="61"/>
                    <a:pt x="13" y="64"/>
                    <a:pt x="8" y="64"/>
                  </a:cubicBezTo>
                  <a:cubicBezTo>
                    <a:pt x="4" y="64"/>
                    <a:pt x="0" y="61"/>
                    <a:pt x="0" y="56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104"/>
                  </a:moveTo>
                  <a:lnTo>
                    <a:pt x="16" y="152"/>
                  </a:lnTo>
                  <a:cubicBezTo>
                    <a:pt x="16" y="157"/>
                    <a:pt x="13" y="160"/>
                    <a:pt x="8" y="160"/>
                  </a:cubicBezTo>
                  <a:cubicBezTo>
                    <a:pt x="4" y="160"/>
                    <a:pt x="0" y="157"/>
                    <a:pt x="0" y="152"/>
                  </a:cubicBezTo>
                  <a:lnTo>
                    <a:pt x="0" y="104"/>
                  </a:lnTo>
                  <a:cubicBezTo>
                    <a:pt x="0" y="100"/>
                    <a:pt x="4" y="96"/>
                    <a:pt x="8" y="96"/>
                  </a:cubicBezTo>
                  <a:cubicBezTo>
                    <a:pt x="13" y="96"/>
                    <a:pt x="16" y="100"/>
                    <a:pt x="16" y="104"/>
                  </a:cubicBezTo>
                  <a:close/>
                  <a:moveTo>
                    <a:pt x="16" y="200"/>
                  </a:moveTo>
                  <a:lnTo>
                    <a:pt x="16" y="248"/>
                  </a:lnTo>
                  <a:cubicBezTo>
                    <a:pt x="16" y="253"/>
                    <a:pt x="13" y="256"/>
                    <a:pt x="8" y="256"/>
                  </a:cubicBezTo>
                  <a:cubicBezTo>
                    <a:pt x="4" y="256"/>
                    <a:pt x="0" y="253"/>
                    <a:pt x="0" y="248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296"/>
                  </a:moveTo>
                  <a:lnTo>
                    <a:pt x="16" y="344"/>
                  </a:lnTo>
                  <a:cubicBezTo>
                    <a:pt x="16" y="349"/>
                    <a:pt x="13" y="352"/>
                    <a:pt x="8" y="352"/>
                  </a:cubicBezTo>
                  <a:cubicBezTo>
                    <a:pt x="4" y="352"/>
                    <a:pt x="0" y="349"/>
                    <a:pt x="0" y="344"/>
                  </a:cubicBezTo>
                  <a:lnTo>
                    <a:pt x="0" y="296"/>
                  </a:lnTo>
                  <a:cubicBezTo>
                    <a:pt x="0" y="292"/>
                    <a:pt x="4" y="288"/>
                    <a:pt x="8" y="288"/>
                  </a:cubicBezTo>
                  <a:cubicBezTo>
                    <a:pt x="13" y="288"/>
                    <a:pt x="16" y="292"/>
                    <a:pt x="16" y="296"/>
                  </a:cubicBezTo>
                  <a:close/>
                  <a:moveTo>
                    <a:pt x="16" y="392"/>
                  </a:moveTo>
                  <a:lnTo>
                    <a:pt x="16" y="440"/>
                  </a:lnTo>
                  <a:cubicBezTo>
                    <a:pt x="16" y="445"/>
                    <a:pt x="13" y="448"/>
                    <a:pt x="8" y="448"/>
                  </a:cubicBezTo>
                  <a:cubicBezTo>
                    <a:pt x="4" y="448"/>
                    <a:pt x="0" y="445"/>
                    <a:pt x="0" y="440"/>
                  </a:cubicBezTo>
                  <a:lnTo>
                    <a:pt x="0" y="392"/>
                  </a:lnTo>
                  <a:cubicBezTo>
                    <a:pt x="0" y="388"/>
                    <a:pt x="4" y="384"/>
                    <a:pt x="8" y="384"/>
                  </a:cubicBezTo>
                  <a:cubicBezTo>
                    <a:pt x="13" y="384"/>
                    <a:pt x="16" y="388"/>
                    <a:pt x="16" y="392"/>
                  </a:cubicBezTo>
                  <a:close/>
                  <a:moveTo>
                    <a:pt x="16" y="488"/>
                  </a:moveTo>
                  <a:lnTo>
                    <a:pt x="16" y="536"/>
                  </a:lnTo>
                  <a:cubicBezTo>
                    <a:pt x="16" y="541"/>
                    <a:pt x="13" y="544"/>
                    <a:pt x="8" y="544"/>
                  </a:cubicBezTo>
                  <a:cubicBezTo>
                    <a:pt x="4" y="544"/>
                    <a:pt x="0" y="541"/>
                    <a:pt x="0" y="536"/>
                  </a:cubicBezTo>
                  <a:lnTo>
                    <a:pt x="0" y="488"/>
                  </a:lnTo>
                  <a:cubicBezTo>
                    <a:pt x="0" y="484"/>
                    <a:pt x="4" y="480"/>
                    <a:pt x="8" y="480"/>
                  </a:cubicBezTo>
                  <a:cubicBezTo>
                    <a:pt x="13" y="480"/>
                    <a:pt x="16" y="484"/>
                    <a:pt x="16" y="488"/>
                  </a:cubicBezTo>
                  <a:close/>
                  <a:moveTo>
                    <a:pt x="16" y="584"/>
                  </a:moveTo>
                  <a:lnTo>
                    <a:pt x="16" y="632"/>
                  </a:lnTo>
                  <a:cubicBezTo>
                    <a:pt x="16" y="637"/>
                    <a:pt x="13" y="640"/>
                    <a:pt x="8" y="640"/>
                  </a:cubicBezTo>
                  <a:cubicBezTo>
                    <a:pt x="4" y="640"/>
                    <a:pt x="0" y="637"/>
                    <a:pt x="0" y="632"/>
                  </a:cubicBezTo>
                  <a:lnTo>
                    <a:pt x="0" y="584"/>
                  </a:lnTo>
                  <a:cubicBezTo>
                    <a:pt x="0" y="580"/>
                    <a:pt x="4" y="576"/>
                    <a:pt x="8" y="576"/>
                  </a:cubicBezTo>
                  <a:cubicBezTo>
                    <a:pt x="13" y="576"/>
                    <a:pt x="16" y="580"/>
                    <a:pt x="16" y="584"/>
                  </a:cubicBezTo>
                  <a:close/>
                  <a:moveTo>
                    <a:pt x="16" y="680"/>
                  </a:moveTo>
                  <a:lnTo>
                    <a:pt x="16" y="728"/>
                  </a:lnTo>
                  <a:cubicBezTo>
                    <a:pt x="16" y="733"/>
                    <a:pt x="13" y="736"/>
                    <a:pt x="8" y="736"/>
                  </a:cubicBezTo>
                  <a:cubicBezTo>
                    <a:pt x="4" y="736"/>
                    <a:pt x="0" y="733"/>
                    <a:pt x="0" y="728"/>
                  </a:cubicBezTo>
                  <a:lnTo>
                    <a:pt x="0" y="680"/>
                  </a:lnTo>
                  <a:cubicBezTo>
                    <a:pt x="0" y="676"/>
                    <a:pt x="4" y="672"/>
                    <a:pt x="8" y="672"/>
                  </a:cubicBezTo>
                  <a:cubicBezTo>
                    <a:pt x="13" y="672"/>
                    <a:pt x="16" y="676"/>
                    <a:pt x="16" y="680"/>
                  </a:cubicBezTo>
                  <a:close/>
                  <a:moveTo>
                    <a:pt x="16" y="776"/>
                  </a:moveTo>
                  <a:lnTo>
                    <a:pt x="16" y="824"/>
                  </a:lnTo>
                  <a:cubicBezTo>
                    <a:pt x="16" y="829"/>
                    <a:pt x="13" y="832"/>
                    <a:pt x="8" y="832"/>
                  </a:cubicBezTo>
                  <a:cubicBezTo>
                    <a:pt x="4" y="832"/>
                    <a:pt x="0" y="829"/>
                    <a:pt x="0" y="824"/>
                  </a:cubicBezTo>
                  <a:lnTo>
                    <a:pt x="0" y="776"/>
                  </a:lnTo>
                  <a:cubicBezTo>
                    <a:pt x="0" y="772"/>
                    <a:pt x="4" y="768"/>
                    <a:pt x="8" y="768"/>
                  </a:cubicBezTo>
                  <a:cubicBezTo>
                    <a:pt x="13" y="768"/>
                    <a:pt x="16" y="772"/>
                    <a:pt x="16" y="776"/>
                  </a:cubicBezTo>
                  <a:close/>
                  <a:moveTo>
                    <a:pt x="16" y="872"/>
                  </a:moveTo>
                  <a:lnTo>
                    <a:pt x="16" y="920"/>
                  </a:lnTo>
                  <a:cubicBezTo>
                    <a:pt x="16" y="925"/>
                    <a:pt x="13" y="928"/>
                    <a:pt x="8" y="928"/>
                  </a:cubicBezTo>
                  <a:cubicBezTo>
                    <a:pt x="4" y="928"/>
                    <a:pt x="0" y="925"/>
                    <a:pt x="0" y="920"/>
                  </a:cubicBezTo>
                  <a:lnTo>
                    <a:pt x="0" y="872"/>
                  </a:lnTo>
                  <a:cubicBezTo>
                    <a:pt x="0" y="868"/>
                    <a:pt x="4" y="864"/>
                    <a:pt x="8" y="864"/>
                  </a:cubicBezTo>
                  <a:cubicBezTo>
                    <a:pt x="13" y="864"/>
                    <a:pt x="16" y="868"/>
                    <a:pt x="16" y="872"/>
                  </a:cubicBezTo>
                  <a:close/>
                  <a:moveTo>
                    <a:pt x="16" y="968"/>
                  </a:moveTo>
                  <a:lnTo>
                    <a:pt x="16" y="1016"/>
                  </a:lnTo>
                  <a:cubicBezTo>
                    <a:pt x="16" y="1021"/>
                    <a:pt x="13" y="1024"/>
                    <a:pt x="8" y="1024"/>
                  </a:cubicBezTo>
                  <a:cubicBezTo>
                    <a:pt x="4" y="1024"/>
                    <a:pt x="0" y="1021"/>
                    <a:pt x="0" y="1016"/>
                  </a:cubicBezTo>
                  <a:lnTo>
                    <a:pt x="0" y="968"/>
                  </a:lnTo>
                  <a:cubicBezTo>
                    <a:pt x="0" y="964"/>
                    <a:pt x="4" y="960"/>
                    <a:pt x="8" y="960"/>
                  </a:cubicBezTo>
                  <a:cubicBezTo>
                    <a:pt x="13" y="960"/>
                    <a:pt x="16" y="964"/>
                    <a:pt x="16" y="968"/>
                  </a:cubicBezTo>
                  <a:close/>
                  <a:moveTo>
                    <a:pt x="16" y="1064"/>
                  </a:moveTo>
                  <a:lnTo>
                    <a:pt x="16" y="1112"/>
                  </a:lnTo>
                  <a:cubicBezTo>
                    <a:pt x="16" y="1117"/>
                    <a:pt x="13" y="1120"/>
                    <a:pt x="8" y="1120"/>
                  </a:cubicBezTo>
                  <a:cubicBezTo>
                    <a:pt x="4" y="1120"/>
                    <a:pt x="0" y="1117"/>
                    <a:pt x="0" y="1112"/>
                  </a:cubicBezTo>
                  <a:lnTo>
                    <a:pt x="0" y="1064"/>
                  </a:lnTo>
                  <a:cubicBezTo>
                    <a:pt x="0" y="1060"/>
                    <a:pt x="4" y="1056"/>
                    <a:pt x="8" y="1056"/>
                  </a:cubicBezTo>
                  <a:cubicBezTo>
                    <a:pt x="13" y="1056"/>
                    <a:pt x="16" y="1060"/>
                    <a:pt x="16" y="1064"/>
                  </a:cubicBezTo>
                  <a:close/>
                  <a:moveTo>
                    <a:pt x="16" y="1160"/>
                  </a:moveTo>
                  <a:lnTo>
                    <a:pt x="16" y="1208"/>
                  </a:lnTo>
                  <a:cubicBezTo>
                    <a:pt x="16" y="1213"/>
                    <a:pt x="13" y="1216"/>
                    <a:pt x="8" y="1216"/>
                  </a:cubicBezTo>
                  <a:cubicBezTo>
                    <a:pt x="4" y="1216"/>
                    <a:pt x="0" y="1213"/>
                    <a:pt x="0" y="1208"/>
                  </a:cubicBezTo>
                  <a:lnTo>
                    <a:pt x="0" y="1160"/>
                  </a:lnTo>
                  <a:cubicBezTo>
                    <a:pt x="0" y="1156"/>
                    <a:pt x="4" y="1152"/>
                    <a:pt x="8" y="1152"/>
                  </a:cubicBezTo>
                  <a:cubicBezTo>
                    <a:pt x="13" y="1152"/>
                    <a:pt x="16" y="1156"/>
                    <a:pt x="16" y="1160"/>
                  </a:cubicBezTo>
                  <a:close/>
                  <a:moveTo>
                    <a:pt x="16" y="1256"/>
                  </a:moveTo>
                  <a:lnTo>
                    <a:pt x="16" y="1304"/>
                  </a:lnTo>
                  <a:cubicBezTo>
                    <a:pt x="16" y="1309"/>
                    <a:pt x="13" y="1312"/>
                    <a:pt x="8" y="1312"/>
                  </a:cubicBezTo>
                  <a:cubicBezTo>
                    <a:pt x="4" y="1312"/>
                    <a:pt x="0" y="1309"/>
                    <a:pt x="0" y="1304"/>
                  </a:cubicBezTo>
                  <a:lnTo>
                    <a:pt x="0" y="1256"/>
                  </a:lnTo>
                  <a:cubicBezTo>
                    <a:pt x="0" y="1252"/>
                    <a:pt x="4" y="1248"/>
                    <a:pt x="8" y="1248"/>
                  </a:cubicBezTo>
                  <a:cubicBezTo>
                    <a:pt x="13" y="1248"/>
                    <a:pt x="16" y="1252"/>
                    <a:pt x="16" y="1256"/>
                  </a:cubicBezTo>
                  <a:close/>
                  <a:moveTo>
                    <a:pt x="16" y="1352"/>
                  </a:moveTo>
                  <a:lnTo>
                    <a:pt x="16" y="1400"/>
                  </a:lnTo>
                  <a:cubicBezTo>
                    <a:pt x="16" y="1405"/>
                    <a:pt x="13" y="1408"/>
                    <a:pt x="8" y="1408"/>
                  </a:cubicBezTo>
                  <a:cubicBezTo>
                    <a:pt x="4" y="1408"/>
                    <a:pt x="0" y="1405"/>
                    <a:pt x="0" y="1400"/>
                  </a:cubicBezTo>
                  <a:lnTo>
                    <a:pt x="0" y="1352"/>
                  </a:lnTo>
                  <a:cubicBezTo>
                    <a:pt x="0" y="1348"/>
                    <a:pt x="4" y="1344"/>
                    <a:pt x="8" y="1344"/>
                  </a:cubicBezTo>
                  <a:cubicBezTo>
                    <a:pt x="13" y="1344"/>
                    <a:pt x="16" y="1348"/>
                    <a:pt x="16" y="1352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45" name="Freeform 60"/>
            <p:cNvSpPr>
              <a:spLocks/>
            </p:cNvSpPr>
            <p:nvPr/>
          </p:nvSpPr>
          <p:spPr bwMode="auto">
            <a:xfrm>
              <a:off x="4171" y="2468"/>
              <a:ext cx="76" cy="62"/>
            </a:xfrm>
            <a:custGeom>
              <a:avLst/>
              <a:gdLst>
                <a:gd name="T0" fmla="*/ 12 w 138"/>
                <a:gd name="T1" fmla="*/ 13 h 138"/>
                <a:gd name="T2" fmla="*/ 0 w 138"/>
                <a:gd name="T3" fmla="*/ 0 h 138"/>
                <a:gd name="T4" fmla="*/ 23 w 138"/>
                <a:gd name="T5" fmla="*/ 0 h 138"/>
                <a:gd name="T6" fmla="*/ 23 w 138"/>
                <a:gd name="T7" fmla="*/ 0 h 138"/>
                <a:gd name="T8" fmla="*/ 12 w 138"/>
                <a:gd name="T9" fmla="*/ 13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38"/>
                <a:gd name="T17" fmla="*/ 138 w 138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38">
                  <a:moveTo>
                    <a:pt x="69" y="138"/>
                  </a:moveTo>
                  <a:lnTo>
                    <a:pt x="0" y="0"/>
                  </a:lnTo>
                  <a:cubicBezTo>
                    <a:pt x="44" y="22"/>
                    <a:pt x="95" y="22"/>
                    <a:pt x="138" y="0"/>
                  </a:cubicBezTo>
                  <a:lnTo>
                    <a:pt x="69" y="138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46" name="Rectangle 61"/>
            <p:cNvSpPr>
              <a:spLocks noChangeArrowheads="1"/>
            </p:cNvSpPr>
            <p:nvPr/>
          </p:nvSpPr>
          <p:spPr bwMode="auto">
            <a:xfrm>
              <a:off x="594" y="826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0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0747" name="Rectangle 62"/>
            <p:cNvSpPr>
              <a:spLocks noChangeArrowheads="1"/>
            </p:cNvSpPr>
            <p:nvPr/>
          </p:nvSpPr>
          <p:spPr bwMode="auto">
            <a:xfrm>
              <a:off x="999" y="826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4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0748" name="Rectangle 63"/>
            <p:cNvSpPr>
              <a:spLocks noChangeArrowheads="1"/>
            </p:cNvSpPr>
            <p:nvPr/>
          </p:nvSpPr>
          <p:spPr bwMode="auto">
            <a:xfrm>
              <a:off x="1429" y="826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8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0749" name="Rectangle 64"/>
            <p:cNvSpPr>
              <a:spLocks noChangeArrowheads="1"/>
            </p:cNvSpPr>
            <p:nvPr/>
          </p:nvSpPr>
          <p:spPr bwMode="auto">
            <a:xfrm>
              <a:off x="2238" y="826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16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0750" name="Rectangle 65"/>
            <p:cNvSpPr>
              <a:spLocks noChangeArrowheads="1"/>
            </p:cNvSpPr>
            <p:nvPr/>
          </p:nvSpPr>
          <p:spPr bwMode="auto">
            <a:xfrm>
              <a:off x="2626" y="826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19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0751" name="Rectangle 66"/>
            <p:cNvSpPr>
              <a:spLocks noChangeArrowheads="1"/>
            </p:cNvSpPr>
            <p:nvPr/>
          </p:nvSpPr>
          <p:spPr bwMode="auto">
            <a:xfrm>
              <a:off x="3259" y="826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24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0752" name="Rectangle 67"/>
            <p:cNvSpPr>
              <a:spLocks noChangeArrowheads="1"/>
            </p:cNvSpPr>
            <p:nvPr/>
          </p:nvSpPr>
          <p:spPr bwMode="auto">
            <a:xfrm>
              <a:off x="3857" y="826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31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0753" name="Freeform 68"/>
            <p:cNvSpPr>
              <a:spLocks noEditPoints="1"/>
            </p:cNvSpPr>
            <p:nvPr/>
          </p:nvSpPr>
          <p:spPr bwMode="auto">
            <a:xfrm>
              <a:off x="36" y="964"/>
              <a:ext cx="510" cy="7"/>
            </a:xfrm>
            <a:custGeom>
              <a:avLst/>
              <a:gdLst>
                <a:gd name="T0" fmla="*/ 9 w 928"/>
                <a:gd name="T1" fmla="*/ 0 h 16"/>
                <a:gd name="T2" fmla="*/ 9 w 928"/>
                <a:gd name="T3" fmla="*/ 1 h 16"/>
                <a:gd name="T4" fmla="*/ 0 w 928"/>
                <a:gd name="T5" fmla="*/ 1 h 16"/>
                <a:gd name="T6" fmla="*/ 17 w 928"/>
                <a:gd name="T7" fmla="*/ 0 h 16"/>
                <a:gd name="T8" fmla="*/ 26 w 928"/>
                <a:gd name="T9" fmla="*/ 1 h 16"/>
                <a:gd name="T10" fmla="*/ 17 w 928"/>
                <a:gd name="T11" fmla="*/ 1 h 16"/>
                <a:gd name="T12" fmla="*/ 17 w 928"/>
                <a:gd name="T13" fmla="*/ 0 h 16"/>
                <a:gd name="T14" fmla="*/ 41 w 928"/>
                <a:gd name="T15" fmla="*/ 0 h 16"/>
                <a:gd name="T16" fmla="*/ 41 w 928"/>
                <a:gd name="T17" fmla="*/ 1 h 16"/>
                <a:gd name="T18" fmla="*/ 32 w 928"/>
                <a:gd name="T19" fmla="*/ 1 h 16"/>
                <a:gd name="T20" fmla="*/ 49 w 928"/>
                <a:gd name="T21" fmla="*/ 0 h 16"/>
                <a:gd name="T22" fmla="*/ 58 w 928"/>
                <a:gd name="T23" fmla="*/ 1 h 16"/>
                <a:gd name="T24" fmla="*/ 49 w 928"/>
                <a:gd name="T25" fmla="*/ 1 h 16"/>
                <a:gd name="T26" fmla="*/ 49 w 928"/>
                <a:gd name="T27" fmla="*/ 0 h 16"/>
                <a:gd name="T28" fmla="*/ 73 w 928"/>
                <a:gd name="T29" fmla="*/ 0 h 16"/>
                <a:gd name="T30" fmla="*/ 73 w 928"/>
                <a:gd name="T31" fmla="*/ 1 h 16"/>
                <a:gd name="T32" fmla="*/ 64 w 928"/>
                <a:gd name="T33" fmla="*/ 1 h 16"/>
                <a:gd name="T34" fmla="*/ 81 w 928"/>
                <a:gd name="T35" fmla="*/ 0 h 16"/>
                <a:gd name="T36" fmla="*/ 90 w 928"/>
                <a:gd name="T37" fmla="*/ 1 h 16"/>
                <a:gd name="T38" fmla="*/ 81 w 928"/>
                <a:gd name="T39" fmla="*/ 1 h 16"/>
                <a:gd name="T40" fmla="*/ 81 w 928"/>
                <a:gd name="T41" fmla="*/ 0 h 16"/>
                <a:gd name="T42" fmla="*/ 105 w 928"/>
                <a:gd name="T43" fmla="*/ 0 h 16"/>
                <a:gd name="T44" fmla="*/ 105 w 928"/>
                <a:gd name="T45" fmla="*/ 1 h 16"/>
                <a:gd name="T46" fmla="*/ 96 w 928"/>
                <a:gd name="T47" fmla="*/ 1 h 16"/>
                <a:gd name="T48" fmla="*/ 113 w 928"/>
                <a:gd name="T49" fmla="*/ 0 h 16"/>
                <a:gd name="T50" fmla="*/ 122 w 928"/>
                <a:gd name="T51" fmla="*/ 1 h 16"/>
                <a:gd name="T52" fmla="*/ 113 w 928"/>
                <a:gd name="T53" fmla="*/ 1 h 16"/>
                <a:gd name="T54" fmla="*/ 113 w 928"/>
                <a:gd name="T55" fmla="*/ 0 h 16"/>
                <a:gd name="T56" fmla="*/ 137 w 928"/>
                <a:gd name="T57" fmla="*/ 0 h 16"/>
                <a:gd name="T58" fmla="*/ 137 w 928"/>
                <a:gd name="T59" fmla="*/ 1 h 16"/>
                <a:gd name="T60" fmla="*/ 128 w 928"/>
                <a:gd name="T61" fmla="*/ 1 h 16"/>
                <a:gd name="T62" fmla="*/ 145 w 928"/>
                <a:gd name="T63" fmla="*/ 0 h 16"/>
                <a:gd name="T64" fmla="*/ 154 w 928"/>
                <a:gd name="T65" fmla="*/ 1 h 16"/>
                <a:gd name="T66" fmla="*/ 145 w 928"/>
                <a:gd name="T67" fmla="*/ 1 h 16"/>
                <a:gd name="T68" fmla="*/ 145 w 928"/>
                <a:gd name="T69" fmla="*/ 0 h 1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28"/>
                <a:gd name="T106" fmla="*/ 0 h 16"/>
                <a:gd name="T107" fmla="*/ 928 w 928"/>
                <a:gd name="T108" fmla="*/ 16 h 1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28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  <a:moveTo>
                    <a:pt x="776" y="0"/>
                  </a:moveTo>
                  <a:lnTo>
                    <a:pt x="824" y="0"/>
                  </a:lnTo>
                  <a:cubicBezTo>
                    <a:pt x="829" y="0"/>
                    <a:pt x="832" y="4"/>
                    <a:pt x="832" y="8"/>
                  </a:cubicBezTo>
                  <a:cubicBezTo>
                    <a:pt x="832" y="13"/>
                    <a:pt x="829" y="16"/>
                    <a:pt x="824" y="16"/>
                  </a:cubicBezTo>
                  <a:lnTo>
                    <a:pt x="776" y="16"/>
                  </a:lnTo>
                  <a:cubicBezTo>
                    <a:pt x="772" y="16"/>
                    <a:pt x="768" y="13"/>
                    <a:pt x="768" y="8"/>
                  </a:cubicBezTo>
                  <a:cubicBezTo>
                    <a:pt x="768" y="4"/>
                    <a:pt x="772" y="0"/>
                    <a:pt x="776" y="0"/>
                  </a:cubicBezTo>
                  <a:close/>
                  <a:moveTo>
                    <a:pt x="872" y="0"/>
                  </a:moveTo>
                  <a:lnTo>
                    <a:pt x="920" y="0"/>
                  </a:lnTo>
                  <a:cubicBezTo>
                    <a:pt x="925" y="0"/>
                    <a:pt x="928" y="4"/>
                    <a:pt x="928" y="8"/>
                  </a:cubicBezTo>
                  <a:cubicBezTo>
                    <a:pt x="928" y="13"/>
                    <a:pt x="925" y="16"/>
                    <a:pt x="920" y="16"/>
                  </a:cubicBezTo>
                  <a:lnTo>
                    <a:pt x="872" y="16"/>
                  </a:lnTo>
                  <a:cubicBezTo>
                    <a:pt x="868" y="16"/>
                    <a:pt x="864" y="13"/>
                    <a:pt x="864" y="8"/>
                  </a:cubicBezTo>
                  <a:cubicBezTo>
                    <a:pt x="864" y="4"/>
                    <a:pt x="868" y="0"/>
                    <a:pt x="872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54" name="Freeform 69"/>
            <p:cNvSpPr>
              <a:spLocks noEditPoints="1"/>
            </p:cNvSpPr>
            <p:nvPr/>
          </p:nvSpPr>
          <p:spPr bwMode="auto">
            <a:xfrm>
              <a:off x="36" y="2266"/>
              <a:ext cx="510" cy="7"/>
            </a:xfrm>
            <a:custGeom>
              <a:avLst/>
              <a:gdLst>
                <a:gd name="T0" fmla="*/ 9 w 928"/>
                <a:gd name="T1" fmla="*/ 0 h 16"/>
                <a:gd name="T2" fmla="*/ 9 w 928"/>
                <a:gd name="T3" fmla="*/ 1 h 16"/>
                <a:gd name="T4" fmla="*/ 0 w 928"/>
                <a:gd name="T5" fmla="*/ 1 h 16"/>
                <a:gd name="T6" fmla="*/ 17 w 928"/>
                <a:gd name="T7" fmla="*/ 0 h 16"/>
                <a:gd name="T8" fmla="*/ 26 w 928"/>
                <a:gd name="T9" fmla="*/ 1 h 16"/>
                <a:gd name="T10" fmla="*/ 17 w 928"/>
                <a:gd name="T11" fmla="*/ 1 h 16"/>
                <a:gd name="T12" fmla="*/ 17 w 928"/>
                <a:gd name="T13" fmla="*/ 0 h 16"/>
                <a:gd name="T14" fmla="*/ 41 w 928"/>
                <a:gd name="T15" fmla="*/ 0 h 16"/>
                <a:gd name="T16" fmla="*/ 41 w 928"/>
                <a:gd name="T17" fmla="*/ 1 h 16"/>
                <a:gd name="T18" fmla="*/ 32 w 928"/>
                <a:gd name="T19" fmla="*/ 1 h 16"/>
                <a:gd name="T20" fmla="*/ 49 w 928"/>
                <a:gd name="T21" fmla="*/ 0 h 16"/>
                <a:gd name="T22" fmla="*/ 58 w 928"/>
                <a:gd name="T23" fmla="*/ 1 h 16"/>
                <a:gd name="T24" fmla="*/ 49 w 928"/>
                <a:gd name="T25" fmla="*/ 1 h 16"/>
                <a:gd name="T26" fmla="*/ 49 w 928"/>
                <a:gd name="T27" fmla="*/ 0 h 16"/>
                <a:gd name="T28" fmla="*/ 73 w 928"/>
                <a:gd name="T29" fmla="*/ 0 h 16"/>
                <a:gd name="T30" fmla="*/ 73 w 928"/>
                <a:gd name="T31" fmla="*/ 1 h 16"/>
                <a:gd name="T32" fmla="*/ 64 w 928"/>
                <a:gd name="T33" fmla="*/ 1 h 16"/>
                <a:gd name="T34" fmla="*/ 81 w 928"/>
                <a:gd name="T35" fmla="*/ 0 h 16"/>
                <a:gd name="T36" fmla="*/ 90 w 928"/>
                <a:gd name="T37" fmla="*/ 1 h 16"/>
                <a:gd name="T38" fmla="*/ 81 w 928"/>
                <a:gd name="T39" fmla="*/ 1 h 16"/>
                <a:gd name="T40" fmla="*/ 81 w 928"/>
                <a:gd name="T41" fmla="*/ 0 h 16"/>
                <a:gd name="T42" fmla="*/ 105 w 928"/>
                <a:gd name="T43" fmla="*/ 0 h 16"/>
                <a:gd name="T44" fmla="*/ 105 w 928"/>
                <a:gd name="T45" fmla="*/ 1 h 16"/>
                <a:gd name="T46" fmla="*/ 96 w 928"/>
                <a:gd name="T47" fmla="*/ 1 h 16"/>
                <a:gd name="T48" fmla="*/ 113 w 928"/>
                <a:gd name="T49" fmla="*/ 0 h 16"/>
                <a:gd name="T50" fmla="*/ 122 w 928"/>
                <a:gd name="T51" fmla="*/ 1 h 16"/>
                <a:gd name="T52" fmla="*/ 113 w 928"/>
                <a:gd name="T53" fmla="*/ 1 h 16"/>
                <a:gd name="T54" fmla="*/ 113 w 928"/>
                <a:gd name="T55" fmla="*/ 0 h 16"/>
                <a:gd name="T56" fmla="*/ 137 w 928"/>
                <a:gd name="T57" fmla="*/ 0 h 16"/>
                <a:gd name="T58" fmla="*/ 137 w 928"/>
                <a:gd name="T59" fmla="*/ 1 h 16"/>
                <a:gd name="T60" fmla="*/ 128 w 928"/>
                <a:gd name="T61" fmla="*/ 1 h 16"/>
                <a:gd name="T62" fmla="*/ 145 w 928"/>
                <a:gd name="T63" fmla="*/ 0 h 16"/>
                <a:gd name="T64" fmla="*/ 154 w 928"/>
                <a:gd name="T65" fmla="*/ 1 h 16"/>
                <a:gd name="T66" fmla="*/ 145 w 928"/>
                <a:gd name="T67" fmla="*/ 1 h 16"/>
                <a:gd name="T68" fmla="*/ 145 w 928"/>
                <a:gd name="T69" fmla="*/ 0 h 1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28"/>
                <a:gd name="T106" fmla="*/ 0 h 16"/>
                <a:gd name="T107" fmla="*/ 928 w 928"/>
                <a:gd name="T108" fmla="*/ 16 h 1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28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  <a:moveTo>
                    <a:pt x="776" y="0"/>
                  </a:moveTo>
                  <a:lnTo>
                    <a:pt x="824" y="0"/>
                  </a:lnTo>
                  <a:cubicBezTo>
                    <a:pt x="829" y="0"/>
                    <a:pt x="832" y="4"/>
                    <a:pt x="832" y="8"/>
                  </a:cubicBezTo>
                  <a:cubicBezTo>
                    <a:pt x="832" y="13"/>
                    <a:pt x="829" y="16"/>
                    <a:pt x="824" y="16"/>
                  </a:cubicBezTo>
                  <a:lnTo>
                    <a:pt x="776" y="16"/>
                  </a:lnTo>
                  <a:cubicBezTo>
                    <a:pt x="772" y="16"/>
                    <a:pt x="768" y="13"/>
                    <a:pt x="768" y="8"/>
                  </a:cubicBezTo>
                  <a:cubicBezTo>
                    <a:pt x="768" y="4"/>
                    <a:pt x="772" y="0"/>
                    <a:pt x="776" y="0"/>
                  </a:cubicBezTo>
                  <a:close/>
                  <a:moveTo>
                    <a:pt x="872" y="0"/>
                  </a:moveTo>
                  <a:lnTo>
                    <a:pt x="920" y="0"/>
                  </a:lnTo>
                  <a:cubicBezTo>
                    <a:pt x="925" y="0"/>
                    <a:pt x="928" y="4"/>
                    <a:pt x="928" y="8"/>
                  </a:cubicBezTo>
                  <a:cubicBezTo>
                    <a:pt x="928" y="13"/>
                    <a:pt x="925" y="16"/>
                    <a:pt x="920" y="16"/>
                  </a:cubicBezTo>
                  <a:lnTo>
                    <a:pt x="872" y="16"/>
                  </a:lnTo>
                  <a:cubicBezTo>
                    <a:pt x="868" y="16"/>
                    <a:pt x="864" y="13"/>
                    <a:pt x="864" y="8"/>
                  </a:cubicBezTo>
                  <a:cubicBezTo>
                    <a:pt x="864" y="4"/>
                    <a:pt x="868" y="0"/>
                    <a:pt x="872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55" name="Freeform 70"/>
            <p:cNvSpPr>
              <a:spLocks noEditPoints="1"/>
            </p:cNvSpPr>
            <p:nvPr/>
          </p:nvSpPr>
          <p:spPr bwMode="auto">
            <a:xfrm>
              <a:off x="352" y="1011"/>
              <a:ext cx="9" cy="1201"/>
            </a:xfrm>
            <a:custGeom>
              <a:avLst/>
              <a:gdLst>
                <a:gd name="T0" fmla="*/ 0 w 16"/>
                <a:gd name="T1" fmla="*/ 5 h 2656"/>
                <a:gd name="T2" fmla="*/ 3 w 16"/>
                <a:gd name="T3" fmla="*/ 9 h 2656"/>
                <a:gd name="T4" fmla="*/ 0 w 16"/>
                <a:gd name="T5" fmla="*/ 9 h 2656"/>
                <a:gd name="T6" fmla="*/ 3 w 16"/>
                <a:gd name="T7" fmla="*/ 23 h 2656"/>
                <a:gd name="T8" fmla="*/ 2 w 16"/>
                <a:gd name="T9" fmla="*/ 18 h 2656"/>
                <a:gd name="T10" fmla="*/ 2 w 16"/>
                <a:gd name="T11" fmla="*/ 33 h 2656"/>
                <a:gd name="T12" fmla="*/ 3 w 16"/>
                <a:gd name="T13" fmla="*/ 28 h 2656"/>
                <a:gd name="T14" fmla="*/ 0 w 16"/>
                <a:gd name="T15" fmla="*/ 41 h 2656"/>
                <a:gd name="T16" fmla="*/ 3 w 16"/>
                <a:gd name="T17" fmla="*/ 45 h 2656"/>
                <a:gd name="T18" fmla="*/ 0 w 16"/>
                <a:gd name="T19" fmla="*/ 45 h 2656"/>
                <a:gd name="T20" fmla="*/ 3 w 16"/>
                <a:gd name="T21" fmla="*/ 58 h 2656"/>
                <a:gd name="T22" fmla="*/ 2 w 16"/>
                <a:gd name="T23" fmla="*/ 53 h 2656"/>
                <a:gd name="T24" fmla="*/ 2 w 16"/>
                <a:gd name="T25" fmla="*/ 68 h 2656"/>
                <a:gd name="T26" fmla="*/ 3 w 16"/>
                <a:gd name="T27" fmla="*/ 63 h 2656"/>
                <a:gd name="T28" fmla="*/ 0 w 16"/>
                <a:gd name="T29" fmla="*/ 76 h 2656"/>
                <a:gd name="T30" fmla="*/ 3 w 16"/>
                <a:gd name="T31" fmla="*/ 80 h 2656"/>
                <a:gd name="T32" fmla="*/ 0 w 16"/>
                <a:gd name="T33" fmla="*/ 80 h 2656"/>
                <a:gd name="T34" fmla="*/ 3 w 16"/>
                <a:gd name="T35" fmla="*/ 94 h 2656"/>
                <a:gd name="T36" fmla="*/ 2 w 16"/>
                <a:gd name="T37" fmla="*/ 89 h 2656"/>
                <a:gd name="T38" fmla="*/ 2 w 16"/>
                <a:gd name="T39" fmla="*/ 104 h 2656"/>
                <a:gd name="T40" fmla="*/ 3 w 16"/>
                <a:gd name="T41" fmla="*/ 99 h 2656"/>
                <a:gd name="T42" fmla="*/ 0 w 16"/>
                <a:gd name="T43" fmla="*/ 112 h 2656"/>
                <a:gd name="T44" fmla="*/ 3 w 16"/>
                <a:gd name="T45" fmla="*/ 116 h 2656"/>
                <a:gd name="T46" fmla="*/ 0 w 16"/>
                <a:gd name="T47" fmla="*/ 116 h 2656"/>
                <a:gd name="T48" fmla="*/ 3 w 16"/>
                <a:gd name="T49" fmla="*/ 129 h 2656"/>
                <a:gd name="T50" fmla="*/ 2 w 16"/>
                <a:gd name="T51" fmla="*/ 124 h 2656"/>
                <a:gd name="T52" fmla="*/ 2 w 16"/>
                <a:gd name="T53" fmla="*/ 139 h 2656"/>
                <a:gd name="T54" fmla="*/ 3 w 16"/>
                <a:gd name="T55" fmla="*/ 134 h 2656"/>
                <a:gd name="T56" fmla="*/ 0 w 16"/>
                <a:gd name="T57" fmla="*/ 147 h 2656"/>
                <a:gd name="T58" fmla="*/ 3 w 16"/>
                <a:gd name="T59" fmla="*/ 152 h 2656"/>
                <a:gd name="T60" fmla="*/ 0 w 16"/>
                <a:gd name="T61" fmla="*/ 152 h 2656"/>
                <a:gd name="T62" fmla="*/ 3 w 16"/>
                <a:gd name="T63" fmla="*/ 165 h 2656"/>
                <a:gd name="T64" fmla="*/ 2 w 16"/>
                <a:gd name="T65" fmla="*/ 160 h 2656"/>
                <a:gd name="T66" fmla="*/ 2 w 16"/>
                <a:gd name="T67" fmla="*/ 175 h 2656"/>
                <a:gd name="T68" fmla="*/ 3 w 16"/>
                <a:gd name="T69" fmla="*/ 169 h 2656"/>
                <a:gd name="T70" fmla="*/ 0 w 16"/>
                <a:gd name="T71" fmla="*/ 183 h 2656"/>
                <a:gd name="T72" fmla="*/ 3 w 16"/>
                <a:gd name="T73" fmla="*/ 187 h 2656"/>
                <a:gd name="T74" fmla="*/ 0 w 16"/>
                <a:gd name="T75" fmla="*/ 187 h 2656"/>
                <a:gd name="T76" fmla="*/ 3 w 16"/>
                <a:gd name="T77" fmla="*/ 200 h 2656"/>
                <a:gd name="T78" fmla="*/ 2 w 16"/>
                <a:gd name="T79" fmla="*/ 195 h 2656"/>
                <a:gd name="T80" fmla="*/ 2 w 16"/>
                <a:gd name="T81" fmla="*/ 210 h 2656"/>
                <a:gd name="T82" fmla="*/ 3 w 16"/>
                <a:gd name="T83" fmla="*/ 205 h 2656"/>
                <a:gd name="T84" fmla="*/ 0 w 16"/>
                <a:gd name="T85" fmla="*/ 218 h 2656"/>
                <a:gd name="T86" fmla="*/ 3 w 16"/>
                <a:gd name="T87" fmla="*/ 222 h 2656"/>
                <a:gd name="T88" fmla="*/ 0 w 16"/>
                <a:gd name="T89" fmla="*/ 222 h 2656"/>
                <a:gd name="T90" fmla="*/ 3 w 16"/>
                <a:gd name="T91" fmla="*/ 236 h 2656"/>
                <a:gd name="T92" fmla="*/ 2 w 16"/>
                <a:gd name="T93" fmla="*/ 231 h 2656"/>
                <a:gd name="T94" fmla="*/ 2 w 16"/>
                <a:gd name="T95" fmla="*/ 246 h 2656"/>
                <a:gd name="T96" fmla="*/ 3 w 16"/>
                <a:gd name="T97" fmla="*/ 241 h 265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6"/>
                <a:gd name="T148" fmla="*/ 0 h 2656"/>
                <a:gd name="T149" fmla="*/ 16 w 16"/>
                <a:gd name="T150" fmla="*/ 2656 h 265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6" h="2656">
                  <a:moveTo>
                    <a:pt x="16" y="8"/>
                  </a:moveTo>
                  <a:lnTo>
                    <a:pt x="16" y="56"/>
                  </a:lnTo>
                  <a:cubicBezTo>
                    <a:pt x="16" y="61"/>
                    <a:pt x="13" y="64"/>
                    <a:pt x="8" y="64"/>
                  </a:cubicBezTo>
                  <a:cubicBezTo>
                    <a:pt x="4" y="64"/>
                    <a:pt x="0" y="61"/>
                    <a:pt x="0" y="56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104"/>
                  </a:moveTo>
                  <a:lnTo>
                    <a:pt x="16" y="152"/>
                  </a:lnTo>
                  <a:cubicBezTo>
                    <a:pt x="16" y="157"/>
                    <a:pt x="13" y="160"/>
                    <a:pt x="8" y="160"/>
                  </a:cubicBezTo>
                  <a:cubicBezTo>
                    <a:pt x="4" y="160"/>
                    <a:pt x="0" y="157"/>
                    <a:pt x="0" y="152"/>
                  </a:cubicBezTo>
                  <a:lnTo>
                    <a:pt x="0" y="104"/>
                  </a:lnTo>
                  <a:cubicBezTo>
                    <a:pt x="0" y="100"/>
                    <a:pt x="4" y="96"/>
                    <a:pt x="8" y="96"/>
                  </a:cubicBezTo>
                  <a:cubicBezTo>
                    <a:pt x="13" y="96"/>
                    <a:pt x="16" y="100"/>
                    <a:pt x="16" y="104"/>
                  </a:cubicBezTo>
                  <a:close/>
                  <a:moveTo>
                    <a:pt x="16" y="200"/>
                  </a:moveTo>
                  <a:lnTo>
                    <a:pt x="16" y="248"/>
                  </a:lnTo>
                  <a:cubicBezTo>
                    <a:pt x="16" y="253"/>
                    <a:pt x="13" y="256"/>
                    <a:pt x="8" y="256"/>
                  </a:cubicBezTo>
                  <a:cubicBezTo>
                    <a:pt x="4" y="256"/>
                    <a:pt x="0" y="253"/>
                    <a:pt x="0" y="248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296"/>
                  </a:moveTo>
                  <a:lnTo>
                    <a:pt x="16" y="344"/>
                  </a:lnTo>
                  <a:cubicBezTo>
                    <a:pt x="16" y="349"/>
                    <a:pt x="13" y="352"/>
                    <a:pt x="8" y="352"/>
                  </a:cubicBezTo>
                  <a:cubicBezTo>
                    <a:pt x="4" y="352"/>
                    <a:pt x="0" y="349"/>
                    <a:pt x="0" y="344"/>
                  </a:cubicBezTo>
                  <a:lnTo>
                    <a:pt x="0" y="296"/>
                  </a:lnTo>
                  <a:cubicBezTo>
                    <a:pt x="0" y="292"/>
                    <a:pt x="4" y="288"/>
                    <a:pt x="8" y="288"/>
                  </a:cubicBezTo>
                  <a:cubicBezTo>
                    <a:pt x="13" y="288"/>
                    <a:pt x="16" y="292"/>
                    <a:pt x="16" y="296"/>
                  </a:cubicBezTo>
                  <a:close/>
                  <a:moveTo>
                    <a:pt x="16" y="392"/>
                  </a:moveTo>
                  <a:lnTo>
                    <a:pt x="16" y="440"/>
                  </a:lnTo>
                  <a:cubicBezTo>
                    <a:pt x="16" y="445"/>
                    <a:pt x="13" y="448"/>
                    <a:pt x="8" y="448"/>
                  </a:cubicBezTo>
                  <a:cubicBezTo>
                    <a:pt x="4" y="448"/>
                    <a:pt x="0" y="445"/>
                    <a:pt x="0" y="440"/>
                  </a:cubicBezTo>
                  <a:lnTo>
                    <a:pt x="0" y="392"/>
                  </a:lnTo>
                  <a:cubicBezTo>
                    <a:pt x="0" y="388"/>
                    <a:pt x="4" y="384"/>
                    <a:pt x="8" y="384"/>
                  </a:cubicBezTo>
                  <a:cubicBezTo>
                    <a:pt x="13" y="384"/>
                    <a:pt x="16" y="388"/>
                    <a:pt x="16" y="392"/>
                  </a:cubicBezTo>
                  <a:close/>
                  <a:moveTo>
                    <a:pt x="16" y="488"/>
                  </a:moveTo>
                  <a:lnTo>
                    <a:pt x="16" y="536"/>
                  </a:lnTo>
                  <a:cubicBezTo>
                    <a:pt x="16" y="541"/>
                    <a:pt x="13" y="544"/>
                    <a:pt x="8" y="544"/>
                  </a:cubicBezTo>
                  <a:cubicBezTo>
                    <a:pt x="4" y="544"/>
                    <a:pt x="0" y="541"/>
                    <a:pt x="0" y="536"/>
                  </a:cubicBezTo>
                  <a:lnTo>
                    <a:pt x="0" y="488"/>
                  </a:lnTo>
                  <a:cubicBezTo>
                    <a:pt x="0" y="484"/>
                    <a:pt x="4" y="480"/>
                    <a:pt x="8" y="480"/>
                  </a:cubicBezTo>
                  <a:cubicBezTo>
                    <a:pt x="13" y="480"/>
                    <a:pt x="16" y="484"/>
                    <a:pt x="16" y="488"/>
                  </a:cubicBezTo>
                  <a:close/>
                  <a:moveTo>
                    <a:pt x="16" y="584"/>
                  </a:moveTo>
                  <a:lnTo>
                    <a:pt x="16" y="632"/>
                  </a:lnTo>
                  <a:cubicBezTo>
                    <a:pt x="16" y="637"/>
                    <a:pt x="13" y="640"/>
                    <a:pt x="8" y="640"/>
                  </a:cubicBezTo>
                  <a:cubicBezTo>
                    <a:pt x="4" y="640"/>
                    <a:pt x="0" y="637"/>
                    <a:pt x="0" y="632"/>
                  </a:cubicBezTo>
                  <a:lnTo>
                    <a:pt x="0" y="584"/>
                  </a:lnTo>
                  <a:cubicBezTo>
                    <a:pt x="0" y="580"/>
                    <a:pt x="4" y="576"/>
                    <a:pt x="8" y="576"/>
                  </a:cubicBezTo>
                  <a:cubicBezTo>
                    <a:pt x="13" y="576"/>
                    <a:pt x="16" y="580"/>
                    <a:pt x="16" y="584"/>
                  </a:cubicBezTo>
                  <a:close/>
                  <a:moveTo>
                    <a:pt x="16" y="680"/>
                  </a:moveTo>
                  <a:lnTo>
                    <a:pt x="16" y="728"/>
                  </a:lnTo>
                  <a:cubicBezTo>
                    <a:pt x="16" y="733"/>
                    <a:pt x="13" y="736"/>
                    <a:pt x="8" y="736"/>
                  </a:cubicBezTo>
                  <a:cubicBezTo>
                    <a:pt x="4" y="736"/>
                    <a:pt x="0" y="733"/>
                    <a:pt x="0" y="728"/>
                  </a:cubicBezTo>
                  <a:lnTo>
                    <a:pt x="0" y="680"/>
                  </a:lnTo>
                  <a:cubicBezTo>
                    <a:pt x="0" y="676"/>
                    <a:pt x="4" y="672"/>
                    <a:pt x="8" y="672"/>
                  </a:cubicBezTo>
                  <a:cubicBezTo>
                    <a:pt x="13" y="672"/>
                    <a:pt x="16" y="676"/>
                    <a:pt x="16" y="680"/>
                  </a:cubicBezTo>
                  <a:close/>
                  <a:moveTo>
                    <a:pt x="16" y="776"/>
                  </a:moveTo>
                  <a:lnTo>
                    <a:pt x="16" y="824"/>
                  </a:lnTo>
                  <a:cubicBezTo>
                    <a:pt x="16" y="829"/>
                    <a:pt x="13" y="832"/>
                    <a:pt x="8" y="832"/>
                  </a:cubicBezTo>
                  <a:cubicBezTo>
                    <a:pt x="4" y="832"/>
                    <a:pt x="0" y="829"/>
                    <a:pt x="0" y="824"/>
                  </a:cubicBezTo>
                  <a:lnTo>
                    <a:pt x="0" y="776"/>
                  </a:lnTo>
                  <a:cubicBezTo>
                    <a:pt x="0" y="772"/>
                    <a:pt x="4" y="768"/>
                    <a:pt x="8" y="768"/>
                  </a:cubicBezTo>
                  <a:cubicBezTo>
                    <a:pt x="13" y="768"/>
                    <a:pt x="16" y="772"/>
                    <a:pt x="16" y="776"/>
                  </a:cubicBezTo>
                  <a:close/>
                  <a:moveTo>
                    <a:pt x="16" y="872"/>
                  </a:moveTo>
                  <a:lnTo>
                    <a:pt x="16" y="920"/>
                  </a:lnTo>
                  <a:cubicBezTo>
                    <a:pt x="16" y="925"/>
                    <a:pt x="13" y="928"/>
                    <a:pt x="8" y="928"/>
                  </a:cubicBezTo>
                  <a:cubicBezTo>
                    <a:pt x="4" y="928"/>
                    <a:pt x="0" y="925"/>
                    <a:pt x="0" y="920"/>
                  </a:cubicBezTo>
                  <a:lnTo>
                    <a:pt x="0" y="872"/>
                  </a:lnTo>
                  <a:cubicBezTo>
                    <a:pt x="0" y="868"/>
                    <a:pt x="4" y="864"/>
                    <a:pt x="8" y="864"/>
                  </a:cubicBezTo>
                  <a:cubicBezTo>
                    <a:pt x="13" y="864"/>
                    <a:pt x="16" y="868"/>
                    <a:pt x="16" y="872"/>
                  </a:cubicBezTo>
                  <a:close/>
                  <a:moveTo>
                    <a:pt x="16" y="968"/>
                  </a:moveTo>
                  <a:lnTo>
                    <a:pt x="16" y="1016"/>
                  </a:lnTo>
                  <a:cubicBezTo>
                    <a:pt x="16" y="1021"/>
                    <a:pt x="13" y="1024"/>
                    <a:pt x="8" y="1024"/>
                  </a:cubicBezTo>
                  <a:cubicBezTo>
                    <a:pt x="4" y="1024"/>
                    <a:pt x="0" y="1021"/>
                    <a:pt x="0" y="1016"/>
                  </a:cubicBezTo>
                  <a:lnTo>
                    <a:pt x="0" y="968"/>
                  </a:lnTo>
                  <a:cubicBezTo>
                    <a:pt x="0" y="964"/>
                    <a:pt x="4" y="960"/>
                    <a:pt x="8" y="960"/>
                  </a:cubicBezTo>
                  <a:cubicBezTo>
                    <a:pt x="13" y="960"/>
                    <a:pt x="16" y="964"/>
                    <a:pt x="16" y="968"/>
                  </a:cubicBezTo>
                  <a:close/>
                  <a:moveTo>
                    <a:pt x="16" y="1064"/>
                  </a:moveTo>
                  <a:lnTo>
                    <a:pt x="16" y="1112"/>
                  </a:lnTo>
                  <a:cubicBezTo>
                    <a:pt x="16" y="1117"/>
                    <a:pt x="13" y="1120"/>
                    <a:pt x="8" y="1120"/>
                  </a:cubicBezTo>
                  <a:cubicBezTo>
                    <a:pt x="4" y="1120"/>
                    <a:pt x="0" y="1117"/>
                    <a:pt x="0" y="1112"/>
                  </a:cubicBezTo>
                  <a:lnTo>
                    <a:pt x="0" y="1064"/>
                  </a:lnTo>
                  <a:cubicBezTo>
                    <a:pt x="0" y="1060"/>
                    <a:pt x="4" y="1056"/>
                    <a:pt x="8" y="1056"/>
                  </a:cubicBezTo>
                  <a:cubicBezTo>
                    <a:pt x="13" y="1056"/>
                    <a:pt x="16" y="1060"/>
                    <a:pt x="16" y="1064"/>
                  </a:cubicBezTo>
                  <a:close/>
                  <a:moveTo>
                    <a:pt x="16" y="1160"/>
                  </a:moveTo>
                  <a:lnTo>
                    <a:pt x="16" y="1208"/>
                  </a:lnTo>
                  <a:cubicBezTo>
                    <a:pt x="16" y="1213"/>
                    <a:pt x="13" y="1216"/>
                    <a:pt x="8" y="1216"/>
                  </a:cubicBezTo>
                  <a:cubicBezTo>
                    <a:pt x="4" y="1216"/>
                    <a:pt x="0" y="1213"/>
                    <a:pt x="0" y="1208"/>
                  </a:cubicBezTo>
                  <a:lnTo>
                    <a:pt x="0" y="1160"/>
                  </a:lnTo>
                  <a:cubicBezTo>
                    <a:pt x="0" y="1156"/>
                    <a:pt x="4" y="1152"/>
                    <a:pt x="8" y="1152"/>
                  </a:cubicBezTo>
                  <a:cubicBezTo>
                    <a:pt x="13" y="1152"/>
                    <a:pt x="16" y="1156"/>
                    <a:pt x="16" y="1160"/>
                  </a:cubicBezTo>
                  <a:close/>
                  <a:moveTo>
                    <a:pt x="16" y="1256"/>
                  </a:moveTo>
                  <a:lnTo>
                    <a:pt x="16" y="1304"/>
                  </a:lnTo>
                  <a:cubicBezTo>
                    <a:pt x="16" y="1309"/>
                    <a:pt x="13" y="1312"/>
                    <a:pt x="8" y="1312"/>
                  </a:cubicBezTo>
                  <a:cubicBezTo>
                    <a:pt x="4" y="1312"/>
                    <a:pt x="0" y="1309"/>
                    <a:pt x="0" y="1304"/>
                  </a:cubicBezTo>
                  <a:lnTo>
                    <a:pt x="0" y="1256"/>
                  </a:lnTo>
                  <a:cubicBezTo>
                    <a:pt x="0" y="1252"/>
                    <a:pt x="4" y="1248"/>
                    <a:pt x="8" y="1248"/>
                  </a:cubicBezTo>
                  <a:cubicBezTo>
                    <a:pt x="13" y="1248"/>
                    <a:pt x="16" y="1252"/>
                    <a:pt x="16" y="1256"/>
                  </a:cubicBezTo>
                  <a:close/>
                  <a:moveTo>
                    <a:pt x="16" y="1352"/>
                  </a:moveTo>
                  <a:lnTo>
                    <a:pt x="16" y="1400"/>
                  </a:lnTo>
                  <a:cubicBezTo>
                    <a:pt x="16" y="1405"/>
                    <a:pt x="13" y="1408"/>
                    <a:pt x="8" y="1408"/>
                  </a:cubicBezTo>
                  <a:cubicBezTo>
                    <a:pt x="4" y="1408"/>
                    <a:pt x="0" y="1405"/>
                    <a:pt x="0" y="1400"/>
                  </a:cubicBezTo>
                  <a:lnTo>
                    <a:pt x="0" y="1352"/>
                  </a:lnTo>
                  <a:cubicBezTo>
                    <a:pt x="0" y="1348"/>
                    <a:pt x="4" y="1344"/>
                    <a:pt x="8" y="1344"/>
                  </a:cubicBezTo>
                  <a:cubicBezTo>
                    <a:pt x="13" y="1344"/>
                    <a:pt x="16" y="1348"/>
                    <a:pt x="16" y="1352"/>
                  </a:cubicBezTo>
                  <a:close/>
                  <a:moveTo>
                    <a:pt x="16" y="1448"/>
                  </a:moveTo>
                  <a:lnTo>
                    <a:pt x="16" y="1496"/>
                  </a:lnTo>
                  <a:cubicBezTo>
                    <a:pt x="16" y="1501"/>
                    <a:pt x="13" y="1504"/>
                    <a:pt x="8" y="1504"/>
                  </a:cubicBezTo>
                  <a:cubicBezTo>
                    <a:pt x="4" y="1504"/>
                    <a:pt x="0" y="1501"/>
                    <a:pt x="0" y="1496"/>
                  </a:cubicBezTo>
                  <a:lnTo>
                    <a:pt x="0" y="1448"/>
                  </a:lnTo>
                  <a:cubicBezTo>
                    <a:pt x="0" y="1444"/>
                    <a:pt x="4" y="1440"/>
                    <a:pt x="8" y="1440"/>
                  </a:cubicBezTo>
                  <a:cubicBezTo>
                    <a:pt x="13" y="1440"/>
                    <a:pt x="16" y="1444"/>
                    <a:pt x="16" y="1448"/>
                  </a:cubicBezTo>
                  <a:close/>
                  <a:moveTo>
                    <a:pt x="16" y="1544"/>
                  </a:moveTo>
                  <a:lnTo>
                    <a:pt x="16" y="1592"/>
                  </a:lnTo>
                  <a:cubicBezTo>
                    <a:pt x="16" y="1597"/>
                    <a:pt x="13" y="1600"/>
                    <a:pt x="8" y="1600"/>
                  </a:cubicBezTo>
                  <a:cubicBezTo>
                    <a:pt x="4" y="1600"/>
                    <a:pt x="0" y="1597"/>
                    <a:pt x="0" y="1592"/>
                  </a:cubicBezTo>
                  <a:lnTo>
                    <a:pt x="0" y="1544"/>
                  </a:lnTo>
                  <a:cubicBezTo>
                    <a:pt x="0" y="1540"/>
                    <a:pt x="4" y="1536"/>
                    <a:pt x="8" y="1536"/>
                  </a:cubicBezTo>
                  <a:cubicBezTo>
                    <a:pt x="13" y="1536"/>
                    <a:pt x="16" y="1540"/>
                    <a:pt x="16" y="1544"/>
                  </a:cubicBezTo>
                  <a:close/>
                  <a:moveTo>
                    <a:pt x="16" y="1640"/>
                  </a:moveTo>
                  <a:lnTo>
                    <a:pt x="16" y="1688"/>
                  </a:lnTo>
                  <a:cubicBezTo>
                    <a:pt x="16" y="1693"/>
                    <a:pt x="13" y="1696"/>
                    <a:pt x="8" y="1696"/>
                  </a:cubicBezTo>
                  <a:cubicBezTo>
                    <a:pt x="4" y="1696"/>
                    <a:pt x="0" y="1693"/>
                    <a:pt x="0" y="1688"/>
                  </a:cubicBezTo>
                  <a:lnTo>
                    <a:pt x="0" y="1640"/>
                  </a:lnTo>
                  <a:cubicBezTo>
                    <a:pt x="0" y="1636"/>
                    <a:pt x="4" y="1632"/>
                    <a:pt x="8" y="1632"/>
                  </a:cubicBezTo>
                  <a:cubicBezTo>
                    <a:pt x="13" y="1632"/>
                    <a:pt x="16" y="1636"/>
                    <a:pt x="16" y="1640"/>
                  </a:cubicBezTo>
                  <a:close/>
                  <a:moveTo>
                    <a:pt x="16" y="1736"/>
                  </a:moveTo>
                  <a:lnTo>
                    <a:pt x="16" y="1784"/>
                  </a:lnTo>
                  <a:cubicBezTo>
                    <a:pt x="16" y="1789"/>
                    <a:pt x="13" y="1792"/>
                    <a:pt x="8" y="1792"/>
                  </a:cubicBezTo>
                  <a:cubicBezTo>
                    <a:pt x="4" y="1792"/>
                    <a:pt x="0" y="1789"/>
                    <a:pt x="0" y="1784"/>
                  </a:cubicBezTo>
                  <a:lnTo>
                    <a:pt x="0" y="1736"/>
                  </a:lnTo>
                  <a:cubicBezTo>
                    <a:pt x="0" y="1732"/>
                    <a:pt x="4" y="1728"/>
                    <a:pt x="8" y="1728"/>
                  </a:cubicBezTo>
                  <a:cubicBezTo>
                    <a:pt x="13" y="1728"/>
                    <a:pt x="16" y="1732"/>
                    <a:pt x="16" y="1736"/>
                  </a:cubicBezTo>
                  <a:close/>
                  <a:moveTo>
                    <a:pt x="16" y="1832"/>
                  </a:moveTo>
                  <a:lnTo>
                    <a:pt x="16" y="1880"/>
                  </a:lnTo>
                  <a:cubicBezTo>
                    <a:pt x="16" y="1885"/>
                    <a:pt x="13" y="1888"/>
                    <a:pt x="8" y="1888"/>
                  </a:cubicBezTo>
                  <a:cubicBezTo>
                    <a:pt x="4" y="1888"/>
                    <a:pt x="0" y="1885"/>
                    <a:pt x="0" y="1880"/>
                  </a:cubicBezTo>
                  <a:lnTo>
                    <a:pt x="0" y="1832"/>
                  </a:lnTo>
                  <a:cubicBezTo>
                    <a:pt x="0" y="1828"/>
                    <a:pt x="4" y="1824"/>
                    <a:pt x="8" y="1824"/>
                  </a:cubicBezTo>
                  <a:cubicBezTo>
                    <a:pt x="13" y="1824"/>
                    <a:pt x="16" y="1828"/>
                    <a:pt x="16" y="1832"/>
                  </a:cubicBezTo>
                  <a:close/>
                  <a:moveTo>
                    <a:pt x="16" y="1928"/>
                  </a:moveTo>
                  <a:lnTo>
                    <a:pt x="16" y="1976"/>
                  </a:lnTo>
                  <a:cubicBezTo>
                    <a:pt x="16" y="1981"/>
                    <a:pt x="13" y="1984"/>
                    <a:pt x="8" y="1984"/>
                  </a:cubicBezTo>
                  <a:cubicBezTo>
                    <a:pt x="4" y="1984"/>
                    <a:pt x="0" y="1981"/>
                    <a:pt x="0" y="1976"/>
                  </a:cubicBezTo>
                  <a:lnTo>
                    <a:pt x="0" y="1928"/>
                  </a:lnTo>
                  <a:cubicBezTo>
                    <a:pt x="0" y="1924"/>
                    <a:pt x="4" y="1920"/>
                    <a:pt x="8" y="1920"/>
                  </a:cubicBezTo>
                  <a:cubicBezTo>
                    <a:pt x="13" y="1920"/>
                    <a:pt x="16" y="1924"/>
                    <a:pt x="16" y="1928"/>
                  </a:cubicBezTo>
                  <a:close/>
                  <a:moveTo>
                    <a:pt x="16" y="2024"/>
                  </a:moveTo>
                  <a:lnTo>
                    <a:pt x="16" y="2072"/>
                  </a:lnTo>
                  <a:cubicBezTo>
                    <a:pt x="16" y="2077"/>
                    <a:pt x="13" y="2080"/>
                    <a:pt x="8" y="2080"/>
                  </a:cubicBezTo>
                  <a:cubicBezTo>
                    <a:pt x="4" y="2080"/>
                    <a:pt x="0" y="2077"/>
                    <a:pt x="0" y="2072"/>
                  </a:cubicBezTo>
                  <a:lnTo>
                    <a:pt x="0" y="2024"/>
                  </a:lnTo>
                  <a:cubicBezTo>
                    <a:pt x="0" y="2020"/>
                    <a:pt x="4" y="2016"/>
                    <a:pt x="8" y="2016"/>
                  </a:cubicBezTo>
                  <a:cubicBezTo>
                    <a:pt x="13" y="2016"/>
                    <a:pt x="16" y="2020"/>
                    <a:pt x="16" y="2024"/>
                  </a:cubicBezTo>
                  <a:close/>
                  <a:moveTo>
                    <a:pt x="16" y="2120"/>
                  </a:moveTo>
                  <a:lnTo>
                    <a:pt x="16" y="2168"/>
                  </a:lnTo>
                  <a:cubicBezTo>
                    <a:pt x="16" y="2173"/>
                    <a:pt x="13" y="2176"/>
                    <a:pt x="8" y="2176"/>
                  </a:cubicBezTo>
                  <a:cubicBezTo>
                    <a:pt x="4" y="2176"/>
                    <a:pt x="0" y="2173"/>
                    <a:pt x="0" y="2168"/>
                  </a:cubicBezTo>
                  <a:lnTo>
                    <a:pt x="0" y="2120"/>
                  </a:lnTo>
                  <a:cubicBezTo>
                    <a:pt x="0" y="2116"/>
                    <a:pt x="4" y="2112"/>
                    <a:pt x="8" y="2112"/>
                  </a:cubicBezTo>
                  <a:cubicBezTo>
                    <a:pt x="13" y="2112"/>
                    <a:pt x="16" y="2116"/>
                    <a:pt x="16" y="2120"/>
                  </a:cubicBezTo>
                  <a:close/>
                  <a:moveTo>
                    <a:pt x="16" y="2216"/>
                  </a:moveTo>
                  <a:lnTo>
                    <a:pt x="16" y="2264"/>
                  </a:lnTo>
                  <a:cubicBezTo>
                    <a:pt x="16" y="2269"/>
                    <a:pt x="13" y="2272"/>
                    <a:pt x="8" y="2272"/>
                  </a:cubicBezTo>
                  <a:cubicBezTo>
                    <a:pt x="4" y="2272"/>
                    <a:pt x="0" y="2269"/>
                    <a:pt x="0" y="2264"/>
                  </a:cubicBezTo>
                  <a:lnTo>
                    <a:pt x="0" y="2216"/>
                  </a:lnTo>
                  <a:cubicBezTo>
                    <a:pt x="0" y="2212"/>
                    <a:pt x="4" y="2208"/>
                    <a:pt x="8" y="2208"/>
                  </a:cubicBezTo>
                  <a:cubicBezTo>
                    <a:pt x="13" y="2208"/>
                    <a:pt x="16" y="2212"/>
                    <a:pt x="16" y="2216"/>
                  </a:cubicBezTo>
                  <a:close/>
                  <a:moveTo>
                    <a:pt x="16" y="2312"/>
                  </a:moveTo>
                  <a:lnTo>
                    <a:pt x="16" y="2360"/>
                  </a:lnTo>
                  <a:cubicBezTo>
                    <a:pt x="16" y="2365"/>
                    <a:pt x="13" y="2368"/>
                    <a:pt x="8" y="2368"/>
                  </a:cubicBezTo>
                  <a:cubicBezTo>
                    <a:pt x="4" y="2368"/>
                    <a:pt x="0" y="2365"/>
                    <a:pt x="0" y="2360"/>
                  </a:cubicBezTo>
                  <a:lnTo>
                    <a:pt x="0" y="2312"/>
                  </a:lnTo>
                  <a:cubicBezTo>
                    <a:pt x="0" y="2308"/>
                    <a:pt x="4" y="2304"/>
                    <a:pt x="8" y="2304"/>
                  </a:cubicBezTo>
                  <a:cubicBezTo>
                    <a:pt x="13" y="2304"/>
                    <a:pt x="16" y="2308"/>
                    <a:pt x="16" y="2312"/>
                  </a:cubicBezTo>
                  <a:close/>
                  <a:moveTo>
                    <a:pt x="16" y="2408"/>
                  </a:moveTo>
                  <a:lnTo>
                    <a:pt x="16" y="2456"/>
                  </a:lnTo>
                  <a:cubicBezTo>
                    <a:pt x="16" y="2461"/>
                    <a:pt x="13" y="2464"/>
                    <a:pt x="8" y="2464"/>
                  </a:cubicBezTo>
                  <a:cubicBezTo>
                    <a:pt x="4" y="2464"/>
                    <a:pt x="0" y="2461"/>
                    <a:pt x="0" y="2456"/>
                  </a:cubicBezTo>
                  <a:lnTo>
                    <a:pt x="0" y="2408"/>
                  </a:lnTo>
                  <a:cubicBezTo>
                    <a:pt x="0" y="2404"/>
                    <a:pt x="4" y="2400"/>
                    <a:pt x="8" y="2400"/>
                  </a:cubicBezTo>
                  <a:cubicBezTo>
                    <a:pt x="13" y="2400"/>
                    <a:pt x="16" y="2404"/>
                    <a:pt x="16" y="2408"/>
                  </a:cubicBezTo>
                  <a:close/>
                  <a:moveTo>
                    <a:pt x="16" y="2504"/>
                  </a:moveTo>
                  <a:lnTo>
                    <a:pt x="16" y="2552"/>
                  </a:lnTo>
                  <a:cubicBezTo>
                    <a:pt x="16" y="2557"/>
                    <a:pt x="13" y="2560"/>
                    <a:pt x="8" y="2560"/>
                  </a:cubicBezTo>
                  <a:cubicBezTo>
                    <a:pt x="4" y="2560"/>
                    <a:pt x="0" y="2557"/>
                    <a:pt x="0" y="2552"/>
                  </a:cubicBezTo>
                  <a:lnTo>
                    <a:pt x="0" y="2504"/>
                  </a:lnTo>
                  <a:cubicBezTo>
                    <a:pt x="0" y="2500"/>
                    <a:pt x="4" y="2496"/>
                    <a:pt x="8" y="2496"/>
                  </a:cubicBezTo>
                  <a:cubicBezTo>
                    <a:pt x="13" y="2496"/>
                    <a:pt x="16" y="2500"/>
                    <a:pt x="16" y="2504"/>
                  </a:cubicBezTo>
                  <a:close/>
                  <a:moveTo>
                    <a:pt x="16" y="2600"/>
                  </a:moveTo>
                  <a:lnTo>
                    <a:pt x="16" y="2648"/>
                  </a:lnTo>
                  <a:cubicBezTo>
                    <a:pt x="16" y="2653"/>
                    <a:pt x="13" y="2656"/>
                    <a:pt x="8" y="2656"/>
                  </a:cubicBezTo>
                  <a:cubicBezTo>
                    <a:pt x="4" y="2656"/>
                    <a:pt x="0" y="2653"/>
                    <a:pt x="0" y="2648"/>
                  </a:cubicBezTo>
                  <a:lnTo>
                    <a:pt x="0" y="2600"/>
                  </a:lnTo>
                  <a:cubicBezTo>
                    <a:pt x="0" y="2596"/>
                    <a:pt x="4" y="2592"/>
                    <a:pt x="8" y="2592"/>
                  </a:cubicBezTo>
                  <a:cubicBezTo>
                    <a:pt x="13" y="2592"/>
                    <a:pt x="16" y="2596"/>
                    <a:pt x="16" y="260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56" name="Freeform 71"/>
            <p:cNvSpPr>
              <a:spLocks/>
            </p:cNvSpPr>
            <p:nvPr/>
          </p:nvSpPr>
          <p:spPr bwMode="auto">
            <a:xfrm>
              <a:off x="318" y="967"/>
              <a:ext cx="76" cy="63"/>
            </a:xfrm>
            <a:custGeom>
              <a:avLst/>
              <a:gdLst>
                <a:gd name="T0" fmla="*/ 12 w 138"/>
                <a:gd name="T1" fmla="*/ 0 h 139"/>
                <a:gd name="T2" fmla="*/ 23 w 138"/>
                <a:gd name="T3" fmla="*/ 13 h 139"/>
                <a:gd name="T4" fmla="*/ 0 w 138"/>
                <a:gd name="T5" fmla="*/ 13 h 139"/>
                <a:gd name="T6" fmla="*/ 12 w 138"/>
                <a:gd name="T7" fmla="*/ 0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69" y="0"/>
                  </a:moveTo>
                  <a:lnTo>
                    <a:pt x="138" y="139"/>
                  </a:lnTo>
                  <a:cubicBezTo>
                    <a:pt x="95" y="117"/>
                    <a:pt x="44" y="117"/>
                    <a:pt x="0" y="139"/>
                  </a:cubicBezTo>
                  <a:lnTo>
                    <a:pt x="69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57" name="Freeform 72"/>
            <p:cNvSpPr>
              <a:spLocks/>
            </p:cNvSpPr>
            <p:nvPr/>
          </p:nvSpPr>
          <p:spPr bwMode="auto">
            <a:xfrm>
              <a:off x="318" y="2208"/>
              <a:ext cx="76" cy="61"/>
            </a:xfrm>
            <a:custGeom>
              <a:avLst/>
              <a:gdLst>
                <a:gd name="T0" fmla="*/ 12 w 138"/>
                <a:gd name="T1" fmla="*/ 12 h 138"/>
                <a:gd name="T2" fmla="*/ 0 w 138"/>
                <a:gd name="T3" fmla="*/ 0 h 138"/>
                <a:gd name="T4" fmla="*/ 23 w 138"/>
                <a:gd name="T5" fmla="*/ 0 h 138"/>
                <a:gd name="T6" fmla="*/ 23 w 138"/>
                <a:gd name="T7" fmla="*/ 0 h 138"/>
                <a:gd name="T8" fmla="*/ 12 w 138"/>
                <a:gd name="T9" fmla="*/ 12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38"/>
                <a:gd name="T17" fmla="*/ 138 w 138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38">
                  <a:moveTo>
                    <a:pt x="69" y="138"/>
                  </a:moveTo>
                  <a:lnTo>
                    <a:pt x="0" y="0"/>
                  </a:lnTo>
                  <a:cubicBezTo>
                    <a:pt x="44" y="22"/>
                    <a:pt x="95" y="22"/>
                    <a:pt x="138" y="0"/>
                  </a:cubicBezTo>
                  <a:lnTo>
                    <a:pt x="69" y="138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58" name="Rectangle 73"/>
            <p:cNvSpPr>
              <a:spLocks noChangeArrowheads="1"/>
            </p:cNvSpPr>
            <p:nvPr/>
          </p:nvSpPr>
          <p:spPr bwMode="auto">
            <a:xfrm>
              <a:off x="145" y="1289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固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0759" name="Rectangle 74"/>
            <p:cNvSpPr>
              <a:spLocks noChangeArrowheads="1"/>
            </p:cNvSpPr>
            <p:nvPr/>
          </p:nvSpPr>
          <p:spPr bwMode="auto">
            <a:xfrm>
              <a:off x="145" y="1405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定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0760" name="Rectangle 75"/>
            <p:cNvSpPr>
              <a:spLocks noChangeArrowheads="1"/>
            </p:cNvSpPr>
            <p:nvPr/>
          </p:nvSpPr>
          <p:spPr bwMode="auto">
            <a:xfrm>
              <a:off x="145" y="1521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长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0761" name="Rectangle 76"/>
            <p:cNvSpPr>
              <a:spLocks noChangeArrowheads="1"/>
            </p:cNvSpPr>
            <p:nvPr/>
          </p:nvSpPr>
          <p:spPr bwMode="auto">
            <a:xfrm>
              <a:off x="145" y="1629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度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0762" name="Rectangle 77"/>
            <p:cNvSpPr>
              <a:spLocks noChangeArrowheads="1"/>
            </p:cNvSpPr>
            <p:nvPr/>
          </p:nvSpPr>
          <p:spPr bwMode="auto">
            <a:xfrm>
              <a:off x="145" y="1745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部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0763" name="Rectangle 78"/>
            <p:cNvSpPr>
              <a:spLocks noChangeArrowheads="1"/>
            </p:cNvSpPr>
            <p:nvPr/>
          </p:nvSpPr>
          <p:spPr bwMode="auto">
            <a:xfrm>
              <a:off x="145" y="1861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分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0764" name="Freeform 79"/>
            <p:cNvSpPr>
              <a:spLocks noEditPoints="1"/>
            </p:cNvSpPr>
            <p:nvPr/>
          </p:nvSpPr>
          <p:spPr bwMode="auto">
            <a:xfrm>
              <a:off x="36" y="2527"/>
              <a:ext cx="510" cy="7"/>
            </a:xfrm>
            <a:custGeom>
              <a:avLst/>
              <a:gdLst>
                <a:gd name="T0" fmla="*/ 9 w 928"/>
                <a:gd name="T1" fmla="*/ 0 h 16"/>
                <a:gd name="T2" fmla="*/ 9 w 928"/>
                <a:gd name="T3" fmla="*/ 1 h 16"/>
                <a:gd name="T4" fmla="*/ 0 w 928"/>
                <a:gd name="T5" fmla="*/ 1 h 16"/>
                <a:gd name="T6" fmla="*/ 17 w 928"/>
                <a:gd name="T7" fmla="*/ 0 h 16"/>
                <a:gd name="T8" fmla="*/ 26 w 928"/>
                <a:gd name="T9" fmla="*/ 1 h 16"/>
                <a:gd name="T10" fmla="*/ 17 w 928"/>
                <a:gd name="T11" fmla="*/ 1 h 16"/>
                <a:gd name="T12" fmla="*/ 17 w 928"/>
                <a:gd name="T13" fmla="*/ 0 h 16"/>
                <a:gd name="T14" fmla="*/ 41 w 928"/>
                <a:gd name="T15" fmla="*/ 0 h 16"/>
                <a:gd name="T16" fmla="*/ 41 w 928"/>
                <a:gd name="T17" fmla="*/ 1 h 16"/>
                <a:gd name="T18" fmla="*/ 32 w 928"/>
                <a:gd name="T19" fmla="*/ 1 h 16"/>
                <a:gd name="T20" fmla="*/ 49 w 928"/>
                <a:gd name="T21" fmla="*/ 0 h 16"/>
                <a:gd name="T22" fmla="*/ 58 w 928"/>
                <a:gd name="T23" fmla="*/ 1 h 16"/>
                <a:gd name="T24" fmla="*/ 49 w 928"/>
                <a:gd name="T25" fmla="*/ 1 h 16"/>
                <a:gd name="T26" fmla="*/ 49 w 928"/>
                <a:gd name="T27" fmla="*/ 0 h 16"/>
                <a:gd name="T28" fmla="*/ 73 w 928"/>
                <a:gd name="T29" fmla="*/ 0 h 16"/>
                <a:gd name="T30" fmla="*/ 73 w 928"/>
                <a:gd name="T31" fmla="*/ 1 h 16"/>
                <a:gd name="T32" fmla="*/ 64 w 928"/>
                <a:gd name="T33" fmla="*/ 1 h 16"/>
                <a:gd name="T34" fmla="*/ 81 w 928"/>
                <a:gd name="T35" fmla="*/ 0 h 16"/>
                <a:gd name="T36" fmla="*/ 90 w 928"/>
                <a:gd name="T37" fmla="*/ 1 h 16"/>
                <a:gd name="T38" fmla="*/ 81 w 928"/>
                <a:gd name="T39" fmla="*/ 1 h 16"/>
                <a:gd name="T40" fmla="*/ 81 w 928"/>
                <a:gd name="T41" fmla="*/ 0 h 16"/>
                <a:gd name="T42" fmla="*/ 105 w 928"/>
                <a:gd name="T43" fmla="*/ 0 h 16"/>
                <a:gd name="T44" fmla="*/ 105 w 928"/>
                <a:gd name="T45" fmla="*/ 1 h 16"/>
                <a:gd name="T46" fmla="*/ 96 w 928"/>
                <a:gd name="T47" fmla="*/ 1 h 16"/>
                <a:gd name="T48" fmla="*/ 113 w 928"/>
                <a:gd name="T49" fmla="*/ 0 h 16"/>
                <a:gd name="T50" fmla="*/ 122 w 928"/>
                <a:gd name="T51" fmla="*/ 1 h 16"/>
                <a:gd name="T52" fmla="*/ 113 w 928"/>
                <a:gd name="T53" fmla="*/ 1 h 16"/>
                <a:gd name="T54" fmla="*/ 113 w 928"/>
                <a:gd name="T55" fmla="*/ 0 h 16"/>
                <a:gd name="T56" fmla="*/ 137 w 928"/>
                <a:gd name="T57" fmla="*/ 0 h 16"/>
                <a:gd name="T58" fmla="*/ 137 w 928"/>
                <a:gd name="T59" fmla="*/ 1 h 16"/>
                <a:gd name="T60" fmla="*/ 128 w 928"/>
                <a:gd name="T61" fmla="*/ 1 h 16"/>
                <a:gd name="T62" fmla="*/ 145 w 928"/>
                <a:gd name="T63" fmla="*/ 0 h 16"/>
                <a:gd name="T64" fmla="*/ 154 w 928"/>
                <a:gd name="T65" fmla="*/ 1 h 16"/>
                <a:gd name="T66" fmla="*/ 145 w 928"/>
                <a:gd name="T67" fmla="*/ 1 h 16"/>
                <a:gd name="T68" fmla="*/ 145 w 928"/>
                <a:gd name="T69" fmla="*/ 0 h 1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28"/>
                <a:gd name="T106" fmla="*/ 0 h 16"/>
                <a:gd name="T107" fmla="*/ 928 w 928"/>
                <a:gd name="T108" fmla="*/ 16 h 1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28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  <a:moveTo>
                    <a:pt x="776" y="0"/>
                  </a:moveTo>
                  <a:lnTo>
                    <a:pt x="824" y="0"/>
                  </a:lnTo>
                  <a:cubicBezTo>
                    <a:pt x="829" y="0"/>
                    <a:pt x="832" y="4"/>
                    <a:pt x="832" y="8"/>
                  </a:cubicBezTo>
                  <a:cubicBezTo>
                    <a:pt x="832" y="13"/>
                    <a:pt x="829" y="16"/>
                    <a:pt x="824" y="16"/>
                  </a:cubicBezTo>
                  <a:lnTo>
                    <a:pt x="776" y="16"/>
                  </a:lnTo>
                  <a:cubicBezTo>
                    <a:pt x="772" y="16"/>
                    <a:pt x="768" y="13"/>
                    <a:pt x="768" y="8"/>
                  </a:cubicBezTo>
                  <a:cubicBezTo>
                    <a:pt x="768" y="4"/>
                    <a:pt x="772" y="0"/>
                    <a:pt x="776" y="0"/>
                  </a:cubicBezTo>
                  <a:close/>
                  <a:moveTo>
                    <a:pt x="872" y="0"/>
                  </a:moveTo>
                  <a:lnTo>
                    <a:pt x="920" y="0"/>
                  </a:lnTo>
                  <a:cubicBezTo>
                    <a:pt x="925" y="0"/>
                    <a:pt x="928" y="4"/>
                    <a:pt x="928" y="8"/>
                  </a:cubicBezTo>
                  <a:cubicBezTo>
                    <a:pt x="928" y="13"/>
                    <a:pt x="925" y="16"/>
                    <a:pt x="920" y="16"/>
                  </a:cubicBezTo>
                  <a:lnTo>
                    <a:pt x="872" y="16"/>
                  </a:lnTo>
                  <a:cubicBezTo>
                    <a:pt x="868" y="16"/>
                    <a:pt x="864" y="13"/>
                    <a:pt x="864" y="8"/>
                  </a:cubicBezTo>
                  <a:cubicBezTo>
                    <a:pt x="864" y="4"/>
                    <a:pt x="868" y="0"/>
                    <a:pt x="872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65" name="Freeform 80"/>
            <p:cNvSpPr>
              <a:spLocks noEditPoints="1"/>
            </p:cNvSpPr>
            <p:nvPr/>
          </p:nvSpPr>
          <p:spPr bwMode="auto">
            <a:xfrm>
              <a:off x="352" y="2314"/>
              <a:ext cx="9" cy="159"/>
            </a:xfrm>
            <a:custGeom>
              <a:avLst/>
              <a:gdLst>
                <a:gd name="T0" fmla="*/ 3 w 16"/>
                <a:gd name="T1" fmla="*/ 1 h 352"/>
                <a:gd name="T2" fmla="*/ 3 w 16"/>
                <a:gd name="T3" fmla="*/ 5 h 352"/>
                <a:gd name="T4" fmla="*/ 2 w 16"/>
                <a:gd name="T5" fmla="*/ 6 h 352"/>
                <a:gd name="T6" fmla="*/ 0 w 16"/>
                <a:gd name="T7" fmla="*/ 5 h 352"/>
                <a:gd name="T8" fmla="*/ 0 w 16"/>
                <a:gd name="T9" fmla="*/ 1 h 352"/>
                <a:gd name="T10" fmla="*/ 2 w 16"/>
                <a:gd name="T11" fmla="*/ 0 h 352"/>
                <a:gd name="T12" fmla="*/ 3 w 16"/>
                <a:gd name="T13" fmla="*/ 1 h 352"/>
                <a:gd name="T14" fmla="*/ 3 w 16"/>
                <a:gd name="T15" fmla="*/ 9 h 352"/>
                <a:gd name="T16" fmla="*/ 3 w 16"/>
                <a:gd name="T17" fmla="*/ 14 h 352"/>
                <a:gd name="T18" fmla="*/ 2 w 16"/>
                <a:gd name="T19" fmla="*/ 15 h 352"/>
                <a:gd name="T20" fmla="*/ 0 w 16"/>
                <a:gd name="T21" fmla="*/ 14 h 352"/>
                <a:gd name="T22" fmla="*/ 0 w 16"/>
                <a:gd name="T23" fmla="*/ 9 h 352"/>
                <a:gd name="T24" fmla="*/ 2 w 16"/>
                <a:gd name="T25" fmla="*/ 9 h 352"/>
                <a:gd name="T26" fmla="*/ 3 w 16"/>
                <a:gd name="T27" fmla="*/ 9 h 352"/>
                <a:gd name="T28" fmla="*/ 3 w 16"/>
                <a:gd name="T29" fmla="*/ 19 h 352"/>
                <a:gd name="T30" fmla="*/ 3 w 16"/>
                <a:gd name="T31" fmla="*/ 23 h 352"/>
                <a:gd name="T32" fmla="*/ 2 w 16"/>
                <a:gd name="T33" fmla="*/ 23 h 352"/>
                <a:gd name="T34" fmla="*/ 0 w 16"/>
                <a:gd name="T35" fmla="*/ 23 h 352"/>
                <a:gd name="T36" fmla="*/ 0 w 16"/>
                <a:gd name="T37" fmla="*/ 19 h 352"/>
                <a:gd name="T38" fmla="*/ 2 w 16"/>
                <a:gd name="T39" fmla="*/ 18 h 352"/>
                <a:gd name="T40" fmla="*/ 3 w 16"/>
                <a:gd name="T41" fmla="*/ 19 h 352"/>
                <a:gd name="T42" fmla="*/ 3 w 16"/>
                <a:gd name="T43" fmla="*/ 28 h 352"/>
                <a:gd name="T44" fmla="*/ 3 w 16"/>
                <a:gd name="T45" fmla="*/ 32 h 352"/>
                <a:gd name="T46" fmla="*/ 2 w 16"/>
                <a:gd name="T47" fmla="*/ 33 h 352"/>
                <a:gd name="T48" fmla="*/ 0 w 16"/>
                <a:gd name="T49" fmla="*/ 32 h 352"/>
                <a:gd name="T50" fmla="*/ 0 w 16"/>
                <a:gd name="T51" fmla="*/ 28 h 352"/>
                <a:gd name="T52" fmla="*/ 2 w 16"/>
                <a:gd name="T53" fmla="*/ 27 h 352"/>
                <a:gd name="T54" fmla="*/ 3 w 16"/>
                <a:gd name="T55" fmla="*/ 28 h 3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"/>
                <a:gd name="T85" fmla="*/ 0 h 352"/>
                <a:gd name="T86" fmla="*/ 16 w 16"/>
                <a:gd name="T87" fmla="*/ 352 h 3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" h="352">
                  <a:moveTo>
                    <a:pt x="16" y="8"/>
                  </a:moveTo>
                  <a:lnTo>
                    <a:pt x="16" y="56"/>
                  </a:lnTo>
                  <a:cubicBezTo>
                    <a:pt x="16" y="61"/>
                    <a:pt x="13" y="64"/>
                    <a:pt x="8" y="64"/>
                  </a:cubicBezTo>
                  <a:cubicBezTo>
                    <a:pt x="4" y="64"/>
                    <a:pt x="0" y="61"/>
                    <a:pt x="0" y="56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104"/>
                  </a:moveTo>
                  <a:lnTo>
                    <a:pt x="16" y="152"/>
                  </a:lnTo>
                  <a:cubicBezTo>
                    <a:pt x="16" y="157"/>
                    <a:pt x="13" y="160"/>
                    <a:pt x="8" y="160"/>
                  </a:cubicBezTo>
                  <a:cubicBezTo>
                    <a:pt x="4" y="160"/>
                    <a:pt x="0" y="157"/>
                    <a:pt x="0" y="152"/>
                  </a:cubicBezTo>
                  <a:lnTo>
                    <a:pt x="0" y="104"/>
                  </a:lnTo>
                  <a:cubicBezTo>
                    <a:pt x="0" y="100"/>
                    <a:pt x="4" y="96"/>
                    <a:pt x="8" y="96"/>
                  </a:cubicBezTo>
                  <a:cubicBezTo>
                    <a:pt x="13" y="96"/>
                    <a:pt x="16" y="100"/>
                    <a:pt x="16" y="104"/>
                  </a:cubicBezTo>
                  <a:close/>
                  <a:moveTo>
                    <a:pt x="16" y="200"/>
                  </a:moveTo>
                  <a:lnTo>
                    <a:pt x="16" y="248"/>
                  </a:lnTo>
                  <a:cubicBezTo>
                    <a:pt x="16" y="253"/>
                    <a:pt x="13" y="256"/>
                    <a:pt x="8" y="256"/>
                  </a:cubicBezTo>
                  <a:cubicBezTo>
                    <a:pt x="4" y="256"/>
                    <a:pt x="0" y="253"/>
                    <a:pt x="0" y="248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296"/>
                  </a:moveTo>
                  <a:lnTo>
                    <a:pt x="16" y="344"/>
                  </a:lnTo>
                  <a:cubicBezTo>
                    <a:pt x="16" y="349"/>
                    <a:pt x="13" y="352"/>
                    <a:pt x="8" y="352"/>
                  </a:cubicBezTo>
                  <a:cubicBezTo>
                    <a:pt x="4" y="352"/>
                    <a:pt x="0" y="349"/>
                    <a:pt x="0" y="344"/>
                  </a:cubicBezTo>
                  <a:lnTo>
                    <a:pt x="0" y="296"/>
                  </a:lnTo>
                  <a:cubicBezTo>
                    <a:pt x="0" y="292"/>
                    <a:pt x="4" y="288"/>
                    <a:pt x="8" y="288"/>
                  </a:cubicBezTo>
                  <a:cubicBezTo>
                    <a:pt x="13" y="288"/>
                    <a:pt x="16" y="292"/>
                    <a:pt x="16" y="296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66" name="Freeform 81"/>
            <p:cNvSpPr>
              <a:spLocks/>
            </p:cNvSpPr>
            <p:nvPr/>
          </p:nvSpPr>
          <p:spPr bwMode="auto">
            <a:xfrm>
              <a:off x="318" y="2269"/>
              <a:ext cx="76" cy="64"/>
            </a:xfrm>
            <a:custGeom>
              <a:avLst/>
              <a:gdLst>
                <a:gd name="T0" fmla="*/ 12 w 138"/>
                <a:gd name="T1" fmla="*/ 0 h 139"/>
                <a:gd name="T2" fmla="*/ 23 w 138"/>
                <a:gd name="T3" fmla="*/ 13 h 139"/>
                <a:gd name="T4" fmla="*/ 0 w 138"/>
                <a:gd name="T5" fmla="*/ 13 h 139"/>
                <a:gd name="T6" fmla="*/ 12 w 138"/>
                <a:gd name="T7" fmla="*/ 0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69" y="0"/>
                  </a:moveTo>
                  <a:lnTo>
                    <a:pt x="138" y="139"/>
                  </a:lnTo>
                  <a:cubicBezTo>
                    <a:pt x="95" y="117"/>
                    <a:pt x="44" y="117"/>
                    <a:pt x="0" y="139"/>
                  </a:cubicBezTo>
                  <a:lnTo>
                    <a:pt x="69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67" name="Freeform 82"/>
            <p:cNvSpPr>
              <a:spLocks/>
            </p:cNvSpPr>
            <p:nvPr/>
          </p:nvSpPr>
          <p:spPr bwMode="auto">
            <a:xfrm>
              <a:off x="318" y="2468"/>
              <a:ext cx="76" cy="62"/>
            </a:xfrm>
            <a:custGeom>
              <a:avLst/>
              <a:gdLst>
                <a:gd name="T0" fmla="*/ 12 w 138"/>
                <a:gd name="T1" fmla="*/ 13 h 138"/>
                <a:gd name="T2" fmla="*/ 0 w 138"/>
                <a:gd name="T3" fmla="*/ 0 h 138"/>
                <a:gd name="T4" fmla="*/ 23 w 138"/>
                <a:gd name="T5" fmla="*/ 0 h 138"/>
                <a:gd name="T6" fmla="*/ 23 w 138"/>
                <a:gd name="T7" fmla="*/ 0 h 138"/>
                <a:gd name="T8" fmla="*/ 12 w 138"/>
                <a:gd name="T9" fmla="*/ 13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38"/>
                <a:gd name="T17" fmla="*/ 138 w 138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38">
                  <a:moveTo>
                    <a:pt x="69" y="138"/>
                  </a:moveTo>
                  <a:lnTo>
                    <a:pt x="0" y="0"/>
                  </a:lnTo>
                  <a:cubicBezTo>
                    <a:pt x="44" y="22"/>
                    <a:pt x="95" y="22"/>
                    <a:pt x="138" y="0"/>
                  </a:cubicBezTo>
                  <a:lnTo>
                    <a:pt x="69" y="138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68" name="Rectangle 83"/>
            <p:cNvSpPr>
              <a:spLocks noChangeArrowheads="1"/>
            </p:cNvSpPr>
            <p:nvPr/>
          </p:nvSpPr>
          <p:spPr bwMode="auto">
            <a:xfrm>
              <a:off x="93" y="2295"/>
              <a:ext cx="19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可选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0769" name="Rectangle 84"/>
            <p:cNvSpPr>
              <a:spLocks noChangeArrowheads="1"/>
            </p:cNvSpPr>
            <p:nvPr/>
          </p:nvSpPr>
          <p:spPr bwMode="auto">
            <a:xfrm>
              <a:off x="93" y="2411"/>
              <a:ext cx="19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部分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0770" name="Rectangle 56"/>
            <p:cNvSpPr>
              <a:spLocks noChangeArrowheads="1"/>
            </p:cNvSpPr>
            <p:nvPr/>
          </p:nvSpPr>
          <p:spPr bwMode="auto">
            <a:xfrm>
              <a:off x="4141" y="1530"/>
              <a:ext cx="191" cy="462"/>
            </a:xfrm>
            <a:prstGeom prst="rect">
              <a:avLst/>
            </a:prstGeom>
            <a:solidFill>
              <a:srgbClr val="F7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分组头</a:t>
              </a:r>
              <a:endParaRPr lang="zh-CN" altLang="en-US" sz="32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</p:grpSp>
      <p:sp>
        <p:nvSpPr>
          <p:cNvPr id="361554" name="Rectangle 82"/>
          <p:cNvSpPr>
            <a:spLocks noChangeArrowheads="1"/>
          </p:cNvSpPr>
          <p:nvPr/>
        </p:nvSpPr>
        <p:spPr bwMode="auto">
          <a:xfrm>
            <a:off x="971550" y="1798638"/>
            <a:ext cx="1331913" cy="3952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55" name="Text Box 103"/>
          <p:cNvSpPr txBox="1">
            <a:spLocks noChangeArrowheads="1"/>
          </p:cNvSpPr>
          <p:nvPr/>
        </p:nvSpPr>
        <p:spPr bwMode="auto">
          <a:xfrm>
            <a:off x="242595" y="4145131"/>
            <a:ext cx="71296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30000"/>
              </a:spcBef>
            </a:pPr>
            <a:r>
              <a:rPr lang="zh-CN" altLang="en-US" sz="2000" b="0" u="none" dirty="0">
                <a:solidFill>
                  <a:srgbClr val="C00000"/>
                </a:solidFill>
              </a:rPr>
              <a:t>生存时间</a:t>
            </a:r>
            <a:r>
              <a:rPr lang="zh-CN" altLang="en-US" sz="2000" b="0" u="none" dirty="0">
                <a:solidFill>
                  <a:srgbClr val="1A3868"/>
                </a:solidFill>
              </a:rPr>
              <a:t>（</a:t>
            </a:r>
            <a:r>
              <a:rPr lang="en-US" altLang="zh-CN" sz="2000" b="0" u="none" dirty="0">
                <a:solidFill>
                  <a:srgbClr val="1A3868"/>
                </a:solidFill>
              </a:rPr>
              <a:t>TTL</a:t>
            </a:r>
            <a:r>
              <a:rPr lang="zh-CN" altLang="en-US" sz="2000" b="0" u="none" dirty="0">
                <a:solidFill>
                  <a:srgbClr val="1A3868"/>
                </a:solidFill>
              </a:rPr>
              <a:t>）字段</a:t>
            </a:r>
            <a:r>
              <a:rPr lang="en-US" altLang="zh-CN" sz="2000" b="0" u="none" dirty="0">
                <a:solidFill>
                  <a:srgbClr val="1A3868"/>
                </a:solidFill>
              </a:rPr>
              <a:t>——</a:t>
            </a:r>
            <a:r>
              <a:rPr lang="zh-CN" altLang="en-US" sz="2000" b="0" u="none" dirty="0">
                <a:solidFill>
                  <a:srgbClr val="1A3868"/>
                </a:solidFill>
              </a:rPr>
              <a:t>用来设定分组在互联网络中被最多转发分组的路由器跳数（</a:t>
            </a:r>
            <a:r>
              <a:rPr lang="en-US" altLang="zh-CN" sz="2000" b="0" u="none" dirty="0">
                <a:solidFill>
                  <a:srgbClr val="1A3868"/>
                </a:solidFill>
              </a:rPr>
              <a:t>hop</a:t>
            </a:r>
            <a:r>
              <a:rPr lang="zh-CN" altLang="en-US" sz="2000" b="0" u="none" dirty="0">
                <a:solidFill>
                  <a:srgbClr val="1A3868"/>
                </a:solidFill>
              </a:rPr>
              <a:t>）</a:t>
            </a:r>
            <a:r>
              <a:rPr lang="zh-CN" altLang="en-US" sz="2000" b="0" u="none" dirty="0">
                <a:solidFill>
                  <a:srgbClr val="1A3868"/>
                </a:solidFill>
              </a:rPr>
              <a:t>；</a:t>
            </a:r>
            <a:r>
              <a:rPr lang="zh-CN" altLang="en-US" sz="2000" b="0" u="none" dirty="0">
                <a:solidFill>
                  <a:srgbClr val="1A3868"/>
                </a:solidFill>
              </a:rPr>
              <a:t>避免由于路由表错误</a:t>
            </a:r>
            <a:r>
              <a:rPr lang="zh-CN" altLang="en-US" sz="2000" b="0" u="none" dirty="0" smtClean="0">
                <a:solidFill>
                  <a:srgbClr val="1A3868"/>
                </a:solidFill>
              </a:rPr>
              <a:t>引起数据报</a:t>
            </a:r>
            <a:r>
              <a:rPr lang="zh-CN" altLang="en-US" sz="2000" b="0" u="none" dirty="0">
                <a:solidFill>
                  <a:srgbClr val="1A3868"/>
                </a:solidFill>
              </a:rPr>
              <a:t>在网络</a:t>
            </a:r>
            <a:r>
              <a:rPr lang="zh-CN" altLang="en-US" sz="2000" b="0" u="none" dirty="0" smtClean="0">
                <a:solidFill>
                  <a:srgbClr val="1A3868"/>
                </a:solidFill>
              </a:rPr>
              <a:t>中循环</a:t>
            </a:r>
            <a:r>
              <a:rPr lang="zh-CN" altLang="en-US" sz="2000" b="0" u="none" dirty="0">
                <a:solidFill>
                  <a:srgbClr val="1A3868"/>
                </a:solidFill>
              </a:rPr>
              <a:t>、无休止地</a:t>
            </a:r>
            <a:r>
              <a:rPr lang="zh-CN" altLang="en-US" sz="2000" b="0" u="none" dirty="0" smtClean="0">
                <a:solidFill>
                  <a:srgbClr val="1A3868"/>
                </a:solidFill>
              </a:rPr>
              <a:t>流动。</a:t>
            </a:r>
            <a:endParaRPr lang="zh-CN" altLang="en-US" sz="2000" b="0" u="none" dirty="0">
              <a:solidFill>
                <a:srgbClr val="1A386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554" grpId="0" animBg="1"/>
      <p:bldP spid="36155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737" name="Group 2"/>
          <p:cNvGrpSpPr>
            <a:grpSpLocks/>
          </p:cNvGrpSpPr>
          <p:nvPr/>
        </p:nvGrpSpPr>
        <p:grpSpPr bwMode="auto">
          <a:xfrm>
            <a:off x="95250" y="703263"/>
            <a:ext cx="6924675" cy="3452812"/>
            <a:chOff x="22" y="804"/>
            <a:chExt cx="4362" cy="2175"/>
          </a:xfrm>
        </p:grpSpPr>
        <p:sp>
          <p:nvSpPr>
            <p:cNvPr id="372743" name="AutoShape 6"/>
            <p:cNvSpPr>
              <a:spLocks noChangeAspect="1" noChangeArrowheads="1" noTextEdit="1"/>
            </p:cNvSpPr>
            <p:nvPr/>
          </p:nvSpPr>
          <p:spPr bwMode="auto">
            <a:xfrm>
              <a:off x="22" y="804"/>
              <a:ext cx="4362" cy="2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44" name="Rectangle 7"/>
            <p:cNvSpPr>
              <a:spLocks noChangeArrowheads="1"/>
            </p:cNvSpPr>
            <p:nvPr/>
          </p:nvSpPr>
          <p:spPr bwMode="auto">
            <a:xfrm>
              <a:off x="567" y="967"/>
              <a:ext cx="423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2745" name="Rectangle 8"/>
            <p:cNvSpPr>
              <a:spLocks noChangeArrowheads="1"/>
            </p:cNvSpPr>
            <p:nvPr/>
          </p:nvSpPr>
          <p:spPr bwMode="auto">
            <a:xfrm>
              <a:off x="655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版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2746" name="Rectangle 9"/>
            <p:cNvSpPr>
              <a:spLocks noChangeArrowheads="1"/>
            </p:cNvSpPr>
            <p:nvPr/>
          </p:nvSpPr>
          <p:spPr bwMode="auto">
            <a:xfrm>
              <a:off x="788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本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2747" name="Rectangle 10"/>
            <p:cNvSpPr>
              <a:spLocks noChangeArrowheads="1"/>
            </p:cNvSpPr>
            <p:nvPr/>
          </p:nvSpPr>
          <p:spPr bwMode="auto">
            <a:xfrm>
              <a:off x="990" y="967"/>
              <a:ext cx="422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2748" name="Rectangle 11"/>
            <p:cNvSpPr>
              <a:spLocks noChangeArrowheads="1"/>
            </p:cNvSpPr>
            <p:nvPr/>
          </p:nvSpPr>
          <p:spPr bwMode="auto">
            <a:xfrm>
              <a:off x="1077" y="982"/>
              <a:ext cx="3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分组头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2749" name="Rectangle 12"/>
            <p:cNvSpPr>
              <a:spLocks noChangeArrowheads="1"/>
            </p:cNvSpPr>
            <p:nvPr/>
          </p:nvSpPr>
          <p:spPr bwMode="auto">
            <a:xfrm>
              <a:off x="1077" y="1090"/>
              <a:ext cx="22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长度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2750" name="Rectangle 13"/>
            <p:cNvSpPr>
              <a:spLocks noChangeArrowheads="1"/>
            </p:cNvSpPr>
            <p:nvPr/>
          </p:nvSpPr>
          <p:spPr bwMode="auto">
            <a:xfrm>
              <a:off x="1412" y="967"/>
              <a:ext cx="844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2751" name="Rectangle 14"/>
            <p:cNvSpPr>
              <a:spLocks noChangeArrowheads="1"/>
            </p:cNvSpPr>
            <p:nvPr/>
          </p:nvSpPr>
          <p:spPr bwMode="auto">
            <a:xfrm>
              <a:off x="1623" y="1050"/>
              <a:ext cx="45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 dirty="0" smtClean="0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区分服务</a:t>
              </a:r>
              <a:endParaRPr lang="zh-CN" altLang="en-US" u="none" dirty="0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2752" name="Rectangle 15"/>
            <p:cNvSpPr>
              <a:spLocks noChangeArrowheads="1"/>
            </p:cNvSpPr>
            <p:nvPr/>
          </p:nvSpPr>
          <p:spPr bwMode="auto">
            <a:xfrm>
              <a:off x="2256" y="967"/>
              <a:ext cx="1689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2753" name="Rectangle 16"/>
            <p:cNvSpPr>
              <a:spLocks noChangeArrowheads="1"/>
            </p:cNvSpPr>
            <p:nvPr/>
          </p:nvSpPr>
          <p:spPr bwMode="auto">
            <a:xfrm>
              <a:off x="2731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总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2754" name="Rectangle 17"/>
            <p:cNvSpPr>
              <a:spLocks noChangeArrowheads="1"/>
            </p:cNvSpPr>
            <p:nvPr/>
          </p:nvSpPr>
          <p:spPr bwMode="auto">
            <a:xfrm>
              <a:off x="3048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长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2755" name="Rectangle 18"/>
            <p:cNvSpPr>
              <a:spLocks noChangeArrowheads="1"/>
            </p:cNvSpPr>
            <p:nvPr/>
          </p:nvSpPr>
          <p:spPr bwMode="auto">
            <a:xfrm>
              <a:off x="3364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度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2756" name="Rectangle 19"/>
            <p:cNvSpPr>
              <a:spLocks noChangeArrowheads="1"/>
            </p:cNvSpPr>
            <p:nvPr/>
          </p:nvSpPr>
          <p:spPr bwMode="auto">
            <a:xfrm>
              <a:off x="567" y="1227"/>
              <a:ext cx="1689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2757" name="Rectangle 20"/>
            <p:cNvSpPr>
              <a:spLocks noChangeArrowheads="1"/>
            </p:cNvSpPr>
            <p:nvPr/>
          </p:nvSpPr>
          <p:spPr bwMode="auto">
            <a:xfrm>
              <a:off x="1253" y="131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标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2758" name="Rectangle 21"/>
            <p:cNvSpPr>
              <a:spLocks noChangeArrowheads="1"/>
            </p:cNvSpPr>
            <p:nvPr/>
          </p:nvSpPr>
          <p:spPr bwMode="auto">
            <a:xfrm>
              <a:off x="1464" y="131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识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2759" name="Rectangle 22"/>
            <p:cNvSpPr>
              <a:spLocks noChangeArrowheads="1"/>
            </p:cNvSpPr>
            <p:nvPr/>
          </p:nvSpPr>
          <p:spPr bwMode="auto">
            <a:xfrm>
              <a:off x="2256" y="1227"/>
              <a:ext cx="422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2760" name="Rectangle 23"/>
            <p:cNvSpPr>
              <a:spLocks noChangeArrowheads="1"/>
            </p:cNvSpPr>
            <p:nvPr/>
          </p:nvSpPr>
          <p:spPr bwMode="auto">
            <a:xfrm>
              <a:off x="2344" y="131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标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2761" name="Rectangle 24"/>
            <p:cNvSpPr>
              <a:spLocks noChangeArrowheads="1"/>
            </p:cNvSpPr>
            <p:nvPr/>
          </p:nvSpPr>
          <p:spPr bwMode="auto">
            <a:xfrm>
              <a:off x="2476" y="131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志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2762" name="Rectangle 25"/>
            <p:cNvSpPr>
              <a:spLocks noChangeArrowheads="1"/>
            </p:cNvSpPr>
            <p:nvPr/>
          </p:nvSpPr>
          <p:spPr bwMode="auto">
            <a:xfrm>
              <a:off x="2678" y="1227"/>
              <a:ext cx="1267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2763" name="Rectangle 26"/>
            <p:cNvSpPr>
              <a:spLocks noChangeArrowheads="1"/>
            </p:cNvSpPr>
            <p:nvPr/>
          </p:nvSpPr>
          <p:spPr bwMode="auto">
            <a:xfrm>
              <a:off x="3153" y="1311"/>
              <a:ext cx="3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片偏移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2764" name="Rectangle 27"/>
            <p:cNvSpPr>
              <a:spLocks noChangeArrowheads="1"/>
            </p:cNvSpPr>
            <p:nvPr/>
          </p:nvSpPr>
          <p:spPr bwMode="auto">
            <a:xfrm>
              <a:off x="567" y="1488"/>
              <a:ext cx="845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2765" name="Rectangle 28"/>
            <p:cNvSpPr>
              <a:spLocks noChangeArrowheads="1"/>
            </p:cNvSpPr>
            <p:nvPr/>
          </p:nvSpPr>
          <p:spPr bwMode="auto">
            <a:xfrm>
              <a:off x="779" y="1572"/>
              <a:ext cx="44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生存时间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2766" name="Rectangle 29"/>
            <p:cNvSpPr>
              <a:spLocks noChangeArrowheads="1"/>
            </p:cNvSpPr>
            <p:nvPr/>
          </p:nvSpPr>
          <p:spPr bwMode="auto">
            <a:xfrm>
              <a:off x="1412" y="1488"/>
              <a:ext cx="844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2767" name="Rectangle 30"/>
            <p:cNvSpPr>
              <a:spLocks noChangeArrowheads="1"/>
            </p:cNvSpPr>
            <p:nvPr/>
          </p:nvSpPr>
          <p:spPr bwMode="auto">
            <a:xfrm>
              <a:off x="1702" y="1572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协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2768" name="Rectangle 31"/>
            <p:cNvSpPr>
              <a:spLocks noChangeArrowheads="1"/>
            </p:cNvSpPr>
            <p:nvPr/>
          </p:nvSpPr>
          <p:spPr bwMode="auto">
            <a:xfrm>
              <a:off x="1860" y="1572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议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2769" name="Rectangle 32"/>
            <p:cNvSpPr>
              <a:spLocks noChangeArrowheads="1"/>
            </p:cNvSpPr>
            <p:nvPr/>
          </p:nvSpPr>
          <p:spPr bwMode="auto">
            <a:xfrm>
              <a:off x="2256" y="1488"/>
              <a:ext cx="1689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2770" name="Rectangle 33"/>
            <p:cNvSpPr>
              <a:spLocks noChangeArrowheads="1"/>
            </p:cNvSpPr>
            <p:nvPr/>
          </p:nvSpPr>
          <p:spPr bwMode="auto">
            <a:xfrm>
              <a:off x="2837" y="1572"/>
              <a:ext cx="56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 dirty="0" smtClean="0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首部校验和</a:t>
              </a:r>
              <a:endParaRPr lang="zh-CN" altLang="en-US" u="none" dirty="0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2771" name="Rectangle 34"/>
            <p:cNvSpPr>
              <a:spLocks noChangeArrowheads="1"/>
            </p:cNvSpPr>
            <p:nvPr/>
          </p:nvSpPr>
          <p:spPr bwMode="auto">
            <a:xfrm>
              <a:off x="567" y="1748"/>
              <a:ext cx="3378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2772" name="Rectangle 35"/>
            <p:cNvSpPr>
              <a:spLocks noChangeArrowheads="1"/>
            </p:cNvSpPr>
            <p:nvPr/>
          </p:nvSpPr>
          <p:spPr bwMode="auto">
            <a:xfrm>
              <a:off x="1973" y="1832"/>
              <a:ext cx="12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源</a:t>
              </a:r>
              <a:endParaRPr lang="zh-CN" altLang="en-US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2773" name="Rectangle 36"/>
            <p:cNvSpPr>
              <a:spLocks noChangeArrowheads="1"/>
            </p:cNvSpPr>
            <p:nvPr/>
          </p:nvSpPr>
          <p:spPr bwMode="auto">
            <a:xfrm>
              <a:off x="2154" y="1824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600" u="none">
                  <a:solidFill>
                    <a:srgbClr val="003399"/>
                  </a:solidFill>
                  <a:ea typeface="Gulim" pitchFamily="34" charset="-127"/>
                </a:rPr>
                <a:t>IP</a:t>
              </a:r>
              <a:endParaRPr lang="en-US" altLang="zh-CN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2774" name="Rectangle 37"/>
            <p:cNvSpPr>
              <a:spLocks noChangeArrowheads="1"/>
            </p:cNvSpPr>
            <p:nvPr/>
          </p:nvSpPr>
          <p:spPr bwMode="auto">
            <a:xfrm>
              <a:off x="2293" y="1832"/>
              <a:ext cx="25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地址</a:t>
              </a:r>
              <a:endParaRPr lang="zh-CN" altLang="en-US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2775" name="Rectangle 38"/>
            <p:cNvSpPr>
              <a:spLocks noChangeArrowheads="1"/>
            </p:cNvSpPr>
            <p:nvPr/>
          </p:nvSpPr>
          <p:spPr bwMode="auto">
            <a:xfrm>
              <a:off x="567" y="2009"/>
              <a:ext cx="3378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2776" name="Rectangle 39"/>
            <p:cNvSpPr>
              <a:spLocks noChangeArrowheads="1"/>
            </p:cNvSpPr>
            <p:nvPr/>
          </p:nvSpPr>
          <p:spPr bwMode="auto">
            <a:xfrm>
              <a:off x="1927" y="2093"/>
              <a:ext cx="25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目的</a:t>
              </a:r>
              <a:endParaRPr lang="zh-CN" altLang="en-US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2777" name="Rectangle 40"/>
            <p:cNvSpPr>
              <a:spLocks noChangeArrowheads="1"/>
            </p:cNvSpPr>
            <p:nvPr/>
          </p:nvSpPr>
          <p:spPr bwMode="auto">
            <a:xfrm>
              <a:off x="2212" y="2085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600" u="none">
                  <a:solidFill>
                    <a:srgbClr val="003399"/>
                  </a:solidFill>
                  <a:ea typeface="Gulim" pitchFamily="34" charset="-127"/>
                </a:rPr>
                <a:t>IP</a:t>
              </a:r>
              <a:endParaRPr lang="en-US" altLang="zh-CN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2778" name="Rectangle 41"/>
            <p:cNvSpPr>
              <a:spLocks noChangeArrowheads="1"/>
            </p:cNvSpPr>
            <p:nvPr/>
          </p:nvSpPr>
          <p:spPr bwMode="auto">
            <a:xfrm>
              <a:off x="2384" y="2093"/>
              <a:ext cx="25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地址</a:t>
              </a:r>
              <a:endParaRPr lang="zh-CN" altLang="en-US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2779" name="Rectangle 42"/>
            <p:cNvSpPr>
              <a:spLocks noChangeArrowheads="1"/>
            </p:cNvSpPr>
            <p:nvPr/>
          </p:nvSpPr>
          <p:spPr bwMode="auto">
            <a:xfrm>
              <a:off x="567" y="2269"/>
              <a:ext cx="2745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2780" name="Rectangle 43"/>
            <p:cNvSpPr>
              <a:spLocks noChangeArrowheads="1"/>
            </p:cNvSpPr>
            <p:nvPr/>
          </p:nvSpPr>
          <p:spPr bwMode="auto">
            <a:xfrm>
              <a:off x="567" y="2269"/>
              <a:ext cx="2745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2781" name="Rectangle 44"/>
            <p:cNvSpPr>
              <a:spLocks noChangeArrowheads="1"/>
            </p:cNvSpPr>
            <p:nvPr/>
          </p:nvSpPr>
          <p:spPr bwMode="auto">
            <a:xfrm>
              <a:off x="1702" y="2353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选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2782" name="Rectangle 45"/>
            <p:cNvSpPr>
              <a:spLocks noChangeArrowheads="1"/>
            </p:cNvSpPr>
            <p:nvPr/>
          </p:nvSpPr>
          <p:spPr bwMode="auto">
            <a:xfrm>
              <a:off x="2071" y="2353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项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2783" name="Rectangle 46"/>
            <p:cNvSpPr>
              <a:spLocks noChangeArrowheads="1"/>
            </p:cNvSpPr>
            <p:nvPr/>
          </p:nvSpPr>
          <p:spPr bwMode="auto">
            <a:xfrm>
              <a:off x="3312" y="2269"/>
              <a:ext cx="633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2784" name="Rectangle 47"/>
            <p:cNvSpPr>
              <a:spLocks noChangeArrowheads="1"/>
            </p:cNvSpPr>
            <p:nvPr/>
          </p:nvSpPr>
          <p:spPr bwMode="auto">
            <a:xfrm>
              <a:off x="3312" y="2269"/>
              <a:ext cx="633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2785" name="Rectangle 48"/>
            <p:cNvSpPr>
              <a:spLocks noChangeArrowheads="1"/>
            </p:cNvSpPr>
            <p:nvPr/>
          </p:nvSpPr>
          <p:spPr bwMode="auto">
            <a:xfrm>
              <a:off x="3470" y="2353"/>
              <a:ext cx="3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填充域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2786" name="Rectangle 49"/>
            <p:cNvSpPr>
              <a:spLocks noChangeArrowheads="1"/>
            </p:cNvSpPr>
            <p:nvPr/>
          </p:nvSpPr>
          <p:spPr bwMode="auto">
            <a:xfrm>
              <a:off x="567" y="2530"/>
              <a:ext cx="3378" cy="435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2787" name="Freeform 50"/>
            <p:cNvSpPr>
              <a:spLocks noEditPoints="1"/>
            </p:cNvSpPr>
            <p:nvPr/>
          </p:nvSpPr>
          <p:spPr bwMode="auto">
            <a:xfrm>
              <a:off x="3941" y="964"/>
              <a:ext cx="404" cy="7"/>
            </a:xfrm>
            <a:custGeom>
              <a:avLst/>
              <a:gdLst>
                <a:gd name="T0" fmla="*/ 1 w 736"/>
                <a:gd name="T1" fmla="*/ 0 h 16"/>
                <a:gd name="T2" fmla="*/ 9 w 736"/>
                <a:gd name="T3" fmla="*/ 0 h 16"/>
                <a:gd name="T4" fmla="*/ 10 w 736"/>
                <a:gd name="T5" fmla="*/ 1 h 16"/>
                <a:gd name="T6" fmla="*/ 9 w 736"/>
                <a:gd name="T7" fmla="*/ 1 h 16"/>
                <a:gd name="T8" fmla="*/ 1 w 736"/>
                <a:gd name="T9" fmla="*/ 1 h 16"/>
                <a:gd name="T10" fmla="*/ 0 w 736"/>
                <a:gd name="T11" fmla="*/ 1 h 16"/>
                <a:gd name="T12" fmla="*/ 1 w 736"/>
                <a:gd name="T13" fmla="*/ 0 h 16"/>
                <a:gd name="T14" fmla="*/ 17 w 736"/>
                <a:gd name="T15" fmla="*/ 0 h 16"/>
                <a:gd name="T16" fmla="*/ 25 w 736"/>
                <a:gd name="T17" fmla="*/ 0 h 16"/>
                <a:gd name="T18" fmla="*/ 26 w 736"/>
                <a:gd name="T19" fmla="*/ 1 h 16"/>
                <a:gd name="T20" fmla="*/ 25 w 736"/>
                <a:gd name="T21" fmla="*/ 1 h 16"/>
                <a:gd name="T22" fmla="*/ 17 w 736"/>
                <a:gd name="T23" fmla="*/ 1 h 16"/>
                <a:gd name="T24" fmla="*/ 16 w 736"/>
                <a:gd name="T25" fmla="*/ 1 h 16"/>
                <a:gd name="T26" fmla="*/ 17 w 736"/>
                <a:gd name="T27" fmla="*/ 0 h 16"/>
                <a:gd name="T28" fmla="*/ 33 w 736"/>
                <a:gd name="T29" fmla="*/ 0 h 16"/>
                <a:gd name="T30" fmla="*/ 41 w 736"/>
                <a:gd name="T31" fmla="*/ 0 h 16"/>
                <a:gd name="T32" fmla="*/ 42 w 736"/>
                <a:gd name="T33" fmla="*/ 1 h 16"/>
                <a:gd name="T34" fmla="*/ 41 w 736"/>
                <a:gd name="T35" fmla="*/ 1 h 16"/>
                <a:gd name="T36" fmla="*/ 33 w 736"/>
                <a:gd name="T37" fmla="*/ 1 h 16"/>
                <a:gd name="T38" fmla="*/ 32 w 736"/>
                <a:gd name="T39" fmla="*/ 1 h 16"/>
                <a:gd name="T40" fmla="*/ 33 w 736"/>
                <a:gd name="T41" fmla="*/ 0 h 16"/>
                <a:gd name="T42" fmla="*/ 49 w 736"/>
                <a:gd name="T43" fmla="*/ 0 h 16"/>
                <a:gd name="T44" fmla="*/ 57 w 736"/>
                <a:gd name="T45" fmla="*/ 0 h 16"/>
                <a:gd name="T46" fmla="*/ 58 w 736"/>
                <a:gd name="T47" fmla="*/ 1 h 16"/>
                <a:gd name="T48" fmla="*/ 57 w 736"/>
                <a:gd name="T49" fmla="*/ 1 h 16"/>
                <a:gd name="T50" fmla="*/ 49 w 736"/>
                <a:gd name="T51" fmla="*/ 1 h 16"/>
                <a:gd name="T52" fmla="*/ 48 w 736"/>
                <a:gd name="T53" fmla="*/ 1 h 16"/>
                <a:gd name="T54" fmla="*/ 49 w 736"/>
                <a:gd name="T55" fmla="*/ 0 h 16"/>
                <a:gd name="T56" fmla="*/ 65 w 736"/>
                <a:gd name="T57" fmla="*/ 0 h 16"/>
                <a:gd name="T58" fmla="*/ 73 w 736"/>
                <a:gd name="T59" fmla="*/ 0 h 16"/>
                <a:gd name="T60" fmla="*/ 74 w 736"/>
                <a:gd name="T61" fmla="*/ 1 h 16"/>
                <a:gd name="T62" fmla="*/ 73 w 736"/>
                <a:gd name="T63" fmla="*/ 1 h 16"/>
                <a:gd name="T64" fmla="*/ 65 w 736"/>
                <a:gd name="T65" fmla="*/ 1 h 16"/>
                <a:gd name="T66" fmla="*/ 64 w 736"/>
                <a:gd name="T67" fmla="*/ 1 h 16"/>
                <a:gd name="T68" fmla="*/ 65 w 736"/>
                <a:gd name="T69" fmla="*/ 0 h 16"/>
                <a:gd name="T70" fmla="*/ 81 w 736"/>
                <a:gd name="T71" fmla="*/ 0 h 16"/>
                <a:gd name="T72" fmla="*/ 88 w 736"/>
                <a:gd name="T73" fmla="*/ 0 h 16"/>
                <a:gd name="T74" fmla="*/ 90 w 736"/>
                <a:gd name="T75" fmla="*/ 1 h 16"/>
                <a:gd name="T76" fmla="*/ 88 w 736"/>
                <a:gd name="T77" fmla="*/ 1 h 16"/>
                <a:gd name="T78" fmla="*/ 81 w 736"/>
                <a:gd name="T79" fmla="*/ 1 h 16"/>
                <a:gd name="T80" fmla="*/ 79 w 736"/>
                <a:gd name="T81" fmla="*/ 1 h 16"/>
                <a:gd name="T82" fmla="*/ 81 w 736"/>
                <a:gd name="T83" fmla="*/ 0 h 16"/>
                <a:gd name="T84" fmla="*/ 97 w 736"/>
                <a:gd name="T85" fmla="*/ 0 h 16"/>
                <a:gd name="T86" fmla="*/ 104 w 736"/>
                <a:gd name="T87" fmla="*/ 0 h 16"/>
                <a:gd name="T88" fmla="*/ 106 w 736"/>
                <a:gd name="T89" fmla="*/ 1 h 16"/>
                <a:gd name="T90" fmla="*/ 104 w 736"/>
                <a:gd name="T91" fmla="*/ 1 h 16"/>
                <a:gd name="T92" fmla="*/ 97 w 736"/>
                <a:gd name="T93" fmla="*/ 1 h 16"/>
                <a:gd name="T94" fmla="*/ 95 w 736"/>
                <a:gd name="T95" fmla="*/ 1 h 16"/>
                <a:gd name="T96" fmla="*/ 97 w 736"/>
                <a:gd name="T97" fmla="*/ 0 h 16"/>
                <a:gd name="T98" fmla="*/ 113 w 736"/>
                <a:gd name="T99" fmla="*/ 0 h 16"/>
                <a:gd name="T100" fmla="*/ 121 w 736"/>
                <a:gd name="T101" fmla="*/ 0 h 16"/>
                <a:gd name="T102" fmla="*/ 122 w 736"/>
                <a:gd name="T103" fmla="*/ 1 h 16"/>
                <a:gd name="T104" fmla="*/ 121 w 736"/>
                <a:gd name="T105" fmla="*/ 1 h 16"/>
                <a:gd name="T106" fmla="*/ 113 w 736"/>
                <a:gd name="T107" fmla="*/ 1 h 16"/>
                <a:gd name="T108" fmla="*/ 111 w 736"/>
                <a:gd name="T109" fmla="*/ 1 h 16"/>
                <a:gd name="T110" fmla="*/ 113 w 736"/>
                <a:gd name="T111" fmla="*/ 0 h 1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6"/>
                <a:gd name="T170" fmla="*/ 736 w 736"/>
                <a:gd name="T171" fmla="*/ 16 h 1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88" name="Freeform 51"/>
            <p:cNvSpPr>
              <a:spLocks noEditPoints="1"/>
            </p:cNvSpPr>
            <p:nvPr/>
          </p:nvSpPr>
          <p:spPr bwMode="auto">
            <a:xfrm>
              <a:off x="3941" y="2527"/>
              <a:ext cx="404" cy="7"/>
            </a:xfrm>
            <a:custGeom>
              <a:avLst/>
              <a:gdLst>
                <a:gd name="T0" fmla="*/ 1 w 736"/>
                <a:gd name="T1" fmla="*/ 0 h 16"/>
                <a:gd name="T2" fmla="*/ 9 w 736"/>
                <a:gd name="T3" fmla="*/ 0 h 16"/>
                <a:gd name="T4" fmla="*/ 10 w 736"/>
                <a:gd name="T5" fmla="*/ 1 h 16"/>
                <a:gd name="T6" fmla="*/ 9 w 736"/>
                <a:gd name="T7" fmla="*/ 1 h 16"/>
                <a:gd name="T8" fmla="*/ 1 w 736"/>
                <a:gd name="T9" fmla="*/ 1 h 16"/>
                <a:gd name="T10" fmla="*/ 0 w 736"/>
                <a:gd name="T11" fmla="*/ 1 h 16"/>
                <a:gd name="T12" fmla="*/ 1 w 736"/>
                <a:gd name="T13" fmla="*/ 0 h 16"/>
                <a:gd name="T14" fmla="*/ 17 w 736"/>
                <a:gd name="T15" fmla="*/ 0 h 16"/>
                <a:gd name="T16" fmla="*/ 25 w 736"/>
                <a:gd name="T17" fmla="*/ 0 h 16"/>
                <a:gd name="T18" fmla="*/ 26 w 736"/>
                <a:gd name="T19" fmla="*/ 1 h 16"/>
                <a:gd name="T20" fmla="*/ 25 w 736"/>
                <a:gd name="T21" fmla="*/ 1 h 16"/>
                <a:gd name="T22" fmla="*/ 17 w 736"/>
                <a:gd name="T23" fmla="*/ 1 h 16"/>
                <a:gd name="T24" fmla="*/ 16 w 736"/>
                <a:gd name="T25" fmla="*/ 1 h 16"/>
                <a:gd name="T26" fmla="*/ 17 w 736"/>
                <a:gd name="T27" fmla="*/ 0 h 16"/>
                <a:gd name="T28" fmla="*/ 33 w 736"/>
                <a:gd name="T29" fmla="*/ 0 h 16"/>
                <a:gd name="T30" fmla="*/ 41 w 736"/>
                <a:gd name="T31" fmla="*/ 0 h 16"/>
                <a:gd name="T32" fmla="*/ 42 w 736"/>
                <a:gd name="T33" fmla="*/ 1 h 16"/>
                <a:gd name="T34" fmla="*/ 41 w 736"/>
                <a:gd name="T35" fmla="*/ 1 h 16"/>
                <a:gd name="T36" fmla="*/ 33 w 736"/>
                <a:gd name="T37" fmla="*/ 1 h 16"/>
                <a:gd name="T38" fmla="*/ 32 w 736"/>
                <a:gd name="T39" fmla="*/ 1 h 16"/>
                <a:gd name="T40" fmla="*/ 33 w 736"/>
                <a:gd name="T41" fmla="*/ 0 h 16"/>
                <a:gd name="T42" fmla="*/ 49 w 736"/>
                <a:gd name="T43" fmla="*/ 0 h 16"/>
                <a:gd name="T44" fmla="*/ 57 w 736"/>
                <a:gd name="T45" fmla="*/ 0 h 16"/>
                <a:gd name="T46" fmla="*/ 58 w 736"/>
                <a:gd name="T47" fmla="*/ 1 h 16"/>
                <a:gd name="T48" fmla="*/ 57 w 736"/>
                <a:gd name="T49" fmla="*/ 1 h 16"/>
                <a:gd name="T50" fmla="*/ 49 w 736"/>
                <a:gd name="T51" fmla="*/ 1 h 16"/>
                <a:gd name="T52" fmla="*/ 48 w 736"/>
                <a:gd name="T53" fmla="*/ 1 h 16"/>
                <a:gd name="T54" fmla="*/ 49 w 736"/>
                <a:gd name="T55" fmla="*/ 0 h 16"/>
                <a:gd name="T56" fmla="*/ 65 w 736"/>
                <a:gd name="T57" fmla="*/ 0 h 16"/>
                <a:gd name="T58" fmla="*/ 73 w 736"/>
                <a:gd name="T59" fmla="*/ 0 h 16"/>
                <a:gd name="T60" fmla="*/ 74 w 736"/>
                <a:gd name="T61" fmla="*/ 1 h 16"/>
                <a:gd name="T62" fmla="*/ 73 w 736"/>
                <a:gd name="T63" fmla="*/ 1 h 16"/>
                <a:gd name="T64" fmla="*/ 65 w 736"/>
                <a:gd name="T65" fmla="*/ 1 h 16"/>
                <a:gd name="T66" fmla="*/ 64 w 736"/>
                <a:gd name="T67" fmla="*/ 1 h 16"/>
                <a:gd name="T68" fmla="*/ 65 w 736"/>
                <a:gd name="T69" fmla="*/ 0 h 16"/>
                <a:gd name="T70" fmla="*/ 81 w 736"/>
                <a:gd name="T71" fmla="*/ 0 h 16"/>
                <a:gd name="T72" fmla="*/ 88 w 736"/>
                <a:gd name="T73" fmla="*/ 0 h 16"/>
                <a:gd name="T74" fmla="*/ 90 w 736"/>
                <a:gd name="T75" fmla="*/ 1 h 16"/>
                <a:gd name="T76" fmla="*/ 88 w 736"/>
                <a:gd name="T77" fmla="*/ 1 h 16"/>
                <a:gd name="T78" fmla="*/ 81 w 736"/>
                <a:gd name="T79" fmla="*/ 1 h 16"/>
                <a:gd name="T80" fmla="*/ 79 w 736"/>
                <a:gd name="T81" fmla="*/ 1 h 16"/>
                <a:gd name="T82" fmla="*/ 81 w 736"/>
                <a:gd name="T83" fmla="*/ 0 h 16"/>
                <a:gd name="T84" fmla="*/ 97 w 736"/>
                <a:gd name="T85" fmla="*/ 0 h 16"/>
                <a:gd name="T86" fmla="*/ 104 w 736"/>
                <a:gd name="T87" fmla="*/ 0 h 16"/>
                <a:gd name="T88" fmla="*/ 106 w 736"/>
                <a:gd name="T89" fmla="*/ 1 h 16"/>
                <a:gd name="T90" fmla="*/ 104 w 736"/>
                <a:gd name="T91" fmla="*/ 1 h 16"/>
                <a:gd name="T92" fmla="*/ 97 w 736"/>
                <a:gd name="T93" fmla="*/ 1 h 16"/>
                <a:gd name="T94" fmla="*/ 95 w 736"/>
                <a:gd name="T95" fmla="*/ 1 h 16"/>
                <a:gd name="T96" fmla="*/ 97 w 736"/>
                <a:gd name="T97" fmla="*/ 0 h 16"/>
                <a:gd name="T98" fmla="*/ 113 w 736"/>
                <a:gd name="T99" fmla="*/ 0 h 16"/>
                <a:gd name="T100" fmla="*/ 121 w 736"/>
                <a:gd name="T101" fmla="*/ 0 h 16"/>
                <a:gd name="T102" fmla="*/ 122 w 736"/>
                <a:gd name="T103" fmla="*/ 1 h 16"/>
                <a:gd name="T104" fmla="*/ 121 w 736"/>
                <a:gd name="T105" fmla="*/ 1 h 16"/>
                <a:gd name="T106" fmla="*/ 113 w 736"/>
                <a:gd name="T107" fmla="*/ 1 h 16"/>
                <a:gd name="T108" fmla="*/ 111 w 736"/>
                <a:gd name="T109" fmla="*/ 1 h 16"/>
                <a:gd name="T110" fmla="*/ 113 w 736"/>
                <a:gd name="T111" fmla="*/ 0 h 1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6"/>
                <a:gd name="T170" fmla="*/ 736 w 736"/>
                <a:gd name="T171" fmla="*/ 16 h 1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89" name="Rectangle 52"/>
            <p:cNvSpPr>
              <a:spLocks noChangeArrowheads="1"/>
            </p:cNvSpPr>
            <p:nvPr/>
          </p:nvSpPr>
          <p:spPr bwMode="auto">
            <a:xfrm>
              <a:off x="1755" y="270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数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2790" name="Rectangle 53"/>
            <p:cNvSpPr>
              <a:spLocks noChangeArrowheads="1"/>
            </p:cNvSpPr>
            <p:nvPr/>
          </p:nvSpPr>
          <p:spPr bwMode="auto">
            <a:xfrm>
              <a:off x="2071" y="270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据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2791" name="Rectangle 54"/>
            <p:cNvSpPr>
              <a:spLocks noChangeArrowheads="1"/>
            </p:cNvSpPr>
            <p:nvPr/>
          </p:nvSpPr>
          <p:spPr bwMode="auto">
            <a:xfrm>
              <a:off x="2389" y="270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部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2792" name="Rectangle 55"/>
            <p:cNvSpPr>
              <a:spLocks noChangeArrowheads="1"/>
            </p:cNvSpPr>
            <p:nvPr/>
          </p:nvSpPr>
          <p:spPr bwMode="auto">
            <a:xfrm>
              <a:off x="2705" y="270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分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2793" name="Freeform 57"/>
            <p:cNvSpPr>
              <a:spLocks noEditPoints="1"/>
            </p:cNvSpPr>
            <p:nvPr/>
          </p:nvSpPr>
          <p:spPr bwMode="auto">
            <a:xfrm>
              <a:off x="4204" y="1011"/>
              <a:ext cx="9" cy="637"/>
            </a:xfrm>
            <a:custGeom>
              <a:avLst/>
              <a:gdLst>
                <a:gd name="T0" fmla="*/ 3 w 16"/>
                <a:gd name="T1" fmla="*/ 5 h 1408"/>
                <a:gd name="T2" fmla="*/ 0 w 16"/>
                <a:gd name="T3" fmla="*/ 5 h 1408"/>
                <a:gd name="T4" fmla="*/ 2 w 16"/>
                <a:gd name="T5" fmla="*/ 0 h 1408"/>
                <a:gd name="T6" fmla="*/ 3 w 16"/>
                <a:gd name="T7" fmla="*/ 10 h 1408"/>
                <a:gd name="T8" fmla="*/ 2 w 16"/>
                <a:gd name="T9" fmla="*/ 15 h 1408"/>
                <a:gd name="T10" fmla="*/ 0 w 16"/>
                <a:gd name="T11" fmla="*/ 10 h 1408"/>
                <a:gd name="T12" fmla="*/ 3 w 16"/>
                <a:gd name="T13" fmla="*/ 10 h 1408"/>
                <a:gd name="T14" fmla="*/ 3 w 16"/>
                <a:gd name="T15" fmla="*/ 23 h 1408"/>
                <a:gd name="T16" fmla="*/ 0 w 16"/>
                <a:gd name="T17" fmla="*/ 23 h 1408"/>
                <a:gd name="T18" fmla="*/ 2 w 16"/>
                <a:gd name="T19" fmla="*/ 18 h 1408"/>
                <a:gd name="T20" fmla="*/ 3 w 16"/>
                <a:gd name="T21" fmla="*/ 28 h 1408"/>
                <a:gd name="T22" fmla="*/ 2 w 16"/>
                <a:gd name="T23" fmla="*/ 33 h 1408"/>
                <a:gd name="T24" fmla="*/ 0 w 16"/>
                <a:gd name="T25" fmla="*/ 28 h 1408"/>
                <a:gd name="T26" fmla="*/ 3 w 16"/>
                <a:gd name="T27" fmla="*/ 28 h 1408"/>
                <a:gd name="T28" fmla="*/ 3 w 16"/>
                <a:gd name="T29" fmla="*/ 41 h 1408"/>
                <a:gd name="T30" fmla="*/ 0 w 16"/>
                <a:gd name="T31" fmla="*/ 41 h 1408"/>
                <a:gd name="T32" fmla="*/ 2 w 16"/>
                <a:gd name="T33" fmla="*/ 36 h 1408"/>
                <a:gd name="T34" fmla="*/ 3 w 16"/>
                <a:gd name="T35" fmla="*/ 45 h 1408"/>
                <a:gd name="T36" fmla="*/ 2 w 16"/>
                <a:gd name="T37" fmla="*/ 50 h 1408"/>
                <a:gd name="T38" fmla="*/ 0 w 16"/>
                <a:gd name="T39" fmla="*/ 45 h 1408"/>
                <a:gd name="T40" fmla="*/ 3 w 16"/>
                <a:gd name="T41" fmla="*/ 45 h 1408"/>
                <a:gd name="T42" fmla="*/ 3 w 16"/>
                <a:gd name="T43" fmla="*/ 58 h 1408"/>
                <a:gd name="T44" fmla="*/ 0 w 16"/>
                <a:gd name="T45" fmla="*/ 58 h 1408"/>
                <a:gd name="T46" fmla="*/ 2 w 16"/>
                <a:gd name="T47" fmla="*/ 53 h 1408"/>
                <a:gd name="T48" fmla="*/ 3 w 16"/>
                <a:gd name="T49" fmla="*/ 63 h 1408"/>
                <a:gd name="T50" fmla="*/ 2 w 16"/>
                <a:gd name="T51" fmla="*/ 68 h 1408"/>
                <a:gd name="T52" fmla="*/ 0 w 16"/>
                <a:gd name="T53" fmla="*/ 63 h 1408"/>
                <a:gd name="T54" fmla="*/ 3 w 16"/>
                <a:gd name="T55" fmla="*/ 63 h 1408"/>
                <a:gd name="T56" fmla="*/ 3 w 16"/>
                <a:gd name="T57" fmla="*/ 76 h 1408"/>
                <a:gd name="T58" fmla="*/ 0 w 16"/>
                <a:gd name="T59" fmla="*/ 76 h 1408"/>
                <a:gd name="T60" fmla="*/ 2 w 16"/>
                <a:gd name="T61" fmla="*/ 71 h 1408"/>
                <a:gd name="T62" fmla="*/ 3 w 16"/>
                <a:gd name="T63" fmla="*/ 81 h 1408"/>
                <a:gd name="T64" fmla="*/ 2 w 16"/>
                <a:gd name="T65" fmla="*/ 86 h 1408"/>
                <a:gd name="T66" fmla="*/ 0 w 16"/>
                <a:gd name="T67" fmla="*/ 81 h 1408"/>
                <a:gd name="T68" fmla="*/ 3 w 16"/>
                <a:gd name="T69" fmla="*/ 81 h 1408"/>
                <a:gd name="T70" fmla="*/ 3 w 16"/>
                <a:gd name="T71" fmla="*/ 94 h 1408"/>
                <a:gd name="T72" fmla="*/ 0 w 16"/>
                <a:gd name="T73" fmla="*/ 94 h 1408"/>
                <a:gd name="T74" fmla="*/ 2 w 16"/>
                <a:gd name="T75" fmla="*/ 89 h 1408"/>
                <a:gd name="T76" fmla="*/ 3 w 16"/>
                <a:gd name="T77" fmla="*/ 99 h 1408"/>
                <a:gd name="T78" fmla="*/ 2 w 16"/>
                <a:gd name="T79" fmla="*/ 104 h 1408"/>
                <a:gd name="T80" fmla="*/ 0 w 16"/>
                <a:gd name="T81" fmla="*/ 99 h 1408"/>
                <a:gd name="T82" fmla="*/ 3 w 16"/>
                <a:gd name="T83" fmla="*/ 99 h 1408"/>
                <a:gd name="T84" fmla="*/ 3 w 16"/>
                <a:gd name="T85" fmla="*/ 112 h 1408"/>
                <a:gd name="T86" fmla="*/ 0 w 16"/>
                <a:gd name="T87" fmla="*/ 112 h 1408"/>
                <a:gd name="T88" fmla="*/ 2 w 16"/>
                <a:gd name="T89" fmla="*/ 107 h 1408"/>
                <a:gd name="T90" fmla="*/ 3 w 16"/>
                <a:gd name="T91" fmla="*/ 116 h 1408"/>
                <a:gd name="T92" fmla="*/ 2 w 16"/>
                <a:gd name="T93" fmla="*/ 122 h 1408"/>
                <a:gd name="T94" fmla="*/ 0 w 16"/>
                <a:gd name="T95" fmla="*/ 116 h 1408"/>
                <a:gd name="T96" fmla="*/ 3 w 16"/>
                <a:gd name="T97" fmla="*/ 116 h 1408"/>
                <a:gd name="T98" fmla="*/ 3 w 16"/>
                <a:gd name="T99" fmla="*/ 129 h 1408"/>
                <a:gd name="T100" fmla="*/ 0 w 16"/>
                <a:gd name="T101" fmla="*/ 129 h 1408"/>
                <a:gd name="T102" fmla="*/ 2 w 16"/>
                <a:gd name="T103" fmla="*/ 124 h 140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"/>
                <a:gd name="T157" fmla="*/ 0 h 1408"/>
                <a:gd name="T158" fmla="*/ 16 w 16"/>
                <a:gd name="T159" fmla="*/ 1408 h 140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" h="1408">
                  <a:moveTo>
                    <a:pt x="16" y="8"/>
                  </a:moveTo>
                  <a:lnTo>
                    <a:pt x="16" y="56"/>
                  </a:lnTo>
                  <a:cubicBezTo>
                    <a:pt x="16" y="61"/>
                    <a:pt x="13" y="64"/>
                    <a:pt x="8" y="64"/>
                  </a:cubicBezTo>
                  <a:cubicBezTo>
                    <a:pt x="4" y="64"/>
                    <a:pt x="0" y="61"/>
                    <a:pt x="0" y="56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104"/>
                  </a:moveTo>
                  <a:lnTo>
                    <a:pt x="16" y="152"/>
                  </a:lnTo>
                  <a:cubicBezTo>
                    <a:pt x="16" y="157"/>
                    <a:pt x="13" y="160"/>
                    <a:pt x="8" y="160"/>
                  </a:cubicBezTo>
                  <a:cubicBezTo>
                    <a:pt x="4" y="160"/>
                    <a:pt x="0" y="157"/>
                    <a:pt x="0" y="152"/>
                  </a:cubicBezTo>
                  <a:lnTo>
                    <a:pt x="0" y="104"/>
                  </a:lnTo>
                  <a:cubicBezTo>
                    <a:pt x="0" y="100"/>
                    <a:pt x="4" y="96"/>
                    <a:pt x="8" y="96"/>
                  </a:cubicBezTo>
                  <a:cubicBezTo>
                    <a:pt x="13" y="96"/>
                    <a:pt x="16" y="100"/>
                    <a:pt x="16" y="104"/>
                  </a:cubicBezTo>
                  <a:close/>
                  <a:moveTo>
                    <a:pt x="16" y="200"/>
                  </a:moveTo>
                  <a:lnTo>
                    <a:pt x="16" y="248"/>
                  </a:lnTo>
                  <a:cubicBezTo>
                    <a:pt x="16" y="253"/>
                    <a:pt x="13" y="256"/>
                    <a:pt x="8" y="256"/>
                  </a:cubicBezTo>
                  <a:cubicBezTo>
                    <a:pt x="4" y="256"/>
                    <a:pt x="0" y="253"/>
                    <a:pt x="0" y="248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296"/>
                  </a:moveTo>
                  <a:lnTo>
                    <a:pt x="16" y="344"/>
                  </a:lnTo>
                  <a:cubicBezTo>
                    <a:pt x="16" y="349"/>
                    <a:pt x="13" y="352"/>
                    <a:pt x="8" y="352"/>
                  </a:cubicBezTo>
                  <a:cubicBezTo>
                    <a:pt x="4" y="352"/>
                    <a:pt x="0" y="349"/>
                    <a:pt x="0" y="344"/>
                  </a:cubicBezTo>
                  <a:lnTo>
                    <a:pt x="0" y="296"/>
                  </a:lnTo>
                  <a:cubicBezTo>
                    <a:pt x="0" y="292"/>
                    <a:pt x="4" y="288"/>
                    <a:pt x="8" y="288"/>
                  </a:cubicBezTo>
                  <a:cubicBezTo>
                    <a:pt x="13" y="288"/>
                    <a:pt x="16" y="292"/>
                    <a:pt x="16" y="296"/>
                  </a:cubicBezTo>
                  <a:close/>
                  <a:moveTo>
                    <a:pt x="16" y="392"/>
                  </a:moveTo>
                  <a:lnTo>
                    <a:pt x="16" y="440"/>
                  </a:lnTo>
                  <a:cubicBezTo>
                    <a:pt x="16" y="445"/>
                    <a:pt x="13" y="448"/>
                    <a:pt x="8" y="448"/>
                  </a:cubicBezTo>
                  <a:cubicBezTo>
                    <a:pt x="4" y="448"/>
                    <a:pt x="0" y="445"/>
                    <a:pt x="0" y="440"/>
                  </a:cubicBezTo>
                  <a:lnTo>
                    <a:pt x="0" y="392"/>
                  </a:lnTo>
                  <a:cubicBezTo>
                    <a:pt x="0" y="388"/>
                    <a:pt x="4" y="384"/>
                    <a:pt x="8" y="384"/>
                  </a:cubicBezTo>
                  <a:cubicBezTo>
                    <a:pt x="13" y="384"/>
                    <a:pt x="16" y="388"/>
                    <a:pt x="16" y="392"/>
                  </a:cubicBezTo>
                  <a:close/>
                  <a:moveTo>
                    <a:pt x="16" y="488"/>
                  </a:moveTo>
                  <a:lnTo>
                    <a:pt x="16" y="536"/>
                  </a:lnTo>
                  <a:cubicBezTo>
                    <a:pt x="16" y="541"/>
                    <a:pt x="13" y="544"/>
                    <a:pt x="8" y="544"/>
                  </a:cubicBezTo>
                  <a:cubicBezTo>
                    <a:pt x="4" y="544"/>
                    <a:pt x="0" y="541"/>
                    <a:pt x="0" y="536"/>
                  </a:cubicBezTo>
                  <a:lnTo>
                    <a:pt x="0" y="488"/>
                  </a:lnTo>
                  <a:cubicBezTo>
                    <a:pt x="0" y="484"/>
                    <a:pt x="4" y="480"/>
                    <a:pt x="8" y="480"/>
                  </a:cubicBezTo>
                  <a:cubicBezTo>
                    <a:pt x="13" y="480"/>
                    <a:pt x="16" y="484"/>
                    <a:pt x="16" y="488"/>
                  </a:cubicBezTo>
                  <a:close/>
                  <a:moveTo>
                    <a:pt x="16" y="584"/>
                  </a:moveTo>
                  <a:lnTo>
                    <a:pt x="16" y="632"/>
                  </a:lnTo>
                  <a:cubicBezTo>
                    <a:pt x="16" y="637"/>
                    <a:pt x="13" y="640"/>
                    <a:pt x="8" y="640"/>
                  </a:cubicBezTo>
                  <a:cubicBezTo>
                    <a:pt x="4" y="640"/>
                    <a:pt x="0" y="637"/>
                    <a:pt x="0" y="632"/>
                  </a:cubicBezTo>
                  <a:lnTo>
                    <a:pt x="0" y="584"/>
                  </a:lnTo>
                  <a:cubicBezTo>
                    <a:pt x="0" y="580"/>
                    <a:pt x="4" y="576"/>
                    <a:pt x="8" y="576"/>
                  </a:cubicBezTo>
                  <a:cubicBezTo>
                    <a:pt x="13" y="576"/>
                    <a:pt x="16" y="580"/>
                    <a:pt x="16" y="584"/>
                  </a:cubicBezTo>
                  <a:close/>
                  <a:moveTo>
                    <a:pt x="16" y="680"/>
                  </a:moveTo>
                  <a:lnTo>
                    <a:pt x="16" y="728"/>
                  </a:lnTo>
                  <a:cubicBezTo>
                    <a:pt x="16" y="733"/>
                    <a:pt x="13" y="736"/>
                    <a:pt x="8" y="736"/>
                  </a:cubicBezTo>
                  <a:cubicBezTo>
                    <a:pt x="4" y="736"/>
                    <a:pt x="0" y="733"/>
                    <a:pt x="0" y="728"/>
                  </a:cubicBezTo>
                  <a:lnTo>
                    <a:pt x="0" y="680"/>
                  </a:lnTo>
                  <a:cubicBezTo>
                    <a:pt x="0" y="676"/>
                    <a:pt x="4" y="672"/>
                    <a:pt x="8" y="672"/>
                  </a:cubicBezTo>
                  <a:cubicBezTo>
                    <a:pt x="13" y="672"/>
                    <a:pt x="16" y="676"/>
                    <a:pt x="16" y="680"/>
                  </a:cubicBezTo>
                  <a:close/>
                  <a:moveTo>
                    <a:pt x="16" y="776"/>
                  </a:moveTo>
                  <a:lnTo>
                    <a:pt x="16" y="824"/>
                  </a:lnTo>
                  <a:cubicBezTo>
                    <a:pt x="16" y="829"/>
                    <a:pt x="13" y="832"/>
                    <a:pt x="8" y="832"/>
                  </a:cubicBezTo>
                  <a:cubicBezTo>
                    <a:pt x="4" y="832"/>
                    <a:pt x="0" y="829"/>
                    <a:pt x="0" y="824"/>
                  </a:cubicBezTo>
                  <a:lnTo>
                    <a:pt x="0" y="776"/>
                  </a:lnTo>
                  <a:cubicBezTo>
                    <a:pt x="0" y="772"/>
                    <a:pt x="4" y="768"/>
                    <a:pt x="8" y="768"/>
                  </a:cubicBezTo>
                  <a:cubicBezTo>
                    <a:pt x="13" y="768"/>
                    <a:pt x="16" y="772"/>
                    <a:pt x="16" y="776"/>
                  </a:cubicBezTo>
                  <a:close/>
                  <a:moveTo>
                    <a:pt x="16" y="872"/>
                  </a:moveTo>
                  <a:lnTo>
                    <a:pt x="16" y="920"/>
                  </a:lnTo>
                  <a:cubicBezTo>
                    <a:pt x="16" y="925"/>
                    <a:pt x="13" y="928"/>
                    <a:pt x="8" y="928"/>
                  </a:cubicBezTo>
                  <a:cubicBezTo>
                    <a:pt x="4" y="928"/>
                    <a:pt x="0" y="925"/>
                    <a:pt x="0" y="920"/>
                  </a:cubicBezTo>
                  <a:lnTo>
                    <a:pt x="0" y="872"/>
                  </a:lnTo>
                  <a:cubicBezTo>
                    <a:pt x="0" y="868"/>
                    <a:pt x="4" y="864"/>
                    <a:pt x="8" y="864"/>
                  </a:cubicBezTo>
                  <a:cubicBezTo>
                    <a:pt x="13" y="864"/>
                    <a:pt x="16" y="868"/>
                    <a:pt x="16" y="872"/>
                  </a:cubicBezTo>
                  <a:close/>
                  <a:moveTo>
                    <a:pt x="16" y="968"/>
                  </a:moveTo>
                  <a:lnTo>
                    <a:pt x="16" y="1016"/>
                  </a:lnTo>
                  <a:cubicBezTo>
                    <a:pt x="16" y="1021"/>
                    <a:pt x="13" y="1024"/>
                    <a:pt x="8" y="1024"/>
                  </a:cubicBezTo>
                  <a:cubicBezTo>
                    <a:pt x="4" y="1024"/>
                    <a:pt x="0" y="1021"/>
                    <a:pt x="0" y="1016"/>
                  </a:cubicBezTo>
                  <a:lnTo>
                    <a:pt x="0" y="968"/>
                  </a:lnTo>
                  <a:cubicBezTo>
                    <a:pt x="0" y="964"/>
                    <a:pt x="4" y="960"/>
                    <a:pt x="8" y="960"/>
                  </a:cubicBezTo>
                  <a:cubicBezTo>
                    <a:pt x="13" y="960"/>
                    <a:pt x="16" y="964"/>
                    <a:pt x="16" y="968"/>
                  </a:cubicBezTo>
                  <a:close/>
                  <a:moveTo>
                    <a:pt x="16" y="1064"/>
                  </a:moveTo>
                  <a:lnTo>
                    <a:pt x="16" y="1112"/>
                  </a:lnTo>
                  <a:cubicBezTo>
                    <a:pt x="16" y="1117"/>
                    <a:pt x="13" y="1120"/>
                    <a:pt x="8" y="1120"/>
                  </a:cubicBezTo>
                  <a:cubicBezTo>
                    <a:pt x="4" y="1120"/>
                    <a:pt x="0" y="1117"/>
                    <a:pt x="0" y="1112"/>
                  </a:cubicBezTo>
                  <a:lnTo>
                    <a:pt x="0" y="1064"/>
                  </a:lnTo>
                  <a:cubicBezTo>
                    <a:pt x="0" y="1060"/>
                    <a:pt x="4" y="1056"/>
                    <a:pt x="8" y="1056"/>
                  </a:cubicBezTo>
                  <a:cubicBezTo>
                    <a:pt x="13" y="1056"/>
                    <a:pt x="16" y="1060"/>
                    <a:pt x="16" y="1064"/>
                  </a:cubicBezTo>
                  <a:close/>
                  <a:moveTo>
                    <a:pt x="16" y="1160"/>
                  </a:moveTo>
                  <a:lnTo>
                    <a:pt x="16" y="1208"/>
                  </a:lnTo>
                  <a:cubicBezTo>
                    <a:pt x="16" y="1213"/>
                    <a:pt x="13" y="1216"/>
                    <a:pt x="8" y="1216"/>
                  </a:cubicBezTo>
                  <a:cubicBezTo>
                    <a:pt x="4" y="1216"/>
                    <a:pt x="0" y="1213"/>
                    <a:pt x="0" y="1208"/>
                  </a:cubicBezTo>
                  <a:lnTo>
                    <a:pt x="0" y="1160"/>
                  </a:lnTo>
                  <a:cubicBezTo>
                    <a:pt x="0" y="1156"/>
                    <a:pt x="4" y="1152"/>
                    <a:pt x="8" y="1152"/>
                  </a:cubicBezTo>
                  <a:cubicBezTo>
                    <a:pt x="13" y="1152"/>
                    <a:pt x="16" y="1156"/>
                    <a:pt x="16" y="1160"/>
                  </a:cubicBezTo>
                  <a:close/>
                  <a:moveTo>
                    <a:pt x="16" y="1256"/>
                  </a:moveTo>
                  <a:lnTo>
                    <a:pt x="16" y="1304"/>
                  </a:lnTo>
                  <a:cubicBezTo>
                    <a:pt x="16" y="1309"/>
                    <a:pt x="13" y="1312"/>
                    <a:pt x="8" y="1312"/>
                  </a:cubicBezTo>
                  <a:cubicBezTo>
                    <a:pt x="4" y="1312"/>
                    <a:pt x="0" y="1309"/>
                    <a:pt x="0" y="1304"/>
                  </a:cubicBezTo>
                  <a:lnTo>
                    <a:pt x="0" y="1256"/>
                  </a:lnTo>
                  <a:cubicBezTo>
                    <a:pt x="0" y="1252"/>
                    <a:pt x="4" y="1248"/>
                    <a:pt x="8" y="1248"/>
                  </a:cubicBezTo>
                  <a:cubicBezTo>
                    <a:pt x="13" y="1248"/>
                    <a:pt x="16" y="1252"/>
                    <a:pt x="16" y="1256"/>
                  </a:cubicBezTo>
                  <a:close/>
                  <a:moveTo>
                    <a:pt x="16" y="1352"/>
                  </a:moveTo>
                  <a:lnTo>
                    <a:pt x="16" y="1400"/>
                  </a:lnTo>
                  <a:cubicBezTo>
                    <a:pt x="16" y="1405"/>
                    <a:pt x="13" y="1408"/>
                    <a:pt x="8" y="1408"/>
                  </a:cubicBezTo>
                  <a:cubicBezTo>
                    <a:pt x="4" y="1408"/>
                    <a:pt x="0" y="1405"/>
                    <a:pt x="0" y="1400"/>
                  </a:cubicBezTo>
                  <a:lnTo>
                    <a:pt x="0" y="1352"/>
                  </a:lnTo>
                  <a:cubicBezTo>
                    <a:pt x="0" y="1348"/>
                    <a:pt x="4" y="1344"/>
                    <a:pt x="8" y="1344"/>
                  </a:cubicBezTo>
                  <a:cubicBezTo>
                    <a:pt x="13" y="1344"/>
                    <a:pt x="16" y="1348"/>
                    <a:pt x="16" y="1352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94" name="Freeform 58"/>
            <p:cNvSpPr>
              <a:spLocks/>
            </p:cNvSpPr>
            <p:nvPr/>
          </p:nvSpPr>
          <p:spPr bwMode="auto">
            <a:xfrm>
              <a:off x="4171" y="967"/>
              <a:ext cx="76" cy="63"/>
            </a:xfrm>
            <a:custGeom>
              <a:avLst/>
              <a:gdLst>
                <a:gd name="T0" fmla="*/ 12 w 138"/>
                <a:gd name="T1" fmla="*/ 0 h 139"/>
                <a:gd name="T2" fmla="*/ 23 w 138"/>
                <a:gd name="T3" fmla="*/ 13 h 139"/>
                <a:gd name="T4" fmla="*/ 0 w 138"/>
                <a:gd name="T5" fmla="*/ 13 h 139"/>
                <a:gd name="T6" fmla="*/ 12 w 138"/>
                <a:gd name="T7" fmla="*/ 0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69" y="0"/>
                  </a:moveTo>
                  <a:lnTo>
                    <a:pt x="138" y="139"/>
                  </a:lnTo>
                  <a:cubicBezTo>
                    <a:pt x="95" y="117"/>
                    <a:pt x="44" y="117"/>
                    <a:pt x="0" y="139"/>
                  </a:cubicBezTo>
                  <a:lnTo>
                    <a:pt x="69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95" name="Freeform 59"/>
            <p:cNvSpPr>
              <a:spLocks noEditPoints="1"/>
            </p:cNvSpPr>
            <p:nvPr/>
          </p:nvSpPr>
          <p:spPr bwMode="auto">
            <a:xfrm>
              <a:off x="4204" y="1832"/>
              <a:ext cx="9" cy="637"/>
            </a:xfrm>
            <a:custGeom>
              <a:avLst/>
              <a:gdLst>
                <a:gd name="T0" fmla="*/ 3 w 16"/>
                <a:gd name="T1" fmla="*/ 5 h 1408"/>
                <a:gd name="T2" fmla="*/ 0 w 16"/>
                <a:gd name="T3" fmla="*/ 5 h 1408"/>
                <a:gd name="T4" fmla="*/ 2 w 16"/>
                <a:gd name="T5" fmla="*/ 0 h 1408"/>
                <a:gd name="T6" fmla="*/ 3 w 16"/>
                <a:gd name="T7" fmla="*/ 10 h 1408"/>
                <a:gd name="T8" fmla="*/ 2 w 16"/>
                <a:gd name="T9" fmla="*/ 15 h 1408"/>
                <a:gd name="T10" fmla="*/ 0 w 16"/>
                <a:gd name="T11" fmla="*/ 10 h 1408"/>
                <a:gd name="T12" fmla="*/ 3 w 16"/>
                <a:gd name="T13" fmla="*/ 10 h 1408"/>
                <a:gd name="T14" fmla="*/ 3 w 16"/>
                <a:gd name="T15" fmla="*/ 23 h 1408"/>
                <a:gd name="T16" fmla="*/ 0 w 16"/>
                <a:gd name="T17" fmla="*/ 23 h 1408"/>
                <a:gd name="T18" fmla="*/ 2 w 16"/>
                <a:gd name="T19" fmla="*/ 18 h 1408"/>
                <a:gd name="T20" fmla="*/ 3 w 16"/>
                <a:gd name="T21" fmla="*/ 28 h 1408"/>
                <a:gd name="T22" fmla="*/ 2 w 16"/>
                <a:gd name="T23" fmla="*/ 33 h 1408"/>
                <a:gd name="T24" fmla="*/ 0 w 16"/>
                <a:gd name="T25" fmla="*/ 28 h 1408"/>
                <a:gd name="T26" fmla="*/ 3 w 16"/>
                <a:gd name="T27" fmla="*/ 28 h 1408"/>
                <a:gd name="T28" fmla="*/ 3 w 16"/>
                <a:gd name="T29" fmla="*/ 41 h 1408"/>
                <a:gd name="T30" fmla="*/ 0 w 16"/>
                <a:gd name="T31" fmla="*/ 41 h 1408"/>
                <a:gd name="T32" fmla="*/ 2 w 16"/>
                <a:gd name="T33" fmla="*/ 36 h 1408"/>
                <a:gd name="T34" fmla="*/ 3 w 16"/>
                <a:gd name="T35" fmla="*/ 45 h 1408"/>
                <a:gd name="T36" fmla="*/ 2 w 16"/>
                <a:gd name="T37" fmla="*/ 50 h 1408"/>
                <a:gd name="T38" fmla="*/ 0 w 16"/>
                <a:gd name="T39" fmla="*/ 45 h 1408"/>
                <a:gd name="T40" fmla="*/ 3 w 16"/>
                <a:gd name="T41" fmla="*/ 45 h 1408"/>
                <a:gd name="T42" fmla="*/ 3 w 16"/>
                <a:gd name="T43" fmla="*/ 58 h 1408"/>
                <a:gd name="T44" fmla="*/ 0 w 16"/>
                <a:gd name="T45" fmla="*/ 58 h 1408"/>
                <a:gd name="T46" fmla="*/ 2 w 16"/>
                <a:gd name="T47" fmla="*/ 53 h 1408"/>
                <a:gd name="T48" fmla="*/ 3 w 16"/>
                <a:gd name="T49" fmla="*/ 63 h 1408"/>
                <a:gd name="T50" fmla="*/ 2 w 16"/>
                <a:gd name="T51" fmla="*/ 68 h 1408"/>
                <a:gd name="T52" fmla="*/ 0 w 16"/>
                <a:gd name="T53" fmla="*/ 63 h 1408"/>
                <a:gd name="T54" fmla="*/ 3 w 16"/>
                <a:gd name="T55" fmla="*/ 63 h 1408"/>
                <a:gd name="T56" fmla="*/ 3 w 16"/>
                <a:gd name="T57" fmla="*/ 76 h 1408"/>
                <a:gd name="T58" fmla="*/ 0 w 16"/>
                <a:gd name="T59" fmla="*/ 76 h 1408"/>
                <a:gd name="T60" fmla="*/ 2 w 16"/>
                <a:gd name="T61" fmla="*/ 71 h 1408"/>
                <a:gd name="T62" fmla="*/ 3 w 16"/>
                <a:gd name="T63" fmla="*/ 81 h 1408"/>
                <a:gd name="T64" fmla="*/ 2 w 16"/>
                <a:gd name="T65" fmla="*/ 86 h 1408"/>
                <a:gd name="T66" fmla="*/ 0 w 16"/>
                <a:gd name="T67" fmla="*/ 81 h 1408"/>
                <a:gd name="T68" fmla="*/ 3 w 16"/>
                <a:gd name="T69" fmla="*/ 81 h 1408"/>
                <a:gd name="T70" fmla="*/ 3 w 16"/>
                <a:gd name="T71" fmla="*/ 94 h 1408"/>
                <a:gd name="T72" fmla="*/ 0 w 16"/>
                <a:gd name="T73" fmla="*/ 94 h 1408"/>
                <a:gd name="T74" fmla="*/ 2 w 16"/>
                <a:gd name="T75" fmla="*/ 89 h 1408"/>
                <a:gd name="T76" fmla="*/ 3 w 16"/>
                <a:gd name="T77" fmla="*/ 99 h 1408"/>
                <a:gd name="T78" fmla="*/ 2 w 16"/>
                <a:gd name="T79" fmla="*/ 104 h 1408"/>
                <a:gd name="T80" fmla="*/ 0 w 16"/>
                <a:gd name="T81" fmla="*/ 99 h 1408"/>
                <a:gd name="T82" fmla="*/ 3 w 16"/>
                <a:gd name="T83" fmla="*/ 99 h 1408"/>
                <a:gd name="T84" fmla="*/ 3 w 16"/>
                <a:gd name="T85" fmla="*/ 112 h 1408"/>
                <a:gd name="T86" fmla="*/ 0 w 16"/>
                <a:gd name="T87" fmla="*/ 112 h 1408"/>
                <a:gd name="T88" fmla="*/ 2 w 16"/>
                <a:gd name="T89" fmla="*/ 107 h 1408"/>
                <a:gd name="T90" fmla="*/ 3 w 16"/>
                <a:gd name="T91" fmla="*/ 116 h 1408"/>
                <a:gd name="T92" fmla="*/ 2 w 16"/>
                <a:gd name="T93" fmla="*/ 122 h 1408"/>
                <a:gd name="T94" fmla="*/ 0 w 16"/>
                <a:gd name="T95" fmla="*/ 116 h 1408"/>
                <a:gd name="T96" fmla="*/ 3 w 16"/>
                <a:gd name="T97" fmla="*/ 116 h 1408"/>
                <a:gd name="T98" fmla="*/ 3 w 16"/>
                <a:gd name="T99" fmla="*/ 129 h 1408"/>
                <a:gd name="T100" fmla="*/ 0 w 16"/>
                <a:gd name="T101" fmla="*/ 129 h 1408"/>
                <a:gd name="T102" fmla="*/ 2 w 16"/>
                <a:gd name="T103" fmla="*/ 124 h 140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"/>
                <a:gd name="T157" fmla="*/ 0 h 1408"/>
                <a:gd name="T158" fmla="*/ 16 w 16"/>
                <a:gd name="T159" fmla="*/ 1408 h 140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" h="1408">
                  <a:moveTo>
                    <a:pt x="16" y="8"/>
                  </a:moveTo>
                  <a:lnTo>
                    <a:pt x="16" y="56"/>
                  </a:lnTo>
                  <a:cubicBezTo>
                    <a:pt x="16" y="61"/>
                    <a:pt x="13" y="64"/>
                    <a:pt x="8" y="64"/>
                  </a:cubicBezTo>
                  <a:cubicBezTo>
                    <a:pt x="4" y="64"/>
                    <a:pt x="0" y="61"/>
                    <a:pt x="0" y="56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104"/>
                  </a:moveTo>
                  <a:lnTo>
                    <a:pt x="16" y="152"/>
                  </a:lnTo>
                  <a:cubicBezTo>
                    <a:pt x="16" y="157"/>
                    <a:pt x="13" y="160"/>
                    <a:pt x="8" y="160"/>
                  </a:cubicBezTo>
                  <a:cubicBezTo>
                    <a:pt x="4" y="160"/>
                    <a:pt x="0" y="157"/>
                    <a:pt x="0" y="152"/>
                  </a:cubicBezTo>
                  <a:lnTo>
                    <a:pt x="0" y="104"/>
                  </a:lnTo>
                  <a:cubicBezTo>
                    <a:pt x="0" y="100"/>
                    <a:pt x="4" y="96"/>
                    <a:pt x="8" y="96"/>
                  </a:cubicBezTo>
                  <a:cubicBezTo>
                    <a:pt x="13" y="96"/>
                    <a:pt x="16" y="100"/>
                    <a:pt x="16" y="104"/>
                  </a:cubicBezTo>
                  <a:close/>
                  <a:moveTo>
                    <a:pt x="16" y="200"/>
                  </a:moveTo>
                  <a:lnTo>
                    <a:pt x="16" y="248"/>
                  </a:lnTo>
                  <a:cubicBezTo>
                    <a:pt x="16" y="253"/>
                    <a:pt x="13" y="256"/>
                    <a:pt x="8" y="256"/>
                  </a:cubicBezTo>
                  <a:cubicBezTo>
                    <a:pt x="4" y="256"/>
                    <a:pt x="0" y="253"/>
                    <a:pt x="0" y="248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296"/>
                  </a:moveTo>
                  <a:lnTo>
                    <a:pt x="16" y="344"/>
                  </a:lnTo>
                  <a:cubicBezTo>
                    <a:pt x="16" y="349"/>
                    <a:pt x="13" y="352"/>
                    <a:pt x="8" y="352"/>
                  </a:cubicBezTo>
                  <a:cubicBezTo>
                    <a:pt x="4" y="352"/>
                    <a:pt x="0" y="349"/>
                    <a:pt x="0" y="344"/>
                  </a:cubicBezTo>
                  <a:lnTo>
                    <a:pt x="0" y="296"/>
                  </a:lnTo>
                  <a:cubicBezTo>
                    <a:pt x="0" y="292"/>
                    <a:pt x="4" y="288"/>
                    <a:pt x="8" y="288"/>
                  </a:cubicBezTo>
                  <a:cubicBezTo>
                    <a:pt x="13" y="288"/>
                    <a:pt x="16" y="292"/>
                    <a:pt x="16" y="296"/>
                  </a:cubicBezTo>
                  <a:close/>
                  <a:moveTo>
                    <a:pt x="16" y="392"/>
                  </a:moveTo>
                  <a:lnTo>
                    <a:pt x="16" y="440"/>
                  </a:lnTo>
                  <a:cubicBezTo>
                    <a:pt x="16" y="445"/>
                    <a:pt x="13" y="448"/>
                    <a:pt x="8" y="448"/>
                  </a:cubicBezTo>
                  <a:cubicBezTo>
                    <a:pt x="4" y="448"/>
                    <a:pt x="0" y="445"/>
                    <a:pt x="0" y="440"/>
                  </a:cubicBezTo>
                  <a:lnTo>
                    <a:pt x="0" y="392"/>
                  </a:lnTo>
                  <a:cubicBezTo>
                    <a:pt x="0" y="388"/>
                    <a:pt x="4" y="384"/>
                    <a:pt x="8" y="384"/>
                  </a:cubicBezTo>
                  <a:cubicBezTo>
                    <a:pt x="13" y="384"/>
                    <a:pt x="16" y="388"/>
                    <a:pt x="16" y="392"/>
                  </a:cubicBezTo>
                  <a:close/>
                  <a:moveTo>
                    <a:pt x="16" y="488"/>
                  </a:moveTo>
                  <a:lnTo>
                    <a:pt x="16" y="536"/>
                  </a:lnTo>
                  <a:cubicBezTo>
                    <a:pt x="16" y="541"/>
                    <a:pt x="13" y="544"/>
                    <a:pt x="8" y="544"/>
                  </a:cubicBezTo>
                  <a:cubicBezTo>
                    <a:pt x="4" y="544"/>
                    <a:pt x="0" y="541"/>
                    <a:pt x="0" y="536"/>
                  </a:cubicBezTo>
                  <a:lnTo>
                    <a:pt x="0" y="488"/>
                  </a:lnTo>
                  <a:cubicBezTo>
                    <a:pt x="0" y="484"/>
                    <a:pt x="4" y="480"/>
                    <a:pt x="8" y="480"/>
                  </a:cubicBezTo>
                  <a:cubicBezTo>
                    <a:pt x="13" y="480"/>
                    <a:pt x="16" y="484"/>
                    <a:pt x="16" y="488"/>
                  </a:cubicBezTo>
                  <a:close/>
                  <a:moveTo>
                    <a:pt x="16" y="584"/>
                  </a:moveTo>
                  <a:lnTo>
                    <a:pt x="16" y="632"/>
                  </a:lnTo>
                  <a:cubicBezTo>
                    <a:pt x="16" y="637"/>
                    <a:pt x="13" y="640"/>
                    <a:pt x="8" y="640"/>
                  </a:cubicBezTo>
                  <a:cubicBezTo>
                    <a:pt x="4" y="640"/>
                    <a:pt x="0" y="637"/>
                    <a:pt x="0" y="632"/>
                  </a:cubicBezTo>
                  <a:lnTo>
                    <a:pt x="0" y="584"/>
                  </a:lnTo>
                  <a:cubicBezTo>
                    <a:pt x="0" y="580"/>
                    <a:pt x="4" y="576"/>
                    <a:pt x="8" y="576"/>
                  </a:cubicBezTo>
                  <a:cubicBezTo>
                    <a:pt x="13" y="576"/>
                    <a:pt x="16" y="580"/>
                    <a:pt x="16" y="584"/>
                  </a:cubicBezTo>
                  <a:close/>
                  <a:moveTo>
                    <a:pt x="16" y="680"/>
                  </a:moveTo>
                  <a:lnTo>
                    <a:pt x="16" y="728"/>
                  </a:lnTo>
                  <a:cubicBezTo>
                    <a:pt x="16" y="733"/>
                    <a:pt x="13" y="736"/>
                    <a:pt x="8" y="736"/>
                  </a:cubicBezTo>
                  <a:cubicBezTo>
                    <a:pt x="4" y="736"/>
                    <a:pt x="0" y="733"/>
                    <a:pt x="0" y="728"/>
                  </a:cubicBezTo>
                  <a:lnTo>
                    <a:pt x="0" y="680"/>
                  </a:lnTo>
                  <a:cubicBezTo>
                    <a:pt x="0" y="676"/>
                    <a:pt x="4" y="672"/>
                    <a:pt x="8" y="672"/>
                  </a:cubicBezTo>
                  <a:cubicBezTo>
                    <a:pt x="13" y="672"/>
                    <a:pt x="16" y="676"/>
                    <a:pt x="16" y="680"/>
                  </a:cubicBezTo>
                  <a:close/>
                  <a:moveTo>
                    <a:pt x="16" y="776"/>
                  </a:moveTo>
                  <a:lnTo>
                    <a:pt x="16" y="824"/>
                  </a:lnTo>
                  <a:cubicBezTo>
                    <a:pt x="16" y="829"/>
                    <a:pt x="13" y="832"/>
                    <a:pt x="8" y="832"/>
                  </a:cubicBezTo>
                  <a:cubicBezTo>
                    <a:pt x="4" y="832"/>
                    <a:pt x="0" y="829"/>
                    <a:pt x="0" y="824"/>
                  </a:cubicBezTo>
                  <a:lnTo>
                    <a:pt x="0" y="776"/>
                  </a:lnTo>
                  <a:cubicBezTo>
                    <a:pt x="0" y="772"/>
                    <a:pt x="4" y="768"/>
                    <a:pt x="8" y="768"/>
                  </a:cubicBezTo>
                  <a:cubicBezTo>
                    <a:pt x="13" y="768"/>
                    <a:pt x="16" y="772"/>
                    <a:pt x="16" y="776"/>
                  </a:cubicBezTo>
                  <a:close/>
                  <a:moveTo>
                    <a:pt x="16" y="872"/>
                  </a:moveTo>
                  <a:lnTo>
                    <a:pt x="16" y="920"/>
                  </a:lnTo>
                  <a:cubicBezTo>
                    <a:pt x="16" y="925"/>
                    <a:pt x="13" y="928"/>
                    <a:pt x="8" y="928"/>
                  </a:cubicBezTo>
                  <a:cubicBezTo>
                    <a:pt x="4" y="928"/>
                    <a:pt x="0" y="925"/>
                    <a:pt x="0" y="920"/>
                  </a:cubicBezTo>
                  <a:lnTo>
                    <a:pt x="0" y="872"/>
                  </a:lnTo>
                  <a:cubicBezTo>
                    <a:pt x="0" y="868"/>
                    <a:pt x="4" y="864"/>
                    <a:pt x="8" y="864"/>
                  </a:cubicBezTo>
                  <a:cubicBezTo>
                    <a:pt x="13" y="864"/>
                    <a:pt x="16" y="868"/>
                    <a:pt x="16" y="872"/>
                  </a:cubicBezTo>
                  <a:close/>
                  <a:moveTo>
                    <a:pt x="16" y="968"/>
                  </a:moveTo>
                  <a:lnTo>
                    <a:pt x="16" y="1016"/>
                  </a:lnTo>
                  <a:cubicBezTo>
                    <a:pt x="16" y="1021"/>
                    <a:pt x="13" y="1024"/>
                    <a:pt x="8" y="1024"/>
                  </a:cubicBezTo>
                  <a:cubicBezTo>
                    <a:pt x="4" y="1024"/>
                    <a:pt x="0" y="1021"/>
                    <a:pt x="0" y="1016"/>
                  </a:cubicBezTo>
                  <a:lnTo>
                    <a:pt x="0" y="968"/>
                  </a:lnTo>
                  <a:cubicBezTo>
                    <a:pt x="0" y="964"/>
                    <a:pt x="4" y="960"/>
                    <a:pt x="8" y="960"/>
                  </a:cubicBezTo>
                  <a:cubicBezTo>
                    <a:pt x="13" y="960"/>
                    <a:pt x="16" y="964"/>
                    <a:pt x="16" y="968"/>
                  </a:cubicBezTo>
                  <a:close/>
                  <a:moveTo>
                    <a:pt x="16" y="1064"/>
                  </a:moveTo>
                  <a:lnTo>
                    <a:pt x="16" y="1112"/>
                  </a:lnTo>
                  <a:cubicBezTo>
                    <a:pt x="16" y="1117"/>
                    <a:pt x="13" y="1120"/>
                    <a:pt x="8" y="1120"/>
                  </a:cubicBezTo>
                  <a:cubicBezTo>
                    <a:pt x="4" y="1120"/>
                    <a:pt x="0" y="1117"/>
                    <a:pt x="0" y="1112"/>
                  </a:cubicBezTo>
                  <a:lnTo>
                    <a:pt x="0" y="1064"/>
                  </a:lnTo>
                  <a:cubicBezTo>
                    <a:pt x="0" y="1060"/>
                    <a:pt x="4" y="1056"/>
                    <a:pt x="8" y="1056"/>
                  </a:cubicBezTo>
                  <a:cubicBezTo>
                    <a:pt x="13" y="1056"/>
                    <a:pt x="16" y="1060"/>
                    <a:pt x="16" y="1064"/>
                  </a:cubicBezTo>
                  <a:close/>
                  <a:moveTo>
                    <a:pt x="16" y="1160"/>
                  </a:moveTo>
                  <a:lnTo>
                    <a:pt x="16" y="1208"/>
                  </a:lnTo>
                  <a:cubicBezTo>
                    <a:pt x="16" y="1213"/>
                    <a:pt x="13" y="1216"/>
                    <a:pt x="8" y="1216"/>
                  </a:cubicBezTo>
                  <a:cubicBezTo>
                    <a:pt x="4" y="1216"/>
                    <a:pt x="0" y="1213"/>
                    <a:pt x="0" y="1208"/>
                  </a:cubicBezTo>
                  <a:lnTo>
                    <a:pt x="0" y="1160"/>
                  </a:lnTo>
                  <a:cubicBezTo>
                    <a:pt x="0" y="1156"/>
                    <a:pt x="4" y="1152"/>
                    <a:pt x="8" y="1152"/>
                  </a:cubicBezTo>
                  <a:cubicBezTo>
                    <a:pt x="13" y="1152"/>
                    <a:pt x="16" y="1156"/>
                    <a:pt x="16" y="1160"/>
                  </a:cubicBezTo>
                  <a:close/>
                  <a:moveTo>
                    <a:pt x="16" y="1256"/>
                  </a:moveTo>
                  <a:lnTo>
                    <a:pt x="16" y="1304"/>
                  </a:lnTo>
                  <a:cubicBezTo>
                    <a:pt x="16" y="1309"/>
                    <a:pt x="13" y="1312"/>
                    <a:pt x="8" y="1312"/>
                  </a:cubicBezTo>
                  <a:cubicBezTo>
                    <a:pt x="4" y="1312"/>
                    <a:pt x="0" y="1309"/>
                    <a:pt x="0" y="1304"/>
                  </a:cubicBezTo>
                  <a:lnTo>
                    <a:pt x="0" y="1256"/>
                  </a:lnTo>
                  <a:cubicBezTo>
                    <a:pt x="0" y="1252"/>
                    <a:pt x="4" y="1248"/>
                    <a:pt x="8" y="1248"/>
                  </a:cubicBezTo>
                  <a:cubicBezTo>
                    <a:pt x="13" y="1248"/>
                    <a:pt x="16" y="1252"/>
                    <a:pt x="16" y="1256"/>
                  </a:cubicBezTo>
                  <a:close/>
                  <a:moveTo>
                    <a:pt x="16" y="1352"/>
                  </a:moveTo>
                  <a:lnTo>
                    <a:pt x="16" y="1400"/>
                  </a:lnTo>
                  <a:cubicBezTo>
                    <a:pt x="16" y="1405"/>
                    <a:pt x="13" y="1408"/>
                    <a:pt x="8" y="1408"/>
                  </a:cubicBezTo>
                  <a:cubicBezTo>
                    <a:pt x="4" y="1408"/>
                    <a:pt x="0" y="1405"/>
                    <a:pt x="0" y="1400"/>
                  </a:cubicBezTo>
                  <a:lnTo>
                    <a:pt x="0" y="1352"/>
                  </a:lnTo>
                  <a:cubicBezTo>
                    <a:pt x="0" y="1348"/>
                    <a:pt x="4" y="1344"/>
                    <a:pt x="8" y="1344"/>
                  </a:cubicBezTo>
                  <a:cubicBezTo>
                    <a:pt x="13" y="1344"/>
                    <a:pt x="16" y="1348"/>
                    <a:pt x="16" y="1352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96" name="Freeform 60"/>
            <p:cNvSpPr>
              <a:spLocks/>
            </p:cNvSpPr>
            <p:nvPr/>
          </p:nvSpPr>
          <p:spPr bwMode="auto">
            <a:xfrm>
              <a:off x="4171" y="2468"/>
              <a:ext cx="76" cy="62"/>
            </a:xfrm>
            <a:custGeom>
              <a:avLst/>
              <a:gdLst>
                <a:gd name="T0" fmla="*/ 12 w 138"/>
                <a:gd name="T1" fmla="*/ 13 h 138"/>
                <a:gd name="T2" fmla="*/ 0 w 138"/>
                <a:gd name="T3" fmla="*/ 0 h 138"/>
                <a:gd name="T4" fmla="*/ 23 w 138"/>
                <a:gd name="T5" fmla="*/ 0 h 138"/>
                <a:gd name="T6" fmla="*/ 23 w 138"/>
                <a:gd name="T7" fmla="*/ 0 h 138"/>
                <a:gd name="T8" fmla="*/ 12 w 138"/>
                <a:gd name="T9" fmla="*/ 13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38"/>
                <a:gd name="T17" fmla="*/ 138 w 138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38">
                  <a:moveTo>
                    <a:pt x="69" y="138"/>
                  </a:moveTo>
                  <a:lnTo>
                    <a:pt x="0" y="0"/>
                  </a:lnTo>
                  <a:cubicBezTo>
                    <a:pt x="44" y="22"/>
                    <a:pt x="95" y="22"/>
                    <a:pt x="138" y="0"/>
                  </a:cubicBezTo>
                  <a:lnTo>
                    <a:pt x="69" y="138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97" name="Rectangle 61"/>
            <p:cNvSpPr>
              <a:spLocks noChangeArrowheads="1"/>
            </p:cNvSpPr>
            <p:nvPr/>
          </p:nvSpPr>
          <p:spPr bwMode="auto">
            <a:xfrm>
              <a:off x="594" y="826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0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2798" name="Rectangle 62"/>
            <p:cNvSpPr>
              <a:spLocks noChangeArrowheads="1"/>
            </p:cNvSpPr>
            <p:nvPr/>
          </p:nvSpPr>
          <p:spPr bwMode="auto">
            <a:xfrm>
              <a:off x="999" y="826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4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2799" name="Rectangle 63"/>
            <p:cNvSpPr>
              <a:spLocks noChangeArrowheads="1"/>
            </p:cNvSpPr>
            <p:nvPr/>
          </p:nvSpPr>
          <p:spPr bwMode="auto">
            <a:xfrm>
              <a:off x="1429" y="826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8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2800" name="Rectangle 64"/>
            <p:cNvSpPr>
              <a:spLocks noChangeArrowheads="1"/>
            </p:cNvSpPr>
            <p:nvPr/>
          </p:nvSpPr>
          <p:spPr bwMode="auto">
            <a:xfrm>
              <a:off x="2238" y="826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16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2801" name="Rectangle 65"/>
            <p:cNvSpPr>
              <a:spLocks noChangeArrowheads="1"/>
            </p:cNvSpPr>
            <p:nvPr/>
          </p:nvSpPr>
          <p:spPr bwMode="auto">
            <a:xfrm>
              <a:off x="2626" y="826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19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2802" name="Rectangle 66"/>
            <p:cNvSpPr>
              <a:spLocks noChangeArrowheads="1"/>
            </p:cNvSpPr>
            <p:nvPr/>
          </p:nvSpPr>
          <p:spPr bwMode="auto">
            <a:xfrm>
              <a:off x="3259" y="826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24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2803" name="Rectangle 67"/>
            <p:cNvSpPr>
              <a:spLocks noChangeArrowheads="1"/>
            </p:cNvSpPr>
            <p:nvPr/>
          </p:nvSpPr>
          <p:spPr bwMode="auto">
            <a:xfrm>
              <a:off x="3857" y="826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31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2804" name="Freeform 68"/>
            <p:cNvSpPr>
              <a:spLocks noEditPoints="1"/>
            </p:cNvSpPr>
            <p:nvPr/>
          </p:nvSpPr>
          <p:spPr bwMode="auto">
            <a:xfrm>
              <a:off x="36" y="964"/>
              <a:ext cx="510" cy="7"/>
            </a:xfrm>
            <a:custGeom>
              <a:avLst/>
              <a:gdLst>
                <a:gd name="T0" fmla="*/ 9 w 928"/>
                <a:gd name="T1" fmla="*/ 0 h 16"/>
                <a:gd name="T2" fmla="*/ 9 w 928"/>
                <a:gd name="T3" fmla="*/ 1 h 16"/>
                <a:gd name="T4" fmla="*/ 0 w 928"/>
                <a:gd name="T5" fmla="*/ 1 h 16"/>
                <a:gd name="T6" fmla="*/ 17 w 928"/>
                <a:gd name="T7" fmla="*/ 0 h 16"/>
                <a:gd name="T8" fmla="*/ 26 w 928"/>
                <a:gd name="T9" fmla="*/ 1 h 16"/>
                <a:gd name="T10" fmla="*/ 17 w 928"/>
                <a:gd name="T11" fmla="*/ 1 h 16"/>
                <a:gd name="T12" fmla="*/ 17 w 928"/>
                <a:gd name="T13" fmla="*/ 0 h 16"/>
                <a:gd name="T14" fmla="*/ 41 w 928"/>
                <a:gd name="T15" fmla="*/ 0 h 16"/>
                <a:gd name="T16" fmla="*/ 41 w 928"/>
                <a:gd name="T17" fmla="*/ 1 h 16"/>
                <a:gd name="T18" fmla="*/ 32 w 928"/>
                <a:gd name="T19" fmla="*/ 1 h 16"/>
                <a:gd name="T20" fmla="*/ 49 w 928"/>
                <a:gd name="T21" fmla="*/ 0 h 16"/>
                <a:gd name="T22" fmla="*/ 58 w 928"/>
                <a:gd name="T23" fmla="*/ 1 h 16"/>
                <a:gd name="T24" fmla="*/ 49 w 928"/>
                <a:gd name="T25" fmla="*/ 1 h 16"/>
                <a:gd name="T26" fmla="*/ 49 w 928"/>
                <a:gd name="T27" fmla="*/ 0 h 16"/>
                <a:gd name="T28" fmla="*/ 73 w 928"/>
                <a:gd name="T29" fmla="*/ 0 h 16"/>
                <a:gd name="T30" fmla="*/ 73 w 928"/>
                <a:gd name="T31" fmla="*/ 1 h 16"/>
                <a:gd name="T32" fmla="*/ 64 w 928"/>
                <a:gd name="T33" fmla="*/ 1 h 16"/>
                <a:gd name="T34" fmla="*/ 81 w 928"/>
                <a:gd name="T35" fmla="*/ 0 h 16"/>
                <a:gd name="T36" fmla="*/ 90 w 928"/>
                <a:gd name="T37" fmla="*/ 1 h 16"/>
                <a:gd name="T38" fmla="*/ 81 w 928"/>
                <a:gd name="T39" fmla="*/ 1 h 16"/>
                <a:gd name="T40" fmla="*/ 81 w 928"/>
                <a:gd name="T41" fmla="*/ 0 h 16"/>
                <a:gd name="T42" fmla="*/ 105 w 928"/>
                <a:gd name="T43" fmla="*/ 0 h 16"/>
                <a:gd name="T44" fmla="*/ 105 w 928"/>
                <a:gd name="T45" fmla="*/ 1 h 16"/>
                <a:gd name="T46" fmla="*/ 96 w 928"/>
                <a:gd name="T47" fmla="*/ 1 h 16"/>
                <a:gd name="T48" fmla="*/ 113 w 928"/>
                <a:gd name="T49" fmla="*/ 0 h 16"/>
                <a:gd name="T50" fmla="*/ 122 w 928"/>
                <a:gd name="T51" fmla="*/ 1 h 16"/>
                <a:gd name="T52" fmla="*/ 113 w 928"/>
                <a:gd name="T53" fmla="*/ 1 h 16"/>
                <a:gd name="T54" fmla="*/ 113 w 928"/>
                <a:gd name="T55" fmla="*/ 0 h 16"/>
                <a:gd name="T56" fmla="*/ 137 w 928"/>
                <a:gd name="T57" fmla="*/ 0 h 16"/>
                <a:gd name="T58" fmla="*/ 137 w 928"/>
                <a:gd name="T59" fmla="*/ 1 h 16"/>
                <a:gd name="T60" fmla="*/ 128 w 928"/>
                <a:gd name="T61" fmla="*/ 1 h 16"/>
                <a:gd name="T62" fmla="*/ 145 w 928"/>
                <a:gd name="T63" fmla="*/ 0 h 16"/>
                <a:gd name="T64" fmla="*/ 154 w 928"/>
                <a:gd name="T65" fmla="*/ 1 h 16"/>
                <a:gd name="T66" fmla="*/ 145 w 928"/>
                <a:gd name="T67" fmla="*/ 1 h 16"/>
                <a:gd name="T68" fmla="*/ 145 w 928"/>
                <a:gd name="T69" fmla="*/ 0 h 1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28"/>
                <a:gd name="T106" fmla="*/ 0 h 16"/>
                <a:gd name="T107" fmla="*/ 928 w 928"/>
                <a:gd name="T108" fmla="*/ 16 h 1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28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  <a:moveTo>
                    <a:pt x="776" y="0"/>
                  </a:moveTo>
                  <a:lnTo>
                    <a:pt x="824" y="0"/>
                  </a:lnTo>
                  <a:cubicBezTo>
                    <a:pt x="829" y="0"/>
                    <a:pt x="832" y="4"/>
                    <a:pt x="832" y="8"/>
                  </a:cubicBezTo>
                  <a:cubicBezTo>
                    <a:pt x="832" y="13"/>
                    <a:pt x="829" y="16"/>
                    <a:pt x="824" y="16"/>
                  </a:cubicBezTo>
                  <a:lnTo>
                    <a:pt x="776" y="16"/>
                  </a:lnTo>
                  <a:cubicBezTo>
                    <a:pt x="772" y="16"/>
                    <a:pt x="768" y="13"/>
                    <a:pt x="768" y="8"/>
                  </a:cubicBezTo>
                  <a:cubicBezTo>
                    <a:pt x="768" y="4"/>
                    <a:pt x="772" y="0"/>
                    <a:pt x="776" y="0"/>
                  </a:cubicBezTo>
                  <a:close/>
                  <a:moveTo>
                    <a:pt x="872" y="0"/>
                  </a:moveTo>
                  <a:lnTo>
                    <a:pt x="920" y="0"/>
                  </a:lnTo>
                  <a:cubicBezTo>
                    <a:pt x="925" y="0"/>
                    <a:pt x="928" y="4"/>
                    <a:pt x="928" y="8"/>
                  </a:cubicBezTo>
                  <a:cubicBezTo>
                    <a:pt x="928" y="13"/>
                    <a:pt x="925" y="16"/>
                    <a:pt x="920" y="16"/>
                  </a:cubicBezTo>
                  <a:lnTo>
                    <a:pt x="872" y="16"/>
                  </a:lnTo>
                  <a:cubicBezTo>
                    <a:pt x="868" y="16"/>
                    <a:pt x="864" y="13"/>
                    <a:pt x="864" y="8"/>
                  </a:cubicBezTo>
                  <a:cubicBezTo>
                    <a:pt x="864" y="4"/>
                    <a:pt x="868" y="0"/>
                    <a:pt x="872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05" name="Freeform 69"/>
            <p:cNvSpPr>
              <a:spLocks noEditPoints="1"/>
            </p:cNvSpPr>
            <p:nvPr/>
          </p:nvSpPr>
          <p:spPr bwMode="auto">
            <a:xfrm>
              <a:off x="36" y="2266"/>
              <a:ext cx="510" cy="7"/>
            </a:xfrm>
            <a:custGeom>
              <a:avLst/>
              <a:gdLst>
                <a:gd name="T0" fmla="*/ 9 w 928"/>
                <a:gd name="T1" fmla="*/ 0 h 16"/>
                <a:gd name="T2" fmla="*/ 9 w 928"/>
                <a:gd name="T3" fmla="*/ 1 h 16"/>
                <a:gd name="T4" fmla="*/ 0 w 928"/>
                <a:gd name="T5" fmla="*/ 1 h 16"/>
                <a:gd name="T6" fmla="*/ 17 w 928"/>
                <a:gd name="T7" fmla="*/ 0 h 16"/>
                <a:gd name="T8" fmla="*/ 26 w 928"/>
                <a:gd name="T9" fmla="*/ 1 h 16"/>
                <a:gd name="T10" fmla="*/ 17 w 928"/>
                <a:gd name="T11" fmla="*/ 1 h 16"/>
                <a:gd name="T12" fmla="*/ 17 w 928"/>
                <a:gd name="T13" fmla="*/ 0 h 16"/>
                <a:gd name="T14" fmla="*/ 41 w 928"/>
                <a:gd name="T15" fmla="*/ 0 h 16"/>
                <a:gd name="T16" fmla="*/ 41 w 928"/>
                <a:gd name="T17" fmla="*/ 1 h 16"/>
                <a:gd name="T18" fmla="*/ 32 w 928"/>
                <a:gd name="T19" fmla="*/ 1 h 16"/>
                <a:gd name="T20" fmla="*/ 49 w 928"/>
                <a:gd name="T21" fmla="*/ 0 h 16"/>
                <a:gd name="T22" fmla="*/ 58 w 928"/>
                <a:gd name="T23" fmla="*/ 1 h 16"/>
                <a:gd name="T24" fmla="*/ 49 w 928"/>
                <a:gd name="T25" fmla="*/ 1 h 16"/>
                <a:gd name="T26" fmla="*/ 49 w 928"/>
                <a:gd name="T27" fmla="*/ 0 h 16"/>
                <a:gd name="T28" fmla="*/ 73 w 928"/>
                <a:gd name="T29" fmla="*/ 0 h 16"/>
                <a:gd name="T30" fmla="*/ 73 w 928"/>
                <a:gd name="T31" fmla="*/ 1 h 16"/>
                <a:gd name="T32" fmla="*/ 64 w 928"/>
                <a:gd name="T33" fmla="*/ 1 h 16"/>
                <a:gd name="T34" fmla="*/ 81 w 928"/>
                <a:gd name="T35" fmla="*/ 0 h 16"/>
                <a:gd name="T36" fmla="*/ 90 w 928"/>
                <a:gd name="T37" fmla="*/ 1 h 16"/>
                <a:gd name="T38" fmla="*/ 81 w 928"/>
                <a:gd name="T39" fmla="*/ 1 h 16"/>
                <a:gd name="T40" fmla="*/ 81 w 928"/>
                <a:gd name="T41" fmla="*/ 0 h 16"/>
                <a:gd name="T42" fmla="*/ 105 w 928"/>
                <a:gd name="T43" fmla="*/ 0 h 16"/>
                <a:gd name="T44" fmla="*/ 105 w 928"/>
                <a:gd name="T45" fmla="*/ 1 h 16"/>
                <a:gd name="T46" fmla="*/ 96 w 928"/>
                <a:gd name="T47" fmla="*/ 1 h 16"/>
                <a:gd name="T48" fmla="*/ 113 w 928"/>
                <a:gd name="T49" fmla="*/ 0 h 16"/>
                <a:gd name="T50" fmla="*/ 122 w 928"/>
                <a:gd name="T51" fmla="*/ 1 h 16"/>
                <a:gd name="T52" fmla="*/ 113 w 928"/>
                <a:gd name="T53" fmla="*/ 1 h 16"/>
                <a:gd name="T54" fmla="*/ 113 w 928"/>
                <a:gd name="T55" fmla="*/ 0 h 16"/>
                <a:gd name="T56" fmla="*/ 137 w 928"/>
                <a:gd name="T57" fmla="*/ 0 h 16"/>
                <a:gd name="T58" fmla="*/ 137 w 928"/>
                <a:gd name="T59" fmla="*/ 1 h 16"/>
                <a:gd name="T60" fmla="*/ 128 w 928"/>
                <a:gd name="T61" fmla="*/ 1 h 16"/>
                <a:gd name="T62" fmla="*/ 145 w 928"/>
                <a:gd name="T63" fmla="*/ 0 h 16"/>
                <a:gd name="T64" fmla="*/ 154 w 928"/>
                <a:gd name="T65" fmla="*/ 1 h 16"/>
                <a:gd name="T66" fmla="*/ 145 w 928"/>
                <a:gd name="T67" fmla="*/ 1 h 16"/>
                <a:gd name="T68" fmla="*/ 145 w 928"/>
                <a:gd name="T69" fmla="*/ 0 h 1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28"/>
                <a:gd name="T106" fmla="*/ 0 h 16"/>
                <a:gd name="T107" fmla="*/ 928 w 928"/>
                <a:gd name="T108" fmla="*/ 16 h 1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28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  <a:moveTo>
                    <a:pt x="776" y="0"/>
                  </a:moveTo>
                  <a:lnTo>
                    <a:pt x="824" y="0"/>
                  </a:lnTo>
                  <a:cubicBezTo>
                    <a:pt x="829" y="0"/>
                    <a:pt x="832" y="4"/>
                    <a:pt x="832" y="8"/>
                  </a:cubicBezTo>
                  <a:cubicBezTo>
                    <a:pt x="832" y="13"/>
                    <a:pt x="829" y="16"/>
                    <a:pt x="824" y="16"/>
                  </a:cubicBezTo>
                  <a:lnTo>
                    <a:pt x="776" y="16"/>
                  </a:lnTo>
                  <a:cubicBezTo>
                    <a:pt x="772" y="16"/>
                    <a:pt x="768" y="13"/>
                    <a:pt x="768" y="8"/>
                  </a:cubicBezTo>
                  <a:cubicBezTo>
                    <a:pt x="768" y="4"/>
                    <a:pt x="772" y="0"/>
                    <a:pt x="776" y="0"/>
                  </a:cubicBezTo>
                  <a:close/>
                  <a:moveTo>
                    <a:pt x="872" y="0"/>
                  </a:moveTo>
                  <a:lnTo>
                    <a:pt x="920" y="0"/>
                  </a:lnTo>
                  <a:cubicBezTo>
                    <a:pt x="925" y="0"/>
                    <a:pt x="928" y="4"/>
                    <a:pt x="928" y="8"/>
                  </a:cubicBezTo>
                  <a:cubicBezTo>
                    <a:pt x="928" y="13"/>
                    <a:pt x="925" y="16"/>
                    <a:pt x="920" y="16"/>
                  </a:cubicBezTo>
                  <a:lnTo>
                    <a:pt x="872" y="16"/>
                  </a:lnTo>
                  <a:cubicBezTo>
                    <a:pt x="868" y="16"/>
                    <a:pt x="864" y="13"/>
                    <a:pt x="864" y="8"/>
                  </a:cubicBezTo>
                  <a:cubicBezTo>
                    <a:pt x="864" y="4"/>
                    <a:pt x="868" y="0"/>
                    <a:pt x="872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06" name="Freeform 70"/>
            <p:cNvSpPr>
              <a:spLocks noEditPoints="1"/>
            </p:cNvSpPr>
            <p:nvPr/>
          </p:nvSpPr>
          <p:spPr bwMode="auto">
            <a:xfrm>
              <a:off x="352" y="1011"/>
              <a:ext cx="9" cy="1201"/>
            </a:xfrm>
            <a:custGeom>
              <a:avLst/>
              <a:gdLst>
                <a:gd name="T0" fmla="*/ 0 w 16"/>
                <a:gd name="T1" fmla="*/ 5 h 2656"/>
                <a:gd name="T2" fmla="*/ 3 w 16"/>
                <a:gd name="T3" fmla="*/ 9 h 2656"/>
                <a:gd name="T4" fmla="*/ 0 w 16"/>
                <a:gd name="T5" fmla="*/ 9 h 2656"/>
                <a:gd name="T6" fmla="*/ 3 w 16"/>
                <a:gd name="T7" fmla="*/ 23 h 2656"/>
                <a:gd name="T8" fmla="*/ 2 w 16"/>
                <a:gd name="T9" fmla="*/ 18 h 2656"/>
                <a:gd name="T10" fmla="*/ 2 w 16"/>
                <a:gd name="T11" fmla="*/ 33 h 2656"/>
                <a:gd name="T12" fmla="*/ 3 w 16"/>
                <a:gd name="T13" fmla="*/ 28 h 2656"/>
                <a:gd name="T14" fmla="*/ 0 w 16"/>
                <a:gd name="T15" fmla="*/ 41 h 2656"/>
                <a:gd name="T16" fmla="*/ 3 w 16"/>
                <a:gd name="T17" fmla="*/ 45 h 2656"/>
                <a:gd name="T18" fmla="*/ 0 w 16"/>
                <a:gd name="T19" fmla="*/ 45 h 2656"/>
                <a:gd name="T20" fmla="*/ 3 w 16"/>
                <a:gd name="T21" fmla="*/ 58 h 2656"/>
                <a:gd name="T22" fmla="*/ 2 w 16"/>
                <a:gd name="T23" fmla="*/ 53 h 2656"/>
                <a:gd name="T24" fmla="*/ 2 w 16"/>
                <a:gd name="T25" fmla="*/ 68 h 2656"/>
                <a:gd name="T26" fmla="*/ 3 w 16"/>
                <a:gd name="T27" fmla="*/ 63 h 2656"/>
                <a:gd name="T28" fmla="*/ 0 w 16"/>
                <a:gd name="T29" fmla="*/ 76 h 2656"/>
                <a:gd name="T30" fmla="*/ 3 w 16"/>
                <a:gd name="T31" fmla="*/ 80 h 2656"/>
                <a:gd name="T32" fmla="*/ 0 w 16"/>
                <a:gd name="T33" fmla="*/ 80 h 2656"/>
                <a:gd name="T34" fmla="*/ 3 w 16"/>
                <a:gd name="T35" fmla="*/ 94 h 2656"/>
                <a:gd name="T36" fmla="*/ 2 w 16"/>
                <a:gd name="T37" fmla="*/ 89 h 2656"/>
                <a:gd name="T38" fmla="*/ 2 w 16"/>
                <a:gd name="T39" fmla="*/ 104 h 2656"/>
                <a:gd name="T40" fmla="*/ 3 w 16"/>
                <a:gd name="T41" fmla="*/ 99 h 2656"/>
                <a:gd name="T42" fmla="*/ 0 w 16"/>
                <a:gd name="T43" fmla="*/ 112 h 2656"/>
                <a:gd name="T44" fmla="*/ 3 w 16"/>
                <a:gd name="T45" fmla="*/ 116 h 2656"/>
                <a:gd name="T46" fmla="*/ 0 w 16"/>
                <a:gd name="T47" fmla="*/ 116 h 2656"/>
                <a:gd name="T48" fmla="*/ 3 w 16"/>
                <a:gd name="T49" fmla="*/ 129 h 2656"/>
                <a:gd name="T50" fmla="*/ 2 w 16"/>
                <a:gd name="T51" fmla="*/ 124 h 2656"/>
                <a:gd name="T52" fmla="*/ 2 w 16"/>
                <a:gd name="T53" fmla="*/ 139 h 2656"/>
                <a:gd name="T54" fmla="*/ 3 w 16"/>
                <a:gd name="T55" fmla="*/ 134 h 2656"/>
                <a:gd name="T56" fmla="*/ 0 w 16"/>
                <a:gd name="T57" fmla="*/ 147 h 2656"/>
                <a:gd name="T58" fmla="*/ 3 w 16"/>
                <a:gd name="T59" fmla="*/ 152 h 2656"/>
                <a:gd name="T60" fmla="*/ 0 w 16"/>
                <a:gd name="T61" fmla="*/ 152 h 2656"/>
                <a:gd name="T62" fmla="*/ 3 w 16"/>
                <a:gd name="T63" fmla="*/ 165 h 2656"/>
                <a:gd name="T64" fmla="*/ 2 w 16"/>
                <a:gd name="T65" fmla="*/ 160 h 2656"/>
                <a:gd name="T66" fmla="*/ 2 w 16"/>
                <a:gd name="T67" fmla="*/ 175 h 2656"/>
                <a:gd name="T68" fmla="*/ 3 w 16"/>
                <a:gd name="T69" fmla="*/ 169 h 2656"/>
                <a:gd name="T70" fmla="*/ 0 w 16"/>
                <a:gd name="T71" fmla="*/ 183 h 2656"/>
                <a:gd name="T72" fmla="*/ 3 w 16"/>
                <a:gd name="T73" fmla="*/ 187 h 2656"/>
                <a:gd name="T74" fmla="*/ 0 w 16"/>
                <a:gd name="T75" fmla="*/ 187 h 2656"/>
                <a:gd name="T76" fmla="*/ 3 w 16"/>
                <a:gd name="T77" fmla="*/ 200 h 2656"/>
                <a:gd name="T78" fmla="*/ 2 w 16"/>
                <a:gd name="T79" fmla="*/ 195 h 2656"/>
                <a:gd name="T80" fmla="*/ 2 w 16"/>
                <a:gd name="T81" fmla="*/ 210 h 2656"/>
                <a:gd name="T82" fmla="*/ 3 w 16"/>
                <a:gd name="T83" fmla="*/ 205 h 2656"/>
                <a:gd name="T84" fmla="*/ 0 w 16"/>
                <a:gd name="T85" fmla="*/ 218 h 2656"/>
                <a:gd name="T86" fmla="*/ 3 w 16"/>
                <a:gd name="T87" fmla="*/ 222 h 2656"/>
                <a:gd name="T88" fmla="*/ 0 w 16"/>
                <a:gd name="T89" fmla="*/ 222 h 2656"/>
                <a:gd name="T90" fmla="*/ 3 w 16"/>
                <a:gd name="T91" fmla="*/ 236 h 2656"/>
                <a:gd name="T92" fmla="*/ 2 w 16"/>
                <a:gd name="T93" fmla="*/ 231 h 2656"/>
                <a:gd name="T94" fmla="*/ 2 w 16"/>
                <a:gd name="T95" fmla="*/ 246 h 2656"/>
                <a:gd name="T96" fmla="*/ 3 w 16"/>
                <a:gd name="T97" fmla="*/ 241 h 265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6"/>
                <a:gd name="T148" fmla="*/ 0 h 2656"/>
                <a:gd name="T149" fmla="*/ 16 w 16"/>
                <a:gd name="T150" fmla="*/ 2656 h 265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6" h="2656">
                  <a:moveTo>
                    <a:pt x="16" y="8"/>
                  </a:moveTo>
                  <a:lnTo>
                    <a:pt x="16" y="56"/>
                  </a:lnTo>
                  <a:cubicBezTo>
                    <a:pt x="16" y="61"/>
                    <a:pt x="13" y="64"/>
                    <a:pt x="8" y="64"/>
                  </a:cubicBezTo>
                  <a:cubicBezTo>
                    <a:pt x="4" y="64"/>
                    <a:pt x="0" y="61"/>
                    <a:pt x="0" y="56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104"/>
                  </a:moveTo>
                  <a:lnTo>
                    <a:pt x="16" y="152"/>
                  </a:lnTo>
                  <a:cubicBezTo>
                    <a:pt x="16" y="157"/>
                    <a:pt x="13" y="160"/>
                    <a:pt x="8" y="160"/>
                  </a:cubicBezTo>
                  <a:cubicBezTo>
                    <a:pt x="4" y="160"/>
                    <a:pt x="0" y="157"/>
                    <a:pt x="0" y="152"/>
                  </a:cubicBezTo>
                  <a:lnTo>
                    <a:pt x="0" y="104"/>
                  </a:lnTo>
                  <a:cubicBezTo>
                    <a:pt x="0" y="100"/>
                    <a:pt x="4" y="96"/>
                    <a:pt x="8" y="96"/>
                  </a:cubicBezTo>
                  <a:cubicBezTo>
                    <a:pt x="13" y="96"/>
                    <a:pt x="16" y="100"/>
                    <a:pt x="16" y="104"/>
                  </a:cubicBezTo>
                  <a:close/>
                  <a:moveTo>
                    <a:pt x="16" y="200"/>
                  </a:moveTo>
                  <a:lnTo>
                    <a:pt x="16" y="248"/>
                  </a:lnTo>
                  <a:cubicBezTo>
                    <a:pt x="16" y="253"/>
                    <a:pt x="13" y="256"/>
                    <a:pt x="8" y="256"/>
                  </a:cubicBezTo>
                  <a:cubicBezTo>
                    <a:pt x="4" y="256"/>
                    <a:pt x="0" y="253"/>
                    <a:pt x="0" y="248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296"/>
                  </a:moveTo>
                  <a:lnTo>
                    <a:pt x="16" y="344"/>
                  </a:lnTo>
                  <a:cubicBezTo>
                    <a:pt x="16" y="349"/>
                    <a:pt x="13" y="352"/>
                    <a:pt x="8" y="352"/>
                  </a:cubicBezTo>
                  <a:cubicBezTo>
                    <a:pt x="4" y="352"/>
                    <a:pt x="0" y="349"/>
                    <a:pt x="0" y="344"/>
                  </a:cubicBezTo>
                  <a:lnTo>
                    <a:pt x="0" y="296"/>
                  </a:lnTo>
                  <a:cubicBezTo>
                    <a:pt x="0" y="292"/>
                    <a:pt x="4" y="288"/>
                    <a:pt x="8" y="288"/>
                  </a:cubicBezTo>
                  <a:cubicBezTo>
                    <a:pt x="13" y="288"/>
                    <a:pt x="16" y="292"/>
                    <a:pt x="16" y="296"/>
                  </a:cubicBezTo>
                  <a:close/>
                  <a:moveTo>
                    <a:pt x="16" y="392"/>
                  </a:moveTo>
                  <a:lnTo>
                    <a:pt x="16" y="440"/>
                  </a:lnTo>
                  <a:cubicBezTo>
                    <a:pt x="16" y="445"/>
                    <a:pt x="13" y="448"/>
                    <a:pt x="8" y="448"/>
                  </a:cubicBezTo>
                  <a:cubicBezTo>
                    <a:pt x="4" y="448"/>
                    <a:pt x="0" y="445"/>
                    <a:pt x="0" y="440"/>
                  </a:cubicBezTo>
                  <a:lnTo>
                    <a:pt x="0" y="392"/>
                  </a:lnTo>
                  <a:cubicBezTo>
                    <a:pt x="0" y="388"/>
                    <a:pt x="4" y="384"/>
                    <a:pt x="8" y="384"/>
                  </a:cubicBezTo>
                  <a:cubicBezTo>
                    <a:pt x="13" y="384"/>
                    <a:pt x="16" y="388"/>
                    <a:pt x="16" y="392"/>
                  </a:cubicBezTo>
                  <a:close/>
                  <a:moveTo>
                    <a:pt x="16" y="488"/>
                  </a:moveTo>
                  <a:lnTo>
                    <a:pt x="16" y="536"/>
                  </a:lnTo>
                  <a:cubicBezTo>
                    <a:pt x="16" y="541"/>
                    <a:pt x="13" y="544"/>
                    <a:pt x="8" y="544"/>
                  </a:cubicBezTo>
                  <a:cubicBezTo>
                    <a:pt x="4" y="544"/>
                    <a:pt x="0" y="541"/>
                    <a:pt x="0" y="536"/>
                  </a:cubicBezTo>
                  <a:lnTo>
                    <a:pt x="0" y="488"/>
                  </a:lnTo>
                  <a:cubicBezTo>
                    <a:pt x="0" y="484"/>
                    <a:pt x="4" y="480"/>
                    <a:pt x="8" y="480"/>
                  </a:cubicBezTo>
                  <a:cubicBezTo>
                    <a:pt x="13" y="480"/>
                    <a:pt x="16" y="484"/>
                    <a:pt x="16" y="488"/>
                  </a:cubicBezTo>
                  <a:close/>
                  <a:moveTo>
                    <a:pt x="16" y="584"/>
                  </a:moveTo>
                  <a:lnTo>
                    <a:pt x="16" y="632"/>
                  </a:lnTo>
                  <a:cubicBezTo>
                    <a:pt x="16" y="637"/>
                    <a:pt x="13" y="640"/>
                    <a:pt x="8" y="640"/>
                  </a:cubicBezTo>
                  <a:cubicBezTo>
                    <a:pt x="4" y="640"/>
                    <a:pt x="0" y="637"/>
                    <a:pt x="0" y="632"/>
                  </a:cubicBezTo>
                  <a:lnTo>
                    <a:pt x="0" y="584"/>
                  </a:lnTo>
                  <a:cubicBezTo>
                    <a:pt x="0" y="580"/>
                    <a:pt x="4" y="576"/>
                    <a:pt x="8" y="576"/>
                  </a:cubicBezTo>
                  <a:cubicBezTo>
                    <a:pt x="13" y="576"/>
                    <a:pt x="16" y="580"/>
                    <a:pt x="16" y="584"/>
                  </a:cubicBezTo>
                  <a:close/>
                  <a:moveTo>
                    <a:pt x="16" y="680"/>
                  </a:moveTo>
                  <a:lnTo>
                    <a:pt x="16" y="728"/>
                  </a:lnTo>
                  <a:cubicBezTo>
                    <a:pt x="16" y="733"/>
                    <a:pt x="13" y="736"/>
                    <a:pt x="8" y="736"/>
                  </a:cubicBezTo>
                  <a:cubicBezTo>
                    <a:pt x="4" y="736"/>
                    <a:pt x="0" y="733"/>
                    <a:pt x="0" y="728"/>
                  </a:cubicBezTo>
                  <a:lnTo>
                    <a:pt x="0" y="680"/>
                  </a:lnTo>
                  <a:cubicBezTo>
                    <a:pt x="0" y="676"/>
                    <a:pt x="4" y="672"/>
                    <a:pt x="8" y="672"/>
                  </a:cubicBezTo>
                  <a:cubicBezTo>
                    <a:pt x="13" y="672"/>
                    <a:pt x="16" y="676"/>
                    <a:pt x="16" y="680"/>
                  </a:cubicBezTo>
                  <a:close/>
                  <a:moveTo>
                    <a:pt x="16" y="776"/>
                  </a:moveTo>
                  <a:lnTo>
                    <a:pt x="16" y="824"/>
                  </a:lnTo>
                  <a:cubicBezTo>
                    <a:pt x="16" y="829"/>
                    <a:pt x="13" y="832"/>
                    <a:pt x="8" y="832"/>
                  </a:cubicBezTo>
                  <a:cubicBezTo>
                    <a:pt x="4" y="832"/>
                    <a:pt x="0" y="829"/>
                    <a:pt x="0" y="824"/>
                  </a:cubicBezTo>
                  <a:lnTo>
                    <a:pt x="0" y="776"/>
                  </a:lnTo>
                  <a:cubicBezTo>
                    <a:pt x="0" y="772"/>
                    <a:pt x="4" y="768"/>
                    <a:pt x="8" y="768"/>
                  </a:cubicBezTo>
                  <a:cubicBezTo>
                    <a:pt x="13" y="768"/>
                    <a:pt x="16" y="772"/>
                    <a:pt x="16" y="776"/>
                  </a:cubicBezTo>
                  <a:close/>
                  <a:moveTo>
                    <a:pt x="16" y="872"/>
                  </a:moveTo>
                  <a:lnTo>
                    <a:pt x="16" y="920"/>
                  </a:lnTo>
                  <a:cubicBezTo>
                    <a:pt x="16" y="925"/>
                    <a:pt x="13" y="928"/>
                    <a:pt x="8" y="928"/>
                  </a:cubicBezTo>
                  <a:cubicBezTo>
                    <a:pt x="4" y="928"/>
                    <a:pt x="0" y="925"/>
                    <a:pt x="0" y="920"/>
                  </a:cubicBezTo>
                  <a:lnTo>
                    <a:pt x="0" y="872"/>
                  </a:lnTo>
                  <a:cubicBezTo>
                    <a:pt x="0" y="868"/>
                    <a:pt x="4" y="864"/>
                    <a:pt x="8" y="864"/>
                  </a:cubicBezTo>
                  <a:cubicBezTo>
                    <a:pt x="13" y="864"/>
                    <a:pt x="16" y="868"/>
                    <a:pt x="16" y="872"/>
                  </a:cubicBezTo>
                  <a:close/>
                  <a:moveTo>
                    <a:pt x="16" y="968"/>
                  </a:moveTo>
                  <a:lnTo>
                    <a:pt x="16" y="1016"/>
                  </a:lnTo>
                  <a:cubicBezTo>
                    <a:pt x="16" y="1021"/>
                    <a:pt x="13" y="1024"/>
                    <a:pt x="8" y="1024"/>
                  </a:cubicBezTo>
                  <a:cubicBezTo>
                    <a:pt x="4" y="1024"/>
                    <a:pt x="0" y="1021"/>
                    <a:pt x="0" y="1016"/>
                  </a:cubicBezTo>
                  <a:lnTo>
                    <a:pt x="0" y="968"/>
                  </a:lnTo>
                  <a:cubicBezTo>
                    <a:pt x="0" y="964"/>
                    <a:pt x="4" y="960"/>
                    <a:pt x="8" y="960"/>
                  </a:cubicBezTo>
                  <a:cubicBezTo>
                    <a:pt x="13" y="960"/>
                    <a:pt x="16" y="964"/>
                    <a:pt x="16" y="968"/>
                  </a:cubicBezTo>
                  <a:close/>
                  <a:moveTo>
                    <a:pt x="16" y="1064"/>
                  </a:moveTo>
                  <a:lnTo>
                    <a:pt x="16" y="1112"/>
                  </a:lnTo>
                  <a:cubicBezTo>
                    <a:pt x="16" y="1117"/>
                    <a:pt x="13" y="1120"/>
                    <a:pt x="8" y="1120"/>
                  </a:cubicBezTo>
                  <a:cubicBezTo>
                    <a:pt x="4" y="1120"/>
                    <a:pt x="0" y="1117"/>
                    <a:pt x="0" y="1112"/>
                  </a:cubicBezTo>
                  <a:lnTo>
                    <a:pt x="0" y="1064"/>
                  </a:lnTo>
                  <a:cubicBezTo>
                    <a:pt x="0" y="1060"/>
                    <a:pt x="4" y="1056"/>
                    <a:pt x="8" y="1056"/>
                  </a:cubicBezTo>
                  <a:cubicBezTo>
                    <a:pt x="13" y="1056"/>
                    <a:pt x="16" y="1060"/>
                    <a:pt x="16" y="1064"/>
                  </a:cubicBezTo>
                  <a:close/>
                  <a:moveTo>
                    <a:pt x="16" y="1160"/>
                  </a:moveTo>
                  <a:lnTo>
                    <a:pt x="16" y="1208"/>
                  </a:lnTo>
                  <a:cubicBezTo>
                    <a:pt x="16" y="1213"/>
                    <a:pt x="13" y="1216"/>
                    <a:pt x="8" y="1216"/>
                  </a:cubicBezTo>
                  <a:cubicBezTo>
                    <a:pt x="4" y="1216"/>
                    <a:pt x="0" y="1213"/>
                    <a:pt x="0" y="1208"/>
                  </a:cubicBezTo>
                  <a:lnTo>
                    <a:pt x="0" y="1160"/>
                  </a:lnTo>
                  <a:cubicBezTo>
                    <a:pt x="0" y="1156"/>
                    <a:pt x="4" y="1152"/>
                    <a:pt x="8" y="1152"/>
                  </a:cubicBezTo>
                  <a:cubicBezTo>
                    <a:pt x="13" y="1152"/>
                    <a:pt x="16" y="1156"/>
                    <a:pt x="16" y="1160"/>
                  </a:cubicBezTo>
                  <a:close/>
                  <a:moveTo>
                    <a:pt x="16" y="1256"/>
                  </a:moveTo>
                  <a:lnTo>
                    <a:pt x="16" y="1304"/>
                  </a:lnTo>
                  <a:cubicBezTo>
                    <a:pt x="16" y="1309"/>
                    <a:pt x="13" y="1312"/>
                    <a:pt x="8" y="1312"/>
                  </a:cubicBezTo>
                  <a:cubicBezTo>
                    <a:pt x="4" y="1312"/>
                    <a:pt x="0" y="1309"/>
                    <a:pt x="0" y="1304"/>
                  </a:cubicBezTo>
                  <a:lnTo>
                    <a:pt x="0" y="1256"/>
                  </a:lnTo>
                  <a:cubicBezTo>
                    <a:pt x="0" y="1252"/>
                    <a:pt x="4" y="1248"/>
                    <a:pt x="8" y="1248"/>
                  </a:cubicBezTo>
                  <a:cubicBezTo>
                    <a:pt x="13" y="1248"/>
                    <a:pt x="16" y="1252"/>
                    <a:pt x="16" y="1256"/>
                  </a:cubicBezTo>
                  <a:close/>
                  <a:moveTo>
                    <a:pt x="16" y="1352"/>
                  </a:moveTo>
                  <a:lnTo>
                    <a:pt x="16" y="1400"/>
                  </a:lnTo>
                  <a:cubicBezTo>
                    <a:pt x="16" y="1405"/>
                    <a:pt x="13" y="1408"/>
                    <a:pt x="8" y="1408"/>
                  </a:cubicBezTo>
                  <a:cubicBezTo>
                    <a:pt x="4" y="1408"/>
                    <a:pt x="0" y="1405"/>
                    <a:pt x="0" y="1400"/>
                  </a:cubicBezTo>
                  <a:lnTo>
                    <a:pt x="0" y="1352"/>
                  </a:lnTo>
                  <a:cubicBezTo>
                    <a:pt x="0" y="1348"/>
                    <a:pt x="4" y="1344"/>
                    <a:pt x="8" y="1344"/>
                  </a:cubicBezTo>
                  <a:cubicBezTo>
                    <a:pt x="13" y="1344"/>
                    <a:pt x="16" y="1348"/>
                    <a:pt x="16" y="1352"/>
                  </a:cubicBezTo>
                  <a:close/>
                  <a:moveTo>
                    <a:pt x="16" y="1448"/>
                  </a:moveTo>
                  <a:lnTo>
                    <a:pt x="16" y="1496"/>
                  </a:lnTo>
                  <a:cubicBezTo>
                    <a:pt x="16" y="1501"/>
                    <a:pt x="13" y="1504"/>
                    <a:pt x="8" y="1504"/>
                  </a:cubicBezTo>
                  <a:cubicBezTo>
                    <a:pt x="4" y="1504"/>
                    <a:pt x="0" y="1501"/>
                    <a:pt x="0" y="1496"/>
                  </a:cubicBezTo>
                  <a:lnTo>
                    <a:pt x="0" y="1448"/>
                  </a:lnTo>
                  <a:cubicBezTo>
                    <a:pt x="0" y="1444"/>
                    <a:pt x="4" y="1440"/>
                    <a:pt x="8" y="1440"/>
                  </a:cubicBezTo>
                  <a:cubicBezTo>
                    <a:pt x="13" y="1440"/>
                    <a:pt x="16" y="1444"/>
                    <a:pt x="16" y="1448"/>
                  </a:cubicBezTo>
                  <a:close/>
                  <a:moveTo>
                    <a:pt x="16" y="1544"/>
                  </a:moveTo>
                  <a:lnTo>
                    <a:pt x="16" y="1592"/>
                  </a:lnTo>
                  <a:cubicBezTo>
                    <a:pt x="16" y="1597"/>
                    <a:pt x="13" y="1600"/>
                    <a:pt x="8" y="1600"/>
                  </a:cubicBezTo>
                  <a:cubicBezTo>
                    <a:pt x="4" y="1600"/>
                    <a:pt x="0" y="1597"/>
                    <a:pt x="0" y="1592"/>
                  </a:cubicBezTo>
                  <a:lnTo>
                    <a:pt x="0" y="1544"/>
                  </a:lnTo>
                  <a:cubicBezTo>
                    <a:pt x="0" y="1540"/>
                    <a:pt x="4" y="1536"/>
                    <a:pt x="8" y="1536"/>
                  </a:cubicBezTo>
                  <a:cubicBezTo>
                    <a:pt x="13" y="1536"/>
                    <a:pt x="16" y="1540"/>
                    <a:pt x="16" y="1544"/>
                  </a:cubicBezTo>
                  <a:close/>
                  <a:moveTo>
                    <a:pt x="16" y="1640"/>
                  </a:moveTo>
                  <a:lnTo>
                    <a:pt x="16" y="1688"/>
                  </a:lnTo>
                  <a:cubicBezTo>
                    <a:pt x="16" y="1693"/>
                    <a:pt x="13" y="1696"/>
                    <a:pt x="8" y="1696"/>
                  </a:cubicBezTo>
                  <a:cubicBezTo>
                    <a:pt x="4" y="1696"/>
                    <a:pt x="0" y="1693"/>
                    <a:pt x="0" y="1688"/>
                  </a:cubicBezTo>
                  <a:lnTo>
                    <a:pt x="0" y="1640"/>
                  </a:lnTo>
                  <a:cubicBezTo>
                    <a:pt x="0" y="1636"/>
                    <a:pt x="4" y="1632"/>
                    <a:pt x="8" y="1632"/>
                  </a:cubicBezTo>
                  <a:cubicBezTo>
                    <a:pt x="13" y="1632"/>
                    <a:pt x="16" y="1636"/>
                    <a:pt x="16" y="1640"/>
                  </a:cubicBezTo>
                  <a:close/>
                  <a:moveTo>
                    <a:pt x="16" y="1736"/>
                  </a:moveTo>
                  <a:lnTo>
                    <a:pt x="16" y="1784"/>
                  </a:lnTo>
                  <a:cubicBezTo>
                    <a:pt x="16" y="1789"/>
                    <a:pt x="13" y="1792"/>
                    <a:pt x="8" y="1792"/>
                  </a:cubicBezTo>
                  <a:cubicBezTo>
                    <a:pt x="4" y="1792"/>
                    <a:pt x="0" y="1789"/>
                    <a:pt x="0" y="1784"/>
                  </a:cubicBezTo>
                  <a:lnTo>
                    <a:pt x="0" y="1736"/>
                  </a:lnTo>
                  <a:cubicBezTo>
                    <a:pt x="0" y="1732"/>
                    <a:pt x="4" y="1728"/>
                    <a:pt x="8" y="1728"/>
                  </a:cubicBezTo>
                  <a:cubicBezTo>
                    <a:pt x="13" y="1728"/>
                    <a:pt x="16" y="1732"/>
                    <a:pt x="16" y="1736"/>
                  </a:cubicBezTo>
                  <a:close/>
                  <a:moveTo>
                    <a:pt x="16" y="1832"/>
                  </a:moveTo>
                  <a:lnTo>
                    <a:pt x="16" y="1880"/>
                  </a:lnTo>
                  <a:cubicBezTo>
                    <a:pt x="16" y="1885"/>
                    <a:pt x="13" y="1888"/>
                    <a:pt x="8" y="1888"/>
                  </a:cubicBezTo>
                  <a:cubicBezTo>
                    <a:pt x="4" y="1888"/>
                    <a:pt x="0" y="1885"/>
                    <a:pt x="0" y="1880"/>
                  </a:cubicBezTo>
                  <a:lnTo>
                    <a:pt x="0" y="1832"/>
                  </a:lnTo>
                  <a:cubicBezTo>
                    <a:pt x="0" y="1828"/>
                    <a:pt x="4" y="1824"/>
                    <a:pt x="8" y="1824"/>
                  </a:cubicBezTo>
                  <a:cubicBezTo>
                    <a:pt x="13" y="1824"/>
                    <a:pt x="16" y="1828"/>
                    <a:pt x="16" y="1832"/>
                  </a:cubicBezTo>
                  <a:close/>
                  <a:moveTo>
                    <a:pt x="16" y="1928"/>
                  </a:moveTo>
                  <a:lnTo>
                    <a:pt x="16" y="1976"/>
                  </a:lnTo>
                  <a:cubicBezTo>
                    <a:pt x="16" y="1981"/>
                    <a:pt x="13" y="1984"/>
                    <a:pt x="8" y="1984"/>
                  </a:cubicBezTo>
                  <a:cubicBezTo>
                    <a:pt x="4" y="1984"/>
                    <a:pt x="0" y="1981"/>
                    <a:pt x="0" y="1976"/>
                  </a:cubicBezTo>
                  <a:lnTo>
                    <a:pt x="0" y="1928"/>
                  </a:lnTo>
                  <a:cubicBezTo>
                    <a:pt x="0" y="1924"/>
                    <a:pt x="4" y="1920"/>
                    <a:pt x="8" y="1920"/>
                  </a:cubicBezTo>
                  <a:cubicBezTo>
                    <a:pt x="13" y="1920"/>
                    <a:pt x="16" y="1924"/>
                    <a:pt x="16" y="1928"/>
                  </a:cubicBezTo>
                  <a:close/>
                  <a:moveTo>
                    <a:pt x="16" y="2024"/>
                  </a:moveTo>
                  <a:lnTo>
                    <a:pt x="16" y="2072"/>
                  </a:lnTo>
                  <a:cubicBezTo>
                    <a:pt x="16" y="2077"/>
                    <a:pt x="13" y="2080"/>
                    <a:pt x="8" y="2080"/>
                  </a:cubicBezTo>
                  <a:cubicBezTo>
                    <a:pt x="4" y="2080"/>
                    <a:pt x="0" y="2077"/>
                    <a:pt x="0" y="2072"/>
                  </a:cubicBezTo>
                  <a:lnTo>
                    <a:pt x="0" y="2024"/>
                  </a:lnTo>
                  <a:cubicBezTo>
                    <a:pt x="0" y="2020"/>
                    <a:pt x="4" y="2016"/>
                    <a:pt x="8" y="2016"/>
                  </a:cubicBezTo>
                  <a:cubicBezTo>
                    <a:pt x="13" y="2016"/>
                    <a:pt x="16" y="2020"/>
                    <a:pt x="16" y="2024"/>
                  </a:cubicBezTo>
                  <a:close/>
                  <a:moveTo>
                    <a:pt x="16" y="2120"/>
                  </a:moveTo>
                  <a:lnTo>
                    <a:pt x="16" y="2168"/>
                  </a:lnTo>
                  <a:cubicBezTo>
                    <a:pt x="16" y="2173"/>
                    <a:pt x="13" y="2176"/>
                    <a:pt x="8" y="2176"/>
                  </a:cubicBezTo>
                  <a:cubicBezTo>
                    <a:pt x="4" y="2176"/>
                    <a:pt x="0" y="2173"/>
                    <a:pt x="0" y="2168"/>
                  </a:cubicBezTo>
                  <a:lnTo>
                    <a:pt x="0" y="2120"/>
                  </a:lnTo>
                  <a:cubicBezTo>
                    <a:pt x="0" y="2116"/>
                    <a:pt x="4" y="2112"/>
                    <a:pt x="8" y="2112"/>
                  </a:cubicBezTo>
                  <a:cubicBezTo>
                    <a:pt x="13" y="2112"/>
                    <a:pt x="16" y="2116"/>
                    <a:pt x="16" y="2120"/>
                  </a:cubicBezTo>
                  <a:close/>
                  <a:moveTo>
                    <a:pt x="16" y="2216"/>
                  </a:moveTo>
                  <a:lnTo>
                    <a:pt x="16" y="2264"/>
                  </a:lnTo>
                  <a:cubicBezTo>
                    <a:pt x="16" y="2269"/>
                    <a:pt x="13" y="2272"/>
                    <a:pt x="8" y="2272"/>
                  </a:cubicBezTo>
                  <a:cubicBezTo>
                    <a:pt x="4" y="2272"/>
                    <a:pt x="0" y="2269"/>
                    <a:pt x="0" y="2264"/>
                  </a:cubicBezTo>
                  <a:lnTo>
                    <a:pt x="0" y="2216"/>
                  </a:lnTo>
                  <a:cubicBezTo>
                    <a:pt x="0" y="2212"/>
                    <a:pt x="4" y="2208"/>
                    <a:pt x="8" y="2208"/>
                  </a:cubicBezTo>
                  <a:cubicBezTo>
                    <a:pt x="13" y="2208"/>
                    <a:pt x="16" y="2212"/>
                    <a:pt x="16" y="2216"/>
                  </a:cubicBezTo>
                  <a:close/>
                  <a:moveTo>
                    <a:pt x="16" y="2312"/>
                  </a:moveTo>
                  <a:lnTo>
                    <a:pt x="16" y="2360"/>
                  </a:lnTo>
                  <a:cubicBezTo>
                    <a:pt x="16" y="2365"/>
                    <a:pt x="13" y="2368"/>
                    <a:pt x="8" y="2368"/>
                  </a:cubicBezTo>
                  <a:cubicBezTo>
                    <a:pt x="4" y="2368"/>
                    <a:pt x="0" y="2365"/>
                    <a:pt x="0" y="2360"/>
                  </a:cubicBezTo>
                  <a:lnTo>
                    <a:pt x="0" y="2312"/>
                  </a:lnTo>
                  <a:cubicBezTo>
                    <a:pt x="0" y="2308"/>
                    <a:pt x="4" y="2304"/>
                    <a:pt x="8" y="2304"/>
                  </a:cubicBezTo>
                  <a:cubicBezTo>
                    <a:pt x="13" y="2304"/>
                    <a:pt x="16" y="2308"/>
                    <a:pt x="16" y="2312"/>
                  </a:cubicBezTo>
                  <a:close/>
                  <a:moveTo>
                    <a:pt x="16" y="2408"/>
                  </a:moveTo>
                  <a:lnTo>
                    <a:pt x="16" y="2456"/>
                  </a:lnTo>
                  <a:cubicBezTo>
                    <a:pt x="16" y="2461"/>
                    <a:pt x="13" y="2464"/>
                    <a:pt x="8" y="2464"/>
                  </a:cubicBezTo>
                  <a:cubicBezTo>
                    <a:pt x="4" y="2464"/>
                    <a:pt x="0" y="2461"/>
                    <a:pt x="0" y="2456"/>
                  </a:cubicBezTo>
                  <a:lnTo>
                    <a:pt x="0" y="2408"/>
                  </a:lnTo>
                  <a:cubicBezTo>
                    <a:pt x="0" y="2404"/>
                    <a:pt x="4" y="2400"/>
                    <a:pt x="8" y="2400"/>
                  </a:cubicBezTo>
                  <a:cubicBezTo>
                    <a:pt x="13" y="2400"/>
                    <a:pt x="16" y="2404"/>
                    <a:pt x="16" y="2408"/>
                  </a:cubicBezTo>
                  <a:close/>
                  <a:moveTo>
                    <a:pt x="16" y="2504"/>
                  </a:moveTo>
                  <a:lnTo>
                    <a:pt x="16" y="2552"/>
                  </a:lnTo>
                  <a:cubicBezTo>
                    <a:pt x="16" y="2557"/>
                    <a:pt x="13" y="2560"/>
                    <a:pt x="8" y="2560"/>
                  </a:cubicBezTo>
                  <a:cubicBezTo>
                    <a:pt x="4" y="2560"/>
                    <a:pt x="0" y="2557"/>
                    <a:pt x="0" y="2552"/>
                  </a:cubicBezTo>
                  <a:lnTo>
                    <a:pt x="0" y="2504"/>
                  </a:lnTo>
                  <a:cubicBezTo>
                    <a:pt x="0" y="2500"/>
                    <a:pt x="4" y="2496"/>
                    <a:pt x="8" y="2496"/>
                  </a:cubicBezTo>
                  <a:cubicBezTo>
                    <a:pt x="13" y="2496"/>
                    <a:pt x="16" y="2500"/>
                    <a:pt x="16" y="2504"/>
                  </a:cubicBezTo>
                  <a:close/>
                  <a:moveTo>
                    <a:pt x="16" y="2600"/>
                  </a:moveTo>
                  <a:lnTo>
                    <a:pt x="16" y="2648"/>
                  </a:lnTo>
                  <a:cubicBezTo>
                    <a:pt x="16" y="2653"/>
                    <a:pt x="13" y="2656"/>
                    <a:pt x="8" y="2656"/>
                  </a:cubicBezTo>
                  <a:cubicBezTo>
                    <a:pt x="4" y="2656"/>
                    <a:pt x="0" y="2653"/>
                    <a:pt x="0" y="2648"/>
                  </a:cubicBezTo>
                  <a:lnTo>
                    <a:pt x="0" y="2600"/>
                  </a:lnTo>
                  <a:cubicBezTo>
                    <a:pt x="0" y="2596"/>
                    <a:pt x="4" y="2592"/>
                    <a:pt x="8" y="2592"/>
                  </a:cubicBezTo>
                  <a:cubicBezTo>
                    <a:pt x="13" y="2592"/>
                    <a:pt x="16" y="2596"/>
                    <a:pt x="16" y="260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07" name="Freeform 71"/>
            <p:cNvSpPr>
              <a:spLocks/>
            </p:cNvSpPr>
            <p:nvPr/>
          </p:nvSpPr>
          <p:spPr bwMode="auto">
            <a:xfrm>
              <a:off x="318" y="967"/>
              <a:ext cx="76" cy="63"/>
            </a:xfrm>
            <a:custGeom>
              <a:avLst/>
              <a:gdLst>
                <a:gd name="T0" fmla="*/ 12 w 138"/>
                <a:gd name="T1" fmla="*/ 0 h 139"/>
                <a:gd name="T2" fmla="*/ 23 w 138"/>
                <a:gd name="T3" fmla="*/ 13 h 139"/>
                <a:gd name="T4" fmla="*/ 0 w 138"/>
                <a:gd name="T5" fmla="*/ 13 h 139"/>
                <a:gd name="T6" fmla="*/ 12 w 138"/>
                <a:gd name="T7" fmla="*/ 0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69" y="0"/>
                  </a:moveTo>
                  <a:lnTo>
                    <a:pt x="138" y="139"/>
                  </a:lnTo>
                  <a:cubicBezTo>
                    <a:pt x="95" y="117"/>
                    <a:pt x="44" y="117"/>
                    <a:pt x="0" y="139"/>
                  </a:cubicBezTo>
                  <a:lnTo>
                    <a:pt x="69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08" name="Freeform 72"/>
            <p:cNvSpPr>
              <a:spLocks/>
            </p:cNvSpPr>
            <p:nvPr/>
          </p:nvSpPr>
          <p:spPr bwMode="auto">
            <a:xfrm>
              <a:off x="318" y="2208"/>
              <a:ext cx="76" cy="61"/>
            </a:xfrm>
            <a:custGeom>
              <a:avLst/>
              <a:gdLst>
                <a:gd name="T0" fmla="*/ 12 w 138"/>
                <a:gd name="T1" fmla="*/ 12 h 138"/>
                <a:gd name="T2" fmla="*/ 0 w 138"/>
                <a:gd name="T3" fmla="*/ 0 h 138"/>
                <a:gd name="T4" fmla="*/ 23 w 138"/>
                <a:gd name="T5" fmla="*/ 0 h 138"/>
                <a:gd name="T6" fmla="*/ 23 w 138"/>
                <a:gd name="T7" fmla="*/ 0 h 138"/>
                <a:gd name="T8" fmla="*/ 12 w 138"/>
                <a:gd name="T9" fmla="*/ 12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38"/>
                <a:gd name="T17" fmla="*/ 138 w 138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38">
                  <a:moveTo>
                    <a:pt x="69" y="138"/>
                  </a:moveTo>
                  <a:lnTo>
                    <a:pt x="0" y="0"/>
                  </a:lnTo>
                  <a:cubicBezTo>
                    <a:pt x="44" y="22"/>
                    <a:pt x="95" y="22"/>
                    <a:pt x="138" y="0"/>
                  </a:cubicBezTo>
                  <a:lnTo>
                    <a:pt x="69" y="138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09" name="Rectangle 73"/>
            <p:cNvSpPr>
              <a:spLocks noChangeArrowheads="1"/>
            </p:cNvSpPr>
            <p:nvPr/>
          </p:nvSpPr>
          <p:spPr bwMode="auto">
            <a:xfrm>
              <a:off x="145" y="1289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固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2810" name="Rectangle 74"/>
            <p:cNvSpPr>
              <a:spLocks noChangeArrowheads="1"/>
            </p:cNvSpPr>
            <p:nvPr/>
          </p:nvSpPr>
          <p:spPr bwMode="auto">
            <a:xfrm>
              <a:off x="145" y="1405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定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2811" name="Rectangle 75"/>
            <p:cNvSpPr>
              <a:spLocks noChangeArrowheads="1"/>
            </p:cNvSpPr>
            <p:nvPr/>
          </p:nvSpPr>
          <p:spPr bwMode="auto">
            <a:xfrm>
              <a:off x="145" y="1521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长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2812" name="Rectangle 76"/>
            <p:cNvSpPr>
              <a:spLocks noChangeArrowheads="1"/>
            </p:cNvSpPr>
            <p:nvPr/>
          </p:nvSpPr>
          <p:spPr bwMode="auto">
            <a:xfrm>
              <a:off x="145" y="1629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度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2813" name="Rectangle 77"/>
            <p:cNvSpPr>
              <a:spLocks noChangeArrowheads="1"/>
            </p:cNvSpPr>
            <p:nvPr/>
          </p:nvSpPr>
          <p:spPr bwMode="auto">
            <a:xfrm>
              <a:off x="145" y="1745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部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2814" name="Rectangle 78"/>
            <p:cNvSpPr>
              <a:spLocks noChangeArrowheads="1"/>
            </p:cNvSpPr>
            <p:nvPr/>
          </p:nvSpPr>
          <p:spPr bwMode="auto">
            <a:xfrm>
              <a:off x="145" y="1861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分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2815" name="Freeform 79"/>
            <p:cNvSpPr>
              <a:spLocks noEditPoints="1"/>
            </p:cNvSpPr>
            <p:nvPr/>
          </p:nvSpPr>
          <p:spPr bwMode="auto">
            <a:xfrm>
              <a:off x="36" y="2527"/>
              <a:ext cx="510" cy="7"/>
            </a:xfrm>
            <a:custGeom>
              <a:avLst/>
              <a:gdLst>
                <a:gd name="T0" fmla="*/ 9 w 928"/>
                <a:gd name="T1" fmla="*/ 0 h 16"/>
                <a:gd name="T2" fmla="*/ 9 w 928"/>
                <a:gd name="T3" fmla="*/ 1 h 16"/>
                <a:gd name="T4" fmla="*/ 0 w 928"/>
                <a:gd name="T5" fmla="*/ 1 h 16"/>
                <a:gd name="T6" fmla="*/ 17 w 928"/>
                <a:gd name="T7" fmla="*/ 0 h 16"/>
                <a:gd name="T8" fmla="*/ 26 w 928"/>
                <a:gd name="T9" fmla="*/ 1 h 16"/>
                <a:gd name="T10" fmla="*/ 17 w 928"/>
                <a:gd name="T11" fmla="*/ 1 h 16"/>
                <a:gd name="T12" fmla="*/ 17 w 928"/>
                <a:gd name="T13" fmla="*/ 0 h 16"/>
                <a:gd name="T14" fmla="*/ 41 w 928"/>
                <a:gd name="T15" fmla="*/ 0 h 16"/>
                <a:gd name="T16" fmla="*/ 41 w 928"/>
                <a:gd name="T17" fmla="*/ 1 h 16"/>
                <a:gd name="T18" fmla="*/ 32 w 928"/>
                <a:gd name="T19" fmla="*/ 1 h 16"/>
                <a:gd name="T20" fmla="*/ 49 w 928"/>
                <a:gd name="T21" fmla="*/ 0 h 16"/>
                <a:gd name="T22" fmla="*/ 58 w 928"/>
                <a:gd name="T23" fmla="*/ 1 h 16"/>
                <a:gd name="T24" fmla="*/ 49 w 928"/>
                <a:gd name="T25" fmla="*/ 1 h 16"/>
                <a:gd name="T26" fmla="*/ 49 w 928"/>
                <a:gd name="T27" fmla="*/ 0 h 16"/>
                <a:gd name="T28" fmla="*/ 73 w 928"/>
                <a:gd name="T29" fmla="*/ 0 h 16"/>
                <a:gd name="T30" fmla="*/ 73 w 928"/>
                <a:gd name="T31" fmla="*/ 1 h 16"/>
                <a:gd name="T32" fmla="*/ 64 w 928"/>
                <a:gd name="T33" fmla="*/ 1 h 16"/>
                <a:gd name="T34" fmla="*/ 81 w 928"/>
                <a:gd name="T35" fmla="*/ 0 h 16"/>
                <a:gd name="T36" fmla="*/ 90 w 928"/>
                <a:gd name="T37" fmla="*/ 1 h 16"/>
                <a:gd name="T38" fmla="*/ 81 w 928"/>
                <a:gd name="T39" fmla="*/ 1 h 16"/>
                <a:gd name="T40" fmla="*/ 81 w 928"/>
                <a:gd name="T41" fmla="*/ 0 h 16"/>
                <a:gd name="T42" fmla="*/ 105 w 928"/>
                <a:gd name="T43" fmla="*/ 0 h 16"/>
                <a:gd name="T44" fmla="*/ 105 w 928"/>
                <a:gd name="T45" fmla="*/ 1 h 16"/>
                <a:gd name="T46" fmla="*/ 96 w 928"/>
                <a:gd name="T47" fmla="*/ 1 h 16"/>
                <a:gd name="T48" fmla="*/ 113 w 928"/>
                <a:gd name="T49" fmla="*/ 0 h 16"/>
                <a:gd name="T50" fmla="*/ 122 w 928"/>
                <a:gd name="T51" fmla="*/ 1 h 16"/>
                <a:gd name="T52" fmla="*/ 113 w 928"/>
                <a:gd name="T53" fmla="*/ 1 h 16"/>
                <a:gd name="T54" fmla="*/ 113 w 928"/>
                <a:gd name="T55" fmla="*/ 0 h 16"/>
                <a:gd name="T56" fmla="*/ 137 w 928"/>
                <a:gd name="T57" fmla="*/ 0 h 16"/>
                <a:gd name="T58" fmla="*/ 137 w 928"/>
                <a:gd name="T59" fmla="*/ 1 h 16"/>
                <a:gd name="T60" fmla="*/ 128 w 928"/>
                <a:gd name="T61" fmla="*/ 1 h 16"/>
                <a:gd name="T62" fmla="*/ 145 w 928"/>
                <a:gd name="T63" fmla="*/ 0 h 16"/>
                <a:gd name="T64" fmla="*/ 154 w 928"/>
                <a:gd name="T65" fmla="*/ 1 h 16"/>
                <a:gd name="T66" fmla="*/ 145 w 928"/>
                <a:gd name="T67" fmla="*/ 1 h 16"/>
                <a:gd name="T68" fmla="*/ 145 w 928"/>
                <a:gd name="T69" fmla="*/ 0 h 1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28"/>
                <a:gd name="T106" fmla="*/ 0 h 16"/>
                <a:gd name="T107" fmla="*/ 928 w 928"/>
                <a:gd name="T108" fmla="*/ 16 h 1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28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  <a:moveTo>
                    <a:pt x="776" y="0"/>
                  </a:moveTo>
                  <a:lnTo>
                    <a:pt x="824" y="0"/>
                  </a:lnTo>
                  <a:cubicBezTo>
                    <a:pt x="829" y="0"/>
                    <a:pt x="832" y="4"/>
                    <a:pt x="832" y="8"/>
                  </a:cubicBezTo>
                  <a:cubicBezTo>
                    <a:pt x="832" y="13"/>
                    <a:pt x="829" y="16"/>
                    <a:pt x="824" y="16"/>
                  </a:cubicBezTo>
                  <a:lnTo>
                    <a:pt x="776" y="16"/>
                  </a:lnTo>
                  <a:cubicBezTo>
                    <a:pt x="772" y="16"/>
                    <a:pt x="768" y="13"/>
                    <a:pt x="768" y="8"/>
                  </a:cubicBezTo>
                  <a:cubicBezTo>
                    <a:pt x="768" y="4"/>
                    <a:pt x="772" y="0"/>
                    <a:pt x="776" y="0"/>
                  </a:cubicBezTo>
                  <a:close/>
                  <a:moveTo>
                    <a:pt x="872" y="0"/>
                  </a:moveTo>
                  <a:lnTo>
                    <a:pt x="920" y="0"/>
                  </a:lnTo>
                  <a:cubicBezTo>
                    <a:pt x="925" y="0"/>
                    <a:pt x="928" y="4"/>
                    <a:pt x="928" y="8"/>
                  </a:cubicBezTo>
                  <a:cubicBezTo>
                    <a:pt x="928" y="13"/>
                    <a:pt x="925" y="16"/>
                    <a:pt x="920" y="16"/>
                  </a:cubicBezTo>
                  <a:lnTo>
                    <a:pt x="872" y="16"/>
                  </a:lnTo>
                  <a:cubicBezTo>
                    <a:pt x="868" y="16"/>
                    <a:pt x="864" y="13"/>
                    <a:pt x="864" y="8"/>
                  </a:cubicBezTo>
                  <a:cubicBezTo>
                    <a:pt x="864" y="4"/>
                    <a:pt x="868" y="0"/>
                    <a:pt x="872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16" name="Freeform 80"/>
            <p:cNvSpPr>
              <a:spLocks noEditPoints="1"/>
            </p:cNvSpPr>
            <p:nvPr/>
          </p:nvSpPr>
          <p:spPr bwMode="auto">
            <a:xfrm>
              <a:off x="352" y="2314"/>
              <a:ext cx="9" cy="159"/>
            </a:xfrm>
            <a:custGeom>
              <a:avLst/>
              <a:gdLst>
                <a:gd name="T0" fmla="*/ 3 w 16"/>
                <a:gd name="T1" fmla="*/ 1 h 352"/>
                <a:gd name="T2" fmla="*/ 3 w 16"/>
                <a:gd name="T3" fmla="*/ 5 h 352"/>
                <a:gd name="T4" fmla="*/ 2 w 16"/>
                <a:gd name="T5" fmla="*/ 6 h 352"/>
                <a:gd name="T6" fmla="*/ 0 w 16"/>
                <a:gd name="T7" fmla="*/ 5 h 352"/>
                <a:gd name="T8" fmla="*/ 0 w 16"/>
                <a:gd name="T9" fmla="*/ 1 h 352"/>
                <a:gd name="T10" fmla="*/ 2 w 16"/>
                <a:gd name="T11" fmla="*/ 0 h 352"/>
                <a:gd name="T12" fmla="*/ 3 w 16"/>
                <a:gd name="T13" fmla="*/ 1 h 352"/>
                <a:gd name="T14" fmla="*/ 3 w 16"/>
                <a:gd name="T15" fmla="*/ 9 h 352"/>
                <a:gd name="T16" fmla="*/ 3 w 16"/>
                <a:gd name="T17" fmla="*/ 14 h 352"/>
                <a:gd name="T18" fmla="*/ 2 w 16"/>
                <a:gd name="T19" fmla="*/ 15 h 352"/>
                <a:gd name="T20" fmla="*/ 0 w 16"/>
                <a:gd name="T21" fmla="*/ 14 h 352"/>
                <a:gd name="T22" fmla="*/ 0 w 16"/>
                <a:gd name="T23" fmla="*/ 9 h 352"/>
                <a:gd name="T24" fmla="*/ 2 w 16"/>
                <a:gd name="T25" fmla="*/ 9 h 352"/>
                <a:gd name="T26" fmla="*/ 3 w 16"/>
                <a:gd name="T27" fmla="*/ 9 h 352"/>
                <a:gd name="T28" fmla="*/ 3 w 16"/>
                <a:gd name="T29" fmla="*/ 19 h 352"/>
                <a:gd name="T30" fmla="*/ 3 w 16"/>
                <a:gd name="T31" fmla="*/ 23 h 352"/>
                <a:gd name="T32" fmla="*/ 2 w 16"/>
                <a:gd name="T33" fmla="*/ 23 h 352"/>
                <a:gd name="T34" fmla="*/ 0 w 16"/>
                <a:gd name="T35" fmla="*/ 23 h 352"/>
                <a:gd name="T36" fmla="*/ 0 w 16"/>
                <a:gd name="T37" fmla="*/ 19 h 352"/>
                <a:gd name="T38" fmla="*/ 2 w 16"/>
                <a:gd name="T39" fmla="*/ 18 h 352"/>
                <a:gd name="T40" fmla="*/ 3 w 16"/>
                <a:gd name="T41" fmla="*/ 19 h 352"/>
                <a:gd name="T42" fmla="*/ 3 w 16"/>
                <a:gd name="T43" fmla="*/ 28 h 352"/>
                <a:gd name="T44" fmla="*/ 3 w 16"/>
                <a:gd name="T45" fmla="*/ 32 h 352"/>
                <a:gd name="T46" fmla="*/ 2 w 16"/>
                <a:gd name="T47" fmla="*/ 33 h 352"/>
                <a:gd name="T48" fmla="*/ 0 w 16"/>
                <a:gd name="T49" fmla="*/ 32 h 352"/>
                <a:gd name="T50" fmla="*/ 0 w 16"/>
                <a:gd name="T51" fmla="*/ 28 h 352"/>
                <a:gd name="T52" fmla="*/ 2 w 16"/>
                <a:gd name="T53" fmla="*/ 27 h 352"/>
                <a:gd name="T54" fmla="*/ 3 w 16"/>
                <a:gd name="T55" fmla="*/ 28 h 3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"/>
                <a:gd name="T85" fmla="*/ 0 h 352"/>
                <a:gd name="T86" fmla="*/ 16 w 16"/>
                <a:gd name="T87" fmla="*/ 352 h 3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" h="352">
                  <a:moveTo>
                    <a:pt x="16" y="8"/>
                  </a:moveTo>
                  <a:lnTo>
                    <a:pt x="16" y="56"/>
                  </a:lnTo>
                  <a:cubicBezTo>
                    <a:pt x="16" y="61"/>
                    <a:pt x="13" y="64"/>
                    <a:pt x="8" y="64"/>
                  </a:cubicBezTo>
                  <a:cubicBezTo>
                    <a:pt x="4" y="64"/>
                    <a:pt x="0" y="61"/>
                    <a:pt x="0" y="56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104"/>
                  </a:moveTo>
                  <a:lnTo>
                    <a:pt x="16" y="152"/>
                  </a:lnTo>
                  <a:cubicBezTo>
                    <a:pt x="16" y="157"/>
                    <a:pt x="13" y="160"/>
                    <a:pt x="8" y="160"/>
                  </a:cubicBezTo>
                  <a:cubicBezTo>
                    <a:pt x="4" y="160"/>
                    <a:pt x="0" y="157"/>
                    <a:pt x="0" y="152"/>
                  </a:cubicBezTo>
                  <a:lnTo>
                    <a:pt x="0" y="104"/>
                  </a:lnTo>
                  <a:cubicBezTo>
                    <a:pt x="0" y="100"/>
                    <a:pt x="4" y="96"/>
                    <a:pt x="8" y="96"/>
                  </a:cubicBezTo>
                  <a:cubicBezTo>
                    <a:pt x="13" y="96"/>
                    <a:pt x="16" y="100"/>
                    <a:pt x="16" y="104"/>
                  </a:cubicBezTo>
                  <a:close/>
                  <a:moveTo>
                    <a:pt x="16" y="200"/>
                  </a:moveTo>
                  <a:lnTo>
                    <a:pt x="16" y="248"/>
                  </a:lnTo>
                  <a:cubicBezTo>
                    <a:pt x="16" y="253"/>
                    <a:pt x="13" y="256"/>
                    <a:pt x="8" y="256"/>
                  </a:cubicBezTo>
                  <a:cubicBezTo>
                    <a:pt x="4" y="256"/>
                    <a:pt x="0" y="253"/>
                    <a:pt x="0" y="248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296"/>
                  </a:moveTo>
                  <a:lnTo>
                    <a:pt x="16" y="344"/>
                  </a:lnTo>
                  <a:cubicBezTo>
                    <a:pt x="16" y="349"/>
                    <a:pt x="13" y="352"/>
                    <a:pt x="8" y="352"/>
                  </a:cubicBezTo>
                  <a:cubicBezTo>
                    <a:pt x="4" y="352"/>
                    <a:pt x="0" y="349"/>
                    <a:pt x="0" y="344"/>
                  </a:cubicBezTo>
                  <a:lnTo>
                    <a:pt x="0" y="296"/>
                  </a:lnTo>
                  <a:cubicBezTo>
                    <a:pt x="0" y="292"/>
                    <a:pt x="4" y="288"/>
                    <a:pt x="8" y="288"/>
                  </a:cubicBezTo>
                  <a:cubicBezTo>
                    <a:pt x="13" y="288"/>
                    <a:pt x="16" y="292"/>
                    <a:pt x="16" y="296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17" name="Freeform 81"/>
            <p:cNvSpPr>
              <a:spLocks/>
            </p:cNvSpPr>
            <p:nvPr/>
          </p:nvSpPr>
          <p:spPr bwMode="auto">
            <a:xfrm>
              <a:off x="318" y="2269"/>
              <a:ext cx="76" cy="64"/>
            </a:xfrm>
            <a:custGeom>
              <a:avLst/>
              <a:gdLst>
                <a:gd name="T0" fmla="*/ 12 w 138"/>
                <a:gd name="T1" fmla="*/ 0 h 139"/>
                <a:gd name="T2" fmla="*/ 23 w 138"/>
                <a:gd name="T3" fmla="*/ 13 h 139"/>
                <a:gd name="T4" fmla="*/ 0 w 138"/>
                <a:gd name="T5" fmla="*/ 13 h 139"/>
                <a:gd name="T6" fmla="*/ 12 w 138"/>
                <a:gd name="T7" fmla="*/ 0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69" y="0"/>
                  </a:moveTo>
                  <a:lnTo>
                    <a:pt x="138" y="139"/>
                  </a:lnTo>
                  <a:cubicBezTo>
                    <a:pt x="95" y="117"/>
                    <a:pt x="44" y="117"/>
                    <a:pt x="0" y="139"/>
                  </a:cubicBezTo>
                  <a:lnTo>
                    <a:pt x="69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18" name="Freeform 82"/>
            <p:cNvSpPr>
              <a:spLocks/>
            </p:cNvSpPr>
            <p:nvPr/>
          </p:nvSpPr>
          <p:spPr bwMode="auto">
            <a:xfrm>
              <a:off x="318" y="2468"/>
              <a:ext cx="76" cy="62"/>
            </a:xfrm>
            <a:custGeom>
              <a:avLst/>
              <a:gdLst>
                <a:gd name="T0" fmla="*/ 12 w 138"/>
                <a:gd name="T1" fmla="*/ 13 h 138"/>
                <a:gd name="T2" fmla="*/ 0 w 138"/>
                <a:gd name="T3" fmla="*/ 0 h 138"/>
                <a:gd name="T4" fmla="*/ 23 w 138"/>
                <a:gd name="T5" fmla="*/ 0 h 138"/>
                <a:gd name="T6" fmla="*/ 23 w 138"/>
                <a:gd name="T7" fmla="*/ 0 h 138"/>
                <a:gd name="T8" fmla="*/ 12 w 138"/>
                <a:gd name="T9" fmla="*/ 13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38"/>
                <a:gd name="T17" fmla="*/ 138 w 138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38">
                  <a:moveTo>
                    <a:pt x="69" y="138"/>
                  </a:moveTo>
                  <a:lnTo>
                    <a:pt x="0" y="0"/>
                  </a:lnTo>
                  <a:cubicBezTo>
                    <a:pt x="44" y="22"/>
                    <a:pt x="95" y="22"/>
                    <a:pt x="138" y="0"/>
                  </a:cubicBezTo>
                  <a:lnTo>
                    <a:pt x="69" y="138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19" name="Rectangle 83"/>
            <p:cNvSpPr>
              <a:spLocks noChangeArrowheads="1"/>
            </p:cNvSpPr>
            <p:nvPr/>
          </p:nvSpPr>
          <p:spPr bwMode="auto">
            <a:xfrm>
              <a:off x="93" y="2295"/>
              <a:ext cx="19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可选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2820" name="Rectangle 84"/>
            <p:cNvSpPr>
              <a:spLocks noChangeArrowheads="1"/>
            </p:cNvSpPr>
            <p:nvPr/>
          </p:nvSpPr>
          <p:spPr bwMode="auto">
            <a:xfrm>
              <a:off x="93" y="2411"/>
              <a:ext cx="19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部分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2821" name="Rectangle 56"/>
            <p:cNvSpPr>
              <a:spLocks noChangeArrowheads="1"/>
            </p:cNvSpPr>
            <p:nvPr/>
          </p:nvSpPr>
          <p:spPr bwMode="auto">
            <a:xfrm>
              <a:off x="4141" y="1530"/>
              <a:ext cx="191" cy="462"/>
            </a:xfrm>
            <a:prstGeom prst="rect">
              <a:avLst/>
            </a:prstGeom>
            <a:solidFill>
              <a:srgbClr val="F7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分组头</a:t>
              </a:r>
              <a:endParaRPr lang="zh-CN" altLang="en-US" sz="32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</p:grpSp>
      <p:sp>
        <p:nvSpPr>
          <p:cNvPr id="363602" name="Rectangle 82"/>
          <p:cNvSpPr>
            <a:spLocks noChangeArrowheads="1"/>
          </p:cNvSpPr>
          <p:nvPr/>
        </p:nvSpPr>
        <p:spPr bwMode="auto">
          <a:xfrm>
            <a:off x="2303463" y="1798638"/>
            <a:ext cx="1331912" cy="3952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3603" name="Text Box 103"/>
          <p:cNvSpPr txBox="1">
            <a:spLocks noChangeArrowheads="1"/>
          </p:cNvSpPr>
          <p:nvPr/>
        </p:nvSpPr>
        <p:spPr bwMode="auto">
          <a:xfrm>
            <a:off x="466724" y="4229100"/>
            <a:ext cx="698559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0" u="none" dirty="0" smtClean="0">
                <a:solidFill>
                  <a:srgbClr val="C00000"/>
                </a:solidFill>
              </a:rPr>
              <a:t>协议</a:t>
            </a:r>
            <a:r>
              <a:rPr lang="zh-CN" altLang="en-US" sz="2000" b="0" u="none" dirty="0" smtClean="0">
                <a:solidFill>
                  <a:srgbClr val="1A3868"/>
                </a:solidFill>
              </a:rPr>
              <a:t>字段</a:t>
            </a:r>
            <a:r>
              <a:rPr lang="en-US" altLang="zh-CN" sz="2000" b="0" u="none" dirty="0">
                <a:solidFill>
                  <a:srgbClr val="1A3868"/>
                </a:solidFill>
              </a:rPr>
              <a:t>——</a:t>
            </a:r>
            <a:r>
              <a:rPr lang="zh-CN" altLang="en-US" sz="2000" b="0" u="none" dirty="0">
                <a:solidFill>
                  <a:srgbClr val="1A3868"/>
                </a:solidFill>
              </a:rPr>
              <a:t>是指使用</a:t>
            </a:r>
            <a:r>
              <a:rPr lang="en-US" altLang="zh-CN" sz="2000" b="0" u="none" dirty="0">
                <a:solidFill>
                  <a:srgbClr val="1A3868"/>
                </a:solidFill>
              </a:rPr>
              <a:t>IP</a:t>
            </a:r>
            <a:r>
              <a:rPr lang="zh-CN" altLang="en-US" sz="2000" b="0" u="none" dirty="0">
                <a:solidFill>
                  <a:srgbClr val="1A3868"/>
                </a:solidFill>
              </a:rPr>
              <a:t>协议的高层协议类型，长度为</a:t>
            </a:r>
            <a:r>
              <a:rPr lang="en-US" altLang="zh-CN" sz="2000" b="0" u="none" dirty="0">
                <a:solidFill>
                  <a:srgbClr val="1A3868"/>
                </a:solidFill>
              </a:rPr>
              <a:t>8</a:t>
            </a:r>
            <a:r>
              <a:rPr lang="zh-CN" altLang="en-US" sz="2000" b="0" u="none" dirty="0">
                <a:solidFill>
                  <a:srgbClr val="1A3868"/>
                </a:solidFill>
              </a:rPr>
              <a:t>位</a:t>
            </a:r>
            <a:r>
              <a:rPr lang="zh-CN" altLang="en-US" sz="2000" b="0" u="none" dirty="0">
                <a:solidFill>
                  <a:srgbClr val="1A3868"/>
                </a:solidFill>
              </a:rPr>
              <a:t>；</a:t>
            </a:r>
            <a:r>
              <a:rPr lang="zh-CN" altLang="en-US" sz="2000" b="0" u="none" dirty="0" smtClean="0">
                <a:solidFill>
                  <a:srgbClr val="1A3868"/>
                </a:solidFill>
              </a:rPr>
              <a:t>以便目的</a:t>
            </a:r>
            <a:r>
              <a:rPr lang="zh-CN" altLang="en-US" sz="2000" b="0" u="none" dirty="0">
                <a:solidFill>
                  <a:srgbClr val="1A3868"/>
                </a:solidFill>
              </a:rPr>
              <a:t>主机的</a:t>
            </a:r>
            <a:r>
              <a:rPr lang="en-US" altLang="zh-CN" sz="2000" b="0" u="none" dirty="0">
                <a:solidFill>
                  <a:srgbClr val="1A3868"/>
                </a:solidFill>
              </a:rPr>
              <a:t>IP</a:t>
            </a:r>
            <a:r>
              <a:rPr lang="zh-CN" altLang="en-US" sz="2000" b="0" u="none" dirty="0">
                <a:solidFill>
                  <a:srgbClr val="1A3868"/>
                </a:solidFill>
              </a:rPr>
              <a:t>层将数据部分上交给哪个进程处理</a:t>
            </a:r>
            <a:r>
              <a:rPr lang="zh-CN" altLang="en-US" sz="2000" b="0" u="none" dirty="0" smtClean="0">
                <a:solidFill>
                  <a:srgbClr val="1A3868"/>
                </a:solidFill>
              </a:rPr>
              <a:t>。</a:t>
            </a:r>
            <a:endParaRPr lang="zh-CN" altLang="en-US" sz="2000" b="0" u="none" dirty="0">
              <a:solidFill>
                <a:srgbClr val="1A3868"/>
              </a:solidFill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1321570" y="558987"/>
            <a:ext cx="4498999" cy="11366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29667B">
                  <a:shade val="30000"/>
                  <a:satMod val="115000"/>
                </a:srgbClr>
              </a:gs>
              <a:gs pos="50000">
                <a:srgbClr val="29667B">
                  <a:shade val="67500"/>
                  <a:satMod val="115000"/>
                </a:srgbClr>
              </a:gs>
              <a:gs pos="100000">
                <a:srgbClr val="29667B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marL="88900">
              <a:tabLst>
                <a:tab pos="5565775" algn="l"/>
              </a:tabLst>
              <a:defRPr/>
            </a:pPr>
            <a:r>
              <a:rPr lang="zh-CN" altLang="en-US" sz="2000" b="0" u="none" dirty="0" smtClean="0">
                <a:solidFill>
                  <a:srgbClr val="FFFF00"/>
                </a:solidFill>
              </a:rPr>
              <a:t>高层</a:t>
            </a:r>
            <a:r>
              <a:rPr lang="zh-CN" altLang="en-US" sz="2000" b="0" u="none" dirty="0">
                <a:solidFill>
                  <a:srgbClr val="FFFF00"/>
                </a:solidFill>
              </a:rPr>
              <a:t>协议类型</a:t>
            </a:r>
          </a:p>
          <a:p>
            <a:pPr marL="88900">
              <a:tabLst>
                <a:tab pos="5565775" algn="l"/>
              </a:tabLst>
              <a:defRPr/>
            </a:pPr>
            <a:r>
              <a:rPr lang="en-US" altLang="zh-CN" sz="2000" b="0" u="none" dirty="0" smtClean="0">
                <a:solidFill>
                  <a:srgbClr val="FFFF00"/>
                </a:solidFill>
              </a:rPr>
              <a:t>1</a:t>
            </a:r>
            <a:r>
              <a:rPr lang="en-US" altLang="zh-CN" sz="2000" b="0" u="none" dirty="0">
                <a:solidFill>
                  <a:srgbClr val="FFFF00"/>
                </a:solidFill>
              </a:rPr>
              <a:t>: ICMP; </a:t>
            </a:r>
            <a:r>
              <a:rPr lang="en-US" altLang="zh-CN" sz="2000" b="0" u="none" dirty="0" smtClean="0">
                <a:solidFill>
                  <a:srgbClr val="FFFF00"/>
                </a:solidFill>
              </a:rPr>
              <a:t> 2:IGMP</a:t>
            </a:r>
            <a:r>
              <a:rPr lang="en-US" altLang="zh-CN" sz="2000" b="0" u="none" dirty="0">
                <a:solidFill>
                  <a:srgbClr val="FFFF00"/>
                </a:solidFill>
              </a:rPr>
              <a:t>; </a:t>
            </a:r>
            <a:r>
              <a:rPr lang="en-US" altLang="zh-CN" sz="2000" b="0" u="none" dirty="0" smtClean="0">
                <a:solidFill>
                  <a:srgbClr val="FFFF00"/>
                </a:solidFill>
              </a:rPr>
              <a:t> 6:TCP</a:t>
            </a:r>
            <a:r>
              <a:rPr lang="en-US" altLang="zh-CN" sz="2000" b="0" u="none" dirty="0">
                <a:solidFill>
                  <a:srgbClr val="FFFF00"/>
                </a:solidFill>
              </a:rPr>
              <a:t>; </a:t>
            </a:r>
            <a:r>
              <a:rPr lang="en-US" altLang="zh-CN" sz="2000" b="0" u="none" dirty="0" smtClean="0">
                <a:solidFill>
                  <a:srgbClr val="FFFF00"/>
                </a:solidFill>
              </a:rPr>
              <a:t> 8:EGP</a:t>
            </a:r>
            <a:r>
              <a:rPr lang="en-US" altLang="zh-CN" sz="2000" b="0" u="none" dirty="0">
                <a:solidFill>
                  <a:srgbClr val="FFFF00"/>
                </a:solidFill>
              </a:rPr>
              <a:t>;</a:t>
            </a:r>
          </a:p>
          <a:p>
            <a:pPr marL="88900">
              <a:tabLst>
                <a:tab pos="5565775" algn="l"/>
              </a:tabLst>
              <a:defRPr/>
            </a:pPr>
            <a:r>
              <a:rPr lang="en-US" altLang="zh-CN" sz="2000" b="0" u="none" dirty="0">
                <a:solidFill>
                  <a:srgbClr val="FFFF00"/>
                </a:solidFill>
              </a:rPr>
              <a:t>17:UDP; </a:t>
            </a:r>
            <a:r>
              <a:rPr lang="en-US" altLang="zh-CN" sz="2000" b="0" u="none" dirty="0" smtClean="0">
                <a:solidFill>
                  <a:srgbClr val="FFFF00"/>
                </a:solidFill>
              </a:rPr>
              <a:t> 41:IPv6</a:t>
            </a:r>
            <a:r>
              <a:rPr lang="en-US" altLang="zh-CN" sz="2000" b="0" u="none" dirty="0">
                <a:solidFill>
                  <a:srgbClr val="FFFF00"/>
                </a:solidFill>
              </a:rPr>
              <a:t>; </a:t>
            </a:r>
            <a:r>
              <a:rPr lang="en-US" altLang="zh-CN" sz="2000" b="0" u="none" dirty="0" smtClean="0">
                <a:solidFill>
                  <a:srgbClr val="FFFF00"/>
                </a:solidFill>
              </a:rPr>
              <a:t> 89</a:t>
            </a:r>
            <a:r>
              <a:rPr lang="en-US" altLang="zh-CN" sz="2000" b="0" u="none" dirty="0">
                <a:solidFill>
                  <a:srgbClr val="FFFF00"/>
                </a:solidFill>
              </a:rPr>
              <a:t>: OSPF</a:t>
            </a:r>
            <a:endParaRPr lang="zh-CN" altLang="en-US" sz="2000" b="0" u="none" dirty="0">
              <a:solidFill>
                <a:srgbClr val="FFFF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49" y="2380883"/>
            <a:ext cx="5897552" cy="24111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602" grpId="0" animBg="1"/>
      <p:bldP spid="36360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785" name="Group 2"/>
          <p:cNvGrpSpPr>
            <a:grpSpLocks/>
          </p:cNvGrpSpPr>
          <p:nvPr/>
        </p:nvGrpSpPr>
        <p:grpSpPr bwMode="auto">
          <a:xfrm>
            <a:off x="95250" y="703263"/>
            <a:ext cx="6924675" cy="3452812"/>
            <a:chOff x="22" y="804"/>
            <a:chExt cx="4362" cy="2175"/>
          </a:xfrm>
        </p:grpSpPr>
        <p:sp>
          <p:nvSpPr>
            <p:cNvPr id="374788" name="AutoShape 6"/>
            <p:cNvSpPr>
              <a:spLocks noChangeAspect="1" noChangeArrowheads="1" noTextEdit="1"/>
            </p:cNvSpPr>
            <p:nvPr/>
          </p:nvSpPr>
          <p:spPr bwMode="auto">
            <a:xfrm>
              <a:off x="22" y="804"/>
              <a:ext cx="4362" cy="2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789" name="Rectangle 7"/>
            <p:cNvSpPr>
              <a:spLocks noChangeArrowheads="1"/>
            </p:cNvSpPr>
            <p:nvPr/>
          </p:nvSpPr>
          <p:spPr bwMode="auto">
            <a:xfrm>
              <a:off x="567" y="967"/>
              <a:ext cx="423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4790" name="Rectangle 8"/>
            <p:cNvSpPr>
              <a:spLocks noChangeArrowheads="1"/>
            </p:cNvSpPr>
            <p:nvPr/>
          </p:nvSpPr>
          <p:spPr bwMode="auto">
            <a:xfrm>
              <a:off x="655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版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4791" name="Rectangle 9"/>
            <p:cNvSpPr>
              <a:spLocks noChangeArrowheads="1"/>
            </p:cNvSpPr>
            <p:nvPr/>
          </p:nvSpPr>
          <p:spPr bwMode="auto">
            <a:xfrm>
              <a:off x="788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本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4792" name="Rectangle 10"/>
            <p:cNvSpPr>
              <a:spLocks noChangeArrowheads="1"/>
            </p:cNvSpPr>
            <p:nvPr/>
          </p:nvSpPr>
          <p:spPr bwMode="auto">
            <a:xfrm>
              <a:off x="990" y="967"/>
              <a:ext cx="422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4793" name="Rectangle 11"/>
            <p:cNvSpPr>
              <a:spLocks noChangeArrowheads="1"/>
            </p:cNvSpPr>
            <p:nvPr/>
          </p:nvSpPr>
          <p:spPr bwMode="auto">
            <a:xfrm>
              <a:off x="1077" y="982"/>
              <a:ext cx="3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分组头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4794" name="Rectangle 12"/>
            <p:cNvSpPr>
              <a:spLocks noChangeArrowheads="1"/>
            </p:cNvSpPr>
            <p:nvPr/>
          </p:nvSpPr>
          <p:spPr bwMode="auto">
            <a:xfrm>
              <a:off x="1077" y="1090"/>
              <a:ext cx="22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长度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4795" name="Rectangle 13"/>
            <p:cNvSpPr>
              <a:spLocks noChangeArrowheads="1"/>
            </p:cNvSpPr>
            <p:nvPr/>
          </p:nvSpPr>
          <p:spPr bwMode="auto">
            <a:xfrm>
              <a:off x="1412" y="967"/>
              <a:ext cx="844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4796" name="Rectangle 14"/>
            <p:cNvSpPr>
              <a:spLocks noChangeArrowheads="1"/>
            </p:cNvSpPr>
            <p:nvPr/>
          </p:nvSpPr>
          <p:spPr bwMode="auto">
            <a:xfrm>
              <a:off x="1623" y="1050"/>
              <a:ext cx="45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 dirty="0" smtClean="0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区分服务</a:t>
              </a:r>
              <a:endParaRPr lang="zh-CN" altLang="en-US" u="none" dirty="0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4797" name="Rectangle 15"/>
            <p:cNvSpPr>
              <a:spLocks noChangeArrowheads="1"/>
            </p:cNvSpPr>
            <p:nvPr/>
          </p:nvSpPr>
          <p:spPr bwMode="auto">
            <a:xfrm>
              <a:off x="2256" y="967"/>
              <a:ext cx="1689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4798" name="Rectangle 16"/>
            <p:cNvSpPr>
              <a:spLocks noChangeArrowheads="1"/>
            </p:cNvSpPr>
            <p:nvPr/>
          </p:nvSpPr>
          <p:spPr bwMode="auto">
            <a:xfrm>
              <a:off x="2731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总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4799" name="Rectangle 17"/>
            <p:cNvSpPr>
              <a:spLocks noChangeArrowheads="1"/>
            </p:cNvSpPr>
            <p:nvPr/>
          </p:nvSpPr>
          <p:spPr bwMode="auto">
            <a:xfrm>
              <a:off x="3048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长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4800" name="Rectangle 18"/>
            <p:cNvSpPr>
              <a:spLocks noChangeArrowheads="1"/>
            </p:cNvSpPr>
            <p:nvPr/>
          </p:nvSpPr>
          <p:spPr bwMode="auto">
            <a:xfrm>
              <a:off x="3364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度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4801" name="Rectangle 19"/>
            <p:cNvSpPr>
              <a:spLocks noChangeArrowheads="1"/>
            </p:cNvSpPr>
            <p:nvPr/>
          </p:nvSpPr>
          <p:spPr bwMode="auto">
            <a:xfrm>
              <a:off x="567" y="1227"/>
              <a:ext cx="1689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4802" name="Rectangle 20"/>
            <p:cNvSpPr>
              <a:spLocks noChangeArrowheads="1"/>
            </p:cNvSpPr>
            <p:nvPr/>
          </p:nvSpPr>
          <p:spPr bwMode="auto">
            <a:xfrm>
              <a:off x="1253" y="131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标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4803" name="Rectangle 21"/>
            <p:cNvSpPr>
              <a:spLocks noChangeArrowheads="1"/>
            </p:cNvSpPr>
            <p:nvPr/>
          </p:nvSpPr>
          <p:spPr bwMode="auto">
            <a:xfrm>
              <a:off x="1464" y="131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识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4804" name="Rectangle 22"/>
            <p:cNvSpPr>
              <a:spLocks noChangeArrowheads="1"/>
            </p:cNvSpPr>
            <p:nvPr/>
          </p:nvSpPr>
          <p:spPr bwMode="auto">
            <a:xfrm>
              <a:off x="2256" y="1227"/>
              <a:ext cx="422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4805" name="Rectangle 23"/>
            <p:cNvSpPr>
              <a:spLocks noChangeArrowheads="1"/>
            </p:cNvSpPr>
            <p:nvPr/>
          </p:nvSpPr>
          <p:spPr bwMode="auto">
            <a:xfrm>
              <a:off x="2344" y="131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标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4806" name="Rectangle 24"/>
            <p:cNvSpPr>
              <a:spLocks noChangeArrowheads="1"/>
            </p:cNvSpPr>
            <p:nvPr/>
          </p:nvSpPr>
          <p:spPr bwMode="auto">
            <a:xfrm>
              <a:off x="2476" y="131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志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4807" name="Rectangle 25"/>
            <p:cNvSpPr>
              <a:spLocks noChangeArrowheads="1"/>
            </p:cNvSpPr>
            <p:nvPr/>
          </p:nvSpPr>
          <p:spPr bwMode="auto">
            <a:xfrm>
              <a:off x="2678" y="1227"/>
              <a:ext cx="1267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4808" name="Rectangle 26"/>
            <p:cNvSpPr>
              <a:spLocks noChangeArrowheads="1"/>
            </p:cNvSpPr>
            <p:nvPr/>
          </p:nvSpPr>
          <p:spPr bwMode="auto">
            <a:xfrm>
              <a:off x="3153" y="1311"/>
              <a:ext cx="3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片偏移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4809" name="Rectangle 27"/>
            <p:cNvSpPr>
              <a:spLocks noChangeArrowheads="1"/>
            </p:cNvSpPr>
            <p:nvPr/>
          </p:nvSpPr>
          <p:spPr bwMode="auto">
            <a:xfrm>
              <a:off x="567" y="1488"/>
              <a:ext cx="845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4810" name="Rectangle 28"/>
            <p:cNvSpPr>
              <a:spLocks noChangeArrowheads="1"/>
            </p:cNvSpPr>
            <p:nvPr/>
          </p:nvSpPr>
          <p:spPr bwMode="auto">
            <a:xfrm>
              <a:off x="779" y="1572"/>
              <a:ext cx="44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生存时间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4811" name="Rectangle 29"/>
            <p:cNvSpPr>
              <a:spLocks noChangeArrowheads="1"/>
            </p:cNvSpPr>
            <p:nvPr/>
          </p:nvSpPr>
          <p:spPr bwMode="auto">
            <a:xfrm>
              <a:off x="1412" y="1488"/>
              <a:ext cx="844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4812" name="Rectangle 30"/>
            <p:cNvSpPr>
              <a:spLocks noChangeArrowheads="1"/>
            </p:cNvSpPr>
            <p:nvPr/>
          </p:nvSpPr>
          <p:spPr bwMode="auto">
            <a:xfrm>
              <a:off x="1702" y="1572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协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4813" name="Rectangle 31"/>
            <p:cNvSpPr>
              <a:spLocks noChangeArrowheads="1"/>
            </p:cNvSpPr>
            <p:nvPr/>
          </p:nvSpPr>
          <p:spPr bwMode="auto">
            <a:xfrm>
              <a:off x="1860" y="1572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议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4814" name="Rectangle 32"/>
            <p:cNvSpPr>
              <a:spLocks noChangeArrowheads="1"/>
            </p:cNvSpPr>
            <p:nvPr/>
          </p:nvSpPr>
          <p:spPr bwMode="auto">
            <a:xfrm>
              <a:off x="2256" y="1488"/>
              <a:ext cx="1689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4815" name="Rectangle 33"/>
            <p:cNvSpPr>
              <a:spLocks noChangeArrowheads="1"/>
            </p:cNvSpPr>
            <p:nvPr/>
          </p:nvSpPr>
          <p:spPr bwMode="auto">
            <a:xfrm>
              <a:off x="2837" y="1572"/>
              <a:ext cx="56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 dirty="0" smtClean="0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首部校验和</a:t>
              </a:r>
              <a:endParaRPr lang="zh-CN" altLang="en-US" u="none" dirty="0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4816" name="Rectangle 34"/>
            <p:cNvSpPr>
              <a:spLocks noChangeArrowheads="1"/>
            </p:cNvSpPr>
            <p:nvPr/>
          </p:nvSpPr>
          <p:spPr bwMode="auto">
            <a:xfrm>
              <a:off x="567" y="1748"/>
              <a:ext cx="3378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4817" name="Rectangle 35"/>
            <p:cNvSpPr>
              <a:spLocks noChangeArrowheads="1"/>
            </p:cNvSpPr>
            <p:nvPr/>
          </p:nvSpPr>
          <p:spPr bwMode="auto">
            <a:xfrm>
              <a:off x="1973" y="1832"/>
              <a:ext cx="12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源</a:t>
              </a:r>
              <a:endParaRPr lang="zh-CN" altLang="en-US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4818" name="Rectangle 36"/>
            <p:cNvSpPr>
              <a:spLocks noChangeArrowheads="1"/>
            </p:cNvSpPr>
            <p:nvPr/>
          </p:nvSpPr>
          <p:spPr bwMode="auto">
            <a:xfrm>
              <a:off x="2154" y="1824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600" u="none">
                  <a:solidFill>
                    <a:srgbClr val="003399"/>
                  </a:solidFill>
                  <a:ea typeface="Gulim" pitchFamily="34" charset="-127"/>
                </a:rPr>
                <a:t>IP</a:t>
              </a:r>
              <a:endParaRPr lang="en-US" altLang="zh-CN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4819" name="Rectangle 37"/>
            <p:cNvSpPr>
              <a:spLocks noChangeArrowheads="1"/>
            </p:cNvSpPr>
            <p:nvPr/>
          </p:nvSpPr>
          <p:spPr bwMode="auto">
            <a:xfrm>
              <a:off x="2293" y="1832"/>
              <a:ext cx="25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地址</a:t>
              </a:r>
              <a:endParaRPr lang="zh-CN" altLang="en-US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4820" name="Rectangle 38"/>
            <p:cNvSpPr>
              <a:spLocks noChangeArrowheads="1"/>
            </p:cNvSpPr>
            <p:nvPr/>
          </p:nvSpPr>
          <p:spPr bwMode="auto">
            <a:xfrm>
              <a:off x="567" y="2009"/>
              <a:ext cx="3378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4821" name="Rectangle 39"/>
            <p:cNvSpPr>
              <a:spLocks noChangeArrowheads="1"/>
            </p:cNvSpPr>
            <p:nvPr/>
          </p:nvSpPr>
          <p:spPr bwMode="auto">
            <a:xfrm>
              <a:off x="1927" y="2093"/>
              <a:ext cx="25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目的</a:t>
              </a:r>
              <a:endParaRPr lang="zh-CN" altLang="en-US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4822" name="Rectangle 40"/>
            <p:cNvSpPr>
              <a:spLocks noChangeArrowheads="1"/>
            </p:cNvSpPr>
            <p:nvPr/>
          </p:nvSpPr>
          <p:spPr bwMode="auto">
            <a:xfrm>
              <a:off x="2212" y="2085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600" u="none">
                  <a:solidFill>
                    <a:srgbClr val="003399"/>
                  </a:solidFill>
                  <a:ea typeface="Gulim" pitchFamily="34" charset="-127"/>
                </a:rPr>
                <a:t>IP</a:t>
              </a:r>
              <a:endParaRPr lang="en-US" altLang="zh-CN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4823" name="Rectangle 41"/>
            <p:cNvSpPr>
              <a:spLocks noChangeArrowheads="1"/>
            </p:cNvSpPr>
            <p:nvPr/>
          </p:nvSpPr>
          <p:spPr bwMode="auto">
            <a:xfrm>
              <a:off x="2384" y="2093"/>
              <a:ext cx="25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地址</a:t>
              </a:r>
              <a:endParaRPr lang="zh-CN" altLang="en-US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4824" name="Rectangle 42"/>
            <p:cNvSpPr>
              <a:spLocks noChangeArrowheads="1"/>
            </p:cNvSpPr>
            <p:nvPr/>
          </p:nvSpPr>
          <p:spPr bwMode="auto">
            <a:xfrm>
              <a:off x="567" y="2269"/>
              <a:ext cx="2745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4825" name="Rectangle 43"/>
            <p:cNvSpPr>
              <a:spLocks noChangeArrowheads="1"/>
            </p:cNvSpPr>
            <p:nvPr/>
          </p:nvSpPr>
          <p:spPr bwMode="auto">
            <a:xfrm>
              <a:off x="567" y="2269"/>
              <a:ext cx="2745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4826" name="Rectangle 44"/>
            <p:cNvSpPr>
              <a:spLocks noChangeArrowheads="1"/>
            </p:cNvSpPr>
            <p:nvPr/>
          </p:nvSpPr>
          <p:spPr bwMode="auto">
            <a:xfrm>
              <a:off x="1702" y="2353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选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4827" name="Rectangle 45"/>
            <p:cNvSpPr>
              <a:spLocks noChangeArrowheads="1"/>
            </p:cNvSpPr>
            <p:nvPr/>
          </p:nvSpPr>
          <p:spPr bwMode="auto">
            <a:xfrm>
              <a:off x="2071" y="2353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项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4828" name="Rectangle 46"/>
            <p:cNvSpPr>
              <a:spLocks noChangeArrowheads="1"/>
            </p:cNvSpPr>
            <p:nvPr/>
          </p:nvSpPr>
          <p:spPr bwMode="auto">
            <a:xfrm>
              <a:off x="3312" y="2269"/>
              <a:ext cx="633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4829" name="Rectangle 47"/>
            <p:cNvSpPr>
              <a:spLocks noChangeArrowheads="1"/>
            </p:cNvSpPr>
            <p:nvPr/>
          </p:nvSpPr>
          <p:spPr bwMode="auto">
            <a:xfrm>
              <a:off x="3312" y="2269"/>
              <a:ext cx="633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4830" name="Rectangle 48"/>
            <p:cNvSpPr>
              <a:spLocks noChangeArrowheads="1"/>
            </p:cNvSpPr>
            <p:nvPr/>
          </p:nvSpPr>
          <p:spPr bwMode="auto">
            <a:xfrm>
              <a:off x="3470" y="2353"/>
              <a:ext cx="3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填充域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4831" name="Rectangle 49"/>
            <p:cNvSpPr>
              <a:spLocks noChangeArrowheads="1"/>
            </p:cNvSpPr>
            <p:nvPr/>
          </p:nvSpPr>
          <p:spPr bwMode="auto">
            <a:xfrm>
              <a:off x="567" y="2530"/>
              <a:ext cx="3378" cy="435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4832" name="Freeform 50"/>
            <p:cNvSpPr>
              <a:spLocks noEditPoints="1"/>
            </p:cNvSpPr>
            <p:nvPr/>
          </p:nvSpPr>
          <p:spPr bwMode="auto">
            <a:xfrm>
              <a:off x="3941" y="964"/>
              <a:ext cx="404" cy="7"/>
            </a:xfrm>
            <a:custGeom>
              <a:avLst/>
              <a:gdLst>
                <a:gd name="T0" fmla="*/ 1 w 736"/>
                <a:gd name="T1" fmla="*/ 0 h 16"/>
                <a:gd name="T2" fmla="*/ 9 w 736"/>
                <a:gd name="T3" fmla="*/ 0 h 16"/>
                <a:gd name="T4" fmla="*/ 10 w 736"/>
                <a:gd name="T5" fmla="*/ 1 h 16"/>
                <a:gd name="T6" fmla="*/ 9 w 736"/>
                <a:gd name="T7" fmla="*/ 1 h 16"/>
                <a:gd name="T8" fmla="*/ 1 w 736"/>
                <a:gd name="T9" fmla="*/ 1 h 16"/>
                <a:gd name="T10" fmla="*/ 0 w 736"/>
                <a:gd name="T11" fmla="*/ 1 h 16"/>
                <a:gd name="T12" fmla="*/ 1 w 736"/>
                <a:gd name="T13" fmla="*/ 0 h 16"/>
                <a:gd name="T14" fmla="*/ 17 w 736"/>
                <a:gd name="T15" fmla="*/ 0 h 16"/>
                <a:gd name="T16" fmla="*/ 25 w 736"/>
                <a:gd name="T17" fmla="*/ 0 h 16"/>
                <a:gd name="T18" fmla="*/ 26 w 736"/>
                <a:gd name="T19" fmla="*/ 1 h 16"/>
                <a:gd name="T20" fmla="*/ 25 w 736"/>
                <a:gd name="T21" fmla="*/ 1 h 16"/>
                <a:gd name="T22" fmla="*/ 17 w 736"/>
                <a:gd name="T23" fmla="*/ 1 h 16"/>
                <a:gd name="T24" fmla="*/ 16 w 736"/>
                <a:gd name="T25" fmla="*/ 1 h 16"/>
                <a:gd name="T26" fmla="*/ 17 w 736"/>
                <a:gd name="T27" fmla="*/ 0 h 16"/>
                <a:gd name="T28" fmla="*/ 33 w 736"/>
                <a:gd name="T29" fmla="*/ 0 h 16"/>
                <a:gd name="T30" fmla="*/ 41 w 736"/>
                <a:gd name="T31" fmla="*/ 0 h 16"/>
                <a:gd name="T32" fmla="*/ 42 w 736"/>
                <a:gd name="T33" fmla="*/ 1 h 16"/>
                <a:gd name="T34" fmla="*/ 41 w 736"/>
                <a:gd name="T35" fmla="*/ 1 h 16"/>
                <a:gd name="T36" fmla="*/ 33 w 736"/>
                <a:gd name="T37" fmla="*/ 1 h 16"/>
                <a:gd name="T38" fmla="*/ 32 w 736"/>
                <a:gd name="T39" fmla="*/ 1 h 16"/>
                <a:gd name="T40" fmla="*/ 33 w 736"/>
                <a:gd name="T41" fmla="*/ 0 h 16"/>
                <a:gd name="T42" fmla="*/ 49 w 736"/>
                <a:gd name="T43" fmla="*/ 0 h 16"/>
                <a:gd name="T44" fmla="*/ 57 w 736"/>
                <a:gd name="T45" fmla="*/ 0 h 16"/>
                <a:gd name="T46" fmla="*/ 58 w 736"/>
                <a:gd name="T47" fmla="*/ 1 h 16"/>
                <a:gd name="T48" fmla="*/ 57 w 736"/>
                <a:gd name="T49" fmla="*/ 1 h 16"/>
                <a:gd name="T50" fmla="*/ 49 w 736"/>
                <a:gd name="T51" fmla="*/ 1 h 16"/>
                <a:gd name="T52" fmla="*/ 48 w 736"/>
                <a:gd name="T53" fmla="*/ 1 h 16"/>
                <a:gd name="T54" fmla="*/ 49 w 736"/>
                <a:gd name="T55" fmla="*/ 0 h 16"/>
                <a:gd name="T56" fmla="*/ 65 w 736"/>
                <a:gd name="T57" fmla="*/ 0 h 16"/>
                <a:gd name="T58" fmla="*/ 73 w 736"/>
                <a:gd name="T59" fmla="*/ 0 h 16"/>
                <a:gd name="T60" fmla="*/ 74 w 736"/>
                <a:gd name="T61" fmla="*/ 1 h 16"/>
                <a:gd name="T62" fmla="*/ 73 w 736"/>
                <a:gd name="T63" fmla="*/ 1 h 16"/>
                <a:gd name="T64" fmla="*/ 65 w 736"/>
                <a:gd name="T65" fmla="*/ 1 h 16"/>
                <a:gd name="T66" fmla="*/ 64 w 736"/>
                <a:gd name="T67" fmla="*/ 1 h 16"/>
                <a:gd name="T68" fmla="*/ 65 w 736"/>
                <a:gd name="T69" fmla="*/ 0 h 16"/>
                <a:gd name="T70" fmla="*/ 81 w 736"/>
                <a:gd name="T71" fmla="*/ 0 h 16"/>
                <a:gd name="T72" fmla="*/ 88 w 736"/>
                <a:gd name="T73" fmla="*/ 0 h 16"/>
                <a:gd name="T74" fmla="*/ 90 w 736"/>
                <a:gd name="T75" fmla="*/ 1 h 16"/>
                <a:gd name="T76" fmla="*/ 88 w 736"/>
                <a:gd name="T77" fmla="*/ 1 h 16"/>
                <a:gd name="T78" fmla="*/ 81 w 736"/>
                <a:gd name="T79" fmla="*/ 1 h 16"/>
                <a:gd name="T80" fmla="*/ 79 w 736"/>
                <a:gd name="T81" fmla="*/ 1 h 16"/>
                <a:gd name="T82" fmla="*/ 81 w 736"/>
                <a:gd name="T83" fmla="*/ 0 h 16"/>
                <a:gd name="T84" fmla="*/ 97 w 736"/>
                <a:gd name="T85" fmla="*/ 0 h 16"/>
                <a:gd name="T86" fmla="*/ 104 w 736"/>
                <a:gd name="T87" fmla="*/ 0 h 16"/>
                <a:gd name="T88" fmla="*/ 106 w 736"/>
                <a:gd name="T89" fmla="*/ 1 h 16"/>
                <a:gd name="T90" fmla="*/ 104 w 736"/>
                <a:gd name="T91" fmla="*/ 1 h 16"/>
                <a:gd name="T92" fmla="*/ 97 w 736"/>
                <a:gd name="T93" fmla="*/ 1 h 16"/>
                <a:gd name="T94" fmla="*/ 95 w 736"/>
                <a:gd name="T95" fmla="*/ 1 h 16"/>
                <a:gd name="T96" fmla="*/ 97 w 736"/>
                <a:gd name="T97" fmla="*/ 0 h 16"/>
                <a:gd name="T98" fmla="*/ 113 w 736"/>
                <a:gd name="T99" fmla="*/ 0 h 16"/>
                <a:gd name="T100" fmla="*/ 121 w 736"/>
                <a:gd name="T101" fmla="*/ 0 h 16"/>
                <a:gd name="T102" fmla="*/ 122 w 736"/>
                <a:gd name="T103" fmla="*/ 1 h 16"/>
                <a:gd name="T104" fmla="*/ 121 w 736"/>
                <a:gd name="T105" fmla="*/ 1 h 16"/>
                <a:gd name="T106" fmla="*/ 113 w 736"/>
                <a:gd name="T107" fmla="*/ 1 h 16"/>
                <a:gd name="T108" fmla="*/ 111 w 736"/>
                <a:gd name="T109" fmla="*/ 1 h 16"/>
                <a:gd name="T110" fmla="*/ 113 w 736"/>
                <a:gd name="T111" fmla="*/ 0 h 1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6"/>
                <a:gd name="T170" fmla="*/ 736 w 736"/>
                <a:gd name="T171" fmla="*/ 16 h 1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33" name="Freeform 51"/>
            <p:cNvSpPr>
              <a:spLocks noEditPoints="1"/>
            </p:cNvSpPr>
            <p:nvPr/>
          </p:nvSpPr>
          <p:spPr bwMode="auto">
            <a:xfrm>
              <a:off x="3941" y="2527"/>
              <a:ext cx="404" cy="7"/>
            </a:xfrm>
            <a:custGeom>
              <a:avLst/>
              <a:gdLst>
                <a:gd name="T0" fmla="*/ 1 w 736"/>
                <a:gd name="T1" fmla="*/ 0 h 16"/>
                <a:gd name="T2" fmla="*/ 9 w 736"/>
                <a:gd name="T3" fmla="*/ 0 h 16"/>
                <a:gd name="T4" fmla="*/ 10 w 736"/>
                <a:gd name="T5" fmla="*/ 1 h 16"/>
                <a:gd name="T6" fmla="*/ 9 w 736"/>
                <a:gd name="T7" fmla="*/ 1 h 16"/>
                <a:gd name="T8" fmla="*/ 1 w 736"/>
                <a:gd name="T9" fmla="*/ 1 h 16"/>
                <a:gd name="T10" fmla="*/ 0 w 736"/>
                <a:gd name="T11" fmla="*/ 1 h 16"/>
                <a:gd name="T12" fmla="*/ 1 w 736"/>
                <a:gd name="T13" fmla="*/ 0 h 16"/>
                <a:gd name="T14" fmla="*/ 17 w 736"/>
                <a:gd name="T15" fmla="*/ 0 h 16"/>
                <a:gd name="T16" fmla="*/ 25 w 736"/>
                <a:gd name="T17" fmla="*/ 0 h 16"/>
                <a:gd name="T18" fmla="*/ 26 w 736"/>
                <a:gd name="T19" fmla="*/ 1 h 16"/>
                <a:gd name="T20" fmla="*/ 25 w 736"/>
                <a:gd name="T21" fmla="*/ 1 h 16"/>
                <a:gd name="T22" fmla="*/ 17 w 736"/>
                <a:gd name="T23" fmla="*/ 1 h 16"/>
                <a:gd name="T24" fmla="*/ 16 w 736"/>
                <a:gd name="T25" fmla="*/ 1 h 16"/>
                <a:gd name="T26" fmla="*/ 17 w 736"/>
                <a:gd name="T27" fmla="*/ 0 h 16"/>
                <a:gd name="T28" fmla="*/ 33 w 736"/>
                <a:gd name="T29" fmla="*/ 0 h 16"/>
                <a:gd name="T30" fmla="*/ 41 w 736"/>
                <a:gd name="T31" fmla="*/ 0 h 16"/>
                <a:gd name="T32" fmla="*/ 42 w 736"/>
                <a:gd name="T33" fmla="*/ 1 h 16"/>
                <a:gd name="T34" fmla="*/ 41 w 736"/>
                <a:gd name="T35" fmla="*/ 1 h 16"/>
                <a:gd name="T36" fmla="*/ 33 w 736"/>
                <a:gd name="T37" fmla="*/ 1 h 16"/>
                <a:gd name="T38" fmla="*/ 32 w 736"/>
                <a:gd name="T39" fmla="*/ 1 h 16"/>
                <a:gd name="T40" fmla="*/ 33 w 736"/>
                <a:gd name="T41" fmla="*/ 0 h 16"/>
                <a:gd name="T42" fmla="*/ 49 w 736"/>
                <a:gd name="T43" fmla="*/ 0 h 16"/>
                <a:gd name="T44" fmla="*/ 57 w 736"/>
                <a:gd name="T45" fmla="*/ 0 h 16"/>
                <a:gd name="T46" fmla="*/ 58 w 736"/>
                <a:gd name="T47" fmla="*/ 1 h 16"/>
                <a:gd name="T48" fmla="*/ 57 w 736"/>
                <a:gd name="T49" fmla="*/ 1 h 16"/>
                <a:gd name="T50" fmla="*/ 49 w 736"/>
                <a:gd name="T51" fmla="*/ 1 h 16"/>
                <a:gd name="T52" fmla="*/ 48 w 736"/>
                <a:gd name="T53" fmla="*/ 1 h 16"/>
                <a:gd name="T54" fmla="*/ 49 w 736"/>
                <a:gd name="T55" fmla="*/ 0 h 16"/>
                <a:gd name="T56" fmla="*/ 65 w 736"/>
                <a:gd name="T57" fmla="*/ 0 h 16"/>
                <a:gd name="T58" fmla="*/ 73 w 736"/>
                <a:gd name="T59" fmla="*/ 0 h 16"/>
                <a:gd name="T60" fmla="*/ 74 w 736"/>
                <a:gd name="T61" fmla="*/ 1 h 16"/>
                <a:gd name="T62" fmla="*/ 73 w 736"/>
                <a:gd name="T63" fmla="*/ 1 h 16"/>
                <a:gd name="T64" fmla="*/ 65 w 736"/>
                <a:gd name="T65" fmla="*/ 1 h 16"/>
                <a:gd name="T66" fmla="*/ 64 w 736"/>
                <a:gd name="T67" fmla="*/ 1 h 16"/>
                <a:gd name="T68" fmla="*/ 65 w 736"/>
                <a:gd name="T69" fmla="*/ 0 h 16"/>
                <a:gd name="T70" fmla="*/ 81 w 736"/>
                <a:gd name="T71" fmla="*/ 0 h 16"/>
                <a:gd name="T72" fmla="*/ 88 w 736"/>
                <a:gd name="T73" fmla="*/ 0 h 16"/>
                <a:gd name="T74" fmla="*/ 90 w 736"/>
                <a:gd name="T75" fmla="*/ 1 h 16"/>
                <a:gd name="T76" fmla="*/ 88 w 736"/>
                <a:gd name="T77" fmla="*/ 1 h 16"/>
                <a:gd name="T78" fmla="*/ 81 w 736"/>
                <a:gd name="T79" fmla="*/ 1 h 16"/>
                <a:gd name="T80" fmla="*/ 79 w 736"/>
                <a:gd name="T81" fmla="*/ 1 h 16"/>
                <a:gd name="T82" fmla="*/ 81 w 736"/>
                <a:gd name="T83" fmla="*/ 0 h 16"/>
                <a:gd name="T84" fmla="*/ 97 w 736"/>
                <a:gd name="T85" fmla="*/ 0 h 16"/>
                <a:gd name="T86" fmla="*/ 104 w 736"/>
                <a:gd name="T87" fmla="*/ 0 h 16"/>
                <a:gd name="T88" fmla="*/ 106 w 736"/>
                <a:gd name="T89" fmla="*/ 1 h 16"/>
                <a:gd name="T90" fmla="*/ 104 w 736"/>
                <a:gd name="T91" fmla="*/ 1 h 16"/>
                <a:gd name="T92" fmla="*/ 97 w 736"/>
                <a:gd name="T93" fmla="*/ 1 h 16"/>
                <a:gd name="T94" fmla="*/ 95 w 736"/>
                <a:gd name="T95" fmla="*/ 1 h 16"/>
                <a:gd name="T96" fmla="*/ 97 w 736"/>
                <a:gd name="T97" fmla="*/ 0 h 16"/>
                <a:gd name="T98" fmla="*/ 113 w 736"/>
                <a:gd name="T99" fmla="*/ 0 h 16"/>
                <a:gd name="T100" fmla="*/ 121 w 736"/>
                <a:gd name="T101" fmla="*/ 0 h 16"/>
                <a:gd name="T102" fmla="*/ 122 w 736"/>
                <a:gd name="T103" fmla="*/ 1 h 16"/>
                <a:gd name="T104" fmla="*/ 121 w 736"/>
                <a:gd name="T105" fmla="*/ 1 h 16"/>
                <a:gd name="T106" fmla="*/ 113 w 736"/>
                <a:gd name="T107" fmla="*/ 1 h 16"/>
                <a:gd name="T108" fmla="*/ 111 w 736"/>
                <a:gd name="T109" fmla="*/ 1 h 16"/>
                <a:gd name="T110" fmla="*/ 113 w 736"/>
                <a:gd name="T111" fmla="*/ 0 h 1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6"/>
                <a:gd name="T170" fmla="*/ 736 w 736"/>
                <a:gd name="T171" fmla="*/ 16 h 1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34" name="Rectangle 52"/>
            <p:cNvSpPr>
              <a:spLocks noChangeArrowheads="1"/>
            </p:cNvSpPr>
            <p:nvPr/>
          </p:nvSpPr>
          <p:spPr bwMode="auto">
            <a:xfrm>
              <a:off x="1755" y="270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数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4835" name="Rectangle 53"/>
            <p:cNvSpPr>
              <a:spLocks noChangeArrowheads="1"/>
            </p:cNvSpPr>
            <p:nvPr/>
          </p:nvSpPr>
          <p:spPr bwMode="auto">
            <a:xfrm>
              <a:off x="2071" y="270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据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4836" name="Rectangle 54"/>
            <p:cNvSpPr>
              <a:spLocks noChangeArrowheads="1"/>
            </p:cNvSpPr>
            <p:nvPr/>
          </p:nvSpPr>
          <p:spPr bwMode="auto">
            <a:xfrm>
              <a:off x="2389" y="270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部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4837" name="Rectangle 55"/>
            <p:cNvSpPr>
              <a:spLocks noChangeArrowheads="1"/>
            </p:cNvSpPr>
            <p:nvPr/>
          </p:nvSpPr>
          <p:spPr bwMode="auto">
            <a:xfrm>
              <a:off x="2705" y="270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分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4838" name="Freeform 57"/>
            <p:cNvSpPr>
              <a:spLocks noEditPoints="1"/>
            </p:cNvSpPr>
            <p:nvPr/>
          </p:nvSpPr>
          <p:spPr bwMode="auto">
            <a:xfrm>
              <a:off x="4204" y="1011"/>
              <a:ext cx="9" cy="637"/>
            </a:xfrm>
            <a:custGeom>
              <a:avLst/>
              <a:gdLst>
                <a:gd name="T0" fmla="*/ 3 w 16"/>
                <a:gd name="T1" fmla="*/ 5 h 1408"/>
                <a:gd name="T2" fmla="*/ 0 w 16"/>
                <a:gd name="T3" fmla="*/ 5 h 1408"/>
                <a:gd name="T4" fmla="*/ 2 w 16"/>
                <a:gd name="T5" fmla="*/ 0 h 1408"/>
                <a:gd name="T6" fmla="*/ 3 w 16"/>
                <a:gd name="T7" fmla="*/ 10 h 1408"/>
                <a:gd name="T8" fmla="*/ 2 w 16"/>
                <a:gd name="T9" fmla="*/ 15 h 1408"/>
                <a:gd name="T10" fmla="*/ 0 w 16"/>
                <a:gd name="T11" fmla="*/ 10 h 1408"/>
                <a:gd name="T12" fmla="*/ 3 w 16"/>
                <a:gd name="T13" fmla="*/ 10 h 1408"/>
                <a:gd name="T14" fmla="*/ 3 w 16"/>
                <a:gd name="T15" fmla="*/ 23 h 1408"/>
                <a:gd name="T16" fmla="*/ 0 w 16"/>
                <a:gd name="T17" fmla="*/ 23 h 1408"/>
                <a:gd name="T18" fmla="*/ 2 w 16"/>
                <a:gd name="T19" fmla="*/ 18 h 1408"/>
                <a:gd name="T20" fmla="*/ 3 w 16"/>
                <a:gd name="T21" fmla="*/ 28 h 1408"/>
                <a:gd name="T22" fmla="*/ 2 w 16"/>
                <a:gd name="T23" fmla="*/ 33 h 1408"/>
                <a:gd name="T24" fmla="*/ 0 w 16"/>
                <a:gd name="T25" fmla="*/ 28 h 1408"/>
                <a:gd name="T26" fmla="*/ 3 w 16"/>
                <a:gd name="T27" fmla="*/ 28 h 1408"/>
                <a:gd name="T28" fmla="*/ 3 w 16"/>
                <a:gd name="T29" fmla="*/ 41 h 1408"/>
                <a:gd name="T30" fmla="*/ 0 w 16"/>
                <a:gd name="T31" fmla="*/ 41 h 1408"/>
                <a:gd name="T32" fmla="*/ 2 w 16"/>
                <a:gd name="T33" fmla="*/ 36 h 1408"/>
                <a:gd name="T34" fmla="*/ 3 w 16"/>
                <a:gd name="T35" fmla="*/ 45 h 1408"/>
                <a:gd name="T36" fmla="*/ 2 w 16"/>
                <a:gd name="T37" fmla="*/ 50 h 1408"/>
                <a:gd name="T38" fmla="*/ 0 w 16"/>
                <a:gd name="T39" fmla="*/ 45 h 1408"/>
                <a:gd name="T40" fmla="*/ 3 w 16"/>
                <a:gd name="T41" fmla="*/ 45 h 1408"/>
                <a:gd name="T42" fmla="*/ 3 w 16"/>
                <a:gd name="T43" fmla="*/ 58 h 1408"/>
                <a:gd name="T44" fmla="*/ 0 w 16"/>
                <a:gd name="T45" fmla="*/ 58 h 1408"/>
                <a:gd name="T46" fmla="*/ 2 w 16"/>
                <a:gd name="T47" fmla="*/ 53 h 1408"/>
                <a:gd name="T48" fmla="*/ 3 w 16"/>
                <a:gd name="T49" fmla="*/ 63 h 1408"/>
                <a:gd name="T50" fmla="*/ 2 w 16"/>
                <a:gd name="T51" fmla="*/ 68 h 1408"/>
                <a:gd name="T52" fmla="*/ 0 w 16"/>
                <a:gd name="T53" fmla="*/ 63 h 1408"/>
                <a:gd name="T54" fmla="*/ 3 w 16"/>
                <a:gd name="T55" fmla="*/ 63 h 1408"/>
                <a:gd name="T56" fmla="*/ 3 w 16"/>
                <a:gd name="T57" fmla="*/ 76 h 1408"/>
                <a:gd name="T58" fmla="*/ 0 w 16"/>
                <a:gd name="T59" fmla="*/ 76 h 1408"/>
                <a:gd name="T60" fmla="*/ 2 w 16"/>
                <a:gd name="T61" fmla="*/ 71 h 1408"/>
                <a:gd name="T62" fmla="*/ 3 w 16"/>
                <a:gd name="T63" fmla="*/ 81 h 1408"/>
                <a:gd name="T64" fmla="*/ 2 w 16"/>
                <a:gd name="T65" fmla="*/ 86 h 1408"/>
                <a:gd name="T66" fmla="*/ 0 w 16"/>
                <a:gd name="T67" fmla="*/ 81 h 1408"/>
                <a:gd name="T68" fmla="*/ 3 w 16"/>
                <a:gd name="T69" fmla="*/ 81 h 1408"/>
                <a:gd name="T70" fmla="*/ 3 w 16"/>
                <a:gd name="T71" fmla="*/ 94 h 1408"/>
                <a:gd name="T72" fmla="*/ 0 w 16"/>
                <a:gd name="T73" fmla="*/ 94 h 1408"/>
                <a:gd name="T74" fmla="*/ 2 w 16"/>
                <a:gd name="T75" fmla="*/ 89 h 1408"/>
                <a:gd name="T76" fmla="*/ 3 w 16"/>
                <a:gd name="T77" fmla="*/ 99 h 1408"/>
                <a:gd name="T78" fmla="*/ 2 w 16"/>
                <a:gd name="T79" fmla="*/ 104 h 1408"/>
                <a:gd name="T80" fmla="*/ 0 w 16"/>
                <a:gd name="T81" fmla="*/ 99 h 1408"/>
                <a:gd name="T82" fmla="*/ 3 w 16"/>
                <a:gd name="T83" fmla="*/ 99 h 1408"/>
                <a:gd name="T84" fmla="*/ 3 w 16"/>
                <a:gd name="T85" fmla="*/ 112 h 1408"/>
                <a:gd name="T86" fmla="*/ 0 w 16"/>
                <a:gd name="T87" fmla="*/ 112 h 1408"/>
                <a:gd name="T88" fmla="*/ 2 w 16"/>
                <a:gd name="T89" fmla="*/ 107 h 1408"/>
                <a:gd name="T90" fmla="*/ 3 w 16"/>
                <a:gd name="T91" fmla="*/ 116 h 1408"/>
                <a:gd name="T92" fmla="*/ 2 w 16"/>
                <a:gd name="T93" fmla="*/ 122 h 1408"/>
                <a:gd name="T94" fmla="*/ 0 w 16"/>
                <a:gd name="T95" fmla="*/ 116 h 1408"/>
                <a:gd name="T96" fmla="*/ 3 w 16"/>
                <a:gd name="T97" fmla="*/ 116 h 1408"/>
                <a:gd name="T98" fmla="*/ 3 w 16"/>
                <a:gd name="T99" fmla="*/ 129 h 1408"/>
                <a:gd name="T100" fmla="*/ 0 w 16"/>
                <a:gd name="T101" fmla="*/ 129 h 1408"/>
                <a:gd name="T102" fmla="*/ 2 w 16"/>
                <a:gd name="T103" fmla="*/ 124 h 140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"/>
                <a:gd name="T157" fmla="*/ 0 h 1408"/>
                <a:gd name="T158" fmla="*/ 16 w 16"/>
                <a:gd name="T159" fmla="*/ 1408 h 140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" h="1408">
                  <a:moveTo>
                    <a:pt x="16" y="8"/>
                  </a:moveTo>
                  <a:lnTo>
                    <a:pt x="16" y="56"/>
                  </a:lnTo>
                  <a:cubicBezTo>
                    <a:pt x="16" y="61"/>
                    <a:pt x="13" y="64"/>
                    <a:pt x="8" y="64"/>
                  </a:cubicBezTo>
                  <a:cubicBezTo>
                    <a:pt x="4" y="64"/>
                    <a:pt x="0" y="61"/>
                    <a:pt x="0" y="56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104"/>
                  </a:moveTo>
                  <a:lnTo>
                    <a:pt x="16" y="152"/>
                  </a:lnTo>
                  <a:cubicBezTo>
                    <a:pt x="16" y="157"/>
                    <a:pt x="13" y="160"/>
                    <a:pt x="8" y="160"/>
                  </a:cubicBezTo>
                  <a:cubicBezTo>
                    <a:pt x="4" y="160"/>
                    <a:pt x="0" y="157"/>
                    <a:pt x="0" y="152"/>
                  </a:cubicBezTo>
                  <a:lnTo>
                    <a:pt x="0" y="104"/>
                  </a:lnTo>
                  <a:cubicBezTo>
                    <a:pt x="0" y="100"/>
                    <a:pt x="4" y="96"/>
                    <a:pt x="8" y="96"/>
                  </a:cubicBezTo>
                  <a:cubicBezTo>
                    <a:pt x="13" y="96"/>
                    <a:pt x="16" y="100"/>
                    <a:pt x="16" y="104"/>
                  </a:cubicBezTo>
                  <a:close/>
                  <a:moveTo>
                    <a:pt x="16" y="200"/>
                  </a:moveTo>
                  <a:lnTo>
                    <a:pt x="16" y="248"/>
                  </a:lnTo>
                  <a:cubicBezTo>
                    <a:pt x="16" y="253"/>
                    <a:pt x="13" y="256"/>
                    <a:pt x="8" y="256"/>
                  </a:cubicBezTo>
                  <a:cubicBezTo>
                    <a:pt x="4" y="256"/>
                    <a:pt x="0" y="253"/>
                    <a:pt x="0" y="248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296"/>
                  </a:moveTo>
                  <a:lnTo>
                    <a:pt x="16" y="344"/>
                  </a:lnTo>
                  <a:cubicBezTo>
                    <a:pt x="16" y="349"/>
                    <a:pt x="13" y="352"/>
                    <a:pt x="8" y="352"/>
                  </a:cubicBezTo>
                  <a:cubicBezTo>
                    <a:pt x="4" y="352"/>
                    <a:pt x="0" y="349"/>
                    <a:pt x="0" y="344"/>
                  </a:cubicBezTo>
                  <a:lnTo>
                    <a:pt x="0" y="296"/>
                  </a:lnTo>
                  <a:cubicBezTo>
                    <a:pt x="0" y="292"/>
                    <a:pt x="4" y="288"/>
                    <a:pt x="8" y="288"/>
                  </a:cubicBezTo>
                  <a:cubicBezTo>
                    <a:pt x="13" y="288"/>
                    <a:pt x="16" y="292"/>
                    <a:pt x="16" y="296"/>
                  </a:cubicBezTo>
                  <a:close/>
                  <a:moveTo>
                    <a:pt x="16" y="392"/>
                  </a:moveTo>
                  <a:lnTo>
                    <a:pt x="16" y="440"/>
                  </a:lnTo>
                  <a:cubicBezTo>
                    <a:pt x="16" y="445"/>
                    <a:pt x="13" y="448"/>
                    <a:pt x="8" y="448"/>
                  </a:cubicBezTo>
                  <a:cubicBezTo>
                    <a:pt x="4" y="448"/>
                    <a:pt x="0" y="445"/>
                    <a:pt x="0" y="440"/>
                  </a:cubicBezTo>
                  <a:lnTo>
                    <a:pt x="0" y="392"/>
                  </a:lnTo>
                  <a:cubicBezTo>
                    <a:pt x="0" y="388"/>
                    <a:pt x="4" y="384"/>
                    <a:pt x="8" y="384"/>
                  </a:cubicBezTo>
                  <a:cubicBezTo>
                    <a:pt x="13" y="384"/>
                    <a:pt x="16" y="388"/>
                    <a:pt x="16" y="392"/>
                  </a:cubicBezTo>
                  <a:close/>
                  <a:moveTo>
                    <a:pt x="16" y="488"/>
                  </a:moveTo>
                  <a:lnTo>
                    <a:pt x="16" y="536"/>
                  </a:lnTo>
                  <a:cubicBezTo>
                    <a:pt x="16" y="541"/>
                    <a:pt x="13" y="544"/>
                    <a:pt x="8" y="544"/>
                  </a:cubicBezTo>
                  <a:cubicBezTo>
                    <a:pt x="4" y="544"/>
                    <a:pt x="0" y="541"/>
                    <a:pt x="0" y="536"/>
                  </a:cubicBezTo>
                  <a:lnTo>
                    <a:pt x="0" y="488"/>
                  </a:lnTo>
                  <a:cubicBezTo>
                    <a:pt x="0" y="484"/>
                    <a:pt x="4" y="480"/>
                    <a:pt x="8" y="480"/>
                  </a:cubicBezTo>
                  <a:cubicBezTo>
                    <a:pt x="13" y="480"/>
                    <a:pt x="16" y="484"/>
                    <a:pt x="16" y="488"/>
                  </a:cubicBezTo>
                  <a:close/>
                  <a:moveTo>
                    <a:pt x="16" y="584"/>
                  </a:moveTo>
                  <a:lnTo>
                    <a:pt x="16" y="632"/>
                  </a:lnTo>
                  <a:cubicBezTo>
                    <a:pt x="16" y="637"/>
                    <a:pt x="13" y="640"/>
                    <a:pt x="8" y="640"/>
                  </a:cubicBezTo>
                  <a:cubicBezTo>
                    <a:pt x="4" y="640"/>
                    <a:pt x="0" y="637"/>
                    <a:pt x="0" y="632"/>
                  </a:cubicBezTo>
                  <a:lnTo>
                    <a:pt x="0" y="584"/>
                  </a:lnTo>
                  <a:cubicBezTo>
                    <a:pt x="0" y="580"/>
                    <a:pt x="4" y="576"/>
                    <a:pt x="8" y="576"/>
                  </a:cubicBezTo>
                  <a:cubicBezTo>
                    <a:pt x="13" y="576"/>
                    <a:pt x="16" y="580"/>
                    <a:pt x="16" y="584"/>
                  </a:cubicBezTo>
                  <a:close/>
                  <a:moveTo>
                    <a:pt x="16" y="680"/>
                  </a:moveTo>
                  <a:lnTo>
                    <a:pt x="16" y="728"/>
                  </a:lnTo>
                  <a:cubicBezTo>
                    <a:pt x="16" y="733"/>
                    <a:pt x="13" y="736"/>
                    <a:pt x="8" y="736"/>
                  </a:cubicBezTo>
                  <a:cubicBezTo>
                    <a:pt x="4" y="736"/>
                    <a:pt x="0" y="733"/>
                    <a:pt x="0" y="728"/>
                  </a:cubicBezTo>
                  <a:lnTo>
                    <a:pt x="0" y="680"/>
                  </a:lnTo>
                  <a:cubicBezTo>
                    <a:pt x="0" y="676"/>
                    <a:pt x="4" y="672"/>
                    <a:pt x="8" y="672"/>
                  </a:cubicBezTo>
                  <a:cubicBezTo>
                    <a:pt x="13" y="672"/>
                    <a:pt x="16" y="676"/>
                    <a:pt x="16" y="680"/>
                  </a:cubicBezTo>
                  <a:close/>
                  <a:moveTo>
                    <a:pt x="16" y="776"/>
                  </a:moveTo>
                  <a:lnTo>
                    <a:pt x="16" y="824"/>
                  </a:lnTo>
                  <a:cubicBezTo>
                    <a:pt x="16" y="829"/>
                    <a:pt x="13" y="832"/>
                    <a:pt x="8" y="832"/>
                  </a:cubicBezTo>
                  <a:cubicBezTo>
                    <a:pt x="4" y="832"/>
                    <a:pt x="0" y="829"/>
                    <a:pt x="0" y="824"/>
                  </a:cubicBezTo>
                  <a:lnTo>
                    <a:pt x="0" y="776"/>
                  </a:lnTo>
                  <a:cubicBezTo>
                    <a:pt x="0" y="772"/>
                    <a:pt x="4" y="768"/>
                    <a:pt x="8" y="768"/>
                  </a:cubicBezTo>
                  <a:cubicBezTo>
                    <a:pt x="13" y="768"/>
                    <a:pt x="16" y="772"/>
                    <a:pt x="16" y="776"/>
                  </a:cubicBezTo>
                  <a:close/>
                  <a:moveTo>
                    <a:pt x="16" y="872"/>
                  </a:moveTo>
                  <a:lnTo>
                    <a:pt x="16" y="920"/>
                  </a:lnTo>
                  <a:cubicBezTo>
                    <a:pt x="16" y="925"/>
                    <a:pt x="13" y="928"/>
                    <a:pt x="8" y="928"/>
                  </a:cubicBezTo>
                  <a:cubicBezTo>
                    <a:pt x="4" y="928"/>
                    <a:pt x="0" y="925"/>
                    <a:pt x="0" y="920"/>
                  </a:cubicBezTo>
                  <a:lnTo>
                    <a:pt x="0" y="872"/>
                  </a:lnTo>
                  <a:cubicBezTo>
                    <a:pt x="0" y="868"/>
                    <a:pt x="4" y="864"/>
                    <a:pt x="8" y="864"/>
                  </a:cubicBezTo>
                  <a:cubicBezTo>
                    <a:pt x="13" y="864"/>
                    <a:pt x="16" y="868"/>
                    <a:pt x="16" y="872"/>
                  </a:cubicBezTo>
                  <a:close/>
                  <a:moveTo>
                    <a:pt x="16" y="968"/>
                  </a:moveTo>
                  <a:lnTo>
                    <a:pt x="16" y="1016"/>
                  </a:lnTo>
                  <a:cubicBezTo>
                    <a:pt x="16" y="1021"/>
                    <a:pt x="13" y="1024"/>
                    <a:pt x="8" y="1024"/>
                  </a:cubicBezTo>
                  <a:cubicBezTo>
                    <a:pt x="4" y="1024"/>
                    <a:pt x="0" y="1021"/>
                    <a:pt x="0" y="1016"/>
                  </a:cubicBezTo>
                  <a:lnTo>
                    <a:pt x="0" y="968"/>
                  </a:lnTo>
                  <a:cubicBezTo>
                    <a:pt x="0" y="964"/>
                    <a:pt x="4" y="960"/>
                    <a:pt x="8" y="960"/>
                  </a:cubicBezTo>
                  <a:cubicBezTo>
                    <a:pt x="13" y="960"/>
                    <a:pt x="16" y="964"/>
                    <a:pt x="16" y="968"/>
                  </a:cubicBezTo>
                  <a:close/>
                  <a:moveTo>
                    <a:pt x="16" y="1064"/>
                  </a:moveTo>
                  <a:lnTo>
                    <a:pt x="16" y="1112"/>
                  </a:lnTo>
                  <a:cubicBezTo>
                    <a:pt x="16" y="1117"/>
                    <a:pt x="13" y="1120"/>
                    <a:pt x="8" y="1120"/>
                  </a:cubicBezTo>
                  <a:cubicBezTo>
                    <a:pt x="4" y="1120"/>
                    <a:pt x="0" y="1117"/>
                    <a:pt x="0" y="1112"/>
                  </a:cubicBezTo>
                  <a:lnTo>
                    <a:pt x="0" y="1064"/>
                  </a:lnTo>
                  <a:cubicBezTo>
                    <a:pt x="0" y="1060"/>
                    <a:pt x="4" y="1056"/>
                    <a:pt x="8" y="1056"/>
                  </a:cubicBezTo>
                  <a:cubicBezTo>
                    <a:pt x="13" y="1056"/>
                    <a:pt x="16" y="1060"/>
                    <a:pt x="16" y="1064"/>
                  </a:cubicBezTo>
                  <a:close/>
                  <a:moveTo>
                    <a:pt x="16" y="1160"/>
                  </a:moveTo>
                  <a:lnTo>
                    <a:pt x="16" y="1208"/>
                  </a:lnTo>
                  <a:cubicBezTo>
                    <a:pt x="16" y="1213"/>
                    <a:pt x="13" y="1216"/>
                    <a:pt x="8" y="1216"/>
                  </a:cubicBezTo>
                  <a:cubicBezTo>
                    <a:pt x="4" y="1216"/>
                    <a:pt x="0" y="1213"/>
                    <a:pt x="0" y="1208"/>
                  </a:cubicBezTo>
                  <a:lnTo>
                    <a:pt x="0" y="1160"/>
                  </a:lnTo>
                  <a:cubicBezTo>
                    <a:pt x="0" y="1156"/>
                    <a:pt x="4" y="1152"/>
                    <a:pt x="8" y="1152"/>
                  </a:cubicBezTo>
                  <a:cubicBezTo>
                    <a:pt x="13" y="1152"/>
                    <a:pt x="16" y="1156"/>
                    <a:pt x="16" y="1160"/>
                  </a:cubicBezTo>
                  <a:close/>
                  <a:moveTo>
                    <a:pt x="16" y="1256"/>
                  </a:moveTo>
                  <a:lnTo>
                    <a:pt x="16" y="1304"/>
                  </a:lnTo>
                  <a:cubicBezTo>
                    <a:pt x="16" y="1309"/>
                    <a:pt x="13" y="1312"/>
                    <a:pt x="8" y="1312"/>
                  </a:cubicBezTo>
                  <a:cubicBezTo>
                    <a:pt x="4" y="1312"/>
                    <a:pt x="0" y="1309"/>
                    <a:pt x="0" y="1304"/>
                  </a:cubicBezTo>
                  <a:lnTo>
                    <a:pt x="0" y="1256"/>
                  </a:lnTo>
                  <a:cubicBezTo>
                    <a:pt x="0" y="1252"/>
                    <a:pt x="4" y="1248"/>
                    <a:pt x="8" y="1248"/>
                  </a:cubicBezTo>
                  <a:cubicBezTo>
                    <a:pt x="13" y="1248"/>
                    <a:pt x="16" y="1252"/>
                    <a:pt x="16" y="1256"/>
                  </a:cubicBezTo>
                  <a:close/>
                  <a:moveTo>
                    <a:pt x="16" y="1352"/>
                  </a:moveTo>
                  <a:lnTo>
                    <a:pt x="16" y="1400"/>
                  </a:lnTo>
                  <a:cubicBezTo>
                    <a:pt x="16" y="1405"/>
                    <a:pt x="13" y="1408"/>
                    <a:pt x="8" y="1408"/>
                  </a:cubicBezTo>
                  <a:cubicBezTo>
                    <a:pt x="4" y="1408"/>
                    <a:pt x="0" y="1405"/>
                    <a:pt x="0" y="1400"/>
                  </a:cubicBezTo>
                  <a:lnTo>
                    <a:pt x="0" y="1352"/>
                  </a:lnTo>
                  <a:cubicBezTo>
                    <a:pt x="0" y="1348"/>
                    <a:pt x="4" y="1344"/>
                    <a:pt x="8" y="1344"/>
                  </a:cubicBezTo>
                  <a:cubicBezTo>
                    <a:pt x="13" y="1344"/>
                    <a:pt x="16" y="1348"/>
                    <a:pt x="16" y="1352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39" name="Freeform 58"/>
            <p:cNvSpPr>
              <a:spLocks/>
            </p:cNvSpPr>
            <p:nvPr/>
          </p:nvSpPr>
          <p:spPr bwMode="auto">
            <a:xfrm>
              <a:off x="4171" y="967"/>
              <a:ext cx="76" cy="63"/>
            </a:xfrm>
            <a:custGeom>
              <a:avLst/>
              <a:gdLst>
                <a:gd name="T0" fmla="*/ 12 w 138"/>
                <a:gd name="T1" fmla="*/ 0 h 139"/>
                <a:gd name="T2" fmla="*/ 23 w 138"/>
                <a:gd name="T3" fmla="*/ 13 h 139"/>
                <a:gd name="T4" fmla="*/ 0 w 138"/>
                <a:gd name="T5" fmla="*/ 13 h 139"/>
                <a:gd name="T6" fmla="*/ 12 w 138"/>
                <a:gd name="T7" fmla="*/ 0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69" y="0"/>
                  </a:moveTo>
                  <a:lnTo>
                    <a:pt x="138" y="139"/>
                  </a:lnTo>
                  <a:cubicBezTo>
                    <a:pt x="95" y="117"/>
                    <a:pt x="44" y="117"/>
                    <a:pt x="0" y="139"/>
                  </a:cubicBezTo>
                  <a:lnTo>
                    <a:pt x="69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40" name="Freeform 59"/>
            <p:cNvSpPr>
              <a:spLocks noEditPoints="1"/>
            </p:cNvSpPr>
            <p:nvPr/>
          </p:nvSpPr>
          <p:spPr bwMode="auto">
            <a:xfrm>
              <a:off x="4204" y="1832"/>
              <a:ext cx="9" cy="637"/>
            </a:xfrm>
            <a:custGeom>
              <a:avLst/>
              <a:gdLst>
                <a:gd name="T0" fmla="*/ 3 w 16"/>
                <a:gd name="T1" fmla="*/ 5 h 1408"/>
                <a:gd name="T2" fmla="*/ 0 w 16"/>
                <a:gd name="T3" fmla="*/ 5 h 1408"/>
                <a:gd name="T4" fmla="*/ 2 w 16"/>
                <a:gd name="T5" fmla="*/ 0 h 1408"/>
                <a:gd name="T6" fmla="*/ 3 w 16"/>
                <a:gd name="T7" fmla="*/ 10 h 1408"/>
                <a:gd name="T8" fmla="*/ 2 w 16"/>
                <a:gd name="T9" fmla="*/ 15 h 1408"/>
                <a:gd name="T10" fmla="*/ 0 w 16"/>
                <a:gd name="T11" fmla="*/ 10 h 1408"/>
                <a:gd name="T12" fmla="*/ 3 w 16"/>
                <a:gd name="T13" fmla="*/ 10 h 1408"/>
                <a:gd name="T14" fmla="*/ 3 w 16"/>
                <a:gd name="T15" fmla="*/ 23 h 1408"/>
                <a:gd name="T16" fmla="*/ 0 w 16"/>
                <a:gd name="T17" fmla="*/ 23 h 1408"/>
                <a:gd name="T18" fmla="*/ 2 w 16"/>
                <a:gd name="T19" fmla="*/ 18 h 1408"/>
                <a:gd name="T20" fmla="*/ 3 w 16"/>
                <a:gd name="T21" fmla="*/ 28 h 1408"/>
                <a:gd name="T22" fmla="*/ 2 w 16"/>
                <a:gd name="T23" fmla="*/ 33 h 1408"/>
                <a:gd name="T24" fmla="*/ 0 w 16"/>
                <a:gd name="T25" fmla="*/ 28 h 1408"/>
                <a:gd name="T26" fmla="*/ 3 w 16"/>
                <a:gd name="T27" fmla="*/ 28 h 1408"/>
                <a:gd name="T28" fmla="*/ 3 w 16"/>
                <a:gd name="T29" fmla="*/ 41 h 1408"/>
                <a:gd name="T30" fmla="*/ 0 w 16"/>
                <a:gd name="T31" fmla="*/ 41 h 1408"/>
                <a:gd name="T32" fmla="*/ 2 w 16"/>
                <a:gd name="T33" fmla="*/ 36 h 1408"/>
                <a:gd name="T34" fmla="*/ 3 w 16"/>
                <a:gd name="T35" fmla="*/ 45 h 1408"/>
                <a:gd name="T36" fmla="*/ 2 w 16"/>
                <a:gd name="T37" fmla="*/ 50 h 1408"/>
                <a:gd name="T38" fmla="*/ 0 w 16"/>
                <a:gd name="T39" fmla="*/ 45 h 1408"/>
                <a:gd name="T40" fmla="*/ 3 w 16"/>
                <a:gd name="T41" fmla="*/ 45 h 1408"/>
                <a:gd name="T42" fmla="*/ 3 w 16"/>
                <a:gd name="T43" fmla="*/ 58 h 1408"/>
                <a:gd name="T44" fmla="*/ 0 w 16"/>
                <a:gd name="T45" fmla="*/ 58 h 1408"/>
                <a:gd name="T46" fmla="*/ 2 w 16"/>
                <a:gd name="T47" fmla="*/ 53 h 1408"/>
                <a:gd name="T48" fmla="*/ 3 w 16"/>
                <a:gd name="T49" fmla="*/ 63 h 1408"/>
                <a:gd name="T50" fmla="*/ 2 w 16"/>
                <a:gd name="T51" fmla="*/ 68 h 1408"/>
                <a:gd name="T52" fmla="*/ 0 w 16"/>
                <a:gd name="T53" fmla="*/ 63 h 1408"/>
                <a:gd name="T54" fmla="*/ 3 w 16"/>
                <a:gd name="T55" fmla="*/ 63 h 1408"/>
                <a:gd name="T56" fmla="*/ 3 w 16"/>
                <a:gd name="T57" fmla="*/ 76 h 1408"/>
                <a:gd name="T58" fmla="*/ 0 w 16"/>
                <a:gd name="T59" fmla="*/ 76 h 1408"/>
                <a:gd name="T60" fmla="*/ 2 w 16"/>
                <a:gd name="T61" fmla="*/ 71 h 1408"/>
                <a:gd name="T62" fmla="*/ 3 w 16"/>
                <a:gd name="T63" fmla="*/ 81 h 1408"/>
                <a:gd name="T64" fmla="*/ 2 w 16"/>
                <a:gd name="T65" fmla="*/ 86 h 1408"/>
                <a:gd name="T66" fmla="*/ 0 w 16"/>
                <a:gd name="T67" fmla="*/ 81 h 1408"/>
                <a:gd name="T68" fmla="*/ 3 w 16"/>
                <a:gd name="T69" fmla="*/ 81 h 1408"/>
                <a:gd name="T70" fmla="*/ 3 w 16"/>
                <a:gd name="T71" fmla="*/ 94 h 1408"/>
                <a:gd name="T72" fmla="*/ 0 w 16"/>
                <a:gd name="T73" fmla="*/ 94 h 1408"/>
                <a:gd name="T74" fmla="*/ 2 w 16"/>
                <a:gd name="T75" fmla="*/ 89 h 1408"/>
                <a:gd name="T76" fmla="*/ 3 w 16"/>
                <a:gd name="T77" fmla="*/ 99 h 1408"/>
                <a:gd name="T78" fmla="*/ 2 w 16"/>
                <a:gd name="T79" fmla="*/ 104 h 1408"/>
                <a:gd name="T80" fmla="*/ 0 w 16"/>
                <a:gd name="T81" fmla="*/ 99 h 1408"/>
                <a:gd name="T82" fmla="*/ 3 w 16"/>
                <a:gd name="T83" fmla="*/ 99 h 1408"/>
                <a:gd name="T84" fmla="*/ 3 w 16"/>
                <a:gd name="T85" fmla="*/ 112 h 1408"/>
                <a:gd name="T86" fmla="*/ 0 w 16"/>
                <a:gd name="T87" fmla="*/ 112 h 1408"/>
                <a:gd name="T88" fmla="*/ 2 w 16"/>
                <a:gd name="T89" fmla="*/ 107 h 1408"/>
                <a:gd name="T90" fmla="*/ 3 w 16"/>
                <a:gd name="T91" fmla="*/ 116 h 1408"/>
                <a:gd name="T92" fmla="*/ 2 w 16"/>
                <a:gd name="T93" fmla="*/ 122 h 1408"/>
                <a:gd name="T94" fmla="*/ 0 w 16"/>
                <a:gd name="T95" fmla="*/ 116 h 1408"/>
                <a:gd name="T96" fmla="*/ 3 w 16"/>
                <a:gd name="T97" fmla="*/ 116 h 1408"/>
                <a:gd name="T98" fmla="*/ 3 w 16"/>
                <a:gd name="T99" fmla="*/ 129 h 1408"/>
                <a:gd name="T100" fmla="*/ 0 w 16"/>
                <a:gd name="T101" fmla="*/ 129 h 1408"/>
                <a:gd name="T102" fmla="*/ 2 w 16"/>
                <a:gd name="T103" fmla="*/ 124 h 140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"/>
                <a:gd name="T157" fmla="*/ 0 h 1408"/>
                <a:gd name="T158" fmla="*/ 16 w 16"/>
                <a:gd name="T159" fmla="*/ 1408 h 140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" h="1408">
                  <a:moveTo>
                    <a:pt x="16" y="8"/>
                  </a:moveTo>
                  <a:lnTo>
                    <a:pt x="16" y="56"/>
                  </a:lnTo>
                  <a:cubicBezTo>
                    <a:pt x="16" y="61"/>
                    <a:pt x="13" y="64"/>
                    <a:pt x="8" y="64"/>
                  </a:cubicBezTo>
                  <a:cubicBezTo>
                    <a:pt x="4" y="64"/>
                    <a:pt x="0" y="61"/>
                    <a:pt x="0" y="56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104"/>
                  </a:moveTo>
                  <a:lnTo>
                    <a:pt x="16" y="152"/>
                  </a:lnTo>
                  <a:cubicBezTo>
                    <a:pt x="16" y="157"/>
                    <a:pt x="13" y="160"/>
                    <a:pt x="8" y="160"/>
                  </a:cubicBezTo>
                  <a:cubicBezTo>
                    <a:pt x="4" y="160"/>
                    <a:pt x="0" y="157"/>
                    <a:pt x="0" y="152"/>
                  </a:cubicBezTo>
                  <a:lnTo>
                    <a:pt x="0" y="104"/>
                  </a:lnTo>
                  <a:cubicBezTo>
                    <a:pt x="0" y="100"/>
                    <a:pt x="4" y="96"/>
                    <a:pt x="8" y="96"/>
                  </a:cubicBezTo>
                  <a:cubicBezTo>
                    <a:pt x="13" y="96"/>
                    <a:pt x="16" y="100"/>
                    <a:pt x="16" y="104"/>
                  </a:cubicBezTo>
                  <a:close/>
                  <a:moveTo>
                    <a:pt x="16" y="200"/>
                  </a:moveTo>
                  <a:lnTo>
                    <a:pt x="16" y="248"/>
                  </a:lnTo>
                  <a:cubicBezTo>
                    <a:pt x="16" y="253"/>
                    <a:pt x="13" y="256"/>
                    <a:pt x="8" y="256"/>
                  </a:cubicBezTo>
                  <a:cubicBezTo>
                    <a:pt x="4" y="256"/>
                    <a:pt x="0" y="253"/>
                    <a:pt x="0" y="248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296"/>
                  </a:moveTo>
                  <a:lnTo>
                    <a:pt x="16" y="344"/>
                  </a:lnTo>
                  <a:cubicBezTo>
                    <a:pt x="16" y="349"/>
                    <a:pt x="13" y="352"/>
                    <a:pt x="8" y="352"/>
                  </a:cubicBezTo>
                  <a:cubicBezTo>
                    <a:pt x="4" y="352"/>
                    <a:pt x="0" y="349"/>
                    <a:pt x="0" y="344"/>
                  </a:cubicBezTo>
                  <a:lnTo>
                    <a:pt x="0" y="296"/>
                  </a:lnTo>
                  <a:cubicBezTo>
                    <a:pt x="0" y="292"/>
                    <a:pt x="4" y="288"/>
                    <a:pt x="8" y="288"/>
                  </a:cubicBezTo>
                  <a:cubicBezTo>
                    <a:pt x="13" y="288"/>
                    <a:pt x="16" y="292"/>
                    <a:pt x="16" y="296"/>
                  </a:cubicBezTo>
                  <a:close/>
                  <a:moveTo>
                    <a:pt x="16" y="392"/>
                  </a:moveTo>
                  <a:lnTo>
                    <a:pt x="16" y="440"/>
                  </a:lnTo>
                  <a:cubicBezTo>
                    <a:pt x="16" y="445"/>
                    <a:pt x="13" y="448"/>
                    <a:pt x="8" y="448"/>
                  </a:cubicBezTo>
                  <a:cubicBezTo>
                    <a:pt x="4" y="448"/>
                    <a:pt x="0" y="445"/>
                    <a:pt x="0" y="440"/>
                  </a:cubicBezTo>
                  <a:lnTo>
                    <a:pt x="0" y="392"/>
                  </a:lnTo>
                  <a:cubicBezTo>
                    <a:pt x="0" y="388"/>
                    <a:pt x="4" y="384"/>
                    <a:pt x="8" y="384"/>
                  </a:cubicBezTo>
                  <a:cubicBezTo>
                    <a:pt x="13" y="384"/>
                    <a:pt x="16" y="388"/>
                    <a:pt x="16" y="392"/>
                  </a:cubicBezTo>
                  <a:close/>
                  <a:moveTo>
                    <a:pt x="16" y="488"/>
                  </a:moveTo>
                  <a:lnTo>
                    <a:pt x="16" y="536"/>
                  </a:lnTo>
                  <a:cubicBezTo>
                    <a:pt x="16" y="541"/>
                    <a:pt x="13" y="544"/>
                    <a:pt x="8" y="544"/>
                  </a:cubicBezTo>
                  <a:cubicBezTo>
                    <a:pt x="4" y="544"/>
                    <a:pt x="0" y="541"/>
                    <a:pt x="0" y="536"/>
                  </a:cubicBezTo>
                  <a:lnTo>
                    <a:pt x="0" y="488"/>
                  </a:lnTo>
                  <a:cubicBezTo>
                    <a:pt x="0" y="484"/>
                    <a:pt x="4" y="480"/>
                    <a:pt x="8" y="480"/>
                  </a:cubicBezTo>
                  <a:cubicBezTo>
                    <a:pt x="13" y="480"/>
                    <a:pt x="16" y="484"/>
                    <a:pt x="16" y="488"/>
                  </a:cubicBezTo>
                  <a:close/>
                  <a:moveTo>
                    <a:pt x="16" y="584"/>
                  </a:moveTo>
                  <a:lnTo>
                    <a:pt x="16" y="632"/>
                  </a:lnTo>
                  <a:cubicBezTo>
                    <a:pt x="16" y="637"/>
                    <a:pt x="13" y="640"/>
                    <a:pt x="8" y="640"/>
                  </a:cubicBezTo>
                  <a:cubicBezTo>
                    <a:pt x="4" y="640"/>
                    <a:pt x="0" y="637"/>
                    <a:pt x="0" y="632"/>
                  </a:cubicBezTo>
                  <a:lnTo>
                    <a:pt x="0" y="584"/>
                  </a:lnTo>
                  <a:cubicBezTo>
                    <a:pt x="0" y="580"/>
                    <a:pt x="4" y="576"/>
                    <a:pt x="8" y="576"/>
                  </a:cubicBezTo>
                  <a:cubicBezTo>
                    <a:pt x="13" y="576"/>
                    <a:pt x="16" y="580"/>
                    <a:pt x="16" y="584"/>
                  </a:cubicBezTo>
                  <a:close/>
                  <a:moveTo>
                    <a:pt x="16" y="680"/>
                  </a:moveTo>
                  <a:lnTo>
                    <a:pt x="16" y="728"/>
                  </a:lnTo>
                  <a:cubicBezTo>
                    <a:pt x="16" y="733"/>
                    <a:pt x="13" y="736"/>
                    <a:pt x="8" y="736"/>
                  </a:cubicBezTo>
                  <a:cubicBezTo>
                    <a:pt x="4" y="736"/>
                    <a:pt x="0" y="733"/>
                    <a:pt x="0" y="728"/>
                  </a:cubicBezTo>
                  <a:lnTo>
                    <a:pt x="0" y="680"/>
                  </a:lnTo>
                  <a:cubicBezTo>
                    <a:pt x="0" y="676"/>
                    <a:pt x="4" y="672"/>
                    <a:pt x="8" y="672"/>
                  </a:cubicBezTo>
                  <a:cubicBezTo>
                    <a:pt x="13" y="672"/>
                    <a:pt x="16" y="676"/>
                    <a:pt x="16" y="680"/>
                  </a:cubicBezTo>
                  <a:close/>
                  <a:moveTo>
                    <a:pt x="16" y="776"/>
                  </a:moveTo>
                  <a:lnTo>
                    <a:pt x="16" y="824"/>
                  </a:lnTo>
                  <a:cubicBezTo>
                    <a:pt x="16" y="829"/>
                    <a:pt x="13" y="832"/>
                    <a:pt x="8" y="832"/>
                  </a:cubicBezTo>
                  <a:cubicBezTo>
                    <a:pt x="4" y="832"/>
                    <a:pt x="0" y="829"/>
                    <a:pt x="0" y="824"/>
                  </a:cubicBezTo>
                  <a:lnTo>
                    <a:pt x="0" y="776"/>
                  </a:lnTo>
                  <a:cubicBezTo>
                    <a:pt x="0" y="772"/>
                    <a:pt x="4" y="768"/>
                    <a:pt x="8" y="768"/>
                  </a:cubicBezTo>
                  <a:cubicBezTo>
                    <a:pt x="13" y="768"/>
                    <a:pt x="16" y="772"/>
                    <a:pt x="16" y="776"/>
                  </a:cubicBezTo>
                  <a:close/>
                  <a:moveTo>
                    <a:pt x="16" y="872"/>
                  </a:moveTo>
                  <a:lnTo>
                    <a:pt x="16" y="920"/>
                  </a:lnTo>
                  <a:cubicBezTo>
                    <a:pt x="16" y="925"/>
                    <a:pt x="13" y="928"/>
                    <a:pt x="8" y="928"/>
                  </a:cubicBezTo>
                  <a:cubicBezTo>
                    <a:pt x="4" y="928"/>
                    <a:pt x="0" y="925"/>
                    <a:pt x="0" y="920"/>
                  </a:cubicBezTo>
                  <a:lnTo>
                    <a:pt x="0" y="872"/>
                  </a:lnTo>
                  <a:cubicBezTo>
                    <a:pt x="0" y="868"/>
                    <a:pt x="4" y="864"/>
                    <a:pt x="8" y="864"/>
                  </a:cubicBezTo>
                  <a:cubicBezTo>
                    <a:pt x="13" y="864"/>
                    <a:pt x="16" y="868"/>
                    <a:pt x="16" y="872"/>
                  </a:cubicBezTo>
                  <a:close/>
                  <a:moveTo>
                    <a:pt x="16" y="968"/>
                  </a:moveTo>
                  <a:lnTo>
                    <a:pt x="16" y="1016"/>
                  </a:lnTo>
                  <a:cubicBezTo>
                    <a:pt x="16" y="1021"/>
                    <a:pt x="13" y="1024"/>
                    <a:pt x="8" y="1024"/>
                  </a:cubicBezTo>
                  <a:cubicBezTo>
                    <a:pt x="4" y="1024"/>
                    <a:pt x="0" y="1021"/>
                    <a:pt x="0" y="1016"/>
                  </a:cubicBezTo>
                  <a:lnTo>
                    <a:pt x="0" y="968"/>
                  </a:lnTo>
                  <a:cubicBezTo>
                    <a:pt x="0" y="964"/>
                    <a:pt x="4" y="960"/>
                    <a:pt x="8" y="960"/>
                  </a:cubicBezTo>
                  <a:cubicBezTo>
                    <a:pt x="13" y="960"/>
                    <a:pt x="16" y="964"/>
                    <a:pt x="16" y="968"/>
                  </a:cubicBezTo>
                  <a:close/>
                  <a:moveTo>
                    <a:pt x="16" y="1064"/>
                  </a:moveTo>
                  <a:lnTo>
                    <a:pt x="16" y="1112"/>
                  </a:lnTo>
                  <a:cubicBezTo>
                    <a:pt x="16" y="1117"/>
                    <a:pt x="13" y="1120"/>
                    <a:pt x="8" y="1120"/>
                  </a:cubicBezTo>
                  <a:cubicBezTo>
                    <a:pt x="4" y="1120"/>
                    <a:pt x="0" y="1117"/>
                    <a:pt x="0" y="1112"/>
                  </a:cubicBezTo>
                  <a:lnTo>
                    <a:pt x="0" y="1064"/>
                  </a:lnTo>
                  <a:cubicBezTo>
                    <a:pt x="0" y="1060"/>
                    <a:pt x="4" y="1056"/>
                    <a:pt x="8" y="1056"/>
                  </a:cubicBezTo>
                  <a:cubicBezTo>
                    <a:pt x="13" y="1056"/>
                    <a:pt x="16" y="1060"/>
                    <a:pt x="16" y="1064"/>
                  </a:cubicBezTo>
                  <a:close/>
                  <a:moveTo>
                    <a:pt x="16" y="1160"/>
                  </a:moveTo>
                  <a:lnTo>
                    <a:pt x="16" y="1208"/>
                  </a:lnTo>
                  <a:cubicBezTo>
                    <a:pt x="16" y="1213"/>
                    <a:pt x="13" y="1216"/>
                    <a:pt x="8" y="1216"/>
                  </a:cubicBezTo>
                  <a:cubicBezTo>
                    <a:pt x="4" y="1216"/>
                    <a:pt x="0" y="1213"/>
                    <a:pt x="0" y="1208"/>
                  </a:cubicBezTo>
                  <a:lnTo>
                    <a:pt x="0" y="1160"/>
                  </a:lnTo>
                  <a:cubicBezTo>
                    <a:pt x="0" y="1156"/>
                    <a:pt x="4" y="1152"/>
                    <a:pt x="8" y="1152"/>
                  </a:cubicBezTo>
                  <a:cubicBezTo>
                    <a:pt x="13" y="1152"/>
                    <a:pt x="16" y="1156"/>
                    <a:pt x="16" y="1160"/>
                  </a:cubicBezTo>
                  <a:close/>
                  <a:moveTo>
                    <a:pt x="16" y="1256"/>
                  </a:moveTo>
                  <a:lnTo>
                    <a:pt x="16" y="1304"/>
                  </a:lnTo>
                  <a:cubicBezTo>
                    <a:pt x="16" y="1309"/>
                    <a:pt x="13" y="1312"/>
                    <a:pt x="8" y="1312"/>
                  </a:cubicBezTo>
                  <a:cubicBezTo>
                    <a:pt x="4" y="1312"/>
                    <a:pt x="0" y="1309"/>
                    <a:pt x="0" y="1304"/>
                  </a:cubicBezTo>
                  <a:lnTo>
                    <a:pt x="0" y="1256"/>
                  </a:lnTo>
                  <a:cubicBezTo>
                    <a:pt x="0" y="1252"/>
                    <a:pt x="4" y="1248"/>
                    <a:pt x="8" y="1248"/>
                  </a:cubicBezTo>
                  <a:cubicBezTo>
                    <a:pt x="13" y="1248"/>
                    <a:pt x="16" y="1252"/>
                    <a:pt x="16" y="1256"/>
                  </a:cubicBezTo>
                  <a:close/>
                  <a:moveTo>
                    <a:pt x="16" y="1352"/>
                  </a:moveTo>
                  <a:lnTo>
                    <a:pt x="16" y="1400"/>
                  </a:lnTo>
                  <a:cubicBezTo>
                    <a:pt x="16" y="1405"/>
                    <a:pt x="13" y="1408"/>
                    <a:pt x="8" y="1408"/>
                  </a:cubicBezTo>
                  <a:cubicBezTo>
                    <a:pt x="4" y="1408"/>
                    <a:pt x="0" y="1405"/>
                    <a:pt x="0" y="1400"/>
                  </a:cubicBezTo>
                  <a:lnTo>
                    <a:pt x="0" y="1352"/>
                  </a:lnTo>
                  <a:cubicBezTo>
                    <a:pt x="0" y="1348"/>
                    <a:pt x="4" y="1344"/>
                    <a:pt x="8" y="1344"/>
                  </a:cubicBezTo>
                  <a:cubicBezTo>
                    <a:pt x="13" y="1344"/>
                    <a:pt x="16" y="1348"/>
                    <a:pt x="16" y="1352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41" name="Freeform 60"/>
            <p:cNvSpPr>
              <a:spLocks/>
            </p:cNvSpPr>
            <p:nvPr/>
          </p:nvSpPr>
          <p:spPr bwMode="auto">
            <a:xfrm>
              <a:off x="4171" y="2468"/>
              <a:ext cx="76" cy="62"/>
            </a:xfrm>
            <a:custGeom>
              <a:avLst/>
              <a:gdLst>
                <a:gd name="T0" fmla="*/ 12 w 138"/>
                <a:gd name="T1" fmla="*/ 13 h 138"/>
                <a:gd name="T2" fmla="*/ 0 w 138"/>
                <a:gd name="T3" fmla="*/ 0 h 138"/>
                <a:gd name="T4" fmla="*/ 23 w 138"/>
                <a:gd name="T5" fmla="*/ 0 h 138"/>
                <a:gd name="T6" fmla="*/ 23 w 138"/>
                <a:gd name="T7" fmla="*/ 0 h 138"/>
                <a:gd name="T8" fmla="*/ 12 w 138"/>
                <a:gd name="T9" fmla="*/ 13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38"/>
                <a:gd name="T17" fmla="*/ 138 w 138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38">
                  <a:moveTo>
                    <a:pt x="69" y="138"/>
                  </a:moveTo>
                  <a:lnTo>
                    <a:pt x="0" y="0"/>
                  </a:lnTo>
                  <a:cubicBezTo>
                    <a:pt x="44" y="22"/>
                    <a:pt x="95" y="22"/>
                    <a:pt x="138" y="0"/>
                  </a:cubicBezTo>
                  <a:lnTo>
                    <a:pt x="69" y="138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42" name="Rectangle 61"/>
            <p:cNvSpPr>
              <a:spLocks noChangeArrowheads="1"/>
            </p:cNvSpPr>
            <p:nvPr/>
          </p:nvSpPr>
          <p:spPr bwMode="auto">
            <a:xfrm>
              <a:off x="594" y="826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0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4843" name="Rectangle 62"/>
            <p:cNvSpPr>
              <a:spLocks noChangeArrowheads="1"/>
            </p:cNvSpPr>
            <p:nvPr/>
          </p:nvSpPr>
          <p:spPr bwMode="auto">
            <a:xfrm>
              <a:off x="999" y="826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4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4844" name="Rectangle 63"/>
            <p:cNvSpPr>
              <a:spLocks noChangeArrowheads="1"/>
            </p:cNvSpPr>
            <p:nvPr/>
          </p:nvSpPr>
          <p:spPr bwMode="auto">
            <a:xfrm>
              <a:off x="1429" y="826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8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4845" name="Rectangle 64"/>
            <p:cNvSpPr>
              <a:spLocks noChangeArrowheads="1"/>
            </p:cNvSpPr>
            <p:nvPr/>
          </p:nvSpPr>
          <p:spPr bwMode="auto">
            <a:xfrm>
              <a:off x="2238" y="826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16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4846" name="Rectangle 65"/>
            <p:cNvSpPr>
              <a:spLocks noChangeArrowheads="1"/>
            </p:cNvSpPr>
            <p:nvPr/>
          </p:nvSpPr>
          <p:spPr bwMode="auto">
            <a:xfrm>
              <a:off x="2626" y="826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19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4847" name="Rectangle 66"/>
            <p:cNvSpPr>
              <a:spLocks noChangeArrowheads="1"/>
            </p:cNvSpPr>
            <p:nvPr/>
          </p:nvSpPr>
          <p:spPr bwMode="auto">
            <a:xfrm>
              <a:off x="3259" y="826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24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4848" name="Rectangle 67"/>
            <p:cNvSpPr>
              <a:spLocks noChangeArrowheads="1"/>
            </p:cNvSpPr>
            <p:nvPr/>
          </p:nvSpPr>
          <p:spPr bwMode="auto">
            <a:xfrm>
              <a:off x="3857" y="826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31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4849" name="Freeform 68"/>
            <p:cNvSpPr>
              <a:spLocks noEditPoints="1"/>
            </p:cNvSpPr>
            <p:nvPr/>
          </p:nvSpPr>
          <p:spPr bwMode="auto">
            <a:xfrm>
              <a:off x="36" y="964"/>
              <a:ext cx="510" cy="7"/>
            </a:xfrm>
            <a:custGeom>
              <a:avLst/>
              <a:gdLst>
                <a:gd name="T0" fmla="*/ 9 w 928"/>
                <a:gd name="T1" fmla="*/ 0 h 16"/>
                <a:gd name="T2" fmla="*/ 9 w 928"/>
                <a:gd name="T3" fmla="*/ 1 h 16"/>
                <a:gd name="T4" fmla="*/ 0 w 928"/>
                <a:gd name="T5" fmla="*/ 1 h 16"/>
                <a:gd name="T6" fmla="*/ 17 w 928"/>
                <a:gd name="T7" fmla="*/ 0 h 16"/>
                <a:gd name="T8" fmla="*/ 26 w 928"/>
                <a:gd name="T9" fmla="*/ 1 h 16"/>
                <a:gd name="T10" fmla="*/ 17 w 928"/>
                <a:gd name="T11" fmla="*/ 1 h 16"/>
                <a:gd name="T12" fmla="*/ 17 w 928"/>
                <a:gd name="T13" fmla="*/ 0 h 16"/>
                <a:gd name="T14" fmla="*/ 41 w 928"/>
                <a:gd name="T15" fmla="*/ 0 h 16"/>
                <a:gd name="T16" fmla="*/ 41 w 928"/>
                <a:gd name="T17" fmla="*/ 1 h 16"/>
                <a:gd name="T18" fmla="*/ 32 w 928"/>
                <a:gd name="T19" fmla="*/ 1 h 16"/>
                <a:gd name="T20" fmla="*/ 49 w 928"/>
                <a:gd name="T21" fmla="*/ 0 h 16"/>
                <a:gd name="T22" fmla="*/ 58 w 928"/>
                <a:gd name="T23" fmla="*/ 1 h 16"/>
                <a:gd name="T24" fmla="*/ 49 w 928"/>
                <a:gd name="T25" fmla="*/ 1 h 16"/>
                <a:gd name="T26" fmla="*/ 49 w 928"/>
                <a:gd name="T27" fmla="*/ 0 h 16"/>
                <a:gd name="T28" fmla="*/ 73 w 928"/>
                <a:gd name="T29" fmla="*/ 0 h 16"/>
                <a:gd name="T30" fmla="*/ 73 w 928"/>
                <a:gd name="T31" fmla="*/ 1 h 16"/>
                <a:gd name="T32" fmla="*/ 64 w 928"/>
                <a:gd name="T33" fmla="*/ 1 h 16"/>
                <a:gd name="T34" fmla="*/ 81 w 928"/>
                <a:gd name="T35" fmla="*/ 0 h 16"/>
                <a:gd name="T36" fmla="*/ 90 w 928"/>
                <a:gd name="T37" fmla="*/ 1 h 16"/>
                <a:gd name="T38" fmla="*/ 81 w 928"/>
                <a:gd name="T39" fmla="*/ 1 h 16"/>
                <a:gd name="T40" fmla="*/ 81 w 928"/>
                <a:gd name="T41" fmla="*/ 0 h 16"/>
                <a:gd name="T42" fmla="*/ 105 w 928"/>
                <a:gd name="T43" fmla="*/ 0 h 16"/>
                <a:gd name="T44" fmla="*/ 105 w 928"/>
                <a:gd name="T45" fmla="*/ 1 h 16"/>
                <a:gd name="T46" fmla="*/ 96 w 928"/>
                <a:gd name="T47" fmla="*/ 1 h 16"/>
                <a:gd name="T48" fmla="*/ 113 w 928"/>
                <a:gd name="T49" fmla="*/ 0 h 16"/>
                <a:gd name="T50" fmla="*/ 122 w 928"/>
                <a:gd name="T51" fmla="*/ 1 h 16"/>
                <a:gd name="T52" fmla="*/ 113 w 928"/>
                <a:gd name="T53" fmla="*/ 1 h 16"/>
                <a:gd name="T54" fmla="*/ 113 w 928"/>
                <a:gd name="T55" fmla="*/ 0 h 16"/>
                <a:gd name="T56" fmla="*/ 137 w 928"/>
                <a:gd name="T57" fmla="*/ 0 h 16"/>
                <a:gd name="T58" fmla="*/ 137 w 928"/>
                <a:gd name="T59" fmla="*/ 1 h 16"/>
                <a:gd name="T60" fmla="*/ 128 w 928"/>
                <a:gd name="T61" fmla="*/ 1 h 16"/>
                <a:gd name="T62" fmla="*/ 145 w 928"/>
                <a:gd name="T63" fmla="*/ 0 h 16"/>
                <a:gd name="T64" fmla="*/ 154 w 928"/>
                <a:gd name="T65" fmla="*/ 1 h 16"/>
                <a:gd name="T66" fmla="*/ 145 w 928"/>
                <a:gd name="T67" fmla="*/ 1 h 16"/>
                <a:gd name="T68" fmla="*/ 145 w 928"/>
                <a:gd name="T69" fmla="*/ 0 h 1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28"/>
                <a:gd name="T106" fmla="*/ 0 h 16"/>
                <a:gd name="T107" fmla="*/ 928 w 928"/>
                <a:gd name="T108" fmla="*/ 16 h 1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28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  <a:moveTo>
                    <a:pt x="776" y="0"/>
                  </a:moveTo>
                  <a:lnTo>
                    <a:pt x="824" y="0"/>
                  </a:lnTo>
                  <a:cubicBezTo>
                    <a:pt x="829" y="0"/>
                    <a:pt x="832" y="4"/>
                    <a:pt x="832" y="8"/>
                  </a:cubicBezTo>
                  <a:cubicBezTo>
                    <a:pt x="832" y="13"/>
                    <a:pt x="829" y="16"/>
                    <a:pt x="824" y="16"/>
                  </a:cubicBezTo>
                  <a:lnTo>
                    <a:pt x="776" y="16"/>
                  </a:lnTo>
                  <a:cubicBezTo>
                    <a:pt x="772" y="16"/>
                    <a:pt x="768" y="13"/>
                    <a:pt x="768" y="8"/>
                  </a:cubicBezTo>
                  <a:cubicBezTo>
                    <a:pt x="768" y="4"/>
                    <a:pt x="772" y="0"/>
                    <a:pt x="776" y="0"/>
                  </a:cubicBezTo>
                  <a:close/>
                  <a:moveTo>
                    <a:pt x="872" y="0"/>
                  </a:moveTo>
                  <a:lnTo>
                    <a:pt x="920" y="0"/>
                  </a:lnTo>
                  <a:cubicBezTo>
                    <a:pt x="925" y="0"/>
                    <a:pt x="928" y="4"/>
                    <a:pt x="928" y="8"/>
                  </a:cubicBezTo>
                  <a:cubicBezTo>
                    <a:pt x="928" y="13"/>
                    <a:pt x="925" y="16"/>
                    <a:pt x="920" y="16"/>
                  </a:cubicBezTo>
                  <a:lnTo>
                    <a:pt x="872" y="16"/>
                  </a:lnTo>
                  <a:cubicBezTo>
                    <a:pt x="868" y="16"/>
                    <a:pt x="864" y="13"/>
                    <a:pt x="864" y="8"/>
                  </a:cubicBezTo>
                  <a:cubicBezTo>
                    <a:pt x="864" y="4"/>
                    <a:pt x="868" y="0"/>
                    <a:pt x="872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50" name="Freeform 69"/>
            <p:cNvSpPr>
              <a:spLocks noEditPoints="1"/>
            </p:cNvSpPr>
            <p:nvPr/>
          </p:nvSpPr>
          <p:spPr bwMode="auto">
            <a:xfrm>
              <a:off x="36" y="2266"/>
              <a:ext cx="510" cy="7"/>
            </a:xfrm>
            <a:custGeom>
              <a:avLst/>
              <a:gdLst>
                <a:gd name="T0" fmla="*/ 9 w 928"/>
                <a:gd name="T1" fmla="*/ 0 h 16"/>
                <a:gd name="T2" fmla="*/ 9 w 928"/>
                <a:gd name="T3" fmla="*/ 1 h 16"/>
                <a:gd name="T4" fmla="*/ 0 w 928"/>
                <a:gd name="T5" fmla="*/ 1 h 16"/>
                <a:gd name="T6" fmla="*/ 17 w 928"/>
                <a:gd name="T7" fmla="*/ 0 h 16"/>
                <a:gd name="T8" fmla="*/ 26 w 928"/>
                <a:gd name="T9" fmla="*/ 1 h 16"/>
                <a:gd name="T10" fmla="*/ 17 w 928"/>
                <a:gd name="T11" fmla="*/ 1 h 16"/>
                <a:gd name="T12" fmla="*/ 17 w 928"/>
                <a:gd name="T13" fmla="*/ 0 h 16"/>
                <a:gd name="T14" fmla="*/ 41 w 928"/>
                <a:gd name="T15" fmla="*/ 0 h 16"/>
                <a:gd name="T16" fmla="*/ 41 w 928"/>
                <a:gd name="T17" fmla="*/ 1 h 16"/>
                <a:gd name="T18" fmla="*/ 32 w 928"/>
                <a:gd name="T19" fmla="*/ 1 h 16"/>
                <a:gd name="T20" fmla="*/ 49 w 928"/>
                <a:gd name="T21" fmla="*/ 0 h 16"/>
                <a:gd name="T22" fmla="*/ 58 w 928"/>
                <a:gd name="T23" fmla="*/ 1 h 16"/>
                <a:gd name="T24" fmla="*/ 49 w 928"/>
                <a:gd name="T25" fmla="*/ 1 h 16"/>
                <a:gd name="T26" fmla="*/ 49 w 928"/>
                <a:gd name="T27" fmla="*/ 0 h 16"/>
                <a:gd name="T28" fmla="*/ 73 w 928"/>
                <a:gd name="T29" fmla="*/ 0 h 16"/>
                <a:gd name="T30" fmla="*/ 73 w 928"/>
                <a:gd name="T31" fmla="*/ 1 h 16"/>
                <a:gd name="T32" fmla="*/ 64 w 928"/>
                <a:gd name="T33" fmla="*/ 1 h 16"/>
                <a:gd name="T34" fmla="*/ 81 w 928"/>
                <a:gd name="T35" fmla="*/ 0 h 16"/>
                <a:gd name="T36" fmla="*/ 90 w 928"/>
                <a:gd name="T37" fmla="*/ 1 h 16"/>
                <a:gd name="T38" fmla="*/ 81 w 928"/>
                <a:gd name="T39" fmla="*/ 1 h 16"/>
                <a:gd name="T40" fmla="*/ 81 w 928"/>
                <a:gd name="T41" fmla="*/ 0 h 16"/>
                <a:gd name="T42" fmla="*/ 105 w 928"/>
                <a:gd name="T43" fmla="*/ 0 h 16"/>
                <a:gd name="T44" fmla="*/ 105 w 928"/>
                <a:gd name="T45" fmla="*/ 1 h 16"/>
                <a:gd name="T46" fmla="*/ 96 w 928"/>
                <a:gd name="T47" fmla="*/ 1 h 16"/>
                <a:gd name="T48" fmla="*/ 113 w 928"/>
                <a:gd name="T49" fmla="*/ 0 h 16"/>
                <a:gd name="T50" fmla="*/ 122 w 928"/>
                <a:gd name="T51" fmla="*/ 1 h 16"/>
                <a:gd name="T52" fmla="*/ 113 w 928"/>
                <a:gd name="T53" fmla="*/ 1 h 16"/>
                <a:gd name="T54" fmla="*/ 113 w 928"/>
                <a:gd name="T55" fmla="*/ 0 h 16"/>
                <a:gd name="T56" fmla="*/ 137 w 928"/>
                <a:gd name="T57" fmla="*/ 0 h 16"/>
                <a:gd name="T58" fmla="*/ 137 w 928"/>
                <a:gd name="T59" fmla="*/ 1 h 16"/>
                <a:gd name="T60" fmla="*/ 128 w 928"/>
                <a:gd name="T61" fmla="*/ 1 h 16"/>
                <a:gd name="T62" fmla="*/ 145 w 928"/>
                <a:gd name="T63" fmla="*/ 0 h 16"/>
                <a:gd name="T64" fmla="*/ 154 w 928"/>
                <a:gd name="T65" fmla="*/ 1 h 16"/>
                <a:gd name="T66" fmla="*/ 145 w 928"/>
                <a:gd name="T67" fmla="*/ 1 h 16"/>
                <a:gd name="T68" fmla="*/ 145 w 928"/>
                <a:gd name="T69" fmla="*/ 0 h 1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28"/>
                <a:gd name="T106" fmla="*/ 0 h 16"/>
                <a:gd name="T107" fmla="*/ 928 w 928"/>
                <a:gd name="T108" fmla="*/ 16 h 1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28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  <a:moveTo>
                    <a:pt x="776" y="0"/>
                  </a:moveTo>
                  <a:lnTo>
                    <a:pt x="824" y="0"/>
                  </a:lnTo>
                  <a:cubicBezTo>
                    <a:pt x="829" y="0"/>
                    <a:pt x="832" y="4"/>
                    <a:pt x="832" y="8"/>
                  </a:cubicBezTo>
                  <a:cubicBezTo>
                    <a:pt x="832" y="13"/>
                    <a:pt x="829" y="16"/>
                    <a:pt x="824" y="16"/>
                  </a:cubicBezTo>
                  <a:lnTo>
                    <a:pt x="776" y="16"/>
                  </a:lnTo>
                  <a:cubicBezTo>
                    <a:pt x="772" y="16"/>
                    <a:pt x="768" y="13"/>
                    <a:pt x="768" y="8"/>
                  </a:cubicBezTo>
                  <a:cubicBezTo>
                    <a:pt x="768" y="4"/>
                    <a:pt x="772" y="0"/>
                    <a:pt x="776" y="0"/>
                  </a:cubicBezTo>
                  <a:close/>
                  <a:moveTo>
                    <a:pt x="872" y="0"/>
                  </a:moveTo>
                  <a:lnTo>
                    <a:pt x="920" y="0"/>
                  </a:lnTo>
                  <a:cubicBezTo>
                    <a:pt x="925" y="0"/>
                    <a:pt x="928" y="4"/>
                    <a:pt x="928" y="8"/>
                  </a:cubicBezTo>
                  <a:cubicBezTo>
                    <a:pt x="928" y="13"/>
                    <a:pt x="925" y="16"/>
                    <a:pt x="920" y="16"/>
                  </a:cubicBezTo>
                  <a:lnTo>
                    <a:pt x="872" y="16"/>
                  </a:lnTo>
                  <a:cubicBezTo>
                    <a:pt x="868" y="16"/>
                    <a:pt x="864" y="13"/>
                    <a:pt x="864" y="8"/>
                  </a:cubicBezTo>
                  <a:cubicBezTo>
                    <a:pt x="864" y="4"/>
                    <a:pt x="868" y="0"/>
                    <a:pt x="872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51" name="Freeform 70"/>
            <p:cNvSpPr>
              <a:spLocks noEditPoints="1"/>
            </p:cNvSpPr>
            <p:nvPr/>
          </p:nvSpPr>
          <p:spPr bwMode="auto">
            <a:xfrm>
              <a:off x="352" y="1011"/>
              <a:ext cx="9" cy="1201"/>
            </a:xfrm>
            <a:custGeom>
              <a:avLst/>
              <a:gdLst>
                <a:gd name="T0" fmla="*/ 0 w 16"/>
                <a:gd name="T1" fmla="*/ 5 h 2656"/>
                <a:gd name="T2" fmla="*/ 3 w 16"/>
                <a:gd name="T3" fmla="*/ 9 h 2656"/>
                <a:gd name="T4" fmla="*/ 0 w 16"/>
                <a:gd name="T5" fmla="*/ 9 h 2656"/>
                <a:gd name="T6" fmla="*/ 3 w 16"/>
                <a:gd name="T7" fmla="*/ 23 h 2656"/>
                <a:gd name="T8" fmla="*/ 2 w 16"/>
                <a:gd name="T9" fmla="*/ 18 h 2656"/>
                <a:gd name="T10" fmla="*/ 2 w 16"/>
                <a:gd name="T11" fmla="*/ 33 h 2656"/>
                <a:gd name="T12" fmla="*/ 3 w 16"/>
                <a:gd name="T13" fmla="*/ 28 h 2656"/>
                <a:gd name="T14" fmla="*/ 0 w 16"/>
                <a:gd name="T15" fmla="*/ 41 h 2656"/>
                <a:gd name="T16" fmla="*/ 3 w 16"/>
                <a:gd name="T17" fmla="*/ 45 h 2656"/>
                <a:gd name="T18" fmla="*/ 0 w 16"/>
                <a:gd name="T19" fmla="*/ 45 h 2656"/>
                <a:gd name="T20" fmla="*/ 3 w 16"/>
                <a:gd name="T21" fmla="*/ 58 h 2656"/>
                <a:gd name="T22" fmla="*/ 2 w 16"/>
                <a:gd name="T23" fmla="*/ 53 h 2656"/>
                <a:gd name="T24" fmla="*/ 2 w 16"/>
                <a:gd name="T25" fmla="*/ 68 h 2656"/>
                <a:gd name="T26" fmla="*/ 3 w 16"/>
                <a:gd name="T27" fmla="*/ 63 h 2656"/>
                <a:gd name="T28" fmla="*/ 0 w 16"/>
                <a:gd name="T29" fmla="*/ 76 h 2656"/>
                <a:gd name="T30" fmla="*/ 3 w 16"/>
                <a:gd name="T31" fmla="*/ 80 h 2656"/>
                <a:gd name="T32" fmla="*/ 0 w 16"/>
                <a:gd name="T33" fmla="*/ 80 h 2656"/>
                <a:gd name="T34" fmla="*/ 3 w 16"/>
                <a:gd name="T35" fmla="*/ 94 h 2656"/>
                <a:gd name="T36" fmla="*/ 2 w 16"/>
                <a:gd name="T37" fmla="*/ 89 h 2656"/>
                <a:gd name="T38" fmla="*/ 2 w 16"/>
                <a:gd name="T39" fmla="*/ 104 h 2656"/>
                <a:gd name="T40" fmla="*/ 3 w 16"/>
                <a:gd name="T41" fmla="*/ 99 h 2656"/>
                <a:gd name="T42" fmla="*/ 0 w 16"/>
                <a:gd name="T43" fmla="*/ 112 h 2656"/>
                <a:gd name="T44" fmla="*/ 3 w 16"/>
                <a:gd name="T45" fmla="*/ 116 h 2656"/>
                <a:gd name="T46" fmla="*/ 0 w 16"/>
                <a:gd name="T47" fmla="*/ 116 h 2656"/>
                <a:gd name="T48" fmla="*/ 3 w 16"/>
                <a:gd name="T49" fmla="*/ 129 h 2656"/>
                <a:gd name="T50" fmla="*/ 2 w 16"/>
                <a:gd name="T51" fmla="*/ 124 h 2656"/>
                <a:gd name="T52" fmla="*/ 2 w 16"/>
                <a:gd name="T53" fmla="*/ 139 h 2656"/>
                <a:gd name="T54" fmla="*/ 3 w 16"/>
                <a:gd name="T55" fmla="*/ 134 h 2656"/>
                <a:gd name="T56" fmla="*/ 0 w 16"/>
                <a:gd name="T57" fmla="*/ 147 h 2656"/>
                <a:gd name="T58" fmla="*/ 3 w 16"/>
                <a:gd name="T59" fmla="*/ 152 h 2656"/>
                <a:gd name="T60" fmla="*/ 0 w 16"/>
                <a:gd name="T61" fmla="*/ 152 h 2656"/>
                <a:gd name="T62" fmla="*/ 3 w 16"/>
                <a:gd name="T63" fmla="*/ 165 h 2656"/>
                <a:gd name="T64" fmla="*/ 2 w 16"/>
                <a:gd name="T65" fmla="*/ 160 h 2656"/>
                <a:gd name="T66" fmla="*/ 2 w 16"/>
                <a:gd name="T67" fmla="*/ 175 h 2656"/>
                <a:gd name="T68" fmla="*/ 3 w 16"/>
                <a:gd name="T69" fmla="*/ 169 h 2656"/>
                <a:gd name="T70" fmla="*/ 0 w 16"/>
                <a:gd name="T71" fmla="*/ 183 h 2656"/>
                <a:gd name="T72" fmla="*/ 3 w 16"/>
                <a:gd name="T73" fmla="*/ 187 h 2656"/>
                <a:gd name="T74" fmla="*/ 0 w 16"/>
                <a:gd name="T75" fmla="*/ 187 h 2656"/>
                <a:gd name="T76" fmla="*/ 3 w 16"/>
                <a:gd name="T77" fmla="*/ 200 h 2656"/>
                <a:gd name="T78" fmla="*/ 2 w 16"/>
                <a:gd name="T79" fmla="*/ 195 h 2656"/>
                <a:gd name="T80" fmla="*/ 2 w 16"/>
                <a:gd name="T81" fmla="*/ 210 h 2656"/>
                <a:gd name="T82" fmla="*/ 3 w 16"/>
                <a:gd name="T83" fmla="*/ 205 h 2656"/>
                <a:gd name="T84" fmla="*/ 0 w 16"/>
                <a:gd name="T85" fmla="*/ 218 h 2656"/>
                <a:gd name="T86" fmla="*/ 3 w 16"/>
                <a:gd name="T87" fmla="*/ 222 h 2656"/>
                <a:gd name="T88" fmla="*/ 0 w 16"/>
                <a:gd name="T89" fmla="*/ 222 h 2656"/>
                <a:gd name="T90" fmla="*/ 3 w 16"/>
                <a:gd name="T91" fmla="*/ 236 h 2656"/>
                <a:gd name="T92" fmla="*/ 2 w 16"/>
                <a:gd name="T93" fmla="*/ 231 h 2656"/>
                <a:gd name="T94" fmla="*/ 2 w 16"/>
                <a:gd name="T95" fmla="*/ 246 h 2656"/>
                <a:gd name="T96" fmla="*/ 3 w 16"/>
                <a:gd name="T97" fmla="*/ 241 h 265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6"/>
                <a:gd name="T148" fmla="*/ 0 h 2656"/>
                <a:gd name="T149" fmla="*/ 16 w 16"/>
                <a:gd name="T150" fmla="*/ 2656 h 265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6" h="2656">
                  <a:moveTo>
                    <a:pt x="16" y="8"/>
                  </a:moveTo>
                  <a:lnTo>
                    <a:pt x="16" y="56"/>
                  </a:lnTo>
                  <a:cubicBezTo>
                    <a:pt x="16" y="61"/>
                    <a:pt x="13" y="64"/>
                    <a:pt x="8" y="64"/>
                  </a:cubicBezTo>
                  <a:cubicBezTo>
                    <a:pt x="4" y="64"/>
                    <a:pt x="0" y="61"/>
                    <a:pt x="0" y="56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104"/>
                  </a:moveTo>
                  <a:lnTo>
                    <a:pt x="16" y="152"/>
                  </a:lnTo>
                  <a:cubicBezTo>
                    <a:pt x="16" y="157"/>
                    <a:pt x="13" y="160"/>
                    <a:pt x="8" y="160"/>
                  </a:cubicBezTo>
                  <a:cubicBezTo>
                    <a:pt x="4" y="160"/>
                    <a:pt x="0" y="157"/>
                    <a:pt x="0" y="152"/>
                  </a:cubicBezTo>
                  <a:lnTo>
                    <a:pt x="0" y="104"/>
                  </a:lnTo>
                  <a:cubicBezTo>
                    <a:pt x="0" y="100"/>
                    <a:pt x="4" y="96"/>
                    <a:pt x="8" y="96"/>
                  </a:cubicBezTo>
                  <a:cubicBezTo>
                    <a:pt x="13" y="96"/>
                    <a:pt x="16" y="100"/>
                    <a:pt x="16" y="104"/>
                  </a:cubicBezTo>
                  <a:close/>
                  <a:moveTo>
                    <a:pt x="16" y="200"/>
                  </a:moveTo>
                  <a:lnTo>
                    <a:pt x="16" y="248"/>
                  </a:lnTo>
                  <a:cubicBezTo>
                    <a:pt x="16" y="253"/>
                    <a:pt x="13" y="256"/>
                    <a:pt x="8" y="256"/>
                  </a:cubicBezTo>
                  <a:cubicBezTo>
                    <a:pt x="4" y="256"/>
                    <a:pt x="0" y="253"/>
                    <a:pt x="0" y="248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296"/>
                  </a:moveTo>
                  <a:lnTo>
                    <a:pt x="16" y="344"/>
                  </a:lnTo>
                  <a:cubicBezTo>
                    <a:pt x="16" y="349"/>
                    <a:pt x="13" y="352"/>
                    <a:pt x="8" y="352"/>
                  </a:cubicBezTo>
                  <a:cubicBezTo>
                    <a:pt x="4" y="352"/>
                    <a:pt x="0" y="349"/>
                    <a:pt x="0" y="344"/>
                  </a:cubicBezTo>
                  <a:lnTo>
                    <a:pt x="0" y="296"/>
                  </a:lnTo>
                  <a:cubicBezTo>
                    <a:pt x="0" y="292"/>
                    <a:pt x="4" y="288"/>
                    <a:pt x="8" y="288"/>
                  </a:cubicBezTo>
                  <a:cubicBezTo>
                    <a:pt x="13" y="288"/>
                    <a:pt x="16" y="292"/>
                    <a:pt x="16" y="296"/>
                  </a:cubicBezTo>
                  <a:close/>
                  <a:moveTo>
                    <a:pt x="16" y="392"/>
                  </a:moveTo>
                  <a:lnTo>
                    <a:pt x="16" y="440"/>
                  </a:lnTo>
                  <a:cubicBezTo>
                    <a:pt x="16" y="445"/>
                    <a:pt x="13" y="448"/>
                    <a:pt x="8" y="448"/>
                  </a:cubicBezTo>
                  <a:cubicBezTo>
                    <a:pt x="4" y="448"/>
                    <a:pt x="0" y="445"/>
                    <a:pt x="0" y="440"/>
                  </a:cubicBezTo>
                  <a:lnTo>
                    <a:pt x="0" y="392"/>
                  </a:lnTo>
                  <a:cubicBezTo>
                    <a:pt x="0" y="388"/>
                    <a:pt x="4" y="384"/>
                    <a:pt x="8" y="384"/>
                  </a:cubicBezTo>
                  <a:cubicBezTo>
                    <a:pt x="13" y="384"/>
                    <a:pt x="16" y="388"/>
                    <a:pt x="16" y="392"/>
                  </a:cubicBezTo>
                  <a:close/>
                  <a:moveTo>
                    <a:pt x="16" y="488"/>
                  </a:moveTo>
                  <a:lnTo>
                    <a:pt x="16" y="536"/>
                  </a:lnTo>
                  <a:cubicBezTo>
                    <a:pt x="16" y="541"/>
                    <a:pt x="13" y="544"/>
                    <a:pt x="8" y="544"/>
                  </a:cubicBezTo>
                  <a:cubicBezTo>
                    <a:pt x="4" y="544"/>
                    <a:pt x="0" y="541"/>
                    <a:pt x="0" y="536"/>
                  </a:cubicBezTo>
                  <a:lnTo>
                    <a:pt x="0" y="488"/>
                  </a:lnTo>
                  <a:cubicBezTo>
                    <a:pt x="0" y="484"/>
                    <a:pt x="4" y="480"/>
                    <a:pt x="8" y="480"/>
                  </a:cubicBezTo>
                  <a:cubicBezTo>
                    <a:pt x="13" y="480"/>
                    <a:pt x="16" y="484"/>
                    <a:pt x="16" y="488"/>
                  </a:cubicBezTo>
                  <a:close/>
                  <a:moveTo>
                    <a:pt x="16" y="584"/>
                  </a:moveTo>
                  <a:lnTo>
                    <a:pt x="16" y="632"/>
                  </a:lnTo>
                  <a:cubicBezTo>
                    <a:pt x="16" y="637"/>
                    <a:pt x="13" y="640"/>
                    <a:pt x="8" y="640"/>
                  </a:cubicBezTo>
                  <a:cubicBezTo>
                    <a:pt x="4" y="640"/>
                    <a:pt x="0" y="637"/>
                    <a:pt x="0" y="632"/>
                  </a:cubicBezTo>
                  <a:lnTo>
                    <a:pt x="0" y="584"/>
                  </a:lnTo>
                  <a:cubicBezTo>
                    <a:pt x="0" y="580"/>
                    <a:pt x="4" y="576"/>
                    <a:pt x="8" y="576"/>
                  </a:cubicBezTo>
                  <a:cubicBezTo>
                    <a:pt x="13" y="576"/>
                    <a:pt x="16" y="580"/>
                    <a:pt x="16" y="584"/>
                  </a:cubicBezTo>
                  <a:close/>
                  <a:moveTo>
                    <a:pt x="16" y="680"/>
                  </a:moveTo>
                  <a:lnTo>
                    <a:pt x="16" y="728"/>
                  </a:lnTo>
                  <a:cubicBezTo>
                    <a:pt x="16" y="733"/>
                    <a:pt x="13" y="736"/>
                    <a:pt x="8" y="736"/>
                  </a:cubicBezTo>
                  <a:cubicBezTo>
                    <a:pt x="4" y="736"/>
                    <a:pt x="0" y="733"/>
                    <a:pt x="0" y="728"/>
                  </a:cubicBezTo>
                  <a:lnTo>
                    <a:pt x="0" y="680"/>
                  </a:lnTo>
                  <a:cubicBezTo>
                    <a:pt x="0" y="676"/>
                    <a:pt x="4" y="672"/>
                    <a:pt x="8" y="672"/>
                  </a:cubicBezTo>
                  <a:cubicBezTo>
                    <a:pt x="13" y="672"/>
                    <a:pt x="16" y="676"/>
                    <a:pt x="16" y="680"/>
                  </a:cubicBezTo>
                  <a:close/>
                  <a:moveTo>
                    <a:pt x="16" y="776"/>
                  </a:moveTo>
                  <a:lnTo>
                    <a:pt x="16" y="824"/>
                  </a:lnTo>
                  <a:cubicBezTo>
                    <a:pt x="16" y="829"/>
                    <a:pt x="13" y="832"/>
                    <a:pt x="8" y="832"/>
                  </a:cubicBezTo>
                  <a:cubicBezTo>
                    <a:pt x="4" y="832"/>
                    <a:pt x="0" y="829"/>
                    <a:pt x="0" y="824"/>
                  </a:cubicBezTo>
                  <a:lnTo>
                    <a:pt x="0" y="776"/>
                  </a:lnTo>
                  <a:cubicBezTo>
                    <a:pt x="0" y="772"/>
                    <a:pt x="4" y="768"/>
                    <a:pt x="8" y="768"/>
                  </a:cubicBezTo>
                  <a:cubicBezTo>
                    <a:pt x="13" y="768"/>
                    <a:pt x="16" y="772"/>
                    <a:pt x="16" y="776"/>
                  </a:cubicBezTo>
                  <a:close/>
                  <a:moveTo>
                    <a:pt x="16" y="872"/>
                  </a:moveTo>
                  <a:lnTo>
                    <a:pt x="16" y="920"/>
                  </a:lnTo>
                  <a:cubicBezTo>
                    <a:pt x="16" y="925"/>
                    <a:pt x="13" y="928"/>
                    <a:pt x="8" y="928"/>
                  </a:cubicBezTo>
                  <a:cubicBezTo>
                    <a:pt x="4" y="928"/>
                    <a:pt x="0" y="925"/>
                    <a:pt x="0" y="920"/>
                  </a:cubicBezTo>
                  <a:lnTo>
                    <a:pt x="0" y="872"/>
                  </a:lnTo>
                  <a:cubicBezTo>
                    <a:pt x="0" y="868"/>
                    <a:pt x="4" y="864"/>
                    <a:pt x="8" y="864"/>
                  </a:cubicBezTo>
                  <a:cubicBezTo>
                    <a:pt x="13" y="864"/>
                    <a:pt x="16" y="868"/>
                    <a:pt x="16" y="872"/>
                  </a:cubicBezTo>
                  <a:close/>
                  <a:moveTo>
                    <a:pt x="16" y="968"/>
                  </a:moveTo>
                  <a:lnTo>
                    <a:pt x="16" y="1016"/>
                  </a:lnTo>
                  <a:cubicBezTo>
                    <a:pt x="16" y="1021"/>
                    <a:pt x="13" y="1024"/>
                    <a:pt x="8" y="1024"/>
                  </a:cubicBezTo>
                  <a:cubicBezTo>
                    <a:pt x="4" y="1024"/>
                    <a:pt x="0" y="1021"/>
                    <a:pt x="0" y="1016"/>
                  </a:cubicBezTo>
                  <a:lnTo>
                    <a:pt x="0" y="968"/>
                  </a:lnTo>
                  <a:cubicBezTo>
                    <a:pt x="0" y="964"/>
                    <a:pt x="4" y="960"/>
                    <a:pt x="8" y="960"/>
                  </a:cubicBezTo>
                  <a:cubicBezTo>
                    <a:pt x="13" y="960"/>
                    <a:pt x="16" y="964"/>
                    <a:pt x="16" y="968"/>
                  </a:cubicBezTo>
                  <a:close/>
                  <a:moveTo>
                    <a:pt x="16" y="1064"/>
                  </a:moveTo>
                  <a:lnTo>
                    <a:pt x="16" y="1112"/>
                  </a:lnTo>
                  <a:cubicBezTo>
                    <a:pt x="16" y="1117"/>
                    <a:pt x="13" y="1120"/>
                    <a:pt x="8" y="1120"/>
                  </a:cubicBezTo>
                  <a:cubicBezTo>
                    <a:pt x="4" y="1120"/>
                    <a:pt x="0" y="1117"/>
                    <a:pt x="0" y="1112"/>
                  </a:cubicBezTo>
                  <a:lnTo>
                    <a:pt x="0" y="1064"/>
                  </a:lnTo>
                  <a:cubicBezTo>
                    <a:pt x="0" y="1060"/>
                    <a:pt x="4" y="1056"/>
                    <a:pt x="8" y="1056"/>
                  </a:cubicBezTo>
                  <a:cubicBezTo>
                    <a:pt x="13" y="1056"/>
                    <a:pt x="16" y="1060"/>
                    <a:pt x="16" y="1064"/>
                  </a:cubicBezTo>
                  <a:close/>
                  <a:moveTo>
                    <a:pt x="16" y="1160"/>
                  </a:moveTo>
                  <a:lnTo>
                    <a:pt x="16" y="1208"/>
                  </a:lnTo>
                  <a:cubicBezTo>
                    <a:pt x="16" y="1213"/>
                    <a:pt x="13" y="1216"/>
                    <a:pt x="8" y="1216"/>
                  </a:cubicBezTo>
                  <a:cubicBezTo>
                    <a:pt x="4" y="1216"/>
                    <a:pt x="0" y="1213"/>
                    <a:pt x="0" y="1208"/>
                  </a:cubicBezTo>
                  <a:lnTo>
                    <a:pt x="0" y="1160"/>
                  </a:lnTo>
                  <a:cubicBezTo>
                    <a:pt x="0" y="1156"/>
                    <a:pt x="4" y="1152"/>
                    <a:pt x="8" y="1152"/>
                  </a:cubicBezTo>
                  <a:cubicBezTo>
                    <a:pt x="13" y="1152"/>
                    <a:pt x="16" y="1156"/>
                    <a:pt x="16" y="1160"/>
                  </a:cubicBezTo>
                  <a:close/>
                  <a:moveTo>
                    <a:pt x="16" y="1256"/>
                  </a:moveTo>
                  <a:lnTo>
                    <a:pt x="16" y="1304"/>
                  </a:lnTo>
                  <a:cubicBezTo>
                    <a:pt x="16" y="1309"/>
                    <a:pt x="13" y="1312"/>
                    <a:pt x="8" y="1312"/>
                  </a:cubicBezTo>
                  <a:cubicBezTo>
                    <a:pt x="4" y="1312"/>
                    <a:pt x="0" y="1309"/>
                    <a:pt x="0" y="1304"/>
                  </a:cubicBezTo>
                  <a:lnTo>
                    <a:pt x="0" y="1256"/>
                  </a:lnTo>
                  <a:cubicBezTo>
                    <a:pt x="0" y="1252"/>
                    <a:pt x="4" y="1248"/>
                    <a:pt x="8" y="1248"/>
                  </a:cubicBezTo>
                  <a:cubicBezTo>
                    <a:pt x="13" y="1248"/>
                    <a:pt x="16" y="1252"/>
                    <a:pt x="16" y="1256"/>
                  </a:cubicBezTo>
                  <a:close/>
                  <a:moveTo>
                    <a:pt x="16" y="1352"/>
                  </a:moveTo>
                  <a:lnTo>
                    <a:pt x="16" y="1400"/>
                  </a:lnTo>
                  <a:cubicBezTo>
                    <a:pt x="16" y="1405"/>
                    <a:pt x="13" y="1408"/>
                    <a:pt x="8" y="1408"/>
                  </a:cubicBezTo>
                  <a:cubicBezTo>
                    <a:pt x="4" y="1408"/>
                    <a:pt x="0" y="1405"/>
                    <a:pt x="0" y="1400"/>
                  </a:cubicBezTo>
                  <a:lnTo>
                    <a:pt x="0" y="1352"/>
                  </a:lnTo>
                  <a:cubicBezTo>
                    <a:pt x="0" y="1348"/>
                    <a:pt x="4" y="1344"/>
                    <a:pt x="8" y="1344"/>
                  </a:cubicBezTo>
                  <a:cubicBezTo>
                    <a:pt x="13" y="1344"/>
                    <a:pt x="16" y="1348"/>
                    <a:pt x="16" y="1352"/>
                  </a:cubicBezTo>
                  <a:close/>
                  <a:moveTo>
                    <a:pt x="16" y="1448"/>
                  </a:moveTo>
                  <a:lnTo>
                    <a:pt x="16" y="1496"/>
                  </a:lnTo>
                  <a:cubicBezTo>
                    <a:pt x="16" y="1501"/>
                    <a:pt x="13" y="1504"/>
                    <a:pt x="8" y="1504"/>
                  </a:cubicBezTo>
                  <a:cubicBezTo>
                    <a:pt x="4" y="1504"/>
                    <a:pt x="0" y="1501"/>
                    <a:pt x="0" y="1496"/>
                  </a:cubicBezTo>
                  <a:lnTo>
                    <a:pt x="0" y="1448"/>
                  </a:lnTo>
                  <a:cubicBezTo>
                    <a:pt x="0" y="1444"/>
                    <a:pt x="4" y="1440"/>
                    <a:pt x="8" y="1440"/>
                  </a:cubicBezTo>
                  <a:cubicBezTo>
                    <a:pt x="13" y="1440"/>
                    <a:pt x="16" y="1444"/>
                    <a:pt x="16" y="1448"/>
                  </a:cubicBezTo>
                  <a:close/>
                  <a:moveTo>
                    <a:pt x="16" y="1544"/>
                  </a:moveTo>
                  <a:lnTo>
                    <a:pt x="16" y="1592"/>
                  </a:lnTo>
                  <a:cubicBezTo>
                    <a:pt x="16" y="1597"/>
                    <a:pt x="13" y="1600"/>
                    <a:pt x="8" y="1600"/>
                  </a:cubicBezTo>
                  <a:cubicBezTo>
                    <a:pt x="4" y="1600"/>
                    <a:pt x="0" y="1597"/>
                    <a:pt x="0" y="1592"/>
                  </a:cubicBezTo>
                  <a:lnTo>
                    <a:pt x="0" y="1544"/>
                  </a:lnTo>
                  <a:cubicBezTo>
                    <a:pt x="0" y="1540"/>
                    <a:pt x="4" y="1536"/>
                    <a:pt x="8" y="1536"/>
                  </a:cubicBezTo>
                  <a:cubicBezTo>
                    <a:pt x="13" y="1536"/>
                    <a:pt x="16" y="1540"/>
                    <a:pt x="16" y="1544"/>
                  </a:cubicBezTo>
                  <a:close/>
                  <a:moveTo>
                    <a:pt x="16" y="1640"/>
                  </a:moveTo>
                  <a:lnTo>
                    <a:pt x="16" y="1688"/>
                  </a:lnTo>
                  <a:cubicBezTo>
                    <a:pt x="16" y="1693"/>
                    <a:pt x="13" y="1696"/>
                    <a:pt x="8" y="1696"/>
                  </a:cubicBezTo>
                  <a:cubicBezTo>
                    <a:pt x="4" y="1696"/>
                    <a:pt x="0" y="1693"/>
                    <a:pt x="0" y="1688"/>
                  </a:cubicBezTo>
                  <a:lnTo>
                    <a:pt x="0" y="1640"/>
                  </a:lnTo>
                  <a:cubicBezTo>
                    <a:pt x="0" y="1636"/>
                    <a:pt x="4" y="1632"/>
                    <a:pt x="8" y="1632"/>
                  </a:cubicBezTo>
                  <a:cubicBezTo>
                    <a:pt x="13" y="1632"/>
                    <a:pt x="16" y="1636"/>
                    <a:pt x="16" y="1640"/>
                  </a:cubicBezTo>
                  <a:close/>
                  <a:moveTo>
                    <a:pt x="16" y="1736"/>
                  </a:moveTo>
                  <a:lnTo>
                    <a:pt x="16" y="1784"/>
                  </a:lnTo>
                  <a:cubicBezTo>
                    <a:pt x="16" y="1789"/>
                    <a:pt x="13" y="1792"/>
                    <a:pt x="8" y="1792"/>
                  </a:cubicBezTo>
                  <a:cubicBezTo>
                    <a:pt x="4" y="1792"/>
                    <a:pt x="0" y="1789"/>
                    <a:pt x="0" y="1784"/>
                  </a:cubicBezTo>
                  <a:lnTo>
                    <a:pt x="0" y="1736"/>
                  </a:lnTo>
                  <a:cubicBezTo>
                    <a:pt x="0" y="1732"/>
                    <a:pt x="4" y="1728"/>
                    <a:pt x="8" y="1728"/>
                  </a:cubicBezTo>
                  <a:cubicBezTo>
                    <a:pt x="13" y="1728"/>
                    <a:pt x="16" y="1732"/>
                    <a:pt x="16" y="1736"/>
                  </a:cubicBezTo>
                  <a:close/>
                  <a:moveTo>
                    <a:pt x="16" y="1832"/>
                  </a:moveTo>
                  <a:lnTo>
                    <a:pt x="16" y="1880"/>
                  </a:lnTo>
                  <a:cubicBezTo>
                    <a:pt x="16" y="1885"/>
                    <a:pt x="13" y="1888"/>
                    <a:pt x="8" y="1888"/>
                  </a:cubicBezTo>
                  <a:cubicBezTo>
                    <a:pt x="4" y="1888"/>
                    <a:pt x="0" y="1885"/>
                    <a:pt x="0" y="1880"/>
                  </a:cubicBezTo>
                  <a:lnTo>
                    <a:pt x="0" y="1832"/>
                  </a:lnTo>
                  <a:cubicBezTo>
                    <a:pt x="0" y="1828"/>
                    <a:pt x="4" y="1824"/>
                    <a:pt x="8" y="1824"/>
                  </a:cubicBezTo>
                  <a:cubicBezTo>
                    <a:pt x="13" y="1824"/>
                    <a:pt x="16" y="1828"/>
                    <a:pt x="16" y="1832"/>
                  </a:cubicBezTo>
                  <a:close/>
                  <a:moveTo>
                    <a:pt x="16" y="1928"/>
                  </a:moveTo>
                  <a:lnTo>
                    <a:pt x="16" y="1976"/>
                  </a:lnTo>
                  <a:cubicBezTo>
                    <a:pt x="16" y="1981"/>
                    <a:pt x="13" y="1984"/>
                    <a:pt x="8" y="1984"/>
                  </a:cubicBezTo>
                  <a:cubicBezTo>
                    <a:pt x="4" y="1984"/>
                    <a:pt x="0" y="1981"/>
                    <a:pt x="0" y="1976"/>
                  </a:cubicBezTo>
                  <a:lnTo>
                    <a:pt x="0" y="1928"/>
                  </a:lnTo>
                  <a:cubicBezTo>
                    <a:pt x="0" y="1924"/>
                    <a:pt x="4" y="1920"/>
                    <a:pt x="8" y="1920"/>
                  </a:cubicBezTo>
                  <a:cubicBezTo>
                    <a:pt x="13" y="1920"/>
                    <a:pt x="16" y="1924"/>
                    <a:pt x="16" y="1928"/>
                  </a:cubicBezTo>
                  <a:close/>
                  <a:moveTo>
                    <a:pt x="16" y="2024"/>
                  </a:moveTo>
                  <a:lnTo>
                    <a:pt x="16" y="2072"/>
                  </a:lnTo>
                  <a:cubicBezTo>
                    <a:pt x="16" y="2077"/>
                    <a:pt x="13" y="2080"/>
                    <a:pt x="8" y="2080"/>
                  </a:cubicBezTo>
                  <a:cubicBezTo>
                    <a:pt x="4" y="2080"/>
                    <a:pt x="0" y="2077"/>
                    <a:pt x="0" y="2072"/>
                  </a:cubicBezTo>
                  <a:lnTo>
                    <a:pt x="0" y="2024"/>
                  </a:lnTo>
                  <a:cubicBezTo>
                    <a:pt x="0" y="2020"/>
                    <a:pt x="4" y="2016"/>
                    <a:pt x="8" y="2016"/>
                  </a:cubicBezTo>
                  <a:cubicBezTo>
                    <a:pt x="13" y="2016"/>
                    <a:pt x="16" y="2020"/>
                    <a:pt x="16" y="2024"/>
                  </a:cubicBezTo>
                  <a:close/>
                  <a:moveTo>
                    <a:pt x="16" y="2120"/>
                  </a:moveTo>
                  <a:lnTo>
                    <a:pt x="16" y="2168"/>
                  </a:lnTo>
                  <a:cubicBezTo>
                    <a:pt x="16" y="2173"/>
                    <a:pt x="13" y="2176"/>
                    <a:pt x="8" y="2176"/>
                  </a:cubicBezTo>
                  <a:cubicBezTo>
                    <a:pt x="4" y="2176"/>
                    <a:pt x="0" y="2173"/>
                    <a:pt x="0" y="2168"/>
                  </a:cubicBezTo>
                  <a:lnTo>
                    <a:pt x="0" y="2120"/>
                  </a:lnTo>
                  <a:cubicBezTo>
                    <a:pt x="0" y="2116"/>
                    <a:pt x="4" y="2112"/>
                    <a:pt x="8" y="2112"/>
                  </a:cubicBezTo>
                  <a:cubicBezTo>
                    <a:pt x="13" y="2112"/>
                    <a:pt x="16" y="2116"/>
                    <a:pt x="16" y="2120"/>
                  </a:cubicBezTo>
                  <a:close/>
                  <a:moveTo>
                    <a:pt x="16" y="2216"/>
                  </a:moveTo>
                  <a:lnTo>
                    <a:pt x="16" y="2264"/>
                  </a:lnTo>
                  <a:cubicBezTo>
                    <a:pt x="16" y="2269"/>
                    <a:pt x="13" y="2272"/>
                    <a:pt x="8" y="2272"/>
                  </a:cubicBezTo>
                  <a:cubicBezTo>
                    <a:pt x="4" y="2272"/>
                    <a:pt x="0" y="2269"/>
                    <a:pt x="0" y="2264"/>
                  </a:cubicBezTo>
                  <a:lnTo>
                    <a:pt x="0" y="2216"/>
                  </a:lnTo>
                  <a:cubicBezTo>
                    <a:pt x="0" y="2212"/>
                    <a:pt x="4" y="2208"/>
                    <a:pt x="8" y="2208"/>
                  </a:cubicBezTo>
                  <a:cubicBezTo>
                    <a:pt x="13" y="2208"/>
                    <a:pt x="16" y="2212"/>
                    <a:pt x="16" y="2216"/>
                  </a:cubicBezTo>
                  <a:close/>
                  <a:moveTo>
                    <a:pt x="16" y="2312"/>
                  </a:moveTo>
                  <a:lnTo>
                    <a:pt x="16" y="2360"/>
                  </a:lnTo>
                  <a:cubicBezTo>
                    <a:pt x="16" y="2365"/>
                    <a:pt x="13" y="2368"/>
                    <a:pt x="8" y="2368"/>
                  </a:cubicBezTo>
                  <a:cubicBezTo>
                    <a:pt x="4" y="2368"/>
                    <a:pt x="0" y="2365"/>
                    <a:pt x="0" y="2360"/>
                  </a:cubicBezTo>
                  <a:lnTo>
                    <a:pt x="0" y="2312"/>
                  </a:lnTo>
                  <a:cubicBezTo>
                    <a:pt x="0" y="2308"/>
                    <a:pt x="4" y="2304"/>
                    <a:pt x="8" y="2304"/>
                  </a:cubicBezTo>
                  <a:cubicBezTo>
                    <a:pt x="13" y="2304"/>
                    <a:pt x="16" y="2308"/>
                    <a:pt x="16" y="2312"/>
                  </a:cubicBezTo>
                  <a:close/>
                  <a:moveTo>
                    <a:pt x="16" y="2408"/>
                  </a:moveTo>
                  <a:lnTo>
                    <a:pt x="16" y="2456"/>
                  </a:lnTo>
                  <a:cubicBezTo>
                    <a:pt x="16" y="2461"/>
                    <a:pt x="13" y="2464"/>
                    <a:pt x="8" y="2464"/>
                  </a:cubicBezTo>
                  <a:cubicBezTo>
                    <a:pt x="4" y="2464"/>
                    <a:pt x="0" y="2461"/>
                    <a:pt x="0" y="2456"/>
                  </a:cubicBezTo>
                  <a:lnTo>
                    <a:pt x="0" y="2408"/>
                  </a:lnTo>
                  <a:cubicBezTo>
                    <a:pt x="0" y="2404"/>
                    <a:pt x="4" y="2400"/>
                    <a:pt x="8" y="2400"/>
                  </a:cubicBezTo>
                  <a:cubicBezTo>
                    <a:pt x="13" y="2400"/>
                    <a:pt x="16" y="2404"/>
                    <a:pt x="16" y="2408"/>
                  </a:cubicBezTo>
                  <a:close/>
                  <a:moveTo>
                    <a:pt x="16" y="2504"/>
                  </a:moveTo>
                  <a:lnTo>
                    <a:pt x="16" y="2552"/>
                  </a:lnTo>
                  <a:cubicBezTo>
                    <a:pt x="16" y="2557"/>
                    <a:pt x="13" y="2560"/>
                    <a:pt x="8" y="2560"/>
                  </a:cubicBezTo>
                  <a:cubicBezTo>
                    <a:pt x="4" y="2560"/>
                    <a:pt x="0" y="2557"/>
                    <a:pt x="0" y="2552"/>
                  </a:cubicBezTo>
                  <a:lnTo>
                    <a:pt x="0" y="2504"/>
                  </a:lnTo>
                  <a:cubicBezTo>
                    <a:pt x="0" y="2500"/>
                    <a:pt x="4" y="2496"/>
                    <a:pt x="8" y="2496"/>
                  </a:cubicBezTo>
                  <a:cubicBezTo>
                    <a:pt x="13" y="2496"/>
                    <a:pt x="16" y="2500"/>
                    <a:pt x="16" y="2504"/>
                  </a:cubicBezTo>
                  <a:close/>
                  <a:moveTo>
                    <a:pt x="16" y="2600"/>
                  </a:moveTo>
                  <a:lnTo>
                    <a:pt x="16" y="2648"/>
                  </a:lnTo>
                  <a:cubicBezTo>
                    <a:pt x="16" y="2653"/>
                    <a:pt x="13" y="2656"/>
                    <a:pt x="8" y="2656"/>
                  </a:cubicBezTo>
                  <a:cubicBezTo>
                    <a:pt x="4" y="2656"/>
                    <a:pt x="0" y="2653"/>
                    <a:pt x="0" y="2648"/>
                  </a:cubicBezTo>
                  <a:lnTo>
                    <a:pt x="0" y="2600"/>
                  </a:lnTo>
                  <a:cubicBezTo>
                    <a:pt x="0" y="2596"/>
                    <a:pt x="4" y="2592"/>
                    <a:pt x="8" y="2592"/>
                  </a:cubicBezTo>
                  <a:cubicBezTo>
                    <a:pt x="13" y="2592"/>
                    <a:pt x="16" y="2596"/>
                    <a:pt x="16" y="260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52" name="Freeform 71"/>
            <p:cNvSpPr>
              <a:spLocks/>
            </p:cNvSpPr>
            <p:nvPr/>
          </p:nvSpPr>
          <p:spPr bwMode="auto">
            <a:xfrm>
              <a:off x="318" y="967"/>
              <a:ext cx="76" cy="63"/>
            </a:xfrm>
            <a:custGeom>
              <a:avLst/>
              <a:gdLst>
                <a:gd name="T0" fmla="*/ 12 w 138"/>
                <a:gd name="T1" fmla="*/ 0 h 139"/>
                <a:gd name="T2" fmla="*/ 23 w 138"/>
                <a:gd name="T3" fmla="*/ 13 h 139"/>
                <a:gd name="T4" fmla="*/ 0 w 138"/>
                <a:gd name="T5" fmla="*/ 13 h 139"/>
                <a:gd name="T6" fmla="*/ 12 w 138"/>
                <a:gd name="T7" fmla="*/ 0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69" y="0"/>
                  </a:moveTo>
                  <a:lnTo>
                    <a:pt x="138" y="139"/>
                  </a:lnTo>
                  <a:cubicBezTo>
                    <a:pt x="95" y="117"/>
                    <a:pt x="44" y="117"/>
                    <a:pt x="0" y="139"/>
                  </a:cubicBezTo>
                  <a:lnTo>
                    <a:pt x="69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53" name="Freeform 72"/>
            <p:cNvSpPr>
              <a:spLocks/>
            </p:cNvSpPr>
            <p:nvPr/>
          </p:nvSpPr>
          <p:spPr bwMode="auto">
            <a:xfrm>
              <a:off x="318" y="2208"/>
              <a:ext cx="76" cy="61"/>
            </a:xfrm>
            <a:custGeom>
              <a:avLst/>
              <a:gdLst>
                <a:gd name="T0" fmla="*/ 12 w 138"/>
                <a:gd name="T1" fmla="*/ 12 h 138"/>
                <a:gd name="T2" fmla="*/ 0 w 138"/>
                <a:gd name="T3" fmla="*/ 0 h 138"/>
                <a:gd name="T4" fmla="*/ 23 w 138"/>
                <a:gd name="T5" fmla="*/ 0 h 138"/>
                <a:gd name="T6" fmla="*/ 23 w 138"/>
                <a:gd name="T7" fmla="*/ 0 h 138"/>
                <a:gd name="T8" fmla="*/ 12 w 138"/>
                <a:gd name="T9" fmla="*/ 12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38"/>
                <a:gd name="T17" fmla="*/ 138 w 138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38">
                  <a:moveTo>
                    <a:pt x="69" y="138"/>
                  </a:moveTo>
                  <a:lnTo>
                    <a:pt x="0" y="0"/>
                  </a:lnTo>
                  <a:cubicBezTo>
                    <a:pt x="44" y="22"/>
                    <a:pt x="95" y="22"/>
                    <a:pt x="138" y="0"/>
                  </a:cubicBezTo>
                  <a:lnTo>
                    <a:pt x="69" y="138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54" name="Rectangle 73"/>
            <p:cNvSpPr>
              <a:spLocks noChangeArrowheads="1"/>
            </p:cNvSpPr>
            <p:nvPr/>
          </p:nvSpPr>
          <p:spPr bwMode="auto">
            <a:xfrm>
              <a:off x="145" y="1289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固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4855" name="Rectangle 74"/>
            <p:cNvSpPr>
              <a:spLocks noChangeArrowheads="1"/>
            </p:cNvSpPr>
            <p:nvPr/>
          </p:nvSpPr>
          <p:spPr bwMode="auto">
            <a:xfrm>
              <a:off x="145" y="1405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定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4856" name="Rectangle 75"/>
            <p:cNvSpPr>
              <a:spLocks noChangeArrowheads="1"/>
            </p:cNvSpPr>
            <p:nvPr/>
          </p:nvSpPr>
          <p:spPr bwMode="auto">
            <a:xfrm>
              <a:off x="145" y="1521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长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4857" name="Rectangle 76"/>
            <p:cNvSpPr>
              <a:spLocks noChangeArrowheads="1"/>
            </p:cNvSpPr>
            <p:nvPr/>
          </p:nvSpPr>
          <p:spPr bwMode="auto">
            <a:xfrm>
              <a:off x="145" y="1629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度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4858" name="Rectangle 77"/>
            <p:cNvSpPr>
              <a:spLocks noChangeArrowheads="1"/>
            </p:cNvSpPr>
            <p:nvPr/>
          </p:nvSpPr>
          <p:spPr bwMode="auto">
            <a:xfrm>
              <a:off x="145" y="1745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部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4859" name="Rectangle 78"/>
            <p:cNvSpPr>
              <a:spLocks noChangeArrowheads="1"/>
            </p:cNvSpPr>
            <p:nvPr/>
          </p:nvSpPr>
          <p:spPr bwMode="auto">
            <a:xfrm>
              <a:off x="145" y="1861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分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4860" name="Freeform 79"/>
            <p:cNvSpPr>
              <a:spLocks noEditPoints="1"/>
            </p:cNvSpPr>
            <p:nvPr/>
          </p:nvSpPr>
          <p:spPr bwMode="auto">
            <a:xfrm>
              <a:off x="36" y="2527"/>
              <a:ext cx="510" cy="7"/>
            </a:xfrm>
            <a:custGeom>
              <a:avLst/>
              <a:gdLst>
                <a:gd name="T0" fmla="*/ 9 w 928"/>
                <a:gd name="T1" fmla="*/ 0 h 16"/>
                <a:gd name="T2" fmla="*/ 9 w 928"/>
                <a:gd name="T3" fmla="*/ 1 h 16"/>
                <a:gd name="T4" fmla="*/ 0 w 928"/>
                <a:gd name="T5" fmla="*/ 1 h 16"/>
                <a:gd name="T6" fmla="*/ 17 w 928"/>
                <a:gd name="T7" fmla="*/ 0 h 16"/>
                <a:gd name="T8" fmla="*/ 26 w 928"/>
                <a:gd name="T9" fmla="*/ 1 h 16"/>
                <a:gd name="T10" fmla="*/ 17 w 928"/>
                <a:gd name="T11" fmla="*/ 1 h 16"/>
                <a:gd name="T12" fmla="*/ 17 w 928"/>
                <a:gd name="T13" fmla="*/ 0 h 16"/>
                <a:gd name="T14" fmla="*/ 41 w 928"/>
                <a:gd name="T15" fmla="*/ 0 h 16"/>
                <a:gd name="T16" fmla="*/ 41 w 928"/>
                <a:gd name="T17" fmla="*/ 1 h 16"/>
                <a:gd name="T18" fmla="*/ 32 w 928"/>
                <a:gd name="T19" fmla="*/ 1 h 16"/>
                <a:gd name="T20" fmla="*/ 49 w 928"/>
                <a:gd name="T21" fmla="*/ 0 h 16"/>
                <a:gd name="T22" fmla="*/ 58 w 928"/>
                <a:gd name="T23" fmla="*/ 1 h 16"/>
                <a:gd name="T24" fmla="*/ 49 w 928"/>
                <a:gd name="T25" fmla="*/ 1 h 16"/>
                <a:gd name="T26" fmla="*/ 49 w 928"/>
                <a:gd name="T27" fmla="*/ 0 h 16"/>
                <a:gd name="T28" fmla="*/ 73 w 928"/>
                <a:gd name="T29" fmla="*/ 0 h 16"/>
                <a:gd name="T30" fmla="*/ 73 w 928"/>
                <a:gd name="T31" fmla="*/ 1 h 16"/>
                <a:gd name="T32" fmla="*/ 64 w 928"/>
                <a:gd name="T33" fmla="*/ 1 h 16"/>
                <a:gd name="T34" fmla="*/ 81 w 928"/>
                <a:gd name="T35" fmla="*/ 0 h 16"/>
                <a:gd name="T36" fmla="*/ 90 w 928"/>
                <a:gd name="T37" fmla="*/ 1 h 16"/>
                <a:gd name="T38" fmla="*/ 81 w 928"/>
                <a:gd name="T39" fmla="*/ 1 h 16"/>
                <a:gd name="T40" fmla="*/ 81 w 928"/>
                <a:gd name="T41" fmla="*/ 0 h 16"/>
                <a:gd name="T42" fmla="*/ 105 w 928"/>
                <a:gd name="T43" fmla="*/ 0 h 16"/>
                <a:gd name="T44" fmla="*/ 105 w 928"/>
                <a:gd name="T45" fmla="*/ 1 h 16"/>
                <a:gd name="T46" fmla="*/ 96 w 928"/>
                <a:gd name="T47" fmla="*/ 1 h 16"/>
                <a:gd name="T48" fmla="*/ 113 w 928"/>
                <a:gd name="T49" fmla="*/ 0 h 16"/>
                <a:gd name="T50" fmla="*/ 122 w 928"/>
                <a:gd name="T51" fmla="*/ 1 h 16"/>
                <a:gd name="T52" fmla="*/ 113 w 928"/>
                <a:gd name="T53" fmla="*/ 1 h 16"/>
                <a:gd name="T54" fmla="*/ 113 w 928"/>
                <a:gd name="T55" fmla="*/ 0 h 16"/>
                <a:gd name="T56" fmla="*/ 137 w 928"/>
                <a:gd name="T57" fmla="*/ 0 h 16"/>
                <a:gd name="T58" fmla="*/ 137 w 928"/>
                <a:gd name="T59" fmla="*/ 1 h 16"/>
                <a:gd name="T60" fmla="*/ 128 w 928"/>
                <a:gd name="T61" fmla="*/ 1 h 16"/>
                <a:gd name="T62" fmla="*/ 145 w 928"/>
                <a:gd name="T63" fmla="*/ 0 h 16"/>
                <a:gd name="T64" fmla="*/ 154 w 928"/>
                <a:gd name="T65" fmla="*/ 1 h 16"/>
                <a:gd name="T66" fmla="*/ 145 w 928"/>
                <a:gd name="T67" fmla="*/ 1 h 16"/>
                <a:gd name="T68" fmla="*/ 145 w 928"/>
                <a:gd name="T69" fmla="*/ 0 h 1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28"/>
                <a:gd name="T106" fmla="*/ 0 h 16"/>
                <a:gd name="T107" fmla="*/ 928 w 928"/>
                <a:gd name="T108" fmla="*/ 16 h 1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28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  <a:moveTo>
                    <a:pt x="776" y="0"/>
                  </a:moveTo>
                  <a:lnTo>
                    <a:pt x="824" y="0"/>
                  </a:lnTo>
                  <a:cubicBezTo>
                    <a:pt x="829" y="0"/>
                    <a:pt x="832" y="4"/>
                    <a:pt x="832" y="8"/>
                  </a:cubicBezTo>
                  <a:cubicBezTo>
                    <a:pt x="832" y="13"/>
                    <a:pt x="829" y="16"/>
                    <a:pt x="824" y="16"/>
                  </a:cubicBezTo>
                  <a:lnTo>
                    <a:pt x="776" y="16"/>
                  </a:lnTo>
                  <a:cubicBezTo>
                    <a:pt x="772" y="16"/>
                    <a:pt x="768" y="13"/>
                    <a:pt x="768" y="8"/>
                  </a:cubicBezTo>
                  <a:cubicBezTo>
                    <a:pt x="768" y="4"/>
                    <a:pt x="772" y="0"/>
                    <a:pt x="776" y="0"/>
                  </a:cubicBezTo>
                  <a:close/>
                  <a:moveTo>
                    <a:pt x="872" y="0"/>
                  </a:moveTo>
                  <a:lnTo>
                    <a:pt x="920" y="0"/>
                  </a:lnTo>
                  <a:cubicBezTo>
                    <a:pt x="925" y="0"/>
                    <a:pt x="928" y="4"/>
                    <a:pt x="928" y="8"/>
                  </a:cubicBezTo>
                  <a:cubicBezTo>
                    <a:pt x="928" y="13"/>
                    <a:pt x="925" y="16"/>
                    <a:pt x="920" y="16"/>
                  </a:cubicBezTo>
                  <a:lnTo>
                    <a:pt x="872" y="16"/>
                  </a:lnTo>
                  <a:cubicBezTo>
                    <a:pt x="868" y="16"/>
                    <a:pt x="864" y="13"/>
                    <a:pt x="864" y="8"/>
                  </a:cubicBezTo>
                  <a:cubicBezTo>
                    <a:pt x="864" y="4"/>
                    <a:pt x="868" y="0"/>
                    <a:pt x="872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61" name="Freeform 80"/>
            <p:cNvSpPr>
              <a:spLocks noEditPoints="1"/>
            </p:cNvSpPr>
            <p:nvPr/>
          </p:nvSpPr>
          <p:spPr bwMode="auto">
            <a:xfrm>
              <a:off x="352" y="2314"/>
              <a:ext cx="9" cy="159"/>
            </a:xfrm>
            <a:custGeom>
              <a:avLst/>
              <a:gdLst>
                <a:gd name="T0" fmla="*/ 3 w 16"/>
                <a:gd name="T1" fmla="*/ 1 h 352"/>
                <a:gd name="T2" fmla="*/ 3 w 16"/>
                <a:gd name="T3" fmla="*/ 5 h 352"/>
                <a:gd name="T4" fmla="*/ 2 w 16"/>
                <a:gd name="T5" fmla="*/ 6 h 352"/>
                <a:gd name="T6" fmla="*/ 0 w 16"/>
                <a:gd name="T7" fmla="*/ 5 h 352"/>
                <a:gd name="T8" fmla="*/ 0 w 16"/>
                <a:gd name="T9" fmla="*/ 1 h 352"/>
                <a:gd name="T10" fmla="*/ 2 w 16"/>
                <a:gd name="T11" fmla="*/ 0 h 352"/>
                <a:gd name="T12" fmla="*/ 3 w 16"/>
                <a:gd name="T13" fmla="*/ 1 h 352"/>
                <a:gd name="T14" fmla="*/ 3 w 16"/>
                <a:gd name="T15" fmla="*/ 9 h 352"/>
                <a:gd name="T16" fmla="*/ 3 w 16"/>
                <a:gd name="T17" fmla="*/ 14 h 352"/>
                <a:gd name="T18" fmla="*/ 2 w 16"/>
                <a:gd name="T19" fmla="*/ 15 h 352"/>
                <a:gd name="T20" fmla="*/ 0 w 16"/>
                <a:gd name="T21" fmla="*/ 14 h 352"/>
                <a:gd name="T22" fmla="*/ 0 w 16"/>
                <a:gd name="T23" fmla="*/ 9 h 352"/>
                <a:gd name="T24" fmla="*/ 2 w 16"/>
                <a:gd name="T25" fmla="*/ 9 h 352"/>
                <a:gd name="T26" fmla="*/ 3 w 16"/>
                <a:gd name="T27" fmla="*/ 9 h 352"/>
                <a:gd name="T28" fmla="*/ 3 w 16"/>
                <a:gd name="T29" fmla="*/ 19 h 352"/>
                <a:gd name="T30" fmla="*/ 3 w 16"/>
                <a:gd name="T31" fmla="*/ 23 h 352"/>
                <a:gd name="T32" fmla="*/ 2 w 16"/>
                <a:gd name="T33" fmla="*/ 23 h 352"/>
                <a:gd name="T34" fmla="*/ 0 w 16"/>
                <a:gd name="T35" fmla="*/ 23 h 352"/>
                <a:gd name="T36" fmla="*/ 0 w 16"/>
                <a:gd name="T37" fmla="*/ 19 h 352"/>
                <a:gd name="T38" fmla="*/ 2 w 16"/>
                <a:gd name="T39" fmla="*/ 18 h 352"/>
                <a:gd name="T40" fmla="*/ 3 w 16"/>
                <a:gd name="T41" fmla="*/ 19 h 352"/>
                <a:gd name="T42" fmla="*/ 3 w 16"/>
                <a:gd name="T43" fmla="*/ 28 h 352"/>
                <a:gd name="T44" fmla="*/ 3 w 16"/>
                <a:gd name="T45" fmla="*/ 32 h 352"/>
                <a:gd name="T46" fmla="*/ 2 w 16"/>
                <a:gd name="T47" fmla="*/ 33 h 352"/>
                <a:gd name="T48" fmla="*/ 0 w 16"/>
                <a:gd name="T49" fmla="*/ 32 h 352"/>
                <a:gd name="T50" fmla="*/ 0 w 16"/>
                <a:gd name="T51" fmla="*/ 28 h 352"/>
                <a:gd name="T52" fmla="*/ 2 w 16"/>
                <a:gd name="T53" fmla="*/ 27 h 352"/>
                <a:gd name="T54" fmla="*/ 3 w 16"/>
                <a:gd name="T55" fmla="*/ 28 h 3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"/>
                <a:gd name="T85" fmla="*/ 0 h 352"/>
                <a:gd name="T86" fmla="*/ 16 w 16"/>
                <a:gd name="T87" fmla="*/ 352 h 3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" h="352">
                  <a:moveTo>
                    <a:pt x="16" y="8"/>
                  </a:moveTo>
                  <a:lnTo>
                    <a:pt x="16" y="56"/>
                  </a:lnTo>
                  <a:cubicBezTo>
                    <a:pt x="16" y="61"/>
                    <a:pt x="13" y="64"/>
                    <a:pt x="8" y="64"/>
                  </a:cubicBezTo>
                  <a:cubicBezTo>
                    <a:pt x="4" y="64"/>
                    <a:pt x="0" y="61"/>
                    <a:pt x="0" y="56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104"/>
                  </a:moveTo>
                  <a:lnTo>
                    <a:pt x="16" y="152"/>
                  </a:lnTo>
                  <a:cubicBezTo>
                    <a:pt x="16" y="157"/>
                    <a:pt x="13" y="160"/>
                    <a:pt x="8" y="160"/>
                  </a:cubicBezTo>
                  <a:cubicBezTo>
                    <a:pt x="4" y="160"/>
                    <a:pt x="0" y="157"/>
                    <a:pt x="0" y="152"/>
                  </a:cubicBezTo>
                  <a:lnTo>
                    <a:pt x="0" y="104"/>
                  </a:lnTo>
                  <a:cubicBezTo>
                    <a:pt x="0" y="100"/>
                    <a:pt x="4" y="96"/>
                    <a:pt x="8" y="96"/>
                  </a:cubicBezTo>
                  <a:cubicBezTo>
                    <a:pt x="13" y="96"/>
                    <a:pt x="16" y="100"/>
                    <a:pt x="16" y="104"/>
                  </a:cubicBezTo>
                  <a:close/>
                  <a:moveTo>
                    <a:pt x="16" y="200"/>
                  </a:moveTo>
                  <a:lnTo>
                    <a:pt x="16" y="248"/>
                  </a:lnTo>
                  <a:cubicBezTo>
                    <a:pt x="16" y="253"/>
                    <a:pt x="13" y="256"/>
                    <a:pt x="8" y="256"/>
                  </a:cubicBezTo>
                  <a:cubicBezTo>
                    <a:pt x="4" y="256"/>
                    <a:pt x="0" y="253"/>
                    <a:pt x="0" y="248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296"/>
                  </a:moveTo>
                  <a:lnTo>
                    <a:pt x="16" y="344"/>
                  </a:lnTo>
                  <a:cubicBezTo>
                    <a:pt x="16" y="349"/>
                    <a:pt x="13" y="352"/>
                    <a:pt x="8" y="352"/>
                  </a:cubicBezTo>
                  <a:cubicBezTo>
                    <a:pt x="4" y="352"/>
                    <a:pt x="0" y="349"/>
                    <a:pt x="0" y="344"/>
                  </a:cubicBezTo>
                  <a:lnTo>
                    <a:pt x="0" y="296"/>
                  </a:lnTo>
                  <a:cubicBezTo>
                    <a:pt x="0" y="292"/>
                    <a:pt x="4" y="288"/>
                    <a:pt x="8" y="288"/>
                  </a:cubicBezTo>
                  <a:cubicBezTo>
                    <a:pt x="13" y="288"/>
                    <a:pt x="16" y="292"/>
                    <a:pt x="16" y="296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62" name="Freeform 81"/>
            <p:cNvSpPr>
              <a:spLocks/>
            </p:cNvSpPr>
            <p:nvPr/>
          </p:nvSpPr>
          <p:spPr bwMode="auto">
            <a:xfrm>
              <a:off x="318" y="2269"/>
              <a:ext cx="76" cy="64"/>
            </a:xfrm>
            <a:custGeom>
              <a:avLst/>
              <a:gdLst>
                <a:gd name="T0" fmla="*/ 12 w 138"/>
                <a:gd name="T1" fmla="*/ 0 h 139"/>
                <a:gd name="T2" fmla="*/ 23 w 138"/>
                <a:gd name="T3" fmla="*/ 13 h 139"/>
                <a:gd name="T4" fmla="*/ 0 w 138"/>
                <a:gd name="T5" fmla="*/ 13 h 139"/>
                <a:gd name="T6" fmla="*/ 12 w 138"/>
                <a:gd name="T7" fmla="*/ 0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69" y="0"/>
                  </a:moveTo>
                  <a:lnTo>
                    <a:pt x="138" y="139"/>
                  </a:lnTo>
                  <a:cubicBezTo>
                    <a:pt x="95" y="117"/>
                    <a:pt x="44" y="117"/>
                    <a:pt x="0" y="139"/>
                  </a:cubicBezTo>
                  <a:lnTo>
                    <a:pt x="69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63" name="Freeform 82"/>
            <p:cNvSpPr>
              <a:spLocks/>
            </p:cNvSpPr>
            <p:nvPr/>
          </p:nvSpPr>
          <p:spPr bwMode="auto">
            <a:xfrm>
              <a:off x="318" y="2468"/>
              <a:ext cx="76" cy="62"/>
            </a:xfrm>
            <a:custGeom>
              <a:avLst/>
              <a:gdLst>
                <a:gd name="T0" fmla="*/ 12 w 138"/>
                <a:gd name="T1" fmla="*/ 13 h 138"/>
                <a:gd name="T2" fmla="*/ 0 w 138"/>
                <a:gd name="T3" fmla="*/ 0 h 138"/>
                <a:gd name="T4" fmla="*/ 23 w 138"/>
                <a:gd name="T5" fmla="*/ 0 h 138"/>
                <a:gd name="T6" fmla="*/ 23 w 138"/>
                <a:gd name="T7" fmla="*/ 0 h 138"/>
                <a:gd name="T8" fmla="*/ 12 w 138"/>
                <a:gd name="T9" fmla="*/ 13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38"/>
                <a:gd name="T17" fmla="*/ 138 w 138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38">
                  <a:moveTo>
                    <a:pt x="69" y="138"/>
                  </a:moveTo>
                  <a:lnTo>
                    <a:pt x="0" y="0"/>
                  </a:lnTo>
                  <a:cubicBezTo>
                    <a:pt x="44" y="22"/>
                    <a:pt x="95" y="22"/>
                    <a:pt x="138" y="0"/>
                  </a:cubicBezTo>
                  <a:lnTo>
                    <a:pt x="69" y="138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64" name="Rectangle 83"/>
            <p:cNvSpPr>
              <a:spLocks noChangeArrowheads="1"/>
            </p:cNvSpPr>
            <p:nvPr/>
          </p:nvSpPr>
          <p:spPr bwMode="auto">
            <a:xfrm>
              <a:off x="93" y="2295"/>
              <a:ext cx="19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可选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4865" name="Rectangle 84"/>
            <p:cNvSpPr>
              <a:spLocks noChangeArrowheads="1"/>
            </p:cNvSpPr>
            <p:nvPr/>
          </p:nvSpPr>
          <p:spPr bwMode="auto">
            <a:xfrm>
              <a:off x="93" y="2411"/>
              <a:ext cx="19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部分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4866" name="Rectangle 56"/>
            <p:cNvSpPr>
              <a:spLocks noChangeArrowheads="1"/>
            </p:cNvSpPr>
            <p:nvPr/>
          </p:nvSpPr>
          <p:spPr bwMode="auto">
            <a:xfrm>
              <a:off x="4141" y="1530"/>
              <a:ext cx="191" cy="462"/>
            </a:xfrm>
            <a:prstGeom prst="rect">
              <a:avLst/>
            </a:prstGeom>
            <a:solidFill>
              <a:srgbClr val="F7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分组头</a:t>
              </a:r>
              <a:endParaRPr lang="zh-CN" altLang="en-US" sz="32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</p:grpSp>
      <p:sp>
        <p:nvSpPr>
          <p:cNvPr id="365650" name="Rectangle 82"/>
          <p:cNvSpPr>
            <a:spLocks noChangeArrowheads="1"/>
          </p:cNvSpPr>
          <p:nvPr/>
        </p:nvSpPr>
        <p:spPr bwMode="auto">
          <a:xfrm>
            <a:off x="3635375" y="1798638"/>
            <a:ext cx="2698750" cy="3952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5651" name="Text Box 103"/>
          <p:cNvSpPr txBox="1">
            <a:spLocks noChangeArrowheads="1"/>
          </p:cNvSpPr>
          <p:nvPr/>
        </p:nvSpPr>
        <p:spPr bwMode="auto">
          <a:xfrm>
            <a:off x="466725" y="4229100"/>
            <a:ext cx="61928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0" u="none" dirty="0">
                <a:solidFill>
                  <a:srgbClr val="C00000"/>
                </a:solidFill>
              </a:rPr>
              <a:t>首部</a:t>
            </a:r>
            <a:r>
              <a:rPr lang="zh-CN" altLang="en-US" sz="2000" b="0" u="none" dirty="0" smtClean="0">
                <a:solidFill>
                  <a:srgbClr val="C00000"/>
                </a:solidFill>
              </a:rPr>
              <a:t>校验和</a:t>
            </a:r>
            <a:r>
              <a:rPr lang="zh-CN" altLang="en-US" sz="2000" b="0" u="none" dirty="0">
                <a:solidFill>
                  <a:srgbClr val="1A3868"/>
                </a:solidFill>
              </a:rPr>
              <a:t>字段</a:t>
            </a:r>
            <a:r>
              <a:rPr lang="en-US" altLang="zh-CN" sz="2000" b="0" u="none" dirty="0">
                <a:solidFill>
                  <a:srgbClr val="1A3868"/>
                </a:solidFill>
              </a:rPr>
              <a:t>——</a:t>
            </a:r>
            <a:r>
              <a:rPr lang="zh-CN" altLang="en-US" sz="2000" b="0" u="none" dirty="0">
                <a:solidFill>
                  <a:srgbClr val="1A3868"/>
                </a:solidFill>
              </a:rPr>
              <a:t>长度为</a:t>
            </a:r>
            <a:r>
              <a:rPr lang="en-US" altLang="zh-CN" sz="2000" b="0" u="none" dirty="0">
                <a:solidFill>
                  <a:srgbClr val="1A3868"/>
                </a:solidFill>
              </a:rPr>
              <a:t>8</a:t>
            </a:r>
            <a:r>
              <a:rPr lang="zh-CN" altLang="en-US" sz="2000" b="0" u="none" dirty="0">
                <a:solidFill>
                  <a:srgbClr val="1A3868"/>
                </a:solidFill>
              </a:rPr>
              <a:t>位， </a:t>
            </a:r>
            <a:r>
              <a:rPr lang="en-US" altLang="zh-CN" sz="2000" b="0" u="none" dirty="0">
                <a:solidFill>
                  <a:srgbClr val="1A3868"/>
                </a:solidFill>
              </a:rPr>
              <a:t>IP</a:t>
            </a:r>
            <a:r>
              <a:rPr lang="zh-CN" altLang="en-US" sz="2000" b="0" u="none" dirty="0">
                <a:solidFill>
                  <a:srgbClr val="1A3868"/>
                </a:solidFill>
              </a:rPr>
              <a:t>分组头每经过一个路由器都要改变一次，应只对变化部分进行校验；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650" grpId="0" animBg="1"/>
      <p:bldP spid="36565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833" name="Group 2"/>
          <p:cNvGrpSpPr>
            <a:grpSpLocks/>
          </p:cNvGrpSpPr>
          <p:nvPr/>
        </p:nvGrpSpPr>
        <p:grpSpPr bwMode="auto">
          <a:xfrm>
            <a:off x="95250" y="703263"/>
            <a:ext cx="6924675" cy="3452812"/>
            <a:chOff x="22" y="804"/>
            <a:chExt cx="4362" cy="2175"/>
          </a:xfrm>
        </p:grpSpPr>
        <p:sp>
          <p:nvSpPr>
            <p:cNvPr id="376836" name="AutoShape 6"/>
            <p:cNvSpPr>
              <a:spLocks noChangeAspect="1" noChangeArrowheads="1" noTextEdit="1"/>
            </p:cNvSpPr>
            <p:nvPr/>
          </p:nvSpPr>
          <p:spPr bwMode="auto">
            <a:xfrm>
              <a:off x="22" y="804"/>
              <a:ext cx="4362" cy="2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837" name="Rectangle 7"/>
            <p:cNvSpPr>
              <a:spLocks noChangeArrowheads="1"/>
            </p:cNvSpPr>
            <p:nvPr/>
          </p:nvSpPr>
          <p:spPr bwMode="auto">
            <a:xfrm>
              <a:off x="567" y="967"/>
              <a:ext cx="423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6838" name="Rectangle 8"/>
            <p:cNvSpPr>
              <a:spLocks noChangeArrowheads="1"/>
            </p:cNvSpPr>
            <p:nvPr/>
          </p:nvSpPr>
          <p:spPr bwMode="auto">
            <a:xfrm>
              <a:off x="655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版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6839" name="Rectangle 9"/>
            <p:cNvSpPr>
              <a:spLocks noChangeArrowheads="1"/>
            </p:cNvSpPr>
            <p:nvPr/>
          </p:nvSpPr>
          <p:spPr bwMode="auto">
            <a:xfrm>
              <a:off x="788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本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6840" name="Rectangle 10"/>
            <p:cNvSpPr>
              <a:spLocks noChangeArrowheads="1"/>
            </p:cNvSpPr>
            <p:nvPr/>
          </p:nvSpPr>
          <p:spPr bwMode="auto">
            <a:xfrm>
              <a:off x="990" y="967"/>
              <a:ext cx="422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6841" name="Rectangle 11"/>
            <p:cNvSpPr>
              <a:spLocks noChangeArrowheads="1"/>
            </p:cNvSpPr>
            <p:nvPr/>
          </p:nvSpPr>
          <p:spPr bwMode="auto">
            <a:xfrm>
              <a:off x="1077" y="982"/>
              <a:ext cx="3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分组头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6842" name="Rectangle 12"/>
            <p:cNvSpPr>
              <a:spLocks noChangeArrowheads="1"/>
            </p:cNvSpPr>
            <p:nvPr/>
          </p:nvSpPr>
          <p:spPr bwMode="auto">
            <a:xfrm>
              <a:off x="1077" y="1090"/>
              <a:ext cx="22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长度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6843" name="Rectangle 13"/>
            <p:cNvSpPr>
              <a:spLocks noChangeArrowheads="1"/>
            </p:cNvSpPr>
            <p:nvPr/>
          </p:nvSpPr>
          <p:spPr bwMode="auto">
            <a:xfrm>
              <a:off x="1412" y="967"/>
              <a:ext cx="844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6844" name="Rectangle 14"/>
            <p:cNvSpPr>
              <a:spLocks noChangeArrowheads="1"/>
            </p:cNvSpPr>
            <p:nvPr/>
          </p:nvSpPr>
          <p:spPr bwMode="auto">
            <a:xfrm>
              <a:off x="1623" y="1050"/>
              <a:ext cx="45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 dirty="0" smtClean="0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区分服务</a:t>
              </a:r>
              <a:endParaRPr lang="zh-CN" altLang="en-US" u="none" dirty="0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6845" name="Rectangle 15"/>
            <p:cNvSpPr>
              <a:spLocks noChangeArrowheads="1"/>
            </p:cNvSpPr>
            <p:nvPr/>
          </p:nvSpPr>
          <p:spPr bwMode="auto">
            <a:xfrm>
              <a:off x="2256" y="967"/>
              <a:ext cx="1689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6846" name="Rectangle 16"/>
            <p:cNvSpPr>
              <a:spLocks noChangeArrowheads="1"/>
            </p:cNvSpPr>
            <p:nvPr/>
          </p:nvSpPr>
          <p:spPr bwMode="auto">
            <a:xfrm>
              <a:off x="2731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总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6847" name="Rectangle 17"/>
            <p:cNvSpPr>
              <a:spLocks noChangeArrowheads="1"/>
            </p:cNvSpPr>
            <p:nvPr/>
          </p:nvSpPr>
          <p:spPr bwMode="auto">
            <a:xfrm>
              <a:off x="3048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长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6848" name="Rectangle 18"/>
            <p:cNvSpPr>
              <a:spLocks noChangeArrowheads="1"/>
            </p:cNvSpPr>
            <p:nvPr/>
          </p:nvSpPr>
          <p:spPr bwMode="auto">
            <a:xfrm>
              <a:off x="3364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度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6849" name="Rectangle 19"/>
            <p:cNvSpPr>
              <a:spLocks noChangeArrowheads="1"/>
            </p:cNvSpPr>
            <p:nvPr/>
          </p:nvSpPr>
          <p:spPr bwMode="auto">
            <a:xfrm>
              <a:off x="567" y="1227"/>
              <a:ext cx="1689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6850" name="Rectangle 20"/>
            <p:cNvSpPr>
              <a:spLocks noChangeArrowheads="1"/>
            </p:cNvSpPr>
            <p:nvPr/>
          </p:nvSpPr>
          <p:spPr bwMode="auto">
            <a:xfrm>
              <a:off x="1253" y="131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标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6851" name="Rectangle 21"/>
            <p:cNvSpPr>
              <a:spLocks noChangeArrowheads="1"/>
            </p:cNvSpPr>
            <p:nvPr/>
          </p:nvSpPr>
          <p:spPr bwMode="auto">
            <a:xfrm>
              <a:off x="1464" y="131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识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6852" name="Rectangle 22"/>
            <p:cNvSpPr>
              <a:spLocks noChangeArrowheads="1"/>
            </p:cNvSpPr>
            <p:nvPr/>
          </p:nvSpPr>
          <p:spPr bwMode="auto">
            <a:xfrm>
              <a:off x="2256" y="1227"/>
              <a:ext cx="422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6853" name="Rectangle 23"/>
            <p:cNvSpPr>
              <a:spLocks noChangeArrowheads="1"/>
            </p:cNvSpPr>
            <p:nvPr/>
          </p:nvSpPr>
          <p:spPr bwMode="auto">
            <a:xfrm>
              <a:off x="2344" y="131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标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6854" name="Rectangle 24"/>
            <p:cNvSpPr>
              <a:spLocks noChangeArrowheads="1"/>
            </p:cNvSpPr>
            <p:nvPr/>
          </p:nvSpPr>
          <p:spPr bwMode="auto">
            <a:xfrm>
              <a:off x="2476" y="131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志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6855" name="Rectangle 25"/>
            <p:cNvSpPr>
              <a:spLocks noChangeArrowheads="1"/>
            </p:cNvSpPr>
            <p:nvPr/>
          </p:nvSpPr>
          <p:spPr bwMode="auto">
            <a:xfrm>
              <a:off x="2678" y="1227"/>
              <a:ext cx="1267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6856" name="Rectangle 26"/>
            <p:cNvSpPr>
              <a:spLocks noChangeArrowheads="1"/>
            </p:cNvSpPr>
            <p:nvPr/>
          </p:nvSpPr>
          <p:spPr bwMode="auto">
            <a:xfrm>
              <a:off x="3153" y="1311"/>
              <a:ext cx="3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片偏移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6857" name="Rectangle 27"/>
            <p:cNvSpPr>
              <a:spLocks noChangeArrowheads="1"/>
            </p:cNvSpPr>
            <p:nvPr/>
          </p:nvSpPr>
          <p:spPr bwMode="auto">
            <a:xfrm>
              <a:off x="567" y="1488"/>
              <a:ext cx="845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6858" name="Rectangle 28"/>
            <p:cNvSpPr>
              <a:spLocks noChangeArrowheads="1"/>
            </p:cNvSpPr>
            <p:nvPr/>
          </p:nvSpPr>
          <p:spPr bwMode="auto">
            <a:xfrm>
              <a:off x="779" y="1572"/>
              <a:ext cx="44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生存时间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6859" name="Rectangle 29"/>
            <p:cNvSpPr>
              <a:spLocks noChangeArrowheads="1"/>
            </p:cNvSpPr>
            <p:nvPr/>
          </p:nvSpPr>
          <p:spPr bwMode="auto">
            <a:xfrm>
              <a:off x="1412" y="1488"/>
              <a:ext cx="844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6860" name="Rectangle 30"/>
            <p:cNvSpPr>
              <a:spLocks noChangeArrowheads="1"/>
            </p:cNvSpPr>
            <p:nvPr/>
          </p:nvSpPr>
          <p:spPr bwMode="auto">
            <a:xfrm>
              <a:off x="1702" y="1572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协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6861" name="Rectangle 31"/>
            <p:cNvSpPr>
              <a:spLocks noChangeArrowheads="1"/>
            </p:cNvSpPr>
            <p:nvPr/>
          </p:nvSpPr>
          <p:spPr bwMode="auto">
            <a:xfrm>
              <a:off x="1860" y="1572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议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6862" name="Rectangle 32"/>
            <p:cNvSpPr>
              <a:spLocks noChangeArrowheads="1"/>
            </p:cNvSpPr>
            <p:nvPr/>
          </p:nvSpPr>
          <p:spPr bwMode="auto">
            <a:xfrm>
              <a:off x="2256" y="1488"/>
              <a:ext cx="1689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6863" name="Rectangle 33"/>
            <p:cNvSpPr>
              <a:spLocks noChangeArrowheads="1"/>
            </p:cNvSpPr>
            <p:nvPr/>
          </p:nvSpPr>
          <p:spPr bwMode="auto">
            <a:xfrm>
              <a:off x="2837" y="1572"/>
              <a:ext cx="56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 dirty="0" smtClean="0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首部校验和</a:t>
              </a:r>
              <a:endParaRPr lang="zh-CN" altLang="en-US" u="none" dirty="0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6864" name="Rectangle 34"/>
            <p:cNvSpPr>
              <a:spLocks noChangeArrowheads="1"/>
            </p:cNvSpPr>
            <p:nvPr/>
          </p:nvSpPr>
          <p:spPr bwMode="auto">
            <a:xfrm>
              <a:off x="567" y="1748"/>
              <a:ext cx="3378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6865" name="Rectangle 35"/>
            <p:cNvSpPr>
              <a:spLocks noChangeArrowheads="1"/>
            </p:cNvSpPr>
            <p:nvPr/>
          </p:nvSpPr>
          <p:spPr bwMode="auto">
            <a:xfrm>
              <a:off x="1973" y="1832"/>
              <a:ext cx="12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源</a:t>
              </a:r>
              <a:endParaRPr lang="zh-CN" altLang="en-US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6866" name="Rectangle 36"/>
            <p:cNvSpPr>
              <a:spLocks noChangeArrowheads="1"/>
            </p:cNvSpPr>
            <p:nvPr/>
          </p:nvSpPr>
          <p:spPr bwMode="auto">
            <a:xfrm>
              <a:off x="2154" y="1824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600" u="none">
                  <a:solidFill>
                    <a:srgbClr val="003399"/>
                  </a:solidFill>
                  <a:ea typeface="Gulim" pitchFamily="34" charset="-127"/>
                </a:rPr>
                <a:t>IP</a:t>
              </a:r>
              <a:endParaRPr lang="en-US" altLang="zh-CN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6867" name="Rectangle 37"/>
            <p:cNvSpPr>
              <a:spLocks noChangeArrowheads="1"/>
            </p:cNvSpPr>
            <p:nvPr/>
          </p:nvSpPr>
          <p:spPr bwMode="auto">
            <a:xfrm>
              <a:off x="2293" y="1832"/>
              <a:ext cx="25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地址</a:t>
              </a:r>
              <a:endParaRPr lang="zh-CN" altLang="en-US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6868" name="Rectangle 38"/>
            <p:cNvSpPr>
              <a:spLocks noChangeArrowheads="1"/>
            </p:cNvSpPr>
            <p:nvPr/>
          </p:nvSpPr>
          <p:spPr bwMode="auto">
            <a:xfrm>
              <a:off x="567" y="2009"/>
              <a:ext cx="3378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6869" name="Rectangle 39"/>
            <p:cNvSpPr>
              <a:spLocks noChangeArrowheads="1"/>
            </p:cNvSpPr>
            <p:nvPr/>
          </p:nvSpPr>
          <p:spPr bwMode="auto">
            <a:xfrm>
              <a:off x="1927" y="2093"/>
              <a:ext cx="25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目的</a:t>
              </a:r>
              <a:endParaRPr lang="zh-CN" altLang="en-US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6870" name="Rectangle 40"/>
            <p:cNvSpPr>
              <a:spLocks noChangeArrowheads="1"/>
            </p:cNvSpPr>
            <p:nvPr/>
          </p:nvSpPr>
          <p:spPr bwMode="auto">
            <a:xfrm>
              <a:off x="2212" y="2085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600" u="none">
                  <a:solidFill>
                    <a:srgbClr val="003399"/>
                  </a:solidFill>
                  <a:ea typeface="Gulim" pitchFamily="34" charset="-127"/>
                </a:rPr>
                <a:t>IP</a:t>
              </a:r>
              <a:endParaRPr lang="en-US" altLang="zh-CN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6871" name="Rectangle 41"/>
            <p:cNvSpPr>
              <a:spLocks noChangeArrowheads="1"/>
            </p:cNvSpPr>
            <p:nvPr/>
          </p:nvSpPr>
          <p:spPr bwMode="auto">
            <a:xfrm>
              <a:off x="2384" y="2093"/>
              <a:ext cx="25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地址</a:t>
              </a:r>
              <a:endParaRPr lang="zh-CN" altLang="en-US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6872" name="Rectangle 42"/>
            <p:cNvSpPr>
              <a:spLocks noChangeArrowheads="1"/>
            </p:cNvSpPr>
            <p:nvPr/>
          </p:nvSpPr>
          <p:spPr bwMode="auto">
            <a:xfrm>
              <a:off x="567" y="2269"/>
              <a:ext cx="2745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6873" name="Rectangle 43"/>
            <p:cNvSpPr>
              <a:spLocks noChangeArrowheads="1"/>
            </p:cNvSpPr>
            <p:nvPr/>
          </p:nvSpPr>
          <p:spPr bwMode="auto">
            <a:xfrm>
              <a:off x="567" y="2269"/>
              <a:ext cx="2745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6874" name="Rectangle 44"/>
            <p:cNvSpPr>
              <a:spLocks noChangeArrowheads="1"/>
            </p:cNvSpPr>
            <p:nvPr/>
          </p:nvSpPr>
          <p:spPr bwMode="auto">
            <a:xfrm>
              <a:off x="1702" y="2353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选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6875" name="Rectangle 45"/>
            <p:cNvSpPr>
              <a:spLocks noChangeArrowheads="1"/>
            </p:cNvSpPr>
            <p:nvPr/>
          </p:nvSpPr>
          <p:spPr bwMode="auto">
            <a:xfrm>
              <a:off x="2071" y="2353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项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6876" name="Rectangle 46"/>
            <p:cNvSpPr>
              <a:spLocks noChangeArrowheads="1"/>
            </p:cNvSpPr>
            <p:nvPr/>
          </p:nvSpPr>
          <p:spPr bwMode="auto">
            <a:xfrm>
              <a:off x="3312" y="2269"/>
              <a:ext cx="633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6877" name="Rectangle 47"/>
            <p:cNvSpPr>
              <a:spLocks noChangeArrowheads="1"/>
            </p:cNvSpPr>
            <p:nvPr/>
          </p:nvSpPr>
          <p:spPr bwMode="auto">
            <a:xfrm>
              <a:off x="3312" y="2269"/>
              <a:ext cx="633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6878" name="Rectangle 48"/>
            <p:cNvSpPr>
              <a:spLocks noChangeArrowheads="1"/>
            </p:cNvSpPr>
            <p:nvPr/>
          </p:nvSpPr>
          <p:spPr bwMode="auto">
            <a:xfrm>
              <a:off x="3470" y="2353"/>
              <a:ext cx="3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填充域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6879" name="Rectangle 49"/>
            <p:cNvSpPr>
              <a:spLocks noChangeArrowheads="1"/>
            </p:cNvSpPr>
            <p:nvPr/>
          </p:nvSpPr>
          <p:spPr bwMode="auto">
            <a:xfrm>
              <a:off x="567" y="2530"/>
              <a:ext cx="3378" cy="435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6880" name="Freeform 50"/>
            <p:cNvSpPr>
              <a:spLocks noEditPoints="1"/>
            </p:cNvSpPr>
            <p:nvPr/>
          </p:nvSpPr>
          <p:spPr bwMode="auto">
            <a:xfrm>
              <a:off x="3941" y="964"/>
              <a:ext cx="404" cy="7"/>
            </a:xfrm>
            <a:custGeom>
              <a:avLst/>
              <a:gdLst>
                <a:gd name="T0" fmla="*/ 1 w 736"/>
                <a:gd name="T1" fmla="*/ 0 h 16"/>
                <a:gd name="T2" fmla="*/ 9 w 736"/>
                <a:gd name="T3" fmla="*/ 0 h 16"/>
                <a:gd name="T4" fmla="*/ 10 w 736"/>
                <a:gd name="T5" fmla="*/ 1 h 16"/>
                <a:gd name="T6" fmla="*/ 9 w 736"/>
                <a:gd name="T7" fmla="*/ 1 h 16"/>
                <a:gd name="T8" fmla="*/ 1 w 736"/>
                <a:gd name="T9" fmla="*/ 1 h 16"/>
                <a:gd name="T10" fmla="*/ 0 w 736"/>
                <a:gd name="T11" fmla="*/ 1 h 16"/>
                <a:gd name="T12" fmla="*/ 1 w 736"/>
                <a:gd name="T13" fmla="*/ 0 h 16"/>
                <a:gd name="T14" fmla="*/ 17 w 736"/>
                <a:gd name="T15" fmla="*/ 0 h 16"/>
                <a:gd name="T16" fmla="*/ 25 w 736"/>
                <a:gd name="T17" fmla="*/ 0 h 16"/>
                <a:gd name="T18" fmla="*/ 26 w 736"/>
                <a:gd name="T19" fmla="*/ 1 h 16"/>
                <a:gd name="T20" fmla="*/ 25 w 736"/>
                <a:gd name="T21" fmla="*/ 1 h 16"/>
                <a:gd name="T22" fmla="*/ 17 w 736"/>
                <a:gd name="T23" fmla="*/ 1 h 16"/>
                <a:gd name="T24" fmla="*/ 16 w 736"/>
                <a:gd name="T25" fmla="*/ 1 h 16"/>
                <a:gd name="T26" fmla="*/ 17 w 736"/>
                <a:gd name="T27" fmla="*/ 0 h 16"/>
                <a:gd name="T28" fmla="*/ 33 w 736"/>
                <a:gd name="T29" fmla="*/ 0 h 16"/>
                <a:gd name="T30" fmla="*/ 41 w 736"/>
                <a:gd name="T31" fmla="*/ 0 h 16"/>
                <a:gd name="T32" fmla="*/ 42 w 736"/>
                <a:gd name="T33" fmla="*/ 1 h 16"/>
                <a:gd name="T34" fmla="*/ 41 w 736"/>
                <a:gd name="T35" fmla="*/ 1 h 16"/>
                <a:gd name="T36" fmla="*/ 33 w 736"/>
                <a:gd name="T37" fmla="*/ 1 h 16"/>
                <a:gd name="T38" fmla="*/ 32 w 736"/>
                <a:gd name="T39" fmla="*/ 1 h 16"/>
                <a:gd name="T40" fmla="*/ 33 w 736"/>
                <a:gd name="T41" fmla="*/ 0 h 16"/>
                <a:gd name="T42" fmla="*/ 49 w 736"/>
                <a:gd name="T43" fmla="*/ 0 h 16"/>
                <a:gd name="T44" fmla="*/ 57 w 736"/>
                <a:gd name="T45" fmla="*/ 0 h 16"/>
                <a:gd name="T46" fmla="*/ 58 w 736"/>
                <a:gd name="T47" fmla="*/ 1 h 16"/>
                <a:gd name="T48" fmla="*/ 57 w 736"/>
                <a:gd name="T49" fmla="*/ 1 h 16"/>
                <a:gd name="T50" fmla="*/ 49 w 736"/>
                <a:gd name="T51" fmla="*/ 1 h 16"/>
                <a:gd name="T52" fmla="*/ 48 w 736"/>
                <a:gd name="T53" fmla="*/ 1 h 16"/>
                <a:gd name="T54" fmla="*/ 49 w 736"/>
                <a:gd name="T55" fmla="*/ 0 h 16"/>
                <a:gd name="T56" fmla="*/ 65 w 736"/>
                <a:gd name="T57" fmla="*/ 0 h 16"/>
                <a:gd name="T58" fmla="*/ 73 w 736"/>
                <a:gd name="T59" fmla="*/ 0 h 16"/>
                <a:gd name="T60" fmla="*/ 74 w 736"/>
                <a:gd name="T61" fmla="*/ 1 h 16"/>
                <a:gd name="T62" fmla="*/ 73 w 736"/>
                <a:gd name="T63" fmla="*/ 1 h 16"/>
                <a:gd name="T64" fmla="*/ 65 w 736"/>
                <a:gd name="T65" fmla="*/ 1 h 16"/>
                <a:gd name="T66" fmla="*/ 64 w 736"/>
                <a:gd name="T67" fmla="*/ 1 h 16"/>
                <a:gd name="T68" fmla="*/ 65 w 736"/>
                <a:gd name="T69" fmla="*/ 0 h 16"/>
                <a:gd name="T70" fmla="*/ 81 w 736"/>
                <a:gd name="T71" fmla="*/ 0 h 16"/>
                <a:gd name="T72" fmla="*/ 88 w 736"/>
                <a:gd name="T73" fmla="*/ 0 h 16"/>
                <a:gd name="T74" fmla="*/ 90 w 736"/>
                <a:gd name="T75" fmla="*/ 1 h 16"/>
                <a:gd name="T76" fmla="*/ 88 w 736"/>
                <a:gd name="T77" fmla="*/ 1 h 16"/>
                <a:gd name="T78" fmla="*/ 81 w 736"/>
                <a:gd name="T79" fmla="*/ 1 h 16"/>
                <a:gd name="T80" fmla="*/ 79 w 736"/>
                <a:gd name="T81" fmla="*/ 1 h 16"/>
                <a:gd name="T82" fmla="*/ 81 w 736"/>
                <a:gd name="T83" fmla="*/ 0 h 16"/>
                <a:gd name="T84" fmla="*/ 97 w 736"/>
                <a:gd name="T85" fmla="*/ 0 h 16"/>
                <a:gd name="T86" fmla="*/ 104 w 736"/>
                <a:gd name="T87" fmla="*/ 0 h 16"/>
                <a:gd name="T88" fmla="*/ 106 w 736"/>
                <a:gd name="T89" fmla="*/ 1 h 16"/>
                <a:gd name="T90" fmla="*/ 104 w 736"/>
                <a:gd name="T91" fmla="*/ 1 h 16"/>
                <a:gd name="T92" fmla="*/ 97 w 736"/>
                <a:gd name="T93" fmla="*/ 1 h 16"/>
                <a:gd name="T94" fmla="*/ 95 w 736"/>
                <a:gd name="T95" fmla="*/ 1 h 16"/>
                <a:gd name="T96" fmla="*/ 97 w 736"/>
                <a:gd name="T97" fmla="*/ 0 h 16"/>
                <a:gd name="T98" fmla="*/ 113 w 736"/>
                <a:gd name="T99" fmla="*/ 0 h 16"/>
                <a:gd name="T100" fmla="*/ 121 w 736"/>
                <a:gd name="T101" fmla="*/ 0 h 16"/>
                <a:gd name="T102" fmla="*/ 122 w 736"/>
                <a:gd name="T103" fmla="*/ 1 h 16"/>
                <a:gd name="T104" fmla="*/ 121 w 736"/>
                <a:gd name="T105" fmla="*/ 1 h 16"/>
                <a:gd name="T106" fmla="*/ 113 w 736"/>
                <a:gd name="T107" fmla="*/ 1 h 16"/>
                <a:gd name="T108" fmla="*/ 111 w 736"/>
                <a:gd name="T109" fmla="*/ 1 h 16"/>
                <a:gd name="T110" fmla="*/ 113 w 736"/>
                <a:gd name="T111" fmla="*/ 0 h 1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6"/>
                <a:gd name="T170" fmla="*/ 736 w 736"/>
                <a:gd name="T171" fmla="*/ 16 h 1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881" name="Freeform 51"/>
            <p:cNvSpPr>
              <a:spLocks noEditPoints="1"/>
            </p:cNvSpPr>
            <p:nvPr/>
          </p:nvSpPr>
          <p:spPr bwMode="auto">
            <a:xfrm>
              <a:off x="3941" y="2527"/>
              <a:ext cx="404" cy="7"/>
            </a:xfrm>
            <a:custGeom>
              <a:avLst/>
              <a:gdLst>
                <a:gd name="T0" fmla="*/ 1 w 736"/>
                <a:gd name="T1" fmla="*/ 0 h 16"/>
                <a:gd name="T2" fmla="*/ 9 w 736"/>
                <a:gd name="T3" fmla="*/ 0 h 16"/>
                <a:gd name="T4" fmla="*/ 10 w 736"/>
                <a:gd name="T5" fmla="*/ 1 h 16"/>
                <a:gd name="T6" fmla="*/ 9 w 736"/>
                <a:gd name="T7" fmla="*/ 1 h 16"/>
                <a:gd name="T8" fmla="*/ 1 w 736"/>
                <a:gd name="T9" fmla="*/ 1 h 16"/>
                <a:gd name="T10" fmla="*/ 0 w 736"/>
                <a:gd name="T11" fmla="*/ 1 h 16"/>
                <a:gd name="T12" fmla="*/ 1 w 736"/>
                <a:gd name="T13" fmla="*/ 0 h 16"/>
                <a:gd name="T14" fmla="*/ 17 w 736"/>
                <a:gd name="T15" fmla="*/ 0 h 16"/>
                <a:gd name="T16" fmla="*/ 25 w 736"/>
                <a:gd name="T17" fmla="*/ 0 h 16"/>
                <a:gd name="T18" fmla="*/ 26 w 736"/>
                <a:gd name="T19" fmla="*/ 1 h 16"/>
                <a:gd name="T20" fmla="*/ 25 w 736"/>
                <a:gd name="T21" fmla="*/ 1 h 16"/>
                <a:gd name="T22" fmla="*/ 17 w 736"/>
                <a:gd name="T23" fmla="*/ 1 h 16"/>
                <a:gd name="T24" fmla="*/ 16 w 736"/>
                <a:gd name="T25" fmla="*/ 1 h 16"/>
                <a:gd name="T26" fmla="*/ 17 w 736"/>
                <a:gd name="T27" fmla="*/ 0 h 16"/>
                <a:gd name="T28" fmla="*/ 33 w 736"/>
                <a:gd name="T29" fmla="*/ 0 h 16"/>
                <a:gd name="T30" fmla="*/ 41 w 736"/>
                <a:gd name="T31" fmla="*/ 0 h 16"/>
                <a:gd name="T32" fmla="*/ 42 w 736"/>
                <a:gd name="T33" fmla="*/ 1 h 16"/>
                <a:gd name="T34" fmla="*/ 41 w 736"/>
                <a:gd name="T35" fmla="*/ 1 h 16"/>
                <a:gd name="T36" fmla="*/ 33 w 736"/>
                <a:gd name="T37" fmla="*/ 1 h 16"/>
                <a:gd name="T38" fmla="*/ 32 w 736"/>
                <a:gd name="T39" fmla="*/ 1 h 16"/>
                <a:gd name="T40" fmla="*/ 33 w 736"/>
                <a:gd name="T41" fmla="*/ 0 h 16"/>
                <a:gd name="T42" fmla="*/ 49 w 736"/>
                <a:gd name="T43" fmla="*/ 0 h 16"/>
                <a:gd name="T44" fmla="*/ 57 w 736"/>
                <a:gd name="T45" fmla="*/ 0 h 16"/>
                <a:gd name="T46" fmla="*/ 58 w 736"/>
                <a:gd name="T47" fmla="*/ 1 h 16"/>
                <a:gd name="T48" fmla="*/ 57 w 736"/>
                <a:gd name="T49" fmla="*/ 1 h 16"/>
                <a:gd name="T50" fmla="*/ 49 w 736"/>
                <a:gd name="T51" fmla="*/ 1 h 16"/>
                <a:gd name="T52" fmla="*/ 48 w 736"/>
                <a:gd name="T53" fmla="*/ 1 h 16"/>
                <a:gd name="T54" fmla="*/ 49 w 736"/>
                <a:gd name="T55" fmla="*/ 0 h 16"/>
                <a:gd name="T56" fmla="*/ 65 w 736"/>
                <a:gd name="T57" fmla="*/ 0 h 16"/>
                <a:gd name="T58" fmla="*/ 73 w 736"/>
                <a:gd name="T59" fmla="*/ 0 h 16"/>
                <a:gd name="T60" fmla="*/ 74 w 736"/>
                <a:gd name="T61" fmla="*/ 1 h 16"/>
                <a:gd name="T62" fmla="*/ 73 w 736"/>
                <a:gd name="T63" fmla="*/ 1 h 16"/>
                <a:gd name="T64" fmla="*/ 65 w 736"/>
                <a:gd name="T65" fmla="*/ 1 h 16"/>
                <a:gd name="T66" fmla="*/ 64 w 736"/>
                <a:gd name="T67" fmla="*/ 1 h 16"/>
                <a:gd name="T68" fmla="*/ 65 w 736"/>
                <a:gd name="T69" fmla="*/ 0 h 16"/>
                <a:gd name="T70" fmla="*/ 81 w 736"/>
                <a:gd name="T71" fmla="*/ 0 h 16"/>
                <a:gd name="T72" fmla="*/ 88 w 736"/>
                <a:gd name="T73" fmla="*/ 0 h 16"/>
                <a:gd name="T74" fmla="*/ 90 w 736"/>
                <a:gd name="T75" fmla="*/ 1 h 16"/>
                <a:gd name="T76" fmla="*/ 88 w 736"/>
                <a:gd name="T77" fmla="*/ 1 h 16"/>
                <a:gd name="T78" fmla="*/ 81 w 736"/>
                <a:gd name="T79" fmla="*/ 1 h 16"/>
                <a:gd name="T80" fmla="*/ 79 w 736"/>
                <a:gd name="T81" fmla="*/ 1 h 16"/>
                <a:gd name="T82" fmla="*/ 81 w 736"/>
                <a:gd name="T83" fmla="*/ 0 h 16"/>
                <a:gd name="T84" fmla="*/ 97 w 736"/>
                <a:gd name="T85" fmla="*/ 0 h 16"/>
                <a:gd name="T86" fmla="*/ 104 w 736"/>
                <a:gd name="T87" fmla="*/ 0 h 16"/>
                <a:gd name="T88" fmla="*/ 106 w 736"/>
                <a:gd name="T89" fmla="*/ 1 h 16"/>
                <a:gd name="T90" fmla="*/ 104 w 736"/>
                <a:gd name="T91" fmla="*/ 1 h 16"/>
                <a:gd name="T92" fmla="*/ 97 w 736"/>
                <a:gd name="T93" fmla="*/ 1 h 16"/>
                <a:gd name="T94" fmla="*/ 95 w 736"/>
                <a:gd name="T95" fmla="*/ 1 h 16"/>
                <a:gd name="T96" fmla="*/ 97 w 736"/>
                <a:gd name="T97" fmla="*/ 0 h 16"/>
                <a:gd name="T98" fmla="*/ 113 w 736"/>
                <a:gd name="T99" fmla="*/ 0 h 16"/>
                <a:gd name="T100" fmla="*/ 121 w 736"/>
                <a:gd name="T101" fmla="*/ 0 h 16"/>
                <a:gd name="T102" fmla="*/ 122 w 736"/>
                <a:gd name="T103" fmla="*/ 1 h 16"/>
                <a:gd name="T104" fmla="*/ 121 w 736"/>
                <a:gd name="T105" fmla="*/ 1 h 16"/>
                <a:gd name="T106" fmla="*/ 113 w 736"/>
                <a:gd name="T107" fmla="*/ 1 h 16"/>
                <a:gd name="T108" fmla="*/ 111 w 736"/>
                <a:gd name="T109" fmla="*/ 1 h 16"/>
                <a:gd name="T110" fmla="*/ 113 w 736"/>
                <a:gd name="T111" fmla="*/ 0 h 1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6"/>
                <a:gd name="T170" fmla="*/ 736 w 736"/>
                <a:gd name="T171" fmla="*/ 16 h 1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882" name="Rectangle 52"/>
            <p:cNvSpPr>
              <a:spLocks noChangeArrowheads="1"/>
            </p:cNvSpPr>
            <p:nvPr/>
          </p:nvSpPr>
          <p:spPr bwMode="auto">
            <a:xfrm>
              <a:off x="1755" y="270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数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6883" name="Rectangle 53"/>
            <p:cNvSpPr>
              <a:spLocks noChangeArrowheads="1"/>
            </p:cNvSpPr>
            <p:nvPr/>
          </p:nvSpPr>
          <p:spPr bwMode="auto">
            <a:xfrm>
              <a:off x="2071" y="270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据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6884" name="Rectangle 54"/>
            <p:cNvSpPr>
              <a:spLocks noChangeArrowheads="1"/>
            </p:cNvSpPr>
            <p:nvPr/>
          </p:nvSpPr>
          <p:spPr bwMode="auto">
            <a:xfrm>
              <a:off x="2389" y="270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部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6885" name="Rectangle 55"/>
            <p:cNvSpPr>
              <a:spLocks noChangeArrowheads="1"/>
            </p:cNvSpPr>
            <p:nvPr/>
          </p:nvSpPr>
          <p:spPr bwMode="auto">
            <a:xfrm>
              <a:off x="2705" y="270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分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6886" name="Freeform 57"/>
            <p:cNvSpPr>
              <a:spLocks noEditPoints="1"/>
            </p:cNvSpPr>
            <p:nvPr/>
          </p:nvSpPr>
          <p:spPr bwMode="auto">
            <a:xfrm>
              <a:off x="4204" y="1011"/>
              <a:ext cx="9" cy="637"/>
            </a:xfrm>
            <a:custGeom>
              <a:avLst/>
              <a:gdLst>
                <a:gd name="T0" fmla="*/ 3 w 16"/>
                <a:gd name="T1" fmla="*/ 5 h 1408"/>
                <a:gd name="T2" fmla="*/ 0 w 16"/>
                <a:gd name="T3" fmla="*/ 5 h 1408"/>
                <a:gd name="T4" fmla="*/ 2 w 16"/>
                <a:gd name="T5" fmla="*/ 0 h 1408"/>
                <a:gd name="T6" fmla="*/ 3 w 16"/>
                <a:gd name="T7" fmla="*/ 10 h 1408"/>
                <a:gd name="T8" fmla="*/ 2 w 16"/>
                <a:gd name="T9" fmla="*/ 15 h 1408"/>
                <a:gd name="T10" fmla="*/ 0 w 16"/>
                <a:gd name="T11" fmla="*/ 10 h 1408"/>
                <a:gd name="T12" fmla="*/ 3 w 16"/>
                <a:gd name="T13" fmla="*/ 10 h 1408"/>
                <a:gd name="T14" fmla="*/ 3 w 16"/>
                <a:gd name="T15" fmla="*/ 23 h 1408"/>
                <a:gd name="T16" fmla="*/ 0 w 16"/>
                <a:gd name="T17" fmla="*/ 23 h 1408"/>
                <a:gd name="T18" fmla="*/ 2 w 16"/>
                <a:gd name="T19" fmla="*/ 18 h 1408"/>
                <a:gd name="T20" fmla="*/ 3 w 16"/>
                <a:gd name="T21" fmla="*/ 28 h 1408"/>
                <a:gd name="T22" fmla="*/ 2 w 16"/>
                <a:gd name="T23" fmla="*/ 33 h 1408"/>
                <a:gd name="T24" fmla="*/ 0 w 16"/>
                <a:gd name="T25" fmla="*/ 28 h 1408"/>
                <a:gd name="T26" fmla="*/ 3 w 16"/>
                <a:gd name="T27" fmla="*/ 28 h 1408"/>
                <a:gd name="T28" fmla="*/ 3 w 16"/>
                <a:gd name="T29" fmla="*/ 41 h 1408"/>
                <a:gd name="T30" fmla="*/ 0 w 16"/>
                <a:gd name="T31" fmla="*/ 41 h 1408"/>
                <a:gd name="T32" fmla="*/ 2 w 16"/>
                <a:gd name="T33" fmla="*/ 36 h 1408"/>
                <a:gd name="T34" fmla="*/ 3 w 16"/>
                <a:gd name="T35" fmla="*/ 45 h 1408"/>
                <a:gd name="T36" fmla="*/ 2 w 16"/>
                <a:gd name="T37" fmla="*/ 50 h 1408"/>
                <a:gd name="T38" fmla="*/ 0 w 16"/>
                <a:gd name="T39" fmla="*/ 45 h 1408"/>
                <a:gd name="T40" fmla="*/ 3 w 16"/>
                <a:gd name="T41" fmla="*/ 45 h 1408"/>
                <a:gd name="T42" fmla="*/ 3 w 16"/>
                <a:gd name="T43" fmla="*/ 58 h 1408"/>
                <a:gd name="T44" fmla="*/ 0 w 16"/>
                <a:gd name="T45" fmla="*/ 58 h 1408"/>
                <a:gd name="T46" fmla="*/ 2 w 16"/>
                <a:gd name="T47" fmla="*/ 53 h 1408"/>
                <a:gd name="T48" fmla="*/ 3 w 16"/>
                <a:gd name="T49" fmla="*/ 63 h 1408"/>
                <a:gd name="T50" fmla="*/ 2 w 16"/>
                <a:gd name="T51" fmla="*/ 68 h 1408"/>
                <a:gd name="T52" fmla="*/ 0 w 16"/>
                <a:gd name="T53" fmla="*/ 63 h 1408"/>
                <a:gd name="T54" fmla="*/ 3 w 16"/>
                <a:gd name="T55" fmla="*/ 63 h 1408"/>
                <a:gd name="T56" fmla="*/ 3 w 16"/>
                <a:gd name="T57" fmla="*/ 76 h 1408"/>
                <a:gd name="T58" fmla="*/ 0 w 16"/>
                <a:gd name="T59" fmla="*/ 76 h 1408"/>
                <a:gd name="T60" fmla="*/ 2 w 16"/>
                <a:gd name="T61" fmla="*/ 71 h 1408"/>
                <a:gd name="T62" fmla="*/ 3 w 16"/>
                <a:gd name="T63" fmla="*/ 81 h 1408"/>
                <a:gd name="T64" fmla="*/ 2 w 16"/>
                <a:gd name="T65" fmla="*/ 86 h 1408"/>
                <a:gd name="T66" fmla="*/ 0 w 16"/>
                <a:gd name="T67" fmla="*/ 81 h 1408"/>
                <a:gd name="T68" fmla="*/ 3 w 16"/>
                <a:gd name="T69" fmla="*/ 81 h 1408"/>
                <a:gd name="T70" fmla="*/ 3 w 16"/>
                <a:gd name="T71" fmla="*/ 94 h 1408"/>
                <a:gd name="T72" fmla="*/ 0 w 16"/>
                <a:gd name="T73" fmla="*/ 94 h 1408"/>
                <a:gd name="T74" fmla="*/ 2 w 16"/>
                <a:gd name="T75" fmla="*/ 89 h 1408"/>
                <a:gd name="T76" fmla="*/ 3 w 16"/>
                <a:gd name="T77" fmla="*/ 99 h 1408"/>
                <a:gd name="T78" fmla="*/ 2 w 16"/>
                <a:gd name="T79" fmla="*/ 104 h 1408"/>
                <a:gd name="T80" fmla="*/ 0 w 16"/>
                <a:gd name="T81" fmla="*/ 99 h 1408"/>
                <a:gd name="T82" fmla="*/ 3 w 16"/>
                <a:gd name="T83" fmla="*/ 99 h 1408"/>
                <a:gd name="T84" fmla="*/ 3 w 16"/>
                <a:gd name="T85" fmla="*/ 112 h 1408"/>
                <a:gd name="T86" fmla="*/ 0 w 16"/>
                <a:gd name="T87" fmla="*/ 112 h 1408"/>
                <a:gd name="T88" fmla="*/ 2 w 16"/>
                <a:gd name="T89" fmla="*/ 107 h 1408"/>
                <a:gd name="T90" fmla="*/ 3 w 16"/>
                <a:gd name="T91" fmla="*/ 116 h 1408"/>
                <a:gd name="T92" fmla="*/ 2 w 16"/>
                <a:gd name="T93" fmla="*/ 122 h 1408"/>
                <a:gd name="T94" fmla="*/ 0 w 16"/>
                <a:gd name="T95" fmla="*/ 116 h 1408"/>
                <a:gd name="T96" fmla="*/ 3 w 16"/>
                <a:gd name="T97" fmla="*/ 116 h 1408"/>
                <a:gd name="T98" fmla="*/ 3 w 16"/>
                <a:gd name="T99" fmla="*/ 129 h 1408"/>
                <a:gd name="T100" fmla="*/ 0 w 16"/>
                <a:gd name="T101" fmla="*/ 129 h 1408"/>
                <a:gd name="T102" fmla="*/ 2 w 16"/>
                <a:gd name="T103" fmla="*/ 124 h 140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"/>
                <a:gd name="T157" fmla="*/ 0 h 1408"/>
                <a:gd name="T158" fmla="*/ 16 w 16"/>
                <a:gd name="T159" fmla="*/ 1408 h 140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" h="1408">
                  <a:moveTo>
                    <a:pt x="16" y="8"/>
                  </a:moveTo>
                  <a:lnTo>
                    <a:pt x="16" y="56"/>
                  </a:lnTo>
                  <a:cubicBezTo>
                    <a:pt x="16" y="61"/>
                    <a:pt x="13" y="64"/>
                    <a:pt x="8" y="64"/>
                  </a:cubicBezTo>
                  <a:cubicBezTo>
                    <a:pt x="4" y="64"/>
                    <a:pt x="0" y="61"/>
                    <a:pt x="0" y="56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104"/>
                  </a:moveTo>
                  <a:lnTo>
                    <a:pt x="16" y="152"/>
                  </a:lnTo>
                  <a:cubicBezTo>
                    <a:pt x="16" y="157"/>
                    <a:pt x="13" y="160"/>
                    <a:pt x="8" y="160"/>
                  </a:cubicBezTo>
                  <a:cubicBezTo>
                    <a:pt x="4" y="160"/>
                    <a:pt x="0" y="157"/>
                    <a:pt x="0" y="152"/>
                  </a:cubicBezTo>
                  <a:lnTo>
                    <a:pt x="0" y="104"/>
                  </a:lnTo>
                  <a:cubicBezTo>
                    <a:pt x="0" y="100"/>
                    <a:pt x="4" y="96"/>
                    <a:pt x="8" y="96"/>
                  </a:cubicBezTo>
                  <a:cubicBezTo>
                    <a:pt x="13" y="96"/>
                    <a:pt x="16" y="100"/>
                    <a:pt x="16" y="104"/>
                  </a:cubicBezTo>
                  <a:close/>
                  <a:moveTo>
                    <a:pt x="16" y="200"/>
                  </a:moveTo>
                  <a:lnTo>
                    <a:pt x="16" y="248"/>
                  </a:lnTo>
                  <a:cubicBezTo>
                    <a:pt x="16" y="253"/>
                    <a:pt x="13" y="256"/>
                    <a:pt x="8" y="256"/>
                  </a:cubicBezTo>
                  <a:cubicBezTo>
                    <a:pt x="4" y="256"/>
                    <a:pt x="0" y="253"/>
                    <a:pt x="0" y="248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296"/>
                  </a:moveTo>
                  <a:lnTo>
                    <a:pt x="16" y="344"/>
                  </a:lnTo>
                  <a:cubicBezTo>
                    <a:pt x="16" y="349"/>
                    <a:pt x="13" y="352"/>
                    <a:pt x="8" y="352"/>
                  </a:cubicBezTo>
                  <a:cubicBezTo>
                    <a:pt x="4" y="352"/>
                    <a:pt x="0" y="349"/>
                    <a:pt x="0" y="344"/>
                  </a:cubicBezTo>
                  <a:lnTo>
                    <a:pt x="0" y="296"/>
                  </a:lnTo>
                  <a:cubicBezTo>
                    <a:pt x="0" y="292"/>
                    <a:pt x="4" y="288"/>
                    <a:pt x="8" y="288"/>
                  </a:cubicBezTo>
                  <a:cubicBezTo>
                    <a:pt x="13" y="288"/>
                    <a:pt x="16" y="292"/>
                    <a:pt x="16" y="296"/>
                  </a:cubicBezTo>
                  <a:close/>
                  <a:moveTo>
                    <a:pt x="16" y="392"/>
                  </a:moveTo>
                  <a:lnTo>
                    <a:pt x="16" y="440"/>
                  </a:lnTo>
                  <a:cubicBezTo>
                    <a:pt x="16" y="445"/>
                    <a:pt x="13" y="448"/>
                    <a:pt x="8" y="448"/>
                  </a:cubicBezTo>
                  <a:cubicBezTo>
                    <a:pt x="4" y="448"/>
                    <a:pt x="0" y="445"/>
                    <a:pt x="0" y="440"/>
                  </a:cubicBezTo>
                  <a:lnTo>
                    <a:pt x="0" y="392"/>
                  </a:lnTo>
                  <a:cubicBezTo>
                    <a:pt x="0" y="388"/>
                    <a:pt x="4" y="384"/>
                    <a:pt x="8" y="384"/>
                  </a:cubicBezTo>
                  <a:cubicBezTo>
                    <a:pt x="13" y="384"/>
                    <a:pt x="16" y="388"/>
                    <a:pt x="16" y="392"/>
                  </a:cubicBezTo>
                  <a:close/>
                  <a:moveTo>
                    <a:pt x="16" y="488"/>
                  </a:moveTo>
                  <a:lnTo>
                    <a:pt x="16" y="536"/>
                  </a:lnTo>
                  <a:cubicBezTo>
                    <a:pt x="16" y="541"/>
                    <a:pt x="13" y="544"/>
                    <a:pt x="8" y="544"/>
                  </a:cubicBezTo>
                  <a:cubicBezTo>
                    <a:pt x="4" y="544"/>
                    <a:pt x="0" y="541"/>
                    <a:pt x="0" y="536"/>
                  </a:cubicBezTo>
                  <a:lnTo>
                    <a:pt x="0" y="488"/>
                  </a:lnTo>
                  <a:cubicBezTo>
                    <a:pt x="0" y="484"/>
                    <a:pt x="4" y="480"/>
                    <a:pt x="8" y="480"/>
                  </a:cubicBezTo>
                  <a:cubicBezTo>
                    <a:pt x="13" y="480"/>
                    <a:pt x="16" y="484"/>
                    <a:pt x="16" y="488"/>
                  </a:cubicBezTo>
                  <a:close/>
                  <a:moveTo>
                    <a:pt x="16" y="584"/>
                  </a:moveTo>
                  <a:lnTo>
                    <a:pt x="16" y="632"/>
                  </a:lnTo>
                  <a:cubicBezTo>
                    <a:pt x="16" y="637"/>
                    <a:pt x="13" y="640"/>
                    <a:pt x="8" y="640"/>
                  </a:cubicBezTo>
                  <a:cubicBezTo>
                    <a:pt x="4" y="640"/>
                    <a:pt x="0" y="637"/>
                    <a:pt x="0" y="632"/>
                  </a:cubicBezTo>
                  <a:lnTo>
                    <a:pt x="0" y="584"/>
                  </a:lnTo>
                  <a:cubicBezTo>
                    <a:pt x="0" y="580"/>
                    <a:pt x="4" y="576"/>
                    <a:pt x="8" y="576"/>
                  </a:cubicBezTo>
                  <a:cubicBezTo>
                    <a:pt x="13" y="576"/>
                    <a:pt x="16" y="580"/>
                    <a:pt x="16" y="584"/>
                  </a:cubicBezTo>
                  <a:close/>
                  <a:moveTo>
                    <a:pt x="16" y="680"/>
                  </a:moveTo>
                  <a:lnTo>
                    <a:pt x="16" y="728"/>
                  </a:lnTo>
                  <a:cubicBezTo>
                    <a:pt x="16" y="733"/>
                    <a:pt x="13" y="736"/>
                    <a:pt x="8" y="736"/>
                  </a:cubicBezTo>
                  <a:cubicBezTo>
                    <a:pt x="4" y="736"/>
                    <a:pt x="0" y="733"/>
                    <a:pt x="0" y="728"/>
                  </a:cubicBezTo>
                  <a:lnTo>
                    <a:pt x="0" y="680"/>
                  </a:lnTo>
                  <a:cubicBezTo>
                    <a:pt x="0" y="676"/>
                    <a:pt x="4" y="672"/>
                    <a:pt x="8" y="672"/>
                  </a:cubicBezTo>
                  <a:cubicBezTo>
                    <a:pt x="13" y="672"/>
                    <a:pt x="16" y="676"/>
                    <a:pt x="16" y="680"/>
                  </a:cubicBezTo>
                  <a:close/>
                  <a:moveTo>
                    <a:pt x="16" y="776"/>
                  </a:moveTo>
                  <a:lnTo>
                    <a:pt x="16" y="824"/>
                  </a:lnTo>
                  <a:cubicBezTo>
                    <a:pt x="16" y="829"/>
                    <a:pt x="13" y="832"/>
                    <a:pt x="8" y="832"/>
                  </a:cubicBezTo>
                  <a:cubicBezTo>
                    <a:pt x="4" y="832"/>
                    <a:pt x="0" y="829"/>
                    <a:pt x="0" y="824"/>
                  </a:cubicBezTo>
                  <a:lnTo>
                    <a:pt x="0" y="776"/>
                  </a:lnTo>
                  <a:cubicBezTo>
                    <a:pt x="0" y="772"/>
                    <a:pt x="4" y="768"/>
                    <a:pt x="8" y="768"/>
                  </a:cubicBezTo>
                  <a:cubicBezTo>
                    <a:pt x="13" y="768"/>
                    <a:pt x="16" y="772"/>
                    <a:pt x="16" y="776"/>
                  </a:cubicBezTo>
                  <a:close/>
                  <a:moveTo>
                    <a:pt x="16" y="872"/>
                  </a:moveTo>
                  <a:lnTo>
                    <a:pt x="16" y="920"/>
                  </a:lnTo>
                  <a:cubicBezTo>
                    <a:pt x="16" y="925"/>
                    <a:pt x="13" y="928"/>
                    <a:pt x="8" y="928"/>
                  </a:cubicBezTo>
                  <a:cubicBezTo>
                    <a:pt x="4" y="928"/>
                    <a:pt x="0" y="925"/>
                    <a:pt x="0" y="920"/>
                  </a:cubicBezTo>
                  <a:lnTo>
                    <a:pt x="0" y="872"/>
                  </a:lnTo>
                  <a:cubicBezTo>
                    <a:pt x="0" y="868"/>
                    <a:pt x="4" y="864"/>
                    <a:pt x="8" y="864"/>
                  </a:cubicBezTo>
                  <a:cubicBezTo>
                    <a:pt x="13" y="864"/>
                    <a:pt x="16" y="868"/>
                    <a:pt x="16" y="872"/>
                  </a:cubicBezTo>
                  <a:close/>
                  <a:moveTo>
                    <a:pt x="16" y="968"/>
                  </a:moveTo>
                  <a:lnTo>
                    <a:pt x="16" y="1016"/>
                  </a:lnTo>
                  <a:cubicBezTo>
                    <a:pt x="16" y="1021"/>
                    <a:pt x="13" y="1024"/>
                    <a:pt x="8" y="1024"/>
                  </a:cubicBezTo>
                  <a:cubicBezTo>
                    <a:pt x="4" y="1024"/>
                    <a:pt x="0" y="1021"/>
                    <a:pt x="0" y="1016"/>
                  </a:cubicBezTo>
                  <a:lnTo>
                    <a:pt x="0" y="968"/>
                  </a:lnTo>
                  <a:cubicBezTo>
                    <a:pt x="0" y="964"/>
                    <a:pt x="4" y="960"/>
                    <a:pt x="8" y="960"/>
                  </a:cubicBezTo>
                  <a:cubicBezTo>
                    <a:pt x="13" y="960"/>
                    <a:pt x="16" y="964"/>
                    <a:pt x="16" y="968"/>
                  </a:cubicBezTo>
                  <a:close/>
                  <a:moveTo>
                    <a:pt x="16" y="1064"/>
                  </a:moveTo>
                  <a:lnTo>
                    <a:pt x="16" y="1112"/>
                  </a:lnTo>
                  <a:cubicBezTo>
                    <a:pt x="16" y="1117"/>
                    <a:pt x="13" y="1120"/>
                    <a:pt x="8" y="1120"/>
                  </a:cubicBezTo>
                  <a:cubicBezTo>
                    <a:pt x="4" y="1120"/>
                    <a:pt x="0" y="1117"/>
                    <a:pt x="0" y="1112"/>
                  </a:cubicBezTo>
                  <a:lnTo>
                    <a:pt x="0" y="1064"/>
                  </a:lnTo>
                  <a:cubicBezTo>
                    <a:pt x="0" y="1060"/>
                    <a:pt x="4" y="1056"/>
                    <a:pt x="8" y="1056"/>
                  </a:cubicBezTo>
                  <a:cubicBezTo>
                    <a:pt x="13" y="1056"/>
                    <a:pt x="16" y="1060"/>
                    <a:pt x="16" y="1064"/>
                  </a:cubicBezTo>
                  <a:close/>
                  <a:moveTo>
                    <a:pt x="16" y="1160"/>
                  </a:moveTo>
                  <a:lnTo>
                    <a:pt x="16" y="1208"/>
                  </a:lnTo>
                  <a:cubicBezTo>
                    <a:pt x="16" y="1213"/>
                    <a:pt x="13" y="1216"/>
                    <a:pt x="8" y="1216"/>
                  </a:cubicBezTo>
                  <a:cubicBezTo>
                    <a:pt x="4" y="1216"/>
                    <a:pt x="0" y="1213"/>
                    <a:pt x="0" y="1208"/>
                  </a:cubicBezTo>
                  <a:lnTo>
                    <a:pt x="0" y="1160"/>
                  </a:lnTo>
                  <a:cubicBezTo>
                    <a:pt x="0" y="1156"/>
                    <a:pt x="4" y="1152"/>
                    <a:pt x="8" y="1152"/>
                  </a:cubicBezTo>
                  <a:cubicBezTo>
                    <a:pt x="13" y="1152"/>
                    <a:pt x="16" y="1156"/>
                    <a:pt x="16" y="1160"/>
                  </a:cubicBezTo>
                  <a:close/>
                  <a:moveTo>
                    <a:pt x="16" y="1256"/>
                  </a:moveTo>
                  <a:lnTo>
                    <a:pt x="16" y="1304"/>
                  </a:lnTo>
                  <a:cubicBezTo>
                    <a:pt x="16" y="1309"/>
                    <a:pt x="13" y="1312"/>
                    <a:pt x="8" y="1312"/>
                  </a:cubicBezTo>
                  <a:cubicBezTo>
                    <a:pt x="4" y="1312"/>
                    <a:pt x="0" y="1309"/>
                    <a:pt x="0" y="1304"/>
                  </a:cubicBezTo>
                  <a:lnTo>
                    <a:pt x="0" y="1256"/>
                  </a:lnTo>
                  <a:cubicBezTo>
                    <a:pt x="0" y="1252"/>
                    <a:pt x="4" y="1248"/>
                    <a:pt x="8" y="1248"/>
                  </a:cubicBezTo>
                  <a:cubicBezTo>
                    <a:pt x="13" y="1248"/>
                    <a:pt x="16" y="1252"/>
                    <a:pt x="16" y="1256"/>
                  </a:cubicBezTo>
                  <a:close/>
                  <a:moveTo>
                    <a:pt x="16" y="1352"/>
                  </a:moveTo>
                  <a:lnTo>
                    <a:pt x="16" y="1400"/>
                  </a:lnTo>
                  <a:cubicBezTo>
                    <a:pt x="16" y="1405"/>
                    <a:pt x="13" y="1408"/>
                    <a:pt x="8" y="1408"/>
                  </a:cubicBezTo>
                  <a:cubicBezTo>
                    <a:pt x="4" y="1408"/>
                    <a:pt x="0" y="1405"/>
                    <a:pt x="0" y="1400"/>
                  </a:cubicBezTo>
                  <a:lnTo>
                    <a:pt x="0" y="1352"/>
                  </a:lnTo>
                  <a:cubicBezTo>
                    <a:pt x="0" y="1348"/>
                    <a:pt x="4" y="1344"/>
                    <a:pt x="8" y="1344"/>
                  </a:cubicBezTo>
                  <a:cubicBezTo>
                    <a:pt x="13" y="1344"/>
                    <a:pt x="16" y="1348"/>
                    <a:pt x="16" y="1352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887" name="Freeform 58"/>
            <p:cNvSpPr>
              <a:spLocks/>
            </p:cNvSpPr>
            <p:nvPr/>
          </p:nvSpPr>
          <p:spPr bwMode="auto">
            <a:xfrm>
              <a:off x="4171" y="967"/>
              <a:ext cx="76" cy="63"/>
            </a:xfrm>
            <a:custGeom>
              <a:avLst/>
              <a:gdLst>
                <a:gd name="T0" fmla="*/ 12 w 138"/>
                <a:gd name="T1" fmla="*/ 0 h 139"/>
                <a:gd name="T2" fmla="*/ 23 w 138"/>
                <a:gd name="T3" fmla="*/ 13 h 139"/>
                <a:gd name="T4" fmla="*/ 0 w 138"/>
                <a:gd name="T5" fmla="*/ 13 h 139"/>
                <a:gd name="T6" fmla="*/ 12 w 138"/>
                <a:gd name="T7" fmla="*/ 0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69" y="0"/>
                  </a:moveTo>
                  <a:lnTo>
                    <a:pt x="138" y="139"/>
                  </a:lnTo>
                  <a:cubicBezTo>
                    <a:pt x="95" y="117"/>
                    <a:pt x="44" y="117"/>
                    <a:pt x="0" y="139"/>
                  </a:cubicBezTo>
                  <a:lnTo>
                    <a:pt x="69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888" name="Freeform 59"/>
            <p:cNvSpPr>
              <a:spLocks noEditPoints="1"/>
            </p:cNvSpPr>
            <p:nvPr/>
          </p:nvSpPr>
          <p:spPr bwMode="auto">
            <a:xfrm>
              <a:off x="4204" y="1832"/>
              <a:ext cx="9" cy="637"/>
            </a:xfrm>
            <a:custGeom>
              <a:avLst/>
              <a:gdLst>
                <a:gd name="T0" fmla="*/ 3 w 16"/>
                <a:gd name="T1" fmla="*/ 5 h 1408"/>
                <a:gd name="T2" fmla="*/ 0 w 16"/>
                <a:gd name="T3" fmla="*/ 5 h 1408"/>
                <a:gd name="T4" fmla="*/ 2 w 16"/>
                <a:gd name="T5" fmla="*/ 0 h 1408"/>
                <a:gd name="T6" fmla="*/ 3 w 16"/>
                <a:gd name="T7" fmla="*/ 10 h 1408"/>
                <a:gd name="T8" fmla="*/ 2 w 16"/>
                <a:gd name="T9" fmla="*/ 15 h 1408"/>
                <a:gd name="T10" fmla="*/ 0 w 16"/>
                <a:gd name="T11" fmla="*/ 10 h 1408"/>
                <a:gd name="T12" fmla="*/ 3 w 16"/>
                <a:gd name="T13" fmla="*/ 10 h 1408"/>
                <a:gd name="T14" fmla="*/ 3 w 16"/>
                <a:gd name="T15" fmla="*/ 23 h 1408"/>
                <a:gd name="T16" fmla="*/ 0 w 16"/>
                <a:gd name="T17" fmla="*/ 23 h 1408"/>
                <a:gd name="T18" fmla="*/ 2 w 16"/>
                <a:gd name="T19" fmla="*/ 18 h 1408"/>
                <a:gd name="T20" fmla="*/ 3 w 16"/>
                <a:gd name="T21" fmla="*/ 28 h 1408"/>
                <a:gd name="T22" fmla="*/ 2 w 16"/>
                <a:gd name="T23" fmla="*/ 33 h 1408"/>
                <a:gd name="T24" fmla="*/ 0 w 16"/>
                <a:gd name="T25" fmla="*/ 28 h 1408"/>
                <a:gd name="T26" fmla="*/ 3 w 16"/>
                <a:gd name="T27" fmla="*/ 28 h 1408"/>
                <a:gd name="T28" fmla="*/ 3 w 16"/>
                <a:gd name="T29" fmla="*/ 41 h 1408"/>
                <a:gd name="T30" fmla="*/ 0 w 16"/>
                <a:gd name="T31" fmla="*/ 41 h 1408"/>
                <a:gd name="T32" fmla="*/ 2 w 16"/>
                <a:gd name="T33" fmla="*/ 36 h 1408"/>
                <a:gd name="T34" fmla="*/ 3 w 16"/>
                <a:gd name="T35" fmla="*/ 45 h 1408"/>
                <a:gd name="T36" fmla="*/ 2 w 16"/>
                <a:gd name="T37" fmla="*/ 50 h 1408"/>
                <a:gd name="T38" fmla="*/ 0 w 16"/>
                <a:gd name="T39" fmla="*/ 45 h 1408"/>
                <a:gd name="T40" fmla="*/ 3 w 16"/>
                <a:gd name="T41" fmla="*/ 45 h 1408"/>
                <a:gd name="T42" fmla="*/ 3 w 16"/>
                <a:gd name="T43" fmla="*/ 58 h 1408"/>
                <a:gd name="T44" fmla="*/ 0 w 16"/>
                <a:gd name="T45" fmla="*/ 58 h 1408"/>
                <a:gd name="T46" fmla="*/ 2 w 16"/>
                <a:gd name="T47" fmla="*/ 53 h 1408"/>
                <a:gd name="T48" fmla="*/ 3 w 16"/>
                <a:gd name="T49" fmla="*/ 63 h 1408"/>
                <a:gd name="T50" fmla="*/ 2 w 16"/>
                <a:gd name="T51" fmla="*/ 68 h 1408"/>
                <a:gd name="T52" fmla="*/ 0 w 16"/>
                <a:gd name="T53" fmla="*/ 63 h 1408"/>
                <a:gd name="T54" fmla="*/ 3 w 16"/>
                <a:gd name="T55" fmla="*/ 63 h 1408"/>
                <a:gd name="T56" fmla="*/ 3 w 16"/>
                <a:gd name="T57" fmla="*/ 76 h 1408"/>
                <a:gd name="T58" fmla="*/ 0 w 16"/>
                <a:gd name="T59" fmla="*/ 76 h 1408"/>
                <a:gd name="T60" fmla="*/ 2 w 16"/>
                <a:gd name="T61" fmla="*/ 71 h 1408"/>
                <a:gd name="T62" fmla="*/ 3 w 16"/>
                <a:gd name="T63" fmla="*/ 81 h 1408"/>
                <a:gd name="T64" fmla="*/ 2 w 16"/>
                <a:gd name="T65" fmla="*/ 86 h 1408"/>
                <a:gd name="T66" fmla="*/ 0 w 16"/>
                <a:gd name="T67" fmla="*/ 81 h 1408"/>
                <a:gd name="T68" fmla="*/ 3 w 16"/>
                <a:gd name="T69" fmla="*/ 81 h 1408"/>
                <a:gd name="T70" fmla="*/ 3 w 16"/>
                <a:gd name="T71" fmla="*/ 94 h 1408"/>
                <a:gd name="T72" fmla="*/ 0 w 16"/>
                <a:gd name="T73" fmla="*/ 94 h 1408"/>
                <a:gd name="T74" fmla="*/ 2 w 16"/>
                <a:gd name="T75" fmla="*/ 89 h 1408"/>
                <a:gd name="T76" fmla="*/ 3 w 16"/>
                <a:gd name="T77" fmla="*/ 99 h 1408"/>
                <a:gd name="T78" fmla="*/ 2 w 16"/>
                <a:gd name="T79" fmla="*/ 104 h 1408"/>
                <a:gd name="T80" fmla="*/ 0 w 16"/>
                <a:gd name="T81" fmla="*/ 99 h 1408"/>
                <a:gd name="T82" fmla="*/ 3 w 16"/>
                <a:gd name="T83" fmla="*/ 99 h 1408"/>
                <a:gd name="T84" fmla="*/ 3 w 16"/>
                <a:gd name="T85" fmla="*/ 112 h 1408"/>
                <a:gd name="T86" fmla="*/ 0 w 16"/>
                <a:gd name="T87" fmla="*/ 112 h 1408"/>
                <a:gd name="T88" fmla="*/ 2 w 16"/>
                <a:gd name="T89" fmla="*/ 107 h 1408"/>
                <a:gd name="T90" fmla="*/ 3 w 16"/>
                <a:gd name="T91" fmla="*/ 116 h 1408"/>
                <a:gd name="T92" fmla="*/ 2 w 16"/>
                <a:gd name="T93" fmla="*/ 122 h 1408"/>
                <a:gd name="T94" fmla="*/ 0 w 16"/>
                <a:gd name="T95" fmla="*/ 116 h 1408"/>
                <a:gd name="T96" fmla="*/ 3 w 16"/>
                <a:gd name="T97" fmla="*/ 116 h 1408"/>
                <a:gd name="T98" fmla="*/ 3 w 16"/>
                <a:gd name="T99" fmla="*/ 129 h 1408"/>
                <a:gd name="T100" fmla="*/ 0 w 16"/>
                <a:gd name="T101" fmla="*/ 129 h 1408"/>
                <a:gd name="T102" fmla="*/ 2 w 16"/>
                <a:gd name="T103" fmla="*/ 124 h 140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"/>
                <a:gd name="T157" fmla="*/ 0 h 1408"/>
                <a:gd name="T158" fmla="*/ 16 w 16"/>
                <a:gd name="T159" fmla="*/ 1408 h 140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" h="1408">
                  <a:moveTo>
                    <a:pt x="16" y="8"/>
                  </a:moveTo>
                  <a:lnTo>
                    <a:pt x="16" y="56"/>
                  </a:lnTo>
                  <a:cubicBezTo>
                    <a:pt x="16" y="61"/>
                    <a:pt x="13" y="64"/>
                    <a:pt x="8" y="64"/>
                  </a:cubicBezTo>
                  <a:cubicBezTo>
                    <a:pt x="4" y="64"/>
                    <a:pt x="0" y="61"/>
                    <a:pt x="0" y="56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104"/>
                  </a:moveTo>
                  <a:lnTo>
                    <a:pt x="16" y="152"/>
                  </a:lnTo>
                  <a:cubicBezTo>
                    <a:pt x="16" y="157"/>
                    <a:pt x="13" y="160"/>
                    <a:pt x="8" y="160"/>
                  </a:cubicBezTo>
                  <a:cubicBezTo>
                    <a:pt x="4" y="160"/>
                    <a:pt x="0" y="157"/>
                    <a:pt x="0" y="152"/>
                  </a:cubicBezTo>
                  <a:lnTo>
                    <a:pt x="0" y="104"/>
                  </a:lnTo>
                  <a:cubicBezTo>
                    <a:pt x="0" y="100"/>
                    <a:pt x="4" y="96"/>
                    <a:pt x="8" y="96"/>
                  </a:cubicBezTo>
                  <a:cubicBezTo>
                    <a:pt x="13" y="96"/>
                    <a:pt x="16" y="100"/>
                    <a:pt x="16" y="104"/>
                  </a:cubicBezTo>
                  <a:close/>
                  <a:moveTo>
                    <a:pt x="16" y="200"/>
                  </a:moveTo>
                  <a:lnTo>
                    <a:pt x="16" y="248"/>
                  </a:lnTo>
                  <a:cubicBezTo>
                    <a:pt x="16" y="253"/>
                    <a:pt x="13" y="256"/>
                    <a:pt x="8" y="256"/>
                  </a:cubicBezTo>
                  <a:cubicBezTo>
                    <a:pt x="4" y="256"/>
                    <a:pt x="0" y="253"/>
                    <a:pt x="0" y="248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296"/>
                  </a:moveTo>
                  <a:lnTo>
                    <a:pt x="16" y="344"/>
                  </a:lnTo>
                  <a:cubicBezTo>
                    <a:pt x="16" y="349"/>
                    <a:pt x="13" y="352"/>
                    <a:pt x="8" y="352"/>
                  </a:cubicBezTo>
                  <a:cubicBezTo>
                    <a:pt x="4" y="352"/>
                    <a:pt x="0" y="349"/>
                    <a:pt x="0" y="344"/>
                  </a:cubicBezTo>
                  <a:lnTo>
                    <a:pt x="0" y="296"/>
                  </a:lnTo>
                  <a:cubicBezTo>
                    <a:pt x="0" y="292"/>
                    <a:pt x="4" y="288"/>
                    <a:pt x="8" y="288"/>
                  </a:cubicBezTo>
                  <a:cubicBezTo>
                    <a:pt x="13" y="288"/>
                    <a:pt x="16" y="292"/>
                    <a:pt x="16" y="296"/>
                  </a:cubicBezTo>
                  <a:close/>
                  <a:moveTo>
                    <a:pt x="16" y="392"/>
                  </a:moveTo>
                  <a:lnTo>
                    <a:pt x="16" y="440"/>
                  </a:lnTo>
                  <a:cubicBezTo>
                    <a:pt x="16" y="445"/>
                    <a:pt x="13" y="448"/>
                    <a:pt x="8" y="448"/>
                  </a:cubicBezTo>
                  <a:cubicBezTo>
                    <a:pt x="4" y="448"/>
                    <a:pt x="0" y="445"/>
                    <a:pt x="0" y="440"/>
                  </a:cubicBezTo>
                  <a:lnTo>
                    <a:pt x="0" y="392"/>
                  </a:lnTo>
                  <a:cubicBezTo>
                    <a:pt x="0" y="388"/>
                    <a:pt x="4" y="384"/>
                    <a:pt x="8" y="384"/>
                  </a:cubicBezTo>
                  <a:cubicBezTo>
                    <a:pt x="13" y="384"/>
                    <a:pt x="16" y="388"/>
                    <a:pt x="16" y="392"/>
                  </a:cubicBezTo>
                  <a:close/>
                  <a:moveTo>
                    <a:pt x="16" y="488"/>
                  </a:moveTo>
                  <a:lnTo>
                    <a:pt x="16" y="536"/>
                  </a:lnTo>
                  <a:cubicBezTo>
                    <a:pt x="16" y="541"/>
                    <a:pt x="13" y="544"/>
                    <a:pt x="8" y="544"/>
                  </a:cubicBezTo>
                  <a:cubicBezTo>
                    <a:pt x="4" y="544"/>
                    <a:pt x="0" y="541"/>
                    <a:pt x="0" y="536"/>
                  </a:cubicBezTo>
                  <a:lnTo>
                    <a:pt x="0" y="488"/>
                  </a:lnTo>
                  <a:cubicBezTo>
                    <a:pt x="0" y="484"/>
                    <a:pt x="4" y="480"/>
                    <a:pt x="8" y="480"/>
                  </a:cubicBezTo>
                  <a:cubicBezTo>
                    <a:pt x="13" y="480"/>
                    <a:pt x="16" y="484"/>
                    <a:pt x="16" y="488"/>
                  </a:cubicBezTo>
                  <a:close/>
                  <a:moveTo>
                    <a:pt x="16" y="584"/>
                  </a:moveTo>
                  <a:lnTo>
                    <a:pt x="16" y="632"/>
                  </a:lnTo>
                  <a:cubicBezTo>
                    <a:pt x="16" y="637"/>
                    <a:pt x="13" y="640"/>
                    <a:pt x="8" y="640"/>
                  </a:cubicBezTo>
                  <a:cubicBezTo>
                    <a:pt x="4" y="640"/>
                    <a:pt x="0" y="637"/>
                    <a:pt x="0" y="632"/>
                  </a:cubicBezTo>
                  <a:lnTo>
                    <a:pt x="0" y="584"/>
                  </a:lnTo>
                  <a:cubicBezTo>
                    <a:pt x="0" y="580"/>
                    <a:pt x="4" y="576"/>
                    <a:pt x="8" y="576"/>
                  </a:cubicBezTo>
                  <a:cubicBezTo>
                    <a:pt x="13" y="576"/>
                    <a:pt x="16" y="580"/>
                    <a:pt x="16" y="584"/>
                  </a:cubicBezTo>
                  <a:close/>
                  <a:moveTo>
                    <a:pt x="16" y="680"/>
                  </a:moveTo>
                  <a:lnTo>
                    <a:pt x="16" y="728"/>
                  </a:lnTo>
                  <a:cubicBezTo>
                    <a:pt x="16" y="733"/>
                    <a:pt x="13" y="736"/>
                    <a:pt x="8" y="736"/>
                  </a:cubicBezTo>
                  <a:cubicBezTo>
                    <a:pt x="4" y="736"/>
                    <a:pt x="0" y="733"/>
                    <a:pt x="0" y="728"/>
                  </a:cubicBezTo>
                  <a:lnTo>
                    <a:pt x="0" y="680"/>
                  </a:lnTo>
                  <a:cubicBezTo>
                    <a:pt x="0" y="676"/>
                    <a:pt x="4" y="672"/>
                    <a:pt x="8" y="672"/>
                  </a:cubicBezTo>
                  <a:cubicBezTo>
                    <a:pt x="13" y="672"/>
                    <a:pt x="16" y="676"/>
                    <a:pt x="16" y="680"/>
                  </a:cubicBezTo>
                  <a:close/>
                  <a:moveTo>
                    <a:pt x="16" y="776"/>
                  </a:moveTo>
                  <a:lnTo>
                    <a:pt x="16" y="824"/>
                  </a:lnTo>
                  <a:cubicBezTo>
                    <a:pt x="16" y="829"/>
                    <a:pt x="13" y="832"/>
                    <a:pt x="8" y="832"/>
                  </a:cubicBezTo>
                  <a:cubicBezTo>
                    <a:pt x="4" y="832"/>
                    <a:pt x="0" y="829"/>
                    <a:pt x="0" y="824"/>
                  </a:cubicBezTo>
                  <a:lnTo>
                    <a:pt x="0" y="776"/>
                  </a:lnTo>
                  <a:cubicBezTo>
                    <a:pt x="0" y="772"/>
                    <a:pt x="4" y="768"/>
                    <a:pt x="8" y="768"/>
                  </a:cubicBezTo>
                  <a:cubicBezTo>
                    <a:pt x="13" y="768"/>
                    <a:pt x="16" y="772"/>
                    <a:pt x="16" y="776"/>
                  </a:cubicBezTo>
                  <a:close/>
                  <a:moveTo>
                    <a:pt x="16" y="872"/>
                  </a:moveTo>
                  <a:lnTo>
                    <a:pt x="16" y="920"/>
                  </a:lnTo>
                  <a:cubicBezTo>
                    <a:pt x="16" y="925"/>
                    <a:pt x="13" y="928"/>
                    <a:pt x="8" y="928"/>
                  </a:cubicBezTo>
                  <a:cubicBezTo>
                    <a:pt x="4" y="928"/>
                    <a:pt x="0" y="925"/>
                    <a:pt x="0" y="920"/>
                  </a:cubicBezTo>
                  <a:lnTo>
                    <a:pt x="0" y="872"/>
                  </a:lnTo>
                  <a:cubicBezTo>
                    <a:pt x="0" y="868"/>
                    <a:pt x="4" y="864"/>
                    <a:pt x="8" y="864"/>
                  </a:cubicBezTo>
                  <a:cubicBezTo>
                    <a:pt x="13" y="864"/>
                    <a:pt x="16" y="868"/>
                    <a:pt x="16" y="872"/>
                  </a:cubicBezTo>
                  <a:close/>
                  <a:moveTo>
                    <a:pt x="16" y="968"/>
                  </a:moveTo>
                  <a:lnTo>
                    <a:pt x="16" y="1016"/>
                  </a:lnTo>
                  <a:cubicBezTo>
                    <a:pt x="16" y="1021"/>
                    <a:pt x="13" y="1024"/>
                    <a:pt x="8" y="1024"/>
                  </a:cubicBezTo>
                  <a:cubicBezTo>
                    <a:pt x="4" y="1024"/>
                    <a:pt x="0" y="1021"/>
                    <a:pt x="0" y="1016"/>
                  </a:cubicBezTo>
                  <a:lnTo>
                    <a:pt x="0" y="968"/>
                  </a:lnTo>
                  <a:cubicBezTo>
                    <a:pt x="0" y="964"/>
                    <a:pt x="4" y="960"/>
                    <a:pt x="8" y="960"/>
                  </a:cubicBezTo>
                  <a:cubicBezTo>
                    <a:pt x="13" y="960"/>
                    <a:pt x="16" y="964"/>
                    <a:pt x="16" y="968"/>
                  </a:cubicBezTo>
                  <a:close/>
                  <a:moveTo>
                    <a:pt x="16" y="1064"/>
                  </a:moveTo>
                  <a:lnTo>
                    <a:pt x="16" y="1112"/>
                  </a:lnTo>
                  <a:cubicBezTo>
                    <a:pt x="16" y="1117"/>
                    <a:pt x="13" y="1120"/>
                    <a:pt x="8" y="1120"/>
                  </a:cubicBezTo>
                  <a:cubicBezTo>
                    <a:pt x="4" y="1120"/>
                    <a:pt x="0" y="1117"/>
                    <a:pt x="0" y="1112"/>
                  </a:cubicBezTo>
                  <a:lnTo>
                    <a:pt x="0" y="1064"/>
                  </a:lnTo>
                  <a:cubicBezTo>
                    <a:pt x="0" y="1060"/>
                    <a:pt x="4" y="1056"/>
                    <a:pt x="8" y="1056"/>
                  </a:cubicBezTo>
                  <a:cubicBezTo>
                    <a:pt x="13" y="1056"/>
                    <a:pt x="16" y="1060"/>
                    <a:pt x="16" y="1064"/>
                  </a:cubicBezTo>
                  <a:close/>
                  <a:moveTo>
                    <a:pt x="16" y="1160"/>
                  </a:moveTo>
                  <a:lnTo>
                    <a:pt x="16" y="1208"/>
                  </a:lnTo>
                  <a:cubicBezTo>
                    <a:pt x="16" y="1213"/>
                    <a:pt x="13" y="1216"/>
                    <a:pt x="8" y="1216"/>
                  </a:cubicBezTo>
                  <a:cubicBezTo>
                    <a:pt x="4" y="1216"/>
                    <a:pt x="0" y="1213"/>
                    <a:pt x="0" y="1208"/>
                  </a:cubicBezTo>
                  <a:lnTo>
                    <a:pt x="0" y="1160"/>
                  </a:lnTo>
                  <a:cubicBezTo>
                    <a:pt x="0" y="1156"/>
                    <a:pt x="4" y="1152"/>
                    <a:pt x="8" y="1152"/>
                  </a:cubicBezTo>
                  <a:cubicBezTo>
                    <a:pt x="13" y="1152"/>
                    <a:pt x="16" y="1156"/>
                    <a:pt x="16" y="1160"/>
                  </a:cubicBezTo>
                  <a:close/>
                  <a:moveTo>
                    <a:pt x="16" y="1256"/>
                  </a:moveTo>
                  <a:lnTo>
                    <a:pt x="16" y="1304"/>
                  </a:lnTo>
                  <a:cubicBezTo>
                    <a:pt x="16" y="1309"/>
                    <a:pt x="13" y="1312"/>
                    <a:pt x="8" y="1312"/>
                  </a:cubicBezTo>
                  <a:cubicBezTo>
                    <a:pt x="4" y="1312"/>
                    <a:pt x="0" y="1309"/>
                    <a:pt x="0" y="1304"/>
                  </a:cubicBezTo>
                  <a:lnTo>
                    <a:pt x="0" y="1256"/>
                  </a:lnTo>
                  <a:cubicBezTo>
                    <a:pt x="0" y="1252"/>
                    <a:pt x="4" y="1248"/>
                    <a:pt x="8" y="1248"/>
                  </a:cubicBezTo>
                  <a:cubicBezTo>
                    <a:pt x="13" y="1248"/>
                    <a:pt x="16" y="1252"/>
                    <a:pt x="16" y="1256"/>
                  </a:cubicBezTo>
                  <a:close/>
                  <a:moveTo>
                    <a:pt x="16" y="1352"/>
                  </a:moveTo>
                  <a:lnTo>
                    <a:pt x="16" y="1400"/>
                  </a:lnTo>
                  <a:cubicBezTo>
                    <a:pt x="16" y="1405"/>
                    <a:pt x="13" y="1408"/>
                    <a:pt x="8" y="1408"/>
                  </a:cubicBezTo>
                  <a:cubicBezTo>
                    <a:pt x="4" y="1408"/>
                    <a:pt x="0" y="1405"/>
                    <a:pt x="0" y="1400"/>
                  </a:cubicBezTo>
                  <a:lnTo>
                    <a:pt x="0" y="1352"/>
                  </a:lnTo>
                  <a:cubicBezTo>
                    <a:pt x="0" y="1348"/>
                    <a:pt x="4" y="1344"/>
                    <a:pt x="8" y="1344"/>
                  </a:cubicBezTo>
                  <a:cubicBezTo>
                    <a:pt x="13" y="1344"/>
                    <a:pt x="16" y="1348"/>
                    <a:pt x="16" y="1352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889" name="Freeform 60"/>
            <p:cNvSpPr>
              <a:spLocks/>
            </p:cNvSpPr>
            <p:nvPr/>
          </p:nvSpPr>
          <p:spPr bwMode="auto">
            <a:xfrm>
              <a:off x="4171" y="2468"/>
              <a:ext cx="76" cy="62"/>
            </a:xfrm>
            <a:custGeom>
              <a:avLst/>
              <a:gdLst>
                <a:gd name="T0" fmla="*/ 12 w 138"/>
                <a:gd name="T1" fmla="*/ 13 h 138"/>
                <a:gd name="T2" fmla="*/ 0 w 138"/>
                <a:gd name="T3" fmla="*/ 0 h 138"/>
                <a:gd name="T4" fmla="*/ 23 w 138"/>
                <a:gd name="T5" fmla="*/ 0 h 138"/>
                <a:gd name="T6" fmla="*/ 23 w 138"/>
                <a:gd name="T7" fmla="*/ 0 h 138"/>
                <a:gd name="T8" fmla="*/ 12 w 138"/>
                <a:gd name="T9" fmla="*/ 13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38"/>
                <a:gd name="T17" fmla="*/ 138 w 138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38">
                  <a:moveTo>
                    <a:pt x="69" y="138"/>
                  </a:moveTo>
                  <a:lnTo>
                    <a:pt x="0" y="0"/>
                  </a:lnTo>
                  <a:cubicBezTo>
                    <a:pt x="44" y="22"/>
                    <a:pt x="95" y="22"/>
                    <a:pt x="138" y="0"/>
                  </a:cubicBezTo>
                  <a:lnTo>
                    <a:pt x="69" y="138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890" name="Rectangle 61"/>
            <p:cNvSpPr>
              <a:spLocks noChangeArrowheads="1"/>
            </p:cNvSpPr>
            <p:nvPr/>
          </p:nvSpPr>
          <p:spPr bwMode="auto">
            <a:xfrm>
              <a:off x="594" y="826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0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6891" name="Rectangle 62"/>
            <p:cNvSpPr>
              <a:spLocks noChangeArrowheads="1"/>
            </p:cNvSpPr>
            <p:nvPr/>
          </p:nvSpPr>
          <p:spPr bwMode="auto">
            <a:xfrm>
              <a:off x="999" y="826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4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6892" name="Rectangle 63"/>
            <p:cNvSpPr>
              <a:spLocks noChangeArrowheads="1"/>
            </p:cNvSpPr>
            <p:nvPr/>
          </p:nvSpPr>
          <p:spPr bwMode="auto">
            <a:xfrm>
              <a:off x="1429" y="826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8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6893" name="Rectangle 64"/>
            <p:cNvSpPr>
              <a:spLocks noChangeArrowheads="1"/>
            </p:cNvSpPr>
            <p:nvPr/>
          </p:nvSpPr>
          <p:spPr bwMode="auto">
            <a:xfrm>
              <a:off x="2238" y="826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16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6894" name="Rectangle 65"/>
            <p:cNvSpPr>
              <a:spLocks noChangeArrowheads="1"/>
            </p:cNvSpPr>
            <p:nvPr/>
          </p:nvSpPr>
          <p:spPr bwMode="auto">
            <a:xfrm>
              <a:off x="2626" y="826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19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6895" name="Rectangle 66"/>
            <p:cNvSpPr>
              <a:spLocks noChangeArrowheads="1"/>
            </p:cNvSpPr>
            <p:nvPr/>
          </p:nvSpPr>
          <p:spPr bwMode="auto">
            <a:xfrm>
              <a:off x="3259" y="826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24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6896" name="Rectangle 67"/>
            <p:cNvSpPr>
              <a:spLocks noChangeArrowheads="1"/>
            </p:cNvSpPr>
            <p:nvPr/>
          </p:nvSpPr>
          <p:spPr bwMode="auto">
            <a:xfrm>
              <a:off x="3857" y="826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31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6897" name="Freeform 68"/>
            <p:cNvSpPr>
              <a:spLocks noEditPoints="1"/>
            </p:cNvSpPr>
            <p:nvPr/>
          </p:nvSpPr>
          <p:spPr bwMode="auto">
            <a:xfrm>
              <a:off x="36" y="964"/>
              <a:ext cx="510" cy="7"/>
            </a:xfrm>
            <a:custGeom>
              <a:avLst/>
              <a:gdLst>
                <a:gd name="T0" fmla="*/ 9 w 928"/>
                <a:gd name="T1" fmla="*/ 0 h 16"/>
                <a:gd name="T2" fmla="*/ 9 w 928"/>
                <a:gd name="T3" fmla="*/ 1 h 16"/>
                <a:gd name="T4" fmla="*/ 0 w 928"/>
                <a:gd name="T5" fmla="*/ 1 h 16"/>
                <a:gd name="T6" fmla="*/ 17 w 928"/>
                <a:gd name="T7" fmla="*/ 0 h 16"/>
                <a:gd name="T8" fmla="*/ 26 w 928"/>
                <a:gd name="T9" fmla="*/ 1 h 16"/>
                <a:gd name="T10" fmla="*/ 17 w 928"/>
                <a:gd name="T11" fmla="*/ 1 h 16"/>
                <a:gd name="T12" fmla="*/ 17 w 928"/>
                <a:gd name="T13" fmla="*/ 0 h 16"/>
                <a:gd name="T14" fmla="*/ 41 w 928"/>
                <a:gd name="T15" fmla="*/ 0 h 16"/>
                <a:gd name="T16" fmla="*/ 41 w 928"/>
                <a:gd name="T17" fmla="*/ 1 h 16"/>
                <a:gd name="T18" fmla="*/ 32 w 928"/>
                <a:gd name="T19" fmla="*/ 1 h 16"/>
                <a:gd name="T20" fmla="*/ 49 w 928"/>
                <a:gd name="T21" fmla="*/ 0 h 16"/>
                <a:gd name="T22" fmla="*/ 58 w 928"/>
                <a:gd name="T23" fmla="*/ 1 h 16"/>
                <a:gd name="T24" fmla="*/ 49 w 928"/>
                <a:gd name="T25" fmla="*/ 1 h 16"/>
                <a:gd name="T26" fmla="*/ 49 w 928"/>
                <a:gd name="T27" fmla="*/ 0 h 16"/>
                <a:gd name="T28" fmla="*/ 73 w 928"/>
                <a:gd name="T29" fmla="*/ 0 h 16"/>
                <a:gd name="T30" fmla="*/ 73 w 928"/>
                <a:gd name="T31" fmla="*/ 1 h 16"/>
                <a:gd name="T32" fmla="*/ 64 w 928"/>
                <a:gd name="T33" fmla="*/ 1 h 16"/>
                <a:gd name="T34" fmla="*/ 81 w 928"/>
                <a:gd name="T35" fmla="*/ 0 h 16"/>
                <a:gd name="T36" fmla="*/ 90 w 928"/>
                <a:gd name="T37" fmla="*/ 1 h 16"/>
                <a:gd name="T38" fmla="*/ 81 w 928"/>
                <a:gd name="T39" fmla="*/ 1 h 16"/>
                <a:gd name="T40" fmla="*/ 81 w 928"/>
                <a:gd name="T41" fmla="*/ 0 h 16"/>
                <a:gd name="T42" fmla="*/ 105 w 928"/>
                <a:gd name="T43" fmla="*/ 0 h 16"/>
                <a:gd name="T44" fmla="*/ 105 w 928"/>
                <a:gd name="T45" fmla="*/ 1 h 16"/>
                <a:gd name="T46" fmla="*/ 96 w 928"/>
                <a:gd name="T47" fmla="*/ 1 h 16"/>
                <a:gd name="T48" fmla="*/ 113 w 928"/>
                <a:gd name="T49" fmla="*/ 0 h 16"/>
                <a:gd name="T50" fmla="*/ 122 w 928"/>
                <a:gd name="T51" fmla="*/ 1 h 16"/>
                <a:gd name="T52" fmla="*/ 113 w 928"/>
                <a:gd name="T53" fmla="*/ 1 h 16"/>
                <a:gd name="T54" fmla="*/ 113 w 928"/>
                <a:gd name="T55" fmla="*/ 0 h 16"/>
                <a:gd name="T56" fmla="*/ 137 w 928"/>
                <a:gd name="T57" fmla="*/ 0 h 16"/>
                <a:gd name="T58" fmla="*/ 137 w 928"/>
                <a:gd name="T59" fmla="*/ 1 h 16"/>
                <a:gd name="T60" fmla="*/ 128 w 928"/>
                <a:gd name="T61" fmla="*/ 1 h 16"/>
                <a:gd name="T62" fmla="*/ 145 w 928"/>
                <a:gd name="T63" fmla="*/ 0 h 16"/>
                <a:gd name="T64" fmla="*/ 154 w 928"/>
                <a:gd name="T65" fmla="*/ 1 h 16"/>
                <a:gd name="T66" fmla="*/ 145 w 928"/>
                <a:gd name="T67" fmla="*/ 1 h 16"/>
                <a:gd name="T68" fmla="*/ 145 w 928"/>
                <a:gd name="T69" fmla="*/ 0 h 1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28"/>
                <a:gd name="T106" fmla="*/ 0 h 16"/>
                <a:gd name="T107" fmla="*/ 928 w 928"/>
                <a:gd name="T108" fmla="*/ 16 h 1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28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  <a:moveTo>
                    <a:pt x="776" y="0"/>
                  </a:moveTo>
                  <a:lnTo>
                    <a:pt x="824" y="0"/>
                  </a:lnTo>
                  <a:cubicBezTo>
                    <a:pt x="829" y="0"/>
                    <a:pt x="832" y="4"/>
                    <a:pt x="832" y="8"/>
                  </a:cubicBezTo>
                  <a:cubicBezTo>
                    <a:pt x="832" y="13"/>
                    <a:pt x="829" y="16"/>
                    <a:pt x="824" y="16"/>
                  </a:cubicBezTo>
                  <a:lnTo>
                    <a:pt x="776" y="16"/>
                  </a:lnTo>
                  <a:cubicBezTo>
                    <a:pt x="772" y="16"/>
                    <a:pt x="768" y="13"/>
                    <a:pt x="768" y="8"/>
                  </a:cubicBezTo>
                  <a:cubicBezTo>
                    <a:pt x="768" y="4"/>
                    <a:pt x="772" y="0"/>
                    <a:pt x="776" y="0"/>
                  </a:cubicBezTo>
                  <a:close/>
                  <a:moveTo>
                    <a:pt x="872" y="0"/>
                  </a:moveTo>
                  <a:lnTo>
                    <a:pt x="920" y="0"/>
                  </a:lnTo>
                  <a:cubicBezTo>
                    <a:pt x="925" y="0"/>
                    <a:pt x="928" y="4"/>
                    <a:pt x="928" y="8"/>
                  </a:cubicBezTo>
                  <a:cubicBezTo>
                    <a:pt x="928" y="13"/>
                    <a:pt x="925" y="16"/>
                    <a:pt x="920" y="16"/>
                  </a:cubicBezTo>
                  <a:lnTo>
                    <a:pt x="872" y="16"/>
                  </a:lnTo>
                  <a:cubicBezTo>
                    <a:pt x="868" y="16"/>
                    <a:pt x="864" y="13"/>
                    <a:pt x="864" y="8"/>
                  </a:cubicBezTo>
                  <a:cubicBezTo>
                    <a:pt x="864" y="4"/>
                    <a:pt x="868" y="0"/>
                    <a:pt x="872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898" name="Freeform 69"/>
            <p:cNvSpPr>
              <a:spLocks noEditPoints="1"/>
            </p:cNvSpPr>
            <p:nvPr/>
          </p:nvSpPr>
          <p:spPr bwMode="auto">
            <a:xfrm>
              <a:off x="36" y="2266"/>
              <a:ext cx="510" cy="7"/>
            </a:xfrm>
            <a:custGeom>
              <a:avLst/>
              <a:gdLst>
                <a:gd name="T0" fmla="*/ 9 w 928"/>
                <a:gd name="T1" fmla="*/ 0 h 16"/>
                <a:gd name="T2" fmla="*/ 9 w 928"/>
                <a:gd name="T3" fmla="*/ 1 h 16"/>
                <a:gd name="T4" fmla="*/ 0 w 928"/>
                <a:gd name="T5" fmla="*/ 1 h 16"/>
                <a:gd name="T6" fmla="*/ 17 w 928"/>
                <a:gd name="T7" fmla="*/ 0 h 16"/>
                <a:gd name="T8" fmla="*/ 26 w 928"/>
                <a:gd name="T9" fmla="*/ 1 h 16"/>
                <a:gd name="T10" fmla="*/ 17 w 928"/>
                <a:gd name="T11" fmla="*/ 1 h 16"/>
                <a:gd name="T12" fmla="*/ 17 w 928"/>
                <a:gd name="T13" fmla="*/ 0 h 16"/>
                <a:gd name="T14" fmla="*/ 41 w 928"/>
                <a:gd name="T15" fmla="*/ 0 h 16"/>
                <a:gd name="T16" fmla="*/ 41 w 928"/>
                <a:gd name="T17" fmla="*/ 1 h 16"/>
                <a:gd name="T18" fmla="*/ 32 w 928"/>
                <a:gd name="T19" fmla="*/ 1 h 16"/>
                <a:gd name="T20" fmla="*/ 49 w 928"/>
                <a:gd name="T21" fmla="*/ 0 h 16"/>
                <a:gd name="T22" fmla="*/ 58 w 928"/>
                <a:gd name="T23" fmla="*/ 1 h 16"/>
                <a:gd name="T24" fmla="*/ 49 w 928"/>
                <a:gd name="T25" fmla="*/ 1 h 16"/>
                <a:gd name="T26" fmla="*/ 49 w 928"/>
                <a:gd name="T27" fmla="*/ 0 h 16"/>
                <a:gd name="T28" fmla="*/ 73 w 928"/>
                <a:gd name="T29" fmla="*/ 0 h 16"/>
                <a:gd name="T30" fmla="*/ 73 w 928"/>
                <a:gd name="T31" fmla="*/ 1 h 16"/>
                <a:gd name="T32" fmla="*/ 64 w 928"/>
                <a:gd name="T33" fmla="*/ 1 h 16"/>
                <a:gd name="T34" fmla="*/ 81 w 928"/>
                <a:gd name="T35" fmla="*/ 0 h 16"/>
                <a:gd name="T36" fmla="*/ 90 w 928"/>
                <a:gd name="T37" fmla="*/ 1 h 16"/>
                <a:gd name="T38" fmla="*/ 81 w 928"/>
                <a:gd name="T39" fmla="*/ 1 h 16"/>
                <a:gd name="T40" fmla="*/ 81 w 928"/>
                <a:gd name="T41" fmla="*/ 0 h 16"/>
                <a:gd name="T42" fmla="*/ 105 w 928"/>
                <a:gd name="T43" fmla="*/ 0 h 16"/>
                <a:gd name="T44" fmla="*/ 105 w 928"/>
                <a:gd name="T45" fmla="*/ 1 h 16"/>
                <a:gd name="T46" fmla="*/ 96 w 928"/>
                <a:gd name="T47" fmla="*/ 1 h 16"/>
                <a:gd name="T48" fmla="*/ 113 w 928"/>
                <a:gd name="T49" fmla="*/ 0 h 16"/>
                <a:gd name="T50" fmla="*/ 122 w 928"/>
                <a:gd name="T51" fmla="*/ 1 h 16"/>
                <a:gd name="T52" fmla="*/ 113 w 928"/>
                <a:gd name="T53" fmla="*/ 1 h 16"/>
                <a:gd name="T54" fmla="*/ 113 w 928"/>
                <a:gd name="T55" fmla="*/ 0 h 16"/>
                <a:gd name="T56" fmla="*/ 137 w 928"/>
                <a:gd name="T57" fmla="*/ 0 h 16"/>
                <a:gd name="T58" fmla="*/ 137 w 928"/>
                <a:gd name="T59" fmla="*/ 1 h 16"/>
                <a:gd name="T60" fmla="*/ 128 w 928"/>
                <a:gd name="T61" fmla="*/ 1 h 16"/>
                <a:gd name="T62" fmla="*/ 145 w 928"/>
                <a:gd name="T63" fmla="*/ 0 h 16"/>
                <a:gd name="T64" fmla="*/ 154 w 928"/>
                <a:gd name="T65" fmla="*/ 1 h 16"/>
                <a:gd name="T66" fmla="*/ 145 w 928"/>
                <a:gd name="T67" fmla="*/ 1 h 16"/>
                <a:gd name="T68" fmla="*/ 145 w 928"/>
                <a:gd name="T69" fmla="*/ 0 h 1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28"/>
                <a:gd name="T106" fmla="*/ 0 h 16"/>
                <a:gd name="T107" fmla="*/ 928 w 928"/>
                <a:gd name="T108" fmla="*/ 16 h 1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28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  <a:moveTo>
                    <a:pt x="776" y="0"/>
                  </a:moveTo>
                  <a:lnTo>
                    <a:pt x="824" y="0"/>
                  </a:lnTo>
                  <a:cubicBezTo>
                    <a:pt x="829" y="0"/>
                    <a:pt x="832" y="4"/>
                    <a:pt x="832" y="8"/>
                  </a:cubicBezTo>
                  <a:cubicBezTo>
                    <a:pt x="832" y="13"/>
                    <a:pt x="829" y="16"/>
                    <a:pt x="824" y="16"/>
                  </a:cubicBezTo>
                  <a:lnTo>
                    <a:pt x="776" y="16"/>
                  </a:lnTo>
                  <a:cubicBezTo>
                    <a:pt x="772" y="16"/>
                    <a:pt x="768" y="13"/>
                    <a:pt x="768" y="8"/>
                  </a:cubicBezTo>
                  <a:cubicBezTo>
                    <a:pt x="768" y="4"/>
                    <a:pt x="772" y="0"/>
                    <a:pt x="776" y="0"/>
                  </a:cubicBezTo>
                  <a:close/>
                  <a:moveTo>
                    <a:pt x="872" y="0"/>
                  </a:moveTo>
                  <a:lnTo>
                    <a:pt x="920" y="0"/>
                  </a:lnTo>
                  <a:cubicBezTo>
                    <a:pt x="925" y="0"/>
                    <a:pt x="928" y="4"/>
                    <a:pt x="928" y="8"/>
                  </a:cubicBezTo>
                  <a:cubicBezTo>
                    <a:pt x="928" y="13"/>
                    <a:pt x="925" y="16"/>
                    <a:pt x="920" y="16"/>
                  </a:cubicBezTo>
                  <a:lnTo>
                    <a:pt x="872" y="16"/>
                  </a:lnTo>
                  <a:cubicBezTo>
                    <a:pt x="868" y="16"/>
                    <a:pt x="864" y="13"/>
                    <a:pt x="864" y="8"/>
                  </a:cubicBezTo>
                  <a:cubicBezTo>
                    <a:pt x="864" y="4"/>
                    <a:pt x="868" y="0"/>
                    <a:pt x="872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899" name="Freeform 70"/>
            <p:cNvSpPr>
              <a:spLocks noEditPoints="1"/>
            </p:cNvSpPr>
            <p:nvPr/>
          </p:nvSpPr>
          <p:spPr bwMode="auto">
            <a:xfrm>
              <a:off x="352" y="1011"/>
              <a:ext cx="9" cy="1201"/>
            </a:xfrm>
            <a:custGeom>
              <a:avLst/>
              <a:gdLst>
                <a:gd name="T0" fmla="*/ 0 w 16"/>
                <a:gd name="T1" fmla="*/ 5 h 2656"/>
                <a:gd name="T2" fmla="*/ 3 w 16"/>
                <a:gd name="T3" fmla="*/ 9 h 2656"/>
                <a:gd name="T4" fmla="*/ 0 w 16"/>
                <a:gd name="T5" fmla="*/ 9 h 2656"/>
                <a:gd name="T6" fmla="*/ 3 w 16"/>
                <a:gd name="T7" fmla="*/ 23 h 2656"/>
                <a:gd name="T8" fmla="*/ 2 w 16"/>
                <a:gd name="T9" fmla="*/ 18 h 2656"/>
                <a:gd name="T10" fmla="*/ 2 w 16"/>
                <a:gd name="T11" fmla="*/ 33 h 2656"/>
                <a:gd name="T12" fmla="*/ 3 w 16"/>
                <a:gd name="T13" fmla="*/ 28 h 2656"/>
                <a:gd name="T14" fmla="*/ 0 w 16"/>
                <a:gd name="T15" fmla="*/ 41 h 2656"/>
                <a:gd name="T16" fmla="*/ 3 w 16"/>
                <a:gd name="T17" fmla="*/ 45 h 2656"/>
                <a:gd name="T18" fmla="*/ 0 w 16"/>
                <a:gd name="T19" fmla="*/ 45 h 2656"/>
                <a:gd name="T20" fmla="*/ 3 w 16"/>
                <a:gd name="T21" fmla="*/ 58 h 2656"/>
                <a:gd name="T22" fmla="*/ 2 w 16"/>
                <a:gd name="T23" fmla="*/ 53 h 2656"/>
                <a:gd name="T24" fmla="*/ 2 w 16"/>
                <a:gd name="T25" fmla="*/ 68 h 2656"/>
                <a:gd name="T26" fmla="*/ 3 w 16"/>
                <a:gd name="T27" fmla="*/ 63 h 2656"/>
                <a:gd name="T28" fmla="*/ 0 w 16"/>
                <a:gd name="T29" fmla="*/ 76 h 2656"/>
                <a:gd name="T30" fmla="*/ 3 w 16"/>
                <a:gd name="T31" fmla="*/ 80 h 2656"/>
                <a:gd name="T32" fmla="*/ 0 w 16"/>
                <a:gd name="T33" fmla="*/ 80 h 2656"/>
                <a:gd name="T34" fmla="*/ 3 w 16"/>
                <a:gd name="T35" fmla="*/ 94 h 2656"/>
                <a:gd name="T36" fmla="*/ 2 w 16"/>
                <a:gd name="T37" fmla="*/ 89 h 2656"/>
                <a:gd name="T38" fmla="*/ 2 w 16"/>
                <a:gd name="T39" fmla="*/ 104 h 2656"/>
                <a:gd name="T40" fmla="*/ 3 w 16"/>
                <a:gd name="T41" fmla="*/ 99 h 2656"/>
                <a:gd name="T42" fmla="*/ 0 w 16"/>
                <a:gd name="T43" fmla="*/ 112 h 2656"/>
                <a:gd name="T44" fmla="*/ 3 w 16"/>
                <a:gd name="T45" fmla="*/ 116 h 2656"/>
                <a:gd name="T46" fmla="*/ 0 w 16"/>
                <a:gd name="T47" fmla="*/ 116 h 2656"/>
                <a:gd name="T48" fmla="*/ 3 w 16"/>
                <a:gd name="T49" fmla="*/ 129 h 2656"/>
                <a:gd name="T50" fmla="*/ 2 w 16"/>
                <a:gd name="T51" fmla="*/ 124 h 2656"/>
                <a:gd name="T52" fmla="*/ 2 w 16"/>
                <a:gd name="T53" fmla="*/ 139 h 2656"/>
                <a:gd name="T54" fmla="*/ 3 w 16"/>
                <a:gd name="T55" fmla="*/ 134 h 2656"/>
                <a:gd name="T56" fmla="*/ 0 w 16"/>
                <a:gd name="T57" fmla="*/ 147 h 2656"/>
                <a:gd name="T58" fmla="*/ 3 w 16"/>
                <a:gd name="T59" fmla="*/ 152 h 2656"/>
                <a:gd name="T60" fmla="*/ 0 w 16"/>
                <a:gd name="T61" fmla="*/ 152 h 2656"/>
                <a:gd name="T62" fmla="*/ 3 w 16"/>
                <a:gd name="T63" fmla="*/ 165 h 2656"/>
                <a:gd name="T64" fmla="*/ 2 w 16"/>
                <a:gd name="T65" fmla="*/ 160 h 2656"/>
                <a:gd name="T66" fmla="*/ 2 w 16"/>
                <a:gd name="T67" fmla="*/ 175 h 2656"/>
                <a:gd name="T68" fmla="*/ 3 w 16"/>
                <a:gd name="T69" fmla="*/ 169 h 2656"/>
                <a:gd name="T70" fmla="*/ 0 w 16"/>
                <a:gd name="T71" fmla="*/ 183 h 2656"/>
                <a:gd name="T72" fmla="*/ 3 w 16"/>
                <a:gd name="T73" fmla="*/ 187 h 2656"/>
                <a:gd name="T74" fmla="*/ 0 w 16"/>
                <a:gd name="T75" fmla="*/ 187 h 2656"/>
                <a:gd name="T76" fmla="*/ 3 w 16"/>
                <a:gd name="T77" fmla="*/ 200 h 2656"/>
                <a:gd name="T78" fmla="*/ 2 w 16"/>
                <a:gd name="T79" fmla="*/ 195 h 2656"/>
                <a:gd name="T80" fmla="*/ 2 w 16"/>
                <a:gd name="T81" fmla="*/ 210 h 2656"/>
                <a:gd name="T82" fmla="*/ 3 w 16"/>
                <a:gd name="T83" fmla="*/ 205 h 2656"/>
                <a:gd name="T84" fmla="*/ 0 w 16"/>
                <a:gd name="T85" fmla="*/ 218 h 2656"/>
                <a:gd name="T86" fmla="*/ 3 w 16"/>
                <a:gd name="T87" fmla="*/ 222 h 2656"/>
                <a:gd name="T88" fmla="*/ 0 w 16"/>
                <a:gd name="T89" fmla="*/ 222 h 2656"/>
                <a:gd name="T90" fmla="*/ 3 w 16"/>
                <a:gd name="T91" fmla="*/ 236 h 2656"/>
                <a:gd name="T92" fmla="*/ 2 w 16"/>
                <a:gd name="T93" fmla="*/ 231 h 2656"/>
                <a:gd name="T94" fmla="*/ 2 w 16"/>
                <a:gd name="T95" fmla="*/ 246 h 2656"/>
                <a:gd name="T96" fmla="*/ 3 w 16"/>
                <a:gd name="T97" fmla="*/ 241 h 265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6"/>
                <a:gd name="T148" fmla="*/ 0 h 2656"/>
                <a:gd name="T149" fmla="*/ 16 w 16"/>
                <a:gd name="T150" fmla="*/ 2656 h 265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6" h="2656">
                  <a:moveTo>
                    <a:pt x="16" y="8"/>
                  </a:moveTo>
                  <a:lnTo>
                    <a:pt x="16" y="56"/>
                  </a:lnTo>
                  <a:cubicBezTo>
                    <a:pt x="16" y="61"/>
                    <a:pt x="13" y="64"/>
                    <a:pt x="8" y="64"/>
                  </a:cubicBezTo>
                  <a:cubicBezTo>
                    <a:pt x="4" y="64"/>
                    <a:pt x="0" y="61"/>
                    <a:pt x="0" y="56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104"/>
                  </a:moveTo>
                  <a:lnTo>
                    <a:pt x="16" y="152"/>
                  </a:lnTo>
                  <a:cubicBezTo>
                    <a:pt x="16" y="157"/>
                    <a:pt x="13" y="160"/>
                    <a:pt x="8" y="160"/>
                  </a:cubicBezTo>
                  <a:cubicBezTo>
                    <a:pt x="4" y="160"/>
                    <a:pt x="0" y="157"/>
                    <a:pt x="0" y="152"/>
                  </a:cubicBezTo>
                  <a:lnTo>
                    <a:pt x="0" y="104"/>
                  </a:lnTo>
                  <a:cubicBezTo>
                    <a:pt x="0" y="100"/>
                    <a:pt x="4" y="96"/>
                    <a:pt x="8" y="96"/>
                  </a:cubicBezTo>
                  <a:cubicBezTo>
                    <a:pt x="13" y="96"/>
                    <a:pt x="16" y="100"/>
                    <a:pt x="16" y="104"/>
                  </a:cubicBezTo>
                  <a:close/>
                  <a:moveTo>
                    <a:pt x="16" y="200"/>
                  </a:moveTo>
                  <a:lnTo>
                    <a:pt x="16" y="248"/>
                  </a:lnTo>
                  <a:cubicBezTo>
                    <a:pt x="16" y="253"/>
                    <a:pt x="13" y="256"/>
                    <a:pt x="8" y="256"/>
                  </a:cubicBezTo>
                  <a:cubicBezTo>
                    <a:pt x="4" y="256"/>
                    <a:pt x="0" y="253"/>
                    <a:pt x="0" y="248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296"/>
                  </a:moveTo>
                  <a:lnTo>
                    <a:pt x="16" y="344"/>
                  </a:lnTo>
                  <a:cubicBezTo>
                    <a:pt x="16" y="349"/>
                    <a:pt x="13" y="352"/>
                    <a:pt x="8" y="352"/>
                  </a:cubicBezTo>
                  <a:cubicBezTo>
                    <a:pt x="4" y="352"/>
                    <a:pt x="0" y="349"/>
                    <a:pt x="0" y="344"/>
                  </a:cubicBezTo>
                  <a:lnTo>
                    <a:pt x="0" y="296"/>
                  </a:lnTo>
                  <a:cubicBezTo>
                    <a:pt x="0" y="292"/>
                    <a:pt x="4" y="288"/>
                    <a:pt x="8" y="288"/>
                  </a:cubicBezTo>
                  <a:cubicBezTo>
                    <a:pt x="13" y="288"/>
                    <a:pt x="16" y="292"/>
                    <a:pt x="16" y="296"/>
                  </a:cubicBezTo>
                  <a:close/>
                  <a:moveTo>
                    <a:pt x="16" y="392"/>
                  </a:moveTo>
                  <a:lnTo>
                    <a:pt x="16" y="440"/>
                  </a:lnTo>
                  <a:cubicBezTo>
                    <a:pt x="16" y="445"/>
                    <a:pt x="13" y="448"/>
                    <a:pt x="8" y="448"/>
                  </a:cubicBezTo>
                  <a:cubicBezTo>
                    <a:pt x="4" y="448"/>
                    <a:pt x="0" y="445"/>
                    <a:pt x="0" y="440"/>
                  </a:cubicBezTo>
                  <a:lnTo>
                    <a:pt x="0" y="392"/>
                  </a:lnTo>
                  <a:cubicBezTo>
                    <a:pt x="0" y="388"/>
                    <a:pt x="4" y="384"/>
                    <a:pt x="8" y="384"/>
                  </a:cubicBezTo>
                  <a:cubicBezTo>
                    <a:pt x="13" y="384"/>
                    <a:pt x="16" y="388"/>
                    <a:pt x="16" y="392"/>
                  </a:cubicBezTo>
                  <a:close/>
                  <a:moveTo>
                    <a:pt x="16" y="488"/>
                  </a:moveTo>
                  <a:lnTo>
                    <a:pt x="16" y="536"/>
                  </a:lnTo>
                  <a:cubicBezTo>
                    <a:pt x="16" y="541"/>
                    <a:pt x="13" y="544"/>
                    <a:pt x="8" y="544"/>
                  </a:cubicBezTo>
                  <a:cubicBezTo>
                    <a:pt x="4" y="544"/>
                    <a:pt x="0" y="541"/>
                    <a:pt x="0" y="536"/>
                  </a:cubicBezTo>
                  <a:lnTo>
                    <a:pt x="0" y="488"/>
                  </a:lnTo>
                  <a:cubicBezTo>
                    <a:pt x="0" y="484"/>
                    <a:pt x="4" y="480"/>
                    <a:pt x="8" y="480"/>
                  </a:cubicBezTo>
                  <a:cubicBezTo>
                    <a:pt x="13" y="480"/>
                    <a:pt x="16" y="484"/>
                    <a:pt x="16" y="488"/>
                  </a:cubicBezTo>
                  <a:close/>
                  <a:moveTo>
                    <a:pt x="16" y="584"/>
                  </a:moveTo>
                  <a:lnTo>
                    <a:pt x="16" y="632"/>
                  </a:lnTo>
                  <a:cubicBezTo>
                    <a:pt x="16" y="637"/>
                    <a:pt x="13" y="640"/>
                    <a:pt x="8" y="640"/>
                  </a:cubicBezTo>
                  <a:cubicBezTo>
                    <a:pt x="4" y="640"/>
                    <a:pt x="0" y="637"/>
                    <a:pt x="0" y="632"/>
                  </a:cubicBezTo>
                  <a:lnTo>
                    <a:pt x="0" y="584"/>
                  </a:lnTo>
                  <a:cubicBezTo>
                    <a:pt x="0" y="580"/>
                    <a:pt x="4" y="576"/>
                    <a:pt x="8" y="576"/>
                  </a:cubicBezTo>
                  <a:cubicBezTo>
                    <a:pt x="13" y="576"/>
                    <a:pt x="16" y="580"/>
                    <a:pt x="16" y="584"/>
                  </a:cubicBezTo>
                  <a:close/>
                  <a:moveTo>
                    <a:pt x="16" y="680"/>
                  </a:moveTo>
                  <a:lnTo>
                    <a:pt x="16" y="728"/>
                  </a:lnTo>
                  <a:cubicBezTo>
                    <a:pt x="16" y="733"/>
                    <a:pt x="13" y="736"/>
                    <a:pt x="8" y="736"/>
                  </a:cubicBezTo>
                  <a:cubicBezTo>
                    <a:pt x="4" y="736"/>
                    <a:pt x="0" y="733"/>
                    <a:pt x="0" y="728"/>
                  </a:cubicBezTo>
                  <a:lnTo>
                    <a:pt x="0" y="680"/>
                  </a:lnTo>
                  <a:cubicBezTo>
                    <a:pt x="0" y="676"/>
                    <a:pt x="4" y="672"/>
                    <a:pt x="8" y="672"/>
                  </a:cubicBezTo>
                  <a:cubicBezTo>
                    <a:pt x="13" y="672"/>
                    <a:pt x="16" y="676"/>
                    <a:pt x="16" y="680"/>
                  </a:cubicBezTo>
                  <a:close/>
                  <a:moveTo>
                    <a:pt x="16" y="776"/>
                  </a:moveTo>
                  <a:lnTo>
                    <a:pt x="16" y="824"/>
                  </a:lnTo>
                  <a:cubicBezTo>
                    <a:pt x="16" y="829"/>
                    <a:pt x="13" y="832"/>
                    <a:pt x="8" y="832"/>
                  </a:cubicBezTo>
                  <a:cubicBezTo>
                    <a:pt x="4" y="832"/>
                    <a:pt x="0" y="829"/>
                    <a:pt x="0" y="824"/>
                  </a:cubicBezTo>
                  <a:lnTo>
                    <a:pt x="0" y="776"/>
                  </a:lnTo>
                  <a:cubicBezTo>
                    <a:pt x="0" y="772"/>
                    <a:pt x="4" y="768"/>
                    <a:pt x="8" y="768"/>
                  </a:cubicBezTo>
                  <a:cubicBezTo>
                    <a:pt x="13" y="768"/>
                    <a:pt x="16" y="772"/>
                    <a:pt x="16" y="776"/>
                  </a:cubicBezTo>
                  <a:close/>
                  <a:moveTo>
                    <a:pt x="16" y="872"/>
                  </a:moveTo>
                  <a:lnTo>
                    <a:pt x="16" y="920"/>
                  </a:lnTo>
                  <a:cubicBezTo>
                    <a:pt x="16" y="925"/>
                    <a:pt x="13" y="928"/>
                    <a:pt x="8" y="928"/>
                  </a:cubicBezTo>
                  <a:cubicBezTo>
                    <a:pt x="4" y="928"/>
                    <a:pt x="0" y="925"/>
                    <a:pt x="0" y="920"/>
                  </a:cubicBezTo>
                  <a:lnTo>
                    <a:pt x="0" y="872"/>
                  </a:lnTo>
                  <a:cubicBezTo>
                    <a:pt x="0" y="868"/>
                    <a:pt x="4" y="864"/>
                    <a:pt x="8" y="864"/>
                  </a:cubicBezTo>
                  <a:cubicBezTo>
                    <a:pt x="13" y="864"/>
                    <a:pt x="16" y="868"/>
                    <a:pt x="16" y="872"/>
                  </a:cubicBezTo>
                  <a:close/>
                  <a:moveTo>
                    <a:pt x="16" y="968"/>
                  </a:moveTo>
                  <a:lnTo>
                    <a:pt x="16" y="1016"/>
                  </a:lnTo>
                  <a:cubicBezTo>
                    <a:pt x="16" y="1021"/>
                    <a:pt x="13" y="1024"/>
                    <a:pt x="8" y="1024"/>
                  </a:cubicBezTo>
                  <a:cubicBezTo>
                    <a:pt x="4" y="1024"/>
                    <a:pt x="0" y="1021"/>
                    <a:pt x="0" y="1016"/>
                  </a:cubicBezTo>
                  <a:lnTo>
                    <a:pt x="0" y="968"/>
                  </a:lnTo>
                  <a:cubicBezTo>
                    <a:pt x="0" y="964"/>
                    <a:pt x="4" y="960"/>
                    <a:pt x="8" y="960"/>
                  </a:cubicBezTo>
                  <a:cubicBezTo>
                    <a:pt x="13" y="960"/>
                    <a:pt x="16" y="964"/>
                    <a:pt x="16" y="968"/>
                  </a:cubicBezTo>
                  <a:close/>
                  <a:moveTo>
                    <a:pt x="16" y="1064"/>
                  </a:moveTo>
                  <a:lnTo>
                    <a:pt x="16" y="1112"/>
                  </a:lnTo>
                  <a:cubicBezTo>
                    <a:pt x="16" y="1117"/>
                    <a:pt x="13" y="1120"/>
                    <a:pt x="8" y="1120"/>
                  </a:cubicBezTo>
                  <a:cubicBezTo>
                    <a:pt x="4" y="1120"/>
                    <a:pt x="0" y="1117"/>
                    <a:pt x="0" y="1112"/>
                  </a:cubicBezTo>
                  <a:lnTo>
                    <a:pt x="0" y="1064"/>
                  </a:lnTo>
                  <a:cubicBezTo>
                    <a:pt x="0" y="1060"/>
                    <a:pt x="4" y="1056"/>
                    <a:pt x="8" y="1056"/>
                  </a:cubicBezTo>
                  <a:cubicBezTo>
                    <a:pt x="13" y="1056"/>
                    <a:pt x="16" y="1060"/>
                    <a:pt x="16" y="1064"/>
                  </a:cubicBezTo>
                  <a:close/>
                  <a:moveTo>
                    <a:pt x="16" y="1160"/>
                  </a:moveTo>
                  <a:lnTo>
                    <a:pt x="16" y="1208"/>
                  </a:lnTo>
                  <a:cubicBezTo>
                    <a:pt x="16" y="1213"/>
                    <a:pt x="13" y="1216"/>
                    <a:pt x="8" y="1216"/>
                  </a:cubicBezTo>
                  <a:cubicBezTo>
                    <a:pt x="4" y="1216"/>
                    <a:pt x="0" y="1213"/>
                    <a:pt x="0" y="1208"/>
                  </a:cubicBezTo>
                  <a:lnTo>
                    <a:pt x="0" y="1160"/>
                  </a:lnTo>
                  <a:cubicBezTo>
                    <a:pt x="0" y="1156"/>
                    <a:pt x="4" y="1152"/>
                    <a:pt x="8" y="1152"/>
                  </a:cubicBezTo>
                  <a:cubicBezTo>
                    <a:pt x="13" y="1152"/>
                    <a:pt x="16" y="1156"/>
                    <a:pt x="16" y="1160"/>
                  </a:cubicBezTo>
                  <a:close/>
                  <a:moveTo>
                    <a:pt x="16" y="1256"/>
                  </a:moveTo>
                  <a:lnTo>
                    <a:pt x="16" y="1304"/>
                  </a:lnTo>
                  <a:cubicBezTo>
                    <a:pt x="16" y="1309"/>
                    <a:pt x="13" y="1312"/>
                    <a:pt x="8" y="1312"/>
                  </a:cubicBezTo>
                  <a:cubicBezTo>
                    <a:pt x="4" y="1312"/>
                    <a:pt x="0" y="1309"/>
                    <a:pt x="0" y="1304"/>
                  </a:cubicBezTo>
                  <a:lnTo>
                    <a:pt x="0" y="1256"/>
                  </a:lnTo>
                  <a:cubicBezTo>
                    <a:pt x="0" y="1252"/>
                    <a:pt x="4" y="1248"/>
                    <a:pt x="8" y="1248"/>
                  </a:cubicBezTo>
                  <a:cubicBezTo>
                    <a:pt x="13" y="1248"/>
                    <a:pt x="16" y="1252"/>
                    <a:pt x="16" y="1256"/>
                  </a:cubicBezTo>
                  <a:close/>
                  <a:moveTo>
                    <a:pt x="16" y="1352"/>
                  </a:moveTo>
                  <a:lnTo>
                    <a:pt x="16" y="1400"/>
                  </a:lnTo>
                  <a:cubicBezTo>
                    <a:pt x="16" y="1405"/>
                    <a:pt x="13" y="1408"/>
                    <a:pt x="8" y="1408"/>
                  </a:cubicBezTo>
                  <a:cubicBezTo>
                    <a:pt x="4" y="1408"/>
                    <a:pt x="0" y="1405"/>
                    <a:pt x="0" y="1400"/>
                  </a:cubicBezTo>
                  <a:lnTo>
                    <a:pt x="0" y="1352"/>
                  </a:lnTo>
                  <a:cubicBezTo>
                    <a:pt x="0" y="1348"/>
                    <a:pt x="4" y="1344"/>
                    <a:pt x="8" y="1344"/>
                  </a:cubicBezTo>
                  <a:cubicBezTo>
                    <a:pt x="13" y="1344"/>
                    <a:pt x="16" y="1348"/>
                    <a:pt x="16" y="1352"/>
                  </a:cubicBezTo>
                  <a:close/>
                  <a:moveTo>
                    <a:pt x="16" y="1448"/>
                  </a:moveTo>
                  <a:lnTo>
                    <a:pt x="16" y="1496"/>
                  </a:lnTo>
                  <a:cubicBezTo>
                    <a:pt x="16" y="1501"/>
                    <a:pt x="13" y="1504"/>
                    <a:pt x="8" y="1504"/>
                  </a:cubicBezTo>
                  <a:cubicBezTo>
                    <a:pt x="4" y="1504"/>
                    <a:pt x="0" y="1501"/>
                    <a:pt x="0" y="1496"/>
                  </a:cubicBezTo>
                  <a:lnTo>
                    <a:pt x="0" y="1448"/>
                  </a:lnTo>
                  <a:cubicBezTo>
                    <a:pt x="0" y="1444"/>
                    <a:pt x="4" y="1440"/>
                    <a:pt x="8" y="1440"/>
                  </a:cubicBezTo>
                  <a:cubicBezTo>
                    <a:pt x="13" y="1440"/>
                    <a:pt x="16" y="1444"/>
                    <a:pt x="16" y="1448"/>
                  </a:cubicBezTo>
                  <a:close/>
                  <a:moveTo>
                    <a:pt x="16" y="1544"/>
                  </a:moveTo>
                  <a:lnTo>
                    <a:pt x="16" y="1592"/>
                  </a:lnTo>
                  <a:cubicBezTo>
                    <a:pt x="16" y="1597"/>
                    <a:pt x="13" y="1600"/>
                    <a:pt x="8" y="1600"/>
                  </a:cubicBezTo>
                  <a:cubicBezTo>
                    <a:pt x="4" y="1600"/>
                    <a:pt x="0" y="1597"/>
                    <a:pt x="0" y="1592"/>
                  </a:cubicBezTo>
                  <a:lnTo>
                    <a:pt x="0" y="1544"/>
                  </a:lnTo>
                  <a:cubicBezTo>
                    <a:pt x="0" y="1540"/>
                    <a:pt x="4" y="1536"/>
                    <a:pt x="8" y="1536"/>
                  </a:cubicBezTo>
                  <a:cubicBezTo>
                    <a:pt x="13" y="1536"/>
                    <a:pt x="16" y="1540"/>
                    <a:pt x="16" y="1544"/>
                  </a:cubicBezTo>
                  <a:close/>
                  <a:moveTo>
                    <a:pt x="16" y="1640"/>
                  </a:moveTo>
                  <a:lnTo>
                    <a:pt x="16" y="1688"/>
                  </a:lnTo>
                  <a:cubicBezTo>
                    <a:pt x="16" y="1693"/>
                    <a:pt x="13" y="1696"/>
                    <a:pt x="8" y="1696"/>
                  </a:cubicBezTo>
                  <a:cubicBezTo>
                    <a:pt x="4" y="1696"/>
                    <a:pt x="0" y="1693"/>
                    <a:pt x="0" y="1688"/>
                  </a:cubicBezTo>
                  <a:lnTo>
                    <a:pt x="0" y="1640"/>
                  </a:lnTo>
                  <a:cubicBezTo>
                    <a:pt x="0" y="1636"/>
                    <a:pt x="4" y="1632"/>
                    <a:pt x="8" y="1632"/>
                  </a:cubicBezTo>
                  <a:cubicBezTo>
                    <a:pt x="13" y="1632"/>
                    <a:pt x="16" y="1636"/>
                    <a:pt x="16" y="1640"/>
                  </a:cubicBezTo>
                  <a:close/>
                  <a:moveTo>
                    <a:pt x="16" y="1736"/>
                  </a:moveTo>
                  <a:lnTo>
                    <a:pt x="16" y="1784"/>
                  </a:lnTo>
                  <a:cubicBezTo>
                    <a:pt x="16" y="1789"/>
                    <a:pt x="13" y="1792"/>
                    <a:pt x="8" y="1792"/>
                  </a:cubicBezTo>
                  <a:cubicBezTo>
                    <a:pt x="4" y="1792"/>
                    <a:pt x="0" y="1789"/>
                    <a:pt x="0" y="1784"/>
                  </a:cubicBezTo>
                  <a:lnTo>
                    <a:pt x="0" y="1736"/>
                  </a:lnTo>
                  <a:cubicBezTo>
                    <a:pt x="0" y="1732"/>
                    <a:pt x="4" y="1728"/>
                    <a:pt x="8" y="1728"/>
                  </a:cubicBezTo>
                  <a:cubicBezTo>
                    <a:pt x="13" y="1728"/>
                    <a:pt x="16" y="1732"/>
                    <a:pt x="16" y="1736"/>
                  </a:cubicBezTo>
                  <a:close/>
                  <a:moveTo>
                    <a:pt x="16" y="1832"/>
                  </a:moveTo>
                  <a:lnTo>
                    <a:pt x="16" y="1880"/>
                  </a:lnTo>
                  <a:cubicBezTo>
                    <a:pt x="16" y="1885"/>
                    <a:pt x="13" y="1888"/>
                    <a:pt x="8" y="1888"/>
                  </a:cubicBezTo>
                  <a:cubicBezTo>
                    <a:pt x="4" y="1888"/>
                    <a:pt x="0" y="1885"/>
                    <a:pt x="0" y="1880"/>
                  </a:cubicBezTo>
                  <a:lnTo>
                    <a:pt x="0" y="1832"/>
                  </a:lnTo>
                  <a:cubicBezTo>
                    <a:pt x="0" y="1828"/>
                    <a:pt x="4" y="1824"/>
                    <a:pt x="8" y="1824"/>
                  </a:cubicBezTo>
                  <a:cubicBezTo>
                    <a:pt x="13" y="1824"/>
                    <a:pt x="16" y="1828"/>
                    <a:pt x="16" y="1832"/>
                  </a:cubicBezTo>
                  <a:close/>
                  <a:moveTo>
                    <a:pt x="16" y="1928"/>
                  </a:moveTo>
                  <a:lnTo>
                    <a:pt x="16" y="1976"/>
                  </a:lnTo>
                  <a:cubicBezTo>
                    <a:pt x="16" y="1981"/>
                    <a:pt x="13" y="1984"/>
                    <a:pt x="8" y="1984"/>
                  </a:cubicBezTo>
                  <a:cubicBezTo>
                    <a:pt x="4" y="1984"/>
                    <a:pt x="0" y="1981"/>
                    <a:pt x="0" y="1976"/>
                  </a:cubicBezTo>
                  <a:lnTo>
                    <a:pt x="0" y="1928"/>
                  </a:lnTo>
                  <a:cubicBezTo>
                    <a:pt x="0" y="1924"/>
                    <a:pt x="4" y="1920"/>
                    <a:pt x="8" y="1920"/>
                  </a:cubicBezTo>
                  <a:cubicBezTo>
                    <a:pt x="13" y="1920"/>
                    <a:pt x="16" y="1924"/>
                    <a:pt x="16" y="1928"/>
                  </a:cubicBezTo>
                  <a:close/>
                  <a:moveTo>
                    <a:pt x="16" y="2024"/>
                  </a:moveTo>
                  <a:lnTo>
                    <a:pt x="16" y="2072"/>
                  </a:lnTo>
                  <a:cubicBezTo>
                    <a:pt x="16" y="2077"/>
                    <a:pt x="13" y="2080"/>
                    <a:pt x="8" y="2080"/>
                  </a:cubicBezTo>
                  <a:cubicBezTo>
                    <a:pt x="4" y="2080"/>
                    <a:pt x="0" y="2077"/>
                    <a:pt x="0" y="2072"/>
                  </a:cubicBezTo>
                  <a:lnTo>
                    <a:pt x="0" y="2024"/>
                  </a:lnTo>
                  <a:cubicBezTo>
                    <a:pt x="0" y="2020"/>
                    <a:pt x="4" y="2016"/>
                    <a:pt x="8" y="2016"/>
                  </a:cubicBezTo>
                  <a:cubicBezTo>
                    <a:pt x="13" y="2016"/>
                    <a:pt x="16" y="2020"/>
                    <a:pt x="16" y="2024"/>
                  </a:cubicBezTo>
                  <a:close/>
                  <a:moveTo>
                    <a:pt x="16" y="2120"/>
                  </a:moveTo>
                  <a:lnTo>
                    <a:pt x="16" y="2168"/>
                  </a:lnTo>
                  <a:cubicBezTo>
                    <a:pt x="16" y="2173"/>
                    <a:pt x="13" y="2176"/>
                    <a:pt x="8" y="2176"/>
                  </a:cubicBezTo>
                  <a:cubicBezTo>
                    <a:pt x="4" y="2176"/>
                    <a:pt x="0" y="2173"/>
                    <a:pt x="0" y="2168"/>
                  </a:cubicBezTo>
                  <a:lnTo>
                    <a:pt x="0" y="2120"/>
                  </a:lnTo>
                  <a:cubicBezTo>
                    <a:pt x="0" y="2116"/>
                    <a:pt x="4" y="2112"/>
                    <a:pt x="8" y="2112"/>
                  </a:cubicBezTo>
                  <a:cubicBezTo>
                    <a:pt x="13" y="2112"/>
                    <a:pt x="16" y="2116"/>
                    <a:pt x="16" y="2120"/>
                  </a:cubicBezTo>
                  <a:close/>
                  <a:moveTo>
                    <a:pt x="16" y="2216"/>
                  </a:moveTo>
                  <a:lnTo>
                    <a:pt x="16" y="2264"/>
                  </a:lnTo>
                  <a:cubicBezTo>
                    <a:pt x="16" y="2269"/>
                    <a:pt x="13" y="2272"/>
                    <a:pt x="8" y="2272"/>
                  </a:cubicBezTo>
                  <a:cubicBezTo>
                    <a:pt x="4" y="2272"/>
                    <a:pt x="0" y="2269"/>
                    <a:pt x="0" y="2264"/>
                  </a:cubicBezTo>
                  <a:lnTo>
                    <a:pt x="0" y="2216"/>
                  </a:lnTo>
                  <a:cubicBezTo>
                    <a:pt x="0" y="2212"/>
                    <a:pt x="4" y="2208"/>
                    <a:pt x="8" y="2208"/>
                  </a:cubicBezTo>
                  <a:cubicBezTo>
                    <a:pt x="13" y="2208"/>
                    <a:pt x="16" y="2212"/>
                    <a:pt x="16" y="2216"/>
                  </a:cubicBezTo>
                  <a:close/>
                  <a:moveTo>
                    <a:pt x="16" y="2312"/>
                  </a:moveTo>
                  <a:lnTo>
                    <a:pt x="16" y="2360"/>
                  </a:lnTo>
                  <a:cubicBezTo>
                    <a:pt x="16" y="2365"/>
                    <a:pt x="13" y="2368"/>
                    <a:pt x="8" y="2368"/>
                  </a:cubicBezTo>
                  <a:cubicBezTo>
                    <a:pt x="4" y="2368"/>
                    <a:pt x="0" y="2365"/>
                    <a:pt x="0" y="2360"/>
                  </a:cubicBezTo>
                  <a:lnTo>
                    <a:pt x="0" y="2312"/>
                  </a:lnTo>
                  <a:cubicBezTo>
                    <a:pt x="0" y="2308"/>
                    <a:pt x="4" y="2304"/>
                    <a:pt x="8" y="2304"/>
                  </a:cubicBezTo>
                  <a:cubicBezTo>
                    <a:pt x="13" y="2304"/>
                    <a:pt x="16" y="2308"/>
                    <a:pt x="16" y="2312"/>
                  </a:cubicBezTo>
                  <a:close/>
                  <a:moveTo>
                    <a:pt x="16" y="2408"/>
                  </a:moveTo>
                  <a:lnTo>
                    <a:pt x="16" y="2456"/>
                  </a:lnTo>
                  <a:cubicBezTo>
                    <a:pt x="16" y="2461"/>
                    <a:pt x="13" y="2464"/>
                    <a:pt x="8" y="2464"/>
                  </a:cubicBezTo>
                  <a:cubicBezTo>
                    <a:pt x="4" y="2464"/>
                    <a:pt x="0" y="2461"/>
                    <a:pt x="0" y="2456"/>
                  </a:cubicBezTo>
                  <a:lnTo>
                    <a:pt x="0" y="2408"/>
                  </a:lnTo>
                  <a:cubicBezTo>
                    <a:pt x="0" y="2404"/>
                    <a:pt x="4" y="2400"/>
                    <a:pt x="8" y="2400"/>
                  </a:cubicBezTo>
                  <a:cubicBezTo>
                    <a:pt x="13" y="2400"/>
                    <a:pt x="16" y="2404"/>
                    <a:pt x="16" y="2408"/>
                  </a:cubicBezTo>
                  <a:close/>
                  <a:moveTo>
                    <a:pt x="16" y="2504"/>
                  </a:moveTo>
                  <a:lnTo>
                    <a:pt x="16" y="2552"/>
                  </a:lnTo>
                  <a:cubicBezTo>
                    <a:pt x="16" y="2557"/>
                    <a:pt x="13" y="2560"/>
                    <a:pt x="8" y="2560"/>
                  </a:cubicBezTo>
                  <a:cubicBezTo>
                    <a:pt x="4" y="2560"/>
                    <a:pt x="0" y="2557"/>
                    <a:pt x="0" y="2552"/>
                  </a:cubicBezTo>
                  <a:lnTo>
                    <a:pt x="0" y="2504"/>
                  </a:lnTo>
                  <a:cubicBezTo>
                    <a:pt x="0" y="2500"/>
                    <a:pt x="4" y="2496"/>
                    <a:pt x="8" y="2496"/>
                  </a:cubicBezTo>
                  <a:cubicBezTo>
                    <a:pt x="13" y="2496"/>
                    <a:pt x="16" y="2500"/>
                    <a:pt x="16" y="2504"/>
                  </a:cubicBezTo>
                  <a:close/>
                  <a:moveTo>
                    <a:pt x="16" y="2600"/>
                  </a:moveTo>
                  <a:lnTo>
                    <a:pt x="16" y="2648"/>
                  </a:lnTo>
                  <a:cubicBezTo>
                    <a:pt x="16" y="2653"/>
                    <a:pt x="13" y="2656"/>
                    <a:pt x="8" y="2656"/>
                  </a:cubicBezTo>
                  <a:cubicBezTo>
                    <a:pt x="4" y="2656"/>
                    <a:pt x="0" y="2653"/>
                    <a:pt x="0" y="2648"/>
                  </a:cubicBezTo>
                  <a:lnTo>
                    <a:pt x="0" y="2600"/>
                  </a:lnTo>
                  <a:cubicBezTo>
                    <a:pt x="0" y="2596"/>
                    <a:pt x="4" y="2592"/>
                    <a:pt x="8" y="2592"/>
                  </a:cubicBezTo>
                  <a:cubicBezTo>
                    <a:pt x="13" y="2592"/>
                    <a:pt x="16" y="2596"/>
                    <a:pt x="16" y="260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900" name="Freeform 71"/>
            <p:cNvSpPr>
              <a:spLocks/>
            </p:cNvSpPr>
            <p:nvPr/>
          </p:nvSpPr>
          <p:spPr bwMode="auto">
            <a:xfrm>
              <a:off x="318" y="967"/>
              <a:ext cx="76" cy="63"/>
            </a:xfrm>
            <a:custGeom>
              <a:avLst/>
              <a:gdLst>
                <a:gd name="T0" fmla="*/ 12 w 138"/>
                <a:gd name="T1" fmla="*/ 0 h 139"/>
                <a:gd name="T2" fmla="*/ 23 w 138"/>
                <a:gd name="T3" fmla="*/ 13 h 139"/>
                <a:gd name="T4" fmla="*/ 0 w 138"/>
                <a:gd name="T5" fmla="*/ 13 h 139"/>
                <a:gd name="T6" fmla="*/ 12 w 138"/>
                <a:gd name="T7" fmla="*/ 0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69" y="0"/>
                  </a:moveTo>
                  <a:lnTo>
                    <a:pt x="138" y="139"/>
                  </a:lnTo>
                  <a:cubicBezTo>
                    <a:pt x="95" y="117"/>
                    <a:pt x="44" y="117"/>
                    <a:pt x="0" y="139"/>
                  </a:cubicBezTo>
                  <a:lnTo>
                    <a:pt x="69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901" name="Freeform 72"/>
            <p:cNvSpPr>
              <a:spLocks/>
            </p:cNvSpPr>
            <p:nvPr/>
          </p:nvSpPr>
          <p:spPr bwMode="auto">
            <a:xfrm>
              <a:off x="318" y="2208"/>
              <a:ext cx="76" cy="61"/>
            </a:xfrm>
            <a:custGeom>
              <a:avLst/>
              <a:gdLst>
                <a:gd name="T0" fmla="*/ 12 w 138"/>
                <a:gd name="T1" fmla="*/ 12 h 138"/>
                <a:gd name="T2" fmla="*/ 0 w 138"/>
                <a:gd name="T3" fmla="*/ 0 h 138"/>
                <a:gd name="T4" fmla="*/ 23 w 138"/>
                <a:gd name="T5" fmla="*/ 0 h 138"/>
                <a:gd name="T6" fmla="*/ 23 w 138"/>
                <a:gd name="T7" fmla="*/ 0 h 138"/>
                <a:gd name="T8" fmla="*/ 12 w 138"/>
                <a:gd name="T9" fmla="*/ 12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38"/>
                <a:gd name="T17" fmla="*/ 138 w 138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38">
                  <a:moveTo>
                    <a:pt x="69" y="138"/>
                  </a:moveTo>
                  <a:lnTo>
                    <a:pt x="0" y="0"/>
                  </a:lnTo>
                  <a:cubicBezTo>
                    <a:pt x="44" y="22"/>
                    <a:pt x="95" y="22"/>
                    <a:pt x="138" y="0"/>
                  </a:cubicBezTo>
                  <a:lnTo>
                    <a:pt x="69" y="138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902" name="Rectangle 73"/>
            <p:cNvSpPr>
              <a:spLocks noChangeArrowheads="1"/>
            </p:cNvSpPr>
            <p:nvPr/>
          </p:nvSpPr>
          <p:spPr bwMode="auto">
            <a:xfrm>
              <a:off x="145" y="1289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固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6903" name="Rectangle 74"/>
            <p:cNvSpPr>
              <a:spLocks noChangeArrowheads="1"/>
            </p:cNvSpPr>
            <p:nvPr/>
          </p:nvSpPr>
          <p:spPr bwMode="auto">
            <a:xfrm>
              <a:off x="145" y="1405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定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6904" name="Rectangle 75"/>
            <p:cNvSpPr>
              <a:spLocks noChangeArrowheads="1"/>
            </p:cNvSpPr>
            <p:nvPr/>
          </p:nvSpPr>
          <p:spPr bwMode="auto">
            <a:xfrm>
              <a:off x="145" y="1521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长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6905" name="Rectangle 76"/>
            <p:cNvSpPr>
              <a:spLocks noChangeArrowheads="1"/>
            </p:cNvSpPr>
            <p:nvPr/>
          </p:nvSpPr>
          <p:spPr bwMode="auto">
            <a:xfrm>
              <a:off x="145" y="1629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度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6906" name="Rectangle 77"/>
            <p:cNvSpPr>
              <a:spLocks noChangeArrowheads="1"/>
            </p:cNvSpPr>
            <p:nvPr/>
          </p:nvSpPr>
          <p:spPr bwMode="auto">
            <a:xfrm>
              <a:off x="145" y="1745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部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6907" name="Rectangle 78"/>
            <p:cNvSpPr>
              <a:spLocks noChangeArrowheads="1"/>
            </p:cNvSpPr>
            <p:nvPr/>
          </p:nvSpPr>
          <p:spPr bwMode="auto">
            <a:xfrm>
              <a:off x="145" y="1861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分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6908" name="Freeform 79"/>
            <p:cNvSpPr>
              <a:spLocks noEditPoints="1"/>
            </p:cNvSpPr>
            <p:nvPr/>
          </p:nvSpPr>
          <p:spPr bwMode="auto">
            <a:xfrm>
              <a:off x="36" y="2527"/>
              <a:ext cx="510" cy="7"/>
            </a:xfrm>
            <a:custGeom>
              <a:avLst/>
              <a:gdLst>
                <a:gd name="T0" fmla="*/ 9 w 928"/>
                <a:gd name="T1" fmla="*/ 0 h 16"/>
                <a:gd name="T2" fmla="*/ 9 w 928"/>
                <a:gd name="T3" fmla="*/ 1 h 16"/>
                <a:gd name="T4" fmla="*/ 0 w 928"/>
                <a:gd name="T5" fmla="*/ 1 h 16"/>
                <a:gd name="T6" fmla="*/ 17 w 928"/>
                <a:gd name="T7" fmla="*/ 0 h 16"/>
                <a:gd name="T8" fmla="*/ 26 w 928"/>
                <a:gd name="T9" fmla="*/ 1 h 16"/>
                <a:gd name="T10" fmla="*/ 17 w 928"/>
                <a:gd name="T11" fmla="*/ 1 h 16"/>
                <a:gd name="T12" fmla="*/ 17 w 928"/>
                <a:gd name="T13" fmla="*/ 0 h 16"/>
                <a:gd name="T14" fmla="*/ 41 w 928"/>
                <a:gd name="T15" fmla="*/ 0 h 16"/>
                <a:gd name="T16" fmla="*/ 41 w 928"/>
                <a:gd name="T17" fmla="*/ 1 h 16"/>
                <a:gd name="T18" fmla="*/ 32 w 928"/>
                <a:gd name="T19" fmla="*/ 1 h 16"/>
                <a:gd name="T20" fmla="*/ 49 w 928"/>
                <a:gd name="T21" fmla="*/ 0 h 16"/>
                <a:gd name="T22" fmla="*/ 58 w 928"/>
                <a:gd name="T23" fmla="*/ 1 h 16"/>
                <a:gd name="T24" fmla="*/ 49 w 928"/>
                <a:gd name="T25" fmla="*/ 1 h 16"/>
                <a:gd name="T26" fmla="*/ 49 w 928"/>
                <a:gd name="T27" fmla="*/ 0 h 16"/>
                <a:gd name="T28" fmla="*/ 73 w 928"/>
                <a:gd name="T29" fmla="*/ 0 h 16"/>
                <a:gd name="T30" fmla="*/ 73 w 928"/>
                <a:gd name="T31" fmla="*/ 1 h 16"/>
                <a:gd name="T32" fmla="*/ 64 w 928"/>
                <a:gd name="T33" fmla="*/ 1 h 16"/>
                <a:gd name="T34" fmla="*/ 81 w 928"/>
                <a:gd name="T35" fmla="*/ 0 h 16"/>
                <a:gd name="T36" fmla="*/ 90 w 928"/>
                <a:gd name="T37" fmla="*/ 1 h 16"/>
                <a:gd name="T38" fmla="*/ 81 w 928"/>
                <a:gd name="T39" fmla="*/ 1 h 16"/>
                <a:gd name="T40" fmla="*/ 81 w 928"/>
                <a:gd name="T41" fmla="*/ 0 h 16"/>
                <a:gd name="T42" fmla="*/ 105 w 928"/>
                <a:gd name="T43" fmla="*/ 0 h 16"/>
                <a:gd name="T44" fmla="*/ 105 w 928"/>
                <a:gd name="T45" fmla="*/ 1 h 16"/>
                <a:gd name="T46" fmla="*/ 96 w 928"/>
                <a:gd name="T47" fmla="*/ 1 h 16"/>
                <a:gd name="T48" fmla="*/ 113 w 928"/>
                <a:gd name="T49" fmla="*/ 0 h 16"/>
                <a:gd name="T50" fmla="*/ 122 w 928"/>
                <a:gd name="T51" fmla="*/ 1 h 16"/>
                <a:gd name="T52" fmla="*/ 113 w 928"/>
                <a:gd name="T53" fmla="*/ 1 h 16"/>
                <a:gd name="T54" fmla="*/ 113 w 928"/>
                <a:gd name="T55" fmla="*/ 0 h 16"/>
                <a:gd name="T56" fmla="*/ 137 w 928"/>
                <a:gd name="T57" fmla="*/ 0 h 16"/>
                <a:gd name="T58" fmla="*/ 137 w 928"/>
                <a:gd name="T59" fmla="*/ 1 h 16"/>
                <a:gd name="T60" fmla="*/ 128 w 928"/>
                <a:gd name="T61" fmla="*/ 1 h 16"/>
                <a:gd name="T62" fmla="*/ 145 w 928"/>
                <a:gd name="T63" fmla="*/ 0 h 16"/>
                <a:gd name="T64" fmla="*/ 154 w 928"/>
                <a:gd name="T65" fmla="*/ 1 h 16"/>
                <a:gd name="T66" fmla="*/ 145 w 928"/>
                <a:gd name="T67" fmla="*/ 1 h 16"/>
                <a:gd name="T68" fmla="*/ 145 w 928"/>
                <a:gd name="T69" fmla="*/ 0 h 1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28"/>
                <a:gd name="T106" fmla="*/ 0 h 16"/>
                <a:gd name="T107" fmla="*/ 928 w 928"/>
                <a:gd name="T108" fmla="*/ 16 h 1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28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  <a:moveTo>
                    <a:pt x="776" y="0"/>
                  </a:moveTo>
                  <a:lnTo>
                    <a:pt x="824" y="0"/>
                  </a:lnTo>
                  <a:cubicBezTo>
                    <a:pt x="829" y="0"/>
                    <a:pt x="832" y="4"/>
                    <a:pt x="832" y="8"/>
                  </a:cubicBezTo>
                  <a:cubicBezTo>
                    <a:pt x="832" y="13"/>
                    <a:pt x="829" y="16"/>
                    <a:pt x="824" y="16"/>
                  </a:cubicBezTo>
                  <a:lnTo>
                    <a:pt x="776" y="16"/>
                  </a:lnTo>
                  <a:cubicBezTo>
                    <a:pt x="772" y="16"/>
                    <a:pt x="768" y="13"/>
                    <a:pt x="768" y="8"/>
                  </a:cubicBezTo>
                  <a:cubicBezTo>
                    <a:pt x="768" y="4"/>
                    <a:pt x="772" y="0"/>
                    <a:pt x="776" y="0"/>
                  </a:cubicBezTo>
                  <a:close/>
                  <a:moveTo>
                    <a:pt x="872" y="0"/>
                  </a:moveTo>
                  <a:lnTo>
                    <a:pt x="920" y="0"/>
                  </a:lnTo>
                  <a:cubicBezTo>
                    <a:pt x="925" y="0"/>
                    <a:pt x="928" y="4"/>
                    <a:pt x="928" y="8"/>
                  </a:cubicBezTo>
                  <a:cubicBezTo>
                    <a:pt x="928" y="13"/>
                    <a:pt x="925" y="16"/>
                    <a:pt x="920" y="16"/>
                  </a:cubicBezTo>
                  <a:lnTo>
                    <a:pt x="872" y="16"/>
                  </a:lnTo>
                  <a:cubicBezTo>
                    <a:pt x="868" y="16"/>
                    <a:pt x="864" y="13"/>
                    <a:pt x="864" y="8"/>
                  </a:cubicBezTo>
                  <a:cubicBezTo>
                    <a:pt x="864" y="4"/>
                    <a:pt x="868" y="0"/>
                    <a:pt x="872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909" name="Freeform 80"/>
            <p:cNvSpPr>
              <a:spLocks noEditPoints="1"/>
            </p:cNvSpPr>
            <p:nvPr/>
          </p:nvSpPr>
          <p:spPr bwMode="auto">
            <a:xfrm>
              <a:off x="352" y="2314"/>
              <a:ext cx="9" cy="159"/>
            </a:xfrm>
            <a:custGeom>
              <a:avLst/>
              <a:gdLst>
                <a:gd name="T0" fmla="*/ 3 w 16"/>
                <a:gd name="T1" fmla="*/ 1 h 352"/>
                <a:gd name="T2" fmla="*/ 3 w 16"/>
                <a:gd name="T3" fmla="*/ 5 h 352"/>
                <a:gd name="T4" fmla="*/ 2 w 16"/>
                <a:gd name="T5" fmla="*/ 6 h 352"/>
                <a:gd name="T6" fmla="*/ 0 w 16"/>
                <a:gd name="T7" fmla="*/ 5 h 352"/>
                <a:gd name="T8" fmla="*/ 0 w 16"/>
                <a:gd name="T9" fmla="*/ 1 h 352"/>
                <a:gd name="T10" fmla="*/ 2 w 16"/>
                <a:gd name="T11" fmla="*/ 0 h 352"/>
                <a:gd name="T12" fmla="*/ 3 w 16"/>
                <a:gd name="T13" fmla="*/ 1 h 352"/>
                <a:gd name="T14" fmla="*/ 3 w 16"/>
                <a:gd name="T15" fmla="*/ 9 h 352"/>
                <a:gd name="T16" fmla="*/ 3 w 16"/>
                <a:gd name="T17" fmla="*/ 14 h 352"/>
                <a:gd name="T18" fmla="*/ 2 w 16"/>
                <a:gd name="T19" fmla="*/ 15 h 352"/>
                <a:gd name="T20" fmla="*/ 0 w 16"/>
                <a:gd name="T21" fmla="*/ 14 h 352"/>
                <a:gd name="T22" fmla="*/ 0 w 16"/>
                <a:gd name="T23" fmla="*/ 9 h 352"/>
                <a:gd name="T24" fmla="*/ 2 w 16"/>
                <a:gd name="T25" fmla="*/ 9 h 352"/>
                <a:gd name="T26" fmla="*/ 3 w 16"/>
                <a:gd name="T27" fmla="*/ 9 h 352"/>
                <a:gd name="T28" fmla="*/ 3 w 16"/>
                <a:gd name="T29" fmla="*/ 19 h 352"/>
                <a:gd name="T30" fmla="*/ 3 w 16"/>
                <a:gd name="T31" fmla="*/ 23 h 352"/>
                <a:gd name="T32" fmla="*/ 2 w 16"/>
                <a:gd name="T33" fmla="*/ 23 h 352"/>
                <a:gd name="T34" fmla="*/ 0 w 16"/>
                <a:gd name="T35" fmla="*/ 23 h 352"/>
                <a:gd name="T36" fmla="*/ 0 w 16"/>
                <a:gd name="T37" fmla="*/ 19 h 352"/>
                <a:gd name="T38" fmla="*/ 2 w 16"/>
                <a:gd name="T39" fmla="*/ 18 h 352"/>
                <a:gd name="T40" fmla="*/ 3 w 16"/>
                <a:gd name="T41" fmla="*/ 19 h 352"/>
                <a:gd name="T42" fmla="*/ 3 w 16"/>
                <a:gd name="T43" fmla="*/ 28 h 352"/>
                <a:gd name="T44" fmla="*/ 3 w 16"/>
                <a:gd name="T45" fmla="*/ 32 h 352"/>
                <a:gd name="T46" fmla="*/ 2 w 16"/>
                <a:gd name="T47" fmla="*/ 33 h 352"/>
                <a:gd name="T48" fmla="*/ 0 w 16"/>
                <a:gd name="T49" fmla="*/ 32 h 352"/>
                <a:gd name="T50" fmla="*/ 0 w 16"/>
                <a:gd name="T51" fmla="*/ 28 h 352"/>
                <a:gd name="T52" fmla="*/ 2 w 16"/>
                <a:gd name="T53" fmla="*/ 27 h 352"/>
                <a:gd name="T54" fmla="*/ 3 w 16"/>
                <a:gd name="T55" fmla="*/ 28 h 3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"/>
                <a:gd name="T85" fmla="*/ 0 h 352"/>
                <a:gd name="T86" fmla="*/ 16 w 16"/>
                <a:gd name="T87" fmla="*/ 352 h 3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" h="352">
                  <a:moveTo>
                    <a:pt x="16" y="8"/>
                  </a:moveTo>
                  <a:lnTo>
                    <a:pt x="16" y="56"/>
                  </a:lnTo>
                  <a:cubicBezTo>
                    <a:pt x="16" y="61"/>
                    <a:pt x="13" y="64"/>
                    <a:pt x="8" y="64"/>
                  </a:cubicBezTo>
                  <a:cubicBezTo>
                    <a:pt x="4" y="64"/>
                    <a:pt x="0" y="61"/>
                    <a:pt x="0" y="56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104"/>
                  </a:moveTo>
                  <a:lnTo>
                    <a:pt x="16" y="152"/>
                  </a:lnTo>
                  <a:cubicBezTo>
                    <a:pt x="16" y="157"/>
                    <a:pt x="13" y="160"/>
                    <a:pt x="8" y="160"/>
                  </a:cubicBezTo>
                  <a:cubicBezTo>
                    <a:pt x="4" y="160"/>
                    <a:pt x="0" y="157"/>
                    <a:pt x="0" y="152"/>
                  </a:cubicBezTo>
                  <a:lnTo>
                    <a:pt x="0" y="104"/>
                  </a:lnTo>
                  <a:cubicBezTo>
                    <a:pt x="0" y="100"/>
                    <a:pt x="4" y="96"/>
                    <a:pt x="8" y="96"/>
                  </a:cubicBezTo>
                  <a:cubicBezTo>
                    <a:pt x="13" y="96"/>
                    <a:pt x="16" y="100"/>
                    <a:pt x="16" y="104"/>
                  </a:cubicBezTo>
                  <a:close/>
                  <a:moveTo>
                    <a:pt x="16" y="200"/>
                  </a:moveTo>
                  <a:lnTo>
                    <a:pt x="16" y="248"/>
                  </a:lnTo>
                  <a:cubicBezTo>
                    <a:pt x="16" y="253"/>
                    <a:pt x="13" y="256"/>
                    <a:pt x="8" y="256"/>
                  </a:cubicBezTo>
                  <a:cubicBezTo>
                    <a:pt x="4" y="256"/>
                    <a:pt x="0" y="253"/>
                    <a:pt x="0" y="248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296"/>
                  </a:moveTo>
                  <a:lnTo>
                    <a:pt x="16" y="344"/>
                  </a:lnTo>
                  <a:cubicBezTo>
                    <a:pt x="16" y="349"/>
                    <a:pt x="13" y="352"/>
                    <a:pt x="8" y="352"/>
                  </a:cubicBezTo>
                  <a:cubicBezTo>
                    <a:pt x="4" y="352"/>
                    <a:pt x="0" y="349"/>
                    <a:pt x="0" y="344"/>
                  </a:cubicBezTo>
                  <a:lnTo>
                    <a:pt x="0" y="296"/>
                  </a:lnTo>
                  <a:cubicBezTo>
                    <a:pt x="0" y="292"/>
                    <a:pt x="4" y="288"/>
                    <a:pt x="8" y="288"/>
                  </a:cubicBezTo>
                  <a:cubicBezTo>
                    <a:pt x="13" y="288"/>
                    <a:pt x="16" y="292"/>
                    <a:pt x="16" y="296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910" name="Freeform 81"/>
            <p:cNvSpPr>
              <a:spLocks/>
            </p:cNvSpPr>
            <p:nvPr/>
          </p:nvSpPr>
          <p:spPr bwMode="auto">
            <a:xfrm>
              <a:off x="318" y="2269"/>
              <a:ext cx="76" cy="64"/>
            </a:xfrm>
            <a:custGeom>
              <a:avLst/>
              <a:gdLst>
                <a:gd name="T0" fmla="*/ 12 w 138"/>
                <a:gd name="T1" fmla="*/ 0 h 139"/>
                <a:gd name="T2" fmla="*/ 23 w 138"/>
                <a:gd name="T3" fmla="*/ 13 h 139"/>
                <a:gd name="T4" fmla="*/ 0 w 138"/>
                <a:gd name="T5" fmla="*/ 13 h 139"/>
                <a:gd name="T6" fmla="*/ 12 w 138"/>
                <a:gd name="T7" fmla="*/ 0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69" y="0"/>
                  </a:moveTo>
                  <a:lnTo>
                    <a:pt x="138" y="139"/>
                  </a:lnTo>
                  <a:cubicBezTo>
                    <a:pt x="95" y="117"/>
                    <a:pt x="44" y="117"/>
                    <a:pt x="0" y="139"/>
                  </a:cubicBezTo>
                  <a:lnTo>
                    <a:pt x="69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911" name="Freeform 82"/>
            <p:cNvSpPr>
              <a:spLocks/>
            </p:cNvSpPr>
            <p:nvPr/>
          </p:nvSpPr>
          <p:spPr bwMode="auto">
            <a:xfrm>
              <a:off x="318" y="2468"/>
              <a:ext cx="76" cy="62"/>
            </a:xfrm>
            <a:custGeom>
              <a:avLst/>
              <a:gdLst>
                <a:gd name="T0" fmla="*/ 12 w 138"/>
                <a:gd name="T1" fmla="*/ 13 h 138"/>
                <a:gd name="T2" fmla="*/ 0 w 138"/>
                <a:gd name="T3" fmla="*/ 0 h 138"/>
                <a:gd name="T4" fmla="*/ 23 w 138"/>
                <a:gd name="T5" fmla="*/ 0 h 138"/>
                <a:gd name="T6" fmla="*/ 23 w 138"/>
                <a:gd name="T7" fmla="*/ 0 h 138"/>
                <a:gd name="T8" fmla="*/ 12 w 138"/>
                <a:gd name="T9" fmla="*/ 13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38"/>
                <a:gd name="T17" fmla="*/ 138 w 138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38">
                  <a:moveTo>
                    <a:pt x="69" y="138"/>
                  </a:moveTo>
                  <a:lnTo>
                    <a:pt x="0" y="0"/>
                  </a:lnTo>
                  <a:cubicBezTo>
                    <a:pt x="44" y="22"/>
                    <a:pt x="95" y="22"/>
                    <a:pt x="138" y="0"/>
                  </a:cubicBezTo>
                  <a:lnTo>
                    <a:pt x="69" y="138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912" name="Rectangle 83"/>
            <p:cNvSpPr>
              <a:spLocks noChangeArrowheads="1"/>
            </p:cNvSpPr>
            <p:nvPr/>
          </p:nvSpPr>
          <p:spPr bwMode="auto">
            <a:xfrm>
              <a:off x="93" y="2295"/>
              <a:ext cx="19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可选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6913" name="Rectangle 84"/>
            <p:cNvSpPr>
              <a:spLocks noChangeArrowheads="1"/>
            </p:cNvSpPr>
            <p:nvPr/>
          </p:nvSpPr>
          <p:spPr bwMode="auto">
            <a:xfrm>
              <a:off x="93" y="2411"/>
              <a:ext cx="19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部分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6914" name="Rectangle 56"/>
            <p:cNvSpPr>
              <a:spLocks noChangeArrowheads="1"/>
            </p:cNvSpPr>
            <p:nvPr/>
          </p:nvSpPr>
          <p:spPr bwMode="auto">
            <a:xfrm>
              <a:off x="4141" y="1530"/>
              <a:ext cx="191" cy="462"/>
            </a:xfrm>
            <a:prstGeom prst="rect">
              <a:avLst/>
            </a:prstGeom>
            <a:solidFill>
              <a:srgbClr val="F7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分组头</a:t>
              </a:r>
              <a:endParaRPr lang="zh-CN" altLang="en-US" sz="32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</p:grpSp>
      <p:sp>
        <p:nvSpPr>
          <p:cNvPr id="368722" name="Rectangle 82"/>
          <p:cNvSpPr>
            <a:spLocks noChangeArrowheads="1"/>
          </p:cNvSpPr>
          <p:nvPr/>
        </p:nvSpPr>
        <p:spPr bwMode="auto">
          <a:xfrm>
            <a:off x="971550" y="2212975"/>
            <a:ext cx="5338763" cy="8016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23" name="Text Box 103"/>
          <p:cNvSpPr txBox="1">
            <a:spLocks noChangeArrowheads="1"/>
          </p:cNvSpPr>
          <p:nvPr/>
        </p:nvSpPr>
        <p:spPr bwMode="auto">
          <a:xfrm>
            <a:off x="466725" y="4229100"/>
            <a:ext cx="61928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0" u="none" dirty="0">
                <a:solidFill>
                  <a:srgbClr val="1A3868"/>
                </a:solidFill>
              </a:rPr>
              <a:t>地址字段包括</a:t>
            </a:r>
            <a:r>
              <a:rPr lang="zh-CN" altLang="en-US" sz="2000" b="0" u="none" dirty="0">
                <a:solidFill>
                  <a:srgbClr val="C00000"/>
                </a:solidFill>
              </a:rPr>
              <a:t>源地址</a:t>
            </a:r>
            <a:r>
              <a:rPr lang="zh-CN" altLang="en-US" sz="2000" b="0" u="none" dirty="0">
                <a:solidFill>
                  <a:srgbClr val="1A3868"/>
                </a:solidFill>
              </a:rPr>
              <a:t> </a:t>
            </a:r>
            <a:r>
              <a:rPr lang="en-US" altLang="zh-CN" sz="2000" b="0" u="none" dirty="0">
                <a:solidFill>
                  <a:srgbClr val="1A3868"/>
                </a:solidFill>
              </a:rPr>
              <a:t>(source address) </a:t>
            </a:r>
            <a:r>
              <a:rPr lang="zh-CN" altLang="en-US" sz="2000" b="0" u="none" dirty="0">
                <a:solidFill>
                  <a:srgbClr val="1A3868"/>
                </a:solidFill>
              </a:rPr>
              <a:t>与</a:t>
            </a:r>
            <a:r>
              <a:rPr lang="zh-CN" altLang="en-US" sz="2000" b="0" u="none" dirty="0">
                <a:solidFill>
                  <a:srgbClr val="C00000"/>
                </a:solidFill>
              </a:rPr>
              <a:t>目的地址 </a:t>
            </a:r>
            <a:r>
              <a:rPr lang="en-US" altLang="zh-CN" sz="2000" b="0" u="none" dirty="0">
                <a:solidFill>
                  <a:srgbClr val="1A3868"/>
                </a:solidFill>
              </a:rPr>
              <a:t>(destination address)</a:t>
            </a:r>
            <a:r>
              <a:rPr lang="zh-CN" altLang="en-US" sz="2000" b="0" u="none" dirty="0">
                <a:solidFill>
                  <a:srgbClr val="1A3868"/>
                </a:solidFill>
              </a:rPr>
              <a:t>，长度都是</a:t>
            </a:r>
            <a:r>
              <a:rPr lang="en-US" altLang="zh-CN" sz="2000" b="0" u="none" dirty="0">
                <a:solidFill>
                  <a:srgbClr val="1A3868"/>
                </a:solidFill>
              </a:rPr>
              <a:t>32</a:t>
            </a:r>
            <a:r>
              <a:rPr lang="zh-CN" altLang="en-US" sz="2000" b="0" u="none" dirty="0">
                <a:solidFill>
                  <a:srgbClr val="1A3868"/>
                </a:solidFill>
              </a:rPr>
              <a:t>位；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22" grpId="0" animBg="1"/>
      <p:bldP spid="3687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881" name="Group 2"/>
          <p:cNvGrpSpPr>
            <a:grpSpLocks/>
          </p:cNvGrpSpPr>
          <p:nvPr/>
        </p:nvGrpSpPr>
        <p:grpSpPr bwMode="auto">
          <a:xfrm>
            <a:off x="95250" y="703263"/>
            <a:ext cx="6924675" cy="3452812"/>
            <a:chOff x="22" y="804"/>
            <a:chExt cx="4362" cy="2175"/>
          </a:xfrm>
        </p:grpSpPr>
        <p:sp>
          <p:nvSpPr>
            <p:cNvPr id="378884" name="AutoShape 6"/>
            <p:cNvSpPr>
              <a:spLocks noChangeAspect="1" noChangeArrowheads="1" noTextEdit="1"/>
            </p:cNvSpPr>
            <p:nvPr/>
          </p:nvSpPr>
          <p:spPr bwMode="auto">
            <a:xfrm>
              <a:off x="22" y="804"/>
              <a:ext cx="4362" cy="2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885" name="Rectangle 7"/>
            <p:cNvSpPr>
              <a:spLocks noChangeArrowheads="1"/>
            </p:cNvSpPr>
            <p:nvPr/>
          </p:nvSpPr>
          <p:spPr bwMode="auto">
            <a:xfrm>
              <a:off x="567" y="967"/>
              <a:ext cx="423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8886" name="Rectangle 8"/>
            <p:cNvSpPr>
              <a:spLocks noChangeArrowheads="1"/>
            </p:cNvSpPr>
            <p:nvPr/>
          </p:nvSpPr>
          <p:spPr bwMode="auto">
            <a:xfrm>
              <a:off x="655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版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887" name="Rectangle 9"/>
            <p:cNvSpPr>
              <a:spLocks noChangeArrowheads="1"/>
            </p:cNvSpPr>
            <p:nvPr/>
          </p:nvSpPr>
          <p:spPr bwMode="auto">
            <a:xfrm>
              <a:off x="788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本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888" name="Rectangle 10"/>
            <p:cNvSpPr>
              <a:spLocks noChangeArrowheads="1"/>
            </p:cNvSpPr>
            <p:nvPr/>
          </p:nvSpPr>
          <p:spPr bwMode="auto">
            <a:xfrm>
              <a:off x="990" y="967"/>
              <a:ext cx="422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8889" name="Rectangle 11"/>
            <p:cNvSpPr>
              <a:spLocks noChangeArrowheads="1"/>
            </p:cNvSpPr>
            <p:nvPr/>
          </p:nvSpPr>
          <p:spPr bwMode="auto">
            <a:xfrm>
              <a:off x="1077" y="982"/>
              <a:ext cx="3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分组头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890" name="Rectangle 12"/>
            <p:cNvSpPr>
              <a:spLocks noChangeArrowheads="1"/>
            </p:cNvSpPr>
            <p:nvPr/>
          </p:nvSpPr>
          <p:spPr bwMode="auto">
            <a:xfrm>
              <a:off x="1077" y="1090"/>
              <a:ext cx="22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长度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891" name="Rectangle 13"/>
            <p:cNvSpPr>
              <a:spLocks noChangeArrowheads="1"/>
            </p:cNvSpPr>
            <p:nvPr/>
          </p:nvSpPr>
          <p:spPr bwMode="auto">
            <a:xfrm>
              <a:off x="1412" y="967"/>
              <a:ext cx="844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8892" name="Rectangle 14"/>
            <p:cNvSpPr>
              <a:spLocks noChangeArrowheads="1"/>
            </p:cNvSpPr>
            <p:nvPr/>
          </p:nvSpPr>
          <p:spPr bwMode="auto">
            <a:xfrm>
              <a:off x="1623" y="1050"/>
              <a:ext cx="45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 dirty="0" smtClean="0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区分服务</a:t>
              </a:r>
              <a:endParaRPr lang="zh-CN" altLang="en-US" u="none" dirty="0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893" name="Rectangle 15"/>
            <p:cNvSpPr>
              <a:spLocks noChangeArrowheads="1"/>
            </p:cNvSpPr>
            <p:nvPr/>
          </p:nvSpPr>
          <p:spPr bwMode="auto">
            <a:xfrm>
              <a:off x="2256" y="967"/>
              <a:ext cx="1689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8894" name="Rectangle 16"/>
            <p:cNvSpPr>
              <a:spLocks noChangeArrowheads="1"/>
            </p:cNvSpPr>
            <p:nvPr/>
          </p:nvSpPr>
          <p:spPr bwMode="auto">
            <a:xfrm>
              <a:off x="2731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总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895" name="Rectangle 17"/>
            <p:cNvSpPr>
              <a:spLocks noChangeArrowheads="1"/>
            </p:cNvSpPr>
            <p:nvPr/>
          </p:nvSpPr>
          <p:spPr bwMode="auto">
            <a:xfrm>
              <a:off x="3048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长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896" name="Rectangle 18"/>
            <p:cNvSpPr>
              <a:spLocks noChangeArrowheads="1"/>
            </p:cNvSpPr>
            <p:nvPr/>
          </p:nvSpPr>
          <p:spPr bwMode="auto">
            <a:xfrm>
              <a:off x="3364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度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897" name="Rectangle 19"/>
            <p:cNvSpPr>
              <a:spLocks noChangeArrowheads="1"/>
            </p:cNvSpPr>
            <p:nvPr/>
          </p:nvSpPr>
          <p:spPr bwMode="auto">
            <a:xfrm>
              <a:off x="567" y="1227"/>
              <a:ext cx="1689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8898" name="Rectangle 20"/>
            <p:cNvSpPr>
              <a:spLocks noChangeArrowheads="1"/>
            </p:cNvSpPr>
            <p:nvPr/>
          </p:nvSpPr>
          <p:spPr bwMode="auto">
            <a:xfrm>
              <a:off x="1253" y="131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标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899" name="Rectangle 21"/>
            <p:cNvSpPr>
              <a:spLocks noChangeArrowheads="1"/>
            </p:cNvSpPr>
            <p:nvPr/>
          </p:nvSpPr>
          <p:spPr bwMode="auto">
            <a:xfrm>
              <a:off x="1464" y="131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识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00" name="Rectangle 22"/>
            <p:cNvSpPr>
              <a:spLocks noChangeArrowheads="1"/>
            </p:cNvSpPr>
            <p:nvPr/>
          </p:nvSpPr>
          <p:spPr bwMode="auto">
            <a:xfrm>
              <a:off x="2256" y="1227"/>
              <a:ext cx="422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8901" name="Rectangle 23"/>
            <p:cNvSpPr>
              <a:spLocks noChangeArrowheads="1"/>
            </p:cNvSpPr>
            <p:nvPr/>
          </p:nvSpPr>
          <p:spPr bwMode="auto">
            <a:xfrm>
              <a:off x="2344" y="131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标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02" name="Rectangle 24"/>
            <p:cNvSpPr>
              <a:spLocks noChangeArrowheads="1"/>
            </p:cNvSpPr>
            <p:nvPr/>
          </p:nvSpPr>
          <p:spPr bwMode="auto">
            <a:xfrm>
              <a:off x="2476" y="131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志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03" name="Rectangle 25"/>
            <p:cNvSpPr>
              <a:spLocks noChangeArrowheads="1"/>
            </p:cNvSpPr>
            <p:nvPr/>
          </p:nvSpPr>
          <p:spPr bwMode="auto">
            <a:xfrm>
              <a:off x="2678" y="1227"/>
              <a:ext cx="1267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8904" name="Rectangle 26"/>
            <p:cNvSpPr>
              <a:spLocks noChangeArrowheads="1"/>
            </p:cNvSpPr>
            <p:nvPr/>
          </p:nvSpPr>
          <p:spPr bwMode="auto">
            <a:xfrm>
              <a:off x="3153" y="1311"/>
              <a:ext cx="3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片偏移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05" name="Rectangle 27"/>
            <p:cNvSpPr>
              <a:spLocks noChangeArrowheads="1"/>
            </p:cNvSpPr>
            <p:nvPr/>
          </p:nvSpPr>
          <p:spPr bwMode="auto">
            <a:xfrm>
              <a:off x="567" y="1488"/>
              <a:ext cx="845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8906" name="Rectangle 28"/>
            <p:cNvSpPr>
              <a:spLocks noChangeArrowheads="1"/>
            </p:cNvSpPr>
            <p:nvPr/>
          </p:nvSpPr>
          <p:spPr bwMode="auto">
            <a:xfrm>
              <a:off x="779" y="1572"/>
              <a:ext cx="44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生存时间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07" name="Rectangle 29"/>
            <p:cNvSpPr>
              <a:spLocks noChangeArrowheads="1"/>
            </p:cNvSpPr>
            <p:nvPr/>
          </p:nvSpPr>
          <p:spPr bwMode="auto">
            <a:xfrm>
              <a:off x="1412" y="1488"/>
              <a:ext cx="844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8908" name="Rectangle 30"/>
            <p:cNvSpPr>
              <a:spLocks noChangeArrowheads="1"/>
            </p:cNvSpPr>
            <p:nvPr/>
          </p:nvSpPr>
          <p:spPr bwMode="auto">
            <a:xfrm>
              <a:off x="1702" y="1572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协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09" name="Rectangle 31"/>
            <p:cNvSpPr>
              <a:spLocks noChangeArrowheads="1"/>
            </p:cNvSpPr>
            <p:nvPr/>
          </p:nvSpPr>
          <p:spPr bwMode="auto">
            <a:xfrm>
              <a:off x="1860" y="1572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议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10" name="Rectangle 32"/>
            <p:cNvSpPr>
              <a:spLocks noChangeArrowheads="1"/>
            </p:cNvSpPr>
            <p:nvPr/>
          </p:nvSpPr>
          <p:spPr bwMode="auto">
            <a:xfrm>
              <a:off x="2256" y="1488"/>
              <a:ext cx="1689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8911" name="Rectangle 33"/>
            <p:cNvSpPr>
              <a:spLocks noChangeArrowheads="1"/>
            </p:cNvSpPr>
            <p:nvPr/>
          </p:nvSpPr>
          <p:spPr bwMode="auto">
            <a:xfrm>
              <a:off x="2837" y="1572"/>
              <a:ext cx="56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 dirty="0" smtClean="0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首部校验和</a:t>
              </a:r>
              <a:endParaRPr lang="zh-CN" altLang="en-US" u="none" dirty="0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12" name="Rectangle 34"/>
            <p:cNvSpPr>
              <a:spLocks noChangeArrowheads="1"/>
            </p:cNvSpPr>
            <p:nvPr/>
          </p:nvSpPr>
          <p:spPr bwMode="auto">
            <a:xfrm>
              <a:off x="567" y="1748"/>
              <a:ext cx="3378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8913" name="Rectangle 35"/>
            <p:cNvSpPr>
              <a:spLocks noChangeArrowheads="1"/>
            </p:cNvSpPr>
            <p:nvPr/>
          </p:nvSpPr>
          <p:spPr bwMode="auto">
            <a:xfrm>
              <a:off x="1973" y="1832"/>
              <a:ext cx="12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源</a:t>
              </a:r>
              <a:endParaRPr lang="zh-CN" altLang="en-US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14" name="Rectangle 36"/>
            <p:cNvSpPr>
              <a:spLocks noChangeArrowheads="1"/>
            </p:cNvSpPr>
            <p:nvPr/>
          </p:nvSpPr>
          <p:spPr bwMode="auto">
            <a:xfrm>
              <a:off x="2154" y="1824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600" u="none">
                  <a:solidFill>
                    <a:srgbClr val="003399"/>
                  </a:solidFill>
                  <a:ea typeface="Gulim" pitchFamily="34" charset="-127"/>
                </a:rPr>
                <a:t>IP</a:t>
              </a:r>
              <a:endParaRPr lang="en-US" altLang="zh-CN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15" name="Rectangle 37"/>
            <p:cNvSpPr>
              <a:spLocks noChangeArrowheads="1"/>
            </p:cNvSpPr>
            <p:nvPr/>
          </p:nvSpPr>
          <p:spPr bwMode="auto">
            <a:xfrm>
              <a:off x="2293" y="1832"/>
              <a:ext cx="25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地址</a:t>
              </a:r>
              <a:endParaRPr lang="zh-CN" altLang="en-US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16" name="Rectangle 38"/>
            <p:cNvSpPr>
              <a:spLocks noChangeArrowheads="1"/>
            </p:cNvSpPr>
            <p:nvPr/>
          </p:nvSpPr>
          <p:spPr bwMode="auto">
            <a:xfrm>
              <a:off x="567" y="2009"/>
              <a:ext cx="3378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8917" name="Rectangle 39"/>
            <p:cNvSpPr>
              <a:spLocks noChangeArrowheads="1"/>
            </p:cNvSpPr>
            <p:nvPr/>
          </p:nvSpPr>
          <p:spPr bwMode="auto">
            <a:xfrm>
              <a:off x="1927" y="2093"/>
              <a:ext cx="25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目的</a:t>
              </a:r>
              <a:endParaRPr lang="zh-CN" altLang="en-US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18" name="Rectangle 40"/>
            <p:cNvSpPr>
              <a:spLocks noChangeArrowheads="1"/>
            </p:cNvSpPr>
            <p:nvPr/>
          </p:nvSpPr>
          <p:spPr bwMode="auto">
            <a:xfrm>
              <a:off x="2212" y="2085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600" u="none">
                  <a:solidFill>
                    <a:srgbClr val="003399"/>
                  </a:solidFill>
                  <a:ea typeface="Gulim" pitchFamily="34" charset="-127"/>
                </a:rPr>
                <a:t>IP</a:t>
              </a:r>
              <a:endParaRPr lang="en-US" altLang="zh-CN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19" name="Rectangle 41"/>
            <p:cNvSpPr>
              <a:spLocks noChangeArrowheads="1"/>
            </p:cNvSpPr>
            <p:nvPr/>
          </p:nvSpPr>
          <p:spPr bwMode="auto">
            <a:xfrm>
              <a:off x="2384" y="2093"/>
              <a:ext cx="25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地址</a:t>
              </a:r>
              <a:endParaRPr lang="zh-CN" altLang="en-US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20" name="Rectangle 42"/>
            <p:cNvSpPr>
              <a:spLocks noChangeArrowheads="1"/>
            </p:cNvSpPr>
            <p:nvPr/>
          </p:nvSpPr>
          <p:spPr bwMode="auto">
            <a:xfrm>
              <a:off x="567" y="2269"/>
              <a:ext cx="2745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8921" name="Rectangle 43"/>
            <p:cNvSpPr>
              <a:spLocks noChangeArrowheads="1"/>
            </p:cNvSpPr>
            <p:nvPr/>
          </p:nvSpPr>
          <p:spPr bwMode="auto">
            <a:xfrm>
              <a:off x="567" y="2269"/>
              <a:ext cx="2745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8922" name="Rectangle 44"/>
            <p:cNvSpPr>
              <a:spLocks noChangeArrowheads="1"/>
            </p:cNvSpPr>
            <p:nvPr/>
          </p:nvSpPr>
          <p:spPr bwMode="auto">
            <a:xfrm>
              <a:off x="1702" y="2353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选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23" name="Rectangle 45"/>
            <p:cNvSpPr>
              <a:spLocks noChangeArrowheads="1"/>
            </p:cNvSpPr>
            <p:nvPr/>
          </p:nvSpPr>
          <p:spPr bwMode="auto">
            <a:xfrm>
              <a:off x="2071" y="2353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项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24" name="Rectangle 46"/>
            <p:cNvSpPr>
              <a:spLocks noChangeArrowheads="1"/>
            </p:cNvSpPr>
            <p:nvPr/>
          </p:nvSpPr>
          <p:spPr bwMode="auto">
            <a:xfrm>
              <a:off x="3312" y="2269"/>
              <a:ext cx="633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8925" name="Rectangle 47"/>
            <p:cNvSpPr>
              <a:spLocks noChangeArrowheads="1"/>
            </p:cNvSpPr>
            <p:nvPr/>
          </p:nvSpPr>
          <p:spPr bwMode="auto">
            <a:xfrm>
              <a:off x="3312" y="2269"/>
              <a:ext cx="633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8926" name="Rectangle 48"/>
            <p:cNvSpPr>
              <a:spLocks noChangeArrowheads="1"/>
            </p:cNvSpPr>
            <p:nvPr/>
          </p:nvSpPr>
          <p:spPr bwMode="auto">
            <a:xfrm>
              <a:off x="3470" y="2353"/>
              <a:ext cx="3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填充域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27" name="Rectangle 49"/>
            <p:cNvSpPr>
              <a:spLocks noChangeArrowheads="1"/>
            </p:cNvSpPr>
            <p:nvPr/>
          </p:nvSpPr>
          <p:spPr bwMode="auto">
            <a:xfrm>
              <a:off x="567" y="2530"/>
              <a:ext cx="3378" cy="435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8928" name="Freeform 50"/>
            <p:cNvSpPr>
              <a:spLocks noEditPoints="1"/>
            </p:cNvSpPr>
            <p:nvPr/>
          </p:nvSpPr>
          <p:spPr bwMode="auto">
            <a:xfrm>
              <a:off x="3941" y="964"/>
              <a:ext cx="404" cy="7"/>
            </a:xfrm>
            <a:custGeom>
              <a:avLst/>
              <a:gdLst>
                <a:gd name="T0" fmla="*/ 1 w 736"/>
                <a:gd name="T1" fmla="*/ 0 h 16"/>
                <a:gd name="T2" fmla="*/ 9 w 736"/>
                <a:gd name="T3" fmla="*/ 0 h 16"/>
                <a:gd name="T4" fmla="*/ 10 w 736"/>
                <a:gd name="T5" fmla="*/ 1 h 16"/>
                <a:gd name="T6" fmla="*/ 9 w 736"/>
                <a:gd name="T7" fmla="*/ 1 h 16"/>
                <a:gd name="T8" fmla="*/ 1 w 736"/>
                <a:gd name="T9" fmla="*/ 1 h 16"/>
                <a:gd name="T10" fmla="*/ 0 w 736"/>
                <a:gd name="T11" fmla="*/ 1 h 16"/>
                <a:gd name="T12" fmla="*/ 1 w 736"/>
                <a:gd name="T13" fmla="*/ 0 h 16"/>
                <a:gd name="T14" fmla="*/ 17 w 736"/>
                <a:gd name="T15" fmla="*/ 0 h 16"/>
                <a:gd name="T16" fmla="*/ 25 w 736"/>
                <a:gd name="T17" fmla="*/ 0 h 16"/>
                <a:gd name="T18" fmla="*/ 26 w 736"/>
                <a:gd name="T19" fmla="*/ 1 h 16"/>
                <a:gd name="T20" fmla="*/ 25 w 736"/>
                <a:gd name="T21" fmla="*/ 1 h 16"/>
                <a:gd name="T22" fmla="*/ 17 w 736"/>
                <a:gd name="T23" fmla="*/ 1 h 16"/>
                <a:gd name="T24" fmla="*/ 16 w 736"/>
                <a:gd name="T25" fmla="*/ 1 h 16"/>
                <a:gd name="T26" fmla="*/ 17 w 736"/>
                <a:gd name="T27" fmla="*/ 0 h 16"/>
                <a:gd name="T28" fmla="*/ 33 w 736"/>
                <a:gd name="T29" fmla="*/ 0 h 16"/>
                <a:gd name="T30" fmla="*/ 41 w 736"/>
                <a:gd name="T31" fmla="*/ 0 h 16"/>
                <a:gd name="T32" fmla="*/ 42 w 736"/>
                <a:gd name="T33" fmla="*/ 1 h 16"/>
                <a:gd name="T34" fmla="*/ 41 w 736"/>
                <a:gd name="T35" fmla="*/ 1 h 16"/>
                <a:gd name="T36" fmla="*/ 33 w 736"/>
                <a:gd name="T37" fmla="*/ 1 h 16"/>
                <a:gd name="T38" fmla="*/ 32 w 736"/>
                <a:gd name="T39" fmla="*/ 1 h 16"/>
                <a:gd name="T40" fmla="*/ 33 w 736"/>
                <a:gd name="T41" fmla="*/ 0 h 16"/>
                <a:gd name="T42" fmla="*/ 49 w 736"/>
                <a:gd name="T43" fmla="*/ 0 h 16"/>
                <a:gd name="T44" fmla="*/ 57 w 736"/>
                <a:gd name="T45" fmla="*/ 0 h 16"/>
                <a:gd name="T46" fmla="*/ 58 w 736"/>
                <a:gd name="T47" fmla="*/ 1 h 16"/>
                <a:gd name="T48" fmla="*/ 57 w 736"/>
                <a:gd name="T49" fmla="*/ 1 h 16"/>
                <a:gd name="T50" fmla="*/ 49 w 736"/>
                <a:gd name="T51" fmla="*/ 1 h 16"/>
                <a:gd name="T52" fmla="*/ 48 w 736"/>
                <a:gd name="T53" fmla="*/ 1 h 16"/>
                <a:gd name="T54" fmla="*/ 49 w 736"/>
                <a:gd name="T55" fmla="*/ 0 h 16"/>
                <a:gd name="T56" fmla="*/ 65 w 736"/>
                <a:gd name="T57" fmla="*/ 0 h 16"/>
                <a:gd name="T58" fmla="*/ 73 w 736"/>
                <a:gd name="T59" fmla="*/ 0 h 16"/>
                <a:gd name="T60" fmla="*/ 74 w 736"/>
                <a:gd name="T61" fmla="*/ 1 h 16"/>
                <a:gd name="T62" fmla="*/ 73 w 736"/>
                <a:gd name="T63" fmla="*/ 1 h 16"/>
                <a:gd name="T64" fmla="*/ 65 w 736"/>
                <a:gd name="T65" fmla="*/ 1 h 16"/>
                <a:gd name="T66" fmla="*/ 64 w 736"/>
                <a:gd name="T67" fmla="*/ 1 h 16"/>
                <a:gd name="T68" fmla="*/ 65 w 736"/>
                <a:gd name="T69" fmla="*/ 0 h 16"/>
                <a:gd name="T70" fmla="*/ 81 w 736"/>
                <a:gd name="T71" fmla="*/ 0 h 16"/>
                <a:gd name="T72" fmla="*/ 88 w 736"/>
                <a:gd name="T73" fmla="*/ 0 h 16"/>
                <a:gd name="T74" fmla="*/ 90 w 736"/>
                <a:gd name="T75" fmla="*/ 1 h 16"/>
                <a:gd name="T76" fmla="*/ 88 w 736"/>
                <a:gd name="T77" fmla="*/ 1 h 16"/>
                <a:gd name="T78" fmla="*/ 81 w 736"/>
                <a:gd name="T79" fmla="*/ 1 h 16"/>
                <a:gd name="T80" fmla="*/ 79 w 736"/>
                <a:gd name="T81" fmla="*/ 1 h 16"/>
                <a:gd name="T82" fmla="*/ 81 w 736"/>
                <a:gd name="T83" fmla="*/ 0 h 16"/>
                <a:gd name="T84" fmla="*/ 97 w 736"/>
                <a:gd name="T85" fmla="*/ 0 h 16"/>
                <a:gd name="T86" fmla="*/ 104 w 736"/>
                <a:gd name="T87" fmla="*/ 0 h 16"/>
                <a:gd name="T88" fmla="*/ 106 w 736"/>
                <a:gd name="T89" fmla="*/ 1 h 16"/>
                <a:gd name="T90" fmla="*/ 104 w 736"/>
                <a:gd name="T91" fmla="*/ 1 h 16"/>
                <a:gd name="T92" fmla="*/ 97 w 736"/>
                <a:gd name="T93" fmla="*/ 1 h 16"/>
                <a:gd name="T94" fmla="*/ 95 w 736"/>
                <a:gd name="T95" fmla="*/ 1 h 16"/>
                <a:gd name="T96" fmla="*/ 97 w 736"/>
                <a:gd name="T97" fmla="*/ 0 h 16"/>
                <a:gd name="T98" fmla="*/ 113 w 736"/>
                <a:gd name="T99" fmla="*/ 0 h 16"/>
                <a:gd name="T100" fmla="*/ 121 w 736"/>
                <a:gd name="T101" fmla="*/ 0 h 16"/>
                <a:gd name="T102" fmla="*/ 122 w 736"/>
                <a:gd name="T103" fmla="*/ 1 h 16"/>
                <a:gd name="T104" fmla="*/ 121 w 736"/>
                <a:gd name="T105" fmla="*/ 1 h 16"/>
                <a:gd name="T106" fmla="*/ 113 w 736"/>
                <a:gd name="T107" fmla="*/ 1 h 16"/>
                <a:gd name="T108" fmla="*/ 111 w 736"/>
                <a:gd name="T109" fmla="*/ 1 h 16"/>
                <a:gd name="T110" fmla="*/ 113 w 736"/>
                <a:gd name="T111" fmla="*/ 0 h 1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6"/>
                <a:gd name="T170" fmla="*/ 736 w 736"/>
                <a:gd name="T171" fmla="*/ 16 h 1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29" name="Freeform 51"/>
            <p:cNvSpPr>
              <a:spLocks noEditPoints="1"/>
            </p:cNvSpPr>
            <p:nvPr/>
          </p:nvSpPr>
          <p:spPr bwMode="auto">
            <a:xfrm>
              <a:off x="3941" y="2527"/>
              <a:ext cx="404" cy="7"/>
            </a:xfrm>
            <a:custGeom>
              <a:avLst/>
              <a:gdLst>
                <a:gd name="T0" fmla="*/ 1 w 736"/>
                <a:gd name="T1" fmla="*/ 0 h 16"/>
                <a:gd name="T2" fmla="*/ 9 w 736"/>
                <a:gd name="T3" fmla="*/ 0 h 16"/>
                <a:gd name="T4" fmla="*/ 10 w 736"/>
                <a:gd name="T5" fmla="*/ 1 h 16"/>
                <a:gd name="T6" fmla="*/ 9 w 736"/>
                <a:gd name="T7" fmla="*/ 1 h 16"/>
                <a:gd name="T8" fmla="*/ 1 w 736"/>
                <a:gd name="T9" fmla="*/ 1 h 16"/>
                <a:gd name="T10" fmla="*/ 0 w 736"/>
                <a:gd name="T11" fmla="*/ 1 h 16"/>
                <a:gd name="T12" fmla="*/ 1 w 736"/>
                <a:gd name="T13" fmla="*/ 0 h 16"/>
                <a:gd name="T14" fmla="*/ 17 w 736"/>
                <a:gd name="T15" fmla="*/ 0 h 16"/>
                <a:gd name="T16" fmla="*/ 25 w 736"/>
                <a:gd name="T17" fmla="*/ 0 h 16"/>
                <a:gd name="T18" fmla="*/ 26 w 736"/>
                <a:gd name="T19" fmla="*/ 1 h 16"/>
                <a:gd name="T20" fmla="*/ 25 w 736"/>
                <a:gd name="T21" fmla="*/ 1 h 16"/>
                <a:gd name="T22" fmla="*/ 17 w 736"/>
                <a:gd name="T23" fmla="*/ 1 h 16"/>
                <a:gd name="T24" fmla="*/ 16 w 736"/>
                <a:gd name="T25" fmla="*/ 1 h 16"/>
                <a:gd name="T26" fmla="*/ 17 w 736"/>
                <a:gd name="T27" fmla="*/ 0 h 16"/>
                <a:gd name="T28" fmla="*/ 33 w 736"/>
                <a:gd name="T29" fmla="*/ 0 h 16"/>
                <a:gd name="T30" fmla="*/ 41 w 736"/>
                <a:gd name="T31" fmla="*/ 0 h 16"/>
                <a:gd name="T32" fmla="*/ 42 w 736"/>
                <a:gd name="T33" fmla="*/ 1 h 16"/>
                <a:gd name="T34" fmla="*/ 41 w 736"/>
                <a:gd name="T35" fmla="*/ 1 h 16"/>
                <a:gd name="T36" fmla="*/ 33 w 736"/>
                <a:gd name="T37" fmla="*/ 1 h 16"/>
                <a:gd name="T38" fmla="*/ 32 w 736"/>
                <a:gd name="T39" fmla="*/ 1 h 16"/>
                <a:gd name="T40" fmla="*/ 33 w 736"/>
                <a:gd name="T41" fmla="*/ 0 h 16"/>
                <a:gd name="T42" fmla="*/ 49 w 736"/>
                <a:gd name="T43" fmla="*/ 0 h 16"/>
                <a:gd name="T44" fmla="*/ 57 w 736"/>
                <a:gd name="T45" fmla="*/ 0 h 16"/>
                <a:gd name="T46" fmla="*/ 58 w 736"/>
                <a:gd name="T47" fmla="*/ 1 h 16"/>
                <a:gd name="T48" fmla="*/ 57 w 736"/>
                <a:gd name="T49" fmla="*/ 1 h 16"/>
                <a:gd name="T50" fmla="*/ 49 w 736"/>
                <a:gd name="T51" fmla="*/ 1 h 16"/>
                <a:gd name="T52" fmla="*/ 48 w 736"/>
                <a:gd name="T53" fmla="*/ 1 h 16"/>
                <a:gd name="T54" fmla="*/ 49 w 736"/>
                <a:gd name="T55" fmla="*/ 0 h 16"/>
                <a:gd name="T56" fmla="*/ 65 w 736"/>
                <a:gd name="T57" fmla="*/ 0 h 16"/>
                <a:gd name="T58" fmla="*/ 73 w 736"/>
                <a:gd name="T59" fmla="*/ 0 h 16"/>
                <a:gd name="T60" fmla="*/ 74 w 736"/>
                <a:gd name="T61" fmla="*/ 1 h 16"/>
                <a:gd name="T62" fmla="*/ 73 w 736"/>
                <a:gd name="T63" fmla="*/ 1 h 16"/>
                <a:gd name="T64" fmla="*/ 65 w 736"/>
                <a:gd name="T65" fmla="*/ 1 h 16"/>
                <a:gd name="T66" fmla="*/ 64 w 736"/>
                <a:gd name="T67" fmla="*/ 1 h 16"/>
                <a:gd name="T68" fmla="*/ 65 w 736"/>
                <a:gd name="T69" fmla="*/ 0 h 16"/>
                <a:gd name="T70" fmla="*/ 81 w 736"/>
                <a:gd name="T71" fmla="*/ 0 h 16"/>
                <a:gd name="T72" fmla="*/ 88 w 736"/>
                <a:gd name="T73" fmla="*/ 0 h 16"/>
                <a:gd name="T74" fmla="*/ 90 w 736"/>
                <a:gd name="T75" fmla="*/ 1 h 16"/>
                <a:gd name="T76" fmla="*/ 88 w 736"/>
                <a:gd name="T77" fmla="*/ 1 h 16"/>
                <a:gd name="T78" fmla="*/ 81 w 736"/>
                <a:gd name="T79" fmla="*/ 1 h 16"/>
                <a:gd name="T80" fmla="*/ 79 w 736"/>
                <a:gd name="T81" fmla="*/ 1 h 16"/>
                <a:gd name="T82" fmla="*/ 81 w 736"/>
                <a:gd name="T83" fmla="*/ 0 h 16"/>
                <a:gd name="T84" fmla="*/ 97 w 736"/>
                <a:gd name="T85" fmla="*/ 0 h 16"/>
                <a:gd name="T86" fmla="*/ 104 w 736"/>
                <a:gd name="T87" fmla="*/ 0 h 16"/>
                <a:gd name="T88" fmla="*/ 106 w 736"/>
                <a:gd name="T89" fmla="*/ 1 h 16"/>
                <a:gd name="T90" fmla="*/ 104 w 736"/>
                <a:gd name="T91" fmla="*/ 1 h 16"/>
                <a:gd name="T92" fmla="*/ 97 w 736"/>
                <a:gd name="T93" fmla="*/ 1 h 16"/>
                <a:gd name="T94" fmla="*/ 95 w 736"/>
                <a:gd name="T95" fmla="*/ 1 h 16"/>
                <a:gd name="T96" fmla="*/ 97 w 736"/>
                <a:gd name="T97" fmla="*/ 0 h 16"/>
                <a:gd name="T98" fmla="*/ 113 w 736"/>
                <a:gd name="T99" fmla="*/ 0 h 16"/>
                <a:gd name="T100" fmla="*/ 121 w 736"/>
                <a:gd name="T101" fmla="*/ 0 h 16"/>
                <a:gd name="T102" fmla="*/ 122 w 736"/>
                <a:gd name="T103" fmla="*/ 1 h 16"/>
                <a:gd name="T104" fmla="*/ 121 w 736"/>
                <a:gd name="T105" fmla="*/ 1 h 16"/>
                <a:gd name="T106" fmla="*/ 113 w 736"/>
                <a:gd name="T107" fmla="*/ 1 h 16"/>
                <a:gd name="T108" fmla="*/ 111 w 736"/>
                <a:gd name="T109" fmla="*/ 1 h 16"/>
                <a:gd name="T110" fmla="*/ 113 w 736"/>
                <a:gd name="T111" fmla="*/ 0 h 1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6"/>
                <a:gd name="T170" fmla="*/ 736 w 736"/>
                <a:gd name="T171" fmla="*/ 16 h 1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30" name="Rectangle 52"/>
            <p:cNvSpPr>
              <a:spLocks noChangeArrowheads="1"/>
            </p:cNvSpPr>
            <p:nvPr/>
          </p:nvSpPr>
          <p:spPr bwMode="auto">
            <a:xfrm>
              <a:off x="1755" y="270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数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31" name="Rectangle 53"/>
            <p:cNvSpPr>
              <a:spLocks noChangeArrowheads="1"/>
            </p:cNvSpPr>
            <p:nvPr/>
          </p:nvSpPr>
          <p:spPr bwMode="auto">
            <a:xfrm>
              <a:off x="2071" y="270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据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32" name="Rectangle 54"/>
            <p:cNvSpPr>
              <a:spLocks noChangeArrowheads="1"/>
            </p:cNvSpPr>
            <p:nvPr/>
          </p:nvSpPr>
          <p:spPr bwMode="auto">
            <a:xfrm>
              <a:off x="2389" y="270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部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33" name="Rectangle 55"/>
            <p:cNvSpPr>
              <a:spLocks noChangeArrowheads="1"/>
            </p:cNvSpPr>
            <p:nvPr/>
          </p:nvSpPr>
          <p:spPr bwMode="auto">
            <a:xfrm>
              <a:off x="2705" y="270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分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34" name="Freeform 57"/>
            <p:cNvSpPr>
              <a:spLocks noEditPoints="1"/>
            </p:cNvSpPr>
            <p:nvPr/>
          </p:nvSpPr>
          <p:spPr bwMode="auto">
            <a:xfrm>
              <a:off x="4204" y="1011"/>
              <a:ext cx="9" cy="637"/>
            </a:xfrm>
            <a:custGeom>
              <a:avLst/>
              <a:gdLst>
                <a:gd name="T0" fmla="*/ 3 w 16"/>
                <a:gd name="T1" fmla="*/ 5 h 1408"/>
                <a:gd name="T2" fmla="*/ 0 w 16"/>
                <a:gd name="T3" fmla="*/ 5 h 1408"/>
                <a:gd name="T4" fmla="*/ 2 w 16"/>
                <a:gd name="T5" fmla="*/ 0 h 1408"/>
                <a:gd name="T6" fmla="*/ 3 w 16"/>
                <a:gd name="T7" fmla="*/ 10 h 1408"/>
                <a:gd name="T8" fmla="*/ 2 w 16"/>
                <a:gd name="T9" fmla="*/ 15 h 1408"/>
                <a:gd name="T10" fmla="*/ 0 w 16"/>
                <a:gd name="T11" fmla="*/ 10 h 1408"/>
                <a:gd name="T12" fmla="*/ 3 w 16"/>
                <a:gd name="T13" fmla="*/ 10 h 1408"/>
                <a:gd name="T14" fmla="*/ 3 w 16"/>
                <a:gd name="T15" fmla="*/ 23 h 1408"/>
                <a:gd name="T16" fmla="*/ 0 w 16"/>
                <a:gd name="T17" fmla="*/ 23 h 1408"/>
                <a:gd name="T18" fmla="*/ 2 w 16"/>
                <a:gd name="T19" fmla="*/ 18 h 1408"/>
                <a:gd name="T20" fmla="*/ 3 w 16"/>
                <a:gd name="T21" fmla="*/ 28 h 1408"/>
                <a:gd name="T22" fmla="*/ 2 w 16"/>
                <a:gd name="T23" fmla="*/ 33 h 1408"/>
                <a:gd name="T24" fmla="*/ 0 w 16"/>
                <a:gd name="T25" fmla="*/ 28 h 1408"/>
                <a:gd name="T26" fmla="*/ 3 w 16"/>
                <a:gd name="T27" fmla="*/ 28 h 1408"/>
                <a:gd name="T28" fmla="*/ 3 w 16"/>
                <a:gd name="T29" fmla="*/ 41 h 1408"/>
                <a:gd name="T30" fmla="*/ 0 w 16"/>
                <a:gd name="T31" fmla="*/ 41 h 1408"/>
                <a:gd name="T32" fmla="*/ 2 w 16"/>
                <a:gd name="T33" fmla="*/ 36 h 1408"/>
                <a:gd name="T34" fmla="*/ 3 w 16"/>
                <a:gd name="T35" fmla="*/ 45 h 1408"/>
                <a:gd name="T36" fmla="*/ 2 w 16"/>
                <a:gd name="T37" fmla="*/ 50 h 1408"/>
                <a:gd name="T38" fmla="*/ 0 w 16"/>
                <a:gd name="T39" fmla="*/ 45 h 1408"/>
                <a:gd name="T40" fmla="*/ 3 w 16"/>
                <a:gd name="T41" fmla="*/ 45 h 1408"/>
                <a:gd name="T42" fmla="*/ 3 w 16"/>
                <a:gd name="T43" fmla="*/ 58 h 1408"/>
                <a:gd name="T44" fmla="*/ 0 w 16"/>
                <a:gd name="T45" fmla="*/ 58 h 1408"/>
                <a:gd name="T46" fmla="*/ 2 w 16"/>
                <a:gd name="T47" fmla="*/ 53 h 1408"/>
                <a:gd name="T48" fmla="*/ 3 w 16"/>
                <a:gd name="T49" fmla="*/ 63 h 1408"/>
                <a:gd name="T50" fmla="*/ 2 w 16"/>
                <a:gd name="T51" fmla="*/ 68 h 1408"/>
                <a:gd name="T52" fmla="*/ 0 w 16"/>
                <a:gd name="T53" fmla="*/ 63 h 1408"/>
                <a:gd name="T54" fmla="*/ 3 w 16"/>
                <a:gd name="T55" fmla="*/ 63 h 1408"/>
                <a:gd name="T56" fmla="*/ 3 w 16"/>
                <a:gd name="T57" fmla="*/ 76 h 1408"/>
                <a:gd name="T58" fmla="*/ 0 w 16"/>
                <a:gd name="T59" fmla="*/ 76 h 1408"/>
                <a:gd name="T60" fmla="*/ 2 w 16"/>
                <a:gd name="T61" fmla="*/ 71 h 1408"/>
                <a:gd name="T62" fmla="*/ 3 w 16"/>
                <a:gd name="T63" fmla="*/ 81 h 1408"/>
                <a:gd name="T64" fmla="*/ 2 w 16"/>
                <a:gd name="T65" fmla="*/ 86 h 1408"/>
                <a:gd name="T66" fmla="*/ 0 w 16"/>
                <a:gd name="T67" fmla="*/ 81 h 1408"/>
                <a:gd name="T68" fmla="*/ 3 w 16"/>
                <a:gd name="T69" fmla="*/ 81 h 1408"/>
                <a:gd name="T70" fmla="*/ 3 w 16"/>
                <a:gd name="T71" fmla="*/ 94 h 1408"/>
                <a:gd name="T72" fmla="*/ 0 w 16"/>
                <a:gd name="T73" fmla="*/ 94 h 1408"/>
                <a:gd name="T74" fmla="*/ 2 w 16"/>
                <a:gd name="T75" fmla="*/ 89 h 1408"/>
                <a:gd name="T76" fmla="*/ 3 w 16"/>
                <a:gd name="T77" fmla="*/ 99 h 1408"/>
                <a:gd name="T78" fmla="*/ 2 w 16"/>
                <a:gd name="T79" fmla="*/ 104 h 1408"/>
                <a:gd name="T80" fmla="*/ 0 w 16"/>
                <a:gd name="T81" fmla="*/ 99 h 1408"/>
                <a:gd name="T82" fmla="*/ 3 w 16"/>
                <a:gd name="T83" fmla="*/ 99 h 1408"/>
                <a:gd name="T84" fmla="*/ 3 w 16"/>
                <a:gd name="T85" fmla="*/ 112 h 1408"/>
                <a:gd name="T86" fmla="*/ 0 w 16"/>
                <a:gd name="T87" fmla="*/ 112 h 1408"/>
                <a:gd name="T88" fmla="*/ 2 w 16"/>
                <a:gd name="T89" fmla="*/ 107 h 1408"/>
                <a:gd name="T90" fmla="*/ 3 w 16"/>
                <a:gd name="T91" fmla="*/ 116 h 1408"/>
                <a:gd name="T92" fmla="*/ 2 w 16"/>
                <a:gd name="T93" fmla="*/ 122 h 1408"/>
                <a:gd name="T94" fmla="*/ 0 w 16"/>
                <a:gd name="T95" fmla="*/ 116 h 1408"/>
                <a:gd name="T96" fmla="*/ 3 w 16"/>
                <a:gd name="T97" fmla="*/ 116 h 1408"/>
                <a:gd name="T98" fmla="*/ 3 w 16"/>
                <a:gd name="T99" fmla="*/ 129 h 1408"/>
                <a:gd name="T100" fmla="*/ 0 w 16"/>
                <a:gd name="T101" fmla="*/ 129 h 1408"/>
                <a:gd name="T102" fmla="*/ 2 w 16"/>
                <a:gd name="T103" fmla="*/ 124 h 140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"/>
                <a:gd name="T157" fmla="*/ 0 h 1408"/>
                <a:gd name="T158" fmla="*/ 16 w 16"/>
                <a:gd name="T159" fmla="*/ 1408 h 140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" h="1408">
                  <a:moveTo>
                    <a:pt x="16" y="8"/>
                  </a:moveTo>
                  <a:lnTo>
                    <a:pt x="16" y="56"/>
                  </a:lnTo>
                  <a:cubicBezTo>
                    <a:pt x="16" y="61"/>
                    <a:pt x="13" y="64"/>
                    <a:pt x="8" y="64"/>
                  </a:cubicBezTo>
                  <a:cubicBezTo>
                    <a:pt x="4" y="64"/>
                    <a:pt x="0" y="61"/>
                    <a:pt x="0" y="56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104"/>
                  </a:moveTo>
                  <a:lnTo>
                    <a:pt x="16" y="152"/>
                  </a:lnTo>
                  <a:cubicBezTo>
                    <a:pt x="16" y="157"/>
                    <a:pt x="13" y="160"/>
                    <a:pt x="8" y="160"/>
                  </a:cubicBezTo>
                  <a:cubicBezTo>
                    <a:pt x="4" y="160"/>
                    <a:pt x="0" y="157"/>
                    <a:pt x="0" y="152"/>
                  </a:cubicBezTo>
                  <a:lnTo>
                    <a:pt x="0" y="104"/>
                  </a:lnTo>
                  <a:cubicBezTo>
                    <a:pt x="0" y="100"/>
                    <a:pt x="4" y="96"/>
                    <a:pt x="8" y="96"/>
                  </a:cubicBezTo>
                  <a:cubicBezTo>
                    <a:pt x="13" y="96"/>
                    <a:pt x="16" y="100"/>
                    <a:pt x="16" y="104"/>
                  </a:cubicBezTo>
                  <a:close/>
                  <a:moveTo>
                    <a:pt x="16" y="200"/>
                  </a:moveTo>
                  <a:lnTo>
                    <a:pt x="16" y="248"/>
                  </a:lnTo>
                  <a:cubicBezTo>
                    <a:pt x="16" y="253"/>
                    <a:pt x="13" y="256"/>
                    <a:pt x="8" y="256"/>
                  </a:cubicBezTo>
                  <a:cubicBezTo>
                    <a:pt x="4" y="256"/>
                    <a:pt x="0" y="253"/>
                    <a:pt x="0" y="248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296"/>
                  </a:moveTo>
                  <a:lnTo>
                    <a:pt x="16" y="344"/>
                  </a:lnTo>
                  <a:cubicBezTo>
                    <a:pt x="16" y="349"/>
                    <a:pt x="13" y="352"/>
                    <a:pt x="8" y="352"/>
                  </a:cubicBezTo>
                  <a:cubicBezTo>
                    <a:pt x="4" y="352"/>
                    <a:pt x="0" y="349"/>
                    <a:pt x="0" y="344"/>
                  </a:cubicBezTo>
                  <a:lnTo>
                    <a:pt x="0" y="296"/>
                  </a:lnTo>
                  <a:cubicBezTo>
                    <a:pt x="0" y="292"/>
                    <a:pt x="4" y="288"/>
                    <a:pt x="8" y="288"/>
                  </a:cubicBezTo>
                  <a:cubicBezTo>
                    <a:pt x="13" y="288"/>
                    <a:pt x="16" y="292"/>
                    <a:pt x="16" y="296"/>
                  </a:cubicBezTo>
                  <a:close/>
                  <a:moveTo>
                    <a:pt x="16" y="392"/>
                  </a:moveTo>
                  <a:lnTo>
                    <a:pt x="16" y="440"/>
                  </a:lnTo>
                  <a:cubicBezTo>
                    <a:pt x="16" y="445"/>
                    <a:pt x="13" y="448"/>
                    <a:pt x="8" y="448"/>
                  </a:cubicBezTo>
                  <a:cubicBezTo>
                    <a:pt x="4" y="448"/>
                    <a:pt x="0" y="445"/>
                    <a:pt x="0" y="440"/>
                  </a:cubicBezTo>
                  <a:lnTo>
                    <a:pt x="0" y="392"/>
                  </a:lnTo>
                  <a:cubicBezTo>
                    <a:pt x="0" y="388"/>
                    <a:pt x="4" y="384"/>
                    <a:pt x="8" y="384"/>
                  </a:cubicBezTo>
                  <a:cubicBezTo>
                    <a:pt x="13" y="384"/>
                    <a:pt x="16" y="388"/>
                    <a:pt x="16" y="392"/>
                  </a:cubicBezTo>
                  <a:close/>
                  <a:moveTo>
                    <a:pt x="16" y="488"/>
                  </a:moveTo>
                  <a:lnTo>
                    <a:pt x="16" y="536"/>
                  </a:lnTo>
                  <a:cubicBezTo>
                    <a:pt x="16" y="541"/>
                    <a:pt x="13" y="544"/>
                    <a:pt x="8" y="544"/>
                  </a:cubicBezTo>
                  <a:cubicBezTo>
                    <a:pt x="4" y="544"/>
                    <a:pt x="0" y="541"/>
                    <a:pt x="0" y="536"/>
                  </a:cubicBezTo>
                  <a:lnTo>
                    <a:pt x="0" y="488"/>
                  </a:lnTo>
                  <a:cubicBezTo>
                    <a:pt x="0" y="484"/>
                    <a:pt x="4" y="480"/>
                    <a:pt x="8" y="480"/>
                  </a:cubicBezTo>
                  <a:cubicBezTo>
                    <a:pt x="13" y="480"/>
                    <a:pt x="16" y="484"/>
                    <a:pt x="16" y="488"/>
                  </a:cubicBezTo>
                  <a:close/>
                  <a:moveTo>
                    <a:pt x="16" y="584"/>
                  </a:moveTo>
                  <a:lnTo>
                    <a:pt x="16" y="632"/>
                  </a:lnTo>
                  <a:cubicBezTo>
                    <a:pt x="16" y="637"/>
                    <a:pt x="13" y="640"/>
                    <a:pt x="8" y="640"/>
                  </a:cubicBezTo>
                  <a:cubicBezTo>
                    <a:pt x="4" y="640"/>
                    <a:pt x="0" y="637"/>
                    <a:pt x="0" y="632"/>
                  </a:cubicBezTo>
                  <a:lnTo>
                    <a:pt x="0" y="584"/>
                  </a:lnTo>
                  <a:cubicBezTo>
                    <a:pt x="0" y="580"/>
                    <a:pt x="4" y="576"/>
                    <a:pt x="8" y="576"/>
                  </a:cubicBezTo>
                  <a:cubicBezTo>
                    <a:pt x="13" y="576"/>
                    <a:pt x="16" y="580"/>
                    <a:pt x="16" y="584"/>
                  </a:cubicBezTo>
                  <a:close/>
                  <a:moveTo>
                    <a:pt x="16" y="680"/>
                  </a:moveTo>
                  <a:lnTo>
                    <a:pt x="16" y="728"/>
                  </a:lnTo>
                  <a:cubicBezTo>
                    <a:pt x="16" y="733"/>
                    <a:pt x="13" y="736"/>
                    <a:pt x="8" y="736"/>
                  </a:cubicBezTo>
                  <a:cubicBezTo>
                    <a:pt x="4" y="736"/>
                    <a:pt x="0" y="733"/>
                    <a:pt x="0" y="728"/>
                  </a:cubicBezTo>
                  <a:lnTo>
                    <a:pt x="0" y="680"/>
                  </a:lnTo>
                  <a:cubicBezTo>
                    <a:pt x="0" y="676"/>
                    <a:pt x="4" y="672"/>
                    <a:pt x="8" y="672"/>
                  </a:cubicBezTo>
                  <a:cubicBezTo>
                    <a:pt x="13" y="672"/>
                    <a:pt x="16" y="676"/>
                    <a:pt x="16" y="680"/>
                  </a:cubicBezTo>
                  <a:close/>
                  <a:moveTo>
                    <a:pt x="16" y="776"/>
                  </a:moveTo>
                  <a:lnTo>
                    <a:pt x="16" y="824"/>
                  </a:lnTo>
                  <a:cubicBezTo>
                    <a:pt x="16" y="829"/>
                    <a:pt x="13" y="832"/>
                    <a:pt x="8" y="832"/>
                  </a:cubicBezTo>
                  <a:cubicBezTo>
                    <a:pt x="4" y="832"/>
                    <a:pt x="0" y="829"/>
                    <a:pt x="0" y="824"/>
                  </a:cubicBezTo>
                  <a:lnTo>
                    <a:pt x="0" y="776"/>
                  </a:lnTo>
                  <a:cubicBezTo>
                    <a:pt x="0" y="772"/>
                    <a:pt x="4" y="768"/>
                    <a:pt x="8" y="768"/>
                  </a:cubicBezTo>
                  <a:cubicBezTo>
                    <a:pt x="13" y="768"/>
                    <a:pt x="16" y="772"/>
                    <a:pt x="16" y="776"/>
                  </a:cubicBezTo>
                  <a:close/>
                  <a:moveTo>
                    <a:pt x="16" y="872"/>
                  </a:moveTo>
                  <a:lnTo>
                    <a:pt x="16" y="920"/>
                  </a:lnTo>
                  <a:cubicBezTo>
                    <a:pt x="16" y="925"/>
                    <a:pt x="13" y="928"/>
                    <a:pt x="8" y="928"/>
                  </a:cubicBezTo>
                  <a:cubicBezTo>
                    <a:pt x="4" y="928"/>
                    <a:pt x="0" y="925"/>
                    <a:pt x="0" y="920"/>
                  </a:cubicBezTo>
                  <a:lnTo>
                    <a:pt x="0" y="872"/>
                  </a:lnTo>
                  <a:cubicBezTo>
                    <a:pt x="0" y="868"/>
                    <a:pt x="4" y="864"/>
                    <a:pt x="8" y="864"/>
                  </a:cubicBezTo>
                  <a:cubicBezTo>
                    <a:pt x="13" y="864"/>
                    <a:pt x="16" y="868"/>
                    <a:pt x="16" y="872"/>
                  </a:cubicBezTo>
                  <a:close/>
                  <a:moveTo>
                    <a:pt x="16" y="968"/>
                  </a:moveTo>
                  <a:lnTo>
                    <a:pt x="16" y="1016"/>
                  </a:lnTo>
                  <a:cubicBezTo>
                    <a:pt x="16" y="1021"/>
                    <a:pt x="13" y="1024"/>
                    <a:pt x="8" y="1024"/>
                  </a:cubicBezTo>
                  <a:cubicBezTo>
                    <a:pt x="4" y="1024"/>
                    <a:pt x="0" y="1021"/>
                    <a:pt x="0" y="1016"/>
                  </a:cubicBezTo>
                  <a:lnTo>
                    <a:pt x="0" y="968"/>
                  </a:lnTo>
                  <a:cubicBezTo>
                    <a:pt x="0" y="964"/>
                    <a:pt x="4" y="960"/>
                    <a:pt x="8" y="960"/>
                  </a:cubicBezTo>
                  <a:cubicBezTo>
                    <a:pt x="13" y="960"/>
                    <a:pt x="16" y="964"/>
                    <a:pt x="16" y="968"/>
                  </a:cubicBezTo>
                  <a:close/>
                  <a:moveTo>
                    <a:pt x="16" y="1064"/>
                  </a:moveTo>
                  <a:lnTo>
                    <a:pt x="16" y="1112"/>
                  </a:lnTo>
                  <a:cubicBezTo>
                    <a:pt x="16" y="1117"/>
                    <a:pt x="13" y="1120"/>
                    <a:pt x="8" y="1120"/>
                  </a:cubicBezTo>
                  <a:cubicBezTo>
                    <a:pt x="4" y="1120"/>
                    <a:pt x="0" y="1117"/>
                    <a:pt x="0" y="1112"/>
                  </a:cubicBezTo>
                  <a:lnTo>
                    <a:pt x="0" y="1064"/>
                  </a:lnTo>
                  <a:cubicBezTo>
                    <a:pt x="0" y="1060"/>
                    <a:pt x="4" y="1056"/>
                    <a:pt x="8" y="1056"/>
                  </a:cubicBezTo>
                  <a:cubicBezTo>
                    <a:pt x="13" y="1056"/>
                    <a:pt x="16" y="1060"/>
                    <a:pt x="16" y="1064"/>
                  </a:cubicBezTo>
                  <a:close/>
                  <a:moveTo>
                    <a:pt x="16" y="1160"/>
                  </a:moveTo>
                  <a:lnTo>
                    <a:pt x="16" y="1208"/>
                  </a:lnTo>
                  <a:cubicBezTo>
                    <a:pt x="16" y="1213"/>
                    <a:pt x="13" y="1216"/>
                    <a:pt x="8" y="1216"/>
                  </a:cubicBezTo>
                  <a:cubicBezTo>
                    <a:pt x="4" y="1216"/>
                    <a:pt x="0" y="1213"/>
                    <a:pt x="0" y="1208"/>
                  </a:cubicBezTo>
                  <a:lnTo>
                    <a:pt x="0" y="1160"/>
                  </a:lnTo>
                  <a:cubicBezTo>
                    <a:pt x="0" y="1156"/>
                    <a:pt x="4" y="1152"/>
                    <a:pt x="8" y="1152"/>
                  </a:cubicBezTo>
                  <a:cubicBezTo>
                    <a:pt x="13" y="1152"/>
                    <a:pt x="16" y="1156"/>
                    <a:pt x="16" y="1160"/>
                  </a:cubicBezTo>
                  <a:close/>
                  <a:moveTo>
                    <a:pt x="16" y="1256"/>
                  </a:moveTo>
                  <a:lnTo>
                    <a:pt x="16" y="1304"/>
                  </a:lnTo>
                  <a:cubicBezTo>
                    <a:pt x="16" y="1309"/>
                    <a:pt x="13" y="1312"/>
                    <a:pt x="8" y="1312"/>
                  </a:cubicBezTo>
                  <a:cubicBezTo>
                    <a:pt x="4" y="1312"/>
                    <a:pt x="0" y="1309"/>
                    <a:pt x="0" y="1304"/>
                  </a:cubicBezTo>
                  <a:lnTo>
                    <a:pt x="0" y="1256"/>
                  </a:lnTo>
                  <a:cubicBezTo>
                    <a:pt x="0" y="1252"/>
                    <a:pt x="4" y="1248"/>
                    <a:pt x="8" y="1248"/>
                  </a:cubicBezTo>
                  <a:cubicBezTo>
                    <a:pt x="13" y="1248"/>
                    <a:pt x="16" y="1252"/>
                    <a:pt x="16" y="1256"/>
                  </a:cubicBezTo>
                  <a:close/>
                  <a:moveTo>
                    <a:pt x="16" y="1352"/>
                  </a:moveTo>
                  <a:lnTo>
                    <a:pt x="16" y="1400"/>
                  </a:lnTo>
                  <a:cubicBezTo>
                    <a:pt x="16" y="1405"/>
                    <a:pt x="13" y="1408"/>
                    <a:pt x="8" y="1408"/>
                  </a:cubicBezTo>
                  <a:cubicBezTo>
                    <a:pt x="4" y="1408"/>
                    <a:pt x="0" y="1405"/>
                    <a:pt x="0" y="1400"/>
                  </a:cubicBezTo>
                  <a:lnTo>
                    <a:pt x="0" y="1352"/>
                  </a:lnTo>
                  <a:cubicBezTo>
                    <a:pt x="0" y="1348"/>
                    <a:pt x="4" y="1344"/>
                    <a:pt x="8" y="1344"/>
                  </a:cubicBezTo>
                  <a:cubicBezTo>
                    <a:pt x="13" y="1344"/>
                    <a:pt x="16" y="1348"/>
                    <a:pt x="16" y="1352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35" name="Freeform 58"/>
            <p:cNvSpPr>
              <a:spLocks/>
            </p:cNvSpPr>
            <p:nvPr/>
          </p:nvSpPr>
          <p:spPr bwMode="auto">
            <a:xfrm>
              <a:off x="4171" y="967"/>
              <a:ext cx="76" cy="63"/>
            </a:xfrm>
            <a:custGeom>
              <a:avLst/>
              <a:gdLst>
                <a:gd name="T0" fmla="*/ 12 w 138"/>
                <a:gd name="T1" fmla="*/ 0 h 139"/>
                <a:gd name="T2" fmla="*/ 23 w 138"/>
                <a:gd name="T3" fmla="*/ 13 h 139"/>
                <a:gd name="T4" fmla="*/ 0 w 138"/>
                <a:gd name="T5" fmla="*/ 13 h 139"/>
                <a:gd name="T6" fmla="*/ 12 w 138"/>
                <a:gd name="T7" fmla="*/ 0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69" y="0"/>
                  </a:moveTo>
                  <a:lnTo>
                    <a:pt x="138" y="139"/>
                  </a:lnTo>
                  <a:cubicBezTo>
                    <a:pt x="95" y="117"/>
                    <a:pt x="44" y="117"/>
                    <a:pt x="0" y="139"/>
                  </a:cubicBezTo>
                  <a:lnTo>
                    <a:pt x="69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36" name="Freeform 59"/>
            <p:cNvSpPr>
              <a:spLocks noEditPoints="1"/>
            </p:cNvSpPr>
            <p:nvPr/>
          </p:nvSpPr>
          <p:spPr bwMode="auto">
            <a:xfrm>
              <a:off x="4204" y="1832"/>
              <a:ext cx="9" cy="637"/>
            </a:xfrm>
            <a:custGeom>
              <a:avLst/>
              <a:gdLst>
                <a:gd name="T0" fmla="*/ 3 w 16"/>
                <a:gd name="T1" fmla="*/ 5 h 1408"/>
                <a:gd name="T2" fmla="*/ 0 w 16"/>
                <a:gd name="T3" fmla="*/ 5 h 1408"/>
                <a:gd name="T4" fmla="*/ 2 w 16"/>
                <a:gd name="T5" fmla="*/ 0 h 1408"/>
                <a:gd name="T6" fmla="*/ 3 w 16"/>
                <a:gd name="T7" fmla="*/ 10 h 1408"/>
                <a:gd name="T8" fmla="*/ 2 w 16"/>
                <a:gd name="T9" fmla="*/ 15 h 1408"/>
                <a:gd name="T10" fmla="*/ 0 w 16"/>
                <a:gd name="T11" fmla="*/ 10 h 1408"/>
                <a:gd name="T12" fmla="*/ 3 w 16"/>
                <a:gd name="T13" fmla="*/ 10 h 1408"/>
                <a:gd name="T14" fmla="*/ 3 w 16"/>
                <a:gd name="T15" fmla="*/ 23 h 1408"/>
                <a:gd name="T16" fmla="*/ 0 w 16"/>
                <a:gd name="T17" fmla="*/ 23 h 1408"/>
                <a:gd name="T18" fmla="*/ 2 w 16"/>
                <a:gd name="T19" fmla="*/ 18 h 1408"/>
                <a:gd name="T20" fmla="*/ 3 w 16"/>
                <a:gd name="T21" fmla="*/ 28 h 1408"/>
                <a:gd name="T22" fmla="*/ 2 w 16"/>
                <a:gd name="T23" fmla="*/ 33 h 1408"/>
                <a:gd name="T24" fmla="*/ 0 w 16"/>
                <a:gd name="T25" fmla="*/ 28 h 1408"/>
                <a:gd name="T26" fmla="*/ 3 w 16"/>
                <a:gd name="T27" fmla="*/ 28 h 1408"/>
                <a:gd name="T28" fmla="*/ 3 w 16"/>
                <a:gd name="T29" fmla="*/ 41 h 1408"/>
                <a:gd name="T30" fmla="*/ 0 w 16"/>
                <a:gd name="T31" fmla="*/ 41 h 1408"/>
                <a:gd name="T32" fmla="*/ 2 w 16"/>
                <a:gd name="T33" fmla="*/ 36 h 1408"/>
                <a:gd name="T34" fmla="*/ 3 w 16"/>
                <a:gd name="T35" fmla="*/ 45 h 1408"/>
                <a:gd name="T36" fmla="*/ 2 w 16"/>
                <a:gd name="T37" fmla="*/ 50 h 1408"/>
                <a:gd name="T38" fmla="*/ 0 w 16"/>
                <a:gd name="T39" fmla="*/ 45 h 1408"/>
                <a:gd name="T40" fmla="*/ 3 w 16"/>
                <a:gd name="T41" fmla="*/ 45 h 1408"/>
                <a:gd name="T42" fmla="*/ 3 w 16"/>
                <a:gd name="T43" fmla="*/ 58 h 1408"/>
                <a:gd name="T44" fmla="*/ 0 w 16"/>
                <a:gd name="T45" fmla="*/ 58 h 1408"/>
                <a:gd name="T46" fmla="*/ 2 w 16"/>
                <a:gd name="T47" fmla="*/ 53 h 1408"/>
                <a:gd name="T48" fmla="*/ 3 w 16"/>
                <a:gd name="T49" fmla="*/ 63 h 1408"/>
                <a:gd name="T50" fmla="*/ 2 w 16"/>
                <a:gd name="T51" fmla="*/ 68 h 1408"/>
                <a:gd name="T52" fmla="*/ 0 w 16"/>
                <a:gd name="T53" fmla="*/ 63 h 1408"/>
                <a:gd name="T54" fmla="*/ 3 w 16"/>
                <a:gd name="T55" fmla="*/ 63 h 1408"/>
                <a:gd name="T56" fmla="*/ 3 w 16"/>
                <a:gd name="T57" fmla="*/ 76 h 1408"/>
                <a:gd name="T58" fmla="*/ 0 w 16"/>
                <a:gd name="T59" fmla="*/ 76 h 1408"/>
                <a:gd name="T60" fmla="*/ 2 w 16"/>
                <a:gd name="T61" fmla="*/ 71 h 1408"/>
                <a:gd name="T62" fmla="*/ 3 w 16"/>
                <a:gd name="T63" fmla="*/ 81 h 1408"/>
                <a:gd name="T64" fmla="*/ 2 w 16"/>
                <a:gd name="T65" fmla="*/ 86 h 1408"/>
                <a:gd name="T66" fmla="*/ 0 w 16"/>
                <a:gd name="T67" fmla="*/ 81 h 1408"/>
                <a:gd name="T68" fmla="*/ 3 w 16"/>
                <a:gd name="T69" fmla="*/ 81 h 1408"/>
                <a:gd name="T70" fmla="*/ 3 w 16"/>
                <a:gd name="T71" fmla="*/ 94 h 1408"/>
                <a:gd name="T72" fmla="*/ 0 w 16"/>
                <a:gd name="T73" fmla="*/ 94 h 1408"/>
                <a:gd name="T74" fmla="*/ 2 w 16"/>
                <a:gd name="T75" fmla="*/ 89 h 1408"/>
                <a:gd name="T76" fmla="*/ 3 w 16"/>
                <a:gd name="T77" fmla="*/ 99 h 1408"/>
                <a:gd name="T78" fmla="*/ 2 w 16"/>
                <a:gd name="T79" fmla="*/ 104 h 1408"/>
                <a:gd name="T80" fmla="*/ 0 w 16"/>
                <a:gd name="T81" fmla="*/ 99 h 1408"/>
                <a:gd name="T82" fmla="*/ 3 w 16"/>
                <a:gd name="T83" fmla="*/ 99 h 1408"/>
                <a:gd name="T84" fmla="*/ 3 w 16"/>
                <a:gd name="T85" fmla="*/ 112 h 1408"/>
                <a:gd name="T86" fmla="*/ 0 w 16"/>
                <a:gd name="T87" fmla="*/ 112 h 1408"/>
                <a:gd name="T88" fmla="*/ 2 w 16"/>
                <a:gd name="T89" fmla="*/ 107 h 1408"/>
                <a:gd name="T90" fmla="*/ 3 w 16"/>
                <a:gd name="T91" fmla="*/ 116 h 1408"/>
                <a:gd name="T92" fmla="*/ 2 w 16"/>
                <a:gd name="T93" fmla="*/ 122 h 1408"/>
                <a:gd name="T94" fmla="*/ 0 w 16"/>
                <a:gd name="T95" fmla="*/ 116 h 1408"/>
                <a:gd name="T96" fmla="*/ 3 w 16"/>
                <a:gd name="T97" fmla="*/ 116 h 1408"/>
                <a:gd name="T98" fmla="*/ 3 w 16"/>
                <a:gd name="T99" fmla="*/ 129 h 1408"/>
                <a:gd name="T100" fmla="*/ 0 w 16"/>
                <a:gd name="T101" fmla="*/ 129 h 1408"/>
                <a:gd name="T102" fmla="*/ 2 w 16"/>
                <a:gd name="T103" fmla="*/ 124 h 140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"/>
                <a:gd name="T157" fmla="*/ 0 h 1408"/>
                <a:gd name="T158" fmla="*/ 16 w 16"/>
                <a:gd name="T159" fmla="*/ 1408 h 140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" h="1408">
                  <a:moveTo>
                    <a:pt x="16" y="8"/>
                  </a:moveTo>
                  <a:lnTo>
                    <a:pt x="16" y="56"/>
                  </a:lnTo>
                  <a:cubicBezTo>
                    <a:pt x="16" y="61"/>
                    <a:pt x="13" y="64"/>
                    <a:pt x="8" y="64"/>
                  </a:cubicBezTo>
                  <a:cubicBezTo>
                    <a:pt x="4" y="64"/>
                    <a:pt x="0" y="61"/>
                    <a:pt x="0" y="56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104"/>
                  </a:moveTo>
                  <a:lnTo>
                    <a:pt x="16" y="152"/>
                  </a:lnTo>
                  <a:cubicBezTo>
                    <a:pt x="16" y="157"/>
                    <a:pt x="13" y="160"/>
                    <a:pt x="8" y="160"/>
                  </a:cubicBezTo>
                  <a:cubicBezTo>
                    <a:pt x="4" y="160"/>
                    <a:pt x="0" y="157"/>
                    <a:pt x="0" y="152"/>
                  </a:cubicBezTo>
                  <a:lnTo>
                    <a:pt x="0" y="104"/>
                  </a:lnTo>
                  <a:cubicBezTo>
                    <a:pt x="0" y="100"/>
                    <a:pt x="4" y="96"/>
                    <a:pt x="8" y="96"/>
                  </a:cubicBezTo>
                  <a:cubicBezTo>
                    <a:pt x="13" y="96"/>
                    <a:pt x="16" y="100"/>
                    <a:pt x="16" y="104"/>
                  </a:cubicBezTo>
                  <a:close/>
                  <a:moveTo>
                    <a:pt x="16" y="200"/>
                  </a:moveTo>
                  <a:lnTo>
                    <a:pt x="16" y="248"/>
                  </a:lnTo>
                  <a:cubicBezTo>
                    <a:pt x="16" y="253"/>
                    <a:pt x="13" y="256"/>
                    <a:pt x="8" y="256"/>
                  </a:cubicBezTo>
                  <a:cubicBezTo>
                    <a:pt x="4" y="256"/>
                    <a:pt x="0" y="253"/>
                    <a:pt x="0" y="248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296"/>
                  </a:moveTo>
                  <a:lnTo>
                    <a:pt x="16" y="344"/>
                  </a:lnTo>
                  <a:cubicBezTo>
                    <a:pt x="16" y="349"/>
                    <a:pt x="13" y="352"/>
                    <a:pt x="8" y="352"/>
                  </a:cubicBezTo>
                  <a:cubicBezTo>
                    <a:pt x="4" y="352"/>
                    <a:pt x="0" y="349"/>
                    <a:pt x="0" y="344"/>
                  </a:cubicBezTo>
                  <a:lnTo>
                    <a:pt x="0" y="296"/>
                  </a:lnTo>
                  <a:cubicBezTo>
                    <a:pt x="0" y="292"/>
                    <a:pt x="4" y="288"/>
                    <a:pt x="8" y="288"/>
                  </a:cubicBezTo>
                  <a:cubicBezTo>
                    <a:pt x="13" y="288"/>
                    <a:pt x="16" y="292"/>
                    <a:pt x="16" y="296"/>
                  </a:cubicBezTo>
                  <a:close/>
                  <a:moveTo>
                    <a:pt x="16" y="392"/>
                  </a:moveTo>
                  <a:lnTo>
                    <a:pt x="16" y="440"/>
                  </a:lnTo>
                  <a:cubicBezTo>
                    <a:pt x="16" y="445"/>
                    <a:pt x="13" y="448"/>
                    <a:pt x="8" y="448"/>
                  </a:cubicBezTo>
                  <a:cubicBezTo>
                    <a:pt x="4" y="448"/>
                    <a:pt x="0" y="445"/>
                    <a:pt x="0" y="440"/>
                  </a:cubicBezTo>
                  <a:lnTo>
                    <a:pt x="0" y="392"/>
                  </a:lnTo>
                  <a:cubicBezTo>
                    <a:pt x="0" y="388"/>
                    <a:pt x="4" y="384"/>
                    <a:pt x="8" y="384"/>
                  </a:cubicBezTo>
                  <a:cubicBezTo>
                    <a:pt x="13" y="384"/>
                    <a:pt x="16" y="388"/>
                    <a:pt x="16" y="392"/>
                  </a:cubicBezTo>
                  <a:close/>
                  <a:moveTo>
                    <a:pt x="16" y="488"/>
                  </a:moveTo>
                  <a:lnTo>
                    <a:pt x="16" y="536"/>
                  </a:lnTo>
                  <a:cubicBezTo>
                    <a:pt x="16" y="541"/>
                    <a:pt x="13" y="544"/>
                    <a:pt x="8" y="544"/>
                  </a:cubicBezTo>
                  <a:cubicBezTo>
                    <a:pt x="4" y="544"/>
                    <a:pt x="0" y="541"/>
                    <a:pt x="0" y="536"/>
                  </a:cubicBezTo>
                  <a:lnTo>
                    <a:pt x="0" y="488"/>
                  </a:lnTo>
                  <a:cubicBezTo>
                    <a:pt x="0" y="484"/>
                    <a:pt x="4" y="480"/>
                    <a:pt x="8" y="480"/>
                  </a:cubicBezTo>
                  <a:cubicBezTo>
                    <a:pt x="13" y="480"/>
                    <a:pt x="16" y="484"/>
                    <a:pt x="16" y="488"/>
                  </a:cubicBezTo>
                  <a:close/>
                  <a:moveTo>
                    <a:pt x="16" y="584"/>
                  </a:moveTo>
                  <a:lnTo>
                    <a:pt x="16" y="632"/>
                  </a:lnTo>
                  <a:cubicBezTo>
                    <a:pt x="16" y="637"/>
                    <a:pt x="13" y="640"/>
                    <a:pt x="8" y="640"/>
                  </a:cubicBezTo>
                  <a:cubicBezTo>
                    <a:pt x="4" y="640"/>
                    <a:pt x="0" y="637"/>
                    <a:pt x="0" y="632"/>
                  </a:cubicBezTo>
                  <a:lnTo>
                    <a:pt x="0" y="584"/>
                  </a:lnTo>
                  <a:cubicBezTo>
                    <a:pt x="0" y="580"/>
                    <a:pt x="4" y="576"/>
                    <a:pt x="8" y="576"/>
                  </a:cubicBezTo>
                  <a:cubicBezTo>
                    <a:pt x="13" y="576"/>
                    <a:pt x="16" y="580"/>
                    <a:pt x="16" y="584"/>
                  </a:cubicBezTo>
                  <a:close/>
                  <a:moveTo>
                    <a:pt x="16" y="680"/>
                  </a:moveTo>
                  <a:lnTo>
                    <a:pt x="16" y="728"/>
                  </a:lnTo>
                  <a:cubicBezTo>
                    <a:pt x="16" y="733"/>
                    <a:pt x="13" y="736"/>
                    <a:pt x="8" y="736"/>
                  </a:cubicBezTo>
                  <a:cubicBezTo>
                    <a:pt x="4" y="736"/>
                    <a:pt x="0" y="733"/>
                    <a:pt x="0" y="728"/>
                  </a:cubicBezTo>
                  <a:lnTo>
                    <a:pt x="0" y="680"/>
                  </a:lnTo>
                  <a:cubicBezTo>
                    <a:pt x="0" y="676"/>
                    <a:pt x="4" y="672"/>
                    <a:pt x="8" y="672"/>
                  </a:cubicBezTo>
                  <a:cubicBezTo>
                    <a:pt x="13" y="672"/>
                    <a:pt x="16" y="676"/>
                    <a:pt x="16" y="680"/>
                  </a:cubicBezTo>
                  <a:close/>
                  <a:moveTo>
                    <a:pt x="16" y="776"/>
                  </a:moveTo>
                  <a:lnTo>
                    <a:pt x="16" y="824"/>
                  </a:lnTo>
                  <a:cubicBezTo>
                    <a:pt x="16" y="829"/>
                    <a:pt x="13" y="832"/>
                    <a:pt x="8" y="832"/>
                  </a:cubicBezTo>
                  <a:cubicBezTo>
                    <a:pt x="4" y="832"/>
                    <a:pt x="0" y="829"/>
                    <a:pt x="0" y="824"/>
                  </a:cubicBezTo>
                  <a:lnTo>
                    <a:pt x="0" y="776"/>
                  </a:lnTo>
                  <a:cubicBezTo>
                    <a:pt x="0" y="772"/>
                    <a:pt x="4" y="768"/>
                    <a:pt x="8" y="768"/>
                  </a:cubicBezTo>
                  <a:cubicBezTo>
                    <a:pt x="13" y="768"/>
                    <a:pt x="16" y="772"/>
                    <a:pt x="16" y="776"/>
                  </a:cubicBezTo>
                  <a:close/>
                  <a:moveTo>
                    <a:pt x="16" y="872"/>
                  </a:moveTo>
                  <a:lnTo>
                    <a:pt x="16" y="920"/>
                  </a:lnTo>
                  <a:cubicBezTo>
                    <a:pt x="16" y="925"/>
                    <a:pt x="13" y="928"/>
                    <a:pt x="8" y="928"/>
                  </a:cubicBezTo>
                  <a:cubicBezTo>
                    <a:pt x="4" y="928"/>
                    <a:pt x="0" y="925"/>
                    <a:pt x="0" y="920"/>
                  </a:cubicBezTo>
                  <a:lnTo>
                    <a:pt x="0" y="872"/>
                  </a:lnTo>
                  <a:cubicBezTo>
                    <a:pt x="0" y="868"/>
                    <a:pt x="4" y="864"/>
                    <a:pt x="8" y="864"/>
                  </a:cubicBezTo>
                  <a:cubicBezTo>
                    <a:pt x="13" y="864"/>
                    <a:pt x="16" y="868"/>
                    <a:pt x="16" y="872"/>
                  </a:cubicBezTo>
                  <a:close/>
                  <a:moveTo>
                    <a:pt x="16" y="968"/>
                  </a:moveTo>
                  <a:lnTo>
                    <a:pt x="16" y="1016"/>
                  </a:lnTo>
                  <a:cubicBezTo>
                    <a:pt x="16" y="1021"/>
                    <a:pt x="13" y="1024"/>
                    <a:pt x="8" y="1024"/>
                  </a:cubicBezTo>
                  <a:cubicBezTo>
                    <a:pt x="4" y="1024"/>
                    <a:pt x="0" y="1021"/>
                    <a:pt x="0" y="1016"/>
                  </a:cubicBezTo>
                  <a:lnTo>
                    <a:pt x="0" y="968"/>
                  </a:lnTo>
                  <a:cubicBezTo>
                    <a:pt x="0" y="964"/>
                    <a:pt x="4" y="960"/>
                    <a:pt x="8" y="960"/>
                  </a:cubicBezTo>
                  <a:cubicBezTo>
                    <a:pt x="13" y="960"/>
                    <a:pt x="16" y="964"/>
                    <a:pt x="16" y="968"/>
                  </a:cubicBezTo>
                  <a:close/>
                  <a:moveTo>
                    <a:pt x="16" y="1064"/>
                  </a:moveTo>
                  <a:lnTo>
                    <a:pt x="16" y="1112"/>
                  </a:lnTo>
                  <a:cubicBezTo>
                    <a:pt x="16" y="1117"/>
                    <a:pt x="13" y="1120"/>
                    <a:pt x="8" y="1120"/>
                  </a:cubicBezTo>
                  <a:cubicBezTo>
                    <a:pt x="4" y="1120"/>
                    <a:pt x="0" y="1117"/>
                    <a:pt x="0" y="1112"/>
                  </a:cubicBezTo>
                  <a:lnTo>
                    <a:pt x="0" y="1064"/>
                  </a:lnTo>
                  <a:cubicBezTo>
                    <a:pt x="0" y="1060"/>
                    <a:pt x="4" y="1056"/>
                    <a:pt x="8" y="1056"/>
                  </a:cubicBezTo>
                  <a:cubicBezTo>
                    <a:pt x="13" y="1056"/>
                    <a:pt x="16" y="1060"/>
                    <a:pt x="16" y="1064"/>
                  </a:cubicBezTo>
                  <a:close/>
                  <a:moveTo>
                    <a:pt x="16" y="1160"/>
                  </a:moveTo>
                  <a:lnTo>
                    <a:pt x="16" y="1208"/>
                  </a:lnTo>
                  <a:cubicBezTo>
                    <a:pt x="16" y="1213"/>
                    <a:pt x="13" y="1216"/>
                    <a:pt x="8" y="1216"/>
                  </a:cubicBezTo>
                  <a:cubicBezTo>
                    <a:pt x="4" y="1216"/>
                    <a:pt x="0" y="1213"/>
                    <a:pt x="0" y="1208"/>
                  </a:cubicBezTo>
                  <a:lnTo>
                    <a:pt x="0" y="1160"/>
                  </a:lnTo>
                  <a:cubicBezTo>
                    <a:pt x="0" y="1156"/>
                    <a:pt x="4" y="1152"/>
                    <a:pt x="8" y="1152"/>
                  </a:cubicBezTo>
                  <a:cubicBezTo>
                    <a:pt x="13" y="1152"/>
                    <a:pt x="16" y="1156"/>
                    <a:pt x="16" y="1160"/>
                  </a:cubicBezTo>
                  <a:close/>
                  <a:moveTo>
                    <a:pt x="16" y="1256"/>
                  </a:moveTo>
                  <a:lnTo>
                    <a:pt x="16" y="1304"/>
                  </a:lnTo>
                  <a:cubicBezTo>
                    <a:pt x="16" y="1309"/>
                    <a:pt x="13" y="1312"/>
                    <a:pt x="8" y="1312"/>
                  </a:cubicBezTo>
                  <a:cubicBezTo>
                    <a:pt x="4" y="1312"/>
                    <a:pt x="0" y="1309"/>
                    <a:pt x="0" y="1304"/>
                  </a:cubicBezTo>
                  <a:lnTo>
                    <a:pt x="0" y="1256"/>
                  </a:lnTo>
                  <a:cubicBezTo>
                    <a:pt x="0" y="1252"/>
                    <a:pt x="4" y="1248"/>
                    <a:pt x="8" y="1248"/>
                  </a:cubicBezTo>
                  <a:cubicBezTo>
                    <a:pt x="13" y="1248"/>
                    <a:pt x="16" y="1252"/>
                    <a:pt x="16" y="1256"/>
                  </a:cubicBezTo>
                  <a:close/>
                  <a:moveTo>
                    <a:pt x="16" y="1352"/>
                  </a:moveTo>
                  <a:lnTo>
                    <a:pt x="16" y="1400"/>
                  </a:lnTo>
                  <a:cubicBezTo>
                    <a:pt x="16" y="1405"/>
                    <a:pt x="13" y="1408"/>
                    <a:pt x="8" y="1408"/>
                  </a:cubicBezTo>
                  <a:cubicBezTo>
                    <a:pt x="4" y="1408"/>
                    <a:pt x="0" y="1405"/>
                    <a:pt x="0" y="1400"/>
                  </a:cubicBezTo>
                  <a:lnTo>
                    <a:pt x="0" y="1352"/>
                  </a:lnTo>
                  <a:cubicBezTo>
                    <a:pt x="0" y="1348"/>
                    <a:pt x="4" y="1344"/>
                    <a:pt x="8" y="1344"/>
                  </a:cubicBezTo>
                  <a:cubicBezTo>
                    <a:pt x="13" y="1344"/>
                    <a:pt x="16" y="1348"/>
                    <a:pt x="16" y="1352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37" name="Freeform 60"/>
            <p:cNvSpPr>
              <a:spLocks/>
            </p:cNvSpPr>
            <p:nvPr/>
          </p:nvSpPr>
          <p:spPr bwMode="auto">
            <a:xfrm>
              <a:off x="4171" y="2468"/>
              <a:ext cx="76" cy="62"/>
            </a:xfrm>
            <a:custGeom>
              <a:avLst/>
              <a:gdLst>
                <a:gd name="T0" fmla="*/ 12 w 138"/>
                <a:gd name="T1" fmla="*/ 13 h 138"/>
                <a:gd name="T2" fmla="*/ 0 w 138"/>
                <a:gd name="T3" fmla="*/ 0 h 138"/>
                <a:gd name="T4" fmla="*/ 23 w 138"/>
                <a:gd name="T5" fmla="*/ 0 h 138"/>
                <a:gd name="T6" fmla="*/ 23 w 138"/>
                <a:gd name="T7" fmla="*/ 0 h 138"/>
                <a:gd name="T8" fmla="*/ 12 w 138"/>
                <a:gd name="T9" fmla="*/ 13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38"/>
                <a:gd name="T17" fmla="*/ 138 w 138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38">
                  <a:moveTo>
                    <a:pt x="69" y="138"/>
                  </a:moveTo>
                  <a:lnTo>
                    <a:pt x="0" y="0"/>
                  </a:lnTo>
                  <a:cubicBezTo>
                    <a:pt x="44" y="22"/>
                    <a:pt x="95" y="22"/>
                    <a:pt x="138" y="0"/>
                  </a:cubicBezTo>
                  <a:lnTo>
                    <a:pt x="69" y="138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38" name="Rectangle 61"/>
            <p:cNvSpPr>
              <a:spLocks noChangeArrowheads="1"/>
            </p:cNvSpPr>
            <p:nvPr/>
          </p:nvSpPr>
          <p:spPr bwMode="auto">
            <a:xfrm>
              <a:off x="594" y="826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0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39" name="Rectangle 62"/>
            <p:cNvSpPr>
              <a:spLocks noChangeArrowheads="1"/>
            </p:cNvSpPr>
            <p:nvPr/>
          </p:nvSpPr>
          <p:spPr bwMode="auto">
            <a:xfrm>
              <a:off x="999" y="826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4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40" name="Rectangle 63"/>
            <p:cNvSpPr>
              <a:spLocks noChangeArrowheads="1"/>
            </p:cNvSpPr>
            <p:nvPr/>
          </p:nvSpPr>
          <p:spPr bwMode="auto">
            <a:xfrm>
              <a:off x="1429" y="826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8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41" name="Rectangle 64"/>
            <p:cNvSpPr>
              <a:spLocks noChangeArrowheads="1"/>
            </p:cNvSpPr>
            <p:nvPr/>
          </p:nvSpPr>
          <p:spPr bwMode="auto">
            <a:xfrm>
              <a:off x="2238" y="826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16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42" name="Rectangle 65"/>
            <p:cNvSpPr>
              <a:spLocks noChangeArrowheads="1"/>
            </p:cNvSpPr>
            <p:nvPr/>
          </p:nvSpPr>
          <p:spPr bwMode="auto">
            <a:xfrm>
              <a:off x="2626" y="826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19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43" name="Rectangle 66"/>
            <p:cNvSpPr>
              <a:spLocks noChangeArrowheads="1"/>
            </p:cNvSpPr>
            <p:nvPr/>
          </p:nvSpPr>
          <p:spPr bwMode="auto">
            <a:xfrm>
              <a:off x="3259" y="826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24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44" name="Rectangle 67"/>
            <p:cNvSpPr>
              <a:spLocks noChangeArrowheads="1"/>
            </p:cNvSpPr>
            <p:nvPr/>
          </p:nvSpPr>
          <p:spPr bwMode="auto">
            <a:xfrm>
              <a:off x="3857" y="826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31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45" name="Freeform 68"/>
            <p:cNvSpPr>
              <a:spLocks noEditPoints="1"/>
            </p:cNvSpPr>
            <p:nvPr/>
          </p:nvSpPr>
          <p:spPr bwMode="auto">
            <a:xfrm>
              <a:off x="36" y="964"/>
              <a:ext cx="510" cy="7"/>
            </a:xfrm>
            <a:custGeom>
              <a:avLst/>
              <a:gdLst>
                <a:gd name="T0" fmla="*/ 9 w 928"/>
                <a:gd name="T1" fmla="*/ 0 h 16"/>
                <a:gd name="T2" fmla="*/ 9 w 928"/>
                <a:gd name="T3" fmla="*/ 1 h 16"/>
                <a:gd name="T4" fmla="*/ 0 w 928"/>
                <a:gd name="T5" fmla="*/ 1 h 16"/>
                <a:gd name="T6" fmla="*/ 17 w 928"/>
                <a:gd name="T7" fmla="*/ 0 h 16"/>
                <a:gd name="T8" fmla="*/ 26 w 928"/>
                <a:gd name="T9" fmla="*/ 1 h 16"/>
                <a:gd name="T10" fmla="*/ 17 w 928"/>
                <a:gd name="T11" fmla="*/ 1 h 16"/>
                <a:gd name="T12" fmla="*/ 17 w 928"/>
                <a:gd name="T13" fmla="*/ 0 h 16"/>
                <a:gd name="T14" fmla="*/ 41 w 928"/>
                <a:gd name="T15" fmla="*/ 0 h 16"/>
                <a:gd name="T16" fmla="*/ 41 w 928"/>
                <a:gd name="T17" fmla="*/ 1 h 16"/>
                <a:gd name="T18" fmla="*/ 32 w 928"/>
                <a:gd name="T19" fmla="*/ 1 h 16"/>
                <a:gd name="T20" fmla="*/ 49 w 928"/>
                <a:gd name="T21" fmla="*/ 0 h 16"/>
                <a:gd name="T22" fmla="*/ 58 w 928"/>
                <a:gd name="T23" fmla="*/ 1 h 16"/>
                <a:gd name="T24" fmla="*/ 49 w 928"/>
                <a:gd name="T25" fmla="*/ 1 h 16"/>
                <a:gd name="T26" fmla="*/ 49 w 928"/>
                <a:gd name="T27" fmla="*/ 0 h 16"/>
                <a:gd name="T28" fmla="*/ 73 w 928"/>
                <a:gd name="T29" fmla="*/ 0 h 16"/>
                <a:gd name="T30" fmla="*/ 73 w 928"/>
                <a:gd name="T31" fmla="*/ 1 h 16"/>
                <a:gd name="T32" fmla="*/ 64 w 928"/>
                <a:gd name="T33" fmla="*/ 1 h 16"/>
                <a:gd name="T34" fmla="*/ 81 w 928"/>
                <a:gd name="T35" fmla="*/ 0 h 16"/>
                <a:gd name="T36" fmla="*/ 90 w 928"/>
                <a:gd name="T37" fmla="*/ 1 h 16"/>
                <a:gd name="T38" fmla="*/ 81 w 928"/>
                <a:gd name="T39" fmla="*/ 1 h 16"/>
                <a:gd name="T40" fmla="*/ 81 w 928"/>
                <a:gd name="T41" fmla="*/ 0 h 16"/>
                <a:gd name="T42" fmla="*/ 105 w 928"/>
                <a:gd name="T43" fmla="*/ 0 h 16"/>
                <a:gd name="T44" fmla="*/ 105 w 928"/>
                <a:gd name="T45" fmla="*/ 1 h 16"/>
                <a:gd name="T46" fmla="*/ 96 w 928"/>
                <a:gd name="T47" fmla="*/ 1 h 16"/>
                <a:gd name="T48" fmla="*/ 113 w 928"/>
                <a:gd name="T49" fmla="*/ 0 h 16"/>
                <a:gd name="T50" fmla="*/ 122 w 928"/>
                <a:gd name="T51" fmla="*/ 1 h 16"/>
                <a:gd name="T52" fmla="*/ 113 w 928"/>
                <a:gd name="T53" fmla="*/ 1 h 16"/>
                <a:gd name="T54" fmla="*/ 113 w 928"/>
                <a:gd name="T55" fmla="*/ 0 h 16"/>
                <a:gd name="T56" fmla="*/ 137 w 928"/>
                <a:gd name="T57" fmla="*/ 0 h 16"/>
                <a:gd name="T58" fmla="*/ 137 w 928"/>
                <a:gd name="T59" fmla="*/ 1 h 16"/>
                <a:gd name="T60" fmla="*/ 128 w 928"/>
                <a:gd name="T61" fmla="*/ 1 h 16"/>
                <a:gd name="T62" fmla="*/ 145 w 928"/>
                <a:gd name="T63" fmla="*/ 0 h 16"/>
                <a:gd name="T64" fmla="*/ 154 w 928"/>
                <a:gd name="T65" fmla="*/ 1 h 16"/>
                <a:gd name="T66" fmla="*/ 145 w 928"/>
                <a:gd name="T67" fmla="*/ 1 h 16"/>
                <a:gd name="T68" fmla="*/ 145 w 928"/>
                <a:gd name="T69" fmla="*/ 0 h 1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28"/>
                <a:gd name="T106" fmla="*/ 0 h 16"/>
                <a:gd name="T107" fmla="*/ 928 w 928"/>
                <a:gd name="T108" fmla="*/ 16 h 1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28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  <a:moveTo>
                    <a:pt x="776" y="0"/>
                  </a:moveTo>
                  <a:lnTo>
                    <a:pt x="824" y="0"/>
                  </a:lnTo>
                  <a:cubicBezTo>
                    <a:pt x="829" y="0"/>
                    <a:pt x="832" y="4"/>
                    <a:pt x="832" y="8"/>
                  </a:cubicBezTo>
                  <a:cubicBezTo>
                    <a:pt x="832" y="13"/>
                    <a:pt x="829" y="16"/>
                    <a:pt x="824" y="16"/>
                  </a:cubicBezTo>
                  <a:lnTo>
                    <a:pt x="776" y="16"/>
                  </a:lnTo>
                  <a:cubicBezTo>
                    <a:pt x="772" y="16"/>
                    <a:pt x="768" y="13"/>
                    <a:pt x="768" y="8"/>
                  </a:cubicBezTo>
                  <a:cubicBezTo>
                    <a:pt x="768" y="4"/>
                    <a:pt x="772" y="0"/>
                    <a:pt x="776" y="0"/>
                  </a:cubicBezTo>
                  <a:close/>
                  <a:moveTo>
                    <a:pt x="872" y="0"/>
                  </a:moveTo>
                  <a:lnTo>
                    <a:pt x="920" y="0"/>
                  </a:lnTo>
                  <a:cubicBezTo>
                    <a:pt x="925" y="0"/>
                    <a:pt x="928" y="4"/>
                    <a:pt x="928" y="8"/>
                  </a:cubicBezTo>
                  <a:cubicBezTo>
                    <a:pt x="928" y="13"/>
                    <a:pt x="925" y="16"/>
                    <a:pt x="920" y="16"/>
                  </a:cubicBezTo>
                  <a:lnTo>
                    <a:pt x="872" y="16"/>
                  </a:lnTo>
                  <a:cubicBezTo>
                    <a:pt x="868" y="16"/>
                    <a:pt x="864" y="13"/>
                    <a:pt x="864" y="8"/>
                  </a:cubicBezTo>
                  <a:cubicBezTo>
                    <a:pt x="864" y="4"/>
                    <a:pt x="868" y="0"/>
                    <a:pt x="872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46" name="Freeform 69"/>
            <p:cNvSpPr>
              <a:spLocks noEditPoints="1"/>
            </p:cNvSpPr>
            <p:nvPr/>
          </p:nvSpPr>
          <p:spPr bwMode="auto">
            <a:xfrm>
              <a:off x="36" y="2266"/>
              <a:ext cx="510" cy="7"/>
            </a:xfrm>
            <a:custGeom>
              <a:avLst/>
              <a:gdLst>
                <a:gd name="T0" fmla="*/ 9 w 928"/>
                <a:gd name="T1" fmla="*/ 0 h 16"/>
                <a:gd name="T2" fmla="*/ 9 w 928"/>
                <a:gd name="T3" fmla="*/ 1 h 16"/>
                <a:gd name="T4" fmla="*/ 0 w 928"/>
                <a:gd name="T5" fmla="*/ 1 h 16"/>
                <a:gd name="T6" fmla="*/ 17 w 928"/>
                <a:gd name="T7" fmla="*/ 0 h 16"/>
                <a:gd name="T8" fmla="*/ 26 w 928"/>
                <a:gd name="T9" fmla="*/ 1 h 16"/>
                <a:gd name="T10" fmla="*/ 17 w 928"/>
                <a:gd name="T11" fmla="*/ 1 h 16"/>
                <a:gd name="T12" fmla="*/ 17 w 928"/>
                <a:gd name="T13" fmla="*/ 0 h 16"/>
                <a:gd name="T14" fmla="*/ 41 w 928"/>
                <a:gd name="T15" fmla="*/ 0 h 16"/>
                <a:gd name="T16" fmla="*/ 41 w 928"/>
                <a:gd name="T17" fmla="*/ 1 h 16"/>
                <a:gd name="T18" fmla="*/ 32 w 928"/>
                <a:gd name="T19" fmla="*/ 1 h 16"/>
                <a:gd name="T20" fmla="*/ 49 w 928"/>
                <a:gd name="T21" fmla="*/ 0 h 16"/>
                <a:gd name="T22" fmla="*/ 58 w 928"/>
                <a:gd name="T23" fmla="*/ 1 h 16"/>
                <a:gd name="T24" fmla="*/ 49 w 928"/>
                <a:gd name="T25" fmla="*/ 1 h 16"/>
                <a:gd name="T26" fmla="*/ 49 w 928"/>
                <a:gd name="T27" fmla="*/ 0 h 16"/>
                <a:gd name="T28" fmla="*/ 73 w 928"/>
                <a:gd name="T29" fmla="*/ 0 h 16"/>
                <a:gd name="T30" fmla="*/ 73 w 928"/>
                <a:gd name="T31" fmla="*/ 1 h 16"/>
                <a:gd name="T32" fmla="*/ 64 w 928"/>
                <a:gd name="T33" fmla="*/ 1 h 16"/>
                <a:gd name="T34" fmla="*/ 81 w 928"/>
                <a:gd name="T35" fmla="*/ 0 h 16"/>
                <a:gd name="T36" fmla="*/ 90 w 928"/>
                <a:gd name="T37" fmla="*/ 1 h 16"/>
                <a:gd name="T38" fmla="*/ 81 w 928"/>
                <a:gd name="T39" fmla="*/ 1 h 16"/>
                <a:gd name="T40" fmla="*/ 81 w 928"/>
                <a:gd name="T41" fmla="*/ 0 h 16"/>
                <a:gd name="T42" fmla="*/ 105 w 928"/>
                <a:gd name="T43" fmla="*/ 0 h 16"/>
                <a:gd name="T44" fmla="*/ 105 w 928"/>
                <a:gd name="T45" fmla="*/ 1 h 16"/>
                <a:gd name="T46" fmla="*/ 96 w 928"/>
                <a:gd name="T47" fmla="*/ 1 h 16"/>
                <a:gd name="T48" fmla="*/ 113 w 928"/>
                <a:gd name="T49" fmla="*/ 0 h 16"/>
                <a:gd name="T50" fmla="*/ 122 w 928"/>
                <a:gd name="T51" fmla="*/ 1 h 16"/>
                <a:gd name="T52" fmla="*/ 113 w 928"/>
                <a:gd name="T53" fmla="*/ 1 h 16"/>
                <a:gd name="T54" fmla="*/ 113 w 928"/>
                <a:gd name="T55" fmla="*/ 0 h 16"/>
                <a:gd name="T56" fmla="*/ 137 w 928"/>
                <a:gd name="T57" fmla="*/ 0 h 16"/>
                <a:gd name="T58" fmla="*/ 137 w 928"/>
                <a:gd name="T59" fmla="*/ 1 h 16"/>
                <a:gd name="T60" fmla="*/ 128 w 928"/>
                <a:gd name="T61" fmla="*/ 1 h 16"/>
                <a:gd name="T62" fmla="*/ 145 w 928"/>
                <a:gd name="T63" fmla="*/ 0 h 16"/>
                <a:gd name="T64" fmla="*/ 154 w 928"/>
                <a:gd name="T65" fmla="*/ 1 h 16"/>
                <a:gd name="T66" fmla="*/ 145 w 928"/>
                <a:gd name="T67" fmla="*/ 1 h 16"/>
                <a:gd name="T68" fmla="*/ 145 w 928"/>
                <a:gd name="T69" fmla="*/ 0 h 1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28"/>
                <a:gd name="T106" fmla="*/ 0 h 16"/>
                <a:gd name="T107" fmla="*/ 928 w 928"/>
                <a:gd name="T108" fmla="*/ 16 h 1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28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  <a:moveTo>
                    <a:pt x="776" y="0"/>
                  </a:moveTo>
                  <a:lnTo>
                    <a:pt x="824" y="0"/>
                  </a:lnTo>
                  <a:cubicBezTo>
                    <a:pt x="829" y="0"/>
                    <a:pt x="832" y="4"/>
                    <a:pt x="832" y="8"/>
                  </a:cubicBezTo>
                  <a:cubicBezTo>
                    <a:pt x="832" y="13"/>
                    <a:pt x="829" y="16"/>
                    <a:pt x="824" y="16"/>
                  </a:cubicBezTo>
                  <a:lnTo>
                    <a:pt x="776" y="16"/>
                  </a:lnTo>
                  <a:cubicBezTo>
                    <a:pt x="772" y="16"/>
                    <a:pt x="768" y="13"/>
                    <a:pt x="768" y="8"/>
                  </a:cubicBezTo>
                  <a:cubicBezTo>
                    <a:pt x="768" y="4"/>
                    <a:pt x="772" y="0"/>
                    <a:pt x="776" y="0"/>
                  </a:cubicBezTo>
                  <a:close/>
                  <a:moveTo>
                    <a:pt x="872" y="0"/>
                  </a:moveTo>
                  <a:lnTo>
                    <a:pt x="920" y="0"/>
                  </a:lnTo>
                  <a:cubicBezTo>
                    <a:pt x="925" y="0"/>
                    <a:pt x="928" y="4"/>
                    <a:pt x="928" y="8"/>
                  </a:cubicBezTo>
                  <a:cubicBezTo>
                    <a:pt x="928" y="13"/>
                    <a:pt x="925" y="16"/>
                    <a:pt x="920" y="16"/>
                  </a:cubicBezTo>
                  <a:lnTo>
                    <a:pt x="872" y="16"/>
                  </a:lnTo>
                  <a:cubicBezTo>
                    <a:pt x="868" y="16"/>
                    <a:pt x="864" y="13"/>
                    <a:pt x="864" y="8"/>
                  </a:cubicBezTo>
                  <a:cubicBezTo>
                    <a:pt x="864" y="4"/>
                    <a:pt x="868" y="0"/>
                    <a:pt x="872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47" name="Freeform 70"/>
            <p:cNvSpPr>
              <a:spLocks noEditPoints="1"/>
            </p:cNvSpPr>
            <p:nvPr/>
          </p:nvSpPr>
          <p:spPr bwMode="auto">
            <a:xfrm>
              <a:off x="352" y="1011"/>
              <a:ext cx="9" cy="1201"/>
            </a:xfrm>
            <a:custGeom>
              <a:avLst/>
              <a:gdLst>
                <a:gd name="T0" fmla="*/ 0 w 16"/>
                <a:gd name="T1" fmla="*/ 5 h 2656"/>
                <a:gd name="T2" fmla="*/ 3 w 16"/>
                <a:gd name="T3" fmla="*/ 9 h 2656"/>
                <a:gd name="T4" fmla="*/ 0 w 16"/>
                <a:gd name="T5" fmla="*/ 9 h 2656"/>
                <a:gd name="T6" fmla="*/ 3 w 16"/>
                <a:gd name="T7" fmla="*/ 23 h 2656"/>
                <a:gd name="T8" fmla="*/ 2 w 16"/>
                <a:gd name="T9" fmla="*/ 18 h 2656"/>
                <a:gd name="T10" fmla="*/ 2 w 16"/>
                <a:gd name="T11" fmla="*/ 33 h 2656"/>
                <a:gd name="T12" fmla="*/ 3 w 16"/>
                <a:gd name="T13" fmla="*/ 28 h 2656"/>
                <a:gd name="T14" fmla="*/ 0 w 16"/>
                <a:gd name="T15" fmla="*/ 41 h 2656"/>
                <a:gd name="T16" fmla="*/ 3 w 16"/>
                <a:gd name="T17" fmla="*/ 45 h 2656"/>
                <a:gd name="T18" fmla="*/ 0 w 16"/>
                <a:gd name="T19" fmla="*/ 45 h 2656"/>
                <a:gd name="T20" fmla="*/ 3 w 16"/>
                <a:gd name="T21" fmla="*/ 58 h 2656"/>
                <a:gd name="T22" fmla="*/ 2 w 16"/>
                <a:gd name="T23" fmla="*/ 53 h 2656"/>
                <a:gd name="T24" fmla="*/ 2 w 16"/>
                <a:gd name="T25" fmla="*/ 68 h 2656"/>
                <a:gd name="T26" fmla="*/ 3 w 16"/>
                <a:gd name="T27" fmla="*/ 63 h 2656"/>
                <a:gd name="T28" fmla="*/ 0 w 16"/>
                <a:gd name="T29" fmla="*/ 76 h 2656"/>
                <a:gd name="T30" fmla="*/ 3 w 16"/>
                <a:gd name="T31" fmla="*/ 80 h 2656"/>
                <a:gd name="T32" fmla="*/ 0 w 16"/>
                <a:gd name="T33" fmla="*/ 80 h 2656"/>
                <a:gd name="T34" fmla="*/ 3 w 16"/>
                <a:gd name="T35" fmla="*/ 94 h 2656"/>
                <a:gd name="T36" fmla="*/ 2 w 16"/>
                <a:gd name="T37" fmla="*/ 89 h 2656"/>
                <a:gd name="T38" fmla="*/ 2 w 16"/>
                <a:gd name="T39" fmla="*/ 104 h 2656"/>
                <a:gd name="T40" fmla="*/ 3 w 16"/>
                <a:gd name="T41" fmla="*/ 99 h 2656"/>
                <a:gd name="T42" fmla="*/ 0 w 16"/>
                <a:gd name="T43" fmla="*/ 112 h 2656"/>
                <a:gd name="T44" fmla="*/ 3 w 16"/>
                <a:gd name="T45" fmla="*/ 116 h 2656"/>
                <a:gd name="T46" fmla="*/ 0 w 16"/>
                <a:gd name="T47" fmla="*/ 116 h 2656"/>
                <a:gd name="T48" fmla="*/ 3 w 16"/>
                <a:gd name="T49" fmla="*/ 129 h 2656"/>
                <a:gd name="T50" fmla="*/ 2 w 16"/>
                <a:gd name="T51" fmla="*/ 124 h 2656"/>
                <a:gd name="T52" fmla="*/ 2 w 16"/>
                <a:gd name="T53" fmla="*/ 139 h 2656"/>
                <a:gd name="T54" fmla="*/ 3 w 16"/>
                <a:gd name="T55" fmla="*/ 134 h 2656"/>
                <a:gd name="T56" fmla="*/ 0 w 16"/>
                <a:gd name="T57" fmla="*/ 147 h 2656"/>
                <a:gd name="T58" fmla="*/ 3 w 16"/>
                <a:gd name="T59" fmla="*/ 152 h 2656"/>
                <a:gd name="T60" fmla="*/ 0 w 16"/>
                <a:gd name="T61" fmla="*/ 152 h 2656"/>
                <a:gd name="T62" fmla="*/ 3 w 16"/>
                <a:gd name="T63" fmla="*/ 165 h 2656"/>
                <a:gd name="T64" fmla="*/ 2 w 16"/>
                <a:gd name="T65" fmla="*/ 160 h 2656"/>
                <a:gd name="T66" fmla="*/ 2 w 16"/>
                <a:gd name="T67" fmla="*/ 175 h 2656"/>
                <a:gd name="T68" fmla="*/ 3 w 16"/>
                <a:gd name="T69" fmla="*/ 169 h 2656"/>
                <a:gd name="T70" fmla="*/ 0 w 16"/>
                <a:gd name="T71" fmla="*/ 183 h 2656"/>
                <a:gd name="T72" fmla="*/ 3 w 16"/>
                <a:gd name="T73" fmla="*/ 187 h 2656"/>
                <a:gd name="T74" fmla="*/ 0 w 16"/>
                <a:gd name="T75" fmla="*/ 187 h 2656"/>
                <a:gd name="T76" fmla="*/ 3 w 16"/>
                <a:gd name="T77" fmla="*/ 200 h 2656"/>
                <a:gd name="T78" fmla="*/ 2 w 16"/>
                <a:gd name="T79" fmla="*/ 195 h 2656"/>
                <a:gd name="T80" fmla="*/ 2 w 16"/>
                <a:gd name="T81" fmla="*/ 210 h 2656"/>
                <a:gd name="T82" fmla="*/ 3 w 16"/>
                <a:gd name="T83" fmla="*/ 205 h 2656"/>
                <a:gd name="T84" fmla="*/ 0 w 16"/>
                <a:gd name="T85" fmla="*/ 218 h 2656"/>
                <a:gd name="T86" fmla="*/ 3 w 16"/>
                <a:gd name="T87" fmla="*/ 222 h 2656"/>
                <a:gd name="T88" fmla="*/ 0 w 16"/>
                <a:gd name="T89" fmla="*/ 222 h 2656"/>
                <a:gd name="T90" fmla="*/ 3 w 16"/>
                <a:gd name="T91" fmla="*/ 236 h 2656"/>
                <a:gd name="T92" fmla="*/ 2 w 16"/>
                <a:gd name="T93" fmla="*/ 231 h 2656"/>
                <a:gd name="T94" fmla="*/ 2 w 16"/>
                <a:gd name="T95" fmla="*/ 246 h 2656"/>
                <a:gd name="T96" fmla="*/ 3 w 16"/>
                <a:gd name="T97" fmla="*/ 241 h 265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6"/>
                <a:gd name="T148" fmla="*/ 0 h 2656"/>
                <a:gd name="T149" fmla="*/ 16 w 16"/>
                <a:gd name="T150" fmla="*/ 2656 h 265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6" h="2656">
                  <a:moveTo>
                    <a:pt x="16" y="8"/>
                  </a:moveTo>
                  <a:lnTo>
                    <a:pt x="16" y="56"/>
                  </a:lnTo>
                  <a:cubicBezTo>
                    <a:pt x="16" y="61"/>
                    <a:pt x="13" y="64"/>
                    <a:pt x="8" y="64"/>
                  </a:cubicBezTo>
                  <a:cubicBezTo>
                    <a:pt x="4" y="64"/>
                    <a:pt x="0" y="61"/>
                    <a:pt x="0" y="56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104"/>
                  </a:moveTo>
                  <a:lnTo>
                    <a:pt x="16" y="152"/>
                  </a:lnTo>
                  <a:cubicBezTo>
                    <a:pt x="16" y="157"/>
                    <a:pt x="13" y="160"/>
                    <a:pt x="8" y="160"/>
                  </a:cubicBezTo>
                  <a:cubicBezTo>
                    <a:pt x="4" y="160"/>
                    <a:pt x="0" y="157"/>
                    <a:pt x="0" y="152"/>
                  </a:cubicBezTo>
                  <a:lnTo>
                    <a:pt x="0" y="104"/>
                  </a:lnTo>
                  <a:cubicBezTo>
                    <a:pt x="0" y="100"/>
                    <a:pt x="4" y="96"/>
                    <a:pt x="8" y="96"/>
                  </a:cubicBezTo>
                  <a:cubicBezTo>
                    <a:pt x="13" y="96"/>
                    <a:pt x="16" y="100"/>
                    <a:pt x="16" y="104"/>
                  </a:cubicBezTo>
                  <a:close/>
                  <a:moveTo>
                    <a:pt x="16" y="200"/>
                  </a:moveTo>
                  <a:lnTo>
                    <a:pt x="16" y="248"/>
                  </a:lnTo>
                  <a:cubicBezTo>
                    <a:pt x="16" y="253"/>
                    <a:pt x="13" y="256"/>
                    <a:pt x="8" y="256"/>
                  </a:cubicBezTo>
                  <a:cubicBezTo>
                    <a:pt x="4" y="256"/>
                    <a:pt x="0" y="253"/>
                    <a:pt x="0" y="248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296"/>
                  </a:moveTo>
                  <a:lnTo>
                    <a:pt x="16" y="344"/>
                  </a:lnTo>
                  <a:cubicBezTo>
                    <a:pt x="16" y="349"/>
                    <a:pt x="13" y="352"/>
                    <a:pt x="8" y="352"/>
                  </a:cubicBezTo>
                  <a:cubicBezTo>
                    <a:pt x="4" y="352"/>
                    <a:pt x="0" y="349"/>
                    <a:pt x="0" y="344"/>
                  </a:cubicBezTo>
                  <a:lnTo>
                    <a:pt x="0" y="296"/>
                  </a:lnTo>
                  <a:cubicBezTo>
                    <a:pt x="0" y="292"/>
                    <a:pt x="4" y="288"/>
                    <a:pt x="8" y="288"/>
                  </a:cubicBezTo>
                  <a:cubicBezTo>
                    <a:pt x="13" y="288"/>
                    <a:pt x="16" y="292"/>
                    <a:pt x="16" y="296"/>
                  </a:cubicBezTo>
                  <a:close/>
                  <a:moveTo>
                    <a:pt x="16" y="392"/>
                  </a:moveTo>
                  <a:lnTo>
                    <a:pt x="16" y="440"/>
                  </a:lnTo>
                  <a:cubicBezTo>
                    <a:pt x="16" y="445"/>
                    <a:pt x="13" y="448"/>
                    <a:pt x="8" y="448"/>
                  </a:cubicBezTo>
                  <a:cubicBezTo>
                    <a:pt x="4" y="448"/>
                    <a:pt x="0" y="445"/>
                    <a:pt x="0" y="440"/>
                  </a:cubicBezTo>
                  <a:lnTo>
                    <a:pt x="0" y="392"/>
                  </a:lnTo>
                  <a:cubicBezTo>
                    <a:pt x="0" y="388"/>
                    <a:pt x="4" y="384"/>
                    <a:pt x="8" y="384"/>
                  </a:cubicBezTo>
                  <a:cubicBezTo>
                    <a:pt x="13" y="384"/>
                    <a:pt x="16" y="388"/>
                    <a:pt x="16" y="392"/>
                  </a:cubicBezTo>
                  <a:close/>
                  <a:moveTo>
                    <a:pt x="16" y="488"/>
                  </a:moveTo>
                  <a:lnTo>
                    <a:pt x="16" y="536"/>
                  </a:lnTo>
                  <a:cubicBezTo>
                    <a:pt x="16" y="541"/>
                    <a:pt x="13" y="544"/>
                    <a:pt x="8" y="544"/>
                  </a:cubicBezTo>
                  <a:cubicBezTo>
                    <a:pt x="4" y="544"/>
                    <a:pt x="0" y="541"/>
                    <a:pt x="0" y="536"/>
                  </a:cubicBezTo>
                  <a:lnTo>
                    <a:pt x="0" y="488"/>
                  </a:lnTo>
                  <a:cubicBezTo>
                    <a:pt x="0" y="484"/>
                    <a:pt x="4" y="480"/>
                    <a:pt x="8" y="480"/>
                  </a:cubicBezTo>
                  <a:cubicBezTo>
                    <a:pt x="13" y="480"/>
                    <a:pt x="16" y="484"/>
                    <a:pt x="16" y="488"/>
                  </a:cubicBezTo>
                  <a:close/>
                  <a:moveTo>
                    <a:pt x="16" y="584"/>
                  </a:moveTo>
                  <a:lnTo>
                    <a:pt x="16" y="632"/>
                  </a:lnTo>
                  <a:cubicBezTo>
                    <a:pt x="16" y="637"/>
                    <a:pt x="13" y="640"/>
                    <a:pt x="8" y="640"/>
                  </a:cubicBezTo>
                  <a:cubicBezTo>
                    <a:pt x="4" y="640"/>
                    <a:pt x="0" y="637"/>
                    <a:pt x="0" y="632"/>
                  </a:cubicBezTo>
                  <a:lnTo>
                    <a:pt x="0" y="584"/>
                  </a:lnTo>
                  <a:cubicBezTo>
                    <a:pt x="0" y="580"/>
                    <a:pt x="4" y="576"/>
                    <a:pt x="8" y="576"/>
                  </a:cubicBezTo>
                  <a:cubicBezTo>
                    <a:pt x="13" y="576"/>
                    <a:pt x="16" y="580"/>
                    <a:pt x="16" y="584"/>
                  </a:cubicBezTo>
                  <a:close/>
                  <a:moveTo>
                    <a:pt x="16" y="680"/>
                  </a:moveTo>
                  <a:lnTo>
                    <a:pt x="16" y="728"/>
                  </a:lnTo>
                  <a:cubicBezTo>
                    <a:pt x="16" y="733"/>
                    <a:pt x="13" y="736"/>
                    <a:pt x="8" y="736"/>
                  </a:cubicBezTo>
                  <a:cubicBezTo>
                    <a:pt x="4" y="736"/>
                    <a:pt x="0" y="733"/>
                    <a:pt x="0" y="728"/>
                  </a:cubicBezTo>
                  <a:lnTo>
                    <a:pt x="0" y="680"/>
                  </a:lnTo>
                  <a:cubicBezTo>
                    <a:pt x="0" y="676"/>
                    <a:pt x="4" y="672"/>
                    <a:pt x="8" y="672"/>
                  </a:cubicBezTo>
                  <a:cubicBezTo>
                    <a:pt x="13" y="672"/>
                    <a:pt x="16" y="676"/>
                    <a:pt x="16" y="680"/>
                  </a:cubicBezTo>
                  <a:close/>
                  <a:moveTo>
                    <a:pt x="16" y="776"/>
                  </a:moveTo>
                  <a:lnTo>
                    <a:pt x="16" y="824"/>
                  </a:lnTo>
                  <a:cubicBezTo>
                    <a:pt x="16" y="829"/>
                    <a:pt x="13" y="832"/>
                    <a:pt x="8" y="832"/>
                  </a:cubicBezTo>
                  <a:cubicBezTo>
                    <a:pt x="4" y="832"/>
                    <a:pt x="0" y="829"/>
                    <a:pt x="0" y="824"/>
                  </a:cubicBezTo>
                  <a:lnTo>
                    <a:pt x="0" y="776"/>
                  </a:lnTo>
                  <a:cubicBezTo>
                    <a:pt x="0" y="772"/>
                    <a:pt x="4" y="768"/>
                    <a:pt x="8" y="768"/>
                  </a:cubicBezTo>
                  <a:cubicBezTo>
                    <a:pt x="13" y="768"/>
                    <a:pt x="16" y="772"/>
                    <a:pt x="16" y="776"/>
                  </a:cubicBezTo>
                  <a:close/>
                  <a:moveTo>
                    <a:pt x="16" y="872"/>
                  </a:moveTo>
                  <a:lnTo>
                    <a:pt x="16" y="920"/>
                  </a:lnTo>
                  <a:cubicBezTo>
                    <a:pt x="16" y="925"/>
                    <a:pt x="13" y="928"/>
                    <a:pt x="8" y="928"/>
                  </a:cubicBezTo>
                  <a:cubicBezTo>
                    <a:pt x="4" y="928"/>
                    <a:pt x="0" y="925"/>
                    <a:pt x="0" y="920"/>
                  </a:cubicBezTo>
                  <a:lnTo>
                    <a:pt x="0" y="872"/>
                  </a:lnTo>
                  <a:cubicBezTo>
                    <a:pt x="0" y="868"/>
                    <a:pt x="4" y="864"/>
                    <a:pt x="8" y="864"/>
                  </a:cubicBezTo>
                  <a:cubicBezTo>
                    <a:pt x="13" y="864"/>
                    <a:pt x="16" y="868"/>
                    <a:pt x="16" y="872"/>
                  </a:cubicBezTo>
                  <a:close/>
                  <a:moveTo>
                    <a:pt x="16" y="968"/>
                  </a:moveTo>
                  <a:lnTo>
                    <a:pt x="16" y="1016"/>
                  </a:lnTo>
                  <a:cubicBezTo>
                    <a:pt x="16" y="1021"/>
                    <a:pt x="13" y="1024"/>
                    <a:pt x="8" y="1024"/>
                  </a:cubicBezTo>
                  <a:cubicBezTo>
                    <a:pt x="4" y="1024"/>
                    <a:pt x="0" y="1021"/>
                    <a:pt x="0" y="1016"/>
                  </a:cubicBezTo>
                  <a:lnTo>
                    <a:pt x="0" y="968"/>
                  </a:lnTo>
                  <a:cubicBezTo>
                    <a:pt x="0" y="964"/>
                    <a:pt x="4" y="960"/>
                    <a:pt x="8" y="960"/>
                  </a:cubicBezTo>
                  <a:cubicBezTo>
                    <a:pt x="13" y="960"/>
                    <a:pt x="16" y="964"/>
                    <a:pt x="16" y="968"/>
                  </a:cubicBezTo>
                  <a:close/>
                  <a:moveTo>
                    <a:pt x="16" y="1064"/>
                  </a:moveTo>
                  <a:lnTo>
                    <a:pt x="16" y="1112"/>
                  </a:lnTo>
                  <a:cubicBezTo>
                    <a:pt x="16" y="1117"/>
                    <a:pt x="13" y="1120"/>
                    <a:pt x="8" y="1120"/>
                  </a:cubicBezTo>
                  <a:cubicBezTo>
                    <a:pt x="4" y="1120"/>
                    <a:pt x="0" y="1117"/>
                    <a:pt x="0" y="1112"/>
                  </a:cubicBezTo>
                  <a:lnTo>
                    <a:pt x="0" y="1064"/>
                  </a:lnTo>
                  <a:cubicBezTo>
                    <a:pt x="0" y="1060"/>
                    <a:pt x="4" y="1056"/>
                    <a:pt x="8" y="1056"/>
                  </a:cubicBezTo>
                  <a:cubicBezTo>
                    <a:pt x="13" y="1056"/>
                    <a:pt x="16" y="1060"/>
                    <a:pt x="16" y="1064"/>
                  </a:cubicBezTo>
                  <a:close/>
                  <a:moveTo>
                    <a:pt x="16" y="1160"/>
                  </a:moveTo>
                  <a:lnTo>
                    <a:pt x="16" y="1208"/>
                  </a:lnTo>
                  <a:cubicBezTo>
                    <a:pt x="16" y="1213"/>
                    <a:pt x="13" y="1216"/>
                    <a:pt x="8" y="1216"/>
                  </a:cubicBezTo>
                  <a:cubicBezTo>
                    <a:pt x="4" y="1216"/>
                    <a:pt x="0" y="1213"/>
                    <a:pt x="0" y="1208"/>
                  </a:cubicBezTo>
                  <a:lnTo>
                    <a:pt x="0" y="1160"/>
                  </a:lnTo>
                  <a:cubicBezTo>
                    <a:pt x="0" y="1156"/>
                    <a:pt x="4" y="1152"/>
                    <a:pt x="8" y="1152"/>
                  </a:cubicBezTo>
                  <a:cubicBezTo>
                    <a:pt x="13" y="1152"/>
                    <a:pt x="16" y="1156"/>
                    <a:pt x="16" y="1160"/>
                  </a:cubicBezTo>
                  <a:close/>
                  <a:moveTo>
                    <a:pt x="16" y="1256"/>
                  </a:moveTo>
                  <a:lnTo>
                    <a:pt x="16" y="1304"/>
                  </a:lnTo>
                  <a:cubicBezTo>
                    <a:pt x="16" y="1309"/>
                    <a:pt x="13" y="1312"/>
                    <a:pt x="8" y="1312"/>
                  </a:cubicBezTo>
                  <a:cubicBezTo>
                    <a:pt x="4" y="1312"/>
                    <a:pt x="0" y="1309"/>
                    <a:pt x="0" y="1304"/>
                  </a:cubicBezTo>
                  <a:lnTo>
                    <a:pt x="0" y="1256"/>
                  </a:lnTo>
                  <a:cubicBezTo>
                    <a:pt x="0" y="1252"/>
                    <a:pt x="4" y="1248"/>
                    <a:pt x="8" y="1248"/>
                  </a:cubicBezTo>
                  <a:cubicBezTo>
                    <a:pt x="13" y="1248"/>
                    <a:pt x="16" y="1252"/>
                    <a:pt x="16" y="1256"/>
                  </a:cubicBezTo>
                  <a:close/>
                  <a:moveTo>
                    <a:pt x="16" y="1352"/>
                  </a:moveTo>
                  <a:lnTo>
                    <a:pt x="16" y="1400"/>
                  </a:lnTo>
                  <a:cubicBezTo>
                    <a:pt x="16" y="1405"/>
                    <a:pt x="13" y="1408"/>
                    <a:pt x="8" y="1408"/>
                  </a:cubicBezTo>
                  <a:cubicBezTo>
                    <a:pt x="4" y="1408"/>
                    <a:pt x="0" y="1405"/>
                    <a:pt x="0" y="1400"/>
                  </a:cubicBezTo>
                  <a:lnTo>
                    <a:pt x="0" y="1352"/>
                  </a:lnTo>
                  <a:cubicBezTo>
                    <a:pt x="0" y="1348"/>
                    <a:pt x="4" y="1344"/>
                    <a:pt x="8" y="1344"/>
                  </a:cubicBezTo>
                  <a:cubicBezTo>
                    <a:pt x="13" y="1344"/>
                    <a:pt x="16" y="1348"/>
                    <a:pt x="16" y="1352"/>
                  </a:cubicBezTo>
                  <a:close/>
                  <a:moveTo>
                    <a:pt x="16" y="1448"/>
                  </a:moveTo>
                  <a:lnTo>
                    <a:pt x="16" y="1496"/>
                  </a:lnTo>
                  <a:cubicBezTo>
                    <a:pt x="16" y="1501"/>
                    <a:pt x="13" y="1504"/>
                    <a:pt x="8" y="1504"/>
                  </a:cubicBezTo>
                  <a:cubicBezTo>
                    <a:pt x="4" y="1504"/>
                    <a:pt x="0" y="1501"/>
                    <a:pt x="0" y="1496"/>
                  </a:cubicBezTo>
                  <a:lnTo>
                    <a:pt x="0" y="1448"/>
                  </a:lnTo>
                  <a:cubicBezTo>
                    <a:pt x="0" y="1444"/>
                    <a:pt x="4" y="1440"/>
                    <a:pt x="8" y="1440"/>
                  </a:cubicBezTo>
                  <a:cubicBezTo>
                    <a:pt x="13" y="1440"/>
                    <a:pt x="16" y="1444"/>
                    <a:pt x="16" y="1448"/>
                  </a:cubicBezTo>
                  <a:close/>
                  <a:moveTo>
                    <a:pt x="16" y="1544"/>
                  </a:moveTo>
                  <a:lnTo>
                    <a:pt x="16" y="1592"/>
                  </a:lnTo>
                  <a:cubicBezTo>
                    <a:pt x="16" y="1597"/>
                    <a:pt x="13" y="1600"/>
                    <a:pt x="8" y="1600"/>
                  </a:cubicBezTo>
                  <a:cubicBezTo>
                    <a:pt x="4" y="1600"/>
                    <a:pt x="0" y="1597"/>
                    <a:pt x="0" y="1592"/>
                  </a:cubicBezTo>
                  <a:lnTo>
                    <a:pt x="0" y="1544"/>
                  </a:lnTo>
                  <a:cubicBezTo>
                    <a:pt x="0" y="1540"/>
                    <a:pt x="4" y="1536"/>
                    <a:pt x="8" y="1536"/>
                  </a:cubicBezTo>
                  <a:cubicBezTo>
                    <a:pt x="13" y="1536"/>
                    <a:pt x="16" y="1540"/>
                    <a:pt x="16" y="1544"/>
                  </a:cubicBezTo>
                  <a:close/>
                  <a:moveTo>
                    <a:pt x="16" y="1640"/>
                  </a:moveTo>
                  <a:lnTo>
                    <a:pt x="16" y="1688"/>
                  </a:lnTo>
                  <a:cubicBezTo>
                    <a:pt x="16" y="1693"/>
                    <a:pt x="13" y="1696"/>
                    <a:pt x="8" y="1696"/>
                  </a:cubicBezTo>
                  <a:cubicBezTo>
                    <a:pt x="4" y="1696"/>
                    <a:pt x="0" y="1693"/>
                    <a:pt x="0" y="1688"/>
                  </a:cubicBezTo>
                  <a:lnTo>
                    <a:pt x="0" y="1640"/>
                  </a:lnTo>
                  <a:cubicBezTo>
                    <a:pt x="0" y="1636"/>
                    <a:pt x="4" y="1632"/>
                    <a:pt x="8" y="1632"/>
                  </a:cubicBezTo>
                  <a:cubicBezTo>
                    <a:pt x="13" y="1632"/>
                    <a:pt x="16" y="1636"/>
                    <a:pt x="16" y="1640"/>
                  </a:cubicBezTo>
                  <a:close/>
                  <a:moveTo>
                    <a:pt x="16" y="1736"/>
                  </a:moveTo>
                  <a:lnTo>
                    <a:pt x="16" y="1784"/>
                  </a:lnTo>
                  <a:cubicBezTo>
                    <a:pt x="16" y="1789"/>
                    <a:pt x="13" y="1792"/>
                    <a:pt x="8" y="1792"/>
                  </a:cubicBezTo>
                  <a:cubicBezTo>
                    <a:pt x="4" y="1792"/>
                    <a:pt x="0" y="1789"/>
                    <a:pt x="0" y="1784"/>
                  </a:cubicBezTo>
                  <a:lnTo>
                    <a:pt x="0" y="1736"/>
                  </a:lnTo>
                  <a:cubicBezTo>
                    <a:pt x="0" y="1732"/>
                    <a:pt x="4" y="1728"/>
                    <a:pt x="8" y="1728"/>
                  </a:cubicBezTo>
                  <a:cubicBezTo>
                    <a:pt x="13" y="1728"/>
                    <a:pt x="16" y="1732"/>
                    <a:pt x="16" y="1736"/>
                  </a:cubicBezTo>
                  <a:close/>
                  <a:moveTo>
                    <a:pt x="16" y="1832"/>
                  </a:moveTo>
                  <a:lnTo>
                    <a:pt x="16" y="1880"/>
                  </a:lnTo>
                  <a:cubicBezTo>
                    <a:pt x="16" y="1885"/>
                    <a:pt x="13" y="1888"/>
                    <a:pt x="8" y="1888"/>
                  </a:cubicBezTo>
                  <a:cubicBezTo>
                    <a:pt x="4" y="1888"/>
                    <a:pt x="0" y="1885"/>
                    <a:pt x="0" y="1880"/>
                  </a:cubicBezTo>
                  <a:lnTo>
                    <a:pt x="0" y="1832"/>
                  </a:lnTo>
                  <a:cubicBezTo>
                    <a:pt x="0" y="1828"/>
                    <a:pt x="4" y="1824"/>
                    <a:pt x="8" y="1824"/>
                  </a:cubicBezTo>
                  <a:cubicBezTo>
                    <a:pt x="13" y="1824"/>
                    <a:pt x="16" y="1828"/>
                    <a:pt x="16" y="1832"/>
                  </a:cubicBezTo>
                  <a:close/>
                  <a:moveTo>
                    <a:pt x="16" y="1928"/>
                  </a:moveTo>
                  <a:lnTo>
                    <a:pt x="16" y="1976"/>
                  </a:lnTo>
                  <a:cubicBezTo>
                    <a:pt x="16" y="1981"/>
                    <a:pt x="13" y="1984"/>
                    <a:pt x="8" y="1984"/>
                  </a:cubicBezTo>
                  <a:cubicBezTo>
                    <a:pt x="4" y="1984"/>
                    <a:pt x="0" y="1981"/>
                    <a:pt x="0" y="1976"/>
                  </a:cubicBezTo>
                  <a:lnTo>
                    <a:pt x="0" y="1928"/>
                  </a:lnTo>
                  <a:cubicBezTo>
                    <a:pt x="0" y="1924"/>
                    <a:pt x="4" y="1920"/>
                    <a:pt x="8" y="1920"/>
                  </a:cubicBezTo>
                  <a:cubicBezTo>
                    <a:pt x="13" y="1920"/>
                    <a:pt x="16" y="1924"/>
                    <a:pt x="16" y="1928"/>
                  </a:cubicBezTo>
                  <a:close/>
                  <a:moveTo>
                    <a:pt x="16" y="2024"/>
                  </a:moveTo>
                  <a:lnTo>
                    <a:pt x="16" y="2072"/>
                  </a:lnTo>
                  <a:cubicBezTo>
                    <a:pt x="16" y="2077"/>
                    <a:pt x="13" y="2080"/>
                    <a:pt x="8" y="2080"/>
                  </a:cubicBezTo>
                  <a:cubicBezTo>
                    <a:pt x="4" y="2080"/>
                    <a:pt x="0" y="2077"/>
                    <a:pt x="0" y="2072"/>
                  </a:cubicBezTo>
                  <a:lnTo>
                    <a:pt x="0" y="2024"/>
                  </a:lnTo>
                  <a:cubicBezTo>
                    <a:pt x="0" y="2020"/>
                    <a:pt x="4" y="2016"/>
                    <a:pt x="8" y="2016"/>
                  </a:cubicBezTo>
                  <a:cubicBezTo>
                    <a:pt x="13" y="2016"/>
                    <a:pt x="16" y="2020"/>
                    <a:pt x="16" y="2024"/>
                  </a:cubicBezTo>
                  <a:close/>
                  <a:moveTo>
                    <a:pt x="16" y="2120"/>
                  </a:moveTo>
                  <a:lnTo>
                    <a:pt x="16" y="2168"/>
                  </a:lnTo>
                  <a:cubicBezTo>
                    <a:pt x="16" y="2173"/>
                    <a:pt x="13" y="2176"/>
                    <a:pt x="8" y="2176"/>
                  </a:cubicBezTo>
                  <a:cubicBezTo>
                    <a:pt x="4" y="2176"/>
                    <a:pt x="0" y="2173"/>
                    <a:pt x="0" y="2168"/>
                  </a:cubicBezTo>
                  <a:lnTo>
                    <a:pt x="0" y="2120"/>
                  </a:lnTo>
                  <a:cubicBezTo>
                    <a:pt x="0" y="2116"/>
                    <a:pt x="4" y="2112"/>
                    <a:pt x="8" y="2112"/>
                  </a:cubicBezTo>
                  <a:cubicBezTo>
                    <a:pt x="13" y="2112"/>
                    <a:pt x="16" y="2116"/>
                    <a:pt x="16" y="2120"/>
                  </a:cubicBezTo>
                  <a:close/>
                  <a:moveTo>
                    <a:pt x="16" y="2216"/>
                  </a:moveTo>
                  <a:lnTo>
                    <a:pt x="16" y="2264"/>
                  </a:lnTo>
                  <a:cubicBezTo>
                    <a:pt x="16" y="2269"/>
                    <a:pt x="13" y="2272"/>
                    <a:pt x="8" y="2272"/>
                  </a:cubicBezTo>
                  <a:cubicBezTo>
                    <a:pt x="4" y="2272"/>
                    <a:pt x="0" y="2269"/>
                    <a:pt x="0" y="2264"/>
                  </a:cubicBezTo>
                  <a:lnTo>
                    <a:pt x="0" y="2216"/>
                  </a:lnTo>
                  <a:cubicBezTo>
                    <a:pt x="0" y="2212"/>
                    <a:pt x="4" y="2208"/>
                    <a:pt x="8" y="2208"/>
                  </a:cubicBezTo>
                  <a:cubicBezTo>
                    <a:pt x="13" y="2208"/>
                    <a:pt x="16" y="2212"/>
                    <a:pt x="16" y="2216"/>
                  </a:cubicBezTo>
                  <a:close/>
                  <a:moveTo>
                    <a:pt x="16" y="2312"/>
                  </a:moveTo>
                  <a:lnTo>
                    <a:pt x="16" y="2360"/>
                  </a:lnTo>
                  <a:cubicBezTo>
                    <a:pt x="16" y="2365"/>
                    <a:pt x="13" y="2368"/>
                    <a:pt x="8" y="2368"/>
                  </a:cubicBezTo>
                  <a:cubicBezTo>
                    <a:pt x="4" y="2368"/>
                    <a:pt x="0" y="2365"/>
                    <a:pt x="0" y="2360"/>
                  </a:cubicBezTo>
                  <a:lnTo>
                    <a:pt x="0" y="2312"/>
                  </a:lnTo>
                  <a:cubicBezTo>
                    <a:pt x="0" y="2308"/>
                    <a:pt x="4" y="2304"/>
                    <a:pt x="8" y="2304"/>
                  </a:cubicBezTo>
                  <a:cubicBezTo>
                    <a:pt x="13" y="2304"/>
                    <a:pt x="16" y="2308"/>
                    <a:pt x="16" y="2312"/>
                  </a:cubicBezTo>
                  <a:close/>
                  <a:moveTo>
                    <a:pt x="16" y="2408"/>
                  </a:moveTo>
                  <a:lnTo>
                    <a:pt x="16" y="2456"/>
                  </a:lnTo>
                  <a:cubicBezTo>
                    <a:pt x="16" y="2461"/>
                    <a:pt x="13" y="2464"/>
                    <a:pt x="8" y="2464"/>
                  </a:cubicBezTo>
                  <a:cubicBezTo>
                    <a:pt x="4" y="2464"/>
                    <a:pt x="0" y="2461"/>
                    <a:pt x="0" y="2456"/>
                  </a:cubicBezTo>
                  <a:lnTo>
                    <a:pt x="0" y="2408"/>
                  </a:lnTo>
                  <a:cubicBezTo>
                    <a:pt x="0" y="2404"/>
                    <a:pt x="4" y="2400"/>
                    <a:pt x="8" y="2400"/>
                  </a:cubicBezTo>
                  <a:cubicBezTo>
                    <a:pt x="13" y="2400"/>
                    <a:pt x="16" y="2404"/>
                    <a:pt x="16" y="2408"/>
                  </a:cubicBezTo>
                  <a:close/>
                  <a:moveTo>
                    <a:pt x="16" y="2504"/>
                  </a:moveTo>
                  <a:lnTo>
                    <a:pt x="16" y="2552"/>
                  </a:lnTo>
                  <a:cubicBezTo>
                    <a:pt x="16" y="2557"/>
                    <a:pt x="13" y="2560"/>
                    <a:pt x="8" y="2560"/>
                  </a:cubicBezTo>
                  <a:cubicBezTo>
                    <a:pt x="4" y="2560"/>
                    <a:pt x="0" y="2557"/>
                    <a:pt x="0" y="2552"/>
                  </a:cubicBezTo>
                  <a:lnTo>
                    <a:pt x="0" y="2504"/>
                  </a:lnTo>
                  <a:cubicBezTo>
                    <a:pt x="0" y="2500"/>
                    <a:pt x="4" y="2496"/>
                    <a:pt x="8" y="2496"/>
                  </a:cubicBezTo>
                  <a:cubicBezTo>
                    <a:pt x="13" y="2496"/>
                    <a:pt x="16" y="2500"/>
                    <a:pt x="16" y="2504"/>
                  </a:cubicBezTo>
                  <a:close/>
                  <a:moveTo>
                    <a:pt x="16" y="2600"/>
                  </a:moveTo>
                  <a:lnTo>
                    <a:pt x="16" y="2648"/>
                  </a:lnTo>
                  <a:cubicBezTo>
                    <a:pt x="16" y="2653"/>
                    <a:pt x="13" y="2656"/>
                    <a:pt x="8" y="2656"/>
                  </a:cubicBezTo>
                  <a:cubicBezTo>
                    <a:pt x="4" y="2656"/>
                    <a:pt x="0" y="2653"/>
                    <a:pt x="0" y="2648"/>
                  </a:cubicBezTo>
                  <a:lnTo>
                    <a:pt x="0" y="2600"/>
                  </a:lnTo>
                  <a:cubicBezTo>
                    <a:pt x="0" y="2596"/>
                    <a:pt x="4" y="2592"/>
                    <a:pt x="8" y="2592"/>
                  </a:cubicBezTo>
                  <a:cubicBezTo>
                    <a:pt x="13" y="2592"/>
                    <a:pt x="16" y="2596"/>
                    <a:pt x="16" y="260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48" name="Freeform 71"/>
            <p:cNvSpPr>
              <a:spLocks/>
            </p:cNvSpPr>
            <p:nvPr/>
          </p:nvSpPr>
          <p:spPr bwMode="auto">
            <a:xfrm>
              <a:off x="318" y="967"/>
              <a:ext cx="76" cy="63"/>
            </a:xfrm>
            <a:custGeom>
              <a:avLst/>
              <a:gdLst>
                <a:gd name="T0" fmla="*/ 12 w 138"/>
                <a:gd name="T1" fmla="*/ 0 h 139"/>
                <a:gd name="T2" fmla="*/ 23 w 138"/>
                <a:gd name="T3" fmla="*/ 13 h 139"/>
                <a:gd name="T4" fmla="*/ 0 w 138"/>
                <a:gd name="T5" fmla="*/ 13 h 139"/>
                <a:gd name="T6" fmla="*/ 12 w 138"/>
                <a:gd name="T7" fmla="*/ 0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69" y="0"/>
                  </a:moveTo>
                  <a:lnTo>
                    <a:pt x="138" y="139"/>
                  </a:lnTo>
                  <a:cubicBezTo>
                    <a:pt x="95" y="117"/>
                    <a:pt x="44" y="117"/>
                    <a:pt x="0" y="139"/>
                  </a:cubicBezTo>
                  <a:lnTo>
                    <a:pt x="69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49" name="Freeform 72"/>
            <p:cNvSpPr>
              <a:spLocks/>
            </p:cNvSpPr>
            <p:nvPr/>
          </p:nvSpPr>
          <p:spPr bwMode="auto">
            <a:xfrm>
              <a:off x="318" y="2208"/>
              <a:ext cx="76" cy="61"/>
            </a:xfrm>
            <a:custGeom>
              <a:avLst/>
              <a:gdLst>
                <a:gd name="T0" fmla="*/ 12 w 138"/>
                <a:gd name="T1" fmla="*/ 12 h 138"/>
                <a:gd name="T2" fmla="*/ 0 w 138"/>
                <a:gd name="T3" fmla="*/ 0 h 138"/>
                <a:gd name="T4" fmla="*/ 23 w 138"/>
                <a:gd name="T5" fmla="*/ 0 h 138"/>
                <a:gd name="T6" fmla="*/ 23 w 138"/>
                <a:gd name="T7" fmla="*/ 0 h 138"/>
                <a:gd name="T8" fmla="*/ 12 w 138"/>
                <a:gd name="T9" fmla="*/ 12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38"/>
                <a:gd name="T17" fmla="*/ 138 w 138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38">
                  <a:moveTo>
                    <a:pt x="69" y="138"/>
                  </a:moveTo>
                  <a:lnTo>
                    <a:pt x="0" y="0"/>
                  </a:lnTo>
                  <a:cubicBezTo>
                    <a:pt x="44" y="22"/>
                    <a:pt x="95" y="22"/>
                    <a:pt x="138" y="0"/>
                  </a:cubicBezTo>
                  <a:lnTo>
                    <a:pt x="69" y="138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50" name="Rectangle 73"/>
            <p:cNvSpPr>
              <a:spLocks noChangeArrowheads="1"/>
            </p:cNvSpPr>
            <p:nvPr/>
          </p:nvSpPr>
          <p:spPr bwMode="auto">
            <a:xfrm>
              <a:off x="145" y="1289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固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51" name="Rectangle 74"/>
            <p:cNvSpPr>
              <a:spLocks noChangeArrowheads="1"/>
            </p:cNvSpPr>
            <p:nvPr/>
          </p:nvSpPr>
          <p:spPr bwMode="auto">
            <a:xfrm>
              <a:off x="145" y="1405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定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52" name="Rectangle 75"/>
            <p:cNvSpPr>
              <a:spLocks noChangeArrowheads="1"/>
            </p:cNvSpPr>
            <p:nvPr/>
          </p:nvSpPr>
          <p:spPr bwMode="auto">
            <a:xfrm>
              <a:off x="145" y="1521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长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53" name="Rectangle 76"/>
            <p:cNvSpPr>
              <a:spLocks noChangeArrowheads="1"/>
            </p:cNvSpPr>
            <p:nvPr/>
          </p:nvSpPr>
          <p:spPr bwMode="auto">
            <a:xfrm>
              <a:off x="145" y="1629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度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54" name="Rectangle 77"/>
            <p:cNvSpPr>
              <a:spLocks noChangeArrowheads="1"/>
            </p:cNvSpPr>
            <p:nvPr/>
          </p:nvSpPr>
          <p:spPr bwMode="auto">
            <a:xfrm>
              <a:off x="145" y="1745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部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55" name="Rectangle 78"/>
            <p:cNvSpPr>
              <a:spLocks noChangeArrowheads="1"/>
            </p:cNvSpPr>
            <p:nvPr/>
          </p:nvSpPr>
          <p:spPr bwMode="auto">
            <a:xfrm>
              <a:off x="145" y="1861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分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56" name="Freeform 79"/>
            <p:cNvSpPr>
              <a:spLocks noEditPoints="1"/>
            </p:cNvSpPr>
            <p:nvPr/>
          </p:nvSpPr>
          <p:spPr bwMode="auto">
            <a:xfrm>
              <a:off x="36" y="2527"/>
              <a:ext cx="510" cy="7"/>
            </a:xfrm>
            <a:custGeom>
              <a:avLst/>
              <a:gdLst>
                <a:gd name="T0" fmla="*/ 9 w 928"/>
                <a:gd name="T1" fmla="*/ 0 h 16"/>
                <a:gd name="T2" fmla="*/ 9 w 928"/>
                <a:gd name="T3" fmla="*/ 1 h 16"/>
                <a:gd name="T4" fmla="*/ 0 w 928"/>
                <a:gd name="T5" fmla="*/ 1 h 16"/>
                <a:gd name="T6" fmla="*/ 17 w 928"/>
                <a:gd name="T7" fmla="*/ 0 h 16"/>
                <a:gd name="T8" fmla="*/ 26 w 928"/>
                <a:gd name="T9" fmla="*/ 1 h 16"/>
                <a:gd name="T10" fmla="*/ 17 w 928"/>
                <a:gd name="T11" fmla="*/ 1 h 16"/>
                <a:gd name="T12" fmla="*/ 17 w 928"/>
                <a:gd name="T13" fmla="*/ 0 h 16"/>
                <a:gd name="T14" fmla="*/ 41 w 928"/>
                <a:gd name="T15" fmla="*/ 0 h 16"/>
                <a:gd name="T16" fmla="*/ 41 w 928"/>
                <a:gd name="T17" fmla="*/ 1 h 16"/>
                <a:gd name="T18" fmla="*/ 32 w 928"/>
                <a:gd name="T19" fmla="*/ 1 h 16"/>
                <a:gd name="T20" fmla="*/ 49 w 928"/>
                <a:gd name="T21" fmla="*/ 0 h 16"/>
                <a:gd name="T22" fmla="*/ 58 w 928"/>
                <a:gd name="T23" fmla="*/ 1 h 16"/>
                <a:gd name="T24" fmla="*/ 49 w 928"/>
                <a:gd name="T25" fmla="*/ 1 h 16"/>
                <a:gd name="T26" fmla="*/ 49 w 928"/>
                <a:gd name="T27" fmla="*/ 0 h 16"/>
                <a:gd name="T28" fmla="*/ 73 w 928"/>
                <a:gd name="T29" fmla="*/ 0 h 16"/>
                <a:gd name="T30" fmla="*/ 73 w 928"/>
                <a:gd name="T31" fmla="*/ 1 h 16"/>
                <a:gd name="T32" fmla="*/ 64 w 928"/>
                <a:gd name="T33" fmla="*/ 1 h 16"/>
                <a:gd name="T34" fmla="*/ 81 w 928"/>
                <a:gd name="T35" fmla="*/ 0 h 16"/>
                <a:gd name="T36" fmla="*/ 90 w 928"/>
                <a:gd name="T37" fmla="*/ 1 h 16"/>
                <a:gd name="T38" fmla="*/ 81 w 928"/>
                <a:gd name="T39" fmla="*/ 1 h 16"/>
                <a:gd name="T40" fmla="*/ 81 w 928"/>
                <a:gd name="T41" fmla="*/ 0 h 16"/>
                <a:gd name="T42" fmla="*/ 105 w 928"/>
                <a:gd name="T43" fmla="*/ 0 h 16"/>
                <a:gd name="T44" fmla="*/ 105 w 928"/>
                <a:gd name="T45" fmla="*/ 1 h 16"/>
                <a:gd name="T46" fmla="*/ 96 w 928"/>
                <a:gd name="T47" fmla="*/ 1 h 16"/>
                <a:gd name="T48" fmla="*/ 113 w 928"/>
                <a:gd name="T49" fmla="*/ 0 h 16"/>
                <a:gd name="T50" fmla="*/ 122 w 928"/>
                <a:gd name="T51" fmla="*/ 1 h 16"/>
                <a:gd name="T52" fmla="*/ 113 w 928"/>
                <a:gd name="T53" fmla="*/ 1 h 16"/>
                <a:gd name="T54" fmla="*/ 113 w 928"/>
                <a:gd name="T55" fmla="*/ 0 h 16"/>
                <a:gd name="T56" fmla="*/ 137 w 928"/>
                <a:gd name="T57" fmla="*/ 0 h 16"/>
                <a:gd name="T58" fmla="*/ 137 w 928"/>
                <a:gd name="T59" fmla="*/ 1 h 16"/>
                <a:gd name="T60" fmla="*/ 128 w 928"/>
                <a:gd name="T61" fmla="*/ 1 h 16"/>
                <a:gd name="T62" fmla="*/ 145 w 928"/>
                <a:gd name="T63" fmla="*/ 0 h 16"/>
                <a:gd name="T64" fmla="*/ 154 w 928"/>
                <a:gd name="T65" fmla="*/ 1 h 16"/>
                <a:gd name="T66" fmla="*/ 145 w 928"/>
                <a:gd name="T67" fmla="*/ 1 h 16"/>
                <a:gd name="T68" fmla="*/ 145 w 928"/>
                <a:gd name="T69" fmla="*/ 0 h 1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28"/>
                <a:gd name="T106" fmla="*/ 0 h 16"/>
                <a:gd name="T107" fmla="*/ 928 w 928"/>
                <a:gd name="T108" fmla="*/ 16 h 1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28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  <a:moveTo>
                    <a:pt x="776" y="0"/>
                  </a:moveTo>
                  <a:lnTo>
                    <a:pt x="824" y="0"/>
                  </a:lnTo>
                  <a:cubicBezTo>
                    <a:pt x="829" y="0"/>
                    <a:pt x="832" y="4"/>
                    <a:pt x="832" y="8"/>
                  </a:cubicBezTo>
                  <a:cubicBezTo>
                    <a:pt x="832" y="13"/>
                    <a:pt x="829" y="16"/>
                    <a:pt x="824" y="16"/>
                  </a:cubicBezTo>
                  <a:lnTo>
                    <a:pt x="776" y="16"/>
                  </a:lnTo>
                  <a:cubicBezTo>
                    <a:pt x="772" y="16"/>
                    <a:pt x="768" y="13"/>
                    <a:pt x="768" y="8"/>
                  </a:cubicBezTo>
                  <a:cubicBezTo>
                    <a:pt x="768" y="4"/>
                    <a:pt x="772" y="0"/>
                    <a:pt x="776" y="0"/>
                  </a:cubicBezTo>
                  <a:close/>
                  <a:moveTo>
                    <a:pt x="872" y="0"/>
                  </a:moveTo>
                  <a:lnTo>
                    <a:pt x="920" y="0"/>
                  </a:lnTo>
                  <a:cubicBezTo>
                    <a:pt x="925" y="0"/>
                    <a:pt x="928" y="4"/>
                    <a:pt x="928" y="8"/>
                  </a:cubicBezTo>
                  <a:cubicBezTo>
                    <a:pt x="928" y="13"/>
                    <a:pt x="925" y="16"/>
                    <a:pt x="920" y="16"/>
                  </a:cubicBezTo>
                  <a:lnTo>
                    <a:pt x="872" y="16"/>
                  </a:lnTo>
                  <a:cubicBezTo>
                    <a:pt x="868" y="16"/>
                    <a:pt x="864" y="13"/>
                    <a:pt x="864" y="8"/>
                  </a:cubicBezTo>
                  <a:cubicBezTo>
                    <a:pt x="864" y="4"/>
                    <a:pt x="868" y="0"/>
                    <a:pt x="872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57" name="Freeform 80"/>
            <p:cNvSpPr>
              <a:spLocks noEditPoints="1"/>
            </p:cNvSpPr>
            <p:nvPr/>
          </p:nvSpPr>
          <p:spPr bwMode="auto">
            <a:xfrm>
              <a:off x="352" y="2314"/>
              <a:ext cx="9" cy="159"/>
            </a:xfrm>
            <a:custGeom>
              <a:avLst/>
              <a:gdLst>
                <a:gd name="T0" fmla="*/ 3 w 16"/>
                <a:gd name="T1" fmla="*/ 1 h 352"/>
                <a:gd name="T2" fmla="*/ 3 w 16"/>
                <a:gd name="T3" fmla="*/ 5 h 352"/>
                <a:gd name="T4" fmla="*/ 2 w 16"/>
                <a:gd name="T5" fmla="*/ 6 h 352"/>
                <a:gd name="T6" fmla="*/ 0 w 16"/>
                <a:gd name="T7" fmla="*/ 5 h 352"/>
                <a:gd name="T8" fmla="*/ 0 w 16"/>
                <a:gd name="T9" fmla="*/ 1 h 352"/>
                <a:gd name="T10" fmla="*/ 2 w 16"/>
                <a:gd name="T11" fmla="*/ 0 h 352"/>
                <a:gd name="T12" fmla="*/ 3 w 16"/>
                <a:gd name="T13" fmla="*/ 1 h 352"/>
                <a:gd name="T14" fmla="*/ 3 w 16"/>
                <a:gd name="T15" fmla="*/ 9 h 352"/>
                <a:gd name="T16" fmla="*/ 3 w 16"/>
                <a:gd name="T17" fmla="*/ 14 h 352"/>
                <a:gd name="T18" fmla="*/ 2 w 16"/>
                <a:gd name="T19" fmla="*/ 15 h 352"/>
                <a:gd name="T20" fmla="*/ 0 w 16"/>
                <a:gd name="T21" fmla="*/ 14 h 352"/>
                <a:gd name="T22" fmla="*/ 0 w 16"/>
                <a:gd name="T23" fmla="*/ 9 h 352"/>
                <a:gd name="T24" fmla="*/ 2 w 16"/>
                <a:gd name="T25" fmla="*/ 9 h 352"/>
                <a:gd name="T26" fmla="*/ 3 w 16"/>
                <a:gd name="T27" fmla="*/ 9 h 352"/>
                <a:gd name="T28" fmla="*/ 3 w 16"/>
                <a:gd name="T29" fmla="*/ 19 h 352"/>
                <a:gd name="T30" fmla="*/ 3 w 16"/>
                <a:gd name="T31" fmla="*/ 23 h 352"/>
                <a:gd name="T32" fmla="*/ 2 w 16"/>
                <a:gd name="T33" fmla="*/ 23 h 352"/>
                <a:gd name="T34" fmla="*/ 0 w 16"/>
                <a:gd name="T35" fmla="*/ 23 h 352"/>
                <a:gd name="T36" fmla="*/ 0 w 16"/>
                <a:gd name="T37" fmla="*/ 19 h 352"/>
                <a:gd name="T38" fmla="*/ 2 w 16"/>
                <a:gd name="T39" fmla="*/ 18 h 352"/>
                <a:gd name="T40" fmla="*/ 3 w 16"/>
                <a:gd name="T41" fmla="*/ 19 h 352"/>
                <a:gd name="T42" fmla="*/ 3 w 16"/>
                <a:gd name="T43" fmla="*/ 28 h 352"/>
                <a:gd name="T44" fmla="*/ 3 w 16"/>
                <a:gd name="T45" fmla="*/ 32 h 352"/>
                <a:gd name="T46" fmla="*/ 2 w 16"/>
                <a:gd name="T47" fmla="*/ 33 h 352"/>
                <a:gd name="T48" fmla="*/ 0 w 16"/>
                <a:gd name="T49" fmla="*/ 32 h 352"/>
                <a:gd name="T50" fmla="*/ 0 w 16"/>
                <a:gd name="T51" fmla="*/ 28 h 352"/>
                <a:gd name="T52" fmla="*/ 2 w 16"/>
                <a:gd name="T53" fmla="*/ 27 h 352"/>
                <a:gd name="T54" fmla="*/ 3 w 16"/>
                <a:gd name="T55" fmla="*/ 28 h 3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"/>
                <a:gd name="T85" fmla="*/ 0 h 352"/>
                <a:gd name="T86" fmla="*/ 16 w 16"/>
                <a:gd name="T87" fmla="*/ 352 h 3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" h="352">
                  <a:moveTo>
                    <a:pt x="16" y="8"/>
                  </a:moveTo>
                  <a:lnTo>
                    <a:pt x="16" y="56"/>
                  </a:lnTo>
                  <a:cubicBezTo>
                    <a:pt x="16" y="61"/>
                    <a:pt x="13" y="64"/>
                    <a:pt x="8" y="64"/>
                  </a:cubicBezTo>
                  <a:cubicBezTo>
                    <a:pt x="4" y="64"/>
                    <a:pt x="0" y="61"/>
                    <a:pt x="0" y="56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104"/>
                  </a:moveTo>
                  <a:lnTo>
                    <a:pt x="16" y="152"/>
                  </a:lnTo>
                  <a:cubicBezTo>
                    <a:pt x="16" y="157"/>
                    <a:pt x="13" y="160"/>
                    <a:pt x="8" y="160"/>
                  </a:cubicBezTo>
                  <a:cubicBezTo>
                    <a:pt x="4" y="160"/>
                    <a:pt x="0" y="157"/>
                    <a:pt x="0" y="152"/>
                  </a:cubicBezTo>
                  <a:lnTo>
                    <a:pt x="0" y="104"/>
                  </a:lnTo>
                  <a:cubicBezTo>
                    <a:pt x="0" y="100"/>
                    <a:pt x="4" y="96"/>
                    <a:pt x="8" y="96"/>
                  </a:cubicBezTo>
                  <a:cubicBezTo>
                    <a:pt x="13" y="96"/>
                    <a:pt x="16" y="100"/>
                    <a:pt x="16" y="104"/>
                  </a:cubicBezTo>
                  <a:close/>
                  <a:moveTo>
                    <a:pt x="16" y="200"/>
                  </a:moveTo>
                  <a:lnTo>
                    <a:pt x="16" y="248"/>
                  </a:lnTo>
                  <a:cubicBezTo>
                    <a:pt x="16" y="253"/>
                    <a:pt x="13" y="256"/>
                    <a:pt x="8" y="256"/>
                  </a:cubicBezTo>
                  <a:cubicBezTo>
                    <a:pt x="4" y="256"/>
                    <a:pt x="0" y="253"/>
                    <a:pt x="0" y="248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296"/>
                  </a:moveTo>
                  <a:lnTo>
                    <a:pt x="16" y="344"/>
                  </a:lnTo>
                  <a:cubicBezTo>
                    <a:pt x="16" y="349"/>
                    <a:pt x="13" y="352"/>
                    <a:pt x="8" y="352"/>
                  </a:cubicBezTo>
                  <a:cubicBezTo>
                    <a:pt x="4" y="352"/>
                    <a:pt x="0" y="349"/>
                    <a:pt x="0" y="344"/>
                  </a:cubicBezTo>
                  <a:lnTo>
                    <a:pt x="0" y="296"/>
                  </a:lnTo>
                  <a:cubicBezTo>
                    <a:pt x="0" y="292"/>
                    <a:pt x="4" y="288"/>
                    <a:pt x="8" y="288"/>
                  </a:cubicBezTo>
                  <a:cubicBezTo>
                    <a:pt x="13" y="288"/>
                    <a:pt x="16" y="292"/>
                    <a:pt x="16" y="296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58" name="Freeform 81"/>
            <p:cNvSpPr>
              <a:spLocks/>
            </p:cNvSpPr>
            <p:nvPr/>
          </p:nvSpPr>
          <p:spPr bwMode="auto">
            <a:xfrm>
              <a:off x="318" y="2269"/>
              <a:ext cx="76" cy="64"/>
            </a:xfrm>
            <a:custGeom>
              <a:avLst/>
              <a:gdLst>
                <a:gd name="T0" fmla="*/ 12 w 138"/>
                <a:gd name="T1" fmla="*/ 0 h 139"/>
                <a:gd name="T2" fmla="*/ 23 w 138"/>
                <a:gd name="T3" fmla="*/ 13 h 139"/>
                <a:gd name="T4" fmla="*/ 0 w 138"/>
                <a:gd name="T5" fmla="*/ 13 h 139"/>
                <a:gd name="T6" fmla="*/ 12 w 138"/>
                <a:gd name="T7" fmla="*/ 0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69" y="0"/>
                  </a:moveTo>
                  <a:lnTo>
                    <a:pt x="138" y="139"/>
                  </a:lnTo>
                  <a:cubicBezTo>
                    <a:pt x="95" y="117"/>
                    <a:pt x="44" y="117"/>
                    <a:pt x="0" y="139"/>
                  </a:cubicBezTo>
                  <a:lnTo>
                    <a:pt x="69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59" name="Freeform 82"/>
            <p:cNvSpPr>
              <a:spLocks/>
            </p:cNvSpPr>
            <p:nvPr/>
          </p:nvSpPr>
          <p:spPr bwMode="auto">
            <a:xfrm>
              <a:off x="318" y="2468"/>
              <a:ext cx="76" cy="62"/>
            </a:xfrm>
            <a:custGeom>
              <a:avLst/>
              <a:gdLst>
                <a:gd name="T0" fmla="*/ 12 w 138"/>
                <a:gd name="T1" fmla="*/ 13 h 138"/>
                <a:gd name="T2" fmla="*/ 0 w 138"/>
                <a:gd name="T3" fmla="*/ 0 h 138"/>
                <a:gd name="T4" fmla="*/ 23 w 138"/>
                <a:gd name="T5" fmla="*/ 0 h 138"/>
                <a:gd name="T6" fmla="*/ 23 w 138"/>
                <a:gd name="T7" fmla="*/ 0 h 138"/>
                <a:gd name="T8" fmla="*/ 12 w 138"/>
                <a:gd name="T9" fmla="*/ 13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38"/>
                <a:gd name="T17" fmla="*/ 138 w 138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38">
                  <a:moveTo>
                    <a:pt x="69" y="138"/>
                  </a:moveTo>
                  <a:lnTo>
                    <a:pt x="0" y="0"/>
                  </a:lnTo>
                  <a:cubicBezTo>
                    <a:pt x="44" y="22"/>
                    <a:pt x="95" y="22"/>
                    <a:pt x="138" y="0"/>
                  </a:cubicBezTo>
                  <a:lnTo>
                    <a:pt x="69" y="138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60" name="Rectangle 83"/>
            <p:cNvSpPr>
              <a:spLocks noChangeArrowheads="1"/>
            </p:cNvSpPr>
            <p:nvPr/>
          </p:nvSpPr>
          <p:spPr bwMode="auto">
            <a:xfrm>
              <a:off x="93" y="2295"/>
              <a:ext cx="19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可选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61" name="Rectangle 84"/>
            <p:cNvSpPr>
              <a:spLocks noChangeArrowheads="1"/>
            </p:cNvSpPr>
            <p:nvPr/>
          </p:nvSpPr>
          <p:spPr bwMode="auto">
            <a:xfrm>
              <a:off x="93" y="2411"/>
              <a:ext cx="19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部分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62" name="Rectangle 56"/>
            <p:cNvSpPr>
              <a:spLocks noChangeArrowheads="1"/>
            </p:cNvSpPr>
            <p:nvPr/>
          </p:nvSpPr>
          <p:spPr bwMode="auto">
            <a:xfrm>
              <a:off x="4141" y="1530"/>
              <a:ext cx="191" cy="462"/>
            </a:xfrm>
            <a:prstGeom prst="rect">
              <a:avLst/>
            </a:prstGeom>
            <a:solidFill>
              <a:srgbClr val="F7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分组头</a:t>
              </a:r>
              <a:endParaRPr lang="zh-CN" altLang="en-US" sz="32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</p:grpSp>
      <p:sp>
        <p:nvSpPr>
          <p:cNvPr id="370770" name="Rectangle 82"/>
          <p:cNvSpPr>
            <a:spLocks noChangeArrowheads="1"/>
          </p:cNvSpPr>
          <p:nvPr/>
        </p:nvSpPr>
        <p:spPr bwMode="auto">
          <a:xfrm>
            <a:off x="971550" y="3014663"/>
            <a:ext cx="5311775" cy="431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0771" name="Text Box 103"/>
          <p:cNvSpPr txBox="1">
            <a:spLocks noChangeArrowheads="1"/>
          </p:cNvSpPr>
          <p:nvPr/>
        </p:nvSpPr>
        <p:spPr bwMode="auto">
          <a:xfrm>
            <a:off x="466725" y="4229100"/>
            <a:ext cx="61928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0" u="none" dirty="0">
                <a:solidFill>
                  <a:srgbClr val="1A3868"/>
                </a:solidFill>
              </a:rPr>
              <a:t>设置</a:t>
            </a:r>
            <a:r>
              <a:rPr lang="en-US" altLang="zh-CN" sz="2000" b="0" u="none" dirty="0">
                <a:solidFill>
                  <a:srgbClr val="1A3868"/>
                </a:solidFill>
              </a:rPr>
              <a:t>IP</a:t>
            </a:r>
            <a:r>
              <a:rPr lang="zh-CN" altLang="en-US" sz="2000" b="0" u="none" dirty="0">
                <a:solidFill>
                  <a:srgbClr val="1A3868"/>
                </a:solidFill>
              </a:rPr>
              <a:t>报头</a:t>
            </a:r>
            <a:r>
              <a:rPr lang="zh-CN" altLang="en-US" sz="2000" b="0" u="none" dirty="0">
                <a:solidFill>
                  <a:srgbClr val="C00000"/>
                </a:solidFill>
              </a:rPr>
              <a:t>选项</a:t>
            </a:r>
            <a:r>
              <a:rPr lang="zh-CN" altLang="en-US" sz="2000" b="0" u="none" dirty="0">
                <a:solidFill>
                  <a:srgbClr val="1A3868"/>
                </a:solidFill>
              </a:rPr>
              <a:t>的主要目的是</a:t>
            </a:r>
            <a:r>
              <a:rPr lang="zh-CN" altLang="en-US" sz="2000" b="0" u="none" dirty="0">
                <a:solidFill>
                  <a:srgbClr val="C00000"/>
                </a:solidFill>
              </a:rPr>
              <a:t>控制与测试</a:t>
            </a:r>
            <a:r>
              <a:rPr lang="zh-CN" altLang="en-US" sz="2000" b="0" u="none" dirty="0">
                <a:solidFill>
                  <a:srgbClr val="1A3868"/>
                </a:solidFill>
              </a:rPr>
              <a:t>，由</a:t>
            </a:r>
            <a:r>
              <a:rPr lang="zh-CN" altLang="en-US" sz="2000" b="0" u="none" dirty="0">
                <a:solidFill>
                  <a:srgbClr val="C00000"/>
                </a:solidFill>
              </a:rPr>
              <a:t>选项码、长度</a:t>
            </a:r>
            <a:r>
              <a:rPr lang="zh-CN" altLang="en-US" sz="2000" b="0" u="none" dirty="0">
                <a:solidFill>
                  <a:srgbClr val="1A3868"/>
                </a:solidFill>
              </a:rPr>
              <a:t>与</a:t>
            </a:r>
            <a:r>
              <a:rPr lang="zh-CN" altLang="en-US" sz="2000" b="0" u="none" dirty="0">
                <a:solidFill>
                  <a:srgbClr val="C00000"/>
                </a:solidFill>
              </a:rPr>
              <a:t>选项数据</a:t>
            </a:r>
            <a:r>
              <a:rPr lang="zh-CN" altLang="en-US" sz="2000" b="0" u="none" dirty="0">
                <a:solidFill>
                  <a:srgbClr val="1A3868"/>
                </a:solidFill>
              </a:rPr>
              <a:t>等</a:t>
            </a:r>
            <a:r>
              <a:rPr lang="en-US" altLang="zh-CN" sz="2000" b="0" u="none" dirty="0">
                <a:solidFill>
                  <a:srgbClr val="1A3868"/>
                </a:solidFill>
              </a:rPr>
              <a:t>3</a:t>
            </a:r>
            <a:r>
              <a:rPr lang="zh-CN" altLang="en-US" sz="2000" b="0" u="none" dirty="0">
                <a:solidFill>
                  <a:srgbClr val="1A3868"/>
                </a:solidFill>
              </a:rPr>
              <a:t>部分组成；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70" grpId="0" animBg="1"/>
      <p:bldP spid="37077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29" name="标题 1"/>
          <p:cNvSpPr>
            <a:spLocks noGrp="1"/>
          </p:cNvSpPr>
          <p:nvPr>
            <p:ph type="title" idx="4294967295"/>
          </p:nvPr>
        </p:nvSpPr>
        <p:spPr>
          <a:xfrm>
            <a:off x="540105" y="1571278"/>
            <a:ext cx="6405563" cy="857250"/>
          </a:xfrm>
        </p:spPr>
        <p:txBody>
          <a:bodyPr/>
          <a:lstStyle/>
          <a:p>
            <a:pPr algn="l"/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源路由</a:t>
            </a:r>
          </a:p>
        </p:txBody>
      </p:sp>
      <p:sp>
        <p:nvSpPr>
          <p:cNvPr id="380930" name="内容占位符 2"/>
          <p:cNvSpPr>
            <a:spLocks noGrp="1"/>
          </p:cNvSpPr>
          <p:nvPr>
            <p:ph idx="4294967295"/>
          </p:nvPr>
        </p:nvSpPr>
        <p:spPr>
          <a:xfrm>
            <a:off x="539750" y="2356966"/>
            <a:ext cx="5761038" cy="251983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源路由是指由发送分组的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源主机制定的传输路径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，用以区别由路由器通过路由选择算法确定的路径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源路由分为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严格源路由（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SRR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松散源路由（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LRR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564902" y="772344"/>
            <a:ext cx="55192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000" b="0" i="1" u="none" dirty="0">
                <a:solidFill>
                  <a:srgbClr val="1A3868"/>
                </a:solidFill>
                <a:ea typeface="+mn-ea"/>
              </a:rPr>
              <a:t>选项码用于确定该选项的具体功能，如</a:t>
            </a:r>
            <a:r>
              <a:rPr lang="zh-CN" altLang="en-US" sz="2000" i="1" u="none" dirty="0">
                <a:solidFill>
                  <a:srgbClr val="C00000"/>
                </a:solidFill>
                <a:ea typeface="+mn-ea"/>
              </a:rPr>
              <a:t>源路由、记录路由、时间戳</a:t>
            </a:r>
            <a:r>
              <a:rPr lang="zh-CN" altLang="en-US" sz="2000" b="0" i="1" u="none" dirty="0">
                <a:solidFill>
                  <a:srgbClr val="1A3868"/>
                </a:solidFill>
                <a:ea typeface="+mn-ea"/>
              </a:rPr>
              <a:t>等。</a:t>
            </a:r>
            <a:endParaRPr lang="en-US" altLang="zh-CN" sz="2000" b="0" i="1" u="none" dirty="0">
              <a:solidFill>
                <a:srgbClr val="1A3868"/>
              </a:solidFill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7" name="标题 1"/>
          <p:cNvSpPr>
            <a:spLocks noGrp="1"/>
          </p:cNvSpPr>
          <p:nvPr>
            <p:ph type="title" idx="4294967295"/>
          </p:nvPr>
        </p:nvSpPr>
        <p:spPr>
          <a:xfrm>
            <a:off x="285750" y="700088"/>
            <a:ext cx="6429375" cy="857250"/>
          </a:xfrm>
        </p:spPr>
        <p:txBody>
          <a:bodyPr/>
          <a:lstStyle/>
          <a:p>
            <a:pPr algn="l"/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严格源路由（</a:t>
            </a:r>
            <a:r>
              <a:rPr lang="en-US" altLang="zh-CN" sz="240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SRR</a:t>
            </a:r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382978" name="内容占位符 2"/>
          <p:cNvSpPr>
            <a:spLocks noGrp="1"/>
          </p:cNvSpPr>
          <p:nvPr>
            <p:ph idx="4294967295"/>
          </p:nvPr>
        </p:nvSpPr>
        <p:spPr>
          <a:xfrm>
            <a:off x="250825" y="1420813"/>
            <a:ext cx="6192838" cy="12239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00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严格源路由规定分组要</a:t>
            </a:r>
            <a:r>
              <a:rPr lang="zh-CN" altLang="en-US" sz="20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经过的路径上每个路由器</a:t>
            </a:r>
            <a:r>
              <a:rPr lang="zh-CN" altLang="en-US" sz="200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，相邻路由器之间不能插入其它路由器，并且经过的路由器顺序不能改变</a:t>
            </a:r>
            <a:r>
              <a:rPr lang="en-US" altLang="zh-CN" sz="200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382979" name="标题 1"/>
          <p:cNvSpPr>
            <a:spLocks/>
          </p:cNvSpPr>
          <p:nvPr/>
        </p:nvSpPr>
        <p:spPr bwMode="auto">
          <a:xfrm>
            <a:off x="323850" y="2644775"/>
            <a:ext cx="7772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400" u="none">
                <a:solidFill>
                  <a:srgbClr val="007D7A"/>
                </a:solidFill>
              </a:rPr>
              <a:t>松散源路由（</a:t>
            </a:r>
            <a:r>
              <a:rPr lang="en-US" altLang="zh-CN" sz="2400" u="none">
                <a:solidFill>
                  <a:srgbClr val="007D7A"/>
                </a:solidFill>
              </a:rPr>
              <a:t>LRR</a:t>
            </a:r>
            <a:r>
              <a:rPr lang="zh-CN" altLang="en-US" sz="2400" u="none">
                <a:solidFill>
                  <a:srgbClr val="007D7A"/>
                </a:solidFill>
              </a:rPr>
              <a:t>）</a:t>
            </a:r>
          </a:p>
        </p:txBody>
      </p:sp>
      <p:sp>
        <p:nvSpPr>
          <p:cNvPr id="382980" name="内容占位符 2"/>
          <p:cNvSpPr>
            <a:spLocks/>
          </p:cNvSpPr>
          <p:nvPr/>
        </p:nvSpPr>
        <p:spPr bwMode="auto">
          <a:xfrm>
            <a:off x="323850" y="3363913"/>
            <a:ext cx="611981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000" b="0" u="none">
                <a:solidFill>
                  <a:srgbClr val="1A3868"/>
                </a:solidFill>
              </a:rPr>
              <a:t>松散源路由规定分组</a:t>
            </a:r>
            <a:r>
              <a:rPr lang="zh-CN" altLang="en-US" sz="2000" b="0" u="none">
                <a:solidFill>
                  <a:srgbClr val="C00000"/>
                </a:solidFill>
              </a:rPr>
              <a:t>一定要经过的路由器</a:t>
            </a:r>
            <a:r>
              <a:rPr lang="zh-CN" altLang="en-US" sz="2000" b="0" u="none">
                <a:solidFill>
                  <a:srgbClr val="1A3868"/>
                </a:solidFill>
              </a:rPr>
              <a:t>，但不是一条完整的传输路径，中途可以经过其它路由器。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5" name="内容占位符 2"/>
          <p:cNvSpPr>
            <a:spLocks noGrp="1"/>
          </p:cNvSpPr>
          <p:nvPr>
            <p:ph idx="4294967295"/>
          </p:nvPr>
        </p:nvSpPr>
        <p:spPr>
          <a:xfrm>
            <a:off x="395288" y="915988"/>
            <a:ext cx="6120928" cy="3876675"/>
          </a:xfrm>
        </p:spPr>
        <p:txBody>
          <a:bodyPr/>
          <a:lstStyle/>
          <a:p>
            <a:pPr>
              <a:spcAft>
                <a:spcPct val="20000"/>
              </a:spcAft>
              <a:buFontTx/>
              <a:buNone/>
            </a:pPr>
            <a:r>
              <a:rPr lang="zh-CN" altLang="en-US" b="1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记录路由</a:t>
            </a:r>
            <a:endParaRPr lang="en-US" altLang="zh-CN" b="1" dirty="0" smtClean="0">
              <a:solidFill>
                <a:srgbClr val="007D7A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将分组经过的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每个路由器的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地址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记录下来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altLang="zh-CN" sz="500" b="1" dirty="0" smtClean="0">
              <a:solidFill>
                <a:srgbClr val="2D2DB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  <a:spcAft>
                <a:spcPct val="20000"/>
              </a:spcAft>
              <a:buFontTx/>
              <a:buNone/>
            </a:pPr>
            <a:r>
              <a:rPr lang="zh-CN" altLang="en-US" b="1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时间戳（</a:t>
            </a:r>
            <a:r>
              <a:rPr lang="en-US" altLang="zh-CN" b="1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timestamp</a:t>
            </a:r>
            <a:r>
              <a:rPr lang="zh-CN" altLang="en-US" b="1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b="1" dirty="0" smtClean="0">
              <a:solidFill>
                <a:srgbClr val="007D7A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spcAft>
                <a:spcPct val="20000"/>
              </a:spcAft>
            </a:pP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时间戳可以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记录分组经过每个路由器的本地时间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，采用格林威治时间，单位是毫秒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110000"/>
              </a:lnSpc>
              <a:spcAft>
                <a:spcPct val="20000"/>
              </a:spcAft>
            </a:pP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网络管理员可以利用它追踪路由器的运行状态，分析网络吞吐率、拥塞情况与负荷情况等。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7" name="标题 1"/>
          <p:cNvSpPr>
            <a:spLocks noGrp="1"/>
          </p:cNvSpPr>
          <p:nvPr>
            <p:ph type="title" idx="4294967295"/>
          </p:nvPr>
        </p:nvSpPr>
        <p:spPr>
          <a:xfrm>
            <a:off x="519113" y="706438"/>
            <a:ext cx="6429375" cy="857250"/>
          </a:xfrm>
        </p:spPr>
        <p:txBody>
          <a:bodyPr/>
          <a:lstStyle/>
          <a:p>
            <a:pPr algn="l"/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回顾：网络层的以下各层</a:t>
            </a:r>
          </a:p>
        </p:txBody>
      </p:sp>
      <p:graphicFrame>
        <p:nvGraphicFramePr>
          <p:cNvPr id="168966" name="Object 1"/>
          <p:cNvGraphicFramePr>
            <a:graphicFrameLocks noChangeAspect="1"/>
          </p:cNvGraphicFramePr>
          <p:nvPr/>
        </p:nvGraphicFramePr>
        <p:xfrm>
          <a:off x="468313" y="1420813"/>
          <a:ext cx="5472112" cy="367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35" name="Visio" r:id="rId4" imgW="4057269" imgH="2729103" progId="Visio.Drawing.11">
                  <p:embed/>
                </p:oleObj>
              </mc:Choice>
              <mc:Fallback>
                <p:oleObj name="Visio" r:id="rId4" imgW="4057269" imgH="2729103" progId="Visio.Drawing.11">
                  <p:embed/>
                  <p:pic>
                    <p:nvPicPr>
                      <p:cNvPr id="168966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420813"/>
                        <a:ext cx="5472112" cy="367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761467" y="2084587"/>
            <a:ext cx="4643922" cy="1529941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29667B">
                  <a:shade val="30000"/>
                  <a:satMod val="115000"/>
                </a:srgbClr>
              </a:gs>
              <a:gs pos="50000">
                <a:srgbClr val="29667B">
                  <a:shade val="67500"/>
                  <a:satMod val="115000"/>
                </a:srgbClr>
              </a:gs>
              <a:gs pos="100000">
                <a:srgbClr val="29667B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marL="536575" indent="-273050">
              <a:lnSpc>
                <a:spcPct val="130000"/>
              </a:lnSpc>
              <a:defRPr/>
            </a:pPr>
            <a:r>
              <a:rPr lang="zh-CN" altLang="en-US" sz="2000" b="0" u="none">
                <a:solidFill>
                  <a:srgbClr val="FFFF00"/>
                </a:solidFill>
              </a:rPr>
              <a:t>物理层的主要功能：</a:t>
            </a:r>
          </a:p>
          <a:p>
            <a:pPr marL="536575" indent="-273050">
              <a:lnSpc>
                <a:spcPct val="130000"/>
              </a:lnSpc>
              <a:buFontTx/>
              <a:buChar char="•"/>
              <a:defRPr/>
            </a:pPr>
            <a:r>
              <a:rPr lang="zh-CN" altLang="en-US" sz="2000" b="0" u="none">
                <a:solidFill>
                  <a:srgbClr val="FFFF00"/>
                </a:solidFill>
              </a:rPr>
              <a:t>物理连接的建立、维护与释放；</a:t>
            </a:r>
          </a:p>
          <a:p>
            <a:pPr marL="536575" indent="-273050">
              <a:lnSpc>
                <a:spcPct val="130000"/>
              </a:lnSpc>
              <a:buFontTx/>
              <a:buChar char="•"/>
              <a:defRPr/>
            </a:pPr>
            <a:r>
              <a:rPr lang="zh-CN" altLang="en-US" sz="2000" b="0" u="none">
                <a:solidFill>
                  <a:srgbClr val="FFFF00"/>
                </a:solidFill>
              </a:rPr>
              <a:t>比特流的传输。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95717" y="1372684"/>
            <a:ext cx="5017304" cy="237626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29667B">
                  <a:shade val="30000"/>
                  <a:satMod val="115000"/>
                </a:srgbClr>
              </a:gs>
              <a:gs pos="50000">
                <a:srgbClr val="29667B">
                  <a:shade val="67500"/>
                  <a:satMod val="115000"/>
                </a:srgbClr>
              </a:gs>
              <a:gs pos="100000">
                <a:srgbClr val="29667B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sz="2000" b="0" u="none" dirty="0" smtClean="0">
                <a:solidFill>
                  <a:srgbClr val="FFFF00"/>
                </a:solidFill>
              </a:rPr>
              <a:t>数据链路层的设计目的：在</a:t>
            </a:r>
            <a:r>
              <a:rPr lang="zh-CN" altLang="en-US" sz="2000" b="0" u="none" dirty="0">
                <a:solidFill>
                  <a:srgbClr val="FFFF00"/>
                </a:solidFill>
              </a:rPr>
              <a:t>原始的、有差错的物理传输线路的基础上，将有差错的物理线路改进成无差错的数据链路</a:t>
            </a:r>
            <a:r>
              <a:rPr lang="zh-CN" altLang="en-US" sz="2000" b="0" u="none" dirty="0" smtClean="0">
                <a:solidFill>
                  <a:srgbClr val="FFFF00"/>
                </a:solidFill>
              </a:rPr>
              <a:t>；</a:t>
            </a:r>
            <a:endParaRPr lang="en-US" altLang="zh-CN" sz="2000" b="0" u="none" dirty="0" smtClean="0">
              <a:solidFill>
                <a:srgbClr val="FFFF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000" b="0" u="none" dirty="0" smtClean="0">
                <a:solidFill>
                  <a:srgbClr val="FFFF00"/>
                </a:solidFill>
              </a:rPr>
              <a:t>数据链路层提供的服务：正确</a:t>
            </a:r>
            <a:r>
              <a:rPr lang="zh-CN" altLang="en-US" sz="2000" b="0" u="none" dirty="0">
                <a:solidFill>
                  <a:srgbClr val="FFFF00"/>
                </a:solidFill>
              </a:rPr>
              <a:t>传输网络层的用户数据</a:t>
            </a:r>
            <a:r>
              <a:rPr lang="zh-CN" altLang="en-US" sz="2000" b="0" u="none" dirty="0" smtClean="0">
                <a:solidFill>
                  <a:srgbClr val="FFFF00"/>
                </a:solidFill>
              </a:rPr>
              <a:t>；向网络层屏蔽物理层采用传输技术的差异性。</a:t>
            </a:r>
          </a:p>
          <a:p>
            <a:pPr eaLnBrk="0" hangingPunct="0">
              <a:lnSpc>
                <a:spcPct val="110000"/>
              </a:lnSpc>
              <a:spcBef>
                <a:spcPct val="30000"/>
              </a:spcBef>
              <a:defRPr/>
            </a:pPr>
            <a:endParaRPr lang="zh-CN" altLang="en-US" sz="2000" b="0" u="non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5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881" name="Group 2"/>
          <p:cNvGrpSpPr>
            <a:grpSpLocks/>
          </p:cNvGrpSpPr>
          <p:nvPr/>
        </p:nvGrpSpPr>
        <p:grpSpPr bwMode="auto">
          <a:xfrm>
            <a:off x="95250" y="703263"/>
            <a:ext cx="6924675" cy="3452812"/>
            <a:chOff x="22" y="804"/>
            <a:chExt cx="4362" cy="2175"/>
          </a:xfrm>
        </p:grpSpPr>
        <p:sp>
          <p:nvSpPr>
            <p:cNvPr id="378884" name="AutoShape 6"/>
            <p:cNvSpPr>
              <a:spLocks noChangeAspect="1" noChangeArrowheads="1" noTextEdit="1"/>
            </p:cNvSpPr>
            <p:nvPr/>
          </p:nvSpPr>
          <p:spPr bwMode="auto">
            <a:xfrm>
              <a:off x="22" y="804"/>
              <a:ext cx="4362" cy="2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885" name="Rectangle 7"/>
            <p:cNvSpPr>
              <a:spLocks noChangeArrowheads="1"/>
            </p:cNvSpPr>
            <p:nvPr/>
          </p:nvSpPr>
          <p:spPr bwMode="auto">
            <a:xfrm>
              <a:off x="567" y="967"/>
              <a:ext cx="423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8886" name="Rectangle 8"/>
            <p:cNvSpPr>
              <a:spLocks noChangeArrowheads="1"/>
            </p:cNvSpPr>
            <p:nvPr/>
          </p:nvSpPr>
          <p:spPr bwMode="auto">
            <a:xfrm>
              <a:off x="655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版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887" name="Rectangle 9"/>
            <p:cNvSpPr>
              <a:spLocks noChangeArrowheads="1"/>
            </p:cNvSpPr>
            <p:nvPr/>
          </p:nvSpPr>
          <p:spPr bwMode="auto">
            <a:xfrm>
              <a:off x="788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本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888" name="Rectangle 10"/>
            <p:cNvSpPr>
              <a:spLocks noChangeArrowheads="1"/>
            </p:cNvSpPr>
            <p:nvPr/>
          </p:nvSpPr>
          <p:spPr bwMode="auto">
            <a:xfrm>
              <a:off x="990" y="967"/>
              <a:ext cx="422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8889" name="Rectangle 11"/>
            <p:cNvSpPr>
              <a:spLocks noChangeArrowheads="1"/>
            </p:cNvSpPr>
            <p:nvPr/>
          </p:nvSpPr>
          <p:spPr bwMode="auto">
            <a:xfrm>
              <a:off x="1077" y="982"/>
              <a:ext cx="3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分组头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890" name="Rectangle 12"/>
            <p:cNvSpPr>
              <a:spLocks noChangeArrowheads="1"/>
            </p:cNvSpPr>
            <p:nvPr/>
          </p:nvSpPr>
          <p:spPr bwMode="auto">
            <a:xfrm>
              <a:off x="1077" y="1090"/>
              <a:ext cx="22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长度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891" name="Rectangle 13"/>
            <p:cNvSpPr>
              <a:spLocks noChangeArrowheads="1"/>
            </p:cNvSpPr>
            <p:nvPr/>
          </p:nvSpPr>
          <p:spPr bwMode="auto">
            <a:xfrm>
              <a:off x="1412" y="967"/>
              <a:ext cx="844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8892" name="Rectangle 14"/>
            <p:cNvSpPr>
              <a:spLocks noChangeArrowheads="1"/>
            </p:cNvSpPr>
            <p:nvPr/>
          </p:nvSpPr>
          <p:spPr bwMode="auto">
            <a:xfrm>
              <a:off x="1623" y="1050"/>
              <a:ext cx="45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 dirty="0" smtClean="0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区分服务</a:t>
              </a:r>
              <a:endParaRPr lang="zh-CN" altLang="en-US" u="none" dirty="0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893" name="Rectangle 15"/>
            <p:cNvSpPr>
              <a:spLocks noChangeArrowheads="1"/>
            </p:cNvSpPr>
            <p:nvPr/>
          </p:nvSpPr>
          <p:spPr bwMode="auto">
            <a:xfrm>
              <a:off x="2256" y="967"/>
              <a:ext cx="1689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8894" name="Rectangle 16"/>
            <p:cNvSpPr>
              <a:spLocks noChangeArrowheads="1"/>
            </p:cNvSpPr>
            <p:nvPr/>
          </p:nvSpPr>
          <p:spPr bwMode="auto">
            <a:xfrm>
              <a:off x="2731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总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895" name="Rectangle 17"/>
            <p:cNvSpPr>
              <a:spLocks noChangeArrowheads="1"/>
            </p:cNvSpPr>
            <p:nvPr/>
          </p:nvSpPr>
          <p:spPr bwMode="auto">
            <a:xfrm>
              <a:off x="3048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长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896" name="Rectangle 18"/>
            <p:cNvSpPr>
              <a:spLocks noChangeArrowheads="1"/>
            </p:cNvSpPr>
            <p:nvPr/>
          </p:nvSpPr>
          <p:spPr bwMode="auto">
            <a:xfrm>
              <a:off x="3364" y="105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度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897" name="Rectangle 19"/>
            <p:cNvSpPr>
              <a:spLocks noChangeArrowheads="1"/>
            </p:cNvSpPr>
            <p:nvPr/>
          </p:nvSpPr>
          <p:spPr bwMode="auto">
            <a:xfrm>
              <a:off x="567" y="1227"/>
              <a:ext cx="1689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8898" name="Rectangle 20"/>
            <p:cNvSpPr>
              <a:spLocks noChangeArrowheads="1"/>
            </p:cNvSpPr>
            <p:nvPr/>
          </p:nvSpPr>
          <p:spPr bwMode="auto">
            <a:xfrm>
              <a:off x="1253" y="131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标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899" name="Rectangle 21"/>
            <p:cNvSpPr>
              <a:spLocks noChangeArrowheads="1"/>
            </p:cNvSpPr>
            <p:nvPr/>
          </p:nvSpPr>
          <p:spPr bwMode="auto">
            <a:xfrm>
              <a:off x="1464" y="131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识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00" name="Rectangle 22"/>
            <p:cNvSpPr>
              <a:spLocks noChangeArrowheads="1"/>
            </p:cNvSpPr>
            <p:nvPr/>
          </p:nvSpPr>
          <p:spPr bwMode="auto">
            <a:xfrm>
              <a:off x="2256" y="1227"/>
              <a:ext cx="422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8901" name="Rectangle 23"/>
            <p:cNvSpPr>
              <a:spLocks noChangeArrowheads="1"/>
            </p:cNvSpPr>
            <p:nvPr/>
          </p:nvSpPr>
          <p:spPr bwMode="auto">
            <a:xfrm>
              <a:off x="2344" y="131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标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02" name="Rectangle 24"/>
            <p:cNvSpPr>
              <a:spLocks noChangeArrowheads="1"/>
            </p:cNvSpPr>
            <p:nvPr/>
          </p:nvSpPr>
          <p:spPr bwMode="auto">
            <a:xfrm>
              <a:off x="2476" y="131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志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03" name="Rectangle 25"/>
            <p:cNvSpPr>
              <a:spLocks noChangeArrowheads="1"/>
            </p:cNvSpPr>
            <p:nvPr/>
          </p:nvSpPr>
          <p:spPr bwMode="auto">
            <a:xfrm>
              <a:off x="2678" y="1227"/>
              <a:ext cx="1267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8904" name="Rectangle 26"/>
            <p:cNvSpPr>
              <a:spLocks noChangeArrowheads="1"/>
            </p:cNvSpPr>
            <p:nvPr/>
          </p:nvSpPr>
          <p:spPr bwMode="auto">
            <a:xfrm>
              <a:off x="3153" y="1311"/>
              <a:ext cx="3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片偏移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05" name="Rectangle 27"/>
            <p:cNvSpPr>
              <a:spLocks noChangeArrowheads="1"/>
            </p:cNvSpPr>
            <p:nvPr/>
          </p:nvSpPr>
          <p:spPr bwMode="auto">
            <a:xfrm>
              <a:off x="567" y="1488"/>
              <a:ext cx="845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8906" name="Rectangle 28"/>
            <p:cNvSpPr>
              <a:spLocks noChangeArrowheads="1"/>
            </p:cNvSpPr>
            <p:nvPr/>
          </p:nvSpPr>
          <p:spPr bwMode="auto">
            <a:xfrm>
              <a:off x="779" y="1572"/>
              <a:ext cx="44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生存时间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07" name="Rectangle 29"/>
            <p:cNvSpPr>
              <a:spLocks noChangeArrowheads="1"/>
            </p:cNvSpPr>
            <p:nvPr/>
          </p:nvSpPr>
          <p:spPr bwMode="auto">
            <a:xfrm>
              <a:off x="1412" y="1488"/>
              <a:ext cx="844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8908" name="Rectangle 30"/>
            <p:cNvSpPr>
              <a:spLocks noChangeArrowheads="1"/>
            </p:cNvSpPr>
            <p:nvPr/>
          </p:nvSpPr>
          <p:spPr bwMode="auto">
            <a:xfrm>
              <a:off x="1702" y="1572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协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09" name="Rectangle 31"/>
            <p:cNvSpPr>
              <a:spLocks noChangeArrowheads="1"/>
            </p:cNvSpPr>
            <p:nvPr/>
          </p:nvSpPr>
          <p:spPr bwMode="auto">
            <a:xfrm>
              <a:off x="1860" y="1572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议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10" name="Rectangle 32"/>
            <p:cNvSpPr>
              <a:spLocks noChangeArrowheads="1"/>
            </p:cNvSpPr>
            <p:nvPr/>
          </p:nvSpPr>
          <p:spPr bwMode="auto">
            <a:xfrm>
              <a:off x="2256" y="1488"/>
              <a:ext cx="1689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8911" name="Rectangle 33"/>
            <p:cNvSpPr>
              <a:spLocks noChangeArrowheads="1"/>
            </p:cNvSpPr>
            <p:nvPr/>
          </p:nvSpPr>
          <p:spPr bwMode="auto">
            <a:xfrm>
              <a:off x="2837" y="1572"/>
              <a:ext cx="56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 dirty="0" smtClean="0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首部校验和</a:t>
              </a:r>
              <a:endParaRPr lang="zh-CN" altLang="en-US" u="none" dirty="0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12" name="Rectangle 34"/>
            <p:cNvSpPr>
              <a:spLocks noChangeArrowheads="1"/>
            </p:cNvSpPr>
            <p:nvPr/>
          </p:nvSpPr>
          <p:spPr bwMode="auto">
            <a:xfrm>
              <a:off x="567" y="1748"/>
              <a:ext cx="3378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8913" name="Rectangle 35"/>
            <p:cNvSpPr>
              <a:spLocks noChangeArrowheads="1"/>
            </p:cNvSpPr>
            <p:nvPr/>
          </p:nvSpPr>
          <p:spPr bwMode="auto">
            <a:xfrm>
              <a:off x="1973" y="1832"/>
              <a:ext cx="12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源</a:t>
              </a:r>
              <a:endParaRPr lang="zh-CN" altLang="en-US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14" name="Rectangle 36"/>
            <p:cNvSpPr>
              <a:spLocks noChangeArrowheads="1"/>
            </p:cNvSpPr>
            <p:nvPr/>
          </p:nvSpPr>
          <p:spPr bwMode="auto">
            <a:xfrm>
              <a:off x="2154" y="1824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600" u="none">
                  <a:solidFill>
                    <a:srgbClr val="003399"/>
                  </a:solidFill>
                  <a:ea typeface="Gulim" pitchFamily="34" charset="-127"/>
                </a:rPr>
                <a:t>IP</a:t>
              </a:r>
              <a:endParaRPr lang="en-US" altLang="zh-CN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15" name="Rectangle 37"/>
            <p:cNvSpPr>
              <a:spLocks noChangeArrowheads="1"/>
            </p:cNvSpPr>
            <p:nvPr/>
          </p:nvSpPr>
          <p:spPr bwMode="auto">
            <a:xfrm>
              <a:off x="2293" y="1832"/>
              <a:ext cx="25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地址</a:t>
              </a:r>
              <a:endParaRPr lang="zh-CN" altLang="en-US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16" name="Rectangle 38"/>
            <p:cNvSpPr>
              <a:spLocks noChangeArrowheads="1"/>
            </p:cNvSpPr>
            <p:nvPr/>
          </p:nvSpPr>
          <p:spPr bwMode="auto">
            <a:xfrm>
              <a:off x="567" y="2009"/>
              <a:ext cx="3378" cy="26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8917" name="Rectangle 39"/>
            <p:cNvSpPr>
              <a:spLocks noChangeArrowheads="1"/>
            </p:cNvSpPr>
            <p:nvPr/>
          </p:nvSpPr>
          <p:spPr bwMode="auto">
            <a:xfrm>
              <a:off x="1927" y="2093"/>
              <a:ext cx="25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目的</a:t>
              </a:r>
              <a:endParaRPr lang="zh-CN" altLang="en-US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18" name="Rectangle 40"/>
            <p:cNvSpPr>
              <a:spLocks noChangeArrowheads="1"/>
            </p:cNvSpPr>
            <p:nvPr/>
          </p:nvSpPr>
          <p:spPr bwMode="auto">
            <a:xfrm>
              <a:off x="2212" y="2085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600" u="none">
                  <a:solidFill>
                    <a:srgbClr val="003399"/>
                  </a:solidFill>
                  <a:ea typeface="Gulim" pitchFamily="34" charset="-127"/>
                </a:rPr>
                <a:t>IP</a:t>
              </a:r>
              <a:endParaRPr lang="en-US" altLang="zh-CN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19" name="Rectangle 41"/>
            <p:cNvSpPr>
              <a:spLocks noChangeArrowheads="1"/>
            </p:cNvSpPr>
            <p:nvPr/>
          </p:nvSpPr>
          <p:spPr bwMode="auto">
            <a:xfrm>
              <a:off x="2384" y="2093"/>
              <a:ext cx="25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地址</a:t>
              </a:r>
              <a:endParaRPr lang="zh-CN" altLang="en-US" sz="16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20" name="Rectangle 42"/>
            <p:cNvSpPr>
              <a:spLocks noChangeArrowheads="1"/>
            </p:cNvSpPr>
            <p:nvPr/>
          </p:nvSpPr>
          <p:spPr bwMode="auto">
            <a:xfrm>
              <a:off x="567" y="2269"/>
              <a:ext cx="2745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8921" name="Rectangle 43"/>
            <p:cNvSpPr>
              <a:spLocks noChangeArrowheads="1"/>
            </p:cNvSpPr>
            <p:nvPr/>
          </p:nvSpPr>
          <p:spPr bwMode="auto">
            <a:xfrm>
              <a:off x="567" y="2269"/>
              <a:ext cx="2745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8922" name="Rectangle 44"/>
            <p:cNvSpPr>
              <a:spLocks noChangeArrowheads="1"/>
            </p:cNvSpPr>
            <p:nvPr/>
          </p:nvSpPr>
          <p:spPr bwMode="auto">
            <a:xfrm>
              <a:off x="1702" y="2353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选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23" name="Rectangle 45"/>
            <p:cNvSpPr>
              <a:spLocks noChangeArrowheads="1"/>
            </p:cNvSpPr>
            <p:nvPr/>
          </p:nvSpPr>
          <p:spPr bwMode="auto">
            <a:xfrm>
              <a:off x="2071" y="2353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项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24" name="Rectangle 46"/>
            <p:cNvSpPr>
              <a:spLocks noChangeArrowheads="1"/>
            </p:cNvSpPr>
            <p:nvPr/>
          </p:nvSpPr>
          <p:spPr bwMode="auto">
            <a:xfrm>
              <a:off x="3312" y="2269"/>
              <a:ext cx="633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8925" name="Rectangle 47"/>
            <p:cNvSpPr>
              <a:spLocks noChangeArrowheads="1"/>
            </p:cNvSpPr>
            <p:nvPr/>
          </p:nvSpPr>
          <p:spPr bwMode="auto">
            <a:xfrm>
              <a:off x="3312" y="2269"/>
              <a:ext cx="633" cy="261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8926" name="Rectangle 48"/>
            <p:cNvSpPr>
              <a:spLocks noChangeArrowheads="1"/>
            </p:cNvSpPr>
            <p:nvPr/>
          </p:nvSpPr>
          <p:spPr bwMode="auto">
            <a:xfrm>
              <a:off x="3470" y="2353"/>
              <a:ext cx="3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填充域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27" name="Rectangle 49"/>
            <p:cNvSpPr>
              <a:spLocks noChangeArrowheads="1"/>
            </p:cNvSpPr>
            <p:nvPr/>
          </p:nvSpPr>
          <p:spPr bwMode="auto">
            <a:xfrm>
              <a:off x="567" y="2530"/>
              <a:ext cx="3378" cy="435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3399"/>
                </a:solidFill>
              </a:endParaRPr>
            </a:p>
          </p:txBody>
        </p:sp>
        <p:sp>
          <p:nvSpPr>
            <p:cNvPr id="378928" name="Freeform 50"/>
            <p:cNvSpPr>
              <a:spLocks noEditPoints="1"/>
            </p:cNvSpPr>
            <p:nvPr/>
          </p:nvSpPr>
          <p:spPr bwMode="auto">
            <a:xfrm>
              <a:off x="3941" y="964"/>
              <a:ext cx="404" cy="7"/>
            </a:xfrm>
            <a:custGeom>
              <a:avLst/>
              <a:gdLst>
                <a:gd name="T0" fmla="*/ 1 w 736"/>
                <a:gd name="T1" fmla="*/ 0 h 16"/>
                <a:gd name="T2" fmla="*/ 9 w 736"/>
                <a:gd name="T3" fmla="*/ 0 h 16"/>
                <a:gd name="T4" fmla="*/ 10 w 736"/>
                <a:gd name="T5" fmla="*/ 1 h 16"/>
                <a:gd name="T6" fmla="*/ 9 w 736"/>
                <a:gd name="T7" fmla="*/ 1 h 16"/>
                <a:gd name="T8" fmla="*/ 1 w 736"/>
                <a:gd name="T9" fmla="*/ 1 h 16"/>
                <a:gd name="T10" fmla="*/ 0 w 736"/>
                <a:gd name="T11" fmla="*/ 1 h 16"/>
                <a:gd name="T12" fmla="*/ 1 w 736"/>
                <a:gd name="T13" fmla="*/ 0 h 16"/>
                <a:gd name="T14" fmla="*/ 17 w 736"/>
                <a:gd name="T15" fmla="*/ 0 h 16"/>
                <a:gd name="T16" fmla="*/ 25 w 736"/>
                <a:gd name="T17" fmla="*/ 0 h 16"/>
                <a:gd name="T18" fmla="*/ 26 w 736"/>
                <a:gd name="T19" fmla="*/ 1 h 16"/>
                <a:gd name="T20" fmla="*/ 25 w 736"/>
                <a:gd name="T21" fmla="*/ 1 h 16"/>
                <a:gd name="T22" fmla="*/ 17 w 736"/>
                <a:gd name="T23" fmla="*/ 1 h 16"/>
                <a:gd name="T24" fmla="*/ 16 w 736"/>
                <a:gd name="T25" fmla="*/ 1 h 16"/>
                <a:gd name="T26" fmla="*/ 17 w 736"/>
                <a:gd name="T27" fmla="*/ 0 h 16"/>
                <a:gd name="T28" fmla="*/ 33 w 736"/>
                <a:gd name="T29" fmla="*/ 0 h 16"/>
                <a:gd name="T30" fmla="*/ 41 w 736"/>
                <a:gd name="T31" fmla="*/ 0 h 16"/>
                <a:gd name="T32" fmla="*/ 42 w 736"/>
                <a:gd name="T33" fmla="*/ 1 h 16"/>
                <a:gd name="T34" fmla="*/ 41 w 736"/>
                <a:gd name="T35" fmla="*/ 1 h 16"/>
                <a:gd name="T36" fmla="*/ 33 w 736"/>
                <a:gd name="T37" fmla="*/ 1 h 16"/>
                <a:gd name="T38" fmla="*/ 32 w 736"/>
                <a:gd name="T39" fmla="*/ 1 h 16"/>
                <a:gd name="T40" fmla="*/ 33 w 736"/>
                <a:gd name="T41" fmla="*/ 0 h 16"/>
                <a:gd name="T42" fmla="*/ 49 w 736"/>
                <a:gd name="T43" fmla="*/ 0 h 16"/>
                <a:gd name="T44" fmla="*/ 57 w 736"/>
                <a:gd name="T45" fmla="*/ 0 h 16"/>
                <a:gd name="T46" fmla="*/ 58 w 736"/>
                <a:gd name="T47" fmla="*/ 1 h 16"/>
                <a:gd name="T48" fmla="*/ 57 w 736"/>
                <a:gd name="T49" fmla="*/ 1 h 16"/>
                <a:gd name="T50" fmla="*/ 49 w 736"/>
                <a:gd name="T51" fmla="*/ 1 h 16"/>
                <a:gd name="T52" fmla="*/ 48 w 736"/>
                <a:gd name="T53" fmla="*/ 1 h 16"/>
                <a:gd name="T54" fmla="*/ 49 w 736"/>
                <a:gd name="T55" fmla="*/ 0 h 16"/>
                <a:gd name="T56" fmla="*/ 65 w 736"/>
                <a:gd name="T57" fmla="*/ 0 h 16"/>
                <a:gd name="T58" fmla="*/ 73 w 736"/>
                <a:gd name="T59" fmla="*/ 0 h 16"/>
                <a:gd name="T60" fmla="*/ 74 w 736"/>
                <a:gd name="T61" fmla="*/ 1 h 16"/>
                <a:gd name="T62" fmla="*/ 73 w 736"/>
                <a:gd name="T63" fmla="*/ 1 h 16"/>
                <a:gd name="T64" fmla="*/ 65 w 736"/>
                <a:gd name="T65" fmla="*/ 1 h 16"/>
                <a:gd name="T66" fmla="*/ 64 w 736"/>
                <a:gd name="T67" fmla="*/ 1 h 16"/>
                <a:gd name="T68" fmla="*/ 65 w 736"/>
                <a:gd name="T69" fmla="*/ 0 h 16"/>
                <a:gd name="T70" fmla="*/ 81 w 736"/>
                <a:gd name="T71" fmla="*/ 0 h 16"/>
                <a:gd name="T72" fmla="*/ 88 w 736"/>
                <a:gd name="T73" fmla="*/ 0 h 16"/>
                <a:gd name="T74" fmla="*/ 90 w 736"/>
                <a:gd name="T75" fmla="*/ 1 h 16"/>
                <a:gd name="T76" fmla="*/ 88 w 736"/>
                <a:gd name="T77" fmla="*/ 1 h 16"/>
                <a:gd name="T78" fmla="*/ 81 w 736"/>
                <a:gd name="T79" fmla="*/ 1 h 16"/>
                <a:gd name="T80" fmla="*/ 79 w 736"/>
                <a:gd name="T81" fmla="*/ 1 h 16"/>
                <a:gd name="T82" fmla="*/ 81 w 736"/>
                <a:gd name="T83" fmla="*/ 0 h 16"/>
                <a:gd name="T84" fmla="*/ 97 w 736"/>
                <a:gd name="T85" fmla="*/ 0 h 16"/>
                <a:gd name="T86" fmla="*/ 104 w 736"/>
                <a:gd name="T87" fmla="*/ 0 h 16"/>
                <a:gd name="T88" fmla="*/ 106 w 736"/>
                <a:gd name="T89" fmla="*/ 1 h 16"/>
                <a:gd name="T90" fmla="*/ 104 w 736"/>
                <a:gd name="T91" fmla="*/ 1 h 16"/>
                <a:gd name="T92" fmla="*/ 97 w 736"/>
                <a:gd name="T93" fmla="*/ 1 h 16"/>
                <a:gd name="T94" fmla="*/ 95 w 736"/>
                <a:gd name="T95" fmla="*/ 1 h 16"/>
                <a:gd name="T96" fmla="*/ 97 w 736"/>
                <a:gd name="T97" fmla="*/ 0 h 16"/>
                <a:gd name="T98" fmla="*/ 113 w 736"/>
                <a:gd name="T99" fmla="*/ 0 h 16"/>
                <a:gd name="T100" fmla="*/ 121 w 736"/>
                <a:gd name="T101" fmla="*/ 0 h 16"/>
                <a:gd name="T102" fmla="*/ 122 w 736"/>
                <a:gd name="T103" fmla="*/ 1 h 16"/>
                <a:gd name="T104" fmla="*/ 121 w 736"/>
                <a:gd name="T105" fmla="*/ 1 h 16"/>
                <a:gd name="T106" fmla="*/ 113 w 736"/>
                <a:gd name="T107" fmla="*/ 1 h 16"/>
                <a:gd name="T108" fmla="*/ 111 w 736"/>
                <a:gd name="T109" fmla="*/ 1 h 16"/>
                <a:gd name="T110" fmla="*/ 113 w 736"/>
                <a:gd name="T111" fmla="*/ 0 h 1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6"/>
                <a:gd name="T170" fmla="*/ 736 w 736"/>
                <a:gd name="T171" fmla="*/ 16 h 1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29" name="Freeform 51"/>
            <p:cNvSpPr>
              <a:spLocks noEditPoints="1"/>
            </p:cNvSpPr>
            <p:nvPr/>
          </p:nvSpPr>
          <p:spPr bwMode="auto">
            <a:xfrm>
              <a:off x="3941" y="2527"/>
              <a:ext cx="404" cy="7"/>
            </a:xfrm>
            <a:custGeom>
              <a:avLst/>
              <a:gdLst>
                <a:gd name="T0" fmla="*/ 1 w 736"/>
                <a:gd name="T1" fmla="*/ 0 h 16"/>
                <a:gd name="T2" fmla="*/ 9 w 736"/>
                <a:gd name="T3" fmla="*/ 0 h 16"/>
                <a:gd name="T4" fmla="*/ 10 w 736"/>
                <a:gd name="T5" fmla="*/ 1 h 16"/>
                <a:gd name="T6" fmla="*/ 9 w 736"/>
                <a:gd name="T7" fmla="*/ 1 h 16"/>
                <a:gd name="T8" fmla="*/ 1 w 736"/>
                <a:gd name="T9" fmla="*/ 1 h 16"/>
                <a:gd name="T10" fmla="*/ 0 w 736"/>
                <a:gd name="T11" fmla="*/ 1 h 16"/>
                <a:gd name="T12" fmla="*/ 1 w 736"/>
                <a:gd name="T13" fmla="*/ 0 h 16"/>
                <a:gd name="T14" fmla="*/ 17 w 736"/>
                <a:gd name="T15" fmla="*/ 0 h 16"/>
                <a:gd name="T16" fmla="*/ 25 w 736"/>
                <a:gd name="T17" fmla="*/ 0 h 16"/>
                <a:gd name="T18" fmla="*/ 26 w 736"/>
                <a:gd name="T19" fmla="*/ 1 h 16"/>
                <a:gd name="T20" fmla="*/ 25 w 736"/>
                <a:gd name="T21" fmla="*/ 1 h 16"/>
                <a:gd name="T22" fmla="*/ 17 w 736"/>
                <a:gd name="T23" fmla="*/ 1 h 16"/>
                <a:gd name="T24" fmla="*/ 16 w 736"/>
                <a:gd name="T25" fmla="*/ 1 h 16"/>
                <a:gd name="T26" fmla="*/ 17 w 736"/>
                <a:gd name="T27" fmla="*/ 0 h 16"/>
                <a:gd name="T28" fmla="*/ 33 w 736"/>
                <a:gd name="T29" fmla="*/ 0 h 16"/>
                <a:gd name="T30" fmla="*/ 41 w 736"/>
                <a:gd name="T31" fmla="*/ 0 h 16"/>
                <a:gd name="T32" fmla="*/ 42 w 736"/>
                <a:gd name="T33" fmla="*/ 1 h 16"/>
                <a:gd name="T34" fmla="*/ 41 w 736"/>
                <a:gd name="T35" fmla="*/ 1 h 16"/>
                <a:gd name="T36" fmla="*/ 33 w 736"/>
                <a:gd name="T37" fmla="*/ 1 h 16"/>
                <a:gd name="T38" fmla="*/ 32 w 736"/>
                <a:gd name="T39" fmla="*/ 1 h 16"/>
                <a:gd name="T40" fmla="*/ 33 w 736"/>
                <a:gd name="T41" fmla="*/ 0 h 16"/>
                <a:gd name="T42" fmla="*/ 49 w 736"/>
                <a:gd name="T43" fmla="*/ 0 h 16"/>
                <a:gd name="T44" fmla="*/ 57 w 736"/>
                <a:gd name="T45" fmla="*/ 0 h 16"/>
                <a:gd name="T46" fmla="*/ 58 w 736"/>
                <a:gd name="T47" fmla="*/ 1 h 16"/>
                <a:gd name="T48" fmla="*/ 57 w 736"/>
                <a:gd name="T49" fmla="*/ 1 h 16"/>
                <a:gd name="T50" fmla="*/ 49 w 736"/>
                <a:gd name="T51" fmla="*/ 1 h 16"/>
                <a:gd name="T52" fmla="*/ 48 w 736"/>
                <a:gd name="T53" fmla="*/ 1 h 16"/>
                <a:gd name="T54" fmla="*/ 49 w 736"/>
                <a:gd name="T55" fmla="*/ 0 h 16"/>
                <a:gd name="T56" fmla="*/ 65 w 736"/>
                <a:gd name="T57" fmla="*/ 0 h 16"/>
                <a:gd name="T58" fmla="*/ 73 w 736"/>
                <a:gd name="T59" fmla="*/ 0 h 16"/>
                <a:gd name="T60" fmla="*/ 74 w 736"/>
                <a:gd name="T61" fmla="*/ 1 h 16"/>
                <a:gd name="T62" fmla="*/ 73 w 736"/>
                <a:gd name="T63" fmla="*/ 1 h 16"/>
                <a:gd name="T64" fmla="*/ 65 w 736"/>
                <a:gd name="T65" fmla="*/ 1 h 16"/>
                <a:gd name="T66" fmla="*/ 64 w 736"/>
                <a:gd name="T67" fmla="*/ 1 h 16"/>
                <a:gd name="T68" fmla="*/ 65 w 736"/>
                <a:gd name="T69" fmla="*/ 0 h 16"/>
                <a:gd name="T70" fmla="*/ 81 w 736"/>
                <a:gd name="T71" fmla="*/ 0 h 16"/>
                <a:gd name="T72" fmla="*/ 88 w 736"/>
                <a:gd name="T73" fmla="*/ 0 h 16"/>
                <a:gd name="T74" fmla="*/ 90 w 736"/>
                <a:gd name="T75" fmla="*/ 1 h 16"/>
                <a:gd name="T76" fmla="*/ 88 w 736"/>
                <a:gd name="T77" fmla="*/ 1 h 16"/>
                <a:gd name="T78" fmla="*/ 81 w 736"/>
                <a:gd name="T79" fmla="*/ 1 h 16"/>
                <a:gd name="T80" fmla="*/ 79 w 736"/>
                <a:gd name="T81" fmla="*/ 1 h 16"/>
                <a:gd name="T82" fmla="*/ 81 w 736"/>
                <a:gd name="T83" fmla="*/ 0 h 16"/>
                <a:gd name="T84" fmla="*/ 97 w 736"/>
                <a:gd name="T85" fmla="*/ 0 h 16"/>
                <a:gd name="T86" fmla="*/ 104 w 736"/>
                <a:gd name="T87" fmla="*/ 0 h 16"/>
                <a:gd name="T88" fmla="*/ 106 w 736"/>
                <a:gd name="T89" fmla="*/ 1 h 16"/>
                <a:gd name="T90" fmla="*/ 104 w 736"/>
                <a:gd name="T91" fmla="*/ 1 h 16"/>
                <a:gd name="T92" fmla="*/ 97 w 736"/>
                <a:gd name="T93" fmla="*/ 1 h 16"/>
                <a:gd name="T94" fmla="*/ 95 w 736"/>
                <a:gd name="T95" fmla="*/ 1 h 16"/>
                <a:gd name="T96" fmla="*/ 97 w 736"/>
                <a:gd name="T97" fmla="*/ 0 h 16"/>
                <a:gd name="T98" fmla="*/ 113 w 736"/>
                <a:gd name="T99" fmla="*/ 0 h 16"/>
                <a:gd name="T100" fmla="*/ 121 w 736"/>
                <a:gd name="T101" fmla="*/ 0 h 16"/>
                <a:gd name="T102" fmla="*/ 122 w 736"/>
                <a:gd name="T103" fmla="*/ 1 h 16"/>
                <a:gd name="T104" fmla="*/ 121 w 736"/>
                <a:gd name="T105" fmla="*/ 1 h 16"/>
                <a:gd name="T106" fmla="*/ 113 w 736"/>
                <a:gd name="T107" fmla="*/ 1 h 16"/>
                <a:gd name="T108" fmla="*/ 111 w 736"/>
                <a:gd name="T109" fmla="*/ 1 h 16"/>
                <a:gd name="T110" fmla="*/ 113 w 736"/>
                <a:gd name="T111" fmla="*/ 0 h 1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6"/>
                <a:gd name="T170" fmla="*/ 736 w 736"/>
                <a:gd name="T171" fmla="*/ 16 h 1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30" name="Rectangle 52"/>
            <p:cNvSpPr>
              <a:spLocks noChangeArrowheads="1"/>
            </p:cNvSpPr>
            <p:nvPr/>
          </p:nvSpPr>
          <p:spPr bwMode="auto">
            <a:xfrm>
              <a:off x="1755" y="270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数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31" name="Rectangle 53"/>
            <p:cNvSpPr>
              <a:spLocks noChangeArrowheads="1"/>
            </p:cNvSpPr>
            <p:nvPr/>
          </p:nvSpPr>
          <p:spPr bwMode="auto">
            <a:xfrm>
              <a:off x="2071" y="270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据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32" name="Rectangle 54"/>
            <p:cNvSpPr>
              <a:spLocks noChangeArrowheads="1"/>
            </p:cNvSpPr>
            <p:nvPr/>
          </p:nvSpPr>
          <p:spPr bwMode="auto">
            <a:xfrm>
              <a:off x="2389" y="270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部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33" name="Rectangle 55"/>
            <p:cNvSpPr>
              <a:spLocks noChangeArrowheads="1"/>
            </p:cNvSpPr>
            <p:nvPr/>
          </p:nvSpPr>
          <p:spPr bwMode="auto">
            <a:xfrm>
              <a:off x="2705" y="270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4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分</a:t>
              </a:r>
              <a:endParaRPr lang="zh-CN" altLang="en-US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34" name="Freeform 57"/>
            <p:cNvSpPr>
              <a:spLocks noEditPoints="1"/>
            </p:cNvSpPr>
            <p:nvPr/>
          </p:nvSpPr>
          <p:spPr bwMode="auto">
            <a:xfrm>
              <a:off x="4204" y="1011"/>
              <a:ext cx="9" cy="637"/>
            </a:xfrm>
            <a:custGeom>
              <a:avLst/>
              <a:gdLst>
                <a:gd name="T0" fmla="*/ 3 w 16"/>
                <a:gd name="T1" fmla="*/ 5 h 1408"/>
                <a:gd name="T2" fmla="*/ 0 w 16"/>
                <a:gd name="T3" fmla="*/ 5 h 1408"/>
                <a:gd name="T4" fmla="*/ 2 w 16"/>
                <a:gd name="T5" fmla="*/ 0 h 1408"/>
                <a:gd name="T6" fmla="*/ 3 w 16"/>
                <a:gd name="T7" fmla="*/ 10 h 1408"/>
                <a:gd name="T8" fmla="*/ 2 w 16"/>
                <a:gd name="T9" fmla="*/ 15 h 1408"/>
                <a:gd name="T10" fmla="*/ 0 w 16"/>
                <a:gd name="T11" fmla="*/ 10 h 1408"/>
                <a:gd name="T12" fmla="*/ 3 w 16"/>
                <a:gd name="T13" fmla="*/ 10 h 1408"/>
                <a:gd name="T14" fmla="*/ 3 w 16"/>
                <a:gd name="T15" fmla="*/ 23 h 1408"/>
                <a:gd name="T16" fmla="*/ 0 w 16"/>
                <a:gd name="T17" fmla="*/ 23 h 1408"/>
                <a:gd name="T18" fmla="*/ 2 w 16"/>
                <a:gd name="T19" fmla="*/ 18 h 1408"/>
                <a:gd name="T20" fmla="*/ 3 w 16"/>
                <a:gd name="T21" fmla="*/ 28 h 1408"/>
                <a:gd name="T22" fmla="*/ 2 w 16"/>
                <a:gd name="T23" fmla="*/ 33 h 1408"/>
                <a:gd name="T24" fmla="*/ 0 w 16"/>
                <a:gd name="T25" fmla="*/ 28 h 1408"/>
                <a:gd name="T26" fmla="*/ 3 w 16"/>
                <a:gd name="T27" fmla="*/ 28 h 1408"/>
                <a:gd name="T28" fmla="*/ 3 w 16"/>
                <a:gd name="T29" fmla="*/ 41 h 1408"/>
                <a:gd name="T30" fmla="*/ 0 w 16"/>
                <a:gd name="T31" fmla="*/ 41 h 1408"/>
                <a:gd name="T32" fmla="*/ 2 w 16"/>
                <a:gd name="T33" fmla="*/ 36 h 1408"/>
                <a:gd name="T34" fmla="*/ 3 w 16"/>
                <a:gd name="T35" fmla="*/ 45 h 1408"/>
                <a:gd name="T36" fmla="*/ 2 w 16"/>
                <a:gd name="T37" fmla="*/ 50 h 1408"/>
                <a:gd name="T38" fmla="*/ 0 w 16"/>
                <a:gd name="T39" fmla="*/ 45 h 1408"/>
                <a:gd name="T40" fmla="*/ 3 w 16"/>
                <a:gd name="T41" fmla="*/ 45 h 1408"/>
                <a:gd name="T42" fmla="*/ 3 w 16"/>
                <a:gd name="T43" fmla="*/ 58 h 1408"/>
                <a:gd name="T44" fmla="*/ 0 w 16"/>
                <a:gd name="T45" fmla="*/ 58 h 1408"/>
                <a:gd name="T46" fmla="*/ 2 w 16"/>
                <a:gd name="T47" fmla="*/ 53 h 1408"/>
                <a:gd name="T48" fmla="*/ 3 w 16"/>
                <a:gd name="T49" fmla="*/ 63 h 1408"/>
                <a:gd name="T50" fmla="*/ 2 w 16"/>
                <a:gd name="T51" fmla="*/ 68 h 1408"/>
                <a:gd name="T52" fmla="*/ 0 w 16"/>
                <a:gd name="T53" fmla="*/ 63 h 1408"/>
                <a:gd name="T54" fmla="*/ 3 w 16"/>
                <a:gd name="T55" fmla="*/ 63 h 1408"/>
                <a:gd name="T56" fmla="*/ 3 w 16"/>
                <a:gd name="T57" fmla="*/ 76 h 1408"/>
                <a:gd name="T58" fmla="*/ 0 w 16"/>
                <a:gd name="T59" fmla="*/ 76 h 1408"/>
                <a:gd name="T60" fmla="*/ 2 w 16"/>
                <a:gd name="T61" fmla="*/ 71 h 1408"/>
                <a:gd name="T62" fmla="*/ 3 w 16"/>
                <a:gd name="T63" fmla="*/ 81 h 1408"/>
                <a:gd name="T64" fmla="*/ 2 w 16"/>
                <a:gd name="T65" fmla="*/ 86 h 1408"/>
                <a:gd name="T66" fmla="*/ 0 w 16"/>
                <a:gd name="T67" fmla="*/ 81 h 1408"/>
                <a:gd name="T68" fmla="*/ 3 w 16"/>
                <a:gd name="T69" fmla="*/ 81 h 1408"/>
                <a:gd name="T70" fmla="*/ 3 w 16"/>
                <a:gd name="T71" fmla="*/ 94 h 1408"/>
                <a:gd name="T72" fmla="*/ 0 w 16"/>
                <a:gd name="T73" fmla="*/ 94 h 1408"/>
                <a:gd name="T74" fmla="*/ 2 w 16"/>
                <a:gd name="T75" fmla="*/ 89 h 1408"/>
                <a:gd name="T76" fmla="*/ 3 w 16"/>
                <a:gd name="T77" fmla="*/ 99 h 1408"/>
                <a:gd name="T78" fmla="*/ 2 w 16"/>
                <a:gd name="T79" fmla="*/ 104 h 1408"/>
                <a:gd name="T80" fmla="*/ 0 w 16"/>
                <a:gd name="T81" fmla="*/ 99 h 1408"/>
                <a:gd name="T82" fmla="*/ 3 w 16"/>
                <a:gd name="T83" fmla="*/ 99 h 1408"/>
                <a:gd name="T84" fmla="*/ 3 w 16"/>
                <a:gd name="T85" fmla="*/ 112 h 1408"/>
                <a:gd name="T86" fmla="*/ 0 w 16"/>
                <a:gd name="T87" fmla="*/ 112 h 1408"/>
                <a:gd name="T88" fmla="*/ 2 w 16"/>
                <a:gd name="T89" fmla="*/ 107 h 1408"/>
                <a:gd name="T90" fmla="*/ 3 w 16"/>
                <a:gd name="T91" fmla="*/ 116 h 1408"/>
                <a:gd name="T92" fmla="*/ 2 w 16"/>
                <a:gd name="T93" fmla="*/ 122 h 1408"/>
                <a:gd name="T94" fmla="*/ 0 w 16"/>
                <a:gd name="T95" fmla="*/ 116 h 1408"/>
                <a:gd name="T96" fmla="*/ 3 w 16"/>
                <a:gd name="T97" fmla="*/ 116 h 1408"/>
                <a:gd name="T98" fmla="*/ 3 w 16"/>
                <a:gd name="T99" fmla="*/ 129 h 1408"/>
                <a:gd name="T100" fmla="*/ 0 w 16"/>
                <a:gd name="T101" fmla="*/ 129 h 1408"/>
                <a:gd name="T102" fmla="*/ 2 w 16"/>
                <a:gd name="T103" fmla="*/ 124 h 140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"/>
                <a:gd name="T157" fmla="*/ 0 h 1408"/>
                <a:gd name="T158" fmla="*/ 16 w 16"/>
                <a:gd name="T159" fmla="*/ 1408 h 140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" h="1408">
                  <a:moveTo>
                    <a:pt x="16" y="8"/>
                  </a:moveTo>
                  <a:lnTo>
                    <a:pt x="16" y="56"/>
                  </a:lnTo>
                  <a:cubicBezTo>
                    <a:pt x="16" y="61"/>
                    <a:pt x="13" y="64"/>
                    <a:pt x="8" y="64"/>
                  </a:cubicBezTo>
                  <a:cubicBezTo>
                    <a:pt x="4" y="64"/>
                    <a:pt x="0" y="61"/>
                    <a:pt x="0" y="56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104"/>
                  </a:moveTo>
                  <a:lnTo>
                    <a:pt x="16" y="152"/>
                  </a:lnTo>
                  <a:cubicBezTo>
                    <a:pt x="16" y="157"/>
                    <a:pt x="13" y="160"/>
                    <a:pt x="8" y="160"/>
                  </a:cubicBezTo>
                  <a:cubicBezTo>
                    <a:pt x="4" y="160"/>
                    <a:pt x="0" y="157"/>
                    <a:pt x="0" y="152"/>
                  </a:cubicBezTo>
                  <a:lnTo>
                    <a:pt x="0" y="104"/>
                  </a:lnTo>
                  <a:cubicBezTo>
                    <a:pt x="0" y="100"/>
                    <a:pt x="4" y="96"/>
                    <a:pt x="8" y="96"/>
                  </a:cubicBezTo>
                  <a:cubicBezTo>
                    <a:pt x="13" y="96"/>
                    <a:pt x="16" y="100"/>
                    <a:pt x="16" y="104"/>
                  </a:cubicBezTo>
                  <a:close/>
                  <a:moveTo>
                    <a:pt x="16" y="200"/>
                  </a:moveTo>
                  <a:lnTo>
                    <a:pt x="16" y="248"/>
                  </a:lnTo>
                  <a:cubicBezTo>
                    <a:pt x="16" y="253"/>
                    <a:pt x="13" y="256"/>
                    <a:pt x="8" y="256"/>
                  </a:cubicBezTo>
                  <a:cubicBezTo>
                    <a:pt x="4" y="256"/>
                    <a:pt x="0" y="253"/>
                    <a:pt x="0" y="248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296"/>
                  </a:moveTo>
                  <a:lnTo>
                    <a:pt x="16" y="344"/>
                  </a:lnTo>
                  <a:cubicBezTo>
                    <a:pt x="16" y="349"/>
                    <a:pt x="13" y="352"/>
                    <a:pt x="8" y="352"/>
                  </a:cubicBezTo>
                  <a:cubicBezTo>
                    <a:pt x="4" y="352"/>
                    <a:pt x="0" y="349"/>
                    <a:pt x="0" y="344"/>
                  </a:cubicBezTo>
                  <a:lnTo>
                    <a:pt x="0" y="296"/>
                  </a:lnTo>
                  <a:cubicBezTo>
                    <a:pt x="0" y="292"/>
                    <a:pt x="4" y="288"/>
                    <a:pt x="8" y="288"/>
                  </a:cubicBezTo>
                  <a:cubicBezTo>
                    <a:pt x="13" y="288"/>
                    <a:pt x="16" y="292"/>
                    <a:pt x="16" y="296"/>
                  </a:cubicBezTo>
                  <a:close/>
                  <a:moveTo>
                    <a:pt x="16" y="392"/>
                  </a:moveTo>
                  <a:lnTo>
                    <a:pt x="16" y="440"/>
                  </a:lnTo>
                  <a:cubicBezTo>
                    <a:pt x="16" y="445"/>
                    <a:pt x="13" y="448"/>
                    <a:pt x="8" y="448"/>
                  </a:cubicBezTo>
                  <a:cubicBezTo>
                    <a:pt x="4" y="448"/>
                    <a:pt x="0" y="445"/>
                    <a:pt x="0" y="440"/>
                  </a:cubicBezTo>
                  <a:lnTo>
                    <a:pt x="0" y="392"/>
                  </a:lnTo>
                  <a:cubicBezTo>
                    <a:pt x="0" y="388"/>
                    <a:pt x="4" y="384"/>
                    <a:pt x="8" y="384"/>
                  </a:cubicBezTo>
                  <a:cubicBezTo>
                    <a:pt x="13" y="384"/>
                    <a:pt x="16" y="388"/>
                    <a:pt x="16" y="392"/>
                  </a:cubicBezTo>
                  <a:close/>
                  <a:moveTo>
                    <a:pt x="16" y="488"/>
                  </a:moveTo>
                  <a:lnTo>
                    <a:pt x="16" y="536"/>
                  </a:lnTo>
                  <a:cubicBezTo>
                    <a:pt x="16" y="541"/>
                    <a:pt x="13" y="544"/>
                    <a:pt x="8" y="544"/>
                  </a:cubicBezTo>
                  <a:cubicBezTo>
                    <a:pt x="4" y="544"/>
                    <a:pt x="0" y="541"/>
                    <a:pt x="0" y="536"/>
                  </a:cubicBezTo>
                  <a:lnTo>
                    <a:pt x="0" y="488"/>
                  </a:lnTo>
                  <a:cubicBezTo>
                    <a:pt x="0" y="484"/>
                    <a:pt x="4" y="480"/>
                    <a:pt x="8" y="480"/>
                  </a:cubicBezTo>
                  <a:cubicBezTo>
                    <a:pt x="13" y="480"/>
                    <a:pt x="16" y="484"/>
                    <a:pt x="16" y="488"/>
                  </a:cubicBezTo>
                  <a:close/>
                  <a:moveTo>
                    <a:pt x="16" y="584"/>
                  </a:moveTo>
                  <a:lnTo>
                    <a:pt x="16" y="632"/>
                  </a:lnTo>
                  <a:cubicBezTo>
                    <a:pt x="16" y="637"/>
                    <a:pt x="13" y="640"/>
                    <a:pt x="8" y="640"/>
                  </a:cubicBezTo>
                  <a:cubicBezTo>
                    <a:pt x="4" y="640"/>
                    <a:pt x="0" y="637"/>
                    <a:pt x="0" y="632"/>
                  </a:cubicBezTo>
                  <a:lnTo>
                    <a:pt x="0" y="584"/>
                  </a:lnTo>
                  <a:cubicBezTo>
                    <a:pt x="0" y="580"/>
                    <a:pt x="4" y="576"/>
                    <a:pt x="8" y="576"/>
                  </a:cubicBezTo>
                  <a:cubicBezTo>
                    <a:pt x="13" y="576"/>
                    <a:pt x="16" y="580"/>
                    <a:pt x="16" y="584"/>
                  </a:cubicBezTo>
                  <a:close/>
                  <a:moveTo>
                    <a:pt x="16" y="680"/>
                  </a:moveTo>
                  <a:lnTo>
                    <a:pt x="16" y="728"/>
                  </a:lnTo>
                  <a:cubicBezTo>
                    <a:pt x="16" y="733"/>
                    <a:pt x="13" y="736"/>
                    <a:pt x="8" y="736"/>
                  </a:cubicBezTo>
                  <a:cubicBezTo>
                    <a:pt x="4" y="736"/>
                    <a:pt x="0" y="733"/>
                    <a:pt x="0" y="728"/>
                  </a:cubicBezTo>
                  <a:lnTo>
                    <a:pt x="0" y="680"/>
                  </a:lnTo>
                  <a:cubicBezTo>
                    <a:pt x="0" y="676"/>
                    <a:pt x="4" y="672"/>
                    <a:pt x="8" y="672"/>
                  </a:cubicBezTo>
                  <a:cubicBezTo>
                    <a:pt x="13" y="672"/>
                    <a:pt x="16" y="676"/>
                    <a:pt x="16" y="680"/>
                  </a:cubicBezTo>
                  <a:close/>
                  <a:moveTo>
                    <a:pt x="16" y="776"/>
                  </a:moveTo>
                  <a:lnTo>
                    <a:pt x="16" y="824"/>
                  </a:lnTo>
                  <a:cubicBezTo>
                    <a:pt x="16" y="829"/>
                    <a:pt x="13" y="832"/>
                    <a:pt x="8" y="832"/>
                  </a:cubicBezTo>
                  <a:cubicBezTo>
                    <a:pt x="4" y="832"/>
                    <a:pt x="0" y="829"/>
                    <a:pt x="0" y="824"/>
                  </a:cubicBezTo>
                  <a:lnTo>
                    <a:pt x="0" y="776"/>
                  </a:lnTo>
                  <a:cubicBezTo>
                    <a:pt x="0" y="772"/>
                    <a:pt x="4" y="768"/>
                    <a:pt x="8" y="768"/>
                  </a:cubicBezTo>
                  <a:cubicBezTo>
                    <a:pt x="13" y="768"/>
                    <a:pt x="16" y="772"/>
                    <a:pt x="16" y="776"/>
                  </a:cubicBezTo>
                  <a:close/>
                  <a:moveTo>
                    <a:pt x="16" y="872"/>
                  </a:moveTo>
                  <a:lnTo>
                    <a:pt x="16" y="920"/>
                  </a:lnTo>
                  <a:cubicBezTo>
                    <a:pt x="16" y="925"/>
                    <a:pt x="13" y="928"/>
                    <a:pt x="8" y="928"/>
                  </a:cubicBezTo>
                  <a:cubicBezTo>
                    <a:pt x="4" y="928"/>
                    <a:pt x="0" y="925"/>
                    <a:pt x="0" y="920"/>
                  </a:cubicBezTo>
                  <a:lnTo>
                    <a:pt x="0" y="872"/>
                  </a:lnTo>
                  <a:cubicBezTo>
                    <a:pt x="0" y="868"/>
                    <a:pt x="4" y="864"/>
                    <a:pt x="8" y="864"/>
                  </a:cubicBezTo>
                  <a:cubicBezTo>
                    <a:pt x="13" y="864"/>
                    <a:pt x="16" y="868"/>
                    <a:pt x="16" y="872"/>
                  </a:cubicBezTo>
                  <a:close/>
                  <a:moveTo>
                    <a:pt x="16" y="968"/>
                  </a:moveTo>
                  <a:lnTo>
                    <a:pt x="16" y="1016"/>
                  </a:lnTo>
                  <a:cubicBezTo>
                    <a:pt x="16" y="1021"/>
                    <a:pt x="13" y="1024"/>
                    <a:pt x="8" y="1024"/>
                  </a:cubicBezTo>
                  <a:cubicBezTo>
                    <a:pt x="4" y="1024"/>
                    <a:pt x="0" y="1021"/>
                    <a:pt x="0" y="1016"/>
                  </a:cubicBezTo>
                  <a:lnTo>
                    <a:pt x="0" y="968"/>
                  </a:lnTo>
                  <a:cubicBezTo>
                    <a:pt x="0" y="964"/>
                    <a:pt x="4" y="960"/>
                    <a:pt x="8" y="960"/>
                  </a:cubicBezTo>
                  <a:cubicBezTo>
                    <a:pt x="13" y="960"/>
                    <a:pt x="16" y="964"/>
                    <a:pt x="16" y="968"/>
                  </a:cubicBezTo>
                  <a:close/>
                  <a:moveTo>
                    <a:pt x="16" y="1064"/>
                  </a:moveTo>
                  <a:lnTo>
                    <a:pt x="16" y="1112"/>
                  </a:lnTo>
                  <a:cubicBezTo>
                    <a:pt x="16" y="1117"/>
                    <a:pt x="13" y="1120"/>
                    <a:pt x="8" y="1120"/>
                  </a:cubicBezTo>
                  <a:cubicBezTo>
                    <a:pt x="4" y="1120"/>
                    <a:pt x="0" y="1117"/>
                    <a:pt x="0" y="1112"/>
                  </a:cubicBezTo>
                  <a:lnTo>
                    <a:pt x="0" y="1064"/>
                  </a:lnTo>
                  <a:cubicBezTo>
                    <a:pt x="0" y="1060"/>
                    <a:pt x="4" y="1056"/>
                    <a:pt x="8" y="1056"/>
                  </a:cubicBezTo>
                  <a:cubicBezTo>
                    <a:pt x="13" y="1056"/>
                    <a:pt x="16" y="1060"/>
                    <a:pt x="16" y="1064"/>
                  </a:cubicBezTo>
                  <a:close/>
                  <a:moveTo>
                    <a:pt x="16" y="1160"/>
                  </a:moveTo>
                  <a:lnTo>
                    <a:pt x="16" y="1208"/>
                  </a:lnTo>
                  <a:cubicBezTo>
                    <a:pt x="16" y="1213"/>
                    <a:pt x="13" y="1216"/>
                    <a:pt x="8" y="1216"/>
                  </a:cubicBezTo>
                  <a:cubicBezTo>
                    <a:pt x="4" y="1216"/>
                    <a:pt x="0" y="1213"/>
                    <a:pt x="0" y="1208"/>
                  </a:cubicBezTo>
                  <a:lnTo>
                    <a:pt x="0" y="1160"/>
                  </a:lnTo>
                  <a:cubicBezTo>
                    <a:pt x="0" y="1156"/>
                    <a:pt x="4" y="1152"/>
                    <a:pt x="8" y="1152"/>
                  </a:cubicBezTo>
                  <a:cubicBezTo>
                    <a:pt x="13" y="1152"/>
                    <a:pt x="16" y="1156"/>
                    <a:pt x="16" y="1160"/>
                  </a:cubicBezTo>
                  <a:close/>
                  <a:moveTo>
                    <a:pt x="16" y="1256"/>
                  </a:moveTo>
                  <a:lnTo>
                    <a:pt x="16" y="1304"/>
                  </a:lnTo>
                  <a:cubicBezTo>
                    <a:pt x="16" y="1309"/>
                    <a:pt x="13" y="1312"/>
                    <a:pt x="8" y="1312"/>
                  </a:cubicBezTo>
                  <a:cubicBezTo>
                    <a:pt x="4" y="1312"/>
                    <a:pt x="0" y="1309"/>
                    <a:pt x="0" y="1304"/>
                  </a:cubicBezTo>
                  <a:lnTo>
                    <a:pt x="0" y="1256"/>
                  </a:lnTo>
                  <a:cubicBezTo>
                    <a:pt x="0" y="1252"/>
                    <a:pt x="4" y="1248"/>
                    <a:pt x="8" y="1248"/>
                  </a:cubicBezTo>
                  <a:cubicBezTo>
                    <a:pt x="13" y="1248"/>
                    <a:pt x="16" y="1252"/>
                    <a:pt x="16" y="1256"/>
                  </a:cubicBezTo>
                  <a:close/>
                  <a:moveTo>
                    <a:pt x="16" y="1352"/>
                  </a:moveTo>
                  <a:lnTo>
                    <a:pt x="16" y="1400"/>
                  </a:lnTo>
                  <a:cubicBezTo>
                    <a:pt x="16" y="1405"/>
                    <a:pt x="13" y="1408"/>
                    <a:pt x="8" y="1408"/>
                  </a:cubicBezTo>
                  <a:cubicBezTo>
                    <a:pt x="4" y="1408"/>
                    <a:pt x="0" y="1405"/>
                    <a:pt x="0" y="1400"/>
                  </a:cubicBezTo>
                  <a:lnTo>
                    <a:pt x="0" y="1352"/>
                  </a:lnTo>
                  <a:cubicBezTo>
                    <a:pt x="0" y="1348"/>
                    <a:pt x="4" y="1344"/>
                    <a:pt x="8" y="1344"/>
                  </a:cubicBezTo>
                  <a:cubicBezTo>
                    <a:pt x="13" y="1344"/>
                    <a:pt x="16" y="1348"/>
                    <a:pt x="16" y="1352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35" name="Freeform 58"/>
            <p:cNvSpPr>
              <a:spLocks/>
            </p:cNvSpPr>
            <p:nvPr/>
          </p:nvSpPr>
          <p:spPr bwMode="auto">
            <a:xfrm>
              <a:off x="4171" y="967"/>
              <a:ext cx="76" cy="63"/>
            </a:xfrm>
            <a:custGeom>
              <a:avLst/>
              <a:gdLst>
                <a:gd name="T0" fmla="*/ 12 w 138"/>
                <a:gd name="T1" fmla="*/ 0 h 139"/>
                <a:gd name="T2" fmla="*/ 23 w 138"/>
                <a:gd name="T3" fmla="*/ 13 h 139"/>
                <a:gd name="T4" fmla="*/ 0 w 138"/>
                <a:gd name="T5" fmla="*/ 13 h 139"/>
                <a:gd name="T6" fmla="*/ 12 w 138"/>
                <a:gd name="T7" fmla="*/ 0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69" y="0"/>
                  </a:moveTo>
                  <a:lnTo>
                    <a:pt x="138" y="139"/>
                  </a:lnTo>
                  <a:cubicBezTo>
                    <a:pt x="95" y="117"/>
                    <a:pt x="44" y="117"/>
                    <a:pt x="0" y="139"/>
                  </a:cubicBezTo>
                  <a:lnTo>
                    <a:pt x="69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36" name="Freeform 59"/>
            <p:cNvSpPr>
              <a:spLocks noEditPoints="1"/>
            </p:cNvSpPr>
            <p:nvPr/>
          </p:nvSpPr>
          <p:spPr bwMode="auto">
            <a:xfrm>
              <a:off x="4204" y="1832"/>
              <a:ext cx="9" cy="637"/>
            </a:xfrm>
            <a:custGeom>
              <a:avLst/>
              <a:gdLst>
                <a:gd name="T0" fmla="*/ 3 w 16"/>
                <a:gd name="T1" fmla="*/ 5 h 1408"/>
                <a:gd name="T2" fmla="*/ 0 w 16"/>
                <a:gd name="T3" fmla="*/ 5 h 1408"/>
                <a:gd name="T4" fmla="*/ 2 w 16"/>
                <a:gd name="T5" fmla="*/ 0 h 1408"/>
                <a:gd name="T6" fmla="*/ 3 w 16"/>
                <a:gd name="T7" fmla="*/ 10 h 1408"/>
                <a:gd name="T8" fmla="*/ 2 w 16"/>
                <a:gd name="T9" fmla="*/ 15 h 1408"/>
                <a:gd name="T10" fmla="*/ 0 w 16"/>
                <a:gd name="T11" fmla="*/ 10 h 1408"/>
                <a:gd name="T12" fmla="*/ 3 w 16"/>
                <a:gd name="T13" fmla="*/ 10 h 1408"/>
                <a:gd name="T14" fmla="*/ 3 w 16"/>
                <a:gd name="T15" fmla="*/ 23 h 1408"/>
                <a:gd name="T16" fmla="*/ 0 w 16"/>
                <a:gd name="T17" fmla="*/ 23 h 1408"/>
                <a:gd name="T18" fmla="*/ 2 w 16"/>
                <a:gd name="T19" fmla="*/ 18 h 1408"/>
                <a:gd name="T20" fmla="*/ 3 w 16"/>
                <a:gd name="T21" fmla="*/ 28 h 1408"/>
                <a:gd name="T22" fmla="*/ 2 w 16"/>
                <a:gd name="T23" fmla="*/ 33 h 1408"/>
                <a:gd name="T24" fmla="*/ 0 w 16"/>
                <a:gd name="T25" fmla="*/ 28 h 1408"/>
                <a:gd name="T26" fmla="*/ 3 w 16"/>
                <a:gd name="T27" fmla="*/ 28 h 1408"/>
                <a:gd name="T28" fmla="*/ 3 w 16"/>
                <a:gd name="T29" fmla="*/ 41 h 1408"/>
                <a:gd name="T30" fmla="*/ 0 w 16"/>
                <a:gd name="T31" fmla="*/ 41 h 1408"/>
                <a:gd name="T32" fmla="*/ 2 w 16"/>
                <a:gd name="T33" fmla="*/ 36 h 1408"/>
                <a:gd name="T34" fmla="*/ 3 w 16"/>
                <a:gd name="T35" fmla="*/ 45 h 1408"/>
                <a:gd name="T36" fmla="*/ 2 w 16"/>
                <a:gd name="T37" fmla="*/ 50 h 1408"/>
                <a:gd name="T38" fmla="*/ 0 w 16"/>
                <a:gd name="T39" fmla="*/ 45 h 1408"/>
                <a:gd name="T40" fmla="*/ 3 w 16"/>
                <a:gd name="T41" fmla="*/ 45 h 1408"/>
                <a:gd name="T42" fmla="*/ 3 w 16"/>
                <a:gd name="T43" fmla="*/ 58 h 1408"/>
                <a:gd name="T44" fmla="*/ 0 w 16"/>
                <a:gd name="T45" fmla="*/ 58 h 1408"/>
                <a:gd name="T46" fmla="*/ 2 w 16"/>
                <a:gd name="T47" fmla="*/ 53 h 1408"/>
                <a:gd name="T48" fmla="*/ 3 w 16"/>
                <a:gd name="T49" fmla="*/ 63 h 1408"/>
                <a:gd name="T50" fmla="*/ 2 w 16"/>
                <a:gd name="T51" fmla="*/ 68 h 1408"/>
                <a:gd name="T52" fmla="*/ 0 w 16"/>
                <a:gd name="T53" fmla="*/ 63 h 1408"/>
                <a:gd name="T54" fmla="*/ 3 w 16"/>
                <a:gd name="T55" fmla="*/ 63 h 1408"/>
                <a:gd name="T56" fmla="*/ 3 w 16"/>
                <a:gd name="T57" fmla="*/ 76 h 1408"/>
                <a:gd name="T58" fmla="*/ 0 w 16"/>
                <a:gd name="T59" fmla="*/ 76 h 1408"/>
                <a:gd name="T60" fmla="*/ 2 w 16"/>
                <a:gd name="T61" fmla="*/ 71 h 1408"/>
                <a:gd name="T62" fmla="*/ 3 w 16"/>
                <a:gd name="T63" fmla="*/ 81 h 1408"/>
                <a:gd name="T64" fmla="*/ 2 w 16"/>
                <a:gd name="T65" fmla="*/ 86 h 1408"/>
                <a:gd name="T66" fmla="*/ 0 w 16"/>
                <a:gd name="T67" fmla="*/ 81 h 1408"/>
                <a:gd name="T68" fmla="*/ 3 w 16"/>
                <a:gd name="T69" fmla="*/ 81 h 1408"/>
                <a:gd name="T70" fmla="*/ 3 w 16"/>
                <a:gd name="T71" fmla="*/ 94 h 1408"/>
                <a:gd name="T72" fmla="*/ 0 w 16"/>
                <a:gd name="T73" fmla="*/ 94 h 1408"/>
                <a:gd name="T74" fmla="*/ 2 w 16"/>
                <a:gd name="T75" fmla="*/ 89 h 1408"/>
                <a:gd name="T76" fmla="*/ 3 w 16"/>
                <a:gd name="T77" fmla="*/ 99 h 1408"/>
                <a:gd name="T78" fmla="*/ 2 w 16"/>
                <a:gd name="T79" fmla="*/ 104 h 1408"/>
                <a:gd name="T80" fmla="*/ 0 w 16"/>
                <a:gd name="T81" fmla="*/ 99 h 1408"/>
                <a:gd name="T82" fmla="*/ 3 w 16"/>
                <a:gd name="T83" fmla="*/ 99 h 1408"/>
                <a:gd name="T84" fmla="*/ 3 w 16"/>
                <a:gd name="T85" fmla="*/ 112 h 1408"/>
                <a:gd name="T86" fmla="*/ 0 w 16"/>
                <a:gd name="T87" fmla="*/ 112 h 1408"/>
                <a:gd name="T88" fmla="*/ 2 w 16"/>
                <a:gd name="T89" fmla="*/ 107 h 1408"/>
                <a:gd name="T90" fmla="*/ 3 w 16"/>
                <a:gd name="T91" fmla="*/ 116 h 1408"/>
                <a:gd name="T92" fmla="*/ 2 w 16"/>
                <a:gd name="T93" fmla="*/ 122 h 1408"/>
                <a:gd name="T94" fmla="*/ 0 w 16"/>
                <a:gd name="T95" fmla="*/ 116 h 1408"/>
                <a:gd name="T96" fmla="*/ 3 w 16"/>
                <a:gd name="T97" fmla="*/ 116 h 1408"/>
                <a:gd name="T98" fmla="*/ 3 w 16"/>
                <a:gd name="T99" fmla="*/ 129 h 1408"/>
                <a:gd name="T100" fmla="*/ 0 w 16"/>
                <a:gd name="T101" fmla="*/ 129 h 1408"/>
                <a:gd name="T102" fmla="*/ 2 w 16"/>
                <a:gd name="T103" fmla="*/ 124 h 140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"/>
                <a:gd name="T157" fmla="*/ 0 h 1408"/>
                <a:gd name="T158" fmla="*/ 16 w 16"/>
                <a:gd name="T159" fmla="*/ 1408 h 140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" h="1408">
                  <a:moveTo>
                    <a:pt x="16" y="8"/>
                  </a:moveTo>
                  <a:lnTo>
                    <a:pt x="16" y="56"/>
                  </a:lnTo>
                  <a:cubicBezTo>
                    <a:pt x="16" y="61"/>
                    <a:pt x="13" y="64"/>
                    <a:pt x="8" y="64"/>
                  </a:cubicBezTo>
                  <a:cubicBezTo>
                    <a:pt x="4" y="64"/>
                    <a:pt x="0" y="61"/>
                    <a:pt x="0" y="56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104"/>
                  </a:moveTo>
                  <a:lnTo>
                    <a:pt x="16" y="152"/>
                  </a:lnTo>
                  <a:cubicBezTo>
                    <a:pt x="16" y="157"/>
                    <a:pt x="13" y="160"/>
                    <a:pt x="8" y="160"/>
                  </a:cubicBezTo>
                  <a:cubicBezTo>
                    <a:pt x="4" y="160"/>
                    <a:pt x="0" y="157"/>
                    <a:pt x="0" y="152"/>
                  </a:cubicBezTo>
                  <a:lnTo>
                    <a:pt x="0" y="104"/>
                  </a:lnTo>
                  <a:cubicBezTo>
                    <a:pt x="0" y="100"/>
                    <a:pt x="4" y="96"/>
                    <a:pt x="8" y="96"/>
                  </a:cubicBezTo>
                  <a:cubicBezTo>
                    <a:pt x="13" y="96"/>
                    <a:pt x="16" y="100"/>
                    <a:pt x="16" y="104"/>
                  </a:cubicBezTo>
                  <a:close/>
                  <a:moveTo>
                    <a:pt x="16" y="200"/>
                  </a:moveTo>
                  <a:lnTo>
                    <a:pt x="16" y="248"/>
                  </a:lnTo>
                  <a:cubicBezTo>
                    <a:pt x="16" y="253"/>
                    <a:pt x="13" y="256"/>
                    <a:pt x="8" y="256"/>
                  </a:cubicBezTo>
                  <a:cubicBezTo>
                    <a:pt x="4" y="256"/>
                    <a:pt x="0" y="253"/>
                    <a:pt x="0" y="248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296"/>
                  </a:moveTo>
                  <a:lnTo>
                    <a:pt x="16" y="344"/>
                  </a:lnTo>
                  <a:cubicBezTo>
                    <a:pt x="16" y="349"/>
                    <a:pt x="13" y="352"/>
                    <a:pt x="8" y="352"/>
                  </a:cubicBezTo>
                  <a:cubicBezTo>
                    <a:pt x="4" y="352"/>
                    <a:pt x="0" y="349"/>
                    <a:pt x="0" y="344"/>
                  </a:cubicBezTo>
                  <a:lnTo>
                    <a:pt x="0" y="296"/>
                  </a:lnTo>
                  <a:cubicBezTo>
                    <a:pt x="0" y="292"/>
                    <a:pt x="4" y="288"/>
                    <a:pt x="8" y="288"/>
                  </a:cubicBezTo>
                  <a:cubicBezTo>
                    <a:pt x="13" y="288"/>
                    <a:pt x="16" y="292"/>
                    <a:pt x="16" y="296"/>
                  </a:cubicBezTo>
                  <a:close/>
                  <a:moveTo>
                    <a:pt x="16" y="392"/>
                  </a:moveTo>
                  <a:lnTo>
                    <a:pt x="16" y="440"/>
                  </a:lnTo>
                  <a:cubicBezTo>
                    <a:pt x="16" y="445"/>
                    <a:pt x="13" y="448"/>
                    <a:pt x="8" y="448"/>
                  </a:cubicBezTo>
                  <a:cubicBezTo>
                    <a:pt x="4" y="448"/>
                    <a:pt x="0" y="445"/>
                    <a:pt x="0" y="440"/>
                  </a:cubicBezTo>
                  <a:lnTo>
                    <a:pt x="0" y="392"/>
                  </a:lnTo>
                  <a:cubicBezTo>
                    <a:pt x="0" y="388"/>
                    <a:pt x="4" y="384"/>
                    <a:pt x="8" y="384"/>
                  </a:cubicBezTo>
                  <a:cubicBezTo>
                    <a:pt x="13" y="384"/>
                    <a:pt x="16" y="388"/>
                    <a:pt x="16" y="392"/>
                  </a:cubicBezTo>
                  <a:close/>
                  <a:moveTo>
                    <a:pt x="16" y="488"/>
                  </a:moveTo>
                  <a:lnTo>
                    <a:pt x="16" y="536"/>
                  </a:lnTo>
                  <a:cubicBezTo>
                    <a:pt x="16" y="541"/>
                    <a:pt x="13" y="544"/>
                    <a:pt x="8" y="544"/>
                  </a:cubicBezTo>
                  <a:cubicBezTo>
                    <a:pt x="4" y="544"/>
                    <a:pt x="0" y="541"/>
                    <a:pt x="0" y="536"/>
                  </a:cubicBezTo>
                  <a:lnTo>
                    <a:pt x="0" y="488"/>
                  </a:lnTo>
                  <a:cubicBezTo>
                    <a:pt x="0" y="484"/>
                    <a:pt x="4" y="480"/>
                    <a:pt x="8" y="480"/>
                  </a:cubicBezTo>
                  <a:cubicBezTo>
                    <a:pt x="13" y="480"/>
                    <a:pt x="16" y="484"/>
                    <a:pt x="16" y="488"/>
                  </a:cubicBezTo>
                  <a:close/>
                  <a:moveTo>
                    <a:pt x="16" y="584"/>
                  </a:moveTo>
                  <a:lnTo>
                    <a:pt x="16" y="632"/>
                  </a:lnTo>
                  <a:cubicBezTo>
                    <a:pt x="16" y="637"/>
                    <a:pt x="13" y="640"/>
                    <a:pt x="8" y="640"/>
                  </a:cubicBezTo>
                  <a:cubicBezTo>
                    <a:pt x="4" y="640"/>
                    <a:pt x="0" y="637"/>
                    <a:pt x="0" y="632"/>
                  </a:cubicBezTo>
                  <a:lnTo>
                    <a:pt x="0" y="584"/>
                  </a:lnTo>
                  <a:cubicBezTo>
                    <a:pt x="0" y="580"/>
                    <a:pt x="4" y="576"/>
                    <a:pt x="8" y="576"/>
                  </a:cubicBezTo>
                  <a:cubicBezTo>
                    <a:pt x="13" y="576"/>
                    <a:pt x="16" y="580"/>
                    <a:pt x="16" y="584"/>
                  </a:cubicBezTo>
                  <a:close/>
                  <a:moveTo>
                    <a:pt x="16" y="680"/>
                  </a:moveTo>
                  <a:lnTo>
                    <a:pt x="16" y="728"/>
                  </a:lnTo>
                  <a:cubicBezTo>
                    <a:pt x="16" y="733"/>
                    <a:pt x="13" y="736"/>
                    <a:pt x="8" y="736"/>
                  </a:cubicBezTo>
                  <a:cubicBezTo>
                    <a:pt x="4" y="736"/>
                    <a:pt x="0" y="733"/>
                    <a:pt x="0" y="728"/>
                  </a:cubicBezTo>
                  <a:lnTo>
                    <a:pt x="0" y="680"/>
                  </a:lnTo>
                  <a:cubicBezTo>
                    <a:pt x="0" y="676"/>
                    <a:pt x="4" y="672"/>
                    <a:pt x="8" y="672"/>
                  </a:cubicBezTo>
                  <a:cubicBezTo>
                    <a:pt x="13" y="672"/>
                    <a:pt x="16" y="676"/>
                    <a:pt x="16" y="680"/>
                  </a:cubicBezTo>
                  <a:close/>
                  <a:moveTo>
                    <a:pt x="16" y="776"/>
                  </a:moveTo>
                  <a:lnTo>
                    <a:pt x="16" y="824"/>
                  </a:lnTo>
                  <a:cubicBezTo>
                    <a:pt x="16" y="829"/>
                    <a:pt x="13" y="832"/>
                    <a:pt x="8" y="832"/>
                  </a:cubicBezTo>
                  <a:cubicBezTo>
                    <a:pt x="4" y="832"/>
                    <a:pt x="0" y="829"/>
                    <a:pt x="0" y="824"/>
                  </a:cubicBezTo>
                  <a:lnTo>
                    <a:pt x="0" y="776"/>
                  </a:lnTo>
                  <a:cubicBezTo>
                    <a:pt x="0" y="772"/>
                    <a:pt x="4" y="768"/>
                    <a:pt x="8" y="768"/>
                  </a:cubicBezTo>
                  <a:cubicBezTo>
                    <a:pt x="13" y="768"/>
                    <a:pt x="16" y="772"/>
                    <a:pt x="16" y="776"/>
                  </a:cubicBezTo>
                  <a:close/>
                  <a:moveTo>
                    <a:pt x="16" y="872"/>
                  </a:moveTo>
                  <a:lnTo>
                    <a:pt x="16" y="920"/>
                  </a:lnTo>
                  <a:cubicBezTo>
                    <a:pt x="16" y="925"/>
                    <a:pt x="13" y="928"/>
                    <a:pt x="8" y="928"/>
                  </a:cubicBezTo>
                  <a:cubicBezTo>
                    <a:pt x="4" y="928"/>
                    <a:pt x="0" y="925"/>
                    <a:pt x="0" y="920"/>
                  </a:cubicBezTo>
                  <a:lnTo>
                    <a:pt x="0" y="872"/>
                  </a:lnTo>
                  <a:cubicBezTo>
                    <a:pt x="0" y="868"/>
                    <a:pt x="4" y="864"/>
                    <a:pt x="8" y="864"/>
                  </a:cubicBezTo>
                  <a:cubicBezTo>
                    <a:pt x="13" y="864"/>
                    <a:pt x="16" y="868"/>
                    <a:pt x="16" y="872"/>
                  </a:cubicBezTo>
                  <a:close/>
                  <a:moveTo>
                    <a:pt x="16" y="968"/>
                  </a:moveTo>
                  <a:lnTo>
                    <a:pt x="16" y="1016"/>
                  </a:lnTo>
                  <a:cubicBezTo>
                    <a:pt x="16" y="1021"/>
                    <a:pt x="13" y="1024"/>
                    <a:pt x="8" y="1024"/>
                  </a:cubicBezTo>
                  <a:cubicBezTo>
                    <a:pt x="4" y="1024"/>
                    <a:pt x="0" y="1021"/>
                    <a:pt x="0" y="1016"/>
                  </a:cubicBezTo>
                  <a:lnTo>
                    <a:pt x="0" y="968"/>
                  </a:lnTo>
                  <a:cubicBezTo>
                    <a:pt x="0" y="964"/>
                    <a:pt x="4" y="960"/>
                    <a:pt x="8" y="960"/>
                  </a:cubicBezTo>
                  <a:cubicBezTo>
                    <a:pt x="13" y="960"/>
                    <a:pt x="16" y="964"/>
                    <a:pt x="16" y="968"/>
                  </a:cubicBezTo>
                  <a:close/>
                  <a:moveTo>
                    <a:pt x="16" y="1064"/>
                  </a:moveTo>
                  <a:lnTo>
                    <a:pt x="16" y="1112"/>
                  </a:lnTo>
                  <a:cubicBezTo>
                    <a:pt x="16" y="1117"/>
                    <a:pt x="13" y="1120"/>
                    <a:pt x="8" y="1120"/>
                  </a:cubicBezTo>
                  <a:cubicBezTo>
                    <a:pt x="4" y="1120"/>
                    <a:pt x="0" y="1117"/>
                    <a:pt x="0" y="1112"/>
                  </a:cubicBezTo>
                  <a:lnTo>
                    <a:pt x="0" y="1064"/>
                  </a:lnTo>
                  <a:cubicBezTo>
                    <a:pt x="0" y="1060"/>
                    <a:pt x="4" y="1056"/>
                    <a:pt x="8" y="1056"/>
                  </a:cubicBezTo>
                  <a:cubicBezTo>
                    <a:pt x="13" y="1056"/>
                    <a:pt x="16" y="1060"/>
                    <a:pt x="16" y="1064"/>
                  </a:cubicBezTo>
                  <a:close/>
                  <a:moveTo>
                    <a:pt x="16" y="1160"/>
                  </a:moveTo>
                  <a:lnTo>
                    <a:pt x="16" y="1208"/>
                  </a:lnTo>
                  <a:cubicBezTo>
                    <a:pt x="16" y="1213"/>
                    <a:pt x="13" y="1216"/>
                    <a:pt x="8" y="1216"/>
                  </a:cubicBezTo>
                  <a:cubicBezTo>
                    <a:pt x="4" y="1216"/>
                    <a:pt x="0" y="1213"/>
                    <a:pt x="0" y="1208"/>
                  </a:cubicBezTo>
                  <a:lnTo>
                    <a:pt x="0" y="1160"/>
                  </a:lnTo>
                  <a:cubicBezTo>
                    <a:pt x="0" y="1156"/>
                    <a:pt x="4" y="1152"/>
                    <a:pt x="8" y="1152"/>
                  </a:cubicBezTo>
                  <a:cubicBezTo>
                    <a:pt x="13" y="1152"/>
                    <a:pt x="16" y="1156"/>
                    <a:pt x="16" y="1160"/>
                  </a:cubicBezTo>
                  <a:close/>
                  <a:moveTo>
                    <a:pt x="16" y="1256"/>
                  </a:moveTo>
                  <a:lnTo>
                    <a:pt x="16" y="1304"/>
                  </a:lnTo>
                  <a:cubicBezTo>
                    <a:pt x="16" y="1309"/>
                    <a:pt x="13" y="1312"/>
                    <a:pt x="8" y="1312"/>
                  </a:cubicBezTo>
                  <a:cubicBezTo>
                    <a:pt x="4" y="1312"/>
                    <a:pt x="0" y="1309"/>
                    <a:pt x="0" y="1304"/>
                  </a:cubicBezTo>
                  <a:lnTo>
                    <a:pt x="0" y="1256"/>
                  </a:lnTo>
                  <a:cubicBezTo>
                    <a:pt x="0" y="1252"/>
                    <a:pt x="4" y="1248"/>
                    <a:pt x="8" y="1248"/>
                  </a:cubicBezTo>
                  <a:cubicBezTo>
                    <a:pt x="13" y="1248"/>
                    <a:pt x="16" y="1252"/>
                    <a:pt x="16" y="1256"/>
                  </a:cubicBezTo>
                  <a:close/>
                  <a:moveTo>
                    <a:pt x="16" y="1352"/>
                  </a:moveTo>
                  <a:lnTo>
                    <a:pt x="16" y="1400"/>
                  </a:lnTo>
                  <a:cubicBezTo>
                    <a:pt x="16" y="1405"/>
                    <a:pt x="13" y="1408"/>
                    <a:pt x="8" y="1408"/>
                  </a:cubicBezTo>
                  <a:cubicBezTo>
                    <a:pt x="4" y="1408"/>
                    <a:pt x="0" y="1405"/>
                    <a:pt x="0" y="1400"/>
                  </a:cubicBezTo>
                  <a:lnTo>
                    <a:pt x="0" y="1352"/>
                  </a:lnTo>
                  <a:cubicBezTo>
                    <a:pt x="0" y="1348"/>
                    <a:pt x="4" y="1344"/>
                    <a:pt x="8" y="1344"/>
                  </a:cubicBezTo>
                  <a:cubicBezTo>
                    <a:pt x="13" y="1344"/>
                    <a:pt x="16" y="1348"/>
                    <a:pt x="16" y="1352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37" name="Freeform 60"/>
            <p:cNvSpPr>
              <a:spLocks/>
            </p:cNvSpPr>
            <p:nvPr/>
          </p:nvSpPr>
          <p:spPr bwMode="auto">
            <a:xfrm>
              <a:off x="4171" y="2468"/>
              <a:ext cx="76" cy="62"/>
            </a:xfrm>
            <a:custGeom>
              <a:avLst/>
              <a:gdLst>
                <a:gd name="T0" fmla="*/ 12 w 138"/>
                <a:gd name="T1" fmla="*/ 13 h 138"/>
                <a:gd name="T2" fmla="*/ 0 w 138"/>
                <a:gd name="T3" fmla="*/ 0 h 138"/>
                <a:gd name="T4" fmla="*/ 23 w 138"/>
                <a:gd name="T5" fmla="*/ 0 h 138"/>
                <a:gd name="T6" fmla="*/ 23 w 138"/>
                <a:gd name="T7" fmla="*/ 0 h 138"/>
                <a:gd name="T8" fmla="*/ 12 w 138"/>
                <a:gd name="T9" fmla="*/ 13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38"/>
                <a:gd name="T17" fmla="*/ 138 w 138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38">
                  <a:moveTo>
                    <a:pt x="69" y="138"/>
                  </a:moveTo>
                  <a:lnTo>
                    <a:pt x="0" y="0"/>
                  </a:lnTo>
                  <a:cubicBezTo>
                    <a:pt x="44" y="22"/>
                    <a:pt x="95" y="22"/>
                    <a:pt x="138" y="0"/>
                  </a:cubicBezTo>
                  <a:lnTo>
                    <a:pt x="69" y="138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38" name="Rectangle 61"/>
            <p:cNvSpPr>
              <a:spLocks noChangeArrowheads="1"/>
            </p:cNvSpPr>
            <p:nvPr/>
          </p:nvSpPr>
          <p:spPr bwMode="auto">
            <a:xfrm>
              <a:off x="594" y="826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0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39" name="Rectangle 62"/>
            <p:cNvSpPr>
              <a:spLocks noChangeArrowheads="1"/>
            </p:cNvSpPr>
            <p:nvPr/>
          </p:nvSpPr>
          <p:spPr bwMode="auto">
            <a:xfrm>
              <a:off x="999" y="826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4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40" name="Rectangle 63"/>
            <p:cNvSpPr>
              <a:spLocks noChangeArrowheads="1"/>
            </p:cNvSpPr>
            <p:nvPr/>
          </p:nvSpPr>
          <p:spPr bwMode="auto">
            <a:xfrm>
              <a:off x="1429" y="826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8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41" name="Rectangle 64"/>
            <p:cNvSpPr>
              <a:spLocks noChangeArrowheads="1"/>
            </p:cNvSpPr>
            <p:nvPr/>
          </p:nvSpPr>
          <p:spPr bwMode="auto">
            <a:xfrm>
              <a:off x="2238" y="826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16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42" name="Rectangle 65"/>
            <p:cNvSpPr>
              <a:spLocks noChangeArrowheads="1"/>
            </p:cNvSpPr>
            <p:nvPr/>
          </p:nvSpPr>
          <p:spPr bwMode="auto">
            <a:xfrm>
              <a:off x="2626" y="826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19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43" name="Rectangle 66"/>
            <p:cNvSpPr>
              <a:spLocks noChangeArrowheads="1"/>
            </p:cNvSpPr>
            <p:nvPr/>
          </p:nvSpPr>
          <p:spPr bwMode="auto">
            <a:xfrm>
              <a:off x="3259" y="826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24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44" name="Rectangle 67"/>
            <p:cNvSpPr>
              <a:spLocks noChangeArrowheads="1"/>
            </p:cNvSpPr>
            <p:nvPr/>
          </p:nvSpPr>
          <p:spPr bwMode="auto">
            <a:xfrm>
              <a:off x="3857" y="826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u="none">
                  <a:solidFill>
                    <a:srgbClr val="003399"/>
                  </a:solidFill>
                  <a:ea typeface="Gulim" pitchFamily="34" charset="-127"/>
                </a:rPr>
                <a:t>31</a:t>
              </a:r>
              <a:endParaRPr lang="en-US" altLang="zh-CN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45" name="Freeform 68"/>
            <p:cNvSpPr>
              <a:spLocks noEditPoints="1"/>
            </p:cNvSpPr>
            <p:nvPr/>
          </p:nvSpPr>
          <p:spPr bwMode="auto">
            <a:xfrm>
              <a:off x="36" y="964"/>
              <a:ext cx="510" cy="7"/>
            </a:xfrm>
            <a:custGeom>
              <a:avLst/>
              <a:gdLst>
                <a:gd name="T0" fmla="*/ 9 w 928"/>
                <a:gd name="T1" fmla="*/ 0 h 16"/>
                <a:gd name="T2" fmla="*/ 9 w 928"/>
                <a:gd name="T3" fmla="*/ 1 h 16"/>
                <a:gd name="T4" fmla="*/ 0 w 928"/>
                <a:gd name="T5" fmla="*/ 1 h 16"/>
                <a:gd name="T6" fmla="*/ 17 w 928"/>
                <a:gd name="T7" fmla="*/ 0 h 16"/>
                <a:gd name="T8" fmla="*/ 26 w 928"/>
                <a:gd name="T9" fmla="*/ 1 h 16"/>
                <a:gd name="T10" fmla="*/ 17 w 928"/>
                <a:gd name="T11" fmla="*/ 1 h 16"/>
                <a:gd name="T12" fmla="*/ 17 w 928"/>
                <a:gd name="T13" fmla="*/ 0 h 16"/>
                <a:gd name="T14" fmla="*/ 41 w 928"/>
                <a:gd name="T15" fmla="*/ 0 h 16"/>
                <a:gd name="T16" fmla="*/ 41 w 928"/>
                <a:gd name="T17" fmla="*/ 1 h 16"/>
                <a:gd name="T18" fmla="*/ 32 w 928"/>
                <a:gd name="T19" fmla="*/ 1 h 16"/>
                <a:gd name="T20" fmla="*/ 49 w 928"/>
                <a:gd name="T21" fmla="*/ 0 h 16"/>
                <a:gd name="T22" fmla="*/ 58 w 928"/>
                <a:gd name="T23" fmla="*/ 1 h 16"/>
                <a:gd name="T24" fmla="*/ 49 w 928"/>
                <a:gd name="T25" fmla="*/ 1 h 16"/>
                <a:gd name="T26" fmla="*/ 49 w 928"/>
                <a:gd name="T27" fmla="*/ 0 h 16"/>
                <a:gd name="T28" fmla="*/ 73 w 928"/>
                <a:gd name="T29" fmla="*/ 0 h 16"/>
                <a:gd name="T30" fmla="*/ 73 w 928"/>
                <a:gd name="T31" fmla="*/ 1 h 16"/>
                <a:gd name="T32" fmla="*/ 64 w 928"/>
                <a:gd name="T33" fmla="*/ 1 h 16"/>
                <a:gd name="T34" fmla="*/ 81 w 928"/>
                <a:gd name="T35" fmla="*/ 0 h 16"/>
                <a:gd name="T36" fmla="*/ 90 w 928"/>
                <a:gd name="T37" fmla="*/ 1 h 16"/>
                <a:gd name="T38" fmla="*/ 81 w 928"/>
                <a:gd name="T39" fmla="*/ 1 h 16"/>
                <a:gd name="T40" fmla="*/ 81 w 928"/>
                <a:gd name="T41" fmla="*/ 0 h 16"/>
                <a:gd name="T42" fmla="*/ 105 w 928"/>
                <a:gd name="T43" fmla="*/ 0 h 16"/>
                <a:gd name="T44" fmla="*/ 105 w 928"/>
                <a:gd name="T45" fmla="*/ 1 h 16"/>
                <a:gd name="T46" fmla="*/ 96 w 928"/>
                <a:gd name="T47" fmla="*/ 1 h 16"/>
                <a:gd name="T48" fmla="*/ 113 w 928"/>
                <a:gd name="T49" fmla="*/ 0 h 16"/>
                <a:gd name="T50" fmla="*/ 122 w 928"/>
                <a:gd name="T51" fmla="*/ 1 h 16"/>
                <a:gd name="T52" fmla="*/ 113 w 928"/>
                <a:gd name="T53" fmla="*/ 1 h 16"/>
                <a:gd name="T54" fmla="*/ 113 w 928"/>
                <a:gd name="T55" fmla="*/ 0 h 16"/>
                <a:gd name="T56" fmla="*/ 137 w 928"/>
                <a:gd name="T57" fmla="*/ 0 h 16"/>
                <a:gd name="T58" fmla="*/ 137 w 928"/>
                <a:gd name="T59" fmla="*/ 1 h 16"/>
                <a:gd name="T60" fmla="*/ 128 w 928"/>
                <a:gd name="T61" fmla="*/ 1 h 16"/>
                <a:gd name="T62" fmla="*/ 145 w 928"/>
                <a:gd name="T63" fmla="*/ 0 h 16"/>
                <a:gd name="T64" fmla="*/ 154 w 928"/>
                <a:gd name="T65" fmla="*/ 1 h 16"/>
                <a:gd name="T66" fmla="*/ 145 w 928"/>
                <a:gd name="T67" fmla="*/ 1 h 16"/>
                <a:gd name="T68" fmla="*/ 145 w 928"/>
                <a:gd name="T69" fmla="*/ 0 h 1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28"/>
                <a:gd name="T106" fmla="*/ 0 h 16"/>
                <a:gd name="T107" fmla="*/ 928 w 928"/>
                <a:gd name="T108" fmla="*/ 16 h 1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28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  <a:moveTo>
                    <a:pt x="776" y="0"/>
                  </a:moveTo>
                  <a:lnTo>
                    <a:pt x="824" y="0"/>
                  </a:lnTo>
                  <a:cubicBezTo>
                    <a:pt x="829" y="0"/>
                    <a:pt x="832" y="4"/>
                    <a:pt x="832" y="8"/>
                  </a:cubicBezTo>
                  <a:cubicBezTo>
                    <a:pt x="832" y="13"/>
                    <a:pt x="829" y="16"/>
                    <a:pt x="824" y="16"/>
                  </a:cubicBezTo>
                  <a:lnTo>
                    <a:pt x="776" y="16"/>
                  </a:lnTo>
                  <a:cubicBezTo>
                    <a:pt x="772" y="16"/>
                    <a:pt x="768" y="13"/>
                    <a:pt x="768" y="8"/>
                  </a:cubicBezTo>
                  <a:cubicBezTo>
                    <a:pt x="768" y="4"/>
                    <a:pt x="772" y="0"/>
                    <a:pt x="776" y="0"/>
                  </a:cubicBezTo>
                  <a:close/>
                  <a:moveTo>
                    <a:pt x="872" y="0"/>
                  </a:moveTo>
                  <a:lnTo>
                    <a:pt x="920" y="0"/>
                  </a:lnTo>
                  <a:cubicBezTo>
                    <a:pt x="925" y="0"/>
                    <a:pt x="928" y="4"/>
                    <a:pt x="928" y="8"/>
                  </a:cubicBezTo>
                  <a:cubicBezTo>
                    <a:pt x="928" y="13"/>
                    <a:pt x="925" y="16"/>
                    <a:pt x="920" y="16"/>
                  </a:cubicBezTo>
                  <a:lnTo>
                    <a:pt x="872" y="16"/>
                  </a:lnTo>
                  <a:cubicBezTo>
                    <a:pt x="868" y="16"/>
                    <a:pt x="864" y="13"/>
                    <a:pt x="864" y="8"/>
                  </a:cubicBezTo>
                  <a:cubicBezTo>
                    <a:pt x="864" y="4"/>
                    <a:pt x="868" y="0"/>
                    <a:pt x="872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46" name="Freeform 69"/>
            <p:cNvSpPr>
              <a:spLocks noEditPoints="1"/>
            </p:cNvSpPr>
            <p:nvPr/>
          </p:nvSpPr>
          <p:spPr bwMode="auto">
            <a:xfrm>
              <a:off x="36" y="2266"/>
              <a:ext cx="510" cy="7"/>
            </a:xfrm>
            <a:custGeom>
              <a:avLst/>
              <a:gdLst>
                <a:gd name="T0" fmla="*/ 9 w 928"/>
                <a:gd name="T1" fmla="*/ 0 h 16"/>
                <a:gd name="T2" fmla="*/ 9 w 928"/>
                <a:gd name="T3" fmla="*/ 1 h 16"/>
                <a:gd name="T4" fmla="*/ 0 w 928"/>
                <a:gd name="T5" fmla="*/ 1 h 16"/>
                <a:gd name="T6" fmla="*/ 17 w 928"/>
                <a:gd name="T7" fmla="*/ 0 h 16"/>
                <a:gd name="T8" fmla="*/ 26 w 928"/>
                <a:gd name="T9" fmla="*/ 1 h 16"/>
                <a:gd name="T10" fmla="*/ 17 w 928"/>
                <a:gd name="T11" fmla="*/ 1 h 16"/>
                <a:gd name="T12" fmla="*/ 17 w 928"/>
                <a:gd name="T13" fmla="*/ 0 h 16"/>
                <a:gd name="T14" fmla="*/ 41 w 928"/>
                <a:gd name="T15" fmla="*/ 0 h 16"/>
                <a:gd name="T16" fmla="*/ 41 w 928"/>
                <a:gd name="T17" fmla="*/ 1 h 16"/>
                <a:gd name="T18" fmla="*/ 32 w 928"/>
                <a:gd name="T19" fmla="*/ 1 h 16"/>
                <a:gd name="T20" fmla="*/ 49 w 928"/>
                <a:gd name="T21" fmla="*/ 0 h 16"/>
                <a:gd name="T22" fmla="*/ 58 w 928"/>
                <a:gd name="T23" fmla="*/ 1 h 16"/>
                <a:gd name="T24" fmla="*/ 49 w 928"/>
                <a:gd name="T25" fmla="*/ 1 h 16"/>
                <a:gd name="T26" fmla="*/ 49 w 928"/>
                <a:gd name="T27" fmla="*/ 0 h 16"/>
                <a:gd name="T28" fmla="*/ 73 w 928"/>
                <a:gd name="T29" fmla="*/ 0 h 16"/>
                <a:gd name="T30" fmla="*/ 73 w 928"/>
                <a:gd name="T31" fmla="*/ 1 h 16"/>
                <a:gd name="T32" fmla="*/ 64 w 928"/>
                <a:gd name="T33" fmla="*/ 1 h 16"/>
                <a:gd name="T34" fmla="*/ 81 w 928"/>
                <a:gd name="T35" fmla="*/ 0 h 16"/>
                <a:gd name="T36" fmla="*/ 90 w 928"/>
                <a:gd name="T37" fmla="*/ 1 h 16"/>
                <a:gd name="T38" fmla="*/ 81 w 928"/>
                <a:gd name="T39" fmla="*/ 1 h 16"/>
                <a:gd name="T40" fmla="*/ 81 w 928"/>
                <a:gd name="T41" fmla="*/ 0 h 16"/>
                <a:gd name="T42" fmla="*/ 105 w 928"/>
                <a:gd name="T43" fmla="*/ 0 h 16"/>
                <a:gd name="T44" fmla="*/ 105 w 928"/>
                <a:gd name="T45" fmla="*/ 1 h 16"/>
                <a:gd name="T46" fmla="*/ 96 w 928"/>
                <a:gd name="T47" fmla="*/ 1 h 16"/>
                <a:gd name="T48" fmla="*/ 113 w 928"/>
                <a:gd name="T49" fmla="*/ 0 h 16"/>
                <a:gd name="T50" fmla="*/ 122 w 928"/>
                <a:gd name="T51" fmla="*/ 1 h 16"/>
                <a:gd name="T52" fmla="*/ 113 w 928"/>
                <a:gd name="T53" fmla="*/ 1 h 16"/>
                <a:gd name="T54" fmla="*/ 113 w 928"/>
                <a:gd name="T55" fmla="*/ 0 h 16"/>
                <a:gd name="T56" fmla="*/ 137 w 928"/>
                <a:gd name="T57" fmla="*/ 0 h 16"/>
                <a:gd name="T58" fmla="*/ 137 w 928"/>
                <a:gd name="T59" fmla="*/ 1 h 16"/>
                <a:gd name="T60" fmla="*/ 128 w 928"/>
                <a:gd name="T61" fmla="*/ 1 h 16"/>
                <a:gd name="T62" fmla="*/ 145 w 928"/>
                <a:gd name="T63" fmla="*/ 0 h 16"/>
                <a:gd name="T64" fmla="*/ 154 w 928"/>
                <a:gd name="T65" fmla="*/ 1 h 16"/>
                <a:gd name="T66" fmla="*/ 145 w 928"/>
                <a:gd name="T67" fmla="*/ 1 h 16"/>
                <a:gd name="T68" fmla="*/ 145 w 928"/>
                <a:gd name="T69" fmla="*/ 0 h 1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28"/>
                <a:gd name="T106" fmla="*/ 0 h 16"/>
                <a:gd name="T107" fmla="*/ 928 w 928"/>
                <a:gd name="T108" fmla="*/ 16 h 1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28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  <a:moveTo>
                    <a:pt x="776" y="0"/>
                  </a:moveTo>
                  <a:lnTo>
                    <a:pt x="824" y="0"/>
                  </a:lnTo>
                  <a:cubicBezTo>
                    <a:pt x="829" y="0"/>
                    <a:pt x="832" y="4"/>
                    <a:pt x="832" y="8"/>
                  </a:cubicBezTo>
                  <a:cubicBezTo>
                    <a:pt x="832" y="13"/>
                    <a:pt x="829" y="16"/>
                    <a:pt x="824" y="16"/>
                  </a:cubicBezTo>
                  <a:lnTo>
                    <a:pt x="776" y="16"/>
                  </a:lnTo>
                  <a:cubicBezTo>
                    <a:pt x="772" y="16"/>
                    <a:pt x="768" y="13"/>
                    <a:pt x="768" y="8"/>
                  </a:cubicBezTo>
                  <a:cubicBezTo>
                    <a:pt x="768" y="4"/>
                    <a:pt x="772" y="0"/>
                    <a:pt x="776" y="0"/>
                  </a:cubicBezTo>
                  <a:close/>
                  <a:moveTo>
                    <a:pt x="872" y="0"/>
                  </a:moveTo>
                  <a:lnTo>
                    <a:pt x="920" y="0"/>
                  </a:lnTo>
                  <a:cubicBezTo>
                    <a:pt x="925" y="0"/>
                    <a:pt x="928" y="4"/>
                    <a:pt x="928" y="8"/>
                  </a:cubicBezTo>
                  <a:cubicBezTo>
                    <a:pt x="928" y="13"/>
                    <a:pt x="925" y="16"/>
                    <a:pt x="920" y="16"/>
                  </a:cubicBezTo>
                  <a:lnTo>
                    <a:pt x="872" y="16"/>
                  </a:lnTo>
                  <a:cubicBezTo>
                    <a:pt x="868" y="16"/>
                    <a:pt x="864" y="13"/>
                    <a:pt x="864" y="8"/>
                  </a:cubicBezTo>
                  <a:cubicBezTo>
                    <a:pt x="864" y="4"/>
                    <a:pt x="868" y="0"/>
                    <a:pt x="872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47" name="Freeform 70"/>
            <p:cNvSpPr>
              <a:spLocks noEditPoints="1"/>
            </p:cNvSpPr>
            <p:nvPr/>
          </p:nvSpPr>
          <p:spPr bwMode="auto">
            <a:xfrm>
              <a:off x="352" y="1011"/>
              <a:ext cx="9" cy="1201"/>
            </a:xfrm>
            <a:custGeom>
              <a:avLst/>
              <a:gdLst>
                <a:gd name="T0" fmla="*/ 0 w 16"/>
                <a:gd name="T1" fmla="*/ 5 h 2656"/>
                <a:gd name="T2" fmla="*/ 3 w 16"/>
                <a:gd name="T3" fmla="*/ 9 h 2656"/>
                <a:gd name="T4" fmla="*/ 0 w 16"/>
                <a:gd name="T5" fmla="*/ 9 h 2656"/>
                <a:gd name="T6" fmla="*/ 3 w 16"/>
                <a:gd name="T7" fmla="*/ 23 h 2656"/>
                <a:gd name="T8" fmla="*/ 2 w 16"/>
                <a:gd name="T9" fmla="*/ 18 h 2656"/>
                <a:gd name="T10" fmla="*/ 2 w 16"/>
                <a:gd name="T11" fmla="*/ 33 h 2656"/>
                <a:gd name="T12" fmla="*/ 3 w 16"/>
                <a:gd name="T13" fmla="*/ 28 h 2656"/>
                <a:gd name="T14" fmla="*/ 0 w 16"/>
                <a:gd name="T15" fmla="*/ 41 h 2656"/>
                <a:gd name="T16" fmla="*/ 3 w 16"/>
                <a:gd name="T17" fmla="*/ 45 h 2656"/>
                <a:gd name="T18" fmla="*/ 0 w 16"/>
                <a:gd name="T19" fmla="*/ 45 h 2656"/>
                <a:gd name="T20" fmla="*/ 3 w 16"/>
                <a:gd name="T21" fmla="*/ 58 h 2656"/>
                <a:gd name="T22" fmla="*/ 2 w 16"/>
                <a:gd name="T23" fmla="*/ 53 h 2656"/>
                <a:gd name="T24" fmla="*/ 2 w 16"/>
                <a:gd name="T25" fmla="*/ 68 h 2656"/>
                <a:gd name="T26" fmla="*/ 3 w 16"/>
                <a:gd name="T27" fmla="*/ 63 h 2656"/>
                <a:gd name="T28" fmla="*/ 0 w 16"/>
                <a:gd name="T29" fmla="*/ 76 h 2656"/>
                <a:gd name="T30" fmla="*/ 3 w 16"/>
                <a:gd name="T31" fmla="*/ 80 h 2656"/>
                <a:gd name="T32" fmla="*/ 0 w 16"/>
                <a:gd name="T33" fmla="*/ 80 h 2656"/>
                <a:gd name="T34" fmla="*/ 3 w 16"/>
                <a:gd name="T35" fmla="*/ 94 h 2656"/>
                <a:gd name="T36" fmla="*/ 2 w 16"/>
                <a:gd name="T37" fmla="*/ 89 h 2656"/>
                <a:gd name="T38" fmla="*/ 2 w 16"/>
                <a:gd name="T39" fmla="*/ 104 h 2656"/>
                <a:gd name="T40" fmla="*/ 3 w 16"/>
                <a:gd name="T41" fmla="*/ 99 h 2656"/>
                <a:gd name="T42" fmla="*/ 0 w 16"/>
                <a:gd name="T43" fmla="*/ 112 h 2656"/>
                <a:gd name="T44" fmla="*/ 3 w 16"/>
                <a:gd name="T45" fmla="*/ 116 h 2656"/>
                <a:gd name="T46" fmla="*/ 0 w 16"/>
                <a:gd name="T47" fmla="*/ 116 h 2656"/>
                <a:gd name="T48" fmla="*/ 3 w 16"/>
                <a:gd name="T49" fmla="*/ 129 h 2656"/>
                <a:gd name="T50" fmla="*/ 2 w 16"/>
                <a:gd name="T51" fmla="*/ 124 h 2656"/>
                <a:gd name="T52" fmla="*/ 2 w 16"/>
                <a:gd name="T53" fmla="*/ 139 h 2656"/>
                <a:gd name="T54" fmla="*/ 3 w 16"/>
                <a:gd name="T55" fmla="*/ 134 h 2656"/>
                <a:gd name="T56" fmla="*/ 0 w 16"/>
                <a:gd name="T57" fmla="*/ 147 h 2656"/>
                <a:gd name="T58" fmla="*/ 3 w 16"/>
                <a:gd name="T59" fmla="*/ 152 h 2656"/>
                <a:gd name="T60" fmla="*/ 0 w 16"/>
                <a:gd name="T61" fmla="*/ 152 h 2656"/>
                <a:gd name="T62" fmla="*/ 3 w 16"/>
                <a:gd name="T63" fmla="*/ 165 h 2656"/>
                <a:gd name="T64" fmla="*/ 2 w 16"/>
                <a:gd name="T65" fmla="*/ 160 h 2656"/>
                <a:gd name="T66" fmla="*/ 2 w 16"/>
                <a:gd name="T67" fmla="*/ 175 h 2656"/>
                <a:gd name="T68" fmla="*/ 3 w 16"/>
                <a:gd name="T69" fmla="*/ 169 h 2656"/>
                <a:gd name="T70" fmla="*/ 0 w 16"/>
                <a:gd name="T71" fmla="*/ 183 h 2656"/>
                <a:gd name="T72" fmla="*/ 3 w 16"/>
                <a:gd name="T73" fmla="*/ 187 h 2656"/>
                <a:gd name="T74" fmla="*/ 0 w 16"/>
                <a:gd name="T75" fmla="*/ 187 h 2656"/>
                <a:gd name="T76" fmla="*/ 3 w 16"/>
                <a:gd name="T77" fmla="*/ 200 h 2656"/>
                <a:gd name="T78" fmla="*/ 2 w 16"/>
                <a:gd name="T79" fmla="*/ 195 h 2656"/>
                <a:gd name="T80" fmla="*/ 2 w 16"/>
                <a:gd name="T81" fmla="*/ 210 h 2656"/>
                <a:gd name="T82" fmla="*/ 3 w 16"/>
                <a:gd name="T83" fmla="*/ 205 h 2656"/>
                <a:gd name="T84" fmla="*/ 0 w 16"/>
                <a:gd name="T85" fmla="*/ 218 h 2656"/>
                <a:gd name="T86" fmla="*/ 3 w 16"/>
                <a:gd name="T87" fmla="*/ 222 h 2656"/>
                <a:gd name="T88" fmla="*/ 0 w 16"/>
                <a:gd name="T89" fmla="*/ 222 h 2656"/>
                <a:gd name="T90" fmla="*/ 3 w 16"/>
                <a:gd name="T91" fmla="*/ 236 h 2656"/>
                <a:gd name="T92" fmla="*/ 2 w 16"/>
                <a:gd name="T93" fmla="*/ 231 h 2656"/>
                <a:gd name="T94" fmla="*/ 2 w 16"/>
                <a:gd name="T95" fmla="*/ 246 h 2656"/>
                <a:gd name="T96" fmla="*/ 3 w 16"/>
                <a:gd name="T97" fmla="*/ 241 h 265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6"/>
                <a:gd name="T148" fmla="*/ 0 h 2656"/>
                <a:gd name="T149" fmla="*/ 16 w 16"/>
                <a:gd name="T150" fmla="*/ 2656 h 265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6" h="2656">
                  <a:moveTo>
                    <a:pt x="16" y="8"/>
                  </a:moveTo>
                  <a:lnTo>
                    <a:pt x="16" y="56"/>
                  </a:lnTo>
                  <a:cubicBezTo>
                    <a:pt x="16" y="61"/>
                    <a:pt x="13" y="64"/>
                    <a:pt x="8" y="64"/>
                  </a:cubicBezTo>
                  <a:cubicBezTo>
                    <a:pt x="4" y="64"/>
                    <a:pt x="0" y="61"/>
                    <a:pt x="0" y="56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104"/>
                  </a:moveTo>
                  <a:lnTo>
                    <a:pt x="16" y="152"/>
                  </a:lnTo>
                  <a:cubicBezTo>
                    <a:pt x="16" y="157"/>
                    <a:pt x="13" y="160"/>
                    <a:pt x="8" y="160"/>
                  </a:cubicBezTo>
                  <a:cubicBezTo>
                    <a:pt x="4" y="160"/>
                    <a:pt x="0" y="157"/>
                    <a:pt x="0" y="152"/>
                  </a:cubicBezTo>
                  <a:lnTo>
                    <a:pt x="0" y="104"/>
                  </a:lnTo>
                  <a:cubicBezTo>
                    <a:pt x="0" y="100"/>
                    <a:pt x="4" y="96"/>
                    <a:pt x="8" y="96"/>
                  </a:cubicBezTo>
                  <a:cubicBezTo>
                    <a:pt x="13" y="96"/>
                    <a:pt x="16" y="100"/>
                    <a:pt x="16" y="104"/>
                  </a:cubicBezTo>
                  <a:close/>
                  <a:moveTo>
                    <a:pt x="16" y="200"/>
                  </a:moveTo>
                  <a:lnTo>
                    <a:pt x="16" y="248"/>
                  </a:lnTo>
                  <a:cubicBezTo>
                    <a:pt x="16" y="253"/>
                    <a:pt x="13" y="256"/>
                    <a:pt x="8" y="256"/>
                  </a:cubicBezTo>
                  <a:cubicBezTo>
                    <a:pt x="4" y="256"/>
                    <a:pt x="0" y="253"/>
                    <a:pt x="0" y="248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296"/>
                  </a:moveTo>
                  <a:lnTo>
                    <a:pt x="16" y="344"/>
                  </a:lnTo>
                  <a:cubicBezTo>
                    <a:pt x="16" y="349"/>
                    <a:pt x="13" y="352"/>
                    <a:pt x="8" y="352"/>
                  </a:cubicBezTo>
                  <a:cubicBezTo>
                    <a:pt x="4" y="352"/>
                    <a:pt x="0" y="349"/>
                    <a:pt x="0" y="344"/>
                  </a:cubicBezTo>
                  <a:lnTo>
                    <a:pt x="0" y="296"/>
                  </a:lnTo>
                  <a:cubicBezTo>
                    <a:pt x="0" y="292"/>
                    <a:pt x="4" y="288"/>
                    <a:pt x="8" y="288"/>
                  </a:cubicBezTo>
                  <a:cubicBezTo>
                    <a:pt x="13" y="288"/>
                    <a:pt x="16" y="292"/>
                    <a:pt x="16" y="296"/>
                  </a:cubicBezTo>
                  <a:close/>
                  <a:moveTo>
                    <a:pt x="16" y="392"/>
                  </a:moveTo>
                  <a:lnTo>
                    <a:pt x="16" y="440"/>
                  </a:lnTo>
                  <a:cubicBezTo>
                    <a:pt x="16" y="445"/>
                    <a:pt x="13" y="448"/>
                    <a:pt x="8" y="448"/>
                  </a:cubicBezTo>
                  <a:cubicBezTo>
                    <a:pt x="4" y="448"/>
                    <a:pt x="0" y="445"/>
                    <a:pt x="0" y="440"/>
                  </a:cubicBezTo>
                  <a:lnTo>
                    <a:pt x="0" y="392"/>
                  </a:lnTo>
                  <a:cubicBezTo>
                    <a:pt x="0" y="388"/>
                    <a:pt x="4" y="384"/>
                    <a:pt x="8" y="384"/>
                  </a:cubicBezTo>
                  <a:cubicBezTo>
                    <a:pt x="13" y="384"/>
                    <a:pt x="16" y="388"/>
                    <a:pt x="16" y="392"/>
                  </a:cubicBezTo>
                  <a:close/>
                  <a:moveTo>
                    <a:pt x="16" y="488"/>
                  </a:moveTo>
                  <a:lnTo>
                    <a:pt x="16" y="536"/>
                  </a:lnTo>
                  <a:cubicBezTo>
                    <a:pt x="16" y="541"/>
                    <a:pt x="13" y="544"/>
                    <a:pt x="8" y="544"/>
                  </a:cubicBezTo>
                  <a:cubicBezTo>
                    <a:pt x="4" y="544"/>
                    <a:pt x="0" y="541"/>
                    <a:pt x="0" y="536"/>
                  </a:cubicBezTo>
                  <a:lnTo>
                    <a:pt x="0" y="488"/>
                  </a:lnTo>
                  <a:cubicBezTo>
                    <a:pt x="0" y="484"/>
                    <a:pt x="4" y="480"/>
                    <a:pt x="8" y="480"/>
                  </a:cubicBezTo>
                  <a:cubicBezTo>
                    <a:pt x="13" y="480"/>
                    <a:pt x="16" y="484"/>
                    <a:pt x="16" y="488"/>
                  </a:cubicBezTo>
                  <a:close/>
                  <a:moveTo>
                    <a:pt x="16" y="584"/>
                  </a:moveTo>
                  <a:lnTo>
                    <a:pt x="16" y="632"/>
                  </a:lnTo>
                  <a:cubicBezTo>
                    <a:pt x="16" y="637"/>
                    <a:pt x="13" y="640"/>
                    <a:pt x="8" y="640"/>
                  </a:cubicBezTo>
                  <a:cubicBezTo>
                    <a:pt x="4" y="640"/>
                    <a:pt x="0" y="637"/>
                    <a:pt x="0" y="632"/>
                  </a:cubicBezTo>
                  <a:lnTo>
                    <a:pt x="0" y="584"/>
                  </a:lnTo>
                  <a:cubicBezTo>
                    <a:pt x="0" y="580"/>
                    <a:pt x="4" y="576"/>
                    <a:pt x="8" y="576"/>
                  </a:cubicBezTo>
                  <a:cubicBezTo>
                    <a:pt x="13" y="576"/>
                    <a:pt x="16" y="580"/>
                    <a:pt x="16" y="584"/>
                  </a:cubicBezTo>
                  <a:close/>
                  <a:moveTo>
                    <a:pt x="16" y="680"/>
                  </a:moveTo>
                  <a:lnTo>
                    <a:pt x="16" y="728"/>
                  </a:lnTo>
                  <a:cubicBezTo>
                    <a:pt x="16" y="733"/>
                    <a:pt x="13" y="736"/>
                    <a:pt x="8" y="736"/>
                  </a:cubicBezTo>
                  <a:cubicBezTo>
                    <a:pt x="4" y="736"/>
                    <a:pt x="0" y="733"/>
                    <a:pt x="0" y="728"/>
                  </a:cubicBezTo>
                  <a:lnTo>
                    <a:pt x="0" y="680"/>
                  </a:lnTo>
                  <a:cubicBezTo>
                    <a:pt x="0" y="676"/>
                    <a:pt x="4" y="672"/>
                    <a:pt x="8" y="672"/>
                  </a:cubicBezTo>
                  <a:cubicBezTo>
                    <a:pt x="13" y="672"/>
                    <a:pt x="16" y="676"/>
                    <a:pt x="16" y="680"/>
                  </a:cubicBezTo>
                  <a:close/>
                  <a:moveTo>
                    <a:pt x="16" y="776"/>
                  </a:moveTo>
                  <a:lnTo>
                    <a:pt x="16" y="824"/>
                  </a:lnTo>
                  <a:cubicBezTo>
                    <a:pt x="16" y="829"/>
                    <a:pt x="13" y="832"/>
                    <a:pt x="8" y="832"/>
                  </a:cubicBezTo>
                  <a:cubicBezTo>
                    <a:pt x="4" y="832"/>
                    <a:pt x="0" y="829"/>
                    <a:pt x="0" y="824"/>
                  </a:cubicBezTo>
                  <a:lnTo>
                    <a:pt x="0" y="776"/>
                  </a:lnTo>
                  <a:cubicBezTo>
                    <a:pt x="0" y="772"/>
                    <a:pt x="4" y="768"/>
                    <a:pt x="8" y="768"/>
                  </a:cubicBezTo>
                  <a:cubicBezTo>
                    <a:pt x="13" y="768"/>
                    <a:pt x="16" y="772"/>
                    <a:pt x="16" y="776"/>
                  </a:cubicBezTo>
                  <a:close/>
                  <a:moveTo>
                    <a:pt x="16" y="872"/>
                  </a:moveTo>
                  <a:lnTo>
                    <a:pt x="16" y="920"/>
                  </a:lnTo>
                  <a:cubicBezTo>
                    <a:pt x="16" y="925"/>
                    <a:pt x="13" y="928"/>
                    <a:pt x="8" y="928"/>
                  </a:cubicBezTo>
                  <a:cubicBezTo>
                    <a:pt x="4" y="928"/>
                    <a:pt x="0" y="925"/>
                    <a:pt x="0" y="920"/>
                  </a:cubicBezTo>
                  <a:lnTo>
                    <a:pt x="0" y="872"/>
                  </a:lnTo>
                  <a:cubicBezTo>
                    <a:pt x="0" y="868"/>
                    <a:pt x="4" y="864"/>
                    <a:pt x="8" y="864"/>
                  </a:cubicBezTo>
                  <a:cubicBezTo>
                    <a:pt x="13" y="864"/>
                    <a:pt x="16" y="868"/>
                    <a:pt x="16" y="872"/>
                  </a:cubicBezTo>
                  <a:close/>
                  <a:moveTo>
                    <a:pt x="16" y="968"/>
                  </a:moveTo>
                  <a:lnTo>
                    <a:pt x="16" y="1016"/>
                  </a:lnTo>
                  <a:cubicBezTo>
                    <a:pt x="16" y="1021"/>
                    <a:pt x="13" y="1024"/>
                    <a:pt x="8" y="1024"/>
                  </a:cubicBezTo>
                  <a:cubicBezTo>
                    <a:pt x="4" y="1024"/>
                    <a:pt x="0" y="1021"/>
                    <a:pt x="0" y="1016"/>
                  </a:cubicBezTo>
                  <a:lnTo>
                    <a:pt x="0" y="968"/>
                  </a:lnTo>
                  <a:cubicBezTo>
                    <a:pt x="0" y="964"/>
                    <a:pt x="4" y="960"/>
                    <a:pt x="8" y="960"/>
                  </a:cubicBezTo>
                  <a:cubicBezTo>
                    <a:pt x="13" y="960"/>
                    <a:pt x="16" y="964"/>
                    <a:pt x="16" y="968"/>
                  </a:cubicBezTo>
                  <a:close/>
                  <a:moveTo>
                    <a:pt x="16" y="1064"/>
                  </a:moveTo>
                  <a:lnTo>
                    <a:pt x="16" y="1112"/>
                  </a:lnTo>
                  <a:cubicBezTo>
                    <a:pt x="16" y="1117"/>
                    <a:pt x="13" y="1120"/>
                    <a:pt x="8" y="1120"/>
                  </a:cubicBezTo>
                  <a:cubicBezTo>
                    <a:pt x="4" y="1120"/>
                    <a:pt x="0" y="1117"/>
                    <a:pt x="0" y="1112"/>
                  </a:cubicBezTo>
                  <a:lnTo>
                    <a:pt x="0" y="1064"/>
                  </a:lnTo>
                  <a:cubicBezTo>
                    <a:pt x="0" y="1060"/>
                    <a:pt x="4" y="1056"/>
                    <a:pt x="8" y="1056"/>
                  </a:cubicBezTo>
                  <a:cubicBezTo>
                    <a:pt x="13" y="1056"/>
                    <a:pt x="16" y="1060"/>
                    <a:pt x="16" y="1064"/>
                  </a:cubicBezTo>
                  <a:close/>
                  <a:moveTo>
                    <a:pt x="16" y="1160"/>
                  </a:moveTo>
                  <a:lnTo>
                    <a:pt x="16" y="1208"/>
                  </a:lnTo>
                  <a:cubicBezTo>
                    <a:pt x="16" y="1213"/>
                    <a:pt x="13" y="1216"/>
                    <a:pt x="8" y="1216"/>
                  </a:cubicBezTo>
                  <a:cubicBezTo>
                    <a:pt x="4" y="1216"/>
                    <a:pt x="0" y="1213"/>
                    <a:pt x="0" y="1208"/>
                  </a:cubicBezTo>
                  <a:lnTo>
                    <a:pt x="0" y="1160"/>
                  </a:lnTo>
                  <a:cubicBezTo>
                    <a:pt x="0" y="1156"/>
                    <a:pt x="4" y="1152"/>
                    <a:pt x="8" y="1152"/>
                  </a:cubicBezTo>
                  <a:cubicBezTo>
                    <a:pt x="13" y="1152"/>
                    <a:pt x="16" y="1156"/>
                    <a:pt x="16" y="1160"/>
                  </a:cubicBezTo>
                  <a:close/>
                  <a:moveTo>
                    <a:pt x="16" y="1256"/>
                  </a:moveTo>
                  <a:lnTo>
                    <a:pt x="16" y="1304"/>
                  </a:lnTo>
                  <a:cubicBezTo>
                    <a:pt x="16" y="1309"/>
                    <a:pt x="13" y="1312"/>
                    <a:pt x="8" y="1312"/>
                  </a:cubicBezTo>
                  <a:cubicBezTo>
                    <a:pt x="4" y="1312"/>
                    <a:pt x="0" y="1309"/>
                    <a:pt x="0" y="1304"/>
                  </a:cubicBezTo>
                  <a:lnTo>
                    <a:pt x="0" y="1256"/>
                  </a:lnTo>
                  <a:cubicBezTo>
                    <a:pt x="0" y="1252"/>
                    <a:pt x="4" y="1248"/>
                    <a:pt x="8" y="1248"/>
                  </a:cubicBezTo>
                  <a:cubicBezTo>
                    <a:pt x="13" y="1248"/>
                    <a:pt x="16" y="1252"/>
                    <a:pt x="16" y="1256"/>
                  </a:cubicBezTo>
                  <a:close/>
                  <a:moveTo>
                    <a:pt x="16" y="1352"/>
                  </a:moveTo>
                  <a:lnTo>
                    <a:pt x="16" y="1400"/>
                  </a:lnTo>
                  <a:cubicBezTo>
                    <a:pt x="16" y="1405"/>
                    <a:pt x="13" y="1408"/>
                    <a:pt x="8" y="1408"/>
                  </a:cubicBezTo>
                  <a:cubicBezTo>
                    <a:pt x="4" y="1408"/>
                    <a:pt x="0" y="1405"/>
                    <a:pt x="0" y="1400"/>
                  </a:cubicBezTo>
                  <a:lnTo>
                    <a:pt x="0" y="1352"/>
                  </a:lnTo>
                  <a:cubicBezTo>
                    <a:pt x="0" y="1348"/>
                    <a:pt x="4" y="1344"/>
                    <a:pt x="8" y="1344"/>
                  </a:cubicBezTo>
                  <a:cubicBezTo>
                    <a:pt x="13" y="1344"/>
                    <a:pt x="16" y="1348"/>
                    <a:pt x="16" y="1352"/>
                  </a:cubicBezTo>
                  <a:close/>
                  <a:moveTo>
                    <a:pt x="16" y="1448"/>
                  </a:moveTo>
                  <a:lnTo>
                    <a:pt x="16" y="1496"/>
                  </a:lnTo>
                  <a:cubicBezTo>
                    <a:pt x="16" y="1501"/>
                    <a:pt x="13" y="1504"/>
                    <a:pt x="8" y="1504"/>
                  </a:cubicBezTo>
                  <a:cubicBezTo>
                    <a:pt x="4" y="1504"/>
                    <a:pt x="0" y="1501"/>
                    <a:pt x="0" y="1496"/>
                  </a:cubicBezTo>
                  <a:lnTo>
                    <a:pt x="0" y="1448"/>
                  </a:lnTo>
                  <a:cubicBezTo>
                    <a:pt x="0" y="1444"/>
                    <a:pt x="4" y="1440"/>
                    <a:pt x="8" y="1440"/>
                  </a:cubicBezTo>
                  <a:cubicBezTo>
                    <a:pt x="13" y="1440"/>
                    <a:pt x="16" y="1444"/>
                    <a:pt x="16" y="1448"/>
                  </a:cubicBezTo>
                  <a:close/>
                  <a:moveTo>
                    <a:pt x="16" y="1544"/>
                  </a:moveTo>
                  <a:lnTo>
                    <a:pt x="16" y="1592"/>
                  </a:lnTo>
                  <a:cubicBezTo>
                    <a:pt x="16" y="1597"/>
                    <a:pt x="13" y="1600"/>
                    <a:pt x="8" y="1600"/>
                  </a:cubicBezTo>
                  <a:cubicBezTo>
                    <a:pt x="4" y="1600"/>
                    <a:pt x="0" y="1597"/>
                    <a:pt x="0" y="1592"/>
                  </a:cubicBezTo>
                  <a:lnTo>
                    <a:pt x="0" y="1544"/>
                  </a:lnTo>
                  <a:cubicBezTo>
                    <a:pt x="0" y="1540"/>
                    <a:pt x="4" y="1536"/>
                    <a:pt x="8" y="1536"/>
                  </a:cubicBezTo>
                  <a:cubicBezTo>
                    <a:pt x="13" y="1536"/>
                    <a:pt x="16" y="1540"/>
                    <a:pt x="16" y="1544"/>
                  </a:cubicBezTo>
                  <a:close/>
                  <a:moveTo>
                    <a:pt x="16" y="1640"/>
                  </a:moveTo>
                  <a:lnTo>
                    <a:pt x="16" y="1688"/>
                  </a:lnTo>
                  <a:cubicBezTo>
                    <a:pt x="16" y="1693"/>
                    <a:pt x="13" y="1696"/>
                    <a:pt x="8" y="1696"/>
                  </a:cubicBezTo>
                  <a:cubicBezTo>
                    <a:pt x="4" y="1696"/>
                    <a:pt x="0" y="1693"/>
                    <a:pt x="0" y="1688"/>
                  </a:cubicBezTo>
                  <a:lnTo>
                    <a:pt x="0" y="1640"/>
                  </a:lnTo>
                  <a:cubicBezTo>
                    <a:pt x="0" y="1636"/>
                    <a:pt x="4" y="1632"/>
                    <a:pt x="8" y="1632"/>
                  </a:cubicBezTo>
                  <a:cubicBezTo>
                    <a:pt x="13" y="1632"/>
                    <a:pt x="16" y="1636"/>
                    <a:pt x="16" y="1640"/>
                  </a:cubicBezTo>
                  <a:close/>
                  <a:moveTo>
                    <a:pt x="16" y="1736"/>
                  </a:moveTo>
                  <a:lnTo>
                    <a:pt x="16" y="1784"/>
                  </a:lnTo>
                  <a:cubicBezTo>
                    <a:pt x="16" y="1789"/>
                    <a:pt x="13" y="1792"/>
                    <a:pt x="8" y="1792"/>
                  </a:cubicBezTo>
                  <a:cubicBezTo>
                    <a:pt x="4" y="1792"/>
                    <a:pt x="0" y="1789"/>
                    <a:pt x="0" y="1784"/>
                  </a:cubicBezTo>
                  <a:lnTo>
                    <a:pt x="0" y="1736"/>
                  </a:lnTo>
                  <a:cubicBezTo>
                    <a:pt x="0" y="1732"/>
                    <a:pt x="4" y="1728"/>
                    <a:pt x="8" y="1728"/>
                  </a:cubicBezTo>
                  <a:cubicBezTo>
                    <a:pt x="13" y="1728"/>
                    <a:pt x="16" y="1732"/>
                    <a:pt x="16" y="1736"/>
                  </a:cubicBezTo>
                  <a:close/>
                  <a:moveTo>
                    <a:pt x="16" y="1832"/>
                  </a:moveTo>
                  <a:lnTo>
                    <a:pt x="16" y="1880"/>
                  </a:lnTo>
                  <a:cubicBezTo>
                    <a:pt x="16" y="1885"/>
                    <a:pt x="13" y="1888"/>
                    <a:pt x="8" y="1888"/>
                  </a:cubicBezTo>
                  <a:cubicBezTo>
                    <a:pt x="4" y="1888"/>
                    <a:pt x="0" y="1885"/>
                    <a:pt x="0" y="1880"/>
                  </a:cubicBezTo>
                  <a:lnTo>
                    <a:pt x="0" y="1832"/>
                  </a:lnTo>
                  <a:cubicBezTo>
                    <a:pt x="0" y="1828"/>
                    <a:pt x="4" y="1824"/>
                    <a:pt x="8" y="1824"/>
                  </a:cubicBezTo>
                  <a:cubicBezTo>
                    <a:pt x="13" y="1824"/>
                    <a:pt x="16" y="1828"/>
                    <a:pt x="16" y="1832"/>
                  </a:cubicBezTo>
                  <a:close/>
                  <a:moveTo>
                    <a:pt x="16" y="1928"/>
                  </a:moveTo>
                  <a:lnTo>
                    <a:pt x="16" y="1976"/>
                  </a:lnTo>
                  <a:cubicBezTo>
                    <a:pt x="16" y="1981"/>
                    <a:pt x="13" y="1984"/>
                    <a:pt x="8" y="1984"/>
                  </a:cubicBezTo>
                  <a:cubicBezTo>
                    <a:pt x="4" y="1984"/>
                    <a:pt x="0" y="1981"/>
                    <a:pt x="0" y="1976"/>
                  </a:cubicBezTo>
                  <a:lnTo>
                    <a:pt x="0" y="1928"/>
                  </a:lnTo>
                  <a:cubicBezTo>
                    <a:pt x="0" y="1924"/>
                    <a:pt x="4" y="1920"/>
                    <a:pt x="8" y="1920"/>
                  </a:cubicBezTo>
                  <a:cubicBezTo>
                    <a:pt x="13" y="1920"/>
                    <a:pt x="16" y="1924"/>
                    <a:pt x="16" y="1928"/>
                  </a:cubicBezTo>
                  <a:close/>
                  <a:moveTo>
                    <a:pt x="16" y="2024"/>
                  </a:moveTo>
                  <a:lnTo>
                    <a:pt x="16" y="2072"/>
                  </a:lnTo>
                  <a:cubicBezTo>
                    <a:pt x="16" y="2077"/>
                    <a:pt x="13" y="2080"/>
                    <a:pt x="8" y="2080"/>
                  </a:cubicBezTo>
                  <a:cubicBezTo>
                    <a:pt x="4" y="2080"/>
                    <a:pt x="0" y="2077"/>
                    <a:pt x="0" y="2072"/>
                  </a:cubicBezTo>
                  <a:lnTo>
                    <a:pt x="0" y="2024"/>
                  </a:lnTo>
                  <a:cubicBezTo>
                    <a:pt x="0" y="2020"/>
                    <a:pt x="4" y="2016"/>
                    <a:pt x="8" y="2016"/>
                  </a:cubicBezTo>
                  <a:cubicBezTo>
                    <a:pt x="13" y="2016"/>
                    <a:pt x="16" y="2020"/>
                    <a:pt x="16" y="2024"/>
                  </a:cubicBezTo>
                  <a:close/>
                  <a:moveTo>
                    <a:pt x="16" y="2120"/>
                  </a:moveTo>
                  <a:lnTo>
                    <a:pt x="16" y="2168"/>
                  </a:lnTo>
                  <a:cubicBezTo>
                    <a:pt x="16" y="2173"/>
                    <a:pt x="13" y="2176"/>
                    <a:pt x="8" y="2176"/>
                  </a:cubicBezTo>
                  <a:cubicBezTo>
                    <a:pt x="4" y="2176"/>
                    <a:pt x="0" y="2173"/>
                    <a:pt x="0" y="2168"/>
                  </a:cubicBezTo>
                  <a:lnTo>
                    <a:pt x="0" y="2120"/>
                  </a:lnTo>
                  <a:cubicBezTo>
                    <a:pt x="0" y="2116"/>
                    <a:pt x="4" y="2112"/>
                    <a:pt x="8" y="2112"/>
                  </a:cubicBezTo>
                  <a:cubicBezTo>
                    <a:pt x="13" y="2112"/>
                    <a:pt x="16" y="2116"/>
                    <a:pt x="16" y="2120"/>
                  </a:cubicBezTo>
                  <a:close/>
                  <a:moveTo>
                    <a:pt x="16" y="2216"/>
                  </a:moveTo>
                  <a:lnTo>
                    <a:pt x="16" y="2264"/>
                  </a:lnTo>
                  <a:cubicBezTo>
                    <a:pt x="16" y="2269"/>
                    <a:pt x="13" y="2272"/>
                    <a:pt x="8" y="2272"/>
                  </a:cubicBezTo>
                  <a:cubicBezTo>
                    <a:pt x="4" y="2272"/>
                    <a:pt x="0" y="2269"/>
                    <a:pt x="0" y="2264"/>
                  </a:cubicBezTo>
                  <a:lnTo>
                    <a:pt x="0" y="2216"/>
                  </a:lnTo>
                  <a:cubicBezTo>
                    <a:pt x="0" y="2212"/>
                    <a:pt x="4" y="2208"/>
                    <a:pt x="8" y="2208"/>
                  </a:cubicBezTo>
                  <a:cubicBezTo>
                    <a:pt x="13" y="2208"/>
                    <a:pt x="16" y="2212"/>
                    <a:pt x="16" y="2216"/>
                  </a:cubicBezTo>
                  <a:close/>
                  <a:moveTo>
                    <a:pt x="16" y="2312"/>
                  </a:moveTo>
                  <a:lnTo>
                    <a:pt x="16" y="2360"/>
                  </a:lnTo>
                  <a:cubicBezTo>
                    <a:pt x="16" y="2365"/>
                    <a:pt x="13" y="2368"/>
                    <a:pt x="8" y="2368"/>
                  </a:cubicBezTo>
                  <a:cubicBezTo>
                    <a:pt x="4" y="2368"/>
                    <a:pt x="0" y="2365"/>
                    <a:pt x="0" y="2360"/>
                  </a:cubicBezTo>
                  <a:lnTo>
                    <a:pt x="0" y="2312"/>
                  </a:lnTo>
                  <a:cubicBezTo>
                    <a:pt x="0" y="2308"/>
                    <a:pt x="4" y="2304"/>
                    <a:pt x="8" y="2304"/>
                  </a:cubicBezTo>
                  <a:cubicBezTo>
                    <a:pt x="13" y="2304"/>
                    <a:pt x="16" y="2308"/>
                    <a:pt x="16" y="2312"/>
                  </a:cubicBezTo>
                  <a:close/>
                  <a:moveTo>
                    <a:pt x="16" y="2408"/>
                  </a:moveTo>
                  <a:lnTo>
                    <a:pt x="16" y="2456"/>
                  </a:lnTo>
                  <a:cubicBezTo>
                    <a:pt x="16" y="2461"/>
                    <a:pt x="13" y="2464"/>
                    <a:pt x="8" y="2464"/>
                  </a:cubicBezTo>
                  <a:cubicBezTo>
                    <a:pt x="4" y="2464"/>
                    <a:pt x="0" y="2461"/>
                    <a:pt x="0" y="2456"/>
                  </a:cubicBezTo>
                  <a:lnTo>
                    <a:pt x="0" y="2408"/>
                  </a:lnTo>
                  <a:cubicBezTo>
                    <a:pt x="0" y="2404"/>
                    <a:pt x="4" y="2400"/>
                    <a:pt x="8" y="2400"/>
                  </a:cubicBezTo>
                  <a:cubicBezTo>
                    <a:pt x="13" y="2400"/>
                    <a:pt x="16" y="2404"/>
                    <a:pt x="16" y="2408"/>
                  </a:cubicBezTo>
                  <a:close/>
                  <a:moveTo>
                    <a:pt x="16" y="2504"/>
                  </a:moveTo>
                  <a:lnTo>
                    <a:pt x="16" y="2552"/>
                  </a:lnTo>
                  <a:cubicBezTo>
                    <a:pt x="16" y="2557"/>
                    <a:pt x="13" y="2560"/>
                    <a:pt x="8" y="2560"/>
                  </a:cubicBezTo>
                  <a:cubicBezTo>
                    <a:pt x="4" y="2560"/>
                    <a:pt x="0" y="2557"/>
                    <a:pt x="0" y="2552"/>
                  </a:cubicBezTo>
                  <a:lnTo>
                    <a:pt x="0" y="2504"/>
                  </a:lnTo>
                  <a:cubicBezTo>
                    <a:pt x="0" y="2500"/>
                    <a:pt x="4" y="2496"/>
                    <a:pt x="8" y="2496"/>
                  </a:cubicBezTo>
                  <a:cubicBezTo>
                    <a:pt x="13" y="2496"/>
                    <a:pt x="16" y="2500"/>
                    <a:pt x="16" y="2504"/>
                  </a:cubicBezTo>
                  <a:close/>
                  <a:moveTo>
                    <a:pt x="16" y="2600"/>
                  </a:moveTo>
                  <a:lnTo>
                    <a:pt x="16" y="2648"/>
                  </a:lnTo>
                  <a:cubicBezTo>
                    <a:pt x="16" y="2653"/>
                    <a:pt x="13" y="2656"/>
                    <a:pt x="8" y="2656"/>
                  </a:cubicBezTo>
                  <a:cubicBezTo>
                    <a:pt x="4" y="2656"/>
                    <a:pt x="0" y="2653"/>
                    <a:pt x="0" y="2648"/>
                  </a:cubicBezTo>
                  <a:lnTo>
                    <a:pt x="0" y="2600"/>
                  </a:lnTo>
                  <a:cubicBezTo>
                    <a:pt x="0" y="2596"/>
                    <a:pt x="4" y="2592"/>
                    <a:pt x="8" y="2592"/>
                  </a:cubicBezTo>
                  <a:cubicBezTo>
                    <a:pt x="13" y="2592"/>
                    <a:pt x="16" y="2596"/>
                    <a:pt x="16" y="260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48" name="Freeform 71"/>
            <p:cNvSpPr>
              <a:spLocks/>
            </p:cNvSpPr>
            <p:nvPr/>
          </p:nvSpPr>
          <p:spPr bwMode="auto">
            <a:xfrm>
              <a:off x="318" y="967"/>
              <a:ext cx="76" cy="63"/>
            </a:xfrm>
            <a:custGeom>
              <a:avLst/>
              <a:gdLst>
                <a:gd name="T0" fmla="*/ 12 w 138"/>
                <a:gd name="T1" fmla="*/ 0 h 139"/>
                <a:gd name="T2" fmla="*/ 23 w 138"/>
                <a:gd name="T3" fmla="*/ 13 h 139"/>
                <a:gd name="T4" fmla="*/ 0 w 138"/>
                <a:gd name="T5" fmla="*/ 13 h 139"/>
                <a:gd name="T6" fmla="*/ 12 w 138"/>
                <a:gd name="T7" fmla="*/ 0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69" y="0"/>
                  </a:moveTo>
                  <a:lnTo>
                    <a:pt x="138" y="139"/>
                  </a:lnTo>
                  <a:cubicBezTo>
                    <a:pt x="95" y="117"/>
                    <a:pt x="44" y="117"/>
                    <a:pt x="0" y="139"/>
                  </a:cubicBezTo>
                  <a:lnTo>
                    <a:pt x="69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49" name="Freeform 72"/>
            <p:cNvSpPr>
              <a:spLocks/>
            </p:cNvSpPr>
            <p:nvPr/>
          </p:nvSpPr>
          <p:spPr bwMode="auto">
            <a:xfrm>
              <a:off x="318" y="2208"/>
              <a:ext cx="76" cy="61"/>
            </a:xfrm>
            <a:custGeom>
              <a:avLst/>
              <a:gdLst>
                <a:gd name="T0" fmla="*/ 12 w 138"/>
                <a:gd name="T1" fmla="*/ 12 h 138"/>
                <a:gd name="T2" fmla="*/ 0 w 138"/>
                <a:gd name="T3" fmla="*/ 0 h 138"/>
                <a:gd name="T4" fmla="*/ 23 w 138"/>
                <a:gd name="T5" fmla="*/ 0 h 138"/>
                <a:gd name="T6" fmla="*/ 23 w 138"/>
                <a:gd name="T7" fmla="*/ 0 h 138"/>
                <a:gd name="T8" fmla="*/ 12 w 138"/>
                <a:gd name="T9" fmla="*/ 12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38"/>
                <a:gd name="T17" fmla="*/ 138 w 138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38">
                  <a:moveTo>
                    <a:pt x="69" y="138"/>
                  </a:moveTo>
                  <a:lnTo>
                    <a:pt x="0" y="0"/>
                  </a:lnTo>
                  <a:cubicBezTo>
                    <a:pt x="44" y="22"/>
                    <a:pt x="95" y="22"/>
                    <a:pt x="138" y="0"/>
                  </a:cubicBezTo>
                  <a:lnTo>
                    <a:pt x="69" y="138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50" name="Rectangle 73"/>
            <p:cNvSpPr>
              <a:spLocks noChangeArrowheads="1"/>
            </p:cNvSpPr>
            <p:nvPr/>
          </p:nvSpPr>
          <p:spPr bwMode="auto">
            <a:xfrm>
              <a:off x="145" y="1289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固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51" name="Rectangle 74"/>
            <p:cNvSpPr>
              <a:spLocks noChangeArrowheads="1"/>
            </p:cNvSpPr>
            <p:nvPr/>
          </p:nvSpPr>
          <p:spPr bwMode="auto">
            <a:xfrm>
              <a:off x="145" y="1405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定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52" name="Rectangle 75"/>
            <p:cNvSpPr>
              <a:spLocks noChangeArrowheads="1"/>
            </p:cNvSpPr>
            <p:nvPr/>
          </p:nvSpPr>
          <p:spPr bwMode="auto">
            <a:xfrm>
              <a:off x="145" y="1521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长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53" name="Rectangle 76"/>
            <p:cNvSpPr>
              <a:spLocks noChangeArrowheads="1"/>
            </p:cNvSpPr>
            <p:nvPr/>
          </p:nvSpPr>
          <p:spPr bwMode="auto">
            <a:xfrm>
              <a:off x="145" y="1629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度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54" name="Rectangle 77"/>
            <p:cNvSpPr>
              <a:spLocks noChangeArrowheads="1"/>
            </p:cNvSpPr>
            <p:nvPr/>
          </p:nvSpPr>
          <p:spPr bwMode="auto">
            <a:xfrm>
              <a:off x="145" y="1745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部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55" name="Rectangle 78"/>
            <p:cNvSpPr>
              <a:spLocks noChangeArrowheads="1"/>
            </p:cNvSpPr>
            <p:nvPr/>
          </p:nvSpPr>
          <p:spPr bwMode="auto">
            <a:xfrm>
              <a:off x="145" y="1861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分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56" name="Freeform 79"/>
            <p:cNvSpPr>
              <a:spLocks noEditPoints="1"/>
            </p:cNvSpPr>
            <p:nvPr/>
          </p:nvSpPr>
          <p:spPr bwMode="auto">
            <a:xfrm>
              <a:off x="36" y="2527"/>
              <a:ext cx="510" cy="7"/>
            </a:xfrm>
            <a:custGeom>
              <a:avLst/>
              <a:gdLst>
                <a:gd name="T0" fmla="*/ 9 w 928"/>
                <a:gd name="T1" fmla="*/ 0 h 16"/>
                <a:gd name="T2" fmla="*/ 9 w 928"/>
                <a:gd name="T3" fmla="*/ 1 h 16"/>
                <a:gd name="T4" fmla="*/ 0 w 928"/>
                <a:gd name="T5" fmla="*/ 1 h 16"/>
                <a:gd name="T6" fmla="*/ 17 w 928"/>
                <a:gd name="T7" fmla="*/ 0 h 16"/>
                <a:gd name="T8" fmla="*/ 26 w 928"/>
                <a:gd name="T9" fmla="*/ 1 h 16"/>
                <a:gd name="T10" fmla="*/ 17 w 928"/>
                <a:gd name="T11" fmla="*/ 1 h 16"/>
                <a:gd name="T12" fmla="*/ 17 w 928"/>
                <a:gd name="T13" fmla="*/ 0 h 16"/>
                <a:gd name="T14" fmla="*/ 41 w 928"/>
                <a:gd name="T15" fmla="*/ 0 h 16"/>
                <a:gd name="T16" fmla="*/ 41 w 928"/>
                <a:gd name="T17" fmla="*/ 1 h 16"/>
                <a:gd name="T18" fmla="*/ 32 w 928"/>
                <a:gd name="T19" fmla="*/ 1 h 16"/>
                <a:gd name="T20" fmla="*/ 49 w 928"/>
                <a:gd name="T21" fmla="*/ 0 h 16"/>
                <a:gd name="T22" fmla="*/ 58 w 928"/>
                <a:gd name="T23" fmla="*/ 1 h 16"/>
                <a:gd name="T24" fmla="*/ 49 w 928"/>
                <a:gd name="T25" fmla="*/ 1 h 16"/>
                <a:gd name="T26" fmla="*/ 49 w 928"/>
                <a:gd name="T27" fmla="*/ 0 h 16"/>
                <a:gd name="T28" fmla="*/ 73 w 928"/>
                <a:gd name="T29" fmla="*/ 0 h 16"/>
                <a:gd name="T30" fmla="*/ 73 w 928"/>
                <a:gd name="T31" fmla="*/ 1 h 16"/>
                <a:gd name="T32" fmla="*/ 64 w 928"/>
                <a:gd name="T33" fmla="*/ 1 h 16"/>
                <a:gd name="T34" fmla="*/ 81 w 928"/>
                <a:gd name="T35" fmla="*/ 0 h 16"/>
                <a:gd name="T36" fmla="*/ 90 w 928"/>
                <a:gd name="T37" fmla="*/ 1 h 16"/>
                <a:gd name="T38" fmla="*/ 81 w 928"/>
                <a:gd name="T39" fmla="*/ 1 h 16"/>
                <a:gd name="T40" fmla="*/ 81 w 928"/>
                <a:gd name="T41" fmla="*/ 0 h 16"/>
                <a:gd name="T42" fmla="*/ 105 w 928"/>
                <a:gd name="T43" fmla="*/ 0 h 16"/>
                <a:gd name="T44" fmla="*/ 105 w 928"/>
                <a:gd name="T45" fmla="*/ 1 h 16"/>
                <a:gd name="T46" fmla="*/ 96 w 928"/>
                <a:gd name="T47" fmla="*/ 1 h 16"/>
                <a:gd name="T48" fmla="*/ 113 w 928"/>
                <a:gd name="T49" fmla="*/ 0 h 16"/>
                <a:gd name="T50" fmla="*/ 122 w 928"/>
                <a:gd name="T51" fmla="*/ 1 h 16"/>
                <a:gd name="T52" fmla="*/ 113 w 928"/>
                <a:gd name="T53" fmla="*/ 1 h 16"/>
                <a:gd name="T54" fmla="*/ 113 w 928"/>
                <a:gd name="T55" fmla="*/ 0 h 16"/>
                <a:gd name="T56" fmla="*/ 137 w 928"/>
                <a:gd name="T57" fmla="*/ 0 h 16"/>
                <a:gd name="T58" fmla="*/ 137 w 928"/>
                <a:gd name="T59" fmla="*/ 1 h 16"/>
                <a:gd name="T60" fmla="*/ 128 w 928"/>
                <a:gd name="T61" fmla="*/ 1 h 16"/>
                <a:gd name="T62" fmla="*/ 145 w 928"/>
                <a:gd name="T63" fmla="*/ 0 h 16"/>
                <a:gd name="T64" fmla="*/ 154 w 928"/>
                <a:gd name="T65" fmla="*/ 1 h 16"/>
                <a:gd name="T66" fmla="*/ 145 w 928"/>
                <a:gd name="T67" fmla="*/ 1 h 16"/>
                <a:gd name="T68" fmla="*/ 145 w 928"/>
                <a:gd name="T69" fmla="*/ 0 h 1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28"/>
                <a:gd name="T106" fmla="*/ 0 h 16"/>
                <a:gd name="T107" fmla="*/ 928 w 928"/>
                <a:gd name="T108" fmla="*/ 16 h 1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28" h="16">
                  <a:moveTo>
                    <a:pt x="8" y="0"/>
                  </a:moveTo>
                  <a:lnTo>
                    <a:pt x="56" y="0"/>
                  </a:lnTo>
                  <a:cubicBezTo>
                    <a:pt x="61" y="0"/>
                    <a:pt x="64" y="4"/>
                    <a:pt x="64" y="8"/>
                  </a:cubicBezTo>
                  <a:cubicBezTo>
                    <a:pt x="64" y="13"/>
                    <a:pt x="61" y="16"/>
                    <a:pt x="56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04" y="0"/>
                  </a:move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cubicBezTo>
                    <a:pt x="160" y="13"/>
                    <a:pt x="157" y="16"/>
                    <a:pt x="152" y="16"/>
                  </a:cubicBezTo>
                  <a:lnTo>
                    <a:pt x="104" y="16"/>
                  </a:lnTo>
                  <a:cubicBezTo>
                    <a:pt x="100" y="16"/>
                    <a:pt x="96" y="13"/>
                    <a:pt x="96" y="8"/>
                  </a:cubicBezTo>
                  <a:cubicBezTo>
                    <a:pt x="96" y="4"/>
                    <a:pt x="100" y="0"/>
                    <a:pt x="104" y="0"/>
                  </a:cubicBezTo>
                  <a:close/>
                  <a:moveTo>
                    <a:pt x="200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296" y="0"/>
                  </a:moveTo>
                  <a:lnTo>
                    <a:pt x="344" y="0"/>
                  </a:lnTo>
                  <a:cubicBezTo>
                    <a:pt x="349" y="0"/>
                    <a:pt x="352" y="4"/>
                    <a:pt x="352" y="8"/>
                  </a:cubicBezTo>
                  <a:cubicBezTo>
                    <a:pt x="352" y="13"/>
                    <a:pt x="349" y="16"/>
                    <a:pt x="344" y="16"/>
                  </a:cubicBezTo>
                  <a:lnTo>
                    <a:pt x="296" y="16"/>
                  </a:lnTo>
                  <a:cubicBezTo>
                    <a:pt x="292" y="16"/>
                    <a:pt x="288" y="13"/>
                    <a:pt x="288" y="8"/>
                  </a:cubicBezTo>
                  <a:cubicBezTo>
                    <a:pt x="288" y="4"/>
                    <a:pt x="292" y="0"/>
                    <a:pt x="296" y="0"/>
                  </a:cubicBezTo>
                  <a:close/>
                  <a:moveTo>
                    <a:pt x="392" y="0"/>
                  </a:moveTo>
                  <a:lnTo>
                    <a:pt x="440" y="0"/>
                  </a:lnTo>
                  <a:cubicBezTo>
                    <a:pt x="445" y="0"/>
                    <a:pt x="448" y="4"/>
                    <a:pt x="448" y="8"/>
                  </a:cubicBezTo>
                  <a:cubicBezTo>
                    <a:pt x="448" y="13"/>
                    <a:pt x="445" y="16"/>
                    <a:pt x="440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88" y="0"/>
                  </a:moveTo>
                  <a:lnTo>
                    <a:pt x="536" y="0"/>
                  </a:lnTo>
                  <a:cubicBezTo>
                    <a:pt x="541" y="0"/>
                    <a:pt x="544" y="4"/>
                    <a:pt x="544" y="8"/>
                  </a:cubicBezTo>
                  <a:cubicBezTo>
                    <a:pt x="544" y="13"/>
                    <a:pt x="541" y="16"/>
                    <a:pt x="536" y="16"/>
                  </a:cubicBezTo>
                  <a:lnTo>
                    <a:pt x="488" y="16"/>
                  </a:ln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84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80" y="0"/>
                  </a:moveTo>
                  <a:lnTo>
                    <a:pt x="728" y="0"/>
                  </a:lnTo>
                  <a:cubicBezTo>
                    <a:pt x="733" y="0"/>
                    <a:pt x="736" y="4"/>
                    <a:pt x="736" y="8"/>
                  </a:cubicBezTo>
                  <a:cubicBezTo>
                    <a:pt x="736" y="13"/>
                    <a:pt x="733" y="16"/>
                    <a:pt x="728" y="16"/>
                  </a:cubicBezTo>
                  <a:lnTo>
                    <a:pt x="680" y="16"/>
                  </a:ln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  <a:moveTo>
                    <a:pt x="776" y="0"/>
                  </a:moveTo>
                  <a:lnTo>
                    <a:pt x="824" y="0"/>
                  </a:lnTo>
                  <a:cubicBezTo>
                    <a:pt x="829" y="0"/>
                    <a:pt x="832" y="4"/>
                    <a:pt x="832" y="8"/>
                  </a:cubicBezTo>
                  <a:cubicBezTo>
                    <a:pt x="832" y="13"/>
                    <a:pt x="829" y="16"/>
                    <a:pt x="824" y="16"/>
                  </a:cubicBezTo>
                  <a:lnTo>
                    <a:pt x="776" y="16"/>
                  </a:lnTo>
                  <a:cubicBezTo>
                    <a:pt x="772" y="16"/>
                    <a:pt x="768" y="13"/>
                    <a:pt x="768" y="8"/>
                  </a:cubicBezTo>
                  <a:cubicBezTo>
                    <a:pt x="768" y="4"/>
                    <a:pt x="772" y="0"/>
                    <a:pt x="776" y="0"/>
                  </a:cubicBezTo>
                  <a:close/>
                  <a:moveTo>
                    <a:pt x="872" y="0"/>
                  </a:moveTo>
                  <a:lnTo>
                    <a:pt x="920" y="0"/>
                  </a:lnTo>
                  <a:cubicBezTo>
                    <a:pt x="925" y="0"/>
                    <a:pt x="928" y="4"/>
                    <a:pt x="928" y="8"/>
                  </a:cubicBezTo>
                  <a:cubicBezTo>
                    <a:pt x="928" y="13"/>
                    <a:pt x="925" y="16"/>
                    <a:pt x="920" y="16"/>
                  </a:cubicBezTo>
                  <a:lnTo>
                    <a:pt x="872" y="16"/>
                  </a:lnTo>
                  <a:cubicBezTo>
                    <a:pt x="868" y="16"/>
                    <a:pt x="864" y="13"/>
                    <a:pt x="864" y="8"/>
                  </a:cubicBezTo>
                  <a:cubicBezTo>
                    <a:pt x="864" y="4"/>
                    <a:pt x="868" y="0"/>
                    <a:pt x="872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57" name="Freeform 80"/>
            <p:cNvSpPr>
              <a:spLocks noEditPoints="1"/>
            </p:cNvSpPr>
            <p:nvPr/>
          </p:nvSpPr>
          <p:spPr bwMode="auto">
            <a:xfrm>
              <a:off x="352" y="2314"/>
              <a:ext cx="9" cy="159"/>
            </a:xfrm>
            <a:custGeom>
              <a:avLst/>
              <a:gdLst>
                <a:gd name="T0" fmla="*/ 3 w 16"/>
                <a:gd name="T1" fmla="*/ 1 h 352"/>
                <a:gd name="T2" fmla="*/ 3 w 16"/>
                <a:gd name="T3" fmla="*/ 5 h 352"/>
                <a:gd name="T4" fmla="*/ 2 w 16"/>
                <a:gd name="T5" fmla="*/ 6 h 352"/>
                <a:gd name="T6" fmla="*/ 0 w 16"/>
                <a:gd name="T7" fmla="*/ 5 h 352"/>
                <a:gd name="T8" fmla="*/ 0 w 16"/>
                <a:gd name="T9" fmla="*/ 1 h 352"/>
                <a:gd name="T10" fmla="*/ 2 w 16"/>
                <a:gd name="T11" fmla="*/ 0 h 352"/>
                <a:gd name="T12" fmla="*/ 3 w 16"/>
                <a:gd name="T13" fmla="*/ 1 h 352"/>
                <a:gd name="T14" fmla="*/ 3 w 16"/>
                <a:gd name="T15" fmla="*/ 9 h 352"/>
                <a:gd name="T16" fmla="*/ 3 w 16"/>
                <a:gd name="T17" fmla="*/ 14 h 352"/>
                <a:gd name="T18" fmla="*/ 2 w 16"/>
                <a:gd name="T19" fmla="*/ 15 h 352"/>
                <a:gd name="T20" fmla="*/ 0 w 16"/>
                <a:gd name="T21" fmla="*/ 14 h 352"/>
                <a:gd name="T22" fmla="*/ 0 w 16"/>
                <a:gd name="T23" fmla="*/ 9 h 352"/>
                <a:gd name="T24" fmla="*/ 2 w 16"/>
                <a:gd name="T25" fmla="*/ 9 h 352"/>
                <a:gd name="T26" fmla="*/ 3 w 16"/>
                <a:gd name="T27" fmla="*/ 9 h 352"/>
                <a:gd name="T28" fmla="*/ 3 w 16"/>
                <a:gd name="T29" fmla="*/ 19 h 352"/>
                <a:gd name="T30" fmla="*/ 3 w 16"/>
                <a:gd name="T31" fmla="*/ 23 h 352"/>
                <a:gd name="T32" fmla="*/ 2 w 16"/>
                <a:gd name="T33" fmla="*/ 23 h 352"/>
                <a:gd name="T34" fmla="*/ 0 w 16"/>
                <a:gd name="T35" fmla="*/ 23 h 352"/>
                <a:gd name="T36" fmla="*/ 0 w 16"/>
                <a:gd name="T37" fmla="*/ 19 h 352"/>
                <a:gd name="T38" fmla="*/ 2 w 16"/>
                <a:gd name="T39" fmla="*/ 18 h 352"/>
                <a:gd name="T40" fmla="*/ 3 w 16"/>
                <a:gd name="T41" fmla="*/ 19 h 352"/>
                <a:gd name="T42" fmla="*/ 3 w 16"/>
                <a:gd name="T43" fmla="*/ 28 h 352"/>
                <a:gd name="T44" fmla="*/ 3 w 16"/>
                <a:gd name="T45" fmla="*/ 32 h 352"/>
                <a:gd name="T46" fmla="*/ 2 w 16"/>
                <a:gd name="T47" fmla="*/ 33 h 352"/>
                <a:gd name="T48" fmla="*/ 0 w 16"/>
                <a:gd name="T49" fmla="*/ 32 h 352"/>
                <a:gd name="T50" fmla="*/ 0 w 16"/>
                <a:gd name="T51" fmla="*/ 28 h 352"/>
                <a:gd name="T52" fmla="*/ 2 w 16"/>
                <a:gd name="T53" fmla="*/ 27 h 352"/>
                <a:gd name="T54" fmla="*/ 3 w 16"/>
                <a:gd name="T55" fmla="*/ 28 h 3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"/>
                <a:gd name="T85" fmla="*/ 0 h 352"/>
                <a:gd name="T86" fmla="*/ 16 w 16"/>
                <a:gd name="T87" fmla="*/ 352 h 3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" h="352">
                  <a:moveTo>
                    <a:pt x="16" y="8"/>
                  </a:moveTo>
                  <a:lnTo>
                    <a:pt x="16" y="56"/>
                  </a:lnTo>
                  <a:cubicBezTo>
                    <a:pt x="16" y="61"/>
                    <a:pt x="13" y="64"/>
                    <a:pt x="8" y="64"/>
                  </a:cubicBezTo>
                  <a:cubicBezTo>
                    <a:pt x="4" y="64"/>
                    <a:pt x="0" y="61"/>
                    <a:pt x="0" y="56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104"/>
                  </a:moveTo>
                  <a:lnTo>
                    <a:pt x="16" y="152"/>
                  </a:lnTo>
                  <a:cubicBezTo>
                    <a:pt x="16" y="157"/>
                    <a:pt x="13" y="160"/>
                    <a:pt x="8" y="160"/>
                  </a:cubicBezTo>
                  <a:cubicBezTo>
                    <a:pt x="4" y="160"/>
                    <a:pt x="0" y="157"/>
                    <a:pt x="0" y="152"/>
                  </a:cubicBezTo>
                  <a:lnTo>
                    <a:pt x="0" y="104"/>
                  </a:lnTo>
                  <a:cubicBezTo>
                    <a:pt x="0" y="100"/>
                    <a:pt x="4" y="96"/>
                    <a:pt x="8" y="96"/>
                  </a:cubicBezTo>
                  <a:cubicBezTo>
                    <a:pt x="13" y="96"/>
                    <a:pt x="16" y="100"/>
                    <a:pt x="16" y="104"/>
                  </a:cubicBezTo>
                  <a:close/>
                  <a:moveTo>
                    <a:pt x="16" y="200"/>
                  </a:moveTo>
                  <a:lnTo>
                    <a:pt x="16" y="248"/>
                  </a:lnTo>
                  <a:cubicBezTo>
                    <a:pt x="16" y="253"/>
                    <a:pt x="13" y="256"/>
                    <a:pt x="8" y="256"/>
                  </a:cubicBezTo>
                  <a:cubicBezTo>
                    <a:pt x="4" y="256"/>
                    <a:pt x="0" y="253"/>
                    <a:pt x="0" y="248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296"/>
                  </a:moveTo>
                  <a:lnTo>
                    <a:pt x="16" y="344"/>
                  </a:lnTo>
                  <a:cubicBezTo>
                    <a:pt x="16" y="349"/>
                    <a:pt x="13" y="352"/>
                    <a:pt x="8" y="352"/>
                  </a:cubicBezTo>
                  <a:cubicBezTo>
                    <a:pt x="4" y="352"/>
                    <a:pt x="0" y="349"/>
                    <a:pt x="0" y="344"/>
                  </a:cubicBezTo>
                  <a:lnTo>
                    <a:pt x="0" y="296"/>
                  </a:lnTo>
                  <a:cubicBezTo>
                    <a:pt x="0" y="292"/>
                    <a:pt x="4" y="288"/>
                    <a:pt x="8" y="288"/>
                  </a:cubicBezTo>
                  <a:cubicBezTo>
                    <a:pt x="13" y="288"/>
                    <a:pt x="16" y="292"/>
                    <a:pt x="16" y="296"/>
                  </a:cubicBez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58" name="Freeform 81"/>
            <p:cNvSpPr>
              <a:spLocks/>
            </p:cNvSpPr>
            <p:nvPr/>
          </p:nvSpPr>
          <p:spPr bwMode="auto">
            <a:xfrm>
              <a:off x="318" y="2269"/>
              <a:ext cx="76" cy="64"/>
            </a:xfrm>
            <a:custGeom>
              <a:avLst/>
              <a:gdLst>
                <a:gd name="T0" fmla="*/ 12 w 138"/>
                <a:gd name="T1" fmla="*/ 0 h 139"/>
                <a:gd name="T2" fmla="*/ 23 w 138"/>
                <a:gd name="T3" fmla="*/ 13 h 139"/>
                <a:gd name="T4" fmla="*/ 0 w 138"/>
                <a:gd name="T5" fmla="*/ 13 h 139"/>
                <a:gd name="T6" fmla="*/ 12 w 138"/>
                <a:gd name="T7" fmla="*/ 0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69" y="0"/>
                  </a:moveTo>
                  <a:lnTo>
                    <a:pt x="138" y="139"/>
                  </a:lnTo>
                  <a:cubicBezTo>
                    <a:pt x="95" y="117"/>
                    <a:pt x="44" y="117"/>
                    <a:pt x="0" y="139"/>
                  </a:cubicBezTo>
                  <a:lnTo>
                    <a:pt x="69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59" name="Freeform 82"/>
            <p:cNvSpPr>
              <a:spLocks/>
            </p:cNvSpPr>
            <p:nvPr/>
          </p:nvSpPr>
          <p:spPr bwMode="auto">
            <a:xfrm>
              <a:off x="318" y="2468"/>
              <a:ext cx="76" cy="62"/>
            </a:xfrm>
            <a:custGeom>
              <a:avLst/>
              <a:gdLst>
                <a:gd name="T0" fmla="*/ 12 w 138"/>
                <a:gd name="T1" fmla="*/ 13 h 138"/>
                <a:gd name="T2" fmla="*/ 0 w 138"/>
                <a:gd name="T3" fmla="*/ 0 h 138"/>
                <a:gd name="T4" fmla="*/ 23 w 138"/>
                <a:gd name="T5" fmla="*/ 0 h 138"/>
                <a:gd name="T6" fmla="*/ 23 w 138"/>
                <a:gd name="T7" fmla="*/ 0 h 138"/>
                <a:gd name="T8" fmla="*/ 12 w 138"/>
                <a:gd name="T9" fmla="*/ 13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38"/>
                <a:gd name="T17" fmla="*/ 138 w 138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38">
                  <a:moveTo>
                    <a:pt x="69" y="138"/>
                  </a:moveTo>
                  <a:lnTo>
                    <a:pt x="0" y="0"/>
                  </a:lnTo>
                  <a:cubicBezTo>
                    <a:pt x="44" y="22"/>
                    <a:pt x="95" y="22"/>
                    <a:pt x="138" y="0"/>
                  </a:cubicBezTo>
                  <a:lnTo>
                    <a:pt x="69" y="138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60" name="Rectangle 83"/>
            <p:cNvSpPr>
              <a:spLocks noChangeArrowheads="1"/>
            </p:cNvSpPr>
            <p:nvPr/>
          </p:nvSpPr>
          <p:spPr bwMode="auto">
            <a:xfrm>
              <a:off x="93" y="2295"/>
              <a:ext cx="19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可选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61" name="Rectangle 84"/>
            <p:cNvSpPr>
              <a:spLocks noChangeArrowheads="1"/>
            </p:cNvSpPr>
            <p:nvPr/>
          </p:nvSpPr>
          <p:spPr bwMode="auto">
            <a:xfrm>
              <a:off x="93" y="2411"/>
              <a:ext cx="19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2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部分</a:t>
              </a:r>
              <a:endParaRPr lang="zh-CN" altLang="en-US" sz="24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  <p:sp>
          <p:nvSpPr>
            <p:cNvPr id="378962" name="Rectangle 56"/>
            <p:cNvSpPr>
              <a:spLocks noChangeArrowheads="1"/>
            </p:cNvSpPr>
            <p:nvPr/>
          </p:nvSpPr>
          <p:spPr bwMode="auto">
            <a:xfrm>
              <a:off x="4141" y="1530"/>
              <a:ext cx="191" cy="462"/>
            </a:xfrm>
            <a:prstGeom prst="rect">
              <a:avLst/>
            </a:prstGeom>
            <a:solidFill>
              <a:srgbClr val="F7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zh-CN" altLang="en-US" sz="1600" u="none">
                  <a:solidFill>
                    <a:srgbClr val="003399"/>
                  </a:solidFill>
                  <a:latin typeface="宋体" charset="-122"/>
                  <a:ea typeface="宋体" charset="-122"/>
                </a:rPr>
                <a:t>分组头</a:t>
              </a:r>
              <a:endParaRPr lang="zh-CN" altLang="en-US" sz="3200" u="none">
                <a:solidFill>
                  <a:srgbClr val="003399"/>
                </a:solidFill>
                <a:latin typeface="Copperplate Gothic Bold"/>
                <a:ea typeface="Gulim" pitchFamily="34" charset="-127"/>
              </a:endParaRPr>
            </a:p>
          </p:txBody>
        </p:sp>
      </p:grpSp>
      <p:sp>
        <p:nvSpPr>
          <p:cNvPr id="370771" name="Text Box 103"/>
          <p:cNvSpPr txBox="1">
            <a:spLocks noChangeArrowheads="1"/>
          </p:cNvSpPr>
          <p:nvPr/>
        </p:nvSpPr>
        <p:spPr bwMode="auto">
          <a:xfrm>
            <a:off x="2653620" y="4305437"/>
            <a:ext cx="23504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0" u="none" dirty="0">
                <a:solidFill>
                  <a:srgbClr val="007D7A"/>
                </a:solidFill>
              </a:rPr>
              <a:t>IPv4</a:t>
            </a:r>
            <a:r>
              <a:rPr lang="zh-CN" altLang="en-US" sz="2000" b="0" u="none" dirty="0">
                <a:solidFill>
                  <a:srgbClr val="007D7A"/>
                </a:solidFill>
              </a:rPr>
              <a:t>分组的格式</a:t>
            </a:r>
            <a:endParaRPr lang="zh-CN" altLang="en-US" sz="2000" b="0" u="none" dirty="0">
              <a:solidFill>
                <a:srgbClr val="1A38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57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7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7804" y="2140496"/>
            <a:ext cx="3705671" cy="1020762"/>
          </a:xfrm>
        </p:spPr>
        <p:txBody>
          <a:bodyPr/>
          <a:lstStyle/>
          <a:p>
            <a:r>
              <a:rPr lang="zh-CN" altLang="en-US" sz="4800" dirty="0">
                <a:solidFill>
                  <a:srgbClr val="1A3868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习题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AD96208-41F1-433D-8767-3ADB85381378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671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592832"/>
            <a:ext cx="6429375" cy="857250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一</a:t>
            </a:r>
            <a:r>
              <a:rPr lang="en-US" altLang="zh-CN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术语辨析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443708"/>
            <a:ext cx="7023124" cy="25771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IPv4 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分组头中表示网络层 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IP 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版本号的字段。</a:t>
            </a:r>
            <a:b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IPv4 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分组头中表示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高层协议类型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的字段。</a:t>
            </a:r>
            <a:b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IPv4 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分组头中 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位的长度字段。</a:t>
            </a:r>
            <a:b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IPv4 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分组头中 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16 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位的长度字段。</a:t>
            </a:r>
            <a:b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IPv4 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分组头中用来表示转发分组最多路由器跳数的字段。</a:t>
            </a:r>
            <a:b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．规定分组经过的路径上每个路由器及顺序的路由。</a:t>
            </a:r>
            <a:b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．规定分组一定要经过的路由器，但不是一定完整的传输路径的路由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D318E3D-E830-4427-9448-7ED5FC38981B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23528" y="1285875"/>
            <a:ext cx="69127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b="0" u="none" dirty="0" smtClean="0">
                <a:solidFill>
                  <a:srgbClr val="1A3868"/>
                </a:solidFill>
                <a:ea typeface="+mn-ea"/>
              </a:rPr>
              <a:t>（</a:t>
            </a:r>
            <a:r>
              <a:rPr lang="en-US" altLang="zh-CN" sz="2200" b="0" u="none" dirty="0">
                <a:solidFill>
                  <a:srgbClr val="1A3868"/>
                </a:solidFill>
                <a:ea typeface="+mn-ea"/>
              </a:rPr>
              <a:t> </a:t>
            </a:r>
            <a:r>
              <a:rPr lang="en-US" altLang="zh-CN" sz="2200" b="0" u="none" dirty="0" smtClean="0">
                <a:solidFill>
                  <a:srgbClr val="1A3868"/>
                </a:solidFill>
                <a:ea typeface="+mn-ea"/>
              </a:rPr>
              <a:t> </a:t>
            </a:r>
            <a:r>
              <a:rPr lang="zh-CN" altLang="en-US" sz="2200" b="0" u="none" dirty="0" smtClean="0">
                <a:solidFill>
                  <a:srgbClr val="1A3868"/>
                </a:solidFill>
                <a:ea typeface="+mn-ea"/>
              </a:rPr>
              <a:t>）</a:t>
            </a:r>
            <a:r>
              <a:rPr lang="en-US" altLang="zh-CN" sz="2200" b="0" u="none" dirty="0" smtClean="0">
                <a:solidFill>
                  <a:srgbClr val="1A3868"/>
                </a:solidFill>
                <a:ea typeface="+mn-ea"/>
              </a:rPr>
              <a:t>TTL </a:t>
            </a:r>
            <a:r>
              <a:rPr lang="zh-CN" altLang="en-US" sz="2200" b="0" u="none" dirty="0" smtClean="0">
                <a:solidFill>
                  <a:srgbClr val="1A3868"/>
                </a:solidFill>
                <a:ea typeface="+mn-ea"/>
              </a:rPr>
              <a:t>字段</a:t>
            </a:r>
            <a:r>
              <a:rPr lang="en-US" altLang="zh-CN" sz="2200" b="0" u="none" dirty="0" smtClean="0">
                <a:solidFill>
                  <a:srgbClr val="1A3868"/>
                </a:solidFill>
                <a:ea typeface="+mn-ea"/>
              </a:rPr>
              <a:t>	</a:t>
            </a:r>
            <a:r>
              <a:rPr lang="zh-CN" altLang="en-US" sz="2200" b="0" u="none" dirty="0" smtClean="0">
                <a:solidFill>
                  <a:srgbClr val="1A3868"/>
                </a:solidFill>
                <a:ea typeface="+mn-ea"/>
              </a:rPr>
              <a:t>（</a:t>
            </a:r>
            <a:r>
              <a:rPr lang="en-US" altLang="zh-CN" sz="2200" b="0" u="none" dirty="0">
                <a:solidFill>
                  <a:srgbClr val="1A3868"/>
                </a:solidFill>
                <a:ea typeface="+mn-ea"/>
              </a:rPr>
              <a:t> </a:t>
            </a:r>
            <a:r>
              <a:rPr lang="en-US" altLang="zh-CN" sz="2200" b="0" u="none" dirty="0" smtClean="0">
                <a:solidFill>
                  <a:srgbClr val="1A3868"/>
                </a:solidFill>
                <a:ea typeface="+mn-ea"/>
              </a:rPr>
              <a:t> </a:t>
            </a:r>
            <a:r>
              <a:rPr lang="zh-CN" altLang="en-US" sz="2200" b="0" u="none" dirty="0" smtClean="0">
                <a:solidFill>
                  <a:srgbClr val="1A3868"/>
                </a:solidFill>
                <a:ea typeface="+mn-ea"/>
              </a:rPr>
              <a:t>）分组总长度</a:t>
            </a:r>
            <a:endParaRPr lang="en-US" altLang="zh-CN" sz="2200" b="0" u="none" dirty="0" smtClean="0">
              <a:solidFill>
                <a:srgbClr val="1A3868"/>
              </a:solidFill>
              <a:ea typeface="+mn-ea"/>
            </a:endParaRPr>
          </a:p>
          <a:p>
            <a:r>
              <a:rPr lang="zh-CN" altLang="en-US" sz="2200" b="0" u="none" dirty="0" smtClean="0">
                <a:solidFill>
                  <a:srgbClr val="1A3868"/>
                </a:solidFill>
                <a:ea typeface="+mn-ea"/>
              </a:rPr>
              <a:t>（  ）严格</a:t>
            </a:r>
            <a:r>
              <a:rPr lang="zh-CN" altLang="en-US" sz="2200" b="0" u="none" dirty="0">
                <a:solidFill>
                  <a:srgbClr val="1A3868"/>
                </a:solidFill>
                <a:ea typeface="+mn-ea"/>
              </a:rPr>
              <a:t>源</a:t>
            </a:r>
            <a:r>
              <a:rPr lang="zh-CN" altLang="en-US" sz="2200" b="0" u="none" dirty="0" smtClean="0">
                <a:solidFill>
                  <a:srgbClr val="1A3868"/>
                </a:solidFill>
                <a:ea typeface="+mn-ea"/>
              </a:rPr>
              <a:t>路由</a:t>
            </a:r>
            <a:r>
              <a:rPr lang="en-US" altLang="zh-CN" sz="2200" b="0" u="none" dirty="0" smtClean="0">
                <a:solidFill>
                  <a:srgbClr val="1A3868"/>
                </a:solidFill>
                <a:ea typeface="+mn-ea"/>
              </a:rPr>
              <a:t>	</a:t>
            </a:r>
            <a:r>
              <a:rPr lang="zh-CN" altLang="en-US" sz="2200" b="0" u="none" dirty="0" smtClean="0">
                <a:solidFill>
                  <a:srgbClr val="1A3868"/>
                </a:solidFill>
                <a:ea typeface="+mn-ea"/>
              </a:rPr>
              <a:t>（</a:t>
            </a:r>
            <a:r>
              <a:rPr lang="en-US" altLang="zh-CN" sz="2200" b="0" u="none" dirty="0">
                <a:solidFill>
                  <a:srgbClr val="1A3868"/>
                </a:solidFill>
                <a:ea typeface="+mn-ea"/>
              </a:rPr>
              <a:t> </a:t>
            </a:r>
            <a:r>
              <a:rPr lang="en-US" altLang="zh-CN" sz="2200" b="0" u="none" dirty="0" smtClean="0">
                <a:solidFill>
                  <a:srgbClr val="1A3868"/>
                </a:solidFill>
                <a:ea typeface="+mn-ea"/>
              </a:rPr>
              <a:t> </a:t>
            </a:r>
            <a:r>
              <a:rPr lang="zh-CN" altLang="en-US" sz="2200" b="0" u="none" dirty="0" smtClean="0">
                <a:solidFill>
                  <a:srgbClr val="1A3868"/>
                </a:solidFill>
                <a:ea typeface="+mn-ea"/>
              </a:rPr>
              <a:t>）分组</a:t>
            </a:r>
            <a:r>
              <a:rPr lang="zh-CN" altLang="en-US" sz="2200" b="0" u="none" dirty="0">
                <a:solidFill>
                  <a:srgbClr val="1A3868"/>
                </a:solidFill>
                <a:ea typeface="+mn-ea"/>
              </a:rPr>
              <a:t>头</a:t>
            </a:r>
            <a:r>
              <a:rPr lang="zh-CN" altLang="en-US" sz="2200" b="0" u="none" dirty="0" smtClean="0">
                <a:solidFill>
                  <a:srgbClr val="1A3868"/>
                </a:solidFill>
                <a:ea typeface="+mn-ea"/>
              </a:rPr>
              <a:t>长度</a:t>
            </a:r>
            <a:endParaRPr lang="en-US" altLang="zh-CN" sz="2200" b="0" u="none" dirty="0" smtClean="0">
              <a:solidFill>
                <a:srgbClr val="1A3868"/>
              </a:solidFill>
              <a:ea typeface="+mn-ea"/>
            </a:endParaRPr>
          </a:p>
          <a:p>
            <a:r>
              <a:rPr lang="zh-CN" altLang="en-US" sz="2200" b="0" u="none" dirty="0" smtClean="0">
                <a:solidFill>
                  <a:srgbClr val="1A3868"/>
                </a:solidFill>
                <a:ea typeface="+mn-ea"/>
              </a:rPr>
              <a:t>（</a:t>
            </a:r>
            <a:r>
              <a:rPr lang="en-US" altLang="zh-CN" sz="2200" b="0" u="none" dirty="0">
                <a:solidFill>
                  <a:srgbClr val="1A3868"/>
                </a:solidFill>
                <a:ea typeface="+mn-ea"/>
              </a:rPr>
              <a:t> </a:t>
            </a:r>
            <a:r>
              <a:rPr lang="en-US" altLang="zh-CN" sz="2200" b="0" u="none" dirty="0" smtClean="0">
                <a:solidFill>
                  <a:srgbClr val="1A3868"/>
                </a:solidFill>
                <a:ea typeface="+mn-ea"/>
              </a:rPr>
              <a:t> </a:t>
            </a:r>
            <a:r>
              <a:rPr lang="zh-CN" altLang="en-US" sz="2200" b="0" u="none" dirty="0" smtClean="0">
                <a:solidFill>
                  <a:srgbClr val="1A3868"/>
                </a:solidFill>
                <a:ea typeface="+mn-ea"/>
              </a:rPr>
              <a:t>）松散</a:t>
            </a:r>
            <a:r>
              <a:rPr lang="zh-CN" altLang="en-US" sz="2200" b="0" u="none" dirty="0">
                <a:solidFill>
                  <a:srgbClr val="1A3868"/>
                </a:solidFill>
                <a:ea typeface="+mn-ea"/>
              </a:rPr>
              <a:t>源</a:t>
            </a:r>
            <a:r>
              <a:rPr lang="zh-CN" altLang="en-US" sz="2200" b="0" u="none" dirty="0" smtClean="0">
                <a:solidFill>
                  <a:srgbClr val="1A3868"/>
                </a:solidFill>
                <a:ea typeface="+mn-ea"/>
              </a:rPr>
              <a:t>路由</a:t>
            </a:r>
            <a:endParaRPr lang="zh-CN" altLang="en-US" sz="2200" b="0" u="none" dirty="0"/>
          </a:p>
        </p:txBody>
      </p:sp>
      <p:sp>
        <p:nvSpPr>
          <p:cNvPr id="6" name="矩形 5"/>
          <p:cNvSpPr/>
          <p:nvPr/>
        </p:nvSpPr>
        <p:spPr>
          <a:xfrm>
            <a:off x="601935" y="1242892"/>
            <a:ext cx="359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u="none" dirty="0" smtClean="0">
                <a:solidFill>
                  <a:srgbClr val="FF0000"/>
                </a:solidFill>
                <a:ea typeface="+mn-ea"/>
              </a:rPr>
              <a:t>E</a:t>
            </a:r>
            <a:endParaRPr lang="zh-CN" altLang="en-US" sz="2400" u="none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17949" y="1255192"/>
            <a:ext cx="359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u="none" dirty="0" smtClean="0">
                <a:solidFill>
                  <a:srgbClr val="FF0000"/>
                </a:solidFill>
              </a:rPr>
              <a:t>D</a:t>
            </a:r>
            <a:endParaRPr lang="zh-CN" altLang="en-US" sz="2400" u="none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0439" y="1587548"/>
            <a:ext cx="359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u="none" dirty="0" smtClean="0">
                <a:solidFill>
                  <a:srgbClr val="FF0000"/>
                </a:solidFill>
              </a:rPr>
              <a:t>F</a:t>
            </a:r>
            <a:endParaRPr lang="zh-CN" altLang="en-US" sz="2400" u="none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17396" y="1587548"/>
            <a:ext cx="359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u="none" dirty="0" smtClean="0">
                <a:solidFill>
                  <a:srgbClr val="FF0000"/>
                </a:solidFill>
              </a:rPr>
              <a:t>C</a:t>
            </a:r>
            <a:endParaRPr lang="zh-CN" altLang="en-US" sz="2400" u="none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6536" y="1975189"/>
            <a:ext cx="359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u="none" dirty="0" smtClean="0">
                <a:solidFill>
                  <a:srgbClr val="FF0000"/>
                </a:solidFill>
              </a:rPr>
              <a:t>G</a:t>
            </a:r>
            <a:endParaRPr lang="zh-CN" altLang="en-US" sz="2400" u="non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84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635174"/>
            <a:ext cx="6429375" cy="857250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en-US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二、</a:t>
            </a:r>
            <a:r>
              <a:rPr lang="zh-CN" altLang="zh-CN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选择题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88" y="1420416"/>
            <a:ext cx="6357937" cy="3744416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、以下说法正确的是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000" dirty="0" smtClean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仅</a:t>
            </a:r>
            <a:r>
              <a:rPr lang="zh-CN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靠IP协议，计算机就能在因特网进行通信</a:t>
            </a:r>
            <a:br>
              <a:rPr lang="zh-CN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zh-CN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协议提供的是一种可靠的传输</a:t>
            </a:r>
            <a:br>
              <a:rPr lang="zh-CN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zh-CN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 IP</a:t>
            </a:r>
            <a:r>
              <a:rPr lang="zh-CN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协议</a:t>
            </a:r>
            <a:r>
              <a:rPr lang="zh-CN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就是传输控制协议</a:t>
            </a:r>
            <a:br>
              <a:rPr lang="zh-CN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zh-CN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IP协议</a:t>
            </a:r>
            <a:r>
              <a:rPr lang="zh-CN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是一种面向无连接的</a:t>
            </a:r>
            <a:r>
              <a:rPr lang="zh-CN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协议</a:t>
            </a:r>
            <a:endParaRPr lang="en-US" altLang="zh-CN" sz="2000" dirty="0" smtClean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协议的特征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000" dirty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zh-CN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A、 可靠，无连接 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B、 不可靠，无连接 </a:t>
            </a:r>
            <a:br>
              <a:rPr lang="zh-CN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zh-CN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C、 可靠，面向连接 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D、 不可靠，面向连接 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D318E3D-E830-4427-9448-7ED5FC38981B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148064" y="1390799"/>
            <a:ext cx="359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u="none" dirty="0" smtClean="0">
                <a:solidFill>
                  <a:srgbClr val="FF0000"/>
                </a:solidFill>
              </a:rPr>
              <a:t>D</a:t>
            </a:r>
            <a:endParaRPr lang="zh-CN" altLang="en-US" sz="2400" u="none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48064" y="3118991"/>
            <a:ext cx="359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u="none" dirty="0" smtClean="0">
                <a:solidFill>
                  <a:srgbClr val="FF0000"/>
                </a:solidFill>
              </a:rPr>
              <a:t>B</a:t>
            </a:r>
            <a:endParaRPr lang="zh-CN" altLang="en-US" sz="2400" u="non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2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3" name="Rectangle 3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736600"/>
            <a:ext cx="3455988" cy="539750"/>
          </a:xfrm>
        </p:spPr>
        <p:txBody>
          <a:bodyPr/>
          <a:lstStyle/>
          <a:p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一、网络层的工作原理</a:t>
            </a:r>
          </a:p>
        </p:txBody>
      </p:sp>
      <p:sp>
        <p:nvSpPr>
          <p:cNvPr id="340994" name="Rectangle 2"/>
          <p:cNvSpPr>
            <a:spLocks noChangeArrowheads="1"/>
          </p:cNvSpPr>
          <p:nvPr/>
        </p:nvSpPr>
        <p:spPr bwMode="auto">
          <a:xfrm>
            <a:off x="76200" y="2619375"/>
            <a:ext cx="2873375" cy="5889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66"/>
              </a:gs>
            </a:gsLst>
            <a:path path="shape">
              <a:fillToRect l="50000" t="50000" r="50000" b="50000"/>
            </a:path>
          </a:gradFill>
          <a:ln w="38100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1600" u="none">
              <a:solidFill>
                <a:schemeClr val="accent2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340995" name="Rectangle 3"/>
          <p:cNvSpPr>
            <a:spLocks noChangeArrowheads="1"/>
          </p:cNvSpPr>
          <p:nvPr/>
        </p:nvSpPr>
        <p:spPr bwMode="auto">
          <a:xfrm>
            <a:off x="188913" y="2668588"/>
            <a:ext cx="508000" cy="14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u="none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网络层</a:t>
            </a:r>
          </a:p>
        </p:txBody>
      </p:sp>
      <p:sp>
        <p:nvSpPr>
          <p:cNvPr id="340996" name="Rectangle 4"/>
          <p:cNvSpPr>
            <a:spLocks noChangeArrowheads="1"/>
          </p:cNvSpPr>
          <p:nvPr/>
        </p:nvSpPr>
        <p:spPr bwMode="auto">
          <a:xfrm>
            <a:off x="922338" y="2816225"/>
            <a:ext cx="1014412" cy="195263"/>
          </a:xfrm>
          <a:prstGeom prst="rect">
            <a:avLst/>
          </a:prstGeom>
          <a:solidFill>
            <a:srgbClr val="00FF00"/>
          </a:solidFill>
          <a:ln w="25400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1600" u="none">
              <a:solidFill>
                <a:schemeClr val="accent2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340997" name="Rectangle 5"/>
          <p:cNvSpPr>
            <a:spLocks noChangeArrowheads="1"/>
          </p:cNvSpPr>
          <p:nvPr/>
        </p:nvSpPr>
        <p:spPr bwMode="auto">
          <a:xfrm>
            <a:off x="1936750" y="2816225"/>
            <a:ext cx="338138" cy="195263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1600" u="none">
              <a:solidFill>
                <a:schemeClr val="accent2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340998" name="Rectangle 6"/>
          <p:cNvSpPr>
            <a:spLocks noChangeArrowheads="1"/>
          </p:cNvSpPr>
          <p:nvPr/>
        </p:nvSpPr>
        <p:spPr bwMode="auto">
          <a:xfrm>
            <a:off x="2332038" y="2816225"/>
            <a:ext cx="560387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u="none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数据包</a:t>
            </a:r>
          </a:p>
        </p:txBody>
      </p:sp>
      <p:sp>
        <p:nvSpPr>
          <p:cNvPr id="340999" name="Rectangle 7"/>
          <p:cNvSpPr>
            <a:spLocks noChangeArrowheads="1"/>
          </p:cNvSpPr>
          <p:nvPr/>
        </p:nvSpPr>
        <p:spPr bwMode="auto">
          <a:xfrm>
            <a:off x="919163" y="2079625"/>
            <a:ext cx="1012825" cy="244475"/>
          </a:xfrm>
          <a:prstGeom prst="rect">
            <a:avLst/>
          </a:prstGeom>
          <a:solidFill>
            <a:srgbClr val="00FF00"/>
          </a:solidFill>
          <a:ln w="25400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b="0" u="none">
                <a:solidFill>
                  <a:schemeClr val="accent2"/>
                </a:solidFill>
                <a:latin typeface="宋体" charset="-122"/>
                <a:ea typeface="宋体" charset="-122"/>
              </a:rPr>
              <a:t>第</a:t>
            </a:r>
            <a:r>
              <a:rPr lang="en-US" altLang="zh-CN" sz="1600" b="0" u="none">
                <a:solidFill>
                  <a:schemeClr val="accent2"/>
                </a:solidFill>
                <a:latin typeface="宋体" charset="-122"/>
                <a:ea typeface="宋体" charset="-122"/>
              </a:rPr>
              <a:t>4</a:t>
            </a:r>
            <a:r>
              <a:rPr lang="zh-CN" altLang="en-US" sz="1600" b="0" u="none">
                <a:solidFill>
                  <a:schemeClr val="accent2"/>
                </a:solidFill>
                <a:latin typeface="宋体" charset="-122"/>
                <a:ea typeface="宋体" charset="-122"/>
              </a:rPr>
              <a:t>层数据</a:t>
            </a:r>
          </a:p>
        </p:txBody>
      </p:sp>
      <p:sp>
        <p:nvSpPr>
          <p:cNvPr id="341000" name="Rectangle 8"/>
          <p:cNvSpPr>
            <a:spLocks noChangeArrowheads="1"/>
          </p:cNvSpPr>
          <p:nvPr/>
        </p:nvSpPr>
        <p:spPr bwMode="auto">
          <a:xfrm>
            <a:off x="920750" y="3600450"/>
            <a:ext cx="1354138" cy="196850"/>
          </a:xfrm>
          <a:prstGeom prst="rect">
            <a:avLst/>
          </a:prstGeom>
          <a:solidFill>
            <a:srgbClr val="339966"/>
          </a:solidFill>
          <a:ln w="25400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1800" u="none">
                <a:solidFill>
                  <a:srgbClr val="0000FF"/>
                </a:solidFill>
                <a:latin typeface="宋体" charset="-122"/>
                <a:ea typeface="宋体" charset="-122"/>
              </a:rPr>
              <a:t>第</a:t>
            </a:r>
            <a:r>
              <a:rPr lang="en-US" altLang="zh-CN" sz="1800" u="none">
                <a:solidFill>
                  <a:srgbClr val="0000FF"/>
                </a:solidFill>
                <a:latin typeface="宋体" charset="-122"/>
                <a:ea typeface="宋体" charset="-122"/>
              </a:rPr>
              <a:t>3</a:t>
            </a:r>
            <a:r>
              <a:rPr lang="zh-CN" altLang="en-US" sz="1800" u="none">
                <a:solidFill>
                  <a:srgbClr val="0000FF"/>
                </a:solidFill>
                <a:latin typeface="宋体" charset="-122"/>
                <a:ea typeface="宋体" charset="-122"/>
              </a:rPr>
              <a:t>层数据</a:t>
            </a:r>
          </a:p>
        </p:txBody>
      </p:sp>
      <p:sp>
        <p:nvSpPr>
          <p:cNvPr id="341001" name="Line 9"/>
          <p:cNvSpPr>
            <a:spLocks noChangeShapeType="1"/>
          </p:cNvSpPr>
          <p:nvPr/>
        </p:nvSpPr>
        <p:spPr bwMode="auto">
          <a:xfrm>
            <a:off x="920750" y="2127250"/>
            <a:ext cx="0" cy="1570038"/>
          </a:xfrm>
          <a:prstGeom prst="line">
            <a:avLst/>
          </a:prstGeom>
          <a:noFill/>
          <a:ln w="19050">
            <a:solidFill>
              <a:srgbClr val="FF99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1002" name="Line 10"/>
          <p:cNvSpPr>
            <a:spLocks noChangeShapeType="1"/>
          </p:cNvSpPr>
          <p:nvPr/>
        </p:nvSpPr>
        <p:spPr bwMode="auto">
          <a:xfrm>
            <a:off x="1935163" y="2127250"/>
            <a:ext cx="0" cy="882650"/>
          </a:xfrm>
          <a:prstGeom prst="line">
            <a:avLst/>
          </a:prstGeom>
          <a:noFill/>
          <a:ln w="19050">
            <a:solidFill>
              <a:srgbClr val="FF99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1003" name="Line 11"/>
          <p:cNvSpPr>
            <a:spLocks noChangeShapeType="1"/>
          </p:cNvSpPr>
          <p:nvPr/>
        </p:nvSpPr>
        <p:spPr bwMode="auto">
          <a:xfrm>
            <a:off x="2274888" y="2816225"/>
            <a:ext cx="0" cy="881063"/>
          </a:xfrm>
          <a:prstGeom prst="line">
            <a:avLst/>
          </a:prstGeom>
          <a:noFill/>
          <a:ln w="19050">
            <a:solidFill>
              <a:srgbClr val="FF99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1004" name="Rectangle 12"/>
          <p:cNvSpPr>
            <a:spLocks noChangeArrowheads="1"/>
          </p:cNvSpPr>
          <p:nvPr/>
        </p:nvSpPr>
        <p:spPr bwMode="auto">
          <a:xfrm>
            <a:off x="639763" y="1636713"/>
            <a:ext cx="1633537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u="none">
                <a:solidFill>
                  <a:srgbClr val="0000FF"/>
                </a:solidFill>
                <a:latin typeface="Arial" charset="0"/>
                <a:ea typeface="宋体" charset="-122"/>
              </a:rPr>
              <a:t>从传输层来</a:t>
            </a:r>
          </a:p>
        </p:txBody>
      </p:sp>
      <p:sp>
        <p:nvSpPr>
          <p:cNvPr id="341005" name="Rectangle 13"/>
          <p:cNvSpPr>
            <a:spLocks noChangeArrowheads="1"/>
          </p:cNvSpPr>
          <p:nvPr/>
        </p:nvSpPr>
        <p:spPr bwMode="auto">
          <a:xfrm>
            <a:off x="2095500" y="2057400"/>
            <a:ext cx="8540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u="none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第三层</a:t>
            </a:r>
          </a:p>
          <a:p>
            <a:pPr algn="ctr"/>
            <a:r>
              <a:rPr lang="zh-CN" altLang="en-US" sz="1800" u="none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报文头</a:t>
            </a:r>
          </a:p>
        </p:txBody>
      </p:sp>
      <p:sp>
        <p:nvSpPr>
          <p:cNvPr id="341006" name="Rectangle 14"/>
          <p:cNvSpPr>
            <a:spLocks noChangeArrowheads="1"/>
          </p:cNvSpPr>
          <p:nvPr/>
        </p:nvSpPr>
        <p:spPr bwMode="auto">
          <a:xfrm>
            <a:off x="3570288" y="2617788"/>
            <a:ext cx="2873375" cy="5889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66"/>
              </a:gs>
            </a:gsLst>
            <a:path path="shape">
              <a:fillToRect l="50000" t="50000" r="50000" b="50000"/>
            </a:path>
          </a:gradFill>
          <a:ln w="38100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1600" u="none">
              <a:solidFill>
                <a:schemeClr val="accent2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341007" name="Rectangle 15"/>
          <p:cNvSpPr>
            <a:spLocks noChangeArrowheads="1"/>
          </p:cNvSpPr>
          <p:nvPr/>
        </p:nvSpPr>
        <p:spPr bwMode="auto">
          <a:xfrm>
            <a:off x="3625850" y="2644775"/>
            <a:ext cx="676275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u="none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网络层</a:t>
            </a:r>
          </a:p>
        </p:txBody>
      </p:sp>
      <p:sp>
        <p:nvSpPr>
          <p:cNvPr id="341008" name="Rectangle 16"/>
          <p:cNvSpPr>
            <a:spLocks noChangeArrowheads="1"/>
          </p:cNvSpPr>
          <p:nvPr/>
        </p:nvSpPr>
        <p:spPr bwMode="auto">
          <a:xfrm>
            <a:off x="4416425" y="2863850"/>
            <a:ext cx="1012825" cy="196850"/>
          </a:xfrm>
          <a:prstGeom prst="rect">
            <a:avLst/>
          </a:prstGeom>
          <a:solidFill>
            <a:srgbClr val="00FF00"/>
          </a:solidFill>
          <a:ln w="25400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1600" u="none">
              <a:solidFill>
                <a:schemeClr val="accent2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341009" name="Rectangle 17"/>
          <p:cNvSpPr>
            <a:spLocks noChangeArrowheads="1"/>
          </p:cNvSpPr>
          <p:nvPr/>
        </p:nvSpPr>
        <p:spPr bwMode="auto">
          <a:xfrm>
            <a:off x="5429250" y="2863850"/>
            <a:ext cx="338138" cy="198438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1600" u="none">
              <a:solidFill>
                <a:schemeClr val="accent2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341010" name="Rectangle 18"/>
          <p:cNvSpPr>
            <a:spLocks noChangeArrowheads="1"/>
          </p:cNvSpPr>
          <p:nvPr/>
        </p:nvSpPr>
        <p:spPr bwMode="auto">
          <a:xfrm>
            <a:off x="5824538" y="2816225"/>
            <a:ext cx="619125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u="none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数据包</a:t>
            </a:r>
          </a:p>
        </p:txBody>
      </p:sp>
      <p:sp>
        <p:nvSpPr>
          <p:cNvPr id="341011" name="Rectangle 19"/>
          <p:cNvSpPr>
            <a:spLocks noChangeArrowheads="1"/>
          </p:cNvSpPr>
          <p:nvPr/>
        </p:nvSpPr>
        <p:spPr bwMode="auto">
          <a:xfrm>
            <a:off x="4416425" y="2122488"/>
            <a:ext cx="1012825" cy="195262"/>
          </a:xfrm>
          <a:prstGeom prst="rect">
            <a:avLst/>
          </a:prstGeom>
          <a:solidFill>
            <a:srgbClr val="00FF00"/>
          </a:solidFill>
          <a:ln w="25400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b="0" u="none">
                <a:solidFill>
                  <a:schemeClr val="accent2"/>
                </a:solidFill>
                <a:latin typeface="宋体" charset="-122"/>
                <a:ea typeface="宋体" charset="-122"/>
              </a:rPr>
              <a:t>第</a:t>
            </a:r>
            <a:r>
              <a:rPr lang="en-US" altLang="zh-CN" sz="1600" b="0" u="none">
                <a:solidFill>
                  <a:schemeClr val="accent2"/>
                </a:solidFill>
                <a:latin typeface="宋体" charset="-122"/>
                <a:ea typeface="宋体" charset="-122"/>
              </a:rPr>
              <a:t>4</a:t>
            </a:r>
            <a:r>
              <a:rPr lang="zh-CN" altLang="en-US" sz="1600" b="0" u="none">
                <a:solidFill>
                  <a:schemeClr val="accent2"/>
                </a:solidFill>
                <a:latin typeface="宋体" charset="-122"/>
                <a:ea typeface="宋体" charset="-122"/>
              </a:rPr>
              <a:t>层数据</a:t>
            </a:r>
          </a:p>
        </p:txBody>
      </p:sp>
      <p:sp>
        <p:nvSpPr>
          <p:cNvPr id="341012" name="Rectangle 20"/>
          <p:cNvSpPr>
            <a:spLocks noChangeArrowheads="1"/>
          </p:cNvSpPr>
          <p:nvPr/>
        </p:nvSpPr>
        <p:spPr bwMode="auto">
          <a:xfrm>
            <a:off x="4421188" y="3565525"/>
            <a:ext cx="1350962" cy="196850"/>
          </a:xfrm>
          <a:prstGeom prst="rect">
            <a:avLst/>
          </a:prstGeom>
          <a:solidFill>
            <a:srgbClr val="339966"/>
          </a:solidFill>
          <a:ln w="25400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u="none">
                <a:solidFill>
                  <a:srgbClr val="0000FF"/>
                </a:solidFill>
                <a:latin typeface="宋体" charset="-122"/>
                <a:ea typeface="宋体" charset="-122"/>
              </a:rPr>
              <a:t>第</a:t>
            </a:r>
            <a:r>
              <a:rPr lang="en-US" altLang="zh-CN" sz="1800" u="none">
                <a:solidFill>
                  <a:srgbClr val="0000FF"/>
                </a:solidFill>
                <a:latin typeface="宋体" charset="-122"/>
                <a:ea typeface="宋体" charset="-122"/>
              </a:rPr>
              <a:t>3</a:t>
            </a:r>
            <a:r>
              <a:rPr lang="zh-CN" altLang="en-US" sz="1800" u="none">
                <a:solidFill>
                  <a:srgbClr val="0000FF"/>
                </a:solidFill>
                <a:latin typeface="宋体" charset="-122"/>
                <a:ea typeface="宋体" charset="-122"/>
              </a:rPr>
              <a:t>层数据</a:t>
            </a:r>
          </a:p>
        </p:txBody>
      </p:sp>
      <p:sp>
        <p:nvSpPr>
          <p:cNvPr id="341013" name="Line 21"/>
          <p:cNvSpPr>
            <a:spLocks noChangeShapeType="1"/>
          </p:cNvSpPr>
          <p:nvPr/>
        </p:nvSpPr>
        <p:spPr bwMode="auto">
          <a:xfrm>
            <a:off x="4416425" y="2178050"/>
            <a:ext cx="0" cy="1571625"/>
          </a:xfrm>
          <a:prstGeom prst="line">
            <a:avLst/>
          </a:prstGeom>
          <a:noFill/>
          <a:ln w="19050">
            <a:solidFill>
              <a:srgbClr val="FF99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1014" name="Line 22"/>
          <p:cNvSpPr>
            <a:spLocks noChangeShapeType="1"/>
          </p:cNvSpPr>
          <p:nvPr/>
        </p:nvSpPr>
        <p:spPr bwMode="auto">
          <a:xfrm>
            <a:off x="5429250" y="2178050"/>
            <a:ext cx="0" cy="882650"/>
          </a:xfrm>
          <a:prstGeom prst="line">
            <a:avLst/>
          </a:prstGeom>
          <a:noFill/>
          <a:ln w="19050">
            <a:solidFill>
              <a:srgbClr val="FF99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1015" name="Line 23"/>
          <p:cNvSpPr>
            <a:spLocks noChangeShapeType="1"/>
          </p:cNvSpPr>
          <p:nvPr/>
        </p:nvSpPr>
        <p:spPr bwMode="auto">
          <a:xfrm>
            <a:off x="5767388" y="2863850"/>
            <a:ext cx="0" cy="884238"/>
          </a:xfrm>
          <a:prstGeom prst="line">
            <a:avLst/>
          </a:prstGeom>
          <a:noFill/>
          <a:ln w="19050">
            <a:solidFill>
              <a:srgbClr val="FF99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1016" name="Rectangle 24"/>
          <p:cNvSpPr>
            <a:spLocks noChangeArrowheads="1"/>
          </p:cNvSpPr>
          <p:nvPr/>
        </p:nvSpPr>
        <p:spPr bwMode="auto">
          <a:xfrm>
            <a:off x="4302125" y="1735138"/>
            <a:ext cx="12969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u="none">
                <a:solidFill>
                  <a:srgbClr val="0000FF"/>
                </a:solidFill>
                <a:latin typeface="Arial" charset="0"/>
                <a:ea typeface="宋体" charset="-122"/>
              </a:rPr>
              <a:t>到传输层去</a:t>
            </a:r>
          </a:p>
        </p:txBody>
      </p:sp>
      <p:sp>
        <p:nvSpPr>
          <p:cNvPr id="341017" name="Rectangle 25"/>
          <p:cNvSpPr>
            <a:spLocks noChangeArrowheads="1"/>
          </p:cNvSpPr>
          <p:nvPr/>
        </p:nvSpPr>
        <p:spPr bwMode="auto">
          <a:xfrm>
            <a:off x="5654675" y="2078038"/>
            <a:ext cx="674688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u="none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第三层</a:t>
            </a:r>
          </a:p>
          <a:p>
            <a:pPr algn="ctr"/>
            <a:r>
              <a:rPr lang="zh-CN" altLang="en-US" sz="1800" u="none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报文头</a:t>
            </a:r>
          </a:p>
        </p:txBody>
      </p:sp>
      <p:sp>
        <p:nvSpPr>
          <p:cNvPr id="341018" name="Line 26"/>
          <p:cNvSpPr>
            <a:spLocks noChangeShapeType="1"/>
          </p:cNvSpPr>
          <p:nvPr/>
        </p:nvSpPr>
        <p:spPr bwMode="auto">
          <a:xfrm>
            <a:off x="1371600" y="2324100"/>
            <a:ext cx="7938" cy="461963"/>
          </a:xfrm>
          <a:prstGeom prst="line">
            <a:avLst/>
          </a:prstGeom>
          <a:noFill/>
          <a:ln w="101600">
            <a:solidFill>
              <a:srgbClr val="3366FF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1019" name="Line 27"/>
          <p:cNvSpPr>
            <a:spLocks noChangeShapeType="1"/>
          </p:cNvSpPr>
          <p:nvPr/>
        </p:nvSpPr>
        <p:spPr bwMode="auto">
          <a:xfrm>
            <a:off x="1598613" y="3011488"/>
            <a:ext cx="0" cy="490537"/>
          </a:xfrm>
          <a:prstGeom prst="line">
            <a:avLst/>
          </a:prstGeom>
          <a:noFill/>
          <a:ln w="101600">
            <a:solidFill>
              <a:srgbClr val="3366FF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1020" name="Line 28"/>
          <p:cNvSpPr>
            <a:spLocks noChangeShapeType="1"/>
          </p:cNvSpPr>
          <p:nvPr/>
        </p:nvSpPr>
        <p:spPr bwMode="auto">
          <a:xfrm flipV="1">
            <a:off x="4867275" y="2373313"/>
            <a:ext cx="0" cy="490537"/>
          </a:xfrm>
          <a:prstGeom prst="line">
            <a:avLst/>
          </a:prstGeom>
          <a:noFill/>
          <a:ln w="101600">
            <a:solidFill>
              <a:srgbClr val="3366FF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1021" name="Line 29"/>
          <p:cNvSpPr>
            <a:spLocks noChangeShapeType="1"/>
          </p:cNvSpPr>
          <p:nvPr/>
        </p:nvSpPr>
        <p:spPr bwMode="auto">
          <a:xfrm flipV="1">
            <a:off x="5035550" y="3098800"/>
            <a:ext cx="0" cy="488950"/>
          </a:xfrm>
          <a:prstGeom prst="line">
            <a:avLst/>
          </a:prstGeom>
          <a:noFill/>
          <a:ln w="101600">
            <a:solidFill>
              <a:srgbClr val="3366FF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1022" name="Rectangle 30"/>
          <p:cNvSpPr>
            <a:spLocks noChangeArrowheads="1"/>
          </p:cNvSpPr>
          <p:nvPr/>
        </p:nvSpPr>
        <p:spPr bwMode="auto">
          <a:xfrm>
            <a:off x="485775" y="3844925"/>
            <a:ext cx="2351088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u="none">
                <a:solidFill>
                  <a:srgbClr val="6600FF"/>
                </a:solidFill>
                <a:latin typeface="Arial" charset="0"/>
                <a:ea typeface="宋体" charset="-122"/>
              </a:rPr>
              <a:t>到数据链路层去</a:t>
            </a:r>
          </a:p>
        </p:txBody>
      </p:sp>
      <p:sp>
        <p:nvSpPr>
          <p:cNvPr id="341023" name="Rectangle 31"/>
          <p:cNvSpPr>
            <a:spLocks noChangeArrowheads="1"/>
          </p:cNvSpPr>
          <p:nvPr/>
        </p:nvSpPr>
        <p:spPr bwMode="auto">
          <a:xfrm>
            <a:off x="3965575" y="3797300"/>
            <a:ext cx="2365375" cy="441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u="none">
                <a:solidFill>
                  <a:srgbClr val="6600FF"/>
                </a:solidFill>
                <a:latin typeface="Arial" charset="0"/>
                <a:ea typeface="宋体" charset="-122"/>
              </a:rPr>
              <a:t>从数据链路层来</a:t>
            </a:r>
          </a:p>
        </p:txBody>
      </p:sp>
      <p:sp>
        <p:nvSpPr>
          <p:cNvPr id="341024" name="Line 34"/>
          <p:cNvSpPr>
            <a:spLocks noChangeShapeType="1"/>
          </p:cNvSpPr>
          <p:nvPr/>
        </p:nvSpPr>
        <p:spPr bwMode="auto">
          <a:xfrm flipH="1">
            <a:off x="2154238" y="2527300"/>
            <a:ext cx="120650" cy="207963"/>
          </a:xfrm>
          <a:prstGeom prst="line">
            <a:avLst/>
          </a:prstGeom>
          <a:noFill/>
          <a:ln w="38100">
            <a:solidFill>
              <a:srgbClr val="FF7C80"/>
            </a:solidFill>
            <a:round/>
            <a:headEnd/>
            <a:tailEnd type="triangle" w="med" len="med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41025" name="Line 35"/>
          <p:cNvSpPr>
            <a:spLocks noChangeShapeType="1"/>
          </p:cNvSpPr>
          <p:nvPr/>
        </p:nvSpPr>
        <p:spPr bwMode="auto">
          <a:xfrm flipH="1">
            <a:off x="5613400" y="2578100"/>
            <a:ext cx="119063" cy="207963"/>
          </a:xfrm>
          <a:prstGeom prst="line">
            <a:avLst/>
          </a:prstGeom>
          <a:noFill/>
          <a:ln w="38100">
            <a:solidFill>
              <a:srgbClr val="FF7C80"/>
            </a:solidFill>
            <a:round/>
            <a:headEnd/>
            <a:tailEnd type="triangle" w="med" len="med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41026" name="AutoShape 38"/>
          <p:cNvSpPr>
            <a:spLocks noChangeArrowheads="1"/>
          </p:cNvSpPr>
          <p:nvPr/>
        </p:nvSpPr>
        <p:spPr bwMode="auto">
          <a:xfrm>
            <a:off x="2987675" y="1833563"/>
            <a:ext cx="901700" cy="342900"/>
          </a:xfrm>
          <a:prstGeom prst="rightArrow">
            <a:avLst>
              <a:gd name="adj1" fmla="val 50000"/>
              <a:gd name="adj2" fmla="val 65741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kumimoji="1" lang="zh-CN" altLang="en-US" sz="1600" u="none">
              <a:solidFill>
                <a:schemeClr val="accent2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341027" name="AutoShape 38"/>
          <p:cNvSpPr>
            <a:spLocks noChangeArrowheads="1"/>
          </p:cNvSpPr>
          <p:nvPr/>
        </p:nvSpPr>
        <p:spPr bwMode="auto">
          <a:xfrm>
            <a:off x="1428750" y="4384675"/>
            <a:ext cx="4283075" cy="131763"/>
          </a:xfrm>
          <a:prstGeom prst="rightArrow">
            <a:avLst>
              <a:gd name="adj1" fmla="val 50000"/>
              <a:gd name="adj2" fmla="val 812648"/>
            </a:avLst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kumimoji="1" lang="zh-CN" altLang="en-US" sz="1600" u="none">
              <a:solidFill>
                <a:srgbClr val="008000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496221" y="1747738"/>
            <a:ext cx="5928780" cy="2529453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29667B">
                  <a:shade val="30000"/>
                  <a:satMod val="115000"/>
                </a:srgbClr>
              </a:gs>
              <a:gs pos="50000">
                <a:srgbClr val="29667B">
                  <a:shade val="67500"/>
                  <a:satMod val="115000"/>
                </a:srgbClr>
              </a:gs>
              <a:gs pos="100000">
                <a:srgbClr val="29667B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marL="88900" eaLnBrk="0" hangingPunct="0">
              <a:lnSpc>
                <a:spcPct val="120000"/>
              </a:lnSpc>
              <a:spcBef>
                <a:spcPct val="30000"/>
              </a:spcBef>
              <a:tabLst>
                <a:tab pos="5565775" algn="l"/>
              </a:tabLst>
            </a:pPr>
            <a:r>
              <a:rPr lang="en-US" altLang="zh-CN" sz="2000" u="none" dirty="0" err="1">
                <a:solidFill>
                  <a:srgbClr val="FFFF00"/>
                </a:solidFill>
              </a:rPr>
              <a:t>网络层主要任务</a:t>
            </a:r>
            <a:r>
              <a:rPr lang="en-US" altLang="zh-CN" sz="2000" u="none" dirty="0">
                <a:solidFill>
                  <a:srgbClr val="FFFF00"/>
                </a:solidFill>
              </a:rPr>
              <a:t>：</a:t>
            </a:r>
          </a:p>
          <a:p>
            <a:pPr marL="88900" eaLnBrk="0" hangingPunct="0">
              <a:lnSpc>
                <a:spcPct val="120000"/>
              </a:lnSpc>
              <a:spcBef>
                <a:spcPct val="30000"/>
              </a:spcBef>
              <a:tabLst>
                <a:tab pos="5565775" algn="l"/>
              </a:tabLst>
            </a:pPr>
            <a:endParaRPr lang="en-US" altLang="zh-CN" sz="800" u="none" dirty="0">
              <a:solidFill>
                <a:srgbClr val="FFFF00"/>
              </a:solidFill>
            </a:endParaRPr>
          </a:p>
          <a:p>
            <a:pPr marL="88900">
              <a:tabLst>
                <a:tab pos="5565775" algn="l"/>
              </a:tabLst>
            </a:pPr>
            <a:r>
              <a:rPr lang="en-US" altLang="zh-CN" sz="2000" b="0" u="none" dirty="0" err="1">
                <a:solidFill>
                  <a:srgbClr val="FFFF00"/>
                </a:solidFill>
              </a:rPr>
              <a:t>通过路由选择算法，为IP分组通过通信子网</a:t>
            </a:r>
            <a:r>
              <a:rPr lang="zh-CN" altLang="en-US" sz="2000" b="0" u="none" dirty="0">
                <a:solidFill>
                  <a:srgbClr val="FFFF00"/>
                </a:solidFill>
              </a:rPr>
              <a:t>从源主机到目的主机选择一条最合适的传输路径，为传输层提供端</a:t>
            </a:r>
            <a:r>
              <a:rPr lang="en-US" altLang="zh-CN" sz="2000" b="0" u="none" dirty="0">
                <a:solidFill>
                  <a:srgbClr val="FFFF00"/>
                </a:solidFill>
              </a:rPr>
              <a:t>-</a:t>
            </a:r>
            <a:r>
              <a:rPr lang="zh-CN" altLang="en-US" sz="2000" b="0" u="none" dirty="0">
                <a:solidFill>
                  <a:srgbClr val="FFFF00"/>
                </a:solidFill>
              </a:rPr>
              <a:t>端数据传输服务；</a:t>
            </a:r>
          </a:p>
          <a:p>
            <a:pPr marL="88900">
              <a:spcBef>
                <a:spcPct val="20000"/>
              </a:spcBef>
              <a:tabLst>
                <a:tab pos="5565775" algn="l"/>
              </a:tabLst>
            </a:pPr>
            <a:r>
              <a:rPr lang="en-US" altLang="zh-CN" sz="2000" b="0" u="none" dirty="0" err="1">
                <a:solidFill>
                  <a:srgbClr val="FFFF00"/>
                </a:solidFill>
              </a:rPr>
              <a:t>网络层能够向传输层提供两种类型的接口：</a:t>
            </a:r>
            <a:r>
              <a:rPr lang="en-US" altLang="zh-CN" sz="2000" u="none" dirty="0" err="1">
                <a:solidFill>
                  <a:srgbClr val="FFFF00"/>
                </a:solidFill>
              </a:rPr>
              <a:t>数据报</a:t>
            </a:r>
            <a:r>
              <a:rPr lang="en-US" altLang="zh-CN" sz="2000" b="0" u="none" dirty="0" err="1">
                <a:solidFill>
                  <a:srgbClr val="FFFF00"/>
                </a:solidFill>
              </a:rPr>
              <a:t>和</a:t>
            </a:r>
            <a:r>
              <a:rPr lang="en-US" altLang="zh-CN" sz="2000" u="none" dirty="0" err="1">
                <a:solidFill>
                  <a:srgbClr val="FFFF00"/>
                </a:solidFill>
              </a:rPr>
              <a:t>虚电路</a:t>
            </a:r>
            <a:r>
              <a:rPr lang="en-US" altLang="zh-CN" sz="2000" b="0" u="none" dirty="0">
                <a:solidFill>
                  <a:srgbClr val="FFFF00"/>
                </a:solidFill>
              </a:rPr>
              <a:t>。</a:t>
            </a:r>
            <a:endParaRPr lang="zh-CN" altLang="en-US" sz="2000" b="0" u="none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3" name="Rectangle 3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736600"/>
            <a:ext cx="3455988" cy="539750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网络层提供的两种服务</a:t>
            </a:r>
            <a:endParaRPr lang="zh-CN" altLang="en-US" sz="2400" dirty="0" smtClean="0">
              <a:solidFill>
                <a:srgbClr val="007D7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8" name="Group 19"/>
          <p:cNvGrpSpPr>
            <a:grpSpLocks/>
          </p:cNvGrpSpPr>
          <p:nvPr/>
        </p:nvGrpSpPr>
        <p:grpSpPr bwMode="auto">
          <a:xfrm>
            <a:off x="270237" y="1420416"/>
            <a:ext cx="1043593" cy="1599699"/>
            <a:chOff x="2742" y="849"/>
            <a:chExt cx="1440" cy="2061"/>
          </a:xfrm>
        </p:grpSpPr>
        <p:sp>
          <p:nvSpPr>
            <p:cNvPr id="39" name="Text Box 4"/>
            <p:cNvSpPr txBox="1">
              <a:spLocks noChangeArrowheads="1"/>
            </p:cNvSpPr>
            <p:nvPr/>
          </p:nvSpPr>
          <p:spPr bwMode="auto">
            <a:xfrm>
              <a:off x="3099" y="2180"/>
              <a:ext cx="1051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900" u="none">
                  <a:solidFill>
                    <a:srgbClr val="CC0000"/>
                  </a:solidFill>
                  <a:ea typeface="宋体" charset="-122"/>
                </a:rPr>
                <a:t>数据链路层</a:t>
              </a:r>
            </a:p>
          </p:txBody>
        </p:sp>
        <p:grpSp>
          <p:nvGrpSpPr>
            <p:cNvPr id="40" name="Group 5"/>
            <p:cNvGrpSpPr>
              <a:grpSpLocks/>
            </p:cNvGrpSpPr>
            <p:nvPr/>
          </p:nvGrpSpPr>
          <p:grpSpPr bwMode="auto">
            <a:xfrm>
              <a:off x="2925" y="849"/>
              <a:ext cx="1209" cy="2041"/>
              <a:chOff x="673" y="1389"/>
              <a:chExt cx="1535" cy="2041"/>
            </a:xfrm>
          </p:grpSpPr>
          <p:sp>
            <p:nvSpPr>
              <p:cNvPr id="46" name="AutoShape 6"/>
              <p:cNvSpPr>
                <a:spLocks noChangeArrowheads="1"/>
              </p:cNvSpPr>
              <p:nvPr/>
            </p:nvSpPr>
            <p:spPr bwMode="auto">
              <a:xfrm>
                <a:off x="673" y="1389"/>
                <a:ext cx="1535" cy="2041"/>
              </a:xfrm>
              <a:prstGeom prst="cube">
                <a:avLst>
                  <a:gd name="adj" fmla="val 925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000" u="none">
                  <a:solidFill>
                    <a:srgbClr val="CC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673" y="2920"/>
                <a:ext cx="1535" cy="134"/>
              </a:xfrm>
              <a:custGeom>
                <a:avLst/>
                <a:gdLst>
                  <a:gd name="T0" fmla="*/ 0 w 1200"/>
                  <a:gd name="T1" fmla="*/ 210 h 120"/>
                  <a:gd name="T2" fmla="*/ 3701 w 1200"/>
                  <a:gd name="T3" fmla="*/ 210 h 120"/>
                  <a:gd name="T4" fmla="*/ 4110 w 1200"/>
                  <a:gd name="T5" fmla="*/ 0 h 120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120"/>
                  <a:gd name="T11" fmla="*/ 1200 w 1200"/>
                  <a:gd name="T12" fmla="*/ 120 h 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200"/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673" y="2530"/>
                <a:ext cx="1535" cy="134"/>
              </a:xfrm>
              <a:custGeom>
                <a:avLst/>
                <a:gdLst>
                  <a:gd name="T0" fmla="*/ 0 w 1200"/>
                  <a:gd name="T1" fmla="*/ 210 h 120"/>
                  <a:gd name="T2" fmla="*/ 3701 w 1200"/>
                  <a:gd name="T3" fmla="*/ 210 h 120"/>
                  <a:gd name="T4" fmla="*/ 4110 w 1200"/>
                  <a:gd name="T5" fmla="*/ 0 h 120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120"/>
                  <a:gd name="T11" fmla="*/ 1200 w 1200"/>
                  <a:gd name="T12" fmla="*/ 120 h 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200"/>
              </a:p>
            </p:txBody>
          </p:sp>
          <p:sp>
            <p:nvSpPr>
              <p:cNvPr id="49" name="Freeform 9"/>
              <p:cNvSpPr>
                <a:spLocks/>
              </p:cNvSpPr>
              <p:nvPr/>
            </p:nvSpPr>
            <p:spPr bwMode="auto">
              <a:xfrm>
                <a:off x="673" y="2147"/>
                <a:ext cx="1535" cy="135"/>
              </a:xfrm>
              <a:custGeom>
                <a:avLst/>
                <a:gdLst>
                  <a:gd name="T0" fmla="*/ 0 w 1200"/>
                  <a:gd name="T1" fmla="*/ 216 h 120"/>
                  <a:gd name="T2" fmla="*/ 3701 w 1200"/>
                  <a:gd name="T3" fmla="*/ 216 h 120"/>
                  <a:gd name="T4" fmla="*/ 4110 w 1200"/>
                  <a:gd name="T5" fmla="*/ 0 h 120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120"/>
                  <a:gd name="T11" fmla="*/ 1200 w 1200"/>
                  <a:gd name="T12" fmla="*/ 120 h 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200"/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673" y="1765"/>
                <a:ext cx="1535" cy="134"/>
              </a:xfrm>
              <a:custGeom>
                <a:avLst/>
                <a:gdLst>
                  <a:gd name="T0" fmla="*/ 0 w 1200"/>
                  <a:gd name="T1" fmla="*/ 210 h 120"/>
                  <a:gd name="T2" fmla="*/ 3701 w 1200"/>
                  <a:gd name="T3" fmla="*/ 210 h 120"/>
                  <a:gd name="T4" fmla="*/ 4110 w 1200"/>
                  <a:gd name="T5" fmla="*/ 0 h 120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120"/>
                  <a:gd name="T11" fmla="*/ 1200 w 1200"/>
                  <a:gd name="T12" fmla="*/ 120 h 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200"/>
              </a:p>
            </p:txBody>
          </p:sp>
        </p:grpSp>
        <p:sp>
          <p:nvSpPr>
            <p:cNvPr id="41" name="Text Box 11"/>
            <p:cNvSpPr txBox="1">
              <a:spLocks noChangeArrowheads="1"/>
            </p:cNvSpPr>
            <p:nvPr/>
          </p:nvSpPr>
          <p:spPr bwMode="auto">
            <a:xfrm>
              <a:off x="2742" y="1030"/>
              <a:ext cx="1263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050" u="none" dirty="0" smtClean="0">
                  <a:solidFill>
                    <a:srgbClr val="CC0000"/>
                  </a:solidFill>
                  <a:latin typeface="Arial" charset="0"/>
                  <a:ea typeface="黑体" pitchFamily="2" charset="-122"/>
                </a:rPr>
                <a:t>        </a:t>
              </a:r>
              <a:r>
                <a:rPr kumimoji="1" lang="zh-CN" altLang="en-US" sz="1050" u="none" dirty="0">
                  <a:solidFill>
                    <a:srgbClr val="CC0000"/>
                  </a:solidFill>
                  <a:ea typeface="黑体" pitchFamily="2" charset="-122"/>
                </a:rPr>
                <a:t>应用层</a:t>
              </a:r>
            </a:p>
          </p:txBody>
        </p:sp>
        <p:sp>
          <p:nvSpPr>
            <p:cNvPr id="42" name="Text Box 12"/>
            <p:cNvSpPr txBox="1">
              <a:spLocks noChangeArrowheads="1"/>
            </p:cNvSpPr>
            <p:nvPr/>
          </p:nvSpPr>
          <p:spPr bwMode="auto">
            <a:xfrm>
              <a:off x="2742" y="1415"/>
              <a:ext cx="1263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050" u="none" dirty="0" smtClean="0">
                  <a:solidFill>
                    <a:srgbClr val="CC0000"/>
                  </a:solidFill>
                  <a:latin typeface="Arial" charset="0"/>
                  <a:ea typeface="黑体" pitchFamily="2" charset="-122"/>
                </a:rPr>
                <a:t>        </a:t>
              </a:r>
              <a:r>
                <a:rPr kumimoji="1" lang="zh-CN" altLang="en-US" sz="1050" u="none" dirty="0">
                  <a:solidFill>
                    <a:srgbClr val="CC0000"/>
                  </a:solidFill>
                  <a:ea typeface="黑体" pitchFamily="2" charset="-122"/>
                </a:rPr>
                <a:t>传输层</a:t>
              </a:r>
            </a:p>
          </p:txBody>
        </p:sp>
        <p:sp>
          <p:nvSpPr>
            <p:cNvPr id="43" name="Text Box 13"/>
            <p:cNvSpPr txBox="1">
              <a:spLocks noChangeArrowheads="1"/>
            </p:cNvSpPr>
            <p:nvPr/>
          </p:nvSpPr>
          <p:spPr bwMode="auto">
            <a:xfrm>
              <a:off x="2742" y="1801"/>
              <a:ext cx="1263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050" u="none" dirty="0" smtClean="0">
                  <a:solidFill>
                    <a:srgbClr val="003399"/>
                  </a:solidFill>
                  <a:latin typeface="Arial" charset="0"/>
                  <a:ea typeface="黑体" pitchFamily="2" charset="-122"/>
                </a:rPr>
                <a:t>        </a:t>
              </a:r>
              <a:r>
                <a:rPr kumimoji="1" lang="zh-CN" altLang="en-US" sz="1050" u="none" dirty="0">
                  <a:solidFill>
                    <a:srgbClr val="003399"/>
                  </a:solidFill>
                  <a:ea typeface="黑体" pitchFamily="2" charset="-122"/>
                </a:rPr>
                <a:t>网络层</a:t>
              </a:r>
            </a:p>
          </p:txBody>
        </p:sp>
        <p:sp>
          <p:nvSpPr>
            <p:cNvPr id="44" name="Text Box 14"/>
            <p:cNvSpPr txBox="1">
              <a:spLocks noChangeArrowheads="1"/>
            </p:cNvSpPr>
            <p:nvPr/>
          </p:nvSpPr>
          <p:spPr bwMode="auto">
            <a:xfrm>
              <a:off x="2742" y="2187"/>
              <a:ext cx="1440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050" u="none" dirty="0" smtClean="0">
                  <a:solidFill>
                    <a:srgbClr val="CC0000"/>
                  </a:solidFill>
                  <a:latin typeface="Arial" charset="0"/>
                  <a:ea typeface="黑体" pitchFamily="2" charset="-122"/>
                </a:rPr>
                <a:t>    </a:t>
              </a:r>
              <a:r>
                <a:rPr kumimoji="1" lang="zh-CN" altLang="en-US" sz="1050" u="none" dirty="0">
                  <a:solidFill>
                    <a:srgbClr val="CC0000"/>
                  </a:solidFill>
                  <a:ea typeface="黑体" pitchFamily="2" charset="-122"/>
                </a:rPr>
                <a:t>数据链路层</a:t>
              </a:r>
            </a:p>
          </p:txBody>
        </p:sp>
        <p:sp>
          <p:nvSpPr>
            <p:cNvPr id="45" name="Text Box 15"/>
            <p:cNvSpPr txBox="1">
              <a:spLocks noChangeArrowheads="1"/>
            </p:cNvSpPr>
            <p:nvPr/>
          </p:nvSpPr>
          <p:spPr bwMode="auto">
            <a:xfrm>
              <a:off x="2742" y="2573"/>
              <a:ext cx="1263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050" u="none" dirty="0" smtClean="0">
                  <a:solidFill>
                    <a:srgbClr val="CC0000"/>
                  </a:solidFill>
                  <a:latin typeface="Arial" charset="0"/>
                  <a:ea typeface="黑体" pitchFamily="2" charset="-122"/>
                </a:rPr>
                <a:t>        </a:t>
              </a:r>
              <a:r>
                <a:rPr kumimoji="1" lang="zh-CN" altLang="en-US" sz="1050" u="none" dirty="0">
                  <a:solidFill>
                    <a:srgbClr val="CC0000"/>
                  </a:solidFill>
                  <a:ea typeface="黑体" pitchFamily="2" charset="-122"/>
                </a:rPr>
                <a:t>物理层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256" y="1593268"/>
            <a:ext cx="3262849" cy="3435680"/>
          </a:xfrm>
          <a:prstGeom prst="rect">
            <a:avLst/>
          </a:prstGeom>
        </p:spPr>
      </p:pic>
      <p:grpSp>
        <p:nvGrpSpPr>
          <p:cNvPr id="65" name="Group 19"/>
          <p:cNvGrpSpPr>
            <a:grpSpLocks/>
          </p:cNvGrpSpPr>
          <p:nvPr/>
        </p:nvGrpSpPr>
        <p:grpSpPr bwMode="auto">
          <a:xfrm>
            <a:off x="270238" y="3190098"/>
            <a:ext cx="1043593" cy="1599699"/>
            <a:chOff x="2742" y="849"/>
            <a:chExt cx="1440" cy="2061"/>
          </a:xfrm>
        </p:grpSpPr>
        <p:sp>
          <p:nvSpPr>
            <p:cNvPr id="66" name="Text Box 4"/>
            <p:cNvSpPr txBox="1">
              <a:spLocks noChangeArrowheads="1"/>
            </p:cNvSpPr>
            <p:nvPr/>
          </p:nvSpPr>
          <p:spPr bwMode="auto">
            <a:xfrm>
              <a:off x="3099" y="2180"/>
              <a:ext cx="1051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900" u="none">
                  <a:solidFill>
                    <a:srgbClr val="CC0000"/>
                  </a:solidFill>
                  <a:ea typeface="宋体" charset="-122"/>
                </a:rPr>
                <a:t>数据链路层</a:t>
              </a:r>
            </a:p>
          </p:txBody>
        </p:sp>
        <p:grpSp>
          <p:nvGrpSpPr>
            <p:cNvPr id="67" name="Group 5"/>
            <p:cNvGrpSpPr>
              <a:grpSpLocks/>
            </p:cNvGrpSpPr>
            <p:nvPr/>
          </p:nvGrpSpPr>
          <p:grpSpPr bwMode="auto">
            <a:xfrm>
              <a:off x="2925" y="849"/>
              <a:ext cx="1209" cy="2041"/>
              <a:chOff x="673" y="1389"/>
              <a:chExt cx="1535" cy="2041"/>
            </a:xfrm>
          </p:grpSpPr>
          <p:sp>
            <p:nvSpPr>
              <p:cNvPr id="73" name="AutoShape 6"/>
              <p:cNvSpPr>
                <a:spLocks noChangeArrowheads="1"/>
              </p:cNvSpPr>
              <p:nvPr/>
            </p:nvSpPr>
            <p:spPr bwMode="auto">
              <a:xfrm>
                <a:off x="673" y="1389"/>
                <a:ext cx="1535" cy="2041"/>
              </a:xfrm>
              <a:prstGeom prst="cube">
                <a:avLst>
                  <a:gd name="adj" fmla="val 925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000" u="none">
                  <a:solidFill>
                    <a:srgbClr val="CC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73" y="2920"/>
                <a:ext cx="1535" cy="134"/>
              </a:xfrm>
              <a:custGeom>
                <a:avLst/>
                <a:gdLst>
                  <a:gd name="T0" fmla="*/ 0 w 1200"/>
                  <a:gd name="T1" fmla="*/ 210 h 120"/>
                  <a:gd name="T2" fmla="*/ 3701 w 1200"/>
                  <a:gd name="T3" fmla="*/ 210 h 120"/>
                  <a:gd name="T4" fmla="*/ 4110 w 1200"/>
                  <a:gd name="T5" fmla="*/ 0 h 120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120"/>
                  <a:gd name="T11" fmla="*/ 1200 w 1200"/>
                  <a:gd name="T12" fmla="*/ 120 h 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200"/>
              </a:p>
            </p:txBody>
          </p:sp>
          <p:sp>
            <p:nvSpPr>
              <p:cNvPr id="75" name="Freeform 8"/>
              <p:cNvSpPr>
                <a:spLocks/>
              </p:cNvSpPr>
              <p:nvPr/>
            </p:nvSpPr>
            <p:spPr bwMode="auto">
              <a:xfrm>
                <a:off x="673" y="2530"/>
                <a:ext cx="1535" cy="134"/>
              </a:xfrm>
              <a:custGeom>
                <a:avLst/>
                <a:gdLst>
                  <a:gd name="T0" fmla="*/ 0 w 1200"/>
                  <a:gd name="T1" fmla="*/ 210 h 120"/>
                  <a:gd name="T2" fmla="*/ 3701 w 1200"/>
                  <a:gd name="T3" fmla="*/ 210 h 120"/>
                  <a:gd name="T4" fmla="*/ 4110 w 1200"/>
                  <a:gd name="T5" fmla="*/ 0 h 120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120"/>
                  <a:gd name="T11" fmla="*/ 1200 w 1200"/>
                  <a:gd name="T12" fmla="*/ 120 h 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200"/>
              </a:p>
            </p:txBody>
          </p:sp>
          <p:sp>
            <p:nvSpPr>
              <p:cNvPr id="76" name="Freeform 9"/>
              <p:cNvSpPr>
                <a:spLocks/>
              </p:cNvSpPr>
              <p:nvPr/>
            </p:nvSpPr>
            <p:spPr bwMode="auto">
              <a:xfrm>
                <a:off x="673" y="2147"/>
                <a:ext cx="1535" cy="135"/>
              </a:xfrm>
              <a:custGeom>
                <a:avLst/>
                <a:gdLst>
                  <a:gd name="T0" fmla="*/ 0 w 1200"/>
                  <a:gd name="T1" fmla="*/ 216 h 120"/>
                  <a:gd name="T2" fmla="*/ 3701 w 1200"/>
                  <a:gd name="T3" fmla="*/ 216 h 120"/>
                  <a:gd name="T4" fmla="*/ 4110 w 1200"/>
                  <a:gd name="T5" fmla="*/ 0 h 120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120"/>
                  <a:gd name="T11" fmla="*/ 1200 w 1200"/>
                  <a:gd name="T12" fmla="*/ 120 h 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200"/>
              </a:p>
            </p:txBody>
          </p:sp>
          <p:sp>
            <p:nvSpPr>
              <p:cNvPr id="77" name="Freeform 10"/>
              <p:cNvSpPr>
                <a:spLocks/>
              </p:cNvSpPr>
              <p:nvPr/>
            </p:nvSpPr>
            <p:spPr bwMode="auto">
              <a:xfrm>
                <a:off x="673" y="1765"/>
                <a:ext cx="1535" cy="134"/>
              </a:xfrm>
              <a:custGeom>
                <a:avLst/>
                <a:gdLst>
                  <a:gd name="T0" fmla="*/ 0 w 1200"/>
                  <a:gd name="T1" fmla="*/ 210 h 120"/>
                  <a:gd name="T2" fmla="*/ 3701 w 1200"/>
                  <a:gd name="T3" fmla="*/ 210 h 120"/>
                  <a:gd name="T4" fmla="*/ 4110 w 1200"/>
                  <a:gd name="T5" fmla="*/ 0 h 120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120"/>
                  <a:gd name="T11" fmla="*/ 1200 w 1200"/>
                  <a:gd name="T12" fmla="*/ 120 h 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200"/>
              </a:p>
            </p:txBody>
          </p:sp>
        </p:grpSp>
        <p:sp>
          <p:nvSpPr>
            <p:cNvPr id="68" name="Text Box 11"/>
            <p:cNvSpPr txBox="1">
              <a:spLocks noChangeArrowheads="1"/>
            </p:cNvSpPr>
            <p:nvPr/>
          </p:nvSpPr>
          <p:spPr bwMode="auto">
            <a:xfrm>
              <a:off x="2742" y="1030"/>
              <a:ext cx="1263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050" u="none" dirty="0" smtClean="0">
                  <a:solidFill>
                    <a:srgbClr val="CC0000"/>
                  </a:solidFill>
                  <a:latin typeface="Arial" charset="0"/>
                  <a:ea typeface="黑体" pitchFamily="2" charset="-122"/>
                </a:rPr>
                <a:t>        </a:t>
              </a:r>
              <a:r>
                <a:rPr kumimoji="1" lang="zh-CN" altLang="en-US" sz="1050" u="none" dirty="0">
                  <a:solidFill>
                    <a:srgbClr val="CC0000"/>
                  </a:solidFill>
                  <a:ea typeface="黑体" pitchFamily="2" charset="-122"/>
                </a:rPr>
                <a:t>应用层</a:t>
              </a:r>
            </a:p>
          </p:txBody>
        </p:sp>
        <p:sp>
          <p:nvSpPr>
            <p:cNvPr id="69" name="Text Box 12"/>
            <p:cNvSpPr txBox="1">
              <a:spLocks noChangeArrowheads="1"/>
            </p:cNvSpPr>
            <p:nvPr/>
          </p:nvSpPr>
          <p:spPr bwMode="auto">
            <a:xfrm>
              <a:off x="2742" y="1415"/>
              <a:ext cx="1263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050" u="none" dirty="0" smtClean="0">
                  <a:solidFill>
                    <a:srgbClr val="CC0000"/>
                  </a:solidFill>
                  <a:latin typeface="Arial" charset="0"/>
                  <a:ea typeface="黑体" pitchFamily="2" charset="-122"/>
                </a:rPr>
                <a:t>        </a:t>
              </a:r>
              <a:r>
                <a:rPr kumimoji="1" lang="zh-CN" altLang="en-US" sz="1050" u="none" dirty="0">
                  <a:solidFill>
                    <a:srgbClr val="CC0000"/>
                  </a:solidFill>
                  <a:ea typeface="黑体" pitchFamily="2" charset="-122"/>
                </a:rPr>
                <a:t>传输层</a:t>
              </a:r>
            </a:p>
          </p:txBody>
        </p:sp>
        <p:sp>
          <p:nvSpPr>
            <p:cNvPr id="70" name="Text Box 13"/>
            <p:cNvSpPr txBox="1">
              <a:spLocks noChangeArrowheads="1"/>
            </p:cNvSpPr>
            <p:nvPr/>
          </p:nvSpPr>
          <p:spPr bwMode="auto">
            <a:xfrm>
              <a:off x="2742" y="1801"/>
              <a:ext cx="1263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050" u="none" dirty="0" smtClean="0">
                  <a:solidFill>
                    <a:srgbClr val="003399"/>
                  </a:solidFill>
                  <a:latin typeface="Arial" charset="0"/>
                  <a:ea typeface="黑体" pitchFamily="2" charset="-122"/>
                </a:rPr>
                <a:t>        </a:t>
              </a:r>
              <a:r>
                <a:rPr kumimoji="1" lang="zh-CN" altLang="en-US" sz="1050" u="none" dirty="0">
                  <a:solidFill>
                    <a:srgbClr val="003399"/>
                  </a:solidFill>
                  <a:ea typeface="黑体" pitchFamily="2" charset="-122"/>
                </a:rPr>
                <a:t>网络层</a:t>
              </a:r>
            </a:p>
          </p:txBody>
        </p:sp>
        <p:sp>
          <p:nvSpPr>
            <p:cNvPr id="71" name="Text Box 14"/>
            <p:cNvSpPr txBox="1">
              <a:spLocks noChangeArrowheads="1"/>
            </p:cNvSpPr>
            <p:nvPr/>
          </p:nvSpPr>
          <p:spPr bwMode="auto">
            <a:xfrm>
              <a:off x="2742" y="2187"/>
              <a:ext cx="1440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050" u="none" dirty="0" smtClean="0">
                  <a:solidFill>
                    <a:srgbClr val="CC0000"/>
                  </a:solidFill>
                  <a:latin typeface="Arial" charset="0"/>
                  <a:ea typeface="黑体" pitchFamily="2" charset="-122"/>
                </a:rPr>
                <a:t>    </a:t>
              </a:r>
              <a:r>
                <a:rPr kumimoji="1" lang="zh-CN" altLang="en-US" sz="1050" u="none" dirty="0">
                  <a:solidFill>
                    <a:srgbClr val="CC0000"/>
                  </a:solidFill>
                  <a:ea typeface="黑体" pitchFamily="2" charset="-122"/>
                </a:rPr>
                <a:t>数据链路层</a:t>
              </a:r>
            </a:p>
          </p:txBody>
        </p:sp>
        <p:sp>
          <p:nvSpPr>
            <p:cNvPr id="72" name="Text Box 15"/>
            <p:cNvSpPr txBox="1">
              <a:spLocks noChangeArrowheads="1"/>
            </p:cNvSpPr>
            <p:nvPr/>
          </p:nvSpPr>
          <p:spPr bwMode="auto">
            <a:xfrm>
              <a:off x="2742" y="2573"/>
              <a:ext cx="1263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050" u="none" dirty="0" smtClean="0">
                  <a:solidFill>
                    <a:srgbClr val="CC0000"/>
                  </a:solidFill>
                  <a:latin typeface="Arial" charset="0"/>
                  <a:ea typeface="黑体" pitchFamily="2" charset="-122"/>
                </a:rPr>
                <a:t>        </a:t>
              </a:r>
              <a:r>
                <a:rPr kumimoji="1" lang="zh-CN" altLang="en-US" sz="1050" u="none" dirty="0">
                  <a:solidFill>
                    <a:srgbClr val="CC0000"/>
                  </a:solidFill>
                  <a:ea typeface="黑体" pitchFamily="2" charset="-122"/>
                </a:rPr>
                <a:t>物理层</a:t>
              </a:r>
            </a:p>
          </p:txBody>
        </p:sp>
      </p:grpSp>
      <p:grpSp>
        <p:nvGrpSpPr>
          <p:cNvPr id="78" name="Group 19"/>
          <p:cNvGrpSpPr>
            <a:grpSpLocks/>
          </p:cNvGrpSpPr>
          <p:nvPr/>
        </p:nvGrpSpPr>
        <p:grpSpPr bwMode="auto">
          <a:xfrm>
            <a:off x="4528138" y="1420416"/>
            <a:ext cx="1043593" cy="1599699"/>
            <a:chOff x="2742" y="849"/>
            <a:chExt cx="1440" cy="2061"/>
          </a:xfrm>
        </p:grpSpPr>
        <p:sp>
          <p:nvSpPr>
            <p:cNvPr id="79" name="Text Box 4"/>
            <p:cNvSpPr txBox="1">
              <a:spLocks noChangeArrowheads="1"/>
            </p:cNvSpPr>
            <p:nvPr/>
          </p:nvSpPr>
          <p:spPr bwMode="auto">
            <a:xfrm>
              <a:off x="3099" y="2180"/>
              <a:ext cx="1051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900" u="none">
                  <a:solidFill>
                    <a:srgbClr val="CC0000"/>
                  </a:solidFill>
                  <a:ea typeface="宋体" charset="-122"/>
                </a:rPr>
                <a:t>数据链路层</a:t>
              </a:r>
            </a:p>
          </p:txBody>
        </p:sp>
        <p:grpSp>
          <p:nvGrpSpPr>
            <p:cNvPr id="80" name="Group 5"/>
            <p:cNvGrpSpPr>
              <a:grpSpLocks/>
            </p:cNvGrpSpPr>
            <p:nvPr/>
          </p:nvGrpSpPr>
          <p:grpSpPr bwMode="auto">
            <a:xfrm>
              <a:off x="2925" y="849"/>
              <a:ext cx="1209" cy="2041"/>
              <a:chOff x="673" y="1389"/>
              <a:chExt cx="1535" cy="2041"/>
            </a:xfrm>
          </p:grpSpPr>
          <p:sp>
            <p:nvSpPr>
              <p:cNvPr id="86" name="AutoShape 6"/>
              <p:cNvSpPr>
                <a:spLocks noChangeArrowheads="1"/>
              </p:cNvSpPr>
              <p:nvPr/>
            </p:nvSpPr>
            <p:spPr bwMode="auto">
              <a:xfrm>
                <a:off x="673" y="1389"/>
                <a:ext cx="1535" cy="2041"/>
              </a:xfrm>
              <a:prstGeom prst="cube">
                <a:avLst>
                  <a:gd name="adj" fmla="val 925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000" u="none">
                  <a:solidFill>
                    <a:srgbClr val="CC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87" name="Freeform 7"/>
              <p:cNvSpPr>
                <a:spLocks/>
              </p:cNvSpPr>
              <p:nvPr/>
            </p:nvSpPr>
            <p:spPr bwMode="auto">
              <a:xfrm>
                <a:off x="673" y="2920"/>
                <a:ext cx="1535" cy="134"/>
              </a:xfrm>
              <a:custGeom>
                <a:avLst/>
                <a:gdLst>
                  <a:gd name="T0" fmla="*/ 0 w 1200"/>
                  <a:gd name="T1" fmla="*/ 210 h 120"/>
                  <a:gd name="T2" fmla="*/ 3701 w 1200"/>
                  <a:gd name="T3" fmla="*/ 210 h 120"/>
                  <a:gd name="T4" fmla="*/ 4110 w 1200"/>
                  <a:gd name="T5" fmla="*/ 0 h 120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120"/>
                  <a:gd name="T11" fmla="*/ 1200 w 1200"/>
                  <a:gd name="T12" fmla="*/ 120 h 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200"/>
              </a:p>
            </p:txBody>
          </p:sp>
          <p:sp>
            <p:nvSpPr>
              <p:cNvPr id="88" name="Freeform 8"/>
              <p:cNvSpPr>
                <a:spLocks/>
              </p:cNvSpPr>
              <p:nvPr/>
            </p:nvSpPr>
            <p:spPr bwMode="auto">
              <a:xfrm>
                <a:off x="673" y="2530"/>
                <a:ext cx="1535" cy="134"/>
              </a:xfrm>
              <a:custGeom>
                <a:avLst/>
                <a:gdLst>
                  <a:gd name="T0" fmla="*/ 0 w 1200"/>
                  <a:gd name="T1" fmla="*/ 210 h 120"/>
                  <a:gd name="T2" fmla="*/ 3701 w 1200"/>
                  <a:gd name="T3" fmla="*/ 210 h 120"/>
                  <a:gd name="T4" fmla="*/ 4110 w 1200"/>
                  <a:gd name="T5" fmla="*/ 0 h 120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120"/>
                  <a:gd name="T11" fmla="*/ 1200 w 1200"/>
                  <a:gd name="T12" fmla="*/ 120 h 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200"/>
              </a:p>
            </p:txBody>
          </p:sp>
          <p:sp>
            <p:nvSpPr>
              <p:cNvPr id="89" name="Freeform 9"/>
              <p:cNvSpPr>
                <a:spLocks/>
              </p:cNvSpPr>
              <p:nvPr/>
            </p:nvSpPr>
            <p:spPr bwMode="auto">
              <a:xfrm>
                <a:off x="673" y="2147"/>
                <a:ext cx="1535" cy="135"/>
              </a:xfrm>
              <a:custGeom>
                <a:avLst/>
                <a:gdLst>
                  <a:gd name="T0" fmla="*/ 0 w 1200"/>
                  <a:gd name="T1" fmla="*/ 216 h 120"/>
                  <a:gd name="T2" fmla="*/ 3701 w 1200"/>
                  <a:gd name="T3" fmla="*/ 216 h 120"/>
                  <a:gd name="T4" fmla="*/ 4110 w 1200"/>
                  <a:gd name="T5" fmla="*/ 0 h 120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120"/>
                  <a:gd name="T11" fmla="*/ 1200 w 1200"/>
                  <a:gd name="T12" fmla="*/ 120 h 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200"/>
              </a:p>
            </p:txBody>
          </p:sp>
          <p:sp>
            <p:nvSpPr>
              <p:cNvPr id="90" name="Freeform 10"/>
              <p:cNvSpPr>
                <a:spLocks/>
              </p:cNvSpPr>
              <p:nvPr/>
            </p:nvSpPr>
            <p:spPr bwMode="auto">
              <a:xfrm>
                <a:off x="673" y="1765"/>
                <a:ext cx="1535" cy="134"/>
              </a:xfrm>
              <a:custGeom>
                <a:avLst/>
                <a:gdLst>
                  <a:gd name="T0" fmla="*/ 0 w 1200"/>
                  <a:gd name="T1" fmla="*/ 210 h 120"/>
                  <a:gd name="T2" fmla="*/ 3701 w 1200"/>
                  <a:gd name="T3" fmla="*/ 210 h 120"/>
                  <a:gd name="T4" fmla="*/ 4110 w 1200"/>
                  <a:gd name="T5" fmla="*/ 0 h 120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120"/>
                  <a:gd name="T11" fmla="*/ 1200 w 1200"/>
                  <a:gd name="T12" fmla="*/ 120 h 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200"/>
              </a:p>
            </p:txBody>
          </p:sp>
        </p:grpSp>
        <p:sp>
          <p:nvSpPr>
            <p:cNvPr id="81" name="Text Box 11"/>
            <p:cNvSpPr txBox="1">
              <a:spLocks noChangeArrowheads="1"/>
            </p:cNvSpPr>
            <p:nvPr/>
          </p:nvSpPr>
          <p:spPr bwMode="auto">
            <a:xfrm>
              <a:off x="2742" y="1030"/>
              <a:ext cx="1263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050" u="none" dirty="0" smtClean="0">
                  <a:solidFill>
                    <a:srgbClr val="CC0000"/>
                  </a:solidFill>
                  <a:latin typeface="Arial" charset="0"/>
                  <a:ea typeface="黑体" pitchFamily="2" charset="-122"/>
                </a:rPr>
                <a:t>        </a:t>
              </a:r>
              <a:r>
                <a:rPr kumimoji="1" lang="zh-CN" altLang="en-US" sz="1050" u="none" dirty="0">
                  <a:solidFill>
                    <a:srgbClr val="CC0000"/>
                  </a:solidFill>
                  <a:ea typeface="黑体" pitchFamily="2" charset="-122"/>
                </a:rPr>
                <a:t>应用层</a:t>
              </a:r>
            </a:p>
          </p:txBody>
        </p:sp>
        <p:sp>
          <p:nvSpPr>
            <p:cNvPr id="82" name="Text Box 12"/>
            <p:cNvSpPr txBox="1">
              <a:spLocks noChangeArrowheads="1"/>
            </p:cNvSpPr>
            <p:nvPr/>
          </p:nvSpPr>
          <p:spPr bwMode="auto">
            <a:xfrm>
              <a:off x="2742" y="1415"/>
              <a:ext cx="1263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050" u="none" dirty="0" smtClean="0">
                  <a:solidFill>
                    <a:srgbClr val="CC0000"/>
                  </a:solidFill>
                  <a:latin typeface="Arial" charset="0"/>
                  <a:ea typeface="黑体" pitchFamily="2" charset="-122"/>
                </a:rPr>
                <a:t>        </a:t>
              </a:r>
              <a:r>
                <a:rPr kumimoji="1" lang="zh-CN" altLang="en-US" sz="1050" u="none" dirty="0">
                  <a:solidFill>
                    <a:srgbClr val="CC0000"/>
                  </a:solidFill>
                  <a:ea typeface="黑体" pitchFamily="2" charset="-122"/>
                </a:rPr>
                <a:t>传输层</a:t>
              </a:r>
            </a:p>
          </p:txBody>
        </p:sp>
        <p:sp>
          <p:nvSpPr>
            <p:cNvPr id="83" name="Text Box 13"/>
            <p:cNvSpPr txBox="1">
              <a:spLocks noChangeArrowheads="1"/>
            </p:cNvSpPr>
            <p:nvPr/>
          </p:nvSpPr>
          <p:spPr bwMode="auto">
            <a:xfrm>
              <a:off x="2742" y="1801"/>
              <a:ext cx="1263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050" u="none" dirty="0" smtClean="0">
                  <a:solidFill>
                    <a:srgbClr val="003399"/>
                  </a:solidFill>
                  <a:latin typeface="Arial" charset="0"/>
                  <a:ea typeface="黑体" pitchFamily="2" charset="-122"/>
                </a:rPr>
                <a:t>        </a:t>
              </a:r>
              <a:r>
                <a:rPr kumimoji="1" lang="zh-CN" altLang="en-US" sz="1050" u="none" dirty="0">
                  <a:solidFill>
                    <a:srgbClr val="003399"/>
                  </a:solidFill>
                  <a:ea typeface="黑体" pitchFamily="2" charset="-122"/>
                </a:rPr>
                <a:t>网络层</a:t>
              </a:r>
            </a:p>
          </p:txBody>
        </p:sp>
        <p:sp>
          <p:nvSpPr>
            <p:cNvPr id="84" name="Text Box 14"/>
            <p:cNvSpPr txBox="1">
              <a:spLocks noChangeArrowheads="1"/>
            </p:cNvSpPr>
            <p:nvPr/>
          </p:nvSpPr>
          <p:spPr bwMode="auto">
            <a:xfrm>
              <a:off x="2742" y="2187"/>
              <a:ext cx="1440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050" u="none" dirty="0" smtClean="0">
                  <a:solidFill>
                    <a:srgbClr val="CC0000"/>
                  </a:solidFill>
                  <a:latin typeface="Arial" charset="0"/>
                  <a:ea typeface="黑体" pitchFamily="2" charset="-122"/>
                </a:rPr>
                <a:t>    </a:t>
              </a:r>
              <a:r>
                <a:rPr kumimoji="1" lang="zh-CN" altLang="en-US" sz="1050" u="none" dirty="0">
                  <a:solidFill>
                    <a:srgbClr val="CC0000"/>
                  </a:solidFill>
                  <a:ea typeface="黑体" pitchFamily="2" charset="-122"/>
                </a:rPr>
                <a:t>数据链路层</a:t>
              </a:r>
            </a:p>
          </p:txBody>
        </p:sp>
        <p:sp>
          <p:nvSpPr>
            <p:cNvPr id="85" name="Text Box 15"/>
            <p:cNvSpPr txBox="1">
              <a:spLocks noChangeArrowheads="1"/>
            </p:cNvSpPr>
            <p:nvPr/>
          </p:nvSpPr>
          <p:spPr bwMode="auto">
            <a:xfrm>
              <a:off x="2742" y="2573"/>
              <a:ext cx="1263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050" u="none" dirty="0" smtClean="0">
                  <a:solidFill>
                    <a:srgbClr val="CC0000"/>
                  </a:solidFill>
                  <a:latin typeface="Arial" charset="0"/>
                  <a:ea typeface="黑体" pitchFamily="2" charset="-122"/>
                </a:rPr>
                <a:t>        </a:t>
              </a:r>
              <a:r>
                <a:rPr kumimoji="1" lang="zh-CN" altLang="en-US" sz="1050" u="none" dirty="0">
                  <a:solidFill>
                    <a:srgbClr val="CC0000"/>
                  </a:solidFill>
                  <a:ea typeface="黑体" pitchFamily="2" charset="-122"/>
                </a:rPr>
                <a:t>物理层</a:t>
              </a:r>
            </a:p>
          </p:txBody>
        </p:sp>
      </p:grpSp>
      <p:grpSp>
        <p:nvGrpSpPr>
          <p:cNvPr id="91" name="Group 19"/>
          <p:cNvGrpSpPr>
            <a:grpSpLocks/>
          </p:cNvGrpSpPr>
          <p:nvPr/>
        </p:nvGrpSpPr>
        <p:grpSpPr bwMode="auto">
          <a:xfrm>
            <a:off x="4528139" y="3190098"/>
            <a:ext cx="1043593" cy="1599699"/>
            <a:chOff x="2742" y="849"/>
            <a:chExt cx="1440" cy="2061"/>
          </a:xfrm>
        </p:grpSpPr>
        <p:sp>
          <p:nvSpPr>
            <p:cNvPr id="92" name="Text Box 4"/>
            <p:cNvSpPr txBox="1">
              <a:spLocks noChangeArrowheads="1"/>
            </p:cNvSpPr>
            <p:nvPr/>
          </p:nvSpPr>
          <p:spPr bwMode="auto">
            <a:xfrm>
              <a:off x="3099" y="2180"/>
              <a:ext cx="1051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900" u="none">
                  <a:solidFill>
                    <a:srgbClr val="CC0000"/>
                  </a:solidFill>
                  <a:ea typeface="宋体" charset="-122"/>
                </a:rPr>
                <a:t>数据链路层</a:t>
              </a:r>
            </a:p>
          </p:txBody>
        </p:sp>
        <p:grpSp>
          <p:nvGrpSpPr>
            <p:cNvPr id="93" name="Group 5"/>
            <p:cNvGrpSpPr>
              <a:grpSpLocks/>
            </p:cNvGrpSpPr>
            <p:nvPr/>
          </p:nvGrpSpPr>
          <p:grpSpPr bwMode="auto">
            <a:xfrm>
              <a:off x="2925" y="849"/>
              <a:ext cx="1209" cy="2041"/>
              <a:chOff x="673" y="1389"/>
              <a:chExt cx="1535" cy="2041"/>
            </a:xfrm>
          </p:grpSpPr>
          <p:sp>
            <p:nvSpPr>
              <p:cNvPr id="99" name="AutoShape 6"/>
              <p:cNvSpPr>
                <a:spLocks noChangeArrowheads="1"/>
              </p:cNvSpPr>
              <p:nvPr/>
            </p:nvSpPr>
            <p:spPr bwMode="auto">
              <a:xfrm>
                <a:off x="673" y="1389"/>
                <a:ext cx="1535" cy="2041"/>
              </a:xfrm>
              <a:prstGeom prst="cube">
                <a:avLst>
                  <a:gd name="adj" fmla="val 925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000" u="none">
                  <a:solidFill>
                    <a:srgbClr val="CC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00" name="Freeform 7"/>
              <p:cNvSpPr>
                <a:spLocks/>
              </p:cNvSpPr>
              <p:nvPr/>
            </p:nvSpPr>
            <p:spPr bwMode="auto">
              <a:xfrm>
                <a:off x="673" y="2920"/>
                <a:ext cx="1535" cy="134"/>
              </a:xfrm>
              <a:custGeom>
                <a:avLst/>
                <a:gdLst>
                  <a:gd name="T0" fmla="*/ 0 w 1200"/>
                  <a:gd name="T1" fmla="*/ 210 h 120"/>
                  <a:gd name="T2" fmla="*/ 3701 w 1200"/>
                  <a:gd name="T3" fmla="*/ 210 h 120"/>
                  <a:gd name="T4" fmla="*/ 4110 w 1200"/>
                  <a:gd name="T5" fmla="*/ 0 h 120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120"/>
                  <a:gd name="T11" fmla="*/ 1200 w 1200"/>
                  <a:gd name="T12" fmla="*/ 120 h 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200"/>
              </a:p>
            </p:txBody>
          </p:sp>
          <p:sp>
            <p:nvSpPr>
              <p:cNvPr id="101" name="Freeform 8"/>
              <p:cNvSpPr>
                <a:spLocks/>
              </p:cNvSpPr>
              <p:nvPr/>
            </p:nvSpPr>
            <p:spPr bwMode="auto">
              <a:xfrm>
                <a:off x="673" y="2530"/>
                <a:ext cx="1535" cy="134"/>
              </a:xfrm>
              <a:custGeom>
                <a:avLst/>
                <a:gdLst>
                  <a:gd name="T0" fmla="*/ 0 w 1200"/>
                  <a:gd name="T1" fmla="*/ 210 h 120"/>
                  <a:gd name="T2" fmla="*/ 3701 w 1200"/>
                  <a:gd name="T3" fmla="*/ 210 h 120"/>
                  <a:gd name="T4" fmla="*/ 4110 w 1200"/>
                  <a:gd name="T5" fmla="*/ 0 h 120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120"/>
                  <a:gd name="T11" fmla="*/ 1200 w 1200"/>
                  <a:gd name="T12" fmla="*/ 120 h 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200"/>
              </a:p>
            </p:txBody>
          </p:sp>
          <p:sp>
            <p:nvSpPr>
              <p:cNvPr id="102" name="Freeform 9"/>
              <p:cNvSpPr>
                <a:spLocks/>
              </p:cNvSpPr>
              <p:nvPr/>
            </p:nvSpPr>
            <p:spPr bwMode="auto">
              <a:xfrm>
                <a:off x="673" y="2147"/>
                <a:ext cx="1535" cy="135"/>
              </a:xfrm>
              <a:custGeom>
                <a:avLst/>
                <a:gdLst>
                  <a:gd name="T0" fmla="*/ 0 w 1200"/>
                  <a:gd name="T1" fmla="*/ 216 h 120"/>
                  <a:gd name="T2" fmla="*/ 3701 w 1200"/>
                  <a:gd name="T3" fmla="*/ 216 h 120"/>
                  <a:gd name="T4" fmla="*/ 4110 w 1200"/>
                  <a:gd name="T5" fmla="*/ 0 h 120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120"/>
                  <a:gd name="T11" fmla="*/ 1200 w 1200"/>
                  <a:gd name="T12" fmla="*/ 120 h 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200"/>
              </a:p>
            </p:txBody>
          </p:sp>
          <p:sp>
            <p:nvSpPr>
              <p:cNvPr id="103" name="Freeform 10"/>
              <p:cNvSpPr>
                <a:spLocks/>
              </p:cNvSpPr>
              <p:nvPr/>
            </p:nvSpPr>
            <p:spPr bwMode="auto">
              <a:xfrm>
                <a:off x="673" y="1765"/>
                <a:ext cx="1535" cy="134"/>
              </a:xfrm>
              <a:custGeom>
                <a:avLst/>
                <a:gdLst>
                  <a:gd name="T0" fmla="*/ 0 w 1200"/>
                  <a:gd name="T1" fmla="*/ 210 h 120"/>
                  <a:gd name="T2" fmla="*/ 3701 w 1200"/>
                  <a:gd name="T3" fmla="*/ 210 h 120"/>
                  <a:gd name="T4" fmla="*/ 4110 w 1200"/>
                  <a:gd name="T5" fmla="*/ 0 h 120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120"/>
                  <a:gd name="T11" fmla="*/ 1200 w 1200"/>
                  <a:gd name="T12" fmla="*/ 120 h 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200"/>
              </a:p>
            </p:txBody>
          </p:sp>
        </p:grpSp>
        <p:sp>
          <p:nvSpPr>
            <p:cNvPr id="94" name="Text Box 11"/>
            <p:cNvSpPr txBox="1">
              <a:spLocks noChangeArrowheads="1"/>
            </p:cNvSpPr>
            <p:nvPr/>
          </p:nvSpPr>
          <p:spPr bwMode="auto">
            <a:xfrm>
              <a:off x="2742" y="1030"/>
              <a:ext cx="1263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050" u="none" dirty="0" smtClean="0">
                  <a:solidFill>
                    <a:srgbClr val="CC0000"/>
                  </a:solidFill>
                  <a:latin typeface="Arial" charset="0"/>
                  <a:ea typeface="黑体" pitchFamily="2" charset="-122"/>
                </a:rPr>
                <a:t>        </a:t>
              </a:r>
              <a:r>
                <a:rPr kumimoji="1" lang="zh-CN" altLang="en-US" sz="1050" u="none" dirty="0">
                  <a:solidFill>
                    <a:srgbClr val="CC0000"/>
                  </a:solidFill>
                  <a:ea typeface="黑体" pitchFamily="2" charset="-122"/>
                </a:rPr>
                <a:t>应用层</a:t>
              </a:r>
            </a:p>
          </p:txBody>
        </p:sp>
        <p:sp>
          <p:nvSpPr>
            <p:cNvPr id="95" name="Text Box 12"/>
            <p:cNvSpPr txBox="1">
              <a:spLocks noChangeArrowheads="1"/>
            </p:cNvSpPr>
            <p:nvPr/>
          </p:nvSpPr>
          <p:spPr bwMode="auto">
            <a:xfrm>
              <a:off x="2742" y="1415"/>
              <a:ext cx="1263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050" u="none" dirty="0" smtClean="0">
                  <a:solidFill>
                    <a:srgbClr val="CC0000"/>
                  </a:solidFill>
                  <a:latin typeface="Arial" charset="0"/>
                  <a:ea typeface="黑体" pitchFamily="2" charset="-122"/>
                </a:rPr>
                <a:t>        </a:t>
              </a:r>
              <a:r>
                <a:rPr kumimoji="1" lang="zh-CN" altLang="en-US" sz="1050" u="none" dirty="0">
                  <a:solidFill>
                    <a:srgbClr val="CC0000"/>
                  </a:solidFill>
                  <a:ea typeface="黑体" pitchFamily="2" charset="-122"/>
                </a:rPr>
                <a:t>传输层</a:t>
              </a:r>
            </a:p>
          </p:txBody>
        </p:sp>
        <p:sp>
          <p:nvSpPr>
            <p:cNvPr id="96" name="Text Box 13"/>
            <p:cNvSpPr txBox="1">
              <a:spLocks noChangeArrowheads="1"/>
            </p:cNvSpPr>
            <p:nvPr/>
          </p:nvSpPr>
          <p:spPr bwMode="auto">
            <a:xfrm>
              <a:off x="2742" y="1801"/>
              <a:ext cx="1263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050" u="none" dirty="0" smtClean="0">
                  <a:solidFill>
                    <a:srgbClr val="003399"/>
                  </a:solidFill>
                  <a:latin typeface="Arial" charset="0"/>
                  <a:ea typeface="黑体" pitchFamily="2" charset="-122"/>
                </a:rPr>
                <a:t>        </a:t>
              </a:r>
              <a:r>
                <a:rPr kumimoji="1" lang="zh-CN" altLang="en-US" sz="1050" u="none" dirty="0">
                  <a:solidFill>
                    <a:srgbClr val="003399"/>
                  </a:solidFill>
                  <a:ea typeface="黑体" pitchFamily="2" charset="-122"/>
                </a:rPr>
                <a:t>网络层</a:t>
              </a:r>
            </a:p>
          </p:txBody>
        </p:sp>
        <p:sp>
          <p:nvSpPr>
            <p:cNvPr id="97" name="Text Box 14"/>
            <p:cNvSpPr txBox="1">
              <a:spLocks noChangeArrowheads="1"/>
            </p:cNvSpPr>
            <p:nvPr/>
          </p:nvSpPr>
          <p:spPr bwMode="auto">
            <a:xfrm>
              <a:off x="2742" y="2187"/>
              <a:ext cx="1440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050" u="none" dirty="0" smtClean="0">
                  <a:solidFill>
                    <a:srgbClr val="CC0000"/>
                  </a:solidFill>
                  <a:latin typeface="Arial" charset="0"/>
                  <a:ea typeface="黑体" pitchFamily="2" charset="-122"/>
                </a:rPr>
                <a:t>    </a:t>
              </a:r>
              <a:r>
                <a:rPr kumimoji="1" lang="zh-CN" altLang="en-US" sz="1050" u="none" dirty="0">
                  <a:solidFill>
                    <a:srgbClr val="CC0000"/>
                  </a:solidFill>
                  <a:ea typeface="黑体" pitchFamily="2" charset="-122"/>
                </a:rPr>
                <a:t>数据链路层</a:t>
              </a:r>
            </a:p>
          </p:txBody>
        </p:sp>
        <p:sp>
          <p:nvSpPr>
            <p:cNvPr id="98" name="Text Box 15"/>
            <p:cNvSpPr txBox="1">
              <a:spLocks noChangeArrowheads="1"/>
            </p:cNvSpPr>
            <p:nvPr/>
          </p:nvSpPr>
          <p:spPr bwMode="auto">
            <a:xfrm>
              <a:off x="2742" y="2573"/>
              <a:ext cx="1263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050" u="none" dirty="0" smtClean="0">
                  <a:solidFill>
                    <a:srgbClr val="CC0000"/>
                  </a:solidFill>
                  <a:latin typeface="Arial" charset="0"/>
                  <a:ea typeface="黑体" pitchFamily="2" charset="-122"/>
                </a:rPr>
                <a:t>        </a:t>
              </a:r>
              <a:r>
                <a:rPr kumimoji="1" lang="zh-CN" altLang="en-US" sz="1050" u="none" dirty="0">
                  <a:solidFill>
                    <a:srgbClr val="CC0000"/>
                  </a:solidFill>
                  <a:ea typeface="黑体" pitchFamily="2" charset="-122"/>
                </a:rPr>
                <a:t>物理层</a:t>
              </a:r>
            </a:p>
          </p:txBody>
        </p:sp>
      </p:grpSp>
      <p:sp>
        <p:nvSpPr>
          <p:cNvPr id="104" name="AutoShape 6"/>
          <p:cNvSpPr>
            <a:spLocks noChangeArrowheads="1"/>
          </p:cNvSpPr>
          <p:nvPr/>
        </p:nvSpPr>
        <p:spPr bwMode="auto">
          <a:xfrm>
            <a:off x="5631998" y="1724895"/>
            <a:ext cx="3402967" cy="1135681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29667B">
                  <a:shade val="30000"/>
                  <a:satMod val="115000"/>
                </a:srgbClr>
              </a:gs>
              <a:gs pos="50000">
                <a:srgbClr val="29667B">
                  <a:shade val="67500"/>
                  <a:satMod val="115000"/>
                </a:srgbClr>
              </a:gs>
              <a:gs pos="100000">
                <a:srgbClr val="29667B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marL="88900" eaLnBrk="0" hangingPunct="0">
              <a:spcBef>
                <a:spcPts val="0"/>
              </a:spcBef>
              <a:tabLst>
                <a:tab pos="5565775" algn="l"/>
              </a:tabLst>
            </a:pPr>
            <a:r>
              <a:rPr lang="zh-CN" altLang="en-US" sz="2000" b="0" u="none" dirty="0" smtClean="0">
                <a:solidFill>
                  <a:srgbClr val="FFFF00"/>
                </a:solidFill>
              </a:rPr>
              <a:t>可靠通信由网络保证。</a:t>
            </a:r>
            <a:r>
              <a:rPr lang="en-US" altLang="zh-CN" sz="2000" b="0" u="none" dirty="0" smtClean="0">
                <a:solidFill>
                  <a:srgbClr val="FFFF00"/>
                </a:solidFill>
              </a:rPr>
              <a:t>OSI</a:t>
            </a:r>
            <a:r>
              <a:rPr lang="zh-CN" altLang="en-US" sz="2000" b="0" u="none" dirty="0" smtClean="0">
                <a:solidFill>
                  <a:srgbClr val="FFFF00"/>
                </a:solidFill>
              </a:rPr>
              <a:t>主张</a:t>
            </a:r>
            <a:r>
              <a:rPr lang="zh-CN" altLang="en-US" sz="2000" b="0" u="none" dirty="0" smtClean="0">
                <a:solidFill>
                  <a:srgbClr val="FFFF00"/>
                </a:solidFill>
              </a:rPr>
              <a:t>，推出</a:t>
            </a:r>
            <a:r>
              <a:rPr lang="en-US" altLang="zh-CN" sz="2000" b="0" u="none" dirty="0" smtClean="0">
                <a:solidFill>
                  <a:srgbClr val="FFFF00"/>
                </a:solidFill>
              </a:rPr>
              <a:t>ITU-T</a:t>
            </a:r>
            <a:r>
              <a:rPr lang="zh-CN" altLang="en-US" sz="2000" b="0" u="none" dirty="0" smtClean="0">
                <a:solidFill>
                  <a:srgbClr val="FFFF00"/>
                </a:solidFill>
              </a:rPr>
              <a:t>的</a:t>
            </a:r>
            <a:r>
              <a:rPr lang="en-US" altLang="zh-CN" sz="2000" b="0" u="none" dirty="0" smtClean="0">
                <a:solidFill>
                  <a:srgbClr val="FFFF00"/>
                </a:solidFill>
              </a:rPr>
              <a:t>X.25</a:t>
            </a:r>
            <a:r>
              <a:rPr lang="zh-CN" altLang="en-US" sz="2000" b="0" u="none" dirty="0" smtClean="0">
                <a:solidFill>
                  <a:srgbClr val="FFFF00"/>
                </a:solidFill>
              </a:rPr>
              <a:t>。</a:t>
            </a:r>
            <a:endParaRPr lang="en-US" altLang="zh-CN" sz="2000" b="0" u="none" dirty="0" smtClean="0">
              <a:solidFill>
                <a:srgbClr val="FFFF00"/>
              </a:solidFill>
            </a:endParaRPr>
          </a:p>
          <a:p>
            <a:pPr marL="88900" eaLnBrk="0" hangingPunct="0">
              <a:spcBef>
                <a:spcPts val="0"/>
              </a:spcBef>
              <a:tabLst>
                <a:tab pos="5565775" algn="l"/>
              </a:tabLst>
            </a:pPr>
            <a:r>
              <a:rPr lang="zh-CN" altLang="en-US" sz="2000" b="0" u="none" dirty="0" smtClean="0">
                <a:solidFill>
                  <a:srgbClr val="FFFF00"/>
                </a:solidFill>
              </a:rPr>
              <a:t>分组按同一路由转发。</a:t>
            </a:r>
            <a:endParaRPr lang="zh-CN" altLang="en-US" sz="2000" b="0" u="none" dirty="0">
              <a:solidFill>
                <a:srgbClr val="FFFF00"/>
              </a:solidFill>
            </a:endParaRPr>
          </a:p>
        </p:txBody>
      </p:sp>
      <p:sp>
        <p:nvSpPr>
          <p:cNvPr id="105" name="AutoShape 6"/>
          <p:cNvSpPr>
            <a:spLocks noChangeArrowheads="1"/>
          </p:cNvSpPr>
          <p:nvPr/>
        </p:nvSpPr>
        <p:spPr bwMode="auto">
          <a:xfrm>
            <a:off x="5602972" y="3481940"/>
            <a:ext cx="3483090" cy="139486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29667B">
                  <a:shade val="30000"/>
                  <a:satMod val="115000"/>
                </a:srgbClr>
              </a:gs>
              <a:gs pos="50000">
                <a:srgbClr val="29667B">
                  <a:shade val="67500"/>
                  <a:satMod val="115000"/>
                </a:srgbClr>
              </a:gs>
              <a:gs pos="100000">
                <a:srgbClr val="29667B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marL="88900" eaLnBrk="0" hangingPunct="0">
              <a:spcBef>
                <a:spcPts val="0"/>
              </a:spcBef>
              <a:tabLst>
                <a:tab pos="5565775" algn="l"/>
              </a:tabLst>
            </a:pPr>
            <a:r>
              <a:rPr lang="zh-CN" altLang="en-US" sz="2000" b="0" u="none" dirty="0">
                <a:solidFill>
                  <a:srgbClr val="FFFF00"/>
                </a:solidFill>
              </a:rPr>
              <a:t>可靠通信由用户主机保证。每个分组独立选择路由。</a:t>
            </a:r>
            <a:endParaRPr lang="en-US" altLang="zh-CN" sz="2000" b="0" u="none" dirty="0">
              <a:solidFill>
                <a:srgbClr val="FFFF00"/>
              </a:solidFill>
            </a:endParaRPr>
          </a:p>
          <a:p>
            <a:pPr marL="88900" eaLnBrk="0" hangingPunct="0">
              <a:spcBef>
                <a:spcPts val="0"/>
              </a:spcBef>
              <a:tabLst>
                <a:tab pos="5565775" algn="l"/>
              </a:tabLst>
            </a:pPr>
            <a:r>
              <a:rPr lang="en-US" altLang="zh-CN" sz="2000" b="0" u="none" dirty="0">
                <a:solidFill>
                  <a:srgbClr val="FFFF00"/>
                </a:solidFill>
              </a:rPr>
              <a:t>TCP/IP </a:t>
            </a:r>
            <a:r>
              <a:rPr lang="zh-CN" altLang="en-US" sz="2000" b="0" u="none" dirty="0">
                <a:solidFill>
                  <a:srgbClr val="FFFF00"/>
                </a:solidFill>
              </a:rPr>
              <a:t>体系的</a:t>
            </a:r>
            <a:r>
              <a:rPr lang="zh-CN" altLang="en-US" sz="2000" b="0" u="none" dirty="0" smtClean="0">
                <a:solidFill>
                  <a:srgbClr val="FFFF00"/>
                </a:solidFill>
              </a:rPr>
              <a:t>选择：</a:t>
            </a:r>
            <a:r>
              <a:rPr lang="en-US" altLang="zh-CN" sz="2000" b="0" u="none" dirty="0" smtClean="0">
                <a:solidFill>
                  <a:srgbClr val="FFFF00"/>
                </a:solidFill>
              </a:rPr>
              <a:t>IP</a:t>
            </a:r>
            <a:r>
              <a:rPr lang="zh-CN" altLang="en-US" sz="2000" b="0" u="none" dirty="0" smtClean="0">
                <a:solidFill>
                  <a:srgbClr val="FFFF00"/>
                </a:solidFill>
              </a:rPr>
              <a:t>数据报。</a:t>
            </a:r>
            <a:endParaRPr lang="zh-CN" altLang="en-US" sz="2000" b="0" u="non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01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标题 1"/>
          <p:cNvSpPr>
            <a:spLocks noGrp="1"/>
          </p:cNvSpPr>
          <p:nvPr>
            <p:ph type="title" idx="4294967295"/>
          </p:nvPr>
        </p:nvSpPr>
        <p:spPr>
          <a:xfrm>
            <a:off x="374650" y="635000"/>
            <a:ext cx="6429375" cy="785813"/>
          </a:xfrm>
        </p:spPr>
        <p:txBody>
          <a:bodyPr/>
          <a:lstStyle/>
          <a:p>
            <a:pPr algn="l"/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二、</a:t>
            </a:r>
            <a:r>
              <a:rPr lang="en-US" altLang="zh-CN" sz="240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IPv4</a:t>
            </a:r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协议的基本概念</a:t>
            </a:r>
          </a:p>
        </p:txBody>
      </p:sp>
      <p:sp>
        <p:nvSpPr>
          <p:cNvPr id="343042" name="内容占位符 2"/>
          <p:cNvSpPr>
            <a:spLocks noGrp="1"/>
          </p:cNvSpPr>
          <p:nvPr>
            <p:ph idx="4294967295"/>
          </p:nvPr>
        </p:nvSpPr>
        <p:spPr>
          <a:xfrm>
            <a:off x="323850" y="1635125"/>
            <a:ext cx="6120358" cy="3025775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ct val="20000"/>
              </a:spcAft>
            </a:pP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IP(</a:t>
            </a:r>
            <a:r>
              <a:rPr lang="zh-CN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Internet Protocol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) 是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TCP/IP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协议体系中网络层的协议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110000"/>
              </a:lnSpc>
              <a:spcAft>
                <a:spcPct val="20000"/>
              </a:spcAft>
            </a:pP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TCP/IP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协议一共出现了6个版本，目前使用版本4，网络层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协议记作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IPv4 ；IP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协议版本6记作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IPv6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，称为下一代的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协议。</a:t>
            </a:r>
          </a:p>
          <a:p>
            <a:pPr>
              <a:lnSpc>
                <a:spcPct val="110000"/>
              </a:lnSpc>
              <a:spcAft>
                <a:spcPct val="20000"/>
              </a:spcAft>
            </a:pP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TCP/IP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协议体系中的其它协议，如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UDP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ICMP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及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IGMP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等都是以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协议为基础的。</a:t>
            </a:r>
            <a:endParaRPr lang="en-US" altLang="zh-CN" sz="2000" dirty="0" smtClean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08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1098550"/>
            <a:ext cx="6408738" cy="399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5090" name="标题 1"/>
          <p:cNvSpPr>
            <a:spLocks noGrp="1"/>
          </p:cNvSpPr>
          <p:nvPr>
            <p:ph type="title" idx="4294967295"/>
          </p:nvPr>
        </p:nvSpPr>
        <p:spPr>
          <a:xfrm>
            <a:off x="323850" y="671513"/>
            <a:ext cx="4606925" cy="460375"/>
          </a:xfrm>
        </p:spPr>
        <p:txBody>
          <a:bodyPr/>
          <a:lstStyle/>
          <a:p>
            <a:pPr algn="l"/>
            <a:r>
              <a:rPr lang="en-US" altLang="zh-CN" sz="240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IPv4</a:t>
            </a:r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协议的演变与发展</a:t>
            </a:r>
          </a:p>
        </p:txBody>
      </p:sp>
      <p:sp>
        <p:nvSpPr>
          <p:cNvPr id="292870" name="Rectangle 6"/>
          <p:cNvSpPr>
            <a:spLocks noChangeArrowheads="1"/>
          </p:cNvSpPr>
          <p:nvPr/>
        </p:nvSpPr>
        <p:spPr bwMode="auto">
          <a:xfrm>
            <a:off x="971550" y="1101725"/>
            <a:ext cx="1584325" cy="233521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71" name="Rectangle 7"/>
          <p:cNvSpPr>
            <a:spLocks noChangeArrowheads="1"/>
          </p:cNvSpPr>
          <p:nvPr/>
        </p:nvSpPr>
        <p:spPr bwMode="auto">
          <a:xfrm>
            <a:off x="2700338" y="1103313"/>
            <a:ext cx="2519362" cy="677862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72" name="Rectangle 8"/>
          <p:cNvSpPr>
            <a:spLocks noChangeArrowheads="1"/>
          </p:cNvSpPr>
          <p:nvPr/>
        </p:nvSpPr>
        <p:spPr bwMode="auto">
          <a:xfrm>
            <a:off x="2555875" y="2284413"/>
            <a:ext cx="2808288" cy="820737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73" name="Rectangle 9"/>
          <p:cNvSpPr>
            <a:spLocks noChangeArrowheads="1"/>
          </p:cNvSpPr>
          <p:nvPr/>
        </p:nvSpPr>
        <p:spPr bwMode="auto">
          <a:xfrm>
            <a:off x="2411413" y="3441700"/>
            <a:ext cx="3313112" cy="16510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920258" y="3564859"/>
            <a:ext cx="3059882" cy="116678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29667B">
                  <a:shade val="30000"/>
                  <a:satMod val="115000"/>
                </a:srgbClr>
              </a:gs>
              <a:gs pos="50000">
                <a:srgbClr val="29667B">
                  <a:shade val="67500"/>
                  <a:satMod val="115000"/>
                </a:srgbClr>
              </a:gs>
              <a:gs pos="100000">
                <a:srgbClr val="29667B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1800" b="0" u="none" dirty="0" smtClean="0">
                <a:solidFill>
                  <a:srgbClr val="FFFF00"/>
                </a:solidFill>
              </a:rPr>
              <a:t>最初</a:t>
            </a:r>
            <a:r>
              <a:rPr lang="zh-CN" altLang="en-US" sz="1800" b="0" u="none" dirty="0">
                <a:solidFill>
                  <a:srgbClr val="FFFF00"/>
                </a:solidFill>
              </a:rPr>
              <a:t>只对</a:t>
            </a:r>
            <a:r>
              <a:rPr lang="en-US" altLang="zh-CN" sz="1800" b="0" u="none" dirty="0">
                <a:solidFill>
                  <a:srgbClr val="FFFF00"/>
                </a:solidFill>
              </a:rPr>
              <a:t>IP</a:t>
            </a:r>
            <a:r>
              <a:rPr lang="zh-CN" altLang="en-US" sz="1800" b="0" u="none" dirty="0">
                <a:solidFill>
                  <a:srgbClr val="FFFF00"/>
                </a:solidFill>
              </a:rPr>
              <a:t>分组格式、标准分类的</a:t>
            </a:r>
            <a:r>
              <a:rPr lang="en-US" altLang="zh-CN" sz="1800" b="0" u="none" dirty="0">
                <a:solidFill>
                  <a:srgbClr val="FFFF00"/>
                </a:solidFill>
              </a:rPr>
              <a:t>IP</a:t>
            </a:r>
            <a:r>
              <a:rPr lang="zh-CN" altLang="en-US" sz="1800" b="0" u="none" dirty="0">
                <a:solidFill>
                  <a:srgbClr val="FFFF00"/>
                </a:solidFill>
              </a:rPr>
              <a:t>地址与分组交付方式进行了规定</a:t>
            </a:r>
            <a:r>
              <a:rPr lang="zh-CN" altLang="en-US" sz="1800" b="0" u="none" dirty="0" smtClean="0">
                <a:solidFill>
                  <a:srgbClr val="FFFF00"/>
                </a:solidFill>
              </a:rPr>
              <a:t>；</a:t>
            </a:r>
            <a:endParaRPr lang="zh-CN" altLang="en-US" sz="1800" b="0" u="none" dirty="0">
              <a:solidFill>
                <a:srgbClr val="FFFF00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839551" y="228472"/>
            <a:ext cx="3221296" cy="246630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29667B">
                  <a:shade val="30000"/>
                  <a:satMod val="115000"/>
                </a:srgbClr>
              </a:gs>
              <a:gs pos="50000">
                <a:srgbClr val="29667B">
                  <a:shade val="67500"/>
                  <a:satMod val="115000"/>
                </a:srgbClr>
              </a:gs>
              <a:gs pos="100000">
                <a:srgbClr val="29667B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1800" b="0" dirty="0" smtClean="0">
                <a:solidFill>
                  <a:srgbClr val="FFFF00"/>
                </a:solidFill>
              </a:rPr>
              <a:t>不变</a:t>
            </a:r>
            <a:r>
              <a:rPr lang="zh-CN" altLang="en-US" sz="1800" b="0" dirty="0">
                <a:solidFill>
                  <a:srgbClr val="FFFF00"/>
                </a:solidFill>
              </a:rPr>
              <a:t>的部分</a:t>
            </a:r>
            <a:r>
              <a:rPr lang="zh-CN" altLang="en-US" sz="1800" b="0" u="none" dirty="0">
                <a:solidFill>
                  <a:srgbClr val="FFFF00"/>
                </a:solidFill>
              </a:rPr>
              <a:t>：分组与分组头结构的基本定义；</a:t>
            </a:r>
          </a:p>
          <a:p>
            <a:pPr>
              <a:spcBef>
                <a:spcPts val="600"/>
              </a:spcBef>
            </a:pPr>
            <a:r>
              <a:rPr lang="zh-CN" altLang="en-US" sz="1800" b="0" dirty="0">
                <a:solidFill>
                  <a:srgbClr val="FFFF00"/>
                </a:solidFill>
              </a:rPr>
              <a:t>变化的部分</a:t>
            </a:r>
            <a:r>
              <a:rPr lang="zh-CN" altLang="en-US" sz="1800" b="0" u="none" dirty="0">
                <a:solidFill>
                  <a:srgbClr val="FFFF00"/>
                </a:solidFill>
              </a:rPr>
              <a:t>：</a:t>
            </a:r>
            <a:r>
              <a:rPr lang="en-US" altLang="zh-CN" sz="1800" b="0" u="none" dirty="0">
                <a:solidFill>
                  <a:srgbClr val="FFFF00"/>
                </a:solidFill>
              </a:rPr>
              <a:t>IP</a:t>
            </a:r>
            <a:r>
              <a:rPr lang="zh-CN" altLang="en-US" sz="1800" b="0" u="none" dirty="0">
                <a:solidFill>
                  <a:srgbClr val="FFFF00"/>
                </a:solidFill>
              </a:rPr>
              <a:t>地址处理方法；分组交付需要的路由算法与路由协议；为提高协议的可靠性、服务质量与安全角度增加的补充</a:t>
            </a:r>
            <a:r>
              <a:rPr lang="zh-CN" altLang="en-US" sz="1800" b="0" u="none" dirty="0" smtClean="0">
                <a:solidFill>
                  <a:srgbClr val="FFFF00"/>
                </a:solidFill>
              </a:rPr>
              <a:t>协议</a:t>
            </a:r>
            <a:r>
              <a:rPr lang="en-US" altLang="zh-CN" sz="1800" b="0" u="none" dirty="0" smtClean="0">
                <a:solidFill>
                  <a:srgbClr val="FFFF00"/>
                </a:solidFill>
              </a:rPr>
              <a:t>。</a:t>
            </a:r>
            <a:endParaRPr lang="zh-CN" altLang="en-US" sz="1800" b="0" u="none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0" grpId="0" animBg="1"/>
      <p:bldP spid="292870" grpId="1" animBg="1"/>
      <p:bldP spid="292871" grpId="0" animBg="1"/>
      <p:bldP spid="292871" grpId="1" animBg="1"/>
      <p:bldP spid="292872" grpId="0" animBg="1"/>
      <p:bldP spid="292872" grpId="1" animBg="1"/>
      <p:bldP spid="292873" grpId="0" animBg="1"/>
      <p:bldP spid="29287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7" name="标题 1"/>
          <p:cNvSpPr>
            <a:spLocks noGrp="1"/>
          </p:cNvSpPr>
          <p:nvPr>
            <p:ph type="title" idx="4294967295"/>
          </p:nvPr>
        </p:nvSpPr>
        <p:spPr>
          <a:xfrm>
            <a:off x="374650" y="563563"/>
            <a:ext cx="6429375" cy="857250"/>
          </a:xfrm>
        </p:spPr>
        <p:txBody>
          <a:bodyPr/>
          <a:lstStyle/>
          <a:p>
            <a:pPr algn="l"/>
            <a:r>
              <a:rPr lang="en-US" altLang="zh-CN" sz="240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IPv4</a:t>
            </a:r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协议的主要特点</a:t>
            </a:r>
          </a:p>
        </p:txBody>
      </p:sp>
      <p:sp>
        <p:nvSpPr>
          <p:cNvPr id="22530" name="内容占位符 2"/>
          <p:cNvSpPr>
            <a:spLocks noGrp="1"/>
          </p:cNvSpPr>
          <p:nvPr>
            <p:ph idx="4294967295"/>
          </p:nvPr>
        </p:nvSpPr>
        <p:spPr>
          <a:xfrm>
            <a:off x="323850" y="1204913"/>
            <a:ext cx="6696075" cy="965200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(1) IP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协议提供的是一种 </a:t>
            </a:r>
            <a:r>
              <a:rPr 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尽力而为</a:t>
            </a:r>
            <a:r>
              <a:rPr 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的服务。</a:t>
            </a:r>
            <a:r>
              <a:rPr 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无连接、不可靠；</a:t>
            </a:r>
            <a:endParaRPr lang="zh-CN" altLang="en-US" sz="1800" b="1" dirty="0" smtClean="0">
              <a:solidFill>
                <a:srgbClr val="2D2DB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3" name="标题 1"/>
          <p:cNvSpPr>
            <a:spLocks/>
          </p:cNvSpPr>
          <p:nvPr/>
        </p:nvSpPr>
        <p:spPr bwMode="auto">
          <a:xfrm>
            <a:off x="363538" y="2139950"/>
            <a:ext cx="56483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268288" indent="-268288" eaLnBrk="0" hangingPunct="0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0" u="none" dirty="0">
                <a:solidFill>
                  <a:srgbClr val="1A3868"/>
                </a:solidFill>
              </a:rPr>
              <a:t>(2) IP</a:t>
            </a:r>
            <a:r>
              <a:rPr lang="zh-CN" altLang="en-US" sz="2000" b="0" u="none" dirty="0">
                <a:solidFill>
                  <a:srgbClr val="1A3868"/>
                </a:solidFill>
              </a:rPr>
              <a:t>协议是</a:t>
            </a:r>
            <a:r>
              <a:rPr lang="zh-CN" altLang="en-US" sz="2000" u="none" dirty="0">
                <a:solidFill>
                  <a:srgbClr val="C00000"/>
                </a:solidFill>
              </a:rPr>
              <a:t>点</a:t>
            </a:r>
            <a:r>
              <a:rPr lang="en-US" altLang="zh-CN" sz="2000" u="none" dirty="0">
                <a:solidFill>
                  <a:srgbClr val="C00000"/>
                </a:solidFill>
              </a:rPr>
              <a:t>-</a:t>
            </a:r>
            <a:r>
              <a:rPr lang="zh-CN" altLang="en-US" sz="2000" u="none" dirty="0">
                <a:solidFill>
                  <a:srgbClr val="C00000"/>
                </a:solidFill>
              </a:rPr>
              <a:t>点</a:t>
            </a:r>
            <a:r>
              <a:rPr lang="zh-CN" altLang="en-US" sz="2000" b="0" u="none" dirty="0">
                <a:solidFill>
                  <a:srgbClr val="1A3868"/>
                </a:solidFill>
              </a:rPr>
              <a:t>的网络层通信协议。</a:t>
            </a:r>
            <a:br>
              <a:rPr lang="zh-CN" altLang="en-US" sz="2000" b="0" u="none" dirty="0">
                <a:solidFill>
                  <a:srgbClr val="1A3868"/>
                </a:solidFill>
              </a:rPr>
            </a:br>
            <a:r>
              <a:rPr lang="zh-CN" altLang="en-US" sz="2000" b="0" u="none" dirty="0">
                <a:solidFill>
                  <a:srgbClr val="1A3868"/>
                </a:solidFill>
              </a:rPr>
              <a:t>针对源主机</a:t>
            </a:r>
            <a:r>
              <a:rPr lang="en-US" altLang="zh-CN" sz="2000" b="0" u="none" dirty="0">
                <a:solidFill>
                  <a:srgbClr val="1A3868"/>
                </a:solidFill>
              </a:rPr>
              <a:t>-</a:t>
            </a:r>
            <a:r>
              <a:rPr lang="zh-CN" altLang="en-US" sz="2000" b="0" u="none" dirty="0">
                <a:solidFill>
                  <a:srgbClr val="1A3868"/>
                </a:solidFill>
              </a:rPr>
              <a:t>路由器、路由器</a:t>
            </a:r>
            <a:r>
              <a:rPr lang="en-US" altLang="zh-CN" sz="2000" b="0" u="none" dirty="0">
                <a:solidFill>
                  <a:srgbClr val="1A3868"/>
                </a:solidFill>
              </a:rPr>
              <a:t>-</a:t>
            </a:r>
            <a:r>
              <a:rPr lang="zh-CN" altLang="en-US" sz="2000" b="0" u="none" dirty="0">
                <a:solidFill>
                  <a:srgbClr val="1A3868"/>
                </a:solidFill>
              </a:rPr>
              <a:t>路由器、路由器</a:t>
            </a:r>
            <a:r>
              <a:rPr lang="en-US" altLang="zh-CN" sz="2000" b="0" u="none" dirty="0">
                <a:solidFill>
                  <a:srgbClr val="1A3868"/>
                </a:solidFill>
              </a:rPr>
              <a:t>-</a:t>
            </a:r>
            <a:r>
              <a:rPr lang="zh-CN" altLang="en-US" sz="2000" b="0" u="none" dirty="0">
                <a:solidFill>
                  <a:srgbClr val="1A3868"/>
                </a:solidFill>
              </a:rPr>
              <a:t>主机之间的数据传输；</a:t>
            </a:r>
          </a:p>
        </p:txBody>
      </p:sp>
      <p:sp>
        <p:nvSpPr>
          <p:cNvPr id="22534" name="标题 1"/>
          <p:cNvSpPr>
            <a:spLocks/>
          </p:cNvSpPr>
          <p:nvPr/>
        </p:nvSpPr>
        <p:spPr bwMode="auto">
          <a:xfrm>
            <a:off x="374650" y="3113088"/>
            <a:ext cx="64293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2000" b="0" u="none" dirty="0">
                <a:solidFill>
                  <a:srgbClr val="1A3868"/>
                </a:solidFill>
              </a:rPr>
              <a:t>(3) IP</a:t>
            </a:r>
            <a:r>
              <a:rPr lang="zh-CN" altLang="en-US" sz="2000" b="0" u="none" dirty="0">
                <a:solidFill>
                  <a:srgbClr val="1A3868"/>
                </a:solidFill>
              </a:rPr>
              <a:t>协议向传输层</a:t>
            </a:r>
            <a:r>
              <a:rPr lang="zh-CN" altLang="en-US" sz="2000" u="none" dirty="0">
                <a:solidFill>
                  <a:srgbClr val="C00000"/>
                </a:solidFill>
              </a:rPr>
              <a:t>屏蔽了物理网络的差异</a:t>
            </a:r>
            <a:r>
              <a:rPr lang="zh-CN" altLang="en-US" sz="2000" b="0" u="none" dirty="0">
                <a:solidFill>
                  <a:srgbClr val="1A3868"/>
                </a:solidFill>
              </a:rPr>
              <a:t>。</a:t>
            </a:r>
          </a:p>
        </p:txBody>
      </p:sp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1331913" y="3797300"/>
          <a:ext cx="371792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name="Visio" r:id="rId4" imgW="3717798" imgH="1110996" progId="Visio.Drawing.11">
                  <p:embed/>
                </p:oleObj>
              </mc:Choice>
              <mc:Fallback>
                <p:oleObj name="Visio" r:id="rId4" imgW="3717798" imgH="1110996" progId="Visio.Drawing.1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797300"/>
                        <a:ext cx="3717925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3" grpId="0"/>
      <p:bldP spid="225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09" name="标题 1"/>
          <p:cNvSpPr>
            <a:spLocks noGrp="1"/>
          </p:cNvSpPr>
          <p:nvPr>
            <p:ph type="title" idx="4294967295"/>
          </p:nvPr>
        </p:nvSpPr>
        <p:spPr>
          <a:xfrm>
            <a:off x="447675" y="563563"/>
            <a:ext cx="6429375" cy="857250"/>
          </a:xfrm>
        </p:spPr>
        <p:txBody>
          <a:bodyPr/>
          <a:lstStyle/>
          <a:p>
            <a:pPr algn="l"/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三、</a:t>
            </a:r>
            <a:r>
              <a:rPr lang="en-US" altLang="zh-CN" sz="24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IPv4</a:t>
            </a:r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分组的格式</a:t>
            </a:r>
          </a:p>
        </p:txBody>
      </p:sp>
      <p:sp>
        <p:nvSpPr>
          <p:cNvPr id="350210" name="内容占位符 2"/>
          <p:cNvSpPr>
            <a:spLocks noGrp="1"/>
          </p:cNvSpPr>
          <p:nvPr>
            <p:ph idx="4294967295"/>
          </p:nvPr>
        </p:nvSpPr>
        <p:spPr>
          <a:xfrm>
            <a:off x="169974" y="1264680"/>
            <a:ext cx="6984776" cy="2640012"/>
          </a:xfrm>
        </p:spPr>
        <p:txBody>
          <a:bodyPr/>
          <a:lstStyle/>
          <a:p>
            <a:pPr marL="177800" indent="-177800">
              <a:spcAft>
                <a:spcPct val="20000"/>
              </a:spcAft>
            </a:pP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分组由两个部分组成：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分组头和数据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；分组头有时也称为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首部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，长度是可变的；</a:t>
            </a:r>
            <a:endParaRPr lang="en-US" altLang="zh-CN" sz="2000" dirty="0" smtClean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7800" indent="-177800">
              <a:spcAft>
                <a:spcPct val="20000"/>
              </a:spcAft>
            </a:pP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人们习惯用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字节为基本单元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每行宽度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表示分组头字段；</a:t>
            </a:r>
            <a:endParaRPr lang="en-US" altLang="zh-CN" sz="2000" dirty="0" smtClean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7800" indent="-177800">
              <a:spcAft>
                <a:spcPct val="20000"/>
              </a:spcAft>
            </a:pP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IPv4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分组头的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基本长度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字节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行必须字段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 ，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最大长度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60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字节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可选字段最长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40Byte )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 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10" y="3796680"/>
            <a:ext cx="3744416" cy="81001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158" y="2932584"/>
            <a:ext cx="5062977" cy="2088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16比9模版">
  <a:themeElements>
    <a:clrScheme name="1_16比9模版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1_16比9模版">
      <a:majorFont>
        <a:latin typeface="Constantia"/>
        <a:ea typeface="微软雅黑"/>
        <a:cs typeface=""/>
      </a:majorFont>
      <a:minorFont>
        <a:latin typeface="Constanti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sng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  <a:ea typeface="微软雅黑" pitchFamily="34" charset="-122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sng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  <a:ea typeface="微软雅黑" pitchFamily="34" charset="-122"/>
            <a:cs typeface="Times New Roman" pitchFamily="18" charset="0"/>
          </a:defRPr>
        </a:defPPr>
      </a:lstStyle>
    </a:lnDef>
  </a:objectDefaults>
  <a:extraClrSchemeLst>
    <a:extraClrScheme>
      <a:clrScheme name="1_16比9模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6比9模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6比9模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6比9模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6比9模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6比9模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6比9模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16比9模版">
  <a:themeElements>
    <a:clrScheme name="2_16比9模版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2_16比9模版">
      <a:majorFont>
        <a:latin typeface="Constantia"/>
        <a:ea typeface="微软雅黑"/>
        <a:cs typeface=""/>
      </a:majorFont>
      <a:minorFont>
        <a:latin typeface="Constanti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sng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  <a:ea typeface="微软雅黑" pitchFamily="34" charset="-122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sng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  <a:ea typeface="微软雅黑" pitchFamily="34" charset="-122"/>
            <a:cs typeface="Times New Roman" pitchFamily="18" charset="0"/>
          </a:defRPr>
        </a:defPPr>
      </a:lstStyle>
    </a:lnDef>
  </a:objectDefaults>
  <a:extraClrSchemeLst>
    <a:extraClrScheme>
      <a:clrScheme name="2_16比9模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6比9模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6比9模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6比9模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6比9模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6比9模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6比9模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16比9模版">
  <a:themeElements>
    <a:clrScheme name="3_16比9模版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3_16比9模版">
      <a:majorFont>
        <a:latin typeface="Constantia"/>
        <a:ea typeface="微软雅黑"/>
        <a:cs typeface=""/>
      </a:majorFont>
      <a:minorFont>
        <a:latin typeface="Constanti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sng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  <a:ea typeface="微软雅黑" pitchFamily="34" charset="-122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sng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  <a:ea typeface="微软雅黑" pitchFamily="34" charset="-122"/>
            <a:cs typeface="Times New Roman" pitchFamily="18" charset="0"/>
          </a:defRPr>
        </a:defPPr>
      </a:lstStyle>
    </a:lnDef>
  </a:objectDefaults>
  <a:extraClrSchemeLst>
    <a:extraClrScheme>
      <a:clrScheme name="3_16比9模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6比9模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6比9模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6比9模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6比9模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6比9模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6比9模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16比9模版</Template>
  <TotalTime>9413</TotalTime>
  <Words>3137</Words>
  <Application>Microsoft Office PowerPoint</Application>
  <PresentationFormat>自定义</PresentationFormat>
  <Paragraphs>730</Paragraphs>
  <Slides>33</Slides>
  <Notes>27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8" baseType="lpstr">
      <vt:lpstr>Gulim</vt:lpstr>
      <vt:lpstr>黑体</vt:lpstr>
      <vt:lpstr>华文行楷</vt:lpstr>
      <vt:lpstr>华文新魏</vt:lpstr>
      <vt:lpstr>楷体_GB2312</vt:lpstr>
      <vt:lpstr>宋体</vt:lpstr>
      <vt:lpstr>微软雅黑</vt:lpstr>
      <vt:lpstr>Arial</vt:lpstr>
      <vt:lpstr>Constantia</vt:lpstr>
      <vt:lpstr>Copperplate Gothic Bold</vt:lpstr>
      <vt:lpstr>Times New Roman</vt:lpstr>
      <vt:lpstr>1_16比9模版</vt:lpstr>
      <vt:lpstr>2_16比9模版</vt:lpstr>
      <vt:lpstr>3_16比9模版</vt:lpstr>
      <vt:lpstr>Visio</vt:lpstr>
      <vt:lpstr>计算机网络</vt:lpstr>
      <vt:lpstr>PowerPoint 演示文稿</vt:lpstr>
      <vt:lpstr>回顾：网络层的以下各层</vt:lpstr>
      <vt:lpstr>一、网络层的工作原理</vt:lpstr>
      <vt:lpstr>网络层提供的两种服务</vt:lpstr>
      <vt:lpstr>二、IPv4协议的基本概念</vt:lpstr>
      <vt:lpstr>IPv4协议的演变与发展</vt:lpstr>
      <vt:lpstr>IPv4协议的主要特点</vt:lpstr>
      <vt:lpstr>三、IPv4分组的格式</vt:lpstr>
      <vt:lpstr>PowerPoint 演示文稿</vt:lpstr>
      <vt:lpstr>PowerPoint 演示文稿</vt:lpstr>
      <vt:lpstr>PowerPoint 演示文稿</vt:lpstr>
      <vt:lpstr>区分服务参数位</vt:lpstr>
      <vt:lpstr>PowerPoint 演示文稿</vt:lpstr>
      <vt:lpstr>PowerPoint 演示文稿</vt:lpstr>
      <vt:lpstr>IP分组的分片与组装</vt:lpstr>
      <vt:lpstr>标识</vt:lpstr>
      <vt:lpstr>标志</vt:lpstr>
      <vt:lpstr>片偏移</vt:lpstr>
      <vt:lpstr>分片与标识、标志、片偏移的关系</vt:lpstr>
      <vt:lpstr>例：IP 数据报分片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源路由</vt:lpstr>
      <vt:lpstr>严格源路由（SRR）</vt:lpstr>
      <vt:lpstr>PowerPoint 演示文稿</vt:lpstr>
      <vt:lpstr>PowerPoint 演示文稿</vt:lpstr>
      <vt:lpstr>习题</vt:lpstr>
      <vt:lpstr>一.术语辨析</vt:lpstr>
      <vt:lpstr>二、选择题</vt:lpstr>
    </vt:vector>
  </TitlesOfParts>
  <Company>tonecom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文件传输协议（一）</dc:title>
  <dc:creator>xjd</dc:creator>
  <cp:lastModifiedBy>WangYuxin</cp:lastModifiedBy>
  <cp:revision>1058</cp:revision>
  <cp:lastPrinted>1999-06-03T07:41:47Z</cp:lastPrinted>
  <dcterms:created xsi:type="dcterms:W3CDTF">1999-05-31T06:37:31Z</dcterms:created>
  <dcterms:modified xsi:type="dcterms:W3CDTF">2017-10-16T14:59:46Z</dcterms:modified>
</cp:coreProperties>
</file>