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676" r:id="rId2"/>
    <p:sldId id="658" r:id="rId3"/>
    <p:sldId id="677" r:id="rId4"/>
    <p:sldId id="678" r:id="rId5"/>
    <p:sldId id="673" r:id="rId6"/>
    <p:sldId id="674" r:id="rId7"/>
    <p:sldId id="659" r:id="rId8"/>
    <p:sldId id="660" r:id="rId9"/>
    <p:sldId id="679" r:id="rId10"/>
    <p:sldId id="665" r:id="rId11"/>
    <p:sldId id="666" r:id="rId12"/>
    <p:sldId id="667" r:id="rId13"/>
    <p:sldId id="682" r:id="rId14"/>
    <p:sldId id="668" r:id="rId15"/>
    <p:sldId id="680" r:id="rId16"/>
    <p:sldId id="669" r:id="rId17"/>
    <p:sldId id="691" r:id="rId18"/>
    <p:sldId id="670" r:id="rId19"/>
    <p:sldId id="692" r:id="rId20"/>
    <p:sldId id="671" r:id="rId21"/>
    <p:sldId id="672" r:id="rId22"/>
    <p:sldId id="683" r:id="rId23"/>
    <p:sldId id="684" r:id="rId24"/>
    <p:sldId id="685" r:id="rId25"/>
    <p:sldId id="687" r:id="rId26"/>
    <p:sldId id="689" r:id="rId27"/>
    <p:sldId id="690" r:id="rId28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BFBFB"/>
    <a:srgbClr val="99CCFF"/>
    <a:srgbClr val="6699FF"/>
    <a:srgbClr val="3399FF"/>
    <a:srgbClr val="0099FF"/>
    <a:srgbClr val="C0C0C0"/>
    <a:srgbClr val="102439"/>
    <a:srgbClr val="E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71238" autoAdjust="0"/>
  </p:normalViewPr>
  <p:slideViewPr>
    <p:cSldViewPr>
      <p:cViewPr varScale="1">
        <p:scale>
          <a:sx n="107" d="100"/>
          <a:sy n="107" d="100"/>
        </p:scale>
        <p:origin x="1771" y="67"/>
      </p:cViewPr>
      <p:guideLst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2FA6AC0-ECF8-4087-9F3A-169D9B3E0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06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5ADF3EB-97DD-4EC6-B71A-E439E3C33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734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1A3868"/>
                </a:solidFill>
                <a:ea typeface="宋体" charset="-122"/>
              </a:rPr>
              <a:t>例如，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</a:rPr>
              <a:t>Ethernet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</a:rPr>
              <a:t>的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</a:rPr>
              <a:t>MAC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</a:rPr>
              <a:t>地址的长度为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</a:rPr>
              <a:t>48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</a:rPr>
              <a:t>位，在网卡出厂时就被固化在网卡的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</a:rPr>
              <a:t>EPROM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</a:rPr>
              <a:t>中；</a:t>
            </a:r>
            <a:endParaRPr lang="zh-CN" altLang="en-US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r>
              <a:rPr lang="zh-CN" altLang="en-US" b="1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大型的互连网络中需要一个全局的地址系统，能够给每一台主机或路由器的网络连接分配一个全局惟一的地址；</a:t>
            </a:r>
            <a:endParaRPr lang="en-US" altLang="zh-CN" b="1" smtClean="0">
              <a:solidFill>
                <a:srgbClr val="2D2DB9"/>
              </a:solidFill>
              <a:ea typeface="宋体" charset="-122"/>
              <a:cs typeface="Times New Roman" pitchFamily="18" charset="0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422682-D165-41CF-936C-B06D963E5D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1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158EA9-1624-4979-8BC6-7E45C6F9C9C2}" type="slidenum">
              <a:rPr kumimoji="1" lang="zh-CN" altLang="en-US" sz="1200" b="0" u="none">
                <a:solidFill>
                  <a:schemeClr val="tx1"/>
                </a:solidFill>
                <a:ea typeface="宋体" charset="-122"/>
              </a:rPr>
              <a:pPr algn="r"/>
              <a:t>13</a:t>
            </a:fld>
            <a:endParaRPr kumimoji="1" lang="en-US" altLang="zh-CN" sz="1200" b="0" u="none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67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B0CE90-F687-4835-BDE2-661E75202167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13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类地址网络</a:t>
            </a:r>
            <a:r>
              <a:rPr lang="en-US" altLang="zh-CN" smtClean="0">
                <a:ea typeface="宋体" charset="-122"/>
              </a:rPr>
              <a:t>125</a:t>
            </a:r>
            <a:r>
              <a:rPr lang="zh-CN" altLang="en-US" smtClean="0">
                <a:ea typeface="宋体" charset="-122"/>
              </a:rPr>
              <a:t>个，允许的主机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千</a:t>
            </a:r>
            <a:r>
              <a:rPr lang="en-US" altLang="zh-CN" smtClean="0">
                <a:ea typeface="宋体" charset="-122"/>
              </a:rPr>
              <a:t>6</a:t>
            </a:r>
            <a:r>
              <a:rPr lang="zh-CN" altLang="en-US" smtClean="0">
                <a:ea typeface="宋体" charset="-122"/>
              </a:rPr>
              <a:t>百万个；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类地址网络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万</a:t>
            </a:r>
            <a:r>
              <a:rPr lang="en-US" altLang="zh-CN" smtClean="0">
                <a:ea typeface="宋体" charset="-122"/>
              </a:rPr>
              <a:t>6</a:t>
            </a:r>
            <a:r>
              <a:rPr lang="zh-CN" altLang="en-US" smtClean="0">
                <a:ea typeface="宋体" charset="-122"/>
              </a:rPr>
              <a:t>千多个，可分配</a:t>
            </a:r>
            <a:r>
              <a:rPr lang="en-US" altLang="zh-CN" smtClean="0">
                <a:ea typeface="宋体" charset="-122"/>
              </a:rPr>
              <a:t>65534</a:t>
            </a:r>
            <a:r>
              <a:rPr lang="zh-CN" altLang="en-US" smtClean="0">
                <a:ea typeface="宋体" charset="-122"/>
              </a:rPr>
              <a:t>个主机；</a:t>
            </a:r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类地址网络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百多万个，主机</a:t>
            </a:r>
            <a:r>
              <a:rPr lang="en-US" altLang="zh-CN" smtClean="0">
                <a:ea typeface="宋体" charset="-122"/>
              </a:rPr>
              <a:t>254</a:t>
            </a:r>
            <a:r>
              <a:rPr lang="zh-CN" altLang="en-US" smtClean="0">
                <a:ea typeface="宋体" charset="-122"/>
              </a:rPr>
              <a:t>个。各类地址加起来</a:t>
            </a:r>
            <a:r>
              <a:rPr lang="en-US" altLang="zh-CN" smtClean="0">
                <a:ea typeface="宋体" charset="-122"/>
              </a:rPr>
              <a:t>20</a:t>
            </a:r>
            <a:r>
              <a:rPr lang="zh-CN" altLang="en-US" smtClean="0">
                <a:ea typeface="宋体" charset="-122"/>
              </a:rPr>
              <a:t>多亿。</a:t>
            </a:r>
          </a:p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08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89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路由器都不转发目的地址为受限的广播地址的数据报。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63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路由器都不转发目的地址为受限的广播地址的数据报。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54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68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4A0DB6-F49E-4D3A-AA29-A5504C7B5DBB}" type="slidenum">
              <a:rPr kumimoji="1" lang="zh-CN" altLang="en-US" sz="1200" b="0" u="none">
                <a:solidFill>
                  <a:schemeClr val="tx1"/>
                </a:solidFill>
                <a:ea typeface="宋体" charset="-122"/>
              </a:rPr>
              <a:pPr algn="r"/>
              <a:t>20</a:t>
            </a:fld>
            <a:endParaRPr kumimoji="1" lang="en-US" altLang="zh-CN" sz="1200" b="0" u="none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规定：网络号</a:t>
            </a:r>
            <a:r>
              <a:rPr lang="en-US" altLang="zh-CN" dirty="0" smtClean="0">
                <a:ea typeface="宋体" charset="-122"/>
              </a:rPr>
              <a:t>127</a:t>
            </a:r>
            <a:r>
              <a:rPr lang="zh-CN" altLang="en-US" dirty="0" smtClean="0">
                <a:ea typeface="宋体" charset="-122"/>
              </a:rPr>
              <a:t>的分组不能出现在任何网络中，主机和路由器不能为该地址广播任何寻址信息。</a:t>
            </a:r>
          </a:p>
        </p:txBody>
      </p:sp>
    </p:spTree>
    <p:extLst>
      <p:ext uri="{BB962C8B-B14F-4D97-AF65-F5344CB8AC3E}">
        <p14:creationId xmlns:p14="http://schemas.microsoft.com/office/powerpoint/2010/main" val="400041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76834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37683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45594D-CC6A-4098-BB22-515F87E26B6B}" type="slidenum">
              <a:rPr lang="zh-CN" altLang="en-US" sz="1200" b="0" u="none">
                <a:solidFill>
                  <a:schemeClr val="tx1"/>
                </a:solidFill>
                <a:latin typeface="Calibri" pitchFamily="34" charset="0"/>
                <a:ea typeface="黑体" pitchFamily="2" charset="-122"/>
              </a:rPr>
              <a:pPr algn="r"/>
              <a:t>22</a:t>
            </a:fld>
            <a:endParaRPr lang="en-US" altLang="zh-CN" sz="1200" b="0" u="none">
              <a:solidFill>
                <a:schemeClr val="tx1"/>
              </a:solidFill>
              <a:latin typeface="Calibri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9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78882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3788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911E0D-7A40-4977-B9BF-65E4AB4C745B}" type="slidenum">
              <a:rPr lang="zh-CN" altLang="en-US" sz="1200" b="0" u="none">
                <a:solidFill>
                  <a:schemeClr val="tx1"/>
                </a:solidFill>
                <a:latin typeface="Calibri" pitchFamily="34" charset="0"/>
                <a:ea typeface="黑体" pitchFamily="2" charset="-122"/>
              </a:rPr>
              <a:pPr algn="r"/>
              <a:t>23</a:t>
            </a:fld>
            <a:endParaRPr lang="en-US" altLang="zh-CN" sz="1200" b="0" u="none">
              <a:solidFill>
                <a:schemeClr val="tx1"/>
              </a:solidFill>
              <a:latin typeface="Calibri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78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80930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3809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9F4F92-5DE4-44C6-9DFB-D9FA2C34EA6D}" type="slidenum">
              <a:rPr lang="zh-CN" altLang="en-US" sz="1200" b="0" u="none">
                <a:solidFill>
                  <a:schemeClr val="tx1"/>
                </a:solidFill>
                <a:latin typeface="Calibri" pitchFamily="34" charset="0"/>
                <a:ea typeface="黑体" pitchFamily="2" charset="-122"/>
              </a:rPr>
              <a:pPr algn="r"/>
              <a:t>24</a:t>
            </a:fld>
            <a:endParaRPr lang="en-US" altLang="zh-CN" sz="1200" b="0" u="none">
              <a:solidFill>
                <a:schemeClr val="tx1"/>
              </a:solidFill>
              <a:latin typeface="Calibri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44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2^32 = 2^30 * 4 = 4G</a:t>
            </a:r>
            <a:r>
              <a:rPr lang="zh-CN" altLang="en-US" smtClean="0">
                <a:ea typeface="宋体" charset="-122"/>
              </a:rPr>
              <a:t>， </a:t>
            </a:r>
            <a:r>
              <a:rPr lang="en-US" altLang="zh-CN" smtClean="0">
                <a:ea typeface="宋体" charset="-122"/>
              </a:rPr>
              <a:t>40</a:t>
            </a:r>
            <a:r>
              <a:rPr lang="zh-CN" altLang="en-US" smtClean="0">
                <a:ea typeface="宋体" charset="-122"/>
              </a:rPr>
              <a:t>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C179B-8D66-40E4-AB41-452EA4C0663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22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路由器连接到两个物理网络，它拥有两个</a:t>
            </a:r>
            <a:r>
              <a:rPr lang="en-US" altLang="zh-CN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IP</a:t>
            </a:r>
            <a:r>
              <a:rPr lang="zh-CN" altLang="en-US" smtClean="0">
                <a:solidFill>
                  <a:srgbClr val="1A3868"/>
                </a:solidFill>
                <a:ea typeface="宋体" charset="-122"/>
                <a:cs typeface="Times New Roman" pitchFamily="18" charset="0"/>
              </a:rPr>
              <a:t>地址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1E2072-1FFA-40E2-BC13-F92EACF164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6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15BEF7-5FFD-4A9E-8576-22C3070D0591}" type="slidenum">
              <a:rPr kumimoji="1" lang="zh-CN" altLang="en-US" sz="1200" b="0" u="none">
                <a:solidFill>
                  <a:schemeClr val="tx1"/>
                </a:solidFill>
                <a:ea typeface="宋体" charset="-122"/>
              </a:rPr>
              <a:pPr algn="r"/>
              <a:t>5</a:t>
            </a:fld>
            <a:endParaRPr kumimoji="1" lang="en-US" altLang="zh-CN" sz="1200" b="0" u="none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0E7EC3-551C-478C-B3A3-CE10266E90D9}" type="slidenum">
              <a:rPr lang="zh-CN" altLang="en-US" sz="1200" b="0" u="none">
                <a:solidFill>
                  <a:schemeClr val="tx1"/>
                </a:solidFill>
                <a:latin typeface="Arial" charset="0"/>
                <a:ea typeface="宋体" charset="-122"/>
              </a:rPr>
              <a:pPr algn="r"/>
              <a:t>5</a:t>
            </a:fld>
            <a:endParaRPr lang="en-US" altLang="zh-CN" sz="1200" b="0" u="none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IPv4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IP</a:t>
            </a:r>
            <a:r>
              <a:rPr lang="zh-CN" altLang="en-US" dirty="0" smtClean="0">
                <a:ea typeface="宋体" charset="-122"/>
              </a:rPr>
              <a:t>地址标识方法，每一组数字都是十进制，组与组之间用</a:t>
            </a:r>
            <a:r>
              <a:rPr lang="en-US" altLang="zh-CN" dirty="0" smtClean="0">
                <a:ea typeface="宋体" charset="-122"/>
              </a:rPr>
              <a:t>".</a:t>
            </a:r>
            <a:r>
              <a:rPr lang="zh-CN" altLang="en-US" dirty="0" smtClean="0">
                <a:ea typeface="宋体" charset="-122"/>
              </a:rPr>
              <a:t>（点）</a:t>
            </a:r>
            <a:r>
              <a:rPr lang="en-US" altLang="zh-CN" dirty="0" smtClean="0">
                <a:ea typeface="宋体" charset="-122"/>
              </a:rPr>
              <a:t>"</a:t>
            </a:r>
            <a:r>
              <a:rPr lang="zh-CN" altLang="en-US" dirty="0" smtClean="0">
                <a:ea typeface="宋体" charset="-122"/>
              </a:rPr>
              <a:t>分隔，因此称为“点分十进制” 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zh-CN" altLang="en-US" dirty="0" smtClean="0">
                <a:ea typeface="宋体" charset="-122"/>
              </a:rPr>
              <a:t>以四段三位十进制数表示，并用“</a:t>
            </a:r>
            <a:r>
              <a:rPr lang="en-US" altLang="zh-CN" dirty="0" smtClean="0">
                <a:ea typeface="宋体" charset="-122"/>
              </a:rPr>
              <a:t>.”</a:t>
            </a:r>
            <a:r>
              <a:rPr lang="zh-CN" altLang="en-US" dirty="0" smtClean="0">
                <a:ea typeface="宋体" charset="-122"/>
              </a:rPr>
              <a:t>（圆点）分隔。但每段三位的十进制数实际上是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至</a:t>
            </a:r>
            <a:r>
              <a:rPr lang="en-US" altLang="zh-CN" dirty="0" smtClean="0">
                <a:ea typeface="宋体" charset="-122"/>
              </a:rPr>
              <a:t>255</a:t>
            </a:r>
            <a:r>
              <a:rPr lang="zh-CN" altLang="en-US" dirty="0" smtClean="0">
                <a:ea typeface="宋体" charset="-122"/>
              </a:rPr>
              <a:t>之间的整数</a:t>
            </a:r>
          </a:p>
          <a:p>
            <a:r>
              <a:rPr lang="en-US" altLang="zh-CN" dirty="0" smtClean="0">
                <a:ea typeface="宋体" charset="-122"/>
              </a:rPr>
              <a:t>32bit</a:t>
            </a:r>
            <a:r>
              <a:rPr lang="zh-CN" altLang="en-US" dirty="0" smtClean="0">
                <a:ea typeface="宋体" charset="-122"/>
              </a:rPr>
              <a:t>按</a:t>
            </a:r>
            <a:r>
              <a:rPr lang="en-US" altLang="zh-CN" dirty="0" smtClean="0">
                <a:ea typeface="宋体" charset="-122"/>
              </a:rPr>
              <a:t>8bit</a:t>
            </a:r>
            <a:r>
              <a:rPr lang="zh-CN" altLang="en-US" dirty="0" smtClean="0">
                <a:ea typeface="宋体" charset="-122"/>
              </a:rPr>
              <a:t>一组，划分为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组。 </a:t>
            </a:r>
          </a:p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31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DF3EB-97DD-4EC6-B71A-E439E3C3303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1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59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53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61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千</a:t>
            </a:r>
            <a:r>
              <a:rPr lang="en-US" altLang="zh-CN" dirty="0" smtClean="0">
                <a:ea typeface="宋体" charset="-122"/>
              </a:rPr>
              <a:t>6</a:t>
            </a:r>
            <a:r>
              <a:rPr lang="zh-CN" altLang="en-US" dirty="0" smtClean="0">
                <a:ea typeface="宋体" charset="-122"/>
              </a:rPr>
              <a:t>百万。 </a:t>
            </a:r>
            <a:r>
              <a:rPr kumimoji="0" lang="en-US" altLang="zh-CN" dirty="0" smtClean="0">
                <a:ea typeface="宋体" charset="-122"/>
              </a:rPr>
              <a:t>A类地址有2^31个，占有整个IP地址空间的50%。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类地址适用于具有大量主机（直接个人用户）而局域网络个数较少的大型网络。例如，</a:t>
            </a:r>
            <a:r>
              <a:rPr lang="en-US" altLang="zh-CN" dirty="0" smtClean="0">
                <a:ea typeface="宋体" charset="-122"/>
              </a:rPr>
              <a:t>IBM</a:t>
            </a:r>
            <a:r>
              <a:rPr lang="zh-CN" altLang="en-US" dirty="0" smtClean="0">
                <a:ea typeface="宋体" charset="-122"/>
              </a:rPr>
              <a:t>公司的网络。 </a:t>
            </a:r>
          </a:p>
          <a:p>
            <a:r>
              <a:rPr lang="en-US" altLang="zh-CN" dirty="0" smtClean="0">
                <a:ea typeface="宋体" charset="-122"/>
              </a:rPr>
              <a:t>3.0.0.0/8</a:t>
            </a:r>
            <a:r>
              <a:rPr lang="zh-CN" altLang="en-US" dirty="0" smtClean="0">
                <a:ea typeface="宋体" charset="-122"/>
              </a:rPr>
              <a:t>：通用</a:t>
            </a:r>
          </a:p>
          <a:p>
            <a:r>
              <a:rPr lang="en-US" altLang="zh-CN" dirty="0" smtClean="0">
                <a:ea typeface="宋体" charset="-122"/>
              </a:rPr>
              <a:t>9.0.0.0/8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IBM</a:t>
            </a:r>
          </a:p>
          <a:p>
            <a:r>
              <a:rPr lang="en-US" altLang="zh-CN" dirty="0" smtClean="0">
                <a:ea typeface="宋体" charset="-122"/>
              </a:rPr>
              <a:t>11.0.0.0/8</a:t>
            </a:r>
            <a:r>
              <a:rPr lang="zh-CN" altLang="en-US" dirty="0" smtClean="0">
                <a:ea typeface="宋体" charset="-122"/>
              </a:rPr>
              <a:t>：国防部</a:t>
            </a:r>
          </a:p>
          <a:p>
            <a:r>
              <a:rPr lang="en-US" altLang="zh-CN" dirty="0" smtClean="0">
                <a:ea typeface="宋体" charset="-122"/>
              </a:rPr>
              <a:t>12.0.0.0/8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AT&amp;T</a:t>
            </a:r>
            <a:r>
              <a:rPr lang="zh-CN" altLang="en-US" dirty="0" smtClean="0">
                <a:ea typeface="宋体" charset="-122"/>
              </a:rPr>
              <a:t>贝尔实验室</a:t>
            </a:r>
          </a:p>
          <a:p>
            <a:r>
              <a:rPr lang="en-US" altLang="zh-CN" dirty="0" smtClean="0">
                <a:ea typeface="宋体" charset="-122"/>
              </a:rPr>
              <a:t>13.0.0.0/8</a:t>
            </a:r>
            <a:r>
              <a:rPr lang="zh-CN" altLang="en-US" dirty="0" smtClean="0">
                <a:ea typeface="宋体" charset="-122"/>
              </a:rPr>
              <a:t>：施乐</a:t>
            </a:r>
          </a:p>
          <a:p>
            <a:r>
              <a:rPr lang="en-US" altLang="zh-CN" dirty="0" smtClean="0">
                <a:ea typeface="宋体" charset="-122"/>
              </a:rPr>
              <a:t>15.0.0.0/8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HP</a:t>
            </a:r>
          </a:p>
          <a:p>
            <a:r>
              <a:rPr lang="en-US" altLang="zh-CN" dirty="0" smtClean="0">
                <a:ea typeface="宋体" charset="-122"/>
              </a:rPr>
              <a:t>16.0.0.0/8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DEC</a:t>
            </a:r>
          </a:p>
          <a:p>
            <a:r>
              <a:rPr lang="en-US" altLang="zh-CN" dirty="0" smtClean="0">
                <a:ea typeface="宋体" charset="-122"/>
              </a:rPr>
              <a:t>17.0.0.0/8</a:t>
            </a:r>
            <a:r>
              <a:rPr lang="zh-CN" altLang="en-US" dirty="0" smtClean="0">
                <a:ea typeface="宋体" charset="-122"/>
              </a:rPr>
              <a:t>：苹果</a:t>
            </a:r>
          </a:p>
          <a:p>
            <a:r>
              <a:rPr lang="en-US" altLang="zh-CN" dirty="0" smtClean="0">
                <a:ea typeface="宋体" charset="-122"/>
              </a:rPr>
              <a:t>18.0.0.0/8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MIT</a:t>
            </a:r>
          </a:p>
          <a:p>
            <a:r>
              <a:rPr lang="en-US" altLang="zh-CN" dirty="0" smtClean="0">
                <a:ea typeface="宋体" charset="-122"/>
              </a:rPr>
              <a:t>19.0.0.0/8</a:t>
            </a:r>
            <a:r>
              <a:rPr lang="zh-CN" altLang="en-US" dirty="0" smtClean="0">
                <a:ea typeface="宋体" charset="-122"/>
              </a:rPr>
              <a:t>：福特汽车</a:t>
            </a:r>
          </a:p>
          <a:p>
            <a:r>
              <a:rPr lang="en-US" altLang="zh-CN" dirty="0" smtClean="0">
                <a:ea typeface="宋体" charset="-122"/>
              </a:rPr>
              <a:t>55.0.0.0/8</a:t>
            </a:r>
            <a:r>
              <a:rPr lang="zh-CN" altLang="en-US" dirty="0" smtClean="0">
                <a:ea typeface="宋体" charset="-122"/>
              </a:rPr>
              <a:t>：波音</a:t>
            </a:r>
          </a:p>
          <a:p>
            <a:r>
              <a:rPr lang="en-US" altLang="zh-CN" dirty="0" smtClean="0">
                <a:ea typeface="宋体" charset="-122"/>
              </a:rPr>
              <a:t>56.0.0.0/8</a:t>
            </a:r>
            <a:r>
              <a:rPr lang="zh-CN" altLang="en-US" dirty="0" smtClean="0">
                <a:ea typeface="宋体" charset="-122"/>
              </a:rPr>
              <a:t>：邮政局</a:t>
            </a:r>
          </a:p>
        </p:txBody>
      </p:sp>
    </p:spTree>
    <p:extLst>
      <p:ext uri="{BB962C8B-B14F-4D97-AF65-F5344CB8AC3E}">
        <p14:creationId xmlns:p14="http://schemas.microsoft.com/office/powerpoint/2010/main" val="215271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63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en-US" altLang="zh-CN" dirty="0" smtClean="0">
                <a:ea typeface="宋体" charset="-122"/>
              </a:rPr>
              <a:t>B类地址有2^30个，占有整个IP地址空间的25%。 </a:t>
            </a:r>
            <a:r>
              <a:rPr kumimoji="0" lang="en-US" altLang="zh-CN" dirty="0" err="1" smtClean="0">
                <a:ea typeface="宋体" charset="-122"/>
              </a:rPr>
              <a:t>B类IP地址适用于一些国际性大公司与政府机构等中等大小的组织使用</a:t>
            </a:r>
            <a:r>
              <a:rPr kumimoji="0" lang="en-US" altLang="zh-CN" dirty="0" smtClean="0">
                <a:ea typeface="宋体" charset="-122"/>
              </a:rPr>
              <a:t>。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69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65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0" lang="en-US" altLang="zh-CN" smtClean="0">
                <a:ea typeface="宋体" charset="-122"/>
              </a:rPr>
              <a:t>C类地址有2^29个，占有整个IP地址空间的12.5%。C类IP地址适用于一些小公司与普通的研究机构。</a:t>
            </a:r>
            <a:endParaRPr kumimoji="0"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63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7" indent="0">
              <a:buNone/>
              <a:defRPr sz="1800"/>
            </a:lvl2pPr>
            <a:lvl3pPr marL="914415" indent="0">
              <a:buNone/>
              <a:defRPr sz="1600"/>
            </a:lvl3pPr>
            <a:lvl4pPr marL="1371622" indent="0">
              <a:buNone/>
              <a:defRPr sz="1400"/>
            </a:lvl4pPr>
            <a:lvl5pPr marL="1828831" indent="0">
              <a:buNone/>
              <a:defRPr sz="1400"/>
            </a:lvl5pPr>
            <a:lvl6pPr marL="2286038" indent="0">
              <a:buNone/>
              <a:defRPr sz="1400"/>
            </a:lvl6pPr>
            <a:lvl7pPr marL="2743246" indent="0">
              <a:buNone/>
              <a:defRPr sz="1400"/>
            </a:lvl7pPr>
            <a:lvl8pPr marL="3200453" indent="0">
              <a:buNone/>
              <a:defRPr sz="1400"/>
            </a:lvl8pPr>
            <a:lvl9pPr marL="365766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2" y="47164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E79F12BC-FAD7-457E-BEB8-CB711A5A27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1" y="457200"/>
            <a:ext cx="1943099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3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246D0C15-E5CA-4D47-8F81-CD67B5DC09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19" y="286528"/>
            <a:ext cx="6429421" cy="857250"/>
          </a:xfrm>
        </p:spPr>
        <p:txBody>
          <a:bodyPr/>
          <a:lstStyle>
            <a:lvl1pPr algn="l">
              <a:defRPr sz="300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9" y="1286660"/>
            <a:ext cx="6429421" cy="3087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D7E262C7-97BB-46C0-A15E-6511738162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9"/>
            <a:ext cx="4040188" cy="2963863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0938"/>
            <a:ext cx="4041775" cy="4810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959"/>
            <a:ext cx="4041775" cy="2963863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EEDAB7C9-6646-478E-8B4C-DD0BAB25A2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E489FAD4-87E0-4BA2-A1D1-56B84174DF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98F1488E-53E4-4C58-9541-921585FFCC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796"/>
            <a:ext cx="5111750" cy="4391025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4BE9B311-FDD3-474A-B9C2-3A728780A6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1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1A839225-813D-4C72-BBC6-FCE520EE0E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2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492E663C-1837-4377-99E0-4A4CBDF2F0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93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1" b="1">
          <a:solidFill>
            <a:srgbClr val="194D1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1" b="1">
          <a:solidFill>
            <a:srgbClr val="194D19"/>
          </a:solidFill>
          <a:latin typeface="Constantia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1" b="1">
          <a:solidFill>
            <a:srgbClr val="194D19"/>
          </a:solidFill>
          <a:latin typeface="Constantia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1" b="1">
          <a:solidFill>
            <a:srgbClr val="194D19"/>
          </a:solidFill>
          <a:latin typeface="Constantia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1" b="1">
          <a:solidFill>
            <a:srgbClr val="194D19"/>
          </a:solidFill>
          <a:latin typeface="Constantia" pitchFamily="18" charset="0"/>
          <a:ea typeface="微软雅黑" pitchFamily="34" charset="-122"/>
        </a:defRPr>
      </a:lvl5pPr>
      <a:lvl6pPr marL="45720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15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22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31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6" indent="-342906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rgbClr val="267326"/>
          </a:solidFill>
          <a:latin typeface="+mn-lt"/>
          <a:ea typeface="+mn-ea"/>
          <a:cs typeface="+mn-cs"/>
        </a:defRPr>
      </a:lvl1pPr>
      <a:lvl2pPr marL="742962" indent="-28575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2pPr>
      <a:lvl3pPr marL="1143020" indent="-22860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+mn-lt"/>
          <a:ea typeface="+mn-ea"/>
        </a:defRPr>
      </a:lvl3pPr>
      <a:lvl4pPr marL="1600227" indent="-22860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+mn-lt"/>
          <a:ea typeface="+mn-ea"/>
        </a:defRPr>
      </a:lvl4pPr>
      <a:lvl5pPr marL="2057434" indent="-22860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+mn-lt"/>
          <a:ea typeface="+mn-ea"/>
        </a:defRPr>
      </a:lvl5pPr>
      <a:lvl6pPr marL="2514642" indent="-228604" algn="l" rtl="0" eaLnBrk="1" fontAlgn="base" hangingPunct="1">
        <a:spcBef>
          <a:spcPct val="20000"/>
        </a:spcBef>
        <a:spcAft>
          <a:spcPct val="0"/>
        </a:spcAft>
        <a:buChar char="»"/>
        <a:defRPr sz="2399">
          <a:solidFill>
            <a:schemeClr val="tx1"/>
          </a:solidFill>
          <a:latin typeface="+mn-lt"/>
          <a:ea typeface="+mn-ea"/>
        </a:defRPr>
      </a:lvl6pPr>
      <a:lvl7pPr marL="2971849" indent="-228604" algn="l" rtl="0" eaLnBrk="1" fontAlgn="base" hangingPunct="1">
        <a:spcBef>
          <a:spcPct val="20000"/>
        </a:spcBef>
        <a:spcAft>
          <a:spcPct val="0"/>
        </a:spcAft>
        <a:buChar char="»"/>
        <a:defRPr sz="2399">
          <a:solidFill>
            <a:schemeClr val="tx1"/>
          </a:solidFill>
          <a:latin typeface="+mn-lt"/>
          <a:ea typeface="+mn-ea"/>
        </a:defRPr>
      </a:lvl7pPr>
      <a:lvl8pPr marL="3429057" indent="-228604" algn="l" rtl="0" eaLnBrk="1" fontAlgn="base" hangingPunct="1">
        <a:spcBef>
          <a:spcPct val="20000"/>
        </a:spcBef>
        <a:spcAft>
          <a:spcPct val="0"/>
        </a:spcAft>
        <a:buChar char="»"/>
        <a:defRPr sz="2399">
          <a:solidFill>
            <a:schemeClr val="tx1"/>
          </a:solidFill>
          <a:latin typeface="+mn-lt"/>
          <a:ea typeface="+mn-ea"/>
        </a:defRPr>
      </a:lvl8pPr>
      <a:lvl9pPr marL="3886264" indent="-228604" algn="l" rtl="0" eaLnBrk="1" fontAlgn="base" hangingPunct="1">
        <a:spcBef>
          <a:spcPct val="20000"/>
        </a:spcBef>
        <a:spcAft>
          <a:spcPct val="0"/>
        </a:spcAft>
        <a:buChar char="»"/>
        <a:defRPr sz="239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Visio_2003-2010___1.vsd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"/>
          <p:cNvSpPr>
            <a:spLocks noChangeArrowheads="1"/>
          </p:cNvSpPr>
          <p:nvPr/>
        </p:nvSpPr>
        <p:spPr bwMode="auto">
          <a:xfrm>
            <a:off x="251520" y="1708448"/>
            <a:ext cx="5511800" cy="127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u="none" dirty="0" smtClean="0">
                <a:solidFill>
                  <a:srgbClr val="194D19"/>
                </a:solidFill>
                <a:latin typeface="华文新魏" pitchFamily="2" charset="-122"/>
              </a:rPr>
              <a:t>第五章 </a:t>
            </a:r>
            <a:r>
              <a:rPr lang="zh-CN" altLang="en-US" sz="3200" u="none" dirty="0">
                <a:solidFill>
                  <a:srgbClr val="194D19"/>
                </a:solidFill>
                <a:latin typeface="华文新魏" pitchFamily="2" charset="-122"/>
              </a:rPr>
              <a:t>网络层</a:t>
            </a:r>
            <a:endParaRPr lang="en-US" altLang="zh-CN" sz="3200" u="none" dirty="0">
              <a:solidFill>
                <a:srgbClr val="194D19"/>
              </a:solidFill>
              <a:latin typeface="华文新魏" pitchFamily="2" charset="-122"/>
            </a:endParaRPr>
          </a:p>
          <a:p>
            <a:pPr algn="ctr"/>
            <a:endParaRPr lang="en-US" altLang="zh-CN" sz="1600" u="none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>
                <a:solidFill>
                  <a:srgbClr val="002060"/>
                </a:solidFill>
              </a:rPr>
              <a:t>第二节     </a:t>
            </a:r>
            <a:r>
              <a:rPr lang="en-US" altLang="zh-CN" sz="2400" u="none" dirty="0">
                <a:solidFill>
                  <a:srgbClr val="002060"/>
                </a:solidFill>
              </a:rPr>
              <a:t>IPv4</a:t>
            </a:r>
            <a:r>
              <a:rPr lang="zh-CN" altLang="en-US" sz="2400" u="none" dirty="0">
                <a:solidFill>
                  <a:srgbClr val="002060"/>
                </a:solidFill>
              </a:rPr>
              <a:t>地址的概念与分类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内容占位符 2"/>
          <p:cNvSpPr>
            <a:spLocks noGrp="1"/>
          </p:cNvSpPr>
          <p:nvPr>
            <p:ph idx="4294967295"/>
          </p:nvPr>
        </p:nvSpPr>
        <p:spPr>
          <a:xfrm>
            <a:off x="251520" y="700336"/>
            <a:ext cx="6768752" cy="3167063"/>
          </a:xfrm>
        </p:spPr>
        <p:txBody>
          <a:bodyPr/>
          <a:lstStyle/>
          <a:p>
            <a:pPr marL="266704" indent="-266704" eaLnBrk="1" hangingPunct="1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类地址</a:t>
            </a:r>
            <a:endParaRPr lang="en-US" altLang="zh-CN" b="1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4" indent="-266704" eaLnBrk="1" hangingPunct="1"/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网络号的第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位固定为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，可分配长度为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理论上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号有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128 (2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=128)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个，每一个的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net ID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不同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网络号为全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的两个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地址用于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特殊目的，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实际有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126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类网络。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4" indent="-266704" eaLnBrk="1" hangingPunct="1"/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类地址有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个， 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占有整个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IP地址空间的50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4" indent="-266704"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ID=10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10.0.0.0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10.255.255.255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用于专用地址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4" indent="-266704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主机号为全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的两个地址保留。每个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类网络可以分配的主机号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-2 =16777214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4" indent="-266704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类地址覆盖范围为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.0.0.0-127.255.255.255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360450" name="Group 18"/>
          <p:cNvGrpSpPr>
            <a:grpSpLocks/>
          </p:cNvGrpSpPr>
          <p:nvPr/>
        </p:nvGrpSpPr>
        <p:grpSpPr bwMode="auto">
          <a:xfrm>
            <a:off x="573088" y="4156720"/>
            <a:ext cx="5799138" cy="892718"/>
            <a:chOff x="180" y="965"/>
            <a:chExt cx="3957" cy="673"/>
          </a:xfrm>
        </p:grpSpPr>
        <p:sp>
          <p:nvSpPr>
            <p:cNvPr id="360451" name="Line 5"/>
            <p:cNvSpPr>
              <a:spLocks noChangeShapeType="1"/>
            </p:cNvSpPr>
            <p:nvPr/>
          </p:nvSpPr>
          <p:spPr bwMode="auto">
            <a:xfrm>
              <a:off x="1588" y="1302"/>
              <a:ext cx="2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0452" name="Rectangle 6"/>
            <p:cNvSpPr>
              <a:spLocks noChangeArrowheads="1"/>
            </p:cNvSpPr>
            <p:nvPr/>
          </p:nvSpPr>
          <p:spPr bwMode="auto">
            <a:xfrm>
              <a:off x="2396" y="1194"/>
              <a:ext cx="650" cy="444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host-id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24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360453" name="Line 9"/>
            <p:cNvSpPr>
              <a:spLocks noChangeShapeType="1"/>
            </p:cNvSpPr>
            <p:nvPr/>
          </p:nvSpPr>
          <p:spPr bwMode="auto">
            <a:xfrm>
              <a:off x="743" y="1302"/>
              <a:ext cx="8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0454" name="Rectangle 10"/>
            <p:cNvSpPr>
              <a:spLocks noChangeArrowheads="1"/>
            </p:cNvSpPr>
            <p:nvPr/>
          </p:nvSpPr>
          <p:spPr bwMode="auto">
            <a:xfrm>
              <a:off x="855" y="1194"/>
              <a:ext cx="553" cy="444"/>
            </a:xfrm>
            <a:prstGeom prst="rect">
              <a:avLst/>
            </a:prstGeom>
            <a:solidFill>
              <a:srgbClr val="EFFBF7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net-id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8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360455" name="Rectangle 11"/>
            <p:cNvSpPr>
              <a:spLocks noChangeArrowheads="1"/>
            </p:cNvSpPr>
            <p:nvPr/>
          </p:nvSpPr>
          <p:spPr bwMode="auto">
            <a:xfrm>
              <a:off x="745" y="968"/>
              <a:ext cx="3392" cy="23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0456" name="Rectangle 16"/>
            <p:cNvSpPr>
              <a:spLocks noChangeArrowheads="1"/>
            </p:cNvSpPr>
            <p:nvPr/>
          </p:nvSpPr>
          <p:spPr bwMode="auto">
            <a:xfrm>
              <a:off x="756" y="981"/>
              <a:ext cx="829" cy="21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0457" name="Rectangle 17"/>
            <p:cNvSpPr>
              <a:spLocks noChangeArrowheads="1"/>
            </p:cNvSpPr>
            <p:nvPr/>
          </p:nvSpPr>
          <p:spPr bwMode="auto">
            <a:xfrm>
              <a:off x="719" y="965"/>
              <a:ext cx="212" cy="2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360458" name="Rectangle 18"/>
            <p:cNvSpPr>
              <a:spLocks noChangeArrowheads="1"/>
            </p:cNvSpPr>
            <p:nvPr/>
          </p:nvSpPr>
          <p:spPr bwMode="auto">
            <a:xfrm>
              <a:off x="180" y="981"/>
              <a:ext cx="442" cy="4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A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类</a:t>
              </a:r>
              <a:endPara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defTabSz="762012" eaLnBrk="0" hangingPunct="0"/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地址</a:t>
              </a:r>
            </a:p>
          </p:txBody>
        </p:sp>
        <p:sp>
          <p:nvSpPr>
            <p:cNvPr id="360459" name="Line 19"/>
            <p:cNvSpPr>
              <a:spLocks noChangeShapeType="1"/>
            </p:cNvSpPr>
            <p:nvPr/>
          </p:nvSpPr>
          <p:spPr bwMode="auto">
            <a:xfrm>
              <a:off x="867" y="968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360460" name="Line 20"/>
            <p:cNvSpPr>
              <a:spLocks noChangeShapeType="1"/>
            </p:cNvSpPr>
            <p:nvPr/>
          </p:nvSpPr>
          <p:spPr bwMode="auto">
            <a:xfrm>
              <a:off x="1588" y="968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360461" name="Line 21"/>
            <p:cNvSpPr>
              <a:spLocks noChangeShapeType="1"/>
            </p:cNvSpPr>
            <p:nvPr/>
          </p:nvSpPr>
          <p:spPr bwMode="auto">
            <a:xfrm>
              <a:off x="743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0462" name="Line 22"/>
            <p:cNvSpPr>
              <a:spLocks noChangeShapeType="1"/>
            </p:cNvSpPr>
            <p:nvPr/>
          </p:nvSpPr>
          <p:spPr bwMode="auto">
            <a:xfrm>
              <a:off x="1588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0463" name="Line 23"/>
            <p:cNvSpPr>
              <a:spLocks noChangeShapeType="1"/>
            </p:cNvSpPr>
            <p:nvPr/>
          </p:nvSpPr>
          <p:spPr bwMode="auto">
            <a:xfrm>
              <a:off x="4130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内容占位符 2"/>
          <p:cNvSpPr>
            <a:spLocks noGrp="1"/>
          </p:cNvSpPr>
          <p:nvPr>
            <p:ph idx="4294967295"/>
          </p:nvPr>
        </p:nvSpPr>
        <p:spPr>
          <a:xfrm>
            <a:off x="323528" y="772344"/>
            <a:ext cx="6696744" cy="3608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类地址</a:t>
            </a:r>
            <a:endParaRPr lang="en-US" altLang="zh-CN" b="1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500" b="1" u="sng" dirty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类地址的网络号前两位固定为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，可分配长度为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位，网络号有  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=16384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，实际允许连接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16383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个网络（全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特殊目的） ； 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类地址有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个，占有整个IP地址空间的25%。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号为全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的两个地址保留；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因此每个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类网络可以有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-2=65534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个主机号；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类地址覆盖范围为：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128.0.0.0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191.255.255.255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362498" name="Group 17"/>
          <p:cNvGrpSpPr>
            <a:grpSpLocks/>
          </p:cNvGrpSpPr>
          <p:nvPr/>
        </p:nvGrpSpPr>
        <p:grpSpPr bwMode="auto">
          <a:xfrm>
            <a:off x="466726" y="4190408"/>
            <a:ext cx="5761038" cy="902416"/>
            <a:chOff x="158" y="2370"/>
            <a:chExt cx="3951" cy="696"/>
          </a:xfrm>
        </p:grpSpPr>
        <p:sp>
          <p:nvSpPr>
            <p:cNvPr id="362499" name="Line 7"/>
            <p:cNvSpPr>
              <a:spLocks noChangeShapeType="1"/>
            </p:cNvSpPr>
            <p:nvPr/>
          </p:nvSpPr>
          <p:spPr bwMode="auto">
            <a:xfrm flipV="1">
              <a:off x="749" y="2705"/>
              <a:ext cx="1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2500" name="Rectangle 8"/>
            <p:cNvSpPr>
              <a:spLocks noChangeArrowheads="1"/>
            </p:cNvSpPr>
            <p:nvPr/>
          </p:nvSpPr>
          <p:spPr bwMode="auto">
            <a:xfrm>
              <a:off x="1221" y="2599"/>
              <a:ext cx="556" cy="454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net-id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16 bit</a:t>
              </a:r>
            </a:p>
          </p:txBody>
        </p:sp>
        <p:sp>
          <p:nvSpPr>
            <p:cNvPr id="362501" name="Rectangle 12"/>
            <p:cNvSpPr>
              <a:spLocks noChangeArrowheads="1"/>
            </p:cNvSpPr>
            <p:nvPr/>
          </p:nvSpPr>
          <p:spPr bwMode="auto">
            <a:xfrm>
              <a:off x="724" y="2374"/>
              <a:ext cx="3385" cy="231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2502" name="Rectangle 15"/>
            <p:cNvSpPr>
              <a:spLocks noChangeArrowheads="1"/>
            </p:cNvSpPr>
            <p:nvPr/>
          </p:nvSpPr>
          <p:spPr bwMode="auto">
            <a:xfrm>
              <a:off x="734" y="2387"/>
              <a:ext cx="1682" cy="213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2503" name="Line 24"/>
            <p:cNvSpPr>
              <a:spLocks noChangeShapeType="1"/>
            </p:cNvSpPr>
            <p:nvPr/>
          </p:nvSpPr>
          <p:spPr bwMode="auto">
            <a:xfrm flipV="1">
              <a:off x="2419" y="2705"/>
              <a:ext cx="1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2504" name="Rectangle 25"/>
            <p:cNvSpPr>
              <a:spLocks noChangeArrowheads="1"/>
            </p:cNvSpPr>
            <p:nvPr/>
          </p:nvSpPr>
          <p:spPr bwMode="auto">
            <a:xfrm>
              <a:off x="2905" y="2612"/>
              <a:ext cx="653" cy="454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host-id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16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362505" name="Line 26"/>
            <p:cNvSpPr>
              <a:spLocks noChangeShapeType="1"/>
            </p:cNvSpPr>
            <p:nvPr/>
          </p:nvSpPr>
          <p:spPr bwMode="auto">
            <a:xfrm>
              <a:off x="730" y="2626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2506" name="Line 27"/>
            <p:cNvSpPr>
              <a:spLocks noChangeShapeType="1"/>
            </p:cNvSpPr>
            <p:nvPr/>
          </p:nvSpPr>
          <p:spPr bwMode="auto">
            <a:xfrm>
              <a:off x="2419" y="2626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2507" name="Line 28"/>
            <p:cNvSpPr>
              <a:spLocks noChangeShapeType="1"/>
            </p:cNvSpPr>
            <p:nvPr/>
          </p:nvSpPr>
          <p:spPr bwMode="auto">
            <a:xfrm>
              <a:off x="4093" y="2626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2508" name="Rectangle 29"/>
            <p:cNvSpPr>
              <a:spLocks noChangeArrowheads="1"/>
            </p:cNvSpPr>
            <p:nvPr/>
          </p:nvSpPr>
          <p:spPr bwMode="auto">
            <a:xfrm>
              <a:off x="158" y="2380"/>
              <a:ext cx="444" cy="4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B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类</a:t>
              </a:r>
              <a:endPara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defTabSz="762012" eaLnBrk="0" hangingPunct="0"/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地址</a:t>
              </a:r>
            </a:p>
          </p:txBody>
        </p:sp>
        <p:sp>
          <p:nvSpPr>
            <p:cNvPr id="362509" name="Line 30"/>
            <p:cNvSpPr>
              <a:spLocks noChangeShapeType="1"/>
            </p:cNvSpPr>
            <p:nvPr/>
          </p:nvSpPr>
          <p:spPr bwMode="auto">
            <a:xfrm>
              <a:off x="2419" y="2379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362510" name="Rectangle 54"/>
            <p:cNvSpPr>
              <a:spLocks noChangeArrowheads="1"/>
            </p:cNvSpPr>
            <p:nvPr/>
          </p:nvSpPr>
          <p:spPr bwMode="auto">
            <a:xfrm>
              <a:off x="787" y="2372"/>
              <a:ext cx="213" cy="2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362511" name="Rectangle 55"/>
            <p:cNvSpPr>
              <a:spLocks noChangeArrowheads="1"/>
            </p:cNvSpPr>
            <p:nvPr/>
          </p:nvSpPr>
          <p:spPr bwMode="auto">
            <a:xfrm>
              <a:off x="695" y="2372"/>
              <a:ext cx="232" cy="2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62512" name="Line 56"/>
            <p:cNvSpPr>
              <a:spLocks noChangeShapeType="1"/>
            </p:cNvSpPr>
            <p:nvPr/>
          </p:nvSpPr>
          <p:spPr bwMode="auto">
            <a:xfrm>
              <a:off x="959" y="2370"/>
              <a:ext cx="0" cy="2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内容占位符 2"/>
          <p:cNvSpPr>
            <a:spLocks noGrp="1"/>
          </p:cNvSpPr>
          <p:nvPr>
            <p:ph idx="4294967295"/>
          </p:nvPr>
        </p:nvSpPr>
        <p:spPr>
          <a:xfrm>
            <a:off x="250824" y="772344"/>
            <a:ext cx="6553423" cy="279717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zh-CN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类地址</a:t>
            </a:r>
            <a:endParaRPr lang="en-US" altLang="zh-CN" b="1" dirty="0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类地址的网络号前三位固定为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，可分配长度长度为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位，允许有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=2097152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网络，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实际允许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2097151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网络（全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特殊目的） ； 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C类地址有2</a:t>
            </a:r>
            <a:r>
              <a:rPr lang="en-US" altLang="zh-CN" sz="2000" baseline="30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，占有整个IP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地址空间的12.5%。 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主机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号为全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和全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的两个地址保留，一个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地址允许分配的主机号为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aseline="30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-2=254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个；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类地址覆盖范围为：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192.0.0.0~223.255.255.255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364546" name="Group 20"/>
          <p:cNvGrpSpPr>
            <a:grpSpLocks/>
          </p:cNvGrpSpPr>
          <p:nvPr/>
        </p:nvGrpSpPr>
        <p:grpSpPr bwMode="auto">
          <a:xfrm>
            <a:off x="517526" y="4120703"/>
            <a:ext cx="5567363" cy="900113"/>
            <a:chOff x="189" y="2505"/>
            <a:chExt cx="3946" cy="695"/>
          </a:xfrm>
        </p:grpSpPr>
        <p:sp>
          <p:nvSpPr>
            <p:cNvPr id="364547" name="Line 2"/>
            <p:cNvSpPr>
              <a:spLocks noChangeShapeType="1"/>
            </p:cNvSpPr>
            <p:nvPr/>
          </p:nvSpPr>
          <p:spPr bwMode="auto">
            <a:xfrm flipV="1">
              <a:off x="761" y="2847"/>
              <a:ext cx="25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4548" name="Rectangle 3"/>
            <p:cNvSpPr>
              <a:spLocks noChangeArrowheads="1"/>
            </p:cNvSpPr>
            <p:nvPr/>
          </p:nvSpPr>
          <p:spPr bwMode="auto">
            <a:xfrm>
              <a:off x="1661" y="2734"/>
              <a:ext cx="575" cy="454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net-id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24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364549" name="Rectangle 4"/>
            <p:cNvSpPr>
              <a:spLocks noChangeArrowheads="1"/>
            </p:cNvSpPr>
            <p:nvPr/>
          </p:nvSpPr>
          <p:spPr bwMode="auto">
            <a:xfrm>
              <a:off x="761" y="2508"/>
              <a:ext cx="3374" cy="23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4550" name="Rectangle 14"/>
            <p:cNvSpPr>
              <a:spLocks noChangeArrowheads="1"/>
            </p:cNvSpPr>
            <p:nvPr/>
          </p:nvSpPr>
          <p:spPr bwMode="auto">
            <a:xfrm>
              <a:off x="766" y="2516"/>
              <a:ext cx="2538" cy="219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64551" name="Rectangle 31"/>
            <p:cNvSpPr>
              <a:spLocks noChangeArrowheads="1"/>
            </p:cNvSpPr>
            <p:nvPr/>
          </p:nvSpPr>
          <p:spPr bwMode="auto">
            <a:xfrm>
              <a:off x="189" y="2514"/>
              <a:ext cx="459" cy="4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C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类</a:t>
              </a:r>
              <a:endPara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defTabSz="762012" eaLnBrk="0" hangingPunct="0"/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地址</a:t>
              </a:r>
            </a:p>
          </p:txBody>
        </p:sp>
        <p:sp>
          <p:nvSpPr>
            <p:cNvPr id="364552" name="Rectangle 32"/>
            <p:cNvSpPr>
              <a:spLocks noChangeArrowheads="1"/>
            </p:cNvSpPr>
            <p:nvPr/>
          </p:nvSpPr>
          <p:spPr bwMode="auto">
            <a:xfrm>
              <a:off x="918" y="2523"/>
              <a:ext cx="220" cy="2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364553" name="Rectangle 33"/>
            <p:cNvSpPr>
              <a:spLocks noChangeArrowheads="1"/>
            </p:cNvSpPr>
            <p:nvPr/>
          </p:nvSpPr>
          <p:spPr bwMode="auto">
            <a:xfrm>
              <a:off x="732" y="2518"/>
              <a:ext cx="233" cy="2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64554" name="Rectangle 34"/>
            <p:cNvSpPr>
              <a:spLocks noChangeArrowheads="1"/>
            </p:cNvSpPr>
            <p:nvPr/>
          </p:nvSpPr>
          <p:spPr bwMode="auto">
            <a:xfrm>
              <a:off x="826" y="2523"/>
              <a:ext cx="231" cy="2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64555" name="Line 35"/>
            <p:cNvSpPr>
              <a:spLocks noChangeShapeType="1"/>
            </p:cNvSpPr>
            <p:nvPr/>
          </p:nvSpPr>
          <p:spPr bwMode="auto">
            <a:xfrm>
              <a:off x="1089" y="2507"/>
              <a:ext cx="0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364556" name="Line 36"/>
            <p:cNvSpPr>
              <a:spLocks noChangeShapeType="1"/>
            </p:cNvSpPr>
            <p:nvPr/>
          </p:nvSpPr>
          <p:spPr bwMode="auto">
            <a:xfrm>
              <a:off x="3313" y="2505"/>
              <a:ext cx="0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364557" name="Line 37"/>
            <p:cNvSpPr>
              <a:spLocks noChangeShapeType="1"/>
            </p:cNvSpPr>
            <p:nvPr/>
          </p:nvSpPr>
          <p:spPr bwMode="auto">
            <a:xfrm flipV="1">
              <a:off x="3315" y="2839"/>
              <a:ext cx="815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grpSp>
          <p:nvGrpSpPr>
            <p:cNvPr id="364558" name="Group 38"/>
            <p:cNvGrpSpPr>
              <a:grpSpLocks/>
            </p:cNvGrpSpPr>
            <p:nvPr/>
          </p:nvGrpSpPr>
          <p:grpSpPr bwMode="auto">
            <a:xfrm>
              <a:off x="3418" y="2746"/>
              <a:ext cx="675" cy="454"/>
              <a:chOff x="2751" y="3024"/>
              <a:chExt cx="611" cy="519"/>
            </a:xfrm>
          </p:grpSpPr>
          <p:sp>
            <p:nvSpPr>
              <p:cNvPr id="364562" name="Rectangle 39"/>
              <p:cNvSpPr>
                <a:spLocks noChangeArrowheads="1"/>
              </p:cNvSpPr>
              <p:nvPr/>
            </p:nvSpPr>
            <p:spPr bwMode="auto">
              <a:xfrm>
                <a:off x="2985" y="3072"/>
                <a:ext cx="117" cy="299"/>
              </a:xfrm>
              <a:prstGeom prst="rect">
                <a:avLst/>
              </a:prstGeom>
              <a:solidFill>
                <a:srgbClr val="EFFBF7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12" eaLnBrk="0" hangingPunct="0">
                  <a:lnSpc>
                    <a:spcPct val="90000"/>
                  </a:lnSpc>
                </a:pPr>
                <a:endPara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64563" name="Rectangle 40"/>
              <p:cNvSpPr>
                <a:spLocks noChangeArrowheads="1"/>
              </p:cNvSpPr>
              <p:nvPr/>
            </p:nvSpPr>
            <p:spPr bwMode="auto">
              <a:xfrm>
                <a:off x="2751" y="3024"/>
                <a:ext cx="611" cy="519"/>
              </a:xfrm>
              <a:prstGeom prst="rect">
                <a:avLst/>
              </a:prstGeom>
              <a:solidFill>
                <a:srgbClr val="EFFBF7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12" eaLnBrk="0" hangingPunct="0">
                  <a:lnSpc>
                    <a:spcPct val="90000"/>
                  </a:lnSpc>
                </a:pPr>
                <a:r>
                  <a:rPr kumimoji="1" lang="en-US" altLang="zh-CN" sz="1800" u="none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host-id</a:t>
                </a:r>
              </a:p>
              <a:p>
                <a:pPr algn="ctr" defTabSz="762012" eaLnBrk="0" hangingPunct="0">
                  <a:lnSpc>
                    <a:spcPct val="90000"/>
                  </a:lnSpc>
                </a:pPr>
                <a:r>
                  <a:rPr kumimoji="1" lang="en-US" altLang="zh-CN" sz="1800" u="none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8 </a:t>
                </a:r>
                <a:r>
                  <a:rPr kumimoji="1" lang="zh-CN" altLang="en-US" sz="1800" u="none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位</a:t>
                </a:r>
              </a:p>
            </p:txBody>
          </p:sp>
        </p:grpSp>
        <p:sp>
          <p:nvSpPr>
            <p:cNvPr id="364559" name="Line 41"/>
            <p:cNvSpPr>
              <a:spLocks noChangeShapeType="1"/>
            </p:cNvSpPr>
            <p:nvPr/>
          </p:nvSpPr>
          <p:spPr bwMode="auto">
            <a:xfrm>
              <a:off x="761" y="276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4560" name="Line 42"/>
            <p:cNvSpPr>
              <a:spLocks noChangeShapeType="1"/>
            </p:cNvSpPr>
            <p:nvPr/>
          </p:nvSpPr>
          <p:spPr bwMode="auto">
            <a:xfrm>
              <a:off x="3315" y="2770"/>
              <a:ext cx="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4561" name="Line 43"/>
            <p:cNvSpPr>
              <a:spLocks noChangeShapeType="1"/>
            </p:cNvSpPr>
            <p:nvPr/>
          </p:nvSpPr>
          <p:spPr bwMode="auto">
            <a:xfrm>
              <a:off x="4124" y="2760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915988"/>
            <a:ext cx="6429374" cy="622300"/>
          </a:xfrm>
        </p:spPr>
        <p:txBody>
          <a:bodyPr anchor="b"/>
          <a:lstStyle/>
          <a:p>
            <a:pPr algn="l"/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常用三种类别 IP 地址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的使用范围</a:t>
            </a:r>
          </a:p>
        </p:txBody>
      </p:sp>
      <p:sp>
        <p:nvSpPr>
          <p:cNvPr id="366594" name="Text Box 5"/>
          <p:cNvSpPr txBox="1">
            <a:spLocks noChangeArrowheads="1"/>
          </p:cNvSpPr>
          <p:nvPr/>
        </p:nvSpPr>
        <p:spPr bwMode="auto">
          <a:xfrm>
            <a:off x="53976" y="2163763"/>
            <a:ext cx="6534150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u="none">
                <a:solidFill>
                  <a:srgbClr val="18386B"/>
                </a:solidFill>
                <a:latin typeface="Arial" charset="0"/>
              </a:rPr>
              <a:t>  网络            最大         第一个    最后一个            每个网络</a:t>
            </a:r>
          </a:p>
          <a:p>
            <a:r>
              <a:rPr lang="zh-CN" altLang="en-US" sz="1600" u="none">
                <a:solidFill>
                  <a:srgbClr val="18386B"/>
                </a:solidFill>
                <a:latin typeface="Arial" charset="0"/>
              </a:rPr>
              <a:t>  类别          网络数       可用的     可用的               中最大的    </a:t>
            </a:r>
          </a:p>
          <a:p>
            <a:pPr>
              <a:spcAft>
                <a:spcPct val="70000"/>
              </a:spcAft>
            </a:pPr>
            <a:r>
              <a:rPr lang="zh-CN" altLang="en-US" sz="1600" u="none">
                <a:solidFill>
                  <a:srgbClr val="18386B"/>
                </a:solidFill>
                <a:latin typeface="Arial" charset="0"/>
              </a:rPr>
              <a:t>                                     网络号     网络号                主机数</a:t>
            </a:r>
          </a:p>
          <a:p>
            <a:pPr>
              <a:spcBef>
                <a:spcPct val="25000"/>
              </a:spcBef>
            </a:pPr>
            <a:r>
              <a:rPr lang="zh-CN" altLang="en-US" sz="1600" u="none">
                <a:solidFill>
                  <a:srgbClr val="18386B"/>
                </a:solidFill>
                <a:latin typeface="Arial" charset="0"/>
              </a:rPr>
              <a:t>   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A           126 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7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– 2)           1               126           16,777,214(2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24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  <a:sym typeface="Symbol" pitchFamily="18" charset="2"/>
              </a:rPr>
              <a:t> 2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)</a:t>
            </a:r>
            <a:endParaRPr lang="zh-CN" altLang="en-US" sz="1400" u="none">
              <a:solidFill>
                <a:srgbClr val="18386B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    B        16,383(2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14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  <a:sym typeface="Symbol" pitchFamily="18" charset="2"/>
              </a:rPr>
              <a:t> 1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)     128.1        191.255           65,534(2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16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  <a:sym typeface="Symbol" pitchFamily="18" charset="2"/>
              </a:rPr>
              <a:t> 2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    C     2,097,151 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21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  <a:sym typeface="Symbol" pitchFamily="18" charset="2"/>
              </a:rPr>
              <a:t> 1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) 192.0.1   223.255.255         254(2</a:t>
            </a:r>
            <a:r>
              <a:rPr lang="en-US" altLang="zh-CN" sz="1400" u="none" baseline="30000">
                <a:solidFill>
                  <a:srgbClr val="18386B"/>
                </a:solidFill>
                <a:latin typeface="Arial" charset="0"/>
              </a:rPr>
              <a:t>8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 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  <a:sym typeface="Symbol" pitchFamily="18" charset="2"/>
              </a:rPr>
              <a:t> 2</a:t>
            </a:r>
            <a:r>
              <a:rPr lang="en-US" altLang="zh-CN" sz="1400" u="none">
                <a:solidFill>
                  <a:srgbClr val="18386B"/>
                </a:solidFill>
                <a:latin typeface="Arial" charset="0"/>
              </a:rPr>
              <a:t>)</a:t>
            </a:r>
          </a:p>
        </p:txBody>
      </p:sp>
      <p:grpSp>
        <p:nvGrpSpPr>
          <p:cNvPr id="366595" name="Group 15"/>
          <p:cNvGrpSpPr>
            <a:grpSpLocks/>
          </p:cNvGrpSpPr>
          <p:nvPr/>
        </p:nvGrpSpPr>
        <p:grpSpPr bwMode="auto">
          <a:xfrm>
            <a:off x="252414" y="1995489"/>
            <a:ext cx="6048375" cy="2225675"/>
            <a:chOff x="134" y="1439"/>
            <a:chExt cx="4061" cy="1447"/>
          </a:xfrm>
        </p:grpSpPr>
        <p:sp>
          <p:nvSpPr>
            <p:cNvPr id="366596" name="Line 6"/>
            <p:cNvSpPr>
              <a:spLocks noChangeShapeType="1"/>
            </p:cNvSpPr>
            <p:nvPr/>
          </p:nvSpPr>
          <p:spPr bwMode="auto">
            <a:xfrm>
              <a:off x="134" y="2057"/>
              <a:ext cx="406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597" name="Line 7"/>
            <p:cNvSpPr>
              <a:spLocks noChangeShapeType="1"/>
            </p:cNvSpPr>
            <p:nvPr/>
          </p:nvSpPr>
          <p:spPr bwMode="auto">
            <a:xfrm rot="-5400000">
              <a:off x="-262" y="2154"/>
              <a:ext cx="143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598" name="Line 8"/>
            <p:cNvSpPr>
              <a:spLocks noChangeShapeType="1"/>
            </p:cNvSpPr>
            <p:nvPr/>
          </p:nvSpPr>
          <p:spPr bwMode="auto">
            <a:xfrm rot="-5400000">
              <a:off x="745" y="2169"/>
              <a:ext cx="14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599" name="Line 9"/>
            <p:cNvSpPr>
              <a:spLocks noChangeShapeType="1"/>
            </p:cNvSpPr>
            <p:nvPr/>
          </p:nvSpPr>
          <p:spPr bwMode="auto">
            <a:xfrm rot="-5400000">
              <a:off x="1215" y="2169"/>
              <a:ext cx="14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600" name="Line 10"/>
            <p:cNvSpPr>
              <a:spLocks noChangeShapeType="1"/>
            </p:cNvSpPr>
            <p:nvPr/>
          </p:nvSpPr>
          <p:spPr bwMode="auto">
            <a:xfrm rot="-5400000">
              <a:off x="2020" y="2169"/>
              <a:ext cx="142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601" name="Line 11"/>
            <p:cNvSpPr>
              <a:spLocks noChangeShapeType="1"/>
            </p:cNvSpPr>
            <p:nvPr/>
          </p:nvSpPr>
          <p:spPr bwMode="auto">
            <a:xfrm>
              <a:off x="134" y="1446"/>
              <a:ext cx="406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366602" name="Line 12"/>
            <p:cNvSpPr>
              <a:spLocks noChangeShapeType="1"/>
            </p:cNvSpPr>
            <p:nvPr/>
          </p:nvSpPr>
          <p:spPr bwMode="auto">
            <a:xfrm>
              <a:off x="134" y="2886"/>
              <a:ext cx="406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内容占位符 2"/>
          <p:cNvSpPr>
            <a:spLocks noGrp="1"/>
          </p:cNvSpPr>
          <p:nvPr>
            <p:ph idx="4294967295"/>
          </p:nvPr>
        </p:nvSpPr>
        <p:spPr>
          <a:xfrm>
            <a:off x="611189" y="981076"/>
            <a:ext cx="5976936" cy="3608387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en-US" altLang="zh-CN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en-US" altLang="zh-CN" b="1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地址地址覆盖范围为：</a:t>
            </a:r>
            <a:endParaRPr lang="en-US" altLang="zh-CN" sz="200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224.0.0.0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239.255.255.255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地址用于其他特殊的用途，如多播地址</a:t>
            </a:r>
            <a:r>
              <a:rPr lang="zh-CN" altLang="en-US" sz="1700" b="1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700" b="1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600" b="1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42" name="Rectangle 44"/>
          <p:cNvSpPr>
            <a:spLocks noChangeArrowheads="1"/>
          </p:cNvSpPr>
          <p:nvPr/>
        </p:nvSpPr>
        <p:spPr bwMode="auto">
          <a:xfrm>
            <a:off x="1081088" y="3473450"/>
            <a:ext cx="5651500" cy="295276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68643" name="Rectangle 45"/>
          <p:cNvSpPr>
            <a:spLocks noChangeArrowheads="1"/>
          </p:cNvSpPr>
          <p:nvPr/>
        </p:nvSpPr>
        <p:spPr bwMode="auto">
          <a:xfrm>
            <a:off x="188914" y="3302001"/>
            <a:ext cx="64440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D </a:t>
            </a:r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类</a:t>
            </a:r>
          </a:p>
          <a:p>
            <a:pPr defTabSz="762012" eaLnBrk="0" hangingPunct="0"/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368644" name="Line 46"/>
          <p:cNvSpPr>
            <a:spLocks noChangeShapeType="1"/>
          </p:cNvSpPr>
          <p:nvPr/>
        </p:nvSpPr>
        <p:spPr bwMode="auto">
          <a:xfrm>
            <a:off x="1704976" y="347821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  <p:sp>
        <p:nvSpPr>
          <p:cNvPr id="368645" name="Rectangle 47"/>
          <p:cNvSpPr>
            <a:spLocks noChangeArrowheads="1"/>
          </p:cNvSpPr>
          <p:nvPr/>
        </p:nvSpPr>
        <p:spPr bwMode="auto">
          <a:xfrm>
            <a:off x="1001714" y="3452813"/>
            <a:ext cx="79188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368646" name="Rectangle 48"/>
          <p:cNvSpPr>
            <a:spLocks noChangeArrowheads="1"/>
          </p:cNvSpPr>
          <p:nvPr/>
        </p:nvSpPr>
        <p:spPr bwMode="auto">
          <a:xfrm>
            <a:off x="3294066" y="3457578"/>
            <a:ext cx="222884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12" eaLnBrk="0" hangingPunct="0"/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多播地址（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28</a:t>
            </a:r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内容占位符 2"/>
          <p:cNvSpPr>
            <a:spLocks noGrp="1"/>
          </p:cNvSpPr>
          <p:nvPr>
            <p:ph idx="4294967295"/>
          </p:nvPr>
        </p:nvSpPr>
        <p:spPr>
          <a:xfrm>
            <a:off x="468315" y="987426"/>
            <a:ext cx="8101011" cy="2160588"/>
          </a:xfrm>
        </p:spPr>
        <p:txBody>
          <a:bodyPr/>
          <a:lstStyle/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zh-CN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1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en-US" altLang="zh-CN" b="1" smtClean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地址地址覆盖范围为：</a:t>
            </a:r>
            <a:endParaRPr lang="en-US" altLang="zh-CN" sz="200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240.0.0.0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247.255.255.255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类地址用于某些实验和将来使用。</a:t>
            </a:r>
          </a:p>
        </p:txBody>
      </p:sp>
      <p:sp>
        <p:nvSpPr>
          <p:cNvPr id="369666" name="Rectangle 49"/>
          <p:cNvSpPr>
            <a:spLocks noChangeArrowheads="1"/>
          </p:cNvSpPr>
          <p:nvPr/>
        </p:nvSpPr>
        <p:spPr bwMode="auto">
          <a:xfrm>
            <a:off x="1009650" y="3619500"/>
            <a:ext cx="5640388" cy="295276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69667" name="Rectangle 50"/>
          <p:cNvSpPr>
            <a:spLocks noChangeArrowheads="1"/>
          </p:cNvSpPr>
          <p:nvPr/>
        </p:nvSpPr>
        <p:spPr bwMode="auto">
          <a:xfrm>
            <a:off x="115888" y="3508376"/>
            <a:ext cx="64440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E </a:t>
            </a:r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类</a:t>
            </a:r>
          </a:p>
          <a:p>
            <a:pPr defTabSz="762012" eaLnBrk="0" hangingPunct="0"/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369668" name="Rectangle 51"/>
          <p:cNvSpPr>
            <a:spLocks noChangeArrowheads="1"/>
          </p:cNvSpPr>
          <p:nvPr/>
        </p:nvSpPr>
        <p:spPr bwMode="auto">
          <a:xfrm>
            <a:off x="2781307" y="3598870"/>
            <a:ext cx="218329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zh-CN" altLang="en-US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保 留 为 今 后 使 用</a:t>
            </a:r>
          </a:p>
        </p:txBody>
      </p:sp>
      <p:sp>
        <p:nvSpPr>
          <p:cNvPr id="369669" name="Line 52"/>
          <p:cNvSpPr>
            <a:spLocks noChangeShapeType="1"/>
          </p:cNvSpPr>
          <p:nvPr/>
        </p:nvSpPr>
        <p:spPr bwMode="auto">
          <a:xfrm>
            <a:off x="1763713" y="3630620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  <p:sp>
        <p:nvSpPr>
          <p:cNvPr id="369670" name="Rectangle 53"/>
          <p:cNvSpPr>
            <a:spLocks noChangeArrowheads="1"/>
          </p:cNvSpPr>
          <p:nvPr/>
        </p:nvSpPr>
        <p:spPr bwMode="auto">
          <a:xfrm>
            <a:off x="933451" y="3597277"/>
            <a:ext cx="1098550" cy="3667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标题 1"/>
          <p:cNvSpPr>
            <a:spLocks noGrp="1"/>
          </p:cNvSpPr>
          <p:nvPr>
            <p:ph type="title" idx="4294967295"/>
          </p:nvPr>
        </p:nvSpPr>
        <p:spPr>
          <a:xfrm>
            <a:off x="328613" y="715963"/>
            <a:ext cx="3956050" cy="560388"/>
          </a:xfrm>
        </p:spPr>
        <p:txBody>
          <a:bodyPr/>
          <a:lstStyle/>
          <a:p>
            <a:pPr algn="l" eaLnBrk="1" hangingPunct="1"/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特殊的</a:t>
            </a:r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</a:p>
        </p:txBody>
      </p:sp>
      <p:sp>
        <p:nvSpPr>
          <p:cNvPr id="370690" name="内容占位符 2"/>
          <p:cNvSpPr>
            <a:spLocks noGrp="1"/>
          </p:cNvSpPr>
          <p:nvPr>
            <p:ph idx="4294967295"/>
          </p:nvPr>
        </p:nvSpPr>
        <p:spPr>
          <a:xfrm>
            <a:off x="250825" y="1347789"/>
            <a:ext cx="3169047" cy="360101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直接广播地址</a:t>
            </a:r>
          </a:p>
          <a:p>
            <a:pPr marL="269875" indent="-269875" eaLnBrk="1" hangingPunct="1"/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地址中，主机号是全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的地址（如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类地址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191.1.255.255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）为直接广播地址；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 eaLnBrk="1" hangingPunct="1"/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它是用来使路由器将一个分组以广播方式发送给特定网络  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191.1.0.0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）的所有主机</a:t>
            </a:r>
            <a:r>
              <a:rPr lang="zh-CN" altLang="en-US" sz="1500" b="1" dirty="0" smtClean="0">
                <a:solidFill>
                  <a:srgbClr val="2D2DB9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500" b="1" dirty="0">
              <a:solidFill>
                <a:srgbClr val="2D2DB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64432"/>
            <a:ext cx="540067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标题 1"/>
          <p:cNvSpPr>
            <a:spLocks noGrp="1"/>
          </p:cNvSpPr>
          <p:nvPr>
            <p:ph type="title" idx="4294967295"/>
          </p:nvPr>
        </p:nvSpPr>
        <p:spPr>
          <a:xfrm>
            <a:off x="328613" y="715963"/>
            <a:ext cx="3956050" cy="560388"/>
          </a:xfrm>
        </p:spPr>
        <p:txBody>
          <a:bodyPr/>
          <a:lstStyle/>
          <a:p>
            <a:pPr algn="l" eaLnBrk="1" hangingPunct="1"/>
            <a:r>
              <a:rPr lang="zh-CN" altLang="en-US" sz="2399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特殊的</a:t>
            </a:r>
            <a:r>
              <a:rPr lang="en-US" altLang="zh-CN" sz="2399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</a:p>
        </p:txBody>
      </p:sp>
      <p:sp>
        <p:nvSpPr>
          <p:cNvPr id="370690" name="内容占位符 2"/>
          <p:cNvSpPr>
            <a:spLocks noGrp="1"/>
          </p:cNvSpPr>
          <p:nvPr>
            <p:ph idx="4294967295"/>
          </p:nvPr>
        </p:nvSpPr>
        <p:spPr>
          <a:xfrm>
            <a:off x="250825" y="1347789"/>
            <a:ext cx="3457079" cy="345598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  <a:buFontTx/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受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限广播地址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如果网络号与主机号的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位全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地址（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255.255.255.255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）为受限广播地址；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它是用来将一个分组以广播方式发送给本物理网络中的所有主机。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93999"/>
            <a:ext cx="5213871" cy="29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内容占位符 2"/>
          <p:cNvSpPr>
            <a:spLocks noGrp="1"/>
          </p:cNvSpPr>
          <p:nvPr>
            <p:ph idx="4294967295"/>
          </p:nvPr>
        </p:nvSpPr>
        <p:spPr>
          <a:xfrm>
            <a:off x="107504" y="1276400"/>
            <a:ext cx="3672408" cy="3716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这个网络上的特定主机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类与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地址中，网络号为全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的地址 （如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0.0.0.55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）为这个网络上的特定主机地址；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路由器接到这样分组的目的地址时，不会向外转发该分组，而是直接交付给本网络中的目的主机。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02570"/>
            <a:ext cx="33906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328613" y="715963"/>
            <a:ext cx="395605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7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6pPr>
            <a:lvl7pPr marL="914415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7pPr>
            <a:lvl8pPr marL="1371622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8pPr>
            <a:lvl9pPr marL="1828831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特殊的</a:t>
            </a:r>
            <a:r>
              <a:rPr lang="en-US" altLang="zh-CN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zh-CN" altLang="en-US" sz="2399" u="none" kern="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乘号 1"/>
          <p:cNvSpPr/>
          <p:nvPr/>
        </p:nvSpPr>
        <p:spPr bwMode="auto">
          <a:xfrm>
            <a:off x="1008993" y="3292624"/>
            <a:ext cx="1869430" cy="1080120"/>
          </a:xfrm>
          <a:prstGeom prst="mathMultiply">
            <a:avLst>
              <a:gd name="adj1" fmla="val 13599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sng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乘号 5"/>
          <p:cNvSpPr/>
          <p:nvPr/>
        </p:nvSpPr>
        <p:spPr bwMode="auto">
          <a:xfrm>
            <a:off x="5188583" y="1636440"/>
            <a:ext cx="1869430" cy="1080120"/>
          </a:xfrm>
          <a:prstGeom prst="mathMultiply">
            <a:avLst>
              <a:gd name="adj1" fmla="val 13599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sng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995936" y="3292624"/>
            <a:ext cx="4680520" cy="161582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网络号为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地址不能作为目的地址，只能在如主机使用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DHCP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BOOTP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等协议确定本机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地址时作为初始化过程中的源地址出现。</a:t>
            </a:r>
            <a:endParaRPr lang="en-US" altLang="zh-CN" sz="2000" u="none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——《TCP/IP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详解，卷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：协议</a:t>
            </a:r>
            <a:r>
              <a:rPr lang="en-US" altLang="zh-CN" sz="2000" u="none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2000" u="none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内容占位符 2"/>
          <p:cNvSpPr>
            <a:spLocks noGrp="1"/>
          </p:cNvSpPr>
          <p:nvPr>
            <p:ph idx="4294967295"/>
          </p:nvPr>
        </p:nvSpPr>
        <p:spPr>
          <a:xfrm>
            <a:off x="320440" y="1276351"/>
            <a:ext cx="6731345" cy="3716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回送地址（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lookback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address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eaLnBrk="1" hangingPunct="1"/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类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地址中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127.0.0.0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是回送地址（一般用</a:t>
            </a:r>
            <a:r>
              <a:rPr lang="en-US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回送地址用于网络软件测试和本地进程间通信。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zh-CN" sz="2000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TCP/IP协议规定：</a:t>
            </a:r>
          </a:p>
          <a:p>
            <a:pPr marL="742964" lvl="2" indent="-342906" eaLnBrk="1" hangingPunct="1">
              <a:buFont typeface="Wingdings" panose="05000000000000000000" pitchFamily="2" charset="2"/>
              <a:buChar char="ü"/>
            </a:pPr>
            <a:r>
              <a:rPr lang="zh-CN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含网络号为127的分组不能出现在任何网络上；</a:t>
            </a:r>
          </a:p>
          <a:p>
            <a:pPr marL="742964" lvl="2" indent="-342906" eaLnBrk="1" hangingPunct="1">
              <a:buFont typeface="Wingdings" panose="05000000000000000000" pitchFamily="2" charset="2"/>
              <a:buChar char="ü"/>
            </a:pPr>
            <a:r>
              <a:rPr lang="zh-CN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主机和路由器不能为该地址广播任何寻址信息。</a:t>
            </a:r>
          </a:p>
          <a:p>
            <a:pPr eaLnBrk="1" hangingPunct="1"/>
            <a:endParaRPr lang="zh-CN" altLang="en-US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328613" y="715963"/>
            <a:ext cx="395605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1" b="1">
                <a:solidFill>
                  <a:srgbClr val="194D19"/>
                </a:solidFill>
                <a:latin typeface="Constantia" pitchFamily="18" charset="0"/>
                <a:ea typeface="微软雅黑" pitchFamily="34" charset="-122"/>
              </a:defRPr>
            </a:lvl5pPr>
            <a:lvl6pPr marL="457207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6pPr>
            <a:lvl7pPr marL="914415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7pPr>
            <a:lvl8pPr marL="1371622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8pPr>
            <a:lvl9pPr marL="1828831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Constantia" pitchFamily="18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特殊的</a:t>
            </a:r>
            <a:r>
              <a:rPr lang="en-US" altLang="zh-CN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 u="none" kern="0" smtClean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endParaRPr lang="zh-CN" altLang="en-US" sz="2399" u="none" kern="0" dirty="0">
              <a:solidFill>
                <a:srgbClr val="007D7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97980" y="3580656"/>
            <a:ext cx="2376264" cy="487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800" b="0" u="none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</a:t>
            </a:r>
            <a:r>
              <a:rPr kumimoji="1" lang="en-US" altLang="zh-CN" sz="1800" b="0" u="none" dirty="0" smtClean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:&gt; ping 127.X.X.X</a:t>
            </a:r>
            <a:endParaRPr kumimoji="1" lang="en-US" altLang="zh-CN" sz="1800" b="0" u="none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184642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6" indent="-342906">
              <a:spcBef>
                <a:spcPct val="20000"/>
              </a:spcBef>
              <a:buChar char="•"/>
            </a:pPr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PING (Packet Internet Groper)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，因特网包探索器，用于测试网络连接量的程序。</a:t>
            </a:r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Ping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发送一</a:t>
            </a:r>
            <a:r>
              <a:rPr lang="zh-CN" altLang="en-US" sz="2000" b="0" u="none" dirty="0" smtClean="0">
                <a:solidFill>
                  <a:srgbClr val="1A3868"/>
                </a:solidFill>
                <a:ea typeface="+mn-ea"/>
              </a:rPr>
              <a:t>个</a:t>
            </a:r>
            <a:r>
              <a:rPr lang="en-US" altLang="zh-CN" sz="2000" b="0" u="none" dirty="0" smtClean="0">
                <a:solidFill>
                  <a:srgbClr val="1A3868"/>
                </a:solidFill>
                <a:ea typeface="+mn-ea"/>
              </a:rPr>
              <a:t>ICMP</a:t>
            </a:r>
            <a:r>
              <a:rPr lang="zh-CN" altLang="en-US" sz="2000" b="0" u="none" dirty="0" smtClean="0">
                <a:solidFill>
                  <a:srgbClr val="1A3868"/>
                </a:solidFill>
                <a:ea typeface="+mn-ea"/>
              </a:rPr>
              <a:t>协议包。</a:t>
            </a:r>
            <a:endParaRPr lang="zh-CN" altLang="en-US" sz="2000" b="0" u="none" dirty="0">
              <a:solidFill>
                <a:srgbClr val="1A3868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7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/>
          </p:cNvSpPr>
          <p:nvPr/>
        </p:nvSpPr>
        <p:spPr bwMode="auto">
          <a:xfrm>
            <a:off x="428624" y="825500"/>
            <a:ext cx="5143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399" u="none" dirty="0">
                <a:solidFill>
                  <a:srgbClr val="007D7A"/>
                </a:solidFill>
                <a:ea typeface="+mj-ea"/>
              </a:rPr>
              <a:t>一、</a:t>
            </a:r>
            <a:r>
              <a:rPr lang="en-US" altLang="zh-CN" sz="2399" u="none" dirty="0">
                <a:solidFill>
                  <a:srgbClr val="007D7A"/>
                </a:solidFill>
                <a:ea typeface="+mj-ea"/>
              </a:rPr>
              <a:t>IPv4</a:t>
            </a:r>
            <a:r>
              <a:rPr lang="zh-CN" altLang="en-US" sz="2399" u="none" dirty="0">
                <a:solidFill>
                  <a:srgbClr val="007D7A"/>
                </a:solidFill>
                <a:ea typeface="+mj-ea"/>
              </a:rPr>
              <a:t>地址的基本概念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5751" y="1752600"/>
            <a:ext cx="6000750" cy="23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6" lvl="1" indent="-342906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连接到每个局域网的计算机都有一个</a:t>
            </a:r>
            <a:r>
              <a:rPr lang="en-US" altLang="zh-CN" sz="2000" b="0" u="none" dirty="0">
                <a:solidFill>
                  <a:srgbClr val="C00000"/>
                </a:solidFill>
                <a:ea typeface="+mn-ea"/>
              </a:rPr>
              <a:t>MAC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地址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，即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物理地址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；物理地址是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数据链路层地址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，用来标识接入局域网的一台主机；</a:t>
            </a:r>
            <a:endParaRPr lang="en-US" altLang="zh-CN" sz="2000" b="0" u="none" dirty="0">
              <a:solidFill>
                <a:srgbClr val="1A3868"/>
              </a:solidFill>
              <a:ea typeface="+mn-ea"/>
            </a:endParaRPr>
          </a:p>
          <a:p>
            <a:pPr marL="342906" lvl="1" indent="-342906" eaLnBrk="0" hangingPunct="0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IP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地址是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网络层的地址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，主要用于路由器寻址，通过软件设置，因此也称为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逻辑地址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Text Box 2"/>
          <p:cNvSpPr txBox="1">
            <a:spLocks noChangeArrowheads="1"/>
          </p:cNvSpPr>
          <p:nvPr/>
        </p:nvSpPr>
        <p:spPr bwMode="auto">
          <a:xfrm>
            <a:off x="323851" y="844550"/>
            <a:ext cx="43926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399" u="none">
                <a:solidFill>
                  <a:srgbClr val="007D7A"/>
                </a:solidFill>
              </a:rPr>
              <a:t> 特殊的</a:t>
            </a:r>
            <a:r>
              <a:rPr lang="en-US" altLang="zh-CN" sz="2399" u="none">
                <a:solidFill>
                  <a:srgbClr val="007D7A"/>
                </a:solidFill>
              </a:rPr>
              <a:t>IP</a:t>
            </a:r>
            <a:r>
              <a:rPr lang="zh-CN" altLang="en-US" sz="2399" u="none">
                <a:solidFill>
                  <a:srgbClr val="007D7A"/>
                </a:solidFill>
              </a:rPr>
              <a:t>地址</a:t>
            </a:r>
          </a:p>
        </p:txBody>
      </p:sp>
      <p:graphicFrame>
        <p:nvGraphicFramePr>
          <p:cNvPr id="365623" name="Group 5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96859258"/>
              </p:ext>
            </p:extLst>
          </p:nvPr>
        </p:nvGraphicFramePr>
        <p:xfrm>
          <a:off x="179388" y="1348408"/>
          <a:ext cx="6768876" cy="3765338"/>
        </p:xfrm>
        <a:graphic>
          <a:graphicData uri="http://schemas.openxmlformats.org/drawingml/2006/table">
            <a:tbl>
              <a:tblPr/>
              <a:tblGrid>
                <a:gridCol w="846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78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7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7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441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网络号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主机号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含       义    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使 用 说 明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本主机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只能用于源地址，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不能用于目的地址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hostID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本网络上的指定主机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只能用于源地址，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不能用于目的地址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536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受限广播地址，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即在本地网络上广播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不能用于源地址，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只能用于目的地址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536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netID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1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直接广播地址，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在指定网络上广播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不能用于源地址，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只能用于目的地址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netID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0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网络地址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用来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表示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一个网络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64004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127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任意值</a:t>
                      </a: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（非全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）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回送地址，用作网络测试或本地进程间通信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华文楷体"/>
                        </a:rPr>
                        <a:t>可用于源地址和目的地址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标题 1"/>
          <p:cNvSpPr>
            <a:spLocks noGrp="1"/>
          </p:cNvSpPr>
          <p:nvPr>
            <p:ph type="title" idx="4294967295"/>
          </p:nvPr>
        </p:nvSpPr>
        <p:spPr>
          <a:xfrm>
            <a:off x="301626" y="563563"/>
            <a:ext cx="3910014" cy="857250"/>
          </a:xfrm>
        </p:spPr>
        <p:txBody>
          <a:bodyPr/>
          <a:lstStyle/>
          <a:p>
            <a:pPr algn="l" eaLnBrk="1" hangingPunct="1"/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专用</a:t>
            </a:r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</a:p>
        </p:txBody>
      </p:sp>
      <p:sp>
        <p:nvSpPr>
          <p:cNvPr id="374786" name="内容占位符 2"/>
          <p:cNvSpPr>
            <a:spLocks noGrp="1"/>
          </p:cNvSpPr>
          <p:nvPr>
            <p:ph idx="4294967295"/>
          </p:nvPr>
        </p:nvSpPr>
        <p:spPr>
          <a:xfrm>
            <a:off x="179388" y="1284287"/>
            <a:ext cx="6768875" cy="3448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三类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地址中各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保留一部分地址作为专用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，用于使用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协议但不接入互联网的内部网络，或者需要向互联网发送需要将专用地址转换成公用</a:t>
            </a: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地址的内部网络。</a:t>
            </a:r>
            <a:endParaRPr lang="en-US" altLang="zh-CN" sz="2000" dirty="0">
              <a:solidFill>
                <a:srgbClr val="1A3868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保留的专用地址：</a:t>
            </a:r>
          </a:p>
        </p:txBody>
      </p:sp>
      <p:graphicFrame>
        <p:nvGraphicFramePr>
          <p:cNvPr id="36764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2084"/>
              </p:ext>
            </p:extLst>
          </p:nvPr>
        </p:nvGraphicFramePr>
        <p:xfrm>
          <a:off x="971600" y="3292624"/>
          <a:ext cx="5905500" cy="1693340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0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Courier New" pitchFamily="49" charset="0"/>
                        </a:rPr>
                        <a:t>类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Courier New" pitchFamily="49" charset="0"/>
                        </a:rPr>
                        <a:t>网络号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微软雅黑" pitchFamily="34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Courier New" pitchFamily="49" charset="0"/>
                        </a:rPr>
                        <a:t>总数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4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172.16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～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172.31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192.168.0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～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192.168.255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732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73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27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5810" name="TextBox 1"/>
          <p:cNvSpPr txBox="1">
            <a:spLocks noChangeArrowheads="1"/>
          </p:cNvSpPr>
          <p:nvPr/>
        </p:nvSpPr>
        <p:spPr bwMode="auto">
          <a:xfrm>
            <a:off x="471488" y="622301"/>
            <a:ext cx="3753272" cy="6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399" u="none">
                <a:solidFill>
                  <a:srgbClr val="007D7A"/>
                </a:solidFill>
              </a:rPr>
              <a:t>三、</a:t>
            </a:r>
            <a:r>
              <a:rPr lang="en-US" altLang="zh-CN" sz="2399" u="none">
                <a:solidFill>
                  <a:srgbClr val="007D7A"/>
                </a:solidFill>
              </a:rPr>
              <a:t>IP 地址的一些重要特点</a:t>
            </a:r>
          </a:p>
        </p:txBody>
      </p:sp>
      <p:sp>
        <p:nvSpPr>
          <p:cNvPr id="375811" name="TextBox 1"/>
          <p:cNvSpPr txBox="1">
            <a:spLocks noChangeArrowheads="1"/>
          </p:cNvSpPr>
          <p:nvPr/>
        </p:nvSpPr>
        <p:spPr bwMode="auto">
          <a:xfrm>
            <a:off x="250826" y="1319213"/>
            <a:ext cx="7934325" cy="54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000" b="0" u="none">
                <a:solidFill>
                  <a:srgbClr val="1A3868"/>
                </a:solidFill>
              </a:rPr>
              <a:t>(1) IP 地址是一种分等级的地址结构</a:t>
            </a:r>
            <a:r>
              <a:rPr lang="zh-CN" altLang="en-US" sz="2000" b="0" u="none">
                <a:solidFill>
                  <a:srgbClr val="1A3868"/>
                </a:solidFill>
              </a:rPr>
              <a:t>，</a:t>
            </a:r>
            <a:r>
              <a:rPr lang="en-US" altLang="zh-CN" sz="2000" b="0" u="none">
                <a:solidFill>
                  <a:srgbClr val="1A3868"/>
                </a:solidFill>
              </a:rPr>
              <a:t>分两个等级的好处是：</a:t>
            </a:r>
            <a:endParaRPr lang="en-US" altLang="zh-CN" sz="2801" b="0" u="none">
              <a:solidFill>
                <a:srgbClr val="6500FF"/>
              </a:solidFill>
              <a:latin typeface="华文楷体"/>
              <a:ea typeface="黑体" pitchFamily="2" charset="-122"/>
              <a:cs typeface="华文楷体"/>
            </a:endParaRPr>
          </a:p>
        </p:txBody>
      </p:sp>
      <p:sp>
        <p:nvSpPr>
          <p:cNvPr id="375812" name="TextBox 1"/>
          <p:cNvSpPr txBox="1">
            <a:spLocks noChangeArrowheads="1"/>
          </p:cNvSpPr>
          <p:nvPr/>
        </p:nvSpPr>
        <p:spPr bwMode="auto">
          <a:xfrm>
            <a:off x="323851" y="1947864"/>
            <a:ext cx="597693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001"/>
              </a:lnSpc>
              <a:spcAft>
                <a:spcPct val="50000"/>
              </a:spcAft>
            </a:pPr>
            <a:r>
              <a:rPr lang="en-US" altLang="zh-CN" sz="2000" b="0" u="none">
                <a:solidFill>
                  <a:srgbClr val="1A3868"/>
                </a:solidFill>
              </a:rPr>
              <a:t>第一，IP地址管理机构在分配 IP地址时只分配网络号，而剩下的主机号则由得到该网络号的单位自行分配。这样就方便了 IP 地址的管理。</a:t>
            </a:r>
          </a:p>
          <a:p>
            <a:pPr>
              <a:lnSpc>
                <a:spcPts val="3001"/>
              </a:lnSpc>
            </a:pPr>
            <a:r>
              <a:rPr lang="en-US" altLang="zh-CN" sz="2000" b="0" u="none">
                <a:solidFill>
                  <a:srgbClr val="1A3868"/>
                </a:solidFill>
              </a:rPr>
              <a:t>第二，路由器仅根据目的主机所连接的网络号来转发分组（而不考虑目的主机号），这样就可以使路由表中的项目数大幅度减少，从而减小了路由表所占的存储空间</a:t>
            </a:r>
            <a:r>
              <a:rPr lang="en-US" altLang="zh-CN" sz="2801" b="0" u="none">
                <a:solidFill>
                  <a:schemeClr val="tx1"/>
                </a:solidFill>
                <a:ea typeface="黑体" pitchFamily="2" charset="-122"/>
                <a:cs typeface="华文楷体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27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58" name="TextBox 1"/>
          <p:cNvSpPr txBox="1">
            <a:spLocks noChangeArrowheads="1"/>
          </p:cNvSpPr>
          <p:nvPr/>
        </p:nvSpPr>
        <p:spPr bwMode="auto">
          <a:xfrm>
            <a:off x="250826" y="1484313"/>
            <a:ext cx="6456363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 marL="355606" indent="-355606">
              <a:lnSpc>
                <a:spcPts val="2399"/>
              </a:lnSpc>
            </a:pPr>
            <a:r>
              <a:rPr lang="en-US" altLang="zh-CN" sz="2000" b="0" u="none">
                <a:solidFill>
                  <a:srgbClr val="1A3868"/>
                </a:solidFill>
              </a:rPr>
              <a:t>(2) 实际上IP 地址是标志一个主机（或路由器）和一条链路的接口。</a:t>
            </a:r>
          </a:p>
        </p:txBody>
      </p:sp>
      <p:sp>
        <p:nvSpPr>
          <p:cNvPr id="377859" name="TextBox 1"/>
          <p:cNvSpPr txBox="1">
            <a:spLocks noChangeArrowheads="1"/>
          </p:cNvSpPr>
          <p:nvPr/>
        </p:nvSpPr>
        <p:spPr bwMode="auto">
          <a:xfrm>
            <a:off x="323850" y="2212975"/>
            <a:ext cx="6119813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001"/>
              </a:lnSpc>
              <a:spcAft>
                <a:spcPct val="50000"/>
              </a:spcAft>
            </a:pPr>
            <a:r>
              <a:rPr lang="en-US" altLang="zh-CN" sz="2000" b="0" u="none" dirty="0" err="1">
                <a:solidFill>
                  <a:srgbClr val="1A3868"/>
                </a:solidFill>
              </a:rPr>
              <a:t>当一个主机同时连接到两个网络上时，该主机就必须同时具有两个相应的IP</a:t>
            </a:r>
            <a:r>
              <a:rPr lang="en-US" altLang="zh-CN" sz="2000" b="0" u="none" dirty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地址，其网络号</a:t>
            </a:r>
            <a:r>
              <a:rPr lang="en-US" altLang="zh-CN" sz="2000" b="0" u="none" dirty="0">
                <a:solidFill>
                  <a:srgbClr val="1A3868"/>
                </a:solidFill>
              </a:rPr>
              <a:t>  net-id 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必须是不同的。这种主机称为</a:t>
            </a:r>
            <a:r>
              <a:rPr lang="en-US" altLang="zh-CN" sz="2000" b="0" u="none" dirty="0" err="1">
                <a:solidFill>
                  <a:srgbClr val="C00000"/>
                </a:solidFill>
              </a:rPr>
              <a:t>多归属主机</a:t>
            </a:r>
            <a:r>
              <a:rPr lang="en-US" altLang="zh-CN" sz="2000" b="0" u="none" dirty="0">
                <a:solidFill>
                  <a:srgbClr val="1A3868"/>
                </a:solidFill>
              </a:rPr>
              <a:t>(multi-homed  host)。</a:t>
            </a:r>
          </a:p>
          <a:p>
            <a:pPr>
              <a:lnSpc>
                <a:spcPts val="3001"/>
              </a:lnSpc>
            </a:pPr>
            <a:r>
              <a:rPr lang="en-US" altLang="zh-CN" sz="2000" b="0" u="none" dirty="0" err="1">
                <a:solidFill>
                  <a:srgbClr val="1A3868"/>
                </a:solidFill>
              </a:rPr>
              <a:t>由于一个路由器至少应当连接到两个网络（这样它才能将IP</a:t>
            </a:r>
            <a:r>
              <a:rPr lang="en-US" altLang="zh-CN" sz="2000" b="0" u="none" dirty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数据报从一个网络转发到另一个网络</a:t>
            </a:r>
            <a:r>
              <a:rPr lang="en-US" altLang="zh-CN" sz="2000" b="0" u="none" dirty="0">
                <a:solidFill>
                  <a:srgbClr val="1A3868"/>
                </a:solidFill>
              </a:rPr>
              <a:t>），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因此一个路由器至少应当有两个不同的</a:t>
            </a:r>
            <a:r>
              <a:rPr lang="en-US" altLang="zh-CN" sz="2000" b="0" u="none" dirty="0">
                <a:solidFill>
                  <a:srgbClr val="1A3868"/>
                </a:solidFill>
              </a:rPr>
              <a:t> </a:t>
            </a:r>
            <a:r>
              <a:rPr lang="en-US" altLang="zh-CN" sz="2000" b="0" u="none" dirty="0" err="1" smtClean="0">
                <a:solidFill>
                  <a:srgbClr val="1A3868"/>
                </a:solidFill>
              </a:rPr>
              <a:t>IP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地址</a:t>
            </a:r>
            <a:r>
              <a:rPr lang="en-US" altLang="zh-CN" sz="2000" b="0" u="none" dirty="0">
                <a:solidFill>
                  <a:srgbClr val="1A3868"/>
                </a:solidFill>
              </a:rPr>
              <a:t>。</a:t>
            </a:r>
          </a:p>
        </p:txBody>
      </p:sp>
      <p:sp>
        <p:nvSpPr>
          <p:cNvPr id="377860" name="TextBox 11"/>
          <p:cNvSpPr txBox="1">
            <a:spLocks noChangeArrowheads="1"/>
          </p:cNvSpPr>
          <p:nvPr/>
        </p:nvSpPr>
        <p:spPr bwMode="auto">
          <a:xfrm>
            <a:off x="471489" y="622301"/>
            <a:ext cx="3137718" cy="6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399" u="none">
                <a:solidFill>
                  <a:srgbClr val="007D7A"/>
                </a:solidFill>
              </a:rPr>
              <a:t>IP 地址的一些重要特点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127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906" name="TextBox 1"/>
          <p:cNvSpPr txBox="1">
            <a:spLocks noChangeArrowheads="1"/>
          </p:cNvSpPr>
          <p:nvPr/>
        </p:nvSpPr>
        <p:spPr bwMode="auto">
          <a:xfrm>
            <a:off x="468314" y="1552575"/>
            <a:ext cx="5327649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500"/>
              </a:lnSpc>
              <a:tabLst>
                <a:tab pos="609610" algn="l"/>
              </a:tabLst>
            </a:pPr>
            <a:r>
              <a:rPr lang="en-US" altLang="zh-CN" sz="2000" b="0" u="none" dirty="0">
                <a:solidFill>
                  <a:srgbClr val="1A3868"/>
                </a:solidFill>
              </a:rPr>
              <a:t>(3)  </a:t>
            </a:r>
            <a:r>
              <a:rPr lang="en-US" altLang="zh-CN" sz="2000" b="0" u="none" dirty="0" err="1">
                <a:solidFill>
                  <a:srgbClr val="1A3868"/>
                </a:solidFill>
              </a:rPr>
              <a:t>用转发器或网桥连接起来的若干个局域网仍为一个网络，因此这些局域网都具有同样的网络号</a:t>
            </a:r>
            <a:r>
              <a:rPr lang="en-US" altLang="zh-CN" sz="2000" b="0" u="none" dirty="0">
                <a:solidFill>
                  <a:srgbClr val="1A3868"/>
                </a:solidFill>
              </a:rPr>
              <a:t>  net-id。</a:t>
            </a:r>
          </a:p>
        </p:txBody>
      </p:sp>
      <p:sp>
        <p:nvSpPr>
          <p:cNvPr id="379907" name="TextBox 1"/>
          <p:cNvSpPr txBox="1">
            <a:spLocks noChangeArrowheads="1"/>
          </p:cNvSpPr>
          <p:nvPr/>
        </p:nvSpPr>
        <p:spPr bwMode="auto">
          <a:xfrm>
            <a:off x="509589" y="3055937"/>
            <a:ext cx="5430838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3500"/>
              </a:lnSpc>
              <a:tabLst>
                <a:tab pos="609610" algn="l"/>
              </a:tabLst>
            </a:pPr>
            <a:r>
              <a:rPr lang="en-US" altLang="zh-CN" sz="2000" b="0" u="none">
                <a:solidFill>
                  <a:srgbClr val="1A3868"/>
                </a:solidFill>
              </a:rPr>
              <a:t>(4)  所有分配到网络号  net-id  的网络，不论范围很小的局域网，还是可能覆盖很大地理范围的广域网，都是平等的。</a:t>
            </a:r>
          </a:p>
        </p:txBody>
      </p:sp>
      <p:sp>
        <p:nvSpPr>
          <p:cNvPr id="379908" name="TextBox 9"/>
          <p:cNvSpPr txBox="1">
            <a:spLocks noChangeArrowheads="1"/>
          </p:cNvSpPr>
          <p:nvPr/>
        </p:nvSpPr>
        <p:spPr bwMode="auto">
          <a:xfrm>
            <a:off x="471489" y="700336"/>
            <a:ext cx="3137718" cy="6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2399" u="none" dirty="0">
                <a:solidFill>
                  <a:srgbClr val="007D7A"/>
                </a:solidFill>
              </a:rPr>
              <a:t>IP </a:t>
            </a:r>
            <a:r>
              <a:rPr lang="en-US" altLang="zh-CN" sz="2399" u="none" dirty="0" err="1">
                <a:solidFill>
                  <a:srgbClr val="007D7A"/>
                </a:solidFill>
              </a:rPr>
              <a:t>地址的一些重要特点</a:t>
            </a:r>
            <a:endParaRPr lang="en-US" altLang="zh-CN" sz="2399" u="none" dirty="0">
              <a:solidFill>
                <a:srgbClr val="007D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9677" y="2140497"/>
            <a:ext cx="3705672" cy="1020762"/>
          </a:xfrm>
        </p:spPr>
        <p:txBody>
          <a:bodyPr/>
          <a:lstStyle/>
          <a:p>
            <a:r>
              <a:rPr lang="zh-CN" altLang="en-US" sz="4800" dirty="0">
                <a:solidFill>
                  <a:srgbClr val="1A3868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8753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1" y="788663"/>
            <a:ext cx="6429420" cy="857250"/>
          </a:xfrm>
        </p:spPr>
        <p:txBody>
          <a:bodyPr/>
          <a:lstStyle/>
          <a:p>
            <a:r>
              <a:rPr lang="en-US" altLang="zh-CN" sz="2399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399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地址分类练习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448457"/>
              </p:ext>
            </p:extLst>
          </p:nvPr>
        </p:nvGraphicFramePr>
        <p:xfrm>
          <a:off x="285749" y="1645913"/>
          <a:ext cx="6429378" cy="287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6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0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地址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类别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网络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主机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10.2.1.1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128.63.2.100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201.222.5.64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192.6.141.2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130.113.64.16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u="none" kern="1200" dirty="0" smtClean="0">
                          <a:solidFill>
                            <a:srgbClr val="1A3868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256.241.201.10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39752" y="2111431"/>
            <a:ext cx="6858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87352" y="2510011"/>
            <a:ext cx="9906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554" y="2942059"/>
            <a:ext cx="8382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263554" y="3374107"/>
            <a:ext cx="8382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276120" y="3751238"/>
            <a:ext cx="8382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836011" y="4166194"/>
            <a:ext cx="16764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不存在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635898" y="2111431"/>
            <a:ext cx="152400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10.0.0.0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635896" y="2527103"/>
            <a:ext cx="12954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128.63.0.0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635896" y="2959151"/>
            <a:ext cx="14732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201.222.5.0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635897" y="3391199"/>
            <a:ext cx="16256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192.6.141.0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635897" y="3751238"/>
            <a:ext cx="17526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130.113.0.0</a:t>
            </a: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364089" y="2111431"/>
            <a:ext cx="10668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0.2.1.1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364093" y="2545781"/>
            <a:ext cx="17065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0.0.2.100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364091" y="2976243"/>
            <a:ext cx="1142999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0.0.0.64</a:t>
            </a: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364095" y="3408291"/>
            <a:ext cx="124936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>
                <a:solidFill>
                  <a:srgbClr val="0033CC"/>
                </a:solidFill>
                <a:latin typeface="Helvetica" panose="020B0604020202020204" pitchFamily="34" charset="0"/>
              </a:rPr>
              <a:t>0.0.0.2</a:t>
            </a: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364093" y="3768330"/>
            <a:ext cx="17065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u="none" dirty="0">
                <a:solidFill>
                  <a:srgbClr val="0033CC"/>
                </a:solidFill>
                <a:latin typeface="Helvetica" panose="020B0604020202020204" pitchFamily="34" charset="0"/>
              </a:rPr>
              <a:t>0.0.64.16</a:t>
            </a:r>
          </a:p>
        </p:txBody>
      </p:sp>
    </p:spTree>
    <p:extLst>
      <p:ext uri="{BB962C8B-B14F-4D97-AF65-F5344CB8AC3E}">
        <p14:creationId xmlns:p14="http://schemas.microsoft.com/office/powerpoint/2010/main" val="28669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988368"/>
            <a:ext cx="6429420" cy="3663752"/>
          </a:xfrm>
        </p:spPr>
        <p:txBody>
          <a:bodyPr/>
          <a:lstStyle/>
          <a:p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个主机的 </a:t>
            </a:r>
            <a:r>
              <a:rPr lang="en-US" altLang="zh-CN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IP 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地址为 </a:t>
            </a:r>
            <a:r>
              <a:rPr lang="en-US" altLang="zh-CN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193.12.5.1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请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写出该主机所在网络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的直接广播地址，受限广播地址</a:t>
            </a:r>
            <a:r>
              <a:rPr lang="zh-CN" altLang="en-US" kern="12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与特定</a:t>
            </a:r>
            <a: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主机地址，回送地址。</a:t>
            </a:r>
            <a:br>
              <a:rPr lang="zh-CN" altLang="en-US" kern="1200" dirty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endParaRPr lang="en-US" altLang="zh-CN" kern="12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kern="1200" dirty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直接广播地址：</a:t>
            </a:r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193.12.5.255</a:t>
            </a:r>
          </a:p>
          <a:p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</a:t>
            </a:r>
            <a:r>
              <a:rPr lang="zh-CN" altLang="en-US" kern="1200" dirty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受限广播地址：</a:t>
            </a:r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255.255.255.255</a:t>
            </a:r>
          </a:p>
          <a:p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zh-CN" altLang="en-US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特定</a:t>
            </a:r>
            <a:r>
              <a:rPr lang="zh-CN" altLang="en-US" kern="1200" dirty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主机地址：</a:t>
            </a:r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0.0.0.1</a:t>
            </a:r>
          </a:p>
          <a:p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zh-CN" altLang="en-US" kern="1200" dirty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回送地址：</a:t>
            </a:r>
            <a:r>
              <a:rPr lang="en-US" altLang="zh-CN" kern="1200" dirty="0" smtClean="0">
                <a:solidFill>
                  <a:srgbClr val="0033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127.0.0.1</a:t>
            </a:r>
            <a:r>
              <a:rPr lang="en-US" altLang="zh-CN" sz="2801" dirty="0"/>
              <a:t/>
            </a:r>
            <a:br>
              <a:rPr lang="en-US" altLang="zh-CN" sz="2801" dirty="0"/>
            </a:br>
            <a:endParaRPr lang="zh-CN" altLang="en-US" sz="2801" dirty="0"/>
          </a:p>
        </p:txBody>
      </p:sp>
    </p:spTree>
    <p:extLst>
      <p:ext uri="{BB962C8B-B14F-4D97-AF65-F5344CB8AC3E}">
        <p14:creationId xmlns:p14="http://schemas.microsoft.com/office/powerpoint/2010/main" val="22983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4294967295"/>
          </p:nvPr>
        </p:nvSpPr>
        <p:spPr>
          <a:xfrm>
            <a:off x="142875" y="1535113"/>
            <a:ext cx="6516688" cy="260985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Tx/>
              <a:buNone/>
            </a:pPr>
            <a:r>
              <a:rPr lang="en-US" altLang="zh-CN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      TCP/IP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协议的网络层使用的地址标识符叫做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；是一个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32位的二进制地址</a:t>
            </a:r>
            <a:r>
              <a:rPr lang="zh-CN" altLang="en-US" sz="2000" dirty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42906" lvl="1" indent="-342906">
              <a:lnSpc>
                <a:spcPct val="120000"/>
              </a:lnSpc>
              <a:spcAft>
                <a:spcPct val="20000"/>
              </a:spcAft>
              <a:buFontTx/>
              <a:buChar char="•"/>
            </a:pP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网络中的每一个主机或路由器至少有一个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地址；</a:t>
            </a:r>
          </a:p>
          <a:p>
            <a:pPr marL="342906" lvl="1" indent="-342906">
              <a:lnSpc>
                <a:spcPct val="120000"/>
              </a:lnSpc>
              <a:spcAft>
                <a:spcPct val="20000"/>
              </a:spcAft>
              <a:buFontTx/>
              <a:buChar char="•"/>
            </a:pP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中不允许有两个设备具有同样的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地址；</a:t>
            </a:r>
          </a:p>
          <a:p>
            <a:pPr marL="342906" lvl="1" indent="-342906">
              <a:lnSpc>
                <a:spcPct val="120000"/>
              </a:lnSpc>
              <a:spcAft>
                <a:spcPct val="20000"/>
              </a:spcAft>
              <a:buFontTx/>
              <a:buChar char="•"/>
            </a:pP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如果一台主机或路由器连接到两个或多个物理网络，那么它可以拥有两个或多个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地址。</a:t>
            </a:r>
          </a:p>
        </p:txBody>
      </p:sp>
      <p:sp>
        <p:nvSpPr>
          <p:cNvPr id="18435" name="标题 1"/>
          <p:cNvSpPr>
            <a:spLocks/>
          </p:cNvSpPr>
          <p:nvPr/>
        </p:nvSpPr>
        <p:spPr bwMode="auto">
          <a:xfrm>
            <a:off x="500063" y="825500"/>
            <a:ext cx="5143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399" u="none" dirty="0">
                <a:solidFill>
                  <a:srgbClr val="007D7A"/>
                </a:solidFill>
                <a:ea typeface="+mj-ea"/>
              </a:rPr>
              <a:t>IP</a:t>
            </a:r>
            <a:r>
              <a:rPr lang="zh-CN" altLang="en-US" sz="2399" u="none" dirty="0">
                <a:solidFill>
                  <a:srgbClr val="007D7A"/>
                </a:solidFill>
                <a:ea typeface="+mj-ea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10"/>
          <p:cNvGrpSpPr>
            <a:grpSpLocks/>
          </p:cNvGrpSpPr>
          <p:nvPr/>
        </p:nvGrpSpPr>
        <p:grpSpPr bwMode="auto">
          <a:xfrm>
            <a:off x="1428757" y="669932"/>
            <a:ext cx="4856163" cy="4475163"/>
            <a:chOff x="830330" y="670612"/>
            <a:chExt cx="4855806" cy="4474476"/>
          </a:xfrm>
        </p:grpSpPr>
        <p:pic>
          <p:nvPicPr>
            <p:cNvPr id="1945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099" y="715156"/>
              <a:ext cx="4686037" cy="442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0" name="矩形 3"/>
            <p:cNvSpPr>
              <a:spLocks noChangeArrowheads="1"/>
            </p:cNvSpPr>
            <p:nvPr/>
          </p:nvSpPr>
          <p:spPr bwMode="auto">
            <a:xfrm>
              <a:off x="830330" y="674814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1</a:t>
              </a:r>
              <a:endParaRPr lang="zh-CN" altLang="en-US" sz="1400" u="none"/>
            </a:p>
          </p:txBody>
        </p:sp>
        <p:sp>
          <p:nvSpPr>
            <p:cNvPr id="19461" name="矩形 4"/>
            <p:cNvSpPr>
              <a:spLocks noChangeArrowheads="1"/>
            </p:cNvSpPr>
            <p:nvPr/>
          </p:nvSpPr>
          <p:spPr bwMode="auto">
            <a:xfrm>
              <a:off x="2357422" y="670612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2</a:t>
              </a:r>
              <a:endParaRPr lang="zh-CN" altLang="en-US" sz="1400" u="none"/>
            </a:p>
          </p:txBody>
        </p:sp>
        <p:sp>
          <p:nvSpPr>
            <p:cNvPr id="19462" name="矩形 5"/>
            <p:cNvSpPr>
              <a:spLocks noChangeArrowheads="1"/>
            </p:cNvSpPr>
            <p:nvPr/>
          </p:nvSpPr>
          <p:spPr bwMode="auto">
            <a:xfrm>
              <a:off x="4040836" y="684059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3</a:t>
              </a:r>
              <a:endParaRPr lang="zh-CN" altLang="en-US" sz="1400" u="none"/>
            </a:p>
          </p:txBody>
        </p:sp>
        <p:sp>
          <p:nvSpPr>
            <p:cNvPr id="19463" name="矩形 6"/>
            <p:cNvSpPr>
              <a:spLocks noChangeArrowheads="1"/>
            </p:cNvSpPr>
            <p:nvPr/>
          </p:nvSpPr>
          <p:spPr bwMode="auto">
            <a:xfrm>
              <a:off x="839574" y="4755853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4</a:t>
              </a:r>
              <a:endParaRPr lang="zh-CN" altLang="en-US" sz="1400" u="none"/>
            </a:p>
          </p:txBody>
        </p:sp>
        <p:sp>
          <p:nvSpPr>
            <p:cNvPr id="19464" name="矩形 7"/>
            <p:cNvSpPr>
              <a:spLocks noChangeArrowheads="1"/>
            </p:cNvSpPr>
            <p:nvPr/>
          </p:nvSpPr>
          <p:spPr bwMode="auto">
            <a:xfrm>
              <a:off x="2366666" y="4751650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5</a:t>
              </a:r>
              <a:endParaRPr lang="zh-CN" altLang="en-US" sz="1400" u="none"/>
            </a:p>
          </p:txBody>
        </p:sp>
        <p:sp>
          <p:nvSpPr>
            <p:cNvPr id="19465" name="矩形 8"/>
            <p:cNvSpPr>
              <a:spLocks noChangeArrowheads="1"/>
            </p:cNvSpPr>
            <p:nvPr/>
          </p:nvSpPr>
          <p:spPr bwMode="auto">
            <a:xfrm>
              <a:off x="4000497" y="4765097"/>
              <a:ext cx="633460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主机</a:t>
              </a:r>
              <a:r>
                <a:rPr lang="en-US" altLang="zh-CN" sz="1400" u="none">
                  <a:solidFill>
                    <a:srgbClr val="1A3868"/>
                  </a:solidFill>
                </a:rPr>
                <a:t>6</a:t>
              </a:r>
              <a:endParaRPr lang="zh-CN" altLang="en-US" sz="1400" u="none"/>
            </a:p>
          </p:txBody>
        </p:sp>
        <p:sp>
          <p:nvSpPr>
            <p:cNvPr id="19466" name="矩形 9"/>
            <p:cNvSpPr>
              <a:spLocks noChangeArrowheads="1"/>
            </p:cNvSpPr>
            <p:nvPr/>
          </p:nvSpPr>
          <p:spPr bwMode="auto">
            <a:xfrm>
              <a:off x="1919899" y="2979147"/>
              <a:ext cx="723222" cy="307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u="none">
                  <a:solidFill>
                    <a:srgbClr val="1A3868"/>
                  </a:solidFill>
                </a:rPr>
                <a:t>路由器</a:t>
              </a: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 bwMode="auto">
          <a:xfrm>
            <a:off x="147816" y="2159243"/>
            <a:ext cx="136583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200" u="none" dirty="0">
                <a:solidFill>
                  <a:srgbClr val="1A3868"/>
                </a:solidFill>
                <a:ea typeface="+mn-ea"/>
              </a:rPr>
              <a:t>网络接口</a:t>
            </a:r>
            <a:r>
              <a:rPr lang="en-US" altLang="zh-CN" sz="2200" u="none" dirty="0">
                <a:solidFill>
                  <a:srgbClr val="1A3868"/>
                </a:solidFill>
                <a:ea typeface="+mn-ea"/>
              </a:rPr>
              <a:t/>
            </a:r>
            <a:br>
              <a:rPr lang="en-US" altLang="zh-CN" sz="2200" u="none" dirty="0">
                <a:solidFill>
                  <a:srgbClr val="1A3868"/>
                </a:solidFill>
                <a:ea typeface="+mn-ea"/>
              </a:rPr>
            </a:br>
            <a:r>
              <a:rPr lang="zh-CN" altLang="en-US" sz="2200" u="none" dirty="0">
                <a:solidFill>
                  <a:srgbClr val="1A3868"/>
                </a:solidFill>
                <a:ea typeface="+mn-ea"/>
              </a:rPr>
              <a:t>与</a:t>
            </a:r>
            <a:r>
              <a:rPr lang="en-US" altLang="zh-CN" sz="2200" u="none" dirty="0">
                <a:solidFill>
                  <a:srgbClr val="1A3868"/>
                </a:solidFill>
                <a:ea typeface="+mn-ea"/>
              </a:rPr>
              <a:t>IP</a:t>
            </a:r>
            <a:r>
              <a:rPr lang="zh-CN" altLang="en-US" sz="2200" u="none" dirty="0">
                <a:solidFill>
                  <a:srgbClr val="1A3868"/>
                </a:solidFill>
                <a:ea typeface="+mn-ea"/>
              </a:rPr>
              <a:t>地址</a:t>
            </a:r>
            <a:r>
              <a:rPr lang="en-US" altLang="zh-CN" sz="2200" u="none" dirty="0">
                <a:solidFill>
                  <a:srgbClr val="1A3868"/>
                </a:solidFill>
                <a:ea typeface="+mn-ea"/>
              </a:rPr>
              <a:t/>
            </a:r>
            <a:br>
              <a:rPr lang="en-US" altLang="zh-CN" sz="2200" u="none" dirty="0">
                <a:solidFill>
                  <a:srgbClr val="1A3868"/>
                </a:solidFill>
                <a:ea typeface="+mn-ea"/>
              </a:rPr>
            </a:br>
            <a:r>
              <a:rPr lang="zh-CN" altLang="en-US" sz="2200" u="none" dirty="0">
                <a:solidFill>
                  <a:srgbClr val="1A3868"/>
                </a:solidFill>
                <a:ea typeface="+mn-ea"/>
              </a:rPr>
              <a:t>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90" y="727076"/>
            <a:ext cx="6429374" cy="477837"/>
          </a:xfrm>
        </p:spPr>
        <p:txBody>
          <a:bodyPr anchor="b"/>
          <a:lstStyle/>
          <a:p>
            <a:pPr algn="l" eaLnBrk="1" hangingPunct="1"/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地址的点分十进制的表示方法</a:t>
            </a:r>
          </a:p>
        </p:txBody>
      </p:sp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179387" y="1420813"/>
            <a:ext cx="4248150" cy="487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10000000000010110000001100011111 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4420389" y="1276353"/>
            <a:ext cx="25828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0" u="none">
                <a:solidFill>
                  <a:srgbClr val="1A3868"/>
                </a:solidFill>
              </a:rPr>
              <a:t>机器中存放的 </a:t>
            </a:r>
            <a:r>
              <a:rPr lang="en-US" altLang="zh-CN" sz="2000" b="0" u="none">
                <a:solidFill>
                  <a:srgbClr val="1A3868"/>
                </a:solidFill>
              </a:rPr>
              <a:t>IP </a:t>
            </a:r>
            <a:r>
              <a:rPr lang="zh-CN" altLang="en-US" sz="2000" b="0" u="none">
                <a:solidFill>
                  <a:srgbClr val="1A3868"/>
                </a:solidFill>
              </a:rPr>
              <a:t>地址</a:t>
            </a:r>
          </a:p>
          <a:p>
            <a:pPr algn="ctr"/>
            <a:r>
              <a:rPr lang="zh-CN" altLang="en-US" sz="2000" b="0" u="none">
                <a:solidFill>
                  <a:srgbClr val="1A3868"/>
                </a:solidFill>
              </a:rPr>
              <a:t>是 </a:t>
            </a:r>
            <a:r>
              <a:rPr lang="en-US" altLang="zh-CN" sz="2000" b="0" u="none">
                <a:solidFill>
                  <a:srgbClr val="1A3868"/>
                </a:solidFill>
              </a:rPr>
              <a:t>32 </a:t>
            </a:r>
            <a:r>
              <a:rPr lang="zh-CN" altLang="en-US" sz="2000" b="0" u="none">
                <a:solidFill>
                  <a:srgbClr val="1A3868"/>
                </a:solidFill>
              </a:rPr>
              <a:t>位 二进制代码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34925" y="2301875"/>
            <a:ext cx="4442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10000000 00001011 00000011 00011111 </a:t>
            </a:r>
          </a:p>
        </p:txBody>
      </p:sp>
      <p:sp>
        <p:nvSpPr>
          <p:cNvPr id="368646" name="Text Box 9"/>
          <p:cNvSpPr txBox="1">
            <a:spLocks noChangeArrowheads="1"/>
          </p:cNvSpPr>
          <p:nvPr/>
        </p:nvSpPr>
        <p:spPr bwMode="auto">
          <a:xfrm>
            <a:off x="4561820" y="2212979"/>
            <a:ext cx="2236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0" u="none">
                <a:solidFill>
                  <a:srgbClr val="1A3868"/>
                </a:solidFill>
              </a:rPr>
              <a:t>每隔 </a:t>
            </a:r>
            <a:r>
              <a:rPr lang="en-US" altLang="zh-CN" sz="2000" b="0" u="none">
                <a:solidFill>
                  <a:srgbClr val="1A3868"/>
                </a:solidFill>
              </a:rPr>
              <a:t>8 </a:t>
            </a:r>
            <a:r>
              <a:rPr lang="zh-CN" altLang="en-US" sz="2000" b="0" u="none">
                <a:solidFill>
                  <a:srgbClr val="1A3868"/>
                </a:solidFill>
              </a:rPr>
              <a:t>位插入一个</a:t>
            </a:r>
          </a:p>
          <a:p>
            <a:pPr algn="ctr"/>
            <a:r>
              <a:rPr lang="zh-CN" altLang="en-US" sz="2000" b="0" u="none">
                <a:solidFill>
                  <a:srgbClr val="1A3868"/>
                </a:solidFill>
              </a:rPr>
              <a:t>空格，提高可读性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4427539" y="3959228"/>
            <a:ext cx="2492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u="none">
                <a:solidFill>
                  <a:srgbClr val="C00000"/>
                </a:solidFill>
              </a:rPr>
              <a:t>采用点分十进制记法</a:t>
            </a:r>
          </a:p>
          <a:p>
            <a:r>
              <a:rPr lang="zh-CN" altLang="en-US" sz="2000" b="0" u="none">
                <a:solidFill>
                  <a:srgbClr val="C00000"/>
                </a:solidFill>
              </a:rPr>
              <a:t>则进一步提高可读性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1547820" y="4084638"/>
            <a:ext cx="1641475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128.11.3.31 </a:t>
            </a:r>
          </a:p>
        </p:txBody>
      </p:sp>
      <p:sp>
        <p:nvSpPr>
          <p:cNvPr id="206861" name="AutoShape 13"/>
          <p:cNvSpPr>
            <a:spLocks/>
          </p:cNvSpPr>
          <p:nvPr/>
        </p:nvSpPr>
        <p:spPr bwMode="auto">
          <a:xfrm rot="-5400000">
            <a:off x="534988" y="2457451"/>
            <a:ext cx="195263" cy="677862"/>
          </a:xfrm>
          <a:prstGeom prst="leftBrace">
            <a:avLst>
              <a:gd name="adj1" fmla="val 28929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06862" name="AutoShape 14"/>
          <p:cNvSpPr>
            <a:spLocks/>
          </p:cNvSpPr>
          <p:nvPr/>
        </p:nvSpPr>
        <p:spPr bwMode="auto">
          <a:xfrm rot="-5400000">
            <a:off x="1564485" y="2486819"/>
            <a:ext cx="195261" cy="660400"/>
          </a:xfrm>
          <a:prstGeom prst="leftBrace">
            <a:avLst>
              <a:gd name="adj1" fmla="val 28184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06863" name="AutoShape 15"/>
          <p:cNvSpPr>
            <a:spLocks/>
          </p:cNvSpPr>
          <p:nvPr/>
        </p:nvSpPr>
        <p:spPr bwMode="auto">
          <a:xfrm rot="-5400000">
            <a:off x="2670975" y="2461425"/>
            <a:ext cx="193675" cy="712787"/>
          </a:xfrm>
          <a:prstGeom prst="leftBrace">
            <a:avLst>
              <a:gd name="adj1" fmla="val 30669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06864" name="AutoShape 16"/>
          <p:cNvSpPr>
            <a:spLocks/>
          </p:cNvSpPr>
          <p:nvPr/>
        </p:nvSpPr>
        <p:spPr bwMode="auto">
          <a:xfrm rot="-5400000">
            <a:off x="3822707" y="2468570"/>
            <a:ext cx="195263" cy="712787"/>
          </a:xfrm>
          <a:prstGeom prst="leftBrace">
            <a:avLst>
              <a:gd name="adj1" fmla="val 3042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zh-CN" altLang="en-US" sz="2399" b="0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323852" y="3070225"/>
            <a:ext cx="3886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128 </a:t>
            </a:r>
            <a:r>
              <a:rPr kumimoji="1" lang="en-US" altLang="zh-CN" sz="9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   </a:t>
            </a:r>
            <a:r>
              <a:rPr kumimoji="1" lang="en-US" altLang="zh-CN" sz="1800" b="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     11                3             31 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25463" y="3395663"/>
            <a:ext cx="3522662" cy="622300"/>
            <a:chOff x="2835" y="2610"/>
            <a:chExt cx="2219" cy="522"/>
          </a:xfrm>
        </p:grpSpPr>
        <p:sp>
          <p:nvSpPr>
            <p:cNvPr id="23568" name="Line 18"/>
            <p:cNvSpPr>
              <a:spLocks noChangeShapeType="1"/>
            </p:cNvSpPr>
            <p:nvPr/>
          </p:nvSpPr>
          <p:spPr bwMode="auto">
            <a:xfrm>
              <a:off x="2835" y="2659"/>
              <a:ext cx="845" cy="47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3569" name="Line 19"/>
            <p:cNvSpPr>
              <a:spLocks noChangeShapeType="1"/>
            </p:cNvSpPr>
            <p:nvPr/>
          </p:nvSpPr>
          <p:spPr bwMode="auto">
            <a:xfrm flipH="1">
              <a:off x="4316" y="2623"/>
              <a:ext cx="738" cy="49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3560" y="2614"/>
              <a:ext cx="382" cy="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3571" name="Line 21"/>
            <p:cNvSpPr>
              <a:spLocks noChangeShapeType="1"/>
            </p:cNvSpPr>
            <p:nvPr/>
          </p:nvSpPr>
          <p:spPr bwMode="auto">
            <a:xfrm flipH="1">
              <a:off x="4117" y="2610"/>
              <a:ext cx="257" cy="5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</p:grp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4096522" y="3095628"/>
            <a:ext cx="30909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0" u="none" dirty="0">
                <a:solidFill>
                  <a:srgbClr val="1A3868"/>
                </a:solidFill>
              </a:rPr>
              <a:t>将每 </a:t>
            </a:r>
            <a:r>
              <a:rPr lang="en-US" altLang="zh-CN" sz="2000" b="0" u="none" dirty="0">
                <a:solidFill>
                  <a:srgbClr val="1A3868"/>
                </a:solidFill>
              </a:rPr>
              <a:t>8 </a:t>
            </a:r>
            <a:r>
              <a:rPr lang="zh-CN" altLang="en-US" sz="2000" b="0" u="none" dirty="0">
                <a:solidFill>
                  <a:srgbClr val="1A3868"/>
                </a:solidFill>
              </a:rPr>
              <a:t>位二进制数</a:t>
            </a:r>
          </a:p>
          <a:p>
            <a:pPr algn="ctr"/>
            <a:r>
              <a:rPr lang="zh-CN" altLang="en-US" sz="2000" b="0" u="none" dirty="0">
                <a:solidFill>
                  <a:srgbClr val="1A3868"/>
                </a:solidFill>
              </a:rPr>
              <a:t>转换为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十进制数（</a:t>
            </a:r>
            <a:r>
              <a:rPr lang="en-US" altLang="zh-CN" sz="2000" b="0" u="none" dirty="0" smtClean="0">
                <a:solidFill>
                  <a:srgbClr val="1A3868"/>
                </a:solidFill>
              </a:rPr>
              <a:t>0-255</a:t>
            </a:r>
            <a:r>
              <a:rPr lang="zh-CN" altLang="en-US" sz="2000" b="0" u="none" dirty="0" smtClean="0">
                <a:solidFill>
                  <a:srgbClr val="1A3868"/>
                </a:solidFill>
              </a:rPr>
              <a:t>）</a:t>
            </a:r>
            <a:endParaRPr lang="zh-CN" altLang="en-US" sz="2000" b="0" u="none" dirty="0">
              <a:solidFill>
                <a:srgbClr val="1A3868"/>
              </a:solidFill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3348042" y="4300537"/>
            <a:ext cx="11509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 sz="280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/>
      <p:bldP spid="368646" grpId="0"/>
      <p:bldP spid="206859" grpId="0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/>
      <p:bldP spid="206870" grpId="0"/>
      <p:bldP spid="2068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1" y="628651"/>
            <a:ext cx="2987675" cy="647699"/>
          </a:xfrm>
        </p:spPr>
        <p:txBody>
          <a:bodyPr/>
          <a:lstStyle/>
          <a:p>
            <a:pPr eaLnBrk="1" hangingPunct="1"/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地址的二进制表示</a:t>
            </a:r>
            <a:r>
              <a:rPr lang="zh-CN" altLang="en-US" sz="3600"/>
              <a:t>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92250"/>
            <a:ext cx="6985000" cy="1943100"/>
          </a:xfrm>
        </p:spPr>
        <p:txBody>
          <a:bodyPr/>
          <a:lstStyle/>
          <a:p>
            <a:pPr marL="469908" indent="-469908" eaLnBrk="1" hangingPunct="1">
              <a:spcAft>
                <a:spcPct val="20000"/>
              </a:spcAft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用点分十进制表示   用二进制表示</a:t>
            </a:r>
          </a:p>
          <a:p>
            <a:pPr marL="469908" indent="-469908" eaLnBrk="1" hangingPunct="1"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.8.</a:t>
            </a: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.25       	 10000001 00001000 00010000 00011001</a:t>
            </a:r>
          </a:p>
          <a:p>
            <a:pPr marL="469908" indent="-469908" eaLnBrk="1" hangingPunct="1"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.2.0.52         	 00001010 00000010 00000000 00110100</a:t>
            </a:r>
          </a:p>
          <a:p>
            <a:pPr marL="469908" indent="-469908" eaLnBrk="1" hangingPunct="1"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126.0.0.0         	 01111110 00000000 00000000 00000000</a:t>
            </a:r>
          </a:p>
          <a:p>
            <a:pPr marL="469908" indent="-469908" eaLnBrk="1" hangingPunct="1">
              <a:buNone/>
            </a:pPr>
            <a:r>
              <a:rPr lang="zh-CN" altLang="en-US" sz="200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192.255.255.255   11000000 11111111 11111111 11111111</a:t>
            </a:r>
            <a:r>
              <a:rPr lang="zh-CN" altLang="en-US" sz="1800" u="sng">
                <a:latin typeface="华文楷体"/>
                <a:ea typeface="华文楷体"/>
                <a:cs typeface="华文楷体"/>
              </a:rPr>
              <a:t> </a:t>
            </a:r>
          </a:p>
        </p:txBody>
      </p:sp>
      <p:graphicFrame>
        <p:nvGraphicFramePr>
          <p:cNvPr id="348164" name="Group 4"/>
          <p:cNvGraphicFramePr>
            <a:graphicFrameLocks noGrp="1"/>
          </p:cNvGraphicFramePr>
          <p:nvPr/>
        </p:nvGraphicFramePr>
        <p:xfrm>
          <a:off x="323850" y="3724275"/>
          <a:ext cx="6119814" cy="865188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6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35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2" y="622301"/>
            <a:ext cx="6429374" cy="7350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399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 kern="1200" dirty="0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地址结构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314451"/>
            <a:ext cx="6715126" cy="3201988"/>
          </a:xfrm>
        </p:spPr>
        <p:txBody>
          <a:bodyPr/>
          <a:lstStyle/>
          <a:p>
            <a:pPr marL="342906" lvl="1" indent="-342906">
              <a:lnSpc>
                <a:spcPct val="120000"/>
              </a:lnSpc>
              <a:spcAft>
                <a:spcPct val="20000"/>
              </a:spcAft>
              <a:buFontTx/>
              <a:buChar char="•"/>
            </a:pPr>
            <a:r>
              <a:rPr lang="en-US" altLang="zh-CN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地址采用分层结构；</a:t>
            </a:r>
          </a:p>
          <a:p>
            <a:pPr marL="342906" lvl="1" indent="-342906">
              <a:lnSpc>
                <a:spcPct val="120000"/>
              </a:lnSpc>
              <a:spcAft>
                <a:spcPct val="20000"/>
              </a:spcAft>
              <a:buFontTx/>
              <a:buChar char="•"/>
            </a:pPr>
            <a:r>
              <a:rPr lang="en-US" altLang="zh-CN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地址是由网络号（</a:t>
            </a:r>
            <a:r>
              <a:rPr lang="en-US" altLang="zh-CN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net ID）</a:t>
            </a:r>
            <a:r>
              <a:rPr lang="zh-CN" altLang="en-US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与主机号（</a:t>
            </a:r>
            <a:r>
              <a:rPr lang="en-US" altLang="zh-CN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host ID）</a:t>
            </a:r>
            <a:r>
              <a:rPr lang="zh-CN" altLang="en-US" smtClean="0">
                <a:solidFill>
                  <a:srgbClr val="1A3868"/>
                </a:solidFill>
                <a:latin typeface="Times New Roman" pitchFamily="18" charset="0"/>
                <a:cs typeface="Times New Roman" pitchFamily="18" charset="0"/>
              </a:rPr>
              <a:t>两部分组成的；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3" y="2743201"/>
            <a:ext cx="4389439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1500195" y="3981450"/>
            <a:ext cx="4714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000" b="0" u="none" dirty="0">
                <a:solidFill>
                  <a:srgbClr val="C00000"/>
                </a:solidFill>
                <a:ea typeface="+mn-ea"/>
              </a:rPr>
              <a:t>IP 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地址 </a:t>
            </a:r>
            <a:r>
              <a:rPr lang="en-US" altLang="zh-CN" sz="2000" b="0" u="none" dirty="0">
                <a:solidFill>
                  <a:srgbClr val="C00000"/>
                </a:solidFill>
                <a:ea typeface="+mn-ea"/>
              </a:rPr>
              <a:t>::= { &lt;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网络号</a:t>
            </a:r>
            <a:r>
              <a:rPr lang="en-US" altLang="zh-CN" sz="2000" b="0" u="none" dirty="0">
                <a:solidFill>
                  <a:srgbClr val="C00000"/>
                </a:solidFill>
                <a:ea typeface="+mn-ea"/>
              </a:rPr>
              <a:t>&gt;, &lt;</a:t>
            </a:r>
            <a:r>
              <a:rPr lang="zh-CN" altLang="en-US" sz="2000" b="0" u="none" dirty="0">
                <a:solidFill>
                  <a:srgbClr val="C00000"/>
                </a:solidFill>
                <a:ea typeface="+mn-ea"/>
              </a:rPr>
              <a:t>主机号</a:t>
            </a:r>
            <a:r>
              <a:rPr lang="en-US" altLang="zh-CN" sz="2000" b="0" u="none" dirty="0">
                <a:solidFill>
                  <a:srgbClr val="C00000"/>
                </a:solidFill>
                <a:ea typeface="+mn-ea"/>
              </a:rPr>
              <a:t>&gt;}      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425705" y="4457701"/>
            <a:ext cx="2329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 u="none" dirty="0">
                <a:solidFill>
                  <a:srgbClr val="1A3868"/>
                </a:solidFill>
                <a:ea typeface="+mn-ea"/>
              </a:rPr>
              <a:t>::= </a:t>
            </a:r>
            <a:r>
              <a:rPr lang="zh-CN" altLang="en-US" sz="2000" b="0" u="none" dirty="0">
                <a:solidFill>
                  <a:srgbClr val="1A3868"/>
                </a:solidFill>
                <a:ea typeface="+mn-ea"/>
              </a:rPr>
              <a:t>代表“定义为”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90" y="571500"/>
            <a:ext cx="6429374" cy="857250"/>
          </a:xfrm>
        </p:spPr>
        <p:txBody>
          <a:bodyPr/>
          <a:lstStyle/>
          <a:p>
            <a:pPr eaLnBrk="1" hangingPunct="1"/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三种主要标准分类</a:t>
            </a:r>
            <a:r>
              <a:rPr lang="en-US" altLang="zh-CN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399">
                <a:solidFill>
                  <a:srgbClr val="007D7A"/>
                </a:solidFill>
                <a:latin typeface="Times New Roman" pitchFamily="18" charset="0"/>
                <a:cs typeface="Times New Roman" pitchFamily="18" charset="0"/>
              </a:rPr>
              <a:t>地址的结构</a:t>
            </a:r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208094" y="4244976"/>
            <a:ext cx="403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86892" y="4065590"/>
            <a:ext cx="811120" cy="588366"/>
          </a:xfrm>
          <a:prstGeom prst="rect">
            <a:avLst/>
          </a:prstGeom>
          <a:solidFill>
            <a:srgbClr val="EFFBF7"/>
          </a:solidFill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net-id</a:t>
            </a:r>
          </a:p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24 </a:t>
            </a:r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位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08095" y="3706820"/>
            <a:ext cx="5356225" cy="3651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V="1">
            <a:off x="1238253" y="3165475"/>
            <a:ext cx="26416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2023316" y="2997201"/>
            <a:ext cx="811120" cy="588366"/>
          </a:xfrm>
          <a:prstGeom prst="rect">
            <a:avLst/>
          </a:prstGeom>
          <a:solidFill>
            <a:srgbClr val="EFFBF7"/>
          </a:solidFill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net-id</a:t>
            </a:r>
          </a:p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16 bit</a:t>
            </a:r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1198569" y="2640013"/>
            <a:ext cx="5373687" cy="3667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1216031" y="3719514"/>
            <a:ext cx="4029075" cy="347662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1214445" y="2660650"/>
            <a:ext cx="2670175" cy="338138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399" u="none">
              <a:solidFill>
                <a:schemeClr val="tx1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22538" name="Group 47"/>
          <p:cNvGrpSpPr>
            <a:grpSpLocks/>
          </p:cNvGrpSpPr>
          <p:nvPr/>
        </p:nvGrpSpPr>
        <p:grpSpPr bwMode="auto">
          <a:xfrm>
            <a:off x="285749" y="1531940"/>
            <a:ext cx="6281738" cy="952500"/>
            <a:chOff x="180" y="965"/>
            <a:chExt cx="3957" cy="600"/>
          </a:xfrm>
        </p:grpSpPr>
        <p:sp>
          <p:nvSpPr>
            <p:cNvPr id="22562" name="Line 5"/>
            <p:cNvSpPr>
              <a:spLocks noChangeShapeType="1"/>
            </p:cNvSpPr>
            <p:nvPr/>
          </p:nvSpPr>
          <p:spPr bwMode="auto">
            <a:xfrm>
              <a:off x="1588" y="1302"/>
              <a:ext cx="2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2563" name="Rectangle 6"/>
            <p:cNvSpPr>
              <a:spLocks noChangeArrowheads="1"/>
            </p:cNvSpPr>
            <p:nvPr/>
          </p:nvSpPr>
          <p:spPr bwMode="auto">
            <a:xfrm>
              <a:off x="2421" y="1194"/>
              <a:ext cx="600" cy="371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host-id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24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22564" name="Line 9"/>
            <p:cNvSpPr>
              <a:spLocks noChangeShapeType="1"/>
            </p:cNvSpPr>
            <p:nvPr/>
          </p:nvSpPr>
          <p:spPr bwMode="auto">
            <a:xfrm>
              <a:off x="743" y="1302"/>
              <a:ext cx="8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2565" name="Rectangle 10"/>
            <p:cNvSpPr>
              <a:spLocks noChangeArrowheads="1"/>
            </p:cNvSpPr>
            <p:nvPr/>
          </p:nvSpPr>
          <p:spPr bwMode="auto">
            <a:xfrm>
              <a:off x="880" y="1194"/>
              <a:ext cx="511" cy="371"/>
            </a:xfrm>
            <a:prstGeom prst="rect">
              <a:avLst/>
            </a:prstGeom>
            <a:solidFill>
              <a:srgbClr val="EFFBF7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net-id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8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  <p:sp>
          <p:nvSpPr>
            <p:cNvPr id="22566" name="Rectangle 11"/>
            <p:cNvSpPr>
              <a:spLocks noChangeArrowheads="1"/>
            </p:cNvSpPr>
            <p:nvPr/>
          </p:nvSpPr>
          <p:spPr bwMode="auto">
            <a:xfrm>
              <a:off x="745" y="968"/>
              <a:ext cx="3392" cy="23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2567" name="Rectangle 16"/>
            <p:cNvSpPr>
              <a:spLocks noChangeArrowheads="1"/>
            </p:cNvSpPr>
            <p:nvPr/>
          </p:nvSpPr>
          <p:spPr bwMode="auto">
            <a:xfrm>
              <a:off x="756" y="981"/>
              <a:ext cx="829" cy="210"/>
            </a:xfrm>
            <a:prstGeom prst="rect">
              <a:avLst/>
            </a:prstGeom>
            <a:solidFill>
              <a:srgbClr val="FF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399" u="none">
                <a:solidFill>
                  <a:schemeClr val="tx1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2568" name="Rectangle 17"/>
            <p:cNvSpPr>
              <a:spLocks noChangeArrowheads="1"/>
            </p:cNvSpPr>
            <p:nvPr/>
          </p:nvSpPr>
          <p:spPr bwMode="auto">
            <a:xfrm>
              <a:off x="719" y="96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22569" name="Rectangle 18"/>
            <p:cNvSpPr>
              <a:spLocks noChangeArrowheads="1"/>
            </p:cNvSpPr>
            <p:nvPr/>
          </p:nvSpPr>
          <p:spPr bwMode="auto">
            <a:xfrm>
              <a:off x="180" y="980"/>
              <a:ext cx="408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12" eaLnBrk="0" hangingPunct="0"/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A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类</a:t>
              </a:r>
              <a:endPara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defTabSz="762012" eaLnBrk="0" hangingPunct="0"/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地址</a:t>
              </a:r>
            </a:p>
          </p:txBody>
        </p:sp>
        <p:sp>
          <p:nvSpPr>
            <p:cNvPr id="22570" name="Line 19"/>
            <p:cNvSpPr>
              <a:spLocks noChangeShapeType="1"/>
            </p:cNvSpPr>
            <p:nvPr/>
          </p:nvSpPr>
          <p:spPr bwMode="auto">
            <a:xfrm>
              <a:off x="867" y="968"/>
              <a:ext cx="0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22571" name="Line 20"/>
            <p:cNvSpPr>
              <a:spLocks noChangeShapeType="1"/>
            </p:cNvSpPr>
            <p:nvPr/>
          </p:nvSpPr>
          <p:spPr bwMode="auto">
            <a:xfrm>
              <a:off x="1588" y="968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1"/>
            </a:p>
          </p:txBody>
        </p:sp>
        <p:sp>
          <p:nvSpPr>
            <p:cNvPr id="22572" name="Line 21"/>
            <p:cNvSpPr>
              <a:spLocks noChangeShapeType="1"/>
            </p:cNvSpPr>
            <p:nvPr/>
          </p:nvSpPr>
          <p:spPr bwMode="auto">
            <a:xfrm>
              <a:off x="743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2573" name="Line 22"/>
            <p:cNvSpPr>
              <a:spLocks noChangeShapeType="1"/>
            </p:cNvSpPr>
            <p:nvPr/>
          </p:nvSpPr>
          <p:spPr bwMode="auto">
            <a:xfrm>
              <a:off x="1588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  <p:sp>
          <p:nvSpPr>
            <p:cNvPr id="22574" name="Line 23"/>
            <p:cNvSpPr>
              <a:spLocks noChangeShapeType="1"/>
            </p:cNvSpPr>
            <p:nvPr/>
          </p:nvSpPr>
          <p:spPr bwMode="auto">
            <a:xfrm>
              <a:off x="4130" y="121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1"/>
            </a:p>
          </p:txBody>
        </p:sp>
      </p:grpSp>
      <p:sp>
        <p:nvSpPr>
          <p:cNvPr id="22539" name="Line 24"/>
          <p:cNvSpPr>
            <a:spLocks noChangeShapeType="1"/>
          </p:cNvSpPr>
          <p:nvPr/>
        </p:nvSpPr>
        <p:spPr bwMode="auto">
          <a:xfrm flipV="1">
            <a:off x="3889378" y="3165475"/>
            <a:ext cx="2641601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40" name="Rectangle 25"/>
          <p:cNvSpPr>
            <a:spLocks noChangeArrowheads="1"/>
          </p:cNvSpPr>
          <p:nvPr/>
        </p:nvSpPr>
        <p:spPr bwMode="auto">
          <a:xfrm>
            <a:off x="4702339" y="3019426"/>
            <a:ext cx="952185" cy="588366"/>
          </a:xfrm>
          <a:prstGeom prst="rect">
            <a:avLst/>
          </a:prstGeom>
          <a:solidFill>
            <a:srgbClr val="EFFBF7"/>
          </a:solidFill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host-id</a:t>
            </a:r>
          </a:p>
          <a:p>
            <a:pPr algn="ctr" defTabSz="762012" eaLnBrk="0" hangingPunct="0">
              <a:lnSpc>
                <a:spcPct val="90000"/>
              </a:lnSpc>
            </a:pPr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16 </a:t>
            </a:r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位</a:t>
            </a:r>
          </a:p>
        </p:txBody>
      </p:sp>
      <p:sp>
        <p:nvSpPr>
          <p:cNvPr id="22541" name="Line 26"/>
          <p:cNvSpPr>
            <a:spLocks noChangeShapeType="1"/>
          </p:cNvSpPr>
          <p:nvPr/>
        </p:nvSpPr>
        <p:spPr bwMode="auto">
          <a:xfrm>
            <a:off x="1208088" y="3040064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42" name="Line 27"/>
          <p:cNvSpPr>
            <a:spLocks noChangeShapeType="1"/>
          </p:cNvSpPr>
          <p:nvPr/>
        </p:nvSpPr>
        <p:spPr bwMode="auto">
          <a:xfrm>
            <a:off x="3889375" y="3040064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43" name="Line 28"/>
          <p:cNvSpPr>
            <a:spLocks noChangeShapeType="1"/>
          </p:cNvSpPr>
          <p:nvPr/>
        </p:nvSpPr>
        <p:spPr bwMode="auto">
          <a:xfrm>
            <a:off x="6546850" y="3040064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300039" y="2649539"/>
            <a:ext cx="64761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 </a:t>
            </a:r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类</a:t>
            </a:r>
            <a:endParaRPr kumimoji="1" lang="en-US" altLang="zh-CN" sz="180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defTabSz="762012" eaLnBrk="0" hangingPunct="0"/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22545" name="Line 30"/>
          <p:cNvSpPr>
            <a:spLocks noChangeShapeType="1"/>
          </p:cNvSpPr>
          <p:nvPr/>
        </p:nvSpPr>
        <p:spPr bwMode="auto">
          <a:xfrm>
            <a:off x="3889375" y="2647951"/>
            <a:ext cx="0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  <p:sp>
        <p:nvSpPr>
          <p:cNvPr id="22546" name="Rectangle 31"/>
          <p:cNvSpPr>
            <a:spLocks noChangeArrowheads="1"/>
          </p:cNvSpPr>
          <p:nvPr/>
        </p:nvSpPr>
        <p:spPr bwMode="auto">
          <a:xfrm>
            <a:off x="300039" y="3714751"/>
            <a:ext cx="64761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C </a:t>
            </a:r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类</a:t>
            </a:r>
            <a:endParaRPr kumimoji="1" lang="en-US" altLang="zh-CN" sz="1800" u="none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pPr defTabSz="762012" eaLnBrk="0" hangingPunct="0"/>
            <a:r>
              <a: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22547" name="Rectangle 32"/>
          <p:cNvSpPr>
            <a:spLocks noChangeArrowheads="1"/>
          </p:cNvSpPr>
          <p:nvPr/>
        </p:nvSpPr>
        <p:spPr bwMode="auto">
          <a:xfrm>
            <a:off x="1457325" y="3730631"/>
            <a:ext cx="31098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22548" name="Rectangle 33"/>
          <p:cNvSpPr>
            <a:spLocks noChangeArrowheads="1"/>
          </p:cNvSpPr>
          <p:nvPr/>
        </p:nvSpPr>
        <p:spPr bwMode="auto">
          <a:xfrm>
            <a:off x="1163639" y="3724282"/>
            <a:ext cx="3683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2549" name="Rectangle 34"/>
          <p:cNvSpPr>
            <a:spLocks noChangeArrowheads="1"/>
          </p:cNvSpPr>
          <p:nvPr/>
        </p:nvSpPr>
        <p:spPr bwMode="auto">
          <a:xfrm>
            <a:off x="1311280" y="3730631"/>
            <a:ext cx="3667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2550" name="Line 35"/>
          <p:cNvSpPr>
            <a:spLocks noChangeShapeType="1"/>
          </p:cNvSpPr>
          <p:nvPr/>
        </p:nvSpPr>
        <p:spPr bwMode="auto">
          <a:xfrm>
            <a:off x="1728787" y="3705226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  <p:sp>
        <p:nvSpPr>
          <p:cNvPr id="22551" name="Line 36"/>
          <p:cNvSpPr>
            <a:spLocks noChangeShapeType="1"/>
          </p:cNvSpPr>
          <p:nvPr/>
        </p:nvSpPr>
        <p:spPr bwMode="auto">
          <a:xfrm>
            <a:off x="5259388" y="3702051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  <p:sp>
        <p:nvSpPr>
          <p:cNvPr id="22552" name="Line 37"/>
          <p:cNvSpPr>
            <a:spLocks noChangeShapeType="1"/>
          </p:cNvSpPr>
          <p:nvPr/>
        </p:nvSpPr>
        <p:spPr bwMode="auto">
          <a:xfrm flipV="1">
            <a:off x="5262565" y="4232278"/>
            <a:ext cx="1293813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 sz="2801"/>
          </a:p>
        </p:txBody>
      </p:sp>
      <p:grpSp>
        <p:nvGrpSpPr>
          <p:cNvPr id="22553" name="Group 38"/>
          <p:cNvGrpSpPr>
            <a:grpSpLocks/>
          </p:cNvGrpSpPr>
          <p:nvPr/>
        </p:nvGrpSpPr>
        <p:grpSpPr bwMode="auto">
          <a:xfrm>
            <a:off x="5479406" y="4089404"/>
            <a:ext cx="952052" cy="588373"/>
            <a:chOff x="2783" y="3024"/>
            <a:chExt cx="544" cy="423"/>
          </a:xfrm>
        </p:grpSpPr>
        <p:sp>
          <p:nvSpPr>
            <p:cNvPr id="22560" name="Rectangle 39"/>
            <p:cNvSpPr>
              <a:spLocks noChangeArrowheads="1"/>
            </p:cNvSpPr>
            <p:nvPr/>
          </p:nvSpPr>
          <p:spPr bwMode="auto">
            <a:xfrm>
              <a:off x="2992" y="3072"/>
              <a:ext cx="104" cy="244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endParaRPr kumimoji="1" lang="zh-CN" altLang="en-US" sz="1800" u="none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2561" name="Rectangle 40"/>
            <p:cNvSpPr>
              <a:spLocks noChangeArrowheads="1"/>
            </p:cNvSpPr>
            <p:nvPr/>
          </p:nvSpPr>
          <p:spPr bwMode="auto">
            <a:xfrm>
              <a:off x="2783" y="3024"/>
              <a:ext cx="544" cy="423"/>
            </a:xfrm>
            <a:prstGeom prst="rect">
              <a:avLst/>
            </a:prstGeom>
            <a:solidFill>
              <a:srgbClr val="EFFBF7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host-id</a:t>
              </a:r>
            </a:p>
            <a:p>
              <a:pPr algn="ctr" defTabSz="762012" eaLnBrk="0" hangingPunct="0">
                <a:lnSpc>
                  <a:spcPct val="90000"/>
                </a:lnSpc>
              </a:pPr>
              <a:r>
                <a:rPr kumimoji="1" lang="en-US" altLang="zh-CN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8 </a:t>
              </a:r>
              <a:r>
                <a:rPr kumimoji="1" lang="zh-CN" altLang="en-US" sz="1800" u="none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</a:t>
              </a:r>
            </a:p>
          </p:txBody>
        </p:sp>
      </p:grpSp>
      <p:sp>
        <p:nvSpPr>
          <p:cNvPr id="22554" name="Line 41"/>
          <p:cNvSpPr>
            <a:spLocks noChangeShapeType="1"/>
          </p:cNvSpPr>
          <p:nvPr/>
        </p:nvSpPr>
        <p:spPr bwMode="auto">
          <a:xfrm>
            <a:off x="1208088" y="4119564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>
            <a:off x="5262563" y="4122738"/>
            <a:ext cx="0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56" name="Line 43"/>
          <p:cNvSpPr>
            <a:spLocks noChangeShapeType="1"/>
          </p:cNvSpPr>
          <p:nvPr/>
        </p:nvSpPr>
        <p:spPr bwMode="auto">
          <a:xfrm>
            <a:off x="6546850" y="4106864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1"/>
          </a:p>
        </p:txBody>
      </p:sp>
      <p:sp>
        <p:nvSpPr>
          <p:cNvPr id="22557" name="Rectangle 54"/>
          <p:cNvSpPr>
            <a:spLocks noChangeArrowheads="1"/>
          </p:cNvSpPr>
          <p:nvPr/>
        </p:nvSpPr>
        <p:spPr bwMode="auto">
          <a:xfrm>
            <a:off x="1298575" y="2636844"/>
            <a:ext cx="31098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22558" name="Rectangle 55"/>
          <p:cNvSpPr>
            <a:spLocks noChangeArrowheads="1"/>
          </p:cNvSpPr>
          <p:nvPr/>
        </p:nvSpPr>
        <p:spPr bwMode="auto">
          <a:xfrm>
            <a:off x="1152526" y="2636844"/>
            <a:ext cx="3683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12" eaLnBrk="0" hangingPunct="0"/>
            <a:r>
              <a:rPr kumimoji="1" lang="en-US" altLang="zh-CN" sz="1800" u="none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2559" name="Line 56"/>
          <p:cNvSpPr>
            <a:spLocks noChangeShapeType="1"/>
          </p:cNvSpPr>
          <p:nvPr/>
        </p:nvSpPr>
        <p:spPr bwMode="auto">
          <a:xfrm>
            <a:off x="1571625" y="2633669"/>
            <a:ext cx="0" cy="3635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74016"/>
              </p:ext>
            </p:extLst>
          </p:nvPr>
        </p:nvGraphicFramePr>
        <p:xfrm>
          <a:off x="114300" y="1138238"/>
          <a:ext cx="7100888" cy="387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5" name="Visio" r:id="rId5" imgW="5295826" imgH="3291840" progId="Visio.Drawing.11">
                  <p:embed/>
                </p:oleObj>
              </mc:Choice>
              <mc:Fallback>
                <p:oleObj name="Visio" r:id="rId5" imgW="5295826" imgH="32918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138238"/>
                        <a:ext cx="7100888" cy="3875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3" name="标题 1"/>
          <p:cNvSpPr>
            <a:spLocks/>
          </p:cNvSpPr>
          <p:nvPr/>
        </p:nvSpPr>
        <p:spPr bwMode="auto">
          <a:xfrm>
            <a:off x="323852" y="628651"/>
            <a:ext cx="64293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399" u="none">
                <a:solidFill>
                  <a:srgbClr val="007D7A"/>
                </a:solidFill>
              </a:rPr>
              <a:t>二、标准</a:t>
            </a:r>
            <a:r>
              <a:rPr lang="en-US" altLang="zh-CN" sz="2399" u="none">
                <a:solidFill>
                  <a:srgbClr val="007D7A"/>
                </a:solidFill>
              </a:rPr>
              <a:t>IP</a:t>
            </a:r>
            <a:r>
              <a:rPr lang="zh-CN" altLang="en-US" sz="2399" u="none">
                <a:solidFill>
                  <a:srgbClr val="007D7A"/>
                </a:solidFill>
              </a:rPr>
              <a:t>地址的分类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6比9模版">
      <a:majorFont>
        <a:latin typeface="Constantia"/>
        <a:ea typeface="微软雅黑"/>
        <a:cs typeface=""/>
      </a:majorFont>
      <a:minorFont>
        <a:latin typeface="Constanti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继续教育</Template>
  <TotalTime>9371</TotalTime>
  <Words>1915</Words>
  <Application>Microsoft Office PowerPoint</Application>
  <PresentationFormat>自定义</PresentationFormat>
  <Paragraphs>322</Paragraphs>
  <Slides>27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Constantia</vt:lpstr>
      <vt:lpstr>Courier New</vt:lpstr>
      <vt:lpstr>Helvetica</vt:lpstr>
      <vt:lpstr>Symbol</vt:lpstr>
      <vt:lpstr>Tahoma</vt:lpstr>
      <vt:lpstr>Times New Roman</vt:lpstr>
      <vt:lpstr>Wingdings</vt:lpstr>
      <vt:lpstr>继续教育</vt:lpstr>
      <vt:lpstr>Visio</vt:lpstr>
      <vt:lpstr>PowerPoint 演示文稿</vt:lpstr>
      <vt:lpstr>PowerPoint 演示文稿</vt:lpstr>
      <vt:lpstr>PowerPoint 演示文稿</vt:lpstr>
      <vt:lpstr>PowerPoint 演示文稿</vt:lpstr>
      <vt:lpstr>IP地址的点分十进制的表示方法</vt:lpstr>
      <vt:lpstr>IP地址的二进制表示 </vt:lpstr>
      <vt:lpstr>IP地址结构</vt:lpstr>
      <vt:lpstr>三种主要标准分类IP地址的结构</vt:lpstr>
      <vt:lpstr>PowerPoint 演示文稿</vt:lpstr>
      <vt:lpstr>PowerPoint 演示文稿</vt:lpstr>
      <vt:lpstr>PowerPoint 演示文稿</vt:lpstr>
      <vt:lpstr>PowerPoint 演示文稿</vt:lpstr>
      <vt:lpstr>常用三种类别 IP 地址的使用范围</vt:lpstr>
      <vt:lpstr>PowerPoint 演示文稿</vt:lpstr>
      <vt:lpstr>PowerPoint 演示文稿</vt:lpstr>
      <vt:lpstr>特殊的IP地址</vt:lpstr>
      <vt:lpstr>特殊的IP地址</vt:lpstr>
      <vt:lpstr>PowerPoint 演示文稿</vt:lpstr>
      <vt:lpstr>PowerPoint 演示文稿</vt:lpstr>
      <vt:lpstr>PowerPoint 演示文稿</vt:lpstr>
      <vt:lpstr>专用IP地址</vt:lpstr>
      <vt:lpstr>PowerPoint 演示文稿</vt:lpstr>
      <vt:lpstr>PowerPoint 演示文稿</vt:lpstr>
      <vt:lpstr>PowerPoint 演示文稿</vt:lpstr>
      <vt:lpstr>习题</vt:lpstr>
      <vt:lpstr>IP地址分类练习</vt:lpstr>
      <vt:lpstr>PowerPoint 演示文稿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WangYuxin</cp:lastModifiedBy>
  <cp:revision>1083</cp:revision>
  <cp:lastPrinted>1999-06-03T07:41:47Z</cp:lastPrinted>
  <dcterms:created xsi:type="dcterms:W3CDTF">1999-05-31T06:37:31Z</dcterms:created>
  <dcterms:modified xsi:type="dcterms:W3CDTF">2017-10-19T02:33:29Z</dcterms:modified>
</cp:coreProperties>
</file>