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29"/>
  </p:notesMasterIdLst>
  <p:handoutMasterIdLst>
    <p:handoutMasterId r:id="rId30"/>
  </p:handoutMasterIdLst>
  <p:sldIdLst>
    <p:sldId id="679" r:id="rId2"/>
    <p:sldId id="680" r:id="rId3"/>
    <p:sldId id="658" r:id="rId4"/>
    <p:sldId id="682" r:id="rId5"/>
    <p:sldId id="681" r:id="rId6"/>
    <p:sldId id="660" r:id="rId7"/>
    <p:sldId id="688" r:id="rId8"/>
    <p:sldId id="687" r:id="rId9"/>
    <p:sldId id="662" r:id="rId10"/>
    <p:sldId id="663" r:id="rId11"/>
    <p:sldId id="686" r:id="rId12"/>
    <p:sldId id="667" r:id="rId13"/>
    <p:sldId id="676" r:id="rId14"/>
    <p:sldId id="669" r:id="rId15"/>
    <p:sldId id="671" r:id="rId16"/>
    <p:sldId id="672" r:id="rId17"/>
    <p:sldId id="673" r:id="rId18"/>
    <p:sldId id="674" r:id="rId19"/>
    <p:sldId id="677" r:id="rId20"/>
    <p:sldId id="678" r:id="rId21"/>
    <p:sldId id="664" r:id="rId22"/>
    <p:sldId id="665" r:id="rId23"/>
    <p:sldId id="666" r:id="rId24"/>
    <p:sldId id="668" r:id="rId25"/>
    <p:sldId id="683" r:id="rId26"/>
    <p:sldId id="684" r:id="rId27"/>
    <p:sldId id="685" r:id="rId28"/>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FFF"/>
    <a:srgbClr val="CCECFF"/>
    <a:srgbClr val="99CCFF"/>
    <a:srgbClr val="FBFBFB"/>
    <a:srgbClr val="6699FF"/>
    <a:srgbClr val="3399FF"/>
    <a:srgbClr val="0099FF"/>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9" autoAdjust="0"/>
    <p:restoredTop sz="95320" autoAdjust="0"/>
  </p:normalViewPr>
  <p:slideViewPr>
    <p:cSldViewPr>
      <p:cViewPr varScale="1">
        <p:scale>
          <a:sx n="111" d="100"/>
          <a:sy n="111" d="100"/>
        </p:scale>
        <p:origin x="658" y="82"/>
      </p:cViewPr>
      <p:guideLst>
        <p:guide orient="horz" pos="1621"/>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3.xml"/><Relationship Id="rId1"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F7134487-E09C-41AB-8AD6-F53880B0E1BE}" type="slidenum">
              <a:rPr lang="en-US" altLang="zh-CN"/>
              <a:pPr>
                <a:defRPr/>
              </a:pPr>
              <a:t>‹#›</a:t>
            </a:fld>
            <a:endParaRPr lang="en-US" altLang="zh-CN"/>
          </a:p>
        </p:txBody>
      </p:sp>
    </p:spTree>
    <p:extLst>
      <p:ext uri="{BB962C8B-B14F-4D97-AF65-F5344CB8AC3E}">
        <p14:creationId xmlns:p14="http://schemas.microsoft.com/office/powerpoint/2010/main" val="369149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A014858B-F5EB-46AD-96D0-1C1638087EBF}" type="slidenum">
              <a:rPr lang="en-US" altLang="zh-CN"/>
              <a:pPr>
                <a:defRPr/>
              </a:pPr>
              <a:t>‹#›</a:t>
            </a:fld>
            <a:endParaRPr lang="en-US" altLang="zh-CN"/>
          </a:p>
        </p:txBody>
      </p:sp>
    </p:spTree>
    <p:extLst>
      <p:ext uri="{BB962C8B-B14F-4D97-AF65-F5344CB8AC3E}">
        <p14:creationId xmlns:p14="http://schemas.microsoft.com/office/powerpoint/2010/main" val="26905791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0" hangingPunct="0">
              <a:spcAft>
                <a:spcPct val="20000"/>
              </a:spcAft>
            </a:pPr>
            <a:r>
              <a:rPr lang="zh-CN" altLang="en-US" sz="1200" dirty="0" smtClean="0">
                <a:solidFill>
                  <a:srgbClr val="C00000"/>
                </a:solidFill>
                <a:latin typeface="Times New Roman" pitchFamily="18" charset="0"/>
                <a:cs typeface="Times New Roman" pitchFamily="18" charset="0"/>
              </a:rPr>
              <a:t>程序</a:t>
            </a:r>
            <a:r>
              <a:rPr lang="zh-CN" altLang="en-US" sz="1200" kern="1200" dirty="0" smtClean="0">
                <a:solidFill>
                  <a:srgbClr val="1A3868"/>
                </a:solidFill>
                <a:latin typeface="Times New Roman" pitchFamily="18" charset="0"/>
                <a:ea typeface="微软雅黑" pitchFamily="34" charset="-122"/>
                <a:cs typeface="Times New Roman" pitchFamily="18" charset="0"/>
              </a:rPr>
              <a:t>是一个在时间上按照严格次序的前后相继的操作序列，是一个静态的概念；</a:t>
            </a:r>
          </a:p>
          <a:p>
            <a:pPr eaLnBrk="0" hangingPunct="0">
              <a:spcAft>
                <a:spcPct val="20000"/>
              </a:spcAft>
            </a:pPr>
            <a:r>
              <a:rPr lang="zh-CN" altLang="en-US" sz="1200" dirty="0" smtClean="0">
                <a:solidFill>
                  <a:srgbClr val="C00000"/>
                </a:solidFill>
                <a:latin typeface="Times New Roman" pitchFamily="18" charset="0"/>
                <a:cs typeface="Times New Roman" pitchFamily="18" charset="0"/>
              </a:rPr>
              <a:t>进程</a:t>
            </a:r>
            <a:r>
              <a:rPr lang="zh-CN" altLang="en-US" sz="1200" kern="1200" dirty="0" smtClean="0">
                <a:solidFill>
                  <a:srgbClr val="1A3868"/>
                </a:solidFill>
                <a:latin typeface="Times New Roman" pitchFamily="18" charset="0"/>
                <a:ea typeface="微软雅黑" pitchFamily="34" charset="-122"/>
                <a:cs typeface="Times New Roman" pitchFamily="18" charset="0"/>
              </a:rPr>
              <a:t>是一个动态的概念，它是一个程序对某个数据集的执行过程；</a:t>
            </a:r>
            <a:endParaRPr lang="en-US" altLang="zh-CN" sz="1200" kern="1200" dirty="0" smtClean="0">
              <a:solidFill>
                <a:srgbClr val="1A3868"/>
              </a:solidFill>
              <a:latin typeface="Times New Roman" pitchFamily="18" charset="0"/>
              <a:ea typeface="微软雅黑"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3</a:t>
            </a:fld>
            <a:endParaRPr lang="en-US" altLang="zh-CN"/>
          </a:p>
        </p:txBody>
      </p:sp>
    </p:spTree>
    <p:extLst>
      <p:ext uri="{BB962C8B-B14F-4D97-AF65-F5344CB8AC3E}">
        <p14:creationId xmlns:p14="http://schemas.microsoft.com/office/powerpoint/2010/main" val="634742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rgbClr val="1A3868"/>
                </a:solidFill>
                <a:latin typeface="Times New Roman" pitchFamily="18" charset="0"/>
                <a:ea typeface="微软雅黑" pitchFamily="34" charset="-122"/>
                <a:cs typeface="Times New Roman" pitchFamily="18" charset="0"/>
              </a:rPr>
              <a:t>TCP/IP</a:t>
            </a:r>
            <a:r>
              <a:rPr lang="zh-CN" altLang="en-US" sz="1200" kern="1200" dirty="0" smtClean="0">
                <a:solidFill>
                  <a:srgbClr val="1A3868"/>
                </a:solidFill>
                <a:latin typeface="Times New Roman" pitchFamily="18" charset="0"/>
                <a:ea typeface="微软雅黑" pitchFamily="34" charset="-122"/>
                <a:cs typeface="Times New Roman" pitchFamily="18" charset="0"/>
              </a:rPr>
              <a:t>协议传输层的寻址是通过</a:t>
            </a:r>
            <a:r>
              <a:rPr lang="en-US" altLang="zh-CN" sz="1200" kern="1200" dirty="0" smtClean="0">
                <a:solidFill>
                  <a:srgbClr val="1A3868"/>
                </a:solidFill>
                <a:latin typeface="Times New Roman" pitchFamily="18" charset="0"/>
                <a:ea typeface="微软雅黑" pitchFamily="34" charset="-122"/>
                <a:cs typeface="Times New Roman" pitchFamily="18" charset="0"/>
              </a:rPr>
              <a:t>TCP</a:t>
            </a:r>
            <a:r>
              <a:rPr lang="zh-CN" altLang="en-US" sz="1200" kern="1200" dirty="0" smtClean="0">
                <a:solidFill>
                  <a:srgbClr val="1A3868"/>
                </a:solidFill>
                <a:latin typeface="Times New Roman" pitchFamily="18" charset="0"/>
                <a:ea typeface="微软雅黑" pitchFamily="34" charset="-122"/>
                <a:cs typeface="Times New Roman" pitchFamily="18" charset="0"/>
              </a:rPr>
              <a:t>与</a:t>
            </a:r>
            <a:r>
              <a:rPr lang="en-US" altLang="zh-CN" sz="1200" kern="1200" dirty="0" smtClean="0">
                <a:solidFill>
                  <a:srgbClr val="1A3868"/>
                </a:solidFill>
                <a:latin typeface="Times New Roman" pitchFamily="18" charset="0"/>
                <a:ea typeface="微软雅黑" pitchFamily="34" charset="-122"/>
                <a:cs typeface="Times New Roman" pitchFamily="18" charset="0"/>
              </a:rPr>
              <a:t>UDP</a:t>
            </a:r>
            <a:r>
              <a:rPr lang="zh-CN" altLang="en-US" sz="1200" kern="1200" dirty="0" smtClean="0">
                <a:solidFill>
                  <a:srgbClr val="1A3868"/>
                </a:solidFill>
                <a:latin typeface="Times New Roman" pitchFamily="18" charset="0"/>
                <a:ea typeface="微软雅黑" pitchFamily="34" charset="-122"/>
                <a:cs typeface="Times New Roman" pitchFamily="18" charset="0"/>
              </a:rPr>
              <a:t>的端口来实现的，进而用不同的</a:t>
            </a:r>
            <a:r>
              <a:rPr lang="zh-CN" altLang="en-US" sz="1200" dirty="0" smtClean="0">
                <a:solidFill>
                  <a:srgbClr val="C00000"/>
                </a:solidFill>
                <a:latin typeface="Times New Roman" pitchFamily="18" charset="0"/>
                <a:cs typeface="Times New Roman" pitchFamily="18" charset="0"/>
              </a:rPr>
              <a:t>端口号</a:t>
            </a:r>
            <a:r>
              <a:rPr lang="zh-CN" altLang="en-US" sz="1200" kern="1200" dirty="0" smtClean="0">
                <a:solidFill>
                  <a:srgbClr val="1A3868"/>
                </a:solidFill>
                <a:latin typeface="Times New Roman" pitchFamily="18" charset="0"/>
                <a:ea typeface="微软雅黑" pitchFamily="34" charset="-122"/>
                <a:cs typeface="Times New Roman" pitchFamily="18" charset="0"/>
              </a:rPr>
              <a:t>来表示不同的应用程序。</a:t>
            </a:r>
            <a:endParaRPr lang="en-US" altLang="zh-CN" sz="1200" kern="1200" dirty="0" smtClean="0">
              <a:solidFill>
                <a:srgbClr val="1A3868"/>
              </a:solidFill>
              <a:latin typeface="Times New Roman" pitchFamily="18" charset="0"/>
              <a:ea typeface="微软雅黑" pitchFamily="34" charset="-122"/>
              <a:cs typeface="Times New Roman" pitchFamily="18" charset="0"/>
            </a:endParaRPr>
          </a:p>
          <a:p>
            <a:pPr marL="0" indent="0" algn="l">
              <a:buFontTx/>
              <a:buNone/>
            </a:pPr>
            <a:r>
              <a:rPr lang="zh-CN" altLang="en-US" sz="1200" b="1" u="sng" dirty="0" smtClean="0">
                <a:solidFill>
                  <a:srgbClr val="2D2DB9"/>
                </a:solidFill>
                <a:latin typeface="Times New Roman" pitchFamily="18" charset="0"/>
                <a:cs typeface="Times New Roman" pitchFamily="18" charset="0"/>
              </a:rPr>
              <a:t>基于</a:t>
            </a:r>
            <a:r>
              <a:rPr lang="en-US" altLang="zh-CN" sz="1200" b="1" u="sng" dirty="0" smtClean="0">
                <a:solidFill>
                  <a:srgbClr val="2D2DB9"/>
                </a:solidFill>
                <a:latin typeface="Times New Roman" pitchFamily="18" charset="0"/>
                <a:cs typeface="Times New Roman" pitchFamily="18" charset="0"/>
              </a:rPr>
              <a:t>C/S</a:t>
            </a:r>
            <a:r>
              <a:rPr lang="zh-CN" altLang="en-US" sz="1200" b="1" u="sng" dirty="0" smtClean="0">
                <a:solidFill>
                  <a:srgbClr val="2D2DB9"/>
                </a:solidFill>
                <a:latin typeface="Times New Roman" pitchFamily="18" charset="0"/>
                <a:cs typeface="Times New Roman" pitchFamily="18" charset="0"/>
              </a:rPr>
              <a:t>的应用程序进程标识方法</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smtClean="0">
              <a:solidFill>
                <a:srgbClr val="1A3868"/>
              </a:solidFill>
              <a:latin typeface="Times New Roman" pitchFamily="18" charset="0"/>
              <a:ea typeface="微软雅黑"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14</a:t>
            </a:fld>
            <a:endParaRPr lang="en-US" altLang="zh-CN"/>
          </a:p>
        </p:txBody>
      </p:sp>
    </p:spTree>
    <p:extLst>
      <p:ext uri="{BB962C8B-B14F-4D97-AF65-F5344CB8AC3E}">
        <p14:creationId xmlns:p14="http://schemas.microsoft.com/office/powerpoint/2010/main" val="813375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Internet Assigned Numbers Authority</a:t>
            </a:r>
            <a:r>
              <a:rPr lang="en-US" altLang="zh-CN" baseline="0" dirty="0" smtClean="0"/>
              <a:t> </a:t>
            </a:r>
            <a:r>
              <a:rPr lang="zh-CN" altLang="en-US" baseline="0" dirty="0" smtClean="0"/>
              <a:t>互联网编号分配机构</a:t>
            </a:r>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15</a:t>
            </a:fld>
            <a:endParaRPr lang="en-US" altLang="zh-CN"/>
          </a:p>
        </p:txBody>
      </p:sp>
    </p:spTree>
    <p:extLst>
      <p:ext uri="{BB962C8B-B14F-4D97-AF65-F5344CB8AC3E}">
        <p14:creationId xmlns:p14="http://schemas.microsoft.com/office/powerpoint/2010/main" val="1683002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noRot="1" noChangeAspect="1" noChangeArrowheads="1" noTextEdit="1"/>
          </p:cNvSpPr>
          <p:nvPr>
            <p:ph type="sldImg"/>
          </p:nvPr>
        </p:nvSpPr>
        <p:spPr>
          <a:xfrm>
            <a:off x="420688" y="709613"/>
            <a:ext cx="6051550" cy="3405187"/>
          </a:xfrm>
          <a:ln/>
        </p:spPr>
      </p:sp>
      <p:sp>
        <p:nvSpPr>
          <p:cNvPr id="266242" name="Rectangle 3"/>
          <p:cNvSpPr>
            <a:spLocks noGrp="1" noChangeArrowheads="1"/>
          </p:cNvSpPr>
          <p:nvPr>
            <p:ph type="body" idx="1"/>
          </p:nvPr>
        </p:nvSpPr>
        <p:spPr>
          <a:xfrm>
            <a:off x="939800" y="4327525"/>
            <a:ext cx="5014913" cy="4116388"/>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rgbClr val="1A3868"/>
                </a:solidFill>
                <a:latin typeface="Times New Roman" pitchFamily="18" charset="0"/>
                <a:ea typeface="微软雅黑" pitchFamily="34" charset="-122"/>
                <a:cs typeface="Times New Roman" pitchFamily="18" charset="0"/>
              </a:rPr>
              <a:t>套接字接口的主要对象是套接字，可以把它看作本地应用进程与网络的接入点</a:t>
            </a:r>
            <a:r>
              <a:rPr lang="zh-CN" altLang="en-US" sz="1100" b="1" dirty="0" smtClean="0">
                <a:latin typeface="Tahoma" pitchFamily="34" charset="0"/>
              </a:rPr>
              <a:t>。</a:t>
            </a:r>
          </a:p>
          <a:p>
            <a:endParaRPr lang="zh-CN" altLang="en-US" dirty="0" smtClean="0">
              <a:ea typeface="宋体" charset="-122"/>
            </a:endParaRPr>
          </a:p>
        </p:txBody>
      </p:sp>
    </p:spTree>
    <p:extLst>
      <p:ext uri="{BB962C8B-B14F-4D97-AF65-F5344CB8AC3E}">
        <p14:creationId xmlns:p14="http://schemas.microsoft.com/office/powerpoint/2010/main" val="1069478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9DE46C3-B008-4AEE-BFCA-D0FE91D1F8F1}" type="slidenum">
              <a:rPr lang="zh-CN" altLang="en-US" sz="1200" b="0" u="none">
                <a:solidFill>
                  <a:schemeClr val="tx1"/>
                </a:solidFill>
                <a:ea typeface="宋体" charset="-122"/>
              </a:rPr>
              <a:pPr algn="r"/>
              <a:t>24</a:t>
            </a:fld>
            <a:endParaRPr lang="en-US" altLang="zh-CN" sz="1200" b="0" u="none">
              <a:solidFill>
                <a:schemeClr val="tx1"/>
              </a:solidFill>
              <a:ea typeface="宋体" charset="-122"/>
            </a:endParaRPr>
          </a:p>
        </p:txBody>
      </p:sp>
      <p:sp>
        <p:nvSpPr>
          <p:cNvPr id="2703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2BB7638-7A50-4E31-90CA-280355A1D00B}" type="slidenum">
              <a:rPr lang="en-US" altLang="zh-CN" sz="1200" b="0" u="none">
                <a:solidFill>
                  <a:schemeClr val="tx1"/>
                </a:solidFill>
                <a:latin typeface="Arial" charset="0"/>
                <a:ea typeface="宋体" charset="-122"/>
              </a:rPr>
              <a:pPr algn="r"/>
              <a:t>24</a:t>
            </a:fld>
            <a:endParaRPr lang="en-US" altLang="zh-CN" sz="1200" b="0" u="none">
              <a:solidFill>
                <a:schemeClr val="tx1"/>
              </a:solidFill>
              <a:latin typeface="Arial" charset="0"/>
              <a:ea typeface="宋体" charset="-122"/>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xfrm>
            <a:off x="685800" y="4343400"/>
            <a:ext cx="5486400" cy="411480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244750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30BC8F-6F4B-41B9-B743-BCEB862EF96F}" type="slidenum">
              <a:rPr lang="en-US" altLang="zh-CN" smtClean="0"/>
              <a:pPr>
                <a:defRPr/>
              </a:pPr>
              <a:t>26</a:t>
            </a:fld>
            <a:endParaRPr lang="en-US" altLang="zh-CN"/>
          </a:p>
        </p:txBody>
      </p:sp>
    </p:spTree>
    <p:extLst>
      <p:ext uri="{BB962C8B-B14F-4D97-AF65-F5344CB8AC3E}">
        <p14:creationId xmlns:p14="http://schemas.microsoft.com/office/powerpoint/2010/main" val="3185643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A30BC8F-6F4B-41B9-B743-BCEB862EF96F}" type="slidenum">
              <a:rPr lang="en-US" altLang="zh-CN" smtClean="0"/>
              <a:pPr>
                <a:defRPr/>
              </a:pPr>
              <a:t>27</a:t>
            </a:fld>
            <a:endParaRPr lang="en-US" altLang="zh-CN"/>
          </a:p>
        </p:txBody>
      </p:sp>
    </p:spTree>
    <p:extLst>
      <p:ext uri="{BB962C8B-B14F-4D97-AF65-F5344CB8AC3E}">
        <p14:creationId xmlns:p14="http://schemas.microsoft.com/office/powerpoint/2010/main" val="253646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rgbClr val="1A3868"/>
                </a:solidFill>
                <a:latin typeface="Times New Roman" pitchFamily="18" charset="0"/>
                <a:ea typeface="微软雅黑" pitchFamily="34" charset="-122"/>
                <a:cs typeface="Times New Roman" pitchFamily="18" charset="0"/>
              </a:rPr>
              <a:t>IPC</a:t>
            </a:r>
            <a:r>
              <a:rPr lang="zh-CN" altLang="en-US" sz="1200" kern="1200" dirty="0" smtClean="0">
                <a:solidFill>
                  <a:srgbClr val="1A3868"/>
                </a:solidFill>
                <a:latin typeface="Times New Roman" pitchFamily="18" charset="0"/>
                <a:ea typeface="微软雅黑" pitchFamily="34" charset="-122"/>
                <a:cs typeface="Times New Roman" pitchFamily="18" charset="0"/>
              </a:rPr>
              <a:t>机制也不适应于网络环境中的进程通信。 </a:t>
            </a:r>
          </a:p>
          <a:p>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4</a:t>
            </a:fld>
            <a:endParaRPr lang="en-US" altLang="zh-CN"/>
          </a:p>
        </p:txBody>
      </p:sp>
    </p:spTree>
    <p:extLst>
      <p:ext uri="{BB962C8B-B14F-4D97-AF65-F5344CB8AC3E}">
        <p14:creationId xmlns:p14="http://schemas.microsoft.com/office/powerpoint/2010/main" val="257543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smtClean="0">
                <a:solidFill>
                  <a:srgbClr val="2D2DB9"/>
                </a:solidFill>
              </a:rPr>
              <a:t>传输层协议可以屏蔽网络层及以下各层实现技术的差异性，弥补网络层所能提供的服务的不足，使得应用层在完成各种网络应用系统时只需要使用传输层提供的</a:t>
            </a:r>
            <a:r>
              <a:rPr lang="en-US" altLang="zh-CN" sz="1200" b="0" dirty="0" smtClean="0">
                <a:solidFill>
                  <a:srgbClr val="FF0000"/>
                </a:solidFill>
              </a:rPr>
              <a:t>“</a:t>
            </a:r>
            <a:r>
              <a:rPr lang="zh-CN" altLang="en-US" sz="1200" b="0" dirty="0" smtClean="0">
                <a:solidFill>
                  <a:srgbClr val="FF0000"/>
                </a:solidFill>
              </a:rPr>
              <a:t>端</a:t>
            </a:r>
            <a:r>
              <a:rPr lang="en-US" altLang="zh-CN" sz="1200" b="0" dirty="0" smtClean="0">
                <a:solidFill>
                  <a:srgbClr val="FF0000"/>
                </a:solidFill>
              </a:rPr>
              <a:t>-</a:t>
            </a:r>
            <a:r>
              <a:rPr lang="zh-CN" altLang="en-US" sz="1200" b="0" dirty="0" smtClean="0">
                <a:solidFill>
                  <a:srgbClr val="FF0000"/>
                </a:solidFill>
              </a:rPr>
              <a:t>端</a:t>
            </a:r>
            <a:r>
              <a:rPr lang="en-US" altLang="zh-CN" sz="1200" b="0" dirty="0" smtClean="0">
                <a:solidFill>
                  <a:srgbClr val="FF0000"/>
                </a:solidFill>
              </a:rPr>
              <a:t>”</a:t>
            </a:r>
            <a:r>
              <a:rPr lang="zh-CN" altLang="en-US" sz="1200" b="0" dirty="0" smtClean="0">
                <a:solidFill>
                  <a:srgbClr val="FF0000"/>
                </a:solidFill>
              </a:rPr>
              <a:t>进程通信服务</a:t>
            </a:r>
            <a:r>
              <a:rPr lang="zh-CN" altLang="en-US" sz="1200" b="0" dirty="0" smtClean="0">
                <a:solidFill>
                  <a:srgbClr val="2D2DB9"/>
                </a:solidFill>
              </a:rPr>
              <a:t>，而不需要考虑互联网络数据传输的细节问题；从</a:t>
            </a:r>
            <a:r>
              <a:rPr lang="en-US" altLang="zh-CN" sz="1200" b="0" dirty="0" smtClean="0">
                <a:solidFill>
                  <a:srgbClr val="2D2DB9"/>
                </a:solidFill>
              </a:rPr>
              <a:t>“</a:t>
            </a:r>
            <a:r>
              <a:rPr lang="zh-CN" altLang="en-US" sz="1200" b="0" dirty="0" smtClean="0">
                <a:solidFill>
                  <a:srgbClr val="2D2DB9"/>
                </a:solidFill>
              </a:rPr>
              <a:t>点</a:t>
            </a:r>
            <a:r>
              <a:rPr lang="en-US" altLang="zh-CN" sz="1200" b="0" dirty="0" smtClean="0">
                <a:solidFill>
                  <a:srgbClr val="2D2DB9"/>
                </a:solidFill>
              </a:rPr>
              <a:t>-</a:t>
            </a:r>
            <a:r>
              <a:rPr lang="zh-CN" altLang="en-US" sz="1200" b="0" dirty="0" smtClean="0">
                <a:solidFill>
                  <a:srgbClr val="2D2DB9"/>
                </a:solidFill>
              </a:rPr>
              <a:t>点</a:t>
            </a:r>
            <a:r>
              <a:rPr lang="en-US" altLang="zh-CN" sz="1200" b="0" dirty="0" smtClean="0">
                <a:solidFill>
                  <a:srgbClr val="2D2DB9"/>
                </a:solidFill>
              </a:rPr>
              <a:t>”</a:t>
            </a:r>
            <a:r>
              <a:rPr lang="zh-CN" altLang="en-US" sz="1200" b="0" dirty="0" smtClean="0">
                <a:solidFill>
                  <a:srgbClr val="2D2DB9"/>
                </a:solidFill>
              </a:rPr>
              <a:t>通信到</a:t>
            </a:r>
            <a:r>
              <a:rPr lang="en-US" altLang="zh-CN" sz="1200" b="0" dirty="0" smtClean="0">
                <a:solidFill>
                  <a:srgbClr val="2D2DB9"/>
                </a:solidFill>
              </a:rPr>
              <a:t>“</a:t>
            </a:r>
            <a:r>
              <a:rPr lang="zh-CN" altLang="en-US" sz="1200" b="0" dirty="0" smtClean="0">
                <a:solidFill>
                  <a:srgbClr val="2D2DB9"/>
                </a:solidFill>
              </a:rPr>
              <a:t>端</a:t>
            </a:r>
            <a:r>
              <a:rPr lang="en-US" altLang="zh-CN" sz="1200" b="0" dirty="0" smtClean="0">
                <a:solidFill>
                  <a:srgbClr val="2D2DB9"/>
                </a:solidFill>
              </a:rPr>
              <a:t>-</a:t>
            </a:r>
            <a:r>
              <a:rPr lang="zh-CN" altLang="en-US" sz="1200" b="0" dirty="0" smtClean="0">
                <a:solidFill>
                  <a:srgbClr val="2D2DB9"/>
                </a:solidFill>
              </a:rPr>
              <a:t>端</a:t>
            </a:r>
            <a:r>
              <a:rPr lang="en-US" altLang="zh-CN" sz="1200" b="0" dirty="0" smtClean="0">
                <a:solidFill>
                  <a:srgbClr val="2D2DB9"/>
                </a:solidFill>
              </a:rPr>
              <a:t>”</a:t>
            </a:r>
            <a:r>
              <a:rPr lang="zh-CN" altLang="en-US" sz="1200" b="0" dirty="0" smtClean="0">
                <a:solidFill>
                  <a:srgbClr val="2D2DB9"/>
                </a:solidFill>
              </a:rPr>
              <a:t>通信是一次质的飞跃，为此传输层需要引入很多新的概念和机制。</a:t>
            </a:r>
            <a:endParaRPr lang="zh-CN" altLang="en-US" sz="1200" b="0" dirty="0" smtClean="0">
              <a:solidFill>
                <a:srgbClr val="2D2DB9"/>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smtClean="0">
              <a:solidFill>
                <a:srgbClr val="2D2DB9"/>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6</a:t>
            </a:fld>
            <a:endParaRPr lang="en-US" altLang="zh-CN"/>
          </a:p>
        </p:txBody>
      </p:sp>
    </p:spTree>
    <p:extLst>
      <p:ext uri="{BB962C8B-B14F-4D97-AF65-F5344CB8AC3E}">
        <p14:creationId xmlns:p14="http://schemas.microsoft.com/office/powerpoint/2010/main" val="226658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en-US" sz="1200" b="0" i="0" kern="1200" dirty="0" smtClean="0">
                <a:solidFill>
                  <a:schemeClr val="tx1"/>
                </a:solidFill>
                <a:effectLst/>
                <a:latin typeface="Times New Roman" pitchFamily="18" charset="0"/>
                <a:ea typeface="宋体" pitchFamily="2" charset="-122"/>
                <a:cs typeface="+mn-cs"/>
              </a:rPr>
              <a:t>从本质上说，由物理层、数据链路层和网络层组成的通信子网为网络环境中的主机提供点到点的服务，而传输层为网络中的主机提供端到端的通信。</a:t>
            </a:r>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7</a:t>
            </a:fld>
            <a:endParaRPr lang="en-US" altLang="zh-CN"/>
          </a:p>
        </p:txBody>
      </p:sp>
    </p:spTree>
    <p:extLst>
      <p:ext uri="{BB962C8B-B14F-4D97-AF65-F5344CB8AC3E}">
        <p14:creationId xmlns:p14="http://schemas.microsoft.com/office/powerpoint/2010/main" val="36878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en-US" sz="1200" b="0" i="0" kern="1200" dirty="0" smtClean="0">
                <a:solidFill>
                  <a:schemeClr val="tx1"/>
                </a:solidFill>
                <a:effectLst/>
                <a:latin typeface="Times New Roman" pitchFamily="18" charset="0"/>
                <a:ea typeface="宋体" pitchFamily="2" charset="-122"/>
                <a:cs typeface="+mn-cs"/>
              </a:rPr>
              <a:t>从本质上说，由物理层、数据链路层和网络层组成的通信子网为网络环境中的主机提供点到点的服务，而传输层为网络中的主机提供端到端的通信。</a:t>
            </a:r>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8</a:t>
            </a:fld>
            <a:endParaRPr lang="en-US" altLang="zh-CN"/>
          </a:p>
        </p:txBody>
      </p:sp>
    </p:spTree>
    <p:extLst>
      <p:ext uri="{BB962C8B-B14F-4D97-AF65-F5344CB8AC3E}">
        <p14:creationId xmlns:p14="http://schemas.microsoft.com/office/powerpoint/2010/main" val="182616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利用下层提供的接口与服务，完成。。。，为上层提供接口与服务</a:t>
            </a:r>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9</a:t>
            </a:fld>
            <a:endParaRPr lang="en-US" altLang="zh-CN"/>
          </a:p>
        </p:txBody>
      </p:sp>
    </p:spTree>
    <p:extLst>
      <p:ext uri="{BB962C8B-B14F-4D97-AF65-F5344CB8AC3E}">
        <p14:creationId xmlns:p14="http://schemas.microsoft.com/office/powerpoint/2010/main" val="730343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传到网络层，加上</a:t>
            </a:r>
            <a:r>
              <a:rPr lang="en-US" altLang="zh-CN" dirty="0" smtClean="0"/>
              <a:t>IP</a:t>
            </a:r>
            <a:r>
              <a:rPr lang="zh-CN" altLang="en-US" dirty="0" smtClean="0"/>
              <a:t>分组头，形成</a:t>
            </a:r>
            <a:r>
              <a:rPr lang="en-US" altLang="zh-CN" dirty="0" smtClean="0"/>
              <a:t>IP</a:t>
            </a:r>
            <a:r>
              <a:rPr lang="zh-CN" altLang="en-US" dirty="0" smtClean="0"/>
              <a:t>分组（有效载荷是</a:t>
            </a:r>
            <a:r>
              <a:rPr lang="en-US" altLang="zh-CN" dirty="0" smtClean="0"/>
              <a:t>TPDU</a:t>
            </a:r>
            <a:r>
              <a:rPr lang="zh-CN" altLang="en-US" dirty="0" smtClean="0"/>
              <a:t>）；传到数据链路层后，加上帧头、帧尾形成帧（有效载荷是</a:t>
            </a:r>
            <a:r>
              <a:rPr lang="en-US" altLang="zh-CN" dirty="0" smtClean="0"/>
              <a:t>IP</a:t>
            </a:r>
            <a:r>
              <a:rPr lang="zh-CN" altLang="en-US" dirty="0" smtClean="0"/>
              <a:t>分组）。</a:t>
            </a:r>
            <a:endParaRPr lang="zh-CN" altLang="en-US" dirty="0"/>
          </a:p>
        </p:txBody>
      </p:sp>
      <p:sp>
        <p:nvSpPr>
          <p:cNvPr id="4" name="灯片编号占位符 3"/>
          <p:cNvSpPr>
            <a:spLocks noGrp="1"/>
          </p:cNvSpPr>
          <p:nvPr>
            <p:ph type="sldNum" sz="quarter" idx="10"/>
          </p:nvPr>
        </p:nvSpPr>
        <p:spPr/>
        <p:txBody>
          <a:bodyPr/>
          <a:lstStyle/>
          <a:p>
            <a:pPr>
              <a:defRPr/>
            </a:pPr>
            <a:fld id="{A014858B-F5EB-46AD-96D0-1C1638087EBF}" type="slidenum">
              <a:rPr lang="en-US" altLang="zh-CN" smtClean="0"/>
              <a:pPr>
                <a:defRPr/>
              </a:pPr>
              <a:t>10</a:t>
            </a:fld>
            <a:endParaRPr lang="en-US" altLang="zh-CN"/>
          </a:p>
        </p:txBody>
      </p:sp>
    </p:spTree>
    <p:extLst>
      <p:ext uri="{BB962C8B-B14F-4D97-AF65-F5344CB8AC3E}">
        <p14:creationId xmlns:p14="http://schemas.microsoft.com/office/powerpoint/2010/main" val="1272687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76709D9-6CF8-4803-83EE-17BC481EC17A}" type="slidenum">
              <a:rPr lang="en-US" altLang="zh-CN" sz="1200" b="0" u="none">
                <a:solidFill>
                  <a:schemeClr val="tx1"/>
                </a:solidFill>
                <a:latin typeface="Arial" charset="0"/>
                <a:ea typeface="宋体" charset="-122"/>
              </a:rPr>
              <a:pPr algn="r"/>
              <a:t>11</a:t>
            </a:fld>
            <a:endParaRPr lang="en-US" altLang="zh-CN" sz="1200" b="0" u="none">
              <a:solidFill>
                <a:schemeClr val="tx1"/>
              </a:solidFill>
              <a:latin typeface="Arial" charset="0"/>
              <a:ea typeface="宋体" charset="-122"/>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685800" y="4343400"/>
            <a:ext cx="5486400" cy="411480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41031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noRot="1" noChangeAspect="1" noChangeArrowheads="1" noTextEdit="1"/>
          </p:cNvSpPr>
          <p:nvPr>
            <p:ph type="sldImg"/>
          </p:nvPr>
        </p:nvSpPr>
        <p:spPr>
          <a:xfrm>
            <a:off x="420688" y="709613"/>
            <a:ext cx="6051550" cy="3405187"/>
          </a:xfrm>
          <a:ln/>
        </p:spPr>
      </p:sp>
      <p:sp>
        <p:nvSpPr>
          <p:cNvPr id="280578" name="Rectangle 3"/>
          <p:cNvSpPr>
            <a:spLocks noGrp="1" noChangeArrowheads="1"/>
          </p:cNvSpPr>
          <p:nvPr>
            <p:ph type="body" idx="1"/>
          </p:nvPr>
        </p:nvSpPr>
        <p:spPr>
          <a:xfrm>
            <a:off x="939800" y="4327525"/>
            <a:ext cx="5014913" cy="4116388"/>
          </a:xfrm>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u="none" dirty="0" smtClean="0">
                <a:solidFill>
                  <a:srgbClr val="006600"/>
                </a:solidFill>
                <a:latin typeface="Copperplate Gothic Bold"/>
              </a:rPr>
              <a:t>一个特定的网络间进程通信只能使用相同的网络通信协议。</a:t>
            </a:r>
            <a:endParaRPr lang="en-US" altLang="zh-CN" sz="1200" u="none" dirty="0" smtClean="0">
              <a:solidFill>
                <a:srgbClr val="006600"/>
              </a:solidFill>
              <a:latin typeface="Copperplate Gothic Bold"/>
            </a:endParaRPr>
          </a:p>
          <a:p>
            <a:pPr>
              <a:lnSpc>
                <a:spcPct val="150000"/>
              </a:lnSpc>
            </a:pPr>
            <a:r>
              <a:rPr lang="zh-CN" altLang="en-US" dirty="0" smtClean="0">
                <a:solidFill>
                  <a:srgbClr val="000084"/>
                </a:solidFill>
                <a:latin typeface="楷体_GB2312" pitchFamily="49" charset="-122"/>
                <a:ea typeface="楷体_GB2312" pitchFamily="49" charset="-122"/>
              </a:rPr>
              <a:t>网络间进程通信时，必须在众多的通信协议中做出选择，原因在于：（</a:t>
            </a:r>
            <a:r>
              <a:rPr lang="en-US" altLang="zh-CN" dirty="0" smtClean="0">
                <a:solidFill>
                  <a:srgbClr val="000084"/>
                </a:solidFill>
                <a:latin typeface="楷体_GB2312" pitchFamily="49" charset="-122"/>
                <a:ea typeface="楷体_GB2312" pitchFamily="49" charset="-122"/>
              </a:rPr>
              <a:t>1</a:t>
            </a:r>
            <a:r>
              <a:rPr lang="zh-CN" altLang="en-US" dirty="0" smtClean="0">
                <a:solidFill>
                  <a:srgbClr val="000084"/>
                </a:solidFill>
                <a:latin typeface="楷体_GB2312" pitchFamily="49" charset="-122"/>
                <a:ea typeface="楷体_GB2312" pitchFamily="49" charset="-122"/>
              </a:rPr>
              <a:t>）不同协议的地址格式不同；（</a:t>
            </a:r>
            <a:r>
              <a:rPr lang="en-US" altLang="zh-CN" dirty="0" smtClean="0">
                <a:solidFill>
                  <a:srgbClr val="000084"/>
                </a:solidFill>
                <a:latin typeface="楷体_GB2312" pitchFamily="49" charset="-122"/>
                <a:ea typeface="楷体_GB2312" pitchFamily="49" charset="-122"/>
              </a:rPr>
              <a:t>2)  </a:t>
            </a:r>
            <a:r>
              <a:rPr lang="zh-CN" altLang="en-US" dirty="0" smtClean="0">
                <a:solidFill>
                  <a:srgbClr val="000084"/>
                </a:solidFill>
                <a:latin typeface="楷体_GB2312" pitchFamily="49" charset="-122"/>
                <a:ea typeface="楷体_GB2312" pitchFamily="49" charset="-122"/>
              </a:rPr>
              <a:t>不同协议的端口分配是相互独立的；</a:t>
            </a:r>
            <a:r>
              <a:rPr lang="en-US" altLang="zh-CN" dirty="0" smtClean="0">
                <a:solidFill>
                  <a:srgbClr val="000084"/>
                </a:solidFill>
                <a:latin typeface="楷体_GB2312" pitchFamily="49" charset="-122"/>
                <a:ea typeface="楷体_GB2312" pitchFamily="49" charset="-122"/>
              </a:rPr>
              <a:t>3</a:t>
            </a:r>
            <a:r>
              <a:rPr lang="zh-CN" altLang="en-US" dirty="0" smtClean="0">
                <a:solidFill>
                  <a:srgbClr val="000084"/>
                </a:solidFill>
                <a:latin typeface="楷体_GB2312" pitchFamily="49" charset="-122"/>
                <a:ea typeface="楷体_GB2312" pitchFamily="49" charset="-122"/>
              </a:rPr>
              <a:t>）不同协议的工作方式不同（比如有面向连接和无连接的区别等）</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u="none" dirty="0" smtClean="0">
              <a:solidFill>
                <a:srgbClr val="006600"/>
              </a:solidFill>
              <a:latin typeface="Copperplate Gothic Bold"/>
            </a:endParaRPr>
          </a:p>
          <a:p>
            <a:endParaRPr lang="zh-CN" altLang="en-US" dirty="0" smtClean="0">
              <a:ea typeface="宋体" charset="-122"/>
            </a:endParaRPr>
          </a:p>
        </p:txBody>
      </p:sp>
    </p:spTree>
    <p:extLst>
      <p:ext uri="{BB962C8B-B14F-4D97-AF65-F5344CB8AC3E}">
        <p14:creationId xmlns:p14="http://schemas.microsoft.com/office/powerpoint/2010/main" val="2439889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F0D7D769-B1AD-48B7-A39D-284D7A046ED5}"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BCF590EB-27CC-4B07-84BC-198AFB7807DB}" type="slidenum">
              <a:rPr lang="en-US" altLang="ko-KR" smtClean="0"/>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5684"/>
            <a:ext cx="2895600" cy="228600"/>
          </a:xfrm>
          <a:prstGeom prst="rect">
            <a:avLst/>
          </a:prstGeom>
        </p:spPr>
        <p:txBody>
          <a:bodyPr/>
          <a:lstStyle>
            <a:lvl1pPr algn="ctr" eaLnBrk="0" hangingPunct="0">
              <a:defRPr/>
            </a:lvl1pPr>
          </a:lstStyle>
          <a:p>
            <a:pPr>
              <a:defRPr/>
            </a:pPr>
            <a:fld id="{22F87B6B-A5C1-4B79-9A5F-E49DFDDF3CF2}"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286528"/>
            <a:ext cx="6429420" cy="857250"/>
          </a:xfrm>
        </p:spPr>
        <p:txBody>
          <a:bodyPr/>
          <a:lstStyle>
            <a:lvl1pPr algn="l">
              <a:defRPr sz="3000">
                <a:solidFill>
                  <a:schemeClr val="accent1">
                    <a:lumMod val="50000"/>
                  </a:schemeClr>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85720" y="1286660"/>
            <a:ext cx="6429420" cy="30876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48E89E84-FF0A-433D-8F3D-FB13B33A1023}"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06C896D7-297D-4873-AED1-B4DB071F2ABB}"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64965B86-46DE-4C9D-890E-4337AF3BC9E9}" type="slidenum">
              <a:rPr lang="en-US" altLang="ko-KR" smtClean="0"/>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06EDCD51-148E-4963-BDED-3731EA848F47}" type="slidenum">
              <a:rPr lang="en-US" altLang="ko-KR"/>
              <a:pPr>
                <a:defRPr/>
              </a:pPr>
              <a:t>‹#›</a:t>
            </a:fld>
            <a:endParaRPr lang="en-US" altLang="ko-KR"/>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E0C84471-2674-4377-BFF5-0C6F8B908B8F}"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a:xfrm>
            <a:off x="2895600" y="4830763"/>
            <a:ext cx="2895600" cy="228600"/>
          </a:xfrm>
          <a:prstGeom prst="rect">
            <a:avLst/>
          </a:prstGeom>
        </p:spPr>
        <p:txBody>
          <a:bodyPr/>
          <a:lstStyle>
            <a:lvl1pPr algn="ctr" eaLnBrk="0" hangingPunct="0">
              <a:defRPr/>
            </a:lvl1pPr>
          </a:lstStyle>
          <a:p>
            <a:pPr>
              <a:defRPr/>
            </a:pPr>
            <a:fld id="{7BBA7A36-CB61-4C17-AD44-559DD402F637}"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dt="0"/>
  <p:txStyles>
    <p:titleStyle>
      <a:lvl1pPr algn="ctr" rtl="0" eaLnBrk="1" fontAlgn="base" hangingPunct="1">
        <a:spcBef>
          <a:spcPct val="0"/>
        </a:spcBef>
        <a:spcAft>
          <a:spcPct val="0"/>
        </a:spcAft>
        <a:defRPr sz="2800" b="1">
          <a:solidFill>
            <a:srgbClr val="194D19"/>
          </a:solidFill>
          <a:latin typeface="+mj-lt"/>
          <a:ea typeface="+mj-ea"/>
          <a:cs typeface="+mj-cs"/>
        </a:defRPr>
      </a:lvl1pPr>
      <a:lvl2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2pPr>
      <a:lvl3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3pPr>
      <a:lvl4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4pPr>
      <a:lvl5pPr algn="ctr" rtl="0" eaLnBrk="1" fontAlgn="base" hangingPunct="1">
        <a:spcBef>
          <a:spcPct val="0"/>
        </a:spcBef>
        <a:spcAft>
          <a:spcPct val="0"/>
        </a:spcAft>
        <a:defRPr sz="2800" b="1">
          <a:solidFill>
            <a:srgbClr val="194D19"/>
          </a:solidFill>
          <a:latin typeface="Constantia" pitchFamily="18"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1" fontAlgn="base" hangingPunct="1">
        <a:spcBef>
          <a:spcPct val="20000"/>
        </a:spcBef>
        <a:spcAft>
          <a:spcPct val="0"/>
        </a:spcAft>
        <a:buChar char="•"/>
        <a:defRPr sz="2400">
          <a:solidFill>
            <a:srgbClr val="267326"/>
          </a:solidFill>
          <a:latin typeface="+mn-lt"/>
          <a:ea typeface="+mn-ea"/>
          <a:cs typeface="+mn-cs"/>
        </a:defRPr>
      </a:lvl1pPr>
      <a:lvl2pPr marL="742950" indent="-285750" algn="l" rtl="0" eaLnBrk="1" fontAlgn="base" hangingPunct="1">
        <a:spcBef>
          <a:spcPct val="20000"/>
        </a:spcBef>
        <a:spcAft>
          <a:spcPct val="0"/>
        </a:spcAft>
        <a:buChar char="–"/>
        <a:defRPr sz="2000">
          <a:solidFill>
            <a:srgbClr val="267326"/>
          </a:solidFill>
          <a:latin typeface="+mn-lt"/>
          <a:ea typeface="+mn-ea"/>
        </a:defRPr>
      </a:lvl2pPr>
      <a:lvl3pPr marL="1143000" indent="-228600" algn="l" rtl="0" eaLnBrk="1" fontAlgn="base" hangingPunct="1">
        <a:spcBef>
          <a:spcPct val="20000"/>
        </a:spcBef>
        <a:spcAft>
          <a:spcPct val="0"/>
        </a:spcAft>
        <a:buChar char="•"/>
        <a:defRPr sz="2000">
          <a:solidFill>
            <a:srgbClr val="267326"/>
          </a:solidFill>
          <a:latin typeface="+mn-lt"/>
          <a:ea typeface="+mn-ea"/>
        </a:defRPr>
      </a:lvl3pPr>
      <a:lvl4pPr marL="1600200" indent="-228600" algn="l" rtl="0" eaLnBrk="1" fontAlgn="base" hangingPunct="1">
        <a:spcBef>
          <a:spcPct val="20000"/>
        </a:spcBef>
        <a:spcAft>
          <a:spcPct val="0"/>
        </a:spcAft>
        <a:buChar char="–"/>
        <a:defRPr sz="2000">
          <a:solidFill>
            <a:srgbClr val="267326"/>
          </a:solidFill>
          <a:latin typeface="+mn-lt"/>
          <a:ea typeface="+mn-ea"/>
        </a:defRPr>
      </a:lvl4pPr>
      <a:lvl5pPr marL="2057400" indent="-228600" algn="l" rtl="0" eaLnBrk="1" fontAlgn="base" hangingPunct="1">
        <a:spcBef>
          <a:spcPct val="20000"/>
        </a:spcBef>
        <a:spcAft>
          <a:spcPct val="0"/>
        </a:spcAft>
        <a:buChar char="»"/>
        <a:defRPr sz="2000">
          <a:solidFill>
            <a:srgbClr val="267326"/>
          </a:solidFill>
          <a:latin typeface="+mn-lt"/>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3635896" y="2140496"/>
            <a:ext cx="4564067" cy="1020762"/>
          </a:xfrm>
        </p:spPr>
        <p:txBody>
          <a:bodyPr/>
          <a:lstStyle/>
          <a:p>
            <a:pPr eaLnBrk="1" hangingPunct="1"/>
            <a:r>
              <a:rPr lang="zh-CN" altLang="en-US" sz="4000" dirty="0" smtClean="0">
                <a:solidFill>
                  <a:srgbClr val="003366"/>
                </a:solidFill>
                <a:latin typeface="华文新魏" pitchFamily="2" charset="-122"/>
              </a:rPr>
              <a:t>计算机网络</a:t>
            </a:r>
            <a:endParaRPr lang="zh-CN" altLang="en-US" sz="4000" dirty="0">
              <a:solidFill>
                <a:srgbClr val="003366"/>
              </a:solidFill>
            </a:endParaRPr>
          </a:p>
        </p:txBody>
      </p:sp>
      <p:sp>
        <p:nvSpPr>
          <p:cNvPr id="59395" name="副标题 2"/>
          <p:cNvSpPr>
            <a:spLocks noGrp="1"/>
          </p:cNvSpPr>
          <p:nvPr>
            <p:ph type="body" idx="1"/>
          </p:nvPr>
        </p:nvSpPr>
        <p:spPr>
          <a:xfrm>
            <a:off x="943004" y="3572676"/>
            <a:ext cx="7772400" cy="1125538"/>
          </a:xfrm>
        </p:spPr>
        <p:txBody>
          <a:bodyPr/>
          <a:lstStyle/>
          <a:p>
            <a:pPr marL="0" indent="0" algn="ctr" eaLnBrk="1" hangingPunct="1">
              <a:buFontTx/>
              <a:buNone/>
            </a:pPr>
            <a:r>
              <a:rPr lang="zh-CN" altLang="en-US" sz="2800" b="1" dirty="0">
                <a:solidFill>
                  <a:srgbClr val="003366"/>
                </a:solidFill>
                <a:latin typeface="微软雅黑" pitchFamily="34" charset="-122"/>
              </a:rPr>
              <a:t>王宇新</a:t>
            </a:r>
          </a:p>
          <a:p>
            <a:pPr marL="0" indent="0" algn="ctr" eaLnBrk="1" hangingPunct="1">
              <a:buFontTx/>
              <a:buNone/>
            </a:pPr>
            <a:r>
              <a:rPr lang="zh-CN" altLang="en-US" sz="2800" b="1" dirty="0">
                <a:solidFill>
                  <a:srgbClr val="003366"/>
                </a:solidFill>
                <a:latin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5" name="标题 1"/>
          <p:cNvSpPr>
            <a:spLocks noGrp="1"/>
          </p:cNvSpPr>
          <p:nvPr>
            <p:ph type="title" idx="4294967295"/>
          </p:nvPr>
        </p:nvSpPr>
        <p:spPr>
          <a:xfrm>
            <a:off x="214327" y="643724"/>
            <a:ext cx="6429375" cy="857250"/>
          </a:xfrm>
        </p:spPr>
        <p:txBody>
          <a:bodyPr/>
          <a:lstStyle/>
          <a:p>
            <a:pPr algn="l"/>
            <a:r>
              <a:rPr lang="en-US" altLang="zh-CN" sz="2400" kern="1200" dirty="0" smtClean="0">
                <a:solidFill>
                  <a:srgbClr val="007D7A"/>
                </a:solidFill>
                <a:latin typeface="Times New Roman" pitchFamily="18" charset="0"/>
                <a:cs typeface="Times New Roman" pitchFamily="18" charset="0"/>
              </a:rPr>
              <a:t>TPDU</a:t>
            </a:r>
            <a:r>
              <a:rPr lang="zh-CN" altLang="en-US" sz="2400" kern="1200" dirty="0" smtClean="0">
                <a:solidFill>
                  <a:srgbClr val="007D7A"/>
                </a:solidFill>
                <a:latin typeface="Times New Roman" pitchFamily="18" charset="0"/>
                <a:cs typeface="Times New Roman" pitchFamily="18" charset="0"/>
              </a:rPr>
              <a:t>结构与</a:t>
            </a:r>
            <a:r>
              <a:rPr lang="en-US" altLang="zh-CN" sz="2400" kern="1200" dirty="0" smtClean="0">
                <a:solidFill>
                  <a:srgbClr val="007D7A"/>
                </a:solidFill>
                <a:latin typeface="Times New Roman" pitchFamily="18" charset="0"/>
                <a:cs typeface="Times New Roman" pitchFamily="18" charset="0"/>
              </a:rPr>
              <a:t>IP</a:t>
            </a:r>
            <a:r>
              <a:rPr lang="zh-CN" altLang="en-US" sz="2400" kern="1200" dirty="0" smtClean="0">
                <a:solidFill>
                  <a:srgbClr val="007D7A"/>
                </a:solidFill>
                <a:latin typeface="Times New Roman" pitchFamily="18" charset="0"/>
                <a:cs typeface="Times New Roman" pitchFamily="18" charset="0"/>
              </a:rPr>
              <a:t>分组、帧结构的关系</a:t>
            </a:r>
          </a:p>
        </p:txBody>
      </p:sp>
      <p:sp>
        <p:nvSpPr>
          <p:cNvPr id="263176" name="内容占位符 2"/>
          <p:cNvSpPr>
            <a:spLocks noGrp="1"/>
          </p:cNvSpPr>
          <p:nvPr>
            <p:ph idx="4294967295"/>
          </p:nvPr>
        </p:nvSpPr>
        <p:spPr>
          <a:xfrm>
            <a:off x="142844" y="1429536"/>
            <a:ext cx="6429420" cy="1821663"/>
          </a:xfrm>
        </p:spPr>
        <p:txBody>
          <a:bodyPr/>
          <a:lstStyle/>
          <a:p>
            <a:pPr eaLnBrk="0" hangingPunct="0">
              <a:lnSpc>
                <a:spcPct val="150000"/>
              </a:lnSpc>
              <a:spcAft>
                <a:spcPct val="200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传输协议数据单元</a:t>
            </a:r>
            <a:r>
              <a:rPr lang="en-US" altLang="zh-CN" sz="2000" kern="1200" dirty="0" smtClean="0">
                <a:solidFill>
                  <a:srgbClr val="1A3868"/>
                </a:solidFill>
                <a:latin typeface="Times New Roman" pitchFamily="18" charset="0"/>
                <a:ea typeface="微软雅黑" pitchFamily="34" charset="-122"/>
                <a:cs typeface="Times New Roman" pitchFamily="18" charset="0"/>
              </a:rPr>
              <a:t>TPDU</a:t>
            </a:r>
            <a:r>
              <a:rPr lang="zh-CN" altLang="en-US" sz="2000" kern="1200" dirty="0" smtClean="0">
                <a:solidFill>
                  <a:srgbClr val="1A3868"/>
                </a:solidFill>
                <a:latin typeface="Times New Roman" pitchFamily="18" charset="0"/>
                <a:ea typeface="微软雅黑" pitchFamily="34" charset="-122"/>
                <a:cs typeface="Times New Roman" pitchFamily="18" charset="0"/>
              </a:rPr>
              <a:t>有效载荷是应用层的数据；</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eaLnBrk="0" hangingPunct="0">
              <a:lnSpc>
                <a:spcPct val="150000"/>
              </a:lnSpc>
              <a:spcAft>
                <a:spcPct val="200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传输层在</a:t>
            </a:r>
            <a:r>
              <a:rPr lang="en-US" altLang="zh-CN" sz="2000" kern="1200" dirty="0" smtClean="0">
                <a:solidFill>
                  <a:srgbClr val="1A3868"/>
                </a:solidFill>
                <a:latin typeface="Times New Roman" pitchFamily="18" charset="0"/>
                <a:ea typeface="微软雅黑" pitchFamily="34" charset="-122"/>
                <a:cs typeface="Times New Roman" pitchFamily="18" charset="0"/>
              </a:rPr>
              <a:t>TPDU</a:t>
            </a:r>
            <a:r>
              <a:rPr lang="zh-CN" altLang="en-US" sz="2000" kern="1200" dirty="0" smtClean="0">
                <a:solidFill>
                  <a:srgbClr val="1A3868"/>
                </a:solidFill>
                <a:latin typeface="Times New Roman" pitchFamily="18" charset="0"/>
                <a:ea typeface="微软雅黑" pitchFamily="34" charset="-122"/>
                <a:cs typeface="Times New Roman" pitchFamily="18" charset="0"/>
              </a:rPr>
              <a:t>有效载荷之前加上</a:t>
            </a:r>
            <a:r>
              <a:rPr lang="en-US" altLang="zh-CN" sz="2000" kern="1200" dirty="0" smtClean="0">
                <a:solidFill>
                  <a:srgbClr val="1A3868"/>
                </a:solidFill>
                <a:latin typeface="Times New Roman" pitchFamily="18" charset="0"/>
                <a:ea typeface="微软雅黑" pitchFamily="34" charset="-122"/>
                <a:cs typeface="Times New Roman" pitchFamily="18" charset="0"/>
              </a:rPr>
              <a:t>TPDU</a:t>
            </a:r>
            <a:r>
              <a:rPr lang="zh-CN" altLang="en-US" sz="2000" kern="1200" dirty="0" smtClean="0">
                <a:solidFill>
                  <a:srgbClr val="1A3868"/>
                </a:solidFill>
                <a:latin typeface="Times New Roman" pitchFamily="18" charset="0"/>
                <a:ea typeface="微软雅黑" pitchFamily="34" charset="-122"/>
                <a:cs typeface="Times New Roman" pitchFamily="18" charset="0"/>
              </a:rPr>
              <a:t>头，就形成了</a:t>
            </a:r>
            <a:r>
              <a:rPr lang="en-US" altLang="zh-CN" sz="2000" kern="1200" dirty="0" smtClean="0">
                <a:solidFill>
                  <a:srgbClr val="1A3868"/>
                </a:solidFill>
                <a:latin typeface="Times New Roman" pitchFamily="18" charset="0"/>
                <a:ea typeface="微软雅黑" pitchFamily="34" charset="-122"/>
                <a:cs typeface="Times New Roman" pitchFamily="18" charset="0"/>
              </a:rPr>
              <a:t>TPDU</a:t>
            </a:r>
            <a:r>
              <a:rPr lang="zh-CN" altLang="en-US" sz="2000" kern="1200" dirty="0" smtClean="0">
                <a:solidFill>
                  <a:srgbClr val="1A3868"/>
                </a:solidFill>
                <a:latin typeface="Times New Roman" pitchFamily="18" charset="0"/>
                <a:ea typeface="微软雅黑" pitchFamily="34" charset="-122"/>
                <a:cs typeface="Times New Roman" pitchFamily="18" charset="0"/>
              </a:rPr>
              <a:t>传输协议数据单元</a:t>
            </a:r>
            <a:r>
              <a:rPr lang="zh-CN" altLang="en-US" sz="1600" b="1" dirty="0" smtClean="0">
                <a:solidFill>
                  <a:srgbClr val="2D2DB9"/>
                </a:solidFill>
              </a:rPr>
              <a:t>。</a:t>
            </a:r>
            <a:endParaRPr lang="zh-CN" altLang="en-US" sz="1600" b="1" dirty="0" smtClean="0">
              <a:solidFill>
                <a:srgbClr val="2D2DB9"/>
              </a:solidFill>
              <a:latin typeface="Times New Roman" pitchFamily="18" charset="0"/>
              <a:cs typeface="Times New Roman" pitchFamily="18" charset="0"/>
            </a:endParaRPr>
          </a:p>
        </p:txBody>
      </p:sp>
      <p:sp>
        <p:nvSpPr>
          <p:cNvPr id="26317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63174" name="Object 5"/>
          <p:cNvGraphicFramePr>
            <a:graphicFrameLocks noChangeAspect="1"/>
          </p:cNvGraphicFramePr>
          <p:nvPr/>
        </p:nvGraphicFramePr>
        <p:xfrm>
          <a:off x="412766" y="3375835"/>
          <a:ext cx="6373812" cy="1554163"/>
        </p:xfrm>
        <a:graphic>
          <a:graphicData uri="http://schemas.openxmlformats.org/presentationml/2006/ole">
            <mc:AlternateContent xmlns:mc="http://schemas.openxmlformats.org/markup-compatibility/2006">
              <mc:Choice xmlns:v="urn:schemas-microsoft-com:vml" Requires="v">
                <p:oleObj spid="_x0000_s263184" name="Visio" r:id="rId4" imgW="3475863" imgH="846963" progId="Visio.Drawing.11">
                  <p:embed/>
                </p:oleObj>
              </mc:Choice>
              <mc:Fallback>
                <p:oleObj name="Visio" r:id="rId4" imgW="3475863" imgH="84696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66" y="3375835"/>
                        <a:ext cx="6373812"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title" idx="4294967295"/>
          </p:nvPr>
        </p:nvSpPr>
        <p:spPr>
          <a:xfrm>
            <a:off x="285720" y="873911"/>
            <a:ext cx="7753350" cy="555625"/>
          </a:xfrm>
        </p:spPr>
        <p:txBody>
          <a:bodyPr anchor="b"/>
          <a:lstStyle/>
          <a:p>
            <a:pPr marL="342900" indent="-342900" algn="l" eaLnBrk="0" hangingPunct="0">
              <a:lnSpc>
                <a:spcPct val="90000"/>
              </a:lnSpc>
              <a:spcBef>
                <a:spcPct val="20000"/>
              </a:spcBef>
              <a:spcAft>
                <a:spcPct val="20000"/>
              </a:spcAft>
            </a:pPr>
            <a:r>
              <a:rPr lang="en-US" altLang="zh-CN" sz="2400" b="0" dirty="0">
                <a:solidFill>
                  <a:srgbClr val="1A3868"/>
                </a:solidFill>
              </a:rPr>
              <a:t>TCP/IP </a:t>
            </a:r>
            <a:r>
              <a:rPr lang="zh-CN" altLang="en-US" sz="2400" b="0" dirty="0">
                <a:solidFill>
                  <a:srgbClr val="1A3868"/>
                </a:solidFill>
              </a:rPr>
              <a:t>的传输层有两个不同的协议：</a:t>
            </a:r>
          </a:p>
        </p:txBody>
      </p:sp>
      <p:grpSp>
        <p:nvGrpSpPr>
          <p:cNvPr id="18434" name="Group 3"/>
          <p:cNvGrpSpPr>
            <a:grpSpLocks/>
          </p:cNvGrpSpPr>
          <p:nvPr/>
        </p:nvGrpSpPr>
        <p:grpSpPr bwMode="auto">
          <a:xfrm>
            <a:off x="1500166" y="1715288"/>
            <a:ext cx="3028950" cy="1812926"/>
            <a:chOff x="1925" y="804"/>
            <a:chExt cx="1908" cy="1142"/>
          </a:xfrm>
        </p:grpSpPr>
        <p:sp>
          <p:nvSpPr>
            <p:cNvPr id="18437" name="Rectangle 5"/>
            <p:cNvSpPr>
              <a:spLocks noChangeArrowheads="1"/>
            </p:cNvSpPr>
            <p:nvPr/>
          </p:nvSpPr>
          <p:spPr bwMode="auto">
            <a:xfrm>
              <a:off x="1927" y="804"/>
              <a:ext cx="1903" cy="1142"/>
            </a:xfrm>
            <a:prstGeom prst="rect">
              <a:avLst/>
            </a:prstGeom>
            <a:solidFill>
              <a:schemeClr val="bg1"/>
            </a:solidFill>
            <a:ln w="25400">
              <a:solidFill>
                <a:schemeClr val="tx1"/>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18438" name="Line 6"/>
            <p:cNvSpPr>
              <a:spLocks noChangeShapeType="1"/>
            </p:cNvSpPr>
            <p:nvPr/>
          </p:nvSpPr>
          <p:spPr bwMode="auto">
            <a:xfrm>
              <a:off x="1925" y="1041"/>
              <a:ext cx="1901" cy="0"/>
            </a:xfrm>
            <a:prstGeom prst="line">
              <a:avLst/>
            </a:prstGeom>
            <a:noFill/>
            <a:ln w="12700">
              <a:solidFill>
                <a:schemeClr val="tx1"/>
              </a:solidFill>
              <a:round/>
              <a:headEnd/>
              <a:tailEnd/>
            </a:ln>
          </p:spPr>
          <p:txBody>
            <a:bodyPr wrap="none" anchor="ctr"/>
            <a:lstStyle/>
            <a:p>
              <a:endParaRPr lang="zh-CN" altLang="en-US"/>
            </a:p>
          </p:txBody>
        </p:sp>
        <p:sp>
          <p:nvSpPr>
            <p:cNvPr id="18439" name="Line 7"/>
            <p:cNvSpPr>
              <a:spLocks noChangeShapeType="1"/>
            </p:cNvSpPr>
            <p:nvPr/>
          </p:nvSpPr>
          <p:spPr bwMode="auto">
            <a:xfrm>
              <a:off x="1925" y="1286"/>
              <a:ext cx="1908" cy="0"/>
            </a:xfrm>
            <a:prstGeom prst="line">
              <a:avLst/>
            </a:prstGeom>
            <a:noFill/>
            <a:ln w="12700">
              <a:solidFill>
                <a:schemeClr val="tx1"/>
              </a:solidFill>
              <a:round/>
              <a:headEnd/>
              <a:tailEnd/>
            </a:ln>
          </p:spPr>
          <p:txBody>
            <a:bodyPr wrap="none" anchor="ctr"/>
            <a:lstStyle/>
            <a:p>
              <a:endParaRPr lang="zh-CN" altLang="en-US"/>
            </a:p>
          </p:txBody>
        </p:sp>
        <p:sp>
          <p:nvSpPr>
            <p:cNvPr id="18440" name="Rectangle 8"/>
            <p:cNvSpPr>
              <a:spLocks noChangeArrowheads="1"/>
            </p:cNvSpPr>
            <p:nvPr/>
          </p:nvSpPr>
          <p:spPr bwMode="auto">
            <a:xfrm>
              <a:off x="1941" y="813"/>
              <a:ext cx="1881" cy="218"/>
            </a:xfrm>
            <a:prstGeom prst="rect">
              <a:avLst/>
            </a:prstGeom>
            <a:solidFill>
              <a:srgbClr val="CCECFF"/>
            </a:solidFill>
            <a:ln w="12700">
              <a:no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18441" name="Rectangle 9"/>
            <p:cNvSpPr>
              <a:spLocks noChangeArrowheads="1"/>
            </p:cNvSpPr>
            <p:nvPr/>
          </p:nvSpPr>
          <p:spPr bwMode="auto">
            <a:xfrm>
              <a:off x="1941" y="1295"/>
              <a:ext cx="1876" cy="636"/>
            </a:xfrm>
            <a:prstGeom prst="rect">
              <a:avLst/>
            </a:prstGeom>
            <a:solidFill>
              <a:srgbClr val="CCECFF"/>
            </a:solidFill>
            <a:ln w="12700">
              <a:no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18442" name="Line 10"/>
            <p:cNvSpPr>
              <a:spLocks noChangeShapeType="1"/>
            </p:cNvSpPr>
            <p:nvPr/>
          </p:nvSpPr>
          <p:spPr bwMode="auto">
            <a:xfrm>
              <a:off x="2869" y="1043"/>
              <a:ext cx="0" cy="240"/>
            </a:xfrm>
            <a:prstGeom prst="line">
              <a:avLst/>
            </a:prstGeom>
            <a:noFill/>
            <a:ln w="12700">
              <a:solidFill>
                <a:schemeClr val="tx1"/>
              </a:solidFill>
              <a:round/>
              <a:headEnd/>
              <a:tailEnd/>
            </a:ln>
          </p:spPr>
          <p:txBody>
            <a:bodyPr wrap="none" anchor="ctr"/>
            <a:lstStyle/>
            <a:p>
              <a:endParaRPr lang="zh-CN" altLang="en-US"/>
            </a:p>
          </p:txBody>
        </p:sp>
        <p:sp>
          <p:nvSpPr>
            <p:cNvPr id="18443" name="Rectangle 11"/>
            <p:cNvSpPr>
              <a:spLocks noChangeArrowheads="1"/>
            </p:cNvSpPr>
            <p:nvPr/>
          </p:nvSpPr>
          <p:spPr bwMode="auto">
            <a:xfrm>
              <a:off x="3133" y="1041"/>
              <a:ext cx="412" cy="25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b="0" u="none" dirty="0">
                  <a:solidFill>
                    <a:srgbClr val="C00000"/>
                  </a:solidFill>
                  <a:ea typeface="+mn-ea"/>
                </a:rPr>
                <a:t>TCP</a:t>
              </a:r>
            </a:p>
          </p:txBody>
        </p:sp>
        <p:sp>
          <p:nvSpPr>
            <p:cNvPr id="18444" name="Rectangle 12"/>
            <p:cNvSpPr>
              <a:spLocks noChangeArrowheads="1"/>
            </p:cNvSpPr>
            <p:nvPr/>
          </p:nvSpPr>
          <p:spPr bwMode="auto">
            <a:xfrm>
              <a:off x="2180" y="1046"/>
              <a:ext cx="439" cy="250"/>
            </a:xfrm>
            <a:prstGeom prst="rect">
              <a:avLst/>
            </a:prstGeom>
            <a:noFill/>
            <a:ln w="12700">
              <a:noFill/>
              <a:miter lim="800000"/>
              <a:headEnd/>
              <a:tailEnd/>
            </a:ln>
          </p:spPr>
          <p:txBody>
            <a:bodyPr wrap="none" lIns="90488" tIns="44450" rIns="90488" bIns="44450">
              <a:spAutoFit/>
            </a:bodyPr>
            <a:lstStyle/>
            <a:p>
              <a:pPr defTabSz="762000" eaLnBrk="0" hangingPunct="0"/>
              <a:r>
                <a:rPr lang="en-US" altLang="zh-CN" sz="2000" b="0" u="none" dirty="0">
                  <a:solidFill>
                    <a:srgbClr val="C00000"/>
                  </a:solidFill>
                  <a:ea typeface="+mn-ea"/>
                </a:rPr>
                <a:t>UDP</a:t>
              </a:r>
            </a:p>
          </p:txBody>
        </p:sp>
        <p:sp>
          <p:nvSpPr>
            <p:cNvPr id="18445" name="Rectangle 15"/>
            <p:cNvSpPr>
              <a:spLocks noChangeArrowheads="1"/>
            </p:cNvSpPr>
            <p:nvPr/>
          </p:nvSpPr>
          <p:spPr bwMode="auto">
            <a:xfrm>
              <a:off x="2719" y="1302"/>
              <a:ext cx="268" cy="250"/>
            </a:xfrm>
            <a:prstGeom prst="rect">
              <a:avLst/>
            </a:prstGeom>
            <a:solidFill>
              <a:srgbClr val="CCECFF"/>
            </a:solidFill>
            <a:ln w="12700">
              <a:noFill/>
              <a:miter lim="800000"/>
              <a:headEnd/>
              <a:tailEnd/>
            </a:ln>
          </p:spPr>
          <p:txBody>
            <a:bodyPr wrap="none" lIns="90488" tIns="44450" rIns="90488" bIns="44450">
              <a:spAutoFit/>
            </a:bodyPr>
            <a:lstStyle/>
            <a:p>
              <a:pPr defTabSz="762000" eaLnBrk="0" hangingPunct="0"/>
              <a:r>
                <a:rPr lang="en-US" altLang="zh-CN" sz="2000" b="0" u="none" dirty="0">
                  <a:solidFill>
                    <a:srgbClr val="1A3868"/>
                  </a:solidFill>
                </a:rPr>
                <a:t>IP</a:t>
              </a:r>
            </a:p>
          </p:txBody>
        </p:sp>
        <p:sp>
          <p:nvSpPr>
            <p:cNvPr id="18446" name="Rectangle 18"/>
            <p:cNvSpPr>
              <a:spLocks noChangeArrowheads="1"/>
            </p:cNvSpPr>
            <p:nvPr/>
          </p:nvSpPr>
          <p:spPr bwMode="auto">
            <a:xfrm>
              <a:off x="2562" y="837"/>
              <a:ext cx="600" cy="250"/>
            </a:xfrm>
            <a:prstGeom prst="rect">
              <a:avLst/>
            </a:prstGeom>
            <a:noFill/>
            <a:ln w="12700">
              <a:noFill/>
              <a:miter lim="800000"/>
              <a:headEnd/>
              <a:tailEnd/>
            </a:ln>
          </p:spPr>
          <p:txBody>
            <a:bodyPr wrap="none" lIns="90488" tIns="44450" rIns="90488" bIns="44450">
              <a:spAutoFit/>
            </a:bodyPr>
            <a:lstStyle/>
            <a:p>
              <a:pPr defTabSz="762000" eaLnBrk="0" hangingPunct="0"/>
              <a:r>
                <a:rPr lang="zh-CN" altLang="en-US" sz="2000" b="0" u="none" dirty="0">
                  <a:solidFill>
                    <a:srgbClr val="1A3868"/>
                  </a:solidFill>
                </a:rPr>
                <a:t>应用层</a:t>
              </a:r>
            </a:p>
          </p:txBody>
        </p:sp>
        <p:sp>
          <p:nvSpPr>
            <p:cNvPr id="18447" name="Rectangle 19"/>
            <p:cNvSpPr>
              <a:spLocks noChangeArrowheads="1"/>
            </p:cNvSpPr>
            <p:nvPr/>
          </p:nvSpPr>
          <p:spPr bwMode="auto">
            <a:xfrm>
              <a:off x="2201" y="1620"/>
              <a:ext cx="1451" cy="248"/>
            </a:xfrm>
            <a:prstGeom prst="rect">
              <a:avLst/>
            </a:prstGeom>
            <a:noFill/>
            <a:ln w="12700">
              <a:noFill/>
              <a:miter lim="800000"/>
              <a:headEnd/>
              <a:tailEnd/>
            </a:ln>
          </p:spPr>
          <p:txBody>
            <a:bodyPr lIns="90488" tIns="44450" rIns="90488" bIns="44450">
              <a:spAutoFit/>
            </a:bodyPr>
            <a:lstStyle/>
            <a:p>
              <a:pPr defTabSz="762000" eaLnBrk="0" hangingPunct="0"/>
              <a:r>
                <a:rPr lang="zh-CN" altLang="en-US" sz="2000" b="0" u="none" dirty="0">
                  <a:solidFill>
                    <a:srgbClr val="1A3868"/>
                  </a:solidFill>
                </a:rPr>
                <a:t>与各种网络接口</a:t>
              </a:r>
            </a:p>
          </p:txBody>
        </p:sp>
        <p:sp>
          <p:nvSpPr>
            <p:cNvPr id="18448" name="Line 20"/>
            <p:cNvSpPr>
              <a:spLocks noChangeShapeType="1"/>
            </p:cNvSpPr>
            <p:nvPr/>
          </p:nvSpPr>
          <p:spPr bwMode="auto">
            <a:xfrm>
              <a:off x="1925" y="1522"/>
              <a:ext cx="1901" cy="0"/>
            </a:xfrm>
            <a:prstGeom prst="line">
              <a:avLst/>
            </a:prstGeom>
            <a:noFill/>
            <a:ln w="12700">
              <a:solidFill>
                <a:schemeClr val="tx1"/>
              </a:solidFill>
              <a:round/>
              <a:headEnd/>
              <a:tailEnd/>
            </a:ln>
          </p:spPr>
          <p:txBody>
            <a:bodyPr wrap="none" anchor="ctr"/>
            <a:lstStyle/>
            <a:p>
              <a:endParaRPr lang="zh-CN" altLang="en-US"/>
            </a:p>
          </p:txBody>
        </p:sp>
      </p:grpSp>
      <p:sp>
        <p:nvSpPr>
          <p:cNvPr id="18435" name="Text Box 22"/>
          <p:cNvSpPr txBox="1">
            <a:spLocks noChangeArrowheads="1"/>
          </p:cNvSpPr>
          <p:nvPr/>
        </p:nvSpPr>
        <p:spPr bwMode="auto">
          <a:xfrm>
            <a:off x="500034" y="2100996"/>
            <a:ext cx="1466850" cy="400110"/>
          </a:xfrm>
          <a:prstGeom prst="rect">
            <a:avLst/>
          </a:prstGeom>
          <a:noFill/>
          <a:ln w="9525">
            <a:noFill/>
            <a:miter lim="800000"/>
            <a:headEnd/>
            <a:tailEnd/>
          </a:ln>
        </p:spPr>
        <p:txBody>
          <a:bodyPr>
            <a:spAutoFit/>
          </a:bodyPr>
          <a:lstStyle/>
          <a:p>
            <a:r>
              <a:rPr lang="zh-CN" altLang="en-US" sz="2000" b="0" u="none" dirty="0">
                <a:solidFill>
                  <a:srgbClr val="1A3868"/>
                </a:solidFill>
              </a:rPr>
              <a:t>传输层</a:t>
            </a:r>
          </a:p>
        </p:txBody>
      </p:sp>
      <p:sp>
        <p:nvSpPr>
          <p:cNvPr id="18436" name="Rectangle 3"/>
          <p:cNvSpPr>
            <a:spLocks noChangeArrowheads="1"/>
          </p:cNvSpPr>
          <p:nvPr/>
        </p:nvSpPr>
        <p:spPr bwMode="auto">
          <a:xfrm>
            <a:off x="285720" y="3786990"/>
            <a:ext cx="6357982" cy="1137457"/>
          </a:xfrm>
          <a:prstGeom prst="rect">
            <a:avLst/>
          </a:prstGeom>
          <a:noFill/>
          <a:ln w="9525">
            <a:noFill/>
            <a:miter lim="800000"/>
            <a:headEnd/>
            <a:tailEnd/>
          </a:ln>
        </p:spPr>
        <p:txBody>
          <a:bodyPr/>
          <a:lstStyle/>
          <a:p>
            <a:pPr marL="342900" indent="-342900" eaLnBrk="0" hangingPunct="0">
              <a:lnSpc>
                <a:spcPct val="90000"/>
              </a:lnSpc>
              <a:spcBef>
                <a:spcPct val="20000"/>
              </a:spcBef>
              <a:spcAft>
                <a:spcPct val="20000"/>
              </a:spcAft>
            </a:pPr>
            <a:r>
              <a:rPr lang="en-US" altLang="zh-CN" sz="2000" b="0" u="none" dirty="0" smtClean="0">
                <a:solidFill>
                  <a:srgbClr val="1A3868"/>
                </a:solidFill>
              </a:rPr>
              <a:t>(1) </a:t>
            </a:r>
            <a:r>
              <a:rPr lang="zh-CN" altLang="en-US" sz="2000" b="0" u="none" dirty="0" smtClean="0">
                <a:solidFill>
                  <a:srgbClr val="1A3868"/>
                </a:solidFill>
              </a:rPr>
              <a:t>用户数据报协议 </a:t>
            </a:r>
            <a:r>
              <a:rPr lang="en-US" altLang="zh-CN" sz="2000" b="0" u="none" dirty="0" smtClean="0">
                <a:solidFill>
                  <a:srgbClr val="C00000"/>
                </a:solidFill>
                <a:ea typeface="+mn-ea"/>
              </a:rPr>
              <a:t>UDP</a:t>
            </a:r>
            <a:r>
              <a:rPr lang="en-US" altLang="zh-CN" sz="2000" b="0" u="none" dirty="0" smtClean="0">
                <a:solidFill>
                  <a:srgbClr val="1A3868"/>
                </a:solidFill>
              </a:rPr>
              <a:t> (User Datagram Protocol)</a:t>
            </a:r>
          </a:p>
          <a:p>
            <a:pPr marL="342900" indent="-342900" eaLnBrk="0" hangingPunct="0">
              <a:lnSpc>
                <a:spcPct val="90000"/>
              </a:lnSpc>
              <a:spcBef>
                <a:spcPct val="20000"/>
              </a:spcBef>
              <a:spcAft>
                <a:spcPct val="20000"/>
              </a:spcAft>
            </a:pPr>
            <a:r>
              <a:rPr lang="en-US" altLang="zh-CN" sz="2000" b="0" u="none" dirty="0" smtClean="0">
                <a:solidFill>
                  <a:srgbClr val="1A3868"/>
                </a:solidFill>
              </a:rPr>
              <a:t>(2) </a:t>
            </a:r>
            <a:r>
              <a:rPr lang="zh-CN" altLang="en-US" sz="2000" b="0" u="none" dirty="0" smtClean="0">
                <a:solidFill>
                  <a:srgbClr val="1A3868"/>
                </a:solidFill>
              </a:rPr>
              <a:t>传输控制协议</a:t>
            </a:r>
            <a:r>
              <a:rPr lang="zh-CN" altLang="en-US" sz="2000" b="0" u="none" dirty="0" smtClean="0">
                <a:solidFill>
                  <a:srgbClr val="C00000"/>
                </a:solidFill>
                <a:ea typeface="+mn-ea"/>
              </a:rPr>
              <a:t> </a:t>
            </a:r>
            <a:r>
              <a:rPr lang="en-US" altLang="zh-CN" sz="2000" b="0" u="none" dirty="0" smtClean="0">
                <a:solidFill>
                  <a:srgbClr val="C00000"/>
                </a:solidFill>
                <a:ea typeface="+mn-ea"/>
              </a:rPr>
              <a:t>TCP </a:t>
            </a:r>
            <a:r>
              <a:rPr lang="en-US" altLang="zh-CN" sz="2000" b="0" u="none" dirty="0" smtClean="0">
                <a:solidFill>
                  <a:srgbClr val="1A3868"/>
                </a:solidFill>
              </a:rPr>
              <a:t>(Transmission Control Protocol)</a:t>
            </a:r>
          </a:p>
        </p:txBody>
      </p:sp>
    </p:spTree>
    <p:extLst>
      <p:ext uri="{BB962C8B-B14F-4D97-AF65-F5344CB8AC3E}">
        <p14:creationId xmlns:p14="http://schemas.microsoft.com/office/powerpoint/2010/main" val="3389477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2"/>
          <p:cNvSpPr>
            <a:spLocks noGrp="1" noChangeArrowheads="1"/>
          </p:cNvSpPr>
          <p:nvPr>
            <p:ph type="title"/>
          </p:nvPr>
        </p:nvSpPr>
        <p:spPr>
          <a:xfrm>
            <a:off x="285720" y="715156"/>
            <a:ext cx="4786346" cy="857250"/>
          </a:xfrm>
        </p:spPr>
        <p:txBody>
          <a:bodyPr/>
          <a:lstStyle/>
          <a:p>
            <a:pPr algn="ctr"/>
            <a:r>
              <a:rPr lang="zh-CN" altLang="en-US" sz="2400" kern="1200" dirty="0" smtClean="0">
                <a:solidFill>
                  <a:srgbClr val="007D7A"/>
                </a:solidFill>
                <a:latin typeface="Times New Roman" pitchFamily="18" charset="0"/>
                <a:cs typeface="Times New Roman" pitchFamily="18" charset="0"/>
              </a:rPr>
              <a:t>二、网络环境中应用进程标识</a:t>
            </a:r>
          </a:p>
        </p:txBody>
      </p:sp>
      <p:sp>
        <p:nvSpPr>
          <p:cNvPr id="268290" name="Rectangle 3"/>
          <p:cNvSpPr>
            <a:spLocks noGrp="1" noChangeArrowheads="1"/>
          </p:cNvSpPr>
          <p:nvPr>
            <p:ph idx="1"/>
          </p:nvPr>
        </p:nvSpPr>
        <p:spPr>
          <a:xfrm>
            <a:off x="285720" y="1572412"/>
            <a:ext cx="6143668" cy="3240088"/>
          </a:xfrm>
        </p:spPr>
        <p:txBody>
          <a:bodyPr/>
          <a:lstStyle/>
          <a:p>
            <a:pPr>
              <a:lnSpc>
                <a:spcPct val="120000"/>
              </a:lnSpc>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在一台计算机中，不同的进程用</a:t>
            </a:r>
            <a:r>
              <a:rPr lang="zh-CN" altLang="en-US" sz="2000" dirty="0" smtClean="0">
                <a:solidFill>
                  <a:srgbClr val="C00000"/>
                </a:solidFill>
                <a:latin typeface="Times New Roman" pitchFamily="18" charset="0"/>
                <a:cs typeface="Times New Roman" pitchFamily="18" charset="0"/>
              </a:rPr>
              <a:t>进程号或进程标识</a:t>
            </a:r>
            <a:r>
              <a:rPr lang="zh-CN" altLang="en-US" sz="2000" kern="1200" dirty="0" smtClean="0">
                <a:solidFill>
                  <a:srgbClr val="1A3868"/>
                </a:solidFill>
                <a:latin typeface="Times New Roman" pitchFamily="18" charset="0"/>
                <a:ea typeface="微软雅黑" pitchFamily="34" charset="-122"/>
                <a:cs typeface="Times New Roman" pitchFamily="18" charset="0"/>
              </a:rPr>
              <a:t>（</a:t>
            </a:r>
            <a:r>
              <a:rPr lang="en-US" altLang="zh-CN" sz="2000" kern="1200" dirty="0" smtClean="0">
                <a:solidFill>
                  <a:srgbClr val="1A3868"/>
                </a:solidFill>
                <a:latin typeface="Times New Roman" pitchFamily="18" charset="0"/>
                <a:ea typeface="微软雅黑" pitchFamily="34" charset="-122"/>
                <a:cs typeface="Times New Roman" pitchFamily="18" charset="0"/>
              </a:rPr>
              <a:t>process ID</a:t>
            </a:r>
            <a:r>
              <a:rPr lang="zh-CN" altLang="en-US" sz="2000" kern="1200" dirty="0" smtClean="0">
                <a:solidFill>
                  <a:srgbClr val="1A3868"/>
                </a:solidFill>
                <a:latin typeface="Times New Roman" pitchFamily="18" charset="0"/>
                <a:ea typeface="微软雅黑" pitchFamily="34" charset="-122"/>
                <a:cs typeface="Times New Roman" pitchFamily="18" charset="0"/>
              </a:rPr>
              <a:t>）唯一地标识出来 </a:t>
            </a:r>
          </a:p>
          <a:p>
            <a:pPr>
              <a:lnSpc>
                <a:spcPct val="120000"/>
              </a:lnSpc>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网络环境中完整的进程标识应该是：</a:t>
            </a:r>
          </a:p>
          <a:p>
            <a:pPr marL="742950" lvl="2" indent="-342900">
              <a:lnSpc>
                <a:spcPct val="120000"/>
              </a:lnSpc>
              <a:spcAft>
                <a:spcPts val="0"/>
              </a:spcAft>
              <a:buFont typeface="Wingdings" pitchFamily="2" charset="2"/>
              <a:buChar char="ü"/>
            </a:pPr>
            <a:r>
              <a:rPr lang="zh-CN" altLang="en-US" kern="1200" dirty="0" smtClean="0">
                <a:solidFill>
                  <a:srgbClr val="1A3868"/>
                </a:solidFill>
                <a:latin typeface="Times New Roman" pitchFamily="18" charset="0"/>
                <a:ea typeface="微软雅黑" pitchFamily="34" charset="-122"/>
                <a:cs typeface="Times New Roman" pitchFamily="18" charset="0"/>
              </a:rPr>
              <a:t>本地主机地址</a:t>
            </a:r>
            <a:r>
              <a:rPr lang="en-US" altLang="zh-CN" kern="1200" dirty="0" smtClean="0">
                <a:solidFill>
                  <a:srgbClr val="1A3868"/>
                </a:solidFill>
                <a:latin typeface="Times New Roman" pitchFamily="18" charset="0"/>
                <a:ea typeface="微软雅黑" pitchFamily="34" charset="-122"/>
                <a:cs typeface="Times New Roman" pitchFamily="18" charset="0"/>
              </a:rPr>
              <a:t>-</a:t>
            </a:r>
            <a:r>
              <a:rPr lang="zh-CN" altLang="en-US" kern="1200" dirty="0" smtClean="0">
                <a:solidFill>
                  <a:srgbClr val="1A3868"/>
                </a:solidFill>
                <a:latin typeface="Times New Roman" pitchFamily="18" charset="0"/>
                <a:ea typeface="微软雅黑" pitchFamily="34" charset="-122"/>
                <a:cs typeface="Times New Roman" pitchFamily="18" charset="0"/>
              </a:rPr>
              <a:t>本地进程标识 </a:t>
            </a:r>
          </a:p>
          <a:p>
            <a:pPr marL="742950" lvl="2" indent="-342900">
              <a:lnSpc>
                <a:spcPct val="120000"/>
              </a:lnSpc>
              <a:spcBef>
                <a:spcPts val="0"/>
              </a:spcBef>
              <a:spcAft>
                <a:spcPts val="600"/>
              </a:spcAft>
              <a:buFont typeface="Wingdings" pitchFamily="2" charset="2"/>
              <a:buChar char="ü"/>
            </a:pPr>
            <a:r>
              <a:rPr lang="zh-CN" altLang="en-US" kern="1200" dirty="0" smtClean="0">
                <a:solidFill>
                  <a:srgbClr val="1A3868"/>
                </a:solidFill>
                <a:latin typeface="Times New Roman" pitchFamily="18" charset="0"/>
                <a:ea typeface="微软雅黑" pitchFamily="34" charset="-122"/>
                <a:cs typeface="Times New Roman" pitchFamily="18" charset="0"/>
              </a:rPr>
              <a:t>远程主机地址</a:t>
            </a:r>
            <a:r>
              <a:rPr lang="en-US" altLang="zh-CN" kern="1200" dirty="0" smtClean="0">
                <a:solidFill>
                  <a:srgbClr val="1A3868"/>
                </a:solidFill>
                <a:latin typeface="Times New Roman" pitchFamily="18" charset="0"/>
                <a:ea typeface="微软雅黑" pitchFamily="34" charset="-122"/>
                <a:cs typeface="Times New Roman" pitchFamily="18" charset="0"/>
              </a:rPr>
              <a:t>-</a:t>
            </a:r>
            <a:r>
              <a:rPr lang="zh-CN" altLang="en-US" kern="1200" dirty="0" smtClean="0">
                <a:solidFill>
                  <a:srgbClr val="1A3868"/>
                </a:solidFill>
                <a:latin typeface="Times New Roman" pitchFamily="18" charset="0"/>
                <a:ea typeface="微软雅黑" pitchFamily="34" charset="-122"/>
                <a:cs typeface="Times New Roman" pitchFamily="18" charset="0"/>
              </a:rPr>
              <a:t>远程进程标识</a:t>
            </a:r>
          </a:p>
          <a:p>
            <a:pPr>
              <a:lnSpc>
                <a:spcPct val="120000"/>
              </a:lnSpc>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不同主机上的进程标识，需要</a:t>
            </a:r>
            <a:r>
              <a:rPr lang="zh-CN" altLang="en-US" sz="2000" dirty="0" smtClean="0">
                <a:solidFill>
                  <a:srgbClr val="C00000"/>
                </a:solidFill>
                <a:latin typeface="Times New Roman" pitchFamily="18" charset="0"/>
                <a:cs typeface="Times New Roman" pitchFamily="18" charset="0"/>
              </a:rPr>
              <a:t>主机地址（如</a:t>
            </a:r>
            <a:r>
              <a:rPr lang="en-US" altLang="zh-CN" sz="2000" dirty="0" smtClean="0">
                <a:solidFill>
                  <a:srgbClr val="C00000"/>
                </a:solidFill>
                <a:latin typeface="Times New Roman" pitchFamily="18" charset="0"/>
                <a:cs typeface="Times New Roman" pitchFamily="18" charset="0"/>
              </a:rPr>
              <a:t>IP</a:t>
            </a:r>
            <a:r>
              <a:rPr lang="zh-CN" altLang="en-US" sz="2000" dirty="0" smtClean="0">
                <a:solidFill>
                  <a:srgbClr val="C00000"/>
                </a:solidFill>
                <a:latin typeface="Times New Roman" pitchFamily="18" charset="0"/>
                <a:cs typeface="Times New Roman" pitchFamily="18" charset="0"/>
              </a:rPr>
              <a:t>地址）和端口号</a:t>
            </a:r>
            <a:r>
              <a:rPr lang="zh-CN" altLang="en-US" sz="2000" kern="1200" dirty="0" smtClean="0">
                <a:solidFill>
                  <a:srgbClr val="1A3868"/>
                </a:solidFill>
                <a:latin typeface="Times New Roman" pitchFamily="18" charset="0"/>
                <a:ea typeface="微软雅黑" pitchFamily="34" charset="-122"/>
                <a:cs typeface="Times New Roman" pitchFamily="18" charset="0"/>
              </a:rPr>
              <a:t>的参与。</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2"/>
          <p:cNvSpPr>
            <a:spLocks noGrp="1" noChangeArrowheads="1"/>
          </p:cNvSpPr>
          <p:nvPr>
            <p:ph idx="1"/>
          </p:nvPr>
        </p:nvSpPr>
        <p:spPr>
          <a:xfrm>
            <a:off x="142844" y="786594"/>
            <a:ext cx="6786610" cy="3000396"/>
          </a:xfrm>
        </p:spPr>
        <p:txBody>
          <a:bodyPr/>
          <a:lstStyle/>
          <a:p>
            <a:pPr>
              <a:lnSpc>
                <a:spcPct val="120000"/>
              </a:lnSpc>
              <a:spcAft>
                <a:spcPts val="60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网络环境中</a:t>
            </a:r>
            <a:r>
              <a:rPr lang="zh-CN" altLang="en-US" sz="2000" dirty="0" smtClean="0">
                <a:solidFill>
                  <a:srgbClr val="C00000"/>
                </a:solidFill>
                <a:latin typeface="Times New Roman" pitchFamily="18" charset="0"/>
                <a:cs typeface="Times New Roman" pitchFamily="18" charset="0"/>
              </a:rPr>
              <a:t>一个进程的全网唯一的标识</a:t>
            </a:r>
            <a:r>
              <a:rPr lang="zh-CN" altLang="en-US" sz="2000" kern="1200" dirty="0" smtClean="0">
                <a:solidFill>
                  <a:srgbClr val="1A3868"/>
                </a:solidFill>
                <a:latin typeface="Times New Roman" pitchFamily="18" charset="0"/>
                <a:ea typeface="微软雅黑" pitchFamily="34" charset="-122"/>
                <a:cs typeface="Times New Roman" pitchFamily="18" charset="0"/>
              </a:rPr>
              <a:t>需要一个三元组（</a:t>
            </a:r>
            <a:r>
              <a:rPr lang="en-US" altLang="zh-CN" sz="2000" kern="1200" dirty="0" smtClean="0">
                <a:solidFill>
                  <a:srgbClr val="1A3868"/>
                </a:solidFill>
                <a:latin typeface="Times New Roman" pitchFamily="18" charset="0"/>
                <a:ea typeface="微软雅黑" pitchFamily="34" charset="-122"/>
                <a:cs typeface="Times New Roman" pitchFamily="18" charset="0"/>
              </a:rPr>
              <a:t>half-association</a:t>
            </a:r>
            <a:r>
              <a:rPr lang="zh-CN" altLang="en-US" sz="2000" kern="1200" dirty="0" smtClean="0">
                <a:solidFill>
                  <a:srgbClr val="1A3868"/>
                </a:solidFill>
                <a:latin typeface="Times New Roman" pitchFamily="18" charset="0"/>
                <a:ea typeface="微软雅黑" pitchFamily="34" charset="-122"/>
                <a:cs typeface="Times New Roman" pitchFamily="18" charset="0"/>
              </a:rPr>
              <a:t>）来表示：  </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lvl="1">
              <a:spcBef>
                <a:spcPts val="0"/>
              </a:spcBef>
              <a:spcAft>
                <a:spcPts val="600"/>
              </a:spcAft>
              <a:buNone/>
            </a:pPr>
            <a:r>
              <a:rPr lang="en-US" altLang="zh-CN" sz="1800" kern="1200" dirty="0" smtClean="0">
                <a:solidFill>
                  <a:srgbClr val="1A3868"/>
                </a:solidFill>
                <a:latin typeface="Times New Roman" pitchFamily="18" charset="0"/>
                <a:ea typeface="微软雅黑" pitchFamily="34" charset="-122"/>
                <a:cs typeface="Times New Roman" pitchFamily="18" charset="0"/>
              </a:rPr>
              <a:t>		( </a:t>
            </a:r>
            <a:r>
              <a:rPr lang="zh-CN" altLang="en-US" sz="1800" kern="1200" dirty="0" smtClean="0">
                <a:solidFill>
                  <a:srgbClr val="1A3868"/>
                </a:solidFill>
                <a:latin typeface="Times New Roman" pitchFamily="18" charset="0"/>
                <a:ea typeface="微软雅黑" pitchFamily="34" charset="-122"/>
                <a:cs typeface="Times New Roman" pitchFamily="18" charset="0"/>
              </a:rPr>
              <a:t>协议，本地地址，本地端口号</a:t>
            </a:r>
            <a:r>
              <a:rPr lang="en-US" altLang="zh-CN" sz="1800" kern="1200" dirty="0" smtClean="0">
                <a:solidFill>
                  <a:srgbClr val="1A3868"/>
                </a:solidFill>
                <a:latin typeface="Times New Roman" pitchFamily="18" charset="0"/>
                <a:ea typeface="微软雅黑" pitchFamily="34" charset="-122"/>
                <a:cs typeface="Times New Roman" pitchFamily="18" charset="0"/>
              </a:rPr>
              <a:t>)</a:t>
            </a:r>
          </a:p>
          <a:p>
            <a:pPr lvl="1">
              <a:spcBef>
                <a:spcPts val="0"/>
              </a:spcBef>
              <a:spcAft>
                <a:spcPts val="600"/>
              </a:spcAft>
            </a:pPr>
            <a:endParaRPr lang="en-US" altLang="zh-CN" sz="1800" kern="1200" dirty="0" smtClean="0">
              <a:solidFill>
                <a:srgbClr val="1A3868"/>
              </a:solidFill>
              <a:latin typeface="Times New Roman" pitchFamily="18" charset="0"/>
              <a:ea typeface="微软雅黑" pitchFamily="34" charset="-122"/>
              <a:cs typeface="Times New Roman" pitchFamily="18" charset="0"/>
            </a:endParaRPr>
          </a:p>
          <a:p>
            <a:pPr lvl="1">
              <a:spcBef>
                <a:spcPts val="0"/>
              </a:spcBef>
              <a:spcAft>
                <a:spcPts val="600"/>
              </a:spcAft>
            </a:pPr>
            <a:endParaRPr lang="en-US" altLang="zh-CN" sz="1800" kern="1200" dirty="0" smtClean="0">
              <a:solidFill>
                <a:srgbClr val="1A3868"/>
              </a:solidFill>
              <a:latin typeface="Times New Roman" pitchFamily="18" charset="0"/>
              <a:ea typeface="微软雅黑" pitchFamily="34" charset="-122"/>
              <a:cs typeface="Times New Roman" pitchFamily="18" charset="0"/>
            </a:endParaRPr>
          </a:p>
          <a:p>
            <a:pPr lvl="1">
              <a:spcBef>
                <a:spcPts val="0"/>
              </a:spcBef>
              <a:spcAft>
                <a:spcPts val="600"/>
              </a:spcAft>
            </a:pPr>
            <a:endParaRPr lang="en-US" altLang="zh-CN" sz="1800" kern="1200" dirty="0" smtClean="0">
              <a:solidFill>
                <a:srgbClr val="1A3868"/>
              </a:solidFill>
              <a:latin typeface="Times New Roman" pitchFamily="18" charset="0"/>
              <a:ea typeface="微软雅黑" pitchFamily="34" charset="-122"/>
              <a:cs typeface="Times New Roman" pitchFamily="18" charset="0"/>
            </a:endParaRPr>
          </a:p>
          <a:p>
            <a:pPr lvl="1">
              <a:spcBef>
                <a:spcPts val="0"/>
              </a:spcBef>
              <a:spcAft>
                <a:spcPts val="600"/>
              </a:spcAft>
            </a:pPr>
            <a:endParaRPr lang="en-US" altLang="zh-CN" sz="1800" kern="1200" dirty="0" smtClean="0">
              <a:solidFill>
                <a:srgbClr val="1A3868"/>
              </a:solidFill>
              <a:latin typeface="Times New Roman" pitchFamily="18" charset="0"/>
              <a:ea typeface="微软雅黑" pitchFamily="34" charset="-122"/>
              <a:cs typeface="Times New Roman" pitchFamily="18" charset="0"/>
            </a:endParaRPr>
          </a:p>
          <a:p>
            <a:pPr lvl="1">
              <a:spcBef>
                <a:spcPts val="0"/>
              </a:spcBef>
              <a:spcAft>
                <a:spcPts val="600"/>
              </a:spcAft>
            </a:pPr>
            <a:endParaRPr lang="en-US" altLang="zh-CN" sz="1800" kern="1200" dirty="0" smtClean="0">
              <a:solidFill>
                <a:srgbClr val="1A3868"/>
              </a:solidFill>
              <a:latin typeface="Times New Roman" pitchFamily="18" charset="0"/>
              <a:ea typeface="微软雅黑" pitchFamily="34" charset="-122"/>
              <a:cs typeface="Times New Roman" pitchFamily="18" charset="0"/>
            </a:endParaRPr>
          </a:p>
        </p:txBody>
      </p:sp>
      <p:sp>
        <p:nvSpPr>
          <p:cNvPr id="5" name="矩形 4"/>
          <p:cNvSpPr/>
          <p:nvPr/>
        </p:nvSpPr>
        <p:spPr>
          <a:xfrm>
            <a:off x="214282" y="3777135"/>
            <a:ext cx="7215238" cy="1295739"/>
          </a:xfrm>
          <a:prstGeom prst="rect">
            <a:avLst/>
          </a:prstGeom>
        </p:spPr>
        <p:txBody>
          <a:bodyPr wrap="square">
            <a:spAutoFit/>
          </a:bodyPr>
          <a:lstStyle/>
          <a:p>
            <a:pPr marL="342900" indent="-342900">
              <a:lnSpc>
                <a:spcPct val="120000"/>
              </a:lnSpc>
              <a:spcBef>
                <a:spcPct val="20000"/>
              </a:spcBef>
              <a:spcAft>
                <a:spcPts val="600"/>
              </a:spcAft>
              <a:buChar char="•"/>
            </a:pPr>
            <a:r>
              <a:rPr lang="zh-CN" altLang="en-US" sz="2000" b="0" u="none" dirty="0" smtClean="0">
                <a:solidFill>
                  <a:srgbClr val="1A3868"/>
                </a:solidFill>
              </a:rPr>
              <a:t>网络环境中</a:t>
            </a:r>
            <a:r>
              <a:rPr lang="zh-CN" altLang="en-US" sz="2000" b="0" u="none" dirty="0" smtClean="0">
                <a:solidFill>
                  <a:srgbClr val="C00000"/>
                </a:solidFill>
                <a:ea typeface="+mn-ea"/>
              </a:rPr>
              <a:t>一个完整的进程通信标识</a:t>
            </a:r>
            <a:r>
              <a:rPr lang="zh-CN" altLang="en-US" sz="2000" b="0" u="none" dirty="0" smtClean="0">
                <a:solidFill>
                  <a:srgbClr val="1A3868"/>
                </a:solidFill>
              </a:rPr>
              <a:t>需要一个五元组（</a:t>
            </a:r>
            <a:r>
              <a:rPr lang="en-US" altLang="zh-CN" sz="2000" b="0" u="none" dirty="0" smtClean="0">
                <a:solidFill>
                  <a:srgbClr val="1A3868"/>
                </a:solidFill>
              </a:rPr>
              <a:t>association</a:t>
            </a:r>
            <a:r>
              <a:rPr lang="zh-CN" altLang="en-US" sz="2000" b="0" u="none" dirty="0" smtClean="0">
                <a:solidFill>
                  <a:srgbClr val="1A3868"/>
                </a:solidFill>
              </a:rPr>
              <a:t>）来表示：</a:t>
            </a:r>
            <a:endParaRPr lang="en-US" altLang="zh-CN" sz="2000" b="0" u="none" dirty="0" smtClean="0">
              <a:solidFill>
                <a:srgbClr val="1A3868"/>
              </a:solidFill>
            </a:endParaRPr>
          </a:p>
          <a:p>
            <a:pPr marL="342900" indent="-342900">
              <a:lnSpc>
                <a:spcPct val="120000"/>
              </a:lnSpc>
              <a:spcBef>
                <a:spcPct val="20000"/>
              </a:spcBef>
              <a:spcAft>
                <a:spcPts val="600"/>
              </a:spcAft>
            </a:pPr>
            <a:r>
              <a:rPr lang="zh-CN" altLang="en-US" sz="1800" b="0" u="none" dirty="0" smtClean="0">
                <a:solidFill>
                  <a:srgbClr val="1A3868"/>
                </a:solidFill>
              </a:rPr>
              <a:t>（协议，本地主机地址，本地端口号，远端主机地址，远端端口号）</a:t>
            </a:r>
          </a:p>
        </p:txBody>
      </p:sp>
      <p:graphicFrame>
        <p:nvGraphicFramePr>
          <p:cNvPr id="279557" name="Object 5"/>
          <p:cNvGraphicFramePr>
            <a:graphicFrameLocks noChangeAspect="1"/>
          </p:cNvGraphicFramePr>
          <p:nvPr/>
        </p:nvGraphicFramePr>
        <p:xfrm>
          <a:off x="857224" y="2072478"/>
          <a:ext cx="4572032" cy="1837778"/>
        </p:xfrm>
        <a:graphic>
          <a:graphicData uri="http://schemas.openxmlformats.org/presentationml/2006/ole">
            <mc:AlternateContent xmlns:mc="http://schemas.openxmlformats.org/markup-compatibility/2006">
              <mc:Choice xmlns:v="urn:schemas-microsoft-com:vml" Requires="v">
                <p:oleObj spid="_x0000_s279567" name="Visio" r:id="rId4" imgW="3475990" imgH="1637957" progId="Visio.Drawing.11">
                  <p:embed/>
                </p:oleObj>
              </mc:Choice>
              <mc:Fallback>
                <p:oleObj name="Visio" r:id="rId4" imgW="3475990" imgH="1637957"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24" y="2072478"/>
                        <a:ext cx="4572032" cy="1837778"/>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椭圆 336"/>
          <p:cNvSpPr/>
          <p:nvPr/>
        </p:nvSpPr>
        <p:spPr bwMode="auto">
          <a:xfrm>
            <a:off x="357158" y="1286660"/>
            <a:ext cx="642942" cy="428628"/>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sz="1400" b="0" u="none" dirty="0" smtClean="0">
              <a:solidFill>
                <a:srgbClr val="1A3868"/>
              </a:solidFill>
            </a:endParaRPr>
          </a:p>
        </p:txBody>
      </p:sp>
      <p:sp>
        <p:nvSpPr>
          <p:cNvPr id="340" name="TextBox 339"/>
          <p:cNvSpPr txBox="1"/>
          <p:nvPr/>
        </p:nvSpPr>
        <p:spPr>
          <a:xfrm>
            <a:off x="428596" y="1358098"/>
            <a:ext cx="642942" cy="307777"/>
          </a:xfrm>
          <a:prstGeom prst="rect">
            <a:avLst/>
          </a:prstGeom>
          <a:noFill/>
        </p:spPr>
        <p:txBody>
          <a:bodyPr wrap="square" rtlCol="0">
            <a:spAutoFit/>
          </a:bodyPr>
          <a:lstStyle/>
          <a:p>
            <a:r>
              <a:rPr lang="en-US" altLang="zh-CN" sz="1400" b="0" u="none" dirty="0" smtClean="0">
                <a:solidFill>
                  <a:srgbClr val="1A3868"/>
                </a:solidFill>
              </a:rPr>
              <a:t>Web</a:t>
            </a:r>
            <a:endParaRPr lang="zh-CN" altLang="en-US" sz="1400" b="0" u="none" dirty="0" smtClean="0">
              <a:solidFill>
                <a:srgbClr val="1A3868"/>
              </a:solidFill>
            </a:endParaRPr>
          </a:p>
        </p:txBody>
      </p:sp>
      <p:sp>
        <p:nvSpPr>
          <p:cNvPr id="343" name="TextBox 342"/>
          <p:cNvSpPr txBox="1"/>
          <p:nvPr/>
        </p:nvSpPr>
        <p:spPr>
          <a:xfrm>
            <a:off x="285720" y="2001040"/>
            <a:ext cx="785818" cy="738664"/>
          </a:xfrm>
          <a:prstGeom prst="rect">
            <a:avLst/>
          </a:prstGeom>
          <a:noFill/>
          <a:ln>
            <a:solidFill>
              <a:srgbClr val="000000"/>
            </a:solidFill>
          </a:ln>
        </p:spPr>
        <p:txBody>
          <a:bodyPr wrap="square" rtlCol="0">
            <a:spAutoFit/>
          </a:bodyPr>
          <a:lstStyle/>
          <a:p>
            <a:pPr algn="ctr"/>
            <a:r>
              <a:rPr lang="zh-CN" altLang="en-US" sz="1400" b="0" u="none" dirty="0" smtClean="0">
                <a:solidFill>
                  <a:srgbClr val="1A3868"/>
                </a:solidFill>
              </a:rPr>
              <a:t>临时</a:t>
            </a:r>
            <a:endParaRPr lang="en-US" altLang="zh-CN" sz="1400" b="0" u="none" dirty="0" smtClean="0">
              <a:solidFill>
                <a:srgbClr val="1A3868"/>
              </a:solidFill>
            </a:endParaRPr>
          </a:p>
          <a:p>
            <a:pPr algn="ctr"/>
            <a:r>
              <a:rPr lang="zh-CN" altLang="en-US" sz="1400" b="0" u="none" dirty="0" smtClean="0">
                <a:solidFill>
                  <a:srgbClr val="1A3868"/>
                </a:solidFill>
              </a:rPr>
              <a:t>端口号</a:t>
            </a:r>
            <a:endParaRPr lang="en-US" altLang="zh-CN" sz="1400" b="0" u="none" dirty="0" smtClean="0">
              <a:solidFill>
                <a:srgbClr val="1A3868"/>
              </a:solidFill>
            </a:endParaRPr>
          </a:p>
          <a:p>
            <a:pPr algn="ctr"/>
            <a:endParaRPr lang="zh-CN" altLang="en-US" sz="1400" b="0" u="none" dirty="0" smtClean="0">
              <a:solidFill>
                <a:srgbClr val="1A3868"/>
              </a:solidFill>
            </a:endParaRPr>
          </a:p>
        </p:txBody>
      </p:sp>
      <p:cxnSp>
        <p:nvCxnSpPr>
          <p:cNvPr id="345" name="直接箭头连接符 344"/>
          <p:cNvCxnSpPr>
            <a:stCxn id="337" idx="4"/>
            <a:endCxn id="343" idx="0"/>
          </p:cNvCxnSpPr>
          <p:nvPr/>
        </p:nvCxnSpPr>
        <p:spPr bwMode="auto">
          <a:xfrm rot="5400000">
            <a:off x="535753" y="1858164"/>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53" name="椭圆 352"/>
          <p:cNvSpPr/>
          <p:nvPr/>
        </p:nvSpPr>
        <p:spPr bwMode="auto">
          <a:xfrm>
            <a:off x="1214414" y="1286660"/>
            <a:ext cx="642942" cy="428628"/>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sz="1400" b="0" u="none" dirty="0" smtClean="0">
              <a:solidFill>
                <a:srgbClr val="1A3868"/>
              </a:solidFill>
            </a:endParaRPr>
          </a:p>
        </p:txBody>
      </p:sp>
      <p:sp>
        <p:nvSpPr>
          <p:cNvPr id="354" name="TextBox 353"/>
          <p:cNvSpPr txBox="1"/>
          <p:nvPr/>
        </p:nvSpPr>
        <p:spPr>
          <a:xfrm>
            <a:off x="1285852" y="1358098"/>
            <a:ext cx="642942" cy="307777"/>
          </a:xfrm>
          <a:prstGeom prst="rect">
            <a:avLst/>
          </a:prstGeom>
          <a:noFill/>
        </p:spPr>
        <p:txBody>
          <a:bodyPr wrap="square" rtlCol="0">
            <a:spAutoFit/>
          </a:bodyPr>
          <a:lstStyle/>
          <a:p>
            <a:r>
              <a:rPr lang="en-US" altLang="zh-CN" sz="1400" b="0" u="none" dirty="0" smtClean="0">
                <a:solidFill>
                  <a:srgbClr val="1A3868"/>
                </a:solidFill>
              </a:rPr>
              <a:t>FTP</a:t>
            </a:r>
            <a:endParaRPr lang="zh-CN" altLang="en-US" sz="1400" b="0" u="none" dirty="0" smtClean="0">
              <a:solidFill>
                <a:srgbClr val="1A3868"/>
              </a:solidFill>
            </a:endParaRPr>
          </a:p>
        </p:txBody>
      </p:sp>
      <p:sp>
        <p:nvSpPr>
          <p:cNvPr id="355" name="TextBox 354"/>
          <p:cNvSpPr txBox="1"/>
          <p:nvPr/>
        </p:nvSpPr>
        <p:spPr>
          <a:xfrm>
            <a:off x="1142976" y="2001040"/>
            <a:ext cx="785818" cy="738664"/>
          </a:xfrm>
          <a:prstGeom prst="rect">
            <a:avLst/>
          </a:prstGeom>
          <a:noFill/>
          <a:ln>
            <a:solidFill>
              <a:srgbClr val="000000"/>
            </a:solidFill>
          </a:ln>
        </p:spPr>
        <p:txBody>
          <a:bodyPr wrap="square" rtlCol="0">
            <a:spAutoFit/>
          </a:bodyPr>
          <a:lstStyle/>
          <a:p>
            <a:pPr algn="ctr"/>
            <a:r>
              <a:rPr lang="zh-CN" altLang="en-US" sz="1400" b="0" u="none" dirty="0" smtClean="0">
                <a:solidFill>
                  <a:srgbClr val="1A3868"/>
                </a:solidFill>
              </a:rPr>
              <a:t>临时</a:t>
            </a:r>
            <a:endParaRPr lang="en-US" altLang="zh-CN" sz="1400" b="0" u="none" dirty="0" smtClean="0">
              <a:solidFill>
                <a:srgbClr val="1A3868"/>
              </a:solidFill>
            </a:endParaRPr>
          </a:p>
          <a:p>
            <a:pPr algn="ctr"/>
            <a:r>
              <a:rPr lang="zh-CN" altLang="en-US" sz="1400" b="0" u="none" dirty="0" smtClean="0">
                <a:solidFill>
                  <a:srgbClr val="1A3868"/>
                </a:solidFill>
              </a:rPr>
              <a:t>端口号</a:t>
            </a:r>
            <a:endParaRPr lang="en-US" altLang="zh-CN" sz="1400" b="0" u="none" dirty="0" smtClean="0">
              <a:solidFill>
                <a:srgbClr val="1A3868"/>
              </a:solidFill>
            </a:endParaRPr>
          </a:p>
          <a:p>
            <a:pPr algn="ctr"/>
            <a:endParaRPr lang="zh-CN" altLang="en-US" sz="1400" b="0" u="none" dirty="0" smtClean="0">
              <a:solidFill>
                <a:srgbClr val="1A3868"/>
              </a:solidFill>
            </a:endParaRPr>
          </a:p>
        </p:txBody>
      </p:sp>
      <p:cxnSp>
        <p:nvCxnSpPr>
          <p:cNvPr id="356" name="直接箭头连接符 355"/>
          <p:cNvCxnSpPr>
            <a:stCxn id="353" idx="4"/>
            <a:endCxn id="355" idx="0"/>
          </p:cNvCxnSpPr>
          <p:nvPr/>
        </p:nvCxnSpPr>
        <p:spPr bwMode="auto">
          <a:xfrm rot="5400000">
            <a:off x="1393009" y="1858164"/>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58" name="椭圆 357"/>
          <p:cNvSpPr/>
          <p:nvPr/>
        </p:nvSpPr>
        <p:spPr bwMode="auto">
          <a:xfrm>
            <a:off x="2285984" y="1286660"/>
            <a:ext cx="642942" cy="428628"/>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sz="1400" b="0" u="none" dirty="0" smtClean="0">
              <a:solidFill>
                <a:srgbClr val="1A3868"/>
              </a:solidFill>
            </a:endParaRPr>
          </a:p>
        </p:txBody>
      </p:sp>
      <p:sp>
        <p:nvSpPr>
          <p:cNvPr id="359" name="TextBox 358"/>
          <p:cNvSpPr txBox="1"/>
          <p:nvPr/>
        </p:nvSpPr>
        <p:spPr>
          <a:xfrm>
            <a:off x="2285984" y="1358098"/>
            <a:ext cx="857256" cy="307777"/>
          </a:xfrm>
          <a:prstGeom prst="rect">
            <a:avLst/>
          </a:prstGeom>
          <a:noFill/>
        </p:spPr>
        <p:txBody>
          <a:bodyPr wrap="square" rtlCol="0">
            <a:spAutoFit/>
          </a:bodyPr>
          <a:lstStyle/>
          <a:p>
            <a:r>
              <a:rPr lang="en-US" altLang="zh-CN" sz="1400" b="0" u="none" dirty="0" smtClean="0">
                <a:solidFill>
                  <a:srgbClr val="1A3868"/>
                </a:solidFill>
              </a:rPr>
              <a:t>SNMP</a:t>
            </a:r>
            <a:endParaRPr lang="zh-CN" altLang="en-US" sz="1400" b="0" u="none" dirty="0" smtClean="0">
              <a:solidFill>
                <a:srgbClr val="1A3868"/>
              </a:solidFill>
            </a:endParaRPr>
          </a:p>
        </p:txBody>
      </p:sp>
      <p:sp>
        <p:nvSpPr>
          <p:cNvPr id="360" name="TextBox 359"/>
          <p:cNvSpPr txBox="1"/>
          <p:nvPr/>
        </p:nvSpPr>
        <p:spPr>
          <a:xfrm>
            <a:off x="2214546" y="2001040"/>
            <a:ext cx="785818" cy="738664"/>
          </a:xfrm>
          <a:prstGeom prst="rect">
            <a:avLst/>
          </a:prstGeom>
          <a:noFill/>
          <a:ln>
            <a:solidFill>
              <a:srgbClr val="000000"/>
            </a:solidFill>
          </a:ln>
        </p:spPr>
        <p:txBody>
          <a:bodyPr wrap="square" rtlCol="0">
            <a:spAutoFit/>
          </a:bodyPr>
          <a:lstStyle/>
          <a:p>
            <a:pPr algn="ctr"/>
            <a:r>
              <a:rPr lang="zh-CN" altLang="en-US" sz="1400" b="0" u="none" dirty="0" smtClean="0">
                <a:solidFill>
                  <a:srgbClr val="1A3868"/>
                </a:solidFill>
              </a:rPr>
              <a:t>临时</a:t>
            </a:r>
            <a:endParaRPr lang="en-US" altLang="zh-CN" sz="1400" b="0" u="none" dirty="0" smtClean="0">
              <a:solidFill>
                <a:srgbClr val="1A3868"/>
              </a:solidFill>
            </a:endParaRPr>
          </a:p>
          <a:p>
            <a:pPr algn="ctr"/>
            <a:r>
              <a:rPr lang="zh-CN" altLang="en-US" sz="1400" b="0" u="none" dirty="0" smtClean="0">
                <a:solidFill>
                  <a:srgbClr val="1A3868"/>
                </a:solidFill>
              </a:rPr>
              <a:t>端口号</a:t>
            </a:r>
            <a:endParaRPr lang="en-US" altLang="zh-CN" sz="1400" b="0" u="none" dirty="0" smtClean="0">
              <a:solidFill>
                <a:srgbClr val="1A3868"/>
              </a:solidFill>
            </a:endParaRPr>
          </a:p>
          <a:p>
            <a:pPr algn="ctr"/>
            <a:endParaRPr lang="zh-CN" altLang="en-US" sz="1400" b="0" u="none" dirty="0" smtClean="0">
              <a:solidFill>
                <a:srgbClr val="1A3868"/>
              </a:solidFill>
            </a:endParaRPr>
          </a:p>
        </p:txBody>
      </p:sp>
      <p:cxnSp>
        <p:nvCxnSpPr>
          <p:cNvPr id="361" name="直接箭头连接符 360"/>
          <p:cNvCxnSpPr>
            <a:stCxn id="358" idx="4"/>
            <a:endCxn id="360" idx="0"/>
          </p:cNvCxnSpPr>
          <p:nvPr/>
        </p:nvCxnSpPr>
        <p:spPr bwMode="auto">
          <a:xfrm rot="5400000">
            <a:off x="2464579" y="1858164"/>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63" name="椭圆 362"/>
          <p:cNvSpPr/>
          <p:nvPr/>
        </p:nvSpPr>
        <p:spPr bwMode="auto">
          <a:xfrm>
            <a:off x="3571868" y="1286660"/>
            <a:ext cx="642942" cy="428628"/>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sz="1400" b="0" u="none" dirty="0" smtClean="0">
              <a:solidFill>
                <a:srgbClr val="1A3868"/>
              </a:solidFill>
            </a:endParaRPr>
          </a:p>
        </p:txBody>
      </p:sp>
      <p:sp>
        <p:nvSpPr>
          <p:cNvPr id="364" name="TextBox 363"/>
          <p:cNvSpPr txBox="1"/>
          <p:nvPr/>
        </p:nvSpPr>
        <p:spPr>
          <a:xfrm>
            <a:off x="3643306" y="1358098"/>
            <a:ext cx="642942" cy="307777"/>
          </a:xfrm>
          <a:prstGeom prst="rect">
            <a:avLst/>
          </a:prstGeom>
          <a:noFill/>
        </p:spPr>
        <p:txBody>
          <a:bodyPr wrap="square" rtlCol="0">
            <a:spAutoFit/>
          </a:bodyPr>
          <a:lstStyle/>
          <a:p>
            <a:r>
              <a:rPr lang="en-US" altLang="zh-CN" sz="1400" b="0" u="none" dirty="0" smtClean="0">
                <a:solidFill>
                  <a:srgbClr val="1A3868"/>
                </a:solidFill>
              </a:rPr>
              <a:t>Web</a:t>
            </a:r>
            <a:endParaRPr lang="zh-CN" altLang="en-US" sz="1400" b="0" u="none" dirty="0" smtClean="0">
              <a:solidFill>
                <a:srgbClr val="1A3868"/>
              </a:solidFill>
            </a:endParaRPr>
          </a:p>
        </p:txBody>
      </p:sp>
      <p:sp>
        <p:nvSpPr>
          <p:cNvPr id="365" name="TextBox 364"/>
          <p:cNvSpPr txBox="1"/>
          <p:nvPr/>
        </p:nvSpPr>
        <p:spPr>
          <a:xfrm>
            <a:off x="3500430" y="2001040"/>
            <a:ext cx="785818" cy="738664"/>
          </a:xfrm>
          <a:prstGeom prst="rect">
            <a:avLst/>
          </a:prstGeom>
          <a:noFill/>
          <a:ln>
            <a:solidFill>
              <a:srgbClr val="000000"/>
            </a:solidFill>
          </a:ln>
        </p:spPr>
        <p:txBody>
          <a:bodyPr wrap="square" rtlCol="0">
            <a:spAutoFit/>
          </a:bodyPr>
          <a:lstStyle/>
          <a:p>
            <a:pPr algn="ctr"/>
            <a:r>
              <a:rPr lang="zh-CN" altLang="en-US" sz="1400" b="0" u="none" dirty="0" smtClean="0">
                <a:solidFill>
                  <a:srgbClr val="1A3868"/>
                </a:solidFill>
              </a:rPr>
              <a:t>熟知</a:t>
            </a:r>
            <a:endParaRPr lang="en-US" altLang="zh-CN" sz="1400" b="0" u="none" dirty="0" smtClean="0">
              <a:solidFill>
                <a:srgbClr val="1A3868"/>
              </a:solidFill>
            </a:endParaRPr>
          </a:p>
          <a:p>
            <a:pPr algn="ctr"/>
            <a:r>
              <a:rPr lang="zh-CN" altLang="en-US" sz="1400" b="0" u="none" dirty="0" smtClean="0">
                <a:solidFill>
                  <a:srgbClr val="1A3868"/>
                </a:solidFill>
              </a:rPr>
              <a:t>端口号</a:t>
            </a:r>
            <a:endParaRPr lang="en-US" altLang="zh-CN" sz="1400" b="0" u="none" dirty="0" smtClean="0">
              <a:solidFill>
                <a:srgbClr val="1A3868"/>
              </a:solidFill>
            </a:endParaRPr>
          </a:p>
          <a:p>
            <a:pPr algn="ctr"/>
            <a:r>
              <a:rPr lang="en-US" altLang="zh-CN" sz="1400" b="0" u="none" dirty="0" smtClean="0">
                <a:solidFill>
                  <a:srgbClr val="1A3868"/>
                </a:solidFill>
              </a:rPr>
              <a:t>80</a:t>
            </a:r>
            <a:endParaRPr lang="zh-CN" altLang="en-US" sz="1400" b="0" u="none" dirty="0" smtClean="0">
              <a:solidFill>
                <a:srgbClr val="1A3868"/>
              </a:solidFill>
            </a:endParaRPr>
          </a:p>
        </p:txBody>
      </p:sp>
      <p:cxnSp>
        <p:nvCxnSpPr>
          <p:cNvPr id="366" name="直接箭头连接符 365"/>
          <p:cNvCxnSpPr>
            <a:stCxn id="363" idx="4"/>
            <a:endCxn id="365" idx="0"/>
          </p:cNvCxnSpPr>
          <p:nvPr/>
        </p:nvCxnSpPr>
        <p:spPr bwMode="auto">
          <a:xfrm rot="5400000">
            <a:off x="3750463" y="1858164"/>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68" name="椭圆 367"/>
          <p:cNvSpPr/>
          <p:nvPr/>
        </p:nvSpPr>
        <p:spPr bwMode="auto">
          <a:xfrm>
            <a:off x="4429124" y="1286660"/>
            <a:ext cx="642942" cy="428628"/>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sz="1400" b="0" u="none" dirty="0" smtClean="0">
              <a:solidFill>
                <a:srgbClr val="1A3868"/>
              </a:solidFill>
            </a:endParaRPr>
          </a:p>
        </p:txBody>
      </p:sp>
      <p:sp>
        <p:nvSpPr>
          <p:cNvPr id="369" name="TextBox 368"/>
          <p:cNvSpPr txBox="1"/>
          <p:nvPr/>
        </p:nvSpPr>
        <p:spPr>
          <a:xfrm>
            <a:off x="4500562" y="1358098"/>
            <a:ext cx="642942" cy="307777"/>
          </a:xfrm>
          <a:prstGeom prst="rect">
            <a:avLst/>
          </a:prstGeom>
          <a:noFill/>
        </p:spPr>
        <p:txBody>
          <a:bodyPr wrap="square" rtlCol="0">
            <a:spAutoFit/>
          </a:bodyPr>
          <a:lstStyle/>
          <a:p>
            <a:r>
              <a:rPr lang="en-US" altLang="zh-CN" sz="1400" b="0" u="none" dirty="0" smtClean="0">
                <a:solidFill>
                  <a:srgbClr val="1A3868"/>
                </a:solidFill>
              </a:rPr>
              <a:t>FTP</a:t>
            </a:r>
            <a:endParaRPr lang="zh-CN" altLang="en-US" sz="1400" b="0" u="none" dirty="0" smtClean="0">
              <a:solidFill>
                <a:srgbClr val="1A3868"/>
              </a:solidFill>
            </a:endParaRPr>
          </a:p>
        </p:txBody>
      </p:sp>
      <p:sp>
        <p:nvSpPr>
          <p:cNvPr id="370" name="TextBox 369"/>
          <p:cNvSpPr txBox="1"/>
          <p:nvPr/>
        </p:nvSpPr>
        <p:spPr>
          <a:xfrm>
            <a:off x="4357686" y="2001040"/>
            <a:ext cx="785818" cy="738664"/>
          </a:xfrm>
          <a:prstGeom prst="rect">
            <a:avLst/>
          </a:prstGeom>
          <a:noFill/>
          <a:ln>
            <a:solidFill>
              <a:srgbClr val="000000"/>
            </a:solidFill>
          </a:ln>
        </p:spPr>
        <p:txBody>
          <a:bodyPr wrap="square" rtlCol="0">
            <a:spAutoFit/>
          </a:bodyPr>
          <a:lstStyle/>
          <a:p>
            <a:pPr algn="ctr"/>
            <a:r>
              <a:rPr lang="zh-CN" altLang="en-US" sz="1400" b="0" u="none" dirty="0" smtClean="0">
                <a:solidFill>
                  <a:srgbClr val="1A3868"/>
                </a:solidFill>
              </a:rPr>
              <a:t>熟知</a:t>
            </a:r>
            <a:endParaRPr lang="en-US" altLang="zh-CN" sz="1400" b="0" u="none" dirty="0" smtClean="0">
              <a:solidFill>
                <a:srgbClr val="1A3868"/>
              </a:solidFill>
            </a:endParaRPr>
          </a:p>
          <a:p>
            <a:pPr algn="ctr"/>
            <a:r>
              <a:rPr lang="zh-CN" altLang="en-US" sz="1400" b="0" u="none" dirty="0" smtClean="0">
                <a:solidFill>
                  <a:srgbClr val="1A3868"/>
                </a:solidFill>
              </a:rPr>
              <a:t>端口号</a:t>
            </a:r>
            <a:endParaRPr lang="en-US" altLang="zh-CN" sz="1400" b="0" u="none" dirty="0" smtClean="0">
              <a:solidFill>
                <a:srgbClr val="1A3868"/>
              </a:solidFill>
            </a:endParaRPr>
          </a:p>
          <a:p>
            <a:pPr algn="ctr"/>
            <a:r>
              <a:rPr lang="en-US" altLang="zh-CN" sz="1400" b="0" u="none" dirty="0" smtClean="0">
                <a:solidFill>
                  <a:srgbClr val="1A3868"/>
                </a:solidFill>
              </a:rPr>
              <a:t>20/21</a:t>
            </a:r>
            <a:endParaRPr lang="zh-CN" altLang="en-US" sz="1400" b="0" u="none" dirty="0" smtClean="0">
              <a:solidFill>
                <a:srgbClr val="1A3868"/>
              </a:solidFill>
            </a:endParaRPr>
          </a:p>
        </p:txBody>
      </p:sp>
      <p:cxnSp>
        <p:nvCxnSpPr>
          <p:cNvPr id="371" name="直接箭头连接符 370"/>
          <p:cNvCxnSpPr>
            <a:stCxn id="368" idx="4"/>
            <a:endCxn id="370" idx="0"/>
          </p:cNvCxnSpPr>
          <p:nvPr/>
        </p:nvCxnSpPr>
        <p:spPr bwMode="auto">
          <a:xfrm rot="5400000">
            <a:off x="4607719" y="1858164"/>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73" name="椭圆 372"/>
          <p:cNvSpPr/>
          <p:nvPr/>
        </p:nvSpPr>
        <p:spPr bwMode="auto">
          <a:xfrm>
            <a:off x="5500694" y="1286660"/>
            <a:ext cx="642942" cy="428628"/>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sz="1400" b="0" u="none" dirty="0" smtClean="0">
              <a:solidFill>
                <a:srgbClr val="1A3868"/>
              </a:solidFill>
            </a:endParaRPr>
          </a:p>
        </p:txBody>
      </p:sp>
      <p:sp>
        <p:nvSpPr>
          <p:cNvPr id="374" name="TextBox 373"/>
          <p:cNvSpPr txBox="1"/>
          <p:nvPr/>
        </p:nvSpPr>
        <p:spPr>
          <a:xfrm>
            <a:off x="5500694" y="1358098"/>
            <a:ext cx="857256" cy="307777"/>
          </a:xfrm>
          <a:prstGeom prst="rect">
            <a:avLst/>
          </a:prstGeom>
          <a:noFill/>
        </p:spPr>
        <p:txBody>
          <a:bodyPr wrap="square" rtlCol="0">
            <a:spAutoFit/>
          </a:bodyPr>
          <a:lstStyle/>
          <a:p>
            <a:r>
              <a:rPr lang="en-US" altLang="zh-CN" sz="1400" b="0" u="none" dirty="0" smtClean="0">
                <a:solidFill>
                  <a:srgbClr val="1A3868"/>
                </a:solidFill>
              </a:rPr>
              <a:t>SNMP</a:t>
            </a:r>
            <a:endParaRPr lang="zh-CN" altLang="en-US" sz="1400" b="0" u="none" dirty="0" smtClean="0">
              <a:solidFill>
                <a:srgbClr val="1A3868"/>
              </a:solidFill>
            </a:endParaRPr>
          </a:p>
        </p:txBody>
      </p:sp>
      <p:sp>
        <p:nvSpPr>
          <p:cNvPr id="375" name="TextBox 374"/>
          <p:cNvSpPr txBox="1"/>
          <p:nvPr/>
        </p:nvSpPr>
        <p:spPr>
          <a:xfrm>
            <a:off x="5429256" y="2001040"/>
            <a:ext cx="785818" cy="738664"/>
          </a:xfrm>
          <a:prstGeom prst="rect">
            <a:avLst/>
          </a:prstGeom>
          <a:noFill/>
          <a:ln>
            <a:solidFill>
              <a:srgbClr val="000000"/>
            </a:solidFill>
          </a:ln>
        </p:spPr>
        <p:txBody>
          <a:bodyPr wrap="square" rtlCol="0">
            <a:spAutoFit/>
          </a:bodyPr>
          <a:lstStyle/>
          <a:p>
            <a:pPr algn="ctr"/>
            <a:r>
              <a:rPr lang="zh-CN" altLang="en-US" sz="1400" b="0" u="none" dirty="0" smtClean="0">
                <a:solidFill>
                  <a:srgbClr val="1A3868"/>
                </a:solidFill>
              </a:rPr>
              <a:t>熟知</a:t>
            </a:r>
            <a:endParaRPr lang="en-US" altLang="zh-CN" sz="1400" b="0" u="none" dirty="0" smtClean="0">
              <a:solidFill>
                <a:srgbClr val="1A3868"/>
              </a:solidFill>
            </a:endParaRPr>
          </a:p>
          <a:p>
            <a:pPr algn="ctr"/>
            <a:r>
              <a:rPr lang="zh-CN" altLang="en-US" sz="1400" b="0" u="none" dirty="0" smtClean="0">
                <a:solidFill>
                  <a:srgbClr val="1A3868"/>
                </a:solidFill>
              </a:rPr>
              <a:t>端口号</a:t>
            </a:r>
            <a:endParaRPr lang="en-US" altLang="zh-CN" sz="1400" b="0" u="none" dirty="0" smtClean="0">
              <a:solidFill>
                <a:srgbClr val="1A3868"/>
              </a:solidFill>
            </a:endParaRPr>
          </a:p>
          <a:p>
            <a:pPr algn="ctr"/>
            <a:r>
              <a:rPr lang="en-US" altLang="zh-CN" sz="1400" b="0" u="none" dirty="0" smtClean="0">
                <a:solidFill>
                  <a:srgbClr val="1A3868"/>
                </a:solidFill>
              </a:rPr>
              <a:t>161</a:t>
            </a:r>
            <a:endParaRPr lang="zh-CN" altLang="en-US" sz="1400" b="0" u="none" dirty="0" smtClean="0">
              <a:solidFill>
                <a:srgbClr val="1A3868"/>
              </a:solidFill>
            </a:endParaRPr>
          </a:p>
        </p:txBody>
      </p:sp>
      <p:cxnSp>
        <p:nvCxnSpPr>
          <p:cNvPr id="376" name="直接箭头连接符 375"/>
          <p:cNvCxnSpPr>
            <a:stCxn id="373" idx="4"/>
            <a:endCxn id="375" idx="0"/>
          </p:cNvCxnSpPr>
          <p:nvPr/>
        </p:nvCxnSpPr>
        <p:spPr bwMode="auto">
          <a:xfrm rot="5400000">
            <a:off x="5679289" y="1858164"/>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89" name="TextBox 388"/>
          <p:cNvSpPr txBox="1"/>
          <p:nvPr/>
        </p:nvSpPr>
        <p:spPr>
          <a:xfrm>
            <a:off x="285752" y="3014619"/>
            <a:ext cx="1643042" cy="338554"/>
          </a:xfrm>
          <a:prstGeom prst="rect">
            <a:avLst/>
          </a:prstGeom>
          <a:noFill/>
          <a:ln>
            <a:solidFill>
              <a:srgbClr val="000000"/>
            </a:solidFill>
          </a:ln>
        </p:spPr>
        <p:txBody>
          <a:bodyPr wrap="square" rtlCol="0">
            <a:spAutoFit/>
          </a:bodyPr>
          <a:lstStyle/>
          <a:p>
            <a:pPr algn="ctr"/>
            <a:r>
              <a:rPr lang="en-US" altLang="zh-CN" sz="1600" b="0" u="none" dirty="0" smtClean="0">
                <a:solidFill>
                  <a:srgbClr val="1A3868"/>
                </a:solidFill>
              </a:rPr>
              <a:t>TCP</a:t>
            </a:r>
            <a:endParaRPr lang="zh-CN" altLang="en-US" sz="1600" b="0" u="none" dirty="0" smtClean="0">
              <a:solidFill>
                <a:srgbClr val="1A3868"/>
              </a:solidFill>
            </a:endParaRPr>
          </a:p>
        </p:txBody>
      </p:sp>
      <p:cxnSp>
        <p:nvCxnSpPr>
          <p:cNvPr id="390" name="直接箭头连接符 389"/>
          <p:cNvCxnSpPr/>
          <p:nvPr/>
        </p:nvCxnSpPr>
        <p:spPr bwMode="auto">
          <a:xfrm rot="5400000">
            <a:off x="541169" y="2870949"/>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cxnSp>
        <p:nvCxnSpPr>
          <p:cNvPr id="391" name="直接箭头连接符 390"/>
          <p:cNvCxnSpPr/>
          <p:nvPr/>
        </p:nvCxnSpPr>
        <p:spPr bwMode="auto">
          <a:xfrm rot="5400000">
            <a:off x="1358084" y="2888599"/>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92" name="TextBox 391"/>
          <p:cNvSpPr txBox="1"/>
          <p:nvPr/>
        </p:nvSpPr>
        <p:spPr>
          <a:xfrm>
            <a:off x="2214578" y="3001172"/>
            <a:ext cx="785786" cy="338554"/>
          </a:xfrm>
          <a:prstGeom prst="rect">
            <a:avLst/>
          </a:prstGeom>
          <a:noFill/>
          <a:ln>
            <a:solidFill>
              <a:srgbClr val="000000"/>
            </a:solidFill>
          </a:ln>
        </p:spPr>
        <p:txBody>
          <a:bodyPr wrap="square" rtlCol="0">
            <a:spAutoFit/>
          </a:bodyPr>
          <a:lstStyle/>
          <a:p>
            <a:pPr algn="ctr"/>
            <a:r>
              <a:rPr lang="en-US" altLang="zh-CN" sz="1600" b="0" u="none" dirty="0" smtClean="0">
                <a:solidFill>
                  <a:srgbClr val="1A3868"/>
                </a:solidFill>
              </a:rPr>
              <a:t>UDP</a:t>
            </a:r>
            <a:endParaRPr lang="zh-CN" altLang="en-US" sz="1600" b="0" u="none" dirty="0" smtClean="0">
              <a:solidFill>
                <a:srgbClr val="1A3868"/>
              </a:solidFill>
            </a:endParaRPr>
          </a:p>
        </p:txBody>
      </p:sp>
      <p:cxnSp>
        <p:nvCxnSpPr>
          <p:cNvPr id="393" name="直接箭头连接符 392"/>
          <p:cNvCxnSpPr/>
          <p:nvPr/>
        </p:nvCxnSpPr>
        <p:spPr bwMode="auto">
          <a:xfrm rot="5400000">
            <a:off x="2429654" y="2870949"/>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94" name="TextBox 393"/>
          <p:cNvSpPr txBox="1"/>
          <p:nvPr/>
        </p:nvSpPr>
        <p:spPr>
          <a:xfrm>
            <a:off x="3500462" y="3001172"/>
            <a:ext cx="1643042" cy="338554"/>
          </a:xfrm>
          <a:prstGeom prst="rect">
            <a:avLst/>
          </a:prstGeom>
          <a:noFill/>
          <a:ln>
            <a:solidFill>
              <a:srgbClr val="000000"/>
            </a:solidFill>
          </a:ln>
        </p:spPr>
        <p:txBody>
          <a:bodyPr wrap="square" rtlCol="0">
            <a:spAutoFit/>
          </a:bodyPr>
          <a:lstStyle/>
          <a:p>
            <a:pPr algn="ctr"/>
            <a:r>
              <a:rPr lang="en-US" altLang="zh-CN" sz="1600" b="0" u="none" dirty="0" smtClean="0">
                <a:solidFill>
                  <a:srgbClr val="1A3868"/>
                </a:solidFill>
              </a:rPr>
              <a:t>TCP</a:t>
            </a:r>
            <a:endParaRPr lang="zh-CN" altLang="en-US" sz="1600" b="0" u="none" dirty="0" smtClean="0">
              <a:solidFill>
                <a:srgbClr val="1A3868"/>
              </a:solidFill>
            </a:endParaRPr>
          </a:p>
        </p:txBody>
      </p:sp>
      <p:cxnSp>
        <p:nvCxnSpPr>
          <p:cNvPr id="395" name="直接箭头连接符 394"/>
          <p:cNvCxnSpPr/>
          <p:nvPr/>
        </p:nvCxnSpPr>
        <p:spPr bwMode="auto">
          <a:xfrm rot="5400000">
            <a:off x="3755879" y="2857502"/>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cxnSp>
        <p:nvCxnSpPr>
          <p:cNvPr id="396" name="直接箭头连接符 395"/>
          <p:cNvCxnSpPr/>
          <p:nvPr/>
        </p:nvCxnSpPr>
        <p:spPr bwMode="auto">
          <a:xfrm rot="5400000">
            <a:off x="4572794" y="2875152"/>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97" name="TextBox 396"/>
          <p:cNvSpPr txBox="1"/>
          <p:nvPr/>
        </p:nvSpPr>
        <p:spPr>
          <a:xfrm>
            <a:off x="5429288" y="2987725"/>
            <a:ext cx="785786" cy="338554"/>
          </a:xfrm>
          <a:prstGeom prst="rect">
            <a:avLst/>
          </a:prstGeom>
          <a:noFill/>
          <a:ln>
            <a:solidFill>
              <a:srgbClr val="000000"/>
            </a:solidFill>
          </a:ln>
        </p:spPr>
        <p:txBody>
          <a:bodyPr wrap="square" rtlCol="0">
            <a:spAutoFit/>
          </a:bodyPr>
          <a:lstStyle/>
          <a:p>
            <a:pPr algn="ctr"/>
            <a:r>
              <a:rPr lang="en-US" altLang="zh-CN" sz="1600" b="0" u="none" dirty="0" smtClean="0">
                <a:solidFill>
                  <a:srgbClr val="1A3868"/>
                </a:solidFill>
              </a:rPr>
              <a:t>UDP</a:t>
            </a:r>
            <a:endParaRPr lang="zh-CN" altLang="en-US" sz="1600" b="0" u="none" dirty="0" smtClean="0">
              <a:solidFill>
                <a:srgbClr val="1A3868"/>
              </a:solidFill>
            </a:endParaRPr>
          </a:p>
        </p:txBody>
      </p:sp>
      <p:cxnSp>
        <p:nvCxnSpPr>
          <p:cNvPr id="398" name="直接箭头连接符 397"/>
          <p:cNvCxnSpPr/>
          <p:nvPr/>
        </p:nvCxnSpPr>
        <p:spPr bwMode="auto">
          <a:xfrm rot="5400000">
            <a:off x="5644364" y="2857502"/>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399" name="TextBox 398"/>
          <p:cNvSpPr txBox="1"/>
          <p:nvPr/>
        </p:nvSpPr>
        <p:spPr>
          <a:xfrm>
            <a:off x="285720" y="3618206"/>
            <a:ext cx="2714644" cy="338554"/>
          </a:xfrm>
          <a:prstGeom prst="rect">
            <a:avLst/>
          </a:prstGeom>
          <a:noFill/>
          <a:ln>
            <a:solidFill>
              <a:srgbClr val="000000"/>
            </a:solidFill>
          </a:ln>
        </p:spPr>
        <p:txBody>
          <a:bodyPr wrap="square" rtlCol="0">
            <a:spAutoFit/>
          </a:bodyPr>
          <a:lstStyle/>
          <a:p>
            <a:pPr algn="ctr"/>
            <a:r>
              <a:rPr lang="en-US" altLang="zh-CN" sz="1600" b="0" u="none" dirty="0" smtClean="0">
                <a:solidFill>
                  <a:srgbClr val="1A3868"/>
                </a:solidFill>
              </a:rPr>
              <a:t>IP</a:t>
            </a:r>
            <a:endParaRPr lang="zh-CN" altLang="en-US" sz="1600" b="0" u="none" dirty="0" smtClean="0">
              <a:solidFill>
                <a:srgbClr val="1A3868"/>
              </a:solidFill>
            </a:endParaRPr>
          </a:p>
        </p:txBody>
      </p:sp>
      <p:cxnSp>
        <p:nvCxnSpPr>
          <p:cNvPr id="400" name="直接箭头连接符 399"/>
          <p:cNvCxnSpPr/>
          <p:nvPr/>
        </p:nvCxnSpPr>
        <p:spPr bwMode="auto">
          <a:xfrm rot="5400000">
            <a:off x="999306" y="3492186"/>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cxnSp>
        <p:nvCxnSpPr>
          <p:cNvPr id="401" name="直接箭头连接符 400"/>
          <p:cNvCxnSpPr/>
          <p:nvPr/>
        </p:nvCxnSpPr>
        <p:spPr bwMode="auto">
          <a:xfrm rot="5400000">
            <a:off x="2429654" y="3473550"/>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402" name="TextBox 401"/>
          <p:cNvSpPr txBox="1"/>
          <p:nvPr/>
        </p:nvSpPr>
        <p:spPr>
          <a:xfrm>
            <a:off x="3500430" y="3614003"/>
            <a:ext cx="2714644" cy="338554"/>
          </a:xfrm>
          <a:prstGeom prst="rect">
            <a:avLst/>
          </a:prstGeom>
          <a:noFill/>
          <a:ln>
            <a:solidFill>
              <a:srgbClr val="000000"/>
            </a:solidFill>
          </a:ln>
        </p:spPr>
        <p:txBody>
          <a:bodyPr wrap="square" rtlCol="0">
            <a:spAutoFit/>
          </a:bodyPr>
          <a:lstStyle/>
          <a:p>
            <a:pPr algn="ctr"/>
            <a:r>
              <a:rPr lang="en-US" altLang="zh-CN" sz="1600" b="0" u="none" dirty="0" smtClean="0">
                <a:solidFill>
                  <a:srgbClr val="1A3868"/>
                </a:solidFill>
              </a:rPr>
              <a:t>IP</a:t>
            </a:r>
            <a:endParaRPr lang="zh-CN" altLang="en-US" sz="1600" b="0" u="none" dirty="0" smtClean="0">
              <a:solidFill>
                <a:srgbClr val="1A3868"/>
              </a:solidFill>
            </a:endParaRPr>
          </a:p>
        </p:txBody>
      </p:sp>
      <p:cxnSp>
        <p:nvCxnSpPr>
          <p:cNvPr id="403" name="直接箭头连接符 402"/>
          <p:cNvCxnSpPr/>
          <p:nvPr/>
        </p:nvCxnSpPr>
        <p:spPr bwMode="auto">
          <a:xfrm rot="5400000">
            <a:off x="4214016" y="3487983"/>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cxnSp>
        <p:nvCxnSpPr>
          <p:cNvPr id="404" name="直接箭头连接符 403"/>
          <p:cNvCxnSpPr/>
          <p:nvPr/>
        </p:nvCxnSpPr>
        <p:spPr bwMode="auto">
          <a:xfrm rot="5400000">
            <a:off x="5644364" y="3482794"/>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405" name="椭圆 404"/>
          <p:cNvSpPr/>
          <p:nvPr/>
        </p:nvSpPr>
        <p:spPr bwMode="auto">
          <a:xfrm>
            <a:off x="357158" y="4206374"/>
            <a:ext cx="5857916" cy="428628"/>
          </a:xfrm>
          <a:prstGeom prst="ellipse">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400" b="0" u="none" dirty="0" smtClean="0">
                <a:solidFill>
                  <a:srgbClr val="1A3868"/>
                </a:solidFill>
              </a:rPr>
              <a:t>互联网</a:t>
            </a:r>
          </a:p>
        </p:txBody>
      </p:sp>
      <p:cxnSp>
        <p:nvCxnSpPr>
          <p:cNvPr id="407" name="直接箭头连接符 406"/>
          <p:cNvCxnSpPr/>
          <p:nvPr/>
        </p:nvCxnSpPr>
        <p:spPr bwMode="auto">
          <a:xfrm rot="5400000">
            <a:off x="1510484" y="4098842"/>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cxnSp>
        <p:nvCxnSpPr>
          <p:cNvPr id="408" name="直接箭头连接符 407"/>
          <p:cNvCxnSpPr/>
          <p:nvPr/>
        </p:nvCxnSpPr>
        <p:spPr bwMode="auto">
          <a:xfrm rot="5400000">
            <a:off x="4725194" y="4085395"/>
            <a:ext cx="285752" cy="1588"/>
          </a:xfrm>
          <a:prstGeom prst="straightConnector1">
            <a:avLst/>
          </a:prstGeom>
          <a:noFill/>
          <a:ln w="9525" cap="flat" cmpd="sng" algn="ctr">
            <a:solidFill>
              <a:srgbClr val="000000"/>
            </a:solidFill>
            <a:prstDash val="solid"/>
            <a:round/>
            <a:headEnd type="triangle" w="med" len="med"/>
            <a:tailEnd type="triangle" w="med" len="med"/>
          </a:ln>
          <a:effectLst/>
        </p:spPr>
      </p:cxnSp>
      <p:sp>
        <p:nvSpPr>
          <p:cNvPr id="409" name="TextBox 408"/>
          <p:cNvSpPr txBox="1"/>
          <p:nvPr/>
        </p:nvSpPr>
        <p:spPr>
          <a:xfrm>
            <a:off x="1142976" y="858032"/>
            <a:ext cx="1143008" cy="400110"/>
          </a:xfrm>
          <a:prstGeom prst="rect">
            <a:avLst/>
          </a:prstGeom>
          <a:noFill/>
        </p:spPr>
        <p:txBody>
          <a:bodyPr wrap="square" rtlCol="0">
            <a:spAutoFit/>
          </a:bodyPr>
          <a:lstStyle/>
          <a:p>
            <a:r>
              <a:rPr lang="zh-CN" altLang="en-US" sz="2000" b="0" u="none" dirty="0" smtClean="0">
                <a:solidFill>
                  <a:srgbClr val="C00000"/>
                </a:solidFill>
                <a:ea typeface="+mn-ea"/>
              </a:rPr>
              <a:t>客户端</a:t>
            </a:r>
          </a:p>
        </p:txBody>
      </p:sp>
      <p:sp>
        <p:nvSpPr>
          <p:cNvPr id="410" name="TextBox 409"/>
          <p:cNvSpPr txBox="1"/>
          <p:nvPr/>
        </p:nvSpPr>
        <p:spPr>
          <a:xfrm>
            <a:off x="4214810" y="858032"/>
            <a:ext cx="1428760" cy="400110"/>
          </a:xfrm>
          <a:prstGeom prst="rect">
            <a:avLst/>
          </a:prstGeom>
          <a:noFill/>
        </p:spPr>
        <p:txBody>
          <a:bodyPr wrap="square" rtlCol="0">
            <a:spAutoFit/>
          </a:bodyPr>
          <a:lstStyle/>
          <a:p>
            <a:r>
              <a:rPr lang="zh-CN" altLang="en-US" sz="2000" b="0" u="none" dirty="0" smtClean="0">
                <a:solidFill>
                  <a:srgbClr val="C00000"/>
                </a:solidFill>
                <a:ea typeface="+mn-ea"/>
              </a:rPr>
              <a:t>服务器端</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标题 1"/>
          <p:cNvSpPr>
            <a:spLocks noGrp="1"/>
          </p:cNvSpPr>
          <p:nvPr>
            <p:ph type="title" idx="4294967295"/>
          </p:nvPr>
        </p:nvSpPr>
        <p:spPr>
          <a:xfrm>
            <a:off x="285765" y="643724"/>
            <a:ext cx="6429375" cy="857250"/>
          </a:xfrm>
        </p:spPr>
        <p:txBody>
          <a:bodyPr/>
          <a:lstStyle/>
          <a:p>
            <a:pPr algn="l"/>
            <a:r>
              <a:rPr lang="zh-CN" altLang="en-US" sz="2400" kern="1200" dirty="0" smtClean="0">
                <a:solidFill>
                  <a:srgbClr val="007D7A"/>
                </a:solidFill>
                <a:latin typeface="Times New Roman" pitchFamily="18" charset="0"/>
                <a:cs typeface="Times New Roman" pitchFamily="18" charset="0"/>
              </a:rPr>
              <a:t>端口号的分配方法（</a:t>
            </a:r>
            <a:r>
              <a:rPr lang="en-US" altLang="zh-CN" sz="2400" kern="1200" dirty="0" smtClean="0">
                <a:solidFill>
                  <a:srgbClr val="007D7A"/>
                </a:solidFill>
                <a:latin typeface="Times New Roman" pitchFamily="18" charset="0"/>
                <a:cs typeface="Times New Roman" pitchFamily="18" charset="0"/>
              </a:rPr>
              <a:t>IANA</a:t>
            </a:r>
            <a:r>
              <a:rPr lang="zh-CN" altLang="en-US" sz="2400" kern="1200" dirty="0" smtClean="0">
                <a:solidFill>
                  <a:srgbClr val="007D7A"/>
                </a:solidFill>
                <a:latin typeface="Times New Roman" pitchFamily="18" charset="0"/>
                <a:cs typeface="Times New Roman" pitchFamily="18" charset="0"/>
              </a:rPr>
              <a:t>管理）</a:t>
            </a:r>
          </a:p>
        </p:txBody>
      </p:sp>
      <p:sp>
        <p:nvSpPr>
          <p:cNvPr id="273410" name="内容占位符 2"/>
          <p:cNvSpPr>
            <a:spLocks noGrp="1"/>
          </p:cNvSpPr>
          <p:nvPr>
            <p:ph idx="4294967295"/>
          </p:nvPr>
        </p:nvSpPr>
        <p:spPr>
          <a:xfrm>
            <a:off x="357190" y="1474010"/>
            <a:ext cx="5643570" cy="3384550"/>
          </a:xfrm>
        </p:spPr>
        <p:txBody>
          <a:bodyPr/>
          <a:lstStyle/>
          <a:p>
            <a:pPr>
              <a:lnSpc>
                <a:spcPct val="120000"/>
              </a:lnSpc>
              <a:spcAft>
                <a:spcPts val="0"/>
              </a:spcAft>
              <a:buNone/>
            </a:pPr>
            <a:r>
              <a:rPr lang="zh-CN" altLang="en-US" sz="2000" kern="1200" dirty="0" smtClean="0">
                <a:solidFill>
                  <a:srgbClr val="1A3868"/>
                </a:solidFill>
                <a:latin typeface="Times New Roman" pitchFamily="18" charset="0"/>
                <a:ea typeface="微软雅黑" pitchFamily="34" charset="-122"/>
                <a:cs typeface="Times New Roman" pitchFamily="18" charset="0"/>
              </a:rPr>
              <a:t>端口号的类型：</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20000"/>
              </a:lnSpc>
              <a:spcAft>
                <a:spcPts val="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熟知端口号</a:t>
            </a:r>
          </a:p>
          <a:p>
            <a:pPr marL="742950" lvl="2" indent="-342900">
              <a:lnSpc>
                <a:spcPct val="120000"/>
              </a:lnSpc>
              <a:spcAft>
                <a:spcPts val="0"/>
              </a:spcAft>
              <a:buFont typeface="Wingdings" pitchFamily="2" charset="2"/>
              <a:buChar char="ü"/>
            </a:pPr>
            <a:r>
              <a:rPr lang="zh-CN" altLang="en-US" kern="1200" dirty="0" smtClean="0">
                <a:solidFill>
                  <a:srgbClr val="1A3868"/>
                </a:solidFill>
                <a:latin typeface="Times New Roman" pitchFamily="18" charset="0"/>
                <a:ea typeface="微软雅黑" pitchFamily="34" charset="-122"/>
                <a:cs typeface="Times New Roman" pitchFamily="18" charset="0"/>
              </a:rPr>
              <a:t>公认端口号，统一分配和控制</a:t>
            </a:r>
            <a:endParaRPr lang="en-US" altLang="zh-CN" kern="1200" dirty="0" smtClean="0">
              <a:solidFill>
                <a:srgbClr val="1A3868"/>
              </a:solidFill>
              <a:latin typeface="Times New Roman" pitchFamily="18" charset="0"/>
              <a:ea typeface="微软雅黑" pitchFamily="34" charset="-122"/>
              <a:cs typeface="Times New Roman" pitchFamily="18" charset="0"/>
            </a:endParaRPr>
          </a:p>
          <a:p>
            <a:pPr>
              <a:lnSpc>
                <a:spcPct val="120000"/>
              </a:lnSpc>
              <a:spcAft>
                <a:spcPts val="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注册（登记）端口</a:t>
            </a:r>
            <a:r>
              <a:rPr lang="zh-CN" altLang="en-US" sz="2000" kern="1200" dirty="0" smtClean="0">
                <a:solidFill>
                  <a:srgbClr val="1A3868"/>
                </a:solidFill>
                <a:latin typeface="Times New Roman" pitchFamily="18" charset="0"/>
                <a:ea typeface="微软雅黑" pitchFamily="34" charset="-122"/>
                <a:cs typeface="Times New Roman" pitchFamily="18" charset="0"/>
              </a:rPr>
              <a:t>号</a:t>
            </a:r>
          </a:p>
          <a:p>
            <a:pPr marL="742950" lvl="2" indent="-342900">
              <a:lnSpc>
                <a:spcPct val="120000"/>
              </a:lnSpc>
              <a:spcAft>
                <a:spcPts val="0"/>
              </a:spcAft>
              <a:buFont typeface="Wingdings" pitchFamily="2" charset="2"/>
              <a:buChar char="ü"/>
            </a:pPr>
            <a:r>
              <a:rPr lang="zh-CN" altLang="en-US" kern="1200" dirty="0" smtClean="0">
                <a:solidFill>
                  <a:srgbClr val="1A3868"/>
                </a:solidFill>
                <a:latin typeface="Times New Roman" pitchFamily="18" charset="0"/>
                <a:ea typeface="微软雅黑" pitchFamily="34" charset="-122"/>
                <a:cs typeface="Times New Roman" pitchFamily="18" charset="0"/>
              </a:rPr>
              <a:t>用户注册，防止重复</a:t>
            </a:r>
          </a:p>
          <a:p>
            <a:pPr>
              <a:lnSpc>
                <a:spcPct val="120000"/>
              </a:lnSpc>
              <a:spcAft>
                <a:spcPts val="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临时端口号</a:t>
            </a:r>
          </a:p>
          <a:p>
            <a:pPr marL="742950" lvl="2" indent="-342900">
              <a:lnSpc>
                <a:spcPct val="120000"/>
              </a:lnSpc>
              <a:spcAft>
                <a:spcPts val="0"/>
              </a:spcAft>
              <a:buFont typeface="Wingdings" pitchFamily="2" charset="2"/>
              <a:buChar char="ü"/>
            </a:pPr>
            <a:r>
              <a:rPr lang="zh-CN" altLang="en-US" kern="1200" dirty="0" smtClean="0">
                <a:solidFill>
                  <a:srgbClr val="1A3868"/>
                </a:solidFill>
                <a:latin typeface="Times New Roman" pitchFamily="18" charset="0"/>
                <a:ea typeface="微软雅黑" pitchFamily="34" charset="-122"/>
                <a:cs typeface="Times New Roman" pitchFamily="18" charset="0"/>
              </a:rPr>
              <a:t>客户机使用的临时端口号，随机选取的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9" name="标题 1"/>
          <p:cNvSpPr>
            <a:spLocks noGrp="1"/>
          </p:cNvSpPr>
          <p:nvPr>
            <p:ph type="title" idx="4294967295"/>
          </p:nvPr>
        </p:nvSpPr>
        <p:spPr>
          <a:xfrm>
            <a:off x="285765" y="786600"/>
            <a:ext cx="6429375" cy="857250"/>
          </a:xfrm>
        </p:spPr>
        <p:txBody>
          <a:bodyPr/>
          <a:lstStyle/>
          <a:p>
            <a:pPr algn="l"/>
            <a:r>
              <a:rPr lang="en-US" altLang="zh-CN" sz="2400" kern="1200" dirty="0" smtClean="0">
                <a:solidFill>
                  <a:srgbClr val="007D7A"/>
                </a:solidFill>
                <a:latin typeface="Times New Roman" pitchFamily="18" charset="0"/>
                <a:cs typeface="Times New Roman" pitchFamily="18" charset="0"/>
              </a:rPr>
              <a:t>IANA</a:t>
            </a:r>
            <a:r>
              <a:rPr lang="zh-CN" altLang="en-US" sz="2400" kern="1200" dirty="0" smtClean="0">
                <a:solidFill>
                  <a:srgbClr val="007D7A"/>
                </a:solidFill>
                <a:latin typeface="Times New Roman" pitchFamily="18" charset="0"/>
                <a:cs typeface="Times New Roman" pitchFamily="18" charset="0"/>
              </a:rPr>
              <a:t>对端口号数值划分的规定</a:t>
            </a:r>
          </a:p>
        </p:txBody>
      </p:sp>
      <p:sp>
        <p:nvSpPr>
          <p:cNvPr id="274440" name="内容占位符 2"/>
          <p:cNvSpPr>
            <a:spLocks noGrp="1"/>
          </p:cNvSpPr>
          <p:nvPr>
            <p:ph idx="4294967295"/>
          </p:nvPr>
        </p:nvSpPr>
        <p:spPr>
          <a:xfrm>
            <a:off x="214282" y="1661334"/>
            <a:ext cx="6072198" cy="3125788"/>
          </a:xfrm>
        </p:spPr>
        <p:txBody>
          <a:bodyPr/>
          <a:lstStyle/>
          <a:p>
            <a:pPr>
              <a:lnSpc>
                <a:spcPct val="120000"/>
              </a:lnSpc>
              <a:spcAft>
                <a:spcPts val="0"/>
              </a:spcAft>
            </a:pPr>
            <a:r>
              <a:rPr lang="zh-CN" altLang="en-US" sz="2000" kern="1200" dirty="0" smtClean="0">
                <a:solidFill>
                  <a:srgbClr val="1A3868"/>
                </a:solidFill>
                <a:latin typeface="Times New Roman" pitchFamily="18" charset="0"/>
                <a:ea typeface="微软雅黑" pitchFamily="34" charset="-122"/>
                <a:cs typeface="Times New Roman" pitchFamily="18" charset="0"/>
              </a:rPr>
              <a:t>在</a:t>
            </a:r>
            <a:r>
              <a:rPr lang="en-US" altLang="zh-CN" sz="2000" kern="1200" dirty="0" smtClean="0">
                <a:solidFill>
                  <a:srgbClr val="1A3868"/>
                </a:solidFill>
                <a:latin typeface="Times New Roman" pitchFamily="18" charset="0"/>
                <a:ea typeface="微软雅黑" pitchFamily="34" charset="-122"/>
                <a:cs typeface="Times New Roman" pitchFamily="18" charset="0"/>
              </a:rPr>
              <a:t>TCP/IP</a:t>
            </a:r>
            <a:r>
              <a:rPr lang="zh-CN" altLang="en-US" sz="2000" kern="1200" dirty="0" smtClean="0">
                <a:solidFill>
                  <a:srgbClr val="1A3868"/>
                </a:solidFill>
                <a:latin typeface="Times New Roman" pitchFamily="18" charset="0"/>
                <a:ea typeface="微软雅黑" pitchFamily="34" charset="-122"/>
                <a:cs typeface="Times New Roman" pitchFamily="18" charset="0"/>
              </a:rPr>
              <a:t>协议族中，端口号的数值是取</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20000"/>
              </a:lnSpc>
              <a:spcAft>
                <a:spcPts val="0"/>
              </a:spcAft>
              <a:buNone/>
            </a:pPr>
            <a:r>
              <a:rPr lang="zh-CN" altLang="en-US" sz="2000" kern="1200" dirty="0" smtClean="0">
                <a:solidFill>
                  <a:srgbClr val="1A3868"/>
                </a:solidFill>
                <a:latin typeface="Times New Roman" pitchFamily="18" charset="0"/>
                <a:ea typeface="微软雅黑" pitchFamily="34" charset="-122"/>
                <a:cs typeface="Times New Roman" pitchFamily="18" charset="0"/>
              </a:rPr>
              <a:t>      </a:t>
            </a:r>
            <a:r>
              <a:rPr lang="en-US" altLang="zh-CN" sz="2000" kern="1200" dirty="0" smtClean="0">
                <a:solidFill>
                  <a:srgbClr val="1A3868"/>
                </a:solidFill>
                <a:latin typeface="Times New Roman" pitchFamily="18" charset="0"/>
                <a:ea typeface="微软雅黑" pitchFamily="34" charset="-122"/>
                <a:cs typeface="Times New Roman" pitchFamily="18" charset="0"/>
              </a:rPr>
              <a:t>0</a:t>
            </a:r>
            <a:r>
              <a:rPr lang="zh-CN" altLang="en-US" sz="2000" kern="1200" dirty="0" smtClean="0">
                <a:solidFill>
                  <a:srgbClr val="1A3868"/>
                </a:solidFill>
                <a:latin typeface="Times New Roman" pitchFamily="18" charset="0"/>
                <a:ea typeface="微软雅黑" pitchFamily="34" charset="-122"/>
                <a:cs typeface="Times New Roman" pitchFamily="18" charset="0"/>
              </a:rPr>
              <a:t>～</a:t>
            </a:r>
            <a:r>
              <a:rPr lang="en-US" altLang="zh-CN" sz="2000" kern="1200" dirty="0" smtClean="0">
                <a:solidFill>
                  <a:srgbClr val="1A3868"/>
                </a:solidFill>
                <a:latin typeface="Times New Roman" pitchFamily="18" charset="0"/>
                <a:ea typeface="微软雅黑" pitchFamily="34" charset="-122"/>
                <a:cs typeface="Times New Roman" pitchFamily="18" charset="0"/>
              </a:rPr>
              <a:t>65535</a:t>
            </a:r>
            <a:r>
              <a:rPr lang="zh-CN" altLang="en-US" sz="2000" kern="1200" dirty="0" smtClean="0">
                <a:solidFill>
                  <a:srgbClr val="1A3868"/>
                </a:solidFill>
                <a:latin typeface="Times New Roman" pitchFamily="18" charset="0"/>
                <a:ea typeface="微软雅黑" pitchFamily="34" charset="-122"/>
                <a:cs typeface="Times New Roman" pitchFamily="18" charset="0"/>
              </a:rPr>
              <a:t>之间的整数；</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a:lnSpc>
                <a:spcPct val="120000"/>
              </a:lnSpc>
              <a:spcAft>
                <a:spcPts val="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IANA</a:t>
            </a:r>
            <a:r>
              <a:rPr lang="zh-CN" altLang="en-US" sz="2000" kern="1200" dirty="0" smtClean="0">
                <a:solidFill>
                  <a:srgbClr val="1A3868"/>
                </a:solidFill>
                <a:latin typeface="Times New Roman" pitchFamily="18" charset="0"/>
                <a:ea typeface="微软雅黑" pitchFamily="34" charset="-122"/>
                <a:cs typeface="Times New Roman" pitchFamily="18" charset="0"/>
              </a:rPr>
              <a:t>对于端口号数值范围的划分：</a:t>
            </a:r>
          </a:p>
        </p:txBody>
      </p:sp>
      <p:sp>
        <p:nvSpPr>
          <p:cNvPr id="27444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74438" name="Object 1"/>
          <p:cNvGraphicFramePr>
            <a:graphicFrameLocks noChangeAspect="1"/>
          </p:cNvGraphicFramePr>
          <p:nvPr/>
        </p:nvGraphicFramePr>
        <p:xfrm>
          <a:off x="142844" y="3336249"/>
          <a:ext cx="6323027" cy="879369"/>
        </p:xfrm>
        <a:graphic>
          <a:graphicData uri="http://schemas.openxmlformats.org/presentationml/2006/ole">
            <mc:AlternateContent xmlns:mc="http://schemas.openxmlformats.org/markup-compatibility/2006">
              <mc:Choice xmlns:v="urn:schemas-microsoft-com:vml" Requires="v">
                <p:oleObj spid="_x0000_s274448" name="Visio" r:id="rId3" imgW="3902583" imgH="586740" progId="Visio.Drawing.11">
                  <p:embed/>
                </p:oleObj>
              </mc:Choice>
              <mc:Fallback>
                <p:oleObj name="Visio" r:id="rId3" imgW="3902583" imgH="5867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4" y="3336249"/>
                        <a:ext cx="6323027" cy="879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标题 1"/>
          <p:cNvSpPr>
            <a:spLocks noGrp="1"/>
          </p:cNvSpPr>
          <p:nvPr>
            <p:ph type="title" idx="4294967295"/>
          </p:nvPr>
        </p:nvSpPr>
        <p:spPr>
          <a:xfrm>
            <a:off x="357203" y="572280"/>
            <a:ext cx="6429375" cy="857250"/>
          </a:xfrm>
        </p:spPr>
        <p:txBody>
          <a:bodyPr/>
          <a:lstStyle/>
          <a:p>
            <a:pPr algn="l"/>
            <a:r>
              <a:rPr lang="zh-CN" altLang="en-US" sz="2400" kern="1200" dirty="0" smtClean="0">
                <a:solidFill>
                  <a:srgbClr val="007D7A"/>
                </a:solidFill>
                <a:latin typeface="Times New Roman" pitchFamily="18" charset="0"/>
                <a:cs typeface="Times New Roman" pitchFamily="18" charset="0"/>
              </a:rPr>
              <a:t>熟知端口号的分配方法</a:t>
            </a:r>
          </a:p>
        </p:txBody>
      </p:sp>
      <p:sp>
        <p:nvSpPr>
          <p:cNvPr id="275458" name="内容占位符 2"/>
          <p:cNvSpPr>
            <a:spLocks noGrp="1"/>
          </p:cNvSpPr>
          <p:nvPr>
            <p:ph idx="4294967295"/>
          </p:nvPr>
        </p:nvSpPr>
        <p:spPr>
          <a:xfrm>
            <a:off x="371500" y="1283489"/>
            <a:ext cx="7772400" cy="503237"/>
          </a:xfrm>
        </p:spPr>
        <p:txBody>
          <a:bodyPr/>
          <a:lstStyle/>
          <a:p>
            <a:pPr>
              <a:buFontTx/>
              <a:buNone/>
            </a:pP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的熟知端口号的分配</a:t>
            </a:r>
          </a:p>
        </p:txBody>
      </p:sp>
      <p:graphicFrame>
        <p:nvGraphicFramePr>
          <p:cNvPr id="6" name="Group 148"/>
          <p:cNvGraphicFramePr>
            <a:graphicFrameLocks noGrp="1"/>
          </p:cNvGraphicFramePr>
          <p:nvPr>
            <p:extLst>
              <p:ext uri="{D42A27DB-BD31-4B8C-83A1-F6EECF244321}">
                <p14:modId xmlns:p14="http://schemas.microsoft.com/office/powerpoint/2010/main" val="1805214128"/>
              </p:ext>
            </p:extLst>
          </p:nvPr>
        </p:nvGraphicFramePr>
        <p:xfrm>
          <a:off x="379426" y="1843895"/>
          <a:ext cx="5621335" cy="2943227"/>
        </p:xfrm>
        <a:graphic>
          <a:graphicData uri="http://schemas.openxmlformats.org/drawingml/2006/table">
            <a:tbl>
              <a:tblPr/>
              <a:tblGrid>
                <a:gridCol w="1123976">
                  <a:extLst>
                    <a:ext uri="{9D8B030D-6E8A-4147-A177-3AD203B41FA5}">
                      <a16:colId xmlns:a16="http://schemas.microsoft.com/office/drawing/2014/main" val="20000"/>
                    </a:ext>
                  </a:extLst>
                </a:gridCol>
                <a:gridCol w="1058374">
                  <a:extLst>
                    <a:ext uri="{9D8B030D-6E8A-4147-A177-3AD203B41FA5}">
                      <a16:colId xmlns:a16="http://schemas.microsoft.com/office/drawing/2014/main" val="20001"/>
                    </a:ext>
                  </a:extLst>
                </a:gridCol>
                <a:gridCol w="3438985">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bg1"/>
                          </a:solidFill>
                          <a:effectLst/>
                          <a:latin typeface="Times New Roman" pitchFamily="18" charset="0"/>
                          <a:ea typeface="微软雅黑" pitchFamily="34" charset="-122"/>
                          <a:cs typeface="+mn-cs"/>
                        </a:rPr>
                        <a:t>端口号</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bg1"/>
                          </a:solidFill>
                          <a:effectLst/>
                          <a:latin typeface="Times New Roman" pitchFamily="18" charset="0"/>
                          <a:ea typeface="微软雅黑" pitchFamily="34" charset="-122"/>
                          <a:cs typeface="+mn-cs"/>
                        </a:rPr>
                        <a:t>服务进程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bg1"/>
                          </a:solidFill>
                          <a:effectLst/>
                          <a:latin typeface="Times New Roman" pitchFamily="18" charset="0"/>
                          <a:ea typeface="微软雅黑" pitchFamily="34" charset="-122"/>
                          <a:cs typeface="+mn-cs"/>
                        </a:rPr>
                        <a:t>说明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extLst>
                  <a:ext uri="{0D108BD9-81ED-4DB2-BD59-A6C34878D82A}">
                    <a16:rowId xmlns:a16="http://schemas.microsoft.com/office/drawing/2014/main" val="10000"/>
                  </a:ext>
                </a:extLst>
              </a:tr>
              <a:tr h="363538">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53</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DNS</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域名服务</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67/68</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DHCP</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smtClean="0">
                          <a:ln>
                            <a:noFill/>
                          </a:ln>
                          <a:solidFill>
                            <a:srgbClr val="267326"/>
                          </a:solidFill>
                          <a:effectLst/>
                          <a:latin typeface="+mn-ea"/>
                          <a:ea typeface="+mn-ea"/>
                          <a:cs typeface="Times New Roman" pitchFamily="18" charset="0"/>
                        </a:rPr>
                        <a:t>动态主机配置协议</a:t>
                      </a:r>
                      <a:endParaRPr kumimoji="0" lang="zh-CN" altLang="en-US" sz="1600" b="0" i="0" u="none" strike="noStrike" cap="none" normalizeH="0" baseline="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69</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TFTP</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简单文件传送协议</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111</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RPC</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远程过程调用</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6075">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123</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NTP</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网络时间协议</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63">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161/162</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SNMP</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简单网络管理协议</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938">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520</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RIP</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endParaRPr kumimoji="0" lang="en-US" altLang="zh-CN" sz="1600" b="0" i="0" u="none" strike="noStrike" cap="none" normalizeH="0" baseline="0" dirty="0" smtClean="0">
                        <a:ln>
                          <a:noFill/>
                        </a:ln>
                        <a:solidFill>
                          <a:srgbClr val="267326"/>
                        </a:solidFill>
                        <a:effectLst/>
                        <a:latin typeface="+mn-ea"/>
                        <a:ea typeface="+mn-ea"/>
                        <a:cs typeface="Times New Roman" pitchFamily="18" charset="0"/>
                      </a:endParaRPr>
                    </a:p>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路由信息协议</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内容占位符 2"/>
          <p:cNvSpPr>
            <a:spLocks noGrp="1"/>
          </p:cNvSpPr>
          <p:nvPr>
            <p:ph idx="4294967295"/>
          </p:nvPr>
        </p:nvSpPr>
        <p:spPr>
          <a:xfrm>
            <a:off x="371500" y="981883"/>
            <a:ext cx="4557690" cy="519091"/>
          </a:xfrm>
        </p:spPr>
        <p:txBody>
          <a:bodyPr/>
          <a:lstStyle/>
          <a:p>
            <a:pPr>
              <a:buNone/>
            </a:pPr>
            <a:r>
              <a:rPr lang="en-US" altLang="zh-CN" sz="2200" kern="1200" dirty="0" smtClean="0">
                <a:solidFill>
                  <a:srgbClr val="1A3868"/>
                </a:solidFill>
                <a:latin typeface="Times New Roman" pitchFamily="18" charset="0"/>
                <a:ea typeface="微软雅黑" pitchFamily="34" charset="-122"/>
                <a:cs typeface="Times New Roman" pitchFamily="18" charset="0"/>
              </a:rPr>
              <a:t>TCP</a:t>
            </a:r>
            <a:r>
              <a:rPr lang="zh-CN" altLang="en-US" sz="2200" kern="1200" dirty="0" smtClean="0">
                <a:solidFill>
                  <a:srgbClr val="1A3868"/>
                </a:solidFill>
                <a:latin typeface="Times New Roman" pitchFamily="18" charset="0"/>
                <a:ea typeface="微软雅黑" pitchFamily="34" charset="-122"/>
                <a:cs typeface="Times New Roman" pitchFamily="18" charset="0"/>
              </a:rPr>
              <a:t>的熟知端口号的分配</a:t>
            </a:r>
          </a:p>
        </p:txBody>
      </p:sp>
      <p:graphicFrame>
        <p:nvGraphicFramePr>
          <p:cNvPr id="5" name="Group 148"/>
          <p:cNvGraphicFramePr>
            <a:graphicFrameLocks noGrp="1"/>
          </p:cNvGraphicFramePr>
          <p:nvPr>
            <p:extLst>
              <p:ext uri="{D42A27DB-BD31-4B8C-83A1-F6EECF244321}">
                <p14:modId xmlns:p14="http://schemas.microsoft.com/office/powerpoint/2010/main" val="223179732"/>
              </p:ext>
            </p:extLst>
          </p:nvPr>
        </p:nvGraphicFramePr>
        <p:xfrm>
          <a:off x="371500" y="1564432"/>
          <a:ext cx="5621335" cy="3332165"/>
        </p:xfrm>
        <a:graphic>
          <a:graphicData uri="http://schemas.openxmlformats.org/drawingml/2006/table">
            <a:tbl>
              <a:tblPr/>
              <a:tblGrid>
                <a:gridCol w="1123976">
                  <a:extLst>
                    <a:ext uri="{9D8B030D-6E8A-4147-A177-3AD203B41FA5}">
                      <a16:colId xmlns:a16="http://schemas.microsoft.com/office/drawing/2014/main" val="20000"/>
                    </a:ext>
                  </a:extLst>
                </a:gridCol>
                <a:gridCol w="1058374">
                  <a:extLst>
                    <a:ext uri="{9D8B030D-6E8A-4147-A177-3AD203B41FA5}">
                      <a16:colId xmlns:a16="http://schemas.microsoft.com/office/drawing/2014/main" val="20001"/>
                    </a:ext>
                  </a:extLst>
                </a:gridCol>
                <a:gridCol w="3438985">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bg1"/>
                          </a:solidFill>
                          <a:effectLst/>
                          <a:latin typeface="Times New Roman" pitchFamily="18" charset="0"/>
                          <a:ea typeface="微软雅黑" pitchFamily="34" charset="-122"/>
                          <a:cs typeface="+mn-cs"/>
                        </a:rPr>
                        <a:t>端口号</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bg1"/>
                          </a:solidFill>
                          <a:effectLst/>
                          <a:latin typeface="Times New Roman" pitchFamily="18" charset="0"/>
                          <a:ea typeface="微软雅黑" pitchFamily="34" charset="-122"/>
                          <a:cs typeface="+mn-cs"/>
                        </a:rPr>
                        <a:t>服务进程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tc>
                  <a:txBody>
                    <a:bodyPr/>
                    <a:lstStyle/>
                    <a:p>
                      <a:pPr marL="0" marR="0" lvl="0" indent="0" algn="ctr" defTabSz="914400" rtl="0" eaLnBrk="1" fontAlgn="base" latinLnBrk="0" hangingPunct="1">
                        <a:lnSpc>
                          <a:spcPct val="130000"/>
                        </a:lnSpc>
                        <a:spcBef>
                          <a:spcPct val="0"/>
                        </a:spcBef>
                        <a:spcAft>
                          <a:spcPct val="0"/>
                        </a:spcAft>
                        <a:buClrTx/>
                        <a:buSzTx/>
                        <a:buFontTx/>
                        <a:buNone/>
                        <a:tabLst/>
                      </a:pPr>
                      <a:r>
                        <a:rPr kumimoji="0" lang="zh-CN" altLang="en-US" sz="1400" b="1" i="0" u="none" strike="noStrike" kern="1200" cap="none" normalizeH="0" baseline="0" dirty="0" smtClean="0">
                          <a:ln>
                            <a:noFill/>
                          </a:ln>
                          <a:solidFill>
                            <a:schemeClr val="bg1"/>
                          </a:solidFill>
                          <a:effectLst/>
                          <a:latin typeface="Times New Roman" pitchFamily="18" charset="0"/>
                          <a:ea typeface="微软雅黑" pitchFamily="34" charset="-122"/>
                          <a:cs typeface="+mn-cs"/>
                        </a:rPr>
                        <a:t>说明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10253F"/>
                    </a:solidFill>
                  </a:tcPr>
                </a:tc>
                <a:extLst>
                  <a:ext uri="{0D108BD9-81ED-4DB2-BD59-A6C34878D82A}">
                    <a16:rowId xmlns:a16="http://schemas.microsoft.com/office/drawing/2014/main" val="10000"/>
                  </a:ext>
                </a:extLst>
              </a:tr>
              <a:tr h="363538">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20</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FTP</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smtClean="0">
                          <a:ln>
                            <a:noFill/>
                          </a:ln>
                          <a:solidFill>
                            <a:srgbClr val="267326"/>
                          </a:solidFill>
                          <a:effectLst/>
                          <a:latin typeface="+mn-ea"/>
                          <a:ea typeface="+mn-ea"/>
                          <a:cs typeface="Times New Roman" pitchFamily="18" charset="0"/>
                        </a:rPr>
                        <a:t>文件传输协议（数据连接）</a:t>
                      </a:r>
                      <a:endParaRPr kumimoji="0" lang="zh-CN" altLang="en-US" sz="1600" b="0" i="0" u="none" strike="noStrike" cap="none" normalizeH="0" baseline="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21</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FTP</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文件传输协议（控制连接）</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23</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TELNET</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网络虚拟终端协议</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25</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SMTP</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smtClean="0">
                          <a:ln>
                            <a:noFill/>
                          </a:ln>
                          <a:solidFill>
                            <a:srgbClr val="267326"/>
                          </a:solidFill>
                          <a:effectLst/>
                          <a:latin typeface="+mn-ea"/>
                          <a:ea typeface="+mn-ea"/>
                          <a:cs typeface="Times New Roman" pitchFamily="18" charset="0"/>
                        </a:rPr>
                        <a:t>简单邮件传输协议</a:t>
                      </a:r>
                      <a:endParaRPr kumimoji="0" lang="zh-CN" altLang="en-US" sz="1600" b="0" i="0" u="none" strike="noStrike" cap="none" normalizeH="0" baseline="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6075">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80</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HTTP</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smtClean="0">
                          <a:ln>
                            <a:noFill/>
                          </a:ln>
                          <a:solidFill>
                            <a:srgbClr val="267326"/>
                          </a:solidFill>
                          <a:effectLst/>
                          <a:latin typeface="+mn-ea"/>
                          <a:ea typeface="+mn-ea"/>
                          <a:cs typeface="Times New Roman" pitchFamily="18" charset="0"/>
                        </a:rPr>
                        <a:t>超文本传输协议</a:t>
                      </a:r>
                      <a:endParaRPr kumimoji="0" lang="zh-CN" altLang="en-US" sz="1600" b="0" i="0" u="none" strike="noStrike" cap="none" normalizeH="0" baseline="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2263">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119</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NNTP</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smtClean="0">
                          <a:ln>
                            <a:noFill/>
                          </a:ln>
                          <a:solidFill>
                            <a:srgbClr val="267326"/>
                          </a:solidFill>
                          <a:effectLst/>
                          <a:latin typeface="+mn-ea"/>
                          <a:ea typeface="+mn-ea"/>
                          <a:cs typeface="Times New Roman" pitchFamily="18" charset="0"/>
                        </a:rPr>
                        <a:t>网络新闻传输协议</a:t>
                      </a:r>
                      <a:endParaRPr kumimoji="0" lang="zh-CN" altLang="en-US" sz="1600" b="0" i="0" u="none" strike="noStrike" cap="none" normalizeH="0" baseline="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938">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smtClean="0">
                          <a:ln>
                            <a:noFill/>
                          </a:ln>
                          <a:solidFill>
                            <a:srgbClr val="267326"/>
                          </a:solidFill>
                          <a:effectLst/>
                          <a:latin typeface="Times New Roman" pitchFamily="18" charset="0"/>
                          <a:ea typeface="宋体" charset="-122"/>
                          <a:cs typeface="Courier New" pitchFamily="49" charset="0"/>
                        </a:rPr>
                        <a:t>179</a:t>
                      </a:r>
                      <a:endParaRPr kumimoji="0" lang="zh-CN" altLang="zh-CN" sz="1600" b="0" i="0" u="none" strike="noStrike" cap="none" normalizeH="0" baseline="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cap="none" normalizeH="0" baseline="0" dirty="0" smtClean="0">
                          <a:ln>
                            <a:noFill/>
                          </a:ln>
                          <a:solidFill>
                            <a:srgbClr val="267326"/>
                          </a:solidFill>
                          <a:effectLst/>
                          <a:latin typeface="Times New Roman" pitchFamily="18" charset="0"/>
                          <a:ea typeface="宋体" charset="-122"/>
                          <a:cs typeface="Courier New" pitchFamily="49" charset="0"/>
                        </a:rPr>
                        <a:t>BGP</a:t>
                      </a:r>
                      <a:endParaRPr kumimoji="0" lang="zh-CN" altLang="zh-CN" sz="1600" b="0" i="0" u="none" strike="noStrike" cap="none" normalizeH="0" baseline="0" dirty="0" smtClean="0">
                        <a:ln>
                          <a:noFill/>
                        </a:ln>
                        <a:solidFill>
                          <a:srgbClr val="267326"/>
                        </a:solidFill>
                        <a:effectLst/>
                        <a:latin typeface="宋体" charset="-122"/>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zh-CN" altLang="en-US" sz="1600" b="0" i="0" u="none" strike="noStrike" cap="none" normalizeH="0" baseline="0" dirty="0" smtClean="0">
                          <a:ln>
                            <a:noFill/>
                          </a:ln>
                          <a:solidFill>
                            <a:srgbClr val="267326"/>
                          </a:solidFill>
                          <a:effectLst/>
                          <a:latin typeface="+mn-ea"/>
                          <a:ea typeface="+mn-ea"/>
                          <a:cs typeface="Times New Roman" pitchFamily="18" charset="0"/>
                        </a:rPr>
                        <a:t>边界路由协议</a:t>
                      </a:r>
                      <a:endParaRPr kumimoji="0" lang="zh-CN" altLang="en-US" sz="1600" b="0" i="0" u="none" strike="noStrike" cap="none" normalizeH="0" baseline="0" dirty="0" smtClean="0">
                        <a:ln>
                          <a:noFill/>
                        </a:ln>
                        <a:solidFill>
                          <a:srgbClr val="267326"/>
                        </a:solidFill>
                        <a:effectLst/>
                        <a:latin typeface="+mn-ea"/>
                        <a:ea typeface="+mn-ea"/>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938">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kern="1200" cap="none" normalizeH="0" baseline="0" dirty="0" smtClean="0">
                          <a:ln>
                            <a:noFill/>
                          </a:ln>
                          <a:solidFill>
                            <a:srgbClr val="267326"/>
                          </a:solidFill>
                          <a:effectLst/>
                          <a:latin typeface="Times New Roman" pitchFamily="18" charset="0"/>
                          <a:ea typeface="宋体" charset="-122"/>
                          <a:cs typeface="Courier New" pitchFamily="49" charset="0"/>
                        </a:rPr>
                        <a:t>443</a:t>
                      </a:r>
                      <a:endParaRPr kumimoji="0" lang="zh-CN" altLang="zh-CN" sz="1600" b="0" i="0" u="none" strike="noStrike" kern="1200" cap="none" normalizeH="0" baseline="0" dirty="0" smtClean="0">
                        <a:ln>
                          <a:noFill/>
                        </a:ln>
                        <a:solidFill>
                          <a:srgbClr val="267326"/>
                        </a:solidFill>
                        <a:effectLst/>
                        <a:latin typeface="Times New Roman" pitchFamily="18" charset="0"/>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kern="1200" cap="none" normalizeH="0" baseline="0" dirty="0" smtClean="0">
                          <a:ln>
                            <a:noFill/>
                          </a:ln>
                          <a:solidFill>
                            <a:srgbClr val="267326"/>
                          </a:solidFill>
                          <a:effectLst/>
                          <a:latin typeface="Times New Roman" pitchFamily="18" charset="0"/>
                          <a:ea typeface="宋体" charset="-122"/>
                          <a:cs typeface="Courier New" pitchFamily="49" charset="0"/>
                        </a:rPr>
                        <a:t>HTTPS</a:t>
                      </a:r>
                      <a:endParaRPr kumimoji="0" lang="zh-CN" altLang="zh-CN" sz="1600" b="0" i="0" u="none" strike="noStrike" kern="1200" cap="none" normalizeH="0" baseline="0" dirty="0" smtClean="0">
                        <a:ln>
                          <a:noFill/>
                        </a:ln>
                        <a:solidFill>
                          <a:srgbClr val="267326"/>
                        </a:solidFill>
                        <a:effectLst/>
                        <a:latin typeface="Times New Roman" pitchFamily="18" charset="0"/>
                        <a:ea typeface="宋体"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ts val="1200"/>
                        </a:lnSpc>
                        <a:spcBef>
                          <a:spcPct val="0"/>
                        </a:spcBef>
                        <a:spcAft>
                          <a:spcPct val="0"/>
                        </a:spcAft>
                        <a:buClrTx/>
                        <a:buSzTx/>
                        <a:buFontTx/>
                        <a:buNone/>
                        <a:tabLst/>
                      </a:pPr>
                      <a:r>
                        <a:rPr kumimoji="0" lang="en-US" altLang="zh-CN" sz="1600" b="0" i="0" u="none" strike="noStrike" kern="1200" cap="none" normalizeH="0" baseline="0" dirty="0" smtClean="0">
                          <a:ln>
                            <a:noFill/>
                          </a:ln>
                          <a:solidFill>
                            <a:srgbClr val="267326"/>
                          </a:solidFill>
                          <a:effectLst/>
                          <a:latin typeface="+mn-ea"/>
                          <a:ea typeface="+mn-ea"/>
                          <a:cs typeface="Times New Roman" pitchFamily="18" charset="0"/>
                        </a:rPr>
                        <a:t>HTTP over Secure Socket Layer</a:t>
                      </a:r>
                      <a:endParaRPr kumimoji="0" lang="zh-CN" altLang="en-US" sz="1600" b="0" i="0" u="none" strike="noStrike" kern="1200" cap="none" normalizeH="0" baseline="0" dirty="0" smtClean="0">
                        <a:ln>
                          <a:noFill/>
                        </a:ln>
                        <a:solidFill>
                          <a:srgbClr val="267326"/>
                        </a:solidFill>
                        <a:effectLst/>
                        <a:latin typeface="+mn-ea"/>
                        <a:ea typeface="+mn-ea"/>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7163435"/>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标题 1"/>
          <p:cNvSpPr>
            <a:spLocks noGrp="1"/>
          </p:cNvSpPr>
          <p:nvPr>
            <p:ph type="title" idx="4294967295"/>
          </p:nvPr>
        </p:nvSpPr>
        <p:spPr>
          <a:xfrm>
            <a:off x="328638" y="761199"/>
            <a:ext cx="7886700" cy="668337"/>
          </a:xfrm>
        </p:spPr>
        <p:txBody>
          <a:bodyPr/>
          <a:lstStyle/>
          <a:p>
            <a:pPr algn="l"/>
            <a:r>
              <a:rPr lang="zh-CN" altLang="en-US" sz="2400" kern="1200" dirty="0" smtClean="0">
                <a:solidFill>
                  <a:srgbClr val="007D7A"/>
                </a:solidFill>
                <a:latin typeface="Times New Roman" pitchFamily="18" charset="0"/>
                <a:cs typeface="Times New Roman" pitchFamily="18" charset="0"/>
              </a:rPr>
              <a:t>三、传输层的多路复用与多路分解</a:t>
            </a:r>
          </a:p>
        </p:txBody>
      </p:sp>
      <p:sp>
        <p:nvSpPr>
          <p:cNvPr id="281602" name="内容占位符 2"/>
          <p:cNvSpPr>
            <a:spLocks noGrp="1"/>
          </p:cNvSpPr>
          <p:nvPr>
            <p:ph idx="4294967295"/>
          </p:nvPr>
        </p:nvSpPr>
        <p:spPr>
          <a:xfrm>
            <a:off x="285752" y="1572412"/>
            <a:ext cx="5857884" cy="3000396"/>
          </a:xfrm>
        </p:spPr>
        <p:txBody>
          <a:bodyPr/>
          <a:lstStyle/>
          <a:p>
            <a:pPr marL="0" indent="0">
              <a:lnSpc>
                <a:spcPct val="120000"/>
              </a:lnSpc>
              <a:spcAft>
                <a:spcPts val="600"/>
              </a:spcAft>
              <a:buNone/>
            </a:pPr>
            <a:r>
              <a:rPr lang="en-US" altLang="zh-CN" sz="2000" kern="1200" dirty="0" smtClean="0">
                <a:solidFill>
                  <a:srgbClr val="1A3868"/>
                </a:solidFill>
                <a:latin typeface="Times New Roman" pitchFamily="18" charset="0"/>
                <a:ea typeface="微软雅黑" pitchFamily="34" charset="-122"/>
                <a:cs typeface="Times New Roman" pitchFamily="18" charset="0"/>
              </a:rPr>
              <a:t>TCP/IP</a:t>
            </a:r>
            <a:r>
              <a:rPr lang="zh-CN" altLang="en-US" sz="2000" kern="1200" dirty="0" smtClean="0">
                <a:solidFill>
                  <a:srgbClr val="1A3868"/>
                </a:solidFill>
                <a:latin typeface="Times New Roman" pitchFamily="18" charset="0"/>
                <a:ea typeface="微软雅黑" pitchFamily="34" charset="-122"/>
                <a:cs typeface="Times New Roman" pitchFamily="18" charset="0"/>
              </a:rPr>
              <a:t>协议允许多个不同的应用程序，同时使用</a:t>
            </a: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协议和一个互联网络的物理连接进行发送和接收。</a:t>
            </a:r>
          </a:p>
          <a:p>
            <a:pPr>
              <a:lnSpc>
                <a:spcPct val="120000"/>
              </a:lnSpc>
              <a:spcAft>
                <a:spcPts val="600"/>
              </a:spcAft>
            </a:pPr>
            <a:r>
              <a:rPr lang="zh-CN" altLang="en-US" sz="2000" dirty="0" smtClean="0">
                <a:solidFill>
                  <a:srgbClr val="C00000"/>
                </a:solidFill>
                <a:latin typeface="Times New Roman" pitchFamily="18" charset="0"/>
                <a:cs typeface="Times New Roman" pitchFamily="18" charset="0"/>
              </a:rPr>
              <a:t>发送端</a:t>
            </a:r>
            <a:r>
              <a:rPr lang="zh-CN" altLang="en-US" sz="2000" kern="1200" dirty="0" smtClean="0">
                <a:solidFill>
                  <a:srgbClr val="1A3868"/>
                </a:solidFill>
                <a:latin typeface="Times New Roman" pitchFamily="18" charset="0"/>
                <a:ea typeface="微软雅黑" pitchFamily="34" charset="-122"/>
                <a:cs typeface="Times New Roman" pitchFamily="18" charset="0"/>
              </a:rPr>
              <a:t>：</a:t>
            </a: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协议将</a:t>
            </a:r>
            <a:r>
              <a:rPr lang="en-US" altLang="zh-CN" sz="2000" kern="1200" dirty="0" smtClean="0">
                <a:solidFill>
                  <a:srgbClr val="1A3868"/>
                </a:solidFill>
                <a:latin typeface="Times New Roman" pitchFamily="18" charset="0"/>
                <a:ea typeface="微软雅黑" pitchFamily="34" charset="-122"/>
                <a:cs typeface="Times New Roman" pitchFamily="18" charset="0"/>
              </a:rPr>
              <a:t>TCP</a:t>
            </a:r>
            <a:r>
              <a:rPr lang="zh-CN" altLang="en-US" sz="2000" kern="1200" dirty="0" smtClean="0">
                <a:solidFill>
                  <a:srgbClr val="1A3868"/>
                </a:solidFill>
                <a:latin typeface="Times New Roman" pitchFamily="18" charset="0"/>
                <a:ea typeface="微软雅黑" pitchFamily="34" charset="-122"/>
                <a:cs typeface="Times New Roman" pitchFamily="18" charset="0"/>
              </a:rPr>
              <a:t>或</a:t>
            </a:r>
            <a:r>
              <a:rPr lang="en-US" altLang="zh-CN" sz="2000" kern="1200" dirty="0" smtClean="0">
                <a:solidFill>
                  <a:srgbClr val="1A3868"/>
                </a:solidFill>
                <a:latin typeface="Times New Roman" pitchFamily="18" charset="0"/>
                <a:ea typeface="微软雅黑" pitchFamily="34" charset="-122"/>
                <a:cs typeface="Times New Roman" pitchFamily="18" charset="0"/>
              </a:rPr>
              <a:t>UDP</a:t>
            </a:r>
            <a:r>
              <a:rPr lang="zh-CN" altLang="en-US" sz="2000" kern="1200" dirty="0" smtClean="0">
                <a:solidFill>
                  <a:srgbClr val="1A3868"/>
                </a:solidFill>
                <a:latin typeface="Times New Roman" pitchFamily="18" charset="0"/>
                <a:ea typeface="微软雅黑" pitchFamily="34" charset="-122"/>
                <a:cs typeface="Times New Roman" pitchFamily="18" charset="0"/>
              </a:rPr>
              <a:t>传输协议数据单元                 分成</a:t>
            </a: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分组发出；</a:t>
            </a:r>
          </a:p>
          <a:p>
            <a:pPr>
              <a:lnSpc>
                <a:spcPct val="120000"/>
              </a:lnSpc>
              <a:spcAft>
                <a:spcPts val="600"/>
              </a:spcAft>
            </a:pPr>
            <a:r>
              <a:rPr lang="zh-CN" altLang="en-US" sz="2000" dirty="0" smtClean="0">
                <a:solidFill>
                  <a:srgbClr val="C00000"/>
                </a:solidFill>
                <a:latin typeface="Times New Roman" pitchFamily="18" charset="0"/>
                <a:cs typeface="Times New Roman" pitchFamily="18" charset="0"/>
              </a:rPr>
              <a:t>接收端</a:t>
            </a:r>
            <a:r>
              <a:rPr lang="zh-CN" altLang="en-US" sz="2000" kern="1200" dirty="0" smtClean="0">
                <a:solidFill>
                  <a:srgbClr val="1A3868"/>
                </a:solidFill>
                <a:latin typeface="Times New Roman" pitchFamily="18" charset="0"/>
                <a:ea typeface="微软雅黑" pitchFamily="34" charset="-122"/>
                <a:cs typeface="Times New Roman" pitchFamily="18" charset="0"/>
              </a:rPr>
              <a:t>： </a:t>
            </a: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协议将</a:t>
            </a:r>
            <a:r>
              <a:rPr lang="en-US" altLang="zh-CN" sz="2000" kern="1200" dirty="0" smtClean="0">
                <a:solidFill>
                  <a:srgbClr val="1A3868"/>
                </a:solidFill>
                <a:latin typeface="Times New Roman" pitchFamily="18" charset="0"/>
                <a:ea typeface="微软雅黑" pitchFamily="34" charset="-122"/>
                <a:cs typeface="Times New Roman" pitchFamily="18" charset="0"/>
              </a:rPr>
              <a:t>IP</a:t>
            </a:r>
            <a:r>
              <a:rPr lang="zh-CN" altLang="en-US" sz="2000" kern="1200" dirty="0" smtClean="0">
                <a:solidFill>
                  <a:srgbClr val="1A3868"/>
                </a:solidFill>
                <a:latin typeface="Times New Roman" pitchFamily="18" charset="0"/>
                <a:ea typeface="微软雅黑" pitchFamily="34" charset="-122"/>
                <a:cs typeface="Times New Roman" pitchFamily="18" charset="0"/>
              </a:rPr>
              <a:t>分组中拆开的</a:t>
            </a:r>
            <a:r>
              <a:rPr lang="en-US" altLang="zh-CN" sz="2000" kern="1200" dirty="0" smtClean="0">
                <a:solidFill>
                  <a:srgbClr val="1A3868"/>
                </a:solidFill>
                <a:latin typeface="Times New Roman" pitchFamily="18" charset="0"/>
                <a:ea typeface="微软雅黑" pitchFamily="34" charset="-122"/>
                <a:cs typeface="Times New Roman" pitchFamily="18" charset="0"/>
              </a:rPr>
              <a:t>TPDU</a:t>
            </a:r>
            <a:r>
              <a:rPr lang="zh-CN" altLang="en-US" sz="2000" kern="1200" dirty="0" smtClean="0">
                <a:solidFill>
                  <a:srgbClr val="1A3868"/>
                </a:solidFill>
                <a:latin typeface="Times New Roman" pitchFamily="18" charset="0"/>
                <a:ea typeface="微软雅黑" pitchFamily="34" charset="-122"/>
                <a:cs typeface="Times New Roman" pitchFamily="18" charset="0"/>
              </a:rPr>
              <a:t>传送到                  传输层，传输层根据</a:t>
            </a:r>
            <a:r>
              <a:rPr lang="en-US" altLang="zh-CN" sz="2000" kern="1200" dirty="0" smtClean="0">
                <a:solidFill>
                  <a:srgbClr val="1A3868"/>
                </a:solidFill>
                <a:latin typeface="Times New Roman" pitchFamily="18" charset="0"/>
                <a:ea typeface="微软雅黑" pitchFamily="34" charset="-122"/>
                <a:cs typeface="Times New Roman" pitchFamily="18" charset="0"/>
              </a:rPr>
              <a:t>TPDU</a:t>
            </a:r>
            <a:r>
              <a:rPr lang="zh-CN" altLang="en-US" sz="2000" kern="1200" dirty="0" smtClean="0">
                <a:solidFill>
                  <a:srgbClr val="1A3868"/>
                </a:solidFill>
                <a:latin typeface="Times New Roman" pitchFamily="18" charset="0"/>
                <a:ea typeface="微软雅黑" pitchFamily="34" charset="-122"/>
                <a:cs typeface="Times New Roman" pitchFamily="18" charset="0"/>
              </a:rPr>
              <a:t>中不同端口号，分送给不同的进程。</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a:spLocks noChangeArrowheads="1"/>
          </p:cNvSpPr>
          <p:nvPr/>
        </p:nvSpPr>
        <p:spPr bwMode="auto">
          <a:xfrm>
            <a:off x="500063" y="1511300"/>
            <a:ext cx="5214937" cy="1181862"/>
          </a:xfrm>
          <a:prstGeom prst="rect">
            <a:avLst/>
          </a:prstGeom>
          <a:noFill/>
          <a:ln w="9525">
            <a:noFill/>
            <a:miter lim="800000"/>
            <a:headEnd/>
            <a:tailEnd/>
          </a:ln>
        </p:spPr>
        <p:txBody>
          <a:bodyPr>
            <a:spAutoFit/>
          </a:bodyPr>
          <a:lstStyle/>
          <a:p>
            <a:r>
              <a:rPr lang="zh-CN" altLang="en-US" u="none" dirty="0" smtClean="0">
                <a:solidFill>
                  <a:srgbClr val="194D19"/>
                </a:solidFill>
                <a:latin typeface="华文新魏" pitchFamily="2" charset="-122"/>
              </a:rPr>
              <a:t>第六章       传输层</a:t>
            </a:r>
            <a:endParaRPr lang="en-US" altLang="zh-CN" u="none" dirty="0">
              <a:solidFill>
                <a:srgbClr val="194D19"/>
              </a:solidFill>
              <a:latin typeface="华文新魏" pitchFamily="2" charset="-122"/>
            </a:endParaRPr>
          </a:p>
          <a:p>
            <a:endParaRPr lang="en-US" altLang="zh-CN" sz="1400" u="none" dirty="0">
              <a:solidFill>
                <a:srgbClr val="002060"/>
              </a:solidFill>
            </a:endParaRPr>
          </a:p>
          <a:p>
            <a:pPr>
              <a:lnSpc>
                <a:spcPct val="120000"/>
              </a:lnSpc>
            </a:pPr>
            <a:r>
              <a:rPr lang="zh-CN" altLang="en-US" sz="2400" u="none" dirty="0" smtClean="0">
                <a:solidFill>
                  <a:srgbClr val="002060"/>
                </a:solidFill>
              </a:rPr>
              <a:t>第一节 传输层的基本概念</a:t>
            </a:r>
            <a:endParaRPr lang="zh-CN" altLang="en-US" sz="2400" u="none"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5" name="Picture 1"/>
          <p:cNvPicPr>
            <a:picLocks noChangeAspect="1" noChangeArrowheads="1"/>
          </p:cNvPicPr>
          <p:nvPr/>
        </p:nvPicPr>
        <p:blipFill>
          <a:blip r:embed="rId2" cstate="print"/>
          <a:srcRect/>
          <a:stretch>
            <a:fillRect/>
          </a:stretch>
        </p:blipFill>
        <p:spPr bwMode="auto">
          <a:xfrm>
            <a:off x="71439" y="1409710"/>
            <a:ext cx="6593520" cy="3734602"/>
          </a:xfrm>
          <a:prstGeom prst="rect">
            <a:avLst/>
          </a:prstGeom>
          <a:noFill/>
          <a:ln w="9525">
            <a:noFill/>
            <a:miter lim="800000"/>
            <a:headEnd/>
            <a:tailEnd/>
          </a:ln>
        </p:spPr>
      </p:pic>
      <p:sp>
        <p:nvSpPr>
          <p:cNvPr id="282626" name="标题 1"/>
          <p:cNvSpPr>
            <a:spLocks noGrp="1"/>
          </p:cNvSpPr>
          <p:nvPr>
            <p:ph type="title" idx="4294967295"/>
          </p:nvPr>
        </p:nvSpPr>
        <p:spPr>
          <a:xfrm>
            <a:off x="214282" y="689761"/>
            <a:ext cx="6286544" cy="668337"/>
          </a:xfrm>
        </p:spPr>
        <p:txBody>
          <a:bodyPr/>
          <a:lstStyle/>
          <a:p>
            <a:r>
              <a:rPr lang="zh-CN" altLang="en-US" sz="2000" b="0" kern="1200" dirty="0" smtClean="0">
                <a:solidFill>
                  <a:srgbClr val="1A3868"/>
                </a:solidFill>
                <a:latin typeface="Times New Roman" pitchFamily="18" charset="0"/>
                <a:ea typeface="微软雅黑" pitchFamily="34" charset="-122"/>
                <a:cs typeface="Times New Roman" pitchFamily="18" charset="0"/>
              </a:rPr>
              <a:t>传输层的多路复用与多路分解原理示意图</a:t>
            </a:r>
          </a:p>
        </p:txBody>
      </p:sp>
      <p:grpSp>
        <p:nvGrpSpPr>
          <p:cNvPr id="11" name="组合 10"/>
          <p:cNvGrpSpPr/>
          <p:nvPr/>
        </p:nvGrpSpPr>
        <p:grpSpPr>
          <a:xfrm>
            <a:off x="1928794" y="3858428"/>
            <a:ext cx="3071834" cy="357190"/>
            <a:chOff x="2085117" y="3429800"/>
            <a:chExt cx="3071834" cy="357190"/>
          </a:xfrm>
        </p:grpSpPr>
        <p:sp>
          <p:nvSpPr>
            <p:cNvPr id="9" name="矩形 8"/>
            <p:cNvSpPr/>
            <p:nvPr/>
          </p:nvSpPr>
          <p:spPr bwMode="auto">
            <a:xfrm>
              <a:off x="2085117" y="3429800"/>
              <a:ext cx="3071834" cy="357190"/>
            </a:xfrm>
            <a:prstGeom prst="rect">
              <a:avLst/>
            </a:prstGeom>
            <a:solidFill>
              <a:srgbClr val="FFC000"/>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endParaRPr>
            </a:p>
          </p:txBody>
        </p:sp>
        <p:sp>
          <p:nvSpPr>
            <p:cNvPr id="5" name="TextBox 4"/>
            <p:cNvSpPr txBox="1"/>
            <p:nvPr/>
          </p:nvSpPr>
          <p:spPr>
            <a:xfrm>
              <a:off x="2143108" y="3492000"/>
              <a:ext cx="684000" cy="252000"/>
            </a:xfrm>
            <a:prstGeom prst="rect">
              <a:avLst/>
            </a:prstGeom>
            <a:noFill/>
            <a:ln>
              <a:solidFill>
                <a:schemeClr val="tx1"/>
              </a:solidFill>
            </a:ln>
          </p:spPr>
          <p:txBody>
            <a:bodyPr wrap="square" rtlCol="0">
              <a:spAutoFit/>
            </a:bodyPr>
            <a:lstStyle/>
            <a:p>
              <a:r>
                <a:rPr lang="en-US" altLang="zh-CN" sz="1200" b="0" u="none" dirty="0" smtClean="0">
                  <a:solidFill>
                    <a:srgbClr val="1A3868"/>
                  </a:solidFill>
                </a:rPr>
                <a:t>TCP:80</a:t>
              </a:r>
              <a:endParaRPr lang="zh-CN" altLang="en-US" sz="1200" b="0" u="none" dirty="0" smtClean="0">
                <a:solidFill>
                  <a:srgbClr val="1A3868"/>
                </a:solidFill>
              </a:endParaRPr>
            </a:p>
          </p:txBody>
        </p:sp>
        <p:sp>
          <p:nvSpPr>
            <p:cNvPr id="6" name="TextBox 5"/>
            <p:cNvSpPr txBox="1"/>
            <p:nvPr/>
          </p:nvSpPr>
          <p:spPr>
            <a:xfrm>
              <a:off x="3575354" y="3492000"/>
              <a:ext cx="684000" cy="252000"/>
            </a:xfrm>
            <a:prstGeom prst="rect">
              <a:avLst/>
            </a:prstGeom>
            <a:noFill/>
            <a:ln>
              <a:solidFill>
                <a:schemeClr val="tx1"/>
              </a:solidFill>
            </a:ln>
          </p:spPr>
          <p:txBody>
            <a:bodyPr wrap="square" rtlCol="0">
              <a:spAutoFit/>
            </a:bodyPr>
            <a:lstStyle/>
            <a:p>
              <a:r>
                <a:rPr lang="en-US" altLang="zh-CN" sz="1200" b="0" u="none" dirty="0" smtClean="0">
                  <a:solidFill>
                    <a:srgbClr val="1A3868"/>
                  </a:solidFill>
                </a:rPr>
                <a:t>TCP:25</a:t>
              </a:r>
              <a:endParaRPr lang="zh-CN" altLang="en-US" sz="1200" b="0" u="none" dirty="0" smtClean="0">
                <a:solidFill>
                  <a:srgbClr val="1A3868"/>
                </a:solidFill>
              </a:endParaRPr>
            </a:p>
          </p:txBody>
        </p:sp>
        <p:sp>
          <p:nvSpPr>
            <p:cNvPr id="7" name="TextBox 6"/>
            <p:cNvSpPr txBox="1"/>
            <p:nvPr/>
          </p:nvSpPr>
          <p:spPr>
            <a:xfrm>
              <a:off x="2857488" y="3492000"/>
              <a:ext cx="684000" cy="252000"/>
            </a:xfrm>
            <a:prstGeom prst="rect">
              <a:avLst/>
            </a:prstGeom>
            <a:noFill/>
            <a:ln>
              <a:solidFill>
                <a:schemeClr val="tx1"/>
              </a:solidFill>
            </a:ln>
          </p:spPr>
          <p:txBody>
            <a:bodyPr wrap="square" rtlCol="0">
              <a:spAutoFit/>
            </a:bodyPr>
            <a:lstStyle/>
            <a:p>
              <a:r>
                <a:rPr lang="en-US" altLang="zh-CN" sz="1200" b="0" u="none" dirty="0" smtClean="0">
                  <a:solidFill>
                    <a:srgbClr val="1A3868"/>
                  </a:solidFill>
                </a:rPr>
                <a:t>UDP:53</a:t>
              </a:r>
              <a:endParaRPr lang="zh-CN" altLang="en-US" sz="1200" b="0" u="none" dirty="0" smtClean="0">
                <a:solidFill>
                  <a:srgbClr val="1A3868"/>
                </a:solidFill>
              </a:endParaRPr>
            </a:p>
          </p:txBody>
        </p:sp>
        <p:sp>
          <p:nvSpPr>
            <p:cNvPr id="8" name="TextBox 7"/>
            <p:cNvSpPr txBox="1"/>
            <p:nvPr/>
          </p:nvSpPr>
          <p:spPr>
            <a:xfrm>
              <a:off x="4286248" y="3492000"/>
              <a:ext cx="792000" cy="252000"/>
            </a:xfrm>
            <a:prstGeom prst="rect">
              <a:avLst/>
            </a:prstGeom>
            <a:noFill/>
            <a:ln>
              <a:solidFill>
                <a:schemeClr val="tx1"/>
              </a:solidFill>
            </a:ln>
          </p:spPr>
          <p:txBody>
            <a:bodyPr wrap="square" rtlCol="0">
              <a:spAutoFit/>
            </a:bodyPr>
            <a:lstStyle/>
            <a:p>
              <a:r>
                <a:rPr lang="en-US" altLang="zh-CN" sz="1200" b="0" u="none" dirty="0" smtClean="0">
                  <a:solidFill>
                    <a:srgbClr val="1A3868"/>
                  </a:solidFill>
                </a:rPr>
                <a:t>UDP:161</a:t>
              </a:r>
              <a:endParaRPr lang="zh-CN" altLang="en-US" sz="1200" b="0" u="none" dirty="0" smtClean="0">
                <a:solidFill>
                  <a:srgbClr val="1A3868"/>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9" name="标题 1"/>
          <p:cNvSpPr>
            <a:spLocks noGrp="1"/>
          </p:cNvSpPr>
          <p:nvPr>
            <p:ph type="title" idx="4294967295"/>
          </p:nvPr>
        </p:nvSpPr>
        <p:spPr>
          <a:xfrm>
            <a:off x="428641" y="572286"/>
            <a:ext cx="6429375" cy="857250"/>
          </a:xfrm>
        </p:spPr>
        <p:txBody>
          <a:bodyPr/>
          <a:lstStyle/>
          <a:p>
            <a:pPr algn="l"/>
            <a:r>
              <a:rPr lang="zh-CN" altLang="en-US" sz="2400" kern="1200" dirty="0" smtClean="0">
                <a:solidFill>
                  <a:srgbClr val="007D7A"/>
                </a:solidFill>
                <a:latin typeface="Times New Roman" pitchFamily="18" charset="0"/>
                <a:cs typeface="Times New Roman" pitchFamily="18" charset="0"/>
              </a:rPr>
              <a:t>四、应用进程、传输层接口与套接字</a:t>
            </a:r>
          </a:p>
        </p:txBody>
      </p:sp>
      <p:sp>
        <p:nvSpPr>
          <p:cNvPr id="264202"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64198" name="Object 6"/>
          <p:cNvGraphicFramePr>
            <a:graphicFrameLocks noChangeAspect="1"/>
          </p:cNvGraphicFramePr>
          <p:nvPr/>
        </p:nvGraphicFramePr>
        <p:xfrm>
          <a:off x="428596" y="1439872"/>
          <a:ext cx="5795820" cy="3490126"/>
        </p:xfrm>
        <a:graphic>
          <a:graphicData uri="http://schemas.openxmlformats.org/presentationml/2006/ole">
            <mc:AlternateContent xmlns:mc="http://schemas.openxmlformats.org/markup-compatibility/2006">
              <mc:Choice xmlns:v="urn:schemas-microsoft-com:vml" Requires="v">
                <p:oleObj spid="_x0000_s264208" name="Visio" r:id="rId3" imgW="3742563" imgH="2254377" progId="Visio.Drawing.11">
                  <p:embed/>
                </p:oleObj>
              </mc:Choice>
              <mc:Fallback>
                <p:oleObj name="Visio" r:id="rId3" imgW="3742563" imgH="2254377"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439872"/>
                        <a:ext cx="5795820" cy="3490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6"/>
          <p:cNvSpPr>
            <a:spLocks noChangeArrowheads="1"/>
          </p:cNvSpPr>
          <p:nvPr/>
        </p:nvSpPr>
        <p:spPr bwMode="auto">
          <a:xfrm>
            <a:off x="214282" y="2715420"/>
            <a:ext cx="6215106" cy="696730"/>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lgn="ctr" eaLnBrk="0" hangingPunct="0">
              <a:lnSpc>
                <a:spcPct val="150000"/>
              </a:lnSpc>
            </a:pPr>
            <a:r>
              <a:rPr lang="zh-CN" altLang="en-US" sz="2000" b="0" u="none" dirty="0" smtClean="0">
                <a:solidFill>
                  <a:srgbClr val="FFFF00"/>
                </a:solidFill>
                <a:latin typeface="Copperplate Gothic Bold"/>
              </a:rPr>
              <a:t>套接字</a:t>
            </a:r>
            <a:r>
              <a:rPr lang="en-US" altLang="zh-CN" sz="2000" b="0" u="none" dirty="0" smtClean="0">
                <a:solidFill>
                  <a:srgbClr val="FFFF00"/>
                </a:solidFill>
              </a:rPr>
              <a:t>(socket) </a:t>
            </a:r>
            <a:r>
              <a:rPr lang="zh-CN" altLang="en-US" sz="2000" b="0" u="none" dirty="0" smtClean="0">
                <a:solidFill>
                  <a:srgbClr val="FFFF00"/>
                </a:solidFill>
                <a:latin typeface="Copperplate Gothic Bold"/>
              </a:rPr>
              <a:t>是建立网络应用程序的可编程接口</a:t>
            </a:r>
            <a:endParaRPr lang="zh-CN" altLang="en-US" sz="2000" b="0" u="none" dirty="0">
              <a:solidFill>
                <a:srgbClr val="FFFF00"/>
              </a:solidFill>
              <a:latin typeface="Copperplate Gothic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ChangeArrowheads="1"/>
          </p:cNvSpPr>
          <p:nvPr>
            <p:ph type="title"/>
          </p:nvPr>
        </p:nvSpPr>
        <p:spPr>
          <a:xfrm>
            <a:off x="-32" y="645312"/>
            <a:ext cx="2954337" cy="855662"/>
          </a:xfrm>
        </p:spPr>
        <p:txBody>
          <a:bodyPr/>
          <a:lstStyle/>
          <a:p>
            <a:pPr algn="ctr"/>
            <a:r>
              <a:rPr lang="en-US" altLang="zh-CN" sz="2400" kern="1200" dirty="0" smtClean="0">
                <a:solidFill>
                  <a:srgbClr val="007D7A"/>
                </a:solidFill>
                <a:latin typeface="Times New Roman" pitchFamily="18" charset="0"/>
                <a:cs typeface="Times New Roman" pitchFamily="18" charset="0"/>
              </a:rPr>
              <a:t>Socket </a:t>
            </a:r>
            <a:r>
              <a:rPr lang="zh-CN" altLang="en-US" sz="2400" kern="1200" dirty="0" smtClean="0">
                <a:solidFill>
                  <a:srgbClr val="007D7A"/>
                </a:solidFill>
                <a:latin typeface="Times New Roman" pitchFamily="18" charset="0"/>
                <a:cs typeface="Times New Roman" pitchFamily="18" charset="0"/>
              </a:rPr>
              <a:t>概念</a:t>
            </a:r>
          </a:p>
        </p:txBody>
      </p:sp>
      <p:sp>
        <p:nvSpPr>
          <p:cNvPr id="265218" name="Rectangle 3"/>
          <p:cNvSpPr>
            <a:spLocks noGrp="1" noChangeArrowheads="1"/>
          </p:cNvSpPr>
          <p:nvPr>
            <p:ph idx="1"/>
          </p:nvPr>
        </p:nvSpPr>
        <p:spPr>
          <a:xfrm>
            <a:off x="142845" y="1500974"/>
            <a:ext cx="3000395" cy="3240085"/>
          </a:xfrm>
        </p:spPr>
        <p:txBody>
          <a:bodyPr/>
          <a:lstStyle/>
          <a:p>
            <a:pPr eaLnBrk="0" hangingPunct="0">
              <a:lnSpc>
                <a:spcPct val="125000"/>
              </a:lnSpc>
              <a:spcAft>
                <a:spcPct val="20000"/>
              </a:spcAft>
            </a:pPr>
            <a:r>
              <a:rPr lang="zh-CN" altLang="en-US" sz="2000" dirty="0" smtClean="0">
                <a:solidFill>
                  <a:srgbClr val="C00000"/>
                </a:solidFill>
                <a:latin typeface="Times New Roman" pitchFamily="18" charset="0"/>
                <a:cs typeface="Times New Roman" pitchFamily="18" charset="0"/>
              </a:rPr>
              <a:t>套接字接口</a:t>
            </a:r>
            <a:r>
              <a:rPr lang="zh-CN" altLang="en-US" sz="2000" kern="1200" dirty="0" smtClean="0">
                <a:solidFill>
                  <a:srgbClr val="1A3868"/>
                </a:solidFill>
                <a:latin typeface="Times New Roman" pitchFamily="18" charset="0"/>
                <a:ea typeface="微软雅黑" pitchFamily="34" charset="-122"/>
                <a:cs typeface="Times New Roman" pitchFamily="18" charset="0"/>
              </a:rPr>
              <a:t>是应用层与</a:t>
            </a:r>
            <a:r>
              <a:rPr lang="en-US" altLang="zh-CN" sz="2000" kern="1200" dirty="0" smtClean="0">
                <a:solidFill>
                  <a:srgbClr val="1A3868"/>
                </a:solidFill>
                <a:latin typeface="Times New Roman" pitchFamily="18" charset="0"/>
                <a:ea typeface="微软雅黑" pitchFamily="34" charset="-122"/>
                <a:cs typeface="Times New Roman" pitchFamily="18" charset="0"/>
              </a:rPr>
              <a:t>TCP/IP</a:t>
            </a:r>
            <a:r>
              <a:rPr lang="zh-CN" altLang="en-US" sz="2000" kern="1200" dirty="0" smtClean="0">
                <a:solidFill>
                  <a:srgbClr val="1A3868"/>
                </a:solidFill>
                <a:latin typeface="Times New Roman" pitchFamily="18" charset="0"/>
                <a:ea typeface="微软雅黑" pitchFamily="34" charset="-122"/>
                <a:cs typeface="Times New Roman" pitchFamily="18" charset="0"/>
              </a:rPr>
              <a:t>协议族通信的</a:t>
            </a:r>
            <a:r>
              <a:rPr lang="zh-CN" altLang="en-US" sz="2000" dirty="0" smtClean="0">
                <a:solidFill>
                  <a:srgbClr val="C00000"/>
                </a:solidFill>
                <a:latin typeface="Times New Roman" pitchFamily="18" charset="0"/>
                <a:cs typeface="Times New Roman" pitchFamily="18" charset="0"/>
              </a:rPr>
              <a:t>中间软件抽象层</a:t>
            </a:r>
            <a:r>
              <a:rPr lang="zh-CN" altLang="en-US" sz="2000" kern="1200" dirty="0" smtClean="0">
                <a:solidFill>
                  <a:srgbClr val="1A3868"/>
                </a:solidFill>
                <a:latin typeface="Times New Roman" pitchFamily="18" charset="0"/>
                <a:ea typeface="微软雅黑" pitchFamily="34" charset="-122"/>
                <a:cs typeface="Times New Roman" pitchFamily="18" charset="0"/>
              </a:rPr>
              <a:t>。它是一组网络编程接口，包括一系列系统和库调用，头文件和数据结构。</a:t>
            </a:r>
          </a:p>
        </p:txBody>
      </p:sp>
      <p:pic>
        <p:nvPicPr>
          <p:cNvPr id="265219" name="Picture 4"/>
          <p:cNvPicPr>
            <a:picLocks noChangeAspect="1" noChangeArrowheads="1"/>
          </p:cNvPicPr>
          <p:nvPr/>
        </p:nvPicPr>
        <p:blipFill>
          <a:blip r:embed="rId3" cstate="print"/>
          <a:srcRect/>
          <a:stretch>
            <a:fillRect/>
          </a:stretch>
        </p:blipFill>
        <p:spPr bwMode="auto">
          <a:xfrm>
            <a:off x="3214678" y="786594"/>
            <a:ext cx="2969079" cy="41441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标题 1"/>
          <p:cNvSpPr>
            <a:spLocks noGrp="1"/>
          </p:cNvSpPr>
          <p:nvPr>
            <p:ph type="title" idx="4294967295"/>
          </p:nvPr>
        </p:nvSpPr>
        <p:spPr>
          <a:xfrm>
            <a:off x="214282" y="643724"/>
            <a:ext cx="5214974" cy="857250"/>
          </a:xfrm>
        </p:spPr>
        <p:txBody>
          <a:bodyPr/>
          <a:lstStyle/>
          <a:p>
            <a:r>
              <a:rPr lang="zh-CN" altLang="en-US" sz="2400" kern="1200" dirty="0" smtClean="0">
                <a:solidFill>
                  <a:srgbClr val="007D7A"/>
                </a:solidFill>
                <a:latin typeface="Times New Roman" pitchFamily="18" charset="0"/>
                <a:cs typeface="Times New Roman" pitchFamily="18" charset="0"/>
              </a:rPr>
              <a:t>（网络）应用程序编程接口（</a:t>
            </a:r>
            <a:r>
              <a:rPr lang="en-US" altLang="zh-CN" sz="2400" kern="1200" dirty="0" smtClean="0">
                <a:solidFill>
                  <a:srgbClr val="007D7A"/>
                </a:solidFill>
                <a:latin typeface="Times New Roman" pitchFamily="18" charset="0"/>
                <a:cs typeface="Times New Roman" pitchFamily="18" charset="0"/>
              </a:rPr>
              <a:t>API</a:t>
            </a:r>
            <a:r>
              <a:rPr lang="zh-CN" altLang="en-US" sz="2400" kern="1200" dirty="0" smtClean="0">
                <a:solidFill>
                  <a:srgbClr val="007D7A"/>
                </a:solidFill>
                <a:latin typeface="Times New Roman" pitchFamily="18" charset="0"/>
                <a:cs typeface="Times New Roman" pitchFamily="18" charset="0"/>
              </a:rPr>
              <a:t>）</a:t>
            </a:r>
          </a:p>
        </p:txBody>
      </p:sp>
      <p:sp>
        <p:nvSpPr>
          <p:cNvPr id="267266" name="内容占位符 2"/>
          <p:cNvSpPr>
            <a:spLocks noGrp="1"/>
          </p:cNvSpPr>
          <p:nvPr>
            <p:ph idx="4294967295"/>
          </p:nvPr>
        </p:nvSpPr>
        <p:spPr>
          <a:xfrm>
            <a:off x="214282" y="1632761"/>
            <a:ext cx="6143668" cy="3297237"/>
          </a:xfrm>
        </p:spPr>
        <p:txBody>
          <a:bodyPr/>
          <a:lstStyle/>
          <a:p>
            <a:pPr>
              <a:lnSpc>
                <a:spcPct val="150000"/>
              </a:lnSpc>
            </a:pPr>
            <a:r>
              <a:rPr lang="zh-CN" altLang="en-US" sz="2000" dirty="0" smtClean="0">
                <a:solidFill>
                  <a:srgbClr val="C00000"/>
                </a:solidFill>
                <a:latin typeface="Times New Roman" pitchFamily="18" charset="0"/>
                <a:cs typeface="Times New Roman" pitchFamily="18" charset="0"/>
              </a:rPr>
              <a:t>套接字接口</a:t>
            </a:r>
            <a:r>
              <a:rPr lang="zh-CN" altLang="en-US" sz="2000" kern="1200" dirty="0" smtClean="0">
                <a:solidFill>
                  <a:srgbClr val="1A3868"/>
                </a:solidFill>
                <a:latin typeface="Times New Roman" pitchFamily="18" charset="0"/>
                <a:ea typeface="微软雅黑" pitchFamily="34" charset="-122"/>
                <a:cs typeface="Times New Roman" pitchFamily="18" charset="0"/>
              </a:rPr>
              <a:t>是建立网络应用程序的可编程接口，又称为应用程序编程接口（</a:t>
            </a:r>
            <a:r>
              <a:rPr lang="en-US" altLang="zh-CN" sz="2000" kern="1200" dirty="0" smtClean="0">
                <a:solidFill>
                  <a:srgbClr val="1A3868"/>
                </a:solidFill>
                <a:latin typeface="Times New Roman" pitchFamily="18" charset="0"/>
                <a:ea typeface="微软雅黑" pitchFamily="34" charset="-122"/>
                <a:cs typeface="Times New Roman" pitchFamily="18" charset="0"/>
              </a:rPr>
              <a:t>API</a:t>
            </a:r>
            <a:r>
              <a:rPr lang="zh-CN" altLang="en-US" sz="2000" kern="1200" dirty="0" smtClean="0">
                <a:solidFill>
                  <a:srgbClr val="1A3868"/>
                </a:solidFill>
                <a:latin typeface="Times New Roman" pitchFamily="18" charset="0"/>
                <a:ea typeface="微软雅黑" pitchFamily="34" charset="-122"/>
                <a:cs typeface="Times New Roman" pitchFamily="18" charset="0"/>
              </a:rPr>
              <a:t>）。</a:t>
            </a:r>
          </a:p>
          <a:p>
            <a:pPr>
              <a:lnSpc>
                <a:spcPct val="150000"/>
              </a:lnSpc>
            </a:pPr>
            <a:r>
              <a:rPr lang="zh-CN" altLang="en-US" sz="2000" dirty="0" smtClean="0">
                <a:solidFill>
                  <a:srgbClr val="C00000"/>
                </a:solidFill>
                <a:latin typeface="Times New Roman" pitchFamily="18" charset="0"/>
                <a:cs typeface="Times New Roman" pitchFamily="18" charset="0"/>
              </a:rPr>
              <a:t>服务器“套接字地址”</a:t>
            </a:r>
            <a:endParaRPr lang="en-US" altLang="zh-CN" sz="2000" dirty="0" smtClean="0">
              <a:solidFill>
                <a:srgbClr val="C00000"/>
              </a:solidFill>
              <a:latin typeface="Times New Roman" pitchFamily="18" charset="0"/>
              <a:cs typeface="Times New Roman" pitchFamily="18" charset="0"/>
            </a:endParaRPr>
          </a:p>
          <a:p>
            <a:pPr lvl="1">
              <a:lnSpc>
                <a:spcPct val="150000"/>
              </a:lnSpc>
              <a:spcBef>
                <a:spcPts val="0"/>
              </a:spcBef>
            </a:pPr>
            <a:r>
              <a:rPr lang="zh-CN" altLang="en-US" kern="1200" dirty="0" smtClean="0">
                <a:solidFill>
                  <a:srgbClr val="1A3868"/>
                </a:solidFill>
                <a:latin typeface="Times New Roman" pitchFamily="18" charset="0"/>
                <a:ea typeface="微软雅黑" pitchFamily="34" charset="-122"/>
                <a:cs typeface="Times New Roman" pitchFamily="18" charset="0"/>
              </a:rPr>
              <a:t>唯一地定义服务器应用程序；</a:t>
            </a:r>
            <a:endParaRPr lang="en-US" altLang="zh-CN" kern="1200" dirty="0" smtClean="0">
              <a:solidFill>
                <a:srgbClr val="1A3868"/>
              </a:solidFill>
              <a:latin typeface="Times New Roman" pitchFamily="18" charset="0"/>
              <a:ea typeface="微软雅黑" pitchFamily="34" charset="-122"/>
              <a:cs typeface="Times New Roman" pitchFamily="18" charset="0"/>
            </a:endParaRPr>
          </a:p>
          <a:p>
            <a:pPr>
              <a:lnSpc>
                <a:spcPct val="150000"/>
              </a:lnSpc>
            </a:pPr>
            <a:r>
              <a:rPr lang="zh-CN" altLang="en-US" sz="2000" dirty="0" smtClean="0">
                <a:solidFill>
                  <a:srgbClr val="C00000"/>
                </a:solidFill>
                <a:latin typeface="Times New Roman" pitchFamily="18" charset="0"/>
                <a:cs typeface="Times New Roman" pitchFamily="18" charset="0"/>
              </a:rPr>
              <a:t>客户机“套接字地址”</a:t>
            </a:r>
            <a:endParaRPr lang="en-US" altLang="zh-CN" sz="2000" dirty="0" smtClean="0">
              <a:solidFill>
                <a:srgbClr val="C00000"/>
              </a:solidFill>
              <a:latin typeface="Times New Roman" pitchFamily="18" charset="0"/>
              <a:cs typeface="Times New Roman" pitchFamily="18" charset="0"/>
            </a:endParaRPr>
          </a:p>
          <a:p>
            <a:pPr lvl="1">
              <a:lnSpc>
                <a:spcPct val="150000"/>
              </a:lnSpc>
              <a:spcBef>
                <a:spcPts val="0"/>
              </a:spcBef>
            </a:pPr>
            <a:r>
              <a:rPr lang="zh-CN" altLang="en-US" kern="1200" dirty="0" smtClean="0">
                <a:solidFill>
                  <a:srgbClr val="1A3868"/>
                </a:solidFill>
                <a:latin typeface="Times New Roman" pitchFamily="18" charset="0"/>
                <a:ea typeface="微软雅黑" pitchFamily="34" charset="-122"/>
                <a:cs typeface="Times New Roman" pitchFamily="18" charset="0"/>
              </a:rPr>
              <a:t>唯一地定义客户机应用程序；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5"/>
          <p:cNvSpPr>
            <a:spLocks noChangeArrowheads="1"/>
          </p:cNvSpPr>
          <p:nvPr/>
        </p:nvSpPr>
        <p:spPr bwMode="auto">
          <a:xfrm>
            <a:off x="827089" y="3400425"/>
            <a:ext cx="5316548" cy="971550"/>
          </a:xfrm>
          <a:prstGeom prst="rect">
            <a:avLst/>
          </a:prstGeom>
          <a:solidFill>
            <a:srgbClr val="FFFF66"/>
          </a:solidFill>
          <a:ln w="28575">
            <a:solidFill>
              <a:srgbClr val="0000FF"/>
            </a:solidFill>
            <a:miter lim="800000"/>
            <a:headEnd/>
            <a:tailEnd/>
          </a:ln>
        </p:spPr>
        <p:txBody>
          <a:bodyPr wrap="none" anchor="ctr"/>
          <a:lstStyle/>
          <a:p>
            <a:r>
              <a:rPr lang="en-US" altLang="zh-CN" sz="2400" u="none" dirty="0">
                <a:solidFill>
                  <a:srgbClr val="006600"/>
                </a:solidFill>
                <a:latin typeface="Arial" charset="0"/>
                <a:ea typeface="宋体" charset="-122"/>
              </a:rPr>
              <a:t>TCP </a:t>
            </a:r>
            <a:r>
              <a:rPr lang="zh-CN" altLang="en-US" sz="2400" u="none" dirty="0">
                <a:solidFill>
                  <a:srgbClr val="006600"/>
                </a:solidFill>
                <a:latin typeface="Arial" charset="0"/>
                <a:ea typeface="宋体" charset="-122"/>
              </a:rPr>
              <a:t>连接 </a:t>
            </a:r>
            <a:r>
              <a:rPr lang="en-US" altLang="zh-CN" sz="2400" u="none" dirty="0">
                <a:solidFill>
                  <a:srgbClr val="006600"/>
                </a:solidFill>
                <a:latin typeface="Arial" charset="0"/>
                <a:ea typeface="宋体" charset="-122"/>
              </a:rPr>
              <a:t>::= {socket1, socket2} </a:t>
            </a:r>
          </a:p>
          <a:p>
            <a:r>
              <a:rPr lang="en-US" altLang="zh-CN" sz="2400" u="none" dirty="0">
                <a:solidFill>
                  <a:srgbClr val="006600"/>
                </a:solidFill>
                <a:latin typeface="Arial" charset="0"/>
                <a:ea typeface="宋体" charset="-122"/>
              </a:rPr>
              <a:t>            = {(IP1: port1), (IP2: port2)}    </a:t>
            </a:r>
            <a:endParaRPr lang="zh-CN" altLang="en-US" sz="2400" u="none" dirty="0">
              <a:solidFill>
                <a:srgbClr val="006600"/>
              </a:solidFill>
              <a:latin typeface="Arial" charset="0"/>
              <a:ea typeface="宋体" charset="-122"/>
            </a:endParaRPr>
          </a:p>
        </p:txBody>
      </p:sp>
      <p:sp>
        <p:nvSpPr>
          <p:cNvPr id="269314" name="Rectangle 4"/>
          <p:cNvSpPr>
            <a:spLocks noChangeArrowheads="1"/>
          </p:cNvSpPr>
          <p:nvPr/>
        </p:nvSpPr>
        <p:spPr bwMode="auto">
          <a:xfrm>
            <a:off x="827088" y="1492250"/>
            <a:ext cx="5245110" cy="539750"/>
          </a:xfrm>
          <a:prstGeom prst="rect">
            <a:avLst/>
          </a:prstGeom>
          <a:solidFill>
            <a:srgbClr val="FFFF66"/>
          </a:solidFill>
          <a:ln w="28575">
            <a:solidFill>
              <a:srgbClr val="0000FF"/>
            </a:solidFill>
            <a:miter lim="800000"/>
            <a:headEnd/>
            <a:tailEnd/>
          </a:ln>
        </p:spPr>
        <p:txBody>
          <a:bodyPr wrap="none" anchor="ctr"/>
          <a:lstStyle/>
          <a:p>
            <a:r>
              <a:rPr lang="zh-CN" altLang="en-US" sz="2400" u="none">
                <a:solidFill>
                  <a:srgbClr val="006600"/>
                </a:solidFill>
                <a:latin typeface="Arial" charset="0"/>
                <a:ea typeface="宋体" charset="-122"/>
              </a:rPr>
              <a:t>套接字 </a:t>
            </a:r>
            <a:r>
              <a:rPr lang="en-US" altLang="zh-CN" sz="2400" u="none">
                <a:solidFill>
                  <a:srgbClr val="006600"/>
                </a:solidFill>
                <a:latin typeface="Arial" charset="0"/>
                <a:ea typeface="宋体" charset="-122"/>
              </a:rPr>
              <a:t>socket = (IP</a:t>
            </a:r>
            <a:r>
              <a:rPr lang="zh-CN" altLang="en-US" sz="2400" u="none">
                <a:solidFill>
                  <a:srgbClr val="006600"/>
                </a:solidFill>
                <a:latin typeface="Arial" charset="0"/>
                <a:ea typeface="宋体" charset="-122"/>
              </a:rPr>
              <a:t>地址</a:t>
            </a:r>
            <a:r>
              <a:rPr lang="en-US" altLang="zh-CN" sz="2400" u="none">
                <a:solidFill>
                  <a:srgbClr val="006600"/>
                </a:solidFill>
                <a:latin typeface="Arial" charset="0"/>
                <a:ea typeface="宋体" charset="-122"/>
              </a:rPr>
              <a:t>: </a:t>
            </a:r>
            <a:r>
              <a:rPr lang="zh-CN" altLang="en-US" sz="2400" u="none">
                <a:solidFill>
                  <a:srgbClr val="006600"/>
                </a:solidFill>
                <a:latin typeface="Arial" charset="0"/>
                <a:ea typeface="宋体" charset="-122"/>
              </a:rPr>
              <a:t>端口号</a:t>
            </a:r>
            <a:r>
              <a:rPr lang="en-US" altLang="zh-CN" sz="2400" u="none">
                <a:solidFill>
                  <a:srgbClr val="006600"/>
                </a:solidFill>
                <a:latin typeface="Arial" charset="0"/>
                <a:ea typeface="宋体" charset="-122"/>
              </a:rPr>
              <a:t>)      </a:t>
            </a:r>
            <a:endParaRPr lang="zh-CN" altLang="en-US" sz="2400" u="none">
              <a:solidFill>
                <a:srgbClr val="006600"/>
              </a:solidFill>
              <a:latin typeface="Arial" charset="0"/>
              <a:ea typeface="宋体" charset="-122"/>
            </a:endParaRPr>
          </a:p>
        </p:txBody>
      </p:sp>
      <p:sp>
        <p:nvSpPr>
          <p:cNvPr id="269315" name="Rectangle 2"/>
          <p:cNvSpPr>
            <a:spLocks noGrp="1" noChangeArrowheads="1"/>
          </p:cNvSpPr>
          <p:nvPr>
            <p:ph type="title" idx="4294967295"/>
          </p:nvPr>
        </p:nvSpPr>
        <p:spPr>
          <a:xfrm>
            <a:off x="357190" y="428625"/>
            <a:ext cx="3714744" cy="857250"/>
          </a:xfrm>
        </p:spPr>
        <p:txBody>
          <a:bodyPr anchor="b"/>
          <a:lstStyle/>
          <a:p>
            <a:pPr marL="342900" indent="-342900" algn="l">
              <a:lnSpc>
                <a:spcPct val="150000"/>
              </a:lnSpc>
              <a:spcBef>
                <a:spcPct val="20000"/>
              </a:spcBef>
              <a:buFontTx/>
              <a:buChar char="•"/>
            </a:pPr>
            <a:r>
              <a:rPr lang="zh-CN" altLang="en-US" sz="2000" b="0" kern="1200" dirty="0" smtClean="0">
                <a:solidFill>
                  <a:srgbClr val="1A3868"/>
                </a:solidFill>
                <a:latin typeface="Times New Roman" pitchFamily="18" charset="0"/>
                <a:ea typeface="微软雅黑" pitchFamily="34" charset="-122"/>
                <a:cs typeface="Times New Roman" pitchFamily="18" charset="0"/>
              </a:rPr>
              <a:t>套接字 </a:t>
            </a:r>
            <a:r>
              <a:rPr lang="en-US" altLang="zh-CN" sz="2000" b="0" kern="1200" dirty="0" smtClean="0">
                <a:solidFill>
                  <a:srgbClr val="1A3868"/>
                </a:solidFill>
                <a:latin typeface="Times New Roman" pitchFamily="18" charset="0"/>
                <a:ea typeface="微软雅黑" pitchFamily="34" charset="-122"/>
                <a:cs typeface="Times New Roman" pitchFamily="18" charset="0"/>
              </a:rPr>
              <a:t>(Socket) </a:t>
            </a:r>
            <a:r>
              <a:rPr lang="zh-CN" altLang="en-US" sz="2000" b="0" kern="1200" dirty="0" smtClean="0">
                <a:solidFill>
                  <a:srgbClr val="1A3868"/>
                </a:solidFill>
                <a:latin typeface="Times New Roman" pitchFamily="18" charset="0"/>
                <a:ea typeface="微软雅黑" pitchFamily="34" charset="-122"/>
                <a:cs typeface="Times New Roman" pitchFamily="18" charset="0"/>
              </a:rPr>
              <a:t>地址</a:t>
            </a:r>
            <a:endParaRPr lang="en-US" altLang="zh-CN" sz="2000" b="0" kern="1200" dirty="0" smtClean="0">
              <a:solidFill>
                <a:srgbClr val="1A3868"/>
              </a:solidFill>
              <a:latin typeface="Times New Roman" pitchFamily="18" charset="0"/>
              <a:ea typeface="微软雅黑" pitchFamily="34" charset="-122"/>
              <a:cs typeface="Times New Roman" pitchFamily="18" charset="0"/>
            </a:endParaRPr>
          </a:p>
        </p:txBody>
      </p:sp>
      <p:sp>
        <p:nvSpPr>
          <p:cNvPr id="269316" name="Rectangle 3"/>
          <p:cNvSpPr>
            <a:spLocks noGrp="1" noChangeArrowheads="1"/>
          </p:cNvSpPr>
          <p:nvPr>
            <p:ph type="body" idx="4294967295"/>
          </p:nvPr>
        </p:nvSpPr>
        <p:spPr>
          <a:xfrm>
            <a:off x="428596" y="2227263"/>
            <a:ext cx="5857916" cy="777875"/>
          </a:xfrm>
        </p:spPr>
        <p:txBody>
          <a:bodyPr/>
          <a:lstStyle/>
          <a:p>
            <a:pPr>
              <a:lnSpc>
                <a:spcPct val="150000"/>
              </a:lnSpc>
              <a:buFontTx/>
              <a:buChar char="•"/>
            </a:pPr>
            <a:r>
              <a:rPr lang="zh-CN" altLang="en-US" sz="2000" kern="1200" dirty="0" smtClean="0">
                <a:solidFill>
                  <a:srgbClr val="1A3868"/>
                </a:solidFill>
                <a:latin typeface="Times New Roman" pitchFamily="18" charset="0"/>
                <a:ea typeface="微软雅黑" pitchFamily="34" charset="-122"/>
                <a:cs typeface="Times New Roman" pitchFamily="18" charset="0"/>
              </a:rPr>
              <a:t>每一条 </a:t>
            </a:r>
            <a:r>
              <a:rPr lang="en-US" altLang="zh-CN" sz="2000" kern="1200" dirty="0" smtClean="0">
                <a:solidFill>
                  <a:srgbClr val="1A3868"/>
                </a:solidFill>
                <a:latin typeface="Times New Roman" pitchFamily="18" charset="0"/>
                <a:ea typeface="微软雅黑" pitchFamily="34" charset="-122"/>
                <a:cs typeface="Times New Roman" pitchFamily="18" charset="0"/>
              </a:rPr>
              <a:t>TCP </a:t>
            </a:r>
            <a:r>
              <a:rPr lang="zh-CN" altLang="en-US" sz="2000" kern="1200" dirty="0" smtClean="0">
                <a:solidFill>
                  <a:srgbClr val="1A3868"/>
                </a:solidFill>
                <a:latin typeface="Times New Roman" pitchFamily="18" charset="0"/>
                <a:ea typeface="微软雅黑" pitchFamily="34" charset="-122"/>
                <a:cs typeface="Times New Roman" pitchFamily="18" charset="0"/>
              </a:rPr>
              <a:t>连接唯一地被通信两端的两个端点（即两个套接字）所确定。即：</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2666529" y="2199854"/>
            <a:ext cx="3705671" cy="1020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000" b="1" cap="all">
                <a:solidFill>
                  <a:srgbClr val="194D19"/>
                </a:solidFill>
                <a:latin typeface="+mj-lt"/>
                <a:ea typeface="+mj-ea"/>
                <a:cs typeface="+mj-cs"/>
              </a:defRPr>
            </a:lvl1pPr>
            <a:lvl2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2pPr>
            <a:lvl3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3pPr>
            <a:lvl4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4pPr>
            <a:lvl5pPr algn="ctr" rtl="0" eaLnBrk="0" fontAlgn="base" hangingPunct="0">
              <a:spcBef>
                <a:spcPct val="0"/>
              </a:spcBef>
              <a:spcAft>
                <a:spcPct val="0"/>
              </a:spcAft>
              <a:defRPr sz="2800" b="1">
                <a:solidFill>
                  <a:srgbClr val="194D19"/>
                </a:solidFill>
                <a:latin typeface="Constantia" pitchFamily="18" charset="0"/>
                <a:ea typeface="微软雅黑" pitchFamily="34" charset="-122"/>
              </a:defRPr>
            </a:lvl5pPr>
            <a:lvl6pPr marL="4572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6pPr>
            <a:lvl7pPr marL="9144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7pPr>
            <a:lvl8pPr marL="13716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8pPr>
            <a:lvl9pPr marL="1828800" algn="ctr" rtl="0" eaLnBrk="0" fontAlgn="base" hangingPunct="0">
              <a:spcBef>
                <a:spcPct val="0"/>
              </a:spcBef>
              <a:spcAft>
                <a:spcPct val="0"/>
              </a:spcAft>
              <a:defRPr sz="2800" b="1">
                <a:solidFill>
                  <a:srgbClr val="194D19"/>
                </a:solidFill>
                <a:latin typeface="Constantia" pitchFamily="18" charset="0"/>
                <a:ea typeface="微软雅黑" pitchFamily="34" charset="-122"/>
              </a:defRPr>
            </a:lvl9pPr>
          </a:lstStyle>
          <a:p>
            <a:r>
              <a:rPr lang="zh-CN" altLang="en-US" sz="4800" u="none" kern="0" smtClean="0">
                <a:solidFill>
                  <a:srgbClr val="1A3868"/>
                </a:solidFill>
                <a:latin typeface="Times New Roman" pitchFamily="18" charset="0"/>
                <a:ea typeface="+mn-ea"/>
                <a:cs typeface="Times New Roman" pitchFamily="18" charset="0"/>
              </a:rPr>
              <a:t>习题</a:t>
            </a:r>
            <a:endParaRPr lang="zh-CN" altLang="en-US" sz="4800" u="none" kern="0" dirty="0">
              <a:solidFill>
                <a:srgbClr val="1A3868"/>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943962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911" y="563166"/>
            <a:ext cx="6429375" cy="857250"/>
          </a:xfrm>
        </p:spPr>
        <p:txBody>
          <a:bodyPr/>
          <a:lstStyle/>
          <a:p>
            <a:pPr algn="l"/>
            <a:r>
              <a:rPr lang="zh-CN" altLang="en-US" sz="2400" dirty="0"/>
              <a:t>选择</a:t>
            </a:r>
          </a:p>
        </p:txBody>
      </p:sp>
      <p:sp>
        <p:nvSpPr>
          <p:cNvPr id="4" name="矩形 3"/>
          <p:cNvSpPr/>
          <p:nvPr/>
        </p:nvSpPr>
        <p:spPr>
          <a:xfrm>
            <a:off x="328911" y="1298624"/>
            <a:ext cx="6192688" cy="3477875"/>
          </a:xfrm>
          <a:prstGeom prst="rect">
            <a:avLst/>
          </a:prstGeom>
        </p:spPr>
        <p:txBody>
          <a:bodyPr wrap="square">
            <a:spAutoFit/>
          </a:bodyPr>
          <a:lstStyle/>
          <a:p>
            <a:pPr>
              <a:lnSpc>
                <a:spcPct val="150000"/>
              </a:lnSpc>
            </a:pPr>
            <a:r>
              <a:rPr lang="zh-CN" altLang="zh-CN" sz="2000" b="0" u="none" dirty="0">
                <a:solidFill>
                  <a:srgbClr val="1A3868"/>
                </a:solidFill>
                <a:cs typeface="+mn-cs"/>
              </a:rPr>
              <a:t>1 以下TCP熟知端口号中错误的</a:t>
            </a:r>
            <a:r>
              <a:rPr lang="zh-CN" altLang="zh-CN" sz="2000" b="0" u="none" dirty="0" smtClean="0">
                <a:solidFill>
                  <a:srgbClr val="1A3868"/>
                </a:solidFill>
                <a:cs typeface="+mn-cs"/>
              </a:rPr>
              <a:t>是</a:t>
            </a:r>
            <a:r>
              <a:rPr lang="zh-CN" altLang="en-US" sz="2000" b="0" u="none" dirty="0" smtClean="0">
                <a:solidFill>
                  <a:srgbClr val="1A3868"/>
                </a:solidFill>
                <a:cs typeface="+mn-cs"/>
              </a:rPr>
              <a:t>（ ）</a:t>
            </a:r>
            <a:endParaRPr lang="en-US" altLang="zh-CN" sz="2000" b="0" u="none" dirty="0" smtClean="0">
              <a:solidFill>
                <a:srgbClr val="1A3868"/>
              </a:solidFill>
              <a:cs typeface="+mn-cs"/>
            </a:endParaRPr>
          </a:p>
          <a:p>
            <a:pPr>
              <a:lnSpc>
                <a:spcPct val="150000"/>
              </a:lnSpc>
            </a:pPr>
            <a:r>
              <a:rPr lang="en-US" altLang="zh-CN" sz="2000" b="0" u="none" dirty="0" smtClean="0">
                <a:solidFill>
                  <a:srgbClr val="1A3868"/>
                </a:solidFill>
                <a:cs typeface="+mn-cs"/>
              </a:rPr>
              <a:t>A. HTTP:80	B. </a:t>
            </a:r>
            <a:r>
              <a:rPr lang="zh-CN" altLang="zh-CN" sz="2000" b="0" u="none" dirty="0" smtClean="0">
                <a:solidFill>
                  <a:srgbClr val="1A3868"/>
                </a:solidFill>
                <a:cs typeface="+mn-cs"/>
              </a:rPr>
              <a:t>FTP</a:t>
            </a:r>
            <a:r>
              <a:rPr lang="zh-CN" altLang="zh-CN" sz="2000" b="0" u="none" dirty="0">
                <a:solidFill>
                  <a:srgbClr val="1A3868"/>
                </a:solidFill>
                <a:cs typeface="+mn-cs"/>
              </a:rPr>
              <a:t>控制连接：</a:t>
            </a:r>
            <a:r>
              <a:rPr lang="zh-CN" altLang="zh-CN" sz="2000" b="0" u="none" dirty="0" smtClean="0">
                <a:solidFill>
                  <a:srgbClr val="1A3868"/>
                </a:solidFill>
                <a:cs typeface="+mn-cs"/>
              </a:rPr>
              <a:t>20</a:t>
            </a:r>
            <a:endParaRPr lang="en-US" altLang="zh-CN" sz="2000" b="0" u="none" dirty="0" smtClean="0">
              <a:solidFill>
                <a:srgbClr val="1A3868"/>
              </a:solidFill>
              <a:cs typeface="+mn-cs"/>
            </a:endParaRPr>
          </a:p>
          <a:p>
            <a:pPr>
              <a:lnSpc>
                <a:spcPct val="150000"/>
              </a:lnSpc>
            </a:pPr>
            <a:r>
              <a:rPr lang="en-US" altLang="zh-CN" sz="2000" b="0" u="none" dirty="0" smtClean="0">
                <a:solidFill>
                  <a:srgbClr val="1A3868"/>
                </a:solidFill>
                <a:cs typeface="+mn-cs"/>
              </a:rPr>
              <a:t>C. SMTP:25	D. DNS:53</a:t>
            </a:r>
          </a:p>
          <a:p>
            <a:endParaRPr lang="zh-CN" altLang="zh-CN" sz="2000" b="0" u="none" dirty="0">
              <a:solidFill>
                <a:srgbClr val="1A3868"/>
              </a:solidFill>
              <a:cs typeface="+mn-cs"/>
            </a:endParaRPr>
          </a:p>
          <a:p>
            <a:pPr>
              <a:lnSpc>
                <a:spcPct val="150000"/>
              </a:lnSpc>
            </a:pPr>
            <a:r>
              <a:rPr lang="zh-CN" altLang="zh-CN" sz="2000" b="0" u="none" dirty="0">
                <a:solidFill>
                  <a:srgbClr val="1A3868"/>
                </a:solidFill>
                <a:cs typeface="+mn-cs"/>
              </a:rPr>
              <a:t>2 以下UDP熟知端口号中错误的</a:t>
            </a:r>
            <a:r>
              <a:rPr lang="zh-CN" altLang="zh-CN" sz="2000" b="0" u="none" dirty="0" smtClean="0">
                <a:solidFill>
                  <a:srgbClr val="1A3868"/>
                </a:solidFill>
                <a:cs typeface="+mn-cs"/>
              </a:rPr>
              <a:t>是</a:t>
            </a:r>
            <a:r>
              <a:rPr lang="en-US" altLang="zh-CN" sz="2000" b="0" u="none" dirty="0" smtClean="0">
                <a:solidFill>
                  <a:srgbClr val="1A3868"/>
                </a:solidFill>
                <a:cs typeface="+mn-cs"/>
              </a:rPr>
              <a:t>(    )</a:t>
            </a:r>
          </a:p>
          <a:p>
            <a:pPr>
              <a:lnSpc>
                <a:spcPct val="150000"/>
              </a:lnSpc>
            </a:pPr>
            <a:r>
              <a:rPr lang="en-US" altLang="zh-CN" sz="2000" b="0" u="none" dirty="0">
                <a:solidFill>
                  <a:srgbClr val="1A3868"/>
                </a:solidFill>
              </a:rPr>
              <a:t>A. </a:t>
            </a:r>
            <a:r>
              <a:rPr lang="zh-CN" altLang="zh-CN" sz="2000" b="0" u="none" dirty="0" smtClean="0">
                <a:solidFill>
                  <a:srgbClr val="1A3868"/>
                </a:solidFill>
              </a:rPr>
              <a:t>SNMP</a:t>
            </a:r>
            <a:r>
              <a:rPr lang="zh-CN" altLang="zh-CN" sz="2000" b="0" u="none" dirty="0">
                <a:solidFill>
                  <a:srgbClr val="1A3868"/>
                </a:solidFill>
              </a:rPr>
              <a:t>: </a:t>
            </a:r>
            <a:r>
              <a:rPr lang="zh-CN" altLang="zh-CN" sz="2000" b="0" u="none" dirty="0" smtClean="0">
                <a:solidFill>
                  <a:srgbClr val="1A3868"/>
                </a:solidFill>
              </a:rPr>
              <a:t>11</a:t>
            </a:r>
            <a:r>
              <a:rPr lang="en-US" altLang="zh-CN" sz="2000" b="0" u="none" dirty="0">
                <a:solidFill>
                  <a:srgbClr val="1A3868"/>
                </a:solidFill>
              </a:rPr>
              <a:t>	B. DNS:53</a:t>
            </a:r>
          </a:p>
          <a:p>
            <a:pPr>
              <a:lnSpc>
                <a:spcPct val="150000"/>
              </a:lnSpc>
            </a:pPr>
            <a:r>
              <a:rPr lang="en-US" altLang="zh-CN" sz="2000" b="0" u="none" dirty="0" smtClean="0">
                <a:solidFill>
                  <a:srgbClr val="1A3868"/>
                </a:solidFill>
              </a:rPr>
              <a:t>C</a:t>
            </a:r>
            <a:r>
              <a:rPr lang="en-US" altLang="zh-CN" sz="2000" b="0" u="none" dirty="0">
                <a:solidFill>
                  <a:srgbClr val="1A3868"/>
                </a:solidFill>
              </a:rPr>
              <a:t>. </a:t>
            </a:r>
            <a:r>
              <a:rPr lang="en-US" altLang="zh-CN" sz="2000" b="0" u="none" dirty="0" smtClean="0">
                <a:solidFill>
                  <a:srgbClr val="1A3868"/>
                </a:solidFill>
              </a:rPr>
              <a:t>TFTP:69</a:t>
            </a:r>
            <a:r>
              <a:rPr lang="en-US" altLang="zh-CN" sz="2000" b="0" u="none" dirty="0">
                <a:solidFill>
                  <a:srgbClr val="1A3868"/>
                </a:solidFill>
              </a:rPr>
              <a:t>	D. </a:t>
            </a:r>
            <a:r>
              <a:rPr lang="en-US" altLang="zh-CN" sz="2000" b="0" u="none" dirty="0" smtClean="0">
                <a:solidFill>
                  <a:srgbClr val="1A3868"/>
                </a:solidFill>
              </a:rPr>
              <a:t>NTP:123</a:t>
            </a:r>
            <a:endParaRPr lang="en-US" altLang="zh-CN" sz="2000" u="none" dirty="0" smtClean="0">
              <a:solidFill>
                <a:srgbClr val="1A3868"/>
              </a:solidFill>
              <a:cs typeface="+mn-cs"/>
            </a:endParaRPr>
          </a:p>
          <a:p>
            <a:endParaRPr lang="en-US" altLang="zh-CN" sz="2000" b="0" u="none" dirty="0">
              <a:solidFill>
                <a:srgbClr val="1A3868"/>
              </a:solidFill>
              <a:latin typeface="SimSun" panose="02010600030101010101" pitchFamily="2" charset="-122"/>
              <a:ea typeface="SimSun" panose="02010600030101010101" pitchFamily="2" charset="-122"/>
              <a:cs typeface="+mn-cs"/>
            </a:endParaRPr>
          </a:p>
        </p:txBody>
      </p:sp>
      <p:sp>
        <p:nvSpPr>
          <p:cNvPr id="5" name="矩形 4"/>
          <p:cNvSpPr/>
          <p:nvPr/>
        </p:nvSpPr>
        <p:spPr>
          <a:xfrm>
            <a:off x="4229476" y="1298624"/>
            <a:ext cx="359470" cy="461665"/>
          </a:xfrm>
          <a:prstGeom prst="rect">
            <a:avLst/>
          </a:prstGeom>
        </p:spPr>
        <p:txBody>
          <a:bodyPr wrap="square">
            <a:spAutoFit/>
          </a:bodyPr>
          <a:lstStyle/>
          <a:p>
            <a:r>
              <a:rPr lang="en-US" altLang="zh-CN" sz="2400" u="none" dirty="0">
                <a:solidFill>
                  <a:srgbClr val="FF0000"/>
                </a:solidFill>
              </a:rPr>
              <a:t>B</a:t>
            </a:r>
            <a:endParaRPr lang="zh-CN" altLang="en-US" sz="2400" u="none" dirty="0">
              <a:solidFill>
                <a:srgbClr val="FF0000"/>
              </a:solidFill>
            </a:endParaRPr>
          </a:p>
        </p:txBody>
      </p:sp>
      <p:sp>
        <p:nvSpPr>
          <p:cNvPr id="6" name="矩形 5"/>
          <p:cNvSpPr/>
          <p:nvPr/>
        </p:nvSpPr>
        <p:spPr>
          <a:xfrm>
            <a:off x="4186132" y="3004592"/>
            <a:ext cx="359470" cy="461665"/>
          </a:xfrm>
          <a:prstGeom prst="rect">
            <a:avLst/>
          </a:prstGeom>
        </p:spPr>
        <p:txBody>
          <a:bodyPr wrap="square">
            <a:spAutoFit/>
          </a:bodyPr>
          <a:lstStyle/>
          <a:p>
            <a:r>
              <a:rPr lang="en-US" altLang="zh-CN" sz="2400" u="none" dirty="0" smtClean="0">
                <a:solidFill>
                  <a:srgbClr val="FF0000"/>
                </a:solidFill>
              </a:rPr>
              <a:t>A</a:t>
            </a:r>
            <a:endParaRPr lang="zh-CN" altLang="en-US" sz="2400" u="none" dirty="0">
              <a:solidFill>
                <a:srgbClr val="FF0000"/>
              </a:solidFill>
            </a:endParaRPr>
          </a:p>
        </p:txBody>
      </p:sp>
    </p:spTree>
    <p:extLst>
      <p:ext uri="{BB962C8B-B14F-4D97-AF65-F5344CB8AC3E}">
        <p14:creationId xmlns:p14="http://schemas.microsoft.com/office/powerpoint/2010/main" val="11727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492424"/>
            <a:ext cx="6696744" cy="2862322"/>
          </a:xfrm>
          <a:prstGeom prst="rect">
            <a:avLst/>
          </a:prstGeom>
        </p:spPr>
        <p:txBody>
          <a:bodyPr wrap="square">
            <a:spAutoFit/>
          </a:bodyPr>
          <a:lstStyle/>
          <a:p>
            <a:pPr>
              <a:lnSpc>
                <a:spcPct val="150000"/>
              </a:lnSpc>
            </a:pPr>
            <a:r>
              <a:rPr lang="zh-CN" altLang="zh-CN" sz="2000" b="0" u="none" dirty="0" smtClean="0">
                <a:solidFill>
                  <a:srgbClr val="1A3868"/>
                </a:solidFill>
                <a:cs typeface="+mn-cs"/>
              </a:rPr>
              <a:t>3 </a:t>
            </a:r>
            <a:r>
              <a:rPr lang="en-US" altLang="zh-CN" sz="2000" b="0" u="none" dirty="0" smtClean="0">
                <a:solidFill>
                  <a:srgbClr val="1A3868"/>
                </a:solidFill>
                <a:cs typeface="+mn-cs"/>
              </a:rPr>
              <a:t> </a:t>
            </a:r>
            <a:r>
              <a:rPr lang="zh-CN" altLang="zh-CN" sz="2000" b="0" u="none" dirty="0" smtClean="0">
                <a:solidFill>
                  <a:srgbClr val="1A3868"/>
                </a:solidFill>
                <a:cs typeface="+mn-cs"/>
              </a:rPr>
              <a:t>以下</a:t>
            </a:r>
            <a:r>
              <a:rPr lang="zh-CN" altLang="zh-CN" sz="2000" b="0" u="none" dirty="0">
                <a:solidFill>
                  <a:srgbClr val="1A3868"/>
                </a:solidFill>
                <a:cs typeface="+mn-cs"/>
              </a:rPr>
              <a:t>关于传输层概念</a:t>
            </a:r>
            <a:r>
              <a:rPr lang="zh-CN" altLang="zh-CN" sz="2000" b="0" u="none" dirty="0" smtClean="0">
                <a:solidFill>
                  <a:srgbClr val="1A3868"/>
                </a:solidFill>
                <a:cs typeface="+mn-cs"/>
              </a:rPr>
              <a:t>的描述中</a:t>
            </a:r>
            <a:r>
              <a:rPr lang="zh-CN" altLang="en-US" sz="2000" b="0" u="none" dirty="0" smtClean="0">
                <a:solidFill>
                  <a:srgbClr val="1A3868"/>
                </a:solidFill>
                <a:cs typeface="+mn-cs"/>
              </a:rPr>
              <a:t>，</a:t>
            </a:r>
            <a:r>
              <a:rPr lang="zh-CN" altLang="zh-CN" sz="2000" b="0" u="none" dirty="0" smtClean="0">
                <a:solidFill>
                  <a:srgbClr val="1A3868"/>
                </a:solidFill>
                <a:cs typeface="+mn-cs"/>
              </a:rPr>
              <a:t>错误</a:t>
            </a:r>
            <a:r>
              <a:rPr lang="zh-CN" altLang="zh-CN" sz="2000" b="0" u="none" dirty="0">
                <a:solidFill>
                  <a:srgbClr val="1A3868"/>
                </a:solidFill>
                <a:cs typeface="+mn-cs"/>
              </a:rPr>
              <a:t>的</a:t>
            </a:r>
            <a:r>
              <a:rPr lang="zh-CN" altLang="zh-CN" sz="2000" b="0" u="none" dirty="0" smtClean="0">
                <a:solidFill>
                  <a:srgbClr val="1A3868"/>
                </a:solidFill>
                <a:cs typeface="+mn-cs"/>
              </a:rPr>
              <a:t>是</a:t>
            </a:r>
            <a:r>
              <a:rPr lang="zh-CN" altLang="en-US" sz="2000" b="0" u="none" dirty="0" smtClean="0">
                <a:solidFill>
                  <a:srgbClr val="1A3868"/>
                </a:solidFill>
                <a:cs typeface="+mn-cs"/>
              </a:rPr>
              <a:t>（  ）</a:t>
            </a:r>
            <a:endParaRPr lang="en-US" altLang="zh-CN" sz="2000" b="0" u="none" dirty="0" smtClean="0">
              <a:solidFill>
                <a:srgbClr val="1A3868"/>
              </a:solidFill>
              <a:cs typeface="+mn-cs"/>
            </a:endParaRPr>
          </a:p>
          <a:p>
            <a:pPr marL="457200" indent="-457200">
              <a:lnSpc>
                <a:spcPct val="150000"/>
              </a:lnSpc>
              <a:buAutoNum type="alphaUcPeriod"/>
            </a:pPr>
            <a:r>
              <a:rPr lang="zh-CN" altLang="en-US" sz="2000" b="0" u="none" dirty="0" smtClean="0">
                <a:solidFill>
                  <a:srgbClr val="1A3868"/>
                </a:solidFill>
              </a:rPr>
              <a:t>网络层的</a:t>
            </a:r>
            <a:r>
              <a:rPr lang="en-US" altLang="zh-CN" sz="2000" b="0" u="none" dirty="0" smtClean="0">
                <a:solidFill>
                  <a:srgbClr val="1A3868"/>
                </a:solidFill>
              </a:rPr>
              <a:t>IP</a:t>
            </a:r>
            <a:r>
              <a:rPr lang="zh-CN" altLang="en-US" sz="2000" b="0" u="none" dirty="0" smtClean="0">
                <a:solidFill>
                  <a:srgbClr val="1A3868"/>
                </a:solidFill>
              </a:rPr>
              <a:t>地址标识了主机、路由器的位置信息</a:t>
            </a:r>
            <a:r>
              <a:rPr lang="en-US" altLang="zh-CN" sz="2000" b="0" u="none" dirty="0">
                <a:solidFill>
                  <a:srgbClr val="1A3868"/>
                </a:solidFill>
              </a:rPr>
              <a:t>	</a:t>
            </a:r>
            <a:endParaRPr lang="en-US" altLang="zh-CN" sz="2000" b="0" u="none" dirty="0" smtClean="0">
              <a:solidFill>
                <a:srgbClr val="1A3868"/>
              </a:solidFill>
            </a:endParaRPr>
          </a:p>
          <a:p>
            <a:pPr marL="457200" indent="-457200">
              <a:lnSpc>
                <a:spcPct val="150000"/>
              </a:lnSpc>
              <a:buAutoNum type="alphaUcPeriod"/>
            </a:pPr>
            <a:r>
              <a:rPr lang="zh-CN" altLang="en-US" sz="2000" b="0" u="none" dirty="0" smtClean="0">
                <a:solidFill>
                  <a:srgbClr val="1A3868"/>
                </a:solidFill>
              </a:rPr>
              <a:t>路由选择算法可以选择一条从源主机到目的主机的传输路径</a:t>
            </a:r>
            <a:endParaRPr lang="en-US" altLang="zh-CN" sz="2000" b="0" u="none" dirty="0" smtClean="0">
              <a:solidFill>
                <a:srgbClr val="1A3868"/>
              </a:solidFill>
            </a:endParaRPr>
          </a:p>
          <a:p>
            <a:pPr marL="457200" indent="-457200">
              <a:lnSpc>
                <a:spcPct val="150000"/>
              </a:lnSpc>
              <a:buAutoNum type="alphaUcPeriod"/>
            </a:pPr>
            <a:r>
              <a:rPr lang="en-US" altLang="zh-CN" sz="2000" b="0" u="none" dirty="0" smtClean="0">
                <a:solidFill>
                  <a:srgbClr val="1A3868"/>
                </a:solidFill>
              </a:rPr>
              <a:t>IP</a:t>
            </a:r>
            <a:r>
              <a:rPr lang="zh-CN" altLang="en-US" sz="2000" b="0" u="none" dirty="0" smtClean="0">
                <a:solidFill>
                  <a:srgbClr val="1A3868"/>
                </a:solidFill>
              </a:rPr>
              <a:t>协议通过这条传输路径完成</a:t>
            </a:r>
            <a:r>
              <a:rPr lang="en-US" altLang="zh-CN" sz="2000" b="0" u="none" dirty="0" smtClean="0">
                <a:solidFill>
                  <a:srgbClr val="1A3868"/>
                </a:solidFill>
              </a:rPr>
              <a:t>IP</a:t>
            </a:r>
            <a:r>
              <a:rPr lang="zh-CN" altLang="en-US" sz="2000" b="0" u="none" dirty="0" smtClean="0">
                <a:solidFill>
                  <a:srgbClr val="1A3868"/>
                </a:solidFill>
              </a:rPr>
              <a:t>分组数据的传输</a:t>
            </a:r>
            <a:endParaRPr lang="en-US" altLang="zh-CN" sz="2000" b="0" u="none" dirty="0" smtClean="0">
              <a:solidFill>
                <a:srgbClr val="1A3868"/>
              </a:solidFill>
            </a:endParaRPr>
          </a:p>
          <a:p>
            <a:pPr marL="457200" indent="-457200">
              <a:lnSpc>
                <a:spcPct val="150000"/>
              </a:lnSpc>
              <a:buAutoNum type="alphaUcPeriod"/>
            </a:pPr>
            <a:r>
              <a:rPr lang="zh-CN" altLang="zh-CN" sz="2000" b="0" u="none" dirty="0" smtClean="0">
                <a:solidFill>
                  <a:srgbClr val="1A3868"/>
                </a:solidFill>
                <a:cs typeface="+mn-cs"/>
              </a:rPr>
              <a:t>传输</a:t>
            </a:r>
            <a:r>
              <a:rPr lang="zh-CN" altLang="zh-CN" sz="2000" b="0" u="none" dirty="0">
                <a:solidFill>
                  <a:srgbClr val="1A3868"/>
                </a:solidFill>
                <a:cs typeface="+mn-cs"/>
              </a:rPr>
              <a:t>层协议在源主机与目的机之间建立点-点</a:t>
            </a:r>
            <a:r>
              <a:rPr lang="zh-CN" altLang="zh-CN" sz="2000" b="0" u="none" dirty="0" smtClean="0">
                <a:solidFill>
                  <a:srgbClr val="1A3868"/>
                </a:solidFill>
                <a:cs typeface="+mn-cs"/>
              </a:rPr>
              <a:t>连接</a:t>
            </a:r>
            <a:endParaRPr lang="en-US" altLang="zh-CN" sz="2000" b="0" u="none" dirty="0" smtClean="0">
              <a:solidFill>
                <a:srgbClr val="1A3868"/>
              </a:solidFill>
              <a:cs typeface="+mn-cs"/>
            </a:endParaRPr>
          </a:p>
        </p:txBody>
      </p:sp>
      <p:sp>
        <p:nvSpPr>
          <p:cNvPr id="5" name="矩形 4"/>
          <p:cNvSpPr/>
          <p:nvPr/>
        </p:nvSpPr>
        <p:spPr>
          <a:xfrm>
            <a:off x="5292080" y="1519581"/>
            <a:ext cx="359470" cy="461665"/>
          </a:xfrm>
          <a:prstGeom prst="rect">
            <a:avLst/>
          </a:prstGeom>
        </p:spPr>
        <p:txBody>
          <a:bodyPr wrap="square">
            <a:spAutoFit/>
          </a:bodyPr>
          <a:lstStyle/>
          <a:p>
            <a:r>
              <a:rPr lang="en-US" altLang="zh-CN" sz="2400" u="none" dirty="0" smtClean="0">
                <a:solidFill>
                  <a:srgbClr val="FF0000"/>
                </a:solidFill>
              </a:rPr>
              <a:t>D</a:t>
            </a:r>
            <a:endParaRPr lang="zh-CN" altLang="en-US" sz="2400" u="none" dirty="0">
              <a:solidFill>
                <a:srgbClr val="FF0000"/>
              </a:solidFill>
            </a:endParaRPr>
          </a:p>
        </p:txBody>
      </p:sp>
    </p:spTree>
    <p:extLst>
      <p:ext uri="{BB962C8B-B14F-4D97-AF65-F5344CB8AC3E}">
        <p14:creationId xmlns:p14="http://schemas.microsoft.com/office/powerpoint/2010/main" val="146307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428596" y="643718"/>
            <a:ext cx="6429375" cy="857250"/>
          </a:xfrm>
        </p:spPr>
        <p:txBody>
          <a:bodyPr/>
          <a:lstStyle/>
          <a:p>
            <a:pPr algn="l" eaLnBrk="0" hangingPunct="0"/>
            <a:r>
              <a:rPr lang="zh-CN" altLang="en-US" sz="2400" dirty="0" smtClean="0">
                <a:solidFill>
                  <a:srgbClr val="007D7A"/>
                </a:solidFill>
                <a:latin typeface="Times New Roman" pitchFamily="18" charset="0"/>
                <a:cs typeface="Times New Roman" pitchFamily="18" charset="0"/>
              </a:rPr>
              <a:t>一、传输层的基本功能</a:t>
            </a:r>
          </a:p>
        </p:txBody>
      </p:sp>
      <p:sp>
        <p:nvSpPr>
          <p:cNvPr id="18434" name="内容占位符 2"/>
          <p:cNvSpPr>
            <a:spLocks noGrp="1"/>
          </p:cNvSpPr>
          <p:nvPr>
            <p:ph idx="4294967295"/>
          </p:nvPr>
        </p:nvSpPr>
        <p:spPr>
          <a:xfrm>
            <a:off x="428596" y="1500974"/>
            <a:ext cx="6215106" cy="928694"/>
          </a:xfrm>
        </p:spPr>
        <p:txBody>
          <a:bodyPr/>
          <a:lstStyle/>
          <a:p>
            <a:pPr eaLnBrk="0" hangingPunct="0">
              <a:spcAft>
                <a:spcPct val="20000"/>
              </a:spcAft>
              <a:buNone/>
            </a:pPr>
            <a:r>
              <a:rPr lang="zh-CN" altLang="en-US" sz="2000" kern="1200" dirty="0" smtClean="0">
                <a:solidFill>
                  <a:srgbClr val="1A3868"/>
                </a:solidFill>
                <a:latin typeface="Times New Roman" pitchFamily="18" charset="0"/>
                <a:ea typeface="微软雅黑" pitchFamily="34" charset="-122"/>
                <a:cs typeface="Times New Roman" pitchFamily="18" charset="0"/>
              </a:rPr>
              <a:t>单机系统中的进程通信方法</a:t>
            </a:r>
            <a:endParaRPr lang="en-US" altLang="zh-CN" sz="2000" kern="1200" dirty="0" smtClean="0">
              <a:solidFill>
                <a:srgbClr val="1A3868"/>
              </a:solidFill>
              <a:latin typeface="Times New Roman" pitchFamily="18" charset="0"/>
              <a:ea typeface="微软雅黑" pitchFamily="34" charset="-122"/>
              <a:cs typeface="Times New Roman" pitchFamily="18" charset="0"/>
            </a:endParaRPr>
          </a:p>
          <a:p>
            <a:pPr eaLnBrk="0" hangingPunct="0">
              <a:spcAft>
                <a:spcPct val="20000"/>
              </a:spcAft>
            </a:pPr>
            <a:r>
              <a:rPr lang="zh-CN" altLang="en-US" sz="2000" dirty="0" smtClean="0">
                <a:solidFill>
                  <a:srgbClr val="C00000"/>
                </a:solidFill>
                <a:latin typeface="Times New Roman" pitchFamily="18" charset="0"/>
                <a:cs typeface="Times New Roman" pitchFamily="18" charset="0"/>
              </a:rPr>
              <a:t>进程</a:t>
            </a:r>
            <a:r>
              <a:rPr lang="zh-CN" altLang="en-US" sz="2000" kern="1200" dirty="0" smtClean="0">
                <a:solidFill>
                  <a:srgbClr val="1A3868"/>
                </a:solidFill>
                <a:latin typeface="Times New Roman" pitchFamily="18" charset="0"/>
                <a:ea typeface="微软雅黑" pitchFamily="34" charset="-122"/>
                <a:cs typeface="Times New Roman" pitchFamily="18" charset="0"/>
              </a:rPr>
              <a:t>和</a:t>
            </a:r>
            <a:r>
              <a:rPr lang="zh-CN" altLang="en-US" sz="2000" dirty="0" smtClean="0">
                <a:solidFill>
                  <a:srgbClr val="C00000"/>
                </a:solidFill>
                <a:latin typeface="Times New Roman" pitchFamily="18" charset="0"/>
                <a:cs typeface="Times New Roman" pitchFamily="18" charset="0"/>
              </a:rPr>
              <a:t>进程通信</a:t>
            </a:r>
            <a:r>
              <a:rPr lang="zh-CN" altLang="en-US" sz="2000" kern="1200" dirty="0" smtClean="0">
                <a:solidFill>
                  <a:srgbClr val="1A3868"/>
                </a:solidFill>
                <a:latin typeface="Times New Roman" pitchFamily="18" charset="0"/>
                <a:ea typeface="微软雅黑" pitchFamily="34" charset="-122"/>
                <a:cs typeface="Times New Roman" pitchFamily="18" charset="0"/>
              </a:rPr>
              <a:t>是操作系统中的最基本的概念；</a:t>
            </a:r>
          </a:p>
        </p:txBody>
      </p:sp>
      <p:grpSp>
        <p:nvGrpSpPr>
          <p:cNvPr id="56" name="组合 55"/>
          <p:cNvGrpSpPr/>
          <p:nvPr/>
        </p:nvGrpSpPr>
        <p:grpSpPr>
          <a:xfrm>
            <a:off x="212737" y="2643982"/>
            <a:ext cx="6430965" cy="2212317"/>
            <a:chOff x="142844" y="2891654"/>
            <a:chExt cx="6430965" cy="2212317"/>
          </a:xfrm>
        </p:grpSpPr>
        <p:sp>
          <p:nvSpPr>
            <p:cNvPr id="6" name="Freeform 5"/>
            <p:cNvSpPr>
              <a:spLocks/>
            </p:cNvSpPr>
            <p:nvPr/>
          </p:nvSpPr>
          <p:spPr bwMode="auto">
            <a:xfrm>
              <a:off x="2173259" y="2891654"/>
              <a:ext cx="592138" cy="592137"/>
            </a:xfrm>
            <a:custGeom>
              <a:avLst/>
              <a:gdLst>
                <a:gd name="T0" fmla="*/ 940019958 w 373"/>
                <a:gd name="T1" fmla="*/ 468748712 h 373"/>
                <a:gd name="T2" fmla="*/ 932458692 w 373"/>
                <a:gd name="T3" fmla="*/ 385582760 h 373"/>
                <a:gd name="T4" fmla="*/ 907257116 w 373"/>
                <a:gd name="T5" fmla="*/ 307458801 h 373"/>
                <a:gd name="T6" fmla="*/ 871974910 w 373"/>
                <a:gd name="T7" fmla="*/ 226813896 h 373"/>
                <a:gd name="T8" fmla="*/ 824092512 w 373"/>
                <a:gd name="T9" fmla="*/ 158768914 h 373"/>
                <a:gd name="T10" fmla="*/ 761087780 w 373"/>
                <a:gd name="T11" fmla="*/ 103325516 h 373"/>
                <a:gd name="T12" fmla="*/ 693044319 w 373"/>
                <a:gd name="T13" fmla="*/ 55443397 h 373"/>
                <a:gd name="T14" fmla="*/ 612399278 w 373"/>
                <a:gd name="T15" fmla="*/ 22680592 h 373"/>
                <a:gd name="T16" fmla="*/ 529233285 w 373"/>
                <a:gd name="T17" fmla="*/ 2519360 h 373"/>
                <a:gd name="T18" fmla="*/ 446068879 w 373"/>
                <a:gd name="T19" fmla="*/ 0 h 373"/>
                <a:gd name="T20" fmla="*/ 362902787 w 373"/>
                <a:gd name="T21" fmla="*/ 10080616 h 373"/>
                <a:gd name="T22" fmla="*/ 282257745 w 373"/>
                <a:gd name="T23" fmla="*/ 35282159 h 373"/>
                <a:gd name="T24" fmla="*/ 209173970 w 373"/>
                <a:gd name="T25" fmla="*/ 75604624 h 373"/>
                <a:gd name="T26" fmla="*/ 143649824 w 373"/>
                <a:gd name="T27" fmla="*/ 131048021 h 373"/>
                <a:gd name="T28" fmla="*/ 85685382 w 373"/>
                <a:gd name="T29" fmla="*/ 194051060 h 373"/>
                <a:gd name="T30" fmla="*/ 42843485 w 373"/>
                <a:gd name="T31" fmla="*/ 267136349 h 373"/>
                <a:gd name="T32" fmla="*/ 15120952 w 373"/>
                <a:gd name="T33" fmla="*/ 345260307 h 373"/>
                <a:gd name="T34" fmla="*/ 0 w 373"/>
                <a:gd name="T35" fmla="*/ 425905312 h 373"/>
                <a:gd name="T36" fmla="*/ 0 w 373"/>
                <a:gd name="T37" fmla="*/ 514111471 h 373"/>
                <a:gd name="T38" fmla="*/ 15120952 w 373"/>
                <a:gd name="T39" fmla="*/ 594756377 h 373"/>
                <a:gd name="T40" fmla="*/ 42843485 w 373"/>
                <a:gd name="T41" fmla="*/ 672880335 h 373"/>
                <a:gd name="T42" fmla="*/ 85685382 w 373"/>
                <a:gd name="T43" fmla="*/ 745965574 h 373"/>
                <a:gd name="T44" fmla="*/ 143649824 w 373"/>
                <a:gd name="T45" fmla="*/ 808968613 h 373"/>
                <a:gd name="T46" fmla="*/ 209173970 w 373"/>
                <a:gd name="T47" fmla="*/ 864412184 h 373"/>
                <a:gd name="T48" fmla="*/ 282257745 w 373"/>
                <a:gd name="T49" fmla="*/ 904734637 h 373"/>
                <a:gd name="T50" fmla="*/ 362902787 w 373"/>
                <a:gd name="T51" fmla="*/ 929936170 h 373"/>
                <a:gd name="T52" fmla="*/ 446068879 w 373"/>
                <a:gd name="T53" fmla="*/ 940016783 h 373"/>
                <a:gd name="T54" fmla="*/ 529233285 w 373"/>
                <a:gd name="T55" fmla="*/ 937497423 h 373"/>
                <a:gd name="T56" fmla="*/ 612399278 w 373"/>
                <a:gd name="T57" fmla="*/ 917336197 h 373"/>
                <a:gd name="T58" fmla="*/ 693044319 w 373"/>
                <a:gd name="T59" fmla="*/ 884573410 h 373"/>
                <a:gd name="T60" fmla="*/ 761087780 w 373"/>
                <a:gd name="T61" fmla="*/ 836691292 h 373"/>
                <a:gd name="T62" fmla="*/ 824092512 w 373"/>
                <a:gd name="T63" fmla="*/ 781247721 h 373"/>
                <a:gd name="T64" fmla="*/ 871974910 w 373"/>
                <a:gd name="T65" fmla="*/ 713202788 h 373"/>
                <a:gd name="T66" fmla="*/ 907257116 w 373"/>
                <a:gd name="T67" fmla="*/ 637598189 h 373"/>
                <a:gd name="T68" fmla="*/ 932458692 w 373"/>
                <a:gd name="T69" fmla="*/ 554433924 h 373"/>
                <a:gd name="T70" fmla="*/ 940019958 w 373"/>
                <a:gd name="T71" fmla="*/ 468748712 h 3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73"/>
                <a:gd name="T110" fmla="*/ 373 w 373"/>
                <a:gd name="T111" fmla="*/ 373 h 3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73">
                  <a:moveTo>
                    <a:pt x="373" y="186"/>
                  </a:moveTo>
                  <a:lnTo>
                    <a:pt x="370" y="153"/>
                  </a:lnTo>
                  <a:lnTo>
                    <a:pt x="360" y="122"/>
                  </a:lnTo>
                  <a:lnTo>
                    <a:pt x="346" y="90"/>
                  </a:lnTo>
                  <a:lnTo>
                    <a:pt x="327" y="63"/>
                  </a:lnTo>
                  <a:lnTo>
                    <a:pt x="302" y="41"/>
                  </a:lnTo>
                  <a:lnTo>
                    <a:pt x="275" y="22"/>
                  </a:lnTo>
                  <a:lnTo>
                    <a:pt x="243" y="9"/>
                  </a:lnTo>
                  <a:lnTo>
                    <a:pt x="210" y="1"/>
                  </a:lnTo>
                  <a:lnTo>
                    <a:pt x="177" y="0"/>
                  </a:lnTo>
                  <a:lnTo>
                    <a:pt x="144" y="4"/>
                  </a:lnTo>
                  <a:lnTo>
                    <a:pt x="112" y="14"/>
                  </a:lnTo>
                  <a:lnTo>
                    <a:pt x="83" y="30"/>
                  </a:lnTo>
                  <a:lnTo>
                    <a:pt x="57" y="52"/>
                  </a:lnTo>
                  <a:lnTo>
                    <a:pt x="34" y="77"/>
                  </a:lnTo>
                  <a:lnTo>
                    <a:pt x="17" y="106"/>
                  </a:lnTo>
                  <a:lnTo>
                    <a:pt x="6" y="137"/>
                  </a:lnTo>
                  <a:lnTo>
                    <a:pt x="0" y="169"/>
                  </a:lnTo>
                  <a:lnTo>
                    <a:pt x="0" y="204"/>
                  </a:lnTo>
                  <a:lnTo>
                    <a:pt x="6" y="236"/>
                  </a:lnTo>
                  <a:lnTo>
                    <a:pt x="17" y="267"/>
                  </a:lnTo>
                  <a:lnTo>
                    <a:pt x="34" y="296"/>
                  </a:lnTo>
                  <a:lnTo>
                    <a:pt x="57" y="321"/>
                  </a:lnTo>
                  <a:lnTo>
                    <a:pt x="83" y="343"/>
                  </a:lnTo>
                  <a:lnTo>
                    <a:pt x="112" y="359"/>
                  </a:lnTo>
                  <a:lnTo>
                    <a:pt x="144" y="369"/>
                  </a:lnTo>
                  <a:lnTo>
                    <a:pt x="177" y="373"/>
                  </a:lnTo>
                  <a:lnTo>
                    <a:pt x="210" y="372"/>
                  </a:lnTo>
                  <a:lnTo>
                    <a:pt x="243" y="364"/>
                  </a:lnTo>
                  <a:lnTo>
                    <a:pt x="275" y="351"/>
                  </a:lnTo>
                  <a:lnTo>
                    <a:pt x="302" y="332"/>
                  </a:lnTo>
                  <a:lnTo>
                    <a:pt x="327" y="310"/>
                  </a:lnTo>
                  <a:lnTo>
                    <a:pt x="346" y="283"/>
                  </a:lnTo>
                  <a:lnTo>
                    <a:pt x="360" y="253"/>
                  </a:lnTo>
                  <a:lnTo>
                    <a:pt x="370" y="220"/>
                  </a:lnTo>
                  <a:lnTo>
                    <a:pt x="373" y="186"/>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7" name="Rectangle 6"/>
            <p:cNvSpPr>
              <a:spLocks noChangeArrowheads="1"/>
            </p:cNvSpPr>
            <p:nvPr/>
          </p:nvSpPr>
          <p:spPr bwMode="auto">
            <a:xfrm>
              <a:off x="2219227" y="3112951"/>
              <a:ext cx="355803" cy="215444"/>
            </a:xfrm>
            <a:prstGeom prst="rect">
              <a:avLst/>
            </a:prstGeom>
            <a:noFill/>
            <a:ln w="9525">
              <a:noFill/>
              <a:miter lim="800000"/>
              <a:headEnd/>
              <a:tailEnd/>
            </a:ln>
          </p:spPr>
          <p:txBody>
            <a:bodyPr wrap="none" lIns="0" tIns="0" rIns="0" bIns="0">
              <a:spAutoFit/>
            </a:bodyPr>
            <a:lstStyle/>
            <a:p>
              <a:r>
                <a:rPr lang="en-US" altLang="zh-CN" sz="1400" u="none" dirty="0" err="1">
                  <a:solidFill>
                    <a:srgbClr val="000000"/>
                  </a:solidFill>
                  <a:ea typeface="陔?隴闚"/>
                </a:rPr>
                <a:t>prog</a:t>
              </a:r>
              <a:endParaRPr lang="en-US" altLang="zh-CN" sz="2400" u="none" dirty="0"/>
            </a:p>
          </p:txBody>
        </p:sp>
        <p:sp>
          <p:nvSpPr>
            <p:cNvPr id="8" name="Rectangle 7"/>
            <p:cNvSpPr>
              <a:spLocks noChangeArrowheads="1"/>
            </p:cNvSpPr>
            <p:nvPr/>
          </p:nvSpPr>
          <p:spPr bwMode="auto">
            <a:xfrm>
              <a:off x="2614584" y="3207566"/>
              <a:ext cx="64120" cy="153888"/>
            </a:xfrm>
            <a:prstGeom prst="rect">
              <a:avLst/>
            </a:prstGeom>
            <a:noFill/>
            <a:ln w="9525">
              <a:noFill/>
              <a:miter lim="800000"/>
              <a:headEnd/>
              <a:tailEnd/>
            </a:ln>
          </p:spPr>
          <p:txBody>
            <a:bodyPr wrap="none" lIns="0" tIns="0" rIns="0" bIns="0">
              <a:spAutoFit/>
            </a:bodyPr>
            <a:lstStyle/>
            <a:p>
              <a:r>
                <a:rPr lang="zh-CN" altLang="en-US" sz="1000" dirty="0">
                  <a:solidFill>
                    <a:srgbClr val="000000"/>
                  </a:solidFill>
                  <a:ea typeface="陔?隴闚"/>
                </a:rPr>
                <a:t>1</a:t>
              </a:r>
              <a:endParaRPr lang="zh-CN" altLang="en-US" sz="2000" dirty="0"/>
            </a:p>
          </p:txBody>
        </p:sp>
        <p:sp>
          <p:nvSpPr>
            <p:cNvPr id="9" name="Freeform 8"/>
            <p:cNvSpPr>
              <a:spLocks/>
            </p:cNvSpPr>
            <p:nvPr/>
          </p:nvSpPr>
          <p:spPr bwMode="auto">
            <a:xfrm>
              <a:off x="3236884" y="2891654"/>
              <a:ext cx="592138" cy="592137"/>
            </a:xfrm>
            <a:custGeom>
              <a:avLst/>
              <a:gdLst>
                <a:gd name="T0" fmla="*/ 940019958 w 373"/>
                <a:gd name="T1" fmla="*/ 468748712 h 373"/>
                <a:gd name="T2" fmla="*/ 932458692 w 373"/>
                <a:gd name="T3" fmla="*/ 385582760 h 373"/>
                <a:gd name="T4" fmla="*/ 909778067 w 373"/>
                <a:gd name="T5" fmla="*/ 307458801 h 373"/>
                <a:gd name="T6" fmla="*/ 874495862 w 373"/>
                <a:gd name="T7" fmla="*/ 226813896 h 373"/>
                <a:gd name="T8" fmla="*/ 826611876 w 373"/>
                <a:gd name="T9" fmla="*/ 158768914 h 373"/>
                <a:gd name="T10" fmla="*/ 761087780 w 373"/>
                <a:gd name="T11" fmla="*/ 103325516 h 373"/>
                <a:gd name="T12" fmla="*/ 693044319 w 373"/>
                <a:gd name="T13" fmla="*/ 55443397 h 373"/>
                <a:gd name="T14" fmla="*/ 614918641 w 373"/>
                <a:gd name="T15" fmla="*/ 22680592 h 373"/>
                <a:gd name="T16" fmla="*/ 534273600 w 373"/>
                <a:gd name="T17" fmla="*/ 2519360 h 373"/>
                <a:gd name="T18" fmla="*/ 451109194 w 373"/>
                <a:gd name="T19" fmla="*/ 0 h 373"/>
                <a:gd name="T20" fmla="*/ 367943102 w 373"/>
                <a:gd name="T21" fmla="*/ 10080616 h 373"/>
                <a:gd name="T22" fmla="*/ 284778696 w 373"/>
                <a:gd name="T23" fmla="*/ 35282159 h 373"/>
                <a:gd name="T24" fmla="*/ 211693334 w 373"/>
                <a:gd name="T25" fmla="*/ 75604624 h 373"/>
                <a:gd name="T26" fmla="*/ 143649824 w 373"/>
                <a:gd name="T27" fmla="*/ 131048021 h 373"/>
                <a:gd name="T28" fmla="*/ 88206333 w 373"/>
                <a:gd name="T29" fmla="*/ 194051060 h 373"/>
                <a:gd name="T30" fmla="*/ 45362848 w 373"/>
                <a:gd name="T31" fmla="*/ 267136349 h 373"/>
                <a:gd name="T32" fmla="*/ 17641903 w 373"/>
                <a:gd name="T33" fmla="*/ 345260307 h 373"/>
                <a:gd name="T34" fmla="*/ 0 w 373"/>
                <a:gd name="T35" fmla="*/ 425905312 h 373"/>
                <a:gd name="T36" fmla="*/ 0 w 373"/>
                <a:gd name="T37" fmla="*/ 514111471 h 373"/>
                <a:gd name="T38" fmla="*/ 17641903 w 373"/>
                <a:gd name="T39" fmla="*/ 594756377 h 373"/>
                <a:gd name="T40" fmla="*/ 45362848 w 373"/>
                <a:gd name="T41" fmla="*/ 672880335 h 373"/>
                <a:gd name="T42" fmla="*/ 88206333 w 373"/>
                <a:gd name="T43" fmla="*/ 745965574 h 373"/>
                <a:gd name="T44" fmla="*/ 143649824 w 373"/>
                <a:gd name="T45" fmla="*/ 808968613 h 373"/>
                <a:gd name="T46" fmla="*/ 211693334 w 373"/>
                <a:gd name="T47" fmla="*/ 864412184 h 373"/>
                <a:gd name="T48" fmla="*/ 284778696 w 373"/>
                <a:gd name="T49" fmla="*/ 904734637 h 373"/>
                <a:gd name="T50" fmla="*/ 367943102 w 373"/>
                <a:gd name="T51" fmla="*/ 929936170 h 373"/>
                <a:gd name="T52" fmla="*/ 451109194 w 373"/>
                <a:gd name="T53" fmla="*/ 940016783 h 373"/>
                <a:gd name="T54" fmla="*/ 534273600 w 373"/>
                <a:gd name="T55" fmla="*/ 937497423 h 373"/>
                <a:gd name="T56" fmla="*/ 614918641 w 373"/>
                <a:gd name="T57" fmla="*/ 917336197 h 373"/>
                <a:gd name="T58" fmla="*/ 693044319 w 373"/>
                <a:gd name="T59" fmla="*/ 884573410 h 373"/>
                <a:gd name="T60" fmla="*/ 761087780 w 373"/>
                <a:gd name="T61" fmla="*/ 836691292 h 373"/>
                <a:gd name="T62" fmla="*/ 826611876 w 373"/>
                <a:gd name="T63" fmla="*/ 781247721 h 373"/>
                <a:gd name="T64" fmla="*/ 874495862 w 373"/>
                <a:gd name="T65" fmla="*/ 713202788 h 373"/>
                <a:gd name="T66" fmla="*/ 909778067 w 373"/>
                <a:gd name="T67" fmla="*/ 637598189 h 373"/>
                <a:gd name="T68" fmla="*/ 932458692 w 373"/>
                <a:gd name="T69" fmla="*/ 554433924 h 373"/>
                <a:gd name="T70" fmla="*/ 940019958 w 373"/>
                <a:gd name="T71" fmla="*/ 468748712 h 3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73"/>
                <a:gd name="T110" fmla="*/ 373 w 373"/>
                <a:gd name="T111" fmla="*/ 373 h 3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73">
                  <a:moveTo>
                    <a:pt x="373" y="186"/>
                  </a:moveTo>
                  <a:lnTo>
                    <a:pt x="370" y="153"/>
                  </a:lnTo>
                  <a:lnTo>
                    <a:pt x="361" y="122"/>
                  </a:lnTo>
                  <a:lnTo>
                    <a:pt x="347" y="90"/>
                  </a:lnTo>
                  <a:lnTo>
                    <a:pt x="328" y="63"/>
                  </a:lnTo>
                  <a:lnTo>
                    <a:pt x="302" y="41"/>
                  </a:lnTo>
                  <a:lnTo>
                    <a:pt x="275" y="22"/>
                  </a:lnTo>
                  <a:lnTo>
                    <a:pt x="244" y="9"/>
                  </a:lnTo>
                  <a:lnTo>
                    <a:pt x="212" y="1"/>
                  </a:lnTo>
                  <a:lnTo>
                    <a:pt x="179" y="0"/>
                  </a:lnTo>
                  <a:lnTo>
                    <a:pt x="146" y="4"/>
                  </a:lnTo>
                  <a:lnTo>
                    <a:pt x="113" y="14"/>
                  </a:lnTo>
                  <a:lnTo>
                    <a:pt x="84" y="30"/>
                  </a:lnTo>
                  <a:lnTo>
                    <a:pt x="57" y="52"/>
                  </a:lnTo>
                  <a:lnTo>
                    <a:pt x="35" y="77"/>
                  </a:lnTo>
                  <a:lnTo>
                    <a:pt x="18" y="106"/>
                  </a:lnTo>
                  <a:lnTo>
                    <a:pt x="7" y="137"/>
                  </a:lnTo>
                  <a:lnTo>
                    <a:pt x="0" y="169"/>
                  </a:lnTo>
                  <a:lnTo>
                    <a:pt x="0" y="204"/>
                  </a:lnTo>
                  <a:lnTo>
                    <a:pt x="7" y="236"/>
                  </a:lnTo>
                  <a:lnTo>
                    <a:pt x="18" y="267"/>
                  </a:lnTo>
                  <a:lnTo>
                    <a:pt x="35" y="296"/>
                  </a:lnTo>
                  <a:lnTo>
                    <a:pt x="57" y="321"/>
                  </a:lnTo>
                  <a:lnTo>
                    <a:pt x="84" y="343"/>
                  </a:lnTo>
                  <a:lnTo>
                    <a:pt x="113" y="359"/>
                  </a:lnTo>
                  <a:lnTo>
                    <a:pt x="146" y="369"/>
                  </a:lnTo>
                  <a:lnTo>
                    <a:pt x="179" y="373"/>
                  </a:lnTo>
                  <a:lnTo>
                    <a:pt x="212" y="372"/>
                  </a:lnTo>
                  <a:lnTo>
                    <a:pt x="244" y="364"/>
                  </a:lnTo>
                  <a:lnTo>
                    <a:pt x="275" y="351"/>
                  </a:lnTo>
                  <a:lnTo>
                    <a:pt x="302" y="332"/>
                  </a:lnTo>
                  <a:lnTo>
                    <a:pt x="328" y="310"/>
                  </a:lnTo>
                  <a:lnTo>
                    <a:pt x="347" y="283"/>
                  </a:lnTo>
                  <a:lnTo>
                    <a:pt x="361" y="253"/>
                  </a:lnTo>
                  <a:lnTo>
                    <a:pt x="370" y="220"/>
                  </a:lnTo>
                  <a:lnTo>
                    <a:pt x="373" y="186"/>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10" name="Rectangle 9"/>
            <p:cNvSpPr>
              <a:spLocks noChangeArrowheads="1"/>
            </p:cNvSpPr>
            <p:nvPr/>
          </p:nvSpPr>
          <p:spPr bwMode="auto">
            <a:xfrm>
              <a:off x="3282852" y="3112951"/>
              <a:ext cx="355803" cy="215444"/>
            </a:xfrm>
            <a:prstGeom prst="rect">
              <a:avLst/>
            </a:prstGeom>
            <a:noFill/>
            <a:ln w="9525">
              <a:noFill/>
              <a:miter lim="800000"/>
              <a:headEnd/>
              <a:tailEnd/>
            </a:ln>
          </p:spPr>
          <p:txBody>
            <a:bodyPr wrap="none" lIns="0" tIns="0" rIns="0" bIns="0">
              <a:spAutoFit/>
            </a:bodyPr>
            <a:lstStyle/>
            <a:p>
              <a:r>
                <a:rPr lang="en-US" altLang="zh-CN" sz="1400" u="none">
                  <a:solidFill>
                    <a:srgbClr val="000000"/>
                  </a:solidFill>
                  <a:ea typeface="陔?隴闚"/>
                </a:rPr>
                <a:t>prog</a:t>
              </a:r>
              <a:endParaRPr lang="en-US" altLang="zh-CN" sz="2400" u="none"/>
            </a:p>
          </p:txBody>
        </p:sp>
        <p:sp>
          <p:nvSpPr>
            <p:cNvPr id="11" name="Rectangle 10"/>
            <p:cNvSpPr>
              <a:spLocks noChangeArrowheads="1"/>
            </p:cNvSpPr>
            <p:nvPr/>
          </p:nvSpPr>
          <p:spPr bwMode="auto">
            <a:xfrm>
              <a:off x="3679797" y="3207566"/>
              <a:ext cx="64120" cy="153888"/>
            </a:xfrm>
            <a:prstGeom prst="rect">
              <a:avLst/>
            </a:prstGeom>
            <a:noFill/>
            <a:ln w="9525">
              <a:noFill/>
              <a:miter lim="800000"/>
              <a:headEnd/>
              <a:tailEnd/>
            </a:ln>
          </p:spPr>
          <p:txBody>
            <a:bodyPr wrap="none" lIns="0" tIns="0" rIns="0" bIns="0">
              <a:spAutoFit/>
            </a:bodyPr>
            <a:lstStyle/>
            <a:p>
              <a:r>
                <a:rPr lang="zh-CN" altLang="en-US" sz="1000">
                  <a:solidFill>
                    <a:srgbClr val="000000"/>
                  </a:solidFill>
                  <a:ea typeface="陔?隴闚"/>
                </a:rPr>
                <a:t>2</a:t>
              </a:r>
              <a:endParaRPr lang="zh-CN" altLang="en-US" sz="2000"/>
            </a:p>
          </p:txBody>
        </p:sp>
        <p:sp>
          <p:nvSpPr>
            <p:cNvPr id="12" name="Line 11"/>
            <p:cNvSpPr>
              <a:spLocks noChangeShapeType="1"/>
            </p:cNvSpPr>
            <p:nvPr/>
          </p:nvSpPr>
          <p:spPr bwMode="auto">
            <a:xfrm>
              <a:off x="500034" y="3813884"/>
              <a:ext cx="6035675" cy="1587"/>
            </a:xfrm>
            <a:prstGeom prst="line">
              <a:avLst/>
            </a:prstGeom>
            <a:noFill/>
            <a:ln w="44450">
              <a:solidFill>
                <a:srgbClr val="00FFFF"/>
              </a:solidFill>
              <a:round/>
              <a:headEnd/>
              <a:tailEnd/>
            </a:ln>
          </p:spPr>
          <p:txBody>
            <a:bodyPr/>
            <a:lstStyle/>
            <a:p>
              <a:endParaRPr lang="zh-CN" altLang="en-US" sz="1800"/>
            </a:p>
          </p:txBody>
        </p:sp>
        <p:sp>
          <p:nvSpPr>
            <p:cNvPr id="13" name="Freeform 12"/>
            <p:cNvSpPr>
              <a:spLocks/>
            </p:cNvSpPr>
            <p:nvPr/>
          </p:nvSpPr>
          <p:spPr bwMode="auto">
            <a:xfrm>
              <a:off x="5368897" y="2891654"/>
              <a:ext cx="590550" cy="592137"/>
            </a:xfrm>
            <a:custGeom>
              <a:avLst/>
              <a:gdLst>
                <a:gd name="T0" fmla="*/ 937498214 w 372"/>
                <a:gd name="T1" fmla="*/ 468748712 h 373"/>
                <a:gd name="T2" fmla="*/ 927417593 w 372"/>
                <a:gd name="T3" fmla="*/ 385582760 h 373"/>
                <a:gd name="T4" fmla="*/ 907256349 w 372"/>
                <a:gd name="T5" fmla="*/ 307458801 h 373"/>
                <a:gd name="T6" fmla="*/ 871974173 w 372"/>
                <a:gd name="T7" fmla="*/ 226813896 h 373"/>
                <a:gd name="T8" fmla="*/ 821570866 w 372"/>
                <a:gd name="T9" fmla="*/ 158768914 h 373"/>
                <a:gd name="T10" fmla="*/ 761087136 w 372"/>
                <a:gd name="T11" fmla="*/ 103325516 h 373"/>
                <a:gd name="T12" fmla="*/ 688003423 w 372"/>
                <a:gd name="T13" fmla="*/ 55443397 h 373"/>
                <a:gd name="T14" fmla="*/ 612397172 w 372"/>
                <a:gd name="T15" fmla="*/ 22680592 h 373"/>
                <a:gd name="T16" fmla="*/ 529232837 w 372"/>
                <a:gd name="T17" fmla="*/ 2519360 h 373"/>
                <a:gd name="T18" fmla="*/ 446068502 w 372"/>
                <a:gd name="T19" fmla="*/ 0 h 373"/>
                <a:gd name="T20" fmla="*/ 362902480 w 372"/>
                <a:gd name="T21" fmla="*/ 10080616 h 373"/>
                <a:gd name="T22" fmla="*/ 282257507 w 372"/>
                <a:gd name="T23" fmla="*/ 35282159 h 373"/>
                <a:gd name="T24" fmla="*/ 206652794 w 372"/>
                <a:gd name="T25" fmla="*/ 75604624 h 373"/>
                <a:gd name="T26" fmla="*/ 143648115 w 372"/>
                <a:gd name="T27" fmla="*/ 131048021 h 373"/>
                <a:gd name="T28" fmla="*/ 88206258 w 372"/>
                <a:gd name="T29" fmla="*/ 194051060 h 373"/>
                <a:gd name="T30" fmla="*/ 42843448 w 372"/>
                <a:gd name="T31" fmla="*/ 267136349 h 373"/>
                <a:gd name="T32" fmla="*/ 12601574 w 372"/>
                <a:gd name="T33" fmla="*/ 345260307 h 373"/>
                <a:gd name="T34" fmla="*/ 0 w 372"/>
                <a:gd name="T35" fmla="*/ 425905312 h 373"/>
                <a:gd name="T36" fmla="*/ 0 w 372"/>
                <a:gd name="T37" fmla="*/ 514111471 h 373"/>
                <a:gd name="T38" fmla="*/ 12601574 w 372"/>
                <a:gd name="T39" fmla="*/ 594756377 h 373"/>
                <a:gd name="T40" fmla="*/ 42843448 w 372"/>
                <a:gd name="T41" fmla="*/ 672880335 h 373"/>
                <a:gd name="T42" fmla="*/ 88206258 w 372"/>
                <a:gd name="T43" fmla="*/ 745965574 h 373"/>
                <a:gd name="T44" fmla="*/ 143648115 w 372"/>
                <a:gd name="T45" fmla="*/ 808968613 h 373"/>
                <a:gd name="T46" fmla="*/ 206652794 w 372"/>
                <a:gd name="T47" fmla="*/ 864412184 h 373"/>
                <a:gd name="T48" fmla="*/ 282257507 w 372"/>
                <a:gd name="T49" fmla="*/ 904734637 h 373"/>
                <a:gd name="T50" fmla="*/ 362902480 w 372"/>
                <a:gd name="T51" fmla="*/ 929936170 h 373"/>
                <a:gd name="T52" fmla="*/ 446068502 w 372"/>
                <a:gd name="T53" fmla="*/ 940016783 h 373"/>
                <a:gd name="T54" fmla="*/ 529232837 w 372"/>
                <a:gd name="T55" fmla="*/ 937497423 h 373"/>
                <a:gd name="T56" fmla="*/ 612397172 w 372"/>
                <a:gd name="T57" fmla="*/ 917336197 h 373"/>
                <a:gd name="T58" fmla="*/ 688003423 w 372"/>
                <a:gd name="T59" fmla="*/ 884573410 h 373"/>
                <a:gd name="T60" fmla="*/ 761087136 w 372"/>
                <a:gd name="T61" fmla="*/ 836691292 h 373"/>
                <a:gd name="T62" fmla="*/ 821570866 w 372"/>
                <a:gd name="T63" fmla="*/ 781247721 h 373"/>
                <a:gd name="T64" fmla="*/ 871974173 w 372"/>
                <a:gd name="T65" fmla="*/ 713202788 h 373"/>
                <a:gd name="T66" fmla="*/ 907256349 w 372"/>
                <a:gd name="T67" fmla="*/ 637598189 h 373"/>
                <a:gd name="T68" fmla="*/ 927417593 w 372"/>
                <a:gd name="T69" fmla="*/ 554433924 h 373"/>
                <a:gd name="T70" fmla="*/ 937498214 w 372"/>
                <a:gd name="T71" fmla="*/ 468748712 h 3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373"/>
                <a:gd name="T110" fmla="*/ 372 w 372"/>
                <a:gd name="T111" fmla="*/ 373 h 3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373">
                  <a:moveTo>
                    <a:pt x="372" y="186"/>
                  </a:moveTo>
                  <a:lnTo>
                    <a:pt x="368" y="153"/>
                  </a:lnTo>
                  <a:lnTo>
                    <a:pt x="360" y="122"/>
                  </a:lnTo>
                  <a:lnTo>
                    <a:pt x="346" y="90"/>
                  </a:lnTo>
                  <a:lnTo>
                    <a:pt x="326" y="63"/>
                  </a:lnTo>
                  <a:lnTo>
                    <a:pt x="302" y="41"/>
                  </a:lnTo>
                  <a:lnTo>
                    <a:pt x="273" y="22"/>
                  </a:lnTo>
                  <a:lnTo>
                    <a:pt x="243" y="9"/>
                  </a:lnTo>
                  <a:lnTo>
                    <a:pt x="210" y="1"/>
                  </a:lnTo>
                  <a:lnTo>
                    <a:pt x="177" y="0"/>
                  </a:lnTo>
                  <a:lnTo>
                    <a:pt x="144" y="4"/>
                  </a:lnTo>
                  <a:lnTo>
                    <a:pt x="112" y="14"/>
                  </a:lnTo>
                  <a:lnTo>
                    <a:pt x="82" y="30"/>
                  </a:lnTo>
                  <a:lnTo>
                    <a:pt x="57" y="52"/>
                  </a:lnTo>
                  <a:lnTo>
                    <a:pt x="35" y="77"/>
                  </a:lnTo>
                  <a:lnTo>
                    <a:pt x="17" y="106"/>
                  </a:lnTo>
                  <a:lnTo>
                    <a:pt x="5" y="137"/>
                  </a:lnTo>
                  <a:lnTo>
                    <a:pt x="0" y="169"/>
                  </a:lnTo>
                  <a:lnTo>
                    <a:pt x="0" y="204"/>
                  </a:lnTo>
                  <a:lnTo>
                    <a:pt x="5" y="236"/>
                  </a:lnTo>
                  <a:lnTo>
                    <a:pt x="17" y="267"/>
                  </a:lnTo>
                  <a:lnTo>
                    <a:pt x="35" y="296"/>
                  </a:lnTo>
                  <a:lnTo>
                    <a:pt x="57" y="321"/>
                  </a:lnTo>
                  <a:lnTo>
                    <a:pt x="82" y="343"/>
                  </a:lnTo>
                  <a:lnTo>
                    <a:pt x="112" y="359"/>
                  </a:lnTo>
                  <a:lnTo>
                    <a:pt x="144" y="369"/>
                  </a:lnTo>
                  <a:lnTo>
                    <a:pt x="177" y="373"/>
                  </a:lnTo>
                  <a:lnTo>
                    <a:pt x="210" y="372"/>
                  </a:lnTo>
                  <a:lnTo>
                    <a:pt x="243" y="364"/>
                  </a:lnTo>
                  <a:lnTo>
                    <a:pt x="273" y="351"/>
                  </a:lnTo>
                  <a:lnTo>
                    <a:pt x="302" y="332"/>
                  </a:lnTo>
                  <a:lnTo>
                    <a:pt x="326" y="310"/>
                  </a:lnTo>
                  <a:lnTo>
                    <a:pt x="346" y="283"/>
                  </a:lnTo>
                  <a:lnTo>
                    <a:pt x="360" y="253"/>
                  </a:lnTo>
                  <a:lnTo>
                    <a:pt x="368" y="220"/>
                  </a:lnTo>
                  <a:lnTo>
                    <a:pt x="372" y="186"/>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14" name="Rectangle 13"/>
            <p:cNvSpPr>
              <a:spLocks noChangeArrowheads="1"/>
            </p:cNvSpPr>
            <p:nvPr/>
          </p:nvSpPr>
          <p:spPr bwMode="auto">
            <a:xfrm>
              <a:off x="5414865" y="3112951"/>
              <a:ext cx="355803" cy="215444"/>
            </a:xfrm>
            <a:prstGeom prst="rect">
              <a:avLst/>
            </a:prstGeom>
            <a:noFill/>
            <a:ln w="9525">
              <a:noFill/>
              <a:miter lim="800000"/>
              <a:headEnd/>
              <a:tailEnd/>
            </a:ln>
          </p:spPr>
          <p:txBody>
            <a:bodyPr wrap="none" lIns="0" tIns="0" rIns="0" bIns="0">
              <a:spAutoFit/>
            </a:bodyPr>
            <a:lstStyle/>
            <a:p>
              <a:r>
                <a:rPr lang="en-US" altLang="zh-CN" sz="1400" u="none">
                  <a:solidFill>
                    <a:srgbClr val="000000"/>
                  </a:solidFill>
                  <a:ea typeface="陔?隴闚"/>
                </a:rPr>
                <a:t>prog</a:t>
              </a:r>
              <a:endParaRPr lang="en-US" altLang="zh-CN" sz="2400" u="none"/>
            </a:p>
          </p:txBody>
        </p:sp>
        <p:sp>
          <p:nvSpPr>
            <p:cNvPr id="15" name="Rectangle 14"/>
            <p:cNvSpPr>
              <a:spLocks noChangeArrowheads="1"/>
            </p:cNvSpPr>
            <p:nvPr/>
          </p:nvSpPr>
          <p:spPr bwMode="auto">
            <a:xfrm>
              <a:off x="5810222" y="3207566"/>
              <a:ext cx="70532" cy="153888"/>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陔?隴闚"/>
                </a:rPr>
                <a:t>k</a:t>
              </a:r>
              <a:endParaRPr lang="en-US" altLang="zh-CN" sz="2000"/>
            </a:p>
          </p:txBody>
        </p:sp>
        <p:sp>
          <p:nvSpPr>
            <p:cNvPr id="16" name="Freeform 15"/>
            <p:cNvSpPr>
              <a:spLocks/>
            </p:cNvSpPr>
            <p:nvPr/>
          </p:nvSpPr>
          <p:spPr bwMode="auto">
            <a:xfrm>
              <a:off x="1108047" y="4096559"/>
              <a:ext cx="590550" cy="593725"/>
            </a:xfrm>
            <a:custGeom>
              <a:avLst/>
              <a:gdLst>
                <a:gd name="T0" fmla="*/ 937498214 w 372"/>
                <a:gd name="T1" fmla="*/ 471270057 h 374"/>
                <a:gd name="T2" fmla="*/ 932457903 w 372"/>
                <a:gd name="T3" fmla="*/ 388104035 h 374"/>
                <a:gd name="T4" fmla="*/ 909777298 w 372"/>
                <a:gd name="T5" fmla="*/ 302418751 h 374"/>
                <a:gd name="T6" fmla="*/ 871974173 w 372"/>
                <a:gd name="T7" fmla="*/ 226814088 h 374"/>
                <a:gd name="T8" fmla="*/ 821570866 w 372"/>
                <a:gd name="T9" fmla="*/ 158769048 h 374"/>
                <a:gd name="T10" fmla="*/ 761087136 w 372"/>
                <a:gd name="T11" fmla="*/ 103327191 h 374"/>
                <a:gd name="T12" fmla="*/ 690522784 w 372"/>
                <a:gd name="T13" fmla="*/ 55443444 h 374"/>
                <a:gd name="T14" fmla="*/ 614918122 w 372"/>
                <a:gd name="T15" fmla="*/ 25201560 h 374"/>
                <a:gd name="T16" fmla="*/ 529232837 w 372"/>
                <a:gd name="T17" fmla="*/ 5040312 h 374"/>
                <a:gd name="T18" fmla="*/ 446068502 w 372"/>
                <a:gd name="T19" fmla="*/ 0 h 374"/>
                <a:gd name="T20" fmla="*/ 362902480 w 372"/>
                <a:gd name="T21" fmla="*/ 12601574 h 374"/>
                <a:gd name="T22" fmla="*/ 282257507 w 372"/>
                <a:gd name="T23" fmla="*/ 35282188 h 374"/>
                <a:gd name="T24" fmla="*/ 206652794 w 372"/>
                <a:gd name="T25" fmla="*/ 75604688 h 374"/>
                <a:gd name="T26" fmla="*/ 143648115 w 372"/>
                <a:gd name="T27" fmla="*/ 131048132 h 374"/>
                <a:gd name="T28" fmla="*/ 88206258 w 372"/>
                <a:gd name="T29" fmla="*/ 196572173 h 374"/>
                <a:gd name="T30" fmla="*/ 45362810 w 372"/>
                <a:gd name="T31" fmla="*/ 267136575 h 374"/>
                <a:gd name="T32" fmla="*/ 12601574 w 372"/>
                <a:gd name="T33" fmla="*/ 347781548 h 374"/>
                <a:gd name="T34" fmla="*/ 0 w 372"/>
                <a:gd name="T35" fmla="*/ 428426621 h 374"/>
                <a:gd name="T36" fmla="*/ 0 w 372"/>
                <a:gd name="T37" fmla="*/ 514111906 h 374"/>
                <a:gd name="T38" fmla="*/ 12601574 w 372"/>
                <a:gd name="T39" fmla="*/ 594756879 h 374"/>
                <a:gd name="T40" fmla="*/ 45362810 w 372"/>
                <a:gd name="T41" fmla="*/ 675401853 h 374"/>
                <a:gd name="T42" fmla="*/ 88206258 w 372"/>
                <a:gd name="T43" fmla="*/ 745966205 h 374"/>
                <a:gd name="T44" fmla="*/ 143648115 w 372"/>
                <a:gd name="T45" fmla="*/ 811490246 h 374"/>
                <a:gd name="T46" fmla="*/ 206652794 w 372"/>
                <a:gd name="T47" fmla="*/ 866933864 h 374"/>
                <a:gd name="T48" fmla="*/ 282257507 w 372"/>
                <a:gd name="T49" fmla="*/ 907256351 h 374"/>
                <a:gd name="T50" fmla="*/ 362902480 w 372"/>
                <a:gd name="T51" fmla="*/ 929938543 h 374"/>
                <a:gd name="T52" fmla="*/ 446068502 w 372"/>
                <a:gd name="T53" fmla="*/ 942538527 h 374"/>
                <a:gd name="T54" fmla="*/ 529232837 w 372"/>
                <a:gd name="T55" fmla="*/ 937498216 h 374"/>
                <a:gd name="T56" fmla="*/ 614918122 w 372"/>
                <a:gd name="T57" fmla="*/ 917336972 h 374"/>
                <a:gd name="T58" fmla="*/ 690522784 w 372"/>
                <a:gd name="T59" fmla="*/ 887095107 h 374"/>
                <a:gd name="T60" fmla="*/ 761087136 w 372"/>
                <a:gd name="T61" fmla="*/ 839212948 h 374"/>
                <a:gd name="T62" fmla="*/ 821570866 w 372"/>
                <a:gd name="T63" fmla="*/ 783769330 h 374"/>
                <a:gd name="T64" fmla="*/ 871974173 w 372"/>
                <a:gd name="T65" fmla="*/ 715724340 h 374"/>
                <a:gd name="T66" fmla="*/ 909777298 w 372"/>
                <a:gd name="T67" fmla="*/ 635079366 h 374"/>
                <a:gd name="T68" fmla="*/ 932457903 w 372"/>
                <a:gd name="T69" fmla="*/ 554434392 h 374"/>
                <a:gd name="T70" fmla="*/ 937498214 w 372"/>
                <a:gd name="T71" fmla="*/ 471270057 h 3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374"/>
                <a:gd name="T110" fmla="*/ 372 w 372"/>
                <a:gd name="T111" fmla="*/ 374 h 3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374">
                  <a:moveTo>
                    <a:pt x="372" y="187"/>
                  </a:moveTo>
                  <a:lnTo>
                    <a:pt x="370" y="154"/>
                  </a:lnTo>
                  <a:lnTo>
                    <a:pt x="361" y="120"/>
                  </a:lnTo>
                  <a:lnTo>
                    <a:pt x="346" y="90"/>
                  </a:lnTo>
                  <a:lnTo>
                    <a:pt x="326" y="63"/>
                  </a:lnTo>
                  <a:lnTo>
                    <a:pt x="302" y="41"/>
                  </a:lnTo>
                  <a:lnTo>
                    <a:pt x="274" y="22"/>
                  </a:lnTo>
                  <a:lnTo>
                    <a:pt x="244" y="10"/>
                  </a:lnTo>
                  <a:lnTo>
                    <a:pt x="210" y="2"/>
                  </a:lnTo>
                  <a:lnTo>
                    <a:pt x="177" y="0"/>
                  </a:lnTo>
                  <a:lnTo>
                    <a:pt x="144" y="5"/>
                  </a:lnTo>
                  <a:lnTo>
                    <a:pt x="112" y="14"/>
                  </a:lnTo>
                  <a:lnTo>
                    <a:pt x="82" y="30"/>
                  </a:lnTo>
                  <a:lnTo>
                    <a:pt x="57" y="52"/>
                  </a:lnTo>
                  <a:lnTo>
                    <a:pt x="35" y="78"/>
                  </a:lnTo>
                  <a:lnTo>
                    <a:pt x="18" y="106"/>
                  </a:lnTo>
                  <a:lnTo>
                    <a:pt x="5" y="138"/>
                  </a:lnTo>
                  <a:lnTo>
                    <a:pt x="0" y="170"/>
                  </a:lnTo>
                  <a:lnTo>
                    <a:pt x="0" y="204"/>
                  </a:lnTo>
                  <a:lnTo>
                    <a:pt x="5" y="236"/>
                  </a:lnTo>
                  <a:lnTo>
                    <a:pt x="18" y="268"/>
                  </a:lnTo>
                  <a:lnTo>
                    <a:pt x="35" y="296"/>
                  </a:lnTo>
                  <a:lnTo>
                    <a:pt x="57" y="322"/>
                  </a:lnTo>
                  <a:lnTo>
                    <a:pt x="82" y="344"/>
                  </a:lnTo>
                  <a:lnTo>
                    <a:pt x="112" y="360"/>
                  </a:lnTo>
                  <a:lnTo>
                    <a:pt x="144" y="369"/>
                  </a:lnTo>
                  <a:lnTo>
                    <a:pt x="177" y="374"/>
                  </a:lnTo>
                  <a:lnTo>
                    <a:pt x="210" y="372"/>
                  </a:lnTo>
                  <a:lnTo>
                    <a:pt x="244" y="364"/>
                  </a:lnTo>
                  <a:lnTo>
                    <a:pt x="274" y="352"/>
                  </a:lnTo>
                  <a:lnTo>
                    <a:pt x="302" y="333"/>
                  </a:lnTo>
                  <a:lnTo>
                    <a:pt x="326" y="311"/>
                  </a:lnTo>
                  <a:lnTo>
                    <a:pt x="346" y="284"/>
                  </a:lnTo>
                  <a:lnTo>
                    <a:pt x="361" y="252"/>
                  </a:lnTo>
                  <a:lnTo>
                    <a:pt x="370" y="220"/>
                  </a:lnTo>
                  <a:lnTo>
                    <a:pt x="372" y="187"/>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17" name="Rectangle 16"/>
            <p:cNvSpPr>
              <a:spLocks noChangeArrowheads="1"/>
            </p:cNvSpPr>
            <p:nvPr/>
          </p:nvSpPr>
          <p:spPr bwMode="auto">
            <a:xfrm>
              <a:off x="1158777" y="4319444"/>
              <a:ext cx="346185" cy="215444"/>
            </a:xfrm>
            <a:prstGeom prst="rect">
              <a:avLst/>
            </a:prstGeom>
            <a:noFill/>
            <a:ln w="9525">
              <a:noFill/>
              <a:miter lim="800000"/>
              <a:headEnd/>
              <a:tailEnd/>
            </a:ln>
          </p:spPr>
          <p:txBody>
            <a:bodyPr wrap="none" lIns="0" tIns="0" rIns="0" bIns="0">
              <a:spAutoFit/>
            </a:bodyPr>
            <a:lstStyle/>
            <a:p>
              <a:r>
                <a:rPr lang="en-US" altLang="zh-CN" sz="1400" u="none">
                  <a:solidFill>
                    <a:srgbClr val="000000"/>
                  </a:solidFill>
                  <a:ea typeface="陔?隴闚"/>
                </a:rPr>
                <a:t>proc</a:t>
              </a:r>
              <a:endParaRPr lang="en-US" altLang="zh-CN" sz="2400" u="none"/>
            </a:p>
          </p:txBody>
        </p:sp>
        <p:sp>
          <p:nvSpPr>
            <p:cNvPr id="18" name="Rectangle 17"/>
            <p:cNvSpPr>
              <a:spLocks noChangeArrowheads="1"/>
            </p:cNvSpPr>
            <p:nvPr/>
          </p:nvSpPr>
          <p:spPr bwMode="auto">
            <a:xfrm>
              <a:off x="1544609" y="4414059"/>
              <a:ext cx="64120" cy="153888"/>
            </a:xfrm>
            <a:prstGeom prst="rect">
              <a:avLst/>
            </a:prstGeom>
            <a:noFill/>
            <a:ln w="9525">
              <a:noFill/>
              <a:miter lim="800000"/>
              <a:headEnd/>
              <a:tailEnd/>
            </a:ln>
          </p:spPr>
          <p:txBody>
            <a:bodyPr wrap="none" lIns="0" tIns="0" rIns="0" bIns="0">
              <a:spAutoFit/>
            </a:bodyPr>
            <a:lstStyle/>
            <a:p>
              <a:r>
                <a:rPr lang="zh-CN" altLang="en-US" sz="1000">
                  <a:solidFill>
                    <a:srgbClr val="000000"/>
                  </a:solidFill>
                  <a:ea typeface="陔?隴闚"/>
                </a:rPr>
                <a:t>1</a:t>
              </a:r>
              <a:endParaRPr lang="zh-CN" altLang="en-US" sz="2000"/>
            </a:p>
          </p:txBody>
        </p:sp>
        <p:sp>
          <p:nvSpPr>
            <p:cNvPr id="19" name="Freeform 18"/>
            <p:cNvSpPr>
              <a:spLocks/>
            </p:cNvSpPr>
            <p:nvPr/>
          </p:nvSpPr>
          <p:spPr bwMode="auto">
            <a:xfrm>
              <a:off x="1876397" y="4096559"/>
              <a:ext cx="592137" cy="593725"/>
            </a:xfrm>
            <a:custGeom>
              <a:avLst/>
              <a:gdLst>
                <a:gd name="T0" fmla="*/ 940016783 w 373"/>
                <a:gd name="T1" fmla="*/ 471270057 h 374"/>
                <a:gd name="T2" fmla="*/ 932457117 w 373"/>
                <a:gd name="T3" fmla="*/ 388104035 h 374"/>
                <a:gd name="T4" fmla="*/ 909774943 w 373"/>
                <a:gd name="T5" fmla="*/ 302418751 h 374"/>
                <a:gd name="T6" fmla="*/ 871973438 w 373"/>
                <a:gd name="T7" fmla="*/ 226814088 h 374"/>
                <a:gd name="T8" fmla="*/ 821570173 w 373"/>
                <a:gd name="T9" fmla="*/ 158769048 h 374"/>
                <a:gd name="T10" fmla="*/ 761086494 w 373"/>
                <a:gd name="T11" fmla="*/ 103327191 h 374"/>
                <a:gd name="T12" fmla="*/ 690522202 w 373"/>
                <a:gd name="T13" fmla="*/ 55443444 h 374"/>
                <a:gd name="T14" fmla="*/ 614917603 w 373"/>
                <a:gd name="T15" fmla="*/ 25201560 h 374"/>
                <a:gd name="T16" fmla="*/ 529232391 w 373"/>
                <a:gd name="T17" fmla="*/ 5040312 h 374"/>
                <a:gd name="T18" fmla="*/ 446066538 w 373"/>
                <a:gd name="T19" fmla="*/ 0 h 374"/>
                <a:gd name="T20" fmla="*/ 362902174 w 373"/>
                <a:gd name="T21" fmla="*/ 12601574 h 374"/>
                <a:gd name="T22" fmla="*/ 282257269 w 373"/>
                <a:gd name="T23" fmla="*/ 35282188 h 374"/>
                <a:gd name="T24" fmla="*/ 206652620 w 373"/>
                <a:gd name="T25" fmla="*/ 75604688 h 374"/>
                <a:gd name="T26" fmla="*/ 143647994 w 373"/>
                <a:gd name="T27" fmla="*/ 131048132 h 374"/>
                <a:gd name="T28" fmla="*/ 88204596 w 373"/>
                <a:gd name="T29" fmla="*/ 196572173 h 374"/>
                <a:gd name="T30" fmla="*/ 42841825 w 373"/>
                <a:gd name="T31" fmla="*/ 267136575 h 374"/>
                <a:gd name="T32" fmla="*/ 15120926 w 373"/>
                <a:gd name="T33" fmla="*/ 347781548 h 374"/>
                <a:gd name="T34" fmla="*/ 0 w 373"/>
                <a:gd name="T35" fmla="*/ 428426621 h 374"/>
                <a:gd name="T36" fmla="*/ 0 w 373"/>
                <a:gd name="T37" fmla="*/ 514111906 h 374"/>
                <a:gd name="T38" fmla="*/ 15120926 w 373"/>
                <a:gd name="T39" fmla="*/ 594756879 h 374"/>
                <a:gd name="T40" fmla="*/ 42841825 w 373"/>
                <a:gd name="T41" fmla="*/ 675401853 h 374"/>
                <a:gd name="T42" fmla="*/ 88204596 w 373"/>
                <a:gd name="T43" fmla="*/ 745966205 h 374"/>
                <a:gd name="T44" fmla="*/ 143647994 w 373"/>
                <a:gd name="T45" fmla="*/ 811490246 h 374"/>
                <a:gd name="T46" fmla="*/ 206652620 w 373"/>
                <a:gd name="T47" fmla="*/ 866933864 h 374"/>
                <a:gd name="T48" fmla="*/ 282257269 w 373"/>
                <a:gd name="T49" fmla="*/ 907256351 h 374"/>
                <a:gd name="T50" fmla="*/ 362902174 w 373"/>
                <a:gd name="T51" fmla="*/ 929938543 h 374"/>
                <a:gd name="T52" fmla="*/ 446066538 w 373"/>
                <a:gd name="T53" fmla="*/ 942538527 h 374"/>
                <a:gd name="T54" fmla="*/ 529232391 w 373"/>
                <a:gd name="T55" fmla="*/ 937498216 h 374"/>
                <a:gd name="T56" fmla="*/ 614917603 w 373"/>
                <a:gd name="T57" fmla="*/ 917336972 h 374"/>
                <a:gd name="T58" fmla="*/ 690522202 w 373"/>
                <a:gd name="T59" fmla="*/ 887095107 h 374"/>
                <a:gd name="T60" fmla="*/ 761086494 w 373"/>
                <a:gd name="T61" fmla="*/ 839212948 h 374"/>
                <a:gd name="T62" fmla="*/ 821570173 w 373"/>
                <a:gd name="T63" fmla="*/ 783769330 h 374"/>
                <a:gd name="T64" fmla="*/ 871973438 w 373"/>
                <a:gd name="T65" fmla="*/ 715724340 h 374"/>
                <a:gd name="T66" fmla="*/ 909774943 w 373"/>
                <a:gd name="T67" fmla="*/ 635079366 h 374"/>
                <a:gd name="T68" fmla="*/ 932457117 w 373"/>
                <a:gd name="T69" fmla="*/ 554434392 h 374"/>
                <a:gd name="T70" fmla="*/ 940016783 w 373"/>
                <a:gd name="T71" fmla="*/ 471270057 h 3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3"/>
                <a:gd name="T109" fmla="*/ 0 h 374"/>
                <a:gd name="T110" fmla="*/ 373 w 373"/>
                <a:gd name="T111" fmla="*/ 374 h 3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3" h="374">
                  <a:moveTo>
                    <a:pt x="373" y="187"/>
                  </a:moveTo>
                  <a:lnTo>
                    <a:pt x="370" y="154"/>
                  </a:lnTo>
                  <a:lnTo>
                    <a:pt x="361" y="120"/>
                  </a:lnTo>
                  <a:lnTo>
                    <a:pt x="346" y="90"/>
                  </a:lnTo>
                  <a:lnTo>
                    <a:pt x="326" y="63"/>
                  </a:lnTo>
                  <a:lnTo>
                    <a:pt x="302" y="41"/>
                  </a:lnTo>
                  <a:lnTo>
                    <a:pt x="274" y="22"/>
                  </a:lnTo>
                  <a:lnTo>
                    <a:pt x="244" y="10"/>
                  </a:lnTo>
                  <a:lnTo>
                    <a:pt x="210" y="2"/>
                  </a:lnTo>
                  <a:lnTo>
                    <a:pt x="177" y="0"/>
                  </a:lnTo>
                  <a:lnTo>
                    <a:pt x="144" y="5"/>
                  </a:lnTo>
                  <a:lnTo>
                    <a:pt x="112" y="14"/>
                  </a:lnTo>
                  <a:lnTo>
                    <a:pt x="82" y="30"/>
                  </a:lnTo>
                  <a:lnTo>
                    <a:pt x="57" y="52"/>
                  </a:lnTo>
                  <a:lnTo>
                    <a:pt x="35" y="78"/>
                  </a:lnTo>
                  <a:lnTo>
                    <a:pt x="17" y="106"/>
                  </a:lnTo>
                  <a:lnTo>
                    <a:pt x="6" y="138"/>
                  </a:lnTo>
                  <a:lnTo>
                    <a:pt x="0" y="170"/>
                  </a:lnTo>
                  <a:lnTo>
                    <a:pt x="0" y="204"/>
                  </a:lnTo>
                  <a:lnTo>
                    <a:pt x="6" y="236"/>
                  </a:lnTo>
                  <a:lnTo>
                    <a:pt x="17" y="268"/>
                  </a:lnTo>
                  <a:lnTo>
                    <a:pt x="35" y="296"/>
                  </a:lnTo>
                  <a:lnTo>
                    <a:pt x="57" y="322"/>
                  </a:lnTo>
                  <a:lnTo>
                    <a:pt x="82" y="344"/>
                  </a:lnTo>
                  <a:lnTo>
                    <a:pt x="112" y="360"/>
                  </a:lnTo>
                  <a:lnTo>
                    <a:pt x="144" y="369"/>
                  </a:lnTo>
                  <a:lnTo>
                    <a:pt x="177" y="374"/>
                  </a:lnTo>
                  <a:lnTo>
                    <a:pt x="210" y="372"/>
                  </a:lnTo>
                  <a:lnTo>
                    <a:pt x="244" y="364"/>
                  </a:lnTo>
                  <a:lnTo>
                    <a:pt x="274" y="352"/>
                  </a:lnTo>
                  <a:lnTo>
                    <a:pt x="302" y="333"/>
                  </a:lnTo>
                  <a:lnTo>
                    <a:pt x="326" y="311"/>
                  </a:lnTo>
                  <a:lnTo>
                    <a:pt x="346" y="284"/>
                  </a:lnTo>
                  <a:lnTo>
                    <a:pt x="361" y="252"/>
                  </a:lnTo>
                  <a:lnTo>
                    <a:pt x="370" y="220"/>
                  </a:lnTo>
                  <a:lnTo>
                    <a:pt x="373" y="187"/>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20" name="Rectangle 19"/>
            <p:cNvSpPr>
              <a:spLocks noChangeArrowheads="1"/>
            </p:cNvSpPr>
            <p:nvPr/>
          </p:nvSpPr>
          <p:spPr bwMode="auto">
            <a:xfrm>
              <a:off x="1927127" y="4319444"/>
              <a:ext cx="346185" cy="215444"/>
            </a:xfrm>
            <a:prstGeom prst="rect">
              <a:avLst/>
            </a:prstGeom>
            <a:noFill/>
            <a:ln w="9525">
              <a:noFill/>
              <a:miter lim="800000"/>
              <a:headEnd/>
              <a:tailEnd/>
            </a:ln>
          </p:spPr>
          <p:txBody>
            <a:bodyPr wrap="none" lIns="0" tIns="0" rIns="0" bIns="0">
              <a:spAutoFit/>
            </a:bodyPr>
            <a:lstStyle/>
            <a:p>
              <a:r>
                <a:rPr lang="en-US" altLang="zh-CN" sz="1400" u="none">
                  <a:solidFill>
                    <a:srgbClr val="000000"/>
                  </a:solidFill>
                  <a:ea typeface="陔?隴闚"/>
                </a:rPr>
                <a:t>proc</a:t>
              </a:r>
              <a:endParaRPr lang="en-US" altLang="zh-CN" sz="2400" u="none"/>
            </a:p>
          </p:txBody>
        </p:sp>
        <p:sp>
          <p:nvSpPr>
            <p:cNvPr id="21" name="Rectangle 20"/>
            <p:cNvSpPr>
              <a:spLocks noChangeArrowheads="1"/>
            </p:cNvSpPr>
            <p:nvPr/>
          </p:nvSpPr>
          <p:spPr bwMode="auto">
            <a:xfrm>
              <a:off x="2312959" y="4414059"/>
              <a:ext cx="64120" cy="153888"/>
            </a:xfrm>
            <a:prstGeom prst="rect">
              <a:avLst/>
            </a:prstGeom>
            <a:noFill/>
            <a:ln w="9525">
              <a:noFill/>
              <a:miter lim="800000"/>
              <a:headEnd/>
              <a:tailEnd/>
            </a:ln>
          </p:spPr>
          <p:txBody>
            <a:bodyPr wrap="none" lIns="0" tIns="0" rIns="0" bIns="0">
              <a:spAutoFit/>
            </a:bodyPr>
            <a:lstStyle/>
            <a:p>
              <a:r>
                <a:rPr lang="zh-CN" altLang="en-US" sz="1000">
                  <a:solidFill>
                    <a:srgbClr val="000000"/>
                  </a:solidFill>
                  <a:ea typeface="陔?隴闚"/>
                </a:rPr>
                <a:t>2</a:t>
              </a:r>
              <a:endParaRPr lang="zh-CN" altLang="en-US" sz="2000"/>
            </a:p>
          </p:txBody>
        </p:sp>
        <p:sp>
          <p:nvSpPr>
            <p:cNvPr id="22" name="Freeform 21"/>
            <p:cNvSpPr>
              <a:spLocks/>
            </p:cNvSpPr>
            <p:nvPr/>
          </p:nvSpPr>
          <p:spPr bwMode="auto">
            <a:xfrm>
              <a:off x="2708247" y="4096559"/>
              <a:ext cx="587375" cy="593725"/>
            </a:xfrm>
            <a:custGeom>
              <a:avLst/>
              <a:gdLst>
                <a:gd name="T0" fmla="*/ 932457902 w 370"/>
                <a:gd name="T1" fmla="*/ 471270057 h 374"/>
                <a:gd name="T2" fmla="*/ 922377280 w 370"/>
                <a:gd name="T3" fmla="*/ 388104035 h 374"/>
                <a:gd name="T4" fmla="*/ 904736986 w 370"/>
                <a:gd name="T5" fmla="*/ 302418751 h 374"/>
                <a:gd name="T6" fmla="*/ 866933861 w 370"/>
                <a:gd name="T7" fmla="*/ 226814088 h 374"/>
                <a:gd name="T8" fmla="*/ 816530554 w 370"/>
                <a:gd name="T9" fmla="*/ 158769048 h 374"/>
                <a:gd name="T10" fmla="*/ 756046824 w 370"/>
                <a:gd name="T11" fmla="*/ 103327191 h 374"/>
                <a:gd name="T12" fmla="*/ 685482472 w 370"/>
                <a:gd name="T13" fmla="*/ 55443444 h 374"/>
                <a:gd name="T14" fmla="*/ 607356861 w 370"/>
                <a:gd name="T15" fmla="*/ 25201560 h 374"/>
                <a:gd name="T16" fmla="*/ 524192525 w 370"/>
                <a:gd name="T17" fmla="*/ 5040312 h 374"/>
                <a:gd name="T18" fmla="*/ 441028190 w 370"/>
                <a:gd name="T19" fmla="*/ 0 h 374"/>
                <a:gd name="T20" fmla="*/ 360383118 w 370"/>
                <a:gd name="T21" fmla="*/ 12601574 h 374"/>
                <a:gd name="T22" fmla="*/ 282257506 w 370"/>
                <a:gd name="T23" fmla="*/ 35282188 h 374"/>
                <a:gd name="T24" fmla="*/ 206652794 w 370"/>
                <a:gd name="T25" fmla="*/ 75604688 h 374"/>
                <a:gd name="T26" fmla="*/ 141128753 w 370"/>
                <a:gd name="T27" fmla="*/ 131048132 h 374"/>
                <a:gd name="T28" fmla="*/ 85685309 w 370"/>
                <a:gd name="T29" fmla="*/ 196572173 h 374"/>
                <a:gd name="T30" fmla="*/ 42843448 w 370"/>
                <a:gd name="T31" fmla="*/ 267136575 h 374"/>
                <a:gd name="T32" fmla="*/ 10080625 w 370"/>
                <a:gd name="T33" fmla="*/ 347781548 h 374"/>
                <a:gd name="T34" fmla="*/ 0 w 370"/>
                <a:gd name="T35" fmla="*/ 428426621 h 374"/>
                <a:gd name="T36" fmla="*/ 0 w 370"/>
                <a:gd name="T37" fmla="*/ 514111906 h 374"/>
                <a:gd name="T38" fmla="*/ 10080625 w 370"/>
                <a:gd name="T39" fmla="*/ 594756879 h 374"/>
                <a:gd name="T40" fmla="*/ 42843448 w 370"/>
                <a:gd name="T41" fmla="*/ 675401853 h 374"/>
                <a:gd name="T42" fmla="*/ 85685309 w 370"/>
                <a:gd name="T43" fmla="*/ 745966205 h 374"/>
                <a:gd name="T44" fmla="*/ 141128753 w 370"/>
                <a:gd name="T45" fmla="*/ 811490246 h 374"/>
                <a:gd name="T46" fmla="*/ 206652794 w 370"/>
                <a:gd name="T47" fmla="*/ 866933864 h 374"/>
                <a:gd name="T48" fmla="*/ 282257506 w 370"/>
                <a:gd name="T49" fmla="*/ 907256351 h 374"/>
                <a:gd name="T50" fmla="*/ 360383118 w 370"/>
                <a:gd name="T51" fmla="*/ 929938543 h 374"/>
                <a:gd name="T52" fmla="*/ 441028190 w 370"/>
                <a:gd name="T53" fmla="*/ 942538527 h 374"/>
                <a:gd name="T54" fmla="*/ 524192525 w 370"/>
                <a:gd name="T55" fmla="*/ 937498216 h 374"/>
                <a:gd name="T56" fmla="*/ 607356861 w 370"/>
                <a:gd name="T57" fmla="*/ 917336972 h 374"/>
                <a:gd name="T58" fmla="*/ 685482472 w 370"/>
                <a:gd name="T59" fmla="*/ 887095107 h 374"/>
                <a:gd name="T60" fmla="*/ 756046824 w 370"/>
                <a:gd name="T61" fmla="*/ 839212948 h 374"/>
                <a:gd name="T62" fmla="*/ 816530554 w 370"/>
                <a:gd name="T63" fmla="*/ 783769330 h 374"/>
                <a:gd name="T64" fmla="*/ 866933861 w 370"/>
                <a:gd name="T65" fmla="*/ 715724340 h 374"/>
                <a:gd name="T66" fmla="*/ 904736986 w 370"/>
                <a:gd name="T67" fmla="*/ 635079366 h 374"/>
                <a:gd name="T68" fmla="*/ 922377280 w 370"/>
                <a:gd name="T69" fmla="*/ 554434392 h 374"/>
                <a:gd name="T70" fmla="*/ 932457902 w 370"/>
                <a:gd name="T71" fmla="*/ 471270057 h 3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0"/>
                <a:gd name="T109" fmla="*/ 0 h 374"/>
                <a:gd name="T110" fmla="*/ 370 w 370"/>
                <a:gd name="T111" fmla="*/ 374 h 3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0" h="374">
                  <a:moveTo>
                    <a:pt x="370" y="187"/>
                  </a:moveTo>
                  <a:lnTo>
                    <a:pt x="366" y="154"/>
                  </a:lnTo>
                  <a:lnTo>
                    <a:pt x="359" y="120"/>
                  </a:lnTo>
                  <a:lnTo>
                    <a:pt x="344" y="90"/>
                  </a:lnTo>
                  <a:lnTo>
                    <a:pt x="324" y="63"/>
                  </a:lnTo>
                  <a:lnTo>
                    <a:pt x="300" y="41"/>
                  </a:lnTo>
                  <a:lnTo>
                    <a:pt x="272" y="22"/>
                  </a:lnTo>
                  <a:lnTo>
                    <a:pt x="241" y="10"/>
                  </a:lnTo>
                  <a:lnTo>
                    <a:pt x="208" y="2"/>
                  </a:lnTo>
                  <a:lnTo>
                    <a:pt x="175" y="0"/>
                  </a:lnTo>
                  <a:lnTo>
                    <a:pt x="143" y="5"/>
                  </a:lnTo>
                  <a:lnTo>
                    <a:pt x="112" y="14"/>
                  </a:lnTo>
                  <a:lnTo>
                    <a:pt x="82" y="30"/>
                  </a:lnTo>
                  <a:lnTo>
                    <a:pt x="56" y="52"/>
                  </a:lnTo>
                  <a:lnTo>
                    <a:pt x="34" y="78"/>
                  </a:lnTo>
                  <a:lnTo>
                    <a:pt x="17" y="106"/>
                  </a:lnTo>
                  <a:lnTo>
                    <a:pt x="4" y="138"/>
                  </a:lnTo>
                  <a:lnTo>
                    <a:pt x="0" y="170"/>
                  </a:lnTo>
                  <a:lnTo>
                    <a:pt x="0" y="204"/>
                  </a:lnTo>
                  <a:lnTo>
                    <a:pt x="4" y="236"/>
                  </a:lnTo>
                  <a:lnTo>
                    <a:pt x="17" y="268"/>
                  </a:lnTo>
                  <a:lnTo>
                    <a:pt x="34" y="296"/>
                  </a:lnTo>
                  <a:lnTo>
                    <a:pt x="56" y="322"/>
                  </a:lnTo>
                  <a:lnTo>
                    <a:pt x="82" y="344"/>
                  </a:lnTo>
                  <a:lnTo>
                    <a:pt x="112" y="360"/>
                  </a:lnTo>
                  <a:lnTo>
                    <a:pt x="143" y="369"/>
                  </a:lnTo>
                  <a:lnTo>
                    <a:pt x="175" y="374"/>
                  </a:lnTo>
                  <a:lnTo>
                    <a:pt x="208" y="372"/>
                  </a:lnTo>
                  <a:lnTo>
                    <a:pt x="241" y="364"/>
                  </a:lnTo>
                  <a:lnTo>
                    <a:pt x="272" y="352"/>
                  </a:lnTo>
                  <a:lnTo>
                    <a:pt x="300" y="333"/>
                  </a:lnTo>
                  <a:lnTo>
                    <a:pt x="324" y="311"/>
                  </a:lnTo>
                  <a:lnTo>
                    <a:pt x="344" y="284"/>
                  </a:lnTo>
                  <a:lnTo>
                    <a:pt x="359" y="252"/>
                  </a:lnTo>
                  <a:lnTo>
                    <a:pt x="366" y="220"/>
                  </a:lnTo>
                  <a:lnTo>
                    <a:pt x="370" y="187"/>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23" name="Rectangle 22"/>
            <p:cNvSpPr>
              <a:spLocks noChangeArrowheads="1"/>
            </p:cNvSpPr>
            <p:nvPr/>
          </p:nvSpPr>
          <p:spPr bwMode="auto">
            <a:xfrm>
              <a:off x="2758977" y="4319444"/>
              <a:ext cx="346185" cy="215444"/>
            </a:xfrm>
            <a:prstGeom prst="rect">
              <a:avLst/>
            </a:prstGeom>
            <a:noFill/>
            <a:ln w="9525">
              <a:noFill/>
              <a:miter lim="800000"/>
              <a:headEnd/>
              <a:tailEnd/>
            </a:ln>
          </p:spPr>
          <p:txBody>
            <a:bodyPr wrap="none" lIns="0" tIns="0" rIns="0" bIns="0">
              <a:spAutoFit/>
            </a:bodyPr>
            <a:lstStyle/>
            <a:p>
              <a:r>
                <a:rPr lang="en-US" altLang="zh-CN" sz="1400" u="none">
                  <a:solidFill>
                    <a:srgbClr val="000000"/>
                  </a:solidFill>
                  <a:ea typeface="陔?隴闚"/>
                </a:rPr>
                <a:t>proc</a:t>
              </a:r>
              <a:endParaRPr lang="en-US" altLang="zh-CN" sz="2400" u="none"/>
            </a:p>
          </p:txBody>
        </p:sp>
        <p:sp>
          <p:nvSpPr>
            <p:cNvPr id="24" name="Rectangle 23"/>
            <p:cNvSpPr>
              <a:spLocks noChangeArrowheads="1"/>
            </p:cNvSpPr>
            <p:nvPr/>
          </p:nvSpPr>
          <p:spPr bwMode="auto">
            <a:xfrm>
              <a:off x="3141634" y="4414059"/>
              <a:ext cx="64120" cy="153888"/>
            </a:xfrm>
            <a:prstGeom prst="rect">
              <a:avLst/>
            </a:prstGeom>
            <a:noFill/>
            <a:ln w="9525">
              <a:noFill/>
              <a:miter lim="800000"/>
              <a:headEnd/>
              <a:tailEnd/>
            </a:ln>
          </p:spPr>
          <p:txBody>
            <a:bodyPr wrap="none" lIns="0" tIns="0" rIns="0" bIns="0">
              <a:spAutoFit/>
            </a:bodyPr>
            <a:lstStyle/>
            <a:p>
              <a:r>
                <a:rPr lang="zh-CN" altLang="en-US" sz="1000">
                  <a:solidFill>
                    <a:srgbClr val="000000"/>
                  </a:solidFill>
                  <a:ea typeface="陔?隴闚"/>
                </a:rPr>
                <a:t>3</a:t>
              </a:r>
              <a:endParaRPr lang="zh-CN" altLang="en-US" sz="2000"/>
            </a:p>
          </p:txBody>
        </p:sp>
        <p:sp>
          <p:nvSpPr>
            <p:cNvPr id="25" name="Freeform 24"/>
            <p:cNvSpPr>
              <a:spLocks/>
            </p:cNvSpPr>
            <p:nvPr/>
          </p:nvSpPr>
          <p:spPr bwMode="auto">
            <a:xfrm>
              <a:off x="3475009" y="4096559"/>
              <a:ext cx="588963" cy="593725"/>
            </a:xfrm>
            <a:custGeom>
              <a:avLst/>
              <a:gdLst>
                <a:gd name="T0" fmla="*/ 934979645 w 371"/>
                <a:gd name="T1" fmla="*/ 471270057 h 374"/>
                <a:gd name="T2" fmla="*/ 929939330 w 371"/>
                <a:gd name="T3" fmla="*/ 388104035 h 374"/>
                <a:gd name="T4" fmla="*/ 904737755 w 371"/>
                <a:gd name="T5" fmla="*/ 302418751 h 374"/>
                <a:gd name="T6" fmla="*/ 874495864 w 371"/>
                <a:gd name="T7" fmla="*/ 226814088 h 374"/>
                <a:gd name="T8" fmla="*/ 821571563 w 371"/>
                <a:gd name="T9" fmla="*/ 158769048 h 374"/>
                <a:gd name="T10" fmla="*/ 763608733 w 371"/>
                <a:gd name="T11" fmla="*/ 103327191 h 374"/>
                <a:gd name="T12" fmla="*/ 690523370 w 371"/>
                <a:gd name="T13" fmla="*/ 55443444 h 374"/>
                <a:gd name="T14" fmla="*/ 614918643 w 371"/>
                <a:gd name="T15" fmla="*/ 25201560 h 374"/>
                <a:gd name="T16" fmla="*/ 531754237 w 371"/>
                <a:gd name="T17" fmla="*/ 5040312 h 374"/>
                <a:gd name="T18" fmla="*/ 448588244 w 371"/>
                <a:gd name="T19" fmla="*/ 0 h 374"/>
                <a:gd name="T20" fmla="*/ 362902788 w 371"/>
                <a:gd name="T21" fmla="*/ 12601574 h 374"/>
                <a:gd name="T22" fmla="*/ 284778697 w 371"/>
                <a:gd name="T23" fmla="*/ 35282188 h 374"/>
                <a:gd name="T24" fmla="*/ 209173970 w 371"/>
                <a:gd name="T25" fmla="*/ 75604688 h 374"/>
                <a:gd name="T26" fmla="*/ 143649824 w 371"/>
                <a:gd name="T27" fmla="*/ 131048132 h 374"/>
                <a:gd name="T28" fmla="*/ 88206333 w 371"/>
                <a:gd name="T29" fmla="*/ 196572173 h 374"/>
                <a:gd name="T30" fmla="*/ 45362848 w 371"/>
                <a:gd name="T31" fmla="*/ 267136575 h 374"/>
                <a:gd name="T32" fmla="*/ 12601585 w 371"/>
                <a:gd name="T33" fmla="*/ 347781548 h 374"/>
                <a:gd name="T34" fmla="*/ 0 w 371"/>
                <a:gd name="T35" fmla="*/ 428426621 h 374"/>
                <a:gd name="T36" fmla="*/ 0 w 371"/>
                <a:gd name="T37" fmla="*/ 514111906 h 374"/>
                <a:gd name="T38" fmla="*/ 12601585 w 371"/>
                <a:gd name="T39" fmla="*/ 594756879 h 374"/>
                <a:gd name="T40" fmla="*/ 45362848 w 371"/>
                <a:gd name="T41" fmla="*/ 675401853 h 374"/>
                <a:gd name="T42" fmla="*/ 88206333 w 371"/>
                <a:gd name="T43" fmla="*/ 745966205 h 374"/>
                <a:gd name="T44" fmla="*/ 143649824 w 371"/>
                <a:gd name="T45" fmla="*/ 811490246 h 374"/>
                <a:gd name="T46" fmla="*/ 209173970 w 371"/>
                <a:gd name="T47" fmla="*/ 866933864 h 374"/>
                <a:gd name="T48" fmla="*/ 284778697 w 371"/>
                <a:gd name="T49" fmla="*/ 907256351 h 374"/>
                <a:gd name="T50" fmla="*/ 362902788 w 371"/>
                <a:gd name="T51" fmla="*/ 929938543 h 374"/>
                <a:gd name="T52" fmla="*/ 448588244 w 371"/>
                <a:gd name="T53" fmla="*/ 942538527 h 374"/>
                <a:gd name="T54" fmla="*/ 531754237 w 371"/>
                <a:gd name="T55" fmla="*/ 937498216 h 374"/>
                <a:gd name="T56" fmla="*/ 614918643 w 371"/>
                <a:gd name="T57" fmla="*/ 917336972 h 374"/>
                <a:gd name="T58" fmla="*/ 690523370 w 371"/>
                <a:gd name="T59" fmla="*/ 887095107 h 374"/>
                <a:gd name="T60" fmla="*/ 763608733 w 371"/>
                <a:gd name="T61" fmla="*/ 839212948 h 374"/>
                <a:gd name="T62" fmla="*/ 821571563 w 371"/>
                <a:gd name="T63" fmla="*/ 783769330 h 374"/>
                <a:gd name="T64" fmla="*/ 874495864 w 371"/>
                <a:gd name="T65" fmla="*/ 715724340 h 374"/>
                <a:gd name="T66" fmla="*/ 904737755 w 371"/>
                <a:gd name="T67" fmla="*/ 635079366 h 374"/>
                <a:gd name="T68" fmla="*/ 929939330 w 371"/>
                <a:gd name="T69" fmla="*/ 554434392 h 374"/>
                <a:gd name="T70" fmla="*/ 934979645 w 371"/>
                <a:gd name="T71" fmla="*/ 471270057 h 3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1"/>
                <a:gd name="T109" fmla="*/ 0 h 374"/>
                <a:gd name="T110" fmla="*/ 371 w 371"/>
                <a:gd name="T111" fmla="*/ 374 h 3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1" h="374">
                  <a:moveTo>
                    <a:pt x="371" y="187"/>
                  </a:moveTo>
                  <a:lnTo>
                    <a:pt x="369" y="154"/>
                  </a:lnTo>
                  <a:lnTo>
                    <a:pt x="359" y="120"/>
                  </a:lnTo>
                  <a:lnTo>
                    <a:pt x="347" y="90"/>
                  </a:lnTo>
                  <a:lnTo>
                    <a:pt x="326" y="63"/>
                  </a:lnTo>
                  <a:lnTo>
                    <a:pt x="303" y="41"/>
                  </a:lnTo>
                  <a:lnTo>
                    <a:pt x="274" y="22"/>
                  </a:lnTo>
                  <a:lnTo>
                    <a:pt x="244" y="10"/>
                  </a:lnTo>
                  <a:lnTo>
                    <a:pt x="211" y="2"/>
                  </a:lnTo>
                  <a:lnTo>
                    <a:pt x="178" y="0"/>
                  </a:lnTo>
                  <a:lnTo>
                    <a:pt x="144" y="5"/>
                  </a:lnTo>
                  <a:lnTo>
                    <a:pt x="113" y="14"/>
                  </a:lnTo>
                  <a:lnTo>
                    <a:pt x="83" y="30"/>
                  </a:lnTo>
                  <a:lnTo>
                    <a:pt x="57" y="52"/>
                  </a:lnTo>
                  <a:lnTo>
                    <a:pt x="35" y="78"/>
                  </a:lnTo>
                  <a:lnTo>
                    <a:pt x="18" y="106"/>
                  </a:lnTo>
                  <a:lnTo>
                    <a:pt x="5" y="138"/>
                  </a:lnTo>
                  <a:lnTo>
                    <a:pt x="0" y="170"/>
                  </a:lnTo>
                  <a:lnTo>
                    <a:pt x="0" y="204"/>
                  </a:lnTo>
                  <a:lnTo>
                    <a:pt x="5" y="236"/>
                  </a:lnTo>
                  <a:lnTo>
                    <a:pt x="18" y="268"/>
                  </a:lnTo>
                  <a:lnTo>
                    <a:pt x="35" y="296"/>
                  </a:lnTo>
                  <a:lnTo>
                    <a:pt x="57" y="322"/>
                  </a:lnTo>
                  <a:lnTo>
                    <a:pt x="83" y="344"/>
                  </a:lnTo>
                  <a:lnTo>
                    <a:pt x="113" y="360"/>
                  </a:lnTo>
                  <a:lnTo>
                    <a:pt x="144" y="369"/>
                  </a:lnTo>
                  <a:lnTo>
                    <a:pt x="178" y="374"/>
                  </a:lnTo>
                  <a:lnTo>
                    <a:pt x="211" y="372"/>
                  </a:lnTo>
                  <a:lnTo>
                    <a:pt x="244" y="364"/>
                  </a:lnTo>
                  <a:lnTo>
                    <a:pt x="274" y="352"/>
                  </a:lnTo>
                  <a:lnTo>
                    <a:pt x="303" y="333"/>
                  </a:lnTo>
                  <a:lnTo>
                    <a:pt x="326" y="311"/>
                  </a:lnTo>
                  <a:lnTo>
                    <a:pt x="347" y="284"/>
                  </a:lnTo>
                  <a:lnTo>
                    <a:pt x="359" y="252"/>
                  </a:lnTo>
                  <a:lnTo>
                    <a:pt x="369" y="220"/>
                  </a:lnTo>
                  <a:lnTo>
                    <a:pt x="371" y="187"/>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26" name="Rectangle 25"/>
            <p:cNvSpPr>
              <a:spLocks noChangeArrowheads="1"/>
            </p:cNvSpPr>
            <p:nvPr/>
          </p:nvSpPr>
          <p:spPr bwMode="auto">
            <a:xfrm>
              <a:off x="3527327" y="4319444"/>
              <a:ext cx="346185" cy="215444"/>
            </a:xfrm>
            <a:prstGeom prst="rect">
              <a:avLst/>
            </a:prstGeom>
            <a:noFill/>
            <a:ln w="9525">
              <a:noFill/>
              <a:miter lim="800000"/>
              <a:headEnd/>
              <a:tailEnd/>
            </a:ln>
          </p:spPr>
          <p:txBody>
            <a:bodyPr wrap="none" lIns="0" tIns="0" rIns="0" bIns="0">
              <a:spAutoFit/>
            </a:bodyPr>
            <a:lstStyle/>
            <a:p>
              <a:r>
                <a:rPr lang="en-US" altLang="zh-CN" sz="1400" u="none" dirty="0">
                  <a:solidFill>
                    <a:srgbClr val="000000"/>
                  </a:solidFill>
                  <a:ea typeface="陔?隴闚"/>
                </a:rPr>
                <a:t>proc</a:t>
              </a:r>
              <a:endParaRPr lang="en-US" altLang="zh-CN" sz="2400" u="none" dirty="0"/>
            </a:p>
          </p:txBody>
        </p:sp>
        <p:sp>
          <p:nvSpPr>
            <p:cNvPr id="27" name="Rectangle 26"/>
            <p:cNvSpPr>
              <a:spLocks noChangeArrowheads="1"/>
            </p:cNvSpPr>
            <p:nvPr/>
          </p:nvSpPr>
          <p:spPr bwMode="auto">
            <a:xfrm>
              <a:off x="3913159" y="4414059"/>
              <a:ext cx="64120" cy="153888"/>
            </a:xfrm>
            <a:prstGeom prst="rect">
              <a:avLst/>
            </a:prstGeom>
            <a:noFill/>
            <a:ln w="9525">
              <a:noFill/>
              <a:miter lim="800000"/>
              <a:headEnd/>
              <a:tailEnd/>
            </a:ln>
          </p:spPr>
          <p:txBody>
            <a:bodyPr wrap="none" lIns="0" tIns="0" rIns="0" bIns="0">
              <a:spAutoFit/>
            </a:bodyPr>
            <a:lstStyle/>
            <a:p>
              <a:r>
                <a:rPr lang="zh-CN" altLang="en-US" sz="1000">
                  <a:solidFill>
                    <a:srgbClr val="000000"/>
                  </a:solidFill>
                  <a:ea typeface="陔?隴闚"/>
                </a:rPr>
                <a:t>4</a:t>
              </a:r>
              <a:endParaRPr lang="zh-CN" altLang="en-US" sz="2000"/>
            </a:p>
          </p:txBody>
        </p:sp>
        <p:sp>
          <p:nvSpPr>
            <p:cNvPr id="28" name="Freeform 27"/>
            <p:cNvSpPr>
              <a:spLocks/>
            </p:cNvSpPr>
            <p:nvPr/>
          </p:nvSpPr>
          <p:spPr bwMode="auto">
            <a:xfrm>
              <a:off x="4243359" y="4096559"/>
              <a:ext cx="593725" cy="593725"/>
            </a:xfrm>
            <a:custGeom>
              <a:avLst/>
              <a:gdLst>
                <a:gd name="T0" fmla="*/ 942538527 w 374"/>
                <a:gd name="T1" fmla="*/ 471270057 h 374"/>
                <a:gd name="T2" fmla="*/ 932457905 w 374"/>
                <a:gd name="T3" fmla="*/ 388104035 h 374"/>
                <a:gd name="T4" fmla="*/ 909777300 w 374"/>
                <a:gd name="T5" fmla="*/ 302418751 h 374"/>
                <a:gd name="T6" fmla="*/ 874495124 w 374"/>
                <a:gd name="T7" fmla="*/ 226814088 h 374"/>
                <a:gd name="T8" fmla="*/ 821570868 w 374"/>
                <a:gd name="T9" fmla="*/ 158769048 h 374"/>
                <a:gd name="T10" fmla="*/ 761087138 w 374"/>
                <a:gd name="T11" fmla="*/ 103327191 h 374"/>
                <a:gd name="T12" fmla="*/ 690522786 w 374"/>
                <a:gd name="T13" fmla="*/ 55443444 h 374"/>
                <a:gd name="T14" fmla="*/ 614918123 w 374"/>
                <a:gd name="T15" fmla="*/ 25201560 h 374"/>
                <a:gd name="T16" fmla="*/ 531752200 w 374"/>
                <a:gd name="T17" fmla="*/ 5040312 h 374"/>
                <a:gd name="T18" fmla="*/ 448587865 w 374"/>
                <a:gd name="T19" fmla="*/ 0 h 374"/>
                <a:gd name="T20" fmla="*/ 362902481 w 374"/>
                <a:gd name="T21" fmla="*/ 12601574 h 374"/>
                <a:gd name="T22" fmla="*/ 284776869 w 374"/>
                <a:gd name="T23" fmla="*/ 35282188 h 374"/>
                <a:gd name="T24" fmla="*/ 209173793 w 374"/>
                <a:gd name="T25" fmla="*/ 75604688 h 374"/>
                <a:gd name="T26" fmla="*/ 143648115 w 374"/>
                <a:gd name="T27" fmla="*/ 131048132 h 374"/>
                <a:gd name="T28" fmla="*/ 88206259 w 374"/>
                <a:gd name="T29" fmla="*/ 196572173 h 374"/>
                <a:gd name="T30" fmla="*/ 45362810 w 374"/>
                <a:gd name="T31" fmla="*/ 267136575 h 374"/>
                <a:gd name="T32" fmla="*/ 17640300 w 374"/>
                <a:gd name="T33" fmla="*/ 347781548 h 374"/>
                <a:gd name="T34" fmla="*/ 0 w 374"/>
                <a:gd name="T35" fmla="*/ 428426621 h 374"/>
                <a:gd name="T36" fmla="*/ 0 w 374"/>
                <a:gd name="T37" fmla="*/ 514111906 h 374"/>
                <a:gd name="T38" fmla="*/ 17640300 w 374"/>
                <a:gd name="T39" fmla="*/ 594756879 h 374"/>
                <a:gd name="T40" fmla="*/ 45362810 w 374"/>
                <a:gd name="T41" fmla="*/ 675401853 h 374"/>
                <a:gd name="T42" fmla="*/ 88206259 w 374"/>
                <a:gd name="T43" fmla="*/ 745966205 h 374"/>
                <a:gd name="T44" fmla="*/ 143648115 w 374"/>
                <a:gd name="T45" fmla="*/ 811490246 h 374"/>
                <a:gd name="T46" fmla="*/ 209173793 w 374"/>
                <a:gd name="T47" fmla="*/ 866933864 h 374"/>
                <a:gd name="T48" fmla="*/ 284776869 w 374"/>
                <a:gd name="T49" fmla="*/ 907256351 h 374"/>
                <a:gd name="T50" fmla="*/ 362902481 w 374"/>
                <a:gd name="T51" fmla="*/ 929938543 h 374"/>
                <a:gd name="T52" fmla="*/ 448587865 w 374"/>
                <a:gd name="T53" fmla="*/ 942538527 h 374"/>
                <a:gd name="T54" fmla="*/ 531752200 w 374"/>
                <a:gd name="T55" fmla="*/ 937498216 h 374"/>
                <a:gd name="T56" fmla="*/ 614918123 w 374"/>
                <a:gd name="T57" fmla="*/ 917336972 h 374"/>
                <a:gd name="T58" fmla="*/ 690522786 w 374"/>
                <a:gd name="T59" fmla="*/ 887095107 h 374"/>
                <a:gd name="T60" fmla="*/ 761087138 w 374"/>
                <a:gd name="T61" fmla="*/ 839212948 h 374"/>
                <a:gd name="T62" fmla="*/ 821570868 w 374"/>
                <a:gd name="T63" fmla="*/ 783769330 h 374"/>
                <a:gd name="T64" fmla="*/ 874495124 w 374"/>
                <a:gd name="T65" fmla="*/ 715724340 h 374"/>
                <a:gd name="T66" fmla="*/ 909777300 w 374"/>
                <a:gd name="T67" fmla="*/ 635079366 h 374"/>
                <a:gd name="T68" fmla="*/ 932457905 w 374"/>
                <a:gd name="T69" fmla="*/ 554434392 h 374"/>
                <a:gd name="T70" fmla="*/ 942538527 w 374"/>
                <a:gd name="T71" fmla="*/ 471270057 h 3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4"/>
                <a:gd name="T109" fmla="*/ 0 h 374"/>
                <a:gd name="T110" fmla="*/ 374 w 374"/>
                <a:gd name="T111" fmla="*/ 374 h 3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4" h="374">
                  <a:moveTo>
                    <a:pt x="374" y="187"/>
                  </a:moveTo>
                  <a:lnTo>
                    <a:pt x="370" y="154"/>
                  </a:lnTo>
                  <a:lnTo>
                    <a:pt x="361" y="120"/>
                  </a:lnTo>
                  <a:lnTo>
                    <a:pt x="347" y="90"/>
                  </a:lnTo>
                  <a:lnTo>
                    <a:pt x="326" y="63"/>
                  </a:lnTo>
                  <a:lnTo>
                    <a:pt x="302" y="41"/>
                  </a:lnTo>
                  <a:lnTo>
                    <a:pt x="274" y="22"/>
                  </a:lnTo>
                  <a:lnTo>
                    <a:pt x="244" y="10"/>
                  </a:lnTo>
                  <a:lnTo>
                    <a:pt x="211" y="2"/>
                  </a:lnTo>
                  <a:lnTo>
                    <a:pt x="178" y="0"/>
                  </a:lnTo>
                  <a:lnTo>
                    <a:pt x="144" y="5"/>
                  </a:lnTo>
                  <a:lnTo>
                    <a:pt x="113" y="14"/>
                  </a:lnTo>
                  <a:lnTo>
                    <a:pt x="83" y="30"/>
                  </a:lnTo>
                  <a:lnTo>
                    <a:pt x="57" y="52"/>
                  </a:lnTo>
                  <a:lnTo>
                    <a:pt x="35" y="78"/>
                  </a:lnTo>
                  <a:lnTo>
                    <a:pt x="18" y="106"/>
                  </a:lnTo>
                  <a:lnTo>
                    <a:pt x="7" y="138"/>
                  </a:lnTo>
                  <a:lnTo>
                    <a:pt x="0" y="170"/>
                  </a:lnTo>
                  <a:lnTo>
                    <a:pt x="0" y="204"/>
                  </a:lnTo>
                  <a:lnTo>
                    <a:pt x="7" y="236"/>
                  </a:lnTo>
                  <a:lnTo>
                    <a:pt x="18" y="268"/>
                  </a:lnTo>
                  <a:lnTo>
                    <a:pt x="35" y="296"/>
                  </a:lnTo>
                  <a:lnTo>
                    <a:pt x="57" y="322"/>
                  </a:lnTo>
                  <a:lnTo>
                    <a:pt x="83" y="344"/>
                  </a:lnTo>
                  <a:lnTo>
                    <a:pt x="113" y="360"/>
                  </a:lnTo>
                  <a:lnTo>
                    <a:pt x="144" y="369"/>
                  </a:lnTo>
                  <a:lnTo>
                    <a:pt x="178" y="374"/>
                  </a:lnTo>
                  <a:lnTo>
                    <a:pt x="211" y="372"/>
                  </a:lnTo>
                  <a:lnTo>
                    <a:pt x="244" y="364"/>
                  </a:lnTo>
                  <a:lnTo>
                    <a:pt x="274" y="352"/>
                  </a:lnTo>
                  <a:lnTo>
                    <a:pt x="302" y="333"/>
                  </a:lnTo>
                  <a:lnTo>
                    <a:pt x="326" y="311"/>
                  </a:lnTo>
                  <a:lnTo>
                    <a:pt x="347" y="284"/>
                  </a:lnTo>
                  <a:lnTo>
                    <a:pt x="361" y="252"/>
                  </a:lnTo>
                  <a:lnTo>
                    <a:pt x="370" y="220"/>
                  </a:lnTo>
                  <a:lnTo>
                    <a:pt x="374" y="187"/>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29" name="Rectangle 28"/>
            <p:cNvSpPr>
              <a:spLocks noChangeArrowheads="1"/>
            </p:cNvSpPr>
            <p:nvPr/>
          </p:nvSpPr>
          <p:spPr bwMode="auto">
            <a:xfrm>
              <a:off x="4295677" y="4319444"/>
              <a:ext cx="346185" cy="215444"/>
            </a:xfrm>
            <a:prstGeom prst="rect">
              <a:avLst/>
            </a:prstGeom>
            <a:noFill/>
            <a:ln w="9525">
              <a:noFill/>
              <a:miter lim="800000"/>
              <a:headEnd/>
              <a:tailEnd/>
            </a:ln>
          </p:spPr>
          <p:txBody>
            <a:bodyPr wrap="none" lIns="0" tIns="0" rIns="0" bIns="0">
              <a:spAutoFit/>
            </a:bodyPr>
            <a:lstStyle/>
            <a:p>
              <a:r>
                <a:rPr lang="en-US" altLang="zh-CN" sz="1400" u="none">
                  <a:solidFill>
                    <a:srgbClr val="000000"/>
                  </a:solidFill>
                  <a:ea typeface="陔?隴闚"/>
                </a:rPr>
                <a:t>proc</a:t>
              </a:r>
              <a:endParaRPr lang="en-US" altLang="zh-CN" sz="2400" u="none"/>
            </a:p>
          </p:txBody>
        </p:sp>
        <p:sp>
          <p:nvSpPr>
            <p:cNvPr id="30" name="Rectangle 29"/>
            <p:cNvSpPr>
              <a:spLocks noChangeArrowheads="1"/>
            </p:cNvSpPr>
            <p:nvPr/>
          </p:nvSpPr>
          <p:spPr bwMode="auto">
            <a:xfrm>
              <a:off x="4681509" y="4414059"/>
              <a:ext cx="64120" cy="153888"/>
            </a:xfrm>
            <a:prstGeom prst="rect">
              <a:avLst/>
            </a:prstGeom>
            <a:noFill/>
            <a:ln w="9525">
              <a:noFill/>
              <a:miter lim="800000"/>
              <a:headEnd/>
              <a:tailEnd/>
            </a:ln>
          </p:spPr>
          <p:txBody>
            <a:bodyPr wrap="none" lIns="0" tIns="0" rIns="0" bIns="0">
              <a:spAutoFit/>
            </a:bodyPr>
            <a:lstStyle/>
            <a:p>
              <a:r>
                <a:rPr lang="zh-CN" altLang="en-US" sz="1000">
                  <a:solidFill>
                    <a:srgbClr val="000000"/>
                  </a:solidFill>
                  <a:ea typeface="陔?隴闚"/>
                </a:rPr>
                <a:t>5</a:t>
              </a:r>
              <a:endParaRPr lang="zh-CN" altLang="en-US" sz="2000"/>
            </a:p>
          </p:txBody>
        </p:sp>
        <p:sp>
          <p:nvSpPr>
            <p:cNvPr id="31" name="Freeform 30"/>
            <p:cNvSpPr>
              <a:spLocks/>
            </p:cNvSpPr>
            <p:nvPr/>
          </p:nvSpPr>
          <p:spPr bwMode="auto">
            <a:xfrm>
              <a:off x="5983259" y="4125134"/>
              <a:ext cx="590550" cy="590550"/>
            </a:xfrm>
            <a:custGeom>
              <a:avLst/>
              <a:gdLst>
                <a:gd name="T0" fmla="*/ 937498214 w 372"/>
                <a:gd name="T1" fmla="*/ 466229745 h 372"/>
                <a:gd name="T2" fmla="*/ 929938542 w 372"/>
                <a:gd name="T3" fmla="*/ 383063724 h 372"/>
                <a:gd name="T4" fmla="*/ 904736987 w 372"/>
                <a:gd name="T5" fmla="*/ 297378439 h 372"/>
                <a:gd name="T6" fmla="*/ 869454812 w 372"/>
                <a:gd name="T7" fmla="*/ 221773776 h 372"/>
                <a:gd name="T8" fmla="*/ 819051505 w 372"/>
                <a:gd name="T9" fmla="*/ 153728737 h 372"/>
                <a:gd name="T10" fmla="*/ 758567775 w 372"/>
                <a:gd name="T11" fmla="*/ 103327191 h 372"/>
                <a:gd name="T12" fmla="*/ 685482473 w 372"/>
                <a:gd name="T13" fmla="*/ 55443444 h 372"/>
                <a:gd name="T14" fmla="*/ 609877811 w 372"/>
                <a:gd name="T15" fmla="*/ 22682199 h 372"/>
                <a:gd name="T16" fmla="*/ 526711888 w 372"/>
                <a:gd name="T17" fmla="*/ 2520950 h 372"/>
                <a:gd name="T18" fmla="*/ 443547553 w 372"/>
                <a:gd name="T19" fmla="*/ 0 h 372"/>
                <a:gd name="T20" fmla="*/ 360383118 w 372"/>
                <a:gd name="T21" fmla="*/ 10080625 h 372"/>
                <a:gd name="T22" fmla="*/ 279736557 w 372"/>
                <a:gd name="T23" fmla="*/ 35282188 h 372"/>
                <a:gd name="T24" fmla="*/ 204133433 w 372"/>
                <a:gd name="T25" fmla="*/ 75604687 h 372"/>
                <a:gd name="T26" fmla="*/ 143648115 w 372"/>
                <a:gd name="T27" fmla="*/ 131048132 h 372"/>
                <a:gd name="T28" fmla="*/ 88206258 w 372"/>
                <a:gd name="T29" fmla="*/ 191531862 h 372"/>
                <a:gd name="T30" fmla="*/ 45362810 w 372"/>
                <a:gd name="T31" fmla="*/ 262096263 h 372"/>
                <a:gd name="T32" fmla="*/ 17640300 w 372"/>
                <a:gd name="T33" fmla="*/ 342741237 h 372"/>
                <a:gd name="T34" fmla="*/ 0 w 372"/>
                <a:gd name="T35" fmla="*/ 420866948 h 372"/>
                <a:gd name="T36" fmla="*/ 0 w 372"/>
                <a:gd name="T37" fmla="*/ 509071594 h 372"/>
                <a:gd name="T38" fmla="*/ 17640300 w 372"/>
                <a:gd name="T39" fmla="*/ 589716567 h 372"/>
                <a:gd name="T40" fmla="*/ 45362810 w 372"/>
                <a:gd name="T41" fmla="*/ 670361541 h 372"/>
                <a:gd name="T42" fmla="*/ 88206258 w 372"/>
                <a:gd name="T43" fmla="*/ 740925893 h 372"/>
                <a:gd name="T44" fmla="*/ 143648115 w 372"/>
                <a:gd name="T45" fmla="*/ 803930572 h 372"/>
                <a:gd name="T46" fmla="*/ 204133433 w 372"/>
                <a:gd name="T47" fmla="*/ 861893552 h 372"/>
                <a:gd name="T48" fmla="*/ 279736557 w 372"/>
                <a:gd name="T49" fmla="*/ 899696677 h 372"/>
                <a:gd name="T50" fmla="*/ 360383118 w 372"/>
                <a:gd name="T51" fmla="*/ 924898231 h 372"/>
                <a:gd name="T52" fmla="*/ 443547553 w 372"/>
                <a:gd name="T53" fmla="*/ 937498214 h 372"/>
                <a:gd name="T54" fmla="*/ 526711888 w 372"/>
                <a:gd name="T55" fmla="*/ 932457903 h 372"/>
                <a:gd name="T56" fmla="*/ 609877811 w 372"/>
                <a:gd name="T57" fmla="*/ 912296660 h 372"/>
                <a:gd name="T58" fmla="*/ 685482473 w 372"/>
                <a:gd name="T59" fmla="*/ 882054795 h 372"/>
                <a:gd name="T60" fmla="*/ 758567775 w 372"/>
                <a:gd name="T61" fmla="*/ 834172636 h 372"/>
                <a:gd name="T62" fmla="*/ 819051505 w 372"/>
                <a:gd name="T63" fmla="*/ 776208069 h 372"/>
                <a:gd name="T64" fmla="*/ 869454812 w 372"/>
                <a:gd name="T65" fmla="*/ 708164666 h 372"/>
                <a:gd name="T66" fmla="*/ 904736987 w 372"/>
                <a:gd name="T67" fmla="*/ 630039054 h 372"/>
                <a:gd name="T68" fmla="*/ 929938542 w 372"/>
                <a:gd name="T69" fmla="*/ 549394081 h 372"/>
                <a:gd name="T70" fmla="*/ 937498214 w 372"/>
                <a:gd name="T71" fmla="*/ 466229745 h 37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2"/>
                <a:gd name="T109" fmla="*/ 0 h 372"/>
                <a:gd name="T110" fmla="*/ 372 w 372"/>
                <a:gd name="T111" fmla="*/ 372 h 37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2" h="372">
                  <a:moveTo>
                    <a:pt x="372" y="185"/>
                  </a:moveTo>
                  <a:lnTo>
                    <a:pt x="369" y="152"/>
                  </a:lnTo>
                  <a:lnTo>
                    <a:pt x="359" y="118"/>
                  </a:lnTo>
                  <a:lnTo>
                    <a:pt x="345" y="88"/>
                  </a:lnTo>
                  <a:lnTo>
                    <a:pt x="325" y="61"/>
                  </a:lnTo>
                  <a:lnTo>
                    <a:pt x="301" y="41"/>
                  </a:lnTo>
                  <a:lnTo>
                    <a:pt x="272" y="22"/>
                  </a:lnTo>
                  <a:lnTo>
                    <a:pt x="242" y="9"/>
                  </a:lnTo>
                  <a:lnTo>
                    <a:pt x="209" y="1"/>
                  </a:lnTo>
                  <a:lnTo>
                    <a:pt x="176" y="0"/>
                  </a:lnTo>
                  <a:lnTo>
                    <a:pt x="143" y="4"/>
                  </a:lnTo>
                  <a:lnTo>
                    <a:pt x="111" y="14"/>
                  </a:lnTo>
                  <a:lnTo>
                    <a:pt x="81" y="30"/>
                  </a:lnTo>
                  <a:lnTo>
                    <a:pt x="57" y="52"/>
                  </a:lnTo>
                  <a:lnTo>
                    <a:pt x="35" y="76"/>
                  </a:lnTo>
                  <a:lnTo>
                    <a:pt x="18" y="104"/>
                  </a:lnTo>
                  <a:lnTo>
                    <a:pt x="7" y="136"/>
                  </a:lnTo>
                  <a:lnTo>
                    <a:pt x="0" y="167"/>
                  </a:lnTo>
                  <a:lnTo>
                    <a:pt x="0" y="202"/>
                  </a:lnTo>
                  <a:lnTo>
                    <a:pt x="7" y="234"/>
                  </a:lnTo>
                  <a:lnTo>
                    <a:pt x="18" y="266"/>
                  </a:lnTo>
                  <a:lnTo>
                    <a:pt x="35" y="294"/>
                  </a:lnTo>
                  <a:lnTo>
                    <a:pt x="57" y="319"/>
                  </a:lnTo>
                  <a:lnTo>
                    <a:pt x="81" y="342"/>
                  </a:lnTo>
                  <a:lnTo>
                    <a:pt x="111" y="357"/>
                  </a:lnTo>
                  <a:lnTo>
                    <a:pt x="143" y="367"/>
                  </a:lnTo>
                  <a:lnTo>
                    <a:pt x="176" y="372"/>
                  </a:lnTo>
                  <a:lnTo>
                    <a:pt x="209" y="370"/>
                  </a:lnTo>
                  <a:lnTo>
                    <a:pt x="242" y="362"/>
                  </a:lnTo>
                  <a:lnTo>
                    <a:pt x="272" y="350"/>
                  </a:lnTo>
                  <a:lnTo>
                    <a:pt x="301" y="331"/>
                  </a:lnTo>
                  <a:lnTo>
                    <a:pt x="325" y="308"/>
                  </a:lnTo>
                  <a:lnTo>
                    <a:pt x="345" y="281"/>
                  </a:lnTo>
                  <a:lnTo>
                    <a:pt x="359" y="250"/>
                  </a:lnTo>
                  <a:lnTo>
                    <a:pt x="369" y="218"/>
                  </a:lnTo>
                  <a:lnTo>
                    <a:pt x="372" y="185"/>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32" name="Rectangle 31"/>
            <p:cNvSpPr>
              <a:spLocks noChangeArrowheads="1"/>
            </p:cNvSpPr>
            <p:nvPr/>
          </p:nvSpPr>
          <p:spPr bwMode="auto">
            <a:xfrm>
              <a:off x="6011765" y="4319444"/>
              <a:ext cx="346185" cy="215444"/>
            </a:xfrm>
            <a:prstGeom prst="rect">
              <a:avLst/>
            </a:prstGeom>
            <a:noFill/>
            <a:ln w="9525">
              <a:noFill/>
              <a:miter lim="800000"/>
              <a:headEnd/>
              <a:tailEnd/>
            </a:ln>
          </p:spPr>
          <p:txBody>
            <a:bodyPr wrap="none" lIns="0" tIns="0" rIns="0" bIns="0">
              <a:spAutoFit/>
            </a:bodyPr>
            <a:lstStyle/>
            <a:p>
              <a:r>
                <a:rPr lang="en-US" altLang="zh-CN" sz="1400" u="none">
                  <a:solidFill>
                    <a:srgbClr val="000000"/>
                  </a:solidFill>
                  <a:ea typeface="陔?隴闚"/>
                </a:rPr>
                <a:t>proc</a:t>
              </a:r>
              <a:endParaRPr lang="en-US" altLang="zh-CN" sz="2400" u="none"/>
            </a:p>
          </p:txBody>
        </p:sp>
        <p:sp>
          <p:nvSpPr>
            <p:cNvPr id="33" name="Rectangle 32"/>
            <p:cNvSpPr>
              <a:spLocks noChangeArrowheads="1"/>
            </p:cNvSpPr>
            <p:nvPr/>
          </p:nvSpPr>
          <p:spPr bwMode="auto">
            <a:xfrm>
              <a:off x="6396009" y="4414059"/>
              <a:ext cx="70532" cy="153888"/>
            </a:xfrm>
            <a:prstGeom prst="rect">
              <a:avLst/>
            </a:prstGeom>
            <a:noFill/>
            <a:ln w="9525">
              <a:noFill/>
              <a:miter lim="800000"/>
              <a:headEnd/>
              <a:tailEnd/>
            </a:ln>
          </p:spPr>
          <p:txBody>
            <a:bodyPr wrap="none" lIns="0" tIns="0" rIns="0" bIns="0">
              <a:spAutoFit/>
            </a:bodyPr>
            <a:lstStyle/>
            <a:p>
              <a:r>
                <a:rPr lang="en-US" altLang="zh-CN" sz="1000">
                  <a:solidFill>
                    <a:srgbClr val="000000"/>
                  </a:solidFill>
                  <a:ea typeface="陔?隴闚"/>
                </a:rPr>
                <a:t>n</a:t>
              </a:r>
              <a:endParaRPr lang="en-US" altLang="zh-CN" sz="2000"/>
            </a:p>
          </p:txBody>
        </p:sp>
        <p:sp>
          <p:nvSpPr>
            <p:cNvPr id="34" name="Line 33"/>
            <p:cNvSpPr>
              <a:spLocks noChangeShapeType="1"/>
            </p:cNvSpPr>
            <p:nvPr/>
          </p:nvSpPr>
          <p:spPr bwMode="auto">
            <a:xfrm flipH="1">
              <a:off x="1454122" y="3320282"/>
              <a:ext cx="760424" cy="703252"/>
            </a:xfrm>
            <a:prstGeom prst="line">
              <a:avLst/>
            </a:prstGeom>
            <a:noFill/>
            <a:ln w="15875">
              <a:solidFill>
                <a:schemeClr val="tx1"/>
              </a:solidFill>
              <a:round/>
              <a:headEnd/>
              <a:tailEnd/>
            </a:ln>
          </p:spPr>
          <p:txBody>
            <a:bodyPr/>
            <a:lstStyle/>
            <a:p>
              <a:endParaRPr lang="zh-CN" altLang="en-US" sz="1800"/>
            </a:p>
          </p:txBody>
        </p:sp>
        <p:sp>
          <p:nvSpPr>
            <p:cNvPr id="35" name="Freeform 34"/>
            <p:cNvSpPr>
              <a:spLocks/>
            </p:cNvSpPr>
            <p:nvPr/>
          </p:nvSpPr>
          <p:spPr bwMode="auto">
            <a:xfrm>
              <a:off x="1404909" y="3967972"/>
              <a:ext cx="112713" cy="128587"/>
            </a:xfrm>
            <a:custGeom>
              <a:avLst/>
              <a:gdLst>
                <a:gd name="T0" fmla="*/ 0 w 71"/>
                <a:gd name="T1" fmla="*/ 204131041 h 81"/>
                <a:gd name="T2" fmla="*/ 22682297 w 71"/>
                <a:gd name="T3" fmla="*/ 0 h 81"/>
                <a:gd name="T4" fmla="*/ 40322674 w 71"/>
                <a:gd name="T5" fmla="*/ 17640231 h 81"/>
                <a:gd name="T6" fmla="*/ 42843634 w 71"/>
                <a:gd name="T7" fmla="*/ 27720819 h 81"/>
                <a:gd name="T8" fmla="*/ 75605015 w 71"/>
                <a:gd name="T9" fmla="*/ 60483517 h 81"/>
                <a:gd name="T10" fmla="*/ 88206641 w 71"/>
                <a:gd name="T11" fmla="*/ 65523808 h 81"/>
                <a:gd name="T12" fmla="*/ 95766346 w 71"/>
                <a:gd name="T13" fmla="*/ 73083451 h 81"/>
                <a:gd name="T14" fmla="*/ 103327639 w 71"/>
                <a:gd name="T15" fmla="*/ 75604390 h 81"/>
                <a:gd name="T16" fmla="*/ 115927702 w 71"/>
                <a:gd name="T17" fmla="*/ 80644681 h 81"/>
                <a:gd name="T18" fmla="*/ 123488994 w 71"/>
                <a:gd name="T19" fmla="*/ 88204324 h 81"/>
                <a:gd name="T20" fmla="*/ 136089032 w 71"/>
                <a:gd name="T21" fmla="*/ 93244615 h 81"/>
                <a:gd name="T22" fmla="*/ 146169698 w 71"/>
                <a:gd name="T23" fmla="*/ 93244615 h 81"/>
                <a:gd name="T24" fmla="*/ 153730990 w 71"/>
                <a:gd name="T25" fmla="*/ 95765554 h 81"/>
                <a:gd name="T26" fmla="*/ 166331028 w 71"/>
                <a:gd name="T27" fmla="*/ 100805845 h 81"/>
                <a:gd name="T28" fmla="*/ 178932654 w 71"/>
                <a:gd name="T29" fmla="*/ 100805845 h 81"/>
                <a:gd name="T30" fmla="*/ 0 w 71"/>
                <a:gd name="T31" fmla="*/ 204131041 h 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
                <a:gd name="T49" fmla="*/ 0 h 81"/>
                <a:gd name="T50" fmla="*/ 71 w 71"/>
                <a:gd name="T51" fmla="*/ 81 h 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 h="81">
                  <a:moveTo>
                    <a:pt x="0" y="81"/>
                  </a:moveTo>
                  <a:lnTo>
                    <a:pt x="9" y="0"/>
                  </a:lnTo>
                  <a:lnTo>
                    <a:pt x="16" y="7"/>
                  </a:lnTo>
                  <a:lnTo>
                    <a:pt x="17" y="11"/>
                  </a:lnTo>
                  <a:lnTo>
                    <a:pt x="30" y="24"/>
                  </a:lnTo>
                  <a:lnTo>
                    <a:pt x="35" y="26"/>
                  </a:lnTo>
                  <a:lnTo>
                    <a:pt x="38" y="29"/>
                  </a:lnTo>
                  <a:lnTo>
                    <a:pt x="41" y="30"/>
                  </a:lnTo>
                  <a:lnTo>
                    <a:pt x="46" y="32"/>
                  </a:lnTo>
                  <a:lnTo>
                    <a:pt x="49" y="35"/>
                  </a:lnTo>
                  <a:lnTo>
                    <a:pt x="54" y="37"/>
                  </a:lnTo>
                  <a:lnTo>
                    <a:pt x="58" y="37"/>
                  </a:lnTo>
                  <a:lnTo>
                    <a:pt x="61" y="38"/>
                  </a:lnTo>
                  <a:lnTo>
                    <a:pt x="66" y="40"/>
                  </a:lnTo>
                  <a:lnTo>
                    <a:pt x="71" y="40"/>
                  </a:lnTo>
                  <a:lnTo>
                    <a:pt x="0" y="81"/>
                  </a:lnTo>
                  <a:close/>
                </a:path>
              </a:pathLst>
            </a:custGeom>
            <a:solidFill>
              <a:schemeClr val="tx1"/>
            </a:solidFill>
            <a:ln w="15875">
              <a:solidFill>
                <a:schemeClr val="tx1"/>
              </a:solidFill>
              <a:prstDash val="solid"/>
              <a:round/>
              <a:headEnd/>
              <a:tailEnd/>
            </a:ln>
          </p:spPr>
          <p:txBody>
            <a:bodyPr/>
            <a:lstStyle/>
            <a:p>
              <a:endParaRPr lang="zh-CN" altLang="en-US" sz="1800"/>
            </a:p>
          </p:txBody>
        </p:sp>
        <p:sp>
          <p:nvSpPr>
            <p:cNvPr id="36" name="Line 35"/>
            <p:cNvSpPr>
              <a:spLocks noChangeShapeType="1"/>
            </p:cNvSpPr>
            <p:nvPr/>
          </p:nvSpPr>
          <p:spPr bwMode="auto">
            <a:xfrm flipH="1">
              <a:off x="2197072" y="3463158"/>
              <a:ext cx="160350" cy="547676"/>
            </a:xfrm>
            <a:prstGeom prst="line">
              <a:avLst/>
            </a:prstGeom>
            <a:noFill/>
            <a:ln w="15875">
              <a:solidFill>
                <a:schemeClr val="tx1"/>
              </a:solidFill>
              <a:round/>
              <a:headEnd/>
              <a:tailEnd/>
            </a:ln>
          </p:spPr>
          <p:txBody>
            <a:bodyPr/>
            <a:lstStyle/>
            <a:p>
              <a:endParaRPr lang="zh-CN" altLang="en-US" sz="1800"/>
            </a:p>
          </p:txBody>
        </p:sp>
        <p:sp>
          <p:nvSpPr>
            <p:cNvPr id="37" name="Freeform 36"/>
            <p:cNvSpPr>
              <a:spLocks/>
            </p:cNvSpPr>
            <p:nvPr/>
          </p:nvSpPr>
          <p:spPr bwMode="auto">
            <a:xfrm>
              <a:off x="2144684" y="3971147"/>
              <a:ext cx="112713" cy="125412"/>
            </a:xfrm>
            <a:custGeom>
              <a:avLst/>
              <a:gdLst>
                <a:gd name="T0" fmla="*/ 55443684 w 71"/>
                <a:gd name="T1" fmla="*/ 199090729 h 79"/>
                <a:gd name="T2" fmla="*/ 0 w 71"/>
                <a:gd name="T3" fmla="*/ 0 h 79"/>
                <a:gd name="T4" fmla="*/ 12601629 w 71"/>
                <a:gd name="T5" fmla="*/ 7559645 h 79"/>
                <a:gd name="T6" fmla="*/ 20161337 w 71"/>
                <a:gd name="T7" fmla="*/ 12599935 h 79"/>
                <a:gd name="T8" fmla="*/ 27722636 w 71"/>
                <a:gd name="T9" fmla="*/ 20161168 h 79"/>
                <a:gd name="T10" fmla="*/ 40322674 w 71"/>
                <a:gd name="T11" fmla="*/ 22680520 h 79"/>
                <a:gd name="T12" fmla="*/ 47883967 w 71"/>
                <a:gd name="T13" fmla="*/ 27720816 h 79"/>
                <a:gd name="T14" fmla="*/ 83166308 w 71"/>
                <a:gd name="T15" fmla="*/ 40322336 h 79"/>
                <a:gd name="T16" fmla="*/ 93246973 w 71"/>
                <a:gd name="T17" fmla="*/ 40322336 h 79"/>
                <a:gd name="T18" fmla="*/ 103327639 w 71"/>
                <a:gd name="T19" fmla="*/ 42841688 h 79"/>
                <a:gd name="T20" fmla="*/ 161290696 w 71"/>
                <a:gd name="T21" fmla="*/ 42841688 h 79"/>
                <a:gd name="T22" fmla="*/ 171371361 w 71"/>
                <a:gd name="T23" fmla="*/ 40322336 h 79"/>
                <a:gd name="T24" fmla="*/ 178932654 w 71"/>
                <a:gd name="T25" fmla="*/ 35282046 h 79"/>
                <a:gd name="T26" fmla="*/ 55443684 w 71"/>
                <a:gd name="T27" fmla="*/ 199090729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
                <a:gd name="T43" fmla="*/ 0 h 79"/>
                <a:gd name="T44" fmla="*/ 71 w 71"/>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 h="79">
                  <a:moveTo>
                    <a:pt x="22" y="79"/>
                  </a:moveTo>
                  <a:lnTo>
                    <a:pt x="0" y="0"/>
                  </a:lnTo>
                  <a:lnTo>
                    <a:pt x="5" y="3"/>
                  </a:lnTo>
                  <a:lnTo>
                    <a:pt x="8" y="5"/>
                  </a:lnTo>
                  <a:lnTo>
                    <a:pt x="11" y="8"/>
                  </a:lnTo>
                  <a:lnTo>
                    <a:pt x="16" y="9"/>
                  </a:lnTo>
                  <a:lnTo>
                    <a:pt x="19" y="11"/>
                  </a:lnTo>
                  <a:lnTo>
                    <a:pt x="33" y="16"/>
                  </a:lnTo>
                  <a:lnTo>
                    <a:pt x="37" y="16"/>
                  </a:lnTo>
                  <a:lnTo>
                    <a:pt x="41" y="17"/>
                  </a:lnTo>
                  <a:lnTo>
                    <a:pt x="64" y="17"/>
                  </a:lnTo>
                  <a:lnTo>
                    <a:pt x="68" y="16"/>
                  </a:lnTo>
                  <a:lnTo>
                    <a:pt x="71" y="14"/>
                  </a:lnTo>
                  <a:lnTo>
                    <a:pt x="22" y="79"/>
                  </a:lnTo>
                  <a:close/>
                </a:path>
              </a:pathLst>
            </a:custGeom>
            <a:solidFill>
              <a:schemeClr val="tx1"/>
            </a:solidFill>
            <a:ln w="15875">
              <a:solidFill>
                <a:schemeClr val="tx1"/>
              </a:solidFill>
              <a:prstDash val="solid"/>
              <a:round/>
              <a:headEnd/>
              <a:tailEnd/>
            </a:ln>
          </p:spPr>
          <p:txBody>
            <a:bodyPr/>
            <a:lstStyle/>
            <a:p>
              <a:endParaRPr lang="zh-CN" altLang="en-US" sz="1800"/>
            </a:p>
          </p:txBody>
        </p:sp>
        <p:sp>
          <p:nvSpPr>
            <p:cNvPr id="38" name="Line 37"/>
            <p:cNvSpPr>
              <a:spLocks noChangeShapeType="1"/>
            </p:cNvSpPr>
            <p:nvPr/>
          </p:nvSpPr>
          <p:spPr bwMode="auto">
            <a:xfrm>
              <a:off x="3571868" y="3534596"/>
              <a:ext cx="146029" cy="495288"/>
            </a:xfrm>
            <a:prstGeom prst="line">
              <a:avLst/>
            </a:prstGeom>
            <a:noFill/>
            <a:ln w="15875">
              <a:solidFill>
                <a:schemeClr val="tx1"/>
              </a:solidFill>
              <a:round/>
              <a:headEnd/>
              <a:tailEnd/>
            </a:ln>
          </p:spPr>
          <p:txBody>
            <a:bodyPr/>
            <a:lstStyle/>
            <a:p>
              <a:endParaRPr lang="zh-CN" altLang="en-US" sz="1800"/>
            </a:p>
          </p:txBody>
        </p:sp>
        <p:sp>
          <p:nvSpPr>
            <p:cNvPr id="39" name="Freeform 38"/>
            <p:cNvSpPr>
              <a:spLocks/>
            </p:cNvSpPr>
            <p:nvPr/>
          </p:nvSpPr>
          <p:spPr bwMode="auto">
            <a:xfrm>
              <a:off x="3651222" y="3974322"/>
              <a:ext cx="115887" cy="125412"/>
            </a:xfrm>
            <a:custGeom>
              <a:avLst/>
              <a:gdLst>
                <a:gd name="T0" fmla="*/ 123486328 w 73"/>
                <a:gd name="T1" fmla="*/ 199090729 h 79"/>
                <a:gd name="T2" fmla="*/ 0 w 73"/>
                <a:gd name="T3" fmla="*/ 35282046 h 79"/>
                <a:gd name="T4" fmla="*/ 12599931 w 73"/>
                <a:gd name="T5" fmla="*/ 37801397 h 79"/>
                <a:gd name="T6" fmla="*/ 25201449 w 73"/>
                <a:gd name="T7" fmla="*/ 37801397 h 79"/>
                <a:gd name="T8" fmla="*/ 35282033 w 73"/>
                <a:gd name="T9" fmla="*/ 42841688 h 79"/>
                <a:gd name="T10" fmla="*/ 80644643 w 73"/>
                <a:gd name="T11" fmla="*/ 42841688 h 79"/>
                <a:gd name="T12" fmla="*/ 93244571 w 73"/>
                <a:gd name="T13" fmla="*/ 37801397 h 79"/>
                <a:gd name="T14" fmla="*/ 100805798 w 73"/>
                <a:gd name="T15" fmla="*/ 37801397 h 79"/>
                <a:gd name="T16" fmla="*/ 123486328 w 73"/>
                <a:gd name="T17" fmla="*/ 30241755 h 79"/>
                <a:gd name="T18" fmla="*/ 131047554 w 73"/>
                <a:gd name="T19" fmla="*/ 27720816 h 79"/>
                <a:gd name="T20" fmla="*/ 143647482 w 73"/>
                <a:gd name="T21" fmla="*/ 22680520 h 79"/>
                <a:gd name="T22" fmla="*/ 151208709 w 73"/>
                <a:gd name="T23" fmla="*/ 17640229 h 79"/>
                <a:gd name="T24" fmla="*/ 163808637 w 73"/>
                <a:gd name="T25" fmla="*/ 15120878 h 79"/>
                <a:gd name="T26" fmla="*/ 171369864 w 73"/>
                <a:gd name="T27" fmla="*/ 7559645 h 79"/>
                <a:gd name="T28" fmla="*/ 183969791 w 73"/>
                <a:gd name="T29" fmla="*/ 0 h 79"/>
                <a:gd name="T30" fmla="*/ 123486328 w 73"/>
                <a:gd name="T31" fmla="*/ 199090729 h 7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3"/>
                <a:gd name="T49" fmla="*/ 0 h 79"/>
                <a:gd name="T50" fmla="*/ 73 w 73"/>
                <a:gd name="T51" fmla="*/ 79 h 7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3" h="79">
                  <a:moveTo>
                    <a:pt x="49" y="79"/>
                  </a:moveTo>
                  <a:lnTo>
                    <a:pt x="0" y="14"/>
                  </a:lnTo>
                  <a:lnTo>
                    <a:pt x="5" y="15"/>
                  </a:lnTo>
                  <a:lnTo>
                    <a:pt x="10" y="15"/>
                  </a:lnTo>
                  <a:lnTo>
                    <a:pt x="14" y="17"/>
                  </a:lnTo>
                  <a:lnTo>
                    <a:pt x="32" y="17"/>
                  </a:lnTo>
                  <a:lnTo>
                    <a:pt x="37" y="15"/>
                  </a:lnTo>
                  <a:lnTo>
                    <a:pt x="40" y="15"/>
                  </a:lnTo>
                  <a:lnTo>
                    <a:pt x="49" y="12"/>
                  </a:lnTo>
                  <a:lnTo>
                    <a:pt x="52" y="11"/>
                  </a:lnTo>
                  <a:lnTo>
                    <a:pt x="57" y="9"/>
                  </a:lnTo>
                  <a:lnTo>
                    <a:pt x="60" y="7"/>
                  </a:lnTo>
                  <a:lnTo>
                    <a:pt x="65" y="6"/>
                  </a:lnTo>
                  <a:lnTo>
                    <a:pt x="68" y="3"/>
                  </a:lnTo>
                  <a:lnTo>
                    <a:pt x="73" y="0"/>
                  </a:lnTo>
                  <a:lnTo>
                    <a:pt x="49" y="79"/>
                  </a:lnTo>
                  <a:close/>
                </a:path>
              </a:pathLst>
            </a:custGeom>
            <a:solidFill>
              <a:schemeClr val="tx1"/>
            </a:solidFill>
            <a:ln w="15875">
              <a:solidFill>
                <a:schemeClr val="tx1"/>
              </a:solidFill>
              <a:prstDash val="solid"/>
              <a:round/>
              <a:headEnd/>
              <a:tailEnd/>
            </a:ln>
          </p:spPr>
          <p:txBody>
            <a:bodyPr/>
            <a:lstStyle/>
            <a:p>
              <a:endParaRPr lang="zh-CN" altLang="en-US" sz="1800"/>
            </a:p>
          </p:txBody>
        </p:sp>
        <p:sp>
          <p:nvSpPr>
            <p:cNvPr id="40" name="Line 39"/>
            <p:cNvSpPr>
              <a:spLocks noChangeShapeType="1"/>
            </p:cNvSpPr>
            <p:nvPr/>
          </p:nvSpPr>
          <p:spPr bwMode="auto">
            <a:xfrm>
              <a:off x="3786182" y="3391720"/>
              <a:ext cx="706414" cy="631814"/>
            </a:xfrm>
            <a:prstGeom prst="line">
              <a:avLst/>
            </a:prstGeom>
            <a:noFill/>
            <a:ln w="15875">
              <a:solidFill>
                <a:schemeClr val="tx1"/>
              </a:solidFill>
              <a:round/>
              <a:headEnd/>
              <a:tailEnd/>
            </a:ln>
          </p:spPr>
          <p:txBody>
            <a:bodyPr/>
            <a:lstStyle/>
            <a:p>
              <a:endParaRPr lang="zh-CN" altLang="en-US" sz="1800"/>
            </a:p>
          </p:txBody>
        </p:sp>
        <p:sp>
          <p:nvSpPr>
            <p:cNvPr id="41" name="Freeform 40"/>
            <p:cNvSpPr>
              <a:spLocks/>
            </p:cNvSpPr>
            <p:nvPr/>
          </p:nvSpPr>
          <p:spPr bwMode="auto">
            <a:xfrm>
              <a:off x="4429097" y="3967972"/>
              <a:ext cx="111125" cy="128587"/>
            </a:xfrm>
            <a:custGeom>
              <a:avLst/>
              <a:gdLst>
                <a:gd name="T0" fmla="*/ 176410910 w 70"/>
                <a:gd name="T1" fmla="*/ 204131041 h 81"/>
                <a:gd name="T2" fmla="*/ 0 w 70"/>
                <a:gd name="T3" fmla="*/ 100805845 h 81"/>
                <a:gd name="T4" fmla="*/ 10080624 w 70"/>
                <a:gd name="T5" fmla="*/ 95765554 h 81"/>
                <a:gd name="T6" fmla="*/ 20161247 w 70"/>
                <a:gd name="T7" fmla="*/ 95765554 h 81"/>
                <a:gd name="T8" fmla="*/ 45362805 w 70"/>
                <a:gd name="T9" fmla="*/ 88204324 h 81"/>
                <a:gd name="T10" fmla="*/ 52922489 w 70"/>
                <a:gd name="T11" fmla="*/ 85684972 h 81"/>
                <a:gd name="T12" fmla="*/ 65524059 w 70"/>
                <a:gd name="T13" fmla="*/ 80644681 h 81"/>
                <a:gd name="T14" fmla="*/ 73083730 w 70"/>
                <a:gd name="T15" fmla="*/ 75604390 h 81"/>
                <a:gd name="T16" fmla="*/ 85685300 w 70"/>
                <a:gd name="T17" fmla="*/ 73083451 h 81"/>
                <a:gd name="T18" fmla="*/ 100806231 w 70"/>
                <a:gd name="T19" fmla="*/ 57962578 h 81"/>
                <a:gd name="T20" fmla="*/ 108365927 w 70"/>
                <a:gd name="T21" fmla="*/ 52922287 h 81"/>
                <a:gd name="T22" fmla="*/ 133567479 w 70"/>
                <a:gd name="T23" fmla="*/ 27720819 h 81"/>
                <a:gd name="T24" fmla="*/ 141128738 w 70"/>
                <a:gd name="T25" fmla="*/ 17640231 h 81"/>
                <a:gd name="T26" fmla="*/ 148688410 w 70"/>
                <a:gd name="T27" fmla="*/ 10080585 h 81"/>
                <a:gd name="T28" fmla="*/ 153728720 w 70"/>
                <a:gd name="T29" fmla="*/ 0 h 81"/>
                <a:gd name="T30" fmla="*/ 176410910 w 70"/>
                <a:gd name="T31" fmla="*/ 204131041 h 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0"/>
                <a:gd name="T49" fmla="*/ 0 h 81"/>
                <a:gd name="T50" fmla="*/ 70 w 70"/>
                <a:gd name="T51" fmla="*/ 81 h 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0" h="81">
                  <a:moveTo>
                    <a:pt x="70" y="81"/>
                  </a:moveTo>
                  <a:lnTo>
                    <a:pt x="0" y="40"/>
                  </a:lnTo>
                  <a:lnTo>
                    <a:pt x="4" y="38"/>
                  </a:lnTo>
                  <a:lnTo>
                    <a:pt x="8" y="38"/>
                  </a:lnTo>
                  <a:lnTo>
                    <a:pt x="18" y="35"/>
                  </a:lnTo>
                  <a:lnTo>
                    <a:pt x="21" y="34"/>
                  </a:lnTo>
                  <a:lnTo>
                    <a:pt x="26" y="32"/>
                  </a:lnTo>
                  <a:lnTo>
                    <a:pt x="29" y="30"/>
                  </a:lnTo>
                  <a:lnTo>
                    <a:pt x="34" y="29"/>
                  </a:lnTo>
                  <a:lnTo>
                    <a:pt x="40" y="23"/>
                  </a:lnTo>
                  <a:lnTo>
                    <a:pt x="43" y="21"/>
                  </a:lnTo>
                  <a:lnTo>
                    <a:pt x="53" y="11"/>
                  </a:lnTo>
                  <a:lnTo>
                    <a:pt x="56" y="7"/>
                  </a:lnTo>
                  <a:lnTo>
                    <a:pt x="59" y="4"/>
                  </a:lnTo>
                  <a:lnTo>
                    <a:pt x="61" y="0"/>
                  </a:lnTo>
                  <a:lnTo>
                    <a:pt x="70" y="81"/>
                  </a:lnTo>
                  <a:close/>
                </a:path>
              </a:pathLst>
            </a:custGeom>
            <a:solidFill>
              <a:schemeClr val="tx1"/>
            </a:solidFill>
            <a:ln w="15875">
              <a:solidFill>
                <a:schemeClr val="tx1"/>
              </a:solidFill>
              <a:prstDash val="solid"/>
              <a:round/>
              <a:headEnd/>
              <a:tailEnd/>
            </a:ln>
          </p:spPr>
          <p:txBody>
            <a:bodyPr/>
            <a:lstStyle/>
            <a:p>
              <a:endParaRPr lang="zh-CN" altLang="en-US" sz="1800"/>
            </a:p>
          </p:txBody>
        </p:sp>
        <p:sp>
          <p:nvSpPr>
            <p:cNvPr id="42" name="Line 41"/>
            <p:cNvSpPr>
              <a:spLocks noChangeShapeType="1"/>
            </p:cNvSpPr>
            <p:nvPr/>
          </p:nvSpPr>
          <p:spPr bwMode="auto">
            <a:xfrm>
              <a:off x="5786447" y="3463158"/>
              <a:ext cx="380962" cy="555614"/>
            </a:xfrm>
            <a:prstGeom prst="line">
              <a:avLst/>
            </a:prstGeom>
            <a:noFill/>
            <a:ln w="15875">
              <a:solidFill>
                <a:schemeClr val="tx1"/>
              </a:solidFill>
              <a:round/>
              <a:headEnd/>
              <a:tailEnd/>
            </a:ln>
          </p:spPr>
          <p:txBody>
            <a:bodyPr/>
            <a:lstStyle/>
            <a:p>
              <a:endParaRPr lang="zh-CN" altLang="en-US" sz="1800"/>
            </a:p>
          </p:txBody>
        </p:sp>
        <p:sp>
          <p:nvSpPr>
            <p:cNvPr id="43" name="Freeform 42"/>
            <p:cNvSpPr>
              <a:spLocks/>
            </p:cNvSpPr>
            <p:nvPr/>
          </p:nvSpPr>
          <p:spPr bwMode="auto">
            <a:xfrm>
              <a:off x="6102322" y="3974322"/>
              <a:ext cx="107950" cy="127000"/>
            </a:xfrm>
            <a:custGeom>
              <a:avLst/>
              <a:gdLst>
                <a:gd name="T0" fmla="*/ 143648098 w 68"/>
                <a:gd name="T1" fmla="*/ 201612473 h 80"/>
                <a:gd name="T2" fmla="*/ 0 w 68"/>
                <a:gd name="T3" fmla="*/ 57962803 h 80"/>
                <a:gd name="T4" fmla="*/ 10080624 w 68"/>
                <a:gd name="T5" fmla="*/ 63003113 h 80"/>
                <a:gd name="T6" fmla="*/ 47882166 w 68"/>
                <a:gd name="T7" fmla="*/ 63003113 h 80"/>
                <a:gd name="T8" fmla="*/ 55443437 w 68"/>
                <a:gd name="T9" fmla="*/ 57962803 h 80"/>
                <a:gd name="T10" fmla="*/ 68043419 w 68"/>
                <a:gd name="T11" fmla="*/ 57962803 h 80"/>
                <a:gd name="T12" fmla="*/ 90725609 w 68"/>
                <a:gd name="T13" fmla="*/ 50403118 h 80"/>
                <a:gd name="T14" fmla="*/ 98285281 w 68"/>
                <a:gd name="T15" fmla="*/ 50403118 h 80"/>
                <a:gd name="T16" fmla="*/ 110886875 w 68"/>
                <a:gd name="T17" fmla="*/ 47883757 h 80"/>
                <a:gd name="T18" fmla="*/ 118446546 w 68"/>
                <a:gd name="T19" fmla="*/ 37801548 h 80"/>
                <a:gd name="T20" fmla="*/ 131048116 w 68"/>
                <a:gd name="T21" fmla="*/ 35282186 h 80"/>
                <a:gd name="T22" fmla="*/ 138607787 w 68"/>
                <a:gd name="T23" fmla="*/ 27720927 h 80"/>
                <a:gd name="T24" fmla="*/ 146169047 w 68"/>
                <a:gd name="T25" fmla="*/ 22682198 h 80"/>
                <a:gd name="T26" fmla="*/ 171370598 w 68"/>
                <a:gd name="T27" fmla="*/ 0 h 80"/>
                <a:gd name="T28" fmla="*/ 143648098 w 68"/>
                <a:gd name="T29" fmla="*/ 201612473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80"/>
                <a:gd name="T47" fmla="*/ 68 w 6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80">
                  <a:moveTo>
                    <a:pt x="57" y="80"/>
                  </a:moveTo>
                  <a:lnTo>
                    <a:pt x="0" y="23"/>
                  </a:lnTo>
                  <a:lnTo>
                    <a:pt x="4" y="25"/>
                  </a:lnTo>
                  <a:lnTo>
                    <a:pt x="19" y="25"/>
                  </a:lnTo>
                  <a:lnTo>
                    <a:pt x="22" y="23"/>
                  </a:lnTo>
                  <a:lnTo>
                    <a:pt x="27" y="23"/>
                  </a:lnTo>
                  <a:lnTo>
                    <a:pt x="36" y="20"/>
                  </a:lnTo>
                  <a:lnTo>
                    <a:pt x="39" y="20"/>
                  </a:lnTo>
                  <a:lnTo>
                    <a:pt x="44" y="19"/>
                  </a:lnTo>
                  <a:lnTo>
                    <a:pt x="47" y="15"/>
                  </a:lnTo>
                  <a:lnTo>
                    <a:pt x="52" y="14"/>
                  </a:lnTo>
                  <a:lnTo>
                    <a:pt x="55" y="11"/>
                  </a:lnTo>
                  <a:lnTo>
                    <a:pt x="58" y="9"/>
                  </a:lnTo>
                  <a:lnTo>
                    <a:pt x="68" y="0"/>
                  </a:lnTo>
                  <a:lnTo>
                    <a:pt x="57" y="80"/>
                  </a:lnTo>
                  <a:close/>
                </a:path>
              </a:pathLst>
            </a:custGeom>
            <a:solidFill>
              <a:schemeClr val="tx1"/>
            </a:solidFill>
            <a:ln w="15875">
              <a:solidFill>
                <a:schemeClr val="tx1"/>
              </a:solidFill>
              <a:prstDash val="solid"/>
              <a:round/>
              <a:headEnd/>
              <a:tailEnd/>
            </a:ln>
          </p:spPr>
          <p:txBody>
            <a:bodyPr/>
            <a:lstStyle/>
            <a:p>
              <a:endParaRPr lang="zh-CN" altLang="en-US" sz="1800"/>
            </a:p>
          </p:txBody>
        </p:sp>
        <p:sp>
          <p:nvSpPr>
            <p:cNvPr id="44" name="Line 43"/>
            <p:cNvSpPr>
              <a:spLocks noChangeShapeType="1"/>
            </p:cNvSpPr>
            <p:nvPr/>
          </p:nvSpPr>
          <p:spPr bwMode="auto">
            <a:xfrm>
              <a:off x="2714612" y="3463158"/>
              <a:ext cx="261922" cy="547676"/>
            </a:xfrm>
            <a:prstGeom prst="line">
              <a:avLst/>
            </a:prstGeom>
            <a:noFill/>
            <a:ln w="15875">
              <a:solidFill>
                <a:schemeClr val="tx1"/>
              </a:solidFill>
              <a:round/>
              <a:headEnd/>
              <a:tailEnd/>
            </a:ln>
          </p:spPr>
          <p:txBody>
            <a:bodyPr/>
            <a:lstStyle/>
            <a:p>
              <a:endParaRPr lang="zh-CN" altLang="en-US" sz="1800"/>
            </a:p>
          </p:txBody>
        </p:sp>
        <p:sp>
          <p:nvSpPr>
            <p:cNvPr id="45" name="Freeform 44"/>
            <p:cNvSpPr>
              <a:spLocks/>
            </p:cNvSpPr>
            <p:nvPr/>
          </p:nvSpPr>
          <p:spPr bwMode="auto">
            <a:xfrm>
              <a:off x="2916209" y="3967972"/>
              <a:ext cx="107950" cy="128587"/>
            </a:xfrm>
            <a:custGeom>
              <a:avLst/>
              <a:gdLst>
                <a:gd name="T0" fmla="*/ 136088426 w 68"/>
                <a:gd name="T1" fmla="*/ 204131041 h 81"/>
                <a:gd name="T2" fmla="*/ 0 w 68"/>
                <a:gd name="T3" fmla="*/ 52922287 h 81"/>
                <a:gd name="T4" fmla="*/ 12599985 w 68"/>
                <a:gd name="T5" fmla="*/ 52922287 h 81"/>
                <a:gd name="T6" fmla="*/ 22680609 w 68"/>
                <a:gd name="T7" fmla="*/ 57962578 h 81"/>
                <a:gd name="T8" fmla="*/ 50403115 w 68"/>
                <a:gd name="T9" fmla="*/ 57962578 h 81"/>
                <a:gd name="T10" fmla="*/ 63003109 w 68"/>
                <a:gd name="T11" fmla="*/ 52922287 h 81"/>
                <a:gd name="T12" fmla="*/ 75604678 w 68"/>
                <a:gd name="T13" fmla="*/ 52922287 h 81"/>
                <a:gd name="T14" fmla="*/ 83165937 w 68"/>
                <a:gd name="T15" fmla="*/ 47881983 h 81"/>
                <a:gd name="T16" fmla="*/ 95765919 w 68"/>
                <a:gd name="T17" fmla="*/ 45362631 h 81"/>
                <a:gd name="T18" fmla="*/ 105846565 w 68"/>
                <a:gd name="T19" fmla="*/ 45362631 h 81"/>
                <a:gd name="T20" fmla="*/ 115927185 w 68"/>
                <a:gd name="T21" fmla="*/ 37801401 h 81"/>
                <a:gd name="T22" fmla="*/ 126007806 w 68"/>
                <a:gd name="T23" fmla="*/ 32761110 h 81"/>
                <a:gd name="T24" fmla="*/ 136088426 w 68"/>
                <a:gd name="T25" fmla="*/ 27720819 h 81"/>
                <a:gd name="T26" fmla="*/ 146169047 w 68"/>
                <a:gd name="T27" fmla="*/ 20161170 h 81"/>
                <a:gd name="T28" fmla="*/ 153728718 w 68"/>
                <a:gd name="T29" fmla="*/ 17640231 h 81"/>
                <a:gd name="T30" fmla="*/ 171370598 w 68"/>
                <a:gd name="T31" fmla="*/ 0 h 81"/>
                <a:gd name="T32" fmla="*/ 136088426 w 68"/>
                <a:gd name="T33" fmla="*/ 204131041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81"/>
                <a:gd name="T53" fmla="*/ 68 w 68"/>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81">
                  <a:moveTo>
                    <a:pt x="54" y="81"/>
                  </a:moveTo>
                  <a:lnTo>
                    <a:pt x="0" y="21"/>
                  </a:lnTo>
                  <a:lnTo>
                    <a:pt x="5" y="21"/>
                  </a:lnTo>
                  <a:lnTo>
                    <a:pt x="9" y="23"/>
                  </a:lnTo>
                  <a:lnTo>
                    <a:pt x="20" y="23"/>
                  </a:lnTo>
                  <a:lnTo>
                    <a:pt x="25" y="21"/>
                  </a:lnTo>
                  <a:lnTo>
                    <a:pt x="30" y="21"/>
                  </a:lnTo>
                  <a:lnTo>
                    <a:pt x="33" y="19"/>
                  </a:lnTo>
                  <a:lnTo>
                    <a:pt x="38" y="18"/>
                  </a:lnTo>
                  <a:lnTo>
                    <a:pt x="42" y="18"/>
                  </a:lnTo>
                  <a:lnTo>
                    <a:pt x="46" y="15"/>
                  </a:lnTo>
                  <a:lnTo>
                    <a:pt x="50" y="13"/>
                  </a:lnTo>
                  <a:lnTo>
                    <a:pt x="54" y="11"/>
                  </a:lnTo>
                  <a:lnTo>
                    <a:pt x="58" y="8"/>
                  </a:lnTo>
                  <a:lnTo>
                    <a:pt x="61" y="7"/>
                  </a:lnTo>
                  <a:lnTo>
                    <a:pt x="68" y="0"/>
                  </a:lnTo>
                  <a:lnTo>
                    <a:pt x="54" y="81"/>
                  </a:lnTo>
                  <a:close/>
                </a:path>
              </a:pathLst>
            </a:custGeom>
            <a:solidFill>
              <a:schemeClr val="tx1"/>
            </a:solidFill>
            <a:ln w="15875">
              <a:solidFill>
                <a:schemeClr val="tx1"/>
              </a:solidFill>
              <a:prstDash val="solid"/>
              <a:round/>
              <a:headEnd/>
              <a:tailEnd/>
            </a:ln>
          </p:spPr>
          <p:txBody>
            <a:bodyPr/>
            <a:lstStyle/>
            <a:p>
              <a:endParaRPr lang="zh-CN" altLang="en-US" sz="1800"/>
            </a:p>
          </p:txBody>
        </p:sp>
        <p:sp>
          <p:nvSpPr>
            <p:cNvPr id="46" name="Freeform 45"/>
            <p:cNvSpPr>
              <a:spLocks/>
            </p:cNvSpPr>
            <p:nvPr/>
          </p:nvSpPr>
          <p:spPr bwMode="auto">
            <a:xfrm>
              <a:off x="4117947" y="3126604"/>
              <a:ext cx="128587" cy="128587"/>
            </a:xfrm>
            <a:custGeom>
              <a:avLst/>
              <a:gdLst>
                <a:gd name="T0" fmla="*/ 204131041 w 81"/>
                <a:gd name="T1" fmla="*/ 105846161 h 81"/>
                <a:gd name="T2" fmla="*/ 196571399 w 81"/>
                <a:gd name="T3" fmla="*/ 65523808 h 81"/>
                <a:gd name="T4" fmla="*/ 176410235 w 81"/>
                <a:gd name="T5" fmla="*/ 32761110 h 81"/>
                <a:gd name="T6" fmla="*/ 141128198 w 81"/>
                <a:gd name="T7" fmla="*/ 10080585 h 81"/>
                <a:gd name="T8" fmla="*/ 103325197 w 81"/>
                <a:gd name="T9" fmla="*/ 0 h 81"/>
                <a:gd name="T10" fmla="*/ 65523808 w 81"/>
                <a:gd name="T11" fmla="*/ 10080585 h 81"/>
                <a:gd name="T12" fmla="*/ 32761110 w 81"/>
                <a:gd name="T13" fmla="*/ 32761110 h 81"/>
                <a:gd name="T14" fmla="*/ 7559646 w 81"/>
                <a:gd name="T15" fmla="*/ 65523808 h 81"/>
                <a:gd name="T16" fmla="*/ 0 w 81"/>
                <a:gd name="T17" fmla="*/ 105846161 h 81"/>
                <a:gd name="T18" fmla="*/ 7559646 w 81"/>
                <a:gd name="T19" fmla="*/ 141128198 h 81"/>
                <a:gd name="T20" fmla="*/ 32761110 w 81"/>
                <a:gd name="T21" fmla="*/ 176410235 h 81"/>
                <a:gd name="T22" fmla="*/ 65523808 w 81"/>
                <a:gd name="T23" fmla="*/ 196571399 h 81"/>
                <a:gd name="T24" fmla="*/ 103325197 w 81"/>
                <a:gd name="T25" fmla="*/ 204131041 h 81"/>
                <a:gd name="T26" fmla="*/ 141128198 w 81"/>
                <a:gd name="T27" fmla="*/ 196571399 h 81"/>
                <a:gd name="T28" fmla="*/ 176410235 w 81"/>
                <a:gd name="T29" fmla="*/ 176410235 h 81"/>
                <a:gd name="T30" fmla="*/ 196571399 w 81"/>
                <a:gd name="T31" fmla="*/ 141128198 h 81"/>
                <a:gd name="T32" fmla="*/ 204131041 w 81"/>
                <a:gd name="T33" fmla="*/ 105846161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1"/>
                <a:gd name="T52" fmla="*/ 0 h 81"/>
                <a:gd name="T53" fmla="*/ 81 w 81"/>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1" h="81">
                  <a:moveTo>
                    <a:pt x="81" y="42"/>
                  </a:moveTo>
                  <a:lnTo>
                    <a:pt x="78" y="26"/>
                  </a:lnTo>
                  <a:lnTo>
                    <a:pt x="70" y="13"/>
                  </a:lnTo>
                  <a:lnTo>
                    <a:pt x="56" y="4"/>
                  </a:lnTo>
                  <a:lnTo>
                    <a:pt x="41" y="0"/>
                  </a:lnTo>
                  <a:lnTo>
                    <a:pt x="26" y="4"/>
                  </a:lnTo>
                  <a:lnTo>
                    <a:pt x="13" y="13"/>
                  </a:lnTo>
                  <a:lnTo>
                    <a:pt x="3" y="26"/>
                  </a:lnTo>
                  <a:lnTo>
                    <a:pt x="0" y="42"/>
                  </a:lnTo>
                  <a:lnTo>
                    <a:pt x="3" y="56"/>
                  </a:lnTo>
                  <a:lnTo>
                    <a:pt x="13" y="70"/>
                  </a:lnTo>
                  <a:lnTo>
                    <a:pt x="26" y="78"/>
                  </a:lnTo>
                  <a:lnTo>
                    <a:pt x="41" y="81"/>
                  </a:lnTo>
                  <a:lnTo>
                    <a:pt x="56" y="78"/>
                  </a:lnTo>
                  <a:lnTo>
                    <a:pt x="70" y="70"/>
                  </a:lnTo>
                  <a:lnTo>
                    <a:pt x="78" y="56"/>
                  </a:lnTo>
                  <a:lnTo>
                    <a:pt x="81" y="42"/>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47" name="Freeform 46"/>
            <p:cNvSpPr>
              <a:spLocks/>
            </p:cNvSpPr>
            <p:nvPr/>
          </p:nvSpPr>
          <p:spPr bwMode="auto">
            <a:xfrm>
              <a:off x="4419572" y="3126604"/>
              <a:ext cx="128587" cy="128587"/>
            </a:xfrm>
            <a:custGeom>
              <a:avLst/>
              <a:gdLst>
                <a:gd name="T0" fmla="*/ 204131041 w 81"/>
                <a:gd name="T1" fmla="*/ 105846161 h 81"/>
                <a:gd name="T2" fmla="*/ 196571399 w 81"/>
                <a:gd name="T3" fmla="*/ 65523808 h 81"/>
                <a:gd name="T4" fmla="*/ 171369944 w 81"/>
                <a:gd name="T5" fmla="*/ 32761110 h 81"/>
                <a:gd name="T6" fmla="*/ 138607258 w 81"/>
                <a:gd name="T7" fmla="*/ 10080585 h 81"/>
                <a:gd name="T8" fmla="*/ 100805845 w 81"/>
                <a:gd name="T9" fmla="*/ 0 h 81"/>
                <a:gd name="T10" fmla="*/ 63002869 w 81"/>
                <a:gd name="T11" fmla="*/ 10080585 h 81"/>
                <a:gd name="T12" fmla="*/ 32761110 w 81"/>
                <a:gd name="T13" fmla="*/ 32761110 h 81"/>
                <a:gd name="T14" fmla="*/ 7559646 w 81"/>
                <a:gd name="T15" fmla="*/ 65523808 h 81"/>
                <a:gd name="T16" fmla="*/ 0 w 81"/>
                <a:gd name="T17" fmla="*/ 105846161 h 81"/>
                <a:gd name="T18" fmla="*/ 7559646 w 81"/>
                <a:gd name="T19" fmla="*/ 141128198 h 81"/>
                <a:gd name="T20" fmla="*/ 32761110 w 81"/>
                <a:gd name="T21" fmla="*/ 176410235 h 81"/>
                <a:gd name="T22" fmla="*/ 63002869 w 81"/>
                <a:gd name="T23" fmla="*/ 196571399 h 81"/>
                <a:gd name="T24" fmla="*/ 100805845 w 81"/>
                <a:gd name="T25" fmla="*/ 204131041 h 81"/>
                <a:gd name="T26" fmla="*/ 138607258 w 81"/>
                <a:gd name="T27" fmla="*/ 196571399 h 81"/>
                <a:gd name="T28" fmla="*/ 171369944 w 81"/>
                <a:gd name="T29" fmla="*/ 176410235 h 81"/>
                <a:gd name="T30" fmla="*/ 196571399 w 81"/>
                <a:gd name="T31" fmla="*/ 141128198 h 81"/>
                <a:gd name="T32" fmla="*/ 204131041 w 81"/>
                <a:gd name="T33" fmla="*/ 105846161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1"/>
                <a:gd name="T52" fmla="*/ 0 h 81"/>
                <a:gd name="T53" fmla="*/ 81 w 81"/>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1" h="81">
                  <a:moveTo>
                    <a:pt x="81" y="42"/>
                  </a:moveTo>
                  <a:lnTo>
                    <a:pt x="78" y="26"/>
                  </a:lnTo>
                  <a:lnTo>
                    <a:pt x="68" y="13"/>
                  </a:lnTo>
                  <a:lnTo>
                    <a:pt x="55" y="4"/>
                  </a:lnTo>
                  <a:lnTo>
                    <a:pt x="40" y="0"/>
                  </a:lnTo>
                  <a:lnTo>
                    <a:pt x="25" y="4"/>
                  </a:lnTo>
                  <a:lnTo>
                    <a:pt x="13" y="13"/>
                  </a:lnTo>
                  <a:lnTo>
                    <a:pt x="3" y="26"/>
                  </a:lnTo>
                  <a:lnTo>
                    <a:pt x="0" y="42"/>
                  </a:lnTo>
                  <a:lnTo>
                    <a:pt x="3" y="56"/>
                  </a:lnTo>
                  <a:lnTo>
                    <a:pt x="13" y="70"/>
                  </a:lnTo>
                  <a:lnTo>
                    <a:pt x="25" y="78"/>
                  </a:lnTo>
                  <a:lnTo>
                    <a:pt x="40" y="81"/>
                  </a:lnTo>
                  <a:lnTo>
                    <a:pt x="55" y="78"/>
                  </a:lnTo>
                  <a:lnTo>
                    <a:pt x="68" y="70"/>
                  </a:lnTo>
                  <a:lnTo>
                    <a:pt x="78" y="56"/>
                  </a:lnTo>
                  <a:lnTo>
                    <a:pt x="81" y="42"/>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48" name="Freeform 47"/>
            <p:cNvSpPr>
              <a:spLocks/>
            </p:cNvSpPr>
            <p:nvPr/>
          </p:nvSpPr>
          <p:spPr bwMode="auto">
            <a:xfrm>
              <a:off x="4713259" y="3126604"/>
              <a:ext cx="125413" cy="128587"/>
            </a:xfrm>
            <a:custGeom>
              <a:avLst/>
              <a:gdLst>
                <a:gd name="T0" fmla="*/ 199093904 w 79"/>
                <a:gd name="T1" fmla="*/ 105846161 h 81"/>
                <a:gd name="T2" fmla="*/ 191532614 w 79"/>
                <a:gd name="T3" fmla="*/ 65523808 h 81"/>
                <a:gd name="T4" fmla="*/ 171371292 w 79"/>
                <a:gd name="T5" fmla="*/ 32761110 h 81"/>
                <a:gd name="T6" fmla="*/ 138609936 w 79"/>
                <a:gd name="T7" fmla="*/ 10080585 h 81"/>
                <a:gd name="T8" fmla="*/ 100806638 w 79"/>
                <a:gd name="T9" fmla="*/ 0 h 81"/>
                <a:gd name="T10" fmla="*/ 60483993 w 79"/>
                <a:gd name="T11" fmla="*/ 10080585 h 81"/>
                <a:gd name="T12" fmla="*/ 27722625 w 79"/>
                <a:gd name="T13" fmla="*/ 32761110 h 81"/>
                <a:gd name="T14" fmla="*/ 7561293 w 79"/>
                <a:gd name="T15" fmla="*/ 65523808 h 81"/>
                <a:gd name="T16" fmla="*/ 0 w 79"/>
                <a:gd name="T17" fmla="*/ 105846161 h 81"/>
                <a:gd name="T18" fmla="*/ 7561293 w 79"/>
                <a:gd name="T19" fmla="*/ 141128198 h 81"/>
                <a:gd name="T20" fmla="*/ 27722625 w 79"/>
                <a:gd name="T21" fmla="*/ 176410235 h 81"/>
                <a:gd name="T22" fmla="*/ 60483993 w 79"/>
                <a:gd name="T23" fmla="*/ 196571399 h 81"/>
                <a:gd name="T24" fmla="*/ 100806638 w 79"/>
                <a:gd name="T25" fmla="*/ 204131041 h 81"/>
                <a:gd name="T26" fmla="*/ 138609936 w 79"/>
                <a:gd name="T27" fmla="*/ 196571399 h 81"/>
                <a:gd name="T28" fmla="*/ 171371292 w 79"/>
                <a:gd name="T29" fmla="*/ 176410235 h 81"/>
                <a:gd name="T30" fmla="*/ 191532614 w 79"/>
                <a:gd name="T31" fmla="*/ 141128198 h 81"/>
                <a:gd name="T32" fmla="*/ 199093904 w 79"/>
                <a:gd name="T33" fmla="*/ 105846161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9"/>
                <a:gd name="T52" fmla="*/ 0 h 81"/>
                <a:gd name="T53" fmla="*/ 79 w 79"/>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9" h="81">
                  <a:moveTo>
                    <a:pt x="79" y="42"/>
                  </a:moveTo>
                  <a:lnTo>
                    <a:pt x="76" y="26"/>
                  </a:lnTo>
                  <a:lnTo>
                    <a:pt x="68" y="13"/>
                  </a:lnTo>
                  <a:lnTo>
                    <a:pt x="55" y="4"/>
                  </a:lnTo>
                  <a:lnTo>
                    <a:pt x="40" y="0"/>
                  </a:lnTo>
                  <a:lnTo>
                    <a:pt x="24" y="4"/>
                  </a:lnTo>
                  <a:lnTo>
                    <a:pt x="11" y="13"/>
                  </a:lnTo>
                  <a:lnTo>
                    <a:pt x="3" y="26"/>
                  </a:lnTo>
                  <a:lnTo>
                    <a:pt x="0" y="42"/>
                  </a:lnTo>
                  <a:lnTo>
                    <a:pt x="3" y="56"/>
                  </a:lnTo>
                  <a:lnTo>
                    <a:pt x="11" y="70"/>
                  </a:lnTo>
                  <a:lnTo>
                    <a:pt x="24" y="78"/>
                  </a:lnTo>
                  <a:lnTo>
                    <a:pt x="40" y="81"/>
                  </a:lnTo>
                  <a:lnTo>
                    <a:pt x="55" y="78"/>
                  </a:lnTo>
                  <a:lnTo>
                    <a:pt x="68" y="70"/>
                  </a:lnTo>
                  <a:lnTo>
                    <a:pt x="76" y="56"/>
                  </a:lnTo>
                  <a:lnTo>
                    <a:pt x="79" y="42"/>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49" name="Freeform 48"/>
            <p:cNvSpPr>
              <a:spLocks/>
            </p:cNvSpPr>
            <p:nvPr/>
          </p:nvSpPr>
          <p:spPr bwMode="auto">
            <a:xfrm>
              <a:off x="5011709" y="4333097"/>
              <a:ext cx="125413" cy="128587"/>
            </a:xfrm>
            <a:custGeom>
              <a:avLst/>
              <a:gdLst>
                <a:gd name="T0" fmla="*/ 199093904 w 79"/>
                <a:gd name="T1" fmla="*/ 103325197 h 81"/>
                <a:gd name="T2" fmla="*/ 191532614 w 79"/>
                <a:gd name="T3" fmla="*/ 63002869 h 81"/>
                <a:gd name="T4" fmla="*/ 171371292 w 79"/>
                <a:gd name="T5" fmla="*/ 32761110 h 81"/>
                <a:gd name="T6" fmla="*/ 141129308 w 79"/>
                <a:gd name="T7" fmla="*/ 7559646 h 81"/>
                <a:gd name="T8" fmla="*/ 103327597 w 79"/>
                <a:gd name="T9" fmla="*/ 0 h 81"/>
                <a:gd name="T10" fmla="*/ 65524323 w 79"/>
                <a:gd name="T11" fmla="*/ 7559646 h 81"/>
                <a:gd name="T12" fmla="*/ 32762955 w 79"/>
                <a:gd name="T13" fmla="*/ 32761110 h 81"/>
                <a:gd name="T14" fmla="*/ 7561293 w 79"/>
                <a:gd name="T15" fmla="*/ 63002869 h 81"/>
                <a:gd name="T16" fmla="*/ 0 w 79"/>
                <a:gd name="T17" fmla="*/ 103325197 h 81"/>
                <a:gd name="T18" fmla="*/ 7561293 w 79"/>
                <a:gd name="T19" fmla="*/ 138607258 h 81"/>
                <a:gd name="T20" fmla="*/ 32762955 w 79"/>
                <a:gd name="T21" fmla="*/ 176410235 h 81"/>
                <a:gd name="T22" fmla="*/ 65524323 w 79"/>
                <a:gd name="T23" fmla="*/ 196571399 h 81"/>
                <a:gd name="T24" fmla="*/ 103327597 w 79"/>
                <a:gd name="T25" fmla="*/ 204131041 h 81"/>
                <a:gd name="T26" fmla="*/ 141129308 w 79"/>
                <a:gd name="T27" fmla="*/ 196571399 h 81"/>
                <a:gd name="T28" fmla="*/ 171371292 w 79"/>
                <a:gd name="T29" fmla="*/ 176410235 h 81"/>
                <a:gd name="T30" fmla="*/ 191532614 w 79"/>
                <a:gd name="T31" fmla="*/ 138607258 h 81"/>
                <a:gd name="T32" fmla="*/ 199093904 w 79"/>
                <a:gd name="T33" fmla="*/ 103325197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9"/>
                <a:gd name="T52" fmla="*/ 0 h 81"/>
                <a:gd name="T53" fmla="*/ 79 w 79"/>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9" h="81">
                  <a:moveTo>
                    <a:pt x="79" y="41"/>
                  </a:moveTo>
                  <a:lnTo>
                    <a:pt x="76" y="25"/>
                  </a:lnTo>
                  <a:lnTo>
                    <a:pt x="68" y="13"/>
                  </a:lnTo>
                  <a:lnTo>
                    <a:pt x="56" y="3"/>
                  </a:lnTo>
                  <a:lnTo>
                    <a:pt x="41" y="0"/>
                  </a:lnTo>
                  <a:lnTo>
                    <a:pt x="26" y="3"/>
                  </a:lnTo>
                  <a:lnTo>
                    <a:pt x="13" y="13"/>
                  </a:lnTo>
                  <a:lnTo>
                    <a:pt x="3" y="25"/>
                  </a:lnTo>
                  <a:lnTo>
                    <a:pt x="0" y="41"/>
                  </a:lnTo>
                  <a:lnTo>
                    <a:pt x="3" y="55"/>
                  </a:lnTo>
                  <a:lnTo>
                    <a:pt x="13" y="70"/>
                  </a:lnTo>
                  <a:lnTo>
                    <a:pt x="26" y="78"/>
                  </a:lnTo>
                  <a:lnTo>
                    <a:pt x="41" y="81"/>
                  </a:lnTo>
                  <a:lnTo>
                    <a:pt x="56" y="78"/>
                  </a:lnTo>
                  <a:lnTo>
                    <a:pt x="68" y="70"/>
                  </a:lnTo>
                  <a:lnTo>
                    <a:pt x="76" y="55"/>
                  </a:lnTo>
                  <a:lnTo>
                    <a:pt x="79" y="41"/>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50" name="Freeform 49"/>
            <p:cNvSpPr>
              <a:spLocks/>
            </p:cNvSpPr>
            <p:nvPr/>
          </p:nvSpPr>
          <p:spPr bwMode="auto">
            <a:xfrm>
              <a:off x="5311747" y="4333097"/>
              <a:ext cx="127000" cy="128587"/>
            </a:xfrm>
            <a:custGeom>
              <a:avLst/>
              <a:gdLst>
                <a:gd name="T0" fmla="*/ 201612473 w 80"/>
                <a:gd name="T1" fmla="*/ 103325197 h 81"/>
                <a:gd name="T2" fmla="*/ 194052801 w 80"/>
                <a:gd name="T3" fmla="*/ 63002869 h 81"/>
                <a:gd name="T4" fmla="*/ 171370609 w 80"/>
                <a:gd name="T5" fmla="*/ 32761110 h 81"/>
                <a:gd name="T6" fmla="*/ 138607797 w 80"/>
                <a:gd name="T7" fmla="*/ 7559646 h 81"/>
                <a:gd name="T8" fmla="*/ 103325598 w 80"/>
                <a:gd name="T9" fmla="*/ 0 h 81"/>
                <a:gd name="T10" fmla="*/ 63003113 w 80"/>
                <a:gd name="T11" fmla="*/ 7559646 h 81"/>
                <a:gd name="T12" fmla="*/ 30241876 w 80"/>
                <a:gd name="T13" fmla="*/ 32761110 h 81"/>
                <a:gd name="T14" fmla="*/ 7559675 w 80"/>
                <a:gd name="T15" fmla="*/ 63002869 h 81"/>
                <a:gd name="T16" fmla="*/ 0 w 80"/>
                <a:gd name="T17" fmla="*/ 103325197 h 81"/>
                <a:gd name="T18" fmla="*/ 7559675 w 80"/>
                <a:gd name="T19" fmla="*/ 138607258 h 81"/>
                <a:gd name="T20" fmla="*/ 30241876 w 80"/>
                <a:gd name="T21" fmla="*/ 176410235 h 81"/>
                <a:gd name="T22" fmla="*/ 63003113 w 80"/>
                <a:gd name="T23" fmla="*/ 196571399 h 81"/>
                <a:gd name="T24" fmla="*/ 103325598 w 80"/>
                <a:gd name="T25" fmla="*/ 204131041 h 81"/>
                <a:gd name="T26" fmla="*/ 138607797 w 80"/>
                <a:gd name="T27" fmla="*/ 196571399 h 81"/>
                <a:gd name="T28" fmla="*/ 171370609 w 80"/>
                <a:gd name="T29" fmla="*/ 176410235 h 81"/>
                <a:gd name="T30" fmla="*/ 194052801 w 80"/>
                <a:gd name="T31" fmla="*/ 138607258 h 81"/>
                <a:gd name="T32" fmla="*/ 201612473 w 80"/>
                <a:gd name="T33" fmla="*/ 103325197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81"/>
                <a:gd name="T53" fmla="*/ 80 w 80"/>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81">
                  <a:moveTo>
                    <a:pt x="80" y="41"/>
                  </a:moveTo>
                  <a:lnTo>
                    <a:pt x="77" y="25"/>
                  </a:lnTo>
                  <a:lnTo>
                    <a:pt x="68" y="13"/>
                  </a:lnTo>
                  <a:lnTo>
                    <a:pt x="55" y="3"/>
                  </a:lnTo>
                  <a:lnTo>
                    <a:pt x="41" y="0"/>
                  </a:lnTo>
                  <a:lnTo>
                    <a:pt x="25" y="3"/>
                  </a:lnTo>
                  <a:lnTo>
                    <a:pt x="12" y="13"/>
                  </a:lnTo>
                  <a:lnTo>
                    <a:pt x="3" y="25"/>
                  </a:lnTo>
                  <a:lnTo>
                    <a:pt x="0" y="41"/>
                  </a:lnTo>
                  <a:lnTo>
                    <a:pt x="3" y="55"/>
                  </a:lnTo>
                  <a:lnTo>
                    <a:pt x="12" y="70"/>
                  </a:lnTo>
                  <a:lnTo>
                    <a:pt x="25" y="78"/>
                  </a:lnTo>
                  <a:lnTo>
                    <a:pt x="41" y="81"/>
                  </a:lnTo>
                  <a:lnTo>
                    <a:pt x="55" y="78"/>
                  </a:lnTo>
                  <a:lnTo>
                    <a:pt x="68" y="70"/>
                  </a:lnTo>
                  <a:lnTo>
                    <a:pt x="77" y="55"/>
                  </a:lnTo>
                  <a:lnTo>
                    <a:pt x="80" y="41"/>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51" name="Freeform 50"/>
            <p:cNvSpPr>
              <a:spLocks/>
            </p:cNvSpPr>
            <p:nvPr/>
          </p:nvSpPr>
          <p:spPr bwMode="auto">
            <a:xfrm>
              <a:off x="5605434" y="4333097"/>
              <a:ext cx="125413" cy="128587"/>
            </a:xfrm>
            <a:custGeom>
              <a:avLst/>
              <a:gdLst>
                <a:gd name="T0" fmla="*/ 199093904 w 79"/>
                <a:gd name="T1" fmla="*/ 103325197 h 81"/>
                <a:gd name="T2" fmla="*/ 189013243 w 79"/>
                <a:gd name="T3" fmla="*/ 63002869 h 81"/>
                <a:gd name="T4" fmla="*/ 171371292 w 79"/>
                <a:gd name="T5" fmla="*/ 32761110 h 81"/>
                <a:gd name="T6" fmla="*/ 138609936 w 79"/>
                <a:gd name="T7" fmla="*/ 7559646 h 81"/>
                <a:gd name="T8" fmla="*/ 98287266 w 79"/>
                <a:gd name="T9" fmla="*/ 0 h 81"/>
                <a:gd name="T10" fmla="*/ 57964621 w 79"/>
                <a:gd name="T11" fmla="*/ 7559646 h 81"/>
                <a:gd name="T12" fmla="*/ 27722625 w 79"/>
                <a:gd name="T13" fmla="*/ 32761110 h 81"/>
                <a:gd name="T14" fmla="*/ 7561293 w 79"/>
                <a:gd name="T15" fmla="*/ 63002869 h 81"/>
                <a:gd name="T16" fmla="*/ 0 w 79"/>
                <a:gd name="T17" fmla="*/ 103325197 h 81"/>
                <a:gd name="T18" fmla="*/ 7561293 w 79"/>
                <a:gd name="T19" fmla="*/ 138607258 h 81"/>
                <a:gd name="T20" fmla="*/ 27722625 w 79"/>
                <a:gd name="T21" fmla="*/ 176410235 h 81"/>
                <a:gd name="T22" fmla="*/ 57964621 w 79"/>
                <a:gd name="T23" fmla="*/ 196571399 h 81"/>
                <a:gd name="T24" fmla="*/ 98287266 w 79"/>
                <a:gd name="T25" fmla="*/ 204131041 h 81"/>
                <a:gd name="T26" fmla="*/ 138609936 w 79"/>
                <a:gd name="T27" fmla="*/ 196571399 h 81"/>
                <a:gd name="T28" fmla="*/ 171371292 w 79"/>
                <a:gd name="T29" fmla="*/ 176410235 h 81"/>
                <a:gd name="T30" fmla="*/ 189013243 w 79"/>
                <a:gd name="T31" fmla="*/ 138607258 h 81"/>
                <a:gd name="T32" fmla="*/ 199093904 w 79"/>
                <a:gd name="T33" fmla="*/ 103325197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9"/>
                <a:gd name="T52" fmla="*/ 0 h 81"/>
                <a:gd name="T53" fmla="*/ 79 w 79"/>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9" h="81">
                  <a:moveTo>
                    <a:pt x="79" y="41"/>
                  </a:moveTo>
                  <a:lnTo>
                    <a:pt x="75" y="25"/>
                  </a:lnTo>
                  <a:lnTo>
                    <a:pt x="68" y="13"/>
                  </a:lnTo>
                  <a:lnTo>
                    <a:pt x="55" y="3"/>
                  </a:lnTo>
                  <a:lnTo>
                    <a:pt x="39" y="0"/>
                  </a:lnTo>
                  <a:lnTo>
                    <a:pt x="23" y="3"/>
                  </a:lnTo>
                  <a:lnTo>
                    <a:pt x="11" y="13"/>
                  </a:lnTo>
                  <a:lnTo>
                    <a:pt x="3" y="25"/>
                  </a:lnTo>
                  <a:lnTo>
                    <a:pt x="0" y="41"/>
                  </a:lnTo>
                  <a:lnTo>
                    <a:pt x="3" y="55"/>
                  </a:lnTo>
                  <a:lnTo>
                    <a:pt x="11" y="70"/>
                  </a:lnTo>
                  <a:lnTo>
                    <a:pt x="23" y="78"/>
                  </a:lnTo>
                  <a:lnTo>
                    <a:pt x="39" y="81"/>
                  </a:lnTo>
                  <a:lnTo>
                    <a:pt x="55" y="78"/>
                  </a:lnTo>
                  <a:lnTo>
                    <a:pt x="68" y="70"/>
                  </a:lnTo>
                  <a:lnTo>
                    <a:pt x="75" y="55"/>
                  </a:lnTo>
                  <a:lnTo>
                    <a:pt x="79" y="41"/>
                  </a:lnTo>
                  <a:close/>
                </a:path>
              </a:pathLst>
            </a:custGeom>
            <a:solidFill>
              <a:srgbClr val="E6E6E6"/>
            </a:solidFill>
            <a:ln w="4763">
              <a:solidFill>
                <a:srgbClr val="FF0000"/>
              </a:solidFill>
              <a:prstDash val="solid"/>
              <a:round/>
              <a:headEnd/>
              <a:tailEnd/>
            </a:ln>
          </p:spPr>
          <p:txBody>
            <a:bodyPr/>
            <a:lstStyle/>
            <a:p>
              <a:endParaRPr lang="zh-CN" altLang="en-US" sz="1800"/>
            </a:p>
          </p:txBody>
        </p:sp>
        <p:sp>
          <p:nvSpPr>
            <p:cNvPr id="52" name="Rectangle 51"/>
            <p:cNvSpPr>
              <a:spLocks noChangeArrowheads="1"/>
            </p:cNvSpPr>
            <p:nvPr/>
          </p:nvSpPr>
          <p:spPr bwMode="auto">
            <a:xfrm>
              <a:off x="928662" y="3072610"/>
              <a:ext cx="1052512" cy="307777"/>
            </a:xfrm>
            <a:prstGeom prst="rect">
              <a:avLst/>
            </a:prstGeom>
            <a:noFill/>
            <a:ln w="9525">
              <a:noFill/>
              <a:miter lim="800000"/>
              <a:headEnd/>
              <a:tailEnd/>
            </a:ln>
          </p:spPr>
          <p:txBody>
            <a:bodyPr lIns="0" tIns="0" rIns="0" bIns="0">
              <a:spAutoFit/>
            </a:bodyPr>
            <a:lstStyle/>
            <a:p>
              <a:r>
                <a:rPr lang="zh-CN" altLang="en-US" sz="2000" b="0" u="none" dirty="0" smtClean="0">
                  <a:solidFill>
                    <a:srgbClr val="1A3868"/>
                  </a:solidFill>
                </a:rPr>
                <a:t>程序集</a:t>
              </a:r>
            </a:p>
          </p:txBody>
        </p:sp>
        <p:sp>
          <p:nvSpPr>
            <p:cNvPr id="53" name="Rectangle 52"/>
            <p:cNvSpPr>
              <a:spLocks noChangeArrowheads="1"/>
            </p:cNvSpPr>
            <p:nvPr/>
          </p:nvSpPr>
          <p:spPr bwMode="auto">
            <a:xfrm>
              <a:off x="2571736" y="4796194"/>
              <a:ext cx="2657779" cy="307777"/>
            </a:xfrm>
            <a:prstGeom prst="rect">
              <a:avLst/>
            </a:prstGeom>
            <a:noFill/>
            <a:ln w="9525">
              <a:noFill/>
              <a:miter lim="800000"/>
              <a:headEnd/>
              <a:tailEnd/>
            </a:ln>
          </p:spPr>
          <p:txBody>
            <a:bodyPr wrap="none" lIns="0" tIns="0" rIns="0" bIns="0">
              <a:spAutoFit/>
            </a:bodyPr>
            <a:lstStyle/>
            <a:p>
              <a:r>
                <a:rPr lang="zh-CN" altLang="en-US" sz="2000" b="0" u="none" dirty="0" smtClean="0">
                  <a:solidFill>
                    <a:srgbClr val="1A3868"/>
                  </a:solidFill>
                </a:rPr>
                <a:t>进程集 (参与 </a:t>
              </a:r>
              <a:r>
                <a:rPr lang="en-US" altLang="zh-CN" sz="2000" b="0" u="none" dirty="0" smtClean="0">
                  <a:solidFill>
                    <a:srgbClr val="1A3868"/>
                  </a:solidFill>
                </a:rPr>
                <a:t>CPU </a:t>
              </a:r>
              <a:r>
                <a:rPr lang="zh-CN" altLang="en-US" sz="2000" b="0" u="none" dirty="0" smtClean="0">
                  <a:solidFill>
                    <a:srgbClr val="1A3868"/>
                  </a:solidFill>
                </a:rPr>
                <a:t>排队)</a:t>
              </a:r>
            </a:p>
          </p:txBody>
        </p:sp>
        <p:sp>
          <p:nvSpPr>
            <p:cNvPr id="54" name="Rectangle 53"/>
            <p:cNvSpPr>
              <a:spLocks noChangeArrowheads="1"/>
            </p:cNvSpPr>
            <p:nvPr/>
          </p:nvSpPr>
          <p:spPr bwMode="auto">
            <a:xfrm>
              <a:off x="142844" y="3463158"/>
              <a:ext cx="820738" cy="246221"/>
            </a:xfrm>
            <a:prstGeom prst="rect">
              <a:avLst/>
            </a:prstGeom>
            <a:noFill/>
            <a:ln w="9525">
              <a:noFill/>
              <a:miter lim="800000"/>
              <a:headEnd/>
              <a:tailEnd/>
            </a:ln>
          </p:spPr>
          <p:txBody>
            <a:bodyPr wrap="none" lIns="0" tIns="0" rIns="0" bIns="0">
              <a:spAutoFit/>
            </a:bodyPr>
            <a:lstStyle/>
            <a:p>
              <a:r>
                <a:rPr lang="zh-CN" altLang="en-US" sz="1600" b="1" u="none" dirty="0">
                  <a:solidFill>
                    <a:schemeClr val="tx1"/>
                  </a:solidFill>
                  <a:latin typeface="陔?隴闚"/>
                </a:rPr>
                <a:t>静态空间</a:t>
              </a:r>
              <a:endParaRPr lang="zh-CN" altLang="en-US" sz="1600" u="none" dirty="0">
                <a:solidFill>
                  <a:schemeClr val="tx1"/>
                </a:solidFill>
              </a:endParaRPr>
            </a:p>
          </p:txBody>
        </p:sp>
        <p:sp>
          <p:nvSpPr>
            <p:cNvPr id="55" name="Rectangle 54"/>
            <p:cNvSpPr>
              <a:spLocks noChangeArrowheads="1"/>
            </p:cNvSpPr>
            <p:nvPr/>
          </p:nvSpPr>
          <p:spPr bwMode="auto">
            <a:xfrm>
              <a:off x="142844" y="3939408"/>
              <a:ext cx="820738" cy="246221"/>
            </a:xfrm>
            <a:prstGeom prst="rect">
              <a:avLst/>
            </a:prstGeom>
            <a:noFill/>
            <a:ln w="9525">
              <a:noFill/>
              <a:miter lim="800000"/>
              <a:headEnd/>
              <a:tailEnd/>
            </a:ln>
          </p:spPr>
          <p:txBody>
            <a:bodyPr wrap="none" lIns="0" tIns="0" rIns="0" bIns="0">
              <a:spAutoFit/>
            </a:bodyPr>
            <a:lstStyle/>
            <a:p>
              <a:r>
                <a:rPr lang="zh-CN" altLang="en-US" sz="1600" b="1" u="none" dirty="0">
                  <a:solidFill>
                    <a:schemeClr val="tx1"/>
                  </a:solidFill>
                  <a:latin typeface="陔?隴闚"/>
                  <a:ea typeface="陔?隴闚"/>
                  <a:cs typeface="陔?隴闚"/>
                </a:rPr>
                <a:t>活</a:t>
              </a:r>
              <a:r>
                <a:rPr lang="zh-CN" altLang="en-US" sz="1600" b="1" u="none" dirty="0">
                  <a:solidFill>
                    <a:schemeClr val="tx1"/>
                  </a:solidFill>
                  <a:latin typeface="陔?隴闚"/>
                </a:rPr>
                <a:t>动空间</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body" idx="1"/>
          </p:nvPr>
        </p:nvSpPr>
        <p:spPr>
          <a:xfrm>
            <a:off x="285720" y="857514"/>
            <a:ext cx="6215106" cy="3643855"/>
          </a:xfrm>
        </p:spPr>
        <p:txBody>
          <a:bodyPr/>
          <a:lstStyle/>
          <a:p>
            <a:pPr eaLnBrk="0" hangingPunct="0">
              <a:spcBef>
                <a:spcPct val="0"/>
              </a:spcBef>
              <a:buFont typeface="Wingdings" pitchFamily="2" charset="2"/>
              <a:buNone/>
            </a:pPr>
            <a:r>
              <a:rPr lang="zh-CN" altLang="en-US" b="1" dirty="0" smtClean="0">
                <a:solidFill>
                  <a:srgbClr val="007D7A"/>
                </a:solidFill>
                <a:latin typeface="Times New Roman" pitchFamily="18" charset="0"/>
                <a:ea typeface="+mj-ea"/>
                <a:cs typeface="Times New Roman" pitchFamily="18" charset="0"/>
              </a:rPr>
              <a:t>单机环境下操作系统的进程通信</a:t>
            </a:r>
          </a:p>
          <a:p>
            <a:pPr>
              <a:buFont typeface="Wingdings" pitchFamily="2" charset="2"/>
              <a:buNone/>
            </a:pPr>
            <a:endParaRPr lang="zh-CN" altLang="en-US" sz="900" b="1" dirty="0">
              <a:ea typeface="楷体_GB2312" pitchFamily="49" charset="-122"/>
            </a:endParaRPr>
          </a:p>
          <a:p>
            <a:pPr>
              <a:buFont typeface="Wingdings" pitchFamily="2" charset="2"/>
              <a:buNone/>
            </a:pPr>
            <a:endParaRPr lang="zh-CN" altLang="en-US" sz="1000" b="1" dirty="0">
              <a:ea typeface="楷体_GB2312" pitchFamily="49" charset="-122"/>
            </a:endParaRPr>
          </a:p>
          <a:p>
            <a:pPr marL="174625" indent="-174625" eaLnBrk="0" hangingPunct="0">
              <a:lnSpc>
                <a:spcPct val="120000"/>
              </a:lnSpc>
              <a:spcAft>
                <a:spcPct val="2000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BSD UNIX </a:t>
            </a:r>
            <a:r>
              <a:rPr lang="zh-CN" altLang="en-US" sz="2000" kern="1200" dirty="0" smtClean="0">
                <a:solidFill>
                  <a:srgbClr val="1A3868"/>
                </a:solidFill>
                <a:latin typeface="Times New Roman" pitchFamily="18" charset="0"/>
                <a:ea typeface="微软雅黑" pitchFamily="34" charset="-122"/>
                <a:cs typeface="Times New Roman" pitchFamily="18" charset="0"/>
              </a:rPr>
              <a:t>引入了管道（</a:t>
            </a:r>
            <a:r>
              <a:rPr lang="en-US" altLang="zh-CN" sz="2000" kern="1200" dirty="0" smtClean="0">
                <a:solidFill>
                  <a:srgbClr val="1A3868"/>
                </a:solidFill>
                <a:latin typeface="Times New Roman" pitchFamily="18" charset="0"/>
                <a:ea typeface="微软雅黑" pitchFamily="34" charset="-122"/>
                <a:cs typeface="Times New Roman" pitchFamily="18" charset="0"/>
              </a:rPr>
              <a:t>pipe）、</a:t>
            </a:r>
            <a:r>
              <a:rPr lang="zh-CN" altLang="en-US" sz="2000" kern="1200" dirty="0" smtClean="0">
                <a:solidFill>
                  <a:srgbClr val="1A3868"/>
                </a:solidFill>
                <a:latin typeface="Times New Roman" pitchFamily="18" charset="0"/>
                <a:ea typeface="微软雅黑" pitchFamily="34" charset="-122"/>
                <a:cs typeface="Times New Roman" pitchFamily="18" charset="0"/>
              </a:rPr>
              <a:t>命名管道（</a:t>
            </a:r>
            <a:r>
              <a:rPr lang="en-US" altLang="zh-CN" sz="2000" kern="1200" dirty="0" smtClean="0">
                <a:solidFill>
                  <a:srgbClr val="1A3868"/>
                </a:solidFill>
                <a:latin typeface="Times New Roman" pitchFamily="18" charset="0"/>
                <a:ea typeface="微软雅黑" pitchFamily="34" charset="-122"/>
                <a:cs typeface="Times New Roman" pitchFamily="18" charset="0"/>
              </a:rPr>
              <a:t>named pipe）</a:t>
            </a:r>
            <a:r>
              <a:rPr lang="zh-CN" altLang="en-US" sz="2000" kern="1200" dirty="0" smtClean="0">
                <a:solidFill>
                  <a:srgbClr val="1A3868"/>
                </a:solidFill>
                <a:latin typeface="Times New Roman" pitchFamily="18" charset="0"/>
                <a:ea typeface="微软雅黑" pitchFamily="34" charset="-122"/>
                <a:cs typeface="Times New Roman" pitchFamily="18" charset="0"/>
              </a:rPr>
              <a:t>和软中断信号（</a:t>
            </a:r>
            <a:r>
              <a:rPr lang="en-US" altLang="zh-CN" sz="2000" kern="1200" dirty="0" smtClean="0">
                <a:solidFill>
                  <a:srgbClr val="1A3868"/>
                </a:solidFill>
                <a:latin typeface="Times New Roman" pitchFamily="18" charset="0"/>
                <a:ea typeface="微软雅黑" pitchFamily="34" charset="-122"/>
                <a:cs typeface="Times New Roman" pitchFamily="18" charset="0"/>
              </a:rPr>
              <a:t>signal）</a:t>
            </a:r>
            <a:r>
              <a:rPr lang="zh-CN" altLang="en-US" sz="2000" kern="1200" dirty="0" smtClean="0">
                <a:solidFill>
                  <a:srgbClr val="1A3868"/>
                </a:solidFill>
                <a:latin typeface="Times New Roman" pitchFamily="18" charset="0"/>
                <a:ea typeface="微软雅黑" pitchFamily="34" charset="-122"/>
                <a:cs typeface="Times New Roman" pitchFamily="18" charset="0"/>
              </a:rPr>
              <a:t>机制；</a:t>
            </a:r>
          </a:p>
          <a:p>
            <a:pPr marL="174625" indent="-174625" eaLnBrk="0" hangingPunct="0">
              <a:lnSpc>
                <a:spcPct val="120000"/>
              </a:lnSpc>
              <a:spcAft>
                <a:spcPct val="2000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AT&amp;T UNIX</a:t>
            </a:r>
            <a:r>
              <a:rPr lang="zh-CN" altLang="en-US" sz="2000" kern="1200" dirty="0" smtClean="0">
                <a:solidFill>
                  <a:srgbClr val="1A3868"/>
                </a:solidFill>
                <a:latin typeface="Times New Roman" pitchFamily="18" charset="0"/>
                <a:ea typeface="微软雅黑" pitchFamily="34" charset="-122"/>
                <a:cs typeface="Times New Roman" pitchFamily="18" charset="0"/>
              </a:rPr>
              <a:t>引入了消息（</a:t>
            </a:r>
            <a:r>
              <a:rPr lang="en-US" altLang="zh-CN" sz="2000" kern="1200" dirty="0" smtClean="0">
                <a:solidFill>
                  <a:srgbClr val="1A3868"/>
                </a:solidFill>
                <a:latin typeface="Times New Roman" pitchFamily="18" charset="0"/>
                <a:ea typeface="微软雅黑" pitchFamily="34" charset="-122"/>
                <a:cs typeface="Times New Roman" pitchFamily="18" charset="0"/>
              </a:rPr>
              <a:t>message）、</a:t>
            </a:r>
            <a:r>
              <a:rPr lang="zh-CN" altLang="en-US" sz="2000" kern="1200" dirty="0" smtClean="0">
                <a:solidFill>
                  <a:srgbClr val="1A3868"/>
                </a:solidFill>
                <a:latin typeface="Times New Roman" pitchFamily="18" charset="0"/>
                <a:ea typeface="微软雅黑" pitchFamily="34" charset="-122"/>
                <a:cs typeface="Times New Roman" pitchFamily="18" charset="0"/>
              </a:rPr>
              <a:t>共享存储区（</a:t>
            </a:r>
            <a:r>
              <a:rPr lang="en-US" altLang="zh-CN" sz="2000" kern="1200" dirty="0" smtClean="0">
                <a:solidFill>
                  <a:srgbClr val="1A3868"/>
                </a:solidFill>
                <a:latin typeface="Times New Roman" pitchFamily="18" charset="0"/>
                <a:ea typeface="微软雅黑" pitchFamily="34" charset="-122"/>
                <a:cs typeface="Times New Roman" pitchFamily="18" charset="0"/>
              </a:rPr>
              <a:t>shared memory）</a:t>
            </a:r>
            <a:r>
              <a:rPr lang="zh-CN" altLang="en-US" sz="2000" kern="1200" dirty="0" smtClean="0">
                <a:solidFill>
                  <a:srgbClr val="1A3868"/>
                </a:solidFill>
                <a:latin typeface="Times New Roman" pitchFamily="18" charset="0"/>
                <a:ea typeface="微软雅黑" pitchFamily="34" charset="-122"/>
                <a:cs typeface="Times New Roman" pitchFamily="18" charset="0"/>
              </a:rPr>
              <a:t>和信号量（</a:t>
            </a:r>
            <a:r>
              <a:rPr lang="en-US" altLang="zh-CN" sz="2000" kern="1200" dirty="0" smtClean="0">
                <a:solidFill>
                  <a:srgbClr val="1A3868"/>
                </a:solidFill>
                <a:latin typeface="Times New Roman" pitchFamily="18" charset="0"/>
                <a:ea typeface="微软雅黑" pitchFamily="34" charset="-122"/>
                <a:cs typeface="Times New Roman" pitchFamily="18" charset="0"/>
              </a:rPr>
              <a:t>semaphore）</a:t>
            </a:r>
            <a:r>
              <a:rPr lang="zh-CN" altLang="en-US" sz="2000" kern="1200" dirty="0" smtClean="0">
                <a:solidFill>
                  <a:srgbClr val="1A3868"/>
                </a:solidFill>
                <a:latin typeface="Times New Roman" pitchFamily="18" charset="0"/>
                <a:ea typeface="微软雅黑" pitchFamily="34" charset="-122"/>
                <a:cs typeface="Times New Roman" pitchFamily="18" charset="0"/>
              </a:rPr>
              <a:t>等；</a:t>
            </a:r>
          </a:p>
          <a:p>
            <a:pPr marL="174625" indent="-174625" eaLnBrk="0" hangingPunct="0">
              <a:lnSpc>
                <a:spcPct val="120000"/>
              </a:lnSpc>
              <a:spcAft>
                <a:spcPct val="20000"/>
              </a:spcAft>
            </a:pPr>
            <a:r>
              <a:rPr lang="en-US" altLang="zh-CN" sz="2000" kern="1200" dirty="0" smtClean="0">
                <a:solidFill>
                  <a:srgbClr val="1A3868"/>
                </a:solidFill>
                <a:latin typeface="Times New Roman" pitchFamily="18" charset="0"/>
                <a:ea typeface="微软雅黑" pitchFamily="34" charset="-122"/>
                <a:cs typeface="Times New Roman" pitchFamily="18" charset="0"/>
              </a:rPr>
              <a:t>UNIX</a:t>
            </a:r>
            <a:r>
              <a:rPr lang="zh-CN" altLang="en-US" sz="2000" kern="1200" dirty="0" smtClean="0">
                <a:solidFill>
                  <a:srgbClr val="1A3868"/>
                </a:solidFill>
                <a:latin typeface="Times New Roman" pitchFamily="18" charset="0"/>
                <a:ea typeface="微软雅黑" pitchFamily="34" charset="-122"/>
                <a:cs typeface="Times New Roman" pitchFamily="18" charset="0"/>
              </a:rPr>
              <a:t>系统的</a:t>
            </a:r>
            <a:r>
              <a:rPr lang="zh-CN" altLang="en-US" sz="2000" dirty="0" smtClean="0">
                <a:solidFill>
                  <a:srgbClr val="C00000"/>
                </a:solidFill>
                <a:latin typeface="Times New Roman" pitchFamily="18" charset="0"/>
                <a:cs typeface="Times New Roman" pitchFamily="18" charset="0"/>
              </a:rPr>
              <a:t>消息队列、共享存储区</a:t>
            </a:r>
            <a:r>
              <a:rPr lang="zh-CN" altLang="en-US" sz="2000" kern="1200" dirty="0" smtClean="0">
                <a:solidFill>
                  <a:srgbClr val="1A3868"/>
                </a:solidFill>
                <a:latin typeface="Times New Roman" pitchFamily="18" charset="0"/>
                <a:ea typeface="微软雅黑" pitchFamily="34" charset="-122"/>
                <a:cs typeface="Times New Roman" pitchFamily="18" charset="0"/>
              </a:rPr>
              <a:t>和</a:t>
            </a:r>
            <a:r>
              <a:rPr lang="zh-CN" altLang="en-US" sz="2000" dirty="0" smtClean="0">
                <a:solidFill>
                  <a:srgbClr val="C00000"/>
                </a:solidFill>
                <a:latin typeface="Times New Roman" pitchFamily="18" charset="0"/>
                <a:cs typeface="Times New Roman" pitchFamily="18" charset="0"/>
              </a:rPr>
              <a:t>信号量</a:t>
            </a:r>
            <a:r>
              <a:rPr lang="zh-CN" altLang="en-US" sz="2000" kern="1200" dirty="0" smtClean="0">
                <a:solidFill>
                  <a:srgbClr val="1A3868"/>
                </a:solidFill>
                <a:latin typeface="Times New Roman" pitchFamily="18" charset="0"/>
                <a:ea typeface="微软雅黑" pitchFamily="34" charset="-122"/>
                <a:cs typeface="Times New Roman" pitchFamily="18" charset="0"/>
              </a:rPr>
              <a:t>统称为进程通信（</a:t>
            </a:r>
            <a:r>
              <a:rPr lang="en-US" altLang="zh-CN" sz="2000" kern="1200" dirty="0" smtClean="0">
                <a:solidFill>
                  <a:srgbClr val="1A3868"/>
                </a:solidFill>
                <a:latin typeface="Times New Roman" pitchFamily="18" charset="0"/>
                <a:ea typeface="微软雅黑" pitchFamily="34" charset="-122"/>
                <a:cs typeface="Times New Roman" pitchFamily="18" charset="0"/>
              </a:rPr>
              <a:t>inter process communication, IPC）</a:t>
            </a:r>
            <a:r>
              <a:rPr lang="zh-CN" altLang="en-US" sz="2000" kern="1200" dirty="0" smtClean="0">
                <a:solidFill>
                  <a:srgbClr val="1A3868"/>
                </a:solidFill>
                <a:latin typeface="Times New Roman" pitchFamily="18" charset="0"/>
                <a:ea typeface="微软雅黑" pitchFamily="34" charset="-122"/>
                <a:cs typeface="Times New Roman" pitchFamily="18" charset="0"/>
              </a:rPr>
              <a:t>机制；</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611560" y="715162"/>
            <a:ext cx="6429375" cy="857250"/>
          </a:xfrm>
        </p:spPr>
        <p:txBody>
          <a:bodyPr/>
          <a:lstStyle/>
          <a:p>
            <a:pPr algn="l" eaLnBrk="0" hangingPunct="0"/>
            <a:r>
              <a:rPr lang="zh-CN" altLang="en-US" sz="2400" dirty="0" smtClean="0">
                <a:solidFill>
                  <a:srgbClr val="007D7A"/>
                </a:solidFill>
                <a:latin typeface="Times New Roman" pitchFamily="18" charset="0"/>
                <a:cs typeface="Times New Roman" pitchFamily="18" charset="0"/>
              </a:rPr>
              <a:t>传输层的基本功能</a:t>
            </a:r>
          </a:p>
        </p:txBody>
      </p:sp>
      <p:sp>
        <p:nvSpPr>
          <p:cNvPr id="18434" name="内容占位符 2"/>
          <p:cNvSpPr>
            <a:spLocks noGrp="1"/>
          </p:cNvSpPr>
          <p:nvPr>
            <p:ph idx="4294967295"/>
          </p:nvPr>
        </p:nvSpPr>
        <p:spPr>
          <a:xfrm>
            <a:off x="251520" y="1603891"/>
            <a:ext cx="6447090" cy="3271836"/>
          </a:xfrm>
        </p:spPr>
        <p:txBody>
          <a:bodyPr/>
          <a:lstStyle/>
          <a:p>
            <a:pPr eaLnBrk="0" hangingPunct="0">
              <a:lnSpc>
                <a:spcPct val="150000"/>
              </a:lnSpc>
              <a:spcAft>
                <a:spcPct val="20000"/>
              </a:spcAft>
            </a:pPr>
            <a:r>
              <a:rPr lang="zh-CN" altLang="en-US" sz="2200" kern="1200" dirty="0" smtClean="0">
                <a:solidFill>
                  <a:srgbClr val="1A3868"/>
                </a:solidFill>
                <a:latin typeface="Times New Roman" pitchFamily="18" charset="0"/>
                <a:ea typeface="微软雅黑" pitchFamily="34" charset="-122"/>
                <a:cs typeface="Times New Roman" pitchFamily="18" charset="0"/>
              </a:rPr>
              <a:t>计算机网络</a:t>
            </a:r>
            <a:r>
              <a:rPr lang="zh-CN" altLang="en-US" sz="2200" dirty="0" smtClean="0">
                <a:solidFill>
                  <a:srgbClr val="C00000"/>
                </a:solidFill>
                <a:latin typeface="Times New Roman" pitchFamily="18" charset="0"/>
                <a:cs typeface="Times New Roman" pitchFamily="18" charset="0"/>
              </a:rPr>
              <a:t>本质的活动</a:t>
            </a:r>
            <a:r>
              <a:rPr lang="zh-CN" altLang="en-US" sz="2200" kern="1200" dirty="0" smtClean="0">
                <a:solidFill>
                  <a:srgbClr val="1A3868"/>
                </a:solidFill>
                <a:latin typeface="Times New Roman" pitchFamily="18" charset="0"/>
                <a:ea typeface="微软雅黑" pitchFamily="34" charset="-122"/>
                <a:cs typeface="Times New Roman" pitchFamily="18" charset="0"/>
              </a:rPr>
              <a:t>是实现分布在不同地理位置的联网主机之间的</a:t>
            </a:r>
            <a:r>
              <a:rPr lang="zh-CN" altLang="en-US" sz="2200" dirty="0" smtClean="0">
                <a:solidFill>
                  <a:srgbClr val="C00000"/>
                </a:solidFill>
                <a:latin typeface="Times New Roman" pitchFamily="18" charset="0"/>
                <a:cs typeface="Times New Roman" pitchFamily="18" charset="0"/>
              </a:rPr>
              <a:t>进程通信</a:t>
            </a:r>
            <a:r>
              <a:rPr lang="zh-CN" altLang="en-US" sz="2200" kern="1200" dirty="0" smtClean="0">
                <a:solidFill>
                  <a:srgbClr val="1A3868"/>
                </a:solidFill>
                <a:latin typeface="Times New Roman" pitchFamily="18" charset="0"/>
                <a:ea typeface="微软雅黑" pitchFamily="34" charset="-122"/>
                <a:cs typeface="Times New Roman" pitchFamily="18" charset="0"/>
              </a:rPr>
              <a:t>，以实现各种网络服务功能；</a:t>
            </a:r>
            <a:endParaRPr lang="en-US" altLang="zh-CN" sz="2200" kern="1200" dirty="0" smtClean="0">
              <a:solidFill>
                <a:srgbClr val="1A3868"/>
              </a:solidFill>
              <a:latin typeface="Times New Roman" pitchFamily="18" charset="0"/>
              <a:ea typeface="微软雅黑" pitchFamily="34" charset="-122"/>
              <a:cs typeface="Times New Roman" pitchFamily="18" charset="0"/>
            </a:endParaRPr>
          </a:p>
          <a:p>
            <a:pPr eaLnBrk="0" hangingPunct="0">
              <a:lnSpc>
                <a:spcPct val="150000"/>
              </a:lnSpc>
              <a:spcAft>
                <a:spcPct val="20000"/>
              </a:spcAft>
            </a:pPr>
            <a:r>
              <a:rPr lang="zh-CN" altLang="en-US" sz="2200" kern="1200" dirty="0" smtClean="0">
                <a:solidFill>
                  <a:srgbClr val="1A3868"/>
                </a:solidFill>
                <a:latin typeface="Times New Roman" pitchFamily="18" charset="0"/>
                <a:ea typeface="微软雅黑" pitchFamily="34" charset="-122"/>
                <a:cs typeface="Times New Roman" pitchFamily="18" charset="0"/>
              </a:rPr>
              <a:t>传输层的主要作用就是要实现</a:t>
            </a:r>
            <a:r>
              <a:rPr lang="zh-CN" altLang="en-US" sz="2200" dirty="0" smtClean="0">
                <a:solidFill>
                  <a:srgbClr val="C00000"/>
                </a:solidFill>
                <a:latin typeface="Times New Roman" pitchFamily="18" charset="0"/>
                <a:cs typeface="Times New Roman" pitchFamily="18" charset="0"/>
              </a:rPr>
              <a:t>分布式进程通信</a:t>
            </a:r>
            <a:r>
              <a:rPr lang="zh-CN" altLang="en-US" sz="2200" kern="1200" dirty="0" smtClean="0">
                <a:solidFill>
                  <a:srgbClr val="1A3868"/>
                </a:solidFill>
                <a:latin typeface="Times New Roman" pitchFamily="18" charset="0"/>
                <a:ea typeface="微软雅黑" pitchFamily="34" charset="-122"/>
                <a:cs typeface="Times New Roman" pitchFamily="18" charset="0"/>
              </a:rPr>
              <a:t>，是实现各种网络应用与应用层协议的基础。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7" dur="500"/>
                                        <p:tgtEl>
                                          <p:spTgt spid="184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auto">
          <a:xfrm>
            <a:off x="357159" y="771526"/>
            <a:ext cx="6357981" cy="372258"/>
          </a:xfrm>
          <a:prstGeom prst="rect">
            <a:avLst/>
          </a:prstGeom>
          <a:noFill/>
          <a:ln w="9525">
            <a:noFill/>
            <a:miter lim="800000"/>
            <a:headEnd/>
            <a:tailEnd/>
          </a:ln>
        </p:spPr>
        <p:txBody>
          <a:bodyPr anchor="b"/>
          <a:lstStyle/>
          <a:p>
            <a:pPr algn="ctr" eaLnBrk="0" hangingPunct="0"/>
            <a:r>
              <a:rPr lang="zh-CN" altLang="en-US" sz="2400" u="none" dirty="0">
                <a:solidFill>
                  <a:srgbClr val="007D7A"/>
                </a:solidFill>
                <a:ea typeface="+mj-ea"/>
              </a:rPr>
              <a:t>传输层为相互通信的应用进程</a:t>
            </a:r>
            <a:r>
              <a:rPr lang="zh-CN" altLang="en-US" sz="2400" u="none" dirty="0" smtClean="0">
                <a:solidFill>
                  <a:srgbClr val="007D7A"/>
                </a:solidFill>
                <a:ea typeface="+mj-ea"/>
              </a:rPr>
              <a:t>提供逻辑</a:t>
            </a:r>
            <a:r>
              <a:rPr lang="zh-CN" altLang="en-US" sz="2400" u="none" dirty="0">
                <a:solidFill>
                  <a:srgbClr val="007D7A"/>
                </a:solidFill>
                <a:ea typeface="+mj-ea"/>
              </a:rPr>
              <a:t>通信 </a:t>
            </a:r>
          </a:p>
        </p:txBody>
      </p:sp>
      <p:grpSp>
        <p:nvGrpSpPr>
          <p:cNvPr id="91" name="组合 90"/>
          <p:cNvGrpSpPr/>
          <p:nvPr/>
        </p:nvGrpSpPr>
        <p:grpSpPr>
          <a:xfrm>
            <a:off x="146050" y="1143784"/>
            <a:ext cx="6664237" cy="3815634"/>
            <a:chOff x="146050" y="698416"/>
            <a:chExt cx="8781542" cy="4262684"/>
          </a:xfrm>
        </p:grpSpPr>
        <p:sp>
          <p:nvSpPr>
            <p:cNvPr id="20481" name="Rectangle 314"/>
            <p:cNvSpPr>
              <a:spLocks noChangeArrowheads="1"/>
            </p:cNvSpPr>
            <p:nvPr/>
          </p:nvSpPr>
          <p:spPr bwMode="auto">
            <a:xfrm>
              <a:off x="180975" y="1100138"/>
              <a:ext cx="1449388" cy="1903412"/>
            </a:xfrm>
            <a:prstGeom prst="rect">
              <a:avLst/>
            </a:prstGeom>
            <a:solidFill>
              <a:srgbClr val="FFFF99"/>
            </a:solidFill>
            <a:ln w="12700">
              <a:solidFill>
                <a:srgbClr val="333399"/>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482" name="Rectangle 324"/>
            <p:cNvSpPr>
              <a:spLocks noChangeArrowheads="1"/>
            </p:cNvSpPr>
            <p:nvPr/>
          </p:nvSpPr>
          <p:spPr bwMode="auto">
            <a:xfrm>
              <a:off x="7429500" y="1100138"/>
              <a:ext cx="1452563" cy="1903412"/>
            </a:xfrm>
            <a:prstGeom prst="rect">
              <a:avLst/>
            </a:prstGeom>
            <a:solidFill>
              <a:srgbClr val="FFFF99"/>
            </a:solidFill>
            <a:ln w="12700">
              <a:solidFill>
                <a:srgbClr val="333399"/>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484" name="Line 315"/>
            <p:cNvSpPr>
              <a:spLocks noChangeShapeType="1"/>
            </p:cNvSpPr>
            <p:nvPr/>
          </p:nvSpPr>
          <p:spPr bwMode="auto">
            <a:xfrm>
              <a:off x="1620838" y="3944938"/>
              <a:ext cx="5789612" cy="0"/>
            </a:xfrm>
            <a:prstGeom prst="line">
              <a:avLst/>
            </a:prstGeom>
            <a:noFill/>
            <a:ln w="57150">
              <a:solidFill>
                <a:srgbClr val="333399"/>
              </a:solidFill>
              <a:round/>
              <a:headEnd/>
              <a:tailEnd/>
            </a:ln>
          </p:spPr>
          <p:txBody>
            <a:bodyPr wrap="none" anchor="ctr"/>
            <a:lstStyle/>
            <a:p>
              <a:endParaRPr lang="zh-CN" altLang="en-US"/>
            </a:p>
          </p:txBody>
        </p:sp>
        <p:sp>
          <p:nvSpPr>
            <p:cNvPr id="20485" name="Line 316"/>
            <p:cNvSpPr>
              <a:spLocks noChangeShapeType="1"/>
            </p:cNvSpPr>
            <p:nvPr/>
          </p:nvSpPr>
          <p:spPr bwMode="auto">
            <a:xfrm>
              <a:off x="180975" y="2289175"/>
              <a:ext cx="1447800" cy="0"/>
            </a:xfrm>
            <a:prstGeom prst="line">
              <a:avLst/>
            </a:prstGeom>
            <a:noFill/>
            <a:ln w="12700">
              <a:solidFill>
                <a:schemeClr val="tx1"/>
              </a:solidFill>
              <a:round/>
              <a:headEnd/>
              <a:tailEnd/>
            </a:ln>
          </p:spPr>
          <p:txBody>
            <a:bodyPr wrap="none" anchor="ctr"/>
            <a:lstStyle/>
            <a:p>
              <a:endParaRPr lang="zh-CN" altLang="en-US"/>
            </a:p>
          </p:txBody>
        </p:sp>
        <p:sp>
          <p:nvSpPr>
            <p:cNvPr id="20486" name="Line 317"/>
            <p:cNvSpPr>
              <a:spLocks noChangeShapeType="1"/>
            </p:cNvSpPr>
            <p:nvPr/>
          </p:nvSpPr>
          <p:spPr bwMode="auto">
            <a:xfrm>
              <a:off x="180975" y="2649538"/>
              <a:ext cx="1447800" cy="0"/>
            </a:xfrm>
            <a:prstGeom prst="line">
              <a:avLst/>
            </a:prstGeom>
            <a:noFill/>
            <a:ln w="12700">
              <a:solidFill>
                <a:schemeClr val="tx1"/>
              </a:solidFill>
              <a:round/>
              <a:headEnd/>
              <a:tailEnd/>
            </a:ln>
          </p:spPr>
          <p:txBody>
            <a:bodyPr wrap="none" anchor="ctr"/>
            <a:lstStyle/>
            <a:p>
              <a:endParaRPr lang="zh-CN" altLang="en-US"/>
            </a:p>
          </p:txBody>
        </p:sp>
        <p:sp>
          <p:nvSpPr>
            <p:cNvPr id="20487" name="Rectangle 318"/>
            <p:cNvSpPr>
              <a:spLocks noChangeArrowheads="1"/>
            </p:cNvSpPr>
            <p:nvPr/>
          </p:nvSpPr>
          <p:spPr bwMode="auto">
            <a:xfrm>
              <a:off x="187325" y="1597025"/>
              <a:ext cx="1439863" cy="334963"/>
            </a:xfrm>
            <a:prstGeom prst="rect">
              <a:avLst/>
            </a:prstGeom>
            <a:solidFill>
              <a:srgbClr val="99FF66"/>
            </a:solidFill>
            <a:ln w="19050">
              <a:solidFill>
                <a:schemeClr val="tx1"/>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488" name="Rectangle 319"/>
            <p:cNvSpPr>
              <a:spLocks noChangeArrowheads="1"/>
            </p:cNvSpPr>
            <p:nvPr/>
          </p:nvSpPr>
          <p:spPr bwMode="auto">
            <a:xfrm>
              <a:off x="146050" y="1192286"/>
              <a:ext cx="409787" cy="2034365"/>
            </a:xfrm>
            <a:prstGeom prst="rect">
              <a:avLst/>
            </a:prstGeom>
            <a:noFill/>
            <a:ln w="12700">
              <a:noFill/>
              <a:miter lim="800000"/>
              <a:headEnd/>
              <a:tailEnd/>
            </a:ln>
          </p:spPr>
          <p:txBody>
            <a:bodyPr wrap="none" lIns="90488" tIns="44450" rIns="90488" bIns="44450">
              <a:spAutoFit/>
            </a:bodyPr>
            <a:lstStyle/>
            <a:p>
              <a:pPr defTabSz="762000" eaLnBrk="0" hangingPunct="0">
                <a:lnSpc>
                  <a:spcPct val="120000"/>
                </a:lnSpc>
              </a:pPr>
              <a:r>
                <a:rPr kumimoji="1" lang="en-US" altLang="zh-CN" sz="1800" b="0" u="none" dirty="0">
                  <a:solidFill>
                    <a:srgbClr val="333399"/>
                  </a:solidFill>
                  <a:latin typeface="Arial" charset="0"/>
                  <a:ea typeface="黑体" pitchFamily="2" charset="-122"/>
                </a:rPr>
                <a:t>5</a:t>
              </a:r>
            </a:p>
            <a:p>
              <a:pPr defTabSz="762000" eaLnBrk="0" hangingPunct="0">
                <a:lnSpc>
                  <a:spcPct val="120000"/>
                </a:lnSpc>
              </a:pPr>
              <a:r>
                <a:rPr kumimoji="1" lang="en-US" altLang="zh-CN" sz="1800" b="0" u="none" dirty="0">
                  <a:solidFill>
                    <a:srgbClr val="333399"/>
                  </a:solidFill>
                  <a:latin typeface="Arial" charset="0"/>
                  <a:ea typeface="黑体" pitchFamily="2" charset="-122"/>
                </a:rPr>
                <a:t>4</a:t>
              </a:r>
            </a:p>
            <a:p>
              <a:pPr defTabSz="762000" eaLnBrk="0" hangingPunct="0">
                <a:lnSpc>
                  <a:spcPct val="120000"/>
                </a:lnSpc>
              </a:pPr>
              <a:r>
                <a:rPr kumimoji="1" lang="en-US" altLang="zh-CN" sz="1800" b="0" u="none" dirty="0">
                  <a:solidFill>
                    <a:srgbClr val="333399"/>
                  </a:solidFill>
                  <a:latin typeface="Arial" charset="0"/>
                  <a:ea typeface="黑体" pitchFamily="2" charset="-122"/>
                </a:rPr>
                <a:t>3</a:t>
              </a:r>
            </a:p>
            <a:p>
              <a:pPr defTabSz="762000" eaLnBrk="0" hangingPunct="0">
                <a:lnSpc>
                  <a:spcPct val="120000"/>
                </a:lnSpc>
              </a:pPr>
              <a:r>
                <a:rPr kumimoji="1" lang="en-US" altLang="zh-CN" sz="1800" b="0" u="none" dirty="0">
                  <a:solidFill>
                    <a:srgbClr val="333399"/>
                  </a:solidFill>
                  <a:latin typeface="Arial" charset="0"/>
                  <a:ea typeface="黑体" pitchFamily="2" charset="-122"/>
                </a:rPr>
                <a:t>2</a:t>
              </a:r>
            </a:p>
            <a:p>
              <a:pPr defTabSz="762000" eaLnBrk="0" hangingPunct="0">
                <a:lnSpc>
                  <a:spcPct val="120000"/>
                </a:lnSpc>
              </a:pPr>
              <a:r>
                <a:rPr kumimoji="1" lang="en-US" altLang="zh-CN" sz="1800" b="0" u="none" dirty="0">
                  <a:solidFill>
                    <a:srgbClr val="333399"/>
                  </a:solidFill>
                  <a:latin typeface="Arial" charset="0"/>
                  <a:ea typeface="黑体" pitchFamily="2" charset="-122"/>
                </a:rPr>
                <a:t>1</a:t>
              </a:r>
            </a:p>
          </p:txBody>
        </p:sp>
        <p:grpSp>
          <p:nvGrpSpPr>
            <p:cNvPr id="20489" name="Group 320"/>
            <p:cNvGrpSpPr>
              <a:grpSpLocks/>
            </p:cNvGrpSpPr>
            <p:nvPr/>
          </p:nvGrpSpPr>
          <p:grpSpPr bwMode="auto">
            <a:xfrm>
              <a:off x="2894013" y="1939925"/>
              <a:ext cx="1062037" cy="1063625"/>
              <a:chOff x="2017" y="1543"/>
              <a:chExt cx="619" cy="922"/>
            </a:xfrm>
          </p:grpSpPr>
          <p:sp>
            <p:nvSpPr>
              <p:cNvPr id="20567" name="Rectangle 321"/>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68" name="Line 322"/>
              <p:cNvSpPr>
                <a:spLocks noChangeShapeType="1"/>
              </p:cNvSpPr>
              <p:nvPr/>
            </p:nvSpPr>
            <p:spPr bwMode="auto">
              <a:xfrm>
                <a:off x="2017" y="1845"/>
                <a:ext cx="619" cy="0"/>
              </a:xfrm>
              <a:prstGeom prst="line">
                <a:avLst/>
              </a:prstGeom>
              <a:noFill/>
              <a:ln w="12700">
                <a:solidFill>
                  <a:schemeClr val="tx1"/>
                </a:solidFill>
                <a:round/>
                <a:headEnd/>
                <a:tailEnd/>
              </a:ln>
            </p:spPr>
            <p:txBody>
              <a:bodyPr wrap="none" anchor="ctr"/>
              <a:lstStyle/>
              <a:p>
                <a:endParaRPr lang="zh-CN" altLang="en-US"/>
              </a:p>
            </p:txBody>
          </p:sp>
          <p:sp>
            <p:nvSpPr>
              <p:cNvPr id="20569" name="Line 323"/>
              <p:cNvSpPr>
                <a:spLocks noChangeShapeType="1"/>
              </p:cNvSpPr>
              <p:nvPr/>
            </p:nvSpPr>
            <p:spPr bwMode="auto">
              <a:xfrm>
                <a:off x="2017" y="2157"/>
                <a:ext cx="619" cy="0"/>
              </a:xfrm>
              <a:prstGeom prst="line">
                <a:avLst/>
              </a:prstGeom>
              <a:noFill/>
              <a:ln w="12700">
                <a:solidFill>
                  <a:schemeClr val="tx1"/>
                </a:solidFill>
                <a:round/>
                <a:headEnd/>
                <a:tailEnd/>
              </a:ln>
            </p:spPr>
            <p:txBody>
              <a:bodyPr wrap="none" anchor="ctr"/>
              <a:lstStyle/>
              <a:p>
                <a:endParaRPr lang="zh-CN" altLang="en-US"/>
              </a:p>
            </p:txBody>
          </p:sp>
        </p:grpSp>
        <p:sp>
          <p:nvSpPr>
            <p:cNvPr id="20490" name="Line 325"/>
            <p:cNvSpPr>
              <a:spLocks noChangeShapeType="1"/>
            </p:cNvSpPr>
            <p:nvPr/>
          </p:nvSpPr>
          <p:spPr bwMode="auto">
            <a:xfrm>
              <a:off x="7429500" y="2289175"/>
              <a:ext cx="1450975" cy="0"/>
            </a:xfrm>
            <a:prstGeom prst="line">
              <a:avLst/>
            </a:prstGeom>
            <a:noFill/>
            <a:ln w="12700">
              <a:solidFill>
                <a:schemeClr val="tx1"/>
              </a:solidFill>
              <a:round/>
              <a:headEnd/>
              <a:tailEnd/>
            </a:ln>
          </p:spPr>
          <p:txBody>
            <a:bodyPr wrap="none" anchor="ctr"/>
            <a:lstStyle/>
            <a:p>
              <a:endParaRPr lang="zh-CN" altLang="en-US"/>
            </a:p>
          </p:txBody>
        </p:sp>
        <p:sp>
          <p:nvSpPr>
            <p:cNvPr id="20491" name="Line 326"/>
            <p:cNvSpPr>
              <a:spLocks noChangeShapeType="1"/>
            </p:cNvSpPr>
            <p:nvPr/>
          </p:nvSpPr>
          <p:spPr bwMode="auto">
            <a:xfrm>
              <a:off x="7429500" y="2649538"/>
              <a:ext cx="1450975" cy="0"/>
            </a:xfrm>
            <a:prstGeom prst="line">
              <a:avLst/>
            </a:prstGeom>
            <a:noFill/>
            <a:ln w="12700">
              <a:solidFill>
                <a:schemeClr val="tx1"/>
              </a:solidFill>
              <a:round/>
              <a:headEnd/>
              <a:tailEnd/>
            </a:ln>
          </p:spPr>
          <p:txBody>
            <a:bodyPr wrap="none" anchor="ctr"/>
            <a:lstStyle/>
            <a:p>
              <a:endParaRPr lang="zh-CN" altLang="en-US"/>
            </a:p>
          </p:txBody>
        </p:sp>
        <p:sp>
          <p:nvSpPr>
            <p:cNvPr id="20492" name="Rectangle 327"/>
            <p:cNvSpPr>
              <a:spLocks noChangeArrowheads="1"/>
            </p:cNvSpPr>
            <p:nvPr/>
          </p:nvSpPr>
          <p:spPr bwMode="auto">
            <a:xfrm>
              <a:off x="7434263" y="1597025"/>
              <a:ext cx="1447800" cy="334963"/>
            </a:xfrm>
            <a:prstGeom prst="rect">
              <a:avLst/>
            </a:prstGeom>
            <a:solidFill>
              <a:srgbClr val="99FF66"/>
            </a:solidFill>
            <a:ln w="19050">
              <a:solidFill>
                <a:schemeClr val="tx1"/>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grpSp>
          <p:nvGrpSpPr>
            <p:cNvPr id="20493" name="Group 328"/>
            <p:cNvGrpSpPr>
              <a:grpSpLocks/>
            </p:cNvGrpSpPr>
            <p:nvPr/>
          </p:nvGrpSpPr>
          <p:grpSpPr bwMode="auto">
            <a:xfrm>
              <a:off x="5087938" y="1939925"/>
              <a:ext cx="1062037" cy="1063625"/>
              <a:chOff x="3295" y="1543"/>
              <a:chExt cx="619" cy="922"/>
            </a:xfrm>
          </p:grpSpPr>
          <p:sp>
            <p:nvSpPr>
              <p:cNvPr id="20564" name="Rectangle 329"/>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65" name="Line 330"/>
              <p:cNvSpPr>
                <a:spLocks noChangeShapeType="1"/>
              </p:cNvSpPr>
              <p:nvPr/>
            </p:nvSpPr>
            <p:spPr bwMode="auto">
              <a:xfrm>
                <a:off x="3295" y="1845"/>
                <a:ext cx="619" cy="0"/>
              </a:xfrm>
              <a:prstGeom prst="line">
                <a:avLst/>
              </a:prstGeom>
              <a:noFill/>
              <a:ln w="12700">
                <a:solidFill>
                  <a:schemeClr val="tx1"/>
                </a:solidFill>
                <a:round/>
                <a:headEnd/>
                <a:tailEnd/>
              </a:ln>
            </p:spPr>
            <p:txBody>
              <a:bodyPr wrap="none" anchor="ctr"/>
              <a:lstStyle/>
              <a:p>
                <a:endParaRPr lang="zh-CN" altLang="en-US"/>
              </a:p>
            </p:txBody>
          </p:sp>
          <p:sp>
            <p:nvSpPr>
              <p:cNvPr id="20566" name="Line 331"/>
              <p:cNvSpPr>
                <a:spLocks noChangeShapeType="1"/>
              </p:cNvSpPr>
              <p:nvPr/>
            </p:nvSpPr>
            <p:spPr bwMode="auto">
              <a:xfrm>
                <a:off x="3295" y="2157"/>
                <a:ext cx="619" cy="0"/>
              </a:xfrm>
              <a:prstGeom prst="line">
                <a:avLst/>
              </a:prstGeom>
              <a:noFill/>
              <a:ln w="12700">
                <a:solidFill>
                  <a:schemeClr val="tx1"/>
                </a:solidFill>
                <a:round/>
                <a:headEnd/>
                <a:tailEnd/>
              </a:ln>
            </p:spPr>
            <p:txBody>
              <a:bodyPr wrap="none" anchor="ctr"/>
              <a:lstStyle/>
              <a:p>
                <a:endParaRPr lang="zh-CN" altLang="en-US"/>
              </a:p>
            </p:txBody>
          </p:sp>
        </p:grpSp>
        <p:sp>
          <p:nvSpPr>
            <p:cNvPr id="127309" name="Rectangle 333"/>
            <p:cNvSpPr>
              <a:spLocks noChangeArrowheads="1"/>
            </p:cNvSpPr>
            <p:nvPr/>
          </p:nvSpPr>
          <p:spPr bwMode="auto">
            <a:xfrm>
              <a:off x="180975" y="3594100"/>
              <a:ext cx="1447800" cy="66357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b="0" u="none">
                <a:solidFill>
                  <a:schemeClr val="tx1"/>
                </a:solidFill>
                <a:latin typeface="Tahoma" pitchFamily="34" charset="0"/>
                <a:ea typeface="宋体" pitchFamily="2" charset="-122"/>
                <a:cs typeface="+mn-cs"/>
              </a:endParaRPr>
            </a:p>
          </p:txBody>
        </p:sp>
        <p:sp>
          <p:nvSpPr>
            <p:cNvPr id="20496" name="Freeform 334"/>
            <p:cNvSpPr>
              <a:spLocks/>
            </p:cNvSpPr>
            <p:nvPr/>
          </p:nvSpPr>
          <p:spPr bwMode="auto">
            <a:xfrm>
              <a:off x="976313" y="3813175"/>
              <a:ext cx="655637" cy="123825"/>
            </a:xfrm>
            <a:custGeom>
              <a:avLst/>
              <a:gdLst>
                <a:gd name="T0" fmla="*/ 0 w 382"/>
                <a:gd name="T1" fmla="*/ 0 h 277"/>
                <a:gd name="T2" fmla="*/ 2147483647 w 382"/>
                <a:gd name="T3" fmla="*/ 0 h 277"/>
                <a:gd name="T4" fmla="*/ 2147483647 w 382"/>
                <a:gd name="T5" fmla="*/ 535939621 h 277"/>
                <a:gd name="T6" fmla="*/ 2147483647 w 382"/>
                <a:gd name="T7" fmla="*/ 535939621 h 277"/>
                <a:gd name="T8" fmla="*/ 2147483647 w 382"/>
                <a:gd name="T9" fmla="*/ 803909319 h 277"/>
                <a:gd name="T10" fmla="*/ 2147483647 w 382"/>
                <a:gd name="T11" fmla="*/ 1071879241 h 277"/>
                <a:gd name="T12" fmla="*/ 2147483647 w 382"/>
                <a:gd name="T13" fmla="*/ 1339848940 h 277"/>
                <a:gd name="T14" fmla="*/ 2147483647 w 382"/>
                <a:gd name="T15" fmla="*/ 1607818638 h 277"/>
                <a:gd name="T16" fmla="*/ 2147483647 w 382"/>
                <a:gd name="T17" fmla="*/ 1875788784 h 277"/>
                <a:gd name="T18" fmla="*/ 2147483647 w 382"/>
                <a:gd name="T19" fmla="*/ 2143956960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headEnd/>
              <a:tailEnd/>
            </a:ln>
          </p:spPr>
          <p:txBody>
            <a:bodyPr/>
            <a:lstStyle/>
            <a:p>
              <a:endParaRPr lang="zh-CN" altLang="en-US"/>
            </a:p>
          </p:txBody>
        </p:sp>
        <p:sp>
          <p:nvSpPr>
            <p:cNvPr id="20497" name="Freeform 335"/>
            <p:cNvSpPr>
              <a:spLocks/>
            </p:cNvSpPr>
            <p:nvPr/>
          </p:nvSpPr>
          <p:spPr bwMode="auto">
            <a:xfrm>
              <a:off x="914400" y="3954463"/>
              <a:ext cx="712788" cy="138112"/>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108805483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headEnd/>
              <a:tailEnd/>
            </a:ln>
          </p:spPr>
          <p:txBody>
            <a:bodyPr/>
            <a:lstStyle/>
            <a:p>
              <a:endParaRPr lang="zh-CN" altLang="en-US"/>
            </a:p>
          </p:txBody>
        </p:sp>
        <p:sp>
          <p:nvSpPr>
            <p:cNvPr id="20498" name="Rectangle 336"/>
            <p:cNvSpPr>
              <a:spLocks noChangeArrowheads="1"/>
            </p:cNvSpPr>
            <p:nvPr/>
          </p:nvSpPr>
          <p:spPr bwMode="auto">
            <a:xfrm>
              <a:off x="411163" y="3252268"/>
              <a:ext cx="1119603"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主机 </a:t>
              </a:r>
              <a:r>
                <a:rPr kumimoji="1" lang="en-US" altLang="zh-CN" sz="1800" b="0" u="none" dirty="0">
                  <a:solidFill>
                    <a:srgbClr val="333399"/>
                  </a:solidFill>
                  <a:latin typeface="Arial" charset="0"/>
                  <a:ea typeface="黑体" pitchFamily="2" charset="-122"/>
                </a:rPr>
                <a:t>A</a:t>
              </a:r>
            </a:p>
          </p:txBody>
        </p:sp>
        <p:sp>
          <p:nvSpPr>
            <p:cNvPr id="20499" name="Rectangle 337"/>
            <p:cNvSpPr>
              <a:spLocks noChangeArrowheads="1"/>
            </p:cNvSpPr>
            <p:nvPr/>
          </p:nvSpPr>
          <p:spPr bwMode="auto">
            <a:xfrm>
              <a:off x="7654925" y="3252268"/>
              <a:ext cx="11364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主机 </a:t>
              </a:r>
              <a:r>
                <a:rPr kumimoji="1" lang="en-US" altLang="zh-CN" sz="1800" b="0" u="none" dirty="0">
                  <a:solidFill>
                    <a:srgbClr val="333399"/>
                  </a:solidFill>
                  <a:latin typeface="Arial" charset="0"/>
                  <a:ea typeface="黑体" pitchFamily="2" charset="-122"/>
                </a:rPr>
                <a:t>B</a:t>
              </a:r>
            </a:p>
          </p:txBody>
        </p:sp>
        <p:sp>
          <p:nvSpPr>
            <p:cNvPr id="20500" name="Freeform 338"/>
            <p:cNvSpPr>
              <a:spLocks/>
            </p:cNvSpPr>
            <p:nvPr/>
          </p:nvSpPr>
          <p:spPr bwMode="auto">
            <a:xfrm>
              <a:off x="873125" y="1931988"/>
              <a:ext cx="7332663" cy="1314450"/>
            </a:xfrm>
            <a:custGeom>
              <a:avLst/>
              <a:gdLst>
                <a:gd name="T0" fmla="*/ 0 w 4272"/>
                <a:gd name="T1" fmla="*/ 0 h 1138"/>
                <a:gd name="T2" fmla="*/ 0 w 4272"/>
                <a:gd name="T3" fmla="*/ 2147483647 h 1138"/>
                <a:gd name="T4" fmla="*/ 2147483647 w 4272"/>
                <a:gd name="T5" fmla="*/ 2147483647 h 1138"/>
                <a:gd name="T6" fmla="*/ 2147483647 w 4272"/>
                <a:gd name="T7" fmla="*/ 2147483647 h 1138"/>
                <a:gd name="T8" fmla="*/ 2147483647 w 4272"/>
                <a:gd name="T9" fmla="*/ 2147483647 h 1138"/>
                <a:gd name="T10" fmla="*/ 2147483647 w 4272"/>
                <a:gd name="T11" fmla="*/ 2147483647 h 1138"/>
                <a:gd name="T12" fmla="*/ 2147483647 w 4272"/>
                <a:gd name="T13" fmla="*/ 2147483647 h 1138"/>
                <a:gd name="T14" fmla="*/ 2147483647 w 4272"/>
                <a:gd name="T15" fmla="*/ 2147483647 h 1138"/>
                <a:gd name="T16" fmla="*/ 2147483647 w 4272"/>
                <a:gd name="T17" fmla="*/ 2147483647 h 1138"/>
                <a:gd name="T18" fmla="*/ 2147483647 w 4272"/>
                <a:gd name="T19" fmla="*/ 2147483647 h 1138"/>
                <a:gd name="T20" fmla="*/ 2147483647 w 4272"/>
                <a:gd name="T21" fmla="*/ 2147483647 h 1138"/>
                <a:gd name="T22" fmla="*/ 2147483647 w 4272"/>
                <a:gd name="T23" fmla="*/ 2147483647 h 1138"/>
                <a:gd name="T24" fmla="*/ 2147483647 w 4272"/>
                <a:gd name="T25" fmla="*/ 2147483647 h 1138"/>
                <a:gd name="T26" fmla="*/ 2147483647 w 4272"/>
                <a:gd name="T27" fmla="*/ 2147483647 h 1138"/>
                <a:gd name="T28" fmla="*/ 2147483647 w 4272"/>
                <a:gd name="T29" fmla="*/ 2147483647 h 1138"/>
                <a:gd name="T30" fmla="*/ 2147483647 w 4272"/>
                <a:gd name="T31" fmla="*/ 2147483647 h 1138"/>
                <a:gd name="T32" fmla="*/ 2147483647 w 4272"/>
                <a:gd name="T33" fmla="*/ 2147483647 h 1138"/>
                <a:gd name="T34" fmla="*/ 2147483647 w 4272"/>
                <a:gd name="T35" fmla="*/ 2147483647 h 1138"/>
                <a:gd name="T36" fmla="*/ 2147483647 w 4272"/>
                <a:gd name="T37" fmla="*/ 2147483647 h 1138"/>
                <a:gd name="T38" fmla="*/ 2147483647 w 4272"/>
                <a:gd name="T39" fmla="*/ 2147483647 h 1138"/>
                <a:gd name="T40" fmla="*/ 2147483647 w 4272"/>
                <a:gd name="T41" fmla="*/ 2147483647 h 1138"/>
                <a:gd name="T42" fmla="*/ 2147483647 w 4272"/>
                <a:gd name="T43" fmla="*/ 2147483647 h 1138"/>
                <a:gd name="T44" fmla="*/ 2147483647 w 4272"/>
                <a:gd name="T45" fmla="*/ 2147483647 h 1138"/>
                <a:gd name="T46" fmla="*/ 2147483647 w 4272"/>
                <a:gd name="T47" fmla="*/ 2147483647 h 1138"/>
                <a:gd name="T48" fmla="*/ 2147483647 w 4272"/>
                <a:gd name="T49" fmla="*/ 2147483647 h 1138"/>
                <a:gd name="T50" fmla="*/ 2147483647 w 4272"/>
                <a:gd name="T51" fmla="*/ 2147483647 h 1138"/>
                <a:gd name="T52" fmla="*/ 2147483647 w 4272"/>
                <a:gd name="T53" fmla="*/ 2147483647 h 1138"/>
                <a:gd name="T54" fmla="*/ 2147483647 w 4272"/>
                <a:gd name="T55" fmla="*/ 2147483647 h 1138"/>
                <a:gd name="T56" fmla="*/ 2147483647 w 4272"/>
                <a:gd name="T57" fmla="*/ 2147483647 h 1138"/>
                <a:gd name="T58" fmla="*/ 2147483647 w 4272"/>
                <a:gd name="T59" fmla="*/ 2147483647 h 1138"/>
                <a:gd name="T60" fmla="*/ 2147483647 w 4272"/>
                <a:gd name="T61" fmla="*/ 2147483647 h 1138"/>
                <a:gd name="T62" fmla="*/ 2147483647 w 4272"/>
                <a:gd name="T63" fmla="*/ 2147483647 h 1138"/>
                <a:gd name="T64" fmla="*/ 2147483647 w 4272"/>
                <a:gd name="T65" fmla="*/ 2147483647 h 1138"/>
                <a:gd name="T66" fmla="*/ 2147483647 w 4272"/>
                <a:gd name="T67" fmla="*/ 2147483647 h 1138"/>
                <a:gd name="T68" fmla="*/ 2147483647 w 4272"/>
                <a:gd name="T69" fmla="*/ 2147483647 h 1138"/>
                <a:gd name="T70" fmla="*/ 2147483647 w 4272"/>
                <a:gd name="T71" fmla="*/ 2147483647 h 1138"/>
                <a:gd name="T72" fmla="*/ 2147483647 w 4272"/>
                <a:gd name="T73" fmla="*/ 2147483647 h 1138"/>
                <a:gd name="T74" fmla="*/ 2147483647 w 4272"/>
                <a:gd name="T75" fmla="*/ 2147483647 h 1138"/>
                <a:gd name="T76" fmla="*/ 2147483647 w 4272"/>
                <a:gd name="T77" fmla="*/ 2147483647 h 1138"/>
                <a:gd name="T78" fmla="*/ 2147483647 w 4272"/>
                <a:gd name="T79" fmla="*/ 2147483647 h 1138"/>
                <a:gd name="T80" fmla="*/ 2147483647 w 4272"/>
                <a:gd name="T81" fmla="*/ 2147483647 h 1138"/>
                <a:gd name="T82" fmla="*/ 2147483647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a:solidFill>
                <a:srgbClr val="FF0000"/>
              </a:solidFill>
              <a:prstDash val="sysDot"/>
              <a:round/>
              <a:headEnd type="none" w="med" len="lg"/>
              <a:tailEnd type="none" w="med" len="lg"/>
            </a:ln>
          </p:spPr>
          <p:txBody>
            <a:bodyPr/>
            <a:lstStyle/>
            <a:p>
              <a:endParaRPr lang="zh-CN" altLang="en-US"/>
            </a:p>
          </p:txBody>
        </p:sp>
        <p:sp>
          <p:nvSpPr>
            <p:cNvPr id="20501" name="Rectangle 339"/>
            <p:cNvSpPr>
              <a:spLocks noChangeArrowheads="1"/>
            </p:cNvSpPr>
            <p:nvPr/>
          </p:nvSpPr>
          <p:spPr bwMode="auto">
            <a:xfrm>
              <a:off x="1647980" y="698416"/>
              <a:ext cx="1106073"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应用进程</a:t>
              </a:r>
            </a:p>
          </p:txBody>
        </p:sp>
        <p:sp>
          <p:nvSpPr>
            <p:cNvPr id="20502" name="Freeform 340"/>
            <p:cNvSpPr>
              <a:spLocks/>
            </p:cNvSpPr>
            <p:nvPr/>
          </p:nvSpPr>
          <p:spPr bwMode="auto">
            <a:xfrm>
              <a:off x="7013657" y="1017647"/>
              <a:ext cx="536494" cy="311090"/>
            </a:xfrm>
            <a:custGeom>
              <a:avLst/>
              <a:gdLst>
                <a:gd name="T0" fmla="*/ 0 w 297"/>
                <a:gd name="T1" fmla="*/ 0 h 105"/>
                <a:gd name="T2" fmla="*/ 2147483647 w 297"/>
                <a:gd name="T3" fmla="*/ 2147483647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28575">
              <a:solidFill>
                <a:srgbClr val="333399"/>
              </a:solidFill>
              <a:round/>
              <a:headEnd/>
              <a:tailEnd type="triangle" w="med" len="lg"/>
            </a:ln>
          </p:spPr>
          <p:txBody>
            <a:bodyPr wrap="none" anchor="ctr"/>
            <a:lstStyle/>
            <a:p>
              <a:endParaRPr lang="zh-CN" altLang="en-US"/>
            </a:p>
          </p:txBody>
        </p:sp>
        <p:sp>
          <p:nvSpPr>
            <p:cNvPr id="20503" name="Rectangle 341"/>
            <p:cNvSpPr>
              <a:spLocks noChangeArrowheads="1"/>
            </p:cNvSpPr>
            <p:nvPr/>
          </p:nvSpPr>
          <p:spPr bwMode="auto">
            <a:xfrm>
              <a:off x="5907584" y="698416"/>
              <a:ext cx="1106073"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应用进程</a:t>
              </a:r>
            </a:p>
          </p:txBody>
        </p:sp>
        <p:sp>
          <p:nvSpPr>
            <p:cNvPr id="20504" name="AutoShape 342"/>
            <p:cNvSpPr>
              <a:spLocks noChangeArrowheads="1"/>
            </p:cNvSpPr>
            <p:nvPr/>
          </p:nvSpPr>
          <p:spPr bwMode="auto">
            <a:xfrm>
              <a:off x="1609725" y="1600200"/>
              <a:ext cx="5815013" cy="276225"/>
            </a:xfrm>
            <a:prstGeom prst="leftRightArrow">
              <a:avLst>
                <a:gd name="adj1" fmla="val 59167"/>
                <a:gd name="adj2" fmla="val 287512"/>
              </a:avLst>
            </a:prstGeom>
            <a:solidFill>
              <a:srgbClr val="99FF66"/>
            </a:solidFill>
            <a:ln w="12700">
              <a:solidFill>
                <a:schemeClr val="tx1"/>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05" name="Rectangle 343"/>
            <p:cNvSpPr>
              <a:spLocks noChangeArrowheads="1"/>
            </p:cNvSpPr>
            <p:nvPr/>
          </p:nvSpPr>
          <p:spPr bwMode="auto">
            <a:xfrm>
              <a:off x="2777596" y="3396444"/>
              <a:ext cx="106760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路由器 </a:t>
              </a:r>
              <a:r>
                <a:rPr kumimoji="1" lang="en-US" altLang="zh-CN" sz="1800" b="0" u="none" dirty="0">
                  <a:solidFill>
                    <a:srgbClr val="333399"/>
                  </a:solidFill>
                  <a:latin typeface="Arial" charset="0"/>
                  <a:ea typeface="黑体" pitchFamily="2" charset="-122"/>
                </a:rPr>
                <a:t>1</a:t>
              </a:r>
            </a:p>
          </p:txBody>
        </p:sp>
        <p:pic>
          <p:nvPicPr>
            <p:cNvPr id="20506" name="Picture 344"/>
            <p:cNvPicPr>
              <a:picLocks noChangeArrowheads="1"/>
            </p:cNvPicPr>
            <p:nvPr/>
          </p:nvPicPr>
          <p:blipFill>
            <a:blip r:embed="rId3" cstate="print"/>
            <a:srcRect/>
            <a:stretch>
              <a:fillRect/>
            </a:stretch>
          </p:blipFill>
          <p:spPr bwMode="auto">
            <a:xfrm>
              <a:off x="3025775" y="3789363"/>
              <a:ext cx="723900" cy="322262"/>
            </a:xfrm>
            <a:prstGeom prst="rect">
              <a:avLst/>
            </a:prstGeom>
            <a:noFill/>
            <a:ln w="12699">
              <a:noFill/>
              <a:miter lim="800000"/>
              <a:headEnd/>
              <a:tailEnd/>
            </a:ln>
          </p:spPr>
        </p:pic>
        <p:sp>
          <p:nvSpPr>
            <p:cNvPr id="20507" name="Rectangle 345"/>
            <p:cNvSpPr>
              <a:spLocks noChangeArrowheads="1"/>
            </p:cNvSpPr>
            <p:nvPr/>
          </p:nvSpPr>
          <p:spPr bwMode="auto">
            <a:xfrm>
              <a:off x="5036829" y="3396444"/>
              <a:ext cx="1067601"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路由器 </a:t>
              </a:r>
              <a:r>
                <a:rPr kumimoji="1" lang="en-US" altLang="zh-CN" sz="1800" b="0" u="none" dirty="0">
                  <a:solidFill>
                    <a:srgbClr val="333399"/>
                  </a:solidFill>
                  <a:latin typeface="Arial" charset="0"/>
                  <a:ea typeface="黑体" pitchFamily="2" charset="-122"/>
                </a:rPr>
                <a:t>2</a:t>
              </a:r>
            </a:p>
          </p:txBody>
        </p:sp>
        <p:sp>
          <p:nvSpPr>
            <p:cNvPr id="20508" name="Oval 346"/>
            <p:cNvSpPr>
              <a:spLocks noChangeArrowheads="1"/>
            </p:cNvSpPr>
            <p:nvPr/>
          </p:nvSpPr>
          <p:spPr bwMode="auto">
            <a:xfrm>
              <a:off x="434975" y="3675063"/>
              <a:ext cx="631825" cy="236537"/>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09" name="Rectangle 347"/>
            <p:cNvSpPr>
              <a:spLocks noChangeArrowheads="1"/>
            </p:cNvSpPr>
            <p:nvPr/>
          </p:nvSpPr>
          <p:spPr bwMode="auto">
            <a:xfrm>
              <a:off x="465504" y="3601544"/>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dirty="0">
                  <a:solidFill>
                    <a:srgbClr val="333399"/>
                  </a:solidFill>
                  <a:latin typeface="Arial" charset="0"/>
                  <a:ea typeface="黑体" pitchFamily="2" charset="-122"/>
                </a:rPr>
                <a:t>AP</a:t>
              </a:r>
              <a:r>
                <a:rPr kumimoji="1" lang="en-US" altLang="zh-CN" sz="1800" b="0" u="none" baseline="-25000" dirty="0">
                  <a:solidFill>
                    <a:srgbClr val="333399"/>
                  </a:solidFill>
                  <a:latin typeface="Arial" charset="0"/>
                  <a:ea typeface="黑体" pitchFamily="2" charset="-122"/>
                </a:rPr>
                <a:t>1</a:t>
              </a:r>
              <a:endParaRPr kumimoji="1" lang="en-US" altLang="zh-CN" sz="1800" b="0" u="none" dirty="0">
                <a:solidFill>
                  <a:srgbClr val="333399"/>
                </a:solidFill>
                <a:latin typeface="Arial" charset="0"/>
                <a:ea typeface="黑体" pitchFamily="2" charset="-122"/>
              </a:endParaRPr>
            </a:p>
          </p:txBody>
        </p:sp>
        <p:sp>
          <p:nvSpPr>
            <p:cNvPr id="20510" name="Oval 348"/>
            <p:cNvSpPr>
              <a:spLocks noChangeArrowheads="1"/>
            </p:cNvSpPr>
            <p:nvPr/>
          </p:nvSpPr>
          <p:spPr bwMode="auto">
            <a:xfrm>
              <a:off x="8128000" y="1119188"/>
              <a:ext cx="631825" cy="268287"/>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11" name="Line 349"/>
            <p:cNvSpPr>
              <a:spLocks noChangeShapeType="1"/>
            </p:cNvSpPr>
            <p:nvPr/>
          </p:nvSpPr>
          <p:spPr bwMode="auto">
            <a:xfrm rot="5400000">
              <a:off x="3059907" y="2645569"/>
              <a:ext cx="709612" cy="0"/>
            </a:xfrm>
            <a:prstGeom prst="line">
              <a:avLst/>
            </a:prstGeom>
            <a:noFill/>
            <a:ln w="12700">
              <a:solidFill>
                <a:schemeClr val="tx1"/>
              </a:solidFill>
              <a:round/>
              <a:headEnd/>
              <a:tailEnd/>
            </a:ln>
          </p:spPr>
          <p:txBody>
            <a:bodyPr wrap="none" anchor="ctr"/>
            <a:lstStyle/>
            <a:p>
              <a:endParaRPr lang="zh-CN" altLang="en-US"/>
            </a:p>
          </p:txBody>
        </p:sp>
        <p:sp>
          <p:nvSpPr>
            <p:cNvPr id="20512" name="Line 350"/>
            <p:cNvSpPr>
              <a:spLocks noChangeShapeType="1"/>
            </p:cNvSpPr>
            <p:nvPr/>
          </p:nvSpPr>
          <p:spPr bwMode="auto">
            <a:xfrm rot="5400000">
              <a:off x="5250656" y="2643982"/>
              <a:ext cx="719137" cy="0"/>
            </a:xfrm>
            <a:prstGeom prst="line">
              <a:avLst/>
            </a:prstGeom>
            <a:noFill/>
            <a:ln w="12700">
              <a:solidFill>
                <a:schemeClr val="tx1"/>
              </a:solidFill>
              <a:round/>
              <a:headEnd/>
              <a:tailEnd/>
            </a:ln>
          </p:spPr>
          <p:txBody>
            <a:bodyPr wrap="none" anchor="ctr"/>
            <a:lstStyle/>
            <a:p>
              <a:endParaRPr lang="zh-CN" altLang="en-US"/>
            </a:p>
          </p:txBody>
        </p:sp>
        <p:pic>
          <p:nvPicPr>
            <p:cNvPr id="20513" name="Picture 351"/>
            <p:cNvPicPr>
              <a:picLocks noChangeArrowheads="1"/>
            </p:cNvPicPr>
            <p:nvPr/>
          </p:nvPicPr>
          <p:blipFill>
            <a:blip r:embed="rId4" cstate="print"/>
            <a:srcRect/>
            <a:stretch>
              <a:fillRect/>
            </a:stretch>
          </p:blipFill>
          <p:spPr bwMode="auto">
            <a:xfrm>
              <a:off x="6270625" y="3722688"/>
              <a:ext cx="904875" cy="407987"/>
            </a:xfrm>
            <a:prstGeom prst="rect">
              <a:avLst/>
            </a:prstGeom>
            <a:noFill/>
            <a:ln w="9525">
              <a:noFill/>
              <a:miter lim="800000"/>
              <a:headEnd/>
              <a:tailEnd/>
            </a:ln>
          </p:spPr>
        </p:pic>
        <p:sp>
          <p:nvSpPr>
            <p:cNvPr id="20514" name="Rectangle 352"/>
            <p:cNvSpPr>
              <a:spLocks noChangeArrowheads="1"/>
            </p:cNvSpPr>
            <p:nvPr/>
          </p:nvSpPr>
          <p:spPr bwMode="auto">
            <a:xfrm>
              <a:off x="6340475" y="3784600"/>
              <a:ext cx="944198"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a:solidFill>
                    <a:srgbClr val="333399"/>
                  </a:solidFill>
                  <a:latin typeface="Arial" charset="0"/>
                  <a:ea typeface="黑体" pitchFamily="2" charset="-122"/>
                </a:rPr>
                <a:t>LAN</a:t>
              </a:r>
              <a:r>
                <a:rPr kumimoji="1" lang="en-US" altLang="zh-CN" sz="1800" b="0" u="none" baseline="-25000">
                  <a:solidFill>
                    <a:srgbClr val="333399"/>
                  </a:solidFill>
                  <a:latin typeface="Arial" charset="0"/>
                  <a:ea typeface="黑体" pitchFamily="2" charset="-122"/>
                </a:rPr>
                <a:t>2</a:t>
              </a:r>
              <a:endParaRPr kumimoji="1" lang="en-US" altLang="zh-CN" sz="1800" b="0" u="none">
                <a:solidFill>
                  <a:srgbClr val="333399"/>
                </a:solidFill>
                <a:latin typeface="Arial" charset="0"/>
                <a:ea typeface="黑体" pitchFamily="2" charset="-122"/>
              </a:endParaRPr>
            </a:p>
          </p:txBody>
        </p:sp>
        <p:pic>
          <p:nvPicPr>
            <p:cNvPr id="20515" name="Picture 353"/>
            <p:cNvPicPr>
              <a:picLocks noChangeArrowheads="1"/>
            </p:cNvPicPr>
            <p:nvPr/>
          </p:nvPicPr>
          <p:blipFill>
            <a:blip r:embed="rId4" cstate="print"/>
            <a:srcRect/>
            <a:stretch>
              <a:fillRect/>
            </a:stretch>
          </p:blipFill>
          <p:spPr bwMode="auto">
            <a:xfrm>
              <a:off x="4044950" y="3722688"/>
              <a:ext cx="989013" cy="407987"/>
            </a:xfrm>
            <a:prstGeom prst="rect">
              <a:avLst/>
            </a:prstGeom>
            <a:noFill/>
            <a:ln w="9525">
              <a:noFill/>
              <a:miter lim="800000"/>
              <a:headEnd/>
              <a:tailEnd/>
            </a:ln>
          </p:spPr>
        </p:pic>
        <p:sp>
          <p:nvSpPr>
            <p:cNvPr id="20516" name="Rectangle 354"/>
            <p:cNvSpPr>
              <a:spLocks noChangeArrowheads="1"/>
            </p:cNvSpPr>
            <p:nvPr/>
          </p:nvSpPr>
          <p:spPr bwMode="auto">
            <a:xfrm>
              <a:off x="4159250" y="3792538"/>
              <a:ext cx="939212"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a:solidFill>
                    <a:srgbClr val="333399"/>
                  </a:solidFill>
                  <a:latin typeface="Arial" charset="0"/>
                  <a:ea typeface="黑体" pitchFamily="2" charset="-122"/>
                </a:rPr>
                <a:t>WAN</a:t>
              </a:r>
            </a:p>
          </p:txBody>
        </p:sp>
        <p:sp>
          <p:nvSpPr>
            <p:cNvPr id="20517" name="Oval 355"/>
            <p:cNvSpPr>
              <a:spLocks noChangeArrowheads="1"/>
            </p:cNvSpPr>
            <p:nvPr/>
          </p:nvSpPr>
          <p:spPr bwMode="auto">
            <a:xfrm>
              <a:off x="1552575" y="3889375"/>
              <a:ext cx="153988" cy="103188"/>
            </a:xfrm>
            <a:prstGeom prst="ellipse">
              <a:avLst/>
            </a:prstGeom>
            <a:solidFill>
              <a:schemeClr val="bg1"/>
            </a:solidFill>
            <a:ln w="28575">
              <a:solidFill>
                <a:srgbClr val="333399"/>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18" name="Oval 356"/>
            <p:cNvSpPr>
              <a:spLocks noChangeArrowheads="1"/>
            </p:cNvSpPr>
            <p:nvPr/>
          </p:nvSpPr>
          <p:spPr bwMode="auto">
            <a:xfrm>
              <a:off x="419100" y="3952875"/>
              <a:ext cx="633413" cy="236538"/>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19" name="Rectangle 357"/>
            <p:cNvSpPr>
              <a:spLocks noChangeArrowheads="1"/>
            </p:cNvSpPr>
            <p:nvPr/>
          </p:nvSpPr>
          <p:spPr bwMode="auto">
            <a:xfrm>
              <a:off x="424229" y="3879357"/>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dirty="0">
                  <a:solidFill>
                    <a:srgbClr val="333399"/>
                  </a:solidFill>
                  <a:latin typeface="Arial" charset="0"/>
                  <a:ea typeface="黑体" pitchFamily="2" charset="-122"/>
                </a:rPr>
                <a:t>AP</a:t>
              </a:r>
              <a:r>
                <a:rPr kumimoji="1" lang="en-US" altLang="zh-CN" sz="1800" b="0" u="none" baseline="-25000" dirty="0">
                  <a:solidFill>
                    <a:srgbClr val="333399"/>
                  </a:solidFill>
                  <a:latin typeface="Arial" charset="0"/>
                  <a:ea typeface="黑体" pitchFamily="2" charset="-122"/>
                </a:rPr>
                <a:t>2</a:t>
              </a:r>
              <a:endParaRPr kumimoji="1" lang="en-US" altLang="zh-CN" sz="1800" b="0" u="none" dirty="0">
                <a:solidFill>
                  <a:srgbClr val="333399"/>
                </a:solidFill>
                <a:latin typeface="Arial" charset="0"/>
                <a:ea typeface="黑体" pitchFamily="2" charset="-122"/>
              </a:endParaRPr>
            </a:p>
          </p:txBody>
        </p:sp>
        <p:sp>
          <p:nvSpPr>
            <p:cNvPr id="127334" name="Rectangle 358"/>
            <p:cNvSpPr>
              <a:spLocks noChangeArrowheads="1"/>
            </p:cNvSpPr>
            <p:nvPr/>
          </p:nvSpPr>
          <p:spPr bwMode="auto">
            <a:xfrm flipH="1">
              <a:off x="7424738" y="3594100"/>
              <a:ext cx="1447800" cy="663575"/>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p>
              <a:pPr>
                <a:defRPr/>
              </a:pPr>
              <a:endParaRPr lang="zh-CN" altLang="en-US" b="0" u="none">
                <a:solidFill>
                  <a:schemeClr val="tx1"/>
                </a:solidFill>
                <a:latin typeface="Tahoma" pitchFamily="34" charset="0"/>
                <a:ea typeface="宋体" pitchFamily="2" charset="-122"/>
                <a:cs typeface="+mn-cs"/>
              </a:endParaRPr>
            </a:p>
          </p:txBody>
        </p:sp>
        <p:sp>
          <p:nvSpPr>
            <p:cNvPr id="20521" name="Freeform 359"/>
            <p:cNvSpPr>
              <a:spLocks/>
            </p:cNvSpPr>
            <p:nvPr/>
          </p:nvSpPr>
          <p:spPr bwMode="auto">
            <a:xfrm flipH="1">
              <a:off x="7424738" y="3813175"/>
              <a:ext cx="655637" cy="123825"/>
            </a:xfrm>
            <a:custGeom>
              <a:avLst/>
              <a:gdLst>
                <a:gd name="T0" fmla="*/ 0 w 382"/>
                <a:gd name="T1" fmla="*/ 0 h 277"/>
                <a:gd name="T2" fmla="*/ 2147483647 w 382"/>
                <a:gd name="T3" fmla="*/ 0 h 277"/>
                <a:gd name="T4" fmla="*/ 2147483647 w 382"/>
                <a:gd name="T5" fmla="*/ 535939621 h 277"/>
                <a:gd name="T6" fmla="*/ 2147483647 w 382"/>
                <a:gd name="T7" fmla="*/ 535939621 h 277"/>
                <a:gd name="T8" fmla="*/ 2147483647 w 382"/>
                <a:gd name="T9" fmla="*/ 803909319 h 277"/>
                <a:gd name="T10" fmla="*/ 2147483647 w 382"/>
                <a:gd name="T11" fmla="*/ 1071879241 h 277"/>
                <a:gd name="T12" fmla="*/ 2147483647 w 382"/>
                <a:gd name="T13" fmla="*/ 1339848940 h 277"/>
                <a:gd name="T14" fmla="*/ 2147483647 w 382"/>
                <a:gd name="T15" fmla="*/ 1607818638 h 277"/>
                <a:gd name="T16" fmla="*/ 2147483647 w 382"/>
                <a:gd name="T17" fmla="*/ 1875788784 h 277"/>
                <a:gd name="T18" fmla="*/ 2147483647 w 382"/>
                <a:gd name="T19" fmla="*/ 2143956960 h 277"/>
                <a:gd name="T20" fmla="*/ 2147483647 w 382"/>
                <a:gd name="T21" fmla="*/ 2147483647 h 277"/>
                <a:gd name="T22" fmla="*/ 2147483647 w 382"/>
                <a:gd name="T23" fmla="*/ 2147483647 h 277"/>
                <a:gd name="T24" fmla="*/ 2147483647 w 382"/>
                <a:gd name="T25" fmla="*/ 2147483647 h 277"/>
                <a:gd name="T26" fmla="*/ 2147483647 w 382"/>
                <a:gd name="T27" fmla="*/ 2147483647 h 277"/>
                <a:gd name="T28" fmla="*/ 2147483647 w 382"/>
                <a:gd name="T29" fmla="*/ 2147483647 h 277"/>
                <a:gd name="T30" fmla="*/ 2147483647 w 382"/>
                <a:gd name="T31" fmla="*/ 2147483647 h 277"/>
                <a:gd name="T32" fmla="*/ 2147483647 w 382"/>
                <a:gd name="T33" fmla="*/ 2147483647 h 277"/>
                <a:gd name="T34" fmla="*/ 2147483647 w 382"/>
                <a:gd name="T35" fmla="*/ 2147483647 h 277"/>
                <a:gd name="T36" fmla="*/ 2147483647 w 382"/>
                <a:gd name="T37" fmla="*/ 2147483647 h 277"/>
                <a:gd name="T38" fmla="*/ 2147483647 w 382"/>
                <a:gd name="T39" fmla="*/ 2147483647 h 277"/>
                <a:gd name="T40" fmla="*/ 2147483647 w 382"/>
                <a:gd name="T41" fmla="*/ 2147483647 h 277"/>
                <a:gd name="T42" fmla="*/ 2147483647 w 382"/>
                <a:gd name="T43" fmla="*/ 2147483647 h 277"/>
                <a:gd name="T44" fmla="*/ 2147483647 w 382"/>
                <a:gd name="T45" fmla="*/ 2147483647 h 277"/>
                <a:gd name="T46" fmla="*/ 2147483647 w 382"/>
                <a:gd name="T47" fmla="*/ 2147483647 h 277"/>
                <a:gd name="T48" fmla="*/ 2147483647 w 382"/>
                <a:gd name="T49" fmla="*/ 2147483647 h 277"/>
                <a:gd name="T50" fmla="*/ 2147483647 w 382"/>
                <a:gd name="T51" fmla="*/ 2147483647 h 277"/>
                <a:gd name="T52" fmla="*/ 2147483647 w 382"/>
                <a:gd name="T53" fmla="*/ 2147483647 h 277"/>
                <a:gd name="T54" fmla="*/ 2147483647 w 382"/>
                <a:gd name="T55" fmla="*/ 2147483647 h 277"/>
                <a:gd name="T56" fmla="*/ 2147483647 w 382"/>
                <a:gd name="T57" fmla="*/ 2147483647 h 277"/>
                <a:gd name="T58" fmla="*/ 2147483647 w 382"/>
                <a:gd name="T59" fmla="*/ 2147483647 h 277"/>
                <a:gd name="T60" fmla="*/ 2147483647 w 382"/>
                <a:gd name="T61" fmla="*/ 2147483647 h 277"/>
                <a:gd name="T62" fmla="*/ 2147483647 w 382"/>
                <a:gd name="T63" fmla="*/ 2147483647 h 277"/>
                <a:gd name="T64" fmla="*/ 2147483647 w 382"/>
                <a:gd name="T65" fmla="*/ 2147483647 h 277"/>
                <a:gd name="T66" fmla="*/ 2147483647 w 382"/>
                <a:gd name="T67" fmla="*/ 2147483647 h 277"/>
                <a:gd name="T68" fmla="*/ 2147483647 w 382"/>
                <a:gd name="T69" fmla="*/ 2147483647 h 277"/>
                <a:gd name="T70" fmla="*/ 2147483647 w 382"/>
                <a:gd name="T71" fmla="*/ 2147483647 h 277"/>
                <a:gd name="T72" fmla="*/ 2147483647 w 382"/>
                <a:gd name="T73" fmla="*/ 2147483647 h 277"/>
                <a:gd name="T74" fmla="*/ 2147483647 w 382"/>
                <a:gd name="T75" fmla="*/ 2147483647 h 277"/>
                <a:gd name="T76" fmla="*/ 2147483647 w 382"/>
                <a:gd name="T77" fmla="*/ 2147483647 h 277"/>
                <a:gd name="T78" fmla="*/ 2147483647 w 382"/>
                <a:gd name="T79" fmla="*/ 2147483647 h 277"/>
                <a:gd name="T80" fmla="*/ 2147483647 w 382"/>
                <a:gd name="T81" fmla="*/ 2147483647 h 277"/>
                <a:gd name="T82" fmla="*/ 2147483647 w 382"/>
                <a:gd name="T83" fmla="*/ 2147483647 h 277"/>
                <a:gd name="T84" fmla="*/ 2147483647 w 382"/>
                <a:gd name="T85" fmla="*/ 2147483647 h 277"/>
                <a:gd name="T86" fmla="*/ 2147483647 w 382"/>
                <a:gd name="T87" fmla="*/ 2147483647 h 277"/>
                <a:gd name="T88" fmla="*/ 2147483647 w 382"/>
                <a:gd name="T89" fmla="*/ 2147483647 h 277"/>
                <a:gd name="T90" fmla="*/ 2147483647 w 382"/>
                <a:gd name="T91" fmla="*/ 2147483647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headEnd/>
              <a:tailEnd/>
            </a:ln>
          </p:spPr>
          <p:txBody>
            <a:bodyPr/>
            <a:lstStyle/>
            <a:p>
              <a:endParaRPr lang="zh-CN" altLang="en-US"/>
            </a:p>
          </p:txBody>
        </p:sp>
        <p:sp>
          <p:nvSpPr>
            <p:cNvPr id="20522" name="Freeform 360"/>
            <p:cNvSpPr>
              <a:spLocks/>
            </p:cNvSpPr>
            <p:nvPr/>
          </p:nvSpPr>
          <p:spPr bwMode="auto">
            <a:xfrm flipH="1">
              <a:off x="7424738" y="3954463"/>
              <a:ext cx="711200" cy="138112"/>
            </a:xfrm>
            <a:custGeom>
              <a:avLst/>
              <a:gdLst>
                <a:gd name="T0" fmla="*/ 0 w 334"/>
                <a:gd name="T1" fmla="*/ 2147483647 h 244"/>
                <a:gd name="T2" fmla="*/ 2147483647 w 334"/>
                <a:gd name="T3" fmla="*/ 2147483647 h 244"/>
                <a:gd name="T4" fmla="*/ 2147483647 w 334"/>
                <a:gd name="T5" fmla="*/ 2147483647 h 244"/>
                <a:gd name="T6" fmla="*/ 2147483647 w 334"/>
                <a:gd name="T7" fmla="*/ 2147483647 h 244"/>
                <a:gd name="T8" fmla="*/ 2147483647 w 334"/>
                <a:gd name="T9" fmla="*/ 2147483647 h 244"/>
                <a:gd name="T10" fmla="*/ 2147483647 w 334"/>
                <a:gd name="T11" fmla="*/ 2147483647 h 244"/>
                <a:gd name="T12" fmla="*/ 2147483647 w 334"/>
                <a:gd name="T13" fmla="*/ 2147483647 h 244"/>
                <a:gd name="T14" fmla="*/ 2147483647 w 334"/>
                <a:gd name="T15" fmla="*/ 2147483647 h 244"/>
                <a:gd name="T16" fmla="*/ 2147483647 w 334"/>
                <a:gd name="T17" fmla="*/ 2147483647 h 244"/>
                <a:gd name="T18" fmla="*/ 2147483647 w 334"/>
                <a:gd name="T19" fmla="*/ 2147483647 h 244"/>
                <a:gd name="T20" fmla="*/ 2147483647 w 334"/>
                <a:gd name="T21" fmla="*/ 2147483647 h 244"/>
                <a:gd name="T22" fmla="*/ 2147483647 w 334"/>
                <a:gd name="T23" fmla="*/ 2147483647 h 244"/>
                <a:gd name="T24" fmla="*/ 2147483647 w 334"/>
                <a:gd name="T25" fmla="*/ 2147483647 h 244"/>
                <a:gd name="T26" fmla="*/ 2147483647 w 334"/>
                <a:gd name="T27" fmla="*/ 2147483647 h 244"/>
                <a:gd name="T28" fmla="*/ 2147483647 w 334"/>
                <a:gd name="T29" fmla="*/ 2147483647 h 244"/>
                <a:gd name="T30" fmla="*/ 2147483647 w 334"/>
                <a:gd name="T31" fmla="*/ 2147483647 h 244"/>
                <a:gd name="T32" fmla="*/ 2147483647 w 334"/>
                <a:gd name="T33" fmla="*/ 2147483647 h 244"/>
                <a:gd name="T34" fmla="*/ 2147483647 w 334"/>
                <a:gd name="T35" fmla="*/ 2147483647 h 244"/>
                <a:gd name="T36" fmla="*/ 2147483647 w 334"/>
                <a:gd name="T37" fmla="*/ 2147483647 h 244"/>
                <a:gd name="T38" fmla="*/ 2147483647 w 334"/>
                <a:gd name="T39" fmla="*/ 2147483647 h 244"/>
                <a:gd name="T40" fmla="*/ 2147483647 w 334"/>
                <a:gd name="T41" fmla="*/ 2147483647 h 244"/>
                <a:gd name="T42" fmla="*/ 2147483647 w 334"/>
                <a:gd name="T43" fmla="*/ 2147483647 h 244"/>
                <a:gd name="T44" fmla="*/ 2147483647 w 334"/>
                <a:gd name="T45" fmla="*/ 2147483647 h 244"/>
                <a:gd name="T46" fmla="*/ 2147483647 w 334"/>
                <a:gd name="T47" fmla="*/ 2147483647 h 244"/>
                <a:gd name="T48" fmla="*/ 2147483647 w 334"/>
                <a:gd name="T49" fmla="*/ 2147483647 h 244"/>
                <a:gd name="T50" fmla="*/ 2147483647 w 334"/>
                <a:gd name="T51" fmla="*/ 2147483647 h 244"/>
                <a:gd name="T52" fmla="*/ 2147483647 w 334"/>
                <a:gd name="T53" fmla="*/ 2147483647 h 244"/>
                <a:gd name="T54" fmla="*/ 2147483647 w 334"/>
                <a:gd name="T55" fmla="*/ 2147483647 h 244"/>
                <a:gd name="T56" fmla="*/ 2147483647 w 334"/>
                <a:gd name="T57" fmla="*/ 2147483647 h 244"/>
                <a:gd name="T58" fmla="*/ 2147483647 w 334"/>
                <a:gd name="T59" fmla="*/ 2147483647 h 244"/>
                <a:gd name="T60" fmla="*/ 2147483647 w 334"/>
                <a:gd name="T61" fmla="*/ 2147483647 h 244"/>
                <a:gd name="T62" fmla="*/ 2147483647 w 334"/>
                <a:gd name="T63" fmla="*/ 2147483647 h 244"/>
                <a:gd name="T64" fmla="*/ 2147483647 w 334"/>
                <a:gd name="T65" fmla="*/ 2147483647 h 244"/>
                <a:gd name="T66" fmla="*/ 2147483647 w 334"/>
                <a:gd name="T67" fmla="*/ 2147483647 h 244"/>
                <a:gd name="T68" fmla="*/ 2147483647 w 334"/>
                <a:gd name="T69" fmla="*/ 2147483647 h 244"/>
                <a:gd name="T70" fmla="*/ 2147483647 w 334"/>
                <a:gd name="T71" fmla="*/ 2147483647 h 244"/>
                <a:gd name="T72" fmla="*/ 2147483647 w 334"/>
                <a:gd name="T73" fmla="*/ 2147483647 h 244"/>
                <a:gd name="T74" fmla="*/ 2147483647 w 334"/>
                <a:gd name="T75" fmla="*/ 2147483647 h 244"/>
                <a:gd name="T76" fmla="*/ 2147483647 w 334"/>
                <a:gd name="T77" fmla="*/ 1088054837 h 244"/>
                <a:gd name="T78" fmla="*/ 2147483647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headEnd/>
              <a:tailEnd/>
            </a:ln>
          </p:spPr>
          <p:txBody>
            <a:bodyPr/>
            <a:lstStyle/>
            <a:p>
              <a:endParaRPr lang="zh-CN" altLang="en-US"/>
            </a:p>
          </p:txBody>
        </p:sp>
        <p:sp>
          <p:nvSpPr>
            <p:cNvPr id="20523" name="Oval 361"/>
            <p:cNvSpPr>
              <a:spLocks noChangeArrowheads="1"/>
            </p:cNvSpPr>
            <p:nvPr/>
          </p:nvSpPr>
          <p:spPr bwMode="auto">
            <a:xfrm flipH="1">
              <a:off x="7881938" y="3675063"/>
              <a:ext cx="631825" cy="236537"/>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24" name="Rectangle 362"/>
            <p:cNvSpPr>
              <a:spLocks noChangeArrowheads="1"/>
            </p:cNvSpPr>
            <p:nvPr/>
          </p:nvSpPr>
          <p:spPr bwMode="auto">
            <a:xfrm flipH="1">
              <a:off x="7857612" y="3571499"/>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a:solidFill>
                    <a:srgbClr val="333399"/>
                  </a:solidFill>
                  <a:latin typeface="Arial" charset="0"/>
                  <a:ea typeface="黑体" pitchFamily="2" charset="-122"/>
                </a:rPr>
                <a:t>AP</a:t>
              </a:r>
              <a:r>
                <a:rPr kumimoji="1" lang="en-US" altLang="zh-CN" sz="1800" b="0" u="none" baseline="-25000">
                  <a:solidFill>
                    <a:srgbClr val="333399"/>
                  </a:solidFill>
                  <a:latin typeface="Arial" charset="0"/>
                  <a:ea typeface="黑体" pitchFamily="2" charset="-122"/>
                </a:rPr>
                <a:t>3</a:t>
              </a:r>
              <a:endParaRPr kumimoji="1" lang="en-US" altLang="zh-CN" sz="1800" b="0" u="none">
                <a:solidFill>
                  <a:srgbClr val="333399"/>
                </a:solidFill>
                <a:latin typeface="Arial" charset="0"/>
                <a:ea typeface="黑体" pitchFamily="2" charset="-122"/>
              </a:endParaRPr>
            </a:p>
          </p:txBody>
        </p:sp>
        <p:sp>
          <p:nvSpPr>
            <p:cNvPr id="20525" name="Oval 364"/>
            <p:cNvSpPr>
              <a:spLocks noChangeArrowheads="1"/>
            </p:cNvSpPr>
            <p:nvPr/>
          </p:nvSpPr>
          <p:spPr bwMode="auto">
            <a:xfrm flipH="1">
              <a:off x="7867650" y="3952875"/>
              <a:ext cx="631825" cy="236538"/>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26" name="Rectangle 365"/>
            <p:cNvSpPr>
              <a:spLocks noChangeArrowheads="1"/>
            </p:cNvSpPr>
            <p:nvPr/>
          </p:nvSpPr>
          <p:spPr bwMode="auto">
            <a:xfrm flipH="1">
              <a:off x="7919565" y="3860424"/>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dirty="0">
                  <a:solidFill>
                    <a:srgbClr val="333399"/>
                  </a:solidFill>
                  <a:latin typeface="Arial" charset="0"/>
                  <a:ea typeface="黑体" pitchFamily="2" charset="-122"/>
                </a:rPr>
                <a:t>AP</a:t>
              </a:r>
              <a:r>
                <a:rPr kumimoji="1" lang="en-US" altLang="zh-CN" sz="1800" b="0" u="none" baseline="-25000" dirty="0">
                  <a:solidFill>
                    <a:srgbClr val="333399"/>
                  </a:solidFill>
                  <a:latin typeface="Arial" charset="0"/>
                  <a:ea typeface="黑体" pitchFamily="2" charset="-122"/>
                </a:rPr>
                <a:t>4</a:t>
              </a:r>
              <a:endParaRPr kumimoji="1" lang="en-US" altLang="zh-CN" sz="1800" b="0" u="none" dirty="0">
                <a:solidFill>
                  <a:srgbClr val="333399"/>
                </a:solidFill>
                <a:latin typeface="Arial" charset="0"/>
                <a:ea typeface="黑体" pitchFamily="2" charset="-122"/>
              </a:endParaRPr>
            </a:p>
          </p:txBody>
        </p:sp>
        <p:sp>
          <p:nvSpPr>
            <p:cNvPr id="20527" name="Rectangle 366"/>
            <p:cNvSpPr>
              <a:spLocks noChangeArrowheads="1"/>
            </p:cNvSpPr>
            <p:nvPr/>
          </p:nvSpPr>
          <p:spPr bwMode="auto">
            <a:xfrm>
              <a:off x="4171950" y="1918671"/>
              <a:ext cx="911246"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dirty="0">
                  <a:solidFill>
                    <a:srgbClr val="333399"/>
                  </a:solidFill>
                  <a:latin typeface="Arial" charset="0"/>
                  <a:ea typeface="黑体" pitchFamily="2" charset="-122"/>
                </a:rPr>
                <a:t>IP </a:t>
              </a:r>
              <a:r>
                <a:rPr kumimoji="1" lang="zh-CN" altLang="en-US" sz="1800" b="0" u="none" dirty="0">
                  <a:solidFill>
                    <a:srgbClr val="333399"/>
                  </a:solidFill>
                  <a:latin typeface="Arial" charset="0"/>
                  <a:ea typeface="黑体" pitchFamily="2" charset="-122"/>
                </a:rPr>
                <a:t>层</a:t>
              </a:r>
            </a:p>
          </p:txBody>
        </p:sp>
        <p:pic>
          <p:nvPicPr>
            <p:cNvPr id="20528" name="Picture 367"/>
            <p:cNvPicPr>
              <a:picLocks noChangeArrowheads="1"/>
            </p:cNvPicPr>
            <p:nvPr/>
          </p:nvPicPr>
          <p:blipFill>
            <a:blip r:embed="rId4" cstate="print"/>
            <a:srcRect/>
            <a:stretch>
              <a:fillRect/>
            </a:stretch>
          </p:blipFill>
          <p:spPr bwMode="auto">
            <a:xfrm>
              <a:off x="1820863" y="3722688"/>
              <a:ext cx="906462" cy="407987"/>
            </a:xfrm>
            <a:prstGeom prst="rect">
              <a:avLst/>
            </a:prstGeom>
            <a:noFill/>
            <a:ln w="9525">
              <a:noFill/>
              <a:miter lim="800000"/>
              <a:headEnd/>
              <a:tailEnd/>
            </a:ln>
          </p:spPr>
        </p:pic>
        <p:sp>
          <p:nvSpPr>
            <p:cNvPr id="20529" name="Rectangle 368"/>
            <p:cNvSpPr>
              <a:spLocks noChangeArrowheads="1"/>
            </p:cNvSpPr>
            <p:nvPr/>
          </p:nvSpPr>
          <p:spPr bwMode="auto">
            <a:xfrm>
              <a:off x="1952625" y="3783013"/>
              <a:ext cx="944198"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dirty="0">
                  <a:solidFill>
                    <a:srgbClr val="333399"/>
                  </a:solidFill>
                  <a:latin typeface="Arial" charset="0"/>
                  <a:ea typeface="黑体" pitchFamily="2" charset="-122"/>
                </a:rPr>
                <a:t>LAN</a:t>
              </a:r>
              <a:r>
                <a:rPr kumimoji="1" lang="en-US" altLang="zh-CN" sz="1800" b="0" u="none" baseline="-25000" dirty="0">
                  <a:solidFill>
                    <a:srgbClr val="333399"/>
                  </a:solidFill>
                  <a:latin typeface="Arial" charset="0"/>
                  <a:ea typeface="黑体" pitchFamily="2" charset="-122"/>
                </a:rPr>
                <a:t>1</a:t>
              </a:r>
              <a:endParaRPr kumimoji="1" lang="en-US" altLang="zh-CN" sz="1800" b="0" u="none" dirty="0">
                <a:solidFill>
                  <a:srgbClr val="333399"/>
                </a:solidFill>
                <a:latin typeface="Arial" charset="0"/>
                <a:ea typeface="黑体" pitchFamily="2" charset="-122"/>
              </a:endParaRPr>
            </a:p>
          </p:txBody>
        </p:sp>
        <p:sp>
          <p:nvSpPr>
            <p:cNvPr id="20530" name="Freeform 370"/>
            <p:cNvSpPr>
              <a:spLocks/>
            </p:cNvSpPr>
            <p:nvPr/>
          </p:nvSpPr>
          <p:spPr bwMode="auto">
            <a:xfrm>
              <a:off x="1546224" y="1017647"/>
              <a:ext cx="478294" cy="296802"/>
            </a:xfrm>
            <a:custGeom>
              <a:avLst/>
              <a:gdLst>
                <a:gd name="T0" fmla="*/ 2147483647 w 174"/>
                <a:gd name="T1" fmla="*/ 0 h 84"/>
                <a:gd name="T2" fmla="*/ 0 w 174"/>
                <a:gd name="T3" fmla="*/ 2147483647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28575">
              <a:solidFill>
                <a:srgbClr val="333399"/>
              </a:solidFill>
              <a:round/>
              <a:headEnd/>
              <a:tailEnd type="triangle" w="med" len="lg"/>
            </a:ln>
          </p:spPr>
          <p:txBody>
            <a:bodyPr wrap="none" anchor="ctr"/>
            <a:lstStyle/>
            <a:p>
              <a:endParaRPr lang="zh-CN" altLang="en-US"/>
            </a:p>
          </p:txBody>
        </p:sp>
        <p:sp>
          <p:nvSpPr>
            <p:cNvPr id="20531" name="Oval 384"/>
            <p:cNvSpPr>
              <a:spLocks noChangeArrowheads="1"/>
            </p:cNvSpPr>
            <p:nvPr/>
          </p:nvSpPr>
          <p:spPr bwMode="auto">
            <a:xfrm>
              <a:off x="257175" y="1117600"/>
              <a:ext cx="633413" cy="265113"/>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32" name="Rectangle 385"/>
            <p:cNvSpPr>
              <a:spLocks noChangeArrowheads="1"/>
            </p:cNvSpPr>
            <p:nvPr/>
          </p:nvSpPr>
          <p:spPr bwMode="auto">
            <a:xfrm>
              <a:off x="304800" y="1087438"/>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a:solidFill>
                    <a:srgbClr val="333399"/>
                  </a:solidFill>
                  <a:latin typeface="Arial" charset="0"/>
                  <a:ea typeface="黑体" pitchFamily="2" charset="-122"/>
                </a:rPr>
                <a:t>AP</a:t>
              </a:r>
              <a:r>
                <a:rPr kumimoji="1" lang="en-US" altLang="zh-CN" sz="1800" b="0" u="none" baseline="-25000">
                  <a:solidFill>
                    <a:srgbClr val="333399"/>
                  </a:solidFill>
                  <a:latin typeface="Arial" charset="0"/>
                  <a:ea typeface="黑体" pitchFamily="2" charset="-122"/>
                </a:rPr>
                <a:t>1</a:t>
              </a:r>
              <a:endParaRPr kumimoji="1" lang="en-US" altLang="zh-CN" sz="1800" b="0" u="none">
                <a:solidFill>
                  <a:srgbClr val="333399"/>
                </a:solidFill>
                <a:latin typeface="Arial" charset="0"/>
                <a:ea typeface="黑体" pitchFamily="2" charset="-122"/>
              </a:endParaRPr>
            </a:p>
          </p:txBody>
        </p:sp>
        <p:sp>
          <p:nvSpPr>
            <p:cNvPr id="20533" name="Oval 387"/>
            <p:cNvSpPr>
              <a:spLocks noChangeArrowheads="1"/>
            </p:cNvSpPr>
            <p:nvPr/>
          </p:nvSpPr>
          <p:spPr bwMode="auto">
            <a:xfrm>
              <a:off x="939800" y="1173163"/>
              <a:ext cx="633413" cy="282575"/>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34" name="Rectangle 388"/>
            <p:cNvSpPr>
              <a:spLocks noChangeArrowheads="1"/>
            </p:cNvSpPr>
            <p:nvPr/>
          </p:nvSpPr>
          <p:spPr bwMode="auto">
            <a:xfrm>
              <a:off x="969964" y="1154112"/>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a:solidFill>
                    <a:srgbClr val="333399"/>
                  </a:solidFill>
                  <a:latin typeface="Arial" charset="0"/>
                  <a:ea typeface="黑体" pitchFamily="2" charset="-122"/>
                </a:rPr>
                <a:t>AP</a:t>
              </a:r>
              <a:r>
                <a:rPr kumimoji="1" lang="en-US" altLang="zh-CN" sz="1800" b="0" u="none" baseline="-25000">
                  <a:solidFill>
                    <a:srgbClr val="333399"/>
                  </a:solidFill>
                  <a:latin typeface="Arial" charset="0"/>
                  <a:ea typeface="黑体" pitchFamily="2" charset="-122"/>
                </a:rPr>
                <a:t>2</a:t>
              </a:r>
              <a:endParaRPr kumimoji="1" lang="en-US" altLang="zh-CN" sz="1800" b="0" u="none">
                <a:solidFill>
                  <a:srgbClr val="333399"/>
                </a:solidFill>
                <a:latin typeface="Arial" charset="0"/>
                <a:ea typeface="黑体" pitchFamily="2" charset="-122"/>
              </a:endParaRPr>
            </a:p>
          </p:txBody>
        </p:sp>
        <p:sp>
          <p:nvSpPr>
            <p:cNvPr id="20535" name="Oval 389"/>
            <p:cNvSpPr>
              <a:spLocks noChangeArrowheads="1"/>
            </p:cNvSpPr>
            <p:nvPr/>
          </p:nvSpPr>
          <p:spPr bwMode="auto">
            <a:xfrm>
              <a:off x="790575" y="1884363"/>
              <a:ext cx="153988" cy="103187"/>
            </a:xfrm>
            <a:prstGeom prst="ellipse">
              <a:avLst/>
            </a:prstGeom>
            <a:solidFill>
              <a:schemeClr val="bg1"/>
            </a:solidFill>
            <a:ln w="28575">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36" name="Rectangle 392"/>
            <p:cNvSpPr>
              <a:spLocks noChangeArrowheads="1"/>
            </p:cNvSpPr>
            <p:nvPr/>
          </p:nvSpPr>
          <p:spPr bwMode="auto">
            <a:xfrm>
              <a:off x="8169275" y="1082676"/>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a:solidFill>
                    <a:srgbClr val="333399"/>
                  </a:solidFill>
                  <a:latin typeface="Arial" charset="0"/>
                  <a:ea typeface="黑体" pitchFamily="2" charset="-122"/>
                </a:rPr>
                <a:t>AP</a:t>
              </a:r>
              <a:r>
                <a:rPr kumimoji="1" lang="en-US" altLang="zh-CN" sz="1800" b="0" u="none" baseline="-25000">
                  <a:solidFill>
                    <a:srgbClr val="333399"/>
                  </a:solidFill>
                  <a:latin typeface="Arial" charset="0"/>
                  <a:ea typeface="黑体" pitchFamily="2" charset="-122"/>
                </a:rPr>
                <a:t>4</a:t>
              </a:r>
              <a:endParaRPr kumimoji="1" lang="en-US" altLang="zh-CN" sz="1800" b="0" u="none">
                <a:solidFill>
                  <a:srgbClr val="333399"/>
                </a:solidFill>
                <a:latin typeface="Arial" charset="0"/>
                <a:ea typeface="黑体" pitchFamily="2" charset="-122"/>
              </a:endParaRPr>
            </a:p>
          </p:txBody>
        </p:sp>
        <p:sp>
          <p:nvSpPr>
            <p:cNvPr id="20537" name="Oval 393"/>
            <p:cNvSpPr>
              <a:spLocks noChangeArrowheads="1"/>
            </p:cNvSpPr>
            <p:nvPr/>
          </p:nvSpPr>
          <p:spPr bwMode="auto">
            <a:xfrm>
              <a:off x="8120063" y="1884363"/>
              <a:ext cx="150812" cy="103187"/>
            </a:xfrm>
            <a:prstGeom prst="ellipse">
              <a:avLst/>
            </a:prstGeom>
            <a:solidFill>
              <a:schemeClr val="bg1"/>
            </a:solidFill>
            <a:ln w="28575">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38" name="Rectangle 396"/>
            <p:cNvSpPr>
              <a:spLocks noChangeArrowheads="1"/>
            </p:cNvSpPr>
            <p:nvPr/>
          </p:nvSpPr>
          <p:spPr bwMode="auto">
            <a:xfrm>
              <a:off x="1756649" y="1202519"/>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端口</a:t>
              </a:r>
            </a:p>
          </p:txBody>
        </p:sp>
        <p:sp>
          <p:nvSpPr>
            <p:cNvPr id="20539" name="Rectangle 397"/>
            <p:cNvSpPr>
              <a:spLocks noChangeArrowheads="1"/>
            </p:cNvSpPr>
            <p:nvPr/>
          </p:nvSpPr>
          <p:spPr bwMode="auto">
            <a:xfrm>
              <a:off x="6463383" y="1135844"/>
              <a:ext cx="644408" cy="366767"/>
            </a:xfrm>
            <a:prstGeom prst="rect">
              <a:avLst/>
            </a:prstGeom>
            <a:no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333399"/>
                  </a:solidFill>
                  <a:latin typeface="Arial" charset="0"/>
                  <a:ea typeface="黑体" pitchFamily="2" charset="-122"/>
                </a:rPr>
                <a:t>端口</a:t>
              </a:r>
            </a:p>
          </p:txBody>
        </p:sp>
        <p:sp>
          <p:nvSpPr>
            <p:cNvPr id="20540" name="Line 398"/>
            <p:cNvSpPr>
              <a:spLocks noChangeShapeType="1"/>
            </p:cNvSpPr>
            <p:nvPr/>
          </p:nvSpPr>
          <p:spPr bwMode="auto">
            <a:xfrm>
              <a:off x="7135813" y="1449388"/>
              <a:ext cx="577850" cy="101600"/>
            </a:xfrm>
            <a:prstGeom prst="line">
              <a:avLst/>
            </a:prstGeom>
            <a:noFill/>
            <a:ln w="28575">
              <a:solidFill>
                <a:srgbClr val="333399"/>
              </a:solidFill>
              <a:round/>
              <a:headEnd/>
              <a:tailEnd type="triangle" w="med" len="lg"/>
            </a:ln>
          </p:spPr>
          <p:txBody>
            <a:bodyPr/>
            <a:lstStyle/>
            <a:p>
              <a:endParaRPr lang="zh-CN" altLang="en-US"/>
            </a:p>
          </p:txBody>
        </p:sp>
        <p:sp>
          <p:nvSpPr>
            <p:cNvPr id="20541" name="Line 399"/>
            <p:cNvSpPr>
              <a:spLocks noChangeShapeType="1"/>
            </p:cNvSpPr>
            <p:nvPr/>
          </p:nvSpPr>
          <p:spPr bwMode="auto">
            <a:xfrm flipH="1">
              <a:off x="1306513" y="1458913"/>
              <a:ext cx="544512" cy="92075"/>
            </a:xfrm>
            <a:prstGeom prst="line">
              <a:avLst/>
            </a:prstGeom>
            <a:noFill/>
            <a:ln w="28575">
              <a:solidFill>
                <a:srgbClr val="333399"/>
              </a:solidFill>
              <a:round/>
              <a:headEnd/>
              <a:tailEnd type="triangle" w="med" len="lg"/>
            </a:ln>
          </p:spPr>
          <p:txBody>
            <a:bodyPr/>
            <a:lstStyle/>
            <a:p>
              <a:endParaRPr lang="zh-CN" altLang="en-US"/>
            </a:p>
          </p:txBody>
        </p:sp>
        <p:sp>
          <p:nvSpPr>
            <p:cNvPr id="20543" name="Line 401"/>
            <p:cNvSpPr>
              <a:spLocks noChangeShapeType="1"/>
            </p:cNvSpPr>
            <p:nvPr/>
          </p:nvSpPr>
          <p:spPr bwMode="auto">
            <a:xfrm>
              <a:off x="1655763" y="4408488"/>
              <a:ext cx="5765800" cy="0"/>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20544" name="Line 402"/>
            <p:cNvSpPr>
              <a:spLocks noChangeShapeType="1"/>
            </p:cNvSpPr>
            <p:nvPr/>
          </p:nvSpPr>
          <p:spPr bwMode="auto">
            <a:xfrm flipH="1">
              <a:off x="1655763" y="4314825"/>
              <a:ext cx="0" cy="225425"/>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20545" name="Line 403"/>
            <p:cNvSpPr>
              <a:spLocks noChangeShapeType="1"/>
            </p:cNvSpPr>
            <p:nvPr/>
          </p:nvSpPr>
          <p:spPr bwMode="auto">
            <a:xfrm>
              <a:off x="7424738" y="4314825"/>
              <a:ext cx="7937" cy="171450"/>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20546" name="Rectangle 404"/>
            <p:cNvSpPr>
              <a:spLocks noChangeArrowheads="1"/>
            </p:cNvSpPr>
            <p:nvPr/>
          </p:nvSpPr>
          <p:spPr bwMode="auto">
            <a:xfrm>
              <a:off x="3190217" y="4199263"/>
              <a:ext cx="2736270" cy="409738"/>
            </a:xfrm>
            <a:prstGeom prst="rect">
              <a:avLst/>
            </a:prstGeom>
            <a:solidFill>
              <a:srgbClr val="CCECFF"/>
            </a:solidFill>
            <a:ln w="12700">
              <a:noFill/>
              <a:miter lim="800000"/>
              <a:headEnd/>
              <a:tailEnd/>
            </a:ln>
          </p:spPr>
          <p:txBody>
            <a:bodyPr wrap="none" lIns="90488" tIns="44450" rIns="90488" bIns="44450">
              <a:spAutoFit/>
            </a:bodyPr>
            <a:lstStyle/>
            <a:p>
              <a:pPr defTabSz="762000" eaLnBrk="0" hangingPunct="0"/>
              <a:r>
                <a:rPr kumimoji="1" lang="en-US" altLang="zh-CN" sz="1800" b="0" u="none" dirty="0">
                  <a:solidFill>
                    <a:srgbClr val="009900"/>
                  </a:solidFill>
                  <a:latin typeface="Arial" charset="0"/>
                  <a:ea typeface="黑体" pitchFamily="2" charset="-122"/>
                </a:rPr>
                <a:t>IP </a:t>
              </a:r>
              <a:r>
                <a:rPr kumimoji="1" lang="zh-CN" altLang="en-US" sz="1800" b="0" u="none" dirty="0">
                  <a:solidFill>
                    <a:srgbClr val="009900"/>
                  </a:solidFill>
                  <a:latin typeface="Arial" charset="0"/>
                  <a:ea typeface="黑体" pitchFamily="2" charset="-122"/>
                </a:rPr>
                <a:t>协议的作用范围</a:t>
              </a:r>
            </a:p>
          </p:txBody>
        </p:sp>
        <p:sp>
          <p:nvSpPr>
            <p:cNvPr id="20547" name="Line 405"/>
            <p:cNvSpPr>
              <a:spLocks noChangeShapeType="1"/>
            </p:cNvSpPr>
            <p:nvPr/>
          </p:nvSpPr>
          <p:spPr bwMode="auto">
            <a:xfrm>
              <a:off x="666750" y="4203700"/>
              <a:ext cx="0" cy="636588"/>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20548" name="Line 406"/>
            <p:cNvSpPr>
              <a:spLocks noChangeShapeType="1"/>
            </p:cNvSpPr>
            <p:nvPr/>
          </p:nvSpPr>
          <p:spPr bwMode="auto">
            <a:xfrm>
              <a:off x="8164513" y="4148138"/>
              <a:ext cx="0" cy="679450"/>
            </a:xfrm>
            <a:prstGeom prst="line">
              <a:avLst/>
            </a:prstGeom>
            <a:noFill/>
            <a:ln w="12700">
              <a:solidFill>
                <a:schemeClr val="tx1"/>
              </a:solidFill>
              <a:prstDash val="dash"/>
              <a:round/>
              <a:headEnd type="none" w="sm" len="med"/>
              <a:tailEnd type="none" w="sm" len="med"/>
            </a:ln>
          </p:spPr>
          <p:txBody>
            <a:bodyPr/>
            <a:lstStyle/>
            <a:p>
              <a:endParaRPr lang="zh-CN" altLang="en-US"/>
            </a:p>
          </p:txBody>
        </p:sp>
        <p:sp>
          <p:nvSpPr>
            <p:cNvPr id="20549" name="Line 407"/>
            <p:cNvSpPr>
              <a:spLocks noChangeShapeType="1"/>
            </p:cNvSpPr>
            <p:nvPr/>
          </p:nvSpPr>
          <p:spPr bwMode="auto">
            <a:xfrm>
              <a:off x="666750" y="4708525"/>
              <a:ext cx="7497763" cy="0"/>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20550" name="Rectangle 408"/>
            <p:cNvSpPr>
              <a:spLocks noChangeArrowheads="1"/>
            </p:cNvSpPr>
            <p:nvPr/>
          </p:nvSpPr>
          <p:spPr bwMode="auto">
            <a:xfrm>
              <a:off x="2118654" y="4551362"/>
              <a:ext cx="5158650" cy="409738"/>
            </a:xfrm>
            <a:prstGeom prst="rect">
              <a:avLst/>
            </a:prstGeom>
            <a:solidFill>
              <a:srgbClr val="CCFFFF"/>
            </a:solidFill>
            <a:ln w="12700">
              <a:noFill/>
              <a:miter lim="800000"/>
              <a:headEnd/>
              <a:tailEnd/>
            </a:ln>
          </p:spPr>
          <p:txBody>
            <a:bodyPr wrap="none" lIns="90488" tIns="44450" rIns="90488" bIns="44450">
              <a:spAutoFit/>
            </a:bodyPr>
            <a:lstStyle/>
            <a:p>
              <a:pPr defTabSz="762000" eaLnBrk="0" hangingPunct="0"/>
              <a:r>
                <a:rPr kumimoji="1" lang="zh-CN" altLang="en-US" sz="1800" b="0" u="none" dirty="0">
                  <a:solidFill>
                    <a:srgbClr val="FF0000"/>
                  </a:solidFill>
                  <a:latin typeface="Arial" charset="0"/>
                  <a:ea typeface="黑体" pitchFamily="2" charset="-122"/>
                </a:rPr>
                <a:t>传输层协议 </a:t>
              </a:r>
              <a:r>
                <a:rPr kumimoji="1" lang="en-US" altLang="zh-CN" sz="1800" b="0" u="none" dirty="0">
                  <a:solidFill>
                    <a:srgbClr val="FF0000"/>
                  </a:solidFill>
                  <a:latin typeface="Arial" charset="0"/>
                  <a:ea typeface="黑体" pitchFamily="2" charset="-122"/>
                </a:rPr>
                <a:t>TCP </a:t>
              </a:r>
              <a:r>
                <a:rPr kumimoji="1" lang="zh-CN" altLang="en-US" sz="1800" b="0" u="none" dirty="0">
                  <a:solidFill>
                    <a:srgbClr val="FF0000"/>
                  </a:solidFill>
                  <a:latin typeface="Arial" charset="0"/>
                  <a:ea typeface="黑体" pitchFamily="2" charset="-122"/>
                </a:rPr>
                <a:t>和 </a:t>
              </a:r>
              <a:r>
                <a:rPr kumimoji="1" lang="en-US" altLang="zh-CN" sz="1800" b="0" u="none" dirty="0">
                  <a:solidFill>
                    <a:srgbClr val="FF0000"/>
                  </a:solidFill>
                  <a:latin typeface="Arial" charset="0"/>
                  <a:ea typeface="黑体" pitchFamily="2" charset="-122"/>
                </a:rPr>
                <a:t>UDP </a:t>
              </a:r>
              <a:r>
                <a:rPr kumimoji="1" lang="zh-CN" altLang="en-US" sz="1800" b="0" u="none" dirty="0">
                  <a:solidFill>
                    <a:srgbClr val="FF0000"/>
                  </a:solidFill>
                  <a:latin typeface="Arial" charset="0"/>
                  <a:ea typeface="黑体" pitchFamily="2" charset="-122"/>
                </a:rPr>
                <a:t>的作用范围</a:t>
              </a:r>
            </a:p>
          </p:txBody>
        </p:sp>
        <p:pic>
          <p:nvPicPr>
            <p:cNvPr id="20551" name="Picture 409"/>
            <p:cNvPicPr>
              <a:picLocks noChangeArrowheads="1"/>
            </p:cNvPicPr>
            <p:nvPr/>
          </p:nvPicPr>
          <p:blipFill>
            <a:blip r:embed="rId3" cstate="print"/>
            <a:srcRect/>
            <a:stretch>
              <a:fillRect/>
            </a:stretch>
          </p:blipFill>
          <p:spPr bwMode="auto">
            <a:xfrm>
              <a:off x="5273675" y="3789363"/>
              <a:ext cx="723900" cy="322262"/>
            </a:xfrm>
            <a:prstGeom prst="rect">
              <a:avLst/>
            </a:prstGeom>
            <a:noFill/>
            <a:ln w="12699">
              <a:noFill/>
              <a:miter lim="800000"/>
              <a:headEnd/>
              <a:tailEnd/>
            </a:ln>
          </p:spPr>
        </p:pic>
        <p:sp>
          <p:nvSpPr>
            <p:cNvPr id="20552" name="Rectangle 411"/>
            <p:cNvSpPr>
              <a:spLocks noChangeArrowheads="1"/>
            </p:cNvSpPr>
            <p:nvPr/>
          </p:nvSpPr>
          <p:spPr bwMode="auto">
            <a:xfrm>
              <a:off x="511175" y="1506538"/>
              <a:ext cx="215900" cy="161925"/>
            </a:xfrm>
            <a:prstGeom prst="rect">
              <a:avLst/>
            </a:prstGeom>
            <a:noFill/>
            <a:ln w="38100">
              <a:solidFill>
                <a:srgbClr val="CC3300"/>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53" name="Rectangle 412"/>
            <p:cNvSpPr>
              <a:spLocks noChangeArrowheads="1"/>
            </p:cNvSpPr>
            <p:nvPr/>
          </p:nvSpPr>
          <p:spPr bwMode="auto">
            <a:xfrm>
              <a:off x="1095375" y="1506538"/>
              <a:ext cx="215900" cy="161925"/>
            </a:xfrm>
            <a:prstGeom prst="rect">
              <a:avLst/>
            </a:prstGeom>
            <a:noFill/>
            <a:ln w="38100">
              <a:solidFill>
                <a:srgbClr val="CC3300"/>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54" name="Rectangle 413"/>
            <p:cNvSpPr>
              <a:spLocks noChangeArrowheads="1"/>
            </p:cNvSpPr>
            <p:nvPr/>
          </p:nvSpPr>
          <p:spPr bwMode="auto">
            <a:xfrm>
              <a:off x="7686675" y="1516063"/>
              <a:ext cx="215900" cy="161925"/>
            </a:xfrm>
            <a:prstGeom prst="rect">
              <a:avLst/>
            </a:prstGeom>
            <a:noFill/>
            <a:ln w="38100">
              <a:solidFill>
                <a:srgbClr val="CC3300"/>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55" name="Rectangle 414"/>
            <p:cNvSpPr>
              <a:spLocks noChangeArrowheads="1"/>
            </p:cNvSpPr>
            <p:nvPr/>
          </p:nvSpPr>
          <p:spPr bwMode="auto">
            <a:xfrm>
              <a:off x="8423275" y="1516063"/>
              <a:ext cx="215900" cy="161925"/>
            </a:xfrm>
            <a:prstGeom prst="rect">
              <a:avLst/>
            </a:prstGeom>
            <a:noFill/>
            <a:ln w="38100">
              <a:solidFill>
                <a:srgbClr val="CC3300"/>
              </a:solid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56" name="Freeform 390"/>
            <p:cNvSpPr>
              <a:spLocks/>
            </p:cNvSpPr>
            <p:nvPr/>
          </p:nvSpPr>
          <p:spPr bwMode="auto">
            <a:xfrm>
              <a:off x="7797800" y="1387475"/>
              <a:ext cx="331788" cy="522288"/>
            </a:xfrm>
            <a:custGeom>
              <a:avLst/>
              <a:gdLst>
                <a:gd name="T0" fmla="*/ 2147483647 w 193"/>
                <a:gd name="T1" fmla="*/ 0 h 453"/>
                <a:gd name="T2" fmla="*/ 2147483647 w 193"/>
                <a:gd name="T3" fmla="*/ 2147483647 h 453"/>
                <a:gd name="T4" fmla="*/ 2147483647 w 193"/>
                <a:gd name="T5" fmla="*/ 2147483647 h 453"/>
                <a:gd name="T6" fmla="*/ 2147483647 w 193"/>
                <a:gd name="T7" fmla="*/ 2147483647 h 453"/>
                <a:gd name="T8" fmla="*/ 2147483647 w 193"/>
                <a:gd name="T9" fmla="*/ 2147483647 h 453"/>
                <a:gd name="T10" fmla="*/ 0 60000 65536"/>
                <a:gd name="T11" fmla="*/ 0 60000 65536"/>
                <a:gd name="T12" fmla="*/ 0 60000 65536"/>
                <a:gd name="T13" fmla="*/ 0 60000 65536"/>
                <a:gd name="T14" fmla="*/ 0 60000 65536"/>
                <a:gd name="T15" fmla="*/ 0 w 193"/>
                <a:gd name="T16" fmla="*/ 0 h 453"/>
                <a:gd name="T17" fmla="*/ 193 w 193"/>
                <a:gd name="T18" fmla="*/ 453 h 453"/>
              </a:gdLst>
              <a:ahLst/>
              <a:cxnLst>
                <a:cxn ang="T10">
                  <a:pos x="T0" y="T1"/>
                </a:cxn>
                <a:cxn ang="T11">
                  <a:pos x="T2" y="T3"/>
                </a:cxn>
                <a:cxn ang="T12">
                  <a:pos x="T4" y="T5"/>
                </a:cxn>
                <a:cxn ang="T13">
                  <a:pos x="T6" y="T7"/>
                </a:cxn>
                <a:cxn ang="T14">
                  <a:pos x="T8" y="T9"/>
                </a:cxn>
              </a:cxnLst>
              <a:rect l="T15" t="T16" r="T17" b="T18"/>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a:solidFill>
                <a:srgbClr val="333399"/>
              </a:solidFill>
              <a:round/>
              <a:headEnd/>
              <a:tailEnd/>
            </a:ln>
          </p:spPr>
          <p:txBody>
            <a:bodyPr wrap="none" anchor="ctr"/>
            <a:lstStyle/>
            <a:p>
              <a:endParaRPr lang="zh-CN" altLang="en-US"/>
            </a:p>
          </p:txBody>
        </p:sp>
        <p:sp>
          <p:nvSpPr>
            <p:cNvPr id="20557" name="Freeform 391"/>
            <p:cNvSpPr>
              <a:spLocks/>
            </p:cNvSpPr>
            <p:nvPr/>
          </p:nvSpPr>
          <p:spPr bwMode="auto">
            <a:xfrm>
              <a:off x="8248650" y="1390650"/>
              <a:ext cx="292100" cy="515938"/>
            </a:xfrm>
            <a:custGeom>
              <a:avLst/>
              <a:gdLst>
                <a:gd name="T0" fmla="*/ 2147483647 w 171"/>
                <a:gd name="T1" fmla="*/ 0 h 447"/>
                <a:gd name="T2" fmla="*/ 2147483647 w 171"/>
                <a:gd name="T3" fmla="*/ 2147483647 h 447"/>
                <a:gd name="T4" fmla="*/ 2147483647 w 171"/>
                <a:gd name="T5" fmla="*/ 2147483647 h 447"/>
                <a:gd name="T6" fmla="*/ 2147483647 w 171"/>
                <a:gd name="T7" fmla="*/ 2147483647 h 447"/>
                <a:gd name="T8" fmla="*/ 0 w 171"/>
                <a:gd name="T9" fmla="*/ 2147483647 h 447"/>
                <a:gd name="T10" fmla="*/ 0 60000 65536"/>
                <a:gd name="T11" fmla="*/ 0 60000 65536"/>
                <a:gd name="T12" fmla="*/ 0 60000 65536"/>
                <a:gd name="T13" fmla="*/ 0 60000 65536"/>
                <a:gd name="T14" fmla="*/ 0 60000 65536"/>
                <a:gd name="T15" fmla="*/ 0 w 171"/>
                <a:gd name="T16" fmla="*/ 0 h 447"/>
                <a:gd name="T17" fmla="*/ 171 w 171"/>
                <a:gd name="T18" fmla="*/ 447 h 447"/>
              </a:gdLst>
              <a:ahLst/>
              <a:cxnLst>
                <a:cxn ang="T10">
                  <a:pos x="T0" y="T1"/>
                </a:cxn>
                <a:cxn ang="T11">
                  <a:pos x="T2" y="T3"/>
                </a:cxn>
                <a:cxn ang="T12">
                  <a:pos x="T4" y="T5"/>
                </a:cxn>
                <a:cxn ang="T13">
                  <a:pos x="T6" y="T7"/>
                </a:cxn>
                <a:cxn ang="T14">
                  <a:pos x="T8" y="T9"/>
                </a:cxn>
              </a:cxnLst>
              <a:rect l="T15" t="T16" r="T17" b="T18"/>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a:solidFill>
                <a:srgbClr val="333399"/>
              </a:solidFill>
              <a:round/>
              <a:headEnd/>
              <a:tailEnd/>
            </a:ln>
          </p:spPr>
          <p:txBody>
            <a:bodyPr wrap="none" anchor="ctr"/>
            <a:lstStyle/>
            <a:p>
              <a:endParaRPr lang="zh-CN" altLang="en-US"/>
            </a:p>
          </p:txBody>
        </p:sp>
        <p:sp>
          <p:nvSpPr>
            <p:cNvPr id="20558" name="Oval 394"/>
            <p:cNvSpPr>
              <a:spLocks noChangeArrowheads="1"/>
            </p:cNvSpPr>
            <p:nvPr/>
          </p:nvSpPr>
          <p:spPr bwMode="auto">
            <a:xfrm>
              <a:off x="7502525" y="1220788"/>
              <a:ext cx="630238" cy="265112"/>
            </a:xfrm>
            <a:prstGeom prst="ellipse">
              <a:avLst/>
            </a:prstGeom>
            <a:solidFill>
              <a:srgbClr val="FFCCFF"/>
            </a:solidFill>
            <a:ln w="12700">
              <a:solidFill>
                <a:schemeClr val="tx1"/>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59" name="Rectangle 395"/>
            <p:cNvSpPr>
              <a:spLocks noChangeArrowheads="1"/>
            </p:cNvSpPr>
            <p:nvPr/>
          </p:nvSpPr>
          <p:spPr bwMode="auto">
            <a:xfrm>
              <a:off x="7527925" y="1185863"/>
              <a:ext cx="758317" cy="409738"/>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800" b="0" u="none">
                  <a:solidFill>
                    <a:srgbClr val="333399"/>
                  </a:solidFill>
                  <a:latin typeface="Arial" charset="0"/>
                  <a:ea typeface="黑体" pitchFamily="2" charset="-122"/>
                </a:rPr>
                <a:t>AP</a:t>
              </a:r>
              <a:r>
                <a:rPr kumimoji="1" lang="en-US" altLang="zh-CN" sz="1800" b="0" u="none" baseline="-25000">
                  <a:solidFill>
                    <a:srgbClr val="333399"/>
                  </a:solidFill>
                  <a:latin typeface="Arial" charset="0"/>
                  <a:ea typeface="黑体" pitchFamily="2" charset="-122"/>
                </a:rPr>
                <a:t>3</a:t>
              </a:r>
              <a:endParaRPr kumimoji="1" lang="en-US" altLang="zh-CN" sz="1800" b="0" u="none">
                <a:solidFill>
                  <a:srgbClr val="333399"/>
                </a:solidFill>
                <a:latin typeface="Arial" charset="0"/>
                <a:ea typeface="黑体" pitchFamily="2" charset="-122"/>
              </a:endParaRPr>
            </a:p>
          </p:txBody>
        </p:sp>
        <p:sp>
          <p:nvSpPr>
            <p:cNvPr id="20560" name="Freeform 386"/>
            <p:cNvSpPr>
              <a:spLocks/>
            </p:cNvSpPr>
            <p:nvPr/>
          </p:nvSpPr>
          <p:spPr bwMode="auto">
            <a:xfrm>
              <a:off x="946150" y="1435100"/>
              <a:ext cx="271463" cy="471488"/>
            </a:xfrm>
            <a:custGeom>
              <a:avLst/>
              <a:gdLst>
                <a:gd name="T0" fmla="*/ 2147483647 w 159"/>
                <a:gd name="T1" fmla="*/ 0 h 408"/>
                <a:gd name="T2" fmla="*/ 2147483647 w 159"/>
                <a:gd name="T3" fmla="*/ 2147483647 h 408"/>
                <a:gd name="T4" fmla="*/ 2147483647 w 159"/>
                <a:gd name="T5" fmla="*/ 2147483647 h 408"/>
                <a:gd name="T6" fmla="*/ 0 w 159"/>
                <a:gd name="T7" fmla="*/ 2147483647 h 408"/>
                <a:gd name="T8" fmla="*/ 0 60000 65536"/>
                <a:gd name="T9" fmla="*/ 0 60000 65536"/>
                <a:gd name="T10" fmla="*/ 0 60000 65536"/>
                <a:gd name="T11" fmla="*/ 0 60000 65536"/>
                <a:gd name="T12" fmla="*/ 0 w 159"/>
                <a:gd name="T13" fmla="*/ 0 h 408"/>
                <a:gd name="T14" fmla="*/ 159 w 159"/>
                <a:gd name="T15" fmla="*/ 408 h 408"/>
              </a:gdLst>
              <a:ahLst/>
              <a:cxnLst>
                <a:cxn ang="T8">
                  <a:pos x="T0" y="T1"/>
                </a:cxn>
                <a:cxn ang="T9">
                  <a:pos x="T2" y="T3"/>
                </a:cxn>
                <a:cxn ang="T10">
                  <a:pos x="T4" y="T5"/>
                </a:cxn>
                <a:cxn ang="T11">
                  <a:pos x="T6" y="T7"/>
                </a:cxn>
              </a:cxnLst>
              <a:rect l="T12" t="T13" r="T14" b="T15"/>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a:solidFill>
                <a:srgbClr val="333399"/>
              </a:solidFill>
              <a:round/>
              <a:headEnd/>
              <a:tailEnd/>
            </a:ln>
          </p:spPr>
          <p:txBody>
            <a:bodyPr wrap="none" anchor="ctr"/>
            <a:lstStyle/>
            <a:p>
              <a:endParaRPr lang="zh-CN" altLang="en-US"/>
            </a:p>
          </p:txBody>
        </p:sp>
        <p:sp>
          <p:nvSpPr>
            <p:cNvPr id="20561" name="Freeform 383"/>
            <p:cNvSpPr>
              <a:spLocks/>
            </p:cNvSpPr>
            <p:nvPr/>
          </p:nvSpPr>
          <p:spPr bwMode="auto">
            <a:xfrm>
              <a:off x="601663" y="1370013"/>
              <a:ext cx="255587" cy="568325"/>
            </a:xfrm>
            <a:custGeom>
              <a:avLst/>
              <a:gdLst>
                <a:gd name="T0" fmla="*/ 2147483647 w 149"/>
                <a:gd name="T1" fmla="*/ 0 h 492"/>
                <a:gd name="T2" fmla="*/ 2147483647 w 149"/>
                <a:gd name="T3" fmla="*/ 2147483647 h 492"/>
                <a:gd name="T4" fmla="*/ 2147483647 w 149"/>
                <a:gd name="T5" fmla="*/ 2147483647 h 492"/>
                <a:gd name="T6" fmla="*/ 2147483647 w 149"/>
                <a:gd name="T7" fmla="*/ 2147483647 h 492"/>
                <a:gd name="T8" fmla="*/ 0 60000 65536"/>
                <a:gd name="T9" fmla="*/ 0 60000 65536"/>
                <a:gd name="T10" fmla="*/ 0 60000 65536"/>
                <a:gd name="T11" fmla="*/ 0 60000 65536"/>
                <a:gd name="T12" fmla="*/ 0 w 149"/>
                <a:gd name="T13" fmla="*/ 0 h 492"/>
                <a:gd name="T14" fmla="*/ 149 w 149"/>
                <a:gd name="T15" fmla="*/ 492 h 492"/>
              </a:gdLst>
              <a:ahLst/>
              <a:cxnLst>
                <a:cxn ang="T8">
                  <a:pos x="T0" y="T1"/>
                </a:cxn>
                <a:cxn ang="T9">
                  <a:pos x="T2" y="T3"/>
                </a:cxn>
                <a:cxn ang="T10">
                  <a:pos x="T4" y="T5"/>
                </a:cxn>
                <a:cxn ang="T11">
                  <a:pos x="T6" y="T7"/>
                </a:cxn>
              </a:cxnLst>
              <a:rect l="T12" t="T13" r="T14" b="T15"/>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a:solidFill>
                <a:srgbClr val="333399"/>
              </a:solidFill>
              <a:round/>
              <a:headEnd/>
              <a:tailEnd/>
            </a:ln>
          </p:spPr>
          <p:txBody>
            <a:bodyPr wrap="none" anchor="ctr"/>
            <a:lstStyle/>
            <a:p>
              <a:endParaRPr lang="zh-CN" altLang="en-US"/>
            </a:p>
          </p:txBody>
        </p:sp>
        <p:sp>
          <p:nvSpPr>
            <p:cNvPr id="20562" name="Oval 363"/>
            <p:cNvSpPr>
              <a:spLocks noChangeArrowheads="1"/>
            </p:cNvSpPr>
            <p:nvPr/>
          </p:nvSpPr>
          <p:spPr bwMode="auto">
            <a:xfrm flipH="1">
              <a:off x="7342188" y="3889375"/>
              <a:ext cx="152400" cy="103188"/>
            </a:xfrm>
            <a:prstGeom prst="ellipse">
              <a:avLst/>
            </a:prstGeom>
            <a:solidFill>
              <a:schemeClr val="bg1"/>
            </a:solidFill>
            <a:ln w="28575">
              <a:solidFill>
                <a:srgbClr val="333399"/>
              </a:solidFill>
              <a:round/>
              <a:headEnd/>
              <a:tailEnd/>
            </a:ln>
          </p:spPr>
          <p:txBody>
            <a:bodyPr wrap="none" anchor="ctr"/>
            <a:lstStyle/>
            <a:p>
              <a:endParaRPr lang="zh-CN" altLang="en-US" b="0" u="none">
                <a:solidFill>
                  <a:schemeClr val="tx1"/>
                </a:solidFill>
                <a:latin typeface="Tahoma" pitchFamily="34" charset="0"/>
                <a:ea typeface="宋体" charset="-122"/>
              </a:endParaRPr>
            </a:p>
          </p:txBody>
        </p:sp>
        <p:sp>
          <p:nvSpPr>
            <p:cNvPr id="20563" name="Rectangle 313"/>
            <p:cNvSpPr>
              <a:spLocks noChangeArrowheads="1"/>
            </p:cNvSpPr>
            <p:nvPr/>
          </p:nvSpPr>
          <p:spPr bwMode="auto">
            <a:xfrm>
              <a:off x="179388" y="1931988"/>
              <a:ext cx="8707437" cy="352425"/>
            </a:xfrm>
            <a:prstGeom prst="rect">
              <a:avLst/>
            </a:prstGeom>
            <a:solidFill>
              <a:srgbClr val="0000FF">
                <a:alpha val="47842"/>
              </a:srgbClr>
            </a:solidFill>
            <a:ln w="12700">
              <a:noFill/>
              <a:miter lim="800000"/>
              <a:headEnd/>
              <a:tailEnd/>
            </a:ln>
          </p:spPr>
          <p:txBody>
            <a:bodyPr wrap="none" anchor="ctr"/>
            <a:lstStyle/>
            <a:p>
              <a:endParaRPr lang="zh-CN" altLang="en-US" b="0" u="none">
                <a:solidFill>
                  <a:schemeClr val="tx1"/>
                </a:solidFill>
                <a:latin typeface="Tahoma" pitchFamily="34" charset="0"/>
                <a:ea typeface="宋体" charset="-122"/>
              </a:endParaRPr>
            </a:p>
          </p:txBody>
        </p:sp>
      </p:grpSp>
      <p:sp>
        <p:nvSpPr>
          <p:cNvPr id="92" name="Rectangle 319"/>
          <p:cNvSpPr>
            <a:spLocks noChangeArrowheads="1"/>
          </p:cNvSpPr>
          <p:nvPr/>
        </p:nvSpPr>
        <p:spPr bwMode="auto">
          <a:xfrm>
            <a:off x="6500826" y="1572412"/>
            <a:ext cx="310984" cy="1821011"/>
          </a:xfrm>
          <a:prstGeom prst="rect">
            <a:avLst/>
          </a:prstGeom>
          <a:noFill/>
          <a:ln w="12700">
            <a:noFill/>
            <a:miter lim="800000"/>
            <a:headEnd/>
            <a:tailEnd/>
          </a:ln>
        </p:spPr>
        <p:txBody>
          <a:bodyPr wrap="none" lIns="90488" tIns="44450" rIns="90488" bIns="44450">
            <a:spAutoFit/>
          </a:bodyPr>
          <a:lstStyle/>
          <a:p>
            <a:pPr defTabSz="762000" eaLnBrk="0" hangingPunct="0">
              <a:lnSpc>
                <a:spcPct val="120000"/>
              </a:lnSpc>
            </a:pPr>
            <a:r>
              <a:rPr kumimoji="1" lang="en-US" altLang="zh-CN" sz="1800" b="0" u="none" dirty="0">
                <a:solidFill>
                  <a:srgbClr val="333399"/>
                </a:solidFill>
                <a:latin typeface="Arial" charset="0"/>
                <a:ea typeface="黑体" pitchFamily="2" charset="-122"/>
              </a:rPr>
              <a:t>5</a:t>
            </a:r>
          </a:p>
          <a:p>
            <a:pPr defTabSz="762000" eaLnBrk="0" hangingPunct="0">
              <a:lnSpc>
                <a:spcPct val="120000"/>
              </a:lnSpc>
            </a:pPr>
            <a:r>
              <a:rPr kumimoji="1" lang="en-US" altLang="zh-CN" sz="1800" b="0" u="none" dirty="0">
                <a:solidFill>
                  <a:srgbClr val="333399"/>
                </a:solidFill>
                <a:latin typeface="Arial" charset="0"/>
                <a:ea typeface="黑体" pitchFamily="2" charset="-122"/>
              </a:rPr>
              <a:t>4</a:t>
            </a:r>
          </a:p>
          <a:p>
            <a:pPr defTabSz="762000" eaLnBrk="0" hangingPunct="0">
              <a:lnSpc>
                <a:spcPct val="120000"/>
              </a:lnSpc>
            </a:pPr>
            <a:r>
              <a:rPr kumimoji="1" lang="en-US" altLang="zh-CN" sz="1800" b="0" u="none" dirty="0">
                <a:solidFill>
                  <a:srgbClr val="333399"/>
                </a:solidFill>
                <a:latin typeface="Arial" charset="0"/>
                <a:ea typeface="黑体" pitchFamily="2" charset="-122"/>
              </a:rPr>
              <a:t>3</a:t>
            </a:r>
          </a:p>
          <a:p>
            <a:pPr defTabSz="762000" eaLnBrk="0" hangingPunct="0">
              <a:lnSpc>
                <a:spcPct val="120000"/>
              </a:lnSpc>
            </a:pPr>
            <a:r>
              <a:rPr kumimoji="1" lang="en-US" altLang="zh-CN" sz="1800" b="0" u="none" dirty="0">
                <a:solidFill>
                  <a:srgbClr val="333399"/>
                </a:solidFill>
                <a:latin typeface="Arial" charset="0"/>
                <a:ea typeface="黑体" pitchFamily="2" charset="-122"/>
              </a:rPr>
              <a:t>2</a:t>
            </a:r>
          </a:p>
          <a:p>
            <a:pPr defTabSz="762000" eaLnBrk="0" hangingPunct="0">
              <a:lnSpc>
                <a:spcPct val="120000"/>
              </a:lnSpc>
            </a:pPr>
            <a:r>
              <a:rPr kumimoji="1" lang="en-US" altLang="zh-CN" sz="1800" b="0" u="none" dirty="0">
                <a:solidFill>
                  <a:srgbClr val="333399"/>
                </a:solidFill>
                <a:latin typeface="Arial" charset="0"/>
                <a:ea typeface="黑体" pitchFamily="2" charset="-122"/>
              </a:rPr>
              <a:t>1</a:t>
            </a:r>
          </a:p>
        </p:txBody>
      </p:sp>
      <p:sp>
        <p:nvSpPr>
          <p:cNvPr id="93" name="矩形 92"/>
          <p:cNvSpPr/>
          <p:nvPr/>
        </p:nvSpPr>
        <p:spPr>
          <a:xfrm>
            <a:off x="2214546" y="1358098"/>
            <a:ext cx="2571768" cy="646331"/>
          </a:xfrm>
          <a:prstGeom prst="rect">
            <a:avLst/>
          </a:prstGeom>
        </p:spPr>
        <p:txBody>
          <a:bodyPr wrap="square">
            <a:spAutoFit/>
          </a:bodyPr>
          <a:lstStyle/>
          <a:p>
            <a:pPr defTabSz="762000" eaLnBrk="0" hangingPunct="0"/>
            <a:r>
              <a:rPr lang="zh-CN" altLang="en-US" sz="1800" b="0" u="none" dirty="0" smtClean="0">
                <a:solidFill>
                  <a:srgbClr val="C00000"/>
                </a:solidFill>
                <a:ea typeface="+mn-ea"/>
              </a:rPr>
              <a:t>传输层协议实现了主机之间端</a:t>
            </a:r>
            <a:r>
              <a:rPr lang="en-US" altLang="zh-CN" sz="1800" b="0" u="none" dirty="0" smtClean="0">
                <a:solidFill>
                  <a:srgbClr val="C00000"/>
                </a:solidFill>
                <a:ea typeface="+mn-ea"/>
              </a:rPr>
              <a:t>-</a:t>
            </a:r>
            <a:r>
              <a:rPr lang="zh-CN" altLang="en-US" sz="1800" b="0" u="none" dirty="0" smtClean="0">
                <a:solidFill>
                  <a:srgbClr val="C00000"/>
                </a:solidFill>
                <a:ea typeface="+mn-ea"/>
              </a:rPr>
              <a:t>端的进程通信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auto">
          <a:xfrm>
            <a:off x="287897" y="844352"/>
            <a:ext cx="6357981" cy="372258"/>
          </a:xfrm>
          <a:prstGeom prst="rect">
            <a:avLst/>
          </a:prstGeom>
          <a:noFill/>
          <a:ln w="9525">
            <a:noFill/>
            <a:miter lim="800000"/>
            <a:headEnd/>
            <a:tailEnd/>
          </a:ln>
        </p:spPr>
        <p:txBody>
          <a:bodyPr anchor="b"/>
          <a:lstStyle/>
          <a:p>
            <a:pPr algn="ctr" eaLnBrk="0" hangingPunct="0"/>
            <a:r>
              <a:rPr lang="zh-CN" altLang="en-US" sz="2400" u="none" dirty="0" smtClean="0">
                <a:solidFill>
                  <a:srgbClr val="007D7A"/>
                </a:solidFill>
                <a:ea typeface="+mj-ea"/>
              </a:rPr>
              <a:t>传输</a:t>
            </a:r>
            <a:r>
              <a:rPr lang="zh-CN" altLang="en-US" sz="2400" u="none" dirty="0">
                <a:solidFill>
                  <a:srgbClr val="007D7A"/>
                </a:solidFill>
                <a:ea typeface="+mj-ea"/>
              </a:rPr>
              <a:t>层</a:t>
            </a:r>
            <a:r>
              <a:rPr lang="zh-CN" altLang="en-US" sz="2400" u="none" dirty="0">
                <a:solidFill>
                  <a:srgbClr val="007D7A"/>
                </a:solidFill>
                <a:ea typeface="+mj-ea"/>
              </a:rPr>
              <a:t>协议和</a:t>
            </a:r>
            <a:r>
              <a:rPr lang="zh-CN" altLang="en-US" sz="2400" u="none" dirty="0">
                <a:solidFill>
                  <a:srgbClr val="007D7A"/>
                </a:solidFill>
                <a:ea typeface="+mj-ea"/>
              </a:rPr>
              <a:t>网络层协议的主要区别 </a:t>
            </a:r>
          </a:p>
        </p:txBody>
      </p:sp>
      <p:pic>
        <p:nvPicPr>
          <p:cNvPr id="3" name="图片 2"/>
          <p:cNvPicPr>
            <a:picLocks noChangeAspect="1"/>
          </p:cNvPicPr>
          <p:nvPr/>
        </p:nvPicPr>
        <p:blipFill>
          <a:blip r:embed="rId3"/>
          <a:stretch>
            <a:fillRect/>
          </a:stretch>
        </p:blipFill>
        <p:spPr>
          <a:xfrm>
            <a:off x="637422" y="1348408"/>
            <a:ext cx="6043184" cy="3711262"/>
          </a:xfrm>
          <a:prstGeom prst="rect">
            <a:avLst/>
          </a:prstGeom>
        </p:spPr>
      </p:pic>
    </p:spTree>
    <p:extLst>
      <p:ext uri="{BB962C8B-B14F-4D97-AF65-F5344CB8AC3E}">
        <p14:creationId xmlns:p14="http://schemas.microsoft.com/office/powerpoint/2010/main" val="3158158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ChangeArrowheads="1"/>
          </p:cNvSpPr>
          <p:nvPr/>
        </p:nvSpPr>
        <p:spPr bwMode="auto">
          <a:xfrm>
            <a:off x="287897" y="844352"/>
            <a:ext cx="6357981" cy="372258"/>
          </a:xfrm>
          <a:prstGeom prst="rect">
            <a:avLst/>
          </a:prstGeom>
          <a:noFill/>
          <a:ln w="9525">
            <a:noFill/>
            <a:miter lim="800000"/>
            <a:headEnd/>
            <a:tailEnd/>
          </a:ln>
        </p:spPr>
        <p:txBody>
          <a:bodyPr anchor="b"/>
          <a:lstStyle/>
          <a:p>
            <a:pPr algn="ctr" eaLnBrk="0" hangingPunct="0"/>
            <a:r>
              <a:rPr lang="zh-CN" altLang="en-US" sz="2400" u="none" dirty="0" smtClean="0">
                <a:solidFill>
                  <a:srgbClr val="007D7A"/>
                </a:solidFill>
                <a:ea typeface="+mj-ea"/>
              </a:rPr>
              <a:t>传输</a:t>
            </a:r>
            <a:r>
              <a:rPr lang="zh-CN" altLang="en-US" sz="2400" u="none" dirty="0">
                <a:solidFill>
                  <a:srgbClr val="007D7A"/>
                </a:solidFill>
                <a:ea typeface="+mj-ea"/>
              </a:rPr>
              <a:t>层协议实现了主机之间端</a:t>
            </a:r>
            <a:r>
              <a:rPr lang="en-US" altLang="zh-CN" sz="2400" u="none" dirty="0">
                <a:solidFill>
                  <a:srgbClr val="007D7A"/>
                </a:solidFill>
                <a:ea typeface="+mj-ea"/>
              </a:rPr>
              <a:t>-</a:t>
            </a:r>
            <a:r>
              <a:rPr lang="zh-CN" altLang="en-US" sz="2400" u="none" dirty="0">
                <a:solidFill>
                  <a:srgbClr val="007D7A"/>
                </a:solidFill>
                <a:ea typeface="+mj-ea"/>
              </a:rPr>
              <a:t>端的进程</a:t>
            </a:r>
            <a:r>
              <a:rPr lang="zh-CN" altLang="en-US" sz="2400" u="none" dirty="0" smtClean="0">
                <a:solidFill>
                  <a:srgbClr val="007D7A"/>
                </a:solidFill>
                <a:ea typeface="+mj-ea"/>
              </a:rPr>
              <a:t>通信 </a:t>
            </a:r>
            <a:endParaRPr lang="zh-CN" altLang="en-US" sz="2400" u="none" dirty="0">
              <a:solidFill>
                <a:srgbClr val="007D7A"/>
              </a:solidFill>
              <a:ea typeface="+mj-ea"/>
            </a:endParaRPr>
          </a:p>
        </p:txBody>
      </p:sp>
      <p:sp>
        <p:nvSpPr>
          <p:cNvPr id="2" name="矩形 1"/>
          <p:cNvSpPr/>
          <p:nvPr/>
        </p:nvSpPr>
        <p:spPr>
          <a:xfrm>
            <a:off x="251520" y="1420416"/>
            <a:ext cx="6352428" cy="3277179"/>
          </a:xfrm>
          <a:prstGeom prst="rect">
            <a:avLst/>
          </a:prstGeom>
        </p:spPr>
        <p:txBody>
          <a:bodyPr wrap="square">
            <a:spAutoFit/>
          </a:bodyPr>
          <a:lstStyle/>
          <a:p>
            <a:pPr marL="174625" indent="-174625" eaLnBrk="0" hangingPunct="0">
              <a:lnSpc>
                <a:spcPct val="120000"/>
              </a:lnSpc>
              <a:spcBef>
                <a:spcPct val="20000"/>
              </a:spcBef>
              <a:spcAft>
                <a:spcPct val="20000"/>
              </a:spcAft>
              <a:buChar char="•"/>
              <a:defRPr/>
            </a:pPr>
            <a:r>
              <a:rPr lang="zh-CN" altLang="en-US" sz="1800" b="0" u="none" dirty="0">
                <a:solidFill>
                  <a:srgbClr val="1A3868"/>
                </a:solidFill>
              </a:rPr>
              <a:t>传输层协议可以屏蔽网络层及以下各层实现技术的差异性，弥补网络层所能提供的服务的不足，使得</a:t>
            </a:r>
            <a:r>
              <a:rPr lang="zh-CN" altLang="en-US" sz="1800" b="0" u="none" dirty="0">
                <a:solidFill>
                  <a:srgbClr val="00B050"/>
                </a:solidFill>
              </a:rPr>
              <a:t>应用层在完成各种网络应用系统时只需要使用传输层提供的</a:t>
            </a:r>
            <a:r>
              <a:rPr lang="en-US" altLang="zh-CN" sz="1800" b="0" u="none" dirty="0">
                <a:solidFill>
                  <a:srgbClr val="00B050"/>
                </a:solidFill>
              </a:rPr>
              <a:t>“</a:t>
            </a:r>
            <a:r>
              <a:rPr lang="zh-CN" altLang="en-US" sz="1800" b="0" u="none" dirty="0">
                <a:solidFill>
                  <a:srgbClr val="00B050"/>
                </a:solidFill>
              </a:rPr>
              <a:t>端</a:t>
            </a:r>
            <a:r>
              <a:rPr lang="en-US" altLang="zh-CN" sz="1800" b="0" u="none" dirty="0">
                <a:solidFill>
                  <a:srgbClr val="00B050"/>
                </a:solidFill>
              </a:rPr>
              <a:t>-</a:t>
            </a:r>
            <a:r>
              <a:rPr lang="zh-CN" altLang="en-US" sz="1800" b="0" u="none" dirty="0">
                <a:solidFill>
                  <a:srgbClr val="00B050"/>
                </a:solidFill>
              </a:rPr>
              <a:t>端</a:t>
            </a:r>
            <a:r>
              <a:rPr lang="en-US" altLang="zh-CN" sz="1800" b="0" u="none" dirty="0">
                <a:solidFill>
                  <a:srgbClr val="00B050"/>
                </a:solidFill>
              </a:rPr>
              <a:t>”</a:t>
            </a:r>
            <a:r>
              <a:rPr lang="zh-CN" altLang="en-US" sz="1800" b="0" u="none" dirty="0">
                <a:solidFill>
                  <a:srgbClr val="00B050"/>
                </a:solidFill>
              </a:rPr>
              <a:t>进程通信服务，而不需要考虑互联网络数据传输的细节问题</a:t>
            </a:r>
            <a:r>
              <a:rPr lang="zh-CN" altLang="en-US" sz="1800" b="0" u="none" dirty="0" smtClean="0">
                <a:solidFill>
                  <a:srgbClr val="1A3868"/>
                </a:solidFill>
              </a:rPr>
              <a:t>；</a:t>
            </a:r>
            <a:endParaRPr lang="en-US" altLang="zh-CN" sz="1800" b="0" u="none" dirty="0" smtClean="0">
              <a:solidFill>
                <a:srgbClr val="1A3868"/>
              </a:solidFill>
            </a:endParaRPr>
          </a:p>
          <a:p>
            <a:pPr marL="174625" indent="-174625" eaLnBrk="0" hangingPunct="0">
              <a:lnSpc>
                <a:spcPct val="120000"/>
              </a:lnSpc>
              <a:spcBef>
                <a:spcPct val="20000"/>
              </a:spcBef>
              <a:spcAft>
                <a:spcPct val="20000"/>
              </a:spcAft>
              <a:buChar char="•"/>
              <a:defRPr/>
            </a:pPr>
            <a:r>
              <a:rPr lang="zh-CN" altLang="en-US" sz="1800" b="0" u="none" dirty="0" smtClean="0">
                <a:solidFill>
                  <a:srgbClr val="C00000"/>
                </a:solidFill>
              </a:rPr>
              <a:t>从</a:t>
            </a:r>
            <a:r>
              <a:rPr lang="en-US" altLang="zh-CN" sz="1800" b="0" u="none" dirty="0">
                <a:solidFill>
                  <a:srgbClr val="C00000"/>
                </a:solidFill>
              </a:rPr>
              <a:t>“</a:t>
            </a:r>
            <a:r>
              <a:rPr lang="zh-CN" altLang="en-US" sz="1800" b="0" u="none" dirty="0">
                <a:solidFill>
                  <a:srgbClr val="C00000"/>
                </a:solidFill>
              </a:rPr>
              <a:t>点</a:t>
            </a:r>
            <a:r>
              <a:rPr lang="en-US" altLang="zh-CN" sz="1800" b="0" u="none" dirty="0">
                <a:solidFill>
                  <a:srgbClr val="C00000"/>
                </a:solidFill>
              </a:rPr>
              <a:t>-</a:t>
            </a:r>
            <a:r>
              <a:rPr lang="zh-CN" altLang="en-US" sz="1800" b="0" u="none" dirty="0">
                <a:solidFill>
                  <a:srgbClr val="C00000"/>
                </a:solidFill>
              </a:rPr>
              <a:t>点</a:t>
            </a:r>
            <a:r>
              <a:rPr lang="en-US" altLang="zh-CN" sz="1800" b="0" u="none" dirty="0">
                <a:solidFill>
                  <a:srgbClr val="C00000"/>
                </a:solidFill>
              </a:rPr>
              <a:t>”</a:t>
            </a:r>
            <a:r>
              <a:rPr lang="zh-CN" altLang="en-US" sz="1800" b="0" u="none" dirty="0">
                <a:solidFill>
                  <a:srgbClr val="C00000"/>
                </a:solidFill>
              </a:rPr>
              <a:t>通信到</a:t>
            </a:r>
            <a:r>
              <a:rPr lang="en-US" altLang="zh-CN" sz="1800" b="0" u="none" dirty="0">
                <a:solidFill>
                  <a:srgbClr val="C00000"/>
                </a:solidFill>
              </a:rPr>
              <a:t>“</a:t>
            </a:r>
            <a:r>
              <a:rPr lang="zh-CN" altLang="en-US" sz="1800" b="0" u="none" dirty="0">
                <a:solidFill>
                  <a:srgbClr val="C00000"/>
                </a:solidFill>
              </a:rPr>
              <a:t>端</a:t>
            </a:r>
            <a:r>
              <a:rPr lang="en-US" altLang="zh-CN" sz="1800" b="0" u="none" dirty="0">
                <a:solidFill>
                  <a:srgbClr val="C00000"/>
                </a:solidFill>
              </a:rPr>
              <a:t>-</a:t>
            </a:r>
            <a:r>
              <a:rPr lang="zh-CN" altLang="en-US" sz="1800" b="0" u="none" dirty="0">
                <a:solidFill>
                  <a:srgbClr val="C00000"/>
                </a:solidFill>
              </a:rPr>
              <a:t>端</a:t>
            </a:r>
            <a:r>
              <a:rPr lang="en-US" altLang="zh-CN" sz="1800" b="0" u="none" dirty="0">
                <a:solidFill>
                  <a:srgbClr val="C00000"/>
                </a:solidFill>
              </a:rPr>
              <a:t>”</a:t>
            </a:r>
            <a:r>
              <a:rPr lang="zh-CN" altLang="en-US" sz="1800" b="0" u="none" dirty="0">
                <a:solidFill>
                  <a:srgbClr val="C00000"/>
                </a:solidFill>
              </a:rPr>
              <a:t>通信是一次质的飞跃</a:t>
            </a:r>
            <a:r>
              <a:rPr lang="zh-CN" altLang="en-US" sz="1800" b="0" u="none" dirty="0">
                <a:solidFill>
                  <a:srgbClr val="1A3868"/>
                </a:solidFill>
              </a:rPr>
              <a:t>，为此传输层需要引入很多新的概念和机制</a:t>
            </a:r>
            <a:r>
              <a:rPr lang="zh-CN" altLang="en-US" sz="1800" b="0" u="none" dirty="0" smtClean="0">
                <a:solidFill>
                  <a:srgbClr val="1A3868"/>
                </a:solidFill>
              </a:rPr>
              <a:t>。</a:t>
            </a:r>
            <a:endParaRPr lang="en-US" altLang="zh-CN" sz="1800" b="0" u="none" dirty="0" smtClean="0">
              <a:solidFill>
                <a:srgbClr val="1A3868"/>
              </a:solidFill>
            </a:endParaRPr>
          </a:p>
          <a:p>
            <a:pPr marL="174625" indent="-174625" eaLnBrk="0" hangingPunct="0">
              <a:lnSpc>
                <a:spcPct val="120000"/>
              </a:lnSpc>
              <a:spcBef>
                <a:spcPct val="20000"/>
              </a:spcBef>
              <a:spcAft>
                <a:spcPct val="20000"/>
              </a:spcAft>
              <a:buChar char="•"/>
              <a:defRPr/>
            </a:pPr>
            <a:r>
              <a:rPr lang="zh-CN" altLang="en-US" sz="1800" b="0" u="none" dirty="0">
                <a:solidFill>
                  <a:srgbClr val="1A3868"/>
                </a:solidFill>
              </a:rPr>
              <a:t>直接相连的节点对等实体的通信叫</a:t>
            </a:r>
            <a:r>
              <a:rPr lang="zh-CN" altLang="en-US" sz="1800" b="0" u="none" dirty="0">
                <a:solidFill>
                  <a:srgbClr val="C00000"/>
                </a:solidFill>
              </a:rPr>
              <a:t>点到点通信</a:t>
            </a:r>
            <a:r>
              <a:rPr lang="zh-CN" altLang="en-US" sz="1800" b="0" u="none" dirty="0">
                <a:solidFill>
                  <a:srgbClr val="1A3868"/>
                </a:solidFill>
              </a:rPr>
              <a:t>；</a:t>
            </a:r>
            <a:r>
              <a:rPr lang="zh-CN" altLang="en-US" sz="1800" b="0" u="none" dirty="0">
                <a:solidFill>
                  <a:srgbClr val="C00000"/>
                </a:solidFill>
              </a:rPr>
              <a:t>端到端通信</a:t>
            </a:r>
            <a:r>
              <a:rPr lang="zh-CN" altLang="en-US" sz="1800" b="0" u="none" dirty="0">
                <a:solidFill>
                  <a:srgbClr val="1A3868"/>
                </a:solidFill>
              </a:rPr>
              <a:t>建立在点到点通信的基础之上，它是由一段段的点到点通信信道构成</a:t>
            </a:r>
            <a:r>
              <a:rPr lang="zh-CN" altLang="en-US" sz="1800" b="0" u="none" dirty="0" smtClean="0">
                <a:solidFill>
                  <a:srgbClr val="1A3868"/>
                </a:solidFill>
              </a:rPr>
              <a:t>的。</a:t>
            </a:r>
            <a:endParaRPr lang="zh-CN" altLang="en-US" sz="1800" b="0" u="none" dirty="0">
              <a:solidFill>
                <a:srgbClr val="1A3868"/>
              </a:solidFill>
            </a:endParaRPr>
          </a:p>
        </p:txBody>
      </p:sp>
    </p:spTree>
    <p:extLst>
      <p:ext uri="{BB962C8B-B14F-4D97-AF65-F5344CB8AC3E}">
        <p14:creationId xmlns:p14="http://schemas.microsoft.com/office/powerpoint/2010/main" val="208781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idx="4294967295"/>
          </p:nvPr>
        </p:nvSpPr>
        <p:spPr>
          <a:xfrm>
            <a:off x="257201" y="654836"/>
            <a:ext cx="8101013" cy="774700"/>
          </a:xfrm>
        </p:spPr>
        <p:txBody>
          <a:bodyPr/>
          <a:lstStyle/>
          <a:p>
            <a:pPr algn="l"/>
            <a:r>
              <a:rPr lang="zh-CN" altLang="en-US" sz="2400" kern="1200" dirty="0" smtClean="0">
                <a:solidFill>
                  <a:srgbClr val="007D7A"/>
                </a:solidFill>
                <a:latin typeface="Times New Roman" pitchFamily="18" charset="0"/>
                <a:cs typeface="Times New Roman" pitchFamily="18" charset="0"/>
              </a:rPr>
              <a:t>传输层与应用层、网络层之间的关系</a:t>
            </a:r>
          </a:p>
        </p:txBody>
      </p:sp>
      <p:pic>
        <p:nvPicPr>
          <p:cNvPr id="22532" name="Picture 5"/>
          <p:cNvPicPr>
            <a:picLocks noChangeAspect="1" noChangeArrowheads="1"/>
          </p:cNvPicPr>
          <p:nvPr/>
        </p:nvPicPr>
        <p:blipFill>
          <a:blip r:embed="rId3" cstate="print"/>
          <a:srcRect/>
          <a:stretch>
            <a:fillRect/>
          </a:stretch>
        </p:blipFill>
        <p:spPr bwMode="auto">
          <a:xfrm>
            <a:off x="177498" y="1715288"/>
            <a:ext cx="6350772" cy="2857520"/>
          </a:xfrm>
          <a:prstGeom prst="rect">
            <a:avLst/>
          </a:prstGeom>
          <a:noFill/>
          <a:ln w="9525">
            <a:noFill/>
            <a:miter lim="800000"/>
            <a:headEnd/>
            <a:tailEnd/>
          </a:ln>
        </p:spPr>
      </p:pic>
      <p:sp>
        <p:nvSpPr>
          <p:cNvPr id="7" name="AutoShape 6"/>
          <p:cNvSpPr>
            <a:spLocks noChangeArrowheads="1"/>
          </p:cNvSpPr>
          <p:nvPr/>
        </p:nvSpPr>
        <p:spPr bwMode="auto">
          <a:xfrm>
            <a:off x="71406" y="2715420"/>
            <a:ext cx="1357290" cy="114300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eaLnBrk="0" hangingPunct="0"/>
            <a:r>
              <a:rPr lang="zh-CN" altLang="en-US" sz="2000" b="0" u="none" dirty="0" smtClean="0">
                <a:solidFill>
                  <a:srgbClr val="FFFF00"/>
                </a:solidFill>
                <a:latin typeface="Copperplate Gothic Bold"/>
              </a:rPr>
              <a:t>实现传输层协议的硬、软件</a:t>
            </a:r>
            <a:endParaRPr lang="zh-CN" altLang="en-US" sz="2000" b="0" u="none" dirty="0">
              <a:solidFill>
                <a:srgbClr val="FFFF00"/>
              </a:solidFill>
              <a:latin typeface="Copperplate Gothic Bold"/>
            </a:endParaRPr>
          </a:p>
        </p:txBody>
      </p:sp>
      <p:sp>
        <p:nvSpPr>
          <p:cNvPr id="8" name="AutoShape 6"/>
          <p:cNvSpPr>
            <a:spLocks noChangeArrowheads="1"/>
          </p:cNvSpPr>
          <p:nvPr/>
        </p:nvSpPr>
        <p:spPr bwMode="auto">
          <a:xfrm>
            <a:off x="3000364" y="2197704"/>
            <a:ext cx="1643074" cy="785818"/>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eaLnBrk="0" hangingPunct="0"/>
            <a:r>
              <a:rPr lang="zh-CN" altLang="en-US" sz="2000" b="0" u="none" dirty="0" smtClean="0">
                <a:solidFill>
                  <a:srgbClr val="FFFF00"/>
                </a:solidFill>
                <a:latin typeface="Copperplate Gothic Bold"/>
              </a:rPr>
              <a:t>传输层之间传输的报文</a:t>
            </a:r>
            <a:endParaRPr lang="zh-CN" altLang="en-US" sz="2000" b="0" u="none" dirty="0">
              <a:solidFill>
                <a:srgbClr val="FFFF00"/>
              </a:solidFill>
              <a:latin typeface="Copperplate Gothic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继续教育">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16比9模版">
      <a:majorFont>
        <a:latin typeface="Constantia"/>
        <a:ea typeface="微软雅黑"/>
        <a:cs typeface=""/>
      </a:majorFont>
      <a:minorFont>
        <a:latin typeface="Constanti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9121</TotalTime>
  <Words>1684</Words>
  <Application>Microsoft Office PowerPoint</Application>
  <PresentationFormat>自定义</PresentationFormat>
  <Paragraphs>293</Paragraphs>
  <Slides>27</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4" baseType="lpstr">
      <vt:lpstr>Gulim</vt:lpstr>
      <vt:lpstr>陔?隴闚</vt:lpstr>
      <vt:lpstr>黑体</vt:lpstr>
      <vt:lpstr>华文新魏</vt:lpstr>
      <vt:lpstr>楷体_GB2312</vt:lpstr>
      <vt:lpstr>宋体</vt:lpstr>
      <vt:lpstr>宋体</vt:lpstr>
      <vt:lpstr>微软雅黑</vt:lpstr>
      <vt:lpstr>Arial</vt:lpstr>
      <vt:lpstr>Constantia</vt:lpstr>
      <vt:lpstr>Copperplate Gothic Bold</vt:lpstr>
      <vt:lpstr>Courier New</vt:lpstr>
      <vt:lpstr>Tahoma</vt:lpstr>
      <vt:lpstr>Times New Roman</vt:lpstr>
      <vt:lpstr>Wingdings</vt:lpstr>
      <vt:lpstr>继续教育</vt:lpstr>
      <vt:lpstr>Visio</vt:lpstr>
      <vt:lpstr>计算机网络</vt:lpstr>
      <vt:lpstr>PowerPoint 演示文稿</vt:lpstr>
      <vt:lpstr>一、传输层的基本功能</vt:lpstr>
      <vt:lpstr>PowerPoint 演示文稿</vt:lpstr>
      <vt:lpstr>传输层的基本功能</vt:lpstr>
      <vt:lpstr>PowerPoint 演示文稿</vt:lpstr>
      <vt:lpstr>PowerPoint 演示文稿</vt:lpstr>
      <vt:lpstr>PowerPoint 演示文稿</vt:lpstr>
      <vt:lpstr>传输层与应用层、网络层之间的关系</vt:lpstr>
      <vt:lpstr>TPDU结构与IP分组、帧结构的关系</vt:lpstr>
      <vt:lpstr>TCP/IP 的传输层有两个不同的协议：</vt:lpstr>
      <vt:lpstr>二、网络环境中应用进程标识</vt:lpstr>
      <vt:lpstr>PowerPoint 演示文稿</vt:lpstr>
      <vt:lpstr>PowerPoint 演示文稿</vt:lpstr>
      <vt:lpstr>端口号的分配方法（IANA管理）</vt:lpstr>
      <vt:lpstr>IANA对端口号数值划分的规定</vt:lpstr>
      <vt:lpstr>熟知端口号的分配方法</vt:lpstr>
      <vt:lpstr>PowerPoint 演示文稿</vt:lpstr>
      <vt:lpstr>三、传输层的多路复用与多路分解</vt:lpstr>
      <vt:lpstr>传输层的多路复用与多路分解原理示意图</vt:lpstr>
      <vt:lpstr>四、应用进程、传输层接口与套接字</vt:lpstr>
      <vt:lpstr>Socket 概念</vt:lpstr>
      <vt:lpstr>（网络）应用程序编程接口（API）</vt:lpstr>
      <vt:lpstr>套接字 (Socket) 地址</vt:lpstr>
      <vt:lpstr>PowerPoint 演示文稿</vt:lpstr>
      <vt:lpstr>选择</vt:lpstr>
      <vt:lpstr>PowerPoint 演示文稿</vt:lpstr>
    </vt:vector>
  </TitlesOfParts>
  <Company>tonecom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Microsoft</cp:lastModifiedBy>
  <cp:revision>1055</cp:revision>
  <cp:lastPrinted>1999-06-03T07:41:47Z</cp:lastPrinted>
  <dcterms:created xsi:type="dcterms:W3CDTF">1999-05-31T06:37:31Z</dcterms:created>
  <dcterms:modified xsi:type="dcterms:W3CDTF">2017-11-08T08:05:11Z</dcterms:modified>
</cp:coreProperties>
</file>