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30"/>
  </p:notesMasterIdLst>
  <p:handoutMasterIdLst>
    <p:handoutMasterId r:id="rId31"/>
  </p:handoutMasterIdLst>
  <p:sldIdLst>
    <p:sldId id="678" r:id="rId2"/>
    <p:sldId id="679" r:id="rId3"/>
    <p:sldId id="667" r:id="rId4"/>
    <p:sldId id="668" r:id="rId5"/>
    <p:sldId id="680" r:id="rId6"/>
    <p:sldId id="670" r:id="rId7"/>
    <p:sldId id="658" r:id="rId8"/>
    <p:sldId id="686" r:id="rId9"/>
    <p:sldId id="659" r:id="rId10"/>
    <p:sldId id="660" r:id="rId11"/>
    <p:sldId id="661" r:id="rId12"/>
    <p:sldId id="662" r:id="rId13"/>
    <p:sldId id="663" r:id="rId14"/>
    <p:sldId id="664" r:id="rId15"/>
    <p:sldId id="666" r:id="rId16"/>
    <p:sldId id="671" r:id="rId17"/>
    <p:sldId id="687" r:id="rId18"/>
    <p:sldId id="672" r:id="rId19"/>
    <p:sldId id="673" r:id="rId20"/>
    <p:sldId id="674" r:id="rId21"/>
    <p:sldId id="675" r:id="rId22"/>
    <p:sldId id="676" r:id="rId23"/>
    <p:sldId id="677" r:id="rId24"/>
    <p:sldId id="681" r:id="rId25"/>
    <p:sldId id="682" r:id="rId26"/>
    <p:sldId id="683" r:id="rId27"/>
    <p:sldId id="684" r:id="rId28"/>
    <p:sldId id="685" r:id="rId29"/>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99CCFF"/>
    <a:srgbClr val="6699FF"/>
    <a:srgbClr val="3399FF"/>
    <a:srgbClr val="0099FF"/>
    <a:srgbClr val="C0C0C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9" autoAdjust="0"/>
    <p:restoredTop sz="80206" autoAdjust="0"/>
  </p:normalViewPr>
  <p:slideViewPr>
    <p:cSldViewPr>
      <p:cViewPr varScale="1">
        <p:scale>
          <a:sx n="88" d="100"/>
          <a:sy n="88" d="100"/>
        </p:scale>
        <p:origin x="1330" y="72"/>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AF718FEB-8227-4DDC-A13C-945493B8637B}" type="slidenum">
              <a:rPr lang="en-US" altLang="zh-CN"/>
              <a:pPr>
                <a:defRPr/>
              </a:pPr>
              <a:t>‹#›</a:t>
            </a:fld>
            <a:endParaRPr lang="en-US" altLang="zh-CN"/>
          </a:p>
        </p:txBody>
      </p:sp>
    </p:spTree>
    <p:extLst>
      <p:ext uri="{BB962C8B-B14F-4D97-AF65-F5344CB8AC3E}">
        <p14:creationId xmlns:p14="http://schemas.microsoft.com/office/powerpoint/2010/main" val="295287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8759F2E8-975B-47D7-9416-3E922BF4BB48}" type="slidenum">
              <a:rPr lang="en-US" altLang="zh-CN"/>
              <a:pPr>
                <a:defRPr/>
              </a:pPr>
              <a:t>‹#›</a:t>
            </a:fld>
            <a:endParaRPr lang="en-US" altLang="zh-CN"/>
          </a:p>
        </p:txBody>
      </p:sp>
    </p:spTree>
    <p:extLst>
      <p:ext uri="{BB962C8B-B14F-4D97-AF65-F5344CB8AC3E}">
        <p14:creationId xmlns:p14="http://schemas.microsoft.com/office/powerpoint/2010/main" val="21393692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76709D9-6CF8-4803-83EE-17BC481EC17A}" type="slidenum">
              <a:rPr lang="en-US" altLang="zh-CN" sz="1200" b="0" u="none">
                <a:solidFill>
                  <a:schemeClr val="tx1"/>
                </a:solidFill>
                <a:latin typeface="Arial" charset="0"/>
                <a:ea typeface="宋体" charset="-122"/>
              </a:rPr>
              <a:pPr algn="r"/>
              <a:t>3</a:t>
            </a:fld>
            <a:endParaRPr lang="en-US" altLang="zh-CN" sz="1200" b="0" u="none">
              <a:solidFill>
                <a:schemeClr val="tx1"/>
              </a:solidFill>
              <a:latin typeface="Arial" charset="0"/>
              <a:ea typeface="宋体" charset="-122"/>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685800" y="4343400"/>
            <a:ext cx="5486400" cy="411480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360443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7" name="Rectangle 2055"/>
          <p:cNvSpPr txBox="1">
            <a:spLocks noGrp="1" noChangeArrowheads="1"/>
          </p:cNvSpPr>
          <p:nvPr/>
        </p:nvSpPr>
        <p:spPr bwMode="auto">
          <a:xfrm>
            <a:off x="3917950" y="8656638"/>
            <a:ext cx="2978150" cy="496887"/>
          </a:xfrm>
          <a:prstGeom prst="rect">
            <a:avLst/>
          </a:prstGeom>
          <a:noFill/>
          <a:ln w="9525">
            <a:noFill/>
            <a:miter lim="800000"/>
            <a:headEnd/>
            <a:tailEnd/>
          </a:ln>
        </p:spPr>
        <p:txBody>
          <a:bodyPr anchor="b"/>
          <a:lstStyle/>
          <a:p>
            <a:pPr algn="r"/>
            <a:fld id="{34A72A63-6E2E-42FB-AA96-2CE2634C1E65}" type="slidenum">
              <a:rPr lang="en-US" altLang="zh-CN" sz="1200" b="0" u="none">
                <a:solidFill>
                  <a:schemeClr val="tx1"/>
                </a:solidFill>
                <a:latin typeface="Arial" charset="0"/>
                <a:ea typeface="宋体" charset="-122"/>
              </a:rPr>
              <a:pPr algn="r"/>
              <a:t>22</a:t>
            </a:fld>
            <a:endParaRPr lang="en-US" altLang="zh-CN" sz="1200" b="0" u="none">
              <a:solidFill>
                <a:schemeClr val="tx1"/>
              </a:solidFill>
              <a:latin typeface="Arial" charset="0"/>
              <a:ea typeface="宋体" charset="-122"/>
            </a:endParaRPr>
          </a:p>
        </p:txBody>
      </p:sp>
      <p:sp>
        <p:nvSpPr>
          <p:cNvPr id="331778" name="Rectangle 2"/>
          <p:cNvSpPr>
            <a:spLocks noGrp="1" noRot="1" noChangeAspect="1" noChangeArrowheads="1" noTextEdit="1"/>
          </p:cNvSpPr>
          <p:nvPr>
            <p:ph type="sldImg"/>
          </p:nvPr>
        </p:nvSpPr>
        <p:spPr>
          <a:xfrm>
            <a:off x="420688" y="709613"/>
            <a:ext cx="6051550" cy="3405187"/>
          </a:xfrm>
          <a:ln/>
        </p:spPr>
      </p:sp>
      <p:sp>
        <p:nvSpPr>
          <p:cNvPr id="331779" name="Rectangle 3"/>
          <p:cNvSpPr>
            <a:spLocks noGrp="1" noChangeArrowheads="1"/>
          </p:cNvSpPr>
          <p:nvPr>
            <p:ph type="body" idx="1"/>
          </p:nvPr>
        </p:nvSpPr>
        <p:spPr>
          <a:xfrm>
            <a:off x="939800" y="4327525"/>
            <a:ext cx="5014913" cy="4116388"/>
          </a:xfrm>
          <a:noFill/>
          <a:ln/>
        </p:spPr>
        <p:txBody>
          <a:bodyPr/>
          <a:lstStyle/>
          <a:p>
            <a:pPr eaLnBrk="1" hangingPunct="1"/>
            <a:r>
              <a:rPr lang="zh-CN" altLang="en-US" dirty="0" smtClean="0"/>
              <a:t>一个主动模式的</a:t>
            </a:r>
            <a:r>
              <a:rPr lang="en-US" altLang="zh-CN" dirty="0" smtClean="0"/>
              <a:t>FTP</a:t>
            </a:r>
            <a:r>
              <a:rPr lang="zh-CN" altLang="en-US" dirty="0" smtClean="0"/>
              <a:t>连接建立要遵循以下步骤：</a:t>
            </a:r>
            <a:br>
              <a:rPr lang="zh-CN" altLang="en-US" dirty="0" smtClean="0"/>
            </a:br>
            <a:r>
              <a:rPr lang="zh-CN" altLang="en-US" dirty="0" smtClean="0"/>
              <a:t>客户端打开一个随机的端口（端口号大于</a:t>
            </a:r>
            <a:r>
              <a:rPr lang="en-US" altLang="zh-CN" dirty="0" smtClean="0"/>
              <a:t>1024</a:t>
            </a:r>
            <a:r>
              <a:rPr lang="zh-CN" altLang="en-US" dirty="0" smtClean="0"/>
              <a:t>，在这里，我们称它为</a:t>
            </a:r>
            <a:r>
              <a:rPr lang="en-US" altLang="zh-CN" dirty="0" smtClean="0"/>
              <a:t>x</a:t>
            </a:r>
            <a:r>
              <a:rPr lang="zh-CN" altLang="en-US" dirty="0" smtClean="0"/>
              <a:t>），同时一个</a:t>
            </a:r>
            <a:r>
              <a:rPr lang="en-US" altLang="zh-CN" dirty="0" smtClean="0"/>
              <a:t>FTP</a:t>
            </a:r>
            <a:r>
              <a:rPr lang="zh-CN" altLang="en-US" dirty="0" smtClean="0"/>
              <a:t>进程连接至服务器的</a:t>
            </a:r>
            <a:r>
              <a:rPr lang="en-US" altLang="zh-CN" dirty="0" smtClean="0"/>
              <a:t>21</a:t>
            </a:r>
            <a:r>
              <a:rPr lang="zh-CN" altLang="en-US" dirty="0" smtClean="0"/>
              <a:t>号命令端口。此时，源端口为随机端口</a:t>
            </a:r>
            <a:r>
              <a:rPr lang="en-US" altLang="zh-CN" dirty="0" smtClean="0"/>
              <a:t>x</a:t>
            </a:r>
            <a:r>
              <a:rPr lang="zh-CN" altLang="en-US" dirty="0" smtClean="0"/>
              <a:t>，在客户端，远程端口为</a:t>
            </a:r>
            <a:r>
              <a:rPr lang="en-US" altLang="zh-CN" dirty="0" smtClean="0"/>
              <a:t>21</a:t>
            </a:r>
            <a:r>
              <a:rPr lang="zh-CN" altLang="en-US" dirty="0" smtClean="0"/>
              <a:t>，在服务器。 </a:t>
            </a:r>
            <a:br>
              <a:rPr lang="zh-CN" altLang="en-US" dirty="0" smtClean="0"/>
            </a:br>
            <a:r>
              <a:rPr lang="zh-CN" altLang="en-US" dirty="0" smtClean="0"/>
              <a:t>客户端开始监听端口（</a:t>
            </a:r>
            <a:r>
              <a:rPr lang="en-US" altLang="zh-CN" dirty="0" smtClean="0"/>
              <a:t>x+1</a:t>
            </a:r>
            <a:r>
              <a:rPr lang="zh-CN" altLang="en-US" dirty="0" smtClean="0"/>
              <a:t>），同时向服务器发送一个端口命令（通过服务器的</a:t>
            </a:r>
            <a:r>
              <a:rPr lang="en-US" altLang="zh-CN" dirty="0" smtClean="0"/>
              <a:t>21</a:t>
            </a:r>
            <a:r>
              <a:rPr lang="zh-CN" altLang="en-US" dirty="0" smtClean="0"/>
              <a:t>号命令端口），此命令告诉服务器客户端正在监听的端口号并且已准备好从此端口接收数据。这个端口就是我们所知的数据端口。 </a:t>
            </a:r>
            <a:br>
              <a:rPr lang="zh-CN" altLang="en-US" dirty="0" smtClean="0"/>
            </a:br>
            <a:r>
              <a:rPr lang="zh-CN" altLang="en-US" dirty="0" smtClean="0"/>
              <a:t>服务器打开</a:t>
            </a:r>
            <a:r>
              <a:rPr lang="en-US" altLang="zh-CN" dirty="0" smtClean="0"/>
              <a:t>20</a:t>
            </a:r>
            <a:r>
              <a:rPr lang="zh-CN" altLang="en-US" dirty="0" smtClean="0"/>
              <a:t>号源端口并且建立和客户端数据端口的连接。此时，源端口为</a:t>
            </a:r>
            <a:r>
              <a:rPr lang="en-US" altLang="zh-CN" dirty="0" smtClean="0"/>
              <a:t>20</a:t>
            </a:r>
            <a:r>
              <a:rPr lang="zh-CN" altLang="en-US" dirty="0" smtClean="0"/>
              <a:t>，远程数据端口为（</a:t>
            </a:r>
            <a:r>
              <a:rPr lang="en-US" altLang="zh-CN" dirty="0" smtClean="0"/>
              <a:t>x+1</a:t>
            </a:r>
            <a:r>
              <a:rPr lang="zh-CN" altLang="en-US" dirty="0" smtClean="0"/>
              <a:t>）。 </a:t>
            </a:r>
            <a:br>
              <a:rPr lang="zh-CN" altLang="en-US" dirty="0" smtClean="0"/>
            </a:br>
            <a:r>
              <a:rPr lang="zh-CN" altLang="en-US" dirty="0" smtClean="0"/>
              <a:t>客户端通过本地的数据端口建立一个和服务器</a:t>
            </a:r>
            <a:r>
              <a:rPr lang="en-US" altLang="zh-CN" dirty="0" smtClean="0"/>
              <a:t>20</a:t>
            </a:r>
            <a:r>
              <a:rPr lang="zh-CN" altLang="en-US" dirty="0" smtClean="0"/>
              <a:t>号端口的连接，然后向服务器发送一个应答，告诉服务器它已经建立好了一个连接。</a:t>
            </a:r>
            <a:endParaRPr lang="zh-CN" altLang="en-US" dirty="0" smtClean="0">
              <a:ea typeface="宋体" charset="-122"/>
            </a:endParaRPr>
          </a:p>
        </p:txBody>
      </p:sp>
    </p:spTree>
    <p:extLst>
      <p:ext uri="{BB962C8B-B14F-4D97-AF65-F5344CB8AC3E}">
        <p14:creationId xmlns:p14="http://schemas.microsoft.com/office/powerpoint/2010/main" val="262960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A30BC8F-6F4B-41B9-B743-BCEB862EF96F}" type="slidenum">
              <a:rPr lang="en-US" altLang="zh-CN" smtClean="0"/>
              <a:pPr>
                <a:defRPr/>
              </a:pPr>
              <a:t>25</a:t>
            </a:fld>
            <a:endParaRPr lang="en-US" altLang="zh-CN"/>
          </a:p>
        </p:txBody>
      </p:sp>
    </p:spTree>
    <p:extLst>
      <p:ext uri="{BB962C8B-B14F-4D97-AF65-F5344CB8AC3E}">
        <p14:creationId xmlns:p14="http://schemas.microsoft.com/office/powerpoint/2010/main" val="653402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A30BC8F-6F4B-41B9-B743-BCEB862EF96F}" type="slidenum">
              <a:rPr lang="en-US" altLang="zh-CN" smtClean="0"/>
              <a:pPr>
                <a:defRPr/>
              </a:pPr>
              <a:t>26</a:t>
            </a:fld>
            <a:endParaRPr lang="en-US" altLang="zh-CN"/>
          </a:p>
        </p:txBody>
      </p:sp>
    </p:spTree>
    <p:extLst>
      <p:ext uri="{BB962C8B-B14F-4D97-AF65-F5344CB8AC3E}">
        <p14:creationId xmlns:p14="http://schemas.microsoft.com/office/powerpoint/2010/main" val="3733934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A30BC8F-6F4B-41B9-B743-BCEB862EF96F}" type="slidenum">
              <a:rPr lang="en-US" altLang="zh-CN" smtClean="0"/>
              <a:pPr>
                <a:defRPr/>
              </a:pPr>
              <a:t>27</a:t>
            </a:fld>
            <a:endParaRPr lang="en-US" altLang="zh-CN"/>
          </a:p>
        </p:txBody>
      </p:sp>
    </p:spTree>
    <p:extLst>
      <p:ext uri="{BB962C8B-B14F-4D97-AF65-F5344CB8AC3E}">
        <p14:creationId xmlns:p14="http://schemas.microsoft.com/office/powerpoint/2010/main" val="74473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zh-CN" altLang="en-US" smtClean="0">
              <a:ea typeface="宋体" charset="-122"/>
            </a:endParaRPr>
          </a:p>
        </p:txBody>
      </p:sp>
    </p:spTree>
    <p:extLst>
      <p:ext uri="{BB962C8B-B14F-4D97-AF65-F5344CB8AC3E}">
        <p14:creationId xmlns:p14="http://schemas.microsoft.com/office/powerpoint/2010/main" val="2824645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25000"/>
              </a:lnSpc>
            </a:pPr>
            <a:r>
              <a:rPr lang="en-US" altLang="zh-CN" dirty="0" smtClean="0"/>
              <a:t>16</a:t>
            </a:r>
            <a:r>
              <a:rPr lang="zh-CN" altLang="en-US" dirty="0" smtClean="0"/>
              <a:t>位，</a:t>
            </a:r>
            <a:r>
              <a:rPr lang="en-US" altLang="zh-CN" dirty="0" smtClean="0"/>
              <a:t>65536.</a:t>
            </a:r>
          </a:p>
          <a:p>
            <a:pPr>
              <a:lnSpc>
                <a:spcPct val="125000"/>
              </a:lnSpc>
            </a:pPr>
            <a:r>
              <a:rPr lang="zh-CN" altLang="en-US" sz="1200" kern="1200" dirty="0" smtClean="0">
                <a:solidFill>
                  <a:srgbClr val="1A3868"/>
                </a:solidFill>
                <a:latin typeface="Times New Roman" pitchFamily="18" charset="0"/>
                <a:ea typeface="微软雅黑" pitchFamily="34" charset="-122"/>
                <a:cs typeface="Times New Roman" pitchFamily="18" charset="0"/>
              </a:rPr>
              <a:t>如果源进程是客户端，则源端口号是由</a:t>
            </a:r>
            <a:r>
              <a:rPr lang="en-US" altLang="zh-CN" sz="1200" kern="1200" dirty="0" smtClean="0">
                <a:solidFill>
                  <a:srgbClr val="1A3868"/>
                </a:solidFill>
                <a:latin typeface="Times New Roman" pitchFamily="18" charset="0"/>
                <a:ea typeface="微软雅黑" pitchFamily="34" charset="-122"/>
                <a:cs typeface="Times New Roman" pitchFamily="18" charset="0"/>
              </a:rPr>
              <a:t>UDP</a:t>
            </a:r>
            <a:r>
              <a:rPr lang="zh-CN" altLang="en-US" sz="1200" kern="1200" dirty="0" smtClean="0">
                <a:solidFill>
                  <a:srgbClr val="1A3868"/>
                </a:solidFill>
                <a:latin typeface="Times New Roman" pitchFamily="18" charset="0"/>
                <a:ea typeface="微软雅黑" pitchFamily="34" charset="-122"/>
                <a:cs typeface="Times New Roman" pitchFamily="18" charset="0"/>
              </a:rPr>
              <a:t>软件分配的临时端口号；服务器使用的是熟知端口号。</a:t>
            </a:r>
          </a:p>
          <a:p>
            <a:endParaRPr lang="zh-CN" altLang="en-US" dirty="0"/>
          </a:p>
        </p:txBody>
      </p:sp>
      <p:sp>
        <p:nvSpPr>
          <p:cNvPr id="4" name="灯片编号占位符 3"/>
          <p:cNvSpPr>
            <a:spLocks noGrp="1"/>
          </p:cNvSpPr>
          <p:nvPr>
            <p:ph type="sldNum" sz="quarter" idx="10"/>
          </p:nvPr>
        </p:nvSpPr>
        <p:spPr/>
        <p:txBody>
          <a:bodyPr/>
          <a:lstStyle/>
          <a:p>
            <a:pPr>
              <a:defRPr/>
            </a:pPr>
            <a:fld id="{8759F2E8-975B-47D7-9416-3E922BF4BB48}" type="slidenum">
              <a:rPr lang="en-US" altLang="zh-CN" smtClean="0"/>
              <a:pPr>
                <a:defRPr/>
              </a:pPr>
              <a:t>10</a:t>
            </a:fld>
            <a:endParaRPr lang="en-US" altLang="zh-CN"/>
          </a:p>
        </p:txBody>
      </p:sp>
    </p:spTree>
    <p:extLst>
      <p:ext uri="{BB962C8B-B14F-4D97-AF65-F5344CB8AC3E}">
        <p14:creationId xmlns:p14="http://schemas.microsoft.com/office/powerpoint/2010/main" val="7273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2772055-6954-4739-B81E-B1984F55B68E}" type="slidenum">
              <a:rPr lang="en-US" altLang="zh-CN" sz="1200" b="0" u="none">
                <a:solidFill>
                  <a:schemeClr val="tx1"/>
                </a:solidFill>
                <a:latin typeface="Arial" charset="0"/>
                <a:ea typeface="宋体" charset="-122"/>
              </a:rPr>
              <a:pPr algn="r"/>
              <a:t>13</a:t>
            </a:fld>
            <a:endParaRPr lang="en-US" altLang="zh-CN" sz="1200" b="0" u="none">
              <a:solidFill>
                <a:schemeClr val="tx1"/>
              </a:solidFill>
              <a:latin typeface="Arial" charset="0"/>
              <a:ea typeface="宋体" charset="-122"/>
            </a:endParaRPr>
          </a:p>
        </p:txBody>
      </p:sp>
      <p:sp>
        <p:nvSpPr>
          <p:cNvPr id="307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5AEE5C5-3778-41C3-A5C0-0B7B479757B0}" type="slidenum">
              <a:rPr lang="en-US" altLang="zh-CN" sz="1200" b="0" u="none">
                <a:solidFill>
                  <a:schemeClr val="tx1"/>
                </a:solidFill>
                <a:latin typeface="Arial" charset="0"/>
                <a:ea typeface="宋体" charset="-122"/>
              </a:rPr>
              <a:pPr algn="r"/>
              <a:t>13</a:t>
            </a:fld>
            <a:endParaRPr lang="en-US" altLang="zh-CN" sz="1200" b="0" u="none">
              <a:solidFill>
                <a:schemeClr val="tx1"/>
              </a:solidFill>
              <a:latin typeface="Arial" charset="0"/>
              <a:ea typeface="宋体"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685800" y="4343400"/>
            <a:ext cx="5486400" cy="4114800"/>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u="none" dirty="0" smtClean="0">
                <a:solidFill>
                  <a:srgbClr val="1A3868"/>
                </a:solidFill>
              </a:rPr>
              <a:t>在计算检验和时，临时把“伪报头”和 </a:t>
            </a:r>
            <a:r>
              <a:rPr lang="en-US" altLang="zh-CN" sz="1200" b="0" u="none" dirty="0" smtClean="0">
                <a:solidFill>
                  <a:srgbClr val="1A3868"/>
                </a:solidFill>
              </a:rPr>
              <a:t>UDP </a:t>
            </a:r>
            <a:r>
              <a:rPr lang="zh-CN" altLang="en-US" sz="1200" b="0" u="none" dirty="0" smtClean="0">
                <a:solidFill>
                  <a:srgbClr val="1A3868"/>
                </a:solidFill>
              </a:rPr>
              <a:t>用户数据报连接在一起。伪报头仅仅是为了计算检验和，不参与传输。</a:t>
            </a:r>
            <a:endParaRPr lang="en-US" altLang="zh-CN" sz="1200" b="0" u="none" dirty="0" smtClean="0">
              <a:solidFill>
                <a:srgbClr val="1A3868"/>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kern="1200" dirty="0" smtClean="0">
                <a:solidFill>
                  <a:schemeClr val="tx1"/>
                </a:solidFill>
                <a:effectLst/>
                <a:latin typeface="Times New Roman" pitchFamily="18" charset="0"/>
                <a:ea typeface="宋体" pitchFamily="2" charset="-122"/>
                <a:cs typeface="+mn-cs"/>
              </a:rPr>
              <a:t>伪报头是</a:t>
            </a:r>
            <a:r>
              <a:rPr kumimoji="1" lang="en-US" altLang="zh-CN" sz="1200" b="0" i="0" kern="1200" dirty="0" smtClean="0">
                <a:solidFill>
                  <a:schemeClr val="tx1"/>
                </a:solidFill>
                <a:effectLst/>
                <a:latin typeface="Times New Roman" pitchFamily="18" charset="0"/>
                <a:ea typeface="宋体" pitchFamily="2" charset="-122"/>
                <a:cs typeface="+mn-cs"/>
              </a:rPr>
              <a:t>UDP</a:t>
            </a:r>
            <a:r>
              <a:rPr kumimoji="1" lang="zh-CN" altLang="en-US" sz="1200" b="0" i="0" kern="1200" dirty="0" smtClean="0">
                <a:solidFill>
                  <a:schemeClr val="tx1"/>
                </a:solidFill>
                <a:effectLst/>
                <a:latin typeface="Times New Roman" pitchFamily="18" charset="0"/>
                <a:ea typeface="宋体" pitchFamily="2" charset="-122"/>
                <a:cs typeface="+mn-cs"/>
              </a:rPr>
              <a:t>计算校验和使用的，计算校验和时，除</a:t>
            </a:r>
            <a:r>
              <a:rPr kumimoji="1" lang="en-US" altLang="zh-CN" sz="1200" b="0" i="0" kern="1200" dirty="0" smtClean="0">
                <a:solidFill>
                  <a:schemeClr val="tx1"/>
                </a:solidFill>
                <a:effectLst/>
                <a:latin typeface="Times New Roman" pitchFamily="18" charset="0"/>
                <a:ea typeface="宋体" pitchFamily="2" charset="-122"/>
                <a:cs typeface="+mn-cs"/>
              </a:rPr>
              <a:t>UDP</a:t>
            </a:r>
            <a:r>
              <a:rPr kumimoji="1" lang="zh-CN" altLang="en-US" sz="1200" b="0" i="0" kern="1200" dirty="0" smtClean="0">
                <a:solidFill>
                  <a:schemeClr val="tx1"/>
                </a:solidFill>
                <a:effectLst/>
                <a:latin typeface="Times New Roman" pitchFamily="18" charset="0"/>
                <a:ea typeface="宋体" pitchFamily="2" charset="-122"/>
                <a:cs typeface="+mn-cs"/>
              </a:rPr>
              <a:t>用户数据报本身进行计算外，伪报头也参与计算，它补充了目的站</a:t>
            </a:r>
            <a:r>
              <a:rPr kumimoji="1" lang="en-US" altLang="zh-CN" sz="1200" b="0" i="0" kern="1200" dirty="0" smtClean="0">
                <a:solidFill>
                  <a:schemeClr val="tx1"/>
                </a:solidFill>
                <a:effectLst/>
                <a:latin typeface="Times New Roman" pitchFamily="18" charset="0"/>
                <a:ea typeface="宋体" pitchFamily="2" charset="-122"/>
                <a:cs typeface="+mn-cs"/>
              </a:rPr>
              <a:t>IP</a:t>
            </a:r>
            <a:r>
              <a:rPr kumimoji="1" lang="zh-CN" altLang="en-US" sz="1200" b="0" i="0" kern="1200" dirty="0" smtClean="0">
                <a:solidFill>
                  <a:schemeClr val="tx1"/>
                </a:solidFill>
                <a:effectLst/>
                <a:latin typeface="Times New Roman" pitchFamily="18" charset="0"/>
                <a:ea typeface="宋体" pitchFamily="2" charset="-122"/>
                <a:cs typeface="+mn-cs"/>
              </a:rPr>
              <a:t>地址和源站</a:t>
            </a:r>
            <a:r>
              <a:rPr kumimoji="1" lang="en-US" altLang="zh-CN" sz="1200" b="0" i="0" kern="1200" dirty="0" smtClean="0">
                <a:solidFill>
                  <a:schemeClr val="tx1"/>
                </a:solidFill>
                <a:effectLst/>
                <a:latin typeface="Times New Roman" pitchFamily="18" charset="0"/>
                <a:ea typeface="宋体" pitchFamily="2" charset="-122"/>
                <a:cs typeface="+mn-cs"/>
              </a:rPr>
              <a:t>IP</a:t>
            </a:r>
            <a:r>
              <a:rPr kumimoji="1" lang="zh-CN" altLang="en-US" sz="1200" b="0" i="0" kern="1200" dirty="0" smtClean="0">
                <a:solidFill>
                  <a:schemeClr val="tx1"/>
                </a:solidFill>
                <a:effectLst/>
                <a:latin typeface="Times New Roman" pitchFamily="18" charset="0"/>
                <a:ea typeface="宋体" pitchFamily="2" charset="-122"/>
                <a:cs typeface="+mn-cs"/>
              </a:rPr>
              <a:t>地址。伪报头参与校验和的计算是为了验证</a:t>
            </a:r>
            <a:r>
              <a:rPr kumimoji="1" lang="en-US" altLang="zh-CN" sz="1200" b="0" i="0" kern="1200" dirty="0" smtClean="0">
                <a:solidFill>
                  <a:schemeClr val="tx1"/>
                </a:solidFill>
                <a:effectLst/>
                <a:latin typeface="Times New Roman" pitchFamily="18" charset="0"/>
                <a:ea typeface="宋体" pitchFamily="2" charset="-122"/>
                <a:cs typeface="+mn-cs"/>
              </a:rPr>
              <a:t>UDP</a:t>
            </a:r>
            <a:r>
              <a:rPr kumimoji="1" lang="zh-CN" altLang="en-US" sz="1200" b="0" i="0" kern="1200" dirty="0" smtClean="0">
                <a:solidFill>
                  <a:schemeClr val="tx1"/>
                </a:solidFill>
                <a:effectLst/>
                <a:latin typeface="Times New Roman" pitchFamily="18" charset="0"/>
                <a:ea typeface="宋体" pitchFamily="2" charset="-122"/>
                <a:cs typeface="+mn-cs"/>
              </a:rPr>
              <a:t>数据报是否传到正确的目的地（</a:t>
            </a:r>
            <a:r>
              <a:rPr kumimoji="1" lang="en-US" altLang="zh-CN" sz="1200" b="0" i="0" kern="1200" dirty="0" smtClean="0">
                <a:solidFill>
                  <a:schemeClr val="tx1"/>
                </a:solidFill>
                <a:effectLst/>
                <a:latin typeface="Times New Roman" pitchFamily="18" charset="0"/>
                <a:ea typeface="宋体" pitchFamily="2" charset="-122"/>
                <a:cs typeface="+mn-cs"/>
              </a:rPr>
              <a:t>IP</a:t>
            </a:r>
            <a:r>
              <a:rPr kumimoji="1" lang="zh-CN" altLang="en-US" sz="1200" b="0" i="0" kern="1200" dirty="0" smtClean="0">
                <a:solidFill>
                  <a:schemeClr val="tx1"/>
                </a:solidFill>
                <a:effectLst/>
                <a:latin typeface="Times New Roman" pitchFamily="18" charset="0"/>
                <a:ea typeface="宋体" pitchFamily="2" charset="-122"/>
                <a:cs typeface="+mn-cs"/>
              </a:rPr>
              <a:t>地址加端口号）。</a:t>
            </a:r>
            <a:r>
              <a:rPr lang="zh-CN" altLang="en-US" dirty="0" smtClean="0"/>
              <a:t/>
            </a:r>
            <a:br>
              <a:rPr lang="zh-CN" altLang="en-US" dirty="0" smtClean="0"/>
            </a:br>
            <a:r>
              <a:rPr kumimoji="1" lang="en-US" altLang="zh-CN" sz="1200" b="0" i="0" kern="1200" dirty="0" smtClean="0">
                <a:solidFill>
                  <a:schemeClr val="tx1"/>
                </a:solidFill>
                <a:effectLst/>
                <a:latin typeface="Times New Roman" pitchFamily="18" charset="0"/>
                <a:ea typeface="宋体" pitchFamily="2" charset="-122"/>
                <a:cs typeface="+mn-cs"/>
              </a:rPr>
              <a:t>UDP</a:t>
            </a:r>
            <a:r>
              <a:rPr kumimoji="1" lang="zh-CN" altLang="en-US" sz="1200" b="0" i="0" kern="1200" dirty="0" smtClean="0">
                <a:solidFill>
                  <a:schemeClr val="tx1"/>
                </a:solidFill>
                <a:effectLst/>
                <a:latin typeface="Times New Roman" pitchFamily="18" charset="0"/>
                <a:ea typeface="宋体" pitchFamily="2" charset="-122"/>
                <a:cs typeface="+mn-cs"/>
              </a:rPr>
              <a:t>校验和是</a:t>
            </a:r>
            <a:r>
              <a:rPr kumimoji="1" lang="en-US" altLang="zh-CN" sz="1200" b="0" i="0" kern="1200" dirty="0" smtClean="0">
                <a:solidFill>
                  <a:schemeClr val="tx1"/>
                </a:solidFill>
                <a:effectLst/>
                <a:latin typeface="Times New Roman" pitchFamily="18" charset="0"/>
                <a:ea typeface="宋体" pitchFamily="2" charset="-122"/>
                <a:cs typeface="+mn-cs"/>
              </a:rPr>
              <a:t>UDP</a:t>
            </a:r>
            <a:r>
              <a:rPr kumimoji="1" lang="zh-CN" altLang="en-US" sz="1200" b="0" i="0" kern="1200" dirty="0" smtClean="0">
                <a:solidFill>
                  <a:schemeClr val="tx1"/>
                </a:solidFill>
                <a:effectLst/>
                <a:latin typeface="Times New Roman" pitchFamily="18" charset="0"/>
                <a:ea typeface="宋体" pitchFamily="2" charset="-122"/>
                <a:cs typeface="+mn-cs"/>
              </a:rPr>
              <a:t>提供的传输可靠性的唯一手段，而且它还是可选的。当选择进行</a:t>
            </a:r>
            <a:r>
              <a:rPr kumimoji="1" lang="en-US" altLang="zh-CN" sz="1200" b="0" i="0" kern="1200" dirty="0" smtClean="0">
                <a:solidFill>
                  <a:schemeClr val="tx1"/>
                </a:solidFill>
                <a:effectLst/>
                <a:latin typeface="Times New Roman" pitchFamily="18" charset="0"/>
                <a:ea typeface="宋体" pitchFamily="2" charset="-122"/>
                <a:cs typeface="+mn-cs"/>
              </a:rPr>
              <a:t>UDP</a:t>
            </a:r>
            <a:r>
              <a:rPr kumimoji="1" lang="zh-CN" altLang="en-US" sz="1200" b="0" i="0" kern="1200" dirty="0" smtClean="0">
                <a:solidFill>
                  <a:schemeClr val="tx1"/>
                </a:solidFill>
                <a:effectLst/>
                <a:latin typeface="Times New Roman" pitchFamily="18" charset="0"/>
                <a:ea typeface="宋体" pitchFamily="2" charset="-122"/>
                <a:cs typeface="+mn-cs"/>
              </a:rPr>
              <a:t>校验和计算时，若校验和出现差错，</a:t>
            </a:r>
            <a:r>
              <a:rPr kumimoji="1" lang="en-US" altLang="zh-CN" sz="1200" b="0" i="0" kern="1200" dirty="0" smtClean="0">
                <a:solidFill>
                  <a:schemeClr val="tx1"/>
                </a:solidFill>
                <a:effectLst/>
                <a:latin typeface="Times New Roman" pitchFamily="18" charset="0"/>
                <a:ea typeface="宋体" pitchFamily="2" charset="-122"/>
                <a:cs typeface="+mn-cs"/>
              </a:rPr>
              <a:t>UDP</a:t>
            </a:r>
            <a:r>
              <a:rPr kumimoji="1" lang="zh-CN" altLang="en-US" sz="1200" b="0" i="0" kern="1200" dirty="0" smtClean="0">
                <a:solidFill>
                  <a:schemeClr val="tx1"/>
                </a:solidFill>
                <a:effectLst/>
                <a:latin typeface="Times New Roman" pitchFamily="18" charset="0"/>
                <a:ea typeface="宋体" pitchFamily="2" charset="-122"/>
                <a:cs typeface="+mn-cs"/>
              </a:rPr>
              <a:t>也没有超时重传等差错控制机制，而只是交与上层处理。另外，</a:t>
            </a:r>
            <a:r>
              <a:rPr kumimoji="1" lang="en-US" altLang="zh-CN" sz="1200" b="0" i="0" kern="1200" dirty="0" smtClean="0">
                <a:solidFill>
                  <a:schemeClr val="tx1"/>
                </a:solidFill>
                <a:effectLst/>
                <a:latin typeface="Times New Roman" pitchFamily="18" charset="0"/>
                <a:ea typeface="宋体" pitchFamily="2" charset="-122"/>
                <a:cs typeface="+mn-cs"/>
              </a:rPr>
              <a:t>UDP</a:t>
            </a:r>
            <a:r>
              <a:rPr kumimoji="1" lang="zh-CN" altLang="en-US" sz="1200" b="0" i="0" kern="1200" dirty="0" smtClean="0">
                <a:solidFill>
                  <a:schemeClr val="tx1"/>
                </a:solidFill>
                <a:effectLst/>
                <a:latin typeface="Times New Roman" pitchFamily="18" charset="0"/>
                <a:ea typeface="宋体" pitchFamily="2" charset="-122"/>
                <a:cs typeface="+mn-cs"/>
              </a:rPr>
              <a:t>是无连接的，也没有流量控制和拥塞控制等可靠性措施。</a:t>
            </a:r>
            <a:endParaRPr lang="zh-CN" altLang="zh-CN" dirty="0" smtClean="0">
              <a:ea typeface="宋体" charset="-122"/>
            </a:endParaRPr>
          </a:p>
        </p:txBody>
      </p:sp>
    </p:spTree>
    <p:extLst>
      <p:ext uri="{BB962C8B-B14F-4D97-AF65-F5344CB8AC3E}">
        <p14:creationId xmlns:p14="http://schemas.microsoft.com/office/powerpoint/2010/main" val="187889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rgbClr val="1A3868"/>
                </a:solidFill>
                <a:latin typeface="Times New Roman" pitchFamily="18" charset="0"/>
                <a:ea typeface="微软雅黑" pitchFamily="34" charset="-122"/>
                <a:cs typeface="Times New Roman" pitchFamily="18" charset="0"/>
              </a:rPr>
              <a:t>UDP</a:t>
            </a:r>
            <a:r>
              <a:rPr lang="zh-CN" altLang="en-US" sz="1200" kern="1200" dirty="0" smtClean="0">
                <a:solidFill>
                  <a:srgbClr val="1A3868"/>
                </a:solidFill>
                <a:latin typeface="Times New Roman" pitchFamily="18" charset="0"/>
                <a:ea typeface="微软雅黑" pitchFamily="34" charset="-122"/>
                <a:cs typeface="Times New Roman" pitchFamily="18" charset="0"/>
              </a:rPr>
              <a:t>校验和包括三个部分：伪报头（</a:t>
            </a:r>
            <a:r>
              <a:rPr lang="en-US" altLang="zh-CN" sz="1200" kern="1200" dirty="0" smtClean="0">
                <a:solidFill>
                  <a:srgbClr val="1A3868"/>
                </a:solidFill>
                <a:latin typeface="Times New Roman" pitchFamily="18" charset="0"/>
                <a:ea typeface="微软雅黑" pitchFamily="34" charset="-122"/>
                <a:cs typeface="Times New Roman" pitchFamily="18" charset="0"/>
              </a:rPr>
              <a:t>pseudo header</a:t>
            </a:r>
            <a:r>
              <a:rPr lang="zh-CN" altLang="en-US" sz="1200" kern="1200" dirty="0" smtClean="0">
                <a:solidFill>
                  <a:srgbClr val="1A3868"/>
                </a:solidFill>
                <a:latin typeface="Times New Roman" pitchFamily="18" charset="0"/>
                <a:ea typeface="微软雅黑" pitchFamily="34" charset="-122"/>
                <a:cs typeface="Times New Roman" pitchFamily="18" charset="0"/>
              </a:rPr>
              <a:t>）、</a:t>
            </a:r>
            <a:r>
              <a:rPr lang="en-US" altLang="zh-CN" sz="1200" kern="1200" dirty="0" smtClean="0">
                <a:solidFill>
                  <a:srgbClr val="1A3868"/>
                </a:solidFill>
                <a:latin typeface="Times New Roman" pitchFamily="18" charset="0"/>
                <a:ea typeface="微软雅黑" pitchFamily="34" charset="-122"/>
                <a:cs typeface="Times New Roman" pitchFamily="18" charset="0"/>
              </a:rPr>
              <a:t>UDP</a:t>
            </a:r>
            <a:r>
              <a:rPr lang="zh-CN" altLang="en-US" sz="1200" kern="1200" dirty="0" smtClean="0">
                <a:solidFill>
                  <a:srgbClr val="1A3868"/>
                </a:solidFill>
                <a:latin typeface="Times New Roman" pitchFamily="18" charset="0"/>
                <a:ea typeface="微软雅黑" pitchFamily="34" charset="-122"/>
                <a:cs typeface="Times New Roman" pitchFamily="18" charset="0"/>
              </a:rPr>
              <a:t>报头与应用层数据。</a:t>
            </a:r>
          </a:p>
          <a:p>
            <a:endParaRPr lang="zh-CN" altLang="en-US" dirty="0"/>
          </a:p>
        </p:txBody>
      </p:sp>
      <p:sp>
        <p:nvSpPr>
          <p:cNvPr id="4" name="灯片编号占位符 3"/>
          <p:cNvSpPr>
            <a:spLocks noGrp="1"/>
          </p:cNvSpPr>
          <p:nvPr>
            <p:ph type="sldNum" sz="quarter" idx="10"/>
          </p:nvPr>
        </p:nvSpPr>
        <p:spPr/>
        <p:txBody>
          <a:bodyPr/>
          <a:lstStyle/>
          <a:p>
            <a:pPr>
              <a:defRPr/>
            </a:pPr>
            <a:fld id="{8759F2E8-975B-47D7-9416-3E922BF4BB48}" type="slidenum">
              <a:rPr lang="en-US" altLang="zh-CN" smtClean="0"/>
              <a:pPr>
                <a:defRPr/>
              </a:pPr>
              <a:t>14</a:t>
            </a:fld>
            <a:endParaRPr lang="en-US" altLang="zh-CN"/>
          </a:p>
        </p:txBody>
      </p:sp>
    </p:spTree>
    <p:extLst>
      <p:ext uri="{BB962C8B-B14F-4D97-AF65-F5344CB8AC3E}">
        <p14:creationId xmlns:p14="http://schemas.microsoft.com/office/powerpoint/2010/main" val="2132570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rgbClr val="1A3868"/>
                </a:solidFill>
                <a:latin typeface="Times New Roman" pitchFamily="18" charset="0"/>
                <a:ea typeface="微软雅黑" pitchFamily="34" charset="-122"/>
                <a:cs typeface="Times New Roman" pitchFamily="18" charset="0"/>
              </a:rPr>
              <a:t> UDP</a:t>
            </a:r>
            <a:r>
              <a:rPr lang="zh-CN" altLang="en-US" sz="1200" kern="1200" dirty="0" smtClean="0">
                <a:solidFill>
                  <a:srgbClr val="1A3868"/>
                </a:solidFill>
                <a:latin typeface="Times New Roman" pitchFamily="18" charset="0"/>
                <a:ea typeface="微软雅黑" pitchFamily="34" charset="-122"/>
                <a:cs typeface="Times New Roman" pitchFamily="18" charset="0"/>
              </a:rPr>
              <a:t>协议是一种适用于实时语音与视频传输的传输层协议。</a:t>
            </a:r>
            <a:endParaRPr lang="zh-CN" altLang="en-US" dirty="0"/>
          </a:p>
        </p:txBody>
      </p:sp>
      <p:sp>
        <p:nvSpPr>
          <p:cNvPr id="4" name="灯片编号占位符 3"/>
          <p:cNvSpPr>
            <a:spLocks noGrp="1"/>
          </p:cNvSpPr>
          <p:nvPr>
            <p:ph type="sldNum" sz="quarter" idx="10"/>
          </p:nvPr>
        </p:nvSpPr>
        <p:spPr/>
        <p:txBody>
          <a:bodyPr/>
          <a:lstStyle/>
          <a:p>
            <a:pPr>
              <a:defRPr/>
            </a:pPr>
            <a:fld id="{8759F2E8-975B-47D7-9416-3E922BF4BB48}" type="slidenum">
              <a:rPr lang="en-US" altLang="zh-CN" smtClean="0"/>
              <a:pPr>
                <a:defRPr/>
              </a:pPr>
              <a:t>15</a:t>
            </a:fld>
            <a:endParaRPr lang="en-US" altLang="zh-CN"/>
          </a:p>
        </p:txBody>
      </p:sp>
    </p:spTree>
    <p:extLst>
      <p:ext uri="{BB962C8B-B14F-4D97-AF65-F5344CB8AC3E}">
        <p14:creationId xmlns:p14="http://schemas.microsoft.com/office/powerpoint/2010/main" val="316006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rgbClr val="1A3868"/>
                </a:solidFill>
                <a:latin typeface="Times New Roman" pitchFamily="18" charset="0"/>
                <a:ea typeface="微软雅黑" pitchFamily="34" charset="-122"/>
                <a:cs typeface="Times New Roman" pitchFamily="18" charset="0"/>
              </a:rPr>
              <a:t>因此接收端应用程序数据字节的起始与终结位置必须由应用程序自己确定。</a:t>
            </a:r>
          </a:p>
          <a:p>
            <a:endParaRPr lang="zh-CN" altLang="en-US" dirty="0"/>
          </a:p>
        </p:txBody>
      </p:sp>
      <p:sp>
        <p:nvSpPr>
          <p:cNvPr id="4" name="灯片编号占位符 3"/>
          <p:cNvSpPr>
            <a:spLocks noGrp="1"/>
          </p:cNvSpPr>
          <p:nvPr>
            <p:ph type="sldNum" sz="quarter" idx="10"/>
          </p:nvPr>
        </p:nvSpPr>
        <p:spPr/>
        <p:txBody>
          <a:bodyPr/>
          <a:lstStyle/>
          <a:p>
            <a:pPr>
              <a:defRPr/>
            </a:pPr>
            <a:fld id="{8759F2E8-975B-47D7-9416-3E922BF4BB48}" type="slidenum">
              <a:rPr lang="en-US" altLang="zh-CN" smtClean="0"/>
              <a:pPr>
                <a:defRPr/>
              </a:pPr>
              <a:t>18</a:t>
            </a:fld>
            <a:endParaRPr lang="en-US" altLang="zh-CN"/>
          </a:p>
        </p:txBody>
      </p:sp>
    </p:spTree>
    <p:extLst>
      <p:ext uri="{BB962C8B-B14F-4D97-AF65-F5344CB8AC3E}">
        <p14:creationId xmlns:p14="http://schemas.microsoft.com/office/powerpoint/2010/main" val="1284020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u="sng" dirty="0" smtClean="0">
                <a:latin typeface="Times New Roman" pitchFamily="18" charset="0"/>
                <a:cs typeface="Times New Roman" pitchFamily="18" charset="0"/>
              </a:rPr>
              <a:t>TCP</a:t>
            </a:r>
            <a:r>
              <a:rPr lang="zh-CN" altLang="en-US" sz="1200" u="sng" dirty="0" smtClean="0">
                <a:latin typeface="Times New Roman" pitchFamily="18" charset="0"/>
                <a:cs typeface="Times New Roman" pitchFamily="18" charset="0"/>
              </a:rPr>
              <a:t>协议支持字节流传输示意图</a:t>
            </a:r>
          </a:p>
          <a:p>
            <a:endParaRPr lang="zh-CN" altLang="en-US" dirty="0"/>
          </a:p>
        </p:txBody>
      </p:sp>
      <p:sp>
        <p:nvSpPr>
          <p:cNvPr id="4" name="灯片编号占位符 3"/>
          <p:cNvSpPr>
            <a:spLocks noGrp="1"/>
          </p:cNvSpPr>
          <p:nvPr>
            <p:ph type="sldNum" sz="quarter" idx="10"/>
          </p:nvPr>
        </p:nvSpPr>
        <p:spPr/>
        <p:txBody>
          <a:bodyPr/>
          <a:lstStyle/>
          <a:p>
            <a:pPr>
              <a:defRPr/>
            </a:pPr>
            <a:fld id="{8759F2E8-975B-47D7-9416-3E922BF4BB48}" type="slidenum">
              <a:rPr lang="en-US" altLang="zh-CN" smtClean="0"/>
              <a:pPr>
                <a:defRPr/>
              </a:pPr>
              <a:t>19</a:t>
            </a:fld>
            <a:endParaRPr lang="en-US" altLang="zh-CN"/>
          </a:p>
        </p:txBody>
      </p:sp>
    </p:spTree>
    <p:extLst>
      <p:ext uri="{BB962C8B-B14F-4D97-AF65-F5344CB8AC3E}">
        <p14:creationId xmlns:p14="http://schemas.microsoft.com/office/powerpoint/2010/main" val="348274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rgbClr val="1A3868"/>
                </a:solidFill>
                <a:latin typeface="Times New Roman" pitchFamily="18" charset="0"/>
                <a:ea typeface="微软雅黑" pitchFamily="34" charset="-122"/>
                <a:cs typeface="Times New Roman" pitchFamily="18" charset="0"/>
              </a:rPr>
              <a:t>TCP</a:t>
            </a:r>
            <a:r>
              <a:rPr lang="zh-CN" altLang="en-US" sz="1200" kern="1200" dirty="0" smtClean="0">
                <a:solidFill>
                  <a:srgbClr val="1A3868"/>
                </a:solidFill>
                <a:latin typeface="Times New Roman" pitchFamily="18" charset="0"/>
                <a:ea typeface="微软雅黑" pitchFamily="34" charset="-122"/>
                <a:cs typeface="Times New Roman" pitchFamily="18" charset="0"/>
              </a:rPr>
              <a:t>软件将分别管理多个</a:t>
            </a:r>
            <a:r>
              <a:rPr lang="en-US" altLang="zh-CN" sz="1200" kern="1200" dirty="0" smtClean="0">
                <a:solidFill>
                  <a:srgbClr val="1A3868"/>
                </a:solidFill>
                <a:latin typeface="Times New Roman" pitchFamily="18" charset="0"/>
                <a:ea typeface="微软雅黑" pitchFamily="34" charset="-122"/>
                <a:cs typeface="Times New Roman" pitchFamily="18" charset="0"/>
              </a:rPr>
              <a:t>TCP</a:t>
            </a:r>
            <a:r>
              <a:rPr lang="zh-CN" altLang="en-US" sz="1200" kern="1200" dirty="0" smtClean="0">
                <a:solidFill>
                  <a:srgbClr val="1A3868"/>
                </a:solidFill>
                <a:latin typeface="Times New Roman" pitchFamily="18" charset="0"/>
                <a:ea typeface="微软雅黑" pitchFamily="34" charset="-122"/>
                <a:cs typeface="Times New Roman" pitchFamily="18" charset="0"/>
              </a:rPr>
              <a:t>连接。</a:t>
            </a:r>
          </a:p>
          <a:p>
            <a:endParaRPr lang="zh-CN" altLang="en-US" dirty="0"/>
          </a:p>
        </p:txBody>
      </p:sp>
      <p:sp>
        <p:nvSpPr>
          <p:cNvPr id="4" name="灯片编号占位符 3"/>
          <p:cNvSpPr>
            <a:spLocks noGrp="1"/>
          </p:cNvSpPr>
          <p:nvPr>
            <p:ph type="sldNum" sz="quarter" idx="10"/>
          </p:nvPr>
        </p:nvSpPr>
        <p:spPr/>
        <p:txBody>
          <a:bodyPr/>
          <a:lstStyle/>
          <a:p>
            <a:pPr>
              <a:defRPr/>
            </a:pPr>
            <a:fld id="{8759F2E8-975B-47D7-9416-3E922BF4BB48}" type="slidenum">
              <a:rPr lang="en-US" altLang="zh-CN" smtClean="0"/>
              <a:pPr>
                <a:defRPr/>
              </a:pPr>
              <a:t>21</a:t>
            </a:fld>
            <a:endParaRPr lang="en-US" altLang="zh-CN"/>
          </a:p>
        </p:txBody>
      </p:sp>
    </p:spTree>
    <p:extLst>
      <p:ext uri="{BB962C8B-B14F-4D97-AF65-F5344CB8AC3E}">
        <p14:creationId xmlns:p14="http://schemas.microsoft.com/office/powerpoint/2010/main" val="709117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598613"/>
            <a:ext cx="6243654" cy="1045369"/>
          </a:xfrm>
        </p:spPr>
        <p:txBody>
          <a:bodyPr/>
          <a:lstStyle>
            <a:lvl1pPr>
              <a:defRPr sz="4400">
                <a:solidFill>
                  <a:schemeClr val="accent1">
                    <a:lumMod val="50000"/>
                  </a:schemeClr>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85834" y="2916238"/>
            <a:ext cx="4914912" cy="1013628"/>
          </a:xfrm>
        </p:spPr>
        <p:txBody>
          <a:bodyPr/>
          <a:lstStyle>
            <a:lvl1pPr marL="0" indent="0" algn="ctr">
              <a:buNone/>
              <a:defRPr sz="3200" b="1">
                <a:solidFill>
                  <a:schemeClr val="accent1">
                    <a:lumMod val="7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190B87A2-C62F-46C1-81CD-F9DDF14E28C6}" type="slidenum">
              <a:rPr lang="en-US" altLang="ko-KR" smtClean="0"/>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4116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4116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7151B610-DAAE-4EE0-96EE-8FDD010EAC2D}" type="slidenum">
              <a:rPr lang="en-US" altLang="ko-KR" smtClean="0"/>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a:xfrm>
            <a:off x="2895600" y="4715684"/>
            <a:ext cx="2895600" cy="228600"/>
          </a:xfrm>
          <a:prstGeom prst="rect">
            <a:avLst/>
          </a:prstGeom>
        </p:spPr>
        <p:txBody>
          <a:bodyPr/>
          <a:lstStyle>
            <a:lvl1pPr algn="ctr" eaLnBrk="0" hangingPunct="0">
              <a:defRPr/>
            </a:lvl1pPr>
          </a:lstStyle>
          <a:p>
            <a:pPr>
              <a:defRPr/>
            </a:pPr>
            <a:fld id="{F6F9C2C0-C49B-44B7-B7B1-74FD51475DF7}" type="slidenum">
              <a:rPr lang="en-US" altLang="ko-KR" smtClean="0"/>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20" y="286528"/>
            <a:ext cx="6429420" cy="857250"/>
          </a:xfrm>
        </p:spPr>
        <p:txBody>
          <a:bodyPr/>
          <a:lstStyle>
            <a:lvl1pPr algn="l">
              <a:defRPr sz="3000">
                <a:solidFill>
                  <a:schemeClr val="accent1">
                    <a:lumMod val="50000"/>
                  </a:schemeClr>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85720" y="1286660"/>
            <a:ext cx="6429420" cy="3087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8BEED710-D36F-4FAE-92F4-3137A969F2A6}" type="slidenum">
              <a:rPr lang="en-US" altLang="ko-KR" smtClean="0"/>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951"/>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1F2F9A45-92F8-4F02-AA34-4C2156418BF6}" type="slidenum">
              <a:rPr lang="en-US" altLang="ko-KR" smtClean="0"/>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9BFF85C9-5EEC-4667-9BCB-965B2B0704CB}" type="slidenum">
              <a:rPr lang="en-US" altLang="ko-KR" smtClean="0"/>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06EDCD51-148E-4963-BDED-3731EA848F47}" type="slidenum">
              <a:rPr lang="en-US" altLang="ko-KR"/>
              <a:pPr>
                <a:defRPr/>
              </a:pPr>
              <a:t>‹#›</a:t>
            </a:fld>
            <a:endParaRPr lang="en-US" altLang="ko-KR"/>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809EF921-6229-4B40-B5CC-61347ECDF133}" type="slidenum">
              <a:rPr lang="en-US" altLang="ko-KR" smtClean="0"/>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7489"/>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EF7D3B5B-5926-4E5E-9FE3-E9BF8C26D4FC}" type="slidenum">
              <a:rPr lang="en-US" altLang="ko-KR" smtClean="0"/>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sldNum="0" hdr="0" dt="0"/>
  <p:txStyles>
    <p:titleStyle>
      <a:lvl1pPr algn="ctr" rtl="0" eaLnBrk="1" fontAlgn="base" hangingPunct="1">
        <a:spcBef>
          <a:spcPct val="0"/>
        </a:spcBef>
        <a:spcAft>
          <a:spcPct val="0"/>
        </a:spcAft>
        <a:defRPr sz="2800" b="1">
          <a:solidFill>
            <a:srgbClr val="194D19"/>
          </a:solidFill>
          <a:latin typeface="+mj-lt"/>
          <a:ea typeface="+mj-ea"/>
          <a:cs typeface="+mj-cs"/>
        </a:defRPr>
      </a:lvl1pPr>
      <a:lvl2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2pPr>
      <a:lvl3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3pPr>
      <a:lvl4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4pPr>
      <a:lvl5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p:titleStyle>
    <p:bodyStyle>
      <a:lvl1pPr marL="342900" indent="-342900" algn="l" rtl="0" eaLnBrk="1" fontAlgn="base" hangingPunct="1">
        <a:spcBef>
          <a:spcPct val="20000"/>
        </a:spcBef>
        <a:spcAft>
          <a:spcPct val="0"/>
        </a:spcAft>
        <a:buChar char="•"/>
        <a:defRPr sz="2400">
          <a:solidFill>
            <a:srgbClr val="267326"/>
          </a:solidFill>
          <a:latin typeface="+mn-lt"/>
          <a:ea typeface="+mn-ea"/>
          <a:cs typeface="+mn-cs"/>
        </a:defRPr>
      </a:lvl1pPr>
      <a:lvl2pPr marL="742950" indent="-285750" algn="l" rtl="0" eaLnBrk="1" fontAlgn="base" hangingPunct="1">
        <a:spcBef>
          <a:spcPct val="20000"/>
        </a:spcBef>
        <a:spcAft>
          <a:spcPct val="0"/>
        </a:spcAft>
        <a:buChar char="–"/>
        <a:defRPr sz="2000">
          <a:solidFill>
            <a:srgbClr val="267326"/>
          </a:solidFill>
          <a:latin typeface="+mn-lt"/>
          <a:ea typeface="+mn-ea"/>
        </a:defRPr>
      </a:lvl2pPr>
      <a:lvl3pPr marL="1143000" indent="-228600" algn="l" rtl="0" eaLnBrk="1" fontAlgn="base" hangingPunct="1">
        <a:spcBef>
          <a:spcPct val="20000"/>
        </a:spcBef>
        <a:spcAft>
          <a:spcPct val="0"/>
        </a:spcAft>
        <a:buChar char="•"/>
        <a:defRPr sz="2000">
          <a:solidFill>
            <a:srgbClr val="267326"/>
          </a:solidFill>
          <a:latin typeface="+mn-lt"/>
          <a:ea typeface="+mn-ea"/>
        </a:defRPr>
      </a:lvl3pPr>
      <a:lvl4pPr marL="1600200" indent="-228600" algn="l" rtl="0" eaLnBrk="1" fontAlgn="base" hangingPunct="1">
        <a:spcBef>
          <a:spcPct val="20000"/>
        </a:spcBef>
        <a:spcAft>
          <a:spcPct val="0"/>
        </a:spcAft>
        <a:buChar char="–"/>
        <a:defRPr sz="2000">
          <a:solidFill>
            <a:srgbClr val="267326"/>
          </a:solidFill>
          <a:latin typeface="+mn-lt"/>
          <a:ea typeface="+mn-ea"/>
        </a:defRPr>
      </a:lvl4pPr>
      <a:lvl5pPr marL="2057400" indent="-228600" algn="l" rtl="0" eaLnBrk="1" fontAlgn="base" hangingPunct="1">
        <a:spcBef>
          <a:spcPct val="20000"/>
        </a:spcBef>
        <a:spcAft>
          <a:spcPct val="0"/>
        </a:spcAft>
        <a:buChar char="»"/>
        <a:defRPr sz="2000">
          <a:solidFill>
            <a:srgbClr val="267326"/>
          </a:solidFill>
          <a:latin typeface="+mn-lt"/>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3707904" y="2140496"/>
            <a:ext cx="4564067" cy="1020762"/>
          </a:xfrm>
        </p:spPr>
        <p:txBody>
          <a:bodyPr/>
          <a:lstStyle/>
          <a:p>
            <a:pPr eaLnBrk="1" hangingPunct="1"/>
            <a:r>
              <a:rPr lang="zh-CN" altLang="en-US" sz="4000" dirty="0" smtClean="0">
                <a:solidFill>
                  <a:srgbClr val="003366"/>
                </a:solidFill>
                <a:latin typeface="华文新魏" pitchFamily="2" charset="-122"/>
              </a:rPr>
              <a:t>计算机网络</a:t>
            </a:r>
            <a:endParaRPr lang="zh-CN" altLang="en-US" sz="4000" dirty="0">
              <a:solidFill>
                <a:srgbClr val="003366"/>
              </a:solidFill>
            </a:endParaRPr>
          </a:p>
        </p:txBody>
      </p:sp>
      <p:sp>
        <p:nvSpPr>
          <p:cNvPr id="59395" name="副标题 2"/>
          <p:cNvSpPr>
            <a:spLocks noGrp="1"/>
          </p:cNvSpPr>
          <p:nvPr>
            <p:ph type="body" idx="1"/>
          </p:nvPr>
        </p:nvSpPr>
        <p:spPr>
          <a:xfrm>
            <a:off x="943004" y="3572676"/>
            <a:ext cx="7772400" cy="1125538"/>
          </a:xfrm>
        </p:spPr>
        <p:txBody>
          <a:bodyPr/>
          <a:lstStyle/>
          <a:p>
            <a:pPr marL="0" indent="0" algn="ctr" eaLnBrk="1" hangingPunct="1">
              <a:buFontTx/>
              <a:buNone/>
            </a:pPr>
            <a:r>
              <a:rPr lang="zh-CN" altLang="en-US" sz="2800" b="1" dirty="0">
                <a:solidFill>
                  <a:srgbClr val="003366"/>
                </a:solidFill>
                <a:latin typeface="微软雅黑" pitchFamily="34" charset="-122"/>
              </a:rPr>
              <a:t>王宇新</a:t>
            </a:r>
          </a:p>
          <a:p>
            <a:pPr marL="0" indent="0" algn="ctr" eaLnBrk="1" hangingPunct="1">
              <a:buFontTx/>
              <a:buNone/>
            </a:pPr>
            <a:r>
              <a:rPr lang="zh-CN" altLang="en-US" sz="2800" b="1" dirty="0">
                <a:solidFill>
                  <a:srgbClr val="003366"/>
                </a:solidFill>
                <a:latin typeface="微软雅黑" pitchFamily="34" charset="-122"/>
              </a:rPr>
              <a:t>大连理工大学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a:xfrm>
            <a:off x="285765" y="643724"/>
            <a:ext cx="6429375" cy="857250"/>
          </a:xfrm>
        </p:spPr>
        <p:txBody>
          <a:bodyPr/>
          <a:lstStyle/>
          <a:p>
            <a:pPr algn="l"/>
            <a:r>
              <a:rPr lang="en-US" altLang="zh-CN" sz="2400" dirty="0" smtClean="0">
                <a:solidFill>
                  <a:srgbClr val="007D7A"/>
                </a:solidFill>
                <a:latin typeface="Times New Roman" pitchFamily="18" charset="0"/>
                <a:cs typeface="Times New Roman" pitchFamily="18" charset="0"/>
              </a:rPr>
              <a:t>UDP</a:t>
            </a:r>
            <a:r>
              <a:rPr lang="zh-CN" altLang="en-US" sz="2400" dirty="0" smtClean="0">
                <a:solidFill>
                  <a:srgbClr val="007D7A"/>
                </a:solidFill>
                <a:latin typeface="Times New Roman" pitchFamily="18" charset="0"/>
                <a:cs typeface="Times New Roman" pitchFamily="18" charset="0"/>
              </a:rPr>
              <a:t>报头主要字段：</a:t>
            </a:r>
          </a:p>
        </p:txBody>
      </p:sp>
      <p:sp>
        <p:nvSpPr>
          <p:cNvPr id="26626" name="内容占位符 2"/>
          <p:cNvSpPr>
            <a:spLocks noGrp="1"/>
          </p:cNvSpPr>
          <p:nvPr>
            <p:ph idx="4294967295"/>
          </p:nvPr>
        </p:nvSpPr>
        <p:spPr>
          <a:xfrm>
            <a:off x="357158" y="1553386"/>
            <a:ext cx="6072230" cy="3019422"/>
          </a:xfrm>
        </p:spPr>
        <p:txBody>
          <a:bodyPr/>
          <a:lstStyle/>
          <a:p>
            <a:pPr>
              <a:lnSpc>
                <a:spcPct val="150000"/>
              </a:lnSpc>
              <a:buNone/>
            </a:pPr>
            <a:r>
              <a:rPr lang="en-US" altLang="zh-CN" sz="2000" kern="1200" dirty="0" smtClean="0">
                <a:solidFill>
                  <a:srgbClr val="1A3868"/>
                </a:solidFill>
                <a:latin typeface="Times New Roman" pitchFamily="18" charset="0"/>
                <a:ea typeface="微软雅黑" pitchFamily="34" charset="-122"/>
                <a:cs typeface="Times New Roman" pitchFamily="18" charset="0"/>
              </a:rPr>
              <a:t>(1) </a:t>
            </a:r>
            <a:r>
              <a:rPr lang="zh-CN" altLang="en-US" sz="2000" kern="1200" dirty="0" smtClean="0">
                <a:solidFill>
                  <a:srgbClr val="1A3868"/>
                </a:solidFill>
                <a:latin typeface="Times New Roman" pitchFamily="18" charset="0"/>
                <a:ea typeface="微软雅黑" pitchFamily="34" charset="-122"/>
                <a:cs typeface="Times New Roman" pitchFamily="18" charset="0"/>
              </a:rPr>
              <a:t>端口号</a:t>
            </a: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端口号字段包括</a:t>
            </a:r>
            <a:r>
              <a:rPr lang="zh-CN" altLang="en-US" sz="2000" dirty="0" smtClean="0">
                <a:solidFill>
                  <a:srgbClr val="C00000"/>
                </a:solidFill>
                <a:latin typeface="Times New Roman" pitchFamily="18" charset="0"/>
                <a:cs typeface="Times New Roman" pitchFamily="18" charset="0"/>
              </a:rPr>
              <a:t>源端口号</a:t>
            </a:r>
            <a:r>
              <a:rPr lang="zh-CN" altLang="en-US" sz="2000" kern="1200" dirty="0" smtClean="0">
                <a:solidFill>
                  <a:srgbClr val="1A3868"/>
                </a:solidFill>
                <a:latin typeface="Times New Roman" pitchFamily="18" charset="0"/>
                <a:ea typeface="微软雅黑" pitchFamily="34" charset="-122"/>
                <a:cs typeface="Times New Roman" pitchFamily="18" charset="0"/>
              </a:rPr>
              <a:t>和</a:t>
            </a:r>
            <a:r>
              <a:rPr lang="zh-CN" altLang="en-US" sz="2000" dirty="0" smtClean="0">
                <a:solidFill>
                  <a:srgbClr val="C00000"/>
                </a:solidFill>
                <a:latin typeface="Times New Roman" pitchFamily="18" charset="0"/>
                <a:cs typeface="Times New Roman" pitchFamily="18" charset="0"/>
              </a:rPr>
              <a:t>目的端口号</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端口号字段长度为</a:t>
            </a:r>
            <a:r>
              <a:rPr lang="en-US" altLang="zh-CN" sz="2000" kern="1200" dirty="0" smtClean="0">
                <a:solidFill>
                  <a:srgbClr val="1A3868"/>
                </a:solidFill>
                <a:latin typeface="Times New Roman" pitchFamily="18" charset="0"/>
                <a:ea typeface="微软雅黑" pitchFamily="34" charset="-122"/>
                <a:cs typeface="Times New Roman" pitchFamily="18" charset="0"/>
              </a:rPr>
              <a:t>16</a:t>
            </a:r>
            <a:r>
              <a:rPr lang="zh-CN" altLang="en-US" sz="2000" kern="1200" dirty="0" smtClean="0">
                <a:solidFill>
                  <a:srgbClr val="1A3868"/>
                </a:solidFill>
                <a:latin typeface="Times New Roman" pitchFamily="18" charset="0"/>
                <a:ea typeface="微软雅黑" pitchFamily="34" charset="-122"/>
                <a:cs typeface="Times New Roman" pitchFamily="18" charset="0"/>
              </a:rPr>
              <a:t>位（</a:t>
            </a:r>
            <a:r>
              <a:rPr lang="en-US" altLang="zh-CN" sz="2000" kern="1200" dirty="0" smtClean="0">
                <a:solidFill>
                  <a:srgbClr val="1A3868"/>
                </a:solidFill>
                <a:latin typeface="Times New Roman" pitchFamily="18" charset="0"/>
                <a:ea typeface="微软雅黑" pitchFamily="34" charset="-122"/>
                <a:cs typeface="Times New Roman" pitchFamily="18" charset="0"/>
              </a:rPr>
              <a:t>2</a:t>
            </a:r>
            <a:r>
              <a:rPr lang="zh-CN" altLang="en-US" sz="2000" kern="1200" dirty="0" smtClean="0">
                <a:solidFill>
                  <a:srgbClr val="1A3868"/>
                </a:solidFill>
                <a:latin typeface="Times New Roman" pitchFamily="18" charset="0"/>
                <a:ea typeface="微软雅黑" pitchFamily="34" charset="-122"/>
                <a:cs typeface="Times New Roman" pitchFamily="18" charset="0"/>
              </a:rPr>
              <a:t>个字节）；</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源端口号表示</a:t>
            </a:r>
            <a:r>
              <a:rPr lang="zh-CN" altLang="en-US" sz="2000" dirty="0" smtClean="0">
                <a:solidFill>
                  <a:srgbClr val="C00000"/>
                </a:solidFill>
                <a:latin typeface="Times New Roman" pitchFamily="18" charset="0"/>
                <a:cs typeface="Times New Roman" pitchFamily="18" charset="0"/>
              </a:rPr>
              <a:t>发送端进程端口号</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目的端口号表示</a:t>
            </a:r>
            <a:r>
              <a:rPr lang="zh-CN" altLang="en-US" sz="2000" dirty="0" smtClean="0">
                <a:solidFill>
                  <a:srgbClr val="C00000"/>
                </a:solidFill>
                <a:latin typeface="Times New Roman" pitchFamily="18" charset="0"/>
                <a:cs typeface="Times New Roman" pitchFamily="18" charset="0"/>
              </a:rPr>
              <a:t>接收端进程端口号</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4294967295"/>
          </p:nvPr>
        </p:nvSpPr>
        <p:spPr>
          <a:xfrm>
            <a:off x="142876" y="1129523"/>
            <a:ext cx="6500826" cy="3300409"/>
          </a:xfrm>
        </p:spPr>
        <p:txBody>
          <a:bodyPr/>
          <a:lstStyle/>
          <a:p>
            <a:pPr>
              <a:lnSpc>
                <a:spcPct val="150000"/>
              </a:lnSpc>
              <a:buNone/>
            </a:pPr>
            <a:r>
              <a:rPr lang="en-US" altLang="zh-CN" sz="2000" kern="1200" dirty="0" smtClean="0">
                <a:solidFill>
                  <a:srgbClr val="1A3868"/>
                </a:solidFill>
                <a:latin typeface="Times New Roman" pitchFamily="18" charset="0"/>
                <a:ea typeface="微软雅黑" pitchFamily="34" charset="-122"/>
                <a:cs typeface="Times New Roman" pitchFamily="18" charset="0"/>
              </a:rPr>
              <a:t>(2) </a:t>
            </a:r>
            <a:r>
              <a:rPr lang="zh-CN" altLang="en-US" sz="2000" kern="1200" dirty="0" smtClean="0">
                <a:solidFill>
                  <a:srgbClr val="1A3868"/>
                </a:solidFill>
                <a:latin typeface="Times New Roman" pitchFamily="18" charset="0"/>
                <a:ea typeface="微软雅黑" pitchFamily="34" charset="-122"/>
                <a:cs typeface="Times New Roman" pitchFamily="18" charset="0"/>
              </a:rPr>
              <a:t>长度</a:t>
            </a: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长度字段的长度也是</a:t>
            </a:r>
            <a:r>
              <a:rPr lang="en-US" altLang="zh-CN" sz="2000" kern="1200" dirty="0" smtClean="0">
                <a:solidFill>
                  <a:srgbClr val="1A3868"/>
                </a:solidFill>
                <a:latin typeface="Times New Roman" pitchFamily="18" charset="0"/>
                <a:ea typeface="微软雅黑" pitchFamily="34" charset="-122"/>
                <a:cs typeface="Times New Roman" pitchFamily="18" charset="0"/>
              </a:rPr>
              <a:t>16</a:t>
            </a:r>
            <a:r>
              <a:rPr lang="zh-CN" altLang="en-US" sz="2000" kern="1200" dirty="0" smtClean="0">
                <a:solidFill>
                  <a:srgbClr val="1A3868"/>
                </a:solidFill>
                <a:latin typeface="Times New Roman" pitchFamily="18" charset="0"/>
                <a:ea typeface="微软雅黑" pitchFamily="34" charset="-122"/>
                <a:cs typeface="Times New Roman" pitchFamily="18" charset="0"/>
              </a:rPr>
              <a:t>位（</a:t>
            </a:r>
            <a:r>
              <a:rPr lang="en-US" altLang="zh-CN" sz="2000" kern="1200" dirty="0" smtClean="0">
                <a:solidFill>
                  <a:srgbClr val="1A3868"/>
                </a:solidFill>
                <a:latin typeface="Times New Roman" pitchFamily="18" charset="0"/>
                <a:ea typeface="微软雅黑" pitchFamily="34" charset="-122"/>
                <a:cs typeface="Times New Roman" pitchFamily="18" charset="0"/>
              </a:rPr>
              <a:t>2</a:t>
            </a:r>
            <a:r>
              <a:rPr lang="zh-CN" altLang="en-US" sz="2000" kern="1200" dirty="0" smtClean="0">
                <a:solidFill>
                  <a:srgbClr val="1A3868"/>
                </a:solidFill>
                <a:latin typeface="Times New Roman" pitchFamily="18" charset="0"/>
                <a:ea typeface="微软雅黑" pitchFamily="34" charset="-122"/>
                <a:cs typeface="Times New Roman" pitchFamily="18" charset="0"/>
              </a:rPr>
              <a:t>字节），它定义了</a:t>
            </a:r>
            <a:r>
              <a:rPr lang="zh-CN" altLang="en-US" sz="2000" dirty="0" smtClean="0">
                <a:solidFill>
                  <a:srgbClr val="C00000"/>
                </a:solidFill>
                <a:latin typeface="Times New Roman" pitchFamily="18" charset="0"/>
                <a:cs typeface="Times New Roman" pitchFamily="18" charset="0"/>
              </a:rPr>
              <a:t>包括报头在内的用户数据报的总长度</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用户数据报的长度最大为</a:t>
            </a:r>
            <a:r>
              <a:rPr lang="en-US" altLang="zh-CN" sz="2000" kern="1200" dirty="0" smtClean="0">
                <a:solidFill>
                  <a:srgbClr val="1A3868"/>
                </a:solidFill>
                <a:latin typeface="Times New Roman" pitchFamily="18" charset="0"/>
                <a:ea typeface="微软雅黑" pitchFamily="34" charset="-122"/>
                <a:cs typeface="Times New Roman" pitchFamily="18" charset="0"/>
              </a:rPr>
              <a:t>65535</a:t>
            </a:r>
            <a:r>
              <a:rPr lang="zh-CN" altLang="en-US" sz="2000" kern="1200" dirty="0" smtClean="0">
                <a:solidFill>
                  <a:srgbClr val="1A3868"/>
                </a:solidFill>
                <a:latin typeface="Times New Roman" pitchFamily="18" charset="0"/>
                <a:ea typeface="微软雅黑" pitchFamily="34" charset="-122"/>
                <a:cs typeface="Times New Roman" pitchFamily="18" charset="0"/>
              </a:rPr>
              <a:t>字节，最小是</a:t>
            </a:r>
            <a:r>
              <a:rPr lang="en-US" altLang="zh-CN" sz="2000" kern="1200" dirty="0" smtClean="0">
                <a:solidFill>
                  <a:srgbClr val="1A3868"/>
                </a:solidFill>
                <a:latin typeface="Times New Roman" pitchFamily="18" charset="0"/>
                <a:ea typeface="微软雅黑" pitchFamily="34" charset="-122"/>
                <a:cs typeface="Times New Roman" pitchFamily="18" charset="0"/>
              </a:rPr>
              <a:t>8</a:t>
            </a:r>
            <a:r>
              <a:rPr lang="zh-CN" altLang="en-US" sz="2000" kern="1200" dirty="0" smtClean="0">
                <a:solidFill>
                  <a:srgbClr val="1A3868"/>
                </a:solidFill>
                <a:latin typeface="Times New Roman" pitchFamily="18" charset="0"/>
                <a:ea typeface="微软雅黑" pitchFamily="34" charset="-122"/>
                <a:cs typeface="Times New Roman" pitchFamily="18" charset="0"/>
              </a:rPr>
              <a:t>字节；</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如果长度字段是</a:t>
            </a:r>
            <a:r>
              <a:rPr lang="en-US" altLang="zh-CN" sz="2000" kern="1200" dirty="0" smtClean="0">
                <a:solidFill>
                  <a:srgbClr val="1A3868"/>
                </a:solidFill>
                <a:latin typeface="Times New Roman" pitchFamily="18" charset="0"/>
                <a:ea typeface="微软雅黑" pitchFamily="34" charset="-122"/>
                <a:cs typeface="Times New Roman" pitchFamily="18" charset="0"/>
              </a:rPr>
              <a:t>8</a:t>
            </a:r>
            <a:r>
              <a:rPr lang="zh-CN" altLang="en-US" sz="2000" kern="1200" dirty="0" smtClean="0">
                <a:solidFill>
                  <a:srgbClr val="1A3868"/>
                </a:solidFill>
                <a:latin typeface="Times New Roman" pitchFamily="18" charset="0"/>
                <a:ea typeface="微软雅黑" pitchFamily="34" charset="-122"/>
                <a:cs typeface="Times New Roman" pitchFamily="18" charset="0"/>
              </a:rPr>
              <a:t>字节，那么说明该用户数据报只有报头，而没有数据。</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4294967295"/>
          </p:nvPr>
        </p:nvSpPr>
        <p:spPr>
          <a:xfrm>
            <a:off x="214314" y="1060450"/>
            <a:ext cx="6215074" cy="3394075"/>
          </a:xfrm>
        </p:spPr>
        <p:txBody>
          <a:bodyPr/>
          <a:lstStyle/>
          <a:p>
            <a:pPr>
              <a:lnSpc>
                <a:spcPct val="150000"/>
              </a:lnSpc>
              <a:buNone/>
            </a:pPr>
            <a:r>
              <a:rPr lang="en-US" altLang="zh-CN" sz="2000" kern="1200" dirty="0" smtClean="0">
                <a:solidFill>
                  <a:srgbClr val="1A3868"/>
                </a:solidFill>
                <a:latin typeface="Times New Roman" pitchFamily="18" charset="0"/>
                <a:ea typeface="微软雅黑" pitchFamily="34" charset="-122"/>
                <a:cs typeface="Times New Roman" pitchFamily="18" charset="0"/>
              </a:rPr>
              <a:t>(3) </a:t>
            </a:r>
            <a:r>
              <a:rPr lang="zh-CN" altLang="en-US" sz="2000" kern="1200" dirty="0" smtClean="0">
                <a:solidFill>
                  <a:srgbClr val="1A3868"/>
                </a:solidFill>
                <a:latin typeface="Times New Roman" pitchFamily="18" charset="0"/>
                <a:ea typeface="微软雅黑" pitchFamily="34" charset="-122"/>
                <a:cs typeface="Times New Roman" pitchFamily="18" charset="0"/>
              </a:rPr>
              <a:t>校验和</a:t>
            </a:r>
          </a:p>
          <a:p>
            <a:pPr>
              <a:lnSpc>
                <a:spcPct val="150000"/>
              </a:lnSpc>
            </a:pPr>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校验和字段是</a:t>
            </a:r>
            <a:r>
              <a:rPr lang="zh-CN" altLang="en-US" sz="2000" dirty="0" smtClean="0">
                <a:solidFill>
                  <a:srgbClr val="C00000"/>
                </a:solidFill>
                <a:latin typeface="Times New Roman" pitchFamily="18" charset="0"/>
                <a:cs typeface="Times New Roman" pitchFamily="18" charset="0"/>
              </a:rPr>
              <a:t>可选项</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校验和用来检验整个用户数据报（包括报头）在传输中是否出现差错；</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校验和包括三个部分：</a:t>
            </a:r>
            <a:r>
              <a:rPr lang="zh-CN" altLang="en-US" sz="2000" kern="1200" dirty="0" smtClean="0">
                <a:solidFill>
                  <a:srgbClr val="C00000"/>
                </a:solidFill>
                <a:latin typeface="Times New Roman" pitchFamily="18" charset="0"/>
                <a:ea typeface="微软雅黑" pitchFamily="34" charset="-122"/>
                <a:cs typeface="Times New Roman" pitchFamily="18" charset="0"/>
              </a:rPr>
              <a:t>伪报头（</a:t>
            </a:r>
            <a:r>
              <a:rPr lang="en-US" altLang="zh-CN" sz="2000" kern="1200" dirty="0" smtClean="0">
                <a:solidFill>
                  <a:srgbClr val="C00000"/>
                </a:solidFill>
                <a:latin typeface="Times New Roman" pitchFamily="18" charset="0"/>
                <a:ea typeface="微软雅黑" pitchFamily="34" charset="-122"/>
                <a:cs typeface="Times New Roman" pitchFamily="18" charset="0"/>
              </a:rPr>
              <a:t>pseudo header</a:t>
            </a:r>
            <a:r>
              <a:rPr lang="zh-CN" altLang="en-US" sz="2000" kern="1200" dirty="0" smtClean="0">
                <a:solidFill>
                  <a:srgbClr val="C00000"/>
                </a:solidFill>
                <a:latin typeface="Times New Roman" pitchFamily="18" charset="0"/>
                <a:ea typeface="微软雅黑" pitchFamily="34" charset="-122"/>
                <a:cs typeface="Times New Roman" pitchFamily="18" charset="0"/>
              </a:rPr>
              <a:t>）</a:t>
            </a:r>
            <a:r>
              <a:rPr lang="zh-CN" altLang="en-US" sz="2000" kern="1200" dirty="0" smtClean="0">
                <a:solidFill>
                  <a:srgbClr val="1A3868"/>
                </a:solidFill>
                <a:latin typeface="Times New Roman" pitchFamily="18" charset="0"/>
                <a:ea typeface="微软雅黑" pitchFamily="34" charset="-122"/>
                <a:cs typeface="Times New Roman" pitchFamily="18" charset="0"/>
              </a:rPr>
              <a:t>、</a:t>
            </a:r>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报头与应用层数据。</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214282" y="1572412"/>
            <a:ext cx="6500858" cy="3098463"/>
            <a:chOff x="287338" y="1779588"/>
            <a:chExt cx="8532812" cy="3391997"/>
          </a:xfrm>
        </p:grpSpPr>
        <p:sp>
          <p:nvSpPr>
            <p:cNvPr id="29697" name="Rectangle 2"/>
            <p:cNvSpPr>
              <a:spLocks noChangeArrowheads="1"/>
            </p:cNvSpPr>
            <p:nvPr/>
          </p:nvSpPr>
          <p:spPr bwMode="auto">
            <a:xfrm>
              <a:off x="2268538" y="4384675"/>
              <a:ext cx="1079500" cy="342900"/>
            </a:xfrm>
            <a:prstGeom prst="rect">
              <a:avLst/>
            </a:prstGeom>
            <a:solidFill>
              <a:srgbClr val="CCCCFF"/>
            </a:solidFill>
            <a:ln w="19050">
              <a:solidFill>
                <a:schemeClr val="tx1"/>
              </a:solidFill>
              <a:miter lim="800000"/>
              <a:headEnd/>
              <a:tailEnd/>
            </a:ln>
          </p:spPr>
          <p:txBody>
            <a:bodyPr wrap="none" anchor="ctr"/>
            <a:lstStyle/>
            <a:p>
              <a:endParaRPr lang="zh-CN" altLang="zh-CN" sz="2400" b="0" u="none">
                <a:solidFill>
                  <a:schemeClr val="tx1"/>
                </a:solidFill>
                <a:latin typeface="Tahoma" pitchFamily="34" charset="0"/>
                <a:ea typeface="宋体" charset="-122"/>
              </a:endParaRPr>
            </a:p>
          </p:txBody>
        </p:sp>
        <p:sp>
          <p:nvSpPr>
            <p:cNvPr id="29698" name="Freeform 3"/>
            <p:cNvSpPr>
              <a:spLocks/>
            </p:cNvSpPr>
            <p:nvPr/>
          </p:nvSpPr>
          <p:spPr bwMode="auto">
            <a:xfrm>
              <a:off x="2849563" y="3359150"/>
              <a:ext cx="4633912" cy="328613"/>
            </a:xfrm>
            <a:custGeom>
              <a:avLst/>
              <a:gdLst>
                <a:gd name="T0" fmla="*/ 0 w 2919"/>
                <a:gd name="T1" fmla="*/ 0 h 276"/>
                <a:gd name="T2" fmla="*/ 2147483647 w 2919"/>
                <a:gd name="T3" fmla="*/ 0 h 276"/>
                <a:gd name="T4" fmla="*/ 2147483647 w 2919"/>
                <a:gd name="T5" fmla="*/ 521673056 h 276"/>
                <a:gd name="T6" fmla="*/ 871974074 w 2919"/>
                <a:gd name="T7" fmla="*/ 506552102 h 276"/>
                <a:gd name="T8" fmla="*/ 0 w 2919"/>
                <a:gd name="T9" fmla="*/ 0 h 276"/>
                <a:gd name="T10" fmla="*/ 0 60000 65536"/>
                <a:gd name="T11" fmla="*/ 0 60000 65536"/>
                <a:gd name="T12" fmla="*/ 0 60000 65536"/>
                <a:gd name="T13" fmla="*/ 0 60000 65536"/>
                <a:gd name="T14" fmla="*/ 0 60000 65536"/>
                <a:gd name="T15" fmla="*/ 0 w 2919"/>
                <a:gd name="T16" fmla="*/ 0 h 276"/>
                <a:gd name="T17" fmla="*/ 2919 w 2919"/>
                <a:gd name="T18" fmla="*/ 276 h 276"/>
              </a:gdLst>
              <a:ahLst/>
              <a:cxnLst>
                <a:cxn ang="T10">
                  <a:pos x="T0" y="T1"/>
                </a:cxn>
                <a:cxn ang="T11">
                  <a:pos x="T2" y="T3"/>
                </a:cxn>
                <a:cxn ang="T12">
                  <a:pos x="T4" y="T5"/>
                </a:cxn>
                <a:cxn ang="T13">
                  <a:pos x="T6" y="T7"/>
                </a:cxn>
                <a:cxn ang="T14">
                  <a:pos x="T8" y="T9"/>
                </a:cxn>
              </a:cxnLst>
              <a:rect l="T15" t="T16" r="T17" b="T18"/>
              <a:pathLst>
                <a:path w="2919" h="276">
                  <a:moveTo>
                    <a:pt x="0" y="0"/>
                  </a:moveTo>
                  <a:lnTo>
                    <a:pt x="2919" y="0"/>
                  </a:lnTo>
                  <a:lnTo>
                    <a:pt x="1066" y="276"/>
                  </a:lnTo>
                  <a:lnTo>
                    <a:pt x="346" y="268"/>
                  </a:lnTo>
                  <a:lnTo>
                    <a:pt x="0" y="0"/>
                  </a:lnTo>
                  <a:close/>
                </a:path>
              </a:pathLst>
            </a:custGeom>
            <a:gradFill rotWithShape="1">
              <a:gsLst>
                <a:gs pos="0">
                  <a:srgbClr val="A7C1D1"/>
                </a:gs>
                <a:gs pos="100000">
                  <a:srgbClr val="CCECFF"/>
                </a:gs>
              </a:gsLst>
              <a:lin ang="5400000" scaled="1"/>
            </a:gradFill>
            <a:ln w="9525">
              <a:noFill/>
              <a:round/>
              <a:headEnd/>
              <a:tailEnd/>
            </a:ln>
          </p:spPr>
          <p:txBody>
            <a:bodyPr wrap="none" anchor="ctr"/>
            <a:lstStyle/>
            <a:p>
              <a:endParaRPr lang="zh-CN" altLang="en-US" sz="2400"/>
            </a:p>
          </p:txBody>
        </p:sp>
        <p:sp>
          <p:nvSpPr>
            <p:cNvPr id="29699" name="Rectangle 4"/>
            <p:cNvSpPr>
              <a:spLocks noChangeArrowheads="1"/>
            </p:cNvSpPr>
            <p:nvPr/>
          </p:nvSpPr>
          <p:spPr bwMode="auto">
            <a:xfrm>
              <a:off x="3346450" y="3683000"/>
              <a:ext cx="1081088" cy="342900"/>
            </a:xfrm>
            <a:prstGeom prst="rect">
              <a:avLst/>
            </a:prstGeom>
            <a:solidFill>
              <a:srgbClr val="CCECFF"/>
            </a:solidFill>
            <a:ln w="12700">
              <a:solidFill>
                <a:schemeClr val="tx1"/>
              </a:solidFill>
              <a:miter lim="800000"/>
              <a:headEnd/>
              <a:tailEnd/>
            </a:ln>
          </p:spPr>
          <p:txBody>
            <a:bodyPr wrap="none" anchor="ctr"/>
            <a:lstStyle/>
            <a:p>
              <a:endParaRPr lang="zh-CN" altLang="zh-CN" sz="2400" b="0" u="none">
                <a:solidFill>
                  <a:schemeClr val="tx1"/>
                </a:solidFill>
                <a:latin typeface="Tahoma" pitchFamily="34" charset="0"/>
                <a:ea typeface="宋体" charset="-122"/>
              </a:endParaRPr>
            </a:p>
          </p:txBody>
        </p:sp>
        <p:sp>
          <p:nvSpPr>
            <p:cNvPr id="29700" name="AutoShape 5"/>
            <p:cNvSpPr>
              <a:spLocks noChangeArrowheads="1"/>
            </p:cNvSpPr>
            <p:nvPr/>
          </p:nvSpPr>
          <p:spPr bwMode="auto">
            <a:xfrm>
              <a:off x="1470025" y="4452938"/>
              <a:ext cx="798513" cy="217487"/>
            </a:xfrm>
            <a:prstGeom prst="leftArrow">
              <a:avLst>
                <a:gd name="adj1" fmla="val 50000"/>
                <a:gd name="adj2" fmla="val 91789"/>
              </a:avLst>
            </a:prstGeom>
            <a:solidFill>
              <a:srgbClr val="FF0000"/>
            </a:solidFill>
            <a:ln w="12700">
              <a:solidFill>
                <a:schemeClr val="tx1"/>
              </a:solidFill>
              <a:miter lim="800000"/>
              <a:headEnd/>
              <a:tailEnd/>
            </a:ln>
          </p:spPr>
          <p:txBody>
            <a:bodyPr wrap="none" anchor="ctr"/>
            <a:lstStyle/>
            <a:p>
              <a:endParaRPr lang="zh-CN" altLang="zh-CN" sz="2400" b="0" u="none">
                <a:solidFill>
                  <a:schemeClr val="tx1"/>
                </a:solidFill>
                <a:latin typeface="Tahoma" pitchFamily="34" charset="0"/>
                <a:ea typeface="宋体" charset="-122"/>
              </a:endParaRPr>
            </a:p>
          </p:txBody>
        </p:sp>
        <p:sp>
          <p:nvSpPr>
            <p:cNvPr id="29701" name="Freeform 6"/>
            <p:cNvSpPr>
              <a:spLocks/>
            </p:cNvSpPr>
            <p:nvPr/>
          </p:nvSpPr>
          <p:spPr bwMode="auto">
            <a:xfrm>
              <a:off x="890588" y="2501900"/>
              <a:ext cx="6681787" cy="514350"/>
            </a:xfrm>
            <a:custGeom>
              <a:avLst/>
              <a:gdLst>
                <a:gd name="T0" fmla="*/ 0 w 3600"/>
                <a:gd name="T1" fmla="*/ 0 h 432"/>
                <a:gd name="T2" fmla="*/ 2147483647 w 3600"/>
                <a:gd name="T3" fmla="*/ 0 h 432"/>
                <a:gd name="T4" fmla="*/ 2147483647 w 3600"/>
                <a:gd name="T5" fmla="*/ 816530692 h 432"/>
                <a:gd name="T6" fmla="*/ 1322852871 w 3600"/>
                <a:gd name="T7" fmla="*/ 816530692 h 432"/>
                <a:gd name="T8" fmla="*/ 0 w 3600"/>
                <a:gd name="T9" fmla="*/ 0 h 432"/>
                <a:gd name="T10" fmla="*/ 0 60000 65536"/>
                <a:gd name="T11" fmla="*/ 0 60000 65536"/>
                <a:gd name="T12" fmla="*/ 0 60000 65536"/>
                <a:gd name="T13" fmla="*/ 0 60000 65536"/>
                <a:gd name="T14" fmla="*/ 0 60000 65536"/>
                <a:gd name="T15" fmla="*/ 0 w 3600"/>
                <a:gd name="T16" fmla="*/ 0 h 432"/>
                <a:gd name="T17" fmla="*/ 3600 w 3600"/>
                <a:gd name="T18" fmla="*/ 432 h 432"/>
              </a:gdLst>
              <a:ahLst/>
              <a:cxnLst>
                <a:cxn ang="T10">
                  <a:pos x="T0" y="T1"/>
                </a:cxn>
                <a:cxn ang="T11">
                  <a:pos x="T2" y="T3"/>
                </a:cxn>
                <a:cxn ang="T12">
                  <a:pos x="T4" y="T5"/>
                </a:cxn>
                <a:cxn ang="T13">
                  <a:pos x="T6" y="T7"/>
                </a:cxn>
                <a:cxn ang="T14">
                  <a:pos x="T8" y="T9"/>
                </a:cxn>
              </a:cxnLst>
              <a:rect l="T15" t="T16" r="T17" b="T18"/>
              <a:pathLst>
                <a:path w="3600" h="432">
                  <a:moveTo>
                    <a:pt x="0" y="0"/>
                  </a:moveTo>
                  <a:lnTo>
                    <a:pt x="3600" y="0"/>
                  </a:lnTo>
                  <a:lnTo>
                    <a:pt x="1056" y="432"/>
                  </a:lnTo>
                  <a:lnTo>
                    <a:pt x="384" y="432"/>
                  </a:lnTo>
                  <a:lnTo>
                    <a:pt x="0" y="0"/>
                  </a:lnTo>
                  <a:close/>
                </a:path>
              </a:pathLst>
            </a:custGeom>
            <a:gradFill rotWithShape="1">
              <a:gsLst>
                <a:gs pos="0">
                  <a:srgbClr val="D8D882"/>
                </a:gs>
                <a:gs pos="100000">
                  <a:srgbClr val="FFFF99"/>
                </a:gs>
              </a:gsLst>
              <a:lin ang="5400000" scaled="1"/>
            </a:gradFill>
            <a:ln w="9525">
              <a:noFill/>
              <a:round/>
              <a:headEnd/>
              <a:tailEnd/>
            </a:ln>
          </p:spPr>
          <p:txBody>
            <a:bodyPr wrap="none" anchor="ctr"/>
            <a:lstStyle/>
            <a:p>
              <a:endParaRPr lang="zh-CN" altLang="en-US" sz="2400"/>
            </a:p>
          </p:txBody>
        </p:sp>
        <p:sp>
          <p:nvSpPr>
            <p:cNvPr id="29702" name="Rectangle 7"/>
            <p:cNvSpPr>
              <a:spLocks noChangeArrowheads="1"/>
            </p:cNvSpPr>
            <p:nvPr/>
          </p:nvSpPr>
          <p:spPr bwMode="auto">
            <a:xfrm>
              <a:off x="2843213" y="3016250"/>
              <a:ext cx="4633912" cy="342900"/>
            </a:xfrm>
            <a:prstGeom prst="rect">
              <a:avLst/>
            </a:prstGeom>
            <a:solidFill>
              <a:srgbClr val="CCECFF"/>
            </a:solidFill>
            <a:ln w="19050">
              <a:solidFill>
                <a:schemeClr val="tx1"/>
              </a:solidFill>
              <a:miter lim="800000"/>
              <a:headEnd/>
              <a:tailEnd/>
            </a:ln>
          </p:spPr>
          <p:txBody>
            <a:bodyPr wrap="none" anchor="ctr"/>
            <a:lstStyle/>
            <a:p>
              <a:endParaRPr lang="zh-CN" altLang="zh-CN" sz="2400" b="0" u="none">
                <a:solidFill>
                  <a:schemeClr val="tx1"/>
                </a:solidFill>
                <a:latin typeface="Tahoma" pitchFamily="34" charset="0"/>
                <a:ea typeface="宋体" charset="-122"/>
              </a:endParaRPr>
            </a:p>
          </p:txBody>
        </p:sp>
        <p:sp>
          <p:nvSpPr>
            <p:cNvPr id="29703" name="Rectangle 8"/>
            <p:cNvSpPr>
              <a:spLocks noChangeArrowheads="1"/>
            </p:cNvSpPr>
            <p:nvPr/>
          </p:nvSpPr>
          <p:spPr bwMode="auto">
            <a:xfrm>
              <a:off x="3348038" y="4387850"/>
              <a:ext cx="5472112" cy="342900"/>
            </a:xfrm>
            <a:prstGeom prst="rect">
              <a:avLst/>
            </a:prstGeom>
            <a:solidFill>
              <a:srgbClr val="CCFF66"/>
            </a:solidFill>
            <a:ln w="19050">
              <a:solidFill>
                <a:schemeClr val="tx1"/>
              </a:solidFill>
              <a:miter lim="800000"/>
              <a:headEnd/>
              <a:tailEnd/>
            </a:ln>
          </p:spPr>
          <p:txBody>
            <a:bodyPr wrap="none" anchor="ctr"/>
            <a:lstStyle/>
            <a:p>
              <a:endParaRPr lang="zh-CN" altLang="zh-CN" sz="2400" b="0" u="none">
                <a:solidFill>
                  <a:schemeClr val="tx1"/>
                </a:solidFill>
                <a:latin typeface="Tahoma" pitchFamily="34" charset="0"/>
                <a:ea typeface="宋体" charset="-122"/>
              </a:endParaRPr>
            </a:p>
          </p:txBody>
        </p:sp>
        <p:sp>
          <p:nvSpPr>
            <p:cNvPr id="29704" name="Line 9"/>
            <p:cNvSpPr>
              <a:spLocks noChangeShapeType="1"/>
            </p:cNvSpPr>
            <p:nvPr/>
          </p:nvSpPr>
          <p:spPr bwMode="auto">
            <a:xfrm>
              <a:off x="4008438" y="3016250"/>
              <a:ext cx="1587" cy="342900"/>
            </a:xfrm>
            <a:prstGeom prst="line">
              <a:avLst/>
            </a:prstGeom>
            <a:noFill/>
            <a:ln w="9525">
              <a:solidFill>
                <a:schemeClr val="tx1"/>
              </a:solidFill>
              <a:round/>
              <a:headEnd/>
              <a:tailEnd/>
            </a:ln>
          </p:spPr>
          <p:txBody>
            <a:bodyPr wrap="none" anchor="ctr"/>
            <a:lstStyle/>
            <a:p>
              <a:endParaRPr lang="zh-CN" altLang="en-US" sz="2400"/>
            </a:p>
          </p:txBody>
        </p:sp>
        <p:sp>
          <p:nvSpPr>
            <p:cNvPr id="29705" name="Rectangle 10"/>
            <p:cNvSpPr>
              <a:spLocks noChangeArrowheads="1"/>
            </p:cNvSpPr>
            <p:nvPr/>
          </p:nvSpPr>
          <p:spPr bwMode="auto">
            <a:xfrm>
              <a:off x="895350" y="2159000"/>
              <a:ext cx="6684963" cy="342900"/>
            </a:xfrm>
            <a:prstGeom prst="rect">
              <a:avLst/>
            </a:prstGeom>
            <a:solidFill>
              <a:srgbClr val="FFFF99"/>
            </a:solidFill>
            <a:ln w="19050">
              <a:solidFill>
                <a:schemeClr val="tx1"/>
              </a:solidFill>
              <a:miter lim="800000"/>
              <a:headEnd/>
              <a:tailEnd/>
            </a:ln>
          </p:spPr>
          <p:txBody>
            <a:bodyPr wrap="none" anchor="ctr"/>
            <a:lstStyle/>
            <a:p>
              <a:endParaRPr lang="zh-CN" altLang="zh-CN" sz="2400" b="0" u="none">
                <a:solidFill>
                  <a:schemeClr val="tx1"/>
                </a:solidFill>
                <a:latin typeface="Tahoma" pitchFamily="34" charset="0"/>
                <a:ea typeface="宋体" charset="-122"/>
              </a:endParaRPr>
            </a:p>
          </p:txBody>
        </p:sp>
        <p:sp>
          <p:nvSpPr>
            <p:cNvPr id="29706" name="Line 11"/>
            <p:cNvSpPr>
              <a:spLocks noChangeShapeType="1"/>
            </p:cNvSpPr>
            <p:nvPr/>
          </p:nvSpPr>
          <p:spPr bwMode="auto">
            <a:xfrm>
              <a:off x="3121025" y="2159000"/>
              <a:ext cx="3175" cy="342900"/>
            </a:xfrm>
            <a:prstGeom prst="line">
              <a:avLst/>
            </a:prstGeom>
            <a:noFill/>
            <a:ln w="9525">
              <a:solidFill>
                <a:schemeClr val="tx1"/>
              </a:solidFill>
              <a:round/>
              <a:headEnd/>
              <a:tailEnd/>
            </a:ln>
          </p:spPr>
          <p:txBody>
            <a:bodyPr wrap="none" anchor="ctr"/>
            <a:lstStyle/>
            <a:p>
              <a:endParaRPr lang="zh-CN" altLang="en-US" sz="2400"/>
            </a:p>
          </p:txBody>
        </p:sp>
        <p:sp>
          <p:nvSpPr>
            <p:cNvPr id="29707" name="Line 12"/>
            <p:cNvSpPr>
              <a:spLocks noChangeShapeType="1"/>
            </p:cNvSpPr>
            <p:nvPr/>
          </p:nvSpPr>
          <p:spPr bwMode="auto">
            <a:xfrm>
              <a:off x="5165725" y="3016250"/>
              <a:ext cx="3175" cy="342900"/>
            </a:xfrm>
            <a:prstGeom prst="line">
              <a:avLst/>
            </a:prstGeom>
            <a:noFill/>
            <a:ln w="9525">
              <a:solidFill>
                <a:schemeClr val="tx1"/>
              </a:solidFill>
              <a:round/>
              <a:headEnd/>
              <a:tailEnd/>
            </a:ln>
          </p:spPr>
          <p:txBody>
            <a:bodyPr wrap="none" anchor="ctr"/>
            <a:lstStyle/>
            <a:p>
              <a:endParaRPr lang="zh-CN" altLang="en-US" sz="2400"/>
            </a:p>
          </p:txBody>
        </p:sp>
        <p:sp>
          <p:nvSpPr>
            <p:cNvPr id="29708" name="Line 13"/>
            <p:cNvSpPr>
              <a:spLocks noChangeShapeType="1"/>
            </p:cNvSpPr>
            <p:nvPr/>
          </p:nvSpPr>
          <p:spPr bwMode="auto">
            <a:xfrm>
              <a:off x="6324600" y="3016250"/>
              <a:ext cx="1588" cy="342900"/>
            </a:xfrm>
            <a:prstGeom prst="line">
              <a:avLst/>
            </a:prstGeom>
            <a:noFill/>
            <a:ln w="9525">
              <a:solidFill>
                <a:schemeClr val="tx1"/>
              </a:solidFill>
              <a:round/>
              <a:headEnd/>
              <a:tailEnd/>
            </a:ln>
          </p:spPr>
          <p:txBody>
            <a:bodyPr wrap="none" anchor="ctr"/>
            <a:lstStyle/>
            <a:p>
              <a:endParaRPr lang="zh-CN" altLang="en-US" sz="2400"/>
            </a:p>
          </p:txBody>
        </p:sp>
        <p:sp>
          <p:nvSpPr>
            <p:cNvPr id="29709" name="Freeform 14"/>
            <p:cNvSpPr>
              <a:spLocks/>
            </p:cNvSpPr>
            <p:nvPr/>
          </p:nvSpPr>
          <p:spPr bwMode="auto">
            <a:xfrm>
              <a:off x="1600200" y="3016250"/>
              <a:ext cx="1249363" cy="342900"/>
            </a:xfrm>
            <a:custGeom>
              <a:avLst/>
              <a:gdLst>
                <a:gd name="T0" fmla="*/ 2147483647 w 672"/>
                <a:gd name="T1" fmla="*/ 544353668 h 288"/>
                <a:gd name="T2" fmla="*/ 0 w 672"/>
                <a:gd name="T3" fmla="*/ 544353668 h 288"/>
                <a:gd name="T4" fmla="*/ 0 w 672"/>
                <a:gd name="T5" fmla="*/ 0 h 288"/>
                <a:gd name="T6" fmla="*/ 2147483647 w 672"/>
                <a:gd name="T7" fmla="*/ 0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672" y="288"/>
                  </a:moveTo>
                  <a:lnTo>
                    <a:pt x="0" y="288"/>
                  </a:lnTo>
                  <a:lnTo>
                    <a:pt x="0" y="0"/>
                  </a:lnTo>
                  <a:lnTo>
                    <a:pt x="672" y="0"/>
                  </a:lnTo>
                </a:path>
              </a:pathLst>
            </a:custGeom>
            <a:solidFill>
              <a:srgbClr val="FFFF99"/>
            </a:solidFill>
            <a:ln w="19050">
              <a:solidFill>
                <a:schemeClr val="tx1"/>
              </a:solidFill>
              <a:prstDash val="dash"/>
              <a:round/>
              <a:headEnd/>
              <a:tailEnd/>
            </a:ln>
          </p:spPr>
          <p:txBody>
            <a:bodyPr wrap="none" anchor="ctr"/>
            <a:lstStyle/>
            <a:p>
              <a:endParaRPr lang="zh-CN" altLang="en-US" sz="2400"/>
            </a:p>
          </p:txBody>
        </p:sp>
        <p:sp>
          <p:nvSpPr>
            <p:cNvPr id="29710" name="Text Box 15"/>
            <p:cNvSpPr txBox="1">
              <a:spLocks noChangeArrowheads="1"/>
            </p:cNvSpPr>
            <p:nvPr/>
          </p:nvSpPr>
          <p:spPr bwMode="auto">
            <a:xfrm>
              <a:off x="1717675" y="3014663"/>
              <a:ext cx="1151335" cy="404321"/>
            </a:xfrm>
            <a:prstGeom prst="rect">
              <a:avLst/>
            </a:prstGeom>
            <a:noFill/>
            <a:ln w="9525">
              <a:noFill/>
              <a:miter lim="800000"/>
              <a:headEnd/>
              <a:tailEnd/>
            </a:ln>
          </p:spPr>
          <p:txBody>
            <a:bodyPr wrap="none">
              <a:spAutoFit/>
            </a:bodyPr>
            <a:lstStyle/>
            <a:p>
              <a:r>
                <a:rPr kumimoji="1" lang="zh-CN" altLang="en-US" sz="1800" b="0" u="none" dirty="0" smtClean="0">
                  <a:solidFill>
                    <a:srgbClr val="333399"/>
                  </a:solidFill>
                  <a:latin typeface="Arial" charset="0"/>
                  <a:ea typeface="黑体" pitchFamily="2" charset="-122"/>
                </a:rPr>
                <a:t>伪报头</a:t>
              </a:r>
              <a:endParaRPr kumimoji="1" lang="zh-CN" altLang="en-US" sz="1800" b="0" u="none" dirty="0">
                <a:solidFill>
                  <a:srgbClr val="333399"/>
                </a:solidFill>
                <a:latin typeface="Arial" charset="0"/>
                <a:ea typeface="黑体" pitchFamily="2" charset="-122"/>
              </a:endParaRPr>
            </a:p>
          </p:txBody>
        </p:sp>
        <p:sp>
          <p:nvSpPr>
            <p:cNvPr id="29711" name="Text Box 16"/>
            <p:cNvSpPr txBox="1">
              <a:spLocks noChangeArrowheads="1"/>
            </p:cNvSpPr>
            <p:nvPr/>
          </p:nvSpPr>
          <p:spPr bwMode="auto">
            <a:xfrm>
              <a:off x="2860676" y="3014663"/>
              <a:ext cx="1058540" cy="404321"/>
            </a:xfrm>
            <a:prstGeom prst="rect">
              <a:avLst/>
            </a:prstGeom>
            <a:noFill/>
            <a:ln w="9525">
              <a:noFill/>
              <a:miter lim="800000"/>
              <a:headEnd/>
              <a:tailEnd/>
            </a:ln>
          </p:spPr>
          <p:txBody>
            <a:bodyPr wrap="none">
              <a:spAutoFit/>
            </a:bodyPr>
            <a:lstStyle/>
            <a:p>
              <a:r>
                <a:rPr kumimoji="1" lang="zh-CN" altLang="en-US" sz="1800" b="0" u="none">
                  <a:solidFill>
                    <a:srgbClr val="333399"/>
                  </a:solidFill>
                  <a:latin typeface="Arial" charset="0"/>
                  <a:ea typeface="黑体" pitchFamily="2" charset="-122"/>
                </a:rPr>
                <a:t>源端口</a:t>
              </a:r>
            </a:p>
          </p:txBody>
        </p:sp>
        <p:sp>
          <p:nvSpPr>
            <p:cNvPr id="29712" name="Text Box 17"/>
            <p:cNvSpPr txBox="1">
              <a:spLocks noChangeArrowheads="1"/>
            </p:cNvSpPr>
            <p:nvPr/>
          </p:nvSpPr>
          <p:spPr bwMode="auto">
            <a:xfrm>
              <a:off x="3949700" y="3014663"/>
              <a:ext cx="1337104" cy="404321"/>
            </a:xfrm>
            <a:prstGeom prst="rect">
              <a:avLst/>
            </a:prstGeom>
            <a:noFill/>
            <a:ln w="9525">
              <a:noFill/>
              <a:miter lim="800000"/>
              <a:headEnd/>
              <a:tailEnd/>
            </a:ln>
          </p:spPr>
          <p:txBody>
            <a:bodyPr wrap="none">
              <a:spAutoFit/>
            </a:bodyPr>
            <a:lstStyle/>
            <a:p>
              <a:r>
                <a:rPr kumimoji="1" lang="zh-CN" altLang="en-US" sz="1800" b="0" u="none" dirty="0">
                  <a:solidFill>
                    <a:srgbClr val="333399"/>
                  </a:solidFill>
                  <a:latin typeface="Arial" charset="0"/>
                  <a:ea typeface="黑体" pitchFamily="2" charset="-122"/>
                </a:rPr>
                <a:t>目的端口</a:t>
              </a:r>
            </a:p>
          </p:txBody>
        </p:sp>
        <p:sp>
          <p:nvSpPr>
            <p:cNvPr id="29713" name="Text Box 18"/>
            <p:cNvSpPr txBox="1">
              <a:spLocks noChangeArrowheads="1"/>
            </p:cNvSpPr>
            <p:nvPr/>
          </p:nvSpPr>
          <p:spPr bwMode="auto">
            <a:xfrm>
              <a:off x="5284788" y="3013075"/>
              <a:ext cx="934735" cy="404321"/>
            </a:xfrm>
            <a:prstGeom prst="rect">
              <a:avLst/>
            </a:prstGeom>
            <a:noFill/>
            <a:ln w="9525">
              <a:noFill/>
              <a:miter lim="800000"/>
              <a:headEnd/>
              <a:tailEnd/>
            </a:ln>
          </p:spPr>
          <p:txBody>
            <a:bodyPr wrap="none">
              <a:spAutoFit/>
            </a:bodyPr>
            <a:lstStyle/>
            <a:p>
              <a:r>
                <a:rPr kumimoji="1" lang="zh-CN" altLang="en-US" sz="1800" b="0" u="none">
                  <a:solidFill>
                    <a:srgbClr val="333399"/>
                  </a:solidFill>
                  <a:latin typeface="Arial" charset="0"/>
                  <a:ea typeface="黑体" pitchFamily="2" charset="-122"/>
                </a:rPr>
                <a:t>长  度</a:t>
              </a:r>
            </a:p>
          </p:txBody>
        </p:sp>
        <p:sp>
          <p:nvSpPr>
            <p:cNvPr id="29714" name="Text Box 19"/>
            <p:cNvSpPr txBox="1">
              <a:spLocks noChangeArrowheads="1"/>
            </p:cNvSpPr>
            <p:nvPr/>
          </p:nvSpPr>
          <p:spPr bwMode="auto">
            <a:xfrm>
              <a:off x="6429375" y="3014663"/>
              <a:ext cx="1058540" cy="404321"/>
            </a:xfrm>
            <a:prstGeom prst="rect">
              <a:avLst/>
            </a:prstGeom>
            <a:noFill/>
            <a:ln w="9525">
              <a:noFill/>
              <a:miter lim="800000"/>
              <a:headEnd/>
              <a:tailEnd/>
            </a:ln>
          </p:spPr>
          <p:txBody>
            <a:bodyPr wrap="none">
              <a:spAutoFit/>
            </a:bodyPr>
            <a:lstStyle/>
            <a:p>
              <a:r>
                <a:rPr kumimoji="1" lang="zh-CN" altLang="en-US" sz="1800" b="0" u="none">
                  <a:solidFill>
                    <a:srgbClr val="333399"/>
                  </a:solidFill>
                  <a:latin typeface="Arial" charset="0"/>
                  <a:ea typeface="黑体" pitchFamily="2" charset="-122"/>
                </a:rPr>
                <a:t>检验和</a:t>
              </a:r>
            </a:p>
          </p:txBody>
        </p:sp>
        <p:sp>
          <p:nvSpPr>
            <p:cNvPr id="29715" name="Text Box 20"/>
            <p:cNvSpPr txBox="1">
              <a:spLocks noChangeArrowheads="1"/>
            </p:cNvSpPr>
            <p:nvPr/>
          </p:nvSpPr>
          <p:spPr bwMode="auto">
            <a:xfrm>
              <a:off x="5429250" y="4359129"/>
              <a:ext cx="1476386" cy="404321"/>
            </a:xfrm>
            <a:prstGeom prst="rect">
              <a:avLst/>
            </a:prstGeom>
            <a:noFill/>
            <a:ln w="9525">
              <a:noFill/>
              <a:miter lim="800000"/>
              <a:headEnd/>
              <a:tailEnd/>
            </a:ln>
          </p:spPr>
          <p:txBody>
            <a:bodyPr wrap="none">
              <a:spAutoFit/>
            </a:bodyPr>
            <a:lstStyle/>
            <a:p>
              <a:r>
                <a:rPr kumimoji="1" lang="zh-CN" altLang="en-US" sz="1800" b="0" u="none" dirty="0">
                  <a:solidFill>
                    <a:srgbClr val="333399"/>
                  </a:solidFill>
                  <a:latin typeface="Arial" charset="0"/>
                  <a:ea typeface="黑体" pitchFamily="2" charset="-122"/>
                </a:rPr>
                <a:t>数         据</a:t>
              </a:r>
            </a:p>
          </p:txBody>
        </p:sp>
        <p:sp>
          <p:nvSpPr>
            <p:cNvPr id="29716" name="Text Box 21"/>
            <p:cNvSpPr txBox="1">
              <a:spLocks noChangeArrowheads="1"/>
            </p:cNvSpPr>
            <p:nvPr/>
          </p:nvSpPr>
          <p:spPr bwMode="auto">
            <a:xfrm>
              <a:off x="2373313" y="4359129"/>
              <a:ext cx="848353" cy="404321"/>
            </a:xfrm>
            <a:prstGeom prst="rect">
              <a:avLst/>
            </a:prstGeom>
            <a:noFill/>
            <a:ln w="9525">
              <a:noFill/>
              <a:miter lim="800000"/>
              <a:headEnd/>
              <a:tailEnd/>
            </a:ln>
          </p:spPr>
          <p:txBody>
            <a:bodyPr wrap="none">
              <a:spAutoFit/>
            </a:bodyPr>
            <a:lstStyle/>
            <a:p>
              <a:r>
                <a:rPr kumimoji="1" lang="zh-CN" altLang="en-US" sz="1800" b="0" u="none" dirty="0" smtClean="0">
                  <a:solidFill>
                    <a:srgbClr val="333399"/>
                  </a:solidFill>
                  <a:latin typeface="Arial" charset="0"/>
                  <a:ea typeface="黑体" pitchFamily="2" charset="-122"/>
                </a:rPr>
                <a:t>报头</a:t>
              </a:r>
              <a:endParaRPr kumimoji="1" lang="zh-CN" altLang="en-US" sz="1800" b="0" u="none" dirty="0">
                <a:solidFill>
                  <a:srgbClr val="333399"/>
                </a:solidFill>
                <a:latin typeface="Arial" charset="0"/>
                <a:ea typeface="黑体" pitchFamily="2" charset="-122"/>
              </a:endParaRPr>
            </a:p>
          </p:txBody>
        </p:sp>
        <p:sp>
          <p:nvSpPr>
            <p:cNvPr id="29717" name="Line 22"/>
            <p:cNvSpPr>
              <a:spLocks noChangeShapeType="1"/>
            </p:cNvSpPr>
            <p:nvPr/>
          </p:nvSpPr>
          <p:spPr bwMode="auto">
            <a:xfrm>
              <a:off x="5353050" y="2159000"/>
              <a:ext cx="0" cy="342900"/>
            </a:xfrm>
            <a:prstGeom prst="line">
              <a:avLst/>
            </a:prstGeom>
            <a:noFill/>
            <a:ln w="9525">
              <a:solidFill>
                <a:schemeClr val="tx1"/>
              </a:solidFill>
              <a:round/>
              <a:headEnd/>
              <a:tailEnd/>
            </a:ln>
          </p:spPr>
          <p:txBody>
            <a:bodyPr wrap="none" anchor="ctr"/>
            <a:lstStyle/>
            <a:p>
              <a:endParaRPr lang="zh-CN" altLang="en-US" sz="2400"/>
            </a:p>
          </p:txBody>
        </p:sp>
        <p:sp>
          <p:nvSpPr>
            <p:cNvPr id="29718" name="Line 23"/>
            <p:cNvSpPr>
              <a:spLocks noChangeShapeType="1"/>
            </p:cNvSpPr>
            <p:nvPr/>
          </p:nvSpPr>
          <p:spPr bwMode="auto">
            <a:xfrm>
              <a:off x="5886450" y="2159000"/>
              <a:ext cx="1588" cy="342900"/>
            </a:xfrm>
            <a:prstGeom prst="line">
              <a:avLst/>
            </a:prstGeom>
            <a:noFill/>
            <a:ln w="9525">
              <a:solidFill>
                <a:schemeClr val="tx1"/>
              </a:solidFill>
              <a:round/>
              <a:headEnd/>
              <a:tailEnd/>
            </a:ln>
          </p:spPr>
          <p:txBody>
            <a:bodyPr wrap="none" anchor="ctr"/>
            <a:lstStyle/>
            <a:p>
              <a:endParaRPr lang="zh-CN" altLang="en-US" sz="2400"/>
            </a:p>
          </p:txBody>
        </p:sp>
        <p:sp>
          <p:nvSpPr>
            <p:cNvPr id="29719" name="Line 24"/>
            <p:cNvSpPr>
              <a:spLocks noChangeShapeType="1"/>
            </p:cNvSpPr>
            <p:nvPr/>
          </p:nvSpPr>
          <p:spPr bwMode="auto">
            <a:xfrm>
              <a:off x="6419850" y="2159000"/>
              <a:ext cx="0" cy="342900"/>
            </a:xfrm>
            <a:prstGeom prst="line">
              <a:avLst/>
            </a:prstGeom>
            <a:noFill/>
            <a:ln w="9525">
              <a:solidFill>
                <a:schemeClr val="tx1"/>
              </a:solidFill>
              <a:round/>
              <a:headEnd/>
              <a:tailEnd/>
            </a:ln>
          </p:spPr>
          <p:txBody>
            <a:bodyPr wrap="none" anchor="ctr"/>
            <a:lstStyle/>
            <a:p>
              <a:endParaRPr lang="zh-CN" altLang="en-US" sz="2400"/>
            </a:p>
          </p:txBody>
        </p:sp>
        <p:sp>
          <p:nvSpPr>
            <p:cNvPr id="29720" name="Text Box 25"/>
            <p:cNvSpPr txBox="1">
              <a:spLocks noChangeArrowheads="1"/>
            </p:cNvSpPr>
            <p:nvPr/>
          </p:nvSpPr>
          <p:spPr bwMode="auto">
            <a:xfrm>
              <a:off x="6376988" y="2157413"/>
              <a:ext cx="1368056" cy="404321"/>
            </a:xfrm>
            <a:prstGeom prst="rect">
              <a:avLst/>
            </a:prstGeom>
            <a:noFill/>
            <a:ln w="9525">
              <a:noFill/>
              <a:miter lim="800000"/>
              <a:headEnd/>
              <a:tailEnd/>
            </a:ln>
          </p:spPr>
          <p:txBody>
            <a:bodyPr wrap="none">
              <a:spAutoFit/>
            </a:bodyPr>
            <a:lstStyle/>
            <a:p>
              <a:r>
                <a:rPr kumimoji="1" lang="en-US" altLang="zh-CN" sz="1800" b="0" u="none">
                  <a:solidFill>
                    <a:srgbClr val="333399"/>
                  </a:solidFill>
                  <a:latin typeface="Arial" charset="0"/>
                  <a:ea typeface="黑体" pitchFamily="2" charset="-122"/>
                </a:rPr>
                <a:t>UDP</a:t>
              </a:r>
              <a:r>
                <a:rPr kumimoji="1" lang="zh-CN" altLang="en-US" sz="1800" b="0" u="none">
                  <a:solidFill>
                    <a:srgbClr val="333399"/>
                  </a:solidFill>
                  <a:latin typeface="Arial" charset="0"/>
                  <a:ea typeface="黑体" pitchFamily="2" charset="-122"/>
                </a:rPr>
                <a:t>长度</a:t>
              </a:r>
            </a:p>
          </p:txBody>
        </p:sp>
        <p:sp>
          <p:nvSpPr>
            <p:cNvPr id="29721" name="Text Box 26"/>
            <p:cNvSpPr txBox="1">
              <a:spLocks noChangeArrowheads="1"/>
            </p:cNvSpPr>
            <p:nvPr/>
          </p:nvSpPr>
          <p:spPr bwMode="auto">
            <a:xfrm>
              <a:off x="1282700" y="2157413"/>
              <a:ext cx="1471357" cy="404321"/>
            </a:xfrm>
            <a:prstGeom prst="rect">
              <a:avLst/>
            </a:prstGeom>
            <a:noFill/>
            <a:ln w="9525">
              <a:noFill/>
              <a:miter lim="800000"/>
              <a:headEnd/>
              <a:tailEnd/>
            </a:ln>
          </p:spPr>
          <p:txBody>
            <a:bodyPr wrap="none">
              <a:spAutoFit/>
            </a:bodyPr>
            <a:lstStyle/>
            <a:p>
              <a:r>
                <a:rPr kumimoji="1" lang="zh-CN" altLang="en-US" sz="1800" b="0" u="none">
                  <a:solidFill>
                    <a:srgbClr val="333399"/>
                  </a:solidFill>
                  <a:latin typeface="Arial" charset="0"/>
                  <a:ea typeface="黑体" pitchFamily="2" charset="-122"/>
                </a:rPr>
                <a:t>源 </a:t>
              </a:r>
              <a:r>
                <a:rPr kumimoji="1" lang="en-US" altLang="zh-CN" sz="1800" b="0" u="none">
                  <a:solidFill>
                    <a:srgbClr val="333399"/>
                  </a:solidFill>
                  <a:latin typeface="Arial" charset="0"/>
                  <a:ea typeface="黑体" pitchFamily="2" charset="-122"/>
                </a:rPr>
                <a:t>IP </a:t>
              </a:r>
              <a:r>
                <a:rPr kumimoji="1" lang="zh-CN" altLang="en-US" sz="1800" b="0" u="none">
                  <a:solidFill>
                    <a:srgbClr val="333399"/>
                  </a:solidFill>
                  <a:latin typeface="Arial" charset="0"/>
                  <a:ea typeface="黑体" pitchFamily="2" charset="-122"/>
                </a:rPr>
                <a:t>地址</a:t>
              </a:r>
            </a:p>
          </p:txBody>
        </p:sp>
        <p:sp>
          <p:nvSpPr>
            <p:cNvPr id="29722" name="Text Box 27"/>
            <p:cNvSpPr txBox="1">
              <a:spLocks noChangeArrowheads="1"/>
            </p:cNvSpPr>
            <p:nvPr/>
          </p:nvSpPr>
          <p:spPr bwMode="auto">
            <a:xfrm>
              <a:off x="3421063" y="2157413"/>
              <a:ext cx="1749920" cy="404321"/>
            </a:xfrm>
            <a:prstGeom prst="rect">
              <a:avLst/>
            </a:prstGeom>
            <a:noFill/>
            <a:ln w="9525">
              <a:noFill/>
              <a:miter lim="800000"/>
              <a:headEnd/>
              <a:tailEnd/>
            </a:ln>
          </p:spPr>
          <p:txBody>
            <a:bodyPr wrap="none">
              <a:spAutoFit/>
            </a:bodyPr>
            <a:lstStyle/>
            <a:p>
              <a:r>
                <a:rPr kumimoji="1" lang="zh-CN" altLang="en-US" sz="1800" b="0" u="none">
                  <a:solidFill>
                    <a:srgbClr val="333399"/>
                  </a:solidFill>
                  <a:latin typeface="Arial" charset="0"/>
                  <a:ea typeface="黑体" pitchFamily="2" charset="-122"/>
                </a:rPr>
                <a:t>目的 </a:t>
              </a:r>
              <a:r>
                <a:rPr kumimoji="1" lang="en-US" altLang="zh-CN" sz="1800" b="0" u="none">
                  <a:solidFill>
                    <a:srgbClr val="333399"/>
                  </a:solidFill>
                  <a:latin typeface="Arial" charset="0"/>
                  <a:ea typeface="黑体" pitchFamily="2" charset="-122"/>
                </a:rPr>
                <a:t>IP </a:t>
              </a:r>
              <a:r>
                <a:rPr kumimoji="1" lang="zh-CN" altLang="en-US" sz="1800" b="0" u="none">
                  <a:solidFill>
                    <a:srgbClr val="333399"/>
                  </a:solidFill>
                  <a:latin typeface="Arial" charset="0"/>
                  <a:ea typeface="黑体" pitchFamily="2" charset="-122"/>
                </a:rPr>
                <a:t>地址</a:t>
              </a:r>
            </a:p>
          </p:txBody>
        </p:sp>
        <p:sp>
          <p:nvSpPr>
            <p:cNvPr id="29723" name="Text Box 28"/>
            <p:cNvSpPr txBox="1">
              <a:spLocks noChangeArrowheads="1"/>
            </p:cNvSpPr>
            <p:nvPr/>
          </p:nvSpPr>
          <p:spPr bwMode="auto">
            <a:xfrm>
              <a:off x="5454650" y="2157413"/>
              <a:ext cx="377608" cy="404321"/>
            </a:xfrm>
            <a:prstGeom prst="rect">
              <a:avLst/>
            </a:prstGeom>
            <a:noFill/>
            <a:ln w="9525">
              <a:noFill/>
              <a:miter lim="800000"/>
              <a:headEnd/>
              <a:tailEnd/>
            </a:ln>
          </p:spPr>
          <p:txBody>
            <a:bodyPr wrap="none">
              <a:spAutoFit/>
            </a:bodyPr>
            <a:lstStyle/>
            <a:p>
              <a:r>
                <a:rPr kumimoji="1" lang="en-US" altLang="zh-CN" sz="1800" b="0" u="none">
                  <a:solidFill>
                    <a:srgbClr val="333399"/>
                  </a:solidFill>
                  <a:latin typeface="Arial" charset="0"/>
                  <a:ea typeface="黑体" pitchFamily="2" charset="-122"/>
                </a:rPr>
                <a:t>0</a:t>
              </a:r>
            </a:p>
          </p:txBody>
        </p:sp>
        <p:sp>
          <p:nvSpPr>
            <p:cNvPr id="29724" name="Text Box 29"/>
            <p:cNvSpPr txBox="1">
              <a:spLocks noChangeArrowheads="1"/>
            </p:cNvSpPr>
            <p:nvPr/>
          </p:nvSpPr>
          <p:spPr bwMode="auto">
            <a:xfrm>
              <a:off x="5888038" y="2157413"/>
              <a:ext cx="532365" cy="404321"/>
            </a:xfrm>
            <a:prstGeom prst="rect">
              <a:avLst/>
            </a:prstGeom>
            <a:noFill/>
            <a:ln w="9525">
              <a:noFill/>
              <a:miter lim="800000"/>
              <a:headEnd/>
              <a:tailEnd/>
            </a:ln>
          </p:spPr>
          <p:txBody>
            <a:bodyPr wrap="none">
              <a:spAutoFit/>
            </a:bodyPr>
            <a:lstStyle/>
            <a:p>
              <a:r>
                <a:rPr kumimoji="1" lang="en-US" altLang="zh-CN" sz="1800" b="0" u="none">
                  <a:solidFill>
                    <a:srgbClr val="333399"/>
                  </a:solidFill>
                  <a:latin typeface="Arial" charset="0"/>
                  <a:ea typeface="黑体" pitchFamily="2" charset="-122"/>
                </a:rPr>
                <a:t>17</a:t>
              </a:r>
            </a:p>
          </p:txBody>
        </p:sp>
        <p:sp>
          <p:nvSpPr>
            <p:cNvPr id="29725" name="Line 30"/>
            <p:cNvSpPr>
              <a:spLocks noChangeShapeType="1"/>
            </p:cNvSpPr>
            <p:nvPr/>
          </p:nvSpPr>
          <p:spPr bwMode="auto">
            <a:xfrm>
              <a:off x="2225675" y="4948238"/>
              <a:ext cx="6594475" cy="0"/>
            </a:xfrm>
            <a:prstGeom prst="line">
              <a:avLst/>
            </a:prstGeom>
            <a:noFill/>
            <a:ln w="19050">
              <a:solidFill>
                <a:srgbClr val="333399"/>
              </a:solidFill>
              <a:round/>
              <a:headEnd type="triangle" w="med" len="lg"/>
              <a:tailEnd type="triangle" w="med" len="lg"/>
            </a:ln>
          </p:spPr>
          <p:txBody>
            <a:bodyPr wrap="none" anchor="ctr"/>
            <a:lstStyle/>
            <a:p>
              <a:endParaRPr lang="zh-CN" altLang="en-US" sz="2400"/>
            </a:p>
          </p:txBody>
        </p:sp>
        <p:sp>
          <p:nvSpPr>
            <p:cNvPr id="29726" name="Rectangle 31"/>
            <p:cNvSpPr>
              <a:spLocks noChangeArrowheads="1"/>
            </p:cNvSpPr>
            <p:nvPr/>
          </p:nvSpPr>
          <p:spPr bwMode="auto">
            <a:xfrm>
              <a:off x="4810125" y="4786313"/>
              <a:ext cx="1173163" cy="219075"/>
            </a:xfrm>
            <a:prstGeom prst="rect">
              <a:avLst/>
            </a:prstGeom>
            <a:solidFill>
              <a:schemeClr val="bg1"/>
            </a:solidFill>
            <a:ln w="9525">
              <a:noFill/>
              <a:miter lim="800000"/>
              <a:headEnd/>
              <a:tailEnd/>
            </a:ln>
          </p:spPr>
          <p:txBody>
            <a:bodyPr wrap="none" anchor="ctr"/>
            <a:lstStyle/>
            <a:p>
              <a:endParaRPr lang="zh-CN" altLang="zh-CN" sz="2400" b="0" u="none">
                <a:solidFill>
                  <a:schemeClr val="tx1"/>
                </a:solidFill>
                <a:latin typeface="Tahoma" pitchFamily="34" charset="0"/>
                <a:ea typeface="宋体" charset="-122"/>
              </a:endParaRPr>
            </a:p>
          </p:txBody>
        </p:sp>
        <p:sp>
          <p:nvSpPr>
            <p:cNvPr id="29727" name="Text Box 32"/>
            <p:cNvSpPr txBox="1">
              <a:spLocks noChangeArrowheads="1"/>
            </p:cNvSpPr>
            <p:nvPr/>
          </p:nvSpPr>
          <p:spPr bwMode="auto">
            <a:xfrm>
              <a:off x="4658188" y="4767264"/>
              <a:ext cx="1393976" cy="404321"/>
            </a:xfrm>
            <a:prstGeom prst="rect">
              <a:avLst/>
            </a:prstGeom>
            <a:noFill/>
            <a:ln w="9525">
              <a:noFill/>
              <a:miter lim="800000"/>
              <a:headEnd/>
              <a:tailEnd/>
            </a:ln>
          </p:spPr>
          <p:txBody>
            <a:bodyPr wrap="none">
              <a:spAutoFit/>
            </a:bodyPr>
            <a:lstStyle/>
            <a:p>
              <a:r>
                <a:rPr kumimoji="1" lang="en-US" altLang="zh-CN" sz="1800" b="0" u="none" dirty="0">
                  <a:solidFill>
                    <a:srgbClr val="333399"/>
                  </a:solidFill>
                  <a:latin typeface="Arial" charset="0"/>
                  <a:ea typeface="黑体" pitchFamily="2" charset="-122"/>
                </a:rPr>
                <a:t>IP </a:t>
              </a:r>
              <a:r>
                <a:rPr kumimoji="1" lang="zh-CN" altLang="en-US" sz="1800" b="0" u="none" dirty="0">
                  <a:solidFill>
                    <a:srgbClr val="333399"/>
                  </a:solidFill>
                  <a:latin typeface="Arial" charset="0"/>
                  <a:ea typeface="黑体" pitchFamily="2" charset="-122"/>
                </a:rPr>
                <a:t>数据报</a:t>
              </a:r>
            </a:p>
          </p:txBody>
        </p:sp>
        <p:sp>
          <p:nvSpPr>
            <p:cNvPr id="29728" name="Text Box 33"/>
            <p:cNvSpPr txBox="1">
              <a:spLocks noChangeArrowheads="1"/>
            </p:cNvSpPr>
            <p:nvPr/>
          </p:nvSpPr>
          <p:spPr bwMode="auto">
            <a:xfrm>
              <a:off x="287338" y="1795463"/>
              <a:ext cx="783846" cy="404321"/>
            </a:xfrm>
            <a:prstGeom prst="rect">
              <a:avLst/>
            </a:prstGeom>
            <a:noFill/>
            <a:ln w="9525">
              <a:noFill/>
              <a:miter lim="800000"/>
              <a:headEnd/>
              <a:tailEnd/>
            </a:ln>
          </p:spPr>
          <p:txBody>
            <a:bodyPr wrap="none">
              <a:spAutoFit/>
            </a:bodyPr>
            <a:lstStyle/>
            <a:p>
              <a:r>
                <a:rPr kumimoji="1" lang="zh-CN" altLang="en-US" sz="1800" u="none">
                  <a:solidFill>
                    <a:srgbClr val="333399"/>
                  </a:solidFill>
                  <a:latin typeface="Arial" charset="0"/>
                  <a:ea typeface="黑体" pitchFamily="2" charset="-122"/>
                </a:rPr>
                <a:t>字节</a:t>
              </a:r>
            </a:p>
          </p:txBody>
        </p:sp>
        <p:sp>
          <p:nvSpPr>
            <p:cNvPr id="29729" name="Text Box 34"/>
            <p:cNvSpPr txBox="1">
              <a:spLocks noChangeArrowheads="1"/>
            </p:cNvSpPr>
            <p:nvPr/>
          </p:nvSpPr>
          <p:spPr bwMode="auto">
            <a:xfrm>
              <a:off x="1831975" y="1779588"/>
              <a:ext cx="377608" cy="404321"/>
            </a:xfrm>
            <a:prstGeom prst="rect">
              <a:avLst/>
            </a:prstGeom>
            <a:noFill/>
            <a:ln w="9525">
              <a:noFill/>
              <a:miter lim="800000"/>
              <a:headEnd/>
              <a:tailEnd/>
            </a:ln>
          </p:spPr>
          <p:txBody>
            <a:bodyPr wrap="none">
              <a:spAutoFit/>
            </a:bodyPr>
            <a:lstStyle/>
            <a:p>
              <a:r>
                <a:rPr kumimoji="1" lang="en-US" altLang="zh-CN" sz="1800" u="none">
                  <a:solidFill>
                    <a:srgbClr val="333399"/>
                  </a:solidFill>
                  <a:latin typeface="Arial" charset="0"/>
                  <a:ea typeface="黑体" pitchFamily="2" charset="-122"/>
                </a:rPr>
                <a:t>4</a:t>
              </a:r>
            </a:p>
          </p:txBody>
        </p:sp>
        <p:sp>
          <p:nvSpPr>
            <p:cNvPr id="29730" name="Text Box 35"/>
            <p:cNvSpPr txBox="1">
              <a:spLocks noChangeArrowheads="1"/>
            </p:cNvSpPr>
            <p:nvPr/>
          </p:nvSpPr>
          <p:spPr bwMode="auto">
            <a:xfrm>
              <a:off x="4059238" y="1779588"/>
              <a:ext cx="377608" cy="404321"/>
            </a:xfrm>
            <a:prstGeom prst="rect">
              <a:avLst/>
            </a:prstGeom>
            <a:noFill/>
            <a:ln w="9525">
              <a:noFill/>
              <a:miter lim="800000"/>
              <a:headEnd/>
              <a:tailEnd/>
            </a:ln>
          </p:spPr>
          <p:txBody>
            <a:bodyPr wrap="none">
              <a:spAutoFit/>
            </a:bodyPr>
            <a:lstStyle/>
            <a:p>
              <a:r>
                <a:rPr kumimoji="1" lang="en-US" altLang="zh-CN" sz="1800" u="none">
                  <a:solidFill>
                    <a:srgbClr val="333399"/>
                  </a:solidFill>
                  <a:latin typeface="Arial" charset="0"/>
                  <a:ea typeface="黑体" pitchFamily="2" charset="-122"/>
                </a:rPr>
                <a:t>4</a:t>
              </a:r>
            </a:p>
          </p:txBody>
        </p:sp>
        <p:sp>
          <p:nvSpPr>
            <p:cNvPr id="29731" name="Text Box 36"/>
            <p:cNvSpPr txBox="1">
              <a:spLocks noChangeArrowheads="1"/>
            </p:cNvSpPr>
            <p:nvPr/>
          </p:nvSpPr>
          <p:spPr bwMode="auto">
            <a:xfrm>
              <a:off x="5454650" y="1779588"/>
              <a:ext cx="377608" cy="404321"/>
            </a:xfrm>
            <a:prstGeom prst="rect">
              <a:avLst/>
            </a:prstGeom>
            <a:noFill/>
            <a:ln w="9525">
              <a:noFill/>
              <a:miter lim="800000"/>
              <a:headEnd/>
              <a:tailEnd/>
            </a:ln>
          </p:spPr>
          <p:txBody>
            <a:bodyPr wrap="none">
              <a:spAutoFit/>
            </a:bodyPr>
            <a:lstStyle/>
            <a:p>
              <a:r>
                <a:rPr kumimoji="1" lang="en-US" altLang="zh-CN" sz="1800" u="none">
                  <a:solidFill>
                    <a:srgbClr val="333399"/>
                  </a:solidFill>
                  <a:latin typeface="Arial" charset="0"/>
                  <a:ea typeface="黑体" pitchFamily="2" charset="-122"/>
                </a:rPr>
                <a:t>1</a:t>
              </a:r>
            </a:p>
          </p:txBody>
        </p:sp>
        <p:sp>
          <p:nvSpPr>
            <p:cNvPr id="29732" name="Text Box 37"/>
            <p:cNvSpPr txBox="1">
              <a:spLocks noChangeArrowheads="1"/>
            </p:cNvSpPr>
            <p:nvPr/>
          </p:nvSpPr>
          <p:spPr bwMode="auto">
            <a:xfrm>
              <a:off x="5975350" y="1779588"/>
              <a:ext cx="377608" cy="404321"/>
            </a:xfrm>
            <a:prstGeom prst="rect">
              <a:avLst/>
            </a:prstGeom>
            <a:noFill/>
            <a:ln w="9525">
              <a:noFill/>
              <a:miter lim="800000"/>
              <a:headEnd/>
              <a:tailEnd/>
            </a:ln>
          </p:spPr>
          <p:txBody>
            <a:bodyPr wrap="none">
              <a:spAutoFit/>
            </a:bodyPr>
            <a:lstStyle/>
            <a:p>
              <a:r>
                <a:rPr kumimoji="1" lang="en-US" altLang="zh-CN" sz="1800" u="none">
                  <a:solidFill>
                    <a:srgbClr val="333399"/>
                  </a:solidFill>
                  <a:latin typeface="Arial" charset="0"/>
                  <a:ea typeface="黑体" pitchFamily="2" charset="-122"/>
                </a:rPr>
                <a:t>1</a:t>
              </a:r>
            </a:p>
          </p:txBody>
        </p:sp>
        <p:sp>
          <p:nvSpPr>
            <p:cNvPr id="29733" name="Text Box 38"/>
            <p:cNvSpPr txBox="1">
              <a:spLocks noChangeArrowheads="1"/>
            </p:cNvSpPr>
            <p:nvPr/>
          </p:nvSpPr>
          <p:spPr bwMode="auto">
            <a:xfrm>
              <a:off x="6762749" y="1779588"/>
              <a:ext cx="377608" cy="404321"/>
            </a:xfrm>
            <a:prstGeom prst="rect">
              <a:avLst/>
            </a:prstGeom>
            <a:noFill/>
            <a:ln w="9525">
              <a:noFill/>
              <a:miter lim="800000"/>
              <a:headEnd/>
              <a:tailEnd/>
            </a:ln>
          </p:spPr>
          <p:txBody>
            <a:bodyPr wrap="none">
              <a:spAutoFit/>
            </a:bodyPr>
            <a:lstStyle/>
            <a:p>
              <a:r>
                <a:rPr kumimoji="1" lang="en-US" altLang="zh-CN" sz="1800" u="none">
                  <a:solidFill>
                    <a:srgbClr val="333399"/>
                  </a:solidFill>
                  <a:latin typeface="Arial" charset="0"/>
                  <a:ea typeface="黑体" pitchFamily="2" charset="-122"/>
                </a:rPr>
                <a:t>2</a:t>
              </a:r>
            </a:p>
          </p:txBody>
        </p:sp>
        <p:sp>
          <p:nvSpPr>
            <p:cNvPr id="29734" name="Text Box 39"/>
            <p:cNvSpPr txBox="1">
              <a:spLocks noChangeArrowheads="1"/>
            </p:cNvSpPr>
            <p:nvPr/>
          </p:nvSpPr>
          <p:spPr bwMode="auto">
            <a:xfrm>
              <a:off x="1957388" y="2657475"/>
              <a:ext cx="532365" cy="404321"/>
            </a:xfrm>
            <a:prstGeom prst="rect">
              <a:avLst/>
            </a:prstGeom>
            <a:noFill/>
            <a:ln w="9525">
              <a:noFill/>
              <a:miter lim="800000"/>
              <a:headEnd/>
              <a:tailEnd/>
            </a:ln>
          </p:spPr>
          <p:txBody>
            <a:bodyPr wrap="none">
              <a:spAutoFit/>
            </a:bodyPr>
            <a:lstStyle/>
            <a:p>
              <a:r>
                <a:rPr kumimoji="1" lang="en-US" altLang="zh-CN" sz="1800" u="none">
                  <a:solidFill>
                    <a:srgbClr val="333399"/>
                  </a:solidFill>
                  <a:latin typeface="Arial" charset="0"/>
                  <a:ea typeface="黑体" pitchFamily="2" charset="-122"/>
                </a:rPr>
                <a:t>12</a:t>
              </a:r>
            </a:p>
          </p:txBody>
        </p:sp>
        <p:sp>
          <p:nvSpPr>
            <p:cNvPr id="29735" name="Text Box 40"/>
            <p:cNvSpPr txBox="1">
              <a:spLocks noChangeArrowheads="1"/>
            </p:cNvSpPr>
            <p:nvPr/>
          </p:nvSpPr>
          <p:spPr bwMode="auto">
            <a:xfrm>
              <a:off x="3227389" y="2660650"/>
              <a:ext cx="377608" cy="404321"/>
            </a:xfrm>
            <a:prstGeom prst="rect">
              <a:avLst/>
            </a:prstGeom>
            <a:noFill/>
            <a:ln w="9525">
              <a:noFill/>
              <a:miter lim="800000"/>
              <a:headEnd/>
              <a:tailEnd/>
            </a:ln>
          </p:spPr>
          <p:txBody>
            <a:bodyPr wrap="none">
              <a:spAutoFit/>
            </a:bodyPr>
            <a:lstStyle/>
            <a:p>
              <a:r>
                <a:rPr kumimoji="1" lang="en-US" altLang="zh-CN" sz="1800" u="none">
                  <a:solidFill>
                    <a:srgbClr val="333399"/>
                  </a:solidFill>
                  <a:latin typeface="Arial" charset="0"/>
                  <a:ea typeface="黑体" pitchFamily="2" charset="-122"/>
                </a:rPr>
                <a:t>2</a:t>
              </a:r>
            </a:p>
          </p:txBody>
        </p:sp>
        <p:sp>
          <p:nvSpPr>
            <p:cNvPr id="29736" name="Text Box 41"/>
            <p:cNvSpPr txBox="1">
              <a:spLocks noChangeArrowheads="1"/>
            </p:cNvSpPr>
            <p:nvPr/>
          </p:nvSpPr>
          <p:spPr bwMode="auto">
            <a:xfrm>
              <a:off x="4452938" y="2660650"/>
              <a:ext cx="377608" cy="404321"/>
            </a:xfrm>
            <a:prstGeom prst="rect">
              <a:avLst/>
            </a:prstGeom>
            <a:noFill/>
            <a:ln w="9525">
              <a:noFill/>
              <a:miter lim="800000"/>
              <a:headEnd/>
              <a:tailEnd/>
            </a:ln>
          </p:spPr>
          <p:txBody>
            <a:bodyPr wrap="none">
              <a:spAutoFit/>
            </a:bodyPr>
            <a:lstStyle/>
            <a:p>
              <a:r>
                <a:rPr kumimoji="1" lang="en-US" altLang="zh-CN" sz="1800" u="none">
                  <a:solidFill>
                    <a:srgbClr val="333399"/>
                  </a:solidFill>
                  <a:latin typeface="Arial" charset="0"/>
                  <a:ea typeface="黑体" pitchFamily="2" charset="-122"/>
                </a:rPr>
                <a:t>2</a:t>
              </a:r>
            </a:p>
          </p:txBody>
        </p:sp>
        <p:sp>
          <p:nvSpPr>
            <p:cNvPr id="29737" name="Text Box 42"/>
            <p:cNvSpPr txBox="1">
              <a:spLocks noChangeArrowheads="1"/>
            </p:cNvSpPr>
            <p:nvPr/>
          </p:nvSpPr>
          <p:spPr bwMode="auto">
            <a:xfrm>
              <a:off x="5522913" y="2660650"/>
              <a:ext cx="377608" cy="404321"/>
            </a:xfrm>
            <a:prstGeom prst="rect">
              <a:avLst/>
            </a:prstGeom>
            <a:noFill/>
            <a:ln w="9525">
              <a:noFill/>
              <a:miter lim="800000"/>
              <a:headEnd/>
              <a:tailEnd/>
            </a:ln>
          </p:spPr>
          <p:txBody>
            <a:bodyPr wrap="none">
              <a:spAutoFit/>
            </a:bodyPr>
            <a:lstStyle/>
            <a:p>
              <a:r>
                <a:rPr kumimoji="1" lang="en-US" altLang="zh-CN" sz="1800" u="none">
                  <a:solidFill>
                    <a:srgbClr val="333399"/>
                  </a:solidFill>
                  <a:latin typeface="Arial" charset="0"/>
                  <a:ea typeface="黑体" pitchFamily="2" charset="-122"/>
                </a:rPr>
                <a:t>2</a:t>
              </a:r>
            </a:p>
          </p:txBody>
        </p:sp>
        <p:sp>
          <p:nvSpPr>
            <p:cNvPr id="29738" name="Text Box 43"/>
            <p:cNvSpPr txBox="1">
              <a:spLocks noChangeArrowheads="1"/>
            </p:cNvSpPr>
            <p:nvPr/>
          </p:nvSpPr>
          <p:spPr bwMode="auto">
            <a:xfrm>
              <a:off x="6740525" y="2660650"/>
              <a:ext cx="377608" cy="404321"/>
            </a:xfrm>
            <a:prstGeom prst="rect">
              <a:avLst/>
            </a:prstGeom>
            <a:noFill/>
            <a:ln w="9525">
              <a:noFill/>
              <a:miter lim="800000"/>
              <a:headEnd/>
              <a:tailEnd/>
            </a:ln>
          </p:spPr>
          <p:txBody>
            <a:bodyPr wrap="none">
              <a:spAutoFit/>
            </a:bodyPr>
            <a:lstStyle/>
            <a:p>
              <a:r>
                <a:rPr kumimoji="1" lang="en-US" altLang="zh-CN" sz="1800" u="none">
                  <a:solidFill>
                    <a:srgbClr val="333399"/>
                  </a:solidFill>
                  <a:latin typeface="Arial" charset="0"/>
                  <a:ea typeface="黑体" pitchFamily="2" charset="-122"/>
                </a:rPr>
                <a:t>2</a:t>
              </a:r>
            </a:p>
          </p:txBody>
        </p:sp>
        <p:sp>
          <p:nvSpPr>
            <p:cNvPr id="29739" name="Text Box 44"/>
            <p:cNvSpPr txBox="1">
              <a:spLocks noChangeArrowheads="1"/>
            </p:cNvSpPr>
            <p:nvPr/>
          </p:nvSpPr>
          <p:spPr bwMode="auto">
            <a:xfrm>
              <a:off x="800100" y="2657475"/>
              <a:ext cx="783846" cy="404321"/>
            </a:xfrm>
            <a:prstGeom prst="rect">
              <a:avLst/>
            </a:prstGeom>
            <a:noFill/>
            <a:ln w="9525">
              <a:noFill/>
              <a:miter lim="800000"/>
              <a:headEnd/>
              <a:tailEnd/>
            </a:ln>
          </p:spPr>
          <p:txBody>
            <a:bodyPr wrap="none">
              <a:spAutoFit/>
            </a:bodyPr>
            <a:lstStyle/>
            <a:p>
              <a:r>
                <a:rPr kumimoji="1" lang="zh-CN" altLang="en-US" sz="1800" u="none">
                  <a:solidFill>
                    <a:srgbClr val="333399"/>
                  </a:solidFill>
                  <a:latin typeface="Arial" charset="0"/>
                  <a:ea typeface="黑体" pitchFamily="2" charset="-122"/>
                </a:rPr>
                <a:t>字节</a:t>
              </a:r>
            </a:p>
          </p:txBody>
        </p:sp>
        <p:sp>
          <p:nvSpPr>
            <p:cNvPr id="29740" name="Text Box 45"/>
            <p:cNvSpPr txBox="1">
              <a:spLocks noChangeArrowheads="1"/>
            </p:cNvSpPr>
            <p:nvPr/>
          </p:nvSpPr>
          <p:spPr bwMode="auto">
            <a:xfrm>
              <a:off x="825577" y="4114800"/>
              <a:ext cx="1337104" cy="404321"/>
            </a:xfrm>
            <a:prstGeom prst="rect">
              <a:avLst/>
            </a:prstGeom>
            <a:noFill/>
            <a:ln w="9525">
              <a:noFill/>
              <a:miter lim="800000"/>
              <a:headEnd/>
              <a:tailEnd/>
            </a:ln>
          </p:spPr>
          <p:txBody>
            <a:bodyPr wrap="none">
              <a:spAutoFit/>
            </a:bodyPr>
            <a:lstStyle/>
            <a:p>
              <a:r>
                <a:rPr kumimoji="1" lang="zh-CN" altLang="en-US" sz="1800" b="0" u="none" dirty="0">
                  <a:solidFill>
                    <a:srgbClr val="333399"/>
                  </a:solidFill>
                  <a:latin typeface="Arial" charset="0"/>
                  <a:ea typeface="黑体" pitchFamily="2" charset="-122"/>
                </a:rPr>
                <a:t>发送在前</a:t>
              </a:r>
            </a:p>
          </p:txBody>
        </p:sp>
        <p:sp>
          <p:nvSpPr>
            <p:cNvPr id="29741" name="AutoShape 46"/>
            <p:cNvSpPr>
              <a:spLocks noChangeArrowheads="1"/>
            </p:cNvSpPr>
            <p:nvPr/>
          </p:nvSpPr>
          <p:spPr bwMode="auto">
            <a:xfrm>
              <a:off x="5978524" y="4201679"/>
              <a:ext cx="309912" cy="222182"/>
            </a:xfrm>
            <a:prstGeom prst="downArrow">
              <a:avLst>
                <a:gd name="adj1" fmla="val 50000"/>
                <a:gd name="adj2" fmla="val 28143"/>
              </a:avLst>
            </a:prstGeom>
            <a:solidFill>
              <a:schemeClr val="accent1"/>
            </a:solidFill>
            <a:ln w="9525">
              <a:solidFill>
                <a:schemeClr val="tx1"/>
              </a:solidFill>
              <a:miter lim="800000"/>
              <a:headEnd/>
              <a:tailEnd/>
            </a:ln>
          </p:spPr>
          <p:txBody>
            <a:bodyPr wrap="none" anchor="ctr"/>
            <a:lstStyle/>
            <a:p>
              <a:endParaRPr lang="zh-CN" altLang="zh-CN" sz="2400" b="0" u="none">
                <a:solidFill>
                  <a:schemeClr val="tx1"/>
                </a:solidFill>
                <a:latin typeface="Tahoma" pitchFamily="34" charset="0"/>
                <a:ea typeface="宋体" charset="-122"/>
              </a:endParaRPr>
            </a:p>
          </p:txBody>
        </p:sp>
        <p:sp>
          <p:nvSpPr>
            <p:cNvPr id="29742" name="Rectangle 47"/>
            <p:cNvSpPr>
              <a:spLocks noChangeArrowheads="1"/>
            </p:cNvSpPr>
            <p:nvPr/>
          </p:nvSpPr>
          <p:spPr bwMode="auto">
            <a:xfrm>
              <a:off x="4427538" y="3683000"/>
              <a:ext cx="4392612" cy="342900"/>
            </a:xfrm>
            <a:prstGeom prst="rect">
              <a:avLst/>
            </a:prstGeom>
            <a:solidFill>
              <a:srgbClr val="FFCCFF"/>
            </a:solidFill>
            <a:ln w="12700">
              <a:solidFill>
                <a:schemeClr val="tx1"/>
              </a:solidFill>
              <a:miter lim="800000"/>
              <a:headEnd/>
              <a:tailEnd/>
            </a:ln>
          </p:spPr>
          <p:txBody>
            <a:bodyPr wrap="none" anchor="ctr"/>
            <a:lstStyle/>
            <a:p>
              <a:endParaRPr lang="zh-CN" altLang="zh-CN" sz="2400" b="0" u="none">
                <a:solidFill>
                  <a:schemeClr val="tx1"/>
                </a:solidFill>
                <a:latin typeface="Tahoma" pitchFamily="34" charset="0"/>
                <a:ea typeface="宋体" charset="-122"/>
              </a:endParaRPr>
            </a:p>
          </p:txBody>
        </p:sp>
        <p:sp>
          <p:nvSpPr>
            <p:cNvPr id="29743" name="Text Box 48"/>
            <p:cNvSpPr txBox="1">
              <a:spLocks noChangeArrowheads="1"/>
            </p:cNvSpPr>
            <p:nvPr/>
          </p:nvSpPr>
          <p:spPr bwMode="auto">
            <a:xfrm>
              <a:off x="5983289" y="3709987"/>
              <a:ext cx="1476386" cy="404321"/>
            </a:xfrm>
            <a:prstGeom prst="rect">
              <a:avLst/>
            </a:prstGeom>
            <a:noFill/>
            <a:ln w="9525">
              <a:noFill/>
              <a:miter lim="800000"/>
              <a:headEnd/>
              <a:tailEnd/>
            </a:ln>
          </p:spPr>
          <p:txBody>
            <a:bodyPr wrap="none">
              <a:spAutoFit/>
            </a:bodyPr>
            <a:lstStyle/>
            <a:p>
              <a:r>
                <a:rPr kumimoji="1" lang="zh-CN" altLang="en-US" sz="1800" b="0" u="none">
                  <a:solidFill>
                    <a:srgbClr val="333399"/>
                  </a:solidFill>
                  <a:latin typeface="Arial" charset="0"/>
                  <a:ea typeface="黑体" pitchFamily="2" charset="-122"/>
                </a:rPr>
                <a:t>数         据</a:t>
              </a:r>
            </a:p>
          </p:txBody>
        </p:sp>
        <p:sp>
          <p:nvSpPr>
            <p:cNvPr id="29744" name="Text Box 49"/>
            <p:cNvSpPr txBox="1">
              <a:spLocks noChangeArrowheads="1"/>
            </p:cNvSpPr>
            <p:nvPr/>
          </p:nvSpPr>
          <p:spPr bwMode="auto">
            <a:xfrm>
              <a:off x="3487737" y="3709987"/>
              <a:ext cx="848353" cy="404321"/>
            </a:xfrm>
            <a:prstGeom prst="rect">
              <a:avLst/>
            </a:prstGeom>
            <a:noFill/>
            <a:ln w="9525">
              <a:noFill/>
              <a:miter lim="800000"/>
              <a:headEnd/>
              <a:tailEnd/>
            </a:ln>
          </p:spPr>
          <p:txBody>
            <a:bodyPr wrap="none">
              <a:spAutoFit/>
            </a:bodyPr>
            <a:lstStyle/>
            <a:p>
              <a:r>
                <a:rPr kumimoji="1" lang="zh-CN" altLang="en-US" sz="1800" b="0" u="none" dirty="0" smtClean="0">
                  <a:solidFill>
                    <a:srgbClr val="333399"/>
                  </a:solidFill>
                  <a:latin typeface="Arial" charset="0"/>
                  <a:ea typeface="黑体" pitchFamily="2" charset="-122"/>
                </a:rPr>
                <a:t>报头</a:t>
              </a:r>
              <a:endParaRPr kumimoji="1" lang="zh-CN" altLang="en-US" sz="1800" b="0" u="none" dirty="0">
                <a:solidFill>
                  <a:srgbClr val="333399"/>
                </a:solidFill>
                <a:latin typeface="Arial" charset="0"/>
                <a:ea typeface="黑体" pitchFamily="2" charset="-122"/>
              </a:endParaRPr>
            </a:p>
          </p:txBody>
        </p:sp>
        <p:sp>
          <p:nvSpPr>
            <p:cNvPr id="29745" name="AutoShape 50"/>
            <p:cNvSpPr>
              <a:spLocks/>
            </p:cNvSpPr>
            <p:nvPr/>
          </p:nvSpPr>
          <p:spPr bwMode="auto">
            <a:xfrm rot="-5400000">
              <a:off x="6053138" y="1460500"/>
              <a:ext cx="127000" cy="5391150"/>
            </a:xfrm>
            <a:prstGeom prst="leftBrace">
              <a:avLst>
                <a:gd name="adj1" fmla="val 353750"/>
                <a:gd name="adj2" fmla="val 50000"/>
              </a:avLst>
            </a:prstGeom>
            <a:noFill/>
            <a:ln w="28575">
              <a:solidFill>
                <a:srgbClr val="333399"/>
              </a:solidFill>
              <a:round/>
              <a:headEnd/>
              <a:tailEnd/>
            </a:ln>
          </p:spPr>
          <p:txBody>
            <a:bodyPr vert="eaVert" wrap="none" anchor="ctr"/>
            <a:lstStyle/>
            <a:p>
              <a:endParaRPr lang="zh-CN" altLang="zh-CN" sz="2400" b="0" u="none">
                <a:solidFill>
                  <a:schemeClr val="tx1"/>
                </a:solidFill>
                <a:latin typeface="Tahoma" pitchFamily="34" charset="0"/>
                <a:ea typeface="宋体" charset="-122"/>
              </a:endParaRPr>
            </a:p>
          </p:txBody>
        </p:sp>
        <p:sp>
          <p:nvSpPr>
            <p:cNvPr id="29746" name="Text Box 51"/>
            <p:cNvSpPr txBox="1">
              <a:spLocks noChangeArrowheads="1"/>
            </p:cNvSpPr>
            <p:nvPr/>
          </p:nvSpPr>
          <p:spPr bwMode="auto">
            <a:xfrm>
              <a:off x="918025" y="3685677"/>
              <a:ext cx="2276095" cy="404321"/>
            </a:xfrm>
            <a:prstGeom prst="rect">
              <a:avLst/>
            </a:prstGeom>
            <a:noFill/>
            <a:ln w="9525">
              <a:noFill/>
              <a:miter lim="800000"/>
              <a:headEnd/>
              <a:tailEnd/>
            </a:ln>
          </p:spPr>
          <p:txBody>
            <a:bodyPr wrap="none">
              <a:spAutoFit/>
            </a:bodyPr>
            <a:lstStyle/>
            <a:p>
              <a:r>
                <a:rPr kumimoji="1" lang="en-US" altLang="zh-CN" sz="1800" b="0" u="none" dirty="0">
                  <a:solidFill>
                    <a:srgbClr val="333399"/>
                  </a:solidFill>
                  <a:latin typeface="Arial" charset="0"/>
                  <a:ea typeface="黑体" pitchFamily="2" charset="-122"/>
                </a:rPr>
                <a:t>UDP </a:t>
              </a:r>
              <a:r>
                <a:rPr kumimoji="1" lang="zh-CN" altLang="en-US" sz="1800" b="0" u="none" dirty="0">
                  <a:solidFill>
                    <a:srgbClr val="333399"/>
                  </a:solidFill>
                  <a:latin typeface="Arial" charset="0"/>
                  <a:ea typeface="黑体" pitchFamily="2" charset="-122"/>
                </a:rPr>
                <a:t>用户数据报</a:t>
              </a:r>
            </a:p>
          </p:txBody>
        </p:sp>
        <p:sp>
          <p:nvSpPr>
            <p:cNvPr id="501812" name="Rectangle 52"/>
            <p:cNvSpPr>
              <a:spLocks noChangeArrowheads="1"/>
            </p:cNvSpPr>
            <p:nvPr/>
          </p:nvSpPr>
          <p:spPr bwMode="auto">
            <a:xfrm>
              <a:off x="1590675" y="3011488"/>
              <a:ext cx="1252538" cy="347662"/>
            </a:xfrm>
            <a:prstGeom prst="rect">
              <a:avLst/>
            </a:prstGeom>
            <a:noFill/>
            <a:ln w="76200">
              <a:solidFill>
                <a:srgbClr val="FF0000"/>
              </a:solidFill>
              <a:miter lim="800000"/>
              <a:headEnd/>
              <a:tailEnd/>
            </a:ln>
          </p:spPr>
          <p:txBody>
            <a:bodyPr wrap="none" anchor="ctr"/>
            <a:lstStyle/>
            <a:p>
              <a:endParaRPr lang="zh-CN" altLang="zh-CN" sz="2400" b="0" u="none">
                <a:solidFill>
                  <a:schemeClr val="tx1"/>
                </a:solidFill>
                <a:latin typeface="Tahoma" pitchFamily="34" charset="0"/>
                <a:ea typeface="宋体" charset="-122"/>
              </a:endParaRPr>
            </a:p>
          </p:txBody>
        </p:sp>
      </p:grpSp>
      <p:sp>
        <p:nvSpPr>
          <p:cNvPr id="29749" name="标题 1"/>
          <p:cNvSpPr>
            <a:spLocks/>
          </p:cNvSpPr>
          <p:nvPr/>
        </p:nvSpPr>
        <p:spPr bwMode="auto">
          <a:xfrm>
            <a:off x="357158" y="799298"/>
            <a:ext cx="8029575" cy="630238"/>
          </a:xfrm>
          <a:prstGeom prst="rect">
            <a:avLst/>
          </a:prstGeom>
          <a:noFill/>
          <a:ln w="9525">
            <a:noFill/>
            <a:miter lim="800000"/>
            <a:headEnd/>
            <a:tailEnd/>
          </a:ln>
        </p:spPr>
        <p:txBody>
          <a:bodyPr anchor="ctr"/>
          <a:lstStyle/>
          <a:p>
            <a:pPr eaLnBrk="0" hangingPunct="0"/>
            <a:r>
              <a:rPr lang="en-US" altLang="zh-CN" sz="2400" u="none" dirty="0" smtClean="0">
                <a:solidFill>
                  <a:srgbClr val="007D7A"/>
                </a:solidFill>
                <a:ea typeface="+mj-ea"/>
              </a:rPr>
              <a:t>UDP</a:t>
            </a:r>
            <a:r>
              <a:rPr lang="zh-CN" altLang="en-US" sz="2400" u="none" dirty="0">
                <a:solidFill>
                  <a:srgbClr val="007D7A"/>
                </a:solidFill>
                <a:ea typeface="+mj-ea"/>
              </a:rPr>
              <a:t>校验和的基本</a:t>
            </a:r>
            <a:r>
              <a:rPr lang="zh-CN" altLang="en-US" sz="2400" u="none" dirty="0" smtClean="0">
                <a:solidFill>
                  <a:srgbClr val="007D7A"/>
                </a:solidFill>
                <a:ea typeface="+mj-ea"/>
              </a:rPr>
              <a:t>概念</a:t>
            </a:r>
            <a:endParaRPr lang="zh-CN" altLang="en-US" sz="2400" u="none" dirty="0">
              <a:solidFill>
                <a:srgbClr val="007D7A"/>
              </a:solidFill>
              <a:ea typeface="+mj-ea"/>
            </a:endParaRPr>
          </a:p>
        </p:txBody>
      </p:sp>
      <p:sp>
        <p:nvSpPr>
          <p:cNvPr id="2" name="矩形 1"/>
          <p:cNvSpPr/>
          <p:nvPr/>
        </p:nvSpPr>
        <p:spPr>
          <a:xfrm>
            <a:off x="3546745" y="825260"/>
            <a:ext cx="5358259" cy="707886"/>
          </a:xfrm>
          <a:prstGeom prst="rect">
            <a:avLst/>
          </a:prstGeom>
        </p:spPr>
        <p:txBody>
          <a:bodyPr wrap="square">
            <a:spAutoFit/>
          </a:bodyPr>
          <a:lstStyle/>
          <a:p>
            <a:r>
              <a:rPr lang="zh-CN" altLang="en-US" sz="2000" b="0" u="none" dirty="0">
                <a:solidFill>
                  <a:srgbClr val="1A3868"/>
                </a:solidFill>
              </a:rPr>
              <a:t>伪报头参与校验和的计算是为了验证</a:t>
            </a:r>
            <a:r>
              <a:rPr lang="en-US" altLang="zh-CN" sz="2000" b="0" u="none" dirty="0">
                <a:solidFill>
                  <a:srgbClr val="1A3868"/>
                </a:solidFill>
              </a:rPr>
              <a:t>UDP</a:t>
            </a:r>
            <a:r>
              <a:rPr lang="zh-CN" altLang="en-US" sz="2000" b="0" u="none" dirty="0">
                <a:solidFill>
                  <a:srgbClr val="1A3868"/>
                </a:solidFill>
              </a:rPr>
              <a:t>数据报是否传到正确的目的地（</a:t>
            </a:r>
            <a:r>
              <a:rPr lang="en-US" altLang="zh-CN" sz="2000" b="0" u="none" dirty="0">
                <a:solidFill>
                  <a:srgbClr val="1A3868"/>
                </a:solidFill>
              </a:rPr>
              <a:t>IP</a:t>
            </a:r>
            <a:r>
              <a:rPr lang="zh-CN" altLang="en-US" sz="2000" b="0" u="none" dirty="0">
                <a:solidFill>
                  <a:srgbClr val="1A3868"/>
                </a:solidFill>
              </a:rPr>
              <a:t>地址加端口号）。</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idx="1"/>
          </p:nvPr>
        </p:nvSpPr>
        <p:spPr>
          <a:xfrm>
            <a:off x="214282" y="996150"/>
            <a:ext cx="7772400" cy="647700"/>
          </a:xfrm>
        </p:spPr>
        <p:txBody>
          <a:bodyPr/>
          <a:lstStyle/>
          <a:p>
            <a:pPr eaLnBrk="0" hangingPunct="0">
              <a:spcBef>
                <a:spcPct val="0"/>
              </a:spcBef>
              <a:buFontTx/>
              <a:buNone/>
            </a:pPr>
            <a:r>
              <a:rPr lang="en-US" altLang="zh-CN" b="1" kern="1200" dirty="0" smtClean="0">
                <a:solidFill>
                  <a:srgbClr val="007D7A"/>
                </a:solidFill>
                <a:latin typeface="Times New Roman" pitchFamily="18" charset="0"/>
                <a:ea typeface="+mj-ea"/>
                <a:cs typeface="Times New Roman" pitchFamily="18" charset="0"/>
              </a:rPr>
              <a:t>UDP</a:t>
            </a:r>
            <a:r>
              <a:rPr lang="zh-CN" altLang="en-US" b="1" kern="1200" dirty="0" smtClean="0">
                <a:solidFill>
                  <a:srgbClr val="007D7A"/>
                </a:solidFill>
                <a:latin typeface="Times New Roman" pitchFamily="18" charset="0"/>
                <a:ea typeface="+mj-ea"/>
                <a:cs typeface="Times New Roman" pitchFamily="18" charset="0"/>
              </a:rPr>
              <a:t>校验和校验的伪报头与报头的结构</a:t>
            </a:r>
          </a:p>
        </p:txBody>
      </p:sp>
      <p:pic>
        <p:nvPicPr>
          <p:cNvPr id="31746" name="Picture 3"/>
          <p:cNvPicPr>
            <a:picLocks noChangeAspect="1" noChangeArrowheads="1"/>
          </p:cNvPicPr>
          <p:nvPr/>
        </p:nvPicPr>
        <p:blipFill>
          <a:blip r:embed="rId3" cstate="print"/>
          <a:srcRect/>
          <a:stretch>
            <a:fillRect/>
          </a:stretch>
        </p:blipFill>
        <p:spPr bwMode="auto">
          <a:xfrm>
            <a:off x="285720" y="1715288"/>
            <a:ext cx="6512048" cy="301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标题 1"/>
          <p:cNvSpPr>
            <a:spLocks noGrp="1"/>
          </p:cNvSpPr>
          <p:nvPr>
            <p:ph type="title" idx="4294967295"/>
          </p:nvPr>
        </p:nvSpPr>
        <p:spPr>
          <a:xfrm>
            <a:off x="357158" y="643724"/>
            <a:ext cx="6429375" cy="857250"/>
          </a:xfrm>
        </p:spPr>
        <p:txBody>
          <a:bodyPr/>
          <a:lstStyle/>
          <a:p>
            <a:pPr algn="l"/>
            <a:r>
              <a:rPr lang="en-US" altLang="zh-CN" sz="2400" kern="1200" dirty="0" smtClean="0">
                <a:solidFill>
                  <a:srgbClr val="007D7A"/>
                </a:solidFill>
                <a:latin typeface="Times New Roman" pitchFamily="18" charset="0"/>
                <a:cs typeface="Times New Roman" pitchFamily="18" charset="0"/>
              </a:rPr>
              <a:t>UDP</a:t>
            </a:r>
            <a:r>
              <a:rPr lang="zh-CN" altLang="en-US" sz="2400" kern="1200" dirty="0" smtClean="0">
                <a:solidFill>
                  <a:srgbClr val="007D7A"/>
                </a:solidFill>
                <a:latin typeface="Times New Roman" pitchFamily="18" charset="0"/>
                <a:cs typeface="Times New Roman" pitchFamily="18" charset="0"/>
              </a:rPr>
              <a:t>协议适用的范围</a:t>
            </a:r>
          </a:p>
        </p:txBody>
      </p:sp>
      <p:sp>
        <p:nvSpPr>
          <p:cNvPr id="324610" name="内容占位符 2"/>
          <p:cNvSpPr>
            <a:spLocks noGrp="1"/>
          </p:cNvSpPr>
          <p:nvPr>
            <p:ph idx="4294967295"/>
          </p:nvPr>
        </p:nvSpPr>
        <p:spPr>
          <a:xfrm>
            <a:off x="428596" y="1445435"/>
            <a:ext cx="8143875" cy="3341687"/>
          </a:xfrm>
        </p:spPr>
        <p:txBody>
          <a:bodyPr/>
          <a:lstStyle/>
          <a:p>
            <a:pPr>
              <a:lnSpc>
                <a:spcPct val="150000"/>
              </a:lnSpc>
              <a:buNone/>
            </a:pPr>
            <a:r>
              <a:rPr lang="zh-CN" altLang="en-US" sz="2000" kern="1200" dirty="0" smtClean="0">
                <a:solidFill>
                  <a:srgbClr val="1A3868"/>
                </a:solidFill>
                <a:latin typeface="Times New Roman" pitchFamily="18" charset="0"/>
                <a:ea typeface="微软雅黑" pitchFamily="34" charset="-122"/>
                <a:cs typeface="Times New Roman" pitchFamily="18" charset="0"/>
              </a:rPr>
              <a:t>确定应用程序在传输层是否采用</a:t>
            </a:r>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协议的原则：</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系统对</a:t>
            </a:r>
            <a:r>
              <a:rPr lang="zh-CN" altLang="en-US" sz="2000" dirty="0" smtClean="0">
                <a:solidFill>
                  <a:srgbClr val="C00000"/>
                </a:solidFill>
                <a:latin typeface="Times New Roman" pitchFamily="18" charset="0"/>
                <a:cs typeface="Times New Roman" pitchFamily="18" charset="0"/>
              </a:rPr>
              <a:t>性能</a:t>
            </a:r>
            <a:r>
              <a:rPr lang="zh-CN" altLang="en-US" sz="2000" kern="1200" dirty="0" smtClean="0">
                <a:solidFill>
                  <a:srgbClr val="1A3868"/>
                </a:solidFill>
                <a:latin typeface="Times New Roman" pitchFamily="18" charset="0"/>
                <a:ea typeface="微软雅黑" pitchFamily="34" charset="-122"/>
                <a:cs typeface="Times New Roman" pitchFamily="18" charset="0"/>
              </a:rPr>
              <a:t>的要求高于对</a:t>
            </a:r>
            <a:r>
              <a:rPr lang="zh-CN" altLang="en-US" sz="2000" dirty="0" smtClean="0">
                <a:solidFill>
                  <a:srgbClr val="C00000"/>
                </a:solidFill>
                <a:latin typeface="Times New Roman" pitchFamily="18" charset="0"/>
                <a:cs typeface="Times New Roman" pitchFamily="18" charset="0"/>
              </a:rPr>
              <a:t>数据完整性</a:t>
            </a:r>
            <a:r>
              <a:rPr lang="zh-CN" altLang="en-US" sz="2000" kern="1200" dirty="0" smtClean="0">
                <a:solidFill>
                  <a:srgbClr val="1A3868"/>
                </a:solidFill>
                <a:latin typeface="Times New Roman" pitchFamily="18" charset="0"/>
                <a:ea typeface="微软雅黑" pitchFamily="34" charset="-122"/>
                <a:cs typeface="Times New Roman" pitchFamily="18" charset="0"/>
              </a:rPr>
              <a:t>的要求；</a:t>
            </a:r>
          </a:p>
          <a:p>
            <a:pPr marL="342900" lvl="1" indent="-342900">
              <a:lnSpc>
                <a:spcPct val="150000"/>
              </a:lnSpc>
              <a:buChar char="•"/>
            </a:pPr>
            <a:r>
              <a:rPr lang="zh-CN" altLang="en-US" kern="1200" dirty="0" smtClean="0">
                <a:solidFill>
                  <a:srgbClr val="1A3868"/>
                </a:solidFill>
                <a:latin typeface="Times New Roman" pitchFamily="18" charset="0"/>
                <a:ea typeface="微软雅黑" pitchFamily="34" charset="-122"/>
                <a:cs typeface="Times New Roman" pitchFamily="18" charset="0"/>
              </a:rPr>
              <a:t>网络多媒体应用</a:t>
            </a: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需要</a:t>
            </a:r>
            <a:r>
              <a:rPr lang="en-US" altLang="zh-CN" sz="2000" kern="1200" dirty="0" smtClean="0">
                <a:solidFill>
                  <a:srgbClr val="1A3868"/>
                </a:solidFill>
                <a:latin typeface="Times New Roman" pitchFamily="18" charset="0"/>
                <a:ea typeface="微软雅黑" pitchFamily="34" charset="-122"/>
                <a:cs typeface="Times New Roman" pitchFamily="18" charset="0"/>
              </a:rPr>
              <a:t>“</a:t>
            </a:r>
            <a:r>
              <a:rPr lang="zh-CN" altLang="en-US" sz="2000" kern="1200" dirty="0" smtClean="0">
                <a:solidFill>
                  <a:srgbClr val="1A3868"/>
                </a:solidFill>
                <a:latin typeface="Times New Roman" pitchFamily="18" charset="0"/>
                <a:ea typeface="微软雅黑" pitchFamily="34" charset="-122"/>
                <a:cs typeface="Times New Roman" pitchFamily="18" charset="0"/>
              </a:rPr>
              <a:t>简短快捷</a:t>
            </a:r>
            <a:r>
              <a:rPr lang="en-US" altLang="zh-CN" sz="2000" kern="1200" dirty="0" smtClean="0">
                <a:solidFill>
                  <a:srgbClr val="1A3868"/>
                </a:solidFill>
                <a:latin typeface="Times New Roman" pitchFamily="18" charset="0"/>
                <a:ea typeface="微软雅黑" pitchFamily="34" charset="-122"/>
                <a:cs typeface="Times New Roman" pitchFamily="18" charset="0"/>
              </a:rPr>
              <a:t>”</a:t>
            </a:r>
            <a:r>
              <a:rPr lang="zh-CN" altLang="en-US" sz="2000" kern="1200" dirty="0" smtClean="0">
                <a:solidFill>
                  <a:srgbClr val="1A3868"/>
                </a:solidFill>
                <a:latin typeface="Times New Roman" pitchFamily="18" charset="0"/>
                <a:ea typeface="微软雅黑" pitchFamily="34" charset="-122"/>
                <a:cs typeface="Times New Roman" pitchFamily="18" charset="0"/>
              </a:rPr>
              <a:t>的数据交换；</a:t>
            </a: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需要多播和广播的应用；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标题 1"/>
          <p:cNvSpPr>
            <a:spLocks noGrp="1"/>
          </p:cNvSpPr>
          <p:nvPr>
            <p:ph type="title" idx="4294967295"/>
          </p:nvPr>
        </p:nvSpPr>
        <p:spPr>
          <a:xfrm>
            <a:off x="357158" y="700336"/>
            <a:ext cx="6429375" cy="614363"/>
          </a:xfrm>
        </p:spPr>
        <p:txBody>
          <a:bodyPr/>
          <a:lstStyle/>
          <a:p>
            <a:pPr algn="l"/>
            <a:r>
              <a:rPr lang="zh-CN" altLang="en-US" sz="2400" kern="1200" dirty="0" smtClean="0">
                <a:solidFill>
                  <a:srgbClr val="007D7A"/>
                </a:solidFill>
                <a:latin typeface="Times New Roman" pitchFamily="18" charset="0"/>
                <a:cs typeface="Times New Roman" pitchFamily="18" charset="0"/>
              </a:rPr>
              <a:t>三、</a:t>
            </a:r>
            <a:r>
              <a:rPr lang="en-US" altLang="zh-CN" sz="2400" kern="1200" dirty="0" smtClean="0">
                <a:solidFill>
                  <a:srgbClr val="007D7A"/>
                </a:solidFill>
                <a:latin typeface="Times New Roman" pitchFamily="18" charset="0"/>
                <a:cs typeface="Times New Roman" pitchFamily="18" charset="0"/>
              </a:rPr>
              <a:t>TCP</a:t>
            </a:r>
            <a:r>
              <a:rPr lang="zh-CN" altLang="en-US" sz="2400" kern="1200" dirty="0" smtClean="0">
                <a:solidFill>
                  <a:srgbClr val="007D7A"/>
                </a:solidFill>
                <a:latin typeface="Times New Roman" pitchFamily="18" charset="0"/>
                <a:cs typeface="Times New Roman" pitchFamily="18" charset="0"/>
              </a:rPr>
              <a:t>协议</a:t>
            </a:r>
          </a:p>
        </p:txBody>
      </p:sp>
      <p:sp>
        <p:nvSpPr>
          <p:cNvPr id="325634" name="内容占位符 2"/>
          <p:cNvSpPr>
            <a:spLocks noGrp="1"/>
          </p:cNvSpPr>
          <p:nvPr>
            <p:ph idx="4294967295"/>
          </p:nvPr>
        </p:nvSpPr>
        <p:spPr>
          <a:xfrm>
            <a:off x="357158" y="1492424"/>
            <a:ext cx="6735121" cy="3331185"/>
          </a:xfrm>
        </p:spPr>
        <p:txBody>
          <a:bodyPr/>
          <a:lstStyle/>
          <a:p>
            <a:pPr>
              <a:lnSpc>
                <a:spcPct val="125000"/>
              </a:lnSpc>
              <a:spcBef>
                <a:spcPts val="600"/>
              </a:spcBef>
              <a:buNone/>
            </a:pP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协议的主要特点</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defTabSz="-635">
              <a:lnSpc>
                <a:spcPct val="125000"/>
              </a:lnSpc>
              <a:spcBef>
                <a:spcPts val="600"/>
              </a:spcBef>
            </a:pPr>
            <a:r>
              <a:rPr lang="en-US" altLang="zh-CN" sz="2000" kern="1200" dirty="0" err="1">
                <a:solidFill>
                  <a:srgbClr val="1A3868"/>
                </a:solidFill>
                <a:latin typeface="Times New Roman" pitchFamily="18" charset="0"/>
                <a:ea typeface="微软雅黑" pitchFamily="34" charset="-122"/>
                <a:cs typeface="Times New Roman" pitchFamily="18" charset="0"/>
              </a:rPr>
              <a:t>TCP是一种</a:t>
            </a:r>
            <a:r>
              <a:rPr lang="en-US" altLang="zh-CN" sz="2000" kern="1200" dirty="0" err="1">
                <a:solidFill>
                  <a:srgbClr val="C00000"/>
                </a:solidFill>
                <a:latin typeface="Times New Roman" pitchFamily="18" charset="0"/>
                <a:ea typeface="微软雅黑" pitchFamily="34" charset="-122"/>
                <a:cs typeface="Times New Roman" pitchFamily="18" charset="0"/>
              </a:rPr>
              <a:t>面向连接的、可靠的</a:t>
            </a:r>
            <a:r>
              <a:rPr lang="en-US" altLang="zh-CN" sz="2000" kern="1200" dirty="0" err="1">
                <a:solidFill>
                  <a:srgbClr val="1A3868"/>
                </a:solidFill>
                <a:latin typeface="Times New Roman" pitchFamily="18" charset="0"/>
                <a:ea typeface="微软雅黑" pitchFamily="34" charset="-122"/>
                <a:cs typeface="Times New Roman" pitchFamily="18" charset="0"/>
              </a:rPr>
              <a:t>传输层协议</a:t>
            </a:r>
            <a:r>
              <a:rPr lang="en-US" altLang="zh-CN"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a:solidFill>
                <a:srgbClr val="1A3868"/>
              </a:solidFill>
              <a:latin typeface="Times New Roman" pitchFamily="18" charset="0"/>
              <a:ea typeface="微软雅黑" pitchFamily="34" charset="-122"/>
              <a:cs typeface="Times New Roman" pitchFamily="18" charset="0"/>
            </a:endParaRPr>
          </a:p>
          <a:p>
            <a:pPr defTabSz="-635">
              <a:lnSpc>
                <a:spcPct val="125000"/>
              </a:lnSpc>
              <a:spcBef>
                <a:spcPts val="600"/>
              </a:spcBef>
            </a:pPr>
            <a:r>
              <a:rPr lang="en-US" altLang="zh-CN" sz="2000" kern="1200" dirty="0" err="1">
                <a:solidFill>
                  <a:srgbClr val="1A3868"/>
                </a:solidFill>
                <a:latin typeface="Times New Roman" pitchFamily="18" charset="0"/>
                <a:ea typeface="微软雅黑" pitchFamily="34" charset="-122"/>
                <a:cs typeface="Times New Roman" pitchFamily="18" charset="0"/>
              </a:rPr>
              <a:t>TCP协议建立在不可靠的网络层IP协议之上，</a:t>
            </a:r>
            <a:r>
              <a:rPr lang="en-US" altLang="zh-CN" sz="2000" kern="1200" dirty="0" err="1" smtClean="0">
                <a:solidFill>
                  <a:srgbClr val="1A3868"/>
                </a:solidFill>
                <a:latin typeface="Times New Roman" pitchFamily="18" charset="0"/>
                <a:ea typeface="微软雅黑" pitchFamily="34" charset="-122"/>
                <a:cs typeface="Times New Roman" pitchFamily="18" charset="0"/>
              </a:rPr>
              <a:t>IP不能提供任何可靠性机制</a:t>
            </a:r>
            <a:r>
              <a:rPr lang="en-US" altLang="zh-CN" sz="2000" kern="1200" dirty="0" err="1">
                <a:solidFill>
                  <a:srgbClr val="1A3868"/>
                </a:solidFill>
                <a:latin typeface="Times New Roman" pitchFamily="18" charset="0"/>
                <a:ea typeface="微软雅黑" pitchFamily="34" charset="-122"/>
                <a:cs typeface="Times New Roman" pitchFamily="18" charset="0"/>
              </a:rPr>
              <a:t>，TCP</a:t>
            </a:r>
            <a:r>
              <a:rPr lang="en-US" altLang="zh-CN" sz="2000" kern="1200" dirty="0" err="1" smtClean="0">
                <a:solidFill>
                  <a:srgbClr val="1A3868"/>
                </a:solidFill>
                <a:latin typeface="Times New Roman" pitchFamily="18" charset="0"/>
                <a:ea typeface="微软雅黑" pitchFamily="34" charset="-122"/>
                <a:cs typeface="Times New Roman" pitchFamily="18" charset="0"/>
              </a:rPr>
              <a:t>的可靠性完全由自己实现</a:t>
            </a:r>
            <a:r>
              <a:rPr lang="en-US" altLang="zh-CN" sz="2000" kern="1200" dirty="0" smtClean="0">
                <a:solidFill>
                  <a:srgbClr val="1A3868"/>
                </a:solidFill>
                <a:latin typeface="Times New Roman" pitchFamily="18" charset="0"/>
                <a:ea typeface="微软雅黑" pitchFamily="34" charset="-122"/>
                <a:cs typeface="Times New Roman" pitchFamily="18" charset="0"/>
              </a:rPr>
              <a:t>；</a:t>
            </a:r>
          </a:p>
          <a:p>
            <a:pPr defTabSz="-635">
              <a:lnSpc>
                <a:spcPct val="125000"/>
              </a:lnSpc>
              <a:spcBef>
                <a:spcPts val="600"/>
              </a:spcBef>
            </a:pP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提供</a:t>
            </a:r>
            <a:r>
              <a:rPr lang="zh-CN" altLang="en-US" sz="2000" kern="1200" dirty="0" smtClean="0">
                <a:solidFill>
                  <a:srgbClr val="C00000"/>
                </a:solidFill>
                <a:latin typeface="Times New Roman" pitchFamily="18" charset="0"/>
                <a:ea typeface="微软雅黑" pitchFamily="34" charset="-122"/>
                <a:cs typeface="Times New Roman" pitchFamily="18" charset="0"/>
              </a:rPr>
              <a:t>可靠交付</a:t>
            </a:r>
            <a:r>
              <a:rPr lang="zh-CN" altLang="en-US" sz="2000" kern="1200" dirty="0" smtClean="0">
                <a:solidFill>
                  <a:srgbClr val="1A3868"/>
                </a:solidFill>
                <a:latin typeface="Times New Roman" pitchFamily="18" charset="0"/>
                <a:ea typeface="微软雅黑" pitchFamily="34" charset="-122"/>
                <a:cs typeface="Times New Roman" pitchFamily="18" charset="0"/>
              </a:rPr>
              <a:t>服务，通过</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连接传输的数据，无差错、不丢失、不重复，按序到达。</a:t>
            </a:r>
            <a:endParaRPr lang="en-US" altLang="zh-CN" sz="2000" kern="1200" dirty="0">
              <a:solidFill>
                <a:srgbClr val="1A3868"/>
              </a:solidFill>
              <a:latin typeface="Times New Roman" pitchFamily="18" charset="0"/>
              <a:ea typeface="微软雅黑" pitchFamily="34" charset="-122"/>
              <a:cs typeface="Times New Roman" pitchFamily="18" charset="0"/>
            </a:endParaRPr>
          </a:p>
          <a:p>
            <a:pPr defTabSz="-635">
              <a:lnSpc>
                <a:spcPct val="125000"/>
              </a:lnSpc>
              <a:spcBef>
                <a:spcPts val="600"/>
              </a:spcBef>
            </a:pPr>
            <a:r>
              <a:rPr lang="en-US" altLang="zh-CN" sz="2000" kern="1200" dirty="0">
                <a:solidFill>
                  <a:srgbClr val="1A3868"/>
                </a:solidFill>
                <a:latin typeface="Times New Roman" pitchFamily="18" charset="0"/>
                <a:ea typeface="微软雅黑" pitchFamily="34" charset="-122"/>
                <a:cs typeface="Times New Roman" pitchFamily="18" charset="0"/>
              </a:rPr>
              <a:t>TCP</a:t>
            </a:r>
            <a:r>
              <a:rPr lang="zh-CN" altLang="en-US" sz="2000" kern="1200" dirty="0">
                <a:solidFill>
                  <a:srgbClr val="1A3868"/>
                </a:solidFill>
                <a:latin typeface="Times New Roman" pitchFamily="18" charset="0"/>
                <a:ea typeface="微软雅黑" pitchFamily="34" charset="-122"/>
                <a:cs typeface="Times New Roman" pitchFamily="18" charset="0"/>
              </a:rPr>
              <a:t>提供的是</a:t>
            </a:r>
            <a:r>
              <a:rPr lang="zh-CN" altLang="en-US" sz="2000" kern="1200" dirty="0">
                <a:solidFill>
                  <a:srgbClr val="C00000"/>
                </a:solidFill>
                <a:latin typeface="Times New Roman" pitchFamily="18" charset="0"/>
                <a:ea typeface="微软雅黑" pitchFamily="34" charset="-122"/>
                <a:cs typeface="Times New Roman" pitchFamily="18" charset="0"/>
              </a:rPr>
              <a:t>全双工</a:t>
            </a:r>
            <a:r>
              <a:rPr lang="zh-CN" altLang="en-US" sz="2000" kern="1200" dirty="0" smtClean="0">
                <a:solidFill>
                  <a:srgbClr val="C00000"/>
                </a:solidFill>
                <a:latin typeface="Times New Roman" pitchFamily="18" charset="0"/>
                <a:ea typeface="微软雅黑" pitchFamily="34" charset="-122"/>
                <a:cs typeface="Times New Roman" pitchFamily="18" charset="0"/>
              </a:rPr>
              <a:t>服务</a:t>
            </a:r>
            <a:r>
              <a:rPr lang="en-US" altLang="zh-CN" sz="2000" kern="1200" dirty="0" smtClean="0">
                <a:solidFill>
                  <a:srgbClr val="C00000"/>
                </a:solidFill>
                <a:latin typeface="Times New Roman" pitchFamily="18" charset="0"/>
                <a:ea typeface="微软雅黑" pitchFamily="34" charset="-122"/>
                <a:cs typeface="Times New Roman" pitchFamily="18" charset="0"/>
              </a:rPr>
              <a:t>.</a:t>
            </a:r>
            <a:endParaRPr lang="en-US" altLang="zh-CN" sz="2000" kern="1200" dirty="0">
              <a:solidFill>
                <a:srgbClr val="C00000"/>
              </a:solidFill>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5634">
                                            <p:txEl>
                                              <p:pRg st="1" end="1"/>
                                            </p:txEl>
                                          </p:spTgt>
                                        </p:tgtEl>
                                        <p:attrNameLst>
                                          <p:attrName>style.visibility</p:attrName>
                                        </p:attrNameLst>
                                      </p:cBhvr>
                                      <p:to>
                                        <p:strVal val="visible"/>
                                      </p:to>
                                    </p:set>
                                    <p:animEffect transition="in" filter="blinds(horizontal)">
                                      <p:cBhvr>
                                        <p:cTn id="7" dur="500"/>
                                        <p:tgtEl>
                                          <p:spTgt spid="3256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5634">
                                            <p:txEl>
                                              <p:pRg st="2" end="2"/>
                                            </p:txEl>
                                          </p:spTgt>
                                        </p:tgtEl>
                                        <p:attrNameLst>
                                          <p:attrName>style.visibility</p:attrName>
                                        </p:attrNameLst>
                                      </p:cBhvr>
                                      <p:to>
                                        <p:strVal val="visible"/>
                                      </p:to>
                                    </p:set>
                                    <p:animEffect transition="in" filter="blinds(horizontal)">
                                      <p:cBhvr>
                                        <p:cTn id="12" dur="500"/>
                                        <p:tgtEl>
                                          <p:spTgt spid="3256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5634">
                                            <p:txEl>
                                              <p:pRg st="3" end="3"/>
                                            </p:txEl>
                                          </p:spTgt>
                                        </p:tgtEl>
                                        <p:attrNameLst>
                                          <p:attrName>style.visibility</p:attrName>
                                        </p:attrNameLst>
                                      </p:cBhvr>
                                      <p:to>
                                        <p:strVal val="visible"/>
                                      </p:to>
                                    </p:set>
                                    <p:animEffect transition="in" filter="blinds(horizontal)">
                                      <p:cBhvr>
                                        <p:cTn id="17" dur="500"/>
                                        <p:tgtEl>
                                          <p:spTgt spid="3256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5634">
                                            <p:txEl>
                                              <p:pRg st="4" end="4"/>
                                            </p:txEl>
                                          </p:spTgt>
                                        </p:tgtEl>
                                        <p:attrNameLst>
                                          <p:attrName>style.visibility</p:attrName>
                                        </p:attrNameLst>
                                      </p:cBhvr>
                                      <p:to>
                                        <p:strVal val="visible"/>
                                      </p:to>
                                    </p:set>
                                    <p:animEffect transition="in" filter="blinds(horizontal)">
                                      <p:cBhvr>
                                        <p:cTn id="22" dur="500"/>
                                        <p:tgtEl>
                                          <p:spTgt spid="3256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内容占位符 2"/>
          <p:cNvSpPr>
            <a:spLocks noGrp="1"/>
          </p:cNvSpPr>
          <p:nvPr>
            <p:ph idx="4294967295"/>
          </p:nvPr>
        </p:nvSpPr>
        <p:spPr>
          <a:xfrm>
            <a:off x="357158" y="1215222"/>
            <a:ext cx="6735121" cy="3608387"/>
          </a:xfrm>
        </p:spPr>
        <p:txBody>
          <a:bodyPr/>
          <a:lstStyle/>
          <a:p>
            <a:pPr>
              <a:lnSpc>
                <a:spcPct val="150000"/>
              </a:lnSpc>
              <a:buNone/>
            </a:pPr>
            <a:r>
              <a:rPr lang="en-US" altLang="zh-CN" sz="2000" b="1" kern="1200" dirty="0" smtClean="0">
                <a:solidFill>
                  <a:srgbClr val="1A3868"/>
                </a:solidFill>
                <a:latin typeface="Times New Roman" pitchFamily="18" charset="0"/>
                <a:ea typeface="微软雅黑" pitchFamily="34" charset="-122"/>
                <a:cs typeface="Times New Roman" pitchFamily="18" charset="0"/>
              </a:rPr>
              <a:t>1.  </a:t>
            </a:r>
            <a:r>
              <a:rPr lang="zh-CN" altLang="en-US" sz="2000" b="1" kern="1200" dirty="0" smtClean="0">
                <a:solidFill>
                  <a:srgbClr val="1A3868"/>
                </a:solidFill>
                <a:latin typeface="Times New Roman" pitchFamily="18" charset="0"/>
                <a:ea typeface="微软雅黑" pitchFamily="34" charset="-122"/>
                <a:cs typeface="Times New Roman" pitchFamily="18" charset="0"/>
              </a:rPr>
              <a:t>支持面向连接的传输服务</a:t>
            </a:r>
            <a:endParaRPr lang="en-US" altLang="zh-CN" sz="2000" b="1"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应用程序在使用</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传送数据之前，必须在</a:t>
            </a:r>
            <a:r>
              <a:rPr lang="zh-CN" altLang="en-US" sz="2000" dirty="0" smtClean="0">
                <a:solidFill>
                  <a:srgbClr val="C00000"/>
                </a:solidFill>
                <a:latin typeface="Times New Roman" pitchFamily="18" charset="0"/>
                <a:cs typeface="Times New Roman" pitchFamily="18" charset="0"/>
              </a:rPr>
              <a:t>源进程端口</a:t>
            </a:r>
            <a:r>
              <a:rPr lang="zh-CN" altLang="en-US" sz="2000" kern="1200" dirty="0" smtClean="0">
                <a:solidFill>
                  <a:srgbClr val="1A3868"/>
                </a:solidFill>
                <a:latin typeface="Times New Roman" pitchFamily="18" charset="0"/>
                <a:ea typeface="微软雅黑" pitchFamily="34" charset="-122"/>
                <a:cs typeface="Times New Roman" pitchFamily="18" charset="0"/>
              </a:rPr>
              <a:t>与目的</a:t>
            </a:r>
            <a:r>
              <a:rPr lang="zh-CN" altLang="en-US" sz="2000" dirty="0" smtClean="0">
                <a:solidFill>
                  <a:srgbClr val="C00000"/>
                </a:solidFill>
                <a:latin typeface="Times New Roman" pitchFamily="18" charset="0"/>
                <a:cs typeface="Times New Roman" pitchFamily="18" charset="0"/>
              </a:rPr>
              <a:t>进程端口</a:t>
            </a:r>
            <a:r>
              <a:rPr lang="zh-CN" altLang="en-US" sz="2000" kern="1200" dirty="0" smtClean="0">
                <a:solidFill>
                  <a:srgbClr val="1A3868"/>
                </a:solidFill>
                <a:latin typeface="Times New Roman" pitchFamily="18" charset="0"/>
                <a:ea typeface="微软雅黑" pitchFamily="34" charset="-122"/>
                <a:cs typeface="Times New Roman" pitchFamily="18" charset="0"/>
              </a:rPr>
              <a:t>之间建立一条传输连接；</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每个</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a:solidFill>
                  <a:srgbClr val="1A3868"/>
                </a:solidFill>
                <a:latin typeface="Times New Roman" pitchFamily="18" charset="0"/>
                <a:ea typeface="微软雅黑" pitchFamily="34" charset="-122"/>
                <a:cs typeface="Times New Roman" pitchFamily="18" charset="0"/>
              </a:rPr>
              <a:t>连接只能有两个</a:t>
            </a:r>
            <a:r>
              <a:rPr lang="zh-CN" altLang="en-US" sz="2000" kern="1200" dirty="0" smtClean="0">
                <a:solidFill>
                  <a:srgbClr val="1A3868"/>
                </a:solidFill>
                <a:latin typeface="Times New Roman" pitchFamily="18" charset="0"/>
                <a:ea typeface="微软雅黑" pitchFamily="34" charset="-122"/>
                <a:cs typeface="Times New Roman" pitchFamily="18" charset="0"/>
              </a:rPr>
              <a:t>端点，用</a:t>
            </a:r>
            <a:r>
              <a:rPr lang="zh-CN" altLang="en-US" sz="2000" kern="1200" dirty="0" smtClean="0">
                <a:solidFill>
                  <a:srgbClr val="C00000"/>
                </a:solidFill>
                <a:latin typeface="Times New Roman" pitchFamily="18" charset="0"/>
                <a:ea typeface="微软雅黑" pitchFamily="34" charset="-122"/>
                <a:cs typeface="Times New Roman" pitchFamily="18" charset="0"/>
              </a:rPr>
              <a:t>双方端口号</a:t>
            </a:r>
            <a:r>
              <a:rPr lang="zh-CN" altLang="en-US" sz="2000" kern="1200" dirty="0" smtClean="0">
                <a:solidFill>
                  <a:srgbClr val="1A3868"/>
                </a:solidFill>
                <a:latin typeface="Times New Roman" pitchFamily="18" charset="0"/>
                <a:ea typeface="微软雅黑" pitchFamily="34" charset="-122"/>
                <a:cs typeface="Times New Roman" pitchFamily="18" charset="0"/>
              </a:rPr>
              <a:t>来标识；</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每个</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连接为通信双方的一次进程通信提供服务；</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连接是</a:t>
            </a:r>
            <a:r>
              <a:rPr lang="zh-CN" altLang="en-US" sz="2000" kern="1200" dirty="0" smtClean="0">
                <a:solidFill>
                  <a:srgbClr val="C00000"/>
                </a:solidFill>
                <a:latin typeface="Times New Roman" pitchFamily="18" charset="0"/>
                <a:ea typeface="微软雅黑" pitchFamily="34" charset="-122"/>
                <a:cs typeface="Times New Roman" pitchFamily="18" charset="0"/>
              </a:rPr>
              <a:t>虚连接</a:t>
            </a:r>
            <a:r>
              <a:rPr lang="zh-CN" altLang="en-US" sz="2000" kern="1200" dirty="0" smtClean="0">
                <a:solidFill>
                  <a:srgbClr val="1A3868"/>
                </a:solidFill>
                <a:latin typeface="Times New Roman" pitchFamily="18" charset="0"/>
                <a:ea typeface="微软雅黑" pitchFamily="34" charset="-122"/>
                <a:cs typeface="Times New Roman" pitchFamily="18" charset="0"/>
              </a:rPr>
              <a:t>，即</a:t>
            </a:r>
            <a:r>
              <a:rPr lang="zh-CN" altLang="en-US" sz="2000" kern="1200" dirty="0" smtClean="0">
                <a:solidFill>
                  <a:srgbClr val="C00000"/>
                </a:solidFill>
                <a:latin typeface="Times New Roman" pitchFamily="18" charset="0"/>
                <a:ea typeface="微软雅黑" pitchFamily="34" charset="-122"/>
                <a:cs typeface="Times New Roman" pitchFamily="18" charset="0"/>
              </a:rPr>
              <a:t>逻辑连接</a:t>
            </a:r>
            <a:r>
              <a:rPr lang="zh-CN" altLang="en-US" sz="2000" kern="1200" dirty="0" smtClean="0">
                <a:solidFill>
                  <a:srgbClr val="1A3868"/>
                </a:solidFill>
                <a:latin typeface="Times New Roman" pitchFamily="18" charset="0"/>
                <a:ea typeface="微软雅黑" pitchFamily="34" charset="-122"/>
                <a:cs typeface="Times New Roman" pitchFamily="18" charset="0"/>
              </a:rPr>
              <a:t>，不是物理连接。</a:t>
            </a:r>
          </a:p>
        </p:txBody>
      </p:sp>
    </p:spTree>
    <p:extLst>
      <p:ext uri="{BB962C8B-B14F-4D97-AF65-F5344CB8AC3E}">
        <p14:creationId xmlns:p14="http://schemas.microsoft.com/office/powerpoint/2010/main" val="399637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5634">
                                            <p:txEl>
                                              <p:pRg st="1" end="1"/>
                                            </p:txEl>
                                          </p:spTgt>
                                        </p:tgtEl>
                                        <p:attrNameLst>
                                          <p:attrName>style.visibility</p:attrName>
                                        </p:attrNameLst>
                                      </p:cBhvr>
                                      <p:to>
                                        <p:strVal val="visible"/>
                                      </p:to>
                                    </p:set>
                                    <p:animEffect transition="in" filter="blinds(horizontal)">
                                      <p:cBhvr>
                                        <p:cTn id="7" dur="500"/>
                                        <p:tgtEl>
                                          <p:spTgt spid="3256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5634">
                                            <p:txEl>
                                              <p:pRg st="2" end="2"/>
                                            </p:txEl>
                                          </p:spTgt>
                                        </p:tgtEl>
                                        <p:attrNameLst>
                                          <p:attrName>style.visibility</p:attrName>
                                        </p:attrNameLst>
                                      </p:cBhvr>
                                      <p:to>
                                        <p:strVal val="visible"/>
                                      </p:to>
                                    </p:set>
                                    <p:animEffect transition="in" filter="blinds(horizontal)">
                                      <p:cBhvr>
                                        <p:cTn id="12" dur="500"/>
                                        <p:tgtEl>
                                          <p:spTgt spid="3256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5634">
                                            <p:txEl>
                                              <p:pRg st="3" end="3"/>
                                            </p:txEl>
                                          </p:spTgt>
                                        </p:tgtEl>
                                        <p:attrNameLst>
                                          <p:attrName>style.visibility</p:attrName>
                                        </p:attrNameLst>
                                      </p:cBhvr>
                                      <p:to>
                                        <p:strVal val="visible"/>
                                      </p:to>
                                    </p:set>
                                    <p:animEffect transition="in" filter="blinds(horizontal)">
                                      <p:cBhvr>
                                        <p:cTn id="17" dur="500"/>
                                        <p:tgtEl>
                                          <p:spTgt spid="3256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5634">
                                            <p:txEl>
                                              <p:pRg st="4" end="4"/>
                                            </p:txEl>
                                          </p:spTgt>
                                        </p:tgtEl>
                                        <p:attrNameLst>
                                          <p:attrName>style.visibility</p:attrName>
                                        </p:attrNameLst>
                                      </p:cBhvr>
                                      <p:to>
                                        <p:strVal val="visible"/>
                                      </p:to>
                                    </p:set>
                                    <p:animEffect transition="in" filter="blinds(horizontal)">
                                      <p:cBhvr>
                                        <p:cTn id="22" dur="500"/>
                                        <p:tgtEl>
                                          <p:spTgt spid="3256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标题 1"/>
          <p:cNvSpPr>
            <a:spLocks noGrp="1"/>
          </p:cNvSpPr>
          <p:nvPr>
            <p:ph type="title" idx="4294967295"/>
          </p:nvPr>
        </p:nvSpPr>
        <p:spPr>
          <a:xfrm>
            <a:off x="300062" y="672300"/>
            <a:ext cx="7772400" cy="1042988"/>
          </a:xfrm>
        </p:spPr>
        <p:txBody>
          <a:bodyPr/>
          <a:lstStyle/>
          <a:p>
            <a:pPr algn="l"/>
            <a:r>
              <a:rPr lang="en-US" altLang="zh-CN" sz="2000" kern="1200" dirty="0" smtClean="0">
                <a:solidFill>
                  <a:srgbClr val="1A3868"/>
                </a:solidFill>
                <a:latin typeface="Times New Roman" pitchFamily="18" charset="0"/>
                <a:ea typeface="微软雅黑" pitchFamily="34" charset="-122"/>
                <a:cs typeface="Times New Roman" pitchFamily="18" charset="0"/>
              </a:rPr>
              <a:t>2.  </a:t>
            </a:r>
            <a:r>
              <a:rPr lang="zh-CN" altLang="en-US" sz="2000" kern="1200" dirty="0" smtClean="0">
                <a:solidFill>
                  <a:srgbClr val="1A3868"/>
                </a:solidFill>
                <a:latin typeface="Times New Roman" pitchFamily="18" charset="0"/>
                <a:ea typeface="微软雅黑" pitchFamily="34" charset="-122"/>
                <a:cs typeface="Times New Roman" pitchFamily="18" charset="0"/>
              </a:rPr>
              <a:t>支持字节流的传输</a:t>
            </a:r>
          </a:p>
        </p:txBody>
      </p:sp>
      <p:sp>
        <p:nvSpPr>
          <p:cNvPr id="326658" name="内容占位符 2"/>
          <p:cNvSpPr>
            <a:spLocks noGrp="1"/>
          </p:cNvSpPr>
          <p:nvPr>
            <p:ph idx="4294967295"/>
          </p:nvPr>
        </p:nvSpPr>
        <p:spPr>
          <a:xfrm>
            <a:off x="214314" y="1553384"/>
            <a:ext cx="6072198" cy="3233738"/>
          </a:xfrm>
        </p:spPr>
        <p:txBody>
          <a:bodyPr/>
          <a:lstStyle/>
          <a:p>
            <a:pPr>
              <a:lnSpc>
                <a:spcPct val="150000"/>
              </a:lnSpc>
              <a:spcAft>
                <a:spcPts val="600"/>
              </a:spcAft>
            </a:pPr>
            <a:r>
              <a:rPr lang="zh-CN" altLang="en-US" sz="2000" dirty="0" smtClean="0">
                <a:solidFill>
                  <a:srgbClr val="C00000"/>
                </a:solidFill>
                <a:latin typeface="Times New Roman" pitchFamily="18" charset="0"/>
                <a:cs typeface="Times New Roman" pitchFamily="18" charset="0"/>
              </a:rPr>
              <a:t>流（</a:t>
            </a:r>
            <a:r>
              <a:rPr lang="en-US" altLang="zh-CN" sz="2000" dirty="0" smtClean="0">
                <a:solidFill>
                  <a:srgbClr val="C00000"/>
                </a:solidFill>
                <a:latin typeface="Times New Roman" pitchFamily="18" charset="0"/>
                <a:cs typeface="Times New Roman" pitchFamily="18" charset="0"/>
              </a:rPr>
              <a:t>stream</a:t>
            </a:r>
            <a:r>
              <a:rPr lang="zh-CN" altLang="en-US" sz="2000" dirty="0" smtClean="0">
                <a:solidFill>
                  <a:srgbClr val="C00000"/>
                </a:solidFill>
                <a:latin typeface="Times New Roman" pitchFamily="18" charset="0"/>
                <a:cs typeface="Times New Roman" pitchFamily="18" charset="0"/>
              </a:rPr>
              <a:t>）</a:t>
            </a:r>
            <a:r>
              <a:rPr lang="zh-CN" altLang="en-US" sz="2000" kern="1200" dirty="0" smtClean="0">
                <a:solidFill>
                  <a:srgbClr val="1A3868"/>
                </a:solidFill>
                <a:latin typeface="Times New Roman" pitchFamily="18" charset="0"/>
                <a:ea typeface="微软雅黑" pitchFamily="34" charset="-122"/>
                <a:cs typeface="Times New Roman" pitchFamily="18" charset="0"/>
              </a:rPr>
              <a:t>相当于一个管道，从一端放入什么内容，从另一端可以照原样取出什么内容，它描述了一个不出现丢失、重复和乱序的数据传输过程；</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spcAft>
                <a:spcPts val="600"/>
              </a:spcAft>
            </a:pP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在传输过程中将应用程序提交的数据看成是</a:t>
            </a:r>
            <a:r>
              <a:rPr lang="zh-CN" altLang="en-US" sz="2000" dirty="0" smtClean="0">
                <a:solidFill>
                  <a:srgbClr val="C00000"/>
                </a:solidFill>
                <a:latin typeface="Times New Roman" pitchFamily="18" charset="0"/>
                <a:cs typeface="Times New Roman" pitchFamily="18" charset="0"/>
              </a:rPr>
              <a:t>一连串的、无结构的字节流</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307" name="Picture 3"/>
          <p:cNvPicPr>
            <a:picLocks noChangeAspect="1" noChangeArrowheads="1"/>
          </p:cNvPicPr>
          <p:nvPr/>
        </p:nvPicPr>
        <p:blipFill>
          <a:blip r:embed="rId3" cstate="print"/>
          <a:srcRect/>
          <a:stretch>
            <a:fillRect/>
          </a:stretch>
        </p:blipFill>
        <p:spPr bwMode="auto">
          <a:xfrm>
            <a:off x="285720" y="786594"/>
            <a:ext cx="5214974" cy="4208484"/>
          </a:xfrm>
          <a:prstGeom prst="rect">
            <a:avLst/>
          </a:prstGeom>
          <a:noFill/>
          <a:ln w="9525">
            <a:noFill/>
            <a:miter lim="800000"/>
            <a:headEnd/>
            <a:tailEnd/>
          </a:ln>
          <a:effectLst/>
        </p:spPr>
      </p:pic>
      <p:sp>
        <p:nvSpPr>
          <p:cNvPr id="5" name="TextBox 4"/>
          <p:cNvSpPr txBox="1"/>
          <p:nvPr/>
        </p:nvSpPr>
        <p:spPr>
          <a:xfrm>
            <a:off x="1214414" y="1286660"/>
            <a:ext cx="1214446" cy="584775"/>
          </a:xfrm>
          <a:prstGeom prst="rect">
            <a:avLst/>
          </a:prstGeom>
          <a:noFill/>
        </p:spPr>
        <p:txBody>
          <a:bodyPr wrap="square" rtlCol="0">
            <a:spAutoFit/>
          </a:bodyPr>
          <a:lstStyle/>
          <a:p>
            <a:r>
              <a:rPr lang="zh-CN" altLang="en-US" sz="1600" b="0" u="none" dirty="0" smtClean="0">
                <a:solidFill>
                  <a:srgbClr val="1A3868"/>
                </a:solidFill>
              </a:rPr>
              <a:t>应用程序发送字节流</a:t>
            </a:r>
          </a:p>
        </p:txBody>
      </p:sp>
      <p:sp>
        <p:nvSpPr>
          <p:cNvPr id="6" name="TextBox 5"/>
          <p:cNvSpPr txBox="1"/>
          <p:nvPr/>
        </p:nvSpPr>
        <p:spPr>
          <a:xfrm>
            <a:off x="1643042" y="2559273"/>
            <a:ext cx="1214446" cy="584775"/>
          </a:xfrm>
          <a:prstGeom prst="rect">
            <a:avLst/>
          </a:prstGeom>
          <a:noFill/>
        </p:spPr>
        <p:txBody>
          <a:bodyPr wrap="square" rtlCol="0">
            <a:spAutoFit/>
          </a:bodyPr>
          <a:lstStyle/>
          <a:p>
            <a:r>
              <a:rPr lang="zh-CN" altLang="en-US" sz="1600" b="0" u="none" dirty="0" smtClean="0">
                <a:solidFill>
                  <a:srgbClr val="1A3868"/>
                </a:solidFill>
              </a:rPr>
              <a:t>字节打包成</a:t>
            </a:r>
            <a:r>
              <a:rPr lang="en-US" altLang="zh-CN" sz="1600" b="0" u="none" dirty="0" smtClean="0">
                <a:solidFill>
                  <a:srgbClr val="1A3868"/>
                </a:solidFill>
              </a:rPr>
              <a:t>TCP</a:t>
            </a:r>
            <a:r>
              <a:rPr lang="zh-CN" altLang="en-US" sz="1600" b="0" u="none" dirty="0" smtClean="0">
                <a:solidFill>
                  <a:srgbClr val="1A3868"/>
                </a:solidFill>
              </a:rPr>
              <a:t>报文</a:t>
            </a:r>
          </a:p>
        </p:txBody>
      </p:sp>
      <p:sp>
        <p:nvSpPr>
          <p:cNvPr id="7" name="TextBox 6"/>
          <p:cNvSpPr txBox="1"/>
          <p:nvPr/>
        </p:nvSpPr>
        <p:spPr>
          <a:xfrm>
            <a:off x="1785918" y="3429800"/>
            <a:ext cx="1071570" cy="584775"/>
          </a:xfrm>
          <a:prstGeom prst="rect">
            <a:avLst/>
          </a:prstGeom>
          <a:noFill/>
        </p:spPr>
        <p:txBody>
          <a:bodyPr wrap="square" rtlCol="0">
            <a:spAutoFit/>
          </a:bodyPr>
          <a:lstStyle/>
          <a:p>
            <a:r>
              <a:rPr lang="zh-CN" altLang="en-US" sz="1600" b="0" u="none" dirty="0" smtClean="0">
                <a:solidFill>
                  <a:srgbClr val="1A3868"/>
                </a:solidFill>
              </a:rPr>
              <a:t>报文封装成</a:t>
            </a:r>
            <a:r>
              <a:rPr lang="en-US" altLang="zh-CN" sz="1600" b="0" u="none" dirty="0" smtClean="0">
                <a:solidFill>
                  <a:srgbClr val="1A3868"/>
                </a:solidFill>
              </a:rPr>
              <a:t>IP</a:t>
            </a:r>
            <a:r>
              <a:rPr lang="zh-CN" altLang="en-US" sz="1600" b="0" u="none" dirty="0" smtClean="0">
                <a:solidFill>
                  <a:srgbClr val="1A3868"/>
                </a:solidFill>
              </a:rPr>
              <a:t>分组</a:t>
            </a:r>
          </a:p>
        </p:txBody>
      </p:sp>
      <p:sp>
        <p:nvSpPr>
          <p:cNvPr id="8" name="TextBox 7"/>
          <p:cNvSpPr txBox="1"/>
          <p:nvPr/>
        </p:nvSpPr>
        <p:spPr>
          <a:xfrm>
            <a:off x="285752" y="1286660"/>
            <a:ext cx="642910" cy="584775"/>
          </a:xfrm>
          <a:prstGeom prst="rect">
            <a:avLst/>
          </a:prstGeom>
          <a:noFill/>
        </p:spPr>
        <p:txBody>
          <a:bodyPr wrap="square" rtlCol="0">
            <a:spAutoFit/>
          </a:bodyPr>
          <a:lstStyle/>
          <a:p>
            <a:r>
              <a:rPr lang="zh-CN" altLang="en-US" sz="1600" b="0" u="none" dirty="0" smtClean="0">
                <a:solidFill>
                  <a:schemeClr val="tx1"/>
                </a:solidFill>
              </a:rPr>
              <a:t>发送缓存</a:t>
            </a:r>
          </a:p>
        </p:txBody>
      </p:sp>
      <p:sp>
        <p:nvSpPr>
          <p:cNvPr id="11" name="TextBox 10"/>
          <p:cNvSpPr txBox="1"/>
          <p:nvPr/>
        </p:nvSpPr>
        <p:spPr>
          <a:xfrm>
            <a:off x="3071802" y="3416529"/>
            <a:ext cx="1071570" cy="584775"/>
          </a:xfrm>
          <a:prstGeom prst="rect">
            <a:avLst/>
          </a:prstGeom>
          <a:noFill/>
        </p:spPr>
        <p:txBody>
          <a:bodyPr wrap="square" rtlCol="0">
            <a:spAutoFit/>
          </a:bodyPr>
          <a:lstStyle/>
          <a:p>
            <a:r>
              <a:rPr lang="zh-CN" altLang="en-US" sz="1600" b="0" u="none" dirty="0" smtClean="0">
                <a:solidFill>
                  <a:srgbClr val="1A3868"/>
                </a:solidFill>
              </a:rPr>
              <a:t>接收的</a:t>
            </a:r>
            <a:r>
              <a:rPr lang="en-US" altLang="zh-CN" sz="1600" b="0" u="none" dirty="0" smtClean="0">
                <a:solidFill>
                  <a:srgbClr val="1A3868"/>
                </a:solidFill>
              </a:rPr>
              <a:t>IP</a:t>
            </a:r>
            <a:r>
              <a:rPr lang="zh-CN" altLang="en-US" sz="1600" b="0" u="none" dirty="0" smtClean="0">
                <a:solidFill>
                  <a:srgbClr val="1A3868"/>
                </a:solidFill>
              </a:rPr>
              <a:t>分组</a:t>
            </a:r>
          </a:p>
        </p:txBody>
      </p:sp>
      <p:sp>
        <p:nvSpPr>
          <p:cNvPr id="12" name="TextBox 11"/>
          <p:cNvSpPr txBox="1"/>
          <p:nvPr/>
        </p:nvSpPr>
        <p:spPr>
          <a:xfrm>
            <a:off x="2857488" y="2572544"/>
            <a:ext cx="1428760" cy="584775"/>
          </a:xfrm>
          <a:prstGeom prst="rect">
            <a:avLst/>
          </a:prstGeom>
          <a:noFill/>
        </p:spPr>
        <p:txBody>
          <a:bodyPr wrap="square" rtlCol="0">
            <a:spAutoFit/>
          </a:bodyPr>
          <a:lstStyle/>
          <a:p>
            <a:r>
              <a:rPr lang="zh-CN" altLang="en-US" sz="1600" b="0" u="none" dirty="0" smtClean="0">
                <a:solidFill>
                  <a:srgbClr val="1A3868"/>
                </a:solidFill>
              </a:rPr>
              <a:t>从</a:t>
            </a:r>
            <a:r>
              <a:rPr lang="en-US" altLang="zh-CN" sz="1600" b="0" u="none" dirty="0" smtClean="0">
                <a:solidFill>
                  <a:srgbClr val="1A3868"/>
                </a:solidFill>
              </a:rPr>
              <a:t>IP</a:t>
            </a:r>
            <a:r>
              <a:rPr lang="zh-CN" altLang="en-US" sz="1600" b="0" u="none" dirty="0" smtClean="0">
                <a:solidFill>
                  <a:srgbClr val="1A3868"/>
                </a:solidFill>
              </a:rPr>
              <a:t>分组中提取</a:t>
            </a:r>
            <a:r>
              <a:rPr lang="en-US" altLang="zh-CN" sz="1600" b="0" u="none" dirty="0" smtClean="0">
                <a:solidFill>
                  <a:srgbClr val="1A3868"/>
                </a:solidFill>
              </a:rPr>
              <a:t>TCP</a:t>
            </a:r>
            <a:r>
              <a:rPr lang="zh-CN" altLang="en-US" sz="1600" b="0" u="none" dirty="0" smtClean="0">
                <a:solidFill>
                  <a:srgbClr val="1A3868"/>
                </a:solidFill>
              </a:rPr>
              <a:t>报文</a:t>
            </a:r>
          </a:p>
        </p:txBody>
      </p:sp>
      <p:sp>
        <p:nvSpPr>
          <p:cNvPr id="13" name="TextBox 12"/>
          <p:cNvSpPr txBox="1"/>
          <p:nvPr/>
        </p:nvSpPr>
        <p:spPr>
          <a:xfrm>
            <a:off x="3428992" y="1215222"/>
            <a:ext cx="1071570" cy="830997"/>
          </a:xfrm>
          <a:prstGeom prst="rect">
            <a:avLst/>
          </a:prstGeom>
          <a:noFill/>
        </p:spPr>
        <p:txBody>
          <a:bodyPr wrap="square" rtlCol="0">
            <a:spAutoFit/>
          </a:bodyPr>
          <a:lstStyle/>
          <a:p>
            <a:r>
              <a:rPr lang="zh-CN" altLang="en-US" sz="1600" b="0" u="none" dirty="0" smtClean="0">
                <a:solidFill>
                  <a:srgbClr val="1A3868"/>
                </a:solidFill>
              </a:rPr>
              <a:t>从</a:t>
            </a:r>
            <a:r>
              <a:rPr lang="en-US" altLang="zh-CN" sz="1600" b="0" u="none" dirty="0" smtClean="0">
                <a:solidFill>
                  <a:srgbClr val="1A3868"/>
                </a:solidFill>
              </a:rPr>
              <a:t>TCP</a:t>
            </a:r>
            <a:r>
              <a:rPr lang="zh-CN" altLang="en-US" sz="1600" b="0" u="none" dirty="0" smtClean="0">
                <a:solidFill>
                  <a:srgbClr val="1A3868"/>
                </a:solidFill>
              </a:rPr>
              <a:t>报文中拆分出字节</a:t>
            </a:r>
          </a:p>
        </p:txBody>
      </p:sp>
      <p:sp>
        <p:nvSpPr>
          <p:cNvPr id="15" name="TextBox 14"/>
          <p:cNvSpPr txBox="1"/>
          <p:nvPr/>
        </p:nvSpPr>
        <p:spPr>
          <a:xfrm>
            <a:off x="4857784" y="1286660"/>
            <a:ext cx="642910" cy="584775"/>
          </a:xfrm>
          <a:prstGeom prst="rect">
            <a:avLst/>
          </a:prstGeom>
          <a:noFill/>
        </p:spPr>
        <p:txBody>
          <a:bodyPr wrap="square" rtlCol="0">
            <a:spAutoFit/>
          </a:bodyPr>
          <a:lstStyle/>
          <a:p>
            <a:r>
              <a:rPr lang="zh-CN" altLang="en-US" sz="1600" b="0" u="none" dirty="0" smtClean="0">
                <a:solidFill>
                  <a:schemeClr val="tx1"/>
                </a:solidFill>
              </a:rPr>
              <a:t>接收缓存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2"/>
          <p:cNvSpPr>
            <a:spLocks noChangeArrowheads="1"/>
          </p:cNvSpPr>
          <p:nvPr/>
        </p:nvSpPr>
        <p:spPr bwMode="auto">
          <a:xfrm>
            <a:off x="500063" y="1511300"/>
            <a:ext cx="5214937" cy="1181862"/>
          </a:xfrm>
          <a:prstGeom prst="rect">
            <a:avLst/>
          </a:prstGeom>
          <a:noFill/>
          <a:ln w="9525">
            <a:noFill/>
            <a:miter lim="800000"/>
            <a:headEnd/>
            <a:tailEnd/>
          </a:ln>
        </p:spPr>
        <p:txBody>
          <a:bodyPr>
            <a:spAutoFit/>
          </a:bodyPr>
          <a:lstStyle/>
          <a:p>
            <a:r>
              <a:rPr lang="zh-CN" altLang="en-US" u="none" dirty="0" smtClean="0">
                <a:solidFill>
                  <a:srgbClr val="194D19"/>
                </a:solidFill>
                <a:latin typeface="华文新魏" pitchFamily="2" charset="-122"/>
              </a:rPr>
              <a:t>第六章       传输层</a:t>
            </a:r>
            <a:endParaRPr lang="en-US" altLang="zh-CN" u="none" dirty="0">
              <a:solidFill>
                <a:srgbClr val="194D19"/>
              </a:solidFill>
              <a:latin typeface="华文新魏" pitchFamily="2" charset="-122"/>
            </a:endParaRPr>
          </a:p>
          <a:p>
            <a:endParaRPr lang="en-US" altLang="zh-CN" sz="1400" u="none" dirty="0">
              <a:solidFill>
                <a:srgbClr val="002060"/>
              </a:solidFill>
            </a:endParaRPr>
          </a:p>
          <a:p>
            <a:pPr>
              <a:lnSpc>
                <a:spcPct val="120000"/>
              </a:lnSpc>
            </a:pPr>
            <a:r>
              <a:rPr lang="zh-CN" altLang="en-US" sz="2400" u="none" dirty="0" smtClean="0">
                <a:solidFill>
                  <a:srgbClr val="002060"/>
                </a:solidFill>
              </a:rPr>
              <a:t>第二节 传输层的基本协议</a:t>
            </a:r>
            <a:endParaRPr lang="zh-CN" altLang="en-US" sz="2400" u="none"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标题 1"/>
          <p:cNvSpPr>
            <a:spLocks noGrp="1"/>
          </p:cNvSpPr>
          <p:nvPr>
            <p:ph type="title" idx="4294967295"/>
          </p:nvPr>
        </p:nvSpPr>
        <p:spPr>
          <a:xfrm>
            <a:off x="428641" y="635785"/>
            <a:ext cx="6429375" cy="722313"/>
          </a:xfrm>
        </p:spPr>
        <p:txBody>
          <a:bodyPr/>
          <a:lstStyle/>
          <a:p>
            <a:pPr algn="l"/>
            <a:r>
              <a:rPr lang="en-US" altLang="zh-CN" sz="2000" b="0" kern="1200" dirty="0" smtClean="0">
                <a:solidFill>
                  <a:srgbClr val="1A3868"/>
                </a:solidFill>
                <a:latin typeface="Times New Roman" pitchFamily="18" charset="0"/>
                <a:ea typeface="微软雅黑" pitchFamily="34" charset="-122"/>
                <a:cs typeface="Times New Roman" pitchFamily="18" charset="0"/>
              </a:rPr>
              <a:t>3. </a:t>
            </a:r>
            <a:r>
              <a:rPr lang="zh-CN" altLang="en-US" sz="2000" b="0" kern="1200" dirty="0" smtClean="0">
                <a:solidFill>
                  <a:srgbClr val="1A3868"/>
                </a:solidFill>
                <a:latin typeface="Times New Roman" pitchFamily="18" charset="0"/>
                <a:ea typeface="微软雅黑" pitchFamily="34" charset="-122"/>
                <a:cs typeface="Times New Roman" pitchFamily="18" charset="0"/>
              </a:rPr>
              <a:t>支持全双工服务</a:t>
            </a:r>
          </a:p>
        </p:txBody>
      </p:sp>
      <p:sp>
        <p:nvSpPr>
          <p:cNvPr id="328706" name="内容占位符 2"/>
          <p:cNvSpPr>
            <a:spLocks noGrp="1"/>
          </p:cNvSpPr>
          <p:nvPr>
            <p:ph idx="4294967295"/>
          </p:nvPr>
        </p:nvSpPr>
        <p:spPr>
          <a:xfrm>
            <a:off x="285720" y="1356535"/>
            <a:ext cx="6000792" cy="3502025"/>
          </a:xfrm>
        </p:spPr>
        <p:txBody>
          <a:bodyPr/>
          <a:lstStyle/>
          <a:p>
            <a:pPr>
              <a:lnSpc>
                <a:spcPct val="120000"/>
              </a:lnSpc>
              <a:spcBef>
                <a:spcPts val="0"/>
              </a:spcBef>
              <a:spcAft>
                <a:spcPts val="600"/>
              </a:spcAft>
            </a:pP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允许</a:t>
            </a:r>
            <a:r>
              <a:rPr lang="zh-CN" altLang="en-US" sz="2000" dirty="0" smtClean="0">
                <a:solidFill>
                  <a:srgbClr val="C00000"/>
                </a:solidFill>
                <a:latin typeface="Times New Roman" pitchFamily="18" charset="0"/>
                <a:cs typeface="Times New Roman" pitchFamily="18" charset="0"/>
              </a:rPr>
              <a:t>通信双方的应用程序在任何时候都可以发送数据</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20000"/>
              </a:lnSpc>
              <a:spcBef>
                <a:spcPts val="0"/>
              </a:spcBef>
              <a:spcAft>
                <a:spcPts val="6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通信的双方都设置有</a:t>
            </a:r>
            <a:r>
              <a:rPr lang="zh-CN" altLang="en-US" sz="2000" dirty="0" smtClean="0">
                <a:solidFill>
                  <a:srgbClr val="C00000"/>
                </a:solidFill>
                <a:latin typeface="Times New Roman" pitchFamily="18" charset="0"/>
                <a:cs typeface="Times New Roman" pitchFamily="18" charset="0"/>
              </a:rPr>
              <a:t>发送和接收缓冲区</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spcBef>
                <a:spcPts val="0"/>
              </a:spcBef>
              <a:spcAft>
                <a:spcPts val="6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应用程序将要发送的数据字节提交给发送缓冲区，数据字节的实际发送过程由</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协议来控制；</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spcBef>
                <a:spcPts val="0"/>
              </a:spcBef>
              <a:spcAft>
                <a:spcPts val="6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接收端接收到数据字节之后也存放到接收缓冲区，高层应用程序在合适的时间到缓冲区中读取数据。</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标题 1"/>
          <p:cNvSpPr>
            <a:spLocks noGrp="1"/>
          </p:cNvSpPr>
          <p:nvPr>
            <p:ph type="title" idx="4294967295"/>
          </p:nvPr>
        </p:nvSpPr>
        <p:spPr>
          <a:xfrm>
            <a:off x="285752" y="751675"/>
            <a:ext cx="4857752" cy="963613"/>
          </a:xfrm>
        </p:spPr>
        <p:txBody>
          <a:bodyPr/>
          <a:lstStyle/>
          <a:p>
            <a:pPr algn="l"/>
            <a:r>
              <a:rPr lang="en-US" altLang="zh-CN" sz="2000" b="0" kern="1200" dirty="0" smtClean="0">
                <a:solidFill>
                  <a:srgbClr val="1A3868"/>
                </a:solidFill>
                <a:latin typeface="Times New Roman" pitchFamily="18" charset="0"/>
                <a:ea typeface="微软雅黑" pitchFamily="34" charset="-122"/>
                <a:cs typeface="Times New Roman" pitchFamily="18" charset="0"/>
              </a:rPr>
              <a:t>4. </a:t>
            </a:r>
            <a:r>
              <a:rPr lang="zh-CN" altLang="en-US" sz="2000" b="0" kern="1200" dirty="0" smtClean="0">
                <a:solidFill>
                  <a:srgbClr val="1A3868"/>
                </a:solidFill>
                <a:latin typeface="Times New Roman" pitchFamily="18" charset="0"/>
                <a:ea typeface="微软雅黑" pitchFamily="34" charset="-122"/>
                <a:cs typeface="Times New Roman" pitchFamily="18" charset="0"/>
              </a:rPr>
              <a:t>支持同时建立多个</a:t>
            </a:r>
            <a:r>
              <a:rPr lang="zh-CN" altLang="en-US" sz="2000" b="0" kern="1200" dirty="0" smtClean="0">
                <a:solidFill>
                  <a:srgbClr val="C00000"/>
                </a:solidFill>
                <a:latin typeface="Times New Roman" pitchFamily="18" charset="0"/>
                <a:ea typeface="微软雅黑" pitchFamily="34" charset="-122"/>
                <a:cs typeface="Times New Roman" pitchFamily="18" charset="0"/>
              </a:rPr>
              <a:t>并发的</a:t>
            </a:r>
            <a:r>
              <a:rPr lang="en-US" altLang="zh-CN" sz="2000" b="0" kern="1200" dirty="0" smtClean="0">
                <a:solidFill>
                  <a:srgbClr val="C00000"/>
                </a:solidFill>
                <a:latin typeface="Times New Roman" pitchFamily="18" charset="0"/>
                <a:ea typeface="微软雅黑" pitchFamily="34" charset="-122"/>
                <a:cs typeface="Times New Roman" pitchFamily="18" charset="0"/>
              </a:rPr>
              <a:t>TCP</a:t>
            </a:r>
            <a:r>
              <a:rPr lang="zh-CN" altLang="en-US" sz="2000" b="0" kern="1200" dirty="0" smtClean="0">
                <a:solidFill>
                  <a:srgbClr val="C00000"/>
                </a:solidFill>
                <a:latin typeface="Times New Roman" pitchFamily="18" charset="0"/>
                <a:ea typeface="微软雅黑" pitchFamily="34" charset="-122"/>
                <a:cs typeface="Times New Roman" pitchFamily="18" charset="0"/>
              </a:rPr>
              <a:t>连接</a:t>
            </a:r>
          </a:p>
        </p:txBody>
      </p:sp>
      <p:sp>
        <p:nvSpPr>
          <p:cNvPr id="329730" name="内容占位符 2"/>
          <p:cNvSpPr>
            <a:spLocks noGrp="1"/>
          </p:cNvSpPr>
          <p:nvPr>
            <p:ph idx="4294967295"/>
          </p:nvPr>
        </p:nvSpPr>
        <p:spPr>
          <a:xfrm>
            <a:off x="214314" y="1839137"/>
            <a:ext cx="6000760" cy="2233605"/>
          </a:xfrm>
        </p:spPr>
        <p:txBody>
          <a:bodyPr/>
          <a:lstStyle/>
          <a:p>
            <a:pPr>
              <a:lnSpc>
                <a:spcPct val="150000"/>
              </a:lnSpc>
              <a:spcBef>
                <a:spcPts val="0"/>
              </a:spcBef>
              <a:spcAft>
                <a:spcPts val="6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根据应用程序的需要，</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协议支持一个服务器与多个客户端同时建立多个</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连接；</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spcBef>
                <a:spcPts val="0"/>
              </a:spcBef>
              <a:spcAft>
                <a:spcPts val="6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也支持一个客户端与多个服务器同时建立多个</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连接；</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Rectangle 2"/>
          <p:cNvSpPr>
            <a:spLocks noGrp="1" noChangeArrowheads="1"/>
          </p:cNvSpPr>
          <p:nvPr>
            <p:ph type="title" idx="4294967295"/>
          </p:nvPr>
        </p:nvSpPr>
        <p:spPr>
          <a:xfrm>
            <a:off x="-32" y="715156"/>
            <a:ext cx="4071966" cy="384175"/>
          </a:xfrm>
        </p:spPr>
        <p:txBody>
          <a:bodyPr anchorCtr="1"/>
          <a:lstStyle/>
          <a:p>
            <a:pPr algn="l"/>
            <a:r>
              <a:rPr lang="zh-CN" altLang="en-US" sz="2400" kern="1200" dirty="0" smtClean="0">
                <a:solidFill>
                  <a:srgbClr val="007D7A"/>
                </a:solidFill>
                <a:latin typeface="Times New Roman" pitchFamily="18" charset="0"/>
                <a:cs typeface="Times New Roman" pitchFamily="18" charset="0"/>
              </a:rPr>
              <a:t>多个并发的</a:t>
            </a:r>
            <a:r>
              <a:rPr lang="en-US" altLang="zh-CN" sz="2400" kern="1200" dirty="0" smtClean="0">
                <a:solidFill>
                  <a:srgbClr val="007D7A"/>
                </a:solidFill>
                <a:latin typeface="Times New Roman" pitchFamily="18" charset="0"/>
                <a:cs typeface="Times New Roman" pitchFamily="18" charset="0"/>
              </a:rPr>
              <a:t>TCP</a:t>
            </a:r>
            <a:r>
              <a:rPr lang="zh-CN" altLang="en-US" sz="2400" kern="1200" dirty="0" smtClean="0">
                <a:solidFill>
                  <a:srgbClr val="007D7A"/>
                </a:solidFill>
                <a:latin typeface="Times New Roman" pitchFamily="18" charset="0"/>
                <a:cs typeface="Times New Roman" pitchFamily="18" charset="0"/>
              </a:rPr>
              <a:t>连接举例</a:t>
            </a:r>
          </a:p>
        </p:txBody>
      </p:sp>
      <p:grpSp>
        <p:nvGrpSpPr>
          <p:cNvPr id="33" name="组合 32"/>
          <p:cNvGrpSpPr/>
          <p:nvPr/>
        </p:nvGrpSpPr>
        <p:grpSpPr>
          <a:xfrm>
            <a:off x="122224" y="1215222"/>
            <a:ext cx="6807230" cy="3857652"/>
            <a:chOff x="122224" y="1031099"/>
            <a:chExt cx="7177896" cy="4041775"/>
          </a:xfrm>
        </p:grpSpPr>
        <p:sp>
          <p:nvSpPr>
            <p:cNvPr id="330754" name="Rectangle 3"/>
            <p:cNvSpPr>
              <a:spLocks noChangeArrowheads="1"/>
            </p:cNvSpPr>
            <p:nvPr/>
          </p:nvSpPr>
          <p:spPr bwMode="auto">
            <a:xfrm>
              <a:off x="719106" y="1729599"/>
              <a:ext cx="1368425" cy="377825"/>
            </a:xfrm>
            <a:prstGeom prst="rect">
              <a:avLst/>
            </a:prstGeom>
            <a:noFill/>
            <a:ln w="9525">
              <a:solidFill>
                <a:schemeClr val="tx1"/>
              </a:solidFill>
              <a:miter lim="800000"/>
              <a:headEnd/>
              <a:tailEnd/>
            </a:ln>
          </p:spPr>
          <p:txBody>
            <a:bodyPr wrap="none" anchor="ctr"/>
            <a:lstStyle/>
            <a:p>
              <a:pPr algn="ctr"/>
              <a:r>
                <a:rPr lang="en-US" altLang="zh-CN" sz="1800" b="0" u="none">
                  <a:solidFill>
                    <a:schemeClr val="accent5">
                      <a:lumMod val="50000"/>
                    </a:schemeClr>
                  </a:solidFill>
                  <a:latin typeface="Arial" charset="0"/>
                  <a:ea typeface="宋体" charset="-122"/>
                </a:rPr>
                <a:t>client</a:t>
              </a:r>
            </a:p>
          </p:txBody>
        </p:sp>
        <p:sp>
          <p:nvSpPr>
            <p:cNvPr id="330755" name="Rectangle 5"/>
            <p:cNvSpPr>
              <a:spLocks noChangeArrowheads="1"/>
            </p:cNvSpPr>
            <p:nvPr/>
          </p:nvSpPr>
          <p:spPr bwMode="auto">
            <a:xfrm>
              <a:off x="358744" y="2215374"/>
              <a:ext cx="2089150" cy="487363"/>
            </a:xfrm>
            <a:prstGeom prst="rect">
              <a:avLst/>
            </a:prstGeom>
            <a:noFill/>
            <a:ln w="9525">
              <a:noFill/>
              <a:miter lim="800000"/>
              <a:headEnd/>
              <a:tailEnd/>
            </a:ln>
          </p:spPr>
          <p:txBody>
            <a:bodyPr wrap="none" anchor="ctr"/>
            <a:lstStyle/>
            <a:p>
              <a:pPr algn="ctr"/>
              <a:r>
                <a:rPr lang="en-US" altLang="zh-CN" sz="1800" u="none">
                  <a:solidFill>
                    <a:schemeClr val="accent5">
                      <a:lumMod val="50000"/>
                    </a:schemeClr>
                  </a:solidFill>
                  <a:latin typeface="Arial" charset="0"/>
                  <a:ea typeface="宋体" charset="-122"/>
                </a:rPr>
                <a:t>198.69.10.1:</a:t>
              </a:r>
              <a:r>
                <a:rPr lang="en-US" altLang="zh-CN" sz="1800" b="0" u="none">
                  <a:solidFill>
                    <a:schemeClr val="accent5">
                      <a:lumMod val="50000"/>
                    </a:schemeClr>
                  </a:solidFill>
                  <a:latin typeface="Arial" charset="0"/>
                  <a:ea typeface="宋体" charset="-122"/>
                </a:rPr>
                <a:t>1500,</a:t>
              </a:r>
            </a:p>
            <a:p>
              <a:pPr algn="ctr"/>
              <a:r>
                <a:rPr lang="en-US" altLang="zh-CN" sz="1800" u="none">
                  <a:solidFill>
                    <a:schemeClr val="accent5">
                      <a:lumMod val="50000"/>
                    </a:schemeClr>
                  </a:solidFill>
                  <a:latin typeface="Arial" charset="0"/>
                  <a:ea typeface="宋体" charset="-122"/>
                </a:rPr>
                <a:t>202.62.226.35:</a:t>
              </a:r>
              <a:r>
                <a:rPr lang="en-US" altLang="zh-CN" sz="1800" b="0" u="none">
                  <a:solidFill>
                    <a:schemeClr val="accent5">
                      <a:lumMod val="50000"/>
                    </a:schemeClr>
                  </a:solidFill>
                  <a:latin typeface="Arial" charset="0"/>
                  <a:ea typeface="宋体" charset="-122"/>
                </a:rPr>
                <a:t>21</a:t>
              </a:r>
            </a:p>
          </p:txBody>
        </p:sp>
        <p:sp>
          <p:nvSpPr>
            <p:cNvPr id="330756" name="Rectangle 6"/>
            <p:cNvSpPr>
              <a:spLocks noChangeArrowheads="1"/>
            </p:cNvSpPr>
            <p:nvPr/>
          </p:nvSpPr>
          <p:spPr bwMode="auto">
            <a:xfrm>
              <a:off x="528622" y="1261287"/>
              <a:ext cx="1828800" cy="249237"/>
            </a:xfrm>
            <a:prstGeom prst="rect">
              <a:avLst/>
            </a:prstGeom>
            <a:noFill/>
            <a:ln w="9525">
              <a:noFill/>
              <a:miter lim="800000"/>
              <a:headEnd/>
              <a:tailEnd/>
            </a:ln>
          </p:spPr>
          <p:txBody>
            <a:bodyPr wrap="none" anchor="ctr"/>
            <a:lstStyle/>
            <a:p>
              <a:pPr algn="ctr"/>
              <a:r>
                <a:rPr lang="zh-CN" altLang="en-US" sz="1800" b="0" u="none" dirty="0">
                  <a:solidFill>
                    <a:srgbClr val="1A3868"/>
                  </a:solidFill>
                </a:rPr>
                <a:t>客户主机</a:t>
              </a:r>
              <a:r>
                <a:rPr lang="en-US" altLang="zh-CN" sz="1800" b="0" u="none" dirty="0">
                  <a:solidFill>
                    <a:srgbClr val="1A3868"/>
                  </a:solidFill>
                </a:rPr>
                <a:t>: 198.69.10.1</a:t>
              </a:r>
            </a:p>
          </p:txBody>
        </p:sp>
        <p:sp>
          <p:nvSpPr>
            <p:cNvPr id="330757" name="Rectangle 7"/>
            <p:cNvSpPr>
              <a:spLocks noChangeArrowheads="1"/>
            </p:cNvSpPr>
            <p:nvPr/>
          </p:nvSpPr>
          <p:spPr bwMode="auto">
            <a:xfrm>
              <a:off x="358744" y="1567674"/>
              <a:ext cx="2157412" cy="1135063"/>
            </a:xfrm>
            <a:prstGeom prst="rect">
              <a:avLst/>
            </a:prstGeom>
            <a:noFill/>
            <a:ln w="9525">
              <a:solidFill>
                <a:schemeClr val="tx1"/>
              </a:solidFill>
              <a:prstDash val="dash"/>
              <a:miter lim="800000"/>
              <a:headEnd/>
              <a:tailEnd/>
            </a:ln>
          </p:spPr>
          <p:txBody>
            <a:bodyPr wrap="none" anchor="ctr"/>
            <a:lstStyle/>
            <a:p>
              <a:pPr algn="ctr"/>
              <a:endParaRPr kumimoji="1" lang="zh-CN" altLang="en-US" sz="2000" u="none">
                <a:solidFill>
                  <a:srgbClr val="0000CC"/>
                </a:solidFill>
                <a:ea typeface="宋体" charset="-122"/>
              </a:endParaRPr>
            </a:p>
          </p:txBody>
        </p:sp>
        <p:sp>
          <p:nvSpPr>
            <p:cNvPr id="330758" name="Rectangle 11"/>
            <p:cNvSpPr>
              <a:spLocks noChangeArrowheads="1"/>
            </p:cNvSpPr>
            <p:nvPr/>
          </p:nvSpPr>
          <p:spPr bwMode="auto">
            <a:xfrm>
              <a:off x="2808256" y="1388287"/>
              <a:ext cx="1081088" cy="161925"/>
            </a:xfrm>
            <a:prstGeom prst="rect">
              <a:avLst/>
            </a:prstGeom>
            <a:noFill/>
            <a:ln w="9525">
              <a:noFill/>
              <a:miter lim="800000"/>
              <a:headEnd/>
              <a:tailEnd/>
            </a:ln>
          </p:spPr>
          <p:txBody>
            <a:bodyPr wrap="none" anchor="ctr"/>
            <a:lstStyle/>
            <a:p>
              <a:pPr algn="ctr"/>
              <a:r>
                <a:rPr lang="zh-CN" altLang="en-US" sz="2000" b="0" u="none" dirty="0">
                  <a:solidFill>
                    <a:srgbClr val="1A3868"/>
                  </a:solidFill>
                </a:rPr>
                <a:t>连接请求</a:t>
              </a:r>
            </a:p>
          </p:txBody>
        </p:sp>
        <p:sp>
          <p:nvSpPr>
            <p:cNvPr id="330759" name="Rectangle 13"/>
            <p:cNvSpPr>
              <a:spLocks noChangeArrowheads="1"/>
            </p:cNvSpPr>
            <p:nvPr/>
          </p:nvSpPr>
          <p:spPr bwMode="auto">
            <a:xfrm>
              <a:off x="2663794" y="1891524"/>
              <a:ext cx="1439862" cy="215900"/>
            </a:xfrm>
            <a:prstGeom prst="rect">
              <a:avLst/>
            </a:prstGeom>
            <a:noFill/>
            <a:ln w="9525">
              <a:noFill/>
              <a:miter lim="800000"/>
              <a:headEnd/>
              <a:tailEnd/>
            </a:ln>
          </p:spPr>
          <p:txBody>
            <a:bodyPr wrap="none" anchor="ctr"/>
            <a:lstStyle/>
            <a:p>
              <a:pPr algn="ctr"/>
              <a:r>
                <a:rPr lang="en-US" altLang="zh-CN" sz="1600" u="none">
                  <a:solidFill>
                    <a:schemeClr val="accent5">
                      <a:lumMod val="50000"/>
                    </a:schemeClr>
                  </a:solidFill>
                  <a:latin typeface="Arial" charset="0"/>
                  <a:ea typeface="宋体" charset="-122"/>
                </a:rPr>
                <a:t>202.62.226.35:</a:t>
              </a:r>
              <a:r>
                <a:rPr lang="en-US" altLang="zh-CN" sz="1600" b="0" u="none">
                  <a:solidFill>
                    <a:schemeClr val="accent5">
                      <a:lumMod val="50000"/>
                    </a:schemeClr>
                  </a:solidFill>
                  <a:latin typeface="Arial" charset="0"/>
                  <a:ea typeface="宋体" charset="-122"/>
                </a:rPr>
                <a:t>21</a:t>
              </a:r>
            </a:p>
          </p:txBody>
        </p:sp>
        <p:sp>
          <p:nvSpPr>
            <p:cNvPr id="330760" name="Rectangle 15"/>
            <p:cNvSpPr>
              <a:spLocks noChangeArrowheads="1"/>
            </p:cNvSpPr>
            <p:nvPr/>
          </p:nvSpPr>
          <p:spPr bwMode="auto">
            <a:xfrm>
              <a:off x="719106" y="3188512"/>
              <a:ext cx="1368425" cy="377825"/>
            </a:xfrm>
            <a:prstGeom prst="rect">
              <a:avLst/>
            </a:prstGeom>
            <a:noFill/>
            <a:ln w="9525">
              <a:solidFill>
                <a:schemeClr val="tx1"/>
              </a:solidFill>
              <a:miter lim="800000"/>
              <a:headEnd/>
              <a:tailEnd/>
            </a:ln>
          </p:spPr>
          <p:txBody>
            <a:bodyPr wrap="none" anchor="ctr"/>
            <a:lstStyle/>
            <a:p>
              <a:pPr algn="ctr"/>
              <a:r>
                <a:rPr lang="en-US" altLang="zh-CN" sz="1800" b="0" u="none">
                  <a:solidFill>
                    <a:schemeClr val="accent5">
                      <a:lumMod val="50000"/>
                    </a:schemeClr>
                  </a:solidFill>
                  <a:latin typeface="Arial" charset="0"/>
                  <a:ea typeface="宋体" charset="-122"/>
                </a:rPr>
                <a:t>client</a:t>
              </a:r>
            </a:p>
          </p:txBody>
        </p:sp>
        <p:sp>
          <p:nvSpPr>
            <p:cNvPr id="330761" name="Rectangle 18"/>
            <p:cNvSpPr>
              <a:spLocks noChangeArrowheads="1"/>
            </p:cNvSpPr>
            <p:nvPr/>
          </p:nvSpPr>
          <p:spPr bwMode="auto">
            <a:xfrm>
              <a:off x="358744" y="3674287"/>
              <a:ext cx="2089150" cy="487362"/>
            </a:xfrm>
            <a:prstGeom prst="rect">
              <a:avLst/>
            </a:prstGeom>
            <a:noFill/>
            <a:ln w="9525">
              <a:noFill/>
              <a:miter lim="800000"/>
              <a:headEnd/>
              <a:tailEnd/>
            </a:ln>
          </p:spPr>
          <p:txBody>
            <a:bodyPr wrap="none" anchor="ctr"/>
            <a:lstStyle/>
            <a:p>
              <a:pPr algn="ctr"/>
              <a:r>
                <a:rPr lang="en-US" altLang="zh-CN" sz="1800" u="none">
                  <a:solidFill>
                    <a:schemeClr val="accent5">
                      <a:lumMod val="50000"/>
                    </a:schemeClr>
                  </a:solidFill>
                  <a:latin typeface="Arial" charset="0"/>
                  <a:ea typeface="宋体" charset="-122"/>
                </a:rPr>
                <a:t>198.69.10.2:</a:t>
              </a:r>
              <a:r>
                <a:rPr lang="en-US" altLang="zh-CN" sz="1800" b="0" u="none">
                  <a:solidFill>
                    <a:schemeClr val="accent5">
                      <a:lumMod val="50000"/>
                    </a:schemeClr>
                  </a:solidFill>
                  <a:latin typeface="Arial" charset="0"/>
                  <a:ea typeface="宋体" charset="-122"/>
                </a:rPr>
                <a:t>1500,</a:t>
              </a:r>
            </a:p>
            <a:p>
              <a:pPr algn="ctr"/>
              <a:r>
                <a:rPr lang="en-US" altLang="zh-CN" sz="1800" u="none">
                  <a:solidFill>
                    <a:schemeClr val="accent5">
                      <a:lumMod val="50000"/>
                    </a:schemeClr>
                  </a:solidFill>
                  <a:latin typeface="Arial" charset="0"/>
                  <a:ea typeface="宋体" charset="-122"/>
                </a:rPr>
                <a:t>202.62.226.35:</a:t>
              </a:r>
              <a:r>
                <a:rPr lang="en-US" altLang="zh-CN" sz="1800" b="0" u="none">
                  <a:solidFill>
                    <a:schemeClr val="accent5">
                      <a:lumMod val="50000"/>
                    </a:schemeClr>
                  </a:solidFill>
                  <a:latin typeface="Arial" charset="0"/>
                  <a:ea typeface="宋体" charset="-122"/>
                </a:rPr>
                <a:t>21</a:t>
              </a:r>
            </a:p>
          </p:txBody>
        </p:sp>
        <p:sp>
          <p:nvSpPr>
            <p:cNvPr id="330762" name="Rectangle 19"/>
            <p:cNvSpPr>
              <a:spLocks noChangeArrowheads="1"/>
            </p:cNvSpPr>
            <p:nvPr/>
          </p:nvSpPr>
          <p:spPr bwMode="auto">
            <a:xfrm>
              <a:off x="122224" y="4482321"/>
              <a:ext cx="2520950" cy="161925"/>
            </a:xfrm>
            <a:prstGeom prst="rect">
              <a:avLst/>
            </a:prstGeom>
            <a:noFill/>
            <a:ln w="9525">
              <a:noFill/>
              <a:miter lim="800000"/>
              <a:headEnd/>
              <a:tailEnd/>
            </a:ln>
          </p:spPr>
          <p:txBody>
            <a:bodyPr wrap="none" anchor="ctr"/>
            <a:lstStyle/>
            <a:p>
              <a:pPr algn="ctr"/>
              <a:r>
                <a:rPr lang="zh-CN" altLang="en-US" sz="1800" b="0" u="none">
                  <a:solidFill>
                    <a:srgbClr val="1A3868"/>
                  </a:solidFill>
                </a:rPr>
                <a:t>客户主机</a:t>
              </a:r>
              <a:r>
                <a:rPr lang="en-US" altLang="zh-CN" sz="1800" b="0" u="none">
                  <a:solidFill>
                    <a:srgbClr val="1A3868"/>
                  </a:solidFill>
                </a:rPr>
                <a:t>: 198.69.10.2</a:t>
              </a:r>
            </a:p>
          </p:txBody>
        </p:sp>
        <p:sp>
          <p:nvSpPr>
            <p:cNvPr id="330763" name="Rectangle 20"/>
            <p:cNvSpPr>
              <a:spLocks noChangeArrowheads="1"/>
            </p:cNvSpPr>
            <p:nvPr/>
          </p:nvSpPr>
          <p:spPr bwMode="auto">
            <a:xfrm>
              <a:off x="306356" y="3090087"/>
              <a:ext cx="2209800" cy="1200150"/>
            </a:xfrm>
            <a:prstGeom prst="rect">
              <a:avLst/>
            </a:prstGeom>
            <a:noFill/>
            <a:ln w="9525">
              <a:solidFill>
                <a:schemeClr val="tx1"/>
              </a:solidFill>
              <a:prstDash val="dash"/>
              <a:miter lim="800000"/>
              <a:headEnd/>
              <a:tailEnd/>
            </a:ln>
          </p:spPr>
          <p:txBody>
            <a:bodyPr wrap="none" anchor="ctr"/>
            <a:lstStyle/>
            <a:p>
              <a:pPr algn="ctr"/>
              <a:endParaRPr kumimoji="1" lang="zh-CN" altLang="en-US" sz="2000" u="none">
                <a:solidFill>
                  <a:srgbClr val="0000CC"/>
                </a:solidFill>
                <a:ea typeface="宋体" charset="-122"/>
              </a:endParaRPr>
            </a:p>
          </p:txBody>
        </p:sp>
        <p:sp>
          <p:nvSpPr>
            <p:cNvPr id="330764" name="Rectangle 24"/>
            <p:cNvSpPr>
              <a:spLocks noChangeArrowheads="1"/>
            </p:cNvSpPr>
            <p:nvPr/>
          </p:nvSpPr>
          <p:spPr bwMode="auto">
            <a:xfrm>
              <a:off x="2735231" y="3350437"/>
              <a:ext cx="1081088" cy="161925"/>
            </a:xfrm>
            <a:prstGeom prst="rect">
              <a:avLst/>
            </a:prstGeom>
            <a:noFill/>
            <a:ln w="9525">
              <a:noFill/>
              <a:miter lim="800000"/>
              <a:headEnd/>
              <a:tailEnd/>
            </a:ln>
          </p:spPr>
          <p:txBody>
            <a:bodyPr wrap="none" anchor="ctr"/>
            <a:lstStyle/>
            <a:p>
              <a:pPr algn="ctr"/>
              <a:r>
                <a:rPr lang="zh-CN" altLang="en-US" sz="2000" b="0" u="none" dirty="0">
                  <a:solidFill>
                    <a:srgbClr val="1A3868"/>
                  </a:solidFill>
                </a:rPr>
                <a:t>建立连接</a:t>
              </a:r>
            </a:p>
          </p:txBody>
        </p:sp>
        <p:sp>
          <p:nvSpPr>
            <p:cNvPr id="330765" name="Rectangle 29"/>
            <p:cNvSpPr>
              <a:spLocks noChangeArrowheads="1"/>
            </p:cNvSpPr>
            <p:nvPr/>
          </p:nvSpPr>
          <p:spPr bwMode="auto">
            <a:xfrm>
              <a:off x="4183031" y="1031099"/>
              <a:ext cx="2590800" cy="4041775"/>
            </a:xfrm>
            <a:prstGeom prst="rect">
              <a:avLst/>
            </a:prstGeom>
            <a:noFill/>
            <a:ln w="9525" algn="ctr">
              <a:solidFill>
                <a:schemeClr val="tx1"/>
              </a:solidFill>
              <a:prstDash val="dash"/>
              <a:miter lim="800000"/>
              <a:headEnd/>
              <a:tailEnd/>
            </a:ln>
          </p:spPr>
          <p:txBody>
            <a:bodyPr wrap="none" lIns="90000" tIns="46800" rIns="90000" bIns="46800" anchor="ctr"/>
            <a:lstStyle/>
            <a:p>
              <a:pPr algn="ctr"/>
              <a:endParaRPr lang="en-US" altLang="zh-CN" sz="1800" b="0" u="none">
                <a:solidFill>
                  <a:srgbClr val="0000CC"/>
                </a:solidFill>
                <a:latin typeface="Arial" charset="0"/>
                <a:ea typeface="宋体" charset="-122"/>
              </a:endParaRPr>
            </a:p>
          </p:txBody>
        </p:sp>
        <p:sp>
          <p:nvSpPr>
            <p:cNvPr id="330766" name="Rectangle 30"/>
            <p:cNvSpPr>
              <a:spLocks noChangeArrowheads="1"/>
            </p:cNvSpPr>
            <p:nvPr/>
          </p:nvSpPr>
          <p:spPr bwMode="auto">
            <a:xfrm>
              <a:off x="4535456" y="3836212"/>
              <a:ext cx="1655763" cy="485775"/>
            </a:xfrm>
            <a:prstGeom prst="rect">
              <a:avLst/>
            </a:prstGeom>
            <a:noFill/>
            <a:ln w="9525" algn="ctr">
              <a:solidFill>
                <a:schemeClr val="tx1"/>
              </a:solidFill>
              <a:miter lim="800000"/>
              <a:headEnd/>
              <a:tailEnd/>
            </a:ln>
          </p:spPr>
          <p:txBody>
            <a:bodyPr wrap="none" lIns="90000" tIns="46800" rIns="90000" bIns="46800" anchor="ctr"/>
            <a:lstStyle/>
            <a:p>
              <a:pPr algn="ctr"/>
              <a:r>
                <a:rPr lang="en-US" altLang="zh-CN" sz="1800" b="0" u="none">
                  <a:solidFill>
                    <a:schemeClr val="accent5">
                      <a:lumMod val="50000"/>
                    </a:schemeClr>
                  </a:solidFill>
                  <a:latin typeface="Arial" charset="0"/>
                  <a:ea typeface="宋体" charset="-122"/>
                </a:rPr>
                <a:t>child2</a:t>
              </a:r>
            </a:p>
          </p:txBody>
        </p:sp>
        <p:sp>
          <p:nvSpPr>
            <p:cNvPr id="330767" name="Rectangle 31"/>
            <p:cNvSpPr>
              <a:spLocks noChangeArrowheads="1"/>
            </p:cNvSpPr>
            <p:nvPr/>
          </p:nvSpPr>
          <p:spPr bwMode="auto">
            <a:xfrm>
              <a:off x="4535456" y="2485249"/>
              <a:ext cx="1655763" cy="485775"/>
            </a:xfrm>
            <a:prstGeom prst="rect">
              <a:avLst/>
            </a:prstGeom>
            <a:noFill/>
            <a:ln w="9525" algn="ctr">
              <a:solidFill>
                <a:schemeClr val="tx1"/>
              </a:solidFill>
              <a:miter lim="800000"/>
              <a:headEnd/>
              <a:tailEnd/>
            </a:ln>
          </p:spPr>
          <p:txBody>
            <a:bodyPr wrap="none" lIns="90000" tIns="46800" rIns="90000" bIns="46800" anchor="ctr"/>
            <a:lstStyle/>
            <a:p>
              <a:pPr algn="ctr"/>
              <a:r>
                <a:rPr lang="en-US" altLang="zh-CN" sz="1800" b="0" u="none">
                  <a:solidFill>
                    <a:schemeClr val="accent5">
                      <a:lumMod val="50000"/>
                    </a:schemeClr>
                  </a:solidFill>
                  <a:latin typeface="Arial" charset="0"/>
                  <a:ea typeface="宋体" charset="-122"/>
                </a:rPr>
                <a:t>child1</a:t>
              </a:r>
            </a:p>
          </p:txBody>
        </p:sp>
        <p:sp>
          <p:nvSpPr>
            <p:cNvPr id="330768" name="Rectangle 32"/>
            <p:cNvSpPr>
              <a:spLocks noChangeArrowheads="1"/>
            </p:cNvSpPr>
            <p:nvPr/>
          </p:nvSpPr>
          <p:spPr bwMode="auto">
            <a:xfrm>
              <a:off x="4462431" y="1189849"/>
              <a:ext cx="1655763" cy="485775"/>
            </a:xfrm>
            <a:prstGeom prst="rect">
              <a:avLst/>
            </a:prstGeom>
            <a:noFill/>
            <a:ln w="9525" algn="ctr">
              <a:solidFill>
                <a:schemeClr val="tx1"/>
              </a:solidFill>
              <a:miter lim="800000"/>
              <a:headEnd/>
              <a:tailEnd/>
            </a:ln>
          </p:spPr>
          <p:txBody>
            <a:bodyPr wrap="none" lIns="90000" tIns="46800" rIns="90000" bIns="46800" anchor="ctr"/>
            <a:lstStyle/>
            <a:p>
              <a:pPr algn="ctr"/>
              <a:r>
                <a:rPr lang="en-US" altLang="zh-CN" sz="1800" b="0" u="none">
                  <a:solidFill>
                    <a:schemeClr val="accent5">
                      <a:lumMod val="50000"/>
                    </a:schemeClr>
                  </a:solidFill>
                  <a:latin typeface="Arial" charset="0"/>
                  <a:ea typeface="宋体" charset="-122"/>
                </a:rPr>
                <a:t>server</a:t>
              </a:r>
            </a:p>
          </p:txBody>
        </p:sp>
        <p:sp>
          <p:nvSpPr>
            <p:cNvPr id="330769" name="Rectangle 33"/>
            <p:cNvSpPr>
              <a:spLocks noChangeArrowheads="1"/>
            </p:cNvSpPr>
            <p:nvPr/>
          </p:nvSpPr>
          <p:spPr bwMode="auto">
            <a:xfrm>
              <a:off x="4564031" y="1774049"/>
              <a:ext cx="1511300" cy="377825"/>
            </a:xfrm>
            <a:prstGeom prst="rect">
              <a:avLst/>
            </a:prstGeom>
            <a:noFill/>
            <a:ln w="9525" algn="ctr">
              <a:noFill/>
              <a:miter lim="800000"/>
              <a:headEnd/>
              <a:tailEnd/>
            </a:ln>
          </p:spPr>
          <p:txBody>
            <a:bodyPr wrap="none" lIns="90000" tIns="46800" rIns="90000" bIns="46800" anchor="ctr"/>
            <a:lstStyle/>
            <a:p>
              <a:pPr algn="ctr"/>
              <a:r>
                <a:rPr lang="en-US" altLang="zh-CN" sz="1800" b="0" u="none">
                  <a:solidFill>
                    <a:schemeClr val="accent5">
                      <a:lumMod val="50000"/>
                    </a:schemeClr>
                  </a:solidFill>
                  <a:latin typeface="Arial" charset="0"/>
                  <a:ea typeface="宋体" charset="-122"/>
                </a:rPr>
                <a:t>*.21,*.*</a:t>
              </a:r>
            </a:p>
          </p:txBody>
        </p:sp>
        <p:sp>
          <p:nvSpPr>
            <p:cNvPr id="330770" name="Rectangle 34"/>
            <p:cNvSpPr>
              <a:spLocks noChangeArrowheads="1"/>
            </p:cNvSpPr>
            <p:nvPr/>
          </p:nvSpPr>
          <p:spPr bwMode="auto">
            <a:xfrm>
              <a:off x="4317969" y="3132949"/>
              <a:ext cx="2089150" cy="595313"/>
            </a:xfrm>
            <a:prstGeom prst="rect">
              <a:avLst/>
            </a:prstGeom>
            <a:noFill/>
            <a:ln w="9525" algn="ctr">
              <a:noFill/>
              <a:miter lim="800000"/>
              <a:headEnd/>
              <a:tailEnd/>
            </a:ln>
          </p:spPr>
          <p:txBody>
            <a:bodyPr wrap="none" lIns="90000" tIns="46800" rIns="90000" bIns="46800" anchor="ctr"/>
            <a:lstStyle/>
            <a:p>
              <a:pPr algn="ctr"/>
              <a:r>
                <a:rPr lang="en-US" altLang="zh-CN" sz="1800" u="none" dirty="0" smtClean="0">
                  <a:solidFill>
                    <a:schemeClr val="accent5">
                      <a:lumMod val="50000"/>
                    </a:schemeClr>
                  </a:solidFill>
                  <a:latin typeface="Arial" charset="0"/>
                  <a:ea typeface="宋体" charset="-122"/>
                </a:rPr>
                <a:t>202.62.226.35</a:t>
              </a:r>
              <a:r>
                <a:rPr lang="en-US" altLang="zh-CN" sz="1800" u="none" dirty="0" smtClean="0">
                  <a:solidFill>
                    <a:schemeClr val="accent5">
                      <a:lumMod val="50000"/>
                    </a:schemeClr>
                  </a:solidFill>
                  <a:latin typeface="Arial" charset="0"/>
                </a:rPr>
                <a:t>:</a:t>
              </a:r>
              <a:r>
                <a:rPr lang="en-US" altLang="zh-CN" sz="1800" b="0" u="none" dirty="0" smtClean="0">
                  <a:solidFill>
                    <a:schemeClr val="accent5">
                      <a:lumMod val="50000"/>
                    </a:schemeClr>
                  </a:solidFill>
                  <a:latin typeface="Arial" charset="0"/>
                  <a:ea typeface="宋体" charset="-122"/>
                </a:rPr>
                <a:t>20</a:t>
              </a:r>
              <a:endParaRPr lang="en-US" altLang="zh-CN" sz="1800" b="0" u="none" dirty="0">
                <a:solidFill>
                  <a:schemeClr val="accent5">
                    <a:lumMod val="50000"/>
                  </a:schemeClr>
                </a:solidFill>
                <a:latin typeface="Arial" charset="0"/>
                <a:ea typeface="宋体" charset="-122"/>
              </a:endParaRPr>
            </a:p>
            <a:p>
              <a:pPr algn="ctr"/>
              <a:r>
                <a:rPr lang="en-US" altLang="zh-CN" sz="1800" u="none" dirty="0">
                  <a:solidFill>
                    <a:schemeClr val="accent5">
                      <a:lumMod val="50000"/>
                    </a:schemeClr>
                  </a:solidFill>
                  <a:latin typeface="Arial" charset="0"/>
                  <a:ea typeface="宋体" charset="-122"/>
                </a:rPr>
                <a:t>198.69.10.1:</a:t>
              </a:r>
              <a:r>
                <a:rPr lang="en-US" altLang="zh-CN" sz="1800" b="0" u="none" dirty="0">
                  <a:solidFill>
                    <a:schemeClr val="accent5">
                      <a:lumMod val="50000"/>
                    </a:schemeClr>
                  </a:solidFill>
                  <a:latin typeface="Arial" charset="0"/>
                  <a:ea typeface="宋体" charset="-122"/>
                </a:rPr>
                <a:t>1500</a:t>
              </a:r>
            </a:p>
          </p:txBody>
        </p:sp>
        <p:sp>
          <p:nvSpPr>
            <p:cNvPr id="330771" name="Rectangle 35"/>
            <p:cNvSpPr>
              <a:spLocks noChangeArrowheads="1"/>
            </p:cNvSpPr>
            <p:nvPr/>
          </p:nvSpPr>
          <p:spPr bwMode="auto">
            <a:xfrm>
              <a:off x="4390994" y="4379137"/>
              <a:ext cx="2160587" cy="593725"/>
            </a:xfrm>
            <a:prstGeom prst="rect">
              <a:avLst/>
            </a:prstGeom>
            <a:noFill/>
            <a:ln w="9525" algn="ctr">
              <a:noFill/>
              <a:miter lim="800000"/>
              <a:headEnd/>
              <a:tailEnd/>
            </a:ln>
          </p:spPr>
          <p:txBody>
            <a:bodyPr wrap="none" lIns="90000" tIns="46800" rIns="90000" bIns="46800" anchor="ctr"/>
            <a:lstStyle/>
            <a:p>
              <a:pPr algn="ctr"/>
              <a:r>
                <a:rPr lang="en-US" altLang="zh-CN" sz="1800" u="none" dirty="0" smtClean="0">
                  <a:solidFill>
                    <a:schemeClr val="accent5">
                      <a:lumMod val="50000"/>
                    </a:schemeClr>
                  </a:solidFill>
                  <a:latin typeface="Arial" charset="0"/>
                  <a:ea typeface="宋体" charset="-122"/>
                </a:rPr>
                <a:t>202.62.226.35:</a:t>
              </a:r>
              <a:r>
                <a:rPr lang="en-US" altLang="zh-CN" sz="1800" b="0" u="none" dirty="0" smtClean="0">
                  <a:solidFill>
                    <a:schemeClr val="accent5">
                      <a:lumMod val="50000"/>
                    </a:schemeClr>
                  </a:solidFill>
                  <a:latin typeface="Arial" charset="0"/>
                  <a:ea typeface="宋体" charset="-122"/>
                </a:rPr>
                <a:t>20</a:t>
              </a:r>
              <a:endParaRPr lang="en-US" altLang="zh-CN" sz="1800" b="0" u="none" dirty="0">
                <a:solidFill>
                  <a:schemeClr val="accent5">
                    <a:lumMod val="50000"/>
                  </a:schemeClr>
                </a:solidFill>
                <a:latin typeface="Arial" charset="0"/>
                <a:ea typeface="宋体" charset="-122"/>
              </a:endParaRPr>
            </a:p>
            <a:p>
              <a:pPr algn="ctr"/>
              <a:r>
                <a:rPr lang="en-US" altLang="zh-CN" sz="1800" u="none" dirty="0">
                  <a:solidFill>
                    <a:schemeClr val="accent5">
                      <a:lumMod val="50000"/>
                    </a:schemeClr>
                  </a:solidFill>
                  <a:latin typeface="Arial" charset="0"/>
                  <a:ea typeface="宋体" charset="-122"/>
                </a:rPr>
                <a:t>198.69.10.2:</a:t>
              </a:r>
              <a:r>
                <a:rPr lang="en-US" altLang="zh-CN" sz="1800" b="0" u="none" dirty="0">
                  <a:solidFill>
                    <a:schemeClr val="accent5">
                      <a:lumMod val="50000"/>
                    </a:schemeClr>
                  </a:solidFill>
                  <a:latin typeface="Arial" charset="0"/>
                  <a:ea typeface="宋体" charset="-122"/>
                </a:rPr>
                <a:t>1500</a:t>
              </a:r>
            </a:p>
          </p:txBody>
        </p:sp>
        <p:sp>
          <p:nvSpPr>
            <p:cNvPr id="330772" name="Line 36"/>
            <p:cNvSpPr>
              <a:spLocks noChangeShapeType="1"/>
            </p:cNvSpPr>
            <p:nvPr/>
          </p:nvSpPr>
          <p:spPr bwMode="auto">
            <a:xfrm>
              <a:off x="6118194" y="1405749"/>
              <a:ext cx="144462" cy="0"/>
            </a:xfrm>
            <a:prstGeom prst="line">
              <a:avLst/>
            </a:prstGeom>
            <a:noFill/>
            <a:ln w="9525">
              <a:solidFill>
                <a:schemeClr val="tx1"/>
              </a:solidFill>
              <a:round/>
              <a:headEnd/>
              <a:tailEnd/>
            </a:ln>
          </p:spPr>
          <p:txBody>
            <a:bodyPr lIns="90000" tIns="46800" rIns="90000" bIns="46800"/>
            <a:lstStyle/>
            <a:p>
              <a:endParaRPr lang="zh-CN" altLang="en-US"/>
            </a:p>
          </p:txBody>
        </p:sp>
        <p:sp>
          <p:nvSpPr>
            <p:cNvPr id="330773" name="Line 37"/>
            <p:cNvSpPr>
              <a:spLocks noChangeShapeType="1"/>
            </p:cNvSpPr>
            <p:nvPr/>
          </p:nvSpPr>
          <p:spPr bwMode="auto">
            <a:xfrm>
              <a:off x="6262656" y="1405749"/>
              <a:ext cx="0" cy="1349375"/>
            </a:xfrm>
            <a:prstGeom prst="line">
              <a:avLst/>
            </a:prstGeom>
            <a:noFill/>
            <a:ln w="9525">
              <a:solidFill>
                <a:schemeClr val="tx1"/>
              </a:solidFill>
              <a:round/>
              <a:headEnd/>
              <a:tailEnd/>
            </a:ln>
          </p:spPr>
          <p:txBody>
            <a:bodyPr lIns="90000" tIns="46800" rIns="90000" bIns="46800"/>
            <a:lstStyle/>
            <a:p>
              <a:endParaRPr lang="zh-CN" altLang="en-US"/>
            </a:p>
          </p:txBody>
        </p:sp>
        <p:sp>
          <p:nvSpPr>
            <p:cNvPr id="330774" name="Line 38"/>
            <p:cNvSpPr>
              <a:spLocks noChangeShapeType="1"/>
            </p:cNvSpPr>
            <p:nvPr/>
          </p:nvSpPr>
          <p:spPr bwMode="auto">
            <a:xfrm flipH="1">
              <a:off x="6191219" y="2755124"/>
              <a:ext cx="71437" cy="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330775" name="Line 39"/>
            <p:cNvSpPr>
              <a:spLocks noChangeShapeType="1"/>
            </p:cNvSpPr>
            <p:nvPr/>
          </p:nvSpPr>
          <p:spPr bwMode="auto">
            <a:xfrm>
              <a:off x="6118194" y="1296212"/>
              <a:ext cx="504825" cy="0"/>
            </a:xfrm>
            <a:prstGeom prst="line">
              <a:avLst/>
            </a:prstGeom>
            <a:noFill/>
            <a:ln w="9525">
              <a:solidFill>
                <a:schemeClr val="tx1"/>
              </a:solidFill>
              <a:round/>
              <a:headEnd/>
              <a:tailEnd/>
            </a:ln>
          </p:spPr>
          <p:txBody>
            <a:bodyPr lIns="90000" tIns="46800" rIns="90000" bIns="46800"/>
            <a:lstStyle/>
            <a:p>
              <a:endParaRPr lang="zh-CN" altLang="en-US"/>
            </a:p>
          </p:txBody>
        </p:sp>
        <p:sp>
          <p:nvSpPr>
            <p:cNvPr id="330776" name="Line 40"/>
            <p:cNvSpPr>
              <a:spLocks noChangeShapeType="1"/>
            </p:cNvSpPr>
            <p:nvPr/>
          </p:nvSpPr>
          <p:spPr bwMode="auto">
            <a:xfrm>
              <a:off x="6623019" y="1296212"/>
              <a:ext cx="0" cy="2863850"/>
            </a:xfrm>
            <a:prstGeom prst="line">
              <a:avLst/>
            </a:prstGeom>
            <a:noFill/>
            <a:ln w="9525">
              <a:solidFill>
                <a:schemeClr val="tx1"/>
              </a:solidFill>
              <a:round/>
              <a:headEnd/>
              <a:tailEnd/>
            </a:ln>
          </p:spPr>
          <p:txBody>
            <a:bodyPr lIns="90000" tIns="46800" rIns="90000" bIns="46800"/>
            <a:lstStyle/>
            <a:p>
              <a:endParaRPr lang="zh-CN" altLang="en-US"/>
            </a:p>
          </p:txBody>
        </p:sp>
        <p:sp>
          <p:nvSpPr>
            <p:cNvPr id="330777" name="Line 41"/>
            <p:cNvSpPr>
              <a:spLocks noChangeShapeType="1"/>
            </p:cNvSpPr>
            <p:nvPr/>
          </p:nvSpPr>
          <p:spPr bwMode="auto">
            <a:xfrm flipH="1">
              <a:off x="6191219" y="4160062"/>
              <a:ext cx="431800" cy="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330778" name="Rectangle 43"/>
            <p:cNvSpPr>
              <a:spLocks noChangeArrowheads="1"/>
            </p:cNvSpPr>
            <p:nvPr/>
          </p:nvSpPr>
          <p:spPr bwMode="auto">
            <a:xfrm>
              <a:off x="5630831" y="2135999"/>
              <a:ext cx="608157" cy="402291"/>
            </a:xfrm>
            <a:prstGeom prst="rect">
              <a:avLst/>
            </a:prstGeom>
            <a:noFill/>
            <a:ln w="9525">
              <a:noFill/>
              <a:miter lim="800000"/>
              <a:headEnd/>
              <a:tailEnd/>
            </a:ln>
          </p:spPr>
          <p:txBody>
            <a:bodyPr wrap="none" lIns="90000" tIns="46800" rIns="90000" bIns="46800">
              <a:spAutoFit/>
            </a:bodyPr>
            <a:lstStyle/>
            <a:p>
              <a:r>
                <a:rPr lang="en-US" altLang="zh-CN" sz="2000" b="0" u="none" dirty="0">
                  <a:solidFill>
                    <a:srgbClr val="C00000"/>
                  </a:solidFill>
                  <a:ea typeface="+mn-ea"/>
                </a:rPr>
                <a:t>fork</a:t>
              </a:r>
            </a:p>
          </p:txBody>
        </p:sp>
        <p:sp>
          <p:nvSpPr>
            <p:cNvPr id="330779" name="Rectangle 44"/>
            <p:cNvSpPr>
              <a:spLocks noChangeArrowheads="1"/>
            </p:cNvSpPr>
            <p:nvPr/>
          </p:nvSpPr>
          <p:spPr bwMode="auto">
            <a:xfrm>
              <a:off x="6621431" y="3375837"/>
              <a:ext cx="678689" cy="402291"/>
            </a:xfrm>
            <a:prstGeom prst="rect">
              <a:avLst/>
            </a:prstGeom>
            <a:noFill/>
            <a:ln w="9525">
              <a:noFill/>
              <a:miter lim="800000"/>
              <a:headEnd/>
              <a:tailEnd/>
            </a:ln>
          </p:spPr>
          <p:txBody>
            <a:bodyPr wrap="none" lIns="90000" tIns="46800" rIns="90000" bIns="46800">
              <a:spAutoFit/>
            </a:bodyPr>
            <a:lstStyle/>
            <a:p>
              <a:r>
                <a:rPr lang="en-US" altLang="zh-CN" sz="2000" b="0" u="none" dirty="0">
                  <a:solidFill>
                    <a:srgbClr val="C00000"/>
                  </a:solidFill>
                  <a:ea typeface="+mn-ea"/>
                </a:rPr>
                <a:t>fork</a:t>
              </a:r>
              <a:r>
                <a:rPr lang="en-US" altLang="zh-CN" sz="2000" u="none" dirty="0">
                  <a:solidFill>
                    <a:srgbClr val="0000CC"/>
                  </a:solidFill>
                  <a:latin typeface="Arial" charset="0"/>
                  <a:ea typeface="宋体" charset="-122"/>
                </a:rPr>
                <a:t> </a:t>
              </a:r>
            </a:p>
          </p:txBody>
        </p:sp>
        <p:sp>
          <p:nvSpPr>
            <p:cNvPr id="330780" name="Line 45"/>
            <p:cNvSpPr>
              <a:spLocks noChangeShapeType="1"/>
            </p:cNvSpPr>
            <p:nvPr/>
          </p:nvSpPr>
          <p:spPr bwMode="auto">
            <a:xfrm>
              <a:off x="2211356" y="1993124"/>
              <a:ext cx="2181225" cy="815975"/>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330781" name="Line 46"/>
            <p:cNvSpPr>
              <a:spLocks noChangeShapeType="1"/>
            </p:cNvSpPr>
            <p:nvPr/>
          </p:nvSpPr>
          <p:spPr bwMode="auto">
            <a:xfrm>
              <a:off x="2211356" y="3423462"/>
              <a:ext cx="2181225" cy="79216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330782" name="Line 47"/>
            <p:cNvSpPr>
              <a:spLocks noChangeShapeType="1"/>
            </p:cNvSpPr>
            <p:nvPr/>
          </p:nvSpPr>
          <p:spPr bwMode="auto">
            <a:xfrm flipV="1">
              <a:off x="2231994" y="1620062"/>
              <a:ext cx="2160587" cy="1646237"/>
            </a:xfrm>
            <a:prstGeom prst="line">
              <a:avLst/>
            </a:prstGeom>
            <a:noFill/>
            <a:ln w="9525">
              <a:solidFill>
                <a:schemeClr val="tx1"/>
              </a:solidFill>
              <a:prstDash val="dash"/>
              <a:round/>
              <a:headEnd/>
              <a:tailEnd type="triangle" w="med" len="med"/>
            </a:ln>
          </p:spPr>
          <p:txBody>
            <a:bodyPr lIns="90000" tIns="46800" rIns="90000" bIns="46800"/>
            <a:lstStyle/>
            <a:p>
              <a:endParaRPr lang="zh-CN" altLang="en-US"/>
            </a:p>
          </p:txBody>
        </p:sp>
        <p:sp>
          <p:nvSpPr>
            <p:cNvPr id="330783" name="Line 48"/>
            <p:cNvSpPr>
              <a:spLocks noChangeShapeType="1"/>
            </p:cNvSpPr>
            <p:nvPr/>
          </p:nvSpPr>
          <p:spPr bwMode="auto">
            <a:xfrm flipV="1">
              <a:off x="2211356" y="1513699"/>
              <a:ext cx="2181225" cy="307975"/>
            </a:xfrm>
            <a:prstGeom prst="line">
              <a:avLst/>
            </a:prstGeom>
            <a:noFill/>
            <a:ln w="9525">
              <a:solidFill>
                <a:schemeClr val="tx1"/>
              </a:solidFill>
              <a:prstDash val="dash"/>
              <a:round/>
              <a:headEnd/>
              <a:tailEnd type="triangle" w="med" len="med"/>
            </a:ln>
          </p:spPr>
          <p:txBody>
            <a:bodyPr lIns="90000" tIns="46800" rIns="90000" bIns="46800"/>
            <a:lstStyle/>
            <a:p>
              <a:endParaRPr lang="zh-CN" altLang="en-US"/>
            </a:p>
          </p:txBody>
        </p:sp>
      </p:gr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1" name="标题 1"/>
          <p:cNvSpPr>
            <a:spLocks noGrp="1"/>
          </p:cNvSpPr>
          <p:nvPr>
            <p:ph type="title" idx="4294967295"/>
          </p:nvPr>
        </p:nvSpPr>
        <p:spPr>
          <a:xfrm>
            <a:off x="357203" y="715162"/>
            <a:ext cx="6429375" cy="857250"/>
          </a:xfrm>
        </p:spPr>
        <p:txBody>
          <a:bodyPr/>
          <a:lstStyle/>
          <a:p>
            <a:pPr algn="l"/>
            <a:r>
              <a:rPr lang="en-US" altLang="zh-CN" sz="2000" b="0" kern="1200" dirty="0" smtClean="0">
                <a:solidFill>
                  <a:srgbClr val="1A3868"/>
                </a:solidFill>
                <a:latin typeface="Times New Roman" pitchFamily="18" charset="0"/>
                <a:ea typeface="微软雅黑" pitchFamily="34" charset="-122"/>
                <a:cs typeface="Times New Roman" pitchFamily="18" charset="0"/>
              </a:rPr>
              <a:t>5. </a:t>
            </a:r>
            <a:r>
              <a:rPr lang="zh-CN" altLang="en-US" sz="2000" b="0" kern="1200" dirty="0" smtClean="0">
                <a:solidFill>
                  <a:srgbClr val="1A3868"/>
                </a:solidFill>
                <a:latin typeface="Times New Roman" pitchFamily="18" charset="0"/>
                <a:ea typeface="微软雅黑" pitchFamily="34" charset="-122"/>
                <a:cs typeface="Times New Roman" pitchFamily="18" charset="0"/>
              </a:rPr>
              <a:t>支持可靠传输服务</a:t>
            </a:r>
          </a:p>
        </p:txBody>
      </p:sp>
      <p:sp>
        <p:nvSpPr>
          <p:cNvPr id="332802" name="内容占位符 2"/>
          <p:cNvSpPr>
            <a:spLocks noGrp="1"/>
          </p:cNvSpPr>
          <p:nvPr>
            <p:ph idx="4294967295"/>
          </p:nvPr>
        </p:nvSpPr>
        <p:spPr>
          <a:xfrm>
            <a:off x="71438" y="1390651"/>
            <a:ext cx="6643702" cy="3253595"/>
          </a:xfrm>
        </p:spPr>
        <p:txBody>
          <a:bodyPr/>
          <a:lstStyle/>
          <a:p>
            <a:pPr marL="268288" indent="-268288">
              <a:lnSpc>
                <a:spcPct val="150000"/>
              </a:lnSpc>
              <a:spcBef>
                <a:spcPts val="0"/>
              </a:spcBef>
              <a:spcAft>
                <a:spcPts val="600"/>
              </a:spcAft>
            </a:pP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是一种可靠的传输服务协议，它使用</a:t>
            </a:r>
            <a:r>
              <a:rPr lang="zh-CN" altLang="en-US" sz="2000" dirty="0" smtClean="0">
                <a:solidFill>
                  <a:srgbClr val="C00000"/>
                </a:solidFill>
                <a:latin typeface="Times New Roman" pitchFamily="18" charset="0"/>
                <a:cs typeface="Times New Roman" pitchFamily="18" charset="0"/>
              </a:rPr>
              <a:t>确认机制</a:t>
            </a:r>
            <a:r>
              <a:rPr lang="zh-CN" altLang="en-US" sz="2000" kern="1200" dirty="0" smtClean="0">
                <a:solidFill>
                  <a:srgbClr val="1A3868"/>
                </a:solidFill>
                <a:latin typeface="Times New Roman" pitchFamily="18" charset="0"/>
                <a:ea typeface="微软雅黑" pitchFamily="34" charset="-122"/>
                <a:cs typeface="Times New Roman" pitchFamily="18" charset="0"/>
              </a:rPr>
              <a:t>检查数据是否安全和完整地到达，并且提供</a:t>
            </a:r>
            <a:r>
              <a:rPr lang="zh-CN" altLang="en-US" sz="2000" dirty="0" smtClean="0">
                <a:solidFill>
                  <a:srgbClr val="C00000"/>
                </a:solidFill>
                <a:latin typeface="Times New Roman" pitchFamily="18" charset="0"/>
                <a:cs typeface="Times New Roman" pitchFamily="18" charset="0"/>
              </a:rPr>
              <a:t>拥塞控制</a:t>
            </a:r>
            <a:r>
              <a:rPr lang="zh-CN" altLang="en-US" sz="2000" kern="1200" dirty="0" smtClean="0">
                <a:solidFill>
                  <a:srgbClr val="1A3868"/>
                </a:solidFill>
                <a:latin typeface="Times New Roman" pitchFamily="18" charset="0"/>
                <a:ea typeface="微软雅黑" pitchFamily="34" charset="-122"/>
                <a:cs typeface="Times New Roman" pitchFamily="18" charset="0"/>
              </a:rPr>
              <a:t>功能；</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marL="268288" indent="-268288">
              <a:lnSpc>
                <a:spcPct val="150000"/>
              </a:lnSpc>
              <a:spcBef>
                <a:spcPts val="0"/>
              </a:spcBef>
              <a:spcAft>
                <a:spcPts val="600"/>
              </a:spcAft>
            </a:pP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支持可靠数据通信的关键是对发送和接收的数据进行</a:t>
            </a:r>
            <a:r>
              <a:rPr lang="zh-CN" altLang="en-US" sz="2000" dirty="0" smtClean="0">
                <a:solidFill>
                  <a:srgbClr val="C00000"/>
                </a:solidFill>
                <a:latin typeface="Times New Roman" pitchFamily="18" charset="0"/>
                <a:cs typeface="Times New Roman" pitchFamily="18" charset="0"/>
              </a:rPr>
              <a:t>跟踪、确认与重传</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marL="268288" indent="-268288">
              <a:lnSpc>
                <a:spcPct val="150000"/>
              </a:lnSpc>
              <a:spcBef>
                <a:spcPts val="0"/>
              </a:spcBef>
              <a:spcAft>
                <a:spcPts val="6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传输层传输的可靠性是建立在（不可靠的）网络层基础上，同时也就会受到它们的限制。</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2666529" y="2199854"/>
            <a:ext cx="3705671" cy="102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cap="all">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a:lstStyle>
          <a:p>
            <a:r>
              <a:rPr lang="zh-CN" altLang="en-US" sz="4800" u="none" kern="0" smtClean="0">
                <a:solidFill>
                  <a:srgbClr val="1A3868"/>
                </a:solidFill>
                <a:latin typeface="Times New Roman" pitchFamily="18" charset="0"/>
                <a:ea typeface="+mn-ea"/>
                <a:cs typeface="Times New Roman" pitchFamily="18" charset="0"/>
              </a:rPr>
              <a:t>习题</a:t>
            </a:r>
            <a:endParaRPr lang="zh-CN" altLang="en-US" sz="4800" u="none" kern="0" dirty="0">
              <a:solidFill>
                <a:srgbClr val="1A3868"/>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927399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312" y="1132384"/>
            <a:ext cx="7343032" cy="3631763"/>
          </a:xfrm>
          <a:prstGeom prst="rect">
            <a:avLst/>
          </a:prstGeom>
        </p:spPr>
        <p:txBody>
          <a:bodyPr wrap="square">
            <a:spAutoFit/>
          </a:bodyPr>
          <a:lstStyle/>
          <a:p>
            <a:pPr>
              <a:lnSpc>
                <a:spcPct val="150000"/>
              </a:lnSpc>
            </a:pPr>
            <a:r>
              <a:rPr lang="zh-CN" altLang="zh-CN" sz="2000" b="0" u="none" dirty="0" smtClean="0">
                <a:solidFill>
                  <a:srgbClr val="1A3868"/>
                </a:solidFill>
                <a:cs typeface="+mn-cs"/>
              </a:rPr>
              <a:t>4 </a:t>
            </a:r>
            <a:r>
              <a:rPr lang="zh-CN" altLang="zh-CN" sz="2000" b="0" u="none" dirty="0">
                <a:solidFill>
                  <a:srgbClr val="1A3868"/>
                </a:solidFill>
                <a:cs typeface="+mn-cs"/>
              </a:rPr>
              <a:t>以下关于传输层</a:t>
            </a:r>
            <a:r>
              <a:rPr lang="zh-CN" altLang="zh-CN" sz="2000" b="0" u="none" dirty="0" smtClean="0">
                <a:solidFill>
                  <a:srgbClr val="1A3868"/>
                </a:solidFill>
                <a:cs typeface="+mn-cs"/>
              </a:rPr>
              <a:t>协议与</a:t>
            </a:r>
            <a:r>
              <a:rPr lang="zh-CN" altLang="zh-CN" sz="2000" b="0" u="none" dirty="0">
                <a:solidFill>
                  <a:srgbClr val="1A3868"/>
                </a:solidFill>
                <a:cs typeface="+mn-cs"/>
              </a:rPr>
              <a:t>应用层协议关系的描述中错误的</a:t>
            </a:r>
            <a:r>
              <a:rPr lang="zh-CN" altLang="zh-CN" sz="2000" b="0" u="none" dirty="0" smtClean="0">
                <a:solidFill>
                  <a:srgbClr val="1A3868"/>
                </a:solidFill>
                <a:cs typeface="+mn-cs"/>
              </a:rPr>
              <a:t>是</a:t>
            </a:r>
            <a:r>
              <a:rPr lang="zh-CN" altLang="en-US" sz="2000" b="0" u="none" dirty="0" smtClean="0">
                <a:solidFill>
                  <a:srgbClr val="1A3868"/>
                </a:solidFill>
                <a:cs typeface="+mn-cs"/>
              </a:rPr>
              <a:t>（  ）</a:t>
            </a:r>
            <a:endParaRPr lang="en-US" altLang="zh-CN" sz="2000" b="0" u="none" dirty="0" smtClean="0">
              <a:solidFill>
                <a:srgbClr val="1A3868"/>
              </a:solidFill>
              <a:cs typeface="+mn-cs"/>
            </a:endParaRPr>
          </a:p>
          <a:p>
            <a:pPr marL="457200" indent="-457200">
              <a:spcBef>
                <a:spcPts val="600"/>
              </a:spcBef>
              <a:buAutoNum type="alphaUcPeriod"/>
            </a:pPr>
            <a:r>
              <a:rPr lang="en-US" altLang="zh-CN" sz="2000" b="0" u="none" dirty="0" smtClean="0">
                <a:solidFill>
                  <a:srgbClr val="1A3868"/>
                </a:solidFill>
                <a:cs typeface="+mn-cs"/>
              </a:rPr>
              <a:t>TELNET</a:t>
            </a:r>
            <a:r>
              <a:rPr lang="zh-CN" altLang="en-US" sz="2000" b="0" u="none" dirty="0" smtClean="0">
                <a:solidFill>
                  <a:srgbClr val="1A3868"/>
                </a:solidFill>
                <a:cs typeface="+mn-cs"/>
              </a:rPr>
              <a:t>、</a:t>
            </a:r>
            <a:r>
              <a:rPr lang="en-US" altLang="zh-CN" sz="2000" b="0" u="none" dirty="0" smtClean="0">
                <a:solidFill>
                  <a:srgbClr val="1A3868"/>
                </a:solidFill>
                <a:cs typeface="+mn-cs"/>
              </a:rPr>
              <a:t>SMTP</a:t>
            </a:r>
            <a:r>
              <a:rPr lang="zh-CN" altLang="en-US" sz="2000" b="0" u="none" dirty="0" smtClean="0">
                <a:solidFill>
                  <a:srgbClr val="1A3868"/>
                </a:solidFill>
                <a:cs typeface="+mn-cs"/>
              </a:rPr>
              <a:t>、</a:t>
            </a:r>
            <a:r>
              <a:rPr lang="en-US" altLang="zh-CN" sz="2000" b="0" u="none" dirty="0" smtClean="0">
                <a:solidFill>
                  <a:srgbClr val="1A3868"/>
                </a:solidFill>
                <a:cs typeface="+mn-cs"/>
              </a:rPr>
              <a:t>FTP</a:t>
            </a:r>
            <a:r>
              <a:rPr lang="zh-CN" altLang="en-US" sz="2000" b="0" u="none" dirty="0" smtClean="0">
                <a:solidFill>
                  <a:srgbClr val="1A3868"/>
                </a:solidFill>
                <a:cs typeface="+mn-cs"/>
              </a:rPr>
              <a:t>、</a:t>
            </a:r>
            <a:r>
              <a:rPr lang="en-US" altLang="zh-CN" sz="2000" b="0" u="none" dirty="0" smtClean="0">
                <a:solidFill>
                  <a:srgbClr val="1A3868"/>
                </a:solidFill>
                <a:cs typeface="+mn-cs"/>
              </a:rPr>
              <a:t>HTTP</a:t>
            </a:r>
            <a:r>
              <a:rPr lang="zh-CN" altLang="en-US" sz="2000" b="0" u="none" dirty="0" smtClean="0">
                <a:solidFill>
                  <a:srgbClr val="1A3868"/>
                </a:solidFill>
                <a:cs typeface="+mn-cs"/>
              </a:rPr>
              <a:t>等应用层协议使用</a:t>
            </a:r>
            <a:r>
              <a:rPr lang="en-US" altLang="zh-CN" sz="2000" b="0" u="none" dirty="0" smtClean="0">
                <a:solidFill>
                  <a:srgbClr val="1A3868"/>
                </a:solidFill>
                <a:cs typeface="+mn-cs"/>
              </a:rPr>
              <a:t>TCP</a:t>
            </a:r>
          </a:p>
          <a:p>
            <a:pPr marL="457200" indent="-457200">
              <a:spcBef>
                <a:spcPts val="600"/>
              </a:spcBef>
              <a:buAutoNum type="alphaUcPeriod"/>
            </a:pPr>
            <a:r>
              <a:rPr lang="en-US" altLang="zh-CN" sz="2000" b="0" u="none" dirty="0" smtClean="0">
                <a:solidFill>
                  <a:srgbClr val="1A3868"/>
                </a:solidFill>
                <a:cs typeface="+mn-cs"/>
              </a:rPr>
              <a:t>DNS</a:t>
            </a:r>
            <a:r>
              <a:rPr lang="zh-CN" altLang="en-US" sz="2000" b="0" u="none" dirty="0" smtClean="0">
                <a:solidFill>
                  <a:srgbClr val="1A3868"/>
                </a:solidFill>
                <a:cs typeface="+mn-cs"/>
              </a:rPr>
              <a:t>协议既可以使用</a:t>
            </a:r>
            <a:r>
              <a:rPr lang="en-US" altLang="zh-CN" sz="2000" b="0" u="none" dirty="0" smtClean="0">
                <a:solidFill>
                  <a:srgbClr val="1A3868"/>
                </a:solidFill>
                <a:cs typeface="+mn-cs"/>
              </a:rPr>
              <a:t>TCP</a:t>
            </a:r>
            <a:r>
              <a:rPr lang="zh-CN" altLang="en-US" sz="2000" b="0" u="none" dirty="0" smtClean="0">
                <a:solidFill>
                  <a:srgbClr val="1A3868"/>
                </a:solidFill>
                <a:cs typeface="+mn-cs"/>
              </a:rPr>
              <a:t>协议，也可以使用</a:t>
            </a:r>
            <a:r>
              <a:rPr lang="en-US" altLang="zh-CN" sz="2000" b="0" u="none" dirty="0" smtClean="0">
                <a:solidFill>
                  <a:srgbClr val="1A3868"/>
                </a:solidFill>
                <a:cs typeface="+mn-cs"/>
              </a:rPr>
              <a:t>UDP</a:t>
            </a:r>
            <a:r>
              <a:rPr lang="zh-CN" altLang="en-US" sz="2000" b="0" u="none" dirty="0" smtClean="0">
                <a:solidFill>
                  <a:srgbClr val="1A3868"/>
                </a:solidFill>
                <a:cs typeface="+mn-cs"/>
              </a:rPr>
              <a:t>协议</a:t>
            </a:r>
            <a:endParaRPr lang="en-US" altLang="zh-CN" sz="2000" b="0" u="none" dirty="0" smtClean="0">
              <a:solidFill>
                <a:srgbClr val="1A3868"/>
              </a:solidFill>
              <a:cs typeface="+mn-cs"/>
            </a:endParaRPr>
          </a:p>
          <a:p>
            <a:pPr marL="457200" indent="-457200">
              <a:spcBef>
                <a:spcPts val="600"/>
              </a:spcBef>
              <a:buAutoNum type="alphaUcPeriod"/>
            </a:pPr>
            <a:r>
              <a:rPr lang="zh-CN" altLang="zh-CN" sz="2000" b="0" u="none" dirty="0" smtClean="0">
                <a:solidFill>
                  <a:srgbClr val="1A3868"/>
                </a:solidFill>
                <a:cs typeface="+mn-cs"/>
              </a:rPr>
              <a:t>SNMP依赖</a:t>
            </a:r>
            <a:r>
              <a:rPr lang="zh-CN" altLang="en-US" sz="2000" b="0" u="none" dirty="0" smtClean="0">
                <a:solidFill>
                  <a:srgbClr val="1A3868"/>
                </a:solidFill>
                <a:cs typeface="+mn-cs"/>
              </a:rPr>
              <a:t>于</a:t>
            </a:r>
            <a:r>
              <a:rPr lang="zh-CN" altLang="zh-CN" sz="2000" b="0" u="none" dirty="0" smtClean="0">
                <a:solidFill>
                  <a:srgbClr val="1A3868"/>
                </a:solidFill>
                <a:cs typeface="+mn-cs"/>
              </a:rPr>
              <a:t>TCP协议</a:t>
            </a:r>
            <a:endParaRPr lang="en-US" altLang="zh-CN" sz="2000" b="0" u="none" dirty="0" smtClean="0">
              <a:solidFill>
                <a:srgbClr val="1A3868"/>
              </a:solidFill>
              <a:cs typeface="+mn-cs"/>
            </a:endParaRPr>
          </a:p>
          <a:p>
            <a:pPr marL="457200" indent="-457200">
              <a:spcBef>
                <a:spcPts val="600"/>
              </a:spcBef>
              <a:buAutoNum type="alphaUcPeriod"/>
            </a:pPr>
            <a:r>
              <a:rPr lang="en-US" altLang="zh-CN" sz="2000" b="0" u="none" dirty="0" smtClean="0">
                <a:solidFill>
                  <a:srgbClr val="1A3868"/>
                </a:solidFill>
                <a:cs typeface="+mn-cs"/>
              </a:rPr>
              <a:t>P2P</a:t>
            </a:r>
            <a:r>
              <a:rPr lang="zh-CN" altLang="en-US" sz="2000" b="0" u="none" dirty="0" smtClean="0">
                <a:solidFill>
                  <a:srgbClr val="1A3868"/>
                </a:solidFill>
                <a:cs typeface="+mn-cs"/>
              </a:rPr>
              <a:t>会话类应用使用</a:t>
            </a:r>
            <a:r>
              <a:rPr lang="en-US" altLang="zh-CN" sz="2000" b="0" u="none" dirty="0" smtClean="0">
                <a:solidFill>
                  <a:srgbClr val="1A3868"/>
                </a:solidFill>
                <a:cs typeface="+mn-cs"/>
              </a:rPr>
              <a:t>UDP</a:t>
            </a:r>
            <a:r>
              <a:rPr lang="zh-CN" altLang="en-US" sz="2000" b="0" u="none" dirty="0" smtClean="0">
                <a:solidFill>
                  <a:srgbClr val="1A3868"/>
                </a:solidFill>
                <a:cs typeface="+mn-cs"/>
              </a:rPr>
              <a:t>协议</a:t>
            </a:r>
            <a:endParaRPr lang="en-US" altLang="zh-CN" sz="2000" b="0" u="none" dirty="0" smtClean="0">
              <a:solidFill>
                <a:srgbClr val="1A3868"/>
              </a:solidFill>
              <a:cs typeface="+mn-cs"/>
            </a:endParaRPr>
          </a:p>
          <a:p>
            <a:pPr marL="457200" indent="-457200">
              <a:buAutoNum type="alphaUcPeriod"/>
            </a:pPr>
            <a:endParaRPr lang="en-US" altLang="zh-CN" sz="2000" b="0" u="none" dirty="0">
              <a:solidFill>
                <a:srgbClr val="1A3868"/>
              </a:solidFill>
              <a:cs typeface="+mn-cs"/>
            </a:endParaRPr>
          </a:p>
          <a:p>
            <a:pPr>
              <a:lnSpc>
                <a:spcPct val="150000"/>
              </a:lnSpc>
            </a:pPr>
            <a:r>
              <a:rPr lang="en-US" altLang="zh-CN" sz="2000" b="0" u="none" dirty="0" smtClean="0">
                <a:solidFill>
                  <a:srgbClr val="1A3868"/>
                </a:solidFill>
                <a:cs typeface="+mn-cs"/>
              </a:rPr>
              <a:t>5 </a:t>
            </a:r>
            <a:r>
              <a:rPr lang="zh-CN" altLang="zh-CN" sz="2000" b="0" u="none" dirty="0" smtClean="0">
                <a:solidFill>
                  <a:srgbClr val="1A3868"/>
                </a:solidFill>
                <a:cs typeface="+mn-cs"/>
              </a:rPr>
              <a:t>以下</a:t>
            </a:r>
            <a:r>
              <a:rPr lang="zh-CN" altLang="zh-CN" sz="2000" b="0" u="none" dirty="0">
                <a:solidFill>
                  <a:srgbClr val="1A3868"/>
                </a:solidFill>
                <a:cs typeface="+mn-cs"/>
              </a:rPr>
              <a:t>关于TCP协议主要特点的描述中错误</a:t>
            </a:r>
            <a:r>
              <a:rPr lang="zh-CN" altLang="zh-CN" sz="2000" b="0" u="none" dirty="0" smtClean="0">
                <a:solidFill>
                  <a:srgbClr val="1A3868"/>
                </a:solidFill>
                <a:cs typeface="+mn-cs"/>
              </a:rPr>
              <a:t>的</a:t>
            </a:r>
            <a:r>
              <a:rPr lang="zh-CN" altLang="en-US" sz="2000" b="0" u="none" dirty="0" smtClean="0">
                <a:solidFill>
                  <a:srgbClr val="1A3868"/>
                </a:solidFill>
                <a:cs typeface="+mn-cs"/>
              </a:rPr>
              <a:t>是（  ）</a:t>
            </a:r>
            <a:endParaRPr lang="en-US" altLang="zh-CN" sz="2000" b="0" u="none" dirty="0" smtClean="0">
              <a:solidFill>
                <a:srgbClr val="1A3868"/>
              </a:solidFill>
              <a:cs typeface="+mn-cs"/>
            </a:endParaRPr>
          </a:p>
          <a:p>
            <a:pPr>
              <a:spcBef>
                <a:spcPts val="600"/>
              </a:spcBef>
            </a:pPr>
            <a:r>
              <a:rPr lang="en-US" altLang="zh-CN" sz="2000" b="0" u="none" dirty="0" smtClean="0">
                <a:solidFill>
                  <a:srgbClr val="1A3868"/>
                </a:solidFill>
                <a:cs typeface="+mn-cs"/>
              </a:rPr>
              <a:t>A. </a:t>
            </a:r>
            <a:r>
              <a:rPr lang="zh-CN" altLang="en-US" sz="2000" b="0" u="none" dirty="0" smtClean="0">
                <a:solidFill>
                  <a:srgbClr val="1A3868"/>
                </a:solidFill>
                <a:cs typeface="+mn-cs"/>
              </a:rPr>
              <a:t>面向连接</a:t>
            </a:r>
            <a:r>
              <a:rPr lang="en-US" altLang="zh-CN" sz="2000" b="0" u="none" dirty="0" smtClean="0">
                <a:solidFill>
                  <a:srgbClr val="1A3868"/>
                </a:solidFill>
                <a:cs typeface="+mn-cs"/>
              </a:rPr>
              <a:t>	B. </a:t>
            </a:r>
            <a:r>
              <a:rPr lang="zh-CN" altLang="zh-CN" sz="2000" b="0" u="none" dirty="0" smtClean="0">
                <a:solidFill>
                  <a:srgbClr val="1A3868"/>
                </a:solidFill>
                <a:cs typeface="+mn-cs"/>
              </a:rPr>
              <a:t>提供</a:t>
            </a:r>
            <a:r>
              <a:rPr lang="zh-CN" altLang="zh-CN" sz="2000" b="0" u="none" dirty="0">
                <a:solidFill>
                  <a:srgbClr val="1A3868"/>
                </a:solidFill>
                <a:cs typeface="+mn-cs"/>
              </a:rPr>
              <a:t>身份</a:t>
            </a:r>
            <a:r>
              <a:rPr lang="zh-CN" altLang="zh-CN" sz="2000" b="0" u="none" dirty="0" smtClean="0">
                <a:solidFill>
                  <a:srgbClr val="1A3868"/>
                </a:solidFill>
                <a:cs typeface="+mn-cs"/>
              </a:rPr>
              <a:t>认证</a:t>
            </a:r>
            <a:endParaRPr lang="en-US" altLang="zh-CN" sz="2000" b="0" u="none" dirty="0" smtClean="0">
              <a:solidFill>
                <a:srgbClr val="1A3868"/>
              </a:solidFill>
              <a:cs typeface="+mn-cs"/>
            </a:endParaRPr>
          </a:p>
          <a:p>
            <a:pPr>
              <a:spcBef>
                <a:spcPts val="600"/>
              </a:spcBef>
            </a:pPr>
            <a:r>
              <a:rPr lang="en-US" altLang="zh-CN" sz="2000" b="0" u="none" dirty="0" smtClean="0">
                <a:solidFill>
                  <a:srgbClr val="1A3868"/>
                </a:solidFill>
                <a:cs typeface="+mn-cs"/>
              </a:rPr>
              <a:t>C. </a:t>
            </a:r>
            <a:r>
              <a:rPr lang="zh-CN" altLang="en-US" sz="2000" b="0" u="none" dirty="0" smtClean="0">
                <a:solidFill>
                  <a:srgbClr val="1A3868"/>
                </a:solidFill>
                <a:cs typeface="+mn-cs"/>
              </a:rPr>
              <a:t>面向字节流</a:t>
            </a:r>
            <a:r>
              <a:rPr lang="en-US" altLang="zh-CN" sz="2000" b="0" u="none" dirty="0" smtClean="0">
                <a:solidFill>
                  <a:srgbClr val="1A3868"/>
                </a:solidFill>
                <a:cs typeface="+mn-cs"/>
              </a:rPr>
              <a:t>	D. </a:t>
            </a:r>
            <a:r>
              <a:rPr lang="zh-CN" altLang="en-US" sz="2000" b="0" u="none" dirty="0" smtClean="0">
                <a:solidFill>
                  <a:srgbClr val="1A3868"/>
                </a:solidFill>
                <a:cs typeface="+mn-cs"/>
              </a:rPr>
              <a:t>支持全双工</a:t>
            </a:r>
            <a:endParaRPr lang="en-US" altLang="zh-CN" sz="2000" u="none" dirty="0">
              <a:solidFill>
                <a:srgbClr val="1A3868"/>
              </a:solidFill>
              <a:latin typeface="SimSun" panose="02010600030101010101" pitchFamily="2" charset="-122"/>
              <a:ea typeface="SimSun" panose="02010600030101010101" pitchFamily="2" charset="-122"/>
              <a:cs typeface="+mn-cs"/>
            </a:endParaRPr>
          </a:p>
        </p:txBody>
      </p:sp>
      <p:sp>
        <p:nvSpPr>
          <p:cNvPr id="6" name="矩形 5"/>
          <p:cNvSpPr/>
          <p:nvPr/>
        </p:nvSpPr>
        <p:spPr>
          <a:xfrm>
            <a:off x="7020272" y="1172079"/>
            <a:ext cx="359470" cy="461665"/>
          </a:xfrm>
          <a:prstGeom prst="rect">
            <a:avLst/>
          </a:prstGeom>
        </p:spPr>
        <p:txBody>
          <a:bodyPr wrap="square">
            <a:spAutoFit/>
          </a:bodyPr>
          <a:lstStyle/>
          <a:p>
            <a:r>
              <a:rPr lang="en-US" altLang="zh-CN" sz="2400" u="none" dirty="0" smtClean="0">
                <a:solidFill>
                  <a:srgbClr val="FF0000"/>
                </a:solidFill>
              </a:rPr>
              <a:t>C</a:t>
            </a:r>
            <a:endParaRPr lang="zh-CN" altLang="en-US" sz="2400" u="none" dirty="0">
              <a:solidFill>
                <a:srgbClr val="FF0000"/>
              </a:solidFill>
            </a:endParaRPr>
          </a:p>
        </p:txBody>
      </p:sp>
      <p:sp>
        <p:nvSpPr>
          <p:cNvPr id="7" name="标题 1"/>
          <p:cNvSpPr>
            <a:spLocks noGrp="1"/>
          </p:cNvSpPr>
          <p:nvPr>
            <p:ph type="title"/>
          </p:nvPr>
        </p:nvSpPr>
        <p:spPr>
          <a:xfrm>
            <a:off x="328911" y="563166"/>
            <a:ext cx="6429375" cy="857250"/>
          </a:xfrm>
        </p:spPr>
        <p:txBody>
          <a:bodyPr/>
          <a:lstStyle/>
          <a:p>
            <a:pPr algn="l"/>
            <a:r>
              <a:rPr lang="zh-CN" altLang="en-US" sz="2400" dirty="0"/>
              <a:t>选择</a:t>
            </a:r>
          </a:p>
        </p:txBody>
      </p:sp>
      <p:sp>
        <p:nvSpPr>
          <p:cNvPr id="8" name="矩形 7"/>
          <p:cNvSpPr/>
          <p:nvPr/>
        </p:nvSpPr>
        <p:spPr>
          <a:xfrm>
            <a:off x="5796706" y="3493127"/>
            <a:ext cx="359470" cy="461665"/>
          </a:xfrm>
          <a:prstGeom prst="rect">
            <a:avLst/>
          </a:prstGeom>
        </p:spPr>
        <p:txBody>
          <a:bodyPr wrap="square">
            <a:spAutoFit/>
          </a:bodyPr>
          <a:lstStyle/>
          <a:p>
            <a:r>
              <a:rPr lang="en-US" altLang="zh-CN" sz="2400" u="none" dirty="0" smtClean="0">
                <a:solidFill>
                  <a:srgbClr val="FF0000"/>
                </a:solidFill>
              </a:rPr>
              <a:t>B</a:t>
            </a:r>
            <a:endParaRPr lang="zh-CN" altLang="en-US" sz="2400" u="none" dirty="0">
              <a:solidFill>
                <a:srgbClr val="FF0000"/>
              </a:solidFill>
            </a:endParaRPr>
          </a:p>
        </p:txBody>
      </p:sp>
    </p:spTree>
    <p:extLst>
      <p:ext uri="{BB962C8B-B14F-4D97-AF65-F5344CB8AC3E}">
        <p14:creationId xmlns:p14="http://schemas.microsoft.com/office/powerpoint/2010/main" val="177267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132384"/>
            <a:ext cx="6336704" cy="3785652"/>
          </a:xfrm>
          <a:prstGeom prst="rect">
            <a:avLst/>
          </a:prstGeom>
        </p:spPr>
        <p:txBody>
          <a:bodyPr wrap="square">
            <a:spAutoFit/>
          </a:bodyPr>
          <a:lstStyle/>
          <a:p>
            <a:pPr>
              <a:lnSpc>
                <a:spcPct val="150000"/>
              </a:lnSpc>
            </a:pPr>
            <a:r>
              <a:rPr lang="en-US" altLang="zh-CN" sz="2000" b="0" u="none" dirty="0" smtClean="0">
                <a:solidFill>
                  <a:srgbClr val="1A3868"/>
                </a:solidFill>
                <a:cs typeface="+mn-cs"/>
              </a:rPr>
              <a:t>6 </a:t>
            </a:r>
            <a:r>
              <a:rPr lang="zh-CN" altLang="zh-CN" sz="2000" b="0" u="none" dirty="0" smtClean="0">
                <a:solidFill>
                  <a:srgbClr val="1A3868"/>
                </a:solidFill>
                <a:cs typeface="+mn-cs"/>
              </a:rPr>
              <a:t>以下</a:t>
            </a:r>
            <a:r>
              <a:rPr lang="zh-CN" altLang="zh-CN" sz="2000" b="0" u="none" dirty="0">
                <a:solidFill>
                  <a:srgbClr val="1A3868"/>
                </a:solidFill>
                <a:cs typeface="+mn-cs"/>
              </a:rPr>
              <a:t>关于UDP协议特点的描述中错误</a:t>
            </a:r>
            <a:r>
              <a:rPr lang="zh-CN" altLang="zh-CN" sz="2000" b="0" u="none" dirty="0" smtClean="0">
                <a:solidFill>
                  <a:srgbClr val="1A3868"/>
                </a:solidFill>
                <a:cs typeface="+mn-cs"/>
              </a:rPr>
              <a:t>的是</a:t>
            </a:r>
            <a:r>
              <a:rPr lang="en-US" altLang="zh-CN" sz="2000" b="0" u="none" dirty="0" smtClean="0">
                <a:solidFill>
                  <a:srgbClr val="1A3868"/>
                </a:solidFill>
                <a:cs typeface="+mn-cs"/>
              </a:rPr>
              <a:t> (    )</a:t>
            </a:r>
          </a:p>
          <a:p>
            <a:pPr marL="457200" indent="-457200">
              <a:spcBef>
                <a:spcPts val="600"/>
              </a:spcBef>
              <a:buAutoNum type="alphaUcPeriod"/>
            </a:pPr>
            <a:r>
              <a:rPr lang="en-US" altLang="zh-CN" sz="2000" b="0" u="none" dirty="0" smtClean="0">
                <a:solidFill>
                  <a:srgbClr val="1A3868"/>
                </a:solidFill>
                <a:cs typeface="+mn-cs"/>
              </a:rPr>
              <a:t>UDP</a:t>
            </a:r>
            <a:r>
              <a:rPr lang="zh-CN" altLang="en-US" sz="2000" b="0" u="none" dirty="0">
                <a:solidFill>
                  <a:srgbClr val="1A3868"/>
                </a:solidFill>
                <a:cs typeface="+mn-cs"/>
              </a:rPr>
              <a:t>协议不需要在通信双方之间建立</a:t>
            </a:r>
            <a:r>
              <a:rPr lang="zh-CN" altLang="en-US" sz="2000" b="0" u="none" dirty="0" smtClean="0">
                <a:solidFill>
                  <a:srgbClr val="1A3868"/>
                </a:solidFill>
                <a:cs typeface="+mn-cs"/>
              </a:rPr>
              <a:t>连接，减少了协议开销与传输延时</a:t>
            </a:r>
            <a:r>
              <a:rPr lang="zh-CN" altLang="en-US" sz="2000" b="0" u="none" dirty="0">
                <a:solidFill>
                  <a:srgbClr val="1A3868"/>
                </a:solidFill>
                <a:cs typeface="+mn-cs"/>
              </a:rPr>
              <a:t> </a:t>
            </a:r>
            <a:endParaRPr lang="en-US" altLang="zh-CN" sz="2000" b="0" u="none" dirty="0" smtClean="0">
              <a:solidFill>
                <a:srgbClr val="1A3868"/>
              </a:solidFill>
              <a:cs typeface="+mn-cs"/>
            </a:endParaRPr>
          </a:p>
          <a:p>
            <a:pPr marL="457200" indent="-457200">
              <a:spcBef>
                <a:spcPts val="600"/>
              </a:spcBef>
              <a:buAutoNum type="alphaUcPeriod"/>
            </a:pPr>
            <a:r>
              <a:rPr lang="en-US" altLang="zh-CN" sz="2000" b="0" u="none" dirty="0" smtClean="0">
                <a:solidFill>
                  <a:srgbClr val="1A3868"/>
                </a:solidFill>
                <a:cs typeface="+mn-cs"/>
              </a:rPr>
              <a:t>UDP</a:t>
            </a:r>
            <a:r>
              <a:rPr lang="zh-CN" altLang="en-US" sz="2000" b="0" u="none" dirty="0">
                <a:solidFill>
                  <a:srgbClr val="1A3868"/>
                </a:solidFill>
                <a:cs typeface="+mn-cs"/>
              </a:rPr>
              <a:t>协议检测出收到的分组出错，丢弃后通知发送端要求重传 </a:t>
            </a:r>
            <a:endParaRPr lang="en-US" altLang="zh-CN" sz="2000" b="0" u="none" dirty="0" smtClean="0">
              <a:solidFill>
                <a:srgbClr val="1A3868"/>
              </a:solidFill>
              <a:cs typeface="+mn-cs"/>
            </a:endParaRPr>
          </a:p>
          <a:p>
            <a:pPr marL="457200" indent="-457200">
              <a:spcBef>
                <a:spcPts val="600"/>
              </a:spcBef>
              <a:buAutoNum type="alphaUcPeriod"/>
            </a:pPr>
            <a:r>
              <a:rPr lang="en-US" altLang="zh-CN" sz="2000" b="0" u="none" dirty="0" smtClean="0">
                <a:solidFill>
                  <a:srgbClr val="1A3868"/>
                </a:solidFill>
                <a:cs typeface="+mn-cs"/>
              </a:rPr>
              <a:t>UDP</a:t>
            </a:r>
            <a:r>
              <a:rPr lang="zh-CN" altLang="en-US" sz="2000" b="0" u="none" dirty="0">
                <a:solidFill>
                  <a:srgbClr val="1A3868"/>
                </a:solidFill>
                <a:cs typeface="+mn-cs"/>
              </a:rPr>
              <a:t>协议对应用程序提交的报文保留原报文的长度与格式 </a:t>
            </a:r>
            <a:endParaRPr lang="en-US" altLang="zh-CN" sz="2000" b="0" u="none" dirty="0" smtClean="0">
              <a:solidFill>
                <a:srgbClr val="1A3868"/>
              </a:solidFill>
              <a:cs typeface="+mn-cs"/>
            </a:endParaRPr>
          </a:p>
          <a:p>
            <a:pPr marL="457200" indent="-457200">
              <a:spcBef>
                <a:spcPts val="600"/>
              </a:spcBef>
              <a:buAutoNum type="alphaUcPeriod"/>
            </a:pPr>
            <a:r>
              <a:rPr lang="en-US" altLang="zh-CN" sz="2000" b="0" u="none" dirty="0" smtClean="0">
                <a:solidFill>
                  <a:srgbClr val="1A3868"/>
                </a:solidFill>
                <a:cs typeface="+mn-cs"/>
              </a:rPr>
              <a:t>UDP</a:t>
            </a:r>
            <a:r>
              <a:rPr lang="zh-CN" altLang="en-US" sz="2000" b="0" u="none" dirty="0">
                <a:solidFill>
                  <a:srgbClr val="1A3868"/>
                </a:solidFill>
                <a:cs typeface="+mn-cs"/>
              </a:rPr>
              <a:t>是一种无连接的、不可靠地传输层</a:t>
            </a:r>
            <a:r>
              <a:rPr lang="zh-CN" altLang="en-US" sz="2000" b="0" u="none" dirty="0" smtClean="0">
                <a:solidFill>
                  <a:srgbClr val="1A3868"/>
                </a:solidFill>
                <a:cs typeface="+mn-cs"/>
              </a:rPr>
              <a:t>协议</a:t>
            </a:r>
            <a:endParaRPr lang="en-US" altLang="zh-CN" sz="2000" b="0" u="none" dirty="0" smtClean="0">
              <a:solidFill>
                <a:srgbClr val="1A3868"/>
              </a:solidFill>
              <a:cs typeface="+mn-cs"/>
            </a:endParaRPr>
          </a:p>
          <a:p>
            <a:pPr>
              <a:lnSpc>
                <a:spcPct val="150000"/>
              </a:lnSpc>
            </a:pPr>
            <a:endParaRPr lang="en-US" altLang="zh-CN" sz="2000" b="0" u="none" dirty="0" smtClean="0">
              <a:solidFill>
                <a:srgbClr val="1A3868"/>
              </a:solidFill>
              <a:cs typeface="+mn-cs"/>
            </a:endParaRPr>
          </a:p>
          <a:p>
            <a:endParaRPr lang="en-US" altLang="zh-CN" sz="2000" b="0" u="none" dirty="0">
              <a:solidFill>
                <a:srgbClr val="1A3868"/>
              </a:solidFill>
              <a:cs typeface="+mn-cs"/>
            </a:endParaRPr>
          </a:p>
        </p:txBody>
      </p:sp>
      <p:sp>
        <p:nvSpPr>
          <p:cNvPr id="6" name="矩形 5"/>
          <p:cNvSpPr/>
          <p:nvPr/>
        </p:nvSpPr>
        <p:spPr>
          <a:xfrm>
            <a:off x="5220642" y="1204392"/>
            <a:ext cx="359470" cy="461665"/>
          </a:xfrm>
          <a:prstGeom prst="rect">
            <a:avLst/>
          </a:prstGeom>
        </p:spPr>
        <p:txBody>
          <a:bodyPr wrap="square">
            <a:spAutoFit/>
          </a:bodyPr>
          <a:lstStyle/>
          <a:p>
            <a:r>
              <a:rPr lang="en-US" altLang="zh-CN" sz="2400" u="none" dirty="0" smtClean="0">
                <a:solidFill>
                  <a:srgbClr val="FF0000"/>
                </a:solidFill>
              </a:rPr>
              <a:t>B</a:t>
            </a:r>
            <a:endParaRPr lang="zh-CN" altLang="en-US" sz="2400" u="none" dirty="0">
              <a:solidFill>
                <a:srgbClr val="FF0000"/>
              </a:solidFill>
            </a:endParaRPr>
          </a:p>
        </p:txBody>
      </p:sp>
    </p:spTree>
    <p:extLst>
      <p:ext uri="{BB962C8B-B14F-4D97-AF65-F5344CB8AC3E}">
        <p14:creationId xmlns:p14="http://schemas.microsoft.com/office/powerpoint/2010/main" val="168775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740981"/>
            <a:ext cx="6408712" cy="3631763"/>
          </a:xfrm>
          <a:prstGeom prst="rect">
            <a:avLst/>
          </a:prstGeom>
        </p:spPr>
        <p:txBody>
          <a:bodyPr wrap="square">
            <a:spAutoFit/>
          </a:bodyPr>
          <a:lstStyle/>
          <a:p>
            <a:pPr>
              <a:lnSpc>
                <a:spcPct val="150000"/>
              </a:lnSpc>
            </a:pPr>
            <a:endParaRPr lang="en-US" altLang="zh-CN" sz="2000" b="0" u="none" dirty="0" smtClean="0">
              <a:solidFill>
                <a:srgbClr val="1A3868"/>
              </a:solidFill>
              <a:cs typeface="+mn-cs"/>
            </a:endParaRPr>
          </a:p>
          <a:p>
            <a:pPr>
              <a:lnSpc>
                <a:spcPct val="150000"/>
              </a:lnSpc>
            </a:pPr>
            <a:r>
              <a:rPr lang="zh-CN" altLang="zh-CN" sz="2000" b="0" u="none" dirty="0" smtClean="0">
                <a:solidFill>
                  <a:srgbClr val="1A3868"/>
                </a:solidFill>
                <a:cs typeface="+mn-cs"/>
              </a:rPr>
              <a:t>7</a:t>
            </a:r>
            <a:r>
              <a:rPr lang="en-US" altLang="zh-CN" sz="2000" b="0" u="none" dirty="0" smtClean="0">
                <a:solidFill>
                  <a:srgbClr val="1A3868"/>
                </a:solidFill>
                <a:cs typeface="+mn-cs"/>
              </a:rPr>
              <a:t>  </a:t>
            </a:r>
            <a:r>
              <a:rPr lang="zh-CN" altLang="zh-CN" sz="2000" b="0" u="none" dirty="0" smtClean="0">
                <a:solidFill>
                  <a:srgbClr val="1A3868"/>
                </a:solidFill>
                <a:cs typeface="+mn-cs"/>
              </a:rPr>
              <a:t>以下</a:t>
            </a:r>
            <a:r>
              <a:rPr lang="zh-CN" altLang="zh-CN" sz="2000" b="0" u="none" dirty="0">
                <a:solidFill>
                  <a:srgbClr val="1A3868"/>
                </a:solidFill>
                <a:cs typeface="+mn-cs"/>
              </a:rPr>
              <a:t>关于UDP报文格式的描述中错误的</a:t>
            </a:r>
            <a:r>
              <a:rPr lang="zh-CN" altLang="zh-CN" sz="2000" b="0" u="none" dirty="0" smtClean="0">
                <a:solidFill>
                  <a:srgbClr val="1A3868"/>
                </a:solidFill>
                <a:cs typeface="+mn-cs"/>
              </a:rPr>
              <a:t>是</a:t>
            </a:r>
            <a:r>
              <a:rPr lang="zh-CN" altLang="en-US" sz="2000" b="0" u="none" dirty="0" smtClean="0">
                <a:solidFill>
                  <a:srgbClr val="1A3868"/>
                </a:solidFill>
                <a:cs typeface="+mn-cs"/>
              </a:rPr>
              <a:t>（  ）</a:t>
            </a:r>
            <a:endParaRPr lang="en-US" altLang="zh-CN" sz="2000" b="0" u="none" dirty="0" smtClean="0">
              <a:solidFill>
                <a:srgbClr val="1A3868"/>
              </a:solidFill>
              <a:cs typeface="+mn-cs"/>
            </a:endParaRPr>
          </a:p>
          <a:p>
            <a:pPr marL="457200" indent="-457200">
              <a:lnSpc>
                <a:spcPct val="150000"/>
              </a:lnSpc>
              <a:buAutoNum type="alphaUcPeriod"/>
            </a:pPr>
            <a:r>
              <a:rPr lang="en-US" altLang="zh-CN" sz="2000" b="0" u="none" dirty="0" smtClean="0">
                <a:solidFill>
                  <a:srgbClr val="1A3868"/>
                </a:solidFill>
                <a:cs typeface="+mn-cs"/>
              </a:rPr>
              <a:t>UDP </a:t>
            </a:r>
            <a:r>
              <a:rPr lang="zh-CN" altLang="en-US" sz="2000" b="0" u="none" dirty="0" smtClean="0">
                <a:solidFill>
                  <a:srgbClr val="1A3868"/>
                </a:solidFill>
                <a:cs typeface="+mn-cs"/>
              </a:rPr>
              <a:t>报文报头长度固定，为</a:t>
            </a:r>
            <a:r>
              <a:rPr lang="en-US" altLang="zh-CN" sz="2000" b="0" u="none" dirty="0" smtClean="0">
                <a:solidFill>
                  <a:srgbClr val="1A3868"/>
                </a:solidFill>
                <a:cs typeface="+mn-cs"/>
              </a:rPr>
              <a:t>8</a:t>
            </a:r>
            <a:r>
              <a:rPr lang="zh-CN" altLang="en-US" sz="2000" b="0" u="none" dirty="0" smtClean="0">
                <a:solidFill>
                  <a:srgbClr val="1A3868"/>
                </a:solidFill>
                <a:cs typeface="+mn-cs"/>
              </a:rPr>
              <a:t>字节</a:t>
            </a:r>
            <a:endParaRPr lang="en-US" altLang="zh-CN" sz="2000" b="0" u="none" dirty="0" smtClean="0">
              <a:solidFill>
                <a:srgbClr val="1A3868"/>
              </a:solidFill>
              <a:cs typeface="+mn-cs"/>
            </a:endParaRPr>
          </a:p>
          <a:p>
            <a:pPr marL="457200" indent="-457200">
              <a:lnSpc>
                <a:spcPct val="150000"/>
              </a:lnSpc>
              <a:buAutoNum type="alphaUcPeriod"/>
            </a:pPr>
            <a:r>
              <a:rPr lang="en-US" altLang="zh-CN" sz="2000" b="0" u="none" dirty="0" smtClean="0">
                <a:solidFill>
                  <a:srgbClr val="1A3868"/>
                </a:solidFill>
                <a:cs typeface="+mn-cs"/>
              </a:rPr>
              <a:t>UDP</a:t>
            </a:r>
            <a:r>
              <a:rPr lang="zh-CN" altLang="en-US" sz="2000" b="0" u="none" dirty="0" smtClean="0">
                <a:solidFill>
                  <a:srgbClr val="1A3868"/>
                </a:solidFill>
                <a:cs typeface="+mn-cs"/>
              </a:rPr>
              <a:t>报头主要有以下字段：端口号、长度、检验和</a:t>
            </a:r>
            <a:endParaRPr lang="en-US" altLang="zh-CN" sz="2000" b="0" u="none" dirty="0">
              <a:solidFill>
                <a:srgbClr val="1A3868"/>
              </a:solidFill>
              <a:cs typeface="+mn-cs"/>
            </a:endParaRPr>
          </a:p>
          <a:p>
            <a:pPr marL="457200" indent="-457200">
              <a:lnSpc>
                <a:spcPct val="150000"/>
              </a:lnSpc>
              <a:buAutoNum type="alphaUcPeriod"/>
            </a:pPr>
            <a:r>
              <a:rPr lang="zh-CN" altLang="zh-CN" sz="2000" b="0" u="none" dirty="0" smtClean="0">
                <a:solidFill>
                  <a:srgbClr val="1A3868"/>
                </a:solidFill>
                <a:cs typeface="+mn-cs"/>
              </a:rPr>
              <a:t>长度</a:t>
            </a:r>
            <a:r>
              <a:rPr lang="zh-CN" altLang="zh-CN" sz="2000" b="0" u="none" dirty="0">
                <a:solidFill>
                  <a:srgbClr val="1A3868"/>
                </a:solidFill>
                <a:cs typeface="+mn-cs"/>
              </a:rPr>
              <a:t>字段为16位，它定义了用户数据报与伪报头的</a:t>
            </a:r>
            <a:r>
              <a:rPr lang="zh-CN" altLang="zh-CN" sz="2000" b="0" u="none" dirty="0" smtClean="0">
                <a:solidFill>
                  <a:srgbClr val="1A3868"/>
                </a:solidFill>
                <a:cs typeface="+mn-cs"/>
              </a:rPr>
              <a:t>总长度</a:t>
            </a:r>
            <a:endParaRPr lang="en-US" altLang="zh-CN" sz="2000" b="0" u="none" dirty="0" smtClean="0">
              <a:solidFill>
                <a:srgbClr val="1A3868"/>
              </a:solidFill>
              <a:cs typeface="+mn-cs"/>
            </a:endParaRPr>
          </a:p>
          <a:p>
            <a:pPr marL="457200" indent="-457200">
              <a:lnSpc>
                <a:spcPct val="150000"/>
              </a:lnSpc>
              <a:buAutoNum type="alphaUcPeriod"/>
            </a:pPr>
            <a:r>
              <a:rPr lang="en-US" altLang="zh-CN" sz="2000" b="0" u="none" dirty="0" smtClean="0">
                <a:solidFill>
                  <a:srgbClr val="1A3868"/>
                </a:solidFill>
                <a:cs typeface="+mn-cs"/>
              </a:rPr>
              <a:t>UDP </a:t>
            </a:r>
            <a:r>
              <a:rPr lang="zh-CN" altLang="en-US" sz="2000" b="0" u="none" dirty="0" smtClean="0">
                <a:solidFill>
                  <a:srgbClr val="1A3868"/>
                </a:solidFill>
                <a:cs typeface="+mn-cs"/>
              </a:rPr>
              <a:t>检验和字段是可选项</a:t>
            </a:r>
            <a:endParaRPr lang="zh-CN" altLang="zh-CN" sz="2000" b="0" u="none" dirty="0">
              <a:solidFill>
                <a:srgbClr val="1A3868"/>
              </a:solidFill>
              <a:cs typeface="+mn-cs"/>
            </a:endParaRPr>
          </a:p>
          <a:p>
            <a:endParaRPr lang="en-US" altLang="zh-CN" sz="2000" b="0" u="none" dirty="0">
              <a:solidFill>
                <a:srgbClr val="1A3868"/>
              </a:solidFill>
              <a:cs typeface="+mn-cs"/>
            </a:endParaRPr>
          </a:p>
        </p:txBody>
      </p:sp>
      <p:sp>
        <p:nvSpPr>
          <p:cNvPr id="8" name="矩形 7"/>
          <p:cNvSpPr/>
          <p:nvPr/>
        </p:nvSpPr>
        <p:spPr>
          <a:xfrm>
            <a:off x="5292080" y="1245037"/>
            <a:ext cx="359470" cy="461665"/>
          </a:xfrm>
          <a:prstGeom prst="rect">
            <a:avLst/>
          </a:prstGeom>
        </p:spPr>
        <p:txBody>
          <a:bodyPr wrap="square">
            <a:spAutoFit/>
          </a:bodyPr>
          <a:lstStyle/>
          <a:p>
            <a:r>
              <a:rPr lang="en-US" altLang="zh-CN" sz="2400" u="none" dirty="0" smtClean="0">
                <a:solidFill>
                  <a:srgbClr val="FF0000"/>
                </a:solidFill>
              </a:rPr>
              <a:t>C</a:t>
            </a:r>
            <a:endParaRPr lang="zh-CN" altLang="en-US" sz="2400" u="none" dirty="0">
              <a:solidFill>
                <a:srgbClr val="FF0000"/>
              </a:solidFill>
            </a:endParaRPr>
          </a:p>
        </p:txBody>
      </p:sp>
    </p:spTree>
    <p:extLst>
      <p:ext uri="{BB962C8B-B14F-4D97-AF65-F5344CB8AC3E}">
        <p14:creationId xmlns:p14="http://schemas.microsoft.com/office/powerpoint/2010/main" val="339196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03" y="556320"/>
            <a:ext cx="6429420" cy="857250"/>
          </a:xfrm>
        </p:spPr>
        <p:txBody>
          <a:bodyPr/>
          <a:lstStyle/>
          <a:p>
            <a:r>
              <a:rPr lang="zh-CN" altLang="en-US" sz="2400" dirty="0">
                <a:solidFill>
                  <a:srgbClr val="194D19"/>
                </a:solidFill>
              </a:rPr>
              <a:t>计算题</a:t>
            </a:r>
          </a:p>
        </p:txBody>
      </p:sp>
      <p:sp>
        <p:nvSpPr>
          <p:cNvPr id="3" name="内容占位符 2"/>
          <p:cNvSpPr>
            <a:spLocks noGrp="1"/>
          </p:cNvSpPr>
          <p:nvPr>
            <p:ph idx="1"/>
          </p:nvPr>
        </p:nvSpPr>
        <p:spPr>
          <a:xfrm>
            <a:off x="258603" y="1132384"/>
            <a:ext cx="6901112" cy="3672408"/>
          </a:xfrm>
        </p:spPr>
        <p:txBody>
          <a:bodyPr/>
          <a:lstStyle/>
          <a:p>
            <a:pPr marL="0" indent="0">
              <a:lnSpc>
                <a:spcPct val="150000"/>
              </a:lnSpc>
              <a:buNone/>
            </a:pPr>
            <a:r>
              <a:rPr lang="zh-CN" altLang="en-US" sz="2000" kern="1200" dirty="0">
                <a:solidFill>
                  <a:srgbClr val="1A3868"/>
                </a:solidFill>
                <a:latin typeface="Times New Roman" pitchFamily="18" charset="0"/>
                <a:ea typeface="微软雅黑" pitchFamily="34" charset="-122"/>
              </a:rPr>
              <a:t>假设</a:t>
            </a:r>
            <a:r>
              <a:rPr lang="en-US" altLang="zh-CN" sz="2000" kern="1200" dirty="0">
                <a:solidFill>
                  <a:srgbClr val="1A3868"/>
                </a:solidFill>
                <a:latin typeface="Times New Roman" pitchFamily="18" charset="0"/>
                <a:ea typeface="微软雅黑" pitchFamily="34" charset="-122"/>
              </a:rPr>
              <a:t>UDP</a:t>
            </a:r>
            <a:r>
              <a:rPr lang="zh-CN" altLang="en-US" sz="2000" kern="1200" dirty="0">
                <a:solidFill>
                  <a:srgbClr val="1A3868"/>
                </a:solidFill>
                <a:latin typeface="Times New Roman" pitchFamily="18" charset="0"/>
                <a:ea typeface="微软雅黑" pitchFamily="34" charset="-122"/>
              </a:rPr>
              <a:t>报头的十六进制数为</a:t>
            </a:r>
            <a:r>
              <a:rPr lang="en-US" altLang="zh-CN" sz="2000" kern="1200" dirty="0">
                <a:solidFill>
                  <a:srgbClr val="1A3868"/>
                </a:solidFill>
                <a:latin typeface="Times New Roman" pitchFamily="18" charset="0"/>
                <a:ea typeface="微软雅黑" pitchFamily="34" charset="-122"/>
              </a:rPr>
              <a:t>06 32 00 35 00 1C E2 17</a:t>
            </a:r>
            <a:r>
              <a:rPr lang="zh-CN" altLang="en-US" sz="2000" kern="1200" dirty="0">
                <a:solidFill>
                  <a:srgbClr val="1A3868"/>
                </a:solidFill>
                <a:latin typeface="Times New Roman" pitchFamily="18" charset="0"/>
                <a:ea typeface="微软雅黑" pitchFamily="34" charset="-122"/>
              </a:rPr>
              <a:t>。求</a:t>
            </a:r>
            <a:r>
              <a:rPr lang="en-US" altLang="zh-CN" sz="2000" kern="1200" dirty="0" smtClean="0">
                <a:solidFill>
                  <a:srgbClr val="1A3868"/>
                </a:solidFill>
                <a:latin typeface="Times New Roman" pitchFamily="18" charset="0"/>
                <a:ea typeface="微软雅黑" pitchFamily="34" charset="-122"/>
              </a:rPr>
              <a:t>:</a:t>
            </a:r>
          </a:p>
          <a:p>
            <a:pPr marL="457200" indent="-457200">
              <a:buAutoNum type="arabicPeriod"/>
            </a:pPr>
            <a:r>
              <a:rPr lang="zh-CN" altLang="en-US" sz="2000" kern="1200" dirty="0" smtClean="0">
                <a:solidFill>
                  <a:srgbClr val="1A3868"/>
                </a:solidFill>
                <a:latin typeface="Times New Roman" pitchFamily="18" charset="0"/>
                <a:ea typeface="微软雅黑" pitchFamily="34" charset="-122"/>
              </a:rPr>
              <a:t>源</a:t>
            </a:r>
            <a:r>
              <a:rPr lang="zh-CN" altLang="en-US" sz="2000" kern="1200" dirty="0">
                <a:solidFill>
                  <a:srgbClr val="1A3868"/>
                </a:solidFill>
                <a:latin typeface="Times New Roman" pitchFamily="18" charset="0"/>
                <a:ea typeface="微软雅黑" pitchFamily="34" charset="-122"/>
              </a:rPr>
              <a:t>端口号与目的端口号 </a:t>
            </a:r>
            <a:endParaRPr lang="en-US" altLang="zh-CN" sz="2000" kern="1200" dirty="0" smtClean="0">
              <a:solidFill>
                <a:srgbClr val="1A3868"/>
              </a:solidFill>
              <a:latin typeface="Times New Roman" pitchFamily="18" charset="0"/>
              <a:ea typeface="微软雅黑" pitchFamily="34" charset="-122"/>
            </a:endParaRPr>
          </a:p>
          <a:p>
            <a:pPr marL="457200" indent="-457200">
              <a:buAutoNum type="arabicPeriod"/>
            </a:pPr>
            <a:endParaRPr lang="en-US" altLang="zh-CN" sz="2000" kern="1200" dirty="0" smtClean="0">
              <a:solidFill>
                <a:srgbClr val="1A3868"/>
              </a:solidFill>
              <a:latin typeface="Times New Roman" pitchFamily="18" charset="0"/>
              <a:ea typeface="微软雅黑" pitchFamily="34" charset="-122"/>
            </a:endParaRPr>
          </a:p>
          <a:p>
            <a:pPr marL="457200" indent="-457200">
              <a:buAutoNum type="arabicPeriod"/>
            </a:pPr>
            <a:endParaRPr lang="en-US" altLang="zh-CN" sz="2000" kern="1200" dirty="0" smtClean="0">
              <a:solidFill>
                <a:srgbClr val="1A3868"/>
              </a:solidFill>
              <a:latin typeface="Times New Roman" pitchFamily="18" charset="0"/>
              <a:ea typeface="微软雅黑" pitchFamily="34" charset="-122"/>
            </a:endParaRPr>
          </a:p>
          <a:p>
            <a:pPr marL="457200" indent="-457200">
              <a:buAutoNum type="arabicPeriod"/>
            </a:pPr>
            <a:r>
              <a:rPr lang="zh-CN" altLang="en-US" sz="2000" kern="1200" dirty="0" smtClean="0">
                <a:solidFill>
                  <a:srgbClr val="1A3868"/>
                </a:solidFill>
                <a:latin typeface="Times New Roman" pitchFamily="18" charset="0"/>
                <a:ea typeface="微软雅黑" pitchFamily="34" charset="-122"/>
              </a:rPr>
              <a:t>用户</a:t>
            </a:r>
            <a:r>
              <a:rPr lang="zh-CN" altLang="en-US" sz="2000" kern="1200" dirty="0">
                <a:solidFill>
                  <a:srgbClr val="1A3868"/>
                </a:solidFill>
                <a:latin typeface="Times New Roman" pitchFamily="18" charset="0"/>
                <a:ea typeface="微软雅黑" pitchFamily="34" charset="-122"/>
              </a:rPr>
              <a:t>数据</a:t>
            </a:r>
            <a:r>
              <a:rPr lang="zh-CN" altLang="en-US" sz="2000" kern="1200" dirty="0" smtClean="0">
                <a:solidFill>
                  <a:srgbClr val="1A3868"/>
                </a:solidFill>
                <a:latin typeface="Times New Roman" pitchFamily="18" charset="0"/>
                <a:ea typeface="微软雅黑" pitchFamily="34" charset="-122"/>
              </a:rPr>
              <a:t>长度</a:t>
            </a:r>
            <a:endParaRPr lang="en-US" altLang="zh-CN" sz="2000" kern="1200" dirty="0" smtClean="0">
              <a:solidFill>
                <a:srgbClr val="1A3868"/>
              </a:solidFill>
              <a:latin typeface="Times New Roman" pitchFamily="18" charset="0"/>
              <a:ea typeface="微软雅黑" pitchFamily="34" charset="-122"/>
            </a:endParaRPr>
          </a:p>
          <a:p>
            <a:pPr marL="457200" indent="-457200">
              <a:buAutoNum type="arabicPeriod"/>
            </a:pPr>
            <a:endParaRPr lang="en-US" altLang="zh-CN" sz="2000" kern="1200" dirty="0" smtClean="0">
              <a:solidFill>
                <a:srgbClr val="1A3868"/>
              </a:solidFill>
              <a:latin typeface="Times New Roman" pitchFamily="18" charset="0"/>
              <a:ea typeface="微软雅黑" pitchFamily="34" charset="-122"/>
            </a:endParaRPr>
          </a:p>
          <a:p>
            <a:pPr marL="457200" indent="-457200">
              <a:buAutoNum type="arabicPeriod"/>
            </a:pPr>
            <a:r>
              <a:rPr lang="zh-CN" altLang="en-US" sz="2000" kern="1200" dirty="0" smtClean="0">
                <a:solidFill>
                  <a:srgbClr val="1A3868"/>
                </a:solidFill>
                <a:latin typeface="Times New Roman" pitchFamily="18" charset="0"/>
                <a:ea typeface="微软雅黑" pitchFamily="34" charset="-122"/>
              </a:rPr>
              <a:t>这个</a:t>
            </a:r>
            <a:r>
              <a:rPr lang="zh-CN" altLang="en-US" sz="2000" kern="1200" dirty="0">
                <a:solidFill>
                  <a:srgbClr val="1A3868"/>
                </a:solidFill>
                <a:latin typeface="Times New Roman" pitchFamily="18" charset="0"/>
                <a:ea typeface="微软雅黑" pitchFamily="34" charset="-122"/>
              </a:rPr>
              <a:t>报文是客户端发出还是服务器端</a:t>
            </a:r>
            <a:r>
              <a:rPr lang="zh-CN" altLang="en-US" sz="2000" kern="1200" dirty="0" smtClean="0">
                <a:solidFill>
                  <a:srgbClr val="1A3868"/>
                </a:solidFill>
                <a:latin typeface="Times New Roman" pitchFamily="18" charset="0"/>
                <a:ea typeface="微软雅黑" pitchFamily="34" charset="-122"/>
              </a:rPr>
              <a:t>发出</a:t>
            </a:r>
            <a:endParaRPr lang="en-US" altLang="zh-CN" sz="2000" kern="1200" dirty="0" smtClean="0">
              <a:solidFill>
                <a:srgbClr val="1A3868"/>
              </a:solidFill>
              <a:latin typeface="Times New Roman" pitchFamily="18" charset="0"/>
              <a:ea typeface="微软雅黑" pitchFamily="34" charset="-122"/>
            </a:endParaRPr>
          </a:p>
          <a:p>
            <a:pPr marL="457200" indent="-457200">
              <a:buAutoNum type="arabicPeriod"/>
            </a:pPr>
            <a:endParaRPr lang="en-US" altLang="zh-CN" sz="2000" kern="1200" dirty="0" smtClean="0">
              <a:solidFill>
                <a:srgbClr val="1A3868"/>
              </a:solidFill>
              <a:latin typeface="Times New Roman" pitchFamily="18" charset="0"/>
              <a:ea typeface="微软雅黑" pitchFamily="34" charset="-122"/>
            </a:endParaRPr>
          </a:p>
          <a:p>
            <a:pPr marL="457200" indent="-457200">
              <a:buAutoNum type="arabicPeriod"/>
            </a:pPr>
            <a:r>
              <a:rPr lang="zh-CN" altLang="en-US" sz="2000" kern="1200" dirty="0" smtClean="0">
                <a:solidFill>
                  <a:srgbClr val="1A3868"/>
                </a:solidFill>
                <a:latin typeface="Times New Roman" pitchFamily="18" charset="0"/>
                <a:ea typeface="微软雅黑" pitchFamily="34" charset="-122"/>
              </a:rPr>
              <a:t>访问</a:t>
            </a:r>
            <a:r>
              <a:rPr lang="zh-CN" altLang="en-US" sz="2000" kern="1200" dirty="0">
                <a:solidFill>
                  <a:srgbClr val="1A3868"/>
                </a:solidFill>
                <a:latin typeface="Times New Roman" pitchFamily="18" charset="0"/>
                <a:ea typeface="微软雅黑" pitchFamily="34" charset="-122"/>
              </a:rPr>
              <a:t>哪种服务器</a:t>
            </a:r>
          </a:p>
        </p:txBody>
      </p:sp>
      <p:sp>
        <p:nvSpPr>
          <p:cNvPr id="5" name="矩形 4"/>
          <p:cNvSpPr/>
          <p:nvPr/>
        </p:nvSpPr>
        <p:spPr>
          <a:xfrm>
            <a:off x="755576" y="2044402"/>
            <a:ext cx="5932447" cy="400110"/>
          </a:xfrm>
          <a:prstGeom prst="rect">
            <a:avLst/>
          </a:prstGeom>
        </p:spPr>
        <p:txBody>
          <a:bodyPr wrap="square">
            <a:spAutoFit/>
          </a:bodyPr>
          <a:lstStyle/>
          <a:p>
            <a:r>
              <a:rPr lang="en-US" altLang="zh-CN" sz="2000" b="0" u="none" dirty="0" smtClean="0">
                <a:solidFill>
                  <a:srgbClr val="FF0000"/>
                </a:solidFill>
              </a:rPr>
              <a:t>06 32(</a:t>
            </a:r>
            <a:r>
              <a:rPr lang="zh-CN" altLang="en-US" sz="2000" b="0" u="none" dirty="0" smtClean="0">
                <a:solidFill>
                  <a:srgbClr val="FF0000"/>
                </a:solidFill>
              </a:rPr>
              <a:t>十六进制</a:t>
            </a:r>
            <a:r>
              <a:rPr lang="en-US" altLang="zh-CN" sz="2000" b="0" u="none" dirty="0" smtClean="0">
                <a:solidFill>
                  <a:srgbClr val="FF0000"/>
                </a:solidFill>
              </a:rPr>
              <a:t>) -&gt; 6*16*16+3*16+2=1586(</a:t>
            </a:r>
            <a:r>
              <a:rPr lang="zh-CN" altLang="en-US" sz="2000" b="0" u="none" dirty="0" smtClean="0">
                <a:solidFill>
                  <a:srgbClr val="FF0000"/>
                </a:solidFill>
              </a:rPr>
              <a:t>十进制</a:t>
            </a:r>
            <a:r>
              <a:rPr lang="en-US" altLang="zh-CN" sz="2000" b="0" u="none" dirty="0" smtClean="0">
                <a:solidFill>
                  <a:srgbClr val="FF0000"/>
                </a:solidFill>
              </a:rPr>
              <a:t>)</a:t>
            </a:r>
            <a:endParaRPr lang="zh-CN" altLang="en-US" sz="2000" b="0" u="none" dirty="0">
              <a:solidFill>
                <a:srgbClr val="FF0000"/>
              </a:solidFill>
            </a:endParaRPr>
          </a:p>
        </p:txBody>
      </p:sp>
      <p:sp>
        <p:nvSpPr>
          <p:cNvPr id="6" name="矩形 5"/>
          <p:cNvSpPr/>
          <p:nvPr/>
        </p:nvSpPr>
        <p:spPr>
          <a:xfrm>
            <a:off x="755576" y="2388458"/>
            <a:ext cx="5932447" cy="400110"/>
          </a:xfrm>
          <a:prstGeom prst="rect">
            <a:avLst/>
          </a:prstGeom>
        </p:spPr>
        <p:txBody>
          <a:bodyPr wrap="square">
            <a:spAutoFit/>
          </a:bodyPr>
          <a:lstStyle/>
          <a:p>
            <a:r>
              <a:rPr lang="en-US" altLang="zh-CN" sz="2000" b="0" u="none" dirty="0" smtClean="0">
                <a:solidFill>
                  <a:srgbClr val="FF0000"/>
                </a:solidFill>
              </a:rPr>
              <a:t>00 35(</a:t>
            </a:r>
            <a:r>
              <a:rPr lang="zh-CN" altLang="en-US" sz="2000" b="0" u="none" dirty="0" smtClean="0">
                <a:solidFill>
                  <a:srgbClr val="FF0000"/>
                </a:solidFill>
              </a:rPr>
              <a:t>十六进制</a:t>
            </a:r>
            <a:r>
              <a:rPr lang="en-US" altLang="zh-CN" sz="2000" b="0" u="none" dirty="0" smtClean="0">
                <a:solidFill>
                  <a:srgbClr val="FF0000"/>
                </a:solidFill>
              </a:rPr>
              <a:t>) -&gt; 3*16+5=53(</a:t>
            </a:r>
            <a:r>
              <a:rPr lang="zh-CN" altLang="en-US" sz="2000" b="0" u="none" dirty="0" smtClean="0">
                <a:solidFill>
                  <a:srgbClr val="FF0000"/>
                </a:solidFill>
              </a:rPr>
              <a:t>十进制</a:t>
            </a:r>
            <a:r>
              <a:rPr lang="en-US" altLang="zh-CN" sz="2000" b="0" u="none" dirty="0" smtClean="0">
                <a:solidFill>
                  <a:srgbClr val="FF0000"/>
                </a:solidFill>
              </a:rPr>
              <a:t>)</a:t>
            </a:r>
            <a:endParaRPr lang="zh-CN" altLang="en-US" sz="2000" b="0" u="none" dirty="0">
              <a:solidFill>
                <a:srgbClr val="FF0000"/>
              </a:solidFill>
            </a:endParaRPr>
          </a:p>
        </p:txBody>
      </p:sp>
      <p:sp>
        <p:nvSpPr>
          <p:cNvPr id="7" name="矩形 6"/>
          <p:cNvSpPr/>
          <p:nvPr/>
        </p:nvSpPr>
        <p:spPr>
          <a:xfrm>
            <a:off x="755576" y="3108538"/>
            <a:ext cx="5932447" cy="400110"/>
          </a:xfrm>
          <a:prstGeom prst="rect">
            <a:avLst/>
          </a:prstGeom>
        </p:spPr>
        <p:txBody>
          <a:bodyPr wrap="square">
            <a:spAutoFit/>
          </a:bodyPr>
          <a:lstStyle/>
          <a:p>
            <a:r>
              <a:rPr lang="en-US" altLang="zh-CN" sz="2000" b="0" u="none" dirty="0" smtClean="0">
                <a:solidFill>
                  <a:srgbClr val="FF0000"/>
                </a:solidFill>
              </a:rPr>
              <a:t>00 1C(</a:t>
            </a:r>
            <a:r>
              <a:rPr lang="zh-CN" altLang="en-US" sz="2000" b="0" u="none" dirty="0" smtClean="0">
                <a:solidFill>
                  <a:srgbClr val="FF0000"/>
                </a:solidFill>
              </a:rPr>
              <a:t>十六进制</a:t>
            </a:r>
            <a:r>
              <a:rPr lang="en-US" altLang="zh-CN" sz="2000" b="0" u="none" dirty="0" smtClean="0">
                <a:solidFill>
                  <a:srgbClr val="FF0000"/>
                </a:solidFill>
              </a:rPr>
              <a:t>) -&gt; 1*16+12=28(</a:t>
            </a:r>
            <a:r>
              <a:rPr lang="zh-CN" altLang="en-US" sz="2000" b="0" u="none" dirty="0" smtClean="0">
                <a:solidFill>
                  <a:srgbClr val="FF0000"/>
                </a:solidFill>
              </a:rPr>
              <a:t>十进制</a:t>
            </a:r>
            <a:r>
              <a:rPr lang="en-US" altLang="zh-CN" sz="2000" b="0" u="none" dirty="0" smtClean="0">
                <a:solidFill>
                  <a:srgbClr val="FF0000"/>
                </a:solidFill>
              </a:rPr>
              <a:t>)</a:t>
            </a:r>
            <a:endParaRPr lang="zh-CN" altLang="en-US" sz="2000" b="0" u="none" dirty="0">
              <a:solidFill>
                <a:srgbClr val="FF0000"/>
              </a:solidFill>
            </a:endParaRPr>
          </a:p>
        </p:txBody>
      </p:sp>
      <p:sp>
        <p:nvSpPr>
          <p:cNvPr id="8" name="矩形 7"/>
          <p:cNvSpPr/>
          <p:nvPr/>
        </p:nvSpPr>
        <p:spPr>
          <a:xfrm>
            <a:off x="683568" y="4564667"/>
            <a:ext cx="3520516" cy="400110"/>
          </a:xfrm>
          <a:prstGeom prst="rect">
            <a:avLst/>
          </a:prstGeom>
        </p:spPr>
        <p:txBody>
          <a:bodyPr wrap="none">
            <a:spAutoFit/>
          </a:bodyPr>
          <a:lstStyle/>
          <a:p>
            <a:r>
              <a:rPr lang="zh-CN" altLang="en-US" sz="2000" b="0" u="none" dirty="0">
                <a:solidFill>
                  <a:srgbClr val="FF0000"/>
                </a:solidFill>
              </a:rPr>
              <a:t>53端口是DNS服务器的端口；</a:t>
            </a:r>
          </a:p>
        </p:txBody>
      </p:sp>
      <p:sp>
        <p:nvSpPr>
          <p:cNvPr id="9" name="矩形 8"/>
          <p:cNvSpPr/>
          <p:nvPr/>
        </p:nvSpPr>
        <p:spPr>
          <a:xfrm>
            <a:off x="683568" y="3868688"/>
            <a:ext cx="7111242" cy="400110"/>
          </a:xfrm>
          <a:prstGeom prst="rect">
            <a:avLst/>
          </a:prstGeom>
        </p:spPr>
        <p:txBody>
          <a:bodyPr wrap="none">
            <a:spAutoFit/>
          </a:bodyPr>
          <a:lstStyle/>
          <a:p>
            <a:r>
              <a:rPr lang="zh-CN" altLang="en-US" sz="2000" b="0" u="none" dirty="0">
                <a:solidFill>
                  <a:srgbClr val="FF0000"/>
                </a:solidFill>
              </a:rPr>
              <a:t>是从客户端的</a:t>
            </a:r>
            <a:r>
              <a:rPr lang="en-US" altLang="zh-CN" sz="2000" b="0" u="none" dirty="0">
                <a:solidFill>
                  <a:srgbClr val="FF0000"/>
                </a:solidFill>
              </a:rPr>
              <a:t>1586</a:t>
            </a:r>
            <a:r>
              <a:rPr lang="zh-CN" altLang="en-US" sz="2000" b="0" u="none" dirty="0">
                <a:solidFill>
                  <a:srgbClr val="FF0000"/>
                </a:solidFill>
              </a:rPr>
              <a:t>端口发出，访问</a:t>
            </a:r>
            <a:r>
              <a:rPr lang="en-US" altLang="zh-CN" sz="2000" b="0" u="none" dirty="0">
                <a:solidFill>
                  <a:srgbClr val="FF0000"/>
                </a:solidFill>
              </a:rPr>
              <a:t>DNS</a:t>
            </a:r>
            <a:r>
              <a:rPr lang="zh-CN" altLang="en-US" sz="2000" b="0" u="none" dirty="0">
                <a:solidFill>
                  <a:srgbClr val="FF0000"/>
                </a:solidFill>
              </a:rPr>
              <a:t>服务器端的</a:t>
            </a:r>
            <a:r>
              <a:rPr lang="en-US" altLang="zh-CN" sz="2000" b="0" u="none" dirty="0">
                <a:solidFill>
                  <a:srgbClr val="FF0000"/>
                </a:solidFill>
              </a:rPr>
              <a:t>53</a:t>
            </a:r>
            <a:r>
              <a:rPr lang="zh-CN" altLang="en-US" sz="2000" b="0" u="none" dirty="0" smtClean="0">
                <a:solidFill>
                  <a:srgbClr val="FF0000"/>
                </a:solidFill>
              </a:rPr>
              <a:t>端口；</a:t>
            </a:r>
            <a:endParaRPr lang="zh-CN" altLang="en-US" sz="2000" b="0" u="none" dirty="0">
              <a:solidFill>
                <a:srgbClr val="FF0000"/>
              </a:solidFill>
            </a:endParaRPr>
          </a:p>
        </p:txBody>
      </p:sp>
    </p:spTree>
    <p:extLst>
      <p:ext uri="{BB962C8B-B14F-4D97-AF65-F5344CB8AC3E}">
        <p14:creationId xmlns:p14="http://schemas.microsoft.com/office/powerpoint/2010/main" val="311967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title" idx="4294967295"/>
          </p:nvPr>
        </p:nvSpPr>
        <p:spPr>
          <a:xfrm>
            <a:off x="285720" y="873911"/>
            <a:ext cx="7753350" cy="555625"/>
          </a:xfrm>
        </p:spPr>
        <p:txBody>
          <a:bodyPr anchor="b"/>
          <a:lstStyle/>
          <a:p>
            <a:pPr algn="l" eaLnBrk="0" hangingPunct="0"/>
            <a:r>
              <a:rPr lang="zh-CN" altLang="en-US" sz="2400" dirty="0" smtClean="0">
                <a:solidFill>
                  <a:srgbClr val="007D7A"/>
                </a:solidFill>
                <a:latin typeface="Times New Roman" pitchFamily="18" charset="0"/>
                <a:cs typeface="Times New Roman" pitchFamily="18" charset="0"/>
              </a:rPr>
              <a:t>一、传输层协议的类型与特点</a:t>
            </a:r>
          </a:p>
        </p:txBody>
      </p:sp>
      <p:grpSp>
        <p:nvGrpSpPr>
          <p:cNvPr id="18434" name="Group 3"/>
          <p:cNvGrpSpPr>
            <a:grpSpLocks/>
          </p:cNvGrpSpPr>
          <p:nvPr/>
        </p:nvGrpSpPr>
        <p:grpSpPr bwMode="auto">
          <a:xfrm>
            <a:off x="1500166" y="1715288"/>
            <a:ext cx="3028950" cy="1812926"/>
            <a:chOff x="1925" y="804"/>
            <a:chExt cx="1908" cy="1142"/>
          </a:xfrm>
        </p:grpSpPr>
        <p:sp>
          <p:nvSpPr>
            <p:cNvPr id="18437" name="Rectangle 5"/>
            <p:cNvSpPr>
              <a:spLocks noChangeArrowheads="1"/>
            </p:cNvSpPr>
            <p:nvPr/>
          </p:nvSpPr>
          <p:spPr bwMode="auto">
            <a:xfrm>
              <a:off x="1927" y="804"/>
              <a:ext cx="1903" cy="1142"/>
            </a:xfrm>
            <a:prstGeom prst="rect">
              <a:avLst/>
            </a:prstGeom>
            <a:solidFill>
              <a:schemeClr val="bg1"/>
            </a:solidFill>
            <a:ln w="25400">
              <a:solidFill>
                <a:schemeClr val="tx1"/>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18438" name="Line 6"/>
            <p:cNvSpPr>
              <a:spLocks noChangeShapeType="1"/>
            </p:cNvSpPr>
            <p:nvPr/>
          </p:nvSpPr>
          <p:spPr bwMode="auto">
            <a:xfrm>
              <a:off x="1925" y="1041"/>
              <a:ext cx="1901" cy="0"/>
            </a:xfrm>
            <a:prstGeom prst="line">
              <a:avLst/>
            </a:prstGeom>
            <a:noFill/>
            <a:ln w="12700">
              <a:solidFill>
                <a:schemeClr val="tx1"/>
              </a:solidFill>
              <a:round/>
              <a:headEnd/>
              <a:tailEnd/>
            </a:ln>
          </p:spPr>
          <p:txBody>
            <a:bodyPr wrap="none" anchor="ctr"/>
            <a:lstStyle/>
            <a:p>
              <a:endParaRPr lang="zh-CN" altLang="en-US"/>
            </a:p>
          </p:txBody>
        </p:sp>
        <p:sp>
          <p:nvSpPr>
            <p:cNvPr id="18439" name="Line 7"/>
            <p:cNvSpPr>
              <a:spLocks noChangeShapeType="1"/>
            </p:cNvSpPr>
            <p:nvPr/>
          </p:nvSpPr>
          <p:spPr bwMode="auto">
            <a:xfrm>
              <a:off x="1925" y="1286"/>
              <a:ext cx="1908" cy="0"/>
            </a:xfrm>
            <a:prstGeom prst="line">
              <a:avLst/>
            </a:prstGeom>
            <a:noFill/>
            <a:ln w="12700">
              <a:solidFill>
                <a:schemeClr val="tx1"/>
              </a:solidFill>
              <a:round/>
              <a:headEnd/>
              <a:tailEnd/>
            </a:ln>
          </p:spPr>
          <p:txBody>
            <a:bodyPr wrap="none" anchor="ctr"/>
            <a:lstStyle/>
            <a:p>
              <a:endParaRPr lang="zh-CN" altLang="en-US"/>
            </a:p>
          </p:txBody>
        </p:sp>
        <p:sp>
          <p:nvSpPr>
            <p:cNvPr id="18440" name="Rectangle 8"/>
            <p:cNvSpPr>
              <a:spLocks noChangeArrowheads="1"/>
            </p:cNvSpPr>
            <p:nvPr/>
          </p:nvSpPr>
          <p:spPr bwMode="auto">
            <a:xfrm>
              <a:off x="1941" y="813"/>
              <a:ext cx="1881" cy="218"/>
            </a:xfrm>
            <a:prstGeom prst="rect">
              <a:avLst/>
            </a:prstGeom>
            <a:solidFill>
              <a:srgbClr val="CCECFF"/>
            </a:solidFill>
            <a:ln w="12700">
              <a:no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18441" name="Rectangle 9"/>
            <p:cNvSpPr>
              <a:spLocks noChangeArrowheads="1"/>
            </p:cNvSpPr>
            <p:nvPr/>
          </p:nvSpPr>
          <p:spPr bwMode="auto">
            <a:xfrm>
              <a:off x="1941" y="1295"/>
              <a:ext cx="1876" cy="636"/>
            </a:xfrm>
            <a:prstGeom prst="rect">
              <a:avLst/>
            </a:prstGeom>
            <a:solidFill>
              <a:srgbClr val="CCECFF"/>
            </a:solidFill>
            <a:ln w="12700">
              <a:no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18442" name="Line 10"/>
            <p:cNvSpPr>
              <a:spLocks noChangeShapeType="1"/>
            </p:cNvSpPr>
            <p:nvPr/>
          </p:nvSpPr>
          <p:spPr bwMode="auto">
            <a:xfrm>
              <a:off x="2869" y="1043"/>
              <a:ext cx="0" cy="240"/>
            </a:xfrm>
            <a:prstGeom prst="line">
              <a:avLst/>
            </a:prstGeom>
            <a:noFill/>
            <a:ln w="12700">
              <a:solidFill>
                <a:schemeClr val="tx1"/>
              </a:solidFill>
              <a:round/>
              <a:headEnd/>
              <a:tailEnd/>
            </a:ln>
          </p:spPr>
          <p:txBody>
            <a:bodyPr wrap="none" anchor="ctr"/>
            <a:lstStyle/>
            <a:p>
              <a:endParaRPr lang="zh-CN" altLang="en-US"/>
            </a:p>
          </p:txBody>
        </p:sp>
        <p:sp>
          <p:nvSpPr>
            <p:cNvPr id="18443" name="Rectangle 11"/>
            <p:cNvSpPr>
              <a:spLocks noChangeArrowheads="1"/>
            </p:cNvSpPr>
            <p:nvPr/>
          </p:nvSpPr>
          <p:spPr bwMode="auto">
            <a:xfrm>
              <a:off x="3133" y="1041"/>
              <a:ext cx="412" cy="25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b="0" u="none" dirty="0">
                  <a:solidFill>
                    <a:srgbClr val="C00000"/>
                  </a:solidFill>
                  <a:ea typeface="+mn-ea"/>
                </a:rPr>
                <a:t>TCP</a:t>
              </a:r>
            </a:p>
          </p:txBody>
        </p:sp>
        <p:sp>
          <p:nvSpPr>
            <p:cNvPr id="18444" name="Rectangle 12"/>
            <p:cNvSpPr>
              <a:spLocks noChangeArrowheads="1"/>
            </p:cNvSpPr>
            <p:nvPr/>
          </p:nvSpPr>
          <p:spPr bwMode="auto">
            <a:xfrm>
              <a:off x="2180" y="1046"/>
              <a:ext cx="439" cy="25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b="0" u="none" dirty="0">
                  <a:solidFill>
                    <a:srgbClr val="C00000"/>
                  </a:solidFill>
                  <a:ea typeface="+mn-ea"/>
                </a:rPr>
                <a:t>UDP</a:t>
              </a:r>
            </a:p>
          </p:txBody>
        </p:sp>
        <p:sp>
          <p:nvSpPr>
            <p:cNvPr id="18445" name="Rectangle 15"/>
            <p:cNvSpPr>
              <a:spLocks noChangeArrowheads="1"/>
            </p:cNvSpPr>
            <p:nvPr/>
          </p:nvSpPr>
          <p:spPr bwMode="auto">
            <a:xfrm>
              <a:off x="2719" y="1302"/>
              <a:ext cx="268" cy="250"/>
            </a:xfrm>
            <a:prstGeom prst="rect">
              <a:avLst/>
            </a:prstGeom>
            <a:solidFill>
              <a:srgbClr val="CCECFF"/>
            </a:solidFill>
            <a:ln w="12700">
              <a:noFill/>
              <a:miter lim="800000"/>
              <a:headEnd/>
              <a:tailEnd/>
            </a:ln>
          </p:spPr>
          <p:txBody>
            <a:bodyPr wrap="none" lIns="90488" tIns="44450" rIns="90488" bIns="44450">
              <a:spAutoFit/>
            </a:bodyPr>
            <a:lstStyle/>
            <a:p>
              <a:pPr defTabSz="762000" eaLnBrk="0" hangingPunct="0"/>
              <a:r>
                <a:rPr lang="en-US" altLang="zh-CN" sz="2000" b="0" u="none" dirty="0">
                  <a:solidFill>
                    <a:srgbClr val="1A3868"/>
                  </a:solidFill>
                </a:rPr>
                <a:t>IP</a:t>
              </a:r>
            </a:p>
          </p:txBody>
        </p:sp>
        <p:sp>
          <p:nvSpPr>
            <p:cNvPr id="18446" name="Rectangle 18"/>
            <p:cNvSpPr>
              <a:spLocks noChangeArrowheads="1"/>
            </p:cNvSpPr>
            <p:nvPr/>
          </p:nvSpPr>
          <p:spPr bwMode="auto">
            <a:xfrm>
              <a:off x="2562" y="837"/>
              <a:ext cx="600" cy="25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b="0" u="none" dirty="0">
                  <a:solidFill>
                    <a:srgbClr val="1A3868"/>
                  </a:solidFill>
                </a:rPr>
                <a:t>应用层</a:t>
              </a:r>
            </a:p>
          </p:txBody>
        </p:sp>
        <p:sp>
          <p:nvSpPr>
            <p:cNvPr id="18447" name="Rectangle 19"/>
            <p:cNvSpPr>
              <a:spLocks noChangeArrowheads="1"/>
            </p:cNvSpPr>
            <p:nvPr/>
          </p:nvSpPr>
          <p:spPr bwMode="auto">
            <a:xfrm>
              <a:off x="2201" y="1620"/>
              <a:ext cx="1451" cy="248"/>
            </a:xfrm>
            <a:prstGeom prst="rect">
              <a:avLst/>
            </a:prstGeom>
            <a:noFill/>
            <a:ln w="12700">
              <a:noFill/>
              <a:miter lim="800000"/>
              <a:headEnd/>
              <a:tailEnd/>
            </a:ln>
          </p:spPr>
          <p:txBody>
            <a:bodyPr lIns="90488" tIns="44450" rIns="90488" bIns="44450">
              <a:spAutoFit/>
            </a:bodyPr>
            <a:lstStyle/>
            <a:p>
              <a:pPr defTabSz="762000" eaLnBrk="0" hangingPunct="0"/>
              <a:r>
                <a:rPr lang="zh-CN" altLang="en-US" sz="2000" b="0" u="none" dirty="0">
                  <a:solidFill>
                    <a:srgbClr val="1A3868"/>
                  </a:solidFill>
                </a:rPr>
                <a:t>与各种网络接口</a:t>
              </a:r>
            </a:p>
          </p:txBody>
        </p:sp>
        <p:sp>
          <p:nvSpPr>
            <p:cNvPr id="18448" name="Line 20"/>
            <p:cNvSpPr>
              <a:spLocks noChangeShapeType="1"/>
            </p:cNvSpPr>
            <p:nvPr/>
          </p:nvSpPr>
          <p:spPr bwMode="auto">
            <a:xfrm>
              <a:off x="1925" y="1522"/>
              <a:ext cx="1901" cy="0"/>
            </a:xfrm>
            <a:prstGeom prst="line">
              <a:avLst/>
            </a:prstGeom>
            <a:noFill/>
            <a:ln w="12700">
              <a:solidFill>
                <a:schemeClr val="tx1"/>
              </a:solidFill>
              <a:round/>
              <a:headEnd/>
              <a:tailEnd/>
            </a:ln>
          </p:spPr>
          <p:txBody>
            <a:bodyPr wrap="none" anchor="ctr"/>
            <a:lstStyle/>
            <a:p>
              <a:endParaRPr lang="zh-CN" altLang="en-US"/>
            </a:p>
          </p:txBody>
        </p:sp>
      </p:grpSp>
      <p:sp>
        <p:nvSpPr>
          <p:cNvPr id="18435" name="Text Box 22"/>
          <p:cNvSpPr txBox="1">
            <a:spLocks noChangeArrowheads="1"/>
          </p:cNvSpPr>
          <p:nvPr/>
        </p:nvSpPr>
        <p:spPr bwMode="auto">
          <a:xfrm>
            <a:off x="500034" y="2100996"/>
            <a:ext cx="1466850" cy="400110"/>
          </a:xfrm>
          <a:prstGeom prst="rect">
            <a:avLst/>
          </a:prstGeom>
          <a:noFill/>
          <a:ln w="9525">
            <a:noFill/>
            <a:miter lim="800000"/>
            <a:headEnd/>
            <a:tailEnd/>
          </a:ln>
        </p:spPr>
        <p:txBody>
          <a:bodyPr>
            <a:spAutoFit/>
          </a:bodyPr>
          <a:lstStyle/>
          <a:p>
            <a:r>
              <a:rPr lang="zh-CN" altLang="en-US" sz="2000" b="0" u="none" dirty="0">
                <a:solidFill>
                  <a:srgbClr val="1A3868"/>
                </a:solidFill>
              </a:rPr>
              <a:t>传输层</a:t>
            </a:r>
          </a:p>
        </p:txBody>
      </p:sp>
      <p:sp>
        <p:nvSpPr>
          <p:cNvPr id="18436" name="Rectangle 3"/>
          <p:cNvSpPr>
            <a:spLocks noChangeArrowheads="1"/>
          </p:cNvSpPr>
          <p:nvPr/>
        </p:nvSpPr>
        <p:spPr bwMode="auto">
          <a:xfrm>
            <a:off x="285720" y="3786990"/>
            <a:ext cx="6357982" cy="1137457"/>
          </a:xfrm>
          <a:prstGeom prst="rect">
            <a:avLst/>
          </a:prstGeom>
          <a:noFill/>
          <a:ln w="9525">
            <a:noFill/>
            <a:miter lim="800000"/>
            <a:headEnd/>
            <a:tailEnd/>
          </a:ln>
        </p:spPr>
        <p:txBody>
          <a:bodyPr/>
          <a:lstStyle/>
          <a:p>
            <a:pPr marL="342900" indent="-342900" eaLnBrk="0" hangingPunct="0">
              <a:lnSpc>
                <a:spcPct val="90000"/>
              </a:lnSpc>
              <a:spcBef>
                <a:spcPct val="20000"/>
              </a:spcBef>
              <a:spcAft>
                <a:spcPct val="20000"/>
              </a:spcAft>
            </a:pPr>
            <a:r>
              <a:rPr lang="en-US" altLang="zh-CN" sz="2000" b="0" u="none" dirty="0" smtClean="0">
                <a:solidFill>
                  <a:srgbClr val="1A3868"/>
                </a:solidFill>
              </a:rPr>
              <a:t>TCP/IP </a:t>
            </a:r>
            <a:r>
              <a:rPr lang="zh-CN" altLang="en-US" sz="2000" b="0" u="none" dirty="0" smtClean="0">
                <a:solidFill>
                  <a:srgbClr val="1A3868"/>
                </a:solidFill>
              </a:rPr>
              <a:t>的传输层有两个不同的协议：</a:t>
            </a:r>
          </a:p>
          <a:p>
            <a:pPr marL="342900" indent="-342900" eaLnBrk="0" hangingPunct="0">
              <a:lnSpc>
                <a:spcPct val="90000"/>
              </a:lnSpc>
              <a:spcBef>
                <a:spcPct val="20000"/>
              </a:spcBef>
              <a:spcAft>
                <a:spcPct val="20000"/>
              </a:spcAft>
            </a:pPr>
            <a:r>
              <a:rPr lang="en-US" altLang="zh-CN" sz="2000" b="0" u="none" dirty="0" smtClean="0">
                <a:solidFill>
                  <a:srgbClr val="1A3868"/>
                </a:solidFill>
              </a:rPr>
              <a:t>(1) </a:t>
            </a:r>
            <a:r>
              <a:rPr lang="zh-CN" altLang="en-US" sz="2000" b="0" u="none" dirty="0" smtClean="0">
                <a:solidFill>
                  <a:srgbClr val="1A3868"/>
                </a:solidFill>
              </a:rPr>
              <a:t>用户数据报协议 </a:t>
            </a:r>
            <a:r>
              <a:rPr lang="en-US" altLang="zh-CN" sz="2000" b="0" u="none" dirty="0" smtClean="0">
                <a:solidFill>
                  <a:srgbClr val="C00000"/>
                </a:solidFill>
                <a:ea typeface="+mn-ea"/>
              </a:rPr>
              <a:t>UDP</a:t>
            </a:r>
            <a:r>
              <a:rPr lang="en-US" altLang="zh-CN" sz="2000" b="0" u="none" dirty="0" smtClean="0">
                <a:solidFill>
                  <a:srgbClr val="1A3868"/>
                </a:solidFill>
              </a:rPr>
              <a:t> (User Datagram Protocol)</a:t>
            </a:r>
          </a:p>
          <a:p>
            <a:pPr marL="342900" indent="-342900" eaLnBrk="0" hangingPunct="0">
              <a:lnSpc>
                <a:spcPct val="90000"/>
              </a:lnSpc>
              <a:spcBef>
                <a:spcPct val="20000"/>
              </a:spcBef>
              <a:spcAft>
                <a:spcPct val="20000"/>
              </a:spcAft>
            </a:pPr>
            <a:r>
              <a:rPr lang="en-US" altLang="zh-CN" sz="2000" b="0" u="none" dirty="0" smtClean="0">
                <a:solidFill>
                  <a:srgbClr val="1A3868"/>
                </a:solidFill>
              </a:rPr>
              <a:t>(2) </a:t>
            </a:r>
            <a:r>
              <a:rPr lang="zh-CN" altLang="en-US" sz="2000" b="0" u="none" dirty="0" smtClean="0">
                <a:solidFill>
                  <a:srgbClr val="1A3868"/>
                </a:solidFill>
              </a:rPr>
              <a:t>传输控制协议</a:t>
            </a:r>
            <a:r>
              <a:rPr lang="zh-CN" altLang="en-US" sz="2000" b="0" u="none" dirty="0" smtClean="0">
                <a:solidFill>
                  <a:srgbClr val="C00000"/>
                </a:solidFill>
                <a:ea typeface="+mn-ea"/>
              </a:rPr>
              <a:t> </a:t>
            </a:r>
            <a:r>
              <a:rPr lang="en-US" altLang="zh-CN" sz="2000" b="0" u="none" dirty="0" smtClean="0">
                <a:solidFill>
                  <a:srgbClr val="C00000"/>
                </a:solidFill>
                <a:ea typeface="+mn-ea"/>
              </a:rPr>
              <a:t>TCP </a:t>
            </a:r>
            <a:r>
              <a:rPr lang="en-US" altLang="zh-CN" sz="2000" b="0" u="none" dirty="0" smtClean="0">
                <a:solidFill>
                  <a:srgbClr val="1A3868"/>
                </a:solidFill>
              </a:rPr>
              <a:t>(Transmission Control Protocol)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a:xfrm>
            <a:off x="357190" y="697697"/>
            <a:ext cx="4857752" cy="588963"/>
          </a:xfrm>
        </p:spPr>
        <p:txBody>
          <a:bodyPr/>
          <a:lstStyle/>
          <a:p>
            <a:pPr algn="l"/>
            <a:r>
              <a:rPr lang="en-US" altLang="zh-CN" sz="2400" dirty="0" smtClean="0">
                <a:solidFill>
                  <a:srgbClr val="007D7A"/>
                </a:solidFill>
                <a:latin typeface="Times New Roman" pitchFamily="18" charset="0"/>
                <a:cs typeface="Times New Roman" pitchFamily="18" charset="0"/>
              </a:rPr>
              <a:t>TCP</a:t>
            </a:r>
            <a:r>
              <a:rPr lang="zh-CN" altLang="en-US" sz="2400" dirty="0" smtClean="0">
                <a:solidFill>
                  <a:srgbClr val="007D7A"/>
                </a:solidFill>
                <a:latin typeface="Times New Roman" pitchFamily="18" charset="0"/>
                <a:cs typeface="Times New Roman" pitchFamily="18" charset="0"/>
              </a:rPr>
              <a:t>与</a:t>
            </a:r>
            <a:r>
              <a:rPr lang="en-US" altLang="zh-CN" sz="2400" dirty="0" smtClean="0">
                <a:solidFill>
                  <a:srgbClr val="007D7A"/>
                </a:solidFill>
                <a:latin typeface="Times New Roman" pitchFamily="18" charset="0"/>
                <a:cs typeface="Times New Roman" pitchFamily="18" charset="0"/>
              </a:rPr>
              <a:t>UDP</a:t>
            </a:r>
            <a:r>
              <a:rPr lang="zh-CN" altLang="en-US" sz="2400" dirty="0" smtClean="0">
                <a:solidFill>
                  <a:srgbClr val="007D7A"/>
                </a:solidFill>
                <a:latin typeface="Times New Roman" pitchFamily="18" charset="0"/>
                <a:cs typeface="Times New Roman" pitchFamily="18" charset="0"/>
              </a:rPr>
              <a:t>协议的比较</a:t>
            </a:r>
          </a:p>
        </p:txBody>
      </p:sp>
      <p:sp>
        <p:nvSpPr>
          <p:cNvPr id="20501" name="内容占位符 2"/>
          <p:cNvSpPr>
            <a:spLocks/>
          </p:cNvSpPr>
          <p:nvPr/>
        </p:nvSpPr>
        <p:spPr bwMode="auto">
          <a:xfrm>
            <a:off x="252412" y="1346995"/>
            <a:ext cx="6891356" cy="1368425"/>
          </a:xfrm>
          <a:prstGeom prst="rect">
            <a:avLst/>
          </a:prstGeom>
          <a:noFill/>
          <a:ln w="9525">
            <a:noFill/>
            <a:miter lim="800000"/>
            <a:headEnd/>
            <a:tailEnd/>
          </a:ln>
        </p:spPr>
        <p:txBody>
          <a:bodyPr/>
          <a:lstStyle/>
          <a:p>
            <a:pPr marL="174625" indent="-174625" eaLnBrk="0" hangingPunct="0">
              <a:spcBef>
                <a:spcPct val="20000"/>
              </a:spcBef>
              <a:spcAft>
                <a:spcPct val="20000"/>
              </a:spcAft>
              <a:buFontTx/>
              <a:buChar char="•"/>
            </a:pPr>
            <a:r>
              <a:rPr lang="en-US" altLang="zh-CN" sz="2000" b="0" u="none" dirty="0">
                <a:solidFill>
                  <a:srgbClr val="1A3868"/>
                </a:solidFill>
              </a:rPr>
              <a:t>TCP</a:t>
            </a:r>
            <a:r>
              <a:rPr lang="zh-CN" altLang="en-US" sz="2000" b="0" u="none" dirty="0">
                <a:solidFill>
                  <a:srgbClr val="1A3868"/>
                </a:solidFill>
              </a:rPr>
              <a:t>协议是一种面向连接、面向字节流、可靠的传输协议，提供了确认、业务流管理、拥塞控制与丢失重传功能。</a:t>
            </a:r>
          </a:p>
          <a:p>
            <a:pPr marL="174625" indent="-174625" eaLnBrk="0" hangingPunct="0">
              <a:spcBef>
                <a:spcPct val="20000"/>
              </a:spcBef>
              <a:spcAft>
                <a:spcPct val="20000"/>
              </a:spcAft>
              <a:buFontTx/>
              <a:buChar char="•"/>
            </a:pPr>
            <a:r>
              <a:rPr lang="en-US" altLang="zh-CN" sz="2000" b="0" u="none" dirty="0">
                <a:solidFill>
                  <a:srgbClr val="1A3868"/>
                </a:solidFill>
              </a:rPr>
              <a:t>UDP</a:t>
            </a:r>
            <a:r>
              <a:rPr lang="zh-CN" altLang="en-US" sz="2000" b="0" u="none" dirty="0">
                <a:solidFill>
                  <a:srgbClr val="1A3868"/>
                </a:solidFill>
              </a:rPr>
              <a:t>协议简单，只关注数据交付和提高数据传输的速度。</a:t>
            </a:r>
          </a:p>
        </p:txBody>
      </p:sp>
      <p:graphicFrame>
        <p:nvGraphicFramePr>
          <p:cNvPr id="6" name="表格 5"/>
          <p:cNvGraphicFramePr>
            <a:graphicFrameLocks noGrp="1"/>
          </p:cNvGraphicFramePr>
          <p:nvPr/>
        </p:nvGraphicFramePr>
        <p:xfrm>
          <a:off x="571472" y="2715420"/>
          <a:ext cx="5929355" cy="2214577"/>
        </p:xfrm>
        <a:graphic>
          <a:graphicData uri="http://schemas.openxmlformats.org/drawingml/2006/table">
            <a:tbl>
              <a:tblPr/>
              <a:tblGrid>
                <a:gridCol w="1185564">
                  <a:extLst>
                    <a:ext uri="{9D8B030D-6E8A-4147-A177-3AD203B41FA5}">
                      <a16:colId xmlns:a16="http://schemas.microsoft.com/office/drawing/2014/main" val="20000"/>
                    </a:ext>
                  </a:extLst>
                </a:gridCol>
                <a:gridCol w="2314899">
                  <a:extLst>
                    <a:ext uri="{9D8B030D-6E8A-4147-A177-3AD203B41FA5}">
                      <a16:colId xmlns:a16="http://schemas.microsoft.com/office/drawing/2014/main" val="20001"/>
                    </a:ext>
                  </a:extLst>
                </a:gridCol>
                <a:gridCol w="2428892">
                  <a:extLst>
                    <a:ext uri="{9D8B030D-6E8A-4147-A177-3AD203B41FA5}">
                      <a16:colId xmlns:a16="http://schemas.microsoft.com/office/drawing/2014/main" val="20002"/>
                    </a:ext>
                  </a:extLst>
                </a:gridCol>
              </a:tblGrid>
              <a:tr h="579197">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Times New Roman" pitchFamily="18" charset="0"/>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Times New Roman" pitchFamily="18" charset="0"/>
                          <a:ea typeface="宋体" charset="-122"/>
                          <a:cs typeface="Times New Roman" pitchFamily="18" charset="0"/>
                        </a:rPr>
                        <a:t>特征</a:t>
                      </a:r>
                      <a:r>
                        <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Courier New" pitchFamily="49" charset="0"/>
                        </a:rPr>
                        <a:t>/</a:t>
                      </a:r>
                      <a:r>
                        <a:rPr kumimoji="0" lang="zh-CN" altLang="en-US" sz="1600" b="1" i="0" u="none" strike="noStrike" cap="none" normalizeH="0" baseline="0" dirty="0" smtClean="0">
                          <a:ln>
                            <a:noFill/>
                          </a:ln>
                          <a:solidFill>
                            <a:schemeClr val="bg1"/>
                          </a:solidFill>
                          <a:effectLst/>
                          <a:latin typeface="Times New Roman" pitchFamily="18" charset="0"/>
                          <a:ea typeface="宋体" charset="-122"/>
                          <a:cs typeface="Times New Roman" pitchFamily="18" charset="0"/>
                        </a:rPr>
                        <a:t>描述</a:t>
                      </a:r>
                      <a:endParaRPr kumimoji="0" lang="zh-CN" altLang="en-US" sz="1600" b="1" i="0" u="none" strike="noStrike" cap="none" normalizeH="0" baseline="0" dirty="0" smtClean="0">
                        <a:ln>
                          <a:noFill/>
                        </a:ln>
                        <a:solidFill>
                          <a:schemeClr val="bg1"/>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Courier New" pitchFamily="49" charset="0"/>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Courier New" pitchFamily="49" charset="0"/>
                        </a:rPr>
                        <a:t>TCP</a:t>
                      </a:r>
                      <a:endParaRPr kumimoji="0" lang="zh-CN" altLang="zh-CN" sz="1600" b="1" i="0" u="none" strike="noStrike" cap="none" normalizeH="0" baseline="0" dirty="0" smtClean="0">
                        <a:ln>
                          <a:noFill/>
                        </a:ln>
                        <a:solidFill>
                          <a:schemeClr val="bg1"/>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Courier New" pitchFamily="49" charset="0"/>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Courier New" pitchFamily="49" charset="0"/>
                        </a:rPr>
                        <a:t>UDP</a:t>
                      </a:r>
                      <a:endParaRPr kumimoji="0" lang="zh-CN" altLang="zh-CN" sz="1600" b="1" i="0" u="none" strike="noStrike" cap="none" normalizeH="0" baseline="0" dirty="0" smtClean="0">
                        <a:ln>
                          <a:noFill/>
                        </a:ln>
                        <a:solidFill>
                          <a:schemeClr val="bg1"/>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extLst>
                  <a:ext uri="{0D108BD9-81ED-4DB2-BD59-A6C34878D82A}">
                    <a16:rowId xmlns:a16="http://schemas.microsoft.com/office/drawing/2014/main" val="10000"/>
                  </a:ext>
                </a:extLst>
              </a:tr>
              <a:tr h="81769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一般描述</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允许应用程序可靠地发送数据，功能齐全</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简单、高速，只负责将应用层与网络层衔接起来</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69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面向连接或无连接</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面向连接，在</a:t>
                      </a:r>
                      <a:r>
                        <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rPr>
                        <a:t>TPDU</a:t>
                      </a: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传输之前需要建立</a:t>
                      </a:r>
                      <a:r>
                        <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rPr>
                        <a:t>TCP</a:t>
                      </a: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连接</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267326"/>
                          </a:solidFill>
                          <a:effectLst/>
                          <a:latin typeface="+mn-ea"/>
                          <a:ea typeface="+mn-ea"/>
                          <a:cs typeface="Times New Roman" pitchFamily="18" charset="0"/>
                        </a:rPr>
                        <a:t>无连接，在</a:t>
                      </a:r>
                      <a:r>
                        <a:rPr kumimoji="0" lang="en-US" altLang="zh-CN" sz="1400" b="0" i="0" u="none" strike="noStrike" cap="none" normalizeH="0" baseline="0" dirty="0" smtClean="0">
                          <a:ln>
                            <a:noFill/>
                          </a:ln>
                          <a:solidFill>
                            <a:srgbClr val="267326"/>
                          </a:solidFill>
                          <a:effectLst/>
                          <a:latin typeface="+mn-ea"/>
                          <a:ea typeface="+mn-ea"/>
                          <a:cs typeface="Courier New" pitchFamily="49" charset="0"/>
                        </a:rPr>
                        <a:t>TPDU</a:t>
                      </a:r>
                      <a:r>
                        <a:rPr kumimoji="0" lang="zh-CN" altLang="en-US" sz="1400" b="0" i="0" u="none" strike="noStrike" cap="none" normalizeH="0" baseline="0" dirty="0" smtClean="0">
                          <a:ln>
                            <a:noFill/>
                          </a:ln>
                          <a:solidFill>
                            <a:srgbClr val="267326"/>
                          </a:solidFill>
                          <a:effectLst/>
                          <a:latin typeface="+mn-ea"/>
                          <a:ea typeface="+mn-ea"/>
                          <a:cs typeface="Times New Roman" pitchFamily="18" charset="0"/>
                        </a:rPr>
                        <a:t>传输之前不需要建立</a:t>
                      </a:r>
                      <a:r>
                        <a:rPr kumimoji="0" lang="en-US" altLang="zh-CN" sz="1400" b="0" i="0" u="none" strike="noStrike" cap="none" normalizeH="0" baseline="0" dirty="0" smtClean="0">
                          <a:ln>
                            <a:noFill/>
                          </a:ln>
                          <a:solidFill>
                            <a:srgbClr val="267326"/>
                          </a:solidFill>
                          <a:effectLst/>
                          <a:latin typeface="+mn-ea"/>
                          <a:ea typeface="+mn-ea"/>
                          <a:cs typeface="Courier New" pitchFamily="49" charset="0"/>
                        </a:rPr>
                        <a:t>UDP</a:t>
                      </a:r>
                      <a:r>
                        <a:rPr kumimoji="0" lang="zh-CN" altLang="en-US" sz="1400" b="0" i="0" u="none" strike="noStrike" cap="none" normalizeH="0" baseline="0" dirty="0" smtClean="0">
                          <a:ln>
                            <a:noFill/>
                          </a:ln>
                          <a:solidFill>
                            <a:srgbClr val="267326"/>
                          </a:solidFill>
                          <a:effectLst/>
                          <a:latin typeface="+mn-ea"/>
                          <a:ea typeface="+mn-ea"/>
                          <a:cs typeface="Times New Roman" pitchFamily="18" charset="0"/>
                        </a:rPr>
                        <a:t>连接</a:t>
                      </a:r>
                      <a:endParaRPr kumimoji="0" lang="zh-CN" altLang="en-US" sz="1400" b="0" i="0" u="none" strike="noStrike" cap="none" normalizeH="0" baseline="0" dirty="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148"/>
          <p:cNvGraphicFramePr>
            <a:graphicFrameLocks noGrp="1"/>
          </p:cNvGraphicFramePr>
          <p:nvPr/>
        </p:nvGraphicFramePr>
        <p:xfrm>
          <a:off x="214282" y="786595"/>
          <a:ext cx="6286545" cy="4143404"/>
        </p:xfrm>
        <a:graphic>
          <a:graphicData uri="http://schemas.openxmlformats.org/drawingml/2006/table">
            <a:tbl>
              <a:tblPr/>
              <a:tblGrid>
                <a:gridCol w="1256984">
                  <a:extLst>
                    <a:ext uri="{9D8B030D-6E8A-4147-A177-3AD203B41FA5}">
                      <a16:colId xmlns:a16="http://schemas.microsoft.com/office/drawing/2014/main" val="20000"/>
                    </a:ext>
                  </a:extLst>
                </a:gridCol>
                <a:gridCol w="2302867">
                  <a:extLst>
                    <a:ext uri="{9D8B030D-6E8A-4147-A177-3AD203B41FA5}">
                      <a16:colId xmlns:a16="http://schemas.microsoft.com/office/drawing/2014/main" val="20001"/>
                    </a:ext>
                  </a:extLst>
                </a:gridCol>
                <a:gridCol w="2726694">
                  <a:extLst>
                    <a:ext uri="{9D8B030D-6E8A-4147-A177-3AD203B41FA5}">
                      <a16:colId xmlns:a16="http://schemas.microsoft.com/office/drawing/2014/main" val="20002"/>
                    </a:ext>
                  </a:extLst>
                </a:gridCol>
              </a:tblGrid>
              <a:tr h="532410">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Times New Roman" pitchFamily="18" charset="0"/>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Times New Roman" pitchFamily="18" charset="0"/>
                          <a:ea typeface="宋体" charset="-122"/>
                          <a:cs typeface="Times New Roman" pitchFamily="18" charset="0"/>
                        </a:rPr>
                        <a:t>特征</a:t>
                      </a:r>
                      <a:r>
                        <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Courier New" pitchFamily="49" charset="0"/>
                        </a:rPr>
                        <a:t>/</a:t>
                      </a:r>
                      <a:r>
                        <a:rPr kumimoji="0" lang="zh-CN" altLang="en-US" sz="1600" b="1" i="0" u="none" strike="noStrike" cap="none" normalizeH="0" baseline="0" dirty="0" smtClean="0">
                          <a:ln>
                            <a:noFill/>
                          </a:ln>
                          <a:solidFill>
                            <a:schemeClr val="bg1"/>
                          </a:solidFill>
                          <a:effectLst/>
                          <a:latin typeface="Times New Roman" pitchFamily="18" charset="0"/>
                          <a:ea typeface="宋体" charset="-122"/>
                          <a:cs typeface="Times New Roman" pitchFamily="18" charset="0"/>
                        </a:rPr>
                        <a:t>描述</a:t>
                      </a:r>
                      <a:endParaRPr kumimoji="0" lang="zh-CN" altLang="en-US" sz="1600" b="1" i="0" u="none" strike="noStrike" cap="none" normalizeH="0" baseline="0" dirty="0" smtClean="0">
                        <a:ln>
                          <a:noFill/>
                        </a:ln>
                        <a:solidFill>
                          <a:schemeClr val="bg1"/>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Courier New" pitchFamily="49" charset="0"/>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Courier New" pitchFamily="49" charset="0"/>
                        </a:rPr>
                        <a:t>TCP</a:t>
                      </a:r>
                      <a:endParaRPr kumimoji="0" lang="zh-CN" altLang="zh-CN" sz="1600" b="1" i="0" u="none" strike="noStrike" cap="none" normalizeH="0" baseline="0" dirty="0" smtClean="0">
                        <a:ln>
                          <a:noFill/>
                        </a:ln>
                        <a:solidFill>
                          <a:schemeClr val="bg1"/>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Courier New" pitchFamily="49" charset="0"/>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Times New Roman" pitchFamily="18" charset="0"/>
                          <a:ea typeface="宋体" charset="-122"/>
                          <a:cs typeface="Courier New" pitchFamily="49" charset="0"/>
                        </a:rPr>
                        <a:t>UDP</a:t>
                      </a:r>
                      <a:endParaRPr kumimoji="0" lang="zh-CN" altLang="zh-CN" sz="1600" b="1" i="0" u="none" strike="noStrike" cap="none" normalizeH="0" baseline="0" dirty="0" smtClean="0">
                        <a:ln>
                          <a:noFill/>
                        </a:ln>
                        <a:solidFill>
                          <a:schemeClr val="bg1"/>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extLst>
                  <a:ext uri="{0D108BD9-81ED-4DB2-BD59-A6C34878D82A}">
                    <a16:rowId xmlns:a16="http://schemas.microsoft.com/office/drawing/2014/main" val="10000"/>
                  </a:ext>
                </a:extLst>
              </a:tr>
              <a:tr h="52614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与应用层的数据接口</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基于字节流，应用层不需要规定特定的数据格式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基于报文，应用层需要将数据分成包来传送</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614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可靠性与确认</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可靠报文传输，对所有的数据均要确认</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不可靠，不需要对传输的数据确认，尽力而为地交付</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02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重传</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自动重传丢失的数据</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不负责检查是否丢失数据和重传</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39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开销</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低，但高于</a:t>
                      </a:r>
                      <a:r>
                        <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rPr>
                        <a:t>UDP</a:t>
                      </a:r>
                      <a:endParaRPr kumimoji="0" lang="zh-CN" altLang="zh-CN" sz="1400" b="0" i="0" u="none" strike="noStrike" kern="1200" cap="none" normalizeH="0" baseline="0" dirty="0" smtClean="0">
                        <a:ln>
                          <a:noFill/>
                        </a:ln>
                        <a:solidFill>
                          <a:srgbClr val="267326"/>
                        </a:solidFill>
                        <a:effectLst/>
                        <a:latin typeface="+mn-ea"/>
                        <a:ea typeface="+mn-ea"/>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很低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传输速率</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高，但低于</a:t>
                      </a:r>
                      <a:r>
                        <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rPr>
                        <a:t>UDP</a:t>
                      </a:r>
                      <a:endParaRPr kumimoji="0" lang="zh-CN" altLang="zh-CN" sz="1400" b="0" i="0" u="none" strike="noStrike" kern="1200" cap="none" normalizeH="0" baseline="0" dirty="0" smtClean="0">
                        <a:ln>
                          <a:noFill/>
                        </a:ln>
                        <a:solidFill>
                          <a:srgbClr val="267326"/>
                        </a:solidFill>
                        <a:effectLst/>
                        <a:latin typeface="+mn-ea"/>
                        <a:ea typeface="+mn-ea"/>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很高</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735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适用数据量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从少量到几个</a:t>
                      </a:r>
                      <a:r>
                        <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rPr>
                        <a:t>GB</a:t>
                      </a: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的数据</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从少量到几百个字节的数据</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892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适用的应用类型</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对数据传输可靠性要求较高的应用，例如文件与报文传输</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发送数量比较少、对数据传输可靠性要求较低的应用，例如</a:t>
                      </a:r>
                      <a:r>
                        <a:rPr kumimoji="0" lang="en-US" altLang="zh-CN" sz="1400" b="0" i="0" u="none" strike="noStrike" kern="1200" cap="none" normalizeH="0" baseline="0" dirty="0" smtClean="0">
                          <a:ln>
                            <a:noFill/>
                          </a:ln>
                          <a:solidFill>
                            <a:srgbClr val="267326"/>
                          </a:solidFill>
                          <a:effectLst/>
                          <a:latin typeface="+mn-ea"/>
                          <a:ea typeface="+mn-ea"/>
                          <a:cs typeface="Times New Roman" pitchFamily="18" charset="0"/>
                        </a:rPr>
                        <a:t>IP</a:t>
                      </a:r>
                      <a:r>
                        <a:rPr kumimoji="0" lang="zh-CN" altLang="en-US" sz="1400" b="0" i="0" u="none" strike="noStrike" kern="1200" cap="none" normalizeH="0" baseline="0" dirty="0" smtClean="0">
                          <a:ln>
                            <a:noFill/>
                          </a:ln>
                          <a:solidFill>
                            <a:srgbClr val="267326"/>
                          </a:solidFill>
                          <a:effectLst/>
                          <a:latin typeface="+mn-ea"/>
                          <a:ea typeface="+mn-ea"/>
                          <a:cs typeface="Times New Roman" pitchFamily="18" charset="0"/>
                        </a:rPr>
                        <a:t>电话、视频会议、多播与广播</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idx="4294967295"/>
          </p:nvPr>
        </p:nvSpPr>
        <p:spPr>
          <a:xfrm>
            <a:off x="185762" y="778661"/>
            <a:ext cx="7958138" cy="722313"/>
          </a:xfrm>
        </p:spPr>
        <p:txBody>
          <a:bodyPr/>
          <a:lstStyle/>
          <a:p>
            <a:pPr algn="l"/>
            <a:r>
              <a:rPr lang="en-US" altLang="zh-CN" sz="2400" dirty="0" smtClean="0">
                <a:solidFill>
                  <a:srgbClr val="007D7A"/>
                </a:solidFill>
                <a:latin typeface="Times New Roman" pitchFamily="18" charset="0"/>
                <a:cs typeface="Times New Roman" pitchFamily="18" charset="0"/>
              </a:rPr>
              <a:t>TCP</a:t>
            </a:r>
            <a:r>
              <a:rPr lang="zh-CN" altLang="en-US" sz="2400" dirty="0" smtClean="0">
                <a:solidFill>
                  <a:srgbClr val="007D7A"/>
                </a:solidFill>
                <a:latin typeface="Times New Roman" pitchFamily="18" charset="0"/>
                <a:cs typeface="Times New Roman" pitchFamily="18" charset="0"/>
              </a:rPr>
              <a:t>、</a:t>
            </a:r>
            <a:r>
              <a:rPr lang="en-US" altLang="zh-CN" sz="2400" dirty="0" smtClean="0">
                <a:solidFill>
                  <a:srgbClr val="007D7A"/>
                </a:solidFill>
                <a:latin typeface="Times New Roman" pitchFamily="18" charset="0"/>
                <a:cs typeface="Times New Roman" pitchFamily="18" charset="0"/>
              </a:rPr>
              <a:t>UDP</a:t>
            </a:r>
            <a:r>
              <a:rPr lang="zh-CN" altLang="en-US" sz="2400" dirty="0" smtClean="0">
                <a:solidFill>
                  <a:srgbClr val="007D7A"/>
                </a:solidFill>
                <a:latin typeface="Times New Roman" pitchFamily="18" charset="0"/>
                <a:cs typeface="Times New Roman" pitchFamily="18" charset="0"/>
              </a:rPr>
              <a:t>协议与应用层协议的关系</a:t>
            </a:r>
          </a:p>
        </p:txBody>
      </p:sp>
      <p:pic>
        <p:nvPicPr>
          <p:cNvPr id="22532" name="Picture 5"/>
          <p:cNvPicPr>
            <a:picLocks noChangeAspect="1" noChangeArrowheads="1"/>
          </p:cNvPicPr>
          <p:nvPr/>
        </p:nvPicPr>
        <p:blipFill>
          <a:blip r:embed="rId2" cstate="print"/>
          <a:srcRect/>
          <a:stretch>
            <a:fillRect/>
          </a:stretch>
        </p:blipFill>
        <p:spPr bwMode="auto">
          <a:xfrm>
            <a:off x="214282" y="1715288"/>
            <a:ext cx="6500064" cy="27146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idx="4294967295"/>
          </p:nvPr>
        </p:nvSpPr>
        <p:spPr>
          <a:xfrm>
            <a:off x="214327" y="572286"/>
            <a:ext cx="6429375" cy="857250"/>
          </a:xfrm>
        </p:spPr>
        <p:txBody>
          <a:bodyPr/>
          <a:lstStyle/>
          <a:p>
            <a:pPr algn="l"/>
            <a:r>
              <a:rPr lang="zh-CN" altLang="en-US" sz="2400" dirty="0" smtClean="0">
                <a:solidFill>
                  <a:srgbClr val="007D7A"/>
                </a:solidFill>
                <a:latin typeface="Times New Roman" pitchFamily="18" charset="0"/>
                <a:cs typeface="Times New Roman" pitchFamily="18" charset="0"/>
              </a:rPr>
              <a:t>二、</a:t>
            </a:r>
            <a:r>
              <a:rPr lang="zh-CN" altLang="en-US" sz="2400" dirty="0">
                <a:solidFill>
                  <a:srgbClr val="007D7A"/>
                </a:solidFill>
                <a:latin typeface="Times New Roman" pitchFamily="18" charset="0"/>
                <a:cs typeface="Times New Roman" pitchFamily="18" charset="0"/>
              </a:rPr>
              <a:t>用户数据报</a:t>
            </a:r>
            <a:r>
              <a:rPr lang="zh-CN" altLang="en-US" sz="2400" dirty="0" smtClean="0">
                <a:solidFill>
                  <a:srgbClr val="007D7A"/>
                </a:solidFill>
                <a:latin typeface="Times New Roman" pitchFamily="18" charset="0"/>
                <a:cs typeface="Times New Roman" pitchFamily="18" charset="0"/>
              </a:rPr>
              <a:t>协议</a:t>
            </a:r>
            <a:r>
              <a:rPr lang="en-US" altLang="zh-CN" sz="2400" dirty="0" smtClean="0">
                <a:solidFill>
                  <a:srgbClr val="007D7A"/>
                </a:solidFill>
                <a:latin typeface="Times New Roman" pitchFamily="18" charset="0"/>
                <a:cs typeface="Times New Roman" pitchFamily="18" charset="0"/>
              </a:rPr>
              <a:t>UDP</a:t>
            </a:r>
            <a:endParaRPr lang="zh-CN" altLang="en-US" sz="2400" dirty="0" smtClean="0">
              <a:solidFill>
                <a:srgbClr val="007D7A"/>
              </a:solidFill>
              <a:latin typeface="Times New Roman" pitchFamily="18" charset="0"/>
              <a:cs typeface="Times New Roman" pitchFamily="18" charset="0"/>
            </a:endParaRPr>
          </a:p>
        </p:txBody>
      </p:sp>
      <p:sp>
        <p:nvSpPr>
          <p:cNvPr id="23554" name="内容占位符 2"/>
          <p:cNvSpPr>
            <a:spLocks noGrp="1"/>
          </p:cNvSpPr>
          <p:nvPr>
            <p:ph idx="4294967295"/>
          </p:nvPr>
        </p:nvSpPr>
        <p:spPr>
          <a:xfrm>
            <a:off x="323528" y="1296261"/>
            <a:ext cx="6840760" cy="1872208"/>
          </a:xfrm>
        </p:spPr>
        <p:txBody>
          <a:bodyPr/>
          <a:lstStyle/>
          <a:p>
            <a:pPr>
              <a:buFontTx/>
              <a:buNone/>
            </a:pPr>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协议的主要特点：</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是一种无连接的、不可靠的传输层协议；</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r>
              <a:rPr lang="en-US" altLang="zh-CN" sz="2000" kern="1200" dirty="0">
                <a:solidFill>
                  <a:srgbClr val="1A3868"/>
                </a:solidFill>
                <a:latin typeface="Times New Roman" pitchFamily="18" charset="0"/>
                <a:ea typeface="微软雅黑" pitchFamily="34" charset="-122"/>
                <a:cs typeface="Times New Roman" pitchFamily="18" charset="0"/>
              </a:rPr>
              <a:t>UDP </a:t>
            </a:r>
            <a:r>
              <a:rPr lang="zh-CN" altLang="en-US" sz="2000" kern="1200" dirty="0">
                <a:solidFill>
                  <a:srgbClr val="1A3868"/>
                </a:solidFill>
                <a:latin typeface="Times New Roman" pitchFamily="18" charset="0"/>
                <a:ea typeface="微软雅黑" pitchFamily="34" charset="-122"/>
                <a:cs typeface="Times New Roman" pitchFamily="18" charset="0"/>
              </a:rPr>
              <a:t>只在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的数据报服务之上增加了很少一点的功能，即端口的功能和差错检测的功能；</a:t>
            </a:r>
            <a:endParaRPr lang="en-US" altLang="zh-CN" sz="2000" kern="1200" dirty="0">
              <a:solidFill>
                <a:srgbClr val="1A3868"/>
              </a:solidFill>
              <a:latin typeface="Times New Roman" pitchFamily="18" charset="0"/>
              <a:ea typeface="微软雅黑" pitchFamily="34" charset="-122"/>
              <a:cs typeface="Times New Roman" pitchFamily="18" charset="0"/>
            </a:endParaRPr>
          </a:p>
          <a:p>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是一种</a:t>
            </a:r>
            <a:r>
              <a:rPr lang="zh-CN" altLang="en-US" sz="2000" kern="1200" dirty="0" smtClean="0">
                <a:solidFill>
                  <a:srgbClr val="C00000"/>
                </a:solidFill>
                <a:latin typeface="Times New Roman" pitchFamily="18" charset="0"/>
                <a:ea typeface="微软雅黑" pitchFamily="34" charset="-122"/>
                <a:cs typeface="Times New Roman" pitchFamily="18" charset="0"/>
              </a:rPr>
              <a:t>面向报文</a:t>
            </a:r>
            <a:r>
              <a:rPr lang="zh-CN" altLang="en-US" sz="2000" kern="1200" dirty="0" smtClean="0">
                <a:solidFill>
                  <a:srgbClr val="1A3868"/>
                </a:solidFill>
                <a:latin typeface="Times New Roman" pitchFamily="18" charset="0"/>
                <a:ea typeface="微软雅黑" pitchFamily="34" charset="-122"/>
                <a:cs typeface="Times New Roman" pitchFamily="18" charset="0"/>
              </a:rPr>
              <a:t>的传输层协议</a:t>
            </a:r>
            <a:r>
              <a:rPr lang="zh-CN" altLang="en-US" sz="1600" dirty="0" smtClean="0">
                <a:solidFill>
                  <a:srgbClr val="2D2DB9"/>
                </a:solidFill>
                <a:latin typeface="Times New Roman" pitchFamily="18" charset="0"/>
                <a:cs typeface="Times New Roman" pitchFamily="18" charset="0"/>
              </a:rPr>
              <a:t>。</a:t>
            </a:r>
            <a:endParaRPr lang="en-US" altLang="zh-CN" sz="1600" dirty="0" smtClean="0">
              <a:solidFill>
                <a:srgbClr val="2D2DB9"/>
              </a:solidFill>
              <a:latin typeface="Times New Roman" pitchFamily="18" charset="0"/>
              <a:cs typeface="Times New Roman" pitchFamily="18" charset="0"/>
            </a:endParaRPr>
          </a:p>
          <a:p>
            <a:endParaRPr lang="zh-CN" altLang="en-US" sz="1600" b="1" dirty="0" smtClean="0">
              <a:solidFill>
                <a:srgbClr val="2D2DB9"/>
              </a:solidFill>
              <a:latin typeface="Times New Roman" pitchFamily="18" charset="0"/>
              <a:cs typeface="Times New Roman" pitchFamily="18" charset="0"/>
            </a:endParaRPr>
          </a:p>
        </p:txBody>
      </p:sp>
      <p:pic>
        <p:nvPicPr>
          <p:cNvPr id="23556" name="Picture 1"/>
          <p:cNvPicPr>
            <a:picLocks noChangeAspect="1" noChangeArrowheads="1"/>
          </p:cNvPicPr>
          <p:nvPr/>
        </p:nvPicPr>
        <p:blipFill>
          <a:blip r:embed="rId3" cstate="print"/>
          <a:srcRect/>
          <a:stretch>
            <a:fillRect/>
          </a:stretch>
        </p:blipFill>
        <p:spPr bwMode="auto">
          <a:xfrm>
            <a:off x="539552" y="3235917"/>
            <a:ext cx="4292518" cy="1807791"/>
          </a:xfrm>
          <a:prstGeom prst="rect">
            <a:avLst/>
          </a:prstGeom>
          <a:noFill/>
          <a:ln w="9525">
            <a:noFill/>
            <a:miter lim="800000"/>
            <a:headEnd/>
            <a:tailEnd/>
          </a:ln>
        </p:spPr>
      </p:pic>
      <p:sp>
        <p:nvSpPr>
          <p:cNvPr id="7" name="AutoShape 6"/>
          <p:cNvSpPr>
            <a:spLocks noChangeArrowheads="1"/>
          </p:cNvSpPr>
          <p:nvPr/>
        </p:nvSpPr>
        <p:spPr bwMode="auto">
          <a:xfrm>
            <a:off x="5292080" y="3436640"/>
            <a:ext cx="1643074" cy="150019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eaLnBrk="0" hangingPunct="0"/>
            <a:r>
              <a:rPr lang="zh-CN" altLang="en-US" sz="2000" b="0" u="none" dirty="0" smtClean="0">
                <a:solidFill>
                  <a:srgbClr val="FFFF00"/>
                </a:solidFill>
              </a:rPr>
              <a:t>只添加</a:t>
            </a:r>
            <a:r>
              <a:rPr lang="en-US" altLang="zh-CN" sz="2000" b="0" u="none" dirty="0" smtClean="0">
                <a:solidFill>
                  <a:srgbClr val="FFFF00"/>
                </a:solidFill>
              </a:rPr>
              <a:t>UDP</a:t>
            </a:r>
            <a:r>
              <a:rPr lang="zh-CN" altLang="en-US" sz="2000" b="0" u="none" dirty="0" smtClean="0">
                <a:solidFill>
                  <a:srgbClr val="FFFF00"/>
                </a:solidFill>
              </a:rPr>
              <a:t>协议头部，既不合并也不拆分。</a:t>
            </a:r>
            <a:endParaRPr lang="zh-CN" altLang="en-US" sz="2000" b="0" u="none"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idx="4294967295"/>
          </p:nvPr>
        </p:nvSpPr>
        <p:spPr>
          <a:xfrm>
            <a:off x="500079" y="643724"/>
            <a:ext cx="6429375" cy="857250"/>
          </a:xfrm>
        </p:spPr>
        <p:txBody>
          <a:bodyPr/>
          <a:lstStyle/>
          <a:p>
            <a:pPr algn="l"/>
            <a:r>
              <a:rPr lang="zh-CN" altLang="en-US" sz="2400" dirty="0" smtClean="0">
                <a:solidFill>
                  <a:srgbClr val="007D7A"/>
                </a:solidFill>
                <a:latin typeface="Times New Roman" pitchFamily="18" charset="0"/>
                <a:cs typeface="Times New Roman" pitchFamily="18" charset="0"/>
              </a:rPr>
              <a:t>面向报文的</a:t>
            </a:r>
            <a:r>
              <a:rPr lang="en-US" altLang="zh-CN" sz="2400" dirty="0" smtClean="0">
                <a:solidFill>
                  <a:srgbClr val="007D7A"/>
                </a:solidFill>
                <a:latin typeface="Times New Roman" pitchFamily="18" charset="0"/>
                <a:cs typeface="Times New Roman" pitchFamily="18" charset="0"/>
              </a:rPr>
              <a:t>UDP</a:t>
            </a:r>
            <a:endParaRPr lang="zh-CN" altLang="en-US" sz="2400" dirty="0" smtClean="0">
              <a:solidFill>
                <a:srgbClr val="007D7A"/>
              </a:solidFill>
              <a:latin typeface="Times New Roman" pitchFamily="18" charset="0"/>
              <a:cs typeface="Times New Roman" pitchFamily="18" charset="0"/>
            </a:endParaRPr>
          </a:p>
        </p:txBody>
      </p:sp>
      <p:sp>
        <p:nvSpPr>
          <p:cNvPr id="25602" name="内容占位符 2"/>
          <p:cNvSpPr>
            <a:spLocks noGrp="1"/>
          </p:cNvSpPr>
          <p:nvPr>
            <p:ph idx="4294967295"/>
          </p:nvPr>
        </p:nvSpPr>
        <p:spPr>
          <a:xfrm>
            <a:off x="167771" y="1500974"/>
            <a:ext cx="6564469" cy="3231810"/>
          </a:xfrm>
        </p:spPr>
        <p:txBody>
          <a:bodyPr/>
          <a:lstStyle/>
          <a:p>
            <a:r>
              <a:rPr lang="zh-CN" altLang="en-US" sz="2000" kern="1200" dirty="0" smtClean="0">
                <a:solidFill>
                  <a:srgbClr val="1A3868"/>
                </a:solidFill>
                <a:latin typeface="Times New Roman" pitchFamily="18" charset="0"/>
                <a:ea typeface="微软雅黑" pitchFamily="34" charset="-122"/>
                <a:cs typeface="Times New Roman" pitchFamily="18" charset="0"/>
              </a:rPr>
              <a:t>发送</a:t>
            </a:r>
            <a:r>
              <a:rPr lang="zh-CN" altLang="en-US" sz="2000" kern="1200" dirty="0">
                <a:solidFill>
                  <a:srgbClr val="1A3868"/>
                </a:solidFill>
                <a:latin typeface="Times New Roman" pitchFamily="18" charset="0"/>
                <a:ea typeface="微软雅黑" pitchFamily="34" charset="-122"/>
                <a:cs typeface="Times New Roman" pitchFamily="18" charset="0"/>
              </a:rPr>
              <a:t>方 </a:t>
            </a:r>
            <a:r>
              <a:rPr lang="en-US" altLang="zh-CN" sz="2000" kern="1200" dirty="0">
                <a:solidFill>
                  <a:srgbClr val="1A3868"/>
                </a:solidFill>
                <a:latin typeface="Times New Roman" pitchFamily="18" charset="0"/>
                <a:ea typeface="微软雅黑" pitchFamily="34" charset="-122"/>
                <a:cs typeface="Times New Roman" pitchFamily="18" charset="0"/>
              </a:rPr>
              <a:t>UDP </a:t>
            </a:r>
            <a:r>
              <a:rPr lang="zh-CN" altLang="en-US" sz="2000" kern="1200" dirty="0">
                <a:solidFill>
                  <a:srgbClr val="1A3868"/>
                </a:solidFill>
                <a:latin typeface="Times New Roman" pitchFamily="18" charset="0"/>
                <a:ea typeface="微软雅黑" pitchFamily="34" charset="-122"/>
                <a:cs typeface="Times New Roman" pitchFamily="18" charset="0"/>
              </a:rPr>
              <a:t>对应用程序交下来的报文，在添加首部后就向下交付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层</a:t>
            </a:r>
            <a:r>
              <a:rPr lang="zh-CN" altLang="en-US" sz="2000" kern="1200" dirty="0" smtClean="0">
                <a:solidFill>
                  <a:srgbClr val="1A3868"/>
                </a:solidFill>
                <a:latin typeface="Times New Roman" pitchFamily="18" charset="0"/>
                <a:ea typeface="微软雅黑" pitchFamily="34" charset="-122"/>
                <a:cs typeface="Times New Roman" pitchFamily="18" charset="0"/>
              </a:rPr>
              <a:t>。既</a:t>
            </a:r>
            <a:r>
              <a:rPr lang="zh-CN" altLang="en-US" sz="2000" kern="1200" dirty="0">
                <a:solidFill>
                  <a:srgbClr val="1A3868"/>
                </a:solidFill>
                <a:latin typeface="Times New Roman" pitchFamily="18" charset="0"/>
                <a:ea typeface="微软雅黑" pitchFamily="34" charset="-122"/>
                <a:cs typeface="Times New Roman" pitchFamily="18" charset="0"/>
              </a:rPr>
              <a:t>不合并，也不拆分</a:t>
            </a:r>
            <a:r>
              <a:rPr lang="zh-CN" altLang="en-US" sz="2000" kern="1200" dirty="0" smtClean="0">
                <a:solidFill>
                  <a:srgbClr val="1A3868"/>
                </a:solidFill>
                <a:latin typeface="Times New Roman" pitchFamily="18" charset="0"/>
                <a:ea typeface="微软雅黑" pitchFamily="34" charset="-122"/>
                <a:cs typeface="Times New Roman" pitchFamily="18" charset="0"/>
              </a:rPr>
              <a:t>，保留</a:t>
            </a:r>
            <a:r>
              <a:rPr lang="zh-CN" altLang="en-US" sz="2000" kern="1200" dirty="0">
                <a:solidFill>
                  <a:srgbClr val="1A3868"/>
                </a:solidFill>
                <a:latin typeface="Times New Roman" pitchFamily="18" charset="0"/>
                <a:ea typeface="微软雅黑" pitchFamily="34" charset="-122"/>
                <a:cs typeface="Times New Roman" pitchFamily="18" charset="0"/>
              </a:rPr>
              <a:t>这些报文的边界。</a:t>
            </a:r>
          </a:p>
          <a:p>
            <a:r>
              <a:rPr lang="zh-CN" altLang="en-US" sz="2000" kern="1200" dirty="0">
                <a:solidFill>
                  <a:srgbClr val="1A3868"/>
                </a:solidFill>
                <a:latin typeface="Times New Roman" pitchFamily="18" charset="0"/>
                <a:ea typeface="微软雅黑" pitchFamily="34" charset="-122"/>
                <a:cs typeface="Times New Roman" pitchFamily="18" charset="0"/>
              </a:rPr>
              <a:t>应用层交给 </a:t>
            </a:r>
            <a:r>
              <a:rPr lang="en-US" altLang="zh-CN" sz="2000" kern="1200" dirty="0">
                <a:solidFill>
                  <a:srgbClr val="1A3868"/>
                </a:solidFill>
                <a:latin typeface="Times New Roman" pitchFamily="18" charset="0"/>
                <a:ea typeface="微软雅黑" pitchFamily="34" charset="-122"/>
                <a:cs typeface="Times New Roman" pitchFamily="18" charset="0"/>
              </a:rPr>
              <a:t>UDP </a:t>
            </a:r>
            <a:r>
              <a:rPr lang="zh-CN" altLang="en-US" sz="2000" kern="1200" dirty="0">
                <a:solidFill>
                  <a:srgbClr val="1A3868"/>
                </a:solidFill>
                <a:latin typeface="Times New Roman" pitchFamily="18" charset="0"/>
                <a:ea typeface="微软雅黑" pitchFamily="34" charset="-122"/>
                <a:cs typeface="Times New Roman" pitchFamily="18" charset="0"/>
              </a:rPr>
              <a:t>多长的报文，</a:t>
            </a:r>
            <a:r>
              <a:rPr lang="en-US" altLang="zh-CN" sz="2000" kern="1200" dirty="0">
                <a:solidFill>
                  <a:srgbClr val="1A3868"/>
                </a:solidFill>
                <a:latin typeface="Times New Roman" pitchFamily="18" charset="0"/>
                <a:ea typeface="微软雅黑" pitchFamily="34" charset="-122"/>
                <a:cs typeface="Times New Roman" pitchFamily="18" charset="0"/>
              </a:rPr>
              <a:t>UDP </a:t>
            </a:r>
            <a:r>
              <a:rPr lang="zh-CN" altLang="en-US" sz="2000" kern="1200" dirty="0">
                <a:solidFill>
                  <a:srgbClr val="1A3868"/>
                </a:solidFill>
                <a:latin typeface="Times New Roman" pitchFamily="18" charset="0"/>
                <a:ea typeface="微软雅黑" pitchFamily="34" charset="-122"/>
                <a:cs typeface="Times New Roman" pitchFamily="18" charset="0"/>
              </a:rPr>
              <a:t>就照样发送，即一次发送一个报文。</a:t>
            </a:r>
          </a:p>
          <a:p>
            <a:r>
              <a:rPr lang="zh-CN" altLang="en-US" sz="2000" kern="1200" dirty="0">
                <a:solidFill>
                  <a:srgbClr val="1A3868"/>
                </a:solidFill>
                <a:latin typeface="Times New Roman" pitchFamily="18" charset="0"/>
                <a:ea typeface="微软雅黑" pitchFamily="34" charset="-122"/>
                <a:cs typeface="Times New Roman" pitchFamily="18" charset="0"/>
              </a:rPr>
              <a:t>接收方 </a:t>
            </a:r>
            <a:r>
              <a:rPr lang="en-US" altLang="zh-CN" sz="2000" kern="1200" dirty="0">
                <a:solidFill>
                  <a:srgbClr val="1A3868"/>
                </a:solidFill>
                <a:latin typeface="Times New Roman" pitchFamily="18" charset="0"/>
                <a:ea typeface="微软雅黑" pitchFamily="34" charset="-122"/>
                <a:cs typeface="Times New Roman" pitchFamily="18" charset="0"/>
              </a:rPr>
              <a:t>UDP </a:t>
            </a:r>
            <a:r>
              <a:rPr lang="zh-CN" altLang="en-US" sz="2000" kern="1200" dirty="0">
                <a:solidFill>
                  <a:srgbClr val="1A3868"/>
                </a:solidFill>
                <a:latin typeface="Times New Roman" pitchFamily="18" charset="0"/>
                <a:ea typeface="微软雅黑" pitchFamily="34" charset="-122"/>
                <a:cs typeface="Times New Roman" pitchFamily="18" charset="0"/>
              </a:rPr>
              <a:t>对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层交上来的 </a:t>
            </a:r>
            <a:r>
              <a:rPr lang="en-US" altLang="zh-CN" sz="2000" kern="1200" dirty="0">
                <a:solidFill>
                  <a:srgbClr val="1A3868"/>
                </a:solidFill>
                <a:latin typeface="Times New Roman" pitchFamily="18" charset="0"/>
                <a:ea typeface="微软雅黑" pitchFamily="34" charset="-122"/>
                <a:cs typeface="Times New Roman" pitchFamily="18" charset="0"/>
              </a:rPr>
              <a:t>UDP </a:t>
            </a:r>
            <a:r>
              <a:rPr lang="zh-CN" altLang="en-US" sz="2000" kern="1200" dirty="0">
                <a:solidFill>
                  <a:srgbClr val="1A3868"/>
                </a:solidFill>
                <a:latin typeface="Times New Roman" pitchFamily="18" charset="0"/>
                <a:ea typeface="微软雅黑" pitchFamily="34" charset="-122"/>
                <a:cs typeface="Times New Roman" pitchFamily="18" charset="0"/>
              </a:rPr>
              <a:t>用户数据报，在去除首部后就原封不动地交付上层的应用进程，一次交付一个完整的报文。</a:t>
            </a:r>
          </a:p>
          <a:p>
            <a:r>
              <a:rPr lang="zh-CN" altLang="en-US" sz="2000" kern="1200" dirty="0">
                <a:solidFill>
                  <a:srgbClr val="00B050"/>
                </a:solidFill>
                <a:latin typeface="Times New Roman" pitchFamily="18" charset="0"/>
                <a:ea typeface="微软雅黑" pitchFamily="34" charset="-122"/>
                <a:cs typeface="Times New Roman" pitchFamily="18" charset="0"/>
              </a:rPr>
              <a:t>应用程序必须选择合适大小的报文</a:t>
            </a:r>
            <a:r>
              <a:rPr lang="zh-CN" altLang="en-US" sz="2000" kern="1200" dirty="0">
                <a:solidFill>
                  <a:srgbClr val="1A3868"/>
                </a:solidFill>
                <a:latin typeface="Times New Roman" pitchFamily="18" charset="0"/>
                <a:ea typeface="微软雅黑" pitchFamily="34" charset="-122"/>
                <a:cs typeface="Times New Roman" pitchFamily="18" charset="0"/>
              </a:rPr>
              <a:t>。</a:t>
            </a:r>
          </a:p>
          <a:p>
            <a:endParaRPr lang="zh-CN" altLang="en-US" sz="2000" kern="1200" dirty="0">
              <a:solidFill>
                <a:srgbClr val="1A3868"/>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3293236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idx="4294967295"/>
          </p:nvPr>
        </p:nvSpPr>
        <p:spPr>
          <a:xfrm>
            <a:off x="500079" y="643724"/>
            <a:ext cx="6429375" cy="857250"/>
          </a:xfrm>
        </p:spPr>
        <p:txBody>
          <a:bodyPr/>
          <a:lstStyle/>
          <a:p>
            <a:pPr algn="l"/>
            <a:r>
              <a:rPr lang="en-US" altLang="zh-CN" sz="2400" dirty="0" smtClean="0">
                <a:solidFill>
                  <a:srgbClr val="007D7A"/>
                </a:solidFill>
                <a:latin typeface="Times New Roman" pitchFamily="18" charset="0"/>
                <a:cs typeface="Times New Roman" pitchFamily="18" charset="0"/>
              </a:rPr>
              <a:t>UDP</a:t>
            </a:r>
            <a:r>
              <a:rPr lang="zh-CN" altLang="en-US" sz="2400" dirty="0" smtClean="0">
                <a:solidFill>
                  <a:srgbClr val="007D7A"/>
                </a:solidFill>
                <a:latin typeface="Times New Roman" pitchFamily="18" charset="0"/>
                <a:cs typeface="Times New Roman" pitchFamily="18" charset="0"/>
              </a:rPr>
              <a:t>报文格式</a:t>
            </a:r>
          </a:p>
        </p:txBody>
      </p:sp>
      <p:sp>
        <p:nvSpPr>
          <p:cNvPr id="25602" name="内容占位符 2"/>
          <p:cNvSpPr>
            <a:spLocks noGrp="1"/>
          </p:cNvSpPr>
          <p:nvPr>
            <p:ph idx="4294967295"/>
          </p:nvPr>
        </p:nvSpPr>
        <p:spPr>
          <a:xfrm>
            <a:off x="214314" y="1480339"/>
            <a:ext cx="4929190" cy="449263"/>
          </a:xfrm>
        </p:spPr>
        <p:txBody>
          <a:bodyPr/>
          <a:lstStyle/>
          <a:p>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报文有固定</a:t>
            </a:r>
            <a:r>
              <a:rPr lang="en-US" altLang="zh-CN" sz="2000" kern="1200" dirty="0" smtClean="0">
                <a:solidFill>
                  <a:srgbClr val="1A3868"/>
                </a:solidFill>
                <a:latin typeface="Times New Roman" pitchFamily="18" charset="0"/>
                <a:ea typeface="微软雅黑" pitchFamily="34" charset="-122"/>
                <a:cs typeface="Times New Roman" pitchFamily="18" charset="0"/>
              </a:rPr>
              <a:t>8</a:t>
            </a:r>
            <a:r>
              <a:rPr lang="zh-CN" altLang="en-US" sz="2000" kern="1200" dirty="0" smtClean="0">
                <a:solidFill>
                  <a:srgbClr val="1A3868"/>
                </a:solidFill>
                <a:latin typeface="Times New Roman" pitchFamily="18" charset="0"/>
                <a:ea typeface="微软雅黑" pitchFamily="34" charset="-122"/>
                <a:cs typeface="Times New Roman" pitchFamily="18" charset="0"/>
              </a:rPr>
              <a:t>字节的报头。</a:t>
            </a:r>
          </a:p>
        </p:txBody>
      </p:sp>
      <p:pic>
        <p:nvPicPr>
          <p:cNvPr id="25604" name="Picture 1"/>
          <p:cNvPicPr>
            <a:picLocks noChangeAspect="1" noChangeArrowheads="1"/>
          </p:cNvPicPr>
          <p:nvPr/>
        </p:nvPicPr>
        <p:blipFill>
          <a:blip r:embed="rId2" cstate="print"/>
          <a:srcRect/>
          <a:stretch>
            <a:fillRect/>
          </a:stretch>
        </p:blipFill>
        <p:spPr bwMode="auto">
          <a:xfrm>
            <a:off x="0" y="2068488"/>
            <a:ext cx="7807811" cy="28043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继续教育">
  <a:themeElements>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继续教育</Template>
  <TotalTime>8629</TotalTime>
  <Words>1799</Words>
  <Application>Microsoft Office PowerPoint</Application>
  <PresentationFormat>自定义</PresentationFormat>
  <Paragraphs>249</Paragraphs>
  <Slides>28</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黑体</vt:lpstr>
      <vt:lpstr>华文新魏</vt:lpstr>
      <vt:lpstr>SimSun</vt:lpstr>
      <vt:lpstr>SimSun</vt:lpstr>
      <vt:lpstr>微软雅黑</vt:lpstr>
      <vt:lpstr>Arial</vt:lpstr>
      <vt:lpstr>Constantia</vt:lpstr>
      <vt:lpstr>Courier New</vt:lpstr>
      <vt:lpstr>Tahoma</vt:lpstr>
      <vt:lpstr>Times New Roman</vt:lpstr>
      <vt:lpstr>继续教育</vt:lpstr>
      <vt:lpstr>计算机网络</vt:lpstr>
      <vt:lpstr>PowerPoint 演示文稿</vt:lpstr>
      <vt:lpstr>一、传输层协议的类型与特点</vt:lpstr>
      <vt:lpstr>TCP与UDP协议的比较</vt:lpstr>
      <vt:lpstr>PowerPoint 演示文稿</vt:lpstr>
      <vt:lpstr>TCP、UDP协议与应用层协议的关系</vt:lpstr>
      <vt:lpstr>二、用户数据报协议UDP</vt:lpstr>
      <vt:lpstr>面向报文的UDP</vt:lpstr>
      <vt:lpstr>UDP报文格式</vt:lpstr>
      <vt:lpstr>UDP报头主要字段：</vt:lpstr>
      <vt:lpstr>PowerPoint 演示文稿</vt:lpstr>
      <vt:lpstr>PowerPoint 演示文稿</vt:lpstr>
      <vt:lpstr>PowerPoint 演示文稿</vt:lpstr>
      <vt:lpstr>PowerPoint 演示文稿</vt:lpstr>
      <vt:lpstr>UDP协议适用的范围</vt:lpstr>
      <vt:lpstr>三、TCP协议</vt:lpstr>
      <vt:lpstr>PowerPoint 演示文稿</vt:lpstr>
      <vt:lpstr>2.  支持字节流的传输</vt:lpstr>
      <vt:lpstr>PowerPoint 演示文稿</vt:lpstr>
      <vt:lpstr>3. 支持全双工服务</vt:lpstr>
      <vt:lpstr>4. 支持同时建立多个并发的TCP连接</vt:lpstr>
      <vt:lpstr>多个并发的TCP连接举例</vt:lpstr>
      <vt:lpstr>5. 支持可靠传输服务</vt:lpstr>
      <vt:lpstr>PowerPoint 演示文稿</vt:lpstr>
      <vt:lpstr>选择</vt:lpstr>
      <vt:lpstr>PowerPoint 演示文稿</vt:lpstr>
      <vt:lpstr>PowerPoint 演示文稿</vt:lpstr>
      <vt:lpstr>计算题</vt:lpstr>
    </vt:vector>
  </TitlesOfParts>
  <Company>tonecom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Microsoft</cp:lastModifiedBy>
  <cp:revision>1048</cp:revision>
  <cp:lastPrinted>1999-06-03T07:41:47Z</cp:lastPrinted>
  <dcterms:created xsi:type="dcterms:W3CDTF">1999-05-31T06:37:31Z</dcterms:created>
  <dcterms:modified xsi:type="dcterms:W3CDTF">2017-11-10T00:53:15Z</dcterms:modified>
</cp:coreProperties>
</file>