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33"/>
  </p:notesMasterIdLst>
  <p:handoutMasterIdLst>
    <p:handoutMasterId r:id="rId34"/>
  </p:handoutMasterIdLst>
  <p:sldIdLst>
    <p:sldId id="694" r:id="rId2"/>
    <p:sldId id="695" r:id="rId3"/>
    <p:sldId id="659" r:id="rId4"/>
    <p:sldId id="699" r:id="rId5"/>
    <p:sldId id="696" r:id="rId6"/>
    <p:sldId id="713" r:id="rId7"/>
    <p:sldId id="698" r:id="rId8"/>
    <p:sldId id="714" r:id="rId9"/>
    <p:sldId id="700" r:id="rId10"/>
    <p:sldId id="701" r:id="rId11"/>
    <p:sldId id="702" r:id="rId12"/>
    <p:sldId id="703" r:id="rId13"/>
    <p:sldId id="704" r:id="rId14"/>
    <p:sldId id="705" r:id="rId15"/>
    <p:sldId id="706" r:id="rId16"/>
    <p:sldId id="707" r:id="rId17"/>
    <p:sldId id="708" r:id="rId18"/>
    <p:sldId id="709" r:id="rId19"/>
    <p:sldId id="711" r:id="rId20"/>
    <p:sldId id="710" r:id="rId21"/>
    <p:sldId id="721" r:id="rId22"/>
    <p:sldId id="720" r:id="rId23"/>
    <p:sldId id="675" r:id="rId24"/>
    <p:sldId id="676" r:id="rId25"/>
    <p:sldId id="712" r:id="rId26"/>
    <p:sldId id="715" r:id="rId27"/>
    <p:sldId id="716" r:id="rId28"/>
    <p:sldId id="717" r:id="rId29"/>
    <p:sldId id="718" r:id="rId30"/>
    <p:sldId id="719" r:id="rId31"/>
    <p:sldId id="722" r:id="rId32"/>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BF5"/>
    <a:srgbClr val="CCFFFF"/>
    <a:srgbClr val="FBFBFB"/>
    <a:srgbClr val="99CCFF"/>
    <a:srgbClr val="6699FF"/>
    <a:srgbClr val="3399FF"/>
    <a:srgbClr val="0099FF"/>
    <a:srgbClr val="C0C0C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9" autoAdjust="0"/>
    <p:restoredTop sz="89532" autoAdjust="0"/>
  </p:normalViewPr>
  <p:slideViewPr>
    <p:cSldViewPr>
      <p:cViewPr varScale="1">
        <p:scale>
          <a:sx n="57" d="100"/>
          <a:sy n="57" d="100"/>
        </p:scale>
        <p:origin x="84" y="570"/>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2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28422C4D-8017-4356-B726-94CC3671D147}" type="slidenum">
              <a:rPr lang="en-US" altLang="zh-CN"/>
              <a:pPr>
                <a:defRPr/>
              </a:pPr>
              <a:t>‹#›</a:t>
            </a:fld>
            <a:endParaRPr lang="en-US" altLang="zh-CN"/>
          </a:p>
        </p:txBody>
      </p:sp>
    </p:spTree>
    <p:extLst>
      <p:ext uri="{BB962C8B-B14F-4D97-AF65-F5344CB8AC3E}">
        <p14:creationId xmlns:p14="http://schemas.microsoft.com/office/powerpoint/2010/main" val="383350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5332C9FB-8111-4D00-B3D8-89D81B1F1AAF}" type="slidenum">
              <a:rPr lang="en-US" altLang="zh-CN"/>
              <a:pPr>
                <a:defRPr/>
              </a:pPr>
              <a:t>‹#›</a:t>
            </a:fld>
            <a:endParaRPr lang="en-US" altLang="zh-CN"/>
          </a:p>
        </p:txBody>
      </p:sp>
    </p:spTree>
    <p:extLst>
      <p:ext uri="{BB962C8B-B14F-4D97-AF65-F5344CB8AC3E}">
        <p14:creationId xmlns:p14="http://schemas.microsoft.com/office/powerpoint/2010/main" val="13147226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2D93E78-527B-4CE8-BFF4-5EF658BC03D5}" type="slidenum">
              <a:rPr lang="en-US" altLang="zh-CN" sz="1200" b="0" u="none">
                <a:solidFill>
                  <a:schemeClr val="tx1"/>
                </a:solidFill>
                <a:latin typeface="Arial" charset="0"/>
                <a:ea typeface="宋体" charset="-122"/>
              </a:rPr>
              <a:pPr algn="r"/>
              <a:t>3</a:t>
            </a:fld>
            <a:endParaRPr lang="en-US" altLang="zh-CN" sz="1200" b="0" u="none">
              <a:solidFill>
                <a:schemeClr val="tx1"/>
              </a:solidFill>
              <a:latin typeface="Arial" charset="0"/>
              <a:ea typeface="宋体" charset="-122"/>
            </a:endParaRPr>
          </a:p>
        </p:txBody>
      </p:sp>
      <p:sp>
        <p:nvSpPr>
          <p:cNvPr id="204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923320F-B2C0-43CF-9986-F52EBBCFA02F}" type="slidenum">
              <a:rPr lang="en-US" altLang="zh-CN" sz="1200" b="0" u="none">
                <a:solidFill>
                  <a:schemeClr val="tx1"/>
                </a:solidFill>
                <a:latin typeface="Arial" charset="0"/>
                <a:ea typeface="宋体" charset="-122"/>
              </a:rPr>
              <a:pPr algn="r"/>
              <a:t>3</a:t>
            </a:fld>
            <a:endParaRPr lang="en-US" altLang="zh-CN" sz="1200" b="0" u="none">
              <a:solidFill>
                <a:schemeClr val="tx1"/>
              </a:solidFill>
              <a:latin typeface="Arial" charset="0"/>
              <a:ea typeface="宋体" charset="-122"/>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685800" y="4343400"/>
            <a:ext cx="5486400" cy="4114800"/>
          </a:xfrm>
          <a:noFill/>
          <a:ln/>
        </p:spPr>
        <p:txBody>
          <a:bodyPr/>
          <a:lstStyle/>
          <a:p>
            <a:r>
              <a:rPr lang="zh-CN" altLang="en-US" dirty="0" smtClean="0"/>
              <a:t>不仅仅是了解格式，更重要是透过现象看本质，通过格式看到</a:t>
            </a:r>
            <a:r>
              <a:rPr lang="en-US" altLang="zh-CN" dirty="0" smtClean="0"/>
              <a:t>TCP</a:t>
            </a:r>
            <a:r>
              <a:rPr lang="zh-CN" altLang="en-US" dirty="0" smtClean="0"/>
              <a:t>协议的内部机理。</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smtClean="0">
                <a:solidFill>
                  <a:srgbClr val="2D2DB9"/>
                </a:solidFill>
                <a:latin typeface="Times New Roman" pitchFamily="18" charset="0"/>
                <a:cs typeface="Times New Roman" pitchFamily="18" charset="0"/>
              </a:rPr>
              <a:t>TCP</a:t>
            </a:r>
            <a:r>
              <a:rPr lang="zh-CN" altLang="en-US" sz="1200" b="1" dirty="0" smtClean="0">
                <a:solidFill>
                  <a:srgbClr val="2D2DB9"/>
                </a:solidFill>
                <a:latin typeface="Times New Roman" pitchFamily="18" charset="0"/>
                <a:cs typeface="Times New Roman" pitchFamily="18" charset="0"/>
              </a:rPr>
              <a:t>报头长度为</a:t>
            </a:r>
            <a:r>
              <a:rPr lang="en-US" altLang="zh-CN" sz="1200" b="1" dirty="0" smtClean="0">
                <a:solidFill>
                  <a:srgbClr val="2D2DB9"/>
                </a:solidFill>
                <a:latin typeface="Times New Roman" pitchFamily="18" charset="0"/>
                <a:cs typeface="Times New Roman" pitchFamily="18" charset="0"/>
              </a:rPr>
              <a:t>20-60</a:t>
            </a:r>
            <a:r>
              <a:rPr lang="zh-CN" altLang="en-US" sz="1200" b="1" dirty="0" smtClean="0">
                <a:solidFill>
                  <a:srgbClr val="2D2DB9"/>
                </a:solidFill>
                <a:latin typeface="Times New Roman" pitchFamily="18" charset="0"/>
                <a:cs typeface="Times New Roman" pitchFamily="18" charset="0"/>
              </a:rPr>
              <a:t>字节，其中固定部分长度为</a:t>
            </a:r>
            <a:r>
              <a:rPr lang="en-US" altLang="zh-CN" sz="1200" b="1" dirty="0" smtClean="0">
                <a:solidFill>
                  <a:srgbClr val="2D2DB9"/>
                </a:solidFill>
                <a:latin typeface="Times New Roman" pitchFamily="18" charset="0"/>
                <a:cs typeface="Times New Roman" pitchFamily="18" charset="0"/>
              </a:rPr>
              <a:t>20</a:t>
            </a:r>
            <a:r>
              <a:rPr lang="zh-CN" altLang="en-US" sz="1200" b="1" dirty="0" smtClean="0">
                <a:solidFill>
                  <a:srgbClr val="2D2DB9"/>
                </a:solidFill>
                <a:latin typeface="Times New Roman" pitchFamily="18" charset="0"/>
                <a:cs typeface="Times New Roman" pitchFamily="18" charset="0"/>
              </a:rPr>
              <a:t>字节；选项部分长度可变，最多</a:t>
            </a:r>
            <a:r>
              <a:rPr lang="en-US" altLang="zh-CN" sz="1200" b="1" dirty="0" smtClean="0">
                <a:solidFill>
                  <a:srgbClr val="2D2DB9"/>
                </a:solidFill>
                <a:latin typeface="Times New Roman" pitchFamily="18" charset="0"/>
                <a:cs typeface="Times New Roman" pitchFamily="18" charset="0"/>
              </a:rPr>
              <a:t>40</a:t>
            </a:r>
            <a:r>
              <a:rPr lang="zh-CN" altLang="en-US" sz="1200" b="1" dirty="0" smtClean="0">
                <a:solidFill>
                  <a:srgbClr val="2D2DB9"/>
                </a:solidFill>
                <a:latin typeface="Times New Roman" pitchFamily="18" charset="0"/>
                <a:cs typeface="Times New Roman" pitchFamily="18" charset="0"/>
              </a:rPr>
              <a:t>字节。</a:t>
            </a:r>
          </a:p>
          <a:p>
            <a:endParaRPr lang="zh-CN" altLang="zh-CN" dirty="0" smtClean="0">
              <a:ea typeface="宋体" charset="-122"/>
            </a:endParaRPr>
          </a:p>
        </p:txBody>
      </p:sp>
    </p:spTree>
    <p:extLst>
      <p:ext uri="{BB962C8B-B14F-4D97-AF65-F5344CB8AC3E}">
        <p14:creationId xmlns:p14="http://schemas.microsoft.com/office/powerpoint/2010/main" val="254431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14</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14</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r>
              <a:rPr lang="zh-CN" altLang="en-US" sz="1200" b="0" u="none" dirty="0" smtClean="0">
                <a:solidFill>
                  <a:srgbClr val="1A3868"/>
                </a:solidFill>
              </a:rPr>
              <a:t>不再等到整个缓存都填满了后再向上交付</a:t>
            </a:r>
            <a:endParaRPr lang="zh-CN" altLang="zh-CN" dirty="0" smtClean="0">
              <a:ea typeface="宋体" charset="-122"/>
            </a:endParaRPr>
          </a:p>
        </p:txBody>
      </p:sp>
    </p:spTree>
    <p:extLst>
      <p:ext uri="{BB962C8B-B14F-4D97-AF65-F5344CB8AC3E}">
        <p14:creationId xmlns:p14="http://schemas.microsoft.com/office/powerpoint/2010/main" val="3563577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15</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15</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r>
              <a:rPr lang="zh-CN" altLang="en-US" sz="1200" b="0" u="none" dirty="0" smtClean="0">
                <a:solidFill>
                  <a:srgbClr val="1A3868"/>
                </a:solidFill>
              </a:rPr>
              <a:t>如由于主机崩溃或其他原因</a:t>
            </a:r>
            <a:endParaRPr lang="zh-CN" altLang="zh-CN" dirty="0" smtClean="0">
              <a:ea typeface="宋体" charset="-122"/>
            </a:endParaRPr>
          </a:p>
        </p:txBody>
      </p:sp>
    </p:spTree>
    <p:extLst>
      <p:ext uri="{BB962C8B-B14F-4D97-AF65-F5344CB8AC3E}">
        <p14:creationId xmlns:p14="http://schemas.microsoft.com/office/powerpoint/2010/main" val="2745741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16</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16</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endParaRPr lang="zh-CN" altLang="zh-CN" dirty="0" smtClean="0">
              <a:ea typeface="宋体" charset="-122"/>
            </a:endParaRPr>
          </a:p>
        </p:txBody>
      </p:sp>
    </p:spTree>
    <p:extLst>
      <p:ext uri="{BB962C8B-B14F-4D97-AF65-F5344CB8AC3E}">
        <p14:creationId xmlns:p14="http://schemas.microsoft.com/office/powerpoint/2010/main" val="3973403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17</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17</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r>
              <a:rPr lang="zh-CN" altLang="en-US" sz="1200" b="0" u="none" dirty="0" smtClean="0">
                <a:solidFill>
                  <a:srgbClr val="1A3868"/>
                </a:solidFill>
              </a:rPr>
              <a:t>用来释放一个连接。</a:t>
            </a:r>
            <a:endParaRPr lang="zh-CN" altLang="zh-CN" dirty="0" smtClean="0">
              <a:ea typeface="宋体" charset="-122"/>
            </a:endParaRPr>
          </a:p>
        </p:txBody>
      </p:sp>
    </p:spTree>
    <p:extLst>
      <p:ext uri="{BB962C8B-B14F-4D97-AF65-F5344CB8AC3E}">
        <p14:creationId xmlns:p14="http://schemas.microsoft.com/office/powerpoint/2010/main" val="1279803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18</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18</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u="none" dirty="0" smtClean="0">
                <a:solidFill>
                  <a:srgbClr val="1A3868"/>
                </a:solidFill>
              </a:rPr>
              <a:t>窗口值是</a:t>
            </a:r>
            <a:r>
              <a:rPr lang="en-US" altLang="zh-CN" sz="1200" b="0" u="none" dirty="0" smtClean="0">
                <a:solidFill>
                  <a:srgbClr val="1A3868"/>
                </a:solidFill>
              </a:rPr>
              <a:t>[0,2</a:t>
            </a:r>
            <a:r>
              <a:rPr lang="en-US" altLang="zh-CN" sz="1200" b="0" u="none" baseline="30000" dirty="0" smtClean="0">
                <a:solidFill>
                  <a:srgbClr val="1A3868"/>
                </a:solidFill>
              </a:rPr>
              <a:t>16</a:t>
            </a:r>
            <a:r>
              <a:rPr lang="en-US" altLang="zh-CN" sz="1200" b="0" u="none" dirty="0" smtClean="0">
                <a:solidFill>
                  <a:srgbClr val="1A3868"/>
                </a:solidFill>
              </a:rPr>
              <a:t>-1]</a:t>
            </a:r>
            <a:r>
              <a:rPr lang="zh-CN" altLang="en-US" sz="1200" b="0" u="none" dirty="0" smtClean="0">
                <a:solidFill>
                  <a:srgbClr val="1A3868"/>
                </a:solidFill>
              </a:rPr>
              <a:t>之间的</a:t>
            </a:r>
            <a:r>
              <a:rPr lang="zh-CN" altLang="en-US" sz="1200" b="0" u="none" smtClean="0">
                <a:solidFill>
                  <a:srgbClr val="1A3868"/>
                </a:solidFill>
              </a:rPr>
              <a:t>整数。发送端根据接收端通知的窗口值来调整自己的发送窗口的大小。</a:t>
            </a:r>
            <a:endParaRPr lang="zh-CN" altLang="en-US" sz="1200" b="0" u="none" dirty="0" smtClean="0">
              <a:solidFill>
                <a:srgbClr val="1A3868"/>
              </a:solidFill>
            </a:endParaRPr>
          </a:p>
          <a:p>
            <a:endParaRPr lang="zh-CN" altLang="zh-CN" dirty="0" smtClean="0">
              <a:ea typeface="宋体" charset="-122"/>
            </a:endParaRPr>
          </a:p>
        </p:txBody>
      </p:sp>
    </p:spTree>
    <p:extLst>
      <p:ext uri="{BB962C8B-B14F-4D97-AF65-F5344CB8AC3E}">
        <p14:creationId xmlns:p14="http://schemas.microsoft.com/office/powerpoint/2010/main" val="1319929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19</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19</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pPr eaLnBrk="0" hangingPunct="0"/>
            <a:r>
              <a:rPr lang="zh-CN" altLang="en-US" sz="1200" u="none" dirty="0" smtClean="0">
                <a:solidFill>
                  <a:srgbClr val="2D2DB9"/>
                </a:solidFill>
              </a:rPr>
              <a:t>计算校验和与</a:t>
            </a:r>
            <a:r>
              <a:rPr lang="en-US" altLang="zh-CN" sz="1200" u="none" dirty="0" smtClean="0">
                <a:solidFill>
                  <a:srgbClr val="2D2DB9"/>
                </a:solidFill>
              </a:rPr>
              <a:t>UDP</a:t>
            </a:r>
            <a:r>
              <a:rPr lang="zh-CN" altLang="en-US" sz="1200" u="none" dirty="0" smtClean="0">
                <a:solidFill>
                  <a:srgbClr val="2D2DB9"/>
                </a:solidFill>
              </a:rPr>
              <a:t>校验和的方法相同；</a:t>
            </a:r>
            <a:r>
              <a:rPr lang="en-US" altLang="zh-CN" sz="1200" u="none" dirty="0" smtClean="0">
                <a:solidFill>
                  <a:srgbClr val="2D2DB9"/>
                </a:solidFill>
              </a:rPr>
              <a:t>UDP</a:t>
            </a:r>
            <a:r>
              <a:rPr lang="zh-CN" altLang="en-US" sz="1200" u="none" dirty="0" smtClean="0">
                <a:solidFill>
                  <a:srgbClr val="2D2DB9"/>
                </a:solidFill>
              </a:rPr>
              <a:t>校验和是可选的，</a:t>
            </a:r>
            <a:r>
              <a:rPr lang="en-US" altLang="zh-CN" sz="1200" u="none" dirty="0" smtClean="0">
                <a:solidFill>
                  <a:srgbClr val="2D2DB9"/>
                </a:solidFill>
              </a:rPr>
              <a:t>TCP</a:t>
            </a:r>
            <a:r>
              <a:rPr lang="zh-CN" altLang="en-US" sz="1200" u="none" dirty="0" smtClean="0">
                <a:solidFill>
                  <a:srgbClr val="2D2DB9"/>
                </a:solidFill>
              </a:rPr>
              <a:t>协议是必须有的；</a:t>
            </a:r>
            <a:r>
              <a:rPr lang="en-US" altLang="zh-CN" sz="1200" u="none" dirty="0" smtClean="0">
                <a:solidFill>
                  <a:srgbClr val="2D2DB9"/>
                </a:solidFill>
              </a:rPr>
              <a:t>TCP</a:t>
            </a:r>
            <a:r>
              <a:rPr lang="zh-CN" altLang="en-US" sz="1200" u="none" dirty="0" smtClean="0">
                <a:solidFill>
                  <a:srgbClr val="2D2DB9"/>
                </a:solidFill>
              </a:rPr>
              <a:t>校验和同样需要伪报头，唯一不同的是协议字段的值是</a:t>
            </a:r>
            <a:r>
              <a:rPr lang="en-US" altLang="zh-CN" sz="1200" u="none" dirty="0" smtClean="0">
                <a:solidFill>
                  <a:srgbClr val="2D2DB9"/>
                </a:solidFill>
              </a:rPr>
              <a:t>6</a:t>
            </a:r>
            <a:r>
              <a:rPr lang="zh-CN" altLang="en-US" sz="1200" u="none" dirty="0" smtClean="0">
                <a:solidFill>
                  <a:srgbClr val="2D2DB9"/>
                </a:solidFill>
              </a:rPr>
              <a:t>。</a:t>
            </a:r>
          </a:p>
          <a:p>
            <a:endParaRPr lang="zh-CN" altLang="zh-CN" dirty="0" smtClean="0">
              <a:ea typeface="宋体" charset="-122"/>
            </a:endParaRPr>
          </a:p>
        </p:txBody>
      </p:sp>
    </p:spTree>
    <p:extLst>
      <p:ext uri="{BB962C8B-B14F-4D97-AF65-F5344CB8AC3E}">
        <p14:creationId xmlns:p14="http://schemas.microsoft.com/office/powerpoint/2010/main" val="2512474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20</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20</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pPr eaLnBrk="0" hangingPunct="0"/>
            <a:r>
              <a:rPr lang="zh-CN" altLang="en-US" sz="1200" b="0" u="none" dirty="0" smtClean="0">
                <a:solidFill>
                  <a:srgbClr val="C00000"/>
                </a:solidFill>
              </a:rPr>
              <a:t>当 </a:t>
            </a:r>
            <a:r>
              <a:rPr lang="en-US" altLang="zh-CN" sz="1200" b="0" u="none" dirty="0" smtClean="0">
                <a:solidFill>
                  <a:srgbClr val="C00000"/>
                </a:solidFill>
              </a:rPr>
              <a:t>URG </a:t>
            </a:r>
            <a:r>
              <a:rPr lang="en-US" altLang="zh-CN" sz="1200" b="0" u="none" dirty="0" smtClean="0">
                <a:solidFill>
                  <a:srgbClr val="C00000"/>
                </a:solidFill>
                <a:sym typeface="Symbol" pitchFamily="18" charset="2"/>
              </a:rPr>
              <a:t></a:t>
            </a:r>
            <a:r>
              <a:rPr lang="en-US" altLang="zh-CN" sz="1200" b="0" u="none" dirty="0" smtClean="0">
                <a:solidFill>
                  <a:srgbClr val="C00000"/>
                </a:solidFill>
              </a:rPr>
              <a:t> 1 </a:t>
            </a:r>
            <a:r>
              <a:rPr lang="zh-CN" altLang="en-US" sz="1200" b="0" u="none" dirty="0" smtClean="0">
                <a:solidFill>
                  <a:srgbClr val="C00000"/>
                </a:solidFill>
              </a:rPr>
              <a:t>时，表明紧急指针字段有效</a:t>
            </a:r>
            <a:r>
              <a:rPr lang="zh-CN" altLang="en-US" sz="1200" b="0" u="none" dirty="0" smtClean="0">
                <a:solidFill>
                  <a:srgbClr val="1A3868"/>
                </a:solidFill>
              </a:rPr>
              <a:t>。它告诉系统此报文段中有紧急数据，应尽快传送。 （紧急数据放在本报文段数据的最前面）</a:t>
            </a:r>
            <a:r>
              <a:rPr lang="en-US" altLang="zh-CN" sz="1200" b="0" u="none" dirty="0" smtClean="0">
                <a:solidFill>
                  <a:srgbClr val="1A3868"/>
                </a:solidFill>
              </a:rPr>
              <a:t> </a:t>
            </a:r>
            <a:endParaRPr lang="zh-CN" altLang="zh-CN" dirty="0" smtClean="0">
              <a:ea typeface="宋体" charset="-122"/>
            </a:endParaRPr>
          </a:p>
        </p:txBody>
      </p:sp>
    </p:spTree>
    <p:extLst>
      <p:ext uri="{BB962C8B-B14F-4D97-AF65-F5344CB8AC3E}">
        <p14:creationId xmlns:p14="http://schemas.microsoft.com/office/powerpoint/2010/main" val="3143734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21</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21</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pPr latinLnBrk="0"/>
            <a:r>
              <a:rPr kumimoji="1" lang="zh-CN" altLang="en-US" sz="1200" b="0" i="0" kern="1200" dirty="0" smtClean="0">
                <a:solidFill>
                  <a:schemeClr val="tx1"/>
                </a:solidFill>
                <a:effectLst/>
                <a:latin typeface="Times New Roman" pitchFamily="18" charset="0"/>
                <a:ea typeface="宋体" pitchFamily="2" charset="-122"/>
                <a:cs typeface="+mn-cs"/>
              </a:rPr>
              <a:t>大多数的</a:t>
            </a:r>
            <a:r>
              <a:rPr kumimoji="1" lang="en-US" altLang="zh-CN" sz="1200" b="0" i="0" kern="1200" dirty="0" smtClean="0">
                <a:solidFill>
                  <a:schemeClr val="tx1"/>
                </a:solidFill>
                <a:effectLst/>
                <a:latin typeface="Times New Roman" pitchFamily="18" charset="0"/>
                <a:ea typeface="宋体" pitchFamily="2" charset="-122"/>
                <a:cs typeface="+mn-cs"/>
              </a:rPr>
              <a:t>TCP</a:t>
            </a:r>
            <a:r>
              <a:rPr kumimoji="1" lang="zh-CN" altLang="en-US" sz="1200" b="0" i="0" kern="1200" dirty="0" smtClean="0">
                <a:solidFill>
                  <a:schemeClr val="tx1"/>
                </a:solidFill>
                <a:effectLst/>
                <a:latin typeface="Times New Roman" pitchFamily="18" charset="0"/>
                <a:ea typeface="宋体" pitchFamily="2" charset="-122"/>
                <a:cs typeface="+mn-cs"/>
              </a:rPr>
              <a:t>选项部分出现在</a:t>
            </a:r>
            <a:r>
              <a:rPr kumimoji="1" lang="en-US" altLang="zh-CN" sz="1200" b="0" i="0" kern="1200" dirty="0" smtClean="0">
                <a:solidFill>
                  <a:schemeClr val="tx1"/>
                </a:solidFill>
                <a:effectLst/>
                <a:latin typeface="Times New Roman" pitchFamily="18" charset="0"/>
                <a:ea typeface="宋体" pitchFamily="2" charset="-122"/>
                <a:cs typeface="+mn-cs"/>
              </a:rPr>
              <a:t>TCP</a:t>
            </a:r>
            <a:r>
              <a:rPr kumimoji="1" lang="zh-CN" altLang="en-US" sz="1200" b="0" i="0" kern="1200" dirty="0" smtClean="0">
                <a:solidFill>
                  <a:schemeClr val="tx1"/>
                </a:solidFill>
                <a:effectLst/>
                <a:latin typeface="Times New Roman" pitchFamily="18" charset="0"/>
                <a:ea typeface="宋体" pitchFamily="2" charset="-122"/>
                <a:cs typeface="+mn-cs"/>
              </a:rPr>
              <a:t>连接建立阶段，也就是</a:t>
            </a:r>
            <a:r>
              <a:rPr kumimoji="1" lang="en-US" altLang="zh-CN" sz="1200" b="0" i="0" kern="1200" dirty="0" smtClean="0">
                <a:solidFill>
                  <a:schemeClr val="tx1"/>
                </a:solidFill>
                <a:effectLst/>
                <a:latin typeface="Times New Roman" pitchFamily="18" charset="0"/>
                <a:ea typeface="宋体" pitchFamily="2" charset="-122"/>
                <a:cs typeface="+mn-cs"/>
              </a:rPr>
              <a:t>TCP</a:t>
            </a:r>
            <a:r>
              <a:rPr kumimoji="1" lang="zh-CN" altLang="en-US" sz="1200" b="0" i="0" kern="1200" dirty="0" smtClean="0">
                <a:solidFill>
                  <a:schemeClr val="tx1"/>
                </a:solidFill>
                <a:effectLst/>
                <a:latin typeface="Times New Roman" pitchFamily="18" charset="0"/>
                <a:ea typeface="宋体" pitchFamily="2" charset="-122"/>
                <a:cs typeface="+mn-cs"/>
              </a:rPr>
              <a:t>的三次握手数据包中。</a:t>
            </a:r>
          </a:p>
          <a:p>
            <a:pPr latinLnBrk="0"/>
            <a:r>
              <a:rPr kumimoji="1" lang="zh-CN" altLang="en-US" sz="1200" b="0" i="0" kern="1200" dirty="0" smtClean="0">
                <a:solidFill>
                  <a:schemeClr val="tx1"/>
                </a:solidFill>
                <a:effectLst/>
                <a:latin typeface="Times New Roman" pitchFamily="18" charset="0"/>
                <a:ea typeface="宋体" pitchFamily="2" charset="-122"/>
                <a:cs typeface="+mn-cs"/>
              </a:rPr>
              <a:t>当然有些选项也会出现在已经建立连接的 </a:t>
            </a:r>
            <a:r>
              <a:rPr kumimoji="1" lang="en-US" altLang="zh-CN" sz="1200" b="0" i="0" kern="1200" dirty="0" smtClean="0">
                <a:solidFill>
                  <a:schemeClr val="tx1"/>
                </a:solidFill>
                <a:effectLst/>
                <a:latin typeface="Times New Roman" pitchFamily="18" charset="0"/>
                <a:ea typeface="宋体" pitchFamily="2" charset="-122"/>
                <a:cs typeface="+mn-cs"/>
              </a:rPr>
              <a:t>session</a:t>
            </a:r>
            <a:r>
              <a:rPr kumimoji="1" lang="zh-CN" altLang="en-US" sz="1200" b="0" i="0" kern="1200" dirty="0" smtClean="0">
                <a:solidFill>
                  <a:schemeClr val="tx1"/>
                </a:solidFill>
                <a:effectLst/>
                <a:latin typeface="Times New Roman" pitchFamily="18" charset="0"/>
                <a:ea typeface="宋体" pitchFamily="2" charset="-122"/>
                <a:cs typeface="+mn-cs"/>
              </a:rPr>
              <a:t>中，不过此种情况较少出现。</a:t>
            </a:r>
          </a:p>
          <a:p>
            <a:pPr latinLnBrk="0"/>
            <a:r>
              <a:rPr kumimoji="1" lang="zh-CN" altLang="en-US" sz="1200" b="0" i="0" kern="1200" dirty="0" smtClean="0">
                <a:solidFill>
                  <a:schemeClr val="tx1"/>
                </a:solidFill>
                <a:effectLst/>
                <a:latin typeface="Times New Roman" pitchFamily="18" charset="0"/>
                <a:ea typeface="宋体" pitchFamily="2" charset="-122"/>
                <a:cs typeface="+mn-cs"/>
              </a:rPr>
              <a:t> </a:t>
            </a:r>
            <a:r>
              <a:rPr kumimoji="1" lang="en-US" altLang="zh-CN" sz="1200" b="0" i="0" kern="1200" dirty="0" smtClean="0">
                <a:solidFill>
                  <a:schemeClr val="tx1"/>
                </a:solidFill>
                <a:effectLst/>
                <a:latin typeface="Times New Roman" pitchFamily="18" charset="0"/>
                <a:ea typeface="宋体" pitchFamily="2" charset="-122"/>
                <a:cs typeface="+mn-cs"/>
              </a:rPr>
              <a:t>TCP</a:t>
            </a:r>
            <a:r>
              <a:rPr kumimoji="1" lang="zh-CN" altLang="en-US" sz="1200" b="0" i="0" kern="1200" dirty="0" smtClean="0">
                <a:solidFill>
                  <a:schemeClr val="tx1"/>
                </a:solidFill>
                <a:effectLst/>
                <a:latin typeface="Times New Roman" pitchFamily="18" charset="0"/>
                <a:ea typeface="宋体" pitchFamily="2" charset="-122"/>
                <a:cs typeface="+mn-cs"/>
              </a:rPr>
              <a:t>选项部分占有的位数必须是</a:t>
            </a:r>
            <a:r>
              <a:rPr kumimoji="1" lang="en-US" altLang="zh-CN" sz="1200" b="0" i="0" kern="1200" dirty="0" smtClean="0">
                <a:solidFill>
                  <a:schemeClr val="tx1"/>
                </a:solidFill>
                <a:effectLst/>
                <a:latin typeface="Times New Roman" pitchFamily="18" charset="0"/>
                <a:ea typeface="宋体" pitchFamily="2" charset="-122"/>
                <a:cs typeface="+mn-cs"/>
              </a:rPr>
              <a:t>8bit</a:t>
            </a:r>
            <a:r>
              <a:rPr kumimoji="1" lang="zh-CN" altLang="en-US" sz="1200" b="0" i="0" kern="1200" dirty="0" smtClean="0">
                <a:solidFill>
                  <a:schemeClr val="tx1"/>
                </a:solidFill>
                <a:effectLst/>
                <a:latin typeface="Times New Roman" pitchFamily="18" charset="0"/>
                <a:ea typeface="宋体" pitchFamily="2" charset="-122"/>
                <a:cs typeface="+mn-cs"/>
              </a:rPr>
              <a:t>的倍数，这也就是说，即使出现我们应用的选项部分为</a:t>
            </a:r>
            <a:r>
              <a:rPr kumimoji="1" lang="en-US" altLang="zh-CN" sz="1200" b="0" i="0" kern="1200" dirty="0" smtClean="0">
                <a:solidFill>
                  <a:schemeClr val="tx1"/>
                </a:solidFill>
                <a:effectLst/>
                <a:latin typeface="Times New Roman" pitchFamily="18" charset="0"/>
                <a:ea typeface="宋体" pitchFamily="2" charset="-122"/>
                <a:cs typeface="+mn-cs"/>
              </a:rPr>
              <a:t>4bit</a:t>
            </a:r>
            <a:r>
              <a:rPr kumimoji="1" lang="zh-CN" altLang="en-US" sz="1200" b="0" i="0" kern="1200" dirty="0" smtClean="0">
                <a:solidFill>
                  <a:schemeClr val="tx1"/>
                </a:solidFill>
                <a:effectLst/>
                <a:latin typeface="Times New Roman" pitchFamily="18" charset="0"/>
                <a:ea typeface="宋体" pitchFamily="2" charset="-122"/>
                <a:cs typeface="+mn-cs"/>
              </a:rPr>
              <a:t>，但也必须使用</a:t>
            </a:r>
            <a:r>
              <a:rPr kumimoji="1" lang="en-US" altLang="zh-CN" sz="1200" b="0" i="0" kern="1200" dirty="0" smtClean="0">
                <a:solidFill>
                  <a:schemeClr val="tx1"/>
                </a:solidFill>
                <a:effectLst/>
                <a:latin typeface="Times New Roman" pitchFamily="18" charset="0"/>
                <a:ea typeface="宋体" pitchFamily="2" charset="-122"/>
                <a:cs typeface="+mn-cs"/>
              </a:rPr>
              <a:t>4bit</a:t>
            </a:r>
            <a:r>
              <a:rPr kumimoji="1" lang="zh-CN" altLang="en-US" sz="1200" b="0" i="0" kern="1200" dirty="0" smtClean="0">
                <a:solidFill>
                  <a:schemeClr val="tx1"/>
                </a:solidFill>
                <a:effectLst/>
                <a:latin typeface="Times New Roman" pitchFamily="18" charset="0"/>
                <a:ea typeface="宋体" pitchFamily="2" charset="-122"/>
                <a:cs typeface="+mn-cs"/>
              </a:rPr>
              <a:t>的垫片。</a:t>
            </a:r>
          </a:p>
          <a:p>
            <a:pPr eaLnBrk="0" hangingPunct="0"/>
            <a:endParaRPr lang="zh-CN" altLang="zh-CN" dirty="0" smtClean="0">
              <a:ea typeface="宋体" charset="-122"/>
            </a:endParaRPr>
          </a:p>
        </p:txBody>
      </p:sp>
    </p:spTree>
    <p:extLst>
      <p:ext uri="{BB962C8B-B14F-4D97-AF65-F5344CB8AC3E}">
        <p14:creationId xmlns:p14="http://schemas.microsoft.com/office/powerpoint/2010/main" val="4155437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kern="1200" dirty="0" smtClean="0">
                <a:solidFill>
                  <a:schemeClr val="tx1"/>
                </a:solidFill>
                <a:effectLst/>
                <a:latin typeface="Times New Roman" pitchFamily="18" charset="0"/>
                <a:ea typeface="宋体" pitchFamily="2" charset="-122"/>
                <a:cs typeface="+mn-cs"/>
              </a:rPr>
              <a:t>除此之外，选项类型为</a:t>
            </a:r>
            <a:r>
              <a:rPr kumimoji="1" lang="en-US" altLang="zh-CN" sz="1200" b="0" i="0" kern="1200" dirty="0" smtClean="0">
                <a:solidFill>
                  <a:schemeClr val="tx1"/>
                </a:solidFill>
                <a:effectLst/>
                <a:latin typeface="Times New Roman" pitchFamily="18" charset="0"/>
                <a:ea typeface="宋体" pitchFamily="2" charset="-122"/>
                <a:cs typeface="+mn-cs"/>
              </a:rPr>
              <a:t>4</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5</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6</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7</a:t>
            </a:r>
            <a:r>
              <a:rPr kumimoji="1" lang="zh-CN" altLang="en-US" sz="1200" b="0" i="0" kern="1200" dirty="0" smtClean="0">
                <a:solidFill>
                  <a:schemeClr val="tx1"/>
                </a:solidFill>
                <a:effectLst/>
                <a:latin typeface="Times New Roman" pitchFamily="18" charset="0"/>
                <a:ea typeface="宋体" pitchFamily="2" charset="-122"/>
                <a:cs typeface="+mn-cs"/>
              </a:rPr>
              <a:t>的用于</a:t>
            </a:r>
            <a:r>
              <a:rPr kumimoji="1" lang="en-US" altLang="zh-CN" sz="1200" b="0" i="0" kern="1200" dirty="0" smtClean="0">
                <a:solidFill>
                  <a:schemeClr val="tx1"/>
                </a:solidFill>
                <a:effectLst/>
                <a:latin typeface="Times New Roman" pitchFamily="18" charset="0"/>
                <a:ea typeface="宋体" pitchFamily="2" charset="-122"/>
                <a:cs typeface="+mn-cs"/>
              </a:rPr>
              <a:t>ACK</a:t>
            </a:r>
            <a:r>
              <a:rPr kumimoji="1" lang="zh-CN" altLang="en-US" sz="1200" b="0" i="0" kern="1200" dirty="0" smtClean="0">
                <a:solidFill>
                  <a:schemeClr val="tx1"/>
                </a:solidFill>
                <a:effectLst/>
                <a:latin typeface="Times New Roman" pitchFamily="18" charset="0"/>
                <a:ea typeface="宋体" pitchFamily="2" charset="-122"/>
                <a:cs typeface="+mn-cs"/>
              </a:rPr>
              <a:t>选择和回显。其中回显选项已经被时间戳选项所替代。类型</a:t>
            </a:r>
            <a:r>
              <a:rPr kumimoji="1" lang="en-US" altLang="zh-CN" sz="1200" b="0" i="0" kern="1200" dirty="0" smtClean="0">
                <a:solidFill>
                  <a:schemeClr val="tx1"/>
                </a:solidFill>
                <a:effectLst/>
                <a:latin typeface="Times New Roman" pitchFamily="18" charset="0"/>
                <a:ea typeface="宋体" pitchFamily="2" charset="-122"/>
                <a:cs typeface="+mn-cs"/>
              </a:rPr>
              <a:t>11</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12</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13</a:t>
            </a:r>
            <a:r>
              <a:rPr kumimoji="1" lang="zh-CN" altLang="en-US" sz="1200" b="0" i="0" kern="1200" dirty="0" smtClean="0">
                <a:solidFill>
                  <a:schemeClr val="tx1"/>
                </a:solidFill>
                <a:effectLst/>
                <a:latin typeface="Times New Roman" pitchFamily="18" charset="0"/>
                <a:ea typeface="宋体" pitchFamily="2" charset="-122"/>
                <a:cs typeface="+mn-cs"/>
              </a:rPr>
              <a:t>的选项用于</a:t>
            </a:r>
            <a:r>
              <a:rPr kumimoji="1" lang="en-US" altLang="zh-CN" sz="1200" b="0" i="0" kern="1200" dirty="0" smtClean="0">
                <a:solidFill>
                  <a:schemeClr val="tx1"/>
                </a:solidFill>
                <a:effectLst/>
                <a:latin typeface="Times New Roman" pitchFamily="18" charset="0"/>
                <a:ea typeface="宋体" pitchFamily="2" charset="-122"/>
                <a:cs typeface="+mn-cs"/>
              </a:rPr>
              <a:t>TCP</a:t>
            </a:r>
            <a:r>
              <a:rPr kumimoji="1" lang="zh-CN" altLang="en-US" sz="1200" b="0" i="0" kern="1200" dirty="0" smtClean="0">
                <a:solidFill>
                  <a:schemeClr val="tx1"/>
                </a:solidFill>
                <a:effectLst/>
                <a:latin typeface="Times New Roman" pitchFamily="18" charset="0"/>
                <a:ea typeface="宋体" pitchFamily="2" charset="-122"/>
                <a:cs typeface="+mn-cs"/>
              </a:rPr>
              <a:t>事物（</a:t>
            </a:r>
            <a:r>
              <a:rPr kumimoji="1" lang="en-US" altLang="zh-CN" sz="1200" b="0" i="0" kern="1200" dirty="0" smtClean="0">
                <a:solidFill>
                  <a:schemeClr val="tx1"/>
                </a:solidFill>
                <a:effectLst/>
                <a:latin typeface="Times New Roman" pitchFamily="18" charset="0"/>
                <a:ea typeface="宋体" pitchFamily="2" charset="-122"/>
                <a:cs typeface="+mn-cs"/>
              </a:rPr>
              <a:t>T/TCP</a:t>
            </a:r>
            <a:r>
              <a:rPr kumimoji="1" lang="zh-CN" altLang="en-US" sz="1200" b="0" i="0" kern="1200" dirty="0" smtClean="0">
                <a:solidFill>
                  <a:schemeClr val="tx1"/>
                </a:solidFill>
                <a:effectLst/>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5332C9FB-8111-4D00-B3D8-89D81B1F1AAF}" type="slidenum">
              <a:rPr lang="en-US" altLang="zh-CN" smtClean="0"/>
              <a:pPr>
                <a:defRPr/>
              </a:pPr>
              <a:t>22</a:t>
            </a:fld>
            <a:endParaRPr lang="en-US" altLang="zh-CN"/>
          </a:p>
        </p:txBody>
      </p:sp>
    </p:spTree>
    <p:extLst>
      <p:ext uri="{BB962C8B-B14F-4D97-AF65-F5344CB8AC3E}">
        <p14:creationId xmlns:p14="http://schemas.microsoft.com/office/powerpoint/2010/main" val="2751092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500" b="1" dirty="0" smtClean="0">
                <a:solidFill>
                  <a:srgbClr val="2D2DB9"/>
                </a:solidFill>
                <a:latin typeface="Times New Roman" pitchFamily="18" charset="0"/>
                <a:cs typeface="Times New Roman" pitchFamily="18" charset="0"/>
              </a:rPr>
              <a:t>设置窗口长度的目的是为了保证</a:t>
            </a:r>
            <a:r>
              <a:rPr lang="en-US" altLang="zh-CN" sz="1500" b="1" dirty="0" smtClean="0">
                <a:solidFill>
                  <a:srgbClr val="2D2DB9"/>
                </a:solidFill>
                <a:latin typeface="Times New Roman" pitchFamily="18" charset="0"/>
                <a:cs typeface="Times New Roman" pitchFamily="18" charset="0"/>
              </a:rPr>
              <a:t>TCP</a:t>
            </a:r>
            <a:r>
              <a:rPr lang="zh-CN" altLang="en-US" sz="1500" b="1" dirty="0" smtClean="0">
                <a:solidFill>
                  <a:srgbClr val="2D2DB9"/>
                </a:solidFill>
                <a:latin typeface="Times New Roman" pitchFamily="18" charset="0"/>
                <a:cs typeface="Times New Roman" pitchFamily="18" charset="0"/>
              </a:rPr>
              <a:t>字节流传输的可靠性，用来通知发送方下一次可以连续传输的字节数；最大段长度</a:t>
            </a:r>
            <a:r>
              <a:rPr lang="en-US" altLang="zh-CN" sz="1500" b="1" dirty="0" smtClean="0">
                <a:solidFill>
                  <a:srgbClr val="2D2DB9"/>
                </a:solidFill>
                <a:latin typeface="Times New Roman" pitchFamily="18" charset="0"/>
                <a:cs typeface="Times New Roman" pitchFamily="18" charset="0"/>
              </a:rPr>
              <a:t>MSS</a:t>
            </a:r>
            <a:r>
              <a:rPr lang="zh-CN" altLang="en-US" sz="1500" b="1" dirty="0" smtClean="0">
                <a:solidFill>
                  <a:srgbClr val="2D2DB9"/>
                </a:solidFill>
                <a:latin typeface="Times New Roman" pitchFamily="18" charset="0"/>
                <a:cs typeface="Times New Roman" pitchFamily="18" charset="0"/>
              </a:rPr>
              <a:t>是在构成一个</a:t>
            </a:r>
            <a:r>
              <a:rPr lang="en-US" altLang="zh-CN" sz="1500" b="1" dirty="0" smtClean="0">
                <a:solidFill>
                  <a:srgbClr val="2D2DB9"/>
                </a:solidFill>
                <a:latin typeface="Times New Roman" pitchFamily="18" charset="0"/>
                <a:cs typeface="Times New Roman" pitchFamily="18" charset="0"/>
              </a:rPr>
              <a:t>TCP </a:t>
            </a:r>
            <a:r>
              <a:rPr lang="zh-CN" altLang="en-US" sz="1500" b="1" dirty="0" smtClean="0">
                <a:solidFill>
                  <a:srgbClr val="2D2DB9"/>
                </a:solidFill>
                <a:latin typeface="Times New Roman" pitchFamily="18" charset="0"/>
                <a:cs typeface="Times New Roman" pitchFamily="18" charset="0"/>
              </a:rPr>
              <a:t>报文段时最多可以在报文的数据字段中放置的数据字节数量；</a:t>
            </a:r>
            <a:r>
              <a:rPr lang="en-US" altLang="zh-CN" sz="1500" b="1" dirty="0" smtClean="0">
                <a:solidFill>
                  <a:srgbClr val="2D2DB9"/>
                </a:solidFill>
                <a:latin typeface="Times New Roman" pitchFamily="18" charset="0"/>
                <a:cs typeface="Times New Roman" pitchFamily="18" charset="0"/>
              </a:rPr>
              <a:t>MSS</a:t>
            </a:r>
            <a:r>
              <a:rPr lang="zh-CN" altLang="en-US" sz="1500" b="1" dirty="0" smtClean="0">
                <a:solidFill>
                  <a:srgbClr val="2D2DB9"/>
                </a:solidFill>
                <a:latin typeface="Times New Roman" pitchFamily="18" charset="0"/>
                <a:cs typeface="Times New Roman" pitchFamily="18" charset="0"/>
              </a:rPr>
              <a:t>值的确定与每次传输的窗口大小无关；</a:t>
            </a:r>
            <a:endParaRPr lang="en-US" altLang="zh-CN" sz="1500" b="1" dirty="0" smtClean="0">
              <a:solidFill>
                <a:srgbClr val="2D2DB9"/>
              </a:solidFill>
              <a:latin typeface="Times New Roman" pitchFamily="18" charset="0"/>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5332C9FB-8111-4D00-B3D8-89D81B1F1AAF}" type="slidenum">
              <a:rPr lang="en-US" altLang="zh-CN" smtClean="0"/>
              <a:pPr>
                <a:defRPr/>
              </a:pPr>
              <a:t>23</a:t>
            </a:fld>
            <a:endParaRPr lang="en-US" altLang="zh-CN"/>
          </a:p>
        </p:txBody>
      </p:sp>
    </p:spTree>
    <p:extLst>
      <p:ext uri="{BB962C8B-B14F-4D97-AF65-F5344CB8AC3E}">
        <p14:creationId xmlns:p14="http://schemas.microsoft.com/office/powerpoint/2010/main" val="23243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4</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4</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pPr eaLnBrk="1" hangingPunct="1">
              <a:spcBef>
                <a:spcPct val="0"/>
              </a:spcBef>
            </a:pPr>
            <a:r>
              <a:rPr kumimoji="0" lang="zh-CN" altLang="en-US" b="1" dirty="0" smtClean="0">
                <a:solidFill>
                  <a:srgbClr val="2D2DB9"/>
                </a:solidFill>
                <a:ea typeface="宋体" charset="-122"/>
              </a:rPr>
              <a:t>端口是传输层与应用层的服务接口。传输层的复用和分用功能都要通过端口实现。</a:t>
            </a:r>
            <a:r>
              <a:rPr kumimoji="0" lang="zh-CN" altLang="en-US" b="1" dirty="0" smtClean="0">
                <a:solidFill>
                  <a:srgbClr val="0000CC"/>
                </a:solidFill>
                <a:ea typeface="宋体" charset="-122"/>
              </a:rPr>
              <a:t>  </a:t>
            </a:r>
          </a:p>
        </p:txBody>
      </p:sp>
    </p:spTree>
    <p:extLst>
      <p:ext uri="{BB962C8B-B14F-4D97-AF65-F5344CB8AC3E}">
        <p14:creationId xmlns:p14="http://schemas.microsoft.com/office/powerpoint/2010/main" val="705884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rgbClr val="1A3868"/>
                </a:solidFill>
                <a:latin typeface="Times New Roman" pitchFamily="18" charset="0"/>
                <a:ea typeface="微软雅黑" pitchFamily="34" charset="-122"/>
                <a:cs typeface="Times New Roman" pitchFamily="18" charset="0"/>
              </a:rPr>
              <a:t>为了保证</a:t>
            </a:r>
            <a:r>
              <a:rPr lang="en-US" altLang="zh-CN" sz="1200" kern="1200" dirty="0" smtClean="0">
                <a:solidFill>
                  <a:srgbClr val="1A3868"/>
                </a:solidFill>
                <a:latin typeface="Times New Roman" pitchFamily="18" charset="0"/>
                <a:ea typeface="微软雅黑" pitchFamily="34" charset="-122"/>
                <a:cs typeface="Times New Roman" pitchFamily="18" charset="0"/>
              </a:rPr>
              <a:t>TCP</a:t>
            </a:r>
            <a:r>
              <a:rPr lang="zh-CN" altLang="en-US" sz="1200" kern="1200" dirty="0" smtClean="0">
                <a:solidFill>
                  <a:srgbClr val="1A3868"/>
                </a:solidFill>
                <a:latin typeface="Times New Roman" pitchFamily="18" charset="0"/>
                <a:ea typeface="微软雅黑" pitchFamily="34" charset="-122"/>
                <a:cs typeface="Times New Roman" pitchFamily="18" charset="0"/>
              </a:rPr>
              <a:t>面向字节流传输，建立</a:t>
            </a:r>
            <a:r>
              <a:rPr lang="en-US" altLang="zh-CN" sz="1200" kern="1200" dirty="0" smtClean="0">
                <a:solidFill>
                  <a:srgbClr val="1A3868"/>
                </a:solidFill>
                <a:latin typeface="Times New Roman" pitchFamily="18" charset="0"/>
                <a:ea typeface="微软雅黑" pitchFamily="34" charset="-122"/>
                <a:cs typeface="Times New Roman" pitchFamily="18" charset="0"/>
              </a:rPr>
              <a:t>TCP</a:t>
            </a:r>
            <a:r>
              <a:rPr lang="zh-CN" altLang="en-US" sz="1200" kern="1200" dirty="0" smtClean="0">
                <a:solidFill>
                  <a:srgbClr val="1A3868"/>
                </a:solidFill>
                <a:latin typeface="Times New Roman" pitchFamily="18" charset="0"/>
                <a:ea typeface="微软雅黑" pitchFamily="34" charset="-122"/>
                <a:cs typeface="Times New Roman" pitchFamily="18" charset="0"/>
              </a:rPr>
              <a:t>连接的发送端与接收端都必须设置发送和接收缓冲区；</a:t>
            </a:r>
            <a:endParaRPr lang="en-US" altLang="zh-CN" sz="1200" kern="1200" dirty="0" smtClean="0">
              <a:solidFill>
                <a:srgbClr val="1A3868"/>
              </a:solidFill>
              <a:latin typeface="Times New Roman" pitchFamily="18" charset="0"/>
              <a:ea typeface="微软雅黑" pitchFamily="34" charset="-122"/>
              <a:cs typeface="Times New Roman" pitchFamily="18" charset="0"/>
            </a:endParaRPr>
          </a:p>
          <a:p>
            <a:r>
              <a:rPr lang="zh-CN" altLang="en-US" sz="1200" kern="1200" dirty="0" smtClean="0">
                <a:solidFill>
                  <a:srgbClr val="1A3868"/>
                </a:solidFill>
                <a:latin typeface="Times New Roman" pitchFamily="18" charset="0"/>
                <a:ea typeface="微软雅黑" pitchFamily="34" charset="-122"/>
                <a:cs typeface="Times New Roman" pitchFamily="18" charset="0"/>
              </a:rPr>
              <a:t>编程人员希望选择其他的</a:t>
            </a:r>
            <a:r>
              <a:rPr lang="en-US" altLang="zh-CN" sz="1200" kern="1200" dirty="0" smtClean="0">
                <a:solidFill>
                  <a:srgbClr val="1A3868"/>
                </a:solidFill>
                <a:latin typeface="Times New Roman" pitchFamily="18" charset="0"/>
                <a:ea typeface="微软雅黑" pitchFamily="34" charset="-122"/>
                <a:cs typeface="Times New Roman" pitchFamily="18" charset="0"/>
              </a:rPr>
              <a:t>MSS</a:t>
            </a:r>
            <a:r>
              <a:rPr lang="zh-CN" altLang="en-US" sz="1200" kern="1200" dirty="0" smtClean="0">
                <a:solidFill>
                  <a:srgbClr val="1A3868"/>
                </a:solidFill>
                <a:latin typeface="Times New Roman" pitchFamily="18" charset="0"/>
                <a:ea typeface="微软雅黑" pitchFamily="34" charset="-122"/>
                <a:cs typeface="Times New Roman" pitchFamily="18" charset="0"/>
              </a:rPr>
              <a:t>值时可以在建立</a:t>
            </a:r>
            <a:r>
              <a:rPr lang="en-US" altLang="zh-CN" sz="1200" kern="1200" dirty="0" smtClean="0">
                <a:solidFill>
                  <a:srgbClr val="1A3868"/>
                </a:solidFill>
                <a:latin typeface="Times New Roman" pitchFamily="18" charset="0"/>
                <a:ea typeface="微软雅黑" pitchFamily="34" charset="-122"/>
                <a:cs typeface="Times New Roman" pitchFamily="18" charset="0"/>
              </a:rPr>
              <a:t>TCP</a:t>
            </a:r>
            <a:r>
              <a:rPr lang="zh-CN" altLang="en-US" sz="1200" kern="1200" dirty="0" smtClean="0">
                <a:solidFill>
                  <a:srgbClr val="1A3868"/>
                </a:solidFill>
                <a:latin typeface="Times New Roman" pitchFamily="18" charset="0"/>
                <a:ea typeface="微软雅黑" pitchFamily="34" charset="-122"/>
                <a:cs typeface="Times New Roman" pitchFamily="18" charset="0"/>
              </a:rPr>
              <a:t>连接的时候使用</a:t>
            </a:r>
            <a:r>
              <a:rPr lang="en-US" altLang="zh-CN" sz="1200" kern="1200" dirty="0" smtClean="0">
                <a:solidFill>
                  <a:srgbClr val="1A3868"/>
                </a:solidFill>
                <a:latin typeface="Times New Roman" pitchFamily="18" charset="0"/>
                <a:ea typeface="微软雅黑" pitchFamily="34" charset="-122"/>
                <a:cs typeface="Times New Roman" pitchFamily="18" charset="0"/>
              </a:rPr>
              <a:t>SYN</a:t>
            </a:r>
            <a:r>
              <a:rPr lang="zh-CN" altLang="en-US" sz="1200" kern="1200" dirty="0" smtClean="0">
                <a:solidFill>
                  <a:srgbClr val="1A3868"/>
                </a:solidFill>
                <a:latin typeface="Times New Roman" pitchFamily="18" charset="0"/>
                <a:ea typeface="微软雅黑" pitchFamily="34" charset="-122"/>
                <a:cs typeface="Times New Roman" pitchFamily="18" charset="0"/>
              </a:rPr>
              <a:t>报文中最大段长度选项来协商；</a:t>
            </a:r>
            <a:endParaRPr lang="zh-CN" altLang="en-US" dirty="0"/>
          </a:p>
        </p:txBody>
      </p:sp>
      <p:sp>
        <p:nvSpPr>
          <p:cNvPr id="4" name="灯片编号占位符 3"/>
          <p:cNvSpPr>
            <a:spLocks noGrp="1"/>
          </p:cNvSpPr>
          <p:nvPr>
            <p:ph type="sldNum" sz="quarter" idx="10"/>
          </p:nvPr>
        </p:nvSpPr>
        <p:spPr/>
        <p:txBody>
          <a:bodyPr/>
          <a:lstStyle/>
          <a:p>
            <a:pPr>
              <a:defRPr/>
            </a:pPr>
            <a:fld id="{5332C9FB-8111-4D00-B3D8-89D81B1F1AAF}" type="slidenum">
              <a:rPr lang="en-US" altLang="zh-CN" smtClean="0"/>
              <a:pPr>
                <a:defRPr/>
              </a:pPr>
              <a:t>25</a:t>
            </a:fld>
            <a:endParaRPr lang="en-US" altLang="zh-CN"/>
          </a:p>
        </p:txBody>
      </p:sp>
    </p:spTree>
    <p:extLst>
      <p:ext uri="{BB962C8B-B14F-4D97-AF65-F5344CB8AC3E}">
        <p14:creationId xmlns:p14="http://schemas.microsoft.com/office/powerpoint/2010/main" val="3046033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32C9FB-8111-4D00-B3D8-89D81B1F1AAF}" type="slidenum">
              <a:rPr lang="en-US" altLang="zh-CN" smtClean="0"/>
              <a:pPr>
                <a:defRPr/>
              </a:pPr>
              <a:t>30</a:t>
            </a:fld>
            <a:endParaRPr lang="en-US" altLang="zh-CN"/>
          </a:p>
        </p:txBody>
      </p:sp>
    </p:spTree>
    <p:extLst>
      <p:ext uri="{BB962C8B-B14F-4D97-AF65-F5344CB8AC3E}">
        <p14:creationId xmlns:p14="http://schemas.microsoft.com/office/powerpoint/2010/main" val="331765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5</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5</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r>
              <a:rPr lang="en-US" altLang="zh-CN" sz="1200" u="none" dirty="0" smtClean="0">
                <a:solidFill>
                  <a:srgbClr val="2D2DB9"/>
                </a:solidFill>
              </a:rPr>
              <a:t>TCP </a:t>
            </a:r>
            <a:r>
              <a:rPr lang="zh-CN" altLang="en-US" sz="1200" u="none" dirty="0" smtClean="0">
                <a:solidFill>
                  <a:srgbClr val="2D2DB9"/>
                </a:solidFill>
              </a:rPr>
              <a:t>是面向字节流的，连接中传送的数据流中的每个字节都按顺序编号。</a:t>
            </a:r>
            <a:endParaRPr lang="zh-CN" altLang="en-US" sz="1200" u="none" dirty="0" smtClean="0">
              <a:solidFill>
                <a:srgbClr val="0000CC"/>
              </a:solidFill>
              <a:latin typeface="微软雅黑" pitchFamily="34" charset="-122"/>
            </a:endParaRPr>
          </a:p>
          <a:p>
            <a:endParaRPr lang="zh-CN" altLang="zh-CN" dirty="0" smtClean="0">
              <a:ea typeface="宋体" charset="-122"/>
            </a:endParaRPr>
          </a:p>
        </p:txBody>
      </p:sp>
    </p:spTree>
    <p:extLst>
      <p:ext uri="{BB962C8B-B14F-4D97-AF65-F5344CB8AC3E}">
        <p14:creationId xmlns:p14="http://schemas.microsoft.com/office/powerpoint/2010/main" val="314620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7</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7</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endParaRPr lang="zh-CN" altLang="zh-CN" dirty="0" smtClean="0">
              <a:ea typeface="宋体" charset="-122"/>
            </a:endParaRPr>
          </a:p>
        </p:txBody>
      </p:sp>
    </p:spTree>
    <p:extLst>
      <p:ext uri="{BB962C8B-B14F-4D97-AF65-F5344CB8AC3E}">
        <p14:creationId xmlns:p14="http://schemas.microsoft.com/office/powerpoint/2010/main" val="2838000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9</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9</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u="none" dirty="0" smtClean="0">
                <a:solidFill>
                  <a:srgbClr val="2D2DB9"/>
                </a:solidFill>
              </a:rPr>
              <a:t>TCP</a:t>
            </a:r>
            <a:r>
              <a:rPr lang="zh-CN" altLang="en-US" sz="1200" u="none" dirty="0" smtClean="0">
                <a:solidFill>
                  <a:srgbClr val="2D2DB9"/>
                </a:solidFill>
              </a:rPr>
              <a:t>首部长度以</a:t>
            </a:r>
            <a:r>
              <a:rPr lang="en-US" altLang="zh-CN" sz="1200" u="none" dirty="0" smtClean="0">
                <a:solidFill>
                  <a:srgbClr val="2D2DB9"/>
                </a:solidFill>
              </a:rPr>
              <a:t>4</a:t>
            </a:r>
            <a:r>
              <a:rPr lang="zh-CN" altLang="en-US" sz="1200" u="none" dirty="0" smtClean="0">
                <a:solidFill>
                  <a:srgbClr val="2D2DB9"/>
                </a:solidFill>
              </a:rPr>
              <a:t>字节为一个单元来计算的，实际报头长度是</a:t>
            </a:r>
            <a:r>
              <a:rPr lang="en-US" altLang="zh-CN" sz="1200" u="none" dirty="0" smtClean="0">
                <a:solidFill>
                  <a:srgbClr val="2D2DB9"/>
                </a:solidFill>
              </a:rPr>
              <a:t>20</a:t>
            </a:r>
            <a:r>
              <a:rPr lang="zh-CN" altLang="en-US" sz="1200" u="none" dirty="0" smtClean="0">
                <a:solidFill>
                  <a:srgbClr val="2D2DB9"/>
                </a:solidFill>
              </a:rPr>
              <a:t>（固定）～</a:t>
            </a:r>
            <a:r>
              <a:rPr lang="en-US" altLang="zh-CN" sz="1200" u="none" dirty="0" smtClean="0">
                <a:solidFill>
                  <a:srgbClr val="2D2DB9"/>
                </a:solidFill>
              </a:rPr>
              <a:t>60</a:t>
            </a:r>
            <a:r>
              <a:rPr lang="zh-CN" altLang="en-US" sz="1200" u="none" dirty="0" smtClean="0">
                <a:solidFill>
                  <a:srgbClr val="2D2DB9"/>
                </a:solidFill>
              </a:rPr>
              <a:t>（固定</a:t>
            </a:r>
            <a:r>
              <a:rPr lang="en-US" altLang="zh-CN" sz="1200" u="none" dirty="0" smtClean="0">
                <a:solidFill>
                  <a:srgbClr val="2D2DB9"/>
                </a:solidFill>
              </a:rPr>
              <a:t>+</a:t>
            </a:r>
            <a:r>
              <a:rPr lang="zh-CN" altLang="en-US" sz="1200" u="none" dirty="0" smtClean="0">
                <a:solidFill>
                  <a:srgbClr val="2D2DB9"/>
                </a:solidFill>
              </a:rPr>
              <a:t>可选）字节，因此该字段值是</a:t>
            </a:r>
            <a:r>
              <a:rPr lang="en-US" altLang="zh-CN" sz="1200" u="none" dirty="0" smtClean="0">
                <a:solidFill>
                  <a:srgbClr val="2D2DB9"/>
                </a:solidFill>
              </a:rPr>
              <a:t>5-15</a:t>
            </a:r>
            <a:r>
              <a:rPr lang="zh-CN" altLang="en-US" sz="1200" u="none" dirty="0" smtClean="0">
                <a:solidFill>
                  <a:srgbClr val="2D2DB9"/>
                </a:solidFill>
              </a:rPr>
              <a:t>之间</a:t>
            </a:r>
            <a:r>
              <a:rPr lang="zh-CN" altLang="en-US" sz="1200" u="none" dirty="0" smtClean="0">
                <a:solidFill>
                  <a:srgbClr val="0000CC"/>
                </a:solidFill>
                <a:latin typeface="微软雅黑" pitchFamily="34" charset="-122"/>
              </a:rPr>
              <a:t>。</a:t>
            </a:r>
            <a:r>
              <a:rPr lang="zh-CN" altLang="en-US" u="none" dirty="0" smtClean="0">
                <a:solidFill>
                  <a:srgbClr val="0000FF"/>
                </a:solidFill>
                <a:latin typeface="宋体" charset="-122"/>
                <a:ea typeface="宋体" charset="-122"/>
              </a:rPr>
              <a:t>  </a:t>
            </a:r>
          </a:p>
          <a:p>
            <a:endParaRPr lang="zh-CN" altLang="zh-CN" dirty="0" smtClean="0">
              <a:ea typeface="宋体" charset="-122"/>
            </a:endParaRPr>
          </a:p>
        </p:txBody>
      </p:sp>
    </p:spTree>
    <p:extLst>
      <p:ext uri="{BB962C8B-B14F-4D97-AF65-F5344CB8AC3E}">
        <p14:creationId xmlns:p14="http://schemas.microsoft.com/office/powerpoint/2010/main" val="3387599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10</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10</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u="none" dirty="0" smtClean="0">
              <a:solidFill>
                <a:srgbClr val="0000FF"/>
              </a:solidFill>
              <a:latin typeface="宋体" charset="-122"/>
              <a:ea typeface="宋体" charset="-122"/>
            </a:endParaRPr>
          </a:p>
          <a:p>
            <a:endParaRPr lang="zh-CN" altLang="zh-CN" dirty="0" smtClean="0">
              <a:ea typeface="宋体" charset="-122"/>
            </a:endParaRPr>
          </a:p>
        </p:txBody>
      </p:sp>
    </p:spTree>
    <p:extLst>
      <p:ext uri="{BB962C8B-B14F-4D97-AF65-F5344CB8AC3E}">
        <p14:creationId xmlns:p14="http://schemas.microsoft.com/office/powerpoint/2010/main" val="241799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11</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11</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u="none" dirty="0" smtClean="0">
              <a:solidFill>
                <a:srgbClr val="0000FF"/>
              </a:solidFill>
              <a:latin typeface="宋体" charset="-122"/>
              <a:ea typeface="宋体" charset="-122"/>
            </a:endParaRPr>
          </a:p>
          <a:p>
            <a:endParaRPr lang="zh-CN" altLang="zh-CN" dirty="0" smtClean="0">
              <a:ea typeface="宋体" charset="-122"/>
            </a:endParaRPr>
          </a:p>
        </p:txBody>
      </p:sp>
    </p:spTree>
    <p:extLst>
      <p:ext uri="{BB962C8B-B14F-4D97-AF65-F5344CB8AC3E}">
        <p14:creationId xmlns:p14="http://schemas.microsoft.com/office/powerpoint/2010/main" val="1598532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12</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12</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r>
              <a:rPr lang="zh-CN" altLang="en-US" sz="1200" b="0" u="none" dirty="0" smtClean="0">
                <a:solidFill>
                  <a:srgbClr val="1A3868"/>
                </a:solidFill>
              </a:rPr>
              <a:t>相当于高优先级的数据</a:t>
            </a:r>
            <a:endParaRPr lang="zh-CN" altLang="zh-CN" dirty="0" smtClean="0">
              <a:ea typeface="宋体" charset="-122"/>
            </a:endParaRPr>
          </a:p>
        </p:txBody>
      </p:sp>
    </p:spTree>
    <p:extLst>
      <p:ext uri="{BB962C8B-B14F-4D97-AF65-F5344CB8AC3E}">
        <p14:creationId xmlns:p14="http://schemas.microsoft.com/office/powerpoint/2010/main" val="1585945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57842F-3906-4C64-A211-779AD45B4738}" type="slidenum">
              <a:rPr lang="en-US" altLang="zh-CN" sz="1200" b="0" u="none">
                <a:solidFill>
                  <a:schemeClr val="tx1"/>
                </a:solidFill>
                <a:latin typeface="Arial" charset="0"/>
                <a:ea typeface="宋体" charset="-122"/>
              </a:rPr>
              <a:pPr algn="r"/>
              <a:t>13</a:t>
            </a:fld>
            <a:endParaRPr lang="en-US" altLang="zh-CN" sz="1200" b="0" u="none">
              <a:solidFill>
                <a:schemeClr val="tx1"/>
              </a:solidFill>
              <a:latin typeface="Arial" charset="0"/>
              <a:ea typeface="宋体" charset="-122"/>
            </a:endParaRPr>
          </a:p>
        </p:txBody>
      </p:sp>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C6A3E8-8C54-439C-B27E-7FE1E440050C}" type="slidenum">
              <a:rPr lang="en-US" altLang="zh-CN" sz="1200" b="0" u="none">
                <a:solidFill>
                  <a:schemeClr val="tx1"/>
                </a:solidFill>
                <a:latin typeface="Arial" charset="0"/>
                <a:ea typeface="宋体" charset="-122"/>
              </a:rPr>
              <a:pPr algn="r"/>
              <a:t>13</a:t>
            </a:fld>
            <a:endParaRPr lang="en-US" altLang="zh-CN" sz="1200" b="0" u="none">
              <a:solidFill>
                <a:schemeClr val="tx1"/>
              </a:solidFill>
              <a:latin typeface="Arial" charset="0"/>
              <a:ea typeface="宋体"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p:spPr>
        <p:txBody>
          <a:bodyPr/>
          <a:lstStyle/>
          <a:p>
            <a:r>
              <a:rPr lang="zh-CN" altLang="en-US" sz="1200" b="0" u="none" dirty="0" smtClean="0">
                <a:solidFill>
                  <a:srgbClr val="1A3868"/>
                </a:solidFill>
              </a:rPr>
              <a:t>当 </a:t>
            </a:r>
            <a:r>
              <a:rPr lang="en-US" altLang="zh-CN" sz="1200" b="0" u="none" dirty="0" smtClean="0">
                <a:solidFill>
                  <a:srgbClr val="1A3868"/>
                </a:solidFill>
              </a:rPr>
              <a:t>ACK </a:t>
            </a:r>
            <a:r>
              <a:rPr lang="en-US" altLang="zh-CN" sz="1200" b="0" u="none" dirty="0" smtClean="0">
                <a:solidFill>
                  <a:srgbClr val="1A3868"/>
                </a:solidFill>
                <a:sym typeface="Symbol" pitchFamily="18" charset="2"/>
              </a:rPr>
              <a:t></a:t>
            </a:r>
            <a:r>
              <a:rPr lang="en-US" altLang="zh-CN" sz="1200" b="0" u="none" dirty="0" smtClean="0">
                <a:solidFill>
                  <a:srgbClr val="1A3868"/>
                </a:solidFill>
              </a:rPr>
              <a:t> 0 </a:t>
            </a:r>
            <a:r>
              <a:rPr lang="zh-CN" altLang="en-US" sz="1200" b="0" u="none" dirty="0" smtClean="0">
                <a:solidFill>
                  <a:srgbClr val="1A3868"/>
                </a:solidFill>
              </a:rPr>
              <a:t>时，确认号无效。 确认报文。</a:t>
            </a:r>
            <a:endParaRPr lang="zh-CN" altLang="zh-CN" dirty="0" smtClean="0">
              <a:ea typeface="宋体" charset="-122"/>
            </a:endParaRPr>
          </a:p>
        </p:txBody>
      </p:sp>
    </p:spTree>
    <p:extLst>
      <p:ext uri="{BB962C8B-B14F-4D97-AF65-F5344CB8AC3E}">
        <p14:creationId xmlns:p14="http://schemas.microsoft.com/office/powerpoint/2010/main" val="2719450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598613"/>
            <a:ext cx="6243654" cy="1045369"/>
          </a:xfrm>
        </p:spPr>
        <p:txBody>
          <a:bodyPr/>
          <a:lstStyle>
            <a:lvl1pPr>
              <a:defRPr sz="4400">
                <a:solidFill>
                  <a:schemeClr val="accent1">
                    <a:lumMod val="50000"/>
                  </a:schemeClr>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85834" y="2916238"/>
            <a:ext cx="4914912" cy="1013628"/>
          </a:xfrm>
        </p:spPr>
        <p:txBody>
          <a:bodyPr/>
          <a:lstStyle>
            <a:lvl1pPr marL="0" indent="0" algn="ctr">
              <a:buNone/>
              <a:defRPr sz="3200" b="1">
                <a:solidFill>
                  <a:schemeClr val="accent1">
                    <a:lumMod val="7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0999E6EB-A275-40D9-B0A1-67D559B6BF94}" type="slidenum">
              <a:rPr lang="en-US" altLang="ko-KR" smtClean="0"/>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4116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41163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18267B8C-026A-4D89-A363-95EFD43403D9}" type="slidenum">
              <a:rPr lang="en-US" altLang="ko-KR" smtClean="0"/>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a:xfrm>
            <a:off x="2895600" y="4715684"/>
            <a:ext cx="2895600" cy="228600"/>
          </a:xfrm>
          <a:prstGeom prst="rect">
            <a:avLst/>
          </a:prstGeom>
        </p:spPr>
        <p:txBody>
          <a:bodyPr/>
          <a:lstStyle>
            <a:lvl1pPr algn="ctr" eaLnBrk="0" hangingPunct="0">
              <a:defRPr/>
            </a:lvl1pPr>
          </a:lstStyle>
          <a:p>
            <a:pPr>
              <a:defRPr/>
            </a:pPr>
            <a:fld id="{F6525E10-F908-49BF-84D6-ED7E57642CE0}" type="slidenum">
              <a:rPr lang="en-US" altLang="ko-KR" smtClean="0"/>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20" y="286528"/>
            <a:ext cx="6429420" cy="857250"/>
          </a:xfrm>
        </p:spPr>
        <p:txBody>
          <a:bodyPr/>
          <a:lstStyle>
            <a:lvl1pPr algn="l">
              <a:defRPr sz="3000">
                <a:solidFill>
                  <a:schemeClr val="accent1">
                    <a:lumMod val="50000"/>
                  </a:schemeClr>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85720" y="1286660"/>
            <a:ext cx="6429420" cy="3087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204D4672-CD46-49B2-ADC6-2A17D9E44A29}" type="slidenum">
              <a:rPr lang="en-US" altLang="ko-KR" smtClean="0"/>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951"/>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7EF55606-5886-400B-B625-9F9EC735CDA5}" type="slidenum">
              <a:rPr lang="en-US" altLang="ko-KR" smtClean="0"/>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47CC7323-76FE-4C90-B018-897C6A86B9CF}" type="slidenum">
              <a:rPr lang="en-US" altLang="ko-KR" smtClean="0"/>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06EDCD51-148E-4963-BDED-3731EA848F47}" type="slidenum">
              <a:rPr lang="en-US" altLang="ko-KR"/>
              <a:pPr>
                <a:defRPr/>
              </a:pPr>
              <a:t>‹#›</a:t>
            </a:fld>
            <a:endParaRPr lang="en-US" altLang="ko-KR"/>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0FD7634B-F166-4BF5-A768-47DB8D19274A}" type="slidenum">
              <a:rPr lang="en-US" altLang="ko-KR" smtClean="0"/>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7489"/>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EC20552D-4A66-495C-9EE9-81D1187B041C}" type="slidenum">
              <a:rPr lang="en-US" altLang="ko-KR" smtClean="0"/>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sldNum="0" hdr="0" dt="0"/>
  <p:txStyles>
    <p:titleStyle>
      <a:lvl1pPr algn="ctr" rtl="0" eaLnBrk="1" fontAlgn="base" hangingPunct="1">
        <a:spcBef>
          <a:spcPct val="0"/>
        </a:spcBef>
        <a:spcAft>
          <a:spcPct val="0"/>
        </a:spcAft>
        <a:defRPr sz="2800" b="1">
          <a:solidFill>
            <a:srgbClr val="194D19"/>
          </a:solidFill>
          <a:latin typeface="+mj-lt"/>
          <a:ea typeface="+mj-ea"/>
          <a:cs typeface="+mj-cs"/>
        </a:defRPr>
      </a:lvl1pPr>
      <a:lvl2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2pPr>
      <a:lvl3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3pPr>
      <a:lvl4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4pPr>
      <a:lvl5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p:titleStyle>
    <p:bodyStyle>
      <a:lvl1pPr marL="342900" indent="-342900" algn="l" rtl="0" eaLnBrk="1" fontAlgn="base" hangingPunct="1">
        <a:spcBef>
          <a:spcPct val="20000"/>
        </a:spcBef>
        <a:spcAft>
          <a:spcPct val="0"/>
        </a:spcAft>
        <a:buChar char="•"/>
        <a:defRPr sz="2400">
          <a:solidFill>
            <a:srgbClr val="267326"/>
          </a:solidFill>
          <a:latin typeface="+mn-lt"/>
          <a:ea typeface="+mn-ea"/>
          <a:cs typeface="+mn-cs"/>
        </a:defRPr>
      </a:lvl1pPr>
      <a:lvl2pPr marL="742950" indent="-285750" algn="l" rtl="0" eaLnBrk="1" fontAlgn="base" hangingPunct="1">
        <a:spcBef>
          <a:spcPct val="20000"/>
        </a:spcBef>
        <a:spcAft>
          <a:spcPct val="0"/>
        </a:spcAft>
        <a:buChar char="–"/>
        <a:defRPr sz="2000">
          <a:solidFill>
            <a:srgbClr val="267326"/>
          </a:solidFill>
          <a:latin typeface="+mn-lt"/>
          <a:ea typeface="+mn-ea"/>
        </a:defRPr>
      </a:lvl2pPr>
      <a:lvl3pPr marL="1143000" indent="-228600" algn="l" rtl="0" eaLnBrk="1" fontAlgn="base" hangingPunct="1">
        <a:spcBef>
          <a:spcPct val="20000"/>
        </a:spcBef>
        <a:spcAft>
          <a:spcPct val="0"/>
        </a:spcAft>
        <a:buChar char="•"/>
        <a:defRPr sz="2000">
          <a:solidFill>
            <a:srgbClr val="267326"/>
          </a:solidFill>
          <a:latin typeface="+mn-lt"/>
          <a:ea typeface="+mn-ea"/>
        </a:defRPr>
      </a:lvl3pPr>
      <a:lvl4pPr marL="1600200" indent="-228600" algn="l" rtl="0" eaLnBrk="1" fontAlgn="base" hangingPunct="1">
        <a:spcBef>
          <a:spcPct val="20000"/>
        </a:spcBef>
        <a:spcAft>
          <a:spcPct val="0"/>
        </a:spcAft>
        <a:buChar char="–"/>
        <a:defRPr sz="2000">
          <a:solidFill>
            <a:srgbClr val="267326"/>
          </a:solidFill>
          <a:latin typeface="+mn-lt"/>
          <a:ea typeface="+mn-ea"/>
        </a:defRPr>
      </a:lvl4pPr>
      <a:lvl5pPr marL="2057400" indent="-228600" algn="l" rtl="0" eaLnBrk="1" fontAlgn="base" hangingPunct="1">
        <a:spcBef>
          <a:spcPct val="20000"/>
        </a:spcBef>
        <a:spcAft>
          <a:spcPct val="0"/>
        </a:spcAft>
        <a:buChar char="»"/>
        <a:defRPr sz="2000">
          <a:solidFill>
            <a:srgbClr val="267326"/>
          </a:solidFill>
          <a:latin typeface="+mn-lt"/>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3491880" y="2140496"/>
            <a:ext cx="4564067" cy="1020762"/>
          </a:xfrm>
        </p:spPr>
        <p:txBody>
          <a:bodyPr/>
          <a:lstStyle/>
          <a:p>
            <a:pPr eaLnBrk="1" hangingPunct="1"/>
            <a:r>
              <a:rPr lang="zh-CN" altLang="en-US" sz="4000" dirty="0" smtClean="0">
                <a:solidFill>
                  <a:srgbClr val="003366"/>
                </a:solidFill>
                <a:latin typeface="华文新魏" pitchFamily="2" charset="-122"/>
              </a:rPr>
              <a:t>计算机网络</a:t>
            </a:r>
            <a:endParaRPr lang="zh-CN" altLang="en-US" sz="4000" dirty="0">
              <a:solidFill>
                <a:srgbClr val="003366"/>
              </a:solidFill>
            </a:endParaRPr>
          </a:p>
        </p:txBody>
      </p:sp>
      <p:sp>
        <p:nvSpPr>
          <p:cNvPr id="59395" name="副标题 2"/>
          <p:cNvSpPr>
            <a:spLocks noGrp="1"/>
          </p:cNvSpPr>
          <p:nvPr>
            <p:ph type="body" idx="1"/>
          </p:nvPr>
        </p:nvSpPr>
        <p:spPr>
          <a:xfrm>
            <a:off x="943004" y="3572676"/>
            <a:ext cx="7772400" cy="1125538"/>
          </a:xfrm>
        </p:spPr>
        <p:txBody>
          <a:bodyPr/>
          <a:lstStyle/>
          <a:p>
            <a:pPr marL="0" indent="0" algn="ctr" eaLnBrk="1" hangingPunct="1">
              <a:buFontTx/>
              <a:buNone/>
            </a:pPr>
            <a:r>
              <a:rPr lang="zh-CN" altLang="en-US" sz="2800" b="1" dirty="0">
                <a:solidFill>
                  <a:srgbClr val="003366"/>
                </a:solidFill>
                <a:latin typeface="微软雅黑" pitchFamily="34" charset="-122"/>
              </a:rPr>
              <a:t>王宇新</a:t>
            </a:r>
          </a:p>
          <a:p>
            <a:pPr marL="0" indent="0" algn="ctr" eaLnBrk="1" hangingPunct="1">
              <a:buFontTx/>
              <a:buNone/>
            </a:pPr>
            <a:r>
              <a:rPr lang="zh-CN" altLang="en-US" sz="2800" b="1" dirty="0">
                <a:solidFill>
                  <a:srgbClr val="003366"/>
                </a:solidFill>
                <a:latin typeface="微软雅黑" pitchFamily="34" charset="-122"/>
              </a:rPr>
              <a:t>大连理工大学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85720" y="4325457"/>
            <a:ext cx="6572296" cy="461665"/>
          </a:xfrm>
          <a:prstGeom prst="rect">
            <a:avLst/>
          </a:prstGeom>
          <a:noFill/>
          <a:ln w="9525">
            <a:noFill/>
            <a:miter lim="800000"/>
            <a:headEnd/>
            <a:tailEnd/>
          </a:ln>
        </p:spPr>
        <p:txBody>
          <a:bodyPr wrap="square">
            <a:spAutoFit/>
          </a:bodyPr>
          <a:lstStyle/>
          <a:p>
            <a:pPr>
              <a:lnSpc>
                <a:spcPct val="120000"/>
              </a:lnSpc>
            </a:pPr>
            <a:r>
              <a:rPr lang="zh-CN" altLang="en-US" sz="2000" b="0" u="none" dirty="0" smtClean="0">
                <a:solidFill>
                  <a:srgbClr val="1A3868"/>
                </a:solidFill>
              </a:rPr>
              <a:t>保留字段</a:t>
            </a:r>
            <a:r>
              <a:rPr lang="en-US" altLang="zh-CN" sz="2000" b="0" u="none" dirty="0" smtClean="0">
                <a:solidFill>
                  <a:srgbClr val="1A3868"/>
                </a:solidFill>
              </a:rPr>
              <a:t>——</a:t>
            </a:r>
            <a:r>
              <a:rPr lang="zh-CN" altLang="en-US" sz="2000" b="0" u="none" dirty="0" smtClean="0">
                <a:solidFill>
                  <a:srgbClr val="1A3868"/>
                </a:solidFill>
              </a:rPr>
              <a:t>占 </a:t>
            </a:r>
            <a:r>
              <a:rPr lang="en-US" altLang="zh-CN" sz="2000" b="0" u="none" dirty="0" smtClean="0">
                <a:solidFill>
                  <a:srgbClr val="1A3868"/>
                </a:solidFill>
              </a:rPr>
              <a:t>6 </a:t>
            </a:r>
            <a:r>
              <a:rPr lang="zh-CN" altLang="en-US" sz="2000" b="0" u="none" dirty="0" smtClean="0">
                <a:solidFill>
                  <a:srgbClr val="1A3868"/>
                </a:solidFill>
              </a:rPr>
              <a:t>位，保留为今后使用，但目前应置为 </a:t>
            </a:r>
            <a:r>
              <a:rPr lang="en-US" altLang="zh-CN" sz="2000" b="0" u="none" dirty="0" smtClean="0">
                <a:solidFill>
                  <a:srgbClr val="1A3868"/>
                </a:solidFill>
              </a:rPr>
              <a:t>0</a:t>
            </a:r>
            <a:r>
              <a:rPr lang="zh-CN" altLang="en-US" sz="2000" b="0" u="none" dirty="0" smtClean="0">
                <a:solidFill>
                  <a:srgbClr val="1A3868"/>
                </a:solidFill>
              </a:rPr>
              <a:t>。</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50"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35"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R</a:t>
              </a:r>
            </a:p>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1285852" y="2560648"/>
            <a:ext cx="1071570"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85720" y="4215618"/>
            <a:ext cx="6572296" cy="830997"/>
          </a:xfrm>
          <a:prstGeom prst="rect">
            <a:avLst/>
          </a:prstGeom>
          <a:noFill/>
          <a:ln w="9525">
            <a:noFill/>
            <a:miter lim="800000"/>
            <a:headEnd/>
            <a:tailEnd/>
          </a:ln>
        </p:spPr>
        <p:txBody>
          <a:bodyPr wrap="square">
            <a:spAutoFit/>
          </a:bodyPr>
          <a:lstStyle/>
          <a:p>
            <a:pPr>
              <a:lnSpc>
                <a:spcPct val="120000"/>
              </a:lnSpc>
            </a:pPr>
            <a:r>
              <a:rPr lang="zh-CN" altLang="en-US" sz="2000" b="0" u="none" dirty="0" smtClean="0">
                <a:solidFill>
                  <a:srgbClr val="1A3868"/>
                </a:solidFill>
              </a:rPr>
              <a:t>控制字段定义了</a:t>
            </a:r>
            <a:r>
              <a:rPr lang="en-US" altLang="zh-CN" sz="2000" b="0" u="none" dirty="0" smtClean="0">
                <a:solidFill>
                  <a:srgbClr val="C00000"/>
                </a:solidFill>
              </a:rPr>
              <a:t>6</a:t>
            </a:r>
            <a:r>
              <a:rPr lang="zh-CN" altLang="en-US" sz="2000" b="0" u="none" dirty="0" smtClean="0">
                <a:solidFill>
                  <a:srgbClr val="C00000"/>
                </a:solidFill>
              </a:rPr>
              <a:t>种不同的控制位或标志位</a:t>
            </a:r>
            <a:r>
              <a:rPr lang="zh-CN" altLang="en-US" sz="2000" b="0" u="none" dirty="0" smtClean="0">
                <a:solidFill>
                  <a:srgbClr val="1A3868"/>
                </a:solidFill>
              </a:rPr>
              <a:t>；在</a:t>
            </a:r>
            <a:r>
              <a:rPr lang="en-US" altLang="zh-CN" sz="2000" b="0" u="none" dirty="0" smtClean="0">
                <a:solidFill>
                  <a:srgbClr val="1A3868"/>
                </a:solidFill>
              </a:rPr>
              <a:t>TCP</a:t>
            </a:r>
            <a:r>
              <a:rPr lang="zh-CN" altLang="en-US" sz="2000" b="0" u="none" dirty="0" smtClean="0">
                <a:solidFill>
                  <a:srgbClr val="1A3868"/>
                </a:solidFill>
              </a:rPr>
              <a:t>的连接建立和终止、流量控制，以及数据传送中发挥作用。</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50"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35"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R</a:t>
              </a:r>
            </a:p>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2357422" y="2560648"/>
            <a:ext cx="1071570"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14282" y="4215619"/>
            <a:ext cx="6572296" cy="799514"/>
          </a:xfrm>
          <a:prstGeom prst="rect">
            <a:avLst/>
          </a:prstGeom>
          <a:noFill/>
          <a:ln w="9525">
            <a:noFill/>
            <a:miter lim="800000"/>
            <a:headEnd/>
            <a:tailEnd/>
          </a:ln>
        </p:spPr>
        <p:txBody>
          <a:bodyPr wrap="square">
            <a:spAutoFit/>
          </a:bodyPr>
          <a:lstStyle/>
          <a:p>
            <a:pPr>
              <a:lnSpc>
                <a:spcPct val="120000"/>
              </a:lnSpc>
            </a:pPr>
            <a:r>
              <a:rPr lang="zh-CN" altLang="en-US" sz="2000" b="0" u="none" dirty="0" smtClean="0">
                <a:solidFill>
                  <a:srgbClr val="1A3868"/>
                </a:solidFill>
              </a:rPr>
              <a:t>紧急 </a:t>
            </a:r>
            <a:r>
              <a:rPr lang="en-US" altLang="zh-CN" sz="2000" b="0" u="none" dirty="0" smtClean="0">
                <a:solidFill>
                  <a:srgbClr val="1A3868"/>
                </a:solidFill>
              </a:rPr>
              <a:t>URG —— </a:t>
            </a:r>
            <a:r>
              <a:rPr lang="zh-CN" altLang="en-US" sz="2000" b="0" u="none" dirty="0" smtClean="0">
                <a:solidFill>
                  <a:srgbClr val="C00000"/>
                </a:solidFill>
              </a:rPr>
              <a:t>当 </a:t>
            </a:r>
            <a:r>
              <a:rPr lang="en-US" altLang="zh-CN" sz="2000" b="0" u="none" dirty="0" smtClean="0">
                <a:solidFill>
                  <a:srgbClr val="C00000"/>
                </a:solidFill>
              </a:rPr>
              <a:t>URG </a:t>
            </a:r>
            <a:r>
              <a:rPr lang="en-US" altLang="zh-CN" sz="2000" b="0" u="none" dirty="0" smtClean="0">
                <a:solidFill>
                  <a:srgbClr val="C00000"/>
                </a:solidFill>
                <a:sym typeface="Symbol" pitchFamily="18" charset="2"/>
              </a:rPr>
              <a:t></a:t>
            </a:r>
            <a:r>
              <a:rPr lang="en-US" altLang="zh-CN" sz="2000" b="0" u="none" dirty="0" smtClean="0">
                <a:solidFill>
                  <a:srgbClr val="C00000"/>
                </a:solidFill>
              </a:rPr>
              <a:t> 1 </a:t>
            </a:r>
            <a:r>
              <a:rPr lang="zh-CN" altLang="en-US" sz="2000" b="0" u="none" dirty="0" smtClean="0">
                <a:solidFill>
                  <a:srgbClr val="C00000"/>
                </a:solidFill>
              </a:rPr>
              <a:t>时，表明紧急指针字段有效</a:t>
            </a:r>
            <a:r>
              <a:rPr lang="zh-CN" altLang="en-US" sz="2000" b="0" u="none" dirty="0" smtClean="0">
                <a:solidFill>
                  <a:srgbClr val="1A3868"/>
                </a:solidFill>
              </a:rPr>
              <a:t>。它告诉系统此报文段中有紧急数据，应尽快传送。 </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61"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FF0000"/>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35"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R</a:t>
              </a:r>
            </a:p>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2343975" y="2560648"/>
            <a:ext cx="214314"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14282" y="4325457"/>
            <a:ext cx="6572296" cy="461665"/>
          </a:xfrm>
          <a:prstGeom prst="rect">
            <a:avLst/>
          </a:prstGeom>
          <a:noFill/>
          <a:ln w="9525">
            <a:noFill/>
            <a:miter lim="800000"/>
            <a:headEnd/>
            <a:tailEnd/>
          </a:ln>
        </p:spPr>
        <p:txBody>
          <a:bodyPr wrap="square">
            <a:spAutoFit/>
          </a:bodyPr>
          <a:lstStyle/>
          <a:p>
            <a:pPr>
              <a:lnSpc>
                <a:spcPct val="120000"/>
              </a:lnSpc>
            </a:pPr>
            <a:r>
              <a:rPr lang="zh-CN" altLang="en-US" sz="2000" b="0" u="none" dirty="0" smtClean="0">
                <a:solidFill>
                  <a:srgbClr val="1A3868"/>
                </a:solidFill>
              </a:rPr>
              <a:t>确认 </a:t>
            </a:r>
            <a:r>
              <a:rPr lang="en-US" altLang="zh-CN" sz="2000" b="0" u="none" dirty="0" smtClean="0">
                <a:solidFill>
                  <a:srgbClr val="1A3868"/>
                </a:solidFill>
              </a:rPr>
              <a:t>ACK —— </a:t>
            </a:r>
            <a:r>
              <a:rPr lang="zh-CN" altLang="en-US" sz="2000" b="0" u="none" dirty="0" smtClean="0">
                <a:solidFill>
                  <a:srgbClr val="C00000"/>
                </a:solidFill>
              </a:rPr>
              <a:t>只有当 </a:t>
            </a:r>
            <a:r>
              <a:rPr lang="en-US" altLang="zh-CN" sz="2000" b="0" u="none" dirty="0" smtClean="0">
                <a:solidFill>
                  <a:srgbClr val="C00000"/>
                </a:solidFill>
              </a:rPr>
              <a:t>ACK </a:t>
            </a:r>
            <a:r>
              <a:rPr lang="en-US" altLang="zh-CN" sz="2000" b="0" u="none" dirty="0" smtClean="0">
                <a:solidFill>
                  <a:srgbClr val="C00000"/>
                </a:solidFill>
                <a:sym typeface="Symbol" pitchFamily="18" charset="2"/>
              </a:rPr>
              <a:t></a:t>
            </a:r>
            <a:r>
              <a:rPr lang="en-US" altLang="zh-CN" sz="2000" b="0" u="none" dirty="0" smtClean="0">
                <a:solidFill>
                  <a:srgbClr val="C00000"/>
                </a:solidFill>
              </a:rPr>
              <a:t> 1 </a:t>
            </a:r>
            <a:r>
              <a:rPr lang="zh-CN" altLang="en-US" sz="2000" b="0" u="none" dirty="0" smtClean="0">
                <a:solidFill>
                  <a:srgbClr val="C00000"/>
                </a:solidFill>
              </a:rPr>
              <a:t>时，确认号字段才有效</a:t>
            </a:r>
            <a:r>
              <a:rPr lang="zh-CN" altLang="en-US" sz="2000" b="0" u="none" dirty="0" smtClean="0">
                <a:solidFill>
                  <a:srgbClr val="1A3868"/>
                </a:solidFill>
              </a:rPr>
              <a:t>。 </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61"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FF0000"/>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35"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R</a:t>
              </a:r>
            </a:p>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2500298" y="2560648"/>
            <a:ext cx="214314"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85720" y="4215618"/>
            <a:ext cx="6572296" cy="830997"/>
          </a:xfrm>
          <a:prstGeom prst="rect">
            <a:avLst/>
          </a:prstGeom>
          <a:noFill/>
          <a:ln w="9525">
            <a:noFill/>
            <a:miter lim="800000"/>
            <a:headEnd/>
            <a:tailEnd/>
          </a:ln>
        </p:spPr>
        <p:txBody>
          <a:bodyPr wrap="square">
            <a:spAutoFit/>
          </a:bodyPr>
          <a:lstStyle/>
          <a:p>
            <a:pPr>
              <a:lnSpc>
                <a:spcPct val="120000"/>
              </a:lnSpc>
            </a:pPr>
            <a:r>
              <a:rPr lang="zh-CN" altLang="en-US" sz="2000" b="0" u="none" dirty="0" smtClean="0">
                <a:solidFill>
                  <a:srgbClr val="1A3868"/>
                </a:solidFill>
              </a:rPr>
              <a:t>推送 </a:t>
            </a:r>
            <a:r>
              <a:rPr lang="en-US" altLang="zh-CN" sz="2000" b="0" u="none" dirty="0" smtClean="0">
                <a:solidFill>
                  <a:srgbClr val="1A3868"/>
                </a:solidFill>
              </a:rPr>
              <a:t>PSH (</a:t>
            </a:r>
            <a:r>
              <a:rPr lang="en-US" altLang="zh-CN" sz="2000" b="0" u="none" dirty="0" err="1" smtClean="0">
                <a:solidFill>
                  <a:srgbClr val="1A3868"/>
                </a:solidFill>
              </a:rPr>
              <a:t>PuSH</a:t>
            </a:r>
            <a:r>
              <a:rPr lang="en-US" altLang="zh-CN" sz="2000" b="0" u="none" dirty="0" smtClean="0">
                <a:solidFill>
                  <a:srgbClr val="1A3868"/>
                </a:solidFill>
              </a:rPr>
              <a:t>) —— </a:t>
            </a:r>
            <a:r>
              <a:rPr lang="zh-CN" altLang="en-US" sz="2000" b="0" u="none" dirty="0" smtClean="0">
                <a:solidFill>
                  <a:srgbClr val="1A3868"/>
                </a:solidFill>
              </a:rPr>
              <a:t>接收端收到 </a:t>
            </a:r>
            <a:r>
              <a:rPr lang="en-US" altLang="zh-CN" sz="2000" b="0" u="none" dirty="0" smtClean="0">
                <a:solidFill>
                  <a:srgbClr val="1A3868"/>
                </a:solidFill>
              </a:rPr>
              <a:t>PSH = 1 </a:t>
            </a:r>
            <a:r>
              <a:rPr lang="zh-CN" altLang="en-US" sz="2000" b="0" u="none" dirty="0" smtClean="0">
                <a:solidFill>
                  <a:srgbClr val="1A3868"/>
                </a:solidFill>
              </a:rPr>
              <a:t>的报文段，就尽快地交付接收应用进程，而不再等到整个缓存都填满。</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61"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35"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R</a:t>
              </a:r>
            </a:p>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2701165" y="2560648"/>
            <a:ext cx="214314"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85720" y="4241877"/>
            <a:ext cx="6429420" cy="830997"/>
          </a:xfrm>
          <a:prstGeom prst="rect">
            <a:avLst/>
          </a:prstGeom>
          <a:noFill/>
          <a:ln w="9525">
            <a:noFill/>
            <a:miter lim="800000"/>
            <a:headEnd/>
            <a:tailEnd/>
          </a:ln>
        </p:spPr>
        <p:txBody>
          <a:bodyPr wrap="square">
            <a:spAutoFit/>
          </a:bodyPr>
          <a:lstStyle/>
          <a:p>
            <a:pPr>
              <a:lnSpc>
                <a:spcPct val="120000"/>
              </a:lnSpc>
            </a:pPr>
            <a:r>
              <a:rPr lang="zh-CN" altLang="en-US" sz="2000" b="0" u="none" dirty="0" smtClean="0">
                <a:solidFill>
                  <a:srgbClr val="1A3868"/>
                </a:solidFill>
              </a:rPr>
              <a:t>复位 </a:t>
            </a:r>
            <a:r>
              <a:rPr lang="en-US" altLang="zh-CN" sz="2000" b="0" u="none" dirty="0" smtClean="0">
                <a:solidFill>
                  <a:srgbClr val="1A3868"/>
                </a:solidFill>
              </a:rPr>
              <a:t>RST (</a:t>
            </a:r>
            <a:r>
              <a:rPr lang="en-US" altLang="zh-CN" sz="2000" b="0" u="none" dirty="0" err="1" smtClean="0">
                <a:solidFill>
                  <a:srgbClr val="1A3868"/>
                </a:solidFill>
              </a:rPr>
              <a:t>ReSeT</a:t>
            </a:r>
            <a:r>
              <a:rPr lang="en-US" altLang="zh-CN" sz="2000" b="0" u="none" dirty="0" smtClean="0">
                <a:solidFill>
                  <a:srgbClr val="1A3868"/>
                </a:solidFill>
              </a:rPr>
              <a:t>) —— </a:t>
            </a:r>
            <a:r>
              <a:rPr lang="zh-CN" altLang="en-US" sz="2000" b="0" u="none" dirty="0" smtClean="0">
                <a:solidFill>
                  <a:srgbClr val="1A3868"/>
                </a:solidFill>
              </a:rPr>
              <a:t>当 </a:t>
            </a:r>
            <a:r>
              <a:rPr lang="en-US" altLang="zh-CN" sz="2000" b="0" u="none" dirty="0" smtClean="0">
                <a:solidFill>
                  <a:srgbClr val="1A3868"/>
                </a:solidFill>
              </a:rPr>
              <a:t>RST </a:t>
            </a:r>
            <a:r>
              <a:rPr lang="en-US" altLang="zh-CN" sz="2000" b="0" u="none" dirty="0" smtClean="0">
                <a:solidFill>
                  <a:srgbClr val="1A3868"/>
                </a:solidFill>
                <a:sym typeface="Symbol" pitchFamily="18" charset="2"/>
              </a:rPr>
              <a:t></a:t>
            </a:r>
            <a:r>
              <a:rPr lang="en-US" altLang="zh-CN" sz="2000" b="0" u="none" dirty="0" smtClean="0">
                <a:solidFill>
                  <a:srgbClr val="1A3868"/>
                </a:solidFill>
              </a:rPr>
              <a:t> 1 </a:t>
            </a:r>
            <a:r>
              <a:rPr lang="zh-CN" altLang="en-US" sz="2000" b="0" u="none" dirty="0" smtClean="0">
                <a:solidFill>
                  <a:srgbClr val="1A3868"/>
                </a:solidFill>
              </a:rPr>
              <a:t>时，表明 </a:t>
            </a:r>
            <a:r>
              <a:rPr lang="en-US" altLang="zh-CN" sz="2000" b="0" u="none" dirty="0" smtClean="0">
                <a:solidFill>
                  <a:srgbClr val="1A3868"/>
                </a:solidFill>
              </a:rPr>
              <a:t>TCP </a:t>
            </a:r>
            <a:r>
              <a:rPr lang="zh-CN" altLang="en-US" sz="2000" b="0" u="none" dirty="0" smtClean="0">
                <a:solidFill>
                  <a:srgbClr val="1A3868"/>
                </a:solidFill>
              </a:rPr>
              <a:t>连接中出现严重差错，必须</a:t>
            </a:r>
            <a:r>
              <a:rPr lang="zh-CN" altLang="en-US" sz="2000" b="0" u="none" dirty="0" smtClean="0">
                <a:solidFill>
                  <a:srgbClr val="C00000"/>
                </a:solidFill>
              </a:rPr>
              <a:t>释放连接，然后再重新建立</a:t>
            </a:r>
            <a:r>
              <a:rPr lang="zh-CN" altLang="en-US" sz="2000" b="0" u="none" dirty="0" smtClean="0">
                <a:solidFill>
                  <a:srgbClr val="1A3868"/>
                </a:solidFill>
              </a:rPr>
              <a:t>。</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61"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35"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R</a:t>
              </a:r>
            </a:p>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2897829" y="2560648"/>
            <a:ext cx="214314"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85720" y="4241877"/>
            <a:ext cx="6429420" cy="799514"/>
          </a:xfrm>
          <a:prstGeom prst="rect">
            <a:avLst/>
          </a:prstGeom>
          <a:noFill/>
          <a:ln w="9525">
            <a:noFill/>
            <a:miter lim="800000"/>
            <a:headEnd/>
            <a:tailEnd/>
          </a:ln>
        </p:spPr>
        <p:txBody>
          <a:bodyPr wrap="square">
            <a:spAutoFit/>
          </a:bodyPr>
          <a:lstStyle/>
          <a:p>
            <a:pPr>
              <a:lnSpc>
                <a:spcPct val="120000"/>
              </a:lnSpc>
            </a:pPr>
            <a:r>
              <a:rPr lang="zh-CN" altLang="en-US" sz="2000" b="0" u="none" dirty="0" smtClean="0">
                <a:solidFill>
                  <a:srgbClr val="1A3868"/>
                </a:solidFill>
              </a:rPr>
              <a:t>同步 </a:t>
            </a:r>
            <a:r>
              <a:rPr lang="en-US" altLang="zh-CN" sz="2000" b="0" u="none" dirty="0" smtClean="0">
                <a:solidFill>
                  <a:srgbClr val="1A3868"/>
                </a:solidFill>
              </a:rPr>
              <a:t>SYN —— </a:t>
            </a:r>
            <a:r>
              <a:rPr lang="zh-CN" altLang="en-US" sz="2000" b="0" u="none" dirty="0" smtClean="0">
                <a:solidFill>
                  <a:srgbClr val="1A3868"/>
                </a:solidFill>
              </a:rPr>
              <a:t> </a:t>
            </a:r>
            <a:r>
              <a:rPr lang="en-US" altLang="zh-CN" sz="2000" b="0" u="none" dirty="0" smtClean="0">
                <a:solidFill>
                  <a:srgbClr val="1A3868"/>
                </a:solidFill>
              </a:rPr>
              <a:t>SYN = 1 </a:t>
            </a:r>
            <a:r>
              <a:rPr lang="zh-CN" altLang="en-US" sz="2000" b="0" u="none" dirty="0" smtClean="0">
                <a:solidFill>
                  <a:srgbClr val="1A3868"/>
                </a:solidFill>
              </a:rPr>
              <a:t>表示这是一个连接请求或连接接受报文。</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61"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24"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3071802" y="2560648"/>
            <a:ext cx="214314"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85720" y="4241877"/>
            <a:ext cx="6429420" cy="830997"/>
          </a:xfrm>
          <a:prstGeom prst="rect">
            <a:avLst/>
          </a:prstGeom>
          <a:noFill/>
          <a:ln w="9525">
            <a:noFill/>
            <a:miter lim="800000"/>
            <a:headEnd/>
            <a:tailEnd/>
          </a:ln>
        </p:spPr>
        <p:txBody>
          <a:bodyPr wrap="square">
            <a:spAutoFit/>
          </a:bodyPr>
          <a:lstStyle/>
          <a:p>
            <a:pPr>
              <a:lnSpc>
                <a:spcPct val="120000"/>
              </a:lnSpc>
            </a:pPr>
            <a:r>
              <a:rPr lang="zh-CN" altLang="en-US" sz="2000" b="0" u="none" dirty="0" smtClean="0">
                <a:solidFill>
                  <a:srgbClr val="1A3868"/>
                </a:solidFill>
              </a:rPr>
              <a:t>终止 </a:t>
            </a:r>
            <a:r>
              <a:rPr lang="en-US" altLang="zh-CN" sz="2000" b="0" u="none" dirty="0" smtClean="0">
                <a:solidFill>
                  <a:srgbClr val="1A3868"/>
                </a:solidFill>
              </a:rPr>
              <a:t>FIN (Finish) ——FIN </a:t>
            </a:r>
            <a:r>
              <a:rPr lang="en-US" altLang="zh-CN" sz="2000" b="0" u="none" dirty="0" smtClean="0">
                <a:solidFill>
                  <a:srgbClr val="1A3868"/>
                </a:solidFill>
                <a:sym typeface="Symbol" pitchFamily="18" charset="2"/>
              </a:rPr>
              <a:t></a:t>
            </a:r>
            <a:r>
              <a:rPr lang="en-US" altLang="zh-CN" sz="2000" b="0" u="none" dirty="0" smtClean="0">
                <a:solidFill>
                  <a:srgbClr val="1A3868"/>
                </a:solidFill>
              </a:rPr>
              <a:t> 1 </a:t>
            </a:r>
            <a:r>
              <a:rPr lang="zh-CN" altLang="en-US" sz="2000" b="0" u="none" dirty="0" smtClean="0">
                <a:solidFill>
                  <a:srgbClr val="1A3868"/>
                </a:solidFill>
              </a:rPr>
              <a:t>表明此报文段的发送端的数据已发送完毕，并</a:t>
            </a:r>
            <a:r>
              <a:rPr lang="zh-CN" altLang="en-US" sz="2000" b="0" u="none" dirty="0" smtClean="0">
                <a:solidFill>
                  <a:srgbClr val="C00000"/>
                </a:solidFill>
              </a:rPr>
              <a:t>要求释放传输连接</a:t>
            </a:r>
            <a:r>
              <a:rPr lang="zh-CN" altLang="en-US" sz="2000" b="0" u="none" dirty="0" smtClean="0">
                <a:solidFill>
                  <a:srgbClr val="1A3868"/>
                </a:solidFill>
              </a:rPr>
              <a:t>。 </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61"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24"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3241572" y="2560648"/>
            <a:ext cx="214314"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85720" y="4241877"/>
            <a:ext cx="6518528" cy="757130"/>
          </a:xfrm>
          <a:prstGeom prst="rect">
            <a:avLst/>
          </a:prstGeom>
          <a:noFill/>
          <a:ln w="9525">
            <a:noFill/>
            <a:miter lim="800000"/>
            <a:headEnd/>
            <a:tailEnd/>
          </a:ln>
        </p:spPr>
        <p:txBody>
          <a:bodyPr wrap="square">
            <a:spAutoFit/>
          </a:bodyPr>
          <a:lstStyle/>
          <a:p>
            <a:pPr>
              <a:lnSpc>
                <a:spcPct val="120000"/>
              </a:lnSpc>
            </a:pPr>
            <a:r>
              <a:rPr lang="zh-CN" altLang="en-US" sz="1800" b="0" u="none" dirty="0" smtClean="0">
                <a:solidFill>
                  <a:srgbClr val="1A3868"/>
                </a:solidFill>
              </a:rPr>
              <a:t>窗口字段 </a:t>
            </a:r>
            <a:r>
              <a:rPr lang="en-US" altLang="zh-CN" sz="1800" b="0" u="none" dirty="0" smtClean="0">
                <a:solidFill>
                  <a:srgbClr val="1A3868"/>
                </a:solidFill>
              </a:rPr>
              <a:t>—— </a:t>
            </a:r>
            <a:r>
              <a:rPr lang="zh-CN" altLang="en-US" sz="1800" b="0" u="none" dirty="0" smtClean="0">
                <a:solidFill>
                  <a:srgbClr val="1A3868"/>
                </a:solidFill>
              </a:rPr>
              <a:t>占 </a:t>
            </a:r>
            <a:r>
              <a:rPr lang="en-US" altLang="zh-CN" sz="1800" b="0" u="none" dirty="0" smtClean="0">
                <a:solidFill>
                  <a:srgbClr val="1A3868"/>
                </a:solidFill>
              </a:rPr>
              <a:t>2 </a:t>
            </a:r>
            <a:r>
              <a:rPr lang="zh-CN" altLang="en-US" sz="1800" b="0" u="none" dirty="0" smtClean="0">
                <a:solidFill>
                  <a:srgbClr val="1A3868"/>
                </a:solidFill>
              </a:rPr>
              <a:t>字节，用来让</a:t>
            </a:r>
            <a:r>
              <a:rPr lang="zh-CN" altLang="en-US" sz="1800" b="0" u="none" dirty="0" smtClean="0">
                <a:solidFill>
                  <a:srgbClr val="C00000"/>
                </a:solidFill>
              </a:rPr>
              <a:t>对方设置发送窗口</a:t>
            </a:r>
            <a:r>
              <a:rPr lang="zh-CN" altLang="en-US" sz="1800" b="0" u="none" dirty="0" smtClean="0">
                <a:solidFill>
                  <a:srgbClr val="1A3868"/>
                </a:solidFill>
              </a:rPr>
              <a:t>的依据，指示对方在下一个报文中最多发送的字节数（</a:t>
            </a:r>
            <a:r>
              <a:rPr lang="zh-CN" altLang="en-US" sz="1800" b="0" u="none" dirty="0" smtClean="0">
                <a:solidFill>
                  <a:srgbClr val="FF0000"/>
                </a:solidFill>
              </a:rPr>
              <a:t>非</a:t>
            </a:r>
            <a:r>
              <a:rPr lang="zh-CN" altLang="en-US" sz="1800" b="0" u="none" dirty="0" smtClean="0">
                <a:solidFill>
                  <a:srgbClr val="1A3868"/>
                </a:solidFill>
              </a:rPr>
              <a:t>零窗口通告）。</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61"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24"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3428992" y="2560648"/>
            <a:ext cx="2928958"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85720" y="4241877"/>
            <a:ext cx="6286544" cy="799514"/>
          </a:xfrm>
          <a:prstGeom prst="rect">
            <a:avLst/>
          </a:prstGeom>
          <a:noFill/>
          <a:ln w="9525">
            <a:noFill/>
            <a:miter lim="800000"/>
            <a:headEnd/>
            <a:tailEnd/>
          </a:ln>
        </p:spPr>
        <p:txBody>
          <a:bodyPr wrap="square">
            <a:spAutoFit/>
          </a:bodyPr>
          <a:lstStyle/>
          <a:p>
            <a:pPr>
              <a:lnSpc>
                <a:spcPct val="120000"/>
              </a:lnSpc>
            </a:pPr>
            <a:r>
              <a:rPr lang="zh-CN" altLang="en-US" sz="2000" b="0" u="none" dirty="0" smtClean="0">
                <a:solidFill>
                  <a:srgbClr val="1A3868"/>
                </a:solidFill>
              </a:rPr>
              <a:t>检验和 </a:t>
            </a:r>
            <a:r>
              <a:rPr lang="en-US" altLang="zh-CN" sz="2000" b="0" u="none" dirty="0" smtClean="0">
                <a:solidFill>
                  <a:srgbClr val="1A3868"/>
                </a:solidFill>
              </a:rPr>
              <a:t>—— </a:t>
            </a:r>
            <a:r>
              <a:rPr lang="zh-CN" altLang="en-US" sz="2000" b="0" u="none" dirty="0" smtClean="0">
                <a:solidFill>
                  <a:srgbClr val="1A3868"/>
                </a:solidFill>
              </a:rPr>
              <a:t>占 </a:t>
            </a:r>
            <a:r>
              <a:rPr lang="en-US" altLang="zh-CN" sz="2000" b="0" u="none" dirty="0" smtClean="0">
                <a:solidFill>
                  <a:srgbClr val="1A3868"/>
                </a:solidFill>
              </a:rPr>
              <a:t>2 </a:t>
            </a:r>
            <a:r>
              <a:rPr lang="zh-CN" altLang="en-US" sz="2000" b="0" u="none" dirty="0" smtClean="0">
                <a:solidFill>
                  <a:srgbClr val="1A3868"/>
                </a:solidFill>
              </a:rPr>
              <a:t>字节，计算校验和与</a:t>
            </a:r>
            <a:r>
              <a:rPr lang="en-US" altLang="zh-CN" sz="2000" b="0" u="none" dirty="0" smtClean="0">
                <a:solidFill>
                  <a:srgbClr val="1A3868"/>
                </a:solidFill>
              </a:rPr>
              <a:t>UDP</a:t>
            </a:r>
            <a:r>
              <a:rPr lang="zh-CN" altLang="en-US" sz="2000" b="0" u="none" dirty="0" smtClean="0">
                <a:solidFill>
                  <a:srgbClr val="1A3868"/>
                </a:solidFill>
              </a:rPr>
              <a:t>的方法相同，同样需要伪报头，唯一不同的是协议字段的值是</a:t>
            </a:r>
            <a:r>
              <a:rPr lang="en-US" altLang="zh-CN" sz="2000" b="0" u="none" dirty="0" smtClean="0">
                <a:solidFill>
                  <a:srgbClr val="1A3868"/>
                </a:solidFill>
              </a:rPr>
              <a:t>6</a:t>
            </a:r>
            <a:r>
              <a:rPr lang="zh-CN" altLang="en-US" sz="2000" b="0" u="none" dirty="0" smtClean="0">
                <a:solidFill>
                  <a:srgbClr val="1A3868"/>
                </a:solidFill>
              </a:rPr>
              <a:t>。</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61"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24"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500034" y="3072610"/>
            <a:ext cx="2928958"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2"/>
          <p:cNvSpPr>
            <a:spLocks noChangeArrowheads="1"/>
          </p:cNvSpPr>
          <p:nvPr/>
        </p:nvSpPr>
        <p:spPr bwMode="auto">
          <a:xfrm>
            <a:off x="500063" y="1511300"/>
            <a:ext cx="5214937" cy="1181862"/>
          </a:xfrm>
          <a:prstGeom prst="rect">
            <a:avLst/>
          </a:prstGeom>
          <a:noFill/>
          <a:ln w="9525">
            <a:noFill/>
            <a:miter lim="800000"/>
            <a:headEnd/>
            <a:tailEnd/>
          </a:ln>
        </p:spPr>
        <p:txBody>
          <a:bodyPr>
            <a:spAutoFit/>
          </a:bodyPr>
          <a:lstStyle/>
          <a:p>
            <a:r>
              <a:rPr lang="zh-CN" altLang="en-US" u="none" dirty="0" smtClean="0">
                <a:solidFill>
                  <a:srgbClr val="194D19"/>
                </a:solidFill>
                <a:latin typeface="华文新魏" pitchFamily="2" charset="-122"/>
              </a:rPr>
              <a:t>第六章       传输层</a:t>
            </a:r>
            <a:endParaRPr lang="en-US" altLang="zh-CN" u="none" dirty="0">
              <a:solidFill>
                <a:srgbClr val="194D19"/>
              </a:solidFill>
              <a:latin typeface="华文新魏" pitchFamily="2" charset="-122"/>
            </a:endParaRPr>
          </a:p>
          <a:p>
            <a:endParaRPr lang="en-US" altLang="zh-CN" sz="1400" u="none" dirty="0">
              <a:solidFill>
                <a:srgbClr val="002060"/>
              </a:solidFill>
            </a:endParaRPr>
          </a:p>
          <a:p>
            <a:pPr>
              <a:lnSpc>
                <a:spcPct val="120000"/>
              </a:lnSpc>
            </a:pPr>
            <a:r>
              <a:rPr lang="zh-CN" altLang="en-US" sz="2400" u="none" dirty="0" smtClean="0">
                <a:solidFill>
                  <a:srgbClr val="002060"/>
                </a:solidFill>
              </a:rPr>
              <a:t>第三节 </a:t>
            </a:r>
            <a:r>
              <a:rPr lang="en-US" altLang="zh-CN" sz="2400" u="none" dirty="0">
                <a:solidFill>
                  <a:srgbClr val="002060"/>
                </a:solidFill>
              </a:rPr>
              <a:t> </a:t>
            </a:r>
            <a:r>
              <a:rPr lang="en-US" altLang="zh-CN" sz="2400" u="none" dirty="0" smtClean="0">
                <a:solidFill>
                  <a:srgbClr val="002060"/>
                </a:solidFill>
              </a:rPr>
              <a:t> TCP</a:t>
            </a:r>
            <a:r>
              <a:rPr lang="zh-CN" altLang="en-US" sz="2400" u="none" dirty="0" smtClean="0">
                <a:solidFill>
                  <a:srgbClr val="002060"/>
                </a:solidFill>
              </a:rPr>
              <a:t>协议的报文格式</a:t>
            </a:r>
            <a:endParaRPr lang="zh-CN" altLang="en-US" sz="2400" u="none"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85720" y="4241877"/>
            <a:ext cx="6286544" cy="757130"/>
          </a:xfrm>
          <a:prstGeom prst="rect">
            <a:avLst/>
          </a:prstGeom>
          <a:noFill/>
          <a:ln w="9525">
            <a:noFill/>
            <a:miter lim="800000"/>
            <a:headEnd/>
            <a:tailEnd/>
          </a:ln>
        </p:spPr>
        <p:txBody>
          <a:bodyPr wrap="square">
            <a:spAutoFit/>
          </a:bodyPr>
          <a:lstStyle/>
          <a:p>
            <a:pPr>
              <a:lnSpc>
                <a:spcPct val="120000"/>
              </a:lnSpc>
            </a:pPr>
            <a:r>
              <a:rPr lang="zh-CN" altLang="en-US" sz="1800" b="0" u="none" dirty="0" smtClean="0">
                <a:solidFill>
                  <a:srgbClr val="1A3868"/>
                </a:solidFill>
              </a:rPr>
              <a:t>紧急指针字段 </a:t>
            </a:r>
            <a:r>
              <a:rPr lang="en-US" altLang="zh-CN" sz="1800" b="0" u="none" dirty="0" smtClean="0">
                <a:solidFill>
                  <a:srgbClr val="1A3868"/>
                </a:solidFill>
              </a:rPr>
              <a:t>—— </a:t>
            </a:r>
            <a:r>
              <a:rPr lang="zh-CN" altLang="en-US" sz="1800" b="0" u="none" dirty="0" smtClean="0">
                <a:solidFill>
                  <a:srgbClr val="1A3868"/>
                </a:solidFill>
              </a:rPr>
              <a:t>占 </a:t>
            </a:r>
            <a:r>
              <a:rPr lang="en-US" altLang="zh-CN" sz="1800" b="0" u="none" dirty="0" smtClean="0">
                <a:solidFill>
                  <a:srgbClr val="1A3868"/>
                </a:solidFill>
              </a:rPr>
              <a:t>16 </a:t>
            </a:r>
            <a:r>
              <a:rPr lang="zh-CN" altLang="en-US" sz="1800" b="0" u="none" dirty="0" smtClean="0">
                <a:solidFill>
                  <a:srgbClr val="1A3868"/>
                </a:solidFill>
              </a:rPr>
              <a:t>位，指出在本报文段中紧急数据共有多少个字节。  </a:t>
            </a:r>
            <a:r>
              <a:rPr lang="zh-CN" altLang="en-US" sz="1800" b="0" u="none" dirty="0">
                <a:solidFill>
                  <a:srgbClr val="1A3868"/>
                </a:solidFill>
              </a:rPr>
              <a:t>（紧急</a:t>
            </a:r>
            <a:r>
              <a:rPr lang="zh-CN" altLang="en-US" sz="1800" b="0" u="none" dirty="0" smtClean="0">
                <a:solidFill>
                  <a:srgbClr val="1A3868"/>
                </a:solidFill>
              </a:rPr>
              <a:t>数据在</a:t>
            </a:r>
            <a:r>
              <a:rPr lang="zh-CN" altLang="en-US" sz="1800" b="0" u="none" dirty="0">
                <a:solidFill>
                  <a:srgbClr val="1A3868"/>
                </a:solidFill>
              </a:rPr>
              <a:t>本报文段数据的最前面）</a:t>
            </a:r>
            <a:r>
              <a:rPr lang="en-US" altLang="zh-CN" sz="1800" b="0" u="none" dirty="0">
                <a:solidFill>
                  <a:srgbClr val="1A3868"/>
                </a:solidFill>
              </a:rPr>
              <a:t> </a:t>
            </a:r>
            <a:endParaRPr lang="zh-CN" altLang="en-US" sz="1800" b="0" u="none" dirty="0" smtClean="0">
              <a:solidFill>
                <a:srgbClr val="1A3868"/>
              </a:solidFill>
            </a:endParaRP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61"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24"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3455886" y="3072610"/>
            <a:ext cx="2928958"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351368" y="4196744"/>
            <a:ext cx="6286544" cy="923330"/>
          </a:xfrm>
          <a:prstGeom prst="rect">
            <a:avLst/>
          </a:prstGeom>
          <a:noFill/>
          <a:ln w="9525">
            <a:noFill/>
            <a:miter lim="800000"/>
            <a:headEnd/>
            <a:tailEnd/>
          </a:ln>
        </p:spPr>
        <p:txBody>
          <a:bodyPr wrap="square">
            <a:spAutoFit/>
          </a:bodyPr>
          <a:lstStyle/>
          <a:p>
            <a:pPr latinLnBrk="0"/>
            <a:r>
              <a:rPr lang="zh-CN" altLang="en-US" sz="1800" b="0" u="none" dirty="0">
                <a:solidFill>
                  <a:srgbClr val="1A3868"/>
                </a:solidFill>
              </a:rPr>
              <a:t>选项</a:t>
            </a:r>
            <a:r>
              <a:rPr lang="zh-CN" altLang="en-US" sz="1800" b="0" u="none" dirty="0" smtClean="0">
                <a:solidFill>
                  <a:srgbClr val="1A3868"/>
                </a:solidFill>
              </a:rPr>
              <a:t>字段 </a:t>
            </a:r>
            <a:r>
              <a:rPr lang="en-US" altLang="zh-CN" sz="1800" b="0" u="none" dirty="0">
                <a:solidFill>
                  <a:srgbClr val="1A3868"/>
                </a:solidFill>
              </a:rPr>
              <a:t>—— </a:t>
            </a:r>
            <a:r>
              <a:rPr lang="zh-CN" altLang="en-US" sz="1800" b="0" u="none" dirty="0">
                <a:solidFill>
                  <a:srgbClr val="1A3868"/>
                </a:solidFill>
              </a:rPr>
              <a:t>最多</a:t>
            </a:r>
            <a:r>
              <a:rPr lang="en-US" altLang="zh-CN" sz="1800" b="0" u="none" dirty="0">
                <a:solidFill>
                  <a:srgbClr val="1A3868"/>
                </a:solidFill>
              </a:rPr>
              <a:t>40 </a:t>
            </a:r>
            <a:r>
              <a:rPr lang="zh-CN" altLang="en-US" sz="1800" b="0" u="none" dirty="0">
                <a:solidFill>
                  <a:srgbClr val="1A3868"/>
                </a:solidFill>
              </a:rPr>
              <a:t>位，是</a:t>
            </a:r>
            <a:r>
              <a:rPr lang="en-US" altLang="zh-CN" sz="1800" b="0" u="none" dirty="0">
                <a:solidFill>
                  <a:srgbClr val="1A3868"/>
                </a:solidFill>
              </a:rPr>
              <a:t>TCP</a:t>
            </a:r>
            <a:r>
              <a:rPr lang="zh-CN" altLang="en-US" sz="1800" b="0" u="none" dirty="0">
                <a:solidFill>
                  <a:srgbClr val="1A3868"/>
                </a:solidFill>
              </a:rPr>
              <a:t>为适应复杂的网络环境和更好的服务应用层而进行设计的，</a:t>
            </a:r>
            <a:r>
              <a:rPr lang="zh-CN" altLang="en-US" sz="1800" b="0" u="none" dirty="0" smtClean="0">
                <a:solidFill>
                  <a:srgbClr val="1A3868"/>
                </a:solidFill>
              </a:rPr>
              <a:t>大多数出现在</a:t>
            </a:r>
            <a:r>
              <a:rPr lang="en-US" altLang="zh-CN" sz="1800" b="0" u="none" dirty="0" smtClean="0">
                <a:solidFill>
                  <a:srgbClr val="1A3868"/>
                </a:solidFill>
              </a:rPr>
              <a:t>TCP</a:t>
            </a:r>
            <a:r>
              <a:rPr lang="zh-CN" altLang="en-US" sz="1800" b="0" u="none" dirty="0">
                <a:solidFill>
                  <a:srgbClr val="1A3868"/>
                </a:solidFill>
              </a:rPr>
              <a:t>连接建立阶段。</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61"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24"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543688" y="3599024"/>
            <a:ext cx="4352163"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extLst>
      <p:ext uri="{BB962C8B-B14F-4D97-AF65-F5344CB8AC3E}">
        <p14:creationId xmlns:p14="http://schemas.microsoft.com/office/powerpoint/2010/main" val="272757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idx="4294967295"/>
          </p:nvPr>
        </p:nvSpPr>
        <p:spPr>
          <a:xfrm>
            <a:off x="300062" y="689762"/>
            <a:ext cx="7772400" cy="658646"/>
          </a:xfrm>
        </p:spPr>
        <p:txBody>
          <a:bodyPr/>
          <a:lstStyle/>
          <a:p>
            <a:pPr algn="l"/>
            <a:r>
              <a:rPr lang="zh-CN" altLang="en-US" sz="2400" dirty="0" smtClean="0">
                <a:solidFill>
                  <a:srgbClr val="007D7A"/>
                </a:solidFill>
                <a:latin typeface="Times New Roman" pitchFamily="18" charset="0"/>
                <a:cs typeface="Times New Roman" pitchFamily="18" charset="0"/>
              </a:rPr>
              <a:t>选项字段</a:t>
            </a:r>
          </a:p>
        </p:txBody>
      </p:sp>
      <p:sp>
        <p:nvSpPr>
          <p:cNvPr id="52228" name="Rectangle 5"/>
          <p:cNvSpPr>
            <a:spLocks noChangeArrowheads="1"/>
          </p:cNvSpPr>
          <p:nvPr/>
        </p:nvSpPr>
        <p:spPr bwMode="auto">
          <a:xfrm>
            <a:off x="300062" y="1204392"/>
            <a:ext cx="7008242" cy="3877985"/>
          </a:xfrm>
          <a:prstGeom prst="rect">
            <a:avLst/>
          </a:prstGeom>
          <a:noFill/>
          <a:ln w="9525" algn="ctr">
            <a:noFill/>
            <a:miter lim="800000"/>
            <a:headEnd/>
            <a:tailEnd/>
          </a:ln>
        </p:spPr>
        <p:txBody>
          <a:bodyPr wrap="square">
            <a:spAutoFit/>
          </a:bodyPr>
          <a:lstStyle/>
          <a:p>
            <a:pPr eaLnBrk="0" hangingPunct="0">
              <a:lnSpc>
                <a:spcPct val="150000"/>
              </a:lnSpc>
              <a:spcAft>
                <a:spcPts val="0"/>
              </a:spcAft>
            </a:pPr>
            <a:r>
              <a:rPr lang="en-US" altLang="zh-CN" sz="2000" b="0" u="none" dirty="0">
                <a:solidFill>
                  <a:srgbClr val="1A3868"/>
                </a:solidFill>
              </a:rPr>
              <a:t>TCP</a:t>
            </a:r>
            <a:r>
              <a:rPr lang="zh-CN" altLang="en-US" sz="2000" b="0" u="none" dirty="0">
                <a:solidFill>
                  <a:srgbClr val="1A3868"/>
                </a:solidFill>
              </a:rPr>
              <a:t>协议定义的选项主要包括</a:t>
            </a:r>
            <a:r>
              <a:rPr lang="zh-CN" altLang="en-US" sz="2000" b="0" u="none" dirty="0" smtClean="0">
                <a:solidFill>
                  <a:srgbClr val="1A3868"/>
                </a:solidFill>
              </a:rPr>
              <a:t>：</a:t>
            </a:r>
            <a:endParaRPr lang="en-US" altLang="zh-CN" sz="2000" b="0" u="none" dirty="0">
              <a:solidFill>
                <a:srgbClr val="1A3868"/>
              </a:solidFill>
            </a:endParaRPr>
          </a:p>
          <a:p>
            <a:pPr marL="342900" indent="-342900" eaLnBrk="0" hangingPunct="0">
              <a:lnSpc>
                <a:spcPct val="120000"/>
              </a:lnSpc>
              <a:buFont typeface="Arial" panose="020B0604020202020204" pitchFamily="34" charset="0"/>
              <a:buChar char="•"/>
            </a:pPr>
            <a:r>
              <a:rPr lang="zh-CN" altLang="en-US" sz="1800" b="0" u="none" dirty="0" smtClean="0">
                <a:solidFill>
                  <a:srgbClr val="1A3868"/>
                </a:solidFill>
              </a:rPr>
              <a:t>选项</a:t>
            </a:r>
            <a:r>
              <a:rPr lang="zh-CN" altLang="en-US" sz="1800" b="0" u="none" dirty="0">
                <a:solidFill>
                  <a:srgbClr val="1A3868"/>
                </a:solidFill>
              </a:rPr>
              <a:t>类型</a:t>
            </a:r>
            <a:r>
              <a:rPr lang="en-US" altLang="zh-CN" sz="1800" b="0" u="none" dirty="0">
                <a:solidFill>
                  <a:srgbClr val="1A3868"/>
                </a:solidFill>
              </a:rPr>
              <a:t>0</a:t>
            </a:r>
            <a:r>
              <a:rPr lang="zh-CN" altLang="en-US" sz="1800" b="0" u="none" dirty="0">
                <a:solidFill>
                  <a:srgbClr val="1A3868"/>
                </a:solidFill>
              </a:rPr>
              <a:t>，单字节选项，表示选项列表的结束。</a:t>
            </a:r>
          </a:p>
          <a:p>
            <a:pPr marL="342900" indent="-342900" eaLnBrk="0" hangingPunct="0">
              <a:lnSpc>
                <a:spcPct val="120000"/>
              </a:lnSpc>
              <a:buFont typeface="Arial" panose="020B0604020202020204" pitchFamily="34" charset="0"/>
              <a:buChar char="•"/>
            </a:pPr>
            <a:r>
              <a:rPr lang="zh-CN" altLang="en-US" sz="1800" b="0" u="none" dirty="0" smtClean="0">
                <a:solidFill>
                  <a:srgbClr val="1A3868"/>
                </a:solidFill>
              </a:rPr>
              <a:t>选项</a:t>
            </a:r>
            <a:r>
              <a:rPr lang="zh-CN" altLang="en-US" sz="1800" b="0" u="none" dirty="0">
                <a:solidFill>
                  <a:srgbClr val="1A3868"/>
                </a:solidFill>
              </a:rPr>
              <a:t>类型</a:t>
            </a:r>
            <a:r>
              <a:rPr lang="en-US" altLang="zh-CN" sz="1800" b="0" u="none" dirty="0">
                <a:solidFill>
                  <a:srgbClr val="1A3868"/>
                </a:solidFill>
              </a:rPr>
              <a:t>1</a:t>
            </a:r>
            <a:r>
              <a:rPr lang="zh-CN" altLang="en-US" sz="1800" b="0" u="none" dirty="0">
                <a:solidFill>
                  <a:srgbClr val="1A3868"/>
                </a:solidFill>
              </a:rPr>
              <a:t>，单字节选项，无操作，该选项可用在两个选项之间，用于选项结构的对齐。</a:t>
            </a:r>
          </a:p>
          <a:p>
            <a:pPr marL="342900" indent="-342900" eaLnBrk="0" hangingPunct="0">
              <a:lnSpc>
                <a:spcPct val="120000"/>
              </a:lnSpc>
              <a:buFont typeface="Arial" panose="020B0604020202020204" pitchFamily="34" charset="0"/>
              <a:buChar char="•"/>
            </a:pPr>
            <a:r>
              <a:rPr lang="zh-CN" altLang="en-US" sz="1800" b="0" u="none" dirty="0" smtClean="0">
                <a:solidFill>
                  <a:srgbClr val="1A3868"/>
                </a:solidFill>
              </a:rPr>
              <a:t>选项</a:t>
            </a:r>
            <a:r>
              <a:rPr lang="zh-CN" altLang="en-US" sz="1800" b="0" u="none" dirty="0">
                <a:solidFill>
                  <a:srgbClr val="1A3868"/>
                </a:solidFill>
              </a:rPr>
              <a:t>类型</a:t>
            </a:r>
            <a:r>
              <a:rPr lang="en-US" altLang="zh-CN" sz="1800" b="0" u="none" dirty="0">
                <a:solidFill>
                  <a:srgbClr val="1A3868"/>
                </a:solidFill>
              </a:rPr>
              <a:t>2</a:t>
            </a:r>
            <a:r>
              <a:rPr lang="zh-CN" altLang="en-US" sz="1800" b="0" u="none" dirty="0">
                <a:solidFill>
                  <a:srgbClr val="1A3868"/>
                </a:solidFill>
              </a:rPr>
              <a:t>，</a:t>
            </a:r>
            <a:r>
              <a:rPr lang="zh-CN" altLang="en-US" sz="1800" b="0" u="none" dirty="0">
                <a:solidFill>
                  <a:srgbClr val="C00000"/>
                </a:solidFill>
              </a:rPr>
              <a:t>最大报文段长度（</a:t>
            </a:r>
            <a:r>
              <a:rPr lang="en-US" altLang="zh-CN" sz="1800" b="0" u="none" dirty="0" smtClean="0">
                <a:solidFill>
                  <a:srgbClr val="C00000"/>
                </a:solidFill>
              </a:rPr>
              <a:t>MSS</a:t>
            </a:r>
            <a:r>
              <a:rPr lang="zh-CN" altLang="en-US" sz="1800" b="0" u="none" dirty="0" smtClean="0">
                <a:solidFill>
                  <a:srgbClr val="C00000"/>
                </a:solidFill>
              </a:rPr>
              <a:t>）</a:t>
            </a:r>
            <a:r>
              <a:rPr lang="zh-CN" altLang="en-US" sz="1800" b="0" u="none" dirty="0">
                <a:solidFill>
                  <a:srgbClr val="C00000"/>
                </a:solidFill>
              </a:rPr>
              <a:t>选项</a:t>
            </a:r>
            <a:r>
              <a:rPr lang="zh-CN" altLang="en-US" sz="1800" b="0" u="none" dirty="0">
                <a:solidFill>
                  <a:srgbClr val="1A3868"/>
                </a:solidFill>
              </a:rPr>
              <a:t>。</a:t>
            </a:r>
          </a:p>
          <a:p>
            <a:pPr marL="342900" indent="-342900" eaLnBrk="0" hangingPunct="0">
              <a:lnSpc>
                <a:spcPct val="120000"/>
              </a:lnSpc>
              <a:buFont typeface="Arial" panose="020B0604020202020204" pitchFamily="34" charset="0"/>
              <a:buChar char="•"/>
            </a:pPr>
            <a:r>
              <a:rPr lang="zh-CN" altLang="en-US" sz="1800" b="0" u="none" dirty="0" smtClean="0">
                <a:solidFill>
                  <a:srgbClr val="1A3868"/>
                </a:solidFill>
              </a:rPr>
              <a:t>选项</a:t>
            </a:r>
            <a:r>
              <a:rPr lang="zh-CN" altLang="en-US" sz="1800" b="0" u="none" dirty="0">
                <a:solidFill>
                  <a:srgbClr val="1A3868"/>
                </a:solidFill>
              </a:rPr>
              <a:t>类型</a:t>
            </a:r>
            <a:r>
              <a:rPr lang="en-US" altLang="zh-CN" sz="1800" b="0" u="none" dirty="0">
                <a:solidFill>
                  <a:srgbClr val="1A3868"/>
                </a:solidFill>
              </a:rPr>
              <a:t>3</a:t>
            </a:r>
            <a:r>
              <a:rPr lang="zh-CN" altLang="en-US" sz="1800" b="0" u="none" dirty="0">
                <a:solidFill>
                  <a:srgbClr val="1A3868"/>
                </a:solidFill>
              </a:rPr>
              <a:t>，</a:t>
            </a:r>
            <a:r>
              <a:rPr lang="zh-CN" altLang="en-US" sz="1800" b="0" u="none" dirty="0">
                <a:solidFill>
                  <a:srgbClr val="C00000"/>
                </a:solidFill>
              </a:rPr>
              <a:t>窗口扩大因子选项</a:t>
            </a:r>
            <a:r>
              <a:rPr lang="zh-CN" altLang="en-US" sz="1800" b="0" u="none" dirty="0" smtClean="0">
                <a:solidFill>
                  <a:srgbClr val="1A3868"/>
                </a:solidFill>
              </a:rPr>
              <a:t>。新</a:t>
            </a:r>
            <a:r>
              <a:rPr lang="zh-CN" altLang="en-US" sz="1800" b="0" u="none" dirty="0">
                <a:solidFill>
                  <a:srgbClr val="1A3868"/>
                </a:solidFill>
              </a:rPr>
              <a:t>窗口值 </a:t>
            </a:r>
            <a:r>
              <a:rPr lang="en-US" altLang="zh-CN" sz="1800" b="0" u="none" dirty="0">
                <a:solidFill>
                  <a:srgbClr val="1A3868"/>
                </a:solidFill>
              </a:rPr>
              <a:t>= </a:t>
            </a:r>
            <a:r>
              <a:rPr lang="zh-CN" altLang="en-US" sz="1800" b="0" u="none" dirty="0">
                <a:solidFill>
                  <a:srgbClr val="1A3868"/>
                </a:solidFill>
              </a:rPr>
              <a:t>首部窗口值 * </a:t>
            </a:r>
            <a:r>
              <a:rPr lang="en-US" altLang="zh-CN" sz="1800" b="0" u="none" dirty="0">
                <a:solidFill>
                  <a:srgbClr val="1A3868"/>
                </a:solidFill>
              </a:rPr>
              <a:t>2</a:t>
            </a:r>
            <a:r>
              <a:rPr lang="zh-CN" altLang="en-US" sz="1800" b="0" u="none" dirty="0">
                <a:solidFill>
                  <a:srgbClr val="1A3868"/>
                </a:solidFill>
              </a:rPr>
              <a:t>的（扩大因子）次</a:t>
            </a:r>
            <a:r>
              <a:rPr lang="zh-CN" altLang="en-US" sz="1800" b="0" u="none" dirty="0" smtClean="0">
                <a:solidFill>
                  <a:srgbClr val="1A3868"/>
                </a:solidFill>
              </a:rPr>
              <a:t>方。</a:t>
            </a:r>
            <a:endParaRPr lang="zh-CN" altLang="en-US" sz="1800" b="0" u="none" dirty="0">
              <a:solidFill>
                <a:srgbClr val="1A3868"/>
              </a:solidFill>
            </a:endParaRPr>
          </a:p>
          <a:p>
            <a:pPr marL="342900" indent="-342900" eaLnBrk="0" hangingPunct="0">
              <a:lnSpc>
                <a:spcPct val="120000"/>
              </a:lnSpc>
              <a:buFont typeface="Arial" panose="020B0604020202020204" pitchFamily="34" charset="0"/>
              <a:buChar char="•"/>
            </a:pPr>
            <a:r>
              <a:rPr lang="zh-CN" altLang="en-US" sz="1800" b="0" u="none" dirty="0" smtClean="0">
                <a:solidFill>
                  <a:srgbClr val="1A3868"/>
                </a:solidFill>
              </a:rPr>
              <a:t>选项</a:t>
            </a:r>
            <a:r>
              <a:rPr lang="zh-CN" altLang="en-US" sz="1800" b="0" u="none" dirty="0">
                <a:solidFill>
                  <a:srgbClr val="1A3868"/>
                </a:solidFill>
              </a:rPr>
              <a:t>类型</a:t>
            </a:r>
            <a:r>
              <a:rPr lang="en-US" altLang="zh-CN" sz="1800" b="0" u="none" dirty="0">
                <a:solidFill>
                  <a:srgbClr val="1A3868"/>
                </a:solidFill>
              </a:rPr>
              <a:t>8</a:t>
            </a:r>
            <a:r>
              <a:rPr lang="zh-CN" altLang="en-US" sz="1800" b="0" u="none" dirty="0">
                <a:solidFill>
                  <a:srgbClr val="1A3868"/>
                </a:solidFill>
              </a:rPr>
              <a:t>，时间戳选项</a:t>
            </a:r>
            <a:r>
              <a:rPr lang="zh-CN" altLang="en-US" sz="1800" b="0" u="none" dirty="0" smtClean="0">
                <a:solidFill>
                  <a:srgbClr val="1A3868"/>
                </a:solidFill>
              </a:rPr>
              <a:t>。</a:t>
            </a:r>
            <a:endParaRPr lang="en-US" altLang="zh-CN" sz="1800" b="0" u="none" dirty="0" smtClean="0">
              <a:solidFill>
                <a:srgbClr val="1A3868"/>
              </a:solidFill>
            </a:endParaRPr>
          </a:p>
          <a:p>
            <a:pPr marL="0" lvl="1" indent="355600" eaLnBrk="0" hangingPunct="0">
              <a:lnSpc>
                <a:spcPct val="120000"/>
              </a:lnSpc>
            </a:pPr>
            <a:r>
              <a:rPr lang="zh-CN" altLang="en-US" sz="1800" b="0" u="none" dirty="0">
                <a:solidFill>
                  <a:srgbClr val="1A3868"/>
                </a:solidFill>
              </a:rPr>
              <a:t>除此之外，选项类型为</a:t>
            </a:r>
            <a:r>
              <a:rPr lang="en-US" altLang="zh-CN" sz="1800" b="0" u="none" dirty="0">
                <a:solidFill>
                  <a:srgbClr val="1A3868"/>
                </a:solidFill>
              </a:rPr>
              <a:t>4</a:t>
            </a:r>
            <a:r>
              <a:rPr lang="zh-CN" altLang="en-US" sz="1800" b="0" u="none" dirty="0">
                <a:solidFill>
                  <a:srgbClr val="1A3868"/>
                </a:solidFill>
              </a:rPr>
              <a:t>、</a:t>
            </a:r>
            <a:r>
              <a:rPr lang="en-US" altLang="zh-CN" sz="1800" b="0" u="none" dirty="0">
                <a:solidFill>
                  <a:srgbClr val="1A3868"/>
                </a:solidFill>
              </a:rPr>
              <a:t>5</a:t>
            </a:r>
            <a:r>
              <a:rPr lang="zh-CN" altLang="en-US" sz="1800" b="0" u="none" dirty="0">
                <a:solidFill>
                  <a:srgbClr val="1A3868"/>
                </a:solidFill>
              </a:rPr>
              <a:t>、</a:t>
            </a:r>
            <a:r>
              <a:rPr lang="en-US" altLang="zh-CN" sz="1800" b="0" u="none" dirty="0">
                <a:solidFill>
                  <a:srgbClr val="1A3868"/>
                </a:solidFill>
              </a:rPr>
              <a:t>6</a:t>
            </a:r>
            <a:r>
              <a:rPr lang="zh-CN" altLang="en-US" sz="1800" b="0" u="none" dirty="0">
                <a:solidFill>
                  <a:srgbClr val="1A3868"/>
                </a:solidFill>
              </a:rPr>
              <a:t>、</a:t>
            </a:r>
            <a:r>
              <a:rPr lang="en-US" altLang="zh-CN" sz="1800" b="0" u="none" dirty="0">
                <a:solidFill>
                  <a:srgbClr val="1A3868"/>
                </a:solidFill>
              </a:rPr>
              <a:t>7</a:t>
            </a:r>
            <a:r>
              <a:rPr lang="zh-CN" altLang="en-US" sz="1800" b="0" u="none" dirty="0">
                <a:solidFill>
                  <a:srgbClr val="1A3868"/>
                </a:solidFill>
              </a:rPr>
              <a:t>的用于</a:t>
            </a:r>
            <a:r>
              <a:rPr lang="en-US" altLang="zh-CN" sz="1800" b="0" u="none" dirty="0">
                <a:solidFill>
                  <a:srgbClr val="1A3868"/>
                </a:solidFill>
              </a:rPr>
              <a:t>ACK</a:t>
            </a:r>
            <a:r>
              <a:rPr lang="zh-CN" altLang="en-US" sz="1800" b="0" u="none" dirty="0">
                <a:solidFill>
                  <a:srgbClr val="1A3868"/>
                </a:solidFill>
              </a:rPr>
              <a:t>选择和回显。其中回显选项已经被时间戳选项所替代。类型</a:t>
            </a:r>
            <a:r>
              <a:rPr lang="en-US" altLang="zh-CN" sz="1800" b="0" u="none" dirty="0">
                <a:solidFill>
                  <a:srgbClr val="1A3868"/>
                </a:solidFill>
              </a:rPr>
              <a:t>11</a:t>
            </a:r>
            <a:r>
              <a:rPr lang="zh-CN" altLang="en-US" sz="1800" b="0" u="none" dirty="0">
                <a:solidFill>
                  <a:srgbClr val="1A3868"/>
                </a:solidFill>
              </a:rPr>
              <a:t>、</a:t>
            </a:r>
            <a:r>
              <a:rPr lang="en-US" altLang="zh-CN" sz="1800" b="0" u="none" dirty="0">
                <a:solidFill>
                  <a:srgbClr val="1A3868"/>
                </a:solidFill>
              </a:rPr>
              <a:t>12</a:t>
            </a:r>
            <a:r>
              <a:rPr lang="zh-CN" altLang="en-US" sz="1800" b="0" u="none" dirty="0">
                <a:solidFill>
                  <a:srgbClr val="1A3868"/>
                </a:solidFill>
              </a:rPr>
              <a:t>、</a:t>
            </a:r>
            <a:r>
              <a:rPr lang="en-US" altLang="zh-CN" sz="1800" b="0" u="none" dirty="0">
                <a:solidFill>
                  <a:srgbClr val="1A3868"/>
                </a:solidFill>
              </a:rPr>
              <a:t>13</a:t>
            </a:r>
            <a:r>
              <a:rPr lang="zh-CN" altLang="en-US" sz="1800" b="0" u="none" dirty="0">
                <a:solidFill>
                  <a:srgbClr val="1A3868"/>
                </a:solidFill>
              </a:rPr>
              <a:t>的选项用于</a:t>
            </a:r>
            <a:r>
              <a:rPr lang="en-US" altLang="zh-CN" sz="1800" b="0" u="none" dirty="0">
                <a:solidFill>
                  <a:srgbClr val="1A3868"/>
                </a:solidFill>
              </a:rPr>
              <a:t>TCP</a:t>
            </a:r>
            <a:r>
              <a:rPr lang="zh-CN" altLang="en-US" sz="1800" b="0" u="none" dirty="0">
                <a:solidFill>
                  <a:srgbClr val="1A3868"/>
                </a:solidFill>
              </a:rPr>
              <a:t>事物（</a:t>
            </a:r>
            <a:r>
              <a:rPr lang="en-US" altLang="zh-CN" sz="1800" b="0" u="none" dirty="0">
                <a:solidFill>
                  <a:srgbClr val="1A3868"/>
                </a:solidFill>
              </a:rPr>
              <a:t>T/TCP</a:t>
            </a:r>
            <a:r>
              <a:rPr lang="zh-CN" altLang="en-US" sz="1800" b="0" u="none" dirty="0">
                <a:solidFill>
                  <a:srgbClr val="1A3868"/>
                </a:solidFill>
              </a:rPr>
              <a:t>）</a:t>
            </a:r>
            <a:r>
              <a:rPr lang="zh-CN" altLang="en-US" sz="1800" b="0" u="none" dirty="0" smtClean="0">
                <a:solidFill>
                  <a:srgbClr val="1A3868"/>
                </a:solidFill>
              </a:rPr>
              <a:t>。</a:t>
            </a:r>
            <a:endParaRPr lang="zh-CN" altLang="en-US" sz="1800" b="0" u="none" dirty="0">
              <a:solidFill>
                <a:srgbClr val="1A3868"/>
              </a:solidFill>
            </a:endParaRPr>
          </a:p>
        </p:txBody>
      </p:sp>
    </p:spTree>
    <p:extLst>
      <p:ext uri="{BB962C8B-B14F-4D97-AF65-F5344CB8AC3E}">
        <p14:creationId xmlns:p14="http://schemas.microsoft.com/office/powerpoint/2010/main" val="3749561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idx="4294967295"/>
          </p:nvPr>
        </p:nvSpPr>
        <p:spPr>
          <a:xfrm>
            <a:off x="300062" y="689762"/>
            <a:ext cx="7772400" cy="882650"/>
          </a:xfrm>
        </p:spPr>
        <p:txBody>
          <a:bodyPr/>
          <a:lstStyle/>
          <a:p>
            <a:pPr algn="l"/>
            <a:r>
              <a:rPr lang="zh-CN" altLang="en-US" sz="2400" dirty="0" smtClean="0">
                <a:solidFill>
                  <a:srgbClr val="007D7A"/>
                </a:solidFill>
                <a:latin typeface="Times New Roman" pitchFamily="18" charset="0"/>
                <a:cs typeface="Times New Roman" pitchFamily="18" charset="0"/>
              </a:rPr>
              <a:t>二、</a:t>
            </a:r>
            <a:r>
              <a:rPr lang="en-US" altLang="zh-CN" sz="2400" dirty="0" smtClean="0">
                <a:solidFill>
                  <a:srgbClr val="007D7A"/>
                </a:solidFill>
                <a:latin typeface="Times New Roman" pitchFamily="18" charset="0"/>
                <a:cs typeface="Times New Roman" pitchFamily="18" charset="0"/>
              </a:rPr>
              <a:t>TCP</a:t>
            </a:r>
            <a:r>
              <a:rPr lang="zh-CN" altLang="en-US" sz="2400" dirty="0" smtClean="0">
                <a:solidFill>
                  <a:srgbClr val="007D7A"/>
                </a:solidFill>
                <a:latin typeface="Times New Roman" pitchFamily="18" charset="0"/>
                <a:cs typeface="Times New Roman" pitchFamily="18" charset="0"/>
              </a:rPr>
              <a:t>最大段长度（</a:t>
            </a:r>
            <a:r>
              <a:rPr lang="en-US" altLang="zh-CN" sz="2400" dirty="0" smtClean="0">
                <a:solidFill>
                  <a:srgbClr val="007D7A"/>
                </a:solidFill>
                <a:latin typeface="Times New Roman" pitchFamily="18" charset="0"/>
                <a:cs typeface="Times New Roman" pitchFamily="18" charset="0"/>
              </a:rPr>
              <a:t>MSS</a:t>
            </a:r>
            <a:r>
              <a:rPr lang="zh-CN" altLang="en-US" sz="2400" dirty="0" smtClean="0">
                <a:solidFill>
                  <a:srgbClr val="007D7A"/>
                </a:solidFill>
                <a:latin typeface="Times New Roman" pitchFamily="18" charset="0"/>
                <a:cs typeface="Times New Roman" pitchFamily="18" charset="0"/>
              </a:rPr>
              <a:t>）字段选项</a:t>
            </a:r>
          </a:p>
        </p:txBody>
      </p:sp>
      <p:sp>
        <p:nvSpPr>
          <p:cNvPr id="52226" name="内容占位符 2"/>
          <p:cNvSpPr>
            <a:spLocks noGrp="1"/>
          </p:cNvSpPr>
          <p:nvPr>
            <p:ph idx="4294967295"/>
          </p:nvPr>
        </p:nvSpPr>
        <p:spPr>
          <a:xfrm>
            <a:off x="254979" y="2462637"/>
            <a:ext cx="5757181" cy="2205989"/>
          </a:xfrm>
        </p:spPr>
        <p:txBody>
          <a:bodyPr/>
          <a:lstStyle/>
          <a:p>
            <a:pPr marL="363538" indent="-363538" eaLnBrk="0" hangingPunct="0">
              <a:lnSpc>
                <a:spcPct val="120000"/>
              </a:lnSpc>
              <a:spcBef>
                <a:spcPct val="0"/>
              </a:spcBef>
            </a:pPr>
            <a:r>
              <a:rPr lang="en-US" altLang="zh-CN" sz="2000" kern="1200" dirty="0">
                <a:solidFill>
                  <a:srgbClr val="1A3868"/>
                </a:solidFill>
                <a:latin typeface="Times New Roman" pitchFamily="18" charset="0"/>
                <a:ea typeface="微软雅黑" pitchFamily="34" charset="-122"/>
                <a:cs typeface="Times New Roman" pitchFamily="18" charset="0"/>
              </a:rPr>
              <a:t>TCP</a:t>
            </a:r>
            <a:r>
              <a:rPr lang="zh-CN" altLang="en-US" sz="2000" kern="1200" dirty="0">
                <a:solidFill>
                  <a:srgbClr val="1A3868"/>
                </a:solidFill>
                <a:latin typeface="Times New Roman" pitchFamily="18" charset="0"/>
                <a:ea typeface="微软雅黑" pitchFamily="34" charset="-122"/>
                <a:cs typeface="Times New Roman" pitchFamily="18" charset="0"/>
              </a:rPr>
              <a:t>报文段的最大长度与窗口长度的概念不同（设置窗口长度的目的是为了保证</a:t>
            </a:r>
            <a:r>
              <a:rPr lang="en-US" altLang="zh-CN" sz="2000" kern="1200" dirty="0">
                <a:solidFill>
                  <a:srgbClr val="1A3868"/>
                </a:solidFill>
                <a:latin typeface="Times New Roman" pitchFamily="18" charset="0"/>
                <a:ea typeface="微软雅黑" pitchFamily="34" charset="-122"/>
                <a:cs typeface="Times New Roman" pitchFamily="18" charset="0"/>
              </a:rPr>
              <a:t>TCP</a:t>
            </a:r>
            <a:r>
              <a:rPr lang="zh-CN" altLang="en-US" sz="2000" kern="1200" dirty="0">
                <a:solidFill>
                  <a:srgbClr val="1A3868"/>
                </a:solidFill>
                <a:latin typeface="Times New Roman" pitchFamily="18" charset="0"/>
                <a:ea typeface="微软雅黑" pitchFamily="34" charset="-122"/>
                <a:cs typeface="Times New Roman" pitchFamily="18" charset="0"/>
              </a:rPr>
              <a:t>字节流传输的可靠性，用来通知发送方下一次可以连续传输的字节</a:t>
            </a:r>
            <a:r>
              <a:rPr lang="zh-CN" altLang="en-US" sz="2000" kern="1200" dirty="0" smtClean="0">
                <a:solidFill>
                  <a:srgbClr val="1A3868"/>
                </a:solidFill>
                <a:latin typeface="Times New Roman" pitchFamily="18" charset="0"/>
                <a:ea typeface="微软雅黑" pitchFamily="34" charset="-122"/>
                <a:cs typeface="Times New Roman" pitchFamily="18" charset="0"/>
              </a:rPr>
              <a:t>数）</a:t>
            </a:r>
            <a:r>
              <a:rPr lang="zh-CN" altLang="en-US" sz="2000" kern="1200" dirty="0">
                <a:solidFill>
                  <a:srgbClr val="1A3868"/>
                </a:solidFill>
                <a:latin typeface="Times New Roman" pitchFamily="18" charset="0"/>
                <a:ea typeface="微软雅黑" pitchFamily="34" charset="-122"/>
                <a:cs typeface="Times New Roman" pitchFamily="18" charset="0"/>
              </a:rPr>
              <a:t>。</a:t>
            </a:r>
            <a:endParaRPr lang="en-US" altLang="zh-CN" sz="2000" kern="1200" dirty="0">
              <a:solidFill>
                <a:srgbClr val="1A3868"/>
              </a:solidFill>
              <a:latin typeface="Times New Roman" pitchFamily="18" charset="0"/>
              <a:ea typeface="微软雅黑" pitchFamily="34" charset="-122"/>
              <a:cs typeface="Times New Roman" pitchFamily="18" charset="0"/>
            </a:endParaRPr>
          </a:p>
          <a:p>
            <a:pPr marL="363538" indent="-363538" eaLnBrk="0" hangingPunct="0">
              <a:lnSpc>
                <a:spcPct val="120000"/>
              </a:lnSpc>
              <a:spcBef>
                <a:spcPct val="0"/>
              </a:spcBef>
            </a:pPr>
            <a:r>
              <a:rPr lang="en-US" altLang="zh-CN" sz="2000" kern="1200" dirty="0" smtClean="0">
                <a:solidFill>
                  <a:srgbClr val="1A3868"/>
                </a:solidFill>
                <a:latin typeface="Times New Roman" pitchFamily="18" charset="0"/>
                <a:ea typeface="微软雅黑" pitchFamily="34" charset="-122"/>
                <a:cs typeface="Times New Roman" pitchFamily="18" charset="0"/>
              </a:rPr>
              <a:t>MSS</a:t>
            </a:r>
            <a:r>
              <a:rPr lang="zh-CN" altLang="en-US" sz="2000" kern="1200" dirty="0" smtClean="0">
                <a:solidFill>
                  <a:srgbClr val="1A3868"/>
                </a:solidFill>
                <a:latin typeface="Times New Roman" pitchFamily="18" charset="0"/>
                <a:ea typeface="微软雅黑" pitchFamily="34" charset="-122"/>
                <a:cs typeface="Times New Roman" pitchFamily="18" charset="0"/>
              </a:rPr>
              <a:t>是</a:t>
            </a: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报文中数据部分的最大字节数的限定值，不包括报头长度。</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p:txBody>
      </p:sp>
      <p:sp>
        <p:nvSpPr>
          <p:cNvPr id="52228" name="Rectangle 5"/>
          <p:cNvSpPr>
            <a:spLocks noChangeArrowheads="1"/>
          </p:cNvSpPr>
          <p:nvPr/>
        </p:nvSpPr>
        <p:spPr bwMode="auto">
          <a:xfrm>
            <a:off x="327462" y="1572412"/>
            <a:ext cx="5857916" cy="830997"/>
          </a:xfrm>
          <a:prstGeom prst="rect">
            <a:avLst/>
          </a:prstGeom>
          <a:noFill/>
          <a:ln w="9525" algn="ctr">
            <a:noFill/>
            <a:miter lim="800000"/>
            <a:headEnd/>
            <a:tailEnd/>
          </a:ln>
        </p:spPr>
        <p:txBody>
          <a:bodyPr wrap="square">
            <a:spAutoFit/>
          </a:bodyPr>
          <a:lstStyle/>
          <a:p>
            <a:pPr eaLnBrk="0" hangingPunct="0">
              <a:lnSpc>
                <a:spcPct val="120000"/>
              </a:lnSpc>
            </a:pPr>
            <a:r>
              <a:rPr lang="en-US" altLang="zh-CN" sz="2000" b="0" u="none" dirty="0">
                <a:solidFill>
                  <a:srgbClr val="1A3868"/>
                </a:solidFill>
              </a:rPr>
              <a:t>TCP </a:t>
            </a:r>
            <a:r>
              <a:rPr lang="zh-CN" altLang="en-US" sz="2000" b="0" u="none" dirty="0">
                <a:solidFill>
                  <a:srgbClr val="1A3868"/>
                </a:solidFill>
              </a:rPr>
              <a:t>协议对报文数据部分的最大长度的规定称为</a:t>
            </a:r>
            <a:r>
              <a:rPr lang="zh-CN" altLang="en-US" sz="2000" b="0" u="none" dirty="0">
                <a:solidFill>
                  <a:srgbClr val="C00000"/>
                </a:solidFill>
              </a:rPr>
              <a:t>最大段长度（</a:t>
            </a:r>
            <a:r>
              <a:rPr lang="en-US" altLang="zh-CN" sz="2000" b="0" u="none" dirty="0">
                <a:solidFill>
                  <a:srgbClr val="C00000"/>
                </a:solidFill>
              </a:rPr>
              <a:t>maximum segment size, MSS</a:t>
            </a:r>
            <a:r>
              <a:rPr lang="zh-CN" altLang="en-US" sz="2000" b="0" u="none" dirty="0">
                <a:solidFill>
                  <a:srgbClr val="C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7" dur="500"/>
                                        <p:tgtEl>
                                          <p:spTgt spid="52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12" dur="500"/>
                                        <p:tgtEl>
                                          <p:spTgt spid="522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idx="4294967295"/>
          </p:nvPr>
        </p:nvSpPr>
        <p:spPr>
          <a:xfrm>
            <a:off x="571472" y="643724"/>
            <a:ext cx="8001000" cy="857250"/>
          </a:xfrm>
        </p:spPr>
        <p:txBody>
          <a:bodyPr/>
          <a:lstStyle/>
          <a:p>
            <a:pPr algn="l"/>
            <a:r>
              <a:rPr lang="en-US" altLang="zh-CN" sz="2400" dirty="0" smtClean="0">
                <a:solidFill>
                  <a:srgbClr val="007D7A"/>
                </a:solidFill>
                <a:latin typeface="Times New Roman" pitchFamily="18" charset="0"/>
                <a:cs typeface="Times New Roman" pitchFamily="18" charset="0"/>
              </a:rPr>
              <a:t>MSS</a:t>
            </a:r>
            <a:r>
              <a:rPr lang="zh-CN" altLang="en-US" sz="2400" dirty="0" smtClean="0">
                <a:solidFill>
                  <a:srgbClr val="007D7A"/>
                </a:solidFill>
                <a:latin typeface="Times New Roman" pitchFamily="18" charset="0"/>
                <a:cs typeface="Times New Roman" pitchFamily="18" charset="0"/>
              </a:rPr>
              <a:t>值的选择应该考虑的因素：</a:t>
            </a:r>
          </a:p>
        </p:txBody>
      </p:sp>
      <p:sp>
        <p:nvSpPr>
          <p:cNvPr id="53250" name="内容占位符 2"/>
          <p:cNvSpPr>
            <a:spLocks noGrp="1"/>
          </p:cNvSpPr>
          <p:nvPr>
            <p:ph idx="4294967295"/>
          </p:nvPr>
        </p:nvSpPr>
        <p:spPr>
          <a:xfrm>
            <a:off x="428596" y="1499410"/>
            <a:ext cx="6207113" cy="3287712"/>
          </a:xfrm>
        </p:spPr>
        <p:txBody>
          <a:bodyPr/>
          <a:lstStyle/>
          <a:p>
            <a:pPr eaLnBrk="0" hangingPunct="0">
              <a:lnSpc>
                <a:spcPct val="120000"/>
              </a:lnSpc>
              <a:spcBef>
                <a:spcPct val="0"/>
              </a:spcBef>
              <a:buFontTx/>
              <a:buNone/>
            </a:pPr>
            <a:r>
              <a:rPr lang="zh-CN" altLang="en-US" sz="2000" kern="1200" dirty="0" smtClean="0">
                <a:solidFill>
                  <a:srgbClr val="1A3868"/>
                </a:solidFill>
                <a:latin typeface="Times New Roman" pitchFamily="18" charset="0"/>
                <a:ea typeface="微软雅黑" pitchFamily="34" charset="-122"/>
                <a:cs typeface="Times New Roman" pitchFamily="18" charset="0"/>
              </a:rPr>
              <a:t>协议开销</a:t>
            </a:r>
          </a:p>
          <a:p>
            <a:pPr eaLnBrk="0" hangingPunct="0">
              <a:lnSpc>
                <a:spcPct val="120000"/>
              </a:lnSpc>
              <a:spcBef>
                <a:spcPct val="0"/>
              </a:spcBef>
            </a:pP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报文的长度等于报头部分加上数据部分，选择</a:t>
            </a:r>
            <a:r>
              <a:rPr lang="en-US" altLang="zh-CN" sz="2000" kern="1200" dirty="0" smtClean="0">
                <a:solidFill>
                  <a:srgbClr val="1A3868"/>
                </a:solidFill>
                <a:latin typeface="Times New Roman" pitchFamily="18" charset="0"/>
                <a:ea typeface="微软雅黑" pitchFamily="34" charset="-122"/>
                <a:cs typeface="Times New Roman" pitchFamily="18" charset="0"/>
              </a:rPr>
              <a:t>MSS</a:t>
            </a:r>
            <a:r>
              <a:rPr lang="zh-CN" altLang="en-US" sz="2000" kern="1200" dirty="0" smtClean="0">
                <a:solidFill>
                  <a:srgbClr val="1A3868"/>
                </a:solidFill>
                <a:latin typeface="Times New Roman" pitchFamily="18" charset="0"/>
                <a:ea typeface="微软雅黑" pitchFamily="34" charset="-122"/>
                <a:cs typeface="Times New Roman" pitchFamily="18" charset="0"/>
              </a:rPr>
              <a:t>值太小会增大协议开销所占的比例。</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eaLnBrk="0" hangingPunct="0">
              <a:lnSpc>
                <a:spcPct val="120000"/>
              </a:lnSpc>
              <a:spcBef>
                <a:spcPct val="0"/>
              </a:spcBef>
            </a:pPr>
            <a:endParaRPr lang="en-US" altLang="zh-CN" sz="1400" kern="1200" dirty="0" smtClean="0">
              <a:solidFill>
                <a:srgbClr val="1A3868"/>
              </a:solidFill>
              <a:latin typeface="Times New Roman" pitchFamily="18" charset="0"/>
              <a:ea typeface="微软雅黑" pitchFamily="34" charset="-122"/>
              <a:cs typeface="Times New Roman" pitchFamily="18" charset="0"/>
            </a:endParaRPr>
          </a:p>
          <a:p>
            <a:pPr eaLnBrk="0" hangingPunct="0">
              <a:lnSpc>
                <a:spcPct val="120000"/>
              </a:lnSpc>
              <a:spcBef>
                <a:spcPct val="0"/>
              </a:spcBef>
              <a:buFontTx/>
              <a:buNone/>
            </a:pPr>
            <a:r>
              <a:rPr lang="en-US" altLang="zh-CN" sz="2000" kern="1200" dirty="0" smtClean="0">
                <a:solidFill>
                  <a:srgbClr val="1A3868"/>
                </a:solidFill>
                <a:latin typeface="Times New Roman" pitchFamily="18" charset="0"/>
                <a:ea typeface="微软雅黑" pitchFamily="34" charset="-122"/>
                <a:cs typeface="Times New Roman" pitchFamily="18" charset="0"/>
              </a:rPr>
              <a:t>IP</a:t>
            </a:r>
            <a:r>
              <a:rPr lang="zh-CN" altLang="en-US" sz="2000" kern="1200" dirty="0" smtClean="0">
                <a:solidFill>
                  <a:srgbClr val="1A3868"/>
                </a:solidFill>
                <a:latin typeface="Times New Roman" pitchFamily="18" charset="0"/>
                <a:ea typeface="微软雅黑" pitchFamily="34" charset="-122"/>
                <a:cs typeface="Times New Roman" pitchFamily="18" charset="0"/>
              </a:rPr>
              <a:t>分片</a:t>
            </a:r>
          </a:p>
          <a:p>
            <a:pPr eaLnBrk="0" hangingPunct="0">
              <a:lnSpc>
                <a:spcPct val="120000"/>
              </a:lnSpc>
              <a:spcBef>
                <a:spcPct val="0"/>
              </a:spcBef>
            </a:pPr>
            <a:r>
              <a:rPr lang="zh-CN" altLang="en-US" sz="2000" kern="1200" dirty="0" smtClean="0">
                <a:solidFill>
                  <a:srgbClr val="1A3868"/>
                </a:solidFill>
                <a:latin typeface="Times New Roman" pitchFamily="18" charset="0"/>
                <a:ea typeface="微软雅黑" pitchFamily="34" charset="-122"/>
                <a:cs typeface="Times New Roman" pitchFamily="18" charset="0"/>
              </a:rPr>
              <a:t>如果</a:t>
            </a:r>
            <a:r>
              <a:rPr lang="en-US" altLang="zh-CN" sz="2000" kern="1200" dirty="0" smtClean="0">
                <a:solidFill>
                  <a:srgbClr val="1A3868"/>
                </a:solidFill>
                <a:latin typeface="Times New Roman" pitchFamily="18" charset="0"/>
                <a:ea typeface="微软雅黑" pitchFamily="34" charset="-122"/>
                <a:cs typeface="Times New Roman" pitchFamily="18" charset="0"/>
              </a:rPr>
              <a:t>MSS</a:t>
            </a:r>
            <a:r>
              <a:rPr lang="zh-CN" altLang="en-US" sz="2000" kern="1200" dirty="0" smtClean="0">
                <a:solidFill>
                  <a:srgbClr val="1A3868"/>
                </a:solidFill>
                <a:latin typeface="Times New Roman" pitchFamily="18" charset="0"/>
                <a:ea typeface="微软雅黑" pitchFamily="34" charset="-122"/>
                <a:cs typeface="Times New Roman" pitchFamily="18" charset="0"/>
              </a:rPr>
              <a:t>值选择得比较大，受到</a:t>
            </a:r>
            <a:r>
              <a:rPr lang="en-US" altLang="zh-CN" sz="2000" kern="1200" dirty="0" smtClean="0">
                <a:solidFill>
                  <a:srgbClr val="1A3868"/>
                </a:solidFill>
                <a:latin typeface="Times New Roman" pitchFamily="18" charset="0"/>
                <a:ea typeface="微软雅黑" pitchFamily="34" charset="-122"/>
                <a:cs typeface="Times New Roman" pitchFamily="18" charset="0"/>
              </a:rPr>
              <a:t>IP</a:t>
            </a:r>
            <a:r>
              <a:rPr lang="zh-CN" altLang="en-US" sz="2000" kern="1200" dirty="0" smtClean="0">
                <a:solidFill>
                  <a:srgbClr val="1A3868"/>
                </a:solidFill>
                <a:latin typeface="Times New Roman" pitchFamily="18" charset="0"/>
                <a:ea typeface="微软雅黑" pitchFamily="34" charset="-122"/>
                <a:cs typeface="Times New Roman" pitchFamily="18" charset="0"/>
              </a:rPr>
              <a:t>分组长度的限制，较长的报文段在</a:t>
            </a:r>
            <a:r>
              <a:rPr lang="en-US" altLang="zh-CN" sz="2000" kern="1200" dirty="0" smtClean="0">
                <a:solidFill>
                  <a:srgbClr val="1A3868"/>
                </a:solidFill>
                <a:latin typeface="Times New Roman" pitchFamily="18" charset="0"/>
                <a:ea typeface="微软雅黑" pitchFamily="34" charset="-122"/>
                <a:cs typeface="Times New Roman" pitchFamily="18" charset="0"/>
              </a:rPr>
              <a:t>IP</a:t>
            </a:r>
            <a:r>
              <a:rPr lang="zh-CN" altLang="en-US" sz="2000" kern="1200" dirty="0" smtClean="0">
                <a:solidFill>
                  <a:srgbClr val="1A3868"/>
                </a:solidFill>
                <a:latin typeface="Times New Roman" pitchFamily="18" charset="0"/>
                <a:ea typeface="微软雅黑" pitchFamily="34" charset="-122"/>
                <a:cs typeface="Times New Roman" pitchFamily="18" charset="0"/>
              </a:rPr>
              <a:t>层将会被分片传输；</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eaLnBrk="0" hangingPunct="0">
              <a:lnSpc>
                <a:spcPct val="120000"/>
              </a:lnSpc>
              <a:spcBef>
                <a:spcPct val="0"/>
              </a:spcBef>
            </a:pPr>
            <a:r>
              <a:rPr lang="zh-CN" altLang="en-US" sz="2000" kern="1200" dirty="0" smtClean="0">
                <a:solidFill>
                  <a:srgbClr val="1A3868"/>
                </a:solidFill>
                <a:latin typeface="Times New Roman" pitchFamily="18" charset="0"/>
                <a:ea typeface="微软雅黑" pitchFamily="34" charset="-122"/>
                <a:cs typeface="Times New Roman" pitchFamily="18" charset="0"/>
              </a:rPr>
              <a:t>分片同样会增加网络层的开销和传输出错的概率</a:t>
            </a:r>
            <a:r>
              <a:rPr lang="zh-CN" altLang="en-US" sz="1600" b="1" dirty="0" smtClean="0">
                <a:solidFill>
                  <a:srgbClr val="2D2DB9"/>
                </a:solidFill>
              </a:rPr>
              <a:t>。</a:t>
            </a:r>
            <a:endParaRPr lang="zh-CN" altLang="en-US" sz="1800" b="1" dirty="0" smtClean="0">
              <a:solidFill>
                <a:srgbClr val="2D2DB9"/>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blinds(horizontal)">
                                      <p:cBhvr>
                                        <p:cTn id="7" dur="500"/>
                                        <p:tgtEl>
                                          <p:spTgt spid="5325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250">
                                            <p:txEl>
                                              <p:pRg st="1" end="1"/>
                                            </p:txEl>
                                          </p:spTgt>
                                        </p:tgtEl>
                                        <p:attrNameLst>
                                          <p:attrName>style.visibility</p:attrName>
                                        </p:attrNameLst>
                                      </p:cBhvr>
                                      <p:to>
                                        <p:strVal val="visible"/>
                                      </p:to>
                                    </p:set>
                                    <p:animEffect transition="in" filter="blinds(horizontal)">
                                      <p:cBhvr>
                                        <p:cTn id="10" dur="500"/>
                                        <p:tgtEl>
                                          <p:spTgt spid="5325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3250">
                                            <p:txEl>
                                              <p:pRg st="3" end="3"/>
                                            </p:txEl>
                                          </p:spTgt>
                                        </p:tgtEl>
                                        <p:attrNameLst>
                                          <p:attrName>style.visibility</p:attrName>
                                        </p:attrNameLst>
                                      </p:cBhvr>
                                      <p:to>
                                        <p:strVal val="visible"/>
                                      </p:to>
                                    </p:set>
                                    <p:animEffect transition="in" filter="blinds(horizontal)">
                                      <p:cBhvr>
                                        <p:cTn id="15" dur="500"/>
                                        <p:tgtEl>
                                          <p:spTgt spid="53250">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3250">
                                            <p:txEl>
                                              <p:pRg st="4" end="4"/>
                                            </p:txEl>
                                          </p:spTgt>
                                        </p:tgtEl>
                                        <p:attrNameLst>
                                          <p:attrName>style.visibility</p:attrName>
                                        </p:attrNameLst>
                                      </p:cBhvr>
                                      <p:to>
                                        <p:strVal val="visible"/>
                                      </p:to>
                                    </p:set>
                                    <p:animEffect transition="in" filter="blinds(horizontal)">
                                      <p:cBhvr>
                                        <p:cTn id="18" dur="500"/>
                                        <p:tgtEl>
                                          <p:spTgt spid="53250">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3250">
                                            <p:txEl>
                                              <p:pRg st="5" end="5"/>
                                            </p:txEl>
                                          </p:spTgt>
                                        </p:tgtEl>
                                        <p:attrNameLst>
                                          <p:attrName>style.visibility</p:attrName>
                                        </p:attrNameLst>
                                      </p:cBhvr>
                                      <p:to>
                                        <p:strVal val="visible"/>
                                      </p:to>
                                    </p:set>
                                    <p:animEffect transition="in" filter="blinds(horizontal)">
                                      <p:cBhvr>
                                        <p:cTn id="21" dur="500"/>
                                        <p:tgtEl>
                                          <p:spTgt spid="532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idx="4294967295"/>
          </p:nvPr>
        </p:nvSpPr>
        <p:spPr>
          <a:xfrm>
            <a:off x="571472" y="643724"/>
            <a:ext cx="8001000" cy="857250"/>
          </a:xfrm>
        </p:spPr>
        <p:txBody>
          <a:bodyPr/>
          <a:lstStyle/>
          <a:p>
            <a:pPr algn="l"/>
            <a:r>
              <a:rPr lang="en-US" altLang="zh-CN" sz="2400" dirty="0" smtClean="0">
                <a:solidFill>
                  <a:srgbClr val="007D7A"/>
                </a:solidFill>
                <a:latin typeface="Times New Roman" pitchFamily="18" charset="0"/>
                <a:cs typeface="Times New Roman" pitchFamily="18" charset="0"/>
              </a:rPr>
              <a:t>MSS</a:t>
            </a:r>
            <a:r>
              <a:rPr lang="zh-CN" altLang="en-US" sz="2400" dirty="0" smtClean="0">
                <a:solidFill>
                  <a:srgbClr val="007D7A"/>
                </a:solidFill>
                <a:latin typeface="Times New Roman" pitchFamily="18" charset="0"/>
                <a:cs typeface="Times New Roman" pitchFamily="18" charset="0"/>
              </a:rPr>
              <a:t>值的选择应该考虑的因素：</a:t>
            </a:r>
          </a:p>
        </p:txBody>
      </p:sp>
      <p:sp>
        <p:nvSpPr>
          <p:cNvPr id="53250" name="内容占位符 2"/>
          <p:cNvSpPr>
            <a:spLocks noGrp="1"/>
          </p:cNvSpPr>
          <p:nvPr>
            <p:ph idx="4294967295"/>
          </p:nvPr>
        </p:nvSpPr>
        <p:spPr>
          <a:xfrm>
            <a:off x="428596" y="1499410"/>
            <a:ext cx="6207113" cy="3287712"/>
          </a:xfrm>
        </p:spPr>
        <p:txBody>
          <a:bodyPr/>
          <a:lstStyle/>
          <a:p>
            <a:pPr eaLnBrk="0" hangingPunct="0">
              <a:lnSpc>
                <a:spcPct val="120000"/>
              </a:lnSpc>
              <a:spcBef>
                <a:spcPct val="0"/>
              </a:spcBef>
              <a:buFontTx/>
              <a:buNone/>
            </a:pPr>
            <a:r>
              <a:rPr lang="zh-CN" altLang="en-US" sz="2000" kern="1200" dirty="0" smtClean="0">
                <a:solidFill>
                  <a:srgbClr val="1A3868"/>
                </a:solidFill>
                <a:latin typeface="Times New Roman" pitchFamily="18" charset="0"/>
                <a:ea typeface="微软雅黑" pitchFamily="34" charset="-122"/>
                <a:cs typeface="Times New Roman" pitchFamily="18" charset="0"/>
              </a:rPr>
              <a:t>发送和接收缓冲区的限制</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eaLnBrk="0" hangingPunct="0">
              <a:lnSpc>
                <a:spcPct val="120000"/>
              </a:lnSpc>
              <a:spcBef>
                <a:spcPct val="0"/>
              </a:spcBef>
            </a:pPr>
            <a:r>
              <a:rPr lang="en-US" altLang="zh-CN" sz="2000" kern="1200" dirty="0" smtClean="0">
                <a:solidFill>
                  <a:srgbClr val="1A3868"/>
                </a:solidFill>
                <a:latin typeface="Times New Roman" pitchFamily="18" charset="0"/>
                <a:ea typeface="微软雅黑" pitchFamily="34" charset="-122"/>
                <a:cs typeface="Times New Roman" pitchFamily="18" charset="0"/>
              </a:rPr>
              <a:t>MSS</a:t>
            </a:r>
            <a:r>
              <a:rPr lang="zh-CN" altLang="en-US" sz="2000" kern="1200" dirty="0" smtClean="0">
                <a:solidFill>
                  <a:srgbClr val="1A3868"/>
                </a:solidFill>
                <a:latin typeface="Times New Roman" pitchFamily="18" charset="0"/>
                <a:ea typeface="微软雅黑" pitchFamily="34" charset="-122"/>
                <a:cs typeface="Times New Roman" pitchFamily="18" charset="0"/>
              </a:rPr>
              <a:t>值的大小直接影响到发送和接收缓冲区设置的大小与使用效率</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eaLnBrk="0" hangingPunct="0">
              <a:buNone/>
            </a:pPr>
            <a:endParaRPr lang="en-US" altLang="zh-CN" sz="1400" dirty="0" smtClean="0">
              <a:solidFill>
                <a:srgbClr val="2D2DB9"/>
              </a:solidFill>
              <a:latin typeface="Constantia" pitchFamily="18" charset="0"/>
            </a:endParaRPr>
          </a:p>
          <a:p>
            <a:pPr eaLnBrk="0" hangingPunct="0">
              <a:lnSpc>
                <a:spcPct val="120000"/>
              </a:lnSpc>
              <a:spcBef>
                <a:spcPct val="0"/>
              </a:spcBef>
              <a:buNone/>
            </a:pPr>
            <a:r>
              <a:rPr lang="en-US" altLang="zh-CN" sz="2000" kern="1200" dirty="0" smtClean="0">
                <a:solidFill>
                  <a:srgbClr val="1A3868"/>
                </a:solidFill>
                <a:latin typeface="Times New Roman" pitchFamily="18" charset="0"/>
                <a:ea typeface="微软雅黑" pitchFamily="34" charset="-122"/>
                <a:cs typeface="Times New Roman" pitchFamily="18" charset="0"/>
              </a:rPr>
              <a:t>MSS</a:t>
            </a:r>
            <a:r>
              <a:rPr lang="zh-CN" altLang="en-US" sz="2000" kern="1200" dirty="0" smtClean="0">
                <a:solidFill>
                  <a:srgbClr val="1A3868"/>
                </a:solidFill>
                <a:latin typeface="Times New Roman" pitchFamily="18" charset="0"/>
                <a:ea typeface="微软雅黑" pitchFamily="34" charset="-122"/>
                <a:cs typeface="Times New Roman" pitchFamily="18" charset="0"/>
              </a:rPr>
              <a:t>的默认值</a:t>
            </a:r>
          </a:p>
          <a:p>
            <a:pPr eaLnBrk="0" hangingPunct="0">
              <a:lnSpc>
                <a:spcPct val="120000"/>
              </a:lnSpc>
              <a:spcBef>
                <a:spcPct val="0"/>
              </a:spcBef>
            </a:pPr>
            <a:r>
              <a:rPr lang="zh-CN" altLang="en-US" sz="2000" kern="1200" dirty="0" smtClean="0">
                <a:solidFill>
                  <a:srgbClr val="1A3868"/>
                </a:solidFill>
                <a:latin typeface="Times New Roman" pitchFamily="18" charset="0"/>
                <a:ea typeface="微软雅黑" pitchFamily="34" charset="-122"/>
                <a:cs typeface="Times New Roman" pitchFamily="18" charset="0"/>
              </a:rPr>
              <a:t>默认的</a:t>
            </a:r>
            <a:r>
              <a:rPr lang="en-US" altLang="zh-CN" sz="2000" kern="1200" dirty="0" smtClean="0">
                <a:solidFill>
                  <a:srgbClr val="1A3868"/>
                </a:solidFill>
                <a:latin typeface="Times New Roman" pitchFamily="18" charset="0"/>
                <a:ea typeface="微软雅黑" pitchFamily="34" charset="-122"/>
                <a:cs typeface="Times New Roman" pitchFamily="18" charset="0"/>
              </a:rPr>
              <a:t>MSS</a:t>
            </a:r>
            <a:r>
              <a:rPr lang="zh-CN" altLang="en-US" sz="2000" kern="1200" dirty="0" smtClean="0">
                <a:solidFill>
                  <a:srgbClr val="1A3868"/>
                </a:solidFill>
                <a:latin typeface="Times New Roman" pitchFamily="18" charset="0"/>
                <a:ea typeface="微软雅黑" pitchFamily="34" charset="-122"/>
                <a:cs typeface="Times New Roman" pitchFamily="18" charset="0"/>
              </a:rPr>
              <a:t>值为</a:t>
            </a:r>
            <a:r>
              <a:rPr lang="en-US" altLang="zh-CN" sz="2000" kern="1200" dirty="0" smtClean="0">
                <a:solidFill>
                  <a:srgbClr val="1A3868"/>
                </a:solidFill>
                <a:latin typeface="Times New Roman" pitchFamily="18" charset="0"/>
                <a:ea typeface="微软雅黑" pitchFamily="34" charset="-122"/>
                <a:cs typeface="Times New Roman" pitchFamily="18" charset="0"/>
              </a:rPr>
              <a:t>536</a:t>
            </a:r>
            <a:r>
              <a:rPr lang="zh-CN" altLang="en-US" sz="2000" kern="1200" dirty="0" smtClean="0">
                <a:solidFill>
                  <a:srgbClr val="1A3868"/>
                </a:solidFill>
                <a:latin typeface="Times New Roman" pitchFamily="18" charset="0"/>
                <a:ea typeface="微软雅黑" pitchFamily="34" charset="-122"/>
                <a:cs typeface="Times New Roman" pitchFamily="18" charset="0"/>
              </a:rPr>
              <a:t>字节，可使用</a:t>
            </a:r>
            <a:r>
              <a:rPr lang="en-US" altLang="zh-CN" sz="2000" kern="1200" dirty="0" smtClean="0">
                <a:solidFill>
                  <a:srgbClr val="1A3868"/>
                </a:solidFill>
                <a:latin typeface="Times New Roman" pitchFamily="18" charset="0"/>
                <a:ea typeface="微软雅黑" pitchFamily="34" charset="-122"/>
                <a:cs typeface="Times New Roman" pitchFamily="18" charset="0"/>
              </a:rPr>
              <a:t>SYN</a:t>
            </a:r>
            <a:r>
              <a:rPr lang="zh-CN" altLang="en-US" sz="2000" kern="1200" dirty="0" smtClean="0">
                <a:solidFill>
                  <a:srgbClr val="1A3868"/>
                </a:solidFill>
                <a:latin typeface="Times New Roman" pitchFamily="18" charset="0"/>
                <a:ea typeface="微软雅黑" pitchFamily="34" charset="-122"/>
                <a:cs typeface="Times New Roman" pitchFamily="18" charset="0"/>
              </a:rPr>
              <a:t>报文中最大段长度选项来协商；</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eaLnBrk="0" hangingPunct="0">
              <a:lnSpc>
                <a:spcPct val="120000"/>
              </a:lnSpc>
              <a:spcBef>
                <a:spcPct val="0"/>
              </a:spcBef>
            </a:pP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允许连接的双方可以选择使用不同的</a:t>
            </a:r>
            <a:r>
              <a:rPr lang="en-US" altLang="zh-CN" sz="2000" kern="1200" dirty="0" smtClean="0">
                <a:solidFill>
                  <a:srgbClr val="1A3868"/>
                </a:solidFill>
                <a:latin typeface="Times New Roman" pitchFamily="18" charset="0"/>
                <a:ea typeface="微软雅黑" pitchFamily="34" charset="-122"/>
                <a:cs typeface="Times New Roman" pitchFamily="18" charset="0"/>
              </a:rPr>
              <a:t>MSS</a:t>
            </a:r>
            <a:r>
              <a:rPr lang="zh-CN" altLang="en-US" sz="2000" kern="1200" dirty="0" smtClean="0">
                <a:solidFill>
                  <a:srgbClr val="1A3868"/>
                </a:solidFill>
                <a:latin typeface="Times New Roman" pitchFamily="18" charset="0"/>
                <a:ea typeface="微软雅黑" pitchFamily="34" charset="-122"/>
                <a:cs typeface="Times New Roman" pitchFamily="18" charset="0"/>
              </a:rPr>
              <a:t>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blinds(horizontal)">
                                      <p:cBhvr>
                                        <p:cTn id="7" dur="500"/>
                                        <p:tgtEl>
                                          <p:spTgt spid="5325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250">
                                            <p:txEl>
                                              <p:pRg st="1" end="1"/>
                                            </p:txEl>
                                          </p:spTgt>
                                        </p:tgtEl>
                                        <p:attrNameLst>
                                          <p:attrName>style.visibility</p:attrName>
                                        </p:attrNameLst>
                                      </p:cBhvr>
                                      <p:to>
                                        <p:strVal val="visible"/>
                                      </p:to>
                                    </p:set>
                                    <p:animEffect transition="in" filter="blinds(horizontal)">
                                      <p:cBhvr>
                                        <p:cTn id="10" dur="500"/>
                                        <p:tgtEl>
                                          <p:spTgt spid="5325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3250">
                                            <p:txEl>
                                              <p:pRg st="3" end="3"/>
                                            </p:txEl>
                                          </p:spTgt>
                                        </p:tgtEl>
                                        <p:attrNameLst>
                                          <p:attrName>style.visibility</p:attrName>
                                        </p:attrNameLst>
                                      </p:cBhvr>
                                      <p:to>
                                        <p:strVal val="visible"/>
                                      </p:to>
                                    </p:set>
                                    <p:animEffect transition="in" filter="blinds(horizontal)">
                                      <p:cBhvr>
                                        <p:cTn id="15" dur="500"/>
                                        <p:tgtEl>
                                          <p:spTgt spid="53250">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3250">
                                            <p:txEl>
                                              <p:pRg st="4" end="4"/>
                                            </p:txEl>
                                          </p:spTgt>
                                        </p:tgtEl>
                                        <p:attrNameLst>
                                          <p:attrName>style.visibility</p:attrName>
                                        </p:attrNameLst>
                                      </p:cBhvr>
                                      <p:to>
                                        <p:strVal val="visible"/>
                                      </p:to>
                                    </p:set>
                                    <p:animEffect transition="in" filter="blinds(horizontal)">
                                      <p:cBhvr>
                                        <p:cTn id="18" dur="500"/>
                                        <p:tgtEl>
                                          <p:spTgt spid="53250">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3250">
                                            <p:txEl>
                                              <p:pRg st="5" end="5"/>
                                            </p:txEl>
                                          </p:spTgt>
                                        </p:tgtEl>
                                        <p:attrNameLst>
                                          <p:attrName>style.visibility</p:attrName>
                                        </p:attrNameLst>
                                      </p:cBhvr>
                                      <p:to>
                                        <p:strVal val="visible"/>
                                      </p:to>
                                    </p:set>
                                    <p:animEffect transition="in" filter="blinds(horizontal)">
                                      <p:cBhvr>
                                        <p:cTn id="21" dur="500"/>
                                        <p:tgtEl>
                                          <p:spTgt spid="532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2666529" y="2199854"/>
            <a:ext cx="3705671" cy="102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cap="all">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a:lstStyle>
          <a:p>
            <a:r>
              <a:rPr lang="zh-CN" altLang="en-US" sz="4800" u="none" kern="0" smtClean="0">
                <a:solidFill>
                  <a:srgbClr val="1A3868"/>
                </a:solidFill>
                <a:latin typeface="Times New Roman" pitchFamily="18" charset="0"/>
                <a:ea typeface="+mn-ea"/>
                <a:cs typeface="Times New Roman" pitchFamily="18" charset="0"/>
              </a:rPr>
              <a:t>习题</a:t>
            </a:r>
            <a:endParaRPr lang="zh-CN" altLang="en-US" sz="4800" u="none" kern="0" dirty="0">
              <a:solidFill>
                <a:srgbClr val="1A3868"/>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059799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556320"/>
            <a:ext cx="6429420" cy="857250"/>
          </a:xfrm>
        </p:spPr>
        <p:txBody>
          <a:bodyPr/>
          <a:lstStyle/>
          <a:p>
            <a:r>
              <a:rPr lang="zh-CN" altLang="en-US" sz="2400" dirty="0"/>
              <a:t>选择</a:t>
            </a:r>
          </a:p>
        </p:txBody>
      </p:sp>
      <p:sp>
        <p:nvSpPr>
          <p:cNvPr id="3" name="内容占位符 2"/>
          <p:cNvSpPr>
            <a:spLocks noGrp="1"/>
          </p:cNvSpPr>
          <p:nvPr>
            <p:ph idx="1"/>
          </p:nvPr>
        </p:nvSpPr>
        <p:spPr>
          <a:xfrm>
            <a:off x="285720" y="1286660"/>
            <a:ext cx="7022584" cy="3734156"/>
          </a:xfrm>
        </p:spPr>
        <p:txBody>
          <a:bodyPr/>
          <a:lstStyle/>
          <a:p>
            <a:pPr marL="0" indent="0">
              <a:spcBef>
                <a:spcPts val="600"/>
              </a:spcBef>
              <a:buNone/>
            </a:pPr>
            <a:r>
              <a:rPr lang="en-US" altLang="zh-CN" sz="2000" kern="1200" dirty="0" smtClean="0">
                <a:solidFill>
                  <a:srgbClr val="1A3868"/>
                </a:solidFill>
                <a:latin typeface="Times New Roman" pitchFamily="18" charset="0"/>
                <a:ea typeface="微软雅黑" pitchFamily="34" charset="-122"/>
              </a:rPr>
              <a:t>8</a:t>
            </a:r>
            <a:r>
              <a:rPr lang="zh-CN" altLang="en-US" sz="2000" kern="1200" dirty="0" smtClean="0">
                <a:solidFill>
                  <a:srgbClr val="1A3868"/>
                </a:solidFill>
                <a:latin typeface="Times New Roman" pitchFamily="18" charset="0"/>
                <a:ea typeface="微软雅黑" pitchFamily="34" charset="-122"/>
              </a:rPr>
              <a:t>、</a:t>
            </a:r>
            <a:r>
              <a:rPr lang="zh-CN" altLang="zh-CN" sz="2000" kern="1200" dirty="0" smtClean="0">
                <a:solidFill>
                  <a:srgbClr val="1A3868"/>
                </a:solidFill>
                <a:latin typeface="Times New Roman" pitchFamily="18" charset="0"/>
                <a:ea typeface="微软雅黑" pitchFamily="34" charset="-122"/>
              </a:rPr>
              <a:t>主机</a:t>
            </a:r>
            <a:r>
              <a:rPr lang="zh-CN" altLang="zh-CN" sz="2000" kern="1200" dirty="0">
                <a:solidFill>
                  <a:srgbClr val="1A3868"/>
                </a:solidFill>
                <a:latin typeface="Times New Roman" pitchFamily="18" charset="0"/>
                <a:ea typeface="微软雅黑" pitchFamily="34" charset="-122"/>
              </a:rPr>
              <a:t>A向主机B连续发送了两个报文段，有效载荷分别为300B与500B，第一段的序号是</a:t>
            </a:r>
            <a:r>
              <a:rPr lang="zh-CN" altLang="zh-CN" sz="2000" kern="1200" dirty="0" smtClean="0">
                <a:solidFill>
                  <a:srgbClr val="1A3868"/>
                </a:solidFill>
                <a:latin typeface="Times New Roman" pitchFamily="18" charset="0"/>
                <a:ea typeface="微软雅黑" pitchFamily="34" charset="-122"/>
              </a:rPr>
              <a:t>100</a:t>
            </a:r>
            <a:r>
              <a:rPr lang="zh-CN" altLang="en-US" sz="2000" kern="1200" dirty="0" smtClean="0">
                <a:solidFill>
                  <a:srgbClr val="1A3868"/>
                </a:solidFill>
                <a:latin typeface="Times New Roman" pitchFamily="18" charset="0"/>
                <a:ea typeface="微软雅黑" pitchFamily="34" charset="-122"/>
              </a:rPr>
              <a:t>。</a:t>
            </a:r>
            <a:r>
              <a:rPr lang="zh-CN" altLang="zh-CN" sz="2000" kern="1200" dirty="0" smtClean="0">
                <a:solidFill>
                  <a:srgbClr val="1A3868"/>
                </a:solidFill>
                <a:latin typeface="Times New Roman" pitchFamily="18" charset="0"/>
                <a:ea typeface="微软雅黑" pitchFamily="34" charset="-122"/>
              </a:rPr>
              <a:t>主机</a:t>
            </a:r>
            <a:r>
              <a:rPr lang="zh-CN" altLang="zh-CN" sz="2000" kern="1200" dirty="0">
                <a:solidFill>
                  <a:srgbClr val="1A3868"/>
                </a:solidFill>
                <a:latin typeface="Times New Roman" pitchFamily="18" charset="0"/>
                <a:ea typeface="微软雅黑" pitchFamily="34" charset="-122"/>
              </a:rPr>
              <a:t>B正确接收后，发送给主机A</a:t>
            </a:r>
            <a:r>
              <a:rPr lang="zh-CN" altLang="zh-CN" sz="2000" kern="1200" dirty="0" smtClean="0">
                <a:solidFill>
                  <a:srgbClr val="1A3868"/>
                </a:solidFill>
                <a:latin typeface="Times New Roman" pitchFamily="18" charset="0"/>
                <a:ea typeface="微软雅黑" pitchFamily="34" charset="-122"/>
              </a:rPr>
              <a:t>的</a:t>
            </a:r>
            <a:r>
              <a:rPr lang="zh-CN" altLang="en-US" sz="2000" kern="1200" dirty="0" smtClean="0">
                <a:solidFill>
                  <a:srgbClr val="1A3868"/>
                </a:solidFill>
                <a:latin typeface="Times New Roman" pitchFamily="18" charset="0"/>
                <a:ea typeface="微软雅黑" pitchFamily="34" charset="-122"/>
              </a:rPr>
              <a:t>确认</a:t>
            </a:r>
            <a:r>
              <a:rPr lang="zh-CN" altLang="zh-CN" sz="2000" kern="1200" dirty="0" smtClean="0">
                <a:solidFill>
                  <a:srgbClr val="1A3868"/>
                </a:solidFill>
                <a:latin typeface="Times New Roman" pitchFamily="18" charset="0"/>
                <a:ea typeface="微软雅黑" pitchFamily="34" charset="-122"/>
              </a:rPr>
              <a:t>序号为</a:t>
            </a:r>
            <a:r>
              <a:rPr lang="zh-CN" altLang="en-US" sz="2000" kern="1200" dirty="0" smtClean="0">
                <a:solidFill>
                  <a:srgbClr val="1A3868"/>
                </a:solidFill>
                <a:latin typeface="Times New Roman" pitchFamily="18" charset="0"/>
                <a:ea typeface="微软雅黑" pitchFamily="34" charset="-122"/>
              </a:rPr>
              <a:t>（  ）</a:t>
            </a:r>
            <a:endParaRPr lang="en-US" altLang="zh-CN" sz="2000" kern="1200" dirty="0" smtClean="0">
              <a:solidFill>
                <a:srgbClr val="1A3868"/>
              </a:solidFill>
              <a:latin typeface="Times New Roman" pitchFamily="18" charset="0"/>
              <a:ea typeface="微软雅黑" pitchFamily="34" charset="-122"/>
            </a:endParaRPr>
          </a:p>
          <a:p>
            <a:pPr marL="0" indent="0">
              <a:spcBef>
                <a:spcPts val="600"/>
              </a:spcBef>
              <a:buNone/>
            </a:pPr>
            <a:r>
              <a:rPr lang="en-US" altLang="zh-CN" sz="2000" kern="1200" dirty="0" smtClean="0">
                <a:solidFill>
                  <a:srgbClr val="1A3868"/>
                </a:solidFill>
                <a:latin typeface="Times New Roman" pitchFamily="18" charset="0"/>
                <a:ea typeface="微软雅黑" pitchFamily="34" charset="-122"/>
              </a:rPr>
              <a:t>A.599	B.699	C.799	D.</a:t>
            </a:r>
            <a:r>
              <a:rPr lang="zh-CN" altLang="zh-CN" sz="2000" kern="1200" dirty="0" smtClean="0">
                <a:solidFill>
                  <a:srgbClr val="1A3868"/>
                </a:solidFill>
                <a:latin typeface="Times New Roman" pitchFamily="18" charset="0"/>
                <a:ea typeface="微软雅黑" pitchFamily="34" charset="-122"/>
              </a:rPr>
              <a:t>899</a:t>
            </a:r>
            <a:endParaRPr lang="en-US" altLang="zh-CN" sz="2000" kern="1200" dirty="0" smtClean="0">
              <a:solidFill>
                <a:srgbClr val="1A3868"/>
              </a:solidFill>
              <a:latin typeface="Times New Roman" pitchFamily="18" charset="0"/>
              <a:ea typeface="微软雅黑" pitchFamily="34" charset="-122"/>
            </a:endParaRPr>
          </a:p>
          <a:p>
            <a:pPr marL="0" indent="0">
              <a:spcBef>
                <a:spcPts val="600"/>
              </a:spcBef>
              <a:buNone/>
            </a:pPr>
            <a:endParaRPr lang="en-US" altLang="zh-CN" sz="1050" kern="1200" dirty="0">
              <a:solidFill>
                <a:srgbClr val="1A3868"/>
              </a:solidFill>
              <a:latin typeface="Times New Roman" pitchFamily="18" charset="0"/>
              <a:ea typeface="微软雅黑" pitchFamily="34" charset="-122"/>
            </a:endParaRPr>
          </a:p>
          <a:p>
            <a:pPr marL="0" indent="0">
              <a:spcBef>
                <a:spcPts val="600"/>
              </a:spcBef>
              <a:buNone/>
            </a:pPr>
            <a:r>
              <a:rPr lang="en-US" altLang="zh-CN" sz="2000" kern="1200" dirty="0" smtClean="0">
                <a:solidFill>
                  <a:srgbClr val="1A3868"/>
                </a:solidFill>
                <a:latin typeface="Times New Roman" pitchFamily="18" charset="0"/>
                <a:ea typeface="微软雅黑" pitchFamily="34" charset="-122"/>
              </a:rPr>
              <a:t>11</a:t>
            </a:r>
            <a:r>
              <a:rPr lang="zh-CN" altLang="en-US" sz="2000" kern="1200" dirty="0" smtClean="0">
                <a:solidFill>
                  <a:srgbClr val="1A3868"/>
                </a:solidFill>
                <a:latin typeface="Times New Roman" pitchFamily="18" charset="0"/>
                <a:ea typeface="微软雅黑" pitchFamily="34" charset="-122"/>
              </a:rPr>
              <a:t>、</a:t>
            </a:r>
            <a:r>
              <a:rPr lang="zh-CN" altLang="zh-CN" sz="2000" kern="1200" dirty="0" smtClean="0">
                <a:solidFill>
                  <a:srgbClr val="1A3868"/>
                </a:solidFill>
                <a:latin typeface="Times New Roman" pitchFamily="18" charset="0"/>
                <a:ea typeface="微软雅黑" pitchFamily="34" charset="-122"/>
              </a:rPr>
              <a:t>以下</a:t>
            </a:r>
            <a:r>
              <a:rPr lang="zh-CN" altLang="zh-CN" sz="2000" kern="1200" dirty="0">
                <a:solidFill>
                  <a:srgbClr val="1A3868"/>
                </a:solidFill>
                <a:latin typeface="Times New Roman" pitchFamily="18" charset="0"/>
                <a:ea typeface="微软雅黑" pitchFamily="34" charset="-122"/>
              </a:rPr>
              <a:t>关于TCP报文格式的描述中错误的</a:t>
            </a:r>
            <a:r>
              <a:rPr lang="zh-CN" altLang="zh-CN" sz="2000" kern="1200" dirty="0" smtClean="0">
                <a:solidFill>
                  <a:srgbClr val="1A3868"/>
                </a:solidFill>
                <a:latin typeface="Times New Roman" pitchFamily="18" charset="0"/>
                <a:ea typeface="微软雅黑" pitchFamily="34" charset="-122"/>
              </a:rPr>
              <a:t>是</a:t>
            </a:r>
            <a:r>
              <a:rPr lang="zh-CN" altLang="en-US" sz="2000" kern="1200" dirty="0" smtClean="0">
                <a:solidFill>
                  <a:srgbClr val="1A3868"/>
                </a:solidFill>
                <a:latin typeface="Times New Roman" pitchFamily="18" charset="0"/>
                <a:ea typeface="微软雅黑" pitchFamily="34" charset="-122"/>
              </a:rPr>
              <a:t>（   ）</a:t>
            </a:r>
            <a:endParaRPr lang="en-US" altLang="zh-CN" sz="2000" kern="1200" dirty="0" smtClean="0">
              <a:solidFill>
                <a:srgbClr val="1A3868"/>
              </a:solidFill>
              <a:latin typeface="Times New Roman" pitchFamily="18" charset="0"/>
              <a:ea typeface="微软雅黑" pitchFamily="34" charset="-122"/>
            </a:endParaRPr>
          </a:p>
          <a:p>
            <a:pPr marL="457200" indent="-457200">
              <a:spcBef>
                <a:spcPts val="0"/>
              </a:spcBef>
              <a:buFont typeface="+mj-lt"/>
              <a:buAutoNum type="alphaUcPeriod"/>
            </a:pPr>
            <a:r>
              <a:rPr lang="en-US" altLang="zh-CN" sz="2000" kern="1200" dirty="0" smtClean="0">
                <a:solidFill>
                  <a:srgbClr val="1A3868"/>
                </a:solidFill>
                <a:latin typeface="Times New Roman" pitchFamily="18" charset="0"/>
                <a:ea typeface="微软雅黑" pitchFamily="34" charset="-122"/>
              </a:rPr>
              <a:t>TCP</a:t>
            </a:r>
            <a:r>
              <a:rPr lang="zh-CN" altLang="en-US" sz="2000" kern="1200" dirty="0" smtClean="0">
                <a:solidFill>
                  <a:srgbClr val="1A3868"/>
                </a:solidFill>
                <a:latin typeface="Times New Roman" pitchFamily="18" charset="0"/>
                <a:ea typeface="微软雅黑" pitchFamily="34" charset="-122"/>
              </a:rPr>
              <a:t>报头长度为</a:t>
            </a:r>
            <a:r>
              <a:rPr lang="en-US" altLang="zh-CN" sz="2000" kern="1200" dirty="0" smtClean="0">
                <a:solidFill>
                  <a:srgbClr val="1A3868"/>
                </a:solidFill>
                <a:latin typeface="Times New Roman" pitchFamily="18" charset="0"/>
                <a:ea typeface="微软雅黑" pitchFamily="34" charset="-122"/>
              </a:rPr>
              <a:t>20~60</a:t>
            </a:r>
            <a:r>
              <a:rPr lang="zh-CN" altLang="en-US" sz="2000" kern="1200" dirty="0" smtClean="0">
                <a:solidFill>
                  <a:srgbClr val="1A3868"/>
                </a:solidFill>
                <a:latin typeface="Times New Roman" pitchFamily="18" charset="0"/>
                <a:ea typeface="微软雅黑" pitchFamily="34" charset="-122"/>
              </a:rPr>
              <a:t>字节，其中固定部分长度为</a:t>
            </a:r>
            <a:r>
              <a:rPr lang="en-US" altLang="zh-CN" sz="2000" kern="1200" dirty="0" smtClean="0">
                <a:solidFill>
                  <a:srgbClr val="1A3868"/>
                </a:solidFill>
                <a:latin typeface="Times New Roman" pitchFamily="18" charset="0"/>
                <a:ea typeface="微软雅黑" pitchFamily="34" charset="-122"/>
              </a:rPr>
              <a:t>20</a:t>
            </a:r>
            <a:r>
              <a:rPr lang="zh-CN" altLang="en-US" sz="2000" kern="1200" dirty="0" smtClean="0">
                <a:solidFill>
                  <a:srgbClr val="1A3868"/>
                </a:solidFill>
                <a:latin typeface="Times New Roman" pitchFamily="18" charset="0"/>
                <a:ea typeface="微软雅黑" pitchFamily="34" charset="-122"/>
              </a:rPr>
              <a:t>字节</a:t>
            </a:r>
            <a:endParaRPr lang="en-US" altLang="zh-CN" sz="2000" kern="1200" dirty="0" smtClean="0">
              <a:solidFill>
                <a:srgbClr val="1A3868"/>
              </a:solidFill>
              <a:latin typeface="Times New Roman" pitchFamily="18" charset="0"/>
              <a:ea typeface="微软雅黑" pitchFamily="34" charset="-122"/>
            </a:endParaRPr>
          </a:p>
          <a:p>
            <a:pPr marL="457200" indent="-457200">
              <a:spcBef>
                <a:spcPts val="0"/>
              </a:spcBef>
              <a:buFont typeface="+mj-lt"/>
              <a:buAutoNum type="alphaUcPeriod"/>
            </a:pPr>
            <a:r>
              <a:rPr lang="en-US" altLang="zh-CN" sz="2000" kern="1200" dirty="0">
                <a:solidFill>
                  <a:srgbClr val="1A3868"/>
                </a:solidFill>
                <a:latin typeface="Times New Roman" pitchFamily="18" charset="0"/>
                <a:ea typeface="微软雅黑" pitchFamily="34" charset="-122"/>
                <a:cs typeface="Times New Roman" pitchFamily="18" charset="0"/>
              </a:rPr>
              <a:t>TCP</a:t>
            </a:r>
            <a:r>
              <a:rPr lang="zh-CN" altLang="en-US" sz="2000" kern="1200" dirty="0">
                <a:solidFill>
                  <a:srgbClr val="1A3868"/>
                </a:solidFill>
                <a:latin typeface="Times New Roman" pitchFamily="18" charset="0"/>
                <a:ea typeface="微软雅黑" pitchFamily="34" charset="-122"/>
                <a:cs typeface="Times New Roman" pitchFamily="18" charset="0"/>
              </a:rPr>
              <a:t>连接建立时</a:t>
            </a:r>
            <a:r>
              <a:rPr lang="zh-CN" altLang="en-US" sz="2000" kern="1200" dirty="0" smtClean="0">
                <a:solidFill>
                  <a:srgbClr val="1A3868"/>
                </a:solidFill>
                <a:latin typeface="Times New Roman" pitchFamily="18" charset="0"/>
                <a:ea typeface="微软雅黑" pitchFamily="34" charset="-122"/>
                <a:cs typeface="Times New Roman" pitchFamily="18" charset="0"/>
              </a:rPr>
              <a:t>，每一方使用</a:t>
            </a:r>
            <a:r>
              <a:rPr lang="zh-CN" altLang="en-US" sz="2000" kern="1200" dirty="0">
                <a:solidFill>
                  <a:srgbClr val="1A3868"/>
                </a:solidFill>
                <a:latin typeface="Times New Roman" pitchFamily="18" charset="0"/>
                <a:ea typeface="微软雅黑" pitchFamily="34" charset="-122"/>
                <a:cs typeface="Times New Roman" pitchFamily="18" charset="0"/>
              </a:rPr>
              <a:t>随机数产生器产生一个初始序号</a:t>
            </a:r>
            <a:r>
              <a:rPr lang="en-US" altLang="zh-CN" sz="2000" kern="1200" dirty="0">
                <a:solidFill>
                  <a:srgbClr val="1A3868"/>
                </a:solidFill>
                <a:latin typeface="Times New Roman" pitchFamily="18" charset="0"/>
                <a:ea typeface="微软雅黑" pitchFamily="34" charset="-122"/>
                <a:cs typeface="Times New Roman" pitchFamily="18" charset="0"/>
              </a:rPr>
              <a:t>ISN</a:t>
            </a:r>
            <a:endParaRPr lang="en-US" altLang="zh-CN" sz="2000" kern="1200" dirty="0" smtClean="0">
              <a:solidFill>
                <a:srgbClr val="1A3868"/>
              </a:solidFill>
              <a:latin typeface="Times New Roman" pitchFamily="18" charset="0"/>
              <a:ea typeface="微软雅黑" pitchFamily="34" charset="-122"/>
            </a:endParaRPr>
          </a:p>
          <a:p>
            <a:pPr marL="457200" indent="-457200">
              <a:spcBef>
                <a:spcPts val="0"/>
              </a:spcBef>
              <a:buFont typeface="+mj-lt"/>
              <a:buAutoNum type="alphaUcPeriod"/>
            </a:pPr>
            <a:r>
              <a:rPr lang="zh-CN" altLang="zh-CN" sz="2000" kern="1200" dirty="0" smtClean="0">
                <a:solidFill>
                  <a:srgbClr val="1A3868"/>
                </a:solidFill>
                <a:latin typeface="Times New Roman" pitchFamily="18" charset="0"/>
                <a:ea typeface="微软雅黑" pitchFamily="34" charset="-122"/>
              </a:rPr>
              <a:t>确认</a:t>
            </a:r>
            <a:r>
              <a:rPr lang="zh-CN" altLang="zh-CN" sz="2000" kern="1200" dirty="0">
                <a:solidFill>
                  <a:srgbClr val="1A3868"/>
                </a:solidFill>
                <a:latin typeface="Times New Roman" pitchFamily="18" charset="0"/>
                <a:ea typeface="微软雅黑" pitchFamily="34" charset="-122"/>
              </a:rPr>
              <a:t>号字段长度为16</a:t>
            </a:r>
            <a:r>
              <a:rPr lang="zh-CN" altLang="zh-CN" sz="2000" kern="1200" dirty="0" smtClean="0">
                <a:solidFill>
                  <a:srgbClr val="1A3868"/>
                </a:solidFill>
                <a:latin typeface="Times New Roman" pitchFamily="18" charset="0"/>
                <a:ea typeface="微软雅黑" pitchFamily="34" charset="-122"/>
              </a:rPr>
              <a:t>位</a:t>
            </a:r>
            <a:endParaRPr lang="en-US" altLang="zh-CN" sz="2000" kern="1200" dirty="0" smtClean="0">
              <a:solidFill>
                <a:srgbClr val="1A3868"/>
              </a:solidFill>
              <a:latin typeface="Times New Roman" pitchFamily="18" charset="0"/>
              <a:ea typeface="微软雅黑" pitchFamily="34" charset="-122"/>
            </a:endParaRPr>
          </a:p>
          <a:p>
            <a:pPr marL="457200" indent="-457200">
              <a:spcBef>
                <a:spcPts val="0"/>
              </a:spcBef>
              <a:buFont typeface="+mj-lt"/>
              <a:buAutoNum type="alphaUcPeriod"/>
            </a:pPr>
            <a:r>
              <a:rPr lang="zh-CN" altLang="zh-CN" sz="2000" kern="1200" dirty="0">
                <a:solidFill>
                  <a:srgbClr val="1A3868"/>
                </a:solidFill>
                <a:latin typeface="Times New Roman" pitchFamily="18" charset="0"/>
                <a:ea typeface="微软雅黑" pitchFamily="34" charset="-122"/>
              </a:rPr>
              <a:t>确认</a:t>
            </a:r>
            <a:r>
              <a:rPr lang="zh-CN" altLang="zh-CN" sz="2000" kern="1200" dirty="0" smtClean="0">
                <a:solidFill>
                  <a:srgbClr val="1A3868"/>
                </a:solidFill>
                <a:latin typeface="Times New Roman" pitchFamily="18" charset="0"/>
                <a:ea typeface="微软雅黑" pitchFamily="34" charset="-122"/>
              </a:rPr>
              <a:t>号</a:t>
            </a:r>
            <a:r>
              <a:rPr lang="zh-CN" altLang="en-US" sz="2000" kern="1200" dirty="0" smtClean="0">
                <a:solidFill>
                  <a:srgbClr val="1A3868"/>
                </a:solidFill>
                <a:latin typeface="Times New Roman" pitchFamily="18" charset="0"/>
                <a:ea typeface="微软雅黑" pitchFamily="34" charset="-122"/>
              </a:rPr>
              <a:t>字段值为</a:t>
            </a:r>
            <a:r>
              <a:rPr lang="en-US" altLang="zh-CN" sz="2000" kern="1200" dirty="0" smtClean="0">
                <a:solidFill>
                  <a:srgbClr val="1A3868"/>
                </a:solidFill>
                <a:latin typeface="Times New Roman" pitchFamily="18" charset="0"/>
                <a:ea typeface="微软雅黑" pitchFamily="34" charset="-122"/>
              </a:rPr>
              <a:t>501</a:t>
            </a:r>
            <a:r>
              <a:rPr lang="zh-CN" altLang="en-US" sz="2000" kern="1200" dirty="0" smtClean="0">
                <a:solidFill>
                  <a:srgbClr val="1A3868"/>
                </a:solidFill>
                <a:latin typeface="Times New Roman" pitchFamily="18" charset="0"/>
                <a:ea typeface="微软雅黑" pitchFamily="34" charset="-122"/>
              </a:rPr>
              <a:t>，表示已正确接收了序号为</a:t>
            </a:r>
            <a:r>
              <a:rPr lang="en-US" altLang="zh-CN" sz="2000" kern="1200" dirty="0" smtClean="0">
                <a:solidFill>
                  <a:srgbClr val="1A3868"/>
                </a:solidFill>
                <a:latin typeface="Times New Roman" pitchFamily="18" charset="0"/>
                <a:ea typeface="微软雅黑" pitchFamily="34" charset="-122"/>
              </a:rPr>
              <a:t>500</a:t>
            </a:r>
            <a:r>
              <a:rPr lang="zh-CN" altLang="en-US" sz="2000" kern="1200" dirty="0" smtClean="0">
                <a:solidFill>
                  <a:srgbClr val="1A3868"/>
                </a:solidFill>
                <a:latin typeface="Times New Roman" pitchFamily="18" charset="0"/>
                <a:ea typeface="微软雅黑" pitchFamily="34" charset="-122"/>
              </a:rPr>
              <a:t>的字节</a:t>
            </a:r>
            <a:endParaRPr lang="zh-CN" altLang="zh-CN" sz="2000" b="1" kern="1200" dirty="0">
              <a:solidFill>
                <a:srgbClr val="1A3868"/>
              </a:solidFill>
              <a:latin typeface="Times New Roman" pitchFamily="18" charset="0"/>
              <a:ea typeface="微软雅黑" pitchFamily="34" charset="-122"/>
            </a:endParaRPr>
          </a:p>
          <a:p>
            <a:endParaRPr lang="zh-CN" altLang="en-US" b="1" dirty="0"/>
          </a:p>
        </p:txBody>
      </p:sp>
      <p:sp>
        <p:nvSpPr>
          <p:cNvPr id="4" name="矩形 3"/>
          <p:cNvSpPr/>
          <p:nvPr/>
        </p:nvSpPr>
        <p:spPr>
          <a:xfrm>
            <a:off x="2988394" y="1852464"/>
            <a:ext cx="359470" cy="461665"/>
          </a:xfrm>
          <a:prstGeom prst="rect">
            <a:avLst/>
          </a:prstGeom>
        </p:spPr>
        <p:txBody>
          <a:bodyPr wrap="square">
            <a:spAutoFit/>
          </a:bodyPr>
          <a:lstStyle/>
          <a:p>
            <a:r>
              <a:rPr lang="en-US" altLang="zh-CN" sz="2400" u="none" dirty="0" smtClean="0">
                <a:solidFill>
                  <a:srgbClr val="FF0000"/>
                </a:solidFill>
              </a:rPr>
              <a:t>D</a:t>
            </a:r>
            <a:endParaRPr lang="zh-CN" altLang="en-US" sz="2400" u="none" dirty="0">
              <a:solidFill>
                <a:srgbClr val="FF0000"/>
              </a:solidFill>
            </a:endParaRPr>
          </a:p>
        </p:txBody>
      </p:sp>
      <p:sp>
        <p:nvSpPr>
          <p:cNvPr id="5" name="矩形 4"/>
          <p:cNvSpPr/>
          <p:nvPr/>
        </p:nvSpPr>
        <p:spPr>
          <a:xfrm>
            <a:off x="5580682" y="2860576"/>
            <a:ext cx="359470" cy="461665"/>
          </a:xfrm>
          <a:prstGeom prst="rect">
            <a:avLst/>
          </a:prstGeom>
        </p:spPr>
        <p:txBody>
          <a:bodyPr wrap="square">
            <a:spAutoFit/>
          </a:bodyPr>
          <a:lstStyle/>
          <a:p>
            <a:r>
              <a:rPr lang="en-US" altLang="zh-CN" sz="2400" u="none" dirty="0" smtClean="0">
                <a:solidFill>
                  <a:srgbClr val="FF0000"/>
                </a:solidFill>
              </a:rPr>
              <a:t>C</a:t>
            </a:r>
            <a:endParaRPr lang="zh-CN" altLang="en-US" sz="2400" u="none" dirty="0">
              <a:solidFill>
                <a:srgbClr val="FF0000"/>
              </a:solidFill>
            </a:endParaRPr>
          </a:p>
        </p:txBody>
      </p:sp>
    </p:spTree>
    <p:extLst>
      <p:ext uri="{BB962C8B-B14F-4D97-AF65-F5344CB8AC3E}">
        <p14:creationId xmlns:p14="http://schemas.microsoft.com/office/powerpoint/2010/main" val="280922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70894"/>
            <a:ext cx="6840760" cy="3087688"/>
          </a:xfrm>
        </p:spPr>
        <p:txBody>
          <a:bodyPr/>
          <a:lstStyle/>
          <a:p>
            <a:pPr marL="0" indent="0" latinLnBrk="0">
              <a:lnSpc>
                <a:spcPct val="150000"/>
              </a:lnSpc>
              <a:buNone/>
            </a:pPr>
            <a:r>
              <a:rPr lang="en-US" altLang="zh-CN" sz="2000" kern="1200" dirty="0" smtClean="0">
                <a:solidFill>
                  <a:srgbClr val="1A3868"/>
                </a:solidFill>
                <a:latin typeface="Times New Roman" pitchFamily="18" charset="0"/>
                <a:ea typeface="微软雅黑" pitchFamily="34" charset="-122"/>
              </a:rPr>
              <a:t>12</a:t>
            </a:r>
            <a:r>
              <a:rPr lang="zh-CN" altLang="en-US" sz="2000" kern="1200" dirty="0" smtClean="0">
                <a:solidFill>
                  <a:srgbClr val="1A3868"/>
                </a:solidFill>
                <a:latin typeface="Times New Roman" pitchFamily="18" charset="0"/>
                <a:ea typeface="微软雅黑" pitchFamily="34" charset="-122"/>
              </a:rPr>
              <a:t>、以下</a:t>
            </a:r>
            <a:r>
              <a:rPr lang="zh-CN" altLang="en-US" sz="2000" kern="1200" dirty="0">
                <a:solidFill>
                  <a:srgbClr val="1A3868"/>
                </a:solidFill>
                <a:latin typeface="Times New Roman" pitchFamily="18" charset="0"/>
                <a:ea typeface="微软雅黑" pitchFamily="34" charset="-122"/>
              </a:rPr>
              <a:t>关于</a:t>
            </a:r>
            <a:r>
              <a:rPr lang="en-US" altLang="zh-CN" sz="2000" kern="1200" dirty="0">
                <a:solidFill>
                  <a:srgbClr val="1A3868"/>
                </a:solidFill>
                <a:latin typeface="Times New Roman" pitchFamily="18" charset="0"/>
                <a:ea typeface="微软雅黑" pitchFamily="34" charset="-122"/>
              </a:rPr>
              <a:t>TCP</a:t>
            </a:r>
            <a:r>
              <a:rPr lang="zh-CN" altLang="en-US" sz="2000" kern="1200" dirty="0">
                <a:solidFill>
                  <a:srgbClr val="1A3868"/>
                </a:solidFill>
                <a:latin typeface="Times New Roman" pitchFamily="18" charset="0"/>
                <a:ea typeface="微软雅黑" pitchFamily="34" charset="-122"/>
              </a:rPr>
              <a:t>报文头窗口字段的描述中，错误的是</a:t>
            </a:r>
            <a:r>
              <a:rPr lang="zh-CN" altLang="en-US" sz="2000" kern="1200" dirty="0" smtClean="0">
                <a:solidFill>
                  <a:srgbClr val="1A3868"/>
                </a:solidFill>
                <a:latin typeface="Times New Roman" pitchFamily="18" charset="0"/>
                <a:ea typeface="微软雅黑" pitchFamily="34" charset="-122"/>
              </a:rPr>
              <a:t>（</a:t>
            </a:r>
            <a:r>
              <a:rPr lang="en-US" altLang="zh-CN" sz="2000" kern="1200" dirty="0" smtClean="0">
                <a:solidFill>
                  <a:srgbClr val="1A3868"/>
                </a:solidFill>
                <a:latin typeface="Times New Roman" pitchFamily="18" charset="0"/>
                <a:ea typeface="微软雅黑" pitchFamily="34" charset="-122"/>
              </a:rPr>
              <a:t> </a:t>
            </a:r>
            <a:r>
              <a:rPr lang="zh-CN" altLang="en-US" sz="2000" kern="1200" dirty="0" smtClean="0">
                <a:solidFill>
                  <a:srgbClr val="1A3868"/>
                </a:solidFill>
                <a:latin typeface="Times New Roman" pitchFamily="18" charset="0"/>
                <a:ea typeface="微软雅黑" pitchFamily="34" charset="-122"/>
              </a:rPr>
              <a:t>）</a:t>
            </a:r>
            <a:endParaRPr lang="zh-CN" altLang="en-US" sz="2000" kern="1200" dirty="0">
              <a:solidFill>
                <a:srgbClr val="1A3868"/>
              </a:solidFill>
              <a:latin typeface="Times New Roman" pitchFamily="18" charset="0"/>
              <a:ea typeface="微软雅黑" pitchFamily="34" charset="-122"/>
            </a:endParaRPr>
          </a:p>
          <a:p>
            <a:pPr marL="360363" indent="-360363" latinLnBrk="0">
              <a:buFont typeface="+mj-lt"/>
              <a:buAutoNum type="alphaUcPeriod"/>
            </a:pPr>
            <a:r>
              <a:rPr lang="zh-CN" altLang="en-US" sz="2000" kern="1200" dirty="0">
                <a:solidFill>
                  <a:srgbClr val="1A3868"/>
                </a:solidFill>
                <a:latin typeface="Times New Roman" pitchFamily="18" charset="0"/>
                <a:ea typeface="微软雅黑" pitchFamily="34" charset="-122"/>
              </a:rPr>
              <a:t> </a:t>
            </a:r>
            <a:r>
              <a:rPr lang="zh-CN" altLang="en-US" sz="2000" kern="1200" dirty="0" smtClean="0">
                <a:solidFill>
                  <a:srgbClr val="1A3868"/>
                </a:solidFill>
                <a:latin typeface="Times New Roman" pitchFamily="18" charset="0"/>
                <a:ea typeface="微软雅黑" pitchFamily="34" charset="-122"/>
              </a:rPr>
              <a:t>窗口</a:t>
            </a:r>
            <a:r>
              <a:rPr lang="zh-CN" altLang="en-US" sz="2000" kern="1200" dirty="0">
                <a:solidFill>
                  <a:srgbClr val="1A3868"/>
                </a:solidFill>
                <a:latin typeface="Times New Roman" pitchFamily="18" charset="0"/>
                <a:ea typeface="微软雅黑" pitchFamily="34" charset="-122"/>
              </a:rPr>
              <a:t>字段值表示以字节为单位的窗口大小</a:t>
            </a:r>
          </a:p>
          <a:p>
            <a:pPr marL="360363" indent="-360363" latinLnBrk="0">
              <a:buFont typeface="+mj-lt"/>
              <a:buAutoNum type="alphaUcPeriod"/>
            </a:pPr>
            <a:r>
              <a:rPr lang="zh-CN" altLang="en-US" sz="2000" kern="1200" dirty="0">
                <a:solidFill>
                  <a:srgbClr val="1A3868"/>
                </a:solidFill>
                <a:latin typeface="Times New Roman" pitchFamily="18" charset="0"/>
                <a:ea typeface="微软雅黑" pitchFamily="34" charset="-122"/>
              </a:rPr>
              <a:t> </a:t>
            </a:r>
            <a:r>
              <a:rPr lang="zh-CN" altLang="en-US" sz="2000" kern="1200" dirty="0" smtClean="0">
                <a:solidFill>
                  <a:srgbClr val="1A3868"/>
                </a:solidFill>
                <a:latin typeface="Times New Roman" pitchFamily="18" charset="0"/>
                <a:ea typeface="微软雅黑" pitchFamily="34" charset="-122"/>
              </a:rPr>
              <a:t>接收</a:t>
            </a:r>
            <a:r>
              <a:rPr lang="zh-CN" altLang="en-US" sz="2000" kern="1200" dirty="0">
                <a:solidFill>
                  <a:srgbClr val="1A3868"/>
                </a:solidFill>
                <a:latin typeface="Times New Roman" pitchFamily="18" charset="0"/>
                <a:ea typeface="微软雅黑" pitchFamily="34" charset="-122"/>
              </a:rPr>
              <a:t>端需要设置一个窗口字段表示下一次传输接收端还有多大的接收容量</a:t>
            </a:r>
          </a:p>
          <a:p>
            <a:pPr marL="360363" indent="-360363" latinLnBrk="0">
              <a:buFont typeface="+mj-lt"/>
              <a:buAutoNum type="alphaUcPeriod"/>
            </a:pPr>
            <a:r>
              <a:rPr lang="zh-CN" altLang="en-US" sz="2000" kern="1200" dirty="0">
                <a:solidFill>
                  <a:srgbClr val="1A3868"/>
                </a:solidFill>
                <a:latin typeface="Times New Roman" pitchFamily="18" charset="0"/>
                <a:ea typeface="微软雅黑" pitchFamily="34" charset="-122"/>
              </a:rPr>
              <a:t> </a:t>
            </a:r>
            <a:r>
              <a:rPr lang="zh-CN" altLang="en-US" sz="2000" kern="1200" dirty="0" smtClean="0">
                <a:solidFill>
                  <a:srgbClr val="1A3868"/>
                </a:solidFill>
                <a:latin typeface="Times New Roman" pitchFamily="18" charset="0"/>
                <a:ea typeface="微软雅黑" pitchFamily="34" charset="-122"/>
              </a:rPr>
              <a:t>发送</a:t>
            </a:r>
            <a:r>
              <a:rPr lang="zh-CN" altLang="en-US" sz="2000" kern="1200" dirty="0">
                <a:solidFill>
                  <a:srgbClr val="1A3868"/>
                </a:solidFill>
                <a:latin typeface="Times New Roman" pitchFamily="18" charset="0"/>
                <a:ea typeface="微软雅黑" pitchFamily="34" charset="-122"/>
              </a:rPr>
              <a:t>端将根据接收端通知的窗口值来调整自己的发送窗口值大小</a:t>
            </a:r>
          </a:p>
          <a:p>
            <a:pPr marL="360363" indent="-360363" latinLnBrk="0">
              <a:buFont typeface="+mj-lt"/>
              <a:buAutoNum type="alphaUcPeriod"/>
            </a:pPr>
            <a:r>
              <a:rPr lang="zh-CN" altLang="en-US" sz="2000" kern="1200" dirty="0">
                <a:solidFill>
                  <a:srgbClr val="1A3868"/>
                </a:solidFill>
                <a:latin typeface="Times New Roman" pitchFamily="18" charset="0"/>
                <a:ea typeface="微软雅黑" pitchFamily="34" charset="-122"/>
              </a:rPr>
              <a:t> </a:t>
            </a:r>
            <a:r>
              <a:rPr lang="zh-CN" altLang="en-US" sz="2000" kern="1200" dirty="0" smtClean="0">
                <a:solidFill>
                  <a:srgbClr val="1A3868"/>
                </a:solidFill>
                <a:latin typeface="Times New Roman" pitchFamily="18" charset="0"/>
                <a:ea typeface="微软雅黑" pitchFamily="34" charset="-122"/>
              </a:rPr>
              <a:t>报头</a:t>
            </a:r>
            <a:r>
              <a:rPr lang="zh-CN" altLang="en-US" sz="2000" kern="1200" dirty="0">
                <a:solidFill>
                  <a:srgbClr val="1A3868"/>
                </a:solidFill>
                <a:latin typeface="Times New Roman" pitchFamily="18" charset="0"/>
                <a:ea typeface="微软雅黑" pitchFamily="34" charset="-122"/>
              </a:rPr>
              <a:t>中确认号</a:t>
            </a:r>
            <a:r>
              <a:rPr lang="zh-CN" altLang="en-US" sz="2000" kern="1200" dirty="0">
                <a:solidFill>
                  <a:srgbClr val="1A3868"/>
                </a:solidFill>
                <a:latin typeface="Times New Roman" pitchFamily="18" charset="0"/>
                <a:ea typeface="微软雅黑" pitchFamily="34" charset="-122"/>
              </a:rPr>
              <a:t>的字节号应该是</a:t>
            </a:r>
            <a:r>
              <a:rPr lang="en-US" altLang="zh-CN" sz="2000" kern="1200" dirty="0">
                <a:solidFill>
                  <a:srgbClr val="1A3868"/>
                </a:solidFill>
                <a:latin typeface="Times New Roman" pitchFamily="18" charset="0"/>
                <a:ea typeface="微软雅黑" pitchFamily="34" charset="-122"/>
              </a:rPr>
              <a:t>502</a:t>
            </a:r>
            <a:r>
              <a:rPr lang="zh-CN" altLang="en-US" sz="2000" kern="1200" dirty="0" smtClean="0">
                <a:solidFill>
                  <a:srgbClr val="1A3868"/>
                </a:solidFill>
                <a:latin typeface="Times New Roman" pitchFamily="18" charset="0"/>
                <a:ea typeface="微软雅黑" pitchFamily="34" charset="-122"/>
              </a:rPr>
              <a:t>值</a:t>
            </a:r>
            <a:r>
              <a:rPr lang="zh-CN" altLang="en-US" sz="2000" kern="1200" dirty="0">
                <a:solidFill>
                  <a:srgbClr val="1A3868"/>
                </a:solidFill>
                <a:latin typeface="Times New Roman" pitchFamily="18" charset="0"/>
                <a:ea typeface="微软雅黑" pitchFamily="34" charset="-122"/>
              </a:rPr>
              <a:t>是</a:t>
            </a:r>
            <a:r>
              <a:rPr lang="en-US" altLang="zh-CN" sz="2000" kern="1200" dirty="0">
                <a:solidFill>
                  <a:srgbClr val="1A3868"/>
                </a:solidFill>
                <a:latin typeface="Times New Roman" pitchFamily="18" charset="0"/>
                <a:ea typeface="微软雅黑" pitchFamily="34" charset="-122"/>
              </a:rPr>
              <a:t>502</a:t>
            </a:r>
            <a:r>
              <a:rPr lang="zh-CN" altLang="en-US" sz="2000" kern="1200" dirty="0">
                <a:solidFill>
                  <a:srgbClr val="1A3868"/>
                </a:solidFill>
                <a:latin typeface="Times New Roman" pitchFamily="18" charset="0"/>
                <a:ea typeface="微软雅黑" pitchFamily="34" charset="-122"/>
              </a:rPr>
              <a:t>、窗口字段的值是</a:t>
            </a:r>
            <a:r>
              <a:rPr lang="en-US" altLang="zh-CN" sz="2000" kern="1200" dirty="0">
                <a:solidFill>
                  <a:srgbClr val="1A3868"/>
                </a:solidFill>
                <a:latin typeface="Times New Roman" pitchFamily="18" charset="0"/>
                <a:ea typeface="微软雅黑" pitchFamily="34" charset="-122"/>
              </a:rPr>
              <a:t>1000</a:t>
            </a:r>
            <a:r>
              <a:rPr lang="zh-CN" altLang="en-US" sz="2000" kern="1200" dirty="0">
                <a:solidFill>
                  <a:srgbClr val="1A3868"/>
                </a:solidFill>
                <a:latin typeface="Times New Roman" pitchFamily="18" charset="0"/>
                <a:ea typeface="微软雅黑" pitchFamily="34" charset="-122"/>
              </a:rPr>
              <a:t>，表示：下一字段</a:t>
            </a:r>
            <a:r>
              <a:rPr lang="zh-CN" altLang="en-US" sz="2000" kern="1200" dirty="0" smtClean="0">
                <a:solidFill>
                  <a:srgbClr val="1A3868"/>
                </a:solidFill>
                <a:latin typeface="Times New Roman" pitchFamily="18" charset="0"/>
                <a:ea typeface="微软雅黑" pitchFamily="34" charset="-122"/>
              </a:rPr>
              <a:t>第一，</a:t>
            </a:r>
            <a:r>
              <a:rPr lang="zh-CN" altLang="en-US" sz="2000" kern="1200" dirty="0">
                <a:solidFill>
                  <a:srgbClr val="1A3868"/>
                </a:solidFill>
                <a:latin typeface="Times New Roman" pitchFamily="18" charset="0"/>
                <a:ea typeface="微软雅黑" pitchFamily="34" charset="-122"/>
              </a:rPr>
              <a:t>最后一个字节号最大为</a:t>
            </a:r>
            <a:r>
              <a:rPr lang="en-US" altLang="zh-CN" sz="2000" kern="1200" dirty="0" smtClean="0">
                <a:solidFill>
                  <a:srgbClr val="1A3868"/>
                </a:solidFill>
                <a:latin typeface="Times New Roman" pitchFamily="18" charset="0"/>
                <a:ea typeface="微软雅黑" pitchFamily="34" charset="-122"/>
              </a:rPr>
              <a:t>1502</a:t>
            </a:r>
            <a:endParaRPr lang="zh-CN" altLang="en-US" sz="2000" kern="1200" dirty="0">
              <a:solidFill>
                <a:srgbClr val="1A3868"/>
              </a:solidFill>
              <a:latin typeface="Times New Roman" pitchFamily="18" charset="0"/>
              <a:ea typeface="微软雅黑" pitchFamily="34" charset="-122"/>
            </a:endParaRPr>
          </a:p>
        </p:txBody>
      </p:sp>
      <p:sp>
        <p:nvSpPr>
          <p:cNvPr id="4" name="矩形 3"/>
          <p:cNvSpPr/>
          <p:nvPr/>
        </p:nvSpPr>
        <p:spPr>
          <a:xfrm>
            <a:off x="6490410" y="1258816"/>
            <a:ext cx="359470" cy="461665"/>
          </a:xfrm>
          <a:prstGeom prst="rect">
            <a:avLst/>
          </a:prstGeom>
        </p:spPr>
        <p:txBody>
          <a:bodyPr wrap="square">
            <a:spAutoFit/>
          </a:bodyPr>
          <a:lstStyle/>
          <a:p>
            <a:r>
              <a:rPr lang="en-US" altLang="zh-CN" sz="2400" u="none" dirty="0" smtClean="0">
                <a:solidFill>
                  <a:srgbClr val="FF0000"/>
                </a:solidFill>
              </a:rPr>
              <a:t>D</a:t>
            </a:r>
            <a:endParaRPr lang="zh-CN" altLang="en-US" sz="2400" u="none" dirty="0">
              <a:solidFill>
                <a:srgbClr val="FF0000"/>
              </a:solidFill>
            </a:endParaRPr>
          </a:p>
        </p:txBody>
      </p:sp>
    </p:spTree>
    <p:extLst>
      <p:ext uri="{BB962C8B-B14F-4D97-AF65-F5344CB8AC3E}">
        <p14:creationId xmlns:p14="http://schemas.microsoft.com/office/powerpoint/2010/main" val="155810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85720" y="1195464"/>
            <a:ext cx="6806560" cy="3087688"/>
          </a:xfrm>
        </p:spPr>
        <p:txBody>
          <a:bodyPr/>
          <a:lstStyle/>
          <a:p>
            <a:pPr marL="0" indent="0">
              <a:lnSpc>
                <a:spcPct val="150000"/>
              </a:lnSpc>
              <a:buNone/>
            </a:pPr>
            <a:r>
              <a:rPr lang="en-US" altLang="zh-CN" sz="2000" kern="1200" dirty="0" smtClean="0">
                <a:solidFill>
                  <a:srgbClr val="1A3868"/>
                </a:solidFill>
                <a:latin typeface="Times New Roman" pitchFamily="18" charset="0"/>
                <a:ea typeface="微软雅黑" pitchFamily="34" charset="-122"/>
              </a:rPr>
              <a:t>13</a:t>
            </a:r>
            <a:r>
              <a:rPr lang="zh-CN" altLang="en-US" sz="2000" kern="1200" dirty="0" smtClean="0">
                <a:solidFill>
                  <a:srgbClr val="1A3868"/>
                </a:solidFill>
                <a:latin typeface="Times New Roman" pitchFamily="18" charset="0"/>
                <a:ea typeface="微软雅黑" pitchFamily="34" charset="-122"/>
              </a:rPr>
              <a:t>、</a:t>
            </a:r>
            <a:r>
              <a:rPr lang="zh-CN" altLang="zh-CN" sz="2000" kern="1200" dirty="0" smtClean="0">
                <a:solidFill>
                  <a:srgbClr val="1A3868"/>
                </a:solidFill>
                <a:latin typeface="Times New Roman" pitchFamily="18" charset="0"/>
                <a:ea typeface="微软雅黑" pitchFamily="34" charset="-122"/>
              </a:rPr>
              <a:t>以下</a:t>
            </a:r>
            <a:r>
              <a:rPr lang="zh-CN" altLang="zh-CN" sz="2000" kern="1200" dirty="0">
                <a:solidFill>
                  <a:srgbClr val="1A3868"/>
                </a:solidFill>
                <a:latin typeface="Times New Roman" pitchFamily="18" charset="0"/>
                <a:ea typeface="微软雅黑" pitchFamily="34" charset="-122"/>
              </a:rPr>
              <a:t>关于TCP最大</a:t>
            </a:r>
            <a:r>
              <a:rPr lang="zh-CN" altLang="zh-CN" sz="2000" kern="1200" dirty="0" smtClean="0">
                <a:solidFill>
                  <a:srgbClr val="1A3868"/>
                </a:solidFill>
                <a:latin typeface="Times New Roman" pitchFamily="18" charset="0"/>
                <a:ea typeface="微软雅黑" pitchFamily="34" charset="-122"/>
              </a:rPr>
              <a:t>段</a:t>
            </a:r>
            <a:r>
              <a:rPr lang="zh-CN" altLang="en-US" sz="2000" kern="1200" dirty="0">
                <a:solidFill>
                  <a:srgbClr val="1A3868"/>
                </a:solidFill>
                <a:latin typeface="Times New Roman" pitchFamily="18" charset="0"/>
                <a:ea typeface="微软雅黑" pitchFamily="34" charset="-122"/>
              </a:rPr>
              <a:t>长度</a:t>
            </a:r>
            <a:r>
              <a:rPr lang="zh-CN" altLang="zh-CN" sz="2000" kern="1200" dirty="0" smtClean="0">
                <a:solidFill>
                  <a:srgbClr val="1A3868"/>
                </a:solidFill>
                <a:latin typeface="Times New Roman" pitchFamily="18" charset="0"/>
                <a:ea typeface="微软雅黑" pitchFamily="34" charset="-122"/>
              </a:rPr>
              <a:t>MSS</a:t>
            </a:r>
            <a:r>
              <a:rPr lang="zh-CN" altLang="zh-CN" sz="2000" kern="1200" dirty="0">
                <a:solidFill>
                  <a:srgbClr val="1A3868"/>
                </a:solidFill>
                <a:latin typeface="Times New Roman" pitchFamily="18" charset="0"/>
                <a:ea typeface="微软雅黑" pitchFamily="34" charset="-122"/>
              </a:rPr>
              <a:t>的描述中错误</a:t>
            </a:r>
            <a:r>
              <a:rPr lang="zh-CN" altLang="zh-CN" sz="2000" kern="1200" dirty="0" smtClean="0">
                <a:solidFill>
                  <a:srgbClr val="1A3868"/>
                </a:solidFill>
                <a:latin typeface="Times New Roman" pitchFamily="18" charset="0"/>
                <a:ea typeface="微软雅黑" pitchFamily="34" charset="-122"/>
              </a:rPr>
              <a:t>的</a:t>
            </a:r>
            <a:r>
              <a:rPr lang="zh-CN" altLang="en-US" sz="2000" kern="1200" dirty="0" smtClean="0">
                <a:solidFill>
                  <a:srgbClr val="1A3868"/>
                </a:solidFill>
                <a:latin typeface="Times New Roman" pitchFamily="18" charset="0"/>
                <a:ea typeface="微软雅黑" pitchFamily="34" charset="-122"/>
              </a:rPr>
              <a:t>（）</a:t>
            </a:r>
            <a:endParaRPr lang="en-US" altLang="zh-CN" sz="2000" kern="1200" dirty="0">
              <a:solidFill>
                <a:srgbClr val="1A3868"/>
              </a:solidFill>
              <a:latin typeface="Times New Roman" pitchFamily="18" charset="0"/>
              <a:ea typeface="微软雅黑" pitchFamily="34" charset="-122"/>
            </a:endParaRPr>
          </a:p>
          <a:p>
            <a:pPr marL="360363" indent="-360363">
              <a:buFont typeface="+mj-lt"/>
              <a:buAutoNum type="alphaUcPeriod"/>
            </a:pPr>
            <a:r>
              <a:rPr lang="zh-CN" altLang="zh-CN" sz="2000" kern="1200" dirty="0">
                <a:solidFill>
                  <a:srgbClr val="1A3868"/>
                </a:solidFill>
                <a:latin typeface="Times New Roman" pitchFamily="18" charset="0"/>
                <a:ea typeface="微软雅黑" pitchFamily="34" charset="-122"/>
              </a:rPr>
              <a:t>MSS</a:t>
            </a:r>
            <a:r>
              <a:rPr lang="zh-CN" altLang="en-US" sz="2000" kern="1200" dirty="0">
                <a:solidFill>
                  <a:srgbClr val="1A3868"/>
                </a:solidFill>
                <a:latin typeface="Times New Roman" pitchFamily="18" charset="0"/>
                <a:ea typeface="微软雅黑" pitchFamily="34" charset="-122"/>
              </a:rPr>
              <a:t>是在构成一个</a:t>
            </a:r>
            <a:r>
              <a:rPr lang="en-US" altLang="zh-CN" sz="2000" kern="1200" dirty="0">
                <a:solidFill>
                  <a:srgbClr val="1A3868"/>
                </a:solidFill>
                <a:latin typeface="Times New Roman" pitchFamily="18" charset="0"/>
                <a:ea typeface="微软雅黑" pitchFamily="34" charset="-122"/>
              </a:rPr>
              <a:t>TCP</a:t>
            </a:r>
            <a:r>
              <a:rPr lang="zh-CN" altLang="en-US" sz="2000" kern="1200" dirty="0">
                <a:solidFill>
                  <a:srgbClr val="1A3868"/>
                </a:solidFill>
                <a:latin typeface="Times New Roman" pitchFamily="18" charset="0"/>
                <a:ea typeface="微软雅黑" pitchFamily="34" charset="-122"/>
              </a:rPr>
              <a:t>报文段时最多可以放置的数据字节数</a:t>
            </a:r>
            <a:endParaRPr lang="en-US" altLang="zh-CN" sz="2000" kern="1200" dirty="0">
              <a:solidFill>
                <a:srgbClr val="1A3868"/>
              </a:solidFill>
              <a:latin typeface="Times New Roman" pitchFamily="18" charset="0"/>
              <a:ea typeface="微软雅黑" pitchFamily="34" charset="-122"/>
            </a:endParaRPr>
          </a:p>
          <a:p>
            <a:pPr marL="360363" indent="-360363">
              <a:buFont typeface="+mj-lt"/>
              <a:buAutoNum type="alphaUcPeriod"/>
            </a:pPr>
            <a:r>
              <a:rPr lang="zh-CN" altLang="zh-CN" sz="2000" kern="1200" dirty="0">
                <a:solidFill>
                  <a:srgbClr val="1A3868"/>
                </a:solidFill>
                <a:latin typeface="Times New Roman" pitchFamily="18" charset="0"/>
                <a:ea typeface="微软雅黑" pitchFamily="34" charset="-122"/>
              </a:rPr>
              <a:t>MSS值包括报头</a:t>
            </a:r>
            <a:r>
              <a:rPr lang="zh-CN" altLang="zh-CN" sz="2000" kern="1200" dirty="0" smtClean="0">
                <a:solidFill>
                  <a:srgbClr val="1A3868"/>
                </a:solidFill>
                <a:latin typeface="Times New Roman" pitchFamily="18" charset="0"/>
                <a:ea typeface="微软雅黑" pitchFamily="34" charset="-122"/>
              </a:rPr>
              <a:t>长度</a:t>
            </a:r>
            <a:endParaRPr lang="en-US" altLang="zh-CN" sz="2000" kern="1200" dirty="0" smtClean="0">
              <a:solidFill>
                <a:srgbClr val="1A3868"/>
              </a:solidFill>
              <a:latin typeface="Times New Roman" pitchFamily="18" charset="0"/>
              <a:ea typeface="微软雅黑" pitchFamily="34" charset="-122"/>
            </a:endParaRPr>
          </a:p>
          <a:p>
            <a:pPr marL="360363" indent="-360363">
              <a:buFont typeface="+mj-lt"/>
              <a:buAutoNum type="alphaUcPeriod"/>
            </a:pPr>
            <a:r>
              <a:rPr lang="zh-CN" altLang="zh-CN" sz="2000" kern="1200" dirty="0">
                <a:solidFill>
                  <a:srgbClr val="1A3868"/>
                </a:solidFill>
                <a:latin typeface="Times New Roman" pitchFamily="18" charset="0"/>
                <a:ea typeface="微软雅黑" pitchFamily="34" charset="-122"/>
              </a:rPr>
              <a:t>MSS</a:t>
            </a:r>
            <a:r>
              <a:rPr lang="zh-CN" altLang="zh-CN" sz="2000" kern="1200" dirty="0" smtClean="0">
                <a:solidFill>
                  <a:srgbClr val="1A3868"/>
                </a:solidFill>
                <a:latin typeface="Times New Roman" pitchFamily="18" charset="0"/>
                <a:ea typeface="微软雅黑" pitchFamily="34" charset="-122"/>
              </a:rPr>
              <a:t>值</a:t>
            </a:r>
            <a:r>
              <a:rPr lang="zh-CN" altLang="en-US" sz="2000" kern="1200" dirty="0" smtClean="0">
                <a:solidFill>
                  <a:srgbClr val="1A3868"/>
                </a:solidFill>
                <a:latin typeface="Times New Roman" pitchFamily="18" charset="0"/>
                <a:ea typeface="微软雅黑" pitchFamily="34" charset="-122"/>
              </a:rPr>
              <a:t>的大小直接影响到发送和接收缓冲区设置的大小与使用效率</a:t>
            </a:r>
            <a:endParaRPr lang="en-US" altLang="zh-CN" sz="2000" kern="1200" dirty="0" smtClean="0">
              <a:solidFill>
                <a:srgbClr val="1A3868"/>
              </a:solidFill>
              <a:latin typeface="Times New Roman" pitchFamily="18" charset="0"/>
              <a:ea typeface="微软雅黑" pitchFamily="34" charset="-122"/>
            </a:endParaRPr>
          </a:p>
          <a:p>
            <a:pPr marL="360363" indent="-360363">
              <a:buFont typeface="+mj-lt"/>
              <a:buAutoNum type="alphaUcPeriod"/>
            </a:pPr>
            <a:r>
              <a:rPr lang="zh-CN" altLang="en-US" sz="2000" kern="1200" dirty="0" smtClean="0">
                <a:solidFill>
                  <a:srgbClr val="1A3868"/>
                </a:solidFill>
                <a:latin typeface="Times New Roman" pitchFamily="18" charset="0"/>
                <a:ea typeface="微软雅黑" pitchFamily="34" charset="-122"/>
              </a:rPr>
              <a:t>默认的</a:t>
            </a:r>
            <a:r>
              <a:rPr lang="zh-CN" altLang="zh-CN" sz="2000" kern="1200" dirty="0">
                <a:solidFill>
                  <a:srgbClr val="1A3868"/>
                </a:solidFill>
                <a:latin typeface="Times New Roman" pitchFamily="18" charset="0"/>
                <a:ea typeface="微软雅黑" pitchFamily="34" charset="-122"/>
              </a:rPr>
              <a:t>MSS</a:t>
            </a:r>
            <a:r>
              <a:rPr lang="zh-CN" altLang="zh-CN" sz="2000" kern="1200" dirty="0" smtClean="0">
                <a:solidFill>
                  <a:srgbClr val="1A3868"/>
                </a:solidFill>
                <a:latin typeface="Times New Roman" pitchFamily="18" charset="0"/>
                <a:ea typeface="微软雅黑" pitchFamily="34" charset="-122"/>
              </a:rPr>
              <a:t>值</a:t>
            </a:r>
            <a:r>
              <a:rPr lang="zh-CN" altLang="en-US" sz="2000" kern="1200" dirty="0" smtClean="0">
                <a:solidFill>
                  <a:srgbClr val="1A3868"/>
                </a:solidFill>
                <a:latin typeface="Times New Roman" pitchFamily="18" charset="0"/>
                <a:ea typeface="微软雅黑" pitchFamily="34" charset="-122"/>
              </a:rPr>
              <a:t>为</a:t>
            </a:r>
            <a:r>
              <a:rPr lang="en-US" altLang="zh-CN" sz="2000" kern="1200" dirty="0" smtClean="0">
                <a:solidFill>
                  <a:srgbClr val="1A3868"/>
                </a:solidFill>
                <a:latin typeface="Times New Roman" pitchFamily="18" charset="0"/>
                <a:ea typeface="微软雅黑" pitchFamily="34" charset="-122"/>
              </a:rPr>
              <a:t>536</a:t>
            </a:r>
            <a:r>
              <a:rPr lang="zh-CN" altLang="en-US" sz="2000" kern="1200" dirty="0" smtClean="0">
                <a:solidFill>
                  <a:srgbClr val="1A3868"/>
                </a:solidFill>
                <a:latin typeface="Times New Roman" pitchFamily="18" charset="0"/>
                <a:ea typeface="微软雅黑" pitchFamily="34" charset="-122"/>
              </a:rPr>
              <a:t>字节</a:t>
            </a:r>
            <a:endParaRPr lang="en-US" altLang="zh-CN" sz="2000" b="1" kern="1200" dirty="0">
              <a:solidFill>
                <a:srgbClr val="1A3868"/>
              </a:solidFill>
              <a:latin typeface="Times New Roman" pitchFamily="18" charset="0"/>
              <a:ea typeface="微软雅黑" pitchFamily="34" charset="-122"/>
            </a:endParaRPr>
          </a:p>
          <a:p>
            <a:pPr marL="0" indent="0">
              <a:buNone/>
            </a:pPr>
            <a:endParaRPr lang="zh-CN" altLang="en-US" sz="2000" kern="1200" dirty="0">
              <a:solidFill>
                <a:srgbClr val="1A3868"/>
              </a:solidFill>
              <a:latin typeface="Times New Roman" pitchFamily="18" charset="0"/>
              <a:ea typeface="微软雅黑" pitchFamily="34" charset="-122"/>
            </a:endParaRPr>
          </a:p>
        </p:txBody>
      </p:sp>
      <p:sp>
        <p:nvSpPr>
          <p:cNvPr id="4" name="矩形 3"/>
          <p:cNvSpPr/>
          <p:nvPr/>
        </p:nvSpPr>
        <p:spPr>
          <a:xfrm>
            <a:off x="5975320" y="1258816"/>
            <a:ext cx="359470" cy="461665"/>
          </a:xfrm>
          <a:prstGeom prst="rect">
            <a:avLst/>
          </a:prstGeom>
        </p:spPr>
        <p:txBody>
          <a:bodyPr wrap="square">
            <a:spAutoFit/>
          </a:bodyPr>
          <a:lstStyle/>
          <a:p>
            <a:r>
              <a:rPr lang="en-US" altLang="zh-CN" sz="2400" u="none" dirty="0">
                <a:solidFill>
                  <a:srgbClr val="FF0000"/>
                </a:solidFill>
              </a:rPr>
              <a:t>B</a:t>
            </a:r>
            <a:endParaRPr lang="zh-CN" altLang="en-US" sz="2400" u="none" dirty="0">
              <a:solidFill>
                <a:srgbClr val="FF0000"/>
              </a:solidFill>
            </a:endParaRPr>
          </a:p>
        </p:txBody>
      </p:sp>
    </p:spTree>
    <p:extLst>
      <p:ext uri="{BB962C8B-B14F-4D97-AF65-F5344CB8AC3E}">
        <p14:creationId xmlns:p14="http://schemas.microsoft.com/office/powerpoint/2010/main" val="91424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5" name="Text Box 107"/>
          <p:cNvSpPr txBox="1">
            <a:spLocks noChangeArrowheads="1"/>
          </p:cNvSpPr>
          <p:nvPr/>
        </p:nvSpPr>
        <p:spPr bwMode="auto">
          <a:xfrm>
            <a:off x="357158" y="715156"/>
            <a:ext cx="3045834" cy="461665"/>
          </a:xfrm>
          <a:prstGeom prst="rect">
            <a:avLst/>
          </a:prstGeom>
          <a:noFill/>
          <a:ln w="9525">
            <a:noFill/>
            <a:miter lim="800000"/>
            <a:headEnd/>
            <a:tailEnd/>
          </a:ln>
        </p:spPr>
        <p:txBody>
          <a:bodyPr wrap="none">
            <a:spAutoFit/>
          </a:bodyPr>
          <a:lstStyle/>
          <a:p>
            <a:r>
              <a:rPr lang="zh-CN" altLang="en-US" sz="2400" b="0" u="none" dirty="0" smtClean="0">
                <a:solidFill>
                  <a:srgbClr val="007D7A"/>
                </a:solidFill>
                <a:ea typeface="+mj-ea"/>
              </a:rPr>
              <a:t>一、</a:t>
            </a:r>
            <a:r>
              <a:rPr lang="en-US" altLang="zh-CN" sz="2400" b="0" u="none" dirty="0" smtClean="0">
                <a:solidFill>
                  <a:srgbClr val="007D7A"/>
                </a:solidFill>
                <a:ea typeface="+mj-ea"/>
              </a:rPr>
              <a:t>TCP </a:t>
            </a:r>
            <a:r>
              <a:rPr lang="zh-CN" altLang="en-US" sz="2400" b="0" u="none" dirty="0" smtClean="0">
                <a:solidFill>
                  <a:srgbClr val="007D7A"/>
                </a:solidFill>
                <a:ea typeface="+mj-ea"/>
              </a:rPr>
              <a:t>报头的格式 </a:t>
            </a:r>
            <a:endParaRPr lang="zh-CN" altLang="en-US" sz="2400" b="0" u="none" dirty="0">
              <a:solidFill>
                <a:srgbClr val="007D7A"/>
              </a:solidFill>
              <a:ea typeface="+mj-ea"/>
            </a:endParaRPr>
          </a:p>
        </p:txBody>
      </p:sp>
      <p:grpSp>
        <p:nvGrpSpPr>
          <p:cNvPr id="102" name="组合 101"/>
          <p:cNvGrpSpPr/>
          <p:nvPr/>
        </p:nvGrpSpPr>
        <p:grpSpPr>
          <a:xfrm>
            <a:off x="-34928" y="1197198"/>
            <a:ext cx="7178696" cy="3875676"/>
            <a:chOff x="380975" y="662656"/>
            <a:chExt cx="8652702" cy="4250477"/>
          </a:xfrm>
        </p:grpSpPr>
        <p:sp>
          <p:nvSpPr>
            <p:cNvPr id="19457" name="AutoShape 4"/>
            <p:cNvSpPr>
              <a:spLocks noChangeArrowheads="1"/>
            </p:cNvSpPr>
            <p:nvPr/>
          </p:nvSpPr>
          <p:spPr bwMode="auto">
            <a:xfrm>
              <a:off x="657225" y="4718050"/>
              <a:ext cx="635000" cy="190500"/>
            </a:xfrm>
            <a:prstGeom prst="leftArrow">
              <a:avLst>
                <a:gd name="adj1" fmla="val 50000"/>
                <a:gd name="adj2" fmla="val 83333"/>
              </a:avLst>
            </a:prstGeom>
            <a:solidFill>
              <a:schemeClr val="hlink"/>
            </a:solidFill>
            <a:ln w="127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19458" name="Rectangle 106"/>
            <p:cNvSpPr>
              <a:spLocks noChangeArrowheads="1"/>
            </p:cNvSpPr>
            <p:nvPr/>
          </p:nvSpPr>
          <p:spPr bwMode="auto">
            <a:xfrm>
              <a:off x="1258888" y="4533721"/>
              <a:ext cx="1225550" cy="379412"/>
            </a:xfrm>
            <a:prstGeom prst="rect">
              <a:avLst/>
            </a:prstGeom>
            <a:solidFill>
              <a:srgbClr val="CCFF99"/>
            </a:solidFill>
            <a:ln w="19050">
              <a:solidFill>
                <a:srgbClr val="333399"/>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19459" name="Line 33"/>
            <p:cNvSpPr>
              <a:spLocks noChangeShapeType="1"/>
            </p:cNvSpPr>
            <p:nvPr/>
          </p:nvSpPr>
          <p:spPr bwMode="auto">
            <a:xfrm flipH="1">
              <a:off x="928688" y="1273175"/>
              <a:ext cx="15875" cy="2068513"/>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19460" name="Rectangle 34"/>
            <p:cNvSpPr>
              <a:spLocks noChangeArrowheads="1"/>
            </p:cNvSpPr>
            <p:nvPr/>
          </p:nvSpPr>
          <p:spPr bwMode="auto">
            <a:xfrm>
              <a:off x="551204" y="2076450"/>
              <a:ext cx="585788" cy="530225"/>
            </a:xfrm>
            <a:prstGeom prst="rect">
              <a:avLst/>
            </a:prstGeom>
            <a:solidFill>
              <a:srgbClr val="EEFBF5"/>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1600" b="0" u="none" dirty="0">
                  <a:solidFill>
                    <a:srgbClr val="333399"/>
                  </a:solidFill>
                  <a:latin typeface="Arial" charset="0"/>
                  <a:ea typeface="黑体" pitchFamily="2" charset="-122"/>
                </a:rPr>
                <a:t>TCP</a:t>
              </a:r>
            </a:p>
            <a:p>
              <a:pPr defTabSz="762000" eaLnBrk="0" hangingPunct="0">
                <a:lnSpc>
                  <a:spcPct val="90000"/>
                </a:lnSpc>
              </a:pPr>
              <a:r>
                <a:rPr kumimoji="1" lang="zh-CN" altLang="en-US" sz="1600" b="0" u="none" dirty="0">
                  <a:solidFill>
                    <a:srgbClr val="333399"/>
                  </a:solidFill>
                  <a:latin typeface="Arial" charset="0"/>
                  <a:ea typeface="黑体" pitchFamily="2" charset="-122"/>
                </a:rPr>
                <a:t>报头</a:t>
              </a:r>
            </a:p>
          </p:txBody>
        </p:sp>
        <p:sp>
          <p:nvSpPr>
            <p:cNvPr id="19461" name="Line 35"/>
            <p:cNvSpPr>
              <a:spLocks noChangeShapeType="1"/>
            </p:cNvSpPr>
            <p:nvPr/>
          </p:nvSpPr>
          <p:spPr bwMode="auto">
            <a:xfrm>
              <a:off x="8453438" y="1268413"/>
              <a:ext cx="0" cy="1738312"/>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19462" name="Rectangle 36"/>
            <p:cNvSpPr>
              <a:spLocks noChangeArrowheads="1"/>
            </p:cNvSpPr>
            <p:nvPr/>
          </p:nvSpPr>
          <p:spPr bwMode="auto">
            <a:xfrm>
              <a:off x="8088695" y="1648866"/>
              <a:ext cx="944982" cy="1070566"/>
            </a:xfrm>
            <a:prstGeom prst="rect">
              <a:avLst/>
            </a:prstGeom>
            <a:solidFill>
              <a:srgbClr val="EEFBF5"/>
            </a:solidFill>
            <a:ln w="12700">
              <a:noFill/>
              <a:miter lim="800000"/>
              <a:headEnd/>
              <a:tailEnd/>
            </a:ln>
          </p:spPr>
          <p:txBody>
            <a:bodyPr wrap="square" lIns="90488" tIns="44450" rIns="90488" bIns="44450">
              <a:spAutoFit/>
            </a:bodyPr>
            <a:lstStyle/>
            <a:p>
              <a:pPr defTabSz="762000" eaLnBrk="0" hangingPunct="0">
                <a:lnSpc>
                  <a:spcPct val="90000"/>
                </a:lnSpc>
              </a:pPr>
              <a:r>
                <a:rPr kumimoji="1" lang="en-US" altLang="zh-CN" sz="1600" b="0" u="none" dirty="0">
                  <a:solidFill>
                    <a:srgbClr val="333399"/>
                  </a:solidFill>
                  <a:latin typeface="Arial" charset="0"/>
                  <a:ea typeface="黑体" pitchFamily="2" charset="-122"/>
                </a:rPr>
                <a:t>20 </a:t>
              </a:r>
              <a:r>
                <a:rPr kumimoji="1" lang="zh-CN" altLang="en-US" sz="1600" b="0" u="none" dirty="0">
                  <a:solidFill>
                    <a:srgbClr val="333399"/>
                  </a:solidFill>
                  <a:latin typeface="Arial" charset="0"/>
                  <a:ea typeface="黑体" pitchFamily="2" charset="-122"/>
                </a:rPr>
                <a:t>字节的</a:t>
              </a:r>
            </a:p>
            <a:p>
              <a:pPr defTabSz="762000" eaLnBrk="0" hangingPunct="0">
                <a:lnSpc>
                  <a:spcPct val="90000"/>
                </a:lnSpc>
              </a:pPr>
              <a:r>
                <a:rPr kumimoji="1" lang="zh-CN" altLang="en-US" sz="1600" b="0" u="none" dirty="0" smtClean="0">
                  <a:solidFill>
                    <a:srgbClr val="333399"/>
                  </a:solidFill>
                  <a:latin typeface="Arial" charset="0"/>
                  <a:ea typeface="黑体" pitchFamily="2" charset="-122"/>
                </a:rPr>
                <a:t>固定报头</a:t>
              </a:r>
              <a:endParaRPr kumimoji="1" lang="zh-CN" altLang="en-US" sz="1600" b="0" u="none" dirty="0">
                <a:solidFill>
                  <a:srgbClr val="333399"/>
                </a:solidFill>
                <a:latin typeface="Arial" charset="0"/>
                <a:ea typeface="黑体" pitchFamily="2" charset="-122"/>
              </a:endParaRPr>
            </a:p>
          </p:txBody>
        </p:sp>
        <p:sp>
          <p:nvSpPr>
            <p:cNvPr id="19463" name="Rectangle 75"/>
            <p:cNvSpPr>
              <a:spLocks noChangeArrowheads="1"/>
            </p:cNvSpPr>
            <p:nvPr/>
          </p:nvSpPr>
          <p:spPr bwMode="auto">
            <a:xfrm>
              <a:off x="1217614" y="1271589"/>
              <a:ext cx="6810375" cy="2073274"/>
            </a:xfrm>
            <a:prstGeom prst="rect">
              <a:avLst/>
            </a:prstGeom>
            <a:solidFill>
              <a:srgbClr val="FFFFCC"/>
            </a:solid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19464" name="Freeform 5"/>
            <p:cNvSpPr>
              <a:spLocks/>
            </p:cNvSpPr>
            <p:nvPr/>
          </p:nvSpPr>
          <p:spPr bwMode="auto">
            <a:xfrm>
              <a:off x="1227138" y="3344863"/>
              <a:ext cx="6826250" cy="568325"/>
            </a:xfrm>
            <a:custGeom>
              <a:avLst/>
              <a:gdLst>
                <a:gd name="T0" fmla="*/ 0 w 4626"/>
                <a:gd name="T1" fmla="*/ 0 h 544"/>
                <a:gd name="T2" fmla="*/ 1874806046 w 4626"/>
                <a:gd name="T3" fmla="*/ 791096814 h 544"/>
                <a:gd name="T4" fmla="*/ 2147483647 w 4626"/>
                <a:gd name="T5" fmla="*/ 791096814 h 544"/>
                <a:gd name="T6" fmla="*/ 2147483647 w 4626"/>
                <a:gd name="T7" fmla="*/ 0 h 544"/>
                <a:gd name="T8" fmla="*/ 0 w 4626"/>
                <a:gd name="T9" fmla="*/ 0 h 544"/>
                <a:gd name="T10" fmla="*/ 0 60000 65536"/>
                <a:gd name="T11" fmla="*/ 0 60000 65536"/>
                <a:gd name="T12" fmla="*/ 0 60000 65536"/>
                <a:gd name="T13" fmla="*/ 0 60000 65536"/>
                <a:gd name="T14" fmla="*/ 0 60000 65536"/>
                <a:gd name="T15" fmla="*/ 0 w 4626"/>
                <a:gd name="T16" fmla="*/ 0 h 544"/>
                <a:gd name="T17" fmla="*/ 4626 w 4626"/>
                <a:gd name="T18" fmla="*/ 544 h 544"/>
              </a:gdLst>
              <a:ahLst/>
              <a:cxnLst>
                <a:cxn ang="T10">
                  <a:pos x="T0" y="T1"/>
                </a:cxn>
                <a:cxn ang="T11">
                  <a:pos x="T2" y="T3"/>
                </a:cxn>
                <a:cxn ang="T12">
                  <a:pos x="T4" y="T5"/>
                </a:cxn>
                <a:cxn ang="T13">
                  <a:pos x="T6" y="T7"/>
                </a:cxn>
                <a:cxn ang="T14">
                  <a:pos x="T8" y="T9"/>
                </a:cxn>
              </a:cxnLst>
              <a:rect l="T15" t="T16" r="T17" b="T18"/>
              <a:pathLst>
                <a:path w="4626" h="544">
                  <a:moveTo>
                    <a:pt x="0" y="0"/>
                  </a:moveTo>
                  <a:lnTo>
                    <a:pt x="861" y="544"/>
                  </a:lnTo>
                  <a:lnTo>
                    <a:pt x="1814" y="544"/>
                  </a:lnTo>
                  <a:lnTo>
                    <a:pt x="4626" y="0"/>
                  </a:lnTo>
                  <a:lnTo>
                    <a:pt x="0" y="0"/>
                  </a:lnTo>
                  <a:close/>
                </a:path>
              </a:pathLst>
            </a:custGeom>
            <a:gradFill rotWithShape="1">
              <a:gsLst>
                <a:gs pos="0">
                  <a:srgbClr val="B2B28E"/>
                </a:gs>
                <a:gs pos="100000">
                  <a:srgbClr val="FFFFCC"/>
                </a:gs>
              </a:gsLst>
              <a:lin ang="5400000" scaled="1"/>
            </a:gradFill>
            <a:ln w="12700">
              <a:noFill/>
              <a:round/>
              <a:headEnd/>
              <a:tailEnd/>
            </a:ln>
          </p:spPr>
          <p:txBody>
            <a:bodyPr/>
            <a:lstStyle/>
            <a:p>
              <a:endParaRPr lang="zh-CN" altLang="en-US"/>
            </a:p>
          </p:txBody>
        </p:sp>
        <p:sp>
          <p:nvSpPr>
            <p:cNvPr id="19465" name="Line 6"/>
            <p:cNvSpPr>
              <a:spLocks noChangeShapeType="1"/>
            </p:cNvSpPr>
            <p:nvPr/>
          </p:nvSpPr>
          <p:spPr bwMode="auto">
            <a:xfrm>
              <a:off x="1211263" y="1624013"/>
              <a:ext cx="6821487" cy="0"/>
            </a:xfrm>
            <a:prstGeom prst="line">
              <a:avLst/>
            </a:prstGeom>
            <a:noFill/>
            <a:ln w="12700">
              <a:solidFill>
                <a:schemeClr val="tx1"/>
              </a:solidFill>
              <a:round/>
              <a:headEnd/>
              <a:tailEnd/>
            </a:ln>
          </p:spPr>
          <p:txBody>
            <a:bodyPr wrap="none" anchor="ctr"/>
            <a:lstStyle/>
            <a:p>
              <a:endParaRPr lang="zh-CN" altLang="en-US"/>
            </a:p>
          </p:txBody>
        </p:sp>
        <p:sp>
          <p:nvSpPr>
            <p:cNvPr id="19466" name="Line 7"/>
            <p:cNvSpPr>
              <a:spLocks noChangeShapeType="1"/>
            </p:cNvSpPr>
            <p:nvPr/>
          </p:nvSpPr>
          <p:spPr bwMode="auto">
            <a:xfrm>
              <a:off x="1223963" y="1973263"/>
              <a:ext cx="6808787" cy="0"/>
            </a:xfrm>
            <a:prstGeom prst="line">
              <a:avLst/>
            </a:prstGeom>
            <a:noFill/>
            <a:ln w="12700">
              <a:solidFill>
                <a:schemeClr val="tx1"/>
              </a:solidFill>
              <a:round/>
              <a:headEnd/>
              <a:tailEnd/>
            </a:ln>
          </p:spPr>
          <p:txBody>
            <a:bodyPr wrap="none" anchor="ctr"/>
            <a:lstStyle/>
            <a:p>
              <a:endParaRPr lang="zh-CN" altLang="en-US"/>
            </a:p>
          </p:txBody>
        </p:sp>
        <p:sp>
          <p:nvSpPr>
            <p:cNvPr id="19467" name="Line 8"/>
            <p:cNvSpPr>
              <a:spLocks noChangeShapeType="1"/>
            </p:cNvSpPr>
            <p:nvPr/>
          </p:nvSpPr>
          <p:spPr bwMode="auto">
            <a:xfrm>
              <a:off x="1211263" y="2320925"/>
              <a:ext cx="6821487" cy="0"/>
            </a:xfrm>
            <a:prstGeom prst="line">
              <a:avLst/>
            </a:prstGeom>
            <a:noFill/>
            <a:ln w="12700">
              <a:solidFill>
                <a:schemeClr val="tx1"/>
              </a:solidFill>
              <a:round/>
              <a:headEnd/>
              <a:tailEnd/>
            </a:ln>
          </p:spPr>
          <p:txBody>
            <a:bodyPr wrap="none" anchor="ctr"/>
            <a:lstStyle/>
            <a:p>
              <a:endParaRPr lang="zh-CN" altLang="en-US"/>
            </a:p>
          </p:txBody>
        </p:sp>
        <p:sp>
          <p:nvSpPr>
            <p:cNvPr id="19468" name="Line 9"/>
            <p:cNvSpPr>
              <a:spLocks noChangeShapeType="1"/>
            </p:cNvSpPr>
            <p:nvPr/>
          </p:nvSpPr>
          <p:spPr bwMode="auto">
            <a:xfrm>
              <a:off x="1211263" y="2668588"/>
              <a:ext cx="6821487" cy="0"/>
            </a:xfrm>
            <a:prstGeom prst="line">
              <a:avLst/>
            </a:prstGeom>
            <a:noFill/>
            <a:ln w="12700">
              <a:solidFill>
                <a:schemeClr val="tx1"/>
              </a:solidFill>
              <a:round/>
              <a:headEnd/>
              <a:tailEnd/>
            </a:ln>
          </p:spPr>
          <p:txBody>
            <a:bodyPr wrap="none" anchor="ctr"/>
            <a:lstStyle/>
            <a:p>
              <a:endParaRPr lang="zh-CN" altLang="en-US"/>
            </a:p>
          </p:txBody>
        </p:sp>
        <p:sp>
          <p:nvSpPr>
            <p:cNvPr id="19469" name="Line 10"/>
            <p:cNvSpPr>
              <a:spLocks noChangeShapeType="1"/>
            </p:cNvSpPr>
            <p:nvPr/>
          </p:nvSpPr>
          <p:spPr bwMode="auto">
            <a:xfrm>
              <a:off x="1223963" y="3017838"/>
              <a:ext cx="6808787" cy="0"/>
            </a:xfrm>
            <a:prstGeom prst="line">
              <a:avLst/>
            </a:prstGeom>
            <a:noFill/>
            <a:ln w="12700">
              <a:solidFill>
                <a:schemeClr val="tx1"/>
              </a:solidFill>
              <a:round/>
              <a:headEnd/>
              <a:tailEnd/>
            </a:ln>
          </p:spPr>
          <p:txBody>
            <a:bodyPr wrap="none" anchor="ctr"/>
            <a:lstStyle/>
            <a:p>
              <a:endParaRPr lang="zh-CN" altLang="en-US"/>
            </a:p>
          </p:txBody>
        </p:sp>
        <p:sp>
          <p:nvSpPr>
            <p:cNvPr id="19470" name="Line 11"/>
            <p:cNvSpPr>
              <a:spLocks noChangeShapeType="1"/>
            </p:cNvSpPr>
            <p:nvPr/>
          </p:nvSpPr>
          <p:spPr bwMode="auto">
            <a:xfrm>
              <a:off x="4624388" y="1274763"/>
              <a:ext cx="0" cy="357187"/>
            </a:xfrm>
            <a:prstGeom prst="line">
              <a:avLst/>
            </a:prstGeom>
            <a:noFill/>
            <a:ln w="12700">
              <a:solidFill>
                <a:schemeClr val="tx1"/>
              </a:solidFill>
              <a:round/>
              <a:headEnd/>
              <a:tailEnd/>
            </a:ln>
          </p:spPr>
          <p:txBody>
            <a:bodyPr wrap="none" anchor="ctr"/>
            <a:lstStyle/>
            <a:p>
              <a:endParaRPr lang="zh-CN" altLang="en-US"/>
            </a:p>
          </p:txBody>
        </p:sp>
        <p:sp>
          <p:nvSpPr>
            <p:cNvPr id="19471" name="Rectangle 12"/>
            <p:cNvSpPr>
              <a:spLocks noChangeArrowheads="1"/>
            </p:cNvSpPr>
            <p:nvPr/>
          </p:nvSpPr>
          <p:spPr bwMode="auto">
            <a:xfrm>
              <a:off x="5688013" y="1339850"/>
              <a:ext cx="1336675" cy="25082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dirty="0">
                  <a:solidFill>
                    <a:srgbClr val="333399"/>
                  </a:solidFill>
                  <a:latin typeface="Arial" charset="0"/>
                  <a:ea typeface="黑体" pitchFamily="2" charset="-122"/>
                </a:rPr>
                <a:t>目  的  端  口</a:t>
              </a:r>
            </a:p>
          </p:txBody>
        </p:sp>
        <p:sp>
          <p:nvSpPr>
            <p:cNvPr id="19472" name="Rectangle 14"/>
            <p:cNvSpPr>
              <a:spLocks noChangeArrowheads="1"/>
            </p:cNvSpPr>
            <p:nvPr/>
          </p:nvSpPr>
          <p:spPr bwMode="auto">
            <a:xfrm>
              <a:off x="2309813" y="2738438"/>
              <a:ext cx="1133475" cy="24923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检   验   和</a:t>
              </a:r>
            </a:p>
          </p:txBody>
        </p:sp>
        <p:sp>
          <p:nvSpPr>
            <p:cNvPr id="19473" name="Rectangle 15"/>
            <p:cNvSpPr>
              <a:spLocks noChangeArrowheads="1"/>
            </p:cNvSpPr>
            <p:nvPr/>
          </p:nvSpPr>
          <p:spPr bwMode="auto">
            <a:xfrm>
              <a:off x="1842800" y="3027798"/>
              <a:ext cx="3480087" cy="368481"/>
            </a:xfrm>
            <a:prstGeom prst="rect">
              <a:avLst/>
            </a:prstGeom>
            <a:noFill/>
            <a:ln w="12700">
              <a:noFill/>
              <a:miter lim="800000"/>
              <a:headEnd/>
              <a:tailEnd/>
            </a:ln>
          </p:spPr>
          <p:txBody>
            <a:bodyPr wrap="square" lIns="90488" tIns="44450" rIns="90488" bIns="44450">
              <a:spAutoFit/>
            </a:bodyPr>
            <a:lstStyle/>
            <a:p>
              <a:pPr defTabSz="762000" eaLnBrk="0" hangingPunct="0"/>
              <a:r>
                <a:rPr kumimoji="1" lang="zh-CN" altLang="en-US" sz="1600" b="0" u="none" dirty="0">
                  <a:solidFill>
                    <a:srgbClr val="333399"/>
                  </a:solidFill>
                  <a:latin typeface="Arial" charset="0"/>
                  <a:ea typeface="黑体" pitchFamily="2" charset="-122"/>
                </a:rPr>
                <a:t>选    项    （长  度  可  变）</a:t>
              </a:r>
            </a:p>
          </p:txBody>
        </p:sp>
        <p:sp>
          <p:nvSpPr>
            <p:cNvPr id="19474" name="Rectangle 16"/>
            <p:cNvSpPr>
              <a:spLocks noChangeArrowheads="1"/>
            </p:cNvSpPr>
            <p:nvPr/>
          </p:nvSpPr>
          <p:spPr bwMode="auto">
            <a:xfrm>
              <a:off x="2411413" y="1339850"/>
              <a:ext cx="1019175" cy="25082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dirty="0">
                  <a:solidFill>
                    <a:srgbClr val="333399"/>
                  </a:solidFill>
                  <a:latin typeface="Arial" charset="0"/>
                  <a:ea typeface="黑体" pitchFamily="2" charset="-122"/>
                </a:rPr>
                <a:t>源  端  口</a:t>
              </a:r>
            </a:p>
          </p:txBody>
        </p:sp>
        <p:sp>
          <p:nvSpPr>
            <p:cNvPr id="19475" name="Rectangle 17"/>
            <p:cNvSpPr>
              <a:spLocks noChangeArrowheads="1"/>
            </p:cNvSpPr>
            <p:nvPr/>
          </p:nvSpPr>
          <p:spPr bwMode="auto">
            <a:xfrm>
              <a:off x="4222373" y="1669591"/>
              <a:ext cx="1435697" cy="368481"/>
            </a:xfrm>
            <a:prstGeom prst="rect">
              <a:avLst/>
            </a:prstGeom>
            <a:noFill/>
            <a:ln w="12700">
              <a:noFill/>
              <a:miter lim="800000"/>
              <a:headEnd/>
              <a:tailEnd/>
            </a:ln>
          </p:spPr>
          <p:txBody>
            <a:bodyPr wrap="square" lIns="90488" tIns="44450" rIns="90488" bIns="44450">
              <a:spAutoFit/>
            </a:bodyPr>
            <a:lstStyle/>
            <a:p>
              <a:pPr defTabSz="762000" eaLnBrk="0" hangingPunct="0"/>
              <a:r>
                <a:rPr kumimoji="1" lang="zh-CN" altLang="en-US" sz="1600" b="0" u="none" dirty="0">
                  <a:solidFill>
                    <a:srgbClr val="333399"/>
                  </a:solidFill>
                  <a:latin typeface="Arial" charset="0"/>
                  <a:ea typeface="黑体" pitchFamily="2" charset="-122"/>
                </a:rPr>
                <a:t>序   号</a:t>
              </a:r>
            </a:p>
          </p:txBody>
        </p:sp>
        <p:sp>
          <p:nvSpPr>
            <p:cNvPr id="19476" name="Line 18"/>
            <p:cNvSpPr>
              <a:spLocks noChangeShapeType="1"/>
            </p:cNvSpPr>
            <p:nvPr/>
          </p:nvSpPr>
          <p:spPr bwMode="auto">
            <a:xfrm>
              <a:off x="4629150" y="2325688"/>
              <a:ext cx="0" cy="687387"/>
            </a:xfrm>
            <a:prstGeom prst="line">
              <a:avLst/>
            </a:prstGeom>
            <a:noFill/>
            <a:ln w="12700">
              <a:solidFill>
                <a:schemeClr val="tx1"/>
              </a:solidFill>
              <a:round/>
              <a:headEnd/>
              <a:tailEnd/>
            </a:ln>
          </p:spPr>
          <p:txBody>
            <a:bodyPr wrap="none" anchor="ctr"/>
            <a:lstStyle/>
            <a:p>
              <a:endParaRPr lang="zh-CN" altLang="en-US"/>
            </a:p>
          </p:txBody>
        </p:sp>
        <p:sp>
          <p:nvSpPr>
            <p:cNvPr id="19477" name="Rectangle 19"/>
            <p:cNvSpPr>
              <a:spLocks noChangeArrowheads="1"/>
            </p:cNvSpPr>
            <p:nvPr/>
          </p:nvSpPr>
          <p:spPr bwMode="auto">
            <a:xfrm>
              <a:off x="5545138" y="2738438"/>
              <a:ext cx="1508125" cy="24923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紧   急   指   针</a:t>
              </a:r>
            </a:p>
          </p:txBody>
        </p:sp>
        <p:sp>
          <p:nvSpPr>
            <p:cNvPr id="19478" name="Rectangle 20"/>
            <p:cNvSpPr>
              <a:spLocks noChangeArrowheads="1"/>
            </p:cNvSpPr>
            <p:nvPr/>
          </p:nvSpPr>
          <p:spPr bwMode="auto">
            <a:xfrm>
              <a:off x="5943600" y="2376488"/>
              <a:ext cx="758825" cy="25082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窗   口</a:t>
              </a:r>
            </a:p>
          </p:txBody>
        </p:sp>
        <p:sp>
          <p:nvSpPr>
            <p:cNvPr id="19479" name="Rectangle 21"/>
            <p:cNvSpPr>
              <a:spLocks noChangeArrowheads="1"/>
            </p:cNvSpPr>
            <p:nvPr/>
          </p:nvSpPr>
          <p:spPr bwMode="auto">
            <a:xfrm>
              <a:off x="3932160" y="2018379"/>
              <a:ext cx="1962707" cy="368481"/>
            </a:xfrm>
            <a:prstGeom prst="rect">
              <a:avLst/>
            </a:prstGeom>
            <a:noFill/>
            <a:ln w="12700">
              <a:noFill/>
              <a:miter lim="800000"/>
              <a:headEnd/>
              <a:tailEnd/>
            </a:ln>
          </p:spPr>
          <p:txBody>
            <a:bodyPr wrap="square" lIns="90488" tIns="44450" rIns="90488" bIns="44450">
              <a:spAutoFit/>
            </a:bodyPr>
            <a:lstStyle/>
            <a:p>
              <a:pPr defTabSz="762000" eaLnBrk="0" hangingPunct="0"/>
              <a:r>
                <a:rPr kumimoji="1" lang="zh-CN" altLang="en-US" sz="1600" b="0" u="none" dirty="0">
                  <a:solidFill>
                    <a:srgbClr val="333399"/>
                  </a:solidFill>
                  <a:latin typeface="Arial" charset="0"/>
                  <a:ea typeface="黑体" pitchFamily="2" charset="-122"/>
                </a:rPr>
                <a:t>确    认    号</a:t>
              </a:r>
            </a:p>
          </p:txBody>
        </p:sp>
        <p:sp>
          <p:nvSpPr>
            <p:cNvPr id="19480" name="Line 22"/>
            <p:cNvSpPr>
              <a:spLocks noChangeShapeType="1"/>
            </p:cNvSpPr>
            <p:nvPr/>
          </p:nvSpPr>
          <p:spPr bwMode="auto">
            <a:xfrm>
              <a:off x="2065338" y="2325688"/>
              <a:ext cx="0" cy="347662"/>
            </a:xfrm>
            <a:prstGeom prst="line">
              <a:avLst/>
            </a:prstGeom>
            <a:noFill/>
            <a:ln w="12700">
              <a:solidFill>
                <a:schemeClr val="tx1"/>
              </a:solidFill>
              <a:round/>
              <a:headEnd/>
              <a:tailEnd/>
            </a:ln>
          </p:spPr>
          <p:txBody>
            <a:bodyPr wrap="none" anchor="ctr"/>
            <a:lstStyle/>
            <a:p>
              <a:endParaRPr lang="zh-CN" altLang="en-US"/>
            </a:p>
          </p:txBody>
        </p:sp>
        <p:sp>
          <p:nvSpPr>
            <p:cNvPr id="19481" name="Line 23"/>
            <p:cNvSpPr>
              <a:spLocks noChangeShapeType="1"/>
            </p:cNvSpPr>
            <p:nvPr/>
          </p:nvSpPr>
          <p:spPr bwMode="auto">
            <a:xfrm>
              <a:off x="3773488" y="2322513"/>
              <a:ext cx="0" cy="342900"/>
            </a:xfrm>
            <a:prstGeom prst="line">
              <a:avLst/>
            </a:prstGeom>
            <a:noFill/>
            <a:ln w="12700">
              <a:solidFill>
                <a:schemeClr val="tx1"/>
              </a:solidFill>
              <a:round/>
              <a:headEnd/>
              <a:tailEnd/>
            </a:ln>
          </p:spPr>
          <p:txBody>
            <a:bodyPr wrap="none" anchor="ctr"/>
            <a:lstStyle/>
            <a:p>
              <a:endParaRPr lang="zh-CN" altLang="en-US"/>
            </a:p>
          </p:txBody>
        </p:sp>
        <p:sp>
          <p:nvSpPr>
            <p:cNvPr id="19482" name="Line 24"/>
            <p:cNvSpPr>
              <a:spLocks noChangeShapeType="1"/>
            </p:cNvSpPr>
            <p:nvPr/>
          </p:nvSpPr>
          <p:spPr bwMode="auto">
            <a:xfrm>
              <a:off x="3335338" y="2325688"/>
              <a:ext cx="0" cy="347662"/>
            </a:xfrm>
            <a:prstGeom prst="line">
              <a:avLst/>
            </a:prstGeom>
            <a:noFill/>
            <a:ln w="12700">
              <a:solidFill>
                <a:schemeClr val="tx1"/>
              </a:solidFill>
              <a:round/>
              <a:headEnd/>
              <a:tailEnd/>
            </a:ln>
          </p:spPr>
          <p:txBody>
            <a:bodyPr wrap="none" anchor="ctr"/>
            <a:lstStyle/>
            <a:p>
              <a:endParaRPr lang="zh-CN" altLang="en-US"/>
            </a:p>
          </p:txBody>
        </p:sp>
        <p:sp>
          <p:nvSpPr>
            <p:cNvPr id="19483" name="Line 25"/>
            <p:cNvSpPr>
              <a:spLocks noChangeShapeType="1"/>
            </p:cNvSpPr>
            <p:nvPr/>
          </p:nvSpPr>
          <p:spPr bwMode="auto">
            <a:xfrm>
              <a:off x="3552825" y="2325688"/>
              <a:ext cx="0" cy="342900"/>
            </a:xfrm>
            <a:prstGeom prst="line">
              <a:avLst/>
            </a:prstGeom>
            <a:noFill/>
            <a:ln w="12700">
              <a:solidFill>
                <a:schemeClr val="tx1"/>
              </a:solidFill>
              <a:round/>
              <a:headEnd/>
              <a:tailEnd/>
            </a:ln>
          </p:spPr>
          <p:txBody>
            <a:bodyPr wrap="none" anchor="ctr"/>
            <a:lstStyle/>
            <a:p>
              <a:endParaRPr lang="zh-CN" altLang="en-US"/>
            </a:p>
          </p:txBody>
        </p:sp>
        <p:sp>
          <p:nvSpPr>
            <p:cNvPr id="19484" name="Line 26"/>
            <p:cNvSpPr>
              <a:spLocks noChangeShapeType="1"/>
            </p:cNvSpPr>
            <p:nvPr/>
          </p:nvSpPr>
          <p:spPr bwMode="auto">
            <a:xfrm>
              <a:off x="4198938" y="2325688"/>
              <a:ext cx="0" cy="342900"/>
            </a:xfrm>
            <a:prstGeom prst="line">
              <a:avLst/>
            </a:prstGeom>
            <a:noFill/>
            <a:ln w="12700">
              <a:solidFill>
                <a:schemeClr val="tx1"/>
              </a:solidFill>
              <a:round/>
              <a:headEnd/>
              <a:tailEnd/>
            </a:ln>
          </p:spPr>
          <p:txBody>
            <a:bodyPr wrap="none" anchor="ctr"/>
            <a:lstStyle/>
            <a:p>
              <a:endParaRPr lang="zh-CN" altLang="en-US"/>
            </a:p>
          </p:txBody>
        </p:sp>
        <p:sp>
          <p:nvSpPr>
            <p:cNvPr id="19485" name="Line 27"/>
            <p:cNvSpPr>
              <a:spLocks noChangeShapeType="1"/>
            </p:cNvSpPr>
            <p:nvPr/>
          </p:nvSpPr>
          <p:spPr bwMode="auto">
            <a:xfrm>
              <a:off x="3986213" y="2325688"/>
              <a:ext cx="0" cy="342900"/>
            </a:xfrm>
            <a:prstGeom prst="line">
              <a:avLst/>
            </a:prstGeom>
            <a:noFill/>
            <a:ln w="12700">
              <a:solidFill>
                <a:schemeClr val="tx1"/>
              </a:solidFill>
              <a:round/>
              <a:headEnd/>
              <a:tailEnd/>
            </a:ln>
          </p:spPr>
          <p:txBody>
            <a:bodyPr wrap="none" anchor="ctr"/>
            <a:lstStyle/>
            <a:p>
              <a:endParaRPr lang="zh-CN" altLang="en-US"/>
            </a:p>
          </p:txBody>
        </p:sp>
        <p:sp>
          <p:nvSpPr>
            <p:cNvPr id="19486" name="Line 28"/>
            <p:cNvSpPr>
              <a:spLocks noChangeShapeType="1"/>
            </p:cNvSpPr>
            <p:nvPr/>
          </p:nvSpPr>
          <p:spPr bwMode="auto">
            <a:xfrm>
              <a:off x="4416425" y="2325688"/>
              <a:ext cx="0" cy="342900"/>
            </a:xfrm>
            <a:prstGeom prst="line">
              <a:avLst/>
            </a:prstGeom>
            <a:noFill/>
            <a:ln w="12700">
              <a:solidFill>
                <a:schemeClr val="tx1"/>
              </a:solidFill>
              <a:round/>
              <a:headEnd/>
              <a:tailEnd/>
            </a:ln>
          </p:spPr>
          <p:txBody>
            <a:bodyPr wrap="none" anchor="ctr"/>
            <a:lstStyle/>
            <a:p>
              <a:endParaRPr lang="zh-CN" altLang="en-US"/>
            </a:p>
          </p:txBody>
        </p:sp>
        <p:sp>
          <p:nvSpPr>
            <p:cNvPr id="19487" name="Rectangle 29"/>
            <p:cNvSpPr>
              <a:spLocks noChangeArrowheads="1"/>
            </p:cNvSpPr>
            <p:nvPr/>
          </p:nvSpPr>
          <p:spPr bwMode="auto">
            <a:xfrm>
              <a:off x="2332038" y="2384425"/>
              <a:ext cx="758825" cy="25082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保   留</a:t>
              </a:r>
            </a:p>
          </p:txBody>
        </p:sp>
        <p:sp>
          <p:nvSpPr>
            <p:cNvPr id="19488" name="Rectangle 30"/>
            <p:cNvSpPr>
              <a:spLocks noChangeArrowheads="1"/>
            </p:cNvSpPr>
            <p:nvPr/>
          </p:nvSpPr>
          <p:spPr bwMode="auto">
            <a:xfrm>
              <a:off x="4364319" y="2335214"/>
              <a:ext cx="343924" cy="439998"/>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60000"/>
                </a:lnSpc>
              </a:pPr>
              <a:r>
                <a:rPr kumimoji="1" lang="en-US" altLang="zh-CN" sz="1100" u="none" dirty="0">
                  <a:solidFill>
                    <a:srgbClr val="333399"/>
                  </a:solidFill>
                  <a:latin typeface="Arial" charset="0"/>
                  <a:ea typeface="黑体" pitchFamily="2" charset="-122"/>
                </a:rPr>
                <a:t>F</a:t>
              </a:r>
            </a:p>
            <a:p>
              <a:pPr algn="ctr" defTabSz="762000" eaLnBrk="0" hangingPunct="0">
                <a:lnSpc>
                  <a:spcPct val="60000"/>
                </a:lnSpc>
              </a:pPr>
              <a:r>
                <a:rPr kumimoji="1" lang="en-US" altLang="zh-CN" sz="1100" u="none" dirty="0">
                  <a:solidFill>
                    <a:srgbClr val="333399"/>
                  </a:solidFill>
                  <a:latin typeface="Arial" charset="0"/>
                  <a:ea typeface="黑体" pitchFamily="2" charset="-122"/>
                </a:rPr>
                <a:t>I</a:t>
              </a:r>
            </a:p>
            <a:p>
              <a:pPr algn="ctr" defTabSz="762000" eaLnBrk="0" hangingPunct="0">
                <a:lnSpc>
                  <a:spcPct val="60000"/>
                </a:lnSpc>
              </a:pPr>
              <a:r>
                <a:rPr kumimoji="1" lang="en-US" altLang="zh-CN" sz="1100" u="none" dirty="0">
                  <a:solidFill>
                    <a:srgbClr val="333399"/>
                  </a:solidFill>
                  <a:latin typeface="Arial" charset="0"/>
                  <a:ea typeface="黑体" pitchFamily="2" charset="-122"/>
                </a:rPr>
                <a:t>N</a:t>
              </a:r>
            </a:p>
          </p:txBody>
        </p:sp>
        <p:sp>
          <p:nvSpPr>
            <p:cNvPr id="19489" name="Line 31"/>
            <p:cNvSpPr>
              <a:spLocks noChangeShapeType="1"/>
            </p:cNvSpPr>
            <p:nvPr/>
          </p:nvSpPr>
          <p:spPr bwMode="auto">
            <a:xfrm>
              <a:off x="1228725" y="812800"/>
              <a:ext cx="6794500" cy="0"/>
            </a:xfrm>
            <a:prstGeom prst="line">
              <a:avLst/>
            </a:prstGeom>
            <a:noFill/>
            <a:ln w="12700">
              <a:solidFill>
                <a:srgbClr val="333399"/>
              </a:solidFill>
              <a:round/>
              <a:headEnd type="triangle" w="med" len="lg"/>
              <a:tailEnd type="triangle" w="med" len="lg"/>
            </a:ln>
          </p:spPr>
          <p:txBody>
            <a:bodyPr wrap="none" anchor="ctr"/>
            <a:lstStyle/>
            <a:p>
              <a:endParaRPr lang="zh-CN" altLang="en-US"/>
            </a:p>
          </p:txBody>
        </p:sp>
        <p:sp>
          <p:nvSpPr>
            <p:cNvPr id="19490" name="Rectangle 32"/>
            <p:cNvSpPr>
              <a:spLocks noChangeArrowheads="1"/>
            </p:cNvSpPr>
            <p:nvPr/>
          </p:nvSpPr>
          <p:spPr bwMode="auto">
            <a:xfrm>
              <a:off x="4292599" y="662656"/>
              <a:ext cx="811503" cy="341478"/>
            </a:xfrm>
            <a:prstGeom prst="rect">
              <a:avLst/>
            </a:prstGeom>
            <a:solidFill>
              <a:srgbClr val="EEFBF5"/>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1600" b="0" u="none" dirty="0">
                  <a:solidFill>
                    <a:srgbClr val="333399"/>
                  </a:solidFill>
                  <a:latin typeface="Arial" charset="0"/>
                  <a:ea typeface="黑体" pitchFamily="2" charset="-122"/>
                </a:rPr>
                <a:t>32 </a:t>
              </a:r>
              <a:r>
                <a:rPr kumimoji="1" lang="zh-CN" altLang="en-US" sz="1600" b="0" u="none" dirty="0">
                  <a:solidFill>
                    <a:srgbClr val="333399"/>
                  </a:solidFill>
                  <a:latin typeface="Arial" charset="0"/>
                  <a:ea typeface="黑体" pitchFamily="2" charset="-122"/>
                </a:rPr>
                <a:t>位</a:t>
              </a:r>
            </a:p>
          </p:txBody>
        </p:sp>
        <p:sp>
          <p:nvSpPr>
            <p:cNvPr id="19491" name="Line 37"/>
            <p:cNvSpPr>
              <a:spLocks noChangeShapeType="1"/>
            </p:cNvSpPr>
            <p:nvPr/>
          </p:nvSpPr>
          <p:spPr bwMode="auto">
            <a:xfrm>
              <a:off x="1214438" y="1193800"/>
              <a:ext cx="6800850" cy="0"/>
            </a:xfrm>
            <a:prstGeom prst="line">
              <a:avLst/>
            </a:prstGeom>
            <a:noFill/>
            <a:ln w="12700">
              <a:solidFill>
                <a:schemeClr val="tx1"/>
              </a:solidFill>
              <a:round/>
              <a:headEnd/>
              <a:tailEnd/>
            </a:ln>
          </p:spPr>
          <p:txBody>
            <a:bodyPr wrap="none" anchor="ctr"/>
            <a:lstStyle/>
            <a:p>
              <a:endParaRPr lang="zh-CN" altLang="en-US"/>
            </a:p>
          </p:txBody>
        </p:sp>
        <p:sp>
          <p:nvSpPr>
            <p:cNvPr id="19492" name="Line 38"/>
            <p:cNvSpPr>
              <a:spLocks noChangeShapeType="1"/>
            </p:cNvSpPr>
            <p:nvPr/>
          </p:nvSpPr>
          <p:spPr bwMode="auto">
            <a:xfrm>
              <a:off x="1214438" y="1093788"/>
              <a:ext cx="0" cy="100012"/>
            </a:xfrm>
            <a:prstGeom prst="line">
              <a:avLst/>
            </a:prstGeom>
            <a:noFill/>
            <a:ln w="12700">
              <a:solidFill>
                <a:schemeClr val="tx1"/>
              </a:solidFill>
              <a:round/>
              <a:headEnd/>
              <a:tailEnd/>
            </a:ln>
          </p:spPr>
          <p:txBody>
            <a:bodyPr wrap="none" anchor="ctr"/>
            <a:lstStyle/>
            <a:p>
              <a:endParaRPr lang="zh-CN" altLang="en-US"/>
            </a:p>
          </p:txBody>
        </p:sp>
        <p:sp>
          <p:nvSpPr>
            <p:cNvPr id="19493" name="Line 39"/>
            <p:cNvSpPr>
              <a:spLocks noChangeShapeType="1"/>
            </p:cNvSpPr>
            <p:nvPr/>
          </p:nvSpPr>
          <p:spPr bwMode="auto">
            <a:xfrm>
              <a:off x="1427163"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494" name="Line 40"/>
            <p:cNvSpPr>
              <a:spLocks noChangeShapeType="1"/>
            </p:cNvSpPr>
            <p:nvPr/>
          </p:nvSpPr>
          <p:spPr bwMode="auto">
            <a:xfrm>
              <a:off x="1639888"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495" name="Line 41"/>
            <p:cNvSpPr>
              <a:spLocks noChangeShapeType="1"/>
            </p:cNvSpPr>
            <p:nvPr/>
          </p:nvSpPr>
          <p:spPr bwMode="auto">
            <a:xfrm>
              <a:off x="1852613"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496" name="Line 42"/>
            <p:cNvSpPr>
              <a:spLocks noChangeShapeType="1"/>
            </p:cNvSpPr>
            <p:nvPr/>
          </p:nvSpPr>
          <p:spPr bwMode="auto">
            <a:xfrm>
              <a:off x="2065338"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497" name="Line 43"/>
            <p:cNvSpPr>
              <a:spLocks noChangeShapeType="1"/>
            </p:cNvSpPr>
            <p:nvPr/>
          </p:nvSpPr>
          <p:spPr bwMode="auto">
            <a:xfrm>
              <a:off x="2278063"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498" name="Line 44"/>
            <p:cNvSpPr>
              <a:spLocks noChangeShapeType="1"/>
            </p:cNvSpPr>
            <p:nvPr/>
          </p:nvSpPr>
          <p:spPr bwMode="auto">
            <a:xfrm>
              <a:off x="2489200"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499" name="Line 45"/>
            <p:cNvSpPr>
              <a:spLocks noChangeShapeType="1"/>
            </p:cNvSpPr>
            <p:nvPr/>
          </p:nvSpPr>
          <p:spPr bwMode="auto">
            <a:xfrm>
              <a:off x="2701925"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00" name="Line 46"/>
            <p:cNvSpPr>
              <a:spLocks noChangeShapeType="1"/>
            </p:cNvSpPr>
            <p:nvPr/>
          </p:nvSpPr>
          <p:spPr bwMode="auto">
            <a:xfrm>
              <a:off x="2914650" y="1093788"/>
              <a:ext cx="0" cy="100012"/>
            </a:xfrm>
            <a:prstGeom prst="line">
              <a:avLst/>
            </a:prstGeom>
            <a:noFill/>
            <a:ln w="12700">
              <a:solidFill>
                <a:schemeClr val="tx1"/>
              </a:solidFill>
              <a:round/>
              <a:headEnd/>
              <a:tailEnd/>
            </a:ln>
          </p:spPr>
          <p:txBody>
            <a:bodyPr wrap="none" anchor="ctr"/>
            <a:lstStyle/>
            <a:p>
              <a:endParaRPr lang="zh-CN" altLang="en-US"/>
            </a:p>
          </p:txBody>
        </p:sp>
        <p:sp>
          <p:nvSpPr>
            <p:cNvPr id="19501" name="Line 47"/>
            <p:cNvSpPr>
              <a:spLocks noChangeShapeType="1"/>
            </p:cNvSpPr>
            <p:nvPr/>
          </p:nvSpPr>
          <p:spPr bwMode="auto">
            <a:xfrm>
              <a:off x="3127375"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02" name="Line 48"/>
            <p:cNvSpPr>
              <a:spLocks noChangeShapeType="1"/>
            </p:cNvSpPr>
            <p:nvPr/>
          </p:nvSpPr>
          <p:spPr bwMode="auto">
            <a:xfrm>
              <a:off x="3340100"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03" name="Line 49"/>
            <p:cNvSpPr>
              <a:spLocks noChangeShapeType="1"/>
            </p:cNvSpPr>
            <p:nvPr/>
          </p:nvSpPr>
          <p:spPr bwMode="auto">
            <a:xfrm>
              <a:off x="3552825"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04" name="Line 50"/>
            <p:cNvSpPr>
              <a:spLocks noChangeShapeType="1"/>
            </p:cNvSpPr>
            <p:nvPr/>
          </p:nvSpPr>
          <p:spPr bwMode="auto">
            <a:xfrm>
              <a:off x="3765550"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05" name="Line 51"/>
            <p:cNvSpPr>
              <a:spLocks noChangeShapeType="1"/>
            </p:cNvSpPr>
            <p:nvPr/>
          </p:nvSpPr>
          <p:spPr bwMode="auto">
            <a:xfrm>
              <a:off x="3978275"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06" name="Line 52"/>
            <p:cNvSpPr>
              <a:spLocks noChangeShapeType="1"/>
            </p:cNvSpPr>
            <p:nvPr/>
          </p:nvSpPr>
          <p:spPr bwMode="auto">
            <a:xfrm>
              <a:off x="4189413"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07" name="Line 53"/>
            <p:cNvSpPr>
              <a:spLocks noChangeShapeType="1"/>
            </p:cNvSpPr>
            <p:nvPr/>
          </p:nvSpPr>
          <p:spPr bwMode="auto">
            <a:xfrm>
              <a:off x="4402138"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08" name="Line 54"/>
            <p:cNvSpPr>
              <a:spLocks noChangeShapeType="1"/>
            </p:cNvSpPr>
            <p:nvPr/>
          </p:nvSpPr>
          <p:spPr bwMode="auto">
            <a:xfrm>
              <a:off x="4614863" y="1093788"/>
              <a:ext cx="0" cy="100012"/>
            </a:xfrm>
            <a:prstGeom prst="line">
              <a:avLst/>
            </a:prstGeom>
            <a:noFill/>
            <a:ln w="12700">
              <a:solidFill>
                <a:schemeClr val="tx1"/>
              </a:solidFill>
              <a:round/>
              <a:headEnd/>
              <a:tailEnd/>
            </a:ln>
          </p:spPr>
          <p:txBody>
            <a:bodyPr wrap="none" anchor="ctr"/>
            <a:lstStyle/>
            <a:p>
              <a:endParaRPr lang="zh-CN" altLang="en-US"/>
            </a:p>
          </p:txBody>
        </p:sp>
        <p:sp>
          <p:nvSpPr>
            <p:cNvPr id="19509" name="Line 55"/>
            <p:cNvSpPr>
              <a:spLocks noChangeShapeType="1"/>
            </p:cNvSpPr>
            <p:nvPr/>
          </p:nvSpPr>
          <p:spPr bwMode="auto">
            <a:xfrm>
              <a:off x="4827588"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10" name="Line 56"/>
            <p:cNvSpPr>
              <a:spLocks noChangeShapeType="1"/>
            </p:cNvSpPr>
            <p:nvPr/>
          </p:nvSpPr>
          <p:spPr bwMode="auto">
            <a:xfrm>
              <a:off x="5040313"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11" name="Line 57"/>
            <p:cNvSpPr>
              <a:spLocks noChangeShapeType="1"/>
            </p:cNvSpPr>
            <p:nvPr/>
          </p:nvSpPr>
          <p:spPr bwMode="auto">
            <a:xfrm>
              <a:off x="5253038"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12" name="Line 58"/>
            <p:cNvSpPr>
              <a:spLocks noChangeShapeType="1"/>
            </p:cNvSpPr>
            <p:nvPr/>
          </p:nvSpPr>
          <p:spPr bwMode="auto">
            <a:xfrm>
              <a:off x="5465763"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13" name="Line 59"/>
            <p:cNvSpPr>
              <a:spLocks noChangeShapeType="1"/>
            </p:cNvSpPr>
            <p:nvPr/>
          </p:nvSpPr>
          <p:spPr bwMode="auto">
            <a:xfrm>
              <a:off x="5678488"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14" name="Line 60"/>
            <p:cNvSpPr>
              <a:spLocks noChangeShapeType="1"/>
            </p:cNvSpPr>
            <p:nvPr/>
          </p:nvSpPr>
          <p:spPr bwMode="auto">
            <a:xfrm>
              <a:off x="5889625"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15" name="Line 61"/>
            <p:cNvSpPr>
              <a:spLocks noChangeShapeType="1"/>
            </p:cNvSpPr>
            <p:nvPr/>
          </p:nvSpPr>
          <p:spPr bwMode="auto">
            <a:xfrm>
              <a:off x="6102350"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16" name="Line 62"/>
            <p:cNvSpPr>
              <a:spLocks noChangeShapeType="1"/>
            </p:cNvSpPr>
            <p:nvPr/>
          </p:nvSpPr>
          <p:spPr bwMode="auto">
            <a:xfrm>
              <a:off x="6315075" y="1093788"/>
              <a:ext cx="0" cy="100012"/>
            </a:xfrm>
            <a:prstGeom prst="line">
              <a:avLst/>
            </a:prstGeom>
            <a:noFill/>
            <a:ln w="12700">
              <a:solidFill>
                <a:schemeClr val="tx1"/>
              </a:solidFill>
              <a:round/>
              <a:headEnd/>
              <a:tailEnd/>
            </a:ln>
          </p:spPr>
          <p:txBody>
            <a:bodyPr wrap="none" anchor="ctr"/>
            <a:lstStyle/>
            <a:p>
              <a:endParaRPr lang="zh-CN" altLang="en-US"/>
            </a:p>
          </p:txBody>
        </p:sp>
        <p:sp>
          <p:nvSpPr>
            <p:cNvPr id="19517" name="Line 63"/>
            <p:cNvSpPr>
              <a:spLocks noChangeShapeType="1"/>
            </p:cNvSpPr>
            <p:nvPr/>
          </p:nvSpPr>
          <p:spPr bwMode="auto">
            <a:xfrm>
              <a:off x="6527800"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18" name="Line 64"/>
            <p:cNvSpPr>
              <a:spLocks noChangeShapeType="1"/>
            </p:cNvSpPr>
            <p:nvPr/>
          </p:nvSpPr>
          <p:spPr bwMode="auto">
            <a:xfrm>
              <a:off x="6740525"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19" name="Line 65"/>
            <p:cNvSpPr>
              <a:spLocks noChangeShapeType="1"/>
            </p:cNvSpPr>
            <p:nvPr/>
          </p:nvSpPr>
          <p:spPr bwMode="auto">
            <a:xfrm>
              <a:off x="6953250"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20" name="Line 66"/>
            <p:cNvSpPr>
              <a:spLocks noChangeShapeType="1"/>
            </p:cNvSpPr>
            <p:nvPr/>
          </p:nvSpPr>
          <p:spPr bwMode="auto">
            <a:xfrm>
              <a:off x="7165975"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21" name="Line 67"/>
            <p:cNvSpPr>
              <a:spLocks noChangeShapeType="1"/>
            </p:cNvSpPr>
            <p:nvPr/>
          </p:nvSpPr>
          <p:spPr bwMode="auto">
            <a:xfrm>
              <a:off x="7378700"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22" name="Line 68"/>
            <p:cNvSpPr>
              <a:spLocks noChangeShapeType="1"/>
            </p:cNvSpPr>
            <p:nvPr/>
          </p:nvSpPr>
          <p:spPr bwMode="auto">
            <a:xfrm>
              <a:off x="7589838"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23" name="Line 69"/>
            <p:cNvSpPr>
              <a:spLocks noChangeShapeType="1"/>
            </p:cNvSpPr>
            <p:nvPr/>
          </p:nvSpPr>
          <p:spPr bwMode="auto">
            <a:xfrm>
              <a:off x="7802563" y="1042988"/>
              <a:ext cx="0" cy="150812"/>
            </a:xfrm>
            <a:prstGeom prst="line">
              <a:avLst/>
            </a:prstGeom>
            <a:noFill/>
            <a:ln w="12700">
              <a:solidFill>
                <a:schemeClr val="tx1"/>
              </a:solidFill>
              <a:round/>
              <a:headEnd/>
              <a:tailEnd/>
            </a:ln>
          </p:spPr>
          <p:txBody>
            <a:bodyPr wrap="none" anchor="ctr"/>
            <a:lstStyle/>
            <a:p>
              <a:endParaRPr lang="zh-CN" altLang="en-US"/>
            </a:p>
          </p:txBody>
        </p:sp>
        <p:sp>
          <p:nvSpPr>
            <p:cNvPr id="19524" name="Line 70"/>
            <p:cNvSpPr>
              <a:spLocks noChangeShapeType="1"/>
            </p:cNvSpPr>
            <p:nvPr/>
          </p:nvSpPr>
          <p:spPr bwMode="auto">
            <a:xfrm>
              <a:off x="8015288" y="1093788"/>
              <a:ext cx="0" cy="100012"/>
            </a:xfrm>
            <a:prstGeom prst="line">
              <a:avLst/>
            </a:prstGeom>
            <a:noFill/>
            <a:ln w="12700">
              <a:solidFill>
                <a:schemeClr val="tx1"/>
              </a:solidFill>
              <a:round/>
              <a:headEnd/>
              <a:tailEnd/>
            </a:ln>
          </p:spPr>
          <p:txBody>
            <a:bodyPr wrap="none" anchor="ctr"/>
            <a:lstStyle/>
            <a:p>
              <a:endParaRPr lang="zh-CN" altLang="en-US"/>
            </a:p>
          </p:txBody>
        </p:sp>
        <p:sp>
          <p:nvSpPr>
            <p:cNvPr id="19529" name="Rectangle 76"/>
            <p:cNvSpPr>
              <a:spLocks noChangeArrowheads="1"/>
            </p:cNvSpPr>
            <p:nvPr/>
          </p:nvSpPr>
          <p:spPr bwMode="auto">
            <a:xfrm>
              <a:off x="4156996" y="2335214"/>
              <a:ext cx="353585" cy="471080"/>
            </a:xfrm>
            <a:prstGeom prst="rect">
              <a:avLst/>
            </a:prstGeom>
            <a:noFill/>
            <a:ln w="12700">
              <a:noFill/>
              <a:miter lim="800000"/>
              <a:headEnd/>
              <a:tailEnd/>
            </a:ln>
          </p:spPr>
          <p:txBody>
            <a:bodyPr wrap="none" lIns="90488" tIns="44450" rIns="90488" bIns="44450">
              <a:spAutoFit/>
            </a:bodyPr>
            <a:lstStyle/>
            <a:p>
              <a:pPr defTabSz="762000" eaLnBrk="0" hangingPunct="0">
                <a:lnSpc>
                  <a:spcPct val="60000"/>
                </a:lnSpc>
              </a:pPr>
              <a:r>
                <a:rPr kumimoji="1" lang="en-US" altLang="zh-CN" sz="1200" u="none" dirty="0">
                  <a:solidFill>
                    <a:srgbClr val="333399"/>
                  </a:solidFill>
                  <a:latin typeface="Arial" charset="0"/>
                  <a:ea typeface="黑体" pitchFamily="2" charset="-122"/>
                </a:rPr>
                <a:t>S</a:t>
              </a:r>
            </a:p>
            <a:p>
              <a:pPr defTabSz="762000" eaLnBrk="0" hangingPunct="0">
                <a:lnSpc>
                  <a:spcPct val="60000"/>
                </a:lnSpc>
              </a:pPr>
              <a:r>
                <a:rPr kumimoji="1" lang="en-US" altLang="zh-CN" sz="1200" u="none" dirty="0">
                  <a:solidFill>
                    <a:srgbClr val="333399"/>
                  </a:solidFill>
                  <a:latin typeface="Arial" charset="0"/>
                  <a:ea typeface="黑体" pitchFamily="2" charset="-122"/>
                </a:rPr>
                <a:t>Y</a:t>
              </a:r>
            </a:p>
            <a:p>
              <a:pPr defTabSz="762000" eaLnBrk="0" hangingPunct="0">
                <a:lnSpc>
                  <a:spcPct val="60000"/>
                </a:lnSpc>
              </a:pPr>
              <a:r>
                <a:rPr kumimoji="1" lang="en-US" altLang="zh-CN" sz="1200" u="none" dirty="0">
                  <a:solidFill>
                    <a:srgbClr val="333399"/>
                  </a:solidFill>
                  <a:latin typeface="Arial" charset="0"/>
                  <a:ea typeface="黑体" pitchFamily="2" charset="-122"/>
                </a:rPr>
                <a:t>N</a:t>
              </a:r>
            </a:p>
          </p:txBody>
        </p:sp>
        <p:sp>
          <p:nvSpPr>
            <p:cNvPr id="19530" name="Rectangle 77"/>
            <p:cNvSpPr>
              <a:spLocks noChangeArrowheads="1"/>
            </p:cNvSpPr>
            <p:nvPr/>
          </p:nvSpPr>
          <p:spPr bwMode="auto">
            <a:xfrm>
              <a:off x="3978275" y="2335214"/>
              <a:ext cx="343924" cy="439998"/>
            </a:xfrm>
            <a:prstGeom prst="rect">
              <a:avLst/>
            </a:prstGeom>
            <a:noFill/>
            <a:ln w="12700">
              <a:noFill/>
              <a:miter lim="800000"/>
              <a:headEnd/>
              <a:tailEnd/>
            </a:ln>
          </p:spPr>
          <p:txBody>
            <a:bodyPr wrap="none" lIns="90488" tIns="44450" rIns="90488" bIns="44450">
              <a:spAutoFit/>
            </a:bodyPr>
            <a:lstStyle/>
            <a:p>
              <a:pPr defTabSz="762000" eaLnBrk="0" hangingPunct="0">
                <a:lnSpc>
                  <a:spcPct val="60000"/>
                </a:lnSpc>
              </a:pPr>
              <a:r>
                <a:rPr kumimoji="1" lang="en-US" altLang="zh-CN" sz="1100" u="none">
                  <a:solidFill>
                    <a:srgbClr val="333399"/>
                  </a:solidFill>
                  <a:latin typeface="Arial" charset="0"/>
                  <a:ea typeface="黑体" pitchFamily="2" charset="-122"/>
                </a:rPr>
                <a:t>R</a:t>
              </a:r>
            </a:p>
            <a:p>
              <a:pPr defTabSz="762000" eaLnBrk="0" hangingPunct="0">
                <a:lnSpc>
                  <a:spcPct val="60000"/>
                </a:lnSpc>
              </a:pPr>
              <a:r>
                <a:rPr kumimoji="1" lang="en-US" altLang="zh-CN" sz="1100" u="none">
                  <a:solidFill>
                    <a:srgbClr val="333399"/>
                  </a:solidFill>
                  <a:latin typeface="Arial" charset="0"/>
                  <a:ea typeface="黑体" pitchFamily="2" charset="-122"/>
                </a:rPr>
                <a:t>S</a:t>
              </a:r>
            </a:p>
            <a:p>
              <a:pPr defTabSz="762000" eaLnBrk="0" hangingPunct="0">
                <a:lnSpc>
                  <a:spcPct val="60000"/>
                </a:lnSpc>
              </a:pPr>
              <a:r>
                <a:rPr kumimoji="1" lang="en-US" altLang="zh-CN" sz="1100" u="none">
                  <a:solidFill>
                    <a:srgbClr val="333399"/>
                  </a:solidFill>
                  <a:latin typeface="Arial" charset="0"/>
                  <a:ea typeface="黑体" pitchFamily="2" charset="-122"/>
                </a:rPr>
                <a:t>T</a:t>
              </a:r>
            </a:p>
          </p:txBody>
        </p:sp>
        <p:sp>
          <p:nvSpPr>
            <p:cNvPr id="19531" name="Rectangle 78"/>
            <p:cNvSpPr>
              <a:spLocks noChangeArrowheads="1"/>
            </p:cNvSpPr>
            <p:nvPr/>
          </p:nvSpPr>
          <p:spPr bwMode="auto">
            <a:xfrm>
              <a:off x="3751263" y="2322680"/>
              <a:ext cx="343924" cy="439998"/>
            </a:xfrm>
            <a:prstGeom prst="rect">
              <a:avLst/>
            </a:prstGeom>
            <a:noFill/>
            <a:ln w="12700">
              <a:noFill/>
              <a:miter lim="800000"/>
              <a:headEnd/>
              <a:tailEnd/>
            </a:ln>
          </p:spPr>
          <p:txBody>
            <a:bodyPr wrap="none" lIns="90488" tIns="44450" rIns="90488" bIns="44450">
              <a:spAutoFit/>
            </a:bodyPr>
            <a:lstStyle/>
            <a:p>
              <a:pPr defTabSz="762000" eaLnBrk="0" hangingPunct="0">
                <a:lnSpc>
                  <a:spcPct val="60000"/>
                </a:lnSpc>
              </a:pPr>
              <a:r>
                <a:rPr kumimoji="1" lang="en-US" altLang="zh-CN" sz="1100" u="none" dirty="0">
                  <a:solidFill>
                    <a:srgbClr val="333399"/>
                  </a:solidFill>
                  <a:latin typeface="Arial" charset="0"/>
                  <a:ea typeface="黑体" pitchFamily="2" charset="-122"/>
                </a:rPr>
                <a:t>P</a:t>
              </a:r>
            </a:p>
            <a:p>
              <a:pPr defTabSz="762000" eaLnBrk="0" hangingPunct="0">
                <a:lnSpc>
                  <a:spcPct val="60000"/>
                </a:lnSpc>
              </a:pPr>
              <a:r>
                <a:rPr kumimoji="1" lang="en-US" altLang="zh-CN" sz="1100" u="none" dirty="0">
                  <a:solidFill>
                    <a:srgbClr val="333399"/>
                  </a:solidFill>
                  <a:latin typeface="Arial" charset="0"/>
                  <a:ea typeface="黑体" pitchFamily="2" charset="-122"/>
                </a:rPr>
                <a:t>S</a:t>
              </a:r>
            </a:p>
            <a:p>
              <a:pPr defTabSz="762000" eaLnBrk="0" hangingPunct="0">
                <a:lnSpc>
                  <a:spcPct val="60000"/>
                </a:lnSpc>
              </a:pPr>
              <a:r>
                <a:rPr kumimoji="1" lang="en-US" altLang="zh-CN" sz="1100" u="none" dirty="0">
                  <a:solidFill>
                    <a:srgbClr val="333399"/>
                  </a:solidFill>
                  <a:latin typeface="Arial" charset="0"/>
                  <a:ea typeface="黑体" pitchFamily="2" charset="-122"/>
                </a:rPr>
                <a:t>H</a:t>
              </a:r>
            </a:p>
          </p:txBody>
        </p:sp>
        <p:sp>
          <p:nvSpPr>
            <p:cNvPr id="19532" name="Rectangle 79"/>
            <p:cNvSpPr>
              <a:spLocks noChangeArrowheads="1"/>
            </p:cNvSpPr>
            <p:nvPr/>
          </p:nvSpPr>
          <p:spPr bwMode="auto">
            <a:xfrm>
              <a:off x="3538538" y="2318656"/>
              <a:ext cx="343924" cy="439998"/>
            </a:xfrm>
            <a:prstGeom prst="rect">
              <a:avLst/>
            </a:prstGeom>
            <a:noFill/>
            <a:ln w="12700">
              <a:noFill/>
              <a:miter lim="800000"/>
              <a:headEnd/>
              <a:tailEnd/>
            </a:ln>
          </p:spPr>
          <p:txBody>
            <a:bodyPr wrap="none" lIns="90488" tIns="44450" rIns="90488" bIns="44450">
              <a:spAutoFit/>
            </a:bodyPr>
            <a:lstStyle/>
            <a:p>
              <a:pPr defTabSz="762000" eaLnBrk="0" hangingPunct="0">
                <a:lnSpc>
                  <a:spcPct val="60000"/>
                </a:lnSpc>
              </a:pPr>
              <a:r>
                <a:rPr kumimoji="1" lang="en-US" altLang="zh-CN" sz="1100" u="none" dirty="0">
                  <a:solidFill>
                    <a:srgbClr val="333399"/>
                  </a:solidFill>
                  <a:latin typeface="Arial" charset="0"/>
                  <a:ea typeface="黑体" pitchFamily="2" charset="-122"/>
                </a:rPr>
                <a:t>A</a:t>
              </a:r>
            </a:p>
            <a:p>
              <a:pPr defTabSz="762000" eaLnBrk="0" hangingPunct="0">
                <a:lnSpc>
                  <a:spcPct val="60000"/>
                </a:lnSpc>
              </a:pPr>
              <a:r>
                <a:rPr kumimoji="1" lang="en-US" altLang="zh-CN" sz="1100" u="none" dirty="0">
                  <a:solidFill>
                    <a:srgbClr val="333399"/>
                  </a:solidFill>
                  <a:latin typeface="Arial" charset="0"/>
                  <a:ea typeface="黑体" pitchFamily="2" charset="-122"/>
                </a:rPr>
                <a:t>C</a:t>
              </a:r>
            </a:p>
            <a:p>
              <a:pPr defTabSz="762000" eaLnBrk="0" hangingPunct="0">
                <a:lnSpc>
                  <a:spcPct val="60000"/>
                </a:lnSpc>
              </a:pPr>
              <a:r>
                <a:rPr kumimoji="1" lang="en-US" altLang="zh-CN" sz="1100" u="none" dirty="0">
                  <a:solidFill>
                    <a:srgbClr val="333399"/>
                  </a:solidFill>
                  <a:latin typeface="Arial" charset="0"/>
                  <a:ea typeface="黑体" pitchFamily="2" charset="-122"/>
                </a:rPr>
                <a:t>K</a:t>
              </a:r>
            </a:p>
          </p:txBody>
        </p:sp>
        <p:sp>
          <p:nvSpPr>
            <p:cNvPr id="19533" name="Rectangle 80"/>
            <p:cNvSpPr>
              <a:spLocks noChangeArrowheads="1"/>
            </p:cNvSpPr>
            <p:nvPr/>
          </p:nvSpPr>
          <p:spPr bwMode="auto">
            <a:xfrm>
              <a:off x="3290555" y="2318656"/>
              <a:ext cx="351653" cy="439998"/>
            </a:xfrm>
            <a:prstGeom prst="rect">
              <a:avLst/>
            </a:prstGeom>
            <a:noFill/>
            <a:ln w="12700">
              <a:noFill/>
              <a:miter lim="800000"/>
              <a:headEnd/>
              <a:tailEnd/>
            </a:ln>
          </p:spPr>
          <p:txBody>
            <a:bodyPr wrap="none" lIns="90488" tIns="44450" rIns="90488" bIns="44450">
              <a:spAutoFit/>
            </a:bodyPr>
            <a:lstStyle/>
            <a:p>
              <a:pPr defTabSz="762000" eaLnBrk="0" hangingPunct="0">
                <a:lnSpc>
                  <a:spcPct val="60000"/>
                </a:lnSpc>
              </a:pPr>
              <a:r>
                <a:rPr kumimoji="1" lang="en-US" altLang="zh-CN" sz="1100" u="none" dirty="0">
                  <a:solidFill>
                    <a:srgbClr val="333399"/>
                  </a:solidFill>
                  <a:latin typeface="Arial" charset="0"/>
                  <a:ea typeface="黑体" pitchFamily="2" charset="-122"/>
                </a:rPr>
                <a:t>U</a:t>
              </a:r>
            </a:p>
            <a:p>
              <a:pPr defTabSz="762000" eaLnBrk="0" hangingPunct="0">
                <a:lnSpc>
                  <a:spcPct val="60000"/>
                </a:lnSpc>
              </a:pPr>
              <a:r>
                <a:rPr kumimoji="1" lang="en-US" altLang="zh-CN" sz="1100" u="none" dirty="0">
                  <a:solidFill>
                    <a:srgbClr val="333399"/>
                  </a:solidFill>
                  <a:latin typeface="Arial" charset="0"/>
                  <a:ea typeface="黑体" pitchFamily="2" charset="-122"/>
                </a:rPr>
                <a:t>R</a:t>
              </a:r>
            </a:p>
            <a:p>
              <a:pPr defTabSz="762000" eaLnBrk="0" hangingPunct="0">
                <a:lnSpc>
                  <a:spcPct val="60000"/>
                </a:lnSpc>
              </a:pPr>
              <a:r>
                <a:rPr kumimoji="1" lang="en-US" altLang="zh-CN" sz="1100" u="none" dirty="0">
                  <a:solidFill>
                    <a:srgbClr val="333399"/>
                  </a:solidFill>
                  <a:latin typeface="Arial" charset="0"/>
                  <a:ea typeface="黑体" pitchFamily="2" charset="-122"/>
                </a:rPr>
                <a:t>G</a:t>
              </a:r>
            </a:p>
          </p:txBody>
        </p:sp>
        <p:sp>
          <p:nvSpPr>
            <p:cNvPr id="19534" name="Rectangle 81"/>
            <p:cNvSpPr>
              <a:spLocks noChangeArrowheads="1"/>
            </p:cNvSpPr>
            <p:nvPr/>
          </p:nvSpPr>
          <p:spPr bwMode="auto">
            <a:xfrm>
              <a:off x="841936" y="927189"/>
              <a:ext cx="7442636" cy="303505"/>
            </a:xfrm>
            <a:prstGeom prst="rect">
              <a:avLst/>
            </a:prstGeom>
            <a:noFill/>
            <a:ln w="12700">
              <a:noFill/>
              <a:miter lim="800000"/>
              <a:headEnd/>
              <a:tailEnd/>
            </a:ln>
          </p:spPr>
          <p:txBody>
            <a:bodyPr wrap="none" lIns="90488" tIns="44450" rIns="90488" bIns="44450">
              <a:spAutoFit/>
            </a:bodyPr>
            <a:lstStyle/>
            <a:p>
              <a:pPr defTabSz="762000" eaLnBrk="0" hangingPunct="0">
                <a:lnSpc>
                  <a:spcPct val="90000"/>
                </a:lnSpc>
              </a:pPr>
              <a:r>
                <a:rPr kumimoji="1" lang="zh-CN" altLang="en-US" sz="1330" b="0" u="none" dirty="0">
                  <a:solidFill>
                    <a:srgbClr val="333399"/>
                  </a:solidFill>
                  <a:latin typeface="Arial" charset="0"/>
                  <a:ea typeface="黑体" pitchFamily="2" charset="-122"/>
                </a:rPr>
                <a:t>位  </a:t>
              </a:r>
              <a:r>
                <a:rPr kumimoji="1" lang="en-US" altLang="zh-CN" sz="1330" b="0" u="none" dirty="0">
                  <a:solidFill>
                    <a:srgbClr val="333399"/>
                  </a:solidFill>
                  <a:latin typeface="Arial" charset="0"/>
                  <a:ea typeface="黑体" pitchFamily="2" charset="-122"/>
                </a:rPr>
                <a:t>0                           8                           16                          24                       31</a:t>
              </a:r>
            </a:p>
          </p:txBody>
        </p:sp>
        <p:sp>
          <p:nvSpPr>
            <p:cNvPr id="19535" name="Line 82"/>
            <p:cNvSpPr>
              <a:spLocks noChangeShapeType="1"/>
            </p:cNvSpPr>
            <p:nvPr/>
          </p:nvSpPr>
          <p:spPr bwMode="auto">
            <a:xfrm flipH="1">
              <a:off x="6313488" y="3025775"/>
              <a:ext cx="3175" cy="323850"/>
            </a:xfrm>
            <a:prstGeom prst="line">
              <a:avLst/>
            </a:prstGeom>
            <a:noFill/>
            <a:ln w="12700">
              <a:solidFill>
                <a:schemeClr val="tx1"/>
              </a:solidFill>
              <a:round/>
              <a:headEnd/>
              <a:tailEnd/>
            </a:ln>
          </p:spPr>
          <p:txBody>
            <a:bodyPr/>
            <a:lstStyle/>
            <a:p>
              <a:endParaRPr lang="zh-CN" altLang="en-US"/>
            </a:p>
          </p:txBody>
        </p:sp>
        <p:sp>
          <p:nvSpPr>
            <p:cNvPr id="19536" name="Rectangle 105"/>
            <p:cNvSpPr>
              <a:spLocks noChangeArrowheads="1"/>
            </p:cNvSpPr>
            <p:nvPr/>
          </p:nvSpPr>
          <p:spPr bwMode="auto">
            <a:xfrm>
              <a:off x="3924300" y="3932238"/>
              <a:ext cx="4305300" cy="371475"/>
            </a:xfrm>
            <a:prstGeom prst="rect">
              <a:avLst/>
            </a:prstGeom>
            <a:solidFill>
              <a:srgbClr val="CCECFF"/>
            </a:solidFill>
            <a:ln w="9525">
              <a:no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19537" name="Rectangle 83"/>
            <p:cNvSpPr>
              <a:spLocks noChangeArrowheads="1"/>
            </p:cNvSpPr>
            <p:nvPr/>
          </p:nvSpPr>
          <p:spPr bwMode="auto">
            <a:xfrm>
              <a:off x="6767513" y="3014870"/>
              <a:ext cx="1102735" cy="368481"/>
            </a:xfrm>
            <a:prstGeom prst="rect">
              <a:avLst/>
            </a:prstGeom>
            <a:noFill/>
            <a:ln w="12700">
              <a:noFill/>
              <a:miter lim="800000"/>
              <a:headEnd/>
              <a:tailEnd/>
            </a:ln>
          </p:spPr>
          <p:txBody>
            <a:bodyPr wrap="square" lIns="90488" tIns="44450" rIns="90488" bIns="44450">
              <a:spAutoFit/>
            </a:bodyPr>
            <a:lstStyle/>
            <a:p>
              <a:pPr defTabSz="762000" eaLnBrk="0" hangingPunct="0"/>
              <a:r>
                <a:rPr kumimoji="1" lang="zh-CN" altLang="en-US" sz="1600" b="0" u="none" dirty="0">
                  <a:solidFill>
                    <a:srgbClr val="333399"/>
                  </a:solidFill>
                  <a:latin typeface="Arial" charset="0"/>
                  <a:ea typeface="黑体" pitchFamily="2" charset="-122"/>
                </a:rPr>
                <a:t>填    充</a:t>
              </a:r>
            </a:p>
          </p:txBody>
        </p:sp>
        <p:sp>
          <p:nvSpPr>
            <p:cNvPr id="19538" name="Rectangle 84"/>
            <p:cNvSpPr>
              <a:spLocks noChangeArrowheads="1"/>
            </p:cNvSpPr>
            <p:nvPr/>
          </p:nvSpPr>
          <p:spPr bwMode="auto">
            <a:xfrm>
              <a:off x="5310188" y="3975100"/>
              <a:ext cx="1455737" cy="2492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latin typeface="Arial" charset="0"/>
                  <a:ea typeface="黑体" pitchFamily="2" charset="-122"/>
                </a:rPr>
                <a:t>TCP </a:t>
              </a:r>
              <a:r>
                <a:rPr kumimoji="1" lang="zh-CN" altLang="en-US" sz="1600" b="0" u="none">
                  <a:solidFill>
                    <a:srgbClr val="333399"/>
                  </a:solidFill>
                  <a:latin typeface="Arial" charset="0"/>
                  <a:ea typeface="黑体" pitchFamily="2" charset="-122"/>
                </a:rPr>
                <a:t>数据部分</a:t>
              </a:r>
            </a:p>
          </p:txBody>
        </p:sp>
        <p:sp>
          <p:nvSpPr>
            <p:cNvPr id="19539" name="Rectangle 85"/>
            <p:cNvSpPr>
              <a:spLocks noChangeArrowheads="1"/>
            </p:cNvSpPr>
            <p:nvPr/>
          </p:nvSpPr>
          <p:spPr bwMode="auto">
            <a:xfrm>
              <a:off x="2497138" y="3913188"/>
              <a:ext cx="1406525" cy="381000"/>
            </a:xfrm>
            <a:prstGeom prst="rect">
              <a:avLst/>
            </a:prstGeom>
            <a:solidFill>
              <a:srgbClr val="FFFFCC"/>
            </a:solidFill>
            <a:ln w="12700">
              <a:no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19540" name="Rectangle 86"/>
            <p:cNvSpPr>
              <a:spLocks noChangeArrowheads="1"/>
            </p:cNvSpPr>
            <p:nvPr/>
          </p:nvSpPr>
          <p:spPr bwMode="auto">
            <a:xfrm>
              <a:off x="2497138" y="3913188"/>
              <a:ext cx="5757862" cy="381000"/>
            </a:xfrm>
            <a:prstGeom prst="rect">
              <a:avLst/>
            </a:prstGeom>
            <a:noFill/>
            <a:ln w="19050">
              <a:solidFill>
                <a:srgbClr val="333399"/>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19541" name="Line 87"/>
            <p:cNvSpPr>
              <a:spLocks noChangeShapeType="1"/>
            </p:cNvSpPr>
            <p:nvPr/>
          </p:nvSpPr>
          <p:spPr bwMode="auto">
            <a:xfrm flipH="1">
              <a:off x="3903663" y="3922713"/>
              <a:ext cx="0" cy="371475"/>
            </a:xfrm>
            <a:prstGeom prst="line">
              <a:avLst/>
            </a:prstGeom>
            <a:noFill/>
            <a:ln w="12700">
              <a:solidFill>
                <a:schemeClr val="tx1"/>
              </a:solidFill>
              <a:round/>
              <a:headEnd/>
              <a:tailEnd/>
            </a:ln>
          </p:spPr>
          <p:txBody>
            <a:bodyPr/>
            <a:lstStyle/>
            <a:p>
              <a:endParaRPr lang="zh-CN" altLang="en-US"/>
            </a:p>
          </p:txBody>
        </p:sp>
        <p:sp>
          <p:nvSpPr>
            <p:cNvPr id="19542" name="Rectangle 88"/>
            <p:cNvSpPr>
              <a:spLocks noChangeArrowheads="1"/>
            </p:cNvSpPr>
            <p:nvPr/>
          </p:nvSpPr>
          <p:spPr bwMode="auto">
            <a:xfrm>
              <a:off x="2692400" y="4010025"/>
              <a:ext cx="720725" cy="203200"/>
            </a:xfrm>
            <a:prstGeom prst="rect">
              <a:avLst/>
            </a:prstGeom>
            <a:noFill/>
            <a:ln w="12700">
              <a:no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19543" name="Rectangle 89"/>
            <p:cNvSpPr>
              <a:spLocks noChangeArrowheads="1"/>
            </p:cNvSpPr>
            <p:nvPr/>
          </p:nvSpPr>
          <p:spPr bwMode="auto">
            <a:xfrm>
              <a:off x="2700338" y="3975100"/>
              <a:ext cx="1049337" cy="2492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latin typeface="Arial" charset="0"/>
                  <a:ea typeface="黑体" pitchFamily="2" charset="-122"/>
                </a:rPr>
                <a:t>TCP </a:t>
              </a:r>
              <a:r>
                <a:rPr kumimoji="1" lang="zh-CN" altLang="en-US" sz="1600" b="0" u="none">
                  <a:solidFill>
                    <a:srgbClr val="333399"/>
                  </a:solidFill>
                  <a:latin typeface="Arial" charset="0"/>
                  <a:ea typeface="黑体" pitchFamily="2" charset="-122"/>
                </a:rPr>
                <a:t>首部</a:t>
              </a:r>
            </a:p>
          </p:txBody>
        </p:sp>
        <p:sp>
          <p:nvSpPr>
            <p:cNvPr id="19544" name="Rectangle 93"/>
            <p:cNvSpPr>
              <a:spLocks noChangeArrowheads="1"/>
            </p:cNvSpPr>
            <p:nvPr/>
          </p:nvSpPr>
          <p:spPr bwMode="auto">
            <a:xfrm>
              <a:off x="799393" y="3904357"/>
              <a:ext cx="2063027" cy="402236"/>
            </a:xfrm>
            <a:prstGeom prst="rect">
              <a:avLst/>
            </a:prstGeom>
            <a:noFill/>
            <a:ln w="12700">
              <a:noFill/>
              <a:miter lim="800000"/>
              <a:headEnd/>
              <a:tailEnd/>
            </a:ln>
          </p:spPr>
          <p:txBody>
            <a:bodyPr wrap="square" lIns="90488" tIns="44450" rIns="90488" bIns="44450">
              <a:spAutoFit/>
            </a:bodyPr>
            <a:lstStyle/>
            <a:p>
              <a:pPr defTabSz="762000" eaLnBrk="0" hangingPunct="0"/>
              <a:r>
                <a:rPr kumimoji="1" lang="en-US" altLang="zh-CN" sz="1800" b="0" u="none" dirty="0">
                  <a:solidFill>
                    <a:srgbClr val="333399"/>
                  </a:solidFill>
                  <a:latin typeface="Arial" charset="0"/>
                  <a:ea typeface="黑体" pitchFamily="2" charset="-122"/>
                </a:rPr>
                <a:t>TCP </a:t>
              </a:r>
              <a:r>
                <a:rPr kumimoji="1" lang="zh-CN" altLang="en-US" sz="1800" b="0" u="none" dirty="0">
                  <a:solidFill>
                    <a:srgbClr val="333399"/>
                  </a:solidFill>
                  <a:latin typeface="Arial" charset="0"/>
                  <a:ea typeface="黑体" pitchFamily="2" charset="-122"/>
                </a:rPr>
                <a:t>报文段</a:t>
              </a:r>
            </a:p>
          </p:txBody>
        </p:sp>
        <p:sp>
          <p:nvSpPr>
            <p:cNvPr id="19545" name="Rectangle 94"/>
            <p:cNvSpPr>
              <a:spLocks noChangeArrowheads="1"/>
            </p:cNvSpPr>
            <p:nvPr/>
          </p:nvSpPr>
          <p:spPr bwMode="auto">
            <a:xfrm>
              <a:off x="2484438" y="4533721"/>
              <a:ext cx="5770562" cy="379412"/>
            </a:xfrm>
            <a:prstGeom prst="rect">
              <a:avLst/>
            </a:prstGeom>
            <a:solidFill>
              <a:srgbClr val="FFCCFF"/>
            </a:solidFill>
            <a:ln w="19050">
              <a:solidFill>
                <a:srgbClr val="333399"/>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19546" name="Rectangle 96"/>
            <p:cNvSpPr>
              <a:spLocks noChangeArrowheads="1"/>
            </p:cNvSpPr>
            <p:nvPr/>
          </p:nvSpPr>
          <p:spPr bwMode="auto">
            <a:xfrm>
              <a:off x="4505325" y="4533721"/>
              <a:ext cx="1508392" cy="368481"/>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a:solidFill>
                    <a:srgbClr val="333399"/>
                  </a:solidFill>
                  <a:latin typeface="Arial" charset="0"/>
                  <a:ea typeface="黑体" pitchFamily="2" charset="-122"/>
                </a:rPr>
                <a:t>IP </a:t>
              </a:r>
              <a:r>
                <a:rPr kumimoji="1" lang="zh-CN" altLang="en-US" sz="1600" b="0" u="none">
                  <a:solidFill>
                    <a:srgbClr val="333399"/>
                  </a:solidFill>
                  <a:latin typeface="Arial" charset="0"/>
                  <a:ea typeface="黑体" pitchFamily="2" charset="-122"/>
                </a:rPr>
                <a:t>数据部分</a:t>
              </a:r>
            </a:p>
          </p:txBody>
        </p:sp>
        <p:sp>
          <p:nvSpPr>
            <p:cNvPr id="19547" name="Rectangle 97"/>
            <p:cNvSpPr>
              <a:spLocks noChangeArrowheads="1"/>
            </p:cNvSpPr>
            <p:nvPr/>
          </p:nvSpPr>
          <p:spPr bwMode="auto">
            <a:xfrm>
              <a:off x="1495425" y="4533721"/>
              <a:ext cx="1013761" cy="368481"/>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b="0" u="none" dirty="0">
                  <a:solidFill>
                    <a:srgbClr val="333399"/>
                  </a:solidFill>
                  <a:latin typeface="Arial" charset="0"/>
                  <a:ea typeface="黑体" pitchFamily="2" charset="-122"/>
                </a:rPr>
                <a:t>IP </a:t>
              </a:r>
              <a:r>
                <a:rPr kumimoji="1" lang="zh-CN" altLang="en-US" sz="1600" b="0" u="none" dirty="0">
                  <a:solidFill>
                    <a:srgbClr val="333399"/>
                  </a:solidFill>
                  <a:latin typeface="Arial" charset="0"/>
                  <a:ea typeface="黑体" pitchFamily="2" charset="-122"/>
                </a:rPr>
                <a:t>首部</a:t>
              </a:r>
            </a:p>
          </p:txBody>
        </p:sp>
        <p:sp>
          <p:nvSpPr>
            <p:cNvPr id="19548" name="AutoShape 98"/>
            <p:cNvSpPr>
              <a:spLocks noChangeArrowheads="1"/>
            </p:cNvSpPr>
            <p:nvPr/>
          </p:nvSpPr>
          <p:spPr bwMode="auto">
            <a:xfrm rot="16200000">
              <a:off x="3093100" y="4333898"/>
              <a:ext cx="316875" cy="234278"/>
            </a:xfrm>
            <a:prstGeom prst="leftArrow">
              <a:avLst>
                <a:gd name="adj1" fmla="val 50000"/>
                <a:gd name="adj2" fmla="val 52959"/>
              </a:avLst>
            </a:prstGeom>
            <a:solidFill>
              <a:schemeClr val="accent2">
                <a:alpha val="43137"/>
              </a:schemeClr>
            </a:solidFill>
            <a:ln w="12700">
              <a:solidFill>
                <a:srgbClr val="333399"/>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19549" name="AutoShape 99"/>
            <p:cNvSpPr>
              <a:spLocks noChangeArrowheads="1"/>
            </p:cNvSpPr>
            <p:nvPr/>
          </p:nvSpPr>
          <p:spPr bwMode="auto">
            <a:xfrm rot="16200000">
              <a:off x="6037016" y="4334590"/>
              <a:ext cx="316875" cy="232893"/>
            </a:xfrm>
            <a:prstGeom prst="leftArrow">
              <a:avLst>
                <a:gd name="adj1" fmla="val 50000"/>
                <a:gd name="adj2" fmla="val 53274"/>
              </a:avLst>
            </a:prstGeom>
            <a:solidFill>
              <a:schemeClr val="accent1">
                <a:alpha val="43137"/>
              </a:schemeClr>
            </a:solidFill>
            <a:ln w="12700">
              <a:solidFill>
                <a:srgbClr val="333399"/>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19550" name="Line 100"/>
            <p:cNvSpPr>
              <a:spLocks noChangeShapeType="1"/>
            </p:cNvSpPr>
            <p:nvPr/>
          </p:nvSpPr>
          <p:spPr bwMode="auto">
            <a:xfrm>
              <a:off x="8121650" y="1260475"/>
              <a:ext cx="736600" cy="0"/>
            </a:xfrm>
            <a:prstGeom prst="line">
              <a:avLst/>
            </a:prstGeom>
            <a:noFill/>
            <a:ln w="12700">
              <a:solidFill>
                <a:schemeClr val="tx1"/>
              </a:solidFill>
              <a:round/>
              <a:headEnd/>
              <a:tailEnd/>
            </a:ln>
          </p:spPr>
          <p:txBody>
            <a:bodyPr/>
            <a:lstStyle/>
            <a:p>
              <a:endParaRPr lang="zh-CN" altLang="en-US"/>
            </a:p>
          </p:txBody>
        </p:sp>
        <p:sp>
          <p:nvSpPr>
            <p:cNvPr id="19551" name="Line 101"/>
            <p:cNvSpPr>
              <a:spLocks noChangeShapeType="1"/>
            </p:cNvSpPr>
            <p:nvPr/>
          </p:nvSpPr>
          <p:spPr bwMode="auto">
            <a:xfrm>
              <a:off x="8121650" y="3013075"/>
              <a:ext cx="736600" cy="0"/>
            </a:xfrm>
            <a:prstGeom prst="line">
              <a:avLst/>
            </a:prstGeom>
            <a:noFill/>
            <a:ln w="12700">
              <a:solidFill>
                <a:schemeClr val="tx1"/>
              </a:solidFill>
              <a:round/>
              <a:headEnd/>
              <a:tailEnd/>
            </a:ln>
          </p:spPr>
          <p:txBody>
            <a:bodyPr/>
            <a:lstStyle/>
            <a:p>
              <a:endParaRPr lang="zh-CN" altLang="en-US"/>
            </a:p>
          </p:txBody>
        </p:sp>
        <p:sp>
          <p:nvSpPr>
            <p:cNvPr id="19552" name="Line 102"/>
            <p:cNvSpPr>
              <a:spLocks noChangeShapeType="1"/>
            </p:cNvSpPr>
            <p:nvPr/>
          </p:nvSpPr>
          <p:spPr bwMode="auto">
            <a:xfrm>
              <a:off x="690563" y="1279525"/>
              <a:ext cx="469900" cy="0"/>
            </a:xfrm>
            <a:prstGeom prst="line">
              <a:avLst/>
            </a:prstGeom>
            <a:noFill/>
            <a:ln w="12700">
              <a:solidFill>
                <a:schemeClr val="tx1"/>
              </a:solidFill>
              <a:round/>
              <a:headEnd/>
              <a:tailEnd/>
            </a:ln>
          </p:spPr>
          <p:txBody>
            <a:bodyPr/>
            <a:lstStyle/>
            <a:p>
              <a:endParaRPr lang="zh-CN" altLang="en-US"/>
            </a:p>
          </p:txBody>
        </p:sp>
        <p:sp>
          <p:nvSpPr>
            <p:cNvPr id="19553" name="Line 103"/>
            <p:cNvSpPr>
              <a:spLocks noChangeShapeType="1"/>
            </p:cNvSpPr>
            <p:nvPr/>
          </p:nvSpPr>
          <p:spPr bwMode="auto">
            <a:xfrm>
              <a:off x="703263" y="3335338"/>
              <a:ext cx="469900" cy="0"/>
            </a:xfrm>
            <a:prstGeom prst="line">
              <a:avLst/>
            </a:prstGeom>
            <a:noFill/>
            <a:ln w="12700">
              <a:solidFill>
                <a:schemeClr val="tx1"/>
              </a:solidFill>
              <a:round/>
              <a:headEnd/>
              <a:tailEnd/>
            </a:ln>
          </p:spPr>
          <p:txBody>
            <a:bodyPr/>
            <a:lstStyle/>
            <a:p>
              <a:endParaRPr lang="zh-CN" altLang="en-US"/>
            </a:p>
          </p:txBody>
        </p:sp>
        <p:sp>
          <p:nvSpPr>
            <p:cNvPr id="19554" name="Rectangle 104"/>
            <p:cNvSpPr>
              <a:spLocks noChangeArrowheads="1"/>
            </p:cNvSpPr>
            <p:nvPr/>
          </p:nvSpPr>
          <p:spPr bwMode="auto">
            <a:xfrm>
              <a:off x="380975" y="4309612"/>
              <a:ext cx="1850296" cy="368481"/>
            </a:xfrm>
            <a:prstGeom prst="rect">
              <a:avLst/>
            </a:prstGeom>
            <a:noFill/>
            <a:ln w="12700">
              <a:noFill/>
              <a:miter lim="800000"/>
              <a:headEnd/>
              <a:tailEnd/>
            </a:ln>
          </p:spPr>
          <p:txBody>
            <a:bodyPr wrap="square" lIns="90488" tIns="44450" rIns="90488" bIns="44450">
              <a:spAutoFit/>
            </a:bodyPr>
            <a:lstStyle/>
            <a:p>
              <a:pPr defTabSz="762000" eaLnBrk="0" hangingPunct="0"/>
              <a:r>
                <a:rPr kumimoji="1" lang="zh-CN" altLang="en-US" sz="1600" b="0" u="none" dirty="0">
                  <a:solidFill>
                    <a:srgbClr val="333399"/>
                  </a:solidFill>
                  <a:latin typeface="Arial" charset="0"/>
                  <a:ea typeface="黑体" pitchFamily="2" charset="-122"/>
                </a:rPr>
                <a:t>发送在前</a:t>
              </a:r>
            </a:p>
          </p:txBody>
        </p:sp>
        <p:sp>
          <p:nvSpPr>
            <p:cNvPr id="19556" name="Rectangle 14"/>
            <p:cNvSpPr>
              <a:spLocks noChangeArrowheads="1"/>
            </p:cNvSpPr>
            <p:nvPr/>
          </p:nvSpPr>
          <p:spPr bwMode="auto">
            <a:xfrm>
              <a:off x="1290638" y="2212975"/>
              <a:ext cx="587375" cy="5778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dirty="0">
                  <a:solidFill>
                    <a:srgbClr val="333399"/>
                  </a:solidFill>
                  <a:latin typeface="Arial" charset="0"/>
                  <a:ea typeface="黑体" pitchFamily="2" charset="-122"/>
                </a:rPr>
                <a:t>报头</a:t>
              </a:r>
            </a:p>
            <a:p>
              <a:pPr defTabSz="762000" eaLnBrk="0" hangingPunct="0"/>
              <a:r>
                <a:rPr kumimoji="1" lang="zh-CN" altLang="en-US" sz="1600" b="0" u="none" dirty="0">
                  <a:solidFill>
                    <a:srgbClr val="333399"/>
                  </a:solidFill>
                  <a:latin typeface="Arial" charset="0"/>
                  <a:ea typeface="黑体" pitchFamily="2" charset="-122"/>
                </a:rPr>
                <a:t>长度</a:t>
              </a:r>
            </a:p>
          </p:txBody>
        </p:sp>
      </p:grpSp>
      <p:sp>
        <p:nvSpPr>
          <p:cNvPr id="2" name="矩形 1"/>
          <p:cNvSpPr/>
          <p:nvPr/>
        </p:nvSpPr>
        <p:spPr>
          <a:xfrm>
            <a:off x="3716487" y="664744"/>
            <a:ext cx="5164753" cy="646331"/>
          </a:xfrm>
          <a:prstGeom prst="rect">
            <a:avLst/>
          </a:prstGeom>
        </p:spPr>
        <p:txBody>
          <a:bodyPr wrap="square">
            <a:spAutoFit/>
          </a:bodyPr>
          <a:lstStyle/>
          <a:p>
            <a:pPr eaLnBrk="0" hangingPunct="0">
              <a:spcBef>
                <a:spcPct val="30000"/>
              </a:spcBef>
              <a:defRPr/>
            </a:pPr>
            <a:r>
              <a:rPr lang="en-US" altLang="zh-CN" sz="1800" b="0" u="none" dirty="0">
                <a:solidFill>
                  <a:srgbClr val="1A3868"/>
                </a:solidFill>
              </a:rPr>
              <a:t>TCP</a:t>
            </a:r>
            <a:r>
              <a:rPr lang="zh-CN" altLang="en-US" sz="1800" b="0" u="none" dirty="0">
                <a:solidFill>
                  <a:srgbClr val="1A3868"/>
                </a:solidFill>
              </a:rPr>
              <a:t>报头长度为</a:t>
            </a:r>
            <a:r>
              <a:rPr lang="en-US" altLang="zh-CN" sz="1800" b="0" u="none" dirty="0">
                <a:solidFill>
                  <a:srgbClr val="1A3868"/>
                </a:solidFill>
              </a:rPr>
              <a:t>20-60</a:t>
            </a:r>
            <a:r>
              <a:rPr lang="zh-CN" altLang="en-US" sz="1800" b="0" u="none" dirty="0">
                <a:solidFill>
                  <a:srgbClr val="1A3868"/>
                </a:solidFill>
              </a:rPr>
              <a:t>字节，其中固定部分长度为</a:t>
            </a:r>
            <a:r>
              <a:rPr lang="en-US" altLang="zh-CN" sz="1800" b="0" u="none" dirty="0">
                <a:solidFill>
                  <a:srgbClr val="1A3868"/>
                </a:solidFill>
              </a:rPr>
              <a:t>20</a:t>
            </a:r>
            <a:r>
              <a:rPr lang="zh-CN" altLang="en-US" sz="1800" b="0" u="none" dirty="0">
                <a:solidFill>
                  <a:srgbClr val="1A3868"/>
                </a:solidFill>
              </a:rPr>
              <a:t>字节；选项部分长度可变，最多</a:t>
            </a:r>
            <a:r>
              <a:rPr lang="en-US" altLang="zh-CN" sz="1800" b="0" u="none" dirty="0">
                <a:solidFill>
                  <a:srgbClr val="1A3868"/>
                </a:solidFill>
              </a:rPr>
              <a:t>40</a:t>
            </a:r>
            <a:r>
              <a:rPr lang="zh-CN" altLang="en-US" sz="1800" b="0" u="none" dirty="0">
                <a:solidFill>
                  <a:srgbClr val="1A3868"/>
                </a:solidFill>
              </a:rPr>
              <a:t>字节。</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6" y="52264"/>
            <a:ext cx="6429420" cy="576064"/>
          </a:xfrm>
        </p:spPr>
        <p:txBody>
          <a:bodyPr/>
          <a:lstStyle/>
          <a:p>
            <a:r>
              <a:rPr lang="zh-CN" altLang="en-US" sz="2400" dirty="0" smtClean="0"/>
              <a:t>计算与问答</a:t>
            </a:r>
            <a:endParaRPr lang="zh-CN" altLang="en-US" sz="2400" dirty="0"/>
          </a:p>
        </p:txBody>
      </p:sp>
      <p:sp>
        <p:nvSpPr>
          <p:cNvPr id="4" name="Rectangle 1"/>
          <p:cNvSpPr>
            <a:spLocks noChangeArrowheads="1"/>
          </p:cNvSpPr>
          <p:nvPr/>
        </p:nvSpPr>
        <p:spPr bwMode="auto">
          <a:xfrm>
            <a:off x="395536" y="745061"/>
            <a:ext cx="7454632" cy="419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088"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b="0" u="none" dirty="0" smtClean="0">
                <a:solidFill>
                  <a:srgbClr val="1A3868"/>
                </a:solidFill>
                <a:cs typeface="+mn-cs"/>
              </a:rPr>
              <a:t>1</a:t>
            </a:r>
            <a:r>
              <a:rPr lang="zh-CN" altLang="en-US" sz="2000" b="0" u="none" dirty="0" smtClean="0">
                <a:solidFill>
                  <a:srgbClr val="1A3868"/>
                </a:solidFill>
                <a:cs typeface="+mn-cs"/>
              </a:rPr>
              <a:t>、</a:t>
            </a:r>
            <a:r>
              <a:rPr lang="zh-CN" sz="2000" b="0" u="none" dirty="0" smtClean="0">
                <a:solidFill>
                  <a:srgbClr val="1A3868"/>
                </a:solidFill>
                <a:cs typeface="+mn-cs"/>
              </a:rPr>
              <a:t>已知</a:t>
            </a:r>
            <a:r>
              <a:rPr lang="zh-CN" altLang="zh-CN" sz="2000" b="0" u="none" dirty="0">
                <a:solidFill>
                  <a:srgbClr val="1A3868"/>
                </a:solidFill>
                <a:cs typeface="+mn-cs"/>
              </a:rPr>
              <a:t>TCP</a:t>
            </a:r>
            <a:r>
              <a:rPr lang="zh-CN" sz="2000" b="0" u="none" dirty="0">
                <a:solidFill>
                  <a:srgbClr val="1A3868"/>
                </a:solidFill>
                <a:cs typeface="+mn-cs"/>
              </a:rPr>
              <a:t>头部用十六进制数表示为</a:t>
            </a:r>
            <a:r>
              <a:rPr lang="zh-CN" sz="2000" b="0" u="none" dirty="0" smtClean="0">
                <a:solidFill>
                  <a:srgbClr val="1A3868"/>
                </a:solidFill>
                <a:cs typeface="+mn-cs"/>
              </a:rPr>
              <a:t>：</a:t>
            </a:r>
            <a:endParaRPr lang="en-US" altLang="zh-CN" sz="2000" b="0" u="none" dirty="0" smtClean="0">
              <a:solidFill>
                <a:srgbClr val="1A3868"/>
              </a:solidFill>
              <a:cs typeface="+mn-cs"/>
            </a:endParaRPr>
          </a:p>
          <a:p>
            <a:pPr marL="0" marR="0" lvl="0" indent="0" algn="l" defTabSz="914400" rtl="0" eaLnBrk="0" fontAlgn="base" latinLnBrk="0" hangingPunct="0">
              <a:lnSpc>
                <a:spcPct val="150000"/>
              </a:lnSpc>
              <a:spcBef>
                <a:spcPct val="0"/>
              </a:spcBef>
              <a:spcAft>
                <a:spcPct val="0"/>
              </a:spcAft>
              <a:buClrTx/>
              <a:buSzTx/>
              <a:buFontTx/>
              <a:buNone/>
              <a:tabLst/>
            </a:pPr>
            <a:r>
              <a:rPr lang="zh-CN" altLang="zh-CN" sz="2000" b="0" u="none" dirty="0" smtClean="0">
                <a:solidFill>
                  <a:srgbClr val="1A3868"/>
                </a:solidFill>
                <a:cs typeface="+mn-cs"/>
              </a:rPr>
              <a:t>05320017 </a:t>
            </a:r>
            <a:r>
              <a:rPr lang="zh-CN" altLang="zh-CN" sz="2000" b="0" u="none" dirty="0">
                <a:solidFill>
                  <a:srgbClr val="1A3868"/>
                </a:solidFill>
                <a:cs typeface="+mn-cs"/>
              </a:rPr>
              <a:t>00000001 00000055 500207FF 00000000</a:t>
            </a:r>
            <a:r>
              <a:rPr lang="zh-CN" sz="2000" b="0" u="none" dirty="0">
                <a:solidFill>
                  <a:srgbClr val="1A3868"/>
                </a:solidFill>
                <a:cs typeface="+mn-cs"/>
              </a:rPr>
              <a:t>。</a:t>
            </a:r>
            <a:br>
              <a:rPr lang="zh-CN" sz="2000" b="0" u="none" dirty="0">
                <a:solidFill>
                  <a:srgbClr val="1A3868"/>
                </a:solidFill>
                <a:cs typeface="+mn-cs"/>
              </a:rPr>
            </a:br>
            <a:r>
              <a:rPr lang="zh-CN" sz="2000" b="0" u="none" dirty="0">
                <a:solidFill>
                  <a:srgbClr val="1A3868"/>
                </a:solidFill>
                <a:cs typeface="+mn-cs"/>
              </a:rPr>
              <a:t>请回答以下问题：</a:t>
            </a:r>
            <a:br>
              <a:rPr lang="zh-CN" sz="2000" b="0" u="none" dirty="0">
                <a:solidFill>
                  <a:srgbClr val="1A3868"/>
                </a:solidFill>
                <a:cs typeface="+mn-cs"/>
              </a:rPr>
            </a:br>
            <a:r>
              <a:rPr lang="zh-CN" sz="2000" b="0" u="none" dirty="0">
                <a:solidFill>
                  <a:srgbClr val="1A3868"/>
                </a:solidFill>
                <a:cs typeface="+mn-cs"/>
              </a:rPr>
              <a:t>（</a:t>
            </a:r>
            <a:r>
              <a:rPr lang="zh-CN" altLang="zh-CN" sz="2000" b="0" u="none" dirty="0">
                <a:solidFill>
                  <a:srgbClr val="1A3868"/>
                </a:solidFill>
                <a:cs typeface="+mn-cs"/>
              </a:rPr>
              <a:t>1</a:t>
            </a:r>
            <a:r>
              <a:rPr lang="zh-CN" sz="2000" b="0" u="none" dirty="0">
                <a:solidFill>
                  <a:srgbClr val="1A3868"/>
                </a:solidFill>
                <a:cs typeface="+mn-cs"/>
              </a:rPr>
              <a:t>）源端口号是多少？</a:t>
            </a:r>
            <a:br>
              <a:rPr lang="zh-CN" sz="2000" b="0" u="none" dirty="0">
                <a:solidFill>
                  <a:srgbClr val="1A3868"/>
                </a:solidFill>
                <a:cs typeface="+mn-cs"/>
              </a:rPr>
            </a:br>
            <a:r>
              <a:rPr lang="zh-CN" sz="2000" b="0" u="none" dirty="0">
                <a:solidFill>
                  <a:srgbClr val="1A3868"/>
                </a:solidFill>
                <a:cs typeface="+mn-cs"/>
              </a:rPr>
              <a:t>（</a:t>
            </a:r>
            <a:r>
              <a:rPr lang="zh-CN" altLang="zh-CN" sz="2000" b="0" u="none" dirty="0">
                <a:solidFill>
                  <a:srgbClr val="1A3868"/>
                </a:solidFill>
                <a:cs typeface="+mn-cs"/>
              </a:rPr>
              <a:t>2</a:t>
            </a:r>
            <a:r>
              <a:rPr lang="zh-CN" sz="2000" b="0" u="none" dirty="0">
                <a:solidFill>
                  <a:srgbClr val="1A3868"/>
                </a:solidFill>
                <a:cs typeface="+mn-cs"/>
              </a:rPr>
              <a:t>）目的端口号是多少？</a:t>
            </a:r>
            <a:br>
              <a:rPr lang="zh-CN" sz="2000" b="0" u="none" dirty="0">
                <a:solidFill>
                  <a:srgbClr val="1A3868"/>
                </a:solidFill>
                <a:cs typeface="+mn-cs"/>
              </a:rPr>
            </a:br>
            <a:r>
              <a:rPr lang="zh-CN" sz="2000" b="0" u="none" dirty="0">
                <a:solidFill>
                  <a:srgbClr val="1A3868"/>
                </a:solidFill>
                <a:cs typeface="+mn-cs"/>
              </a:rPr>
              <a:t>（</a:t>
            </a:r>
            <a:r>
              <a:rPr lang="zh-CN" altLang="zh-CN" sz="2000" b="0" u="none" dirty="0">
                <a:solidFill>
                  <a:srgbClr val="1A3868"/>
                </a:solidFill>
                <a:cs typeface="+mn-cs"/>
              </a:rPr>
              <a:t>3</a:t>
            </a:r>
            <a:r>
              <a:rPr lang="zh-CN" sz="2000" b="0" u="none" dirty="0">
                <a:solidFill>
                  <a:srgbClr val="1A3868"/>
                </a:solidFill>
                <a:cs typeface="+mn-cs"/>
              </a:rPr>
              <a:t>）序号是多少？</a:t>
            </a:r>
            <a:br>
              <a:rPr lang="zh-CN" sz="2000" b="0" u="none" dirty="0">
                <a:solidFill>
                  <a:srgbClr val="1A3868"/>
                </a:solidFill>
                <a:cs typeface="+mn-cs"/>
              </a:rPr>
            </a:br>
            <a:r>
              <a:rPr lang="zh-CN" sz="2000" b="0" u="none" dirty="0">
                <a:solidFill>
                  <a:srgbClr val="1A3868"/>
                </a:solidFill>
                <a:cs typeface="+mn-cs"/>
              </a:rPr>
              <a:t>（</a:t>
            </a:r>
            <a:r>
              <a:rPr lang="zh-CN" altLang="zh-CN" sz="2000" b="0" u="none" dirty="0">
                <a:solidFill>
                  <a:srgbClr val="1A3868"/>
                </a:solidFill>
                <a:cs typeface="+mn-cs"/>
              </a:rPr>
              <a:t>4</a:t>
            </a:r>
            <a:r>
              <a:rPr lang="zh-CN" sz="2000" b="0" u="none" dirty="0">
                <a:solidFill>
                  <a:srgbClr val="1A3868"/>
                </a:solidFill>
                <a:cs typeface="+mn-cs"/>
              </a:rPr>
              <a:t>）确认号是多少？</a:t>
            </a:r>
            <a:br>
              <a:rPr lang="zh-CN" sz="2000" b="0" u="none" dirty="0">
                <a:solidFill>
                  <a:srgbClr val="1A3868"/>
                </a:solidFill>
                <a:cs typeface="+mn-cs"/>
              </a:rPr>
            </a:br>
            <a:r>
              <a:rPr lang="zh-CN" sz="2000" b="0" u="none" dirty="0">
                <a:solidFill>
                  <a:srgbClr val="1A3868"/>
                </a:solidFill>
                <a:cs typeface="+mn-cs"/>
              </a:rPr>
              <a:t>（</a:t>
            </a:r>
            <a:r>
              <a:rPr lang="zh-CN" altLang="zh-CN" sz="2000" b="0" u="none" dirty="0">
                <a:solidFill>
                  <a:srgbClr val="1A3868"/>
                </a:solidFill>
                <a:cs typeface="+mn-cs"/>
              </a:rPr>
              <a:t>5</a:t>
            </a:r>
            <a:r>
              <a:rPr lang="zh-CN" sz="2000" b="0" u="none" dirty="0">
                <a:solidFill>
                  <a:srgbClr val="1A3868"/>
                </a:solidFill>
                <a:cs typeface="+mn-cs"/>
              </a:rPr>
              <a:t>）头部长度是多少？</a:t>
            </a:r>
            <a:br>
              <a:rPr lang="zh-CN" sz="2000" b="0" u="none" dirty="0">
                <a:solidFill>
                  <a:srgbClr val="1A3868"/>
                </a:solidFill>
                <a:cs typeface="+mn-cs"/>
              </a:rPr>
            </a:br>
            <a:r>
              <a:rPr lang="zh-CN" sz="2000" b="0" u="none" dirty="0">
                <a:solidFill>
                  <a:srgbClr val="1A3868"/>
                </a:solidFill>
                <a:cs typeface="+mn-cs"/>
              </a:rPr>
              <a:t>（</a:t>
            </a:r>
            <a:r>
              <a:rPr lang="zh-CN" altLang="zh-CN" sz="2000" b="0" u="none" dirty="0">
                <a:solidFill>
                  <a:srgbClr val="1A3868"/>
                </a:solidFill>
                <a:cs typeface="+mn-cs"/>
              </a:rPr>
              <a:t>6</a:t>
            </a:r>
            <a:r>
              <a:rPr lang="zh-CN" sz="2000" b="0" u="none" dirty="0">
                <a:solidFill>
                  <a:srgbClr val="1A3868"/>
                </a:solidFill>
                <a:cs typeface="+mn-cs"/>
              </a:rPr>
              <a:t>）窗口值是多少？ </a:t>
            </a:r>
          </a:p>
        </p:txBody>
      </p:sp>
      <p:sp>
        <p:nvSpPr>
          <p:cNvPr id="9" name="矩形 8"/>
          <p:cNvSpPr/>
          <p:nvPr/>
        </p:nvSpPr>
        <p:spPr>
          <a:xfrm>
            <a:off x="3457120" y="2140496"/>
            <a:ext cx="2160240" cy="430887"/>
          </a:xfrm>
          <a:prstGeom prst="rect">
            <a:avLst/>
          </a:prstGeom>
        </p:spPr>
        <p:txBody>
          <a:bodyPr wrap="square">
            <a:spAutoFit/>
          </a:bodyPr>
          <a:lstStyle/>
          <a:p>
            <a:r>
              <a:rPr lang="en-US" altLang="zh-CN" sz="2200" b="0" u="none" dirty="0" smtClean="0">
                <a:solidFill>
                  <a:srgbClr val="FF0000"/>
                </a:solidFill>
              </a:rPr>
              <a:t>0x0532  = 1330</a:t>
            </a:r>
            <a:endParaRPr lang="zh-CN" altLang="en-US" sz="2200" b="0" u="none" dirty="0">
              <a:solidFill>
                <a:srgbClr val="FF0000"/>
              </a:solidFill>
            </a:endParaRPr>
          </a:p>
        </p:txBody>
      </p:sp>
      <p:sp>
        <p:nvSpPr>
          <p:cNvPr id="12" name="矩形 11"/>
          <p:cNvSpPr/>
          <p:nvPr/>
        </p:nvSpPr>
        <p:spPr>
          <a:xfrm>
            <a:off x="3465504" y="2645713"/>
            <a:ext cx="2160240" cy="430887"/>
          </a:xfrm>
          <a:prstGeom prst="rect">
            <a:avLst/>
          </a:prstGeom>
        </p:spPr>
        <p:txBody>
          <a:bodyPr wrap="square">
            <a:spAutoFit/>
          </a:bodyPr>
          <a:lstStyle/>
          <a:p>
            <a:r>
              <a:rPr lang="en-US" altLang="zh-CN" sz="2200" b="0" u="none" dirty="0" smtClean="0">
                <a:solidFill>
                  <a:srgbClr val="FF0000"/>
                </a:solidFill>
              </a:rPr>
              <a:t>0x0017  = 23</a:t>
            </a:r>
            <a:endParaRPr lang="zh-CN" altLang="en-US" sz="2200" b="0" u="none" dirty="0">
              <a:solidFill>
                <a:srgbClr val="FF0000"/>
              </a:solidFill>
            </a:endParaRPr>
          </a:p>
        </p:txBody>
      </p:sp>
      <p:sp>
        <p:nvSpPr>
          <p:cNvPr id="13" name="矩形 12"/>
          <p:cNvSpPr/>
          <p:nvPr/>
        </p:nvSpPr>
        <p:spPr>
          <a:xfrm>
            <a:off x="3249480" y="3136443"/>
            <a:ext cx="2808312" cy="430887"/>
          </a:xfrm>
          <a:prstGeom prst="rect">
            <a:avLst/>
          </a:prstGeom>
        </p:spPr>
        <p:txBody>
          <a:bodyPr wrap="square">
            <a:spAutoFit/>
          </a:bodyPr>
          <a:lstStyle/>
          <a:p>
            <a:r>
              <a:rPr lang="en-US" altLang="zh-CN" sz="2200" b="0" u="none" dirty="0" smtClean="0">
                <a:solidFill>
                  <a:srgbClr val="FF0000"/>
                </a:solidFill>
              </a:rPr>
              <a:t>0x00000001  = 1</a:t>
            </a:r>
            <a:endParaRPr lang="zh-CN" altLang="en-US" sz="2200" b="0" u="none" dirty="0">
              <a:solidFill>
                <a:srgbClr val="FF0000"/>
              </a:solidFill>
            </a:endParaRPr>
          </a:p>
        </p:txBody>
      </p:sp>
      <p:sp>
        <p:nvSpPr>
          <p:cNvPr id="14" name="矩形 13"/>
          <p:cNvSpPr/>
          <p:nvPr/>
        </p:nvSpPr>
        <p:spPr>
          <a:xfrm>
            <a:off x="3249480" y="3584407"/>
            <a:ext cx="2808312" cy="430887"/>
          </a:xfrm>
          <a:prstGeom prst="rect">
            <a:avLst/>
          </a:prstGeom>
        </p:spPr>
        <p:txBody>
          <a:bodyPr wrap="square">
            <a:spAutoFit/>
          </a:bodyPr>
          <a:lstStyle/>
          <a:p>
            <a:r>
              <a:rPr lang="en-US" altLang="zh-CN" sz="2200" b="0" u="none" dirty="0" smtClean="0">
                <a:solidFill>
                  <a:srgbClr val="FF0000"/>
                </a:solidFill>
              </a:rPr>
              <a:t>0x00000055  = 85</a:t>
            </a:r>
            <a:endParaRPr lang="zh-CN" altLang="en-US" sz="2200" b="0" u="none" dirty="0">
              <a:solidFill>
                <a:srgbClr val="FF0000"/>
              </a:solidFill>
            </a:endParaRPr>
          </a:p>
        </p:txBody>
      </p:sp>
      <p:sp>
        <p:nvSpPr>
          <p:cNvPr id="15" name="矩形 14"/>
          <p:cNvSpPr/>
          <p:nvPr/>
        </p:nvSpPr>
        <p:spPr>
          <a:xfrm>
            <a:off x="3275856" y="4049448"/>
            <a:ext cx="2808312" cy="430887"/>
          </a:xfrm>
          <a:prstGeom prst="rect">
            <a:avLst/>
          </a:prstGeom>
        </p:spPr>
        <p:txBody>
          <a:bodyPr wrap="square">
            <a:spAutoFit/>
          </a:bodyPr>
          <a:lstStyle/>
          <a:p>
            <a:r>
              <a:rPr lang="en-US" altLang="zh-CN" sz="2200" b="0" u="none" dirty="0" smtClean="0">
                <a:solidFill>
                  <a:srgbClr val="FF0000"/>
                </a:solidFill>
              </a:rPr>
              <a:t>0x5  = 5</a:t>
            </a:r>
            <a:endParaRPr lang="zh-CN" altLang="en-US" sz="2200" b="0" u="none" dirty="0">
              <a:solidFill>
                <a:srgbClr val="FF0000"/>
              </a:solidFill>
            </a:endParaRPr>
          </a:p>
        </p:txBody>
      </p:sp>
      <p:sp>
        <p:nvSpPr>
          <p:cNvPr id="16" name="矩形 15"/>
          <p:cNvSpPr/>
          <p:nvPr/>
        </p:nvSpPr>
        <p:spPr>
          <a:xfrm>
            <a:off x="3275856" y="4444752"/>
            <a:ext cx="2160240" cy="430887"/>
          </a:xfrm>
          <a:prstGeom prst="rect">
            <a:avLst/>
          </a:prstGeom>
        </p:spPr>
        <p:txBody>
          <a:bodyPr wrap="square">
            <a:spAutoFit/>
          </a:bodyPr>
          <a:lstStyle/>
          <a:p>
            <a:r>
              <a:rPr lang="en-US" altLang="zh-CN" sz="2200" b="0" u="none" dirty="0" smtClean="0">
                <a:solidFill>
                  <a:srgbClr val="FF0000"/>
                </a:solidFill>
              </a:rPr>
              <a:t>0x07FF  = 2047</a:t>
            </a:r>
            <a:endParaRPr lang="zh-CN" altLang="en-US" sz="2200" b="0" u="none" dirty="0">
              <a:solidFill>
                <a:srgbClr val="FF0000"/>
              </a:solidFill>
            </a:endParaRPr>
          </a:p>
        </p:txBody>
      </p:sp>
    </p:spTree>
    <p:extLst>
      <p:ext uri="{BB962C8B-B14F-4D97-AF65-F5344CB8AC3E}">
        <p14:creationId xmlns:p14="http://schemas.microsoft.com/office/powerpoint/2010/main" val="395678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00336"/>
            <a:ext cx="6429420" cy="3087688"/>
          </a:xfrm>
        </p:spPr>
        <p:txBody>
          <a:bodyPr/>
          <a:lstStyle/>
          <a:p>
            <a:pPr marL="0" indent="0" eaLnBrk="0" hangingPunct="0">
              <a:spcBef>
                <a:spcPct val="0"/>
              </a:spcBef>
              <a:spcAft>
                <a:spcPts val="600"/>
              </a:spcAft>
              <a:buNone/>
            </a:pPr>
            <a:r>
              <a:rPr lang="en-US" altLang="zh-CN" sz="2000" kern="1200" dirty="0" smtClean="0">
                <a:solidFill>
                  <a:srgbClr val="1A3868"/>
                </a:solidFill>
                <a:latin typeface="Times New Roman" pitchFamily="18" charset="0"/>
                <a:ea typeface="微软雅黑" pitchFamily="34" charset="-122"/>
              </a:rPr>
              <a:t>2</a:t>
            </a:r>
            <a:r>
              <a:rPr lang="zh-CN" altLang="zh-CN" sz="2000" kern="1200" dirty="0" smtClean="0">
                <a:solidFill>
                  <a:srgbClr val="1A3868"/>
                </a:solidFill>
                <a:latin typeface="Times New Roman" pitchFamily="18" charset="0"/>
                <a:ea typeface="微软雅黑" pitchFamily="34" charset="-122"/>
              </a:rPr>
              <a:t>、</a:t>
            </a:r>
            <a:r>
              <a:rPr lang="zh-CN" altLang="zh-CN" sz="2000" kern="1200" dirty="0">
                <a:solidFill>
                  <a:srgbClr val="1A3868"/>
                </a:solidFill>
                <a:latin typeface="Times New Roman" pitchFamily="18" charset="0"/>
                <a:ea typeface="微软雅黑" pitchFamily="34" charset="-122"/>
              </a:rPr>
              <a:t>主机</a:t>
            </a:r>
            <a:r>
              <a:rPr lang="en-US" altLang="zh-CN" sz="2000" kern="1200" dirty="0">
                <a:solidFill>
                  <a:srgbClr val="1A3868"/>
                </a:solidFill>
                <a:latin typeface="Times New Roman" pitchFamily="18" charset="0"/>
                <a:ea typeface="微软雅黑" pitchFamily="34" charset="-122"/>
              </a:rPr>
              <a:t>A</a:t>
            </a:r>
            <a:r>
              <a:rPr lang="zh-CN" altLang="zh-CN" sz="2000" kern="1200" dirty="0">
                <a:solidFill>
                  <a:srgbClr val="1A3868"/>
                </a:solidFill>
                <a:latin typeface="Times New Roman" pitchFamily="18" charset="0"/>
                <a:ea typeface="微软雅黑" pitchFamily="34" charset="-122"/>
              </a:rPr>
              <a:t>向主机</a:t>
            </a:r>
            <a:r>
              <a:rPr lang="en-US" altLang="zh-CN" sz="2000" kern="1200" dirty="0">
                <a:solidFill>
                  <a:srgbClr val="1A3868"/>
                </a:solidFill>
                <a:latin typeface="Times New Roman" pitchFamily="18" charset="0"/>
                <a:ea typeface="微软雅黑" pitchFamily="34" charset="-122"/>
              </a:rPr>
              <a:t>B</a:t>
            </a:r>
            <a:r>
              <a:rPr lang="zh-CN" altLang="zh-CN" sz="2000" kern="1200" dirty="0">
                <a:solidFill>
                  <a:srgbClr val="1A3868"/>
                </a:solidFill>
                <a:latin typeface="Times New Roman" pitchFamily="18" charset="0"/>
                <a:ea typeface="微软雅黑" pitchFamily="34" charset="-122"/>
              </a:rPr>
              <a:t>连续发送了两个</a:t>
            </a:r>
            <a:r>
              <a:rPr lang="en-US" altLang="zh-CN" sz="2000" kern="1200" dirty="0">
                <a:solidFill>
                  <a:srgbClr val="1A3868"/>
                </a:solidFill>
                <a:latin typeface="Times New Roman" pitchFamily="18" charset="0"/>
                <a:ea typeface="微软雅黑" pitchFamily="34" charset="-122"/>
              </a:rPr>
              <a:t>TCP</a:t>
            </a:r>
            <a:r>
              <a:rPr lang="zh-CN" altLang="zh-CN" sz="2000" kern="1200" dirty="0">
                <a:solidFill>
                  <a:srgbClr val="1A3868"/>
                </a:solidFill>
                <a:latin typeface="Times New Roman" pitchFamily="18" charset="0"/>
                <a:ea typeface="微软雅黑" pitchFamily="34" charset="-122"/>
              </a:rPr>
              <a:t>报文段，其序号分别为</a:t>
            </a:r>
            <a:r>
              <a:rPr lang="en-US" altLang="zh-CN" sz="2000" kern="1200" dirty="0">
                <a:solidFill>
                  <a:srgbClr val="1A3868"/>
                </a:solidFill>
                <a:latin typeface="Times New Roman" pitchFamily="18" charset="0"/>
                <a:ea typeface="微软雅黑" pitchFamily="34" charset="-122"/>
              </a:rPr>
              <a:t>50</a:t>
            </a:r>
            <a:r>
              <a:rPr lang="zh-CN" altLang="zh-CN" sz="2000" kern="1200" dirty="0">
                <a:solidFill>
                  <a:srgbClr val="1A3868"/>
                </a:solidFill>
                <a:latin typeface="Times New Roman" pitchFamily="18" charset="0"/>
                <a:ea typeface="微软雅黑" pitchFamily="34" charset="-122"/>
              </a:rPr>
              <a:t>和</a:t>
            </a:r>
            <a:r>
              <a:rPr lang="en-US" altLang="zh-CN" sz="2000" kern="1200" dirty="0" smtClean="0">
                <a:solidFill>
                  <a:srgbClr val="1A3868"/>
                </a:solidFill>
                <a:latin typeface="Times New Roman" pitchFamily="18" charset="0"/>
                <a:ea typeface="微软雅黑" pitchFamily="34" charset="-122"/>
              </a:rPr>
              <a:t>120</a:t>
            </a:r>
            <a:r>
              <a:rPr lang="zh-CN" altLang="en-US" sz="2000" kern="1200" dirty="0" smtClean="0">
                <a:solidFill>
                  <a:srgbClr val="1A3868"/>
                </a:solidFill>
                <a:latin typeface="Times New Roman" pitchFamily="18" charset="0"/>
                <a:ea typeface="微软雅黑" pitchFamily="34" charset="-122"/>
              </a:rPr>
              <a:t>。</a:t>
            </a:r>
            <a:r>
              <a:rPr lang="zh-CN" altLang="zh-CN" sz="2000" kern="1200" dirty="0" smtClean="0">
                <a:solidFill>
                  <a:srgbClr val="1A3868"/>
                </a:solidFill>
                <a:latin typeface="Times New Roman" pitchFamily="18" charset="0"/>
                <a:ea typeface="微软雅黑" pitchFamily="34" charset="-122"/>
              </a:rPr>
              <a:t>试问</a:t>
            </a:r>
            <a:r>
              <a:rPr lang="zh-CN" altLang="zh-CN" sz="2000" kern="1200" dirty="0">
                <a:solidFill>
                  <a:srgbClr val="1A3868"/>
                </a:solidFill>
                <a:latin typeface="Times New Roman" pitchFamily="18" charset="0"/>
                <a:ea typeface="微软雅黑" pitchFamily="34" charset="-122"/>
              </a:rPr>
              <a:t>：</a:t>
            </a:r>
          </a:p>
          <a:p>
            <a:pPr marL="0" indent="0" eaLnBrk="0" hangingPunct="0">
              <a:spcBef>
                <a:spcPct val="0"/>
              </a:spcBef>
              <a:spcAft>
                <a:spcPts val="600"/>
              </a:spcAft>
              <a:buNone/>
            </a:pPr>
            <a:r>
              <a:rPr lang="zh-CN" altLang="zh-CN" sz="2000" kern="1200" dirty="0">
                <a:solidFill>
                  <a:srgbClr val="1A3868"/>
                </a:solidFill>
                <a:latin typeface="Times New Roman" pitchFamily="18" charset="0"/>
                <a:ea typeface="微软雅黑" pitchFamily="34" charset="-122"/>
              </a:rPr>
              <a:t>（</a:t>
            </a:r>
            <a:r>
              <a:rPr lang="en-US" altLang="zh-CN" sz="2000" kern="1200" dirty="0">
                <a:solidFill>
                  <a:srgbClr val="1A3868"/>
                </a:solidFill>
                <a:latin typeface="Times New Roman" pitchFamily="18" charset="0"/>
                <a:ea typeface="微软雅黑" pitchFamily="34" charset="-122"/>
              </a:rPr>
              <a:t>1</a:t>
            </a:r>
            <a:r>
              <a:rPr lang="zh-CN" altLang="zh-CN" sz="2000" kern="1200" dirty="0">
                <a:solidFill>
                  <a:srgbClr val="1A3868"/>
                </a:solidFill>
                <a:latin typeface="Times New Roman" pitchFamily="18" charset="0"/>
                <a:ea typeface="微软雅黑" pitchFamily="34" charset="-122"/>
              </a:rPr>
              <a:t>）第一个报文段携带了多少个字节的数据</a:t>
            </a:r>
            <a:r>
              <a:rPr lang="en-US" altLang="zh-CN" sz="2000" kern="1200" dirty="0">
                <a:solidFill>
                  <a:srgbClr val="1A3868"/>
                </a:solidFill>
                <a:latin typeface="Times New Roman" pitchFamily="18" charset="0"/>
                <a:ea typeface="微软雅黑" pitchFamily="34" charset="-122"/>
              </a:rPr>
              <a:t>?</a:t>
            </a:r>
            <a:endParaRPr lang="zh-CN" altLang="zh-CN" sz="2000" kern="1200" dirty="0">
              <a:solidFill>
                <a:srgbClr val="1A3868"/>
              </a:solidFill>
              <a:latin typeface="Times New Roman" pitchFamily="18" charset="0"/>
              <a:ea typeface="微软雅黑" pitchFamily="34" charset="-122"/>
            </a:endParaRPr>
          </a:p>
          <a:p>
            <a:pPr marL="0" indent="0" eaLnBrk="0" hangingPunct="0">
              <a:spcBef>
                <a:spcPct val="0"/>
              </a:spcBef>
              <a:spcAft>
                <a:spcPts val="600"/>
              </a:spcAft>
              <a:buNone/>
            </a:pPr>
            <a:r>
              <a:rPr lang="zh-CN" altLang="zh-CN" sz="2000" kern="1200" dirty="0">
                <a:solidFill>
                  <a:srgbClr val="1A3868"/>
                </a:solidFill>
                <a:latin typeface="Times New Roman" pitchFamily="18" charset="0"/>
                <a:ea typeface="微软雅黑" pitchFamily="34" charset="-122"/>
              </a:rPr>
              <a:t>（</a:t>
            </a:r>
            <a:r>
              <a:rPr lang="en-US" altLang="zh-CN" sz="2000" kern="1200" dirty="0">
                <a:solidFill>
                  <a:srgbClr val="1A3868"/>
                </a:solidFill>
                <a:latin typeface="Times New Roman" pitchFamily="18" charset="0"/>
                <a:ea typeface="微软雅黑" pitchFamily="34" charset="-122"/>
              </a:rPr>
              <a:t>2</a:t>
            </a:r>
            <a:r>
              <a:rPr lang="zh-CN" altLang="zh-CN" sz="2000" kern="1200" dirty="0">
                <a:solidFill>
                  <a:srgbClr val="1A3868"/>
                </a:solidFill>
                <a:latin typeface="Times New Roman" pitchFamily="18" charset="0"/>
                <a:ea typeface="微软雅黑" pitchFamily="34" charset="-122"/>
              </a:rPr>
              <a:t>）</a:t>
            </a:r>
            <a:r>
              <a:rPr lang="zh-CN" altLang="zh-CN" sz="2000" kern="1200" dirty="0" smtClean="0">
                <a:solidFill>
                  <a:srgbClr val="1A3868"/>
                </a:solidFill>
                <a:latin typeface="Times New Roman" pitchFamily="18" charset="0"/>
                <a:ea typeface="微软雅黑" pitchFamily="34" charset="-122"/>
              </a:rPr>
              <a:t>主机</a:t>
            </a:r>
            <a:r>
              <a:rPr lang="en-US" altLang="zh-CN" sz="2000" kern="1200" dirty="0">
                <a:solidFill>
                  <a:srgbClr val="1A3868"/>
                </a:solidFill>
                <a:latin typeface="Times New Roman" pitchFamily="18" charset="0"/>
                <a:ea typeface="微软雅黑" pitchFamily="34" charset="-122"/>
              </a:rPr>
              <a:t>B</a:t>
            </a:r>
            <a:r>
              <a:rPr lang="zh-CN" altLang="zh-CN" sz="2000" kern="1200" dirty="0">
                <a:solidFill>
                  <a:srgbClr val="1A3868"/>
                </a:solidFill>
                <a:latin typeface="Times New Roman" pitchFamily="18" charset="0"/>
                <a:ea typeface="微软雅黑" pitchFamily="34" charset="-122"/>
              </a:rPr>
              <a:t>收到第一个报文段后发回的确认中的确认号应当是多少？</a:t>
            </a:r>
          </a:p>
          <a:p>
            <a:pPr marL="0" indent="0" eaLnBrk="0" hangingPunct="0">
              <a:spcBef>
                <a:spcPct val="0"/>
              </a:spcBef>
              <a:spcAft>
                <a:spcPts val="600"/>
              </a:spcAft>
              <a:buNone/>
            </a:pPr>
            <a:r>
              <a:rPr lang="zh-CN" altLang="zh-CN" sz="2000" kern="1200" dirty="0">
                <a:solidFill>
                  <a:srgbClr val="1A3868"/>
                </a:solidFill>
                <a:latin typeface="Times New Roman" pitchFamily="18" charset="0"/>
                <a:ea typeface="微软雅黑" pitchFamily="34" charset="-122"/>
              </a:rPr>
              <a:t>（</a:t>
            </a:r>
            <a:r>
              <a:rPr lang="en-US" altLang="zh-CN" sz="2000" kern="1200" dirty="0">
                <a:solidFill>
                  <a:srgbClr val="1A3868"/>
                </a:solidFill>
                <a:latin typeface="Times New Roman" pitchFamily="18" charset="0"/>
                <a:ea typeface="微软雅黑" pitchFamily="34" charset="-122"/>
              </a:rPr>
              <a:t>3</a:t>
            </a:r>
            <a:r>
              <a:rPr lang="zh-CN" altLang="zh-CN" sz="2000" kern="1200" dirty="0">
                <a:solidFill>
                  <a:srgbClr val="1A3868"/>
                </a:solidFill>
                <a:latin typeface="Times New Roman" pitchFamily="18" charset="0"/>
                <a:ea typeface="微软雅黑" pitchFamily="34" charset="-122"/>
              </a:rPr>
              <a:t>）</a:t>
            </a:r>
            <a:r>
              <a:rPr lang="zh-CN" altLang="zh-CN" sz="2000" kern="1200" dirty="0" smtClean="0">
                <a:solidFill>
                  <a:srgbClr val="1A3868"/>
                </a:solidFill>
                <a:latin typeface="Times New Roman" pitchFamily="18" charset="0"/>
                <a:ea typeface="微软雅黑" pitchFamily="34" charset="-122"/>
              </a:rPr>
              <a:t>如果</a:t>
            </a:r>
            <a:r>
              <a:rPr lang="en-US" altLang="zh-CN" sz="2000" kern="1200" dirty="0">
                <a:solidFill>
                  <a:srgbClr val="1A3868"/>
                </a:solidFill>
                <a:latin typeface="Times New Roman" pitchFamily="18" charset="0"/>
                <a:ea typeface="微软雅黑" pitchFamily="34" charset="-122"/>
              </a:rPr>
              <a:t>B</a:t>
            </a:r>
            <a:r>
              <a:rPr lang="zh-CN" altLang="zh-CN" sz="2000" kern="1200" dirty="0">
                <a:solidFill>
                  <a:srgbClr val="1A3868"/>
                </a:solidFill>
                <a:latin typeface="Times New Roman" pitchFamily="18" charset="0"/>
                <a:ea typeface="微软雅黑" pitchFamily="34" charset="-122"/>
              </a:rPr>
              <a:t>收到第二个报文段后发回的确认中的确认号是</a:t>
            </a:r>
            <a:r>
              <a:rPr lang="en-US" altLang="zh-CN" sz="2000" kern="1200" dirty="0">
                <a:solidFill>
                  <a:srgbClr val="1A3868"/>
                </a:solidFill>
                <a:latin typeface="Times New Roman" pitchFamily="18" charset="0"/>
                <a:ea typeface="微软雅黑" pitchFamily="34" charset="-122"/>
              </a:rPr>
              <a:t>200</a:t>
            </a:r>
            <a:r>
              <a:rPr lang="zh-CN" altLang="zh-CN" sz="2000" kern="1200" dirty="0">
                <a:solidFill>
                  <a:srgbClr val="1A3868"/>
                </a:solidFill>
                <a:latin typeface="Times New Roman" pitchFamily="18" charset="0"/>
                <a:ea typeface="微软雅黑" pitchFamily="34" charset="-122"/>
              </a:rPr>
              <a:t>，试问</a:t>
            </a:r>
            <a:r>
              <a:rPr lang="en-US" altLang="zh-CN" sz="2000" kern="1200" dirty="0">
                <a:solidFill>
                  <a:srgbClr val="1A3868"/>
                </a:solidFill>
                <a:latin typeface="Times New Roman" pitchFamily="18" charset="0"/>
                <a:ea typeface="微软雅黑" pitchFamily="34" charset="-122"/>
              </a:rPr>
              <a:t>A</a:t>
            </a:r>
            <a:r>
              <a:rPr lang="zh-CN" altLang="zh-CN" sz="2000" kern="1200" dirty="0">
                <a:solidFill>
                  <a:srgbClr val="1A3868"/>
                </a:solidFill>
                <a:latin typeface="Times New Roman" pitchFamily="18" charset="0"/>
                <a:ea typeface="微软雅黑" pitchFamily="34" charset="-122"/>
              </a:rPr>
              <a:t>发送的第二个报文段中的数据有多少个字节？</a:t>
            </a:r>
          </a:p>
          <a:p>
            <a:pPr marL="0" indent="0" eaLnBrk="0" hangingPunct="0">
              <a:spcBef>
                <a:spcPct val="0"/>
              </a:spcBef>
              <a:spcAft>
                <a:spcPts val="600"/>
              </a:spcAft>
              <a:buNone/>
            </a:pPr>
            <a:r>
              <a:rPr lang="zh-CN" altLang="zh-CN" sz="2000" kern="1200" dirty="0">
                <a:solidFill>
                  <a:srgbClr val="1A3868"/>
                </a:solidFill>
                <a:latin typeface="Times New Roman" pitchFamily="18" charset="0"/>
                <a:ea typeface="微软雅黑" pitchFamily="34" charset="-122"/>
              </a:rPr>
              <a:t>（</a:t>
            </a:r>
            <a:r>
              <a:rPr lang="en-US" altLang="zh-CN" sz="2000" kern="1200" dirty="0">
                <a:solidFill>
                  <a:srgbClr val="1A3868"/>
                </a:solidFill>
                <a:latin typeface="Times New Roman" pitchFamily="18" charset="0"/>
                <a:ea typeface="微软雅黑" pitchFamily="34" charset="-122"/>
              </a:rPr>
              <a:t>4</a:t>
            </a:r>
            <a:r>
              <a:rPr lang="zh-CN" altLang="zh-CN" sz="2000" kern="1200" dirty="0">
                <a:solidFill>
                  <a:srgbClr val="1A3868"/>
                </a:solidFill>
                <a:latin typeface="Times New Roman" pitchFamily="18" charset="0"/>
                <a:ea typeface="微软雅黑" pitchFamily="34" charset="-122"/>
              </a:rPr>
              <a:t>）</a:t>
            </a:r>
            <a:r>
              <a:rPr lang="zh-CN" altLang="zh-CN" sz="2000" kern="1200" dirty="0" smtClean="0">
                <a:solidFill>
                  <a:srgbClr val="1A3868"/>
                </a:solidFill>
                <a:latin typeface="Times New Roman" pitchFamily="18" charset="0"/>
                <a:ea typeface="微软雅黑" pitchFamily="34" charset="-122"/>
              </a:rPr>
              <a:t>如果</a:t>
            </a:r>
            <a:r>
              <a:rPr lang="en-US" altLang="zh-CN" sz="2000" kern="1200" dirty="0">
                <a:solidFill>
                  <a:srgbClr val="1A3868"/>
                </a:solidFill>
                <a:latin typeface="Times New Roman" pitchFamily="18" charset="0"/>
                <a:ea typeface="微软雅黑" pitchFamily="34" charset="-122"/>
              </a:rPr>
              <a:t>A</a:t>
            </a:r>
            <a:r>
              <a:rPr lang="zh-CN" altLang="zh-CN" sz="2000" kern="1200" dirty="0">
                <a:solidFill>
                  <a:srgbClr val="1A3868"/>
                </a:solidFill>
                <a:latin typeface="Times New Roman" pitchFamily="18" charset="0"/>
                <a:ea typeface="微软雅黑" pitchFamily="34" charset="-122"/>
              </a:rPr>
              <a:t>发送的第一个报文段丢失了，但第二个报文段到达了</a:t>
            </a:r>
            <a:r>
              <a:rPr lang="en-US" altLang="zh-CN" sz="2000" kern="1200" dirty="0">
                <a:solidFill>
                  <a:srgbClr val="1A3868"/>
                </a:solidFill>
                <a:latin typeface="Times New Roman" pitchFamily="18" charset="0"/>
                <a:ea typeface="微软雅黑" pitchFamily="34" charset="-122"/>
              </a:rPr>
              <a:t>B</a:t>
            </a:r>
            <a:r>
              <a:rPr lang="zh-CN" altLang="zh-CN" sz="2000" kern="1200" dirty="0">
                <a:solidFill>
                  <a:srgbClr val="1A3868"/>
                </a:solidFill>
                <a:latin typeface="Times New Roman" pitchFamily="18" charset="0"/>
                <a:ea typeface="微软雅黑" pitchFamily="34" charset="-122"/>
              </a:rPr>
              <a:t>。</a:t>
            </a:r>
            <a:r>
              <a:rPr lang="en-US" altLang="zh-CN" sz="2000" kern="1200" dirty="0">
                <a:solidFill>
                  <a:srgbClr val="1A3868"/>
                </a:solidFill>
                <a:latin typeface="Times New Roman" pitchFamily="18" charset="0"/>
                <a:ea typeface="微软雅黑" pitchFamily="34" charset="-122"/>
              </a:rPr>
              <a:t>B</a:t>
            </a:r>
            <a:r>
              <a:rPr lang="zh-CN" altLang="zh-CN" sz="2000" kern="1200" dirty="0">
                <a:solidFill>
                  <a:srgbClr val="1A3868"/>
                </a:solidFill>
                <a:latin typeface="Times New Roman" pitchFamily="18" charset="0"/>
                <a:ea typeface="微软雅黑" pitchFamily="34" charset="-122"/>
              </a:rPr>
              <a:t>在第二个报文段到达后向</a:t>
            </a:r>
            <a:r>
              <a:rPr lang="en-US" altLang="zh-CN" sz="2000" kern="1200" dirty="0">
                <a:solidFill>
                  <a:srgbClr val="1A3868"/>
                </a:solidFill>
                <a:latin typeface="Times New Roman" pitchFamily="18" charset="0"/>
                <a:ea typeface="微软雅黑" pitchFamily="34" charset="-122"/>
              </a:rPr>
              <a:t>A</a:t>
            </a:r>
            <a:r>
              <a:rPr lang="zh-CN" altLang="zh-CN" sz="2000" kern="1200" dirty="0">
                <a:solidFill>
                  <a:srgbClr val="1A3868"/>
                </a:solidFill>
                <a:latin typeface="Times New Roman" pitchFamily="18" charset="0"/>
                <a:ea typeface="微软雅黑" pitchFamily="34" charset="-122"/>
              </a:rPr>
              <a:t>发送确认。试问这个确认号应该是多少</a:t>
            </a:r>
            <a:r>
              <a:rPr lang="zh-CN" altLang="zh-CN" sz="2000" kern="1200" dirty="0" smtClean="0">
                <a:solidFill>
                  <a:srgbClr val="1A3868"/>
                </a:solidFill>
                <a:latin typeface="Times New Roman" pitchFamily="18" charset="0"/>
                <a:ea typeface="微软雅黑" pitchFamily="34" charset="-122"/>
              </a:rPr>
              <a:t>？</a:t>
            </a:r>
            <a:endParaRPr lang="zh-CN" altLang="zh-CN" sz="2000" kern="1200" dirty="0">
              <a:solidFill>
                <a:srgbClr val="1A3868"/>
              </a:solidFill>
              <a:latin typeface="Times New Roman" pitchFamily="18" charset="0"/>
              <a:ea typeface="微软雅黑" pitchFamily="34" charset="-122"/>
            </a:endParaRPr>
          </a:p>
        </p:txBody>
      </p:sp>
      <p:sp>
        <p:nvSpPr>
          <p:cNvPr id="4" name="矩形 3"/>
          <p:cNvSpPr/>
          <p:nvPr/>
        </p:nvSpPr>
        <p:spPr>
          <a:xfrm>
            <a:off x="5436096" y="1421577"/>
            <a:ext cx="2160240" cy="430887"/>
          </a:xfrm>
          <a:prstGeom prst="rect">
            <a:avLst/>
          </a:prstGeom>
        </p:spPr>
        <p:txBody>
          <a:bodyPr wrap="square">
            <a:spAutoFit/>
          </a:bodyPr>
          <a:lstStyle/>
          <a:p>
            <a:r>
              <a:rPr lang="en-US" altLang="zh-CN" sz="2200" b="0" u="none" dirty="0">
                <a:solidFill>
                  <a:srgbClr val="FF0000"/>
                </a:solidFill>
              </a:rPr>
              <a:t>70</a:t>
            </a:r>
            <a:r>
              <a:rPr lang="zh-CN" altLang="zh-CN" sz="2200" b="0" u="none" dirty="0">
                <a:solidFill>
                  <a:srgbClr val="FF0000"/>
                </a:solidFill>
              </a:rPr>
              <a:t>字节</a:t>
            </a:r>
            <a:endParaRPr lang="zh-CN" altLang="en-US" sz="2200" b="0" u="none" dirty="0">
              <a:solidFill>
                <a:srgbClr val="FF0000"/>
              </a:solidFill>
            </a:endParaRPr>
          </a:p>
        </p:txBody>
      </p:sp>
      <p:sp>
        <p:nvSpPr>
          <p:cNvPr id="5" name="矩形 4"/>
          <p:cNvSpPr/>
          <p:nvPr/>
        </p:nvSpPr>
        <p:spPr>
          <a:xfrm>
            <a:off x="1979712" y="2028736"/>
            <a:ext cx="2160240" cy="430887"/>
          </a:xfrm>
          <a:prstGeom prst="rect">
            <a:avLst/>
          </a:prstGeom>
        </p:spPr>
        <p:txBody>
          <a:bodyPr wrap="square">
            <a:spAutoFit/>
          </a:bodyPr>
          <a:lstStyle/>
          <a:p>
            <a:r>
              <a:rPr lang="en-US" altLang="zh-CN" sz="2200" b="0" u="none" dirty="0" smtClean="0">
                <a:solidFill>
                  <a:srgbClr val="FF0000"/>
                </a:solidFill>
              </a:rPr>
              <a:t>120</a:t>
            </a:r>
            <a:endParaRPr lang="zh-CN" altLang="en-US" sz="2200" b="0" u="none" dirty="0">
              <a:solidFill>
                <a:srgbClr val="FF0000"/>
              </a:solidFill>
            </a:endParaRPr>
          </a:p>
        </p:txBody>
      </p:sp>
      <p:sp>
        <p:nvSpPr>
          <p:cNvPr id="6" name="矩形 5"/>
          <p:cNvSpPr/>
          <p:nvPr/>
        </p:nvSpPr>
        <p:spPr>
          <a:xfrm>
            <a:off x="971600" y="3076600"/>
            <a:ext cx="2808312" cy="430887"/>
          </a:xfrm>
          <a:prstGeom prst="rect">
            <a:avLst/>
          </a:prstGeom>
        </p:spPr>
        <p:txBody>
          <a:bodyPr wrap="square">
            <a:spAutoFit/>
          </a:bodyPr>
          <a:lstStyle/>
          <a:p>
            <a:r>
              <a:rPr lang="en-US" altLang="zh-CN" sz="2200" b="0" u="none" dirty="0" smtClean="0">
                <a:solidFill>
                  <a:srgbClr val="FF0000"/>
                </a:solidFill>
              </a:rPr>
              <a:t>80</a:t>
            </a:r>
            <a:r>
              <a:rPr lang="zh-CN" altLang="en-US" sz="2200" b="0" u="none" dirty="0" smtClean="0">
                <a:solidFill>
                  <a:srgbClr val="FF0000"/>
                </a:solidFill>
              </a:rPr>
              <a:t>字节</a:t>
            </a:r>
            <a:endParaRPr lang="zh-CN" altLang="en-US" sz="2200" b="0" u="none" dirty="0">
              <a:solidFill>
                <a:srgbClr val="FF0000"/>
              </a:solidFill>
            </a:endParaRPr>
          </a:p>
        </p:txBody>
      </p:sp>
      <p:sp>
        <p:nvSpPr>
          <p:cNvPr id="7" name="矩形 6"/>
          <p:cNvSpPr/>
          <p:nvPr/>
        </p:nvSpPr>
        <p:spPr>
          <a:xfrm>
            <a:off x="3360238" y="4124464"/>
            <a:ext cx="635698" cy="430887"/>
          </a:xfrm>
          <a:prstGeom prst="rect">
            <a:avLst/>
          </a:prstGeom>
        </p:spPr>
        <p:txBody>
          <a:bodyPr wrap="square">
            <a:spAutoFit/>
          </a:bodyPr>
          <a:lstStyle/>
          <a:p>
            <a:r>
              <a:rPr lang="en-US" altLang="zh-CN" sz="2200" b="0" u="none" dirty="0" smtClean="0">
                <a:solidFill>
                  <a:srgbClr val="FF0000"/>
                </a:solidFill>
              </a:rPr>
              <a:t>50</a:t>
            </a:r>
            <a:endParaRPr lang="zh-CN" altLang="en-US" sz="2200" b="0" u="none" dirty="0">
              <a:solidFill>
                <a:srgbClr val="FF0000"/>
              </a:solidFill>
            </a:endParaRPr>
          </a:p>
        </p:txBody>
      </p:sp>
    </p:spTree>
    <p:extLst>
      <p:ext uri="{BB962C8B-B14F-4D97-AF65-F5344CB8AC3E}">
        <p14:creationId xmlns:p14="http://schemas.microsoft.com/office/powerpoint/2010/main" val="280732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323850" y="4387012"/>
            <a:ext cx="6105538" cy="400110"/>
          </a:xfrm>
          <a:prstGeom prst="rect">
            <a:avLst/>
          </a:prstGeom>
          <a:noFill/>
          <a:ln w="9525">
            <a:noFill/>
            <a:miter lim="800000"/>
            <a:headEnd/>
            <a:tailEnd/>
          </a:ln>
        </p:spPr>
        <p:txBody>
          <a:bodyPr wrap="square">
            <a:spAutoFit/>
          </a:bodyPr>
          <a:lstStyle/>
          <a:p>
            <a:r>
              <a:rPr lang="zh-CN" altLang="en-US" sz="2000" b="0" u="none" dirty="0" smtClean="0">
                <a:solidFill>
                  <a:srgbClr val="1A3868"/>
                </a:solidFill>
              </a:rPr>
              <a:t>源端口和目的端口字段</a:t>
            </a:r>
            <a:r>
              <a:rPr lang="en-US" altLang="zh-CN" sz="2000" b="0" u="none" dirty="0" smtClean="0">
                <a:solidFill>
                  <a:srgbClr val="1A3868"/>
                </a:solidFill>
              </a:rPr>
              <a:t>——</a:t>
            </a:r>
            <a:r>
              <a:rPr lang="zh-CN" altLang="en-US" sz="2000" b="0" u="none" dirty="0" smtClean="0">
                <a:solidFill>
                  <a:srgbClr val="1A3868"/>
                </a:solidFill>
              </a:rPr>
              <a:t>各占 </a:t>
            </a:r>
            <a:r>
              <a:rPr lang="en-US" altLang="zh-CN" sz="2000" b="0" u="none" dirty="0" smtClean="0">
                <a:solidFill>
                  <a:srgbClr val="1A3868"/>
                </a:solidFill>
              </a:rPr>
              <a:t>2 </a:t>
            </a:r>
            <a:r>
              <a:rPr lang="zh-CN" altLang="en-US" sz="2000" b="0" u="none" dirty="0" smtClean="0">
                <a:solidFill>
                  <a:srgbClr val="1A3868"/>
                </a:solidFill>
              </a:rPr>
              <a:t>字节。</a:t>
            </a:r>
            <a:endParaRPr lang="zh-CN" altLang="en-US" sz="2000" b="0" u="none" dirty="0">
              <a:solidFill>
                <a:srgbClr val="1A3868"/>
              </a:solidFill>
            </a:endParaRP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50"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35"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R</a:t>
              </a:r>
            </a:p>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500034" y="1072346"/>
            <a:ext cx="5857916" cy="440524"/>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323850" y="4293550"/>
            <a:ext cx="6105538" cy="707886"/>
          </a:xfrm>
          <a:prstGeom prst="rect">
            <a:avLst/>
          </a:prstGeom>
          <a:noFill/>
          <a:ln w="9525">
            <a:noFill/>
            <a:miter lim="800000"/>
            <a:headEnd/>
            <a:tailEnd/>
          </a:ln>
        </p:spPr>
        <p:txBody>
          <a:bodyPr wrap="square">
            <a:spAutoFit/>
          </a:bodyPr>
          <a:lstStyle/>
          <a:p>
            <a:r>
              <a:rPr lang="zh-CN" altLang="en-US" sz="2000" b="0" u="none" dirty="0" smtClean="0">
                <a:solidFill>
                  <a:srgbClr val="1A3868"/>
                </a:solidFill>
              </a:rPr>
              <a:t>序号字段</a:t>
            </a:r>
            <a:r>
              <a:rPr lang="en-US" altLang="zh-CN" sz="2000" b="0" u="none" dirty="0" smtClean="0">
                <a:solidFill>
                  <a:srgbClr val="1A3868"/>
                </a:solidFill>
              </a:rPr>
              <a:t>——</a:t>
            </a:r>
            <a:r>
              <a:rPr lang="zh-CN" altLang="en-US" sz="2000" b="0" u="none" dirty="0" smtClean="0">
                <a:solidFill>
                  <a:srgbClr val="1A3868"/>
                </a:solidFill>
              </a:rPr>
              <a:t>占 </a:t>
            </a:r>
            <a:r>
              <a:rPr lang="en-US" altLang="zh-CN" sz="2000" b="0" u="none" dirty="0" smtClean="0">
                <a:solidFill>
                  <a:srgbClr val="1A3868"/>
                </a:solidFill>
              </a:rPr>
              <a:t>4 </a:t>
            </a:r>
            <a:r>
              <a:rPr lang="zh-CN" altLang="en-US" sz="2000" b="0" u="none" dirty="0" smtClean="0">
                <a:solidFill>
                  <a:srgbClr val="1A3868"/>
                </a:solidFill>
              </a:rPr>
              <a:t>字节。序号字段的值是指本报文段所发送的数据的</a:t>
            </a:r>
            <a:r>
              <a:rPr lang="zh-CN" altLang="en-US" sz="2000" b="0" u="none" dirty="0" smtClean="0">
                <a:solidFill>
                  <a:srgbClr val="C00000"/>
                </a:solidFill>
                <a:ea typeface="+mn-ea"/>
              </a:rPr>
              <a:t>第一个字节的序号</a:t>
            </a:r>
            <a:r>
              <a:rPr lang="zh-CN" altLang="en-US" sz="2000" b="0" u="none" dirty="0" smtClean="0">
                <a:solidFill>
                  <a:srgbClr val="1A3868"/>
                </a:solidFill>
              </a:rPr>
              <a:t>。 </a:t>
            </a:r>
          </a:p>
        </p:txBody>
      </p:sp>
      <p:grpSp>
        <p:nvGrpSpPr>
          <p:cNvPr id="3"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4"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50"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35"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R</a:t>
              </a:r>
            </a:p>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500034" y="1523216"/>
            <a:ext cx="5857916" cy="481743"/>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56320"/>
            <a:ext cx="6429420" cy="857250"/>
          </a:xfrm>
        </p:spPr>
        <p:txBody>
          <a:bodyPr/>
          <a:lstStyle/>
          <a:p>
            <a:r>
              <a:rPr lang="zh-CN" altLang="en-US" sz="2400" kern="1200" dirty="0">
                <a:solidFill>
                  <a:srgbClr val="1A3868"/>
                </a:solidFill>
                <a:latin typeface="Times New Roman" pitchFamily="18" charset="0"/>
                <a:ea typeface="微软雅黑" pitchFamily="34" charset="-122"/>
                <a:cs typeface="Times New Roman" pitchFamily="18" charset="0"/>
              </a:rPr>
              <a:t>序号</a:t>
            </a:r>
            <a:r>
              <a:rPr lang="zh-CN" altLang="en-US" sz="2400" kern="1200" dirty="0" smtClean="0">
                <a:solidFill>
                  <a:srgbClr val="1A3868"/>
                </a:solidFill>
                <a:latin typeface="Times New Roman" pitchFamily="18" charset="0"/>
                <a:ea typeface="微软雅黑" pitchFamily="34" charset="-122"/>
                <a:cs typeface="Times New Roman" pitchFamily="18" charset="0"/>
              </a:rPr>
              <a:t>字段举例详解</a:t>
            </a:r>
            <a:endParaRPr lang="zh-CN" altLang="en-US" sz="2400" kern="1200" dirty="0">
              <a:solidFill>
                <a:srgbClr val="1A3868"/>
              </a:solidFill>
              <a:latin typeface="Times New Roman" pitchFamily="18" charset="0"/>
              <a:ea typeface="微软雅黑" pitchFamily="34" charset="-122"/>
              <a:cs typeface="Times New Roman" pitchFamily="18" charset="0"/>
            </a:endParaRPr>
          </a:p>
        </p:txBody>
      </p:sp>
      <p:sp>
        <p:nvSpPr>
          <p:cNvPr id="3" name="内容占位符 2"/>
          <p:cNvSpPr>
            <a:spLocks noGrp="1"/>
          </p:cNvSpPr>
          <p:nvPr>
            <p:ph idx="1"/>
          </p:nvPr>
        </p:nvSpPr>
        <p:spPr>
          <a:xfrm>
            <a:off x="285720" y="1286660"/>
            <a:ext cx="6429420" cy="1573916"/>
          </a:xfrm>
        </p:spPr>
        <p:txBody>
          <a:bodyPr/>
          <a:lstStyle/>
          <a:p>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连接建立时，双方各自使用随机数产生器产生一个初始序号</a:t>
            </a:r>
            <a:r>
              <a:rPr lang="en-US" altLang="zh-CN" sz="2000" kern="1200" dirty="0" smtClean="0">
                <a:solidFill>
                  <a:srgbClr val="1A3868"/>
                </a:solidFill>
                <a:latin typeface="Times New Roman" pitchFamily="18" charset="0"/>
                <a:ea typeface="微软雅黑" pitchFamily="34" charset="-122"/>
                <a:cs typeface="Times New Roman" pitchFamily="18" charset="0"/>
              </a:rPr>
              <a:t>ISN</a:t>
            </a:r>
            <a:r>
              <a:rPr lang="zh-CN" altLang="en-US" sz="2000" kern="1200" dirty="0" smtClean="0">
                <a:solidFill>
                  <a:srgbClr val="1A3868"/>
                </a:solidFill>
                <a:latin typeface="Times New Roman" pitchFamily="18" charset="0"/>
                <a:ea typeface="微软雅黑" pitchFamily="34" charset="-122"/>
                <a:cs typeface="Times New Roman" pitchFamily="18" charset="0"/>
              </a:rPr>
              <a:t>（双方不同）；</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r>
              <a:rPr lang="zh-CN" altLang="en-US" sz="2000" kern="1200" dirty="0" smtClean="0">
                <a:solidFill>
                  <a:srgbClr val="1A3868"/>
                </a:solidFill>
                <a:latin typeface="Times New Roman" pitchFamily="18" charset="0"/>
                <a:ea typeface="微软雅黑" pitchFamily="34" charset="-122"/>
                <a:cs typeface="Times New Roman" pitchFamily="18" charset="0"/>
              </a:rPr>
              <a:t>举例：一个</a:t>
            </a: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连接要发送</a:t>
            </a:r>
            <a:r>
              <a:rPr lang="en-US" altLang="zh-CN" sz="2000" kern="1200" dirty="0" smtClean="0">
                <a:solidFill>
                  <a:srgbClr val="1A3868"/>
                </a:solidFill>
                <a:latin typeface="Times New Roman" pitchFamily="18" charset="0"/>
                <a:ea typeface="微软雅黑" pitchFamily="34" charset="-122"/>
                <a:cs typeface="Times New Roman" pitchFamily="18" charset="0"/>
              </a:rPr>
              <a:t>4500</a:t>
            </a:r>
            <a:r>
              <a:rPr lang="zh-CN" altLang="en-US" sz="2000" kern="1200" dirty="0" smtClean="0">
                <a:solidFill>
                  <a:srgbClr val="1A3868"/>
                </a:solidFill>
                <a:latin typeface="Times New Roman" pitchFamily="18" charset="0"/>
                <a:ea typeface="微软雅黑" pitchFamily="34" charset="-122"/>
                <a:cs typeface="Times New Roman" pitchFamily="18" charset="0"/>
              </a:rPr>
              <a:t>字节的数据，初始序号</a:t>
            </a:r>
            <a:r>
              <a:rPr lang="en-US" altLang="zh-CN" sz="2000" kern="1200" dirty="0" smtClean="0">
                <a:solidFill>
                  <a:srgbClr val="1A3868"/>
                </a:solidFill>
                <a:latin typeface="Times New Roman" pitchFamily="18" charset="0"/>
                <a:ea typeface="微软雅黑" pitchFamily="34" charset="-122"/>
                <a:cs typeface="Times New Roman" pitchFamily="18" charset="0"/>
              </a:rPr>
              <a:t>10010</a:t>
            </a:r>
            <a:r>
              <a:rPr lang="zh-CN" altLang="en-US" sz="2000" kern="1200" dirty="0" smtClean="0">
                <a:solidFill>
                  <a:srgbClr val="1A3868"/>
                </a:solidFill>
                <a:latin typeface="Times New Roman" pitchFamily="18" charset="0"/>
                <a:ea typeface="微软雅黑" pitchFamily="34" charset="-122"/>
                <a:cs typeface="Times New Roman" pitchFamily="18" charset="0"/>
              </a:rPr>
              <a:t>，分</a:t>
            </a:r>
            <a:r>
              <a:rPr lang="en-US" altLang="zh-CN" sz="2000" kern="1200" dirty="0" smtClean="0">
                <a:solidFill>
                  <a:srgbClr val="1A3868"/>
                </a:solidFill>
                <a:latin typeface="Times New Roman" pitchFamily="18" charset="0"/>
                <a:ea typeface="微软雅黑" pitchFamily="34" charset="-122"/>
                <a:cs typeface="Times New Roman" pitchFamily="18" charset="0"/>
              </a:rPr>
              <a:t>5</a:t>
            </a:r>
            <a:r>
              <a:rPr lang="zh-CN" altLang="en-US" sz="2000" kern="1200" dirty="0" smtClean="0">
                <a:solidFill>
                  <a:srgbClr val="1A3868"/>
                </a:solidFill>
                <a:latin typeface="Times New Roman" pitchFamily="18" charset="0"/>
                <a:ea typeface="微软雅黑" pitchFamily="34" charset="-122"/>
                <a:cs typeface="Times New Roman" pitchFamily="18" charset="0"/>
              </a:rPr>
              <a:t>个报文段（前</a:t>
            </a:r>
            <a:r>
              <a:rPr lang="en-US" altLang="zh-CN" sz="2000" kern="1200" dirty="0" smtClean="0">
                <a:solidFill>
                  <a:srgbClr val="1A3868"/>
                </a:solidFill>
                <a:latin typeface="Times New Roman" pitchFamily="18" charset="0"/>
                <a:ea typeface="微软雅黑" pitchFamily="34" charset="-122"/>
                <a:cs typeface="Times New Roman" pitchFamily="18" charset="0"/>
              </a:rPr>
              <a:t>4</a:t>
            </a:r>
            <a:r>
              <a:rPr lang="zh-CN" altLang="en-US" sz="2000" kern="1200" dirty="0" smtClean="0">
                <a:solidFill>
                  <a:srgbClr val="1A3868"/>
                </a:solidFill>
                <a:latin typeface="Times New Roman" pitchFamily="18" charset="0"/>
                <a:ea typeface="微软雅黑" pitchFamily="34" charset="-122"/>
                <a:cs typeface="Times New Roman" pitchFamily="18" charset="0"/>
              </a:rPr>
              <a:t>个</a:t>
            </a:r>
            <a:r>
              <a:rPr lang="en-US" altLang="zh-CN" sz="2000" kern="1200" dirty="0" smtClean="0">
                <a:solidFill>
                  <a:srgbClr val="1A3868"/>
                </a:solidFill>
                <a:latin typeface="Times New Roman" pitchFamily="18" charset="0"/>
                <a:ea typeface="微软雅黑" pitchFamily="34" charset="-122"/>
                <a:cs typeface="Times New Roman" pitchFamily="18" charset="0"/>
              </a:rPr>
              <a:t>1000</a:t>
            </a:r>
            <a:r>
              <a:rPr lang="zh-CN" altLang="en-US" sz="2000" kern="1200" dirty="0" smtClean="0">
                <a:solidFill>
                  <a:srgbClr val="1A3868"/>
                </a:solidFill>
                <a:latin typeface="Times New Roman" pitchFamily="18" charset="0"/>
                <a:ea typeface="微软雅黑" pitchFamily="34" charset="-122"/>
                <a:cs typeface="Times New Roman" pitchFamily="18" charset="0"/>
              </a:rPr>
              <a:t>，第</a:t>
            </a:r>
            <a:r>
              <a:rPr lang="en-US" altLang="zh-CN" sz="2000" kern="1200" dirty="0" smtClean="0">
                <a:solidFill>
                  <a:srgbClr val="1A3868"/>
                </a:solidFill>
                <a:latin typeface="Times New Roman" pitchFamily="18" charset="0"/>
                <a:ea typeface="微软雅黑" pitchFamily="34" charset="-122"/>
                <a:cs typeface="Times New Roman" pitchFamily="18" charset="0"/>
              </a:rPr>
              <a:t>5</a:t>
            </a:r>
            <a:r>
              <a:rPr lang="zh-CN" altLang="en-US" sz="2000" kern="1200" dirty="0" smtClean="0">
                <a:solidFill>
                  <a:srgbClr val="1A3868"/>
                </a:solidFill>
                <a:latin typeface="Times New Roman" pitchFamily="18" charset="0"/>
                <a:ea typeface="微软雅黑" pitchFamily="34" charset="-122"/>
                <a:cs typeface="Times New Roman" pitchFamily="18" charset="0"/>
              </a:rPr>
              <a:t>个</a:t>
            </a:r>
            <a:r>
              <a:rPr lang="en-US" altLang="zh-CN" sz="2000" kern="1200" dirty="0" smtClean="0">
                <a:solidFill>
                  <a:srgbClr val="1A3868"/>
                </a:solidFill>
                <a:latin typeface="Times New Roman" pitchFamily="18" charset="0"/>
                <a:ea typeface="微软雅黑" pitchFamily="34" charset="-122"/>
                <a:cs typeface="Times New Roman" pitchFamily="18" charset="0"/>
              </a:rPr>
              <a:t>500</a:t>
            </a:r>
            <a:r>
              <a:rPr lang="zh-CN" altLang="en-US"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endParaRPr lang="zh-CN" altLang="en-US" sz="2000" kern="1200" dirty="0">
              <a:solidFill>
                <a:srgbClr val="1A3868"/>
              </a:solidFill>
              <a:latin typeface="Times New Roman" pitchFamily="18" charset="0"/>
              <a:ea typeface="微软雅黑" pitchFamily="34" charset="-122"/>
              <a:cs typeface="Times New Roman" pitchFamily="18" charset="0"/>
            </a:endParaRPr>
          </a:p>
        </p:txBody>
      </p:sp>
      <p:sp>
        <p:nvSpPr>
          <p:cNvPr id="5" name="内容占位符 2"/>
          <p:cNvSpPr txBox="1">
            <a:spLocks/>
          </p:cNvSpPr>
          <p:nvPr/>
        </p:nvSpPr>
        <p:spPr bwMode="auto">
          <a:xfrm>
            <a:off x="611560" y="2716560"/>
            <a:ext cx="6429420"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rgbClr val="267326"/>
                </a:solidFill>
                <a:latin typeface="+mn-lt"/>
                <a:ea typeface="+mn-ea"/>
                <a:cs typeface="+mn-cs"/>
              </a:defRPr>
            </a:lvl1pPr>
            <a:lvl2pPr marL="742950" indent="-285750" algn="l" rtl="0" eaLnBrk="1" fontAlgn="base" hangingPunct="1">
              <a:spcBef>
                <a:spcPct val="20000"/>
              </a:spcBef>
              <a:spcAft>
                <a:spcPct val="0"/>
              </a:spcAft>
              <a:buChar char="–"/>
              <a:defRPr sz="2000">
                <a:solidFill>
                  <a:srgbClr val="267326"/>
                </a:solidFill>
                <a:latin typeface="+mn-lt"/>
                <a:ea typeface="+mn-ea"/>
              </a:defRPr>
            </a:lvl2pPr>
            <a:lvl3pPr marL="1143000" indent="-228600" algn="l" rtl="0" eaLnBrk="1" fontAlgn="base" hangingPunct="1">
              <a:spcBef>
                <a:spcPct val="20000"/>
              </a:spcBef>
              <a:spcAft>
                <a:spcPct val="0"/>
              </a:spcAft>
              <a:buChar char="•"/>
              <a:defRPr sz="2000">
                <a:solidFill>
                  <a:srgbClr val="267326"/>
                </a:solidFill>
                <a:latin typeface="+mn-lt"/>
                <a:ea typeface="+mn-ea"/>
              </a:defRPr>
            </a:lvl3pPr>
            <a:lvl4pPr marL="1600200" indent="-228600" algn="l" rtl="0" eaLnBrk="1" fontAlgn="base" hangingPunct="1">
              <a:spcBef>
                <a:spcPct val="20000"/>
              </a:spcBef>
              <a:spcAft>
                <a:spcPct val="0"/>
              </a:spcAft>
              <a:buChar char="–"/>
              <a:defRPr sz="2000">
                <a:solidFill>
                  <a:srgbClr val="267326"/>
                </a:solidFill>
                <a:latin typeface="+mn-lt"/>
                <a:ea typeface="+mn-ea"/>
              </a:defRPr>
            </a:lvl4pPr>
            <a:lvl5pPr marL="2057400" indent="-228600" algn="l" rtl="0" eaLnBrk="1" fontAlgn="base" hangingPunct="1">
              <a:spcBef>
                <a:spcPct val="20000"/>
              </a:spcBef>
              <a:spcAft>
                <a:spcPct val="0"/>
              </a:spcAft>
              <a:buChar char="»"/>
              <a:defRPr sz="2000">
                <a:solidFill>
                  <a:srgbClr val="267326"/>
                </a:solidFill>
                <a:latin typeface="+mn-lt"/>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a:lstStyle>
          <a:p>
            <a:pPr marL="0" indent="0">
              <a:buFontTx/>
              <a:buNone/>
            </a:pPr>
            <a:r>
              <a:rPr lang="zh-CN" altLang="en-US" sz="2000" b="0" u="none" kern="1200" dirty="0" smtClean="0">
                <a:solidFill>
                  <a:srgbClr val="1A3868"/>
                </a:solidFill>
                <a:latin typeface="Times New Roman" pitchFamily="18" charset="0"/>
                <a:ea typeface="微软雅黑" pitchFamily="34" charset="-122"/>
                <a:cs typeface="Times New Roman" pitchFamily="18" charset="0"/>
              </a:rPr>
              <a:t>第</a:t>
            </a:r>
            <a:r>
              <a:rPr lang="en-US" altLang="zh-CN" sz="2000" b="0" u="none" kern="1200" dirty="0" smtClean="0">
                <a:solidFill>
                  <a:srgbClr val="1A3868"/>
                </a:solidFill>
                <a:latin typeface="Times New Roman" pitchFamily="18" charset="0"/>
                <a:ea typeface="微软雅黑" pitchFamily="34" charset="-122"/>
                <a:cs typeface="Times New Roman" pitchFamily="18" charset="0"/>
              </a:rPr>
              <a:t>1</a:t>
            </a:r>
            <a:r>
              <a:rPr lang="zh-CN" altLang="en-US" sz="2000" b="0" u="none" kern="1200" dirty="0" smtClean="0">
                <a:solidFill>
                  <a:srgbClr val="1A3868"/>
                </a:solidFill>
                <a:latin typeface="Times New Roman" pitchFamily="18" charset="0"/>
                <a:ea typeface="微软雅黑" pitchFamily="34" charset="-122"/>
                <a:cs typeface="Times New Roman" pitchFamily="18" charset="0"/>
              </a:rPr>
              <a:t>个报文段的字节序号范围：</a:t>
            </a:r>
            <a:r>
              <a:rPr lang="en-US" altLang="zh-CN" sz="2000" b="0" u="none" kern="1200" dirty="0" smtClean="0">
                <a:solidFill>
                  <a:srgbClr val="1A3868"/>
                </a:solidFill>
                <a:latin typeface="Times New Roman" pitchFamily="18" charset="0"/>
                <a:ea typeface="微软雅黑" pitchFamily="34" charset="-122"/>
                <a:cs typeface="Times New Roman" pitchFamily="18" charset="0"/>
              </a:rPr>
              <a:t>10010~11009</a:t>
            </a:r>
            <a:r>
              <a:rPr lang="zh-CN" altLang="en-US" sz="2000" b="0" u="none" kern="1200" dirty="0" smtClean="0">
                <a:solidFill>
                  <a:srgbClr val="1A3868"/>
                </a:solidFill>
                <a:latin typeface="Times New Roman" pitchFamily="18" charset="0"/>
                <a:ea typeface="微软雅黑" pitchFamily="34" charset="-122"/>
                <a:cs typeface="Times New Roman" pitchFamily="18" charset="0"/>
              </a:rPr>
              <a:t>；</a:t>
            </a:r>
            <a:endParaRPr lang="en-US" altLang="zh-CN" sz="2000" b="0" u="none" kern="1200" dirty="0" smtClean="0">
              <a:solidFill>
                <a:srgbClr val="1A3868"/>
              </a:solidFill>
              <a:latin typeface="Times New Roman" pitchFamily="18" charset="0"/>
              <a:ea typeface="微软雅黑" pitchFamily="34" charset="-122"/>
              <a:cs typeface="Times New Roman" pitchFamily="18" charset="0"/>
            </a:endParaRPr>
          </a:p>
          <a:p>
            <a:pPr marL="0" indent="0">
              <a:buFontTx/>
              <a:buNone/>
            </a:pPr>
            <a:r>
              <a:rPr lang="zh-CN" altLang="en-US" sz="2000" b="0" u="none" kern="1200" dirty="0" smtClean="0">
                <a:solidFill>
                  <a:srgbClr val="1A3868"/>
                </a:solidFill>
                <a:latin typeface="Times New Roman" pitchFamily="18" charset="0"/>
                <a:ea typeface="微软雅黑" pitchFamily="34" charset="-122"/>
                <a:cs typeface="Times New Roman" pitchFamily="18" charset="0"/>
              </a:rPr>
              <a:t>第</a:t>
            </a:r>
            <a:r>
              <a:rPr lang="en-US" altLang="zh-CN" sz="2000" b="0" u="none" kern="1200" dirty="0" smtClean="0">
                <a:solidFill>
                  <a:srgbClr val="1A3868"/>
                </a:solidFill>
                <a:latin typeface="Times New Roman" pitchFamily="18" charset="0"/>
                <a:ea typeface="微软雅黑" pitchFamily="34" charset="-122"/>
                <a:cs typeface="Times New Roman" pitchFamily="18" charset="0"/>
              </a:rPr>
              <a:t>2</a:t>
            </a:r>
            <a:r>
              <a:rPr lang="zh-CN" altLang="en-US" sz="2000" b="0" u="none" kern="1200" dirty="0" smtClean="0">
                <a:solidFill>
                  <a:srgbClr val="1A3868"/>
                </a:solidFill>
                <a:latin typeface="Times New Roman" pitchFamily="18" charset="0"/>
                <a:ea typeface="微软雅黑" pitchFamily="34" charset="-122"/>
                <a:cs typeface="Times New Roman" pitchFamily="18" charset="0"/>
              </a:rPr>
              <a:t>个报文段的字节序号范围：</a:t>
            </a:r>
            <a:r>
              <a:rPr lang="en-US" altLang="zh-CN" sz="2000" b="0" u="none" kern="1200" dirty="0" smtClean="0">
                <a:solidFill>
                  <a:srgbClr val="1A3868"/>
                </a:solidFill>
                <a:latin typeface="Times New Roman" pitchFamily="18" charset="0"/>
                <a:ea typeface="微软雅黑" pitchFamily="34" charset="-122"/>
                <a:cs typeface="Times New Roman" pitchFamily="18" charset="0"/>
              </a:rPr>
              <a:t>11010~12009</a:t>
            </a:r>
            <a:r>
              <a:rPr lang="zh-CN" altLang="en-US" sz="2000" b="0" u="none" kern="1200" dirty="0" smtClean="0">
                <a:solidFill>
                  <a:srgbClr val="1A3868"/>
                </a:solidFill>
                <a:latin typeface="Times New Roman" pitchFamily="18" charset="0"/>
                <a:ea typeface="微软雅黑" pitchFamily="34" charset="-122"/>
                <a:cs typeface="Times New Roman" pitchFamily="18" charset="0"/>
              </a:rPr>
              <a:t>；</a:t>
            </a:r>
          </a:p>
          <a:p>
            <a:pPr marL="0" indent="0">
              <a:buFontTx/>
              <a:buNone/>
            </a:pPr>
            <a:r>
              <a:rPr lang="zh-CN" altLang="en-US" sz="2000" b="0" u="none" kern="1200" dirty="0" smtClean="0">
                <a:solidFill>
                  <a:srgbClr val="1A3868"/>
                </a:solidFill>
                <a:latin typeface="Times New Roman" pitchFamily="18" charset="0"/>
                <a:ea typeface="微软雅黑" pitchFamily="34" charset="-122"/>
                <a:cs typeface="Times New Roman" pitchFamily="18" charset="0"/>
              </a:rPr>
              <a:t>第</a:t>
            </a:r>
            <a:r>
              <a:rPr lang="en-US" altLang="zh-CN" sz="2000" b="0" u="none" kern="1200" dirty="0" smtClean="0">
                <a:solidFill>
                  <a:srgbClr val="1A3868"/>
                </a:solidFill>
                <a:latin typeface="Times New Roman" pitchFamily="18" charset="0"/>
                <a:ea typeface="微软雅黑" pitchFamily="34" charset="-122"/>
                <a:cs typeface="Times New Roman" pitchFamily="18" charset="0"/>
              </a:rPr>
              <a:t>3</a:t>
            </a:r>
            <a:r>
              <a:rPr lang="zh-CN" altLang="en-US" sz="2000" b="0" u="none" kern="1200" dirty="0" smtClean="0">
                <a:solidFill>
                  <a:srgbClr val="1A3868"/>
                </a:solidFill>
                <a:latin typeface="Times New Roman" pitchFamily="18" charset="0"/>
                <a:ea typeface="微软雅黑" pitchFamily="34" charset="-122"/>
                <a:cs typeface="Times New Roman" pitchFamily="18" charset="0"/>
              </a:rPr>
              <a:t>个报文段的字节序号范围：</a:t>
            </a:r>
            <a:r>
              <a:rPr lang="en-US" altLang="zh-CN" sz="2000" b="0" u="none" kern="1200" dirty="0" smtClean="0">
                <a:solidFill>
                  <a:srgbClr val="1A3868"/>
                </a:solidFill>
                <a:latin typeface="Times New Roman" pitchFamily="18" charset="0"/>
                <a:ea typeface="微软雅黑" pitchFamily="34" charset="-122"/>
                <a:cs typeface="Times New Roman" pitchFamily="18" charset="0"/>
              </a:rPr>
              <a:t>12010~13009</a:t>
            </a:r>
            <a:r>
              <a:rPr lang="zh-CN" altLang="en-US" sz="2000" b="0" u="none" kern="1200" dirty="0" smtClean="0">
                <a:solidFill>
                  <a:srgbClr val="1A3868"/>
                </a:solidFill>
                <a:latin typeface="Times New Roman" pitchFamily="18" charset="0"/>
                <a:ea typeface="微软雅黑" pitchFamily="34" charset="-122"/>
                <a:cs typeface="Times New Roman" pitchFamily="18" charset="0"/>
              </a:rPr>
              <a:t>；</a:t>
            </a:r>
          </a:p>
          <a:p>
            <a:pPr marL="0" indent="0">
              <a:buFontTx/>
              <a:buNone/>
            </a:pPr>
            <a:r>
              <a:rPr lang="zh-CN" altLang="en-US" sz="2000" b="0" u="none" kern="1200" dirty="0" smtClean="0">
                <a:solidFill>
                  <a:srgbClr val="1A3868"/>
                </a:solidFill>
                <a:latin typeface="Times New Roman" pitchFamily="18" charset="0"/>
                <a:ea typeface="微软雅黑" pitchFamily="34" charset="-122"/>
                <a:cs typeface="Times New Roman" pitchFamily="18" charset="0"/>
              </a:rPr>
              <a:t>第</a:t>
            </a:r>
            <a:r>
              <a:rPr lang="en-US" altLang="zh-CN" sz="2000" b="0" u="none" kern="1200" dirty="0" smtClean="0">
                <a:solidFill>
                  <a:srgbClr val="1A3868"/>
                </a:solidFill>
                <a:latin typeface="Times New Roman" pitchFamily="18" charset="0"/>
                <a:ea typeface="微软雅黑" pitchFamily="34" charset="-122"/>
                <a:cs typeface="Times New Roman" pitchFamily="18" charset="0"/>
              </a:rPr>
              <a:t>4</a:t>
            </a:r>
            <a:r>
              <a:rPr lang="zh-CN" altLang="en-US" sz="2000" b="0" u="none" kern="1200" dirty="0" smtClean="0">
                <a:solidFill>
                  <a:srgbClr val="1A3868"/>
                </a:solidFill>
                <a:latin typeface="Times New Roman" pitchFamily="18" charset="0"/>
                <a:ea typeface="微软雅黑" pitchFamily="34" charset="-122"/>
                <a:cs typeface="Times New Roman" pitchFamily="18" charset="0"/>
              </a:rPr>
              <a:t>个报文段的字节序号范围：</a:t>
            </a:r>
            <a:r>
              <a:rPr lang="en-US" altLang="zh-CN" sz="2000" b="0" u="none" kern="1200" dirty="0" smtClean="0">
                <a:solidFill>
                  <a:srgbClr val="1A3868"/>
                </a:solidFill>
                <a:latin typeface="Times New Roman" pitchFamily="18" charset="0"/>
                <a:ea typeface="微软雅黑" pitchFamily="34" charset="-122"/>
                <a:cs typeface="Times New Roman" pitchFamily="18" charset="0"/>
              </a:rPr>
              <a:t>13010~14009</a:t>
            </a:r>
            <a:r>
              <a:rPr lang="zh-CN" altLang="en-US" sz="2000" b="0" u="none" kern="1200" dirty="0" smtClean="0">
                <a:solidFill>
                  <a:srgbClr val="1A3868"/>
                </a:solidFill>
                <a:latin typeface="Times New Roman" pitchFamily="18" charset="0"/>
                <a:ea typeface="微软雅黑" pitchFamily="34" charset="-122"/>
                <a:cs typeface="Times New Roman" pitchFamily="18" charset="0"/>
              </a:rPr>
              <a:t>；</a:t>
            </a:r>
          </a:p>
          <a:p>
            <a:pPr marL="0" indent="0">
              <a:buFontTx/>
              <a:buNone/>
            </a:pPr>
            <a:r>
              <a:rPr lang="zh-CN" altLang="en-US" sz="2000" b="0" u="none" kern="1200" dirty="0" smtClean="0">
                <a:solidFill>
                  <a:srgbClr val="1A3868"/>
                </a:solidFill>
                <a:latin typeface="Times New Roman" pitchFamily="18" charset="0"/>
                <a:ea typeface="微软雅黑" pitchFamily="34" charset="-122"/>
                <a:cs typeface="Times New Roman" pitchFamily="18" charset="0"/>
              </a:rPr>
              <a:t>第</a:t>
            </a:r>
            <a:r>
              <a:rPr lang="en-US" altLang="zh-CN" sz="2000" b="0" u="none" kern="1200" dirty="0" smtClean="0">
                <a:solidFill>
                  <a:srgbClr val="1A3868"/>
                </a:solidFill>
                <a:latin typeface="Times New Roman" pitchFamily="18" charset="0"/>
                <a:ea typeface="微软雅黑" pitchFamily="34" charset="-122"/>
                <a:cs typeface="Times New Roman" pitchFamily="18" charset="0"/>
              </a:rPr>
              <a:t>5</a:t>
            </a:r>
            <a:r>
              <a:rPr lang="zh-CN" altLang="en-US" sz="2000" b="0" u="none" kern="1200" dirty="0" smtClean="0">
                <a:solidFill>
                  <a:srgbClr val="1A3868"/>
                </a:solidFill>
                <a:latin typeface="Times New Roman" pitchFamily="18" charset="0"/>
                <a:ea typeface="微软雅黑" pitchFamily="34" charset="-122"/>
                <a:cs typeface="Times New Roman" pitchFamily="18" charset="0"/>
              </a:rPr>
              <a:t>个报文段的字节序号范围：</a:t>
            </a:r>
            <a:r>
              <a:rPr lang="en-US" altLang="zh-CN" sz="2000" b="0" u="none" kern="1200" dirty="0" smtClean="0">
                <a:solidFill>
                  <a:srgbClr val="1A3868"/>
                </a:solidFill>
                <a:latin typeface="Times New Roman" pitchFamily="18" charset="0"/>
                <a:ea typeface="微软雅黑" pitchFamily="34" charset="-122"/>
                <a:cs typeface="Times New Roman" pitchFamily="18" charset="0"/>
              </a:rPr>
              <a:t>14010~14509</a:t>
            </a:r>
            <a:r>
              <a:rPr lang="zh-CN" altLang="en-US" sz="2000" b="0" u="none" kern="1200" dirty="0" smtClean="0">
                <a:solidFill>
                  <a:srgbClr val="1A3868"/>
                </a:solidFill>
                <a:latin typeface="Times New Roman" pitchFamily="18" charset="0"/>
                <a:ea typeface="微软雅黑" pitchFamily="34" charset="-122"/>
                <a:cs typeface="Times New Roman" pitchFamily="18" charset="0"/>
              </a:rPr>
              <a:t>；</a:t>
            </a:r>
            <a:endParaRPr lang="zh-CN" altLang="en-US" sz="2000" b="0" u="none" kern="1200" dirty="0">
              <a:solidFill>
                <a:srgbClr val="1A3868"/>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17410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357158" y="4302477"/>
            <a:ext cx="6391290" cy="646331"/>
          </a:xfrm>
          <a:prstGeom prst="rect">
            <a:avLst/>
          </a:prstGeom>
          <a:noFill/>
          <a:ln w="9525">
            <a:noFill/>
            <a:miter lim="800000"/>
            <a:headEnd/>
            <a:tailEnd/>
          </a:ln>
        </p:spPr>
        <p:txBody>
          <a:bodyPr wrap="square">
            <a:spAutoFit/>
          </a:bodyPr>
          <a:lstStyle/>
          <a:p>
            <a:r>
              <a:rPr lang="zh-CN" altLang="en-US" sz="1800" b="0" u="none" dirty="0" smtClean="0">
                <a:solidFill>
                  <a:srgbClr val="1A3868"/>
                </a:solidFill>
              </a:rPr>
              <a:t>确认号字段</a:t>
            </a:r>
            <a:r>
              <a:rPr lang="en-US" altLang="zh-CN" sz="1800" b="0" u="none" dirty="0" smtClean="0">
                <a:solidFill>
                  <a:srgbClr val="1A3868"/>
                </a:solidFill>
              </a:rPr>
              <a:t>——</a:t>
            </a:r>
            <a:r>
              <a:rPr lang="zh-CN" altLang="en-US" sz="1800" b="0" u="none" dirty="0" smtClean="0">
                <a:solidFill>
                  <a:srgbClr val="1A3868"/>
                </a:solidFill>
              </a:rPr>
              <a:t>占 </a:t>
            </a:r>
            <a:r>
              <a:rPr lang="en-US" altLang="zh-CN" sz="1800" b="0" u="none" dirty="0" smtClean="0">
                <a:solidFill>
                  <a:srgbClr val="1A3868"/>
                </a:solidFill>
              </a:rPr>
              <a:t>4 </a:t>
            </a:r>
            <a:r>
              <a:rPr lang="zh-CN" altLang="en-US" sz="1800" b="0" u="none" dirty="0" smtClean="0">
                <a:solidFill>
                  <a:srgbClr val="1A3868"/>
                </a:solidFill>
              </a:rPr>
              <a:t>字节，表示一个进程已经正确接收序号为</a:t>
            </a:r>
            <a:r>
              <a:rPr lang="en-US" altLang="zh-CN" sz="1800" b="0" u="none" dirty="0" smtClean="0">
                <a:solidFill>
                  <a:srgbClr val="1A3868"/>
                </a:solidFill>
              </a:rPr>
              <a:t>N</a:t>
            </a:r>
            <a:r>
              <a:rPr lang="zh-CN" altLang="en-US" sz="1800" b="0" u="none" dirty="0" smtClean="0">
                <a:solidFill>
                  <a:srgbClr val="1A3868"/>
                </a:solidFill>
              </a:rPr>
              <a:t>的字节，要求发送方下一个</a:t>
            </a:r>
            <a:r>
              <a:rPr lang="zh-CN" altLang="en-US" sz="1800" b="0" u="none" dirty="0" smtClean="0">
                <a:solidFill>
                  <a:srgbClr val="C00000"/>
                </a:solidFill>
              </a:rPr>
              <a:t>发送序号为</a:t>
            </a:r>
            <a:r>
              <a:rPr lang="en-US" altLang="zh-CN" sz="1800" b="0" u="none" dirty="0" smtClean="0">
                <a:solidFill>
                  <a:srgbClr val="C00000"/>
                </a:solidFill>
              </a:rPr>
              <a:t>N+1</a:t>
            </a:r>
            <a:r>
              <a:rPr lang="zh-CN" altLang="en-US" sz="1800" b="0" u="none" dirty="0" smtClean="0">
                <a:solidFill>
                  <a:srgbClr val="C00000"/>
                </a:solidFill>
              </a:rPr>
              <a:t>的字节的报文段</a:t>
            </a:r>
            <a:r>
              <a:rPr lang="zh-CN" altLang="en-US" sz="1800" b="0" u="none" dirty="0" smtClean="0">
                <a:solidFill>
                  <a:srgbClr val="1A3868"/>
                </a:solidFill>
              </a:rPr>
              <a:t>。 </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50"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35"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R</a:t>
              </a:r>
            </a:p>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500034" y="2060582"/>
            <a:ext cx="5857916"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56320"/>
            <a:ext cx="6429420" cy="857250"/>
          </a:xfrm>
        </p:spPr>
        <p:txBody>
          <a:bodyPr/>
          <a:lstStyle/>
          <a:p>
            <a:r>
              <a:rPr lang="zh-CN" altLang="en-US" sz="2400" kern="1200" dirty="0" smtClean="0">
                <a:solidFill>
                  <a:srgbClr val="1A3868"/>
                </a:solidFill>
                <a:latin typeface="Times New Roman" pitchFamily="18" charset="0"/>
                <a:ea typeface="微软雅黑" pitchFamily="34" charset="-122"/>
                <a:cs typeface="Times New Roman" pitchFamily="18" charset="0"/>
              </a:rPr>
              <a:t>确认号字段举例详解</a:t>
            </a:r>
            <a:endParaRPr lang="zh-CN" altLang="en-US" sz="2400" kern="1200" dirty="0">
              <a:solidFill>
                <a:srgbClr val="1A3868"/>
              </a:solidFill>
              <a:latin typeface="Times New Roman" pitchFamily="18" charset="0"/>
              <a:ea typeface="微软雅黑" pitchFamily="34" charset="-122"/>
              <a:cs typeface="Times New Roman" pitchFamily="18" charset="0"/>
            </a:endParaRPr>
          </a:p>
        </p:txBody>
      </p:sp>
      <p:sp>
        <p:nvSpPr>
          <p:cNvPr id="3" name="内容占位符 2"/>
          <p:cNvSpPr>
            <a:spLocks noGrp="1"/>
          </p:cNvSpPr>
          <p:nvPr>
            <p:ph idx="1"/>
          </p:nvPr>
        </p:nvSpPr>
        <p:spPr>
          <a:xfrm>
            <a:off x="158804" y="1276400"/>
            <a:ext cx="6429420" cy="3535238"/>
          </a:xfrm>
        </p:spPr>
        <p:txBody>
          <a:bodyPr/>
          <a:lstStyle/>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主机</a:t>
            </a:r>
            <a:r>
              <a:rPr lang="en-US" altLang="zh-CN" sz="2000" kern="1200" dirty="0" smtClean="0">
                <a:solidFill>
                  <a:srgbClr val="1A3868"/>
                </a:solidFill>
                <a:latin typeface="Times New Roman" pitchFamily="18" charset="0"/>
                <a:ea typeface="微软雅黑" pitchFamily="34" charset="-122"/>
                <a:cs typeface="Times New Roman" pitchFamily="18" charset="0"/>
              </a:rPr>
              <a:t>A</a:t>
            </a:r>
            <a:r>
              <a:rPr lang="zh-CN" altLang="en-US" sz="2000" kern="1200" dirty="0" smtClean="0">
                <a:solidFill>
                  <a:srgbClr val="1A3868"/>
                </a:solidFill>
                <a:latin typeface="Times New Roman" pitchFamily="18" charset="0"/>
                <a:ea typeface="微软雅黑" pitchFamily="34" charset="-122"/>
                <a:cs typeface="Times New Roman" pitchFamily="18" charset="0"/>
              </a:rPr>
              <a:t>发送给主机</a:t>
            </a:r>
            <a:r>
              <a:rPr lang="en-US" altLang="zh-CN" sz="2000" kern="1200" dirty="0" smtClean="0">
                <a:solidFill>
                  <a:srgbClr val="1A3868"/>
                </a:solidFill>
                <a:latin typeface="Times New Roman" pitchFamily="18" charset="0"/>
                <a:ea typeface="微软雅黑" pitchFamily="34" charset="-122"/>
                <a:cs typeface="Times New Roman" pitchFamily="18" charset="0"/>
              </a:rPr>
              <a:t>B</a:t>
            </a:r>
            <a:r>
              <a:rPr lang="zh-CN" altLang="en-US" sz="2000" kern="1200" dirty="0" smtClean="0">
                <a:solidFill>
                  <a:srgbClr val="1A3868"/>
                </a:solidFill>
                <a:latin typeface="Times New Roman" pitchFamily="18" charset="0"/>
                <a:ea typeface="微软雅黑" pitchFamily="34" charset="-122"/>
                <a:cs typeface="Times New Roman" pitchFamily="18" charset="0"/>
              </a:rPr>
              <a:t>的报文字节序号为</a:t>
            </a:r>
            <a:r>
              <a:rPr lang="en-US" altLang="zh-CN" sz="2000" kern="1200" dirty="0" smtClean="0">
                <a:solidFill>
                  <a:srgbClr val="1A3868"/>
                </a:solidFill>
                <a:latin typeface="Times New Roman" pitchFamily="18" charset="0"/>
                <a:ea typeface="微软雅黑" pitchFamily="34" charset="-122"/>
                <a:cs typeface="Times New Roman" pitchFamily="18" charset="0"/>
              </a:rPr>
              <a:t>401~500</a:t>
            </a:r>
            <a:r>
              <a:rPr lang="zh-CN" altLang="en-US" sz="2000" kern="1200" dirty="0" smtClean="0">
                <a:solidFill>
                  <a:srgbClr val="1A3868"/>
                </a:solidFill>
                <a:latin typeface="Times New Roman" pitchFamily="18" charset="0"/>
                <a:ea typeface="微软雅黑" pitchFamily="34" charset="-122"/>
                <a:cs typeface="Times New Roman" pitchFamily="18" charset="0"/>
              </a:rPr>
              <a:t>，主机</a:t>
            </a:r>
            <a:r>
              <a:rPr lang="en-US" altLang="zh-CN" sz="2000" kern="1200" dirty="0" smtClean="0">
                <a:solidFill>
                  <a:srgbClr val="1A3868"/>
                </a:solidFill>
                <a:latin typeface="Times New Roman" pitchFamily="18" charset="0"/>
                <a:ea typeface="微软雅黑" pitchFamily="34" charset="-122"/>
                <a:cs typeface="Times New Roman" pitchFamily="18" charset="0"/>
              </a:rPr>
              <a:t>B</a:t>
            </a:r>
            <a:r>
              <a:rPr lang="zh-CN" altLang="en-US" sz="2000" kern="1200" dirty="0" smtClean="0">
                <a:solidFill>
                  <a:srgbClr val="1A3868"/>
                </a:solidFill>
                <a:latin typeface="Times New Roman" pitchFamily="18" charset="0"/>
                <a:ea typeface="微软雅黑" pitchFamily="34" charset="-122"/>
                <a:cs typeface="Times New Roman" pitchFamily="18" charset="0"/>
              </a:rPr>
              <a:t>正确接收这个字节段，则主机 </a:t>
            </a:r>
            <a:r>
              <a:rPr lang="en-US" altLang="zh-CN" sz="2000" kern="1200" dirty="0" smtClean="0">
                <a:solidFill>
                  <a:srgbClr val="1A3868"/>
                </a:solidFill>
                <a:latin typeface="Times New Roman" pitchFamily="18" charset="0"/>
                <a:ea typeface="微软雅黑" pitchFamily="34" charset="-122"/>
                <a:cs typeface="Times New Roman" pitchFamily="18" charset="0"/>
              </a:rPr>
              <a:t>B </a:t>
            </a:r>
            <a:r>
              <a:rPr lang="zh-CN" altLang="en-US" sz="2000" kern="1200" dirty="0" smtClean="0">
                <a:solidFill>
                  <a:srgbClr val="1A3868"/>
                </a:solidFill>
                <a:latin typeface="Times New Roman" pitchFamily="18" charset="0"/>
                <a:ea typeface="微软雅黑" pitchFamily="34" charset="-122"/>
                <a:cs typeface="Times New Roman" pitchFamily="18" charset="0"/>
              </a:rPr>
              <a:t>下一个发送到主机</a:t>
            </a:r>
            <a:r>
              <a:rPr lang="en-US" altLang="zh-CN" sz="2000" kern="1200" dirty="0" smtClean="0">
                <a:solidFill>
                  <a:srgbClr val="1A3868"/>
                </a:solidFill>
                <a:latin typeface="Times New Roman" pitchFamily="18" charset="0"/>
                <a:ea typeface="微软雅黑" pitchFamily="34" charset="-122"/>
                <a:cs typeface="Times New Roman" pitchFamily="18" charset="0"/>
              </a:rPr>
              <a:t>A</a:t>
            </a:r>
            <a:r>
              <a:rPr lang="zh-CN" altLang="en-US" sz="2000" kern="1200" dirty="0" smtClean="0">
                <a:solidFill>
                  <a:srgbClr val="1A3868"/>
                </a:solidFill>
                <a:latin typeface="Times New Roman" pitchFamily="18" charset="0"/>
                <a:ea typeface="微软雅黑" pitchFamily="34" charset="-122"/>
                <a:cs typeface="Times New Roman" pitchFamily="18" charset="0"/>
              </a:rPr>
              <a:t>的报头的确认号为</a:t>
            </a:r>
            <a:r>
              <a:rPr lang="en-US" altLang="zh-CN" sz="2000" kern="1200" dirty="0" smtClean="0">
                <a:solidFill>
                  <a:srgbClr val="1A3868"/>
                </a:solidFill>
                <a:latin typeface="Times New Roman" pitchFamily="18" charset="0"/>
                <a:ea typeface="微软雅黑" pitchFamily="34" charset="-122"/>
                <a:cs typeface="Times New Roman" pitchFamily="18" charset="0"/>
              </a:rPr>
              <a:t>501</a:t>
            </a:r>
            <a:r>
              <a:rPr lang="zh-CN" altLang="en-US" sz="2000" kern="1200" dirty="0" smtClean="0">
                <a:solidFill>
                  <a:srgbClr val="1A3868"/>
                </a:solidFill>
                <a:latin typeface="Times New Roman" pitchFamily="18" charset="0"/>
                <a:ea typeface="微软雅黑" pitchFamily="34" charset="-122"/>
                <a:cs typeface="Times New Roman" pitchFamily="18" charset="0"/>
              </a:rPr>
              <a:t>。</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kern="1200" dirty="0">
                <a:solidFill>
                  <a:srgbClr val="1A3868"/>
                </a:solidFill>
                <a:latin typeface="Times New Roman" pitchFamily="18" charset="0"/>
                <a:ea typeface="微软雅黑" pitchFamily="34" charset="-122"/>
                <a:cs typeface="Times New Roman" pitchFamily="18" charset="0"/>
              </a:rPr>
              <a:t>主机</a:t>
            </a:r>
            <a:r>
              <a:rPr lang="en-US" altLang="zh-CN" sz="2000" kern="1200" dirty="0" smtClean="0">
                <a:solidFill>
                  <a:srgbClr val="1A3868"/>
                </a:solidFill>
                <a:latin typeface="Times New Roman" pitchFamily="18" charset="0"/>
                <a:ea typeface="微软雅黑" pitchFamily="34" charset="-122"/>
                <a:cs typeface="Times New Roman" pitchFamily="18" charset="0"/>
              </a:rPr>
              <a:t>A</a:t>
            </a:r>
            <a:r>
              <a:rPr lang="zh-CN" altLang="en-US" sz="2000" kern="1200" dirty="0" smtClean="0">
                <a:solidFill>
                  <a:srgbClr val="1A3868"/>
                </a:solidFill>
                <a:latin typeface="Times New Roman" pitchFamily="18" charset="0"/>
                <a:ea typeface="微软雅黑" pitchFamily="34" charset="-122"/>
                <a:cs typeface="Times New Roman" pitchFamily="18" charset="0"/>
              </a:rPr>
              <a:t>接收到该报文，读到确认号</a:t>
            </a:r>
            <a:r>
              <a:rPr lang="en-US" altLang="zh-CN" sz="2000" kern="1200" dirty="0" smtClean="0">
                <a:solidFill>
                  <a:srgbClr val="1A3868"/>
                </a:solidFill>
                <a:latin typeface="Times New Roman" pitchFamily="18" charset="0"/>
                <a:ea typeface="微软雅黑" pitchFamily="34" charset="-122"/>
                <a:cs typeface="Times New Roman" pitchFamily="18" charset="0"/>
              </a:rPr>
              <a:t>501</a:t>
            </a:r>
            <a:r>
              <a:rPr lang="zh-CN" altLang="en-US" sz="2000" kern="1200" dirty="0" smtClean="0">
                <a:solidFill>
                  <a:srgbClr val="1A3868"/>
                </a:solidFill>
                <a:latin typeface="Times New Roman" pitchFamily="18" charset="0"/>
                <a:ea typeface="微软雅黑" pitchFamily="34" charset="-122"/>
                <a:cs typeface="Times New Roman" pitchFamily="18" charset="0"/>
              </a:rPr>
              <a:t>就理解为：</a:t>
            </a:r>
            <a:r>
              <a:rPr lang="zh-CN" altLang="en-US" sz="2000" kern="1200" dirty="0">
                <a:solidFill>
                  <a:srgbClr val="1A3868"/>
                </a:solidFill>
                <a:latin typeface="Times New Roman" pitchFamily="18" charset="0"/>
                <a:ea typeface="微软雅黑" pitchFamily="34" charset="-122"/>
                <a:cs typeface="Times New Roman" pitchFamily="18" charset="0"/>
              </a:rPr>
              <a:t>主机</a:t>
            </a:r>
            <a:r>
              <a:rPr lang="en-US" altLang="zh-CN" sz="2000" kern="1200" dirty="0" smtClean="0">
                <a:solidFill>
                  <a:srgbClr val="1A3868"/>
                </a:solidFill>
                <a:latin typeface="Times New Roman" pitchFamily="18" charset="0"/>
                <a:ea typeface="微软雅黑" pitchFamily="34" charset="-122"/>
                <a:cs typeface="Times New Roman" pitchFamily="18" charset="0"/>
              </a:rPr>
              <a:t>B</a:t>
            </a:r>
            <a:r>
              <a:rPr lang="zh-CN" altLang="en-US" sz="2000" kern="1200" dirty="0" smtClean="0">
                <a:solidFill>
                  <a:srgbClr val="1A3868"/>
                </a:solidFill>
                <a:latin typeface="Times New Roman" pitchFamily="18" charset="0"/>
                <a:ea typeface="微软雅黑" pitchFamily="34" charset="-122"/>
                <a:cs typeface="Times New Roman" pitchFamily="18" charset="0"/>
              </a:rPr>
              <a:t>已正确最后一个字节的序号为</a:t>
            </a:r>
            <a:r>
              <a:rPr lang="en-US" altLang="zh-CN" sz="2000" kern="1200" dirty="0" smtClean="0">
                <a:solidFill>
                  <a:srgbClr val="1A3868"/>
                </a:solidFill>
                <a:latin typeface="Times New Roman" pitchFamily="18" charset="0"/>
                <a:ea typeface="微软雅黑" pitchFamily="34" charset="-122"/>
                <a:cs typeface="Times New Roman" pitchFamily="18" charset="0"/>
              </a:rPr>
              <a:t>500</a:t>
            </a:r>
            <a:r>
              <a:rPr lang="zh-CN" altLang="en-US" sz="2000" kern="1200" dirty="0" smtClean="0">
                <a:solidFill>
                  <a:srgbClr val="1A3868"/>
                </a:solidFill>
                <a:latin typeface="Times New Roman" pitchFamily="18" charset="0"/>
                <a:ea typeface="微软雅黑" pitchFamily="34" charset="-122"/>
                <a:cs typeface="Times New Roman" pitchFamily="18" charset="0"/>
              </a:rPr>
              <a:t>及以前的所有字节，希望下面传送字节序号为“</a:t>
            </a:r>
            <a:r>
              <a:rPr lang="en-US" altLang="zh-CN" sz="2000" kern="1200" dirty="0" smtClean="0">
                <a:solidFill>
                  <a:srgbClr val="1A3868"/>
                </a:solidFill>
                <a:latin typeface="Times New Roman" pitchFamily="18" charset="0"/>
                <a:ea typeface="微软雅黑" pitchFamily="34" charset="-122"/>
                <a:cs typeface="Times New Roman" pitchFamily="18" charset="0"/>
              </a:rPr>
              <a:t>501</a:t>
            </a:r>
            <a:r>
              <a:rPr lang="zh-CN" altLang="en-US" sz="2000" kern="1200" dirty="0" smtClean="0">
                <a:solidFill>
                  <a:srgbClr val="1A3868"/>
                </a:solidFill>
                <a:latin typeface="Times New Roman" pitchFamily="18" charset="0"/>
                <a:ea typeface="微软雅黑" pitchFamily="34" charset="-122"/>
                <a:cs typeface="Times New Roman" pitchFamily="18" charset="0"/>
              </a:rPr>
              <a:t>”开始的报文。</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kern="1200" dirty="0" smtClean="0">
                <a:solidFill>
                  <a:srgbClr val="1A3868"/>
                </a:solidFill>
                <a:latin typeface="Times New Roman" pitchFamily="18" charset="0"/>
                <a:ea typeface="微软雅黑" pitchFamily="34" charset="-122"/>
                <a:cs typeface="Times New Roman" pitchFamily="18" charset="0"/>
              </a:rPr>
              <a:t>网络协议中的 </a:t>
            </a:r>
            <a:r>
              <a:rPr lang="zh-CN" altLang="en-US" sz="2000" b="1" kern="1200" dirty="0" smtClean="0">
                <a:solidFill>
                  <a:srgbClr val="C00000"/>
                </a:solidFill>
                <a:latin typeface="Times New Roman" pitchFamily="18" charset="0"/>
                <a:ea typeface="微软雅黑" pitchFamily="34" charset="-122"/>
                <a:cs typeface="Times New Roman" pitchFamily="18" charset="0"/>
              </a:rPr>
              <a:t>捎带确认 </a:t>
            </a:r>
            <a:r>
              <a:rPr lang="zh-CN" altLang="en-US" sz="2000" kern="1200" dirty="0" smtClean="0">
                <a:solidFill>
                  <a:srgbClr val="1A3868"/>
                </a:solidFill>
                <a:latin typeface="Times New Roman" pitchFamily="18" charset="0"/>
                <a:ea typeface="微软雅黑" pitchFamily="34" charset="-122"/>
                <a:cs typeface="Times New Roman" pitchFamily="18" charset="0"/>
              </a:rPr>
              <a:t>方法。</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endParaRPr lang="zh-CN" altLang="en-US" sz="2000" kern="1200" dirty="0">
              <a:solidFill>
                <a:srgbClr val="1A3868"/>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926116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Line 3"/>
          <p:cNvSpPr>
            <a:spLocks noChangeShapeType="1"/>
          </p:cNvSpPr>
          <p:nvPr/>
        </p:nvSpPr>
        <p:spPr bwMode="auto">
          <a:xfrm flipH="1">
            <a:off x="179388" y="1077127"/>
            <a:ext cx="17462" cy="3022600"/>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21506" name="Rectangle 4"/>
          <p:cNvSpPr>
            <a:spLocks noChangeArrowheads="1"/>
          </p:cNvSpPr>
          <p:nvPr/>
        </p:nvSpPr>
        <p:spPr bwMode="auto">
          <a:xfrm>
            <a:off x="-53820" y="2345539"/>
            <a:ext cx="642942" cy="532966"/>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TCP</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报头</a:t>
            </a:r>
            <a:endParaRPr kumimoji="1" lang="zh-CN" altLang="en-US" sz="1600" b="0" u="none" dirty="0">
              <a:solidFill>
                <a:srgbClr val="333399"/>
              </a:solidFill>
              <a:latin typeface="Arial" charset="0"/>
              <a:ea typeface="黑体" pitchFamily="2" charset="-122"/>
            </a:endParaRPr>
          </a:p>
        </p:txBody>
      </p:sp>
      <p:sp>
        <p:nvSpPr>
          <p:cNvPr id="21507" name="Line 5"/>
          <p:cNvSpPr>
            <a:spLocks noChangeShapeType="1"/>
          </p:cNvSpPr>
          <p:nvPr/>
        </p:nvSpPr>
        <p:spPr bwMode="auto">
          <a:xfrm>
            <a:off x="6616700" y="1081889"/>
            <a:ext cx="1588" cy="2519363"/>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21508" name="Rectangle 6"/>
          <p:cNvSpPr>
            <a:spLocks noChangeArrowheads="1"/>
          </p:cNvSpPr>
          <p:nvPr/>
        </p:nvSpPr>
        <p:spPr bwMode="auto">
          <a:xfrm>
            <a:off x="6300788" y="1902627"/>
            <a:ext cx="647700" cy="971550"/>
          </a:xfrm>
          <a:prstGeom prst="rect">
            <a:avLst/>
          </a:prstGeom>
          <a:solidFill>
            <a:srgbClr val="EEFBF5"/>
          </a:solidFill>
          <a:ln w="12700">
            <a:noFill/>
            <a:miter lim="800000"/>
            <a:headEnd/>
            <a:tailEnd/>
          </a:ln>
        </p:spPr>
        <p:txBody>
          <a:bodyPr wrap="square" lIns="90488" tIns="44450" rIns="90488" bIns="44450">
            <a:spAutoFit/>
          </a:bodyPr>
          <a:lstStyle/>
          <a:p>
            <a:pPr algn="ctr" defTabSz="762000" eaLnBrk="0" hangingPunct="0">
              <a:lnSpc>
                <a:spcPct val="90000"/>
              </a:lnSpc>
            </a:pPr>
            <a:r>
              <a:rPr kumimoji="1" lang="en-US" altLang="zh-CN" sz="1600" b="0" u="none" dirty="0">
                <a:solidFill>
                  <a:srgbClr val="333399"/>
                </a:solidFill>
                <a:latin typeface="Arial" charset="0"/>
                <a:ea typeface="黑体" pitchFamily="2" charset="-122"/>
              </a:rPr>
              <a:t>20</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字节</a:t>
            </a:r>
          </a:p>
          <a:p>
            <a:pPr algn="ctr" defTabSz="762000" eaLnBrk="0" hangingPunct="0">
              <a:lnSpc>
                <a:spcPct val="90000"/>
              </a:lnSpc>
            </a:pPr>
            <a:r>
              <a:rPr kumimoji="1" lang="zh-CN" altLang="en-US" sz="1600" b="0" u="none" dirty="0">
                <a:solidFill>
                  <a:srgbClr val="333399"/>
                </a:solidFill>
                <a:latin typeface="Arial" charset="0"/>
                <a:ea typeface="黑体" pitchFamily="2" charset="-122"/>
              </a:rPr>
              <a:t>固定</a:t>
            </a:r>
          </a:p>
          <a:p>
            <a:pPr algn="ctr" defTabSz="762000" eaLnBrk="0" hangingPunct="0">
              <a:lnSpc>
                <a:spcPct val="90000"/>
              </a:lnSpc>
            </a:pPr>
            <a:r>
              <a:rPr kumimoji="1" lang="zh-CN" altLang="en-US" sz="1600" b="0" u="none" dirty="0" smtClean="0">
                <a:solidFill>
                  <a:srgbClr val="333399"/>
                </a:solidFill>
                <a:latin typeface="Arial" charset="0"/>
                <a:ea typeface="黑体" pitchFamily="2" charset="-122"/>
              </a:rPr>
              <a:t>头部</a:t>
            </a:r>
            <a:endParaRPr kumimoji="1" lang="zh-CN" altLang="en-US" sz="1600" b="0" u="none" dirty="0">
              <a:solidFill>
                <a:srgbClr val="333399"/>
              </a:solidFill>
              <a:latin typeface="Arial" charset="0"/>
              <a:ea typeface="黑体" pitchFamily="2" charset="-122"/>
            </a:endParaRPr>
          </a:p>
        </p:txBody>
      </p:sp>
      <p:sp>
        <p:nvSpPr>
          <p:cNvPr id="21580" name="Line 96"/>
          <p:cNvSpPr>
            <a:spLocks noChangeShapeType="1"/>
          </p:cNvSpPr>
          <p:nvPr/>
        </p:nvSpPr>
        <p:spPr bwMode="auto">
          <a:xfrm>
            <a:off x="6359525" y="1081889"/>
            <a:ext cx="503238" cy="0"/>
          </a:xfrm>
          <a:prstGeom prst="line">
            <a:avLst/>
          </a:prstGeom>
          <a:noFill/>
          <a:ln w="12700">
            <a:solidFill>
              <a:schemeClr val="tx1"/>
            </a:solidFill>
            <a:round/>
            <a:headEnd/>
            <a:tailEnd/>
          </a:ln>
        </p:spPr>
        <p:txBody>
          <a:bodyPr/>
          <a:lstStyle/>
          <a:p>
            <a:endParaRPr lang="zh-CN" altLang="en-US"/>
          </a:p>
        </p:txBody>
      </p:sp>
      <p:sp>
        <p:nvSpPr>
          <p:cNvPr id="21581" name="Line 97"/>
          <p:cNvSpPr>
            <a:spLocks noChangeShapeType="1"/>
          </p:cNvSpPr>
          <p:nvPr/>
        </p:nvSpPr>
        <p:spPr bwMode="auto">
          <a:xfrm>
            <a:off x="6359525" y="3599664"/>
            <a:ext cx="503238" cy="0"/>
          </a:xfrm>
          <a:prstGeom prst="line">
            <a:avLst/>
          </a:prstGeom>
          <a:noFill/>
          <a:ln w="12700">
            <a:solidFill>
              <a:schemeClr val="tx1"/>
            </a:solidFill>
            <a:round/>
            <a:headEnd/>
            <a:tailEnd/>
          </a:ln>
        </p:spPr>
        <p:txBody>
          <a:bodyPr/>
          <a:lstStyle/>
          <a:p>
            <a:endParaRPr lang="zh-CN" altLang="en-US"/>
          </a:p>
        </p:txBody>
      </p:sp>
      <p:sp>
        <p:nvSpPr>
          <p:cNvPr id="21582" name="Line 98"/>
          <p:cNvSpPr>
            <a:spLocks noChangeShapeType="1"/>
          </p:cNvSpPr>
          <p:nvPr/>
        </p:nvSpPr>
        <p:spPr bwMode="auto">
          <a:xfrm>
            <a:off x="58738" y="1077127"/>
            <a:ext cx="530225" cy="1587"/>
          </a:xfrm>
          <a:prstGeom prst="line">
            <a:avLst/>
          </a:prstGeom>
          <a:noFill/>
          <a:ln w="12700">
            <a:solidFill>
              <a:schemeClr val="tx1"/>
            </a:solidFill>
            <a:round/>
            <a:headEnd/>
            <a:tailEnd/>
          </a:ln>
        </p:spPr>
        <p:txBody>
          <a:bodyPr/>
          <a:lstStyle/>
          <a:p>
            <a:endParaRPr lang="zh-CN" altLang="en-US"/>
          </a:p>
        </p:txBody>
      </p:sp>
      <p:sp>
        <p:nvSpPr>
          <p:cNvPr id="21583" name="Line 99"/>
          <p:cNvSpPr>
            <a:spLocks noChangeShapeType="1"/>
          </p:cNvSpPr>
          <p:nvPr/>
        </p:nvSpPr>
        <p:spPr bwMode="auto">
          <a:xfrm>
            <a:off x="73025" y="4133064"/>
            <a:ext cx="530225" cy="1588"/>
          </a:xfrm>
          <a:prstGeom prst="line">
            <a:avLst/>
          </a:prstGeom>
          <a:noFill/>
          <a:ln w="12700">
            <a:solidFill>
              <a:schemeClr val="tx1"/>
            </a:solidFill>
            <a:round/>
            <a:headEnd/>
            <a:tailEnd/>
          </a:ln>
        </p:spPr>
        <p:txBody>
          <a:bodyPr/>
          <a:lstStyle/>
          <a:p>
            <a:endParaRPr lang="zh-CN" altLang="en-US"/>
          </a:p>
        </p:txBody>
      </p:sp>
      <p:sp>
        <p:nvSpPr>
          <p:cNvPr id="21584" name="Text Box 103"/>
          <p:cNvSpPr txBox="1">
            <a:spLocks noChangeArrowheads="1"/>
          </p:cNvSpPr>
          <p:nvPr/>
        </p:nvSpPr>
        <p:spPr bwMode="auto">
          <a:xfrm>
            <a:off x="285720" y="4222112"/>
            <a:ext cx="6572296" cy="799514"/>
          </a:xfrm>
          <a:prstGeom prst="rect">
            <a:avLst/>
          </a:prstGeom>
          <a:noFill/>
          <a:ln w="9525">
            <a:noFill/>
            <a:miter lim="800000"/>
            <a:headEnd/>
            <a:tailEnd/>
          </a:ln>
        </p:spPr>
        <p:txBody>
          <a:bodyPr wrap="square">
            <a:spAutoFit/>
          </a:bodyPr>
          <a:lstStyle/>
          <a:p>
            <a:pPr>
              <a:lnSpc>
                <a:spcPct val="120000"/>
              </a:lnSpc>
            </a:pPr>
            <a:r>
              <a:rPr lang="zh-CN" altLang="en-US" sz="2000" b="0" u="none" dirty="0" smtClean="0">
                <a:solidFill>
                  <a:srgbClr val="1A3868"/>
                </a:solidFill>
              </a:rPr>
              <a:t>报头长度</a:t>
            </a:r>
            <a:r>
              <a:rPr lang="en-US" altLang="zh-CN" sz="2000" b="0" u="none" dirty="0" smtClean="0">
                <a:solidFill>
                  <a:srgbClr val="1A3868"/>
                </a:solidFill>
              </a:rPr>
              <a:t>——</a:t>
            </a:r>
            <a:r>
              <a:rPr lang="zh-CN" altLang="en-US" sz="2000" b="0" u="none" dirty="0" smtClean="0">
                <a:solidFill>
                  <a:srgbClr val="1A3868"/>
                </a:solidFill>
              </a:rPr>
              <a:t>占 </a:t>
            </a:r>
            <a:r>
              <a:rPr lang="en-US" altLang="zh-CN" sz="2000" b="0" u="none" dirty="0" smtClean="0">
                <a:solidFill>
                  <a:srgbClr val="1A3868"/>
                </a:solidFill>
              </a:rPr>
              <a:t>4 </a:t>
            </a:r>
            <a:r>
              <a:rPr lang="zh-CN" altLang="en-US" sz="2000" b="0" u="none" dirty="0" smtClean="0">
                <a:solidFill>
                  <a:srgbClr val="1A3868"/>
                </a:solidFill>
              </a:rPr>
              <a:t>位，</a:t>
            </a:r>
            <a:r>
              <a:rPr lang="en-US" altLang="zh-CN" sz="2000" b="0" u="none" dirty="0" smtClean="0">
                <a:solidFill>
                  <a:srgbClr val="1A3868"/>
                </a:solidFill>
              </a:rPr>
              <a:t>TCP</a:t>
            </a:r>
            <a:r>
              <a:rPr lang="zh-CN" altLang="en-US" sz="2000" b="0" u="none" dirty="0" smtClean="0">
                <a:solidFill>
                  <a:srgbClr val="1A3868"/>
                </a:solidFill>
              </a:rPr>
              <a:t>报头长度以</a:t>
            </a:r>
            <a:r>
              <a:rPr lang="en-US" altLang="zh-CN" sz="2000" b="0" u="none" dirty="0" smtClean="0">
                <a:solidFill>
                  <a:srgbClr val="C00000"/>
                </a:solidFill>
              </a:rPr>
              <a:t>4</a:t>
            </a:r>
            <a:r>
              <a:rPr lang="zh-CN" altLang="en-US" sz="2000" b="0" u="none" dirty="0" smtClean="0">
                <a:solidFill>
                  <a:srgbClr val="C00000"/>
                </a:solidFill>
              </a:rPr>
              <a:t>字节为一个单元</a:t>
            </a:r>
            <a:r>
              <a:rPr lang="zh-CN" altLang="en-US" sz="2000" b="0" u="none" dirty="0" smtClean="0">
                <a:solidFill>
                  <a:srgbClr val="1A3868"/>
                </a:solidFill>
              </a:rPr>
              <a:t>，实际报头长度是</a:t>
            </a:r>
            <a:r>
              <a:rPr lang="en-US" altLang="zh-CN" sz="2000" b="0" u="none" dirty="0" smtClean="0">
                <a:solidFill>
                  <a:srgbClr val="1A3868"/>
                </a:solidFill>
              </a:rPr>
              <a:t>20</a:t>
            </a:r>
            <a:r>
              <a:rPr lang="zh-CN" altLang="en-US" sz="2000" b="0" u="none" dirty="0" smtClean="0">
                <a:solidFill>
                  <a:srgbClr val="1A3868"/>
                </a:solidFill>
              </a:rPr>
              <a:t>～</a:t>
            </a:r>
            <a:r>
              <a:rPr lang="en-US" altLang="zh-CN" sz="2000" b="0" u="none" dirty="0" smtClean="0">
                <a:solidFill>
                  <a:srgbClr val="1A3868"/>
                </a:solidFill>
              </a:rPr>
              <a:t>60</a:t>
            </a:r>
            <a:r>
              <a:rPr lang="zh-CN" altLang="en-US" sz="2000" b="0" u="none" dirty="0" smtClean="0">
                <a:solidFill>
                  <a:srgbClr val="1A3868"/>
                </a:solidFill>
              </a:rPr>
              <a:t>字节，因此该字段值是</a:t>
            </a:r>
            <a:r>
              <a:rPr lang="en-US" altLang="zh-CN" sz="2000" b="0" u="none" dirty="0" smtClean="0">
                <a:solidFill>
                  <a:srgbClr val="1A3868"/>
                </a:solidFill>
              </a:rPr>
              <a:t>5-15</a:t>
            </a:r>
            <a:r>
              <a:rPr lang="zh-CN" altLang="en-US" sz="2000" b="0" u="none" dirty="0" smtClean="0">
                <a:solidFill>
                  <a:srgbClr val="1A3868"/>
                </a:solidFill>
              </a:rPr>
              <a:t>之间。</a:t>
            </a:r>
          </a:p>
        </p:txBody>
      </p:sp>
      <p:grpSp>
        <p:nvGrpSpPr>
          <p:cNvPr id="2" name="Group 85"/>
          <p:cNvGrpSpPr>
            <a:grpSpLocks/>
          </p:cNvGrpSpPr>
          <p:nvPr/>
        </p:nvGrpSpPr>
        <p:grpSpPr bwMode="auto">
          <a:xfrm>
            <a:off x="228600" y="643718"/>
            <a:ext cx="6296026" cy="419100"/>
            <a:chOff x="183" y="195"/>
            <a:chExt cx="3966" cy="264"/>
          </a:xfrm>
        </p:grpSpPr>
        <p:sp>
          <p:nvSpPr>
            <p:cNvPr id="21577" name="Rectangle 80"/>
            <p:cNvSpPr>
              <a:spLocks noChangeArrowheads="1"/>
            </p:cNvSpPr>
            <p:nvPr/>
          </p:nvSpPr>
          <p:spPr bwMode="auto">
            <a:xfrm>
              <a:off x="183" y="195"/>
              <a:ext cx="3966" cy="25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400" b="0" u="none" dirty="0">
                  <a:solidFill>
                    <a:srgbClr val="333399"/>
                  </a:solidFill>
                  <a:latin typeface="Arial" charset="0"/>
                  <a:ea typeface="黑体" pitchFamily="2" charset="-122"/>
                </a:rPr>
                <a:t>位 </a:t>
              </a:r>
              <a:r>
                <a:rPr kumimoji="1" lang="en-US" altLang="zh-CN" sz="1400" b="0" u="none" dirty="0">
                  <a:solidFill>
                    <a:srgbClr val="333399"/>
                  </a:solidFill>
                  <a:latin typeface="Arial" charset="0"/>
                  <a:ea typeface="黑体" pitchFamily="2" charset="-122"/>
                </a:rPr>
                <a:t>0                            8                   </a:t>
              </a:r>
              <a:r>
                <a:rPr kumimoji="1" lang="en-US" altLang="zh-CN" sz="20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16        </a:t>
              </a:r>
              <a:r>
                <a:rPr kumimoji="1" lang="en-US" altLang="zh-CN" sz="1800" b="0" u="none" dirty="0">
                  <a:solidFill>
                    <a:srgbClr val="333399"/>
                  </a:solidFill>
                  <a:latin typeface="Arial" charset="0"/>
                  <a:ea typeface="黑体" pitchFamily="2" charset="-122"/>
                </a:rPr>
                <a:t> </a:t>
              </a:r>
              <a:r>
                <a:rPr kumimoji="1" lang="en-US" altLang="zh-CN" sz="1400" b="0" u="none" dirty="0">
                  <a:solidFill>
                    <a:srgbClr val="333399"/>
                  </a:solidFill>
                  <a:latin typeface="Arial" charset="0"/>
                  <a:ea typeface="黑体" pitchFamily="2" charset="-122"/>
                </a:rPr>
                <a:t>                 24                      31</a:t>
              </a:r>
            </a:p>
          </p:txBody>
        </p:sp>
        <p:sp>
          <p:nvSpPr>
            <p:cNvPr id="21534" name="Line 37"/>
            <p:cNvSpPr>
              <a:spLocks noChangeShapeType="1"/>
            </p:cNvSpPr>
            <p:nvPr/>
          </p:nvSpPr>
          <p:spPr bwMode="auto">
            <a:xfrm>
              <a:off x="359" y="459"/>
              <a:ext cx="3691" cy="0"/>
            </a:xfrm>
            <a:prstGeom prst="line">
              <a:avLst/>
            </a:prstGeom>
            <a:noFill/>
            <a:ln w="12700">
              <a:solidFill>
                <a:schemeClr val="tx1"/>
              </a:solidFill>
              <a:round/>
              <a:headEnd/>
              <a:tailEnd/>
            </a:ln>
          </p:spPr>
          <p:txBody>
            <a:bodyPr wrap="none" anchor="ctr"/>
            <a:lstStyle/>
            <a:p>
              <a:endParaRPr lang="zh-CN" altLang="en-US"/>
            </a:p>
          </p:txBody>
        </p:sp>
        <p:sp>
          <p:nvSpPr>
            <p:cNvPr id="21535" name="Line 38"/>
            <p:cNvSpPr>
              <a:spLocks noChangeShapeType="1"/>
            </p:cNvSpPr>
            <p:nvPr/>
          </p:nvSpPr>
          <p:spPr bwMode="auto">
            <a:xfrm>
              <a:off x="359" y="356"/>
              <a:ext cx="0" cy="103"/>
            </a:xfrm>
            <a:prstGeom prst="line">
              <a:avLst/>
            </a:prstGeom>
            <a:noFill/>
            <a:ln w="12700">
              <a:solidFill>
                <a:schemeClr val="tx1"/>
              </a:solidFill>
              <a:round/>
              <a:headEnd/>
              <a:tailEnd/>
            </a:ln>
          </p:spPr>
          <p:txBody>
            <a:bodyPr wrap="none" anchor="ctr"/>
            <a:lstStyle/>
            <a:p>
              <a:endParaRPr lang="zh-CN" altLang="en-US"/>
            </a:p>
          </p:txBody>
        </p:sp>
        <p:sp>
          <p:nvSpPr>
            <p:cNvPr id="21536" name="Line 39"/>
            <p:cNvSpPr>
              <a:spLocks noChangeShapeType="1"/>
            </p:cNvSpPr>
            <p:nvPr/>
          </p:nvSpPr>
          <p:spPr bwMode="auto">
            <a:xfrm>
              <a:off x="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37" name="Line 40"/>
            <p:cNvSpPr>
              <a:spLocks noChangeShapeType="1"/>
            </p:cNvSpPr>
            <p:nvPr/>
          </p:nvSpPr>
          <p:spPr bwMode="auto">
            <a:xfrm>
              <a:off x="590" y="304"/>
              <a:ext cx="0" cy="155"/>
            </a:xfrm>
            <a:prstGeom prst="line">
              <a:avLst/>
            </a:prstGeom>
            <a:noFill/>
            <a:ln w="12700">
              <a:solidFill>
                <a:schemeClr val="tx1"/>
              </a:solidFill>
              <a:round/>
              <a:headEnd/>
              <a:tailEnd/>
            </a:ln>
          </p:spPr>
          <p:txBody>
            <a:bodyPr wrap="none" anchor="ctr"/>
            <a:lstStyle/>
            <a:p>
              <a:endParaRPr lang="zh-CN" altLang="en-US"/>
            </a:p>
          </p:txBody>
        </p:sp>
        <p:sp>
          <p:nvSpPr>
            <p:cNvPr id="21538" name="Line 41"/>
            <p:cNvSpPr>
              <a:spLocks noChangeShapeType="1"/>
            </p:cNvSpPr>
            <p:nvPr/>
          </p:nvSpPr>
          <p:spPr bwMode="auto">
            <a:xfrm>
              <a:off x="705" y="304"/>
              <a:ext cx="0" cy="155"/>
            </a:xfrm>
            <a:prstGeom prst="line">
              <a:avLst/>
            </a:prstGeom>
            <a:noFill/>
            <a:ln w="12700">
              <a:solidFill>
                <a:schemeClr val="tx1"/>
              </a:solidFill>
              <a:round/>
              <a:headEnd/>
              <a:tailEnd/>
            </a:ln>
          </p:spPr>
          <p:txBody>
            <a:bodyPr wrap="none" anchor="ctr"/>
            <a:lstStyle/>
            <a:p>
              <a:endParaRPr lang="zh-CN" altLang="en-US"/>
            </a:p>
          </p:txBody>
        </p:sp>
        <p:sp>
          <p:nvSpPr>
            <p:cNvPr id="21539" name="Line 42"/>
            <p:cNvSpPr>
              <a:spLocks noChangeShapeType="1"/>
            </p:cNvSpPr>
            <p:nvPr/>
          </p:nvSpPr>
          <p:spPr bwMode="auto">
            <a:xfrm>
              <a:off x="821" y="304"/>
              <a:ext cx="0" cy="155"/>
            </a:xfrm>
            <a:prstGeom prst="line">
              <a:avLst/>
            </a:prstGeom>
            <a:noFill/>
            <a:ln w="12700">
              <a:solidFill>
                <a:schemeClr val="tx1"/>
              </a:solidFill>
              <a:round/>
              <a:headEnd/>
              <a:tailEnd/>
            </a:ln>
          </p:spPr>
          <p:txBody>
            <a:bodyPr wrap="none" anchor="ctr"/>
            <a:lstStyle/>
            <a:p>
              <a:endParaRPr lang="zh-CN" altLang="en-US"/>
            </a:p>
          </p:txBody>
        </p:sp>
        <p:sp>
          <p:nvSpPr>
            <p:cNvPr id="21540" name="Line 43"/>
            <p:cNvSpPr>
              <a:spLocks noChangeShapeType="1"/>
            </p:cNvSpPr>
            <p:nvPr/>
          </p:nvSpPr>
          <p:spPr bwMode="auto">
            <a:xfrm>
              <a:off x="936" y="304"/>
              <a:ext cx="0" cy="155"/>
            </a:xfrm>
            <a:prstGeom prst="line">
              <a:avLst/>
            </a:prstGeom>
            <a:noFill/>
            <a:ln w="12700">
              <a:solidFill>
                <a:schemeClr val="tx1"/>
              </a:solidFill>
              <a:round/>
              <a:headEnd/>
              <a:tailEnd/>
            </a:ln>
          </p:spPr>
          <p:txBody>
            <a:bodyPr wrap="none" anchor="ctr"/>
            <a:lstStyle/>
            <a:p>
              <a:endParaRPr lang="zh-CN" altLang="en-US"/>
            </a:p>
          </p:txBody>
        </p:sp>
        <p:sp>
          <p:nvSpPr>
            <p:cNvPr id="21541" name="Line 44"/>
            <p:cNvSpPr>
              <a:spLocks noChangeShapeType="1"/>
            </p:cNvSpPr>
            <p:nvPr/>
          </p:nvSpPr>
          <p:spPr bwMode="auto">
            <a:xfrm>
              <a:off x="1051" y="304"/>
              <a:ext cx="0" cy="155"/>
            </a:xfrm>
            <a:prstGeom prst="line">
              <a:avLst/>
            </a:prstGeom>
            <a:noFill/>
            <a:ln w="12700">
              <a:solidFill>
                <a:schemeClr val="tx1"/>
              </a:solidFill>
              <a:round/>
              <a:headEnd/>
              <a:tailEnd/>
            </a:ln>
          </p:spPr>
          <p:txBody>
            <a:bodyPr wrap="none" anchor="ctr"/>
            <a:lstStyle/>
            <a:p>
              <a:endParaRPr lang="zh-CN" altLang="en-US"/>
            </a:p>
          </p:txBody>
        </p:sp>
        <p:sp>
          <p:nvSpPr>
            <p:cNvPr id="21542" name="Line 45"/>
            <p:cNvSpPr>
              <a:spLocks noChangeShapeType="1"/>
            </p:cNvSpPr>
            <p:nvPr/>
          </p:nvSpPr>
          <p:spPr bwMode="auto">
            <a:xfrm>
              <a:off x="1166" y="304"/>
              <a:ext cx="0" cy="155"/>
            </a:xfrm>
            <a:prstGeom prst="line">
              <a:avLst/>
            </a:prstGeom>
            <a:noFill/>
            <a:ln w="12700">
              <a:solidFill>
                <a:schemeClr val="tx1"/>
              </a:solidFill>
              <a:round/>
              <a:headEnd/>
              <a:tailEnd/>
            </a:ln>
          </p:spPr>
          <p:txBody>
            <a:bodyPr wrap="none" anchor="ctr"/>
            <a:lstStyle/>
            <a:p>
              <a:endParaRPr lang="zh-CN" altLang="en-US"/>
            </a:p>
          </p:txBody>
        </p:sp>
        <p:sp>
          <p:nvSpPr>
            <p:cNvPr id="21543" name="Line 46"/>
            <p:cNvSpPr>
              <a:spLocks noChangeShapeType="1"/>
            </p:cNvSpPr>
            <p:nvPr/>
          </p:nvSpPr>
          <p:spPr bwMode="auto">
            <a:xfrm>
              <a:off x="1282" y="356"/>
              <a:ext cx="0" cy="103"/>
            </a:xfrm>
            <a:prstGeom prst="line">
              <a:avLst/>
            </a:prstGeom>
            <a:noFill/>
            <a:ln w="12700">
              <a:solidFill>
                <a:schemeClr val="tx1"/>
              </a:solidFill>
              <a:round/>
              <a:headEnd/>
              <a:tailEnd/>
            </a:ln>
          </p:spPr>
          <p:txBody>
            <a:bodyPr wrap="none" anchor="ctr"/>
            <a:lstStyle/>
            <a:p>
              <a:endParaRPr lang="zh-CN" altLang="en-US"/>
            </a:p>
          </p:txBody>
        </p:sp>
        <p:sp>
          <p:nvSpPr>
            <p:cNvPr id="21544" name="Line 47"/>
            <p:cNvSpPr>
              <a:spLocks noChangeShapeType="1"/>
            </p:cNvSpPr>
            <p:nvPr/>
          </p:nvSpPr>
          <p:spPr bwMode="auto">
            <a:xfrm>
              <a:off x="1397" y="304"/>
              <a:ext cx="0" cy="155"/>
            </a:xfrm>
            <a:prstGeom prst="line">
              <a:avLst/>
            </a:prstGeom>
            <a:noFill/>
            <a:ln w="12700">
              <a:solidFill>
                <a:schemeClr val="tx1"/>
              </a:solidFill>
              <a:round/>
              <a:headEnd/>
              <a:tailEnd/>
            </a:ln>
          </p:spPr>
          <p:txBody>
            <a:bodyPr wrap="none" anchor="ctr"/>
            <a:lstStyle/>
            <a:p>
              <a:endParaRPr lang="zh-CN" altLang="en-US"/>
            </a:p>
          </p:txBody>
        </p:sp>
        <p:sp>
          <p:nvSpPr>
            <p:cNvPr id="21545" name="Line 48"/>
            <p:cNvSpPr>
              <a:spLocks noChangeShapeType="1"/>
            </p:cNvSpPr>
            <p:nvPr/>
          </p:nvSpPr>
          <p:spPr bwMode="auto">
            <a:xfrm>
              <a:off x="1513" y="304"/>
              <a:ext cx="0" cy="155"/>
            </a:xfrm>
            <a:prstGeom prst="line">
              <a:avLst/>
            </a:prstGeom>
            <a:noFill/>
            <a:ln w="12700">
              <a:solidFill>
                <a:schemeClr val="tx1"/>
              </a:solidFill>
              <a:round/>
              <a:headEnd/>
              <a:tailEnd/>
            </a:ln>
          </p:spPr>
          <p:txBody>
            <a:bodyPr wrap="none" anchor="ctr"/>
            <a:lstStyle/>
            <a:p>
              <a:endParaRPr lang="zh-CN" altLang="en-US"/>
            </a:p>
          </p:txBody>
        </p:sp>
        <p:sp>
          <p:nvSpPr>
            <p:cNvPr id="21546" name="Line 49"/>
            <p:cNvSpPr>
              <a:spLocks noChangeShapeType="1"/>
            </p:cNvSpPr>
            <p:nvPr/>
          </p:nvSpPr>
          <p:spPr bwMode="auto">
            <a:xfrm>
              <a:off x="1628" y="304"/>
              <a:ext cx="0" cy="155"/>
            </a:xfrm>
            <a:prstGeom prst="line">
              <a:avLst/>
            </a:prstGeom>
            <a:noFill/>
            <a:ln w="12700">
              <a:solidFill>
                <a:schemeClr val="tx1"/>
              </a:solidFill>
              <a:round/>
              <a:headEnd/>
              <a:tailEnd/>
            </a:ln>
          </p:spPr>
          <p:txBody>
            <a:bodyPr wrap="none" anchor="ctr"/>
            <a:lstStyle/>
            <a:p>
              <a:endParaRPr lang="zh-CN" altLang="en-US"/>
            </a:p>
          </p:txBody>
        </p:sp>
        <p:sp>
          <p:nvSpPr>
            <p:cNvPr id="21547" name="Line 50"/>
            <p:cNvSpPr>
              <a:spLocks noChangeShapeType="1"/>
            </p:cNvSpPr>
            <p:nvPr/>
          </p:nvSpPr>
          <p:spPr bwMode="auto">
            <a:xfrm>
              <a:off x="1744" y="304"/>
              <a:ext cx="0" cy="155"/>
            </a:xfrm>
            <a:prstGeom prst="line">
              <a:avLst/>
            </a:prstGeom>
            <a:noFill/>
            <a:ln w="12700">
              <a:solidFill>
                <a:schemeClr val="tx1"/>
              </a:solidFill>
              <a:round/>
              <a:headEnd/>
              <a:tailEnd/>
            </a:ln>
          </p:spPr>
          <p:txBody>
            <a:bodyPr wrap="none" anchor="ctr"/>
            <a:lstStyle/>
            <a:p>
              <a:endParaRPr lang="zh-CN" altLang="en-US"/>
            </a:p>
          </p:txBody>
        </p:sp>
        <p:sp>
          <p:nvSpPr>
            <p:cNvPr id="21548" name="Line 51"/>
            <p:cNvSpPr>
              <a:spLocks noChangeShapeType="1"/>
            </p:cNvSpPr>
            <p:nvPr/>
          </p:nvSpPr>
          <p:spPr bwMode="auto">
            <a:xfrm>
              <a:off x="1859" y="304"/>
              <a:ext cx="0" cy="155"/>
            </a:xfrm>
            <a:prstGeom prst="line">
              <a:avLst/>
            </a:prstGeom>
            <a:noFill/>
            <a:ln w="12700">
              <a:solidFill>
                <a:schemeClr val="tx1"/>
              </a:solidFill>
              <a:round/>
              <a:headEnd/>
              <a:tailEnd/>
            </a:ln>
          </p:spPr>
          <p:txBody>
            <a:bodyPr wrap="none" anchor="ctr"/>
            <a:lstStyle/>
            <a:p>
              <a:endParaRPr lang="zh-CN" altLang="en-US"/>
            </a:p>
          </p:txBody>
        </p:sp>
        <p:sp>
          <p:nvSpPr>
            <p:cNvPr id="21549" name="Line 52"/>
            <p:cNvSpPr>
              <a:spLocks noChangeShapeType="1"/>
            </p:cNvSpPr>
            <p:nvPr/>
          </p:nvSpPr>
          <p:spPr bwMode="auto">
            <a:xfrm>
              <a:off x="1974" y="304"/>
              <a:ext cx="0" cy="155"/>
            </a:xfrm>
            <a:prstGeom prst="line">
              <a:avLst/>
            </a:prstGeom>
            <a:noFill/>
            <a:ln w="12700">
              <a:solidFill>
                <a:schemeClr val="tx1"/>
              </a:solidFill>
              <a:round/>
              <a:headEnd/>
              <a:tailEnd/>
            </a:ln>
          </p:spPr>
          <p:txBody>
            <a:bodyPr wrap="none" anchor="ctr"/>
            <a:lstStyle/>
            <a:p>
              <a:endParaRPr lang="zh-CN" altLang="en-US"/>
            </a:p>
          </p:txBody>
        </p:sp>
        <p:sp>
          <p:nvSpPr>
            <p:cNvPr id="21550" name="Line 53"/>
            <p:cNvSpPr>
              <a:spLocks noChangeShapeType="1"/>
            </p:cNvSpPr>
            <p:nvPr/>
          </p:nvSpPr>
          <p:spPr bwMode="auto">
            <a:xfrm>
              <a:off x="2089" y="304"/>
              <a:ext cx="0" cy="155"/>
            </a:xfrm>
            <a:prstGeom prst="line">
              <a:avLst/>
            </a:prstGeom>
            <a:noFill/>
            <a:ln w="12700">
              <a:solidFill>
                <a:schemeClr val="tx1"/>
              </a:solidFill>
              <a:round/>
              <a:headEnd/>
              <a:tailEnd/>
            </a:ln>
          </p:spPr>
          <p:txBody>
            <a:bodyPr wrap="none" anchor="ctr"/>
            <a:lstStyle/>
            <a:p>
              <a:endParaRPr lang="zh-CN" altLang="en-US"/>
            </a:p>
          </p:txBody>
        </p:sp>
        <p:sp>
          <p:nvSpPr>
            <p:cNvPr id="21551" name="Line 54"/>
            <p:cNvSpPr>
              <a:spLocks noChangeShapeType="1"/>
            </p:cNvSpPr>
            <p:nvPr/>
          </p:nvSpPr>
          <p:spPr bwMode="auto">
            <a:xfrm>
              <a:off x="2204" y="356"/>
              <a:ext cx="0" cy="103"/>
            </a:xfrm>
            <a:prstGeom prst="line">
              <a:avLst/>
            </a:prstGeom>
            <a:noFill/>
            <a:ln w="12700">
              <a:solidFill>
                <a:schemeClr val="tx1"/>
              </a:solidFill>
              <a:round/>
              <a:headEnd/>
              <a:tailEnd/>
            </a:ln>
          </p:spPr>
          <p:txBody>
            <a:bodyPr wrap="none" anchor="ctr"/>
            <a:lstStyle/>
            <a:p>
              <a:endParaRPr lang="zh-CN" altLang="en-US"/>
            </a:p>
          </p:txBody>
        </p:sp>
        <p:sp>
          <p:nvSpPr>
            <p:cNvPr id="21552" name="Line 55"/>
            <p:cNvSpPr>
              <a:spLocks noChangeShapeType="1"/>
            </p:cNvSpPr>
            <p:nvPr/>
          </p:nvSpPr>
          <p:spPr bwMode="auto">
            <a:xfrm>
              <a:off x="2320" y="304"/>
              <a:ext cx="0" cy="155"/>
            </a:xfrm>
            <a:prstGeom prst="line">
              <a:avLst/>
            </a:prstGeom>
            <a:noFill/>
            <a:ln w="12700">
              <a:solidFill>
                <a:schemeClr val="tx1"/>
              </a:solidFill>
              <a:round/>
              <a:headEnd/>
              <a:tailEnd/>
            </a:ln>
          </p:spPr>
          <p:txBody>
            <a:bodyPr wrap="none" anchor="ctr"/>
            <a:lstStyle/>
            <a:p>
              <a:endParaRPr lang="zh-CN" altLang="en-US"/>
            </a:p>
          </p:txBody>
        </p:sp>
        <p:sp>
          <p:nvSpPr>
            <p:cNvPr id="21553" name="Line 56"/>
            <p:cNvSpPr>
              <a:spLocks noChangeShapeType="1"/>
            </p:cNvSpPr>
            <p:nvPr/>
          </p:nvSpPr>
          <p:spPr bwMode="auto">
            <a:xfrm>
              <a:off x="2435" y="304"/>
              <a:ext cx="0" cy="155"/>
            </a:xfrm>
            <a:prstGeom prst="line">
              <a:avLst/>
            </a:prstGeom>
            <a:noFill/>
            <a:ln w="12700">
              <a:solidFill>
                <a:schemeClr val="tx1"/>
              </a:solidFill>
              <a:round/>
              <a:headEnd/>
              <a:tailEnd/>
            </a:ln>
          </p:spPr>
          <p:txBody>
            <a:bodyPr wrap="none" anchor="ctr"/>
            <a:lstStyle/>
            <a:p>
              <a:endParaRPr lang="zh-CN" altLang="en-US"/>
            </a:p>
          </p:txBody>
        </p:sp>
        <p:sp>
          <p:nvSpPr>
            <p:cNvPr id="21554" name="Line 57"/>
            <p:cNvSpPr>
              <a:spLocks noChangeShapeType="1"/>
            </p:cNvSpPr>
            <p:nvPr/>
          </p:nvSpPr>
          <p:spPr bwMode="auto">
            <a:xfrm>
              <a:off x="2551" y="304"/>
              <a:ext cx="0" cy="155"/>
            </a:xfrm>
            <a:prstGeom prst="line">
              <a:avLst/>
            </a:prstGeom>
            <a:noFill/>
            <a:ln w="12700">
              <a:solidFill>
                <a:schemeClr val="tx1"/>
              </a:solidFill>
              <a:round/>
              <a:headEnd/>
              <a:tailEnd/>
            </a:ln>
          </p:spPr>
          <p:txBody>
            <a:bodyPr wrap="none" anchor="ctr"/>
            <a:lstStyle/>
            <a:p>
              <a:endParaRPr lang="zh-CN" altLang="en-US"/>
            </a:p>
          </p:txBody>
        </p:sp>
        <p:sp>
          <p:nvSpPr>
            <p:cNvPr id="21555" name="Line 58"/>
            <p:cNvSpPr>
              <a:spLocks noChangeShapeType="1"/>
            </p:cNvSpPr>
            <p:nvPr/>
          </p:nvSpPr>
          <p:spPr bwMode="auto">
            <a:xfrm>
              <a:off x="2666" y="304"/>
              <a:ext cx="0" cy="155"/>
            </a:xfrm>
            <a:prstGeom prst="line">
              <a:avLst/>
            </a:prstGeom>
            <a:noFill/>
            <a:ln w="12700">
              <a:solidFill>
                <a:schemeClr val="tx1"/>
              </a:solidFill>
              <a:round/>
              <a:headEnd/>
              <a:tailEnd/>
            </a:ln>
          </p:spPr>
          <p:txBody>
            <a:bodyPr wrap="none" anchor="ctr"/>
            <a:lstStyle/>
            <a:p>
              <a:endParaRPr lang="zh-CN" altLang="en-US"/>
            </a:p>
          </p:txBody>
        </p:sp>
        <p:sp>
          <p:nvSpPr>
            <p:cNvPr id="21556" name="Line 59"/>
            <p:cNvSpPr>
              <a:spLocks noChangeShapeType="1"/>
            </p:cNvSpPr>
            <p:nvPr/>
          </p:nvSpPr>
          <p:spPr bwMode="auto">
            <a:xfrm>
              <a:off x="2782" y="304"/>
              <a:ext cx="0" cy="155"/>
            </a:xfrm>
            <a:prstGeom prst="line">
              <a:avLst/>
            </a:prstGeom>
            <a:noFill/>
            <a:ln w="12700">
              <a:solidFill>
                <a:schemeClr val="tx1"/>
              </a:solidFill>
              <a:round/>
              <a:headEnd/>
              <a:tailEnd/>
            </a:ln>
          </p:spPr>
          <p:txBody>
            <a:bodyPr wrap="none" anchor="ctr"/>
            <a:lstStyle/>
            <a:p>
              <a:endParaRPr lang="zh-CN" altLang="en-US"/>
            </a:p>
          </p:txBody>
        </p:sp>
        <p:sp>
          <p:nvSpPr>
            <p:cNvPr id="21557" name="Line 60"/>
            <p:cNvSpPr>
              <a:spLocks noChangeShapeType="1"/>
            </p:cNvSpPr>
            <p:nvPr/>
          </p:nvSpPr>
          <p:spPr bwMode="auto">
            <a:xfrm>
              <a:off x="2897" y="304"/>
              <a:ext cx="0" cy="155"/>
            </a:xfrm>
            <a:prstGeom prst="line">
              <a:avLst/>
            </a:prstGeom>
            <a:noFill/>
            <a:ln w="12700">
              <a:solidFill>
                <a:schemeClr val="tx1"/>
              </a:solidFill>
              <a:round/>
              <a:headEnd/>
              <a:tailEnd/>
            </a:ln>
          </p:spPr>
          <p:txBody>
            <a:bodyPr wrap="none" anchor="ctr"/>
            <a:lstStyle/>
            <a:p>
              <a:endParaRPr lang="zh-CN" altLang="en-US"/>
            </a:p>
          </p:txBody>
        </p:sp>
        <p:sp>
          <p:nvSpPr>
            <p:cNvPr id="21558" name="Line 61"/>
            <p:cNvSpPr>
              <a:spLocks noChangeShapeType="1"/>
            </p:cNvSpPr>
            <p:nvPr/>
          </p:nvSpPr>
          <p:spPr bwMode="auto">
            <a:xfrm>
              <a:off x="3012" y="304"/>
              <a:ext cx="0" cy="155"/>
            </a:xfrm>
            <a:prstGeom prst="line">
              <a:avLst/>
            </a:prstGeom>
            <a:noFill/>
            <a:ln w="12700">
              <a:solidFill>
                <a:schemeClr val="tx1"/>
              </a:solidFill>
              <a:round/>
              <a:headEnd/>
              <a:tailEnd/>
            </a:ln>
          </p:spPr>
          <p:txBody>
            <a:bodyPr wrap="none" anchor="ctr"/>
            <a:lstStyle/>
            <a:p>
              <a:endParaRPr lang="zh-CN" altLang="en-US"/>
            </a:p>
          </p:txBody>
        </p:sp>
        <p:sp>
          <p:nvSpPr>
            <p:cNvPr id="21559" name="Line 62"/>
            <p:cNvSpPr>
              <a:spLocks noChangeShapeType="1"/>
            </p:cNvSpPr>
            <p:nvPr/>
          </p:nvSpPr>
          <p:spPr bwMode="auto">
            <a:xfrm>
              <a:off x="3127" y="356"/>
              <a:ext cx="0" cy="103"/>
            </a:xfrm>
            <a:prstGeom prst="line">
              <a:avLst/>
            </a:prstGeom>
            <a:noFill/>
            <a:ln w="12700">
              <a:solidFill>
                <a:schemeClr val="tx1"/>
              </a:solidFill>
              <a:round/>
              <a:headEnd/>
              <a:tailEnd/>
            </a:ln>
          </p:spPr>
          <p:txBody>
            <a:bodyPr wrap="none" anchor="ctr"/>
            <a:lstStyle/>
            <a:p>
              <a:endParaRPr lang="zh-CN" altLang="en-US"/>
            </a:p>
          </p:txBody>
        </p:sp>
        <p:sp>
          <p:nvSpPr>
            <p:cNvPr id="21560" name="Line 63"/>
            <p:cNvSpPr>
              <a:spLocks noChangeShapeType="1"/>
            </p:cNvSpPr>
            <p:nvPr/>
          </p:nvSpPr>
          <p:spPr bwMode="auto">
            <a:xfrm>
              <a:off x="3242" y="304"/>
              <a:ext cx="0" cy="155"/>
            </a:xfrm>
            <a:prstGeom prst="line">
              <a:avLst/>
            </a:prstGeom>
            <a:noFill/>
            <a:ln w="12700">
              <a:solidFill>
                <a:schemeClr val="tx1"/>
              </a:solidFill>
              <a:round/>
              <a:headEnd/>
              <a:tailEnd/>
            </a:ln>
          </p:spPr>
          <p:txBody>
            <a:bodyPr wrap="none" anchor="ctr"/>
            <a:lstStyle/>
            <a:p>
              <a:endParaRPr lang="zh-CN" altLang="en-US"/>
            </a:p>
          </p:txBody>
        </p:sp>
        <p:sp>
          <p:nvSpPr>
            <p:cNvPr id="21561" name="Line 64"/>
            <p:cNvSpPr>
              <a:spLocks noChangeShapeType="1"/>
            </p:cNvSpPr>
            <p:nvPr/>
          </p:nvSpPr>
          <p:spPr bwMode="auto">
            <a:xfrm>
              <a:off x="3358" y="304"/>
              <a:ext cx="0" cy="155"/>
            </a:xfrm>
            <a:prstGeom prst="line">
              <a:avLst/>
            </a:prstGeom>
            <a:noFill/>
            <a:ln w="12700">
              <a:solidFill>
                <a:schemeClr val="tx1"/>
              </a:solidFill>
              <a:round/>
              <a:headEnd/>
              <a:tailEnd/>
            </a:ln>
          </p:spPr>
          <p:txBody>
            <a:bodyPr wrap="none" anchor="ctr"/>
            <a:lstStyle/>
            <a:p>
              <a:endParaRPr lang="zh-CN" altLang="en-US"/>
            </a:p>
          </p:txBody>
        </p:sp>
        <p:sp>
          <p:nvSpPr>
            <p:cNvPr id="21562" name="Line 65"/>
            <p:cNvSpPr>
              <a:spLocks noChangeShapeType="1"/>
            </p:cNvSpPr>
            <p:nvPr/>
          </p:nvSpPr>
          <p:spPr bwMode="auto">
            <a:xfrm>
              <a:off x="3474" y="304"/>
              <a:ext cx="0" cy="155"/>
            </a:xfrm>
            <a:prstGeom prst="line">
              <a:avLst/>
            </a:prstGeom>
            <a:noFill/>
            <a:ln w="12700">
              <a:solidFill>
                <a:schemeClr val="tx1"/>
              </a:solidFill>
              <a:round/>
              <a:headEnd/>
              <a:tailEnd/>
            </a:ln>
          </p:spPr>
          <p:txBody>
            <a:bodyPr wrap="none" anchor="ctr"/>
            <a:lstStyle/>
            <a:p>
              <a:endParaRPr lang="zh-CN" altLang="en-US"/>
            </a:p>
          </p:txBody>
        </p:sp>
        <p:sp>
          <p:nvSpPr>
            <p:cNvPr id="21563" name="Line 66"/>
            <p:cNvSpPr>
              <a:spLocks noChangeShapeType="1"/>
            </p:cNvSpPr>
            <p:nvPr/>
          </p:nvSpPr>
          <p:spPr bwMode="auto">
            <a:xfrm>
              <a:off x="3589" y="304"/>
              <a:ext cx="0" cy="155"/>
            </a:xfrm>
            <a:prstGeom prst="line">
              <a:avLst/>
            </a:prstGeom>
            <a:noFill/>
            <a:ln w="12700">
              <a:solidFill>
                <a:schemeClr val="tx1"/>
              </a:solidFill>
              <a:round/>
              <a:headEnd/>
              <a:tailEnd/>
            </a:ln>
          </p:spPr>
          <p:txBody>
            <a:bodyPr wrap="none" anchor="ctr"/>
            <a:lstStyle/>
            <a:p>
              <a:endParaRPr lang="zh-CN" altLang="en-US"/>
            </a:p>
          </p:txBody>
        </p:sp>
        <p:sp>
          <p:nvSpPr>
            <p:cNvPr id="21564" name="Line 67"/>
            <p:cNvSpPr>
              <a:spLocks noChangeShapeType="1"/>
            </p:cNvSpPr>
            <p:nvPr/>
          </p:nvSpPr>
          <p:spPr bwMode="auto">
            <a:xfrm>
              <a:off x="3704" y="304"/>
              <a:ext cx="0" cy="155"/>
            </a:xfrm>
            <a:prstGeom prst="line">
              <a:avLst/>
            </a:prstGeom>
            <a:noFill/>
            <a:ln w="12700">
              <a:solidFill>
                <a:schemeClr val="tx1"/>
              </a:solidFill>
              <a:round/>
              <a:headEnd/>
              <a:tailEnd/>
            </a:ln>
          </p:spPr>
          <p:txBody>
            <a:bodyPr wrap="none" anchor="ctr"/>
            <a:lstStyle/>
            <a:p>
              <a:endParaRPr lang="zh-CN" altLang="en-US"/>
            </a:p>
          </p:txBody>
        </p:sp>
        <p:sp>
          <p:nvSpPr>
            <p:cNvPr id="21565" name="Line 68"/>
            <p:cNvSpPr>
              <a:spLocks noChangeShapeType="1"/>
            </p:cNvSpPr>
            <p:nvPr/>
          </p:nvSpPr>
          <p:spPr bwMode="auto">
            <a:xfrm>
              <a:off x="3819" y="304"/>
              <a:ext cx="0" cy="155"/>
            </a:xfrm>
            <a:prstGeom prst="line">
              <a:avLst/>
            </a:prstGeom>
            <a:noFill/>
            <a:ln w="12700">
              <a:solidFill>
                <a:schemeClr val="tx1"/>
              </a:solidFill>
              <a:round/>
              <a:headEnd/>
              <a:tailEnd/>
            </a:ln>
          </p:spPr>
          <p:txBody>
            <a:bodyPr wrap="none" anchor="ctr"/>
            <a:lstStyle/>
            <a:p>
              <a:endParaRPr lang="zh-CN" altLang="en-US"/>
            </a:p>
          </p:txBody>
        </p:sp>
        <p:sp>
          <p:nvSpPr>
            <p:cNvPr id="21566" name="Line 69"/>
            <p:cNvSpPr>
              <a:spLocks noChangeShapeType="1"/>
            </p:cNvSpPr>
            <p:nvPr/>
          </p:nvSpPr>
          <p:spPr bwMode="auto">
            <a:xfrm>
              <a:off x="3935" y="304"/>
              <a:ext cx="0" cy="155"/>
            </a:xfrm>
            <a:prstGeom prst="line">
              <a:avLst/>
            </a:prstGeom>
            <a:noFill/>
            <a:ln w="12700">
              <a:solidFill>
                <a:schemeClr val="tx1"/>
              </a:solidFill>
              <a:round/>
              <a:headEnd/>
              <a:tailEnd/>
            </a:ln>
          </p:spPr>
          <p:txBody>
            <a:bodyPr wrap="none" anchor="ctr"/>
            <a:lstStyle/>
            <a:p>
              <a:endParaRPr lang="zh-CN" altLang="en-US"/>
            </a:p>
          </p:txBody>
        </p:sp>
        <p:sp>
          <p:nvSpPr>
            <p:cNvPr id="21567" name="Line 70"/>
            <p:cNvSpPr>
              <a:spLocks noChangeShapeType="1"/>
            </p:cNvSpPr>
            <p:nvPr/>
          </p:nvSpPr>
          <p:spPr bwMode="auto">
            <a:xfrm>
              <a:off x="4050" y="356"/>
              <a:ext cx="0" cy="103"/>
            </a:xfrm>
            <a:prstGeom prst="line">
              <a:avLst/>
            </a:prstGeom>
            <a:noFill/>
            <a:ln w="127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506413" y="1088240"/>
            <a:ext cx="5880101" cy="3041650"/>
            <a:chOff x="358" y="596"/>
            <a:chExt cx="3704" cy="1916"/>
          </a:xfrm>
        </p:grpSpPr>
        <p:sp>
          <p:nvSpPr>
            <p:cNvPr id="21509" name="Rectangle 7"/>
            <p:cNvSpPr>
              <a:spLocks noChangeArrowheads="1"/>
            </p:cNvSpPr>
            <p:nvPr/>
          </p:nvSpPr>
          <p:spPr bwMode="auto">
            <a:xfrm>
              <a:off x="363" y="596"/>
              <a:ext cx="3696" cy="1916"/>
            </a:xfrm>
            <a:prstGeom prst="rect">
              <a:avLst/>
            </a:prstGeom>
            <a:noFill/>
            <a:ln w="25400">
              <a:solidFill>
                <a:schemeClr val="tx1"/>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
          <p:nvSpPr>
            <p:cNvPr id="21510" name="Line 10"/>
            <p:cNvSpPr>
              <a:spLocks noChangeShapeType="1"/>
            </p:cNvSpPr>
            <p:nvPr/>
          </p:nvSpPr>
          <p:spPr bwMode="auto">
            <a:xfrm>
              <a:off x="358" y="866"/>
              <a:ext cx="3701" cy="1"/>
            </a:xfrm>
            <a:prstGeom prst="line">
              <a:avLst/>
            </a:prstGeom>
            <a:noFill/>
            <a:ln w="12700">
              <a:solidFill>
                <a:schemeClr val="tx1"/>
              </a:solidFill>
              <a:round/>
              <a:headEnd/>
              <a:tailEnd/>
            </a:ln>
          </p:spPr>
          <p:txBody>
            <a:bodyPr wrap="none" anchor="ctr"/>
            <a:lstStyle/>
            <a:p>
              <a:endParaRPr lang="zh-CN" altLang="en-US"/>
            </a:p>
          </p:txBody>
        </p:sp>
        <p:sp>
          <p:nvSpPr>
            <p:cNvPr id="21511" name="Line 11"/>
            <p:cNvSpPr>
              <a:spLocks noChangeShapeType="1"/>
            </p:cNvSpPr>
            <p:nvPr/>
          </p:nvSpPr>
          <p:spPr bwMode="auto">
            <a:xfrm>
              <a:off x="367" y="1195"/>
              <a:ext cx="3695" cy="1"/>
            </a:xfrm>
            <a:prstGeom prst="line">
              <a:avLst/>
            </a:prstGeom>
            <a:noFill/>
            <a:ln w="12700">
              <a:solidFill>
                <a:schemeClr val="tx1"/>
              </a:solidFill>
              <a:round/>
              <a:headEnd/>
              <a:tailEnd/>
            </a:ln>
          </p:spPr>
          <p:txBody>
            <a:bodyPr wrap="none" anchor="ctr"/>
            <a:lstStyle/>
            <a:p>
              <a:endParaRPr lang="zh-CN" altLang="en-US"/>
            </a:p>
          </p:txBody>
        </p:sp>
        <p:sp>
          <p:nvSpPr>
            <p:cNvPr id="21512" name="Line 12"/>
            <p:cNvSpPr>
              <a:spLocks noChangeShapeType="1"/>
            </p:cNvSpPr>
            <p:nvPr/>
          </p:nvSpPr>
          <p:spPr bwMode="auto">
            <a:xfrm>
              <a:off x="358" y="1529"/>
              <a:ext cx="3701" cy="1"/>
            </a:xfrm>
            <a:prstGeom prst="line">
              <a:avLst/>
            </a:prstGeom>
            <a:noFill/>
            <a:ln w="12700">
              <a:solidFill>
                <a:schemeClr val="tx1"/>
              </a:solidFill>
              <a:round/>
              <a:headEnd/>
              <a:tailEnd/>
            </a:ln>
          </p:spPr>
          <p:txBody>
            <a:bodyPr wrap="none" anchor="ctr"/>
            <a:lstStyle/>
            <a:p>
              <a:endParaRPr lang="zh-CN" altLang="en-US"/>
            </a:p>
          </p:txBody>
        </p:sp>
        <p:sp>
          <p:nvSpPr>
            <p:cNvPr id="21513" name="Line 13"/>
            <p:cNvSpPr>
              <a:spLocks noChangeShapeType="1"/>
            </p:cNvSpPr>
            <p:nvPr/>
          </p:nvSpPr>
          <p:spPr bwMode="auto">
            <a:xfrm>
              <a:off x="358" y="1850"/>
              <a:ext cx="3701" cy="1"/>
            </a:xfrm>
            <a:prstGeom prst="line">
              <a:avLst/>
            </a:prstGeom>
            <a:noFill/>
            <a:ln w="12700">
              <a:solidFill>
                <a:schemeClr val="tx1"/>
              </a:solidFill>
              <a:round/>
              <a:headEnd/>
              <a:tailEnd/>
            </a:ln>
          </p:spPr>
          <p:txBody>
            <a:bodyPr wrap="none" anchor="ctr"/>
            <a:lstStyle/>
            <a:p>
              <a:endParaRPr lang="zh-CN" altLang="en-US"/>
            </a:p>
          </p:txBody>
        </p:sp>
        <p:sp>
          <p:nvSpPr>
            <p:cNvPr id="21514" name="Line 14"/>
            <p:cNvSpPr>
              <a:spLocks noChangeShapeType="1"/>
            </p:cNvSpPr>
            <p:nvPr/>
          </p:nvSpPr>
          <p:spPr bwMode="auto">
            <a:xfrm>
              <a:off x="367" y="2178"/>
              <a:ext cx="3695" cy="1"/>
            </a:xfrm>
            <a:prstGeom prst="line">
              <a:avLst/>
            </a:prstGeom>
            <a:noFill/>
            <a:ln w="12700">
              <a:solidFill>
                <a:schemeClr val="tx1"/>
              </a:solidFill>
              <a:round/>
              <a:headEnd/>
              <a:tailEnd/>
            </a:ln>
          </p:spPr>
          <p:txBody>
            <a:bodyPr wrap="none" anchor="ctr"/>
            <a:lstStyle/>
            <a:p>
              <a:endParaRPr lang="zh-CN" altLang="en-US"/>
            </a:p>
          </p:txBody>
        </p:sp>
        <p:sp>
          <p:nvSpPr>
            <p:cNvPr id="21515" name="Line 15"/>
            <p:cNvSpPr>
              <a:spLocks noChangeShapeType="1"/>
            </p:cNvSpPr>
            <p:nvPr/>
          </p:nvSpPr>
          <p:spPr bwMode="auto">
            <a:xfrm>
              <a:off x="2212" y="597"/>
              <a:ext cx="1" cy="272"/>
            </a:xfrm>
            <a:prstGeom prst="line">
              <a:avLst/>
            </a:prstGeom>
            <a:noFill/>
            <a:ln w="12700">
              <a:solidFill>
                <a:schemeClr val="tx1"/>
              </a:solidFill>
              <a:round/>
              <a:headEnd/>
              <a:tailEnd/>
            </a:ln>
          </p:spPr>
          <p:txBody>
            <a:bodyPr wrap="none" anchor="ctr"/>
            <a:lstStyle/>
            <a:p>
              <a:endParaRPr lang="zh-CN" altLang="en-US"/>
            </a:p>
          </p:txBody>
        </p:sp>
        <p:sp>
          <p:nvSpPr>
            <p:cNvPr id="21516" name="Rectangle 16"/>
            <p:cNvSpPr>
              <a:spLocks noChangeArrowheads="1"/>
            </p:cNvSpPr>
            <p:nvPr/>
          </p:nvSpPr>
          <p:spPr bwMode="auto">
            <a:xfrm>
              <a:off x="2653" y="606"/>
              <a:ext cx="1022"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目  的  端  口</a:t>
              </a:r>
            </a:p>
          </p:txBody>
        </p:sp>
        <p:sp>
          <p:nvSpPr>
            <p:cNvPr id="21517" name="Rectangle 18"/>
            <p:cNvSpPr>
              <a:spLocks noChangeArrowheads="1"/>
            </p:cNvSpPr>
            <p:nvPr/>
          </p:nvSpPr>
          <p:spPr bwMode="auto">
            <a:xfrm>
              <a:off x="793" y="1893"/>
              <a:ext cx="858"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检   验   和</a:t>
              </a:r>
            </a:p>
          </p:txBody>
        </p:sp>
        <p:sp>
          <p:nvSpPr>
            <p:cNvPr id="21518" name="Rectangle 19"/>
            <p:cNvSpPr>
              <a:spLocks noChangeArrowheads="1"/>
            </p:cNvSpPr>
            <p:nvPr/>
          </p:nvSpPr>
          <p:spPr bwMode="auto">
            <a:xfrm>
              <a:off x="748" y="2210"/>
              <a:ext cx="2203"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选    项    （长  度  可  变）</a:t>
              </a:r>
            </a:p>
          </p:txBody>
        </p:sp>
        <p:sp>
          <p:nvSpPr>
            <p:cNvPr id="21519" name="Rectangle 20"/>
            <p:cNvSpPr>
              <a:spLocks noChangeArrowheads="1"/>
            </p:cNvSpPr>
            <p:nvPr/>
          </p:nvSpPr>
          <p:spPr bwMode="auto">
            <a:xfrm>
              <a:off x="839" y="606"/>
              <a:ext cx="773"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源  端  口</a:t>
              </a:r>
            </a:p>
          </p:txBody>
        </p:sp>
        <p:sp>
          <p:nvSpPr>
            <p:cNvPr id="21520" name="Rectangle 21"/>
            <p:cNvSpPr>
              <a:spLocks noChangeArrowheads="1"/>
            </p:cNvSpPr>
            <p:nvPr/>
          </p:nvSpPr>
          <p:spPr bwMode="auto">
            <a:xfrm>
              <a:off x="1927" y="928"/>
              <a:ext cx="94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dirty="0">
                  <a:solidFill>
                    <a:srgbClr val="333399"/>
                  </a:solidFill>
                  <a:latin typeface="Arial" charset="0"/>
                  <a:ea typeface="黑体" pitchFamily="2" charset="-122"/>
                </a:rPr>
                <a:t>序   号</a:t>
              </a:r>
            </a:p>
          </p:txBody>
        </p:sp>
        <p:sp>
          <p:nvSpPr>
            <p:cNvPr id="21521" name="Line 22"/>
            <p:cNvSpPr>
              <a:spLocks noChangeShapeType="1"/>
            </p:cNvSpPr>
            <p:nvPr/>
          </p:nvSpPr>
          <p:spPr bwMode="auto">
            <a:xfrm>
              <a:off x="2212" y="1530"/>
              <a:ext cx="1" cy="635"/>
            </a:xfrm>
            <a:prstGeom prst="line">
              <a:avLst/>
            </a:prstGeom>
            <a:noFill/>
            <a:ln w="12700">
              <a:solidFill>
                <a:schemeClr val="tx1"/>
              </a:solidFill>
              <a:round/>
              <a:headEnd/>
              <a:tailEnd/>
            </a:ln>
          </p:spPr>
          <p:txBody>
            <a:bodyPr wrap="none" anchor="ctr"/>
            <a:lstStyle/>
            <a:p>
              <a:endParaRPr lang="zh-CN" altLang="en-US"/>
            </a:p>
          </p:txBody>
        </p:sp>
        <p:sp>
          <p:nvSpPr>
            <p:cNvPr id="21522" name="Rectangle 23"/>
            <p:cNvSpPr>
              <a:spLocks noChangeArrowheads="1"/>
            </p:cNvSpPr>
            <p:nvPr/>
          </p:nvSpPr>
          <p:spPr bwMode="auto">
            <a:xfrm>
              <a:off x="2562" y="1921"/>
              <a:ext cx="1150"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紧   急   指   针</a:t>
              </a:r>
            </a:p>
          </p:txBody>
        </p:sp>
        <p:sp>
          <p:nvSpPr>
            <p:cNvPr id="21523" name="Rectangle 24"/>
            <p:cNvSpPr>
              <a:spLocks noChangeArrowheads="1"/>
            </p:cNvSpPr>
            <p:nvPr/>
          </p:nvSpPr>
          <p:spPr bwMode="auto">
            <a:xfrm>
              <a:off x="2858" y="1581"/>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窗   口</a:t>
              </a:r>
            </a:p>
          </p:txBody>
        </p:sp>
        <p:sp>
          <p:nvSpPr>
            <p:cNvPr id="21524" name="Rectangle 25"/>
            <p:cNvSpPr>
              <a:spLocks noChangeArrowheads="1"/>
            </p:cNvSpPr>
            <p:nvPr/>
          </p:nvSpPr>
          <p:spPr bwMode="auto">
            <a:xfrm>
              <a:off x="1758" y="1258"/>
              <a:ext cx="1258"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确    认    号</a:t>
              </a:r>
            </a:p>
          </p:txBody>
        </p:sp>
        <p:sp>
          <p:nvSpPr>
            <p:cNvPr id="21525" name="Line 26"/>
            <p:cNvSpPr>
              <a:spLocks noChangeShapeType="1"/>
            </p:cNvSpPr>
            <p:nvPr/>
          </p:nvSpPr>
          <p:spPr bwMode="auto">
            <a:xfrm>
              <a:off x="852" y="1537"/>
              <a:ext cx="1" cy="321"/>
            </a:xfrm>
            <a:prstGeom prst="line">
              <a:avLst/>
            </a:prstGeom>
            <a:noFill/>
            <a:ln w="12700">
              <a:solidFill>
                <a:schemeClr val="tx1"/>
              </a:solidFill>
              <a:round/>
              <a:headEnd/>
              <a:tailEnd/>
            </a:ln>
          </p:spPr>
          <p:txBody>
            <a:bodyPr wrap="none" anchor="ctr"/>
            <a:lstStyle/>
            <a:p>
              <a:endParaRPr lang="zh-CN" altLang="en-US"/>
            </a:p>
          </p:txBody>
        </p:sp>
        <p:sp>
          <p:nvSpPr>
            <p:cNvPr id="21526" name="Line 27"/>
            <p:cNvSpPr>
              <a:spLocks noChangeShapeType="1"/>
            </p:cNvSpPr>
            <p:nvPr/>
          </p:nvSpPr>
          <p:spPr bwMode="auto">
            <a:xfrm>
              <a:off x="174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7" name="Line 28"/>
            <p:cNvSpPr>
              <a:spLocks noChangeShapeType="1"/>
            </p:cNvSpPr>
            <p:nvPr/>
          </p:nvSpPr>
          <p:spPr bwMode="auto">
            <a:xfrm>
              <a:off x="1510" y="1527"/>
              <a:ext cx="1" cy="317"/>
            </a:xfrm>
            <a:prstGeom prst="line">
              <a:avLst/>
            </a:prstGeom>
            <a:noFill/>
            <a:ln w="12700">
              <a:solidFill>
                <a:schemeClr val="tx1"/>
              </a:solidFill>
              <a:round/>
              <a:headEnd/>
              <a:tailEnd/>
            </a:ln>
          </p:spPr>
          <p:txBody>
            <a:bodyPr wrap="none" anchor="ctr"/>
            <a:lstStyle/>
            <a:p>
              <a:endParaRPr lang="zh-CN" altLang="en-US"/>
            </a:p>
          </p:txBody>
        </p:sp>
        <p:sp>
          <p:nvSpPr>
            <p:cNvPr id="21528" name="Line 29"/>
            <p:cNvSpPr>
              <a:spLocks noChangeShapeType="1"/>
            </p:cNvSpPr>
            <p:nvPr/>
          </p:nvSpPr>
          <p:spPr bwMode="auto">
            <a:xfrm>
              <a:off x="1628" y="1527"/>
              <a:ext cx="1" cy="317"/>
            </a:xfrm>
            <a:prstGeom prst="line">
              <a:avLst/>
            </a:prstGeom>
            <a:noFill/>
            <a:ln w="12700">
              <a:solidFill>
                <a:schemeClr val="tx1"/>
              </a:solidFill>
              <a:round/>
              <a:headEnd/>
              <a:tailEnd/>
            </a:ln>
          </p:spPr>
          <p:txBody>
            <a:bodyPr wrap="none" anchor="ctr"/>
            <a:lstStyle/>
            <a:p>
              <a:endParaRPr lang="zh-CN" altLang="en-US"/>
            </a:p>
          </p:txBody>
        </p:sp>
        <p:sp>
          <p:nvSpPr>
            <p:cNvPr id="21529" name="Line 30"/>
            <p:cNvSpPr>
              <a:spLocks noChangeShapeType="1"/>
            </p:cNvSpPr>
            <p:nvPr/>
          </p:nvSpPr>
          <p:spPr bwMode="auto">
            <a:xfrm>
              <a:off x="1971" y="1527"/>
              <a:ext cx="1" cy="317"/>
            </a:xfrm>
            <a:prstGeom prst="line">
              <a:avLst/>
            </a:prstGeom>
            <a:noFill/>
            <a:ln w="12700">
              <a:solidFill>
                <a:schemeClr val="tx1"/>
              </a:solidFill>
              <a:round/>
              <a:headEnd/>
              <a:tailEnd/>
            </a:ln>
          </p:spPr>
          <p:txBody>
            <a:bodyPr wrap="none" anchor="ctr"/>
            <a:lstStyle/>
            <a:p>
              <a:endParaRPr lang="zh-CN" altLang="en-US"/>
            </a:p>
          </p:txBody>
        </p:sp>
        <p:sp>
          <p:nvSpPr>
            <p:cNvPr id="21530" name="Line 31"/>
            <p:cNvSpPr>
              <a:spLocks noChangeShapeType="1"/>
            </p:cNvSpPr>
            <p:nvPr/>
          </p:nvSpPr>
          <p:spPr bwMode="auto">
            <a:xfrm>
              <a:off x="1855" y="1527"/>
              <a:ext cx="1" cy="317"/>
            </a:xfrm>
            <a:prstGeom prst="line">
              <a:avLst/>
            </a:prstGeom>
            <a:noFill/>
            <a:ln w="12700">
              <a:solidFill>
                <a:schemeClr val="tx1"/>
              </a:solidFill>
              <a:round/>
              <a:headEnd/>
              <a:tailEnd/>
            </a:ln>
          </p:spPr>
          <p:txBody>
            <a:bodyPr wrap="none" anchor="ctr"/>
            <a:lstStyle/>
            <a:p>
              <a:endParaRPr lang="zh-CN" altLang="en-US"/>
            </a:p>
          </p:txBody>
        </p:sp>
        <p:sp>
          <p:nvSpPr>
            <p:cNvPr id="21531" name="Line 32"/>
            <p:cNvSpPr>
              <a:spLocks noChangeShapeType="1"/>
            </p:cNvSpPr>
            <p:nvPr/>
          </p:nvSpPr>
          <p:spPr bwMode="auto">
            <a:xfrm>
              <a:off x="2089" y="1527"/>
              <a:ext cx="1" cy="317"/>
            </a:xfrm>
            <a:prstGeom prst="line">
              <a:avLst/>
            </a:prstGeom>
            <a:noFill/>
            <a:ln w="12700">
              <a:solidFill>
                <a:schemeClr val="tx1"/>
              </a:solidFill>
              <a:round/>
              <a:headEnd/>
              <a:tailEnd/>
            </a:ln>
          </p:spPr>
          <p:txBody>
            <a:bodyPr wrap="none" anchor="ctr"/>
            <a:lstStyle/>
            <a:p>
              <a:endParaRPr lang="zh-CN" altLang="en-US"/>
            </a:p>
          </p:txBody>
        </p:sp>
        <p:sp>
          <p:nvSpPr>
            <p:cNvPr id="21532" name="Rectangle 33"/>
            <p:cNvSpPr>
              <a:spLocks noChangeArrowheads="1"/>
            </p:cNvSpPr>
            <p:nvPr/>
          </p:nvSpPr>
          <p:spPr bwMode="auto">
            <a:xfrm>
              <a:off x="912" y="1575"/>
              <a:ext cx="566"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保   留</a:t>
              </a:r>
            </a:p>
          </p:txBody>
        </p:sp>
        <p:sp>
          <p:nvSpPr>
            <p:cNvPr id="21533" name="Rectangle 34"/>
            <p:cNvSpPr>
              <a:spLocks noChangeArrowheads="1"/>
            </p:cNvSpPr>
            <p:nvPr/>
          </p:nvSpPr>
          <p:spPr bwMode="auto">
            <a:xfrm>
              <a:off x="2060" y="1526"/>
              <a:ext cx="195" cy="359"/>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400" u="none">
                  <a:solidFill>
                    <a:srgbClr val="333399"/>
                  </a:solidFill>
                  <a:latin typeface="Arial" charset="0"/>
                  <a:ea typeface="黑体" pitchFamily="2" charset="-122"/>
                </a:rPr>
                <a:t>F</a:t>
              </a:r>
            </a:p>
            <a:p>
              <a:pPr algn="ctr" defTabSz="762000" eaLnBrk="0" hangingPunct="0">
                <a:lnSpc>
                  <a:spcPct val="75000"/>
                </a:lnSpc>
              </a:pPr>
              <a:r>
                <a:rPr kumimoji="1" lang="en-US" altLang="zh-CN" sz="1400" u="none">
                  <a:solidFill>
                    <a:srgbClr val="333399"/>
                  </a:solidFill>
                  <a:latin typeface="Arial" charset="0"/>
                  <a:ea typeface="黑体" pitchFamily="2" charset="-122"/>
                </a:rPr>
                <a:t>I</a:t>
              </a:r>
            </a:p>
            <a:p>
              <a:pPr algn="ct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2" name="Rectangle 75"/>
            <p:cNvSpPr>
              <a:spLocks noChangeArrowheads="1"/>
            </p:cNvSpPr>
            <p:nvPr/>
          </p:nvSpPr>
          <p:spPr bwMode="auto">
            <a:xfrm>
              <a:off x="1943"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Y</a:t>
              </a:r>
            </a:p>
            <a:p>
              <a:pPr defTabSz="762000" eaLnBrk="0" hangingPunct="0">
                <a:lnSpc>
                  <a:spcPct val="75000"/>
                </a:lnSpc>
              </a:pPr>
              <a:r>
                <a:rPr kumimoji="1" lang="en-US" altLang="zh-CN" sz="1400" u="none">
                  <a:solidFill>
                    <a:srgbClr val="333399"/>
                  </a:solidFill>
                  <a:latin typeface="Arial" charset="0"/>
                  <a:ea typeface="黑体" pitchFamily="2" charset="-122"/>
                </a:rPr>
                <a:t>N</a:t>
              </a:r>
            </a:p>
          </p:txBody>
        </p:sp>
        <p:sp>
          <p:nvSpPr>
            <p:cNvPr id="21573" name="Rectangle 76"/>
            <p:cNvSpPr>
              <a:spLocks noChangeArrowheads="1"/>
            </p:cNvSpPr>
            <p:nvPr/>
          </p:nvSpPr>
          <p:spPr bwMode="auto">
            <a:xfrm>
              <a:off x="1835"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a:solidFill>
                    <a:srgbClr val="333399"/>
                  </a:solidFill>
                  <a:latin typeface="Arial" charset="0"/>
                  <a:ea typeface="黑体" pitchFamily="2" charset="-122"/>
                </a:rPr>
                <a:t>R</a:t>
              </a:r>
            </a:p>
            <a:p>
              <a:pPr defTabSz="762000" eaLnBrk="0" hangingPunct="0">
                <a:lnSpc>
                  <a:spcPct val="75000"/>
                </a:lnSpc>
              </a:pPr>
              <a:r>
                <a:rPr kumimoji="1" lang="en-US" altLang="zh-CN" sz="1400" u="none">
                  <a:solidFill>
                    <a:srgbClr val="333399"/>
                  </a:solidFill>
                  <a:latin typeface="Arial" charset="0"/>
                  <a:ea typeface="黑体" pitchFamily="2" charset="-122"/>
                </a:rPr>
                <a:t>S</a:t>
              </a:r>
            </a:p>
            <a:p>
              <a:pPr defTabSz="762000" eaLnBrk="0" hangingPunct="0">
                <a:lnSpc>
                  <a:spcPct val="75000"/>
                </a:lnSpc>
              </a:pPr>
              <a:r>
                <a:rPr kumimoji="1" lang="en-US" altLang="zh-CN" sz="1400" u="none">
                  <a:solidFill>
                    <a:srgbClr val="333399"/>
                  </a:solidFill>
                  <a:latin typeface="Arial" charset="0"/>
                  <a:ea typeface="黑体" pitchFamily="2" charset="-122"/>
                </a:rPr>
                <a:t>T</a:t>
              </a:r>
            </a:p>
          </p:txBody>
        </p:sp>
        <p:sp>
          <p:nvSpPr>
            <p:cNvPr id="21574" name="Rectangle 77"/>
            <p:cNvSpPr>
              <a:spLocks noChangeArrowheads="1"/>
            </p:cNvSpPr>
            <p:nvPr/>
          </p:nvSpPr>
          <p:spPr bwMode="auto">
            <a:xfrm>
              <a:off x="1709"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P</a:t>
              </a:r>
            </a:p>
            <a:p>
              <a:pPr defTabSz="762000" eaLnBrk="0" hangingPunct="0">
                <a:lnSpc>
                  <a:spcPct val="75000"/>
                </a:lnSpc>
              </a:pPr>
              <a:r>
                <a:rPr kumimoji="1" lang="en-US" altLang="zh-CN" sz="1400" u="none" dirty="0">
                  <a:solidFill>
                    <a:srgbClr val="333399"/>
                  </a:solidFill>
                  <a:latin typeface="Arial" charset="0"/>
                  <a:ea typeface="黑体" pitchFamily="2" charset="-122"/>
                </a:rPr>
                <a:t>S</a:t>
              </a:r>
            </a:p>
            <a:p>
              <a:pPr defTabSz="762000" eaLnBrk="0" hangingPunct="0">
                <a:lnSpc>
                  <a:spcPct val="75000"/>
                </a:lnSpc>
              </a:pPr>
              <a:r>
                <a:rPr kumimoji="1" lang="en-US" altLang="zh-CN" sz="1400" u="none" dirty="0">
                  <a:solidFill>
                    <a:srgbClr val="333399"/>
                  </a:solidFill>
                  <a:latin typeface="Arial" charset="0"/>
                  <a:ea typeface="黑体" pitchFamily="2" charset="-122"/>
                </a:rPr>
                <a:t>H</a:t>
              </a:r>
            </a:p>
          </p:txBody>
        </p:sp>
        <p:sp>
          <p:nvSpPr>
            <p:cNvPr id="21575" name="Rectangle 78"/>
            <p:cNvSpPr>
              <a:spLocks noChangeArrowheads="1"/>
            </p:cNvSpPr>
            <p:nvPr/>
          </p:nvSpPr>
          <p:spPr bwMode="auto">
            <a:xfrm>
              <a:off x="1602" y="1537"/>
              <a:ext cx="195"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A</a:t>
              </a:r>
            </a:p>
            <a:p>
              <a:pPr defTabSz="762000" eaLnBrk="0" hangingPunct="0">
                <a:lnSpc>
                  <a:spcPct val="75000"/>
                </a:lnSpc>
              </a:pPr>
              <a:r>
                <a:rPr kumimoji="1" lang="en-US" altLang="zh-CN" sz="1400" u="none" dirty="0">
                  <a:solidFill>
                    <a:srgbClr val="333399"/>
                  </a:solidFill>
                  <a:latin typeface="Arial" charset="0"/>
                  <a:ea typeface="黑体" pitchFamily="2" charset="-122"/>
                </a:rPr>
                <a:t>C</a:t>
              </a:r>
            </a:p>
            <a:p>
              <a:pPr defTabSz="762000" eaLnBrk="0" hangingPunct="0">
                <a:lnSpc>
                  <a:spcPct val="75000"/>
                </a:lnSpc>
              </a:pPr>
              <a:r>
                <a:rPr kumimoji="1" lang="en-US" altLang="zh-CN" sz="1400" u="none" dirty="0">
                  <a:solidFill>
                    <a:srgbClr val="333399"/>
                  </a:solidFill>
                  <a:latin typeface="Arial" charset="0"/>
                  <a:ea typeface="黑体" pitchFamily="2" charset="-122"/>
                </a:rPr>
                <a:t>K</a:t>
              </a:r>
            </a:p>
          </p:txBody>
        </p:sp>
        <p:sp>
          <p:nvSpPr>
            <p:cNvPr id="21576" name="Rectangle 79"/>
            <p:cNvSpPr>
              <a:spLocks noChangeArrowheads="1"/>
            </p:cNvSpPr>
            <p:nvPr/>
          </p:nvSpPr>
          <p:spPr bwMode="auto">
            <a:xfrm>
              <a:off x="1481" y="1528"/>
              <a:ext cx="201" cy="359"/>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400" u="none" dirty="0">
                  <a:solidFill>
                    <a:srgbClr val="333399"/>
                  </a:solidFill>
                  <a:latin typeface="Arial" charset="0"/>
                  <a:ea typeface="黑体" pitchFamily="2" charset="-122"/>
                </a:rPr>
                <a:t>U</a:t>
              </a:r>
            </a:p>
            <a:p>
              <a:pPr defTabSz="762000" eaLnBrk="0" hangingPunct="0">
                <a:lnSpc>
                  <a:spcPct val="75000"/>
                </a:lnSpc>
              </a:pPr>
              <a:r>
                <a:rPr kumimoji="1" lang="en-US" altLang="zh-CN" sz="1400" u="none" dirty="0">
                  <a:solidFill>
                    <a:srgbClr val="333399"/>
                  </a:solidFill>
                  <a:latin typeface="Arial" charset="0"/>
                  <a:ea typeface="黑体" pitchFamily="2" charset="-122"/>
                </a:rPr>
                <a:t>R</a:t>
              </a:r>
            </a:p>
            <a:p>
              <a:pPr defTabSz="762000" eaLnBrk="0" hangingPunct="0">
                <a:lnSpc>
                  <a:spcPct val="75000"/>
                </a:lnSpc>
              </a:pPr>
              <a:r>
                <a:rPr kumimoji="1" lang="en-US" altLang="zh-CN" sz="1400" u="none" dirty="0">
                  <a:solidFill>
                    <a:srgbClr val="333399"/>
                  </a:solidFill>
                  <a:latin typeface="Arial" charset="0"/>
                  <a:ea typeface="黑体" pitchFamily="2" charset="-122"/>
                </a:rPr>
                <a:t>G</a:t>
              </a:r>
            </a:p>
          </p:txBody>
        </p:sp>
        <p:sp>
          <p:nvSpPr>
            <p:cNvPr id="21578" name="Line 81"/>
            <p:cNvSpPr>
              <a:spLocks noChangeShapeType="1"/>
            </p:cNvSpPr>
            <p:nvPr/>
          </p:nvSpPr>
          <p:spPr bwMode="auto">
            <a:xfrm flipH="1">
              <a:off x="3126" y="2179"/>
              <a:ext cx="2" cy="329"/>
            </a:xfrm>
            <a:prstGeom prst="line">
              <a:avLst/>
            </a:prstGeom>
            <a:noFill/>
            <a:ln w="12700">
              <a:solidFill>
                <a:schemeClr val="tx1"/>
              </a:solidFill>
              <a:round/>
              <a:headEnd/>
              <a:tailEnd/>
            </a:ln>
          </p:spPr>
          <p:txBody>
            <a:bodyPr/>
            <a:lstStyle/>
            <a:p>
              <a:endParaRPr lang="zh-CN" altLang="en-US"/>
            </a:p>
          </p:txBody>
        </p:sp>
        <p:sp>
          <p:nvSpPr>
            <p:cNvPr id="21579" name="Rectangle 83"/>
            <p:cNvSpPr>
              <a:spLocks noChangeArrowheads="1"/>
            </p:cNvSpPr>
            <p:nvPr/>
          </p:nvSpPr>
          <p:spPr bwMode="auto">
            <a:xfrm>
              <a:off x="3288" y="2210"/>
              <a:ext cx="635" cy="2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b="0" u="none">
                  <a:solidFill>
                    <a:srgbClr val="333399"/>
                  </a:solidFill>
                  <a:latin typeface="Arial" charset="0"/>
                  <a:ea typeface="黑体" pitchFamily="2" charset="-122"/>
                </a:rPr>
                <a:t>填    充</a:t>
              </a:r>
            </a:p>
          </p:txBody>
        </p:sp>
        <p:sp>
          <p:nvSpPr>
            <p:cNvPr id="21586" name="Rectangle 14"/>
            <p:cNvSpPr>
              <a:spLocks noChangeArrowheads="1"/>
            </p:cNvSpPr>
            <p:nvPr/>
          </p:nvSpPr>
          <p:spPr bwMode="auto">
            <a:xfrm>
              <a:off x="460" y="1503"/>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b="0" u="none">
                  <a:solidFill>
                    <a:srgbClr val="333399"/>
                  </a:solidFill>
                  <a:latin typeface="Arial" charset="0"/>
                  <a:ea typeface="黑体" pitchFamily="2" charset="-122"/>
                </a:rPr>
                <a:t>报头</a:t>
              </a:r>
            </a:p>
            <a:p>
              <a:pPr defTabSz="762000" eaLnBrk="0" hangingPunct="0"/>
              <a:r>
                <a:rPr kumimoji="1" lang="zh-CN" altLang="en-US" sz="1600" b="0" u="none">
                  <a:solidFill>
                    <a:srgbClr val="333399"/>
                  </a:solidFill>
                  <a:latin typeface="Arial" charset="0"/>
                  <a:ea typeface="黑体" pitchFamily="2" charset="-122"/>
                </a:rPr>
                <a:t>长度</a:t>
              </a:r>
            </a:p>
          </p:txBody>
        </p:sp>
      </p:grpSp>
      <p:sp>
        <p:nvSpPr>
          <p:cNvPr id="83" name="Rectangle 83"/>
          <p:cNvSpPr>
            <a:spLocks noChangeArrowheads="1"/>
          </p:cNvSpPr>
          <p:nvPr/>
        </p:nvSpPr>
        <p:spPr bwMode="auto">
          <a:xfrm>
            <a:off x="500034" y="2560648"/>
            <a:ext cx="785818" cy="511962"/>
          </a:xfrm>
          <a:prstGeom prst="rect">
            <a:avLst/>
          </a:prstGeom>
          <a:noFill/>
          <a:ln w="57150">
            <a:solidFill>
              <a:srgbClr val="FF0000"/>
            </a:solidFill>
            <a:miter lim="800000"/>
            <a:headEnd/>
            <a:tailEnd/>
          </a:ln>
        </p:spPr>
        <p:txBody>
          <a:bodyPr wrap="none" anchor="ctr"/>
          <a:lstStyle/>
          <a:p>
            <a:endParaRPr lang="zh-CN" altLang="zh-CN" b="0" u="none">
              <a:solidFill>
                <a:schemeClr val="tx1"/>
              </a:solidFill>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theme/theme1.xml><?xml version="1.0" encoding="utf-8"?>
<a:theme xmlns:a="http://schemas.openxmlformats.org/drawingml/2006/main" name="继续教育">
  <a:themeElements>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继续教育</Template>
  <TotalTime>8829</TotalTime>
  <Words>3049</Words>
  <Application>Microsoft Office PowerPoint</Application>
  <PresentationFormat>自定义</PresentationFormat>
  <Paragraphs>797</Paragraphs>
  <Slides>31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黑体</vt:lpstr>
      <vt:lpstr>华文新魏</vt:lpstr>
      <vt:lpstr>宋体</vt:lpstr>
      <vt:lpstr>微软雅黑</vt:lpstr>
      <vt:lpstr>Arial</vt:lpstr>
      <vt:lpstr>Constantia</vt:lpstr>
      <vt:lpstr>Symbol</vt:lpstr>
      <vt:lpstr>Tahoma</vt:lpstr>
      <vt:lpstr>Times New Roman</vt:lpstr>
      <vt:lpstr>继续教育</vt:lpstr>
      <vt:lpstr>计算机网络</vt:lpstr>
      <vt:lpstr>PowerPoint 演示文稿</vt:lpstr>
      <vt:lpstr>PowerPoint 演示文稿</vt:lpstr>
      <vt:lpstr>PowerPoint 演示文稿</vt:lpstr>
      <vt:lpstr>PowerPoint 演示文稿</vt:lpstr>
      <vt:lpstr>序号字段举例详解</vt:lpstr>
      <vt:lpstr>PowerPoint 演示文稿</vt:lpstr>
      <vt:lpstr>确认号字段举例详解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选项字段</vt:lpstr>
      <vt:lpstr>二、TCP最大段长度（MSS）字段选项</vt:lpstr>
      <vt:lpstr>MSS值的选择应该考虑的因素：</vt:lpstr>
      <vt:lpstr>MSS值的选择应该考虑的因素：</vt:lpstr>
      <vt:lpstr>PowerPoint 演示文稿</vt:lpstr>
      <vt:lpstr>选择</vt:lpstr>
      <vt:lpstr>PowerPoint 演示文稿</vt:lpstr>
      <vt:lpstr>PowerPoint 演示文稿</vt:lpstr>
      <vt:lpstr>计算与问答</vt:lpstr>
      <vt:lpstr>PowerPoint 演示文稿</vt:lpstr>
    </vt:vector>
  </TitlesOfParts>
  <Company>tonecom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乔胤博</cp:lastModifiedBy>
  <cp:revision>1068</cp:revision>
  <cp:lastPrinted>1999-06-03T07:41:47Z</cp:lastPrinted>
  <dcterms:created xsi:type="dcterms:W3CDTF">1999-05-31T06:37:31Z</dcterms:created>
  <dcterms:modified xsi:type="dcterms:W3CDTF">2018-01-03T13:05:08Z</dcterms:modified>
</cp:coreProperties>
</file>