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696" r:id="rId2"/>
    <p:sldId id="697" r:id="rId3"/>
    <p:sldId id="678" r:id="rId4"/>
    <p:sldId id="679" r:id="rId5"/>
    <p:sldId id="680" r:id="rId6"/>
    <p:sldId id="699" r:id="rId7"/>
    <p:sldId id="700" r:id="rId8"/>
    <p:sldId id="701" r:id="rId9"/>
    <p:sldId id="702" r:id="rId10"/>
    <p:sldId id="685" r:id="rId11"/>
    <p:sldId id="703" r:id="rId12"/>
    <p:sldId id="704" r:id="rId13"/>
    <p:sldId id="705" r:id="rId14"/>
    <p:sldId id="707" r:id="rId15"/>
    <p:sldId id="708" r:id="rId16"/>
    <p:sldId id="691" r:id="rId17"/>
    <p:sldId id="714" r:id="rId18"/>
    <p:sldId id="715" r:id="rId19"/>
    <p:sldId id="692" r:id="rId20"/>
    <p:sldId id="693" r:id="rId21"/>
    <p:sldId id="709" r:id="rId22"/>
    <p:sldId id="710" r:id="rId23"/>
    <p:sldId id="711" r:id="rId24"/>
    <p:sldId id="712" r:id="rId25"/>
    <p:sldId id="713" r:id="rId26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87199" autoAdjust="0"/>
  </p:normalViewPr>
  <p:slideViewPr>
    <p:cSldViewPr>
      <p:cViewPr varScale="1">
        <p:scale>
          <a:sx n="57" d="100"/>
          <a:sy n="57" d="100"/>
        </p:scale>
        <p:origin x="84" y="528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9054E9E-C37B-4BF1-A317-9A18BD405A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94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4AD449B-49E3-41DC-B0ED-45634F9C1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61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TCP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连接建立需要经过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“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三次握手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”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的过程；</a:t>
            </a:r>
            <a:endParaRPr lang="en-US" altLang="zh-CN" sz="300" b="1" smtClean="0">
              <a:solidFill>
                <a:srgbClr val="2D2DB9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B4A2ED-B958-45B5-BB48-F64EA7B032F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67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45EB21-4AAC-4E73-B2F1-6B2AC8DCE154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13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901598-3704-49F3-AE1B-A1D3CBA9A591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13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buFontTx/>
              <a:buChar char="•"/>
            </a:pP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连接处于</a:t>
            </a:r>
            <a:r>
              <a:rPr kumimoji="0" lang="zh-CN" altLang="en-US" b="1" dirty="0" smtClean="0">
                <a:solidFill>
                  <a:schemeClr val="accent2"/>
                </a:solidFill>
                <a:ea typeface="宋体" charset="-122"/>
              </a:rPr>
              <a:t>半关闭状态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。</a:t>
            </a: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B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若发送数据，</a:t>
            </a: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仍要接收。</a:t>
            </a:r>
          </a:p>
          <a:p>
            <a:pPr marL="263525" indent="-263525"/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若 </a:t>
            </a: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B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已经没有要向 </a:t>
            </a: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发送的数据，其应用进程就通知 </a:t>
            </a:r>
            <a:r>
              <a:rPr kumimoji="0" lang="en-US" altLang="zh-CN" b="1" dirty="0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b="1" dirty="0" smtClean="0">
                <a:solidFill>
                  <a:srgbClr val="0000CC"/>
                </a:solidFill>
                <a:ea typeface="宋体" charset="-122"/>
              </a:rPr>
              <a:t>释放连接。</a:t>
            </a:r>
          </a:p>
          <a:p>
            <a:pPr marL="263525" indent="-263525">
              <a:buFontTx/>
              <a:buChar char="•"/>
            </a:pPr>
            <a:endParaRPr kumimoji="0" lang="zh-CN" altLang="en-US" b="1" dirty="0" smtClean="0">
              <a:solidFill>
                <a:srgbClr val="0000CC"/>
              </a:solidFill>
              <a:ea typeface="宋体" charset="-122"/>
            </a:endParaRPr>
          </a:p>
          <a:p>
            <a:pPr marL="263525" indent="-263525">
              <a:buFontTx/>
              <a:buChar char="•"/>
            </a:pPr>
            <a:endParaRPr kumimoji="0" lang="zh-CN" altLang="en-US" b="1" dirty="0" smtClean="0">
              <a:solidFill>
                <a:srgbClr val="0000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62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D59976-DD64-4BDE-8F1B-38FC6439F3FD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14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E2DB5D-097A-41FE-B731-7536D9640E8A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14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spcBef>
                <a:spcPct val="0"/>
              </a:spcBef>
              <a:buFontTx/>
              <a:buChar char="•"/>
            </a:pPr>
            <a:r>
              <a:rPr kumimoji="0" lang="en-US" altLang="zh-CN" smtClean="0">
                <a:ea typeface="宋体" charset="-122"/>
              </a:rPr>
              <a:t>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收到连接释放报文段后，必须发出确认。</a:t>
            </a:r>
            <a:r>
              <a:rPr kumimoji="0" lang="zh-CN" altLang="en-US" b="1" u="sng" smtClean="0">
                <a:solidFill>
                  <a:srgbClr val="000099"/>
                </a:solidFill>
                <a:ea typeface="宋体" charset="-122"/>
              </a:rPr>
              <a:t> </a:t>
            </a:r>
          </a:p>
          <a:p>
            <a:pPr marL="263525" indent="-263525">
              <a:buFontTx/>
              <a:buChar char="•"/>
            </a:pPr>
            <a:endParaRPr kumimoji="0" lang="zh-CN" altLang="en-US" b="1" smtClean="0">
              <a:solidFill>
                <a:srgbClr val="0000CC"/>
              </a:solidFill>
              <a:ea typeface="宋体" charset="-122"/>
            </a:endParaRPr>
          </a:p>
          <a:p>
            <a:pPr marL="263525" indent="-263525">
              <a:buFontTx/>
              <a:buChar char="•"/>
            </a:pPr>
            <a:endParaRPr kumimoji="0" lang="zh-CN" altLang="en-US" b="1" smtClean="0">
              <a:solidFill>
                <a:srgbClr val="0000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86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95E551-A97D-4A10-AEB7-9F6D42DCB3FA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4DDC35-9152-408E-B535-98F4DD64FC2E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buFontTx/>
              <a:buChar char="•"/>
            </a:pPr>
            <a:r>
              <a:rPr kumimoji="0" lang="en-US" altLang="zh-CN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smtClean="0">
                <a:solidFill>
                  <a:srgbClr val="0000CC"/>
                </a:solidFill>
                <a:ea typeface="宋体" charset="-122"/>
              </a:rPr>
              <a:t>连接必须经过时间 </a:t>
            </a:r>
            <a:r>
              <a:rPr kumimoji="0" lang="en-US" altLang="zh-CN" smtClean="0">
                <a:solidFill>
                  <a:srgbClr val="0000CC"/>
                </a:solidFill>
                <a:ea typeface="宋体" charset="-122"/>
              </a:rPr>
              <a:t>2MSL </a:t>
            </a:r>
            <a:r>
              <a:rPr kumimoji="0" lang="zh-CN" altLang="en-US" smtClean="0">
                <a:solidFill>
                  <a:srgbClr val="0000CC"/>
                </a:solidFill>
                <a:ea typeface="宋体" charset="-122"/>
              </a:rPr>
              <a:t>后才真正释放掉。</a:t>
            </a:r>
            <a:r>
              <a:rPr kumimoji="0" lang="en-US" altLang="zh-CN" smtClean="0">
                <a:solidFill>
                  <a:srgbClr val="009900"/>
                </a:solidFill>
                <a:ea typeface="宋体" charset="-122"/>
              </a:rPr>
              <a:t>MSL--Maximum Segment Lifetime</a:t>
            </a:r>
            <a:endParaRPr kumimoji="0" lang="zh-CN" altLang="en-US" smtClean="0">
              <a:solidFill>
                <a:srgbClr val="0099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26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在发送完最后一个 </a:t>
            </a:r>
            <a:r>
              <a:rPr lang="en-US" altLang="zh-CN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ACK </a:t>
            </a:r>
            <a:r>
              <a:rPr lang="zh-CN" altLang="en-US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报文段后，再经过时间 </a:t>
            </a:r>
            <a:r>
              <a:rPr lang="en-US" altLang="zh-CN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2MSL</a:t>
            </a:r>
            <a:r>
              <a:rPr lang="zh-CN" altLang="en-US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，就可以使本连接持续的时间内所产生的所有报文段，都从网络中消失。这样就可以使下一个新的连接中不会出现这种旧的连接请求报文段。</a:t>
            </a:r>
            <a:r>
              <a:rPr lang="en-US" altLang="zh-CN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MSL</a:t>
            </a:r>
            <a:r>
              <a:rPr lang="zh-CN" altLang="en-US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一般设为</a:t>
            </a:r>
            <a:r>
              <a:rPr lang="en-US" altLang="zh-CN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分钟。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引用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《TCP/IP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详解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》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中的话：“它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(MSL)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是任何报文段被丢弃前在网络内的最长时间”。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RFC 793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中规定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MSL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分钟，实际应用中常用的是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秒，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分钟等。</a:t>
            </a:r>
            <a:endParaRPr lang="zh-CN" altLang="en-US" sz="1400" dirty="0" smtClean="0">
              <a:solidFill>
                <a:srgbClr val="1A3868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5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 保持定时器与时间等待定时器与</a:t>
            </a:r>
            <a:r>
              <a:rPr lang="en-US" altLang="zh-CN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TCP</a:t>
            </a:r>
            <a:r>
              <a:rPr lang="zh-CN" altLang="en-US" sz="1000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连接的运行状态，以及连接释放中可能存在的问题有关</a:t>
            </a:r>
            <a:r>
              <a:rPr lang="zh-CN" altLang="en-US" sz="900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73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964C90-53CF-4706-BEC1-4BEF71DAB8DD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A08955-465D-4404-8E96-B6B4623F4BAC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以一个随机数初始化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seq(</a:t>
            </a:r>
            <a:r>
              <a:rPr lang="zh-CN" altLang="en-US" smtClean="0">
                <a:ea typeface="宋体" charset="-122"/>
              </a:rPr>
              <a:t>用户自己设置</a:t>
            </a:r>
            <a:r>
              <a:rPr lang="en-US" altLang="zh-CN" smtClean="0">
                <a:ea typeface="宋体" charset="-122"/>
              </a:rPr>
              <a:t>)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03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09703-1681-4369-86F4-97B9B95BE331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6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DFBB3A-4FE9-4CC3-B7BF-86EB1ABACEC2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6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以一个随机数初始化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seq(</a:t>
            </a:r>
            <a:r>
              <a:rPr lang="zh-CN" altLang="en-US" smtClean="0">
                <a:ea typeface="宋体" charset="-122"/>
              </a:rPr>
              <a:t>用户自己设置</a:t>
            </a:r>
            <a:r>
              <a:rPr lang="en-US" altLang="zh-CN" smtClean="0">
                <a:ea typeface="宋体" charset="-122"/>
              </a:rPr>
              <a:t>)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50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109A58-E10B-4663-8628-AD94A6756C67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7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7B5CC6-B06A-43ED-BD7A-203EF162CBBC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7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9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655026-4B0E-4F90-988C-634405E5C159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8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DFFA74-6865-42AF-B6B4-184ED1A6D70B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8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lnSpc>
                <a:spcPct val="90000"/>
              </a:lnSpc>
              <a:buFontTx/>
              <a:buChar char="•"/>
            </a:pPr>
            <a:r>
              <a:rPr lang="zh-CN" altLang="en-US" smtClean="0">
                <a:solidFill>
                  <a:srgbClr val="FFFF00"/>
                </a:solidFill>
                <a:ea typeface="宋体" charset="-122"/>
              </a:rPr>
              <a:t>客户端的应用进程与服务器端的应用进程就可以使用这个连接，进行全双工的字节流传输。</a:t>
            </a:r>
          </a:p>
        </p:txBody>
      </p:sp>
    </p:spTree>
    <p:extLst>
      <p:ext uri="{BB962C8B-B14F-4D97-AF65-F5344CB8AC3E}">
        <p14:creationId xmlns:p14="http://schemas.microsoft.com/office/powerpoint/2010/main" val="73049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A88BE5-EDF1-4871-9DA2-CC7FD50A2E4F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9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DC98D9-1680-43B3-B4EB-C0462B38F6D4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9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lnSpc>
                <a:spcPct val="90000"/>
              </a:lnSpc>
              <a:buFontTx/>
              <a:buChar char="•"/>
            </a:pPr>
            <a:r>
              <a:rPr lang="zh-CN" altLang="en-US" smtClean="0">
                <a:solidFill>
                  <a:srgbClr val="FFFF00"/>
                </a:solidFill>
                <a:ea typeface="宋体" charset="-122"/>
              </a:rPr>
              <a:t>客户端的应用进程与服务器端的应用进程就可以使用这个连接，进行全双工的字节流传输。</a:t>
            </a:r>
          </a:p>
        </p:txBody>
      </p:sp>
    </p:spTree>
    <p:extLst>
      <p:ext uri="{BB962C8B-B14F-4D97-AF65-F5344CB8AC3E}">
        <p14:creationId xmlns:p14="http://schemas.microsoft.com/office/powerpoint/2010/main" val="128507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800" b="1" dirty="0" smtClean="0">
                <a:solidFill>
                  <a:srgbClr val="2D2DB9"/>
                </a:solidFill>
                <a:ea typeface="宋体" charset="-122"/>
              </a:rPr>
              <a:t>TCP</a:t>
            </a:r>
            <a:r>
              <a:rPr lang="zh-CN" altLang="en-US" sz="800" b="1" dirty="0" smtClean="0">
                <a:solidFill>
                  <a:srgbClr val="2D2DB9"/>
                </a:solidFill>
                <a:ea typeface="宋体" charset="-122"/>
              </a:rPr>
              <a:t>传输连接的释放过程很复杂，客户端与服务器端都可以主动提出释放连接请求；</a:t>
            </a:r>
            <a:r>
              <a:rPr kumimoji="0" lang="zh-CN" altLang="en-US" b="1" dirty="0" smtClean="0">
                <a:solidFill>
                  <a:srgbClr val="2D2DB9"/>
                </a:solidFill>
                <a:ea typeface="宋体" charset="-122"/>
              </a:rPr>
              <a:t>客户端主动提出请求的连接释放有</a:t>
            </a:r>
            <a:r>
              <a:rPr kumimoji="0" lang="en-US" altLang="zh-CN" b="1" dirty="0" smtClean="0">
                <a:solidFill>
                  <a:srgbClr val="2D2DB9"/>
                </a:solidFill>
                <a:ea typeface="宋体" charset="-122"/>
              </a:rPr>
              <a:t> </a:t>
            </a:r>
            <a:r>
              <a:rPr kumimoji="0" lang="en-US" b="1" dirty="0" smtClean="0">
                <a:solidFill>
                  <a:srgbClr val="2D2DB9"/>
                </a:solidFill>
                <a:ea typeface="宋体" charset="-122"/>
              </a:rPr>
              <a:t>“</a:t>
            </a:r>
            <a:r>
              <a:rPr kumimoji="0" lang="zh-CN" altLang="en-US" b="1" dirty="0" smtClean="0">
                <a:solidFill>
                  <a:srgbClr val="2D2DB9"/>
                </a:solidFill>
                <a:ea typeface="宋体" charset="-122"/>
              </a:rPr>
              <a:t>四次握手</a:t>
            </a:r>
            <a:r>
              <a:rPr kumimoji="0" lang="en-US" b="1" dirty="0" smtClean="0">
                <a:solidFill>
                  <a:srgbClr val="2D2DB9"/>
                </a:solidFill>
                <a:ea typeface="宋体" charset="-122"/>
              </a:rPr>
              <a:t>”</a:t>
            </a:r>
            <a:r>
              <a:rPr kumimoji="0" lang="zh-CN" altLang="en-US" b="1" dirty="0" smtClean="0">
                <a:solidFill>
                  <a:srgbClr val="2D2DB9"/>
                </a:solidFill>
                <a:ea typeface="宋体" charset="-122"/>
              </a:rPr>
              <a:t> 的过程。</a:t>
            </a:r>
            <a:r>
              <a:rPr kumimoji="0" lang="zh-CN" altLang="en-US" dirty="0" smtClean="0">
                <a:ea typeface="宋体" charset="-122"/>
              </a:rPr>
              <a:t> </a:t>
            </a:r>
            <a:endParaRPr lang="en-US" altLang="zh-CN" sz="800" b="1" dirty="0" smtClean="0">
              <a:solidFill>
                <a:srgbClr val="2D2DB9"/>
              </a:solidFill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97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89E4A9-BA2A-4181-AAF0-4AF7E8C8C765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11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036612-2804-465C-8BAC-CE9612278347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11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buFontTx/>
              <a:buChar char="•"/>
            </a:pP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数据传输结束后，通信的双方都可释放连接。现在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的应用进程先向其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发出连接释放报文段，并停止再发送数据，主动关闭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TCP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连接。</a:t>
            </a:r>
          </a:p>
        </p:txBody>
      </p:sp>
    </p:spTree>
    <p:extLst>
      <p:ext uri="{BB962C8B-B14F-4D97-AF65-F5344CB8AC3E}">
        <p14:creationId xmlns:p14="http://schemas.microsoft.com/office/powerpoint/2010/main" val="364726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4878A1-09D8-499F-A83A-EE99AB617C80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12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C4794A-EFF4-4525-975C-CAE3166FBC7E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12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63525" indent="-263525">
              <a:buFontTx/>
              <a:buChar char="•"/>
            </a:pP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服务器进程通知高层应用进程。从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到 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B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这个方向的连接就释放了，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TCP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连接处于</a:t>
            </a:r>
            <a:r>
              <a:rPr kumimoji="0" lang="zh-CN" altLang="en-US" b="1" smtClean="0">
                <a:solidFill>
                  <a:schemeClr val="accent2"/>
                </a:solidFill>
                <a:ea typeface="宋体" charset="-122"/>
              </a:rPr>
              <a:t>半关闭状态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。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B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若发送数据，</a:t>
            </a:r>
            <a:r>
              <a:rPr kumimoji="0" lang="en-US" altLang="zh-CN" b="1" smtClean="0">
                <a:solidFill>
                  <a:srgbClr val="0000CC"/>
                </a:solidFill>
                <a:ea typeface="宋体" charset="-122"/>
              </a:rPr>
              <a:t>A </a:t>
            </a:r>
            <a:r>
              <a:rPr kumimoji="0" lang="zh-CN" altLang="en-US" b="1" smtClean="0">
                <a:solidFill>
                  <a:srgbClr val="0000CC"/>
                </a:solidFill>
                <a:ea typeface="宋体" charset="-122"/>
              </a:rPr>
              <a:t>仍要接收。</a:t>
            </a:r>
          </a:p>
          <a:p>
            <a:pPr marL="263525" indent="-263525">
              <a:buFontTx/>
              <a:buChar char="•"/>
            </a:pPr>
            <a:endParaRPr kumimoji="0" lang="zh-CN" altLang="en-US" b="1" smtClean="0">
              <a:solidFill>
                <a:srgbClr val="0000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96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98613"/>
            <a:ext cx="6243654" cy="104536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834" y="2916238"/>
            <a:ext cx="4914912" cy="1013628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A4AE5FB2-F9A8-43A7-B537-62C2845D0C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D7C52726-DB29-415D-88D4-1AE8D07EF9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7164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CEB97EAA-E1D5-49D1-BD2E-E713F1A08B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6528"/>
            <a:ext cx="6429420" cy="857250"/>
          </a:xfrm>
        </p:spPr>
        <p:txBody>
          <a:bodyPr/>
          <a:lstStyle>
            <a:lvl1pPr algn="l">
              <a:defRPr sz="3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6660"/>
            <a:ext cx="6429420" cy="3087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11060C70-94EC-48DB-B7FC-069CC2F58C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DCF25529-7F36-421E-B00E-0F5BB7D47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FC067A56-0A5C-4F01-8DB7-5A6652B734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19E8AD98-0A88-49EC-9B96-F1CA14D5D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05E3A7D3-D3AA-4F6C-9DB6-7C684A8FF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 smtClean="0"/>
            </a:lvl1pPr>
          </a:lstStyle>
          <a:p>
            <a:pPr>
              <a:defRPr/>
            </a:pPr>
            <a:fld id="{CF1DBD8C-71DE-4CA5-AA19-C188954548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7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563888" y="2140496"/>
            <a:ext cx="4564063" cy="10207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body" idx="1"/>
          </p:nvPr>
        </p:nvSpPr>
        <p:spPr>
          <a:xfrm>
            <a:off x="942975" y="3573463"/>
            <a:ext cx="7772400" cy="1125537"/>
          </a:xfrm>
        </p:spPr>
        <p:txBody>
          <a:bodyPr/>
          <a:lstStyle/>
          <a:p>
            <a:pPr algn="ctr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algn="ctr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4294967295"/>
          </p:nvPr>
        </p:nvSpPr>
        <p:spPr>
          <a:xfrm>
            <a:off x="468313" y="773113"/>
            <a:ext cx="7920037" cy="12239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连接释放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780456"/>
            <a:ext cx="51925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03830" y="1289189"/>
            <a:ext cx="7884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u="none" dirty="0" smtClean="0">
                <a:solidFill>
                  <a:srgbClr val="1A3868"/>
                </a:solidFill>
              </a:rPr>
              <a:t>数据传输结束后，客户端</a:t>
            </a:r>
            <a:r>
              <a:rPr lang="zh-CN" altLang="en-US" sz="2000" b="0" u="none" dirty="0">
                <a:solidFill>
                  <a:srgbClr val="1A3868"/>
                </a:solidFill>
              </a:rPr>
              <a:t>与服务器端都可以主动提出释放连接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请求。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51203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4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用四次握手释放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grpSp>
        <p:nvGrpSpPr>
          <p:cNvPr id="51256" name="Group 56"/>
          <p:cNvGrpSpPr>
            <a:grpSpLocks/>
          </p:cNvGrpSpPr>
          <p:nvPr/>
        </p:nvGrpSpPr>
        <p:grpSpPr bwMode="auto">
          <a:xfrm>
            <a:off x="2160588" y="2355850"/>
            <a:ext cx="3054350" cy="595313"/>
            <a:chOff x="1361" y="1484"/>
            <a:chExt cx="1924" cy="375"/>
          </a:xfrm>
        </p:grpSpPr>
        <p:sp>
          <p:nvSpPr>
            <p:cNvPr id="51206" name="Rectangle 25"/>
            <p:cNvSpPr>
              <a:spLocks noChangeArrowheads="1"/>
            </p:cNvSpPr>
            <p:nvPr/>
          </p:nvSpPr>
          <p:spPr bwMode="auto">
            <a:xfrm rot="507053">
              <a:off x="1631" y="1484"/>
              <a:ext cx="134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0" u="none">
                  <a:solidFill>
                    <a:srgbClr val="0000CC"/>
                  </a:solidFill>
                </a:rPr>
                <a:t>FIN = 1, seq = u</a:t>
              </a:r>
            </a:p>
          </p:txBody>
        </p:sp>
        <p:sp>
          <p:nvSpPr>
            <p:cNvPr id="51207" name="Line 28"/>
            <p:cNvSpPr>
              <a:spLocks noChangeShapeType="1"/>
            </p:cNvSpPr>
            <p:nvPr/>
          </p:nvSpPr>
          <p:spPr bwMode="auto">
            <a:xfrm>
              <a:off x="1361" y="1561"/>
              <a:ext cx="1924" cy="298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2" name="Rectangle 44"/>
          <p:cNvSpPr>
            <a:spLocks noChangeArrowheads="1"/>
          </p:cNvSpPr>
          <p:nvPr/>
        </p:nvSpPr>
        <p:spPr bwMode="auto">
          <a:xfrm>
            <a:off x="34925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主动关闭</a:t>
            </a:r>
          </a:p>
        </p:txBody>
      </p:sp>
      <p:sp>
        <p:nvSpPr>
          <p:cNvPr id="51213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1216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7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8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51219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51220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51221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grpSp>
        <p:nvGrpSpPr>
          <p:cNvPr id="51241" name="Group 15"/>
          <p:cNvGrpSpPr>
            <a:grpSpLocks/>
          </p:cNvGrpSpPr>
          <p:nvPr/>
        </p:nvGrpSpPr>
        <p:grpSpPr bwMode="auto">
          <a:xfrm>
            <a:off x="5227638" y="1905000"/>
            <a:ext cx="993775" cy="979488"/>
            <a:chOff x="4110" y="3564"/>
            <a:chExt cx="626" cy="701"/>
          </a:xfrm>
        </p:grpSpPr>
        <p:sp>
          <p:nvSpPr>
            <p:cNvPr id="2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51243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51244" name="Group 18"/>
          <p:cNvGrpSpPr>
            <a:grpSpLocks/>
          </p:cNvGrpSpPr>
          <p:nvPr/>
        </p:nvGrpSpPr>
        <p:grpSpPr bwMode="auto">
          <a:xfrm>
            <a:off x="971550" y="1871663"/>
            <a:ext cx="6278563" cy="61912"/>
            <a:chOff x="1020" y="481"/>
            <a:chExt cx="4037" cy="46"/>
          </a:xfrm>
        </p:grpSpPr>
        <p:sp>
          <p:nvSpPr>
            <p:cNvPr id="51245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6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1073150" y="1924050"/>
            <a:ext cx="985838" cy="504825"/>
          </a:xfrm>
          <a:prstGeom prst="rect">
            <a:avLst/>
          </a:prstGeom>
          <a:solidFill>
            <a:srgbClr val="CCFF99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1250" name="Rectangle 17"/>
          <p:cNvSpPr>
            <a:spLocks noChangeArrowheads="1"/>
          </p:cNvSpPr>
          <p:nvPr/>
        </p:nvSpPr>
        <p:spPr bwMode="auto">
          <a:xfrm>
            <a:off x="1071563" y="1920875"/>
            <a:ext cx="1022350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ESTAB-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LISHED</a:t>
            </a:r>
          </a:p>
        </p:txBody>
      </p:sp>
      <p:sp>
        <p:nvSpPr>
          <p:cNvPr id="51251" name="AutoShape 5"/>
          <p:cNvSpPr>
            <a:spLocks noChangeArrowheads="1"/>
          </p:cNvSpPr>
          <p:nvPr/>
        </p:nvSpPr>
        <p:spPr bwMode="auto">
          <a:xfrm>
            <a:off x="2484438" y="2068513"/>
            <a:ext cx="2384425" cy="188912"/>
          </a:xfrm>
          <a:prstGeom prst="leftRightArrow">
            <a:avLst>
              <a:gd name="adj1" fmla="val 55880"/>
              <a:gd name="adj2" fmla="val 144684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1252" name="Rectangle 40"/>
          <p:cNvSpPr>
            <a:spLocks noChangeArrowheads="1"/>
          </p:cNvSpPr>
          <p:nvPr/>
        </p:nvSpPr>
        <p:spPr bwMode="auto">
          <a:xfrm>
            <a:off x="3119438" y="1954213"/>
            <a:ext cx="1133475" cy="401637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数据传送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720" y="3644114"/>
            <a:ext cx="6500858" cy="12858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177800" indent="-177800">
              <a:lnSpc>
                <a:spcPct val="150000"/>
              </a:lnSpc>
              <a:buFontTx/>
              <a:buChar char="•"/>
            </a:pP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把连接释放报文段头部的 </a:t>
            </a:r>
            <a:r>
              <a:rPr lang="en-US" altLang="zh-CN" sz="2000" b="0" u="none" dirty="0">
                <a:solidFill>
                  <a:srgbClr val="FFFF00"/>
                </a:solidFill>
              </a:rPr>
              <a:t>FIN = 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，其序号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seq</a:t>
            </a:r>
            <a:r>
              <a:rPr lang="en-US" altLang="zh-CN" sz="2000" b="0" u="none" dirty="0">
                <a:solidFill>
                  <a:srgbClr val="FFFF00"/>
                </a:solidFill>
              </a:rPr>
              <a:t> = u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，等待 </a:t>
            </a: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的确认。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55299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0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用四次握手释放 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55302" name="Rectangle 25"/>
          <p:cNvSpPr>
            <a:spLocks noChangeArrowheads="1"/>
          </p:cNvSpPr>
          <p:nvPr/>
        </p:nvSpPr>
        <p:spPr bwMode="auto">
          <a:xfrm rot="507053">
            <a:off x="2589213" y="2355850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</a:rPr>
              <a:t>FIN = 1, seq = u</a:t>
            </a:r>
          </a:p>
        </p:txBody>
      </p:sp>
      <p:sp>
        <p:nvSpPr>
          <p:cNvPr id="55303" name="Line 28"/>
          <p:cNvSpPr>
            <a:spLocks noChangeShapeType="1"/>
          </p:cNvSpPr>
          <p:nvPr/>
        </p:nvSpPr>
        <p:spPr bwMode="auto">
          <a:xfrm>
            <a:off x="2160588" y="2478088"/>
            <a:ext cx="3054350" cy="4730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44"/>
          <p:cNvSpPr>
            <a:spLocks noChangeArrowheads="1"/>
          </p:cNvSpPr>
          <p:nvPr/>
        </p:nvSpPr>
        <p:spPr bwMode="auto">
          <a:xfrm>
            <a:off x="34925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主动关闭</a:t>
            </a:r>
          </a:p>
        </p:txBody>
      </p:sp>
      <p:sp>
        <p:nvSpPr>
          <p:cNvPr id="55305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5306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7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8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55309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55310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55311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grpSp>
        <p:nvGrpSpPr>
          <p:cNvPr id="55312" name="Group 15"/>
          <p:cNvGrpSpPr>
            <a:grpSpLocks/>
          </p:cNvGrpSpPr>
          <p:nvPr/>
        </p:nvGrpSpPr>
        <p:grpSpPr bwMode="auto">
          <a:xfrm>
            <a:off x="5227638" y="1905000"/>
            <a:ext cx="993775" cy="979488"/>
            <a:chOff x="4110" y="3564"/>
            <a:chExt cx="626" cy="701"/>
          </a:xfrm>
        </p:grpSpPr>
        <p:sp>
          <p:nvSpPr>
            <p:cNvPr id="2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55314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55315" name="Group 18"/>
          <p:cNvGrpSpPr>
            <a:grpSpLocks/>
          </p:cNvGrpSpPr>
          <p:nvPr/>
        </p:nvGrpSpPr>
        <p:grpSpPr bwMode="auto">
          <a:xfrm>
            <a:off x="971550" y="1871663"/>
            <a:ext cx="6278563" cy="61912"/>
            <a:chOff x="1020" y="481"/>
            <a:chExt cx="4037" cy="46"/>
          </a:xfrm>
        </p:grpSpPr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1073150" y="1924050"/>
            <a:ext cx="985838" cy="504825"/>
          </a:xfrm>
          <a:prstGeom prst="rect">
            <a:avLst/>
          </a:prstGeom>
          <a:solidFill>
            <a:srgbClr val="CCFF99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5319" name="Rectangle 17"/>
          <p:cNvSpPr>
            <a:spLocks noChangeArrowheads="1"/>
          </p:cNvSpPr>
          <p:nvPr/>
        </p:nvSpPr>
        <p:spPr bwMode="auto">
          <a:xfrm>
            <a:off x="1071563" y="1920875"/>
            <a:ext cx="1052512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ESTAB-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LISHED</a:t>
            </a:r>
          </a:p>
        </p:txBody>
      </p:sp>
      <p:sp>
        <p:nvSpPr>
          <p:cNvPr id="55320" name="AutoShape 5"/>
          <p:cNvSpPr>
            <a:spLocks noChangeArrowheads="1"/>
          </p:cNvSpPr>
          <p:nvPr/>
        </p:nvSpPr>
        <p:spPr bwMode="auto">
          <a:xfrm>
            <a:off x="2484438" y="2068513"/>
            <a:ext cx="2384425" cy="188912"/>
          </a:xfrm>
          <a:prstGeom prst="leftRightArrow">
            <a:avLst>
              <a:gd name="adj1" fmla="val 55880"/>
              <a:gd name="adj2" fmla="val 144684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5321" name="Rectangle 40"/>
          <p:cNvSpPr>
            <a:spLocks noChangeArrowheads="1"/>
          </p:cNvSpPr>
          <p:nvPr/>
        </p:nvSpPr>
        <p:spPr bwMode="auto">
          <a:xfrm>
            <a:off x="3119438" y="1954213"/>
            <a:ext cx="1133475" cy="401637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数据传送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881" y="3428999"/>
            <a:ext cx="6500858" cy="168912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发出确认，确认号 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ack</a:t>
            </a:r>
            <a:r>
              <a:rPr lang="en-US" altLang="zh-CN" sz="2000" b="0" u="none" dirty="0">
                <a:solidFill>
                  <a:srgbClr val="FFFF00"/>
                </a:solidFill>
              </a:rPr>
              <a:t> = u </a:t>
            </a:r>
            <a:r>
              <a:rPr lang="en-US" altLang="zh-CN" sz="2000" b="0" u="none" dirty="0">
                <a:solidFill>
                  <a:srgbClr val="FFFF00"/>
                </a:solidFill>
                <a:sym typeface="Symbol" pitchFamily="18" charset="2"/>
              </a:rPr>
              <a:t></a:t>
            </a:r>
            <a:r>
              <a:rPr lang="en-US" altLang="zh-CN" sz="2000" b="0" u="none" dirty="0">
                <a:solidFill>
                  <a:srgbClr val="FFFF00"/>
                </a:solidFill>
              </a:rPr>
              <a:t> 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，自己的序号 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seq</a:t>
            </a:r>
            <a:r>
              <a:rPr lang="en-US" altLang="zh-CN" sz="2000" b="0" u="none" dirty="0">
                <a:solidFill>
                  <a:srgbClr val="FFFF00"/>
                </a:solidFill>
              </a:rPr>
              <a:t> = v</a:t>
            </a:r>
            <a:r>
              <a:rPr lang="zh-CN" altLang="en-US" sz="2000" b="0" u="none" dirty="0">
                <a:solidFill>
                  <a:srgbClr val="FFFF00"/>
                </a:solidFill>
              </a:rPr>
              <a:t>。 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服务器进程通知高层应用进程。从 </a:t>
            </a: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到 </a:t>
            </a: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这个方向的连接就释放了，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连接处于 </a:t>
            </a:r>
            <a:r>
              <a:rPr lang="zh-CN" altLang="en-US" sz="2000" b="0" i="1" u="none" dirty="0">
                <a:solidFill>
                  <a:srgbClr val="FFFF00"/>
                </a:solidFill>
              </a:rPr>
              <a:t>半关闭状态 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。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B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若发送数据，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A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仍要接收。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grpSp>
        <p:nvGrpSpPr>
          <p:cNvPr id="55327" name="Group 31"/>
          <p:cNvGrpSpPr>
            <a:grpSpLocks/>
          </p:cNvGrpSpPr>
          <p:nvPr/>
        </p:nvGrpSpPr>
        <p:grpSpPr bwMode="auto">
          <a:xfrm>
            <a:off x="1905000" y="2857500"/>
            <a:ext cx="3243263" cy="509588"/>
            <a:chOff x="1200" y="1800"/>
            <a:chExt cx="2043" cy="321"/>
          </a:xfrm>
        </p:grpSpPr>
        <p:sp>
          <p:nvSpPr>
            <p:cNvPr id="55325" name="Rectangle 12"/>
            <p:cNvSpPr>
              <a:spLocks noChangeArrowheads="1"/>
            </p:cNvSpPr>
            <p:nvPr/>
          </p:nvSpPr>
          <p:spPr bwMode="auto">
            <a:xfrm rot="21258518" flipH="1">
              <a:off x="1200" y="1800"/>
              <a:ext cx="181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v, ack= u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  <p:sp>
          <p:nvSpPr>
            <p:cNvPr id="55326" name="Line 13"/>
            <p:cNvSpPr>
              <a:spLocks noChangeShapeType="1"/>
            </p:cNvSpPr>
            <p:nvPr/>
          </p:nvSpPr>
          <p:spPr bwMode="auto">
            <a:xfrm flipH="1">
              <a:off x="1338" y="1893"/>
              <a:ext cx="1905" cy="2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5219700" y="1781175"/>
            <a:ext cx="1871663" cy="1412875"/>
            <a:chOff x="3288" y="1122"/>
            <a:chExt cx="1179" cy="890"/>
          </a:xfrm>
        </p:grpSpPr>
        <p:sp>
          <p:nvSpPr>
            <p:cNvPr id="793645" name="Freeform 45"/>
            <p:cNvSpPr>
              <a:spLocks/>
            </p:cNvSpPr>
            <p:nvPr/>
          </p:nvSpPr>
          <p:spPr bwMode="auto">
            <a:xfrm>
              <a:off x="3787" y="1122"/>
              <a:ext cx="361" cy="725"/>
            </a:xfrm>
            <a:custGeom>
              <a:avLst/>
              <a:gdLst>
                <a:gd name="T0" fmla="*/ 2147483647 w 451"/>
                <a:gd name="T1" fmla="*/ 2147483647 h 965"/>
                <a:gd name="T2" fmla="*/ 2147483647 w 451"/>
                <a:gd name="T3" fmla="*/ 2147483647 h 965"/>
                <a:gd name="T4" fmla="*/ 2147483647 w 451"/>
                <a:gd name="T5" fmla="*/ 2147483647 h 965"/>
                <a:gd name="T6" fmla="*/ 2147483647 w 451"/>
                <a:gd name="T7" fmla="*/ 2147483647 h 965"/>
                <a:gd name="T8" fmla="*/ 2147483647 w 451"/>
                <a:gd name="T9" fmla="*/ 2147483647 h 965"/>
                <a:gd name="T10" fmla="*/ 2147483647 w 451"/>
                <a:gd name="T11" fmla="*/ 2147483647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646" name="Rectangle 46"/>
            <p:cNvSpPr>
              <a:spLocks noChangeArrowheads="1"/>
            </p:cNvSpPr>
            <p:nvPr/>
          </p:nvSpPr>
          <p:spPr bwMode="auto">
            <a:xfrm>
              <a:off x="3288" y="1802"/>
              <a:ext cx="117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0" u="none">
                  <a:solidFill>
                    <a:srgbClr val="0000CC"/>
                  </a:solidFill>
                  <a:ea typeface="黑体" pitchFamily="2" charset="-122"/>
                </a:rPr>
                <a:t>通知应用进程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57347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8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  <a:noFill/>
          <a:ln/>
        </p:spPr>
        <p:txBody>
          <a:bodyPr anchor="b"/>
          <a:lstStyle/>
          <a:p>
            <a:pPr marL="342900" indent="-342900" algn="l">
              <a:defRPr/>
            </a:pP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用四次握手释放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57350" name="Rectangle 25"/>
          <p:cNvSpPr>
            <a:spLocks noChangeArrowheads="1"/>
          </p:cNvSpPr>
          <p:nvPr/>
        </p:nvSpPr>
        <p:spPr bwMode="auto">
          <a:xfrm rot="507053">
            <a:off x="2589213" y="2355850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</a:rPr>
              <a:t>FIN = 1, seq = u</a:t>
            </a:r>
          </a:p>
        </p:txBody>
      </p:sp>
      <p:sp>
        <p:nvSpPr>
          <p:cNvPr id="57351" name="Line 28"/>
          <p:cNvSpPr>
            <a:spLocks noChangeShapeType="1"/>
          </p:cNvSpPr>
          <p:nvPr/>
        </p:nvSpPr>
        <p:spPr bwMode="auto">
          <a:xfrm>
            <a:off x="2160588" y="2478088"/>
            <a:ext cx="3054350" cy="4730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44"/>
          <p:cNvSpPr>
            <a:spLocks noChangeArrowheads="1"/>
          </p:cNvSpPr>
          <p:nvPr/>
        </p:nvSpPr>
        <p:spPr bwMode="auto">
          <a:xfrm>
            <a:off x="34925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主动关闭</a:t>
            </a:r>
          </a:p>
        </p:txBody>
      </p:sp>
      <p:sp>
        <p:nvSpPr>
          <p:cNvPr id="57353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7354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5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6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57357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57358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57359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grpSp>
        <p:nvGrpSpPr>
          <p:cNvPr id="57360" name="Group 15"/>
          <p:cNvGrpSpPr>
            <a:grpSpLocks/>
          </p:cNvGrpSpPr>
          <p:nvPr/>
        </p:nvGrpSpPr>
        <p:grpSpPr bwMode="auto">
          <a:xfrm>
            <a:off x="5227638" y="1905000"/>
            <a:ext cx="993775" cy="979488"/>
            <a:chOff x="4110" y="3564"/>
            <a:chExt cx="626" cy="701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57362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57363" name="Group 18"/>
          <p:cNvGrpSpPr>
            <a:grpSpLocks/>
          </p:cNvGrpSpPr>
          <p:nvPr/>
        </p:nvGrpSpPr>
        <p:grpSpPr bwMode="auto">
          <a:xfrm>
            <a:off x="971550" y="1871663"/>
            <a:ext cx="6278563" cy="61912"/>
            <a:chOff x="1020" y="481"/>
            <a:chExt cx="4037" cy="46"/>
          </a:xfrm>
        </p:grpSpPr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1073150" y="1924050"/>
            <a:ext cx="985838" cy="504825"/>
          </a:xfrm>
          <a:prstGeom prst="rect">
            <a:avLst/>
          </a:prstGeom>
          <a:solidFill>
            <a:srgbClr val="CCFF99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7367" name="Rectangle 17"/>
          <p:cNvSpPr>
            <a:spLocks noChangeArrowheads="1"/>
          </p:cNvSpPr>
          <p:nvPr/>
        </p:nvSpPr>
        <p:spPr bwMode="auto">
          <a:xfrm>
            <a:off x="1071563" y="1920875"/>
            <a:ext cx="1085312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ESTAB-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LISHED</a:t>
            </a:r>
          </a:p>
        </p:txBody>
      </p:sp>
      <p:sp>
        <p:nvSpPr>
          <p:cNvPr id="57368" name="AutoShape 5"/>
          <p:cNvSpPr>
            <a:spLocks noChangeArrowheads="1"/>
          </p:cNvSpPr>
          <p:nvPr/>
        </p:nvSpPr>
        <p:spPr bwMode="auto">
          <a:xfrm>
            <a:off x="2484438" y="2068513"/>
            <a:ext cx="2384425" cy="188912"/>
          </a:xfrm>
          <a:prstGeom prst="leftRightArrow">
            <a:avLst>
              <a:gd name="adj1" fmla="val 55880"/>
              <a:gd name="adj2" fmla="val 144684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57369" name="Rectangle 40"/>
          <p:cNvSpPr>
            <a:spLocks noChangeArrowheads="1"/>
          </p:cNvSpPr>
          <p:nvPr/>
        </p:nvSpPr>
        <p:spPr bwMode="auto">
          <a:xfrm>
            <a:off x="3119438" y="1954213"/>
            <a:ext cx="1133475" cy="401637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数据传送</a:t>
            </a:r>
          </a:p>
        </p:txBody>
      </p:sp>
      <p:grpSp>
        <p:nvGrpSpPr>
          <p:cNvPr id="57373" name="Group 29"/>
          <p:cNvGrpSpPr>
            <a:grpSpLocks/>
          </p:cNvGrpSpPr>
          <p:nvPr/>
        </p:nvGrpSpPr>
        <p:grpSpPr bwMode="auto">
          <a:xfrm>
            <a:off x="1905000" y="2857500"/>
            <a:ext cx="3243263" cy="509588"/>
            <a:chOff x="1200" y="1800"/>
            <a:chExt cx="2043" cy="321"/>
          </a:xfrm>
        </p:grpSpPr>
        <p:sp>
          <p:nvSpPr>
            <p:cNvPr id="57374" name="Rectangle 12"/>
            <p:cNvSpPr>
              <a:spLocks noChangeArrowheads="1"/>
            </p:cNvSpPr>
            <p:nvPr/>
          </p:nvSpPr>
          <p:spPr bwMode="auto">
            <a:xfrm rot="21258518" flipH="1">
              <a:off x="1200" y="1800"/>
              <a:ext cx="181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v, ack= u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  <p:sp>
          <p:nvSpPr>
            <p:cNvPr id="57375" name="Line 13"/>
            <p:cNvSpPr>
              <a:spLocks noChangeShapeType="1"/>
            </p:cNvSpPr>
            <p:nvPr/>
          </p:nvSpPr>
          <p:spPr bwMode="auto">
            <a:xfrm flipH="1">
              <a:off x="1338" y="1893"/>
              <a:ext cx="1905" cy="2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5219700" y="1781175"/>
            <a:ext cx="1871663" cy="1412875"/>
            <a:chOff x="3288" y="1122"/>
            <a:chExt cx="1179" cy="890"/>
          </a:xfrm>
        </p:grpSpPr>
        <p:sp>
          <p:nvSpPr>
            <p:cNvPr id="793645" name="Freeform 45"/>
            <p:cNvSpPr>
              <a:spLocks/>
            </p:cNvSpPr>
            <p:nvPr/>
          </p:nvSpPr>
          <p:spPr bwMode="auto">
            <a:xfrm>
              <a:off x="3787" y="1122"/>
              <a:ext cx="361" cy="725"/>
            </a:xfrm>
            <a:custGeom>
              <a:avLst/>
              <a:gdLst>
                <a:gd name="T0" fmla="*/ 2147483647 w 451"/>
                <a:gd name="T1" fmla="*/ 2147483647 h 965"/>
                <a:gd name="T2" fmla="*/ 2147483647 w 451"/>
                <a:gd name="T3" fmla="*/ 2147483647 h 965"/>
                <a:gd name="T4" fmla="*/ 2147483647 w 451"/>
                <a:gd name="T5" fmla="*/ 2147483647 h 965"/>
                <a:gd name="T6" fmla="*/ 2147483647 w 451"/>
                <a:gd name="T7" fmla="*/ 2147483647 h 965"/>
                <a:gd name="T8" fmla="*/ 2147483647 w 451"/>
                <a:gd name="T9" fmla="*/ 2147483647 h 965"/>
                <a:gd name="T10" fmla="*/ 2147483647 w 451"/>
                <a:gd name="T11" fmla="*/ 2147483647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646" name="Rectangle 46"/>
            <p:cNvSpPr>
              <a:spLocks noChangeArrowheads="1"/>
            </p:cNvSpPr>
            <p:nvPr/>
          </p:nvSpPr>
          <p:spPr bwMode="auto">
            <a:xfrm>
              <a:off x="3288" y="1802"/>
              <a:ext cx="117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0" u="none">
                  <a:solidFill>
                    <a:srgbClr val="0000CC"/>
                  </a:solidFill>
                  <a:ea typeface="黑体" pitchFamily="2" charset="-122"/>
                </a:rPr>
                <a:t>通知应用进程</a:t>
              </a:r>
            </a:p>
          </p:txBody>
        </p:sp>
      </p:grpSp>
      <p:grpSp>
        <p:nvGrpSpPr>
          <p:cNvPr id="57384" name="Group 40"/>
          <p:cNvGrpSpPr>
            <a:grpSpLocks/>
          </p:cNvGrpSpPr>
          <p:nvPr/>
        </p:nvGrpSpPr>
        <p:grpSpPr bwMode="auto">
          <a:xfrm>
            <a:off x="1763713" y="3649663"/>
            <a:ext cx="3773487" cy="579437"/>
            <a:chOff x="1111" y="2299"/>
            <a:chExt cx="2377" cy="365"/>
          </a:xfrm>
        </p:grpSpPr>
        <p:sp>
          <p:nvSpPr>
            <p:cNvPr id="57380" name="Line 15"/>
            <p:cNvSpPr>
              <a:spLocks noChangeShapeType="1"/>
            </p:cNvSpPr>
            <p:nvPr/>
          </p:nvSpPr>
          <p:spPr bwMode="auto">
            <a:xfrm flipH="1">
              <a:off x="1338" y="2392"/>
              <a:ext cx="1905" cy="27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Rectangle 16"/>
            <p:cNvSpPr>
              <a:spLocks noChangeArrowheads="1"/>
            </p:cNvSpPr>
            <p:nvPr/>
          </p:nvSpPr>
          <p:spPr bwMode="auto">
            <a:xfrm rot="21062867" flipH="1">
              <a:off x="1111" y="2299"/>
              <a:ext cx="237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FIN = 1, ACK = 1, </a:t>
              </a:r>
              <a:r>
                <a:rPr kumimoji="1" lang="en-US" altLang="zh-CN" sz="1800" b="0" u="none" dirty="0" err="1">
                  <a:solidFill>
                    <a:srgbClr val="0000CC"/>
                  </a:solidFill>
                  <a:ea typeface="黑体" pitchFamily="2" charset="-122"/>
                </a:rPr>
                <a:t>seq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 = w, </a:t>
              </a:r>
              <a:r>
                <a:rPr kumimoji="1" lang="en-US" altLang="zh-CN" sz="1800" b="0" u="none" dirty="0" err="1">
                  <a:solidFill>
                    <a:srgbClr val="0000CC"/>
                  </a:solidFill>
                  <a:ea typeface="黑体" pitchFamily="2" charset="-122"/>
                </a:rPr>
                <a:t>ack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= u </a:t>
              </a:r>
              <a:r>
                <a:rPr kumimoji="1" lang="en-US" altLang="zh-CN" sz="1800" u="none" dirty="0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2627313" y="3292475"/>
            <a:ext cx="1695450" cy="485775"/>
            <a:chOff x="1655" y="2074"/>
            <a:chExt cx="1068" cy="306"/>
          </a:xfrm>
        </p:grpSpPr>
        <p:sp>
          <p:nvSpPr>
            <p:cNvPr id="57379" name="AutoShape 5"/>
            <p:cNvSpPr>
              <a:spLocks noChangeArrowheads="1"/>
            </p:cNvSpPr>
            <p:nvPr/>
          </p:nvSpPr>
          <p:spPr bwMode="auto">
            <a:xfrm rot="-651552">
              <a:off x="1655" y="2268"/>
              <a:ext cx="426" cy="112"/>
            </a:xfrm>
            <a:prstGeom prst="leftArrow">
              <a:avLst>
                <a:gd name="adj1" fmla="val 53620"/>
                <a:gd name="adj2" fmla="val 159398"/>
              </a:avLst>
            </a:prstGeom>
            <a:solidFill>
              <a:schemeClr val="hlink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 u="none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57382" name="Rectangle 55"/>
            <p:cNvSpPr>
              <a:spLocks noChangeArrowheads="1"/>
            </p:cNvSpPr>
            <p:nvPr/>
          </p:nvSpPr>
          <p:spPr bwMode="auto">
            <a:xfrm rot="-628888">
              <a:off x="2009" y="2074"/>
              <a:ext cx="714" cy="253"/>
            </a:xfrm>
            <a:prstGeom prst="rect">
              <a:avLst/>
            </a:prstGeom>
            <a:solidFill>
              <a:srgbClr val="CCECFF"/>
            </a:solidFill>
            <a:ln w="38100" cmpd="dbl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>
                  <a:solidFill>
                    <a:srgbClr val="0000CC"/>
                  </a:solidFill>
                  <a:ea typeface="黑体" pitchFamily="2" charset="-122"/>
                </a:rPr>
                <a:t>数据传送</a:t>
              </a:r>
            </a:p>
          </p:txBody>
        </p:sp>
      </p:grpSp>
      <p:grpSp>
        <p:nvGrpSpPr>
          <p:cNvPr id="57387" name="Group 43"/>
          <p:cNvGrpSpPr>
            <a:grpSpLocks/>
          </p:cNvGrpSpPr>
          <p:nvPr/>
        </p:nvGrpSpPr>
        <p:grpSpPr bwMode="auto">
          <a:xfrm>
            <a:off x="5421313" y="1708150"/>
            <a:ext cx="1382712" cy="1944688"/>
            <a:chOff x="3415" y="1076"/>
            <a:chExt cx="871" cy="1225"/>
          </a:xfrm>
        </p:grpSpPr>
        <p:sp>
          <p:nvSpPr>
            <p:cNvPr id="57385" name="Freeform 41"/>
            <p:cNvSpPr>
              <a:spLocks/>
            </p:cNvSpPr>
            <p:nvPr/>
          </p:nvSpPr>
          <p:spPr bwMode="auto">
            <a:xfrm>
              <a:off x="3787" y="1076"/>
              <a:ext cx="499" cy="1225"/>
            </a:xfrm>
            <a:custGeom>
              <a:avLst/>
              <a:gdLst>
                <a:gd name="T0" fmla="*/ 0 w 868"/>
                <a:gd name="T1" fmla="*/ 0 h 1493"/>
                <a:gd name="T2" fmla="*/ 2147483647 w 868"/>
                <a:gd name="T3" fmla="*/ 23231998 h 1493"/>
                <a:gd name="T4" fmla="*/ 2147483647 w 868"/>
                <a:gd name="T5" fmla="*/ 2147483647 h 1493"/>
                <a:gd name="T6" fmla="*/ 334225449 w 868"/>
                <a:gd name="T7" fmla="*/ 2147483647 h 1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8"/>
                <a:gd name="T13" fmla="*/ 0 h 1493"/>
                <a:gd name="T14" fmla="*/ 868 w 868"/>
                <a:gd name="T15" fmla="*/ 1493 h 1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8" h="1493">
                  <a:moveTo>
                    <a:pt x="0" y="0"/>
                  </a:moveTo>
                  <a:lnTo>
                    <a:pt x="868" y="7"/>
                  </a:lnTo>
                  <a:lnTo>
                    <a:pt x="868" y="1493"/>
                  </a:lnTo>
                  <a:lnTo>
                    <a:pt x="124" y="1493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3415" y="2027"/>
              <a:ext cx="76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 dirty="0">
                  <a:solidFill>
                    <a:srgbClr val="0000CC"/>
                  </a:solidFill>
                  <a:ea typeface="黑体" pitchFamily="2" charset="-122"/>
                </a:rPr>
                <a:t>被动关闭</a:t>
              </a:r>
            </a:p>
          </p:txBody>
        </p:sp>
      </p:grp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971550" y="4302020"/>
            <a:ext cx="6158458" cy="81005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若 </a:t>
            </a: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已经没有要向 </a:t>
            </a: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发送的数据，其应用进程就通知 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释放连接。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62467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8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用四次握手释放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62470" name="Rectangle 25"/>
          <p:cNvSpPr>
            <a:spLocks noChangeArrowheads="1"/>
          </p:cNvSpPr>
          <p:nvPr/>
        </p:nvSpPr>
        <p:spPr bwMode="auto">
          <a:xfrm rot="507053">
            <a:off x="2589213" y="2355850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</a:rPr>
              <a:t>FIN = 1, seq = u</a:t>
            </a:r>
          </a:p>
        </p:txBody>
      </p:sp>
      <p:sp>
        <p:nvSpPr>
          <p:cNvPr id="62471" name="Line 28"/>
          <p:cNvSpPr>
            <a:spLocks noChangeShapeType="1"/>
          </p:cNvSpPr>
          <p:nvPr/>
        </p:nvSpPr>
        <p:spPr bwMode="auto">
          <a:xfrm>
            <a:off x="2160588" y="2478088"/>
            <a:ext cx="3054350" cy="4730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Rectangle 44"/>
          <p:cNvSpPr>
            <a:spLocks noChangeArrowheads="1"/>
          </p:cNvSpPr>
          <p:nvPr/>
        </p:nvSpPr>
        <p:spPr bwMode="auto">
          <a:xfrm>
            <a:off x="34925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主动关闭</a:t>
            </a:r>
          </a:p>
        </p:txBody>
      </p:sp>
      <p:sp>
        <p:nvSpPr>
          <p:cNvPr id="62473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2474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6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62477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62478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62479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grpSp>
        <p:nvGrpSpPr>
          <p:cNvPr id="62480" name="Group 15"/>
          <p:cNvGrpSpPr>
            <a:grpSpLocks/>
          </p:cNvGrpSpPr>
          <p:nvPr/>
        </p:nvGrpSpPr>
        <p:grpSpPr bwMode="auto">
          <a:xfrm>
            <a:off x="5227638" y="1905000"/>
            <a:ext cx="993775" cy="979488"/>
            <a:chOff x="4110" y="3564"/>
            <a:chExt cx="626" cy="701"/>
          </a:xfrm>
        </p:grpSpPr>
        <p:sp>
          <p:nvSpPr>
            <p:cNvPr id="2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2482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62483" name="Group 18"/>
          <p:cNvGrpSpPr>
            <a:grpSpLocks/>
          </p:cNvGrpSpPr>
          <p:nvPr/>
        </p:nvGrpSpPr>
        <p:grpSpPr bwMode="auto">
          <a:xfrm>
            <a:off x="971550" y="1871663"/>
            <a:ext cx="6278563" cy="61912"/>
            <a:chOff x="1020" y="481"/>
            <a:chExt cx="4037" cy="46"/>
          </a:xfrm>
        </p:grpSpPr>
        <p:sp>
          <p:nvSpPr>
            <p:cNvPr id="62484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1073150" y="1924050"/>
            <a:ext cx="985838" cy="504825"/>
          </a:xfrm>
          <a:prstGeom prst="rect">
            <a:avLst/>
          </a:prstGeom>
          <a:solidFill>
            <a:srgbClr val="CCFF99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2487" name="Rectangle 17"/>
          <p:cNvSpPr>
            <a:spLocks noChangeArrowheads="1"/>
          </p:cNvSpPr>
          <p:nvPr/>
        </p:nvSpPr>
        <p:spPr bwMode="auto">
          <a:xfrm>
            <a:off x="1071563" y="1920875"/>
            <a:ext cx="1052512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ESTAB-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LISHED</a:t>
            </a:r>
          </a:p>
        </p:txBody>
      </p:sp>
      <p:sp>
        <p:nvSpPr>
          <p:cNvPr id="62488" name="AutoShape 5"/>
          <p:cNvSpPr>
            <a:spLocks noChangeArrowheads="1"/>
          </p:cNvSpPr>
          <p:nvPr/>
        </p:nvSpPr>
        <p:spPr bwMode="auto">
          <a:xfrm>
            <a:off x="2484438" y="2068513"/>
            <a:ext cx="2384425" cy="188912"/>
          </a:xfrm>
          <a:prstGeom prst="leftRightArrow">
            <a:avLst>
              <a:gd name="adj1" fmla="val 55880"/>
              <a:gd name="adj2" fmla="val 144684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2489" name="Rectangle 40"/>
          <p:cNvSpPr>
            <a:spLocks noChangeArrowheads="1"/>
          </p:cNvSpPr>
          <p:nvPr/>
        </p:nvSpPr>
        <p:spPr bwMode="auto">
          <a:xfrm>
            <a:off x="3119438" y="1954213"/>
            <a:ext cx="1133475" cy="401637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数据传送</a:t>
            </a:r>
          </a:p>
        </p:txBody>
      </p:sp>
      <p:grpSp>
        <p:nvGrpSpPr>
          <p:cNvPr id="62490" name="Group 26"/>
          <p:cNvGrpSpPr>
            <a:grpSpLocks/>
          </p:cNvGrpSpPr>
          <p:nvPr/>
        </p:nvGrpSpPr>
        <p:grpSpPr bwMode="auto">
          <a:xfrm>
            <a:off x="1905000" y="2857500"/>
            <a:ext cx="3243263" cy="509588"/>
            <a:chOff x="1200" y="1800"/>
            <a:chExt cx="2043" cy="321"/>
          </a:xfrm>
        </p:grpSpPr>
        <p:sp>
          <p:nvSpPr>
            <p:cNvPr id="62491" name="Rectangle 12"/>
            <p:cNvSpPr>
              <a:spLocks noChangeArrowheads="1"/>
            </p:cNvSpPr>
            <p:nvPr/>
          </p:nvSpPr>
          <p:spPr bwMode="auto">
            <a:xfrm rot="21258518" flipH="1">
              <a:off x="1200" y="1800"/>
              <a:ext cx="181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v, ack= u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  <p:sp>
          <p:nvSpPr>
            <p:cNvPr id="62492" name="Line 13"/>
            <p:cNvSpPr>
              <a:spLocks noChangeShapeType="1"/>
            </p:cNvSpPr>
            <p:nvPr/>
          </p:nvSpPr>
          <p:spPr bwMode="auto">
            <a:xfrm flipH="1">
              <a:off x="1338" y="1893"/>
              <a:ext cx="1905" cy="2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5219700" y="1781175"/>
            <a:ext cx="1871663" cy="1412875"/>
            <a:chOff x="3288" y="1122"/>
            <a:chExt cx="1179" cy="890"/>
          </a:xfrm>
        </p:grpSpPr>
        <p:sp>
          <p:nvSpPr>
            <p:cNvPr id="793645" name="Freeform 45"/>
            <p:cNvSpPr>
              <a:spLocks/>
            </p:cNvSpPr>
            <p:nvPr/>
          </p:nvSpPr>
          <p:spPr bwMode="auto">
            <a:xfrm>
              <a:off x="3787" y="1122"/>
              <a:ext cx="361" cy="725"/>
            </a:xfrm>
            <a:custGeom>
              <a:avLst/>
              <a:gdLst>
                <a:gd name="T0" fmla="*/ 2147483647 w 451"/>
                <a:gd name="T1" fmla="*/ 2147483647 h 965"/>
                <a:gd name="T2" fmla="*/ 2147483647 w 451"/>
                <a:gd name="T3" fmla="*/ 2147483647 h 965"/>
                <a:gd name="T4" fmla="*/ 2147483647 w 451"/>
                <a:gd name="T5" fmla="*/ 2147483647 h 965"/>
                <a:gd name="T6" fmla="*/ 2147483647 w 451"/>
                <a:gd name="T7" fmla="*/ 2147483647 h 965"/>
                <a:gd name="T8" fmla="*/ 2147483647 w 451"/>
                <a:gd name="T9" fmla="*/ 2147483647 h 965"/>
                <a:gd name="T10" fmla="*/ 2147483647 w 451"/>
                <a:gd name="T11" fmla="*/ 2147483647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646" name="Rectangle 46"/>
            <p:cNvSpPr>
              <a:spLocks noChangeArrowheads="1"/>
            </p:cNvSpPr>
            <p:nvPr/>
          </p:nvSpPr>
          <p:spPr bwMode="auto">
            <a:xfrm>
              <a:off x="3288" y="1802"/>
              <a:ext cx="117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0" u="none">
                  <a:solidFill>
                    <a:srgbClr val="0000CC"/>
                  </a:solidFill>
                  <a:ea typeface="黑体" pitchFamily="2" charset="-122"/>
                </a:rPr>
                <a:t>通知应用进程</a:t>
              </a:r>
            </a:p>
          </p:txBody>
        </p:sp>
      </p:grp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1763713" y="3649663"/>
            <a:ext cx="3773487" cy="579437"/>
            <a:chOff x="1111" y="2299"/>
            <a:chExt cx="2377" cy="365"/>
          </a:xfrm>
        </p:grpSpPr>
        <p:sp>
          <p:nvSpPr>
            <p:cNvPr id="62497" name="Line 15"/>
            <p:cNvSpPr>
              <a:spLocks noChangeShapeType="1"/>
            </p:cNvSpPr>
            <p:nvPr/>
          </p:nvSpPr>
          <p:spPr bwMode="auto">
            <a:xfrm flipH="1">
              <a:off x="1338" y="2392"/>
              <a:ext cx="1905" cy="27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6"/>
            <p:cNvSpPr>
              <a:spLocks noChangeArrowheads="1"/>
            </p:cNvSpPr>
            <p:nvPr/>
          </p:nvSpPr>
          <p:spPr bwMode="auto">
            <a:xfrm rot="21062867" flipH="1">
              <a:off x="1111" y="2299"/>
              <a:ext cx="237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FIN = 1, ACK = 1, seq = w, ack= u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2627313" y="3292475"/>
            <a:ext cx="1695450" cy="485775"/>
            <a:chOff x="1655" y="2074"/>
            <a:chExt cx="1068" cy="306"/>
          </a:xfrm>
        </p:grpSpPr>
        <p:sp>
          <p:nvSpPr>
            <p:cNvPr id="62500" name="AutoShape 5"/>
            <p:cNvSpPr>
              <a:spLocks noChangeArrowheads="1"/>
            </p:cNvSpPr>
            <p:nvPr/>
          </p:nvSpPr>
          <p:spPr bwMode="auto">
            <a:xfrm rot="-651552">
              <a:off x="1655" y="2268"/>
              <a:ext cx="426" cy="112"/>
            </a:xfrm>
            <a:prstGeom prst="leftArrow">
              <a:avLst>
                <a:gd name="adj1" fmla="val 53620"/>
                <a:gd name="adj2" fmla="val 159398"/>
              </a:avLst>
            </a:prstGeom>
            <a:solidFill>
              <a:schemeClr val="hlink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 u="none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2501" name="Rectangle 55"/>
            <p:cNvSpPr>
              <a:spLocks noChangeArrowheads="1"/>
            </p:cNvSpPr>
            <p:nvPr/>
          </p:nvSpPr>
          <p:spPr bwMode="auto">
            <a:xfrm rot="-628888">
              <a:off x="2009" y="2074"/>
              <a:ext cx="714" cy="253"/>
            </a:xfrm>
            <a:prstGeom prst="rect">
              <a:avLst/>
            </a:prstGeom>
            <a:solidFill>
              <a:srgbClr val="CCECFF"/>
            </a:solidFill>
            <a:ln w="38100" cmpd="dbl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>
                  <a:solidFill>
                    <a:srgbClr val="0000CC"/>
                  </a:solidFill>
                  <a:ea typeface="黑体" pitchFamily="2" charset="-122"/>
                </a:rPr>
                <a:t>数据传送</a:t>
              </a:r>
            </a:p>
          </p:txBody>
        </p:sp>
      </p:grp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5413374" y="1708150"/>
            <a:ext cx="1390649" cy="1973263"/>
            <a:chOff x="3410" y="1076"/>
            <a:chExt cx="876" cy="1243"/>
          </a:xfrm>
        </p:grpSpPr>
        <p:sp>
          <p:nvSpPr>
            <p:cNvPr id="62503" name="Freeform 41"/>
            <p:cNvSpPr>
              <a:spLocks/>
            </p:cNvSpPr>
            <p:nvPr/>
          </p:nvSpPr>
          <p:spPr bwMode="auto">
            <a:xfrm>
              <a:off x="3787" y="1076"/>
              <a:ext cx="499" cy="1225"/>
            </a:xfrm>
            <a:custGeom>
              <a:avLst/>
              <a:gdLst>
                <a:gd name="T0" fmla="*/ 0 w 868"/>
                <a:gd name="T1" fmla="*/ 0 h 1493"/>
                <a:gd name="T2" fmla="*/ 2147483647 w 868"/>
                <a:gd name="T3" fmla="*/ 23231998 h 1493"/>
                <a:gd name="T4" fmla="*/ 2147483647 w 868"/>
                <a:gd name="T5" fmla="*/ 2147483647 h 1493"/>
                <a:gd name="T6" fmla="*/ 334225449 w 868"/>
                <a:gd name="T7" fmla="*/ 2147483647 h 1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8"/>
                <a:gd name="T13" fmla="*/ 0 h 1493"/>
                <a:gd name="T14" fmla="*/ 868 w 868"/>
                <a:gd name="T15" fmla="*/ 1493 h 1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8" h="1493">
                  <a:moveTo>
                    <a:pt x="0" y="0"/>
                  </a:moveTo>
                  <a:lnTo>
                    <a:pt x="868" y="7"/>
                  </a:lnTo>
                  <a:lnTo>
                    <a:pt x="868" y="1493"/>
                  </a:lnTo>
                  <a:lnTo>
                    <a:pt x="124" y="1493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4" name="Rectangle 42"/>
            <p:cNvSpPr>
              <a:spLocks noChangeArrowheads="1"/>
            </p:cNvSpPr>
            <p:nvPr/>
          </p:nvSpPr>
          <p:spPr bwMode="auto">
            <a:xfrm>
              <a:off x="3410" y="2090"/>
              <a:ext cx="75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 dirty="0">
                  <a:solidFill>
                    <a:srgbClr val="0000CC"/>
                  </a:solidFill>
                  <a:ea typeface="黑体" pitchFamily="2" charset="-122"/>
                </a:rPr>
                <a:t>被动关闭</a:t>
              </a:r>
            </a:p>
          </p:txBody>
        </p:sp>
      </p:grpSp>
      <p:grpSp>
        <p:nvGrpSpPr>
          <p:cNvPr id="62507" name="Group 43"/>
          <p:cNvGrpSpPr>
            <a:grpSpLocks/>
          </p:cNvGrpSpPr>
          <p:nvPr/>
        </p:nvGrpSpPr>
        <p:grpSpPr bwMode="auto">
          <a:xfrm>
            <a:off x="2124075" y="4297363"/>
            <a:ext cx="3924300" cy="434975"/>
            <a:chOff x="1338" y="2707"/>
            <a:chExt cx="2472" cy="274"/>
          </a:xfrm>
        </p:grpSpPr>
        <p:sp>
          <p:nvSpPr>
            <p:cNvPr id="62505" name="Rectangle 43"/>
            <p:cNvSpPr>
              <a:spLocks noChangeArrowheads="1"/>
            </p:cNvSpPr>
            <p:nvPr/>
          </p:nvSpPr>
          <p:spPr bwMode="auto">
            <a:xfrm rot="610931">
              <a:off x="1701" y="2707"/>
              <a:ext cx="210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u + 1, ack = w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</a:p>
          </p:txBody>
        </p:sp>
        <p:sp>
          <p:nvSpPr>
            <p:cNvPr id="62506" name="Line 44"/>
            <p:cNvSpPr>
              <a:spLocks noChangeShapeType="1"/>
            </p:cNvSpPr>
            <p:nvPr/>
          </p:nvSpPr>
          <p:spPr bwMode="auto">
            <a:xfrm>
              <a:off x="1338" y="2708"/>
              <a:ext cx="1905" cy="27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64515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6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用四次握手释放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64518" name="Rectangle 25"/>
          <p:cNvSpPr>
            <a:spLocks noChangeArrowheads="1"/>
          </p:cNvSpPr>
          <p:nvPr/>
        </p:nvSpPr>
        <p:spPr bwMode="auto">
          <a:xfrm rot="507053">
            <a:off x="2589213" y="2355850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</a:rPr>
              <a:t>FIN = 1, seq = u</a:t>
            </a:r>
          </a:p>
        </p:txBody>
      </p:sp>
      <p:sp>
        <p:nvSpPr>
          <p:cNvPr id="64519" name="Line 28"/>
          <p:cNvSpPr>
            <a:spLocks noChangeShapeType="1"/>
          </p:cNvSpPr>
          <p:nvPr/>
        </p:nvSpPr>
        <p:spPr bwMode="auto">
          <a:xfrm>
            <a:off x="2160588" y="2478088"/>
            <a:ext cx="3054350" cy="473075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Rectangle 44"/>
          <p:cNvSpPr>
            <a:spLocks noChangeArrowheads="1"/>
          </p:cNvSpPr>
          <p:nvPr/>
        </p:nvSpPr>
        <p:spPr bwMode="auto">
          <a:xfrm>
            <a:off x="34925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主动关闭</a:t>
            </a:r>
          </a:p>
        </p:txBody>
      </p:sp>
      <p:sp>
        <p:nvSpPr>
          <p:cNvPr id="64521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4522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3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4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64525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64526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64527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grpSp>
        <p:nvGrpSpPr>
          <p:cNvPr id="64528" name="Group 15"/>
          <p:cNvGrpSpPr>
            <a:grpSpLocks/>
          </p:cNvGrpSpPr>
          <p:nvPr/>
        </p:nvGrpSpPr>
        <p:grpSpPr bwMode="auto">
          <a:xfrm>
            <a:off x="5227638" y="1905000"/>
            <a:ext cx="993775" cy="979488"/>
            <a:chOff x="4110" y="3564"/>
            <a:chExt cx="626" cy="701"/>
          </a:xfrm>
        </p:grpSpPr>
        <p:sp>
          <p:nvSpPr>
            <p:cNvPr id="3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30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4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64531" name="Group 18"/>
          <p:cNvGrpSpPr>
            <a:grpSpLocks/>
          </p:cNvGrpSpPr>
          <p:nvPr/>
        </p:nvGrpSpPr>
        <p:grpSpPr bwMode="auto">
          <a:xfrm>
            <a:off x="971550" y="1871663"/>
            <a:ext cx="6278563" cy="61912"/>
            <a:chOff x="1020" y="481"/>
            <a:chExt cx="4037" cy="46"/>
          </a:xfrm>
        </p:grpSpPr>
        <p:sp>
          <p:nvSpPr>
            <p:cNvPr id="64532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1073150" y="1924050"/>
            <a:ext cx="985838" cy="504825"/>
          </a:xfrm>
          <a:prstGeom prst="rect">
            <a:avLst/>
          </a:prstGeom>
          <a:solidFill>
            <a:srgbClr val="CCFF99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4535" name="Rectangle 17"/>
          <p:cNvSpPr>
            <a:spLocks noChangeArrowheads="1"/>
          </p:cNvSpPr>
          <p:nvPr/>
        </p:nvSpPr>
        <p:spPr bwMode="auto">
          <a:xfrm>
            <a:off x="1071563" y="1920875"/>
            <a:ext cx="1125537" cy="532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ESTAB-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zh-CN" sz="1800" b="0" u="none" dirty="0">
                <a:solidFill>
                  <a:srgbClr val="0000CC"/>
                </a:solidFill>
                <a:ea typeface="黑体" pitchFamily="2" charset="-122"/>
              </a:rPr>
              <a:t>LISHED</a:t>
            </a:r>
          </a:p>
        </p:txBody>
      </p:sp>
      <p:sp>
        <p:nvSpPr>
          <p:cNvPr id="64536" name="AutoShape 5"/>
          <p:cNvSpPr>
            <a:spLocks noChangeArrowheads="1"/>
          </p:cNvSpPr>
          <p:nvPr/>
        </p:nvSpPr>
        <p:spPr bwMode="auto">
          <a:xfrm>
            <a:off x="2484438" y="2068513"/>
            <a:ext cx="2384425" cy="188912"/>
          </a:xfrm>
          <a:prstGeom prst="leftRightArrow">
            <a:avLst>
              <a:gd name="adj1" fmla="val 55880"/>
              <a:gd name="adj2" fmla="val 144684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4537" name="Rectangle 40"/>
          <p:cNvSpPr>
            <a:spLocks noChangeArrowheads="1"/>
          </p:cNvSpPr>
          <p:nvPr/>
        </p:nvSpPr>
        <p:spPr bwMode="auto">
          <a:xfrm>
            <a:off x="3119438" y="1954213"/>
            <a:ext cx="1133475" cy="401637"/>
          </a:xfrm>
          <a:prstGeom prst="rect">
            <a:avLst/>
          </a:prstGeom>
          <a:solidFill>
            <a:srgbClr val="CCECFF"/>
          </a:solidFill>
          <a:ln w="38100" cmpd="dbl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数据传送</a:t>
            </a:r>
          </a:p>
        </p:txBody>
      </p: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1905000" y="2857500"/>
            <a:ext cx="3243263" cy="509588"/>
            <a:chOff x="1200" y="1800"/>
            <a:chExt cx="2043" cy="321"/>
          </a:xfrm>
        </p:grpSpPr>
        <p:sp>
          <p:nvSpPr>
            <p:cNvPr id="64539" name="Rectangle 12"/>
            <p:cNvSpPr>
              <a:spLocks noChangeArrowheads="1"/>
            </p:cNvSpPr>
            <p:nvPr/>
          </p:nvSpPr>
          <p:spPr bwMode="auto">
            <a:xfrm rot="21258518" flipH="1">
              <a:off x="1200" y="1800"/>
              <a:ext cx="181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v, ack= u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  <p:sp>
          <p:nvSpPr>
            <p:cNvPr id="64540" name="Line 13"/>
            <p:cNvSpPr>
              <a:spLocks noChangeShapeType="1"/>
            </p:cNvSpPr>
            <p:nvPr/>
          </p:nvSpPr>
          <p:spPr bwMode="auto">
            <a:xfrm flipH="1">
              <a:off x="1338" y="1893"/>
              <a:ext cx="1905" cy="228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541" name="Group 29"/>
          <p:cNvGrpSpPr>
            <a:grpSpLocks/>
          </p:cNvGrpSpPr>
          <p:nvPr/>
        </p:nvGrpSpPr>
        <p:grpSpPr bwMode="auto">
          <a:xfrm>
            <a:off x="5219700" y="1781175"/>
            <a:ext cx="1871663" cy="1412875"/>
            <a:chOff x="3288" y="1122"/>
            <a:chExt cx="1179" cy="890"/>
          </a:xfrm>
        </p:grpSpPr>
        <p:sp>
          <p:nvSpPr>
            <p:cNvPr id="793645" name="Freeform 45"/>
            <p:cNvSpPr>
              <a:spLocks/>
            </p:cNvSpPr>
            <p:nvPr/>
          </p:nvSpPr>
          <p:spPr bwMode="auto">
            <a:xfrm>
              <a:off x="3787" y="1122"/>
              <a:ext cx="361" cy="725"/>
            </a:xfrm>
            <a:custGeom>
              <a:avLst/>
              <a:gdLst>
                <a:gd name="T0" fmla="*/ 2147483647 w 451"/>
                <a:gd name="T1" fmla="*/ 2147483647 h 965"/>
                <a:gd name="T2" fmla="*/ 2147483647 w 451"/>
                <a:gd name="T3" fmla="*/ 2147483647 h 965"/>
                <a:gd name="T4" fmla="*/ 2147483647 w 451"/>
                <a:gd name="T5" fmla="*/ 2147483647 h 965"/>
                <a:gd name="T6" fmla="*/ 2147483647 w 451"/>
                <a:gd name="T7" fmla="*/ 2147483647 h 965"/>
                <a:gd name="T8" fmla="*/ 2147483647 w 451"/>
                <a:gd name="T9" fmla="*/ 2147483647 h 965"/>
                <a:gd name="T10" fmla="*/ 2147483647 w 451"/>
                <a:gd name="T11" fmla="*/ 2147483647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646" name="Rectangle 46"/>
            <p:cNvSpPr>
              <a:spLocks noChangeArrowheads="1"/>
            </p:cNvSpPr>
            <p:nvPr/>
          </p:nvSpPr>
          <p:spPr bwMode="auto">
            <a:xfrm>
              <a:off x="3288" y="1802"/>
              <a:ext cx="117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600" b="0" u="none" dirty="0">
                  <a:solidFill>
                    <a:srgbClr val="0000CC"/>
                  </a:solidFill>
                  <a:ea typeface="黑体" pitchFamily="2" charset="-122"/>
                </a:rPr>
                <a:t>通知应用进程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1763713" y="3649663"/>
            <a:ext cx="3773487" cy="579437"/>
            <a:chOff x="1111" y="2299"/>
            <a:chExt cx="2377" cy="365"/>
          </a:xfrm>
        </p:grpSpPr>
        <p:sp>
          <p:nvSpPr>
            <p:cNvPr id="64545" name="Line 15"/>
            <p:cNvSpPr>
              <a:spLocks noChangeShapeType="1"/>
            </p:cNvSpPr>
            <p:nvPr/>
          </p:nvSpPr>
          <p:spPr bwMode="auto">
            <a:xfrm flipH="1">
              <a:off x="1338" y="2392"/>
              <a:ext cx="1905" cy="27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6"/>
            <p:cNvSpPr>
              <a:spLocks noChangeArrowheads="1"/>
            </p:cNvSpPr>
            <p:nvPr/>
          </p:nvSpPr>
          <p:spPr bwMode="auto">
            <a:xfrm rot="21062867" flipH="1">
              <a:off x="1111" y="2299"/>
              <a:ext cx="237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FIN = 1, ACK = 1, </a:t>
              </a:r>
              <a:r>
                <a:rPr kumimoji="1" lang="en-US" altLang="zh-CN" sz="1800" b="0" u="none" dirty="0" err="1">
                  <a:solidFill>
                    <a:srgbClr val="0000CC"/>
                  </a:solidFill>
                  <a:ea typeface="黑体" pitchFamily="2" charset="-122"/>
                </a:rPr>
                <a:t>seq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 = w, </a:t>
              </a:r>
              <a:r>
                <a:rPr kumimoji="1" lang="en-US" altLang="zh-CN" sz="1800" b="0" u="none" dirty="0" err="1">
                  <a:solidFill>
                    <a:srgbClr val="0000CC"/>
                  </a:solidFill>
                  <a:ea typeface="黑体" pitchFamily="2" charset="-122"/>
                </a:rPr>
                <a:t>ack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rPr>
                <a:t>= u </a:t>
              </a:r>
              <a:r>
                <a:rPr kumimoji="1" lang="en-US" altLang="zh-CN" sz="1800" u="none" dirty="0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  <a:endParaRPr kumimoji="1" lang="en-US" altLang="zh-CN" sz="1800" b="0" u="none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2627313" y="3292475"/>
            <a:ext cx="1695450" cy="485775"/>
            <a:chOff x="1655" y="2074"/>
            <a:chExt cx="1068" cy="306"/>
          </a:xfrm>
        </p:grpSpPr>
        <p:sp>
          <p:nvSpPr>
            <p:cNvPr id="64548" name="AutoShape 5"/>
            <p:cNvSpPr>
              <a:spLocks noChangeArrowheads="1"/>
            </p:cNvSpPr>
            <p:nvPr/>
          </p:nvSpPr>
          <p:spPr bwMode="auto">
            <a:xfrm rot="-651552">
              <a:off x="1655" y="2268"/>
              <a:ext cx="426" cy="112"/>
            </a:xfrm>
            <a:prstGeom prst="leftArrow">
              <a:avLst>
                <a:gd name="adj1" fmla="val 53620"/>
                <a:gd name="adj2" fmla="val 159398"/>
              </a:avLst>
            </a:prstGeom>
            <a:solidFill>
              <a:schemeClr val="hlink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 u="none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49" name="Rectangle 55"/>
            <p:cNvSpPr>
              <a:spLocks noChangeArrowheads="1"/>
            </p:cNvSpPr>
            <p:nvPr/>
          </p:nvSpPr>
          <p:spPr bwMode="auto">
            <a:xfrm rot="-628888">
              <a:off x="2009" y="2074"/>
              <a:ext cx="714" cy="253"/>
            </a:xfrm>
            <a:prstGeom prst="rect">
              <a:avLst/>
            </a:prstGeom>
            <a:solidFill>
              <a:srgbClr val="CCECFF"/>
            </a:solidFill>
            <a:ln w="38100" cmpd="dbl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>
                  <a:solidFill>
                    <a:srgbClr val="0000CC"/>
                  </a:solidFill>
                  <a:ea typeface="黑体" pitchFamily="2" charset="-122"/>
                </a:rPr>
                <a:t>数据传送</a:t>
              </a:r>
            </a:p>
          </p:txBody>
        </p:sp>
      </p:grpSp>
      <p:grpSp>
        <p:nvGrpSpPr>
          <p:cNvPr id="64550" name="Group 38"/>
          <p:cNvGrpSpPr>
            <a:grpSpLocks/>
          </p:cNvGrpSpPr>
          <p:nvPr/>
        </p:nvGrpSpPr>
        <p:grpSpPr bwMode="auto">
          <a:xfrm>
            <a:off x="5421313" y="1708150"/>
            <a:ext cx="1449387" cy="1944688"/>
            <a:chOff x="3415" y="1076"/>
            <a:chExt cx="913" cy="1225"/>
          </a:xfrm>
        </p:grpSpPr>
        <p:sp>
          <p:nvSpPr>
            <p:cNvPr id="64551" name="Freeform 41"/>
            <p:cNvSpPr>
              <a:spLocks/>
            </p:cNvSpPr>
            <p:nvPr/>
          </p:nvSpPr>
          <p:spPr bwMode="auto">
            <a:xfrm>
              <a:off x="3787" y="1076"/>
              <a:ext cx="499" cy="1225"/>
            </a:xfrm>
            <a:custGeom>
              <a:avLst/>
              <a:gdLst>
                <a:gd name="T0" fmla="*/ 0 w 868"/>
                <a:gd name="T1" fmla="*/ 0 h 1493"/>
                <a:gd name="T2" fmla="*/ 2147483647 w 868"/>
                <a:gd name="T3" fmla="*/ 23231998 h 1493"/>
                <a:gd name="T4" fmla="*/ 2147483647 w 868"/>
                <a:gd name="T5" fmla="*/ 2147483647 h 1493"/>
                <a:gd name="T6" fmla="*/ 334225449 w 868"/>
                <a:gd name="T7" fmla="*/ 2147483647 h 1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8"/>
                <a:gd name="T13" fmla="*/ 0 h 1493"/>
                <a:gd name="T14" fmla="*/ 868 w 868"/>
                <a:gd name="T15" fmla="*/ 1493 h 1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8" h="1493">
                  <a:moveTo>
                    <a:pt x="0" y="0"/>
                  </a:moveTo>
                  <a:lnTo>
                    <a:pt x="868" y="7"/>
                  </a:lnTo>
                  <a:lnTo>
                    <a:pt x="868" y="1493"/>
                  </a:lnTo>
                  <a:lnTo>
                    <a:pt x="124" y="1493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Rectangle 42"/>
            <p:cNvSpPr>
              <a:spLocks noChangeArrowheads="1"/>
            </p:cNvSpPr>
            <p:nvPr/>
          </p:nvSpPr>
          <p:spPr bwMode="auto">
            <a:xfrm>
              <a:off x="3415" y="2027"/>
              <a:ext cx="91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 dirty="0">
                  <a:solidFill>
                    <a:srgbClr val="0000CC"/>
                  </a:solidFill>
                  <a:ea typeface="黑体" pitchFamily="2" charset="-122"/>
                </a:rPr>
                <a:t>被动关闭</a:t>
              </a:r>
            </a:p>
          </p:txBody>
        </p:sp>
      </p:grpSp>
      <p:grpSp>
        <p:nvGrpSpPr>
          <p:cNvPr id="64553" name="Group 41"/>
          <p:cNvGrpSpPr>
            <a:grpSpLocks/>
          </p:cNvGrpSpPr>
          <p:nvPr/>
        </p:nvGrpSpPr>
        <p:grpSpPr bwMode="auto">
          <a:xfrm>
            <a:off x="2124075" y="4297363"/>
            <a:ext cx="3924300" cy="434975"/>
            <a:chOff x="1338" y="2707"/>
            <a:chExt cx="2472" cy="274"/>
          </a:xfrm>
        </p:grpSpPr>
        <p:sp>
          <p:nvSpPr>
            <p:cNvPr id="64554" name="Rectangle 43"/>
            <p:cNvSpPr>
              <a:spLocks noChangeArrowheads="1"/>
            </p:cNvSpPr>
            <p:nvPr/>
          </p:nvSpPr>
          <p:spPr bwMode="auto">
            <a:xfrm rot="610931">
              <a:off x="1701" y="2707"/>
              <a:ext cx="210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ACK = 1, seq = u + 1, ack = w </a:t>
              </a:r>
              <a:r>
                <a:rPr kumimoji="1" lang="en-US" altLang="zh-CN" sz="180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</a:t>
              </a:r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 1</a:t>
              </a:r>
            </a:p>
          </p:txBody>
        </p:sp>
        <p:sp>
          <p:nvSpPr>
            <p:cNvPr id="64555" name="Line 44"/>
            <p:cNvSpPr>
              <a:spLocks noChangeShapeType="1"/>
            </p:cNvSpPr>
            <p:nvPr/>
          </p:nvSpPr>
          <p:spPr bwMode="auto">
            <a:xfrm>
              <a:off x="1338" y="2708"/>
              <a:ext cx="1905" cy="27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31875" y="4732338"/>
            <a:ext cx="1012825" cy="396875"/>
            <a:chOff x="975" y="3914"/>
            <a:chExt cx="638" cy="333"/>
          </a:xfrm>
        </p:grpSpPr>
        <p:sp>
          <p:nvSpPr>
            <p:cNvPr id="795681" name="Rectangle 33"/>
            <p:cNvSpPr>
              <a:spLocks noChangeArrowheads="1"/>
            </p:cNvSpPr>
            <p:nvPr/>
          </p:nvSpPr>
          <p:spPr bwMode="auto">
            <a:xfrm>
              <a:off x="1012" y="3914"/>
              <a:ext cx="601" cy="333"/>
            </a:xfrm>
            <a:prstGeom prst="rect">
              <a:avLst/>
            </a:prstGeom>
            <a:solidFill>
              <a:srgbClr val="663300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8" name="Text Box 34"/>
            <p:cNvSpPr txBox="1">
              <a:spLocks noChangeArrowheads="1"/>
            </p:cNvSpPr>
            <p:nvPr/>
          </p:nvSpPr>
          <p:spPr bwMode="auto">
            <a:xfrm>
              <a:off x="975" y="3967"/>
              <a:ext cx="61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1800" b="0" u="none">
                  <a:solidFill>
                    <a:srgbClr val="FFFF99"/>
                  </a:solidFill>
                  <a:ea typeface="黑体" pitchFamily="2" charset="-122"/>
                </a:rPr>
                <a:t>CLOSED</a:t>
              </a:r>
            </a:p>
          </p:txBody>
        </p:sp>
      </p:grpSp>
      <p:grpSp>
        <p:nvGrpSpPr>
          <p:cNvPr id="64559" name="Group 47"/>
          <p:cNvGrpSpPr>
            <a:grpSpLocks/>
          </p:cNvGrpSpPr>
          <p:nvPr/>
        </p:nvGrpSpPr>
        <p:grpSpPr bwMode="auto">
          <a:xfrm>
            <a:off x="1082675" y="2459038"/>
            <a:ext cx="968375" cy="904875"/>
            <a:chOff x="1007" y="1119"/>
            <a:chExt cx="610" cy="735"/>
          </a:xfrm>
        </p:grpSpPr>
        <p:sp>
          <p:nvSpPr>
            <p:cNvPr id="795667" name="Rectangle 19"/>
            <p:cNvSpPr>
              <a:spLocks noChangeArrowheads="1"/>
            </p:cNvSpPr>
            <p:nvPr/>
          </p:nvSpPr>
          <p:spPr bwMode="auto">
            <a:xfrm>
              <a:off x="1009" y="1119"/>
              <a:ext cx="601" cy="735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61" name="Rectangle 24"/>
            <p:cNvSpPr>
              <a:spLocks noChangeArrowheads="1"/>
            </p:cNvSpPr>
            <p:nvPr/>
          </p:nvSpPr>
          <p:spPr bwMode="auto">
            <a:xfrm>
              <a:off x="1007" y="1278"/>
              <a:ext cx="610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FIN-</a:t>
              </a:r>
            </a:p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WAIT-1</a:t>
              </a:r>
            </a:p>
          </p:txBody>
        </p:sp>
      </p:grpSp>
      <p:grpSp>
        <p:nvGrpSpPr>
          <p:cNvPr id="64562" name="Group 50"/>
          <p:cNvGrpSpPr>
            <a:grpSpLocks/>
          </p:cNvGrpSpPr>
          <p:nvPr/>
        </p:nvGrpSpPr>
        <p:grpSpPr bwMode="auto">
          <a:xfrm>
            <a:off x="1071563" y="3394075"/>
            <a:ext cx="973137" cy="835025"/>
            <a:chOff x="1000" y="1888"/>
            <a:chExt cx="613" cy="412"/>
          </a:xfrm>
        </p:grpSpPr>
        <p:sp>
          <p:nvSpPr>
            <p:cNvPr id="795675" name="Rectangle 27"/>
            <p:cNvSpPr>
              <a:spLocks noChangeArrowheads="1"/>
            </p:cNvSpPr>
            <p:nvPr/>
          </p:nvSpPr>
          <p:spPr bwMode="auto">
            <a:xfrm>
              <a:off x="1012" y="1888"/>
              <a:ext cx="601" cy="412"/>
            </a:xfrm>
            <a:prstGeom prst="rect">
              <a:avLst/>
            </a:prstGeom>
            <a:solidFill>
              <a:srgbClr val="CCCC00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64" name="Rectangle 28"/>
            <p:cNvSpPr>
              <a:spLocks noChangeArrowheads="1"/>
            </p:cNvSpPr>
            <p:nvPr/>
          </p:nvSpPr>
          <p:spPr bwMode="auto">
            <a:xfrm>
              <a:off x="1000" y="1914"/>
              <a:ext cx="610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FIN-</a:t>
              </a:r>
            </a:p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WAIT-2</a:t>
              </a:r>
            </a:p>
          </p:txBody>
        </p:sp>
      </p:grpSp>
      <p:grpSp>
        <p:nvGrpSpPr>
          <p:cNvPr id="64573" name="Group 61"/>
          <p:cNvGrpSpPr>
            <a:grpSpLocks/>
          </p:cNvGrpSpPr>
          <p:nvPr/>
        </p:nvGrpSpPr>
        <p:grpSpPr bwMode="auto">
          <a:xfrm>
            <a:off x="107950" y="4229100"/>
            <a:ext cx="1943100" cy="601663"/>
            <a:chOff x="68" y="2664"/>
            <a:chExt cx="1224" cy="379"/>
          </a:xfrm>
        </p:grpSpPr>
        <p:grpSp>
          <p:nvGrpSpPr>
            <p:cNvPr id="64571" name="Group 59"/>
            <p:cNvGrpSpPr>
              <a:grpSpLocks/>
            </p:cNvGrpSpPr>
            <p:nvPr/>
          </p:nvGrpSpPr>
          <p:grpSpPr bwMode="auto">
            <a:xfrm>
              <a:off x="687" y="2664"/>
              <a:ext cx="605" cy="371"/>
              <a:chOff x="687" y="2664"/>
              <a:chExt cx="605" cy="371"/>
            </a:xfrm>
          </p:grpSpPr>
          <p:sp>
            <p:nvSpPr>
              <p:cNvPr id="795679" name="Rectangle 31"/>
              <p:cNvSpPr>
                <a:spLocks noChangeArrowheads="1"/>
              </p:cNvSpPr>
              <p:nvPr/>
            </p:nvSpPr>
            <p:spPr bwMode="auto">
              <a:xfrm>
                <a:off x="687" y="2671"/>
                <a:ext cx="601" cy="356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 u="none">
                  <a:solidFill>
                    <a:srgbClr val="0000CC"/>
                  </a:solidFill>
                  <a:latin typeface="Tahoma" pitchFamily="34" charset="0"/>
                  <a:ea typeface="宋体" charset="-122"/>
                </a:endParaRPr>
              </a:p>
            </p:txBody>
          </p:sp>
          <p:sp>
            <p:nvSpPr>
              <p:cNvPr id="64568" name="Rectangle 32"/>
              <p:cNvSpPr>
                <a:spLocks noChangeArrowheads="1"/>
              </p:cNvSpPr>
              <p:nvPr/>
            </p:nvSpPr>
            <p:spPr bwMode="auto">
              <a:xfrm>
                <a:off x="697" y="2664"/>
                <a:ext cx="595" cy="3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defTabSz="762000" eaLnBrk="0" hangingPunct="0">
                  <a:lnSpc>
                    <a:spcPct val="90000"/>
                  </a:lnSpc>
                </a:pPr>
                <a:r>
                  <a:rPr kumimoji="1" lang="en-US" altLang="zh-CN" sz="1800" b="0" u="none" dirty="0" smtClean="0">
                    <a:solidFill>
                      <a:srgbClr val="0000CC"/>
                    </a:solidFill>
                    <a:ea typeface="黑体" pitchFamily="2" charset="-122"/>
                  </a:rPr>
                  <a:t>TIME-WAIT</a:t>
                </a:r>
                <a:endParaRPr kumimoji="1" lang="en-US" altLang="zh-CN" sz="1800" b="0" u="none" dirty="0">
                  <a:solidFill>
                    <a:srgbClr val="0000CC"/>
                  </a:solidFill>
                  <a:ea typeface="黑体" pitchFamily="2" charset="-122"/>
                </a:endParaRPr>
              </a:p>
            </p:txBody>
          </p:sp>
        </p:grpSp>
        <p:grpSp>
          <p:nvGrpSpPr>
            <p:cNvPr id="64572" name="Group 60"/>
            <p:cNvGrpSpPr>
              <a:grpSpLocks/>
            </p:cNvGrpSpPr>
            <p:nvPr/>
          </p:nvGrpSpPr>
          <p:grpSpPr bwMode="auto">
            <a:xfrm>
              <a:off x="68" y="2664"/>
              <a:ext cx="611" cy="379"/>
              <a:chOff x="68" y="2664"/>
              <a:chExt cx="611" cy="379"/>
            </a:xfrm>
          </p:grpSpPr>
          <p:sp>
            <p:nvSpPr>
              <p:cNvPr id="64566" name="Rectangle 17"/>
              <p:cNvSpPr>
                <a:spLocks noChangeArrowheads="1"/>
              </p:cNvSpPr>
              <p:nvPr/>
            </p:nvSpPr>
            <p:spPr bwMode="auto">
              <a:xfrm>
                <a:off x="68" y="2709"/>
                <a:ext cx="441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</a:pPr>
                <a:r>
                  <a:rPr kumimoji="1" lang="zh-CN" altLang="en-US" sz="1600" b="0" u="none">
                    <a:solidFill>
                      <a:srgbClr val="0000CC"/>
                    </a:solidFill>
                    <a:ea typeface="黑体" pitchFamily="2" charset="-122"/>
                  </a:rPr>
                  <a:t>等待 </a:t>
                </a:r>
              </a:p>
              <a:p>
                <a:pPr defTabSz="762000" eaLnBrk="0" hangingPunct="0">
                  <a:lnSpc>
                    <a:spcPct val="90000"/>
                  </a:lnSpc>
                </a:pPr>
                <a:r>
                  <a:rPr kumimoji="1" lang="en-US" altLang="zh-CN" sz="1600" b="0" u="none">
                    <a:solidFill>
                      <a:srgbClr val="0000CC"/>
                    </a:solidFill>
                    <a:ea typeface="黑体" pitchFamily="2" charset="-122"/>
                  </a:rPr>
                  <a:t>2MSL</a:t>
                </a:r>
              </a:p>
            </p:txBody>
          </p:sp>
          <p:sp>
            <p:nvSpPr>
              <p:cNvPr id="64569" name="Freeform 35"/>
              <p:cNvSpPr>
                <a:spLocks/>
              </p:cNvSpPr>
              <p:nvPr/>
            </p:nvSpPr>
            <p:spPr bwMode="auto">
              <a:xfrm>
                <a:off x="68" y="2664"/>
                <a:ext cx="611" cy="363"/>
              </a:xfrm>
              <a:custGeom>
                <a:avLst/>
                <a:gdLst>
                  <a:gd name="T0" fmla="*/ 1042 w 635"/>
                  <a:gd name="T1" fmla="*/ 0 h 499"/>
                  <a:gd name="T2" fmla="*/ 0 w 635"/>
                  <a:gd name="T3" fmla="*/ 0 h 499"/>
                  <a:gd name="T4" fmla="*/ 0 w 635"/>
                  <a:gd name="T5" fmla="*/ 2048 h 499"/>
                  <a:gd name="T6" fmla="*/ 1042 w 635"/>
                  <a:gd name="T7" fmla="*/ 2048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5"/>
                  <a:gd name="T13" fmla="*/ 0 h 499"/>
                  <a:gd name="T14" fmla="*/ 635 w 635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5" h="499">
                    <a:moveTo>
                      <a:pt x="635" y="0"/>
                    </a:moveTo>
                    <a:lnTo>
                      <a:pt x="0" y="0"/>
                    </a:lnTo>
                    <a:lnTo>
                      <a:pt x="0" y="499"/>
                    </a:lnTo>
                    <a:lnTo>
                      <a:pt x="635" y="499"/>
                    </a:ln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Text Box 36"/>
              <p:cNvSpPr txBox="1">
                <a:spLocks noChangeArrowheads="1"/>
              </p:cNvSpPr>
              <p:nvPr/>
            </p:nvSpPr>
            <p:spPr bwMode="auto">
              <a:xfrm>
                <a:off x="375" y="2664"/>
                <a:ext cx="2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0" u="none">
                    <a:solidFill>
                      <a:srgbClr val="0000CC"/>
                    </a:solidFill>
                    <a:ea typeface="黑体" pitchFamily="2" charset="-122"/>
                    <a:sym typeface="Wingdings" pitchFamily="2" charset="2"/>
                  </a:rPr>
                  <a:t></a:t>
                </a:r>
              </a:p>
            </p:txBody>
          </p:sp>
        </p:grpSp>
      </p:grpSp>
      <p:grpSp>
        <p:nvGrpSpPr>
          <p:cNvPr id="64574" name="Group 62"/>
          <p:cNvGrpSpPr>
            <a:grpSpLocks/>
          </p:cNvGrpSpPr>
          <p:nvPr/>
        </p:nvGrpSpPr>
        <p:grpSpPr bwMode="auto">
          <a:xfrm>
            <a:off x="5210173" y="2905273"/>
            <a:ext cx="1051291" cy="798513"/>
            <a:chOff x="4195" y="1493"/>
            <a:chExt cx="618" cy="415"/>
          </a:xfrm>
        </p:grpSpPr>
        <p:sp>
          <p:nvSpPr>
            <p:cNvPr id="795673" name="Rectangle 25"/>
            <p:cNvSpPr>
              <a:spLocks noChangeArrowheads="1"/>
            </p:cNvSpPr>
            <p:nvPr/>
          </p:nvSpPr>
          <p:spPr bwMode="auto">
            <a:xfrm>
              <a:off x="4204" y="1493"/>
              <a:ext cx="602" cy="415"/>
            </a:xfrm>
            <a:prstGeom prst="rect">
              <a:avLst/>
            </a:prstGeom>
            <a:solidFill>
              <a:srgbClr val="FF66FF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76" name="Rectangle 26"/>
            <p:cNvSpPr>
              <a:spLocks noChangeArrowheads="1"/>
            </p:cNvSpPr>
            <p:nvPr/>
          </p:nvSpPr>
          <p:spPr bwMode="auto">
            <a:xfrm>
              <a:off x="4195" y="1528"/>
              <a:ext cx="618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 dirty="0" smtClean="0">
                  <a:solidFill>
                    <a:srgbClr val="0000CC"/>
                  </a:solidFill>
                  <a:ea typeface="黑体" pitchFamily="2" charset="-122"/>
                </a:rPr>
                <a:t>CLOSE-WAIT</a:t>
              </a:r>
              <a:endParaRPr kumimoji="1" lang="en-US" altLang="zh-CN" sz="1800" b="0" u="none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pSp>
        <p:nvGrpSpPr>
          <p:cNvPr id="64580" name="Group 68"/>
          <p:cNvGrpSpPr>
            <a:grpSpLocks/>
          </p:cNvGrpSpPr>
          <p:nvPr/>
        </p:nvGrpSpPr>
        <p:grpSpPr bwMode="auto">
          <a:xfrm>
            <a:off x="5195888" y="4745038"/>
            <a:ext cx="1003300" cy="396875"/>
            <a:chOff x="4186" y="2698"/>
            <a:chExt cx="632" cy="250"/>
          </a:xfrm>
        </p:grpSpPr>
        <p:sp>
          <p:nvSpPr>
            <p:cNvPr id="795685" name="Rectangle 37"/>
            <p:cNvSpPr>
              <a:spLocks noChangeArrowheads="1"/>
            </p:cNvSpPr>
            <p:nvPr/>
          </p:nvSpPr>
          <p:spPr bwMode="auto">
            <a:xfrm>
              <a:off x="4216" y="2698"/>
              <a:ext cx="602" cy="250"/>
            </a:xfrm>
            <a:prstGeom prst="rect">
              <a:avLst/>
            </a:prstGeom>
            <a:solidFill>
              <a:srgbClr val="663300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64582" name="Text Box 56"/>
            <p:cNvSpPr txBox="1">
              <a:spLocks noChangeArrowheads="1"/>
            </p:cNvSpPr>
            <p:nvPr/>
          </p:nvSpPr>
          <p:spPr bwMode="auto">
            <a:xfrm>
              <a:off x="4186" y="2743"/>
              <a:ext cx="612" cy="15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1800" b="0" u="none">
                  <a:solidFill>
                    <a:srgbClr val="FFFF99"/>
                  </a:solidFill>
                  <a:ea typeface="黑体" pitchFamily="2" charset="-122"/>
                </a:rPr>
                <a:t>CLOSED</a:t>
              </a:r>
            </a:p>
          </p:txBody>
        </p:sp>
      </p:grpSp>
      <p:sp>
        <p:nvSpPr>
          <p:cNvPr id="795677" name="Rectangle 29"/>
          <p:cNvSpPr>
            <a:spLocks noChangeArrowheads="1"/>
          </p:cNvSpPr>
          <p:nvPr/>
        </p:nvSpPr>
        <p:spPr bwMode="auto">
          <a:xfrm>
            <a:off x="5243513" y="3768725"/>
            <a:ext cx="955675" cy="955675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4579" name="Rectangle 30"/>
          <p:cNvSpPr>
            <a:spLocks noChangeArrowheads="1"/>
          </p:cNvSpPr>
          <p:nvPr/>
        </p:nvSpPr>
        <p:spPr bwMode="auto">
          <a:xfrm>
            <a:off x="5284788" y="3951288"/>
            <a:ext cx="8286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LAST-</a:t>
            </a:r>
          </a:p>
          <a:p>
            <a:pPr algn="ctr"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849313"/>
            <a:ext cx="4789488" cy="427037"/>
          </a:xfrm>
        </p:spPr>
        <p:txBody>
          <a:bodyPr anchor="b"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必须等待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2MSL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的时间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20416"/>
            <a:ext cx="6407943" cy="2951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MSL--Maximum Segment Lifetime</a:t>
            </a: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第一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，为了保证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发送的最后一个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ACK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报文段能够到达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，为了保证 服务器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在最后阶段发给客户机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的报文段都能够被正确接收。使本连接持续的时间内所产生的所有报文段，都从网络中消失，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防止已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失效的连接请求报文段”出现在本连接中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555776" y="-666750"/>
            <a:ext cx="6158458" cy="1943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“</a:t>
            </a:r>
            <a:r>
              <a:rPr lang="zh-CN" altLang="en-US" sz="2000" b="0" u="none" dirty="0">
                <a:solidFill>
                  <a:srgbClr val="FFFF00"/>
                </a:solidFill>
              </a:rPr>
              <a:t>它</a:t>
            </a:r>
            <a:r>
              <a:rPr lang="en-US" altLang="zh-CN" sz="2000" b="0" u="none" dirty="0">
                <a:solidFill>
                  <a:srgbClr val="FFFF00"/>
                </a:solidFill>
              </a:rPr>
              <a:t>(MSL)</a:t>
            </a:r>
            <a:r>
              <a:rPr lang="zh-CN" altLang="en-US" sz="2000" b="0" u="none" dirty="0">
                <a:solidFill>
                  <a:srgbClr val="FFFF00"/>
                </a:solidFill>
              </a:rPr>
              <a:t>是任何报文段被丢弃前在网络内的最长时间”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。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——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引自</a:t>
            </a:r>
            <a:r>
              <a:rPr lang="en-US" altLang="zh-CN" sz="2000" b="0" u="none" dirty="0">
                <a:solidFill>
                  <a:srgbClr val="FFFF00"/>
                </a:solidFill>
              </a:rPr>
              <a:t>《TCP/IP</a:t>
            </a:r>
            <a:r>
              <a:rPr lang="zh-CN" altLang="en-US" sz="2000" b="0" u="none" dirty="0">
                <a:solidFill>
                  <a:srgbClr val="FFFF00"/>
                </a:solidFill>
              </a:rPr>
              <a:t>详解</a:t>
            </a:r>
            <a:r>
              <a:rPr lang="en-US" altLang="zh-CN" sz="2000" b="0" u="none" dirty="0">
                <a:solidFill>
                  <a:srgbClr val="FFFF00"/>
                </a:solidFill>
              </a:rPr>
              <a:t>》</a:t>
            </a:r>
            <a:endParaRPr lang="en-US" altLang="zh-CN" sz="2000" b="0" u="none" dirty="0" smtClean="0">
              <a:solidFill>
                <a:srgbClr val="FFFF00"/>
              </a:solidFill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RFC </a:t>
            </a:r>
            <a:r>
              <a:rPr lang="en-US" altLang="zh-CN" sz="2000" b="0" u="none" dirty="0">
                <a:solidFill>
                  <a:srgbClr val="FFFF00"/>
                </a:solidFill>
              </a:rPr>
              <a:t>793</a:t>
            </a:r>
            <a:r>
              <a:rPr lang="zh-CN" altLang="en-US" sz="2000" b="0" u="none" dirty="0">
                <a:solidFill>
                  <a:srgbClr val="FFFF00"/>
                </a:solidFill>
              </a:rPr>
              <a:t>中规定</a:t>
            </a:r>
            <a:r>
              <a:rPr lang="en-US" altLang="zh-CN" sz="2000" b="0" u="none" dirty="0">
                <a:solidFill>
                  <a:srgbClr val="FFFF00"/>
                </a:solidFill>
              </a:rPr>
              <a:t>MSL</a:t>
            </a:r>
            <a:r>
              <a:rPr lang="zh-CN" altLang="en-US" sz="2000" b="0" u="none" dirty="0">
                <a:solidFill>
                  <a:srgbClr val="FFFF00"/>
                </a:solidFill>
              </a:rPr>
              <a:t>为</a:t>
            </a:r>
            <a:r>
              <a:rPr lang="en-US" altLang="zh-CN" sz="2000" b="0" u="none" dirty="0">
                <a:solidFill>
                  <a:srgbClr val="FFFF00"/>
                </a:solidFill>
              </a:rPr>
              <a:t>2</a:t>
            </a:r>
            <a:r>
              <a:rPr lang="zh-CN" altLang="en-US" sz="2000" b="0" u="none" dirty="0">
                <a:solidFill>
                  <a:srgbClr val="FFFF00"/>
                </a:solidFill>
              </a:rPr>
              <a:t>分钟，实际应用中常用的是</a:t>
            </a:r>
            <a:r>
              <a:rPr lang="en-US" altLang="zh-CN" sz="2000" b="0" u="none" dirty="0">
                <a:solidFill>
                  <a:srgbClr val="FFFF00"/>
                </a:solidFill>
              </a:rPr>
              <a:t>30</a:t>
            </a:r>
            <a:r>
              <a:rPr lang="zh-CN" altLang="en-US" sz="2000" b="0" u="none" dirty="0">
                <a:solidFill>
                  <a:srgbClr val="FFFF00"/>
                </a:solidFill>
              </a:rPr>
              <a:t>秒，</a:t>
            </a:r>
            <a:r>
              <a:rPr lang="en-US" altLang="zh-CN" sz="2000" b="0" u="none" dirty="0">
                <a:solidFill>
                  <a:srgbClr val="FFFF00"/>
                </a:solidFill>
              </a:rPr>
              <a:t>1</a:t>
            </a:r>
            <a:r>
              <a:rPr lang="zh-CN" altLang="en-US" sz="2000" b="0" u="none" dirty="0">
                <a:solidFill>
                  <a:srgbClr val="FFFF00"/>
                </a:solidFill>
              </a:rPr>
              <a:t>分钟和</a:t>
            </a:r>
            <a:r>
              <a:rPr lang="en-US" altLang="zh-CN" sz="2000" b="0" u="none" dirty="0">
                <a:solidFill>
                  <a:srgbClr val="FFFF00"/>
                </a:solidFill>
              </a:rPr>
              <a:t>2</a:t>
            </a:r>
            <a:r>
              <a:rPr lang="zh-CN" altLang="en-US" sz="2000" b="0" u="none" dirty="0">
                <a:solidFill>
                  <a:srgbClr val="FFFF00"/>
                </a:solidFill>
              </a:rPr>
              <a:t>分钟等。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706587" y="2351738"/>
            <a:ext cx="3380929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sz="2400" u="none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客户端经历</a:t>
            </a:r>
            <a:r>
              <a:rPr lang="zh-CN" altLang="en-US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的典型的</a:t>
            </a:r>
            <a:r>
              <a:rPr lang="en-US" altLang="zh-CN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TCP</a:t>
            </a:r>
            <a:r>
              <a:rPr lang="zh-CN" altLang="en-US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状态序列</a:t>
            </a:r>
          </a:p>
        </p:txBody>
      </p:sp>
      <p:sp>
        <p:nvSpPr>
          <p:cNvPr id="4" name="椭圆 3"/>
          <p:cNvSpPr/>
          <p:nvPr/>
        </p:nvSpPr>
        <p:spPr>
          <a:xfrm>
            <a:off x="2611016" y="1051992"/>
            <a:ext cx="1447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87216" y="4480992"/>
            <a:ext cx="167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FIN_WAIT_1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39816" y="2042592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SYN_SENT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2216" y="1890192"/>
            <a:ext cx="1524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TIME_WAIT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216" y="3261792"/>
            <a:ext cx="1701552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FIN_WAIT_2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39815" y="3261792"/>
            <a:ext cx="186530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2915816" y="1204392"/>
            <a:ext cx="2438400" cy="16764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54216" y="2423592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5400000">
            <a:off x="3601616" y="2956992"/>
            <a:ext cx="1676400" cy="16764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sp>
        <p:nvSpPr>
          <p:cNvPr id="14" name="弧形 13"/>
          <p:cNvSpPr/>
          <p:nvPr/>
        </p:nvSpPr>
        <p:spPr>
          <a:xfrm rot="16200000">
            <a:off x="1925217" y="823393"/>
            <a:ext cx="1219200" cy="19812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sp>
        <p:nvSpPr>
          <p:cNvPr id="15" name="弧形 14"/>
          <p:cNvSpPr/>
          <p:nvPr/>
        </p:nvSpPr>
        <p:spPr>
          <a:xfrm rot="10800000">
            <a:off x="1468016" y="2728391"/>
            <a:ext cx="2438400" cy="19050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468016" y="2347392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4135016" y="899592"/>
            <a:ext cx="328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客户端应用程序发起一个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endParaRPr lang="zh-CN" altLang="en-US" sz="16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5430416" y="158539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endParaRPr lang="zh-CN" altLang="en-US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5430416" y="2575992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SYNACK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endParaRPr lang="zh-CN" altLang="en-US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5354216" y="371899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</a:t>
            </a:r>
            <a:endParaRPr lang="zh-CN" altLang="en-US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4439816" y="4633392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客户端应用程序发起关闭连接</a:t>
            </a:r>
            <a:endParaRPr lang="zh-CN" altLang="en-US" sz="16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31"/>
          <p:cNvSpPr txBox="1"/>
          <p:nvPr/>
        </p:nvSpPr>
        <p:spPr>
          <a:xfrm>
            <a:off x="553616" y="4023792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不发送数据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Box 32"/>
          <p:cNvSpPr txBox="1"/>
          <p:nvPr/>
        </p:nvSpPr>
        <p:spPr>
          <a:xfrm>
            <a:off x="248816" y="2575992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</a:p>
        </p:txBody>
      </p:sp>
      <p:sp>
        <p:nvSpPr>
          <p:cNvPr id="24" name="TextBox 33"/>
          <p:cNvSpPr txBox="1"/>
          <p:nvPr/>
        </p:nvSpPr>
        <p:spPr>
          <a:xfrm>
            <a:off x="858416" y="97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2MSL</a:t>
            </a:r>
          </a:p>
        </p:txBody>
      </p:sp>
    </p:spTree>
    <p:extLst>
      <p:ext uri="{BB962C8B-B14F-4D97-AF65-F5344CB8AC3E}">
        <p14:creationId xmlns:p14="http://schemas.microsoft.com/office/powerpoint/2010/main" val="411452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99792" y="1060376"/>
            <a:ext cx="1447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99792" y="4565575"/>
            <a:ext cx="1904999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28592" y="2050976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0992" y="1898576"/>
            <a:ext cx="1447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LAST_ACK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0992" y="3270176"/>
            <a:ext cx="1684784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CLOSE_WAIT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28592" y="3270176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SYN_RCVD</a:t>
            </a:r>
            <a:endParaRPr lang="zh-CN" altLang="en-US" sz="12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3004592" y="1212776"/>
            <a:ext cx="2438400" cy="16764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42992" y="2431976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 rot="5400000">
            <a:off x="3576091" y="2851075"/>
            <a:ext cx="1905002" cy="1676399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sp>
        <p:nvSpPr>
          <p:cNvPr id="12" name="弧形 11"/>
          <p:cNvSpPr/>
          <p:nvPr/>
        </p:nvSpPr>
        <p:spPr>
          <a:xfrm rot="16200000">
            <a:off x="2013993" y="831777"/>
            <a:ext cx="1219200" cy="19812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sp>
        <p:nvSpPr>
          <p:cNvPr id="13" name="弧形 12"/>
          <p:cNvSpPr/>
          <p:nvPr/>
        </p:nvSpPr>
        <p:spPr>
          <a:xfrm rot="10800000">
            <a:off x="1556792" y="2736775"/>
            <a:ext cx="2438400" cy="1905000"/>
          </a:xfrm>
          <a:prstGeom prst="arc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none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556792" y="2355776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/>
          <p:cNvSpPr txBox="1"/>
          <p:nvPr/>
        </p:nvSpPr>
        <p:spPr>
          <a:xfrm>
            <a:off x="4223792" y="907976"/>
            <a:ext cx="37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服务器应用程序创建一个监听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endParaRPr lang="zh-CN" altLang="en-US" sz="16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5519192" y="2584376"/>
            <a:ext cx="166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并发送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SYNACK</a:t>
            </a:r>
            <a:endParaRPr lang="zh-CN" altLang="en-US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5366792" y="3879776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不发送</a:t>
            </a:r>
          </a:p>
        </p:txBody>
      </p:sp>
      <p:sp>
        <p:nvSpPr>
          <p:cNvPr id="18" name="TextBox 31"/>
          <p:cNvSpPr txBox="1"/>
          <p:nvPr/>
        </p:nvSpPr>
        <p:spPr>
          <a:xfrm>
            <a:off x="642392" y="4032176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13792" y="2584376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发送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</a:t>
            </a:r>
          </a:p>
        </p:txBody>
      </p:sp>
      <p:sp>
        <p:nvSpPr>
          <p:cNvPr id="20" name="TextBox 33"/>
          <p:cNvSpPr txBox="1"/>
          <p:nvPr/>
        </p:nvSpPr>
        <p:spPr>
          <a:xfrm>
            <a:off x="947192" y="984176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en-US" altLang="zh-CN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u="none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不发送</a:t>
            </a:r>
            <a:endParaRPr lang="en-US" altLang="zh-CN" sz="1600" u="none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779710" y="2470075"/>
            <a:ext cx="3380929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服务器</a:t>
            </a:r>
            <a:r>
              <a:rPr lang="zh-CN" altLang="en-US" sz="2400" u="none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端经历</a:t>
            </a:r>
            <a:r>
              <a:rPr lang="zh-CN" altLang="en-US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的典型的</a:t>
            </a:r>
            <a:r>
              <a:rPr lang="en-US" altLang="zh-CN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TCP</a:t>
            </a:r>
            <a:r>
              <a:rPr lang="zh-CN" altLang="en-US" sz="2400" u="none" dirty="0">
                <a:latin typeface="Times New Roman" panose="02020603050405020304" pitchFamily="18" charset="0"/>
                <a:ea typeface="黑体" panose="02010609060101010101" pitchFamily="2" charset="-122"/>
              </a:rPr>
              <a:t>状态序列</a:t>
            </a:r>
          </a:p>
        </p:txBody>
      </p:sp>
    </p:spTree>
    <p:extLst>
      <p:ext uri="{BB962C8B-B14F-4D97-AF65-F5344CB8AC3E}">
        <p14:creationId xmlns:p14="http://schemas.microsoft.com/office/powerpoint/2010/main" val="427403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447675" y="752475"/>
            <a:ext cx="6429375" cy="668338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三、保持定时器与时间等待定时器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539750" y="1492250"/>
            <a:ext cx="5256213" cy="252095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协议设置了</a:t>
            </a:r>
            <a:r>
              <a:rPr lang="en-US" altLang="zh-CN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种计时器：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重传计时器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持续计时器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保持计时器</a:t>
            </a:r>
            <a:endParaRPr lang="en-US" altLang="zh-CN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时间等待计时</a:t>
            </a:r>
            <a:endParaRPr lang="en-US" altLang="zh-CN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2"/>
          <p:cNvSpPr>
            <a:spLocks noChangeArrowheads="1"/>
          </p:cNvSpPr>
          <p:nvPr/>
        </p:nvSpPr>
        <p:spPr bwMode="auto">
          <a:xfrm>
            <a:off x="500063" y="1511300"/>
            <a:ext cx="5214937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第六章       </a:t>
            </a:r>
            <a:r>
              <a:rPr lang="zh-CN" altLang="en-US" u="none" dirty="0">
                <a:solidFill>
                  <a:srgbClr val="194D19"/>
                </a:solidFill>
                <a:latin typeface="华文新魏" pitchFamily="2" charset="-122"/>
              </a:rPr>
              <a:t>传输</a:t>
            </a:r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层</a:t>
            </a:r>
            <a:endParaRPr lang="en-US" altLang="zh-CN" u="none" dirty="0">
              <a:solidFill>
                <a:srgbClr val="194D19"/>
              </a:solidFill>
              <a:latin typeface="华文新魏" pitchFamily="2" charset="-122"/>
            </a:endParaRPr>
          </a:p>
          <a:p>
            <a:endParaRPr lang="en-US" altLang="zh-CN" sz="1400" u="none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u="none" dirty="0">
                <a:solidFill>
                  <a:srgbClr val="002060"/>
                </a:solidFill>
              </a:rPr>
              <a:t>第四节 </a:t>
            </a:r>
            <a:r>
              <a:rPr lang="en-US" altLang="zh-CN" sz="2400" u="none" dirty="0">
                <a:solidFill>
                  <a:srgbClr val="002060"/>
                </a:solidFill>
              </a:rPr>
              <a:t>TCP</a:t>
            </a:r>
            <a:r>
              <a:rPr lang="zh-CN" altLang="en-US" sz="2400" u="none" dirty="0">
                <a:solidFill>
                  <a:srgbClr val="002060"/>
                </a:solidFill>
              </a:rPr>
              <a:t>连接的建立与释放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2"/>
          <p:cNvSpPr>
            <a:spLocks noGrp="1"/>
          </p:cNvSpPr>
          <p:nvPr>
            <p:ph idx="4294967295"/>
          </p:nvPr>
        </p:nvSpPr>
        <p:spPr>
          <a:xfrm>
            <a:off x="215900" y="915988"/>
            <a:ext cx="6300788" cy="38163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保持计时器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保持定时器用来防止（因客户机故障导致的）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连接处以长时期空闲状态；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超时通常设置为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小时，超过后将发送探测报文。发动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个探测报文仍没有响应，将终止连接。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时间等待计时器</a:t>
            </a:r>
            <a:endParaRPr lang="en-US" altLang="zh-CN" sz="2000" b="1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在连接终止期间使用。在时间等待期间，连接没有真正关闭，还出于一种过渡状态。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时间等待定时器的值通常设置为报文寿命的两倍。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2666529" y="2199854"/>
            <a:ext cx="3705671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sz="4800" u="none" kern="0" smtClean="0">
                <a:solidFill>
                  <a:srgbClr val="1A386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习题</a:t>
            </a:r>
            <a:endParaRPr lang="zh-CN" altLang="en-US" sz="4800" u="none" kern="0" dirty="0">
              <a:solidFill>
                <a:srgbClr val="1A3868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8408"/>
            <a:ext cx="6429420" cy="30876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、以下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协议工作原理与过程的描述中，错误的是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TCP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连接建立过程需要经过“三次握手”的过程  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当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TCP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传输连接建立之后，客户端与服务器端的应用进程进行全双工的字节流传输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只有客户端可以主动提出释放连接请求  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TCP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连接释放需要经过“四次握手”的过程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74828" y="635174"/>
            <a:ext cx="6429420" cy="857250"/>
          </a:xfrm>
        </p:spPr>
        <p:txBody>
          <a:bodyPr/>
          <a:lstStyle/>
          <a:p>
            <a:r>
              <a:rPr lang="zh-CN" altLang="en-US" sz="2400" dirty="0"/>
              <a:t>选择</a:t>
            </a:r>
          </a:p>
        </p:txBody>
      </p:sp>
      <p:sp>
        <p:nvSpPr>
          <p:cNvPr id="5" name="矩形 4"/>
          <p:cNvSpPr/>
          <p:nvPr/>
        </p:nvSpPr>
        <p:spPr>
          <a:xfrm>
            <a:off x="1027132" y="1894855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C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16360"/>
            <a:ext cx="6912768" cy="39604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以下关于TCP连接三次握手过程的描述中错误的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（）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客户进程发送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连接建立请求报文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”不携带数据，需要给报文一个序号</a:t>
            </a:r>
            <a:r>
              <a:rPr lang="en-US" altLang="zh-CN" sz="2000" dirty="0" err="1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连接建立请求报文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的序号seq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值x是随机产生的，可以为0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服务器进程同意建立连接，则发送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SYN=1, ACK=1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连接建立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请求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确认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报文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  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客户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进程用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连接建立请求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确认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报文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”来确认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连接建立</a:t>
            </a:r>
            <a:endParaRPr lang="zh-CN" altLang="en-US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988368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>
                <a:solidFill>
                  <a:srgbClr val="FF0000"/>
                </a:solidFill>
              </a:rPr>
              <a:t>B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4392"/>
            <a:ext cx="6912768" cy="30243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以下关于TCP保持计时器的描述中错误的是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 ）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设置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保持计时器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目的是防止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连接长时间空闲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服务器端接收到客户端的报文时就将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保持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计时器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复位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  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服务器端过了设定的时间没有收到客户端的信息，就发送探测报文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如果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每隔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5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秒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发送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10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个探测报文还没有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响应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就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终止该连接</a:t>
            </a:r>
          </a:p>
        </p:txBody>
      </p:sp>
      <p:sp>
        <p:nvSpPr>
          <p:cNvPr id="5" name="矩形 4"/>
          <p:cNvSpPr/>
          <p:nvPr/>
        </p:nvSpPr>
        <p:spPr>
          <a:xfrm>
            <a:off x="5724128" y="1276400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D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60376"/>
            <a:ext cx="6429420" cy="308768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以下</a:t>
            </a:r>
            <a:r>
              <a:rPr lang="zh-CN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关于TCP连接释放过程的描述中，错误的</a:t>
            </a:r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 ）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客户进程如果主动提出释放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TCP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连接，先发送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FIN=1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的“连接释放请求报文”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服务器进程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在接收到“连接释放请求报文”后需发回“连接释放请求确认报文”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服务器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进程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停止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发送数据，立即向客户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发送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“连接释放请求报文”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客户在接收到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FIN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报文之后，向服务器发送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</a:rPr>
              <a:t>“连接释放请求确认报文”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8184" y="1132384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C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 idx="4294967295"/>
          </p:nvPr>
        </p:nvSpPr>
        <p:spPr>
          <a:xfrm>
            <a:off x="255077" y="700336"/>
            <a:ext cx="5470525" cy="747712"/>
          </a:xfrm>
        </p:spPr>
        <p:txBody>
          <a:bodyPr/>
          <a:lstStyle/>
          <a:p>
            <a:pPr algn="l">
              <a:defRPr/>
            </a:pP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连接建立与释放</a:t>
            </a: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563887" y="52264"/>
            <a:ext cx="4032449" cy="5092824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</p:spPr>
      </p:pic>
      <p:sp>
        <p:nvSpPr>
          <p:cNvPr id="55300" name="内容占位符 2"/>
          <p:cNvSpPr>
            <a:spLocks/>
          </p:cNvSpPr>
          <p:nvPr/>
        </p:nvSpPr>
        <p:spPr bwMode="auto">
          <a:xfrm>
            <a:off x="251520" y="1708448"/>
            <a:ext cx="314325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b="0" u="none" dirty="0">
                <a:solidFill>
                  <a:srgbClr val="1A3868"/>
                </a:solidFill>
              </a:rPr>
              <a:t>连接建立阶段：</a:t>
            </a:r>
            <a:r>
              <a:rPr lang="zh-CN" altLang="en-US" sz="2000" b="0" u="none" dirty="0">
                <a:solidFill>
                  <a:srgbClr val="C00000"/>
                </a:solidFill>
              </a:rPr>
              <a:t>三次握手</a:t>
            </a:r>
            <a:endParaRPr lang="en-US" altLang="zh-CN" sz="2000" b="0" u="none" dirty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b="0" u="none" dirty="0">
                <a:solidFill>
                  <a:srgbClr val="1A3868"/>
                </a:solidFill>
              </a:rPr>
              <a:t>数据传输阶段</a:t>
            </a:r>
            <a:endParaRPr lang="en-US" altLang="zh-CN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000" b="0" u="none" dirty="0">
              <a:solidFill>
                <a:srgbClr val="1A3868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b="0" u="none" dirty="0">
                <a:solidFill>
                  <a:srgbClr val="1A3868"/>
                </a:solidFill>
              </a:rPr>
              <a:t>连接释放阶段：</a:t>
            </a:r>
            <a:r>
              <a:rPr lang="zh-CN" altLang="en-US" sz="2000" b="0" u="none" dirty="0">
                <a:solidFill>
                  <a:srgbClr val="C00000"/>
                </a:solidFill>
              </a:rPr>
              <a:t>四次握手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4294967295"/>
          </p:nvPr>
        </p:nvSpPr>
        <p:spPr>
          <a:xfrm>
            <a:off x="329646" y="772344"/>
            <a:ext cx="7920038" cy="64928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连接建立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8408"/>
            <a:ext cx="6619875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20502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用三次握手建立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2160588" y="2136775"/>
            <a:ext cx="3054350" cy="722313"/>
            <a:chOff x="1361" y="1346"/>
            <a:chExt cx="1924" cy="455"/>
          </a:xfrm>
        </p:grpSpPr>
        <p:sp>
          <p:nvSpPr>
            <p:cNvPr id="20483" name="Rectangle 25"/>
            <p:cNvSpPr>
              <a:spLocks noChangeArrowheads="1"/>
            </p:cNvSpPr>
            <p:nvPr/>
          </p:nvSpPr>
          <p:spPr bwMode="auto">
            <a:xfrm rot="507053">
              <a:off x="1631" y="1346"/>
              <a:ext cx="134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0" u="none">
                  <a:solidFill>
                    <a:srgbClr val="0000CC"/>
                  </a:solidFill>
                  <a:ea typeface="黑体" pitchFamily="2" charset="-122"/>
                </a:rPr>
                <a:t>SYN = 1, seq = x</a:t>
              </a:r>
            </a:p>
          </p:txBody>
        </p:sp>
        <p:sp>
          <p:nvSpPr>
            <p:cNvPr id="20484" name="Line 28"/>
            <p:cNvSpPr>
              <a:spLocks noChangeShapeType="1"/>
            </p:cNvSpPr>
            <p:nvPr/>
          </p:nvSpPr>
          <p:spPr bwMode="auto">
            <a:xfrm>
              <a:off x="1361" y="1503"/>
              <a:ext cx="1924" cy="298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1184275" y="1966913"/>
            <a:ext cx="966788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0486" name="Text Box 32"/>
          <p:cNvSpPr txBox="1">
            <a:spLocks noChangeArrowheads="1"/>
          </p:cNvSpPr>
          <p:nvPr/>
        </p:nvSpPr>
        <p:spPr bwMode="auto">
          <a:xfrm>
            <a:off x="1135063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5183188" y="1966913"/>
            <a:ext cx="985837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5143500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20489" name="Rectangle 44"/>
          <p:cNvSpPr>
            <a:spLocks noChangeArrowheads="1"/>
          </p:cNvSpPr>
          <p:nvPr/>
        </p:nvSpPr>
        <p:spPr bwMode="auto">
          <a:xfrm>
            <a:off x="146050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主动打开</a:t>
            </a:r>
          </a:p>
        </p:txBody>
      </p:sp>
      <p:sp>
        <p:nvSpPr>
          <p:cNvPr id="20490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Rectangle 45"/>
          <p:cNvSpPr>
            <a:spLocks noChangeArrowheads="1"/>
          </p:cNvSpPr>
          <p:nvPr/>
        </p:nvSpPr>
        <p:spPr bwMode="auto">
          <a:xfrm>
            <a:off x="6169025" y="2097088"/>
            <a:ext cx="1095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被动打开</a:t>
            </a:r>
          </a:p>
        </p:txBody>
      </p:sp>
      <p:sp>
        <p:nvSpPr>
          <p:cNvPr id="20492" name="Freeform 50"/>
          <p:cNvSpPr>
            <a:spLocks/>
          </p:cNvSpPr>
          <p:nvPr/>
        </p:nvSpPr>
        <p:spPr bwMode="auto">
          <a:xfrm>
            <a:off x="5880100" y="1720850"/>
            <a:ext cx="1381125" cy="704850"/>
          </a:xfrm>
          <a:custGeom>
            <a:avLst/>
            <a:gdLst>
              <a:gd name="T0" fmla="*/ 0 w 792"/>
              <a:gd name="T1" fmla="*/ 0 h 487"/>
              <a:gd name="T2" fmla="*/ 2147483647 w 792"/>
              <a:gd name="T3" fmla="*/ 10474332 h 487"/>
              <a:gd name="T4" fmla="*/ 2147483647 w 792"/>
              <a:gd name="T5" fmla="*/ 1240101852 h 487"/>
              <a:gd name="T6" fmla="*/ 611240266 w 792"/>
              <a:gd name="T7" fmla="*/ 1221248928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487"/>
              <a:gd name="T14" fmla="*/ 792 w 79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487">
                <a:moveTo>
                  <a:pt x="0" y="0"/>
                </a:moveTo>
                <a:lnTo>
                  <a:pt x="792" y="4"/>
                </a:lnTo>
                <a:lnTo>
                  <a:pt x="792" y="487"/>
                </a:lnTo>
                <a:lnTo>
                  <a:pt x="183" y="480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93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5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0496" name="Rectangle 56"/>
          <p:cNvSpPr>
            <a:spLocks noChangeArrowheads="1"/>
          </p:cNvSpPr>
          <p:nvPr/>
        </p:nvSpPr>
        <p:spPr bwMode="auto">
          <a:xfrm>
            <a:off x="5192713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0497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20498" name="Rectangle 58"/>
          <p:cNvSpPr>
            <a:spLocks noChangeArrowheads="1"/>
          </p:cNvSpPr>
          <p:nvPr/>
        </p:nvSpPr>
        <p:spPr bwMode="auto">
          <a:xfrm>
            <a:off x="5241925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720" y="3644114"/>
            <a:ext cx="6500858" cy="12858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0" u="none">
                <a:solidFill>
                  <a:srgbClr val="FFFF00"/>
                </a:solidFill>
              </a:rPr>
              <a:t>A </a:t>
            </a:r>
            <a:r>
              <a:rPr lang="zh-CN" altLang="en-US" sz="2000" b="0" u="none">
                <a:solidFill>
                  <a:srgbClr val="FFFF00"/>
                </a:solidFill>
              </a:rPr>
              <a:t>向 </a:t>
            </a:r>
            <a:r>
              <a:rPr lang="en-US" altLang="zh-CN" sz="2000" b="0" u="none">
                <a:solidFill>
                  <a:srgbClr val="FFFF00"/>
                </a:solidFill>
              </a:rPr>
              <a:t>B </a:t>
            </a:r>
            <a:r>
              <a:rPr lang="zh-CN" altLang="en-US" sz="2000" b="0" u="none">
                <a:solidFill>
                  <a:srgbClr val="FFFF00"/>
                </a:solidFill>
              </a:rPr>
              <a:t>发出连接请求报文段，报头中的同步位 </a:t>
            </a:r>
            <a:r>
              <a:rPr lang="en-US" altLang="zh-CN" sz="2000" b="0" u="none">
                <a:solidFill>
                  <a:srgbClr val="FFFF00"/>
                </a:solidFill>
              </a:rPr>
              <a:t>SYN = 1</a:t>
            </a:r>
            <a:r>
              <a:rPr lang="zh-CN" altLang="en-US" sz="2000" b="0" u="none">
                <a:solidFill>
                  <a:srgbClr val="FFFF00"/>
                </a:solidFill>
              </a:rPr>
              <a:t>，并选择序号 </a:t>
            </a:r>
            <a:r>
              <a:rPr lang="en-US" altLang="zh-CN" sz="2000" b="0" u="none">
                <a:solidFill>
                  <a:srgbClr val="FFFF00"/>
                </a:solidFill>
              </a:rPr>
              <a:t>seq = x</a:t>
            </a:r>
            <a:r>
              <a:rPr lang="zh-CN" altLang="en-US" sz="2000" b="0" u="none">
                <a:solidFill>
                  <a:srgbClr val="FFFF00"/>
                </a:solidFill>
              </a:rPr>
              <a:t>，表明传送数据时的第一个数据字节的序号是 </a:t>
            </a:r>
            <a:r>
              <a:rPr lang="en-US" altLang="zh-CN" sz="2000" b="0" u="none">
                <a:solidFill>
                  <a:srgbClr val="FFFF00"/>
                </a:solidFill>
              </a:rPr>
              <a:t>x</a:t>
            </a:r>
            <a:r>
              <a:rPr lang="zh-CN" altLang="en-US" sz="2000" b="0" u="none">
                <a:solidFill>
                  <a:srgbClr val="FFFF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22552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用三次握手建立 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22531" name="Rectangle 25"/>
          <p:cNvSpPr>
            <a:spLocks noChangeArrowheads="1"/>
          </p:cNvSpPr>
          <p:nvPr/>
        </p:nvSpPr>
        <p:spPr bwMode="auto">
          <a:xfrm rot="507053">
            <a:off x="2589213" y="2136775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seq = x</a:t>
            </a:r>
          </a:p>
        </p:txBody>
      </p:sp>
      <p:sp>
        <p:nvSpPr>
          <p:cNvPr id="22532" name="Line 28"/>
          <p:cNvSpPr>
            <a:spLocks noChangeShapeType="1"/>
          </p:cNvSpPr>
          <p:nvPr/>
        </p:nvSpPr>
        <p:spPr bwMode="auto">
          <a:xfrm>
            <a:off x="2160588" y="2386013"/>
            <a:ext cx="3054350" cy="473075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1184275" y="1966913"/>
            <a:ext cx="966788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2534" name="Text Box 32"/>
          <p:cNvSpPr txBox="1">
            <a:spLocks noChangeArrowheads="1"/>
          </p:cNvSpPr>
          <p:nvPr/>
        </p:nvSpPr>
        <p:spPr bwMode="auto">
          <a:xfrm>
            <a:off x="1135063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5205413" y="1966913"/>
            <a:ext cx="985837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2536" name="Text Box 39"/>
          <p:cNvSpPr txBox="1">
            <a:spLocks noChangeArrowheads="1"/>
          </p:cNvSpPr>
          <p:nvPr/>
        </p:nvSpPr>
        <p:spPr bwMode="auto">
          <a:xfrm>
            <a:off x="5165725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22537" name="Rectangle 44"/>
          <p:cNvSpPr>
            <a:spLocks noChangeArrowheads="1"/>
          </p:cNvSpPr>
          <p:nvPr/>
        </p:nvSpPr>
        <p:spPr bwMode="auto">
          <a:xfrm>
            <a:off x="146050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主动打开</a:t>
            </a:r>
          </a:p>
        </p:txBody>
      </p:sp>
      <p:sp>
        <p:nvSpPr>
          <p:cNvPr id="22538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45"/>
          <p:cNvSpPr>
            <a:spLocks noChangeArrowheads="1"/>
          </p:cNvSpPr>
          <p:nvPr/>
        </p:nvSpPr>
        <p:spPr bwMode="auto">
          <a:xfrm>
            <a:off x="6191250" y="2097088"/>
            <a:ext cx="1095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被动打开</a:t>
            </a:r>
          </a:p>
        </p:txBody>
      </p:sp>
      <p:sp>
        <p:nvSpPr>
          <p:cNvPr id="22540" name="Freeform 50"/>
          <p:cNvSpPr>
            <a:spLocks/>
          </p:cNvSpPr>
          <p:nvPr/>
        </p:nvSpPr>
        <p:spPr bwMode="auto">
          <a:xfrm>
            <a:off x="5902325" y="1720850"/>
            <a:ext cx="1381125" cy="704850"/>
          </a:xfrm>
          <a:custGeom>
            <a:avLst/>
            <a:gdLst>
              <a:gd name="T0" fmla="*/ 0 w 792"/>
              <a:gd name="T1" fmla="*/ 0 h 487"/>
              <a:gd name="T2" fmla="*/ 2147483647 w 792"/>
              <a:gd name="T3" fmla="*/ 10474332 h 487"/>
              <a:gd name="T4" fmla="*/ 2147483647 w 792"/>
              <a:gd name="T5" fmla="*/ 1240101852 h 487"/>
              <a:gd name="T6" fmla="*/ 611240266 w 792"/>
              <a:gd name="T7" fmla="*/ 1221248928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487"/>
              <a:gd name="T14" fmla="*/ 792 w 79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487">
                <a:moveTo>
                  <a:pt x="0" y="0"/>
                </a:moveTo>
                <a:lnTo>
                  <a:pt x="792" y="4"/>
                </a:lnTo>
                <a:lnTo>
                  <a:pt x="792" y="487"/>
                </a:lnTo>
                <a:lnTo>
                  <a:pt x="183" y="480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41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2544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2545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22546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720" y="3644114"/>
            <a:ext cx="6500858" cy="12858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altLang="zh-CN" sz="2000" b="0" u="none" dirty="0">
                <a:solidFill>
                  <a:srgbClr val="FFFF00"/>
                </a:solidFill>
              </a:rPr>
              <a:t> B </a:t>
            </a:r>
            <a:r>
              <a:rPr lang="zh-CN" altLang="en-US" sz="2000" b="0" u="none" dirty="0">
                <a:solidFill>
                  <a:srgbClr val="FFFF00"/>
                </a:solidFill>
              </a:rPr>
              <a:t>收到连接请求报文段后，如同意则发回确认。 </a:t>
            </a: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在确认报文段中使 </a:t>
            </a:r>
            <a:r>
              <a:rPr lang="en-US" altLang="zh-CN" sz="2000" b="0" u="none" dirty="0">
                <a:solidFill>
                  <a:srgbClr val="FFFF00"/>
                </a:solidFill>
              </a:rPr>
              <a:t>SYN = 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 </a:t>
            </a:r>
            <a:r>
              <a:rPr lang="en-US" altLang="zh-CN" sz="2000" b="0" u="none" dirty="0">
                <a:solidFill>
                  <a:srgbClr val="FFFF00"/>
                </a:solidFill>
              </a:rPr>
              <a:t>ACK = 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，其确认号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ack</a:t>
            </a:r>
            <a:r>
              <a:rPr lang="en-US" altLang="zh-CN" sz="2000" b="0" u="none" dirty="0">
                <a:solidFill>
                  <a:srgbClr val="FFFF00"/>
                </a:solidFill>
              </a:rPr>
              <a:t> = x </a:t>
            </a:r>
            <a:r>
              <a:rPr lang="en-US" altLang="zh-CN" sz="2000" b="0" u="none" dirty="0">
                <a:solidFill>
                  <a:srgbClr val="FFFF00"/>
                </a:solidFill>
                <a:sym typeface="Symbol" pitchFamily="18" charset="2"/>
              </a:rPr>
              <a:t></a:t>
            </a:r>
            <a:r>
              <a:rPr lang="en-US" altLang="zh-CN" sz="2000" b="0" u="none" dirty="0">
                <a:solidFill>
                  <a:srgbClr val="FFFF00"/>
                </a:solidFill>
              </a:rPr>
              <a:t> 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，自己选择的序号 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seq</a:t>
            </a:r>
            <a:r>
              <a:rPr lang="en-US" altLang="zh-CN" sz="2000" b="0" u="none" dirty="0">
                <a:solidFill>
                  <a:srgbClr val="FFFF00"/>
                </a:solidFill>
              </a:rPr>
              <a:t> = y</a:t>
            </a:r>
            <a:r>
              <a:rPr lang="zh-CN" altLang="en-US" sz="2000" b="0" u="none" dirty="0">
                <a:solidFill>
                  <a:srgbClr val="FFFF00"/>
                </a:solidFill>
              </a:rPr>
              <a:t>。</a:t>
            </a:r>
          </a:p>
        </p:txBody>
      </p: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581025" y="2919413"/>
            <a:ext cx="4581525" cy="531812"/>
            <a:chOff x="366" y="1839"/>
            <a:chExt cx="2886" cy="335"/>
          </a:xfrm>
        </p:grpSpPr>
        <p:sp>
          <p:nvSpPr>
            <p:cNvPr id="22550" name="Line 49"/>
            <p:cNvSpPr>
              <a:spLocks noChangeShapeType="1"/>
            </p:cNvSpPr>
            <p:nvPr/>
          </p:nvSpPr>
          <p:spPr bwMode="auto">
            <a:xfrm flipH="1">
              <a:off x="1362" y="1859"/>
              <a:ext cx="1890" cy="315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Rectangle 50"/>
            <p:cNvSpPr>
              <a:spLocks noChangeArrowheads="1"/>
            </p:cNvSpPr>
            <p:nvPr/>
          </p:nvSpPr>
          <p:spPr bwMode="auto">
            <a:xfrm rot="20990024" flipH="1">
              <a:off x="366" y="1839"/>
              <a:ext cx="2739" cy="24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0" u="none">
                  <a:solidFill>
                    <a:srgbClr val="0000CC"/>
                  </a:solidFill>
                  <a:ea typeface="黑体" pitchFamily="2" charset="-122"/>
                </a:rPr>
                <a:t>SYN = 1, ACK = 1, seq = y, ack= x </a:t>
              </a:r>
              <a:r>
                <a:rPr kumimoji="1" lang="en-US" altLang="zh-CN" sz="20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 1</a:t>
              </a:r>
              <a:endParaRPr kumimoji="1" lang="en-US" altLang="zh-CN" sz="2000" b="0" u="none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24602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用三次握手建立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 rot="507053">
            <a:off x="2589213" y="2136775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seq = x</a:t>
            </a:r>
          </a:p>
        </p:txBody>
      </p:sp>
      <p:sp>
        <p:nvSpPr>
          <p:cNvPr id="24580" name="Line 28"/>
          <p:cNvSpPr>
            <a:spLocks noChangeShapeType="1"/>
          </p:cNvSpPr>
          <p:nvPr/>
        </p:nvSpPr>
        <p:spPr bwMode="auto">
          <a:xfrm>
            <a:off x="2160588" y="2386013"/>
            <a:ext cx="3054350" cy="473075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1184275" y="1966913"/>
            <a:ext cx="966788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4582" name="Text Box 32"/>
          <p:cNvSpPr txBox="1">
            <a:spLocks noChangeArrowheads="1"/>
          </p:cNvSpPr>
          <p:nvPr/>
        </p:nvSpPr>
        <p:spPr bwMode="auto">
          <a:xfrm>
            <a:off x="1135063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5205413" y="1966913"/>
            <a:ext cx="985837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4584" name="Text Box 39"/>
          <p:cNvSpPr txBox="1">
            <a:spLocks noChangeArrowheads="1"/>
          </p:cNvSpPr>
          <p:nvPr/>
        </p:nvSpPr>
        <p:spPr bwMode="auto">
          <a:xfrm>
            <a:off x="5165725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24585" name="Rectangle 44"/>
          <p:cNvSpPr>
            <a:spLocks noChangeArrowheads="1"/>
          </p:cNvSpPr>
          <p:nvPr/>
        </p:nvSpPr>
        <p:spPr bwMode="auto">
          <a:xfrm>
            <a:off x="146050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主动打开</a:t>
            </a:r>
          </a:p>
        </p:txBody>
      </p:sp>
      <p:sp>
        <p:nvSpPr>
          <p:cNvPr id="24586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Rectangle 45"/>
          <p:cNvSpPr>
            <a:spLocks noChangeArrowheads="1"/>
          </p:cNvSpPr>
          <p:nvPr/>
        </p:nvSpPr>
        <p:spPr bwMode="auto">
          <a:xfrm>
            <a:off x="6191250" y="2097088"/>
            <a:ext cx="1095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被动打开</a:t>
            </a:r>
          </a:p>
        </p:txBody>
      </p:sp>
      <p:sp>
        <p:nvSpPr>
          <p:cNvPr id="24588" name="Freeform 50"/>
          <p:cNvSpPr>
            <a:spLocks/>
          </p:cNvSpPr>
          <p:nvPr/>
        </p:nvSpPr>
        <p:spPr bwMode="auto">
          <a:xfrm>
            <a:off x="5902325" y="1720850"/>
            <a:ext cx="1381125" cy="704850"/>
          </a:xfrm>
          <a:custGeom>
            <a:avLst/>
            <a:gdLst>
              <a:gd name="T0" fmla="*/ 0 w 792"/>
              <a:gd name="T1" fmla="*/ 0 h 487"/>
              <a:gd name="T2" fmla="*/ 2147483647 w 792"/>
              <a:gd name="T3" fmla="*/ 10474332 h 487"/>
              <a:gd name="T4" fmla="*/ 2147483647 w 792"/>
              <a:gd name="T5" fmla="*/ 1240101852 h 487"/>
              <a:gd name="T6" fmla="*/ 611240266 w 792"/>
              <a:gd name="T7" fmla="*/ 1221248928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487"/>
              <a:gd name="T14" fmla="*/ 792 w 79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487">
                <a:moveTo>
                  <a:pt x="0" y="0"/>
                </a:moveTo>
                <a:lnTo>
                  <a:pt x="792" y="4"/>
                </a:lnTo>
                <a:lnTo>
                  <a:pt x="792" y="487"/>
                </a:lnTo>
                <a:lnTo>
                  <a:pt x="183" y="480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89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1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4592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4593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24594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sp>
        <p:nvSpPr>
          <p:cNvPr id="24595" name="Line 49"/>
          <p:cNvSpPr>
            <a:spLocks noChangeShapeType="1"/>
          </p:cNvSpPr>
          <p:nvPr/>
        </p:nvSpPr>
        <p:spPr bwMode="auto">
          <a:xfrm flipH="1">
            <a:off x="2162175" y="2951163"/>
            <a:ext cx="3000375" cy="500062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Rectangle 50"/>
          <p:cNvSpPr>
            <a:spLocks noChangeArrowheads="1"/>
          </p:cNvSpPr>
          <p:nvPr/>
        </p:nvSpPr>
        <p:spPr bwMode="auto">
          <a:xfrm rot="20990024" flipH="1">
            <a:off x="581025" y="2919413"/>
            <a:ext cx="4348163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ACK = 1, seq = y, ack= x </a:t>
            </a:r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  <a:sym typeface="Symbol" pitchFamily="18" charset="2"/>
              </a:rPr>
              <a:t> 1</a:t>
            </a:r>
            <a:endParaRPr kumimoji="1" lang="en-US" altLang="zh-CN" sz="2000" b="0" u="none">
              <a:solidFill>
                <a:srgbClr val="0000CC"/>
              </a:solidFill>
              <a:ea typeface="黑体" pitchFamily="2" charset="-122"/>
            </a:endParaRP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2214563" y="3562350"/>
            <a:ext cx="3848100" cy="582613"/>
            <a:chOff x="1395" y="2244"/>
            <a:chExt cx="2424" cy="367"/>
          </a:xfrm>
        </p:grpSpPr>
        <p:sp>
          <p:nvSpPr>
            <p:cNvPr id="24597" name="Rectangle 26"/>
            <p:cNvSpPr>
              <a:spLocks noChangeArrowheads="1"/>
            </p:cNvSpPr>
            <p:nvPr/>
          </p:nvSpPr>
          <p:spPr bwMode="auto">
            <a:xfrm rot="487334">
              <a:off x="1480" y="2244"/>
              <a:ext cx="2339" cy="24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2000" b="0" u="none">
                  <a:solidFill>
                    <a:srgbClr val="0000CC"/>
                  </a:solidFill>
                  <a:ea typeface="黑体" pitchFamily="2" charset="-122"/>
                </a:rPr>
                <a:t>ACK = 1, seq = x + 1, ack = y </a:t>
              </a:r>
              <a:r>
                <a:rPr kumimoji="1" lang="en-US" altLang="zh-CN" sz="2000" b="0" u="none">
                  <a:solidFill>
                    <a:srgbClr val="0000CC"/>
                  </a:solidFill>
                  <a:ea typeface="黑体" pitchFamily="2" charset="-122"/>
                  <a:sym typeface="Symbol" pitchFamily="18" charset="2"/>
                </a:rPr>
                <a:t> 1</a:t>
              </a:r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1395" y="2340"/>
              <a:ext cx="1845" cy="271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720" y="1429536"/>
            <a:ext cx="6500858" cy="12858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收到此报文段后向 </a:t>
            </a: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发确认，其 </a:t>
            </a:r>
            <a:r>
              <a:rPr lang="en-US" altLang="zh-CN" sz="2000" b="0" u="none" dirty="0">
                <a:solidFill>
                  <a:srgbClr val="FFFF00"/>
                </a:solidFill>
              </a:rPr>
              <a:t>ACK=1</a:t>
            </a:r>
            <a:r>
              <a:rPr lang="zh-CN" altLang="en-US" sz="2000" b="0" u="none" dirty="0">
                <a:solidFill>
                  <a:srgbClr val="FFFF00"/>
                </a:solidFill>
              </a:rPr>
              <a:t>，确认号 </a:t>
            </a:r>
            <a:r>
              <a:rPr lang="en-US" altLang="zh-CN" sz="2000" b="0" u="none" dirty="0" err="1">
                <a:solidFill>
                  <a:srgbClr val="FFFF00"/>
                </a:solidFill>
              </a:rPr>
              <a:t>ack</a:t>
            </a:r>
            <a:r>
              <a:rPr lang="en-US" altLang="zh-CN" sz="2000" b="0" u="none" dirty="0">
                <a:solidFill>
                  <a:srgbClr val="FFFF00"/>
                </a:solidFill>
              </a:rPr>
              <a:t> =y </a:t>
            </a:r>
            <a:r>
              <a:rPr lang="en-US" altLang="zh-CN" sz="2000" b="0" u="none" dirty="0">
                <a:solidFill>
                  <a:srgbClr val="FFFF00"/>
                </a:solidFill>
                <a:sym typeface="Symbol" pitchFamily="18" charset="2"/>
              </a:rPr>
              <a:t></a:t>
            </a:r>
            <a:r>
              <a:rPr lang="en-US" altLang="zh-CN" sz="2000" b="0" u="none" dirty="0">
                <a:solidFill>
                  <a:srgbClr val="FFFF00"/>
                </a:solidFill>
              </a:rPr>
              <a:t> 1</a:t>
            </a:r>
            <a:r>
              <a:rPr lang="zh-CN" altLang="en-US" sz="2000" b="0" u="none" dirty="0">
                <a:solidFill>
                  <a:srgbClr val="FFFF00"/>
                </a:solidFill>
              </a:rPr>
              <a:t>。</a:t>
            </a: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的 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通知上层应用进程连接已经建立。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26653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用三次握手建立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26627" name="Rectangle 25"/>
          <p:cNvSpPr>
            <a:spLocks noChangeArrowheads="1"/>
          </p:cNvSpPr>
          <p:nvPr/>
        </p:nvSpPr>
        <p:spPr bwMode="auto">
          <a:xfrm rot="507053">
            <a:off x="2589213" y="2136775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seq = x</a:t>
            </a:r>
          </a:p>
        </p:txBody>
      </p:sp>
      <p:sp>
        <p:nvSpPr>
          <p:cNvPr id="26628" name="Line 28"/>
          <p:cNvSpPr>
            <a:spLocks noChangeShapeType="1"/>
          </p:cNvSpPr>
          <p:nvPr/>
        </p:nvSpPr>
        <p:spPr bwMode="auto">
          <a:xfrm>
            <a:off x="2160588" y="2386013"/>
            <a:ext cx="3054350" cy="473075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1184275" y="1966913"/>
            <a:ext cx="966788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6630" name="Text Box 32"/>
          <p:cNvSpPr txBox="1">
            <a:spLocks noChangeArrowheads="1"/>
          </p:cNvSpPr>
          <p:nvPr/>
        </p:nvSpPr>
        <p:spPr bwMode="auto">
          <a:xfrm>
            <a:off x="1135063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5205413" y="1966913"/>
            <a:ext cx="985837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6632" name="Text Box 39"/>
          <p:cNvSpPr txBox="1">
            <a:spLocks noChangeArrowheads="1"/>
          </p:cNvSpPr>
          <p:nvPr/>
        </p:nvSpPr>
        <p:spPr bwMode="auto">
          <a:xfrm>
            <a:off x="5165725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26633" name="Rectangle 44"/>
          <p:cNvSpPr>
            <a:spLocks noChangeArrowheads="1"/>
          </p:cNvSpPr>
          <p:nvPr/>
        </p:nvSpPr>
        <p:spPr bwMode="auto">
          <a:xfrm>
            <a:off x="146050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主动打开</a:t>
            </a:r>
          </a:p>
        </p:txBody>
      </p:sp>
      <p:sp>
        <p:nvSpPr>
          <p:cNvPr id="26634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Rectangle 45"/>
          <p:cNvSpPr>
            <a:spLocks noChangeArrowheads="1"/>
          </p:cNvSpPr>
          <p:nvPr/>
        </p:nvSpPr>
        <p:spPr bwMode="auto">
          <a:xfrm>
            <a:off x="6191250" y="2097088"/>
            <a:ext cx="1095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被动打开</a:t>
            </a:r>
          </a:p>
        </p:txBody>
      </p:sp>
      <p:sp>
        <p:nvSpPr>
          <p:cNvPr id="26636" name="Freeform 50"/>
          <p:cNvSpPr>
            <a:spLocks/>
          </p:cNvSpPr>
          <p:nvPr/>
        </p:nvSpPr>
        <p:spPr bwMode="auto">
          <a:xfrm>
            <a:off x="5902325" y="1720850"/>
            <a:ext cx="1381125" cy="704850"/>
          </a:xfrm>
          <a:custGeom>
            <a:avLst/>
            <a:gdLst>
              <a:gd name="T0" fmla="*/ 0 w 792"/>
              <a:gd name="T1" fmla="*/ 0 h 487"/>
              <a:gd name="T2" fmla="*/ 2147483647 w 792"/>
              <a:gd name="T3" fmla="*/ 10474332 h 487"/>
              <a:gd name="T4" fmla="*/ 2147483647 w 792"/>
              <a:gd name="T5" fmla="*/ 1240101852 h 487"/>
              <a:gd name="T6" fmla="*/ 611240266 w 792"/>
              <a:gd name="T7" fmla="*/ 1221248928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487"/>
              <a:gd name="T14" fmla="*/ 792 w 79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487">
                <a:moveTo>
                  <a:pt x="0" y="0"/>
                </a:moveTo>
                <a:lnTo>
                  <a:pt x="792" y="4"/>
                </a:lnTo>
                <a:lnTo>
                  <a:pt x="792" y="487"/>
                </a:lnTo>
                <a:lnTo>
                  <a:pt x="183" y="480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37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6640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6641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26642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sp>
        <p:nvSpPr>
          <p:cNvPr id="26643" name="Line 49"/>
          <p:cNvSpPr>
            <a:spLocks noChangeShapeType="1"/>
          </p:cNvSpPr>
          <p:nvPr/>
        </p:nvSpPr>
        <p:spPr bwMode="auto">
          <a:xfrm flipH="1">
            <a:off x="2162175" y="2951163"/>
            <a:ext cx="3000375" cy="500062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Rectangle 50"/>
          <p:cNvSpPr>
            <a:spLocks noChangeArrowheads="1"/>
          </p:cNvSpPr>
          <p:nvPr/>
        </p:nvSpPr>
        <p:spPr bwMode="auto">
          <a:xfrm rot="20990024" flipH="1">
            <a:off x="581025" y="2919413"/>
            <a:ext cx="4348163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ACK = 1, seq = y, ack= x </a:t>
            </a:r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  <a:sym typeface="Symbol" pitchFamily="18" charset="2"/>
              </a:rPr>
              <a:t> 1</a:t>
            </a:r>
            <a:endParaRPr kumimoji="1" lang="en-US" altLang="zh-CN" sz="2000" b="0" u="none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 rot="487334">
            <a:off x="2349500" y="3562350"/>
            <a:ext cx="3713163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ACK = 1, seq = x + 1, ack = y </a:t>
            </a:r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  <a:sym typeface="Symbol" pitchFamily="18" charset="2"/>
              </a:rPr>
              <a:t> 1</a:t>
            </a:r>
          </a:p>
        </p:txBody>
      </p:sp>
      <p:sp>
        <p:nvSpPr>
          <p:cNvPr id="26646" name="Line 27"/>
          <p:cNvSpPr>
            <a:spLocks noChangeShapeType="1"/>
          </p:cNvSpPr>
          <p:nvPr/>
        </p:nvSpPr>
        <p:spPr bwMode="auto">
          <a:xfrm>
            <a:off x="2214563" y="3714750"/>
            <a:ext cx="2928937" cy="430213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85720" y="1429536"/>
            <a:ext cx="6500858" cy="12858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263525" indent="-263525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0" u="none" dirty="0">
                <a:solidFill>
                  <a:srgbClr val="FFFF00"/>
                </a:solidFill>
              </a:rPr>
              <a:t>B </a:t>
            </a:r>
            <a:r>
              <a:rPr lang="zh-CN" altLang="en-US" sz="2000" b="0" u="none" dirty="0">
                <a:solidFill>
                  <a:srgbClr val="FFFF00"/>
                </a:solidFill>
              </a:rPr>
              <a:t>的 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收到主机 </a:t>
            </a:r>
            <a:r>
              <a:rPr lang="en-US" altLang="zh-CN" sz="2000" b="0" u="none" dirty="0">
                <a:solidFill>
                  <a:srgbClr val="FFFF00"/>
                </a:solidFill>
              </a:rPr>
              <a:t>A </a:t>
            </a:r>
            <a:r>
              <a:rPr lang="zh-CN" altLang="en-US" sz="2000" b="0" u="none" dirty="0">
                <a:solidFill>
                  <a:srgbClr val="FFFF00"/>
                </a:solidFill>
              </a:rPr>
              <a:t>的确认后，也通知其上层应用进程：</a:t>
            </a:r>
            <a:r>
              <a:rPr lang="en-US" altLang="zh-CN" sz="2000" b="0" u="none" dirty="0">
                <a:solidFill>
                  <a:srgbClr val="FFFF00"/>
                </a:solidFill>
              </a:rPr>
              <a:t>TCP </a:t>
            </a:r>
            <a:r>
              <a:rPr lang="zh-CN" altLang="en-US" sz="2000" b="0" u="none" dirty="0">
                <a:solidFill>
                  <a:srgbClr val="FFFF00"/>
                </a:solidFill>
              </a:rPr>
              <a:t>连接已经建立。</a:t>
            </a:r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557463" y="4457700"/>
            <a:ext cx="2371725" cy="401638"/>
            <a:chOff x="2088" y="3679"/>
            <a:chExt cx="1494" cy="337"/>
          </a:xfrm>
        </p:grpSpPr>
        <p:sp>
          <p:nvSpPr>
            <p:cNvPr id="266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 u="none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66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714" cy="337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>
                  <a:ea typeface="黑体" pitchFamily="2" charset="-122"/>
                </a:rPr>
                <a:t>数据传送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77"/>
          <p:cNvGrpSpPr>
            <a:grpSpLocks/>
          </p:cNvGrpSpPr>
          <p:nvPr/>
        </p:nvGrpSpPr>
        <p:grpSpPr bwMode="auto">
          <a:xfrm>
            <a:off x="2087563" y="2419350"/>
            <a:ext cx="3127375" cy="2582863"/>
            <a:chOff x="1474" y="1888"/>
            <a:chExt cx="2676" cy="2432"/>
          </a:xfrm>
        </p:grpSpPr>
        <p:sp>
          <p:nvSpPr>
            <p:cNvPr id="28713" name="Line 75"/>
            <p:cNvSpPr>
              <a:spLocks noChangeShapeType="1"/>
            </p:cNvSpPr>
            <p:nvPr/>
          </p:nvSpPr>
          <p:spPr bwMode="auto">
            <a:xfrm>
              <a:off x="1474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Line 76"/>
            <p:cNvSpPr>
              <a:spLocks noChangeShapeType="1"/>
            </p:cNvSpPr>
            <p:nvPr/>
          </p:nvSpPr>
          <p:spPr bwMode="auto">
            <a:xfrm>
              <a:off x="4150" y="1888"/>
              <a:ext cx="0" cy="2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46125"/>
            <a:ext cx="4556125" cy="396875"/>
          </a:xfrm>
        </p:spPr>
        <p:txBody>
          <a:bodyPr anchor="b"/>
          <a:lstStyle/>
          <a:p>
            <a:pPr marL="342900" indent="-342900"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用三次握手建立 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连接 </a:t>
            </a:r>
          </a:p>
        </p:txBody>
      </p:sp>
      <p:sp>
        <p:nvSpPr>
          <p:cNvPr id="28675" name="Rectangle 25"/>
          <p:cNvSpPr>
            <a:spLocks noChangeArrowheads="1"/>
          </p:cNvSpPr>
          <p:nvPr/>
        </p:nvSpPr>
        <p:spPr bwMode="auto">
          <a:xfrm rot="507053">
            <a:off x="2589213" y="2136775"/>
            <a:ext cx="2130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seq = x</a:t>
            </a:r>
          </a:p>
        </p:txBody>
      </p:sp>
      <p:sp>
        <p:nvSpPr>
          <p:cNvPr id="28676" name="Line 28"/>
          <p:cNvSpPr>
            <a:spLocks noChangeShapeType="1"/>
          </p:cNvSpPr>
          <p:nvPr/>
        </p:nvSpPr>
        <p:spPr bwMode="auto">
          <a:xfrm>
            <a:off x="2160588" y="2386013"/>
            <a:ext cx="3054350" cy="473075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1184275" y="1966913"/>
            <a:ext cx="966788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8678" name="Text Box 32"/>
          <p:cNvSpPr txBox="1">
            <a:spLocks noChangeArrowheads="1"/>
          </p:cNvSpPr>
          <p:nvPr/>
        </p:nvSpPr>
        <p:spPr bwMode="auto">
          <a:xfrm>
            <a:off x="1135063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5205413" y="1966913"/>
            <a:ext cx="985837" cy="412750"/>
          </a:xfrm>
          <a:prstGeom prst="rect">
            <a:avLst/>
          </a:prstGeom>
          <a:solidFill>
            <a:srgbClr val="6633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 u="none">
              <a:solidFill>
                <a:srgbClr val="0000CC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5165725" y="2014538"/>
            <a:ext cx="1073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800" b="0" u="none">
                <a:solidFill>
                  <a:srgbClr val="FFFF66"/>
                </a:solidFill>
                <a:ea typeface="黑体" pitchFamily="2" charset="-122"/>
              </a:rPr>
              <a:t>CLOSED</a:t>
            </a:r>
          </a:p>
        </p:txBody>
      </p:sp>
      <p:sp>
        <p:nvSpPr>
          <p:cNvPr id="28681" name="Rectangle 44"/>
          <p:cNvSpPr>
            <a:spLocks noChangeArrowheads="1"/>
          </p:cNvSpPr>
          <p:nvPr/>
        </p:nvSpPr>
        <p:spPr bwMode="auto">
          <a:xfrm>
            <a:off x="146050" y="2095500"/>
            <a:ext cx="1095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主动打开</a:t>
            </a:r>
          </a:p>
        </p:txBody>
      </p:sp>
      <p:sp>
        <p:nvSpPr>
          <p:cNvPr id="28682" name="Freeform 46"/>
          <p:cNvSpPr>
            <a:spLocks/>
          </p:cNvSpPr>
          <p:nvPr/>
        </p:nvSpPr>
        <p:spPr bwMode="auto">
          <a:xfrm>
            <a:off x="142875" y="1714500"/>
            <a:ext cx="1320800" cy="711200"/>
          </a:xfrm>
          <a:custGeom>
            <a:avLst/>
            <a:gdLst>
              <a:gd name="T0" fmla="*/ 2147483647 w 758"/>
              <a:gd name="T1" fmla="*/ 10489838 h 491"/>
              <a:gd name="T2" fmla="*/ 0 w 758"/>
              <a:gd name="T3" fmla="*/ 0 h 491"/>
              <a:gd name="T4" fmla="*/ 0 w 758"/>
              <a:gd name="T5" fmla="*/ 1252549268 h 491"/>
              <a:gd name="T6" fmla="*/ 1973554232 w 758"/>
              <a:gd name="T7" fmla="*/ 1252549268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758"/>
              <a:gd name="T13" fmla="*/ 0 h 491"/>
              <a:gd name="T14" fmla="*/ 758 w 758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" h="491">
                <a:moveTo>
                  <a:pt x="758" y="4"/>
                </a:moveTo>
                <a:lnTo>
                  <a:pt x="0" y="0"/>
                </a:lnTo>
                <a:lnTo>
                  <a:pt x="0" y="491"/>
                </a:lnTo>
                <a:lnTo>
                  <a:pt x="592" y="491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45"/>
          <p:cNvSpPr>
            <a:spLocks noChangeArrowheads="1"/>
          </p:cNvSpPr>
          <p:nvPr/>
        </p:nvSpPr>
        <p:spPr bwMode="auto">
          <a:xfrm>
            <a:off x="6191250" y="2097088"/>
            <a:ext cx="1095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被动打开</a:t>
            </a:r>
          </a:p>
        </p:txBody>
      </p:sp>
      <p:sp>
        <p:nvSpPr>
          <p:cNvPr id="28684" name="Freeform 50"/>
          <p:cNvSpPr>
            <a:spLocks/>
          </p:cNvSpPr>
          <p:nvPr/>
        </p:nvSpPr>
        <p:spPr bwMode="auto">
          <a:xfrm>
            <a:off x="5902325" y="1720850"/>
            <a:ext cx="1381125" cy="704850"/>
          </a:xfrm>
          <a:custGeom>
            <a:avLst/>
            <a:gdLst>
              <a:gd name="T0" fmla="*/ 0 w 792"/>
              <a:gd name="T1" fmla="*/ 0 h 487"/>
              <a:gd name="T2" fmla="*/ 2147483647 w 792"/>
              <a:gd name="T3" fmla="*/ 10474332 h 487"/>
              <a:gd name="T4" fmla="*/ 2147483647 w 792"/>
              <a:gd name="T5" fmla="*/ 1240101852 h 487"/>
              <a:gd name="T6" fmla="*/ 611240266 w 792"/>
              <a:gd name="T7" fmla="*/ 1221248928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792"/>
              <a:gd name="T13" fmla="*/ 0 h 487"/>
              <a:gd name="T14" fmla="*/ 792 w 79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2" h="487">
                <a:moveTo>
                  <a:pt x="0" y="0"/>
                </a:moveTo>
                <a:lnTo>
                  <a:pt x="792" y="4"/>
                </a:lnTo>
                <a:lnTo>
                  <a:pt x="792" y="487"/>
                </a:lnTo>
                <a:lnTo>
                  <a:pt x="183" y="480"/>
                </a:ln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85" name="Picture 5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638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5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1506538"/>
            <a:ext cx="5016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Rectangle 55"/>
          <p:cNvSpPr>
            <a:spLocks noChangeArrowheads="1"/>
          </p:cNvSpPr>
          <p:nvPr/>
        </p:nvSpPr>
        <p:spPr bwMode="auto">
          <a:xfrm>
            <a:off x="1841500" y="15065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28688" name="Rectangle 56"/>
          <p:cNvSpPr>
            <a:spLocks noChangeArrowheads="1"/>
          </p:cNvSpPr>
          <p:nvPr/>
        </p:nvSpPr>
        <p:spPr bwMode="auto">
          <a:xfrm>
            <a:off x="5214938" y="15065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800" b="0" u="none">
                <a:solidFill>
                  <a:srgbClr val="0000CC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8689" name="Rectangle 57"/>
          <p:cNvSpPr>
            <a:spLocks noChangeArrowheads="1"/>
          </p:cNvSpPr>
          <p:nvPr/>
        </p:nvSpPr>
        <p:spPr bwMode="auto">
          <a:xfrm>
            <a:off x="1336675" y="1087438"/>
            <a:ext cx="638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客户</a:t>
            </a:r>
          </a:p>
        </p:txBody>
      </p:sp>
      <p:sp>
        <p:nvSpPr>
          <p:cNvPr id="28690" name="Rectangle 58"/>
          <p:cNvSpPr>
            <a:spLocks noChangeArrowheads="1"/>
          </p:cNvSpPr>
          <p:nvPr/>
        </p:nvSpPr>
        <p:spPr bwMode="auto">
          <a:xfrm>
            <a:off x="5264150" y="1087438"/>
            <a:ext cx="86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800" b="0" u="none">
                <a:solidFill>
                  <a:srgbClr val="0000CC"/>
                </a:solidFill>
                <a:ea typeface="黑体" pitchFamily="2" charset="-122"/>
              </a:rPr>
              <a:t>服务器</a:t>
            </a:r>
          </a:p>
        </p:txBody>
      </p:sp>
      <p:sp>
        <p:nvSpPr>
          <p:cNvPr id="28691" name="Line 49"/>
          <p:cNvSpPr>
            <a:spLocks noChangeShapeType="1"/>
          </p:cNvSpPr>
          <p:nvPr/>
        </p:nvSpPr>
        <p:spPr bwMode="auto">
          <a:xfrm flipH="1">
            <a:off x="2162175" y="2951163"/>
            <a:ext cx="3000375" cy="500062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Rectangle 50"/>
          <p:cNvSpPr>
            <a:spLocks noChangeArrowheads="1"/>
          </p:cNvSpPr>
          <p:nvPr/>
        </p:nvSpPr>
        <p:spPr bwMode="auto">
          <a:xfrm rot="20990024" flipH="1">
            <a:off x="581025" y="2919413"/>
            <a:ext cx="4348163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SYN = 1, ACK = 1, seq = y, ack= x </a:t>
            </a:r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  <a:sym typeface="Symbol" pitchFamily="18" charset="2"/>
              </a:rPr>
              <a:t> 1</a:t>
            </a:r>
            <a:endParaRPr kumimoji="1" lang="en-US" altLang="zh-CN" sz="2000" b="0" u="none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 rot="487334">
            <a:off x="2349500" y="3562350"/>
            <a:ext cx="3713163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</a:rPr>
              <a:t>ACK = 1, seq = x + 1, ack = y </a:t>
            </a:r>
            <a:r>
              <a:rPr kumimoji="1" lang="en-US" altLang="zh-CN" sz="2000" b="0" u="none">
                <a:solidFill>
                  <a:srgbClr val="0000CC"/>
                </a:solidFill>
                <a:ea typeface="黑体" pitchFamily="2" charset="-122"/>
                <a:sym typeface="Symbol" pitchFamily="18" charset="2"/>
              </a:rPr>
              <a:t> 1</a:t>
            </a:r>
          </a:p>
        </p:txBody>
      </p:sp>
      <p:sp>
        <p:nvSpPr>
          <p:cNvPr id="28694" name="Line 27"/>
          <p:cNvSpPr>
            <a:spLocks noChangeShapeType="1"/>
          </p:cNvSpPr>
          <p:nvPr/>
        </p:nvSpPr>
        <p:spPr bwMode="auto">
          <a:xfrm>
            <a:off x="2214563" y="3714750"/>
            <a:ext cx="2928937" cy="430213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95" name="Group 32"/>
          <p:cNvGrpSpPr>
            <a:grpSpLocks/>
          </p:cNvGrpSpPr>
          <p:nvPr/>
        </p:nvGrpSpPr>
        <p:grpSpPr bwMode="auto">
          <a:xfrm>
            <a:off x="2557463" y="4457700"/>
            <a:ext cx="2371725" cy="401638"/>
            <a:chOff x="2088" y="3679"/>
            <a:chExt cx="1494" cy="337"/>
          </a:xfrm>
        </p:grpSpPr>
        <p:sp>
          <p:nvSpPr>
            <p:cNvPr id="2871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0" u="none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1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714" cy="337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1800" b="0" u="none">
                  <a:ea typeface="黑体" pitchFamily="2" charset="-122"/>
                </a:rPr>
                <a:t>数据传送</a:t>
              </a:r>
            </a:p>
          </p:txBody>
        </p:sp>
      </p:grpSp>
      <p:grpSp>
        <p:nvGrpSpPr>
          <p:cNvPr id="28696" name="Group 3"/>
          <p:cNvGrpSpPr>
            <a:grpSpLocks/>
          </p:cNvGrpSpPr>
          <p:nvPr/>
        </p:nvGrpSpPr>
        <p:grpSpPr bwMode="auto">
          <a:xfrm>
            <a:off x="1169988" y="2428875"/>
            <a:ext cx="987425" cy="1101725"/>
            <a:chOff x="899" y="1916"/>
            <a:chExt cx="622" cy="104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899" y="1916"/>
              <a:ext cx="622" cy="1048"/>
            </a:xfrm>
            <a:prstGeom prst="rect">
              <a:avLst/>
            </a:prstGeom>
            <a:solidFill>
              <a:srgbClr val="FFCCCC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972" y="2169"/>
              <a:ext cx="474" cy="5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SYN-</a:t>
              </a:r>
            </a:p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SENT</a:t>
              </a:r>
            </a:p>
          </p:txBody>
        </p:sp>
      </p:grpSp>
      <p:grpSp>
        <p:nvGrpSpPr>
          <p:cNvPr id="28697" name="Group 6"/>
          <p:cNvGrpSpPr>
            <a:grpSpLocks/>
          </p:cNvGrpSpPr>
          <p:nvPr/>
        </p:nvGrpSpPr>
        <p:grpSpPr bwMode="auto">
          <a:xfrm>
            <a:off x="1168400" y="3587750"/>
            <a:ext cx="993775" cy="1492250"/>
            <a:chOff x="898" y="3013"/>
            <a:chExt cx="626" cy="1252"/>
          </a:xfrm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905" y="3013"/>
              <a:ext cx="609" cy="1252"/>
            </a:xfrm>
            <a:prstGeom prst="rect">
              <a:avLst/>
            </a:prstGeom>
            <a:solidFill>
              <a:srgbClr val="CCFF99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08" name="Rectangle 8"/>
            <p:cNvSpPr>
              <a:spLocks noChangeArrowheads="1"/>
            </p:cNvSpPr>
            <p:nvPr/>
          </p:nvSpPr>
          <p:spPr bwMode="auto">
            <a:xfrm>
              <a:off x="898" y="3383"/>
              <a:ext cx="626" cy="5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  <p:grpSp>
        <p:nvGrpSpPr>
          <p:cNvPr id="28698" name="Group 9"/>
          <p:cNvGrpSpPr>
            <a:grpSpLocks/>
          </p:cNvGrpSpPr>
          <p:nvPr/>
        </p:nvGrpSpPr>
        <p:grpSpPr bwMode="auto">
          <a:xfrm>
            <a:off x="5229225" y="2895600"/>
            <a:ext cx="985838" cy="1268413"/>
            <a:chOff x="4111" y="2445"/>
            <a:chExt cx="621" cy="1064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111" y="2445"/>
              <a:ext cx="621" cy="1064"/>
            </a:xfrm>
            <a:prstGeom prst="rect">
              <a:avLst/>
            </a:prstGeom>
            <a:solidFill>
              <a:srgbClr val="FFCCCC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06" name="Rectangle 11"/>
            <p:cNvSpPr>
              <a:spLocks noChangeArrowheads="1"/>
            </p:cNvSpPr>
            <p:nvPr/>
          </p:nvSpPr>
          <p:spPr bwMode="auto">
            <a:xfrm>
              <a:off x="4164" y="2721"/>
              <a:ext cx="514" cy="5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SYN-</a:t>
              </a:r>
            </a:p>
            <a:p>
              <a:pPr algn="ctr"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RCVD</a:t>
              </a:r>
            </a:p>
          </p:txBody>
        </p:sp>
      </p:grpSp>
      <p:grpSp>
        <p:nvGrpSpPr>
          <p:cNvPr id="28699" name="Group 12"/>
          <p:cNvGrpSpPr>
            <a:grpSpLocks/>
          </p:cNvGrpSpPr>
          <p:nvPr/>
        </p:nvGrpSpPr>
        <p:grpSpPr bwMode="auto">
          <a:xfrm>
            <a:off x="5229225" y="2357438"/>
            <a:ext cx="985838" cy="501650"/>
            <a:chOff x="4111" y="1893"/>
            <a:chExt cx="621" cy="404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111" y="1893"/>
              <a:ext cx="621" cy="40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04" name="Rectangle 14"/>
            <p:cNvSpPr>
              <a:spLocks noChangeArrowheads="1"/>
            </p:cNvSpPr>
            <p:nvPr/>
          </p:nvSpPr>
          <p:spPr bwMode="auto">
            <a:xfrm>
              <a:off x="4118" y="1951"/>
              <a:ext cx="610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LISTEN</a:t>
              </a:r>
            </a:p>
          </p:txBody>
        </p:sp>
      </p:grpSp>
      <p:grpSp>
        <p:nvGrpSpPr>
          <p:cNvPr id="28700" name="Group 15"/>
          <p:cNvGrpSpPr>
            <a:grpSpLocks/>
          </p:cNvGrpSpPr>
          <p:nvPr/>
        </p:nvGrpSpPr>
        <p:grpSpPr bwMode="auto">
          <a:xfrm>
            <a:off x="5227638" y="4178300"/>
            <a:ext cx="993775" cy="835025"/>
            <a:chOff x="4110" y="3564"/>
            <a:chExt cx="626" cy="701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111" y="3564"/>
              <a:ext cx="621" cy="701"/>
            </a:xfrm>
            <a:prstGeom prst="rect">
              <a:avLst/>
            </a:prstGeom>
            <a:solidFill>
              <a:srgbClr val="CCFF99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0" u="none">
                <a:solidFill>
                  <a:srgbClr val="0000CC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28702" name="Rectangle 17"/>
            <p:cNvSpPr>
              <a:spLocks noChangeArrowheads="1"/>
            </p:cNvSpPr>
            <p:nvPr/>
          </p:nvSpPr>
          <p:spPr bwMode="auto">
            <a:xfrm>
              <a:off x="4110" y="3708"/>
              <a:ext cx="626" cy="5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ESTAB-</a:t>
              </a:r>
            </a:p>
            <a:p>
              <a:pPr defTabSz="762000" eaLnBrk="0" hangingPunct="0"/>
              <a:r>
                <a:rPr kumimoji="1" lang="en-US" altLang="zh-CN" sz="1800" b="0" u="none">
                  <a:solidFill>
                    <a:srgbClr val="0000CC"/>
                  </a:solidFill>
                  <a:ea typeface="黑体" pitchFamily="2" charset="-122"/>
                </a:rPr>
                <a:t>LISHED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继续教育</Template>
  <TotalTime>9201</TotalTime>
  <Words>1821</Words>
  <Application>Microsoft Office PowerPoint</Application>
  <PresentationFormat>自定义</PresentationFormat>
  <Paragraphs>299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华文新魏</vt:lpstr>
      <vt:lpstr>宋体</vt:lpstr>
      <vt:lpstr>微软雅黑</vt:lpstr>
      <vt:lpstr>Arial</vt:lpstr>
      <vt:lpstr>Constantia</vt:lpstr>
      <vt:lpstr>Symbol</vt:lpstr>
      <vt:lpstr>Tahoma</vt:lpstr>
      <vt:lpstr>Times New Roman</vt:lpstr>
      <vt:lpstr>Wingdings</vt:lpstr>
      <vt:lpstr>继续教育</vt:lpstr>
      <vt:lpstr>计算机网络</vt:lpstr>
      <vt:lpstr>PowerPoint 演示文稿</vt:lpstr>
      <vt:lpstr>TCP连接建立与释放</vt:lpstr>
      <vt:lpstr>PowerPoint 演示文稿</vt:lpstr>
      <vt:lpstr>用三次握手建立 TCP 连接 </vt:lpstr>
      <vt:lpstr>用三次握手建立 TCP 连接 </vt:lpstr>
      <vt:lpstr>用三次握手建立 TCP 连接 </vt:lpstr>
      <vt:lpstr>用三次握手建立 TCP 连接 </vt:lpstr>
      <vt:lpstr>用三次握手建立 TCP 连接 </vt:lpstr>
      <vt:lpstr>PowerPoint 演示文稿</vt:lpstr>
      <vt:lpstr>用四次握手释放 TCP 连接 </vt:lpstr>
      <vt:lpstr>用四次握手释放 TCP 连接 </vt:lpstr>
      <vt:lpstr>               </vt:lpstr>
      <vt:lpstr>用四次握手释放 TCP 连接 </vt:lpstr>
      <vt:lpstr>用四次握手释放 TCP 连接 </vt:lpstr>
      <vt:lpstr>A 必须等待 2MSL 的时间</vt:lpstr>
      <vt:lpstr>PowerPoint 演示文稿</vt:lpstr>
      <vt:lpstr>PowerPoint 演示文稿</vt:lpstr>
      <vt:lpstr>三、保持定时器与时间等待定时器</vt:lpstr>
      <vt:lpstr>PowerPoint 演示文稿</vt:lpstr>
      <vt:lpstr>PowerPoint 演示文稿</vt:lpstr>
      <vt:lpstr>选择</vt:lpstr>
      <vt:lpstr>PowerPoint 演示文稿</vt:lpstr>
      <vt:lpstr>PowerPoint 演示文稿</vt:lpstr>
      <vt:lpstr>PowerPoint 演示文稿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乔胤博</cp:lastModifiedBy>
  <cp:revision>1055</cp:revision>
  <cp:lastPrinted>1999-06-03T07:41:47Z</cp:lastPrinted>
  <dcterms:created xsi:type="dcterms:W3CDTF">1999-05-31T06:37:31Z</dcterms:created>
  <dcterms:modified xsi:type="dcterms:W3CDTF">2018-01-03T13:20:27Z</dcterms:modified>
</cp:coreProperties>
</file>