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</p:sldMasterIdLst>
  <p:notesMasterIdLst>
    <p:notesMasterId r:id="rId46"/>
  </p:notesMasterIdLst>
  <p:handoutMasterIdLst>
    <p:handoutMasterId r:id="rId47"/>
  </p:handoutMasterIdLst>
  <p:sldIdLst>
    <p:sldId id="672" r:id="rId3"/>
    <p:sldId id="673" r:id="rId4"/>
    <p:sldId id="658" r:id="rId5"/>
    <p:sldId id="681" r:id="rId6"/>
    <p:sldId id="682" r:id="rId7"/>
    <p:sldId id="683" r:id="rId8"/>
    <p:sldId id="684" r:id="rId9"/>
    <p:sldId id="689" r:id="rId10"/>
    <p:sldId id="685" r:id="rId11"/>
    <p:sldId id="686" r:id="rId12"/>
    <p:sldId id="687" r:id="rId13"/>
    <p:sldId id="688" r:id="rId14"/>
    <p:sldId id="693" r:id="rId15"/>
    <p:sldId id="690" r:id="rId16"/>
    <p:sldId id="691" r:id="rId17"/>
    <p:sldId id="692" r:id="rId18"/>
    <p:sldId id="694" r:id="rId19"/>
    <p:sldId id="695" r:id="rId20"/>
    <p:sldId id="696" r:id="rId21"/>
    <p:sldId id="715" r:id="rId22"/>
    <p:sldId id="697" r:id="rId23"/>
    <p:sldId id="701" r:id="rId24"/>
    <p:sldId id="702" r:id="rId25"/>
    <p:sldId id="703" r:id="rId26"/>
    <p:sldId id="704" r:id="rId27"/>
    <p:sldId id="713" r:id="rId28"/>
    <p:sldId id="714" r:id="rId29"/>
    <p:sldId id="712" r:id="rId30"/>
    <p:sldId id="716" r:id="rId31"/>
    <p:sldId id="707" r:id="rId32"/>
    <p:sldId id="717" r:id="rId33"/>
    <p:sldId id="718" r:id="rId34"/>
    <p:sldId id="708" r:id="rId35"/>
    <p:sldId id="709" r:id="rId36"/>
    <p:sldId id="710" r:id="rId37"/>
    <p:sldId id="711" r:id="rId38"/>
    <p:sldId id="719" r:id="rId39"/>
    <p:sldId id="720" r:id="rId40"/>
    <p:sldId id="721" r:id="rId41"/>
    <p:sldId id="700" r:id="rId42"/>
    <p:sldId id="680" r:id="rId43"/>
    <p:sldId id="722" r:id="rId44"/>
    <p:sldId id="723" r:id="rId45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BF4"/>
    <a:srgbClr val="0000FF"/>
    <a:srgbClr val="FBFBFB"/>
    <a:srgbClr val="99CCFF"/>
    <a:srgbClr val="6699FF"/>
    <a:srgbClr val="3399FF"/>
    <a:srgbClr val="0099FF"/>
    <a:srgbClr val="C0C0C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94951" autoAdjust="0"/>
  </p:normalViewPr>
  <p:slideViewPr>
    <p:cSldViewPr>
      <p:cViewPr varScale="1">
        <p:scale>
          <a:sx n="105" d="100"/>
          <a:sy n="105" d="100"/>
        </p:scale>
        <p:origin x="254" y="77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7473C2-F796-4059-8BE0-2406367D3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061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F19D99F-74DF-433F-858F-AC6526828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4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19D99F-74DF-433F-858F-AC652682871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65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0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37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9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6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900" u="sng" dirty="0" smtClean="0">
                <a:ea typeface="宋体" charset="-122"/>
                <a:cs typeface="Times New Roman" pitchFamily="18" charset="0"/>
              </a:rPr>
              <a:t>TCP</a:t>
            </a:r>
            <a:r>
              <a:rPr lang="zh-CN" altLang="en-US" sz="900" u="sng" dirty="0" smtClean="0">
                <a:ea typeface="宋体" charset="-122"/>
                <a:cs typeface="Times New Roman" pitchFamily="18" charset="0"/>
              </a:rPr>
              <a:t>利用窗口进行流量控制的过程</a:t>
            </a:r>
            <a:endParaRPr lang="zh-CN" altLang="en-US" sz="900" b="1" dirty="0" smtClean="0">
              <a:solidFill>
                <a:srgbClr val="2D2DB9"/>
              </a:solidFill>
              <a:ea typeface="宋体" charset="-122"/>
            </a:endParaRPr>
          </a:p>
          <a:p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</a:rPr>
              <a:t>如果接收端应用程序读取数据的速度与数据到达的速度一样快，接收端将在每个确认中发送一个非零的窗口通告；</a:t>
            </a:r>
            <a:endParaRPr lang="en-US" altLang="zh-CN" sz="900" b="1" dirty="0" smtClean="0">
              <a:solidFill>
                <a:srgbClr val="2D2DB9"/>
              </a:solidFill>
              <a:ea typeface="宋体" charset="-122"/>
            </a:endParaRPr>
          </a:p>
          <a:p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</a:rPr>
              <a:t>如果发送端发送的速度比接收端要快，由于接收端来不及处理到达到的字节，最终将造成缓冲区被全部占用，等待处理。这时，接收端只能发出一个</a:t>
            </a:r>
            <a:r>
              <a:rPr lang="en-US" sz="900" b="1" dirty="0" smtClean="0">
                <a:solidFill>
                  <a:srgbClr val="FF0000"/>
                </a:solidFill>
                <a:ea typeface="宋体" charset="-122"/>
              </a:rPr>
              <a:t>“</a:t>
            </a:r>
            <a:r>
              <a:rPr lang="zh-CN" altLang="en-US" sz="900" b="1" dirty="0" smtClean="0">
                <a:solidFill>
                  <a:srgbClr val="FF0000"/>
                </a:solidFill>
                <a:ea typeface="宋体" charset="-122"/>
              </a:rPr>
              <a:t>零窗口</a:t>
            </a:r>
            <a:r>
              <a:rPr lang="en-US" sz="900" b="1" dirty="0" smtClean="0">
                <a:solidFill>
                  <a:srgbClr val="FF0000"/>
                </a:solidFill>
                <a:ea typeface="宋体" charset="-122"/>
              </a:rPr>
              <a:t>”</a:t>
            </a:r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</a:rPr>
              <a:t>的通告；当发送端接收到一个</a:t>
            </a:r>
            <a:r>
              <a:rPr lang="en-US" sz="900" b="1" dirty="0" smtClean="0">
                <a:solidFill>
                  <a:srgbClr val="2D2DB9"/>
                </a:solidFill>
                <a:ea typeface="宋体" charset="-122"/>
              </a:rPr>
              <a:t>“</a:t>
            </a:r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</a:rPr>
              <a:t>零窗口</a:t>
            </a:r>
            <a:r>
              <a:rPr lang="en-US" sz="900" b="1" dirty="0" smtClean="0">
                <a:solidFill>
                  <a:srgbClr val="2D2DB9"/>
                </a:solidFill>
                <a:ea typeface="宋体" charset="-122"/>
              </a:rPr>
              <a:t>”</a:t>
            </a:r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</a:rPr>
              <a:t>通告时，必须停止发送，直到接收端重新通告一个非零窗口（额外确认</a:t>
            </a:r>
            <a:r>
              <a:rPr lang="en-US" altLang="zh-CN" sz="900" b="1" dirty="0" smtClean="0">
                <a:solidFill>
                  <a:srgbClr val="2D2DB9"/>
                </a:solidFill>
                <a:ea typeface="宋体" charset="-122"/>
              </a:rPr>
              <a:t>2400</a:t>
            </a:r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</a:rPr>
              <a:t>）。</a:t>
            </a:r>
            <a:endParaRPr lang="zh-CN" altLang="en-US" sz="900" b="1" dirty="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249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重传定时器（差错控制）坚持定时器、</a:t>
            </a:r>
            <a:r>
              <a:rPr lang="zh-CN" altLang="en-US" sz="1000" smtClean="0">
                <a:solidFill>
                  <a:srgbClr val="C00000"/>
                </a:solidFill>
                <a:ea typeface="宋体" charset="-122"/>
                <a:cs typeface="Times New Roman" pitchFamily="18" charset="0"/>
              </a:rPr>
              <a:t>保持定时器（客户机失联）、时间等待定时器（断连）</a:t>
            </a:r>
            <a:endParaRPr lang="en-US" altLang="zh-CN" sz="1000" smtClean="0">
              <a:solidFill>
                <a:srgbClr val="C00000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sz="800" b="1" smtClean="0">
                <a:solidFill>
                  <a:srgbClr val="2D2DB9"/>
                </a:solidFill>
                <a:ea typeface="宋体" charset="-122"/>
              </a:rPr>
              <a:t>当接收端的</a:t>
            </a:r>
            <a:r>
              <a:rPr lang="en-US" altLang="zh-CN" sz="800" b="1" smtClean="0">
                <a:solidFill>
                  <a:srgbClr val="2D2DB9"/>
                </a:solidFill>
                <a:ea typeface="宋体" charset="-122"/>
              </a:rPr>
              <a:t>TCP</a:t>
            </a:r>
            <a:r>
              <a:rPr lang="zh-CN" altLang="en-US" sz="800" b="1" smtClean="0">
                <a:solidFill>
                  <a:srgbClr val="2D2DB9"/>
                </a:solidFill>
                <a:ea typeface="宋体" charset="-122"/>
              </a:rPr>
              <a:t>通告窗口大小为零。发送方的</a:t>
            </a:r>
            <a:r>
              <a:rPr lang="en-US" altLang="zh-CN" sz="800" b="1" smtClean="0">
                <a:solidFill>
                  <a:srgbClr val="2D2DB9"/>
                </a:solidFill>
                <a:ea typeface="宋体" charset="-122"/>
              </a:rPr>
              <a:t>TCP</a:t>
            </a:r>
            <a:r>
              <a:rPr lang="zh-CN" altLang="en-US" sz="800" b="1" smtClean="0">
                <a:solidFill>
                  <a:srgbClr val="2D2DB9"/>
                </a:solidFill>
                <a:ea typeface="宋体" charset="-122"/>
              </a:rPr>
              <a:t>就停止传送报文，直到接收端的发送确认并通告一个非零的窗口大小。如果这个确认丢失，对方的</a:t>
            </a:r>
            <a:r>
              <a:rPr lang="en-US" altLang="zh-CN" sz="800" b="1" smtClean="0">
                <a:solidFill>
                  <a:srgbClr val="2D2DB9"/>
                </a:solidFill>
                <a:ea typeface="宋体" charset="-122"/>
              </a:rPr>
              <a:t>TCP</a:t>
            </a:r>
            <a:r>
              <a:rPr lang="zh-CN" altLang="en-US" sz="800" b="1" smtClean="0">
                <a:solidFill>
                  <a:srgbClr val="2D2DB9"/>
                </a:solidFill>
                <a:ea typeface="宋体" charset="-122"/>
              </a:rPr>
              <a:t>将永远地等待对方，这就出现了</a:t>
            </a:r>
            <a:r>
              <a:rPr lang="zh-CN" altLang="en-US" sz="800" b="1" smtClean="0">
                <a:solidFill>
                  <a:srgbClr val="FF0000"/>
                </a:solidFill>
                <a:ea typeface="宋体" charset="-122"/>
              </a:rPr>
              <a:t>死锁</a:t>
            </a:r>
            <a:r>
              <a:rPr lang="zh-CN" altLang="en-US" sz="800" b="1" smtClean="0">
                <a:solidFill>
                  <a:srgbClr val="2D2DB9"/>
                </a:solidFill>
                <a:ea typeface="宋体" charset="-122"/>
              </a:rPr>
              <a:t>；</a:t>
            </a:r>
          </a:p>
          <a:p>
            <a:r>
              <a:rPr lang="zh-CN" altLang="en-US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坚持计时器的值设置为重传时间值，如果第一个探测报文没有应答则再次发送，并将此值加倍和复位，直到增大到门限值通常设定为</a:t>
            </a:r>
            <a:r>
              <a:rPr lang="en-US" altLang="zh-CN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60</a:t>
            </a:r>
            <a:r>
              <a:rPr lang="zh-CN" altLang="en-US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秒，此后不再增大。</a:t>
            </a:r>
          </a:p>
          <a:p>
            <a:endParaRPr lang="zh-CN" altLang="en-US" sz="800" b="1" smtClean="0">
              <a:solidFill>
                <a:srgbClr val="2D2DB9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9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1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5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8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5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6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27D82-4882-4E01-8D3C-8F77009E88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9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C8F44-739E-48EB-AD4D-C945CC7072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38BDD-494B-468C-B926-F56FDD6128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AC62C-6CA8-4EDA-90A2-83C6A86880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D2DE-80CA-4C30-8FD6-AC933D661E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3475" y="4856163"/>
            <a:ext cx="28956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u="none"/>
            </a:lvl1pPr>
          </a:lstStyle>
          <a:p>
            <a:pPr>
              <a:defRPr/>
            </a:pPr>
            <a:fld id="{1414A92A-FACD-46EF-95B9-1D1E3B2597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>
          <a:xfrm>
            <a:off x="3779912" y="2140496"/>
            <a:ext cx="4564063" cy="1020763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zh-CN" altLang="en-US" sz="4000" cap="all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sz="4000" cap="all" dirty="0">
              <a:solidFill>
                <a:srgbClr val="003366"/>
              </a:solidFill>
            </a:endParaRPr>
          </a:p>
        </p:txBody>
      </p:sp>
      <p:sp>
        <p:nvSpPr>
          <p:cNvPr id="39938" name="副标题 2"/>
          <p:cNvSpPr>
            <a:spLocks noGrp="1"/>
          </p:cNvSpPr>
          <p:nvPr>
            <p:ph type="body" idx="4294967295"/>
          </p:nvPr>
        </p:nvSpPr>
        <p:spPr>
          <a:xfrm>
            <a:off x="942975" y="3573463"/>
            <a:ext cx="7772400" cy="1125537"/>
          </a:xfrm>
        </p:spPr>
        <p:txBody>
          <a:bodyPr anchor="b"/>
          <a:lstStyle/>
          <a:p>
            <a:pPr marL="0" indent="0" algn="ctr" eaLnBrk="1" hangingPunct="1">
              <a:buFontTx/>
              <a:buNone/>
            </a:pPr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</a:rPr>
              <a:t>王宇新</a:t>
            </a:r>
          </a:p>
          <a:p>
            <a:pPr marL="0" indent="0" algn="ctr" eaLnBrk="1" hangingPunct="1">
              <a:buFontTx/>
              <a:buNone/>
            </a:pPr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857250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可靠通信的实现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557586"/>
            <a:ext cx="6408712" cy="29231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上述的检验码、确认、序号和超时重传机制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，就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在不可靠的传输网络上实现可靠的通信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这种可靠传输协议常称为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自动重传请求</a:t>
            </a:r>
            <a:r>
              <a:rPr lang="en-US" altLang="zh-CN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ARQ 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(Automatic Repeat </a:t>
            </a:r>
            <a:r>
              <a:rPr lang="en-US" altLang="zh-CN" sz="2000" b="0" u="none" dirty="0" err="1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ARQ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表明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重传的请求是自动进行的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。接收方不需要请求发送方重传某个出错的分组 。</a:t>
            </a:r>
          </a:p>
        </p:txBody>
      </p:sp>
    </p:spTree>
    <p:extLst>
      <p:ext uri="{BB962C8B-B14F-4D97-AF65-F5344CB8AC3E}">
        <p14:creationId xmlns:p14="http://schemas.microsoft.com/office/powerpoint/2010/main" val="14717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857250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信道利用率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3238" y="1420416"/>
            <a:ext cx="6768752" cy="51090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停止等待协议的优点是简单，但缺点是信道利用率太低。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730312"/>
              </p:ext>
            </p:extLst>
          </p:nvPr>
        </p:nvGraphicFramePr>
        <p:xfrm>
          <a:off x="853318" y="4139417"/>
          <a:ext cx="2664296" cy="92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3" imgW="26212800" imgH="9144000" progId="Equation.3">
                  <p:embed/>
                </p:oleObj>
              </mc:Choice>
              <mc:Fallback>
                <p:oleObj name="公式" r:id="rId3" imgW="26212800" imgH="9144000" progId="Equation.3">
                  <p:embed/>
                  <p:pic>
                    <p:nvPicPr>
                      <p:cNvPr id="24578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318" y="4139417"/>
                        <a:ext cx="2664296" cy="9238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47" y="2033963"/>
            <a:ext cx="6912768" cy="197209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923928" y="3436640"/>
            <a:ext cx="3312368" cy="51260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2000" b="0" i="1" u="none" dirty="0" smtClean="0">
                <a:solidFill>
                  <a:srgbClr val="FFFF00"/>
                </a:solidFill>
              </a:rPr>
              <a:t>T</a:t>
            </a:r>
            <a:r>
              <a:rPr lang="en-US" altLang="zh-CN" sz="2000" b="0" i="1" u="none" baseline="-25000" dirty="0" smtClean="0">
                <a:solidFill>
                  <a:srgbClr val="FFFF00"/>
                </a:solidFill>
              </a:rPr>
              <a:t>D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等于分组长度除于数据率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23928" y="4005167"/>
            <a:ext cx="3312368" cy="51260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2000" b="0" i="1" u="none" dirty="0" smtClean="0">
                <a:solidFill>
                  <a:srgbClr val="FFFF00"/>
                </a:solidFill>
              </a:rPr>
              <a:t>T</a:t>
            </a:r>
            <a:r>
              <a:rPr lang="en-US" altLang="zh-CN" sz="2000" b="0" i="1" u="none" baseline="-25000" dirty="0" smtClean="0">
                <a:solidFill>
                  <a:srgbClr val="FFFF00"/>
                </a:solidFill>
              </a:rPr>
              <a:t>A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是发送确认分组的时间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23928" y="4580094"/>
            <a:ext cx="3312368" cy="51260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2000" b="0" u="none" dirty="0" smtClean="0">
                <a:solidFill>
                  <a:srgbClr val="FFFF00"/>
                </a:solidFill>
              </a:rPr>
              <a:t>RTT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是往返时间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流水线传输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6604" y="1234087"/>
            <a:ext cx="6768752" cy="51090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发送方可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连续发送多个分组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，不必每发完一个分组就停顿下来等待对方的确认。</a:t>
            </a:r>
          </a:p>
          <a:p>
            <a:pPr eaLnBrk="1" hangingPunct="1"/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由于信道上一直有数据不间断地传送，这种传输方式可获得很高的信道利用率。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2" y="2660015"/>
            <a:ext cx="6797217" cy="156858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28730" y="4300736"/>
            <a:ext cx="8064896" cy="8640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的发送方和接收方也许必须缓存多个分组。</a:t>
            </a:r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差错恢复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有两种基本方法：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回退</a:t>
            </a:r>
            <a:r>
              <a:rPr lang="en-US" altLang="zh-CN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Go-back-N 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zh-CN" altLang="en-US" sz="2000" b="0" u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重传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  <a:endParaRPr lang="zh-CN" altLang="en-US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Go-back-N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（回退 </a:t>
            </a:r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3238" y="1420416"/>
            <a:ext cx="6768752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方可以在流水线中</a:t>
            </a:r>
            <a:r>
              <a:rPr lang="zh-CN" altLang="en-US" sz="2000" b="0" u="none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保持最多</a:t>
            </a:r>
            <a:r>
              <a:rPr lang="en-US" altLang="zh-CN" sz="2000" b="0" u="none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0" u="none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个未确认的报文</a:t>
            </a:r>
            <a:r>
              <a:rPr lang="zh-CN" altLang="en-US" sz="2000" b="0" u="none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段</a:t>
            </a:r>
            <a:r>
              <a:rPr lang="zh-CN" altLang="en-US" sz="2000" b="0" u="none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u="none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接收方发送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累积确认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zh-CN" altLang="en-US" sz="2000" b="0" u="none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不必对收到的分组逐个发送确认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，而是</a:t>
            </a:r>
            <a:r>
              <a:rPr lang="zh-CN" altLang="en-US" sz="2000" b="0" u="none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对按序到达的最后一个分组发送确认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，这样就表示：到这个分组为止的所有分组都已正确收到了。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发送方</a:t>
            </a:r>
            <a:r>
              <a:rPr lang="zh-CN" altLang="en-US" sz="2000" b="0" u="none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维护最早未确认报文段的计时器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，如果计时器时间到，则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重传所有未确认报文段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累积确认有的优点是：容易实现，即使确认丢失也不必重传。缺点是：不能向发送方反映出接收方已经正确收到的所有分组的信息。</a:t>
            </a:r>
          </a:p>
        </p:txBody>
      </p:sp>
    </p:spTree>
    <p:extLst>
      <p:ext uri="{BB962C8B-B14F-4D97-AF65-F5344CB8AC3E}">
        <p14:creationId xmlns:p14="http://schemas.microsoft.com/office/powerpoint/2010/main" val="22568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224875"/>
            <a:ext cx="2232247" cy="273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Go-back-N</a:t>
            </a:r>
            <a:b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运行过程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（窗口长度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59" y="40233"/>
            <a:ext cx="411515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选择重传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3238" y="1420416"/>
            <a:ext cx="6768752" cy="3384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发送方可以在流水线中保持最多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个未确认的报文段。</a:t>
            </a:r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要求接收方</a:t>
            </a:r>
            <a:r>
              <a:rPr lang="zh-CN" altLang="en-US" sz="2000" b="0" u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逐个确认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正确接收的报文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发送方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只重传出错的</a:t>
            </a:r>
            <a:r>
              <a:rPr lang="en-US" altLang="zh-CN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报文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发送方</a:t>
            </a:r>
            <a:r>
              <a:rPr lang="zh-CN" altLang="en-US" sz="2000" b="0" u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为每一个未确认的报文维护计时器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，计时时间到，重传未确认的报文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51484"/>
            <a:ext cx="6555141" cy="5041216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0" y="1315462"/>
            <a:ext cx="22322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u="none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zh-CN" altLang="en-US" sz="2400" u="none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重传</a:t>
            </a:r>
            <a:endParaRPr lang="en-US" altLang="zh-CN" sz="2400" u="none" dirty="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u="none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运行过程</a:t>
            </a:r>
            <a:r>
              <a:rPr lang="en-US" altLang="zh-CN" sz="2400" u="none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u="none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u="none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（窗口长度</a:t>
            </a:r>
            <a:r>
              <a:rPr lang="en-US" altLang="zh-CN" sz="2400" u="none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u="none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u="none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三、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的超时重传计时器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3238" y="1420416"/>
            <a:ext cx="6768752" cy="3384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indent="-338138">
              <a:lnSpc>
                <a:spcPct val="125000"/>
              </a:lnSpc>
            </a:pP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</a:rPr>
              <a:t>TCP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每发送一个报文段，就对这个报文段设置一次计时器。只要计时器设置的重传时间到但还没有收到确认，就要重传这一报文段。</a:t>
            </a:r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</a:pP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如何设置重传计时器的时间？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  <a:buFont typeface="Arial" panose="020B0604020202020204" pitchFamily="34" charset="0"/>
              <a:buChar char="–"/>
            </a:pP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过小的值导致频繁的超时和不必要的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重传；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  <a:buFont typeface="Arial" panose="020B0604020202020204" pitchFamily="34" charset="0"/>
              <a:buChar char="–"/>
            </a:pP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过大的值导致延迟（如果报文段丢失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）；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  <a:buFont typeface="Arial" panose="020B0604020202020204" pitchFamily="34" charset="0"/>
              <a:buChar char="–"/>
            </a:pP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利用</a:t>
            </a:r>
            <a:r>
              <a:rPr lang="en-US" altLang="zh-CN" b="0" u="none" dirty="0">
                <a:solidFill>
                  <a:srgbClr val="1A3868"/>
                </a:solidFill>
                <a:latin typeface="Times New Roman" pitchFamily="18" charset="0"/>
              </a:rPr>
              <a:t>RTT(Round-Trip Time</a:t>
            </a:r>
            <a:r>
              <a:rPr lang="en-US" altLang="zh-CN" b="0" u="none" dirty="0" smtClean="0">
                <a:solidFill>
                  <a:srgbClr val="1A3868"/>
                </a:solidFill>
                <a:latin typeface="Times New Roman" pitchFamily="18" charset="0"/>
              </a:rPr>
              <a:t>)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；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331640" y="2716560"/>
            <a:ext cx="4572032" cy="114300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10000"/>
              </a:spcBef>
            </a:pPr>
            <a:r>
              <a:rPr lang="zh-CN" altLang="en-US" sz="2000" b="0" u="none" dirty="0">
                <a:solidFill>
                  <a:srgbClr val="FFFF00"/>
                </a:solidFill>
              </a:rPr>
              <a:t>设置重传计时器的数值最好采用</a:t>
            </a:r>
          </a:p>
          <a:p>
            <a:pPr algn="ctr" eaLnBrk="0" hangingPunct="0">
              <a:lnSpc>
                <a:spcPct val="150000"/>
              </a:lnSpc>
              <a:spcBef>
                <a:spcPct val="10000"/>
              </a:spcBef>
            </a:pPr>
            <a:r>
              <a:rPr lang="zh-CN" altLang="en-US" sz="2000" b="0" u="none" dirty="0">
                <a:solidFill>
                  <a:srgbClr val="FFFF00"/>
                </a:solidFill>
              </a:rPr>
              <a:t>“动态的自适应重传方法”</a:t>
            </a:r>
          </a:p>
        </p:txBody>
      </p:sp>
    </p:spTree>
    <p:extLst>
      <p:ext uri="{BB962C8B-B14F-4D97-AF65-F5344CB8AC3E}">
        <p14:creationId xmlns:p14="http://schemas.microsoft.com/office/powerpoint/2010/main" val="7494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3004726"/>
            <a:ext cx="6624736" cy="56471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folHlink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074" tIns="45537" rIns="91074" bIns="45537" anchor="ctr"/>
          <a:lstStyle/>
          <a:p>
            <a:pPr>
              <a:defRPr/>
            </a:pP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加权平均往返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时间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323045"/>
            <a:ext cx="6912768" cy="34817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TCP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保留了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的一个</a:t>
            </a:r>
            <a:r>
              <a:rPr lang="zh-CN" altLang="en-US" sz="2000" b="0" u="none" kern="0" dirty="0" smtClean="0">
                <a:solidFill>
                  <a:srgbClr val="C00000"/>
                </a:solidFill>
                <a:latin typeface="+mn-ea"/>
              </a:rPr>
              <a:t>加权平均往返时间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S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（又称为平滑的往返时间）。</a:t>
            </a:r>
          </a:p>
          <a:p>
            <a:pPr eaLnBrk="1" hangingPunct="1"/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第一次测量到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样本时，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S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值就取为所测量到的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样本值。以后每测量到一个新的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样本，就按下式重新计算一次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S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：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   新的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S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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(1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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(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旧的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S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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(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新的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样本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)</a:t>
            </a:r>
          </a:p>
          <a:p>
            <a:pPr eaLnBrk="1" hangingPunct="1"/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式中，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0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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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1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。若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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很接近于零，表示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值更新较慢。若选择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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接近于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，则表示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值更新较快。</a:t>
            </a:r>
          </a:p>
          <a:p>
            <a:pPr eaLnBrk="1" hangingPunct="1"/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RFC 2988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推荐的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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值为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1/8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，即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0.125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7185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8065" y="3508648"/>
            <a:ext cx="5918191" cy="808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folHlink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074" tIns="45537" rIns="91074" bIns="45537" anchor="ctr"/>
          <a:lstStyle/>
          <a:p>
            <a:pPr>
              <a:defRPr/>
            </a:pP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645" y="693341"/>
            <a:ext cx="6429375" cy="617435"/>
          </a:xfrm>
        </p:spPr>
        <p:txBody>
          <a:bodyPr/>
          <a:lstStyle/>
          <a:p>
            <a:pPr algn="l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超时重传时间 </a:t>
            </a:r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RTO (</a:t>
            </a:r>
            <a:r>
              <a:rPr lang="en-US" altLang="zh-CN" sz="2400" kern="1200" dirty="0" err="1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RetransmissionTime</a:t>
            </a:r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-Out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90645" y="1310776"/>
            <a:ext cx="7056784" cy="35453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RTO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应略大于上面得出的加权平均往返时间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S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。</a:t>
            </a:r>
          </a:p>
          <a:p>
            <a:pPr eaLnBrk="1" hangingPunct="1"/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RFC 2988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建议使用下式计算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RTO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：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                  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RTO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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S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+ 4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D</a:t>
            </a:r>
            <a:endParaRPr lang="en-US" altLang="zh-CN" sz="2000" b="0" u="none" kern="0" dirty="0" smtClean="0">
              <a:solidFill>
                <a:srgbClr val="002060"/>
              </a:solidFill>
              <a:latin typeface="+mn-ea"/>
            </a:endParaRPr>
          </a:p>
          <a:p>
            <a:pPr eaLnBrk="1" hangingPunct="1">
              <a:spcAft>
                <a:spcPct val="10000"/>
              </a:spcAft>
            </a:pP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D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是 </a:t>
            </a:r>
            <a:r>
              <a:rPr lang="en-US" altLang="zh-CN" sz="2000" b="0" u="none" kern="0" dirty="0" smtClean="0">
                <a:solidFill>
                  <a:srgbClr val="C0000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C00000"/>
                </a:solidFill>
                <a:latin typeface="+mn-ea"/>
              </a:rPr>
              <a:t>的偏差的加权平均值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。第一次测量时，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D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值取为测量到的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样本值的一半。在以后的测量中，则使用下式计算加权平均的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D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              新的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D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= (1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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(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旧的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D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) 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000" b="0" u="none" kern="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                                +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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 smtClean="0">
                <a:solidFill>
                  <a:srgbClr val="002060"/>
                </a:solidFill>
                <a:latin typeface="+mn-ea"/>
              </a:rPr>
              <a:t>S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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新的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RTT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样本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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          </a:t>
            </a:r>
            <a:endParaRPr lang="en-US" altLang="zh-CN" sz="2000" b="0" u="none" kern="0" dirty="0" smtClean="0">
              <a:solidFill>
                <a:srgbClr val="002060"/>
              </a:solidFill>
              <a:latin typeface="+mn-ea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  <a:sym typeface="Symbol" panose="05050102010706020507" pitchFamily="18" charset="2"/>
              </a:rPr>
              <a:t>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是个小于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1 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的系数，其推荐值是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1/4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，即 </a:t>
            </a:r>
            <a:r>
              <a:rPr lang="en-US" altLang="zh-CN" sz="2000" b="0" u="none" kern="0" dirty="0" smtClean="0">
                <a:solidFill>
                  <a:srgbClr val="002060"/>
                </a:solidFill>
                <a:latin typeface="+mn-ea"/>
              </a:rPr>
              <a:t>0.25</a:t>
            </a:r>
            <a:r>
              <a:rPr lang="zh-CN" altLang="en-US" sz="2000" b="0" u="none" kern="0" dirty="0" smtClean="0">
                <a:solidFill>
                  <a:srgbClr val="00206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78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矩形 2"/>
          <p:cNvSpPr>
            <a:spLocks noChangeArrowheads="1"/>
          </p:cNvSpPr>
          <p:nvPr/>
        </p:nvSpPr>
        <p:spPr bwMode="auto">
          <a:xfrm>
            <a:off x="500063" y="1511300"/>
            <a:ext cx="5214937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第六章   传输层</a:t>
            </a:r>
            <a:endParaRPr lang="en-US" altLang="zh-CN" u="none" dirty="0">
              <a:solidFill>
                <a:srgbClr val="194D19"/>
              </a:solidFill>
              <a:latin typeface="华文新魏" pitchFamily="2" charset="-122"/>
            </a:endParaRPr>
          </a:p>
          <a:p>
            <a:endParaRPr lang="en-US" altLang="zh-CN" sz="1400" u="none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u="none" dirty="0" smtClean="0">
                <a:solidFill>
                  <a:srgbClr val="002060"/>
                </a:solidFill>
              </a:rPr>
              <a:t>第五节 </a:t>
            </a:r>
            <a:r>
              <a:rPr lang="en-US" altLang="zh-CN" sz="2400" u="none" dirty="0" smtClean="0">
                <a:solidFill>
                  <a:srgbClr val="002060"/>
                </a:solidFill>
              </a:rPr>
              <a:t>TCP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的可靠传输</a:t>
            </a:r>
            <a:endParaRPr lang="en-US" altLang="zh-CN" sz="2400" u="none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u="none" dirty="0" smtClean="0">
                <a:solidFill>
                  <a:srgbClr val="002060"/>
                </a:solidFill>
              </a:rPr>
              <a:t>（差错控制与流量控制）</a:t>
            </a:r>
            <a:endParaRPr lang="zh-CN" altLang="en-US" sz="2400" u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往返时间的测量相当复杂 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7504" y="1347204"/>
            <a:ext cx="6959042" cy="10093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indent="-338138"/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重传报文后收到了确认报文段，如何判定此确认报文段是对先发送的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报文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段的确认，还是对后来重传的报文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段的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确认？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——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对确定</a:t>
            </a:r>
            <a:r>
              <a:rPr lang="zh-CN" altLang="en-US" sz="2000" b="0" u="none" kern="0" dirty="0">
                <a:solidFill>
                  <a:srgbClr val="C00000"/>
                </a:solidFill>
                <a:latin typeface="+mn-ea"/>
              </a:rPr>
              <a:t>加权平均往返时间 </a:t>
            </a:r>
            <a:r>
              <a:rPr lang="en-US" altLang="zh-CN" sz="2000" b="0" u="none" kern="0" dirty="0">
                <a:solidFill>
                  <a:srgbClr val="002060"/>
                </a:solidFill>
                <a:latin typeface="+mn-ea"/>
              </a:rPr>
              <a:t>RTT</a:t>
            </a:r>
            <a:r>
              <a:rPr lang="en-US" altLang="zh-CN" sz="2000" b="0" u="none" kern="0" baseline="-25000" dirty="0">
                <a:solidFill>
                  <a:srgbClr val="002060"/>
                </a:solidFill>
                <a:latin typeface="+mn-ea"/>
              </a:rPr>
              <a:t>S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影响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很大。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476016" y="4438427"/>
            <a:ext cx="3494087" cy="0"/>
          </a:xfrm>
          <a:prstGeom prst="line">
            <a:avLst/>
          </a:prstGeom>
          <a:noFill/>
          <a:ln w="28575" cmpd="sng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52316" y="4203477"/>
            <a:ext cx="1929311" cy="400110"/>
          </a:xfrm>
          <a:prstGeom prst="rect">
            <a:avLst/>
          </a:prstGeom>
          <a:solidFill>
            <a:srgbClr val="EEFBF4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 dirty="0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往返时间 RTT?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64541" y="4138390"/>
            <a:ext cx="7861300" cy="0"/>
          </a:xfrm>
          <a:prstGeom prst="line">
            <a:avLst/>
          </a:prstGeom>
          <a:noFill/>
          <a:ln w="28575" cmpd="sng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rot="16200000">
            <a:off x="565334" y="3847084"/>
            <a:ext cx="582613" cy="0"/>
          </a:xfrm>
          <a:prstGeom prst="line">
            <a:avLst/>
          </a:prstGeom>
          <a:noFill/>
          <a:ln w="76200" cmpd="sng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26391" y="2946177"/>
            <a:ext cx="15234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发送一个</a:t>
            </a:r>
          </a:p>
          <a:p>
            <a:pPr eaLnBrk="0" hangingPunct="0"/>
            <a:r>
              <a:rPr lang="zh-CN" altLang="zh-CN" sz="2000" u="none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TCP 报文段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6200000">
            <a:off x="3184709" y="3847084"/>
            <a:ext cx="582613" cy="0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80678" y="2946177"/>
            <a:ext cx="15234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超时重传</a:t>
            </a:r>
          </a:p>
          <a:p>
            <a:pPr eaLnBrk="0" hangingPunct="0"/>
            <a:r>
              <a:rPr lang="zh-CN" altLang="zh-CN" sz="2000" u="none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TCP 报文段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rot="16200000">
            <a:off x="6678796" y="3847084"/>
            <a:ext cx="582613" cy="0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327166" y="3208115"/>
            <a:ext cx="13214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收到 ACK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754707" y="4122292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 dirty="0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94691" y="3692302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125178" y="3692302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76016" y="4220940"/>
            <a:ext cx="0" cy="2508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970103" y="4220940"/>
            <a:ext cx="0" cy="739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56641" y="4220940"/>
            <a:ext cx="0" cy="739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856641" y="4792440"/>
            <a:ext cx="6113462" cy="0"/>
          </a:xfrm>
          <a:prstGeom prst="line">
            <a:avLst/>
          </a:prstGeom>
          <a:noFill/>
          <a:ln w="28575" cmpd="sng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818791" y="4563840"/>
            <a:ext cx="1929311" cy="400110"/>
          </a:xfrm>
          <a:prstGeom prst="rect">
            <a:avLst/>
          </a:prstGeom>
          <a:solidFill>
            <a:srgbClr val="EEFBF4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>
                <a:solidFill>
                  <a:srgbClr val="333399"/>
                </a:solidFill>
                <a:effectLst/>
                <a:ea typeface="黑体" panose="02010609060101010101" pitchFamily="49" charset="-122"/>
              </a:rPr>
              <a:t>往返时间 RTT?</a:t>
            </a:r>
          </a:p>
        </p:txBody>
      </p:sp>
      <p:sp>
        <p:nvSpPr>
          <p:cNvPr id="23" name="未知"/>
          <p:cNvSpPr>
            <a:spLocks/>
          </p:cNvSpPr>
          <p:nvPr/>
        </p:nvSpPr>
        <p:spPr bwMode="auto">
          <a:xfrm>
            <a:off x="4058628" y="2935065"/>
            <a:ext cx="2717800" cy="328612"/>
          </a:xfrm>
          <a:custGeom>
            <a:avLst/>
            <a:gdLst>
              <a:gd name="T0" fmla="*/ 1472 w 1472"/>
              <a:gd name="T1" fmla="*/ 189 h 189"/>
              <a:gd name="T2" fmla="*/ 1240 w 1472"/>
              <a:gd name="T3" fmla="*/ 85 h 189"/>
              <a:gd name="T4" fmla="*/ 948 w 1472"/>
              <a:gd name="T5" fmla="*/ 17 h 189"/>
              <a:gd name="T6" fmla="*/ 684 w 1472"/>
              <a:gd name="T7" fmla="*/ 1 h 189"/>
              <a:gd name="T8" fmla="*/ 480 w 1472"/>
              <a:gd name="T9" fmla="*/ 13 h 189"/>
              <a:gd name="T10" fmla="*/ 268 w 1472"/>
              <a:gd name="T11" fmla="*/ 61 h 189"/>
              <a:gd name="T12" fmla="*/ 96 w 1472"/>
              <a:gd name="T13" fmla="*/ 117 h 189"/>
              <a:gd name="T14" fmla="*/ 0 w 1472"/>
              <a:gd name="T15" fmla="*/ 16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2" h="189">
                <a:moveTo>
                  <a:pt x="1472" y="189"/>
                </a:moveTo>
                <a:cubicBezTo>
                  <a:pt x="1433" y="172"/>
                  <a:pt x="1327" y="114"/>
                  <a:pt x="1240" y="85"/>
                </a:cubicBezTo>
                <a:cubicBezTo>
                  <a:pt x="1153" y="56"/>
                  <a:pt x="1041" y="31"/>
                  <a:pt x="948" y="17"/>
                </a:cubicBezTo>
                <a:cubicBezTo>
                  <a:pt x="855" y="3"/>
                  <a:pt x="762" y="2"/>
                  <a:pt x="684" y="1"/>
                </a:cubicBezTo>
                <a:cubicBezTo>
                  <a:pt x="606" y="0"/>
                  <a:pt x="549" y="3"/>
                  <a:pt x="480" y="13"/>
                </a:cubicBezTo>
                <a:cubicBezTo>
                  <a:pt x="411" y="23"/>
                  <a:pt x="332" y="44"/>
                  <a:pt x="268" y="61"/>
                </a:cubicBezTo>
                <a:cubicBezTo>
                  <a:pt x="204" y="78"/>
                  <a:pt x="141" y="100"/>
                  <a:pt x="96" y="117"/>
                </a:cubicBezTo>
                <a:cubicBezTo>
                  <a:pt x="51" y="134"/>
                  <a:pt x="28" y="149"/>
                  <a:pt x="0" y="165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24" name="未知"/>
          <p:cNvSpPr>
            <a:spLocks/>
          </p:cNvSpPr>
          <p:nvPr/>
        </p:nvSpPr>
        <p:spPr bwMode="auto">
          <a:xfrm>
            <a:off x="1439253" y="2644552"/>
            <a:ext cx="5337175" cy="577850"/>
          </a:xfrm>
          <a:custGeom>
            <a:avLst/>
            <a:gdLst>
              <a:gd name="T0" fmla="*/ 1472 w 1472"/>
              <a:gd name="T1" fmla="*/ 189 h 189"/>
              <a:gd name="T2" fmla="*/ 1240 w 1472"/>
              <a:gd name="T3" fmla="*/ 85 h 189"/>
              <a:gd name="T4" fmla="*/ 948 w 1472"/>
              <a:gd name="T5" fmla="*/ 17 h 189"/>
              <a:gd name="T6" fmla="*/ 684 w 1472"/>
              <a:gd name="T7" fmla="*/ 1 h 189"/>
              <a:gd name="T8" fmla="*/ 480 w 1472"/>
              <a:gd name="T9" fmla="*/ 13 h 189"/>
              <a:gd name="T10" fmla="*/ 268 w 1472"/>
              <a:gd name="T11" fmla="*/ 61 h 189"/>
              <a:gd name="T12" fmla="*/ 96 w 1472"/>
              <a:gd name="T13" fmla="*/ 117 h 189"/>
              <a:gd name="T14" fmla="*/ 0 w 1472"/>
              <a:gd name="T15" fmla="*/ 16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2" h="189">
                <a:moveTo>
                  <a:pt x="1472" y="189"/>
                </a:moveTo>
                <a:cubicBezTo>
                  <a:pt x="1433" y="172"/>
                  <a:pt x="1327" y="114"/>
                  <a:pt x="1240" y="85"/>
                </a:cubicBezTo>
                <a:cubicBezTo>
                  <a:pt x="1153" y="56"/>
                  <a:pt x="1041" y="31"/>
                  <a:pt x="948" y="17"/>
                </a:cubicBezTo>
                <a:cubicBezTo>
                  <a:pt x="855" y="3"/>
                  <a:pt x="762" y="2"/>
                  <a:pt x="684" y="1"/>
                </a:cubicBezTo>
                <a:cubicBezTo>
                  <a:pt x="606" y="0"/>
                  <a:pt x="549" y="3"/>
                  <a:pt x="480" y="13"/>
                </a:cubicBezTo>
                <a:cubicBezTo>
                  <a:pt x="411" y="23"/>
                  <a:pt x="332" y="44"/>
                  <a:pt x="268" y="61"/>
                </a:cubicBezTo>
                <a:cubicBezTo>
                  <a:pt x="204" y="78"/>
                  <a:pt x="141" y="100"/>
                  <a:pt x="96" y="117"/>
                </a:cubicBezTo>
                <a:cubicBezTo>
                  <a:pt x="51" y="134"/>
                  <a:pt x="28" y="149"/>
                  <a:pt x="0" y="165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u="none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612915" y="2338959"/>
            <a:ext cx="2249334" cy="707886"/>
          </a:xfrm>
          <a:prstGeom prst="rect">
            <a:avLst/>
          </a:prstGeom>
          <a:solidFill>
            <a:srgbClr val="EEFBF4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u="none" dirty="0">
                <a:solidFill>
                  <a:srgbClr val="C00000"/>
                </a:solidFill>
                <a:effectLst/>
                <a:latin typeface="微软雅黑" panose="020B0503020204020204" pitchFamily="34" charset="-122"/>
              </a:rPr>
              <a:t>是对哪一个报文段</a:t>
            </a:r>
          </a:p>
          <a:p>
            <a:pPr eaLnBrk="0" hangingPunct="0"/>
            <a:r>
              <a:rPr lang="zh-CN" altLang="zh-CN" sz="2000" u="none" dirty="0">
                <a:solidFill>
                  <a:srgbClr val="C00000"/>
                </a:solidFill>
                <a:effectLst/>
                <a:latin typeface="微软雅黑" panose="020B0503020204020204" pitchFamily="34" charset="-122"/>
              </a:rPr>
              <a:t>的确认？</a:t>
            </a:r>
          </a:p>
        </p:txBody>
      </p:sp>
    </p:spTree>
    <p:extLst>
      <p:ext uri="{BB962C8B-B14F-4D97-AF65-F5344CB8AC3E}">
        <p14:creationId xmlns:p14="http://schemas.microsoft.com/office/powerpoint/2010/main" val="1433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3436640"/>
            <a:ext cx="3973975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folHlink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074" tIns="45537" rIns="91074" bIns="45537" anchor="ctr"/>
          <a:lstStyle/>
          <a:p>
            <a:pPr>
              <a:defRPr/>
            </a:pP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en-US" altLang="zh-CN" sz="2400" kern="1200" dirty="0" err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Karn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7504" y="1317771"/>
            <a:ext cx="7056784" cy="30963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b="0" u="none" dirty="0" err="1" smtClean="0">
                <a:solidFill>
                  <a:srgbClr val="C00000"/>
                </a:solidFill>
                <a:latin typeface="+mn-ea"/>
              </a:rPr>
              <a:t>Karn</a:t>
            </a:r>
            <a:r>
              <a:rPr lang="zh-CN" altLang="en-US" sz="2000" b="0" u="none" dirty="0" smtClean="0">
                <a:solidFill>
                  <a:srgbClr val="C00000"/>
                </a:solidFill>
                <a:latin typeface="+mn-ea"/>
              </a:rPr>
              <a:t>提出算法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：在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</a:rPr>
              <a:t>计算平均往返时间 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</a:rPr>
              <a:t>RTT 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</a:rPr>
              <a:t>时，只要报文段重传了，就不采用其往返时间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样本。</a:t>
            </a:r>
            <a:endParaRPr lang="en-US" altLang="zh-CN" sz="2000" b="0" u="none" dirty="0" smtClean="0">
              <a:solidFill>
                <a:srgbClr val="1A3868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b="0" u="none" dirty="0">
                <a:solidFill>
                  <a:srgbClr val="00B050"/>
                </a:solidFill>
                <a:latin typeface="+mn-ea"/>
              </a:rPr>
              <a:t>新</a:t>
            </a:r>
            <a:r>
              <a:rPr lang="zh-CN" altLang="en-US" sz="2000" b="0" u="none" dirty="0" smtClean="0">
                <a:solidFill>
                  <a:srgbClr val="00B050"/>
                </a:solidFill>
                <a:latin typeface="+mn-ea"/>
              </a:rPr>
              <a:t>问题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：报文段时延突然增大，原重传时间内不会收到确认，于是重传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+mn-ea"/>
              </a:rPr>
              <a:t>——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重传时间无法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更新。</a:t>
            </a:r>
            <a:endParaRPr lang="en-US" altLang="zh-CN" sz="2000" b="0" u="none" dirty="0">
              <a:solidFill>
                <a:srgbClr val="1A3868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b="0" u="none" dirty="0" err="1">
                <a:solidFill>
                  <a:srgbClr val="C00000"/>
                </a:solidFill>
                <a:latin typeface="+mn-ea"/>
              </a:rPr>
              <a:t>Karn</a:t>
            </a:r>
            <a:r>
              <a:rPr lang="zh-CN" altLang="en-US" sz="2000" b="0" u="none" dirty="0">
                <a:solidFill>
                  <a:srgbClr val="C00000"/>
                </a:solidFill>
                <a:latin typeface="+mn-ea"/>
              </a:rPr>
              <a:t>算法修正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：报文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</a:rPr>
              <a:t>段每重传一次，就把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</a:rPr>
              <a:t>RTO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增大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一些：</a:t>
            </a:r>
            <a:endParaRPr lang="en-US" altLang="zh-CN" sz="2000" b="0" u="none" dirty="0" smtClean="0">
              <a:solidFill>
                <a:srgbClr val="1A3868"/>
              </a:solidFill>
              <a:latin typeface="+mn-ea"/>
            </a:endParaRPr>
          </a:p>
          <a:p>
            <a:pPr marL="0" indent="1255713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zh-CN" sz="2000" b="0" u="none" dirty="0">
                <a:solidFill>
                  <a:srgbClr val="1A3868"/>
                </a:solidFill>
                <a:latin typeface="+mn-ea"/>
              </a:rPr>
              <a:t>新的 RTO 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  <a:sym typeface="Symbol" panose="05050102010706020507" pitchFamily="18" charset="2"/>
              </a:rPr>
              <a:t>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</a:rPr>
              <a:t> 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  <a:sym typeface="Symbol" panose="05050102010706020507" pitchFamily="18" charset="2"/>
              </a:rPr>
              <a:t>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</a:rPr>
              <a:t> 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  <a:sym typeface="Symbol" panose="05050102010706020507" pitchFamily="18" charset="2"/>
              </a:rPr>
              <a:t>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</a:rPr>
              <a:t> (旧的 RTO)     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zh-CN" sz="2000" b="0" u="none" dirty="0">
                <a:solidFill>
                  <a:srgbClr val="1A3868"/>
                </a:solidFill>
                <a:latin typeface="+mn-ea"/>
              </a:rPr>
              <a:t> 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  <a:sym typeface="Symbol" panose="05050102010706020507" pitchFamily="18" charset="2"/>
              </a:rPr>
              <a:t>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</a:rPr>
              <a:t> 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的典型值为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+mn-ea"/>
              </a:rPr>
              <a:t>2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。</a:t>
            </a:r>
            <a:endParaRPr lang="en-US" altLang="zh-CN" sz="2000" b="0" u="none" dirty="0" smtClean="0">
              <a:solidFill>
                <a:srgbClr val="1A3868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zh-CN" sz="2000" b="0" u="none" dirty="0" smtClean="0">
                <a:solidFill>
                  <a:srgbClr val="1A3868"/>
                </a:solidFill>
                <a:latin typeface="+mn-ea"/>
              </a:rPr>
              <a:t>当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</a:rPr>
              <a:t>不再发生报文段的重传</a:t>
            </a:r>
            <a:r>
              <a:rPr lang="zh-CN" altLang="zh-CN" sz="2000" b="0" u="none" dirty="0">
                <a:solidFill>
                  <a:srgbClr val="1A3868"/>
                </a:solidFill>
                <a:latin typeface="+mn-ea"/>
              </a:rPr>
              <a:t>时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</a:rPr>
              <a:t>，才恢复利用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公式计算。</a:t>
            </a:r>
            <a:endParaRPr lang="en-US" altLang="zh-CN" sz="2000" b="0" u="none" dirty="0">
              <a:solidFill>
                <a:srgbClr val="1A386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72344"/>
            <a:ext cx="6429375" cy="617435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四、选择确认 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SACK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9512" y="1564432"/>
            <a:ext cx="6480720" cy="27375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接收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方收到了和前面的字节流不连续的字节块。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如果这些字节的序号都在接收窗口之内，那么接收方就先收下这些数据，但要把这些信息准确地告诉发送方，使发送方不要再重复发送这些已收到的数据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。</a:t>
            </a:r>
            <a:endParaRPr lang="en-US" altLang="zh-CN" sz="2000" b="0" u="none" dirty="0" smtClean="0">
              <a:solidFill>
                <a:srgbClr val="1A3868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0" u="none" dirty="0" smtClean="0">
                <a:solidFill>
                  <a:srgbClr val="C00000"/>
                </a:solidFill>
                <a:latin typeface="Times New Roman" pitchFamily="18" charset="0"/>
              </a:rPr>
              <a:t>选择确认（</a:t>
            </a:r>
            <a:r>
              <a:rPr lang="en-US" altLang="zh-CN" sz="2000" b="0" u="none" dirty="0" smtClean="0">
                <a:solidFill>
                  <a:srgbClr val="C00000"/>
                </a:solidFill>
                <a:latin typeface="Times New Roman" pitchFamily="18" charset="0"/>
              </a:rPr>
              <a:t>Selective ACK</a:t>
            </a:r>
            <a:r>
              <a:rPr lang="zh-CN" altLang="en-US" sz="2000" b="0" u="none" dirty="0" smtClean="0">
                <a:solidFill>
                  <a:srgbClr val="C00000"/>
                </a:solidFill>
                <a:latin typeface="Times New Roman" pitchFamily="18" charset="0"/>
              </a:rPr>
              <a:t>） 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[RFC 2018]</a:t>
            </a:r>
            <a:endParaRPr lang="zh-CN" altLang="en-US" sz="2000" b="0" u="none" dirty="0">
              <a:solidFill>
                <a:srgbClr val="1A3868"/>
              </a:solidFill>
              <a:latin typeface="Times New Roman" pitchFamily="18" charset="0"/>
            </a:endParaRPr>
          </a:p>
          <a:p>
            <a:pPr indent="-338138">
              <a:lnSpc>
                <a:spcPct val="150000"/>
              </a:lnSpc>
            </a:pP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接收到的字节流序号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不连续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320448" y="2675902"/>
            <a:ext cx="7165005" cy="2276664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  </a:t>
            </a: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和前后字节不连续的每一个字节块都有两个边界：</a:t>
            </a:r>
          </a:p>
          <a:p>
            <a:pPr>
              <a:lnSpc>
                <a:spcPct val="120000"/>
              </a:lnSpc>
            </a:pP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   左边界和右边界。图中用四个指针标记这些边界。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  第一个字节块的左边界 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L</a:t>
            </a:r>
            <a:r>
              <a:rPr lang="en-US" altLang="zh-CN" sz="2000" b="0" u="none" baseline="-25000" dirty="0">
                <a:solidFill>
                  <a:srgbClr val="002060"/>
                </a:solidFill>
                <a:latin typeface="+mn-ea"/>
                <a:ea typeface="+mn-ea"/>
              </a:rPr>
              <a:t>1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 = 1501</a:t>
            </a: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，但右边界 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R</a:t>
            </a:r>
            <a:r>
              <a:rPr lang="en-US" altLang="zh-CN" sz="2000" b="0" u="none" baseline="-25000" dirty="0">
                <a:solidFill>
                  <a:srgbClr val="002060"/>
                </a:solidFill>
                <a:latin typeface="+mn-ea"/>
                <a:ea typeface="+mn-ea"/>
              </a:rPr>
              <a:t>1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 = 3001</a:t>
            </a: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  左边界指出字节块的第一个字节的序号，但右边界减 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1 </a:t>
            </a: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才是</a:t>
            </a:r>
          </a:p>
          <a:p>
            <a:pPr>
              <a:lnSpc>
                <a:spcPct val="120000"/>
              </a:lnSpc>
            </a:pP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    字节块中的最后一个序号。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  第二个字节块的左边界 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L</a:t>
            </a:r>
            <a:r>
              <a:rPr lang="en-US" altLang="zh-CN" sz="2000" b="0" u="none" baseline="-25000" dirty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 = 3501</a:t>
            </a: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，而右边界 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R</a:t>
            </a:r>
            <a:r>
              <a:rPr lang="en-US" altLang="zh-CN" sz="2000" b="0" u="none" baseline="-25000" dirty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en-US" altLang="zh-CN" sz="2000" b="0" u="none" dirty="0">
                <a:solidFill>
                  <a:srgbClr val="002060"/>
                </a:solidFill>
                <a:latin typeface="+mn-ea"/>
                <a:ea typeface="+mn-ea"/>
              </a:rPr>
              <a:t> = 4501</a:t>
            </a:r>
            <a:r>
              <a:rPr lang="zh-CN" altLang="en-US" sz="2000" b="0" u="none" dirty="0">
                <a:solidFill>
                  <a:srgbClr val="002060"/>
                </a:solidFill>
                <a:latin typeface="+mn-ea"/>
                <a:ea typeface="+mn-ea"/>
              </a:rPr>
              <a:t>。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5433" y="1645532"/>
            <a:ext cx="2083347" cy="42940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miter lim="800000"/>
          </a:ln>
        </p:spPr>
        <p:txBody>
          <a:bodyPr wrap="none" lIns="91074" tIns="45537" rIns="91074" bIns="45537" anchor="ctr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9981" y="1645532"/>
            <a:ext cx="1939285" cy="42940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miter lim="800000"/>
          </a:ln>
        </p:spPr>
        <p:txBody>
          <a:bodyPr wrap="none" lIns="91074" tIns="45537" rIns="91074" bIns="45537" anchor="ctr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897644" y="1645532"/>
            <a:ext cx="2729248" cy="42940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miter lim="800000"/>
          </a:ln>
        </p:spPr>
        <p:txBody>
          <a:bodyPr wrap="none" lIns="91074" tIns="45537" rIns="91074" bIns="45537" anchor="ctr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54570" y="1686761"/>
            <a:ext cx="8493894" cy="33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1                            1000                  1501                     3000                 3501                                    4500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445995" y="2289634"/>
            <a:ext cx="1427857" cy="33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zh-CN" altLang="en-US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确认号 </a:t>
            </a:r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 1001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962596" y="2289634"/>
            <a:ext cx="1019092" cy="33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1600" u="none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= 1501</a:t>
            </a: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690261" y="2289634"/>
            <a:ext cx="1019092" cy="33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1600" u="none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= 3501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4677083" y="2289634"/>
            <a:ext cx="1030312" cy="33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1600" u="none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= 3001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8121888" y="2289634"/>
            <a:ext cx="1030312" cy="33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1600" u="none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= 4501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25433" y="1454511"/>
            <a:ext cx="20833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lIns="91074" tIns="45537" rIns="91074" bIns="45537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308780" y="1385049"/>
            <a:ext cx="645592" cy="6459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3600" b="1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109266" y="1290328"/>
            <a:ext cx="748184" cy="769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4400" b="1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217517" y="1358212"/>
            <a:ext cx="7916" cy="263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91074" tIns="45537" rIns="91074" bIns="45537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84794" y="1260334"/>
            <a:ext cx="1415033" cy="338185"/>
          </a:xfrm>
          <a:prstGeom prst="rect">
            <a:avLst/>
          </a:prstGeom>
          <a:solidFill>
            <a:srgbClr val="EEFBF4"/>
          </a:solidFill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>
            <a:defPPr>
              <a:defRPr lang="zh-CN"/>
            </a:defPPr>
            <a:lvl1pPr>
              <a:defRPr sz="1600" u="none">
                <a:solidFill>
                  <a:srgbClr val="00206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连续的字节流</a:t>
            </a: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2300864" y="1358212"/>
            <a:ext cx="7916" cy="263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91074" tIns="45537" rIns="91074" bIns="45537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2354689" y="1931273"/>
            <a:ext cx="0" cy="42940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tailEnd type="triangle" w="med" len="lg"/>
          </a:ln>
        </p:spPr>
        <p:txBody>
          <a:bodyPr lIns="91074" tIns="45537" rIns="91074" bIns="45537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031225" y="1547654"/>
            <a:ext cx="491703" cy="461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24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902951" y="1547654"/>
            <a:ext cx="491703" cy="461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24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134039" y="1547654"/>
            <a:ext cx="491703" cy="461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en-US" altLang="zh-CN" sz="24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V="1">
            <a:off x="3385281" y="1931273"/>
            <a:ext cx="0" cy="42940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tailEnd type="triangle" w="med" len="lg"/>
          </a:ln>
        </p:spPr>
        <p:txBody>
          <a:bodyPr lIns="91074" tIns="45537" rIns="91074" bIns="45537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5180505" y="1931273"/>
            <a:ext cx="0" cy="42940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tailEnd type="triangle" w="med" len="lg"/>
          </a:ln>
        </p:spPr>
        <p:txBody>
          <a:bodyPr lIns="91074" tIns="45537" rIns="91074" bIns="45537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6114529" y="1931273"/>
            <a:ext cx="0" cy="42940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tailEnd type="triangle" w="med" len="lg"/>
          </a:ln>
        </p:spPr>
        <p:txBody>
          <a:bodyPr lIns="91074" tIns="45537" rIns="91074" bIns="45537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8698132" y="1931273"/>
            <a:ext cx="0" cy="42940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tailEnd type="triangle" w="med" len="lg"/>
          </a:ln>
        </p:spPr>
        <p:txBody>
          <a:bodyPr lIns="91074" tIns="45537" rIns="91074" bIns="45537"/>
          <a:lstStyle/>
          <a:p>
            <a:endParaRPr lang="zh-CN" altLang="en-US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456519" y="1247705"/>
            <a:ext cx="1415033" cy="33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zh-CN" altLang="en-US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第一个字节块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652779" y="1238233"/>
            <a:ext cx="1415033" cy="33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074" tIns="45537" rIns="91074" bIns="45537">
            <a:spAutoFit/>
          </a:bodyPr>
          <a:lstStyle/>
          <a:p>
            <a:r>
              <a:rPr lang="zh-CN" altLang="en-US" sz="1600" u="none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第二个字节块</a:t>
            </a:r>
          </a:p>
        </p:txBody>
      </p:sp>
    </p:spTree>
    <p:extLst>
      <p:ext uri="{BB962C8B-B14F-4D97-AF65-F5344CB8AC3E}">
        <p14:creationId xmlns:p14="http://schemas.microsoft.com/office/powerpoint/2010/main" val="38806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617435"/>
          </a:xfrm>
        </p:spPr>
        <p:txBody>
          <a:bodyPr/>
          <a:lstStyle/>
          <a:p>
            <a:pPr algn="l"/>
            <a:r>
              <a:rPr lang="en-US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RFC 2018 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规定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7504" y="1347204"/>
            <a:ext cx="6959042" cy="3169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indent="-338138"/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如果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要使用选择确认，那么在建立 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</a:rPr>
              <a:t>TCP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连接时，就要在 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</a:rPr>
              <a:t>TCP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首部的选项中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加上 </a:t>
            </a:r>
            <a:r>
              <a:rPr lang="en-US" altLang="zh-CN" sz="2000" b="0" u="none" dirty="0" smtClean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zh-CN" altLang="en-US" sz="2000" b="0" u="none" dirty="0" smtClean="0">
                <a:solidFill>
                  <a:srgbClr val="C00000"/>
                </a:solidFill>
                <a:latin typeface="Times New Roman" pitchFamily="18" charset="0"/>
              </a:rPr>
              <a:t>允许 </a:t>
            </a:r>
            <a:r>
              <a:rPr lang="en-US" altLang="zh-CN" sz="2000" b="0" u="none" dirty="0" smtClean="0">
                <a:solidFill>
                  <a:srgbClr val="C00000"/>
                </a:solidFill>
                <a:latin typeface="Times New Roman" pitchFamily="18" charset="0"/>
              </a:rPr>
              <a:t>SACK” 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的选项，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而双方必须都事先商定好。</a:t>
            </a:r>
          </a:p>
          <a:p>
            <a:pPr indent="-338138"/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如果使用选择确认，那么原来首部中的“确认号字段”的用法仍然不变。只是以后在 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</a:rPr>
              <a:t>TCP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报文段的首部中都增加了 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</a:rPr>
              <a:t>SACK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选项，以便报告收到的不连续的字节块的边界。</a:t>
            </a:r>
          </a:p>
          <a:p>
            <a:pPr indent="-338138"/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由于首部选项的长度最多只有 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</a:rPr>
              <a:t>40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字节，而指明一个边界就要用掉 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</a:rPr>
              <a:t>4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字节，因此在选项中最多只能指明 </a:t>
            </a:r>
            <a:r>
              <a:rPr lang="en-US" altLang="zh-CN" sz="2000" b="0" u="none" dirty="0">
                <a:solidFill>
                  <a:srgbClr val="1A3868"/>
                </a:solidFill>
                <a:latin typeface="Times New Roman" pitchFamily="18" charset="0"/>
              </a:rPr>
              <a:t>4 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个字节块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的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8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</a:rPr>
              <a:t>个边界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</a:rPr>
              <a:t>信息。</a:t>
            </a:r>
          </a:p>
          <a:p>
            <a:pPr indent="-338138"/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88368"/>
            <a:ext cx="2769989" cy="3307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 eaLnBrk="0" hangingPunct="0">
              <a:lnSpc>
                <a:spcPts val="2188"/>
              </a:lnSpc>
            </a:pPr>
            <a:r>
              <a:rPr lang="zh-CN" altLang="en-US" sz="2400" u="none" dirty="0">
                <a:solidFill>
                  <a:srgbClr val="007D7A"/>
                </a:solidFill>
                <a:ea typeface="+mj-ea"/>
              </a:rPr>
              <a:t>五、</a:t>
            </a: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TCP</a:t>
            </a:r>
            <a:r>
              <a:rPr lang="zh-CN" altLang="en-US" sz="2400" u="none" dirty="0">
                <a:solidFill>
                  <a:srgbClr val="007D7A"/>
                </a:solidFill>
                <a:ea typeface="+mj-ea"/>
              </a:rPr>
              <a:t>的</a:t>
            </a:r>
            <a:r>
              <a:rPr lang="en-US" altLang="zh-CN" sz="2400" u="none" dirty="0" err="1">
                <a:solidFill>
                  <a:srgbClr val="007D7A"/>
                </a:solidFill>
                <a:ea typeface="+mj-ea"/>
              </a:rPr>
              <a:t>流量控制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21570" y="1636440"/>
            <a:ext cx="5719958" cy="29392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38138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如果发送方把数据发送得过快，接收方就可能来不及接收，这就会造成数据的丢失。</a:t>
            </a:r>
            <a:endParaRPr lang="en-US" altLang="zh-CN" sz="2000" b="0" u="none" dirty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  <a:p>
            <a:pPr marL="342900" indent="-338138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流量控制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(flow control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) 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就是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让发送方的发送速率不要太快，让接收方来得及接收。</a:t>
            </a:r>
            <a:endParaRPr lang="en-US" altLang="zh-CN" sz="2000" b="0" u="none" dirty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  <a:p>
            <a:pPr marL="342900" indent="-338138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利用</a:t>
            </a:r>
            <a:r>
              <a:rPr lang="zh-CN" altLang="en-US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滑动窗口机制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可以很方便地在 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TCP 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连接上实现流量控制。 </a:t>
            </a:r>
          </a:p>
        </p:txBody>
      </p:sp>
    </p:spTree>
    <p:extLst>
      <p:ext uri="{BB962C8B-B14F-4D97-AF65-F5344CB8AC3E}">
        <p14:creationId xmlns:p14="http://schemas.microsoft.com/office/powerpoint/2010/main" val="34446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90328"/>
            <a:ext cx="7056784" cy="346563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90328"/>
            <a:ext cx="2769989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 eaLnBrk="0" hangingPunct="0">
              <a:lnSpc>
                <a:spcPts val="2188"/>
              </a:lnSpc>
            </a:pP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发送缓存和发送窗口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  <p:sp>
        <p:nvSpPr>
          <p:cNvPr id="5" name="TextBox 33"/>
          <p:cNvSpPr txBox="1"/>
          <p:nvPr/>
        </p:nvSpPr>
        <p:spPr>
          <a:xfrm>
            <a:off x="1996554" y="458876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LastByteSent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LastByteACKed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000" b="1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RcvWindow</a:t>
            </a:r>
            <a:endParaRPr lang="zh-CN" altLang="en-US" sz="2000" b="1" u="none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65890"/>
            <a:ext cx="2154436" cy="3307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 eaLnBrk="0" hangingPunct="0">
              <a:lnSpc>
                <a:spcPts val="2188"/>
              </a:lnSpc>
            </a:pPr>
            <a:r>
              <a:rPr lang="en-US" altLang="zh-CN" sz="2400" u="none" dirty="0" err="1" smtClean="0">
                <a:solidFill>
                  <a:srgbClr val="007D7A"/>
                </a:solidFill>
                <a:ea typeface="+mj-ea"/>
              </a:rPr>
              <a:t>发送缓存的作用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11560" y="1513209"/>
            <a:ext cx="6084042" cy="30008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lnSpc>
                <a:spcPct val="150000"/>
              </a:lnSpc>
            </a:pPr>
            <a:r>
              <a:rPr lang="en-US" altLang="zh-CN" sz="200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发送缓存用来暂时存放：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u="none" dirty="0" err="1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发送应用程序传送给发送方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 TCP </a:t>
            </a:r>
            <a:r>
              <a:rPr lang="en-US" altLang="zh-CN" sz="2000" b="0" u="none" dirty="0" err="1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准备发送的数据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TCP </a:t>
            </a:r>
            <a:r>
              <a:rPr lang="en-US" altLang="zh-CN" sz="2000" b="0" u="none" dirty="0" err="1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已发送出但尚未收到确认的数据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。</a:t>
            </a:r>
          </a:p>
          <a:p>
            <a:endParaRPr lang="en-US" altLang="zh-CN" sz="1200" u="none" dirty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00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发送窗口是发送窗口的一部分</a:t>
            </a:r>
            <a:endParaRPr lang="en-US" altLang="zh-CN" sz="2000" u="none" dirty="0" smtClean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已发送被确认的数据应从发送缓存删除，发送窗口与发送缓存后沿重合。</a:t>
            </a:r>
            <a:endParaRPr lang="en-US" altLang="zh-CN" sz="2716" b="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1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00336"/>
            <a:ext cx="7018628" cy="391701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88368"/>
            <a:ext cx="2769989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 eaLnBrk="0" hangingPunct="0">
              <a:lnSpc>
                <a:spcPts val="2188"/>
              </a:lnSpc>
            </a:pP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接收缓存和接收窗口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  <p:sp>
        <p:nvSpPr>
          <p:cNvPr id="6" name="TextBox 28"/>
          <p:cNvSpPr txBox="1"/>
          <p:nvPr/>
        </p:nvSpPr>
        <p:spPr>
          <a:xfrm>
            <a:off x="1043608" y="4705332"/>
            <a:ext cx="6690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RcvWindow</a:t>
            </a:r>
            <a:r>
              <a:rPr lang="en-US" altLang="zh-CN" sz="2000" u="none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RcvBuffer</a:t>
            </a:r>
            <a:r>
              <a:rPr lang="en-US" altLang="zh-CN" sz="2000" u="none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– [</a:t>
            </a:r>
            <a:r>
              <a:rPr lang="en-US" altLang="zh-CN" sz="2000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LastByteRcvd</a:t>
            </a:r>
            <a:r>
              <a:rPr lang="en-US" altLang="zh-CN" sz="2000" u="none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2000" u="none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LastByteRead</a:t>
            </a:r>
            <a:r>
              <a:rPr lang="en-US" altLang="zh-CN" sz="2000" u="none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000" u="none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65890"/>
            <a:ext cx="2154436" cy="3307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 eaLnBrk="0" hangingPunct="0">
              <a:lnSpc>
                <a:spcPts val="2188"/>
              </a:lnSpc>
            </a:pPr>
            <a:r>
              <a:rPr lang="en-US" altLang="zh-CN" sz="2400" u="none" dirty="0" err="1" smtClean="0">
                <a:solidFill>
                  <a:srgbClr val="007D7A"/>
                </a:solidFill>
                <a:ea typeface="+mj-ea"/>
              </a:rPr>
              <a:t>接收缓存的作用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06145" y="1420416"/>
            <a:ext cx="5796606" cy="304698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接收缓存用来暂时存放：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u="none" dirty="0" err="1">
                <a:solidFill>
                  <a:srgbClr val="1A3868"/>
                </a:solidFill>
                <a:latin typeface="+mn-ea"/>
                <a:ea typeface="+mn-ea"/>
                <a:cs typeface="+mn-cs"/>
              </a:rPr>
              <a:t>按序到达的、但尚未被接收应用程序读取的数据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；</a:t>
            </a:r>
            <a:endParaRPr lang="en-US" altLang="zh-CN" sz="2000" b="0" u="none" dirty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未</a:t>
            </a:r>
            <a:r>
              <a:rPr lang="en-US" altLang="zh-CN" sz="2000" b="0" u="none" dirty="0" err="1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按序到达的数据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b="0" u="none" dirty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  <a:p>
            <a:pPr defTabSz="-479">
              <a:lnSpc>
                <a:spcPct val="150000"/>
              </a:lnSpc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如果接受应用程序来不及读取收到的数据，接收缓存就会被填满，使接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</a:rPr>
              <a:t>收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窗口减小为零；反之，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</a:rPr>
              <a:t>接收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</a:rPr>
              <a:t>窗口可以增大，但不能超过接收缓存。</a:t>
            </a:r>
            <a:endParaRPr lang="en-US" altLang="zh-CN" sz="2000" b="0" u="none" dirty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6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>
            <a:spLocks noGrp="1"/>
          </p:cNvSpPr>
          <p:nvPr>
            <p:ph idx="4294967295"/>
          </p:nvPr>
        </p:nvSpPr>
        <p:spPr>
          <a:xfrm>
            <a:off x="428597" y="1332721"/>
            <a:ext cx="5572164" cy="32400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协议的设计特点：</a:t>
            </a:r>
          </a:p>
          <a:p>
            <a:pPr marL="273050" indent="-27305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应用进程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将数据作为一个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字节流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发送，没有长度限制。依靠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连接顺序传送字节流，没有差错、丢失与重复控制。</a:t>
            </a:r>
          </a:p>
          <a:p>
            <a:pPr marL="273050" indent="-27305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分组在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传输过程中出错不可避免，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必须提供差错控制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差错控制的实现方法：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校验和（差错检测）、确认和超时重传。</a:t>
            </a:r>
          </a:p>
        </p:txBody>
      </p:sp>
      <p:sp>
        <p:nvSpPr>
          <p:cNvPr id="41986" name="内容占位符 2"/>
          <p:cNvSpPr>
            <a:spLocks/>
          </p:cNvSpPr>
          <p:nvPr/>
        </p:nvSpPr>
        <p:spPr bwMode="auto">
          <a:xfrm>
            <a:off x="395288" y="844550"/>
            <a:ext cx="568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一、</a:t>
            </a:r>
            <a:r>
              <a:rPr lang="en-US" altLang="zh-CN" sz="2400" u="none" dirty="0" smtClean="0">
                <a:solidFill>
                  <a:srgbClr val="007D7A"/>
                </a:solidFill>
                <a:ea typeface="+mj-ea"/>
              </a:rPr>
              <a:t>TCP</a:t>
            </a: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可靠传输的</a:t>
            </a:r>
            <a:r>
              <a:rPr lang="zh-CN" altLang="en-US" sz="2400" u="none" dirty="0">
                <a:solidFill>
                  <a:srgbClr val="007D7A"/>
                </a:solidFill>
                <a:ea typeface="+mj-ea"/>
              </a:rPr>
              <a:t>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65890"/>
            <a:ext cx="1231106" cy="3307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 eaLnBrk="0" hangingPunct="0">
              <a:lnSpc>
                <a:spcPts val="2188"/>
              </a:lnSpc>
            </a:pP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强调三点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06145" y="1420416"/>
            <a:ext cx="5796606" cy="28161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虽然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A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发送方的发送窗口是根据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B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接受方的接收窗口设置的，但在同一时刻，</a:t>
            </a:r>
            <a:r>
              <a:rPr lang="en-US" altLang="zh-CN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A</a:t>
            </a:r>
            <a:r>
              <a:rPr lang="zh-CN" altLang="en-US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的发送窗口并不总和</a:t>
            </a:r>
            <a:r>
              <a:rPr lang="en-US" altLang="zh-CN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B</a:t>
            </a:r>
            <a:r>
              <a:rPr lang="zh-CN" altLang="en-US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的接收窗口一样大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。这是因为通过网络传送窗口值需要经历一定的时间（时间不确定）。另外，发送方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A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还可能根据网络拥塞情况适当减小自己的发送窗口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数值。</a:t>
            </a:r>
            <a:endParaRPr lang="en-US" altLang="zh-CN" sz="2000" b="0" u="none" dirty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5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65890"/>
            <a:ext cx="1231106" cy="3307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 eaLnBrk="0" hangingPunct="0">
              <a:lnSpc>
                <a:spcPts val="2188"/>
              </a:lnSpc>
            </a:pP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强调三点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95536" y="1420416"/>
            <a:ext cx="6054087" cy="32778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55600" indent="-355600" latinLnBrk="0">
              <a:lnSpc>
                <a:spcPct val="150000"/>
              </a:lnSpc>
            </a:pPr>
            <a:r>
              <a:rPr lang="en-US" altLang="zh-CN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2.  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对于</a:t>
            </a:r>
            <a:r>
              <a:rPr lang="zh-CN" altLang="en-US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不按序到达的数据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如何处理，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TCP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标准并无明确规定。如果接受方把不按序到达的数据一律丢弃，那么接受窗口的管理将会比较简单，但这样做对网络资源的利用不利（因为发送方会重复发送特别多的数据）。因此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TCP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通常对不按序到达的数据是先临时存放在接受窗口中，等到字节流中所缺少的字节收到后，在交付给上层应用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进程。</a:t>
            </a:r>
            <a:endParaRPr lang="en-US" altLang="zh-CN" sz="2000" b="0" u="none" dirty="0">
              <a:solidFill>
                <a:srgbClr val="1A3868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65890"/>
            <a:ext cx="1231106" cy="3307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 eaLnBrk="0" hangingPunct="0">
              <a:lnSpc>
                <a:spcPts val="2188"/>
              </a:lnSpc>
            </a:pP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强调三点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95536" y="1492424"/>
            <a:ext cx="6198104" cy="32778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55600" indent="-355600" latinLnBrk="0">
              <a:lnSpc>
                <a:spcPct val="150000"/>
              </a:lnSpc>
            </a:pPr>
            <a:r>
              <a:rPr lang="en-US" altLang="zh-CN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3.  TCP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要求接受方必须有</a:t>
            </a:r>
            <a:r>
              <a:rPr lang="zh-CN" altLang="en-US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累积确认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的功能，这样可以减少传输开销。接受方可以在合适的时候发送确认，也可以在自己有数据要发送时把确认信息顺便稍带上。值得注意的是：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1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，接受方不应该过分推迟发送确认，不然会导致发送方不必要的重传，这反而浪费了网络资源，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TCP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规定：确认推迟时间不应超过</a:t>
            </a:r>
            <a:r>
              <a:rPr lang="en-US" altLang="zh-CN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0.5s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, 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由于很少双向传输，</a:t>
            </a:r>
            <a:r>
              <a:rPr lang="zh-CN" altLang="en-US" sz="2000" b="0" u="none" dirty="0" smtClean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稍</a:t>
            </a:r>
            <a:r>
              <a:rPr lang="zh-CN" altLang="en-US" sz="2000" b="0" u="none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带确认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实际上并不经常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发生</a:t>
            </a:r>
            <a:r>
              <a:rPr lang="zh-CN" altLang="en-US" sz="2000" b="0" u="none" dirty="0">
                <a:solidFill>
                  <a:srgbClr val="1A3868"/>
                </a:solidFill>
                <a:latin typeface="+mn-ea"/>
                <a:ea typeface="+mn-ea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28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045353" y="4079114"/>
            <a:ext cx="2903094" cy="720887"/>
          </a:xfrm>
          <a:custGeom>
            <a:avLst/>
            <a:gdLst>
              <a:gd name="connsiteX0" fmla="*/ 0 w 3848100"/>
              <a:gd name="connsiteY0" fmla="*/ 0 h 955548"/>
              <a:gd name="connsiteX1" fmla="*/ 0 w 3848100"/>
              <a:gd name="connsiteY1" fmla="*/ 955548 h 955548"/>
              <a:gd name="connsiteX2" fmla="*/ 3848100 w 3848100"/>
              <a:gd name="connsiteY2" fmla="*/ 955548 h 955548"/>
              <a:gd name="connsiteX3" fmla="*/ 3848100 w 3848100"/>
              <a:gd name="connsiteY3" fmla="*/ 0 h 955548"/>
              <a:gd name="connsiteX4" fmla="*/ 0 w 3848100"/>
              <a:gd name="connsiteY4" fmla="*/ 0 h 955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48100" h="955548">
                <a:moveTo>
                  <a:pt x="0" y="0"/>
                </a:moveTo>
                <a:lnTo>
                  <a:pt x="0" y="955548"/>
                </a:lnTo>
                <a:lnTo>
                  <a:pt x="3848100" y="955548"/>
                </a:lnTo>
                <a:lnTo>
                  <a:pt x="3848100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040563" y="4073750"/>
            <a:ext cx="2912675" cy="731042"/>
          </a:xfrm>
          <a:custGeom>
            <a:avLst/>
            <a:gdLst>
              <a:gd name="connsiteX0" fmla="*/ 6350 w 3860800"/>
              <a:gd name="connsiteY0" fmla="*/ 6350 h 969009"/>
              <a:gd name="connsiteX1" fmla="*/ 6350 w 3860800"/>
              <a:gd name="connsiteY1" fmla="*/ 962659 h 969009"/>
              <a:gd name="connsiteX2" fmla="*/ 3854450 w 3860800"/>
              <a:gd name="connsiteY2" fmla="*/ 962659 h 969009"/>
              <a:gd name="connsiteX3" fmla="*/ 3854450 w 3860800"/>
              <a:gd name="connsiteY3" fmla="*/ 6350 h 969009"/>
              <a:gd name="connsiteX4" fmla="*/ 6350 w 3860800"/>
              <a:gd name="connsiteY4" fmla="*/ 6350 h 969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0800" h="969009">
                <a:moveTo>
                  <a:pt x="6350" y="6350"/>
                </a:moveTo>
                <a:lnTo>
                  <a:pt x="6350" y="962659"/>
                </a:lnTo>
                <a:lnTo>
                  <a:pt x="3854450" y="962659"/>
                </a:lnTo>
                <a:lnTo>
                  <a:pt x="38544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03D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360" y="0"/>
            <a:ext cx="95812" cy="8623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17397"/>
            <a:ext cx="6912768" cy="252942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7252" y="2658611"/>
            <a:ext cx="38792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前移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406048" y="3511335"/>
            <a:ext cx="96981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不允许发送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63944" y="3559241"/>
            <a:ext cx="77585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已发送并</a:t>
            </a:r>
          </a:p>
          <a:p>
            <a:pPr defTabSz="-479">
              <a:lnSpc>
                <a:spcPts val="1811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收到确认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31840" y="2875927"/>
            <a:ext cx="1545808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584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A 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的发送窗口</a:t>
            </a: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 = 20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07142" y="3635890"/>
            <a:ext cx="13577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允许发送的序号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52478" y="3265414"/>
            <a:ext cx="6918561" cy="213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080" u="none" dirty="0">
                <a:solidFill>
                  <a:srgbClr val="C00000"/>
                </a:solidFill>
                <a:ea typeface="黑体" panose="02010609060101010101" pitchFamily="2" charset="-122"/>
              </a:rPr>
              <a:t>26  27   28  29   30  31   32   33  34  35   36  37   38  39   40   41  42   43  44   45  46   47  48   49  50  51   52   53  54   55  56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54993" y="3904163"/>
            <a:ext cx="565861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584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B 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期望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63370" y="4114949"/>
            <a:ext cx="96981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收到的序号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013220" y="2380757"/>
            <a:ext cx="46487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</a:pPr>
            <a:r>
              <a:rPr lang="en-US" altLang="zh-CN" sz="1811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前沿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72951" y="2380757"/>
            <a:ext cx="46487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</a:pPr>
            <a:r>
              <a:rPr lang="en-US" altLang="zh-CN" sz="1811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后沿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286145" y="2658611"/>
            <a:ext cx="38792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前移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486256" y="2658611"/>
            <a:ext cx="38792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收缩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36533" y="1588115"/>
            <a:ext cx="4067017" cy="7899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 defTabSz="-479">
              <a:lnSpc>
                <a:spcPts val="2867"/>
              </a:lnSpc>
              <a:tabLst>
                <a:tab pos="19162" algn="l"/>
                <a:tab pos="57485" algn="l"/>
                <a:tab pos="364073" algn="l"/>
              </a:tabLst>
            </a:pPr>
            <a:r>
              <a:rPr lang="en-US" altLang="zh-CN" sz="2200" u="none" dirty="0">
                <a:solidFill>
                  <a:srgbClr val="C0000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2200" u="none" dirty="0" err="1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根据</a:t>
            </a:r>
            <a:r>
              <a:rPr lang="en-US" altLang="zh-CN" sz="2200" u="none" dirty="0" smtClean="0">
                <a:solidFill>
                  <a:srgbClr val="C00000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200" u="none" dirty="0">
                <a:solidFill>
                  <a:srgbClr val="C00000"/>
                </a:solidFill>
                <a:ea typeface="黑体" panose="02010609060101010101" pitchFamily="2" charset="-122"/>
              </a:rPr>
              <a:t>B </a:t>
            </a:r>
            <a:r>
              <a:rPr lang="en-US" altLang="zh-CN" sz="2200" u="none" dirty="0" err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给出的窗口值</a:t>
            </a:r>
            <a:endParaRPr lang="en-US" altLang="zh-CN" sz="2200" u="none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ctr" defTabSz="-479">
              <a:lnSpc>
                <a:spcPts val="2867"/>
              </a:lnSpc>
              <a:tabLst>
                <a:tab pos="19162" algn="l"/>
                <a:tab pos="57485" algn="l"/>
                <a:tab pos="364073" algn="l"/>
              </a:tabLst>
            </a:pPr>
            <a:r>
              <a:rPr lang="en-US" altLang="zh-CN" sz="2200" u="none" dirty="0">
                <a:solidFill>
                  <a:srgbClr val="C00000"/>
                </a:solidFill>
                <a:ea typeface="黑体" panose="02010609060101010101" pitchFamily="2" charset="-122"/>
              </a:rPr>
              <a:t>		A </a:t>
            </a:r>
            <a:r>
              <a:rPr lang="en-US" altLang="zh-CN" sz="2200" u="none" dirty="0" err="1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构造出自己的发送窗口</a:t>
            </a:r>
            <a:r>
              <a:rPr lang="en-US" altLang="zh-CN" sz="2112" u="none" dirty="0">
                <a:solidFill>
                  <a:srgbClr val="C00000"/>
                </a:solidFill>
                <a:ea typeface="黑体" panose="02010609060101010101" pitchFamily="2" charset="-122"/>
              </a:rPr>
              <a:t>	</a:t>
            </a:r>
            <a:endParaRPr lang="en-US" altLang="zh-CN" sz="2414" u="none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116149" y="4143692"/>
            <a:ext cx="2725105" cy="623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188"/>
              </a:lnSpc>
              <a:tabLst>
                <a:tab pos="134132" algn="l"/>
              </a:tabLst>
            </a:pPr>
            <a:r>
              <a:rPr lang="en-US" altLang="zh-CN" sz="2112" u="none" dirty="0">
                <a:solidFill>
                  <a:srgbClr val="C00000"/>
                </a:solidFill>
                <a:ea typeface="黑体" panose="02010609060101010101" pitchFamily="2" charset="-122"/>
              </a:rPr>
              <a:t>	TCP </a:t>
            </a:r>
            <a:r>
              <a:rPr lang="en-US" altLang="zh-CN" sz="2112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标准强烈不赞成</a:t>
            </a:r>
          </a:p>
          <a:p>
            <a:pPr defTabSz="-479">
              <a:lnSpc>
                <a:spcPts val="2339"/>
              </a:lnSpc>
              <a:tabLst>
                <a:tab pos="134132" algn="l"/>
              </a:tabLst>
            </a:pPr>
            <a:r>
              <a:rPr lang="en-US" altLang="zh-CN" sz="2112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发送窗口前沿向后收缩</a:t>
            </a:r>
          </a:p>
        </p:txBody>
      </p:sp>
      <p:sp>
        <p:nvSpPr>
          <p:cNvPr id="19" name="矩形 18"/>
          <p:cNvSpPr/>
          <p:nvPr/>
        </p:nvSpPr>
        <p:spPr>
          <a:xfrm>
            <a:off x="395536" y="863249"/>
            <a:ext cx="5219927" cy="38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479" eaLnBrk="0" hangingPunct="0">
              <a:lnSpc>
                <a:spcPts val="2188"/>
              </a:lnSpc>
              <a:tabLst>
                <a:tab pos="19162" algn="l"/>
                <a:tab pos="57485" algn="l"/>
                <a:tab pos="364073" algn="l"/>
              </a:tabLst>
            </a:pPr>
            <a:r>
              <a:rPr lang="en-US" altLang="zh-CN" sz="2400" u="none" dirty="0" err="1">
                <a:solidFill>
                  <a:srgbClr val="007D7A"/>
                </a:solidFill>
                <a:ea typeface="+mj-ea"/>
              </a:rPr>
              <a:t>TCP以字节为单位的滑动窗口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51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030322" y="391205"/>
            <a:ext cx="3590312" cy="426097"/>
          </a:xfrm>
          <a:custGeom>
            <a:avLst/>
            <a:gdLst>
              <a:gd name="connsiteX0" fmla="*/ 0 w 5616701"/>
              <a:gd name="connsiteY0" fmla="*/ 0 h 650748"/>
              <a:gd name="connsiteX1" fmla="*/ 0 w 5616701"/>
              <a:gd name="connsiteY1" fmla="*/ 650748 h 650748"/>
              <a:gd name="connsiteX2" fmla="*/ 5616701 w 5616701"/>
              <a:gd name="connsiteY2" fmla="*/ 650748 h 650748"/>
              <a:gd name="connsiteX3" fmla="*/ 5616701 w 5616701"/>
              <a:gd name="connsiteY3" fmla="*/ 0 h 650748"/>
              <a:gd name="connsiteX4" fmla="*/ 0 w 5616701"/>
              <a:gd name="connsiteY4" fmla="*/ 0 h 650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6701" h="650748">
                <a:moveTo>
                  <a:pt x="0" y="0"/>
                </a:moveTo>
                <a:lnTo>
                  <a:pt x="0" y="650748"/>
                </a:lnTo>
                <a:lnTo>
                  <a:pt x="5616701" y="650748"/>
                </a:lnTo>
                <a:lnTo>
                  <a:pt x="5616701" y="0"/>
                </a:lnTo>
                <a:lnTo>
                  <a:pt x="0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11350" y="372234"/>
            <a:ext cx="3609283" cy="468829"/>
          </a:xfrm>
          <a:custGeom>
            <a:avLst/>
            <a:gdLst>
              <a:gd name="connsiteX0" fmla="*/ 0 w 5616702"/>
              <a:gd name="connsiteY0" fmla="*/ 0 h 650748"/>
              <a:gd name="connsiteX1" fmla="*/ 0 w 5616702"/>
              <a:gd name="connsiteY1" fmla="*/ 650748 h 650748"/>
              <a:gd name="connsiteX2" fmla="*/ 5616702 w 5616702"/>
              <a:gd name="connsiteY2" fmla="*/ 650748 h 650748"/>
              <a:gd name="connsiteX3" fmla="*/ 5616702 w 5616702"/>
              <a:gd name="connsiteY3" fmla="*/ 0 h 650748"/>
              <a:gd name="connsiteX4" fmla="*/ 0 w 5616702"/>
              <a:gd name="connsiteY4" fmla="*/ 0 h 650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6702" h="650748">
                <a:moveTo>
                  <a:pt x="0" y="0"/>
                </a:moveTo>
                <a:lnTo>
                  <a:pt x="0" y="650748"/>
                </a:lnTo>
                <a:lnTo>
                  <a:pt x="5616702" y="650748"/>
                </a:lnTo>
                <a:lnTo>
                  <a:pt x="5616702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006560" y="367444"/>
            <a:ext cx="3629028" cy="449858"/>
          </a:xfrm>
          <a:custGeom>
            <a:avLst/>
            <a:gdLst>
              <a:gd name="connsiteX0" fmla="*/ 6350 w 5629402"/>
              <a:gd name="connsiteY0" fmla="*/ 6350 h 663448"/>
              <a:gd name="connsiteX1" fmla="*/ 6350 w 5629402"/>
              <a:gd name="connsiteY1" fmla="*/ 657098 h 663448"/>
              <a:gd name="connsiteX2" fmla="*/ 5623052 w 5629402"/>
              <a:gd name="connsiteY2" fmla="*/ 657098 h 663448"/>
              <a:gd name="connsiteX3" fmla="*/ 5623052 w 5629402"/>
              <a:gd name="connsiteY3" fmla="*/ 6350 h 663448"/>
              <a:gd name="connsiteX4" fmla="*/ 6350 w 5629402"/>
              <a:gd name="connsiteY4" fmla="*/ 6350 h 663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29402" h="663448">
                <a:moveTo>
                  <a:pt x="6350" y="6350"/>
                </a:moveTo>
                <a:lnTo>
                  <a:pt x="6350" y="657098"/>
                </a:lnTo>
                <a:lnTo>
                  <a:pt x="5623052" y="657098"/>
                </a:lnTo>
                <a:lnTo>
                  <a:pt x="5623052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03D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99498" y="4147515"/>
            <a:ext cx="6261485" cy="903120"/>
          </a:xfrm>
          <a:custGeom>
            <a:avLst/>
            <a:gdLst>
              <a:gd name="connsiteX0" fmla="*/ 0 w 8299703"/>
              <a:gd name="connsiteY0" fmla="*/ 0 h 1197101"/>
              <a:gd name="connsiteX1" fmla="*/ 0 w 8299703"/>
              <a:gd name="connsiteY1" fmla="*/ 1197101 h 1197101"/>
              <a:gd name="connsiteX2" fmla="*/ 8299703 w 8299703"/>
              <a:gd name="connsiteY2" fmla="*/ 1197101 h 1197101"/>
              <a:gd name="connsiteX3" fmla="*/ 8299703 w 8299703"/>
              <a:gd name="connsiteY3" fmla="*/ 0 h 1197101"/>
              <a:gd name="connsiteX4" fmla="*/ 0 w 8299703"/>
              <a:gd name="connsiteY4" fmla="*/ 0 h 1197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99703" h="1197101">
                <a:moveTo>
                  <a:pt x="0" y="0"/>
                </a:moveTo>
                <a:lnTo>
                  <a:pt x="0" y="1197101"/>
                </a:lnTo>
                <a:lnTo>
                  <a:pt x="8299703" y="1197101"/>
                </a:lnTo>
                <a:lnTo>
                  <a:pt x="8299703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94708" y="4142725"/>
            <a:ext cx="6271066" cy="912701"/>
          </a:xfrm>
          <a:custGeom>
            <a:avLst/>
            <a:gdLst>
              <a:gd name="connsiteX0" fmla="*/ 6350 w 8312403"/>
              <a:gd name="connsiteY0" fmla="*/ 6350 h 1209801"/>
              <a:gd name="connsiteX1" fmla="*/ 6350 w 8312403"/>
              <a:gd name="connsiteY1" fmla="*/ 1203451 h 1209801"/>
              <a:gd name="connsiteX2" fmla="*/ 8306053 w 8312403"/>
              <a:gd name="connsiteY2" fmla="*/ 1203451 h 1209801"/>
              <a:gd name="connsiteX3" fmla="*/ 8306053 w 8312403"/>
              <a:gd name="connsiteY3" fmla="*/ 6350 h 1209801"/>
              <a:gd name="connsiteX4" fmla="*/ 6350 w 8312403"/>
              <a:gd name="connsiteY4" fmla="*/ 6350 h 1209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2403" h="1209801">
                <a:moveTo>
                  <a:pt x="6350" y="6350"/>
                </a:moveTo>
                <a:lnTo>
                  <a:pt x="6350" y="1203451"/>
                </a:lnTo>
                <a:lnTo>
                  <a:pt x="8306053" y="1203451"/>
                </a:lnTo>
                <a:lnTo>
                  <a:pt x="8306053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03D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02" y="108094"/>
            <a:ext cx="95812" cy="86231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1805" y="1015288"/>
            <a:ext cx="4369013" cy="67068"/>
          </a:xfrm>
          <a:prstGeom prst="rect">
            <a:avLst/>
          </a:prstGeom>
          <a:solidFill>
            <a:srgbClr val="EEFBF4"/>
          </a:solidFill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390" y="1257835"/>
            <a:ext cx="6725980" cy="1034766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646" y="2455481"/>
            <a:ext cx="6754724" cy="160005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096630" y="1813543"/>
            <a:ext cx="96981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不允许发送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64107" y="1813543"/>
            <a:ext cx="77585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已发送并</a:t>
            </a:r>
          </a:p>
          <a:p>
            <a:pPr defTabSz="-479">
              <a:lnSpc>
                <a:spcPts val="1811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收到确认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641129" y="933697"/>
            <a:ext cx="1922514" cy="251351"/>
          </a:xfrm>
          <a:prstGeom prst="rect">
            <a:avLst/>
          </a:prstGeom>
          <a:solidFill>
            <a:srgbClr val="EEFBF4"/>
          </a:solidFill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584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A 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的发送窗口位置不变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122909" y="1947679"/>
            <a:ext cx="1745671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允许发送但尚未发送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53377" y="1957260"/>
            <a:ext cx="1745671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已发送但未收到确认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9552" y="1564432"/>
            <a:ext cx="6698950" cy="2125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26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31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32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33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34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35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36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44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45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46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51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52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55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56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631805" y="2254276"/>
            <a:ext cx="18114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660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000818" y="2254276"/>
            <a:ext cx="18114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660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3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630" y="3154906"/>
            <a:ext cx="96981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不允许接收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68296" y="3154906"/>
            <a:ext cx="9698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已发送确认</a:t>
            </a:r>
          </a:p>
          <a:p>
            <a:pPr defTabSz="-479">
              <a:lnSpc>
                <a:spcPts val="1811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并交付主机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55211" y="2254276"/>
            <a:ext cx="1147750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660"/>
              </a:lnSpc>
              <a:tabLst>
                <a:tab pos="891022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</a:p>
          <a:p>
            <a:pPr defTabSz="-479">
              <a:lnSpc>
                <a:spcPts val="1961"/>
              </a:lnSpc>
              <a:tabLst>
                <a:tab pos="891022" algn="l"/>
              </a:tabLst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B 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的接收窗口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500133" y="3317786"/>
            <a:ext cx="775853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允许接收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39552" y="2915377"/>
            <a:ext cx="669895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26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29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30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31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32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33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34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35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36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37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38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43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44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45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46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55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56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563643" y="1075793"/>
            <a:ext cx="775853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可用窗口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123728" y="447734"/>
            <a:ext cx="3511859" cy="3935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867"/>
              </a:lnSpc>
            </a:pPr>
            <a:r>
              <a:rPr lang="en-US" altLang="zh-CN" sz="2400" u="none" dirty="0">
                <a:solidFill>
                  <a:srgbClr val="C00000"/>
                </a:solidFill>
                <a:ea typeface="黑体" panose="02010609060101010101" pitchFamily="2" charset="-122"/>
              </a:rPr>
              <a:t>A </a:t>
            </a:r>
            <a:r>
              <a:rPr lang="en-US" altLang="zh-CN" sz="2400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发送了</a:t>
            </a:r>
            <a:r>
              <a:rPr lang="en-US" altLang="zh-CN" sz="2400" u="none" dirty="0">
                <a:solidFill>
                  <a:srgbClr val="C00000"/>
                </a:solidFill>
                <a:ea typeface="黑体" panose="02010609060101010101" pitchFamily="2" charset="-122"/>
              </a:rPr>
              <a:t> 11 </a:t>
            </a:r>
            <a:r>
              <a:rPr lang="en-US" altLang="zh-CN" sz="2400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个字节的数据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865312" y="3796844"/>
            <a:ext cx="5796459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  <a:tabLst>
                <a:tab pos="699404" algn="l"/>
              </a:tabLst>
            </a:pPr>
            <a:r>
              <a:rPr lang="en-US" altLang="zh-CN" sz="2112" u="none" dirty="0">
                <a:solidFill>
                  <a:srgbClr val="C0000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未按序收到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 defTabSz="-479">
              <a:lnSpc>
                <a:spcPts val="2414"/>
              </a:lnSpc>
              <a:tabLst>
                <a:tab pos="699404" algn="l"/>
              </a:tabLst>
            </a:pP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1207" u="none" dirty="0">
                <a:solidFill>
                  <a:srgbClr val="C00000"/>
                </a:solidFill>
                <a:ea typeface="黑体" panose="02010609060101010101" pitchFamily="2" charset="-122"/>
              </a:rPr>
              <a:t>3</a:t>
            </a: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 – P</a:t>
            </a:r>
            <a:r>
              <a:rPr lang="en-US" altLang="zh-CN" sz="1207" u="none" dirty="0">
                <a:solidFill>
                  <a:srgbClr val="C00000"/>
                </a:solidFill>
                <a:ea typeface="黑体" panose="02010609060101010101" pitchFamily="2" charset="-122"/>
              </a:rPr>
              <a:t>1</a:t>
            </a: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 = A </a:t>
            </a:r>
            <a:r>
              <a:rPr lang="en-US" altLang="zh-CN" sz="1811" u="none" dirty="0" err="1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的发送窗口</a:t>
            </a:r>
            <a:endParaRPr lang="en-US" altLang="zh-CN" sz="1811" u="none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defTabSz="-479">
              <a:lnSpc>
                <a:spcPts val="2112"/>
              </a:lnSpc>
              <a:tabLst>
                <a:tab pos="699404" algn="l"/>
              </a:tabLst>
            </a:pP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1207" u="none" dirty="0">
                <a:solidFill>
                  <a:srgbClr val="C00000"/>
                </a:solidFill>
                <a:ea typeface="黑体" panose="02010609060101010101" pitchFamily="2" charset="-122"/>
              </a:rPr>
              <a:t>2</a:t>
            </a: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 – P</a:t>
            </a:r>
            <a:r>
              <a:rPr lang="en-US" altLang="zh-CN" sz="1207" u="none" dirty="0">
                <a:solidFill>
                  <a:srgbClr val="C00000"/>
                </a:solidFill>
                <a:ea typeface="黑体" panose="02010609060101010101" pitchFamily="2" charset="-122"/>
              </a:rPr>
              <a:t>1</a:t>
            </a: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 = </a:t>
            </a:r>
            <a:r>
              <a:rPr lang="en-US" altLang="zh-CN" sz="1811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已发送但尚未收到确认的字节数</a:t>
            </a:r>
          </a:p>
          <a:p>
            <a:pPr defTabSz="-479">
              <a:lnSpc>
                <a:spcPts val="2112"/>
              </a:lnSpc>
              <a:tabLst>
                <a:tab pos="699404" algn="l"/>
              </a:tabLst>
            </a:pP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1207" u="none" dirty="0">
                <a:solidFill>
                  <a:srgbClr val="C00000"/>
                </a:solidFill>
                <a:ea typeface="黑体" panose="02010609060101010101" pitchFamily="2" charset="-122"/>
              </a:rPr>
              <a:t>3</a:t>
            </a: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 – P</a:t>
            </a:r>
            <a:r>
              <a:rPr lang="en-US" altLang="zh-CN" sz="1207" u="none" dirty="0">
                <a:solidFill>
                  <a:srgbClr val="C00000"/>
                </a:solidFill>
                <a:ea typeface="黑体" panose="02010609060101010101" pitchFamily="2" charset="-122"/>
              </a:rPr>
              <a:t>2</a:t>
            </a:r>
            <a:r>
              <a:rPr lang="en-US" altLang="zh-CN" sz="1811" u="none" dirty="0">
                <a:solidFill>
                  <a:srgbClr val="C00000"/>
                </a:solidFill>
                <a:ea typeface="黑体" panose="02010609060101010101" pitchFamily="2" charset="-122"/>
              </a:rPr>
              <a:t> = </a:t>
            </a:r>
            <a:r>
              <a:rPr lang="en-US" altLang="zh-CN" sz="1811" u="none" dirty="0" err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允许发送但尚未发送的字节数</a:t>
            </a:r>
            <a:r>
              <a:rPr lang="en-US" altLang="zh-CN" sz="1811" u="none" dirty="0" err="1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（称为可用窗口</a:t>
            </a:r>
            <a:r>
              <a:rPr lang="en-US" altLang="zh-CN" sz="1811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612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76441" y="821901"/>
            <a:ext cx="5426198" cy="444375"/>
          </a:xfrm>
          <a:custGeom>
            <a:avLst/>
            <a:gdLst>
              <a:gd name="connsiteX0" fmla="*/ 0 w 7192517"/>
              <a:gd name="connsiteY0" fmla="*/ 0 h 589026"/>
              <a:gd name="connsiteX1" fmla="*/ 0 w 7192517"/>
              <a:gd name="connsiteY1" fmla="*/ 589026 h 589026"/>
              <a:gd name="connsiteX2" fmla="*/ 7192517 w 7192517"/>
              <a:gd name="connsiteY2" fmla="*/ 589026 h 589026"/>
              <a:gd name="connsiteX3" fmla="*/ 7192517 w 7192517"/>
              <a:gd name="connsiteY3" fmla="*/ 0 h 589026"/>
              <a:gd name="connsiteX4" fmla="*/ 0 w 7192517"/>
              <a:gd name="connsiteY4" fmla="*/ 0 h 589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92517" h="589026">
                <a:moveTo>
                  <a:pt x="0" y="0"/>
                </a:moveTo>
                <a:lnTo>
                  <a:pt x="0" y="589026"/>
                </a:lnTo>
                <a:lnTo>
                  <a:pt x="7192517" y="589026"/>
                </a:lnTo>
                <a:lnTo>
                  <a:pt x="7192517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9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6724800" y="1899967"/>
            <a:ext cx="162687" cy="216725"/>
          </a:xfrm>
          <a:custGeom>
            <a:avLst/>
            <a:gdLst>
              <a:gd name="connsiteX0" fmla="*/ 0 w 215645"/>
              <a:gd name="connsiteY0" fmla="*/ 0 h 287273"/>
              <a:gd name="connsiteX1" fmla="*/ 0 w 215645"/>
              <a:gd name="connsiteY1" fmla="*/ 287273 h 287273"/>
              <a:gd name="connsiteX2" fmla="*/ 215645 w 215645"/>
              <a:gd name="connsiteY2" fmla="*/ 287273 h 287273"/>
              <a:gd name="connsiteX3" fmla="*/ 215645 w 215645"/>
              <a:gd name="connsiteY3" fmla="*/ 0 h 287273"/>
              <a:gd name="connsiteX4" fmla="*/ 0 w 215645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645" h="287273">
                <a:moveTo>
                  <a:pt x="0" y="0"/>
                </a:moveTo>
                <a:lnTo>
                  <a:pt x="0" y="287273"/>
                </a:lnTo>
                <a:lnTo>
                  <a:pt x="215645" y="287273"/>
                </a:lnTo>
                <a:lnTo>
                  <a:pt x="215645" y="0"/>
                </a:lnTo>
                <a:lnTo>
                  <a:pt x="0" y="0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6720009" y="1894602"/>
            <a:ext cx="172269" cy="226882"/>
          </a:xfrm>
          <a:custGeom>
            <a:avLst/>
            <a:gdLst>
              <a:gd name="connsiteX0" fmla="*/ 6350 w 228345"/>
              <a:gd name="connsiteY0" fmla="*/ 6350 h 300736"/>
              <a:gd name="connsiteX1" fmla="*/ 6350 w 228345"/>
              <a:gd name="connsiteY1" fmla="*/ 294386 h 300736"/>
              <a:gd name="connsiteX2" fmla="*/ 221995 w 228345"/>
              <a:gd name="connsiteY2" fmla="*/ 294386 h 300736"/>
              <a:gd name="connsiteX3" fmla="*/ 221995 w 228345"/>
              <a:gd name="connsiteY3" fmla="*/ 6350 h 300736"/>
              <a:gd name="connsiteX4" fmla="*/ 6350 w 228345"/>
              <a:gd name="connsiteY4" fmla="*/ 6350 h 300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345" h="300736">
                <a:moveTo>
                  <a:pt x="6350" y="6350"/>
                </a:moveTo>
                <a:lnTo>
                  <a:pt x="6350" y="294386"/>
                </a:lnTo>
                <a:lnTo>
                  <a:pt x="221995" y="294386"/>
                </a:lnTo>
                <a:lnTo>
                  <a:pt x="22199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936342" y="1899967"/>
            <a:ext cx="163262" cy="216725"/>
          </a:xfrm>
          <a:custGeom>
            <a:avLst/>
            <a:gdLst>
              <a:gd name="connsiteX0" fmla="*/ 0 w 216407"/>
              <a:gd name="connsiteY0" fmla="*/ 0 h 287273"/>
              <a:gd name="connsiteX1" fmla="*/ 0 w 216407"/>
              <a:gd name="connsiteY1" fmla="*/ 287273 h 287273"/>
              <a:gd name="connsiteX2" fmla="*/ 216407 w 216407"/>
              <a:gd name="connsiteY2" fmla="*/ 287273 h 287273"/>
              <a:gd name="connsiteX3" fmla="*/ 216407 w 216407"/>
              <a:gd name="connsiteY3" fmla="*/ 0 h 287273"/>
              <a:gd name="connsiteX4" fmla="*/ 0 w 216407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6407" h="287273">
                <a:moveTo>
                  <a:pt x="0" y="0"/>
                </a:moveTo>
                <a:lnTo>
                  <a:pt x="0" y="287273"/>
                </a:lnTo>
                <a:lnTo>
                  <a:pt x="216407" y="287273"/>
                </a:lnTo>
                <a:lnTo>
                  <a:pt x="216407" y="0"/>
                </a:lnTo>
                <a:lnTo>
                  <a:pt x="0" y="0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931551" y="1894602"/>
            <a:ext cx="172844" cy="226882"/>
          </a:xfrm>
          <a:custGeom>
            <a:avLst/>
            <a:gdLst>
              <a:gd name="connsiteX0" fmla="*/ 6350 w 229107"/>
              <a:gd name="connsiteY0" fmla="*/ 6350 h 300736"/>
              <a:gd name="connsiteX1" fmla="*/ 6350 w 229107"/>
              <a:gd name="connsiteY1" fmla="*/ 294386 h 300736"/>
              <a:gd name="connsiteX2" fmla="*/ 222757 w 229107"/>
              <a:gd name="connsiteY2" fmla="*/ 294386 h 300736"/>
              <a:gd name="connsiteX3" fmla="*/ 222757 w 229107"/>
              <a:gd name="connsiteY3" fmla="*/ 6350 h 300736"/>
              <a:gd name="connsiteX4" fmla="*/ 6350 w 229107"/>
              <a:gd name="connsiteY4" fmla="*/ 6350 h 300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107" h="300736">
                <a:moveTo>
                  <a:pt x="6350" y="6350"/>
                </a:moveTo>
                <a:lnTo>
                  <a:pt x="6350" y="294386"/>
                </a:lnTo>
                <a:lnTo>
                  <a:pt x="222757" y="294386"/>
                </a:lnTo>
                <a:lnTo>
                  <a:pt x="22275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63050" y="3694199"/>
            <a:ext cx="162688" cy="216725"/>
          </a:xfrm>
          <a:custGeom>
            <a:avLst/>
            <a:gdLst>
              <a:gd name="connsiteX0" fmla="*/ 0 w 215646"/>
              <a:gd name="connsiteY0" fmla="*/ 0 h 287273"/>
              <a:gd name="connsiteX1" fmla="*/ 0 w 215646"/>
              <a:gd name="connsiteY1" fmla="*/ 287273 h 287273"/>
              <a:gd name="connsiteX2" fmla="*/ 215646 w 215646"/>
              <a:gd name="connsiteY2" fmla="*/ 287273 h 287273"/>
              <a:gd name="connsiteX3" fmla="*/ 215646 w 215646"/>
              <a:gd name="connsiteY3" fmla="*/ 0 h 287273"/>
              <a:gd name="connsiteX4" fmla="*/ 0 w 215646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646" h="287273">
                <a:moveTo>
                  <a:pt x="0" y="0"/>
                </a:moveTo>
                <a:lnTo>
                  <a:pt x="0" y="287273"/>
                </a:lnTo>
                <a:lnTo>
                  <a:pt x="215646" y="287273"/>
                </a:lnTo>
                <a:lnTo>
                  <a:pt x="215646" y="0"/>
                </a:lnTo>
                <a:lnTo>
                  <a:pt x="0" y="0"/>
                </a:lnTo>
              </a:path>
            </a:pathLst>
          </a:custGeom>
          <a:solidFill>
            <a:srgbClr val="66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52272" y="3683419"/>
            <a:ext cx="184246" cy="238283"/>
          </a:xfrm>
          <a:custGeom>
            <a:avLst/>
            <a:gdLst>
              <a:gd name="connsiteX0" fmla="*/ 14287 w 244221"/>
              <a:gd name="connsiteY0" fmla="*/ 14287 h 315848"/>
              <a:gd name="connsiteX1" fmla="*/ 14287 w 244221"/>
              <a:gd name="connsiteY1" fmla="*/ 301561 h 315848"/>
              <a:gd name="connsiteX2" fmla="*/ 229933 w 244221"/>
              <a:gd name="connsiteY2" fmla="*/ 301561 h 315848"/>
              <a:gd name="connsiteX3" fmla="*/ 229933 w 244221"/>
              <a:gd name="connsiteY3" fmla="*/ 14287 h 315848"/>
              <a:gd name="connsiteX4" fmla="*/ 14287 w 244221"/>
              <a:gd name="connsiteY4" fmla="*/ 14287 h 315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221" h="315848">
                <a:moveTo>
                  <a:pt x="14287" y="14287"/>
                </a:moveTo>
                <a:lnTo>
                  <a:pt x="14287" y="301561"/>
                </a:lnTo>
                <a:lnTo>
                  <a:pt x="229933" y="301561"/>
                </a:lnTo>
                <a:lnTo>
                  <a:pt x="229933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680926" y="3694199"/>
            <a:ext cx="162688" cy="216725"/>
          </a:xfrm>
          <a:custGeom>
            <a:avLst/>
            <a:gdLst>
              <a:gd name="connsiteX0" fmla="*/ 0 w 215646"/>
              <a:gd name="connsiteY0" fmla="*/ 0 h 287273"/>
              <a:gd name="connsiteX1" fmla="*/ 0 w 215646"/>
              <a:gd name="connsiteY1" fmla="*/ 287273 h 287273"/>
              <a:gd name="connsiteX2" fmla="*/ 215646 w 215646"/>
              <a:gd name="connsiteY2" fmla="*/ 287273 h 287273"/>
              <a:gd name="connsiteX3" fmla="*/ 215646 w 215646"/>
              <a:gd name="connsiteY3" fmla="*/ 0 h 287273"/>
              <a:gd name="connsiteX4" fmla="*/ 0 w 215646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646" h="287273">
                <a:moveTo>
                  <a:pt x="0" y="0"/>
                </a:moveTo>
                <a:lnTo>
                  <a:pt x="0" y="287273"/>
                </a:lnTo>
                <a:lnTo>
                  <a:pt x="215646" y="287273"/>
                </a:lnTo>
                <a:lnTo>
                  <a:pt x="215646" y="0"/>
                </a:lnTo>
                <a:lnTo>
                  <a:pt x="0" y="0"/>
                </a:lnTo>
              </a:path>
            </a:pathLst>
          </a:custGeom>
          <a:solidFill>
            <a:srgbClr val="66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670147" y="3683419"/>
            <a:ext cx="184246" cy="238283"/>
          </a:xfrm>
          <a:custGeom>
            <a:avLst/>
            <a:gdLst>
              <a:gd name="connsiteX0" fmla="*/ 14287 w 244221"/>
              <a:gd name="connsiteY0" fmla="*/ 14287 h 315848"/>
              <a:gd name="connsiteX1" fmla="*/ 14287 w 244221"/>
              <a:gd name="connsiteY1" fmla="*/ 301561 h 315848"/>
              <a:gd name="connsiteX2" fmla="*/ 229933 w 244221"/>
              <a:gd name="connsiteY2" fmla="*/ 301561 h 315848"/>
              <a:gd name="connsiteX3" fmla="*/ 229933 w 244221"/>
              <a:gd name="connsiteY3" fmla="*/ 14287 h 315848"/>
              <a:gd name="connsiteX4" fmla="*/ 14287 w 244221"/>
              <a:gd name="connsiteY4" fmla="*/ 14287 h 315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221" h="315848">
                <a:moveTo>
                  <a:pt x="14287" y="14287"/>
                </a:moveTo>
                <a:lnTo>
                  <a:pt x="14287" y="301561"/>
                </a:lnTo>
                <a:lnTo>
                  <a:pt x="229933" y="301561"/>
                </a:lnTo>
                <a:lnTo>
                  <a:pt x="229933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898801" y="3694199"/>
            <a:ext cx="162688" cy="216725"/>
          </a:xfrm>
          <a:custGeom>
            <a:avLst/>
            <a:gdLst>
              <a:gd name="connsiteX0" fmla="*/ 0 w 215646"/>
              <a:gd name="connsiteY0" fmla="*/ 0 h 287273"/>
              <a:gd name="connsiteX1" fmla="*/ 0 w 215646"/>
              <a:gd name="connsiteY1" fmla="*/ 287273 h 287273"/>
              <a:gd name="connsiteX2" fmla="*/ 215646 w 215646"/>
              <a:gd name="connsiteY2" fmla="*/ 287273 h 287273"/>
              <a:gd name="connsiteX3" fmla="*/ 215646 w 215646"/>
              <a:gd name="connsiteY3" fmla="*/ 0 h 287273"/>
              <a:gd name="connsiteX4" fmla="*/ 0 w 215646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646" h="287273">
                <a:moveTo>
                  <a:pt x="0" y="0"/>
                </a:moveTo>
                <a:lnTo>
                  <a:pt x="0" y="287273"/>
                </a:lnTo>
                <a:lnTo>
                  <a:pt x="215646" y="287273"/>
                </a:lnTo>
                <a:lnTo>
                  <a:pt x="215646" y="0"/>
                </a:lnTo>
                <a:lnTo>
                  <a:pt x="0" y="0"/>
                </a:lnTo>
              </a:path>
            </a:pathLst>
          </a:custGeom>
          <a:solidFill>
            <a:srgbClr val="66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888023" y="3683419"/>
            <a:ext cx="184246" cy="238283"/>
          </a:xfrm>
          <a:custGeom>
            <a:avLst/>
            <a:gdLst>
              <a:gd name="connsiteX0" fmla="*/ 14287 w 244221"/>
              <a:gd name="connsiteY0" fmla="*/ 14287 h 315848"/>
              <a:gd name="connsiteX1" fmla="*/ 14287 w 244221"/>
              <a:gd name="connsiteY1" fmla="*/ 301561 h 315848"/>
              <a:gd name="connsiteX2" fmla="*/ 229933 w 244221"/>
              <a:gd name="connsiteY2" fmla="*/ 301561 h 315848"/>
              <a:gd name="connsiteX3" fmla="*/ 229933 w 244221"/>
              <a:gd name="connsiteY3" fmla="*/ 14287 h 315848"/>
              <a:gd name="connsiteX4" fmla="*/ 14287 w 244221"/>
              <a:gd name="connsiteY4" fmla="*/ 14287 h 315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221" h="315848">
                <a:moveTo>
                  <a:pt x="14287" y="14287"/>
                </a:moveTo>
                <a:lnTo>
                  <a:pt x="14287" y="301561"/>
                </a:lnTo>
                <a:lnTo>
                  <a:pt x="229933" y="301561"/>
                </a:lnTo>
                <a:lnTo>
                  <a:pt x="229933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116678" y="3694199"/>
            <a:ext cx="163262" cy="216725"/>
          </a:xfrm>
          <a:custGeom>
            <a:avLst/>
            <a:gdLst>
              <a:gd name="connsiteX0" fmla="*/ 0 w 216407"/>
              <a:gd name="connsiteY0" fmla="*/ 0 h 287273"/>
              <a:gd name="connsiteX1" fmla="*/ 0 w 216407"/>
              <a:gd name="connsiteY1" fmla="*/ 287273 h 287273"/>
              <a:gd name="connsiteX2" fmla="*/ 216407 w 216407"/>
              <a:gd name="connsiteY2" fmla="*/ 287273 h 287273"/>
              <a:gd name="connsiteX3" fmla="*/ 216407 w 216407"/>
              <a:gd name="connsiteY3" fmla="*/ 0 h 287273"/>
              <a:gd name="connsiteX4" fmla="*/ 0 w 216407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6407" h="287273">
                <a:moveTo>
                  <a:pt x="0" y="0"/>
                </a:moveTo>
                <a:lnTo>
                  <a:pt x="0" y="287273"/>
                </a:lnTo>
                <a:lnTo>
                  <a:pt x="216407" y="287273"/>
                </a:lnTo>
                <a:lnTo>
                  <a:pt x="216407" y="0"/>
                </a:lnTo>
                <a:lnTo>
                  <a:pt x="0" y="0"/>
                </a:lnTo>
              </a:path>
            </a:pathLst>
          </a:custGeom>
          <a:solidFill>
            <a:srgbClr val="66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105899" y="3683419"/>
            <a:ext cx="184246" cy="238283"/>
          </a:xfrm>
          <a:custGeom>
            <a:avLst/>
            <a:gdLst>
              <a:gd name="connsiteX0" fmla="*/ 14287 w 244221"/>
              <a:gd name="connsiteY0" fmla="*/ 14287 h 315848"/>
              <a:gd name="connsiteX1" fmla="*/ 14287 w 244221"/>
              <a:gd name="connsiteY1" fmla="*/ 301561 h 315848"/>
              <a:gd name="connsiteX2" fmla="*/ 229933 w 244221"/>
              <a:gd name="connsiteY2" fmla="*/ 301561 h 315848"/>
              <a:gd name="connsiteX3" fmla="*/ 229933 w 244221"/>
              <a:gd name="connsiteY3" fmla="*/ 14287 h 315848"/>
              <a:gd name="connsiteX4" fmla="*/ 14287 w 244221"/>
              <a:gd name="connsiteY4" fmla="*/ 14287 h 315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221" h="315848">
                <a:moveTo>
                  <a:pt x="14287" y="14287"/>
                </a:moveTo>
                <a:lnTo>
                  <a:pt x="14287" y="301561"/>
                </a:lnTo>
                <a:lnTo>
                  <a:pt x="229933" y="301561"/>
                </a:lnTo>
                <a:lnTo>
                  <a:pt x="229933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334553" y="3694199"/>
            <a:ext cx="163262" cy="216725"/>
          </a:xfrm>
          <a:custGeom>
            <a:avLst/>
            <a:gdLst>
              <a:gd name="connsiteX0" fmla="*/ 0 w 216407"/>
              <a:gd name="connsiteY0" fmla="*/ 0 h 287273"/>
              <a:gd name="connsiteX1" fmla="*/ 0 w 216407"/>
              <a:gd name="connsiteY1" fmla="*/ 287273 h 287273"/>
              <a:gd name="connsiteX2" fmla="*/ 216407 w 216407"/>
              <a:gd name="connsiteY2" fmla="*/ 287273 h 287273"/>
              <a:gd name="connsiteX3" fmla="*/ 216407 w 216407"/>
              <a:gd name="connsiteY3" fmla="*/ 0 h 287273"/>
              <a:gd name="connsiteX4" fmla="*/ 0 w 216407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6407" h="287273">
                <a:moveTo>
                  <a:pt x="0" y="0"/>
                </a:moveTo>
                <a:lnTo>
                  <a:pt x="0" y="287273"/>
                </a:lnTo>
                <a:lnTo>
                  <a:pt x="216407" y="287273"/>
                </a:lnTo>
                <a:lnTo>
                  <a:pt x="216407" y="0"/>
                </a:lnTo>
                <a:lnTo>
                  <a:pt x="0" y="0"/>
                </a:lnTo>
              </a:path>
            </a:pathLst>
          </a:custGeom>
          <a:solidFill>
            <a:srgbClr val="66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323774" y="3683419"/>
            <a:ext cx="184820" cy="238283"/>
          </a:xfrm>
          <a:custGeom>
            <a:avLst/>
            <a:gdLst>
              <a:gd name="connsiteX0" fmla="*/ 14287 w 244982"/>
              <a:gd name="connsiteY0" fmla="*/ 14287 h 315848"/>
              <a:gd name="connsiteX1" fmla="*/ 14287 w 244982"/>
              <a:gd name="connsiteY1" fmla="*/ 301561 h 315848"/>
              <a:gd name="connsiteX2" fmla="*/ 230695 w 244982"/>
              <a:gd name="connsiteY2" fmla="*/ 301561 h 315848"/>
              <a:gd name="connsiteX3" fmla="*/ 230695 w 244982"/>
              <a:gd name="connsiteY3" fmla="*/ 14287 h 315848"/>
              <a:gd name="connsiteX4" fmla="*/ 14287 w 244982"/>
              <a:gd name="connsiteY4" fmla="*/ 14287 h 315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982" h="315848">
                <a:moveTo>
                  <a:pt x="14287" y="14287"/>
                </a:moveTo>
                <a:lnTo>
                  <a:pt x="14287" y="301561"/>
                </a:lnTo>
                <a:lnTo>
                  <a:pt x="230695" y="301561"/>
                </a:lnTo>
                <a:lnTo>
                  <a:pt x="230695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553004" y="3694199"/>
            <a:ext cx="162688" cy="216725"/>
          </a:xfrm>
          <a:custGeom>
            <a:avLst/>
            <a:gdLst>
              <a:gd name="connsiteX0" fmla="*/ 0 w 215646"/>
              <a:gd name="connsiteY0" fmla="*/ 0 h 287273"/>
              <a:gd name="connsiteX1" fmla="*/ 0 w 215646"/>
              <a:gd name="connsiteY1" fmla="*/ 287273 h 287273"/>
              <a:gd name="connsiteX2" fmla="*/ 215646 w 215646"/>
              <a:gd name="connsiteY2" fmla="*/ 287273 h 287273"/>
              <a:gd name="connsiteX3" fmla="*/ 215646 w 215646"/>
              <a:gd name="connsiteY3" fmla="*/ 0 h 287273"/>
              <a:gd name="connsiteX4" fmla="*/ 0 w 215646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646" h="287273">
                <a:moveTo>
                  <a:pt x="0" y="0"/>
                </a:moveTo>
                <a:lnTo>
                  <a:pt x="0" y="287273"/>
                </a:lnTo>
                <a:lnTo>
                  <a:pt x="215646" y="287273"/>
                </a:lnTo>
                <a:lnTo>
                  <a:pt x="215646" y="0"/>
                </a:lnTo>
                <a:lnTo>
                  <a:pt x="0" y="0"/>
                </a:lnTo>
              </a:path>
            </a:pathLst>
          </a:custGeom>
          <a:solidFill>
            <a:srgbClr val="66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1541650" y="3683419"/>
            <a:ext cx="184820" cy="238283"/>
          </a:xfrm>
          <a:custGeom>
            <a:avLst/>
            <a:gdLst>
              <a:gd name="connsiteX0" fmla="*/ 14287 w 244982"/>
              <a:gd name="connsiteY0" fmla="*/ 14287 h 315848"/>
              <a:gd name="connsiteX1" fmla="*/ 14287 w 244982"/>
              <a:gd name="connsiteY1" fmla="*/ 301561 h 315848"/>
              <a:gd name="connsiteX2" fmla="*/ 230695 w 244982"/>
              <a:gd name="connsiteY2" fmla="*/ 301561 h 315848"/>
              <a:gd name="connsiteX3" fmla="*/ 230695 w 244982"/>
              <a:gd name="connsiteY3" fmla="*/ 14287 h 315848"/>
              <a:gd name="connsiteX4" fmla="*/ 14287 w 244982"/>
              <a:gd name="connsiteY4" fmla="*/ 14287 h 315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982" h="315848">
                <a:moveTo>
                  <a:pt x="14287" y="14287"/>
                </a:moveTo>
                <a:lnTo>
                  <a:pt x="14287" y="301561"/>
                </a:lnTo>
                <a:lnTo>
                  <a:pt x="230695" y="301561"/>
                </a:lnTo>
                <a:lnTo>
                  <a:pt x="230695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1770879" y="3694199"/>
            <a:ext cx="162688" cy="216725"/>
          </a:xfrm>
          <a:custGeom>
            <a:avLst/>
            <a:gdLst>
              <a:gd name="connsiteX0" fmla="*/ 0 w 215646"/>
              <a:gd name="connsiteY0" fmla="*/ 0 h 287273"/>
              <a:gd name="connsiteX1" fmla="*/ 0 w 215646"/>
              <a:gd name="connsiteY1" fmla="*/ 287273 h 287273"/>
              <a:gd name="connsiteX2" fmla="*/ 215646 w 215646"/>
              <a:gd name="connsiteY2" fmla="*/ 287273 h 287273"/>
              <a:gd name="connsiteX3" fmla="*/ 215646 w 215646"/>
              <a:gd name="connsiteY3" fmla="*/ 0 h 287273"/>
              <a:gd name="connsiteX4" fmla="*/ 0 w 215646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646" h="287273">
                <a:moveTo>
                  <a:pt x="0" y="0"/>
                </a:moveTo>
                <a:lnTo>
                  <a:pt x="0" y="287273"/>
                </a:lnTo>
                <a:lnTo>
                  <a:pt x="215646" y="287273"/>
                </a:lnTo>
                <a:lnTo>
                  <a:pt x="215646" y="0"/>
                </a:lnTo>
                <a:lnTo>
                  <a:pt x="0" y="0"/>
                </a:lnTo>
              </a:path>
            </a:pathLst>
          </a:custGeom>
          <a:solidFill>
            <a:srgbClr val="66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1760101" y="3683419"/>
            <a:ext cx="184246" cy="238283"/>
          </a:xfrm>
          <a:custGeom>
            <a:avLst/>
            <a:gdLst>
              <a:gd name="connsiteX0" fmla="*/ 14287 w 244221"/>
              <a:gd name="connsiteY0" fmla="*/ 14287 h 315848"/>
              <a:gd name="connsiteX1" fmla="*/ 14287 w 244221"/>
              <a:gd name="connsiteY1" fmla="*/ 301561 h 315848"/>
              <a:gd name="connsiteX2" fmla="*/ 229933 w 244221"/>
              <a:gd name="connsiteY2" fmla="*/ 301561 h 315848"/>
              <a:gd name="connsiteX3" fmla="*/ 229933 w 244221"/>
              <a:gd name="connsiteY3" fmla="*/ 14287 h 315848"/>
              <a:gd name="connsiteX4" fmla="*/ 14287 w 244221"/>
              <a:gd name="connsiteY4" fmla="*/ 14287 h 315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221" h="315848">
                <a:moveTo>
                  <a:pt x="14287" y="14287"/>
                </a:moveTo>
                <a:lnTo>
                  <a:pt x="14287" y="301561"/>
                </a:lnTo>
                <a:lnTo>
                  <a:pt x="229933" y="301561"/>
                </a:lnTo>
                <a:lnTo>
                  <a:pt x="229933" y="14287"/>
                </a:lnTo>
                <a:lnTo>
                  <a:pt x="14287" y="142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6784323" y="3693049"/>
            <a:ext cx="162687" cy="216725"/>
          </a:xfrm>
          <a:custGeom>
            <a:avLst/>
            <a:gdLst>
              <a:gd name="connsiteX0" fmla="*/ 0 w 215645"/>
              <a:gd name="connsiteY0" fmla="*/ 0 h 287273"/>
              <a:gd name="connsiteX1" fmla="*/ 0 w 215645"/>
              <a:gd name="connsiteY1" fmla="*/ 287273 h 287273"/>
              <a:gd name="connsiteX2" fmla="*/ 215645 w 215645"/>
              <a:gd name="connsiteY2" fmla="*/ 287273 h 287273"/>
              <a:gd name="connsiteX3" fmla="*/ 215645 w 215645"/>
              <a:gd name="connsiteY3" fmla="*/ 0 h 287273"/>
              <a:gd name="connsiteX4" fmla="*/ 0 w 215645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645" h="287273">
                <a:moveTo>
                  <a:pt x="0" y="0"/>
                </a:moveTo>
                <a:lnTo>
                  <a:pt x="0" y="287273"/>
                </a:lnTo>
                <a:lnTo>
                  <a:pt x="215645" y="287273"/>
                </a:lnTo>
                <a:lnTo>
                  <a:pt x="215645" y="0"/>
                </a:lnTo>
                <a:lnTo>
                  <a:pt x="0" y="0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6778947" y="3688259"/>
            <a:ext cx="172844" cy="226306"/>
          </a:xfrm>
          <a:custGeom>
            <a:avLst/>
            <a:gdLst>
              <a:gd name="connsiteX0" fmla="*/ 6350 w 229107"/>
              <a:gd name="connsiteY0" fmla="*/ 6350 h 299973"/>
              <a:gd name="connsiteX1" fmla="*/ 6350 w 229107"/>
              <a:gd name="connsiteY1" fmla="*/ 293623 h 299973"/>
              <a:gd name="connsiteX2" fmla="*/ 222757 w 229107"/>
              <a:gd name="connsiteY2" fmla="*/ 293623 h 299973"/>
              <a:gd name="connsiteX3" fmla="*/ 222757 w 229107"/>
              <a:gd name="connsiteY3" fmla="*/ 6350 h 299973"/>
              <a:gd name="connsiteX4" fmla="*/ 6350 w 229107"/>
              <a:gd name="connsiteY4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107" h="299973">
                <a:moveTo>
                  <a:pt x="6350" y="6350"/>
                </a:moveTo>
                <a:lnTo>
                  <a:pt x="6350" y="293623"/>
                </a:lnTo>
                <a:lnTo>
                  <a:pt x="222757" y="293623"/>
                </a:lnTo>
                <a:lnTo>
                  <a:pt x="22275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751635" y="3943117"/>
            <a:ext cx="1096852" cy="529455"/>
          </a:xfrm>
          <a:custGeom>
            <a:avLst/>
            <a:gdLst>
              <a:gd name="connsiteX0" fmla="*/ 0 w 1453896"/>
              <a:gd name="connsiteY0" fmla="*/ 0 h 701801"/>
              <a:gd name="connsiteX1" fmla="*/ 0 w 1453896"/>
              <a:gd name="connsiteY1" fmla="*/ 701801 h 701801"/>
              <a:gd name="connsiteX2" fmla="*/ 1453896 w 1453896"/>
              <a:gd name="connsiteY2" fmla="*/ 701801 h 701801"/>
              <a:gd name="connsiteX3" fmla="*/ 1453896 w 1453896"/>
              <a:gd name="connsiteY3" fmla="*/ 0 h 701801"/>
              <a:gd name="connsiteX4" fmla="*/ 0 w 1453896"/>
              <a:gd name="connsiteY4" fmla="*/ 0 h 701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3896" h="701801">
                <a:moveTo>
                  <a:pt x="0" y="0"/>
                </a:moveTo>
                <a:lnTo>
                  <a:pt x="0" y="701801"/>
                </a:lnTo>
                <a:lnTo>
                  <a:pt x="1453896" y="701801"/>
                </a:lnTo>
                <a:lnTo>
                  <a:pt x="145389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solidFill>
                <a:srgbClr val="002060"/>
              </a:solidFill>
              <a:ea typeface="黑体" panose="02010609060101010101" pitchFamily="2" charset="-122"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995865" y="3693049"/>
            <a:ext cx="163262" cy="216725"/>
          </a:xfrm>
          <a:custGeom>
            <a:avLst/>
            <a:gdLst>
              <a:gd name="connsiteX0" fmla="*/ 0 w 216407"/>
              <a:gd name="connsiteY0" fmla="*/ 0 h 287273"/>
              <a:gd name="connsiteX1" fmla="*/ 0 w 216407"/>
              <a:gd name="connsiteY1" fmla="*/ 287273 h 287273"/>
              <a:gd name="connsiteX2" fmla="*/ 216407 w 216407"/>
              <a:gd name="connsiteY2" fmla="*/ 287273 h 287273"/>
              <a:gd name="connsiteX3" fmla="*/ 216407 w 216407"/>
              <a:gd name="connsiteY3" fmla="*/ 0 h 287273"/>
              <a:gd name="connsiteX4" fmla="*/ 0 w 216407"/>
              <a:gd name="connsiteY4" fmla="*/ 0 h 287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6407" h="287273">
                <a:moveTo>
                  <a:pt x="0" y="0"/>
                </a:moveTo>
                <a:lnTo>
                  <a:pt x="0" y="287273"/>
                </a:lnTo>
                <a:lnTo>
                  <a:pt x="216407" y="287273"/>
                </a:lnTo>
                <a:lnTo>
                  <a:pt x="216407" y="0"/>
                </a:lnTo>
                <a:lnTo>
                  <a:pt x="0" y="0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991074" y="3688259"/>
            <a:ext cx="172844" cy="226306"/>
          </a:xfrm>
          <a:custGeom>
            <a:avLst/>
            <a:gdLst>
              <a:gd name="connsiteX0" fmla="*/ 6350 w 229107"/>
              <a:gd name="connsiteY0" fmla="*/ 6350 h 299973"/>
              <a:gd name="connsiteX1" fmla="*/ 6350 w 229107"/>
              <a:gd name="connsiteY1" fmla="*/ 293623 h 299973"/>
              <a:gd name="connsiteX2" fmla="*/ 222757 w 229107"/>
              <a:gd name="connsiteY2" fmla="*/ 293623 h 299973"/>
              <a:gd name="connsiteX3" fmla="*/ 222757 w 229107"/>
              <a:gd name="connsiteY3" fmla="*/ 6350 h 299973"/>
              <a:gd name="connsiteX4" fmla="*/ 6350 w 229107"/>
              <a:gd name="connsiteY4" fmla="*/ 6350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107" h="299973">
                <a:moveTo>
                  <a:pt x="6350" y="6350"/>
                </a:moveTo>
                <a:lnTo>
                  <a:pt x="6350" y="293623"/>
                </a:lnTo>
                <a:lnTo>
                  <a:pt x="222757" y="293623"/>
                </a:lnTo>
                <a:lnTo>
                  <a:pt x="222757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21" y="340536"/>
            <a:ext cx="95812" cy="86231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708" y="1451952"/>
            <a:ext cx="6294828" cy="1130578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1787" y="3294280"/>
            <a:ext cx="4771422" cy="140843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5988" y="2285514"/>
            <a:ext cx="1745671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允许发送但尚未发送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127132" y="896290"/>
            <a:ext cx="5258427" cy="90537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lnSpc>
                <a:spcPts val="2565"/>
              </a:lnSpc>
              <a:tabLst>
                <a:tab pos="2059889" algn="l"/>
              </a:tabLst>
            </a:pPr>
            <a:r>
              <a:rPr lang="en-US" altLang="zh-CN" sz="2400" u="none" dirty="0">
                <a:solidFill>
                  <a:srgbClr val="C00000"/>
                </a:solidFill>
                <a:ea typeface="黑体" panose="02010609060101010101" pitchFamily="2" charset="-122"/>
              </a:rPr>
              <a:t>A </a:t>
            </a:r>
            <a:r>
              <a:rPr lang="en-US" altLang="zh-CN" sz="2400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收到新的确认号，发送窗口向前滑动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defTabSz="-479">
              <a:lnSpc>
                <a:spcPts val="1735"/>
              </a:lnSpc>
              <a:tabLst>
                <a:tab pos="2059889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A 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的发送窗口向前滑动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473939" y="2208865"/>
            <a:ext cx="155170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已发送并收到确认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495566" y="2314258"/>
            <a:ext cx="1163780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  <a:tabLst>
                <a:tab pos="287426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</a:t>
            </a:r>
          </a:p>
          <a:p>
            <a:pPr defTabSz="-479">
              <a:lnSpc>
                <a:spcPts val="1811"/>
              </a:lnSpc>
              <a:tabLst>
                <a:tab pos="287426" algn="l"/>
              </a:tabLst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但未收到确认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406871" y="1959754"/>
            <a:ext cx="6698950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056"/>
              </a:lnSpc>
            </a:pP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26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35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36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37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38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45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46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55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56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112319" y="2611273"/>
            <a:ext cx="18114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660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3913579" y="2611273"/>
            <a:ext cx="18114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660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519656" y="2170540"/>
            <a:ext cx="659476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  <a:tabLst>
                <a:tab pos="76647" algn="l"/>
                <a:tab pos="182037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不允许</a:t>
            </a:r>
          </a:p>
          <a:p>
            <a:pPr defTabSz="-479">
              <a:lnSpc>
                <a:spcPts val="1811"/>
              </a:lnSpc>
              <a:tabLst>
                <a:tab pos="76647" algn="l"/>
                <a:tab pos="182037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	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</a:t>
            </a:r>
          </a:p>
          <a:p>
            <a:pPr defTabSz="-479">
              <a:lnSpc>
                <a:spcPts val="1735"/>
              </a:lnSpc>
              <a:tabLst>
                <a:tab pos="76647" algn="l"/>
                <a:tab pos="182037" algn="l"/>
              </a:tabLst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3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3408962" y="3351768"/>
            <a:ext cx="1923604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584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B 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的接收窗口向前滑动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812466" y="4003287"/>
            <a:ext cx="9698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已发送确认</a:t>
            </a:r>
          </a:p>
          <a:p>
            <a:pPr defTabSz="-479">
              <a:lnSpc>
                <a:spcPts val="1811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并交付主机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6609073" y="4003287"/>
            <a:ext cx="58189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  <a:tabLst>
                <a:tab pos="95809" algn="l"/>
              </a:tabLst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不允许</a:t>
            </a:r>
          </a:p>
          <a:p>
            <a:pPr defTabSz="-479">
              <a:lnSpc>
                <a:spcPts val="1811"/>
              </a:lnSpc>
              <a:tabLst>
                <a:tab pos="95809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接收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467544" y="3744596"/>
            <a:ext cx="6698950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056"/>
              </a:lnSpc>
            </a:pP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26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27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28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35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36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45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46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55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56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2470008" y="4118261"/>
            <a:ext cx="2912675" cy="918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lnSpc>
                <a:spcPts val="1433"/>
              </a:lnSpc>
              <a:tabLst>
                <a:tab pos="335331" algn="l"/>
                <a:tab pos="383235" algn="l"/>
                <a:tab pos="1427551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		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允许接收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defTabSz="-479">
              <a:lnSpc>
                <a:spcPts val="1811"/>
              </a:lnSpc>
              <a:tabLst>
                <a:tab pos="335331" algn="l"/>
                <a:tab pos="383235" algn="l"/>
                <a:tab pos="1427551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未按序收到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pPr defTabSz="-479">
              <a:lnSpc>
                <a:spcPts val="2037"/>
              </a:lnSpc>
              <a:tabLst>
                <a:tab pos="335331" algn="l"/>
                <a:tab pos="383235" algn="l"/>
                <a:tab pos="1427551" algn="l"/>
              </a:tabLst>
            </a:pPr>
            <a:r>
              <a:rPr lang="en-US" altLang="zh-CN" sz="1509" u="none" dirty="0" err="1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先存下，等待缺少的数据的到达</a:t>
            </a:r>
            <a:endParaRPr lang="en-US" altLang="zh-CN" sz="1509" u="none" dirty="0">
              <a:solidFill>
                <a:srgbClr val="00206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2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68965" y="1294370"/>
            <a:ext cx="5443445" cy="811717"/>
          </a:xfrm>
          <a:custGeom>
            <a:avLst/>
            <a:gdLst>
              <a:gd name="connsiteX0" fmla="*/ 0 w 7215378"/>
              <a:gd name="connsiteY0" fmla="*/ 0 h 1075944"/>
              <a:gd name="connsiteX1" fmla="*/ 0 w 7215378"/>
              <a:gd name="connsiteY1" fmla="*/ 1075944 h 1075944"/>
              <a:gd name="connsiteX2" fmla="*/ 7215378 w 7215378"/>
              <a:gd name="connsiteY2" fmla="*/ 1075944 h 1075944"/>
              <a:gd name="connsiteX3" fmla="*/ 7215378 w 7215378"/>
              <a:gd name="connsiteY3" fmla="*/ 0 h 1075944"/>
              <a:gd name="connsiteX4" fmla="*/ 0 w 7215378"/>
              <a:gd name="connsiteY4" fmla="*/ 0 h 1075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15378" h="1075944">
                <a:moveTo>
                  <a:pt x="0" y="0"/>
                </a:moveTo>
                <a:lnTo>
                  <a:pt x="0" y="1075944"/>
                </a:lnTo>
                <a:lnTo>
                  <a:pt x="7215378" y="1075944"/>
                </a:lnTo>
                <a:lnTo>
                  <a:pt x="7215378" y="0"/>
                </a:lnTo>
                <a:lnTo>
                  <a:pt x="0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49994" y="1275399"/>
            <a:ext cx="5443445" cy="811717"/>
          </a:xfrm>
          <a:custGeom>
            <a:avLst/>
            <a:gdLst>
              <a:gd name="connsiteX0" fmla="*/ 0 w 7215378"/>
              <a:gd name="connsiteY0" fmla="*/ 0 h 1075944"/>
              <a:gd name="connsiteX1" fmla="*/ 0 w 7215378"/>
              <a:gd name="connsiteY1" fmla="*/ 1075944 h 1075944"/>
              <a:gd name="connsiteX2" fmla="*/ 7215378 w 7215378"/>
              <a:gd name="connsiteY2" fmla="*/ 1075944 h 1075944"/>
              <a:gd name="connsiteX3" fmla="*/ 7215378 w 7215378"/>
              <a:gd name="connsiteY3" fmla="*/ 0 h 1075944"/>
              <a:gd name="connsiteX4" fmla="*/ 0 w 7215378"/>
              <a:gd name="connsiteY4" fmla="*/ 0 h 1075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15378" h="1075944">
                <a:moveTo>
                  <a:pt x="0" y="0"/>
                </a:moveTo>
                <a:lnTo>
                  <a:pt x="0" y="1075944"/>
                </a:lnTo>
                <a:lnTo>
                  <a:pt x="7215378" y="1075944"/>
                </a:lnTo>
                <a:lnTo>
                  <a:pt x="7215378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045204" y="1270609"/>
            <a:ext cx="5452451" cy="821298"/>
          </a:xfrm>
          <a:custGeom>
            <a:avLst/>
            <a:gdLst>
              <a:gd name="connsiteX0" fmla="*/ 6350 w 7227316"/>
              <a:gd name="connsiteY0" fmla="*/ 6350 h 1088644"/>
              <a:gd name="connsiteX1" fmla="*/ 6350 w 7227316"/>
              <a:gd name="connsiteY1" fmla="*/ 1082294 h 1088644"/>
              <a:gd name="connsiteX2" fmla="*/ 7220966 w 7227316"/>
              <a:gd name="connsiteY2" fmla="*/ 1082294 h 1088644"/>
              <a:gd name="connsiteX3" fmla="*/ 7220966 w 7227316"/>
              <a:gd name="connsiteY3" fmla="*/ 6350 h 1088644"/>
              <a:gd name="connsiteX4" fmla="*/ 6350 w 7227316"/>
              <a:gd name="connsiteY4" fmla="*/ 6350 h 1088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27316" h="1088644">
                <a:moveTo>
                  <a:pt x="6350" y="6350"/>
                </a:moveTo>
                <a:lnTo>
                  <a:pt x="6350" y="1082294"/>
                </a:lnTo>
                <a:lnTo>
                  <a:pt x="7220966" y="1082294"/>
                </a:lnTo>
                <a:lnTo>
                  <a:pt x="722096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03D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935" y="2411918"/>
            <a:ext cx="6821792" cy="117848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703998" y="3111344"/>
            <a:ext cx="58189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  <a:tabLst>
                <a:tab pos="105390" algn="l"/>
              </a:tabLst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不允许</a:t>
            </a:r>
          </a:p>
          <a:p>
            <a:pPr defTabSz="-479">
              <a:lnSpc>
                <a:spcPts val="1811"/>
              </a:lnSpc>
              <a:tabLst>
                <a:tab pos="105390" algn="l"/>
              </a:tabLst>
            </a:pPr>
            <a:r>
              <a:rPr lang="en-US" altLang="zh-CN" sz="2112" u="none" dirty="0">
                <a:solidFill>
                  <a:srgbClr val="00206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1631" y="3208865"/>
            <a:ext cx="155170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已发送并收到确认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5616" y="1348408"/>
            <a:ext cx="5286704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565"/>
              </a:lnSpc>
              <a:tabLst>
                <a:tab pos="364073" algn="l"/>
                <a:tab pos="1906595" algn="l"/>
              </a:tabLst>
            </a:pPr>
            <a:r>
              <a:rPr lang="en-US" altLang="zh-CN" sz="2112" u="none" dirty="0">
                <a:solidFill>
                  <a:srgbClr val="C0000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2414" u="none" dirty="0">
                <a:solidFill>
                  <a:srgbClr val="C00000"/>
                </a:solidFill>
                <a:ea typeface="黑体" panose="02010609060101010101" pitchFamily="2" charset="-122"/>
              </a:rPr>
              <a:t>A </a:t>
            </a:r>
            <a:r>
              <a:rPr lang="en-US" altLang="zh-CN" sz="2414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的发送窗口内的序号都已用完，</a:t>
            </a:r>
          </a:p>
          <a:p>
            <a:pPr defTabSz="-479">
              <a:lnSpc>
                <a:spcPts val="2716"/>
              </a:lnSpc>
              <a:tabLst>
                <a:tab pos="364073" algn="l"/>
                <a:tab pos="1906595" algn="l"/>
              </a:tabLst>
            </a:pPr>
            <a:r>
              <a:rPr lang="en-US" altLang="zh-CN" sz="2414" u="none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但还没有再收到确认，必须停止发送。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 defTabSz="-479">
              <a:lnSpc>
                <a:spcPts val="2188"/>
              </a:lnSpc>
              <a:tabLst>
                <a:tab pos="364073" algn="l"/>
                <a:tab pos="1906595" algn="l"/>
              </a:tabLst>
            </a:pPr>
            <a:r>
              <a:rPr lang="en-US" altLang="zh-CN" sz="2112" u="none" dirty="0">
                <a:solidFill>
                  <a:srgbClr val="C00000"/>
                </a:solidFill>
                <a:ea typeface="黑体" panose="02010609060101010101" pitchFamily="2" charset="-122"/>
              </a:rPr>
              <a:t>		</a:t>
            </a: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A </a:t>
            </a: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的发送窗口已满，有效窗口为零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724255" y="3333420"/>
            <a:ext cx="1745671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已发送但未收到确认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4097" y="2900558"/>
            <a:ext cx="669895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26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29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35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36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39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45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46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47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48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49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50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51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52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53</a:t>
            </a:r>
            <a:r>
              <a:rPr lang="en-US" altLang="zh-CN" sz="1056" u="none" dirty="0">
                <a:ea typeface="黑体" panose="02010609060101010101" pitchFamily="2" charset="-122"/>
              </a:rPr>
              <a:t> 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54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55</a:t>
            </a:r>
            <a:r>
              <a:rPr lang="en-US" altLang="zh-CN" sz="1056" u="none" dirty="0">
                <a:ea typeface="黑体" panose="02010609060101010101" pitchFamily="2" charset="-122"/>
              </a:rPr>
              <a:t>  </a:t>
            </a:r>
            <a:r>
              <a:rPr lang="en-US" altLang="zh-CN" sz="1056" u="none" dirty="0">
                <a:solidFill>
                  <a:srgbClr val="000000"/>
                </a:solidFill>
                <a:ea typeface="黑体" panose="02010609060101010101" pitchFamily="2" charset="-122"/>
              </a:rPr>
              <a:t>56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98288" y="3599983"/>
            <a:ext cx="18114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660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576882" y="3599983"/>
            <a:ext cx="181140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660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2</a:t>
            </a:r>
          </a:p>
          <a:p>
            <a:pPr defTabSz="-479">
              <a:lnSpc>
                <a:spcPts val="1660"/>
              </a:lnSpc>
            </a:pPr>
            <a:r>
              <a:rPr lang="en-US" altLang="zh-CN" sz="1509" u="none" dirty="0">
                <a:solidFill>
                  <a:srgbClr val="002060"/>
                </a:solidFill>
                <a:ea typeface="黑体" panose="02010609060101010101" pitchFamily="2" charset="-122"/>
              </a:rPr>
              <a:t>P</a:t>
            </a:r>
            <a:r>
              <a:rPr lang="en-US" altLang="zh-CN" sz="981" u="none" dirty="0">
                <a:solidFill>
                  <a:srgbClr val="002060"/>
                </a:solidFill>
                <a:ea typeface="黑体" panose="0201060906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77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Line 4"/>
          <p:cNvSpPr>
            <a:spLocks noChangeShapeType="1"/>
          </p:cNvSpPr>
          <p:nvPr/>
        </p:nvSpPr>
        <p:spPr bwMode="auto">
          <a:xfrm>
            <a:off x="3089468" y="1868668"/>
            <a:ext cx="0" cy="310015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475139" name="Line 5"/>
          <p:cNvSpPr>
            <a:spLocks noChangeShapeType="1"/>
          </p:cNvSpPr>
          <p:nvPr/>
        </p:nvSpPr>
        <p:spPr bwMode="auto">
          <a:xfrm>
            <a:off x="687236" y="1987767"/>
            <a:ext cx="239389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40" name="Rectangle 6"/>
          <p:cNvSpPr>
            <a:spLocks noChangeArrowheads="1"/>
          </p:cNvSpPr>
          <p:nvPr/>
        </p:nvSpPr>
        <p:spPr bwMode="auto">
          <a:xfrm>
            <a:off x="1079073" y="1745995"/>
            <a:ext cx="1173281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seq = 1, DATA</a:t>
            </a:r>
          </a:p>
        </p:txBody>
      </p:sp>
      <p:sp>
        <p:nvSpPr>
          <p:cNvPr id="475141" name="Line 7"/>
          <p:cNvSpPr>
            <a:spLocks noChangeShapeType="1"/>
          </p:cNvSpPr>
          <p:nvPr/>
        </p:nvSpPr>
        <p:spPr bwMode="auto">
          <a:xfrm>
            <a:off x="688427" y="3901692"/>
            <a:ext cx="239032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42" name="Rectangle 8"/>
          <p:cNvSpPr>
            <a:spLocks noChangeArrowheads="1"/>
          </p:cNvSpPr>
          <p:nvPr/>
        </p:nvSpPr>
        <p:spPr bwMode="auto">
          <a:xfrm>
            <a:off x="1079073" y="3642055"/>
            <a:ext cx="1346405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seq = 201, DATA</a:t>
            </a:r>
          </a:p>
        </p:txBody>
      </p:sp>
      <p:sp>
        <p:nvSpPr>
          <p:cNvPr id="475143" name="Line 9"/>
          <p:cNvSpPr>
            <a:spLocks noChangeShapeType="1"/>
          </p:cNvSpPr>
          <p:nvPr/>
        </p:nvSpPr>
        <p:spPr bwMode="auto">
          <a:xfrm>
            <a:off x="689618" y="3587270"/>
            <a:ext cx="238794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44" name="Rectangle 10"/>
          <p:cNvSpPr>
            <a:spLocks noChangeArrowheads="1"/>
          </p:cNvSpPr>
          <p:nvPr/>
        </p:nvSpPr>
        <p:spPr bwMode="auto">
          <a:xfrm>
            <a:off x="1079073" y="3328825"/>
            <a:ext cx="1346405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seq = 401, DATA</a:t>
            </a:r>
          </a:p>
        </p:txBody>
      </p:sp>
      <p:sp>
        <p:nvSpPr>
          <p:cNvPr id="475145" name="Line 11"/>
          <p:cNvSpPr>
            <a:spLocks noChangeShapeType="1"/>
          </p:cNvSpPr>
          <p:nvPr/>
        </p:nvSpPr>
        <p:spPr bwMode="auto">
          <a:xfrm>
            <a:off x="684854" y="3260938"/>
            <a:ext cx="239746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46" name="Rectangle 12"/>
          <p:cNvSpPr>
            <a:spLocks noChangeArrowheads="1"/>
          </p:cNvSpPr>
          <p:nvPr/>
        </p:nvSpPr>
        <p:spPr bwMode="auto">
          <a:xfrm>
            <a:off x="1079073" y="2995347"/>
            <a:ext cx="1346405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seq = 301, DATA</a:t>
            </a:r>
          </a:p>
        </p:txBody>
      </p:sp>
      <p:sp>
        <p:nvSpPr>
          <p:cNvPr id="475147" name="Line 13"/>
          <p:cNvSpPr>
            <a:spLocks noChangeShapeType="1"/>
          </p:cNvSpPr>
          <p:nvPr/>
        </p:nvSpPr>
        <p:spPr bwMode="auto">
          <a:xfrm>
            <a:off x="686045" y="2302189"/>
            <a:ext cx="239508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48" name="Rectangle 14"/>
          <p:cNvSpPr>
            <a:spLocks noChangeArrowheads="1"/>
          </p:cNvSpPr>
          <p:nvPr/>
        </p:nvSpPr>
        <p:spPr bwMode="auto">
          <a:xfrm>
            <a:off x="1079073" y="2048507"/>
            <a:ext cx="1346405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seq = 101, DATA</a:t>
            </a:r>
          </a:p>
        </p:txBody>
      </p:sp>
      <p:sp>
        <p:nvSpPr>
          <p:cNvPr id="475149" name="Line 15"/>
          <p:cNvSpPr>
            <a:spLocks noChangeShapeType="1"/>
          </p:cNvSpPr>
          <p:nvPr/>
        </p:nvSpPr>
        <p:spPr bwMode="auto">
          <a:xfrm>
            <a:off x="682472" y="2634476"/>
            <a:ext cx="1609031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50" name="Rectangle 16"/>
          <p:cNvSpPr>
            <a:spLocks noChangeArrowheads="1"/>
          </p:cNvSpPr>
          <p:nvPr/>
        </p:nvSpPr>
        <p:spPr bwMode="auto">
          <a:xfrm>
            <a:off x="1079073" y="2393895"/>
            <a:ext cx="1346405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seq = 201, DATA</a:t>
            </a:r>
          </a:p>
        </p:txBody>
      </p:sp>
      <p:sp>
        <p:nvSpPr>
          <p:cNvPr id="475151" name="Line 17"/>
          <p:cNvSpPr>
            <a:spLocks noChangeShapeType="1"/>
          </p:cNvSpPr>
          <p:nvPr/>
        </p:nvSpPr>
        <p:spPr bwMode="auto">
          <a:xfrm>
            <a:off x="687236" y="4544828"/>
            <a:ext cx="2392704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52" name="Rectangle 18"/>
          <p:cNvSpPr>
            <a:spLocks noChangeArrowheads="1"/>
          </p:cNvSpPr>
          <p:nvPr/>
        </p:nvSpPr>
        <p:spPr bwMode="auto">
          <a:xfrm>
            <a:off x="1133858" y="4307821"/>
            <a:ext cx="1346405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seq = 501, DATA</a:t>
            </a:r>
          </a:p>
        </p:txBody>
      </p:sp>
      <p:sp>
        <p:nvSpPr>
          <p:cNvPr id="475153" name="Line 19"/>
          <p:cNvSpPr>
            <a:spLocks noChangeShapeType="1"/>
          </p:cNvSpPr>
          <p:nvPr/>
        </p:nvSpPr>
        <p:spPr bwMode="auto">
          <a:xfrm flipH="1">
            <a:off x="664607" y="2953662"/>
            <a:ext cx="2437961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54" name="Rectangle 20"/>
          <p:cNvSpPr>
            <a:spLocks noChangeArrowheads="1"/>
          </p:cNvSpPr>
          <p:nvPr/>
        </p:nvSpPr>
        <p:spPr bwMode="auto">
          <a:xfrm flipH="1">
            <a:off x="757505" y="2711891"/>
            <a:ext cx="2430998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ACK = 1, ack = 201, rwnd = 300</a:t>
            </a:r>
          </a:p>
        </p:txBody>
      </p:sp>
      <p:sp>
        <p:nvSpPr>
          <p:cNvPr id="475155" name="Line 21"/>
          <p:cNvSpPr>
            <a:spLocks noChangeShapeType="1"/>
          </p:cNvSpPr>
          <p:nvPr/>
        </p:nvSpPr>
        <p:spPr bwMode="auto">
          <a:xfrm flipH="1">
            <a:off x="674135" y="4867587"/>
            <a:ext cx="242009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56" name="Rectangle 22"/>
          <p:cNvSpPr>
            <a:spLocks noChangeArrowheads="1"/>
          </p:cNvSpPr>
          <p:nvPr/>
        </p:nvSpPr>
        <p:spPr bwMode="auto">
          <a:xfrm flipH="1">
            <a:off x="756313" y="4625815"/>
            <a:ext cx="2257873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ACK = 1, ack = 601, rwnd = 0</a:t>
            </a:r>
          </a:p>
        </p:txBody>
      </p:sp>
      <p:sp>
        <p:nvSpPr>
          <p:cNvPr id="475157" name="Line 23"/>
          <p:cNvSpPr>
            <a:spLocks noChangeShapeType="1"/>
          </p:cNvSpPr>
          <p:nvPr/>
        </p:nvSpPr>
        <p:spPr bwMode="auto">
          <a:xfrm flipH="1">
            <a:off x="662226" y="4223260"/>
            <a:ext cx="244034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>
              <a:solidFill>
                <a:srgbClr val="0000FF"/>
              </a:solidFill>
            </a:endParaRPr>
          </a:p>
        </p:txBody>
      </p:sp>
      <p:sp>
        <p:nvSpPr>
          <p:cNvPr id="475158" name="Rectangle 24"/>
          <p:cNvSpPr>
            <a:spLocks noChangeArrowheads="1"/>
          </p:cNvSpPr>
          <p:nvPr/>
        </p:nvSpPr>
        <p:spPr bwMode="auto">
          <a:xfrm flipH="1">
            <a:off x="701528" y="3987443"/>
            <a:ext cx="2430998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ACK = 1, ack = 501, </a:t>
            </a:r>
            <a:r>
              <a:rPr lang="en-US" altLang="zh-CN" sz="1350" b="0" u="none">
                <a:solidFill>
                  <a:srgbClr val="0000FF"/>
                </a:solidFill>
              </a:rPr>
              <a:t>rwnd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 = 100</a:t>
            </a:r>
          </a:p>
        </p:txBody>
      </p:sp>
      <p:sp>
        <p:nvSpPr>
          <p:cNvPr id="475159" name="Rectangle 25"/>
          <p:cNvSpPr>
            <a:spLocks noChangeArrowheads="1"/>
          </p:cNvSpPr>
          <p:nvPr/>
        </p:nvSpPr>
        <p:spPr bwMode="auto">
          <a:xfrm>
            <a:off x="539552" y="1595930"/>
            <a:ext cx="262134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475160" name="Rectangle 26"/>
          <p:cNvSpPr>
            <a:spLocks noChangeArrowheads="1"/>
          </p:cNvSpPr>
          <p:nvPr/>
        </p:nvSpPr>
        <p:spPr bwMode="auto">
          <a:xfrm>
            <a:off x="2948931" y="1595930"/>
            <a:ext cx="252516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475161" name="Rectangle 27"/>
          <p:cNvSpPr>
            <a:spLocks noChangeArrowheads="1"/>
          </p:cNvSpPr>
          <p:nvPr/>
        </p:nvSpPr>
        <p:spPr bwMode="auto">
          <a:xfrm>
            <a:off x="3196658" y="2803597"/>
            <a:ext cx="3142859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允许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发送序号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201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至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500 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共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300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475162" name="Rectangle 28"/>
          <p:cNvSpPr>
            <a:spLocks noChangeArrowheads="1"/>
          </p:cNvSpPr>
          <p:nvPr/>
        </p:nvSpPr>
        <p:spPr bwMode="auto">
          <a:xfrm>
            <a:off x="3185938" y="2147360"/>
            <a:ext cx="3541943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发送了序号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101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至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200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，还能发送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200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475163" name="Rectangle 29"/>
          <p:cNvSpPr>
            <a:spLocks noChangeArrowheads="1"/>
          </p:cNvSpPr>
          <p:nvPr/>
        </p:nvSpPr>
        <p:spPr bwMode="auto">
          <a:xfrm>
            <a:off x="3185938" y="3112064"/>
            <a:ext cx="4234440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发送了序号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301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至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400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，还能再发送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100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字节新数据</a:t>
            </a:r>
          </a:p>
        </p:txBody>
      </p:sp>
      <p:sp>
        <p:nvSpPr>
          <p:cNvPr id="475164" name="Rectangle 30"/>
          <p:cNvSpPr>
            <a:spLocks noChangeArrowheads="1"/>
          </p:cNvSpPr>
          <p:nvPr/>
        </p:nvSpPr>
        <p:spPr bwMode="auto">
          <a:xfrm>
            <a:off x="3185938" y="1836511"/>
            <a:ext cx="3368818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发送了序号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1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至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，还能发送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300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475165" name="Rectangle 31"/>
          <p:cNvSpPr>
            <a:spLocks noChangeArrowheads="1"/>
          </p:cNvSpPr>
          <p:nvPr/>
        </p:nvSpPr>
        <p:spPr bwMode="auto">
          <a:xfrm>
            <a:off x="3196657" y="3441969"/>
            <a:ext cx="3715067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发送了序号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401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至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500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，不能再发送新数据了</a:t>
            </a:r>
          </a:p>
        </p:txBody>
      </p:sp>
      <p:sp>
        <p:nvSpPr>
          <p:cNvPr id="475166" name="Rectangle 32"/>
          <p:cNvSpPr>
            <a:spLocks noChangeArrowheads="1"/>
          </p:cNvSpPr>
          <p:nvPr/>
        </p:nvSpPr>
        <p:spPr bwMode="auto">
          <a:xfrm>
            <a:off x="3185938" y="3762346"/>
            <a:ext cx="3412099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 dirty="0">
                <a:solidFill>
                  <a:srgbClr val="C00000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 dirty="0">
                <a:solidFill>
                  <a:srgbClr val="C00000"/>
                </a:solidFill>
                <a:ea typeface="黑体" panose="02010609060101010101" pitchFamily="49" charset="-122"/>
              </a:rPr>
              <a:t>超时重传旧的数据，但不能发送新的数据</a:t>
            </a:r>
          </a:p>
        </p:txBody>
      </p:sp>
      <p:sp>
        <p:nvSpPr>
          <p:cNvPr id="475167" name="Rectangle 33"/>
          <p:cNvSpPr>
            <a:spLocks noChangeArrowheads="1"/>
          </p:cNvSpPr>
          <p:nvPr/>
        </p:nvSpPr>
        <p:spPr bwMode="auto">
          <a:xfrm>
            <a:off x="3174028" y="4073195"/>
            <a:ext cx="3145412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允许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发送序号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501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至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600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共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100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475168" name="Rectangle 34"/>
          <p:cNvSpPr>
            <a:spLocks noChangeArrowheads="1"/>
          </p:cNvSpPr>
          <p:nvPr/>
        </p:nvSpPr>
        <p:spPr bwMode="auto">
          <a:xfrm>
            <a:off x="3185938" y="4395954"/>
            <a:ext cx="3195694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发送了序号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501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至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600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，不能再发送了</a:t>
            </a:r>
          </a:p>
        </p:txBody>
      </p:sp>
      <p:sp>
        <p:nvSpPr>
          <p:cNvPr id="475169" name="Rectangle 35"/>
          <p:cNvSpPr>
            <a:spLocks noChangeArrowheads="1"/>
          </p:cNvSpPr>
          <p:nvPr/>
        </p:nvSpPr>
        <p:spPr bwMode="auto">
          <a:xfrm>
            <a:off x="3185938" y="4730623"/>
            <a:ext cx="4138323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不允许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再发送（到序号 </a:t>
            </a:r>
            <a:r>
              <a:rPr lang="en-US" altLang="zh-CN" sz="1350" b="0" u="none">
                <a:solidFill>
                  <a:srgbClr val="0000FF"/>
                </a:solidFill>
                <a:ea typeface="黑体" panose="02010609060101010101" pitchFamily="49" charset="-122"/>
              </a:rPr>
              <a:t>600 </a:t>
            </a:r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为止的数据都收到了）</a:t>
            </a:r>
          </a:p>
        </p:txBody>
      </p:sp>
      <p:sp>
        <p:nvSpPr>
          <p:cNvPr id="475170" name="AutoShape 36"/>
          <p:cNvSpPr>
            <a:spLocks noChangeArrowheads="1"/>
          </p:cNvSpPr>
          <p:nvPr/>
        </p:nvSpPr>
        <p:spPr bwMode="auto">
          <a:xfrm>
            <a:off x="2422512" y="2352211"/>
            <a:ext cx="872997" cy="410892"/>
          </a:xfrm>
          <a:prstGeom prst="irregularSeal1">
            <a:avLst/>
          </a:prstGeom>
          <a:solidFill>
            <a:srgbClr val="C9DE0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sz="2101" b="0" u="none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5171" name="Rectangle 37"/>
          <p:cNvSpPr>
            <a:spLocks noChangeArrowheads="1"/>
          </p:cNvSpPr>
          <p:nvPr/>
        </p:nvSpPr>
        <p:spPr bwMode="auto">
          <a:xfrm>
            <a:off x="2592823" y="2423671"/>
            <a:ext cx="656473" cy="2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350" b="0" u="none">
                <a:solidFill>
                  <a:srgbClr val="0000FF"/>
                </a:solidFill>
                <a:ea typeface="黑体" panose="02010609060101010101" pitchFamily="49" charset="-122"/>
              </a:rPr>
              <a:t>丢失！</a:t>
            </a:r>
          </a:p>
        </p:txBody>
      </p:sp>
      <p:sp>
        <p:nvSpPr>
          <p:cNvPr id="475172" name="Line 38"/>
          <p:cNvSpPr>
            <a:spLocks noChangeShapeType="1"/>
          </p:cNvSpPr>
          <p:nvPr/>
        </p:nvSpPr>
        <p:spPr bwMode="auto">
          <a:xfrm>
            <a:off x="663416" y="1868668"/>
            <a:ext cx="0" cy="310015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475173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-216207" y="817027"/>
            <a:ext cx="3165138" cy="630035"/>
          </a:xfrm>
        </p:spPr>
        <p:txBody>
          <a:bodyPr/>
          <a:lstStyle/>
          <a:p>
            <a:pPr defTabSz="-479">
              <a:lnSpc>
                <a:spcPts val="2188"/>
              </a:lnSpc>
            </a:pP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流量控制举例</a:t>
            </a:r>
          </a:p>
        </p:txBody>
      </p:sp>
      <p:sp>
        <p:nvSpPr>
          <p:cNvPr id="475174" name="Text Box 40"/>
          <p:cNvSpPr txBox="1">
            <a:spLocks noChangeArrowheads="1"/>
          </p:cNvSpPr>
          <p:nvPr/>
        </p:nvSpPr>
        <p:spPr bwMode="auto">
          <a:xfrm>
            <a:off x="2627784" y="773712"/>
            <a:ext cx="62795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A 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向 </a:t>
            </a:r>
            <a:r>
              <a:rPr kumimoji="0" lang="en-US" altLang="zh-CN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B 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发送数据。在连接建立时，</a:t>
            </a:r>
            <a:br>
              <a:rPr kumimoji="0" lang="zh-CN" altLang="en-US" sz="2000" u="none" dirty="0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kumimoji="0" lang="en-US" altLang="zh-CN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B 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告诉 </a:t>
            </a:r>
            <a:r>
              <a:rPr kumimoji="0" lang="en-US" altLang="zh-CN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A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：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Arial" panose="020B0604020202020204" pitchFamily="34" charset="0"/>
              </a:rPr>
              <a:t>“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我的接收窗口 </a:t>
            </a:r>
            <a:r>
              <a:rPr kumimoji="0" lang="en-US" altLang="zh-CN" sz="2000" u="none" dirty="0" err="1">
                <a:solidFill>
                  <a:schemeClr val="accent2"/>
                </a:solidFill>
                <a:latin typeface="Tahoma" panose="020B0604030504040204" pitchFamily="34" charset="0"/>
              </a:rPr>
              <a:t>rwnd</a:t>
            </a:r>
            <a:r>
              <a:rPr kumimoji="0" lang="en-US" altLang="zh-CN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 = 400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（字节）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Arial" panose="020B0604020202020204" pitchFamily="34" charset="0"/>
              </a:rPr>
              <a:t>”</a:t>
            </a:r>
            <a:r>
              <a:rPr kumimoji="0" lang="zh-CN" altLang="en-US" sz="2000" u="none" dirty="0">
                <a:solidFill>
                  <a:schemeClr val="accent2"/>
                </a:solidFill>
                <a:latin typeface="Tahoma" panose="020B0604030504040204" pitchFamily="34" charset="0"/>
              </a:rPr>
              <a:t>。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3144253" y="4615469"/>
            <a:ext cx="1909056" cy="4885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零窗口通告</a:t>
            </a:r>
          </a:p>
        </p:txBody>
      </p:sp>
    </p:spTree>
    <p:extLst>
      <p:ext uri="{BB962C8B-B14F-4D97-AF65-F5344CB8AC3E}">
        <p14:creationId xmlns:p14="http://schemas.microsoft.com/office/powerpoint/2010/main" val="256686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560388"/>
            <a:ext cx="4970463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167947" y="787336"/>
            <a:ext cx="1909056" cy="79426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有</a:t>
            </a:r>
            <a:r>
              <a:rPr lang="en-US" altLang="zh-CN" sz="2000" b="0" u="none">
                <a:solidFill>
                  <a:srgbClr val="FFFF00"/>
                </a:solidFill>
              </a:rPr>
              <a:t>2400</a:t>
            </a:r>
            <a:r>
              <a:rPr lang="zh-CN" altLang="en-US" sz="2000" b="0" u="none">
                <a:solidFill>
                  <a:srgbClr val="FFFF00"/>
                </a:solidFill>
              </a:rPr>
              <a:t>字节</a:t>
            </a:r>
          </a:p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空闲缓冲区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5167947" y="1716898"/>
            <a:ext cx="1909056" cy="4885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非零窗口通告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167947" y="2293161"/>
            <a:ext cx="1909056" cy="4885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零窗口通告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58668" y="2724961"/>
            <a:ext cx="1377637" cy="4885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不再发送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167947" y="2846323"/>
            <a:ext cx="1909056" cy="794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额外确认</a:t>
            </a:r>
          </a:p>
          <a:p>
            <a:pPr algn="ctr"/>
            <a:r>
              <a:rPr lang="zh-CN" altLang="en-US" sz="2000" b="0" u="none">
                <a:solidFill>
                  <a:srgbClr val="FFFF00"/>
                </a:solidFill>
              </a:rPr>
              <a:t>非零窗口通告</a:t>
            </a:r>
          </a:p>
        </p:txBody>
      </p:sp>
    </p:spTree>
    <p:extLst>
      <p:ext uri="{BB962C8B-B14F-4D97-AF65-F5344CB8AC3E}">
        <p14:creationId xmlns:p14="http://schemas.microsoft.com/office/powerpoint/2010/main" val="1009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 idx="4294967295"/>
          </p:nvPr>
        </p:nvSpPr>
        <p:spPr>
          <a:xfrm>
            <a:off x="468313" y="768350"/>
            <a:ext cx="7772400" cy="50800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</a:rPr>
              <a:t>持续计时器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</a:rPr>
              <a:t>persistence timer)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4294967295"/>
          </p:nvPr>
        </p:nvSpPr>
        <p:spPr>
          <a:xfrm>
            <a:off x="179512" y="1276350"/>
            <a:ext cx="6408737" cy="3716337"/>
          </a:xfrm>
        </p:spPr>
        <p:txBody>
          <a:bodyPr/>
          <a:lstStyle/>
          <a:p>
            <a:pPr marL="179388" indent="-179388">
              <a:lnSpc>
                <a:spcPct val="120000"/>
              </a:lnSpc>
              <a:spcAft>
                <a:spcPct val="10000"/>
              </a:spcAft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如果额外确认（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非零窗口通告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）丢失，发送方将永远地等待对方，出现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死锁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；为防止死锁，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为每个连接使用一个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持续计时器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lvl="1" indent="-177800">
              <a:lnSpc>
                <a:spcPct val="120000"/>
              </a:lnSpc>
              <a:spcAft>
                <a:spcPct val="10000"/>
              </a:spcAft>
            </a:pP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发送方收到零窗口确认时，启动持续计时器；</a:t>
            </a:r>
            <a:endParaRPr lang="en-US" altLang="zh-CN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lvl="1" indent="-177800">
              <a:lnSpc>
                <a:spcPct val="120000"/>
              </a:lnSpc>
              <a:spcAft>
                <a:spcPct val="10000"/>
              </a:spcAft>
            </a:pP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持续</a:t>
            </a: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计时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器到期，发送方</a:t>
            </a: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发送一个零窗口探测报文段（仅携带 </a:t>
            </a:r>
            <a:r>
              <a:rPr lang="en-US" altLang="zh-CN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字节的数据），而对方就在确认这个探测报文段时给出了现在的窗口值；</a:t>
            </a:r>
            <a:endParaRPr lang="en-US" altLang="zh-CN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6575" lvl="1" indent="-177800">
              <a:lnSpc>
                <a:spcPct val="120000"/>
              </a:lnSpc>
              <a:spcAft>
                <a:spcPct val="10000"/>
              </a:spcAft>
            </a:pP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持续计时器的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值设置为重传时间值，如果仍无应答则再次发送，并将此值加倍，直到门限值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秒。</a:t>
            </a:r>
          </a:p>
        </p:txBody>
      </p:sp>
    </p:spTree>
    <p:extLst>
      <p:ext uri="{BB962C8B-B14F-4D97-AF65-F5344CB8AC3E}">
        <p14:creationId xmlns:p14="http://schemas.microsoft.com/office/powerpoint/2010/main" val="56102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6320"/>
            <a:ext cx="6429375" cy="857250"/>
          </a:xfrm>
        </p:spPr>
        <p:txBody>
          <a:bodyPr/>
          <a:lstStyle/>
          <a:p>
            <a:pPr algn="l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如何恢复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错误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276400"/>
            <a:ext cx="6192688" cy="2772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marL="268288" lvl="2" indent="-268288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 </a:t>
            </a: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NAKs</a:t>
            </a:r>
            <a:endParaRPr lang="en-US" altLang="zh-CN" b="0" u="none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3" indent="-268288">
              <a:lnSpc>
                <a:spcPct val="150000"/>
              </a:lnSpc>
              <a:spcBef>
                <a:spcPts val="600"/>
              </a:spcBef>
            </a:pPr>
            <a:r>
              <a:rPr lang="en-US" altLang="zh-CN" b="0" i="1" u="none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acknowledgements </a:t>
            </a:r>
            <a:r>
              <a:rPr lang="en-US" altLang="zh-CN" b="0" i="1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(ACKs):</a:t>
            </a:r>
            <a:r>
              <a:rPr lang="en-US" altLang="zh-CN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接收方通知发送方数据正确</a:t>
            </a: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0" u="none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3" indent="-268288">
              <a:lnSpc>
                <a:spcPct val="150000"/>
              </a:lnSpc>
              <a:spcBef>
                <a:spcPts val="600"/>
              </a:spcBef>
            </a:pPr>
            <a:r>
              <a:rPr lang="en-US" altLang="zh-CN" b="0" i="1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 acknowledgements (NAKs</a:t>
            </a:r>
            <a:r>
              <a:rPr lang="en-US" altLang="zh-CN" b="0" i="1" u="none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通知发送</a:t>
            </a: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方数据错误</a:t>
            </a:r>
            <a:endParaRPr lang="en-US" altLang="zh-CN" b="0" u="none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3" indent="-268288">
              <a:lnSpc>
                <a:spcPct val="150000"/>
              </a:lnSpc>
              <a:spcBef>
                <a:spcPts val="600"/>
              </a:spcBef>
            </a:pP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ACK/NAK</a:t>
            </a: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错误：发送方重传数据包，每个数据包加上序号，接收方丢弃重复的数据包</a:t>
            </a: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u="none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2666529" y="2199854"/>
            <a:ext cx="3705671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r>
              <a:rPr lang="zh-CN" altLang="en-US" sz="4800" u="none" kern="0" smtClean="0">
                <a:solidFill>
                  <a:srgbClr val="1A3868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习题</a:t>
            </a:r>
            <a:endParaRPr lang="zh-CN" altLang="en-US" sz="4800" u="none" kern="0" dirty="0">
              <a:solidFill>
                <a:srgbClr val="1A3868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90" y="599962"/>
            <a:ext cx="6429375" cy="857250"/>
          </a:xfrm>
        </p:spPr>
        <p:txBody>
          <a:bodyPr/>
          <a:lstStyle/>
          <a:p>
            <a:pPr algn="l"/>
            <a:r>
              <a:rPr lang="zh-CN" altLang="en-US" sz="2400" dirty="0" smtClean="0"/>
              <a:t>选择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8408"/>
            <a:ext cx="6357937" cy="30876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、用来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处理报文确认与等待重传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时间的定时器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  ）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重传定时器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持续定时器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保持定时器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时间等待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定时器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2160" y="1434020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>
                <a:solidFill>
                  <a:srgbClr val="FF0000"/>
                </a:solidFill>
              </a:rPr>
              <a:t>A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32384"/>
            <a:ext cx="6480720" cy="308768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、</a:t>
            </a:r>
            <a:r>
              <a:rPr lang="zh-CN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滑动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窗口协议主要用于进行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( 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    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)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。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               </a:t>
            </a:r>
            <a:endParaRPr lang="zh-CN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A.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差错控制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     B.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安全控制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     C.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流量控制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     D.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拥塞控制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、</a:t>
            </a:r>
            <a:r>
              <a:rPr lang="zh-CN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流量控制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实际上是对（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  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  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）的控制。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A.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发送方数据流量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	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B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.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接收方数据流量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C.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接收、发送两方数据</a:t>
            </a:r>
            <a:r>
              <a:rPr lang="zh-CN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流量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	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D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.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链路上任意两点间数据流量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1920" y="1132384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C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4641" y="2214563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A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50" y="1492424"/>
            <a:ext cx="6878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altLang="zh-CN" sz="2000" b="0" u="none" dirty="0" smtClean="0">
                <a:solidFill>
                  <a:srgbClr val="1A3868"/>
                </a:solidFill>
                <a:cs typeface="+mn-cs"/>
              </a:rPr>
              <a:t>4</a:t>
            </a:r>
            <a:r>
              <a:rPr lang="zh-CN" altLang="en-US" sz="2000" b="0" u="none" dirty="0" smtClean="0">
                <a:solidFill>
                  <a:srgbClr val="1A3868"/>
                </a:solidFill>
                <a:cs typeface="+mn-cs"/>
              </a:rPr>
              <a:t>、</a:t>
            </a:r>
            <a:r>
              <a:rPr lang="zh-CN" altLang="zh-CN" sz="2000" b="0" u="none" dirty="0" smtClean="0">
                <a:solidFill>
                  <a:srgbClr val="1A3868"/>
                </a:solidFill>
                <a:cs typeface="+mn-cs"/>
              </a:rPr>
              <a:t>计算机网络</a:t>
            </a:r>
            <a:r>
              <a:rPr lang="zh-CN" altLang="zh-CN" sz="2000" b="0" u="none" dirty="0">
                <a:solidFill>
                  <a:srgbClr val="1A3868"/>
                </a:solidFill>
                <a:cs typeface="+mn-cs"/>
              </a:rPr>
              <a:t>中，我们进行流量控制的策略一般为</a:t>
            </a: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( </a:t>
            </a:r>
            <a:r>
              <a:rPr lang="en-US" altLang="zh-CN" sz="2000" b="0" u="none" dirty="0" smtClean="0">
                <a:solidFill>
                  <a:srgbClr val="1A3868"/>
                </a:solidFill>
                <a:cs typeface="+mn-cs"/>
              </a:rPr>
              <a:t>   </a:t>
            </a: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)</a:t>
            </a:r>
            <a:r>
              <a:rPr lang="zh-CN" altLang="zh-CN" sz="2000" b="0" u="none" dirty="0">
                <a:solidFill>
                  <a:srgbClr val="1A3868"/>
                </a:solidFill>
                <a:cs typeface="+mn-cs"/>
              </a:rPr>
              <a:t>。</a:t>
            </a: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  </a:t>
            </a:r>
            <a:endParaRPr lang="zh-CN" altLang="zh-CN" sz="2000" b="0" u="none" dirty="0">
              <a:solidFill>
                <a:srgbClr val="1A3868"/>
              </a:solidFill>
              <a:cs typeface="+mn-cs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b="0" u="none" dirty="0" smtClean="0">
                <a:solidFill>
                  <a:srgbClr val="1A3868"/>
                </a:solidFill>
                <a:cs typeface="+mn-cs"/>
              </a:rPr>
              <a:t>A</a:t>
            </a: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.</a:t>
            </a:r>
            <a:r>
              <a:rPr lang="zh-CN" altLang="zh-CN" sz="2000" b="0" u="none" dirty="0">
                <a:solidFill>
                  <a:srgbClr val="1A3868"/>
                </a:solidFill>
                <a:cs typeface="+mn-cs"/>
              </a:rPr>
              <a:t>接收端和发送端交替控制</a:t>
            </a: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     </a:t>
            </a:r>
            <a:endParaRPr lang="en-US" altLang="zh-CN" sz="2000" b="0" u="none" dirty="0" smtClean="0">
              <a:solidFill>
                <a:srgbClr val="1A3868"/>
              </a:solidFill>
              <a:cs typeface="+mn-cs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b="0" u="none" dirty="0" smtClean="0">
                <a:solidFill>
                  <a:srgbClr val="1A3868"/>
                </a:solidFill>
                <a:cs typeface="+mn-cs"/>
              </a:rPr>
              <a:t>B</a:t>
            </a: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.</a:t>
            </a:r>
            <a:r>
              <a:rPr lang="zh-CN" altLang="zh-CN" sz="2000" b="0" u="none" dirty="0">
                <a:solidFill>
                  <a:srgbClr val="1A3868"/>
                </a:solidFill>
                <a:cs typeface="+mn-cs"/>
              </a:rPr>
              <a:t>接收端控制发送端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C.</a:t>
            </a:r>
            <a:r>
              <a:rPr lang="zh-CN" altLang="zh-CN" sz="2000" b="0" u="none" dirty="0">
                <a:solidFill>
                  <a:srgbClr val="1A3868"/>
                </a:solidFill>
                <a:cs typeface="+mn-cs"/>
              </a:rPr>
              <a:t>发送端控制接收端</a:t>
            </a: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           </a:t>
            </a:r>
            <a:endParaRPr lang="en-US" altLang="zh-CN" sz="2000" b="0" u="none" dirty="0" smtClean="0">
              <a:solidFill>
                <a:srgbClr val="1A3868"/>
              </a:solidFill>
              <a:cs typeface="+mn-cs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b="0" u="none" dirty="0" smtClean="0">
                <a:solidFill>
                  <a:srgbClr val="1A3868"/>
                </a:solidFill>
                <a:cs typeface="+mn-cs"/>
              </a:rPr>
              <a:t>D</a:t>
            </a:r>
            <a:r>
              <a:rPr lang="en-US" altLang="zh-CN" sz="2000" b="0" u="none" dirty="0">
                <a:solidFill>
                  <a:srgbClr val="1A3868"/>
                </a:solidFill>
                <a:cs typeface="+mn-cs"/>
              </a:rPr>
              <a:t>.</a:t>
            </a:r>
            <a:r>
              <a:rPr lang="zh-CN" altLang="zh-CN" sz="2000" b="0" u="none" dirty="0">
                <a:solidFill>
                  <a:srgbClr val="1A3868"/>
                </a:solidFill>
                <a:cs typeface="+mn-cs"/>
              </a:rPr>
              <a:t>以上答案都不对</a:t>
            </a:r>
          </a:p>
        </p:txBody>
      </p:sp>
      <p:sp>
        <p:nvSpPr>
          <p:cNvPr id="5" name="矩形 4"/>
          <p:cNvSpPr/>
          <p:nvPr/>
        </p:nvSpPr>
        <p:spPr>
          <a:xfrm>
            <a:off x="6084168" y="1420416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>
                <a:solidFill>
                  <a:srgbClr val="FF0000"/>
                </a:solidFill>
              </a:rPr>
              <a:t>B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8328"/>
            <a:ext cx="6429375" cy="857250"/>
          </a:xfrm>
        </p:spPr>
        <p:txBody>
          <a:bodyPr/>
          <a:lstStyle/>
          <a:p>
            <a:pPr algn="l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如何恢复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错误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9512" y="1564432"/>
            <a:ext cx="6192688" cy="2412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marL="457200" lvl="2" indent="-457200">
              <a:lnSpc>
                <a:spcPct val="150000"/>
              </a:lnSpc>
              <a:defRPr/>
            </a:pP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</a:t>
            </a:r>
          </a:p>
          <a:p>
            <a:pPr marL="914400" lvl="3" indent="-457200">
              <a:lnSpc>
                <a:spcPct val="150000"/>
              </a:lnSpc>
              <a:defRPr/>
            </a:pP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方发送对</a:t>
            </a:r>
            <a:r>
              <a:rPr lang="zh-CN" altLang="en-US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上一个</a:t>
            </a: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正确接收的数据包的确认（添加序号）</a:t>
            </a:r>
            <a:endParaRPr lang="en-US" altLang="zh-CN" b="0" u="none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3" indent="-457200">
              <a:lnSpc>
                <a:spcPct val="150000"/>
              </a:lnSpc>
              <a:defRPr/>
            </a:pP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b="0" u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方收到重复确认就重传</a:t>
            </a:r>
            <a:r>
              <a:rPr lang="zh-CN" altLang="en-US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b="0" u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en-US" altLang="zh-CN" b="0" u="none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8328"/>
            <a:ext cx="6429375" cy="857250"/>
          </a:xfrm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2400" dirty="0">
                <a:solidFill>
                  <a:srgbClr val="007D7A"/>
                </a:solidFill>
              </a:rPr>
              <a:t>TCP</a:t>
            </a:r>
            <a:r>
              <a:rPr lang="zh-CN" altLang="en-US" sz="2400" dirty="0">
                <a:solidFill>
                  <a:srgbClr val="007D7A"/>
                </a:solidFill>
              </a:rPr>
              <a:t>可靠传输的设计思想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9512" y="1348408"/>
            <a:ext cx="6408712" cy="33192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indent="-255588">
              <a:lnSpc>
                <a:spcPct val="125000"/>
              </a:lnSpc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差错、有丢包的信道</a:t>
            </a:r>
            <a:endParaRPr lang="en-US" altLang="zh-CN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</a:pP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发送方等待一段时间（需要一个</a:t>
            </a:r>
            <a:r>
              <a:rPr lang="zh-CN" altLang="en-US" b="0" u="none" dirty="0">
                <a:solidFill>
                  <a:srgbClr val="C00000"/>
                </a:solidFill>
                <a:latin typeface="Times New Roman" pitchFamily="18" charset="0"/>
              </a:rPr>
              <a:t>计时器</a:t>
            </a: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），如果没收到</a:t>
            </a:r>
            <a:r>
              <a:rPr lang="en-US" altLang="zh-CN" b="0" u="none" dirty="0" smtClean="0">
                <a:solidFill>
                  <a:srgbClr val="1A3868"/>
                </a:solidFill>
                <a:latin typeface="Times New Roman" pitchFamily="18" charset="0"/>
              </a:rPr>
              <a:t>ACK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，则</a:t>
            </a:r>
            <a:r>
              <a:rPr lang="zh-CN" altLang="en-US" b="0" u="none" dirty="0" smtClean="0">
                <a:solidFill>
                  <a:srgbClr val="C00000"/>
                </a:solidFill>
                <a:latin typeface="Times New Roman" pitchFamily="18" charset="0"/>
              </a:rPr>
              <a:t>重传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；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</a:pP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如果</a:t>
            </a: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数据或确认只是延迟而不是丢失，重传将导致重复报文段，</a:t>
            </a:r>
            <a:r>
              <a:rPr lang="zh-CN" altLang="en-US" b="0" u="none" dirty="0">
                <a:solidFill>
                  <a:srgbClr val="C00000"/>
                </a:solidFill>
                <a:latin typeface="Times New Roman" pitchFamily="18" charset="0"/>
              </a:rPr>
              <a:t>序号</a:t>
            </a: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可以解决这一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问题；</a:t>
            </a:r>
            <a:endParaRPr lang="en-US" altLang="zh-CN" b="0" u="none" dirty="0" smtClean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</a:pP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接收</a:t>
            </a: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方必须在确认报文中包含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序号</a:t>
            </a:r>
            <a:r>
              <a:rPr lang="zh-CN" altLang="en-US" b="0" u="none" dirty="0">
                <a:solidFill>
                  <a:srgbClr val="1A3868"/>
                </a:solidFill>
                <a:latin typeface="Times New Roman" pitchFamily="18" charset="0"/>
              </a:rPr>
              <a:t>。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  <a:p>
            <a:pPr indent="-255588">
              <a:lnSpc>
                <a:spcPct val="125000"/>
              </a:lnSpc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接收方来不及处理</a:t>
            </a: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收到的数据时，及时通知发送方降低发送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速率</a:t>
            </a:r>
            <a:r>
              <a:rPr lang="en-US" altLang="zh-CN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b="0" u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流量控制</a:t>
            </a: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u="none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5876"/>
            <a:ext cx="6429375" cy="857250"/>
          </a:xfrm>
        </p:spPr>
        <p:txBody>
          <a:bodyPr/>
          <a:lstStyle/>
          <a:p>
            <a:pPr algn="l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、停止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等待协议</a:t>
            </a:r>
            <a:endParaRPr lang="zh-CN" altLang="en-US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9512" y="1233550"/>
            <a:ext cx="6408712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indent="-255588">
              <a:lnSpc>
                <a:spcPct val="125000"/>
              </a:lnSpc>
            </a:pPr>
            <a:r>
              <a:rPr lang="zh-CN" altLang="en-US" sz="20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发送方发送一个报文段，等待接受方确认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9" y="1706014"/>
            <a:ext cx="5750309" cy="3386685"/>
          </a:xfrm>
          <a:prstGeom prst="rect">
            <a:avLst/>
          </a:prstGeom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72200" y="2391315"/>
            <a:ext cx="1512168" cy="51260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什么也不做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55776" y="2385452"/>
            <a:ext cx="1512168" cy="51260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超时计时器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79512" y="1348408"/>
            <a:ext cx="6408712" cy="33192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marL="223838" indent="-338138">
              <a:lnSpc>
                <a:spcPct val="125000"/>
              </a:lnSpc>
            </a:pP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注意三点</a:t>
            </a:r>
            <a:endParaRPr lang="en-US" altLang="zh-CN" b="0" u="none" dirty="0" smtClean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</a:pP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发送方必须暂时保留已发送的分组的</a:t>
            </a:r>
            <a:r>
              <a:rPr lang="zh-CN" altLang="en-US" b="0" u="none" dirty="0" smtClean="0">
                <a:solidFill>
                  <a:srgbClr val="C00000"/>
                </a:solidFill>
                <a:latin typeface="Times New Roman" pitchFamily="18" charset="0"/>
              </a:rPr>
              <a:t>副本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（超时重传时使用），收到确认后才能清除；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</a:pP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数据分组和确认分组都必须进行</a:t>
            </a:r>
            <a:r>
              <a:rPr lang="zh-CN" altLang="en-US" b="0" u="none" dirty="0" smtClean="0">
                <a:solidFill>
                  <a:srgbClr val="C00000"/>
                </a:solidFill>
                <a:latin typeface="Times New Roman" pitchFamily="18" charset="0"/>
              </a:rPr>
              <a:t>编号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，以明确是哪个分组收到了确认；</a:t>
            </a:r>
            <a:endParaRPr lang="en-US" altLang="zh-CN" b="0" u="none" dirty="0" smtClean="0">
              <a:solidFill>
                <a:srgbClr val="1A3868"/>
              </a:solidFill>
              <a:latin typeface="Times New Roman" pitchFamily="18" charset="0"/>
            </a:endParaRPr>
          </a:p>
          <a:p>
            <a:pPr marL="623888" lvl="1" indent="-338138">
              <a:lnSpc>
                <a:spcPct val="125000"/>
              </a:lnSpc>
            </a:pP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超时计时器设置的</a:t>
            </a:r>
            <a:r>
              <a:rPr lang="zh-CN" altLang="en-US" b="0" u="none" dirty="0" smtClean="0">
                <a:solidFill>
                  <a:srgbClr val="C00000"/>
                </a:solidFill>
                <a:latin typeface="Times New Roman" pitchFamily="18" charset="0"/>
              </a:rPr>
              <a:t>重传时间</a:t>
            </a:r>
            <a:r>
              <a:rPr lang="zh-CN" altLang="en-US" b="0" u="none" dirty="0" smtClean="0">
                <a:solidFill>
                  <a:srgbClr val="1A3868"/>
                </a:solidFill>
                <a:latin typeface="Times New Roman" pitchFamily="18" charset="0"/>
              </a:rPr>
              <a:t>应当比数据在分组传输的平均往返时间更长一点。</a:t>
            </a:r>
            <a:endParaRPr lang="en-US" altLang="zh-CN" b="0" u="none" dirty="0">
              <a:solidFill>
                <a:srgbClr val="1A3868"/>
              </a:solidFill>
              <a:latin typeface="Times New Roman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88432" y="484312"/>
            <a:ext cx="6429375" cy="857250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确认丢失和确认迟到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2" y="1160120"/>
            <a:ext cx="7482210" cy="393258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411760" y="2704525"/>
            <a:ext cx="1800200" cy="51260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丢弃重复分组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16比9模版">
  <a:themeElements>
    <a:clrScheme name="1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比9模版">
  <a:themeElements>
    <a:clrScheme name="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《计算机网络技术》母板</Template>
  <TotalTime>9070</TotalTime>
  <Words>3023</Words>
  <Application>Microsoft Office PowerPoint</Application>
  <PresentationFormat>自定义</PresentationFormat>
  <Paragraphs>327</Paragraphs>
  <Slides>43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华文新魏</vt:lpstr>
      <vt:lpstr>宋体</vt:lpstr>
      <vt:lpstr>微软雅黑</vt:lpstr>
      <vt:lpstr>Arial</vt:lpstr>
      <vt:lpstr>Constantia</vt:lpstr>
      <vt:lpstr>Symbol</vt:lpstr>
      <vt:lpstr>Tahoma</vt:lpstr>
      <vt:lpstr>Times New Roman</vt:lpstr>
      <vt:lpstr>Wingdings</vt:lpstr>
      <vt:lpstr>1_16比9模版</vt:lpstr>
      <vt:lpstr>16比9模版</vt:lpstr>
      <vt:lpstr>公式</vt:lpstr>
      <vt:lpstr>计算机网络</vt:lpstr>
      <vt:lpstr>PowerPoint 演示文稿</vt:lpstr>
      <vt:lpstr>PowerPoint 演示文稿</vt:lpstr>
      <vt:lpstr>如何恢复错误</vt:lpstr>
      <vt:lpstr>如何恢复错误</vt:lpstr>
      <vt:lpstr>TCP可靠传输的设计思想</vt:lpstr>
      <vt:lpstr>二、停止-等待协议</vt:lpstr>
      <vt:lpstr>PowerPoint 演示文稿</vt:lpstr>
      <vt:lpstr>确认丢失和确认迟到</vt:lpstr>
      <vt:lpstr>可靠通信的实现</vt:lpstr>
      <vt:lpstr>信道利用率</vt:lpstr>
      <vt:lpstr>流水线传输</vt:lpstr>
      <vt:lpstr>Go-back-N（回退 N）</vt:lpstr>
      <vt:lpstr>Go-back-N 运行过程 （窗口长度4）</vt:lpstr>
      <vt:lpstr>选择重传</vt:lpstr>
      <vt:lpstr>PowerPoint 演示文稿</vt:lpstr>
      <vt:lpstr>三、TCP的超时重传计时器</vt:lpstr>
      <vt:lpstr>加权平均往返时间</vt:lpstr>
      <vt:lpstr>超时重传时间 RTO (RetransmissionTime-Out)</vt:lpstr>
      <vt:lpstr>往返时间的测量相当复杂 </vt:lpstr>
      <vt:lpstr>Karn 算法</vt:lpstr>
      <vt:lpstr>四、选择确认 SACK</vt:lpstr>
      <vt:lpstr>接收到的字节流序号不连续</vt:lpstr>
      <vt:lpstr>RFC 2018 的规定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流量控制举例</vt:lpstr>
      <vt:lpstr>PowerPoint 演示文稿</vt:lpstr>
      <vt:lpstr>持续计时器 (persistence timer)</vt:lpstr>
      <vt:lpstr>PowerPoint 演示文稿</vt:lpstr>
      <vt:lpstr>选择</vt:lpstr>
      <vt:lpstr>PowerPoint 演示文稿</vt:lpstr>
      <vt:lpstr>PowerPoint 演示文稿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Microsoft</cp:lastModifiedBy>
  <cp:revision>1081</cp:revision>
  <cp:lastPrinted>1999-06-03T07:41:47Z</cp:lastPrinted>
  <dcterms:created xsi:type="dcterms:W3CDTF">1999-05-31T06:37:31Z</dcterms:created>
  <dcterms:modified xsi:type="dcterms:W3CDTF">2017-11-14T06:43:27Z</dcterms:modified>
</cp:coreProperties>
</file>