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66" r:id="rId2"/>
    <p:sldMasterId id="2147483667" r:id="rId3"/>
  </p:sldMasterIdLst>
  <p:notesMasterIdLst>
    <p:notesMasterId r:id="rId36"/>
  </p:notesMasterIdLst>
  <p:handoutMasterIdLst>
    <p:handoutMasterId r:id="rId37"/>
  </p:handoutMasterIdLst>
  <p:sldIdLst>
    <p:sldId id="692" r:id="rId4"/>
    <p:sldId id="693" r:id="rId5"/>
    <p:sldId id="677" r:id="rId6"/>
    <p:sldId id="678" r:id="rId7"/>
    <p:sldId id="679" r:id="rId8"/>
    <p:sldId id="680" r:id="rId9"/>
    <p:sldId id="681" r:id="rId10"/>
    <p:sldId id="694" r:id="rId11"/>
    <p:sldId id="683" r:id="rId12"/>
    <p:sldId id="699" r:id="rId13"/>
    <p:sldId id="685" r:id="rId14"/>
    <p:sldId id="695" r:id="rId15"/>
    <p:sldId id="686" r:id="rId16"/>
    <p:sldId id="687" r:id="rId17"/>
    <p:sldId id="700" r:id="rId18"/>
    <p:sldId id="701" r:id="rId19"/>
    <p:sldId id="702" r:id="rId20"/>
    <p:sldId id="705" r:id="rId21"/>
    <p:sldId id="706" r:id="rId22"/>
    <p:sldId id="707" r:id="rId23"/>
    <p:sldId id="708" r:id="rId24"/>
    <p:sldId id="689" r:id="rId25"/>
    <p:sldId id="710" r:id="rId26"/>
    <p:sldId id="690" r:id="rId27"/>
    <p:sldId id="709" r:id="rId28"/>
    <p:sldId id="711" r:id="rId29"/>
    <p:sldId id="712" r:id="rId30"/>
    <p:sldId id="691" r:id="rId31"/>
    <p:sldId id="713" r:id="rId32"/>
    <p:sldId id="696" r:id="rId33"/>
    <p:sldId id="697" r:id="rId34"/>
    <p:sldId id="698" r:id="rId35"/>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BFBFB"/>
    <a:srgbClr val="99CCFF"/>
    <a:srgbClr val="6699FF"/>
    <a:srgbClr val="3399FF"/>
    <a:srgbClr val="0099FF"/>
    <a:srgbClr val="FF0000"/>
    <a:srgbClr val="1A3868"/>
    <a:srgbClr val="EFF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9" autoAdjust="0"/>
    <p:restoredTop sz="81764" autoAdjust="0"/>
  </p:normalViewPr>
  <p:slideViewPr>
    <p:cSldViewPr>
      <p:cViewPr varScale="1">
        <p:scale>
          <a:sx n="80" d="100"/>
          <a:sy n="80" d="100"/>
        </p:scale>
        <p:origin x="1200" y="84"/>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679595CF-DF94-41D2-80C4-C08A51FDEBBC}" type="slidenum">
              <a:rPr lang="en-US" altLang="zh-CN"/>
              <a:pPr>
                <a:defRPr/>
              </a:pPr>
              <a:t>‹#›</a:t>
            </a:fld>
            <a:endParaRPr lang="en-US" altLang="zh-CN"/>
          </a:p>
        </p:txBody>
      </p:sp>
    </p:spTree>
    <p:extLst>
      <p:ext uri="{BB962C8B-B14F-4D97-AF65-F5344CB8AC3E}">
        <p14:creationId xmlns:p14="http://schemas.microsoft.com/office/powerpoint/2010/main" val="1903525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34E9A94B-4EA8-4B6F-994D-8C67FAE9AE0C}" type="slidenum">
              <a:rPr lang="en-US" altLang="zh-CN"/>
              <a:pPr>
                <a:defRPr/>
              </a:pPr>
              <a:t>‹#›</a:t>
            </a:fld>
            <a:endParaRPr lang="en-US" altLang="zh-CN"/>
          </a:p>
        </p:txBody>
      </p:sp>
    </p:spTree>
    <p:extLst>
      <p:ext uri="{BB962C8B-B14F-4D97-AF65-F5344CB8AC3E}">
        <p14:creationId xmlns:p14="http://schemas.microsoft.com/office/powerpoint/2010/main" val="2237003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zh-CN" altLang="en-US" sz="1000" smtClean="0">
                <a:solidFill>
                  <a:srgbClr val="1A3868"/>
                </a:solidFill>
                <a:ea typeface="宋体" charset="-122"/>
                <a:cs typeface="Times New Roman" pitchFamily="18" charset="0"/>
              </a:rPr>
              <a:t>某段时间内对网络的某类资源要求过高。比如一条链路的带宽是</a:t>
            </a:r>
            <a:r>
              <a:rPr lang="en-US" altLang="zh-CN" sz="1000" smtClean="0">
                <a:solidFill>
                  <a:srgbClr val="1A3868"/>
                </a:solidFill>
                <a:ea typeface="宋体" charset="-122"/>
                <a:cs typeface="Times New Roman" pitchFamily="18" charset="0"/>
              </a:rPr>
              <a:t>2Mbps</a:t>
            </a:r>
            <a:r>
              <a:rPr lang="zh-CN" altLang="en-US" sz="1000" smtClean="0">
                <a:solidFill>
                  <a:srgbClr val="1A3868"/>
                </a:solidFill>
                <a:ea typeface="宋体" charset="-122"/>
                <a:cs typeface="Times New Roman" pitchFamily="18" charset="0"/>
              </a:rPr>
              <a:t>，而连接在这条链路上的计算机要求以</a:t>
            </a:r>
            <a:r>
              <a:rPr lang="en-US" altLang="zh-CN" sz="1000" smtClean="0">
                <a:solidFill>
                  <a:srgbClr val="1A3868"/>
                </a:solidFill>
                <a:ea typeface="宋体" charset="-122"/>
                <a:cs typeface="Times New Roman" pitchFamily="18" charset="0"/>
              </a:rPr>
              <a:t>10Mbps</a:t>
            </a:r>
            <a:r>
              <a:rPr lang="zh-CN" altLang="en-US" sz="1000" smtClean="0">
                <a:solidFill>
                  <a:srgbClr val="1A3868"/>
                </a:solidFill>
                <a:ea typeface="宋体" charset="-122"/>
                <a:cs typeface="Times New Roman" pitchFamily="18" charset="0"/>
              </a:rPr>
              <a:t>的速率发送数据。或者某个结点的缓存容量过小。</a:t>
            </a:r>
          </a:p>
          <a:p>
            <a:r>
              <a:rPr lang="zh-CN" altLang="en-US" sz="1000" smtClean="0">
                <a:solidFill>
                  <a:srgbClr val="1A3868"/>
                </a:solidFill>
                <a:ea typeface="宋体" charset="-122"/>
                <a:cs typeface="Times New Roman" pitchFamily="18" charset="0"/>
              </a:rPr>
              <a:t>可以升级链路带宽、改善结点缓存。成本问题、拥塞的瓶颈转移。</a:t>
            </a:r>
          </a:p>
          <a:p>
            <a:r>
              <a:rPr lang="zh-CN" altLang="en-US" sz="1000" smtClean="0">
                <a:solidFill>
                  <a:srgbClr val="1A3868"/>
                </a:solidFill>
                <a:ea typeface="宋体" charset="-122"/>
                <a:cs typeface="Times New Roman" pitchFamily="18" charset="0"/>
              </a:rPr>
              <a:t>报文的差错确认和重传会进一步加剧网络的拥塞。</a:t>
            </a:r>
          </a:p>
          <a:p>
            <a:endParaRPr lang="zh-CN" altLang="en-US" smtClean="0">
              <a:ea typeface="宋体" charset="-122"/>
            </a:endParaRPr>
          </a:p>
        </p:txBody>
      </p:sp>
    </p:spTree>
    <p:extLst>
      <p:ext uri="{BB962C8B-B14F-4D97-AF65-F5344CB8AC3E}">
        <p14:creationId xmlns:p14="http://schemas.microsoft.com/office/powerpoint/2010/main" val="122167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7A491BA-0F02-470F-A913-1D1E4C6E1D4D}" type="slidenum">
              <a:rPr lang="en-US" altLang="zh-CN" sz="1200" b="0" u="none">
                <a:solidFill>
                  <a:schemeClr val="tx1"/>
                </a:solidFill>
                <a:latin typeface="Arial" charset="0"/>
                <a:ea typeface="宋体" charset="-122"/>
              </a:rPr>
              <a:pPr algn="r"/>
              <a:t>14</a:t>
            </a:fld>
            <a:endParaRPr lang="en-US" altLang="zh-CN" sz="1200" b="0" u="none">
              <a:solidFill>
                <a:schemeClr val="tx1"/>
              </a:solidFill>
              <a:latin typeface="Arial" charset="0"/>
              <a:ea typeface="宋体" charset="-122"/>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685800" y="4343400"/>
            <a:ext cx="5486400" cy="4114800"/>
          </a:xfrm>
          <a:noFill/>
          <a:ln/>
        </p:spPr>
        <p:txBody>
          <a:bodyPr/>
          <a:lstStyle/>
          <a:p>
            <a:pPr algn="just">
              <a:lnSpc>
                <a:spcPct val="120000"/>
              </a:lnSpc>
              <a:buClr>
                <a:srgbClr val="1A3868"/>
              </a:buClr>
            </a:pP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乘法减小</a:t>
            </a:r>
            <a:r>
              <a:rPr lang="en-US" altLang="zh-CN" sz="1600" smtClean="0">
                <a:solidFill>
                  <a:srgbClr val="C00000"/>
                </a:solidFill>
                <a:ea typeface="宋体" charset="-122"/>
                <a:cs typeface="Times New Roman" pitchFamily="18" charset="0"/>
              </a:rPr>
              <a:t>”</a:t>
            </a:r>
            <a:r>
              <a:rPr lang="en-US" altLang="zh-CN" sz="1600" smtClean="0">
                <a:solidFill>
                  <a:srgbClr val="1A3868"/>
                </a:solidFill>
                <a:ea typeface="宋体" charset="-122"/>
                <a:cs typeface="Times New Roman" pitchFamily="18" charset="0"/>
              </a:rPr>
              <a:t> (multiplicative decrease) </a:t>
            </a:r>
            <a:r>
              <a:rPr lang="zh-CN" altLang="en-US" sz="1600" smtClean="0">
                <a:solidFill>
                  <a:srgbClr val="1A3868"/>
                </a:solidFill>
                <a:ea typeface="宋体" charset="-122"/>
                <a:cs typeface="Times New Roman" pitchFamily="18" charset="0"/>
              </a:rPr>
              <a:t>是指不论在慢开始阶段还是拥塞避免阶段，只要出现一次超时（即出现一次网络拥塞），就把慢开始门限值 </a:t>
            </a:r>
            <a:r>
              <a:rPr lang="en-US" altLang="zh-CN" sz="1600" smtClean="0">
                <a:solidFill>
                  <a:srgbClr val="1A3868"/>
                </a:solidFill>
                <a:ea typeface="宋体" charset="-122"/>
                <a:cs typeface="Times New Roman" pitchFamily="18" charset="0"/>
              </a:rPr>
              <a:t>ssthresh </a:t>
            </a:r>
            <a:r>
              <a:rPr lang="zh-CN" altLang="en-US" sz="1600" smtClean="0">
                <a:solidFill>
                  <a:srgbClr val="1A3868"/>
                </a:solidFill>
                <a:ea typeface="宋体" charset="-122"/>
                <a:cs typeface="Times New Roman" pitchFamily="18" charset="0"/>
              </a:rPr>
              <a:t>设置为当前的拥塞窗口值乘以 </a:t>
            </a:r>
            <a:r>
              <a:rPr lang="en-US" altLang="zh-CN" sz="1600" smtClean="0">
                <a:solidFill>
                  <a:srgbClr val="1A3868"/>
                </a:solidFill>
                <a:ea typeface="宋体" charset="-122"/>
                <a:cs typeface="Times New Roman" pitchFamily="18" charset="0"/>
              </a:rPr>
              <a:t>0.5</a:t>
            </a:r>
            <a:r>
              <a:rPr lang="zh-CN" altLang="en-US" sz="1600" smtClean="0">
                <a:solidFill>
                  <a:srgbClr val="1A3868"/>
                </a:solidFill>
                <a:ea typeface="宋体" charset="-122"/>
                <a:cs typeface="Times New Roman" pitchFamily="18" charset="0"/>
              </a:rPr>
              <a:t>。</a:t>
            </a: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加法增大”</a:t>
            </a:r>
            <a:r>
              <a:rPr lang="zh-CN" altLang="en-US" sz="1600" smtClean="0">
                <a:solidFill>
                  <a:srgbClr val="1A3868"/>
                </a:solidFill>
                <a:ea typeface="宋体" charset="-122"/>
                <a:cs typeface="Times New Roman" pitchFamily="18" charset="0"/>
              </a:rPr>
              <a:t> </a:t>
            </a:r>
            <a:r>
              <a:rPr lang="en-US" altLang="zh-CN" sz="1600" smtClean="0">
                <a:solidFill>
                  <a:srgbClr val="1A3868"/>
                </a:solidFill>
                <a:ea typeface="宋体" charset="-122"/>
                <a:cs typeface="Times New Roman" pitchFamily="18" charset="0"/>
              </a:rPr>
              <a:t>(additive increase) </a:t>
            </a:r>
            <a:r>
              <a:rPr lang="zh-CN" altLang="en-US" sz="1600" smtClean="0">
                <a:solidFill>
                  <a:srgbClr val="1A3868"/>
                </a:solidFill>
                <a:ea typeface="宋体" charset="-122"/>
                <a:cs typeface="Times New Roman" pitchFamily="18" charset="0"/>
              </a:rPr>
              <a:t>是指执行拥塞避免算法后，在收到对所有报文段的确认后（经过一个往返时间），把拥塞窗口</a:t>
            </a:r>
            <a:r>
              <a:rPr lang="en-US" altLang="zh-CN" sz="1600" smtClean="0">
                <a:solidFill>
                  <a:srgbClr val="1A3868"/>
                </a:solidFill>
                <a:ea typeface="宋体" charset="-122"/>
                <a:cs typeface="Times New Roman" pitchFamily="18" charset="0"/>
              </a:rPr>
              <a:t>cwnd</a:t>
            </a:r>
            <a:r>
              <a:rPr lang="zh-CN" altLang="en-US" sz="1600" smtClean="0">
                <a:solidFill>
                  <a:srgbClr val="1A3868"/>
                </a:solidFill>
                <a:ea typeface="宋体" charset="-122"/>
                <a:cs typeface="Times New Roman" pitchFamily="18" charset="0"/>
              </a:rPr>
              <a:t>增加一个</a:t>
            </a:r>
            <a:r>
              <a:rPr lang="en-US" altLang="zh-CN" sz="1600" smtClean="0">
                <a:solidFill>
                  <a:srgbClr val="1A3868"/>
                </a:solidFill>
                <a:ea typeface="宋体" charset="-122"/>
                <a:cs typeface="Times New Roman" pitchFamily="18" charset="0"/>
              </a:rPr>
              <a:t>MSS </a:t>
            </a:r>
            <a:r>
              <a:rPr lang="zh-CN" altLang="en-US" sz="1600" smtClean="0">
                <a:solidFill>
                  <a:srgbClr val="1A3868"/>
                </a:solidFill>
                <a:ea typeface="宋体" charset="-122"/>
                <a:cs typeface="Times New Roman" pitchFamily="18" charset="0"/>
              </a:rPr>
              <a:t>大小。</a:t>
            </a:r>
          </a:p>
          <a:p>
            <a:endParaRPr lang="zh-CN" altLang="zh-CN" smtClean="0">
              <a:ea typeface="宋体" charset="-122"/>
            </a:endParaRPr>
          </a:p>
        </p:txBody>
      </p:sp>
    </p:spTree>
    <p:extLst>
      <p:ext uri="{BB962C8B-B14F-4D97-AF65-F5344CB8AC3E}">
        <p14:creationId xmlns:p14="http://schemas.microsoft.com/office/powerpoint/2010/main" val="482949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7A491BA-0F02-470F-A913-1D1E4C6E1D4D}" type="slidenum">
              <a:rPr lang="en-US" altLang="zh-CN" sz="1200" b="0" u="none">
                <a:solidFill>
                  <a:schemeClr val="tx1"/>
                </a:solidFill>
                <a:latin typeface="Arial" charset="0"/>
                <a:ea typeface="宋体" charset="-122"/>
              </a:rPr>
              <a:pPr algn="r"/>
              <a:t>15</a:t>
            </a:fld>
            <a:endParaRPr lang="en-US" altLang="zh-CN" sz="1200" b="0" u="none">
              <a:solidFill>
                <a:schemeClr val="tx1"/>
              </a:solidFill>
              <a:latin typeface="Arial" charset="0"/>
              <a:ea typeface="宋体" charset="-122"/>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685800" y="4343400"/>
            <a:ext cx="5486400" cy="4114800"/>
          </a:xfrm>
          <a:noFill/>
          <a:ln/>
        </p:spPr>
        <p:txBody>
          <a:bodyPr/>
          <a:lstStyle/>
          <a:p>
            <a:pPr algn="just">
              <a:lnSpc>
                <a:spcPct val="120000"/>
              </a:lnSpc>
              <a:buClr>
                <a:srgbClr val="1A3868"/>
              </a:buClr>
            </a:pP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乘法减小</a:t>
            </a:r>
            <a:r>
              <a:rPr lang="en-US" altLang="zh-CN" sz="1600" smtClean="0">
                <a:solidFill>
                  <a:srgbClr val="C00000"/>
                </a:solidFill>
                <a:ea typeface="宋体" charset="-122"/>
                <a:cs typeface="Times New Roman" pitchFamily="18" charset="0"/>
              </a:rPr>
              <a:t>”</a:t>
            </a:r>
            <a:r>
              <a:rPr lang="en-US" altLang="zh-CN" sz="1600" smtClean="0">
                <a:solidFill>
                  <a:srgbClr val="1A3868"/>
                </a:solidFill>
                <a:ea typeface="宋体" charset="-122"/>
                <a:cs typeface="Times New Roman" pitchFamily="18" charset="0"/>
              </a:rPr>
              <a:t> (multiplicative decrease) </a:t>
            </a:r>
            <a:r>
              <a:rPr lang="zh-CN" altLang="en-US" sz="1600" smtClean="0">
                <a:solidFill>
                  <a:srgbClr val="1A3868"/>
                </a:solidFill>
                <a:ea typeface="宋体" charset="-122"/>
                <a:cs typeface="Times New Roman" pitchFamily="18" charset="0"/>
              </a:rPr>
              <a:t>是指不论在慢开始阶段还是拥塞避免阶段，只要出现一次超时（即出现一次网络拥塞），就把慢开始门限值 </a:t>
            </a:r>
            <a:r>
              <a:rPr lang="en-US" altLang="zh-CN" sz="1600" smtClean="0">
                <a:solidFill>
                  <a:srgbClr val="1A3868"/>
                </a:solidFill>
                <a:ea typeface="宋体" charset="-122"/>
                <a:cs typeface="Times New Roman" pitchFamily="18" charset="0"/>
              </a:rPr>
              <a:t>ssthresh </a:t>
            </a:r>
            <a:r>
              <a:rPr lang="zh-CN" altLang="en-US" sz="1600" smtClean="0">
                <a:solidFill>
                  <a:srgbClr val="1A3868"/>
                </a:solidFill>
                <a:ea typeface="宋体" charset="-122"/>
                <a:cs typeface="Times New Roman" pitchFamily="18" charset="0"/>
              </a:rPr>
              <a:t>设置为当前的拥塞窗口值乘以 </a:t>
            </a:r>
            <a:r>
              <a:rPr lang="en-US" altLang="zh-CN" sz="1600" smtClean="0">
                <a:solidFill>
                  <a:srgbClr val="1A3868"/>
                </a:solidFill>
                <a:ea typeface="宋体" charset="-122"/>
                <a:cs typeface="Times New Roman" pitchFamily="18" charset="0"/>
              </a:rPr>
              <a:t>0.5</a:t>
            </a:r>
            <a:r>
              <a:rPr lang="zh-CN" altLang="en-US" sz="1600" smtClean="0">
                <a:solidFill>
                  <a:srgbClr val="1A3868"/>
                </a:solidFill>
                <a:ea typeface="宋体" charset="-122"/>
                <a:cs typeface="Times New Roman" pitchFamily="18" charset="0"/>
              </a:rPr>
              <a:t>。</a:t>
            </a: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加法增大”</a:t>
            </a:r>
            <a:r>
              <a:rPr lang="zh-CN" altLang="en-US" sz="1600" smtClean="0">
                <a:solidFill>
                  <a:srgbClr val="1A3868"/>
                </a:solidFill>
                <a:ea typeface="宋体" charset="-122"/>
                <a:cs typeface="Times New Roman" pitchFamily="18" charset="0"/>
              </a:rPr>
              <a:t> </a:t>
            </a:r>
            <a:r>
              <a:rPr lang="en-US" altLang="zh-CN" sz="1600" smtClean="0">
                <a:solidFill>
                  <a:srgbClr val="1A3868"/>
                </a:solidFill>
                <a:ea typeface="宋体" charset="-122"/>
                <a:cs typeface="Times New Roman" pitchFamily="18" charset="0"/>
              </a:rPr>
              <a:t>(additive increase) </a:t>
            </a:r>
            <a:r>
              <a:rPr lang="zh-CN" altLang="en-US" sz="1600" smtClean="0">
                <a:solidFill>
                  <a:srgbClr val="1A3868"/>
                </a:solidFill>
                <a:ea typeface="宋体" charset="-122"/>
                <a:cs typeface="Times New Roman" pitchFamily="18" charset="0"/>
              </a:rPr>
              <a:t>是指执行拥塞避免算法后，在收到对所有报文段的确认后（经过一个往返时间），把拥塞窗口</a:t>
            </a:r>
            <a:r>
              <a:rPr lang="en-US" altLang="zh-CN" sz="1600" smtClean="0">
                <a:solidFill>
                  <a:srgbClr val="1A3868"/>
                </a:solidFill>
                <a:ea typeface="宋体" charset="-122"/>
                <a:cs typeface="Times New Roman" pitchFamily="18" charset="0"/>
              </a:rPr>
              <a:t>cwnd</a:t>
            </a:r>
            <a:r>
              <a:rPr lang="zh-CN" altLang="en-US" sz="1600" smtClean="0">
                <a:solidFill>
                  <a:srgbClr val="1A3868"/>
                </a:solidFill>
                <a:ea typeface="宋体" charset="-122"/>
                <a:cs typeface="Times New Roman" pitchFamily="18" charset="0"/>
              </a:rPr>
              <a:t>增加一个</a:t>
            </a:r>
            <a:r>
              <a:rPr lang="en-US" altLang="zh-CN" sz="1600" smtClean="0">
                <a:solidFill>
                  <a:srgbClr val="1A3868"/>
                </a:solidFill>
                <a:ea typeface="宋体" charset="-122"/>
                <a:cs typeface="Times New Roman" pitchFamily="18" charset="0"/>
              </a:rPr>
              <a:t>MSS </a:t>
            </a:r>
            <a:r>
              <a:rPr lang="zh-CN" altLang="en-US" sz="1600" smtClean="0">
                <a:solidFill>
                  <a:srgbClr val="1A3868"/>
                </a:solidFill>
                <a:ea typeface="宋体" charset="-122"/>
                <a:cs typeface="Times New Roman" pitchFamily="18" charset="0"/>
              </a:rPr>
              <a:t>大小。</a:t>
            </a:r>
          </a:p>
          <a:p>
            <a:endParaRPr lang="zh-CN" altLang="zh-CN" smtClean="0">
              <a:ea typeface="宋体" charset="-122"/>
            </a:endParaRPr>
          </a:p>
        </p:txBody>
      </p:sp>
    </p:spTree>
    <p:extLst>
      <p:ext uri="{BB962C8B-B14F-4D97-AF65-F5344CB8AC3E}">
        <p14:creationId xmlns:p14="http://schemas.microsoft.com/office/powerpoint/2010/main" val="45126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7A491BA-0F02-470F-A913-1D1E4C6E1D4D}" type="slidenum">
              <a:rPr lang="en-US" altLang="zh-CN" sz="1200" b="0" u="none">
                <a:solidFill>
                  <a:schemeClr val="tx1"/>
                </a:solidFill>
                <a:latin typeface="Arial" charset="0"/>
                <a:ea typeface="宋体" charset="-122"/>
              </a:rPr>
              <a:pPr algn="r"/>
              <a:t>16</a:t>
            </a:fld>
            <a:endParaRPr lang="en-US" altLang="zh-CN" sz="1200" b="0" u="none">
              <a:solidFill>
                <a:schemeClr val="tx1"/>
              </a:solidFill>
              <a:latin typeface="Arial" charset="0"/>
              <a:ea typeface="宋体" charset="-122"/>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685800" y="4343400"/>
            <a:ext cx="5486400" cy="4114800"/>
          </a:xfrm>
          <a:noFill/>
          <a:ln/>
        </p:spPr>
        <p:txBody>
          <a:bodyPr/>
          <a:lstStyle/>
          <a:p>
            <a:pPr algn="just">
              <a:lnSpc>
                <a:spcPct val="120000"/>
              </a:lnSpc>
              <a:buClr>
                <a:srgbClr val="1A3868"/>
              </a:buClr>
            </a:pP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乘法减小</a:t>
            </a:r>
            <a:r>
              <a:rPr lang="en-US" altLang="zh-CN" sz="1600" smtClean="0">
                <a:solidFill>
                  <a:srgbClr val="C00000"/>
                </a:solidFill>
                <a:ea typeface="宋体" charset="-122"/>
                <a:cs typeface="Times New Roman" pitchFamily="18" charset="0"/>
              </a:rPr>
              <a:t>”</a:t>
            </a:r>
            <a:r>
              <a:rPr lang="en-US" altLang="zh-CN" sz="1600" smtClean="0">
                <a:solidFill>
                  <a:srgbClr val="1A3868"/>
                </a:solidFill>
                <a:ea typeface="宋体" charset="-122"/>
                <a:cs typeface="Times New Roman" pitchFamily="18" charset="0"/>
              </a:rPr>
              <a:t> (multiplicative decrease) </a:t>
            </a:r>
            <a:r>
              <a:rPr lang="zh-CN" altLang="en-US" sz="1600" smtClean="0">
                <a:solidFill>
                  <a:srgbClr val="1A3868"/>
                </a:solidFill>
                <a:ea typeface="宋体" charset="-122"/>
                <a:cs typeface="Times New Roman" pitchFamily="18" charset="0"/>
              </a:rPr>
              <a:t>是指不论在慢开始阶段还是拥塞避免阶段，只要出现一次超时（即出现一次网络拥塞），就把慢开始门限值 </a:t>
            </a:r>
            <a:r>
              <a:rPr lang="en-US" altLang="zh-CN" sz="1600" smtClean="0">
                <a:solidFill>
                  <a:srgbClr val="1A3868"/>
                </a:solidFill>
                <a:ea typeface="宋体" charset="-122"/>
                <a:cs typeface="Times New Roman" pitchFamily="18" charset="0"/>
              </a:rPr>
              <a:t>ssthresh </a:t>
            </a:r>
            <a:r>
              <a:rPr lang="zh-CN" altLang="en-US" sz="1600" smtClean="0">
                <a:solidFill>
                  <a:srgbClr val="1A3868"/>
                </a:solidFill>
                <a:ea typeface="宋体" charset="-122"/>
                <a:cs typeface="Times New Roman" pitchFamily="18" charset="0"/>
              </a:rPr>
              <a:t>设置为当前的拥塞窗口值乘以 </a:t>
            </a:r>
            <a:r>
              <a:rPr lang="en-US" altLang="zh-CN" sz="1600" smtClean="0">
                <a:solidFill>
                  <a:srgbClr val="1A3868"/>
                </a:solidFill>
                <a:ea typeface="宋体" charset="-122"/>
                <a:cs typeface="Times New Roman" pitchFamily="18" charset="0"/>
              </a:rPr>
              <a:t>0.5</a:t>
            </a:r>
            <a:r>
              <a:rPr lang="zh-CN" altLang="en-US" sz="1600" smtClean="0">
                <a:solidFill>
                  <a:srgbClr val="1A3868"/>
                </a:solidFill>
                <a:ea typeface="宋体" charset="-122"/>
                <a:cs typeface="Times New Roman" pitchFamily="18" charset="0"/>
              </a:rPr>
              <a:t>。</a:t>
            </a: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加法增大”</a:t>
            </a:r>
            <a:r>
              <a:rPr lang="zh-CN" altLang="en-US" sz="1600" smtClean="0">
                <a:solidFill>
                  <a:srgbClr val="1A3868"/>
                </a:solidFill>
                <a:ea typeface="宋体" charset="-122"/>
                <a:cs typeface="Times New Roman" pitchFamily="18" charset="0"/>
              </a:rPr>
              <a:t> </a:t>
            </a:r>
            <a:r>
              <a:rPr lang="en-US" altLang="zh-CN" sz="1600" smtClean="0">
                <a:solidFill>
                  <a:srgbClr val="1A3868"/>
                </a:solidFill>
                <a:ea typeface="宋体" charset="-122"/>
                <a:cs typeface="Times New Roman" pitchFamily="18" charset="0"/>
              </a:rPr>
              <a:t>(additive increase) </a:t>
            </a:r>
            <a:r>
              <a:rPr lang="zh-CN" altLang="en-US" sz="1600" smtClean="0">
                <a:solidFill>
                  <a:srgbClr val="1A3868"/>
                </a:solidFill>
                <a:ea typeface="宋体" charset="-122"/>
                <a:cs typeface="Times New Roman" pitchFamily="18" charset="0"/>
              </a:rPr>
              <a:t>是指执行拥塞避免算法后，在收到对所有报文段的确认后（经过一个往返时间），把拥塞窗口</a:t>
            </a:r>
            <a:r>
              <a:rPr lang="en-US" altLang="zh-CN" sz="1600" smtClean="0">
                <a:solidFill>
                  <a:srgbClr val="1A3868"/>
                </a:solidFill>
                <a:ea typeface="宋体" charset="-122"/>
                <a:cs typeface="Times New Roman" pitchFamily="18" charset="0"/>
              </a:rPr>
              <a:t>cwnd</a:t>
            </a:r>
            <a:r>
              <a:rPr lang="zh-CN" altLang="en-US" sz="1600" smtClean="0">
                <a:solidFill>
                  <a:srgbClr val="1A3868"/>
                </a:solidFill>
                <a:ea typeface="宋体" charset="-122"/>
                <a:cs typeface="Times New Roman" pitchFamily="18" charset="0"/>
              </a:rPr>
              <a:t>增加一个</a:t>
            </a:r>
            <a:r>
              <a:rPr lang="en-US" altLang="zh-CN" sz="1600" smtClean="0">
                <a:solidFill>
                  <a:srgbClr val="1A3868"/>
                </a:solidFill>
                <a:ea typeface="宋体" charset="-122"/>
                <a:cs typeface="Times New Roman" pitchFamily="18" charset="0"/>
              </a:rPr>
              <a:t>MSS </a:t>
            </a:r>
            <a:r>
              <a:rPr lang="zh-CN" altLang="en-US" sz="1600" smtClean="0">
                <a:solidFill>
                  <a:srgbClr val="1A3868"/>
                </a:solidFill>
                <a:ea typeface="宋体" charset="-122"/>
                <a:cs typeface="Times New Roman" pitchFamily="18" charset="0"/>
              </a:rPr>
              <a:t>大小。</a:t>
            </a:r>
          </a:p>
          <a:p>
            <a:endParaRPr lang="zh-CN" altLang="zh-CN" smtClean="0">
              <a:ea typeface="宋体" charset="-122"/>
            </a:endParaRPr>
          </a:p>
        </p:txBody>
      </p:sp>
    </p:spTree>
    <p:extLst>
      <p:ext uri="{BB962C8B-B14F-4D97-AF65-F5344CB8AC3E}">
        <p14:creationId xmlns:p14="http://schemas.microsoft.com/office/powerpoint/2010/main" val="391241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7A491BA-0F02-470F-A913-1D1E4C6E1D4D}" type="slidenum">
              <a:rPr lang="en-US" altLang="zh-CN" sz="1200" b="0" u="none">
                <a:solidFill>
                  <a:schemeClr val="tx1"/>
                </a:solidFill>
                <a:latin typeface="Arial" charset="0"/>
                <a:ea typeface="宋体" charset="-122"/>
              </a:rPr>
              <a:pPr algn="r"/>
              <a:t>17</a:t>
            </a:fld>
            <a:endParaRPr lang="en-US" altLang="zh-CN" sz="1200" b="0" u="none">
              <a:solidFill>
                <a:schemeClr val="tx1"/>
              </a:solidFill>
              <a:latin typeface="Arial" charset="0"/>
              <a:ea typeface="宋体" charset="-122"/>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685800" y="4343400"/>
            <a:ext cx="5486400" cy="4114800"/>
          </a:xfrm>
          <a:noFill/>
          <a:ln/>
        </p:spPr>
        <p:txBody>
          <a:bodyPr/>
          <a:lstStyle/>
          <a:p>
            <a:pPr algn="just">
              <a:lnSpc>
                <a:spcPct val="120000"/>
              </a:lnSpc>
              <a:buClr>
                <a:srgbClr val="1A3868"/>
              </a:buClr>
            </a:pP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乘法减小</a:t>
            </a:r>
            <a:r>
              <a:rPr lang="en-US" altLang="zh-CN" sz="1600" smtClean="0">
                <a:solidFill>
                  <a:srgbClr val="C00000"/>
                </a:solidFill>
                <a:ea typeface="宋体" charset="-122"/>
                <a:cs typeface="Times New Roman" pitchFamily="18" charset="0"/>
              </a:rPr>
              <a:t>”</a:t>
            </a:r>
            <a:r>
              <a:rPr lang="en-US" altLang="zh-CN" sz="1600" smtClean="0">
                <a:solidFill>
                  <a:srgbClr val="1A3868"/>
                </a:solidFill>
                <a:ea typeface="宋体" charset="-122"/>
                <a:cs typeface="Times New Roman" pitchFamily="18" charset="0"/>
              </a:rPr>
              <a:t> (multiplicative decrease) </a:t>
            </a:r>
            <a:r>
              <a:rPr lang="zh-CN" altLang="en-US" sz="1600" smtClean="0">
                <a:solidFill>
                  <a:srgbClr val="1A3868"/>
                </a:solidFill>
                <a:ea typeface="宋体" charset="-122"/>
                <a:cs typeface="Times New Roman" pitchFamily="18" charset="0"/>
              </a:rPr>
              <a:t>是指不论在慢开始阶段还是拥塞避免阶段，只要出现一次超时（即出现一次网络拥塞），就把慢开始门限值 </a:t>
            </a:r>
            <a:r>
              <a:rPr lang="en-US" altLang="zh-CN" sz="1600" smtClean="0">
                <a:solidFill>
                  <a:srgbClr val="1A3868"/>
                </a:solidFill>
                <a:ea typeface="宋体" charset="-122"/>
                <a:cs typeface="Times New Roman" pitchFamily="18" charset="0"/>
              </a:rPr>
              <a:t>ssthresh </a:t>
            </a:r>
            <a:r>
              <a:rPr lang="zh-CN" altLang="en-US" sz="1600" smtClean="0">
                <a:solidFill>
                  <a:srgbClr val="1A3868"/>
                </a:solidFill>
                <a:ea typeface="宋体" charset="-122"/>
                <a:cs typeface="Times New Roman" pitchFamily="18" charset="0"/>
              </a:rPr>
              <a:t>设置为当前的拥塞窗口值乘以 </a:t>
            </a:r>
            <a:r>
              <a:rPr lang="en-US" altLang="zh-CN" sz="1600" smtClean="0">
                <a:solidFill>
                  <a:srgbClr val="1A3868"/>
                </a:solidFill>
                <a:ea typeface="宋体" charset="-122"/>
                <a:cs typeface="Times New Roman" pitchFamily="18" charset="0"/>
              </a:rPr>
              <a:t>0.5</a:t>
            </a:r>
            <a:r>
              <a:rPr lang="zh-CN" altLang="en-US" sz="1600" smtClean="0">
                <a:solidFill>
                  <a:srgbClr val="1A3868"/>
                </a:solidFill>
                <a:ea typeface="宋体" charset="-122"/>
                <a:cs typeface="Times New Roman" pitchFamily="18" charset="0"/>
              </a:rPr>
              <a:t>。</a:t>
            </a: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加法增大”</a:t>
            </a:r>
            <a:r>
              <a:rPr lang="zh-CN" altLang="en-US" sz="1600" smtClean="0">
                <a:solidFill>
                  <a:srgbClr val="1A3868"/>
                </a:solidFill>
                <a:ea typeface="宋体" charset="-122"/>
                <a:cs typeface="Times New Roman" pitchFamily="18" charset="0"/>
              </a:rPr>
              <a:t> </a:t>
            </a:r>
            <a:r>
              <a:rPr lang="en-US" altLang="zh-CN" sz="1600" smtClean="0">
                <a:solidFill>
                  <a:srgbClr val="1A3868"/>
                </a:solidFill>
                <a:ea typeface="宋体" charset="-122"/>
                <a:cs typeface="Times New Roman" pitchFamily="18" charset="0"/>
              </a:rPr>
              <a:t>(additive increase) </a:t>
            </a:r>
            <a:r>
              <a:rPr lang="zh-CN" altLang="en-US" sz="1600" smtClean="0">
                <a:solidFill>
                  <a:srgbClr val="1A3868"/>
                </a:solidFill>
                <a:ea typeface="宋体" charset="-122"/>
                <a:cs typeface="Times New Roman" pitchFamily="18" charset="0"/>
              </a:rPr>
              <a:t>是指执行拥塞避免算法后，在收到对所有报文段的确认后（经过一个往返时间），把拥塞窗口</a:t>
            </a:r>
            <a:r>
              <a:rPr lang="en-US" altLang="zh-CN" sz="1600" smtClean="0">
                <a:solidFill>
                  <a:srgbClr val="1A3868"/>
                </a:solidFill>
                <a:ea typeface="宋体" charset="-122"/>
                <a:cs typeface="Times New Roman" pitchFamily="18" charset="0"/>
              </a:rPr>
              <a:t>cwnd</a:t>
            </a:r>
            <a:r>
              <a:rPr lang="zh-CN" altLang="en-US" sz="1600" smtClean="0">
                <a:solidFill>
                  <a:srgbClr val="1A3868"/>
                </a:solidFill>
                <a:ea typeface="宋体" charset="-122"/>
                <a:cs typeface="Times New Roman" pitchFamily="18" charset="0"/>
              </a:rPr>
              <a:t>增加一个</a:t>
            </a:r>
            <a:r>
              <a:rPr lang="en-US" altLang="zh-CN" sz="1600" smtClean="0">
                <a:solidFill>
                  <a:srgbClr val="1A3868"/>
                </a:solidFill>
                <a:ea typeface="宋体" charset="-122"/>
                <a:cs typeface="Times New Roman" pitchFamily="18" charset="0"/>
              </a:rPr>
              <a:t>MSS </a:t>
            </a:r>
            <a:r>
              <a:rPr lang="zh-CN" altLang="en-US" sz="1600" smtClean="0">
                <a:solidFill>
                  <a:srgbClr val="1A3868"/>
                </a:solidFill>
                <a:ea typeface="宋体" charset="-122"/>
                <a:cs typeface="Times New Roman" pitchFamily="18" charset="0"/>
              </a:rPr>
              <a:t>大小。</a:t>
            </a:r>
          </a:p>
          <a:p>
            <a:endParaRPr lang="zh-CN" altLang="zh-CN" smtClean="0">
              <a:ea typeface="宋体" charset="-122"/>
            </a:endParaRPr>
          </a:p>
        </p:txBody>
      </p:sp>
    </p:spTree>
    <p:extLst>
      <p:ext uri="{BB962C8B-B14F-4D97-AF65-F5344CB8AC3E}">
        <p14:creationId xmlns:p14="http://schemas.microsoft.com/office/powerpoint/2010/main" val="3499120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7A491BA-0F02-470F-A913-1D1E4C6E1D4D}" type="slidenum">
              <a:rPr lang="en-US" altLang="zh-CN" sz="1200" b="0" u="none">
                <a:solidFill>
                  <a:schemeClr val="tx1"/>
                </a:solidFill>
                <a:latin typeface="Arial" charset="0"/>
                <a:ea typeface="宋体" charset="-122"/>
              </a:rPr>
              <a:pPr algn="r"/>
              <a:t>18</a:t>
            </a:fld>
            <a:endParaRPr lang="en-US" altLang="zh-CN" sz="1200" b="0" u="none">
              <a:solidFill>
                <a:schemeClr val="tx1"/>
              </a:solidFill>
              <a:latin typeface="Arial" charset="0"/>
              <a:ea typeface="宋体" charset="-122"/>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685800" y="4343400"/>
            <a:ext cx="5486400" cy="4114800"/>
          </a:xfrm>
          <a:noFill/>
          <a:ln/>
        </p:spPr>
        <p:txBody>
          <a:bodyPr/>
          <a:lstStyle/>
          <a:p>
            <a:pPr algn="just">
              <a:lnSpc>
                <a:spcPct val="120000"/>
              </a:lnSpc>
              <a:buClr>
                <a:srgbClr val="1A3868"/>
              </a:buClr>
            </a:pP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乘法减小</a:t>
            </a:r>
            <a:r>
              <a:rPr lang="en-US" altLang="zh-CN" sz="1600" smtClean="0">
                <a:solidFill>
                  <a:srgbClr val="C00000"/>
                </a:solidFill>
                <a:ea typeface="宋体" charset="-122"/>
                <a:cs typeface="Times New Roman" pitchFamily="18" charset="0"/>
              </a:rPr>
              <a:t>”</a:t>
            </a:r>
            <a:r>
              <a:rPr lang="en-US" altLang="zh-CN" sz="1600" smtClean="0">
                <a:solidFill>
                  <a:srgbClr val="1A3868"/>
                </a:solidFill>
                <a:ea typeface="宋体" charset="-122"/>
                <a:cs typeface="Times New Roman" pitchFamily="18" charset="0"/>
              </a:rPr>
              <a:t> (multiplicative decrease) </a:t>
            </a:r>
            <a:r>
              <a:rPr lang="zh-CN" altLang="en-US" sz="1600" smtClean="0">
                <a:solidFill>
                  <a:srgbClr val="1A3868"/>
                </a:solidFill>
                <a:ea typeface="宋体" charset="-122"/>
                <a:cs typeface="Times New Roman" pitchFamily="18" charset="0"/>
              </a:rPr>
              <a:t>是指不论在慢开始阶段还是拥塞避免阶段，只要出现一次超时（即出现一次网络拥塞），就把慢开始门限值 </a:t>
            </a:r>
            <a:r>
              <a:rPr lang="en-US" altLang="zh-CN" sz="1600" smtClean="0">
                <a:solidFill>
                  <a:srgbClr val="1A3868"/>
                </a:solidFill>
                <a:ea typeface="宋体" charset="-122"/>
                <a:cs typeface="Times New Roman" pitchFamily="18" charset="0"/>
              </a:rPr>
              <a:t>ssthresh </a:t>
            </a:r>
            <a:r>
              <a:rPr lang="zh-CN" altLang="en-US" sz="1600" smtClean="0">
                <a:solidFill>
                  <a:srgbClr val="1A3868"/>
                </a:solidFill>
                <a:ea typeface="宋体" charset="-122"/>
                <a:cs typeface="Times New Roman" pitchFamily="18" charset="0"/>
              </a:rPr>
              <a:t>设置为当前的拥塞窗口值乘以 </a:t>
            </a:r>
            <a:r>
              <a:rPr lang="en-US" altLang="zh-CN" sz="1600" smtClean="0">
                <a:solidFill>
                  <a:srgbClr val="1A3868"/>
                </a:solidFill>
                <a:ea typeface="宋体" charset="-122"/>
                <a:cs typeface="Times New Roman" pitchFamily="18" charset="0"/>
              </a:rPr>
              <a:t>0.5</a:t>
            </a:r>
            <a:r>
              <a:rPr lang="zh-CN" altLang="en-US" sz="1600" smtClean="0">
                <a:solidFill>
                  <a:srgbClr val="1A3868"/>
                </a:solidFill>
                <a:ea typeface="宋体" charset="-122"/>
                <a:cs typeface="Times New Roman" pitchFamily="18" charset="0"/>
              </a:rPr>
              <a:t>。</a:t>
            </a:r>
            <a:r>
              <a:rPr lang="en-US" altLang="zh-CN" sz="1600" smtClean="0">
                <a:solidFill>
                  <a:srgbClr val="C00000"/>
                </a:solidFill>
                <a:ea typeface="宋体" charset="-122"/>
                <a:cs typeface="Times New Roman" pitchFamily="18" charset="0"/>
              </a:rPr>
              <a:t>“</a:t>
            </a:r>
            <a:r>
              <a:rPr lang="zh-CN" altLang="en-US" sz="1600" smtClean="0">
                <a:solidFill>
                  <a:srgbClr val="C00000"/>
                </a:solidFill>
                <a:ea typeface="宋体" charset="-122"/>
                <a:cs typeface="Times New Roman" pitchFamily="18" charset="0"/>
              </a:rPr>
              <a:t>加法增大”</a:t>
            </a:r>
            <a:r>
              <a:rPr lang="zh-CN" altLang="en-US" sz="1600" smtClean="0">
                <a:solidFill>
                  <a:srgbClr val="1A3868"/>
                </a:solidFill>
                <a:ea typeface="宋体" charset="-122"/>
                <a:cs typeface="Times New Roman" pitchFamily="18" charset="0"/>
              </a:rPr>
              <a:t> </a:t>
            </a:r>
            <a:r>
              <a:rPr lang="en-US" altLang="zh-CN" sz="1600" smtClean="0">
                <a:solidFill>
                  <a:srgbClr val="1A3868"/>
                </a:solidFill>
                <a:ea typeface="宋体" charset="-122"/>
                <a:cs typeface="Times New Roman" pitchFamily="18" charset="0"/>
              </a:rPr>
              <a:t>(additive increase) </a:t>
            </a:r>
            <a:r>
              <a:rPr lang="zh-CN" altLang="en-US" sz="1600" smtClean="0">
                <a:solidFill>
                  <a:srgbClr val="1A3868"/>
                </a:solidFill>
                <a:ea typeface="宋体" charset="-122"/>
                <a:cs typeface="Times New Roman" pitchFamily="18" charset="0"/>
              </a:rPr>
              <a:t>是指执行拥塞避免算法后，在收到对所有报文段的确认后（经过一个往返时间），把拥塞窗口</a:t>
            </a:r>
            <a:r>
              <a:rPr lang="en-US" altLang="zh-CN" sz="1600" smtClean="0">
                <a:solidFill>
                  <a:srgbClr val="1A3868"/>
                </a:solidFill>
                <a:ea typeface="宋体" charset="-122"/>
                <a:cs typeface="Times New Roman" pitchFamily="18" charset="0"/>
              </a:rPr>
              <a:t>cwnd</a:t>
            </a:r>
            <a:r>
              <a:rPr lang="zh-CN" altLang="en-US" sz="1600" smtClean="0">
                <a:solidFill>
                  <a:srgbClr val="1A3868"/>
                </a:solidFill>
                <a:ea typeface="宋体" charset="-122"/>
                <a:cs typeface="Times New Roman" pitchFamily="18" charset="0"/>
              </a:rPr>
              <a:t>增加一个</a:t>
            </a:r>
            <a:r>
              <a:rPr lang="en-US" altLang="zh-CN" sz="1600" smtClean="0">
                <a:solidFill>
                  <a:srgbClr val="1A3868"/>
                </a:solidFill>
                <a:ea typeface="宋体" charset="-122"/>
                <a:cs typeface="Times New Roman" pitchFamily="18" charset="0"/>
              </a:rPr>
              <a:t>MSS </a:t>
            </a:r>
            <a:r>
              <a:rPr lang="zh-CN" altLang="en-US" sz="1600" smtClean="0">
                <a:solidFill>
                  <a:srgbClr val="1A3868"/>
                </a:solidFill>
                <a:ea typeface="宋体" charset="-122"/>
                <a:cs typeface="Times New Roman" pitchFamily="18" charset="0"/>
              </a:rPr>
              <a:t>大小。</a:t>
            </a:r>
          </a:p>
          <a:p>
            <a:endParaRPr lang="zh-CN" altLang="zh-CN" smtClean="0">
              <a:ea typeface="宋体" charset="-122"/>
            </a:endParaRPr>
          </a:p>
        </p:txBody>
      </p:sp>
    </p:spTree>
    <p:extLst>
      <p:ext uri="{BB962C8B-B14F-4D97-AF65-F5344CB8AC3E}">
        <p14:creationId xmlns:p14="http://schemas.microsoft.com/office/powerpoint/2010/main" val="2119917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zh-CN" altLang="en-US" smtClean="0">
                <a:ea typeface="宋体" charset="-122"/>
              </a:rPr>
              <a:t>在慢开始、拥塞避免的基础上，又提出</a:t>
            </a:r>
            <a:r>
              <a:rPr lang="zh-CN" altLang="en-US" smtClean="0">
                <a:solidFill>
                  <a:srgbClr val="007D7A"/>
                </a:solidFill>
                <a:ea typeface="宋体" charset="-122"/>
                <a:cs typeface="Times New Roman" pitchFamily="18" charset="0"/>
              </a:rPr>
              <a:t>快重传与快恢复算法。</a:t>
            </a:r>
          </a:p>
          <a:p>
            <a:r>
              <a:rPr kumimoji="0" lang="zh-CN" altLang="en-US" smtClean="0">
                <a:solidFill>
                  <a:srgbClr val="FFFF00"/>
                </a:solidFill>
                <a:ea typeface="宋体" charset="-122"/>
              </a:rPr>
              <a:t>只有</a:t>
            </a:r>
            <a:r>
              <a:rPr kumimoji="0" lang="en-US" altLang="zh-CN" smtClean="0">
                <a:solidFill>
                  <a:srgbClr val="FFFF00"/>
                </a:solidFill>
                <a:ea typeface="宋体" charset="-122"/>
              </a:rPr>
              <a:t>M3</a:t>
            </a:r>
            <a:r>
              <a:rPr kumimoji="0" lang="zh-CN" altLang="en-US" smtClean="0">
                <a:solidFill>
                  <a:srgbClr val="FFFF00"/>
                </a:solidFill>
                <a:ea typeface="宋体" charset="-122"/>
              </a:rPr>
              <a:t>在传输过程中丢失，不能简单判断网络出现拥塞。</a:t>
            </a:r>
          </a:p>
        </p:txBody>
      </p:sp>
    </p:spTree>
    <p:extLst>
      <p:ext uri="{BB962C8B-B14F-4D97-AF65-F5344CB8AC3E}">
        <p14:creationId xmlns:p14="http://schemas.microsoft.com/office/powerpoint/2010/main" val="1195886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zh-CN" altLang="en-US" sz="800" b="1" smtClean="0">
                <a:solidFill>
                  <a:srgbClr val="2D2DB9"/>
                </a:solidFill>
                <a:ea typeface="宋体" charset="-122"/>
              </a:rPr>
              <a:t>在讨论拥塞窗口的概念时曾假设：接收方有足够的缓存空间，发送窗口的大小只由网络拥塞程度确定，但是实际上接收缓存空间一定是有限的；</a:t>
            </a:r>
            <a:endParaRPr lang="en-US" altLang="zh-CN" sz="800" b="1" smtClean="0">
              <a:solidFill>
                <a:srgbClr val="2D2DB9"/>
              </a:solidFill>
              <a:ea typeface="宋体" charset="-122"/>
            </a:endParaRPr>
          </a:p>
          <a:p>
            <a:endParaRPr lang="zh-CN" altLang="en-US" smtClean="0">
              <a:ea typeface="宋体" charset="-122"/>
            </a:endParaRPr>
          </a:p>
        </p:txBody>
      </p:sp>
    </p:spTree>
    <p:extLst>
      <p:ext uri="{BB962C8B-B14F-4D97-AF65-F5344CB8AC3E}">
        <p14:creationId xmlns:p14="http://schemas.microsoft.com/office/powerpoint/2010/main" val="1629749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4E9A94B-4EA8-4B6F-994D-8C67FAE9AE0C}" type="slidenum">
              <a:rPr lang="en-US" altLang="zh-CN" smtClean="0"/>
              <a:pPr>
                <a:defRPr/>
              </a:pPr>
              <a:t>32</a:t>
            </a:fld>
            <a:endParaRPr lang="en-US" altLang="zh-CN"/>
          </a:p>
        </p:txBody>
      </p:sp>
    </p:spTree>
    <p:extLst>
      <p:ext uri="{BB962C8B-B14F-4D97-AF65-F5344CB8AC3E}">
        <p14:creationId xmlns:p14="http://schemas.microsoft.com/office/powerpoint/2010/main" val="410746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r>
              <a:rPr lang="zh-CN" altLang="en-US" smtClean="0">
                <a:ea typeface="宋体" charset="-122"/>
              </a:rPr>
              <a:t>没有采取拥塞控制时，开始阶段网络吞吐量随着网络负载的增加线性增长；出现轻度拥塞时，吞吐量的增长小于负载量的增加，当负载持续增加而吞吐量不变时，达到饱和状态。饱和之后（恶性循环），负载持续增加吞吐量减小，直至死锁。</a:t>
            </a:r>
            <a:r>
              <a:rPr lang="zh-CN" altLang="en-US" b="1" smtClean="0">
                <a:ea typeface="宋体" charset="-122"/>
              </a:rPr>
              <a:t>理想：一直线性增长，达到饱和点后吞吐量维持不变。</a:t>
            </a:r>
            <a:r>
              <a:rPr lang="zh-CN" altLang="en-US" smtClean="0">
                <a:ea typeface="宋体" charset="-122"/>
              </a:rPr>
              <a:t>实际：拥塞控制本身消耗一定的资源，吞吐量小于无拥塞控制，但是负载持续增长时，</a:t>
            </a:r>
            <a:r>
              <a:rPr kumimoji="0" lang="zh-CN" altLang="en-US" smtClean="0">
                <a:solidFill>
                  <a:srgbClr val="1A3868"/>
                </a:solidFill>
                <a:ea typeface="宋体" charset="-122"/>
              </a:rPr>
              <a:t>通过限制进入网络的报文或丢弃部分报文，使吞吐量逐渐增长，不会出现下降和死锁。</a:t>
            </a:r>
          </a:p>
        </p:txBody>
      </p:sp>
    </p:spTree>
    <p:extLst>
      <p:ext uri="{BB962C8B-B14F-4D97-AF65-F5344CB8AC3E}">
        <p14:creationId xmlns:p14="http://schemas.microsoft.com/office/powerpoint/2010/main" val="78007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r>
              <a:rPr lang="zh-CN" altLang="en-US" smtClean="0">
                <a:ea typeface="宋体" charset="-122"/>
              </a:rPr>
              <a:t>如何</a:t>
            </a:r>
            <a:r>
              <a:rPr lang="zh-CN" altLang="en-US" sz="1000" smtClean="0">
                <a:solidFill>
                  <a:srgbClr val="C00000"/>
                </a:solidFill>
                <a:ea typeface="宋体" charset="-122"/>
                <a:cs typeface="Times New Roman" pitchFamily="18" charset="0"/>
              </a:rPr>
              <a:t>根据网络拥塞情况确定的窗口值。</a:t>
            </a:r>
          </a:p>
          <a:p>
            <a:endParaRPr lang="zh-CN" altLang="en-US" smtClean="0">
              <a:ea typeface="宋体" charset="-122"/>
            </a:endParaRPr>
          </a:p>
        </p:txBody>
      </p:sp>
    </p:spTree>
    <p:extLst>
      <p:ext uri="{BB962C8B-B14F-4D97-AF65-F5344CB8AC3E}">
        <p14:creationId xmlns:p14="http://schemas.microsoft.com/office/powerpoint/2010/main" val="3619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1C556FE-AAF5-4825-B70B-8F1FC5FD2F94}" type="slidenum">
              <a:rPr lang="en-US" altLang="zh-CN" sz="1200" b="0" u="none">
                <a:solidFill>
                  <a:schemeClr val="tx1"/>
                </a:solidFill>
                <a:latin typeface="Arial" charset="0"/>
                <a:ea typeface="宋体" charset="-122"/>
              </a:rPr>
              <a:pPr algn="r"/>
              <a:t>7</a:t>
            </a:fld>
            <a:endParaRPr lang="en-US" altLang="zh-CN" sz="1200" b="0" u="none">
              <a:solidFill>
                <a:schemeClr val="tx1"/>
              </a:solidFill>
              <a:latin typeface="Arial" charset="0"/>
              <a:ea typeface="宋体" charset="-122"/>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685800" y="4343400"/>
            <a:ext cx="5486400" cy="4114800"/>
          </a:xfrm>
          <a:noFill/>
          <a:ln/>
        </p:spPr>
        <p:txBody>
          <a:bodyPr/>
          <a:lstStyle/>
          <a:p>
            <a:r>
              <a:rPr lang="zh-CN" altLang="en-US" b="1" dirty="0" smtClean="0">
                <a:solidFill>
                  <a:srgbClr val="FF3300"/>
                </a:solidFill>
                <a:ea typeface="宋体" charset="-122"/>
                <a:cs typeface="Times New Roman" pitchFamily="18" charset="0"/>
              </a:rPr>
              <a:t>发送方控制拥塞窗口的原则是</a:t>
            </a:r>
            <a:r>
              <a:rPr lang="zh-CN" altLang="en-US" b="1" dirty="0" smtClean="0">
                <a:solidFill>
                  <a:srgbClr val="2D2DB9"/>
                </a:solidFill>
                <a:ea typeface="宋体" charset="-122"/>
                <a:cs typeface="Times New Roman" pitchFamily="18" charset="0"/>
              </a:rPr>
              <a:t>：只要网络没有出现拥塞，拥塞窗口就再增大一些，以便把更多的报文段发送出去。但只要网络出现拥塞，拥塞窗口就减小一些，以减少注入到网络中的报文段数。</a:t>
            </a:r>
          </a:p>
        </p:txBody>
      </p:sp>
    </p:spTree>
    <p:extLst>
      <p:ext uri="{BB962C8B-B14F-4D97-AF65-F5344CB8AC3E}">
        <p14:creationId xmlns:p14="http://schemas.microsoft.com/office/powerpoint/2010/main" val="113760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C27C45A-9C2F-42B8-AFFF-F6C47953C46A}" type="slidenum">
              <a:rPr lang="en-US" altLang="zh-CN" sz="1200" b="0" u="none">
                <a:solidFill>
                  <a:schemeClr val="tx1"/>
                </a:solidFill>
                <a:latin typeface="Arial" charset="0"/>
                <a:ea typeface="宋体" charset="-122"/>
              </a:rPr>
              <a:pPr algn="r"/>
              <a:t>8</a:t>
            </a:fld>
            <a:endParaRPr lang="en-US" altLang="zh-CN" sz="1200" b="0" u="none">
              <a:solidFill>
                <a:schemeClr val="tx1"/>
              </a:solidFill>
              <a:latin typeface="Arial" charset="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685800" y="4343400"/>
            <a:ext cx="5486400" cy="4114800"/>
          </a:xfrm>
          <a:noFill/>
          <a:ln/>
        </p:spPr>
        <p:txBody>
          <a:bodyPr/>
          <a:lstStyle/>
          <a:p>
            <a:pPr algn="just">
              <a:spcBef>
                <a:spcPct val="10000"/>
              </a:spcBef>
              <a:buClr>
                <a:srgbClr val="0000CC"/>
              </a:buClr>
              <a:buSzPct val="80000"/>
              <a:buFont typeface="Wingdings" pitchFamily="2" charset="2"/>
              <a:buNone/>
            </a:pPr>
            <a:r>
              <a:rPr lang="zh-CN" altLang="en-US" sz="1400" smtClean="0">
                <a:solidFill>
                  <a:srgbClr val="1A3868"/>
                </a:solidFill>
                <a:ea typeface="宋体" charset="-122"/>
                <a:cs typeface="Times New Roman" pitchFamily="18" charset="0"/>
              </a:rPr>
              <a:t>在主机刚刚开始发送报文段时可先设置拥塞窗口 </a:t>
            </a:r>
            <a:r>
              <a:rPr lang="en-US" altLang="zh-CN" sz="1400" smtClean="0">
                <a:solidFill>
                  <a:srgbClr val="1A3868"/>
                </a:solidFill>
                <a:ea typeface="宋体" charset="-122"/>
                <a:cs typeface="Times New Roman" pitchFamily="18" charset="0"/>
              </a:rPr>
              <a:t>cwnd = 1</a:t>
            </a:r>
            <a:r>
              <a:rPr lang="zh-CN" altLang="en-US" sz="1400" smtClean="0">
                <a:solidFill>
                  <a:srgbClr val="1A3868"/>
                </a:solidFill>
                <a:ea typeface="宋体" charset="-122"/>
                <a:cs typeface="Times New Roman" pitchFamily="18" charset="0"/>
              </a:rPr>
              <a:t>，即一个最大报文段 </a:t>
            </a:r>
            <a:r>
              <a:rPr lang="en-US" altLang="zh-CN" sz="1400" smtClean="0">
                <a:solidFill>
                  <a:srgbClr val="1A3868"/>
                </a:solidFill>
                <a:ea typeface="宋体" charset="-122"/>
                <a:cs typeface="Times New Roman" pitchFamily="18" charset="0"/>
              </a:rPr>
              <a:t>MSS </a:t>
            </a:r>
            <a:r>
              <a:rPr lang="zh-CN" altLang="en-US" sz="1400" smtClean="0">
                <a:solidFill>
                  <a:srgbClr val="1A3868"/>
                </a:solidFill>
                <a:ea typeface="宋体" charset="-122"/>
                <a:cs typeface="Times New Roman" pitchFamily="18" charset="0"/>
              </a:rPr>
              <a:t>的数值。</a:t>
            </a:r>
          </a:p>
          <a:p>
            <a:pPr algn="just">
              <a:spcBef>
                <a:spcPct val="10000"/>
              </a:spcBef>
              <a:buClr>
                <a:srgbClr val="0000CC"/>
              </a:buClr>
              <a:buSzPct val="80000"/>
              <a:buFont typeface="Wingdings" pitchFamily="2" charset="2"/>
              <a:buNone/>
            </a:pPr>
            <a:r>
              <a:rPr lang="zh-CN" altLang="en-US" sz="1400" smtClean="0">
                <a:solidFill>
                  <a:srgbClr val="1A3868"/>
                </a:solidFill>
                <a:ea typeface="宋体" charset="-122"/>
                <a:cs typeface="Times New Roman" pitchFamily="18" charset="0"/>
              </a:rPr>
              <a:t>第一个往返后，设为</a:t>
            </a:r>
            <a:r>
              <a:rPr lang="en-US" altLang="zh-CN" sz="1400" smtClean="0">
                <a:solidFill>
                  <a:srgbClr val="1A3868"/>
                </a:solidFill>
                <a:ea typeface="宋体" charset="-122"/>
                <a:cs typeface="Times New Roman" pitchFamily="18" charset="0"/>
              </a:rPr>
              <a:t>2</a:t>
            </a:r>
            <a:r>
              <a:rPr lang="zh-CN" altLang="en-US" sz="1400" smtClean="0">
                <a:solidFill>
                  <a:srgbClr val="1A3868"/>
                </a:solidFill>
                <a:ea typeface="宋体" charset="-122"/>
                <a:cs typeface="Times New Roman" pitchFamily="18" charset="0"/>
              </a:rPr>
              <a:t>；第二个往返后，设为</a:t>
            </a:r>
            <a:r>
              <a:rPr lang="en-US" altLang="zh-CN" sz="1400" smtClean="0">
                <a:solidFill>
                  <a:srgbClr val="1A3868"/>
                </a:solidFill>
                <a:ea typeface="宋体" charset="-122"/>
                <a:cs typeface="Times New Roman" pitchFamily="18" charset="0"/>
              </a:rPr>
              <a:t>4</a:t>
            </a:r>
            <a:r>
              <a:rPr lang="zh-CN" altLang="en-US" sz="1400" smtClean="0">
                <a:solidFill>
                  <a:srgbClr val="1A3868"/>
                </a:solidFill>
                <a:ea typeface="宋体" charset="-122"/>
                <a:cs typeface="Times New Roman" pitchFamily="18" charset="0"/>
              </a:rPr>
              <a:t>。</a:t>
            </a:r>
          </a:p>
          <a:p>
            <a:endParaRPr lang="zh-CN" altLang="zh-CN" smtClean="0">
              <a:ea typeface="宋体" charset="-122"/>
            </a:endParaRPr>
          </a:p>
        </p:txBody>
      </p:sp>
    </p:spTree>
    <p:extLst>
      <p:ext uri="{BB962C8B-B14F-4D97-AF65-F5344CB8AC3E}">
        <p14:creationId xmlns:p14="http://schemas.microsoft.com/office/powerpoint/2010/main" val="2581047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a:buClr>
                <a:srgbClr val="0000CC"/>
              </a:buClr>
              <a:buSzPct val="80000"/>
              <a:buFont typeface="Wingdings" pitchFamily="2" charset="2"/>
              <a:buNone/>
            </a:pPr>
            <a:r>
              <a:rPr lang="zh-CN" altLang="en-US" b="1" smtClean="0">
                <a:ea typeface="宋体" charset="-122"/>
              </a:rPr>
              <a:t>使用慢开始算法后，每经过一个</a:t>
            </a:r>
            <a:r>
              <a:rPr lang="zh-CN" altLang="en-US" b="1" smtClean="0">
                <a:solidFill>
                  <a:srgbClr val="6600FF"/>
                </a:solidFill>
                <a:ea typeface="宋体" charset="-122"/>
              </a:rPr>
              <a:t>传输轮次</a:t>
            </a:r>
            <a:r>
              <a:rPr lang="zh-CN" altLang="en-US" b="1" smtClean="0">
                <a:ea typeface="宋体" charset="-122"/>
              </a:rPr>
              <a:t>，拥塞窗口 </a:t>
            </a:r>
            <a:r>
              <a:rPr lang="en-US" altLang="zh-CN" b="1" smtClean="0">
                <a:ea typeface="宋体" charset="-122"/>
              </a:rPr>
              <a:t>cwnd </a:t>
            </a:r>
            <a:r>
              <a:rPr lang="zh-CN" altLang="en-US" b="1" smtClean="0">
                <a:ea typeface="宋体" charset="-122"/>
              </a:rPr>
              <a:t>就加倍。 </a:t>
            </a:r>
          </a:p>
          <a:p>
            <a:endParaRPr lang="zh-CN" altLang="en-US" smtClean="0">
              <a:ea typeface="宋体" charset="-122"/>
            </a:endParaRPr>
          </a:p>
        </p:txBody>
      </p:sp>
    </p:spTree>
    <p:extLst>
      <p:ext uri="{BB962C8B-B14F-4D97-AF65-F5344CB8AC3E}">
        <p14:creationId xmlns:p14="http://schemas.microsoft.com/office/powerpoint/2010/main" val="117161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algn="just">
              <a:lnSpc>
                <a:spcPct val="120000"/>
              </a:lnSpc>
              <a:spcBef>
                <a:spcPct val="10000"/>
              </a:spcBef>
              <a:buClr>
                <a:srgbClr val="1A3868"/>
              </a:buClr>
            </a:pPr>
            <a:endParaRPr lang="zh-CN" altLang="en-US" sz="1800" smtClean="0">
              <a:solidFill>
                <a:srgbClr val="1A3868"/>
              </a:solidFill>
              <a:ea typeface="宋体" charset="-122"/>
              <a:cs typeface="Times New Roman" pitchFamily="18" charset="0"/>
            </a:endParaRPr>
          </a:p>
          <a:p>
            <a:pPr algn="just">
              <a:lnSpc>
                <a:spcPct val="120000"/>
              </a:lnSpc>
              <a:spcBef>
                <a:spcPct val="10000"/>
              </a:spcBef>
              <a:buClr>
                <a:srgbClr val="1A3868"/>
              </a:buClr>
            </a:pPr>
            <a:r>
              <a:rPr lang="zh-CN" altLang="en-US" sz="1800" smtClean="0">
                <a:solidFill>
                  <a:srgbClr val="1A3868"/>
                </a:solidFill>
                <a:ea typeface="宋体" charset="-122"/>
                <a:cs typeface="Times New Roman" pitchFamily="18" charset="0"/>
              </a:rPr>
              <a:t>当窗口大小达到门限时，在每收到一个对新的报文段的确认后，将拥塞窗口加 </a:t>
            </a:r>
            <a:r>
              <a:rPr lang="en-US" altLang="zh-CN" sz="1800" smtClean="0">
                <a:solidFill>
                  <a:srgbClr val="1A3868"/>
                </a:solidFill>
                <a:ea typeface="宋体" charset="-122"/>
                <a:cs typeface="Times New Roman" pitchFamily="18" charset="0"/>
              </a:rPr>
              <a:t>1</a:t>
            </a:r>
            <a:r>
              <a:rPr lang="zh-CN" altLang="en-US" sz="1800" smtClean="0">
                <a:solidFill>
                  <a:srgbClr val="1A3868"/>
                </a:solidFill>
                <a:ea typeface="宋体" charset="-122"/>
                <a:cs typeface="Times New Roman" pitchFamily="18" charset="0"/>
              </a:rPr>
              <a:t>（线性增长），即增加一个 </a:t>
            </a:r>
            <a:r>
              <a:rPr lang="en-US" altLang="zh-CN" sz="1800" smtClean="0">
                <a:solidFill>
                  <a:srgbClr val="1A3868"/>
                </a:solidFill>
                <a:ea typeface="宋体" charset="-122"/>
                <a:cs typeface="Times New Roman" pitchFamily="18" charset="0"/>
              </a:rPr>
              <a:t>MSS </a:t>
            </a:r>
            <a:r>
              <a:rPr lang="zh-CN" altLang="en-US" sz="1800" smtClean="0">
                <a:solidFill>
                  <a:srgbClr val="1A3868"/>
                </a:solidFill>
                <a:ea typeface="宋体" charset="-122"/>
                <a:cs typeface="Times New Roman" pitchFamily="18" charset="0"/>
              </a:rPr>
              <a:t>的数值。</a:t>
            </a:r>
          </a:p>
          <a:p>
            <a:pPr algn="just">
              <a:lnSpc>
                <a:spcPct val="120000"/>
              </a:lnSpc>
              <a:spcBef>
                <a:spcPct val="10000"/>
              </a:spcBef>
              <a:buClr>
                <a:srgbClr val="1A3868"/>
              </a:buClr>
            </a:pPr>
            <a:r>
              <a:rPr lang="zh-CN" altLang="en-US" sz="1800" smtClean="0">
                <a:solidFill>
                  <a:srgbClr val="1A3868"/>
                </a:solidFill>
                <a:ea typeface="宋体" charset="-122"/>
                <a:cs typeface="Times New Roman" pitchFamily="18" charset="0"/>
              </a:rPr>
              <a:t>用这样的方法逐步增大发送端的拥塞窗口 </a:t>
            </a:r>
            <a:r>
              <a:rPr lang="en-US" altLang="zh-CN" sz="1800" smtClean="0">
                <a:solidFill>
                  <a:srgbClr val="1A3868"/>
                </a:solidFill>
                <a:ea typeface="宋体" charset="-122"/>
                <a:cs typeface="Times New Roman" pitchFamily="18" charset="0"/>
              </a:rPr>
              <a:t>cwnd</a:t>
            </a:r>
            <a:r>
              <a:rPr lang="zh-CN" altLang="en-US" sz="1800" smtClean="0">
                <a:solidFill>
                  <a:srgbClr val="1A3868"/>
                </a:solidFill>
                <a:ea typeface="宋体" charset="-122"/>
                <a:cs typeface="Times New Roman" pitchFamily="18" charset="0"/>
              </a:rPr>
              <a:t>，可以使分组注入到网络的速率更加合理。</a:t>
            </a:r>
            <a:r>
              <a:rPr lang="zh-CN" altLang="en-US" sz="1600" b="1" smtClean="0">
                <a:ea typeface="宋体" charset="-122"/>
              </a:rPr>
              <a:t> </a:t>
            </a:r>
          </a:p>
          <a:p>
            <a:endParaRPr lang="zh-CN" altLang="en-US" smtClean="0">
              <a:ea typeface="宋体" charset="-122"/>
            </a:endParaRPr>
          </a:p>
        </p:txBody>
      </p:sp>
    </p:spTree>
    <p:extLst>
      <p:ext uri="{BB962C8B-B14F-4D97-AF65-F5344CB8AC3E}">
        <p14:creationId xmlns:p14="http://schemas.microsoft.com/office/powerpoint/2010/main" val="1986162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smtClean="0">
              <a:ea typeface="宋体" charset="-122"/>
            </a:endParaRPr>
          </a:p>
        </p:txBody>
      </p:sp>
    </p:spTree>
    <p:extLst>
      <p:ext uri="{BB962C8B-B14F-4D97-AF65-F5344CB8AC3E}">
        <p14:creationId xmlns:p14="http://schemas.microsoft.com/office/powerpoint/2010/main" val="2420839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a:buClr>
                <a:srgbClr val="0000CC"/>
              </a:buClr>
              <a:buSzPct val="80000"/>
              <a:buFont typeface="Wingdings" pitchFamily="2" charset="2"/>
              <a:buNone/>
            </a:pPr>
            <a:r>
              <a:rPr lang="zh-CN" altLang="en-US" sz="1300" b="1" smtClean="0">
                <a:ea typeface="宋体" charset="-122"/>
              </a:rPr>
              <a:t>这样做的目的就是要</a:t>
            </a:r>
            <a:r>
              <a:rPr lang="zh-CN" altLang="en-US" sz="1300" b="1" smtClean="0">
                <a:solidFill>
                  <a:srgbClr val="6600FF"/>
                </a:solidFill>
                <a:ea typeface="宋体" charset="-122"/>
              </a:rPr>
              <a:t>迅速减少主机发送到网络中的报文段数</a:t>
            </a:r>
            <a:r>
              <a:rPr lang="zh-CN" altLang="en-US" sz="1300" b="1" smtClean="0">
                <a:ea typeface="宋体" charset="-122"/>
              </a:rPr>
              <a:t>，使得发生拥塞的路由器有足够时间把队列中积压的报文段处理完毕。 </a:t>
            </a:r>
          </a:p>
          <a:p>
            <a:endParaRPr lang="zh-CN" altLang="en-US" smtClean="0">
              <a:ea typeface="宋体" charset="-122"/>
            </a:endParaRPr>
          </a:p>
        </p:txBody>
      </p:sp>
    </p:spTree>
    <p:extLst>
      <p:ext uri="{BB962C8B-B14F-4D97-AF65-F5344CB8AC3E}">
        <p14:creationId xmlns:p14="http://schemas.microsoft.com/office/powerpoint/2010/main" val="95741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ftr" sz="quarter" idx="10"/>
          </p:nvPr>
        </p:nvSpPr>
        <p:spPr>
          <a:ln/>
        </p:spPr>
        <p:txBody>
          <a:bodyPr/>
          <a:lstStyle>
            <a:lvl1pPr>
              <a:defRPr/>
            </a:lvl1pPr>
          </a:lstStyle>
          <a:p>
            <a:pPr>
              <a:defRPr/>
            </a:pPr>
            <a:fld id="{F9C50F2E-17CF-45A1-9D95-78DAE4F4E826}"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6866A7E7-C71A-4145-9C60-67C0E4009D2C}"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fld id="{FF47DEB6-7A0F-4C0F-AECB-ACA87791AD37}"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a:ln/>
        </p:spPr>
        <p:txBody>
          <a:bodyPr/>
          <a:lstStyle>
            <a:lvl1pPr>
              <a:defRPr/>
            </a:lvl1pPr>
          </a:lstStyle>
          <a:p>
            <a:pPr>
              <a:defRPr/>
            </a:pPr>
            <a:fld id="{16C7446E-A118-407E-95CF-DBD8DFFE5A11}"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a:ln/>
        </p:spPr>
        <p:txBody>
          <a:bodyPr/>
          <a:lstStyle>
            <a:lvl1pPr>
              <a:defRPr/>
            </a:lvl1pPr>
          </a:lstStyle>
          <a:p>
            <a:pPr>
              <a:defRPr/>
            </a:pPr>
            <a:fld id="{C8925199-50DC-46FD-A5ED-7A6F9CF0EBFB}"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ftr" sz="quarter" idx="10"/>
          </p:nvPr>
        </p:nvSpPr>
        <p:spPr>
          <a:ln/>
        </p:spPr>
        <p:txBody>
          <a:bodyPr/>
          <a:lstStyle>
            <a:lvl1pPr>
              <a:defRPr/>
            </a:lvl1pPr>
          </a:lstStyle>
          <a:p>
            <a:pPr>
              <a:defRPr/>
            </a:pPr>
            <a:fld id="{2EE1A176-A4DF-4030-B9DC-DBA99073ED63}"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78F7C87C-95C2-4615-827D-CEED90BCCB51}"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fld id="{632E97AF-32AF-457B-ABBD-FF3C1C152DCC}"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fld id="{C3BF6C4E-5C62-436B-BF1D-2E7F0774888A}"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3C052510-79AF-4A48-BB10-D7DE5FD7E8AE}"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FAE9F266-F702-4768-8856-898C8E56F428}"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3315"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
        <p:nvSpPr>
          <p:cNvPr id="1028" name="Rectangle 4"/>
          <p:cNvSpPr>
            <a:spLocks noGrp="1" noChangeArrowheads="1"/>
          </p:cNvSpPr>
          <p:nvPr>
            <p:ph type="ftr" sz="quarter" idx="3"/>
          </p:nvPr>
        </p:nvSpPr>
        <p:spPr bwMode="auto">
          <a:xfrm>
            <a:off x="6213475" y="4856163"/>
            <a:ext cx="2895600" cy="2365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u="none"/>
            </a:lvl1pPr>
          </a:lstStyle>
          <a:p>
            <a:pPr>
              <a:defRPr/>
            </a:pPr>
            <a:fld id="{24DD65B1-DB5C-4B94-B0C0-9FE5026F9CA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25603"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a:xfrm>
            <a:off x="3491880" y="2068488"/>
            <a:ext cx="4564063" cy="1020763"/>
          </a:xfrm>
        </p:spPr>
        <p:txBody>
          <a:bodyPr anchor="t"/>
          <a:lstStyle/>
          <a:p>
            <a:pPr algn="l" eaLnBrk="1" hangingPunct="1">
              <a:defRPr/>
            </a:pPr>
            <a:r>
              <a:rPr lang="zh-CN" altLang="en-US" sz="4000" cap="all" dirty="0" smtClean="0">
                <a:solidFill>
                  <a:srgbClr val="003366"/>
                </a:solidFill>
                <a:latin typeface="华文新魏" pitchFamily="2" charset="-122"/>
              </a:rPr>
              <a:t>计算机网络</a:t>
            </a:r>
            <a:endParaRPr lang="zh-CN" altLang="en-US" sz="4000" cap="all" dirty="0">
              <a:solidFill>
                <a:srgbClr val="003366"/>
              </a:solidFill>
            </a:endParaRPr>
          </a:p>
        </p:txBody>
      </p:sp>
      <p:sp>
        <p:nvSpPr>
          <p:cNvPr id="39938" name="副标题 2"/>
          <p:cNvSpPr>
            <a:spLocks noGrp="1"/>
          </p:cNvSpPr>
          <p:nvPr>
            <p:ph type="body" idx="4294967295"/>
          </p:nvPr>
        </p:nvSpPr>
        <p:spPr>
          <a:xfrm>
            <a:off x="942975" y="3573463"/>
            <a:ext cx="7772400" cy="1125537"/>
          </a:xfrm>
        </p:spPr>
        <p:txBody>
          <a:bodyPr anchor="b"/>
          <a:lstStyle/>
          <a:p>
            <a:pPr marL="0" indent="0" algn="ctr" eaLnBrk="1" hangingPunct="1">
              <a:buFontTx/>
              <a:buNone/>
            </a:pPr>
            <a:r>
              <a:rPr lang="zh-CN" altLang="en-US" sz="2800" b="1" smtClean="0">
                <a:solidFill>
                  <a:srgbClr val="003366"/>
                </a:solidFill>
                <a:latin typeface="微软雅黑" pitchFamily="34" charset="-122"/>
              </a:rPr>
              <a:t>王宇新</a:t>
            </a:r>
          </a:p>
          <a:p>
            <a:pPr marL="0" indent="0" algn="ctr" eaLnBrk="1" hangingPunct="1">
              <a:buFontTx/>
              <a:buNone/>
            </a:pPr>
            <a:r>
              <a:rPr lang="zh-CN" altLang="en-US" sz="2800" b="1" smtClean="0">
                <a:solidFill>
                  <a:srgbClr val="003366"/>
                </a:solidFill>
                <a:latin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78F7C87C-95C2-4615-827D-CEED90BCCB51}" type="slidenum">
              <a:rPr lang="zh-CN" altLang="en-US" smtClean="0"/>
              <a:pPr>
                <a:defRPr/>
              </a:pPr>
              <a:t>10</a:t>
            </a:fld>
            <a:endParaRPr lang="en-US" altLang="zh-CN"/>
          </a:p>
        </p:txBody>
      </p:sp>
      <p:sp>
        <p:nvSpPr>
          <p:cNvPr id="3" name="TextBox 1"/>
          <p:cNvSpPr txBox="1"/>
          <p:nvPr/>
        </p:nvSpPr>
        <p:spPr>
          <a:xfrm>
            <a:off x="539552" y="628328"/>
            <a:ext cx="4066049" cy="648191"/>
          </a:xfrm>
          <a:prstGeom prst="rect">
            <a:avLst/>
          </a:prstGeom>
          <a:noFill/>
        </p:spPr>
        <p:txBody>
          <a:bodyPr wrap="none" lIns="0" tIns="0" rIns="0" rtlCol="0">
            <a:spAutoFit/>
          </a:bodyPr>
          <a:lstStyle/>
          <a:p>
            <a:pPr algn="ctr" defTabSz="-635">
              <a:lnSpc>
                <a:spcPts val="5500"/>
              </a:lnSpc>
              <a:spcBef>
                <a:spcPct val="0"/>
              </a:spcBef>
            </a:pPr>
            <a:r>
              <a:rPr lang="en-US" altLang="zh-CN" sz="2400" u="none" dirty="0">
                <a:solidFill>
                  <a:srgbClr val="007D7A"/>
                </a:solidFill>
                <a:ea typeface="+mj-ea"/>
              </a:rPr>
              <a:t>传输轮次(transmission  round)</a:t>
            </a:r>
          </a:p>
        </p:txBody>
      </p:sp>
      <p:sp>
        <p:nvSpPr>
          <p:cNvPr id="4" name="TextBox 13"/>
          <p:cNvSpPr txBox="1"/>
          <p:nvPr/>
        </p:nvSpPr>
        <p:spPr>
          <a:xfrm>
            <a:off x="179512" y="1420416"/>
            <a:ext cx="6768752" cy="3139321"/>
          </a:xfrm>
          <a:prstGeom prst="rect">
            <a:avLst/>
          </a:prstGeom>
          <a:noFill/>
        </p:spPr>
        <p:txBody>
          <a:bodyPr wrap="square" rtlCol="0">
            <a:spAutoFit/>
          </a:bodyPr>
          <a:lstStyle/>
          <a:p>
            <a:pPr marL="342900" indent="-342900">
              <a:spcBef>
                <a:spcPct val="30000"/>
              </a:spcBef>
              <a:buFont typeface="Arial" panose="020B0604020202020204" pitchFamily="34" charset="0"/>
              <a:buChar char="•"/>
            </a:pPr>
            <a:r>
              <a:rPr lang="en-US" altLang="zh-CN" sz="2000" b="0" u="none" dirty="0">
                <a:solidFill>
                  <a:srgbClr val="1A3868"/>
                </a:solidFill>
                <a:ea typeface="+mn-ea"/>
              </a:rPr>
              <a:t>使用慢开始算法后，每经过一个传输轮次，拥塞窗口 </a:t>
            </a:r>
            <a:r>
              <a:rPr lang="en-US" altLang="zh-CN" sz="2000" b="0" u="none" dirty="0" err="1">
                <a:solidFill>
                  <a:srgbClr val="1A3868"/>
                </a:solidFill>
                <a:ea typeface="+mn-ea"/>
              </a:rPr>
              <a:t>cwnd</a:t>
            </a:r>
            <a:r>
              <a:rPr lang="en-US" altLang="zh-CN" sz="2000" b="0" u="none" dirty="0">
                <a:solidFill>
                  <a:srgbClr val="1A3868"/>
                </a:solidFill>
                <a:ea typeface="+mn-ea"/>
              </a:rPr>
              <a:t>  </a:t>
            </a:r>
            <a:r>
              <a:rPr lang="en-US" altLang="zh-CN" sz="2000" b="0" u="none" dirty="0" err="1">
                <a:solidFill>
                  <a:srgbClr val="1A3868"/>
                </a:solidFill>
                <a:ea typeface="+mn-ea"/>
              </a:rPr>
              <a:t>就加倍</a:t>
            </a:r>
            <a:r>
              <a:rPr lang="en-US" altLang="zh-CN" sz="2000" b="0" u="none" dirty="0">
                <a:solidFill>
                  <a:srgbClr val="1A3868"/>
                </a:solidFill>
                <a:ea typeface="+mn-ea"/>
              </a:rPr>
              <a:t>。</a:t>
            </a:r>
          </a:p>
          <a:p>
            <a:pPr marL="342900" indent="-342900">
              <a:spcBef>
                <a:spcPct val="30000"/>
              </a:spcBef>
              <a:buFont typeface="Arial" panose="020B0604020202020204" pitchFamily="34" charset="0"/>
              <a:buChar char="•"/>
            </a:pPr>
            <a:r>
              <a:rPr lang="en-US" altLang="zh-CN" sz="2000" b="0" u="none" dirty="0" err="1">
                <a:solidFill>
                  <a:srgbClr val="1A3868"/>
                </a:solidFill>
                <a:ea typeface="+mn-ea"/>
              </a:rPr>
              <a:t>一个传输轮次所经历的时间其实就是往返时间RTT</a:t>
            </a:r>
            <a:r>
              <a:rPr lang="en-US" altLang="zh-CN" sz="2000" b="0" u="none" dirty="0">
                <a:solidFill>
                  <a:srgbClr val="1A3868"/>
                </a:solidFill>
                <a:ea typeface="+mn-ea"/>
              </a:rPr>
              <a:t>。</a:t>
            </a:r>
          </a:p>
          <a:p>
            <a:pPr marL="342900" indent="-342900">
              <a:spcBef>
                <a:spcPct val="30000"/>
              </a:spcBef>
              <a:buFont typeface="Arial" panose="020B0604020202020204" pitchFamily="34" charset="0"/>
              <a:buChar char="•"/>
            </a:pPr>
            <a:r>
              <a:rPr lang="en-US" altLang="zh-CN" sz="2000" b="0" u="none" dirty="0">
                <a:solidFill>
                  <a:srgbClr val="00B050"/>
                </a:solidFill>
                <a:ea typeface="+mn-ea"/>
              </a:rPr>
              <a:t>“</a:t>
            </a:r>
            <a:r>
              <a:rPr lang="en-US" altLang="zh-CN" sz="2000" b="0" u="none" dirty="0" err="1">
                <a:solidFill>
                  <a:srgbClr val="00B050"/>
                </a:solidFill>
                <a:ea typeface="+mn-ea"/>
              </a:rPr>
              <a:t>传输轮次”更加强调：把拥塞窗口</a:t>
            </a:r>
            <a:r>
              <a:rPr lang="en-US" altLang="zh-CN" sz="2000" b="0" u="none" dirty="0">
                <a:solidFill>
                  <a:srgbClr val="00B050"/>
                </a:solidFill>
                <a:ea typeface="+mn-ea"/>
              </a:rPr>
              <a:t>  </a:t>
            </a:r>
            <a:r>
              <a:rPr lang="en-US" altLang="zh-CN" sz="2000" b="0" u="none" dirty="0" err="1">
                <a:solidFill>
                  <a:srgbClr val="00B050"/>
                </a:solidFill>
                <a:ea typeface="+mn-ea"/>
              </a:rPr>
              <a:t>cwnd</a:t>
            </a:r>
            <a:r>
              <a:rPr lang="en-US" altLang="zh-CN" sz="2000" b="0" u="none" dirty="0">
                <a:solidFill>
                  <a:srgbClr val="00B050"/>
                </a:solidFill>
                <a:ea typeface="+mn-ea"/>
              </a:rPr>
              <a:t>  </a:t>
            </a:r>
            <a:r>
              <a:rPr lang="en-US" altLang="zh-CN" sz="2000" b="0" u="none" dirty="0" err="1">
                <a:solidFill>
                  <a:srgbClr val="00B050"/>
                </a:solidFill>
                <a:ea typeface="+mn-ea"/>
              </a:rPr>
              <a:t>所允许发送的报文段都连续发送出去，并收到了对已发送的最后一个字节的确认</a:t>
            </a:r>
            <a:r>
              <a:rPr lang="en-US" altLang="zh-CN" sz="2000" b="0" u="none" dirty="0" smtClean="0">
                <a:solidFill>
                  <a:srgbClr val="00B050"/>
                </a:solidFill>
                <a:ea typeface="+mn-ea"/>
              </a:rPr>
              <a:t>。                              </a:t>
            </a:r>
            <a:endParaRPr lang="en-US" altLang="zh-CN" sz="2000" b="0" u="none" dirty="0">
              <a:solidFill>
                <a:srgbClr val="00B050"/>
              </a:solidFill>
              <a:ea typeface="+mn-ea"/>
            </a:endParaRPr>
          </a:p>
          <a:p>
            <a:pPr marL="342900" indent="-342900">
              <a:spcBef>
                <a:spcPct val="30000"/>
              </a:spcBef>
              <a:buFont typeface="Arial" panose="020B0604020202020204" pitchFamily="34" charset="0"/>
              <a:buChar char="•"/>
            </a:pPr>
            <a:r>
              <a:rPr lang="en-US" altLang="zh-CN" sz="2000" b="0" u="none" dirty="0" err="1">
                <a:solidFill>
                  <a:srgbClr val="1A3868"/>
                </a:solidFill>
                <a:ea typeface="+mn-ea"/>
              </a:rPr>
              <a:t>例如，拥塞窗口</a:t>
            </a:r>
            <a:r>
              <a:rPr lang="en-US" altLang="zh-CN" sz="2000" b="0" u="none" dirty="0">
                <a:solidFill>
                  <a:srgbClr val="1A3868"/>
                </a:solidFill>
                <a:ea typeface="+mn-ea"/>
              </a:rPr>
              <a:t>  </a:t>
            </a:r>
            <a:r>
              <a:rPr lang="en-US" altLang="zh-CN" sz="2000" b="0" u="none" dirty="0" err="1">
                <a:solidFill>
                  <a:srgbClr val="1A3868"/>
                </a:solidFill>
                <a:ea typeface="+mn-ea"/>
              </a:rPr>
              <a:t>cwnd</a:t>
            </a:r>
            <a:r>
              <a:rPr lang="en-US" altLang="zh-CN" sz="2000" b="0" u="none" dirty="0">
                <a:solidFill>
                  <a:srgbClr val="1A3868"/>
                </a:solidFill>
                <a:ea typeface="+mn-ea"/>
              </a:rPr>
              <a:t>  =  4，这时的往返时间RTT  </a:t>
            </a:r>
            <a:r>
              <a:rPr lang="en-US" altLang="zh-CN" sz="2000" b="0" u="none" dirty="0" err="1">
                <a:solidFill>
                  <a:srgbClr val="1A3868"/>
                </a:solidFill>
                <a:ea typeface="+mn-ea"/>
              </a:rPr>
              <a:t>就是发送方连续发送</a:t>
            </a:r>
            <a:r>
              <a:rPr lang="en-US" altLang="zh-CN" sz="2000" b="0" u="none" dirty="0">
                <a:solidFill>
                  <a:srgbClr val="1A3868"/>
                </a:solidFill>
                <a:ea typeface="+mn-ea"/>
              </a:rPr>
              <a:t> 4 </a:t>
            </a:r>
            <a:r>
              <a:rPr lang="en-US" altLang="zh-CN" sz="2000" b="0" u="none" dirty="0" err="1">
                <a:solidFill>
                  <a:srgbClr val="1A3868"/>
                </a:solidFill>
                <a:ea typeface="+mn-ea"/>
              </a:rPr>
              <a:t>个报文段，并收到这</a:t>
            </a:r>
            <a:r>
              <a:rPr lang="en-US" altLang="zh-CN" sz="2000" b="0" u="none" dirty="0">
                <a:solidFill>
                  <a:srgbClr val="1A3868"/>
                </a:solidFill>
                <a:ea typeface="+mn-ea"/>
              </a:rPr>
              <a:t> 4 </a:t>
            </a:r>
            <a:r>
              <a:rPr lang="en-US" altLang="zh-CN" sz="2000" b="0" u="none" dirty="0" err="1">
                <a:solidFill>
                  <a:srgbClr val="1A3868"/>
                </a:solidFill>
                <a:ea typeface="+mn-ea"/>
              </a:rPr>
              <a:t>个报文段的确认</a:t>
            </a:r>
            <a:r>
              <a:rPr lang="zh-CN" altLang="en-US" sz="2000" b="0" u="none" dirty="0" err="1">
                <a:solidFill>
                  <a:srgbClr val="1A3868"/>
                </a:solidFill>
                <a:ea typeface="+mn-ea"/>
              </a:rPr>
              <a:t>，</a:t>
            </a:r>
            <a:r>
              <a:rPr lang="en-US" altLang="zh-CN" sz="2000" b="0" u="none" dirty="0" err="1">
                <a:solidFill>
                  <a:srgbClr val="1A3868"/>
                </a:solidFill>
                <a:ea typeface="+mn-ea"/>
              </a:rPr>
              <a:t>总共经历的时间</a:t>
            </a:r>
            <a:r>
              <a:rPr lang="en-US" altLang="zh-CN" sz="2000" b="0" u="none" dirty="0" smtClean="0">
                <a:solidFill>
                  <a:srgbClr val="1A3868"/>
                </a:solidFill>
                <a:ea typeface="+mn-ea"/>
              </a:rPr>
              <a:t>。</a:t>
            </a:r>
            <a:endParaRPr lang="zh-CN" altLang="en-US" sz="2000" b="0" u="none" dirty="0">
              <a:solidFill>
                <a:srgbClr val="1A3868"/>
              </a:solidFill>
              <a:ea typeface="+mn-ea"/>
            </a:endParaRPr>
          </a:p>
        </p:txBody>
      </p:sp>
    </p:spTree>
    <p:extLst>
      <p:ext uri="{BB962C8B-B14F-4D97-AF65-F5344CB8AC3E}">
        <p14:creationId xmlns:p14="http://schemas.microsoft.com/office/powerpoint/2010/main" val="2560736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395288" y="773113"/>
            <a:ext cx="4968875" cy="503237"/>
          </a:xfrm>
        </p:spPr>
        <p:txBody>
          <a:bodyPr anchor="b"/>
          <a:lstStyle/>
          <a:p>
            <a:r>
              <a:rPr lang="zh-CN" altLang="en-US" sz="2400" dirty="0" smtClean="0">
                <a:solidFill>
                  <a:srgbClr val="007D7A"/>
                </a:solidFill>
                <a:latin typeface="Times New Roman" pitchFamily="18" charset="0"/>
                <a:cs typeface="Times New Roman" pitchFamily="18" charset="0"/>
              </a:rPr>
              <a:t>设置慢开始门限状态变量 </a:t>
            </a:r>
            <a:r>
              <a:rPr lang="en-US" altLang="zh-CN" sz="2400" dirty="0" err="1" smtClean="0">
                <a:solidFill>
                  <a:srgbClr val="007D7A"/>
                </a:solidFill>
                <a:latin typeface="Times New Roman" pitchFamily="18" charset="0"/>
                <a:cs typeface="Times New Roman" pitchFamily="18" charset="0"/>
              </a:rPr>
              <a:t>ssthresh</a:t>
            </a:r>
            <a:endParaRPr lang="en-US" altLang="zh-CN" sz="2400" dirty="0" smtClean="0">
              <a:solidFill>
                <a:srgbClr val="007D7A"/>
              </a:solidFill>
              <a:latin typeface="Times New Roman" pitchFamily="18" charset="0"/>
              <a:cs typeface="Times New Roman" pitchFamily="18" charset="0"/>
            </a:endParaRPr>
          </a:p>
        </p:txBody>
      </p:sp>
      <p:sp>
        <p:nvSpPr>
          <p:cNvPr id="57346" name="Rectangle 3"/>
          <p:cNvSpPr>
            <a:spLocks noGrp="1" noChangeArrowheads="1"/>
          </p:cNvSpPr>
          <p:nvPr>
            <p:ph type="body" idx="4294967295"/>
          </p:nvPr>
        </p:nvSpPr>
        <p:spPr>
          <a:xfrm>
            <a:off x="323850" y="1503363"/>
            <a:ext cx="6119813" cy="3086100"/>
          </a:xfrm>
        </p:spPr>
        <p:txBody>
          <a:bodyPr/>
          <a:lstStyle/>
          <a:p>
            <a:pPr eaLnBrk="1" hangingPunct="1">
              <a:lnSpc>
                <a:spcPct val="130000"/>
              </a:lnSpc>
              <a:spcBef>
                <a:spcPct val="30000"/>
              </a:spcBef>
            </a:pPr>
            <a:r>
              <a:rPr lang="zh-CN" altLang="en-US" sz="2000" dirty="0" smtClean="0">
                <a:solidFill>
                  <a:srgbClr val="1A3868"/>
                </a:solidFill>
                <a:latin typeface="Times New Roman" pitchFamily="18" charset="0"/>
                <a:cs typeface="Times New Roman" pitchFamily="18" charset="0"/>
              </a:rPr>
              <a:t>为避免拥塞窗口增长过快引起网络拥塞，需要定义一个新的参数：</a:t>
            </a:r>
            <a:r>
              <a:rPr lang="zh-CN" altLang="en-US" sz="2000" dirty="0" smtClean="0">
                <a:solidFill>
                  <a:srgbClr val="C00000"/>
                </a:solidFill>
                <a:latin typeface="Times New Roman" pitchFamily="18" charset="0"/>
                <a:cs typeface="Times New Roman" pitchFamily="18" charset="0"/>
              </a:rPr>
              <a:t>慢开始门限值（阈值）；</a:t>
            </a:r>
          </a:p>
          <a:p>
            <a:pPr eaLnBrk="1" hangingPunct="1">
              <a:lnSpc>
                <a:spcPct val="130000"/>
              </a:lnSpc>
              <a:spcBef>
                <a:spcPct val="30000"/>
              </a:spcBef>
            </a:pPr>
            <a:r>
              <a:rPr lang="zh-CN" altLang="en-US" sz="2000" dirty="0" smtClean="0">
                <a:solidFill>
                  <a:srgbClr val="1A3868"/>
                </a:solidFill>
                <a:latin typeface="Times New Roman" pitchFamily="18" charset="0"/>
                <a:cs typeface="Times New Roman" pitchFamily="18" charset="0"/>
              </a:rPr>
              <a:t>当窗口大小达到门限后，使用 </a:t>
            </a:r>
            <a:r>
              <a:rPr lang="zh-CN" altLang="en-US" sz="2000" dirty="0" smtClean="0">
                <a:solidFill>
                  <a:srgbClr val="C00000"/>
                </a:solidFill>
                <a:latin typeface="Times New Roman" pitchFamily="18" charset="0"/>
                <a:cs typeface="Times New Roman" pitchFamily="18" charset="0"/>
              </a:rPr>
              <a:t>拥塞避免算法；</a:t>
            </a:r>
          </a:p>
          <a:p>
            <a:pPr lvl="1" eaLnBrk="1" hangingPunct="1">
              <a:lnSpc>
                <a:spcPct val="130000"/>
              </a:lnSpc>
              <a:spcBef>
                <a:spcPct val="30000"/>
              </a:spcBef>
            </a:pPr>
            <a:r>
              <a:rPr lang="zh-CN" altLang="en-US" dirty="0" smtClean="0">
                <a:solidFill>
                  <a:srgbClr val="1A3868"/>
                </a:solidFill>
                <a:latin typeface="Times New Roman" pitchFamily="18" charset="0"/>
                <a:cs typeface="Times New Roman" pitchFamily="18" charset="0"/>
              </a:rPr>
              <a:t>思路是让拥塞窗口 </a:t>
            </a:r>
            <a:r>
              <a:rPr lang="en-US" altLang="zh-CN" dirty="0" err="1" smtClean="0">
                <a:solidFill>
                  <a:srgbClr val="1A3868"/>
                </a:solidFill>
                <a:latin typeface="Times New Roman" pitchFamily="18" charset="0"/>
                <a:cs typeface="Times New Roman" pitchFamily="18" charset="0"/>
              </a:rPr>
              <a:t>cwnd</a:t>
            </a:r>
            <a:r>
              <a:rPr lang="en-US" altLang="zh-CN" dirty="0" smtClean="0">
                <a:solidFill>
                  <a:srgbClr val="1A3868"/>
                </a:solidFill>
                <a:latin typeface="Times New Roman" pitchFamily="18" charset="0"/>
                <a:cs typeface="Times New Roman" pitchFamily="18" charset="0"/>
              </a:rPr>
              <a:t> </a:t>
            </a:r>
            <a:r>
              <a:rPr lang="zh-CN" altLang="en-US" dirty="0" smtClean="0">
                <a:solidFill>
                  <a:srgbClr val="00B050"/>
                </a:solidFill>
                <a:latin typeface="Times New Roman" pitchFamily="18" charset="0"/>
                <a:cs typeface="Times New Roman" pitchFamily="18" charset="0"/>
              </a:rPr>
              <a:t>缓慢地增大</a:t>
            </a:r>
            <a:r>
              <a:rPr lang="zh-CN" altLang="en-US" dirty="0" smtClean="0">
                <a:solidFill>
                  <a:srgbClr val="1A3868"/>
                </a:solidFill>
                <a:latin typeface="Times New Roman" pitchFamily="18" charset="0"/>
                <a:cs typeface="Times New Roman" pitchFamily="18" charset="0"/>
              </a:rPr>
              <a:t>，即每经过一个往返时间就把窗口值加 </a:t>
            </a:r>
            <a:r>
              <a:rPr lang="en-US" altLang="zh-CN" dirty="0" smtClean="0">
                <a:solidFill>
                  <a:srgbClr val="1A3868"/>
                </a:solidFill>
                <a:latin typeface="Times New Roman" pitchFamily="18" charset="0"/>
                <a:cs typeface="Times New Roman" pitchFamily="18" charset="0"/>
              </a:rPr>
              <a:t>1</a:t>
            </a:r>
            <a:r>
              <a:rPr lang="zh-CN" altLang="en-US" dirty="0" smtClean="0">
                <a:solidFill>
                  <a:srgbClr val="1A3868"/>
                </a:solidFill>
                <a:latin typeface="Times New Roman" pitchFamily="18" charset="0"/>
                <a:cs typeface="Times New Roman" pitchFamily="18" charset="0"/>
              </a:rPr>
              <a:t>，而不是加倍，使拥塞窗口 </a:t>
            </a:r>
            <a:r>
              <a:rPr lang="en-US" altLang="zh-CN" dirty="0" err="1" smtClean="0">
                <a:solidFill>
                  <a:srgbClr val="1A3868"/>
                </a:solidFill>
                <a:latin typeface="Times New Roman" pitchFamily="18" charset="0"/>
                <a:cs typeface="Times New Roman" pitchFamily="18" charset="0"/>
              </a:rPr>
              <a:t>cwnd</a:t>
            </a:r>
            <a:r>
              <a:rPr lang="en-US" altLang="zh-CN" dirty="0" smtClean="0">
                <a:solidFill>
                  <a:srgbClr val="1A3868"/>
                </a:solidFill>
                <a:latin typeface="Times New Roman" pitchFamily="18" charset="0"/>
                <a:cs typeface="Times New Roman" pitchFamily="18" charset="0"/>
              </a:rPr>
              <a:t> </a:t>
            </a:r>
            <a:r>
              <a:rPr lang="zh-CN" altLang="en-US" dirty="0" smtClean="0">
                <a:solidFill>
                  <a:srgbClr val="1A3868"/>
                </a:solidFill>
                <a:latin typeface="Times New Roman" pitchFamily="18" charset="0"/>
                <a:cs typeface="Times New Roman" pitchFamily="18" charset="0"/>
              </a:rPr>
              <a:t>按</a:t>
            </a:r>
            <a:r>
              <a:rPr lang="zh-CN" altLang="en-US" dirty="0" smtClean="0">
                <a:solidFill>
                  <a:srgbClr val="00B050"/>
                </a:solidFill>
                <a:latin typeface="Times New Roman" pitchFamily="18" charset="0"/>
                <a:cs typeface="Times New Roman" pitchFamily="18" charset="0"/>
              </a:rPr>
              <a:t>线性规律</a:t>
            </a:r>
            <a:r>
              <a:rPr lang="zh-CN" altLang="en-US" dirty="0" smtClean="0">
                <a:solidFill>
                  <a:srgbClr val="1A3868"/>
                </a:solidFill>
                <a:latin typeface="Times New Roman" pitchFamily="18" charset="0"/>
                <a:cs typeface="Times New Roman" pitchFamily="18" charset="0"/>
              </a:rPr>
              <a:t>缓慢增长。</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468313" y="844550"/>
            <a:ext cx="4033837" cy="503238"/>
          </a:xfrm>
        </p:spPr>
        <p:txBody>
          <a:bodyPr anchor="b"/>
          <a:lstStyle/>
          <a:p>
            <a:r>
              <a:rPr lang="zh-CN" altLang="en-US" sz="2400" smtClean="0">
                <a:solidFill>
                  <a:srgbClr val="007D7A"/>
                </a:solidFill>
                <a:latin typeface="Times New Roman" pitchFamily="18" charset="0"/>
                <a:cs typeface="Times New Roman" pitchFamily="18" charset="0"/>
              </a:rPr>
              <a:t>拥塞窗口与</a:t>
            </a:r>
            <a:r>
              <a:rPr lang="en-US" altLang="zh-CN" sz="2400" smtClean="0">
                <a:solidFill>
                  <a:srgbClr val="007D7A"/>
                </a:solidFill>
                <a:latin typeface="Times New Roman" pitchFamily="18" charset="0"/>
                <a:cs typeface="Times New Roman" pitchFamily="18" charset="0"/>
              </a:rPr>
              <a:t>ssthresh</a:t>
            </a:r>
            <a:r>
              <a:rPr lang="zh-CN" altLang="en-US" sz="2400" smtClean="0">
                <a:solidFill>
                  <a:srgbClr val="007D7A"/>
                </a:solidFill>
                <a:latin typeface="Times New Roman" pitchFamily="18" charset="0"/>
                <a:cs typeface="Times New Roman" pitchFamily="18" charset="0"/>
              </a:rPr>
              <a:t>的关系</a:t>
            </a:r>
          </a:p>
        </p:txBody>
      </p:sp>
      <p:sp>
        <p:nvSpPr>
          <p:cNvPr id="76803" name="Rectangle 3"/>
          <p:cNvSpPr>
            <a:spLocks noGrp="1" noChangeArrowheads="1"/>
          </p:cNvSpPr>
          <p:nvPr>
            <p:ph type="body" idx="4294967295"/>
          </p:nvPr>
        </p:nvSpPr>
        <p:spPr>
          <a:xfrm>
            <a:off x="323850" y="1717675"/>
            <a:ext cx="6119813" cy="2366963"/>
          </a:xfrm>
        </p:spPr>
        <p:txBody>
          <a:bodyPr/>
          <a:lstStyle/>
          <a:p>
            <a:pPr>
              <a:lnSpc>
                <a:spcPct val="120000"/>
              </a:lnSpc>
              <a:spcBef>
                <a:spcPct val="30000"/>
              </a:spcBef>
              <a:buClr>
                <a:srgbClr val="1A3868"/>
              </a:buClr>
            </a:pPr>
            <a:r>
              <a:rPr lang="zh-CN" altLang="en-US" sz="2000" smtClean="0">
                <a:solidFill>
                  <a:srgbClr val="1A3868"/>
                </a:solidFill>
                <a:latin typeface="Times New Roman" pitchFamily="18" charset="0"/>
                <a:cs typeface="Times New Roman" pitchFamily="18" charset="0"/>
              </a:rPr>
              <a:t>当 </a:t>
            </a:r>
            <a:r>
              <a:rPr lang="en-US" altLang="zh-CN" sz="2000" smtClean="0">
                <a:solidFill>
                  <a:srgbClr val="1A3868"/>
                </a:solidFill>
                <a:latin typeface="Times New Roman" pitchFamily="18" charset="0"/>
                <a:cs typeface="Times New Roman" pitchFamily="18" charset="0"/>
              </a:rPr>
              <a:t>cwnd &lt; ssthresh </a:t>
            </a:r>
            <a:r>
              <a:rPr lang="zh-CN" altLang="en-US" sz="2000" smtClean="0">
                <a:solidFill>
                  <a:srgbClr val="1A3868"/>
                </a:solidFill>
                <a:latin typeface="Times New Roman" pitchFamily="18" charset="0"/>
                <a:cs typeface="Times New Roman" pitchFamily="18" charset="0"/>
              </a:rPr>
              <a:t>时，使用</a:t>
            </a:r>
            <a:r>
              <a:rPr lang="zh-CN" altLang="en-US" sz="2000" smtClean="0">
                <a:solidFill>
                  <a:srgbClr val="C00000"/>
                </a:solidFill>
                <a:latin typeface="Times New Roman" pitchFamily="18" charset="0"/>
                <a:cs typeface="Times New Roman" pitchFamily="18" charset="0"/>
              </a:rPr>
              <a:t>慢开始算法</a:t>
            </a:r>
            <a:r>
              <a:rPr lang="zh-CN" altLang="en-US" sz="2000" smtClean="0">
                <a:solidFill>
                  <a:srgbClr val="1A3868"/>
                </a:solidFill>
                <a:latin typeface="Times New Roman" pitchFamily="18" charset="0"/>
                <a:cs typeface="Times New Roman" pitchFamily="18" charset="0"/>
              </a:rPr>
              <a:t>。</a:t>
            </a:r>
          </a:p>
          <a:p>
            <a:pPr>
              <a:lnSpc>
                <a:spcPct val="120000"/>
              </a:lnSpc>
              <a:spcBef>
                <a:spcPct val="30000"/>
              </a:spcBef>
              <a:buClr>
                <a:srgbClr val="1A3868"/>
              </a:buClr>
            </a:pPr>
            <a:r>
              <a:rPr lang="zh-CN" altLang="en-US" sz="2000" smtClean="0">
                <a:solidFill>
                  <a:srgbClr val="1A3868"/>
                </a:solidFill>
                <a:latin typeface="Times New Roman" pitchFamily="18" charset="0"/>
                <a:cs typeface="Times New Roman" pitchFamily="18" charset="0"/>
              </a:rPr>
              <a:t>当 </a:t>
            </a:r>
            <a:r>
              <a:rPr lang="en-US" altLang="zh-CN" sz="2000" smtClean="0">
                <a:solidFill>
                  <a:srgbClr val="1A3868"/>
                </a:solidFill>
                <a:latin typeface="Times New Roman" pitchFamily="18" charset="0"/>
                <a:cs typeface="Times New Roman" pitchFamily="18" charset="0"/>
              </a:rPr>
              <a:t>cwnd &gt; ssthresh </a:t>
            </a:r>
            <a:r>
              <a:rPr lang="zh-CN" altLang="en-US" sz="2000" smtClean="0">
                <a:solidFill>
                  <a:srgbClr val="1A3868"/>
                </a:solidFill>
                <a:latin typeface="Times New Roman" pitchFamily="18" charset="0"/>
                <a:cs typeface="Times New Roman" pitchFamily="18" charset="0"/>
              </a:rPr>
              <a:t>时，停止使用慢开始算法而改用</a:t>
            </a:r>
            <a:r>
              <a:rPr lang="zh-CN" altLang="en-US" sz="2000" smtClean="0">
                <a:solidFill>
                  <a:srgbClr val="C00000"/>
                </a:solidFill>
                <a:latin typeface="Times New Roman" pitchFamily="18" charset="0"/>
                <a:cs typeface="Times New Roman" pitchFamily="18" charset="0"/>
              </a:rPr>
              <a:t>拥塞避免算法</a:t>
            </a:r>
            <a:r>
              <a:rPr lang="zh-CN" altLang="en-US" sz="2000" smtClean="0">
                <a:solidFill>
                  <a:srgbClr val="1A3868"/>
                </a:solidFill>
                <a:latin typeface="Times New Roman" pitchFamily="18" charset="0"/>
                <a:cs typeface="Times New Roman" pitchFamily="18" charset="0"/>
              </a:rPr>
              <a:t>。</a:t>
            </a:r>
          </a:p>
          <a:p>
            <a:pPr>
              <a:lnSpc>
                <a:spcPct val="120000"/>
              </a:lnSpc>
              <a:spcBef>
                <a:spcPct val="30000"/>
              </a:spcBef>
              <a:buClr>
                <a:srgbClr val="1A3868"/>
              </a:buClr>
            </a:pPr>
            <a:r>
              <a:rPr lang="zh-CN" altLang="en-US" sz="2000" smtClean="0">
                <a:solidFill>
                  <a:srgbClr val="1A3868"/>
                </a:solidFill>
                <a:latin typeface="Times New Roman" pitchFamily="18" charset="0"/>
                <a:cs typeface="Times New Roman" pitchFamily="18" charset="0"/>
              </a:rPr>
              <a:t>当 </a:t>
            </a:r>
            <a:r>
              <a:rPr lang="en-US" altLang="zh-CN" sz="2000" smtClean="0">
                <a:solidFill>
                  <a:srgbClr val="1A3868"/>
                </a:solidFill>
                <a:latin typeface="Times New Roman" pitchFamily="18" charset="0"/>
                <a:cs typeface="Times New Roman" pitchFamily="18" charset="0"/>
              </a:rPr>
              <a:t>cwnd = ssthresh </a:t>
            </a:r>
            <a:r>
              <a:rPr lang="zh-CN" altLang="en-US" sz="2000" smtClean="0">
                <a:solidFill>
                  <a:srgbClr val="1A3868"/>
                </a:solidFill>
                <a:latin typeface="Times New Roman" pitchFamily="18" charset="0"/>
                <a:cs typeface="Times New Roman" pitchFamily="18" charset="0"/>
              </a:rPr>
              <a:t>时，既可使用慢开始算法，也可使用拥塞避免算法。</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322263" y="627063"/>
            <a:ext cx="3025775" cy="720725"/>
          </a:xfrm>
        </p:spPr>
        <p:txBody>
          <a:bodyPr anchor="b"/>
          <a:lstStyle/>
          <a:p>
            <a:r>
              <a:rPr lang="zh-CN" altLang="en-US" sz="2400" smtClean="0">
                <a:solidFill>
                  <a:srgbClr val="007D7A"/>
                </a:solidFill>
                <a:latin typeface="Times New Roman" pitchFamily="18" charset="0"/>
                <a:cs typeface="Times New Roman" pitchFamily="18" charset="0"/>
              </a:rPr>
              <a:t>当网络出现拥塞时</a:t>
            </a:r>
          </a:p>
        </p:txBody>
      </p:sp>
      <p:sp>
        <p:nvSpPr>
          <p:cNvPr id="58370" name="Rectangle 3"/>
          <p:cNvSpPr>
            <a:spLocks noGrp="1" noChangeArrowheads="1"/>
          </p:cNvSpPr>
          <p:nvPr>
            <p:ph type="body" idx="4294967295"/>
          </p:nvPr>
        </p:nvSpPr>
        <p:spPr>
          <a:xfrm>
            <a:off x="323850" y="1708150"/>
            <a:ext cx="6480398" cy="2538413"/>
          </a:xfrm>
        </p:spPr>
        <p:txBody>
          <a:bodyPr/>
          <a:lstStyle/>
          <a:p>
            <a:pPr marL="179388" indent="-179388">
              <a:lnSpc>
                <a:spcPct val="130000"/>
              </a:lnSpc>
              <a:spcBef>
                <a:spcPct val="30000"/>
              </a:spcBef>
              <a:buClr>
                <a:srgbClr val="1A3868"/>
              </a:buClr>
            </a:pPr>
            <a:r>
              <a:rPr lang="zh-CN" altLang="en-US" sz="2000" dirty="0" smtClean="0">
                <a:solidFill>
                  <a:srgbClr val="1A3868"/>
                </a:solidFill>
                <a:latin typeface="Times New Roman" pitchFamily="18" charset="0"/>
                <a:cs typeface="Times New Roman" pitchFamily="18" charset="0"/>
              </a:rPr>
              <a:t>无论在慢开始阶段还是在拥塞避免阶段，只要发送方判断网络出现拥塞（其根据就是没有按时收到确认），就要</a:t>
            </a:r>
            <a:r>
              <a:rPr lang="zh-CN" altLang="en-US" sz="2000" dirty="0" smtClean="0">
                <a:solidFill>
                  <a:srgbClr val="C00000"/>
                </a:solidFill>
                <a:latin typeface="Times New Roman" pitchFamily="18" charset="0"/>
                <a:cs typeface="Times New Roman" pitchFamily="18" charset="0"/>
              </a:rPr>
              <a:t>把慢开始门限 </a:t>
            </a:r>
            <a:r>
              <a:rPr lang="en-US" altLang="zh-CN" sz="2000" dirty="0" err="1" smtClean="0">
                <a:solidFill>
                  <a:srgbClr val="C00000"/>
                </a:solidFill>
                <a:latin typeface="Times New Roman" pitchFamily="18" charset="0"/>
                <a:cs typeface="Times New Roman" pitchFamily="18" charset="0"/>
              </a:rPr>
              <a:t>ssthresh</a:t>
            </a:r>
            <a:r>
              <a:rPr lang="en-US" altLang="zh-CN" sz="2000" dirty="0" smtClean="0">
                <a:solidFill>
                  <a:srgbClr val="C00000"/>
                </a:solidFill>
                <a:latin typeface="Times New Roman" pitchFamily="18" charset="0"/>
                <a:cs typeface="Times New Roman" pitchFamily="18" charset="0"/>
              </a:rPr>
              <a:t> </a:t>
            </a:r>
            <a:r>
              <a:rPr lang="zh-CN" altLang="en-US" sz="2000" dirty="0" smtClean="0">
                <a:solidFill>
                  <a:srgbClr val="C00000"/>
                </a:solidFill>
                <a:latin typeface="Times New Roman" pitchFamily="18" charset="0"/>
                <a:cs typeface="Times New Roman" pitchFamily="18" charset="0"/>
              </a:rPr>
              <a:t>设置为出现拥塞时的发送方窗口值的一半</a:t>
            </a:r>
            <a:r>
              <a:rPr lang="zh-CN" altLang="en-US" sz="2000" dirty="0" smtClean="0">
                <a:solidFill>
                  <a:srgbClr val="1A3868"/>
                </a:solidFill>
                <a:latin typeface="Times New Roman" pitchFamily="18" charset="0"/>
                <a:cs typeface="Times New Roman" pitchFamily="18" charset="0"/>
              </a:rPr>
              <a:t>（但不能小于</a:t>
            </a:r>
            <a:r>
              <a:rPr lang="en-US" altLang="zh-CN" sz="2000" dirty="0" smtClean="0">
                <a:solidFill>
                  <a:srgbClr val="1A3868"/>
                </a:solidFill>
                <a:latin typeface="Times New Roman" pitchFamily="18" charset="0"/>
                <a:cs typeface="Times New Roman" pitchFamily="18" charset="0"/>
              </a:rPr>
              <a:t>2</a:t>
            </a:r>
            <a:r>
              <a:rPr lang="zh-CN" altLang="en-US" sz="2000" dirty="0" smtClean="0">
                <a:solidFill>
                  <a:srgbClr val="1A3868"/>
                </a:solidFill>
                <a:latin typeface="Times New Roman" pitchFamily="18" charset="0"/>
                <a:cs typeface="Times New Roman" pitchFamily="18" charset="0"/>
              </a:rPr>
              <a:t>）。</a:t>
            </a:r>
          </a:p>
          <a:p>
            <a:pPr marL="179388" indent="-179388">
              <a:lnSpc>
                <a:spcPct val="130000"/>
              </a:lnSpc>
              <a:spcBef>
                <a:spcPct val="30000"/>
              </a:spcBef>
              <a:buClr>
                <a:srgbClr val="1A3868"/>
              </a:buClr>
            </a:pPr>
            <a:r>
              <a:rPr lang="zh-CN" altLang="en-US" sz="2000" dirty="0" smtClean="0">
                <a:solidFill>
                  <a:srgbClr val="1A3868"/>
                </a:solidFill>
                <a:latin typeface="Times New Roman" pitchFamily="18" charset="0"/>
                <a:cs typeface="Times New Roman" pitchFamily="18" charset="0"/>
              </a:rPr>
              <a:t>拥塞窗口 </a:t>
            </a:r>
            <a:r>
              <a:rPr lang="en-US" altLang="zh-CN" sz="2000" dirty="0" err="1" smtClean="0">
                <a:solidFill>
                  <a:srgbClr val="1A3868"/>
                </a:solidFill>
                <a:latin typeface="Times New Roman" pitchFamily="18" charset="0"/>
                <a:cs typeface="Times New Roman" pitchFamily="18" charset="0"/>
              </a:rPr>
              <a:t>cwnd</a:t>
            </a:r>
            <a:r>
              <a:rPr lang="en-US" altLang="zh-CN" sz="2000" dirty="0" smtClean="0">
                <a:solidFill>
                  <a:srgbClr val="1A3868"/>
                </a:solidFill>
                <a:latin typeface="Times New Roman" pitchFamily="18" charset="0"/>
                <a:cs typeface="Times New Roman" pitchFamily="18" charset="0"/>
              </a:rPr>
              <a:t> </a:t>
            </a:r>
            <a:r>
              <a:rPr lang="zh-CN" altLang="en-US" sz="2000" dirty="0" smtClean="0">
                <a:solidFill>
                  <a:srgbClr val="1A3868"/>
                </a:solidFill>
                <a:latin typeface="Times New Roman" pitchFamily="18" charset="0"/>
                <a:cs typeface="Times New Roman" pitchFamily="18" charset="0"/>
              </a:rPr>
              <a:t>重新设置为 </a:t>
            </a:r>
            <a:r>
              <a:rPr lang="en-US" altLang="zh-CN" sz="2000" dirty="0" smtClean="0">
                <a:solidFill>
                  <a:srgbClr val="1A3868"/>
                </a:solidFill>
                <a:latin typeface="Times New Roman" pitchFamily="18" charset="0"/>
                <a:cs typeface="Times New Roman" pitchFamily="18" charset="0"/>
              </a:rPr>
              <a:t>1</a:t>
            </a:r>
            <a:r>
              <a:rPr lang="zh-CN" altLang="en-US" sz="2000" dirty="0" smtClean="0">
                <a:solidFill>
                  <a:srgbClr val="1A3868"/>
                </a:solidFill>
                <a:latin typeface="Times New Roman" pitchFamily="18" charset="0"/>
                <a:cs typeface="Times New Roman" pitchFamily="18" charset="0"/>
              </a:rPr>
              <a:t>，执行慢开始算法。</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3"/>
          <p:cNvSpPr/>
          <p:nvPr/>
        </p:nvSpPr>
        <p:spPr>
          <a:xfrm>
            <a:off x="1495622" y="3467045"/>
            <a:ext cx="817366"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2" name="Freeform 3"/>
          <p:cNvSpPr/>
          <p:nvPr/>
        </p:nvSpPr>
        <p:spPr>
          <a:xfrm>
            <a:off x="4163220" y="3458060"/>
            <a:ext cx="821530"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3" name="Freeform 3"/>
          <p:cNvSpPr/>
          <p:nvPr/>
        </p:nvSpPr>
        <p:spPr>
          <a:xfrm>
            <a:off x="2299758" y="1517317"/>
            <a:ext cx="165576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4" name="Freeform 3"/>
          <p:cNvSpPr/>
          <p:nvPr/>
        </p:nvSpPr>
        <p:spPr>
          <a:xfrm>
            <a:off x="4974431" y="1780456"/>
            <a:ext cx="107394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9396" name="Rectangle 4"/>
          <p:cNvSpPr>
            <a:spLocks noGrp="1" noChangeArrowheads="1"/>
          </p:cNvSpPr>
          <p:nvPr>
            <p:ph type="title" idx="4294967295"/>
          </p:nvPr>
        </p:nvSpPr>
        <p:spPr>
          <a:xfrm>
            <a:off x="395288" y="773113"/>
            <a:ext cx="5056187" cy="468312"/>
          </a:xfrm>
        </p:spPr>
        <p:txBody>
          <a:bodyPr anchor="b"/>
          <a:lstStyle/>
          <a:p>
            <a:r>
              <a:rPr lang="zh-CN" altLang="en-US" sz="2400" smtClean="0">
                <a:solidFill>
                  <a:srgbClr val="007D7A"/>
                </a:solidFill>
                <a:latin typeface="Times New Roman" pitchFamily="18" charset="0"/>
                <a:cs typeface="Times New Roman" pitchFamily="18" charset="0"/>
              </a:rPr>
              <a:t>慢开始和拥塞避免算法的实现举例</a:t>
            </a:r>
            <a:r>
              <a:rPr lang="zh-CN" altLang="en-US" sz="1800" smtClean="0"/>
              <a:t> </a:t>
            </a:r>
          </a:p>
        </p:txBody>
      </p:sp>
      <p:sp>
        <p:nvSpPr>
          <p:cNvPr id="59397" name="Text Box 109"/>
          <p:cNvSpPr txBox="1">
            <a:spLocks noChangeArrowheads="1"/>
          </p:cNvSpPr>
          <p:nvPr/>
        </p:nvSpPr>
        <p:spPr bwMode="auto">
          <a:xfrm>
            <a:off x="419100" y="4221163"/>
            <a:ext cx="5995080" cy="400110"/>
          </a:xfrm>
          <a:prstGeom prst="rect">
            <a:avLst/>
          </a:prstGeom>
          <a:noFill/>
          <a:ln w="9525">
            <a:noFill/>
            <a:miter lim="800000"/>
            <a:headEnd/>
            <a:tailEnd/>
          </a:ln>
        </p:spPr>
        <p:txBody>
          <a:bodyPr wrap="square">
            <a:spAutoFit/>
          </a:bodyPr>
          <a:lstStyle/>
          <a:p>
            <a:r>
              <a:rPr lang="zh-CN" altLang="en-US" sz="2000" b="0" u="none">
                <a:solidFill>
                  <a:srgbClr val="333399"/>
                </a:solidFill>
                <a:latin typeface="微软雅黑" pitchFamily="34" charset="-122"/>
              </a:rPr>
              <a:t>当 </a:t>
            </a:r>
            <a:r>
              <a:rPr lang="en-US" altLang="zh-CN" sz="2000" b="0" u="none">
                <a:solidFill>
                  <a:srgbClr val="333399"/>
                </a:solidFill>
                <a:latin typeface="微软雅黑" pitchFamily="34" charset="-122"/>
              </a:rPr>
              <a:t>TCP </a:t>
            </a:r>
            <a:r>
              <a:rPr lang="zh-CN" altLang="en-US" sz="2000" b="0" u="none">
                <a:solidFill>
                  <a:srgbClr val="333399"/>
                </a:solidFill>
                <a:latin typeface="微软雅黑" pitchFamily="34" charset="-122"/>
              </a:rPr>
              <a:t>连接进行初始化时，将拥塞窗口置为 </a:t>
            </a:r>
            <a:r>
              <a:rPr lang="en-US" altLang="zh-CN" sz="2000" b="0" u="none">
                <a:solidFill>
                  <a:srgbClr val="333399"/>
                </a:solidFill>
                <a:latin typeface="微软雅黑" pitchFamily="34" charset="-122"/>
              </a:rPr>
              <a:t>1</a:t>
            </a:r>
            <a:r>
              <a:rPr lang="zh-CN" altLang="en-US" sz="2000" b="0" u="none">
                <a:solidFill>
                  <a:srgbClr val="333399"/>
                </a:solidFill>
                <a:latin typeface="微软雅黑" pitchFamily="34" charset="-122"/>
              </a:rPr>
              <a:t>。</a:t>
            </a:r>
          </a:p>
        </p:txBody>
      </p:sp>
      <p:sp>
        <p:nvSpPr>
          <p:cNvPr id="59393" name="Line 255"/>
          <p:cNvSpPr>
            <a:spLocks noChangeShapeType="1"/>
          </p:cNvSpPr>
          <p:nvPr/>
        </p:nvSpPr>
        <p:spPr bwMode="auto">
          <a:xfrm>
            <a:off x="1497013" y="1601788"/>
            <a:ext cx="0" cy="1851025"/>
          </a:xfrm>
          <a:prstGeom prst="line">
            <a:avLst/>
          </a:prstGeom>
          <a:noFill/>
          <a:ln w="9525">
            <a:solidFill>
              <a:schemeClr val="hlink"/>
            </a:solidFill>
            <a:round/>
            <a:headEnd type="triangle" w="sm" len="lg"/>
            <a:tailEnd/>
          </a:ln>
        </p:spPr>
        <p:txBody>
          <a:bodyPr wrap="none" anchor="ctr"/>
          <a:lstStyle/>
          <a:p>
            <a:endParaRPr lang="zh-CN" altLang="en-US"/>
          </a:p>
        </p:txBody>
      </p:sp>
      <p:sp>
        <p:nvSpPr>
          <p:cNvPr id="59394" name="Text Box 295"/>
          <p:cNvSpPr txBox="1">
            <a:spLocks noChangeArrowheads="1"/>
          </p:cNvSpPr>
          <p:nvPr/>
        </p:nvSpPr>
        <p:spPr bwMode="auto">
          <a:xfrm>
            <a:off x="581660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22</a:t>
            </a:r>
          </a:p>
        </p:txBody>
      </p:sp>
      <p:sp>
        <p:nvSpPr>
          <p:cNvPr id="59395" name="Text Box 301"/>
          <p:cNvSpPr txBox="1">
            <a:spLocks noChangeArrowheads="1"/>
          </p:cNvSpPr>
          <p:nvPr/>
        </p:nvSpPr>
        <p:spPr bwMode="auto">
          <a:xfrm>
            <a:off x="1157288" y="2278063"/>
            <a:ext cx="381000" cy="304800"/>
          </a:xfrm>
          <a:prstGeom prst="rect">
            <a:avLst/>
          </a:prstGeom>
          <a:noFill/>
          <a:ln w="9525">
            <a:noFill/>
            <a:miter lim="800000"/>
            <a:headEnd/>
            <a:tailEnd/>
          </a:ln>
        </p:spPr>
        <p:txBody>
          <a:bodyPr wrap="none">
            <a:spAutoFit/>
          </a:bodyPr>
          <a:lstStyle/>
          <a:p>
            <a:r>
              <a:rPr kumimoji="1" lang="en-US" altLang="zh-CN" sz="1400" b="0" u="none">
                <a:solidFill>
                  <a:srgbClr val="FF0000"/>
                </a:solidFill>
                <a:latin typeface="Arial" charset="0"/>
                <a:ea typeface="黑体" pitchFamily="2" charset="-122"/>
              </a:rPr>
              <a:t>16</a:t>
            </a:r>
          </a:p>
        </p:txBody>
      </p:sp>
      <p:sp>
        <p:nvSpPr>
          <p:cNvPr id="528494" name="Text Box 110"/>
          <p:cNvSpPr txBox="1">
            <a:spLocks noChangeArrowheads="1"/>
          </p:cNvSpPr>
          <p:nvPr/>
        </p:nvSpPr>
        <p:spPr bwMode="auto">
          <a:xfrm>
            <a:off x="407988" y="4581525"/>
            <a:ext cx="7260356" cy="400110"/>
          </a:xfrm>
          <a:prstGeom prst="rect">
            <a:avLst/>
          </a:prstGeom>
          <a:noFill/>
          <a:ln w="9525">
            <a:noFill/>
            <a:miter lim="800000"/>
            <a:headEnd/>
            <a:tailEnd/>
          </a:ln>
        </p:spPr>
        <p:txBody>
          <a:bodyPr wrap="square">
            <a:spAutoFit/>
          </a:bodyPr>
          <a:lstStyle/>
          <a:p>
            <a:r>
              <a:rPr lang="zh-CN" altLang="en-US" sz="2000" b="0" u="none">
                <a:solidFill>
                  <a:srgbClr val="FF6600"/>
                </a:solidFill>
                <a:latin typeface="微软雅黑" pitchFamily="34" charset="-122"/>
              </a:rPr>
              <a:t>慢开始门限的初始值设置为 </a:t>
            </a:r>
            <a:r>
              <a:rPr lang="en-US" altLang="zh-CN" sz="2000" b="0" u="none">
                <a:solidFill>
                  <a:srgbClr val="FF6600"/>
                </a:solidFill>
                <a:latin typeface="微软雅黑" pitchFamily="34" charset="-122"/>
              </a:rPr>
              <a:t>16 </a:t>
            </a:r>
            <a:r>
              <a:rPr lang="zh-CN" altLang="en-US" sz="2000" b="0" u="none">
                <a:solidFill>
                  <a:srgbClr val="FF6600"/>
                </a:solidFill>
                <a:latin typeface="微软雅黑" pitchFamily="34" charset="-122"/>
              </a:rPr>
              <a:t>个报文段，即 </a:t>
            </a:r>
            <a:r>
              <a:rPr lang="en-US" altLang="zh-CN" sz="2000" b="0" u="none">
                <a:solidFill>
                  <a:srgbClr val="FF6600"/>
                </a:solidFill>
                <a:latin typeface="微软雅黑" pitchFamily="34" charset="-122"/>
              </a:rPr>
              <a:t>ssthresh = 16</a:t>
            </a:r>
            <a:r>
              <a:rPr lang="zh-CN" altLang="en-US" sz="2000" b="0" u="none">
                <a:solidFill>
                  <a:srgbClr val="FF6600"/>
                </a:solidFill>
                <a:latin typeface="微软雅黑" pitchFamily="34" charset="-122"/>
              </a:rPr>
              <a:t>。</a:t>
            </a:r>
          </a:p>
        </p:txBody>
      </p:sp>
      <p:sp>
        <p:nvSpPr>
          <p:cNvPr id="59399" name="Line 248"/>
          <p:cNvSpPr>
            <a:spLocks noChangeShapeType="1"/>
          </p:cNvSpPr>
          <p:nvPr/>
        </p:nvSpPr>
        <p:spPr bwMode="auto">
          <a:xfrm>
            <a:off x="4498975" y="1873250"/>
            <a:ext cx="0" cy="793750"/>
          </a:xfrm>
          <a:prstGeom prst="line">
            <a:avLst/>
          </a:prstGeom>
          <a:noFill/>
          <a:ln w="9525">
            <a:solidFill>
              <a:schemeClr val="hlink"/>
            </a:solidFill>
            <a:round/>
            <a:headEnd type="triangle" w="sm" len="med"/>
            <a:tailEnd type="triangle" w="sm" len="med"/>
          </a:ln>
        </p:spPr>
        <p:txBody>
          <a:bodyPr wrap="none" anchor="ctr"/>
          <a:lstStyle/>
          <a:p>
            <a:endParaRPr lang="zh-CN" altLang="en-US"/>
          </a:p>
        </p:txBody>
      </p:sp>
      <p:sp>
        <p:nvSpPr>
          <p:cNvPr id="59400" name="Text Box 249"/>
          <p:cNvSpPr txBox="1">
            <a:spLocks noChangeArrowheads="1"/>
          </p:cNvSpPr>
          <p:nvPr/>
        </p:nvSpPr>
        <p:spPr bwMode="auto">
          <a:xfrm>
            <a:off x="3943350" y="1997075"/>
            <a:ext cx="1069975" cy="336550"/>
          </a:xfrm>
          <a:prstGeom prst="rect">
            <a:avLst/>
          </a:prstGeom>
          <a:noFill/>
          <a:ln w="9525">
            <a:noFill/>
            <a:miter lim="800000"/>
            <a:headEnd/>
            <a:tailEnd/>
          </a:ln>
        </p:spPr>
        <p:txBody>
          <a:bodyPr>
            <a:spAutoFit/>
          </a:bodyPr>
          <a:lstStyle/>
          <a:p>
            <a:r>
              <a:rPr kumimoji="1" lang="en-US" altLang="zh-CN" sz="1600" b="0" u="none">
                <a:solidFill>
                  <a:schemeClr val="accent2"/>
                </a:solidFill>
                <a:latin typeface="Arial" charset="0"/>
                <a:ea typeface="黑体" pitchFamily="2" charset="-122"/>
              </a:rPr>
              <a:t>“</a:t>
            </a:r>
            <a:r>
              <a:rPr kumimoji="1" lang="zh-CN" altLang="en-US" sz="1600" b="0" u="none">
                <a:solidFill>
                  <a:schemeClr val="accent2"/>
                </a:solidFill>
                <a:latin typeface="Arial" charset="0"/>
                <a:ea typeface="黑体" pitchFamily="2" charset="-122"/>
              </a:rPr>
              <a:t>乘法减小”</a:t>
            </a:r>
          </a:p>
        </p:txBody>
      </p:sp>
      <p:sp>
        <p:nvSpPr>
          <p:cNvPr id="59401" name="Rectangle 250"/>
          <p:cNvSpPr>
            <a:spLocks noChangeArrowheads="1"/>
          </p:cNvSpPr>
          <p:nvPr/>
        </p:nvSpPr>
        <p:spPr bwMode="auto">
          <a:xfrm>
            <a:off x="4959350" y="1681163"/>
            <a:ext cx="1209675" cy="1039812"/>
          </a:xfrm>
          <a:prstGeom prst="rect">
            <a:avLst/>
          </a:prstGeom>
          <a:noFill/>
          <a:ln w="9525" algn="ctr">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2" name="Rectangle 251"/>
          <p:cNvSpPr>
            <a:spLocks noChangeArrowheads="1"/>
          </p:cNvSpPr>
          <p:nvPr/>
        </p:nvSpPr>
        <p:spPr bwMode="auto">
          <a:xfrm>
            <a:off x="2295525" y="1487488"/>
            <a:ext cx="1689100" cy="1039812"/>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3" name="Rectangle 252"/>
          <p:cNvSpPr>
            <a:spLocks noChangeArrowheads="1"/>
          </p:cNvSpPr>
          <p:nvPr/>
        </p:nvSpPr>
        <p:spPr bwMode="auto">
          <a:xfrm>
            <a:off x="4152900" y="3463925"/>
            <a:ext cx="833438" cy="56832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4" name="Rectangle 253"/>
          <p:cNvSpPr>
            <a:spLocks noChangeArrowheads="1"/>
          </p:cNvSpPr>
          <p:nvPr/>
        </p:nvSpPr>
        <p:spPr bwMode="auto">
          <a:xfrm>
            <a:off x="1503363" y="3459163"/>
            <a:ext cx="833437" cy="56515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5" name="Line 254"/>
          <p:cNvSpPr>
            <a:spLocks noChangeShapeType="1"/>
          </p:cNvSpPr>
          <p:nvPr/>
        </p:nvSpPr>
        <p:spPr bwMode="auto">
          <a:xfrm>
            <a:off x="1497013" y="3452813"/>
            <a:ext cx="4830762" cy="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06" name="Line 256"/>
          <p:cNvSpPr>
            <a:spLocks noChangeShapeType="1"/>
          </p:cNvSpPr>
          <p:nvPr/>
        </p:nvSpPr>
        <p:spPr bwMode="auto">
          <a:xfrm>
            <a:off x="1701800"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07" name="Line 257"/>
          <p:cNvSpPr>
            <a:spLocks noChangeShapeType="1"/>
          </p:cNvSpPr>
          <p:nvPr/>
        </p:nvSpPr>
        <p:spPr bwMode="auto">
          <a:xfrm>
            <a:off x="19050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8" name="Line 258"/>
          <p:cNvSpPr>
            <a:spLocks noChangeShapeType="1"/>
          </p:cNvSpPr>
          <p:nvPr/>
        </p:nvSpPr>
        <p:spPr bwMode="auto">
          <a:xfrm>
            <a:off x="21097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9" name="Line 259"/>
          <p:cNvSpPr>
            <a:spLocks noChangeShapeType="1"/>
          </p:cNvSpPr>
          <p:nvPr/>
        </p:nvSpPr>
        <p:spPr bwMode="auto">
          <a:xfrm>
            <a:off x="23129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0" name="Line 260"/>
          <p:cNvSpPr>
            <a:spLocks noChangeShapeType="1"/>
          </p:cNvSpPr>
          <p:nvPr/>
        </p:nvSpPr>
        <p:spPr bwMode="auto">
          <a:xfrm>
            <a:off x="25177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1" name="Line 261"/>
          <p:cNvSpPr>
            <a:spLocks noChangeShapeType="1"/>
          </p:cNvSpPr>
          <p:nvPr/>
        </p:nvSpPr>
        <p:spPr bwMode="auto">
          <a:xfrm>
            <a:off x="27225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2" name="Line 262"/>
          <p:cNvSpPr>
            <a:spLocks noChangeShapeType="1"/>
          </p:cNvSpPr>
          <p:nvPr/>
        </p:nvSpPr>
        <p:spPr bwMode="auto">
          <a:xfrm>
            <a:off x="29257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3" name="Line 263"/>
          <p:cNvSpPr>
            <a:spLocks noChangeShapeType="1"/>
          </p:cNvSpPr>
          <p:nvPr/>
        </p:nvSpPr>
        <p:spPr bwMode="auto">
          <a:xfrm>
            <a:off x="31305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4" name="Line 264"/>
          <p:cNvSpPr>
            <a:spLocks noChangeShapeType="1"/>
          </p:cNvSpPr>
          <p:nvPr/>
        </p:nvSpPr>
        <p:spPr bwMode="auto">
          <a:xfrm>
            <a:off x="33337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5" name="Line 265"/>
          <p:cNvSpPr>
            <a:spLocks noChangeShapeType="1"/>
          </p:cNvSpPr>
          <p:nvPr/>
        </p:nvSpPr>
        <p:spPr bwMode="auto">
          <a:xfrm>
            <a:off x="353853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6" name="Line 266"/>
          <p:cNvSpPr>
            <a:spLocks noChangeShapeType="1"/>
          </p:cNvSpPr>
          <p:nvPr/>
        </p:nvSpPr>
        <p:spPr bwMode="auto">
          <a:xfrm>
            <a:off x="37433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7" name="Line 267"/>
          <p:cNvSpPr>
            <a:spLocks noChangeShapeType="1"/>
          </p:cNvSpPr>
          <p:nvPr/>
        </p:nvSpPr>
        <p:spPr bwMode="auto">
          <a:xfrm>
            <a:off x="39465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8" name="Line 268"/>
          <p:cNvSpPr>
            <a:spLocks noChangeShapeType="1"/>
          </p:cNvSpPr>
          <p:nvPr/>
        </p:nvSpPr>
        <p:spPr bwMode="auto">
          <a:xfrm>
            <a:off x="415131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9" name="Line 269"/>
          <p:cNvSpPr>
            <a:spLocks noChangeShapeType="1"/>
          </p:cNvSpPr>
          <p:nvPr/>
        </p:nvSpPr>
        <p:spPr bwMode="auto">
          <a:xfrm>
            <a:off x="4354513"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20" name="Line 270"/>
          <p:cNvSpPr>
            <a:spLocks noChangeShapeType="1"/>
          </p:cNvSpPr>
          <p:nvPr/>
        </p:nvSpPr>
        <p:spPr bwMode="auto">
          <a:xfrm>
            <a:off x="45593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1" name="Line 271"/>
          <p:cNvSpPr>
            <a:spLocks noChangeShapeType="1"/>
          </p:cNvSpPr>
          <p:nvPr/>
        </p:nvSpPr>
        <p:spPr bwMode="auto">
          <a:xfrm>
            <a:off x="47625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2" name="Line 272"/>
          <p:cNvSpPr>
            <a:spLocks noChangeShapeType="1"/>
          </p:cNvSpPr>
          <p:nvPr/>
        </p:nvSpPr>
        <p:spPr bwMode="auto">
          <a:xfrm>
            <a:off x="49672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3" name="Line 273"/>
          <p:cNvSpPr>
            <a:spLocks noChangeShapeType="1"/>
          </p:cNvSpPr>
          <p:nvPr/>
        </p:nvSpPr>
        <p:spPr bwMode="auto">
          <a:xfrm>
            <a:off x="51704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4" name="Line 274"/>
          <p:cNvSpPr>
            <a:spLocks noChangeShapeType="1"/>
          </p:cNvSpPr>
          <p:nvPr/>
        </p:nvSpPr>
        <p:spPr bwMode="auto">
          <a:xfrm>
            <a:off x="53752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5" name="Line 275"/>
          <p:cNvSpPr>
            <a:spLocks noChangeShapeType="1"/>
          </p:cNvSpPr>
          <p:nvPr/>
        </p:nvSpPr>
        <p:spPr bwMode="auto">
          <a:xfrm>
            <a:off x="55784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6" name="Line 276"/>
          <p:cNvSpPr>
            <a:spLocks noChangeShapeType="1"/>
          </p:cNvSpPr>
          <p:nvPr/>
        </p:nvSpPr>
        <p:spPr bwMode="auto">
          <a:xfrm>
            <a:off x="57832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7" name="Line 277"/>
          <p:cNvSpPr>
            <a:spLocks noChangeShapeType="1"/>
          </p:cNvSpPr>
          <p:nvPr/>
        </p:nvSpPr>
        <p:spPr bwMode="auto">
          <a:xfrm>
            <a:off x="59864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8" name="Line 279"/>
          <p:cNvSpPr>
            <a:spLocks noChangeShapeType="1"/>
          </p:cNvSpPr>
          <p:nvPr/>
        </p:nvSpPr>
        <p:spPr bwMode="auto">
          <a:xfrm>
            <a:off x="1497013" y="3187700"/>
            <a:ext cx="204787" cy="0"/>
          </a:xfrm>
          <a:prstGeom prst="line">
            <a:avLst/>
          </a:prstGeom>
          <a:noFill/>
          <a:ln w="9525">
            <a:solidFill>
              <a:schemeClr val="tx1"/>
            </a:solidFill>
            <a:round/>
            <a:headEnd/>
            <a:tailEnd/>
          </a:ln>
        </p:spPr>
        <p:txBody>
          <a:bodyPr wrap="none" anchor="ctr"/>
          <a:lstStyle/>
          <a:p>
            <a:endParaRPr lang="zh-CN" altLang="en-US"/>
          </a:p>
        </p:txBody>
      </p:sp>
      <p:sp>
        <p:nvSpPr>
          <p:cNvPr id="59429" name="Line 280"/>
          <p:cNvSpPr>
            <a:spLocks noChangeShapeType="1"/>
          </p:cNvSpPr>
          <p:nvPr/>
        </p:nvSpPr>
        <p:spPr bwMode="auto">
          <a:xfrm>
            <a:off x="1497013" y="2922588"/>
            <a:ext cx="204787" cy="0"/>
          </a:xfrm>
          <a:prstGeom prst="line">
            <a:avLst/>
          </a:prstGeom>
          <a:noFill/>
          <a:ln w="9525">
            <a:solidFill>
              <a:schemeClr val="tx1"/>
            </a:solidFill>
            <a:round/>
            <a:headEnd/>
            <a:tailEnd/>
          </a:ln>
        </p:spPr>
        <p:txBody>
          <a:bodyPr wrap="none" anchor="ctr"/>
          <a:lstStyle/>
          <a:p>
            <a:endParaRPr lang="zh-CN" altLang="en-US"/>
          </a:p>
        </p:txBody>
      </p:sp>
      <p:sp>
        <p:nvSpPr>
          <p:cNvPr id="59430" name="Line 281"/>
          <p:cNvSpPr>
            <a:spLocks noChangeShapeType="1"/>
          </p:cNvSpPr>
          <p:nvPr/>
        </p:nvSpPr>
        <p:spPr bwMode="auto">
          <a:xfrm>
            <a:off x="1497013" y="2659063"/>
            <a:ext cx="204787" cy="0"/>
          </a:xfrm>
          <a:prstGeom prst="line">
            <a:avLst/>
          </a:prstGeom>
          <a:noFill/>
          <a:ln w="9525">
            <a:solidFill>
              <a:schemeClr val="tx1"/>
            </a:solidFill>
            <a:round/>
            <a:headEnd/>
            <a:tailEnd/>
          </a:ln>
        </p:spPr>
        <p:txBody>
          <a:bodyPr wrap="none" anchor="ctr"/>
          <a:lstStyle/>
          <a:p>
            <a:endParaRPr lang="zh-CN" altLang="en-US"/>
          </a:p>
        </p:txBody>
      </p:sp>
      <p:sp>
        <p:nvSpPr>
          <p:cNvPr id="59431" name="Line 282"/>
          <p:cNvSpPr>
            <a:spLocks noChangeShapeType="1"/>
          </p:cNvSpPr>
          <p:nvPr/>
        </p:nvSpPr>
        <p:spPr bwMode="auto">
          <a:xfrm>
            <a:off x="1497013" y="2395538"/>
            <a:ext cx="204787" cy="0"/>
          </a:xfrm>
          <a:prstGeom prst="line">
            <a:avLst/>
          </a:prstGeom>
          <a:noFill/>
          <a:ln w="9525">
            <a:solidFill>
              <a:schemeClr val="hlink"/>
            </a:solidFill>
            <a:round/>
            <a:headEnd/>
            <a:tailEnd/>
          </a:ln>
        </p:spPr>
        <p:txBody>
          <a:bodyPr wrap="none" anchor="ctr"/>
          <a:lstStyle/>
          <a:p>
            <a:endParaRPr lang="zh-CN" altLang="en-US"/>
          </a:p>
        </p:txBody>
      </p:sp>
      <p:sp>
        <p:nvSpPr>
          <p:cNvPr id="59432" name="Line 283"/>
          <p:cNvSpPr>
            <a:spLocks noChangeShapeType="1"/>
          </p:cNvSpPr>
          <p:nvPr/>
        </p:nvSpPr>
        <p:spPr bwMode="auto">
          <a:xfrm>
            <a:off x="1497013" y="2132013"/>
            <a:ext cx="204787" cy="0"/>
          </a:xfrm>
          <a:prstGeom prst="line">
            <a:avLst/>
          </a:prstGeom>
          <a:noFill/>
          <a:ln w="9525">
            <a:solidFill>
              <a:schemeClr val="tx1"/>
            </a:solidFill>
            <a:round/>
            <a:headEnd/>
            <a:tailEnd/>
          </a:ln>
        </p:spPr>
        <p:txBody>
          <a:bodyPr wrap="none" anchor="ctr"/>
          <a:lstStyle/>
          <a:p>
            <a:endParaRPr lang="zh-CN" altLang="en-US"/>
          </a:p>
        </p:txBody>
      </p:sp>
      <p:sp>
        <p:nvSpPr>
          <p:cNvPr id="59433" name="Line 284"/>
          <p:cNvSpPr>
            <a:spLocks noChangeShapeType="1"/>
          </p:cNvSpPr>
          <p:nvPr/>
        </p:nvSpPr>
        <p:spPr bwMode="auto">
          <a:xfrm>
            <a:off x="1497013" y="1865313"/>
            <a:ext cx="204787" cy="0"/>
          </a:xfrm>
          <a:prstGeom prst="line">
            <a:avLst/>
          </a:prstGeom>
          <a:noFill/>
          <a:ln w="9525">
            <a:solidFill>
              <a:schemeClr val="tx1"/>
            </a:solidFill>
            <a:round/>
            <a:headEnd/>
            <a:tailEnd/>
          </a:ln>
        </p:spPr>
        <p:txBody>
          <a:bodyPr wrap="none" anchor="ctr"/>
          <a:lstStyle/>
          <a:p>
            <a:endParaRPr lang="zh-CN" altLang="en-US"/>
          </a:p>
        </p:txBody>
      </p:sp>
      <p:sp>
        <p:nvSpPr>
          <p:cNvPr id="59434" name="Text Box 285"/>
          <p:cNvSpPr txBox="1">
            <a:spLocks noChangeArrowheads="1"/>
          </p:cNvSpPr>
          <p:nvPr/>
        </p:nvSpPr>
        <p:spPr bwMode="auto">
          <a:xfrm>
            <a:off x="17700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a:t>
            </a:r>
          </a:p>
        </p:txBody>
      </p:sp>
      <p:sp>
        <p:nvSpPr>
          <p:cNvPr id="59435" name="Text Box 286"/>
          <p:cNvSpPr txBox="1">
            <a:spLocks noChangeArrowheads="1"/>
          </p:cNvSpPr>
          <p:nvPr/>
        </p:nvSpPr>
        <p:spPr bwMode="auto">
          <a:xfrm>
            <a:off x="21764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36" name="Text Box 287"/>
          <p:cNvSpPr txBox="1">
            <a:spLocks noChangeArrowheads="1"/>
          </p:cNvSpPr>
          <p:nvPr/>
        </p:nvSpPr>
        <p:spPr bwMode="auto">
          <a:xfrm>
            <a:off x="2584450"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6</a:t>
            </a:r>
          </a:p>
        </p:txBody>
      </p:sp>
      <p:sp>
        <p:nvSpPr>
          <p:cNvPr id="59437" name="Text Box 288"/>
          <p:cNvSpPr txBox="1">
            <a:spLocks noChangeArrowheads="1"/>
          </p:cNvSpPr>
          <p:nvPr/>
        </p:nvSpPr>
        <p:spPr bwMode="auto">
          <a:xfrm>
            <a:off x="3006725"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38" name="Text Box 289"/>
          <p:cNvSpPr txBox="1">
            <a:spLocks noChangeArrowheads="1"/>
          </p:cNvSpPr>
          <p:nvPr/>
        </p:nvSpPr>
        <p:spPr bwMode="auto">
          <a:xfrm>
            <a:off x="334645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10</a:t>
            </a:r>
          </a:p>
        </p:txBody>
      </p:sp>
      <p:sp>
        <p:nvSpPr>
          <p:cNvPr id="59439" name="Text Box 290"/>
          <p:cNvSpPr txBox="1">
            <a:spLocks noChangeArrowheads="1"/>
          </p:cNvSpPr>
          <p:nvPr/>
        </p:nvSpPr>
        <p:spPr bwMode="auto">
          <a:xfrm>
            <a:off x="3786188" y="3467100"/>
            <a:ext cx="381000" cy="304800"/>
          </a:xfrm>
          <a:prstGeom prst="rect">
            <a:avLst/>
          </a:prstGeom>
          <a:noFill/>
          <a:ln w="9525">
            <a:noFill/>
            <a:miter lim="800000"/>
            <a:headEnd/>
            <a:tailEnd/>
          </a:ln>
        </p:spPr>
        <p:txBody>
          <a:bodyPr wrap="none">
            <a:spAutoFit/>
          </a:bodyPr>
          <a:lstStyle/>
          <a:p>
            <a:r>
              <a:rPr kumimoji="1" lang="en-US" altLang="zh-CN" sz="1400" b="0" u="none" dirty="0">
                <a:solidFill>
                  <a:schemeClr val="tx1"/>
                </a:solidFill>
                <a:latin typeface="Arial" charset="0"/>
                <a:ea typeface="黑体" pitchFamily="2" charset="-122"/>
              </a:rPr>
              <a:t>12</a:t>
            </a:r>
          </a:p>
        </p:txBody>
      </p:sp>
      <p:sp>
        <p:nvSpPr>
          <p:cNvPr id="59440" name="Text Box 291"/>
          <p:cNvSpPr txBox="1">
            <a:spLocks noChangeArrowheads="1"/>
          </p:cNvSpPr>
          <p:nvPr/>
        </p:nvSpPr>
        <p:spPr bwMode="auto">
          <a:xfrm>
            <a:off x="41735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14</a:t>
            </a:r>
          </a:p>
        </p:txBody>
      </p:sp>
      <p:sp>
        <p:nvSpPr>
          <p:cNvPr id="59441" name="Text Box 292"/>
          <p:cNvSpPr txBox="1">
            <a:spLocks noChangeArrowheads="1"/>
          </p:cNvSpPr>
          <p:nvPr/>
        </p:nvSpPr>
        <p:spPr bwMode="auto">
          <a:xfrm>
            <a:off x="45815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16</a:t>
            </a:r>
          </a:p>
        </p:txBody>
      </p:sp>
      <p:sp>
        <p:nvSpPr>
          <p:cNvPr id="59442" name="Text Box 293"/>
          <p:cNvSpPr txBox="1">
            <a:spLocks noChangeArrowheads="1"/>
          </p:cNvSpPr>
          <p:nvPr/>
        </p:nvSpPr>
        <p:spPr bwMode="auto">
          <a:xfrm>
            <a:off x="50117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18</a:t>
            </a:r>
          </a:p>
        </p:txBody>
      </p:sp>
      <p:sp>
        <p:nvSpPr>
          <p:cNvPr id="59443" name="Text Box 294"/>
          <p:cNvSpPr txBox="1">
            <a:spLocks noChangeArrowheads="1"/>
          </p:cNvSpPr>
          <p:nvPr/>
        </p:nvSpPr>
        <p:spPr bwMode="auto">
          <a:xfrm>
            <a:off x="54197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44" name="Text Box 296"/>
          <p:cNvSpPr txBox="1">
            <a:spLocks noChangeArrowheads="1"/>
          </p:cNvSpPr>
          <p:nvPr/>
        </p:nvSpPr>
        <p:spPr bwMode="auto">
          <a:xfrm>
            <a:off x="139541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5" name="Text Box 297"/>
          <p:cNvSpPr txBox="1">
            <a:spLocks noChangeArrowheads="1"/>
          </p:cNvSpPr>
          <p:nvPr/>
        </p:nvSpPr>
        <p:spPr bwMode="auto">
          <a:xfrm>
            <a:off x="1258888" y="33099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6" name="Text Box 298"/>
          <p:cNvSpPr txBox="1">
            <a:spLocks noChangeArrowheads="1"/>
          </p:cNvSpPr>
          <p:nvPr/>
        </p:nvSpPr>
        <p:spPr bwMode="auto">
          <a:xfrm>
            <a:off x="1258888" y="3044825"/>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47" name="Text Box 299"/>
          <p:cNvSpPr txBox="1">
            <a:spLocks noChangeArrowheads="1"/>
          </p:cNvSpPr>
          <p:nvPr/>
        </p:nvSpPr>
        <p:spPr bwMode="auto">
          <a:xfrm>
            <a:off x="1258888" y="27892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48" name="Text Box 300"/>
          <p:cNvSpPr txBox="1">
            <a:spLocks noChangeArrowheads="1"/>
          </p:cNvSpPr>
          <p:nvPr/>
        </p:nvSpPr>
        <p:spPr bwMode="auto">
          <a:xfrm>
            <a:off x="1157288" y="2535238"/>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12</a:t>
            </a:r>
          </a:p>
        </p:txBody>
      </p:sp>
      <p:sp>
        <p:nvSpPr>
          <p:cNvPr id="59449" name="Text Box 302"/>
          <p:cNvSpPr txBox="1">
            <a:spLocks noChangeArrowheads="1"/>
          </p:cNvSpPr>
          <p:nvPr/>
        </p:nvSpPr>
        <p:spPr bwMode="auto">
          <a:xfrm>
            <a:off x="1157288" y="201295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50" name="Text Box 303"/>
          <p:cNvSpPr txBox="1">
            <a:spLocks noChangeArrowheads="1"/>
          </p:cNvSpPr>
          <p:nvPr/>
        </p:nvSpPr>
        <p:spPr bwMode="auto">
          <a:xfrm>
            <a:off x="1157288" y="1749425"/>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24</a:t>
            </a:r>
          </a:p>
        </p:txBody>
      </p:sp>
      <p:sp>
        <p:nvSpPr>
          <p:cNvPr id="59451" name="Oval 304"/>
          <p:cNvSpPr>
            <a:spLocks noChangeArrowheads="1"/>
          </p:cNvSpPr>
          <p:nvPr/>
        </p:nvSpPr>
        <p:spPr bwMode="auto">
          <a:xfrm>
            <a:off x="2066925" y="2897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2" name="Oval 305"/>
          <p:cNvSpPr>
            <a:spLocks noChangeArrowheads="1"/>
          </p:cNvSpPr>
          <p:nvPr/>
        </p:nvSpPr>
        <p:spPr bwMode="auto">
          <a:xfrm>
            <a:off x="1863725" y="3162300"/>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3" name="Oval 306"/>
          <p:cNvSpPr>
            <a:spLocks noChangeArrowheads="1"/>
          </p:cNvSpPr>
          <p:nvPr/>
        </p:nvSpPr>
        <p:spPr bwMode="auto">
          <a:xfrm>
            <a:off x="1463675"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4" name="Oval 307"/>
          <p:cNvSpPr>
            <a:spLocks noChangeArrowheads="1"/>
          </p:cNvSpPr>
          <p:nvPr/>
        </p:nvSpPr>
        <p:spPr bwMode="auto">
          <a:xfrm>
            <a:off x="1649413" y="32877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5" name="Oval 308"/>
          <p:cNvSpPr>
            <a:spLocks noChangeArrowheads="1"/>
          </p:cNvSpPr>
          <p:nvPr/>
        </p:nvSpPr>
        <p:spPr bwMode="auto">
          <a:xfrm>
            <a:off x="2271713" y="2366963"/>
            <a:ext cx="77787"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6" name="Oval 309"/>
          <p:cNvSpPr>
            <a:spLocks noChangeArrowheads="1"/>
          </p:cNvSpPr>
          <p:nvPr/>
        </p:nvSpPr>
        <p:spPr bwMode="auto">
          <a:xfrm>
            <a:off x="2474913" y="229711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7" name="Oval 310"/>
          <p:cNvSpPr>
            <a:spLocks noChangeArrowheads="1"/>
          </p:cNvSpPr>
          <p:nvPr/>
        </p:nvSpPr>
        <p:spPr bwMode="auto">
          <a:xfrm>
            <a:off x="2678113" y="22336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8" name="Oval 311"/>
          <p:cNvSpPr>
            <a:spLocks noChangeArrowheads="1"/>
          </p:cNvSpPr>
          <p:nvPr/>
        </p:nvSpPr>
        <p:spPr bwMode="auto">
          <a:xfrm>
            <a:off x="3092450" y="2100263"/>
            <a:ext cx="77788"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9" name="Oval 312"/>
          <p:cNvSpPr>
            <a:spLocks noChangeArrowheads="1"/>
          </p:cNvSpPr>
          <p:nvPr/>
        </p:nvSpPr>
        <p:spPr bwMode="auto">
          <a:xfrm>
            <a:off x="2882900" y="21669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0" name="Oval 313"/>
          <p:cNvSpPr>
            <a:spLocks noChangeArrowheads="1"/>
          </p:cNvSpPr>
          <p:nvPr/>
        </p:nvSpPr>
        <p:spPr bwMode="auto">
          <a:xfrm>
            <a:off x="3295650" y="2035175"/>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1" name="Oval 314"/>
          <p:cNvSpPr>
            <a:spLocks noChangeArrowheads="1"/>
          </p:cNvSpPr>
          <p:nvPr/>
        </p:nvSpPr>
        <p:spPr bwMode="auto">
          <a:xfrm>
            <a:off x="3495675" y="197326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2" name="Oval 315"/>
          <p:cNvSpPr>
            <a:spLocks noChangeArrowheads="1"/>
          </p:cNvSpPr>
          <p:nvPr/>
        </p:nvSpPr>
        <p:spPr bwMode="auto">
          <a:xfrm>
            <a:off x="3898900" y="1830388"/>
            <a:ext cx="80963" cy="61912"/>
          </a:xfrm>
          <a:prstGeom prst="ellipse">
            <a:avLst/>
          </a:prstGeom>
          <a:noFill/>
          <a:ln w="9525">
            <a:solidFill>
              <a:schemeClr val="folHlink"/>
            </a:solidFill>
            <a:round/>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63" name="Oval 316"/>
          <p:cNvSpPr>
            <a:spLocks noChangeArrowheads="1"/>
          </p:cNvSpPr>
          <p:nvPr/>
        </p:nvSpPr>
        <p:spPr bwMode="auto">
          <a:xfrm>
            <a:off x="3698875" y="1895475"/>
            <a:ext cx="80963"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4" name="Oval 318"/>
          <p:cNvSpPr>
            <a:spLocks noChangeArrowheads="1"/>
          </p:cNvSpPr>
          <p:nvPr/>
        </p:nvSpPr>
        <p:spPr bwMode="auto">
          <a:xfrm>
            <a:off x="4933950" y="2627313"/>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5" name="Oval 319"/>
          <p:cNvSpPr>
            <a:spLocks noChangeArrowheads="1"/>
          </p:cNvSpPr>
          <p:nvPr/>
        </p:nvSpPr>
        <p:spPr bwMode="auto">
          <a:xfrm>
            <a:off x="4311650" y="3279775"/>
            <a:ext cx="79375"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6" name="Oval 320"/>
          <p:cNvSpPr>
            <a:spLocks noChangeArrowheads="1"/>
          </p:cNvSpPr>
          <p:nvPr/>
        </p:nvSpPr>
        <p:spPr bwMode="auto">
          <a:xfrm>
            <a:off x="4519613" y="3151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7" name="Oval 321"/>
          <p:cNvSpPr>
            <a:spLocks noChangeArrowheads="1"/>
          </p:cNvSpPr>
          <p:nvPr/>
        </p:nvSpPr>
        <p:spPr bwMode="auto">
          <a:xfrm>
            <a:off x="4103688"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8" name="Oval 322"/>
          <p:cNvSpPr>
            <a:spLocks noChangeArrowheads="1"/>
          </p:cNvSpPr>
          <p:nvPr/>
        </p:nvSpPr>
        <p:spPr bwMode="auto">
          <a:xfrm>
            <a:off x="4716463" y="28908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9" name="Oval 323"/>
          <p:cNvSpPr>
            <a:spLocks noChangeArrowheads="1"/>
          </p:cNvSpPr>
          <p:nvPr/>
        </p:nvSpPr>
        <p:spPr bwMode="auto">
          <a:xfrm>
            <a:off x="5132388" y="25574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0" name="Oval 324"/>
          <p:cNvSpPr>
            <a:spLocks noChangeArrowheads="1"/>
          </p:cNvSpPr>
          <p:nvPr/>
        </p:nvSpPr>
        <p:spPr bwMode="auto">
          <a:xfrm>
            <a:off x="5740400" y="2357438"/>
            <a:ext cx="79375"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1" name="Oval 325"/>
          <p:cNvSpPr>
            <a:spLocks noChangeArrowheads="1"/>
          </p:cNvSpPr>
          <p:nvPr/>
        </p:nvSpPr>
        <p:spPr bwMode="auto">
          <a:xfrm>
            <a:off x="5332413" y="248761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2" name="Oval 326"/>
          <p:cNvSpPr>
            <a:spLocks noChangeArrowheads="1"/>
          </p:cNvSpPr>
          <p:nvPr/>
        </p:nvSpPr>
        <p:spPr bwMode="auto">
          <a:xfrm>
            <a:off x="5535613" y="2424113"/>
            <a:ext cx="80962"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3" name="Text Box 328"/>
          <p:cNvSpPr txBox="1">
            <a:spLocks noChangeArrowheads="1"/>
          </p:cNvSpPr>
          <p:nvPr/>
        </p:nvSpPr>
        <p:spPr bwMode="auto">
          <a:xfrm>
            <a:off x="654050" y="1347788"/>
            <a:ext cx="157480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拥塞窗口 </a:t>
            </a:r>
            <a:r>
              <a:rPr kumimoji="1" lang="en-US" altLang="zh-CN" sz="1600" b="0" u="none">
                <a:solidFill>
                  <a:schemeClr val="tx1"/>
                </a:solidFill>
                <a:latin typeface="微软雅黑" pitchFamily="34" charset="-122"/>
              </a:rPr>
              <a:t>cwnd</a:t>
            </a:r>
          </a:p>
        </p:txBody>
      </p:sp>
      <p:sp>
        <p:nvSpPr>
          <p:cNvPr id="59475" name="Text Box 330"/>
          <p:cNvSpPr txBox="1">
            <a:spLocks noChangeArrowheads="1"/>
          </p:cNvSpPr>
          <p:nvPr/>
        </p:nvSpPr>
        <p:spPr bwMode="auto">
          <a:xfrm>
            <a:off x="4151313" y="1498600"/>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网络拥塞</a:t>
            </a:r>
          </a:p>
        </p:txBody>
      </p:sp>
      <p:sp>
        <p:nvSpPr>
          <p:cNvPr id="59476" name="Line 331"/>
          <p:cNvSpPr>
            <a:spLocks noChangeShapeType="1"/>
          </p:cNvSpPr>
          <p:nvPr/>
        </p:nvSpPr>
        <p:spPr bwMode="auto">
          <a:xfrm flipH="1">
            <a:off x="3946525" y="1665288"/>
            <a:ext cx="268288" cy="200025"/>
          </a:xfrm>
          <a:prstGeom prst="line">
            <a:avLst/>
          </a:prstGeom>
          <a:noFill/>
          <a:ln w="9525">
            <a:solidFill>
              <a:schemeClr val="accent2"/>
            </a:solidFill>
            <a:round/>
            <a:headEnd/>
            <a:tailEnd type="triangle" w="sm" len="lg"/>
          </a:ln>
        </p:spPr>
        <p:txBody>
          <a:bodyPr wrap="none" anchor="ctr"/>
          <a:lstStyle/>
          <a:p>
            <a:endParaRPr lang="zh-CN" altLang="en-US"/>
          </a:p>
        </p:txBody>
      </p:sp>
      <p:sp>
        <p:nvSpPr>
          <p:cNvPr id="59477" name="Text Box 332"/>
          <p:cNvSpPr txBox="1">
            <a:spLocks noChangeArrowheads="1"/>
          </p:cNvSpPr>
          <p:nvPr/>
        </p:nvSpPr>
        <p:spPr bwMode="auto">
          <a:xfrm>
            <a:off x="2451100" y="3011488"/>
            <a:ext cx="14033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指数规律增长</a:t>
            </a:r>
          </a:p>
        </p:txBody>
      </p:sp>
      <p:sp>
        <p:nvSpPr>
          <p:cNvPr id="59478" name="Line 333"/>
          <p:cNvSpPr>
            <a:spLocks noChangeShapeType="1"/>
          </p:cNvSpPr>
          <p:nvPr/>
        </p:nvSpPr>
        <p:spPr bwMode="auto">
          <a:xfrm flipH="1" flipV="1">
            <a:off x="1973263" y="3081338"/>
            <a:ext cx="544512" cy="53975"/>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79" name="Rectangle 334"/>
          <p:cNvSpPr>
            <a:spLocks noChangeArrowheads="1"/>
          </p:cNvSpPr>
          <p:nvPr/>
        </p:nvSpPr>
        <p:spPr bwMode="auto">
          <a:xfrm>
            <a:off x="1565275" y="1812925"/>
            <a:ext cx="169863" cy="140970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0" name="Line 335"/>
          <p:cNvSpPr>
            <a:spLocks noChangeShapeType="1"/>
          </p:cNvSpPr>
          <p:nvPr/>
        </p:nvSpPr>
        <p:spPr bwMode="auto">
          <a:xfrm>
            <a:off x="1565275" y="2395538"/>
            <a:ext cx="7477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81" name="Rectangle 338"/>
          <p:cNvSpPr>
            <a:spLocks noChangeArrowheads="1"/>
          </p:cNvSpPr>
          <p:nvPr/>
        </p:nvSpPr>
        <p:spPr bwMode="auto">
          <a:xfrm>
            <a:off x="1836738" y="3294063"/>
            <a:ext cx="2176462"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2" name="Rectangle 339"/>
          <p:cNvSpPr>
            <a:spLocks noChangeArrowheads="1"/>
          </p:cNvSpPr>
          <p:nvPr/>
        </p:nvSpPr>
        <p:spPr bwMode="auto">
          <a:xfrm>
            <a:off x="4491038" y="3294063"/>
            <a:ext cx="1563687"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374876" name="Text Box 340"/>
          <p:cNvSpPr txBox="1">
            <a:spLocks noChangeArrowheads="1"/>
          </p:cNvSpPr>
          <p:nvPr/>
        </p:nvSpPr>
        <p:spPr bwMode="auto">
          <a:xfrm>
            <a:off x="179388" y="1924050"/>
            <a:ext cx="1008062" cy="581025"/>
          </a:xfrm>
          <a:prstGeom prst="rect">
            <a:avLst/>
          </a:prstGeom>
          <a:noFill/>
          <a:ln w="9525">
            <a:noFill/>
            <a:miter lim="800000"/>
            <a:headEnd/>
            <a:tailEnd/>
          </a:ln>
        </p:spPr>
        <p:txBody>
          <a:bodyPr>
            <a:spAutoFit/>
          </a:bodyPr>
          <a:lstStyle/>
          <a:p>
            <a:pPr algn="ctr"/>
            <a:r>
              <a:rPr kumimoji="1" lang="en-US" altLang="zh-CN" sz="1600" b="0" u="none">
                <a:solidFill>
                  <a:srgbClr val="FF0000"/>
                </a:solidFill>
                <a:latin typeface="Arial" charset="0"/>
                <a:ea typeface="黑体" pitchFamily="2" charset="-122"/>
              </a:rPr>
              <a:t>ssthresh </a:t>
            </a:r>
            <a:r>
              <a:rPr kumimoji="1" lang="zh-CN" altLang="en-US" sz="1600" b="0" u="none">
                <a:solidFill>
                  <a:srgbClr val="FF0000"/>
                </a:solidFill>
                <a:latin typeface="Arial" charset="0"/>
                <a:ea typeface="黑体" pitchFamily="2" charset="-122"/>
              </a:rPr>
              <a:t>的初始值</a:t>
            </a:r>
          </a:p>
        </p:txBody>
      </p:sp>
      <p:sp>
        <p:nvSpPr>
          <p:cNvPr id="374877" name="Text Box 341"/>
          <p:cNvSpPr txBox="1">
            <a:spLocks noChangeArrowheads="1"/>
          </p:cNvSpPr>
          <p:nvPr/>
        </p:nvSpPr>
        <p:spPr bwMode="auto">
          <a:xfrm>
            <a:off x="304800" y="3097213"/>
            <a:ext cx="925513"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5" name="Line 342"/>
          <p:cNvSpPr>
            <a:spLocks noChangeShapeType="1"/>
          </p:cNvSpPr>
          <p:nvPr/>
        </p:nvSpPr>
        <p:spPr bwMode="auto">
          <a:xfrm>
            <a:off x="985838" y="3252788"/>
            <a:ext cx="477837" cy="10795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86" name="Text Box 343"/>
          <p:cNvSpPr txBox="1">
            <a:spLocks noChangeArrowheads="1"/>
          </p:cNvSpPr>
          <p:nvPr/>
        </p:nvSpPr>
        <p:spPr bwMode="auto">
          <a:xfrm>
            <a:off x="1584325" y="3713163"/>
            <a:ext cx="927100"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7" name="Text Box 344"/>
          <p:cNvSpPr txBox="1">
            <a:spLocks noChangeArrowheads="1"/>
          </p:cNvSpPr>
          <p:nvPr/>
        </p:nvSpPr>
        <p:spPr bwMode="auto">
          <a:xfrm>
            <a:off x="4221163" y="3729038"/>
            <a:ext cx="927100" cy="336550"/>
          </a:xfrm>
          <a:prstGeom prst="rect">
            <a:avLst/>
          </a:prstGeom>
          <a:noFill/>
          <a:ln w="9525">
            <a:noFill/>
            <a:miter lim="800000"/>
            <a:headEnd/>
            <a:tailEnd/>
          </a:ln>
        </p:spPr>
        <p:txBody>
          <a:bodyPr>
            <a:spAutoFit/>
          </a:bodyPr>
          <a:lstStyle/>
          <a:p>
            <a:r>
              <a:rPr kumimoji="1" lang="zh-CN" altLang="en-US" sz="1600" b="0" u="none" dirty="0">
                <a:solidFill>
                  <a:schemeClr val="tx1"/>
                </a:solidFill>
                <a:latin typeface="Arial" charset="0"/>
                <a:ea typeface="黑体" pitchFamily="2" charset="-122"/>
              </a:rPr>
              <a:t>慢开始</a:t>
            </a:r>
          </a:p>
        </p:txBody>
      </p:sp>
      <p:sp>
        <p:nvSpPr>
          <p:cNvPr id="59488" name="Text Box 345"/>
          <p:cNvSpPr txBox="1">
            <a:spLocks noChangeArrowheads="1"/>
          </p:cNvSpPr>
          <p:nvPr/>
        </p:nvSpPr>
        <p:spPr bwMode="auto">
          <a:xfrm>
            <a:off x="2513013" y="1460500"/>
            <a:ext cx="1135062"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accent2"/>
                </a:solidFill>
                <a:latin typeface="Arial" charset="0"/>
                <a:ea typeface="黑体" pitchFamily="2" charset="-122"/>
              </a:rPr>
              <a:t>“加法增大”</a:t>
            </a:r>
          </a:p>
        </p:txBody>
      </p:sp>
      <p:sp>
        <p:nvSpPr>
          <p:cNvPr id="59489" name="Text Box 346"/>
          <p:cNvSpPr txBox="1">
            <a:spLocks noChangeArrowheads="1"/>
          </p:cNvSpPr>
          <p:nvPr/>
        </p:nvSpPr>
        <p:spPr bwMode="auto">
          <a:xfrm>
            <a:off x="4968875" y="1744663"/>
            <a:ext cx="1133475"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tx1"/>
                </a:solidFill>
                <a:latin typeface="Arial" charset="0"/>
                <a:ea typeface="黑体" pitchFamily="2" charset="-122"/>
              </a:rPr>
              <a:t>“加法增大”</a:t>
            </a:r>
          </a:p>
        </p:txBody>
      </p:sp>
      <p:sp>
        <p:nvSpPr>
          <p:cNvPr id="59490" name="Line 337"/>
          <p:cNvSpPr>
            <a:spLocks noChangeShapeType="1"/>
          </p:cNvSpPr>
          <p:nvPr/>
        </p:nvSpPr>
        <p:spPr bwMode="auto">
          <a:xfrm rot="10800000">
            <a:off x="1565275" y="2659063"/>
            <a:ext cx="36052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1" name="Line 336"/>
          <p:cNvSpPr>
            <a:spLocks noChangeShapeType="1"/>
          </p:cNvSpPr>
          <p:nvPr/>
        </p:nvSpPr>
        <p:spPr bwMode="auto">
          <a:xfrm flipV="1">
            <a:off x="1565275" y="1865313"/>
            <a:ext cx="325596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2" name="Text Box 327"/>
          <p:cNvSpPr txBox="1">
            <a:spLocks noChangeArrowheads="1"/>
          </p:cNvSpPr>
          <p:nvPr/>
        </p:nvSpPr>
        <p:spPr bwMode="auto">
          <a:xfrm>
            <a:off x="5651500" y="3027363"/>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传输轮次</a:t>
            </a:r>
          </a:p>
        </p:txBody>
      </p:sp>
      <p:sp>
        <p:nvSpPr>
          <p:cNvPr id="59493" name="Freeform 317"/>
          <p:cNvSpPr>
            <a:spLocks/>
          </p:cNvSpPr>
          <p:nvPr/>
        </p:nvSpPr>
        <p:spPr bwMode="auto">
          <a:xfrm>
            <a:off x="1428750" y="1847850"/>
            <a:ext cx="4481513" cy="1511300"/>
          </a:xfrm>
          <a:custGeom>
            <a:avLst/>
            <a:gdLst>
              <a:gd name="T0" fmla="*/ 2147483647 w 3162"/>
              <a:gd name="T1" fmla="*/ 639776842 h 1370"/>
              <a:gd name="T2" fmla="*/ 2147483647 w 3162"/>
              <a:gd name="T3" fmla="*/ 1051687981 h 1370"/>
              <a:gd name="T4" fmla="*/ 2147483647 w 3162"/>
              <a:gd name="T5" fmla="*/ 1393486990 h 1370"/>
              <a:gd name="T6" fmla="*/ 2147483647 w 3162"/>
              <a:gd name="T7" fmla="*/ 1752815013 h 1370"/>
              <a:gd name="T8" fmla="*/ 2147483647 w 3162"/>
              <a:gd name="T9" fmla="*/ 1928096091 h 1370"/>
              <a:gd name="T10" fmla="*/ 2147483647 w 3162"/>
              <a:gd name="T11" fmla="*/ 1998208523 h 1370"/>
              <a:gd name="T12" fmla="*/ 2147483647 w 3162"/>
              <a:gd name="T13" fmla="*/ 1367195432 h 1370"/>
              <a:gd name="T14" fmla="*/ 2147483647 w 3162"/>
              <a:gd name="T15" fmla="*/ 0 h 1370"/>
              <a:gd name="T16" fmla="*/ 2059396424 w 3162"/>
              <a:gd name="T17" fmla="*/ 711350453 h 1370"/>
              <a:gd name="T18" fmla="*/ 1599531730 w 3162"/>
              <a:gd name="T19" fmla="*/ 1403711619 h 1370"/>
              <a:gd name="T20" fmla="*/ 1103010153 w 3162"/>
              <a:gd name="T21" fmla="*/ 1754274984 h 1370"/>
              <a:gd name="T22" fmla="*/ 623151273 w 3162"/>
              <a:gd name="T23" fmla="*/ 1929556062 h 1370"/>
              <a:gd name="T24" fmla="*/ 183279454 w 3162"/>
              <a:gd name="T25" fmla="*/ 1999668493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hlink"/>
            </a:solidFill>
            <a:round/>
            <a:headEnd/>
            <a:tailEnd/>
          </a:ln>
        </p:spPr>
        <p:txBody>
          <a:bodyPr wrap="none" anchor="ctr"/>
          <a:lstStyle/>
          <a:p>
            <a:endParaRPr lang="zh-CN" altLang="en-US"/>
          </a:p>
        </p:txBody>
      </p:sp>
      <p:sp>
        <p:nvSpPr>
          <p:cNvPr id="531673" name="Line 217"/>
          <p:cNvSpPr>
            <a:spLocks noChangeShapeType="1"/>
          </p:cNvSpPr>
          <p:nvPr/>
        </p:nvSpPr>
        <p:spPr bwMode="auto">
          <a:xfrm>
            <a:off x="1200150" y="3030538"/>
            <a:ext cx="277813" cy="312737"/>
          </a:xfrm>
          <a:prstGeom prst="line">
            <a:avLst/>
          </a:prstGeom>
          <a:noFill/>
          <a:ln w="57150">
            <a:solidFill>
              <a:srgbClr val="0066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1673"/>
                                        </p:tgtEl>
                                        <p:attrNameLst>
                                          <p:attrName>style.visibility</p:attrName>
                                        </p:attrNameLst>
                                      </p:cBhvr>
                                      <p:to>
                                        <p:strVal val="visible"/>
                                      </p:to>
                                    </p:set>
                                    <p:animEffect transition="in" filter="blinds(horizontal)">
                                      <p:cBhvr>
                                        <p:cTn id="7" dur="500"/>
                                        <p:tgtEl>
                                          <p:spTgt spid="531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6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3"/>
          <p:cNvSpPr/>
          <p:nvPr/>
        </p:nvSpPr>
        <p:spPr>
          <a:xfrm>
            <a:off x="1495622" y="3467045"/>
            <a:ext cx="817366"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2" name="Freeform 3"/>
          <p:cNvSpPr/>
          <p:nvPr/>
        </p:nvSpPr>
        <p:spPr>
          <a:xfrm>
            <a:off x="4163220" y="3458060"/>
            <a:ext cx="821530"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3" name="Freeform 3"/>
          <p:cNvSpPr/>
          <p:nvPr/>
        </p:nvSpPr>
        <p:spPr>
          <a:xfrm>
            <a:off x="2299758" y="1517317"/>
            <a:ext cx="165576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4" name="Freeform 3"/>
          <p:cNvSpPr/>
          <p:nvPr/>
        </p:nvSpPr>
        <p:spPr>
          <a:xfrm>
            <a:off x="4974431" y="1780456"/>
            <a:ext cx="107394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9396" name="Rectangle 4"/>
          <p:cNvSpPr>
            <a:spLocks noGrp="1" noChangeArrowheads="1"/>
          </p:cNvSpPr>
          <p:nvPr>
            <p:ph type="title" idx="4294967295"/>
          </p:nvPr>
        </p:nvSpPr>
        <p:spPr>
          <a:xfrm>
            <a:off x="395288" y="773113"/>
            <a:ext cx="5056187" cy="468312"/>
          </a:xfrm>
        </p:spPr>
        <p:txBody>
          <a:bodyPr anchor="b"/>
          <a:lstStyle/>
          <a:p>
            <a:r>
              <a:rPr lang="zh-CN" altLang="en-US" sz="2400" smtClean="0">
                <a:solidFill>
                  <a:srgbClr val="007D7A"/>
                </a:solidFill>
                <a:latin typeface="Times New Roman" pitchFamily="18" charset="0"/>
                <a:cs typeface="Times New Roman" pitchFamily="18" charset="0"/>
              </a:rPr>
              <a:t>慢开始和拥塞避免算法的实现举例</a:t>
            </a:r>
            <a:r>
              <a:rPr lang="zh-CN" altLang="en-US" sz="1800" smtClean="0"/>
              <a:t> </a:t>
            </a:r>
          </a:p>
        </p:txBody>
      </p:sp>
      <p:sp>
        <p:nvSpPr>
          <p:cNvPr id="59397" name="Text Box 109"/>
          <p:cNvSpPr txBox="1">
            <a:spLocks noChangeArrowheads="1"/>
          </p:cNvSpPr>
          <p:nvPr/>
        </p:nvSpPr>
        <p:spPr bwMode="auto">
          <a:xfrm>
            <a:off x="418294" y="4303228"/>
            <a:ext cx="6961212" cy="707886"/>
          </a:xfrm>
          <a:prstGeom prst="rect">
            <a:avLst/>
          </a:prstGeom>
          <a:noFill/>
          <a:ln w="9525">
            <a:noFill/>
            <a:miter lim="800000"/>
            <a:headEnd/>
            <a:tailEnd/>
          </a:ln>
        </p:spPr>
        <p:txBody>
          <a:bodyPr wrap="square">
            <a:spAutoFit/>
          </a:bodyPr>
          <a:lstStyle/>
          <a:p>
            <a:pPr defTabSz="-635"/>
            <a:r>
              <a:rPr lang="en-US" altLang="zh-CN" sz="2000" b="0" u="none" dirty="0" err="1">
                <a:solidFill>
                  <a:srgbClr val="33339A"/>
                </a:solidFill>
                <a:latin typeface="+mn-ea"/>
                <a:ea typeface="+mn-ea"/>
                <a:cs typeface="黑体" panose="02010609060101010101" pitchFamily="2" charset="-122"/>
              </a:rPr>
              <a:t>发送端每收到一个对新报文段的确认，</a:t>
            </a:r>
            <a:r>
              <a:rPr lang="en-US" altLang="zh-CN" sz="2000" b="0" u="none" dirty="0" err="1" smtClean="0">
                <a:solidFill>
                  <a:srgbClr val="33339A"/>
                </a:solidFill>
                <a:latin typeface="+mn-ea"/>
                <a:ea typeface="+mn-ea"/>
                <a:cs typeface="黑体" panose="02010609060101010101" pitchFamily="2" charset="-122"/>
              </a:rPr>
              <a:t>就把发送端的拥塞窗口加</a:t>
            </a:r>
            <a:r>
              <a:rPr lang="en-US" altLang="zh-CN" sz="2000" b="0" u="none" dirty="0" smtClean="0">
                <a:latin typeface="+mn-ea"/>
                <a:ea typeface="+mn-ea"/>
              </a:rPr>
              <a:t> </a:t>
            </a:r>
            <a:r>
              <a:rPr lang="en-US" altLang="zh-CN" sz="2000" b="0" u="none" dirty="0">
                <a:solidFill>
                  <a:srgbClr val="33339A"/>
                </a:solidFill>
                <a:latin typeface="+mn-ea"/>
                <a:ea typeface="+mn-ea"/>
              </a:rPr>
              <a:t>1</a:t>
            </a:r>
            <a:r>
              <a:rPr lang="en-US" altLang="zh-CN" sz="2000" b="0" u="none" dirty="0">
                <a:solidFill>
                  <a:srgbClr val="33339A"/>
                </a:solidFill>
                <a:latin typeface="+mn-ea"/>
                <a:ea typeface="+mn-ea"/>
                <a:cs typeface="黑体" panose="02010609060101010101" pitchFamily="2" charset="-122"/>
              </a:rPr>
              <a:t>，因此拥塞窗口</a:t>
            </a:r>
            <a:r>
              <a:rPr lang="en-US" altLang="zh-CN" sz="2000" b="0" u="none" dirty="0">
                <a:latin typeface="+mn-ea"/>
                <a:ea typeface="+mn-ea"/>
              </a:rPr>
              <a:t> </a:t>
            </a:r>
            <a:r>
              <a:rPr lang="en-US" altLang="zh-CN" sz="2000" b="0" u="none" dirty="0" err="1">
                <a:solidFill>
                  <a:srgbClr val="33339A"/>
                </a:solidFill>
                <a:latin typeface="+mn-ea"/>
                <a:ea typeface="+mn-ea"/>
              </a:rPr>
              <a:t>cwnd</a:t>
            </a:r>
            <a:r>
              <a:rPr lang="en-US" altLang="zh-CN" sz="2000" b="0" u="none" dirty="0">
                <a:latin typeface="+mn-ea"/>
                <a:ea typeface="+mn-ea"/>
              </a:rPr>
              <a:t> </a:t>
            </a:r>
            <a:r>
              <a:rPr lang="en-US" altLang="zh-CN" sz="2000" b="0" u="none" dirty="0" err="1" smtClean="0">
                <a:solidFill>
                  <a:srgbClr val="33339A"/>
                </a:solidFill>
                <a:latin typeface="+mn-ea"/>
                <a:ea typeface="+mn-ea"/>
                <a:cs typeface="黑体" panose="02010609060101010101" pitchFamily="2" charset="-122"/>
              </a:rPr>
              <a:t>随着传输轮次按指数规律增长</a:t>
            </a:r>
            <a:r>
              <a:rPr lang="en-US" altLang="zh-CN" sz="2000" b="0" u="none" dirty="0">
                <a:solidFill>
                  <a:srgbClr val="33339A"/>
                </a:solidFill>
                <a:latin typeface="+mn-ea"/>
                <a:ea typeface="+mn-ea"/>
                <a:cs typeface="黑体" panose="02010609060101010101" pitchFamily="2" charset="-122"/>
              </a:rPr>
              <a:t>。</a:t>
            </a:r>
          </a:p>
        </p:txBody>
      </p:sp>
      <p:sp>
        <p:nvSpPr>
          <p:cNvPr id="59393" name="Line 255"/>
          <p:cNvSpPr>
            <a:spLocks noChangeShapeType="1"/>
          </p:cNvSpPr>
          <p:nvPr/>
        </p:nvSpPr>
        <p:spPr bwMode="auto">
          <a:xfrm>
            <a:off x="1497013" y="1601788"/>
            <a:ext cx="0" cy="1851025"/>
          </a:xfrm>
          <a:prstGeom prst="line">
            <a:avLst/>
          </a:prstGeom>
          <a:noFill/>
          <a:ln w="9525">
            <a:solidFill>
              <a:schemeClr val="hlink"/>
            </a:solidFill>
            <a:round/>
            <a:headEnd type="triangle" w="sm" len="lg"/>
            <a:tailEnd/>
          </a:ln>
        </p:spPr>
        <p:txBody>
          <a:bodyPr wrap="none" anchor="ctr"/>
          <a:lstStyle/>
          <a:p>
            <a:endParaRPr lang="zh-CN" altLang="en-US"/>
          </a:p>
        </p:txBody>
      </p:sp>
      <p:sp>
        <p:nvSpPr>
          <p:cNvPr id="59394" name="Text Box 295"/>
          <p:cNvSpPr txBox="1">
            <a:spLocks noChangeArrowheads="1"/>
          </p:cNvSpPr>
          <p:nvPr/>
        </p:nvSpPr>
        <p:spPr bwMode="auto">
          <a:xfrm>
            <a:off x="581660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22</a:t>
            </a:r>
          </a:p>
        </p:txBody>
      </p:sp>
      <p:sp>
        <p:nvSpPr>
          <p:cNvPr id="59395" name="Text Box 301"/>
          <p:cNvSpPr txBox="1">
            <a:spLocks noChangeArrowheads="1"/>
          </p:cNvSpPr>
          <p:nvPr/>
        </p:nvSpPr>
        <p:spPr bwMode="auto">
          <a:xfrm>
            <a:off x="1157288" y="2278063"/>
            <a:ext cx="381000" cy="304800"/>
          </a:xfrm>
          <a:prstGeom prst="rect">
            <a:avLst/>
          </a:prstGeom>
          <a:noFill/>
          <a:ln w="9525">
            <a:noFill/>
            <a:miter lim="800000"/>
            <a:headEnd/>
            <a:tailEnd/>
          </a:ln>
        </p:spPr>
        <p:txBody>
          <a:bodyPr wrap="none">
            <a:spAutoFit/>
          </a:bodyPr>
          <a:lstStyle/>
          <a:p>
            <a:r>
              <a:rPr kumimoji="1" lang="en-US" altLang="zh-CN" sz="1400" b="0" u="none">
                <a:solidFill>
                  <a:srgbClr val="FF0000"/>
                </a:solidFill>
                <a:latin typeface="Arial" charset="0"/>
                <a:ea typeface="黑体" pitchFamily="2" charset="-122"/>
              </a:rPr>
              <a:t>16</a:t>
            </a:r>
          </a:p>
        </p:txBody>
      </p:sp>
      <p:sp>
        <p:nvSpPr>
          <p:cNvPr id="59399" name="Line 248"/>
          <p:cNvSpPr>
            <a:spLocks noChangeShapeType="1"/>
          </p:cNvSpPr>
          <p:nvPr/>
        </p:nvSpPr>
        <p:spPr bwMode="auto">
          <a:xfrm>
            <a:off x="4498975" y="1873250"/>
            <a:ext cx="0" cy="793750"/>
          </a:xfrm>
          <a:prstGeom prst="line">
            <a:avLst/>
          </a:prstGeom>
          <a:noFill/>
          <a:ln w="9525">
            <a:solidFill>
              <a:schemeClr val="hlink"/>
            </a:solidFill>
            <a:round/>
            <a:headEnd type="triangle" w="sm" len="med"/>
            <a:tailEnd type="triangle" w="sm" len="med"/>
          </a:ln>
        </p:spPr>
        <p:txBody>
          <a:bodyPr wrap="none" anchor="ctr"/>
          <a:lstStyle/>
          <a:p>
            <a:endParaRPr lang="zh-CN" altLang="en-US"/>
          </a:p>
        </p:txBody>
      </p:sp>
      <p:sp>
        <p:nvSpPr>
          <p:cNvPr id="59400" name="Text Box 249"/>
          <p:cNvSpPr txBox="1">
            <a:spLocks noChangeArrowheads="1"/>
          </p:cNvSpPr>
          <p:nvPr/>
        </p:nvSpPr>
        <p:spPr bwMode="auto">
          <a:xfrm>
            <a:off x="3943350" y="1997075"/>
            <a:ext cx="1069975" cy="336550"/>
          </a:xfrm>
          <a:prstGeom prst="rect">
            <a:avLst/>
          </a:prstGeom>
          <a:noFill/>
          <a:ln w="9525">
            <a:noFill/>
            <a:miter lim="800000"/>
            <a:headEnd/>
            <a:tailEnd/>
          </a:ln>
        </p:spPr>
        <p:txBody>
          <a:bodyPr>
            <a:spAutoFit/>
          </a:bodyPr>
          <a:lstStyle/>
          <a:p>
            <a:r>
              <a:rPr kumimoji="1" lang="en-US" altLang="zh-CN" sz="1600" b="0" u="none">
                <a:solidFill>
                  <a:schemeClr val="accent2"/>
                </a:solidFill>
                <a:latin typeface="Arial" charset="0"/>
                <a:ea typeface="黑体" pitchFamily="2" charset="-122"/>
              </a:rPr>
              <a:t>“</a:t>
            </a:r>
            <a:r>
              <a:rPr kumimoji="1" lang="zh-CN" altLang="en-US" sz="1600" b="0" u="none">
                <a:solidFill>
                  <a:schemeClr val="accent2"/>
                </a:solidFill>
                <a:latin typeface="Arial" charset="0"/>
                <a:ea typeface="黑体" pitchFamily="2" charset="-122"/>
              </a:rPr>
              <a:t>乘法减小”</a:t>
            </a:r>
          </a:p>
        </p:txBody>
      </p:sp>
      <p:sp>
        <p:nvSpPr>
          <p:cNvPr id="59401" name="Rectangle 250"/>
          <p:cNvSpPr>
            <a:spLocks noChangeArrowheads="1"/>
          </p:cNvSpPr>
          <p:nvPr/>
        </p:nvSpPr>
        <p:spPr bwMode="auto">
          <a:xfrm>
            <a:off x="4959350" y="1681163"/>
            <a:ext cx="1209675" cy="1039812"/>
          </a:xfrm>
          <a:prstGeom prst="rect">
            <a:avLst/>
          </a:prstGeom>
          <a:noFill/>
          <a:ln w="9525" algn="ctr">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2" name="Rectangle 251"/>
          <p:cNvSpPr>
            <a:spLocks noChangeArrowheads="1"/>
          </p:cNvSpPr>
          <p:nvPr/>
        </p:nvSpPr>
        <p:spPr bwMode="auto">
          <a:xfrm>
            <a:off x="2295525" y="1487488"/>
            <a:ext cx="1689100" cy="1039812"/>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3" name="Rectangle 252"/>
          <p:cNvSpPr>
            <a:spLocks noChangeArrowheads="1"/>
          </p:cNvSpPr>
          <p:nvPr/>
        </p:nvSpPr>
        <p:spPr bwMode="auto">
          <a:xfrm>
            <a:off x="4152900" y="3463925"/>
            <a:ext cx="833438" cy="56832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4" name="Rectangle 253"/>
          <p:cNvSpPr>
            <a:spLocks noChangeArrowheads="1"/>
          </p:cNvSpPr>
          <p:nvPr/>
        </p:nvSpPr>
        <p:spPr bwMode="auto">
          <a:xfrm>
            <a:off x="1503363" y="3459163"/>
            <a:ext cx="833437" cy="56515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5" name="Line 254"/>
          <p:cNvSpPr>
            <a:spLocks noChangeShapeType="1"/>
          </p:cNvSpPr>
          <p:nvPr/>
        </p:nvSpPr>
        <p:spPr bwMode="auto">
          <a:xfrm>
            <a:off x="1497013" y="3452813"/>
            <a:ext cx="4830762" cy="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06" name="Line 256"/>
          <p:cNvSpPr>
            <a:spLocks noChangeShapeType="1"/>
          </p:cNvSpPr>
          <p:nvPr/>
        </p:nvSpPr>
        <p:spPr bwMode="auto">
          <a:xfrm>
            <a:off x="1701800"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07" name="Line 257"/>
          <p:cNvSpPr>
            <a:spLocks noChangeShapeType="1"/>
          </p:cNvSpPr>
          <p:nvPr/>
        </p:nvSpPr>
        <p:spPr bwMode="auto">
          <a:xfrm>
            <a:off x="19050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8" name="Line 258"/>
          <p:cNvSpPr>
            <a:spLocks noChangeShapeType="1"/>
          </p:cNvSpPr>
          <p:nvPr/>
        </p:nvSpPr>
        <p:spPr bwMode="auto">
          <a:xfrm>
            <a:off x="21097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9" name="Line 259"/>
          <p:cNvSpPr>
            <a:spLocks noChangeShapeType="1"/>
          </p:cNvSpPr>
          <p:nvPr/>
        </p:nvSpPr>
        <p:spPr bwMode="auto">
          <a:xfrm>
            <a:off x="23129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0" name="Line 260"/>
          <p:cNvSpPr>
            <a:spLocks noChangeShapeType="1"/>
          </p:cNvSpPr>
          <p:nvPr/>
        </p:nvSpPr>
        <p:spPr bwMode="auto">
          <a:xfrm>
            <a:off x="25177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1" name="Line 261"/>
          <p:cNvSpPr>
            <a:spLocks noChangeShapeType="1"/>
          </p:cNvSpPr>
          <p:nvPr/>
        </p:nvSpPr>
        <p:spPr bwMode="auto">
          <a:xfrm>
            <a:off x="27225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2" name="Line 262"/>
          <p:cNvSpPr>
            <a:spLocks noChangeShapeType="1"/>
          </p:cNvSpPr>
          <p:nvPr/>
        </p:nvSpPr>
        <p:spPr bwMode="auto">
          <a:xfrm>
            <a:off x="29257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3" name="Line 263"/>
          <p:cNvSpPr>
            <a:spLocks noChangeShapeType="1"/>
          </p:cNvSpPr>
          <p:nvPr/>
        </p:nvSpPr>
        <p:spPr bwMode="auto">
          <a:xfrm>
            <a:off x="31305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4" name="Line 264"/>
          <p:cNvSpPr>
            <a:spLocks noChangeShapeType="1"/>
          </p:cNvSpPr>
          <p:nvPr/>
        </p:nvSpPr>
        <p:spPr bwMode="auto">
          <a:xfrm>
            <a:off x="33337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5" name="Line 265"/>
          <p:cNvSpPr>
            <a:spLocks noChangeShapeType="1"/>
          </p:cNvSpPr>
          <p:nvPr/>
        </p:nvSpPr>
        <p:spPr bwMode="auto">
          <a:xfrm>
            <a:off x="353853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6" name="Line 266"/>
          <p:cNvSpPr>
            <a:spLocks noChangeShapeType="1"/>
          </p:cNvSpPr>
          <p:nvPr/>
        </p:nvSpPr>
        <p:spPr bwMode="auto">
          <a:xfrm>
            <a:off x="37433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7" name="Line 267"/>
          <p:cNvSpPr>
            <a:spLocks noChangeShapeType="1"/>
          </p:cNvSpPr>
          <p:nvPr/>
        </p:nvSpPr>
        <p:spPr bwMode="auto">
          <a:xfrm>
            <a:off x="39465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8" name="Line 268"/>
          <p:cNvSpPr>
            <a:spLocks noChangeShapeType="1"/>
          </p:cNvSpPr>
          <p:nvPr/>
        </p:nvSpPr>
        <p:spPr bwMode="auto">
          <a:xfrm>
            <a:off x="415131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9" name="Line 269"/>
          <p:cNvSpPr>
            <a:spLocks noChangeShapeType="1"/>
          </p:cNvSpPr>
          <p:nvPr/>
        </p:nvSpPr>
        <p:spPr bwMode="auto">
          <a:xfrm>
            <a:off x="4354513"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20" name="Line 270"/>
          <p:cNvSpPr>
            <a:spLocks noChangeShapeType="1"/>
          </p:cNvSpPr>
          <p:nvPr/>
        </p:nvSpPr>
        <p:spPr bwMode="auto">
          <a:xfrm>
            <a:off x="45593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1" name="Line 271"/>
          <p:cNvSpPr>
            <a:spLocks noChangeShapeType="1"/>
          </p:cNvSpPr>
          <p:nvPr/>
        </p:nvSpPr>
        <p:spPr bwMode="auto">
          <a:xfrm>
            <a:off x="47625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2" name="Line 272"/>
          <p:cNvSpPr>
            <a:spLocks noChangeShapeType="1"/>
          </p:cNvSpPr>
          <p:nvPr/>
        </p:nvSpPr>
        <p:spPr bwMode="auto">
          <a:xfrm>
            <a:off x="49672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3" name="Line 273"/>
          <p:cNvSpPr>
            <a:spLocks noChangeShapeType="1"/>
          </p:cNvSpPr>
          <p:nvPr/>
        </p:nvSpPr>
        <p:spPr bwMode="auto">
          <a:xfrm>
            <a:off x="51704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4" name="Line 274"/>
          <p:cNvSpPr>
            <a:spLocks noChangeShapeType="1"/>
          </p:cNvSpPr>
          <p:nvPr/>
        </p:nvSpPr>
        <p:spPr bwMode="auto">
          <a:xfrm>
            <a:off x="53752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5" name="Line 275"/>
          <p:cNvSpPr>
            <a:spLocks noChangeShapeType="1"/>
          </p:cNvSpPr>
          <p:nvPr/>
        </p:nvSpPr>
        <p:spPr bwMode="auto">
          <a:xfrm>
            <a:off x="55784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6" name="Line 276"/>
          <p:cNvSpPr>
            <a:spLocks noChangeShapeType="1"/>
          </p:cNvSpPr>
          <p:nvPr/>
        </p:nvSpPr>
        <p:spPr bwMode="auto">
          <a:xfrm>
            <a:off x="57832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7" name="Line 277"/>
          <p:cNvSpPr>
            <a:spLocks noChangeShapeType="1"/>
          </p:cNvSpPr>
          <p:nvPr/>
        </p:nvSpPr>
        <p:spPr bwMode="auto">
          <a:xfrm>
            <a:off x="59864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8" name="Line 279"/>
          <p:cNvSpPr>
            <a:spLocks noChangeShapeType="1"/>
          </p:cNvSpPr>
          <p:nvPr/>
        </p:nvSpPr>
        <p:spPr bwMode="auto">
          <a:xfrm>
            <a:off x="1497013" y="3187700"/>
            <a:ext cx="204787" cy="0"/>
          </a:xfrm>
          <a:prstGeom prst="line">
            <a:avLst/>
          </a:prstGeom>
          <a:noFill/>
          <a:ln w="9525">
            <a:solidFill>
              <a:schemeClr val="tx1"/>
            </a:solidFill>
            <a:round/>
            <a:headEnd/>
            <a:tailEnd/>
          </a:ln>
        </p:spPr>
        <p:txBody>
          <a:bodyPr wrap="none" anchor="ctr"/>
          <a:lstStyle/>
          <a:p>
            <a:endParaRPr lang="zh-CN" altLang="en-US"/>
          </a:p>
        </p:txBody>
      </p:sp>
      <p:sp>
        <p:nvSpPr>
          <p:cNvPr id="59429" name="Line 280"/>
          <p:cNvSpPr>
            <a:spLocks noChangeShapeType="1"/>
          </p:cNvSpPr>
          <p:nvPr/>
        </p:nvSpPr>
        <p:spPr bwMode="auto">
          <a:xfrm>
            <a:off x="1497013" y="2922588"/>
            <a:ext cx="204787" cy="0"/>
          </a:xfrm>
          <a:prstGeom prst="line">
            <a:avLst/>
          </a:prstGeom>
          <a:noFill/>
          <a:ln w="9525">
            <a:solidFill>
              <a:schemeClr val="tx1"/>
            </a:solidFill>
            <a:round/>
            <a:headEnd/>
            <a:tailEnd/>
          </a:ln>
        </p:spPr>
        <p:txBody>
          <a:bodyPr wrap="none" anchor="ctr"/>
          <a:lstStyle/>
          <a:p>
            <a:endParaRPr lang="zh-CN" altLang="en-US"/>
          </a:p>
        </p:txBody>
      </p:sp>
      <p:sp>
        <p:nvSpPr>
          <p:cNvPr id="59430" name="Line 281"/>
          <p:cNvSpPr>
            <a:spLocks noChangeShapeType="1"/>
          </p:cNvSpPr>
          <p:nvPr/>
        </p:nvSpPr>
        <p:spPr bwMode="auto">
          <a:xfrm>
            <a:off x="1497013" y="2659063"/>
            <a:ext cx="204787" cy="0"/>
          </a:xfrm>
          <a:prstGeom prst="line">
            <a:avLst/>
          </a:prstGeom>
          <a:noFill/>
          <a:ln w="9525">
            <a:solidFill>
              <a:schemeClr val="tx1"/>
            </a:solidFill>
            <a:round/>
            <a:headEnd/>
            <a:tailEnd/>
          </a:ln>
        </p:spPr>
        <p:txBody>
          <a:bodyPr wrap="none" anchor="ctr"/>
          <a:lstStyle/>
          <a:p>
            <a:endParaRPr lang="zh-CN" altLang="en-US"/>
          </a:p>
        </p:txBody>
      </p:sp>
      <p:sp>
        <p:nvSpPr>
          <p:cNvPr id="59431" name="Line 282"/>
          <p:cNvSpPr>
            <a:spLocks noChangeShapeType="1"/>
          </p:cNvSpPr>
          <p:nvPr/>
        </p:nvSpPr>
        <p:spPr bwMode="auto">
          <a:xfrm>
            <a:off x="1497013" y="2395538"/>
            <a:ext cx="204787" cy="0"/>
          </a:xfrm>
          <a:prstGeom prst="line">
            <a:avLst/>
          </a:prstGeom>
          <a:noFill/>
          <a:ln w="9525">
            <a:solidFill>
              <a:schemeClr val="hlink"/>
            </a:solidFill>
            <a:round/>
            <a:headEnd/>
            <a:tailEnd/>
          </a:ln>
        </p:spPr>
        <p:txBody>
          <a:bodyPr wrap="none" anchor="ctr"/>
          <a:lstStyle/>
          <a:p>
            <a:endParaRPr lang="zh-CN" altLang="en-US"/>
          </a:p>
        </p:txBody>
      </p:sp>
      <p:sp>
        <p:nvSpPr>
          <p:cNvPr id="59432" name="Line 283"/>
          <p:cNvSpPr>
            <a:spLocks noChangeShapeType="1"/>
          </p:cNvSpPr>
          <p:nvPr/>
        </p:nvSpPr>
        <p:spPr bwMode="auto">
          <a:xfrm>
            <a:off x="1497013" y="2132013"/>
            <a:ext cx="204787" cy="0"/>
          </a:xfrm>
          <a:prstGeom prst="line">
            <a:avLst/>
          </a:prstGeom>
          <a:noFill/>
          <a:ln w="9525">
            <a:solidFill>
              <a:schemeClr val="tx1"/>
            </a:solidFill>
            <a:round/>
            <a:headEnd/>
            <a:tailEnd/>
          </a:ln>
        </p:spPr>
        <p:txBody>
          <a:bodyPr wrap="none" anchor="ctr"/>
          <a:lstStyle/>
          <a:p>
            <a:endParaRPr lang="zh-CN" altLang="en-US"/>
          </a:p>
        </p:txBody>
      </p:sp>
      <p:sp>
        <p:nvSpPr>
          <p:cNvPr id="59433" name="Line 284"/>
          <p:cNvSpPr>
            <a:spLocks noChangeShapeType="1"/>
          </p:cNvSpPr>
          <p:nvPr/>
        </p:nvSpPr>
        <p:spPr bwMode="auto">
          <a:xfrm>
            <a:off x="1497013" y="1865313"/>
            <a:ext cx="204787" cy="0"/>
          </a:xfrm>
          <a:prstGeom prst="line">
            <a:avLst/>
          </a:prstGeom>
          <a:noFill/>
          <a:ln w="9525">
            <a:solidFill>
              <a:schemeClr val="tx1"/>
            </a:solidFill>
            <a:round/>
            <a:headEnd/>
            <a:tailEnd/>
          </a:ln>
        </p:spPr>
        <p:txBody>
          <a:bodyPr wrap="none" anchor="ctr"/>
          <a:lstStyle/>
          <a:p>
            <a:endParaRPr lang="zh-CN" altLang="en-US"/>
          </a:p>
        </p:txBody>
      </p:sp>
      <p:sp>
        <p:nvSpPr>
          <p:cNvPr id="59434" name="Text Box 285"/>
          <p:cNvSpPr txBox="1">
            <a:spLocks noChangeArrowheads="1"/>
          </p:cNvSpPr>
          <p:nvPr/>
        </p:nvSpPr>
        <p:spPr bwMode="auto">
          <a:xfrm>
            <a:off x="17700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a:t>
            </a:r>
          </a:p>
        </p:txBody>
      </p:sp>
      <p:sp>
        <p:nvSpPr>
          <p:cNvPr id="59435" name="Text Box 286"/>
          <p:cNvSpPr txBox="1">
            <a:spLocks noChangeArrowheads="1"/>
          </p:cNvSpPr>
          <p:nvPr/>
        </p:nvSpPr>
        <p:spPr bwMode="auto">
          <a:xfrm>
            <a:off x="21764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36" name="Text Box 287"/>
          <p:cNvSpPr txBox="1">
            <a:spLocks noChangeArrowheads="1"/>
          </p:cNvSpPr>
          <p:nvPr/>
        </p:nvSpPr>
        <p:spPr bwMode="auto">
          <a:xfrm>
            <a:off x="2584450"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6</a:t>
            </a:r>
          </a:p>
        </p:txBody>
      </p:sp>
      <p:sp>
        <p:nvSpPr>
          <p:cNvPr id="59437" name="Text Box 288"/>
          <p:cNvSpPr txBox="1">
            <a:spLocks noChangeArrowheads="1"/>
          </p:cNvSpPr>
          <p:nvPr/>
        </p:nvSpPr>
        <p:spPr bwMode="auto">
          <a:xfrm>
            <a:off x="3006725"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38" name="Text Box 289"/>
          <p:cNvSpPr txBox="1">
            <a:spLocks noChangeArrowheads="1"/>
          </p:cNvSpPr>
          <p:nvPr/>
        </p:nvSpPr>
        <p:spPr bwMode="auto">
          <a:xfrm>
            <a:off x="334645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10</a:t>
            </a:r>
          </a:p>
        </p:txBody>
      </p:sp>
      <p:sp>
        <p:nvSpPr>
          <p:cNvPr id="59439" name="Text Box 290"/>
          <p:cNvSpPr txBox="1">
            <a:spLocks noChangeArrowheads="1"/>
          </p:cNvSpPr>
          <p:nvPr/>
        </p:nvSpPr>
        <p:spPr bwMode="auto">
          <a:xfrm>
            <a:off x="3786188" y="3467100"/>
            <a:ext cx="381000" cy="304800"/>
          </a:xfrm>
          <a:prstGeom prst="rect">
            <a:avLst/>
          </a:prstGeom>
          <a:noFill/>
          <a:ln w="9525">
            <a:noFill/>
            <a:miter lim="800000"/>
            <a:headEnd/>
            <a:tailEnd/>
          </a:ln>
        </p:spPr>
        <p:txBody>
          <a:bodyPr wrap="none">
            <a:spAutoFit/>
          </a:bodyPr>
          <a:lstStyle/>
          <a:p>
            <a:r>
              <a:rPr kumimoji="1" lang="en-US" altLang="zh-CN" sz="1400" b="0" u="none" dirty="0">
                <a:solidFill>
                  <a:schemeClr val="tx1"/>
                </a:solidFill>
                <a:latin typeface="Arial" charset="0"/>
                <a:ea typeface="黑体" pitchFamily="2" charset="-122"/>
              </a:rPr>
              <a:t>12</a:t>
            </a:r>
          </a:p>
        </p:txBody>
      </p:sp>
      <p:sp>
        <p:nvSpPr>
          <p:cNvPr id="59440" name="Text Box 291"/>
          <p:cNvSpPr txBox="1">
            <a:spLocks noChangeArrowheads="1"/>
          </p:cNvSpPr>
          <p:nvPr/>
        </p:nvSpPr>
        <p:spPr bwMode="auto">
          <a:xfrm>
            <a:off x="41735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14</a:t>
            </a:r>
          </a:p>
        </p:txBody>
      </p:sp>
      <p:sp>
        <p:nvSpPr>
          <p:cNvPr id="59441" name="Text Box 292"/>
          <p:cNvSpPr txBox="1">
            <a:spLocks noChangeArrowheads="1"/>
          </p:cNvSpPr>
          <p:nvPr/>
        </p:nvSpPr>
        <p:spPr bwMode="auto">
          <a:xfrm>
            <a:off x="45815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16</a:t>
            </a:r>
          </a:p>
        </p:txBody>
      </p:sp>
      <p:sp>
        <p:nvSpPr>
          <p:cNvPr id="59442" name="Text Box 293"/>
          <p:cNvSpPr txBox="1">
            <a:spLocks noChangeArrowheads="1"/>
          </p:cNvSpPr>
          <p:nvPr/>
        </p:nvSpPr>
        <p:spPr bwMode="auto">
          <a:xfrm>
            <a:off x="50117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18</a:t>
            </a:r>
          </a:p>
        </p:txBody>
      </p:sp>
      <p:sp>
        <p:nvSpPr>
          <p:cNvPr id="59443" name="Text Box 294"/>
          <p:cNvSpPr txBox="1">
            <a:spLocks noChangeArrowheads="1"/>
          </p:cNvSpPr>
          <p:nvPr/>
        </p:nvSpPr>
        <p:spPr bwMode="auto">
          <a:xfrm>
            <a:off x="54197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44" name="Text Box 296"/>
          <p:cNvSpPr txBox="1">
            <a:spLocks noChangeArrowheads="1"/>
          </p:cNvSpPr>
          <p:nvPr/>
        </p:nvSpPr>
        <p:spPr bwMode="auto">
          <a:xfrm>
            <a:off x="139541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5" name="Text Box 297"/>
          <p:cNvSpPr txBox="1">
            <a:spLocks noChangeArrowheads="1"/>
          </p:cNvSpPr>
          <p:nvPr/>
        </p:nvSpPr>
        <p:spPr bwMode="auto">
          <a:xfrm>
            <a:off x="1258888" y="33099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6" name="Text Box 298"/>
          <p:cNvSpPr txBox="1">
            <a:spLocks noChangeArrowheads="1"/>
          </p:cNvSpPr>
          <p:nvPr/>
        </p:nvSpPr>
        <p:spPr bwMode="auto">
          <a:xfrm>
            <a:off x="1258888" y="3044825"/>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47" name="Text Box 299"/>
          <p:cNvSpPr txBox="1">
            <a:spLocks noChangeArrowheads="1"/>
          </p:cNvSpPr>
          <p:nvPr/>
        </p:nvSpPr>
        <p:spPr bwMode="auto">
          <a:xfrm>
            <a:off x="1258888" y="27892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48" name="Text Box 300"/>
          <p:cNvSpPr txBox="1">
            <a:spLocks noChangeArrowheads="1"/>
          </p:cNvSpPr>
          <p:nvPr/>
        </p:nvSpPr>
        <p:spPr bwMode="auto">
          <a:xfrm>
            <a:off x="1157288" y="2535238"/>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12</a:t>
            </a:r>
          </a:p>
        </p:txBody>
      </p:sp>
      <p:sp>
        <p:nvSpPr>
          <p:cNvPr id="59449" name="Text Box 302"/>
          <p:cNvSpPr txBox="1">
            <a:spLocks noChangeArrowheads="1"/>
          </p:cNvSpPr>
          <p:nvPr/>
        </p:nvSpPr>
        <p:spPr bwMode="auto">
          <a:xfrm>
            <a:off x="1157288" y="201295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50" name="Text Box 303"/>
          <p:cNvSpPr txBox="1">
            <a:spLocks noChangeArrowheads="1"/>
          </p:cNvSpPr>
          <p:nvPr/>
        </p:nvSpPr>
        <p:spPr bwMode="auto">
          <a:xfrm>
            <a:off x="1157288" y="1749425"/>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24</a:t>
            </a:r>
          </a:p>
        </p:txBody>
      </p:sp>
      <p:sp>
        <p:nvSpPr>
          <p:cNvPr id="59451" name="Oval 304"/>
          <p:cNvSpPr>
            <a:spLocks noChangeArrowheads="1"/>
          </p:cNvSpPr>
          <p:nvPr/>
        </p:nvSpPr>
        <p:spPr bwMode="auto">
          <a:xfrm>
            <a:off x="2066925" y="2897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2" name="Oval 305"/>
          <p:cNvSpPr>
            <a:spLocks noChangeArrowheads="1"/>
          </p:cNvSpPr>
          <p:nvPr/>
        </p:nvSpPr>
        <p:spPr bwMode="auto">
          <a:xfrm>
            <a:off x="1863725" y="3162300"/>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3" name="Oval 306"/>
          <p:cNvSpPr>
            <a:spLocks noChangeArrowheads="1"/>
          </p:cNvSpPr>
          <p:nvPr/>
        </p:nvSpPr>
        <p:spPr bwMode="auto">
          <a:xfrm>
            <a:off x="1463675"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4" name="Oval 307"/>
          <p:cNvSpPr>
            <a:spLocks noChangeArrowheads="1"/>
          </p:cNvSpPr>
          <p:nvPr/>
        </p:nvSpPr>
        <p:spPr bwMode="auto">
          <a:xfrm>
            <a:off x="1649413" y="32877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5" name="Oval 308"/>
          <p:cNvSpPr>
            <a:spLocks noChangeArrowheads="1"/>
          </p:cNvSpPr>
          <p:nvPr/>
        </p:nvSpPr>
        <p:spPr bwMode="auto">
          <a:xfrm>
            <a:off x="2271713" y="2366963"/>
            <a:ext cx="77787"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6" name="Oval 309"/>
          <p:cNvSpPr>
            <a:spLocks noChangeArrowheads="1"/>
          </p:cNvSpPr>
          <p:nvPr/>
        </p:nvSpPr>
        <p:spPr bwMode="auto">
          <a:xfrm>
            <a:off x="2474913" y="229711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7" name="Oval 310"/>
          <p:cNvSpPr>
            <a:spLocks noChangeArrowheads="1"/>
          </p:cNvSpPr>
          <p:nvPr/>
        </p:nvSpPr>
        <p:spPr bwMode="auto">
          <a:xfrm>
            <a:off x="2678113" y="22336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8" name="Oval 311"/>
          <p:cNvSpPr>
            <a:spLocks noChangeArrowheads="1"/>
          </p:cNvSpPr>
          <p:nvPr/>
        </p:nvSpPr>
        <p:spPr bwMode="auto">
          <a:xfrm>
            <a:off x="3092450" y="2100263"/>
            <a:ext cx="77788"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9" name="Oval 312"/>
          <p:cNvSpPr>
            <a:spLocks noChangeArrowheads="1"/>
          </p:cNvSpPr>
          <p:nvPr/>
        </p:nvSpPr>
        <p:spPr bwMode="auto">
          <a:xfrm>
            <a:off x="2882900" y="21669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0" name="Oval 313"/>
          <p:cNvSpPr>
            <a:spLocks noChangeArrowheads="1"/>
          </p:cNvSpPr>
          <p:nvPr/>
        </p:nvSpPr>
        <p:spPr bwMode="auto">
          <a:xfrm>
            <a:off x="3295650" y="2035175"/>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1" name="Oval 314"/>
          <p:cNvSpPr>
            <a:spLocks noChangeArrowheads="1"/>
          </p:cNvSpPr>
          <p:nvPr/>
        </p:nvSpPr>
        <p:spPr bwMode="auto">
          <a:xfrm>
            <a:off x="3495675" y="197326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2" name="Oval 315"/>
          <p:cNvSpPr>
            <a:spLocks noChangeArrowheads="1"/>
          </p:cNvSpPr>
          <p:nvPr/>
        </p:nvSpPr>
        <p:spPr bwMode="auto">
          <a:xfrm>
            <a:off x="3898900" y="1830388"/>
            <a:ext cx="80963" cy="61912"/>
          </a:xfrm>
          <a:prstGeom prst="ellipse">
            <a:avLst/>
          </a:prstGeom>
          <a:noFill/>
          <a:ln w="9525">
            <a:solidFill>
              <a:schemeClr val="folHlink"/>
            </a:solidFill>
            <a:round/>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63" name="Oval 316"/>
          <p:cNvSpPr>
            <a:spLocks noChangeArrowheads="1"/>
          </p:cNvSpPr>
          <p:nvPr/>
        </p:nvSpPr>
        <p:spPr bwMode="auto">
          <a:xfrm>
            <a:off x="3698875" y="1895475"/>
            <a:ext cx="80963"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4" name="Oval 318"/>
          <p:cNvSpPr>
            <a:spLocks noChangeArrowheads="1"/>
          </p:cNvSpPr>
          <p:nvPr/>
        </p:nvSpPr>
        <p:spPr bwMode="auto">
          <a:xfrm>
            <a:off x="4933950" y="2627313"/>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5" name="Oval 319"/>
          <p:cNvSpPr>
            <a:spLocks noChangeArrowheads="1"/>
          </p:cNvSpPr>
          <p:nvPr/>
        </p:nvSpPr>
        <p:spPr bwMode="auto">
          <a:xfrm>
            <a:off x="4311650" y="3279775"/>
            <a:ext cx="79375"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6" name="Oval 320"/>
          <p:cNvSpPr>
            <a:spLocks noChangeArrowheads="1"/>
          </p:cNvSpPr>
          <p:nvPr/>
        </p:nvSpPr>
        <p:spPr bwMode="auto">
          <a:xfrm>
            <a:off x="4519613" y="3151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7" name="Oval 321"/>
          <p:cNvSpPr>
            <a:spLocks noChangeArrowheads="1"/>
          </p:cNvSpPr>
          <p:nvPr/>
        </p:nvSpPr>
        <p:spPr bwMode="auto">
          <a:xfrm>
            <a:off x="4103688"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8" name="Oval 322"/>
          <p:cNvSpPr>
            <a:spLocks noChangeArrowheads="1"/>
          </p:cNvSpPr>
          <p:nvPr/>
        </p:nvSpPr>
        <p:spPr bwMode="auto">
          <a:xfrm>
            <a:off x="4716463" y="28908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9" name="Oval 323"/>
          <p:cNvSpPr>
            <a:spLocks noChangeArrowheads="1"/>
          </p:cNvSpPr>
          <p:nvPr/>
        </p:nvSpPr>
        <p:spPr bwMode="auto">
          <a:xfrm>
            <a:off x="5132388" y="25574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0" name="Oval 324"/>
          <p:cNvSpPr>
            <a:spLocks noChangeArrowheads="1"/>
          </p:cNvSpPr>
          <p:nvPr/>
        </p:nvSpPr>
        <p:spPr bwMode="auto">
          <a:xfrm>
            <a:off x="5740400" y="2357438"/>
            <a:ext cx="79375"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1" name="Oval 325"/>
          <p:cNvSpPr>
            <a:spLocks noChangeArrowheads="1"/>
          </p:cNvSpPr>
          <p:nvPr/>
        </p:nvSpPr>
        <p:spPr bwMode="auto">
          <a:xfrm>
            <a:off x="5332413" y="248761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2" name="Oval 326"/>
          <p:cNvSpPr>
            <a:spLocks noChangeArrowheads="1"/>
          </p:cNvSpPr>
          <p:nvPr/>
        </p:nvSpPr>
        <p:spPr bwMode="auto">
          <a:xfrm>
            <a:off x="5535613" y="2424113"/>
            <a:ext cx="80962"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3" name="Text Box 328"/>
          <p:cNvSpPr txBox="1">
            <a:spLocks noChangeArrowheads="1"/>
          </p:cNvSpPr>
          <p:nvPr/>
        </p:nvSpPr>
        <p:spPr bwMode="auto">
          <a:xfrm>
            <a:off x="654050" y="1347788"/>
            <a:ext cx="157480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拥塞窗口 </a:t>
            </a:r>
            <a:r>
              <a:rPr kumimoji="1" lang="en-US" altLang="zh-CN" sz="1600" b="0" u="none">
                <a:solidFill>
                  <a:schemeClr val="tx1"/>
                </a:solidFill>
                <a:latin typeface="微软雅黑" pitchFamily="34" charset="-122"/>
              </a:rPr>
              <a:t>cwnd</a:t>
            </a:r>
          </a:p>
        </p:txBody>
      </p:sp>
      <p:sp>
        <p:nvSpPr>
          <p:cNvPr id="59475" name="Text Box 330"/>
          <p:cNvSpPr txBox="1">
            <a:spLocks noChangeArrowheads="1"/>
          </p:cNvSpPr>
          <p:nvPr/>
        </p:nvSpPr>
        <p:spPr bwMode="auto">
          <a:xfrm>
            <a:off x="4151313" y="1498600"/>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网络拥塞</a:t>
            </a:r>
          </a:p>
        </p:txBody>
      </p:sp>
      <p:sp>
        <p:nvSpPr>
          <p:cNvPr id="59476" name="Line 331"/>
          <p:cNvSpPr>
            <a:spLocks noChangeShapeType="1"/>
          </p:cNvSpPr>
          <p:nvPr/>
        </p:nvSpPr>
        <p:spPr bwMode="auto">
          <a:xfrm flipH="1">
            <a:off x="3946525" y="1665288"/>
            <a:ext cx="268288" cy="200025"/>
          </a:xfrm>
          <a:prstGeom prst="line">
            <a:avLst/>
          </a:prstGeom>
          <a:noFill/>
          <a:ln w="9525">
            <a:solidFill>
              <a:schemeClr val="accent2"/>
            </a:solidFill>
            <a:round/>
            <a:headEnd/>
            <a:tailEnd type="triangle" w="sm" len="lg"/>
          </a:ln>
        </p:spPr>
        <p:txBody>
          <a:bodyPr wrap="none" anchor="ctr"/>
          <a:lstStyle/>
          <a:p>
            <a:endParaRPr lang="zh-CN" altLang="en-US"/>
          </a:p>
        </p:txBody>
      </p:sp>
      <p:sp>
        <p:nvSpPr>
          <p:cNvPr id="59477" name="Text Box 332"/>
          <p:cNvSpPr txBox="1">
            <a:spLocks noChangeArrowheads="1"/>
          </p:cNvSpPr>
          <p:nvPr/>
        </p:nvSpPr>
        <p:spPr bwMode="auto">
          <a:xfrm>
            <a:off x="2451100" y="3011488"/>
            <a:ext cx="14033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指数规律增长</a:t>
            </a:r>
          </a:p>
        </p:txBody>
      </p:sp>
      <p:sp>
        <p:nvSpPr>
          <p:cNvPr id="59478" name="Line 333"/>
          <p:cNvSpPr>
            <a:spLocks noChangeShapeType="1"/>
          </p:cNvSpPr>
          <p:nvPr/>
        </p:nvSpPr>
        <p:spPr bwMode="auto">
          <a:xfrm flipH="1" flipV="1">
            <a:off x="1973263" y="3081338"/>
            <a:ext cx="544512" cy="53975"/>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79" name="Rectangle 334"/>
          <p:cNvSpPr>
            <a:spLocks noChangeArrowheads="1"/>
          </p:cNvSpPr>
          <p:nvPr/>
        </p:nvSpPr>
        <p:spPr bwMode="auto">
          <a:xfrm>
            <a:off x="1565275" y="1812925"/>
            <a:ext cx="169863" cy="140970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0" name="Line 335"/>
          <p:cNvSpPr>
            <a:spLocks noChangeShapeType="1"/>
          </p:cNvSpPr>
          <p:nvPr/>
        </p:nvSpPr>
        <p:spPr bwMode="auto">
          <a:xfrm>
            <a:off x="1565275" y="2395538"/>
            <a:ext cx="7477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81" name="Rectangle 338"/>
          <p:cNvSpPr>
            <a:spLocks noChangeArrowheads="1"/>
          </p:cNvSpPr>
          <p:nvPr/>
        </p:nvSpPr>
        <p:spPr bwMode="auto">
          <a:xfrm>
            <a:off x="1836738" y="3294063"/>
            <a:ext cx="2176462"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2" name="Rectangle 339"/>
          <p:cNvSpPr>
            <a:spLocks noChangeArrowheads="1"/>
          </p:cNvSpPr>
          <p:nvPr/>
        </p:nvSpPr>
        <p:spPr bwMode="auto">
          <a:xfrm>
            <a:off x="4491038" y="3294063"/>
            <a:ext cx="1563687"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374876" name="Text Box 340"/>
          <p:cNvSpPr txBox="1">
            <a:spLocks noChangeArrowheads="1"/>
          </p:cNvSpPr>
          <p:nvPr/>
        </p:nvSpPr>
        <p:spPr bwMode="auto">
          <a:xfrm>
            <a:off x="179388" y="1924050"/>
            <a:ext cx="1008062" cy="581025"/>
          </a:xfrm>
          <a:prstGeom prst="rect">
            <a:avLst/>
          </a:prstGeom>
          <a:noFill/>
          <a:ln w="9525">
            <a:noFill/>
            <a:miter lim="800000"/>
            <a:headEnd/>
            <a:tailEnd/>
          </a:ln>
        </p:spPr>
        <p:txBody>
          <a:bodyPr>
            <a:spAutoFit/>
          </a:bodyPr>
          <a:lstStyle/>
          <a:p>
            <a:pPr algn="ctr"/>
            <a:r>
              <a:rPr kumimoji="1" lang="en-US" altLang="zh-CN" sz="1600" b="0" u="none">
                <a:solidFill>
                  <a:srgbClr val="FF0000"/>
                </a:solidFill>
                <a:latin typeface="Arial" charset="0"/>
                <a:ea typeface="黑体" pitchFamily="2" charset="-122"/>
              </a:rPr>
              <a:t>ssthresh </a:t>
            </a:r>
            <a:r>
              <a:rPr kumimoji="1" lang="zh-CN" altLang="en-US" sz="1600" b="0" u="none">
                <a:solidFill>
                  <a:srgbClr val="FF0000"/>
                </a:solidFill>
                <a:latin typeface="Arial" charset="0"/>
                <a:ea typeface="黑体" pitchFamily="2" charset="-122"/>
              </a:rPr>
              <a:t>的初始值</a:t>
            </a:r>
          </a:p>
        </p:txBody>
      </p:sp>
      <p:sp>
        <p:nvSpPr>
          <p:cNvPr id="374877" name="Text Box 341"/>
          <p:cNvSpPr txBox="1">
            <a:spLocks noChangeArrowheads="1"/>
          </p:cNvSpPr>
          <p:nvPr/>
        </p:nvSpPr>
        <p:spPr bwMode="auto">
          <a:xfrm>
            <a:off x="304800" y="3097213"/>
            <a:ext cx="925513"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5" name="Line 342"/>
          <p:cNvSpPr>
            <a:spLocks noChangeShapeType="1"/>
          </p:cNvSpPr>
          <p:nvPr/>
        </p:nvSpPr>
        <p:spPr bwMode="auto">
          <a:xfrm>
            <a:off x="985838" y="3252788"/>
            <a:ext cx="477837" cy="10795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86" name="Text Box 343"/>
          <p:cNvSpPr txBox="1">
            <a:spLocks noChangeArrowheads="1"/>
          </p:cNvSpPr>
          <p:nvPr/>
        </p:nvSpPr>
        <p:spPr bwMode="auto">
          <a:xfrm>
            <a:off x="1584325" y="3713163"/>
            <a:ext cx="927100"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7" name="Text Box 344"/>
          <p:cNvSpPr txBox="1">
            <a:spLocks noChangeArrowheads="1"/>
          </p:cNvSpPr>
          <p:nvPr/>
        </p:nvSpPr>
        <p:spPr bwMode="auto">
          <a:xfrm>
            <a:off x="4221163" y="3729038"/>
            <a:ext cx="927100" cy="336550"/>
          </a:xfrm>
          <a:prstGeom prst="rect">
            <a:avLst/>
          </a:prstGeom>
          <a:noFill/>
          <a:ln w="9525">
            <a:noFill/>
            <a:miter lim="800000"/>
            <a:headEnd/>
            <a:tailEnd/>
          </a:ln>
        </p:spPr>
        <p:txBody>
          <a:bodyPr>
            <a:spAutoFit/>
          </a:bodyPr>
          <a:lstStyle/>
          <a:p>
            <a:r>
              <a:rPr kumimoji="1" lang="zh-CN" altLang="en-US" sz="1600" b="0" u="none" dirty="0">
                <a:solidFill>
                  <a:schemeClr val="tx1"/>
                </a:solidFill>
                <a:latin typeface="Arial" charset="0"/>
                <a:ea typeface="黑体" pitchFamily="2" charset="-122"/>
              </a:rPr>
              <a:t>慢开始</a:t>
            </a:r>
          </a:p>
        </p:txBody>
      </p:sp>
      <p:sp>
        <p:nvSpPr>
          <p:cNvPr id="59488" name="Text Box 345"/>
          <p:cNvSpPr txBox="1">
            <a:spLocks noChangeArrowheads="1"/>
          </p:cNvSpPr>
          <p:nvPr/>
        </p:nvSpPr>
        <p:spPr bwMode="auto">
          <a:xfrm>
            <a:off x="2513013" y="1460500"/>
            <a:ext cx="1135062"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accent2"/>
                </a:solidFill>
                <a:latin typeface="Arial" charset="0"/>
                <a:ea typeface="黑体" pitchFamily="2" charset="-122"/>
              </a:rPr>
              <a:t>“加法增大”</a:t>
            </a:r>
          </a:p>
        </p:txBody>
      </p:sp>
      <p:sp>
        <p:nvSpPr>
          <p:cNvPr id="59489" name="Text Box 346"/>
          <p:cNvSpPr txBox="1">
            <a:spLocks noChangeArrowheads="1"/>
          </p:cNvSpPr>
          <p:nvPr/>
        </p:nvSpPr>
        <p:spPr bwMode="auto">
          <a:xfrm>
            <a:off x="4968875" y="1744663"/>
            <a:ext cx="1133475"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tx1"/>
                </a:solidFill>
                <a:latin typeface="Arial" charset="0"/>
                <a:ea typeface="黑体" pitchFamily="2" charset="-122"/>
              </a:rPr>
              <a:t>“加法增大”</a:t>
            </a:r>
          </a:p>
        </p:txBody>
      </p:sp>
      <p:sp>
        <p:nvSpPr>
          <p:cNvPr id="59490" name="Line 337"/>
          <p:cNvSpPr>
            <a:spLocks noChangeShapeType="1"/>
          </p:cNvSpPr>
          <p:nvPr/>
        </p:nvSpPr>
        <p:spPr bwMode="auto">
          <a:xfrm rot="10800000">
            <a:off x="1565275" y="2659063"/>
            <a:ext cx="36052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1" name="Line 336"/>
          <p:cNvSpPr>
            <a:spLocks noChangeShapeType="1"/>
          </p:cNvSpPr>
          <p:nvPr/>
        </p:nvSpPr>
        <p:spPr bwMode="auto">
          <a:xfrm flipV="1">
            <a:off x="1565275" y="1865313"/>
            <a:ext cx="325596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2" name="Text Box 327"/>
          <p:cNvSpPr txBox="1">
            <a:spLocks noChangeArrowheads="1"/>
          </p:cNvSpPr>
          <p:nvPr/>
        </p:nvSpPr>
        <p:spPr bwMode="auto">
          <a:xfrm>
            <a:off x="5651500" y="3027363"/>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传输轮次</a:t>
            </a:r>
          </a:p>
        </p:txBody>
      </p:sp>
      <p:sp>
        <p:nvSpPr>
          <p:cNvPr id="59493" name="Freeform 317"/>
          <p:cNvSpPr>
            <a:spLocks/>
          </p:cNvSpPr>
          <p:nvPr/>
        </p:nvSpPr>
        <p:spPr bwMode="auto">
          <a:xfrm>
            <a:off x="1428750" y="1847850"/>
            <a:ext cx="4481513" cy="1511300"/>
          </a:xfrm>
          <a:custGeom>
            <a:avLst/>
            <a:gdLst>
              <a:gd name="T0" fmla="*/ 2147483647 w 3162"/>
              <a:gd name="T1" fmla="*/ 639776842 h 1370"/>
              <a:gd name="T2" fmla="*/ 2147483647 w 3162"/>
              <a:gd name="T3" fmla="*/ 1051687981 h 1370"/>
              <a:gd name="T4" fmla="*/ 2147483647 w 3162"/>
              <a:gd name="T5" fmla="*/ 1393486990 h 1370"/>
              <a:gd name="T6" fmla="*/ 2147483647 w 3162"/>
              <a:gd name="T7" fmla="*/ 1752815013 h 1370"/>
              <a:gd name="T8" fmla="*/ 2147483647 w 3162"/>
              <a:gd name="T9" fmla="*/ 1928096091 h 1370"/>
              <a:gd name="T10" fmla="*/ 2147483647 w 3162"/>
              <a:gd name="T11" fmla="*/ 1998208523 h 1370"/>
              <a:gd name="T12" fmla="*/ 2147483647 w 3162"/>
              <a:gd name="T13" fmla="*/ 1367195432 h 1370"/>
              <a:gd name="T14" fmla="*/ 2147483647 w 3162"/>
              <a:gd name="T15" fmla="*/ 0 h 1370"/>
              <a:gd name="T16" fmla="*/ 2059396424 w 3162"/>
              <a:gd name="T17" fmla="*/ 711350453 h 1370"/>
              <a:gd name="T18" fmla="*/ 1599531730 w 3162"/>
              <a:gd name="T19" fmla="*/ 1403711619 h 1370"/>
              <a:gd name="T20" fmla="*/ 1103010153 w 3162"/>
              <a:gd name="T21" fmla="*/ 1754274984 h 1370"/>
              <a:gd name="T22" fmla="*/ 623151273 w 3162"/>
              <a:gd name="T23" fmla="*/ 1929556062 h 1370"/>
              <a:gd name="T24" fmla="*/ 183279454 w 3162"/>
              <a:gd name="T25" fmla="*/ 1999668493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hlink"/>
            </a:solidFill>
            <a:round/>
            <a:headEnd/>
            <a:tailEnd/>
          </a:ln>
        </p:spPr>
        <p:txBody>
          <a:bodyPr wrap="none" anchor="ctr"/>
          <a:lstStyle/>
          <a:p>
            <a:endParaRPr lang="zh-CN" altLang="en-US"/>
          </a:p>
        </p:txBody>
      </p:sp>
      <p:sp>
        <p:nvSpPr>
          <p:cNvPr id="531673" name="Line 217"/>
          <p:cNvSpPr>
            <a:spLocks noChangeShapeType="1"/>
          </p:cNvSpPr>
          <p:nvPr/>
        </p:nvSpPr>
        <p:spPr bwMode="auto">
          <a:xfrm>
            <a:off x="1200150" y="303053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6" name="Line 217"/>
          <p:cNvSpPr>
            <a:spLocks noChangeShapeType="1"/>
          </p:cNvSpPr>
          <p:nvPr/>
        </p:nvSpPr>
        <p:spPr bwMode="auto">
          <a:xfrm>
            <a:off x="1422400" y="2965450"/>
            <a:ext cx="279400" cy="312738"/>
          </a:xfrm>
          <a:prstGeom prst="line">
            <a:avLst/>
          </a:prstGeom>
          <a:noFill/>
          <a:ln w="57150">
            <a:solidFill>
              <a:srgbClr val="006600"/>
            </a:solidFill>
            <a:round/>
            <a:headEnd/>
            <a:tailEnd type="triangle" w="med" len="med"/>
          </a:ln>
        </p:spPr>
        <p:txBody>
          <a:bodyPr/>
          <a:lstStyle/>
          <a:p>
            <a:endParaRPr lang="zh-CN" altLang="en-US"/>
          </a:p>
        </p:txBody>
      </p:sp>
      <p:sp>
        <p:nvSpPr>
          <p:cNvPr id="7" name="Line 217"/>
          <p:cNvSpPr>
            <a:spLocks noChangeShapeType="1"/>
          </p:cNvSpPr>
          <p:nvPr/>
        </p:nvSpPr>
        <p:spPr bwMode="auto">
          <a:xfrm>
            <a:off x="1590675" y="283368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8" name="Line 217"/>
          <p:cNvSpPr>
            <a:spLocks noChangeShapeType="1"/>
          </p:cNvSpPr>
          <p:nvPr/>
        </p:nvSpPr>
        <p:spPr bwMode="auto">
          <a:xfrm>
            <a:off x="1814513" y="2570163"/>
            <a:ext cx="279400" cy="312737"/>
          </a:xfrm>
          <a:prstGeom prst="line">
            <a:avLst/>
          </a:prstGeom>
          <a:noFill/>
          <a:ln w="57150">
            <a:solidFill>
              <a:srgbClr val="006600"/>
            </a:solidFill>
            <a:round/>
            <a:headEnd/>
            <a:tailEnd type="triangle" w="med" len="med"/>
          </a:ln>
        </p:spPr>
        <p:txBody>
          <a:bodyPr/>
          <a:lstStyle/>
          <a:p>
            <a:endParaRPr lang="zh-CN" altLang="en-US"/>
          </a:p>
        </p:txBody>
      </p:sp>
    </p:spTree>
    <p:extLst>
      <p:ext uri="{BB962C8B-B14F-4D97-AF65-F5344CB8AC3E}">
        <p14:creationId xmlns:p14="http://schemas.microsoft.com/office/powerpoint/2010/main" val="357361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3"/>
          <p:cNvSpPr/>
          <p:nvPr/>
        </p:nvSpPr>
        <p:spPr>
          <a:xfrm>
            <a:off x="1495622" y="3467045"/>
            <a:ext cx="817366"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2" name="Freeform 3"/>
          <p:cNvSpPr/>
          <p:nvPr/>
        </p:nvSpPr>
        <p:spPr>
          <a:xfrm>
            <a:off x="4163220" y="3458060"/>
            <a:ext cx="821530"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3" name="Freeform 3"/>
          <p:cNvSpPr/>
          <p:nvPr/>
        </p:nvSpPr>
        <p:spPr>
          <a:xfrm>
            <a:off x="2299758" y="1517317"/>
            <a:ext cx="165576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4" name="Freeform 3"/>
          <p:cNvSpPr/>
          <p:nvPr/>
        </p:nvSpPr>
        <p:spPr>
          <a:xfrm>
            <a:off x="4974431" y="1780456"/>
            <a:ext cx="107394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9396" name="Rectangle 4"/>
          <p:cNvSpPr>
            <a:spLocks noGrp="1" noChangeArrowheads="1"/>
          </p:cNvSpPr>
          <p:nvPr>
            <p:ph type="title" idx="4294967295"/>
          </p:nvPr>
        </p:nvSpPr>
        <p:spPr>
          <a:xfrm>
            <a:off x="395288" y="773113"/>
            <a:ext cx="5056187" cy="468312"/>
          </a:xfrm>
        </p:spPr>
        <p:txBody>
          <a:bodyPr anchor="b"/>
          <a:lstStyle/>
          <a:p>
            <a:r>
              <a:rPr lang="zh-CN" altLang="en-US" sz="2400" smtClean="0">
                <a:solidFill>
                  <a:srgbClr val="007D7A"/>
                </a:solidFill>
                <a:latin typeface="Times New Roman" pitchFamily="18" charset="0"/>
                <a:cs typeface="Times New Roman" pitchFamily="18" charset="0"/>
              </a:rPr>
              <a:t>慢开始和拥塞避免算法的实现举例</a:t>
            </a:r>
            <a:r>
              <a:rPr lang="zh-CN" altLang="en-US" sz="1800" smtClean="0"/>
              <a:t> </a:t>
            </a:r>
          </a:p>
        </p:txBody>
      </p:sp>
      <p:sp>
        <p:nvSpPr>
          <p:cNvPr id="59397" name="Text Box 109"/>
          <p:cNvSpPr txBox="1">
            <a:spLocks noChangeArrowheads="1"/>
          </p:cNvSpPr>
          <p:nvPr/>
        </p:nvSpPr>
        <p:spPr bwMode="auto">
          <a:xfrm>
            <a:off x="246001" y="4374291"/>
            <a:ext cx="7534398" cy="707886"/>
          </a:xfrm>
          <a:prstGeom prst="rect">
            <a:avLst/>
          </a:prstGeom>
          <a:noFill/>
          <a:ln w="9525">
            <a:noFill/>
            <a:miter lim="800000"/>
            <a:headEnd/>
            <a:tailEnd/>
          </a:ln>
        </p:spPr>
        <p:txBody>
          <a:bodyPr wrap="square">
            <a:spAutoFit/>
          </a:bodyPr>
          <a:lstStyle/>
          <a:p>
            <a:pPr defTabSz="-635"/>
            <a:r>
              <a:rPr lang="en-US" altLang="zh-CN" sz="2000" b="0" u="none" dirty="0" err="1">
                <a:solidFill>
                  <a:srgbClr val="33339A"/>
                </a:solidFill>
                <a:latin typeface="+mn-ea"/>
                <a:ea typeface="+mn-ea"/>
                <a:cs typeface="黑体" panose="02010609060101010101" pitchFamily="2" charset="-122"/>
              </a:rPr>
              <a:t>当拥塞窗口</a:t>
            </a:r>
            <a:r>
              <a:rPr lang="en-US" altLang="zh-CN" sz="2000" b="0" u="none" dirty="0">
                <a:latin typeface="+mn-ea"/>
                <a:ea typeface="+mn-ea"/>
              </a:rPr>
              <a:t> </a:t>
            </a:r>
            <a:r>
              <a:rPr lang="en-US" altLang="zh-CN" sz="2000" b="0" u="none" dirty="0" err="1">
                <a:solidFill>
                  <a:srgbClr val="33339A"/>
                </a:solidFill>
                <a:latin typeface="+mn-ea"/>
                <a:ea typeface="+mn-ea"/>
              </a:rPr>
              <a:t>cwnd</a:t>
            </a:r>
            <a:r>
              <a:rPr lang="en-US" altLang="zh-CN" sz="2000" b="0" u="none" dirty="0">
                <a:latin typeface="+mn-ea"/>
                <a:ea typeface="+mn-ea"/>
              </a:rPr>
              <a:t> </a:t>
            </a:r>
            <a:r>
              <a:rPr lang="en-US" altLang="zh-CN" sz="2000" b="0" u="none" dirty="0" err="1">
                <a:solidFill>
                  <a:srgbClr val="33339A"/>
                </a:solidFill>
                <a:latin typeface="+mn-ea"/>
                <a:ea typeface="+mn-ea"/>
                <a:cs typeface="黑体" panose="02010609060101010101" pitchFamily="2" charset="-122"/>
              </a:rPr>
              <a:t>增长到慢开始门限值</a:t>
            </a:r>
            <a:r>
              <a:rPr lang="en-US" altLang="zh-CN" sz="2000" b="0" u="none" dirty="0">
                <a:latin typeface="+mn-ea"/>
                <a:ea typeface="+mn-ea"/>
              </a:rPr>
              <a:t> </a:t>
            </a:r>
            <a:r>
              <a:rPr lang="en-US" altLang="zh-CN" sz="2000" b="0" u="none" dirty="0" err="1">
                <a:solidFill>
                  <a:srgbClr val="33339A"/>
                </a:solidFill>
                <a:latin typeface="+mn-ea"/>
                <a:ea typeface="+mn-ea"/>
              </a:rPr>
              <a:t>ssthresh</a:t>
            </a:r>
            <a:r>
              <a:rPr lang="en-US" altLang="zh-CN" sz="2000" b="0" u="none" dirty="0">
                <a:latin typeface="+mn-ea"/>
                <a:ea typeface="+mn-ea"/>
              </a:rPr>
              <a:t> </a:t>
            </a:r>
            <a:r>
              <a:rPr lang="en-US" altLang="zh-CN" sz="2000" b="0" u="none" dirty="0" err="1" smtClean="0">
                <a:solidFill>
                  <a:srgbClr val="33339A"/>
                </a:solidFill>
                <a:latin typeface="+mn-ea"/>
                <a:ea typeface="+mn-ea"/>
                <a:cs typeface="黑体" panose="02010609060101010101" pitchFamily="2" charset="-122"/>
              </a:rPr>
              <a:t>时（</a:t>
            </a:r>
            <a:r>
              <a:rPr lang="en-US" altLang="zh-CN" sz="2000" b="0" u="none" dirty="0" err="1">
                <a:solidFill>
                  <a:srgbClr val="33339A"/>
                </a:solidFill>
                <a:latin typeface="+mn-ea"/>
                <a:ea typeface="+mn-ea"/>
                <a:cs typeface="黑体" panose="02010609060101010101" pitchFamily="2" charset="-122"/>
              </a:rPr>
              <a:t>即当</a:t>
            </a:r>
            <a:r>
              <a:rPr lang="en-US" altLang="zh-CN" sz="2000" b="0" u="none" dirty="0">
                <a:latin typeface="+mn-ea"/>
                <a:ea typeface="+mn-ea"/>
              </a:rPr>
              <a:t> </a:t>
            </a:r>
            <a:r>
              <a:rPr lang="en-US" altLang="zh-CN" sz="2000" b="0" u="none" dirty="0" err="1">
                <a:solidFill>
                  <a:srgbClr val="33339A"/>
                </a:solidFill>
                <a:latin typeface="+mn-ea"/>
                <a:ea typeface="+mn-ea"/>
              </a:rPr>
              <a:t>cwnd</a:t>
            </a:r>
            <a:r>
              <a:rPr lang="en-US" altLang="zh-CN" sz="2000" b="0" u="none" dirty="0">
                <a:latin typeface="+mn-ea"/>
                <a:ea typeface="+mn-ea"/>
              </a:rPr>
              <a:t> </a:t>
            </a:r>
            <a:r>
              <a:rPr lang="en-US" altLang="zh-CN" sz="2000" b="0" u="none" dirty="0">
                <a:solidFill>
                  <a:srgbClr val="33339A"/>
                </a:solidFill>
                <a:latin typeface="+mn-ea"/>
                <a:ea typeface="+mn-ea"/>
              </a:rPr>
              <a:t>=</a:t>
            </a:r>
            <a:r>
              <a:rPr lang="en-US" altLang="zh-CN" sz="2000" b="0" u="none" dirty="0">
                <a:latin typeface="+mn-ea"/>
                <a:ea typeface="+mn-ea"/>
              </a:rPr>
              <a:t> </a:t>
            </a:r>
            <a:r>
              <a:rPr lang="en-US" altLang="zh-CN" sz="2000" b="0" u="none" dirty="0">
                <a:solidFill>
                  <a:srgbClr val="33339A"/>
                </a:solidFill>
                <a:latin typeface="+mn-ea"/>
                <a:ea typeface="+mn-ea"/>
              </a:rPr>
              <a:t>16</a:t>
            </a:r>
            <a:r>
              <a:rPr lang="en-US" altLang="zh-CN" sz="2000" b="0" u="none" dirty="0">
                <a:latin typeface="+mn-ea"/>
                <a:ea typeface="+mn-ea"/>
              </a:rPr>
              <a:t> </a:t>
            </a:r>
            <a:r>
              <a:rPr lang="en-US" altLang="zh-CN" sz="2000" b="0" u="none" dirty="0">
                <a:solidFill>
                  <a:srgbClr val="33339A"/>
                </a:solidFill>
                <a:latin typeface="+mn-ea"/>
                <a:ea typeface="+mn-ea"/>
                <a:cs typeface="黑体" panose="02010609060101010101" pitchFamily="2" charset="-122"/>
              </a:rPr>
              <a:t>时），</a:t>
            </a:r>
            <a:r>
              <a:rPr lang="en-US" altLang="zh-CN" sz="2000" b="0" u="none" dirty="0" err="1">
                <a:solidFill>
                  <a:srgbClr val="33339A"/>
                </a:solidFill>
                <a:latin typeface="+mn-ea"/>
                <a:ea typeface="+mn-ea"/>
                <a:cs typeface="黑体" panose="02010609060101010101" pitchFamily="2" charset="-122"/>
              </a:rPr>
              <a:t>就改为执行拥塞避免算法</a:t>
            </a:r>
            <a:r>
              <a:rPr lang="en-US" altLang="zh-CN" sz="2000" b="0" u="none" dirty="0" err="1" smtClean="0">
                <a:solidFill>
                  <a:srgbClr val="33339A"/>
                </a:solidFill>
                <a:latin typeface="+mn-ea"/>
                <a:ea typeface="+mn-ea"/>
                <a:cs typeface="黑体" panose="02010609060101010101" pitchFamily="2" charset="-122"/>
              </a:rPr>
              <a:t>，拥塞窗口按线性规律增长</a:t>
            </a:r>
            <a:r>
              <a:rPr lang="en-US" altLang="zh-CN" sz="2000" b="0" u="none" dirty="0" smtClean="0">
                <a:solidFill>
                  <a:srgbClr val="33339A"/>
                </a:solidFill>
                <a:latin typeface="+mn-ea"/>
                <a:ea typeface="+mn-ea"/>
                <a:cs typeface="黑体" panose="02010609060101010101" pitchFamily="2" charset="-122"/>
              </a:rPr>
              <a:t>。</a:t>
            </a:r>
            <a:endParaRPr lang="zh-CN" altLang="en-US" sz="2000" b="0" u="none" dirty="0">
              <a:solidFill>
                <a:srgbClr val="333399"/>
              </a:solidFill>
              <a:latin typeface="+mn-ea"/>
              <a:ea typeface="+mn-ea"/>
            </a:endParaRPr>
          </a:p>
        </p:txBody>
      </p:sp>
      <p:sp>
        <p:nvSpPr>
          <p:cNvPr id="59393" name="Line 255"/>
          <p:cNvSpPr>
            <a:spLocks noChangeShapeType="1"/>
          </p:cNvSpPr>
          <p:nvPr/>
        </p:nvSpPr>
        <p:spPr bwMode="auto">
          <a:xfrm>
            <a:off x="1497013" y="1601788"/>
            <a:ext cx="0" cy="1851025"/>
          </a:xfrm>
          <a:prstGeom prst="line">
            <a:avLst/>
          </a:prstGeom>
          <a:noFill/>
          <a:ln w="9525">
            <a:solidFill>
              <a:schemeClr val="hlink"/>
            </a:solidFill>
            <a:round/>
            <a:headEnd type="triangle" w="sm" len="lg"/>
            <a:tailEnd/>
          </a:ln>
        </p:spPr>
        <p:txBody>
          <a:bodyPr wrap="none" anchor="ctr"/>
          <a:lstStyle/>
          <a:p>
            <a:endParaRPr lang="zh-CN" altLang="en-US"/>
          </a:p>
        </p:txBody>
      </p:sp>
      <p:sp>
        <p:nvSpPr>
          <p:cNvPr id="59394" name="Text Box 295"/>
          <p:cNvSpPr txBox="1">
            <a:spLocks noChangeArrowheads="1"/>
          </p:cNvSpPr>
          <p:nvPr/>
        </p:nvSpPr>
        <p:spPr bwMode="auto">
          <a:xfrm>
            <a:off x="581660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22</a:t>
            </a:r>
          </a:p>
        </p:txBody>
      </p:sp>
      <p:sp>
        <p:nvSpPr>
          <p:cNvPr id="59395" name="Text Box 301"/>
          <p:cNvSpPr txBox="1">
            <a:spLocks noChangeArrowheads="1"/>
          </p:cNvSpPr>
          <p:nvPr/>
        </p:nvSpPr>
        <p:spPr bwMode="auto">
          <a:xfrm>
            <a:off x="1157288" y="2278063"/>
            <a:ext cx="381000" cy="304800"/>
          </a:xfrm>
          <a:prstGeom prst="rect">
            <a:avLst/>
          </a:prstGeom>
          <a:noFill/>
          <a:ln w="9525">
            <a:noFill/>
            <a:miter lim="800000"/>
            <a:headEnd/>
            <a:tailEnd/>
          </a:ln>
        </p:spPr>
        <p:txBody>
          <a:bodyPr wrap="none">
            <a:spAutoFit/>
          </a:bodyPr>
          <a:lstStyle/>
          <a:p>
            <a:r>
              <a:rPr kumimoji="1" lang="en-US" altLang="zh-CN" sz="1400" b="0" u="none">
                <a:solidFill>
                  <a:srgbClr val="FF0000"/>
                </a:solidFill>
                <a:latin typeface="Arial" charset="0"/>
                <a:ea typeface="黑体" pitchFamily="2" charset="-122"/>
              </a:rPr>
              <a:t>16</a:t>
            </a:r>
          </a:p>
        </p:txBody>
      </p:sp>
      <p:sp>
        <p:nvSpPr>
          <p:cNvPr id="59399" name="Line 248"/>
          <p:cNvSpPr>
            <a:spLocks noChangeShapeType="1"/>
          </p:cNvSpPr>
          <p:nvPr/>
        </p:nvSpPr>
        <p:spPr bwMode="auto">
          <a:xfrm>
            <a:off x="4498975" y="1873250"/>
            <a:ext cx="0" cy="793750"/>
          </a:xfrm>
          <a:prstGeom prst="line">
            <a:avLst/>
          </a:prstGeom>
          <a:noFill/>
          <a:ln w="9525">
            <a:solidFill>
              <a:schemeClr val="hlink"/>
            </a:solidFill>
            <a:round/>
            <a:headEnd type="triangle" w="sm" len="med"/>
            <a:tailEnd type="triangle" w="sm" len="med"/>
          </a:ln>
        </p:spPr>
        <p:txBody>
          <a:bodyPr wrap="none" anchor="ctr"/>
          <a:lstStyle/>
          <a:p>
            <a:endParaRPr lang="zh-CN" altLang="en-US"/>
          </a:p>
        </p:txBody>
      </p:sp>
      <p:sp>
        <p:nvSpPr>
          <p:cNvPr id="59400" name="Text Box 249"/>
          <p:cNvSpPr txBox="1">
            <a:spLocks noChangeArrowheads="1"/>
          </p:cNvSpPr>
          <p:nvPr/>
        </p:nvSpPr>
        <p:spPr bwMode="auto">
          <a:xfrm>
            <a:off x="3943350" y="1997075"/>
            <a:ext cx="1069975" cy="336550"/>
          </a:xfrm>
          <a:prstGeom prst="rect">
            <a:avLst/>
          </a:prstGeom>
          <a:noFill/>
          <a:ln w="9525">
            <a:noFill/>
            <a:miter lim="800000"/>
            <a:headEnd/>
            <a:tailEnd/>
          </a:ln>
        </p:spPr>
        <p:txBody>
          <a:bodyPr>
            <a:spAutoFit/>
          </a:bodyPr>
          <a:lstStyle/>
          <a:p>
            <a:r>
              <a:rPr kumimoji="1" lang="en-US" altLang="zh-CN" sz="1600" b="0" u="none">
                <a:solidFill>
                  <a:schemeClr val="accent2"/>
                </a:solidFill>
                <a:latin typeface="Arial" charset="0"/>
                <a:ea typeface="黑体" pitchFamily="2" charset="-122"/>
              </a:rPr>
              <a:t>“</a:t>
            </a:r>
            <a:r>
              <a:rPr kumimoji="1" lang="zh-CN" altLang="en-US" sz="1600" b="0" u="none">
                <a:solidFill>
                  <a:schemeClr val="accent2"/>
                </a:solidFill>
                <a:latin typeface="Arial" charset="0"/>
                <a:ea typeface="黑体" pitchFamily="2" charset="-122"/>
              </a:rPr>
              <a:t>乘法减小”</a:t>
            </a:r>
          </a:p>
        </p:txBody>
      </p:sp>
      <p:sp>
        <p:nvSpPr>
          <p:cNvPr id="59401" name="Rectangle 250"/>
          <p:cNvSpPr>
            <a:spLocks noChangeArrowheads="1"/>
          </p:cNvSpPr>
          <p:nvPr/>
        </p:nvSpPr>
        <p:spPr bwMode="auto">
          <a:xfrm>
            <a:off x="4959350" y="1681163"/>
            <a:ext cx="1209675" cy="1039812"/>
          </a:xfrm>
          <a:prstGeom prst="rect">
            <a:avLst/>
          </a:prstGeom>
          <a:noFill/>
          <a:ln w="9525" algn="ctr">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2" name="Rectangle 251"/>
          <p:cNvSpPr>
            <a:spLocks noChangeArrowheads="1"/>
          </p:cNvSpPr>
          <p:nvPr/>
        </p:nvSpPr>
        <p:spPr bwMode="auto">
          <a:xfrm>
            <a:off x="2295525" y="1487488"/>
            <a:ext cx="1689100" cy="1039812"/>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3" name="Rectangle 252"/>
          <p:cNvSpPr>
            <a:spLocks noChangeArrowheads="1"/>
          </p:cNvSpPr>
          <p:nvPr/>
        </p:nvSpPr>
        <p:spPr bwMode="auto">
          <a:xfrm>
            <a:off x="4152900" y="3463925"/>
            <a:ext cx="833438" cy="56832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4" name="Rectangle 253"/>
          <p:cNvSpPr>
            <a:spLocks noChangeArrowheads="1"/>
          </p:cNvSpPr>
          <p:nvPr/>
        </p:nvSpPr>
        <p:spPr bwMode="auto">
          <a:xfrm>
            <a:off x="1503363" y="3459163"/>
            <a:ext cx="833437" cy="56515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5" name="Line 254"/>
          <p:cNvSpPr>
            <a:spLocks noChangeShapeType="1"/>
          </p:cNvSpPr>
          <p:nvPr/>
        </p:nvSpPr>
        <p:spPr bwMode="auto">
          <a:xfrm>
            <a:off x="1497013" y="3452813"/>
            <a:ext cx="4830762" cy="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06" name="Line 256"/>
          <p:cNvSpPr>
            <a:spLocks noChangeShapeType="1"/>
          </p:cNvSpPr>
          <p:nvPr/>
        </p:nvSpPr>
        <p:spPr bwMode="auto">
          <a:xfrm>
            <a:off x="1701800"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07" name="Line 257"/>
          <p:cNvSpPr>
            <a:spLocks noChangeShapeType="1"/>
          </p:cNvSpPr>
          <p:nvPr/>
        </p:nvSpPr>
        <p:spPr bwMode="auto">
          <a:xfrm>
            <a:off x="19050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8" name="Line 258"/>
          <p:cNvSpPr>
            <a:spLocks noChangeShapeType="1"/>
          </p:cNvSpPr>
          <p:nvPr/>
        </p:nvSpPr>
        <p:spPr bwMode="auto">
          <a:xfrm>
            <a:off x="21097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9" name="Line 259"/>
          <p:cNvSpPr>
            <a:spLocks noChangeShapeType="1"/>
          </p:cNvSpPr>
          <p:nvPr/>
        </p:nvSpPr>
        <p:spPr bwMode="auto">
          <a:xfrm>
            <a:off x="23129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0" name="Line 260"/>
          <p:cNvSpPr>
            <a:spLocks noChangeShapeType="1"/>
          </p:cNvSpPr>
          <p:nvPr/>
        </p:nvSpPr>
        <p:spPr bwMode="auto">
          <a:xfrm>
            <a:off x="25177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1" name="Line 261"/>
          <p:cNvSpPr>
            <a:spLocks noChangeShapeType="1"/>
          </p:cNvSpPr>
          <p:nvPr/>
        </p:nvSpPr>
        <p:spPr bwMode="auto">
          <a:xfrm>
            <a:off x="27225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2" name="Line 262"/>
          <p:cNvSpPr>
            <a:spLocks noChangeShapeType="1"/>
          </p:cNvSpPr>
          <p:nvPr/>
        </p:nvSpPr>
        <p:spPr bwMode="auto">
          <a:xfrm>
            <a:off x="29257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3" name="Line 263"/>
          <p:cNvSpPr>
            <a:spLocks noChangeShapeType="1"/>
          </p:cNvSpPr>
          <p:nvPr/>
        </p:nvSpPr>
        <p:spPr bwMode="auto">
          <a:xfrm>
            <a:off x="31305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4" name="Line 264"/>
          <p:cNvSpPr>
            <a:spLocks noChangeShapeType="1"/>
          </p:cNvSpPr>
          <p:nvPr/>
        </p:nvSpPr>
        <p:spPr bwMode="auto">
          <a:xfrm>
            <a:off x="33337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5" name="Line 265"/>
          <p:cNvSpPr>
            <a:spLocks noChangeShapeType="1"/>
          </p:cNvSpPr>
          <p:nvPr/>
        </p:nvSpPr>
        <p:spPr bwMode="auto">
          <a:xfrm>
            <a:off x="353853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6" name="Line 266"/>
          <p:cNvSpPr>
            <a:spLocks noChangeShapeType="1"/>
          </p:cNvSpPr>
          <p:nvPr/>
        </p:nvSpPr>
        <p:spPr bwMode="auto">
          <a:xfrm>
            <a:off x="37433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7" name="Line 267"/>
          <p:cNvSpPr>
            <a:spLocks noChangeShapeType="1"/>
          </p:cNvSpPr>
          <p:nvPr/>
        </p:nvSpPr>
        <p:spPr bwMode="auto">
          <a:xfrm>
            <a:off x="39465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8" name="Line 268"/>
          <p:cNvSpPr>
            <a:spLocks noChangeShapeType="1"/>
          </p:cNvSpPr>
          <p:nvPr/>
        </p:nvSpPr>
        <p:spPr bwMode="auto">
          <a:xfrm>
            <a:off x="415131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9" name="Line 269"/>
          <p:cNvSpPr>
            <a:spLocks noChangeShapeType="1"/>
          </p:cNvSpPr>
          <p:nvPr/>
        </p:nvSpPr>
        <p:spPr bwMode="auto">
          <a:xfrm>
            <a:off x="4354513"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20" name="Line 270"/>
          <p:cNvSpPr>
            <a:spLocks noChangeShapeType="1"/>
          </p:cNvSpPr>
          <p:nvPr/>
        </p:nvSpPr>
        <p:spPr bwMode="auto">
          <a:xfrm>
            <a:off x="45593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1" name="Line 271"/>
          <p:cNvSpPr>
            <a:spLocks noChangeShapeType="1"/>
          </p:cNvSpPr>
          <p:nvPr/>
        </p:nvSpPr>
        <p:spPr bwMode="auto">
          <a:xfrm>
            <a:off x="47625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2" name="Line 272"/>
          <p:cNvSpPr>
            <a:spLocks noChangeShapeType="1"/>
          </p:cNvSpPr>
          <p:nvPr/>
        </p:nvSpPr>
        <p:spPr bwMode="auto">
          <a:xfrm>
            <a:off x="49672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3" name="Line 273"/>
          <p:cNvSpPr>
            <a:spLocks noChangeShapeType="1"/>
          </p:cNvSpPr>
          <p:nvPr/>
        </p:nvSpPr>
        <p:spPr bwMode="auto">
          <a:xfrm>
            <a:off x="51704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4" name="Line 274"/>
          <p:cNvSpPr>
            <a:spLocks noChangeShapeType="1"/>
          </p:cNvSpPr>
          <p:nvPr/>
        </p:nvSpPr>
        <p:spPr bwMode="auto">
          <a:xfrm>
            <a:off x="53752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5" name="Line 275"/>
          <p:cNvSpPr>
            <a:spLocks noChangeShapeType="1"/>
          </p:cNvSpPr>
          <p:nvPr/>
        </p:nvSpPr>
        <p:spPr bwMode="auto">
          <a:xfrm>
            <a:off x="55784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6" name="Line 276"/>
          <p:cNvSpPr>
            <a:spLocks noChangeShapeType="1"/>
          </p:cNvSpPr>
          <p:nvPr/>
        </p:nvSpPr>
        <p:spPr bwMode="auto">
          <a:xfrm>
            <a:off x="57832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7" name="Line 277"/>
          <p:cNvSpPr>
            <a:spLocks noChangeShapeType="1"/>
          </p:cNvSpPr>
          <p:nvPr/>
        </p:nvSpPr>
        <p:spPr bwMode="auto">
          <a:xfrm>
            <a:off x="59864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8" name="Line 279"/>
          <p:cNvSpPr>
            <a:spLocks noChangeShapeType="1"/>
          </p:cNvSpPr>
          <p:nvPr/>
        </p:nvSpPr>
        <p:spPr bwMode="auto">
          <a:xfrm>
            <a:off x="1497013" y="3187700"/>
            <a:ext cx="204787" cy="0"/>
          </a:xfrm>
          <a:prstGeom prst="line">
            <a:avLst/>
          </a:prstGeom>
          <a:noFill/>
          <a:ln w="9525">
            <a:solidFill>
              <a:schemeClr val="tx1"/>
            </a:solidFill>
            <a:round/>
            <a:headEnd/>
            <a:tailEnd/>
          </a:ln>
        </p:spPr>
        <p:txBody>
          <a:bodyPr wrap="none" anchor="ctr"/>
          <a:lstStyle/>
          <a:p>
            <a:endParaRPr lang="zh-CN" altLang="en-US"/>
          </a:p>
        </p:txBody>
      </p:sp>
      <p:sp>
        <p:nvSpPr>
          <p:cNvPr id="59429" name="Line 280"/>
          <p:cNvSpPr>
            <a:spLocks noChangeShapeType="1"/>
          </p:cNvSpPr>
          <p:nvPr/>
        </p:nvSpPr>
        <p:spPr bwMode="auto">
          <a:xfrm>
            <a:off x="1497013" y="2922588"/>
            <a:ext cx="204787" cy="0"/>
          </a:xfrm>
          <a:prstGeom prst="line">
            <a:avLst/>
          </a:prstGeom>
          <a:noFill/>
          <a:ln w="9525">
            <a:solidFill>
              <a:schemeClr val="tx1"/>
            </a:solidFill>
            <a:round/>
            <a:headEnd/>
            <a:tailEnd/>
          </a:ln>
        </p:spPr>
        <p:txBody>
          <a:bodyPr wrap="none" anchor="ctr"/>
          <a:lstStyle/>
          <a:p>
            <a:endParaRPr lang="zh-CN" altLang="en-US"/>
          </a:p>
        </p:txBody>
      </p:sp>
      <p:sp>
        <p:nvSpPr>
          <p:cNvPr id="59430" name="Line 281"/>
          <p:cNvSpPr>
            <a:spLocks noChangeShapeType="1"/>
          </p:cNvSpPr>
          <p:nvPr/>
        </p:nvSpPr>
        <p:spPr bwMode="auto">
          <a:xfrm>
            <a:off x="1497013" y="2659063"/>
            <a:ext cx="204787" cy="0"/>
          </a:xfrm>
          <a:prstGeom prst="line">
            <a:avLst/>
          </a:prstGeom>
          <a:noFill/>
          <a:ln w="9525">
            <a:solidFill>
              <a:schemeClr val="tx1"/>
            </a:solidFill>
            <a:round/>
            <a:headEnd/>
            <a:tailEnd/>
          </a:ln>
        </p:spPr>
        <p:txBody>
          <a:bodyPr wrap="none" anchor="ctr"/>
          <a:lstStyle/>
          <a:p>
            <a:endParaRPr lang="zh-CN" altLang="en-US"/>
          </a:p>
        </p:txBody>
      </p:sp>
      <p:sp>
        <p:nvSpPr>
          <p:cNvPr id="59431" name="Line 282"/>
          <p:cNvSpPr>
            <a:spLocks noChangeShapeType="1"/>
          </p:cNvSpPr>
          <p:nvPr/>
        </p:nvSpPr>
        <p:spPr bwMode="auto">
          <a:xfrm>
            <a:off x="1497013" y="2395538"/>
            <a:ext cx="204787" cy="0"/>
          </a:xfrm>
          <a:prstGeom prst="line">
            <a:avLst/>
          </a:prstGeom>
          <a:noFill/>
          <a:ln w="9525">
            <a:solidFill>
              <a:schemeClr val="hlink"/>
            </a:solidFill>
            <a:round/>
            <a:headEnd/>
            <a:tailEnd/>
          </a:ln>
        </p:spPr>
        <p:txBody>
          <a:bodyPr wrap="none" anchor="ctr"/>
          <a:lstStyle/>
          <a:p>
            <a:endParaRPr lang="zh-CN" altLang="en-US"/>
          </a:p>
        </p:txBody>
      </p:sp>
      <p:sp>
        <p:nvSpPr>
          <p:cNvPr id="59432" name="Line 283"/>
          <p:cNvSpPr>
            <a:spLocks noChangeShapeType="1"/>
          </p:cNvSpPr>
          <p:nvPr/>
        </p:nvSpPr>
        <p:spPr bwMode="auto">
          <a:xfrm>
            <a:off x="1497013" y="2132013"/>
            <a:ext cx="204787" cy="0"/>
          </a:xfrm>
          <a:prstGeom prst="line">
            <a:avLst/>
          </a:prstGeom>
          <a:noFill/>
          <a:ln w="9525">
            <a:solidFill>
              <a:schemeClr val="tx1"/>
            </a:solidFill>
            <a:round/>
            <a:headEnd/>
            <a:tailEnd/>
          </a:ln>
        </p:spPr>
        <p:txBody>
          <a:bodyPr wrap="none" anchor="ctr"/>
          <a:lstStyle/>
          <a:p>
            <a:endParaRPr lang="zh-CN" altLang="en-US"/>
          </a:p>
        </p:txBody>
      </p:sp>
      <p:sp>
        <p:nvSpPr>
          <p:cNvPr id="59433" name="Line 284"/>
          <p:cNvSpPr>
            <a:spLocks noChangeShapeType="1"/>
          </p:cNvSpPr>
          <p:nvPr/>
        </p:nvSpPr>
        <p:spPr bwMode="auto">
          <a:xfrm>
            <a:off x="1497013" y="1865313"/>
            <a:ext cx="204787" cy="0"/>
          </a:xfrm>
          <a:prstGeom prst="line">
            <a:avLst/>
          </a:prstGeom>
          <a:noFill/>
          <a:ln w="9525">
            <a:solidFill>
              <a:schemeClr val="tx1"/>
            </a:solidFill>
            <a:round/>
            <a:headEnd/>
            <a:tailEnd/>
          </a:ln>
        </p:spPr>
        <p:txBody>
          <a:bodyPr wrap="none" anchor="ctr"/>
          <a:lstStyle/>
          <a:p>
            <a:endParaRPr lang="zh-CN" altLang="en-US"/>
          </a:p>
        </p:txBody>
      </p:sp>
      <p:sp>
        <p:nvSpPr>
          <p:cNvPr id="59434" name="Text Box 285"/>
          <p:cNvSpPr txBox="1">
            <a:spLocks noChangeArrowheads="1"/>
          </p:cNvSpPr>
          <p:nvPr/>
        </p:nvSpPr>
        <p:spPr bwMode="auto">
          <a:xfrm>
            <a:off x="17700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a:t>
            </a:r>
          </a:p>
        </p:txBody>
      </p:sp>
      <p:sp>
        <p:nvSpPr>
          <p:cNvPr id="59435" name="Text Box 286"/>
          <p:cNvSpPr txBox="1">
            <a:spLocks noChangeArrowheads="1"/>
          </p:cNvSpPr>
          <p:nvPr/>
        </p:nvSpPr>
        <p:spPr bwMode="auto">
          <a:xfrm>
            <a:off x="21764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36" name="Text Box 287"/>
          <p:cNvSpPr txBox="1">
            <a:spLocks noChangeArrowheads="1"/>
          </p:cNvSpPr>
          <p:nvPr/>
        </p:nvSpPr>
        <p:spPr bwMode="auto">
          <a:xfrm>
            <a:off x="2584450"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6</a:t>
            </a:r>
          </a:p>
        </p:txBody>
      </p:sp>
      <p:sp>
        <p:nvSpPr>
          <p:cNvPr id="59437" name="Text Box 288"/>
          <p:cNvSpPr txBox="1">
            <a:spLocks noChangeArrowheads="1"/>
          </p:cNvSpPr>
          <p:nvPr/>
        </p:nvSpPr>
        <p:spPr bwMode="auto">
          <a:xfrm>
            <a:off x="3006725"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38" name="Text Box 289"/>
          <p:cNvSpPr txBox="1">
            <a:spLocks noChangeArrowheads="1"/>
          </p:cNvSpPr>
          <p:nvPr/>
        </p:nvSpPr>
        <p:spPr bwMode="auto">
          <a:xfrm>
            <a:off x="334645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10</a:t>
            </a:r>
          </a:p>
        </p:txBody>
      </p:sp>
      <p:sp>
        <p:nvSpPr>
          <p:cNvPr id="59439" name="Text Box 290"/>
          <p:cNvSpPr txBox="1">
            <a:spLocks noChangeArrowheads="1"/>
          </p:cNvSpPr>
          <p:nvPr/>
        </p:nvSpPr>
        <p:spPr bwMode="auto">
          <a:xfrm>
            <a:off x="3786188" y="3467100"/>
            <a:ext cx="381000" cy="304800"/>
          </a:xfrm>
          <a:prstGeom prst="rect">
            <a:avLst/>
          </a:prstGeom>
          <a:noFill/>
          <a:ln w="9525">
            <a:noFill/>
            <a:miter lim="800000"/>
            <a:headEnd/>
            <a:tailEnd/>
          </a:ln>
        </p:spPr>
        <p:txBody>
          <a:bodyPr wrap="none">
            <a:spAutoFit/>
          </a:bodyPr>
          <a:lstStyle/>
          <a:p>
            <a:r>
              <a:rPr kumimoji="1" lang="en-US" altLang="zh-CN" sz="1400" b="0" u="none" dirty="0">
                <a:solidFill>
                  <a:schemeClr val="tx1"/>
                </a:solidFill>
                <a:latin typeface="Arial" charset="0"/>
                <a:ea typeface="黑体" pitchFamily="2" charset="-122"/>
              </a:rPr>
              <a:t>12</a:t>
            </a:r>
          </a:p>
        </p:txBody>
      </p:sp>
      <p:sp>
        <p:nvSpPr>
          <p:cNvPr id="59440" name="Text Box 291"/>
          <p:cNvSpPr txBox="1">
            <a:spLocks noChangeArrowheads="1"/>
          </p:cNvSpPr>
          <p:nvPr/>
        </p:nvSpPr>
        <p:spPr bwMode="auto">
          <a:xfrm>
            <a:off x="41735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14</a:t>
            </a:r>
          </a:p>
        </p:txBody>
      </p:sp>
      <p:sp>
        <p:nvSpPr>
          <p:cNvPr id="59441" name="Text Box 292"/>
          <p:cNvSpPr txBox="1">
            <a:spLocks noChangeArrowheads="1"/>
          </p:cNvSpPr>
          <p:nvPr/>
        </p:nvSpPr>
        <p:spPr bwMode="auto">
          <a:xfrm>
            <a:off x="45815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16</a:t>
            </a:r>
          </a:p>
        </p:txBody>
      </p:sp>
      <p:sp>
        <p:nvSpPr>
          <p:cNvPr id="59442" name="Text Box 293"/>
          <p:cNvSpPr txBox="1">
            <a:spLocks noChangeArrowheads="1"/>
          </p:cNvSpPr>
          <p:nvPr/>
        </p:nvSpPr>
        <p:spPr bwMode="auto">
          <a:xfrm>
            <a:off x="50117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18</a:t>
            </a:r>
          </a:p>
        </p:txBody>
      </p:sp>
      <p:sp>
        <p:nvSpPr>
          <p:cNvPr id="59443" name="Text Box 294"/>
          <p:cNvSpPr txBox="1">
            <a:spLocks noChangeArrowheads="1"/>
          </p:cNvSpPr>
          <p:nvPr/>
        </p:nvSpPr>
        <p:spPr bwMode="auto">
          <a:xfrm>
            <a:off x="54197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44" name="Text Box 296"/>
          <p:cNvSpPr txBox="1">
            <a:spLocks noChangeArrowheads="1"/>
          </p:cNvSpPr>
          <p:nvPr/>
        </p:nvSpPr>
        <p:spPr bwMode="auto">
          <a:xfrm>
            <a:off x="139541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5" name="Text Box 297"/>
          <p:cNvSpPr txBox="1">
            <a:spLocks noChangeArrowheads="1"/>
          </p:cNvSpPr>
          <p:nvPr/>
        </p:nvSpPr>
        <p:spPr bwMode="auto">
          <a:xfrm>
            <a:off x="1258888" y="33099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6" name="Text Box 298"/>
          <p:cNvSpPr txBox="1">
            <a:spLocks noChangeArrowheads="1"/>
          </p:cNvSpPr>
          <p:nvPr/>
        </p:nvSpPr>
        <p:spPr bwMode="auto">
          <a:xfrm>
            <a:off x="1258888" y="3044825"/>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47" name="Text Box 299"/>
          <p:cNvSpPr txBox="1">
            <a:spLocks noChangeArrowheads="1"/>
          </p:cNvSpPr>
          <p:nvPr/>
        </p:nvSpPr>
        <p:spPr bwMode="auto">
          <a:xfrm>
            <a:off x="1258888" y="27892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48" name="Text Box 300"/>
          <p:cNvSpPr txBox="1">
            <a:spLocks noChangeArrowheads="1"/>
          </p:cNvSpPr>
          <p:nvPr/>
        </p:nvSpPr>
        <p:spPr bwMode="auto">
          <a:xfrm>
            <a:off x="1157288" y="2535238"/>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12</a:t>
            </a:r>
          </a:p>
        </p:txBody>
      </p:sp>
      <p:sp>
        <p:nvSpPr>
          <p:cNvPr id="59449" name="Text Box 302"/>
          <p:cNvSpPr txBox="1">
            <a:spLocks noChangeArrowheads="1"/>
          </p:cNvSpPr>
          <p:nvPr/>
        </p:nvSpPr>
        <p:spPr bwMode="auto">
          <a:xfrm>
            <a:off x="1157288" y="201295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50" name="Text Box 303"/>
          <p:cNvSpPr txBox="1">
            <a:spLocks noChangeArrowheads="1"/>
          </p:cNvSpPr>
          <p:nvPr/>
        </p:nvSpPr>
        <p:spPr bwMode="auto">
          <a:xfrm>
            <a:off x="1157288" y="1749425"/>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24</a:t>
            </a:r>
          </a:p>
        </p:txBody>
      </p:sp>
      <p:sp>
        <p:nvSpPr>
          <p:cNvPr id="59451" name="Oval 304"/>
          <p:cNvSpPr>
            <a:spLocks noChangeArrowheads="1"/>
          </p:cNvSpPr>
          <p:nvPr/>
        </p:nvSpPr>
        <p:spPr bwMode="auto">
          <a:xfrm>
            <a:off x="2066925" y="2897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2" name="Oval 305"/>
          <p:cNvSpPr>
            <a:spLocks noChangeArrowheads="1"/>
          </p:cNvSpPr>
          <p:nvPr/>
        </p:nvSpPr>
        <p:spPr bwMode="auto">
          <a:xfrm>
            <a:off x="1863725" y="3162300"/>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3" name="Oval 306"/>
          <p:cNvSpPr>
            <a:spLocks noChangeArrowheads="1"/>
          </p:cNvSpPr>
          <p:nvPr/>
        </p:nvSpPr>
        <p:spPr bwMode="auto">
          <a:xfrm>
            <a:off x="1463675"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4" name="Oval 307"/>
          <p:cNvSpPr>
            <a:spLocks noChangeArrowheads="1"/>
          </p:cNvSpPr>
          <p:nvPr/>
        </p:nvSpPr>
        <p:spPr bwMode="auto">
          <a:xfrm>
            <a:off x="1649413" y="32877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5" name="Oval 308"/>
          <p:cNvSpPr>
            <a:spLocks noChangeArrowheads="1"/>
          </p:cNvSpPr>
          <p:nvPr/>
        </p:nvSpPr>
        <p:spPr bwMode="auto">
          <a:xfrm>
            <a:off x="2271713" y="2366963"/>
            <a:ext cx="77787"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6" name="Oval 309"/>
          <p:cNvSpPr>
            <a:spLocks noChangeArrowheads="1"/>
          </p:cNvSpPr>
          <p:nvPr/>
        </p:nvSpPr>
        <p:spPr bwMode="auto">
          <a:xfrm>
            <a:off x="2474913" y="229711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7" name="Oval 310"/>
          <p:cNvSpPr>
            <a:spLocks noChangeArrowheads="1"/>
          </p:cNvSpPr>
          <p:nvPr/>
        </p:nvSpPr>
        <p:spPr bwMode="auto">
          <a:xfrm>
            <a:off x="2678113" y="22336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8" name="Oval 311"/>
          <p:cNvSpPr>
            <a:spLocks noChangeArrowheads="1"/>
          </p:cNvSpPr>
          <p:nvPr/>
        </p:nvSpPr>
        <p:spPr bwMode="auto">
          <a:xfrm>
            <a:off x="3092450" y="2100263"/>
            <a:ext cx="77788"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9" name="Oval 312"/>
          <p:cNvSpPr>
            <a:spLocks noChangeArrowheads="1"/>
          </p:cNvSpPr>
          <p:nvPr/>
        </p:nvSpPr>
        <p:spPr bwMode="auto">
          <a:xfrm>
            <a:off x="2882900" y="21669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0" name="Oval 313"/>
          <p:cNvSpPr>
            <a:spLocks noChangeArrowheads="1"/>
          </p:cNvSpPr>
          <p:nvPr/>
        </p:nvSpPr>
        <p:spPr bwMode="auto">
          <a:xfrm>
            <a:off x="3295650" y="2035175"/>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1" name="Oval 314"/>
          <p:cNvSpPr>
            <a:spLocks noChangeArrowheads="1"/>
          </p:cNvSpPr>
          <p:nvPr/>
        </p:nvSpPr>
        <p:spPr bwMode="auto">
          <a:xfrm>
            <a:off x="3495675" y="197326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2" name="Oval 315"/>
          <p:cNvSpPr>
            <a:spLocks noChangeArrowheads="1"/>
          </p:cNvSpPr>
          <p:nvPr/>
        </p:nvSpPr>
        <p:spPr bwMode="auto">
          <a:xfrm>
            <a:off x="3898900" y="1830388"/>
            <a:ext cx="80963" cy="61912"/>
          </a:xfrm>
          <a:prstGeom prst="ellipse">
            <a:avLst/>
          </a:prstGeom>
          <a:noFill/>
          <a:ln w="9525">
            <a:solidFill>
              <a:schemeClr val="folHlink"/>
            </a:solidFill>
            <a:round/>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63" name="Oval 316"/>
          <p:cNvSpPr>
            <a:spLocks noChangeArrowheads="1"/>
          </p:cNvSpPr>
          <p:nvPr/>
        </p:nvSpPr>
        <p:spPr bwMode="auto">
          <a:xfrm>
            <a:off x="3698875" y="1895475"/>
            <a:ext cx="80963"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4" name="Oval 318"/>
          <p:cNvSpPr>
            <a:spLocks noChangeArrowheads="1"/>
          </p:cNvSpPr>
          <p:nvPr/>
        </p:nvSpPr>
        <p:spPr bwMode="auto">
          <a:xfrm>
            <a:off x="4933950" y="2627313"/>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5" name="Oval 319"/>
          <p:cNvSpPr>
            <a:spLocks noChangeArrowheads="1"/>
          </p:cNvSpPr>
          <p:nvPr/>
        </p:nvSpPr>
        <p:spPr bwMode="auto">
          <a:xfrm>
            <a:off x="4311650" y="3279775"/>
            <a:ext cx="79375"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6" name="Oval 320"/>
          <p:cNvSpPr>
            <a:spLocks noChangeArrowheads="1"/>
          </p:cNvSpPr>
          <p:nvPr/>
        </p:nvSpPr>
        <p:spPr bwMode="auto">
          <a:xfrm>
            <a:off x="4519613" y="3151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7" name="Oval 321"/>
          <p:cNvSpPr>
            <a:spLocks noChangeArrowheads="1"/>
          </p:cNvSpPr>
          <p:nvPr/>
        </p:nvSpPr>
        <p:spPr bwMode="auto">
          <a:xfrm>
            <a:off x="4103688"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8" name="Oval 322"/>
          <p:cNvSpPr>
            <a:spLocks noChangeArrowheads="1"/>
          </p:cNvSpPr>
          <p:nvPr/>
        </p:nvSpPr>
        <p:spPr bwMode="auto">
          <a:xfrm>
            <a:off x="4716463" y="28908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9" name="Oval 323"/>
          <p:cNvSpPr>
            <a:spLocks noChangeArrowheads="1"/>
          </p:cNvSpPr>
          <p:nvPr/>
        </p:nvSpPr>
        <p:spPr bwMode="auto">
          <a:xfrm>
            <a:off x="5132388" y="25574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0" name="Oval 324"/>
          <p:cNvSpPr>
            <a:spLocks noChangeArrowheads="1"/>
          </p:cNvSpPr>
          <p:nvPr/>
        </p:nvSpPr>
        <p:spPr bwMode="auto">
          <a:xfrm>
            <a:off x="5740400" y="2357438"/>
            <a:ext cx="79375"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1" name="Oval 325"/>
          <p:cNvSpPr>
            <a:spLocks noChangeArrowheads="1"/>
          </p:cNvSpPr>
          <p:nvPr/>
        </p:nvSpPr>
        <p:spPr bwMode="auto">
          <a:xfrm>
            <a:off x="5332413" y="248761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2" name="Oval 326"/>
          <p:cNvSpPr>
            <a:spLocks noChangeArrowheads="1"/>
          </p:cNvSpPr>
          <p:nvPr/>
        </p:nvSpPr>
        <p:spPr bwMode="auto">
          <a:xfrm>
            <a:off x="5535613" y="2424113"/>
            <a:ext cx="80962"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3" name="Text Box 328"/>
          <p:cNvSpPr txBox="1">
            <a:spLocks noChangeArrowheads="1"/>
          </p:cNvSpPr>
          <p:nvPr/>
        </p:nvSpPr>
        <p:spPr bwMode="auto">
          <a:xfrm>
            <a:off x="654050" y="1347788"/>
            <a:ext cx="157480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拥塞窗口 </a:t>
            </a:r>
            <a:r>
              <a:rPr kumimoji="1" lang="en-US" altLang="zh-CN" sz="1600" b="0" u="none">
                <a:solidFill>
                  <a:schemeClr val="tx1"/>
                </a:solidFill>
                <a:latin typeface="微软雅黑" pitchFamily="34" charset="-122"/>
              </a:rPr>
              <a:t>cwnd</a:t>
            </a:r>
          </a:p>
        </p:txBody>
      </p:sp>
      <p:sp>
        <p:nvSpPr>
          <p:cNvPr id="59475" name="Text Box 330"/>
          <p:cNvSpPr txBox="1">
            <a:spLocks noChangeArrowheads="1"/>
          </p:cNvSpPr>
          <p:nvPr/>
        </p:nvSpPr>
        <p:spPr bwMode="auto">
          <a:xfrm>
            <a:off x="4151313" y="1498600"/>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网络拥塞</a:t>
            </a:r>
          </a:p>
        </p:txBody>
      </p:sp>
      <p:sp>
        <p:nvSpPr>
          <p:cNvPr id="59476" name="Line 331"/>
          <p:cNvSpPr>
            <a:spLocks noChangeShapeType="1"/>
          </p:cNvSpPr>
          <p:nvPr/>
        </p:nvSpPr>
        <p:spPr bwMode="auto">
          <a:xfrm flipH="1">
            <a:off x="3946525" y="1665288"/>
            <a:ext cx="268288" cy="200025"/>
          </a:xfrm>
          <a:prstGeom prst="line">
            <a:avLst/>
          </a:prstGeom>
          <a:noFill/>
          <a:ln w="9525">
            <a:solidFill>
              <a:schemeClr val="accent2"/>
            </a:solidFill>
            <a:round/>
            <a:headEnd/>
            <a:tailEnd type="triangle" w="sm" len="lg"/>
          </a:ln>
        </p:spPr>
        <p:txBody>
          <a:bodyPr wrap="none" anchor="ctr"/>
          <a:lstStyle/>
          <a:p>
            <a:endParaRPr lang="zh-CN" altLang="en-US"/>
          </a:p>
        </p:txBody>
      </p:sp>
      <p:sp>
        <p:nvSpPr>
          <p:cNvPr id="59477" name="Text Box 332"/>
          <p:cNvSpPr txBox="1">
            <a:spLocks noChangeArrowheads="1"/>
          </p:cNvSpPr>
          <p:nvPr/>
        </p:nvSpPr>
        <p:spPr bwMode="auto">
          <a:xfrm>
            <a:off x="2451100" y="3011488"/>
            <a:ext cx="14033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指数规律增长</a:t>
            </a:r>
          </a:p>
        </p:txBody>
      </p:sp>
      <p:sp>
        <p:nvSpPr>
          <p:cNvPr id="59478" name="Line 333"/>
          <p:cNvSpPr>
            <a:spLocks noChangeShapeType="1"/>
          </p:cNvSpPr>
          <p:nvPr/>
        </p:nvSpPr>
        <p:spPr bwMode="auto">
          <a:xfrm flipH="1" flipV="1">
            <a:off x="1973263" y="3081338"/>
            <a:ext cx="544512" cy="53975"/>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79" name="Rectangle 334"/>
          <p:cNvSpPr>
            <a:spLocks noChangeArrowheads="1"/>
          </p:cNvSpPr>
          <p:nvPr/>
        </p:nvSpPr>
        <p:spPr bwMode="auto">
          <a:xfrm>
            <a:off x="1565275" y="1812925"/>
            <a:ext cx="169863" cy="140970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0" name="Line 335"/>
          <p:cNvSpPr>
            <a:spLocks noChangeShapeType="1"/>
          </p:cNvSpPr>
          <p:nvPr/>
        </p:nvSpPr>
        <p:spPr bwMode="auto">
          <a:xfrm>
            <a:off x="1565275" y="2395538"/>
            <a:ext cx="7477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81" name="Rectangle 338"/>
          <p:cNvSpPr>
            <a:spLocks noChangeArrowheads="1"/>
          </p:cNvSpPr>
          <p:nvPr/>
        </p:nvSpPr>
        <p:spPr bwMode="auto">
          <a:xfrm>
            <a:off x="1836738" y="3294063"/>
            <a:ext cx="2176462"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2" name="Rectangle 339"/>
          <p:cNvSpPr>
            <a:spLocks noChangeArrowheads="1"/>
          </p:cNvSpPr>
          <p:nvPr/>
        </p:nvSpPr>
        <p:spPr bwMode="auto">
          <a:xfrm>
            <a:off x="4491038" y="3294063"/>
            <a:ext cx="1563687"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374876" name="Text Box 340"/>
          <p:cNvSpPr txBox="1">
            <a:spLocks noChangeArrowheads="1"/>
          </p:cNvSpPr>
          <p:nvPr/>
        </p:nvSpPr>
        <p:spPr bwMode="auto">
          <a:xfrm>
            <a:off x="179388" y="1924050"/>
            <a:ext cx="1008062" cy="581025"/>
          </a:xfrm>
          <a:prstGeom prst="rect">
            <a:avLst/>
          </a:prstGeom>
          <a:noFill/>
          <a:ln w="9525">
            <a:noFill/>
            <a:miter lim="800000"/>
            <a:headEnd/>
            <a:tailEnd/>
          </a:ln>
        </p:spPr>
        <p:txBody>
          <a:bodyPr>
            <a:spAutoFit/>
          </a:bodyPr>
          <a:lstStyle/>
          <a:p>
            <a:pPr algn="ctr"/>
            <a:r>
              <a:rPr kumimoji="1" lang="en-US" altLang="zh-CN" sz="1600" b="0" u="none">
                <a:solidFill>
                  <a:srgbClr val="FF0000"/>
                </a:solidFill>
                <a:latin typeface="Arial" charset="0"/>
                <a:ea typeface="黑体" pitchFamily="2" charset="-122"/>
              </a:rPr>
              <a:t>ssthresh </a:t>
            </a:r>
            <a:r>
              <a:rPr kumimoji="1" lang="zh-CN" altLang="en-US" sz="1600" b="0" u="none">
                <a:solidFill>
                  <a:srgbClr val="FF0000"/>
                </a:solidFill>
                <a:latin typeface="Arial" charset="0"/>
                <a:ea typeface="黑体" pitchFamily="2" charset="-122"/>
              </a:rPr>
              <a:t>的初始值</a:t>
            </a:r>
          </a:p>
        </p:txBody>
      </p:sp>
      <p:sp>
        <p:nvSpPr>
          <p:cNvPr id="374877" name="Text Box 341"/>
          <p:cNvSpPr txBox="1">
            <a:spLocks noChangeArrowheads="1"/>
          </p:cNvSpPr>
          <p:nvPr/>
        </p:nvSpPr>
        <p:spPr bwMode="auto">
          <a:xfrm>
            <a:off x="304800" y="3097213"/>
            <a:ext cx="925513"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5" name="Line 342"/>
          <p:cNvSpPr>
            <a:spLocks noChangeShapeType="1"/>
          </p:cNvSpPr>
          <p:nvPr/>
        </p:nvSpPr>
        <p:spPr bwMode="auto">
          <a:xfrm>
            <a:off x="985838" y="3252788"/>
            <a:ext cx="477837" cy="10795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86" name="Text Box 343"/>
          <p:cNvSpPr txBox="1">
            <a:spLocks noChangeArrowheads="1"/>
          </p:cNvSpPr>
          <p:nvPr/>
        </p:nvSpPr>
        <p:spPr bwMode="auto">
          <a:xfrm>
            <a:off x="1584325" y="3713163"/>
            <a:ext cx="927100"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7" name="Text Box 344"/>
          <p:cNvSpPr txBox="1">
            <a:spLocks noChangeArrowheads="1"/>
          </p:cNvSpPr>
          <p:nvPr/>
        </p:nvSpPr>
        <p:spPr bwMode="auto">
          <a:xfrm>
            <a:off x="4221163" y="3729038"/>
            <a:ext cx="927100" cy="336550"/>
          </a:xfrm>
          <a:prstGeom prst="rect">
            <a:avLst/>
          </a:prstGeom>
          <a:noFill/>
          <a:ln w="9525">
            <a:noFill/>
            <a:miter lim="800000"/>
            <a:headEnd/>
            <a:tailEnd/>
          </a:ln>
        </p:spPr>
        <p:txBody>
          <a:bodyPr>
            <a:spAutoFit/>
          </a:bodyPr>
          <a:lstStyle/>
          <a:p>
            <a:r>
              <a:rPr kumimoji="1" lang="zh-CN" altLang="en-US" sz="1600" b="0" u="none" dirty="0">
                <a:solidFill>
                  <a:schemeClr val="tx1"/>
                </a:solidFill>
                <a:latin typeface="Arial" charset="0"/>
                <a:ea typeface="黑体" pitchFamily="2" charset="-122"/>
              </a:rPr>
              <a:t>慢开始</a:t>
            </a:r>
          </a:p>
        </p:txBody>
      </p:sp>
      <p:sp>
        <p:nvSpPr>
          <p:cNvPr id="59488" name="Text Box 345"/>
          <p:cNvSpPr txBox="1">
            <a:spLocks noChangeArrowheads="1"/>
          </p:cNvSpPr>
          <p:nvPr/>
        </p:nvSpPr>
        <p:spPr bwMode="auto">
          <a:xfrm>
            <a:off x="2513013" y="1460500"/>
            <a:ext cx="1135062"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accent2"/>
                </a:solidFill>
                <a:latin typeface="Arial" charset="0"/>
                <a:ea typeface="黑体" pitchFamily="2" charset="-122"/>
              </a:rPr>
              <a:t>“加法增大”</a:t>
            </a:r>
          </a:p>
        </p:txBody>
      </p:sp>
      <p:sp>
        <p:nvSpPr>
          <p:cNvPr id="59489" name="Text Box 346"/>
          <p:cNvSpPr txBox="1">
            <a:spLocks noChangeArrowheads="1"/>
          </p:cNvSpPr>
          <p:nvPr/>
        </p:nvSpPr>
        <p:spPr bwMode="auto">
          <a:xfrm>
            <a:off x="4968875" y="1744663"/>
            <a:ext cx="1133475"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tx1"/>
                </a:solidFill>
                <a:latin typeface="Arial" charset="0"/>
                <a:ea typeface="黑体" pitchFamily="2" charset="-122"/>
              </a:rPr>
              <a:t>“加法增大”</a:t>
            </a:r>
          </a:p>
        </p:txBody>
      </p:sp>
      <p:sp>
        <p:nvSpPr>
          <p:cNvPr id="59490" name="Line 337"/>
          <p:cNvSpPr>
            <a:spLocks noChangeShapeType="1"/>
          </p:cNvSpPr>
          <p:nvPr/>
        </p:nvSpPr>
        <p:spPr bwMode="auto">
          <a:xfrm rot="10800000">
            <a:off x="1565275" y="2659063"/>
            <a:ext cx="36052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1" name="Line 336"/>
          <p:cNvSpPr>
            <a:spLocks noChangeShapeType="1"/>
          </p:cNvSpPr>
          <p:nvPr/>
        </p:nvSpPr>
        <p:spPr bwMode="auto">
          <a:xfrm flipV="1">
            <a:off x="1565275" y="1865313"/>
            <a:ext cx="325596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2" name="Text Box 327"/>
          <p:cNvSpPr txBox="1">
            <a:spLocks noChangeArrowheads="1"/>
          </p:cNvSpPr>
          <p:nvPr/>
        </p:nvSpPr>
        <p:spPr bwMode="auto">
          <a:xfrm>
            <a:off x="5651500" y="3027363"/>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传输轮次</a:t>
            </a:r>
          </a:p>
        </p:txBody>
      </p:sp>
      <p:sp>
        <p:nvSpPr>
          <p:cNvPr id="59493" name="Freeform 317"/>
          <p:cNvSpPr>
            <a:spLocks/>
          </p:cNvSpPr>
          <p:nvPr/>
        </p:nvSpPr>
        <p:spPr bwMode="auto">
          <a:xfrm>
            <a:off x="1428750" y="1847850"/>
            <a:ext cx="4481513" cy="1511300"/>
          </a:xfrm>
          <a:custGeom>
            <a:avLst/>
            <a:gdLst>
              <a:gd name="T0" fmla="*/ 2147483647 w 3162"/>
              <a:gd name="T1" fmla="*/ 639776842 h 1370"/>
              <a:gd name="T2" fmla="*/ 2147483647 w 3162"/>
              <a:gd name="T3" fmla="*/ 1051687981 h 1370"/>
              <a:gd name="T4" fmla="*/ 2147483647 w 3162"/>
              <a:gd name="T5" fmla="*/ 1393486990 h 1370"/>
              <a:gd name="T6" fmla="*/ 2147483647 w 3162"/>
              <a:gd name="T7" fmla="*/ 1752815013 h 1370"/>
              <a:gd name="T8" fmla="*/ 2147483647 w 3162"/>
              <a:gd name="T9" fmla="*/ 1928096091 h 1370"/>
              <a:gd name="T10" fmla="*/ 2147483647 w 3162"/>
              <a:gd name="T11" fmla="*/ 1998208523 h 1370"/>
              <a:gd name="T12" fmla="*/ 2147483647 w 3162"/>
              <a:gd name="T13" fmla="*/ 1367195432 h 1370"/>
              <a:gd name="T14" fmla="*/ 2147483647 w 3162"/>
              <a:gd name="T15" fmla="*/ 0 h 1370"/>
              <a:gd name="T16" fmla="*/ 2059396424 w 3162"/>
              <a:gd name="T17" fmla="*/ 711350453 h 1370"/>
              <a:gd name="T18" fmla="*/ 1599531730 w 3162"/>
              <a:gd name="T19" fmla="*/ 1403711619 h 1370"/>
              <a:gd name="T20" fmla="*/ 1103010153 w 3162"/>
              <a:gd name="T21" fmla="*/ 1754274984 h 1370"/>
              <a:gd name="T22" fmla="*/ 623151273 w 3162"/>
              <a:gd name="T23" fmla="*/ 1929556062 h 1370"/>
              <a:gd name="T24" fmla="*/ 183279454 w 3162"/>
              <a:gd name="T25" fmla="*/ 1999668493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hlink"/>
            </a:solidFill>
            <a:round/>
            <a:headEnd/>
            <a:tailEnd/>
          </a:ln>
        </p:spPr>
        <p:txBody>
          <a:bodyPr wrap="none" anchor="ctr"/>
          <a:lstStyle/>
          <a:p>
            <a:endParaRPr lang="zh-CN" altLang="en-US"/>
          </a:p>
        </p:txBody>
      </p:sp>
      <p:sp>
        <p:nvSpPr>
          <p:cNvPr id="531673" name="Line 217"/>
          <p:cNvSpPr>
            <a:spLocks noChangeShapeType="1"/>
          </p:cNvSpPr>
          <p:nvPr/>
        </p:nvSpPr>
        <p:spPr bwMode="auto">
          <a:xfrm>
            <a:off x="1200150" y="303053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2" name="Line 217"/>
          <p:cNvSpPr>
            <a:spLocks noChangeShapeType="1"/>
          </p:cNvSpPr>
          <p:nvPr/>
        </p:nvSpPr>
        <p:spPr bwMode="auto">
          <a:xfrm>
            <a:off x="1982788" y="2044700"/>
            <a:ext cx="277812" cy="312738"/>
          </a:xfrm>
          <a:prstGeom prst="line">
            <a:avLst/>
          </a:prstGeom>
          <a:noFill/>
          <a:ln w="57150">
            <a:solidFill>
              <a:srgbClr val="006600"/>
            </a:solidFill>
            <a:round/>
            <a:headEnd/>
            <a:tailEnd type="triangle" w="med" len="med"/>
          </a:ln>
        </p:spPr>
        <p:txBody>
          <a:bodyPr/>
          <a:lstStyle/>
          <a:p>
            <a:endParaRPr lang="zh-CN" altLang="en-US"/>
          </a:p>
        </p:txBody>
      </p:sp>
      <p:sp>
        <p:nvSpPr>
          <p:cNvPr id="6" name="Line 217"/>
          <p:cNvSpPr>
            <a:spLocks noChangeShapeType="1"/>
          </p:cNvSpPr>
          <p:nvPr/>
        </p:nvSpPr>
        <p:spPr bwMode="auto">
          <a:xfrm>
            <a:off x="1422400" y="2965450"/>
            <a:ext cx="279400" cy="312738"/>
          </a:xfrm>
          <a:prstGeom prst="line">
            <a:avLst/>
          </a:prstGeom>
          <a:noFill/>
          <a:ln w="57150">
            <a:solidFill>
              <a:srgbClr val="006600"/>
            </a:solidFill>
            <a:round/>
            <a:headEnd/>
            <a:tailEnd type="triangle" w="med" len="med"/>
          </a:ln>
        </p:spPr>
        <p:txBody>
          <a:bodyPr/>
          <a:lstStyle/>
          <a:p>
            <a:endParaRPr lang="zh-CN" altLang="en-US"/>
          </a:p>
        </p:txBody>
      </p:sp>
      <p:sp>
        <p:nvSpPr>
          <p:cNvPr id="7" name="Line 217"/>
          <p:cNvSpPr>
            <a:spLocks noChangeShapeType="1"/>
          </p:cNvSpPr>
          <p:nvPr/>
        </p:nvSpPr>
        <p:spPr bwMode="auto">
          <a:xfrm>
            <a:off x="1590675" y="283368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8" name="Line 217"/>
          <p:cNvSpPr>
            <a:spLocks noChangeShapeType="1"/>
          </p:cNvSpPr>
          <p:nvPr/>
        </p:nvSpPr>
        <p:spPr bwMode="auto">
          <a:xfrm>
            <a:off x="1814513" y="2570163"/>
            <a:ext cx="279400" cy="312737"/>
          </a:xfrm>
          <a:prstGeom prst="line">
            <a:avLst/>
          </a:prstGeom>
          <a:noFill/>
          <a:ln w="57150">
            <a:solidFill>
              <a:srgbClr val="006600"/>
            </a:solidFill>
            <a:round/>
            <a:headEnd/>
            <a:tailEnd type="triangle" w="med" len="med"/>
          </a:ln>
        </p:spPr>
        <p:txBody>
          <a:bodyPr/>
          <a:lstStyle/>
          <a:p>
            <a:endParaRPr lang="zh-CN" altLang="en-US"/>
          </a:p>
        </p:txBody>
      </p:sp>
    </p:spTree>
    <p:extLst>
      <p:ext uri="{BB962C8B-B14F-4D97-AF65-F5344CB8AC3E}">
        <p14:creationId xmlns:p14="http://schemas.microsoft.com/office/powerpoint/2010/main" val="3656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3"/>
          <p:cNvSpPr/>
          <p:nvPr/>
        </p:nvSpPr>
        <p:spPr>
          <a:xfrm>
            <a:off x="1495622" y="3467045"/>
            <a:ext cx="817366"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2" name="Freeform 3"/>
          <p:cNvSpPr/>
          <p:nvPr/>
        </p:nvSpPr>
        <p:spPr>
          <a:xfrm>
            <a:off x="4163220" y="3458060"/>
            <a:ext cx="821530"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3" name="Freeform 3"/>
          <p:cNvSpPr/>
          <p:nvPr/>
        </p:nvSpPr>
        <p:spPr>
          <a:xfrm>
            <a:off x="2299758" y="1517317"/>
            <a:ext cx="165576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4" name="Freeform 3"/>
          <p:cNvSpPr/>
          <p:nvPr/>
        </p:nvSpPr>
        <p:spPr>
          <a:xfrm>
            <a:off x="4974431" y="1780456"/>
            <a:ext cx="107394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9396" name="Rectangle 4"/>
          <p:cNvSpPr>
            <a:spLocks noGrp="1" noChangeArrowheads="1"/>
          </p:cNvSpPr>
          <p:nvPr>
            <p:ph type="title" idx="4294967295"/>
          </p:nvPr>
        </p:nvSpPr>
        <p:spPr>
          <a:xfrm>
            <a:off x="395288" y="773113"/>
            <a:ext cx="5056187" cy="468312"/>
          </a:xfrm>
        </p:spPr>
        <p:txBody>
          <a:bodyPr anchor="b"/>
          <a:lstStyle/>
          <a:p>
            <a:r>
              <a:rPr lang="zh-CN" altLang="en-US" sz="2400" smtClean="0">
                <a:solidFill>
                  <a:srgbClr val="007D7A"/>
                </a:solidFill>
                <a:latin typeface="Times New Roman" pitchFamily="18" charset="0"/>
                <a:cs typeface="Times New Roman" pitchFamily="18" charset="0"/>
              </a:rPr>
              <a:t>慢开始和拥塞避免算法的实现举例</a:t>
            </a:r>
            <a:r>
              <a:rPr lang="zh-CN" altLang="en-US" sz="1800" smtClean="0"/>
              <a:t> </a:t>
            </a:r>
          </a:p>
        </p:txBody>
      </p:sp>
      <p:sp>
        <p:nvSpPr>
          <p:cNvPr id="59397" name="Text Box 109"/>
          <p:cNvSpPr txBox="1">
            <a:spLocks noChangeArrowheads="1"/>
          </p:cNvSpPr>
          <p:nvPr/>
        </p:nvSpPr>
        <p:spPr bwMode="auto">
          <a:xfrm>
            <a:off x="419100" y="4221163"/>
            <a:ext cx="6601172" cy="804195"/>
          </a:xfrm>
          <a:prstGeom prst="rect">
            <a:avLst/>
          </a:prstGeom>
          <a:noFill/>
          <a:ln w="9525">
            <a:noFill/>
            <a:miter lim="800000"/>
            <a:headEnd/>
            <a:tailEnd/>
          </a:ln>
        </p:spPr>
        <p:txBody>
          <a:bodyPr wrap="square">
            <a:spAutoFit/>
          </a:bodyPr>
          <a:lstStyle/>
          <a:p>
            <a:pPr defTabSz="-635">
              <a:lnSpc>
                <a:spcPts val="2900"/>
              </a:lnSpc>
            </a:pPr>
            <a:r>
              <a:rPr lang="en-US" altLang="zh-CN" sz="2000" b="0" u="none" dirty="0" err="1">
                <a:solidFill>
                  <a:srgbClr val="33339A"/>
                </a:solidFill>
                <a:latin typeface="+mn-ea"/>
                <a:ea typeface="+mn-ea"/>
                <a:cs typeface="黑体" panose="02010609060101010101" pitchFamily="2" charset="-122"/>
              </a:rPr>
              <a:t>假定拥塞窗口的数值增长到</a:t>
            </a:r>
            <a:r>
              <a:rPr lang="en-US" altLang="zh-CN" sz="2000" b="0" u="none" dirty="0">
                <a:latin typeface="+mn-ea"/>
                <a:ea typeface="+mn-ea"/>
              </a:rPr>
              <a:t> </a:t>
            </a:r>
            <a:r>
              <a:rPr lang="en-US" altLang="zh-CN" sz="2000" b="0" u="none" dirty="0">
                <a:solidFill>
                  <a:srgbClr val="33339A"/>
                </a:solidFill>
                <a:latin typeface="+mn-ea"/>
                <a:ea typeface="+mn-ea"/>
              </a:rPr>
              <a:t>24</a:t>
            </a:r>
            <a:r>
              <a:rPr lang="en-US" altLang="zh-CN" sz="2000" b="0" u="none" dirty="0">
                <a:latin typeface="+mn-ea"/>
                <a:ea typeface="+mn-ea"/>
              </a:rPr>
              <a:t> </a:t>
            </a:r>
            <a:r>
              <a:rPr lang="en-US" altLang="zh-CN" sz="2000" b="0" u="none" dirty="0" err="1">
                <a:solidFill>
                  <a:srgbClr val="33339A"/>
                </a:solidFill>
                <a:latin typeface="+mn-ea"/>
                <a:ea typeface="+mn-ea"/>
                <a:cs typeface="黑体" panose="02010609060101010101" pitchFamily="2" charset="-122"/>
              </a:rPr>
              <a:t>时，</a:t>
            </a:r>
            <a:r>
              <a:rPr lang="en-US" altLang="zh-CN" sz="2000" b="0" u="none" dirty="0" err="1">
                <a:solidFill>
                  <a:srgbClr val="FF6500"/>
                </a:solidFill>
                <a:latin typeface="+mn-ea"/>
                <a:ea typeface="+mn-ea"/>
                <a:cs typeface="黑体" panose="02010609060101010101" pitchFamily="2" charset="-122"/>
              </a:rPr>
              <a:t>网络出现超时，</a:t>
            </a:r>
            <a:r>
              <a:rPr lang="en-US" altLang="zh-CN" sz="2000" b="0" u="none" dirty="0" err="1" smtClean="0">
                <a:solidFill>
                  <a:srgbClr val="FF6500"/>
                </a:solidFill>
                <a:latin typeface="+mn-ea"/>
                <a:ea typeface="+mn-ea"/>
                <a:cs typeface="黑体" panose="02010609060101010101" pitchFamily="2" charset="-122"/>
              </a:rPr>
              <a:t>表明网络拥塞了</a:t>
            </a:r>
            <a:r>
              <a:rPr lang="en-US" altLang="zh-CN" sz="2000" b="0" u="none" dirty="0">
                <a:solidFill>
                  <a:srgbClr val="FF6500"/>
                </a:solidFill>
                <a:latin typeface="+mn-ea"/>
                <a:ea typeface="+mn-ea"/>
                <a:cs typeface="黑体" panose="02010609060101010101" pitchFamily="2" charset="-122"/>
              </a:rPr>
              <a:t>。</a:t>
            </a:r>
          </a:p>
        </p:txBody>
      </p:sp>
      <p:sp>
        <p:nvSpPr>
          <p:cNvPr id="59393" name="Line 255"/>
          <p:cNvSpPr>
            <a:spLocks noChangeShapeType="1"/>
          </p:cNvSpPr>
          <p:nvPr/>
        </p:nvSpPr>
        <p:spPr bwMode="auto">
          <a:xfrm>
            <a:off x="1497013" y="1601788"/>
            <a:ext cx="0" cy="1851025"/>
          </a:xfrm>
          <a:prstGeom prst="line">
            <a:avLst/>
          </a:prstGeom>
          <a:noFill/>
          <a:ln w="9525">
            <a:solidFill>
              <a:schemeClr val="hlink"/>
            </a:solidFill>
            <a:round/>
            <a:headEnd type="triangle" w="sm" len="lg"/>
            <a:tailEnd/>
          </a:ln>
        </p:spPr>
        <p:txBody>
          <a:bodyPr wrap="none" anchor="ctr"/>
          <a:lstStyle/>
          <a:p>
            <a:endParaRPr lang="zh-CN" altLang="en-US"/>
          </a:p>
        </p:txBody>
      </p:sp>
      <p:sp>
        <p:nvSpPr>
          <p:cNvPr id="59394" name="Text Box 295"/>
          <p:cNvSpPr txBox="1">
            <a:spLocks noChangeArrowheads="1"/>
          </p:cNvSpPr>
          <p:nvPr/>
        </p:nvSpPr>
        <p:spPr bwMode="auto">
          <a:xfrm>
            <a:off x="581660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22</a:t>
            </a:r>
          </a:p>
        </p:txBody>
      </p:sp>
      <p:sp>
        <p:nvSpPr>
          <p:cNvPr id="59395" name="Text Box 301"/>
          <p:cNvSpPr txBox="1">
            <a:spLocks noChangeArrowheads="1"/>
          </p:cNvSpPr>
          <p:nvPr/>
        </p:nvSpPr>
        <p:spPr bwMode="auto">
          <a:xfrm>
            <a:off x="1157288" y="2278063"/>
            <a:ext cx="381000" cy="304800"/>
          </a:xfrm>
          <a:prstGeom prst="rect">
            <a:avLst/>
          </a:prstGeom>
          <a:noFill/>
          <a:ln w="9525">
            <a:noFill/>
            <a:miter lim="800000"/>
            <a:headEnd/>
            <a:tailEnd/>
          </a:ln>
        </p:spPr>
        <p:txBody>
          <a:bodyPr wrap="none">
            <a:spAutoFit/>
          </a:bodyPr>
          <a:lstStyle/>
          <a:p>
            <a:r>
              <a:rPr kumimoji="1" lang="en-US" altLang="zh-CN" sz="1400" b="0" u="none">
                <a:solidFill>
                  <a:srgbClr val="FF0000"/>
                </a:solidFill>
                <a:latin typeface="Arial" charset="0"/>
                <a:ea typeface="黑体" pitchFamily="2" charset="-122"/>
              </a:rPr>
              <a:t>16</a:t>
            </a:r>
          </a:p>
        </p:txBody>
      </p:sp>
      <p:sp>
        <p:nvSpPr>
          <p:cNvPr id="59399" name="Line 248"/>
          <p:cNvSpPr>
            <a:spLocks noChangeShapeType="1"/>
          </p:cNvSpPr>
          <p:nvPr/>
        </p:nvSpPr>
        <p:spPr bwMode="auto">
          <a:xfrm>
            <a:off x="4498975" y="1873250"/>
            <a:ext cx="0" cy="793750"/>
          </a:xfrm>
          <a:prstGeom prst="line">
            <a:avLst/>
          </a:prstGeom>
          <a:noFill/>
          <a:ln w="9525">
            <a:solidFill>
              <a:schemeClr val="hlink"/>
            </a:solidFill>
            <a:round/>
            <a:headEnd type="triangle" w="sm" len="med"/>
            <a:tailEnd type="triangle" w="sm" len="med"/>
          </a:ln>
        </p:spPr>
        <p:txBody>
          <a:bodyPr wrap="none" anchor="ctr"/>
          <a:lstStyle/>
          <a:p>
            <a:endParaRPr lang="zh-CN" altLang="en-US"/>
          </a:p>
        </p:txBody>
      </p:sp>
      <p:sp>
        <p:nvSpPr>
          <p:cNvPr id="59400" name="Text Box 249"/>
          <p:cNvSpPr txBox="1">
            <a:spLocks noChangeArrowheads="1"/>
          </p:cNvSpPr>
          <p:nvPr/>
        </p:nvSpPr>
        <p:spPr bwMode="auto">
          <a:xfrm>
            <a:off x="3943350" y="1997075"/>
            <a:ext cx="1069975" cy="336550"/>
          </a:xfrm>
          <a:prstGeom prst="rect">
            <a:avLst/>
          </a:prstGeom>
          <a:noFill/>
          <a:ln w="9525">
            <a:noFill/>
            <a:miter lim="800000"/>
            <a:headEnd/>
            <a:tailEnd/>
          </a:ln>
        </p:spPr>
        <p:txBody>
          <a:bodyPr>
            <a:spAutoFit/>
          </a:bodyPr>
          <a:lstStyle/>
          <a:p>
            <a:r>
              <a:rPr kumimoji="1" lang="en-US" altLang="zh-CN" sz="1600" b="0" u="none">
                <a:solidFill>
                  <a:schemeClr val="accent2"/>
                </a:solidFill>
                <a:latin typeface="Arial" charset="0"/>
                <a:ea typeface="黑体" pitchFamily="2" charset="-122"/>
              </a:rPr>
              <a:t>“</a:t>
            </a:r>
            <a:r>
              <a:rPr kumimoji="1" lang="zh-CN" altLang="en-US" sz="1600" b="0" u="none">
                <a:solidFill>
                  <a:schemeClr val="accent2"/>
                </a:solidFill>
                <a:latin typeface="Arial" charset="0"/>
                <a:ea typeface="黑体" pitchFamily="2" charset="-122"/>
              </a:rPr>
              <a:t>乘法减小”</a:t>
            </a:r>
          </a:p>
        </p:txBody>
      </p:sp>
      <p:sp>
        <p:nvSpPr>
          <p:cNvPr id="59401" name="Rectangle 250"/>
          <p:cNvSpPr>
            <a:spLocks noChangeArrowheads="1"/>
          </p:cNvSpPr>
          <p:nvPr/>
        </p:nvSpPr>
        <p:spPr bwMode="auto">
          <a:xfrm>
            <a:off x="4959350" y="1681163"/>
            <a:ext cx="1209675" cy="1039812"/>
          </a:xfrm>
          <a:prstGeom prst="rect">
            <a:avLst/>
          </a:prstGeom>
          <a:noFill/>
          <a:ln w="9525" algn="ctr">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2" name="Rectangle 251"/>
          <p:cNvSpPr>
            <a:spLocks noChangeArrowheads="1"/>
          </p:cNvSpPr>
          <p:nvPr/>
        </p:nvSpPr>
        <p:spPr bwMode="auto">
          <a:xfrm>
            <a:off x="2295525" y="1487488"/>
            <a:ext cx="1689100" cy="1039812"/>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3" name="Rectangle 252"/>
          <p:cNvSpPr>
            <a:spLocks noChangeArrowheads="1"/>
          </p:cNvSpPr>
          <p:nvPr/>
        </p:nvSpPr>
        <p:spPr bwMode="auto">
          <a:xfrm>
            <a:off x="4152900" y="3463925"/>
            <a:ext cx="833438" cy="56832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4" name="Rectangle 253"/>
          <p:cNvSpPr>
            <a:spLocks noChangeArrowheads="1"/>
          </p:cNvSpPr>
          <p:nvPr/>
        </p:nvSpPr>
        <p:spPr bwMode="auto">
          <a:xfrm>
            <a:off x="1503363" y="3459163"/>
            <a:ext cx="833437" cy="56515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5" name="Line 254"/>
          <p:cNvSpPr>
            <a:spLocks noChangeShapeType="1"/>
          </p:cNvSpPr>
          <p:nvPr/>
        </p:nvSpPr>
        <p:spPr bwMode="auto">
          <a:xfrm>
            <a:off x="1497013" y="3452813"/>
            <a:ext cx="4830762" cy="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06" name="Line 256"/>
          <p:cNvSpPr>
            <a:spLocks noChangeShapeType="1"/>
          </p:cNvSpPr>
          <p:nvPr/>
        </p:nvSpPr>
        <p:spPr bwMode="auto">
          <a:xfrm>
            <a:off x="1701800"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07" name="Line 257"/>
          <p:cNvSpPr>
            <a:spLocks noChangeShapeType="1"/>
          </p:cNvSpPr>
          <p:nvPr/>
        </p:nvSpPr>
        <p:spPr bwMode="auto">
          <a:xfrm>
            <a:off x="19050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8" name="Line 258"/>
          <p:cNvSpPr>
            <a:spLocks noChangeShapeType="1"/>
          </p:cNvSpPr>
          <p:nvPr/>
        </p:nvSpPr>
        <p:spPr bwMode="auto">
          <a:xfrm>
            <a:off x="21097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9" name="Line 259"/>
          <p:cNvSpPr>
            <a:spLocks noChangeShapeType="1"/>
          </p:cNvSpPr>
          <p:nvPr/>
        </p:nvSpPr>
        <p:spPr bwMode="auto">
          <a:xfrm>
            <a:off x="23129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0" name="Line 260"/>
          <p:cNvSpPr>
            <a:spLocks noChangeShapeType="1"/>
          </p:cNvSpPr>
          <p:nvPr/>
        </p:nvSpPr>
        <p:spPr bwMode="auto">
          <a:xfrm>
            <a:off x="25177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1" name="Line 261"/>
          <p:cNvSpPr>
            <a:spLocks noChangeShapeType="1"/>
          </p:cNvSpPr>
          <p:nvPr/>
        </p:nvSpPr>
        <p:spPr bwMode="auto">
          <a:xfrm>
            <a:off x="27225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2" name="Line 262"/>
          <p:cNvSpPr>
            <a:spLocks noChangeShapeType="1"/>
          </p:cNvSpPr>
          <p:nvPr/>
        </p:nvSpPr>
        <p:spPr bwMode="auto">
          <a:xfrm>
            <a:off x="29257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3" name="Line 263"/>
          <p:cNvSpPr>
            <a:spLocks noChangeShapeType="1"/>
          </p:cNvSpPr>
          <p:nvPr/>
        </p:nvSpPr>
        <p:spPr bwMode="auto">
          <a:xfrm>
            <a:off x="31305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4" name="Line 264"/>
          <p:cNvSpPr>
            <a:spLocks noChangeShapeType="1"/>
          </p:cNvSpPr>
          <p:nvPr/>
        </p:nvSpPr>
        <p:spPr bwMode="auto">
          <a:xfrm>
            <a:off x="33337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5" name="Line 265"/>
          <p:cNvSpPr>
            <a:spLocks noChangeShapeType="1"/>
          </p:cNvSpPr>
          <p:nvPr/>
        </p:nvSpPr>
        <p:spPr bwMode="auto">
          <a:xfrm>
            <a:off x="353853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6" name="Line 266"/>
          <p:cNvSpPr>
            <a:spLocks noChangeShapeType="1"/>
          </p:cNvSpPr>
          <p:nvPr/>
        </p:nvSpPr>
        <p:spPr bwMode="auto">
          <a:xfrm>
            <a:off x="37433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7" name="Line 267"/>
          <p:cNvSpPr>
            <a:spLocks noChangeShapeType="1"/>
          </p:cNvSpPr>
          <p:nvPr/>
        </p:nvSpPr>
        <p:spPr bwMode="auto">
          <a:xfrm>
            <a:off x="39465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8" name="Line 268"/>
          <p:cNvSpPr>
            <a:spLocks noChangeShapeType="1"/>
          </p:cNvSpPr>
          <p:nvPr/>
        </p:nvSpPr>
        <p:spPr bwMode="auto">
          <a:xfrm>
            <a:off x="415131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9" name="Line 269"/>
          <p:cNvSpPr>
            <a:spLocks noChangeShapeType="1"/>
          </p:cNvSpPr>
          <p:nvPr/>
        </p:nvSpPr>
        <p:spPr bwMode="auto">
          <a:xfrm>
            <a:off x="4354513"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20" name="Line 270"/>
          <p:cNvSpPr>
            <a:spLocks noChangeShapeType="1"/>
          </p:cNvSpPr>
          <p:nvPr/>
        </p:nvSpPr>
        <p:spPr bwMode="auto">
          <a:xfrm>
            <a:off x="45593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1" name="Line 271"/>
          <p:cNvSpPr>
            <a:spLocks noChangeShapeType="1"/>
          </p:cNvSpPr>
          <p:nvPr/>
        </p:nvSpPr>
        <p:spPr bwMode="auto">
          <a:xfrm>
            <a:off x="47625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2" name="Line 272"/>
          <p:cNvSpPr>
            <a:spLocks noChangeShapeType="1"/>
          </p:cNvSpPr>
          <p:nvPr/>
        </p:nvSpPr>
        <p:spPr bwMode="auto">
          <a:xfrm>
            <a:off x="49672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3" name="Line 273"/>
          <p:cNvSpPr>
            <a:spLocks noChangeShapeType="1"/>
          </p:cNvSpPr>
          <p:nvPr/>
        </p:nvSpPr>
        <p:spPr bwMode="auto">
          <a:xfrm>
            <a:off x="51704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4" name="Line 274"/>
          <p:cNvSpPr>
            <a:spLocks noChangeShapeType="1"/>
          </p:cNvSpPr>
          <p:nvPr/>
        </p:nvSpPr>
        <p:spPr bwMode="auto">
          <a:xfrm>
            <a:off x="53752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5" name="Line 275"/>
          <p:cNvSpPr>
            <a:spLocks noChangeShapeType="1"/>
          </p:cNvSpPr>
          <p:nvPr/>
        </p:nvSpPr>
        <p:spPr bwMode="auto">
          <a:xfrm>
            <a:off x="55784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6" name="Line 276"/>
          <p:cNvSpPr>
            <a:spLocks noChangeShapeType="1"/>
          </p:cNvSpPr>
          <p:nvPr/>
        </p:nvSpPr>
        <p:spPr bwMode="auto">
          <a:xfrm>
            <a:off x="57832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7" name="Line 277"/>
          <p:cNvSpPr>
            <a:spLocks noChangeShapeType="1"/>
          </p:cNvSpPr>
          <p:nvPr/>
        </p:nvSpPr>
        <p:spPr bwMode="auto">
          <a:xfrm>
            <a:off x="59864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8" name="Line 279"/>
          <p:cNvSpPr>
            <a:spLocks noChangeShapeType="1"/>
          </p:cNvSpPr>
          <p:nvPr/>
        </p:nvSpPr>
        <p:spPr bwMode="auto">
          <a:xfrm>
            <a:off x="1497013" y="3187700"/>
            <a:ext cx="204787" cy="0"/>
          </a:xfrm>
          <a:prstGeom prst="line">
            <a:avLst/>
          </a:prstGeom>
          <a:noFill/>
          <a:ln w="9525">
            <a:solidFill>
              <a:schemeClr val="tx1"/>
            </a:solidFill>
            <a:round/>
            <a:headEnd/>
            <a:tailEnd/>
          </a:ln>
        </p:spPr>
        <p:txBody>
          <a:bodyPr wrap="none" anchor="ctr"/>
          <a:lstStyle/>
          <a:p>
            <a:endParaRPr lang="zh-CN" altLang="en-US"/>
          </a:p>
        </p:txBody>
      </p:sp>
      <p:sp>
        <p:nvSpPr>
          <p:cNvPr id="59429" name="Line 280"/>
          <p:cNvSpPr>
            <a:spLocks noChangeShapeType="1"/>
          </p:cNvSpPr>
          <p:nvPr/>
        </p:nvSpPr>
        <p:spPr bwMode="auto">
          <a:xfrm>
            <a:off x="1497013" y="2922588"/>
            <a:ext cx="204787" cy="0"/>
          </a:xfrm>
          <a:prstGeom prst="line">
            <a:avLst/>
          </a:prstGeom>
          <a:noFill/>
          <a:ln w="9525">
            <a:solidFill>
              <a:schemeClr val="tx1"/>
            </a:solidFill>
            <a:round/>
            <a:headEnd/>
            <a:tailEnd/>
          </a:ln>
        </p:spPr>
        <p:txBody>
          <a:bodyPr wrap="none" anchor="ctr"/>
          <a:lstStyle/>
          <a:p>
            <a:endParaRPr lang="zh-CN" altLang="en-US"/>
          </a:p>
        </p:txBody>
      </p:sp>
      <p:sp>
        <p:nvSpPr>
          <p:cNvPr id="59430" name="Line 281"/>
          <p:cNvSpPr>
            <a:spLocks noChangeShapeType="1"/>
          </p:cNvSpPr>
          <p:nvPr/>
        </p:nvSpPr>
        <p:spPr bwMode="auto">
          <a:xfrm>
            <a:off x="1497013" y="2659063"/>
            <a:ext cx="204787" cy="0"/>
          </a:xfrm>
          <a:prstGeom prst="line">
            <a:avLst/>
          </a:prstGeom>
          <a:noFill/>
          <a:ln w="9525">
            <a:solidFill>
              <a:schemeClr val="tx1"/>
            </a:solidFill>
            <a:round/>
            <a:headEnd/>
            <a:tailEnd/>
          </a:ln>
        </p:spPr>
        <p:txBody>
          <a:bodyPr wrap="none" anchor="ctr"/>
          <a:lstStyle/>
          <a:p>
            <a:endParaRPr lang="zh-CN" altLang="en-US"/>
          </a:p>
        </p:txBody>
      </p:sp>
      <p:sp>
        <p:nvSpPr>
          <p:cNvPr id="59431" name="Line 282"/>
          <p:cNvSpPr>
            <a:spLocks noChangeShapeType="1"/>
          </p:cNvSpPr>
          <p:nvPr/>
        </p:nvSpPr>
        <p:spPr bwMode="auto">
          <a:xfrm>
            <a:off x="1497013" y="2395538"/>
            <a:ext cx="204787" cy="0"/>
          </a:xfrm>
          <a:prstGeom prst="line">
            <a:avLst/>
          </a:prstGeom>
          <a:noFill/>
          <a:ln w="9525">
            <a:solidFill>
              <a:schemeClr val="hlink"/>
            </a:solidFill>
            <a:round/>
            <a:headEnd/>
            <a:tailEnd/>
          </a:ln>
        </p:spPr>
        <p:txBody>
          <a:bodyPr wrap="none" anchor="ctr"/>
          <a:lstStyle/>
          <a:p>
            <a:endParaRPr lang="zh-CN" altLang="en-US"/>
          </a:p>
        </p:txBody>
      </p:sp>
      <p:sp>
        <p:nvSpPr>
          <p:cNvPr id="59432" name="Line 283"/>
          <p:cNvSpPr>
            <a:spLocks noChangeShapeType="1"/>
          </p:cNvSpPr>
          <p:nvPr/>
        </p:nvSpPr>
        <p:spPr bwMode="auto">
          <a:xfrm>
            <a:off x="1497013" y="2132013"/>
            <a:ext cx="204787" cy="0"/>
          </a:xfrm>
          <a:prstGeom prst="line">
            <a:avLst/>
          </a:prstGeom>
          <a:noFill/>
          <a:ln w="9525">
            <a:solidFill>
              <a:schemeClr val="tx1"/>
            </a:solidFill>
            <a:round/>
            <a:headEnd/>
            <a:tailEnd/>
          </a:ln>
        </p:spPr>
        <p:txBody>
          <a:bodyPr wrap="none" anchor="ctr"/>
          <a:lstStyle/>
          <a:p>
            <a:endParaRPr lang="zh-CN" altLang="en-US"/>
          </a:p>
        </p:txBody>
      </p:sp>
      <p:sp>
        <p:nvSpPr>
          <p:cNvPr id="59433" name="Line 284"/>
          <p:cNvSpPr>
            <a:spLocks noChangeShapeType="1"/>
          </p:cNvSpPr>
          <p:nvPr/>
        </p:nvSpPr>
        <p:spPr bwMode="auto">
          <a:xfrm>
            <a:off x="1497013" y="1865313"/>
            <a:ext cx="204787" cy="0"/>
          </a:xfrm>
          <a:prstGeom prst="line">
            <a:avLst/>
          </a:prstGeom>
          <a:noFill/>
          <a:ln w="9525">
            <a:solidFill>
              <a:schemeClr val="tx1"/>
            </a:solidFill>
            <a:round/>
            <a:headEnd/>
            <a:tailEnd/>
          </a:ln>
        </p:spPr>
        <p:txBody>
          <a:bodyPr wrap="none" anchor="ctr"/>
          <a:lstStyle/>
          <a:p>
            <a:endParaRPr lang="zh-CN" altLang="en-US"/>
          </a:p>
        </p:txBody>
      </p:sp>
      <p:sp>
        <p:nvSpPr>
          <p:cNvPr id="59434" name="Text Box 285"/>
          <p:cNvSpPr txBox="1">
            <a:spLocks noChangeArrowheads="1"/>
          </p:cNvSpPr>
          <p:nvPr/>
        </p:nvSpPr>
        <p:spPr bwMode="auto">
          <a:xfrm>
            <a:off x="17700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a:t>
            </a:r>
          </a:p>
        </p:txBody>
      </p:sp>
      <p:sp>
        <p:nvSpPr>
          <p:cNvPr id="59435" name="Text Box 286"/>
          <p:cNvSpPr txBox="1">
            <a:spLocks noChangeArrowheads="1"/>
          </p:cNvSpPr>
          <p:nvPr/>
        </p:nvSpPr>
        <p:spPr bwMode="auto">
          <a:xfrm>
            <a:off x="21764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36" name="Text Box 287"/>
          <p:cNvSpPr txBox="1">
            <a:spLocks noChangeArrowheads="1"/>
          </p:cNvSpPr>
          <p:nvPr/>
        </p:nvSpPr>
        <p:spPr bwMode="auto">
          <a:xfrm>
            <a:off x="2584450"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6</a:t>
            </a:r>
          </a:p>
        </p:txBody>
      </p:sp>
      <p:sp>
        <p:nvSpPr>
          <p:cNvPr id="59437" name="Text Box 288"/>
          <p:cNvSpPr txBox="1">
            <a:spLocks noChangeArrowheads="1"/>
          </p:cNvSpPr>
          <p:nvPr/>
        </p:nvSpPr>
        <p:spPr bwMode="auto">
          <a:xfrm>
            <a:off x="3006725"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38" name="Text Box 289"/>
          <p:cNvSpPr txBox="1">
            <a:spLocks noChangeArrowheads="1"/>
          </p:cNvSpPr>
          <p:nvPr/>
        </p:nvSpPr>
        <p:spPr bwMode="auto">
          <a:xfrm>
            <a:off x="334645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10</a:t>
            </a:r>
          </a:p>
        </p:txBody>
      </p:sp>
      <p:sp>
        <p:nvSpPr>
          <p:cNvPr id="59439" name="Text Box 290"/>
          <p:cNvSpPr txBox="1">
            <a:spLocks noChangeArrowheads="1"/>
          </p:cNvSpPr>
          <p:nvPr/>
        </p:nvSpPr>
        <p:spPr bwMode="auto">
          <a:xfrm>
            <a:off x="378618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12</a:t>
            </a:r>
          </a:p>
        </p:txBody>
      </p:sp>
      <p:sp>
        <p:nvSpPr>
          <p:cNvPr id="59440" name="Text Box 291"/>
          <p:cNvSpPr txBox="1">
            <a:spLocks noChangeArrowheads="1"/>
          </p:cNvSpPr>
          <p:nvPr/>
        </p:nvSpPr>
        <p:spPr bwMode="auto">
          <a:xfrm>
            <a:off x="41735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14</a:t>
            </a:r>
          </a:p>
        </p:txBody>
      </p:sp>
      <p:sp>
        <p:nvSpPr>
          <p:cNvPr id="59441" name="Text Box 292"/>
          <p:cNvSpPr txBox="1">
            <a:spLocks noChangeArrowheads="1"/>
          </p:cNvSpPr>
          <p:nvPr/>
        </p:nvSpPr>
        <p:spPr bwMode="auto">
          <a:xfrm>
            <a:off x="45815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16</a:t>
            </a:r>
          </a:p>
        </p:txBody>
      </p:sp>
      <p:sp>
        <p:nvSpPr>
          <p:cNvPr id="59442" name="Text Box 293"/>
          <p:cNvSpPr txBox="1">
            <a:spLocks noChangeArrowheads="1"/>
          </p:cNvSpPr>
          <p:nvPr/>
        </p:nvSpPr>
        <p:spPr bwMode="auto">
          <a:xfrm>
            <a:off x="50117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18</a:t>
            </a:r>
          </a:p>
        </p:txBody>
      </p:sp>
      <p:sp>
        <p:nvSpPr>
          <p:cNvPr id="59443" name="Text Box 294"/>
          <p:cNvSpPr txBox="1">
            <a:spLocks noChangeArrowheads="1"/>
          </p:cNvSpPr>
          <p:nvPr/>
        </p:nvSpPr>
        <p:spPr bwMode="auto">
          <a:xfrm>
            <a:off x="54197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44" name="Text Box 296"/>
          <p:cNvSpPr txBox="1">
            <a:spLocks noChangeArrowheads="1"/>
          </p:cNvSpPr>
          <p:nvPr/>
        </p:nvSpPr>
        <p:spPr bwMode="auto">
          <a:xfrm>
            <a:off x="139541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5" name="Text Box 297"/>
          <p:cNvSpPr txBox="1">
            <a:spLocks noChangeArrowheads="1"/>
          </p:cNvSpPr>
          <p:nvPr/>
        </p:nvSpPr>
        <p:spPr bwMode="auto">
          <a:xfrm>
            <a:off x="1258888" y="33099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6" name="Text Box 298"/>
          <p:cNvSpPr txBox="1">
            <a:spLocks noChangeArrowheads="1"/>
          </p:cNvSpPr>
          <p:nvPr/>
        </p:nvSpPr>
        <p:spPr bwMode="auto">
          <a:xfrm>
            <a:off x="1258888" y="3044825"/>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47" name="Text Box 299"/>
          <p:cNvSpPr txBox="1">
            <a:spLocks noChangeArrowheads="1"/>
          </p:cNvSpPr>
          <p:nvPr/>
        </p:nvSpPr>
        <p:spPr bwMode="auto">
          <a:xfrm>
            <a:off x="1258888" y="27892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48" name="Text Box 300"/>
          <p:cNvSpPr txBox="1">
            <a:spLocks noChangeArrowheads="1"/>
          </p:cNvSpPr>
          <p:nvPr/>
        </p:nvSpPr>
        <p:spPr bwMode="auto">
          <a:xfrm>
            <a:off x="1157288" y="2535238"/>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12</a:t>
            </a:r>
          </a:p>
        </p:txBody>
      </p:sp>
      <p:sp>
        <p:nvSpPr>
          <p:cNvPr id="59449" name="Text Box 302"/>
          <p:cNvSpPr txBox="1">
            <a:spLocks noChangeArrowheads="1"/>
          </p:cNvSpPr>
          <p:nvPr/>
        </p:nvSpPr>
        <p:spPr bwMode="auto">
          <a:xfrm>
            <a:off x="1157288" y="201295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50" name="Text Box 303"/>
          <p:cNvSpPr txBox="1">
            <a:spLocks noChangeArrowheads="1"/>
          </p:cNvSpPr>
          <p:nvPr/>
        </p:nvSpPr>
        <p:spPr bwMode="auto">
          <a:xfrm>
            <a:off x="1157288" y="1749425"/>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24</a:t>
            </a:r>
          </a:p>
        </p:txBody>
      </p:sp>
      <p:sp>
        <p:nvSpPr>
          <p:cNvPr id="59451" name="Oval 304"/>
          <p:cNvSpPr>
            <a:spLocks noChangeArrowheads="1"/>
          </p:cNvSpPr>
          <p:nvPr/>
        </p:nvSpPr>
        <p:spPr bwMode="auto">
          <a:xfrm>
            <a:off x="2066925" y="2897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2" name="Oval 305"/>
          <p:cNvSpPr>
            <a:spLocks noChangeArrowheads="1"/>
          </p:cNvSpPr>
          <p:nvPr/>
        </p:nvSpPr>
        <p:spPr bwMode="auto">
          <a:xfrm>
            <a:off x="1863725" y="3162300"/>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3" name="Oval 306"/>
          <p:cNvSpPr>
            <a:spLocks noChangeArrowheads="1"/>
          </p:cNvSpPr>
          <p:nvPr/>
        </p:nvSpPr>
        <p:spPr bwMode="auto">
          <a:xfrm>
            <a:off x="1463675"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4" name="Oval 307"/>
          <p:cNvSpPr>
            <a:spLocks noChangeArrowheads="1"/>
          </p:cNvSpPr>
          <p:nvPr/>
        </p:nvSpPr>
        <p:spPr bwMode="auto">
          <a:xfrm>
            <a:off x="1649413" y="32877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5" name="Oval 308"/>
          <p:cNvSpPr>
            <a:spLocks noChangeArrowheads="1"/>
          </p:cNvSpPr>
          <p:nvPr/>
        </p:nvSpPr>
        <p:spPr bwMode="auto">
          <a:xfrm>
            <a:off x="2271713" y="2366963"/>
            <a:ext cx="77787"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6" name="Oval 309"/>
          <p:cNvSpPr>
            <a:spLocks noChangeArrowheads="1"/>
          </p:cNvSpPr>
          <p:nvPr/>
        </p:nvSpPr>
        <p:spPr bwMode="auto">
          <a:xfrm>
            <a:off x="2474913" y="229711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7" name="Oval 310"/>
          <p:cNvSpPr>
            <a:spLocks noChangeArrowheads="1"/>
          </p:cNvSpPr>
          <p:nvPr/>
        </p:nvSpPr>
        <p:spPr bwMode="auto">
          <a:xfrm>
            <a:off x="2678113" y="22336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8" name="Oval 311"/>
          <p:cNvSpPr>
            <a:spLocks noChangeArrowheads="1"/>
          </p:cNvSpPr>
          <p:nvPr/>
        </p:nvSpPr>
        <p:spPr bwMode="auto">
          <a:xfrm>
            <a:off x="3092450" y="2100263"/>
            <a:ext cx="77788"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9" name="Oval 312"/>
          <p:cNvSpPr>
            <a:spLocks noChangeArrowheads="1"/>
          </p:cNvSpPr>
          <p:nvPr/>
        </p:nvSpPr>
        <p:spPr bwMode="auto">
          <a:xfrm>
            <a:off x="2882900" y="21669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0" name="Oval 313"/>
          <p:cNvSpPr>
            <a:spLocks noChangeArrowheads="1"/>
          </p:cNvSpPr>
          <p:nvPr/>
        </p:nvSpPr>
        <p:spPr bwMode="auto">
          <a:xfrm>
            <a:off x="3295650" y="2035175"/>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1" name="Oval 314"/>
          <p:cNvSpPr>
            <a:spLocks noChangeArrowheads="1"/>
          </p:cNvSpPr>
          <p:nvPr/>
        </p:nvSpPr>
        <p:spPr bwMode="auto">
          <a:xfrm>
            <a:off x="3495675" y="197326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2" name="Oval 315"/>
          <p:cNvSpPr>
            <a:spLocks noChangeArrowheads="1"/>
          </p:cNvSpPr>
          <p:nvPr/>
        </p:nvSpPr>
        <p:spPr bwMode="auto">
          <a:xfrm>
            <a:off x="3898900" y="1830388"/>
            <a:ext cx="80963" cy="61912"/>
          </a:xfrm>
          <a:prstGeom prst="ellipse">
            <a:avLst/>
          </a:prstGeom>
          <a:noFill/>
          <a:ln w="9525">
            <a:solidFill>
              <a:schemeClr val="folHlink"/>
            </a:solidFill>
            <a:round/>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63" name="Oval 316"/>
          <p:cNvSpPr>
            <a:spLocks noChangeArrowheads="1"/>
          </p:cNvSpPr>
          <p:nvPr/>
        </p:nvSpPr>
        <p:spPr bwMode="auto">
          <a:xfrm>
            <a:off x="3698875" y="1895475"/>
            <a:ext cx="80963"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4" name="Oval 318"/>
          <p:cNvSpPr>
            <a:spLocks noChangeArrowheads="1"/>
          </p:cNvSpPr>
          <p:nvPr/>
        </p:nvSpPr>
        <p:spPr bwMode="auto">
          <a:xfrm>
            <a:off x="4933950" y="2627313"/>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5" name="Oval 319"/>
          <p:cNvSpPr>
            <a:spLocks noChangeArrowheads="1"/>
          </p:cNvSpPr>
          <p:nvPr/>
        </p:nvSpPr>
        <p:spPr bwMode="auto">
          <a:xfrm>
            <a:off x="4311650" y="3279775"/>
            <a:ext cx="79375"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6" name="Oval 320"/>
          <p:cNvSpPr>
            <a:spLocks noChangeArrowheads="1"/>
          </p:cNvSpPr>
          <p:nvPr/>
        </p:nvSpPr>
        <p:spPr bwMode="auto">
          <a:xfrm>
            <a:off x="4519613" y="3151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7" name="Oval 321"/>
          <p:cNvSpPr>
            <a:spLocks noChangeArrowheads="1"/>
          </p:cNvSpPr>
          <p:nvPr/>
        </p:nvSpPr>
        <p:spPr bwMode="auto">
          <a:xfrm>
            <a:off x="4103688"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8" name="Oval 322"/>
          <p:cNvSpPr>
            <a:spLocks noChangeArrowheads="1"/>
          </p:cNvSpPr>
          <p:nvPr/>
        </p:nvSpPr>
        <p:spPr bwMode="auto">
          <a:xfrm>
            <a:off x="4716463" y="28908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9" name="Oval 323"/>
          <p:cNvSpPr>
            <a:spLocks noChangeArrowheads="1"/>
          </p:cNvSpPr>
          <p:nvPr/>
        </p:nvSpPr>
        <p:spPr bwMode="auto">
          <a:xfrm>
            <a:off x="5132388" y="25574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0" name="Oval 324"/>
          <p:cNvSpPr>
            <a:spLocks noChangeArrowheads="1"/>
          </p:cNvSpPr>
          <p:nvPr/>
        </p:nvSpPr>
        <p:spPr bwMode="auto">
          <a:xfrm>
            <a:off x="5740400" y="2357438"/>
            <a:ext cx="79375"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1" name="Oval 325"/>
          <p:cNvSpPr>
            <a:spLocks noChangeArrowheads="1"/>
          </p:cNvSpPr>
          <p:nvPr/>
        </p:nvSpPr>
        <p:spPr bwMode="auto">
          <a:xfrm>
            <a:off x="5332413" y="248761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2" name="Oval 326"/>
          <p:cNvSpPr>
            <a:spLocks noChangeArrowheads="1"/>
          </p:cNvSpPr>
          <p:nvPr/>
        </p:nvSpPr>
        <p:spPr bwMode="auto">
          <a:xfrm>
            <a:off x="5535613" y="2424113"/>
            <a:ext cx="80962"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3" name="Text Box 328"/>
          <p:cNvSpPr txBox="1">
            <a:spLocks noChangeArrowheads="1"/>
          </p:cNvSpPr>
          <p:nvPr/>
        </p:nvSpPr>
        <p:spPr bwMode="auto">
          <a:xfrm>
            <a:off x="654050" y="1347788"/>
            <a:ext cx="157480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拥塞窗口 </a:t>
            </a:r>
            <a:r>
              <a:rPr kumimoji="1" lang="en-US" altLang="zh-CN" sz="1600" b="0" u="none">
                <a:solidFill>
                  <a:schemeClr val="tx1"/>
                </a:solidFill>
                <a:latin typeface="微软雅黑" pitchFamily="34" charset="-122"/>
              </a:rPr>
              <a:t>cwnd</a:t>
            </a:r>
          </a:p>
        </p:txBody>
      </p:sp>
      <p:sp>
        <p:nvSpPr>
          <p:cNvPr id="59475" name="Text Box 330"/>
          <p:cNvSpPr txBox="1">
            <a:spLocks noChangeArrowheads="1"/>
          </p:cNvSpPr>
          <p:nvPr/>
        </p:nvSpPr>
        <p:spPr bwMode="auto">
          <a:xfrm>
            <a:off x="4151313" y="1498600"/>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网络拥塞</a:t>
            </a:r>
          </a:p>
        </p:txBody>
      </p:sp>
      <p:sp>
        <p:nvSpPr>
          <p:cNvPr id="59476" name="Line 331"/>
          <p:cNvSpPr>
            <a:spLocks noChangeShapeType="1"/>
          </p:cNvSpPr>
          <p:nvPr/>
        </p:nvSpPr>
        <p:spPr bwMode="auto">
          <a:xfrm flipH="1">
            <a:off x="3946525" y="1665288"/>
            <a:ext cx="268288" cy="200025"/>
          </a:xfrm>
          <a:prstGeom prst="line">
            <a:avLst/>
          </a:prstGeom>
          <a:noFill/>
          <a:ln w="9525">
            <a:solidFill>
              <a:schemeClr val="accent2"/>
            </a:solidFill>
            <a:round/>
            <a:headEnd/>
            <a:tailEnd type="triangle" w="sm" len="lg"/>
          </a:ln>
        </p:spPr>
        <p:txBody>
          <a:bodyPr wrap="none" anchor="ctr"/>
          <a:lstStyle/>
          <a:p>
            <a:endParaRPr lang="zh-CN" altLang="en-US"/>
          </a:p>
        </p:txBody>
      </p:sp>
      <p:sp>
        <p:nvSpPr>
          <p:cNvPr id="59477" name="Text Box 332"/>
          <p:cNvSpPr txBox="1">
            <a:spLocks noChangeArrowheads="1"/>
          </p:cNvSpPr>
          <p:nvPr/>
        </p:nvSpPr>
        <p:spPr bwMode="auto">
          <a:xfrm>
            <a:off x="2451100" y="3011488"/>
            <a:ext cx="14033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指数规律增长</a:t>
            </a:r>
          </a:p>
        </p:txBody>
      </p:sp>
      <p:sp>
        <p:nvSpPr>
          <p:cNvPr id="59478" name="Line 333"/>
          <p:cNvSpPr>
            <a:spLocks noChangeShapeType="1"/>
          </p:cNvSpPr>
          <p:nvPr/>
        </p:nvSpPr>
        <p:spPr bwMode="auto">
          <a:xfrm flipH="1" flipV="1">
            <a:off x="1973263" y="3081338"/>
            <a:ext cx="544512" cy="53975"/>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79" name="Rectangle 334"/>
          <p:cNvSpPr>
            <a:spLocks noChangeArrowheads="1"/>
          </p:cNvSpPr>
          <p:nvPr/>
        </p:nvSpPr>
        <p:spPr bwMode="auto">
          <a:xfrm>
            <a:off x="1565275" y="1812925"/>
            <a:ext cx="169863" cy="140970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0" name="Line 335"/>
          <p:cNvSpPr>
            <a:spLocks noChangeShapeType="1"/>
          </p:cNvSpPr>
          <p:nvPr/>
        </p:nvSpPr>
        <p:spPr bwMode="auto">
          <a:xfrm>
            <a:off x="1565275" y="2395538"/>
            <a:ext cx="7477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81" name="Rectangle 338"/>
          <p:cNvSpPr>
            <a:spLocks noChangeArrowheads="1"/>
          </p:cNvSpPr>
          <p:nvPr/>
        </p:nvSpPr>
        <p:spPr bwMode="auto">
          <a:xfrm>
            <a:off x="1836738" y="3294063"/>
            <a:ext cx="2176462"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2" name="Rectangle 339"/>
          <p:cNvSpPr>
            <a:spLocks noChangeArrowheads="1"/>
          </p:cNvSpPr>
          <p:nvPr/>
        </p:nvSpPr>
        <p:spPr bwMode="auto">
          <a:xfrm>
            <a:off x="4491038" y="3294063"/>
            <a:ext cx="1563687"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374876" name="Text Box 340"/>
          <p:cNvSpPr txBox="1">
            <a:spLocks noChangeArrowheads="1"/>
          </p:cNvSpPr>
          <p:nvPr/>
        </p:nvSpPr>
        <p:spPr bwMode="auto">
          <a:xfrm>
            <a:off x="179388" y="1924050"/>
            <a:ext cx="1008062" cy="581025"/>
          </a:xfrm>
          <a:prstGeom prst="rect">
            <a:avLst/>
          </a:prstGeom>
          <a:noFill/>
          <a:ln w="9525">
            <a:noFill/>
            <a:miter lim="800000"/>
            <a:headEnd/>
            <a:tailEnd/>
          </a:ln>
        </p:spPr>
        <p:txBody>
          <a:bodyPr>
            <a:spAutoFit/>
          </a:bodyPr>
          <a:lstStyle/>
          <a:p>
            <a:pPr algn="ctr"/>
            <a:r>
              <a:rPr kumimoji="1" lang="en-US" altLang="zh-CN" sz="1600" b="0" u="none">
                <a:solidFill>
                  <a:srgbClr val="FF0000"/>
                </a:solidFill>
                <a:latin typeface="Arial" charset="0"/>
                <a:ea typeface="黑体" pitchFamily="2" charset="-122"/>
              </a:rPr>
              <a:t>ssthresh </a:t>
            </a:r>
            <a:r>
              <a:rPr kumimoji="1" lang="zh-CN" altLang="en-US" sz="1600" b="0" u="none">
                <a:solidFill>
                  <a:srgbClr val="FF0000"/>
                </a:solidFill>
                <a:latin typeface="Arial" charset="0"/>
                <a:ea typeface="黑体" pitchFamily="2" charset="-122"/>
              </a:rPr>
              <a:t>的初始值</a:t>
            </a:r>
          </a:p>
        </p:txBody>
      </p:sp>
      <p:sp>
        <p:nvSpPr>
          <p:cNvPr id="374877" name="Text Box 341"/>
          <p:cNvSpPr txBox="1">
            <a:spLocks noChangeArrowheads="1"/>
          </p:cNvSpPr>
          <p:nvPr/>
        </p:nvSpPr>
        <p:spPr bwMode="auto">
          <a:xfrm>
            <a:off x="304800" y="3097213"/>
            <a:ext cx="925513"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5" name="Line 342"/>
          <p:cNvSpPr>
            <a:spLocks noChangeShapeType="1"/>
          </p:cNvSpPr>
          <p:nvPr/>
        </p:nvSpPr>
        <p:spPr bwMode="auto">
          <a:xfrm>
            <a:off x="985838" y="3252788"/>
            <a:ext cx="477837" cy="10795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86" name="Text Box 343"/>
          <p:cNvSpPr txBox="1">
            <a:spLocks noChangeArrowheads="1"/>
          </p:cNvSpPr>
          <p:nvPr/>
        </p:nvSpPr>
        <p:spPr bwMode="auto">
          <a:xfrm>
            <a:off x="1584325" y="3713163"/>
            <a:ext cx="927100"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7" name="Text Box 344"/>
          <p:cNvSpPr txBox="1">
            <a:spLocks noChangeArrowheads="1"/>
          </p:cNvSpPr>
          <p:nvPr/>
        </p:nvSpPr>
        <p:spPr bwMode="auto">
          <a:xfrm>
            <a:off x="4221163" y="3729038"/>
            <a:ext cx="927100"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8" name="Text Box 345"/>
          <p:cNvSpPr txBox="1">
            <a:spLocks noChangeArrowheads="1"/>
          </p:cNvSpPr>
          <p:nvPr/>
        </p:nvSpPr>
        <p:spPr bwMode="auto">
          <a:xfrm>
            <a:off x="2513013" y="1460500"/>
            <a:ext cx="1135062"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accent2"/>
                </a:solidFill>
                <a:latin typeface="Arial" charset="0"/>
                <a:ea typeface="黑体" pitchFamily="2" charset="-122"/>
              </a:rPr>
              <a:t>“加法增大”</a:t>
            </a:r>
          </a:p>
        </p:txBody>
      </p:sp>
      <p:sp>
        <p:nvSpPr>
          <p:cNvPr id="59489" name="Text Box 346"/>
          <p:cNvSpPr txBox="1">
            <a:spLocks noChangeArrowheads="1"/>
          </p:cNvSpPr>
          <p:nvPr/>
        </p:nvSpPr>
        <p:spPr bwMode="auto">
          <a:xfrm>
            <a:off x="4968875" y="1744663"/>
            <a:ext cx="1133475"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tx1"/>
                </a:solidFill>
                <a:latin typeface="Arial" charset="0"/>
                <a:ea typeface="黑体" pitchFamily="2" charset="-122"/>
              </a:rPr>
              <a:t>“加法增大”</a:t>
            </a:r>
          </a:p>
        </p:txBody>
      </p:sp>
      <p:sp>
        <p:nvSpPr>
          <p:cNvPr id="59490" name="Line 337"/>
          <p:cNvSpPr>
            <a:spLocks noChangeShapeType="1"/>
          </p:cNvSpPr>
          <p:nvPr/>
        </p:nvSpPr>
        <p:spPr bwMode="auto">
          <a:xfrm rot="10800000">
            <a:off x="1565275" y="2659063"/>
            <a:ext cx="36052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1" name="Line 336"/>
          <p:cNvSpPr>
            <a:spLocks noChangeShapeType="1"/>
          </p:cNvSpPr>
          <p:nvPr/>
        </p:nvSpPr>
        <p:spPr bwMode="auto">
          <a:xfrm flipV="1">
            <a:off x="1565275" y="1865313"/>
            <a:ext cx="325596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2" name="Text Box 327"/>
          <p:cNvSpPr txBox="1">
            <a:spLocks noChangeArrowheads="1"/>
          </p:cNvSpPr>
          <p:nvPr/>
        </p:nvSpPr>
        <p:spPr bwMode="auto">
          <a:xfrm>
            <a:off x="5651500" y="3027363"/>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传输轮次</a:t>
            </a:r>
          </a:p>
        </p:txBody>
      </p:sp>
      <p:sp>
        <p:nvSpPr>
          <p:cNvPr id="59493" name="Freeform 317"/>
          <p:cNvSpPr>
            <a:spLocks/>
          </p:cNvSpPr>
          <p:nvPr/>
        </p:nvSpPr>
        <p:spPr bwMode="auto">
          <a:xfrm>
            <a:off x="1428750" y="1847850"/>
            <a:ext cx="4481513" cy="1511300"/>
          </a:xfrm>
          <a:custGeom>
            <a:avLst/>
            <a:gdLst>
              <a:gd name="T0" fmla="*/ 2147483647 w 3162"/>
              <a:gd name="T1" fmla="*/ 639776842 h 1370"/>
              <a:gd name="T2" fmla="*/ 2147483647 w 3162"/>
              <a:gd name="T3" fmla="*/ 1051687981 h 1370"/>
              <a:gd name="T4" fmla="*/ 2147483647 w 3162"/>
              <a:gd name="T5" fmla="*/ 1393486990 h 1370"/>
              <a:gd name="T6" fmla="*/ 2147483647 w 3162"/>
              <a:gd name="T7" fmla="*/ 1752815013 h 1370"/>
              <a:gd name="T8" fmla="*/ 2147483647 w 3162"/>
              <a:gd name="T9" fmla="*/ 1928096091 h 1370"/>
              <a:gd name="T10" fmla="*/ 2147483647 w 3162"/>
              <a:gd name="T11" fmla="*/ 1998208523 h 1370"/>
              <a:gd name="T12" fmla="*/ 2147483647 w 3162"/>
              <a:gd name="T13" fmla="*/ 1367195432 h 1370"/>
              <a:gd name="T14" fmla="*/ 2147483647 w 3162"/>
              <a:gd name="T15" fmla="*/ 0 h 1370"/>
              <a:gd name="T16" fmla="*/ 2059396424 w 3162"/>
              <a:gd name="T17" fmla="*/ 711350453 h 1370"/>
              <a:gd name="T18" fmla="*/ 1599531730 w 3162"/>
              <a:gd name="T19" fmla="*/ 1403711619 h 1370"/>
              <a:gd name="T20" fmla="*/ 1103010153 w 3162"/>
              <a:gd name="T21" fmla="*/ 1754274984 h 1370"/>
              <a:gd name="T22" fmla="*/ 623151273 w 3162"/>
              <a:gd name="T23" fmla="*/ 1929556062 h 1370"/>
              <a:gd name="T24" fmla="*/ 183279454 w 3162"/>
              <a:gd name="T25" fmla="*/ 1999668493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hlink"/>
            </a:solidFill>
            <a:round/>
            <a:headEnd/>
            <a:tailEnd/>
          </a:ln>
        </p:spPr>
        <p:txBody>
          <a:bodyPr wrap="none" anchor="ctr"/>
          <a:lstStyle/>
          <a:p>
            <a:endParaRPr lang="zh-CN" altLang="en-US"/>
          </a:p>
        </p:txBody>
      </p:sp>
      <p:sp>
        <p:nvSpPr>
          <p:cNvPr id="531673" name="Line 217"/>
          <p:cNvSpPr>
            <a:spLocks noChangeShapeType="1"/>
          </p:cNvSpPr>
          <p:nvPr/>
        </p:nvSpPr>
        <p:spPr bwMode="auto">
          <a:xfrm>
            <a:off x="1200150" y="303053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2" name="Line 217"/>
          <p:cNvSpPr>
            <a:spLocks noChangeShapeType="1"/>
          </p:cNvSpPr>
          <p:nvPr/>
        </p:nvSpPr>
        <p:spPr bwMode="auto">
          <a:xfrm>
            <a:off x="1982788" y="2044700"/>
            <a:ext cx="277812" cy="312738"/>
          </a:xfrm>
          <a:prstGeom prst="line">
            <a:avLst/>
          </a:prstGeom>
          <a:noFill/>
          <a:ln w="57150">
            <a:solidFill>
              <a:srgbClr val="006600"/>
            </a:solidFill>
            <a:round/>
            <a:headEnd/>
            <a:tailEnd type="triangle" w="med" len="med"/>
          </a:ln>
        </p:spPr>
        <p:txBody>
          <a:bodyPr/>
          <a:lstStyle/>
          <a:p>
            <a:endParaRPr lang="zh-CN" altLang="en-US"/>
          </a:p>
        </p:txBody>
      </p:sp>
      <p:sp>
        <p:nvSpPr>
          <p:cNvPr id="3" name="Line 217"/>
          <p:cNvSpPr>
            <a:spLocks noChangeShapeType="1"/>
          </p:cNvSpPr>
          <p:nvPr/>
        </p:nvSpPr>
        <p:spPr bwMode="auto">
          <a:xfrm>
            <a:off x="3660775" y="151923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6" name="Line 217"/>
          <p:cNvSpPr>
            <a:spLocks noChangeShapeType="1"/>
          </p:cNvSpPr>
          <p:nvPr/>
        </p:nvSpPr>
        <p:spPr bwMode="auto">
          <a:xfrm>
            <a:off x="1422400" y="2965450"/>
            <a:ext cx="279400" cy="312738"/>
          </a:xfrm>
          <a:prstGeom prst="line">
            <a:avLst/>
          </a:prstGeom>
          <a:noFill/>
          <a:ln w="57150">
            <a:solidFill>
              <a:srgbClr val="006600"/>
            </a:solidFill>
            <a:round/>
            <a:headEnd/>
            <a:tailEnd type="triangle" w="med" len="med"/>
          </a:ln>
        </p:spPr>
        <p:txBody>
          <a:bodyPr/>
          <a:lstStyle/>
          <a:p>
            <a:endParaRPr lang="zh-CN" altLang="en-US"/>
          </a:p>
        </p:txBody>
      </p:sp>
      <p:sp>
        <p:nvSpPr>
          <p:cNvPr id="7" name="Line 217"/>
          <p:cNvSpPr>
            <a:spLocks noChangeShapeType="1"/>
          </p:cNvSpPr>
          <p:nvPr/>
        </p:nvSpPr>
        <p:spPr bwMode="auto">
          <a:xfrm>
            <a:off x="1590675" y="283368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8" name="Line 217"/>
          <p:cNvSpPr>
            <a:spLocks noChangeShapeType="1"/>
          </p:cNvSpPr>
          <p:nvPr/>
        </p:nvSpPr>
        <p:spPr bwMode="auto">
          <a:xfrm>
            <a:off x="1814513" y="2570163"/>
            <a:ext cx="279400" cy="312737"/>
          </a:xfrm>
          <a:prstGeom prst="line">
            <a:avLst/>
          </a:prstGeom>
          <a:noFill/>
          <a:ln w="57150">
            <a:solidFill>
              <a:srgbClr val="006600"/>
            </a:solidFill>
            <a:round/>
            <a:headEnd/>
            <a:tailEnd type="triangle" w="med" len="med"/>
          </a:ln>
        </p:spPr>
        <p:txBody>
          <a:bodyPr/>
          <a:lstStyle/>
          <a:p>
            <a:endParaRPr lang="zh-CN" altLang="en-US"/>
          </a:p>
        </p:txBody>
      </p:sp>
    </p:spTree>
    <p:extLst>
      <p:ext uri="{BB962C8B-B14F-4D97-AF65-F5344CB8AC3E}">
        <p14:creationId xmlns:p14="http://schemas.microsoft.com/office/powerpoint/2010/main" val="135267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3"/>
          <p:cNvSpPr/>
          <p:nvPr/>
        </p:nvSpPr>
        <p:spPr>
          <a:xfrm>
            <a:off x="1495622" y="3467045"/>
            <a:ext cx="817366"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2" name="Freeform 3"/>
          <p:cNvSpPr/>
          <p:nvPr/>
        </p:nvSpPr>
        <p:spPr>
          <a:xfrm>
            <a:off x="4163220" y="3458060"/>
            <a:ext cx="821530" cy="68849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00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3" name="Freeform 3"/>
          <p:cNvSpPr/>
          <p:nvPr/>
        </p:nvSpPr>
        <p:spPr>
          <a:xfrm>
            <a:off x="2299758" y="1517317"/>
            <a:ext cx="165576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4" name="Freeform 3"/>
          <p:cNvSpPr/>
          <p:nvPr/>
        </p:nvSpPr>
        <p:spPr>
          <a:xfrm>
            <a:off x="4974431" y="1780456"/>
            <a:ext cx="1073943" cy="878220"/>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chemeClr val="accent2">
              <a:lumMod val="20000"/>
              <a:lumOff val="8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9396" name="Rectangle 4"/>
          <p:cNvSpPr>
            <a:spLocks noGrp="1" noChangeArrowheads="1"/>
          </p:cNvSpPr>
          <p:nvPr>
            <p:ph type="title" idx="4294967295"/>
          </p:nvPr>
        </p:nvSpPr>
        <p:spPr>
          <a:xfrm>
            <a:off x="395288" y="773113"/>
            <a:ext cx="5056187" cy="468312"/>
          </a:xfrm>
        </p:spPr>
        <p:txBody>
          <a:bodyPr anchor="b"/>
          <a:lstStyle/>
          <a:p>
            <a:r>
              <a:rPr lang="zh-CN" altLang="en-US" sz="2400" dirty="0" smtClean="0">
                <a:solidFill>
                  <a:srgbClr val="007D7A"/>
                </a:solidFill>
                <a:latin typeface="Times New Roman" pitchFamily="18" charset="0"/>
                <a:cs typeface="Times New Roman" pitchFamily="18" charset="0"/>
              </a:rPr>
              <a:t>慢开始和拥塞避免算法的实现举例</a:t>
            </a:r>
            <a:r>
              <a:rPr lang="zh-CN" altLang="en-US" sz="1800" dirty="0" smtClean="0"/>
              <a:t> </a:t>
            </a:r>
          </a:p>
        </p:txBody>
      </p:sp>
      <p:sp>
        <p:nvSpPr>
          <p:cNvPr id="59397" name="Text Box 109"/>
          <p:cNvSpPr txBox="1">
            <a:spLocks noChangeArrowheads="1"/>
          </p:cNvSpPr>
          <p:nvPr/>
        </p:nvSpPr>
        <p:spPr bwMode="auto">
          <a:xfrm>
            <a:off x="499095" y="4240833"/>
            <a:ext cx="6601172" cy="804195"/>
          </a:xfrm>
          <a:prstGeom prst="rect">
            <a:avLst/>
          </a:prstGeom>
          <a:noFill/>
          <a:ln w="9525">
            <a:noFill/>
            <a:miter lim="800000"/>
            <a:headEnd/>
            <a:tailEnd/>
          </a:ln>
        </p:spPr>
        <p:txBody>
          <a:bodyPr wrap="square">
            <a:spAutoFit/>
          </a:bodyPr>
          <a:lstStyle/>
          <a:p>
            <a:pPr defTabSz="-635">
              <a:lnSpc>
                <a:spcPts val="2900"/>
              </a:lnSpc>
            </a:pPr>
            <a:r>
              <a:rPr lang="en-US" altLang="zh-CN" sz="2000" b="0" u="none" dirty="0" err="1">
                <a:solidFill>
                  <a:srgbClr val="33339A"/>
                </a:solidFill>
                <a:latin typeface="+mn-ea"/>
                <a:ea typeface="+mn-ea"/>
                <a:cs typeface="黑体" panose="02010609060101010101" pitchFamily="2" charset="-122"/>
              </a:rPr>
              <a:t>更新后的</a:t>
            </a:r>
            <a:r>
              <a:rPr lang="en-US" altLang="zh-CN" sz="2000" b="0" u="none" dirty="0">
                <a:solidFill>
                  <a:srgbClr val="33339A"/>
                </a:solidFill>
                <a:latin typeface="+mn-ea"/>
                <a:ea typeface="+mn-ea"/>
                <a:cs typeface="黑体" panose="02010609060101010101" pitchFamily="2" charset="-122"/>
              </a:rPr>
              <a:t> </a:t>
            </a:r>
            <a:r>
              <a:rPr lang="en-US" altLang="zh-CN" sz="2000" b="0" u="none" dirty="0" err="1">
                <a:solidFill>
                  <a:srgbClr val="33339A"/>
                </a:solidFill>
                <a:latin typeface="+mn-ea"/>
                <a:ea typeface="+mn-ea"/>
                <a:cs typeface="黑体" panose="02010609060101010101" pitchFamily="2" charset="-122"/>
              </a:rPr>
              <a:t>ssthresh</a:t>
            </a:r>
            <a:r>
              <a:rPr lang="en-US" altLang="zh-CN" sz="2000" b="0" u="none" dirty="0">
                <a:solidFill>
                  <a:srgbClr val="33339A"/>
                </a:solidFill>
                <a:latin typeface="+mn-ea"/>
                <a:ea typeface="+mn-ea"/>
                <a:cs typeface="黑体" panose="02010609060101010101" pitchFamily="2" charset="-122"/>
              </a:rPr>
              <a:t> </a:t>
            </a:r>
            <a:r>
              <a:rPr lang="en-US" altLang="zh-CN" sz="2000" b="0" u="none" dirty="0" err="1">
                <a:solidFill>
                  <a:srgbClr val="33339A"/>
                </a:solidFill>
                <a:latin typeface="+mn-ea"/>
                <a:ea typeface="+mn-ea"/>
                <a:cs typeface="黑体" panose="02010609060101010101" pitchFamily="2" charset="-122"/>
              </a:rPr>
              <a:t>值变为</a:t>
            </a:r>
            <a:r>
              <a:rPr lang="en-US" altLang="zh-CN" sz="2000" b="0" u="none" dirty="0">
                <a:solidFill>
                  <a:srgbClr val="33339A"/>
                </a:solidFill>
                <a:latin typeface="+mn-ea"/>
                <a:ea typeface="+mn-ea"/>
                <a:cs typeface="黑体" panose="02010609060101010101" pitchFamily="2" charset="-122"/>
              </a:rPr>
              <a:t> 12（即发送窗口数值 24 </a:t>
            </a:r>
            <a:r>
              <a:rPr lang="en-US" altLang="zh-CN" sz="2000" b="0" u="none" dirty="0" err="1" smtClean="0">
                <a:solidFill>
                  <a:srgbClr val="33339A"/>
                </a:solidFill>
                <a:latin typeface="+mn-ea"/>
                <a:ea typeface="+mn-ea"/>
                <a:cs typeface="黑体" panose="02010609060101010101" pitchFamily="2" charset="-122"/>
              </a:rPr>
              <a:t>的一半</a:t>
            </a:r>
            <a:r>
              <a:rPr lang="en-US" altLang="zh-CN" sz="2000" b="0" u="none" dirty="0">
                <a:solidFill>
                  <a:srgbClr val="33339A"/>
                </a:solidFill>
                <a:latin typeface="+mn-ea"/>
                <a:ea typeface="+mn-ea"/>
                <a:cs typeface="黑体" panose="02010609060101010101" pitchFamily="2" charset="-122"/>
              </a:rPr>
              <a:t>），</a:t>
            </a:r>
            <a:r>
              <a:rPr lang="en-US" altLang="zh-CN" sz="2000" b="0" u="none" dirty="0" err="1">
                <a:solidFill>
                  <a:srgbClr val="33339A"/>
                </a:solidFill>
                <a:latin typeface="+mn-ea"/>
                <a:ea typeface="+mn-ea"/>
                <a:cs typeface="黑体" panose="02010609060101010101" pitchFamily="2" charset="-122"/>
              </a:rPr>
              <a:t>拥塞窗口再重新设置为</a:t>
            </a:r>
            <a:r>
              <a:rPr lang="en-US" altLang="zh-CN" sz="2000" b="0" u="none" dirty="0">
                <a:solidFill>
                  <a:srgbClr val="33339A"/>
                </a:solidFill>
                <a:latin typeface="+mn-ea"/>
                <a:ea typeface="+mn-ea"/>
                <a:cs typeface="黑体" panose="02010609060101010101" pitchFamily="2" charset="-122"/>
              </a:rPr>
              <a:t> 1，</a:t>
            </a:r>
            <a:r>
              <a:rPr lang="en-US" altLang="zh-CN" sz="2000" b="0" u="none" dirty="0" smtClean="0">
                <a:solidFill>
                  <a:srgbClr val="33339A"/>
                </a:solidFill>
                <a:latin typeface="+mn-ea"/>
                <a:ea typeface="+mn-ea"/>
                <a:cs typeface="黑体" panose="02010609060101010101" pitchFamily="2" charset="-122"/>
              </a:rPr>
              <a:t>并执行慢开始算法</a:t>
            </a:r>
            <a:r>
              <a:rPr lang="en-US" altLang="zh-CN" sz="2000" b="0" u="none" dirty="0">
                <a:solidFill>
                  <a:srgbClr val="33339A"/>
                </a:solidFill>
                <a:latin typeface="+mn-ea"/>
                <a:ea typeface="+mn-ea"/>
                <a:cs typeface="黑体" panose="02010609060101010101" pitchFamily="2" charset="-122"/>
              </a:rPr>
              <a:t>。</a:t>
            </a:r>
          </a:p>
        </p:txBody>
      </p:sp>
      <p:sp>
        <p:nvSpPr>
          <p:cNvPr id="59393" name="Line 255"/>
          <p:cNvSpPr>
            <a:spLocks noChangeShapeType="1"/>
          </p:cNvSpPr>
          <p:nvPr/>
        </p:nvSpPr>
        <p:spPr bwMode="auto">
          <a:xfrm>
            <a:off x="1497013" y="1601788"/>
            <a:ext cx="0" cy="1851025"/>
          </a:xfrm>
          <a:prstGeom prst="line">
            <a:avLst/>
          </a:prstGeom>
          <a:noFill/>
          <a:ln w="9525">
            <a:solidFill>
              <a:schemeClr val="hlink"/>
            </a:solidFill>
            <a:round/>
            <a:headEnd type="triangle" w="sm" len="lg"/>
            <a:tailEnd/>
          </a:ln>
        </p:spPr>
        <p:txBody>
          <a:bodyPr wrap="none" anchor="ctr"/>
          <a:lstStyle/>
          <a:p>
            <a:endParaRPr lang="zh-CN" altLang="en-US"/>
          </a:p>
        </p:txBody>
      </p:sp>
      <p:sp>
        <p:nvSpPr>
          <p:cNvPr id="59394" name="Text Box 295"/>
          <p:cNvSpPr txBox="1">
            <a:spLocks noChangeArrowheads="1"/>
          </p:cNvSpPr>
          <p:nvPr/>
        </p:nvSpPr>
        <p:spPr bwMode="auto">
          <a:xfrm>
            <a:off x="581660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22</a:t>
            </a:r>
          </a:p>
        </p:txBody>
      </p:sp>
      <p:sp>
        <p:nvSpPr>
          <p:cNvPr id="59395" name="Text Box 301"/>
          <p:cNvSpPr txBox="1">
            <a:spLocks noChangeArrowheads="1"/>
          </p:cNvSpPr>
          <p:nvPr/>
        </p:nvSpPr>
        <p:spPr bwMode="auto">
          <a:xfrm>
            <a:off x="1157288" y="2278063"/>
            <a:ext cx="381000" cy="304800"/>
          </a:xfrm>
          <a:prstGeom prst="rect">
            <a:avLst/>
          </a:prstGeom>
          <a:noFill/>
          <a:ln w="9525">
            <a:noFill/>
            <a:miter lim="800000"/>
            <a:headEnd/>
            <a:tailEnd/>
          </a:ln>
        </p:spPr>
        <p:txBody>
          <a:bodyPr wrap="none">
            <a:spAutoFit/>
          </a:bodyPr>
          <a:lstStyle/>
          <a:p>
            <a:r>
              <a:rPr kumimoji="1" lang="en-US" altLang="zh-CN" sz="1400" b="0" u="none">
                <a:solidFill>
                  <a:srgbClr val="FF0000"/>
                </a:solidFill>
                <a:latin typeface="Arial" charset="0"/>
                <a:ea typeface="黑体" pitchFamily="2" charset="-122"/>
              </a:rPr>
              <a:t>16</a:t>
            </a:r>
          </a:p>
        </p:txBody>
      </p:sp>
      <p:sp>
        <p:nvSpPr>
          <p:cNvPr id="59399" name="Line 248"/>
          <p:cNvSpPr>
            <a:spLocks noChangeShapeType="1"/>
          </p:cNvSpPr>
          <p:nvPr/>
        </p:nvSpPr>
        <p:spPr bwMode="auto">
          <a:xfrm>
            <a:off x="4498975" y="1873250"/>
            <a:ext cx="0" cy="793750"/>
          </a:xfrm>
          <a:prstGeom prst="line">
            <a:avLst/>
          </a:prstGeom>
          <a:noFill/>
          <a:ln w="9525">
            <a:solidFill>
              <a:schemeClr val="hlink"/>
            </a:solidFill>
            <a:round/>
            <a:headEnd type="triangle" w="sm" len="med"/>
            <a:tailEnd type="triangle" w="sm" len="med"/>
          </a:ln>
        </p:spPr>
        <p:txBody>
          <a:bodyPr wrap="none" anchor="ctr"/>
          <a:lstStyle/>
          <a:p>
            <a:endParaRPr lang="zh-CN" altLang="en-US"/>
          </a:p>
        </p:txBody>
      </p:sp>
      <p:sp>
        <p:nvSpPr>
          <p:cNvPr id="59400" name="Text Box 249"/>
          <p:cNvSpPr txBox="1">
            <a:spLocks noChangeArrowheads="1"/>
          </p:cNvSpPr>
          <p:nvPr/>
        </p:nvSpPr>
        <p:spPr bwMode="auto">
          <a:xfrm>
            <a:off x="3943350" y="1997075"/>
            <a:ext cx="1069975" cy="336550"/>
          </a:xfrm>
          <a:prstGeom prst="rect">
            <a:avLst/>
          </a:prstGeom>
          <a:noFill/>
          <a:ln w="9525">
            <a:noFill/>
            <a:miter lim="800000"/>
            <a:headEnd/>
            <a:tailEnd/>
          </a:ln>
        </p:spPr>
        <p:txBody>
          <a:bodyPr>
            <a:spAutoFit/>
          </a:bodyPr>
          <a:lstStyle/>
          <a:p>
            <a:r>
              <a:rPr kumimoji="1" lang="en-US" altLang="zh-CN" sz="1600" b="0" u="none">
                <a:solidFill>
                  <a:schemeClr val="accent2"/>
                </a:solidFill>
                <a:latin typeface="Arial" charset="0"/>
                <a:ea typeface="黑体" pitchFamily="2" charset="-122"/>
              </a:rPr>
              <a:t>“</a:t>
            </a:r>
            <a:r>
              <a:rPr kumimoji="1" lang="zh-CN" altLang="en-US" sz="1600" b="0" u="none">
                <a:solidFill>
                  <a:schemeClr val="accent2"/>
                </a:solidFill>
                <a:latin typeface="Arial" charset="0"/>
                <a:ea typeface="黑体" pitchFamily="2" charset="-122"/>
              </a:rPr>
              <a:t>乘法减小”</a:t>
            </a:r>
          </a:p>
        </p:txBody>
      </p:sp>
      <p:sp>
        <p:nvSpPr>
          <p:cNvPr id="59401" name="Rectangle 250"/>
          <p:cNvSpPr>
            <a:spLocks noChangeArrowheads="1"/>
          </p:cNvSpPr>
          <p:nvPr/>
        </p:nvSpPr>
        <p:spPr bwMode="auto">
          <a:xfrm>
            <a:off x="4959350" y="1681163"/>
            <a:ext cx="1209675" cy="1039812"/>
          </a:xfrm>
          <a:prstGeom prst="rect">
            <a:avLst/>
          </a:prstGeom>
          <a:noFill/>
          <a:ln w="9525" algn="ctr">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2" name="Rectangle 251"/>
          <p:cNvSpPr>
            <a:spLocks noChangeArrowheads="1"/>
          </p:cNvSpPr>
          <p:nvPr/>
        </p:nvSpPr>
        <p:spPr bwMode="auto">
          <a:xfrm>
            <a:off x="2295525" y="1487488"/>
            <a:ext cx="1689100" cy="1039812"/>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3" name="Rectangle 252"/>
          <p:cNvSpPr>
            <a:spLocks noChangeArrowheads="1"/>
          </p:cNvSpPr>
          <p:nvPr/>
        </p:nvSpPr>
        <p:spPr bwMode="auto">
          <a:xfrm>
            <a:off x="4152900" y="3463925"/>
            <a:ext cx="833438" cy="56832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4" name="Rectangle 253"/>
          <p:cNvSpPr>
            <a:spLocks noChangeArrowheads="1"/>
          </p:cNvSpPr>
          <p:nvPr/>
        </p:nvSpPr>
        <p:spPr bwMode="auto">
          <a:xfrm>
            <a:off x="1503363" y="3459163"/>
            <a:ext cx="833437" cy="56515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05" name="Line 254"/>
          <p:cNvSpPr>
            <a:spLocks noChangeShapeType="1"/>
          </p:cNvSpPr>
          <p:nvPr/>
        </p:nvSpPr>
        <p:spPr bwMode="auto">
          <a:xfrm>
            <a:off x="1497013" y="3452813"/>
            <a:ext cx="4830762" cy="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06" name="Line 256"/>
          <p:cNvSpPr>
            <a:spLocks noChangeShapeType="1"/>
          </p:cNvSpPr>
          <p:nvPr/>
        </p:nvSpPr>
        <p:spPr bwMode="auto">
          <a:xfrm>
            <a:off x="1701800"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07" name="Line 257"/>
          <p:cNvSpPr>
            <a:spLocks noChangeShapeType="1"/>
          </p:cNvSpPr>
          <p:nvPr/>
        </p:nvSpPr>
        <p:spPr bwMode="auto">
          <a:xfrm>
            <a:off x="19050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8" name="Line 258"/>
          <p:cNvSpPr>
            <a:spLocks noChangeShapeType="1"/>
          </p:cNvSpPr>
          <p:nvPr/>
        </p:nvSpPr>
        <p:spPr bwMode="auto">
          <a:xfrm>
            <a:off x="21097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09" name="Line 259"/>
          <p:cNvSpPr>
            <a:spLocks noChangeShapeType="1"/>
          </p:cNvSpPr>
          <p:nvPr/>
        </p:nvSpPr>
        <p:spPr bwMode="auto">
          <a:xfrm>
            <a:off x="23129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0" name="Line 260"/>
          <p:cNvSpPr>
            <a:spLocks noChangeShapeType="1"/>
          </p:cNvSpPr>
          <p:nvPr/>
        </p:nvSpPr>
        <p:spPr bwMode="auto">
          <a:xfrm>
            <a:off x="25177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1" name="Line 261"/>
          <p:cNvSpPr>
            <a:spLocks noChangeShapeType="1"/>
          </p:cNvSpPr>
          <p:nvPr/>
        </p:nvSpPr>
        <p:spPr bwMode="auto">
          <a:xfrm>
            <a:off x="27225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2" name="Line 262"/>
          <p:cNvSpPr>
            <a:spLocks noChangeShapeType="1"/>
          </p:cNvSpPr>
          <p:nvPr/>
        </p:nvSpPr>
        <p:spPr bwMode="auto">
          <a:xfrm>
            <a:off x="29257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3" name="Line 263"/>
          <p:cNvSpPr>
            <a:spLocks noChangeShapeType="1"/>
          </p:cNvSpPr>
          <p:nvPr/>
        </p:nvSpPr>
        <p:spPr bwMode="auto">
          <a:xfrm>
            <a:off x="31305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4" name="Line 264"/>
          <p:cNvSpPr>
            <a:spLocks noChangeShapeType="1"/>
          </p:cNvSpPr>
          <p:nvPr/>
        </p:nvSpPr>
        <p:spPr bwMode="auto">
          <a:xfrm>
            <a:off x="333375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5" name="Line 265"/>
          <p:cNvSpPr>
            <a:spLocks noChangeShapeType="1"/>
          </p:cNvSpPr>
          <p:nvPr/>
        </p:nvSpPr>
        <p:spPr bwMode="auto">
          <a:xfrm>
            <a:off x="353853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6" name="Line 266"/>
          <p:cNvSpPr>
            <a:spLocks noChangeShapeType="1"/>
          </p:cNvSpPr>
          <p:nvPr/>
        </p:nvSpPr>
        <p:spPr bwMode="auto">
          <a:xfrm>
            <a:off x="37433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7" name="Line 267"/>
          <p:cNvSpPr>
            <a:spLocks noChangeShapeType="1"/>
          </p:cNvSpPr>
          <p:nvPr/>
        </p:nvSpPr>
        <p:spPr bwMode="auto">
          <a:xfrm>
            <a:off x="394652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8" name="Line 268"/>
          <p:cNvSpPr>
            <a:spLocks noChangeShapeType="1"/>
          </p:cNvSpPr>
          <p:nvPr/>
        </p:nvSpPr>
        <p:spPr bwMode="auto">
          <a:xfrm>
            <a:off x="415131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19" name="Line 269"/>
          <p:cNvSpPr>
            <a:spLocks noChangeShapeType="1"/>
          </p:cNvSpPr>
          <p:nvPr/>
        </p:nvSpPr>
        <p:spPr bwMode="auto">
          <a:xfrm>
            <a:off x="4354513" y="3398838"/>
            <a:ext cx="0" cy="53975"/>
          </a:xfrm>
          <a:prstGeom prst="line">
            <a:avLst/>
          </a:prstGeom>
          <a:noFill/>
          <a:ln w="9525">
            <a:solidFill>
              <a:schemeClr val="tx1"/>
            </a:solidFill>
            <a:round/>
            <a:headEnd/>
            <a:tailEnd/>
          </a:ln>
        </p:spPr>
        <p:txBody>
          <a:bodyPr wrap="none" anchor="ctr"/>
          <a:lstStyle/>
          <a:p>
            <a:endParaRPr lang="zh-CN" altLang="en-US"/>
          </a:p>
        </p:txBody>
      </p:sp>
      <p:sp>
        <p:nvSpPr>
          <p:cNvPr id="59420" name="Line 270"/>
          <p:cNvSpPr>
            <a:spLocks noChangeShapeType="1"/>
          </p:cNvSpPr>
          <p:nvPr/>
        </p:nvSpPr>
        <p:spPr bwMode="auto">
          <a:xfrm>
            <a:off x="45593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1" name="Line 271"/>
          <p:cNvSpPr>
            <a:spLocks noChangeShapeType="1"/>
          </p:cNvSpPr>
          <p:nvPr/>
        </p:nvSpPr>
        <p:spPr bwMode="auto">
          <a:xfrm>
            <a:off x="4762500"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2" name="Line 272"/>
          <p:cNvSpPr>
            <a:spLocks noChangeShapeType="1"/>
          </p:cNvSpPr>
          <p:nvPr/>
        </p:nvSpPr>
        <p:spPr bwMode="auto">
          <a:xfrm>
            <a:off x="49672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3" name="Line 273"/>
          <p:cNvSpPr>
            <a:spLocks noChangeShapeType="1"/>
          </p:cNvSpPr>
          <p:nvPr/>
        </p:nvSpPr>
        <p:spPr bwMode="auto">
          <a:xfrm>
            <a:off x="5170488"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4" name="Line 274"/>
          <p:cNvSpPr>
            <a:spLocks noChangeShapeType="1"/>
          </p:cNvSpPr>
          <p:nvPr/>
        </p:nvSpPr>
        <p:spPr bwMode="auto">
          <a:xfrm>
            <a:off x="53752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5" name="Line 275"/>
          <p:cNvSpPr>
            <a:spLocks noChangeShapeType="1"/>
          </p:cNvSpPr>
          <p:nvPr/>
        </p:nvSpPr>
        <p:spPr bwMode="auto">
          <a:xfrm>
            <a:off x="5578475"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6" name="Line 276"/>
          <p:cNvSpPr>
            <a:spLocks noChangeShapeType="1"/>
          </p:cNvSpPr>
          <p:nvPr/>
        </p:nvSpPr>
        <p:spPr bwMode="auto">
          <a:xfrm>
            <a:off x="57832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7" name="Line 277"/>
          <p:cNvSpPr>
            <a:spLocks noChangeShapeType="1"/>
          </p:cNvSpPr>
          <p:nvPr/>
        </p:nvSpPr>
        <p:spPr bwMode="auto">
          <a:xfrm>
            <a:off x="5986463" y="3346450"/>
            <a:ext cx="0" cy="106363"/>
          </a:xfrm>
          <a:prstGeom prst="line">
            <a:avLst/>
          </a:prstGeom>
          <a:noFill/>
          <a:ln w="9525">
            <a:solidFill>
              <a:schemeClr val="tx1"/>
            </a:solidFill>
            <a:round/>
            <a:headEnd/>
            <a:tailEnd/>
          </a:ln>
        </p:spPr>
        <p:txBody>
          <a:bodyPr wrap="none" anchor="ctr"/>
          <a:lstStyle/>
          <a:p>
            <a:endParaRPr lang="zh-CN" altLang="en-US"/>
          </a:p>
        </p:txBody>
      </p:sp>
      <p:sp>
        <p:nvSpPr>
          <p:cNvPr id="59428" name="Line 279"/>
          <p:cNvSpPr>
            <a:spLocks noChangeShapeType="1"/>
          </p:cNvSpPr>
          <p:nvPr/>
        </p:nvSpPr>
        <p:spPr bwMode="auto">
          <a:xfrm>
            <a:off x="1497013" y="3187700"/>
            <a:ext cx="204787" cy="0"/>
          </a:xfrm>
          <a:prstGeom prst="line">
            <a:avLst/>
          </a:prstGeom>
          <a:noFill/>
          <a:ln w="9525">
            <a:solidFill>
              <a:schemeClr val="tx1"/>
            </a:solidFill>
            <a:round/>
            <a:headEnd/>
            <a:tailEnd/>
          </a:ln>
        </p:spPr>
        <p:txBody>
          <a:bodyPr wrap="none" anchor="ctr"/>
          <a:lstStyle/>
          <a:p>
            <a:endParaRPr lang="zh-CN" altLang="en-US"/>
          </a:p>
        </p:txBody>
      </p:sp>
      <p:sp>
        <p:nvSpPr>
          <p:cNvPr id="59429" name="Line 280"/>
          <p:cNvSpPr>
            <a:spLocks noChangeShapeType="1"/>
          </p:cNvSpPr>
          <p:nvPr/>
        </p:nvSpPr>
        <p:spPr bwMode="auto">
          <a:xfrm>
            <a:off x="1497013" y="2922588"/>
            <a:ext cx="204787" cy="0"/>
          </a:xfrm>
          <a:prstGeom prst="line">
            <a:avLst/>
          </a:prstGeom>
          <a:noFill/>
          <a:ln w="9525">
            <a:solidFill>
              <a:schemeClr val="tx1"/>
            </a:solidFill>
            <a:round/>
            <a:headEnd/>
            <a:tailEnd/>
          </a:ln>
        </p:spPr>
        <p:txBody>
          <a:bodyPr wrap="none" anchor="ctr"/>
          <a:lstStyle/>
          <a:p>
            <a:endParaRPr lang="zh-CN" altLang="en-US"/>
          </a:p>
        </p:txBody>
      </p:sp>
      <p:sp>
        <p:nvSpPr>
          <p:cNvPr id="59430" name="Line 281"/>
          <p:cNvSpPr>
            <a:spLocks noChangeShapeType="1"/>
          </p:cNvSpPr>
          <p:nvPr/>
        </p:nvSpPr>
        <p:spPr bwMode="auto">
          <a:xfrm>
            <a:off x="1497013" y="2659063"/>
            <a:ext cx="204787" cy="0"/>
          </a:xfrm>
          <a:prstGeom prst="line">
            <a:avLst/>
          </a:prstGeom>
          <a:noFill/>
          <a:ln w="9525">
            <a:solidFill>
              <a:schemeClr val="tx1"/>
            </a:solidFill>
            <a:round/>
            <a:headEnd/>
            <a:tailEnd/>
          </a:ln>
        </p:spPr>
        <p:txBody>
          <a:bodyPr wrap="none" anchor="ctr"/>
          <a:lstStyle/>
          <a:p>
            <a:endParaRPr lang="zh-CN" altLang="en-US"/>
          </a:p>
        </p:txBody>
      </p:sp>
      <p:sp>
        <p:nvSpPr>
          <p:cNvPr id="59431" name="Line 282"/>
          <p:cNvSpPr>
            <a:spLocks noChangeShapeType="1"/>
          </p:cNvSpPr>
          <p:nvPr/>
        </p:nvSpPr>
        <p:spPr bwMode="auto">
          <a:xfrm>
            <a:off x="1497013" y="2395538"/>
            <a:ext cx="204787" cy="0"/>
          </a:xfrm>
          <a:prstGeom prst="line">
            <a:avLst/>
          </a:prstGeom>
          <a:noFill/>
          <a:ln w="9525">
            <a:solidFill>
              <a:schemeClr val="hlink"/>
            </a:solidFill>
            <a:round/>
            <a:headEnd/>
            <a:tailEnd/>
          </a:ln>
        </p:spPr>
        <p:txBody>
          <a:bodyPr wrap="none" anchor="ctr"/>
          <a:lstStyle/>
          <a:p>
            <a:endParaRPr lang="zh-CN" altLang="en-US"/>
          </a:p>
        </p:txBody>
      </p:sp>
      <p:sp>
        <p:nvSpPr>
          <p:cNvPr id="59432" name="Line 283"/>
          <p:cNvSpPr>
            <a:spLocks noChangeShapeType="1"/>
          </p:cNvSpPr>
          <p:nvPr/>
        </p:nvSpPr>
        <p:spPr bwMode="auto">
          <a:xfrm>
            <a:off x="1497013" y="2132013"/>
            <a:ext cx="204787" cy="0"/>
          </a:xfrm>
          <a:prstGeom prst="line">
            <a:avLst/>
          </a:prstGeom>
          <a:noFill/>
          <a:ln w="9525">
            <a:solidFill>
              <a:schemeClr val="tx1"/>
            </a:solidFill>
            <a:round/>
            <a:headEnd/>
            <a:tailEnd/>
          </a:ln>
        </p:spPr>
        <p:txBody>
          <a:bodyPr wrap="none" anchor="ctr"/>
          <a:lstStyle/>
          <a:p>
            <a:endParaRPr lang="zh-CN" altLang="en-US"/>
          </a:p>
        </p:txBody>
      </p:sp>
      <p:sp>
        <p:nvSpPr>
          <p:cNvPr id="59433" name="Line 284"/>
          <p:cNvSpPr>
            <a:spLocks noChangeShapeType="1"/>
          </p:cNvSpPr>
          <p:nvPr/>
        </p:nvSpPr>
        <p:spPr bwMode="auto">
          <a:xfrm>
            <a:off x="1497013" y="1865313"/>
            <a:ext cx="204787" cy="0"/>
          </a:xfrm>
          <a:prstGeom prst="line">
            <a:avLst/>
          </a:prstGeom>
          <a:noFill/>
          <a:ln w="9525">
            <a:solidFill>
              <a:schemeClr val="tx1"/>
            </a:solidFill>
            <a:round/>
            <a:headEnd/>
            <a:tailEnd/>
          </a:ln>
        </p:spPr>
        <p:txBody>
          <a:bodyPr wrap="none" anchor="ctr"/>
          <a:lstStyle/>
          <a:p>
            <a:endParaRPr lang="zh-CN" altLang="en-US"/>
          </a:p>
        </p:txBody>
      </p:sp>
      <p:sp>
        <p:nvSpPr>
          <p:cNvPr id="59434" name="Text Box 285"/>
          <p:cNvSpPr txBox="1">
            <a:spLocks noChangeArrowheads="1"/>
          </p:cNvSpPr>
          <p:nvPr/>
        </p:nvSpPr>
        <p:spPr bwMode="auto">
          <a:xfrm>
            <a:off x="17700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a:t>
            </a:r>
          </a:p>
        </p:txBody>
      </p:sp>
      <p:sp>
        <p:nvSpPr>
          <p:cNvPr id="59435" name="Text Box 286"/>
          <p:cNvSpPr txBox="1">
            <a:spLocks noChangeArrowheads="1"/>
          </p:cNvSpPr>
          <p:nvPr/>
        </p:nvSpPr>
        <p:spPr bwMode="auto">
          <a:xfrm>
            <a:off x="217646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36" name="Text Box 287"/>
          <p:cNvSpPr txBox="1">
            <a:spLocks noChangeArrowheads="1"/>
          </p:cNvSpPr>
          <p:nvPr/>
        </p:nvSpPr>
        <p:spPr bwMode="auto">
          <a:xfrm>
            <a:off x="2584450"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6</a:t>
            </a:r>
          </a:p>
        </p:txBody>
      </p:sp>
      <p:sp>
        <p:nvSpPr>
          <p:cNvPr id="59437" name="Text Box 288"/>
          <p:cNvSpPr txBox="1">
            <a:spLocks noChangeArrowheads="1"/>
          </p:cNvSpPr>
          <p:nvPr/>
        </p:nvSpPr>
        <p:spPr bwMode="auto">
          <a:xfrm>
            <a:off x="3006725"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38" name="Text Box 289"/>
          <p:cNvSpPr txBox="1">
            <a:spLocks noChangeArrowheads="1"/>
          </p:cNvSpPr>
          <p:nvPr/>
        </p:nvSpPr>
        <p:spPr bwMode="auto">
          <a:xfrm>
            <a:off x="3346450"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10</a:t>
            </a:r>
          </a:p>
        </p:txBody>
      </p:sp>
      <p:sp>
        <p:nvSpPr>
          <p:cNvPr id="59439" name="Text Box 290"/>
          <p:cNvSpPr txBox="1">
            <a:spLocks noChangeArrowheads="1"/>
          </p:cNvSpPr>
          <p:nvPr/>
        </p:nvSpPr>
        <p:spPr bwMode="auto">
          <a:xfrm>
            <a:off x="378618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12</a:t>
            </a:r>
          </a:p>
        </p:txBody>
      </p:sp>
      <p:sp>
        <p:nvSpPr>
          <p:cNvPr id="59440" name="Text Box 291"/>
          <p:cNvSpPr txBox="1">
            <a:spLocks noChangeArrowheads="1"/>
          </p:cNvSpPr>
          <p:nvPr/>
        </p:nvSpPr>
        <p:spPr bwMode="auto">
          <a:xfrm>
            <a:off x="41735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14</a:t>
            </a:r>
          </a:p>
        </p:txBody>
      </p:sp>
      <p:sp>
        <p:nvSpPr>
          <p:cNvPr id="59441" name="Text Box 292"/>
          <p:cNvSpPr txBox="1">
            <a:spLocks noChangeArrowheads="1"/>
          </p:cNvSpPr>
          <p:nvPr/>
        </p:nvSpPr>
        <p:spPr bwMode="auto">
          <a:xfrm>
            <a:off x="45815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16</a:t>
            </a:r>
          </a:p>
        </p:txBody>
      </p:sp>
      <p:sp>
        <p:nvSpPr>
          <p:cNvPr id="59442" name="Text Box 293"/>
          <p:cNvSpPr txBox="1">
            <a:spLocks noChangeArrowheads="1"/>
          </p:cNvSpPr>
          <p:nvPr/>
        </p:nvSpPr>
        <p:spPr bwMode="auto">
          <a:xfrm>
            <a:off x="5011738"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18</a:t>
            </a:r>
          </a:p>
        </p:txBody>
      </p:sp>
      <p:sp>
        <p:nvSpPr>
          <p:cNvPr id="59443" name="Text Box 294"/>
          <p:cNvSpPr txBox="1">
            <a:spLocks noChangeArrowheads="1"/>
          </p:cNvSpPr>
          <p:nvPr/>
        </p:nvSpPr>
        <p:spPr bwMode="auto">
          <a:xfrm>
            <a:off x="5419725" y="346710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44" name="Text Box 296"/>
          <p:cNvSpPr txBox="1">
            <a:spLocks noChangeArrowheads="1"/>
          </p:cNvSpPr>
          <p:nvPr/>
        </p:nvSpPr>
        <p:spPr bwMode="auto">
          <a:xfrm>
            <a:off x="1395413" y="3467100"/>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5" name="Text Box 297"/>
          <p:cNvSpPr txBox="1">
            <a:spLocks noChangeArrowheads="1"/>
          </p:cNvSpPr>
          <p:nvPr/>
        </p:nvSpPr>
        <p:spPr bwMode="auto">
          <a:xfrm>
            <a:off x="1258888" y="33099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9446" name="Text Box 298"/>
          <p:cNvSpPr txBox="1">
            <a:spLocks noChangeArrowheads="1"/>
          </p:cNvSpPr>
          <p:nvPr/>
        </p:nvSpPr>
        <p:spPr bwMode="auto">
          <a:xfrm>
            <a:off x="1258888" y="3044825"/>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4</a:t>
            </a:r>
          </a:p>
        </p:txBody>
      </p:sp>
      <p:sp>
        <p:nvSpPr>
          <p:cNvPr id="59447" name="Text Box 299"/>
          <p:cNvSpPr txBox="1">
            <a:spLocks noChangeArrowheads="1"/>
          </p:cNvSpPr>
          <p:nvPr/>
        </p:nvSpPr>
        <p:spPr bwMode="auto">
          <a:xfrm>
            <a:off x="1258888" y="2789238"/>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8</a:t>
            </a:r>
          </a:p>
        </p:txBody>
      </p:sp>
      <p:sp>
        <p:nvSpPr>
          <p:cNvPr id="59448" name="Text Box 300"/>
          <p:cNvSpPr txBox="1">
            <a:spLocks noChangeArrowheads="1"/>
          </p:cNvSpPr>
          <p:nvPr/>
        </p:nvSpPr>
        <p:spPr bwMode="auto">
          <a:xfrm>
            <a:off x="1157288" y="2535238"/>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12</a:t>
            </a:r>
          </a:p>
        </p:txBody>
      </p:sp>
      <p:sp>
        <p:nvSpPr>
          <p:cNvPr id="59449" name="Text Box 302"/>
          <p:cNvSpPr txBox="1">
            <a:spLocks noChangeArrowheads="1"/>
          </p:cNvSpPr>
          <p:nvPr/>
        </p:nvSpPr>
        <p:spPr bwMode="auto">
          <a:xfrm>
            <a:off x="1157288" y="2012950"/>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20</a:t>
            </a:r>
          </a:p>
        </p:txBody>
      </p:sp>
      <p:sp>
        <p:nvSpPr>
          <p:cNvPr id="59450" name="Text Box 303"/>
          <p:cNvSpPr txBox="1">
            <a:spLocks noChangeArrowheads="1"/>
          </p:cNvSpPr>
          <p:nvPr/>
        </p:nvSpPr>
        <p:spPr bwMode="auto">
          <a:xfrm>
            <a:off x="1157288" y="1749425"/>
            <a:ext cx="381000"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24</a:t>
            </a:r>
          </a:p>
        </p:txBody>
      </p:sp>
      <p:sp>
        <p:nvSpPr>
          <p:cNvPr id="59451" name="Oval 304"/>
          <p:cNvSpPr>
            <a:spLocks noChangeArrowheads="1"/>
          </p:cNvSpPr>
          <p:nvPr/>
        </p:nvSpPr>
        <p:spPr bwMode="auto">
          <a:xfrm>
            <a:off x="2066925" y="2897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2" name="Oval 305"/>
          <p:cNvSpPr>
            <a:spLocks noChangeArrowheads="1"/>
          </p:cNvSpPr>
          <p:nvPr/>
        </p:nvSpPr>
        <p:spPr bwMode="auto">
          <a:xfrm>
            <a:off x="1863725" y="3162300"/>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3" name="Oval 306"/>
          <p:cNvSpPr>
            <a:spLocks noChangeArrowheads="1"/>
          </p:cNvSpPr>
          <p:nvPr/>
        </p:nvSpPr>
        <p:spPr bwMode="auto">
          <a:xfrm>
            <a:off x="1463675"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4" name="Oval 307"/>
          <p:cNvSpPr>
            <a:spLocks noChangeArrowheads="1"/>
          </p:cNvSpPr>
          <p:nvPr/>
        </p:nvSpPr>
        <p:spPr bwMode="auto">
          <a:xfrm>
            <a:off x="1649413" y="32877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5" name="Oval 308"/>
          <p:cNvSpPr>
            <a:spLocks noChangeArrowheads="1"/>
          </p:cNvSpPr>
          <p:nvPr/>
        </p:nvSpPr>
        <p:spPr bwMode="auto">
          <a:xfrm>
            <a:off x="2271713" y="2366963"/>
            <a:ext cx="77787"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6" name="Oval 309"/>
          <p:cNvSpPr>
            <a:spLocks noChangeArrowheads="1"/>
          </p:cNvSpPr>
          <p:nvPr/>
        </p:nvSpPr>
        <p:spPr bwMode="auto">
          <a:xfrm>
            <a:off x="2474913" y="229711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7" name="Oval 310"/>
          <p:cNvSpPr>
            <a:spLocks noChangeArrowheads="1"/>
          </p:cNvSpPr>
          <p:nvPr/>
        </p:nvSpPr>
        <p:spPr bwMode="auto">
          <a:xfrm>
            <a:off x="2678113" y="2233613"/>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8" name="Oval 311"/>
          <p:cNvSpPr>
            <a:spLocks noChangeArrowheads="1"/>
          </p:cNvSpPr>
          <p:nvPr/>
        </p:nvSpPr>
        <p:spPr bwMode="auto">
          <a:xfrm>
            <a:off x="3092450" y="2100263"/>
            <a:ext cx="77788"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59" name="Oval 312"/>
          <p:cNvSpPr>
            <a:spLocks noChangeArrowheads="1"/>
          </p:cNvSpPr>
          <p:nvPr/>
        </p:nvSpPr>
        <p:spPr bwMode="auto">
          <a:xfrm>
            <a:off x="2882900" y="21669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0" name="Oval 313"/>
          <p:cNvSpPr>
            <a:spLocks noChangeArrowheads="1"/>
          </p:cNvSpPr>
          <p:nvPr/>
        </p:nvSpPr>
        <p:spPr bwMode="auto">
          <a:xfrm>
            <a:off x="3295650" y="2035175"/>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1" name="Oval 314"/>
          <p:cNvSpPr>
            <a:spLocks noChangeArrowheads="1"/>
          </p:cNvSpPr>
          <p:nvPr/>
        </p:nvSpPr>
        <p:spPr bwMode="auto">
          <a:xfrm>
            <a:off x="3495675" y="1973263"/>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2" name="Oval 315"/>
          <p:cNvSpPr>
            <a:spLocks noChangeArrowheads="1"/>
          </p:cNvSpPr>
          <p:nvPr/>
        </p:nvSpPr>
        <p:spPr bwMode="auto">
          <a:xfrm>
            <a:off x="3898900" y="1830388"/>
            <a:ext cx="80963" cy="61912"/>
          </a:xfrm>
          <a:prstGeom prst="ellipse">
            <a:avLst/>
          </a:prstGeom>
          <a:noFill/>
          <a:ln w="9525">
            <a:solidFill>
              <a:schemeClr val="folHlink"/>
            </a:solidFill>
            <a:round/>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63" name="Oval 316"/>
          <p:cNvSpPr>
            <a:spLocks noChangeArrowheads="1"/>
          </p:cNvSpPr>
          <p:nvPr/>
        </p:nvSpPr>
        <p:spPr bwMode="auto">
          <a:xfrm>
            <a:off x="3698875" y="1895475"/>
            <a:ext cx="80963"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4" name="Oval 318"/>
          <p:cNvSpPr>
            <a:spLocks noChangeArrowheads="1"/>
          </p:cNvSpPr>
          <p:nvPr/>
        </p:nvSpPr>
        <p:spPr bwMode="auto">
          <a:xfrm>
            <a:off x="4933950" y="2627313"/>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5" name="Oval 319"/>
          <p:cNvSpPr>
            <a:spLocks noChangeArrowheads="1"/>
          </p:cNvSpPr>
          <p:nvPr/>
        </p:nvSpPr>
        <p:spPr bwMode="auto">
          <a:xfrm>
            <a:off x="4311650" y="3279775"/>
            <a:ext cx="79375"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6" name="Oval 320"/>
          <p:cNvSpPr>
            <a:spLocks noChangeArrowheads="1"/>
          </p:cNvSpPr>
          <p:nvPr/>
        </p:nvSpPr>
        <p:spPr bwMode="auto">
          <a:xfrm>
            <a:off x="4519613" y="315118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7" name="Oval 321"/>
          <p:cNvSpPr>
            <a:spLocks noChangeArrowheads="1"/>
          </p:cNvSpPr>
          <p:nvPr/>
        </p:nvSpPr>
        <p:spPr bwMode="auto">
          <a:xfrm>
            <a:off x="4103688" y="33321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8" name="Oval 322"/>
          <p:cNvSpPr>
            <a:spLocks noChangeArrowheads="1"/>
          </p:cNvSpPr>
          <p:nvPr/>
        </p:nvSpPr>
        <p:spPr bwMode="auto">
          <a:xfrm>
            <a:off x="4716463" y="289083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69" name="Oval 323"/>
          <p:cNvSpPr>
            <a:spLocks noChangeArrowheads="1"/>
          </p:cNvSpPr>
          <p:nvPr/>
        </p:nvSpPr>
        <p:spPr bwMode="auto">
          <a:xfrm>
            <a:off x="5132388" y="255746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0" name="Oval 324"/>
          <p:cNvSpPr>
            <a:spLocks noChangeArrowheads="1"/>
          </p:cNvSpPr>
          <p:nvPr/>
        </p:nvSpPr>
        <p:spPr bwMode="auto">
          <a:xfrm>
            <a:off x="5740400" y="2357438"/>
            <a:ext cx="79375"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1" name="Oval 325"/>
          <p:cNvSpPr>
            <a:spLocks noChangeArrowheads="1"/>
          </p:cNvSpPr>
          <p:nvPr/>
        </p:nvSpPr>
        <p:spPr bwMode="auto">
          <a:xfrm>
            <a:off x="5332413" y="2487613"/>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2" name="Oval 326"/>
          <p:cNvSpPr>
            <a:spLocks noChangeArrowheads="1"/>
          </p:cNvSpPr>
          <p:nvPr/>
        </p:nvSpPr>
        <p:spPr bwMode="auto">
          <a:xfrm>
            <a:off x="5535613" y="2424113"/>
            <a:ext cx="80962"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59473" name="Text Box 328"/>
          <p:cNvSpPr txBox="1">
            <a:spLocks noChangeArrowheads="1"/>
          </p:cNvSpPr>
          <p:nvPr/>
        </p:nvSpPr>
        <p:spPr bwMode="auto">
          <a:xfrm>
            <a:off x="654050" y="1347788"/>
            <a:ext cx="157480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拥塞窗口 </a:t>
            </a:r>
            <a:r>
              <a:rPr kumimoji="1" lang="en-US" altLang="zh-CN" sz="1600" b="0" u="none">
                <a:solidFill>
                  <a:schemeClr val="tx1"/>
                </a:solidFill>
                <a:latin typeface="微软雅黑" pitchFamily="34" charset="-122"/>
              </a:rPr>
              <a:t>cwnd</a:t>
            </a:r>
          </a:p>
        </p:txBody>
      </p:sp>
      <p:sp>
        <p:nvSpPr>
          <p:cNvPr id="59474" name="Text Box 329"/>
          <p:cNvSpPr txBox="1">
            <a:spLocks noChangeArrowheads="1"/>
          </p:cNvSpPr>
          <p:nvPr/>
        </p:nvSpPr>
        <p:spPr bwMode="auto">
          <a:xfrm>
            <a:off x="215900" y="2424113"/>
            <a:ext cx="1042988" cy="581025"/>
          </a:xfrm>
          <a:prstGeom prst="rect">
            <a:avLst/>
          </a:prstGeom>
          <a:noFill/>
          <a:ln w="9525">
            <a:noFill/>
            <a:miter lim="800000"/>
            <a:headEnd/>
            <a:tailEnd/>
          </a:ln>
        </p:spPr>
        <p:txBody>
          <a:bodyPr>
            <a:spAutoFit/>
          </a:bodyPr>
          <a:lstStyle/>
          <a:p>
            <a:r>
              <a:rPr kumimoji="1" lang="en-US" altLang="zh-CN" sz="1600" b="0" u="none" dirty="0" err="1">
                <a:solidFill>
                  <a:schemeClr val="hlink"/>
                </a:solidFill>
                <a:latin typeface="Arial" charset="0"/>
                <a:ea typeface="黑体" pitchFamily="2" charset="-122"/>
              </a:rPr>
              <a:t>ssthresh</a:t>
            </a:r>
            <a:r>
              <a:rPr kumimoji="1" lang="zh-CN" altLang="en-US" sz="1600" b="0" u="none" dirty="0">
                <a:solidFill>
                  <a:schemeClr val="hlink"/>
                </a:solidFill>
                <a:latin typeface="Arial" charset="0"/>
                <a:ea typeface="黑体" pitchFamily="2" charset="-122"/>
              </a:rPr>
              <a:t>的新值</a:t>
            </a:r>
          </a:p>
        </p:txBody>
      </p:sp>
      <p:sp>
        <p:nvSpPr>
          <p:cNvPr id="59475" name="Text Box 330"/>
          <p:cNvSpPr txBox="1">
            <a:spLocks noChangeArrowheads="1"/>
          </p:cNvSpPr>
          <p:nvPr/>
        </p:nvSpPr>
        <p:spPr bwMode="auto">
          <a:xfrm>
            <a:off x="4151313" y="1498600"/>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网络拥塞</a:t>
            </a:r>
          </a:p>
        </p:txBody>
      </p:sp>
      <p:sp>
        <p:nvSpPr>
          <p:cNvPr id="59476" name="Line 331"/>
          <p:cNvSpPr>
            <a:spLocks noChangeShapeType="1"/>
          </p:cNvSpPr>
          <p:nvPr/>
        </p:nvSpPr>
        <p:spPr bwMode="auto">
          <a:xfrm flipH="1">
            <a:off x="3946525" y="1665288"/>
            <a:ext cx="268288" cy="200025"/>
          </a:xfrm>
          <a:prstGeom prst="line">
            <a:avLst/>
          </a:prstGeom>
          <a:noFill/>
          <a:ln w="9525">
            <a:solidFill>
              <a:schemeClr val="accent2"/>
            </a:solidFill>
            <a:round/>
            <a:headEnd/>
            <a:tailEnd type="triangle" w="sm" len="lg"/>
          </a:ln>
        </p:spPr>
        <p:txBody>
          <a:bodyPr wrap="none" anchor="ctr"/>
          <a:lstStyle/>
          <a:p>
            <a:endParaRPr lang="zh-CN" altLang="en-US"/>
          </a:p>
        </p:txBody>
      </p:sp>
      <p:sp>
        <p:nvSpPr>
          <p:cNvPr id="59477" name="Text Box 332"/>
          <p:cNvSpPr txBox="1">
            <a:spLocks noChangeArrowheads="1"/>
          </p:cNvSpPr>
          <p:nvPr/>
        </p:nvSpPr>
        <p:spPr bwMode="auto">
          <a:xfrm>
            <a:off x="2451100" y="3011488"/>
            <a:ext cx="14033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指数规律增长</a:t>
            </a:r>
          </a:p>
        </p:txBody>
      </p:sp>
      <p:sp>
        <p:nvSpPr>
          <p:cNvPr id="59478" name="Line 333"/>
          <p:cNvSpPr>
            <a:spLocks noChangeShapeType="1"/>
          </p:cNvSpPr>
          <p:nvPr/>
        </p:nvSpPr>
        <p:spPr bwMode="auto">
          <a:xfrm flipH="1" flipV="1">
            <a:off x="1973263" y="3081338"/>
            <a:ext cx="544512" cy="53975"/>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79" name="Rectangle 334"/>
          <p:cNvSpPr>
            <a:spLocks noChangeArrowheads="1"/>
          </p:cNvSpPr>
          <p:nvPr/>
        </p:nvSpPr>
        <p:spPr bwMode="auto">
          <a:xfrm>
            <a:off x="1565275" y="1812925"/>
            <a:ext cx="169863" cy="140970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0" name="Line 335"/>
          <p:cNvSpPr>
            <a:spLocks noChangeShapeType="1"/>
          </p:cNvSpPr>
          <p:nvPr/>
        </p:nvSpPr>
        <p:spPr bwMode="auto">
          <a:xfrm>
            <a:off x="1565275" y="2395538"/>
            <a:ext cx="7477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81" name="Rectangle 338"/>
          <p:cNvSpPr>
            <a:spLocks noChangeArrowheads="1"/>
          </p:cNvSpPr>
          <p:nvPr/>
        </p:nvSpPr>
        <p:spPr bwMode="auto">
          <a:xfrm>
            <a:off x="1836738" y="3294063"/>
            <a:ext cx="2176462"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59482" name="Rectangle 339"/>
          <p:cNvSpPr>
            <a:spLocks noChangeArrowheads="1"/>
          </p:cNvSpPr>
          <p:nvPr/>
        </p:nvSpPr>
        <p:spPr bwMode="auto">
          <a:xfrm>
            <a:off x="4491038" y="3294063"/>
            <a:ext cx="1563687"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374876" name="Text Box 340"/>
          <p:cNvSpPr txBox="1">
            <a:spLocks noChangeArrowheads="1"/>
          </p:cNvSpPr>
          <p:nvPr/>
        </p:nvSpPr>
        <p:spPr bwMode="auto">
          <a:xfrm>
            <a:off x="179388" y="1924050"/>
            <a:ext cx="1008062" cy="581025"/>
          </a:xfrm>
          <a:prstGeom prst="rect">
            <a:avLst/>
          </a:prstGeom>
          <a:noFill/>
          <a:ln w="9525">
            <a:noFill/>
            <a:miter lim="800000"/>
            <a:headEnd/>
            <a:tailEnd/>
          </a:ln>
        </p:spPr>
        <p:txBody>
          <a:bodyPr>
            <a:spAutoFit/>
          </a:bodyPr>
          <a:lstStyle/>
          <a:p>
            <a:pPr algn="ctr"/>
            <a:r>
              <a:rPr kumimoji="1" lang="en-US" altLang="zh-CN" sz="1600" b="0" u="none">
                <a:solidFill>
                  <a:srgbClr val="FF0000"/>
                </a:solidFill>
                <a:latin typeface="Arial" charset="0"/>
                <a:ea typeface="黑体" pitchFamily="2" charset="-122"/>
              </a:rPr>
              <a:t>ssthresh </a:t>
            </a:r>
            <a:r>
              <a:rPr kumimoji="1" lang="zh-CN" altLang="en-US" sz="1600" b="0" u="none">
                <a:solidFill>
                  <a:srgbClr val="FF0000"/>
                </a:solidFill>
                <a:latin typeface="Arial" charset="0"/>
                <a:ea typeface="黑体" pitchFamily="2" charset="-122"/>
              </a:rPr>
              <a:t>的初始值</a:t>
            </a:r>
          </a:p>
        </p:txBody>
      </p:sp>
      <p:sp>
        <p:nvSpPr>
          <p:cNvPr id="374877" name="Text Box 341"/>
          <p:cNvSpPr txBox="1">
            <a:spLocks noChangeArrowheads="1"/>
          </p:cNvSpPr>
          <p:nvPr/>
        </p:nvSpPr>
        <p:spPr bwMode="auto">
          <a:xfrm>
            <a:off x="304800" y="3097213"/>
            <a:ext cx="925513"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5" name="Line 342"/>
          <p:cNvSpPr>
            <a:spLocks noChangeShapeType="1"/>
          </p:cNvSpPr>
          <p:nvPr/>
        </p:nvSpPr>
        <p:spPr bwMode="auto">
          <a:xfrm>
            <a:off x="985838" y="3252788"/>
            <a:ext cx="477837" cy="107950"/>
          </a:xfrm>
          <a:prstGeom prst="line">
            <a:avLst/>
          </a:prstGeom>
          <a:noFill/>
          <a:ln w="9525">
            <a:solidFill>
              <a:schemeClr val="hlink"/>
            </a:solidFill>
            <a:round/>
            <a:headEnd/>
            <a:tailEnd type="triangle" w="sm" len="lg"/>
          </a:ln>
        </p:spPr>
        <p:txBody>
          <a:bodyPr wrap="none" anchor="ctr"/>
          <a:lstStyle/>
          <a:p>
            <a:endParaRPr lang="zh-CN" altLang="en-US"/>
          </a:p>
        </p:txBody>
      </p:sp>
      <p:sp>
        <p:nvSpPr>
          <p:cNvPr id="59486" name="Text Box 343"/>
          <p:cNvSpPr txBox="1">
            <a:spLocks noChangeArrowheads="1"/>
          </p:cNvSpPr>
          <p:nvPr/>
        </p:nvSpPr>
        <p:spPr bwMode="auto">
          <a:xfrm>
            <a:off x="1584325" y="3713163"/>
            <a:ext cx="927100"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7" name="Text Box 344"/>
          <p:cNvSpPr txBox="1">
            <a:spLocks noChangeArrowheads="1"/>
          </p:cNvSpPr>
          <p:nvPr/>
        </p:nvSpPr>
        <p:spPr bwMode="auto">
          <a:xfrm>
            <a:off x="4221163" y="3729038"/>
            <a:ext cx="927100"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59488" name="Text Box 345"/>
          <p:cNvSpPr txBox="1">
            <a:spLocks noChangeArrowheads="1"/>
          </p:cNvSpPr>
          <p:nvPr/>
        </p:nvSpPr>
        <p:spPr bwMode="auto">
          <a:xfrm>
            <a:off x="2513013" y="1460500"/>
            <a:ext cx="1135062"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accent2"/>
                </a:solidFill>
                <a:latin typeface="Arial" charset="0"/>
                <a:ea typeface="黑体" pitchFamily="2" charset="-122"/>
              </a:rPr>
              <a:t>“加法增大”</a:t>
            </a:r>
          </a:p>
        </p:txBody>
      </p:sp>
      <p:sp>
        <p:nvSpPr>
          <p:cNvPr id="59489" name="Text Box 346"/>
          <p:cNvSpPr txBox="1">
            <a:spLocks noChangeArrowheads="1"/>
          </p:cNvSpPr>
          <p:nvPr/>
        </p:nvSpPr>
        <p:spPr bwMode="auto">
          <a:xfrm>
            <a:off x="4968875" y="1744663"/>
            <a:ext cx="1133475" cy="581025"/>
          </a:xfrm>
          <a:prstGeom prst="rect">
            <a:avLst/>
          </a:prstGeom>
          <a:noFill/>
          <a:ln w="9525">
            <a:noFill/>
            <a:miter lim="800000"/>
            <a:headEnd/>
            <a:tailEnd/>
          </a:ln>
        </p:spPr>
        <p:txBody>
          <a:bodyPr wrap="none">
            <a:spAutoFit/>
          </a:bodyPr>
          <a:lstStyle/>
          <a:p>
            <a:pPr algn="ctr"/>
            <a:r>
              <a:rPr kumimoji="1" lang="zh-CN" altLang="en-US" sz="1600" b="0" u="none">
                <a:solidFill>
                  <a:schemeClr val="tx1"/>
                </a:solidFill>
                <a:latin typeface="Arial" charset="0"/>
                <a:ea typeface="黑体" pitchFamily="2" charset="-122"/>
              </a:rPr>
              <a:t>拥塞避免</a:t>
            </a:r>
          </a:p>
          <a:p>
            <a:pPr algn="ctr"/>
            <a:r>
              <a:rPr kumimoji="1" lang="zh-CN" altLang="en-US" sz="1600" b="0" u="none">
                <a:solidFill>
                  <a:schemeClr val="tx1"/>
                </a:solidFill>
                <a:latin typeface="Arial" charset="0"/>
                <a:ea typeface="黑体" pitchFamily="2" charset="-122"/>
              </a:rPr>
              <a:t>“加法增大”</a:t>
            </a:r>
          </a:p>
        </p:txBody>
      </p:sp>
      <p:sp>
        <p:nvSpPr>
          <p:cNvPr id="59490" name="Line 337"/>
          <p:cNvSpPr>
            <a:spLocks noChangeShapeType="1"/>
          </p:cNvSpPr>
          <p:nvPr/>
        </p:nvSpPr>
        <p:spPr bwMode="auto">
          <a:xfrm rot="10800000">
            <a:off x="1565275" y="2659063"/>
            <a:ext cx="360521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1" name="Line 336"/>
          <p:cNvSpPr>
            <a:spLocks noChangeShapeType="1"/>
          </p:cNvSpPr>
          <p:nvPr/>
        </p:nvSpPr>
        <p:spPr bwMode="auto">
          <a:xfrm flipV="1">
            <a:off x="1565275" y="1865313"/>
            <a:ext cx="3255963" cy="0"/>
          </a:xfrm>
          <a:prstGeom prst="line">
            <a:avLst/>
          </a:prstGeom>
          <a:noFill/>
          <a:ln w="9525">
            <a:solidFill>
              <a:schemeClr val="hlink"/>
            </a:solidFill>
            <a:prstDash val="dash"/>
            <a:round/>
            <a:headEnd/>
            <a:tailEnd/>
          </a:ln>
        </p:spPr>
        <p:txBody>
          <a:bodyPr wrap="none" anchor="ctr"/>
          <a:lstStyle/>
          <a:p>
            <a:endParaRPr lang="zh-CN" altLang="en-US"/>
          </a:p>
        </p:txBody>
      </p:sp>
      <p:sp>
        <p:nvSpPr>
          <p:cNvPr id="59492" name="Text Box 327"/>
          <p:cNvSpPr txBox="1">
            <a:spLocks noChangeArrowheads="1"/>
          </p:cNvSpPr>
          <p:nvPr/>
        </p:nvSpPr>
        <p:spPr bwMode="auto">
          <a:xfrm>
            <a:off x="5651500" y="3027363"/>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传输轮次</a:t>
            </a:r>
          </a:p>
        </p:txBody>
      </p:sp>
      <p:sp>
        <p:nvSpPr>
          <p:cNvPr id="59493" name="Freeform 317"/>
          <p:cNvSpPr>
            <a:spLocks/>
          </p:cNvSpPr>
          <p:nvPr/>
        </p:nvSpPr>
        <p:spPr bwMode="auto">
          <a:xfrm>
            <a:off x="1428750" y="1847850"/>
            <a:ext cx="4481513" cy="1511300"/>
          </a:xfrm>
          <a:custGeom>
            <a:avLst/>
            <a:gdLst>
              <a:gd name="T0" fmla="*/ 2147483647 w 3162"/>
              <a:gd name="T1" fmla="*/ 639776842 h 1370"/>
              <a:gd name="T2" fmla="*/ 2147483647 w 3162"/>
              <a:gd name="T3" fmla="*/ 1051687981 h 1370"/>
              <a:gd name="T4" fmla="*/ 2147483647 w 3162"/>
              <a:gd name="T5" fmla="*/ 1393486990 h 1370"/>
              <a:gd name="T6" fmla="*/ 2147483647 w 3162"/>
              <a:gd name="T7" fmla="*/ 1752815013 h 1370"/>
              <a:gd name="T8" fmla="*/ 2147483647 w 3162"/>
              <a:gd name="T9" fmla="*/ 1928096091 h 1370"/>
              <a:gd name="T10" fmla="*/ 2147483647 w 3162"/>
              <a:gd name="T11" fmla="*/ 1998208523 h 1370"/>
              <a:gd name="T12" fmla="*/ 2147483647 w 3162"/>
              <a:gd name="T13" fmla="*/ 1367195432 h 1370"/>
              <a:gd name="T14" fmla="*/ 2147483647 w 3162"/>
              <a:gd name="T15" fmla="*/ 0 h 1370"/>
              <a:gd name="T16" fmla="*/ 2059396424 w 3162"/>
              <a:gd name="T17" fmla="*/ 711350453 h 1370"/>
              <a:gd name="T18" fmla="*/ 1599531730 w 3162"/>
              <a:gd name="T19" fmla="*/ 1403711619 h 1370"/>
              <a:gd name="T20" fmla="*/ 1103010153 w 3162"/>
              <a:gd name="T21" fmla="*/ 1754274984 h 1370"/>
              <a:gd name="T22" fmla="*/ 623151273 w 3162"/>
              <a:gd name="T23" fmla="*/ 1929556062 h 1370"/>
              <a:gd name="T24" fmla="*/ 183279454 w 3162"/>
              <a:gd name="T25" fmla="*/ 1999668493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hlink"/>
            </a:solidFill>
            <a:round/>
            <a:headEnd/>
            <a:tailEnd/>
          </a:ln>
        </p:spPr>
        <p:txBody>
          <a:bodyPr wrap="none" anchor="ctr"/>
          <a:lstStyle/>
          <a:p>
            <a:endParaRPr lang="zh-CN" altLang="en-US"/>
          </a:p>
        </p:txBody>
      </p:sp>
      <p:sp>
        <p:nvSpPr>
          <p:cNvPr id="531673" name="Line 217"/>
          <p:cNvSpPr>
            <a:spLocks noChangeShapeType="1"/>
          </p:cNvSpPr>
          <p:nvPr/>
        </p:nvSpPr>
        <p:spPr bwMode="auto">
          <a:xfrm>
            <a:off x="1200150" y="303053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2" name="Line 217"/>
          <p:cNvSpPr>
            <a:spLocks noChangeShapeType="1"/>
          </p:cNvSpPr>
          <p:nvPr/>
        </p:nvSpPr>
        <p:spPr bwMode="auto">
          <a:xfrm>
            <a:off x="1982788" y="2044700"/>
            <a:ext cx="277812" cy="312738"/>
          </a:xfrm>
          <a:prstGeom prst="line">
            <a:avLst/>
          </a:prstGeom>
          <a:noFill/>
          <a:ln w="57150">
            <a:solidFill>
              <a:srgbClr val="006600"/>
            </a:solidFill>
            <a:round/>
            <a:headEnd/>
            <a:tailEnd type="triangle" w="med" len="med"/>
          </a:ln>
        </p:spPr>
        <p:txBody>
          <a:bodyPr/>
          <a:lstStyle/>
          <a:p>
            <a:endParaRPr lang="zh-CN" altLang="en-US"/>
          </a:p>
        </p:txBody>
      </p:sp>
      <p:sp>
        <p:nvSpPr>
          <p:cNvPr id="3" name="Line 217"/>
          <p:cNvSpPr>
            <a:spLocks noChangeShapeType="1"/>
          </p:cNvSpPr>
          <p:nvPr/>
        </p:nvSpPr>
        <p:spPr bwMode="auto">
          <a:xfrm>
            <a:off x="3660775" y="151923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6" name="Line 217"/>
          <p:cNvSpPr>
            <a:spLocks noChangeShapeType="1"/>
          </p:cNvSpPr>
          <p:nvPr/>
        </p:nvSpPr>
        <p:spPr bwMode="auto">
          <a:xfrm>
            <a:off x="1422400" y="2965450"/>
            <a:ext cx="279400" cy="312738"/>
          </a:xfrm>
          <a:prstGeom prst="line">
            <a:avLst/>
          </a:prstGeom>
          <a:noFill/>
          <a:ln w="57150">
            <a:solidFill>
              <a:srgbClr val="006600"/>
            </a:solidFill>
            <a:round/>
            <a:headEnd/>
            <a:tailEnd type="triangle" w="med" len="med"/>
          </a:ln>
        </p:spPr>
        <p:txBody>
          <a:bodyPr/>
          <a:lstStyle/>
          <a:p>
            <a:endParaRPr lang="zh-CN" altLang="en-US"/>
          </a:p>
        </p:txBody>
      </p:sp>
      <p:sp>
        <p:nvSpPr>
          <p:cNvPr id="7" name="Line 217"/>
          <p:cNvSpPr>
            <a:spLocks noChangeShapeType="1"/>
          </p:cNvSpPr>
          <p:nvPr/>
        </p:nvSpPr>
        <p:spPr bwMode="auto">
          <a:xfrm>
            <a:off x="1590675" y="2833688"/>
            <a:ext cx="277813" cy="312737"/>
          </a:xfrm>
          <a:prstGeom prst="line">
            <a:avLst/>
          </a:prstGeom>
          <a:noFill/>
          <a:ln w="57150">
            <a:solidFill>
              <a:srgbClr val="006600"/>
            </a:solidFill>
            <a:round/>
            <a:headEnd/>
            <a:tailEnd type="triangle" w="med" len="med"/>
          </a:ln>
        </p:spPr>
        <p:txBody>
          <a:bodyPr/>
          <a:lstStyle/>
          <a:p>
            <a:endParaRPr lang="zh-CN" altLang="en-US"/>
          </a:p>
        </p:txBody>
      </p:sp>
      <p:sp>
        <p:nvSpPr>
          <p:cNvPr id="8" name="Line 217"/>
          <p:cNvSpPr>
            <a:spLocks noChangeShapeType="1"/>
          </p:cNvSpPr>
          <p:nvPr/>
        </p:nvSpPr>
        <p:spPr bwMode="auto">
          <a:xfrm>
            <a:off x="1814513" y="2570163"/>
            <a:ext cx="279400" cy="312737"/>
          </a:xfrm>
          <a:prstGeom prst="line">
            <a:avLst/>
          </a:prstGeom>
          <a:noFill/>
          <a:ln w="57150">
            <a:solidFill>
              <a:srgbClr val="006600"/>
            </a:solidFill>
            <a:round/>
            <a:headEnd/>
            <a:tailEnd type="triangle" w="med" len="med"/>
          </a:ln>
        </p:spPr>
        <p:txBody>
          <a:bodyPr/>
          <a:lstStyle/>
          <a:p>
            <a:endParaRPr lang="zh-CN" altLang="en-US"/>
          </a:p>
        </p:txBody>
      </p:sp>
      <p:sp>
        <p:nvSpPr>
          <p:cNvPr id="115" name="Line 217"/>
          <p:cNvSpPr>
            <a:spLocks noChangeShapeType="1"/>
          </p:cNvSpPr>
          <p:nvPr/>
        </p:nvSpPr>
        <p:spPr bwMode="auto">
          <a:xfrm>
            <a:off x="3827463" y="3046413"/>
            <a:ext cx="279400" cy="312737"/>
          </a:xfrm>
          <a:prstGeom prst="line">
            <a:avLst/>
          </a:prstGeom>
          <a:noFill/>
          <a:ln w="57150">
            <a:solidFill>
              <a:srgbClr val="006600"/>
            </a:solidFill>
            <a:round/>
            <a:headEnd/>
            <a:tailEnd type="triangle" w="med" len="med"/>
          </a:ln>
        </p:spPr>
        <p:txBody>
          <a:bodyPr/>
          <a:lstStyle/>
          <a:p>
            <a:endParaRPr lang="zh-CN" altLang="en-US"/>
          </a:p>
        </p:txBody>
      </p:sp>
      <p:sp>
        <p:nvSpPr>
          <p:cNvPr id="116" name="Line 217"/>
          <p:cNvSpPr>
            <a:spLocks noChangeShapeType="1"/>
          </p:cNvSpPr>
          <p:nvPr/>
        </p:nvSpPr>
        <p:spPr bwMode="auto">
          <a:xfrm>
            <a:off x="4667250" y="2306638"/>
            <a:ext cx="277813" cy="312737"/>
          </a:xfrm>
          <a:prstGeom prst="line">
            <a:avLst/>
          </a:prstGeom>
          <a:noFill/>
          <a:ln w="57150">
            <a:solidFill>
              <a:srgbClr val="006600"/>
            </a:solidFill>
            <a:round/>
            <a:headEnd/>
            <a:tailEnd type="triangle" w="med" len="med"/>
          </a:ln>
        </p:spPr>
        <p:txBody>
          <a:bodyPr/>
          <a:lstStyle/>
          <a:p>
            <a:endParaRPr lang="zh-CN" altLang="en-US"/>
          </a:p>
        </p:txBody>
      </p:sp>
    </p:spTree>
    <p:extLst>
      <p:ext uri="{BB962C8B-B14F-4D97-AF65-F5344CB8AC3E}">
        <p14:creationId xmlns:p14="http://schemas.microsoft.com/office/powerpoint/2010/main" val="428627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74"/>
                                        </p:tgtEl>
                                        <p:attrNameLst>
                                          <p:attrName>style.visibility</p:attrName>
                                        </p:attrNameLst>
                                      </p:cBhvr>
                                      <p:to>
                                        <p:strVal val="visible"/>
                                      </p:to>
                                    </p:set>
                                    <p:animEffect transition="in" filter="blinds(horizontal)">
                                      <p:cBhvr>
                                        <p:cTn id="7" dur="500"/>
                                        <p:tgtEl>
                                          <p:spTgt spid="594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blinds(horizontal)">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blinds(horizontal)">
                                      <p:cBhvr>
                                        <p:cTn id="1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74" grpId="0"/>
      <p:bldP spid="115" grpId="0" animBg="1"/>
      <p:bldP spid="1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78F7C87C-95C2-4615-827D-CEED90BCCB51}" type="slidenum">
              <a:rPr lang="zh-CN" altLang="en-US" smtClean="0"/>
              <a:pPr>
                <a:defRPr/>
              </a:pPr>
              <a:t>19</a:t>
            </a:fld>
            <a:endParaRPr lang="en-US" altLang="zh-CN"/>
          </a:p>
        </p:txBody>
      </p:sp>
      <p:sp>
        <p:nvSpPr>
          <p:cNvPr id="3" name="TextBox 1"/>
          <p:cNvSpPr txBox="1"/>
          <p:nvPr/>
        </p:nvSpPr>
        <p:spPr>
          <a:xfrm>
            <a:off x="755576" y="719219"/>
            <a:ext cx="4521302" cy="600101"/>
          </a:xfrm>
          <a:prstGeom prst="rect">
            <a:avLst/>
          </a:prstGeom>
          <a:noFill/>
        </p:spPr>
        <p:txBody>
          <a:bodyPr wrap="none" lIns="0" tIns="0" rIns="0" rtlCol="0">
            <a:spAutoFit/>
          </a:bodyPr>
          <a:lstStyle/>
          <a:p>
            <a:pPr defTabSz="-635">
              <a:lnSpc>
                <a:spcPts val="5000"/>
              </a:lnSpc>
            </a:pPr>
            <a:r>
              <a:rPr lang="en-US" altLang="zh-CN" sz="2400" u="none" dirty="0">
                <a:solidFill>
                  <a:srgbClr val="007D7A"/>
                </a:solidFill>
                <a:ea typeface="+mj-ea"/>
              </a:rPr>
              <a:t>乘法减小(multiplicative  decrease)</a:t>
            </a:r>
          </a:p>
        </p:txBody>
      </p:sp>
      <p:sp>
        <p:nvSpPr>
          <p:cNvPr id="4" name="TextBox 1"/>
          <p:cNvSpPr txBox="1"/>
          <p:nvPr/>
        </p:nvSpPr>
        <p:spPr>
          <a:xfrm>
            <a:off x="323528" y="1564432"/>
            <a:ext cx="6120680" cy="3093154"/>
          </a:xfrm>
          <a:prstGeom prst="rect">
            <a:avLst/>
          </a:prstGeom>
          <a:noFill/>
        </p:spPr>
        <p:txBody>
          <a:bodyPr wrap="square" lIns="0" tIns="0" rIns="0" rtlCol="0">
            <a:spAutoFit/>
          </a:bodyPr>
          <a:lstStyle/>
          <a:p>
            <a:pPr marL="342900" indent="-342900" defTabSz="-635" eaLnBrk="0" hangingPunct="0">
              <a:lnSpc>
                <a:spcPct val="150000"/>
              </a:lnSpc>
              <a:spcBef>
                <a:spcPct val="30000"/>
              </a:spcBef>
              <a:buChar char="•"/>
            </a:pPr>
            <a:r>
              <a:rPr lang="en-US" altLang="zh-CN" sz="2200" b="0" u="none" dirty="0" smtClean="0">
                <a:solidFill>
                  <a:srgbClr val="1A3868"/>
                </a:solidFill>
                <a:ea typeface="+mn-ea"/>
              </a:rPr>
              <a:t>“</a:t>
            </a:r>
            <a:r>
              <a:rPr lang="en-US" altLang="zh-CN" sz="2200" b="0" u="none" dirty="0" err="1">
                <a:solidFill>
                  <a:srgbClr val="1A3868"/>
                </a:solidFill>
                <a:ea typeface="+mn-ea"/>
              </a:rPr>
              <a:t>乘法减小“是指不论在慢开始阶段还是拥塞避免阶段，只要出现一次超时（</a:t>
            </a:r>
            <a:r>
              <a:rPr lang="en-US" altLang="zh-CN" sz="2200" b="0" u="none" dirty="0" err="1" smtClean="0">
                <a:solidFill>
                  <a:srgbClr val="1A3868"/>
                </a:solidFill>
                <a:ea typeface="+mn-ea"/>
              </a:rPr>
              <a:t>即出现一次网络拥塞</a:t>
            </a:r>
            <a:r>
              <a:rPr lang="en-US" altLang="zh-CN" sz="2200" b="0" u="none" dirty="0">
                <a:solidFill>
                  <a:srgbClr val="1A3868"/>
                </a:solidFill>
                <a:ea typeface="+mn-ea"/>
              </a:rPr>
              <a:t>），</a:t>
            </a:r>
            <a:r>
              <a:rPr lang="en-US" altLang="zh-CN" sz="2200" b="0" u="none" dirty="0" err="1">
                <a:solidFill>
                  <a:srgbClr val="1A3868"/>
                </a:solidFill>
                <a:ea typeface="+mn-ea"/>
              </a:rPr>
              <a:t>就把慢开始门限值ssthresh</a:t>
            </a:r>
            <a:r>
              <a:rPr lang="en-US" altLang="zh-CN" sz="2200" b="0" u="none" dirty="0">
                <a:solidFill>
                  <a:srgbClr val="1A3868"/>
                </a:solidFill>
                <a:ea typeface="+mn-ea"/>
              </a:rPr>
              <a:t>  </a:t>
            </a:r>
            <a:r>
              <a:rPr lang="en-US" altLang="zh-CN" sz="2200" b="0" u="none" dirty="0" err="1">
                <a:solidFill>
                  <a:srgbClr val="1A3868"/>
                </a:solidFill>
                <a:ea typeface="+mn-ea"/>
              </a:rPr>
              <a:t>设置为当前的</a:t>
            </a:r>
            <a:r>
              <a:rPr lang="zh-CN" altLang="en-US" sz="2200" b="0" u="none" dirty="0">
                <a:solidFill>
                  <a:srgbClr val="00B050"/>
                </a:solidFill>
                <a:ea typeface="+mn-ea"/>
              </a:rPr>
              <a:t>发送</a:t>
            </a:r>
            <a:r>
              <a:rPr lang="en-US" altLang="zh-CN" sz="2200" b="0" u="none" dirty="0" smtClean="0">
                <a:solidFill>
                  <a:srgbClr val="00B050"/>
                </a:solidFill>
                <a:ea typeface="+mn-ea"/>
              </a:rPr>
              <a:t>窗口值乘以0.5</a:t>
            </a:r>
            <a:r>
              <a:rPr lang="en-US" altLang="zh-CN" sz="2200" b="0" u="none" dirty="0">
                <a:solidFill>
                  <a:srgbClr val="1A3868"/>
                </a:solidFill>
                <a:ea typeface="+mn-ea"/>
              </a:rPr>
              <a:t>。当网络频繁出现拥塞时，ssthresh  </a:t>
            </a:r>
            <a:r>
              <a:rPr lang="en-US" altLang="zh-CN" sz="2200" b="0" u="none" dirty="0" err="1">
                <a:solidFill>
                  <a:srgbClr val="1A3868"/>
                </a:solidFill>
                <a:ea typeface="+mn-ea"/>
              </a:rPr>
              <a:t>值就下降得很快，</a:t>
            </a:r>
            <a:r>
              <a:rPr lang="en-US" altLang="zh-CN" sz="2200" b="0" u="none" dirty="0" err="1" smtClean="0">
                <a:solidFill>
                  <a:srgbClr val="1A3868"/>
                </a:solidFill>
                <a:ea typeface="+mn-ea"/>
              </a:rPr>
              <a:t>以大大减少注入到网络中的分组数</a:t>
            </a:r>
            <a:r>
              <a:rPr lang="zh-CN" altLang="en-US" sz="2200" b="0" u="none" dirty="0">
                <a:solidFill>
                  <a:srgbClr val="1A3868"/>
                </a:solidFill>
                <a:ea typeface="+mn-ea"/>
              </a:rPr>
              <a:t>。</a:t>
            </a:r>
            <a:endParaRPr lang="en-US" altLang="zh-CN" sz="2200" b="0" u="none" dirty="0">
              <a:solidFill>
                <a:srgbClr val="1A3868"/>
              </a:solidFill>
              <a:ea typeface="+mn-ea"/>
            </a:endParaRPr>
          </a:p>
        </p:txBody>
      </p:sp>
    </p:spTree>
    <p:extLst>
      <p:ext uri="{BB962C8B-B14F-4D97-AF65-F5344CB8AC3E}">
        <p14:creationId xmlns:p14="http://schemas.microsoft.com/office/powerpoint/2010/main" val="181353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2"/>
          <p:cNvSpPr>
            <a:spLocks noChangeArrowheads="1"/>
          </p:cNvSpPr>
          <p:nvPr/>
        </p:nvSpPr>
        <p:spPr bwMode="auto">
          <a:xfrm>
            <a:off x="539552" y="1636440"/>
            <a:ext cx="5511800" cy="1181862"/>
          </a:xfrm>
          <a:prstGeom prst="rect">
            <a:avLst/>
          </a:prstGeom>
          <a:noFill/>
          <a:ln w="9525">
            <a:noFill/>
            <a:miter lim="800000"/>
            <a:headEnd/>
            <a:tailEnd/>
          </a:ln>
        </p:spPr>
        <p:txBody>
          <a:bodyPr>
            <a:spAutoFit/>
          </a:bodyPr>
          <a:lstStyle/>
          <a:p>
            <a:r>
              <a:rPr lang="zh-CN" altLang="en-US" u="none" dirty="0" smtClean="0">
                <a:solidFill>
                  <a:srgbClr val="194D19"/>
                </a:solidFill>
                <a:latin typeface="华文新魏" pitchFamily="2" charset="-122"/>
              </a:rPr>
              <a:t>第六章       </a:t>
            </a:r>
            <a:r>
              <a:rPr lang="zh-CN" altLang="en-US" u="none" dirty="0">
                <a:solidFill>
                  <a:srgbClr val="194D19"/>
                </a:solidFill>
                <a:latin typeface="华文新魏" pitchFamily="2" charset="-122"/>
              </a:rPr>
              <a:t>传输</a:t>
            </a:r>
            <a:r>
              <a:rPr lang="zh-CN" altLang="en-US" u="none" dirty="0" smtClean="0">
                <a:solidFill>
                  <a:srgbClr val="194D19"/>
                </a:solidFill>
                <a:latin typeface="华文新魏" pitchFamily="2" charset="-122"/>
              </a:rPr>
              <a:t>层</a:t>
            </a:r>
            <a:endParaRPr lang="en-US" altLang="zh-CN" u="none" dirty="0">
              <a:solidFill>
                <a:srgbClr val="194D19"/>
              </a:solidFill>
              <a:latin typeface="华文新魏" pitchFamily="2" charset="-122"/>
            </a:endParaRPr>
          </a:p>
          <a:p>
            <a:endParaRPr lang="en-US" altLang="zh-CN" sz="1400" u="none" dirty="0">
              <a:solidFill>
                <a:srgbClr val="002060"/>
              </a:solidFill>
            </a:endParaRPr>
          </a:p>
          <a:p>
            <a:pPr>
              <a:lnSpc>
                <a:spcPct val="120000"/>
              </a:lnSpc>
            </a:pPr>
            <a:r>
              <a:rPr lang="zh-CN" altLang="en-US" sz="2400" u="none" dirty="0">
                <a:solidFill>
                  <a:srgbClr val="002060"/>
                </a:solidFill>
              </a:rPr>
              <a:t>第六节 </a:t>
            </a:r>
            <a:r>
              <a:rPr lang="en-US" altLang="zh-CN" sz="2400" u="none" dirty="0">
                <a:solidFill>
                  <a:srgbClr val="002060"/>
                </a:solidFill>
              </a:rPr>
              <a:t>TCP</a:t>
            </a:r>
            <a:r>
              <a:rPr lang="zh-CN" altLang="en-US" sz="2400" u="none" dirty="0">
                <a:solidFill>
                  <a:srgbClr val="002060"/>
                </a:solidFill>
              </a:rPr>
              <a:t>协议</a:t>
            </a:r>
            <a:r>
              <a:rPr lang="zh-CN" altLang="en-US" sz="2400" u="none" dirty="0" smtClean="0">
                <a:solidFill>
                  <a:srgbClr val="002060"/>
                </a:solidFill>
              </a:rPr>
              <a:t>的拥塞控制</a:t>
            </a:r>
            <a:endParaRPr lang="zh-CN" altLang="en-US" sz="2400" u="none"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78F7C87C-95C2-4615-827D-CEED90BCCB51}" type="slidenum">
              <a:rPr lang="zh-CN" altLang="en-US" smtClean="0"/>
              <a:pPr>
                <a:defRPr/>
              </a:pPr>
              <a:t>20</a:t>
            </a:fld>
            <a:endParaRPr lang="en-US" altLang="zh-CN"/>
          </a:p>
        </p:txBody>
      </p:sp>
      <p:sp>
        <p:nvSpPr>
          <p:cNvPr id="3" name="TextBox 1"/>
          <p:cNvSpPr txBox="1"/>
          <p:nvPr/>
        </p:nvSpPr>
        <p:spPr>
          <a:xfrm>
            <a:off x="539552" y="844352"/>
            <a:ext cx="3719801" cy="600101"/>
          </a:xfrm>
          <a:prstGeom prst="rect">
            <a:avLst/>
          </a:prstGeom>
          <a:noFill/>
        </p:spPr>
        <p:txBody>
          <a:bodyPr wrap="none" lIns="0" tIns="0" rIns="0" rtlCol="0">
            <a:spAutoFit/>
          </a:bodyPr>
          <a:lstStyle/>
          <a:p>
            <a:pPr defTabSz="-635">
              <a:lnSpc>
                <a:spcPts val="5000"/>
              </a:lnSpc>
            </a:pPr>
            <a:r>
              <a:rPr lang="en-US" altLang="zh-CN" sz="2400" u="none" dirty="0">
                <a:solidFill>
                  <a:srgbClr val="007D7A"/>
                </a:solidFill>
                <a:ea typeface="+mj-ea"/>
              </a:rPr>
              <a:t>加法增大(additive  increase)</a:t>
            </a:r>
          </a:p>
        </p:txBody>
      </p:sp>
      <p:sp>
        <p:nvSpPr>
          <p:cNvPr id="4" name="TextBox 1"/>
          <p:cNvSpPr txBox="1"/>
          <p:nvPr/>
        </p:nvSpPr>
        <p:spPr>
          <a:xfrm>
            <a:off x="469900" y="1780456"/>
            <a:ext cx="6118324" cy="2525307"/>
          </a:xfrm>
          <a:prstGeom prst="rect">
            <a:avLst/>
          </a:prstGeom>
          <a:noFill/>
        </p:spPr>
        <p:txBody>
          <a:bodyPr wrap="square" lIns="0" tIns="0" rIns="0" rtlCol="0">
            <a:spAutoFit/>
          </a:bodyPr>
          <a:lstStyle/>
          <a:p>
            <a:pPr marL="342900" indent="-342900" defTabSz="-635" eaLnBrk="0" hangingPunct="0">
              <a:lnSpc>
                <a:spcPct val="150000"/>
              </a:lnSpc>
              <a:spcBef>
                <a:spcPct val="30000"/>
              </a:spcBef>
              <a:buChar char="•"/>
            </a:pPr>
            <a:r>
              <a:rPr lang="en-US" altLang="zh-CN" sz="2200" b="0" u="none" dirty="0">
                <a:solidFill>
                  <a:srgbClr val="1A3868"/>
                </a:solidFill>
                <a:ea typeface="+mn-ea"/>
              </a:rPr>
              <a:t>“</a:t>
            </a:r>
            <a:r>
              <a:rPr lang="en-US" altLang="zh-CN" sz="2200" b="0" u="none" dirty="0" err="1">
                <a:solidFill>
                  <a:srgbClr val="1A3868"/>
                </a:solidFill>
                <a:ea typeface="+mn-ea"/>
              </a:rPr>
              <a:t>加法增大”是指执行拥塞避免算法后，在收到对所有报文段的确认后（即经过一个往返时间</a:t>
            </a:r>
            <a:r>
              <a:rPr lang="en-US" altLang="zh-CN" sz="2200" b="0" u="none" dirty="0">
                <a:solidFill>
                  <a:srgbClr val="1A3868"/>
                </a:solidFill>
                <a:ea typeface="+mn-ea"/>
              </a:rPr>
              <a:t>），</a:t>
            </a:r>
            <a:r>
              <a:rPr lang="en-US" altLang="zh-CN" sz="2200" b="0" u="none" dirty="0" err="1">
                <a:solidFill>
                  <a:srgbClr val="1A3868"/>
                </a:solidFill>
                <a:ea typeface="+mn-ea"/>
              </a:rPr>
              <a:t>就把拥塞窗口</a:t>
            </a:r>
            <a:r>
              <a:rPr lang="en-US" altLang="zh-CN" sz="2200" b="0" u="none" dirty="0">
                <a:solidFill>
                  <a:srgbClr val="1A3868"/>
                </a:solidFill>
                <a:ea typeface="+mn-ea"/>
              </a:rPr>
              <a:t>   </a:t>
            </a:r>
            <a:r>
              <a:rPr lang="en-US" altLang="zh-CN" sz="2200" b="0" u="none" dirty="0" err="1">
                <a:solidFill>
                  <a:srgbClr val="1A3868"/>
                </a:solidFill>
                <a:ea typeface="+mn-ea"/>
              </a:rPr>
              <a:t>cwnd增加一个</a:t>
            </a:r>
            <a:r>
              <a:rPr lang="en-US" altLang="zh-CN" sz="2200" b="0" u="none" dirty="0">
                <a:solidFill>
                  <a:srgbClr val="1A3868"/>
                </a:solidFill>
                <a:ea typeface="+mn-ea"/>
              </a:rPr>
              <a:t> MSS </a:t>
            </a:r>
            <a:r>
              <a:rPr lang="en-US" altLang="zh-CN" sz="2200" b="0" u="none" dirty="0" err="1">
                <a:solidFill>
                  <a:srgbClr val="1A3868"/>
                </a:solidFill>
                <a:ea typeface="+mn-ea"/>
              </a:rPr>
              <a:t>大小，使拥塞窗口缓慢增大，以防止网络过早出现拥塞</a:t>
            </a:r>
            <a:r>
              <a:rPr lang="en-US" altLang="zh-CN" sz="2200" b="0" u="none" dirty="0" smtClean="0">
                <a:solidFill>
                  <a:srgbClr val="1A3868"/>
                </a:solidFill>
                <a:ea typeface="+mn-ea"/>
              </a:rPr>
              <a:t>。</a:t>
            </a:r>
            <a:endParaRPr lang="en-US" altLang="zh-CN" sz="32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2367165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78F7C87C-95C2-4615-827D-CEED90BCCB51}" type="slidenum">
              <a:rPr lang="zh-CN" altLang="en-US" smtClean="0"/>
              <a:pPr>
                <a:defRPr/>
              </a:pPr>
              <a:t>21</a:t>
            </a:fld>
            <a:endParaRPr lang="en-US" altLang="zh-CN"/>
          </a:p>
        </p:txBody>
      </p:sp>
      <p:sp>
        <p:nvSpPr>
          <p:cNvPr id="3" name="TextBox 1"/>
          <p:cNvSpPr txBox="1"/>
          <p:nvPr/>
        </p:nvSpPr>
        <p:spPr>
          <a:xfrm>
            <a:off x="971600" y="772344"/>
            <a:ext cx="1846659" cy="532775"/>
          </a:xfrm>
          <a:prstGeom prst="rect">
            <a:avLst/>
          </a:prstGeom>
          <a:noFill/>
        </p:spPr>
        <p:txBody>
          <a:bodyPr wrap="none" lIns="0" tIns="0" rIns="0" rtlCol="0">
            <a:spAutoFit/>
          </a:bodyPr>
          <a:lstStyle/>
          <a:p>
            <a:pPr defTabSz="-635">
              <a:lnSpc>
                <a:spcPts val="4300"/>
              </a:lnSpc>
            </a:pPr>
            <a:r>
              <a:rPr lang="en-US" altLang="zh-CN" sz="2400" u="none" dirty="0">
                <a:solidFill>
                  <a:srgbClr val="007D7A"/>
                </a:solidFill>
                <a:ea typeface="+mj-ea"/>
              </a:rPr>
              <a:t>必须强调指出</a:t>
            </a:r>
          </a:p>
        </p:txBody>
      </p:sp>
      <p:sp>
        <p:nvSpPr>
          <p:cNvPr id="4" name="TextBox 1"/>
          <p:cNvSpPr txBox="1"/>
          <p:nvPr/>
        </p:nvSpPr>
        <p:spPr>
          <a:xfrm>
            <a:off x="467544" y="1564432"/>
            <a:ext cx="5832648" cy="3093154"/>
          </a:xfrm>
          <a:prstGeom prst="rect">
            <a:avLst/>
          </a:prstGeom>
          <a:noFill/>
        </p:spPr>
        <p:txBody>
          <a:bodyPr wrap="square" lIns="0" tIns="0" rIns="0" rtlCol="0">
            <a:spAutoFit/>
          </a:bodyPr>
          <a:lstStyle/>
          <a:p>
            <a:pPr marL="342900" indent="-342900" defTabSz="-635">
              <a:lnSpc>
                <a:spcPct val="150000"/>
              </a:lnSpc>
              <a:buFont typeface="Arial" panose="020B0604020202020204" pitchFamily="34" charset="0"/>
              <a:buChar char="•"/>
            </a:pPr>
            <a:r>
              <a:rPr lang="en-US" altLang="zh-CN" sz="2200" b="0" u="none" dirty="0">
                <a:solidFill>
                  <a:srgbClr val="1A3868"/>
                </a:solidFill>
                <a:ea typeface="+mn-ea"/>
              </a:rPr>
              <a:t>“</a:t>
            </a:r>
            <a:r>
              <a:rPr lang="en-US" altLang="zh-CN" sz="2200" b="0" u="none" dirty="0" err="1">
                <a:solidFill>
                  <a:srgbClr val="1A3868"/>
                </a:solidFill>
                <a:ea typeface="+mn-ea"/>
              </a:rPr>
              <a:t>拥塞避免”并非指完全能够避免了拥塞。</a:t>
            </a:r>
            <a:r>
              <a:rPr lang="en-US" altLang="zh-CN" sz="2200" b="0" u="none" dirty="0" err="1" smtClean="0">
                <a:solidFill>
                  <a:srgbClr val="1A3868"/>
                </a:solidFill>
                <a:ea typeface="+mn-ea"/>
              </a:rPr>
              <a:t>利用以上的措施要完全避免网络拥塞是不可能的</a:t>
            </a:r>
            <a:r>
              <a:rPr lang="en-US" altLang="zh-CN" sz="2200" b="0" u="none" dirty="0">
                <a:solidFill>
                  <a:srgbClr val="1A3868"/>
                </a:solidFill>
                <a:ea typeface="+mn-ea"/>
              </a:rPr>
              <a:t>。 </a:t>
            </a:r>
          </a:p>
          <a:p>
            <a:pPr marL="342900" indent="-342900" defTabSz="-635">
              <a:lnSpc>
                <a:spcPct val="150000"/>
              </a:lnSpc>
              <a:buFont typeface="Arial" panose="020B0604020202020204" pitchFamily="34" charset="0"/>
              <a:buChar char="•"/>
            </a:pPr>
            <a:r>
              <a:rPr lang="en-US" altLang="zh-CN" sz="2200" b="0" u="none" dirty="0">
                <a:solidFill>
                  <a:srgbClr val="1A3868"/>
                </a:solidFill>
                <a:ea typeface="+mn-ea"/>
              </a:rPr>
              <a:t>“</a:t>
            </a:r>
            <a:r>
              <a:rPr lang="en-US" altLang="zh-CN" sz="2200" b="0" u="none" dirty="0" err="1">
                <a:solidFill>
                  <a:srgbClr val="1A3868"/>
                </a:solidFill>
                <a:ea typeface="+mn-ea"/>
              </a:rPr>
              <a:t>拥塞避免”是说在拥塞避免阶段把拥塞窗口控制为按线性规律增长</a:t>
            </a:r>
            <a:r>
              <a:rPr lang="en-US" altLang="zh-CN" sz="2200" b="0" u="none" dirty="0" err="1" smtClean="0">
                <a:solidFill>
                  <a:srgbClr val="1A3868"/>
                </a:solidFill>
                <a:ea typeface="+mn-ea"/>
              </a:rPr>
              <a:t>，使网络比较不容易出现拥塞</a:t>
            </a:r>
            <a:r>
              <a:rPr lang="zh-CN" altLang="en-US" sz="2200" b="0" u="none" dirty="0" smtClean="0">
                <a:solidFill>
                  <a:srgbClr val="1A3868"/>
                </a:solidFill>
                <a:ea typeface="+mn-ea"/>
              </a:rPr>
              <a:t>。</a:t>
            </a:r>
            <a:endParaRPr lang="en-US" altLang="zh-CN" sz="36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326460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标题 1"/>
          <p:cNvSpPr>
            <a:spLocks noGrp="1"/>
          </p:cNvSpPr>
          <p:nvPr>
            <p:ph type="title" idx="4294967295"/>
          </p:nvPr>
        </p:nvSpPr>
        <p:spPr>
          <a:xfrm>
            <a:off x="433702" y="916360"/>
            <a:ext cx="6191919" cy="454025"/>
          </a:xfrm>
        </p:spPr>
        <p:txBody>
          <a:bodyPr/>
          <a:lstStyle/>
          <a:p>
            <a:pPr algn="l"/>
            <a:r>
              <a:rPr lang="zh-CN" altLang="en-US" sz="2400" dirty="0" smtClean="0">
                <a:solidFill>
                  <a:srgbClr val="007D7A"/>
                </a:solidFill>
                <a:latin typeface="Times New Roman" pitchFamily="18" charset="0"/>
                <a:cs typeface="Times New Roman" pitchFamily="18" charset="0"/>
              </a:rPr>
              <a:t>四、快重传与快恢复（</a:t>
            </a:r>
            <a:r>
              <a:rPr lang="en-US" altLang="zh-CN" sz="2400" dirty="0" smtClean="0">
                <a:solidFill>
                  <a:srgbClr val="007D7A"/>
                </a:solidFill>
                <a:latin typeface="Times New Roman" pitchFamily="18" charset="0"/>
                <a:cs typeface="Times New Roman" pitchFamily="18" charset="0"/>
              </a:rPr>
              <a:t>TCP Reno</a:t>
            </a:r>
            <a:r>
              <a:rPr lang="zh-CN" altLang="en-US" sz="2400" dirty="0" smtClean="0">
                <a:solidFill>
                  <a:srgbClr val="007D7A"/>
                </a:solidFill>
                <a:latin typeface="Times New Roman" pitchFamily="18" charset="0"/>
                <a:cs typeface="Times New Roman" pitchFamily="18" charset="0"/>
              </a:rPr>
              <a:t>）</a:t>
            </a:r>
            <a:endParaRPr lang="en-US" altLang="zh-CN" sz="2400" dirty="0" smtClean="0">
              <a:solidFill>
                <a:srgbClr val="007D7A"/>
              </a:solidFill>
              <a:latin typeface="Times New Roman" pitchFamily="18" charset="0"/>
              <a:cs typeface="Times New Roman" pitchFamily="18" charset="0"/>
            </a:endParaRPr>
          </a:p>
        </p:txBody>
      </p:sp>
      <p:sp>
        <p:nvSpPr>
          <p:cNvPr id="6" name="内容占位符 2"/>
          <p:cNvSpPr txBox="1">
            <a:spLocks/>
          </p:cNvSpPr>
          <p:nvPr/>
        </p:nvSpPr>
        <p:spPr>
          <a:xfrm>
            <a:off x="433702" y="1564433"/>
            <a:ext cx="6442554" cy="2952328"/>
          </a:xfrm>
          <a:prstGeom prst="rect">
            <a:avLst/>
          </a:prstGeom>
        </p:spPr>
        <p:txBody>
          <a:bodyPr/>
          <a:lst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a:lstStyle>
          <a:p>
            <a:pPr defTabSz="-635" eaLnBrk="1" hangingPunct="1">
              <a:lnSpc>
                <a:spcPct val="150000"/>
              </a:lnSpc>
              <a:spcBef>
                <a:spcPct val="0"/>
              </a:spcBef>
              <a:buFont typeface="Arial" panose="020B0604020202020204" pitchFamily="34" charset="0"/>
              <a:buChar char="•"/>
            </a:pPr>
            <a:r>
              <a:rPr lang="zh-CN" altLang="en-US" sz="2200" b="0" u="none" dirty="0">
                <a:solidFill>
                  <a:srgbClr val="1A3868"/>
                </a:solidFill>
                <a:latin typeface="Times New Roman" pitchFamily="18" charset="0"/>
                <a:cs typeface="Times New Roman" pitchFamily="18" charset="0"/>
              </a:rPr>
              <a:t>快重传算法首先要求接收方</a:t>
            </a:r>
            <a:r>
              <a:rPr lang="zh-CN" altLang="en-US" sz="2200" b="0" u="none" dirty="0">
                <a:solidFill>
                  <a:srgbClr val="00B050"/>
                </a:solidFill>
                <a:latin typeface="Times New Roman" pitchFamily="18" charset="0"/>
                <a:cs typeface="Times New Roman" pitchFamily="18" charset="0"/>
              </a:rPr>
              <a:t>每收到一个失序的报文段</a:t>
            </a:r>
            <a:r>
              <a:rPr lang="zh-CN" altLang="en-US" sz="2200" b="0" u="none" dirty="0">
                <a:solidFill>
                  <a:srgbClr val="1A3868"/>
                </a:solidFill>
                <a:latin typeface="Times New Roman" pitchFamily="18" charset="0"/>
                <a:cs typeface="Times New Roman" pitchFamily="18" charset="0"/>
              </a:rPr>
              <a:t>后就立即发出</a:t>
            </a:r>
            <a:r>
              <a:rPr lang="zh-CN" altLang="en-US" sz="2200" b="0" u="none" dirty="0">
                <a:solidFill>
                  <a:srgbClr val="C00000"/>
                </a:solidFill>
                <a:latin typeface="Times New Roman" pitchFamily="18" charset="0"/>
                <a:cs typeface="Times New Roman" pitchFamily="18" charset="0"/>
              </a:rPr>
              <a:t>重复确认</a:t>
            </a:r>
            <a:r>
              <a:rPr lang="zh-CN" altLang="en-US" sz="2200" b="0" u="none" dirty="0">
                <a:solidFill>
                  <a:srgbClr val="1A3868"/>
                </a:solidFill>
                <a:latin typeface="Times New Roman" pitchFamily="18" charset="0"/>
                <a:cs typeface="Times New Roman" pitchFamily="18" charset="0"/>
              </a:rPr>
              <a:t>。这样做可以让发送方及早知道有报文段没有到达接收方。 </a:t>
            </a:r>
          </a:p>
          <a:p>
            <a:pPr defTabSz="-635" eaLnBrk="1" hangingPunct="1">
              <a:lnSpc>
                <a:spcPct val="150000"/>
              </a:lnSpc>
              <a:spcBef>
                <a:spcPct val="0"/>
              </a:spcBef>
              <a:buFont typeface="Arial" panose="020B0604020202020204" pitchFamily="34" charset="0"/>
              <a:buChar char="•"/>
            </a:pPr>
            <a:r>
              <a:rPr lang="zh-CN" altLang="en-US" sz="2200" b="0" u="none" dirty="0">
                <a:solidFill>
                  <a:srgbClr val="1A3868"/>
                </a:solidFill>
                <a:latin typeface="Times New Roman" pitchFamily="18" charset="0"/>
                <a:cs typeface="Times New Roman" pitchFamily="18" charset="0"/>
              </a:rPr>
              <a:t>发送方只要一连收到</a:t>
            </a:r>
            <a:r>
              <a:rPr lang="zh-CN" altLang="en-US" sz="2200" b="0" u="none" dirty="0">
                <a:solidFill>
                  <a:srgbClr val="00B050"/>
                </a:solidFill>
                <a:latin typeface="Times New Roman" pitchFamily="18" charset="0"/>
                <a:cs typeface="Times New Roman" pitchFamily="18" charset="0"/>
              </a:rPr>
              <a:t>三个重复确认</a:t>
            </a:r>
            <a:r>
              <a:rPr lang="zh-CN" altLang="en-US" sz="2200" b="0" u="none" dirty="0">
                <a:solidFill>
                  <a:srgbClr val="1A3868"/>
                </a:solidFill>
                <a:latin typeface="Times New Roman" pitchFamily="18" charset="0"/>
                <a:cs typeface="Times New Roman" pitchFamily="18" charset="0"/>
              </a:rPr>
              <a:t>就应当立即重传对方尚未收到的报文段</a:t>
            </a:r>
            <a:r>
              <a:rPr lang="zh-CN" altLang="en-US" sz="2200" b="0" u="none" dirty="0" smtClean="0">
                <a:solidFill>
                  <a:srgbClr val="1A3868"/>
                </a:solidFill>
                <a:latin typeface="Times New Roman" pitchFamily="18" charset="0"/>
                <a:cs typeface="Times New Roman" pitchFamily="18" charset="0"/>
              </a:rPr>
              <a:t>，而不必</a:t>
            </a:r>
            <a:r>
              <a:rPr lang="zh-CN" altLang="en-US" sz="2200" b="0" u="none" dirty="0">
                <a:solidFill>
                  <a:srgbClr val="1A3868"/>
                </a:solidFill>
                <a:latin typeface="Times New Roman" pitchFamily="18" charset="0"/>
                <a:cs typeface="Times New Roman" pitchFamily="18" charset="0"/>
              </a:rPr>
              <a:t>等超时现象的</a:t>
            </a:r>
            <a:r>
              <a:rPr lang="zh-CN" altLang="en-US" sz="2200" b="0" u="none" dirty="0" smtClean="0">
                <a:solidFill>
                  <a:srgbClr val="1A3868"/>
                </a:solidFill>
                <a:latin typeface="Times New Roman" pitchFamily="18" charset="0"/>
                <a:cs typeface="Times New Roman" pitchFamily="18" charset="0"/>
              </a:rPr>
              <a:t>出现。 </a:t>
            </a:r>
            <a:endParaRPr lang="zh-CN" altLang="en-US" sz="2200" b="0" u="none" dirty="0">
              <a:solidFill>
                <a:srgbClr val="1A3868"/>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78F7C87C-95C2-4615-827D-CEED90BCCB51}" type="slidenum">
              <a:rPr lang="zh-CN" altLang="en-US" smtClean="0"/>
              <a:pPr>
                <a:defRPr/>
              </a:pPr>
              <a:t>23</a:t>
            </a:fld>
            <a:endParaRPr lang="en-US" altLang="zh-CN"/>
          </a:p>
        </p:txBody>
      </p:sp>
      <p:pic>
        <p:nvPicPr>
          <p:cNvPr id="3" name="图片 2"/>
          <p:cNvPicPr>
            <a:picLocks noChangeAspect="1"/>
          </p:cNvPicPr>
          <p:nvPr/>
        </p:nvPicPr>
        <p:blipFill>
          <a:blip r:embed="rId2"/>
          <a:stretch>
            <a:fillRect/>
          </a:stretch>
        </p:blipFill>
        <p:spPr>
          <a:xfrm>
            <a:off x="539552" y="1487012"/>
            <a:ext cx="6048672" cy="3605688"/>
          </a:xfrm>
          <a:prstGeom prst="rect">
            <a:avLst/>
          </a:prstGeom>
        </p:spPr>
      </p:pic>
      <p:sp>
        <p:nvSpPr>
          <p:cNvPr id="4" name="AutoShape 6"/>
          <p:cNvSpPr>
            <a:spLocks noChangeArrowheads="1"/>
          </p:cNvSpPr>
          <p:nvPr/>
        </p:nvSpPr>
        <p:spPr bwMode="auto">
          <a:xfrm>
            <a:off x="1259632" y="388847"/>
            <a:ext cx="5867424" cy="957115"/>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eaLnBrk="0" hangingPunct="0">
              <a:lnSpc>
                <a:spcPct val="120000"/>
              </a:lnSpc>
            </a:pPr>
            <a:r>
              <a:rPr lang="zh-CN" altLang="en-US" sz="2000" b="0" u="none" dirty="0">
                <a:solidFill>
                  <a:srgbClr val="FFFF00"/>
                </a:solidFill>
              </a:rPr>
              <a:t>快重传：接收方及时向发送方连续</a:t>
            </a:r>
            <a:r>
              <a:rPr lang="en-US" altLang="zh-CN" sz="2000" b="0" u="none" dirty="0">
                <a:solidFill>
                  <a:srgbClr val="FFFF00"/>
                </a:solidFill>
              </a:rPr>
              <a:t>3</a:t>
            </a:r>
            <a:r>
              <a:rPr lang="zh-CN" altLang="en-US" sz="2000" b="0" u="none" dirty="0">
                <a:solidFill>
                  <a:srgbClr val="FFFF00"/>
                </a:solidFill>
              </a:rPr>
              <a:t>次发出“重复确认”，要求发送方尽早重传未被确认的报文。</a:t>
            </a:r>
          </a:p>
        </p:txBody>
      </p:sp>
      <p:sp>
        <p:nvSpPr>
          <p:cNvPr id="5" name="标题 1"/>
          <p:cNvSpPr txBox="1">
            <a:spLocks/>
          </p:cNvSpPr>
          <p:nvPr/>
        </p:nvSpPr>
        <p:spPr bwMode="auto">
          <a:xfrm>
            <a:off x="468313" y="750888"/>
            <a:ext cx="3095625" cy="454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pPr algn="l"/>
            <a:r>
              <a:rPr lang="zh-CN" altLang="en-US" sz="2400" u="none" kern="0" dirty="0" smtClean="0">
                <a:solidFill>
                  <a:srgbClr val="007D7A"/>
                </a:solidFill>
                <a:latin typeface="Times New Roman" pitchFamily="18" charset="0"/>
                <a:cs typeface="Times New Roman" pitchFamily="18" charset="0"/>
              </a:rPr>
              <a:t>快重传举例</a:t>
            </a:r>
            <a:endParaRPr lang="en-US" altLang="zh-CN" sz="2400" u="none" kern="0" dirty="0" smtClean="0">
              <a:solidFill>
                <a:srgbClr val="007D7A"/>
              </a:solidFill>
              <a:latin typeface="Times New Roman" pitchFamily="18" charset="0"/>
              <a:cs typeface="Times New Roman" pitchFamily="18" charset="0"/>
            </a:endParaRPr>
          </a:p>
        </p:txBody>
      </p:sp>
    </p:spTree>
    <p:extLst>
      <p:ext uri="{BB962C8B-B14F-4D97-AF65-F5344CB8AC3E}">
        <p14:creationId xmlns:p14="http://schemas.microsoft.com/office/powerpoint/2010/main" val="28778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idx="4294967295"/>
          </p:nvPr>
        </p:nvSpPr>
        <p:spPr>
          <a:xfrm>
            <a:off x="323850" y="628650"/>
            <a:ext cx="6288088" cy="614363"/>
          </a:xfrm>
        </p:spPr>
        <p:txBody>
          <a:bodyPr/>
          <a:lstStyle/>
          <a:p>
            <a:pPr algn="l"/>
            <a:r>
              <a:rPr lang="zh-CN" altLang="en-US" sz="2400" dirty="0" smtClean="0">
                <a:solidFill>
                  <a:srgbClr val="007D7A"/>
                </a:solidFill>
                <a:latin typeface="Times New Roman" pitchFamily="18" charset="0"/>
                <a:cs typeface="Times New Roman" pitchFamily="18" charset="0"/>
              </a:rPr>
              <a:t>连续收到</a:t>
            </a:r>
            <a:r>
              <a:rPr lang="en-US" altLang="zh-CN" sz="2400" dirty="0" smtClean="0">
                <a:solidFill>
                  <a:srgbClr val="007D7A"/>
                </a:solidFill>
                <a:latin typeface="Times New Roman" pitchFamily="18" charset="0"/>
                <a:cs typeface="Times New Roman" pitchFamily="18" charset="0"/>
              </a:rPr>
              <a:t>3</a:t>
            </a:r>
            <a:r>
              <a:rPr lang="zh-CN" altLang="en-US" sz="2400" dirty="0" smtClean="0">
                <a:solidFill>
                  <a:srgbClr val="007D7A"/>
                </a:solidFill>
                <a:latin typeface="Times New Roman" pitchFamily="18" charset="0"/>
                <a:cs typeface="Times New Roman" pitchFamily="18" charset="0"/>
              </a:rPr>
              <a:t>个重复确认的拥塞控制过程</a:t>
            </a:r>
          </a:p>
        </p:txBody>
      </p:sp>
      <p:sp>
        <p:nvSpPr>
          <p:cNvPr id="64514" name="内容占位符 2"/>
          <p:cNvSpPr>
            <a:spLocks noGrp="1"/>
          </p:cNvSpPr>
          <p:nvPr>
            <p:ph idx="4294967295"/>
          </p:nvPr>
        </p:nvSpPr>
        <p:spPr/>
        <p:txBody>
          <a:bodyPr/>
          <a:lstStyle/>
          <a:p>
            <a:pPr>
              <a:buFontTx/>
              <a:buNone/>
            </a:pPr>
            <a:endParaRPr lang="zh-CN" altLang="en-US" b="1" smtClean="0">
              <a:solidFill>
                <a:srgbClr val="2D2DB9"/>
              </a:solidFill>
              <a:latin typeface="Times New Roman" pitchFamily="18" charset="0"/>
              <a:cs typeface="Times New Roman" pitchFamily="18" charset="0"/>
            </a:endParaRPr>
          </a:p>
        </p:txBody>
      </p:sp>
      <p:pic>
        <p:nvPicPr>
          <p:cNvPr id="64516" name="Picture 2"/>
          <p:cNvPicPr>
            <a:picLocks noChangeAspect="1" noChangeArrowheads="1"/>
          </p:cNvPicPr>
          <p:nvPr/>
        </p:nvPicPr>
        <p:blipFill>
          <a:blip r:embed="rId2"/>
          <a:srcRect/>
          <a:stretch>
            <a:fillRect/>
          </a:stretch>
        </p:blipFill>
        <p:spPr bwMode="auto">
          <a:xfrm>
            <a:off x="827088" y="1060450"/>
            <a:ext cx="4968875" cy="3097213"/>
          </a:xfrm>
          <a:prstGeom prst="rect">
            <a:avLst/>
          </a:prstGeom>
          <a:noFill/>
          <a:ln w="9525">
            <a:noFill/>
            <a:miter lim="800000"/>
            <a:headEnd/>
            <a:tailEnd/>
          </a:ln>
        </p:spPr>
      </p:pic>
      <p:sp>
        <p:nvSpPr>
          <p:cNvPr id="23" name="AutoShape 6"/>
          <p:cNvSpPr>
            <a:spLocks noChangeArrowheads="1"/>
          </p:cNvSpPr>
          <p:nvPr/>
        </p:nvSpPr>
        <p:spPr bwMode="auto">
          <a:xfrm>
            <a:off x="357188" y="3921992"/>
            <a:ext cx="6433128" cy="957116"/>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eaLnBrk="0" hangingPunct="0">
              <a:lnSpc>
                <a:spcPct val="120000"/>
              </a:lnSpc>
            </a:pPr>
            <a:r>
              <a:rPr lang="zh-CN" altLang="en-US" sz="2000" b="0" u="none" dirty="0">
                <a:solidFill>
                  <a:srgbClr val="FFFF00"/>
                </a:solidFill>
              </a:rPr>
              <a:t>快恢复：每次收到“重复确认”时，拥塞窗口设为原来的</a:t>
            </a:r>
            <a:r>
              <a:rPr lang="en-US" altLang="zh-CN" sz="2000" b="0" u="none" dirty="0">
                <a:solidFill>
                  <a:srgbClr val="FFFF00"/>
                </a:solidFill>
              </a:rPr>
              <a:t>1/2</a:t>
            </a:r>
            <a:r>
              <a:rPr lang="zh-CN" altLang="en-US" sz="2000" b="0" u="none" dirty="0">
                <a:solidFill>
                  <a:srgbClr val="FFFF00"/>
                </a:solidFill>
              </a:rPr>
              <a:t>，执行拥塞避免算法，窗口按线性方式增长。</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78F7C87C-95C2-4615-827D-CEED90BCCB51}" type="slidenum">
              <a:rPr lang="zh-CN" altLang="en-US" smtClean="0"/>
              <a:pPr>
                <a:defRPr/>
              </a:pPr>
              <a:t>25</a:t>
            </a:fld>
            <a:endParaRPr lang="en-US" altLang="zh-CN"/>
          </a:p>
        </p:txBody>
      </p:sp>
      <p:pic>
        <p:nvPicPr>
          <p:cNvPr id="115" name="图片 114"/>
          <p:cNvPicPr>
            <a:picLocks noChangeAspect="1"/>
          </p:cNvPicPr>
          <p:nvPr/>
        </p:nvPicPr>
        <p:blipFill>
          <a:blip r:embed="rId2"/>
          <a:stretch>
            <a:fillRect/>
          </a:stretch>
        </p:blipFill>
        <p:spPr>
          <a:xfrm>
            <a:off x="539552" y="1492424"/>
            <a:ext cx="7483488" cy="3200677"/>
          </a:xfrm>
          <a:prstGeom prst="rect">
            <a:avLst/>
          </a:prstGeom>
        </p:spPr>
      </p:pic>
      <p:sp>
        <p:nvSpPr>
          <p:cNvPr id="116" name="矩形 115"/>
          <p:cNvSpPr/>
          <p:nvPr/>
        </p:nvSpPr>
        <p:spPr>
          <a:xfrm>
            <a:off x="467544" y="867697"/>
            <a:ext cx="3083536" cy="461665"/>
          </a:xfrm>
          <a:prstGeom prst="rect">
            <a:avLst/>
          </a:prstGeom>
        </p:spPr>
        <p:txBody>
          <a:bodyPr wrap="none">
            <a:spAutoFit/>
          </a:bodyPr>
          <a:lstStyle/>
          <a:p>
            <a:r>
              <a:rPr lang="zh-CN" altLang="en-US" sz="2400" u="none" dirty="0">
                <a:solidFill>
                  <a:srgbClr val="007D7A"/>
                </a:solidFill>
              </a:rPr>
              <a:t>快恢复（</a:t>
            </a:r>
            <a:r>
              <a:rPr lang="en-US" altLang="zh-CN" sz="2400" u="none" dirty="0">
                <a:solidFill>
                  <a:srgbClr val="007D7A"/>
                </a:solidFill>
              </a:rPr>
              <a:t>TCP Reno</a:t>
            </a:r>
            <a:r>
              <a:rPr lang="zh-CN" altLang="en-US" sz="2400" u="none" dirty="0">
                <a:solidFill>
                  <a:srgbClr val="007D7A"/>
                </a:solidFill>
              </a:rPr>
              <a:t>）</a:t>
            </a:r>
            <a:endParaRPr lang="zh-CN" altLang="en-US" sz="2400" u="none" dirty="0"/>
          </a:p>
        </p:txBody>
      </p:sp>
    </p:spTree>
    <p:extLst>
      <p:ext uri="{BB962C8B-B14F-4D97-AF65-F5344CB8AC3E}">
        <p14:creationId xmlns:p14="http://schemas.microsoft.com/office/powerpoint/2010/main" val="2840870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78F7C87C-95C2-4615-827D-CEED90BCCB51}" type="slidenum">
              <a:rPr lang="zh-CN" altLang="en-US" smtClean="0"/>
              <a:pPr>
                <a:defRPr/>
              </a:pPr>
              <a:t>26</a:t>
            </a:fld>
            <a:endParaRPr lang="en-US" altLang="zh-CN"/>
          </a:p>
        </p:txBody>
      </p:sp>
      <p:sp>
        <p:nvSpPr>
          <p:cNvPr id="3" name="Rectangle 2"/>
          <p:cNvSpPr txBox="1">
            <a:spLocks noChangeArrowheads="1"/>
          </p:cNvSpPr>
          <p:nvPr/>
        </p:nvSpPr>
        <p:spPr>
          <a:xfrm>
            <a:off x="323528" y="916360"/>
            <a:ext cx="2283034" cy="678719"/>
          </a:xfrm>
          <a:prstGeom prst="rect">
            <a:avLst/>
          </a:prstGeom>
        </p:spPr>
        <p:txBody>
          <a:bodyPr/>
          <a:lst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pPr eaLnBrk="1" hangingPunct="1"/>
            <a:r>
              <a:rPr lang="zh-CN" altLang="en-US" sz="2400" u="none" dirty="0">
                <a:solidFill>
                  <a:srgbClr val="007D7A"/>
                </a:solidFill>
                <a:latin typeface="Times New Roman" pitchFamily="18" charset="0"/>
                <a:cs typeface="Times New Roman" pitchFamily="18" charset="0"/>
              </a:rPr>
              <a:t>快恢复算法 </a:t>
            </a:r>
          </a:p>
        </p:txBody>
      </p:sp>
      <p:sp>
        <p:nvSpPr>
          <p:cNvPr id="4" name="Rectangle 3"/>
          <p:cNvSpPr txBox="1">
            <a:spLocks noChangeArrowheads="1"/>
          </p:cNvSpPr>
          <p:nvPr/>
        </p:nvSpPr>
        <p:spPr>
          <a:xfrm>
            <a:off x="357395" y="1597370"/>
            <a:ext cx="6590870" cy="3135414"/>
          </a:xfrm>
          <a:prstGeom prst="rect">
            <a:avLst/>
          </a:prstGeom>
        </p:spPr>
        <p:txBody>
          <a:bodyPr/>
          <a:lst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a:lstStyle>
          <a:p>
            <a:pPr eaLnBrk="1" hangingPunct="1">
              <a:buFont typeface="Wingdings" panose="05000000000000000000" pitchFamily="2" charset="2"/>
              <a:buNone/>
            </a:pPr>
            <a:r>
              <a:rPr lang="en-US" altLang="zh-CN" sz="2200" b="0" u="none" dirty="0">
                <a:solidFill>
                  <a:srgbClr val="1A3868"/>
                </a:solidFill>
                <a:latin typeface="Times New Roman" pitchFamily="18" charset="0"/>
                <a:cs typeface="Times New Roman" pitchFamily="18" charset="0"/>
              </a:rPr>
              <a:t>(1) </a:t>
            </a:r>
            <a:r>
              <a:rPr lang="zh-CN" altLang="en-US" sz="2200" b="0" u="none" dirty="0">
                <a:solidFill>
                  <a:srgbClr val="1A3868"/>
                </a:solidFill>
                <a:latin typeface="Times New Roman" pitchFamily="18" charset="0"/>
                <a:cs typeface="Times New Roman" pitchFamily="18" charset="0"/>
              </a:rPr>
              <a:t>当发送端收到连续三个重复的确认时，就执行“乘法减小”算法，把慢开始门限 </a:t>
            </a:r>
            <a:r>
              <a:rPr lang="en-US" altLang="zh-CN" sz="2200" b="0" u="none" dirty="0" err="1">
                <a:solidFill>
                  <a:srgbClr val="1A3868"/>
                </a:solidFill>
                <a:latin typeface="Times New Roman" pitchFamily="18" charset="0"/>
                <a:cs typeface="Times New Roman" pitchFamily="18" charset="0"/>
              </a:rPr>
              <a:t>ssthresh</a:t>
            </a:r>
            <a:r>
              <a:rPr lang="en-US" altLang="zh-CN" sz="2200" b="0" u="none" dirty="0">
                <a:solidFill>
                  <a:srgbClr val="1A3868"/>
                </a:solidFill>
                <a:latin typeface="Times New Roman" pitchFamily="18" charset="0"/>
                <a:cs typeface="Times New Roman" pitchFamily="18" charset="0"/>
              </a:rPr>
              <a:t> </a:t>
            </a:r>
            <a:r>
              <a:rPr lang="zh-CN" altLang="en-US" sz="2200" b="0" u="none" dirty="0">
                <a:solidFill>
                  <a:srgbClr val="1A3868"/>
                </a:solidFill>
                <a:latin typeface="Times New Roman" pitchFamily="18" charset="0"/>
                <a:cs typeface="Times New Roman" pitchFamily="18" charset="0"/>
              </a:rPr>
              <a:t>减半。但接下去</a:t>
            </a:r>
            <a:r>
              <a:rPr lang="zh-CN" altLang="en-US" sz="2200" b="0" u="none" dirty="0">
                <a:solidFill>
                  <a:srgbClr val="00B050"/>
                </a:solidFill>
                <a:latin typeface="Times New Roman" pitchFamily="18" charset="0"/>
                <a:cs typeface="Times New Roman" pitchFamily="18" charset="0"/>
              </a:rPr>
              <a:t>不执行慢开始算法</a:t>
            </a:r>
            <a:r>
              <a:rPr lang="zh-CN" altLang="en-US" sz="2200" b="0" u="none" dirty="0">
                <a:solidFill>
                  <a:srgbClr val="1A3868"/>
                </a:solidFill>
                <a:latin typeface="Times New Roman" pitchFamily="18" charset="0"/>
                <a:cs typeface="Times New Roman" pitchFamily="18" charset="0"/>
              </a:rPr>
              <a:t>。 </a:t>
            </a:r>
          </a:p>
          <a:p>
            <a:pPr eaLnBrk="1" hangingPunct="1">
              <a:buFont typeface="Wingdings" panose="05000000000000000000" pitchFamily="2" charset="2"/>
              <a:buNone/>
            </a:pPr>
            <a:r>
              <a:rPr lang="en-US" altLang="zh-CN" sz="2200" b="0" u="none" dirty="0">
                <a:solidFill>
                  <a:srgbClr val="1A3868"/>
                </a:solidFill>
                <a:latin typeface="Times New Roman" pitchFamily="18" charset="0"/>
                <a:cs typeface="Times New Roman" pitchFamily="18" charset="0"/>
              </a:rPr>
              <a:t>(2)</a:t>
            </a:r>
            <a:r>
              <a:rPr lang="zh-CN" altLang="en-US" sz="2200" b="0" u="none" dirty="0">
                <a:solidFill>
                  <a:srgbClr val="1A3868"/>
                </a:solidFill>
                <a:latin typeface="Times New Roman" pitchFamily="18" charset="0"/>
                <a:cs typeface="Times New Roman" pitchFamily="18" charset="0"/>
              </a:rPr>
              <a:t>由于发送方现在认为网络很可能没有发生拥塞，因此现在不执行慢开始算法，即拥塞窗口 </a:t>
            </a:r>
            <a:r>
              <a:rPr lang="en-US" altLang="zh-CN" sz="2200" b="0" u="none" dirty="0" err="1">
                <a:solidFill>
                  <a:srgbClr val="1A3868"/>
                </a:solidFill>
                <a:latin typeface="Times New Roman" pitchFamily="18" charset="0"/>
                <a:cs typeface="Times New Roman" pitchFamily="18" charset="0"/>
              </a:rPr>
              <a:t>cwnd</a:t>
            </a:r>
            <a:r>
              <a:rPr lang="en-US" altLang="zh-CN" sz="2200" b="0" u="none" dirty="0">
                <a:solidFill>
                  <a:srgbClr val="1A3868"/>
                </a:solidFill>
                <a:latin typeface="Times New Roman" pitchFamily="18" charset="0"/>
                <a:cs typeface="Times New Roman" pitchFamily="18" charset="0"/>
              </a:rPr>
              <a:t> </a:t>
            </a:r>
            <a:r>
              <a:rPr lang="zh-CN" altLang="en-US" sz="2200" b="0" u="none" dirty="0">
                <a:solidFill>
                  <a:srgbClr val="1A3868"/>
                </a:solidFill>
                <a:latin typeface="Times New Roman" pitchFamily="18" charset="0"/>
                <a:cs typeface="Times New Roman" pitchFamily="18" charset="0"/>
              </a:rPr>
              <a:t>现在不设置为 </a:t>
            </a:r>
            <a:r>
              <a:rPr lang="en-US" altLang="zh-CN" sz="2200" b="0" u="none" dirty="0">
                <a:solidFill>
                  <a:srgbClr val="1A3868"/>
                </a:solidFill>
                <a:latin typeface="Times New Roman" pitchFamily="18" charset="0"/>
                <a:cs typeface="Times New Roman" pitchFamily="18" charset="0"/>
              </a:rPr>
              <a:t>1</a:t>
            </a:r>
            <a:r>
              <a:rPr lang="zh-CN" altLang="en-US" sz="2200" b="0" u="none" dirty="0">
                <a:solidFill>
                  <a:srgbClr val="1A3868"/>
                </a:solidFill>
                <a:latin typeface="Times New Roman" pitchFamily="18" charset="0"/>
                <a:cs typeface="Times New Roman" pitchFamily="18" charset="0"/>
              </a:rPr>
              <a:t>，而是设置为慢开始门限 </a:t>
            </a:r>
            <a:r>
              <a:rPr lang="en-US" altLang="zh-CN" sz="2200" b="0" u="none" dirty="0" err="1">
                <a:solidFill>
                  <a:srgbClr val="1A3868"/>
                </a:solidFill>
                <a:latin typeface="Times New Roman" pitchFamily="18" charset="0"/>
                <a:cs typeface="Times New Roman" pitchFamily="18" charset="0"/>
              </a:rPr>
              <a:t>ssthresh</a:t>
            </a:r>
            <a:r>
              <a:rPr lang="en-US" altLang="zh-CN" sz="2200" b="0" u="none" dirty="0">
                <a:solidFill>
                  <a:srgbClr val="1A3868"/>
                </a:solidFill>
                <a:latin typeface="Times New Roman" pitchFamily="18" charset="0"/>
                <a:cs typeface="Times New Roman" pitchFamily="18" charset="0"/>
              </a:rPr>
              <a:t> </a:t>
            </a:r>
            <a:r>
              <a:rPr lang="zh-CN" altLang="en-US" sz="2200" b="0" u="none" dirty="0">
                <a:solidFill>
                  <a:srgbClr val="1A3868"/>
                </a:solidFill>
                <a:latin typeface="Times New Roman" pitchFamily="18" charset="0"/>
                <a:cs typeface="Times New Roman" pitchFamily="18" charset="0"/>
              </a:rPr>
              <a:t>减半后的数值，然后</a:t>
            </a:r>
            <a:r>
              <a:rPr lang="zh-CN" altLang="en-US" sz="2200" b="0" u="none" dirty="0">
                <a:solidFill>
                  <a:srgbClr val="00B050"/>
                </a:solidFill>
                <a:latin typeface="Times New Roman" pitchFamily="18" charset="0"/>
                <a:cs typeface="Times New Roman" pitchFamily="18" charset="0"/>
              </a:rPr>
              <a:t>开始执行拥塞避免算法</a:t>
            </a:r>
            <a:r>
              <a:rPr lang="zh-CN" altLang="en-US" sz="2200" b="0" u="none" dirty="0">
                <a:solidFill>
                  <a:srgbClr val="1A3868"/>
                </a:solidFill>
                <a:latin typeface="Times New Roman" pitchFamily="18" charset="0"/>
                <a:cs typeface="Times New Roman" pitchFamily="18" charset="0"/>
              </a:rPr>
              <a:t>（“加法增大”），使拥塞窗口缓慢地线性增大。 </a:t>
            </a:r>
          </a:p>
        </p:txBody>
      </p:sp>
    </p:spTree>
    <p:extLst>
      <p:ext uri="{BB962C8B-B14F-4D97-AF65-F5344CB8AC3E}">
        <p14:creationId xmlns:p14="http://schemas.microsoft.com/office/powerpoint/2010/main" val="3873846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78F7C87C-95C2-4615-827D-CEED90BCCB51}" type="slidenum">
              <a:rPr lang="zh-CN" altLang="en-US" smtClean="0"/>
              <a:pPr>
                <a:defRPr/>
              </a:pPr>
              <a:t>27</a:t>
            </a:fld>
            <a:endParaRPr lang="en-US" altLang="zh-CN"/>
          </a:p>
        </p:txBody>
      </p:sp>
      <p:sp>
        <p:nvSpPr>
          <p:cNvPr id="3" name="矩形 2"/>
          <p:cNvSpPr/>
          <p:nvPr/>
        </p:nvSpPr>
        <p:spPr>
          <a:xfrm>
            <a:off x="539552" y="689155"/>
            <a:ext cx="5976664" cy="4285276"/>
          </a:xfrm>
          <a:prstGeom prst="rect">
            <a:avLst/>
          </a:prstGeom>
        </p:spPr>
        <p:txBody>
          <a:bodyPr wrap="square">
            <a:spAutoFit/>
          </a:bodyPr>
          <a:lstStyle/>
          <a:p>
            <a:pPr>
              <a:lnSpc>
                <a:spcPct val="150000"/>
              </a:lnSpc>
            </a:pPr>
            <a:r>
              <a:rPr lang="zh-CN" altLang="en-US" sz="2400" b="0" u="none" dirty="0">
                <a:solidFill>
                  <a:srgbClr val="002060"/>
                </a:solidFill>
                <a:latin typeface="+mn-ea"/>
                <a:ea typeface="+mn-ea"/>
              </a:rPr>
              <a:t>快恢复：重传之后，进入拥塞避免阶段</a:t>
            </a:r>
            <a:endParaRPr lang="en-US" altLang="zh-CN" sz="2400" b="0" u="none" dirty="0">
              <a:solidFill>
                <a:srgbClr val="002060"/>
              </a:solidFill>
              <a:latin typeface="+mn-ea"/>
              <a:ea typeface="+mn-ea"/>
            </a:endParaRPr>
          </a:p>
          <a:p>
            <a:pPr marL="914400" lvl="1" indent="-514350">
              <a:lnSpc>
                <a:spcPct val="150000"/>
              </a:lnSpc>
              <a:buFont typeface="+mj-lt"/>
              <a:buAutoNum type="arabicPeriod"/>
            </a:pPr>
            <a:r>
              <a:rPr lang="zh-CN" altLang="en-US" sz="2000" b="0" u="none" dirty="0">
                <a:solidFill>
                  <a:srgbClr val="002060"/>
                </a:solidFill>
                <a:latin typeface="+mn-ea"/>
                <a:ea typeface="+mn-ea"/>
              </a:rPr>
              <a:t>接收到第三个重复的确认</a:t>
            </a:r>
            <a:endParaRPr lang="en-US" altLang="zh-CN" sz="2000" b="0" u="none" dirty="0">
              <a:solidFill>
                <a:srgbClr val="002060"/>
              </a:solidFill>
              <a:latin typeface="+mn-ea"/>
              <a:ea typeface="+mn-ea"/>
            </a:endParaRPr>
          </a:p>
          <a:p>
            <a:pPr marL="914400" lvl="1" indent="-514350">
              <a:lnSpc>
                <a:spcPct val="150000"/>
              </a:lnSpc>
              <a:buNone/>
            </a:pPr>
            <a:r>
              <a:rPr lang="en-US" altLang="zh-CN" sz="2000" b="0" u="none" dirty="0">
                <a:solidFill>
                  <a:srgbClr val="002060"/>
                </a:solidFill>
                <a:latin typeface="+mn-ea"/>
                <a:ea typeface="+mn-ea"/>
              </a:rPr>
              <a:t>	</a:t>
            </a:r>
            <a:r>
              <a:rPr lang="en-US" altLang="zh-CN" sz="2000" b="0" u="none" dirty="0" err="1">
                <a:solidFill>
                  <a:srgbClr val="002060"/>
                </a:solidFill>
                <a:latin typeface="+mn-ea"/>
                <a:ea typeface="+mn-ea"/>
              </a:rPr>
              <a:t>ssthresh</a:t>
            </a:r>
            <a:r>
              <a:rPr lang="en-US" altLang="zh-CN" sz="2000" b="0" u="none" dirty="0">
                <a:solidFill>
                  <a:srgbClr val="002060"/>
                </a:solidFill>
                <a:latin typeface="+mn-ea"/>
                <a:ea typeface="+mn-ea"/>
              </a:rPr>
              <a:t> = </a:t>
            </a:r>
            <a:r>
              <a:rPr lang="en-US" altLang="zh-CN" sz="2000" b="0" u="none" dirty="0" err="1">
                <a:solidFill>
                  <a:srgbClr val="002060"/>
                </a:solidFill>
                <a:latin typeface="+mn-ea"/>
                <a:ea typeface="+mn-ea"/>
              </a:rPr>
              <a:t>cwnd</a:t>
            </a:r>
            <a:r>
              <a:rPr lang="en-US" altLang="zh-CN" sz="2000" b="0" u="none" dirty="0">
                <a:solidFill>
                  <a:srgbClr val="002060"/>
                </a:solidFill>
                <a:latin typeface="+mn-ea"/>
                <a:ea typeface="+mn-ea"/>
              </a:rPr>
              <a:t>/2</a:t>
            </a:r>
          </a:p>
          <a:p>
            <a:pPr marL="914400" lvl="1" indent="-514350">
              <a:lnSpc>
                <a:spcPct val="150000"/>
              </a:lnSpc>
              <a:buNone/>
            </a:pPr>
            <a:r>
              <a:rPr lang="en-US" altLang="zh-CN" sz="2000" b="0" u="none" dirty="0">
                <a:solidFill>
                  <a:srgbClr val="002060"/>
                </a:solidFill>
                <a:latin typeface="+mn-ea"/>
                <a:ea typeface="+mn-ea"/>
              </a:rPr>
              <a:t>	</a:t>
            </a:r>
            <a:r>
              <a:rPr lang="zh-CN" altLang="en-US" sz="2000" b="0" u="none" dirty="0">
                <a:solidFill>
                  <a:srgbClr val="002060"/>
                </a:solidFill>
                <a:latin typeface="+mn-ea"/>
                <a:ea typeface="+mn-ea"/>
              </a:rPr>
              <a:t>重传报文段</a:t>
            </a:r>
            <a:endParaRPr lang="en-US" altLang="zh-CN" sz="2000" b="0" u="none" dirty="0">
              <a:solidFill>
                <a:srgbClr val="002060"/>
              </a:solidFill>
              <a:latin typeface="+mn-ea"/>
              <a:ea typeface="+mn-ea"/>
            </a:endParaRPr>
          </a:p>
          <a:p>
            <a:pPr marL="914400" lvl="1" indent="-514350">
              <a:lnSpc>
                <a:spcPct val="150000"/>
              </a:lnSpc>
              <a:buNone/>
            </a:pPr>
            <a:r>
              <a:rPr lang="en-US" altLang="zh-CN" sz="2000" b="0" u="none" dirty="0">
                <a:solidFill>
                  <a:srgbClr val="002060"/>
                </a:solidFill>
                <a:latin typeface="+mn-ea"/>
                <a:ea typeface="+mn-ea"/>
              </a:rPr>
              <a:t>	</a:t>
            </a:r>
            <a:r>
              <a:rPr lang="en-US" altLang="zh-CN" sz="2000" b="0" u="none" dirty="0" err="1">
                <a:solidFill>
                  <a:srgbClr val="002060"/>
                </a:solidFill>
                <a:latin typeface="+mn-ea"/>
                <a:ea typeface="+mn-ea"/>
              </a:rPr>
              <a:t>cwnd</a:t>
            </a:r>
            <a:r>
              <a:rPr lang="en-US" altLang="zh-CN" sz="2000" b="0" u="none" dirty="0">
                <a:solidFill>
                  <a:srgbClr val="002060"/>
                </a:solidFill>
                <a:latin typeface="+mn-ea"/>
                <a:ea typeface="+mn-ea"/>
              </a:rPr>
              <a:t> = </a:t>
            </a:r>
            <a:r>
              <a:rPr lang="en-US" altLang="zh-CN" sz="2000" b="0" u="none" dirty="0" err="1">
                <a:solidFill>
                  <a:srgbClr val="002060"/>
                </a:solidFill>
                <a:latin typeface="+mn-ea"/>
                <a:ea typeface="+mn-ea"/>
              </a:rPr>
              <a:t>ssthresh</a:t>
            </a:r>
            <a:r>
              <a:rPr lang="en-US" altLang="zh-CN" sz="2000" b="0" u="none" dirty="0">
                <a:solidFill>
                  <a:srgbClr val="002060"/>
                </a:solidFill>
                <a:latin typeface="+mn-ea"/>
                <a:ea typeface="+mn-ea"/>
              </a:rPr>
              <a:t> + 3*MSS</a:t>
            </a:r>
          </a:p>
          <a:p>
            <a:pPr marL="914400" lvl="1" indent="-514350">
              <a:lnSpc>
                <a:spcPct val="150000"/>
              </a:lnSpc>
              <a:buNone/>
            </a:pPr>
            <a:r>
              <a:rPr lang="en-US" altLang="zh-CN" sz="2000" b="0" u="none" dirty="0">
                <a:solidFill>
                  <a:srgbClr val="002060"/>
                </a:solidFill>
                <a:latin typeface="+mn-ea"/>
                <a:ea typeface="+mn-ea"/>
              </a:rPr>
              <a:t>2.	</a:t>
            </a:r>
            <a:r>
              <a:rPr lang="zh-CN" altLang="en-US" sz="2000" b="0" u="none" dirty="0">
                <a:solidFill>
                  <a:srgbClr val="002060"/>
                </a:solidFill>
                <a:latin typeface="+mn-ea"/>
                <a:ea typeface="+mn-ea"/>
              </a:rPr>
              <a:t>对每一个重复的确认</a:t>
            </a:r>
            <a:endParaRPr lang="en-US" altLang="zh-CN" sz="2000" b="0" u="none" dirty="0">
              <a:solidFill>
                <a:srgbClr val="002060"/>
              </a:solidFill>
              <a:latin typeface="+mn-ea"/>
              <a:ea typeface="+mn-ea"/>
            </a:endParaRPr>
          </a:p>
          <a:p>
            <a:pPr marL="914400" lvl="1" indent="-514350">
              <a:lnSpc>
                <a:spcPct val="150000"/>
              </a:lnSpc>
              <a:buNone/>
            </a:pPr>
            <a:r>
              <a:rPr lang="en-US" altLang="zh-CN" sz="2000" b="0" u="none" dirty="0">
                <a:solidFill>
                  <a:srgbClr val="002060"/>
                </a:solidFill>
                <a:latin typeface="+mn-ea"/>
                <a:ea typeface="+mn-ea"/>
              </a:rPr>
              <a:t>	</a:t>
            </a:r>
            <a:r>
              <a:rPr lang="en-US" altLang="zh-CN" sz="2000" b="0" u="none" dirty="0" err="1">
                <a:solidFill>
                  <a:srgbClr val="002060"/>
                </a:solidFill>
                <a:latin typeface="+mn-ea"/>
                <a:ea typeface="+mn-ea"/>
              </a:rPr>
              <a:t>cwnd</a:t>
            </a:r>
            <a:r>
              <a:rPr lang="en-US" altLang="zh-CN" sz="2000" b="0" u="none" dirty="0">
                <a:solidFill>
                  <a:srgbClr val="002060"/>
                </a:solidFill>
                <a:latin typeface="+mn-ea"/>
                <a:ea typeface="+mn-ea"/>
              </a:rPr>
              <a:t> = </a:t>
            </a:r>
            <a:r>
              <a:rPr lang="en-US" altLang="zh-CN" sz="2000" b="0" u="none" dirty="0" err="1">
                <a:solidFill>
                  <a:srgbClr val="002060"/>
                </a:solidFill>
                <a:latin typeface="+mn-ea"/>
                <a:ea typeface="+mn-ea"/>
              </a:rPr>
              <a:t>cwnd</a:t>
            </a:r>
            <a:r>
              <a:rPr lang="en-US" altLang="zh-CN" sz="2000" b="0" u="none" dirty="0">
                <a:solidFill>
                  <a:srgbClr val="002060"/>
                </a:solidFill>
                <a:latin typeface="+mn-ea"/>
                <a:ea typeface="+mn-ea"/>
              </a:rPr>
              <a:t> + MSS</a:t>
            </a:r>
          </a:p>
          <a:p>
            <a:pPr marL="914400" lvl="1" indent="-514350">
              <a:lnSpc>
                <a:spcPct val="150000"/>
              </a:lnSpc>
              <a:buNone/>
            </a:pPr>
            <a:r>
              <a:rPr lang="en-US" altLang="zh-CN" sz="2000" b="0" u="none" dirty="0">
                <a:solidFill>
                  <a:srgbClr val="002060"/>
                </a:solidFill>
                <a:latin typeface="+mn-ea"/>
                <a:ea typeface="+mn-ea"/>
              </a:rPr>
              <a:t>3.	</a:t>
            </a:r>
            <a:r>
              <a:rPr lang="zh-CN" altLang="en-US" sz="2000" b="0" u="none" dirty="0">
                <a:solidFill>
                  <a:srgbClr val="002060"/>
                </a:solidFill>
                <a:latin typeface="+mn-ea"/>
                <a:ea typeface="+mn-ea"/>
              </a:rPr>
              <a:t>如果收到对重传报文段的确认</a:t>
            </a:r>
            <a:endParaRPr lang="en-US" altLang="zh-CN" sz="2000" b="0" u="none" dirty="0">
              <a:solidFill>
                <a:srgbClr val="002060"/>
              </a:solidFill>
              <a:latin typeface="+mn-ea"/>
              <a:ea typeface="+mn-ea"/>
            </a:endParaRPr>
          </a:p>
          <a:p>
            <a:pPr marL="914400" lvl="1" indent="-514350">
              <a:lnSpc>
                <a:spcPct val="150000"/>
              </a:lnSpc>
              <a:buNone/>
            </a:pPr>
            <a:r>
              <a:rPr lang="en-US" altLang="zh-CN" sz="2000" b="0" u="none" dirty="0">
                <a:solidFill>
                  <a:srgbClr val="002060"/>
                </a:solidFill>
                <a:latin typeface="+mn-ea"/>
                <a:ea typeface="+mn-ea"/>
              </a:rPr>
              <a:t>	</a:t>
            </a:r>
            <a:r>
              <a:rPr lang="en-US" altLang="zh-CN" sz="2000" b="0" u="none" dirty="0" err="1">
                <a:solidFill>
                  <a:srgbClr val="002060"/>
                </a:solidFill>
                <a:latin typeface="+mn-ea"/>
                <a:ea typeface="+mn-ea"/>
              </a:rPr>
              <a:t>cwnd</a:t>
            </a:r>
            <a:r>
              <a:rPr lang="en-US" altLang="zh-CN" sz="2000" b="0" u="none" dirty="0">
                <a:solidFill>
                  <a:srgbClr val="002060"/>
                </a:solidFill>
                <a:latin typeface="+mn-ea"/>
                <a:ea typeface="+mn-ea"/>
              </a:rPr>
              <a:t> = </a:t>
            </a:r>
            <a:r>
              <a:rPr lang="en-US" altLang="zh-CN" sz="2000" b="0" u="none" dirty="0" err="1">
                <a:solidFill>
                  <a:srgbClr val="002060"/>
                </a:solidFill>
                <a:latin typeface="+mn-ea"/>
                <a:ea typeface="+mn-ea"/>
              </a:rPr>
              <a:t>ssthresh</a:t>
            </a:r>
            <a:endParaRPr lang="en-US" altLang="zh-CN" sz="2000" b="0" u="none" dirty="0">
              <a:solidFill>
                <a:srgbClr val="002060"/>
              </a:solidFill>
              <a:latin typeface="+mn-ea"/>
              <a:ea typeface="+mn-ea"/>
            </a:endParaRPr>
          </a:p>
        </p:txBody>
      </p:sp>
    </p:spTree>
    <p:extLst>
      <p:ext uri="{BB962C8B-B14F-4D97-AF65-F5344CB8AC3E}">
        <p14:creationId xmlns:p14="http://schemas.microsoft.com/office/powerpoint/2010/main" val="1511387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idx="4294967295"/>
          </p:nvPr>
        </p:nvSpPr>
        <p:spPr>
          <a:xfrm>
            <a:off x="519113" y="876300"/>
            <a:ext cx="6429375" cy="400050"/>
          </a:xfrm>
        </p:spPr>
        <p:txBody>
          <a:bodyPr/>
          <a:lstStyle/>
          <a:p>
            <a:pPr algn="l"/>
            <a:r>
              <a:rPr lang="zh-CN" altLang="en-US" sz="2400" smtClean="0">
                <a:solidFill>
                  <a:srgbClr val="007D7A"/>
                </a:solidFill>
                <a:latin typeface="Times New Roman" pitchFamily="18" charset="0"/>
                <a:cs typeface="Times New Roman" pitchFamily="18" charset="0"/>
              </a:rPr>
              <a:t>发送窗口的概念</a:t>
            </a:r>
          </a:p>
        </p:txBody>
      </p:sp>
      <p:sp>
        <p:nvSpPr>
          <p:cNvPr id="65538" name="内容占位符 2"/>
          <p:cNvSpPr>
            <a:spLocks noGrp="1"/>
          </p:cNvSpPr>
          <p:nvPr>
            <p:ph idx="4294967295"/>
          </p:nvPr>
        </p:nvSpPr>
        <p:spPr>
          <a:xfrm>
            <a:off x="179388" y="1520825"/>
            <a:ext cx="6192837" cy="3284538"/>
          </a:xfrm>
        </p:spPr>
        <p:txBody>
          <a:bodyPr/>
          <a:lstStyle/>
          <a:p>
            <a:pPr>
              <a:lnSpc>
                <a:spcPct val="120000"/>
              </a:lnSpc>
              <a:spcBef>
                <a:spcPct val="30000"/>
              </a:spcBef>
            </a:pPr>
            <a:r>
              <a:rPr lang="zh-CN" altLang="en-US" sz="2000" dirty="0" smtClean="0">
                <a:solidFill>
                  <a:srgbClr val="1A3868"/>
                </a:solidFill>
                <a:latin typeface="Times New Roman" pitchFamily="18" charset="0"/>
                <a:cs typeface="Times New Roman" pitchFamily="18" charset="0"/>
              </a:rPr>
              <a:t>接收端根据自己的接收能力给出一个合适的接收窗口（</a:t>
            </a:r>
            <a:r>
              <a:rPr lang="en-US" altLang="zh-CN" sz="2000" dirty="0" err="1" smtClean="0">
                <a:solidFill>
                  <a:srgbClr val="1A3868"/>
                </a:solidFill>
                <a:latin typeface="Times New Roman" pitchFamily="18" charset="0"/>
                <a:cs typeface="Times New Roman" pitchFamily="18" charset="0"/>
              </a:rPr>
              <a:t>rwnd</a:t>
            </a:r>
            <a:r>
              <a:rPr lang="zh-CN" altLang="en-US" sz="2000" dirty="0" smtClean="0">
                <a:solidFill>
                  <a:srgbClr val="1A3868"/>
                </a:solidFill>
                <a:latin typeface="Times New Roman" pitchFamily="18" charset="0"/>
                <a:cs typeface="Times New Roman" pitchFamily="18" charset="0"/>
              </a:rPr>
              <a:t>），写入</a:t>
            </a:r>
            <a:r>
              <a:rPr lang="en-US" altLang="zh-CN" sz="2000" dirty="0" smtClean="0">
                <a:solidFill>
                  <a:srgbClr val="1A3868"/>
                </a:solidFill>
                <a:latin typeface="Times New Roman" pitchFamily="18" charset="0"/>
                <a:cs typeface="Times New Roman" pitchFamily="18" charset="0"/>
              </a:rPr>
              <a:t>TCP</a:t>
            </a:r>
            <a:r>
              <a:rPr lang="zh-CN" altLang="en-US" sz="2000" dirty="0" smtClean="0">
                <a:solidFill>
                  <a:srgbClr val="1A3868"/>
                </a:solidFill>
                <a:latin typeface="Times New Roman" pitchFamily="18" charset="0"/>
                <a:cs typeface="Times New Roman" pitchFamily="18" charset="0"/>
              </a:rPr>
              <a:t>报头，通知发送端。又称为通知窗口（</a:t>
            </a:r>
            <a:r>
              <a:rPr lang="en-US" altLang="zh-CN" sz="2000" dirty="0" smtClean="0">
                <a:solidFill>
                  <a:srgbClr val="1A3868"/>
                </a:solidFill>
                <a:latin typeface="Times New Roman" pitchFamily="18" charset="0"/>
                <a:cs typeface="Times New Roman" pitchFamily="18" charset="0"/>
              </a:rPr>
              <a:t>advertised windows</a:t>
            </a:r>
            <a:r>
              <a:rPr lang="zh-CN" altLang="en-US" sz="2000" dirty="0" smtClean="0">
                <a:solidFill>
                  <a:srgbClr val="1A3868"/>
                </a:solidFill>
                <a:latin typeface="Times New Roman" pitchFamily="18" charset="0"/>
                <a:cs typeface="Times New Roman" pitchFamily="18" charset="0"/>
              </a:rPr>
              <a:t>）；</a:t>
            </a:r>
            <a:endParaRPr lang="en-US" altLang="zh-CN" sz="2000" dirty="0" smtClean="0">
              <a:solidFill>
                <a:srgbClr val="1A3868"/>
              </a:solidFill>
              <a:latin typeface="Times New Roman" pitchFamily="18" charset="0"/>
              <a:cs typeface="Times New Roman" pitchFamily="18" charset="0"/>
            </a:endParaRPr>
          </a:p>
          <a:p>
            <a:pPr>
              <a:lnSpc>
                <a:spcPct val="120000"/>
              </a:lnSpc>
              <a:spcBef>
                <a:spcPct val="30000"/>
              </a:spcBef>
            </a:pPr>
            <a:r>
              <a:rPr lang="zh-CN" altLang="en-US" sz="2000" dirty="0" smtClean="0">
                <a:solidFill>
                  <a:srgbClr val="1A3868"/>
                </a:solidFill>
                <a:latin typeface="Times New Roman" pitchFamily="18" charset="0"/>
                <a:cs typeface="Times New Roman" pitchFamily="18" charset="0"/>
              </a:rPr>
              <a:t>从流量控制的角度，发送窗口一定不能超过接收窗口，其上限值应该等于</a:t>
            </a:r>
            <a:r>
              <a:rPr lang="zh-CN" altLang="en-US" sz="2000" dirty="0" smtClean="0">
                <a:solidFill>
                  <a:srgbClr val="C00000"/>
                </a:solidFill>
                <a:latin typeface="Times New Roman" pitchFamily="18" charset="0"/>
                <a:cs typeface="Times New Roman" pitchFamily="18" charset="0"/>
              </a:rPr>
              <a:t>接收窗口与拥塞窗口中最小的一个</a:t>
            </a:r>
            <a:r>
              <a:rPr lang="zh-CN" altLang="en-US" sz="2000" dirty="0" smtClean="0">
                <a:solidFill>
                  <a:srgbClr val="1A3868"/>
                </a:solidFill>
                <a:latin typeface="Times New Roman" pitchFamily="18" charset="0"/>
                <a:cs typeface="Times New Roman" pitchFamily="18" charset="0"/>
              </a:rPr>
              <a:t>，以限制发送端的报文发送速率。</a:t>
            </a:r>
          </a:p>
          <a:p>
            <a:pPr lvl="1">
              <a:lnSpc>
                <a:spcPct val="120000"/>
              </a:lnSpc>
              <a:spcBef>
                <a:spcPct val="30000"/>
              </a:spcBef>
            </a:pPr>
            <a:r>
              <a:rPr lang="en-US" altLang="zh-CN" dirty="0" smtClean="0">
                <a:solidFill>
                  <a:srgbClr val="C00000"/>
                </a:solidFill>
                <a:latin typeface="Times New Roman" pitchFamily="18" charset="0"/>
                <a:cs typeface="Times New Roman" pitchFamily="18" charset="0"/>
              </a:rPr>
              <a:t>Min</a:t>
            </a:r>
            <a:r>
              <a:rPr lang="zh-CN" altLang="en-US" dirty="0" smtClean="0">
                <a:solidFill>
                  <a:srgbClr val="C00000"/>
                </a:solidFill>
                <a:latin typeface="Times New Roman" pitchFamily="18" charset="0"/>
                <a:cs typeface="Times New Roman" pitchFamily="18" charset="0"/>
              </a:rPr>
              <a:t>（</a:t>
            </a:r>
            <a:r>
              <a:rPr lang="en-US" altLang="zh-CN" dirty="0" err="1" smtClean="0">
                <a:solidFill>
                  <a:srgbClr val="C00000"/>
                </a:solidFill>
                <a:latin typeface="Times New Roman" pitchFamily="18" charset="0"/>
                <a:cs typeface="Times New Roman" pitchFamily="18" charset="0"/>
              </a:rPr>
              <a:t>rwnd</a:t>
            </a:r>
            <a:r>
              <a:rPr lang="zh-CN" altLang="en-US" dirty="0" smtClean="0">
                <a:solidFill>
                  <a:srgbClr val="C00000"/>
                </a:solidFill>
                <a:latin typeface="Times New Roman" pitchFamily="18" charset="0"/>
                <a:cs typeface="Times New Roman" pitchFamily="18" charset="0"/>
              </a:rPr>
              <a:t>，</a:t>
            </a:r>
            <a:r>
              <a:rPr lang="en-US" altLang="zh-CN" dirty="0" err="1" smtClean="0">
                <a:solidFill>
                  <a:srgbClr val="C00000"/>
                </a:solidFill>
                <a:latin typeface="Times New Roman" pitchFamily="18" charset="0"/>
                <a:cs typeface="Times New Roman" pitchFamily="18" charset="0"/>
              </a:rPr>
              <a:t>cwnd</a:t>
            </a:r>
            <a:r>
              <a:rPr lang="zh-CN" altLang="en-US" dirty="0" smtClean="0">
                <a:solidFill>
                  <a:srgbClr val="C0000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7106" y="49901"/>
            <a:ext cx="7624165" cy="5114931"/>
            <a:chOff x="387106" y="49901"/>
            <a:chExt cx="7624165" cy="5114931"/>
          </a:xfrm>
        </p:grpSpPr>
        <p:grpSp>
          <p:nvGrpSpPr>
            <p:cNvPr id="4" name="Group 240"/>
            <p:cNvGrpSpPr/>
            <p:nvPr/>
          </p:nvGrpSpPr>
          <p:grpSpPr bwMode="auto">
            <a:xfrm>
              <a:off x="3100524" y="1799078"/>
              <a:ext cx="2127673" cy="907742"/>
              <a:chOff x="2168" y="1727"/>
              <a:chExt cx="1344" cy="575"/>
            </a:xfrm>
          </p:grpSpPr>
          <p:grpSp>
            <p:nvGrpSpPr>
              <p:cNvPr id="5" name="Group 171"/>
              <p:cNvGrpSpPr/>
              <p:nvPr/>
            </p:nvGrpSpPr>
            <p:grpSpPr bwMode="auto">
              <a:xfrm>
                <a:off x="2394" y="1727"/>
                <a:ext cx="890" cy="575"/>
                <a:chOff x="2394" y="1727"/>
                <a:chExt cx="890" cy="575"/>
              </a:xfrm>
            </p:grpSpPr>
            <p:sp>
              <p:nvSpPr>
                <p:cNvPr id="7" name="Text Box 172"/>
                <p:cNvSpPr txBox="1">
                  <a:spLocks noChangeArrowheads="1"/>
                </p:cNvSpPr>
                <p:nvPr/>
              </p:nvSpPr>
              <p:spPr bwMode="auto">
                <a:xfrm>
                  <a:off x="2640" y="1727"/>
                  <a:ext cx="295" cy="166"/>
                </a:xfrm>
                <a:prstGeom prst="rect">
                  <a:avLst/>
                </a:prstGeom>
                <a:noFill/>
                <a:ln w="9525">
                  <a:noFill/>
                  <a:miter lim="800000"/>
                </a:ln>
              </p:spPr>
              <p:txBody>
                <a:bodyPr wrap="none">
                  <a:spAutoFit/>
                </a:bodyPr>
                <a:lstStyle/>
                <a:p>
                  <a:pPr eaLnBrk="1" hangingPunct="1"/>
                  <a:r>
                    <a:rPr lang="zh-CN" altLang="en-US" sz="1100" u="none" dirty="0">
                      <a:latin typeface="Arial" panose="020B0604020202020204" pitchFamily="34" charset="0"/>
                    </a:rPr>
                    <a:t>超时</a:t>
                  </a:r>
                  <a:endParaRPr lang="en-US" altLang="zh-CN" sz="1100" u="none" dirty="0">
                    <a:latin typeface="Arial" panose="020B0604020202020204" pitchFamily="34" charset="0"/>
                  </a:endParaRPr>
                </a:p>
              </p:txBody>
            </p:sp>
            <p:sp>
              <p:nvSpPr>
                <p:cNvPr id="8" name="Text Box 173"/>
                <p:cNvSpPr txBox="1">
                  <a:spLocks noChangeArrowheads="1"/>
                </p:cNvSpPr>
                <p:nvPr/>
              </p:nvSpPr>
              <p:spPr bwMode="auto">
                <a:xfrm>
                  <a:off x="2394" y="1838"/>
                  <a:ext cx="890" cy="464"/>
                </a:xfrm>
                <a:prstGeom prst="rect">
                  <a:avLst/>
                </a:prstGeom>
                <a:noFill/>
                <a:ln w="9525">
                  <a:noFill/>
                  <a:miter lim="800000"/>
                </a:ln>
              </p:spPr>
              <p:txBody>
                <a:bodyPr wrap="none">
                  <a:spAutoFit/>
                </a:bodyPr>
                <a:lstStyle/>
                <a:p>
                  <a:pPr algn="ctr" eaLnBrk="1" hangingPunct="1">
                    <a:lnSpc>
                      <a:spcPct val="85000"/>
                    </a:lnSpc>
                  </a:pPr>
                  <a:r>
                    <a:rPr lang="en-US" altLang="zh-CN" sz="1100" u="none" dirty="0" err="1">
                      <a:latin typeface="Arial" panose="020B0604020202020204" pitchFamily="34" charset="0"/>
                    </a:rPr>
                    <a:t>ssthresh</a:t>
                  </a:r>
                  <a:r>
                    <a:rPr lang="en-US" altLang="zh-CN" sz="1100" u="none" dirty="0">
                      <a:latin typeface="Arial" panose="020B0604020202020204" pitchFamily="34" charset="0"/>
                    </a:rPr>
                    <a:t> = </a:t>
                  </a:r>
                  <a:r>
                    <a:rPr lang="en-US" altLang="zh-CN" sz="1100" u="none" dirty="0" err="1">
                      <a:latin typeface="Arial" panose="020B0604020202020204" pitchFamily="34" charset="0"/>
                    </a:rPr>
                    <a:t>cwnd</a:t>
                  </a:r>
                  <a:r>
                    <a:rPr lang="en-US" altLang="zh-CN" sz="1100" u="none" dirty="0">
                      <a:latin typeface="Arial" panose="020B0604020202020204" pitchFamily="34" charset="0"/>
                    </a:rPr>
                    <a:t>/2</a:t>
                  </a:r>
                </a:p>
                <a:p>
                  <a:pPr algn="ctr" eaLnBrk="1" hangingPunct="1">
                    <a:lnSpc>
                      <a:spcPct val="85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1 MSS</a:t>
                  </a:r>
                </a:p>
                <a:p>
                  <a:pPr algn="ctr" eaLnBrk="1" hangingPunct="1">
                    <a:lnSpc>
                      <a:spcPct val="85000"/>
                    </a:lnSpc>
                  </a:pPr>
                  <a:r>
                    <a:rPr lang="en-US" altLang="zh-CN" sz="1100" u="none" dirty="0" err="1">
                      <a:latin typeface="Arial" panose="020B0604020202020204" pitchFamily="34" charset="0"/>
                    </a:rPr>
                    <a:t>dupACKcount</a:t>
                  </a:r>
                  <a:r>
                    <a:rPr lang="en-US" altLang="zh-CN" sz="1100" u="none" dirty="0">
                      <a:latin typeface="Arial" panose="020B0604020202020204" pitchFamily="34" charset="0"/>
                    </a:rPr>
                    <a:t> = 0</a:t>
                  </a:r>
                </a:p>
                <a:p>
                  <a:pPr algn="ctr" eaLnBrk="1" hangingPunct="1">
                    <a:lnSpc>
                      <a:spcPct val="85000"/>
                    </a:lnSpc>
                  </a:pPr>
                  <a:r>
                    <a:rPr lang="zh-CN" altLang="en-US" sz="1600" u="none" dirty="0" smtClean="0">
                      <a:latin typeface="Arial" panose="020B0604020202020204" pitchFamily="34" charset="0"/>
                    </a:rPr>
                    <a:t>重传报文段</a:t>
                  </a:r>
                  <a:endParaRPr lang="en-US" altLang="zh-CN" sz="1600" u="none" dirty="0">
                    <a:latin typeface="Arial" panose="020B0604020202020204" pitchFamily="34" charset="0"/>
                  </a:endParaRPr>
                </a:p>
              </p:txBody>
            </p:sp>
            <p:sp>
              <p:nvSpPr>
                <p:cNvPr id="9" name="Line 174"/>
                <p:cNvSpPr>
                  <a:spLocks noChangeShapeType="1"/>
                </p:cNvSpPr>
                <p:nvPr/>
              </p:nvSpPr>
              <p:spPr bwMode="auto">
                <a:xfrm>
                  <a:off x="2491" y="1857"/>
                  <a:ext cx="697" cy="0"/>
                </a:xfrm>
                <a:prstGeom prst="line">
                  <a:avLst/>
                </a:prstGeom>
                <a:noFill/>
                <a:ln w="9525">
                  <a:solidFill>
                    <a:schemeClr val="tx1"/>
                  </a:solidFill>
                  <a:round/>
                </a:ln>
              </p:spPr>
              <p:txBody>
                <a:bodyPr/>
                <a:lstStyle/>
                <a:p>
                  <a:endParaRPr lang="zh-CN" altLang="en-US" sz="3600" u="none"/>
                </a:p>
              </p:txBody>
            </p:sp>
          </p:grpSp>
          <p:sp>
            <p:nvSpPr>
              <p:cNvPr id="6" name="Line 175"/>
              <p:cNvSpPr>
                <a:spLocks noChangeShapeType="1"/>
              </p:cNvSpPr>
              <p:nvPr/>
            </p:nvSpPr>
            <p:spPr bwMode="auto">
              <a:xfrm flipH="1">
                <a:off x="2168" y="1734"/>
                <a:ext cx="1344" cy="0"/>
              </a:xfrm>
              <a:prstGeom prst="line">
                <a:avLst/>
              </a:prstGeom>
              <a:noFill/>
              <a:ln w="9525">
                <a:solidFill>
                  <a:schemeClr val="tx1"/>
                </a:solidFill>
                <a:round/>
                <a:tailEnd type="triangle" w="med" len="med"/>
              </a:ln>
            </p:spPr>
            <p:txBody>
              <a:bodyPr/>
              <a:lstStyle/>
              <a:p>
                <a:endParaRPr lang="zh-CN" altLang="en-US" sz="3600" u="none"/>
              </a:p>
            </p:txBody>
          </p:sp>
        </p:grpSp>
        <p:grpSp>
          <p:nvGrpSpPr>
            <p:cNvPr id="10" name="Group 239"/>
            <p:cNvGrpSpPr/>
            <p:nvPr/>
          </p:nvGrpSpPr>
          <p:grpSpPr bwMode="auto">
            <a:xfrm>
              <a:off x="3130603" y="1325480"/>
              <a:ext cx="2127673" cy="410458"/>
              <a:chOff x="2187" y="1427"/>
              <a:chExt cx="1344" cy="260"/>
            </a:xfrm>
          </p:grpSpPr>
          <p:sp>
            <p:nvSpPr>
              <p:cNvPr id="11" name="Line 176"/>
              <p:cNvSpPr>
                <a:spLocks noChangeShapeType="1"/>
              </p:cNvSpPr>
              <p:nvPr/>
            </p:nvSpPr>
            <p:spPr bwMode="auto">
              <a:xfrm flipH="1">
                <a:off x="2187" y="1673"/>
                <a:ext cx="1344" cy="0"/>
              </a:xfrm>
              <a:prstGeom prst="line">
                <a:avLst/>
              </a:prstGeom>
              <a:noFill/>
              <a:ln w="9525">
                <a:solidFill>
                  <a:schemeClr val="tx1"/>
                </a:solidFill>
                <a:round/>
                <a:headEnd type="triangle" w="med" len="med"/>
              </a:ln>
            </p:spPr>
            <p:txBody>
              <a:bodyPr/>
              <a:lstStyle/>
              <a:p>
                <a:endParaRPr lang="zh-CN" altLang="en-US" sz="3600" u="none"/>
              </a:p>
            </p:txBody>
          </p:sp>
          <p:sp>
            <p:nvSpPr>
              <p:cNvPr id="12" name="Text Box 181"/>
              <p:cNvSpPr txBox="1">
                <a:spLocks noChangeArrowheads="1"/>
              </p:cNvSpPr>
              <p:nvPr/>
            </p:nvSpPr>
            <p:spPr bwMode="auto">
              <a:xfrm>
                <a:off x="2736" y="1543"/>
                <a:ext cx="177" cy="144"/>
              </a:xfrm>
              <a:prstGeom prst="rect">
                <a:avLst/>
              </a:prstGeom>
              <a:noFill/>
              <a:ln w="9525">
                <a:noFill/>
                <a:miter lim="800000"/>
              </a:ln>
            </p:spPr>
            <p:txBody>
              <a:bodyPr wrap="none">
                <a:spAutoFit/>
              </a:bodyPr>
              <a:lstStyle/>
              <a:p>
                <a:pPr algn="ctr" eaLnBrk="1" hangingPunct="1">
                  <a:lnSpc>
                    <a:spcPct val="80000"/>
                  </a:lnSpc>
                </a:pPr>
                <a:r>
                  <a:rPr lang="en-US" altLang="zh-CN" sz="1100" u="none" dirty="0">
                    <a:latin typeface="Symbol" panose="05050102010706020507" pitchFamily="18" charset="2"/>
                  </a:rPr>
                  <a:t>L</a:t>
                </a:r>
                <a:endParaRPr lang="en-US" altLang="zh-CN" sz="1600" u="none" dirty="0">
                  <a:latin typeface="Symbol" panose="05050102010706020507" pitchFamily="18" charset="2"/>
                </a:endParaRPr>
              </a:p>
            </p:txBody>
          </p:sp>
          <p:sp>
            <p:nvSpPr>
              <p:cNvPr id="13" name="Line 182"/>
              <p:cNvSpPr>
                <a:spLocks noChangeShapeType="1"/>
              </p:cNvSpPr>
              <p:nvPr/>
            </p:nvSpPr>
            <p:spPr bwMode="auto">
              <a:xfrm>
                <a:off x="2572" y="1554"/>
                <a:ext cx="535" cy="0"/>
              </a:xfrm>
              <a:prstGeom prst="line">
                <a:avLst/>
              </a:prstGeom>
              <a:noFill/>
              <a:ln w="9525">
                <a:solidFill>
                  <a:schemeClr val="tx1"/>
                </a:solidFill>
                <a:round/>
              </a:ln>
            </p:spPr>
            <p:txBody>
              <a:bodyPr/>
              <a:lstStyle/>
              <a:p>
                <a:endParaRPr lang="zh-CN" altLang="en-US" sz="3600" u="none"/>
              </a:p>
            </p:txBody>
          </p:sp>
          <p:grpSp>
            <p:nvGrpSpPr>
              <p:cNvPr id="14" name="Group 183"/>
              <p:cNvGrpSpPr/>
              <p:nvPr/>
            </p:nvGrpSpPr>
            <p:grpSpPr bwMode="auto">
              <a:xfrm>
                <a:off x="2486" y="1427"/>
                <a:ext cx="816" cy="166"/>
                <a:chOff x="2458" y="1450"/>
                <a:chExt cx="816" cy="166"/>
              </a:xfrm>
            </p:grpSpPr>
            <p:sp>
              <p:nvSpPr>
                <p:cNvPr id="15" name="Text Box 184"/>
                <p:cNvSpPr txBox="1">
                  <a:spLocks noChangeArrowheads="1"/>
                </p:cNvSpPr>
                <p:nvPr/>
              </p:nvSpPr>
              <p:spPr bwMode="auto">
                <a:xfrm>
                  <a:off x="2458" y="1450"/>
                  <a:ext cx="816" cy="166"/>
                </a:xfrm>
                <a:prstGeom prst="rect">
                  <a:avLst/>
                </a:prstGeom>
                <a:noFill/>
                <a:ln w="9525">
                  <a:noFill/>
                  <a:miter lim="800000"/>
                </a:ln>
              </p:spPr>
              <p:txBody>
                <a:bodyPr wrap="none">
                  <a:spAutoFit/>
                </a:bodyPr>
                <a:lstStyle/>
                <a:p>
                  <a:pPr eaLnBrk="1" hangingPunct="1"/>
                  <a:r>
                    <a:rPr lang="en-US" altLang="zh-CN" sz="1100" u="none" dirty="0" err="1">
                      <a:latin typeface="Arial" panose="020B0604020202020204" pitchFamily="34" charset="0"/>
                    </a:rPr>
                    <a:t>cwnd</a:t>
                  </a:r>
                  <a:r>
                    <a:rPr lang="en-US" altLang="zh-CN" sz="1100" u="none" dirty="0">
                      <a:latin typeface="Arial" panose="020B0604020202020204" pitchFamily="34" charset="0"/>
                    </a:rPr>
                    <a:t> &gt; </a:t>
                  </a:r>
                  <a:r>
                    <a:rPr lang="en-US" altLang="zh-CN" sz="1100" u="none" dirty="0" err="1">
                      <a:latin typeface="Arial" panose="020B0604020202020204" pitchFamily="34" charset="0"/>
                    </a:rPr>
                    <a:t>ssthresh</a:t>
                  </a:r>
                  <a:endParaRPr lang="en-US" altLang="zh-CN" sz="1100" u="none" dirty="0">
                    <a:latin typeface="Arial" panose="020B0604020202020204" pitchFamily="34" charset="0"/>
                  </a:endParaRPr>
                </a:p>
              </p:txBody>
            </p:sp>
            <p:sp>
              <p:nvSpPr>
                <p:cNvPr id="16" name="Line 185"/>
                <p:cNvSpPr>
                  <a:spLocks noChangeShapeType="1"/>
                </p:cNvSpPr>
                <p:nvPr/>
              </p:nvSpPr>
              <p:spPr bwMode="auto">
                <a:xfrm>
                  <a:off x="2724" y="1557"/>
                  <a:ext cx="47" cy="0"/>
                </a:xfrm>
                <a:prstGeom prst="line">
                  <a:avLst/>
                </a:prstGeom>
                <a:noFill/>
                <a:ln w="9525">
                  <a:solidFill>
                    <a:schemeClr val="tx1"/>
                  </a:solidFill>
                  <a:round/>
                </a:ln>
              </p:spPr>
              <p:txBody>
                <a:bodyPr/>
                <a:lstStyle/>
                <a:p>
                  <a:endParaRPr lang="zh-CN" altLang="en-US" sz="3600" u="none"/>
                </a:p>
              </p:txBody>
            </p:sp>
          </p:grpSp>
        </p:grpSp>
        <p:grpSp>
          <p:nvGrpSpPr>
            <p:cNvPr id="17" name="Group 242"/>
            <p:cNvGrpSpPr/>
            <p:nvPr/>
          </p:nvGrpSpPr>
          <p:grpSpPr bwMode="auto">
            <a:xfrm>
              <a:off x="5114215" y="269338"/>
              <a:ext cx="2897056" cy="2418539"/>
              <a:chOff x="3440" y="786"/>
              <a:chExt cx="1830" cy="1532"/>
            </a:xfrm>
          </p:grpSpPr>
          <p:grpSp>
            <p:nvGrpSpPr>
              <p:cNvPr id="18" name="Group 164"/>
              <p:cNvGrpSpPr/>
              <p:nvPr/>
            </p:nvGrpSpPr>
            <p:grpSpPr bwMode="auto">
              <a:xfrm>
                <a:off x="3566" y="1330"/>
                <a:ext cx="894" cy="754"/>
                <a:chOff x="2257" y="2021"/>
                <a:chExt cx="894" cy="754"/>
              </a:xfrm>
            </p:grpSpPr>
            <p:sp>
              <p:nvSpPr>
                <p:cNvPr id="30" name="Oval 165"/>
                <p:cNvSpPr>
                  <a:spLocks noChangeArrowheads="1"/>
                </p:cNvSpPr>
                <p:nvPr/>
              </p:nvSpPr>
              <p:spPr bwMode="auto">
                <a:xfrm>
                  <a:off x="2293" y="2021"/>
                  <a:ext cx="800" cy="754"/>
                </a:xfrm>
                <a:prstGeom prst="ellipse">
                  <a:avLst/>
                </a:prstGeom>
                <a:solidFill>
                  <a:schemeClr val="accent1"/>
                </a:solidFill>
                <a:ln w="9525">
                  <a:solidFill>
                    <a:schemeClr val="tx1"/>
                  </a:solidFill>
                  <a:round/>
                </a:ln>
              </p:spPr>
              <p:txBody>
                <a:bodyPr wrap="none" anchor="ctr"/>
                <a:lstStyle/>
                <a:p>
                  <a:pPr algn="ctr"/>
                  <a:endParaRPr lang="en-US" altLang="zh-CN" sz="3600" u="none"/>
                </a:p>
              </p:txBody>
            </p:sp>
            <p:sp>
              <p:nvSpPr>
                <p:cNvPr id="31" name="Text Box 166"/>
                <p:cNvSpPr txBox="1">
                  <a:spLocks noChangeArrowheads="1"/>
                </p:cNvSpPr>
                <p:nvPr/>
              </p:nvSpPr>
              <p:spPr bwMode="auto">
                <a:xfrm>
                  <a:off x="2257" y="2191"/>
                  <a:ext cx="894" cy="292"/>
                </a:xfrm>
                <a:prstGeom prst="rect">
                  <a:avLst/>
                </a:prstGeom>
                <a:noFill/>
                <a:ln w="9525">
                  <a:noFill/>
                  <a:miter lim="800000"/>
                </a:ln>
              </p:spPr>
              <p:txBody>
                <a:bodyPr wrap="none">
                  <a:spAutoFit/>
                </a:bodyPr>
                <a:lstStyle/>
                <a:p>
                  <a:pPr algn="ctr" eaLnBrk="1" hangingPunct="1"/>
                  <a:r>
                    <a:rPr lang="zh-CN" altLang="en-US" sz="2400" u="none" dirty="0" smtClean="0">
                      <a:solidFill>
                        <a:srgbClr val="FFFF00"/>
                      </a:solidFill>
                      <a:latin typeface="Arial" panose="020B0604020202020204" pitchFamily="34" charset="0"/>
                    </a:rPr>
                    <a:t>拥塞避免</a:t>
                  </a:r>
                  <a:endParaRPr lang="en-US" altLang="zh-CN" sz="2400" u="none" dirty="0">
                    <a:solidFill>
                      <a:srgbClr val="FFFF00"/>
                    </a:solidFill>
                    <a:latin typeface="Arial" panose="020B0604020202020204" pitchFamily="34" charset="0"/>
                  </a:endParaRPr>
                </a:p>
              </p:txBody>
            </p:sp>
          </p:grpSp>
          <p:grpSp>
            <p:nvGrpSpPr>
              <p:cNvPr id="19" name="Group 190"/>
              <p:cNvGrpSpPr/>
              <p:nvPr/>
            </p:nvGrpSpPr>
            <p:grpSpPr bwMode="auto">
              <a:xfrm>
                <a:off x="3440" y="786"/>
                <a:ext cx="1568" cy="384"/>
                <a:chOff x="3463" y="904"/>
                <a:chExt cx="1568" cy="384"/>
              </a:xfrm>
            </p:grpSpPr>
            <p:sp>
              <p:nvSpPr>
                <p:cNvPr id="26" name="Text Box 191"/>
                <p:cNvSpPr txBox="1">
                  <a:spLocks noChangeArrowheads="1"/>
                </p:cNvSpPr>
                <p:nvPr/>
              </p:nvSpPr>
              <p:spPr bwMode="auto">
                <a:xfrm>
                  <a:off x="3463" y="1037"/>
                  <a:ext cx="1568" cy="251"/>
                </a:xfrm>
                <a:prstGeom prst="rect">
                  <a:avLst/>
                </a:prstGeom>
                <a:noFill/>
                <a:ln w="9525">
                  <a:noFill/>
                  <a:miter lim="800000"/>
                </a:ln>
              </p:spPr>
              <p:txBody>
                <a:bodyPr wrap="none">
                  <a:spAutoFit/>
                </a:bodyPr>
                <a:lstStyle/>
                <a:p>
                  <a:pPr algn="ctr" eaLnBrk="1" hangingPunct="1">
                    <a:lnSpc>
                      <a:spcPct val="90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a:t>
                  </a:r>
                  <a:r>
                    <a:rPr lang="en-US" altLang="zh-CN" sz="1100" u="none" dirty="0" err="1">
                      <a:latin typeface="Arial" panose="020B0604020202020204" pitchFamily="34" charset="0"/>
                    </a:rPr>
                    <a:t>cwnd</a:t>
                  </a:r>
                  <a:r>
                    <a:rPr lang="en-US" altLang="zh-CN" sz="1100" u="none" dirty="0">
                      <a:latin typeface="Arial" panose="020B0604020202020204" pitchFamily="34" charset="0"/>
                    </a:rPr>
                    <a:t> + MSS    (MSS/</a:t>
                  </a:r>
                  <a:r>
                    <a:rPr lang="en-US" altLang="zh-CN" sz="1100" u="none" dirty="0" err="1">
                      <a:latin typeface="Arial" panose="020B0604020202020204" pitchFamily="34" charset="0"/>
                    </a:rPr>
                    <a:t>cwnd</a:t>
                  </a:r>
                  <a:r>
                    <a:rPr lang="en-US" altLang="zh-CN" sz="1100" u="none" dirty="0">
                      <a:latin typeface="Arial" panose="020B0604020202020204" pitchFamily="34" charset="0"/>
                    </a:rPr>
                    <a:t>)</a:t>
                  </a:r>
                </a:p>
                <a:p>
                  <a:pPr algn="ctr" eaLnBrk="1" hangingPunct="1">
                    <a:lnSpc>
                      <a:spcPct val="90000"/>
                    </a:lnSpc>
                  </a:pPr>
                  <a:r>
                    <a:rPr lang="en-US" altLang="zh-CN" sz="1100" u="none" dirty="0" err="1">
                      <a:latin typeface="Arial" panose="020B0604020202020204" pitchFamily="34" charset="0"/>
                    </a:rPr>
                    <a:t>dupACKcount</a:t>
                  </a:r>
                  <a:r>
                    <a:rPr lang="en-US" altLang="zh-CN" sz="1100" u="none" dirty="0">
                      <a:latin typeface="Arial" panose="020B0604020202020204" pitchFamily="34" charset="0"/>
                    </a:rPr>
                    <a:t> = </a:t>
                  </a:r>
                  <a:r>
                    <a:rPr lang="en-US" altLang="zh-CN" sz="1100" u="none" dirty="0" smtClean="0">
                      <a:latin typeface="Arial" panose="020B0604020202020204" pitchFamily="34" charset="0"/>
                    </a:rPr>
                    <a:t>0</a:t>
                  </a:r>
                  <a:endParaRPr lang="en-US" altLang="zh-CN" sz="1100" u="none" dirty="0">
                    <a:latin typeface="Arial" panose="020B0604020202020204" pitchFamily="34" charset="0"/>
                  </a:endParaRPr>
                </a:p>
              </p:txBody>
            </p:sp>
            <p:sp>
              <p:nvSpPr>
                <p:cNvPr id="27" name="Line 192"/>
                <p:cNvSpPr>
                  <a:spLocks noChangeShapeType="1"/>
                </p:cNvSpPr>
                <p:nvPr/>
              </p:nvSpPr>
              <p:spPr bwMode="auto">
                <a:xfrm>
                  <a:off x="3976" y="1054"/>
                  <a:ext cx="535" cy="0"/>
                </a:xfrm>
                <a:prstGeom prst="line">
                  <a:avLst/>
                </a:prstGeom>
                <a:noFill/>
                <a:ln w="9525">
                  <a:solidFill>
                    <a:schemeClr val="tx1"/>
                  </a:solidFill>
                  <a:round/>
                </a:ln>
              </p:spPr>
              <p:txBody>
                <a:bodyPr/>
                <a:lstStyle/>
                <a:p>
                  <a:endParaRPr lang="zh-CN" altLang="en-US" sz="3600" u="none"/>
                </a:p>
              </p:txBody>
            </p:sp>
            <p:sp>
              <p:nvSpPr>
                <p:cNvPr id="28" name="Text Box 193"/>
                <p:cNvSpPr txBox="1">
                  <a:spLocks noChangeArrowheads="1"/>
                </p:cNvSpPr>
                <p:nvPr/>
              </p:nvSpPr>
              <p:spPr bwMode="auto">
                <a:xfrm>
                  <a:off x="4014" y="923"/>
                  <a:ext cx="489" cy="166"/>
                </a:xfrm>
                <a:prstGeom prst="rect">
                  <a:avLst/>
                </a:prstGeom>
                <a:noFill/>
                <a:ln w="9525">
                  <a:noFill/>
                  <a:miter lim="800000"/>
                </a:ln>
              </p:spPr>
              <p:txBody>
                <a:bodyPr wrap="none">
                  <a:spAutoFit/>
                </a:bodyPr>
                <a:lstStyle/>
                <a:p>
                  <a:pPr eaLnBrk="1" hangingPunct="1"/>
                  <a:r>
                    <a:rPr lang="zh-CN" altLang="en-US" sz="1100" u="none" dirty="0">
                      <a:latin typeface="Arial" panose="020B0604020202020204" pitchFamily="34" charset="0"/>
                    </a:rPr>
                    <a:t>新的</a:t>
                  </a:r>
                  <a:r>
                    <a:rPr lang="en-US" altLang="zh-CN" sz="1100" u="none" dirty="0" smtClean="0">
                      <a:latin typeface="Arial" panose="020B0604020202020204" pitchFamily="34" charset="0"/>
                    </a:rPr>
                    <a:t>ACK</a:t>
                  </a:r>
                  <a:endParaRPr lang="en-US" altLang="zh-CN" sz="1100" u="none" dirty="0">
                    <a:latin typeface="Arial" panose="020B0604020202020204" pitchFamily="34" charset="0"/>
                  </a:endParaRPr>
                </a:p>
              </p:txBody>
            </p:sp>
            <p:sp>
              <p:nvSpPr>
                <p:cNvPr id="29" name="Text Box 194"/>
                <p:cNvSpPr txBox="1">
                  <a:spLocks noChangeArrowheads="1"/>
                </p:cNvSpPr>
                <p:nvPr/>
              </p:nvSpPr>
              <p:spPr bwMode="auto">
                <a:xfrm>
                  <a:off x="4311" y="904"/>
                  <a:ext cx="181" cy="370"/>
                </a:xfrm>
                <a:prstGeom prst="rect">
                  <a:avLst/>
                </a:prstGeom>
                <a:noFill/>
                <a:ln w="9525">
                  <a:noFill/>
                  <a:miter lim="800000"/>
                </a:ln>
              </p:spPr>
              <p:txBody>
                <a:bodyPr wrap="none">
                  <a:spAutoFit/>
                </a:bodyPr>
                <a:lstStyle/>
                <a:p>
                  <a:pPr eaLnBrk="1" hangingPunct="1"/>
                  <a:r>
                    <a:rPr lang="en-US" altLang="zh-CN" sz="3200" u="none" dirty="0">
                      <a:latin typeface="Times New Roman" panose="02020603050405020304" pitchFamily="18" charset="0"/>
                    </a:rPr>
                    <a:t>.</a:t>
                  </a:r>
                </a:p>
              </p:txBody>
            </p:sp>
          </p:grpSp>
          <p:sp>
            <p:nvSpPr>
              <p:cNvPr id="20" name="Freeform 195"/>
              <p:cNvSpPr/>
              <p:nvPr/>
            </p:nvSpPr>
            <p:spPr bwMode="auto">
              <a:xfrm rot="9705213">
                <a:off x="4212" y="1145"/>
                <a:ext cx="333" cy="452"/>
              </a:xfrm>
              <a:custGeom>
                <a:avLst/>
                <a:gdLst>
                  <a:gd name="T0" fmla="*/ 182 w 376"/>
                  <a:gd name="T1" fmla="*/ 306 h 452"/>
                  <a:gd name="T2" fmla="*/ 40 w 376"/>
                  <a:gd name="T3" fmla="*/ 269 h 452"/>
                  <a:gd name="T4" fmla="*/ 100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ffectLst/>
            </p:spPr>
            <p:txBody>
              <a:bodyPr/>
              <a:lstStyle/>
              <a:p>
                <a:endParaRPr lang="zh-CN" altLang="en-US" sz="3600" u="none"/>
              </a:p>
            </p:txBody>
          </p:sp>
          <p:grpSp>
            <p:nvGrpSpPr>
              <p:cNvPr id="21" name="Group 196"/>
              <p:cNvGrpSpPr/>
              <p:nvPr/>
            </p:nvGrpSpPr>
            <p:grpSpPr bwMode="auto">
              <a:xfrm>
                <a:off x="4449" y="1909"/>
                <a:ext cx="821" cy="409"/>
                <a:chOff x="4214" y="2922"/>
                <a:chExt cx="821" cy="409"/>
              </a:xfrm>
            </p:grpSpPr>
            <p:sp>
              <p:nvSpPr>
                <p:cNvPr id="23" name="Text Box 197"/>
                <p:cNvSpPr txBox="1">
                  <a:spLocks noChangeArrowheads="1"/>
                </p:cNvSpPr>
                <p:nvPr/>
              </p:nvSpPr>
              <p:spPr bwMode="auto">
                <a:xfrm>
                  <a:off x="4214" y="3062"/>
                  <a:ext cx="821" cy="269"/>
                </a:xfrm>
                <a:prstGeom prst="rect">
                  <a:avLst/>
                </a:prstGeom>
                <a:noFill/>
                <a:ln w="9525">
                  <a:noFill/>
                  <a:miter lim="800000"/>
                </a:ln>
              </p:spPr>
              <p:txBody>
                <a:bodyPr wrap="none">
                  <a:spAutoFit/>
                </a:bodyPr>
                <a:lstStyle/>
                <a:p>
                  <a:pPr algn="ctr" eaLnBrk="1" hangingPunct="1">
                    <a:lnSpc>
                      <a:spcPct val="80000"/>
                    </a:lnSpc>
                  </a:pPr>
                  <a:r>
                    <a:rPr lang="en-US" altLang="zh-CN" sz="1100" u="none" dirty="0" err="1">
                      <a:latin typeface="Arial" panose="020B0604020202020204" pitchFamily="34" charset="0"/>
                    </a:rPr>
                    <a:t>dupACKcount</a:t>
                  </a:r>
                  <a:r>
                    <a:rPr lang="en-US" altLang="zh-CN" sz="1100" u="none" dirty="0">
                      <a:latin typeface="Arial" panose="020B0604020202020204" pitchFamily="34" charset="0"/>
                    </a:rPr>
                    <a:t>++</a:t>
                  </a:r>
                </a:p>
                <a:p>
                  <a:pPr algn="ctr" eaLnBrk="1" hangingPunct="1">
                    <a:lnSpc>
                      <a:spcPct val="80000"/>
                    </a:lnSpc>
                  </a:pPr>
                  <a:endParaRPr lang="en-US" altLang="zh-CN" sz="1600" u="none" dirty="0">
                    <a:latin typeface="Arial" panose="020B0604020202020204" pitchFamily="34" charset="0"/>
                  </a:endParaRPr>
                </a:p>
              </p:txBody>
            </p:sp>
            <p:sp>
              <p:nvSpPr>
                <p:cNvPr id="24" name="Line 198"/>
                <p:cNvSpPr>
                  <a:spLocks noChangeShapeType="1"/>
                </p:cNvSpPr>
                <p:nvPr/>
              </p:nvSpPr>
              <p:spPr bwMode="auto">
                <a:xfrm>
                  <a:off x="4353" y="3071"/>
                  <a:ext cx="535" cy="0"/>
                </a:xfrm>
                <a:prstGeom prst="line">
                  <a:avLst/>
                </a:prstGeom>
                <a:noFill/>
                <a:ln w="9525">
                  <a:solidFill>
                    <a:schemeClr val="tx1"/>
                  </a:solidFill>
                  <a:round/>
                </a:ln>
              </p:spPr>
              <p:txBody>
                <a:bodyPr/>
                <a:lstStyle/>
                <a:p>
                  <a:endParaRPr lang="zh-CN" altLang="en-US" sz="3600" u="none"/>
                </a:p>
              </p:txBody>
            </p:sp>
            <p:sp>
              <p:nvSpPr>
                <p:cNvPr id="25" name="Text Box 199"/>
                <p:cNvSpPr txBox="1">
                  <a:spLocks noChangeArrowheads="1"/>
                </p:cNvSpPr>
                <p:nvPr/>
              </p:nvSpPr>
              <p:spPr bwMode="auto">
                <a:xfrm>
                  <a:off x="4295" y="2922"/>
                  <a:ext cx="489" cy="166"/>
                </a:xfrm>
                <a:prstGeom prst="rect">
                  <a:avLst/>
                </a:prstGeom>
                <a:noFill/>
                <a:ln w="9525">
                  <a:noFill/>
                  <a:miter lim="800000"/>
                </a:ln>
              </p:spPr>
              <p:txBody>
                <a:bodyPr wrap="none">
                  <a:spAutoFit/>
                </a:bodyPr>
                <a:lstStyle/>
                <a:p>
                  <a:pPr eaLnBrk="1" hangingPunct="1"/>
                  <a:r>
                    <a:rPr lang="zh-CN" altLang="en-US" sz="1100" u="none" dirty="0">
                      <a:latin typeface="Arial" panose="020B0604020202020204" pitchFamily="34" charset="0"/>
                    </a:rPr>
                    <a:t>重复</a:t>
                  </a:r>
                  <a:r>
                    <a:rPr lang="en-US" altLang="zh-CN" sz="1100" u="none" dirty="0" smtClean="0">
                      <a:latin typeface="Arial" panose="020B0604020202020204" pitchFamily="34" charset="0"/>
                    </a:rPr>
                    <a:t>ACK</a:t>
                  </a:r>
                  <a:endParaRPr lang="en-US" altLang="zh-CN" sz="1100" u="none" dirty="0">
                    <a:latin typeface="Arial" panose="020B0604020202020204" pitchFamily="34" charset="0"/>
                  </a:endParaRPr>
                </a:p>
              </p:txBody>
            </p:sp>
          </p:grpSp>
          <p:sp>
            <p:nvSpPr>
              <p:cNvPr id="22" name="Freeform 200"/>
              <p:cNvSpPr/>
              <p:nvPr/>
            </p:nvSpPr>
            <p:spPr bwMode="auto">
              <a:xfrm rot="-7516021">
                <a:off x="4290" y="1673"/>
                <a:ext cx="333" cy="452"/>
              </a:xfrm>
              <a:custGeom>
                <a:avLst/>
                <a:gdLst>
                  <a:gd name="T0" fmla="*/ 182 w 376"/>
                  <a:gd name="T1" fmla="*/ 306 h 452"/>
                  <a:gd name="T2" fmla="*/ 40 w 376"/>
                  <a:gd name="T3" fmla="*/ 269 h 452"/>
                  <a:gd name="T4" fmla="*/ 100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ffectLst/>
            </p:spPr>
            <p:txBody>
              <a:bodyPr/>
              <a:lstStyle/>
              <a:p>
                <a:endParaRPr lang="zh-CN" altLang="en-US" sz="3600" u="none"/>
              </a:p>
            </p:txBody>
          </p:sp>
        </p:grpSp>
        <p:grpSp>
          <p:nvGrpSpPr>
            <p:cNvPr id="32" name="Group 245"/>
            <p:cNvGrpSpPr/>
            <p:nvPr/>
          </p:nvGrpSpPr>
          <p:grpSpPr bwMode="auto">
            <a:xfrm>
              <a:off x="3686268" y="3701394"/>
              <a:ext cx="2569356" cy="1463438"/>
              <a:chOff x="2538" y="2960"/>
              <a:chExt cx="1623" cy="927"/>
            </a:xfrm>
          </p:grpSpPr>
          <p:grpSp>
            <p:nvGrpSpPr>
              <p:cNvPr id="33" name="Group 167"/>
              <p:cNvGrpSpPr/>
              <p:nvPr/>
            </p:nvGrpSpPr>
            <p:grpSpPr bwMode="auto">
              <a:xfrm>
                <a:off x="2538" y="2960"/>
                <a:ext cx="800" cy="927"/>
                <a:chOff x="2454" y="3045"/>
                <a:chExt cx="800" cy="927"/>
              </a:xfrm>
            </p:grpSpPr>
            <p:sp>
              <p:nvSpPr>
                <p:cNvPr id="39" name="Oval 168"/>
                <p:cNvSpPr>
                  <a:spLocks noChangeArrowheads="1"/>
                </p:cNvSpPr>
                <p:nvPr/>
              </p:nvSpPr>
              <p:spPr bwMode="auto">
                <a:xfrm>
                  <a:off x="2454" y="3045"/>
                  <a:ext cx="800" cy="754"/>
                </a:xfrm>
                <a:prstGeom prst="ellipse">
                  <a:avLst/>
                </a:prstGeom>
                <a:solidFill>
                  <a:schemeClr val="accent1"/>
                </a:solidFill>
                <a:ln w="9525">
                  <a:solidFill>
                    <a:schemeClr val="tx1"/>
                  </a:solidFill>
                  <a:round/>
                </a:ln>
              </p:spPr>
              <p:txBody>
                <a:bodyPr wrap="none" anchor="ctr"/>
                <a:lstStyle/>
                <a:p>
                  <a:pPr algn="ctr"/>
                  <a:endParaRPr lang="en-US" altLang="zh-CN" sz="3600" u="none"/>
                </a:p>
              </p:txBody>
            </p:sp>
            <p:sp>
              <p:nvSpPr>
                <p:cNvPr id="40" name="Text Box 169"/>
                <p:cNvSpPr txBox="1">
                  <a:spLocks noChangeArrowheads="1"/>
                </p:cNvSpPr>
                <p:nvPr/>
              </p:nvSpPr>
              <p:spPr bwMode="auto">
                <a:xfrm>
                  <a:off x="2775" y="3212"/>
                  <a:ext cx="198" cy="760"/>
                </a:xfrm>
                <a:prstGeom prst="rect">
                  <a:avLst/>
                </a:prstGeom>
                <a:noFill/>
                <a:ln w="9525">
                  <a:noFill/>
                  <a:miter lim="800000"/>
                </a:ln>
              </p:spPr>
              <p:txBody>
                <a:bodyPr wrap="none">
                  <a:spAutoFit/>
                </a:bodyPr>
                <a:lstStyle/>
                <a:p>
                  <a:pPr algn="ctr" eaLnBrk="1" hangingPunct="1"/>
                  <a:r>
                    <a:rPr lang="en-US" altLang="zh-CN" sz="3600" u="none" dirty="0">
                      <a:latin typeface="Arial" panose="020B0604020202020204" pitchFamily="34" charset="0"/>
                    </a:rPr>
                    <a:t> </a:t>
                  </a:r>
                </a:p>
                <a:p>
                  <a:pPr algn="ctr" eaLnBrk="1" hangingPunct="1"/>
                  <a:endParaRPr lang="en-US" altLang="zh-CN" sz="3600" u="none" dirty="0">
                    <a:latin typeface="Arial" panose="020B0604020202020204" pitchFamily="34" charset="0"/>
                  </a:endParaRPr>
                </a:p>
              </p:txBody>
            </p:sp>
            <p:sp>
              <p:nvSpPr>
                <p:cNvPr id="41" name="Text Box 170"/>
                <p:cNvSpPr txBox="1">
                  <a:spLocks noChangeArrowheads="1"/>
                </p:cNvSpPr>
                <p:nvPr/>
              </p:nvSpPr>
              <p:spPr bwMode="auto">
                <a:xfrm>
                  <a:off x="2513" y="3204"/>
                  <a:ext cx="700" cy="292"/>
                </a:xfrm>
                <a:prstGeom prst="rect">
                  <a:avLst/>
                </a:prstGeom>
                <a:noFill/>
                <a:ln w="9525">
                  <a:noFill/>
                  <a:miter lim="800000"/>
                </a:ln>
              </p:spPr>
              <p:txBody>
                <a:bodyPr wrap="none">
                  <a:spAutoFit/>
                </a:bodyPr>
                <a:lstStyle/>
                <a:p>
                  <a:pPr algn="ctr" eaLnBrk="1" hangingPunct="1"/>
                  <a:r>
                    <a:rPr lang="zh-CN" altLang="en-US" sz="2400" u="none" dirty="0" smtClean="0">
                      <a:solidFill>
                        <a:srgbClr val="FFFF00"/>
                      </a:solidFill>
                      <a:latin typeface="Arial" panose="020B0604020202020204" pitchFamily="34" charset="0"/>
                    </a:rPr>
                    <a:t>快恢复</a:t>
                  </a:r>
                  <a:endParaRPr lang="en-US" altLang="zh-CN" sz="2400" u="none" dirty="0">
                    <a:solidFill>
                      <a:srgbClr val="FFFF00"/>
                    </a:solidFill>
                    <a:latin typeface="Arial" panose="020B0604020202020204" pitchFamily="34" charset="0"/>
                  </a:endParaRPr>
                </a:p>
              </p:txBody>
            </p:sp>
          </p:grpSp>
          <p:sp>
            <p:nvSpPr>
              <p:cNvPr id="34" name="Freeform 220"/>
              <p:cNvSpPr/>
              <p:nvPr/>
            </p:nvSpPr>
            <p:spPr bwMode="auto">
              <a:xfrm>
                <a:off x="2775" y="3708"/>
                <a:ext cx="384" cy="161"/>
              </a:xfrm>
              <a:custGeom>
                <a:avLst/>
                <a:gdLst>
                  <a:gd name="T0" fmla="*/ 317 w 384"/>
                  <a:gd name="T1" fmla="*/ 0 h 161"/>
                  <a:gd name="T2" fmla="*/ 189 w 384"/>
                  <a:gd name="T3" fmla="*/ 155 h 161"/>
                  <a:gd name="T4" fmla="*/ 59 w 384"/>
                  <a:gd name="T5" fmla="*/ 13 h 161"/>
                  <a:gd name="T6" fmla="*/ 0 60000 65536"/>
                  <a:gd name="T7" fmla="*/ 0 60000 65536"/>
                  <a:gd name="T8" fmla="*/ 0 60000 65536"/>
                </a:gdLst>
                <a:ahLst/>
                <a:cxnLst>
                  <a:cxn ang="T6">
                    <a:pos x="T0" y="T1"/>
                  </a:cxn>
                  <a:cxn ang="T7">
                    <a:pos x="T2" y="T3"/>
                  </a:cxn>
                  <a:cxn ang="T8">
                    <a:pos x="T4" y="T5"/>
                  </a:cxn>
                </a:cxnLst>
                <a:rect l="0" t="0" r="r" b="b"/>
                <a:pathLst>
                  <a:path w="384" h="161">
                    <a:moveTo>
                      <a:pt x="317" y="0"/>
                    </a:moveTo>
                    <a:cubicBezTo>
                      <a:pt x="384" y="42"/>
                      <a:pt x="378" y="149"/>
                      <a:pt x="189" y="155"/>
                    </a:cubicBezTo>
                    <a:cubicBezTo>
                      <a:pt x="0" y="161"/>
                      <a:pt x="3" y="87"/>
                      <a:pt x="59" y="13"/>
                    </a:cubicBezTo>
                  </a:path>
                </a:pathLst>
              </a:custGeom>
              <a:noFill/>
              <a:ln w="9525">
                <a:solidFill>
                  <a:schemeClr val="tx1"/>
                </a:solidFill>
                <a:round/>
                <a:headEnd type="none" w="med" len="med"/>
                <a:tailEnd type="triangle" w="med" len="med"/>
              </a:ln>
              <a:effectLst/>
            </p:spPr>
            <p:txBody>
              <a:bodyPr/>
              <a:lstStyle/>
              <a:p>
                <a:endParaRPr lang="zh-CN" altLang="en-US" sz="3600" u="none"/>
              </a:p>
            </p:txBody>
          </p:sp>
          <p:grpSp>
            <p:nvGrpSpPr>
              <p:cNvPr id="35" name="Group 221"/>
              <p:cNvGrpSpPr/>
              <p:nvPr/>
            </p:nvGrpSpPr>
            <p:grpSpPr bwMode="auto">
              <a:xfrm>
                <a:off x="3191" y="3592"/>
                <a:ext cx="970" cy="286"/>
                <a:chOff x="3542" y="3496"/>
                <a:chExt cx="970" cy="286"/>
              </a:xfrm>
            </p:grpSpPr>
            <p:sp>
              <p:nvSpPr>
                <p:cNvPr id="36" name="Text Box 222"/>
                <p:cNvSpPr txBox="1">
                  <a:spLocks noChangeArrowheads="1"/>
                </p:cNvSpPr>
                <p:nvPr/>
              </p:nvSpPr>
              <p:spPr bwMode="auto">
                <a:xfrm>
                  <a:off x="3546" y="3632"/>
                  <a:ext cx="966" cy="150"/>
                </a:xfrm>
                <a:prstGeom prst="rect">
                  <a:avLst/>
                </a:prstGeom>
                <a:noFill/>
                <a:ln w="9525">
                  <a:noFill/>
                  <a:miter lim="800000"/>
                </a:ln>
              </p:spPr>
              <p:txBody>
                <a:bodyPr wrap="none">
                  <a:spAutoFit/>
                </a:bodyPr>
                <a:lstStyle/>
                <a:p>
                  <a:pPr eaLnBrk="1" hangingPunct="1">
                    <a:lnSpc>
                      <a:spcPct val="85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a:t>
                  </a:r>
                  <a:r>
                    <a:rPr lang="en-US" altLang="zh-CN" sz="1100" u="none" dirty="0" err="1">
                      <a:latin typeface="Arial" panose="020B0604020202020204" pitchFamily="34" charset="0"/>
                    </a:rPr>
                    <a:t>cwnd</a:t>
                  </a:r>
                  <a:r>
                    <a:rPr lang="en-US" altLang="zh-CN" sz="1100" u="none" dirty="0">
                      <a:latin typeface="Arial" panose="020B0604020202020204" pitchFamily="34" charset="0"/>
                    </a:rPr>
                    <a:t> + </a:t>
                  </a:r>
                  <a:r>
                    <a:rPr lang="en-US" altLang="zh-CN" sz="1100" u="none" dirty="0" smtClean="0">
                      <a:latin typeface="Arial" panose="020B0604020202020204" pitchFamily="34" charset="0"/>
                    </a:rPr>
                    <a:t>MSS</a:t>
                  </a:r>
                  <a:endParaRPr lang="en-US" altLang="zh-CN" sz="1100" u="none" dirty="0">
                    <a:latin typeface="Arial" panose="020B0604020202020204" pitchFamily="34" charset="0"/>
                  </a:endParaRPr>
                </a:p>
              </p:txBody>
            </p:sp>
            <p:sp>
              <p:nvSpPr>
                <p:cNvPr id="37" name="Line 223"/>
                <p:cNvSpPr>
                  <a:spLocks noChangeShapeType="1"/>
                </p:cNvSpPr>
                <p:nvPr/>
              </p:nvSpPr>
              <p:spPr bwMode="auto">
                <a:xfrm>
                  <a:off x="3600" y="3645"/>
                  <a:ext cx="535" cy="0"/>
                </a:xfrm>
                <a:prstGeom prst="line">
                  <a:avLst/>
                </a:prstGeom>
                <a:noFill/>
                <a:ln w="9525">
                  <a:solidFill>
                    <a:schemeClr val="tx1"/>
                  </a:solidFill>
                  <a:round/>
                </a:ln>
              </p:spPr>
              <p:txBody>
                <a:bodyPr/>
                <a:lstStyle/>
                <a:p>
                  <a:endParaRPr lang="zh-CN" altLang="en-US" sz="3600" u="none"/>
                </a:p>
              </p:txBody>
            </p:sp>
            <p:sp>
              <p:nvSpPr>
                <p:cNvPr id="38" name="Text Box 224"/>
                <p:cNvSpPr txBox="1">
                  <a:spLocks noChangeArrowheads="1"/>
                </p:cNvSpPr>
                <p:nvPr/>
              </p:nvSpPr>
              <p:spPr bwMode="auto">
                <a:xfrm>
                  <a:off x="3542" y="3496"/>
                  <a:ext cx="667" cy="166"/>
                </a:xfrm>
                <a:prstGeom prst="rect">
                  <a:avLst/>
                </a:prstGeom>
                <a:noFill/>
                <a:ln w="9525">
                  <a:noFill/>
                  <a:miter lim="800000"/>
                </a:ln>
              </p:spPr>
              <p:txBody>
                <a:bodyPr wrap="none">
                  <a:spAutoFit/>
                </a:bodyPr>
                <a:lstStyle/>
                <a:p>
                  <a:pPr eaLnBrk="1" hangingPunct="1"/>
                  <a:r>
                    <a:rPr lang="zh-CN" altLang="en-US" sz="1100" u="none" dirty="0" smtClean="0">
                      <a:latin typeface="Arial" panose="020B0604020202020204" pitchFamily="34" charset="0"/>
                    </a:rPr>
                    <a:t>重复确认</a:t>
                  </a:r>
                  <a:r>
                    <a:rPr lang="en-US" altLang="zh-CN" sz="1100" u="none" dirty="0" smtClean="0">
                      <a:latin typeface="Arial" panose="020B0604020202020204" pitchFamily="34" charset="0"/>
                    </a:rPr>
                    <a:t>ACK</a:t>
                  </a:r>
                  <a:endParaRPr lang="en-US" altLang="zh-CN" sz="1100" u="none" dirty="0">
                    <a:latin typeface="Arial" panose="020B0604020202020204" pitchFamily="34" charset="0"/>
                  </a:endParaRPr>
                </a:p>
              </p:txBody>
            </p:sp>
          </p:grpSp>
        </p:grpSp>
        <p:grpSp>
          <p:nvGrpSpPr>
            <p:cNvPr id="42" name="Group 246"/>
            <p:cNvGrpSpPr/>
            <p:nvPr/>
          </p:nvGrpSpPr>
          <p:grpSpPr bwMode="auto">
            <a:xfrm>
              <a:off x="792379" y="2389504"/>
              <a:ext cx="3155099" cy="2083859"/>
              <a:chOff x="710" y="2129"/>
              <a:chExt cx="1993" cy="1320"/>
            </a:xfrm>
          </p:grpSpPr>
          <p:grpSp>
            <p:nvGrpSpPr>
              <p:cNvPr id="43" name="Group 212"/>
              <p:cNvGrpSpPr/>
              <p:nvPr/>
            </p:nvGrpSpPr>
            <p:grpSpPr bwMode="auto">
              <a:xfrm>
                <a:off x="710" y="2818"/>
                <a:ext cx="1102" cy="631"/>
                <a:chOff x="569" y="2768"/>
                <a:chExt cx="1102" cy="631"/>
              </a:xfrm>
            </p:grpSpPr>
            <p:sp>
              <p:nvSpPr>
                <p:cNvPr id="50" name="Text Box 213"/>
                <p:cNvSpPr txBox="1">
                  <a:spLocks noChangeArrowheads="1"/>
                </p:cNvSpPr>
                <p:nvPr/>
              </p:nvSpPr>
              <p:spPr bwMode="auto">
                <a:xfrm>
                  <a:off x="569" y="2912"/>
                  <a:ext cx="966" cy="487"/>
                </a:xfrm>
                <a:prstGeom prst="rect">
                  <a:avLst/>
                </a:prstGeom>
                <a:noFill/>
                <a:ln w="9525">
                  <a:noFill/>
                  <a:miter lim="800000"/>
                </a:ln>
              </p:spPr>
              <p:txBody>
                <a:bodyPr wrap="none">
                  <a:spAutoFit/>
                </a:bodyPr>
                <a:lstStyle/>
                <a:p>
                  <a:pPr algn="r" eaLnBrk="1" hangingPunct="1">
                    <a:lnSpc>
                      <a:spcPct val="80000"/>
                    </a:lnSpc>
                  </a:pPr>
                  <a:r>
                    <a:rPr lang="en-US" altLang="zh-CN" sz="1100" u="none" dirty="0" err="1">
                      <a:latin typeface="Arial" panose="020B0604020202020204" pitchFamily="34" charset="0"/>
                    </a:rPr>
                    <a:t>ssthresh</a:t>
                  </a:r>
                  <a:r>
                    <a:rPr lang="en-US" altLang="zh-CN" sz="1100" u="none" dirty="0">
                      <a:latin typeface="Arial" panose="020B0604020202020204" pitchFamily="34" charset="0"/>
                    </a:rPr>
                    <a:t>= </a:t>
                  </a:r>
                  <a:r>
                    <a:rPr lang="en-US" altLang="zh-CN" sz="1100" u="none" dirty="0" err="1">
                      <a:latin typeface="Arial" panose="020B0604020202020204" pitchFamily="34" charset="0"/>
                    </a:rPr>
                    <a:t>cwnd</a:t>
                  </a:r>
                  <a:r>
                    <a:rPr lang="en-US" altLang="zh-CN" sz="1100" u="none" dirty="0">
                      <a:latin typeface="Arial" panose="020B0604020202020204" pitchFamily="34" charset="0"/>
                    </a:rPr>
                    <a:t>/2</a:t>
                  </a:r>
                </a:p>
                <a:p>
                  <a:pPr algn="r" eaLnBrk="1" hangingPunct="1">
                    <a:lnSpc>
                      <a:spcPct val="80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a:t>
                  </a:r>
                  <a:r>
                    <a:rPr lang="en-US" altLang="zh-CN" sz="1100" u="none" dirty="0" err="1">
                      <a:latin typeface="Arial" panose="020B0604020202020204" pitchFamily="34" charset="0"/>
                    </a:rPr>
                    <a:t>ssthresh</a:t>
                  </a:r>
                  <a:r>
                    <a:rPr lang="en-US" altLang="zh-CN" sz="1100" u="none" dirty="0">
                      <a:latin typeface="Arial" panose="020B0604020202020204" pitchFamily="34" charset="0"/>
                    </a:rPr>
                    <a:t> + 3</a:t>
                  </a:r>
                </a:p>
                <a:p>
                  <a:pPr algn="ctr" eaLnBrk="1" hangingPunct="1">
                    <a:lnSpc>
                      <a:spcPct val="85000"/>
                    </a:lnSpc>
                  </a:pPr>
                  <a:r>
                    <a:rPr lang="zh-CN" altLang="en-US" sz="1600" u="none" dirty="0">
                      <a:latin typeface="Arial" panose="020B0604020202020204" pitchFamily="34" charset="0"/>
                    </a:rPr>
                    <a:t>重传报文段</a:t>
                  </a:r>
                  <a:endParaRPr lang="en-US" altLang="zh-CN" sz="1600" u="none" dirty="0">
                    <a:latin typeface="Arial" panose="020B0604020202020204" pitchFamily="34" charset="0"/>
                  </a:endParaRPr>
                </a:p>
                <a:p>
                  <a:pPr algn="r" eaLnBrk="1" hangingPunct="1">
                    <a:lnSpc>
                      <a:spcPct val="80000"/>
                    </a:lnSpc>
                  </a:pPr>
                  <a:endParaRPr lang="en-US" altLang="zh-CN" sz="1600" u="none" dirty="0">
                    <a:solidFill>
                      <a:schemeClr val="bg2"/>
                    </a:solidFill>
                    <a:latin typeface="Arial" panose="020B0604020202020204" pitchFamily="34" charset="0"/>
                  </a:endParaRPr>
                </a:p>
              </p:txBody>
            </p:sp>
            <p:sp>
              <p:nvSpPr>
                <p:cNvPr id="51" name="Line 214"/>
                <p:cNvSpPr>
                  <a:spLocks noChangeShapeType="1"/>
                </p:cNvSpPr>
                <p:nvPr/>
              </p:nvSpPr>
              <p:spPr bwMode="auto">
                <a:xfrm>
                  <a:off x="925" y="2913"/>
                  <a:ext cx="535" cy="0"/>
                </a:xfrm>
                <a:prstGeom prst="line">
                  <a:avLst/>
                </a:prstGeom>
                <a:noFill/>
                <a:ln w="9525">
                  <a:solidFill>
                    <a:schemeClr val="tx1"/>
                  </a:solidFill>
                  <a:round/>
                </a:ln>
              </p:spPr>
              <p:txBody>
                <a:bodyPr/>
                <a:lstStyle/>
                <a:p>
                  <a:endParaRPr lang="zh-CN" altLang="en-US" sz="3600" u="none"/>
                </a:p>
              </p:txBody>
            </p:sp>
            <p:sp>
              <p:nvSpPr>
                <p:cNvPr id="52" name="Text Box 215"/>
                <p:cNvSpPr txBox="1">
                  <a:spLocks noChangeArrowheads="1"/>
                </p:cNvSpPr>
                <p:nvPr/>
              </p:nvSpPr>
              <p:spPr bwMode="auto">
                <a:xfrm>
                  <a:off x="751" y="2768"/>
                  <a:ext cx="920" cy="166"/>
                </a:xfrm>
                <a:prstGeom prst="rect">
                  <a:avLst/>
                </a:prstGeom>
                <a:noFill/>
                <a:ln w="9525">
                  <a:noFill/>
                  <a:miter lim="800000"/>
                </a:ln>
              </p:spPr>
              <p:txBody>
                <a:bodyPr wrap="none">
                  <a:spAutoFit/>
                </a:bodyPr>
                <a:lstStyle/>
                <a:p>
                  <a:pPr eaLnBrk="1" hangingPunct="1"/>
                  <a:r>
                    <a:rPr lang="en-US" altLang="zh-CN" sz="1100" u="none" dirty="0" err="1">
                      <a:latin typeface="Arial" panose="020B0604020202020204" pitchFamily="34" charset="0"/>
                    </a:rPr>
                    <a:t>dupACKcount</a:t>
                  </a:r>
                  <a:r>
                    <a:rPr lang="en-US" altLang="zh-CN" sz="1100" u="none" dirty="0">
                      <a:latin typeface="Arial" panose="020B0604020202020204" pitchFamily="34" charset="0"/>
                    </a:rPr>
                    <a:t> == 3</a:t>
                  </a:r>
                </a:p>
              </p:txBody>
            </p:sp>
          </p:grpSp>
          <p:grpSp>
            <p:nvGrpSpPr>
              <p:cNvPr id="44" name="Group 216"/>
              <p:cNvGrpSpPr/>
              <p:nvPr/>
            </p:nvGrpSpPr>
            <p:grpSpPr bwMode="auto">
              <a:xfrm>
                <a:off x="1813" y="2454"/>
                <a:ext cx="890" cy="540"/>
                <a:chOff x="419" y="2872"/>
                <a:chExt cx="890" cy="540"/>
              </a:xfrm>
            </p:grpSpPr>
            <p:sp>
              <p:nvSpPr>
                <p:cNvPr id="47" name="Text Box 217"/>
                <p:cNvSpPr txBox="1">
                  <a:spLocks noChangeArrowheads="1"/>
                </p:cNvSpPr>
                <p:nvPr/>
              </p:nvSpPr>
              <p:spPr bwMode="auto">
                <a:xfrm>
                  <a:off x="439" y="2872"/>
                  <a:ext cx="324" cy="166"/>
                </a:xfrm>
                <a:prstGeom prst="rect">
                  <a:avLst/>
                </a:prstGeom>
                <a:noFill/>
                <a:ln w="9525">
                  <a:noFill/>
                  <a:miter lim="800000"/>
                </a:ln>
              </p:spPr>
              <p:txBody>
                <a:bodyPr wrap="none">
                  <a:spAutoFit/>
                </a:bodyPr>
                <a:lstStyle/>
                <a:p>
                  <a:pPr eaLnBrk="1" hangingPunct="1"/>
                  <a:r>
                    <a:rPr lang="zh-CN" altLang="en-US" sz="1100" u="none" dirty="0" smtClean="0">
                      <a:latin typeface="Arial" panose="020B0604020202020204" pitchFamily="34" charset="0"/>
                    </a:rPr>
                    <a:t>超时</a:t>
                  </a:r>
                  <a:r>
                    <a:rPr lang="en-US" altLang="zh-CN" sz="1100" u="none" dirty="0" smtClean="0">
                      <a:latin typeface="Arial" panose="020B0604020202020204" pitchFamily="34" charset="0"/>
                    </a:rPr>
                    <a:t>t</a:t>
                  </a:r>
                  <a:endParaRPr lang="en-US" altLang="zh-CN" sz="1100" u="none" dirty="0">
                    <a:latin typeface="Arial" panose="020B0604020202020204" pitchFamily="34" charset="0"/>
                  </a:endParaRPr>
                </a:p>
              </p:txBody>
            </p:sp>
            <p:sp>
              <p:nvSpPr>
                <p:cNvPr id="48" name="Text Box 218"/>
                <p:cNvSpPr txBox="1">
                  <a:spLocks noChangeArrowheads="1"/>
                </p:cNvSpPr>
                <p:nvPr/>
              </p:nvSpPr>
              <p:spPr bwMode="auto">
                <a:xfrm>
                  <a:off x="419" y="2989"/>
                  <a:ext cx="890" cy="423"/>
                </a:xfrm>
                <a:prstGeom prst="rect">
                  <a:avLst/>
                </a:prstGeom>
                <a:noFill/>
                <a:ln w="9525">
                  <a:noFill/>
                  <a:miter lim="800000"/>
                </a:ln>
              </p:spPr>
              <p:txBody>
                <a:bodyPr wrap="none">
                  <a:spAutoFit/>
                </a:bodyPr>
                <a:lstStyle/>
                <a:p>
                  <a:pPr eaLnBrk="1" hangingPunct="1">
                    <a:lnSpc>
                      <a:spcPct val="85000"/>
                    </a:lnSpc>
                  </a:pPr>
                  <a:r>
                    <a:rPr lang="en-US" altLang="zh-CN" sz="1100" u="none" dirty="0" err="1">
                      <a:latin typeface="Arial" panose="020B0604020202020204" pitchFamily="34" charset="0"/>
                    </a:rPr>
                    <a:t>ssthresh</a:t>
                  </a:r>
                  <a:r>
                    <a:rPr lang="en-US" altLang="zh-CN" sz="1100" u="none" dirty="0">
                      <a:latin typeface="Arial" panose="020B0604020202020204" pitchFamily="34" charset="0"/>
                    </a:rPr>
                    <a:t> = </a:t>
                  </a:r>
                  <a:r>
                    <a:rPr lang="en-US" altLang="zh-CN" sz="1100" u="none" dirty="0" err="1">
                      <a:latin typeface="Arial" panose="020B0604020202020204" pitchFamily="34" charset="0"/>
                    </a:rPr>
                    <a:t>cwnd</a:t>
                  </a:r>
                  <a:r>
                    <a:rPr lang="en-US" altLang="zh-CN" sz="1100" u="none" dirty="0">
                      <a:latin typeface="Arial" panose="020B0604020202020204" pitchFamily="34" charset="0"/>
                    </a:rPr>
                    <a:t>/2</a:t>
                  </a:r>
                </a:p>
                <a:p>
                  <a:pPr eaLnBrk="1" hangingPunct="1">
                    <a:lnSpc>
                      <a:spcPct val="85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1 </a:t>
                  </a:r>
                </a:p>
                <a:p>
                  <a:pPr eaLnBrk="1" hangingPunct="1">
                    <a:lnSpc>
                      <a:spcPct val="85000"/>
                    </a:lnSpc>
                  </a:pPr>
                  <a:r>
                    <a:rPr lang="en-US" altLang="zh-CN" sz="1100" u="none" dirty="0" err="1">
                      <a:latin typeface="Arial" panose="020B0604020202020204" pitchFamily="34" charset="0"/>
                    </a:rPr>
                    <a:t>dupACKcount</a:t>
                  </a:r>
                  <a:r>
                    <a:rPr lang="en-US" altLang="zh-CN" sz="1100" u="none" dirty="0">
                      <a:latin typeface="Arial" panose="020B0604020202020204" pitchFamily="34" charset="0"/>
                    </a:rPr>
                    <a:t> = 0</a:t>
                  </a:r>
                </a:p>
                <a:p>
                  <a:pPr>
                    <a:lnSpc>
                      <a:spcPct val="85000"/>
                    </a:lnSpc>
                  </a:pPr>
                  <a:r>
                    <a:rPr lang="zh-CN" altLang="en-US" sz="1100" u="none" dirty="0" smtClean="0">
                      <a:latin typeface="Arial" panose="020B0604020202020204" pitchFamily="34" charset="0"/>
                    </a:rPr>
                    <a:t>重传报文段</a:t>
                  </a:r>
                  <a:endParaRPr lang="en-US" altLang="zh-CN" sz="1100" u="none" dirty="0">
                    <a:latin typeface="Arial" panose="020B0604020202020204" pitchFamily="34" charset="0"/>
                  </a:endParaRPr>
                </a:p>
              </p:txBody>
            </p:sp>
            <p:sp>
              <p:nvSpPr>
                <p:cNvPr id="49" name="Line 219"/>
                <p:cNvSpPr>
                  <a:spLocks noChangeShapeType="1"/>
                </p:cNvSpPr>
                <p:nvPr/>
              </p:nvSpPr>
              <p:spPr bwMode="auto">
                <a:xfrm>
                  <a:off x="471" y="3014"/>
                  <a:ext cx="697" cy="0"/>
                </a:xfrm>
                <a:prstGeom prst="line">
                  <a:avLst/>
                </a:prstGeom>
                <a:noFill/>
                <a:ln w="9525">
                  <a:solidFill>
                    <a:schemeClr val="tx1"/>
                  </a:solidFill>
                  <a:round/>
                </a:ln>
              </p:spPr>
              <p:txBody>
                <a:bodyPr/>
                <a:lstStyle/>
                <a:p>
                  <a:endParaRPr lang="zh-CN" altLang="en-US" sz="3600" u="none"/>
                </a:p>
              </p:txBody>
            </p:sp>
          </p:grpSp>
          <p:sp>
            <p:nvSpPr>
              <p:cNvPr id="45" name="Freeform 225"/>
              <p:cNvSpPr/>
              <p:nvPr/>
            </p:nvSpPr>
            <p:spPr bwMode="auto">
              <a:xfrm>
                <a:off x="1722" y="2129"/>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chemeClr val="tx1"/>
                </a:solidFill>
                <a:round/>
                <a:headEnd type="none" w="med" len="med"/>
                <a:tailEnd type="triangle" w="med" len="med"/>
              </a:ln>
              <a:effectLst/>
            </p:spPr>
            <p:txBody>
              <a:bodyPr/>
              <a:lstStyle/>
              <a:p>
                <a:endParaRPr lang="zh-CN" altLang="en-US" sz="3600" u="none"/>
              </a:p>
            </p:txBody>
          </p:sp>
          <p:sp>
            <p:nvSpPr>
              <p:cNvPr id="46" name="Freeform 226"/>
              <p:cNvSpPr/>
              <p:nvPr/>
            </p:nvSpPr>
            <p:spPr bwMode="auto">
              <a:xfrm>
                <a:off x="1791" y="2146"/>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chemeClr val="tx1"/>
                </a:solidFill>
                <a:round/>
                <a:headEnd type="none" w="med" len="med"/>
                <a:tailEnd type="triangle" w="med" len="med"/>
              </a:ln>
              <a:effectLst/>
            </p:spPr>
            <p:txBody>
              <a:bodyPr/>
              <a:lstStyle/>
              <a:p>
                <a:endParaRPr lang="zh-CN" altLang="en-US" sz="3600" u="none"/>
              </a:p>
            </p:txBody>
          </p:sp>
        </p:grpSp>
        <p:grpSp>
          <p:nvGrpSpPr>
            <p:cNvPr id="53" name="Group 244"/>
            <p:cNvGrpSpPr/>
            <p:nvPr/>
          </p:nvGrpSpPr>
          <p:grpSpPr bwMode="auto">
            <a:xfrm>
              <a:off x="5004984" y="2381612"/>
              <a:ext cx="2715001" cy="1864421"/>
              <a:chOff x="3371" y="2124"/>
              <a:chExt cx="1715" cy="1181"/>
            </a:xfrm>
          </p:grpSpPr>
          <p:grpSp>
            <p:nvGrpSpPr>
              <p:cNvPr id="54" name="Group 201"/>
              <p:cNvGrpSpPr/>
              <p:nvPr/>
            </p:nvGrpSpPr>
            <p:grpSpPr bwMode="auto">
              <a:xfrm>
                <a:off x="4120" y="2796"/>
                <a:ext cx="966" cy="509"/>
                <a:chOff x="4142" y="2802"/>
                <a:chExt cx="966" cy="509"/>
              </a:xfrm>
            </p:grpSpPr>
            <p:sp>
              <p:nvSpPr>
                <p:cNvPr id="56" name="Text Box 202"/>
                <p:cNvSpPr txBox="1">
                  <a:spLocks noChangeArrowheads="1"/>
                </p:cNvSpPr>
                <p:nvPr/>
              </p:nvSpPr>
              <p:spPr bwMode="auto">
                <a:xfrm>
                  <a:off x="4142" y="2956"/>
                  <a:ext cx="966" cy="355"/>
                </a:xfrm>
                <a:prstGeom prst="rect">
                  <a:avLst/>
                </a:prstGeom>
                <a:noFill/>
                <a:ln w="9525">
                  <a:noFill/>
                  <a:miter lim="800000"/>
                </a:ln>
              </p:spPr>
              <p:txBody>
                <a:bodyPr wrap="none">
                  <a:spAutoFit/>
                </a:bodyPr>
                <a:lstStyle/>
                <a:p>
                  <a:pPr eaLnBrk="1" hangingPunct="1">
                    <a:lnSpc>
                      <a:spcPct val="80000"/>
                    </a:lnSpc>
                  </a:pPr>
                  <a:r>
                    <a:rPr lang="en-US" altLang="zh-CN" sz="1100" u="none" dirty="0" err="1">
                      <a:latin typeface="Arial" panose="020B0604020202020204" pitchFamily="34" charset="0"/>
                    </a:rPr>
                    <a:t>ssthresh</a:t>
                  </a:r>
                  <a:r>
                    <a:rPr lang="en-US" altLang="zh-CN" sz="1100" u="none" dirty="0">
                      <a:latin typeface="Arial" panose="020B0604020202020204" pitchFamily="34" charset="0"/>
                    </a:rPr>
                    <a:t>= </a:t>
                  </a:r>
                  <a:r>
                    <a:rPr lang="en-US" altLang="zh-CN" sz="1100" u="none" dirty="0" err="1">
                      <a:latin typeface="Arial" panose="020B0604020202020204" pitchFamily="34" charset="0"/>
                    </a:rPr>
                    <a:t>cwnd</a:t>
                  </a:r>
                  <a:r>
                    <a:rPr lang="en-US" altLang="zh-CN" sz="1100" u="none" dirty="0">
                      <a:latin typeface="Arial" panose="020B0604020202020204" pitchFamily="34" charset="0"/>
                    </a:rPr>
                    <a:t>/2</a:t>
                  </a:r>
                </a:p>
                <a:p>
                  <a:pPr eaLnBrk="1" hangingPunct="1">
                    <a:lnSpc>
                      <a:spcPct val="80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a:t>
                  </a:r>
                  <a:r>
                    <a:rPr lang="en-US" altLang="zh-CN" sz="1100" u="none" dirty="0" err="1">
                      <a:latin typeface="Arial" panose="020B0604020202020204" pitchFamily="34" charset="0"/>
                    </a:rPr>
                    <a:t>ssthresh</a:t>
                  </a:r>
                  <a:r>
                    <a:rPr lang="en-US" altLang="zh-CN" sz="1100" u="none" dirty="0">
                      <a:latin typeface="Arial" panose="020B0604020202020204" pitchFamily="34" charset="0"/>
                    </a:rPr>
                    <a:t> + 3</a:t>
                  </a:r>
                </a:p>
                <a:p>
                  <a:pPr eaLnBrk="1" hangingPunct="1">
                    <a:lnSpc>
                      <a:spcPct val="80000"/>
                    </a:lnSpc>
                  </a:pPr>
                  <a:r>
                    <a:rPr lang="zh-CN" altLang="en-US" sz="1600" u="none" dirty="0" smtClean="0">
                      <a:latin typeface="Arial" panose="020B0604020202020204" pitchFamily="34" charset="0"/>
                    </a:rPr>
                    <a:t>重传</a:t>
                  </a:r>
                  <a:endParaRPr lang="en-US" altLang="zh-CN" sz="1600" u="none" dirty="0">
                    <a:latin typeface="Arial" panose="020B0604020202020204" pitchFamily="34" charset="0"/>
                  </a:endParaRPr>
                </a:p>
              </p:txBody>
            </p:sp>
            <p:sp>
              <p:nvSpPr>
                <p:cNvPr id="57" name="Line 203"/>
                <p:cNvSpPr>
                  <a:spLocks noChangeShapeType="1"/>
                </p:cNvSpPr>
                <p:nvPr/>
              </p:nvSpPr>
              <p:spPr bwMode="auto">
                <a:xfrm>
                  <a:off x="4211" y="2950"/>
                  <a:ext cx="535" cy="0"/>
                </a:xfrm>
                <a:prstGeom prst="line">
                  <a:avLst/>
                </a:prstGeom>
                <a:noFill/>
                <a:ln w="9525">
                  <a:solidFill>
                    <a:schemeClr val="tx1"/>
                  </a:solidFill>
                  <a:round/>
                </a:ln>
              </p:spPr>
              <p:txBody>
                <a:bodyPr/>
                <a:lstStyle/>
                <a:p>
                  <a:endParaRPr lang="zh-CN" altLang="en-US" sz="3600" u="none"/>
                </a:p>
              </p:txBody>
            </p:sp>
            <p:sp>
              <p:nvSpPr>
                <p:cNvPr id="58" name="Text Box 204"/>
                <p:cNvSpPr txBox="1">
                  <a:spLocks noChangeArrowheads="1"/>
                </p:cNvSpPr>
                <p:nvPr/>
              </p:nvSpPr>
              <p:spPr bwMode="auto">
                <a:xfrm>
                  <a:off x="4154" y="2802"/>
                  <a:ext cx="920" cy="166"/>
                </a:xfrm>
                <a:prstGeom prst="rect">
                  <a:avLst/>
                </a:prstGeom>
                <a:noFill/>
                <a:ln w="9525">
                  <a:noFill/>
                  <a:miter lim="800000"/>
                </a:ln>
              </p:spPr>
              <p:txBody>
                <a:bodyPr wrap="none">
                  <a:spAutoFit/>
                </a:bodyPr>
                <a:lstStyle/>
                <a:p>
                  <a:pPr eaLnBrk="1" hangingPunct="1"/>
                  <a:r>
                    <a:rPr lang="en-US" altLang="zh-CN" sz="1100" u="none" dirty="0" err="1">
                      <a:latin typeface="Arial" panose="020B0604020202020204" pitchFamily="34" charset="0"/>
                    </a:rPr>
                    <a:t>dupACKcount</a:t>
                  </a:r>
                  <a:r>
                    <a:rPr lang="en-US" altLang="zh-CN" sz="1100" u="none" dirty="0">
                      <a:latin typeface="Arial" panose="020B0604020202020204" pitchFamily="34" charset="0"/>
                    </a:rPr>
                    <a:t> == 3</a:t>
                  </a:r>
                </a:p>
              </p:txBody>
            </p:sp>
          </p:grpSp>
          <p:sp>
            <p:nvSpPr>
              <p:cNvPr id="55" name="Freeform 227"/>
              <p:cNvSpPr/>
              <p:nvPr/>
            </p:nvSpPr>
            <p:spPr bwMode="auto">
              <a:xfrm flipH="1">
                <a:off x="3371" y="2124"/>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chemeClr val="tx1"/>
                </a:solidFill>
                <a:round/>
                <a:headEnd type="none" w="med" len="med"/>
                <a:tailEnd type="triangle" w="med" len="med"/>
              </a:ln>
              <a:effectLst/>
            </p:spPr>
            <p:txBody>
              <a:bodyPr/>
              <a:lstStyle/>
              <a:p>
                <a:endParaRPr lang="zh-CN" altLang="en-US" sz="3600" u="none"/>
              </a:p>
            </p:txBody>
          </p:sp>
        </p:grpSp>
        <p:grpSp>
          <p:nvGrpSpPr>
            <p:cNvPr id="59" name="Group 243"/>
            <p:cNvGrpSpPr/>
            <p:nvPr/>
          </p:nvGrpSpPr>
          <p:grpSpPr bwMode="auto">
            <a:xfrm>
              <a:off x="4639286" y="2406871"/>
              <a:ext cx="1404201" cy="1727076"/>
              <a:chOff x="3140" y="2140"/>
              <a:chExt cx="887" cy="1094"/>
            </a:xfrm>
          </p:grpSpPr>
          <p:sp>
            <p:nvSpPr>
              <p:cNvPr id="60" name="Freeform 228"/>
              <p:cNvSpPr/>
              <p:nvPr/>
            </p:nvSpPr>
            <p:spPr bwMode="auto">
              <a:xfrm flipH="1">
                <a:off x="3327" y="2140"/>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chemeClr val="tx1"/>
                </a:solidFill>
                <a:round/>
                <a:headEnd type="none" w="med" len="med"/>
                <a:tailEnd type="triangle" w="med" len="med"/>
              </a:ln>
              <a:effectLst/>
            </p:spPr>
            <p:txBody>
              <a:bodyPr/>
              <a:lstStyle/>
              <a:p>
                <a:endParaRPr lang="zh-CN" altLang="en-US" sz="3600" u="none"/>
              </a:p>
            </p:txBody>
          </p:sp>
          <p:grpSp>
            <p:nvGrpSpPr>
              <p:cNvPr id="61" name="Group 229"/>
              <p:cNvGrpSpPr/>
              <p:nvPr/>
            </p:nvGrpSpPr>
            <p:grpSpPr bwMode="auto">
              <a:xfrm>
                <a:off x="3140" y="2649"/>
                <a:ext cx="868" cy="585"/>
                <a:chOff x="932" y="3496"/>
                <a:chExt cx="868" cy="585"/>
              </a:xfrm>
            </p:grpSpPr>
            <p:sp>
              <p:nvSpPr>
                <p:cNvPr id="62" name="Text Box 230"/>
                <p:cNvSpPr txBox="1">
                  <a:spLocks noChangeArrowheads="1"/>
                </p:cNvSpPr>
                <p:nvPr/>
              </p:nvSpPr>
              <p:spPr bwMode="auto">
                <a:xfrm>
                  <a:off x="932" y="3640"/>
                  <a:ext cx="868" cy="441"/>
                </a:xfrm>
                <a:prstGeom prst="rect">
                  <a:avLst/>
                </a:prstGeom>
                <a:noFill/>
                <a:ln w="9525">
                  <a:noFill/>
                  <a:miter lim="800000"/>
                </a:ln>
              </p:spPr>
              <p:txBody>
                <a:bodyPr wrap="none">
                  <a:spAutoFit/>
                </a:bodyPr>
                <a:lstStyle/>
                <a:p>
                  <a:pPr algn="r" eaLnBrk="1" hangingPunct="1">
                    <a:lnSpc>
                      <a:spcPct val="80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a:t>
                  </a:r>
                  <a:r>
                    <a:rPr lang="en-US" altLang="zh-CN" sz="1100" u="none" dirty="0" err="1">
                      <a:latin typeface="Arial" panose="020B0604020202020204" pitchFamily="34" charset="0"/>
                    </a:rPr>
                    <a:t>ssthresh</a:t>
                  </a:r>
                  <a:endParaRPr lang="en-US" altLang="zh-CN" sz="1100" u="none" dirty="0">
                    <a:latin typeface="Arial" panose="020B0604020202020204" pitchFamily="34" charset="0"/>
                  </a:endParaRPr>
                </a:p>
                <a:p>
                  <a:pPr algn="r" eaLnBrk="1" hangingPunct="1">
                    <a:lnSpc>
                      <a:spcPct val="80000"/>
                    </a:lnSpc>
                  </a:pPr>
                  <a:r>
                    <a:rPr lang="en-US" altLang="zh-CN" sz="1100" u="none" dirty="0" err="1">
                      <a:latin typeface="Arial" panose="020B0604020202020204" pitchFamily="34" charset="0"/>
                    </a:rPr>
                    <a:t>dupACKcount</a:t>
                  </a:r>
                  <a:r>
                    <a:rPr lang="en-US" altLang="zh-CN" sz="1100" u="none" dirty="0">
                      <a:latin typeface="Arial" panose="020B0604020202020204" pitchFamily="34" charset="0"/>
                    </a:rPr>
                    <a:t> = 0</a:t>
                  </a:r>
                </a:p>
                <a:p>
                  <a:pPr algn="r" eaLnBrk="1" hangingPunct="1">
                    <a:lnSpc>
                      <a:spcPct val="80000"/>
                    </a:lnSpc>
                  </a:pPr>
                  <a:endParaRPr lang="en-US" altLang="zh-CN" sz="1100" u="none" dirty="0">
                    <a:latin typeface="Arial" panose="020B0604020202020204" pitchFamily="34" charset="0"/>
                  </a:endParaRPr>
                </a:p>
                <a:p>
                  <a:pPr algn="r" eaLnBrk="1" hangingPunct="1">
                    <a:lnSpc>
                      <a:spcPct val="80000"/>
                    </a:lnSpc>
                  </a:pPr>
                  <a:endParaRPr lang="en-US" altLang="zh-CN" sz="1600" u="none" dirty="0">
                    <a:latin typeface="Arial" panose="020B0604020202020204" pitchFamily="34" charset="0"/>
                  </a:endParaRPr>
                </a:p>
              </p:txBody>
            </p:sp>
            <p:grpSp>
              <p:nvGrpSpPr>
                <p:cNvPr id="63" name="Group 231"/>
                <p:cNvGrpSpPr/>
                <p:nvPr/>
              </p:nvGrpSpPr>
              <p:grpSpPr bwMode="auto">
                <a:xfrm>
                  <a:off x="1190" y="3496"/>
                  <a:ext cx="582" cy="166"/>
                  <a:chOff x="1190" y="3496"/>
                  <a:chExt cx="582" cy="166"/>
                </a:xfrm>
              </p:grpSpPr>
              <p:sp>
                <p:nvSpPr>
                  <p:cNvPr id="64" name="Line 232"/>
                  <p:cNvSpPr>
                    <a:spLocks noChangeShapeType="1"/>
                  </p:cNvSpPr>
                  <p:nvPr/>
                </p:nvSpPr>
                <p:spPr bwMode="auto">
                  <a:xfrm>
                    <a:off x="1190" y="3641"/>
                    <a:ext cx="535" cy="0"/>
                  </a:xfrm>
                  <a:prstGeom prst="line">
                    <a:avLst/>
                  </a:prstGeom>
                  <a:noFill/>
                  <a:ln w="9525">
                    <a:solidFill>
                      <a:schemeClr val="tx1"/>
                    </a:solidFill>
                    <a:round/>
                  </a:ln>
                </p:spPr>
                <p:txBody>
                  <a:bodyPr/>
                  <a:lstStyle/>
                  <a:p>
                    <a:endParaRPr lang="zh-CN" altLang="en-US" sz="3600" u="none"/>
                  </a:p>
                </p:txBody>
              </p:sp>
              <p:sp>
                <p:nvSpPr>
                  <p:cNvPr id="65" name="Text Box 233"/>
                  <p:cNvSpPr txBox="1">
                    <a:spLocks noChangeArrowheads="1"/>
                  </p:cNvSpPr>
                  <p:nvPr/>
                </p:nvSpPr>
                <p:spPr bwMode="auto">
                  <a:xfrm>
                    <a:off x="1348" y="3496"/>
                    <a:ext cx="424" cy="166"/>
                  </a:xfrm>
                  <a:prstGeom prst="rect">
                    <a:avLst/>
                  </a:prstGeom>
                  <a:noFill/>
                  <a:ln w="9525">
                    <a:noFill/>
                    <a:miter lim="800000"/>
                  </a:ln>
                </p:spPr>
                <p:txBody>
                  <a:bodyPr wrap="none">
                    <a:spAutoFit/>
                  </a:bodyPr>
                  <a:lstStyle/>
                  <a:p>
                    <a:pPr algn="r" eaLnBrk="1" hangingPunct="1"/>
                    <a:r>
                      <a:rPr lang="zh-CN" altLang="en-US" sz="1100" u="none" dirty="0" smtClean="0">
                        <a:latin typeface="Arial" panose="020B0604020202020204" pitchFamily="34" charset="0"/>
                      </a:rPr>
                      <a:t>新</a:t>
                    </a:r>
                    <a:r>
                      <a:rPr lang="en-US" altLang="zh-CN" sz="1100" u="none" dirty="0" smtClean="0">
                        <a:latin typeface="Arial" panose="020B0604020202020204" pitchFamily="34" charset="0"/>
                      </a:rPr>
                      <a:t> </a:t>
                    </a:r>
                    <a:r>
                      <a:rPr lang="en-US" altLang="zh-CN" sz="1100" u="none" dirty="0">
                        <a:latin typeface="Arial" panose="020B0604020202020204" pitchFamily="34" charset="0"/>
                      </a:rPr>
                      <a:t>ACK</a:t>
                    </a:r>
                  </a:p>
                </p:txBody>
              </p:sp>
            </p:grpSp>
          </p:grpSp>
        </p:grpSp>
        <p:grpSp>
          <p:nvGrpSpPr>
            <p:cNvPr id="66" name="Group 241"/>
            <p:cNvGrpSpPr/>
            <p:nvPr/>
          </p:nvGrpSpPr>
          <p:grpSpPr bwMode="auto">
            <a:xfrm>
              <a:off x="387106" y="384581"/>
              <a:ext cx="4174606" cy="2750063"/>
              <a:chOff x="454" y="859"/>
              <a:chExt cx="2637" cy="1742"/>
            </a:xfrm>
          </p:grpSpPr>
          <p:grpSp>
            <p:nvGrpSpPr>
              <p:cNvPr id="67" name="Group 161"/>
              <p:cNvGrpSpPr/>
              <p:nvPr/>
            </p:nvGrpSpPr>
            <p:grpSpPr bwMode="auto">
              <a:xfrm>
                <a:off x="1329" y="1320"/>
                <a:ext cx="800" cy="754"/>
                <a:chOff x="996" y="1773"/>
                <a:chExt cx="800" cy="754"/>
              </a:xfrm>
            </p:grpSpPr>
            <p:sp>
              <p:nvSpPr>
                <p:cNvPr id="88" name="Oval 162"/>
                <p:cNvSpPr>
                  <a:spLocks noChangeArrowheads="1"/>
                </p:cNvSpPr>
                <p:nvPr/>
              </p:nvSpPr>
              <p:spPr bwMode="auto">
                <a:xfrm>
                  <a:off x="996" y="1773"/>
                  <a:ext cx="800" cy="754"/>
                </a:xfrm>
                <a:prstGeom prst="ellipse">
                  <a:avLst/>
                </a:prstGeom>
                <a:solidFill>
                  <a:schemeClr val="accent1"/>
                </a:solidFill>
                <a:ln w="9525">
                  <a:solidFill>
                    <a:schemeClr val="tx1"/>
                  </a:solidFill>
                  <a:round/>
                </a:ln>
              </p:spPr>
              <p:txBody>
                <a:bodyPr wrap="none" anchor="ctr"/>
                <a:lstStyle/>
                <a:p>
                  <a:pPr algn="ctr"/>
                  <a:endParaRPr lang="en-US" altLang="zh-CN" sz="3600" u="none"/>
                </a:p>
              </p:txBody>
            </p:sp>
            <p:sp>
              <p:nvSpPr>
                <p:cNvPr id="89" name="Text Box 163"/>
                <p:cNvSpPr txBox="1">
                  <a:spLocks noChangeArrowheads="1"/>
                </p:cNvSpPr>
                <p:nvPr/>
              </p:nvSpPr>
              <p:spPr bwMode="auto">
                <a:xfrm>
                  <a:off x="1050" y="1946"/>
                  <a:ext cx="700" cy="292"/>
                </a:xfrm>
                <a:prstGeom prst="rect">
                  <a:avLst/>
                </a:prstGeom>
                <a:noFill/>
                <a:ln w="9525">
                  <a:noFill/>
                  <a:miter lim="800000"/>
                </a:ln>
              </p:spPr>
              <p:txBody>
                <a:bodyPr wrap="none">
                  <a:spAutoFit/>
                </a:bodyPr>
                <a:lstStyle/>
                <a:p>
                  <a:pPr algn="ctr" eaLnBrk="1" hangingPunct="1"/>
                  <a:r>
                    <a:rPr lang="zh-CN" altLang="en-US" sz="2400" u="none" dirty="0" smtClean="0">
                      <a:solidFill>
                        <a:srgbClr val="FFFF00"/>
                      </a:solidFill>
                      <a:latin typeface="Arial" panose="020B0604020202020204" pitchFamily="34" charset="0"/>
                    </a:rPr>
                    <a:t>慢开始</a:t>
                  </a:r>
                  <a:endParaRPr lang="en-US" altLang="zh-CN" sz="2400" u="none" dirty="0">
                    <a:solidFill>
                      <a:srgbClr val="FFFF00"/>
                    </a:solidFill>
                    <a:latin typeface="Arial" panose="020B0604020202020204" pitchFamily="34" charset="0"/>
                  </a:endParaRPr>
                </a:p>
              </p:txBody>
            </p:sp>
          </p:grpSp>
          <p:grpSp>
            <p:nvGrpSpPr>
              <p:cNvPr id="68" name="Group 177"/>
              <p:cNvGrpSpPr/>
              <p:nvPr/>
            </p:nvGrpSpPr>
            <p:grpSpPr bwMode="auto">
              <a:xfrm>
                <a:off x="632" y="2026"/>
                <a:ext cx="915" cy="575"/>
                <a:chOff x="520" y="2713"/>
                <a:chExt cx="915" cy="575"/>
              </a:xfrm>
            </p:grpSpPr>
            <p:sp>
              <p:nvSpPr>
                <p:cNvPr id="85" name="Text Box 178"/>
                <p:cNvSpPr txBox="1">
                  <a:spLocks noChangeArrowheads="1"/>
                </p:cNvSpPr>
                <p:nvPr/>
              </p:nvSpPr>
              <p:spPr bwMode="auto">
                <a:xfrm>
                  <a:off x="777" y="2713"/>
                  <a:ext cx="295" cy="166"/>
                </a:xfrm>
                <a:prstGeom prst="rect">
                  <a:avLst/>
                </a:prstGeom>
                <a:noFill/>
                <a:ln w="9525">
                  <a:noFill/>
                  <a:miter lim="800000"/>
                </a:ln>
              </p:spPr>
              <p:txBody>
                <a:bodyPr wrap="none">
                  <a:spAutoFit/>
                </a:bodyPr>
                <a:lstStyle/>
                <a:p>
                  <a:pPr eaLnBrk="1" hangingPunct="1"/>
                  <a:r>
                    <a:rPr lang="zh-CN" altLang="en-US" sz="1100" u="none" dirty="0" smtClean="0">
                      <a:latin typeface="Arial" panose="020B0604020202020204" pitchFamily="34" charset="0"/>
                    </a:rPr>
                    <a:t>超时</a:t>
                  </a:r>
                  <a:endParaRPr lang="en-US" altLang="zh-CN" sz="1100" u="none" dirty="0">
                    <a:latin typeface="Arial" panose="020B0604020202020204" pitchFamily="34" charset="0"/>
                  </a:endParaRPr>
                </a:p>
              </p:txBody>
            </p:sp>
            <p:sp>
              <p:nvSpPr>
                <p:cNvPr id="86" name="Text Box 179"/>
                <p:cNvSpPr txBox="1">
                  <a:spLocks noChangeArrowheads="1"/>
                </p:cNvSpPr>
                <p:nvPr/>
              </p:nvSpPr>
              <p:spPr bwMode="auto">
                <a:xfrm>
                  <a:off x="520" y="2840"/>
                  <a:ext cx="915" cy="448"/>
                </a:xfrm>
                <a:prstGeom prst="rect">
                  <a:avLst/>
                </a:prstGeom>
                <a:noFill/>
                <a:ln w="9525">
                  <a:noFill/>
                  <a:miter lim="800000"/>
                </a:ln>
              </p:spPr>
              <p:txBody>
                <a:bodyPr wrap="none">
                  <a:spAutoFit/>
                </a:bodyPr>
                <a:lstStyle/>
                <a:p>
                  <a:pPr algn="ctr" eaLnBrk="1" hangingPunct="1">
                    <a:lnSpc>
                      <a:spcPct val="80000"/>
                    </a:lnSpc>
                  </a:pPr>
                  <a:r>
                    <a:rPr lang="en-US" altLang="zh-CN" sz="1100" u="none" dirty="0" err="1">
                      <a:latin typeface="Arial" panose="020B0604020202020204" pitchFamily="34" charset="0"/>
                    </a:rPr>
                    <a:t>ssthresh</a:t>
                  </a:r>
                  <a:r>
                    <a:rPr lang="en-US" altLang="zh-CN" sz="1100" u="none" dirty="0">
                      <a:latin typeface="Arial" panose="020B0604020202020204" pitchFamily="34" charset="0"/>
                    </a:rPr>
                    <a:t> = </a:t>
                  </a:r>
                  <a:r>
                    <a:rPr lang="en-US" altLang="zh-CN" sz="1100" u="none" dirty="0" err="1">
                      <a:latin typeface="Arial" panose="020B0604020202020204" pitchFamily="34" charset="0"/>
                    </a:rPr>
                    <a:t>cwnd</a:t>
                  </a:r>
                  <a:r>
                    <a:rPr lang="en-US" altLang="zh-CN" sz="1100" u="none" dirty="0">
                      <a:latin typeface="Arial" panose="020B0604020202020204" pitchFamily="34" charset="0"/>
                    </a:rPr>
                    <a:t>/2 </a:t>
                  </a:r>
                </a:p>
                <a:p>
                  <a:pPr algn="ctr" eaLnBrk="1" hangingPunct="1">
                    <a:lnSpc>
                      <a:spcPct val="80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1 MSS</a:t>
                  </a:r>
                </a:p>
                <a:p>
                  <a:pPr algn="ctr" eaLnBrk="1" hangingPunct="1">
                    <a:lnSpc>
                      <a:spcPct val="80000"/>
                    </a:lnSpc>
                  </a:pPr>
                  <a:r>
                    <a:rPr lang="en-US" altLang="zh-CN" sz="1100" u="none" dirty="0" err="1">
                      <a:latin typeface="Arial" panose="020B0604020202020204" pitchFamily="34" charset="0"/>
                    </a:rPr>
                    <a:t>dupACKcount</a:t>
                  </a:r>
                  <a:r>
                    <a:rPr lang="en-US" altLang="zh-CN" sz="1100" u="none" dirty="0">
                      <a:latin typeface="Arial" panose="020B0604020202020204" pitchFamily="34" charset="0"/>
                    </a:rPr>
                    <a:t> = 0</a:t>
                  </a:r>
                </a:p>
                <a:p>
                  <a:pPr algn="ctr" eaLnBrk="1" hangingPunct="1">
                    <a:lnSpc>
                      <a:spcPct val="85000"/>
                    </a:lnSpc>
                  </a:pPr>
                  <a:r>
                    <a:rPr lang="zh-CN" altLang="en-US" sz="1600" u="none" dirty="0">
                      <a:latin typeface="Arial" panose="020B0604020202020204" pitchFamily="34" charset="0"/>
                    </a:rPr>
                    <a:t>重传报文段</a:t>
                  </a:r>
                  <a:endParaRPr lang="en-US" altLang="zh-CN" sz="1600" u="none" dirty="0">
                    <a:latin typeface="Arial" panose="020B0604020202020204" pitchFamily="34" charset="0"/>
                  </a:endParaRPr>
                </a:p>
              </p:txBody>
            </p:sp>
            <p:sp>
              <p:nvSpPr>
                <p:cNvPr id="87" name="Line 180"/>
                <p:cNvSpPr>
                  <a:spLocks noChangeShapeType="1"/>
                </p:cNvSpPr>
                <p:nvPr/>
              </p:nvSpPr>
              <p:spPr bwMode="auto">
                <a:xfrm>
                  <a:off x="709" y="2855"/>
                  <a:ext cx="535" cy="0"/>
                </a:xfrm>
                <a:prstGeom prst="line">
                  <a:avLst/>
                </a:prstGeom>
                <a:noFill/>
                <a:ln w="9525">
                  <a:solidFill>
                    <a:schemeClr val="tx1"/>
                  </a:solidFill>
                  <a:round/>
                </a:ln>
              </p:spPr>
              <p:txBody>
                <a:bodyPr/>
                <a:lstStyle/>
                <a:p>
                  <a:endParaRPr lang="zh-CN" altLang="en-US" sz="3600" u="none"/>
                </a:p>
              </p:txBody>
            </p:sp>
          </p:grpSp>
          <p:grpSp>
            <p:nvGrpSpPr>
              <p:cNvPr id="69" name="Group 186"/>
              <p:cNvGrpSpPr/>
              <p:nvPr/>
            </p:nvGrpSpPr>
            <p:grpSpPr bwMode="auto">
              <a:xfrm>
                <a:off x="2173" y="960"/>
                <a:ext cx="918" cy="370"/>
                <a:chOff x="2683" y="798"/>
                <a:chExt cx="918" cy="370"/>
              </a:xfrm>
            </p:grpSpPr>
            <p:sp>
              <p:nvSpPr>
                <p:cNvPr id="82" name="Text Box 187"/>
                <p:cNvSpPr txBox="1">
                  <a:spLocks noChangeArrowheads="1"/>
                </p:cNvSpPr>
                <p:nvPr/>
              </p:nvSpPr>
              <p:spPr bwMode="auto">
                <a:xfrm>
                  <a:off x="2683" y="917"/>
                  <a:ext cx="918" cy="251"/>
                </a:xfrm>
                <a:prstGeom prst="rect">
                  <a:avLst/>
                </a:prstGeom>
                <a:noFill/>
                <a:ln w="9525">
                  <a:noFill/>
                  <a:miter lim="800000"/>
                </a:ln>
              </p:spPr>
              <p:txBody>
                <a:bodyPr wrap="none">
                  <a:spAutoFit/>
                </a:bodyPr>
                <a:lstStyle/>
                <a:p>
                  <a:pPr eaLnBrk="1" hangingPunct="1">
                    <a:lnSpc>
                      <a:spcPct val="90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a:t>
                  </a:r>
                  <a:r>
                    <a:rPr lang="en-US" altLang="zh-CN" sz="1100" u="none" dirty="0" err="1">
                      <a:latin typeface="Arial" panose="020B0604020202020204" pitchFamily="34" charset="0"/>
                    </a:rPr>
                    <a:t>cwnd+MSS</a:t>
                  </a:r>
                  <a:endParaRPr lang="en-US" altLang="zh-CN" sz="1100" u="none" dirty="0">
                    <a:latin typeface="Arial" panose="020B0604020202020204" pitchFamily="34" charset="0"/>
                  </a:endParaRPr>
                </a:p>
                <a:p>
                  <a:pPr eaLnBrk="1" hangingPunct="1">
                    <a:lnSpc>
                      <a:spcPct val="90000"/>
                    </a:lnSpc>
                  </a:pPr>
                  <a:r>
                    <a:rPr lang="en-US" altLang="zh-CN" sz="1100" u="none" dirty="0" err="1">
                      <a:latin typeface="Arial" panose="020B0604020202020204" pitchFamily="34" charset="0"/>
                    </a:rPr>
                    <a:t>dupACKcount</a:t>
                  </a:r>
                  <a:r>
                    <a:rPr lang="en-US" altLang="zh-CN" sz="1100" u="none" dirty="0">
                      <a:latin typeface="Arial" panose="020B0604020202020204" pitchFamily="34" charset="0"/>
                    </a:rPr>
                    <a:t> = </a:t>
                  </a:r>
                  <a:r>
                    <a:rPr lang="en-US" altLang="zh-CN" sz="1100" u="none" dirty="0" smtClean="0">
                      <a:latin typeface="Arial" panose="020B0604020202020204" pitchFamily="34" charset="0"/>
                    </a:rPr>
                    <a:t>0</a:t>
                  </a:r>
                  <a:endParaRPr lang="en-US" altLang="zh-CN" sz="1100" u="none" dirty="0">
                    <a:latin typeface="Arial" panose="020B0604020202020204" pitchFamily="34" charset="0"/>
                  </a:endParaRPr>
                </a:p>
              </p:txBody>
            </p:sp>
            <p:sp>
              <p:nvSpPr>
                <p:cNvPr id="83" name="Line 188"/>
                <p:cNvSpPr>
                  <a:spLocks noChangeShapeType="1"/>
                </p:cNvSpPr>
                <p:nvPr/>
              </p:nvSpPr>
              <p:spPr bwMode="auto">
                <a:xfrm>
                  <a:off x="2744" y="934"/>
                  <a:ext cx="535" cy="0"/>
                </a:xfrm>
                <a:prstGeom prst="line">
                  <a:avLst/>
                </a:prstGeom>
                <a:noFill/>
                <a:ln w="9525">
                  <a:solidFill>
                    <a:schemeClr val="tx1"/>
                  </a:solidFill>
                  <a:round/>
                </a:ln>
              </p:spPr>
              <p:txBody>
                <a:bodyPr/>
                <a:lstStyle/>
                <a:p>
                  <a:endParaRPr lang="zh-CN" altLang="en-US" sz="3600" u="none"/>
                </a:p>
              </p:txBody>
            </p:sp>
            <p:sp>
              <p:nvSpPr>
                <p:cNvPr id="84" name="Text Box 189"/>
                <p:cNvSpPr txBox="1">
                  <a:spLocks noChangeArrowheads="1"/>
                </p:cNvSpPr>
                <p:nvPr/>
              </p:nvSpPr>
              <p:spPr bwMode="auto">
                <a:xfrm>
                  <a:off x="2697" y="798"/>
                  <a:ext cx="514" cy="166"/>
                </a:xfrm>
                <a:prstGeom prst="rect">
                  <a:avLst/>
                </a:prstGeom>
                <a:noFill/>
                <a:ln w="9525">
                  <a:noFill/>
                  <a:miter lim="800000"/>
                </a:ln>
              </p:spPr>
              <p:txBody>
                <a:bodyPr wrap="none">
                  <a:spAutoFit/>
                </a:bodyPr>
                <a:lstStyle/>
                <a:p>
                  <a:pPr eaLnBrk="1" hangingPunct="1"/>
                  <a:r>
                    <a:rPr lang="zh-CN" altLang="en-US" sz="1100" u="none" dirty="0">
                      <a:latin typeface="Arial" panose="020B0604020202020204" pitchFamily="34" charset="0"/>
                    </a:rPr>
                    <a:t>新的</a:t>
                  </a:r>
                  <a:r>
                    <a:rPr lang="en-US" altLang="zh-CN" sz="1100" u="none" dirty="0" smtClean="0">
                      <a:latin typeface="Arial" panose="020B0604020202020204" pitchFamily="34" charset="0"/>
                    </a:rPr>
                    <a:t> </a:t>
                  </a:r>
                  <a:r>
                    <a:rPr lang="en-US" altLang="zh-CN" sz="1100" u="none" dirty="0">
                      <a:latin typeface="Arial" panose="020B0604020202020204" pitchFamily="34" charset="0"/>
                    </a:rPr>
                    <a:t>ACK</a:t>
                  </a:r>
                </a:p>
              </p:txBody>
            </p:sp>
          </p:grpSp>
          <p:sp>
            <p:nvSpPr>
              <p:cNvPr id="70" name="Freeform 205"/>
              <p:cNvSpPr/>
              <p:nvPr/>
            </p:nvSpPr>
            <p:spPr bwMode="auto">
              <a:xfrm>
                <a:off x="1601" y="1129"/>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p:spPr>
            <p:txBody>
              <a:bodyPr/>
              <a:lstStyle/>
              <a:p>
                <a:endParaRPr lang="zh-CN" altLang="en-US" sz="3600" u="none"/>
              </a:p>
            </p:txBody>
          </p:sp>
          <p:sp>
            <p:nvSpPr>
              <p:cNvPr id="71" name="Freeform 206"/>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p:spPr>
            <p:txBody>
              <a:bodyPr/>
              <a:lstStyle/>
              <a:p>
                <a:endParaRPr lang="zh-CN" altLang="en-US" sz="3600" u="none"/>
              </a:p>
            </p:txBody>
          </p:sp>
          <p:grpSp>
            <p:nvGrpSpPr>
              <p:cNvPr id="72" name="Group 207"/>
              <p:cNvGrpSpPr/>
              <p:nvPr/>
            </p:nvGrpSpPr>
            <p:grpSpPr bwMode="auto">
              <a:xfrm>
                <a:off x="1405" y="859"/>
                <a:ext cx="821" cy="409"/>
                <a:chOff x="4214" y="2922"/>
                <a:chExt cx="821" cy="409"/>
              </a:xfrm>
            </p:grpSpPr>
            <p:sp>
              <p:nvSpPr>
                <p:cNvPr id="79" name="Text Box 208"/>
                <p:cNvSpPr txBox="1">
                  <a:spLocks noChangeArrowheads="1"/>
                </p:cNvSpPr>
                <p:nvPr/>
              </p:nvSpPr>
              <p:spPr bwMode="auto">
                <a:xfrm>
                  <a:off x="4214" y="3062"/>
                  <a:ext cx="821" cy="269"/>
                </a:xfrm>
                <a:prstGeom prst="rect">
                  <a:avLst/>
                </a:prstGeom>
                <a:noFill/>
                <a:ln w="9525">
                  <a:noFill/>
                  <a:miter lim="800000"/>
                </a:ln>
              </p:spPr>
              <p:txBody>
                <a:bodyPr wrap="none">
                  <a:spAutoFit/>
                </a:bodyPr>
                <a:lstStyle/>
                <a:p>
                  <a:pPr algn="ctr" eaLnBrk="1" hangingPunct="1">
                    <a:lnSpc>
                      <a:spcPct val="80000"/>
                    </a:lnSpc>
                  </a:pPr>
                  <a:r>
                    <a:rPr lang="en-US" altLang="zh-CN" sz="1100" u="none" dirty="0" err="1">
                      <a:latin typeface="Arial" panose="020B0604020202020204" pitchFamily="34" charset="0"/>
                    </a:rPr>
                    <a:t>dupACKcount</a:t>
                  </a:r>
                  <a:r>
                    <a:rPr lang="en-US" altLang="zh-CN" sz="1100" u="none" dirty="0">
                      <a:latin typeface="Arial" panose="020B0604020202020204" pitchFamily="34" charset="0"/>
                    </a:rPr>
                    <a:t>++</a:t>
                  </a:r>
                </a:p>
                <a:p>
                  <a:pPr algn="ctr" eaLnBrk="1" hangingPunct="1">
                    <a:lnSpc>
                      <a:spcPct val="80000"/>
                    </a:lnSpc>
                  </a:pPr>
                  <a:endParaRPr lang="en-US" altLang="zh-CN" sz="1600" u="none" dirty="0">
                    <a:latin typeface="Arial" panose="020B0604020202020204" pitchFamily="34" charset="0"/>
                  </a:endParaRPr>
                </a:p>
              </p:txBody>
            </p:sp>
            <p:sp>
              <p:nvSpPr>
                <p:cNvPr id="80" name="Line 209"/>
                <p:cNvSpPr>
                  <a:spLocks noChangeShapeType="1"/>
                </p:cNvSpPr>
                <p:nvPr/>
              </p:nvSpPr>
              <p:spPr bwMode="auto">
                <a:xfrm>
                  <a:off x="4353" y="3071"/>
                  <a:ext cx="535" cy="0"/>
                </a:xfrm>
                <a:prstGeom prst="line">
                  <a:avLst/>
                </a:prstGeom>
                <a:noFill/>
                <a:ln w="9525">
                  <a:solidFill>
                    <a:schemeClr val="tx1"/>
                  </a:solidFill>
                  <a:round/>
                </a:ln>
              </p:spPr>
              <p:txBody>
                <a:bodyPr/>
                <a:lstStyle/>
                <a:p>
                  <a:endParaRPr lang="zh-CN" altLang="en-US" sz="3600" u="none"/>
                </a:p>
              </p:txBody>
            </p:sp>
            <p:sp>
              <p:nvSpPr>
                <p:cNvPr id="81" name="Text Box 210"/>
                <p:cNvSpPr txBox="1">
                  <a:spLocks noChangeArrowheads="1"/>
                </p:cNvSpPr>
                <p:nvPr/>
              </p:nvSpPr>
              <p:spPr bwMode="auto">
                <a:xfrm>
                  <a:off x="4295" y="2922"/>
                  <a:ext cx="489" cy="166"/>
                </a:xfrm>
                <a:prstGeom prst="rect">
                  <a:avLst/>
                </a:prstGeom>
                <a:noFill/>
                <a:ln w="9525">
                  <a:noFill/>
                  <a:miter lim="800000"/>
                </a:ln>
              </p:spPr>
              <p:txBody>
                <a:bodyPr wrap="none">
                  <a:spAutoFit/>
                </a:bodyPr>
                <a:lstStyle/>
                <a:p>
                  <a:pPr eaLnBrk="1" hangingPunct="1"/>
                  <a:r>
                    <a:rPr lang="zh-CN" altLang="en-US" sz="1100" u="none" dirty="0" smtClean="0">
                      <a:latin typeface="Arial" panose="020B0604020202020204" pitchFamily="34" charset="0"/>
                    </a:rPr>
                    <a:t>重复</a:t>
                  </a:r>
                  <a:r>
                    <a:rPr lang="en-US" altLang="zh-CN" sz="1100" u="none" dirty="0" smtClean="0">
                      <a:latin typeface="Arial" panose="020B0604020202020204" pitchFamily="34" charset="0"/>
                    </a:rPr>
                    <a:t>ACK</a:t>
                  </a:r>
                  <a:endParaRPr lang="en-US" altLang="zh-CN" sz="1100" u="none" dirty="0">
                    <a:latin typeface="Arial" panose="020B0604020202020204" pitchFamily="34" charset="0"/>
                  </a:endParaRPr>
                </a:p>
              </p:txBody>
            </p:sp>
          </p:grpSp>
          <p:sp>
            <p:nvSpPr>
              <p:cNvPr id="73" name="Freeform 211"/>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p:spPr>
            <p:txBody>
              <a:bodyPr/>
              <a:lstStyle/>
              <a:p>
                <a:endParaRPr lang="zh-CN" altLang="en-US" sz="3600" u="none"/>
              </a:p>
            </p:txBody>
          </p:sp>
          <p:sp>
            <p:nvSpPr>
              <p:cNvPr id="74" name="Line 234"/>
              <p:cNvSpPr>
                <a:spLocks noChangeShapeType="1"/>
              </p:cNvSpPr>
              <p:nvPr/>
            </p:nvSpPr>
            <p:spPr bwMode="auto">
              <a:xfrm>
                <a:off x="536" y="1649"/>
                <a:ext cx="752" cy="1"/>
              </a:xfrm>
              <a:prstGeom prst="line">
                <a:avLst/>
              </a:prstGeom>
              <a:noFill/>
              <a:ln w="9525">
                <a:solidFill>
                  <a:schemeClr val="tx1"/>
                </a:solidFill>
                <a:prstDash val="dash"/>
                <a:round/>
                <a:tailEnd type="triangle" w="med" len="med"/>
              </a:ln>
            </p:spPr>
            <p:txBody>
              <a:bodyPr/>
              <a:lstStyle/>
              <a:p>
                <a:endParaRPr lang="zh-CN" altLang="en-US" sz="3600" u="none"/>
              </a:p>
            </p:txBody>
          </p:sp>
          <p:grpSp>
            <p:nvGrpSpPr>
              <p:cNvPr id="75" name="Group 235"/>
              <p:cNvGrpSpPr/>
              <p:nvPr/>
            </p:nvGrpSpPr>
            <p:grpSpPr bwMode="auto">
              <a:xfrm>
                <a:off x="454" y="1255"/>
                <a:ext cx="868" cy="443"/>
                <a:chOff x="476" y="936"/>
                <a:chExt cx="868" cy="443"/>
              </a:xfrm>
            </p:grpSpPr>
            <p:sp>
              <p:nvSpPr>
                <p:cNvPr id="76" name="Text Box 236"/>
                <p:cNvSpPr txBox="1">
                  <a:spLocks noChangeArrowheads="1"/>
                </p:cNvSpPr>
                <p:nvPr/>
              </p:nvSpPr>
              <p:spPr bwMode="auto">
                <a:xfrm>
                  <a:off x="816" y="936"/>
                  <a:ext cx="177" cy="166"/>
                </a:xfrm>
                <a:prstGeom prst="rect">
                  <a:avLst/>
                </a:prstGeom>
                <a:noFill/>
                <a:ln w="9525">
                  <a:noFill/>
                  <a:miter lim="800000"/>
                </a:ln>
              </p:spPr>
              <p:txBody>
                <a:bodyPr wrap="none">
                  <a:spAutoFit/>
                </a:bodyPr>
                <a:lstStyle/>
                <a:p>
                  <a:pPr eaLnBrk="1" hangingPunct="1"/>
                  <a:r>
                    <a:rPr lang="en-US" altLang="zh-CN" sz="1100" u="none" dirty="0">
                      <a:latin typeface="Symbol" panose="05050102010706020507" pitchFamily="18" charset="2"/>
                    </a:rPr>
                    <a:t>L</a:t>
                  </a:r>
                </a:p>
              </p:txBody>
            </p:sp>
            <p:sp>
              <p:nvSpPr>
                <p:cNvPr id="77" name="Text Box 237"/>
                <p:cNvSpPr txBox="1">
                  <a:spLocks noChangeArrowheads="1"/>
                </p:cNvSpPr>
                <p:nvPr/>
              </p:nvSpPr>
              <p:spPr bwMode="auto">
                <a:xfrm>
                  <a:off x="476" y="1063"/>
                  <a:ext cx="868" cy="316"/>
                </a:xfrm>
                <a:prstGeom prst="rect">
                  <a:avLst/>
                </a:prstGeom>
                <a:noFill/>
                <a:ln w="9525">
                  <a:noFill/>
                  <a:miter lim="800000"/>
                </a:ln>
              </p:spPr>
              <p:txBody>
                <a:bodyPr wrap="none">
                  <a:spAutoFit/>
                </a:bodyPr>
                <a:lstStyle/>
                <a:p>
                  <a:pPr algn="ctr" eaLnBrk="1" hangingPunct="1">
                    <a:lnSpc>
                      <a:spcPct val="80000"/>
                    </a:lnSpc>
                  </a:pPr>
                  <a:r>
                    <a:rPr lang="en-US" altLang="zh-CN" sz="1100" u="none" dirty="0" err="1">
                      <a:latin typeface="Arial" panose="020B0604020202020204" pitchFamily="34" charset="0"/>
                    </a:rPr>
                    <a:t>cwnd</a:t>
                  </a:r>
                  <a:r>
                    <a:rPr lang="en-US" altLang="zh-CN" sz="1100" u="none" dirty="0">
                      <a:latin typeface="Arial" panose="020B0604020202020204" pitchFamily="34" charset="0"/>
                    </a:rPr>
                    <a:t> = 1 MSS</a:t>
                  </a:r>
                </a:p>
                <a:p>
                  <a:pPr algn="ctr" eaLnBrk="1" hangingPunct="1">
                    <a:lnSpc>
                      <a:spcPct val="80000"/>
                    </a:lnSpc>
                  </a:pPr>
                  <a:r>
                    <a:rPr lang="en-US" altLang="zh-CN" sz="1100" u="none" dirty="0" err="1">
                      <a:latin typeface="Arial" panose="020B0604020202020204" pitchFamily="34" charset="0"/>
                    </a:rPr>
                    <a:t>ssthresh</a:t>
                  </a:r>
                  <a:r>
                    <a:rPr lang="en-US" altLang="zh-CN" sz="1100" u="none" dirty="0">
                      <a:latin typeface="Arial" panose="020B0604020202020204" pitchFamily="34" charset="0"/>
                    </a:rPr>
                    <a:t> = 64 KB</a:t>
                  </a:r>
                </a:p>
                <a:p>
                  <a:pPr algn="ctr" eaLnBrk="1" hangingPunct="1">
                    <a:lnSpc>
                      <a:spcPct val="80000"/>
                    </a:lnSpc>
                  </a:pPr>
                  <a:r>
                    <a:rPr lang="en-US" altLang="zh-CN" sz="1100" u="none" dirty="0" err="1">
                      <a:latin typeface="Arial" panose="020B0604020202020204" pitchFamily="34" charset="0"/>
                    </a:rPr>
                    <a:t>dupACKcount</a:t>
                  </a:r>
                  <a:r>
                    <a:rPr lang="en-US" altLang="zh-CN" sz="1100" u="none" dirty="0">
                      <a:latin typeface="Arial" panose="020B0604020202020204" pitchFamily="34" charset="0"/>
                    </a:rPr>
                    <a:t> = 0</a:t>
                  </a:r>
                  <a:endParaRPr lang="en-US" altLang="zh-CN" sz="1600" u="none" dirty="0">
                    <a:latin typeface="Arial" panose="020B0604020202020204" pitchFamily="34" charset="0"/>
                  </a:endParaRPr>
                </a:p>
              </p:txBody>
            </p:sp>
            <p:sp>
              <p:nvSpPr>
                <p:cNvPr id="78" name="Line 238"/>
                <p:cNvSpPr>
                  <a:spLocks noChangeShapeType="1"/>
                </p:cNvSpPr>
                <p:nvPr/>
              </p:nvSpPr>
              <p:spPr bwMode="auto">
                <a:xfrm>
                  <a:off x="641" y="1078"/>
                  <a:ext cx="535" cy="0"/>
                </a:xfrm>
                <a:prstGeom prst="line">
                  <a:avLst/>
                </a:prstGeom>
                <a:noFill/>
                <a:ln w="9525">
                  <a:solidFill>
                    <a:schemeClr val="tx1"/>
                  </a:solidFill>
                  <a:round/>
                </a:ln>
              </p:spPr>
              <p:txBody>
                <a:bodyPr/>
                <a:lstStyle/>
                <a:p>
                  <a:endParaRPr lang="zh-CN" altLang="en-US" sz="3600" u="none"/>
                </a:p>
              </p:txBody>
            </p:sp>
          </p:grpSp>
        </p:grpSp>
        <p:grpSp>
          <p:nvGrpSpPr>
            <p:cNvPr id="90" name="Group 255"/>
            <p:cNvGrpSpPr/>
            <p:nvPr/>
          </p:nvGrpSpPr>
          <p:grpSpPr bwMode="auto">
            <a:xfrm>
              <a:off x="404436" y="1751701"/>
              <a:ext cx="3158265" cy="1305568"/>
              <a:chOff x="509" y="1766"/>
              <a:chExt cx="1995" cy="827"/>
            </a:xfrm>
          </p:grpSpPr>
          <p:pic>
            <p:nvPicPr>
              <p:cNvPr id="91" name="Picture 252"/>
              <p:cNvPicPr>
                <a:picLocks noChangeAspect="1" noChangeArrowheads="1"/>
              </p:cNvPicPr>
              <p:nvPr/>
            </p:nvPicPr>
            <p:blipFill>
              <a:blip r:embed="rId2" cstate="print"/>
              <a:srcRect/>
              <a:stretch>
                <a:fillRect/>
              </a:stretch>
            </p:blipFill>
            <p:spPr bwMode="auto">
              <a:xfrm flipH="1">
                <a:off x="509" y="1992"/>
                <a:ext cx="262" cy="245"/>
              </a:xfrm>
              <a:prstGeom prst="rect">
                <a:avLst/>
              </a:prstGeom>
              <a:noFill/>
              <a:ln w="9525">
                <a:noFill/>
                <a:miter lim="800000"/>
                <a:headEnd/>
                <a:tailEnd/>
              </a:ln>
            </p:spPr>
          </p:pic>
          <p:pic>
            <p:nvPicPr>
              <p:cNvPr id="92" name="Picture 253"/>
              <p:cNvPicPr>
                <a:picLocks noChangeAspect="1" noChangeArrowheads="1"/>
              </p:cNvPicPr>
              <p:nvPr/>
            </p:nvPicPr>
            <p:blipFill>
              <a:blip r:embed="rId2" cstate="print"/>
              <a:srcRect/>
              <a:stretch>
                <a:fillRect/>
              </a:stretch>
            </p:blipFill>
            <p:spPr bwMode="auto">
              <a:xfrm flipH="1">
                <a:off x="2242" y="1766"/>
                <a:ext cx="262" cy="245"/>
              </a:xfrm>
              <a:prstGeom prst="rect">
                <a:avLst/>
              </a:prstGeom>
              <a:noFill/>
              <a:ln w="9525">
                <a:noFill/>
                <a:miter lim="800000"/>
                <a:headEnd/>
                <a:tailEnd/>
              </a:ln>
            </p:spPr>
          </p:pic>
          <p:pic>
            <p:nvPicPr>
              <p:cNvPr id="93" name="Picture 254"/>
              <p:cNvPicPr>
                <a:picLocks noChangeAspect="1" noChangeArrowheads="1"/>
              </p:cNvPicPr>
              <p:nvPr/>
            </p:nvPicPr>
            <p:blipFill>
              <a:blip r:embed="rId2" cstate="print"/>
              <a:srcRect/>
              <a:stretch>
                <a:fillRect/>
              </a:stretch>
            </p:blipFill>
            <p:spPr bwMode="auto">
              <a:xfrm flipH="1">
                <a:off x="2164" y="2348"/>
                <a:ext cx="262" cy="245"/>
              </a:xfrm>
              <a:prstGeom prst="rect">
                <a:avLst/>
              </a:prstGeom>
              <a:noFill/>
              <a:ln w="9525">
                <a:noFill/>
                <a:miter lim="800000"/>
                <a:headEnd/>
                <a:tailEnd/>
              </a:ln>
            </p:spPr>
          </p:pic>
        </p:grpSp>
        <p:grpSp>
          <p:nvGrpSpPr>
            <p:cNvPr id="94" name="Group 297"/>
            <p:cNvGrpSpPr/>
            <p:nvPr/>
          </p:nvGrpSpPr>
          <p:grpSpPr bwMode="auto">
            <a:xfrm>
              <a:off x="3160682" y="49901"/>
              <a:ext cx="4321836" cy="3283656"/>
              <a:chOff x="2205" y="641"/>
              <a:chExt cx="2730" cy="2080"/>
            </a:xfrm>
          </p:grpSpPr>
          <p:grpSp>
            <p:nvGrpSpPr>
              <p:cNvPr id="95" name="Group 282"/>
              <p:cNvGrpSpPr/>
              <p:nvPr/>
            </p:nvGrpSpPr>
            <p:grpSpPr bwMode="auto">
              <a:xfrm>
                <a:off x="3381" y="2381"/>
                <a:ext cx="583" cy="340"/>
                <a:chOff x="1166" y="3601"/>
                <a:chExt cx="583" cy="340"/>
              </a:xfrm>
            </p:grpSpPr>
            <p:grpSp>
              <p:nvGrpSpPr>
                <p:cNvPr id="106" name="Group 283"/>
                <p:cNvGrpSpPr/>
                <p:nvPr/>
              </p:nvGrpSpPr>
              <p:grpSpPr bwMode="auto">
                <a:xfrm>
                  <a:off x="1166" y="3601"/>
                  <a:ext cx="583" cy="303"/>
                  <a:chOff x="990" y="4570"/>
                  <a:chExt cx="597" cy="380"/>
                </a:xfrm>
              </p:grpSpPr>
              <p:pic>
                <p:nvPicPr>
                  <p:cNvPr id="108" name="Picture 284"/>
                  <p:cNvPicPr>
                    <a:picLocks noChangeAspect="1" noChangeArrowheads="1"/>
                  </p:cNvPicPr>
                  <p:nvPr/>
                </p:nvPicPr>
                <p:blipFill>
                  <a:blip r:embed="rId3" cstate="print"/>
                  <a:srcRect/>
                  <a:stretch>
                    <a:fillRect/>
                  </a:stretch>
                </p:blipFill>
                <p:spPr bwMode="auto">
                  <a:xfrm>
                    <a:off x="990" y="4570"/>
                    <a:ext cx="597" cy="380"/>
                  </a:xfrm>
                  <a:prstGeom prst="rect">
                    <a:avLst/>
                  </a:prstGeom>
                  <a:noFill/>
                  <a:ln w="9525">
                    <a:noFill/>
                    <a:miter lim="800000"/>
                    <a:headEnd/>
                    <a:tailEnd/>
                  </a:ln>
                </p:spPr>
              </p:pic>
              <p:sp>
                <p:nvSpPr>
                  <p:cNvPr id="109" name="Rectangle 285"/>
                  <p:cNvSpPr>
                    <a:spLocks noChangeArrowheads="1"/>
                  </p:cNvSpPr>
                  <p:nvPr/>
                </p:nvSpPr>
                <p:spPr bwMode="auto">
                  <a:xfrm>
                    <a:off x="1124" y="4679"/>
                    <a:ext cx="358" cy="148"/>
                  </a:xfrm>
                  <a:prstGeom prst="rect">
                    <a:avLst/>
                  </a:prstGeom>
                  <a:solidFill>
                    <a:srgbClr val="FFFF00"/>
                  </a:solidFill>
                  <a:ln w="9525">
                    <a:noFill/>
                    <a:miter lim="800000"/>
                  </a:ln>
                </p:spPr>
                <p:txBody>
                  <a:bodyPr wrap="none" anchor="ctr"/>
                  <a:lstStyle/>
                  <a:p>
                    <a:pPr algn="ctr"/>
                    <a:endParaRPr lang="en-US" altLang="zh-CN" sz="3600" u="none"/>
                  </a:p>
                </p:txBody>
              </p:sp>
            </p:grpSp>
            <p:sp>
              <p:nvSpPr>
                <p:cNvPr id="107" name="Text Box 286"/>
                <p:cNvSpPr txBox="1">
                  <a:spLocks noChangeArrowheads="1"/>
                </p:cNvSpPr>
                <p:nvPr/>
              </p:nvSpPr>
              <p:spPr bwMode="auto">
                <a:xfrm>
                  <a:off x="1274" y="3633"/>
                  <a:ext cx="397" cy="308"/>
                </a:xfrm>
                <a:prstGeom prst="rect">
                  <a:avLst/>
                </a:prstGeom>
                <a:noFill/>
                <a:ln w="9525">
                  <a:noFill/>
                  <a:miter lim="800000"/>
                </a:ln>
              </p:spPr>
              <p:txBody>
                <a:bodyPr>
                  <a:spAutoFit/>
                </a:bodyPr>
                <a:lstStyle/>
                <a:p>
                  <a:pPr algn="ctr">
                    <a:lnSpc>
                      <a:spcPct val="80000"/>
                    </a:lnSpc>
                  </a:pPr>
                  <a:r>
                    <a:rPr lang="zh-CN" altLang="en-US" sz="1600" b="1" i="1" u="none" dirty="0" smtClean="0">
                      <a:solidFill>
                        <a:schemeClr val="accent2"/>
                      </a:solidFill>
                      <a:latin typeface="Comic Sans MS" panose="030F0702030302020204" pitchFamily="66" charset="0"/>
                    </a:rPr>
                    <a:t>新</a:t>
                  </a:r>
                  <a:r>
                    <a:rPr lang="en-US" altLang="zh-CN" sz="1600" b="1" i="1" u="none" dirty="0" smtClean="0">
                      <a:solidFill>
                        <a:schemeClr val="accent2"/>
                      </a:solidFill>
                      <a:latin typeface="Comic Sans MS" panose="030F0702030302020204" pitchFamily="66" charset="0"/>
                    </a:rPr>
                    <a:t>ACK</a:t>
                  </a:r>
                  <a:r>
                    <a:rPr lang="en-US" altLang="zh-CN" sz="1600" b="1" i="1" u="none" dirty="0">
                      <a:solidFill>
                        <a:schemeClr val="accent2"/>
                      </a:solidFill>
                      <a:latin typeface="Comic Sans MS" panose="030F0702030302020204" pitchFamily="66" charset="0"/>
                    </a:rPr>
                    <a:t>!</a:t>
                  </a:r>
                </a:p>
              </p:txBody>
            </p:sp>
          </p:grpSp>
          <p:grpSp>
            <p:nvGrpSpPr>
              <p:cNvPr id="96" name="Group 287"/>
              <p:cNvGrpSpPr/>
              <p:nvPr/>
            </p:nvGrpSpPr>
            <p:grpSpPr bwMode="auto">
              <a:xfrm>
                <a:off x="2205" y="700"/>
                <a:ext cx="583" cy="340"/>
                <a:chOff x="1166" y="3601"/>
                <a:chExt cx="583" cy="340"/>
              </a:xfrm>
            </p:grpSpPr>
            <p:grpSp>
              <p:nvGrpSpPr>
                <p:cNvPr id="102" name="Group 288"/>
                <p:cNvGrpSpPr/>
                <p:nvPr/>
              </p:nvGrpSpPr>
              <p:grpSpPr bwMode="auto">
                <a:xfrm>
                  <a:off x="1166" y="3601"/>
                  <a:ext cx="583" cy="303"/>
                  <a:chOff x="990" y="4570"/>
                  <a:chExt cx="597" cy="380"/>
                </a:xfrm>
              </p:grpSpPr>
              <p:pic>
                <p:nvPicPr>
                  <p:cNvPr id="104" name="Picture 289"/>
                  <p:cNvPicPr>
                    <a:picLocks noChangeAspect="1" noChangeArrowheads="1"/>
                  </p:cNvPicPr>
                  <p:nvPr/>
                </p:nvPicPr>
                <p:blipFill>
                  <a:blip r:embed="rId3" cstate="print"/>
                  <a:srcRect/>
                  <a:stretch>
                    <a:fillRect/>
                  </a:stretch>
                </p:blipFill>
                <p:spPr bwMode="auto">
                  <a:xfrm>
                    <a:off x="990" y="4570"/>
                    <a:ext cx="597" cy="380"/>
                  </a:xfrm>
                  <a:prstGeom prst="rect">
                    <a:avLst/>
                  </a:prstGeom>
                  <a:noFill/>
                  <a:ln w="9525">
                    <a:noFill/>
                    <a:miter lim="800000"/>
                    <a:headEnd/>
                    <a:tailEnd/>
                  </a:ln>
                </p:spPr>
              </p:pic>
              <p:sp>
                <p:nvSpPr>
                  <p:cNvPr id="105" name="Rectangle 290"/>
                  <p:cNvSpPr>
                    <a:spLocks noChangeArrowheads="1"/>
                  </p:cNvSpPr>
                  <p:nvPr/>
                </p:nvSpPr>
                <p:spPr bwMode="auto">
                  <a:xfrm>
                    <a:off x="1124" y="4679"/>
                    <a:ext cx="358" cy="148"/>
                  </a:xfrm>
                  <a:prstGeom prst="rect">
                    <a:avLst/>
                  </a:prstGeom>
                  <a:solidFill>
                    <a:srgbClr val="FFFF00"/>
                  </a:solidFill>
                  <a:ln w="9525">
                    <a:noFill/>
                    <a:miter lim="800000"/>
                  </a:ln>
                </p:spPr>
                <p:txBody>
                  <a:bodyPr wrap="none" anchor="ctr"/>
                  <a:lstStyle/>
                  <a:p>
                    <a:pPr algn="ctr"/>
                    <a:endParaRPr lang="en-US" altLang="zh-CN" sz="3600" u="none"/>
                  </a:p>
                </p:txBody>
              </p:sp>
            </p:grpSp>
            <p:sp>
              <p:nvSpPr>
                <p:cNvPr id="103" name="Text Box 291"/>
                <p:cNvSpPr txBox="1">
                  <a:spLocks noChangeArrowheads="1"/>
                </p:cNvSpPr>
                <p:nvPr/>
              </p:nvSpPr>
              <p:spPr bwMode="auto">
                <a:xfrm>
                  <a:off x="1274" y="3633"/>
                  <a:ext cx="397" cy="308"/>
                </a:xfrm>
                <a:prstGeom prst="rect">
                  <a:avLst/>
                </a:prstGeom>
                <a:noFill/>
                <a:ln w="9525">
                  <a:noFill/>
                  <a:miter lim="800000"/>
                </a:ln>
              </p:spPr>
              <p:txBody>
                <a:bodyPr>
                  <a:spAutoFit/>
                </a:bodyPr>
                <a:lstStyle/>
                <a:p>
                  <a:pPr algn="ctr">
                    <a:lnSpc>
                      <a:spcPct val="80000"/>
                    </a:lnSpc>
                  </a:pPr>
                  <a:r>
                    <a:rPr lang="zh-CN" altLang="en-US" sz="1600" b="1" i="1" u="none" dirty="0" smtClean="0">
                      <a:solidFill>
                        <a:schemeClr val="accent2"/>
                      </a:solidFill>
                      <a:latin typeface="Comic Sans MS" panose="030F0702030302020204" pitchFamily="66" charset="0"/>
                    </a:rPr>
                    <a:t>新</a:t>
                  </a:r>
                  <a:r>
                    <a:rPr lang="en-US" altLang="zh-CN" sz="1600" b="1" i="1" u="none" dirty="0" smtClean="0">
                      <a:solidFill>
                        <a:schemeClr val="accent2"/>
                      </a:solidFill>
                      <a:latin typeface="Comic Sans MS" panose="030F0702030302020204" pitchFamily="66" charset="0"/>
                    </a:rPr>
                    <a:t>ACK</a:t>
                  </a:r>
                  <a:r>
                    <a:rPr lang="en-US" altLang="zh-CN" sz="1600" b="1" i="1" u="none" dirty="0">
                      <a:solidFill>
                        <a:schemeClr val="accent2"/>
                      </a:solidFill>
                      <a:latin typeface="Comic Sans MS" panose="030F0702030302020204" pitchFamily="66" charset="0"/>
                    </a:rPr>
                    <a:t>!</a:t>
                  </a:r>
                </a:p>
              </p:txBody>
            </p:sp>
          </p:grpSp>
          <p:grpSp>
            <p:nvGrpSpPr>
              <p:cNvPr id="97" name="Group 292"/>
              <p:cNvGrpSpPr/>
              <p:nvPr/>
            </p:nvGrpSpPr>
            <p:grpSpPr bwMode="auto">
              <a:xfrm>
                <a:off x="4352" y="641"/>
                <a:ext cx="583" cy="340"/>
                <a:chOff x="1166" y="3601"/>
                <a:chExt cx="583" cy="340"/>
              </a:xfrm>
            </p:grpSpPr>
            <p:grpSp>
              <p:nvGrpSpPr>
                <p:cNvPr id="98" name="Group 293"/>
                <p:cNvGrpSpPr/>
                <p:nvPr/>
              </p:nvGrpSpPr>
              <p:grpSpPr bwMode="auto">
                <a:xfrm>
                  <a:off x="1166" y="3601"/>
                  <a:ext cx="583" cy="303"/>
                  <a:chOff x="990" y="4570"/>
                  <a:chExt cx="597" cy="380"/>
                </a:xfrm>
              </p:grpSpPr>
              <p:pic>
                <p:nvPicPr>
                  <p:cNvPr id="100" name="Picture 294"/>
                  <p:cNvPicPr>
                    <a:picLocks noChangeAspect="1" noChangeArrowheads="1"/>
                  </p:cNvPicPr>
                  <p:nvPr/>
                </p:nvPicPr>
                <p:blipFill>
                  <a:blip r:embed="rId3" cstate="print"/>
                  <a:srcRect/>
                  <a:stretch>
                    <a:fillRect/>
                  </a:stretch>
                </p:blipFill>
                <p:spPr bwMode="auto">
                  <a:xfrm>
                    <a:off x="990" y="4570"/>
                    <a:ext cx="597" cy="380"/>
                  </a:xfrm>
                  <a:prstGeom prst="rect">
                    <a:avLst/>
                  </a:prstGeom>
                  <a:noFill/>
                  <a:ln w="9525">
                    <a:noFill/>
                    <a:miter lim="800000"/>
                    <a:headEnd/>
                    <a:tailEnd/>
                  </a:ln>
                </p:spPr>
              </p:pic>
              <p:sp>
                <p:nvSpPr>
                  <p:cNvPr id="101" name="Rectangle 295"/>
                  <p:cNvSpPr>
                    <a:spLocks noChangeArrowheads="1"/>
                  </p:cNvSpPr>
                  <p:nvPr/>
                </p:nvSpPr>
                <p:spPr bwMode="auto">
                  <a:xfrm>
                    <a:off x="1124" y="4679"/>
                    <a:ext cx="358" cy="148"/>
                  </a:xfrm>
                  <a:prstGeom prst="rect">
                    <a:avLst/>
                  </a:prstGeom>
                  <a:solidFill>
                    <a:srgbClr val="FFFF00"/>
                  </a:solidFill>
                  <a:ln w="9525">
                    <a:noFill/>
                    <a:miter lim="800000"/>
                  </a:ln>
                </p:spPr>
                <p:txBody>
                  <a:bodyPr wrap="none" anchor="ctr"/>
                  <a:lstStyle/>
                  <a:p>
                    <a:pPr algn="ctr"/>
                    <a:endParaRPr lang="en-US" altLang="zh-CN" sz="3600" u="none"/>
                  </a:p>
                </p:txBody>
              </p:sp>
            </p:grpSp>
            <p:sp>
              <p:nvSpPr>
                <p:cNvPr id="99" name="Text Box 296"/>
                <p:cNvSpPr txBox="1">
                  <a:spLocks noChangeArrowheads="1"/>
                </p:cNvSpPr>
                <p:nvPr/>
              </p:nvSpPr>
              <p:spPr bwMode="auto">
                <a:xfrm>
                  <a:off x="1274" y="3633"/>
                  <a:ext cx="397" cy="308"/>
                </a:xfrm>
                <a:prstGeom prst="rect">
                  <a:avLst/>
                </a:prstGeom>
                <a:noFill/>
                <a:ln w="9525">
                  <a:noFill/>
                  <a:miter lim="800000"/>
                </a:ln>
              </p:spPr>
              <p:txBody>
                <a:bodyPr>
                  <a:spAutoFit/>
                </a:bodyPr>
                <a:lstStyle/>
                <a:p>
                  <a:pPr algn="ctr">
                    <a:lnSpc>
                      <a:spcPct val="80000"/>
                    </a:lnSpc>
                  </a:pPr>
                  <a:r>
                    <a:rPr lang="zh-CN" altLang="en-US" sz="1600" b="1" i="1" u="none" dirty="0" smtClean="0">
                      <a:solidFill>
                        <a:schemeClr val="accent2"/>
                      </a:solidFill>
                      <a:latin typeface="Comic Sans MS" panose="030F0702030302020204" pitchFamily="66" charset="0"/>
                    </a:rPr>
                    <a:t>新</a:t>
                  </a:r>
                  <a:r>
                    <a:rPr lang="en-US" altLang="zh-CN" sz="1600" b="1" i="1" u="none" dirty="0" smtClean="0">
                      <a:solidFill>
                        <a:schemeClr val="accent2"/>
                      </a:solidFill>
                      <a:latin typeface="Comic Sans MS" panose="030F0702030302020204" pitchFamily="66" charset="0"/>
                    </a:rPr>
                    <a:t>ACK</a:t>
                  </a:r>
                  <a:r>
                    <a:rPr lang="en-US" altLang="zh-CN" sz="1600" b="1" i="1" u="none" dirty="0">
                      <a:solidFill>
                        <a:schemeClr val="accent2"/>
                      </a:solidFill>
                      <a:latin typeface="Comic Sans MS" panose="030F0702030302020204" pitchFamily="66" charset="0"/>
                    </a:rPr>
                    <a:t>!</a:t>
                  </a:r>
                </a:p>
              </p:txBody>
            </p:sp>
          </p:grpSp>
        </p:grpSp>
      </p:grpSp>
    </p:spTree>
    <p:extLst>
      <p:ext uri="{BB962C8B-B14F-4D97-AF65-F5344CB8AC3E}">
        <p14:creationId xmlns:p14="http://schemas.microsoft.com/office/powerpoint/2010/main" val="945585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idx="4294967295"/>
          </p:nvPr>
        </p:nvSpPr>
        <p:spPr>
          <a:xfrm>
            <a:off x="447675" y="635000"/>
            <a:ext cx="6429375" cy="857250"/>
          </a:xfrm>
        </p:spPr>
        <p:txBody>
          <a:bodyPr/>
          <a:lstStyle/>
          <a:p>
            <a:pPr algn="l"/>
            <a:r>
              <a:rPr lang="zh-CN" altLang="en-US" sz="2400" dirty="0" smtClean="0">
                <a:solidFill>
                  <a:srgbClr val="007D7A"/>
                </a:solidFill>
                <a:latin typeface="Times New Roman" pitchFamily="18" charset="0"/>
                <a:cs typeface="Times New Roman" pitchFamily="18" charset="0"/>
              </a:rPr>
              <a:t>一、拥塞控制</a:t>
            </a:r>
          </a:p>
        </p:txBody>
      </p:sp>
      <p:sp>
        <p:nvSpPr>
          <p:cNvPr id="47106" name="内容占位符 2"/>
          <p:cNvSpPr>
            <a:spLocks noGrp="1"/>
          </p:cNvSpPr>
          <p:nvPr>
            <p:ph idx="4294967295"/>
          </p:nvPr>
        </p:nvSpPr>
        <p:spPr>
          <a:xfrm>
            <a:off x="179512" y="1420416"/>
            <a:ext cx="6480720" cy="3384376"/>
          </a:xfrm>
        </p:spPr>
        <p:txBody>
          <a:bodyPr/>
          <a:lstStyle/>
          <a:p>
            <a:pPr>
              <a:spcAft>
                <a:spcPct val="20000"/>
              </a:spcAft>
            </a:pPr>
            <a:r>
              <a:rPr lang="zh-CN" altLang="en-US" sz="2000" dirty="0" smtClean="0">
                <a:solidFill>
                  <a:srgbClr val="C00000"/>
                </a:solidFill>
                <a:latin typeface="Times New Roman" pitchFamily="18" charset="0"/>
                <a:cs typeface="Times New Roman" pitchFamily="18" charset="0"/>
              </a:rPr>
              <a:t>拥塞控制</a:t>
            </a:r>
            <a:r>
              <a:rPr lang="zh-CN" altLang="en-US" sz="2000" dirty="0" smtClean="0">
                <a:solidFill>
                  <a:srgbClr val="1A3868"/>
                </a:solidFill>
                <a:latin typeface="Times New Roman" pitchFamily="18" charset="0"/>
                <a:cs typeface="Times New Roman" pitchFamily="18" charset="0"/>
              </a:rPr>
              <a:t>用于防止由于过多的报文进入网络而造成路由器与链路过载情况的发生；</a:t>
            </a:r>
            <a:endParaRPr lang="en-US" altLang="zh-CN" sz="2000" dirty="0" smtClean="0">
              <a:solidFill>
                <a:srgbClr val="1A3868"/>
              </a:solidFill>
              <a:latin typeface="Times New Roman" pitchFamily="18" charset="0"/>
              <a:cs typeface="Times New Roman" pitchFamily="18" charset="0"/>
            </a:endParaRPr>
          </a:p>
          <a:p>
            <a:pPr lvl="1">
              <a:spcBef>
                <a:spcPct val="50000"/>
              </a:spcBef>
              <a:spcAft>
                <a:spcPct val="20000"/>
              </a:spcAft>
            </a:pPr>
            <a:r>
              <a:rPr lang="zh-CN" altLang="en-US" dirty="0" smtClean="0">
                <a:solidFill>
                  <a:srgbClr val="00B050"/>
                </a:solidFill>
                <a:latin typeface="Times New Roman" pitchFamily="18" charset="0"/>
                <a:cs typeface="Times New Roman" pitchFamily="18" charset="0"/>
              </a:rPr>
              <a:t>流量控制的重点</a:t>
            </a:r>
            <a:r>
              <a:rPr lang="zh-CN" altLang="en-US" dirty="0" smtClean="0">
                <a:solidFill>
                  <a:srgbClr val="1A3868"/>
                </a:solidFill>
                <a:latin typeface="Times New Roman" pitchFamily="18" charset="0"/>
                <a:cs typeface="Times New Roman" pitchFamily="18" charset="0"/>
              </a:rPr>
              <a:t>是放</a:t>
            </a:r>
            <a:r>
              <a:rPr lang="zh-CN" altLang="en-US" dirty="0">
                <a:solidFill>
                  <a:srgbClr val="1A3868"/>
                </a:solidFill>
                <a:latin typeface="Times New Roman" pitchFamily="18" charset="0"/>
                <a:cs typeface="Times New Roman" pitchFamily="18" charset="0"/>
              </a:rPr>
              <a:t>在</a:t>
            </a:r>
            <a:r>
              <a:rPr lang="en-US" altLang="zh-CN" dirty="0" err="1">
                <a:solidFill>
                  <a:srgbClr val="1A3868"/>
                </a:solidFill>
                <a:latin typeface="Times New Roman" pitchFamily="18" charset="0"/>
                <a:cs typeface="Times New Roman" pitchFamily="18" charset="0"/>
              </a:rPr>
              <a:t>发送端和接收端之间的</a:t>
            </a:r>
            <a:r>
              <a:rPr lang="zh-CN" altLang="en-US" dirty="0">
                <a:solidFill>
                  <a:srgbClr val="1A3868"/>
                </a:solidFill>
                <a:latin typeface="Times New Roman" pitchFamily="18" charset="0"/>
                <a:cs typeface="Times New Roman" pitchFamily="18" charset="0"/>
              </a:rPr>
              <a:t>点</a:t>
            </a:r>
            <a:r>
              <a:rPr lang="en-US" altLang="zh-CN" dirty="0">
                <a:solidFill>
                  <a:srgbClr val="1A3868"/>
                </a:solidFill>
                <a:latin typeface="Times New Roman" pitchFamily="18" charset="0"/>
                <a:cs typeface="Times New Roman" pitchFamily="18" charset="0"/>
              </a:rPr>
              <a:t>-</a:t>
            </a:r>
            <a:r>
              <a:rPr lang="zh-CN" altLang="en-US" dirty="0">
                <a:solidFill>
                  <a:srgbClr val="1A3868"/>
                </a:solidFill>
                <a:latin typeface="Times New Roman" pitchFamily="18" charset="0"/>
                <a:cs typeface="Times New Roman" pitchFamily="18" charset="0"/>
              </a:rPr>
              <a:t>点链路的通信量</a:t>
            </a:r>
            <a:r>
              <a:rPr lang="zh-CN" altLang="en-US" dirty="0" smtClean="0">
                <a:solidFill>
                  <a:srgbClr val="1A3868"/>
                </a:solidFill>
                <a:latin typeface="Times New Roman" pitchFamily="18" charset="0"/>
                <a:cs typeface="Times New Roman" pitchFamily="18" charset="0"/>
              </a:rPr>
              <a:t>的</a:t>
            </a:r>
            <a:r>
              <a:rPr lang="zh-CN" altLang="en-US" dirty="0" smtClean="0">
                <a:solidFill>
                  <a:srgbClr val="C00000"/>
                </a:solidFill>
                <a:latin typeface="Times New Roman" pitchFamily="18" charset="0"/>
                <a:cs typeface="Times New Roman" pitchFamily="18" charset="0"/>
              </a:rPr>
              <a:t>局部控制</a:t>
            </a:r>
            <a:r>
              <a:rPr lang="zh-CN" altLang="en-US" dirty="0" smtClean="0">
                <a:solidFill>
                  <a:srgbClr val="1A3868"/>
                </a:solidFill>
                <a:latin typeface="Times New Roman" pitchFamily="18" charset="0"/>
                <a:cs typeface="Times New Roman" pitchFamily="18" charset="0"/>
              </a:rPr>
              <a:t>上；</a:t>
            </a:r>
            <a:r>
              <a:rPr lang="en-US" altLang="zh-CN" dirty="0" err="1" smtClean="0">
                <a:solidFill>
                  <a:srgbClr val="1A3868"/>
                </a:solidFill>
                <a:latin typeface="Times New Roman" pitchFamily="18" charset="0"/>
                <a:cs typeface="Times New Roman" pitchFamily="18" charset="0"/>
              </a:rPr>
              <a:t>所要做的就是抑制发送端发送数据的速率</a:t>
            </a:r>
            <a:r>
              <a:rPr lang="en-US" altLang="zh-CN" dirty="0" err="1">
                <a:solidFill>
                  <a:srgbClr val="1A3868"/>
                </a:solidFill>
                <a:latin typeface="Times New Roman" pitchFamily="18" charset="0"/>
                <a:cs typeface="Times New Roman" pitchFamily="18" charset="0"/>
              </a:rPr>
              <a:t>，以便使接收端来得及接收</a:t>
            </a:r>
            <a:r>
              <a:rPr lang="en-US" altLang="zh-CN" dirty="0" smtClean="0">
                <a:solidFill>
                  <a:srgbClr val="1A3868"/>
                </a:solidFill>
                <a:latin typeface="Times New Roman" pitchFamily="18" charset="0"/>
                <a:cs typeface="Times New Roman" pitchFamily="18" charset="0"/>
              </a:rPr>
              <a:t>。</a:t>
            </a:r>
            <a:endParaRPr lang="zh-CN" altLang="en-US" dirty="0" smtClean="0">
              <a:solidFill>
                <a:srgbClr val="1A3868"/>
              </a:solidFill>
              <a:latin typeface="Times New Roman" pitchFamily="18" charset="0"/>
              <a:cs typeface="Times New Roman" pitchFamily="18" charset="0"/>
            </a:endParaRPr>
          </a:p>
          <a:p>
            <a:pPr lvl="1">
              <a:spcAft>
                <a:spcPct val="20000"/>
              </a:spcAft>
            </a:pPr>
            <a:r>
              <a:rPr lang="zh-CN" altLang="en-US" dirty="0">
                <a:solidFill>
                  <a:srgbClr val="00B050"/>
                </a:solidFill>
                <a:latin typeface="Times New Roman" pitchFamily="18" charset="0"/>
                <a:cs typeface="Times New Roman" pitchFamily="18" charset="0"/>
              </a:rPr>
              <a:t>拥塞控制的重点</a:t>
            </a:r>
            <a:r>
              <a:rPr lang="zh-CN" altLang="en-US" dirty="0" smtClean="0">
                <a:solidFill>
                  <a:srgbClr val="1A3868"/>
                </a:solidFill>
                <a:latin typeface="Times New Roman" pitchFamily="18" charset="0"/>
                <a:cs typeface="Times New Roman" pitchFamily="18" charset="0"/>
              </a:rPr>
              <a:t>是放在进入网络报文量的</a:t>
            </a:r>
            <a:r>
              <a:rPr lang="zh-CN" altLang="en-US" dirty="0" smtClean="0">
                <a:solidFill>
                  <a:srgbClr val="C00000"/>
                </a:solidFill>
                <a:latin typeface="Times New Roman" pitchFamily="18" charset="0"/>
                <a:cs typeface="Times New Roman" pitchFamily="18" charset="0"/>
              </a:rPr>
              <a:t>全局控制</a:t>
            </a:r>
            <a:r>
              <a:rPr lang="zh-CN" altLang="en-US" dirty="0">
                <a:solidFill>
                  <a:srgbClr val="1A3868"/>
                </a:solidFill>
                <a:latin typeface="Times New Roman" pitchFamily="18" charset="0"/>
                <a:cs typeface="Times New Roman" pitchFamily="18" charset="0"/>
              </a:rPr>
              <a:t>上，</a:t>
            </a:r>
            <a:r>
              <a:rPr lang="en-US" altLang="zh-CN" dirty="0" err="1">
                <a:solidFill>
                  <a:srgbClr val="1A3868"/>
                </a:solidFill>
                <a:latin typeface="Times New Roman" pitchFamily="18" charset="0"/>
                <a:cs typeface="Times New Roman" pitchFamily="18" charset="0"/>
              </a:rPr>
              <a:t>涉及到所有的主机、所有的路由器，以及与降低网络传输性能有关的所有因素</a:t>
            </a:r>
            <a:r>
              <a:rPr lang="en-US" altLang="zh-CN" dirty="0">
                <a:solidFill>
                  <a:srgbClr val="1A3868"/>
                </a:solidFill>
                <a:latin typeface="Times New Roman" pitchFamily="18" charset="0"/>
                <a:cs typeface="Times New Roman" pitchFamily="18" charset="0"/>
              </a:rPr>
              <a:t>。</a:t>
            </a:r>
          </a:p>
          <a:p>
            <a:pPr lvl="1">
              <a:spcAft>
                <a:spcPct val="20000"/>
              </a:spcAft>
            </a:pPr>
            <a:endParaRPr lang="zh-CN" altLang="en-US" dirty="0" smtClean="0">
              <a:solidFill>
                <a:srgbClr val="1A3868"/>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6">
                                            <p:txEl>
                                              <p:pRg st="1" end="1"/>
                                            </p:txEl>
                                          </p:spTgt>
                                        </p:tgtEl>
                                        <p:attrNameLst>
                                          <p:attrName>style.visibility</p:attrName>
                                        </p:attrNameLst>
                                      </p:cBhvr>
                                      <p:to>
                                        <p:strVal val="visible"/>
                                      </p:to>
                                    </p:set>
                                    <p:animEffect transition="in" filter="blinds(horizontal)">
                                      <p:cBhvr>
                                        <p:cTn id="7" dur="500"/>
                                        <p:tgtEl>
                                          <p:spTgt spid="4710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106">
                                            <p:txEl>
                                              <p:pRg st="2" end="2"/>
                                            </p:txEl>
                                          </p:spTgt>
                                        </p:tgtEl>
                                        <p:attrNameLst>
                                          <p:attrName>style.visibility</p:attrName>
                                        </p:attrNameLst>
                                      </p:cBhvr>
                                      <p:to>
                                        <p:strVal val="visible"/>
                                      </p:to>
                                    </p:set>
                                    <p:animEffect transition="in" filter="blinds(horizontal)">
                                      <p:cBhvr>
                                        <p:cTn id="10" dur="500"/>
                                        <p:tgtEl>
                                          <p:spTgt spid="471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2666529" y="2199854"/>
            <a:ext cx="3705671" cy="102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cap="all">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r>
              <a:rPr lang="zh-CN" altLang="en-US" sz="4800" u="none" kern="0" smtClean="0">
                <a:solidFill>
                  <a:srgbClr val="1A3868"/>
                </a:solidFill>
                <a:latin typeface="Times New Roman" pitchFamily="18" charset="0"/>
                <a:ea typeface="+mn-ea"/>
                <a:cs typeface="Times New Roman" pitchFamily="18" charset="0"/>
              </a:rPr>
              <a:t>习题</a:t>
            </a:r>
            <a:endParaRPr lang="zh-CN" altLang="en-US" sz="4800" u="none" kern="0" dirty="0">
              <a:solidFill>
                <a:srgbClr val="1A3868"/>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68206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1204392"/>
            <a:ext cx="6357937" cy="3087688"/>
          </a:xfrm>
        </p:spPr>
        <p:txBody>
          <a:bodyPr/>
          <a:lstStyle/>
          <a:p>
            <a:pPr marL="0" indent="0">
              <a:lnSpc>
                <a:spcPct val="150000"/>
              </a:lnSpc>
              <a:buNone/>
            </a:pPr>
            <a:r>
              <a:rPr lang="en-US" altLang="zh-CN" sz="2000" dirty="0" smtClean="0">
                <a:solidFill>
                  <a:srgbClr val="1A3868"/>
                </a:solidFill>
                <a:latin typeface="Times New Roman" pitchFamily="18" charset="0"/>
                <a:cs typeface="Times New Roman" pitchFamily="18" charset="0"/>
              </a:rPr>
              <a:t>20</a:t>
            </a:r>
            <a:r>
              <a:rPr lang="zh-CN" altLang="en-US" sz="2000" dirty="0" smtClean="0">
                <a:solidFill>
                  <a:srgbClr val="1A3868"/>
                </a:solidFill>
                <a:latin typeface="Times New Roman" pitchFamily="18" charset="0"/>
                <a:cs typeface="Times New Roman" pitchFamily="18" charset="0"/>
              </a:rPr>
              <a:t>、</a:t>
            </a:r>
            <a:r>
              <a:rPr lang="zh-CN" altLang="zh-CN" sz="2000" dirty="0" smtClean="0">
                <a:solidFill>
                  <a:srgbClr val="1A3868"/>
                </a:solidFill>
                <a:latin typeface="Times New Roman" pitchFamily="18" charset="0"/>
                <a:cs typeface="Times New Roman" pitchFamily="18" charset="0"/>
              </a:rPr>
              <a:t>以下</a:t>
            </a:r>
            <a:r>
              <a:rPr lang="zh-CN" altLang="zh-CN" sz="2000" dirty="0">
                <a:solidFill>
                  <a:srgbClr val="1A3868"/>
                </a:solidFill>
                <a:latin typeface="Times New Roman" pitchFamily="18" charset="0"/>
                <a:cs typeface="Times New Roman" pitchFamily="18" charset="0"/>
              </a:rPr>
              <a:t>关于的坚持计时器描述中，错误的</a:t>
            </a:r>
            <a:r>
              <a:rPr lang="zh-CN" altLang="zh-CN" sz="2000" dirty="0" smtClean="0">
                <a:solidFill>
                  <a:srgbClr val="1A3868"/>
                </a:solidFill>
                <a:latin typeface="Times New Roman" pitchFamily="18" charset="0"/>
                <a:cs typeface="Times New Roman" pitchFamily="18" charset="0"/>
              </a:rPr>
              <a:t>是</a:t>
            </a:r>
            <a:r>
              <a:rPr lang="zh-CN" altLang="en-US" sz="2000" dirty="0" smtClean="0">
                <a:solidFill>
                  <a:srgbClr val="1A3868"/>
                </a:solidFill>
                <a:latin typeface="Times New Roman" pitchFamily="18" charset="0"/>
                <a:cs typeface="Times New Roman" pitchFamily="18" charset="0"/>
              </a:rPr>
              <a:t>（  ）</a:t>
            </a:r>
            <a:endParaRPr lang="en-US" altLang="zh-CN" sz="2000" dirty="0" smtClean="0">
              <a:solidFill>
                <a:srgbClr val="1A3868"/>
              </a:solidFill>
              <a:latin typeface="Times New Roman" pitchFamily="18" charset="0"/>
              <a:cs typeface="Times New Roman" pitchFamily="18" charset="0"/>
            </a:endParaRPr>
          </a:p>
          <a:p>
            <a:pPr marL="457200" indent="-457200">
              <a:spcBef>
                <a:spcPts val="600"/>
              </a:spcBef>
              <a:buFont typeface="+mj-lt"/>
              <a:buAutoNum type="alphaUcPeriod"/>
            </a:pPr>
            <a:r>
              <a:rPr lang="zh-CN" altLang="zh-CN" sz="2000" kern="1200" dirty="0">
                <a:solidFill>
                  <a:srgbClr val="1A3868"/>
                </a:solidFill>
                <a:latin typeface="Times New Roman" pitchFamily="18" charset="0"/>
                <a:ea typeface="微软雅黑" pitchFamily="34" charset="-122"/>
              </a:rPr>
              <a:t>设置坚持计时器的目的是控制报文确认与等待重传的</a:t>
            </a:r>
            <a:r>
              <a:rPr lang="zh-CN" altLang="zh-CN" sz="2000" kern="1200" dirty="0" smtClean="0">
                <a:solidFill>
                  <a:srgbClr val="1A3868"/>
                </a:solidFill>
                <a:latin typeface="Times New Roman" pitchFamily="18" charset="0"/>
                <a:ea typeface="微软雅黑" pitchFamily="34" charset="-122"/>
              </a:rPr>
              <a:t>时间</a:t>
            </a:r>
            <a:endParaRPr lang="en-US" altLang="zh-CN" sz="2000" kern="1200" dirty="0" smtClean="0">
              <a:solidFill>
                <a:srgbClr val="1A3868"/>
              </a:solidFill>
              <a:latin typeface="Times New Roman" pitchFamily="18" charset="0"/>
              <a:ea typeface="微软雅黑" pitchFamily="34" charset="-122"/>
            </a:endParaRPr>
          </a:p>
          <a:p>
            <a:pPr marL="457200" indent="-457200">
              <a:spcBef>
                <a:spcPts val="600"/>
              </a:spcBef>
              <a:buFont typeface="+mj-lt"/>
              <a:buAutoNum type="alphaUcPeriod"/>
            </a:pPr>
            <a:r>
              <a:rPr lang="zh-CN" altLang="en-US" sz="2000" kern="1200" dirty="0" smtClean="0">
                <a:solidFill>
                  <a:srgbClr val="1A3868"/>
                </a:solidFill>
                <a:latin typeface="Times New Roman" pitchFamily="18" charset="0"/>
                <a:ea typeface="微软雅黑" pitchFamily="34" charset="-122"/>
              </a:rPr>
              <a:t>当发送端的</a:t>
            </a:r>
            <a:r>
              <a:rPr lang="en-US" altLang="zh-CN" sz="2000" kern="1200" dirty="0" smtClean="0">
                <a:solidFill>
                  <a:srgbClr val="1A3868"/>
                </a:solidFill>
                <a:latin typeface="Times New Roman" pitchFamily="18" charset="0"/>
                <a:ea typeface="微软雅黑" pitchFamily="34" charset="-122"/>
              </a:rPr>
              <a:t>TCP</a:t>
            </a:r>
            <a:r>
              <a:rPr lang="zh-CN" altLang="en-US" sz="2000" kern="1200" dirty="0" smtClean="0">
                <a:solidFill>
                  <a:srgbClr val="1A3868"/>
                </a:solidFill>
                <a:latin typeface="Times New Roman" pitchFamily="18" charset="0"/>
                <a:ea typeface="微软雅黑" pitchFamily="34" charset="-122"/>
              </a:rPr>
              <a:t>收到一个零窗口通知时，就启动坚持计时器</a:t>
            </a:r>
            <a:endParaRPr lang="en-US" altLang="zh-CN" sz="2000" kern="1200" dirty="0" smtClean="0">
              <a:solidFill>
                <a:srgbClr val="1A3868"/>
              </a:solidFill>
              <a:latin typeface="Times New Roman" pitchFamily="18" charset="0"/>
              <a:ea typeface="微软雅黑" pitchFamily="34" charset="-122"/>
            </a:endParaRPr>
          </a:p>
          <a:p>
            <a:pPr marL="457200" indent="-457200">
              <a:spcBef>
                <a:spcPts val="600"/>
              </a:spcBef>
              <a:buFont typeface="+mj-lt"/>
              <a:buAutoNum type="alphaUcPeriod"/>
            </a:pPr>
            <a:r>
              <a:rPr lang="zh-CN" altLang="en-US" sz="2000" kern="1200" dirty="0" smtClean="0">
                <a:solidFill>
                  <a:srgbClr val="1A3868"/>
                </a:solidFill>
                <a:latin typeface="Times New Roman" pitchFamily="18" charset="0"/>
                <a:ea typeface="微软雅黑" pitchFamily="34" charset="-122"/>
              </a:rPr>
              <a:t>当</a:t>
            </a:r>
            <a:r>
              <a:rPr lang="zh-CN" altLang="zh-CN" sz="2000" dirty="0">
                <a:solidFill>
                  <a:srgbClr val="1A3868"/>
                </a:solidFill>
                <a:latin typeface="Times New Roman" pitchFamily="18" charset="0"/>
                <a:cs typeface="Times New Roman" pitchFamily="18" charset="0"/>
              </a:rPr>
              <a:t>坚持</a:t>
            </a:r>
            <a:r>
              <a:rPr lang="zh-CN" altLang="zh-CN" sz="2000" dirty="0" smtClean="0">
                <a:solidFill>
                  <a:srgbClr val="1A3868"/>
                </a:solidFill>
                <a:latin typeface="Times New Roman" pitchFamily="18" charset="0"/>
                <a:cs typeface="Times New Roman" pitchFamily="18" charset="0"/>
              </a:rPr>
              <a:t>计时器</a:t>
            </a:r>
            <a:r>
              <a:rPr lang="zh-CN" altLang="en-US" sz="2000" dirty="0" smtClean="0">
                <a:solidFill>
                  <a:srgbClr val="1A3868"/>
                </a:solidFill>
                <a:latin typeface="Times New Roman" pitchFamily="18" charset="0"/>
                <a:cs typeface="Times New Roman" pitchFamily="18" charset="0"/>
              </a:rPr>
              <a:t>时间到，发送端的</a:t>
            </a:r>
            <a:r>
              <a:rPr lang="en-US" altLang="zh-CN" sz="2000" dirty="0" smtClean="0">
                <a:solidFill>
                  <a:srgbClr val="1A3868"/>
                </a:solidFill>
                <a:latin typeface="Times New Roman" pitchFamily="18" charset="0"/>
                <a:cs typeface="Times New Roman" pitchFamily="18" charset="0"/>
              </a:rPr>
              <a:t>TCP</a:t>
            </a:r>
            <a:r>
              <a:rPr lang="zh-CN" altLang="en-US" sz="2000" dirty="0" smtClean="0">
                <a:solidFill>
                  <a:srgbClr val="1A3868"/>
                </a:solidFill>
                <a:latin typeface="Times New Roman" pitchFamily="18" charset="0"/>
                <a:cs typeface="Times New Roman" pitchFamily="18" charset="0"/>
              </a:rPr>
              <a:t>就发送一个零窗口探测报文</a:t>
            </a:r>
            <a:endParaRPr lang="en-US" altLang="zh-CN" sz="2000" dirty="0" smtClean="0">
              <a:solidFill>
                <a:srgbClr val="1A3868"/>
              </a:solidFill>
              <a:latin typeface="Times New Roman" pitchFamily="18" charset="0"/>
              <a:cs typeface="Times New Roman" pitchFamily="18" charset="0"/>
            </a:endParaRPr>
          </a:p>
          <a:p>
            <a:pPr marL="457200" indent="-457200">
              <a:spcBef>
                <a:spcPts val="600"/>
              </a:spcBef>
              <a:buFont typeface="+mj-lt"/>
              <a:buAutoNum type="alphaUcPeriod"/>
            </a:pPr>
            <a:r>
              <a:rPr lang="zh-CN" altLang="zh-CN" sz="2000" dirty="0">
                <a:solidFill>
                  <a:srgbClr val="1A3868"/>
                </a:solidFill>
                <a:latin typeface="Times New Roman" pitchFamily="18" charset="0"/>
                <a:cs typeface="Times New Roman" pitchFamily="18" charset="0"/>
              </a:rPr>
              <a:t>坚持</a:t>
            </a:r>
            <a:r>
              <a:rPr lang="zh-CN" altLang="zh-CN" sz="2000" dirty="0" smtClean="0">
                <a:solidFill>
                  <a:srgbClr val="1A3868"/>
                </a:solidFill>
                <a:latin typeface="Times New Roman" pitchFamily="18" charset="0"/>
                <a:cs typeface="Times New Roman" pitchFamily="18" charset="0"/>
              </a:rPr>
              <a:t>计时器</a:t>
            </a:r>
            <a:r>
              <a:rPr lang="zh-CN" altLang="en-US" sz="2000" dirty="0" smtClean="0">
                <a:solidFill>
                  <a:srgbClr val="1A3868"/>
                </a:solidFill>
                <a:latin typeface="Times New Roman" pitchFamily="18" charset="0"/>
                <a:cs typeface="Times New Roman" pitchFamily="18" charset="0"/>
              </a:rPr>
              <a:t>的值设置为最大</a:t>
            </a:r>
            <a:r>
              <a:rPr lang="en-US" altLang="zh-CN" sz="2000" dirty="0" smtClean="0">
                <a:solidFill>
                  <a:srgbClr val="1A3868"/>
                </a:solidFill>
                <a:latin typeface="Times New Roman" pitchFamily="18" charset="0"/>
                <a:cs typeface="Times New Roman" pitchFamily="18" charset="0"/>
              </a:rPr>
              <a:t>60</a:t>
            </a:r>
            <a:r>
              <a:rPr lang="zh-CN" altLang="en-US" sz="2000" dirty="0" smtClean="0">
                <a:solidFill>
                  <a:srgbClr val="1A3868"/>
                </a:solidFill>
                <a:latin typeface="Times New Roman" pitchFamily="18" charset="0"/>
                <a:cs typeface="Times New Roman" pitchFamily="18" charset="0"/>
              </a:rPr>
              <a:t>秒</a:t>
            </a:r>
            <a:endParaRPr lang="zh-CN" altLang="en-US" sz="2000" kern="1200" dirty="0">
              <a:solidFill>
                <a:srgbClr val="1A3868"/>
              </a:solidFill>
              <a:latin typeface="Times New Roman" pitchFamily="18" charset="0"/>
              <a:ea typeface="微软雅黑" pitchFamily="34" charset="-122"/>
            </a:endParaRPr>
          </a:p>
        </p:txBody>
      </p:sp>
      <p:sp>
        <p:nvSpPr>
          <p:cNvPr id="4" name="矩形 3"/>
          <p:cNvSpPr/>
          <p:nvPr/>
        </p:nvSpPr>
        <p:spPr>
          <a:xfrm>
            <a:off x="5580682" y="1246783"/>
            <a:ext cx="359470" cy="461665"/>
          </a:xfrm>
          <a:prstGeom prst="rect">
            <a:avLst/>
          </a:prstGeom>
        </p:spPr>
        <p:txBody>
          <a:bodyPr wrap="square">
            <a:spAutoFit/>
          </a:bodyPr>
          <a:lstStyle/>
          <a:p>
            <a:r>
              <a:rPr lang="en-US" altLang="zh-CN" sz="2400" u="none" dirty="0">
                <a:solidFill>
                  <a:srgbClr val="FF0000"/>
                </a:solidFill>
              </a:rPr>
              <a:t>A</a:t>
            </a:r>
            <a:endParaRPr lang="zh-CN" altLang="en-US" sz="2400" u="none" dirty="0">
              <a:solidFill>
                <a:srgbClr val="FF0000"/>
              </a:solidFill>
            </a:endParaRPr>
          </a:p>
        </p:txBody>
      </p:sp>
    </p:spTree>
    <p:extLst>
      <p:ext uri="{BB962C8B-B14F-4D97-AF65-F5344CB8AC3E}">
        <p14:creationId xmlns:p14="http://schemas.microsoft.com/office/powerpoint/2010/main" val="317382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Line 336"/>
          <p:cNvSpPr>
            <a:spLocks noChangeShapeType="1"/>
          </p:cNvSpPr>
          <p:nvPr/>
        </p:nvSpPr>
        <p:spPr bwMode="auto">
          <a:xfrm flipV="1">
            <a:off x="1493391" y="3037614"/>
            <a:ext cx="3255963" cy="0"/>
          </a:xfrm>
          <a:prstGeom prst="line">
            <a:avLst/>
          </a:prstGeom>
          <a:noFill/>
          <a:ln w="9525">
            <a:solidFill>
              <a:schemeClr val="hlink"/>
            </a:solidFill>
            <a:prstDash val="dash"/>
            <a:round/>
            <a:headEnd/>
            <a:tailEnd/>
          </a:ln>
        </p:spPr>
        <p:txBody>
          <a:bodyPr wrap="none" anchor="ctr"/>
          <a:lstStyle/>
          <a:p>
            <a:endParaRPr lang="zh-CN" altLang="en-US"/>
          </a:p>
        </p:txBody>
      </p:sp>
      <p:sp>
        <p:nvSpPr>
          <p:cNvPr id="102" name="Freeform 317"/>
          <p:cNvSpPr>
            <a:spLocks/>
          </p:cNvSpPr>
          <p:nvPr/>
        </p:nvSpPr>
        <p:spPr bwMode="auto">
          <a:xfrm>
            <a:off x="1427814" y="3009832"/>
            <a:ext cx="4488134" cy="1510242"/>
          </a:xfrm>
          <a:custGeom>
            <a:avLst/>
            <a:gdLst>
              <a:gd name="T0" fmla="*/ 2147483647 w 3162"/>
              <a:gd name="T1" fmla="*/ 639776842 h 1370"/>
              <a:gd name="T2" fmla="*/ 2147483647 w 3162"/>
              <a:gd name="T3" fmla="*/ 1051687981 h 1370"/>
              <a:gd name="T4" fmla="*/ 2147483647 w 3162"/>
              <a:gd name="T5" fmla="*/ 1393486990 h 1370"/>
              <a:gd name="T6" fmla="*/ 2147483647 w 3162"/>
              <a:gd name="T7" fmla="*/ 1752815013 h 1370"/>
              <a:gd name="T8" fmla="*/ 2147483647 w 3162"/>
              <a:gd name="T9" fmla="*/ 1928096091 h 1370"/>
              <a:gd name="T10" fmla="*/ 2147483647 w 3162"/>
              <a:gd name="T11" fmla="*/ 1998208523 h 1370"/>
              <a:gd name="T12" fmla="*/ 2147483647 w 3162"/>
              <a:gd name="T13" fmla="*/ 1367195432 h 1370"/>
              <a:gd name="T14" fmla="*/ 2147483647 w 3162"/>
              <a:gd name="T15" fmla="*/ 0 h 1370"/>
              <a:gd name="T16" fmla="*/ 2059396424 w 3162"/>
              <a:gd name="T17" fmla="*/ 711350453 h 1370"/>
              <a:gd name="T18" fmla="*/ 1599531730 w 3162"/>
              <a:gd name="T19" fmla="*/ 1403711619 h 1370"/>
              <a:gd name="T20" fmla="*/ 1103010153 w 3162"/>
              <a:gd name="T21" fmla="*/ 1754274984 h 1370"/>
              <a:gd name="T22" fmla="*/ 623151273 w 3162"/>
              <a:gd name="T23" fmla="*/ 1929556062 h 1370"/>
              <a:gd name="T24" fmla="*/ 183279454 w 3162"/>
              <a:gd name="T25" fmla="*/ 1999668493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 name="connsiteX0" fmla="*/ 9897 w 9897"/>
              <a:gd name="connsiteY0" fmla="*/ 3197 h 9993"/>
              <a:gd name="connsiteX1" fmla="*/ 8615 w 9897"/>
              <a:gd name="connsiteY1" fmla="*/ 1706 h 9993"/>
              <a:gd name="connsiteX2" fmla="*/ 7335 w 9897"/>
              <a:gd name="connsiteY2" fmla="*/ 6964 h 9993"/>
              <a:gd name="connsiteX3" fmla="*/ 6870 w 9897"/>
              <a:gd name="connsiteY3" fmla="*/ 8759 h 9993"/>
              <a:gd name="connsiteX4" fmla="*/ 6415 w 9897"/>
              <a:gd name="connsiteY4" fmla="*/ 9635 h 9993"/>
              <a:gd name="connsiteX5" fmla="*/ 5960 w 9897"/>
              <a:gd name="connsiteY5" fmla="*/ 9985 h 9993"/>
              <a:gd name="connsiteX6" fmla="*/ 5798 w 9897"/>
              <a:gd name="connsiteY6" fmla="*/ 6832 h 9993"/>
              <a:gd name="connsiteX7" fmla="*/ 5504 w 9897"/>
              <a:gd name="connsiteY7" fmla="*/ 0 h 9993"/>
              <a:gd name="connsiteX8" fmla="*/ 1851 w 9897"/>
              <a:gd name="connsiteY8" fmla="*/ 3555 h 9993"/>
              <a:gd name="connsiteX9" fmla="*/ 1415 w 9897"/>
              <a:gd name="connsiteY9" fmla="*/ 7015 h 9993"/>
              <a:gd name="connsiteX10" fmla="*/ 944 w 9897"/>
              <a:gd name="connsiteY10" fmla="*/ 8766 h 9993"/>
              <a:gd name="connsiteX11" fmla="*/ 488 w 9897"/>
              <a:gd name="connsiteY11" fmla="*/ 9642 h 9993"/>
              <a:gd name="connsiteX12" fmla="*/ 71 w 9897"/>
              <a:gd name="connsiteY12" fmla="*/ 9993 h 9993"/>
              <a:gd name="connsiteX0" fmla="*/ 10119 w 10119"/>
              <a:gd name="connsiteY0" fmla="*/ 1278 h 10000"/>
              <a:gd name="connsiteX1" fmla="*/ 8705 w 10119"/>
              <a:gd name="connsiteY1" fmla="*/ 1707 h 10000"/>
              <a:gd name="connsiteX2" fmla="*/ 7411 w 10119"/>
              <a:gd name="connsiteY2" fmla="*/ 6969 h 10000"/>
              <a:gd name="connsiteX3" fmla="*/ 6941 w 10119"/>
              <a:gd name="connsiteY3" fmla="*/ 8765 h 10000"/>
              <a:gd name="connsiteX4" fmla="*/ 6482 w 10119"/>
              <a:gd name="connsiteY4" fmla="*/ 9642 h 10000"/>
              <a:gd name="connsiteX5" fmla="*/ 6022 w 10119"/>
              <a:gd name="connsiteY5" fmla="*/ 9992 h 10000"/>
              <a:gd name="connsiteX6" fmla="*/ 5858 w 10119"/>
              <a:gd name="connsiteY6" fmla="*/ 6837 h 10000"/>
              <a:gd name="connsiteX7" fmla="*/ 5561 w 10119"/>
              <a:gd name="connsiteY7" fmla="*/ 0 h 10000"/>
              <a:gd name="connsiteX8" fmla="*/ 1870 w 10119"/>
              <a:gd name="connsiteY8" fmla="*/ 3557 h 10000"/>
              <a:gd name="connsiteX9" fmla="*/ 1430 w 10119"/>
              <a:gd name="connsiteY9" fmla="*/ 7020 h 10000"/>
              <a:gd name="connsiteX10" fmla="*/ 954 w 10119"/>
              <a:gd name="connsiteY10" fmla="*/ 8772 h 10000"/>
              <a:gd name="connsiteX11" fmla="*/ 493 w 10119"/>
              <a:gd name="connsiteY11" fmla="*/ 9649 h 10000"/>
              <a:gd name="connsiteX12" fmla="*/ 72 w 10119"/>
              <a:gd name="connsiteY12" fmla="*/ 10000 h 10000"/>
              <a:gd name="connsiteX0" fmla="*/ 10119 w 10119"/>
              <a:gd name="connsiteY0" fmla="*/ 1278 h 10000"/>
              <a:gd name="connsiteX1" fmla="*/ 8309 w 10119"/>
              <a:gd name="connsiteY1" fmla="*/ 3454 h 10000"/>
              <a:gd name="connsiteX2" fmla="*/ 7411 w 10119"/>
              <a:gd name="connsiteY2" fmla="*/ 6969 h 10000"/>
              <a:gd name="connsiteX3" fmla="*/ 6941 w 10119"/>
              <a:gd name="connsiteY3" fmla="*/ 8765 h 10000"/>
              <a:gd name="connsiteX4" fmla="*/ 6482 w 10119"/>
              <a:gd name="connsiteY4" fmla="*/ 9642 h 10000"/>
              <a:gd name="connsiteX5" fmla="*/ 6022 w 10119"/>
              <a:gd name="connsiteY5" fmla="*/ 9992 h 10000"/>
              <a:gd name="connsiteX6" fmla="*/ 5858 w 10119"/>
              <a:gd name="connsiteY6" fmla="*/ 6837 h 10000"/>
              <a:gd name="connsiteX7" fmla="*/ 5561 w 10119"/>
              <a:gd name="connsiteY7" fmla="*/ 0 h 10000"/>
              <a:gd name="connsiteX8" fmla="*/ 1870 w 10119"/>
              <a:gd name="connsiteY8" fmla="*/ 3557 h 10000"/>
              <a:gd name="connsiteX9" fmla="*/ 1430 w 10119"/>
              <a:gd name="connsiteY9" fmla="*/ 7020 h 10000"/>
              <a:gd name="connsiteX10" fmla="*/ 954 w 10119"/>
              <a:gd name="connsiteY10" fmla="*/ 8772 h 10000"/>
              <a:gd name="connsiteX11" fmla="*/ 493 w 10119"/>
              <a:gd name="connsiteY11" fmla="*/ 9649 h 10000"/>
              <a:gd name="connsiteX12" fmla="*/ 72 w 10119"/>
              <a:gd name="connsiteY1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19" h="10000">
                <a:moveTo>
                  <a:pt x="10119" y="1278"/>
                </a:moveTo>
                <a:lnTo>
                  <a:pt x="8309" y="3454"/>
                </a:lnTo>
                <a:lnTo>
                  <a:pt x="7411" y="6969"/>
                </a:lnTo>
                <a:lnTo>
                  <a:pt x="6941" y="8765"/>
                </a:lnTo>
                <a:lnTo>
                  <a:pt x="6482" y="9642"/>
                </a:lnTo>
                <a:lnTo>
                  <a:pt x="6022" y="9992"/>
                </a:lnTo>
                <a:cubicBezTo>
                  <a:pt x="5967" y="8940"/>
                  <a:pt x="5913" y="7889"/>
                  <a:pt x="5858" y="6837"/>
                </a:cubicBezTo>
                <a:lnTo>
                  <a:pt x="5561" y="0"/>
                </a:lnTo>
                <a:lnTo>
                  <a:pt x="1870" y="3557"/>
                </a:lnTo>
                <a:cubicBezTo>
                  <a:pt x="1724" y="4711"/>
                  <a:pt x="1576" y="5866"/>
                  <a:pt x="1430" y="7020"/>
                </a:cubicBezTo>
                <a:lnTo>
                  <a:pt x="954" y="8772"/>
                </a:lnTo>
                <a:lnTo>
                  <a:pt x="493" y="9649"/>
                </a:lnTo>
                <a:cubicBezTo>
                  <a:pt x="46" y="10007"/>
                  <a:pt x="-104" y="10000"/>
                  <a:pt x="72" y="10000"/>
                </a:cubicBezTo>
              </a:path>
            </a:pathLst>
          </a:custGeom>
          <a:noFill/>
          <a:ln w="28575">
            <a:solidFill>
              <a:schemeClr val="hlink"/>
            </a:solidFill>
            <a:round/>
            <a:headEnd/>
            <a:tailEnd/>
          </a:ln>
        </p:spPr>
        <p:txBody>
          <a:bodyPr wrap="none" anchor="ctr"/>
          <a:lstStyle/>
          <a:p>
            <a:endParaRPr lang="zh-CN" altLang="en-US"/>
          </a:p>
        </p:txBody>
      </p:sp>
      <p:sp>
        <p:nvSpPr>
          <p:cNvPr id="2" name="标题 1"/>
          <p:cNvSpPr>
            <a:spLocks noGrp="1"/>
          </p:cNvSpPr>
          <p:nvPr>
            <p:ph type="title"/>
          </p:nvPr>
        </p:nvSpPr>
        <p:spPr/>
        <p:txBody>
          <a:bodyPr/>
          <a:lstStyle/>
          <a:p>
            <a:pPr algn="l"/>
            <a:r>
              <a:rPr lang="zh-CN" altLang="en-US" sz="2400" dirty="0" smtClean="0"/>
              <a:t>计算与问答</a:t>
            </a:r>
            <a:endParaRPr lang="zh-CN" altLang="en-US" sz="2400" dirty="0"/>
          </a:p>
        </p:txBody>
      </p:sp>
      <p:sp>
        <p:nvSpPr>
          <p:cNvPr id="3" name="内容占位符 2"/>
          <p:cNvSpPr>
            <a:spLocks noGrp="1"/>
          </p:cNvSpPr>
          <p:nvPr>
            <p:ph idx="1"/>
          </p:nvPr>
        </p:nvSpPr>
        <p:spPr>
          <a:xfrm>
            <a:off x="284189" y="1060376"/>
            <a:ext cx="6357937" cy="1368152"/>
          </a:xfrm>
        </p:spPr>
        <p:txBody>
          <a:bodyPr/>
          <a:lstStyle/>
          <a:p>
            <a:pPr marL="0" indent="0">
              <a:buNone/>
            </a:pPr>
            <a:r>
              <a:rPr lang="en-US" altLang="zh-CN" sz="2000" kern="1200" dirty="0" smtClean="0">
                <a:solidFill>
                  <a:srgbClr val="1A3868"/>
                </a:solidFill>
                <a:latin typeface="Times New Roman" pitchFamily="18" charset="0"/>
                <a:ea typeface="微软雅黑" pitchFamily="34" charset="-122"/>
              </a:rPr>
              <a:t>8</a:t>
            </a:r>
            <a:r>
              <a:rPr lang="zh-CN" altLang="en-US" sz="2000" kern="1200" dirty="0" smtClean="0">
                <a:solidFill>
                  <a:srgbClr val="1A3868"/>
                </a:solidFill>
                <a:latin typeface="Times New Roman" pitchFamily="18" charset="0"/>
                <a:ea typeface="微软雅黑" pitchFamily="34" charset="-122"/>
              </a:rPr>
              <a:t>、假设</a:t>
            </a:r>
            <a:r>
              <a:rPr lang="en-US" altLang="zh-CN" sz="2000" kern="1200" dirty="0" smtClean="0">
                <a:solidFill>
                  <a:srgbClr val="1A3868"/>
                </a:solidFill>
                <a:latin typeface="Times New Roman" pitchFamily="18" charset="0"/>
                <a:ea typeface="微软雅黑" pitchFamily="34" charset="-122"/>
              </a:rPr>
              <a:t>TCP</a:t>
            </a:r>
            <a:r>
              <a:rPr lang="zh-CN" altLang="en-US" sz="2000" kern="1200" dirty="0">
                <a:solidFill>
                  <a:srgbClr val="1A3868"/>
                </a:solidFill>
                <a:latin typeface="Times New Roman" pitchFamily="18" charset="0"/>
                <a:ea typeface="微软雅黑" pitchFamily="34" charset="-122"/>
              </a:rPr>
              <a:t>拥塞控制的</a:t>
            </a:r>
            <a:r>
              <a:rPr lang="en-US" altLang="zh-CN" sz="2000" kern="1200" dirty="0">
                <a:solidFill>
                  <a:srgbClr val="1A3868"/>
                </a:solidFill>
                <a:latin typeface="Times New Roman" pitchFamily="18" charset="0"/>
                <a:ea typeface="微软雅黑" pitchFamily="34" charset="-122"/>
              </a:rPr>
              <a:t>AIMD</a:t>
            </a:r>
            <a:r>
              <a:rPr lang="zh-CN" altLang="en-US" sz="2000" kern="1200" dirty="0">
                <a:solidFill>
                  <a:srgbClr val="1A3868"/>
                </a:solidFill>
                <a:latin typeface="Times New Roman" pitchFamily="18" charset="0"/>
                <a:ea typeface="微软雅黑" pitchFamily="34" charset="-122"/>
              </a:rPr>
              <a:t>算法中，慢开始</a:t>
            </a:r>
            <a:r>
              <a:rPr lang="en-US" altLang="zh-CN" sz="2000" kern="1200" dirty="0">
                <a:solidFill>
                  <a:srgbClr val="1A3868"/>
                </a:solidFill>
                <a:latin typeface="Times New Roman" pitchFamily="18" charset="0"/>
                <a:ea typeface="微软雅黑" pitchFamily="34" charset="-122"/>
              </a:rPr>
              <a:t>ssthresh1</a:t>
            </a:r>
            <a:r>
              <a:rPr lang="zh-CN" altLang="en-US" sz="2000" kern="1200" dirty="0">
                <a:solidFill>
                  <a:srgbClr val="1A3868"/>
                </a:solidFill>
                <a:latin typeface="Times New Roman" pitchFamily="18" charset="0"/>
                <a:ea typeface="微软雅黑" pitchFamily="34" charset="-122"/>
              </a:rPr>
              <a:t>的阈值设置为</a:t>
            </a:r>
            <a:r>
              <a:rPr lang="en-US" altLang="zh-CN" sz="2000" kern="1200" dirty="0">
                <a:solidFill>
                  <a:srgbClr val="1A3868"/>
                </a:solidFill>
                <a:latin typeface="Times New Roman" pitchFamily="18" charset="0"/>
                <a:ea typeface="微软雅黑" pitchFamily="34" charset="-122"/>
              </a:rPr>
              <a:t>8</a:t>
            </a:r>
            <a:r>
              <a:rPr lang="zh-CN" altLang="en-US" sz="2000" kern="1200" dirty="0">
                <a:solidFill>
                  <a:srgbClr val="1A3868"/>
                </a:solidFill>
                <a:latin typeface="Times New Roman" pitchFamily="18" charset="0"/>
                <a:ea typeface="微软雅黑" pitchFamily="34" charset="-122"/>
              </a:rPr>
              <a:t>，当拥塞窗口上升到</a:t>
            </a:r>
            <a:r>
              <a:rPr lang="en-US" altLang="zh-CN" sz="2000" kern="1200" dirty="0">
                <a:solidFill>
                  <a:srgbClr val="1A3868"/>
                </a:solidFill>
                <a:latin typeface="Times New Roman" pitchFamily="18" charset="0"/>
                <a:ea typeface="微软雅黑" pitchFamily="34" charset="-122"/>
              </a:rPr>
              <a:t>12</a:t>
            </a:r>
            <a:r>
              <a:rPr lang="zh-CN" altLang="en-US" sz="2000" kern="1200" dirty="0">
                <a:solidFill>
                  <a:srgbClr val="1A3868"/>
                </a:solidFill>
                <a:latin typeface="Times New Roman" pitchFamily="18" charset="0"/>
                <a:ea typeface="微软雅黑" pitchFamily="34" charset="-122"/>
              </a:rPr>
              <a:t>时，发送端检测出超时，</a:t>
            </a:r>
            <a:r>
              <a:rPr lang="en-US" altLang="zh-CN" sz="2000" kern="1200" dirty="0">
                <a:solidFill>
                  <a:srgbClr val="1A3868"/>
                </a:solidFill>
                <a:latin typeface="Times New Roman" pitchFamily="18" charset="0"/>
                <a:ea typeface="微软雅黑" pitchFamily="34" charset="-122"/>
              </a:rPr>
              <a:t>TCP</a:t>
            </a:r>
            <a:r>
              <a:rPr lang="zh-CN" altLang="en-US" sz="2000" kern="1200" dirty="0">
                <a:solidFill>
                  <a:srgbClr val="1A3868"/>
                </a:solidFill>
                <a:latin typeface="Times New Roman" pitchFamily="18" charset="0"/>
                <a:ea typeface="微软雅黑" pitchFamily="34" charset="-122"/>
              </a:rPr>
              <a:t>使用慢开始与拥塞避免。试给</a:t>
            </a:r>
            <a:r>
              <a:rPr lang="zh-CN" altLang="en-US" sz="2000" kern="1200" dirty="0" smtClean="0">
                <a:solidFill>
                  <a:srgbClr val="1A3868"/>
                </a:solidFill>
                <a:latin typeface="Times New Roman" pitchFamily="18" charset="0"/>
                <a:ea typeface="微软雅黑" pitchFamily="34" charset="-122"/>
              </a:rPr>
              <a:t>出第</a:t>
            </a:r>
            <a:r>
              <a:rPr lang="en-US" altLang="zh-CN" sz="2000" kern="1200" dirty="0">
                <a:solidFill>
                  <a:srgbClr val="1A3868"/>
                </a:solidFill>
                <a:latin typeface="Times New Roman" pitchFamily="18" charset="0"/>
                <a:ea typeface="微软雅黑" pitchFamily="34" charset="-122"/>
              </a:rPr>
              <a:t>1</a:t>
            </a:r>
            <a:r>
              <a:rPr lang="zh-CN" altLang="en-US" sz="2000" kern="1200" dirty="0">
                <a:solidFill>
                  <a:srgbClr val="1A3868"/>
                </a:solidFill>
                <a:latin typeface="Times New Roman" pitchFamily="18" charset="0"/>
                <a:ea typeface="微软雅黑" pitchFamily="34" charset="-122"/>
              </a:rPr>
              <a:t>次到第</a:t>
            </a:r>
            <a:r>
              <a:rPr lang="en-US" altLang="zh-CN" sz="2000" kern="1200" dirty="0">
                <a:solidFill>
                  <a:srgbClr val="1A3868"/>
                </a:solidFill>
                <a:latin typeface="Times New Roman" pitchFamily="18" charset="0"/>
                <a:ea typeface="微软雅黑" pitchFamily="34" charset="-122"/>
              </a:rPr>
              <a:t>15</a:t>
            </a:r>
            <a:r>
              <a:rPr lang="zh-CN" altLang="en-US" sz="2000" kern="1200" dirty="0">
                <a:solidFill>
                  <a:srgbClr val="1A3868"/>
                </a:solidFill>
                <a:latin typeface="Times New Roman" pitchFamily="18" charset="0"/>
                <a:ea typeface="微软雅黑" pitchFamily="34" charset="-122"/>
              </a:rPr>
              <a:t>次传输的拥塞窗口分别为多少</a:t>
            </a:r>
            <a:r>
              <a:rPr lang="zh-CN" altLang="en-US" sz="2000" kern="1200" dirty="0" smtClean="0">
                <a:solidFill>
                  <a:srgbClr val="1A3868"/>
                </a:solidFill>
                <a:latin typeface="Times New Roman" pitchFamily="18" charset="0"/>
                <a:ea typeface="微软雅黑" pitchFamily="34" charset="-122"/>
              </a:rPr>
              <a:t>？</a:t>
            </a:r>
            <a:endParaRPr lang="zh-CN" altLang="en-US" sz="2000" kern="1200" dirty="0">
              <a:solidFill>
                <a:srgbClr val="1A3868"/>
              </a:solidFill>
              <a:latin typeface="Times New Roman" pitchFamily="18" charset="0"/>
              <a:ea typeface="微软雅黑" pitchFamily="34" charset="-122"/>
            </a:endParaRPr>
          </a:p>
        </p:txBody>
      </p:sp>
      <p:sp>
        <p:nvSpPr>
          <p:cNvPr id="5" name="Line 255"/>
          <p:cNvSpPr>
            <a:spLocks noChangeShapeType="1"/>
          </p:cNvSpPr>
          <p:nvPr/>
        </p:nvSpPr>
        <p:spPr bwMode="auto">
          <a:xfrm>
            <a:off x="1425129" y="2774089"/>
            <a:ext cx="0" cy="1851025"/>
          </a:xfrm>
          <a:prstGeom prst="line">
            <a:avLst/>
          </a:prstGeom>
          <a:noFill/>
          <a:ln w="9525">
            <a:solidFill>
              <a:schemeClr val="hlink"/>
            </a:solidFill>
            <a:round/>
            <a:headEnd type="triangle" w="sm" len="lg"/>
            <a:tailEnd/>
          </a:ln>
        </p:spPr>
        <p:txBody>
          <a:bodyPr wrap="none" anchor="ctr"/>
          <a:lstStyle/>
          <a:p>
            <a:endParaRPr lang="zh-CN" altLang="en-US"/>
          </a:p>
        </p:txBody>
      </p:sp>
      <p:sp>
        <p:nvSpPr>
          <p:cNvPr id="6" name="Text Box 295"/>
          <p:cNvSpPr txBox="1">
            <a:spLocks noChangeArrowheads="1"/>
          </p:cNvSpPr>
          <p:nvPr/>
        </p:nvSpPr>
        <p:spPr bwMode="auto">
          <a:xfrm>
            <a:off x="5744716" y="4639401"/>
            <a:ext cx="383438"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15</a:t>
            </a:r>
            <a:endParaRPr kumimoji="1" lang="en-US" altLang="zh-CN" sz="1400" b="0" u="none" dirty="0">
              <a:solidFill>
                <a:schemeClr val="tx1"/>
              </a:solidFill>
              <a:latin typeface="Arial" charset="0"/>
              <a:ea typeface="黑体" pitchFamily="2" charset="-122"/>
            </a:endParaRPr>
          </a:p>
        </p:txBody>
      </p:sp>
      <p:sp>
        <p:nvSpPr>
          <p:cNvPr id="7" name="Text Box 301"/>
          <p:cNvSpPr txBox="1">
            <a:spLocks noChangeArrowheads="1"/>
          </p:cNvSpPr>
          <p:nvPr/>
        </p:nvSpPr>
        <p:spPr bwMode="auto">
          <a:xfrm>
            <a:off x="1187748" y="3450364"/>
            <a:ext cx="284052" cy="307777"/>
          </a:xfrm>
          <a:prstGeom prst="rect">
            <a:avLst/>
          </a:prstGeom>
          <a:noFill/>
          <a:ln w="9525">
            <a:noFill/>
            <a:miter lim="800000"/>
            <a:headEnd/>
            <a:tailEnd/>
          </a:ln>
        </p:spPr>
        <p:txBody>
          <a:bodyPr wrap="none">
            <a:spAutoFit/>
          </a:bodyPr>
          <a:lstStyle/>
          <a:p>
            <a:r>
              <a:rPr kumimoji="1" lang="en-US" altLang="zh-CN" sz="1400" b="0" u="none" dirty="0" smtClean="0">
                <a:solidFill>
                  <a:srgbClr val="FF0000"/>
                </a:solidFill>
                <a:latin typeface="Arial" charset="0"/>
                <a:ea typeface="黑体" pitchFamily="2" charset="-122"/>
              </a:rPr>
              <a:t>8</a:t>
            </a:r>
            <a:endParaRPr kumimoji="1" lang="en-US" altLang="zh-CN" sz="1400" b="0" u="none" dirty="0">
              <a:solidFill>
                <a:srgbClr val="FF0000"/>
              </a:solidFill>
              <a:latin typeface="Arial" charset="0"/>
              <a:ea typeface="黑体" pitchFamily="2" charset="-122"/>
            </a:endParaRPr>
          </a:p>
        </p:txBody>
      </p:sp>
      <p:sp>
        <p:nvSpPr>
          <p:cNvPr id="8" name="Line 248"/>
          <p:cNvSpPr>
            <a:spLocks noChangeShapeType="1"/>
          </p:cNvSpPr>
          <p:nvPr/>
        </p:nvSpPr>
        <p:spPr bwMode="auto">
          <a:xfrm>
            <a:off x="4427091" y="3045551"/>
            <a:ext cx="0" cy="793750"/>
          </a:xfrm>
          <a:prstGeom prst="line">
            <a:avLst/>
          </a:prstGeom>
          <a:noFill/>
          <a:ln w="9525">
            <a:solidFill>
              <a:schemeClr val="hlink"/>
            </a:solidFill>
            <a:round/>
            <a:headEnd type="triangle" w="sm" len="med"/>
            <a:tailEnd type="triangle" w="sm" len="med"/>
          </a:ln>
        </p:spPr>
        <p:txBody>
          <a:bodyPr wrap="none" anchor="ctr"/>
          <a:lstStyle/>
          <a:p>
            <a:endParaRPr lang="zh-CN" altLang="en-US"/>
          </a:p>
        </p:txBody>
      </p:sp>
      <p:sp>
        <p:nvSpPr>
          <p:cNvPr id="9" name="Text Box 249"/>
          <p:cNvSpPr txBox="1">
            <a:spLocks noChangeArrowheads="1"/>
          </p:cNvSpPr>
          <p:nvPr/>
        </p:nvSpPr>
        <p:spPr bwMode="auto">
          <a:xfrm>
            <a:off x="3871466" y="3169376"/>
            <a:ext cx="1069975" cy="336550"/>
          </a:xfrm>
          <a:prstGeom prst="rect">
            <a:avLst/>
          </a:prstGeom>
          <a:noFill/>
          <a:ln w="9525">
            <a:noFill/>
            <a:miter lim="800000"/>
            <a:headEnd/>
            <a:tailEnd/>
          </a:ln>
        </p:spPr>
        <p:txBody>
          <a:bodyPr>
            <a:spAutoFit/>
          </a:bodyPr>
          <a:lstStyle/>
          <a:p>
            <a:r>
              <a:rPr kumimoji="1" lang="en-US" altLang="zh-CN" sz="1600" b="0" u="none">
                <a:solidFill>
                  <a:schemeClr val="accent2"/>
                </a:solidFill>
                <a:latin typeface="Arial" charset="0"/>
                <a:ea typeface="黑体" pitchFamily="2" charset="-122"/>
              </a:rPr>
              <a:t>“</a:t>
            </a:r>
            <a:r>
              <a:rPr kumimoji="1" lang="zh-CN" altLang="en-US" sz="1600" b="0" u="none">
                <a:solidFill>
                  <a:schemeClr val="accent2"/>
                </a:solidFill>
                <a:latin typeface="Arial" charset="0"/>
                <a:ea typeface="黑体" pitchFamily="2" charset="-122"/>
              </a:rPr>
              <a:t>乘法减小”</a:t>
            </a:r>
          </a:p>
        </p:txBody>
      </p:sp>
      <p:sp>
        <p:nvSpPr>
          <p:cNvPr id="11" name="Rectangle 251"/>
          <p:cNvSpPr>
            <a:spLocks noChangeArrowheads="1"/>
          </p:cNvSpPr>
          <p:nvPr/>
        </p:nvSpPr>
        <p:spPr bwMode="auto">
          <a:xfrm>
            <a:off x="2223641" y="2659789"/>
            <a:ext cx="1689100" cy="1039812"/>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12" name="Rectangle 252"/>
          <p:cNvSpPr>
            <a:spLocks noChangeArrowheads="1"/>
          </p:cNvSpPr>
          <p:nvPr/>
        </p:nvSpPr>
        <p:spPr bwMode="auto">
          <a:xfrm>
            <a:off x="4152900" y="4491161"/>
            <a:ext cx="833438" cy="56832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13" name="Rectangle 253"/>
          <p:cNvSpPr>
            <a:spLocks noChangeArrowheads="1"/>
          </p:cNvSpPr>
          <p:nvPr/>
        </p:nvSpPr>
        <p:spPr bwMode="auto">
          <a:xfrm>
            <a:off x="1503363" y="4486399"/>
            <a:ext cx="833437" cy="56515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14" name="Line 254"/>
          <p:cNvSpPr>
            <a:spLocks noChangeShapeType="1"/>
          </p:cNvSpPr>
          <p:nvPr/>
        </p:nvSpPr>
        <p:spPr bwMode="auto">
          <a:xfrm>
            <a:off x="1425129" y="4625114"/>
            <a:ext cx="4830762" cy="0"/>
          </a:xfrm>
          <a:prstGeom prst="line">
            <a:avLst/>
          </a:prstGeom>
          <a:noFill/>
          <a:ln w="9525">
            <a:solidFill>
              <a:schemeClr val="hlink"/>
            </a:solidFill>
            <a:round/>
            <a:headEnd/>
            <a:tailEnd type="triangle" w="sm" len="lg"/>
          </a:ln>
        </p:spPr>
        <p:txBody>
          <a:bodyPr wrap="none" anchor="ctr"/>
          <a:lstStyle/>
          <a:p>
            <a:endParaRPr lang="zh-CN" altLang="en-US"/>
          </a:p>
        </p:txBody>
      </p:sp>
      <p:sp>
        <p:nvSpPr>
          <p:cNvPr id="16" name="Line 257"/>
          <p:cNvSpPr>
            <a:spLocks noChangeShapeType="1"/>
          </p:cNvSpPr>
          <p:nvPr/>
        </p:nvSpPr>
        <p:spPr bwMode="auto">
          <a:xfrm>
            <a:off x="1728644"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17" name="Line 258"/>
          <p:cNvSpPr>
            <a:spLocks noChangeShapeType="1"/>
          </p:cNvSpPr>
          <p:nvPr/>
        </p:nvSpPr>
        <p:spPr bwMode="auto">
          <a:xfrm>
            <a:off x="2024300"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18" name="Line 259"/>
          <p:cNvSpPr>
            <a:spLocks noChangeShapeType="1"/>
          </p:cNvSpPr>
          <p:nvPr/>
        </p:nvSpPr>
        <p:spPr bwMode="auto">
          <a:xfrm>
            <a:off x="2276272"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20" name="Line 261"/>
          <p:cNvSpPr>
            <a:spLocks noChangeShapeType="1"/>
          </p:cNvSpPr>
          <p:nvPr/>
        </p:nvSpPr>
        <p:spPr bwMode="auto">
          <a:xfrm>
            <a:off x="2589134"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21" name="Line 262"/>
          <p:cNvSpPr>
            <a:spLocks noChangeShapeType="1"/>
          </p:cNvSpPr>
          <p:nvPr/>
        </p:nvSpPr>
        <p:spPr bwMode="auto">
          <a:xfrm>
            <a:off x="2906826"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23" name="Line 264"/>
          <p:cNvSpPr>
            <a:spLocks noChangeShapeType="1"/>
          </p:cNvSpPr>
          <p:nvPr/>
        </p:nvSpPr>
        <p:spPr bwMode="auto">
          <a:xfrm>
            <a:off x="3275980"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25" name="Line 266"/>
          <p:cNvSpPr>
            <a:spLocks noChangeShapeType="1"/>
          </p:cNvSpPr>
          <p:nvPr/>
        </p:nvSpPr>
        <p:spPr bwMode="auto">
          <a:xfrm>
            <a:off x="3564012"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26" name="Line 267"/>
          <p:cNvSpPr>
            <a:spLocks noChangeShapeType="1"/>
          </p:cNvSpPr>
          <p:nvPr/>
        </p:nvSpPr>
        <p:spPr bwMode="auto">
          <a:xfrm>
            <a:off x="3874641"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27" name="Line 268"/>
          <p:cNvSpPr>
            <a:spLocks noChangeShapeType="1"/>
          </p:cNvSpPr>
          <p:nvPr/>
        </p:nvSpPr>
        <p:spPr bwMode="auto">
          <a:xfrm>
            <a:off x="4149768"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29" name="Line 270"/>
          <p:cNvSpPr>
            <a:spLocks noChangeShapeType="1"/>
          </p:cNvSpPr>
          <p:nvPr/>
        </p:nvSpPr>
        <p:spPr bwMode="auto">
          <a:xfrm>
            <a:off x="4452248"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30" name="Line 271"/>
          <p:cNvSpPr>
            <a:spLocks noChangeShapeType="1"/>
          </p:cNvSpPr>
          <p:nvPr/>
        </p:nvSpPr>
        <p:spPr bwMode="auto">
          <a:xfrm>
            <a:off x="4788148"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32" name="Line 273"/>
          <p:cNvSpPr>
            <a:spLocks noChangeShapeType="1"/>
          </p:cNvSpPr>
          <p:nvPr/>
        </p:nvSpPr>
        <p:spPr bwMode="auto">
          <a:xfrm>
            <a:off x="5076180"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33" name="Line 274"/>
          <p:cNvSpPr>
            <a:spLocks noChangeShapeType="1"/>
          </p:cNvSpPr>
          <p:nvPr/>
        </p:nvSpPr>
        <p:spPr bwMode="auto">
          <a:xfrm>
            <a:off x="5364212"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35" name="Line 276"/>
          <p:cNvSpPr>
            <a:spLocks noChangeShapeType="1"/>
          </p:cNvSpPr>
          <p:nvPr/>
        </p:nvSpPr>
        <p:spPr bwMode="auto">
          <a:xfrm>
            <a:off x="5652244"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36" name="Line 277"/>
          <p:cNvSpPr>
            <a:spLocks noChangeShapeType="1"/>
          </p:cNvSpPr>
          <p:nvPr/>
        </p:nvSpPr>
        <p:spPr bwMode="auto">
          <a:xfrm>
            <a:off x="5914579" y="4518751"/>
            <a:ext cx="0" cy="106363"/>
          </a:xfrm>
          <a:prstGeom prst="line">
            <a:avLst/>
          </a:prstGeom>
          <a:noFill/>
          <a:ln w="9525">
            <a:solidFill>
              <a:schemeClr val="tx1"/>
            </a:solidFill>
            <a:round/>
            <a:headEnd/>
            <a:tailEnd/>
          </a:ln>
        </p:spPr>
        <p:txBody>
          <a:bodyPr wrap="none" anchor="ctr"/>
          <a:lstStyle/>
          <a:p>
            <a:endParaRPr lang="zh-CN" altLang="en-US"/>
          </a:p>
        </p:txBody>
      </p:sp>
      <p:sp>
        <p:nvSpPr>
          <p:cNvPr id="37" name="Line 279"/>
          <p:cNvSpPr>
            <a:spLocks noChangeShapeType="1"/>
          </p:cNvSpPr>
          <p:nvPr/>
        </p:nvSpPr>
        <p:spPr bwMode="auto">
          <a:xfrm>
            <a:off x="1425129" y="4360001"/>
            <a:ext cx="204787" cy="0"/>
          </a:xfrm>
          <a:prstGeom prst="line">
            <a:avLst/>
          </a:prstGeom>
          <a:noFill/>
          <a:ln w="9525">
            <a:solidFill>
              <a:schemeClr val="tx1"/>
            </a:solidFill>
            <a:round/>
            <a:headEnd/>
            <a:tailEnd/>
          </a:ln>
        </p:spPr>
        <p:txBody>
          <a:bodyPr wrap="none" anchor="ctr"/>
          <a:lstStyle/>
          <a:p>
            <a:endParaRPr lang="zh-CN" altLang="en-US"/>
          </a:p>
        </p:txBody>
      </p:sp>
      <p:sp>
        <p:nvSpPr>
          <p:cNvPr id="38" name="Line 280"/>
          <p:cNvSpPr>
            <a:spLocks noChangeShapeType="1"/>
          </p:cNvSpPr>
          <p:nvPr/>
        </p:nvSpPr>
        <p:spPr bwMode="auto">
          <a:xfrm>
            <a:off x="1425129" y="4094889"/>
            <a:ext cx="204787" cy="0"/>
          </a:xfrm>
          <a:prstGeom prst="line">
            <a:avLst/>
          </a:prstGeom>
          <a:noFill/>
          <a:ln w="9525">
            <a:solidFill>
              <a:schemeClr val="tx1"/>
            </a:solidFill>
            <a:round/>
            <a:headEnd/>
            <a:tailEnd/>
          </a:ln>
        </p:spPr>
        <p:txBody>
          <a:bodyPr wrap="none" anchor="ctr"/>
          <a:lstStyle/>
          <a:p>
            <a:endParaRPr lang="zh-CN" altLang="en-US"/>
          </a:p>
        </p:txBody>
      </p:sp>
      <p:sp>
        <p:nvSpPr>
          <p:cNvPr id="39" name="Line 281"/>
          <p:cNvSpPr>
            <a:spLocks noChangeShapeType="1"/>
          </p:cNvSpPr>
          <p:nvPr/>
        </p:nvSpPr>
        <p:spPr bwMode="auto">
          <a:xfrm>
            <a:off x="1425129" y="3831364"/>
            <a:ext cx="204787" cy="0"/>
          </a:xfrm>
          <a:prstGeom prst="line">
            <a:avLst/>
          </a:prstGeom>
          <a:noFill/>
          <a:ln w="9525">
            <a:solidFill>
              <a:schemeClr val="tx1"/>
            </a:solidFill>
            <a:round/>
            <a:headEnd/>
            <a:tailEnd/>
          </a:ln>
        </p:spPr>
        <p:txBody>
          <a:bodyPr wrap="none" anchor="ctr"/>
          <a:lstStyle/>
          <a:p>
            <a:endParaRPr lang="zh-CN" altLang="en-US"/>
          </a:p>
        </p:txBody>
      </p:sp>
      <p:sp>
        <p:nvSpPr>
          <p:cNvPr id="40" name="Line 282"/>
          <p:cNvSpPr>
            <a:spLocks noChangeShapeType="1"/>
          </p:cNvSpPr>
          <p:nvPr/>
        </p:nvSpPr>
        <p:spPr bwMode="auto">
          <a:xfrm>
            <a:off x="1425129" y="3567839"/>
            <a:ext cx="204787" cy="0"/>
          </a:xfrm>
          <a:prstGeom prst="line">
            <a:avLst/>
          </a:prstGeom>
          <a:noFill/>
          <a:ln w="9525">
            <a:solidFill>
              <a:schemeClr val="hlink"/>
            </a:solidFill>
            <a:round/>
            <a:headEnd/>
            <a:tailEnd/>
          </a:ln>
        </p:spPr>
        <p:txBody>
          <a:bodyPr wrap="none" anchor="ctr"/>
          <a:lstStyle/>
          <a:p>
            <a:endParaRPr lang="zh-CN" altLang="en-US"/>
          </a:p>
        </p:txBody>
      </p:sp>
      <p:sp>
        <p:nvSpPr>
          <p:cNvPr id="41" name="Line 283"/>
          <p:cNvSpPr>
            <a:spLocks noChangeShapeType="1"/>
          </p:cNvSpPr>
          <p:nvPr/>
        </p:nvSpPr>
        <p:spPr bwMode="auto">
          <a:xfrm>
            <a:off x="1425129" y="3304314"/>
            <a:ext cx="204787" cy="0"/>
          </a:xfrm>
          <a:prstGeom prst="line">
            <a:avLst/>
          </a:prstGeom>
          <a:noFill/>
          <a:ln w="9525">
            <a:solidFill>
              <a:schemeClr val="tx1"/>
            </a:solidFill>
            <a:round/>
            <a:headEnd/>
            <a:tailEnd/>
          </a:ln>
        </p:spPr>
        <p:txBody>
          <a:bodyPr wrap="none" anchor="ctr"/>
          <a:lstStyle/>
          <a:p>
            <a:endParaRPr lang="zh-CN" altLang="en-US"/>
          </a:p>
        </p:txBody>
      </p:sp>
      <p:sp>
        <p:nvSpPr>
          <p:cNvPr id="42" name="Line 284"/>
          <p:cNvSpPr>
            <a:spLocks noChangeShapeType="1"/>
          </p:cNvSpPr>
          <p:nvPr/>
        </p:nvSpPr>
        <p:spPr bwMode="auto">
          <a:xfrm>
            <a:off x="1425129" y="3037614"/>
            <a:ext cx="204787" cy="0"/>
          </a:xfrm>
          <a:prstGeom prst="line">
            <a:avLst/>
          </a:prstGeom>
          <a:noFill/>
          <a:ln w="9525">
            <a:solidFill>
              <a:schemeClr val="tx1"/>
            </a:solidFill>
            <a:round/>
            <a:headEnd/>
            <a:tailEnd/>
          </a:ln>
        </p:spPr>
        <p:txBody>
          <a:bodyPr wrap="none" anchor="ctr"/>
          <a:lstStyle/>
          <a:p>
            <a:endParaRPr lang="zh-CN" altLang="en-US"/>
          </a:p>
        </p:txBody>
      </p:sp>
      <p:sp>
        <p:nvSpPr>
          <p:cNvPr id="43" name="Text Box 285"/>
          <p:cNvSpPr txBox="1">
            <a:spLocks noChangeArrowheads="1"/>
          </p:cNvSpPr>
          <p:nvPr/>
        </p:nvSpPr>
        <p:spPr bwMode="auto">
          <a:xfrm>
            <a:off x="1588608" y="4639401"/>
            <a:ext cx="284052"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1</a:t>
            </a:r>
            <a:endParaRPr kumimoji="1" lang="en-US" altLang="zh-CN" sz="1400" b="0" u="none" dirty="0">
              <a:solidFill>
                <a:schemeClr val="tx1"/>
              </a:solidFill>
              <a:latin typeface="Arial" charset="0"/>
              <a:ea typeface="黑体" pitchFamily="2" charset="-122"/>
            </a:endParaRPr>
          </a:p>
        </p:txBody>
      </p:sp>
      <p:sp>
        <p:nvSpPr>
          <p:cNvPr id="44" name="Text Box 286"/>
          <p:cNvSpPr txBox="1">
            <a:spLocks noChangeArrowheads="1"/>
          </p:cNvSpPr>
          <p:nvPr/>
        </p:nvSpPr>
        <p:spPr bwMode="auto">
          <a:xfrm>
            <a:off x="1894224" y="4639401"/>
            <a:ext cx="284052" cy="307777"/>
          </a:xfrm>
          <a:prstGeom prst="rect">
            <a:avLst/>
          </a:prstGeom>
          <a:noFill/>
          <a:ln w="9525">
            <a:noFill/>
            <a:miter lim="800000"/>
            <a:headEnd/>
            <a:tailEnd/>
          </a:ln>
        </p:spPr>
        <p:txBody>
          <a:bodyPr wrap="none">
            <a:spAutoFit/>
          </a:bodyPr>
          <a:lstStyle/>
          <a:p>
            <a:r>
              <a:rPr kumimoji="1" lang="en-US" altLang="zh-CN" sz="1400" b="0" u="none" dirty="0">
                <a:solidFill>
                  <a:schemeClr val="tx1"/>
                </a:solidFill>
                <a:latin typeface="Arial" charset="0"/>
                <a:ea typeface="黑体" pitchFamily="2" charset="-122"/>
              </a:rPr>
              <a:t>2</a:t>
            </a:r>
          </a:p>
        </p:txBody>
      </p:sp>
      <p:sp>
        <p:nvSpPr>
          <p:cNvPr id="45" name="Text Box 287"/>
          <p:cNvSpPr txBox="1">
            <a:spLocks noChangeArrowheads="1"/>
          </p:cNvSpPr>
          <p:nvPr/>
        </p:nvSpPr>
        <p:spPr bwMode="auto">
          <a:xfrm>
            <a:off x="2159020" y="4639401"/>
            <a:ext cx="343703" cy="307777"/>
          </a:xfrm>
          <a:prstGeom prst="rect">
            <a:avLst/>
          </a:prstGeom>
          <a:noFill/>
          <a:ln w="9525">
            <a:noFill/>
            <a:miter lim="800000"/>
            <a:headEnd/>
            <a:tailEnd/>
          </a:ln>
        </p:spPr>
        <p:txBody>
          <a:bodyPr wrap="none">
            <a:spAutoFit/>
          </a:bodyPr>
          <a:lstStyle/>
          <a:p>
            <a:r>
              <a:rPr kumimoji="1" lang="en-US" altLang="zh-CN" sz="1400" b="0" u="none" dirty="0">
                <a:solidFill>
                  <a:schemeClr val="tx1"/>
                </a:solidFill>
                <a:latin typeface="Arial" charset="0"/>
                <a:ea typeface="黑体" pitchFamily="2" charset="-122"/>
              </a:rPr>
              <a:t>3</a:t>
            </a:r>
          </a:p>
        </p:txBody>
      </p:sp>
      <p:sp>
        <p:nvSpPr>
          <p:cNvPr id="46" name="Text Box 288"/>
          <p:cNvSpPr txBox="1">
            <a:spLocks noChangeArrowheads="1"/>
          </p:cNvSpPr>
          <p:nvPr/>
        </p:nvSpPr>
        <p:spPr bwMode="auto">
          <a:xfrm>
            <a:off x="3137421" y="4639401"/>
            <a:ext cx="284052"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6</a:t>
            </a:r>
            <a:endParaRPr kumimoji="1" lang="en-US" altLang="zh-CN" sz="1400" b="0" u="none" dirty="0">
              <a:solidFill>
                <a:schemeClr val="tx1"/>
              </a:solidFill>
              <a:latin typeface="Arial" charset="0"/>
              <a:ea typeface="黑体" pitchFamily="2" charset="-122"/>
            </a:endParaRPr>
          </a:p>
        </p:txBody>
      </p:sp>
      <p:sp>
        <p:nvSpPr>
          <p:cNvPr id="48" name="Text Box 290"/>
          <p:cNvSpPr txBox="1">
            <a:spLocks noChangeArrowheads="1"/>
          </p:cNvSpPr>
          <p:nvPr/>
        </p:nvSpPr>
        <p:spPr bwMode="auto">
          <a:xfrm>
            <a:off x="3714304" y="4639401"/>
            <a:ext cx="284052" cy="307777"/>
          </a:xfrm>
          <a:prstGeom prst="rect">
            <a:avLst/>
          </a:prstGeom>
          <a:noFill/>
          <a:ln w="9525">
            <a:noFill/>
            <a:miter lim="800000"/>
            <a:headEnd/>
            <a:tailEnd/>
          </a:ln>
        </p:spPr>
        <p:txBody>
          <a:bodyPr wrap="none">
            <a:spAutoFit/>
          </a:bodyPr>
          <a:lstStyle/>
          <a:p>
            <a:r>
              <a:rPr kumimoji="1" lang="en-US" altLang="zh-CN" sz="1400" b="0" u="none" dirty="0">
                <a:solidFill>
                  <a:schemeClr val="tx1"/>
                </a:solidFill>
                <a:latin typeface="Arial" charset="0"/>
                <a:ea typeface="黑体" pitchFamily="2" charset="-122"/>
              </a:rPr>
              <a:t>8</a:t>
            </a:r>
          </a:p>
        </p:txBody>
      </p:sp>
      <p:sp>
        <p:nvSpPr>
          <p:cNvPr id="49" name="Text Box 291"/>
          <p:cNvSpPr txBox="1">
            <a:spLocks noChangeArrowheads="1"/>
          </p:cNvSpPr>
          <p:nvPr/>
        </p:nvSpPr>
        <p:spPr bwMode="auto">
          <a:xfrm>
            <a:off x="4227964" y="4639401"/>
            <a:ext cx="383438"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10</a:t>
            </a:r>
            <a:endParaRPr kumimoji="1" lang="en-US" altLang="zh-CN" sz="1400" b="0" u="none" dirty="0">
              <a:solidFill>
                <a:schemeClr val="tx1"/>
              </a:solidFill>
              <a:latin typeface="Arial" charset="0"/>
              <a:ea typeface="黑体" pitchFamily="2" charset="-122"/>
            </a:endParaRPr>
          </a:p>
        </p:txBody>
      </p:sp>
      <p:sp>
        <p:nvSpPr>
          <p:cNvPr id="50" name="Text Box 292"/>
          <p:cNvSpPr txBox="1">
            <a:spLocks noChangeArrowheads="1"/>
          </p:cNvSpPr>
          <p:nvPr/>
        </p:nvSpPr>
        <p:spPr bwMode="auto">
          <a:xfrm>
            <a:off x="4562063" y="4639401"/>
            <a:ext cx="370101"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11</a:t>
            </a:r>
            <a:endParaRPr kumimoji="1" lang="en-US" altLang="zh-CN" sz="1400" b="0" u="none" dirty="0">
              <a:solidFill>
                <a:schemeClr val="tx1"/>
              </a:solidFill>
              <a:latin typeface="Arial" charset="0"/>
              <a:ea typeface="黑体" pitchFamily="2" charset="-122"/>
            </a:endParaRPr>
          </a:p>
        </p:txBody>
      </p:sp>
      <p:sp>
        <p:nvSpPr>
          <p:cNvPr id="51" name="Text Box 293"/>
          <p:cNvSpPr txBox="1">
            <a:spLocks noChangeArrowheads="1"/>
          </p:cNvSpPr>
          <p:nvPr/>
        </p:nvSpPr>
        <p:spPr bwMode="auto">
          <a:xfrm>
            <a:off x="4839196" y="4639401"/>
            <a:ext cx="383438"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12</a:t>
            </a:r>
            <a:endParaRPr kumimoji="1" lang="en-US" altLang="zh-CN" sz="1400" b="0" u="none" dirty="0">
              <a:solidFill>
                <a:schemeClr val="tx1"/>
              </a:solidFill>
              <a:latin typeface="Arial" charset="0"/>
              <a:ea typeface="黑体" pitchFamily="2" charset="-122"/>
            </a:endParaRPr>
          </a:p>
        </p:txBody>
      </p:sp>
      <p:sp>
        <p:nvSpPr>
          <p:cNvPr id="52" name="Text Box 294"/>
          <p:cNvSpPr txBox="1">
            <a:spLocks noChangeArrowheads="1"/>
          </p:cNvSpPr>
          <p:nvPr/>
        </p:nvSpPr>
        <p:spPr bwMode="auto">
          <a:xfrm>
            <a:off x="5127228" y="4639401"/>
            <a:ext cx="383438"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13</a:t>
            </a:r>
            <a:endParaRPr kumimoji="1" lang="en-US" altLang="zh-CN" sz="1400" b="0" u="none" dirty="0">
              <a:solidFill>
                <a:schemeClr val="tx1"/>
              </a:solidFill>
              <a:latin typeface="Arial" charset="0"/>
              <a:ea typeface="黑体" pitchFamily="2" charset="-122"/>
            </a:endParaRPr>
          </a:p>
        </p:txBody>
      </p:sp>
      <p:sp>
        <p:nvSpPr>
          <p:cNvPr id="53" name="Text Box 296"/>
          <p:cNvSpPr txBox="1">
            <a:spLocks noChangeArrowheads="1"/>
          </p:cNvSpPr>
          <p:nvPr/>
        </p:nvSpPr>
        <p:spPr bwMode="auto">
          <a:xfrm>
            <a:off x="1323529" y="4639401"/>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4" name="Text Box 297"/>
          <p:cNvSpPr txBox="1">
            <a:spLocks noChangeArrowheads="1"/>
          </p:cNvSpPr>
          <p:nvPr/>
        </p:nvSpPr>
        <p:spPr bwMode="auto">
          <a:xfrm>
            <a:off x="1187004" y="4482239"/>
            <a:ext cx="282575" cy="304800"/>
          </a:xfrm>
          <a:prstGeom prst="rect">
            <a:avLst/>
          </a:prstGeom>
          <a:noFill/>
          <a:ln w="9525">
            <a:noFill/>
            <a:miter lim="800000"/>
            <a:headEnd/>
            <a:tailEnd/>
          </a:ln>
        </p:spPr>
        <p:txBody>
          <a:bodyPr wrap="none">
            <a:spAutoFit/>
          </a:bodyPr>
          <a:lstStyle/>
          <a:p>
            <a:r>
              <a:rPr kumimoji="1" lang="en-US" altLang="zh-CN" sz="1400" b="0" u="none">
                <a:solidFill>
                  <a:schemeClr val="tx1"/>
                </a:solidFill>
                <a:latin typeface="Arial" charset="0"/>
                <a:ea typeface="黑体" pitchFamily="2" charset="-122"/>
              </a:rPr>
              <a:t>0</a:t>
            </a:r>
          </a:p>
        </p:txBody>
      </p:sp>
      <p:sp>
        <p:nvSpPr>
          <p:cNvPr id="55" name="Text Box 298"/>
          <p:cNvSpPr txBox="1">
            <a:spLocks noChangeArrowheads="1"/>
          </p:cNvSpPr>
          <p:nvPr/>
        </p:nvSpPr>
        <p:spPr bwMode="auto">
          <a:xfrm>
            <a:off x="1187004" y="4217126"/>
            <a:ext cx="284052"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2</a:t>
            </a:r>
            <a:endParaRPr kumimoji="1" lang="en-US" altLang="zh-CN" sz="1400" b="0" u="none" dirty="0">
              <a:solidFill>
                <a:schemeClr val="tx1"/>
              </a:solidFill>
              <a:latin typeface="Arial" charset="0"/>
              <a:ea typeface="黑体" pitchFamily="2" charset="-122"/>
            </a:endParaRPr>
          </a:p>
        </p:txBody>
      </p:sp>
      <p:sp>
        <p:nvSpPr>
          <p:cNvPr id="56" name="Text Box 299"/>
          <p:cNvSpPr txBox="1">
            <a:spLocks noChangeArrowheads="1"/>
          </p:cNvSpPr>
          <p:nvPr/>
        </p:nvSpPr>
        <p:spPr bwMode="auto">
          <a:xfrm>
            <a:off x="1187004" y="3961539"/>
            <a:ext cx="282575" cy="304800"/>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4</a:t>
            </a:r>
            <a:endParaRPr kumimoji="1" lang="en-US" altLang="zh-CN" sz="1400" b="0" u="none" dirty="0">
              <a:solidFill>
                <a:schemeClr val="tx1"/>
              </a:solidFill>
              <a:latin typeface="Arial" charset="0"/>
              <a:ea typeface="黑体" pitchFamily="2" charset="-122"/>
            </a:endParaRPr>
          </a:p>
        </p:txBody>
      </p:sp>
      <p:sp>
        <p:nvSpPr>
          <p:cNvPr id="57" name="Text Box 300"/>
          <p:cNvSpPr txBox="1">
            <a:spLocks noChangeArrowheads="1"/>
          </p:cNvSpPr>
          <p:nvPr/>
        </p:nvSpPr>
        <p:spPr bwMode="auto">
          <a:xfrm>
            <a:off x="1187748" y="3707539"/>
            <a:ext cx="284052"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6</a:t>
            </a:r>
            <a:endParaRPr kumimoji="1" lang="en-US" altLang="zh-CN" sz="1400" b="0" u="none" dirty="0">
              <a:solidFill>
                <a:schemeClr val="tx1"/>
              </a:solidFill>
              <a:latin typeface="Arial" charset="0"/>
              <a:ea typeface="黑体" pitchFamily="2" charset="-122"/>
            </a:endParaRPr>
          </a:p>
        </p:txBody>
      </p:sp>
      <p:sp>
        <p:nvSpPr>
          <p:cNvPr id="58" name="Text Box 302"/>
          <p:cNvSpPr txBox="1">
            <a:spLocks noChangeArrowheads="1"/>
          </p:cNvSpPr>
          <p:nvPr/>
        </p:nvSpPr>
        <p:spPr bwMode="auto">
          <a:xfrm>
            <a:off x="1085404" y="3185251"/>
            <a:ext cx="383438" cy="307777"/>
          </a:xfrm>
          <a:prstGeom prst="rect">
            <a:avLst/>
          </a:prstGeom>
          <a:noFill/>
          <a:ln w="9525">
            <a:noFill/>
            <a:miter lim="800000"/>
            <a:headEnd/>
            <a:tailEnd/>
          </a:ln>
        </p:spPr>
        <p:txBody>
          <a:bodyPr wrap="none">
            <a:spAutoFit/>
          </a:bodyPr>
          <a:lstStyle/>
          <a:p>
            <a:r>
              <a:rPr kumimoji="1" lang="en-US" altLang="zh-CN" sz="1400" b="0" u="none" dirty="0">
                <a:solidFill>
                  <a:schemeClr val="tx1"/>
                </a:solidFill>
                <a:latin typeface="Arial" charset="0"/>
                <a:ea typeface="黑体" pitchFamily="2" charset="-122"/>
              </a:rPr>
              <a:t>1</a:t>
            </a:r>
            <a:r>
              <a:rPr kumimoji="1" lang="en-US" altLang="zh-CN" sz="1400" b="0" u="none" dirty="0" smtClean="0">
                <a:solidFill>
                  <a:schemeClr val="tx1"/>
                </a:solidFill>
                <a:latin typeface="Arial" charset="0"/>
                <a:ea typeface="黑体" pitchFamily="2" charset="-122"/>
              </a:rPr>
              <a:t>0</a:t>
            </a:r>
            <a:endParaRPr kumimoji="1" lang="en-US" altLang="zh-CN" sz="1400" b="0" u="none" dirty="0">
              <a:solidFill>
                <a:schemeClr val="tx1"/>
              </a:solidFill>
              <a:latin typeface="Arial" charset="0"/>
              <a:ea typeface="黑体" pitchFamily="2" charset="-122"/>
            </a:endParaRPr>
          </a:p>
        </p:txBody>
      </p:sp>
      <p:sp>
        <p:nvSpPr>
          <p:cNvPr id="59" name="Text Box 303"/>
          <p:cNvSpPr txBox="1">
            <a:spLocks noChangeArrowheads="1"/>
          </p:cNvSpPr>
          <p:nvPr/>
        </p:nvSpPr>
        <p:spPr bwMode="auto">
          <a:xfrm>
            <a:off x="1085404" y="2921726"/>
            <a:ext cx="383438"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12</a:t>
            </a:r>
            <a:endParaRPr kumimoji="1" lang="en-US" altLang="zh-CN" sz="1400" b="0" u="none" dirty="0">
              <a:solidFill>
                <a:schemeClr val="tx1"/>
              </a:solidFill>
              <a:latin typeface="Arial" charset="0"/>
              <a:ea typeface="黑体" pitchFamily="2" charset="-122"/>
            </a:endParaRPr>
          </a:p>
        </p:txBody>
      </p:sp>
      <p:sp>
        <p:nvSpPr>
          <p:cNvPr id="60" name="Oval 304"/>
          <p:cNvSpPr>
            <a:spLocks noChangeArrowheads="1"/>
          </p:cNvSpPr>
          <p:nvPr/>
        </p:nvSpPr>
        <p:spPr bwMode="auto">
          <a:xfrm>
            <a:off x="1979836" y="4095857"/>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61" name="Oval 305"/>
          <p:cNvSpPr>
            <a:spLocks noChangeArrowheads="1"/>
          </p:cNvSpPr>
          <p:nvPr/>
        </p:nvSpPr>
        <p:spPr bwMode="auto">
          <a:xfrm>
            <a:off x="1691804" y="4385476"/>
            <a:ext cx="77788"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62" name="Oval 306"/>
          <p:cNvSpPr>
            <a:spLocks noChangeArrowheads="1"/>
          </p:cNvSpPr>
          <p:nvPr/>
        </p:nvSpPr>
        <p:spPr bwMode="auto">
          <a:xfrm>
            <a:off x="1391791" y="4504464"/>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64" name="Oval 308"/>
          <p:cNvSpPr>
            <a:spLocks noChangeArrowheads="1"/>
          </p:cNvSpPr>
          <p:nvPr/>
        </p:nvSpPr>
        <p:spPr bwMode="auto">
          <a:xfrm>
            <a:off x="2199829" y="3539264"/>
            <a:ext cx="77787"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66" name="Oval 310"/>
          <p:cNvSpPr>
            <a:spLocks noChangeArrowheads="1"/>
          </p:cNvSpPr>
          <p:nvPr/>
        </p:nvSpPr>
        <p:spPr bwMode="auto">
          <a:xfrm>
            <a:off x="2518309" y="3423498"/>
            <a:ext cx="80962"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68" name="Oval 312"/>
          <p:cNvSpPr>
            <a:spLocks noChangeArrowheads="1"/>
          </p:cNvSpPr>
          <p:nvPr/>
        </p:nvSpPr>
        <p:spPr bwMode="auto">
          <a:xfrm>
            <a:off x="2863769" y="3330447"/>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69" name="Oval 313"/>
          <p:cNvSpPr>
            <a:spLocks noChangeArrowheads="1"/>
          </p:cNvSpPr>
          <p:nvPr/>
        </p:nvSpPr>
        <p:spPr bwMode="auto">
          <a:xfrm>
            <a:off x="3223766" y="3207476"/>
            <a:ext cx="79375" cy="60325"/>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71" name="Oval 315"/>
          <p:cNvSpPr>
            <a:spLocks noChangeArrowheads="1"/>
          </p:cNvSpPr>
          <p:nvPr/>
        </p:nvSpPr>
        <p:spPr bwMode="auto">
          <a:xfrm>
            <a:off x="3827016" y="3002689"/>
            <a:ext cx="80963" cy="61912"/>
          </a:xfrm>
          <a:prstGeom prst="ellipse">
            <a:avLst/>
          </a:prstGeom>
          <a:noFill/>
          <a:ln w="9525">
            <a:solidFill>
              <a:schemeClr val="folHlink"/>
            </a:solidFill>
            <a:round/>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72" name="Oval 316"/>
          <p:cNvSpPr>
            <a:spLocks noChangeArrowheads="1"/>
          </p:cNvSpPr>
          <p:nvPr/>
        </p:nvSpPr>
        <p:spPr bwMode="auto">
          <a:xfrm>
            <a:off x="3503900" y="3111736"/>
            <a:ext cx="80963" cy="61913"/>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75" name="Oval 320"/>
          <p:cNvSpPr>
            <a:spLocks noChangeArrowheads="1"/>
          </p:cNvSpPr>
          <p:nvPr/>
        </p:nvSpPr>
        <p:spPr bwMode="auto">
          <a:xfrm>
            <a:off x="4412561" y="4349865"/>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76" name="Oval 321"/>
          <p:cNvSpPr>
            <a:spLocks noChangeArrowheads="1"/>
          </p:cNvSpPr>
          <p:nvPr/>
        </p:nvSpPr>
        <p:spPr bwMode="auto">
          <a:xfrm>
            <a:off x="4084556" y="4504464"/>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77" name="Oval 322"/>
          <p:cNvSpPr>
            <a:spLocks noChangeArrowheads="1"/>
          </p:cNvSpPr>
          <p:nvPr/>
        </p:nvSpPr>
        <p:spPr bwMode="auto">
          <a:xfrm>
            <a:off x="4708773" y="4022545"/>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78" name="Oval 323"/>
          <p:cNvSpPr>
            <a:spLocks noChangeArrowheads="1"/>
          </p:cNvSpPr>
          <p:nvPr/>
        </p:nvSpPr>
        <p:spPr bwMode="auto">
          <a:xfrm>
            <a:off x="5060504" y="3509697"/>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79" name="Oval 324"/>
          <p:cNvSpPr>
            <a:spLocks noChangeArrowheads="1"/>
          </p:cNvSpPr>
          <p:nvPr/>
        </p:nvSpPr>
        <p:spPr bwMode="auto">
          <a:xfrm>
            <a:off x="5819658" y="3240814"/>
            <a:ext cx="79375"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80" name="Oval 325"/>
          <p:cNvSpPr>
            <a:spLocks noChangeArrowheads="1"/>
          </p:cNvSpPr>
          <p:nvPr/>
        </p:nvSpPr>
        <p:spPr bwMode="auto">
          <a:xfrm>
            <a:off x="5295697" y="3423848"/>
            <a:ext cx="79375" cy="61912"/>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81" name="Oval 326"/>
          <p:cNvSpPr>
            <a:spLocks noChangeArrowheads="1"/>
          </p:cNvSpPr>
          <p:nvPr/>
        </p:nvSpPr>
        <p:spPr bwMode="auto">
          <a:xfrm>
            <a:off x="5546412" y="3326157"/>
            <a:ext cx="80962" cy="63500"/>
          </a:xfrm>
          <a:prstGeom prst="ellipse">
            <a:avLst/>
          </a:prstGeom>
          <a:noFill/>
          <a:ln w="9525">
            <a:solidFill>
              <a:schemeClr val="accent2"/>
            </a:solidFill>
            <a:round/>
            <a:headEnd/>
            <a:tailEnd/>
          </a:ln>
        </p:spPr>
        <p:txBody>
          <a:bodyPr wrap="none" anchor="ctr"/>
          <a:lstStyle/>
          <a:p>
            <a:endParaRPr lang="zh-CN" altLang="en-US" sz="2400" b="0" u="none">
              <a:solidFill>
                <a:schemeClr val="accent2"/>
              </a:solidFill>
              <a:latin typeface="Tahoma" pitchFamily="34" charset="0"/>
              <a:ea typeface="宋体" charset="-122"/>
            </a:endParaRPr>
          </a:p>
        </p:txBody>
      </p:sp>
      <p:sp>
        <p:nvSpPr>
          <p:cNvPr id="82" name="Text Box 328"/>
          <p:cNvSpPr txBox="1">
            <a:spLocks noChangeArrowheads="1"/>
          </p:cNvSpPr>
          <p:nvPr/>
        </p:nvSpPr>
        <p:spPr bwMode="auto">
          <a:xfrm>
            <a:off x="582166" y="2520089"/>
            <a:ext cx="157480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微软雅黑" pitchFamily="34" charset="-122"/>
              </a:rPr>
              <a:t>拥塞窗口 </a:t>
            </a:r>
            <a:r>
              <a:rPr kumimoji="1" lang="en-US" altLang="zh-CN" sz="1600" b="0" u="none">
                <a:solidFill>
                  <a:schemeClr val="tx1"/>
                </a:solidFill>
                <a:latin typeface="微软雅黑" pitchFamily="34" charset="-122"/>
              </a:rPr>
              <a:t>cwnd</a:t>
            </a:r>
          </a:p>
        </p:txBody>
      </p:sp>
      <p:sp>
        <p:nvSpPr>
          <p:cNvPr id="84" name="Text Box 330"/>
          <p:cNvSpPr txBox="1">
            <a:spLocks noChangeArrowheads="1"/>
          </p:cNvSpPr>
          <p:nvPr/>
        </p:nvSpPr>
        <p:spPr bwMode="auto">
          <a:xfrm>
            <a:off x="4079429" y="2670901"/>
            <a:ext cx="996950" cy="336550"/>
          </a:xfrm>
          <a:prstGeom prst="rect">
            <a:avLst/>
          </a:prstGeom>
          <a:noFill/>
          <a:ln w="9525">
            <a:noFill/>
            <a:miter lim="800000"/>
            <a:headEnd/>
            <a:tailEnd/>
          </a:ln>
        </p:spPr>
        <p:txBody>
          <a:bodyPr wrap="none">
            <a:spAutoFit/>
          </a:bodyPr>
          <a:lstStyle/>
          <a:p>
            <a:r>
              <a:rPr kumimoji="1" lang="zh-CN" altLang="en-US" sz="1600" b="0" u="none">
                <a:solidFill>
                  <a:schemeClr val="tx1"/>
                </a:solidFill>
                <a:latin typeface="Arial" charset="0"/>
                <a:ea typeface="黑体" pitchFamily="2" charset="-122"/>
              </a:rPr>
              <a:t>网络拥塞</a:t>
            </a:r>
          </a:p>
        </p:txBody>
      </p:sp>
      <p:sp>
        <p:nvSpPr>
          <p:cNvPr id="85" name="Line 331"/>
          <p:cNvSpPr>
            <a:spLocks noChangeShapeType="1"/>
          </p:cNvSpPr>
          <p:nvPr/>
        </p:nvSpPr>
        <p:spPr bwMode="auto">
          <a:xfrm flipH="1">
            <a:off x="3874641" y="2837589"/>
            <a:ext cx="268288" cy="200025"/>
          </a:xfrm>
          <a:prstGeom prst="line">
            <a:avLst/>
          </a:prstGeom>
          <a:noFill/>
          <a:ln w="9525">
            <a:solidFill>
              <a:schemeClr val="accent2"/>
            </a:solidFill>
            <a:round/>
            <a:headEnd/>
            <a:tailEnd type="triangle" w="sm" len="lg"/>
          </a:ln>
        </p:spPr>
        <p:txBody>
          <a:bodyPr wrap="none" anchor="ctr"/>
          <a:lstStyle/>
          <a:p>
            <a:endParaRPr lang="zh-CN" altLang="en-US"/>
          </a:p>
        </p:txBody>
      </p:sp>
      <p:sp>
        <p:nvSpPr>
          <p:cNvPr id="88" name="Rectangle 334"/>
          <p:cNvSpPr>
            <a:spLocks noChangeArrowheads="1"/>
          </p:cNvSpPr>
          <p:nvPr/>
        </p:nvSpPr>
        <p:spPr bwMode="auto">
          <a:xfrm>
            <a:off x="1493391" y="2985226"/>
            <a:ext cx="169863" cy="1409700"/>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89" name="Line 335"/>
          <p:cNvSpPr>
            <a:spLocks noChangeShapeType="1"/>
          </p:cNvSpPr>
          <p:nvPr/>
        </p:nvSpPr>
        <p:spPr bwMode="auto">
          <a:xfrm flipV="1">
            <a:off x="1493391" y="3553552"/>
            <a:ext cx="3582988" cy="14286"/>
          </a:xfrm>
          <a:prstGeom prst="line">
            <a:avLst/>
          </a:prstGeom>
          <a:noFill/>
          <a:ln w="9525">
            <a:solidFill>
              <a:schemeClr val="hlink"/>
            </a:solidFill>
            <a:prstDash val="dash"/>
            <a:round/>
            <a:headEnd/>
            <a:tailEnd/>
          </a:ln>
        </p:spPr>
        <p:txBody>
          <a:bodyPr wrap="none" anchor="ctr"/>
          <a:lstStyle/>
          <a:p>
            <a:endParaRPr lang="zh-CN" altLang="en-US"/>
          </a:p>
        </p:txBody>
      </p:sp>
      <p:sp>
        <p:nvSpPr>
          <p:cNvPr id="91" name="Rectangle 339"/>
          <p:cNvSpPr>
            <a:spLocks noChangeArrowheads="1"/>
          </p:cNvSpPr>
          <p:nvPr/>
        </p:nvSpPr>
        <p:spPr bwMode="auto">
          <a:xfrm>
            <a:off x="4419154" y="4466364"/>
            <a:ext cx="1563687" cy="104775"/>
          </a:xfrm>
          <a:prstGeom prst="rect">
            <a:avLst/>
          </a:prstGeom>
          <a:noFill/>
          <a:ln w="9525">
            <a:noFill/>
            <a:miter lim="800000"/>
            <a:headEnd/>
            <a:tailEnd/>
          </a:ln>
        </p:spPr>
        <p:txBody>
          <a:bodyPr wrap="none" anchor="ctr"/>
          <a:lstStyle/>
          <a:p>
            <a:endParaRPr lang="zh-CN" altLang="en-US" sz="2400" b="0" u="none">
              <a:solidFill>
                <a:schemeClr val="tx1"/>
              </a:solidFill>
              <a:latin typeface="Tahoma" pitchFamily="34" charset="0"/>
              <a:ea typeface="宋体" charset="-122"/>
            </a:endParaRPr>
          </a:p>
        </p:txBody>
      </p:sp>
      <p:sp>
        <p:nvSpPr>
          <p:cNvPr id="92" name="Text Box 340"/>
          <p:cNvSpPr txBox="1">
            <a:spLocks noChangeArrowheads="1"/>
          </p:cNvSpPr>
          <p:nvPr/>
        </p:nvSpPr>
        <p:spPr bwMode="auto">
          <a:xfrm>
            <a:off x="107504" y="3288712"/>
            <a:ext cx="1008062" cy="581025"/>
          </a:xfrm>
          <a:prstGeom prst="rect">
            <a:avLst/>
          </a:prstGeom>
          <a:noFill/>
          <a:ln w="9525">
            <a:noFill/>
            <a:miter lim="800000"/>
            <a:headEnd/>
            <a:tailEnd/>
          </a:ln>
        </p:spPr>
        <p:txBody>
          <a:bodyPr>
            <a:spAutoFit/>
          </a:bodyPr>
          <a:lstStyle/>
          <a:p>
            <a:pPr algn="ctr"/>
            <a:r>
              <a:rPr kumimoji="1" lang="en-US" altLang="zh-CN" sz="1600" b="0" u="none" dirty="0" err="1">
                <a:solidFill>
                  <a:srgbClr val="FF0000"/>
                </a:solidFill>
                <a:latin typeface="Arial" charset="0"/>
                <a:ea typeface="黑体" pitchFamily="2" charset="-122"/>
              </a:rPr>
              <a:t>ssthresh</a:t>
            </a:r>
            <a:r>
              <a:rPr kumimoji="1" lang="en-US" altLang="zh-CN" sz="1600" b="0" u="none" dirty="0">
                <a:solidFill>
                  <a:srgbClr val="FF0000"/>
                </a:solidFill>
                <a:latin typeface="Arial" charset="0"/>
                <a:ea typeface="黑体" pitchFamily="2" charset="-122"/>
              </a:rPr>
              <a:t> </a:t>
            </a:r>
            <a:r>
              <a:rPr kumimoji="1" lang="zh-CN" altLang="en-US" sz="1600" b="0" u="none" dirty="0">
                <a:solidFill>
                  <a:srgbClr val="FF0000"/>
                </a:solidFill>
                <a:latin typeface="Arial" charset="0"/>
                <a:ea typeface="黑体" pitchFamily="2" charset="-122"/>
              </a:rPr>
              <a:t>的初始值</a:t>
            </a:r>
          </a:p>
        </p:txBody>
      </p:sp>
      <p:sp>
        <p:nvSpPr>
          <p:cNvPr id="93" name="Text Box 341"/>
          <p:cNvSpPr txBox="1">
            <a:spLocks noChangeArrowheads="1"/>
          </p:cNvSpPr>
          <p:nvPr/>
        </p:nvSpPr>
        <p:spPr bwMode="auto">
          <a:xfrm>
            <a:off x="232916" y="4269514"/>
            <a:ext cx="925513" cy="336550"/>
          </a:xfrm>
          <a:prstGeom prst="rect">
            <a:avLst/>
          </a:prstGeom>
          <a:noFill/>
          <a:ln w="9525">
            <a:noFill/>
            <a:miter lim="800000"/>
            <a:headEnd/>
            <a:tailEnd/>
          </a:ln>
        </p:spPr>
        <p:txBody>
          <a:bodyPr>
            <a:spAutoFit/>
          </a:bodyPr>
          <a:lstStyle/>
          <a:p>
            <a:r>
              <a:rPr kumimoji="1" lang="zh-CN" altLang="en-US" sz="1600" b="0" u="none">
                <a:solidFill>
                  <a:schemeClr val="tx1"/>
                </a:solidFill>
                <a:latin typeface="Arial" charset="0"/>
                <a:ea typeface="黑体" pitchFamily="2" charset="-122"/>
              </a:rPr>
              <a:t>慢开始</a:t>
            </a:r>
          </a:p>
        </p:txBody>
      </p:sp>
      <p:sp>
        <p:nvSpPr>
          <p:cNvPr id="94" name="Line 342"/>
          <p:cNvSpPr>
            <a:spLocks noChangeShapeType="1"/>
          </p:cNvSpPr>
          <p:nvPr/>
        </p:nvSpPr>
        <p:spPr bwMode="auto">
          <a:xfrm>
            <a:off x="913954" y="4425089"/>
            <a:ext cx="477837" cy="107950"/>
          </a:xfrm>
          <a:prstGeom prst="line">
            <a:avLst/>
          </a:prstGeom>
          <a:noFill/>
          <a:ln w="9525">
            <a:solidFill>
              <a:schemeClr val="hlink"/>
            </a:solidFill>
            <a:round/>
            <a:headEnd/>
            <a:tailEnd type="triangle" w="sm" len="lg"/>
          </a:ln>
        </p:spPr>
        <p:txBody>
          <a:bodyPr wrap="none" anchor="ctr"/>
          <a:lstStyle/>
          <a:p>
            <a:endParaRPr lang="zh-CN" altLang="en-US"/>
          </a:p>
        </p:txBody>
      </p:sp>
      <p:sp>
        <p:nvSpPr>
          <p:cNvPr id="99" name="Line 337"/>
          <p:cNvSpPr>
            <a:spLocks noChangeShapeType="1"/>
          </p:cNvSpPr>
          <p:nvPr/>
        </p:nvSpPr>
        <p:spPr bwMode="auto">
          <a:xfrm rot="10800000" flipV="1">
            <a:off x="1493391" y="3826723"/>
            <a:ext cx="3306884" cy="4641"/>
          </a:xfrm>
          <a:prstGeom prst="line">
            <a:avLst/>
          </a:prstGeom>
          <a:noFill/>
          <a:ln w="9525">
            <a:solidFill>
              <a:schemeClr val="hlink"/>
            </a:solidFill>
            <a:prstDash val="dash"/>
            <a:round/>
            <a:headEnd/>
            <a:tailEnd/>
          </a:ln>
        </p:spPr>
        <p:txBody>
          <a:bodyPr wrap="none" anchor="ctr"/>
          <a:lstStyle/>
          <a:p>
            <a:endParaRPr lang="zh-CN" altLang="en-US"/>
          </a:p>
        </p:txBody>
      </p:sp>
      <p:sp>
        <p:nvSpPr>
          <p:cNvPr id="101" name="Text Box 327"/>
          <p:cNvSpPr txBox="1">
            <a:spLocks noChangeArrowheads="1"/>
          </p:cNvSpPr>
          <p:nvPr/>
        </p:nvSpPr>
        <p:spPr bwMode="auto">
          <a:xfrm>
            <a:off x="6168936" y="4445801"/>
            <a:ext cx="996950" cy="336550"/>
          </a:xfrm>
          <a:prstGeom prst="rect">
            <a:avLst/>
          </a:prstGeom>
          <a:noFill/>
          <a:ln w="9525">
            <a:noFill/>
            <a:miter lim="800000"/>
            <a:headEnd/>
            <a:tailEnd/>
          </a:ln>
        </p:spPr>
        <p:txBody>
          <a:bodyPr wrap="none">
            <a:spAutoFit/>
          </a:bodyPr>
          <a:lstStyle/>
          <a:p>
            <a:r>
              <a:rPr kumimoji="1" lang="zh-CN" altLang="en-US" sz="1600" b="0" u="none" dirty="0">
                <a:solidFill>
                  <a:schemeClr val="tx1"/>
                </a:solidFill>
                <a:latin typeface="微软雅黑" pitchFamily="34" charset="-122"/>
              </a:rPr>
              <a:t>传输轮次</a:t>
            </a:r>
          </a:p>
        </p:txBody>
      </p:sp>
      <p:sp>
        <p:nvSpPr>
          <p:cNvPr id="111" name="Text Box 287"/>
          <p:cNvSpPr txBox="1">
            <a:spLocks noChangeArrowheads="1"/>
          </p:cNvSpPr>
          <p:nvPr/>
        </p:nvSpPr>
        <p:spPr bwMode="auto">
          <a:xfrm>
            <a:off x="2447052" y="4633288"/>
            <a:ext cx="284052"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4</a:t>
            </a:r>
            <a:endParaRPr kumimoji="1" lang="en-US" altLang="zh-CN" sz="1400" b="0" u="none" dirty="0">
              <a:solidFill>
                <a:schemeClr val="tx1"/>
              </a:solidFill>
              <a:latin typeface="Arial" charset="0"/>
              <a:ea typeface="黑体" pitchFamily="2" charset="-122"/>
            </a:endParaRPr>
          </a:p>
        </p:txBody>
      </p:sp>
      <p:sp>
        <p:nvSpPr>
          <p:cNvPr id="112" name="Text Box 288"/>
          <p:cNvSpPr txBox="1">
            <a:spLocks noChangeArrowheads="1"/>
          </p:cNvSpPr>
          <p:nvPr/>
        </p:nvSpPr>
        <p:spPr bwMode="auto">
          <a:xfrm>
            <a:off x="2775904" y="4633779"/>
            <a:ext cx="284052"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5</a:t>
            </a:r>
            <a:endParaRPr kumimoji="1" lang="en-US" altLang="zh-CN" sz="1400" b="0" u="none" dirty="0">
              <a:solidFill>
                <a:schemeClr val="tx1"/>
              </a:solidFill>
              <a:latin typeface="Arial" charset="0"/>
              <a:ea typeface="黑体" pitchFamily="2" charset="-122"/>
            </a:endParaRPr>
          </a:p>
        </p:txBody>
      </p:sp>
      <p:sp>
        <p:nvSpPr>
          <p:cNvPr id="113" name="Text Box 288"/>
          <p:cNvSpPr txBox="1">
            <a:spLocks noChangeArrowheads="1"/>
          </p:cNvSpPr>
          <p:nvPr/>
        </p:nvSpPr>
        <p:spPr bwMode="auto">
          <a:xfrm>
            <a:off x="3428788" y="4641031"/>
            <a:ext cx="284052" cy="307777"/>
          </a:xfrm>
          <a:prstGeom prst="rect">
            <a:avLst/>
          </a:prstGeom>
          <a:noFill/>
          <a:ln w="9525">
            <a:noFill/>
            <a:miter lim="800000"/>
            <a:headEnd/>
            <a:tailEnd/>
          </a:ln>
        </p:spPr>
        <p:txBody>
          <a:bodyPr wrap="none">
            <a:spAutoFit/>
          </a:bodyPr>
          <a:lstStyle/>
          <a:p>
            <a:r>
              <a:rPr kumimoji="1" lang="en-US" altLang="zh-CN" sz="1400" b="0" u="none" dirty="0">
                <a:solidFill>
                  <a:schemeClr val="tx1"/>
                </a:solidFill>
                <a:latin typeface="Arial" charset="0"/>
                <a:ea typeface="黑体" pitchFamily="2" charset="-122"/>
              </a:rPr>
              <a:t>7</a:t>
            </a:r>
          </a:p>
        </p:txBody>
      </p:sp>
      <p:sp>
        <p:nvSpPr>
          <p:cNvPr id="114" name="Text Box 290"/>
          <p:cNvSpPr txBox="1">
            <a:spLocks noChangeArrowheads="1"/>
          </p:cNvSpPr>
          <p:nvPr/>
        </p:nvSpPr>
        <p:spPr bwMode="auto">
          <a:xfrm>
            <a:off x="4011972" y="4633777"/>
            <a:ext cx="284052"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9</a:t>
            </a:r>
            <a:endParaRPr kumimoji="1" lang="en-US" altLang="zh-CN" sz="1400" b="0" u="none" dirty="0">
              <a:solidFill>
                <a:schemeClr val="tx1"/>
              </a:solidFill>
              <a:latin typeface="Arial" charset="0"/>
              <a:ea typeface="黑体" pitchFamily="2" charset="-122"/>
            </a:endParaRPr>
          </a:p>
        </p:txBody>
      </p:sp>
      <p:sp>
        <p:nvSpPr>
          <p:cNvPr id="115" name="Text Box 295"/>
          <p:cNvSpPr txBox="1">
            <a:spLocks noChangeArrowheads="1"/>
          </p:cNvSpPr>
          <p:nvPr/>
        </p:nvSpPr>
        <p:spPr bwMode="auto">
          <a:xfrm>
            <a:off x="5436220" y="4626657"/>
            <a:ext cx="383438" cy="307777"/>
          </a:xfrm>
          <a:prstGeom prst="rect">
            <a:avLst/>
          </a:prstGeom>
          <a:noFill/>
          <a:ln w="9525">
            <a:noFill/>
            <a:miter lim="800000"/>
            <a:headEnd/>
            <a:tailEnd/>
          </a:ln>
        </p:spPr>
        <p:txBody>
          <a:bodyPr wrap="none">
            <a:spAutoFit/>
          </a:bodyPr>
          <a:lstStyle/>
          <a:p>
            <a:r>
              <a:rPr kumimoji="1" lang="en-US" altLang="zh-CN" sz="1400" b="0" u="none" dirty="0" smtClean="0">
                <a:solidFill>
                  <a:schemeClr val="tx1"/>
                </a:solidFill>
                <a:latin typeface="Arial" charset="0"/>
                <a:ea typeface="黑体" pitchFamily="2" charset="-122"/>
              </a:rPr>
              <a:t>14</a:t>
            </a:r>
            <a:endParaRPr kumimoji="1" lang="en-US" altLang="zh-CN" sz="1400" b="0" u="none" dirty="0">
              <a:solidFill>
                <a:schemeClr val="tx1"/>
              </a:solidFill>
              <a:latin typeface="Arial" charset="0"/>
              <a:ea typeface="黑体" pitchFamily="2" charset="-122"/>
            </a:endParaRPr>
          </a:p>
        </p:txBody>
      </p:sp>
    </p:spTree>
    <p:extLst>
      <p:ext uri="{BB962C8B-B14F-4D97-AF65-F5344CB8AC3E}">
        <p14:creationId xmlns:p14="http://schemas.microsoft.com/office/powerpoint/2010/main" val="261231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nodePh="1">
                                  <p:stCondLst>
                                    <p:cond delay="0"/>
                                  </p:stCondLst>
                                  <p:endCondLst>
                                    <p:cond evt="begin" delay="0">
                                      <p:tn val="26"/>
                                    </p:cond>
                                  </p:end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500"/>
                                        <p:tgtEl>
                                          <p:spTgt spid="4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500"/>
                                        <p:tgtEl>
                                          <p:spTgt spid="4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fade">
                                      <p:cBhvr>
                                        <p:cTn id="100" dur="500"/>
                                        <p:tgtEl>
                                          <p:spTgt spid="4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fade">
                                      <p:cBhvr>
                                        <p:cTn id="109" dur="500"/>
                                        <p:tgtEl>
                                          <p:spTgt spid="4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fade">
                                      <p:cBhvr>
                                        <p:cTn id="112" dur="500"/>
                                        <p:tgtEl>
                                          <p:spTgt spid="4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fade">
                                      <p:cBhvr>
                                        <p:cTn id="115" dur="500"/>
                                        <p:tgtEl>
                                          <p:spTgt spid="5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fade">
                                      <p:cBhvr>
                                        <p:cTn id="118" dur="500"/>
                                        <p:tgtEl>
                                          <p:spTgt spid="5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fade">
                                      <p:cBhvr>
                                        <p:cTn id="121" dur="500"/>
                                        <p:tgtEl>
                                          <p:spTgt spid="5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fade">
                                      <p:cBhvr>
                                        <p:cTn id="124" dur="500"/>
                                        <p:tgtEl>
                                          <p:spTgt spid="5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animEffect transition="in" filter="fade">
                                      <p:cBhvr>
                                        <p:cTn id="127" dur="500"/>
                                        <p:tgtEl>
                                          <p:spTgt spid="5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7"/>
                                        </p:tgtEl>
                                        <p:attrNameLst>
                                          <p:attrName>style.visibility</p:attrName>
                                        </p:attrNameLst>
                                      </p:cBhvr>
                                      <p:to>
                                        <p:strVal val="visible"/>
                                      </p:to>
                                    </p:set>
                                    <p:animEffect transition="in" filter="fade">
                                      <p:cBhvr>
                                        <p:cTn id="136" dur="500"/>
                                        <p:tgtEl>
                                          <p:spTgt spid="5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8"/>
                                        </p:tgtEl>
                                        <p:attrNameLst>
                                          <p:attrName>style.visibility</p:attrName>
                                        </p:attrNameLst>
                                      </p:cBhvr>
                                      <p:to>
                                        <p:strVal val="visible"/>
                                      </p:to>
                                    </p:set>
                                    <p:animEffect transition="in" filter="fade">
                                      <p:cBhvr>
                                        <p:cTn id="139" dur="500"/>
                                        <p:tgtEl>
                                          <p:spTgt spid="5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9"/>
                                        </p:tgtEl>
                                        <p:attrNameLst>
                                          <p:attrName>style.visibility</p:attrName>
                                        </p:attrNameLst>
                                      </p:cBhvr>
                                      <p:to>
                                        <p:strVal val="visible"/>
                                      </p:to>
                                    </p:set>
                                    <p:animEffect transition="in" filter="fade">
                                      <p:cBhvr>
                                        <p:cTn id="142" dur="500"/>
                                        <p:tgtEl>
                                          <p:spTgt spid="59"/>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fade">
                                      <p:cBhvr>
                                        <p:cTn id="145" dur="500"/>
                                        <p:tgtEl>
                                          <p:spTgt spid="6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1"/>
                                        </p:tgtEl>
                                        <p:attrNameLst>
                                          <p:attrName>style.visibility</p:attrName>
                                        </p:attrNameLst>
                                      </p:cBhvr>
                                      <p:to>
                                        <p:strVal val="visible"/>
                                      </p:to>
                                    </p:set>
                                    <p:animEffect transition="in" filter="fade">
                                      <p:cBhvr>
                                        <p:cTn id="148" dur="500"/>
                                        <p:tgtEl>
                                          <p:spTgt spid="6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2"/>
                                        </p:tgtEl>
                                        <p:attrNameLst>
                                          <p:attrName>style.visibility</p:attrName>
                                        </p:attrNameLst>
                                      </p:cBhvr>
                                      <p:to>
                                        <p:strVal val="visible"/>
                                      </p:to>
                                    </p:set>
                                    <p:animEffect transition="in" filter="fade">
                                      <p:cBhvr>
                                        <p:cTn id="151" dur="500"/>
                                        <p:tgtEl>
                                          <p:spTgt spid="6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4"/>
                                        </p:tgtEl>
                                        <p:attrNameLst>
                                          <p:attrName>style.visibility</p:attrName>
                                        </p:attrNameLst>
                                      </p:cBhvr>
                                      <p:to>
                                        <p:strVal val="visible"/>
                                      </p:to>
                                    </p:set>
                                    <p:animEffect transition="in" filter="fade">
                                      <p:cBhvr>
                                        <p:cTn id="154" dur="500"/>
                                        <p:tgtEl>
                                          <p:spTgt spid="6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66"/>
                                        </p:tgtEl>
                                        <p:attrNameLst>
                                          <p:attrName>style.visibility</p:attrName>
                                        </p:attrNameLst>
                                      </p:cBhvr>
                                      <p:to>
                                        <p:strVal val="visible"/>
                                      </p:to>
                                    </p:set>
                                    <p:animEffect transition="in" filter="fade">
                                      <p:cBhvr>
                                        <p:cTn id="157" dur="500"/>
                                        <p:tgtEl>
                                          <p:spTgt spid="6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68"/>
                                        </p:tgtEl>
                                        <p:attrNameLst>
                                          <p:attrName>style.visibility</p:attrName>
                                        </p:attrNameLst>
                                      </p:cBhvr>
                                      <p:to>
                                        <p:strVal val="visible"/>
                                      </p:to>
                                    </p:set>
                                    <p:animEffect transition="in" filter="fade">
                                      <p:cBhvr>
                                        <p:cTn id="160" dur="500"/>
                                        <p:tgtEl>
                                          <p:spTgt spid="6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fade">
                                      <p:cBhvr>
                                        <p:cTn id="163" dur="500"/>
                                        <p:tgtEl>
                                          <p:spTgt spid="6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71"/>
                                        </p:tgtEl>
                                        <p:attrNameLst>
                                          <p:attrName>style.visibility</p:attrName>
                                        </p:attrNameLst>
                                      </p:cBhvr>
                                      <p:to>
                                        <p:strVal val="visible"/>
                                      </p:to>
                                    </p:set>
                                    <p:animEffect transition="in" filter="fade">
                                      <p:cBhvr>
                                        <p:cTn id="166" dur="500"/>
                                        <p:tgtEl>
                                          <p:spTgt spid="71"/>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72"/>
                                        </p:tgtEl>
                                        <p:attrNameLst>
                                          <p:attrName>style.visibility</p:attrName>
                                        </p:attrNameLst>
                                      </p:cBhvr>
                                      <p:to>
                                        <p:strVal val="visible"/>
                                      </p:to>
                                    </p:set>
                                    <p:animEffect transition="in" filter="fade">
                                      <p:cBhvr>
                                        <p:cTn id="169" dur="500"/>
                                        <p:tgtEl>
                                          <p:spTgt spid="72"/>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fade">
                                      <p:cBhvr>
                                        <p:cTn id="172" dur="500"/>
                                        <p:tgtEl>
                                          <p:spTgt spid="75"/>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6"/>
                                        </p:tgtEl>
                                        <p:attrNameLst>
                                          <p:attrName>style.visibility</p:attrName>
                                        </p:attrNameLst>
                                      </p:cBhvr>
                                      <p:to>
                                        <p:strVal val="visible"/>
                                      </p:to>
                                    </p:set>
                                    <p:animEffect transition="in" filter="fade">
                                      <p:cBhvr>
                                        <p:cTn id="175" dur="500"/>
                                        <p:tgtEl>
                                          <p:spTgt spid="76"/>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77"/>
                                        </p:tgtEl>
                                        <p:attrNameLst>
                                          <p:attrName>style.visibility</p:attrName>
                                        </p:attrNameLst>
                                      </p:cBhvr>
                                      <p:to>
                                        <p:strVal val="visible"/>
                                      </p:to>
                                    </p:set>
                                    <p:animEffect transition="in" filter="fade">
                                      <p:cBhvr>
                                        <p:cTn id="178" dur="500"/>
                                        <p:tgtEl>
                                          <p:spTgt spid="77"/>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8"/>
                                        </p:tgtEl>
                                        <p:attrNameLst>
                                          <p:attrName>style.visibility</p:attrName>
                                        </p:attrNameLst>
                                      </p:cBhvr>
                                      <p:to>
                                        <p:strVal val="visible"/>
                                      </p:to>
                                    </p:set>
                                    <p:animEffect transition="in" filter="fade">
                                      <p:cBhvr>
                                        <p:cTn id="181" dur="500"/>
                                        <p:tgtEl>
                                          <p:spTgt spid="78"/>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79"/>
                                        </p:tgtEl>
                                        <p:attrNameLst>
                                          <p:attrName>style.visibility</p:attrName>
                                        </p:attrNameLst>
                                      </p:cBhvr>
                                      <p:to>
                                        <p:strVal val="visible"/>
                                      </p:to>
                                    </p:set>
                                    <p:animEffect transition="in" filter="fade">
                                      <p:cBhvr>
                                        <p:cTn id="184" dur="500"/>
                                        <p:tgtEl>
                                          <p:spTgt spid="7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80"/>
                                        </p:tgtEl>
                                        <p:attrNameLst>
                                          <p:attrName>style.visibility</p:attrName>
                                        </p:attrNameLst>
                                      </p:cBhvr>
                                      <p:to>
                                        <p:strVal val="visible"/>
                                      </p:to>
                                    </p:set>
                                    <p:animEffect transition="in" filter="fade">
                                      <p:cBhvr>
                                        <p:cTn id="187" dur="500"/>
                                        <p:tgtEl>
                                          <p:spTgt spid="80"/>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81"/>
                                        </p:tgtEl>
                                        <p:attrNameLst>
                                          <p:attrName>style.visibility</p:attrName>
                                        </p:attrNameLst>
                                      </p:cBhvr>
                                      <p:to>
                                        <p:strVal val="visible"/>
                                      </p:to>
                                    </p:set>
                                    <p:animEffect transition="in" filter="fade">
                                      <p:cBhvr>
                                        <p:cTn id="190" dur="500"/>
                                        <p:tgtEl>
                                          <p:spTgt spid="81"/>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82"/>
                                        </p:tgtEl>
                                        <p:attrNameLst>
                                          <p:attrName>style.visibility</p:attrName>
                                        </p:attrNameLst>
                                      </p:cBhvr>
                                      <p:to>
                                        <p:strVal val="visible"/>
                                      </p:to>
                                    </p:set>
                                    <p:animEffect transition="in" filter="fade">
                                      <p:cBhvr>
                                        <p:cTn id="193" dur="500"/>
                                        <p:tgtEl>
                                          <p:spTgt spid="82"/>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84"/>
                                        </p:tgtEl>
                                        <p:attrNameLst>
                                          <p:attrName>style.visibility</p:attrName>
                                        </p:attrNameLst>
                                      </p:cBhvr>
                                      <p:to>
                                        <p:strVal val="visible"/>
                                      </p:to>
                                    </p:set>
                                    <p:animEffect transition="in" filter="fade">
                                      <p:cBhvr>
                                        <p:cTn id="196" dur="500"/>
                                        <p:tgtEl>
                                          <p:spTgt spid="8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85"/>
                                        </p:tgtEl>
                                        <p:attrNameLst>
                                          <p:attrName>style.visibility</p:attrName>
                                        </p:attrNameLst>
                                      </p:cBhvr>
                                      <p:to>
                                        <p:strVal val="visible"/>
                                      </p:to>
                                    </p:set>
                                    <p:animEffect transition="in" filter="fade">
                                      <p:cBhvr>
                                        <p:cTn id="199" dur="500"/>
                                        <p:tgtEl>
                                          <p:spTgt spid="85"/>
                                        </p:tgtEl>
                                      </p:cBhvr>
                                    </p:animEffect>
                                  </p:childTnLst>
                                </p:cTn>
                              </p:par>
                              <p:par>
                                <p:cTn id="200" presetID="10" presetClass="entr" presetSubtype="0" fill="hold" grpId="0" nodeType="withEffect" nodePh="1">
                                  <p:stCondLst>
                                    <p:cond delay="0"/>
                                  </p:stCondLst>
                                  <p:endCondLst>
                                    <p:cond evt="begin" delay="0">
                                      <p:tn val="200"/>
                                    </p:cond>
                                  </p:endCondLst>
                                  <p:childTnLst>
                                    <p:set>
                                      <p:cBhvr>
                                        <p:cTn id="201" dur="1" fill="hold">
                                          <p:stCondLst>
                                            <p:cond delay="0"/>
                                          </p:stCondLst>
                                        </p:cTn>
                                        <p:tgtEl>
                                          <p:spTgt spid="88"/>
                                        </p:tgtEl>
                                        <p:attrNameLst>
                                          <p:attrName>style.visibility</p:attrName>
                                        </p:attrNameLst>
                                      </p:cBhvr>
                                      <p:to>
                                        <p:strVal val="visible"/>
                                      </p:to>
                                    </p:set>
                                    <p:animEffect transition="in" filter="fade">
                                      <p:cBhvr>
                                        <p:cTn id="202" dur="500"/>
                                        <p:tgtEl>
                                          <p:spTgt spid="88"/>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89"/>
                                        </p:tgtEl>
                                        <p:attrNameLst>
                                          <p:attrName>style.visibility</p:attrName>
                                        </p:attrNameLst>
                                      </p:cBhvr>
                                      <p:to>
                                        <p:strVal val="visible"/>
                                      </p:to>
                                    </p:set>
                                    <p:animEffect transition="in" filter="fade">
                                      <p:cBhvr>
                                        <p:cTn id="205" dur="500"/>
                                        <p:tgtEl>
                                          <p:spTgt spid="89"/>
                                        </p:tgtEl>
                                      </p:cBhvr>
                                    </p:animEffect>
                                  </p:childTnLst>
                                </p:cTn>
                              </p:par>
                              <p:par>
                                <p:cTn id="206" presetID="10" presetClass="entr" presetSubtype="0" fill="hold" grpId="0" nodeType="withEffect" nodePh="1">
                                  <p:stCondLst>
                                    <p:cond delay="0"/>
                                  </p:stCondLst>
                                  <p:endCondLst>
                                    <p:cond evt="begin" delay="0">
                                      <p:tn val="206"/>
                                    </p:cond>
                                  </p:endCondLst>
                                  <p:childTnLst>
                                    <p:set>
                                      <p:cBhvr>
                                        <p:cTn id="207" dur="1" fill="hold">
                                          <p:stCondLst>
                                            <p:cond delay="0"/>
                                          </p:stCondLst>
                                        </p:cTn>
                                        <p:tgtEl>
                                          <p:spTgt spid="91"/>
                                        </p:tgtEl>
                                        <p:attrNameLst>
                                          <p:attrName>style.visibility</p:attrName>
                                        </p:attrNameLst>
                                      </p:cBhvr>
                                      <p:to>
                                        <p:strVal val="visible"/>
                                      </p:to>
                                    </p:set>
                                    <p:animEffect transition="in" filter="fade">
                                      <p:cBhvr>
                                        <p:cTn id="208" dur="500"/>
                                        <p:tgtEl>
                                          <p:spTgt spid="9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animEffect transition="in" filter="fade">
                                      <p:cBhvr>
                                        <p:cTn id="211" dur="500"/>
                                        <p:tgtEl>
                                          <p:spTgt spid="9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93"/>
                                        </p:tgtEl>
                                        <p:attrNameLst>
                                          <p:attrName>style.visibility</p:attrName>
                                        </p:attrNameLst>
                                      </p:cBhvr>
                                      <p:to>
                                        <p:strVal val="visible"/>
                                      </p:to>
                                    </p:set>
                                    <p:animEffect transition="in" filter="fade">
                                      <p:cBhvr>
                                        <p:cTn id="214" dur="500"/>
                                        <p:tgtEl>
                                          <p:spTgt spid="9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94"/>
                                        </p:tgtEl>
                                        <p:attrNameLst>
                                          <p:attrName>style.visibility</p:attrName>
                                        </p:attrNameLst>
                                      </p:cBhvr>
                                      <p:to>
                                        <p:strVal val="visible"/>
                                      </p:to>
                                    </p:set>
                                    <p:animEffect transition="in" filter="fade">
                                      <p:cBhvr>
                                        <p:cTn id="217" dur="500"/>
                                        <p:tgtEl>
                                          <p:spTgt spid="94"/>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99"/>
                                        </p:tgtEl>
                                        <p:attrNameLst>
                                          <p:attrName>style.visibility</p:attrName>
                                        </p:attrNameLst>
                                      </p:cBhvr>
                                      <p:to>
                                        <p:strVal val="visible"/>
                                      </p:to>
                                    </p:set>
                                    <p:animEffect transition="in" filter="fade">
                                      <p:cBhvr>
                                        <p:cTn id="220" dur="500"/>
                                        <p:tgtEl>
                                          <p:spTgt spid="99"/>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01"/>
                                        </p:tgtEl>
                                        <p:attrNameLst>
                                          <p:attrName>style.visibility</p:attrName>
                                        </p:attrNameLst>
                                      </p:cBhvr>
                                      <p:to>
                                        <p:strVal val="visible"/>
                                      </p:to>
                                    </p:set>
                                    <p:animEffect transition="in" filter="fade">
                                      <p:cBhvr>
                                        <p:cTn id="223" dur="500"/>
                                        <p:tgtEl>
                                          <p:spTgt spid="101"/>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11"/>
                                        </p:tgtEl>
                                        <p:attrNameLst>
                                          <p:attrName>style.visibility</p:attrName>
                                        </p:attrNameLst>
                                      </p:cBhvr>
                                      <p:to>
                                        <p:strVal val="visible"/>
                                      </p:to>
                                    </p:set>
                                    <p:animEffect transition="in" filter="fade">
                                      <p:cBhvr>
                                        <p:cTn id="226" dur="500"/>
                                        <p:tgtEl>
                                          <p:spTgt spid="111"/>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12"/>
                                        </p:tgtEl>
                                        <p:attrNameLst>
                                          <p:attrName>style.visibility</p:attrName>
                                        </p:attrNameLst>
                                      </p:cBhvr>
                                      <p:to>
                                        <p:strVal val="visible"/>
                                      </p:to>
                                    </p:set>
                                    <p:animEffect transition="in" filter="fade">
                                      <p:cBhvr>
                                        <p:cTn id="229" dur="500"/>
                                        <p:tgtEl>
                                          <p:spTgt spid="112"/>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13"/>
                                        </p:tgtEl>
                                        <p:attrNameLst>
                                          <p:attrName>style.visibility</p:attrName>
                                        </p:attrNameLst>
                                      </p:cBhvr>
                                      <p:to>
                                        <p:strVal val="visible"/>
                                      </p:to>
                                    </p:set>
                                    <p:animEffect transition="in" filter="fade">
                                      <p:cBhvr>
                                        <p:cTn id="232" dur="500"/>
                                        <p:tgtEl>
                                          <p:spTgt spid="113"/>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14"/>
                                        </p:tgtEl>
                                        <p:attrNameLst>
                                          <p:attrName>style.visibility</p:attrName>
                                        </p:attrNameLst>
                                      </p:cBhvr>
                                      <p:to>
                                        <p:strVal val="visible"/>
                                      </p:to>
                                    </p:set>
                                    <p:animEffect transition="in" filter="fade">
                                      <p:cBhvr>
                                        <p:cTn id="235" dur="500"/>
                                        <p:tgtEl>
                                          <p:spTgt spid="114"/>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15"/>
                                        </p:tgtEl>
                                        <p:attrNameLst>
                                          <p:attrName>style.visibility</p:attrName>
                                        </p:attrNameLst>
                                      </p:cBhvr>
                                      <p:to>
                                        <p:strVal val="visible"/>
                                      </p:to>
                                    </p:set>
                                    <p:animEffect transition="in" filter="fade">
                                      <p:cBhvr>
                                        <p:cTn id="238"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2" grpId="0" animBg="1"/>
      <p:bldP spid="5" grpId="0" animBg="1"/>
      <p:bldP spid="6" grpId="0"/>
      <p:bldP spid="7" grpId="0"/>
      <p:bldP spid="8" grpId="0" animBg="1"/>
      <p:bldP spid="9" grpId="0"/>
      <p:bldP spid="11" grpId="0"/>
      <p:bldP spid="14" grpId="0" animBg="1"/>
      <p:bldP spid="16" grpId="0" animBg="1"/>
      <p:bldP spid="17" grpId="0" animBg="1"/>
      <p:bldP spid="18" grpId="0" animBg="1"/>
      <p:bldP spid="20" grpId="0" animBg="1"/>
      <p:bldP spid="21" grpId="0" animBg="1"/>
      <p:bldP spid="23" grpId="0" animBg="1"/>
      <p:bldP spid="25" grpId="0" animBg="1"/>
      <p:bldP spid="26" grpId="0" animBg="1"/>
      <p:bldP spid="27" grpId="0" animBg="1"/>
      <p:bldP spid="29" grpId="0" animBg="1"/>
      <p:bldP spid="30" grpId="0" animBg="1"/>
      <p:bldP spid="32" grpId="0" animBg="1"/>
      <p:bldP spid="33"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p:bldP spid="45" grpId="0"/>
      <p:bldP spid="46" grpId="0"/>
      <p:bldP spid="48" grpId="0"/>
      <p:bldP spid="49" grpId="0"/>
      <p:bldP spid="50" grpId="0"/>
      <p:bldP spid="51" grpId="0"/>
      <p:bldP spid="52" grpId="0"/>
      <p:bldP spid="53" grpId="0"/>
      <p:bldP spid="54" grpId="0"/>
      <p:bldP spid="55" grpId="0"/>
      <p:bldP spid="56" grpId="0"/>
      <p:bldP spid="57" grpId="0"/>
      <p:bldP spid="58" grpId="0"/>
      <p:bldP spid="59" grpId="0"/>
      <p:bldP spid="60" grpId="0" animBg="1"/>
      <p:bldP spid="61" grpId="0" animBg="1"/>
      <p:bldP spid="62" grpId="0" animBg="1"/>
      <p:bldP spid="64" grpId="0" animBg="1"/>
      <p:bldP spid="66" grpId="0" animBg="1"/>
      <p:bldP spid="68" grpId="0" animBg="1"/>
      <p:bldP spid="69" grpId="0" animBg="1"/>
      <p:bldP spid="71" grpId="0" animBg="1"/>
      <p:bldP spid="72" grpId="0" animBg="1"/>
      <p:bldP spid="75" grpId="0" animBg="1"/>
      <p:bldP spid="76" grpId="0" animBg="1"/>
      <p:bldP spid="77" grpId="0" animBg="1"/>
      <p:bldP spid="78" grpId="0" animBg="1"/>
      <p:bldP spid="79" grpId="0" animBg="1"/>
      <p:bldP spid="80" grpId="0" animBg="1"/>
      <p:bldP spid="81" grpId="0" animBg="1"/>
      <p:bldP spid="82" grpId="0"/>
      <p:bldP spid="84" grpId="0"/>
      <p:bldP spid="85" grpId="0" animBg="1"/>
      <p:bldP spid="88" grpId="0"/>
      <p:bldP spid="89" grpId="0" animBg="1"/>
      <p:bldP spid="91" grpId="0"/>
      <p:bldP spid="92" grpId="0"/>
      <p:bldP spid="93" grpId="0"/>
      <p:bldP spid="94" grpId="0" animBg="1"/>
      <p:bldP spid="99" grpId="0" animBg="1"/>
      <p:bldP spid="101" grpId="0"/>
      <p:bldP spid="111" grpId="0"/>
      <p:bldP spid="112" grpId="0"/>
      <p:bldP spid="113" grpId="0"/>
      <p:bldP spid="114" grpId="0"/>
      <p:bldP spid="1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idx="4294967295"/>
          </p:nvPr>
        </p:nvSpPr>
        <p:spPr>
          <a:xfrm>
            <a:off x="590550" y="733425"/>
            <a:ext cx="6429375" cy="614363"/>
          </a:xfrm>
        </p:spPr>
        <p:txBody>
          <a:bodyPr/>
          <a:lstStyle/>
          <a:p>
            <a:pPr algn="l"/>
            <a:r>
              <a:rPr lang="zh-CN" altLang="en-US" sz="2400" smtClean="0">
                <a:solidFill>
                  <a:srgbClr val="007D7A"/>
                </a:solidFill>
                <a:latin typeface="Times New Roman" pitchFamily="18" charset="0"/>
                <a:cs typeface="Times New Roman" pitchFamily="18" charset="0"/>
              </a:rPr>
              <a:t>网络拥塞的基本概念</a:t>
            </a:r>
          </a:p>
        </p:txBody>
      </p:sp>
      <p:sp>
        <p:nvSpPr>
          <p:cNvPr id="48130" name="内容占位符 2"/>
          <p:cNvSpPr>
            <a:spLocks noGrp="1"/>
          </p:cNvSpPr>
          <p:nvPr>
            <p:ph idx="4294967295"/>
          </p:nvPr>
        </p:nvSpPr>
        <p:spPr>
          <a:xfrm>
            <a:off x="395288" y="1420813"/>
            <a:ext cx="6120928" cy="3298825"/>
          </a:xfrm>
        </p:spPr>
        <p:txBody>
          <a:bodyPr/>
          <a:lstStyle/>
          <a:p>
            <a:pPr>
              <a:lnSpc>
                <a:spcPct val="120000"/>
              </a:lnSpc>
            </a:pPr>
            <a:r>
              <a:rPr lang="zh-CN" altLang="en-US" sz="2000" dirty="0" smtClean="0">
                <a:solidFill>
                  <a:srgbClr val="1A3868"/>
                </a:solidFill>
                <a:latin typeface="Times New Roman" pitchFamily="18" charset="0"/>
                <a:cs typeface="Times New Roman" pitchFamily="18" charset="0"/>
              </a:rPr>
              <a:t>网络出现拥塞的条件写为：</a:t>
            </a:r>
          </a:p>
          <a:p>
            <a:pPr>
              <a:lnSpc>
                <a:spcPct val="120000"/>
              </a:lnSpc>
              <a:spcAft>
                <a:spcPct val="20000"/>
              </a:spcAft>
              <a:buFontTx/>
              <a:buNone/>
            </a:pPr>
            <a:r>
              <a:rPr lang="zh-CN" altLang="en-US" sz="2000" dirty="0" smtClean="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a:t>
            </a:r>
            <a:r>
              <a:rPr lang="en-US" altLang="zh-CN" sz="2000" dirty="0" smtClean="0">
                <a:solidFill>
                  <a:srgbClr val="C00000"/>
                </a:solidFill>
                <a:latin typeface="Times New Roman" pitchFamily="18" charset="0"/>
                <a:cs typeface="Times New Roman" pitchFamily="18" charset="0"/>
              </a:rPr>
              <a:t> </a:t>
            </a:r>
            <a:r>
              <a:rPr lang="zh-CN" altLang="en-US" sz="2000" dirty="0" smtClean="0">
                <a:solidFill>
                  <a:srgbClr val="C00000"/>
                </a:solidFill>
                <a:latin typeface="Times New Roman" pitchFamily="18" charset="0"/>
                <a:cs typeface="Times New Roman" pitchFamily="18" charset="0"/>
              </a:rPr>
              <a:t>对网络资源的需求＞网络可用资源</a:t>
            </a:r>
            <a:endParaRPr lang="en-US" altLang="zh-CN" sz="2000" dirty="0" smtClean="0">
              <a:solidFill>
                <a:srgbClr val="C00000"/>
              </a:solidFill>
              <a:latin typeface="Times New Roman" pitchFamily="18" charset="0"/>
              <a:cs typeface="Times New Roman" pitchFamily="18" charset="0"/>
            </a:endParaRPr>
          </a:p>
          <a:p>
            <a:pPr>
              <a:lnSpc>
                <a:spcPct val="120000"/>
              </a:lnSpc>
              <a:spcAft>
                <a:spcPct val="20000"/>
              </a:spcAft>
            </a:pPr>
            <a:r>
              <a:rPr lang="zh-CN" altLang="en-US" sz="2000" dirty="0" smtClean="0">
                <a:solidFill>
                  <a:srgbClr val="1A3868"/>
                </a:solidFill>
                <a:latin typeface="Times New Roman" pitchFamily="18" charset="0"/>
                <a:cs typeface="Times New Roman" pitchFamily="18" charset="0"/>
              </a:rPr>
              <a:t>造成网络拥塞的原因十分复杂，涉及到链路带宽、路由器处理分组的能力，以及路由选择算法、流量控制算法等。</a:t>
            </a:r>
          </a:p>
          <a:p>
            <a:pPr>
              <a:lnSpc>
                <a:spcPct val="120000"/>
              </a:lnSpc>
              <a:spcAft>
                <a:spcPct val="20000"/>
              </a:spcAft>
            </a:pPr>
            <a:r>
              <a:rPr lang="zh-CN" altLang="en-US" sz="2000" dirty="0" smtClean="0">
                <a:solidFill>
                  <a:srgbClr val="1A3868"/>
                </a:solidFill>
                <a:latin typeface="Times New Roman" pitchFamily="18" charset="0"/>
                <a:cs typeface="Times New Roman" pitchFamily="18" charset="0"/>
              </a:rPr>
              <a:t>对于网络整体来说，网络报文的增加会使网络通信负载过重，引起报文传输延时增大或丢弃。</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4" name="AutoShape 12"/>
          <p:cNvSpPr>
            <a:spLocks noChangeAspect="1" noChangeArrowheads="1" noTextEdit="1"/>
          </p:cNvSpPr>
          <p:nvPr/>
        </p:nvSpPr>
        <p:spPr bwMode="auto">
          <a:xfrm>
            <a:off x="611188" y="1924050"/>
            <a:ext cx="4968875" cy="3024188"/>
          </a:xfrm>
          <a:prstGeom prst="rect">
            <a:avLst/>
          </a:prstGeom>
          <a:noFill/>
          <a:ln w="9525">
            <a:noFill/>
            <a:miter lim="800000"/>
            <a:headEnd/>
            <a:tailEnd/>
          </a:ln>
        </p:spPr>
        <p:txBody>
          <a:bodyPr/>
          <a:lstStyle/>
          <a:p>
            <a:endParaRPr lang="zh-CN" altLang="en-US"/>
          </a:p>
        </p:txBody>
      </p:sp>
      <p:sp>
        <p:nvSpPr>
          <p:cNvPr id="49153" name="标题 1"/>
          <p:cNvSpPr>
            <a:spLocks noGrp="1"/>
          </p:cNvSpPr>
          <p:nvPr>
            <p:ph type="title" idx="4294967295"/>
          </p:nvPr>
        </p:nvSpPr>
        <p:spPr>
          <a:xfrm>
            <a:off x="250825" y="700088"/>
            <a:ext cx="2951163" cy="614362"/>
          </a:xfrm>
        </p:spPr>
        <p:txBody>
          <a:bodyPr/>
          <a:lstStyle/>
          <a:p>
            <a:r>
              <a:rPr lang="zh-CN" altLang="en-US" sz="2400" smtClean="0">
                <a:solidFill>
                  <a:srgbClr val="007D7A"/>
                </a:solidFill>
                <a:latin typeface="Times New Roman" pitchFamily="18" charset="0"/>
                <a:cs typeface="Times New Roman" pitchFamily="18" charset="0"/>
              </a:rPr>
              <a:t>拥塞控制的作用</a:t>
            </a:r>
            <a:endParaRPr lang="en-US" altLang="zh-CN" sz="2400" smtClean="0">
              <a:solidFill>
                <a:srgbClr val="007D7A"/>
              </a:solidFill>
              <a:latin typeface="Times New Roman" pitchFamily="18" charset="0"/>
              <a:cs typeface="Times New Roman" pitchFamily="18" charset="0"/>
            </a:endParaRPr>
          </a:p>
        </p:txBody>
      </p:sp>
      <p:sp>
        <p:nvSpPr>
          <p:cNvPr id="49158" name="Line 6"/>
          <p:cNvSpPr>
            <a:spLocks noChangeShapeType="1"/>
          </p:cNvSpPr>
          <p:nvPr/>
        </p:nvSpPr>
        <p:spPr bwMode="auto">
          <a:xfrm flipH="1">
            <a:off x="4073525" y="3046413"/>
            <a:ext cx="50800" cy="179387"/>
          </a:xfrm>
          <a:prstGeom prst="line">
            <a:avLst/>
          </a:prstGeom>
          <a:noFill/>
          <a:ln w="9525">
            <a:solidFill>
              <a:schemeClr val="tx1"/>
            </a:solidFill>
            <a:round/>
            <a:headEnd/>
            <a:tailEnd type="triangle" w="med" len="med"/>
          </a:ln>
        </p:spPr>
        <p:txBody>
          <a:bodyPr anchor="ctr"/>
          <a:lstStyle/>
          <a:p>
            <a:endParaRPr lang="zh-CN" altLang="en-US"/>
          </a:p>
        </p:txBody>
      </p:sp>
      <p:sp>
        <p:nvSpPr>
          <p:cNvPr id="49159" name="Line 7"/>
          <p:cNvSpPr>
            <a:spLocks noChangeShapeType="1"/>
          </p:cNvSpPr>
          <p:nvPr/>
        </p:nvSpPr>
        <p:spPr bwMode="auto">
          <a:xfrm flipH="1">
            <a:off x="4124325" y="3536950"/>
            <a:ext cx="200025" cy="177800"/>
          </a:xfrm>
          <a:prstGeom prst="line">
            <a:avLst/>
          </a:prstGeom>
          <a:noFill/>
          <a:ln w="9525">
            <a:solidFill>
              <a:schemeClr val="tx1"/>
            </a:solidFill>
            <a:round/>
            <a:headEnd/>
            <a:tailEnd type="triangle" w="med" len="med"/>
          </a:ln>
        </p:spPr>
        <p:txBody>
          <a:bodyPr anchor="ctr"/>
          <a:lstStyle/>
          <a:p>
            <a:endParaRPr lang="zh-CN" altLang="en-US"/>
          </a:p>
        </p:txBody>
      </p:sp>
      <p:sp>
        <p:nvSpPr>
          <p:cNvPr id="49160" name="AutoShape 8"/>
          <p:cNvSpPr>
            <a:spLocks noChangeArrowheads="1"/>
          </p:cNvSpPr>
          <p:nvPr/>
        </p:nvSpPr>
        <p:spPr bwMode="auto">
          <a:xfrm>
            <a:off x="2303463" y="2716213"/>
            <a:ext cx="1404937" cy="488950"/>
          </a:xfrm>
          <a:prstGeom prst="wedgeRoundRectCallout">
            <a:avLst>
              <a:gd name="adj1" fmla="val 48111"/>
              <a:gd name="adj2" fmla="val 137375"/>
              <a:gd name="adj3" fmla="val 16667"/>
            </a:avLst>
          </a:prstGeom>
          <a:noFill/>
          <a:ln w="9525" algn="ctr">
            <a:noFill/>
            <a:miter lim="800000"/>
            <a:headEnd/>
            <a:tailEnd/>
          </a:ln>
        </p:spPr>
        <p:txBody>
          <a:bodyPr anchor="ctr"/>
          <a:lstStyle/>
          <a:p>
            <a:pPr algn="ctr" eaLnBrk="0" hangingPunct="0"/>
            <a:r>
              <a:rPr lang="zh-CN" altLang="en-US" sz="2000" u="none">
                <a:solidFill>
                  <a:schemeClr val="hlink"/>
                </a:solidFill>
              </a:rPr>
              <a:t>饱和状态</a:t>
            </a:r>
          </a:p>
        </p:txBody>
      </p:sp>
      <p:sp>
        <p:nvSpPr>
          <p:cNvPr id="49161" name="AutoShape 9"/>
          <p:cNvSpPr>
            <a:spLocks noChangeArrowheads="1"/>
          </p:cNvSpPr>
          <p:nvPr/>
        </p:nvSpPr>
        <p:spPr bwMode="auto">
          <a:xfrm>
            <a:off x="4643438" y="3940175"/>
            <a:ext cx="903287" cy="488950"/>
          </a:xfrm>
          <a:prstGeom prst="wedgeRoundRectCallout">
            <a:avLst>
              <a:gd name="adj1" fmla="val -29787"/>
              <a:gd name="adj2" fmla="val 52921"/>
              <a:gd name="adj3" fmla="val 16667"/>
            </a:avLst>
          </a:prstGeom>
          <a:solidFill>
            <a:srgbClr val="EFFBF7"/>
          </a:solidFill>
          <a:ln w="9525" algn="ctr">
            <a:noFill/>
            <a:miter lim="800000"/>
            <a:headEnd/>
            <a:tailEnd/>
          </a:ln>
        </p:spPr>
        <p:txBody>
          <a:bodyPr anchor="ctr"/>
          <a:lstStyle/>
          <a:p>
            <a:pPr algn="ctr" eaLnBrk="0" hangingPunct="0"/>
            <a:r>
              <a:rPr lang="zh-CN" altLang="en-US" sz="2400" u="none">
                <a:solidFill>
                  <a:srgbClr val="FF0000"/>
                </a:solidFill>
              </a:rPr>
              <a:t>死锁</a:t>
            </a:r>
          </a:p>
        </p:txBody>
      </p:sp>
      <p:sp>
        <p:nvSpPr>
          <p:cNvPr id="49162" name="AutoShape 10"/>
          <p:cNvSpPr>
            <a:spLocks noChangeArrowheads="1"/>
          </p:cNvSpPr>
          <p:nvPr/>
        </p:nvSpPr>
        <p:spPr bwMode="auto">
          <a:xfrm>
            <a:off x="684213" y="3308350"/>
            <a:ext cx="1404937" cy="488950"/>
          </a:xfrm>
          <a:prstGeom prst="wedgeRoundRectCallout">
            <a:avLst>
              <a:gd name="adj1" fmla="val -236"/>
              <a:gd name="adj2" fmla="val 132366"/>
              <a:gd name="adj3" fmla="val 16667"/>
            </a:avLst>
          </a:prstGeom>
          <a:noFill/>
          <a:ln w="9525" algn="ctr">
            <a:noFill/>
            <a:miter lim="800000"/>
            <a:headEnd/>
            <a:tailEnd/>
          </a:ln>
        </p:spPr>
        <p:txBody>
          <a:bodyPr anchor="ctr"/>
          <a:lstStyle/>
          <a:p>
            <a:pPr algn="ctr" eaLnBrk="0" hangingPunct="0"/>
            <a:r>
              <a:rPr lang="zh-CN" altLang="en-US" sz="2000" u="none">
                <a:solidFill>
                  <a:schemeClr val="accent1"/>
                </a:solidFill>
              </a:rPr>
              <a:t>线性增长</a:t>
            </a:r>
          </a:p>
        </p:txBody>
      </p:sp>
      <p:sp>
        <p:nvSpPr>
          <p:cNvPr id="49156" name="内容占位符 2"/>
          <p:cNvSpPr>
            <a:spLocks/>
          </p:cNvSpPr>
          <p:nvPr/>
        </p:nvSpPr>
        <p:spPr bwMode="auto">
          <a:xfrm>
            <a:off x="539750" y="1276350"/>
            <a:ext cx="5832475" cy="719138"/>
          </a:xfrm>
          <a:prstGeom prst="rect">
            <a:avLst/>
          </a:prstGeom>
          <a:noFill/>
          <a:ln w="9525">
            <a:noFill/>
            <a:miter lim="800000"/>
            <a:headEnd/>
            <a:tailEnd/>
          </a:ln>
        </p:spPr>
        <p:txBody>
          <a:bodyPr/>
          <a:lstStyle/>
          <a:p>
            <a:pPr eaLnBrk="0" hangingPunct="0">
              <a:lnSpc>
                <a:spcPct val="110000"/>
              </a:lnSpc>
              <a:spcBef>
                <a:spcPct val="20000"/>
              </a:spcBef>
            </a:pPr>
            <a:r>
              <a:rPr lang="zh-CN" altLang="en-US" sz="2000" b="0" u="none">
                <a:solidFill>
                  <a:srgbClr val="1A3868"/>
                </a:solidFill>
              </a:rPr>
              <a:t>拥塞控制算法通过限制进入网络的报文或丢弃部分报文避免吞吐量下降和死锁</a:t>
            </a:r>
            <a:r>
              <a:rPr lang="zh-CN" altLang="en-US" sz="1600" u="none">
                <a:solidFill>
                  <a:srgbClr val="2D2DB9"/>
                </a:solidFill>
              </a:rPr>
              <a:t>。</a:t>
            </a:r>
          </a:p>
        </p:txBody>
      </p:sp>
      <p:sp>
        <p:nvSpPr>
          <p:cNvPr id="49166" name="Line 14"/>
          <p:cNvSpPr>
            <a:spLocks noChangeShapeType="1"/>
          </p:cNvSpPr>
          <p:nvPr/>
        </p:nvSpPr>
        <p:spPr bwMode="auto">
          <a:xfrm flipV="1">
            <a:off x="760413" y="2446338"/>
            <a:ext cx="0" cy="2241550"/>
          </a:xfrm>
          <a:prstGeom prst="line">
            <a:avLst/>
          </a:prstGeom>
          <a:noFill/>
          <a:ln w="17463" cap="rnd">
            <a:solidFill>
              <a:srgbClr val="000000"/>
            </a:solidFill>
            <a:round/>
            <a:headEnd/>
            <a:tailEnd/>
          </a:ln>
        </p:spPr>
        <p:txBody>
          <a:bodyPr/>
          <a:lstStyle/>
          <a:p>
            <a:endParaRPr lang="zh-CN" altLang="en-US"/>
          </a:p>
        </p:txBody>
      </p:sp>
      <p:sp>
        <p:nvSpPr>
          <p:cNvPr id="49167" name="Freeform 15"/>
          <p:cNvSpPr>
            <a:spLocks/>
          </p:cNvSpPr>
          <p:nvPr/>
        </p:nvSpPr>
        <p:spPr bwMode="auto">
          <a:xfrm>
            <a:off x="682625" y="2354263"/>
            <a:ext cx="155575" cy="120650"/>
          </a:xfrm>
          <a:custGeom>
            <a:avLst/>
            <a:gdLst/>
            <a:ahLst/>
            <a:cxnLst>
              <a:cxn ang="0">
                <a:pos x="69" y="0"/>
              </a:cxn>
              <a:cxn ang="0">
                <a:pos x="138" y="138"/>
              </a:cxn>
              <a:cxn ang="0">
                <a:pos x="0" y="138"/>
              </a:cxn>
              <a:cxn ang="0">
                <a:pos x="0" y="138"/>
              </a:cxn>
              <a:cxn ang="0">
                <a:pos x="69" y="0"/>
              </a:cxn>
            </a:cxnLst>
            <a:rect l="0" t="0" r="r" b="b"/>
            <a:pathLst>
              <a:path w="138" h="138">
                <a:moveTo>
                  <a:pt x="69" y="0"/>
                </a:moveTo>
                <a:lnTo>
                  <a:pt x="138" y="138"/>
                </a:lnTo>
                <a:cubicBezTo>
                  <a:pt x="94" y="117"/>
                  <a:pt x="43" y="117"/>
                  <a:pt x="0" y="138"/>
                </a:cubicBezTo>
                <a:lnTo>
                  <a:pt x="0" y="138"/>
                </a:lnTo>
                <a:lnTo>
                  <a:pt x="6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9168" name="Line 16"/>
          <p:cNvSpPr>
            <a:spLocks noChangeShapeType="1"/>
          </p:cNvSpPr>
          <p:nvPr/>
        </p:nvSpPr>
        <p:spPr bwMode="auto">
          <a:xfrm>
            <a:off x="760413" y="4687888"/>
            <a:ext cx="4675187" cy="0"/>
          </a:xfrm>
          <a:prstGeom prst="line">
            <a:avLst/>
          </a:prstGeom>
          <a:noFill/>
          <a:ln w="17463" cap="rnd">
            <a:solidFill>
              <a:srgbClr val="000000"/>
            </a:solidFill>
            <a:round/>
            <a:headEnd/>
            <a:tailEnd/>
          </a:ln>
        </p:spPr>
        <p:txBody>
          <a:bodyPr/>
          <a:lstStyle/>
          <a:p>
            <a:endParaRPr lang="zh-CN" altLang="en-US"/>
          </a:p>
        </p:txBody>
      </p:sp>
      <p:sp>
        <p:nvSpPr>
          <p:cNvPr id="49169" name="Freeform 17"/>
          <p:cNvSpPr>
            <a:spLocks/>
          </p:cNvSpPr>
          <p:nvPr/>
        </p:nvSpPr>
        <p:spPr bwMode="auto">
          <a:xfrm>
            <a:off x="5397500" y="4627563"/>
            <a:ext cx="155575" cy="122237"/>
          </a:xfrm>
          <a:custGeom>
            <a:avLst/>
            <a:gdLst/>
            <a:ahLst/>
            <a:cxnLst>
              <a:cxn ang="0">
                <a:pos x="138" y="69"/>
              </a:cxn>
              <a:cxn ang="0">
                <a:pos x="0" y="138"/>
              </a:cxn>
              <a:cxn ang="0">
                <a:pos x="0" y="0"/>
              </a:cxn>
              <a:cxn ang="0">
                <a:pos x="0" y="0"/>
              </a:cxn>
              <a:cxn ang="0">
                <a:pos x="138" y="69"/>
              </a:cxn>
            </a:cxnLst>
            <a:rect l="0" t="0" r="r" b="b"/>
            <a:pathLst>
              <a:path w="138" h="138">
                <a:moveTo>
                  <a:pt x="138" y="69"/>
                </a:moveTo>
                <a:lnTo>
                  <a:pt x="0" y="138"/>
                </a:lnTo>
                <a:cubicBezTo>
                  <a:pt x="21" y="95"/>
                  <a:pt x="21" y="44"/>
                  <a:pt x="0" y="0"/>
                </a:cubicBezTo>
                <a:lnTo>
                  <a:pt x="0" y="0"/>
                </a:lnTo>
                <a:lnTo>
                  <a:pt x="138" y="6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9170" name="Freeform 18"/>
          <p:cNvSpPr>
            <a:spLocks/>
          </p:cNvSpPr>
          <p:nvPr/>
        </p:nvSpPr>
        <p:spPr bwMode="auto">
          <a:xfrm>
            <a:off x="760413" y="3303588"/>
            <a:ext cx="1739900" cy="1384300"/>
          </a:xfrm>
          <a:custGeom>
            <a:avLst/>
            <a:gdLst/>
            <a:ahLst/>
            <a:cxnLst>
              <a:cxn ang="0">
                <a:pos x="0" y="872"/>
              </a:cxn>
              <a:cxn ang="0">
                <a:pos x="1096" y="0"/>
              </a:cxn>
            </a:cxnLst>
            <a:rect l="0" t="0" r="r" b="b"/>
            <a:pathLst>
              <a:path w="1096" h="872">
                <a:moveTo>
                  <a:pt x="0" y="872"/>
                </a:moveTo>
                <a:cubicBezTo>
                  <a:pt x="274" y="610"/>
                  <a:pt x="764" y="219"/>
                  <a:pt x="1096" y="0"/>
                </a:cubicBezTo>
              </a:path>
            </a:pathLst>
          </a:custGeom>
          <a:noFill/>
          <a:ln w="17463" cap="rnd">
            <a:solidFill>
              <a:srgbClr val="000000"/>
            </a:solidFill>
            <a:prstDash val="solid"/>
            <a:round/>
            <a:headEnd/>
            <a:tailEnd/>
          </a:ln>
        </p:spPr>
        <p:txBody>
          <a:bodyPr/>
          <a:lstStyle/>
          <a:p>
            <a:endParaRPr lang="zh-CN" altLang="en-US"/>
          </a:p>
        </p:txBody>
      </p:sp>
      <p:sp>
        <p:nvSpPr>
          <p:cNvPr id="49171" name="Freeform 19"/>
          <p:cNvSpPr>
            <a:spLocks noEditPoints="1"/>
          </p:cNvSpPr>
          <p:nvPr/>
        </p:nvSpPr>
        <p:spPr bwMode="auto">
          <a:xfrm>
            <a:off x="2120900" y="3468688"/>
            <a:ext cx="17463" cy="1227137"/>
          </a:xfrm>
          <a:custGeom>
            <a:avLst/>
            <a:gdLst/>
            <a:ahLst/>
            <a:cxnLst>
              <a:cxn ang="0">
                <a:pos x="0" y="1336"/>
              </a:cxn>
              <a:cxn ang="0">
                <a:pos x="16" y="1336"/>
              </a:cxn>
              <a:cxn ang="0">
                <a:pos x="8" y="1392"/>
              </a:cxn>
              <a:cxn ang="0">
                <a:pos x="0" y="1288"/>
              </a:cxn>
              <a:cxn ang="0">
                <a:pos x="8" y="1232"/>
              </a:cxn>
              <a:cxn ang="0">
                <a:pos x="16" y="1288"/>
              </a:cxn>
              <a:cxn ang="0">
                <a:pos x="0" y="1288"/>
              </a:cxn>
              <a:cxn ang="0">
                <a:pos x="0" y="1144"/>
              </a:cxn>
              <a:cxn ang="0">
                <a:pos x="16" y="1144"/>
              </a:cxn>
              <a:cxn ang="0">
                <a:pos x="8" y="1200"/>
              </a:cxn>
              <a:cxn ang="0">
                <a:pos x="0" y="1096"/>
              </a:cxn>
              <a:cxn ang="0">
                <a:pos x="8" y="1040"/>
              </a:cxn>
              <a:cxn ang="0">
                <a:pos x="16" y="1096"/>
              </a:cxn>
              <a:cxn ang="0">
                <a:pos x="0" y="1096"/>
              </a:cxn>
              <a:cxn ang="0">
                <a:pos x="0" y="952"/>
              </a:cxn>
              <a:cxn ang="0">
                <a:pos x="16" y="952"/>
              </a:cxn>
              <a:cxn ang="0">
                <a:pos x="8" y="1008"/>
              </a:cxn>
              <a:cxn ang="0">
                <a:pos x="0" y="904"/>
              </a:cxn>
              <a:cxn ang="0">
                <a:pos x="8" y="848"/>
              </a:cxn>
              <a:cxn ang="0">
                <a:pos x="16" y="904"/>
              </a:cxn>
              <a:cxn ang="0">
                <a:pos x="0" y="904"/>
              </a:cxn>
              <a:cxn ang="0">
                <a:pos x="0" y="760"/>
              </a:cxn>
              <a:cxn ang="0">
                <a:pos x="16" y="760"/>
              </a:cxn>
              <a:cxn ang="0">
                <a:pos x="8" y="816"/>
              </a:cxn>
              <a:cxn ang="0">
                <a:pos x="0" y="712"/>
              </a:cxn>
              <a:cxn ang="0">
                <a:pos x="8" y="656"/>
              </a:cxn>
              <a:cxn ang="0">
                <a:pos x="16" y="712"/>
              </a:cxn>
              <a:cxn ang="0">
                <a:pos x="0" y="712"/>
              </a:cxn>
              <a:cxn ang="0">
                <a:pos x="0" y="568"/>
              </a:cxn>
              <a:cxn ang="0">
                <a:pos x="16" y="568"/>
              </a:cxn>
              <a:cxn ang="0">
                <a:pos x="8" y="624"/>
              </a:cxn>
              <a:cxn ang="0">
                <a:pos x="0" y="520"/>
              </a:cxn>
              <a:cxn ang="0">
                <a:pos x="8" y="464"/>
              </a:cxn>
              <a:cxn ang="0">
                <a:pos x="16" y="520"/>
              </a:cxn>
              <a:cxn ang="0">
                <a:pos x="0" y="520"/>
              </a:cxn>
              <a:cxn ang="0">
                <a:pos x="0" y="376"/>
              </a:cxn>
              <a:cxn ang="0">
                <a:pos x="16" y="376"/>
              </a:cxn>
              <a:cxn ang="0">
                <a:pos x="8" y="432"/>
              </a:cxn>
              <a:cxn ang="0">
                <a:pos x="0" y="328"/>
              </a:cxn>
              <a:cxn ang="0">
                <a:pos x="8" y="272"/>
              </a:cxn>
              <a:cxn ang="0">
                <a:pos x="16" y="328"/>
              </a:cxn>
              <a:cxn ang="0">
                <a:pos x="0" y="328"/>
              </a:cxn>
              <a:cxn ang="0">
                <a:pos x="0" y="184"/>
              </a:cxn>
              <a:cxn ang="0">
                <a:pos x="16" y="184"/>
              </a:cxn>
              <a:cxn ang="0">
                <a:pos x="8" y="240"/>
              </a:cxn>
              <a:cxn ang="0">
                <a:pos x="0" y="136"/>
              </a:cxn>
              <a:cxn ang="0">
                <a:pos x="8" y="80"/>
              </a:cxn>
              <a:cxn ang="0">
                <a:pos x="16" y="136"/>
              </a:cxn>
              <a:cxn ang="0">
                <a:pos x="0" y="136"/>
              </a:cxn>
              <a:cxn ang="0">
                <a:pos x="0" y="8"/>
              </a:cxn>
              <a:cxn ang="0">
                <a:pos x="16" y="8"/>
              </a:cxn>
              <a:cxn ang="0">
                <a:pos x="8" y="48"/>
              </a:cxn>
            </a:cxnLst>
            <a:rect l="0" t="0" r="r" b="b"/>
            <a:pathLst>
              <a:path w="16" h="1392">
                <a:moveTo>
                  <a:pt x="0" y="1384"/>
                </a:moveTo>
                <a:lnTo>
                  <a:pt x="0" y="1336"/>
                </a:lnTo>
                <a:cubicBezTo>
                  <a:pt x="0" y="1332"/>
                  <a:pt x="4" y="1328"/>
                  <a:pt x="8" y="1328"/>
                </a:cubicBezTo>
                <a:cubicBezTo>
                  <a:pt x="13" y="1328"/>
                  <a:pt x="16" y="1332"/>
                  <a:pt x="16" y="1336"/>
                </a:cubicBezTo>
                <a:lnTo>
                  <a:pt x="16" y="1384"/>
                </a:lnTo>
                <a:cubicBezTo>
                  <a:pt x="16" y="1389"/>
                  <a:pt x="13" y="1392"/>
                  <a:pt x="8" y="1392"/>
                </a:cubicBezTo>
                <a:cubicBezTo>
                  <a:pt x="4" y="1392"/>
                  <a:pt x="0" y="1389"/>
                  <a:pt x="0" y="1384"/>
                </a:cubicBezTo>
                <a:close/>
                <a:moveTo>
                  <a:pt x="0" y="1288"/>
                </a:moveTo>
                <a:lnTo>
                  <a:pt x="0" y="1240"/>
                </a:lnTo>
                <a:cubicBezTo>
                  <a:pt x="0" y="1236"/>
                  <a:pt x="4" y="1232"/>
                  <a:pt x="8" y="1232"/>
                </a:cubicBezTo>
                <a:cubicBezTo>
                  <a:pt x="13" y="1232"/>
                  <a:pt x="16" y="1236"/>
                  <a:pt x="16" y="1240"/>
                </a:cubicBezTo>
                <a:lnTo>
                  <a:pt x="16" y="1288"/>
                </a:lnTo>
                <a:cubicBezTo>
                  <a:pt x="16" y="1293"/>
                  <a:pt x="13" y="1296"/>
                  <a:pt x="8" y="1296"/>
                </a:cubicBezTo>
                <a:cubicBezTo>
                  <a:pt x="4" y="1296"/>
                  <a:pt x="0" y="1293"/>
                  <a:pt x="0" y="1288"/>
                </a:cubicBezTo>
                <a:close/>
                <a:moveTo>
                  <a:pt x="0" y="1192"/>
                </a:moveTo>
                <a:lnTo>
                  <a:pt x="0" y="1144"/>
                </a:lnTo>
                <a:cubicBezTo>
                  <a:pt x="0" y="1140"/>
                  <a:pt x="4" y="1136"/>
                  <a:pt x="8" y="1136"/>
                </a:cubicBezTo>
                <a:cubicBezTo>
                  <a:pt x="13" y="1136"/>
                  <a:pt x="16" y="1140"/>
                  <a:pt x="16" y="1144"/>
                </a:cubicBezTo>
                <a:lnTo>
                  <a:pt x="16" y="1192"/>
                </a:lnTo>
                <a:cubicBezTo>
                  <a:pt x="16" y="1197"/>
                  <a:pt x="13" y="1200"/>
                  <a:pt x="8" y="1200"/>
                </a:cubicBezTo>
                <a:cubicBezTo>
                  <a:pt x="4" y="1200"/>
                  <a:pt x="0" y="1197"/>
                  <a:pt x="0" y="1192"/>
                </a:cubicBezTo>
                <a:close/>
                <a:moveTo>
                  <a:pt x="0" y="1096"/>
                </a:moveTo>
                <a:lnTo>
                  <a:pt x="0" y="1048"/>
                </a:lnTo>
                <a:cubicBezTo>
                  <a:pt x="0" y="1044"/>
                  <a:pt x="4" y="1040"/>
                  <a:pt x="8" y="1040"/>
                </a:cubicBezTo>
                <a:cubicBezTo>
                  <a:pt x="13" y="1040"/>
                  <a:pt x="16" y="1044"/>
                  <a:pt x="16" y="1048"/>
                </a:cubicBezTo>
                <a:lnTo>
                  <a:pt x="16" y="1096"/>
                </a:lnTo>
                <a:cubicBezTo>
                  <a:pt x="16" y="1101"/>
                  <a:pt x="13" y="1104"/>
                  <a:pt x="8" y="1104"/>
                </a:cubicBezTo>
                <a:cubicBezTo>
                  <a:pt x="4" y="1104"/>
                  <a:pt x="0" y="1101"/>
                  <a:pt x="0" y="1096"/>
                </a:cubicBezTo>
                <a:close/>
                <a:moveTo>
                  <a:pt x="0" y="1000"/>
                </a:moveTo>
                <a:lnTo>
                  <a:pt x="0" y="952"/>
                </a:lnTo>
                <a:cubicBezTo>
                  <a:pt x="0" y="948"/>
                  <a:pt x="4" y="944"/>
                  <a:pt x="8" y="944"/>
                </a:cubicBezTo>
                <a:cubicBezTo>
                  <a:pt x="13" y="944"/>
                  <a:pt x="16" y="948"/>
                  <a:pt x="16" y="952"/>
                </a:cubicBezTo>
                <a:lnTo>
                  <a:pt x="16" y="1000"/>
                </a:lnTo>
                <a:cubicBezTo>
                  <a:pt x="16" y="1005"/>
                  <a:pt x="13" y="1008"/>
                  <a:pt x="8" y="1008"/>
                </a:cubicBezTo>
                <a:cubicBezTo>
                  <a:pt x="4" y="1008"/>
                  <a:pt x="0" y="1005"/>
                  <a:pt x="0" y="1000"/>
                </a:cubicBezTo>
                <a:close/>
                <a:moveTo>
                  <a:pt x="0" y="904"/>
                </a:moveTo>
                <a:lnTo>
                  <a:pt x="0" y="856"/>
                </a:lnTo>
                <a:cubicBezTo>
                  <a:pt x="0" y="852"/>
                  <a:pt x="4" y="848"/>
                  <a:pt x="8" y="848"/>
                </a:cubicBezTo>
                <a:cubicBezTo>
                  <a:pt x="13" y="848"/>
                  <a:pt x="16" y="852"/>
                  <a:pt x="16" y="856"/>
                </a:cubicBezTo>
                <a:lnTo>
                  <a:pt x="16" y="904"/>
                </a:lnTo>
                <a:cubicBezTo>
                  <a:pt x="16" y="909"/>
                  <a:pt x="13" y="912"/>
                  <a:pt x="8" y="912"/>
                </a:cubicBezTo>
                <a:cubicBezTo>
                  <a:pt x="4" y="912"/>
                  <a:pt x="0" y="909"/>
                  <a:pt x="0" y="904"/>
                </a:cubicBezTo>
                <a:close/>
                <a:moveTo>
                  <a:pt x="0" y="808"/>
                </a:moveTo>
                <a:lnTo>
                  <a:pt x="0" y="760"/>
                </a:lnTo>
                <a:cubicBezTo>
                  <a:pt x="0" y="756"/>
                  <a:pt x="4" y="752"/>
                  <a:pt x="8" y="752"/>
                </a:cubicBezTo>
                <a:cubicBezTo>
                  <a:pt x="13" y="752"/>
                  <a:pt x="16" y="756"/>
                  <a:pt x="16" y="760"/>
                </a:cubicBezTo>
                <a:lnTo>
                  <a:pt x="16" y="808"/>
                </a:lnTo>
                <a:cubicBezTo>
                  <a:pt x="16" y="813"/>
                  <a:pt x="13" y="816"/>
                  <a:pt x="8" y="816"/>
                </a:cubicBezTo>
                <a:cubicBezTo>
                  <a:pt x="4" y="816"/>
                  <a:pt x="0" y="813"/>
                  <a:pt x="0" y="808"/>
                </a:cubicBezTo>
                <a:close/>
                <a:moveTo>
                  <a:pt x="0" y="712"/>
                </a:moveTo>
                <a:lnTo>
                  <a:pt x="0" y="664"/>
                </a:lnTo>
                <a:cubicBezTo>
                  <a:pt x="0" y="660"/>
                  <a:pt x="4" y="656"/>
                  <a:pt x="8" y="656"/>
                </a:cubicBezTo>
                <a:cubicBezTo>
                  <a:pt x="13" y="656"/>
                  <a:pt x="16" y="660"/>
                  <a:pt x="16" y="664"/>
                </a:cubicBezTo>
                <a:lnTo>
                  <a:pt x="16" y="712"/>
                </a:lnTo>
                <a:cubicBezTo>
                  <a:pt x="16" y="717"/>
                  <a:pt x="13" y="720"/>
                  <a:pt x="8" y="720"/>
                </a:cubicBezTo>
                <a:cubicBezTo>
                  <a:pt x="4" y="720"/>
                  <a:pt x="0" y="717"/>
                  <a:pt x="0" y="712"/>
                </a:cubicBezTo>
                <a:close/>
                <a:moveTo>
                  <a:pt x="0" y="616"/>
                </a:moveTo>
                <a:lnTo>
                  <a:pt x="0" y="568"/>
                </a:lnTo>
                <a:cubicBezTo>
                  <a:pt x="0" y="564"/>
                  <a:pt x="4" y="560"/>
                  <a:pt x="8" y="560"/>
                </a:cubicBezTo>
                <a:cubicBezTo>
                  <a:pt x="13" y="560"/>
                  <a:pt x="16" y="564"/>
                  <a:pt x="16" y="568"/>
                </a:cubicBezTo>
                <a:lnTo>
                  <a:pt x="16" y="616"/>
                </a:lnTo>
                <a:cubicBezTo>
                  <a:pt x="16" y="621"/>
                  <a:pt x="13" y="624"/>
                  <a:pt x="8" y="624"/>
                </a:cubicBezTo>
                <a:cubicBezTo>
                  <a:pt x="4" y="624"/>
                  <a:pt x="0" y="621"/>
                  <a:pt x="0" y="616"/>
                </a:cubicBezTo>
                <a:close/>
                <a:moveTo>
                  <a:pt x="0" y="520"/>
                </a:moveTo>
                <a:lnTo>
                  <a:pt x="0" y="472"/>
                </a:lnTo>
                <a:cubicBezTo>
                  <a:pt x="0" y="468"/>
                  <a:pt x="4" y="464"/>
                  <a:pt x="8" y="464"/>
                </a:cubicBezTo>
                <a:cubicBezTo>
                  <a:pt x="13" y="464"/>
                  <a:pt x="16" y="468"/>
                  <a:pt x="16" y="472"/>
                </a:cubicBezTo>
                <a:lnTo>
                  <a:pt x="16" y="520"/>
                </a:lnTo>
                <a:cubicBezTo>
                  <a:pt x="16" y="525"/>
                  <a:pt x="13" y="528"/>
                  <a:pt x="8" y="528"/>
                </a:cubicBezTo>
                <a:cubicBezTo>
                  <a:pt x="4" y="528"/>
                  <a:pt x="0" y="525"/>
                  <a:pt x="0" y="520"/>
                </a:cubicBezTo>
                <a:close/>
                <a:moveTo>
                  <a:pt x="0" y="424"/>
                </a:moveTo>
                <a:lnTo>
                  <a:pt x="0" y="376"/>
                </a:lnTo>
                <a:cubicBezTo>
                  <a:pt x="0" y="372"/>
                  <a:pt x="4" y="368"/>
                  <a:pt x="8" y="368"/>
                </a:cubicBezTo>
                <a:cubicBezTo>
                  <a:pt x="13" y="368"/>
                  <a:pt x="16" y="372"/>
                  <a:pt x="16" y="376"/>
                </a:cubicBezTo>
                <a:lnTo>
                  <a:pt x="16" y="424"/>
                </a:lnTo>
                <a:cubicBezTo>
                  <a:pt x="16" y="429"/>
                  <a:pt x="13" y="432"/>
                  <a:pt x="8" y="432"/>
                </a:cubicBezTo>
                <a:cubicBezTo>
                  <a:pt x="4" y="432"/>
                  <a:pt x="0" y="429"/>
                  <a:pt x="0" y="424"/>
                </a:cubicBezTo>
                <a:close/>
                <a:moveTo>
                  <a:pt x="0" y="328"/>
                </a:moveTo>
                <a:lnTo>
                  <a:pt x="0" y="280"/>
                </a:lnTo>
                <a:cubicBezTo>
                  <a:pt x="0" y="276"/>
                  <a:pt x="4" y="272"/>
                  <a:pt x="8" y="272"/>
                </a:cubicBezTo>
                <a:cubicBezTo>
                  <a:pt x="13" y="272"/>
                  <a:pt x="16" y="276"/>
                  <a:pt x="16" y="280"/>
                </a:cubicBezTo>
                <a:lnTo>
                  <a:pt x="16" y="328"/>
                </a:lnTo>
                <a:cubicBezTo>
                  <a:pt x="16" y="333"/>
                  <a:pt x="13" y="336"/>
                  <a:pt x="8" y="336"/>
                </a:cubicBezTo>
                <a:cubicBezTo>
                  <a:pt x="4" y="336"/>
                  <a:pt x="0" y="333"/>
                  <a:pt x="0" y="328"/>
                </a:cubicBezTo>
                <a:close/>
                <a:moveTo>
                  <a:pt x="0" y="232"/>
                </a:moveTo>
                <a:lnTo>
                  <a:pt x="0" y="184"/>
                </a:lnTo>
                <a:cubicBezTo>
                  <a:pt x="0" y="180"/>
                  <a:pt x="4" y="176"/>
                  <a:pt x="8" y="176"/>
                </a:cubicBezTo>
                <a:cubicBezTo>
                  <a:pt x="13" y="176"/>
                  <a:pt x="16" y="180"/>
                  <a:pt x="16" y="184"/>
                </a:cubicBezTo>
                <a:lnTo>
                  <a:pt x="16" y="232"/>
                </a:lnTo>
                <a:cubicBezTo>
                  <a:pt x="16" y="237"/>
                  <a:pt x="13" y="240"/>
                  <a:pt x="8" y="240"/>
                </a:cubicBezTo>
                <a:cubicBezTo>
                  <a:pt x="4" y="240"/>
                  <a:pt x="0" y="237"/>
                  <a:pt x="0" y="232"/>
                </a:cubicBezTo>
                <a:close/>
                <a:moveTo>
                  <a:pt x="0" y="136"/>
                </a:moveTo>
                <a:lnTo>
                  <a:pt x="0" y="88"/>
                </a:lnTo>
                <a:cubicBezTo>
                  <a:pt x="0" y="84"/>
                  <a:pt x="4" y="80"/>
                  <a:pt x="8" y="80"/>
                </a:cubicBezTo>
                <a:cubicBezTo>
                  <a:pt x="13" y="80"/>
                  <a:pt x="16" y="84"/>
                  <a:pt x="16" y="88"/>
                </a:cubicBezTo>
                <a:lnTo>
                  <a:pt x="16" y="136"/>
                </a:lnTo>
                <a:cubicBezTo>
                  <a:pt x="16" y="141"/>
                  <a:pt x="13" y="144"/>
                  <a:pt x="8" y="144"/>
                </a:cubicBezTo>
                <a:cubicBezTo>
                  <a:pt x="4" y="144"/>
                  <a:pt x="0" y="141"/>
                  <a:pt x="0" y="136"/>
                </a:cubicBezTo>
                <a:close/>
                <a:moveTo>
                  <a:pt x="0" y="40"/>
                </a:moveTo>
                <a:lnTo>
                  <a:pt x="0" y="8"/>
                </a:lnTo>
                <a:cubicBezTo>
                  <a:pt x="0" y="3"/>
                  <a:pt x="4" y="0"/>
                  <a:pt x="8" y="0"/>
                </a:cubicBezTo>
                <a:cubicBezTo>
                  <a:pt x="13" y="0"/>
                  <a:pt x="16" y="3"/>
                  <a:pt x="16" y="8"/>
                </a:cubicBezTo>
                <a:lnTo>
                  <a:pt x="16" y="40"/>
                </a:lnTo>
                <a:cubicBezTo>
                  <a:pt x="16" y="45"/>
                  <a:pt x="13" y="48"/>
                  <a:pt x="8" y="48"/>
                </a:cubicBezTo>
                <a:cubicBezTo>
                  <a:pt x="4" y="48"/>
                  <a:pt x="0" y="45"/>
                  <a:pt x="0" y="40"/>
                </a:cubicBezTo>
                <a:close/>
              </a:path>
            </a:pathLst>
          </a:custGeom>
          <a:solidFill>
            <a:srgbClr val="000000"/>
          </a:solidFill>
          <a:ln w="17463" cap="flat">
            <a:solidFill>
              <a:srgbClr val="000000"/>
            </a:solidFill>
            <a:prstDash val="solid"/>
            <a:bevel/>
            <a:headEnd/>
            <a:tailEnd/>
          </a:ln>
        </p:spPr>
        <p:txBody>
          <a:bodyPr/>
          <a:lstStyle/>
          <a:p>
            <a:endParaRPr lang="zh-CN" altLang="en-US"/>
          </a:p>
        </p:txBody>
      </p:sp>
      <p:sp>
        <p:nvSpPr>
          <p:cNvPr id="49172" name="Freeform 20"/>
          <p:cNvSpPr>
            <a:spLocks/>
          </p:cNvSpPr>
          <p:nvPr/>
        </p:nvSpPr>
        <p:spPr bwMode="auto">
          <a:xfrm>
            <a:off x="3670300" y="3303588"/>
            <a:ext cx="582613" cy="714375"/>
          </a:xfrm>
          <a:custGeom>
            <a:avLst/>
            <a:gdLst/>
            <a:ahLst/>
            <a:cxnLst>
              <a:cxn ang="0">
                <a:pos x="367" y="450"/>
              </a:cxn>
              <a:cxn ang="0">
                <a:pos x="0" y="0"/>
              </a:cxn>
            </a:cxnLst>
            <a:rect l="0" t="0" r="r" b="b"/>
            <a:pathLst>
              <a:path w="367" h="450">
                <a:moveTo>
                  <a:pt x="367" y="450"/>
                </a:moveTo>
                <a:cubicBezTo>
                  <a:pt x="315" y="301"/>
                  <a:pt x="151" y="100"/>
                  <a:pt x="0" y="0"/>
                </a:cubicBezTo>
              </a:path>
            </a:pathLst>
          </a:custGeom>
          <a:noFill/>
          <a:ln w="17463" cap="rnd">
            <a:solidFill>
              <a:srgbClr val="000000"/>
            </a:solidFill>
            <a:prstDash val="solid"/>
            <a:round/>
            <a:headEnd/>
            <a:tailEnd/>
          </a:ln>
        </p:spPr>
        <p:txBody>
          <a:bodyPr/>
          <a:lstStyle/>
          <a:p>
            <a:endParaRPr lang="zh-CN" altLang="en-US"/>
          </a:p>
        </p:txBody>
      </p:sp>
      <p:sp>
        <p:nvSpPr>
          <p:cNvPr id="49173" name="Freeform 21"/>
          <p:cNvSpPr>
            <a:spLocks/>
          </p:cNvSpPr>
          <p:nvPr/>
        </p:nvSpPr>
        <p:spPr bwMode="auto">
          <a:xfrm>
            <a:off x="2500313" y="3062288"/>
            <a:ext cx="1169987" cy="241300"/>
          </a:xfrm>
          <a:custGeom>
            <a:avLst/>
            <a:gdLst/>
            <a:ahLst/>
            <a:cxnLst>
              <a:cxn ang="0">
                <a:pos x="737" y="152"/>
              </a:cxn>
              <a:cxn ang="0">
                <a:pos x="0" y="152"/>
              </a:cxn>
            </a:cxnLst>
            <a:rect l="0" t="0" r="r" b="b"/>
            <a:pathLst>
              <a:path w="737" h="152">
                <a:moveTo>
                  <a:pt x="737" y="152"/>
                </a:moveTo>
                <a:cubicBezTo>
                  <a:pt x="533" y="0"/>
                  <a:pt x="203" y="0"/>
                  <a:pt x="0" y="152"/>
                </a:cubicBezTo>
              </a:path>
            </a:pathLst>
          </a:custGeom>
          <a:noFill/>
          <a:ln w="17463" cap="rnd">
            <a:solidFill>
              <a:srgbClr val="000000"/>
            </a:solidFill>
            <a:prstDash val="solid"/>
            <a:round/>
            <a:headEnd/>
            <a:tailEnd/>
          </a:ln>
        </p:spPr>
        <p:txBody>
          <a:bodyPr/>
          <a:lstStyle/>
          <a:p>
            <a:endParaRPr lang="zh-CN" altLang="en-US"/>
          </a:p>
        </p:txBody>
      </p:sp>
      <p:sp>
        <p:nvSpPr>
          <p:cNvPr id="49174" name="Freeform 22"/>
          <p:cNvSpPr>
            <a:spLocks/>
          </p:cNvSpPr>
          <p:nvPr/>
        </p:nvSpPr>
        <p:spPr bwMode="auto">
          <a:xfrm>
            <a:off x="4252913" y="4013200"/>
            <a:ext cx="204787" cy="669925"/>
          </a:xfrm>
          <a:custGeom>
            <a:avLst/>
            <a:gdLst/>
            <a:ahLst/>
            <a:cxnLst>
              <a:cxn ang="0">
                <a:pos x="129" y="422"/>
              </a:cxn>
              <a:cxn ang="0">
                <a:pos x="0" y="0"/>
              </a:cxn>
            </a:cxnLst>
            <a:rect l="0" t="0" r="r" b="b"/>
            <a:pathLst>
              <a:path w="129" h="422">
                <a:moveTo>
                  <a:pt x="129" y="422"/>
                </a:moveTo>
                <a:cubicBezTo>
                  <a:pt x="110" y="303"/>
                  <a:pt x="53" y="113"/>
                  <a:pt x="0" y="0"/>
                </a:cubicBezTo>
              </a:path>
            </a:pathLst>
          </a:custGeom>
          <a:noFill/>
          <a:ln w="17463" cap="rnd">
            <a:solidFill>
              <a:srgbClr val="000000"/>
            </a:solidFill>
            <a:prstDash val="solid"/>
            <a:round/>
            <a:headEnd/>
            <a:tailEnd/>
          </a:ln>
        </p:spPr>
        <p:txBody>
          <a:bodyPr/>
          <a:lstStyle/>
          <a:p>
            <a:endParaRPr lang="zh-CN" altLang="en-US"/>
          </a:p>
        </p:txBody>
      </p:sp>
      <p:sp>
        <p:nvSpPr>
          <p:cNvPr id="49175" name="Line 23"/>
          <p:cNvSpPr>
            <a:spLocks noChangeShapeType="1"/>
          </p:cNvSpPr>
          <p:nvPr/>
        </p:nvSpPr>
        <p:spPr bwMode="auto">
          <a:xfrm flipV="1">
            <a:off x="760413" y="2598738"/>
            <a:ext cx="2360612" cy="2089150"/>
          </a:xfrm>
          <a:prstGeom prst="line">
            <a:avLst/>
          </a:prstGeom>
          <a:noFill/>
          <a:ln w="17463" cap="rnd">
            <a:solidFill>
              <a:schemeClr val="accent1"/>
            </a:solidFill>
            <a:round/>
            <a:headEnd/>
            <a:tailEnd/>
          </a:ln>
        </p:spPr>
        <p:txBody>
          <a:bodyPr/>
          <a:lstStyle/>
          <a:p>
            <a:endParaRPr lang="zh-CN" altLang="en-US"/>
          </a:p>
        </p:txBody>
      </p:sp>
      <p:sp>
        <p:nvSpPr>
          <p:cNvPr id="49176" name="Line 24"/>
          <p:cNvSpPr>
            <a:spLocks noChangeShapeType="1"/>
          </p:cNvSpPr>
          <p:nvPr/>
        </p:nvSpPr>
        <p:spPr bwMode="auto">
          <a:xfrm>
            <a:off x="3121025" y="2598738"/>
            <a:ext cx="2052638" cy="0"/>
          </a:xfrm>
          <a:prstGeom prst="line">
            <a:avLst/>
          </a:prstGeom>
          <a:noFill/>
          <a:ln w="17463" cap="rnd">
            <a:solidFill>
              <a:schemeClr val="accent1"/>
            </a:solidFill>
            <a:round/>
            <a:headEnd/>
            <a:tailEnd/>
          </a:ln>
        </p:spPr>
        <p:txBody>
          <a:bodyPr/>
          <a:lstStyle/>
          <a:p>
            <a:endParaRPr lang="zh-CN" altLang="en-US"/>
          </a:p>
        </p:txBody>
      </p:sp>
      <p:sp>
        <p:nvSpPr>
          <p:cNvPr id="49177" name="Freeform 25"/>
          <p:cNvSpPr>
            <a:spLocks/>
          </p:cNvSpPr>
          <p:nvPr/>
        </p:nvSpPr>
        <p:spPr bwMode="auto">
          <a:xfrm>
            <a:off x="760413" y="3076575"/>
            <a:ext cx="4551362" cy="1597025"/>
          </a:xfrm>
          <a:custGeom>
            <a:avLst/>
            <a:gdLst/>
            <a:ahLst/>
            <a:cxnLst>
              <a:cxn ang="0">
                <a:pos x="2867" y="0"/>
              </a:cxn>
              <a:cxn ang="0">
                <a:pos x="0" y="1006"/>
              </a:cxn>
            </a:cxnLst>
            <a:rect l="0" t="0" r="r" b="b"/>
            <a:pathLst>
              <a:path w="2867" h="1006">
                <a:moveTo>
                  <a:pt x="2867" y="0"/>
                </a:moveTo>
                <a:cubicBezTo>
                  <a:pt x="1922" y="15"/>
                  <a:pt x="639" y="465"/>
                  <a:pt x="0" y="1006"/>
                </a:cubicBezTo>
              </a:path>
            </a:pathLst>
          </a:custGeom>
          <a:noFill/>
          <a:ln w="17463" cap="rnd">
            <a:solidFill>
              <a:schemeClr val="hlink"/>
            </a:solidFill>
            <a:prstDash val="solid"/>
            <a:round/>
            <a:headEnd/>
            <a:tailEnd/>
          </a:ln>
        </p:spPr>
        <p:txBody>
          <a:bodyPr/>
          <a:lstStyle/>
          <a:p>
            <a:endParaRPr lang="zh-CN" altLang="en-US"/>
          </a:p>
        </p:txBody>
      </p:sp>
      <p:sp>
        <p:nvSpPr>
          <p:cNvPr id="49178" name="Rectangle 26"/>
          <p:cNvSpPr>
            <a:spLocks noChangeArrowheads="1"/>
          </p:cNvSpPr>
          <p:nvPr/>
        </p:nvSpPr>
        <p:spPr bwMode="auto">
          <a:xfrm>
            <a:off x="5103813" y="4789488"/>
            <a:ext cx="355600" cy="212725"/>
          </a:xfrm>
          <a:prstGeom prst="rect">
            <a:avLst/>
          </a:prstGeom>
          <a:noFill/>
          <a:ln w="9525">
            <a:noFill/>
            <a:miter lim="800000"/>
            <a:headEnd/>
            <a:tailEnd/>
          </a:ln>
        </p:spPr>
        <p:txBody>
          <a:bodyPr wrap="none" lIns="0" tIns="0" rIns="0" bIns="0">
            <a:spAutoFit/>
          </a:bodyPr>
          <a:lstStyle/>
          <a:p>
            <a:r>
              <a:rPr lang="zh-CN" altLang="en-US" sz="1400" b="0" u="none">
                <a:solidFill>
                  <a:srgbClr val="000000"/>
                </a:solidFill>
                <a:latin typeface="宋体" charset="-122"/>
              </a:rPr>
              <a:t>负载</a:t>
            </a:r>
            <a:endParaRPr lang="zh-CN" altLang="en-US" sz="3200"/>
          </a:p>
        </p:txBody>
      </p:sp>
      <p:sp>
        <p:nvSpPr>
          <p:cNvPr id="49179" name="Rectangle 27"/>
          <p:cNvSpPr>
            <a:spLocks noChangeArrowheads="1"/>
          </p:cNvSpPr>
          <p:nvPr/>
        </p:nvSpPr>
        <p:spPr bwMode="auto">
          <a:xfrm>
            <a:off x="468313" y="2124075"/>
            <a:ext cx="533400" cy="212725"/>
          </a:xfrm>
          <a:prstGeom prst="rect">
            <a:avLst/>
          </a:prstGeom>
          <a:noFill/>
          <a:ln w="9525">
            <a:noFill/>
            <a:miter lim="800000"/>
            <a:headEnd/>
            <a:tailEnd/>
          </a:ln>
        </p:spPr>
        <p:txBody>
          <a:bodyPr wrap="none" lIns="0" tIns="0" rIns="0" bIns="0">
            <a:spAutoFit/>
          </a:bodyPr>
          <a:lstStyle/>
          <a:p>
            <a:r>
              <a:rPr lang="zh-CN" altLang="en-US" sz="1400" b="0" u="none">
                <a:solidFill>
                  <a:srgbClr val="000000"/>
                </a:solidFill>
                <a:latin typeface="宋体" charset="-122"/>
              </a:rPr>
              <a:t>吞吐量</a:t>
            </a:r>
            <a:endParaRPr lang="zh-CN" altLang="en-US" sz="3200"/>
          </a:p>
        </p:txBody>
      </p:sp>
      <p:sp>
        <p:nvSpPr>
          <p:cNvPr id="49180" name="Rectangle 28"/>
          <p:cNvSpPr>
            <a:spLocks noChangeArrowheads="1"/>
          </p:cNvSpPr>
          <p:nvPr/>
        </p:nvSpPr>
        <p:spPr bwMode="auto">
          <a:xfrm>
            <a:off x="3492500" y="2284413"/>
            <a:ext cx="1422400" cy="244475"/>
          </a:xfrm>
          <a:prstGeom prst="rect">
            <a:avLst/>
          </a:prstGeom>
          <a:noFill/>
          <a:ln w="9525">
            <a:noFill/>
            <a:miter lim="800000"/>
            <a:headEnd/>
            <a:tailEnd/>
          </a:ln>
        </p:spPr>
        <p:txBody>
          <a:bodyPr wrap="none" lIns="0" tIns="0" rIns="0" bIns="0">
            <a:spAutoFit/>
          </a:bodyPr>
          <a:lstStyle/>
          <a:p>
            <a:r>
              <a:rPr lang="zh-CN" altLang="en-US" sz="1600" b="0" u="none" dirty="0">
                <a:solidFill>
                  <a:srgbClr val="000000"/>
                </a:solidFill>
                <a:latin typeface="宋体" charset="-122"/>
              </a:rPr>
              <a:t>理想的拥塞控制</a:t>
            </a:r>
            <a:endParaRPr lang="zh-CN" altLang="en-US" sz="3600" dirty="0"/>
          </a:p>
        </p:txBody>
      </p:sp>
      <p:sp>
        <p:nvSpPr>
          <p:cNvPr id="49181" name="Rectangle 29"/>
          <p:cNvSpPr>
            <a:spLocks noChangeArrowheads="1"/>
          </p:cNvSpPr>
          <p:nvPr/>
        </p:nvSpPr>
        <p:spPr bwMode="auto">
          <a:xfrm>
            <a:off x="4203700" y="3292475"/>
            <a:ext cx="1016000" cy="244475"/>
          </a:xfrm>
          <a:prstGeom prst="rect">
            <a:avLst/>
          </a:prstGeom>
          <a:noFill/>
          <a:ln w="9525">
            <a:noFill/>
            <a:miter lim="800000"/>
            <a:headEnd/>
            <a:tailEnd/>
          </a:ln>
        </p:spPr>
        <p:txBody>
          <a:bodyPr wrap="none" lIns="0" tIns="0" rIns="0" bIns="0">
            <a:spAutoFit/>
          </a:bodyPr>
          <a:lstStyle/>
          <a:p>
            <a:r>
              <a:rPr lang="zh-CN" altLang="en-US" sz="1600" b="0" u="none">
                <a:solidFill>
                  <a:srgbClr val="000000"/>
                </a:solidFill>
                <a:latin typeface="宋体" charset="-122"/>
              </a:rPr>
              <a:t>无拥塞控制</a:t>
            </a:r>
            <a:endParaRPr lang="zh-CN" altLang="en-US" sz="3600"/>
          </a:p>
        </p:txBody>
      </p:sp>
      <p:sp>
        <p:nvSpPr>
          <p:cNvPr id="49182" name="Rectangle 30"/>
          <p:cNvSpPr>
            <a:spLocks noChangeArrowheads="1"/>
          </p:cNvSpPr>
          <p:nvPr/>
        </p:nvSpPr>
        <p:spPr bwMode="auto">
          <a:xfrm>
            <a:off x="3721100" y="2760663"/>
            <a:ext cx="1422400" cy="244475"/>
          </a:xfrm>
          <a:prstGeom prst="rect">
            <a:avLst/>
          </a:prstGeom>
          <a:noFill/>
          <a:ln w="9525">
            <a:noFill/>
            <a:miter lim="800000"/>
            <a:headEnd/>
            <a:tailEnd/>
          </a:ln>
        </p:spPr>
        <p:txBody>
          <a:bodyPr wrap="none" lIns="0" tIns="0" rIns="0" bIns="0">
            <a:spAutoFit/>
          </a:bodyPr>
          <a:lstStyle/>
          <a:p>
            <a:r>
              <a:rPr lang="zh-CN" altLang="en-US" sz="1600" b="0" u="none" dirty="0">
                <a:solidFill>
                  <a:srgbClr val="000000"/>
                </a:solidFill>
                <a:latin typeface="宋体" charset="-122"/>
              </a:rPr>
              <a:t>实际的拥塞控制</a:t>
            </a:r>
            <a:endParaRPr lang="zh-CN" altLang="en-US" sz="3600" dirty="0"/>
          </a:p>
        </p:txBody>
      </p:sp>
      <p:sp>
        <p:nvSpPr>
          <p:cNvPr id="49183" name="Rectangle 31"/>
          <p:cNvSpPr>
            <a:spLocks noChangeArrowheads="1"/>
          </p:cNvSpPr>
          <p:nvPr/>
        </p:nvSpPr>
        <p:spPr bwMode="auto">
          <a:xfrm>
            <a:off x="2241550" y="4902200"/>
            <a:ext cx="711200" cy="212725"/>
          </a:xfrm>
          <a:prstGeom prst="rect">
            <a:avLst/>
          </a:prstGeom>
          <a:noFill/>
          <a:ln w="9525">
            <a:noFill/>
            <a:miter lim="800000"/>
            <a:headEnd/>
            <a:tailEnd/>
          </a:ln>
        </p:spPr>
        <p:txBody>
          <a:bodyPr wrap="none" lIns="0" tIns="0" rIns="0" bIns="0">
            <a:spAutoFit/>
          </a:bodyPr>
          <a:lstStyle/>
          <a:p>
            <a:r>
              <a:rPr lang="zh-CN" altLang="en-US" sz="1400" b="0" u="none">
                <a:solidFill>
                  <a:srgbClr val="000000"/>
                </a:solidFill>
                <a:latin typeface="宋体" charset="-122"/>
              </a:rPr>
              <a:t>轻度拥塞</a:t>
            </a:r>
            <a:endParaRPr lang="zh-CN" altLang="en-US" sz="3200"/>
          </a:p>
        </p:txBody>
      </p:sp>
      <p:sp>
        <p:nvSpPr>
          <p:cNvPr id="49184" name="Freeform 32"/>
          <p:cNvSpPr>
            <a:spLocks noEditPoints="1"/>
          </p:cNvSpPr>
          <p:nvPr/>
        </p:nvSpPr>
        <p:spPr bwMode="auto">
          <a:xfrm>
            <a:off x="3111500" y="3119438"/>
            <a:ext cx="20638" cy="1576387"/>
          </a:xfrm>
          <a:custGeom>
            <a:avLst/>
            <a:gdLst/>
            <a:ahLst/>
            <a:cxnLst>
              <a:cxn ang="0">
                <a:pos x="8" y="1725"/>
              </a:cxn>
              <a:cxn ang="0">
                <a:pos x="8" y="1789"/>
              </a:cxn>
              <a:cxn ang="0">
                <a:pos x="0" y="1637"/>
              </a:cxn>
              <a:cxn ang="0">
                <a:pos x="16" y="1685"/>
              </a:cxn>
              <a:cxn ang="0">
                <a:pos x="0" y="1589"/>
              </a:cxn>
              <a:cxn ang="0">
                <a:pos x="16" y="1541"/>
              </a:cxn>
              <a:cxn ang="0">
                <a:pos x="0" y="1589"/>
              </a:cxn>
              <a:cxn ang="0">
                <a:pos x="8" y="1437"/>
              </a:cxn>
              <a:cxn ang="0">
                <a:pos x="8" y="1501"/>
              </a:cxn>
              <a:cxn ang="0">
                <a:pos x="0" y="1349"/>
              </a:cxn>
              <a:cxn ang="0">
                <a:pos x="16" y="1397"/>
              </a:cxn>
              <a:cxn ang="0">
                <a:pos x="0" y="1301"/>
              </a:cxn>
              <a:cxn ang="0">
                <a:pos x="16" y="1253"/>
              </a:cxn>
              <a:cxn ang="0">
                <a:pos x="0" y="1301"/>
              </a:cxn>
              <a:cxn ang="0">
                <a:pos x="8" y="1149"/>
              </a:cxn>
              <a:cxn ang="0">
                <a:pos x="8" y="1213"/>
              </a:cxn>
              <a:cxn ang="0">
                <a:pos x="1" y="1061"/>
              </a:cxn>
              <a:cxn ang="0">
                <a:pos x="17" y="1109"/>
              </a:cxn>
              <a:cxn ang="0">
                <a:pos x="1" y="1013"/>
              </a:cxn>
              <a:cxn ang="0">
                <a:pos x="17" y="965"/>
              </a:cxn>
              <a:cxn ang="0">
                <a:pos x="1" y="1013"/>
              </a:cxn>
              <a:cxn ang="0">
                <a:pos x="9" y="861"/>
              </a:cxn>
              <a:cxn ang="0">
                <a:pos x="9" y="925"/>
              </a:cxn>
              <a:cxn ang="0">
                <a:pos x="1" y="773"/>
              </a:cxn>
              <a:cxn ang="0">
                <a:pos x="17" y="821"/>
              </a:cxn>
              <a:cxn ang="0">
                <a:pos x="1" y="725"/>
              </a:cxn>
              <a:cxn ang="0">
                <a:pos x="17" y="677"/>
              </a:cxn>
              <a:cxn ang="0">
                <a:pos x="1" y="725"/>
              </a:cxn>
              <a:cxn ang="0">
                <a:pos x="9" y="573"/>
              </a:cxn>
              <a:cxn ang="0">
                <a:pos x="9" y="637"/>
              </a:cxn>
              <a:cxn ang="0">
                <a:pos x="1" y="485"/>
              </a:cxn>
              <a:cxn ang="0">
                <a:pos x="17" y="533"/>
              </a:cxn>
              <a:cxn ang="0">
                <a:pos x="1" y="437"/>
              </a:cxn>
              <a:cxn ang="0">
                <a:pos x="18" y="389"/>
              </a:cxn>
              <a:cxn ang="0">
                <a:pos x="1" y="437"/>
              </a:cxn>
              <a:cxn ang="0">
                <a:pos x="10" y="285"/>
              </a:cxn>
              <a:cxn ang="0">
                <a:pos x="10" y="349"/>
              </a:cxn>
              <a:cxn ang="0">
                <a:pos x="2" y="197"/>
              </a:cxn>
              <a:cxn ang="0">
                <a:pos x="18" y="245"/>
              </a:cxn>
              <a:cxn ang="0">
                <a:pos x="2" y="149"/>
              </a:cxn>
              <a:cxn ang="0">
                <a:pos x="18" y="101"/>
              </a:cxn>
              <a:cxn ang="0">
                <a:pos x="2" y="149"/>
              </a:cxn>
              <a:cxn ang="0">
                <a:pos x="10" y="0"/>
              </a:cxn>
              <a:cxn ang="0">
                <a:pos x="10" y="61"/>
              </a:cxn>
            </a:cxnLst>
            <a:rect l="0" t="0" r="r" b="b"/>
            <a:pathLst>
              <a:path w="18" h="1789">
                <a:moveTo>
                  <a:pt x="0" y="1781"/>
                </a:moveTo>
                <a:lnTo>
                  <a:pt x="0" y="1733"/>
                </a:lnTo>
                <a:cubicBezTo>
                  <a:pt x="0" y="1729"/>
                  <a:pt x="3" y="1725"/>
                  <a:pt x="8" y="1725"/>
                </a:cubicBezTo>
                <a:cubicBezTo>
                  <a:pt x="12" y="1725"/>
                  <a:pt x="16" y="1729"/>
                  <a:pt x="16" y="1733"/>
                </a:cubicBezTo>
                <a:lnTo>
                  <a:pt x="16" y="1781"/>
                </a:lnTo>
                <a:cubicBezTo>
                  <a:pt x="16" y="1786"/>
                  <a:pt x="12" y="1789"/>
                  <a:pt x="8" y="1789"/>
                </a:cubicBezTo>
                <a:cubicBezTo>
                  <a:pt x="3" y="1789"/>
                  <a:pt x="0" y="1786"/>
                  <a:pt x="0" y="1781"/>
                </a:cubicBezTo>
                <a:close/>
                <a:moveTo>
                  <a:pt x="0" y="1685"/>
                </a:moveTo>
                <a:lnTo>
                  <a:pt x="0" y="1637"/>
                </a:lnTo>
                <a:cubicBezTo>
                  <a:pt x="0" y="1633"/>
                  <a:pt x="3" y="1629"/>
                  <a:pt x="8" y="1629"/>
                </a:cubicBezTo>
                <a:cubicBezTo>
                  <a:pt x="12" y="1629"/>
                  <a:pt x="16" y="1633"/>
                  <a:pt x="16" y="1637"/>
                </a:cubicBezTo>
                <a:lnTo>
                  <a:pt x="16" y="1685"/>
                </a:lnTo>
                <a:cubicBezTo>
                  <a:pt x="16" y="1690"/>
                  <a:pt x="12" y="1693"/>
                  <a:pt x="8" y="1693"/>
                </a:cubicBezTo>
                <a:cubicBezTo>
                  <a:pt x="3" y="1693"/>
                  <a:pt x="0" y="1690"/>
                  <a:pt x="0" y="1685"/>
                </a:cubicBezTo>
                <a:close/>
                <a:moveTo>
                  <a:pt x="0" y="1589"/>
                </a:moveTo>
                <a:lnTo>
                  <a:pt x="0" y="1541"/>
                </a:lnTo>
                <a:cubicBezTo>
                  <a:pt x="0" y="1537"/>
                  <a:pt x="4" y="1533"/>
                  <a:pt x="8" y="1533"/>
                </a:cubicBezTo>
                <a:cubicBezTo>
                  <a:pt x="12" y="1533"/>
                  <a:pt x="16" y="1537"/>
                  <a:pt x="16" y="1541"/>
                </a:cubicBezTo>
                <a:lnTo>
                  <a:pt x="16" y="1589"/>
                </a:lnTo>
                <a:cubicBezTo>
                  <a:pt x="16" y="1594"/>
                  <a:pt x="12" y="1597"/>
                  <a:pt x="8" y="1597"/>
                </a:cubicBezTo>
                <a:cubicBezTo>
                  <a:pt x="3" y="1597"/>
                  <a:pt x="0" y="1594"/>
                  <a:pt x="0" y="1589"/>
                </a:cubicBezTo>
                <a:close/>
                <a:moveTo>
                  <a:pt x="0" y="1493"/>
                </a:moveTo>
                <a:lnTo>
                  <a:pt x="0" y="1445"/>
                </a:lnTo>
                <a:cubicBezTo>
                  <a:pt x="0" y="1441"/>
                  <a:pt x="4" y="1437"/>
                  <a:pt x="8" y="1437"/>
                </a:cubicBezTo>
                <a:cubicBezTo>
                  <a:pt x="12" y="1437"/>
                  <a:pt x="16" y="1441"/>
                  <a:pt x="16" y="1445"/>
                </a:cubicBezTo>
                <a:lnTo>
                  <a:pt x="16" y="1493"/>
                </a:lnTo>
                <a:cubicBezTo>
                  <a:pt x="16" y="1498"/>
                  <a:pt x="12" y="1501"/>
                  <a:pt x="8" y="1501"/>
                </a:cubicBezTo>
                <a:cubicBezTo>
                  <a:pt x="4" y="1501"/>
                  <a:pt x="0" y="1498"/>
                  <a:pt x="0" y="1493"/>
                </a:cubicBezTo>
                <a:close/>
                <a:moveTo>
                  <a:pt x="0" y="1397"/>
                </a:moveTo>
                <a:lnTo>
                  <a:pt x="0" y="1349"/>
                </a:lnTo>
                <a:cubicBezTo>
                  <a:pt x="0" y="1345"/>
                  <a:pt x="4" y="1341"/>
                  <a:pt x="8" y="1341"/>
                </a:cubicBezTo>
                <a:cubicBezTo>
                  <a:pt x="13" y="1341"/>
                  <a:pt x="16" y="1345"/>
                  <a:pt x="16" y="1349"/>
                </a:cubicBezTo>
                <a:lnTo>
                  <a:pt x="16" y="1397"/>
                </a:lnTo>
                <a:cubicBezTo>
                  <a:pt x="16" y="1402"/>
                  <a:pt x="13" y="1405"/>
                  <a:pt x="8" y="1405"/>
                </a:cubicBezTo>
                <a:cubicBezTo>
                  <a:pt x="4" y="1405"/>
                  <a:pt x="0" y="1402"/>
                  <a:pt x="0" y="1397"/>
                </a:cubicBezTo>
                <a:close/>
                <a:moveTo>
                  <a:pt x="0" y="1301"/>
                </a:moveTo>
                <a:lnTo>
                  <a:pt x="0" y="1253"/>
                </a:lnTo>
                <a:cubicBezTo>
                  <a:pt x="0" y="1249"/>
                  <a:pt x="4" y="1245"/>
                  <a:pt x="8" y="1245"/>
                </a:cubicBezTo>
                <a:cubicBezTo>
                  <a:pt x="13" y="1245"/>
                  <a:pt x="16" y="1249"/>
                  <a:pt x="16" y="1253"/>
                </a:cubicBezTo>
                <a:lnTo>
                  <a:pt x="16" y="1301"/>
                </a:lnTo>
                <a:cubicBezTo>
                  <a:pt x="16" y="1306"/>
                  <a:pt x="13" y="1309"/>
                  <a:pt x="8" y="1309"/>
                </a:cubicBezTo>
                <a:cubicBezTo>
                  <a:pt x="4" y="1309"/>
                  <a:pt x="0" y="1306"/>
                  <a:pt x="0" y="1301"/>
                </a:cubicBezTo>
                <a:close/>
                <a:moveTo>
                  <a:pt x="0" y="1205"/>
                </a:moveTo>
                <a:lnTo>
                  <a:pt x="0" y="1157"/>
                </a:lnTo>
                <a:cubicBezTo>
                  <a:pt x="0" y="1153"/>
                  <a:pt x="4" y="1149"/>
                  <a:pt x="8" y="1149"/>
                </a:cubicBezTo>
                <a:cubicBezTo>
                  <a:pt x="13" y="1149"/>
                  <a:pt x="16" y="1153"/>
                  <a:pt x="16" y="1157"/>
                </a:cubicBezTo>
                <a:lnTo>
                  <a:pt x="16" y="1205"/>
                </a:lnTo>
                <a:cubicBezTo>
                  <a:pt x="16" y="1210"/>
                  <a:pt x="13" y="1213"/>
                  <a:pt x="8" y="1213"/>
                </a:cubicBezTo>
                <a:cubicBezTo>
                  <a:pt x="4" y="1213"/>
                  <a:pt x="0" y="1210"/>
                  <a:pt x="0" y="1205"/>
                </a:cubicBezTo>
                <a:close/>
                <a:moveTo>
                  <a:pt x="1" y="1109"/>
                </a:moveTo>
                <a:lnTo>
                  <a:pt x="1" y="1061"/>
                </a:lnTo>
                <a:cubicBezTo>
                  <a:pt x="1" y="1057"/>
                  <a:pt x="4" y="1053"/>
                  <a:pt x="9" y="1053"/>
                </a:cubicBezTo>
                <a:cubicBezTo>
                  <a:pt x="13" y="1053"/>
                  <a:pt x="17" y="1057"/>
                  <a:pt x="17" y="1061"/>
                </a:cubicBezTo>
                <a:lnTo>
                  <a:pt x="17" y="1109"/>
                </a:lnTo>
                <a:cubicBezTo>
                  <a:pt x="17" y="1114"/>
                  <a:pt x="13" y="1117"/>
                  <a:pt x="9" y="1117"/>
                </a:cubicBezTo>
                <a:cubicBezTo>
                  <a:pt x="4" y="1117"/>
                  <a:pt x="1" y="1114"/>
                  <a:pt x="1" y="1109"/>
                </a:cubicBezTo>
                <a:close/>
                <a:moveTo>
                  <a:pt x="1" y="1013"/>
                </a:moveTo>
                <a:lnTo>
                  <a:pt x="1" y="965"/>
                </a:lnTo>
                <a:cubicBezTo>
                  <a:pt x="1" y="961"/>
                  <a:pt x="4" y="957"/>
                  <a:pt x="9" y="957"/>
                </a:cubicBezTo>
                <a:cubicBezTo>
                  <a:pt x="13" y="957"/>
                  <a:pt x="17" y="961"/>
                  <a:pt x="17" y="965"/>
                </a:cubicBezTo>
                <a:lnTo>
                  <a:pt x="17" y="1013"/>
                </a:lnTo>
                <a:cubicBezTo>
                  <a:pt x="17" y="1018"/>
                  <a:pt x="13" y="1021"/>
                  <a:pt x="9" y="1021"/>
                </a:cubicBezTo>
                <a:cubicBezTo>
                  <a:pt x="4" y="1021"/>
                  <a:pt x="1" y="1018"/>
                  <a:pt x="1" y="1013"/>
                </a:cubicBezTo>
                <a:close/>
                <a:moveTo>
                  <a:pt x="1" y="917"/>
                </a:moveTo>
                <a:lnTo>
                  <a:pt x="1" y="869"/>
                </a:lnTo>
                <a:cubicBezTo>
                  <a:pt x="1" y="865"/>
                  <a:pt x="4" y="861"/>
                  <a:pt x="9" y="861"/>
                </a:cubicBezTo>
                <a:cubicBezTo>
                  <a:pt x="13" y="861"/>
                  <a:pt x="17" y="865"/>
                  <a:pt x="17" y="869"/>
                </a:cubicBezTo>
                <a:lnTo>
                  <a:pt x="17" y="917"/>
                </a:lnTo>
                <a:cubicBezTo>
                  <a:pt x="17" y="922"/>
                  <a:pt x="13" y="925"/>
                  <a:pt x="9" y="925"/>
                </a:cubicBezTo>
                <a:cubicBezTo>
                  <a:pt x="4" y="925"/>
                  <a:pt x="1" y="922"/>
                  <a:pt x="1" y="917"/>
                </a:cubicBezTo>
                <a:close/>
                <a:moveTo>
                  <a:pt x="1" y="821"/>
                </a:moveTo>
                <a:lnTo>
                  <a:pt x="1" y="773"/>
                </a:lnTo>
                <a:cubicBezTo>
                  <a:pt x="1" y="769"/>
                  <a:pt x="5" y="765"/>
                  <a:pt x="9" y="765"/>
                </a:cubicBezTo>
                <a:cubicBezTo>
                  <a:pt x="13" y="765"/>
                  <a:pt x="17" y="769"/>
                  <a:pt x="17" y="773"/>
                </a:cubicBezTo>
                <a:lnTo>
                  <a:pt x="17" y="821"/>
                </a:lnTo>
                <a:cubicBezTo>
                  <a:pt x="17" y="826"/>
                  <a:pt x="13" y="829"/>
                  <a:pt x="9" y="829"/>
                </a:cubicBezTo>
                <a:cubicBezTo>
                  <a:pt x="4" y="829"/>
                  <a:pt x="1" y="826"/>
                  <a:pt x="1" y="821"/>
                </a:cubicBezTo>
                <a:close/>
                <a:moveTo>
                  <a:pt x="1" y="725"/>
                </a:moveTo>
                <a:lnTo>
                  <a:pt x="1" y="677"/>
                </a:lnTo>
                <a:cubicBezTo>
                  <a:pt x="1" y="673"/>
                  <a:pt x="5" y="669"/>
                  <a:pt x="9" y="669"/>
                </a:cubicBezTo>
                <a:cubicBezTo>
                  <a:pt x="14" y="669"/>
                  <a:pt x="17" y="673"/>
                  <a:pt x="17" y="677"/>
                </a:cubicBezTo>
                <a:lnTo>
                  <a:pt x="17" y="725"/>
                </a:lnTo>
                <a:cubicBezTo>
                  <a:pt x="17" y="730"/>
                  <a:pt x="13" y="733"/>
                  <a:pt x="9" y="733"/>
                </a:cubicBezTo>
                <a:cubicBezTo>
                  <a:pt x="5" y="733"/>
                  <a:pt x="1" y="730"/>
                  <a:pt x="1" y="725"/>
                </a:cubicBezTo>
                <a:close/>
                <a:moveTo>
                  <a:pt x="1" y="629"/>
                </a:moveTo>
                <a:lnTo>
                  <a:pt x="1" y="581"/>
                </a:lnTo>
                <a:cubicBezTo>
                  <a:pt x="1" y="577"/>
                  <a:pt x="5" y="573"/>
                  <a:pt x="9" y="573"/>
                </a:cubicBezTo>
                <a:cubicBezTo>
                  <a:pt x="14" y="573"/>
                  <a:pt x="17" y="577"/>
                  <a:pt x="17" y="581"/>
                </a:cubicBezTo>
                <a:lnTo>
                  <a:pt x="17" y="629"/>
                </a:lnTo>
                <a:cubicBezTo>
                  <a:pt x="17" y="634"/>
                  <a:pt x="14" y="637"/>
                  <a:pt x="9" y="637"/>
                </a:cubicBezTo>
                <a:cubicBezTo>
                  <a:pt x="5" y="637"/>
                  <a:pt x="1" y="634"/>
                  <a:pt x="1" y="629"/>
                </a:cubicBezTo>
                <a:close/>
                <a:moveTo>
                  <a:pt x="1" y="533"/>
                </a:moveTo>
                <a:lnTo>
                  <a:pt x="1" y="485"/>
                </a:lnTo>
                <a:cubicBezTo>
                  <a:pt x="1" y="481"/>
                  <a:pt x="5" y="477"/>
                  <a:pt x="9" y="477"/>
                </a:cubicBezTo>
                <a:cubicBezTo>
                  <a:pt x="14" y="477"/>
                  <a:pt x="17" y="481"/>
                  <a:pt x="17" y="485"/>
                </a:cubicBezTo>
                <a:lnTo>
                  <a:pt x="17" y="533"/>
                </a:lnTo>
                <a:cubicBezTo>
                  <a:pt x="17" y="538"/>
                  <a:pt x="14" y="541"/>
                  <a:pt x="9" y="541"/>
                </a:cubicBezTo>
                <a:cubicBezTo>
                  <a:pt x="5" y="541"/>
                  <a:pt x="1" y="538"/>
                  <a:pt x="1" y="533"/>
                </a:cubicBezTo>
                <a:close/>
                <a:moveTo>
                  <a:pt x="1" y="437"/>
                </a:moveTo>
                <a:lnTo>
                  <a:pt x="2" y="389"/>
                </a:lnTo>
                <a:cubicBezTo>
                  <a:pt x="2" y="385"/>
                  <a:pt x="5" y="381"/>
                  <a:pt x="10" y="381"/>
                </a:cubicBezTo>
                <a:cubicBezTo>
                  <a:pt x="14" y="381"/>
                  <a:pt x="18" y="385"/>
                  <a:pt x="18" y="389"/>
                </a:cubicBezTo>
                <a:lnTo>
                  <a:pt x="17" y="437"/>
                </a:lnTo>
                <a:cubicBezTo>
                  <a:pt x="17" y="442"/>
                  <a:pt x="14" y="445"/>
                  <a:pt x="9" y="445"/>
                </a:cubicBezTo>
                <a:cubicBezTo>
                  <a:pt x="5" y="445"/>
                  <a:pt x="1" y="442"/>
                  <a:pt x="1" y="437"/>
                </a:cubicBezTo>
                <a:close/>
                <a:moveTo>
                  <a:pt x="2" y="341"/>
                </a:moveTo>
                <a:lnTo>
                  <a:pt x="2" y="293"/>
                </a:lnTo>
                <a:cubicBezTo>
                  <a:pt x="2" y="289"/>
                  <a:pt x="5" y="285"/>
                  <a:pt x="10" y="285"/>
                </a:cubicBezTo>
                <a:cubicBezTo>
                  <a:pt x="14" y="285"/>
                  <a:pt x="18" y="289"/>
                  <a:pt x="18" y="293"/>
                </a:cubicBezTo>
                <a:lnTo>
                  <a:pt x="18" y="341"/>
                </a:lnTo>
                <a:cubicBezTo>
                  <a:pt x="18" y="346"/>
                  <a:pt x="14" y="349"/>
                  <a:pt x="10" y="349"/>
                </a:cubicBezTo>
                <a:cubicBezTo>
                  <a:pt x="5" y="349"/>
                  <a:pt x="2" y="346"/>
                  <a:pt x="2" y="341"/>
                </a:cubicBezTo>
                <a:close/>
                <a:moveTo>
                  <a:pt x="2" y="245"/>
                </a:moveTo>
                <a:lnTo>
                  <a:pt x="2" y="197"/>
                </a:lnTo>
                <a:cubicBezTo>
                  <a:pt x="2" y="193"/>
                  <a:pt x="5" y="189"/>
                  <a:pt x="10" y="189"/>
                </a:cubicBezTo>
                <a:cubicBezTo>
                  <a:pt x="14" y="189"/>
                  <a:pt x="18" y="193"/>
                  <a:pt x="18" y="197"/>
                </a:cubicBezTo>
                <a:lnTo>
                  <a:pt x="18" y="245"/>
                </a:lnTo>
                <a:cubicBezTo>
                  <a:pt x="18" y="250"/>
                  <a:pt x="14" y="253"/>
                  <a:pt x="10" y="253"/>
                </a:cubicBezTo>
                <a:cubicBezTo>
                  <a:pt x="5" y="253"/>
                  <a:pt x="2" y="250"/>
                  <a:pt x="2" y="245"/>
                </a:cubicBezTo>
                <a:close/>
                <a:moveTo>
                  <a:pt x="2" y="149"/>
                </a:moveTo>
                <a:lnTo>
                  <a:pt x="2" y="101"/>
                </a:lnTo>
                <a:cubicBezTo>
                  <a:pt x="2" y="97"/>
                  <a:pt x="6" y="93"/>
                  <a:pt x="10" y="93"/>
                </a:cubicBezTo>
                <a:cubicBezTo>
                  <a:pt x="14" y="93"/>
                  <a:pt x="18" y="97"/>
                  <a:pt x="18" y="101"/>
                </a:cubicBezTo>
                <a:lnTo>
                  <a:pt x="18" y="149"/>
                </a:lnTo>
                <a:cubicBezTo>
                  <a:pt x="18" y="154"/>
                  <a:pt x="14" y="157"/>
                  <a:pt x="10" y="157"/>
                </a:cubicBezTo>
                <a:cubicBezTo>
                  <a:pt x="5" y="157"/>
                  <a:pt x="2" y="154"/>
                  <a:pt x="2" y="149"/>
                </a:cubicBezTo>
                <a:close/>
                <a:moveTo>
                  <a:pt x="2" y="53"/>
                </a:moveTo>
                <a:lnTo>
                  <a:pt x="2" y="8"/>
                </a:lnTo>
                <a:cubicBezTo>
                  <a:pt x="2" y="3"/>
                  <a:pt x="6" y="0"/>
                  <a:pt x="10" y="0"/>
                </a:cubicBezTo>
                <a:cubicBezTo>
                  <a:pt x="14" y="0"/>
                  <a:pt x="18" y="4"/>
                  <a:pt x="18" y="8"/>
                </a:cubicBezTo>
                <a:lnTo>
                  <a:pt x="18" y="53"/>
                </a:lnTo>
                <a:cubicBezTo>
                  <a:pt x="18" y="58"/>
                  <a:pt x="14" y="61"/>
                  <a:pt x="10" y="61"/>
                </a:cubicBezTo>
                <a:cubicBezTo>
                  <a:pt x="6" y="61"/>
                  <a:pt x="2" y="58"/>
                  <a:pt x="2" y="53"/>
                </a:cubicBezTo>
                <a:close/>
              </a:path>
            </a:pathLst>
          </a:custGeom>
          <a:solidFill>
            <a:srgbClr val="000000"/>
          </a:solidFill>
          <a:ln w="17463" cap="flat">
            <a:solidFill>
              <a:srgbClr val="000000"/>
            </a:solidFill>
            <a:prstDash val="solid"/>
            <a:bevel/>
            <a:headEnd/>
            <a:tailEnd/>
          </a:ln>
        </p:spPr>
        <p:txBody>
          <a:bodyPr/>
          <a:lstStyle/>
          <a:p>
            <a:endParaRPr lang="zh-CN" altLang="en-US"/>
          </a:p>
        </p:txBody>
      </p:sp>
      <p:sp>
        <p:nvSpPr>
          <p:cNvPr id="49185" name="Line 33"/>
          <p:cNvSpPr>
            <a:spLocks noChangeShapeType="1"/>
          </p:cNvSpPr>
          <p:nvPr/>
        </p:nvSpPr>
        <p:spPr bwMode="auto">
          <a:xfrm flipV="1">
            <a:off x="3121025" y="4687888"/>
            <a:ext cx="0" cy="239712"/>
          </a:xfrm>
          <a:prstGeom prst="line">
            <a:avLst/>
          </a:prstGeom>
          <a:noFill/>
          <a:ln w="17463" cap="rnd">
            <a:solidFill>
              <a:srgbClr val="000000"/>
            </a:solidFill>
            <a:round/>
            <a:headEnd/>
            <a:tailEnd/>
          </a:ln>
        </p:spPr>
        <p:txBody>
          <a:bodyPr/>
          <a:lstStyle/>
          <a:p>
            <a:endParaRPr lang="zh-CN" altLang="en-US"/>
          </a:p>
        </p:txBody>
      </p:sp>
      <p:sp>
        <p:nvSpPr>
          <p:cNvPr id="49186" name="Freeform 34"/>
          <p:cNvSpPr>
            <a:spLocks noEditPoints="1"/>
          </p:cNvSpPr>
          <p:nvPr/>
        </p:nvSpPr>
        <p:spPr bwMode="auto">
          <a:xfrm>
            <a:off x="2239963" y="4814888"/>
            <a:ext cx="769937" cy="14287"/>
          </a:xfrm>
          <a:custGeom>
            <a:avLst/>
            <a:gdLst/>
            <a:ahLst/>
            <a:cxnLst>
              <a:cxn ang="0">
                <a:pos x="673" y="16"/>
              </a:cxn>
              <a:cxn ang="0">
                <a:pos x="561" y="16"/>
              </a:cxn>
              <a:cxn ang="0">
                <a:pos x="553" y="8"/>
              </a:cxn>
              <a:cxn ang="0">
                <a:pos x="561" y="0"/>
              </a:cxn>
              <a:cxn ang="0">
                <a:pos x="673" y="0"/>
              </a:cxn>
              <a:cxn ang="0">
                <a:pos x="681" y="8"/>
              </a:cxn>
              <a:cxn ang="0">
                <a:pos x="673" y="16"/>
              </a:cxn>
              <a:cxn ang="0">
                <a:pos x="481" y="16"/>
              </a:cxn>
              <a:cxn ang="0">
                <a:pos x="369" y="16"/>
              </a:cxn>
              <a:cxn ang="0">
                <a:pos x="361" y="8"/>
              </a:cxn>
              <a:cxn ang="0">
                <a:pos x="369" y="0"/>
              </a:cxn>
              <a:cxn ang="0">
                <a:pos x="481" y="0"/>
              </a:cxn>
              <a:cxn ang="0">
                <a:pos x="489" y="8"/>
              </a:cxn>
              <a:cxn ang="0">
                <a:pos x="481" y="16"/>
              </a:cxn>
              <a:cxn ang="0">
                <a:pos x="289" y="16"/>
              </a:cxn>
              <a:cxn ang="0">
                <a:pos x="177" y="16"/>
              </a:cxn>
              <a:cxn ang="0">
                <a:pos x="169" y="8"/>
              </a:cxn>
              <a:cxn ang="0">
                <a:pos x="177" y="0"/>
              </a:cxn>
              <a:cxn ang="0">
                <a:pos x="289" y="0"/>
              </a:cxn>
              <a:cxn ang="0">
                <a:pos x="297" y="8"/>
              </a:cxn>
              <a:cxn ang="0">
                <a:pos x="289" y="16"/>
              </a:cxn>
              <a:cxn ang="0">
                <a:pos x="97" y="16"/>
              </a:cxn>
              <a:cxn ang="0">
                <a:pos x="8" y="16"/>
              </a:cxn>
              <a:cxn ang="0">
                <a:pos x="0" y="8"/>
              </a:cxn>
              <a:cxn ang="0">
                <a:pos x="8" y="0"/>
              </a:cxn>
              <a:cxn ang="0">
                <a:pos x="97" y="0"/>
              </a:cxn>
              <a:cxn ang="0">
                <a:pos x="105" y="8"/>
              </a:cxn>
              <a:cxn ang="0">
                <a:pos x="97" y="16"/>
              </a:cxn>
            </a:cxnLst>
            <a:rect l="0" t="0" r="r" b="b"/>
            <a:pathLst>
              <a:path w="681" h="16">
                <a:moveTo>
                  <a:pt x="673" y="16"/>
                </a:moveTo>
                <a:lnTo>
                  <a:pt x="561" y="16"/>
                </a:lnTo>
                <a:cubicBezTo>
                  <a:pt x="557" y="16"/>
                  <a:pt x="553" y="13"/>
                  <a:pt x="553" y="8"/>
                </a:cubicBezTo>
                <a:cubicBezTo>
                  <a:pt x="553" y="4"/>
                  <a:pt x="557" y="0"/>
                  <a:pt x="561" y="0"/>
                </a:cubicBezTo>
                <a:lnTo>
                  <a:pt x="673" y="0"/>
                </a:lnTo>
                <a:cubicBezTo>
                  <a:pt x="677" y="0"/>
                  <a:pt x="681" y="4"/>
                  <a:pt x="681" y="8"/>
                </a:cubicBezTo>
                <a:cubicBezTo>
                  <a:pt x="681" y="13"/>
                  <a:pt x="677" y="16"/>
                  <a:pt x="673" y="16"/>
                </a:cubicBezTo>
                <a:close/>
                <a:moveTo>
                  <a:pt x="481" y="16"/>
                </a:moveTo>
                <a:lnTo>
                  <a:pt x="369" y="16"/>
                </a:lnTo>
                <a:cubicBezTo>
                  <a:pt x="365" y="16"/>
                  <a:pt x="361" y="13"/>
                  <a:pt x="361" y="8"/>
                </a:cubicBezTo>
                <a:cubicBezTo>
                  <a:pt x="361" y="4"/>
                  <a:pt x="365" y="0"/>
                  <a:pt x="369" y="0"/>
                </a:cubicBezTo>
                <a:lnTo>
                  <a:pt x="481" y="0"/>
                </a:lnTo>
                <a:cubicBezTo>
                  <a:pt x="485" y="0"/>
                  <a:pt x="489" y="4"/>
                  <a:pt x="489" y="8"/>
                </a:cubicBezTo>
                <a:cubicBezTo>
                  <a:pt x="489" y="13"/>
                  <a:pt x="485" y="16"/>
                  <a:pt x="481" y="16"/>
                </a:cubicBezTo>
                <a:close/>
                <a:moveTo>
                  <a:pt x="289" y="16"/>
                </a:moveTo>
                <a:lnTo>
                  <a:pt x="177" y="16"/>
                </a:lnTo>
                <a:cubicBezTo>
                  <a:pt x="173" y="16"/>
                  <a:pt x="169" y="13"/>
                  <a:pt x="169" y="8"/>
                </a:cubicBezTo>
                <a:cubicBezTo>
                  <a:pt x="169" y="4"/>
                  <a:pt x="173" y="0"/>
                  <a:pt x="177" y="0"/>
                </a:cubicBezTo>
                <a:lnTo>
                  <a:pt x="289" y="0"/>
                </a:lnTo>
                <a:cubicBezTo>
                  <a:pt x="293" y="0"/>
                  <a:pt x="297" y="4"/>
                  <a:pt x="297" y="8"/>
                </a:cubicBezTo>
                <a:cubicBezTo>
                  <a:pt x="297" y="13"/>
                  <a:pt x="293" y="16"/>
                  <a:pt x="289" y="16"/>
                </a:cubicBezTo>
                <a:close/>
                <a:moveTo>
                  <a:pt x="97" y="16"/>
                </a:moveTo>
                <a:lnTo>
                  <a:pt x="8" y="16"/>
                </a:lnTo>
                <a:cubicBezTo>
                  <a:pt x="3" y="16"/>
                  <a:pt x="0" y="13"/>
                  <a:pt x="0" y="8"/>
                </a:cubicBezTo>
                <a:cubicBezTo>
                  <a:pt x="0" y="4"/>
                  <a:pt x="3" y="0"/>
                  <a:pt x="8" y="0"/>
                </a:cubicBezTo>
                <a:lnTo>
                  <a:pt x="97" y="0"/>
                </a:lnTo>
                <a:cubicBezTo>
                  <a:pt x="101" y="0"/>
                  <a:pt x="105" y="4"/>
                  <a:pt x="105" y="8"/>
                </a:cubicBezTo>
                <a:cubicBezTo>
                  <a:pt x="105" y="13"/>
                  <a:pt x="101" y="16"/>
                  <a:pt x="97" y="16"/>
                </a:cubicBezTo>
                <a:close/>
              </a:path>
            </a:pathLst>
          </a:custGeom>
          <a:solidFill>
            <a:srgbClr val="000000"/>
          </a:solidFill>
          <a:ln w="17463" cap="flat">
            <a:solidFill>
              <a:srgbClr val="000000"/>
            </a:solidFill>
            <a:prstDash val="solid"/>
            <a:bevel/>
            <a:headEnd/>
            <a:tailEnd/>
          </a:ln>
        </p:spPr>
        <p:txBody>
          <a:bodyPr/>
          <a:lstStyle/>
          <a:p>
            <a:endParaRPr lang="zh-CN" altLang="en-US"/>
          </a:p>
        </p:txBody>
      </p:sp>
      <p:sp>
        <p:nvSpPr>
          <p:cNvPr id="49187" name="Freeform 35"/>
          <p:cNvSpPr>
            <a:spLocks/>
          </p:cNvSpPr>
          <p:nvPr/>
        </p:nvSpPr>
        <p:spPr bwMode="auto">
          <a:xfrm>
            <a:off x="2962275" y="4760913"/>
            <a:ext cx="158750" cy="122237"/>
          </a:xfrm>
          <a:custGeom>
            <a:avLst/>
            <a:gdLst/>
            <a:ahLst/>
            <a:cxnLst>
              <a:cxn ang="0">
                <a:pos x="139" y="69"/>
              </a:cxn>
              <a:cxn ang="0">
                <a:pos x="0" y="139"/>
              </a:cxn>
              <a:cxn ang="0">
                <a:pos x="0" y="0"/>
              </a:cxn>
              <a:cxn ang="0">
                <a:pos x="139" y="69"/>
              </a:cxn>
            </a:cxnLst>
            <a:rect l="0" t="0" r="r" b="b"/>
            <a:pathLst>
              <a:path w="139" h="139">
                <a:moveTo>
                  <a:pt x="139" y="69"/>
                </a:moveTo>
                <a:lnTo>
                  <a:pt x="0" y="139"/>
                </a:lnTo>
                <a:cubicBezTo>
                  <a:pt x="22" y="95"/>
                  <a:pt x="22" y="44"/>
                  <a:pt x="0" y="0"/>
                </a:cubicBezTo>
                <a:lnTo>
                  <a:pt x="139" y="6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9188" name="Freeform 36"/>
          <p:cNvSpPr>
            <a:spLocks/>
          </p:cNvSpPr>
          <p:nvPr/>
        </p:nvSpPr>
        <p:spPr bwMode="auto">
          <a:xfrm>
            <a:off x="2128838" y="4760913"/>
            <a:ext cx="157162" cy="122237"/>
          </a:xfrm>
          <a:custGeom>
            <a:avLst/>
            <a:gdLst/>
            <a:ahLst/>
            <a:cxnLst>
              <a:cxn ang="0">
                <a:pos x="0" y="69"/>
              </a:cxn>
              <a:cxn ang="0">
                <a:pos x="138" y="0"/>
              </a:cxn>
              <a:cxn ang="0">
                <a:pos x="138" y="139"/>
              </a:cxn>
              <a:cxn ang="0">
                <a:pos x="138" y="139"/>
              </a:cxn>
              <a:cxn ang="0">
                <a:pos x="0" y="69"/>
              </a:cxn>
            </a:cxnLst>
            <a:rect l="0" t="0" r="r" b="b"/>
            <a:pathLst>
              <a:path w="138" h="139">
                <a:moveTo>
                  <a:pt x="0" y="69"/>
                </a:moveTo>
                <a:lnTo>
                  <a:pt x="138" y="0"/>
                </a:lnTo>
                <a:cubicBezTo>
                  <a:pt x="117" y="44"/>
                  <a:pt x="117" y="95"/>
                  <a:pt x="138" y="139"/>
                </a:cubicBezTo>
                <a:lnTo>
                  <a:pt x="138" y="139"/>
                </a:lnTo>
                <a:lnTo>
                  <a:pt x="0" y="6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9189" name="Line 37"/>
          <p:cNvSpPr>
            <a:spLocks noChangeShapeType="1"/>
          </p:cNvSpPr>
          <p:nvPr/>
        </p:nvSpPr>
        <p:spPr bwMode="auto">
          <a:xfrm flipV="1">
            <a:off x="2128838" y="4687888"/>
            <a:ext cx="0" cy="239712"/>
          </a:xfrm>
          <a:prstGeom prst="line">
            <a:avLst/>
          </a:prstGeom>
          <a:noFill/>
          <a:ln w="17463" cap="rnd">
            <a:solidFill>
              <a:srgbClr val="000000"/>
            </a:solidFill>
            <a:round/>
            <a:headEnd/>
            <a:tailEnd/>
          </a:ln>
        </p:spPr>
        <p:txBody>
          <a:bodyPr/>
          <a:lstStyle/>
          <a:p>
            <a:endParaRPr lang="zh-CN" altLang="en-US"/>
          </a:p>
        </p:txBody>
      </p:sp>
      <p:sp>
        <p:nvSpPr>
          <p:cNvPr id="49190" name="Rectangle 38"/>
          <p:cNvSpPr>
            <a:spLocks noChangeArrowheads="1"/>
          </p:cNvSpPr>
          <p:nvPr/>
        </p:nvSpPr>
        <p:spPr bwMode="auto">
          <a:xfrm>
            <a:off x="3582988" y="4902200"/>
            <a:ext cx="355600" cy="212725"/>
          </a:xfrm>
          <a:prstGeom prst="rect">
            <a:avLst/>
          </a:prstGeom>
          <a:noFill/>
          <a:ln w="9525">
            <a:noFill/>
            <a:miter lim="800000"/>
            <a:headEnd/>
            <a:tailEnd/>
          </a:ln>
        </p:spPr>
        <p:txBody>
          <a:bodyPr wrap="none" lIns="0" tIns="0" rIns="0" bIns="0">
            <a:spAutoFit/>
          </a:bodyPr>
          <a:lstStyle/>
          <a:p>
            <a:r>
              <a:rPr lang="zh-CN" altLang="en-US" sz="1400" b="0" u="none">
                <a:solidFill>
                  <a:srgbClr val="000000"/>
                </a:solidFill>
                <a:latin typeface="宋体" charset="-122"/>
              </a:rPr>
              <a:t>拥塞</a:t>
            </a:r>
            <a:endParaRPr lang="zh-CN" altLang="en-US" sz="3200"/>
          </a:p>
        </p:txBody>
      </p:sp>
      <p:sp>
        <p:nvSpPr>
          <p:cNvPr id="49191" name="Line 39"/>
          <p:cNvSpPr>
            <a:spLocks noChangeShapeType="1"/>
          </p:cNvSpPr>
          <p:nvPr/>
        </p:nvSpPr>
        <p:spPr bwMode="auto">
          <a:xfrm flipV="1">
            <a:off x="4457700" y="4687888"/>
            <a:ext cx="0" cy="239712"/>
          </a:xfrm>
          <a:prstGeom prst="line">
            <a:avLst/>
          </a:prstGeom>
          <a:noFill/>
          <a:ln w="17463" cap="rnd">
            <a:solidFill>
              <a:srgbClr val="000000"/>
            </a:solidFill>
            <a:round/>
            <a:headEnd/>
            <a:tailEnd/>
          </a:ln>
        </p:spPr>
        <p:txBody>
          <a:bodyPr/>
          <a:lstStyle/>
          <a:p>
            <a:endParaRPr lang="zh-CN" altLang="en-US"/>
          </a:p>
        </p:txBody>
      </p:sp>
      <p:sp>
        <p:nvSpPr>
          <p:cNvPr id="49192" name="Freeform 40"/>
          <p:cNvSpPr>
            <a:spLocks noEditPoints="1"/>
          </p:cNvSpPr>
          <p:nvPr/>
        </p:nvSpPr>
        <p:spPr bwMode="auto">
          <a:xfrm>
            <a:off x="3228975" y="4814888"/>
            <a:ext cx="1120775" cy="14287"/>
          </a:xfrm>
          <a:custGeom>
            <a:avLst/>
            <a:gdLst/>
            <a:ahLst/>
            <a:cxnLst>
              <a:cxn ang="0">
                <a:pos x="981" y="16"/>
              </a:cxn>
              <a:cxn ang="0">
                <a:pos x="869" y="16"/>
              </a:cxn>
              <a:cxn ang="0">
                <a:pos x="861" y="8"/>
              </a:cxn>
              <a:cxn ang="0">
                <a:pos x="869" y="0"/>
              </a:cxn>
              <a:cxn ang="0">
                <a:pos x="981" y="0"/>
              </a:cxn>
              <a:cxn ang="0">
                <a:pos x="989" y="8"/>
              </a:cxn>
              <a:cxn ang="0">
                <a:pos x="981" y="16"/>
              </a:cxn>
              <a:cxn ang="0">
                <a:pos x="789" y="16"/>
              </a:cxn>
              <a:cxn ang="0">
                <a:pos x="677" y="16"/>
              </a:cxn>
              <a:cxn ang="0">
                <a:pos x="669" y="8"/>
              </a:cxn>
              <a:cxn ang="0">
                <a:pos x="677" y="0"/>
              </a:cxn>
              <a:cxn ang="0">
                <a:pos x="789" y="0"/>
              </a:cxn>
              <a:cxn ang="0">
                <a:pos x="797" y="8"/>
              </a:cxn>
              <a:cxn ang="0">
                <a:pos x="789" y="16"/>
              </a:cxn>
              <a:cxn ang="0">
                <a:pos x="597" y="16"/>
              </a:cxn>
              <a:cxn ang="0">
                <a:pos x="485" y="16"/>
              </a:cxn>
              <a:cxn ang="0">
                <a:pos x="477" y="8"/>
              </a:cxn>
              <a:cxn ang="0">
                <a:pos x="485" y="0"/>
              </a:cxn>
              <a:cxn ang="0">
                <a:pos x="597" y="0"/>
              </a:cxn>
              <a:cxn ang="0">
                <a:pos x="605" y="8"/>
              </a:cxn>
              <a:cxn ang="0">
                <a:pos x="597" y="16"/>
              </a:cxn>
              <a:cxn ang="0">
                <a:pos x="405" y="16"/>
              </a:cxn>
              <a:cxn ang="0">
                <a:pos x="293" y="16"/>
              </a:cxn>
              <a:cxn ang="0">
                <a:pos x="285" y="8"/>
              </a:cxn>
              <a:cxn ang="0">
                <a:pos x="293" y="0"/>
              </a:cxn>
              <a:cxn ang="0">
                <a:pos x="405" y="0"/>
              </a:cxn>
              <a:cxn ang="0">
                <a:pos x="413" y="8"/>
              </a:cxn>
              <a:cxn ang="0">
                <a:pos x="405" y="16"/>
              </a:cxn>
              <a:cxn ang="0">
                <a:pos x="213" y="16"/>
              </a:cxn>
              <a:cxn ang="0">
                <a:pos x="101" y="16"/>
              </a:cxn>
              <a:cxn ang="0">
                <a:pos x="93" y="8"/>
              </a:cxn>
              <a:cxn ang="0">
                <a:pos x="101" y="0"/>
              </a:cxn>
              <a:cxn ang="0">
                <a:pos x="213" y="0"/>
              </a:cxn>
              <a:cxn ang="0">
                <a:pos x="221" y="8"/>
              </a:cxn>
              <a:cxn ang="0">
                <a:pos x="213" y="16"/>
              </a:cxn>
              <a:cxn ang="0">
                <a:pos x="21" y="16"/>
              </a:cxn>
              <a:cxn ang="0">
                <a:pos x="8" y="16"/>
              </a:cxn>
              <a:cxn ang="0">
                <a:pos x="0" y="8"/>
              </a:cxn>
              <a:cxn ang="0">
                <a:pos x="8" y="0"/>
              </a:cxn>
              <a:cxn ang="0">
                <a:pos x="21" y="0"/>
              </a:cxn>
              <a:cxn ang="0">
                <a:pos x="29" y="8"/>
              </a:cxn>
              <a:cxn ang="0">
                <a:pos x="21" y="16"/>
              </a:cxn>
            </a:cxnLst>
            <a:rect l="0" t="0" r="r" b="b"/>
            <a:pathLst>
              <a:path w="989" h="16">
                <a:moveTo>
                  <a:pt x="981" y="16"/>
                </a:moveTo>
                <a:lnTo>
                  <a:pt x="869" y="16"/>
                </a:lnTo>
                <a:cubicBezTo>
                  <a:pt x="864" y="16"/>
                  <a:pt x="861" y="13"/>
                  <a:pt x="861" y="8"/>
                </a:cubicBezTo>
                <a:cubicBezTo>
                  <a:pt x="861" y="4"/>
                  <a:pt x="864" y="0"/>
                  <a:pt x="869" y="0"/>
                </a:cubicBezTo>
                <a:lnTo>
                  <a:pt x="981" y="0"/>
                </a:lnTo>
                <a:cubicBezTo>
                  <a:pt x="985" y="0"/>
                  <a:pt x="989" y="4"/>
                  <a:pt x="989" y="8"/>
                </a:cubicBezTo>
                <a:cubicBezTo>
                  <a:pt x="989" y="13"/>
                  <a:pt x="985" y="16"/>
                  <a:pt x="981" y="16"/>
                </a:cubicBezTo>
                <a:close/>
                <a:moveTo>
                  <a:pt x="789" y="16"/>
                </a:moveTo>
                <a:lnTo>
                  <a:pt x="677" y="16"/>
                </a:lnTo>
                <a:cubicBezTo>
                  <a:pt x="672" y="16"/>
                  <a:pt x="669" y="13"/>
                  <a:pt x="669" y="8"/>
                </a:cubicBezTo>
                <a:cubicBezTo>
                  <a:pt x="669" y="4"/>
                  <a:pt x="672" y="0"/>
                  <a:pt x="677" y="0"/>
                </a:cubicBezTo>
                <a:lnTo>
                  <a:pt x="789" y="0"/>
                </a:lnTo>
                <a:cubicBezTo>
                  <a:pt x="793" y="0"/>
                  <a:pt x="797" y="4"/>
                  <a:pt x="797" y="8"/>
                </a:cubicBezTo>
                <a:cubicBezTo>
                  <a:pt x="797" y="13"/>
                  <a:pt x="793" y="16"/>
                  <a:pt x="789" y="16"/>
                </a:cubicBezTo>
                <a:close/>
                <a:moveTo>
                  <a:pt x="597" y="16"/>
                </a:moveTo>
                <a:lnTo>
                  <a:pt x="485" y="16"/>
                </a:lnTo>
                <a:cubicBezTo>
                  <a:pt x="480" y="16"/>
                  <a:pt x="477" y="13"/>
                  <a:pt x="477" y="8"/>
                </a:cubicBezTo>
                <a:cubicBezTo>
                  <a:pt x="477" y="4"/>
                  <a:pt x="480" y="0"/>
                  <a:pt x="485" y="0"/>
                </a:cubicBezTo>
                <a:lnTo>
                  <a:pt x="597" y="0"/>
                </a:lnTo>
                <a:cubicBezTo>
                  <a:pt x="601" y="0"/>
                  <a:pt x="605" y="4"/>
                  <a:pt x="605" y="8"/>
                </a:cubicBezTo>
                <a:cubicBezTo>
                  <a:pt x="605" y="13"/>
                  <a:pt x="601" y="16"/>
                  <a:pt x="597" y="16"/>
                </a:cubicBezTo>
                <a:close/>
                <a:moveTo>
                  <a:pt x="405" y="16"/>
                </a:moveTo>
                <a:lnTo>
                  <a:pt x="293" y="16"/>
                </a:lnTo>
                <a:cubicBezTo>
                  <a:pt x="288" y="16"/>
                  <a:pt x="285" y="13"/>
                  <a:pt x="285" y="8"/>
                </a:cubicBezTo>
                <a:cubicBezTo>
                  <a:pt x="285" y="4"/>
                  <a:pt x="288" y="0"/>
                  <a:pt x="293" y="0"/>
                </a:cubicBezTo>
                <a:lnTo>
                  <a:pt x="405" y="0"/>
                </a:lnTo>
                <a:cubicBezTo>
                  <a:pt x="409" y="0"/>
                  <a:pt x="413" y="4"/>
                  <a:pt x="413" y="8"/>
                </a:cubicBezTo>
                <a:cubicBezTo>
                  <a:pt x="413" y="13"/>
                  <a:pt x="409" y="16"/>
                  <a:pt x="405" y="16"/>
                </a:cubicBezTo>
                <a:close/>
                <a:moveTo>
                  <a:pt x="213" y="16"/>
                </a:moveTo>
                <a:lnTo>
                  <a:pt x="101" y="16"/>
                </a:lnTo>
                <a:cubicBezTo>
                  <a:pt x="96" y="16"/>
                  <a:pt x="93" y="13"/>
                  <a:pt x="93" y="8"/>
                </a:cubicBezTo>
                <a:cubicBezTo>
                  <a:pt x="93" y="4"/>
                  <a:pt x="96" y="0"/>
                  <a:pt x="101" y="0"/>
                </a:cubicBezTo>
                <a:lnTo>
                  <a:pt x="213" y="0"/>
                </a:lnTo>
                <a:cubicBezTo>
                  <a:pt x="217" y="0"/>
                  <a:pt x="221" y="4"/>
                  <a:pt x="221" y="8"/>
                </a:cubicBezTo>
                <a:cubicBezTo>
                  <a:pt x="221" y="13"/>
                  <a:pt x="217" y="16"/>
                  <a:pt x="213" y="16"/>
                </a:cubicBezTo>
                <a:close/>
                <a:moveTo>
                  <a:pt x="21" y="16"/>
                </a:moveTo>
                <a:lnTo>
                  <a:pt x="8" y="16"/>
                </a:lnTo>
                <a:cubicBezTo>
                  <a:pt x="4" y="16"/>
                  <a:pt x="0" y="13"/>
                  <a:pt x="0" y="8"/>
                </a:cubicBezTo>
                <a:cubicBezTo>
                  <a:pt x="0" y="4"/>
                  <a:pt x="4" y="0"/>
                  <a:pt x="8" y="0"/>
                </a:cubicBezTo>
                <a:lnTo>
                  <a:pt x="21" y="0"/>
                </a:lnTo>
                <a:cubicBezTo>
                  <a:pt x="25" y="0"/>
                  <a:pt x="29" y="4"/>
                  <a:pt x="29" y="8"/>
                </a:cubicBezTo>
                <a:cubicBezTo>
                  <a:pt x="29" y="13"/>
                  <a:pt x="25" y="16"/>
                  <a:pt x="21" y="16"/>
                </a:cubicBezTo>
                <a:close/>
              </a:path>
            </a:pathLst>
          </a:custGeom>
          <a:solidFill>
            <a:srgbClr val="000000"/>
          </a:solidFill>
          <a:ln w="17463" cap="flat">
            <a:solidFill>
              <a:srgbClr val="000000"/>
            </a:solidFill>
            <a:prstDash val="solid"/>
            <a:bevel/>
            <a:headEnd/>
            <a:tailEnd/>
          </a:ln>
        </p:spPr>
        <p:txBody>
          <a:bodyPr/>
          <a:lstStyle/>
          <a:p>
            <a:endParaRPr lang="zh-CN" altLang="en-US"/>
          </a:p>
        </p:txBody>
      </p:sp>
      <p:sp>
        <p:nvSpPr>
          <p:cNvPr id="49193" name="Freeform 41"/>
          <p:cNvSpPr>
            <a:spLocks/>
          </p:cNvSpPr>
          <p:nvPr/>
        </p:nvSpPr>
        <p:spPr bwMode="auto">
          <a:xfrm>
            <a:off x="4302125" y="4760913"/>
            <a:ext cx="155575" cy="122237"/>
          </a:xfrm>
          <a:custGeom>
            <a:avLst/>
            <a:gdLst/>
            <a:ahLst/>
            <a:cxnLst>
              <a:cxn ang="0">
                <a:pos x="138" y="69"/>
              </a:cxn>
              <a:cxn ang="0">
                <a:pos x="0" y="139"/>
              </a:cxn>
              <a:cxn ang="0">
                <a:pos x="0" y="0"/>
              </a:cxn>
              <a:cxn ang="0">
                <a:pos x="138" y="69"/>
              </a:cxn>
            </a:cxnLst>
            <a:rect l="0" t="0" r="r" b="b"/>
            <a:pathLst>
              <a:path w="138" h="139">
                <a:moveTo>
                  <a:pt x="138" y="69"/>
                </a:moveTo>
                <a:lnTo>
                  <a:pt x="0" y="139"/>
                </a:lnTo>
                <a:cubicBezTo>
                  <a:pt x="22" y="95"/>
                  <a:pt x="22" y="44"/>
                  <a:pt x="0" y="0"/>
                </a:cubicBezTo>
                <a:lnTo>
                  <a:pt x="138" y="6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9194" name="Freeform 42"/>
          <p:cNvSpPr>
            <a:spLocks/>
          </p:cNvSpPr>
          <p:nvPr/>
        </p:nvSpPr>
        <p:spPr bwMode="auto">
          <a:xfrm>
            <a:off x="3121025" y="4760913"/>
            <a:ext cx="155575" cy="122237"/>
          </a:xfrm>
          <a:custGeom>
            <a:avLst/>
            <a:gdLst/>
            <a:ahLst/>
            <a:cxnLst>
              <a:cxn ang="0">
                <a:pos x="0" y="69"/>
              </a:cxn>
              <a:cxn ang="0">
                <a:pos x="138" y="0"/>
              </a:cxn>
              <a:cxn ang="0">
                <a:pos x="138" y="139"/>
              </a:cxn>
              <a:cxn ang="0">
                <a:pos x="138" y="139"/>
              </a:cxn>
              <a:cxn ang="0">
                <a:pos x="0" y="69"/>
              </a:cxn>
            </a:cxnLst>
            <a:rect l="0" t="0" r="r" b="b"/>
            <a:pathLst>
              <a:path w="138" h="139">
                <a:moveTo>
                  <a:pt x="0" y="69"/>
                </a:moveTo>
                <a:lnTo>
                  <a:pt x="138" y="0"/>
                </a:lnTo>
                <a:cubicBezTo>
                  <a:pt x="116" y="44"/>
                  <a:pt x="116" y="95"/>
                  <a:pt x="138" y="139"/>
                </a:cubicBezTo>
                <a:lnTo>
                  <a:pt x="138" y="139"/>
                </a:lnTo>
                <a:lnTo>
                  <a:pt x="0" y="6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9196" name="Line 44"/>
          <p:cNvSpPr>
            <a:spLocks noChangeShapeType="1"/>
          </p:cNvSpPr>
          <p:nvPr/>
        </p:nvSpPr>
        <p:spPr bwMode="auto">
          <a:xfrm flipH="1">
            <a:off x="4600575" y="4395788"/>
            <a:ext cx="230188" cy="179387"/>
          </a:xfrm>
          <a:prstGeom prst="line">
            <a:avLst/>
          </a:prstGeom>
          <a:noFill/>
          <a:ln w="17463" cap="rnd">
            <a:solidFill>
              <a:srgbClr val="000000"/>
            </a:solidFill>
            <a:round/>
            <a:headEnd/>
            <a:tailEnd/>
          </a:ln>
        </p:spPr>
        <p:txBody>
          <a:bodyPr/>
          <a:lstStyle/>
          <a:p>
            <a:endParaRPr lang="zh-CN" altLang="en-US"/>
          </a:p>
        </p:txBody>
      </p:sp>
      <p:sp>
        <p:nvSpPr>
          <p:cNvPr id="49197" name="Freeform 45"/>
          <p:cNvSpPr>
            <a:spLocks/>
          </p:cNvSpPr>
          <p:nvPr/>
        </p:nvSpPr>
        <p:spPr bwMode="auto">
          <a:xfrm>
            <a:off x="4516438" y="4511675"/>
            <a:ext cx="166687" cy="128588"/>
          </a:xfrm>
          <a:custGeom>
            <a:avLst/>
            <a:gdLst/>
            <a:ahLst/>
            <a:cxnLst>
              <a:cxn ang="0">
                <a:pos x="0" y="147"/>
              </a:cxn>
              <a:cxn ang="0">
                <a:pos x="49" y="0"/>
              </a:cxn>
              <a:cxn ang="0">
                <a:pos x="147" y="98"/>
              </a:cxn>
              <a:cxn ang="0">
                <a:pos x="0" y="147"/>
              </a:cxn>
            </a:cxnLst>
            <a:rect l="0" t="0" r="r" b="b"/>
            <a:pathLst>
              <a:path w="147" h="147">
                <a:moveTo>
                  <a:pt x="0" y="147"/>
                </a:moveTo>
                <a:lnTo>
                  <a:pt x="49" y="0"/>
                </a:lnTo>
                <a:cubicBezTo>
                  <a:pt x="64" y="46"/>
                  <a:pt x="101" y="83"/>
                  <a:pt x="147" y="98"/>
                </a:cubicBezTo>
                <a:lnTo>
                  <a:pt x="0" y="147"/>
                </a:lnTo>
                <a:close/>
              </a:path>
            </a:pathLst>
          </a:custGeom>
          <a:solidFill>
            <a:srgbClr val="000000"/>
          </a:solidFill>
          <a:ln w="0">
            <a:solidFill>
              <a:srgbClr val="000000"/>
            </a:solidFill>
            <a:prstDash val="solid"/>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2"/>
                                        </p:tgtEl>
                                        <p:attrNameLst>
                                          <p:attrName>style.visibility</p:attrName>
                                        </p:attrNameLst>
                                      </p:cBhvr>
                                      <p:to>
                                        <p:strVal val="visible"/>
                                      </p:to>
                                    </p:set>
                                    <p:animEffect transition="in" filter="blinds(horizontal)">
                                      <p:cBhvr>
                                        <p:cTn id="7" dur="500"/>
                                        <p:tgtEl>
                                          <p:spTgt spid="49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blinds(horizontal)">
                                      <p:cBhvr>
                                        <p:cTn id="12" dur="500"/>
                                        <p:tgtEl>
                                          <p:spTgt spid="491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61"/>
                                        </p:tgtEl>
                                        <p:attrNameLst>
                                          <p:attrName>style.visibility</p:attrName>
                                        </p:attrNameLst>
                                      </p:cBhvr>
                                      <p:to>
                                        <p:strVal val="visible"/>
                                      </p:to>
                                    </p:set>
                                    <p:animEffect transition="in" filter="blinds(horizontal)">
                                      <p:cBhvr>
                                        <p:cTn id="17" dur="500"/>
                                        <p:tgtEl>
                                          <p:spTgt spid="491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80"/>
                                        </p:tgtEl>
                                        <p:attrNameLst>
                                          <p:attrName>style.visibility</p:attrName>
                                        </p:attrNameLst>
                                      </p:cBhvr>
                                      <p:to>
                                        <p:strVal val="visible"/>
                                      </p:to>
                                    </p:set>
                                    <p:animEffect transition="in" filter="fade">
                                      <p:cBhvr>
                                        <p:cTn id="22" dur="500"/>
                                        <p:tgtEl>
                                          <p:spTgt spid="4918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176"/>
                                        </p:tgtEl>
                                        <p:attrNameLst>
                                          <p:attrName>style.visibility</p:attrName>
                                        </p:attrNameLst>
                                      </p:cBhvr>
                                      <p:to>
                                        <p:strVal val="visible"/>
                                      </p:to>
                                    </p:set>
                                    <p:animEffect transition="in" filter="fade">
                                      <p:cBhvr>
                                        <p:cTn id="25" dur="500"/>
                                        <p:tgtEl>
                                          <p:spTgt spid="4917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175"/>
                                        </p:tgtEl>
                                        <p:attrNameLst>
                                          <p:attrName>style.visibility</p:attrName>
                                        </p:attrNameLst>
                                      </p:cBhvr>
                                      <p:to>
                                        <p:strVal val="visible"/>
                                      </p:to>
                                    </p:set>
                                    <p:animEffect transition="in" filter="fade">
                                      <p:cBhvr>
                                        <p:cTn id="28" dur="500"/>
                                        <p:tgtEl>
                                          <p:spTgt spid="491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9182"/>
                                        </p:tgtEl>
                                        <p:attrNameLst>
                                          <p:attrName>style.visibility</p:attrName>
                                        </p:attrNameLst>
                                      </p:cBhvr>
                                      <p:to>
                                        <p:strVal val="visible"/>
                                      </p:to>
                                    </p:set>
                                    <p:animEffect transition="in" filter="fade">
                                      <p:cBhvr>
                                        <p:cTn id="33" dur="500"/>
                                        <p:tgtEl>
                                          <p:spTgt spid="491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9158"/>
                                        </p:tgtEl>
                                        <p:attrNameLst>
                                          <p:attrName>style.visibility</p:attrName>
                                        </p:attrNameLst>
                                      </p:cBhvr>
                                      <p:to>
                                        <p:strVal val="visible"/>
                                      </p:to>
                                    </p:set>
                                    <p:animEffect transition="in" filter="fade">
                                      <p:cBhvr>
                                        <p:cTn id="36" dur="500"/>
                                        <p:tgtEl>
                                          <p:spTgt spid="491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177"/>
                                        </p:tgtEl>
                                        <p:attrNameLst>
                                          <p:attrName>style.visibility</p:attrName>
                                        </p:attrNameLst>
                                      </p:cBhvr>
                                      <p:to>
                                        <p:strVal val="visible"/>
                                      </p:to>
                                    </p:set>
                                    <p:animEffect transition="in" filter="fade">
                                      <p:cBhvr>
                                        <p:cTn id="39" dur="500"/>
                                        <p:tgtEl>
                                          <p:spTgt spid="49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P spid="49160" grpId="0"/>
      <p:bldP spid="49161" grpId="0" animBg="1"/>
      <p:bldP spid="49162" grpId="0"/>
      <p:bldP spid="49175" grpId="0" animBg="1"/>
      <p:bldP spid="49176" grpId="0" animBg="1"/>
      <p:bldP spid="49177" grpId="0" animBg="1"/>
      <p:bldP spid="49180" grpId="0"/>
      <p:bldP spid="491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idx="4294967295"/>
          </p:nvPr>
        </p:nvSpPr>
        <p:spPr>
          <a:xfrm>
            <a:off x="395288" y="916360"/>
            <a:ext cx="6429375" cy="614363"/>
          </a:xfrm>
        </p:spPr>
        <p:txBody>
          <a:bodyPr/>
          <a:lstStyle/>
          <a:p>
            <a:pPr algn="l"/>
            <a:r>
              <a:rPr lang="zh-CN" altLang="en-US" sz="2400" dirty="0" smtClean="0">
                <a:solidFill>
                  <a:srgbClr val="007D7A"/>
                </a:solidFill>
                <a:latin typeface="Times New Roman" pitchFamily="18" charset="0"/>
                <a:cs typeface="Times New Roman" pitchFamily="18" charset="0"/>
              </a:rPr>
              <a:t>二、拥塞窗口的概念</a:t>
            </a:r>
          </a:p>
        </p:txBody>
      </p:sp>
      <p:sp>
        <p:nvSpPr>
          <p:cNvPr id="50178" name="内容占位符 2"/>
          <p:cNvSpPr>
            <a:spLocks noGrp="1"/>
          </p:cNvSpPr>
          <p:nvPr>
            <p:ph idx="4294967295"/>
          </p:nvPr>
        </p:nvSpPr>
        <p:spPr>
          <a:xfrm>
            <a:off x="361256" y="1636440"/>
            <a:ext cx="5904334" cy="2520950"/>
          </a:xfrm>
        </p:spPr>
        <p:txBody>
          <a:bodyPr/>
          <a:lstStyle/>
          <a:p>
            <a:pPr>
              <a:lnSpc>
                <a:spcPct val="150000"/>
              </a:lnSpc>
            </a:pPr>
            <a:r>
              <a:rPr lang="zh-CN" altLang="en-US" sz="2000" dirty="0" smtClean="0">
                <a:solidFill>
                  <a:srgbClr val="1A3868"/>
                </a:solidFill>
                <a:latin typeface="Times New Roman" pitchFamily="18" charset="0"/>
                <a:cs typeface="Times New Roman" pitchFamily="18" charset="0"/>
              </a:rPr>
              <a:t>拥塞窗口 </a:t>
            </a:r>
            <a:r>
              <a:rPr lang="en-US" altLang="zh-CN" sz="2000" dirty="0" smtClean="0">
                <a:solidFill>
                  <a:srgbClr val="1A3868"/>
                </a:solidFill>
                <a:latin typeface="Times New Roman" pitchFamily="18" charset="0"/>
                <a:cs typeface="Times New Roman" pitchFamily="18" charset="0"/>
              </a:rPr>
              <a:t>(congestion window) </a:t>
            </a:r>
            <a:r>
              <a:rPr lang="zh-CN" altLang="en-US" sz="2000" dirty="0" smtClean="0">
                <a:solidFill>
                  <a:srgbClr val="1A3868"/>
                </a:solidFill>
                <a:latin typeface="Times New Roman" pitchFamily="18" charset="0"/>
                <a:cs typeface="Times New Roman" pitchFamily="18" charset="0"/>
              </a:rPr>
              <a:t>是</a:t>
            </a:r>
            <a:r>
              <a:rPr lang="zh-CN" altLang="en-US" sz="2000" dirty="0" smtClean="0">
                <a:solidFill>
                  <a:srgbClr val="C00000"/>
                </a:solidFill>
                <a:latin typeface="Times New Roman" pitchFamily="18" charset="0"/>
                <a:cs typeface="Times New Roman" pitchFamily="18" charset="0"/>
              </a:rPr>
              <a:t>发送方根据网络拥塞情况确定的窗口值</a:t>
            </a:r>
            <a:r>
              <a:rPr lang="zh-CN" altLang="en-US" sz="2000" dirty="0" smtClean="0">
                <a:solidFill>
                  <a:srgbClr val="1A3868"/>
                </a:solidFill>
                <a:latin typeface="Times New Roman" pitchFamily="18" charset="0"/>
                <a:cs typeface="Times New Roman" pitchFamily="18" charset="0"/>
              </a:rPr>
              <a:t>。</a:t>
            </a:r>
          </a:p>
          <a:p>
            <a:pPr>
              <a:lnSpc>
                <a:spcPct val="150000"/>
              </a:lnSpc>
            </a:pPr>
            <a:r>
              <a:rPr lang="zh-CN" altLang="en-US" sz="2000" dirty="0" smtClean="0">
                <a:solidFill>
                  <a:srgbClr val="1A3868"/>
                </a:solidFill>
                <a:latin typeface="Times New Roman" pitchFamily="18" charset="0"/>
                <a:cs typeface="Times New Roman" pitchFamily="18" charset="0"/>
              </a:rPr>
              <a:t>发送方在确定发送窗口时，应该取“通知窗口”和“拥塞窗口 ”中的较小值。</a:t>
            </a:r>
            <a:endParaRPr lang="en-US" altLang="zh-CN" sz="2000" dirty="0" smtClean="0">
              <a:solidFill>
                <a:srgbClr val="1A3868"/>
              </a:solidFill>
              <a:latin typeface="Times New Roman" pitchFamily="18" charset="0"/>
              <a:cs typeface="Times New Roman" pitchFamily="18" charset="0"/>
            </a:endParaRPr>
          </a:p>
          <a:p>
            <a:pPr>
              <a:lnSpc>
                <a:spcPct val="150000"/>
              </a:lnSpc>
            </a:pPr>
            <a:endParaRPr lang="zh-CN" altLang="en-US" sz="2000" dirty="0" smtClean="0">
              <a:solidFill>
                <a:srgbClr val="1A3868"/>
              </a:solidFill>
              <a:latin typeface="Times New Roman" pitchFamily="18" charset="0"/>
              <a:cs typeface="Times New Roman" pitchFamily="18" charset="0"/>
            </a:endParaRPr>
          </a:p>
          <a:p>
            <a:pPr>
              <a:lnSpc>
                <a:spcPct val="150000"/>
              </a:lnSpc>
            </a:pPr>
            <a:r>
              <a:rPr lang="zh-CN" altLang="en-US" sz="2000" dirty="0" smtClean="0">
                <a:solidFill>
                  <a:srgbClr val="1A3868"/>
                </a:solidFill>
                <a:latin typeface="Times New Roman" pitchFamily="18" charset="0"/>
                <a:cs typeface="Times New Roman" pitchFamily="18" charset="0"/>
              </a:rPr>
              <a:t>未发生拥塞时， “通知窗口”</a:t>
            </a:r>
            <a:r>
              <a:rPr lang="en-US" altLang="zh-CN" sz="2000" dirty="0" smtClean="0">
                <a:solidFill>
                  <a:srgbClr val="1A3868"/>
                </a:solidFill>
                <a:latin typeface="Times New Roman" pitchFamily="18" charset="0"/>
                <a:cs typeface="Times New Roman" pitchFamily="18" charset="0"/>
              </a:rPr>
              <a:t>=</a:t>
            </a:r>
            <a:r>
              <a:rPr lang="zh-CN" altLang="en-US" sz="2000" dirty="0">
                <a:solidFill>
                  <a:srgbClr val="1A3868"/>
                </a:solidFill>
                <a:latin typeface="Times New Roman" pitchFamily="18" charset="0"/>
                <a:cs typeface="Times New Roman" pitchFamily="18" charset="0"/>
              </a:rPr>
              <a:t>“拥塞窗口</a:t>
            </a:r>
            <a:r>
              <a:rPr lang="zh-CN" altLang="en-US" sz="1800" b="1" dirty="0" smtClean="0">
                <a:solidFill>
                  <a:srgbClr val="2D2DB9"/>
                </a:solidFill>
                <a:latin typeface="Times New Roman" pitchFamily="18" charset="0"/>
                <a:cs typeface="Times New Roman" pitchFamily="18" charset="0"/>
              </a:rPr>
              <a:t> ”</a:t>
            </a:r>
          </a:p>
        </p:txBody>
      </p:sp>
      <p:sp>
        <p:nvSpPr>
          <p:cNvPr id="4" name="TextBox 1"/>
          <p:cNvSpPr txBox="1"/>
          <p:nvPr/>
        </p:nvSpPr>
        <p:spPr>
          <a:xfrm>
            <a:off x="1168605" y="3704878"/>
            <a:ext cx="4289636" cy="392415"/>
          </a:xfrm>
          <a:prstGeom prst="rect">
            <a:avLst/>
          </a:prstGeom>
          <a:noFill/>
        </p:spPr>
        <p:txBody>
          <a:bodyPr wrap="none" lIns="0" tIns="0" rIns="0" rtlCol="0">
            <a:spAutoFit/>
          </a:bodyPr>
          <a:lstStyle/>
          <a:p>
            <a:pPr defTabSz="-635">
              <a:lnSpc>
                <a:spcPts val="2700"/>
              </a:lnSpc>
            </a:pPr>
            <a:r>
              <a:rPr lang="zh-CN" altLang="en-US" sz="2000" u="none" dirty="0" smtClean="0">
                <a:solidFill>
                  <a:srgbClr val="00B050"/>
                </a:solidFill>
                <a:latin typeface="Times New Roman" panose="02020603050405020304" pitchFamily="18" charset="0"/>
                <a:ea typeface="黑体" panose="02010609060101010101" pitchFamily="2" charset="-122"/>
                <a:cs typeface="Times New Roman" panose="02020603050405020304" pitchFamily="18" charset="0"/>
              </a:rPr>
              <a:t>发送窗口 </a:t>
            </a:r>
            <a:r>
              <a:rPr lang="en-US" altLang="zh-CN" sz="2000" u="none" dirty="0" smtClean="0">
                <a:solidFill>
                  <a:srgbClr val="00B050"/>
                </a:solidFill>
                <a:latin typeface="Times New Roman" panose="02020603050405020304" pitchFamily="18" charset="0"/>
                <a:ea typeface="黑体" panose="02010609060101010101" pitchFamily="2" charset="-122"/>
                <a:cs typeface="Times New Roman" panose="02020603050405020304" pitchFamily="18" charset="0"/>
              </a:rPr>
              <a:t>= min [</a:t>
            </a:r>
            <a:r>
              <a:rPr lang="zh-CN" altLang="en-US" sz="2000" u="none" dirty="0">
                <a:solidFill>
                  <a:srgbClr val="00B050"/>
                </a:solidFill>
                <a:ea typeface="黑体" panose="02010609060101010101" pitchFamily="2" charset="-122"/>
              </a:rPr>
              <a:t>通知</a:t>
            </a:r>
            <a:r>
              <a:rPr lang="zh-CN" altLang="en-US" sz="2000" u="none" dirty="0" smtClean="0">
                <a:solidFill>
                  <a:srgbClr val="00B050"/>
                </a:solidFill>
                <a:latin typeface="Times New Roman" panose="02020603050405020304" pitchFamily="18" charset="0"/>
                <a:ea typeface="黑体" panose="02010609060101010101" pitchFamily="2" charset="-122"/>
                <a:cs typeface="Times New Roman" panose="02020603050405020304" pitchFamily="18" charset="0"/>
              </a:rPr>
              <a:t>窗口，拥塞窗口</a:t>
            </a:r>
            <a:r>
              <a:rPr lang="en-US" altLang="zh-CN" sz="2000" u="none" dirty="0" smtClean="0">
                <a:solidFill>
                  <a:srgbClr val="00B050"/>
                </a:solidFill>
                <a:latin typeface="Times New Roman" panose="02020603050405020304" pitchFamily="18" charset="0"/>
                <a:ea typeface="黑体" panose="02010609060101010101" pitchFamily="2" charset="-122"/>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215900" y="628650"/>
            <a:ext cx="5795963" cy="674688"/>
          </a:xfrm>
        </p:spPr>
        <p:txBody>
          <a:bodyPr anchor="b"/>
          <a:lstStyle/>
          <a:p>
            <a:r>
              <a:rPr lang="zh-CN" altLang="en-US" sz="2400" dirty="0" smtClean="0">
                <a:solidFill>
                  <a:srgbClr val="007D7A"/>
                </a:solidFill>
                <a:latin typeface="Times New Roman" pitchFamily="18" charset="0"/>
                <a:cs typeface="Times New Roman" pitchFamily="18" charset="0"/>
              </a:rPr>
              <a:t>三、拥塞控制方法</a:t>
            </a:r>
            <a:r>
              <a:rPr lang="en-US" altLang="zh-CN" sz="2400" dirty="0" smtClean="0">
                <a:solidFill>
                  <a:srgbClr val="007D7A"/>
                </a:solidFill>
                <a:latin typeface="Times New Roman" pitchFamily="18" charset="0"/>
                <a:cs typeface="Times New Roman" pitchFamily="18" charset="0"/>
              </a:rPr>
              <a:t>——</a:t>
            </a:r>
            <a:r>
              <a:rPr lang="zh-CN" altLang="en-US" sz="2400" dirty="0" smtClean="0">
                <a:solidFill>
                  <a:srgbClr val="007D7A"/>
                </a:solidFill>
                <a:latin typeface="Times New Roman" pitchFamily="18" charset="0"/>
                <a:cs typeface="Times New Roman" pitchFamily="18" charset="0"/>
              </a:rPr>
              <a:t>慢开始和拥塞避免</a:t>
            </a:r>
          </a:p>
        </p:txBody>
      </p:sp>
      <p:sp>
        <p:nvSpPr>
          <p:cNvPr id="366595" name="Rectangle 3"/>
          <p:cNvSpPr>
            <a:spLocks noGrp="1" noChangeArrowheads="1"/>
          </p:cNvSpPr>
          <p:nvPr>
            <p:ph type="body" idx="4294967295"/>
          </p:nvPr>
        </p:nvSpPr>
        <p:spPr>
          <a:xfrm>
            <a:off x="250824" y="1492250"/>
            <a:ext cx="6337399" cy="3384550"/>
          </a:xfrm>
        </p:spPr>
        <p:txBody>
          <a:bodyPr/>
          <a:lstStyle/>
          <a:p>
            <a:pPr>
              <a:buClr>
                <a:srgbClr val="1A3868"/>
              </a:buClr>
            </a:pPr>
            <a:r>
              <a:rPr lang="zh-CN" altLang="en-US" sz="2000" dirty="0" smtClean="0">
                <a:solidFill>
                  <a:srgbClr val="1A3868"/>
                </a:solidFill>
                <a:latin typeface="Times New Roman" pitchFamily="18" charset="0"/>
                <a:cs typeface="Times New Roman" pitchFamily="18" charset="0"/>
              </a:rPr>
              <a:t>发送方维持一个</a:t>
            </a:r>
            <a:r>
              <a:rPr lang="zh-CN" altLang="en-US" sz="2000" dirty="0" smtClean="0">
                <a:solidFill>
                  <a:srgbClr val="00B050"/>
                </a:solidFill>
                <a:latin typeface="Times New Roman" pitchFamily="18" charset="0"/>
                <a:cs typeface="Times New Roman" pitchFamily="18" charset="0"/>
              </a:rPr>
              <a:t>拥塞窗口 </a:t>
            </a:r>
            <a:r>
              <a:rPr lang="en-US" altLang="zh-CN" sz="2000" dirty="0" err="1" smtClean="0">
                <a:solidFill>
                  <a:srgbClr val="00B050"/>
                </a:solidFill>
                <a:latin typeface="Times New Roman" pitchFamily="18" charset="0"/>
                <a:cs typeface="Times New Roman" pitchFamily="18" charset="0"/>
              </a:rPr>
              <a:t>cwnd</a:t>
            </a:r>
            <a:r>
              <a:rPr lang="en-US" altLang="zh-CN" sz="2000" dirty="0" smtClean="0">
                <a:solidFill>
                  <a:srgbClr val="00B050"/>
                </a:solidFill>
                <a:latin typeface="Times New Roman" pitchFamily="18" charset="0"/>
                <a:cs typeface="Times New Roman" pitchFamily="18" charset="0"/>
              </a:rPr>
              <a:t> </a:t>
            </a:r>
            <a:r>
              <a:rPr lang="zh-CN" altLang="en-US" sz="2000" dirty="0" smtClean="0">
                <a:solidFill>
                  <a:srgbClr val="00B050"/>
                </a:solidFill>
                <a:latin typeface="Times New Roman" pitchFamily="18" charset="0"/>
                <a:cs typeface="Times New Roman" pitchFamily="18" charset="0"/>
              </a:rPr>
              <a:t>状态变量</a:t>
            </a:r>
            <a:r>
              <a:rPr lang="zh-CN" altLang="en-US" sz="2000" dirty="0" smtClean="0">
                <a:solidFill>
                  <a:srgbClr val="1A3868"/>
                </a:solidFill>
                <a:latin typeface="Times New Roman" pitchFamily="18" charset="0"/>
                <a:cs typeface="Times New Roman" pitchFamily="18" charset="0"/>
              </a:rPr>
              <a:t>，大小取决于网络的拥塞程度，并且动态变化。</a:t>
            </a:r>
          </a:p>
          <a:p>
            <a:pPr>
              <a:buClr>
                <a:srgbClr val="1A3868"/>
              </a:buClr>
            </a:pPr>
            <a:r>
              <a:rPr lang="zh-CN" altLang="en-US" sz="2000" dirty="0" smtClean="0">
                <a:solidFill>
                  <a:srgbClr val="C00000"/>
                </a:solidFill>
                <a:latin typeface="Times New Roman" pitchFamily="18" charset="0"/>
                <a:cs typeface="Times New Roman" pitchFamily="18" charset="0"/>
              </a:rPr>
              <a:t>发送方控制拥塞窗口的原则</a:t>
            </a:r>
            <a:r>
              <a:rPr lang="zh-CN" altLang="en-US" sz="2000" dirty="0" smtClean="0">
                <a:solidFill>
                  <a:srgbClr val="1A3868"/>
                </a:solidFill>
                <a:latin typeface="Times New Roman" pitchFamily="18" charset="0"/>
                <a:cs typeface="Times New Roman" pitchFamily="18" charset="0"/>
              </a:rPr>
              <a:t>：</a:t>
            </a:r>
          </a:p>
          <a:p>
            <a:pPr lvl="1">
              <a:buClr>
                <a:srgbClr val="1A3868"/>
              </a:buClr>
              <a:buFontTx/>
              <a:buChar char="•"/>
            </a:pPr>
            <a:r>
              <a:rPr lang="zh-CN" altLang="en-US" dirty="0" smtClean="0">
                <a:solidFill>
                  <a:srgbClr val="1A3868"/>
                </a:solidFill>
                <a:latin typeface="Times New Roman" pitchFamily="18" charset="0"/>
                <a:cs typeface="Times New Roman" pitchFamily="18" charset="0"/>
              </a:rPr>
              <a:t>没有拥塞，窗口增大；出现拥塞，窗口减小。 </a:t>
            </a:r>
          </a:p>
          <a:p>
            <a:pPr>
              <a:spcBef>
                <a:spcPct val="40000"/>
              </a:spcBef>
              <a:buClr>
                <a:srgbClr val="1A3868"/>
              </a:buClr>
            </a:pPr>
            <a:r>
              <a:rPr lang="zh-CN" altLang="en-US" sz="2000" dirty="0" smtClean="0">
                <a:solidFill>
                  <a:srgbClr val="1A3868"/>
                </a:solidFill>
                <a:latin typeface="Times New Roman" pitchFamily="18" charset="0"/>
                <a:cs typeface="Times New Roman" pitchFamily="18" charset="0"/>
              </a:rPr>
              <a:t>如何发现网络出现拥塞？</a:t>
            </a:r>
          </a:p>
          <a:p>
            <a:pPr lvl="1">
              <a:buClr>
                <a:srgbClr val="1A3868"/>
              </a:buClr>
              <a:buFontTx/>
              <a:buChar char="•"/>
            </a:pPr>
            <a:r>
              <a:rPr lang="zh-CN" altLang="en-US" dirty="0" smtClean="0">
                <a:solidFill>
                  <a:srgbClr val="C00000"/>
                </a:solidFill>
                <a:latin typeface="Times New Roman" pitchFamily="18" charset="0"/>
                <a:cs typeface="Times New Roman" pitchFamily="18" charset="0"/>
              </a:rPr>
              <a:t>路由器是否丢弃分组！</a:t>
            </a:r>
            <a:r>
              <a:rPr lang="zh-CN" altLang="en-US" dirty="0">
                <a:solidFill>
                  <a:srgbClr val="1A3868"/>
                </a:solidFill>
                <a:latin typeface="Times New Roman" pitchFamily="18" charset="0"/>
                <a:cs typeface="Times New Roman" pitchFamily="18" charset="0"/>
              </a:rPr>
              <a:t>（网络中传输的分组总量较大，超过路由器的接收能力</a:t>
            </a:r>
            <a:r>
              <a:rPr lang="zh-CN" altLang="en-US" dirty="0" smtClean="0">
                <a:solidFill>
                  <a:srgbClr val="1A3868"/>
                </a:solidFill>
                <a:latin typeface="Times New Roman" pitchFamily="18" charset="0"/>
                <a:cs typeface="Times New Roman" pitchFamily="18" charset="0"/>
              </a:rPr>
              <a:t>。）</a:t>
            </a:r>
            <a:endParaRPr lang="en-US" altLang="zh-CN" dirty="0" smtClean="0">
              <a:solidFill>
                <a:srgbClr val="1A3868"/>
              </a:solidFill>
              <a:latin typeface="Times New Roman" pitchFamily="18" charset="0"/>
              <a:cs typeface="Times New Roman" pitchFamily="18" charset="0"/>
            </a:endParaRPr>
          </a:p>
          <a:p>
            <a:pPr lvl="1" defTabSz="-635">
              <a:buClr>
                <a:srgbClr val="1A3868"/>
              </a:buClr>
              <a:buFontTx/>
              <a:buChar char="•"/>
            </a:pPr>
            <a:r>
              <a:rPr lang="zh-CN" altLang="en-US" dirty="0">
                <a:solidFill>
                  <a:srgbClr val="00B050"/>
                </a:solidFill>
                <a:latin typeface="Times New Roman" pitchFamily="18" charset="0"/>
                <a:cs typeface="Times New Roman" pitchFamily="18" charset="0"/>
              </a:rPr>
              <a:t>发送方</a:t>
            </a:r>
            <a:r>
              <a:rPr lang="zh-CN" altLang="en-US" dirty="0">
                <a:solidFill>
                  <a:srgbClr val="1A3868"/>
                </a:solidFill>
                <a:latin typeface="Times New Roman" pitchFamily="18" charset="0"/>
                <a:cs typeface="Times New Roman" pitchFamily="18" charset="0"/>
              </a:rPr>
              <a:t>根据</a:t>
            </a:r>
            <a:r>
              <a:rPr lang="zh-CN" altLang="en-US" dirty="0">
                <a:solidFill>
                  <a:srgbClr val="C00000"/>
                </a:solidFill>
                <a:latin typeface="Times New Roman" pitchFamily="18" charset="0"/>
                <a:cs typeface="Times New Roman" pitchFamily="18" charset="0"/>
              </a:rPr>
              <a:t>超时</a:t>
            </a:r>
            <a:r>
              <a:rPr lang="zh-CN" altLang="en-US" dirty="0">
                <a:solidFill>
                  <a:srgbClr val="1A3868"/>
                </a:solidFill>
                <a:latin typeface="Times New Roman" pitchFamily="18" charset="0"/>
                <a:cs typeface="Times New Roman" pitchFamily="18" charset="0"/>
              </a:rPr>
              <a:t>来预测网络出现拥塞，</a:t>
            </a:r>
            <a:r>
              <a:rPr lang="zh-CN" altLang="en-US" dirty="0">
                <a:solidFill>
                  <a:srgbClr val="00B050"/>
                </a:solidFill>
                <a:latin typeface="Times New Roman" pitchFamily="18" charset="0"/>
                <a:cs typeface="Times New Roman" pitchFamily="18" charset="0"/>
              </a:rPr>
              <a:t>接收方</a:t>
            </a:r>
            <a:r>
              <a:rPr lang="zh-CN" altLang="en-US" dirty="0">
                <a:solidFill>
                  <a:srgbClr val="1A3868"/>
                </a:solidFill>
                <a:latin typeface="Times New Roman" pitchFamily="18" charset="0"/>
                <a:cs typeface="Times New Roman" pitchFamily="18" charset="0"/>
              </a:rPr>
              <a:t>可以</a:t>
            </a:r>
            <a:r>
              <a:rPr lang="zh-CN" altLang="en-US" dirty="0" smtClean="0">
                <a:solidFill>
                  <a:srgbClr val="1A3868"/>
                </a:solidFill>
                <a:latin typeface="Times New Roman" pitchFamily="18" charset="0"/>
                <a:cs typeface="Times New Roman" pitchFamily="18" charset="0"/>
              </a:rPr>
              <a:t>通过</a:t>
            </a:r>
            <a:r>
              <a:rPr lang="zh-CN" altLang="en-US" dirty="0">
                <a:solidFill>
                  <a:srgbClr val="C00000"/>
                </a:solidFill>
                <a:latin typeface="Times New Roman" pitchFamily="18" charset="0"/>
                <a:cs typeface="Times New Roman" pitchFamily="18" charset="0"/>
              </a:rPr>
              <a:t>发送重复确认</a:t>
            </a:r>
            <a:r>
              <a:rPr lang="zh-CN" altLang="en-US" dirty="0">
                <a:solidFill>
                  <a:srgbClr val="1A3868"/>
                </a:solidFill>
                <a:latin typeface="Times New Roman" pitchFamily="18" charset="0"/>
                <a:cs typeface="Times New Roman" pitchFamily="18" charset="0"/>
              </a:rPr>
              <a:t>来报告</a:t>
            </a:r>
            <a:r>
              <a:rPr lang="zh-CN" altLang="en-US" dirty="0" smtClean="0">
                <a:solidFill>
                  <a:srgbClr val="1A3868"/>
                </a:solidFill>
                <a:latin typeface="Times New Roman" pitchFamily="18" charset="0"/>
                <a:cs typeface="Times New Roman" pitchFamily="18" charset="0"/>
              </a:rPr>
              <a:t>拥塞。</a:t>
            </a:r>
            <a:endParaRPr lang="en-US" altLang="zh-CN" dirty="0">
              <a:solidFill>
                <a:srgbClr val="1A3868"/>
              </a:solidFill>
              <a:latin typeface="Times New Roman" pitchFamily="18" charset="0"/>
              <a:cs typeface="Times New Roman" pitchFamily="18" charset="0"/>
            </a:endParaRPr>
          </a:p>
          <a:p>
            <a:pPr lvl="1">
              <a:buClr>
                <a:srgbClr val="1A3868"/>
              </a:buClr>
              <a:buFontTx/>
              <a:buChar char="•"/>
            </a:pPr>
            <a:endParaRPr lang="zh-CN" altLang="en-US" dirty="0">
              <a:solidFill>
                <a:srgbClr val="1A3868"/>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6595">
                                            <p:txEl>
                                              <p:pRg st="1" end="1"/>
                                            </p:txEl>
                                          </p:spTgt>
                                        </p:tgtEl>
                                        <p:attrNameLst>
                                          <p:attrName>style.visibility</p:attrName>
                                        </p:attrNameLst>
                                      </p:cBhvr>
                                      <p:to>
                                        <p:strVal val="visible"/>
                                      </p:to>
                                    </p:set>
                                    <p:animEffect transition="in" filter="blinds(horizontal)">
                                      <p:cBhvr>
                                        <p:cTn id="7" dur="500"/>
                                        <p:tgtEl>
                                          <p:spTgt spid="3665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6595">
                                            <p:txEl>
                                              <p:pRg st="2" end="2"/>
                                            </p:txEl>
                                          </p:spTgt>
                                        </p:tgtEl>
                                        <p:attrNameLst>
                                          <p:attrName>style.visibility</p:attrName>
                                        </p:attrNameLst>
                                      </p:cBhvr>
                                      <p:to>
                                        <p:strVal val="visible"/>
                                      </p:to>
                                    </p:set>
                                    <p:animEffect transition="in" filter="blinds(horizontal)">
                                      <p:cBhvr>
                                        <p:cTn id="12" dur="500"/>
                                        <p:tgtEl>
                                          <p:spTgt spid="3665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6595">
                                            <p:txEl>
                                              <p:pRg st="3" end="3"/>
                                            </p:txEl>
                                          </p:spTgt>
                                        </p:tgtEl>
                                        <p:attrNameLst>
                                          <p:attrName>style.visibility</p:attrName>
                                        </p:attrNameLst>
                                      </p:cBhvr>
                                      <p:to>
                                        <p:strVal val="visible"/>
                                      </p:to>
                                    </p:set>
                                    <p:animEffect transition="in" filter="blinds(horizontal)">
                                      <p:cBhvr>
                                        <p:cTn id="17" dur="500"/>
                                        <p:tgtEl>
                                          <p:spTgt spid="3665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6595">
                                            <p:txEl>
                                              <p:pRg st="4" end="4"/>
                                            </p:txEl>
                                          </p:spTgt>
                                        </p:tgtEl>
                                        <p:attrNameLst>
                                          <p:attrName>style.visibility</p:attrName>
                                        </p:attrNameLst>
                                      </p:cBhvr>
                                      <p:to>
                                        <p:strVal val="visible"/>
                                      </p:to>
                                    </p:set>
                                    <p:animEffect transition="in" filter="blinds(horizontal)">
                                      <p:cBhvr>
                                        <p:cTn id="22" dur="500"/>
                                        <p:tgtEl>
                                          <p:spTgt spid="3665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6595">
                                            <p:txEl>
                                              <p:pRg st="5" end="5"/>
                                            </p:txEl>
                                          </p:spTgt>
                                        </p:tgtEl>
                                        <p:attrNameLst>
                                          <p:attrName>style.visibility</p:attrName>
                                        </p:attrNameLst>
                                      </p:cBhvr>
                                      <p:to>
                                        <p:strVal val="visible"/>
                                      </p:to>
                                    </p:set>
                                    <p:animEffect transition="in" filter="blinds(horizontal)">
                                      <p:cBhvr>
                                        <p:cTn id="27" dur="500"/>
                                        <p:tgtEl>
                                          <p:spTgt spid="366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93" name="Rectangle 213"/>
          <p:cNvSpPr>
            <a:spLocks noGrp="1" noChangeArrowheads="1"/>
          </p:cNvSpPr>
          <p:nvPr>
            <p:ph type="body" idx="4294967295"/>
          </p:nvPr>
        </p:nvSpPr>
        <p:spPr>
          <a:xfrm>
            <a:off x="322263" y="1636713"/>
            <a:ext cx="6481762" cy="2447925"/>
          </a:xfrm>
        </p:spPr>
        <p:txBody>
          <a:bodyPr/>
          <a:lstStyle/>
          <a:p>
            <a:pPr algn="just">
              <a:lnSpc>
                <a:spcPct val="120000"/>
              </a:lnSpc>
              <a:spcBef>
                <a:spcPct val="10000"/>
              </a:spcBef>
              <a:buClr>
                <a:srgbClr val="1A3868"/>
              </a:buClr>
            </a:pPr>
            <a:r>
              <a:rPr lang="zh-CN" altLang="en-US" sz="2000" dirty="0" smtClean="0">
                <a:solidFill>
                  <a:srgbClr val="1A3868"/>
                </a:solidFill>
                <a:latin typeface="Times New Roman" pitchFamily="18" charset="0"/>
                <a:cs typeface="Times New Roman" pitchFamily="18" charset="0"/>
              </a:rPr>
              <a:t>拥塞窗口初始值 </a:t>
            </a:r>
            <a:r>
              <a:rPr lang="en-US" altLang="zh-CN" sz="2000" dirty="0" err="1" smtClean="0">
                <a:solidFill>
                  <a:srgbClr val="1A3868"/>
                </a:solidFill>
                <a:latin typeface="Times New Roman" pitchFamily="18" charset="0"/>
                <a:cs typeface="Times New Roman" pitchFamily="18" charset="0"/>
              </a:rPr>
              <a:t>cwnd</a:t>
            </a:r>
            <a:r>
              <a:rPr lang="en-US" altLang="zh-CN" sz="2000" dirty="0" smtClean="0">
                <a:solidFill>
                  <a:srgbClr val="1A3868"/>
                </a:solidFill>
                <a:latin typeface="Times New Roman" pitchFamily="18" charset="0"/>
                <a:cs typeface="Times New Roman" pitchFamily="18" charset="0"/>
              </a:rPr>
              <a:t>=1</a:t>
            </a:r>
            <a:r>
              <a:rPr lang="zh-CN" altLang="en-US" sz="2000" dirty="0" smtClean="0">
                <a:solidFill>
                  <a:srgbClr val="1A3868"/>
                </a:solidFill>
                <a:latin typeface="Times New Roman" pitchFamily="18" charset="0"/>
                <a:cs typeface="Times New Roman" pitchFamily="18" charset="0"/>
              </a:rPr>
              <a:t>，即一个最大报文段 </a:t>
            </a:r>
            <a:r>
              <a:rPr lang="en-US" altLang="zh-CN" sz="2000" dirty="0" smtClean="0">
                <a:solidFill>
                  <a:srgbClr val="1A3868"/>
                </a:solidFill>
                <a:latin typeface="Times New Roman" pitchFamily="18" charset="0"/>
                <a:cs typeface="Times New Roman" pitchFamily="18" charset="0"/>
              </a:rPr>
              <a:t>MSS </a:t>
            </a:r>
            <a:r>
              <a:rPr lang="zh-CN" altLang="en-US" sz="2000" dirty="0" smtClean="0">
                <a:solidFill>
                  <a:srgbClr val="1A3868"/>
                </a:solidFill>
                <a:latin typeface="Times New Roman" pitchFamily="18" charset="0"/>
                <a:cs typeface="Times New Roman" pitchFamily="18" charset="0"/>
              </a:rPr>
              <a:t>。</a:t>
            </a:r>
          </a:p>
          <a:p>
            <a:pPr algn="just">
              <a:lnSpc>
                <a:spcPct val="120000"/>
              </a:lnSpc>
              <a:spcBef>
                <a:spcPct val="10000"/>
              </a:spcBef>
              <a:buClr>
                <a:srgbClr val="1A3868"/>
              </a:buClr>
            </a:pPr>
            <a:r>
              <a:rPr lang="zh-CN" altLang="en-US" sz="2000" dirty="0" smtClean="0">
                <a:solidFill>
                  <a:srgbClr val="1A3868"/>
                </a:solidFill>
                <a:latin typeface="Times New Roman" pitchFamily="18" charset="0"/>
                <a:cs typeface="Times New Roman" pitchFamily="18" charset="0"/>
              </a:rPr>
              <a:t>开始后，窗口值按</a:t>
            </a:r>
            <a:r>
              <a:rPr lang="zh-CN" altLang="en-US" sz="2000" dirty="0" smtClean="0">
                <a:solidFill>
                  <a:srgbClr val="C00000"/>
                </a:solidFill>
                <a:latin typeface="Times New Roman" pitchFamily="18" charset="0"/>
                <a:cs typeface="Times New Roman" pitchFamily="18" charset="0"/>
              </a:rPr>
              <a:t>二进制指数方式</a:t>
            </a:r>
            <a:r>
              <a:rPr lang="zh-CN" altLang="en-US" sz="2000" dirty="0" smtClean="0">
                <a:solidFill>
                  <a:srgbClr val="1A3868"/>
                </a:solidFill>
                <a:latin typeface="Times New Roman" pitchFamily="18" charset="0"/>
                <a:cs typeface="Times New Roman" pitchFamily="18" charset="0"/>
              </a:rPr>
              <a:t>增长。</a:t>
            </a:r>
          </a:p>
          <a:p>
            <a:pPr algn="just">
              <a:lnSpc>
                <a:spcPct val="120000"/>
              </a:lnSpc>
              <a:spcBef>
                <a:spcPct val="10000"/>
              </a:spcBef>
              <a:buClr>
                <a:srgbClr val="1A3868"/>
              </a:buClr>
            </a:pPr>
            <a:endParaRPr lang="zh-CN" altLang="en-US" sz="2000" dirty="0" smtClean="0">
              <a:solidFill>
                <a:srgbClr val="1A3868"/>
              </a:solidFill>
              <a:latin typeface="Times New Roman" pitchFamily="18" charset="0"/>
              <a:cs typeface="Times New Roman" pitchFamily="18" charset="0"/>
            </a:endParaRPr>
          </a:p>
          <a:p>
            <a:pPr algn="just">
              <a:lnSpc>
                <a:spcPct val="120000"/>
              </a:lnSpc>
              <a:spcBef>
                <a:spcPct val="10000"/>
              </a:spcBef>
              <a:buClr>
                <a:srgbClr val="1A3868"/>
              </a:buClr>
            </a:pPr>
            <a:endParaRPr lang="zh-CN" altLang="en-US" sz="2000" dirty="0" smtClean="0">
              <a:solidFill>
                <a:srgbClr val="1A3868"/>
              </a:solidFill>
              <a:latin typeface="Times New Roman" pitchFamily="18" charset="0"/>
              <a:cs typeface="Times New Roman" pitchFamily="18" charset="0"/>
            </a:endParaRPr>
          </a:p>
        </p:txBody>
      </p:sp>
      <p:sp>
        <p:nvSpPr>
          <p:cNvPr id="72707" name="Rectangle 212"/>
          <p:cNvSpPr>
            <a:spLocks noGrp="1" noChangeArrowheads="1"/>
          </p:cNvSpPr>
          <p:nvPr>
            <p:ph type="title" idx="4294967295"/>
          </p:nvPr>
        </p:nvSpPr>
        <p:spPr>
          <a:xfrm>
            <a:off x="611188" y="827088"/>
            <a:ext cx="3240087" cy="520700"/>
          </a:xfrm>
        </p:spPr>
        <p:txBody>
          <a:bodyPr anchor="b"/>
          <a:lstStyle/>
          <a:p>
            <a:pPr algn="l"/>
            <a:r>
              <a:rPr lang="zh-CN" altLang="en-US" sz="2400" smtClean="0">
                <a:solidFill>
                  <a:srgbClr val="007D7A"/>
                </a:solidFill>
                <a:latin typeface="Times New Roman" pitchFamily="18" charset="0"/>
                <a:cs typeface="Times New Roman" pitchFamily="18" charset="0"/>
              </a:rPr>
              <a:t>慢开始算法的原理</a:t>
            </a:r>
            <a:r>
              <a:rPr lang="zh-CN" altLang="en-US" sz="2000" smtClean="0"/>
              <a:t> </a:t>
            </a:r>
          </a:p>
        </p:txBody>
      </p:sp>
      <p:sp>
        <p:nvSpPr>
          <p:cNvPr id="23" name="AutoShape 6"/>
          <p:cNvSpPr>
            <a:spLocks noChangeArrowheads="1"/>
          </p:cNvSpPr>
          <p:nvPr/>
        </p:nvSpPr>
        <p:spPr bwMode="auto">
          <a:xfrm>
            <a:off x="806669" y="3023522"/>
            <a:ext cx="4947961" cy="1115356"/>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nSpc>
                <a:spcPct val="130000"/>
              </a:lnSpc>
            </a:pPr>
            <a:r>
              <a:rPr lang="zh-CN" altLang="en-US" sz="2000" b="0" u="none" dirty="0">
                <a:solidFill>
                  <a:srgbClr val="FFFF00"/>
                </a:solidFill>
              </a:rPr>
              <a:t>慢开始：一种试探着逐步增大的方法，</a:t>
            </a:r>
          </a:p>
          <a:p>
            <a:pPr>
              <a:lnSpc>
                <a:spcPct val="130000"/>
              </a:lnSpc>
            </a:pPr>
            <a:r>
              <a:rPr lang="zh-CN" altLang="en-US" sz="2000" b="0" u="none" dirty="0">
                <a:solidFill>
                  <a:srgbClr val="FFFF00"/>
                </a:solidFill>
              </a:rPr>
              <a:t>比突然将很多报文发送到网络上要“慢”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1493838" y="4765675"/>
            <a:ext cx="869950" cy="366713"/>
          </a:xfrm>
          <a:prstGeom prst="rect">
            <a:avLst/>
          </a:prstGeom>
          <a:noFill/>
          <a:ln w="9525">
            <a:noFill/>
            <a:miter lim="800000"/>
            <a:headEnd/>
            <a:tailEnd/>
          </a:ln>
        </p:spPr>
        <p:txBody>
          <a:bodyPr wrap="none">
            <a:spAutoFit/>
          </a:bodyPr>
          <a:lstStyle/>
          <a:p>
            <a:r>
              <a:rPr lang="zh-CN" altLang="en-US" sz="1800" b="0" u="none">
                <a:solidFill>
                  <a:schemeClr val="tx1"/>
                </a:solidFill>
                <a:latin typeface="Arial" charset="0"/>
              </a:rPr>
              <a:t>发送方</a:t>
            </a:r>
          </a:p>
        </p:txBody>
      </p:sp>
      <p:sp>
        <p:nvSpPr>
          <p:cNvPr id="55301" name="Text Box 5"/>
          <p:cNvSpPr txBox="1">
            <a:spLocks noChangeArrowheads="1"/>
          </p:cNvSpPr>
          <p:nvPr/>
        </p:nvSpPr>
        <p:spPr bwMode="auto">
          <a:xfrm>
            <a:off x="4859338" y="4805363"/>
            <a:ext cx="869950" cy="366712"/>
          </a:xfrm>
          <a:prstGeom prst="rect">
            <a:avLst/>
          </a:prstGeom>
          <a:noFill/>
          <a:ln w="9525">
            <a:noFill/>
            <a:miter lim="800000"/>
            <a:headEnd/>
            <a:tailEnd/>
          </a:ln>
        </p:spPr>
        <p:txBody>
          <a:bodyPr wrap="none">
            <a:spAutoFit/>
          </a:bodyPr>
          <a:lstStyle/>
          <a:p>
            <a:r>
              <a:rPr lang="zh-CN" altLang="en-US" sz="1800" b="0" u="none">
                <a:solidFill>
                  <a:schemeClr val="tx1"/>
                </a:solidFill>
                <a:latin typeface="Arial" charset="0"/>
              </a:rPr>
              <a:t>接收方</a:t>
            </a:r>
          </a:p>
        </p:txBody>
      </p:sp>
      <p:grpSp>
        <p:nvGrpSpPr>
          <p:cNvPr id="55343" name="Group 47"/>
          <p:cNvGrpSpPr>
            <a:grpSpLocks/>
          </p:cNvGrpSpPr>
          <p:nvPr/>
        </p:nvGrpSpPr>
        <p:grpSpPr bwMode="auto">
          <a:xfrm>
            <a:off x="179388" y="1708150"/>
            <a:ext cx="6337300" cy="3213100"/>
            <a:chOff x="113" y="1076"/>
            <a:chExt cx="3992" cy="2024"/>
          </a:xfrm>
        </p:grpSpPr>
        <p:sp>
          <p:nvSpPr>
            <p:cNvPr id="55297" name="Rectangle 45"/>
            <p:cNvSpPr>
              <a:spLocks noChangeArrowheads="1"/>
            </p:cNvSpPr>
            <p:nvPr/>
          </p:nvSpPr>
          <p:spPr bwMode="auto">
            <a:xfrm>
              <a:off x="1494" y="1545"/>
              <a:ext cx="2529" cy="420"/>
            </a:xfrm>
            <a:prstGeom prst="rect">
              <a:avLst/>
            </a:prstGeom>
            <a:solidFill>
              <a:srgbClr val="FFCCFF"/>
            </a:solidFill>
            <a:ln w="9525">
              <a:noFill/>
              <a:miter lim="800000"/>
              <a:headEnd/>
              <a:tailEnd/>
            </a:ln>
          </p:spPr>
          <p:txBody>
            <a:bodyPr wrap="none" anchor="ctr"/>
            <a:lstStyle/>
            <a:p>
              <a:endParaRPr lang="zh-CN" altLang="en-US" sz="2000" b="0" u="none">
                <a:solidFill>
                  <a:schemeClr val="hlink"/>
                </a:solidFill>
                <a:latin typeface="Tahoma" pitchFamily="34" charset="0"/>
                <a:ea typeface="宋体" charset="-122"/>
              </a:endParaRPr>
            </a:p>
          </p:txBody>
        </p:sp>
        <p:sp>
          <p:nvSpPr>
            <p:cNvPr id="55298" name="Rectangle 41"/>
            <p:cNvSpPr>
              <a:spLocks noChangeArrowheads="1"/>
            </p:cNvSpPr>
            <p:nvPr/>
          </p:nvSpPr>
          <p:spPr bwMode="auto">
            <a:xfrm>
              <a:off x="1498" y="2000"/>
              <a:ext cx="2529" cy="651"/>
            </a:xfrm>
            <a:prstGeom prst="rect">
              <a:avLst/>
            </a:prstGeom>
            <a:solidFill>
              <a:srgbClr val="99FF33"/>
            </a:solidFill>
            <a:ln w="9525">
              <a:noFill/>
              <a:miter lim="800000"/>
              <a:headEnd/>
              <a:tailEnd/>
            </a:ln>
          </p:spPr>
          <p:txBody>
            <a:bodyPr wrap="none" anchor="ctr"/>
            <a:lstStyle/>
            <a:p>
              <a:endParaRPr lang="zh-CN" altLang="en-US" sz="2000" b="0" u="none">
                <a:solidFill>
                  <a:schemeClr val="hlink"/>
                </a:solidFill>
                <a:latin typeface="Tahoma" pitchFamily="34" charset="0"/>
                <a:ea typeface="宋体" charset="-122"/>
              </a:endParaRPr>
            </a:p>
          </p:txBody>
        </p:sp>
        <p:sp>
          <p:nvSpPr>
            <p:cNvPr id="55299" name="Rectangle 40"/>
            <p:cNvSpPr>
              <a:spLocks noChangeArrowheads="1"/>
            </p:cNvSpPr>
            <p:nvPr/>
          </p:nvSpPr>
          <p:spPr bwMode="auto">
            <a:xfrm>
              <a:off x="1492" y="1166"/>
              <a:ext cx="2530" cy="314"/>
            </a:xfrm>
            <a:prstGeom prst="rect">
              <a:avLst/>
            </a:prstGeom>
            <a:solidFill>
              <a:srgbClr val="FFFF99"/>
            </a:solidFill>
            <a:ln w="9525">
              <a:noFill/>
              <a:miter lim="800000"/>
              <a:headEnd/>
              <a:tailEnd/>
            </a:ln>
          </p:spPr>
          <p:txBody>
            <a:bodyPr wrap="none" anchor="ctr"/>
            <a:lstStyle/>
            <a:p>
              <a:endParaRPr lang="zh-CN" altLang="en-US" sz="2000" b="0" u="none">
                <a:solidFill>
                  <a:schemeClr val="hlink"/>
                </a:solidFill>
                <a:latin typeface="Tahoma" pitchFamily="34" charset="0"/>
                <a:ea typeface="宋体" charset="-122"/>
              </a:endParaRPr>
            </a:p>
          </p:txBody>
        </p:sp>
        <p:sp>
          <p:nvSpPr>
            <p:cNvPr id="55302" name="Text Box 6"/>
            <p:cNvSpPr txBox="1">
              <a:spLocks noChangeArrowheads="1"/>
            </p:cNvSpPr>
            <p:nvPr/>
          </p:nvSpPr>
          <p:spPr bwMode="auto">
            <a:xfrm>
              <a:off x="884" y="1076"/>
              <a:ext cx="564" cy="212"/>
            </a:xfrm>
            <a:prstGeom prst="rect">
              <a:avLst/>
            </a:prstGeom>
            <a:noFill/>
            <a:ln w="9525">
              <a:noFill/>
              <a:miter lim="800000"/>
              <a:headEnd/>
              <a:tailEnd/>
            </a:ln>
          </p:spPr>
          <p:txBody>
            <a:bodyPr wrap="none">
              <a:spAutoFit/>
            </a:bodyPr>
            <a:lstStyle/>
            <a:p>
              <a:r>
                <a:rPr lang="zh-CN" altLang="en-US" sz="1600" b="0" u="none">
                  <a:solidFill>
                    <a:schemeClr val="hlink"/>
                  </a:solidFill>
                  <a:latin typeface="Arial" charset="0"/>
                  <a:ea typeface="黑体" pitchFamily="2" charset="-122"/>
                </a:rPr>
                <a:t>发送 </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1</a:t>
              </a:r>
            </a:p>
          </p:txBody>
        </p:sp>
        <p:sp>
          <p:nvSpPr>
            <p:cNvPr id="55303" name="Line 7"/>
            <p:cNvSpPr>
              <a:spLocks noChangeShapeType="1"/>
            </p:cNvSpPr>
            <p:nvPr/>
          </p:nvSpPr>
          <p:spPr bwMode="auto">
            <a:xfrm>
              <a:off x="1494" y="1178"/>
              <a:ext cx="1402" cy="122"/>
            </a:xfrm>
            <a:prstGeom prst="line">
              <a:avLst/>
            </a:prstGeom>
            <a:noFill/>
            <a:ln w="28575">
              <a:solidFill>
                <a:schemeClr val="accent2"/>
              </a:solidFill>
              <a:round/>
              <a:headEnd/>
              <a:tailEnd type="triangle" w="med" len="lg"/>
            </a:ln>
          </p:spPr>
          <p:txBody>
            <a:bodyPr/>
            <a:lstStyle/>
            <a:p>
              <a:endParaRPr lang="zh-CN" altLang="en-US"/>
            </a:p>
          </p:txBody>
        </p:sp>
        <p:sp>
          <p:nvSpPr>
            <p:cNvPr id="55304" name="Line 8"/>
            <p:cNvSpPr>
              <a:spLocks noChangeShapeType="1"/>
            </p:cNvSpPr>
            <p:nvPr/>
          </p:nvSpPr>
          <p:spPr bwMode="auto">
            <a:xfrm>
              <a:off x="1494" y="1555"/>
              <a:ext cx="1402" cy="120"/>
            </a:xfrm>
            <a:prstGeom prst="line">
              <a:avLst/>
            </a:prstGeom>
            <a:noFill/>
            <a:ln w="28575">
              <a:solidFill>
                <a:schemeClr val="accent2"/>
              </a:solidFill>
              <a:round/>
              <a:headEnd/>
              <a:tailEnd type="triangle" w="med" len="lg"/>
            </a:ln>
          </p:spPr>
          <p:txBody>
            <a:bodyPr/>
            <a:lstStyle/>
            <a:p>
              <a:endParaRPr lang="zh-CN" altLang="en-US"/>
            </a:p>
          </p:txBody>
        </p:sp>
        <p:sp>
          <p:nvSpPr>
            <p:cNvPr id="55305" name="Line 9"/>
            <p:cNvSpPr>
              <a:spLocks noChangeShapeType="1"/>
            </p:cNvSpPr>
            <p:nvPr/>
          </p:nvSpPr>
          <p:spPr bwMode="auto">
            <a:xfrm flipH="1">
              <a:off x="1494" y="1352"/>
              <a:ext cx="1402" cy="121"/>
            </a:xfrm>
            <a:prstGeom prst="line">
              <a:avLst/>
            </a:prstGeom>
            <a:noFill/>
            <a:ln w="28575">
              <a:solidFill>
                <a:schemeClr val="hlink"/>
              </a:solidFill>
              <a:round/>
              <a:headEnd/>
              <a:tailEnd type="triangle" w="med" len="lg"/>
            </a:ln>
          </p:spPr>
          <p:txBody>
            <a:bodyPr/>
            <a:lstStyle/>
            <a:p>
              <a:endParaRPr lang="zh-CN" altLang="en-US"/>
            </a:p>
          </p:txBody>
        </p:sp>
        <p:sp>
          <p:nvSpPr>
            <p:cNvPr id="55306" name="Text Box 10"/>
            <p:cNvSpPr txBox="1">
              <a:spLocks noChangeArrowheads="1"/>
            </p:cNvSpPr>
            <p:nvPr/>
          </p:nvSpPr>
          <p:spPr bwMode="auto">
            <a:xfrm>
              <a:off x="2835" y="1274"/>
              <a:ext cx="600" cy="212"/>
            </a:xfrm>
            <a:prstGeom prst="rect">
              <a:avLst/>
            </a:prstGeom>
            <a:noFill/>
            <a:ln w="9525">
              <a:noFill/>
              <a:miter lim="800000"/>
              <a:headEnd/>
              <a:tailEnd/>
            </a:ln>
          </p:spPr>
          <p:txBody>
            <a:bodyPr wrap="none">
              <a:spAutoFit/>
            </a:bodyPr>
            <a:lstStyle/>
            <a:p>
              <a:r>
                <a:rPr lang="en-US" altLang="zh-CN" sz="1600" b="0" u="none">
                  <a:solidFill>
                    <a:schemeClr val="hlink"/>
                  </a:solidFill>
                  <a:latin typeface="Arial" charset="0"/>
                  <a:ea typeface="黑体" pitchFamily="2" charset="-122"/>
                </a:rPr>
                <a:t> </a:t>
              </a:r>
              <a:r>
                <a:rPr lang="zh-CN" altLang="en-US" sz="1600" b="0" u="none">
                  <a:solidFill>
                    <a:schemeClr val="hlink"/>
                  </a:solidFill>
                  <a:latin typeface="Arial" charset="0"/>
                  <a:ea typeface="黑体" pitchFamily="2" charset="-122"/>
                </a:rPr>
                <a:t>确认 </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1</a:t>
              </a:r>
              <a:endParaRPr lang="en-US" altLang="zh-CN" sz="1600" b="0" u="none">
                <a:solidFill>
                  <a:schemeClr val="hlink"/>
                </a:solidFill>
                <a:latin typeface="Arial" charset="0"/>
                <a:ea typeface="黑体" pitchFamily="2" charset="-122"/>
              </a:endParaRPr>
            </a:p>
          </p:txBody>
        </p:sp>
        <p:sp>
          <p:nvSpPr>
            <p:cNvPr id="55307" name="Line 11"/>
            <p:cNvSpPr>
              <a:spLocks noChangeShapeType="1"/>
            </p:cNvSpPr>
            <p:nvPr/>
          </p:nvSpPr>
          <p:spPr bwMode="auto">
            <a:xfrm>
              <a:off x="1494" y="2688"/>
              <a:ext cx="1402" cy="120"/>
            </a:xfrm>
            <a:prstGeom prst="line">
              <a:avLst/>
            </a:prstGeom>
            <a:noFill/>
            <a:ln w="28575">
              <a:solidFill>
                <a:schemeClr val="accent2"/>
              </a:solidFill>
              <a:round/>
              <a:headEnd/>
              <a:tailEnd type="triangle" w="med" len="lg"/>
            </a:ln>
          </p:spPr>
          <p:txBody>
            <a:bodyPr/>
            <a:lstStyle/>
            <a:p>
              <a:endParaRPr lang="zh-CN" altLang="en-US"/>
            </a:p>
          </p:txBody>
        </p:sp>
        <p:sp>
          <p:nvSpPr>
            <p:cNvPr id="55308" name="Line 12"/>
            <p:cNvSpPr>
              <a:spLocks noChangeShapeType="1"/>
            </p:cNvSpPr>
            <p:nvPr/>
          </p:nvSpPr>
          <p:spPr bwMode="auto">
            <a:xfrm flipH="1">
              <a:off x="1494" y="2161"/>
              <a:ext cx="1402" cy="121"/>
            </a:xfrm>
            <a:prstGeom prst="line">
              <a:avLst/>
            </a:prstGeom>
            <a:noFill/>
            <a:ln w="28575">
              <a:solidFill>
                <a:schemeClr val="hlink"/>
              </a:solidFill>
              <a:round/>
              <a:headEnd/>
              <a:tailEnd type="triangle" w="med" len="lg"/>
            </a:ln>
          </p:spPr>
          <p:txBody>
            <a:bodyPr/>
            <a:lstStyle/>
            <a:p>
              <a:endParaRPr lang="zh-CN" altLang="en-US"/>
            </a:p>
          </p:txBody>
        </p:sp>
        <p:grpSp>
          <p:nvGrpSpPr>
            <p:cNvPr id="55309" name="Group 13"/>
            <p:cNvGrpSpPr>
              <a:grpSpLocks/>
            </p:cNvGrpSpPr>
            <p:nvPr/>
          </p:nvGrpSpPr>
          <p:grpSpPr bwMode="auto">
            <a:xfrm>
              <a:off x="1494" y="1119"/>
              <a:ext cx="1402" cy="1851"/>
              <a:chOff x="2042" y="674"/>
              <a:chExt cx="1569" cy="2711"/>
            </a:xfrm>
          </p:grpSpPr>
          <p:sp>
            <p:nvSpPr>
              <p:cNvPr id="55336" name="Line 14"/>
              <p:cNvSpPr>
                <a:spLocks noChangeShapeType="1"/>
              </p:cNvSpPr>
              <p:nvPr/>
            </p:nvSpPr>
            <p:spPr bwMode="auto">
              <a:xfrm>
                <a:off x="2042" y="674"/>
                <a:ext cx="0" cy="2711"/>
              </a:xfrm>
              <a:prstGeom prst="line">
                <a:avLst/>
              </a:prstGeom>
              <a:noFill/>
              <a:ln w="9525">
                <a:solidFill>
                  <a:schemeClr val="accent1"/>
                </a:solidFill>
                <a:round/>
                <a:headEnd/>
                <a:tailEnd type="triangle" w="med" len="lg"/>
              </a:ln>
            </p:spPr>
            <p:txBody>
              <a:bodyPr/>
              <a:lstStyle/>
              <a:p>
                <a:endParaRPr lang="zh-CN" altLang="en-US"/>
              </a:p>
            </p:txBody>
          </p:sp>
          <p:sp>
            <p:nvSpPr>
              <p:cNvPr id="55337" name="Line 15"/>
              <p:cNvSpPr>
                <a:spLocks noChangeShapeType="1"/>
              </p:cNvSpPr>
              <p:nvPr/>
            </p:nvSpPr>
            <p:spPr bwMode="auto">
              <a:xfrm>
                <a:off x="3611" y="674"/>
                <a:ext cx="0" cy="2711"/>
              </a:xfrm>
              <a:prstGeom prst="line">
                <a:avLst/>
              </a:prstGeom>
              <a:noFill/>
              <a:ln w="9525">
                <a:solidFill>
                  <a:schemeClr val="accent1"/>
                </a:solidFill>
                <a:round/>
                <a:headEnd/>
                <a:tailEnd type="triangle" w="med" len="lg"/>
              </a:ln>
            </p:spPr>
            <p:txBody>
              <a:bodyPr/>
              <a:lstStyle/>
              <a:p>
                <a:endParaRPr lang="zh-CN" altLang="en-US"/>
              </a:p>
            </p:txBody>
          </p:sp>
        </p:grpSp>
        <p:sp>
          <p:nvSpPr>
            <p:cNvPr id="55310" name="Text Box 16"/>
            <p:cNvSpPr txBox="1">
              <a:spLocks noChangeArrowheads="1"/>
            </p:cNvSpPr>
            <p:nvPr/>
          </p:nvSpPr>
          <p:spPr bwMode="auto">
            <a:xfrm>
              <a:off x="724" y="1480"/>
              <a:ext cx="795" cy="212"/>
            </a:xfrm>
            <a:prstGeom prst="rect">
              <a:avLst/>
            </a:prstGeom>
            <a:noFill/>
            <a:ln w="9525">
              <a:noFill/>
              <a:miter lim="800000"/>
              <a:headEnd/>
              <a:tailEnd/>
            </a:ln>
          </p:spPr>
          <p:txBody>
            <a:bodyPr wrap="none">
              <a:spAutoFit/>
            </a:bodyPr>
            <a:lstStyle/>
            <a:p>
              <a:r>
                <a:rPr lang="zh-CN" altLang="en-US" sz="1600" b="0" u="none">
                  <a:solidFill>
                    <a:schemeClr val="hlink"/>
                  </a:solidFill>
                  <a:latin typeface="Arial" charset="0"/>
                  <a:ea typeface="黑体" pitchFamily="2" charset="-122"/>
                </a:rPr>
                <a:t>发送 </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2</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3</a:t>
              </a:r>
            </a:p>
          </p:txBody>
        </p:sp>
        <p:sp>
          <p:nvSpPr>
            <p:cNvPr id="55311" name="Line 17"/>
            <p:cNvSpPr>
              <a:spLocks noChangeShapeType="1"/>
            </p:cNvSpPr>
            <p:nvPr/>
          </p:nvSpPr>
          <p:spPr bwMode="auto">
            <a:xfrm>
              <a:off x="1494" y="1675"/>
              <a:ext cx="1402" cy="122"/>
            </a:xfrm>
            <a:prstGeom prst="line">
              <a:avLst/>
            </a:prstGeom>
            <a:noFill/>
            <a:ln w="28575">
              <a:solidFill>
                <a:schemeClr val="accent2"/>
              </a:solidFill>
              <a:round/>
              <a:headEnd/>
              <a:tailEnd type="triangle" w="med" len="lg"/>
            </a:ln>
          </p:spPr>
          <p:txBody>
            <a:bodyPr/>
            <a:lstStyle/>
            <a:p>
              <a:endParaRPr lang="zh-CN" altLang="en-US"/>
            </a:p>
          </p:txBody>
        </p:sp>
        <p:sp>
          <p:nvSpPr>
            <p:cNvPr id="55312" name="Text Box 18"/>
            <p:cNvSpPr txBox="1">
              <a:spLocks noChangeArrowheads="1"/>
            </p:cNvSpPr>
            <p:nvPr/>
          </p:nvSpPr>
          <p:spPr bwMode="auto">
            <a:xfrm>
              <a:off x="2835" y="1630"/>
              <a:ext cx="855" cy="212"/>
            </a:xfrm>
            <a:prstGeom prst="rect">
              <a:avLst/>
            </a:prstGeom>
            <a:noFill/>
            <a:ln w="9525">
              <a:noFill/>
              <a:miter lim="800000"/>
              <a:headEnd/>
              <a:tailEnd/>
            </a:ln>
          </p:spPr>
          <p:txBody>
            <a:bodyPr wrap="none">
              <a:spAutoFit/>
            </a:bodyPr>
            <a:lstStyle/>
            <a:p>
              <a:r>
                <a:rPr lang="en-US" altLang="zh-CN" sz="1600" b="0" u="none">
                  <a:solidFill>
                    <a:schemeClr val="hlink"/>
                  </a:solidFill>
                  <a:latin typeface="Arial" charset="0"/>
                  <a:ea typeface="黑体" pitchFamily="2" charset="-122"/>
                </a:rPr>
                <a:t> </a:t>
              </a:r>
              <a:r>
                <a:rPr lang="zh-CN" altLang="en-US" sz="1600" b="0" u="none">
                  <a:solidFill>
                    <a:schemeClr val="hlink"/>
                  </a:solidFill>
                  <a:latin typeface="Arial" charset="0"/>
                  <a:ea typeface="黑体" pitchFamily="2" charset="-122"/>
                </a:rPr>
                <a:t>确认 </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2</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3 </a:t>
              </a:r>
              <a:endParaRPr lang="en-US" altLang="zh-CN" sz="1600" b="0" u="none">
                <a:solidFill>
                  <a:schemeClr val="hlink"/>
                </a:solidFill>
                <a:latin typeface="Arial" charset="0"/>
                <a:ea typeface="黑体" pitchFamily="2" charset="-122"/>
              </a:endParaRPr>
            </a:p>
          </p:txBody>
        </p:sp>
        <p:sp>
          <p:nvSpPr>
            <p:cNvPr id="55313" name="Line 19"/>
            <p:cNvSpPr>
              <a:spLocks noChangeShapeType="1"/>
            </p:cNvSpPr>
            <p:nvPr/>
          </p:nvSpPr>
          <p:spPr bwMode="auto">
            <a:xfrm flipH="1">
              <a:off x="1494" y="1716"/>
              <a:ext cx="1402" cy="122"/>
            </a:xfrm>
            <a:prstGeom prst="line">
              <a:avLst/>
            </a:prstGeom>
            <a:noFill/>
            <a:ln w="28575">
              <a:solidFill>
                <a:schemeClr val="hlink"/>
              </a:solidFill>
              <a:round/>
              <a:headEnd/>
              <a:tailEnd type="triangle" w="med" len="lg"/>
            </a:ln>
          </p:spPr>
          <p:txBody>
            <a:bodyPr/>
            <a:lstStyle/>
            <a:p>
              <a:endParaRPr lang="zh-CN" altLang="en-US"/>
            </a:p>
          </p:txBody>
        </p:sp>
        <p:sp>
          <p:nvSpPr>
            <p:cNvPr id="55314" name="Line 20"/>
            <p:cNvSpPr>
              <a:spLocks noChangeShapeType="1"/>
            </p:cNvSpPr>
            <p:nvPr/>
          </p:nvSpPr>
          <p:spPr bwMode="auto">
            <a:xfrm flipH="1">
              <a:off x="1494" y="1838"/>
              <a:ext cx="1402" cy="121"/>
            </a:xfrm>
            <a:prstGeom prst="line">
              <a:avLst/>
            </a:prstGeom>
            <a:noFill/>
            <a:ln w="28575">
              <a:solidFill>
                <a:schemeClr val="hlink"/>
              </a:solidFill>
              <a:round/>
              <a:headEnd/>
              <a:tailEnd type="triangle" w="med" len="lg"/>
            </a:ln>
          </p:spPr>
          <p:txBody>
            <a:bodyPr/>
            <a:lstStyle/>
            <a:p>
              <a:endParaRPr lang="zh-CN" altLang="en-US"/>
            </a:p>
          </p:txBody>
        </p:sp>
        <p:sp>
          <p:nvSpPr>
            <p:cNvPr id="55315" name="Text Box 21"/>
            <p:cNvSpPr txBox="1">
              <a:spLocks noChangeArrowheads="1"/>
            </p:cNvSpPr>
            <p:nvPr/>
          </p:nvSpPr>
          <p:spPr bwMode="auto">
            <a:xfrm>
              <a:off x="724" y="1871"/>
              <a:ext cx="795" cy="212"/>
            </a:xfrm>
            <a:prstGeom prst="rect">
              <a:avLst/>
            </a:prstGeom>
            <a:noFill/>
            <a:ln w="9525">
              <a:noFill/>
              <a:miter lim="800000"/>
              <a:headEnd/>
              <a:tailEnd/>
            </a:ln>
          </p:spPr>
          <p:txBody>
            <a:bodyPr wrap="none">
              <a:spAutoFit/>
            </a:bodyPr>
            <a:lstStyle/>
            <a:p>
              <a:r>
                <a:rPr lang="zh-CN" altLang="en-US" sz="1600" b="0" u="none">
                  <a:solidFill>
                    <a:schemeClr val="hlink"/>
                  </a:solidFill>
                  <a:latin typeface="Arial" charset="0"/>
                  <a:ea typeface="黑体" pitchFamily="2" charset="-122"/>
                </a:rPr>
                <a:t>发送 </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4</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7</a:t>
              </a:r>
            </a:p>
          </p:txBody>
        </p:sp>
        <p:sp>
          <p:nvSpPr>
            <p:cNvPr id="55316" name="Text Box 22"/>
            <p:cNvSpPr txBox="1">
              <a:spLocks noChangeArrowheads="1"/>
            </p:cNvSpPr>
            <p:nvPr/>
          </p:nvSpPr>
          <p:spPr bwMode="auto">
            <a:xfrm>
              <a:off x="2835" y="2082"/>
              <a:ext cx="855" cy="212"/>
            </a:xfrm>
            <a:prstGeom prst="rect">
              <a:avLst/>
            </a:prstGeom>
            <a:noFill/>
            <a:ln w="9525">
              <a:noFill/>
              <a:miter lim="800000"/>
              <a:headEnd/>
              <a:tailEnd/>
            </a:ln>
          </p:spPr>
          <p:txBody>
            <a:bodyPr wrap="none">
              <a:spAutoFit/>
            </a:bodyPr>
            <a:lstStyle/>
            <a:p>
              <a:r>
                <a:rPr lang="en-US" altLang="zh-CN" sz="1600" b="0" u="none">
                  <a:solidFill>
                    <a:schemeClr val="hlink"/>
                  </a:solidFill>
                  <a:latin typeface="Arial" charset="0"/>
                  <a:ea typeface="黑体" pitchFamily="2" charset="-122"/>
                </a:rPr>
                <a:t> </a:t>
              </a:r>
              <a:r>
                <a:rPr lang="zh-CN" altLang="en-US" sz="1600" b="0" u="none">
                  <a:solidFill>
                    <a:schemeClr val="hlink"/>
                  </a:solidFill>
                  <a:latin typeface="Arial" charset="0"/>
                  <a:ea typeface="黑体" pitchFamily="2" charset="-122"/>
                </a:rPr>
                <a:t>确认 </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4</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7 </a:t>
              </a:r>
              <a:endParaRPr lang="en-US" altLang="zh-CN" sz="1600" b="0" u="none">
                <a:solidFill>
                  <a:schemeClr val="hlink"/>
                </a:solidFill>
                <a:latin typeface="Arial" charset="0"/>
                <a:ea typeface="黑体" pitchFamily="2" charset="-122"/>
              </a:endParaRPr>
            </a:p>
          </p:txBody>
        </p:sp>
        <p:sp>
          <p:nvSpPr>
            <p:cNvPr id="55317" name="Line 23"/>
            <p:cNvSpPr>
              <a:spLocks noChangeShapeType="1"/>
            </p:cNvSpPr>
            <p:nvPr/>
          </p:nvSpPr>
          <p:spPr bwMode="auto">
            <a:xfrm flipH="1">
              <a:off x="1494" y="2282"/>
              <a:ext cx="1402" cy="122"/>
            </a:xfrm>
            <a:prstGeom prst="line">
              <a:avLst/>
            </a:prstGeom>
            <a:noFill/>
            <a:ln w="28575">
              <a:solidFill>
                <a:schemeClr val="hlink"/>
              </a:solidFill>
              <a:round/>
              <a:headEnd/>
              <a:tailEnd type="triangle" w="med" len="lg"/>
            </a:ln>
          </p:spPr>
          <p:txBody>
            <a:bodyPr/>
            <a:lstStyle/>
            <a:p>
              <a:endParaRPr lang="zh-CN" altLang="en-US"/>
            </a:p>
          </p:txBody>
        </p:sp>
        <p:sp>
          <p:nvSpPr>
            <p:cNvPr id="55318" name="Line 24"/>
            <p:cNvSpPr>
              <a:spLocks noChangeShapeType="1"/>
            </p:cNvSpPr>
            <p:nvPr/>
          </p:nvSpPr>
          <p:spPr bwMode="auto">
            <a:xfrm flipH="1">
              <a:off x="1494" y="2404"/>
              <a:ext cx="1402" cy="121"/>
            </a:xfrm>
            <a:prstGeom prst="line">
              <a:avLst/>
            </a:prstGeom>
            <a:noFill/>
            <a:ln w="28575">
              <a:solidFill>
                <a:schemeClr val="hlink"/>
              </a:solidFill>
              <a:round/>
              <a:headEnd/>
              <a:tailEnd type="triangle" w="med" len="lg"/>
            </a:ln>
          </p:spPr>
          <p:txBody>
            <a:bodyPr/>
            <a:lstStyle/>
            <a:p>
              <a:endParaRPr lang="zh-CN" altLang="en-US"/>
            </a:p>
          </p:txBody>
        </p:sp>
        <p:sp>
          <p:nvSpPr>
            <p:cNvPr id="55319" name="Line 25"/>
            <p:cNvSpPr>
              <a:spLocks noChangeShapeType="1"/>
            </p:cNvSpPr>
            <p:nvPr/>
          </p:nvSpPr>
          <p:spPr bwMode="auto">
            <a:xfrm flipH="1">
              <a:off x="1494" y="2525"/>
              <a:ext cx="1402" cy="122"/>
            </a:xfrm>
            <a:prstGeom prst="line">
              <a:avLst/>
            </a:prstGeom>
            <a:noFill/>
            <a:ln w="28575">
              <a:solidFill>
                <a:schemeClr val="hlink"/>
              </a:solidFill>
              <a:round/>
              <a:headEnd/>
              <a:tailEnd type="triangle" w="med" len="lg"/>
            </a:ln>
          </p:spPr>
          <p:txBody>
            <a:bodyPr/>
            <a:lstStyle/>
            <a:p>
              <a:endParaRPr lang="zh-CN" altLang="en-US"/>
            </a:p>
          </p:txBody>
        </p:sp>
        <p:sp>
          <p:nvSpPr>
            <p:cNvPr id="777242" name="Text Box 26"/>
            <p:cNvSpPr txBox="1">
              <a:spLocks noChangeArrowheads="1"/>
            </p:cNvSpPr>
            <p:nvPr/>
          </p:nvSpPr>
          <p:spPr bwMode="auto">
            <a:xfrm>
              <a:off x="113" y="1079"/>
              <a:ext cx="635" cy="155"/>
            </a:xfrm>
            <a:prstGeom prst="rect">
              <a:avLst/>
            </a:prstGeom>
            <a:solidFill>
              <a:srgbClr val="FFFF99"/>
            </a:solidFill>
            <a:ln w="9525" algn="ctr">
              <a:noFill/>
              <a:miter lim="800000"/>
              <a:headEnd/>
              <a:tailEnd/>
            </a:ln>
            <a:effectLst>
              <a:outerShdw dist="35921" dir="2700000" algn="ctr" rotWithShape="0">
                <a:schemeClr val="bg2"/>
              </a:outerShdw>
            </a:effectLst>
          </p:spPr>
          <p:txBody>
            <a:bodyPr wrap="none" anchor="ctr"/>
            <a:lstStyle/>
            <a:p>
              <a:r>
                <a:rPr lang="en-US" altLang="zh-CN" sz="1600" b="0" u="none">
                  <a:solidFill>
                    <a:schemeClr val="hlink"/>
                  </a:solidFill>
                  <a:latin typeface="Arial" charset="0"/>
                  <a:ea typeface="黑体" pitchFamily="2" charset="-122"/>
                </a:rPr>
                <a:t>cwnd = 1 </a:t>
              </a:r>
            </a:p>
          </p:txBody>
        </p:sp>
        <p:sp>
          <p:nvSpPr>
            <p:cNvPr id="777243" name="Text Box 27"/>
            <p:cNvSpPr txBox="1">
              <a:spLocks noChangeArrowheads="1"/>
            </p:cNvSpPr>
            <p:nvPr/>
          </p:nvSpPr>
          <p:spPr bwMode="auto">
            <a:xfrm>
              <a:off x="113" y="1488"/>
              <a:ext cx="635" cy="154"/>
            </a:xfrm>
            <a:prstGeom prst="rect">
              <a:avLst/>
            </a:prstGeom>
            <a:solidFill>
              <a:srgbClr val="FFCCFF"/>
            </a:solidFill>
            <a:ln w="9525" algn="ctr">
              <a:noFill/>
              <a:miter lim="800000"/>
              <a:headEnd/>
              <a:tailEnd/>
            </a:ln>
            <a:effectLst>
              <a:outerShdw dist="35921" dir="2700000" algn="ctr" rotWithShape="0">
                <a:schemeClr val="bg2"/>
              </a:outerShdw>
            </a:effectLst>
          </p:spPr>
          <p:txBody>
            <a:bodyPr wrap="none" anchor="ctr"/>
            <a:lstStyle/>
            <a:p>
              <a:r>
                <a:rPr lang="en-US" altLang="zh-CN" sz="1600" b="0" u="none">
                  <a:solidFill>
                    <a:schemeClr val="hlink"/>
                  </a:solidFill>
                  <a:latin typeface="Arial" charset="0"/>
                  <a:ea typeface="黑体" pitchFamily="2" charset="-122"/>
                </a:rPr>
                <a:t>cwnd = 2 </a:t>
              </a:r>
            </a:p>
          </p:txBody>
        </p:sp>
        <p:sp>
          <p:nvSpPr>
            <p:cNvPr id="777244" name="Text Box 28"/>
            <p:cNvSpPr txBox="1">
              <a:spLocks noChangeArrowheads="1"/>
            </p:cNvSpPr>
            <p:nvPr/>
          </p:nvSpPr>
          <p:spPr bwMode="auto">
            <a:xfrm>
              <a:off x="113" y="1904"/>
              <a:ext cx="635" cy="154"/>
            </a:xfrm>
            <a:prstGeom prst="rect">
              <a:avLst/>
            </a:prstGeom>
            <a:solidFill>
              <a:srgbClr val="99FF33"/>
            </a:solidFill>
            <a:ln w="9525" algn="ctr">
              <a:noFill/>
              <a:miter lim="800000"/>
              <a:headEnd/>
              <a:tailEnd/>
            </a:ln>
            <a:effectLst>
              <a:outerShdw dist="35921" dir="2700000" algn="ctr" rotWithShape="0">
                <a:schemeClr val="bg2"/>
              </a:outerShdw>
            </a:effectLst>
          </p:spPr>
          <p:txBody>
            <a:bodyPr wrap="none" anchor="ctr"/>
            <a:lstStyle/>
            <a:p>
              <a:r>
                <a:rPr lang="en-US" altLang="zh-CN" sz="1600" b="0" u="none">
                  <a:solidFill>
                    <a:schemeClr val="hlink"/>
                  </a:solidFill>
                  <a:latin typeface="Arial" charset="0"/>
                  <a:ea typeface="黑体" pitchFamily="2" charset="-122"/>
                </a:rPr>
                <a:t>cwnd = 4 </a:t>
              </a:r>
            </a:p>
          </p:txBody>
        </p:sp>
        <p:sp>
          <p:nvSpPr>
            <p:cNvPr id="55323" name="Text Box 29"/>
            <p:cNvSpPr txBox="1">
              <a:spLocks noChangeArrowheads="1"/>
            </p:cNvSpPr>
            <p:nvPr/>
          </p:nvSpPr>
          <p:spPr bwMode="auto">
            <a:xfrm>
              <a:off x="721" y="2614"/>
              <a:ext cx="844" cy="213"/>
            </a:xfrm>
            <a:prstGeom prst="rect">
              <a:avLst/>
            </a:prstGeom>
            <a:noFill/>
            <a:ln w="9525">
              <a:noFill/>
              <a:miter lim="800000"/>
              <a:headEnd/>
              <a:tailEnd/>
            </a:ln>
          </p:spPr>
          <p:txBody>
            <a:bodyPr wrap="none">
              <a:spAutoFit/>
            </a:bodyPr>
            <a:lstStyle/>
            <a:p>
              <a:r>
                <a:rPr lang="zh-CN" altLang="en-US" sz="1600" b="0" u="none">
                  <a:solidFill>
                    <a:schemeClr val="hlink"/>
                  </a:solidFill>
                  <a:latin typeface="Arial" charset="0"/>
                  <a:ea typeface="黑体" pitchFamily="2" charset="-122"/>
                </a:rPr>
                <a:t>发送 </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8</a:t>
              </a:r>
              <a:r>
                <a:rPr lang="en-US" altLang="zh-CN" sz="1600" b="0" u="none">
                  <a:solidFill>
                    <a:schemeClr val="hlink"/>
                  </a:solidFill>
                  <a:latin typeface="Arial" charset="0"/>
                  <a:ea typeface="黑体" pitchFamily="2" charset="-122"/>
                </a:rPr>
                <a:t>~M</a:t>
              </a:r>
              <a:r>
                <a:rPr lang="en-US" altLang="zh-CN" sz="1600" b="0" u="none" baseline="-25000">
                  <a:solidFill>
                    <a:schemeClr val="hlink"/>
                  </a:solidFill>
                  <a:latin typeface="Arial" charset="0"/>
                  <a:ea typeface="黑体" pitchFamily="2" charset="-122"/>
                </a:rPr>
                <a:t>15</a:t>
              </a:r>
            </a:p>
          </p:txBody>
        </p:sp>
        <p:sp>
          <p:nvSpPr>
            <p:cNvPr id="777246" name="Text Box 30"/>
            <p:cNvSpPr txBox="1">
              <a:spLocks noChangeArrowheads="1"/>
            </p:cNvSpPr>
            <p:nvPr/>
          </p:nvSpPr>
          <p:spPr bwMode="auto">
            <a:xfrm>
              <a:off x="113" y="2612"/>
              <a:ext cx="635" cy="212"/>
            </a:xfrm>
            <a:prstGeom prst="rect">
              <a:avLst/>
            </a:prstGeom>
            <a:solidFill>
              <a:srgbClr val="CCECFF"/>
            </a:solidFill>
            <a:ln w="9525">
              <a:noFill/>
              <a:miter lim="800000"/>
              <a:headEnd/>
              <a:tailEnd/>
            </a:ln>
            <a:effectLst>
              <a:outerShdw dist="35921" dir="2700000" algn="ctr" rotWithShape="0">
                <a:schemeClr val="bg2"/>
              </a:outerShdw>
            </a:effectLst>
          </p:spPr>
          <p:txBody>
            <a:bodyPr>
              <a:spAutoFit/>
            </a:bodyPr>
            <a:lstStyle/>
            <a:p>
              <a:r>
                <a:rPr lang="en-US" altLang="zh-CN" sz="1600" b="0" u="none">
                  <a:solidFill>
                    <a:schemeClr val="hlink"/>
                  </a:solidFill>
                  <a:latin typeface="Arial" charset="0"/>
                  <a:ea typeface="黑体" pitchFamily="2" charset="-122"/>
                </a:rPr>
                <a:t>cwnd = 8 </a:t>
              </a:r>
            </a:p>
          </p:txBody>
        </p:sp>
        <p:sp>
          <p:nvSpPr>
            <p:cNvPr id="55325" name="Text Box 31"/>
            <p:cNvSpPr txBox="1">
              <a:spLocks noChangeArrowheads="1"/>
            </p:cNvSpPr>
            <p:nvPr/>
          </p:nvSpPr>
          <p:spPr bwMode="auto">
            <a:xfrm rot="5400000">
              <a:off x="2082" y="2795"/>
              <a:ext cx="276" cy="250"/>
            </a:xfrm>
            <a:prstGeom prst="rect">
              <a:avLst/>
            </a:prstGeom>
            <a:noFill/>
            <a:ln w="9525">
              <a:noFill/>
              <a:miter lim="800000"/>
              <a:headEnd/>
              <a:tailEnd/>
            </a:ln>
          </p:spPr>
          <p:txBody>
            <a:bodyPr wrap="none">
              <a:spAutoFit/>
            </a:bodyPr>
            <a:lstStyle/>
            <a:p>
              <a:r>
                <a:rPr lang="en-US" altLang="zh-CN" sz="2000" u="none">
                  <a:solidFill>
                    <a:schemeClr val="hlink"/>
                  </a:solidFill>
                  <a:latin typeface="Arial" charset="0"/>
                  <a:ea typeface="黑体" pitchFamily="2" charset="-122"/>
                </a:rPr>
                <a:t>…</a:t>
              </a:r>
            </a:p>
          </p:txBody>
        </p:sp>
        <p:sp>
          <p:nvSpPr>
            <p:cNvPr id="55326" name="Line 32"/>
            <p:cNvSpPr>
              <a:spLocks noChangeShapeType="1"/>
            </p:cNvSpPr>
            <p:nvPr/>
          </p:nvSpPr>
          <p:spPr bwMode="auto">
            <a:xfrm>
              <a:off x="1494" y="1999"/>
              <a:ext cx="1402" cy="122"/>
            </a:xfrm>
            <a:prstGeom prst="line">
              <a:avLst/>
            </a:prstGeom>
            <a:noFill/>
            <a:ln w="28575">
              <a:solidFill>
                <a:schemeClr val="accent2"/>
              </a:solidFill>
              <a:round/>
              <a:headEnd/>
              <a:tailEnd type="triangle" w="med" len="lg"/>
            </a:ln>
          </p:spPr>
          <p:txBody>
            <a:bodyPr/>
            <a:lstStyle/>
            <a:p>
              <a:endParaRPr lang="zh-CN" altLang="en-US"/>
            </a:p>
          </p:txBody>
        </p:sp>
        <p:sp>
          <p:nvSpPr>
            <p:cNvPr id="55327" name="Line 33"/>
            <p:cNvSpPr>
              <a:spLocks noChangeShapeType="1"/>
            </p:cNvSpPr>
            <p:nvPr/>
          </p:nvSpPr>
          <p:spPr bwMode="auto">
            <a:xfrm>
              <a:off x="1494" y="2121"/>
              <a:ext cx="1402" cy="121"/>
            </a:xfrm>
            <a:prstGeom prst="line">
              <a:avLst/>
            </a:prstGeom>
            <a:noFill/>
            <a:ln w="28575">
              <a:solidFill>
                <a:schemeClr val="accent2"/>
              </a:solidFill>
              <a:round/>
              <a:headEnd/>
              <a:tailEnd type="triangle" w="med" len="lg"/>
            </a:ln>
          </p:spPr>
          <p:txBody>
            <a:bodyPr/>
            <a:lstStyle/>
            <a:p>
              <a:endParaRPr lang="zh-CN" altLang="en-US"/>
            </a:p>
          </p:txBody>
        </p:sp>
        <p:sp>
          <p:nvSpPr>
            <p:cNvPr id="55328" name="Line 34"/>
            <p:cNvSpPr>
              <a:spLocks noChangeShapeType="1"/>
            </p:cNvSpPr>
            <p:nvPr/>
          </p:nvSpPr>
          <p:spPr bwMode="auto">
            <a:xfrm>
              <a:off x="1494" y="2242"/>
              <a:ext cx="1402" cy="122"/>
            </a:xfrm>
            <a:prstGeom prst="line">
              <a:avLst/>
            </a:prstGeom>
            <a:noFill/>
            <a:ln w="28575">
              <a:solidFill>
                <a:schemeClr val="accent2"/>
              </a:solidFill>
              <a:round/>
              <a:headEnd/>
              <a:tailEnd type="triangle" w="med" len="lg"/>
            </a:ln>
          </p:spPr>
          <p:txBody>
            <a:bodyPr/>
            <a:lstStyle/>
            <a:p>
              <a:endParaRPr lang="zh-CN" altLang="en-US"/>
            </a:p>
          </p:txBody>
        </p:sp>
        <p:sp>
          <p:nvSpPr>
            <p:cNvPr id="55329" name="Line 35"/>
            <p:cNvSpPr>
              <a:spLocks noChangeShapeType="1"/>
            </p:cNvSpPr>
            <p:nvPr/>
          </p:nvSpPr>
          <p:spPr bwMode="auto">
            <a:xfrm>
              <a:off x="1494" y="2364"/>
              <a:ext cx="1402" cy="121"/>
            </a:xfrm>
            <a:prstGeom prst="line">
              <a:avLst/>
            </a:prstGeom>
            <a:noFill/>
            <a:ln w="28575">
              <a:solidFill>
                <a:schemeClr val="accent2"/>
              </a:solidFill>
              <a:round/>
              <a:headEnd/>
              <a:tailEnd type="triangle" w="med" len="lg"/>
            </a:ln>
          </p:spPr>
          <p:txBody>
            <a:bodyPr/>
            <a:lstStyle/>
            <a:p>
              <a:endParaRPr lang="zh-CN" altLang="en-US"/>
            </a:p>
          </p:txBody>
        </p:sp>
        <p:sp>
          <p:nvSpPr>
            <p:cNvPr id="55330" name="Rectangle 36"/>
            <p:cNvSpPr>
              <a:spLocks noChangeArrowheads="1"/>
            </p:cNvSpPr>
            <p:nvPr/>
          </p:nvSpPr>
          <p:spPr bwMode="auto">
            <a:xfrm>
              <a:off x="1514" y="2889"/>
              <a:ext cx="152" cy="211"/>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1600" b="0" i="1" u="none">
                  <a:solidFill>
                    <a:schemeClr val="hlink"/>
                  </a:solidFill>
                  <a:latin typeface="Arial" charset="0"/>
                  <a:ea typeface="黑体" pitchFamily="2" charset="-122"/>
                </a:rPr>
                <a:t>t</a:t>
              </a:r>
            </a:p>
          </p:txBody>
        </p:sp>
        <p:sp>
          <p:nvSpPr>
            <p:cNvPr id="55331" name="Rectangle 37"/>
            <p:cNvSpPr>
              <a:spLocks noChangeArrowheads="1"/>
            </p:cNvSpPr>
            <p:nvPr/>
          </p:nvSpPr>
          <p:spPr bwMode="auto">
            <a:xfrm>
              <a:off x="2919" y="2889"/>
              <a:ext cx="152" cy="211"/>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1600" b="0" i="1" u="none">
                  <a:solidFill>
                    <a:schemeClr val="hlink"/>
                  </a:solidFill>
                  <a:latin typeface="Arial" charset="0"/>
                  <a:ea typeface="黑体" pitchFamily="2" charset="-122"/>
                </a:rPr>
                <a:t>t</a:t>
              </a:r>
            </a:p>
          </p:txBody>
        </p:sp>
        <p:sp>
          <p:nvSpPr>
            <p:cNvPr id="777258" name="Text Box 42"/>
            <p:cNvSpPr txBox="1">
              <a:spLocks noChangeArrowheads="1"/>
            </p:cNvSpPr>
            <p:nvPr/>
          </p:nvSpPr>
          <p:spPr bwMode="auto">
            <a:xfrm>
              <a:off x="3626" y="1238"/>
              <a:ext cx="479" cy="212"/>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r>
                <a:rPr lang="zh-CN" altLang="en-US" sz="1600" b="0" u="none">
                  <a:solidFill>
                    <a:schemeClr val="hlink"/>
                  </a:solidFill>
                  <a:latin typeface="Arial" charset="0"/>
                  <a:ea typeface="黑体" pitchFamily="2" charset="-122"/>
                </a:rPr>
                <a:t>轮次 </a:t>
              </a:r>
              <a:r>
                <a:rPr lang="en-US" altLang="zh-CN" sz="1600" b="0" u="none">
                  <a:solidFill>
                    <a:schemeClr val="hlink"/>
                  </a:solidFill>
                  <a:latin typeface="Arial" charset="0"/>
                  <a:ea typeface="黑体" pitchFamily="2" charset="-122"/>
                </a:rPr>
                <a:t>1</a:t>
              </a:r>
            </a:p>
          </p:txBody>
        </p:sp>
        <p:sp>
          <p:nvSpPr>
            <p:cNvPr id="777259" name="Text Box 43"/>
            <p:cNvSpPr txBox="1">
              <a:spLocks noChangeArrowheads="1"/>
            </p:cNvSpPr>
            <p:nvPr/>
          </p:nvSpPr>
          <p:spPr bwMode="auto">
            <a:xfrm>
              <a:off x="3626" y="1630"/>
              <a:ext cx="479" cy="212"/>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r>
                <a:rPr lang="zh-CN" altLang="en-US" sz="1600" b="0" u="none">
                  <a:solidFill>
                    <a:schemeClr val="hlink"/>
                  </a:solidFill>
                  <a:latin typeface="Arial" charset="0"/>
                  <a:ea typeface="黑体" pitchFamily="2" charset="-122"/>
                </a:rPr>
                <a:t>轮次 </a:t>
              </a:r>
              <a:r>
                <a:rPr lang="en-US" altLang="zh-CN" sz="1600" b="0" u="none">
                  <a:solidFill>
                    <a:schemeClr val="hlink"/>
                  </a:solidFill>
                  <a:latin typeface="Arial" charset="0"/>
                  <a:ea typeface="黑体" pitchFamily="2" charset="-122"/>
                </a:rPr>
                <a:t>2</a:t>
              </a:r>
            </a:p>
          </p:txBody>
        </p:sp>
        <p:sp>
          <p:nvSpPr>
            <p:cNvPr id="777260" name="Text Box 44"/>
            <p:cNvSpPr txBox="1">
              <a:spLocks noChangeArrowheads="1"/>
            </p:cNvSpPr>
            <p:nvPr/>
          </p:nvSpPr>
          <p:spPr bwMode="auto">
            <a:xfrm>
              <a:off x="3626" y="2234"/>
              <a:ext cx="479" cy="212"/>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r>
                <a:rPr lang="zh-CN" altLang="en-US" sz="1600" b="0" u="none">
                  <a:solidFill>
                    <a:schemeClr val="hlink"/>
                  </a:solidFill>
                  <a:latin typeface="Arial" charset="0"/>
                  <a:ea typeface="黑体" pitchFamily="2" charset="-122"/>
                </a:rPr>
                <a:t>轮次 </a:t>
              </a:r>
              <a:r>
                <a:rPr lang="en-US" altLang="zh-CN" sz="1600" b="0" u="none">
                  <a:solidFill>
                    <a:schemeClr val="hlink"/>
                  </a:solidFill>
                  <a:latin typeface="Arial" charset="0"/>
                  <a:ea typeface="黑体" pitchFamily="2" charset="-122"/>
                </a:rPr>
                <a:t>3</a:t>
              </a:r>
            </a:p>
          </p:txBody>
        </p:sp>
      </p:grpSp>
      <p:sp>
        <p:nvSpPr>
          <p:cNvPr id="23" name="AutoShape 6"/>
          <p:cNvSpPr>
            <a:spLocks noChangeArrowheads="1"/>
          </p:cNvSpPr>
          <p:nvPr/>
        </p:nvSpPr>
        <p:spPr bwMode="auto">
          <a:xfrm>
            <a:off x="878107" y="786518"/>
            <a:ext cx="4947960" cy="837285"/>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a:r>
              <a:rPr lang="zh-CN" altLang="en-US" sz="2000" b="0" u="none" dirty="0">
                <a:solidFill>
                  <a:srgbClr val="FFFF00"/>
                </a:solidFill>
              </a:rPr>
              <a:t>发送方每收到一个对新报文段的确认（重传的不算在内）就使 </a:t>
            </a:r>
            <a:r>
              <a:rPr lang="en-US" altLang="zh-CN" sz="2000" b="0" u="none" dirty="0" err="1">
                <a:solidFill>
                  <a:srgbClr val="FFFF00"/>
                </a:solidFill>
              </a:rPr>
              <a:t>cwnd</a:t>
            </a:r>
            <a:r>
              <a:rPr lang="en-US" altLang="zh-CN" sz="2000" b="0" u="none" dirty="0">
                <a:solidFill>
                  <a:srgbClr val="FFFF00"/>
                </a:solidFill>
              </a:rPr>
              <a:t> </a:t>
            </a:r>
            <a:r>
              <a:rPr lang="zh-CN" altLang="en-US" sz="2000" b="0" u="none" dirty="0">
                <a:solidFill>
                  <a:srgbClr val="FFFF00"/>
                </a:solidFill>
              </a:rPr>
              <a:t>加 </a:t>
            </a:r>
            <a:r>
              <a:rPr lang="en-US" altLang="zh-CN" sz="2000" b="0" u="none" dirty="0">
                <a:solidFill>
                  <a:srgbClr val="FFFF00"/>
                </a:solidFill>
              </a:rPr>
              <a:t>1</a:t>
            </a:r>
            <a:r>
              <a:rPr lang="zh-CN" altLang="en-US" sz="2000" b="0" u="none" dirty="0">
                <a:solidFill>
                  <a:srgbClr val="FFFF00"/>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16比9模版">
  <a:themeElements>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比9模版">
  <a:themeElements>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16比9模版">
  <a:themeElements>
    <a:clrScheme name="2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2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2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《计算机网络技术》母板</Template>
  <TotalTime>9265</TotalTime>
  <Words>2749</Words>
  <Application>Microsoft Office PowerPoint</Application>
  <PresentationFormat>自定义</PresentationFormat>
  <Paragraphs>411</Paragraphs>
  <Slides>32</Slides>
  <Notes>17</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32</vt:i4>
      </vt:variant>
    </vt:vector>
  </HeadingPairs>
  <TitlesOfParts>
    <vt:vector size="46" baseType="lpstr">
      <vt:lpstr>黑体</vt:lpstr>
      <vt:lpstr>华文新魏</vt:lpstr>
      <vt:lpstr>宋体</vt:lpstr>
      <vt:lpstr>微软雅黑</vt:lpstr>
      <vt:lpstr>Arial</vt:lpstr>
      <vt:lpstr>Comic Sans MS</vt:lpstr>
      <vt:lpstr>Constantia</vt:lpstr>
      <vt:lpstr>Symbol</vt:lpstr>
      <vt:lpstr>Tahoma</vt:lpstr>
      <vt:lpstr>Times New Roman</vt:lpstr>
      <vt:lpstr>Wingdings</vt:lpstr>
      <vt:lpstr>1_16比9模版</vt:lpstr>
      <vt:lpstr>16比9模版</vt:lpstr>
      <vt:lpstr>2_16比9模版</vt:lpstr>
      <vt:lpstr>计算机网络</vt:lpstr>
      <vt:lpstr>PowerPoint 演示文稿</vt:lpstr>
      <vt:lpstr>一、拥塞控制</vt:lpstr>
      <vt:lpstr>网络拥塞的基本概念</vt:lpstr>
      <vt:lpstr>拥塞控制的作用</vt:lpstr>
      <vt:lpstr>二、拥塞窗口的概念</vt:lpstr>
      <vt:lpstr>三、拥塞控制方法——慢开始和拥塞避免</vt:lpstr>
      <vt:lpstr>慢开始算法的原理 </vt:lpstr>
      <vt:lpstr>PowerPoint 演示文稿</vt:lpstr>
      <vt:lpstr>PowerPoint 演示文稿</vt:lpstr>
      <vt:lpstr>设置慢开始门限状态变量 ssthresh</vt:lpstr>
      <vt:lpstr>拥塞窗口与ssthresh的关系</vt:lpstr>
      <vt:lpstr>当网络出现拥塞时</vt:lpstr>
      <vt:lpstr>慢开始和拥塞避免算法的实现举例 </vt:lpstr>
      <vt:lpstr>慢开始和拥塞避免算法的实现举例 </vt:lpstr>
      <vt:lpstr>慢开始和拥塞避免算法的实现举例 </vt:lpstr>
      <vt:lpstr>慢开始和拥塞避免算法的实现举例 </vt:lpstr>
      <vt:lpstr>慢开始和拥塞避免算法的实现举例 </vt:lpstr>
      <vt:lpstr>PowerPoint 演示文稿</vt:lpstr>
      <vt:lpstr>PowerPoint 演示文稿</vt:lpstr>
      <vt:lpstr>PowerPoint 演示文稿</vt:lpstr>
      <vt:lpstr>四、快重传与快恢复（TCP Reno）</vt:lpstr>
      <vt:lpstr>PowerPoint 演示文稿</vt:lpstr>
      <vt:lpstr>连续收到3个重复确认的拥塞控制过程</vt:lpstr>
      <vt:lpstr>PowerPoint 演示文稿</vt:lpstr>
      <vt:lpstr>PowerPoint 演示文稿</vt:lpstr>
      <vt:lpstr>PowerPoint 演示文稿</vt:lpstr>
      <vt:lpstr>发送窗口的概念</vt:lpstr>
      <vt:lpstr>PowerPoint 演示文稿</vt:lpstr>
      <vt:lpstr>PowerPoint 演示文稿</vt:lpstr>
      <vt:lpstr>PowerPoint 演示文稿</vt:lpstr>
      <vt:lpstr>计算与问答</vt:lpstr>
    </vt:vector>
  </TitlesOfParts>
  <Company>tonecom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乔胤博</cp:lastModifiedBy>
  <cp:revision>1056</cp:revision>
  <cp:lastPrinted>1999-06-03T07:41:47Z</cp:lastPrinted>
  <dcterms:created xsi:type="dcterms:W3CDTF">1999-05-31T06:37:31Z</dcterms:created>
  <dcterms:modified xsi:type="dcterms:W3CDTF">2018-01-10T02:36:23Z</dcterms:modified>
</cp:coreProperties>
</file>