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21"/>
  </p:notesMasterIdLst>
  <p:handoutMasterIdLst>
    <p:handoutMasterId r:id="rId22"/>
  </p:handoutMasterIdLst>
  <p:sldIdLst>
    <p:sldId id="699" r:id="rId2"/>
    <p:sldId id="700" r:id="rId3"/>
    <p:sldId id="683" r:id="rId4"/>
    <p:sldId id="684" r:id="rId5"/>
    <p:sldId id="686" r:id="rId6"/>
    <p:sldId id="687" r:id="rId7"/>
    <p:sldId id="688" r:id="rId8"/>
    <p:sldId id="689" r:id="rId9"/>
    <p:sldId id="690" r:id="rId10"/>
    <p:sldId id="691" r:id="rId11"/>
    <p:sldId id="692" r:id="rId12"/>
    <p:sldId id="693" r:id="rId13"/>
    <p:sldId id="694" r:id="rId14"/>
    <p:sldId id="701" r:id="rId15"/>
    <p:sldId id="697" r:id="rId16"/>
    <p:sldId id="698" r:id="rId17"/>
    <p:sldId id="702" r:id="rId18"/>
    <p:sldId id="703" r:id="rId19"/>
    <p:sldId id="704" r:id="rId20"/>
  </p:sldIdLst>
  <p:sldSz cx="9144000" cy="5145088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5pPr>
    <a:lvl6pPr marL="22860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6pPr>
    <a:lvl7pPr marL="27432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7pPr>
    <a:lvl8pPr marL="32004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8pPr>
    <a:lvl9pPr marL="36576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99CCFF"/>
    <a:srgbClr val="6699FF"/>
    <a:srgbClr val="3399FF"/>
    <a:srgbClr val="0099FF"/>
    <a:srgbClr val="C0C0C0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9" autoAdjust="0"/>
    <p:restoredTop sz="91466" autoAdjust="0"/>
  </p:normalViewPr>
  <p:slideViewPr>
    <p:cSldViewPr>
      <p:cViewPr varScale="1">
        <p:scale>
          <a:sx n="101" d="100"/>
          <a:sy n="101" d="100"/>
        </p:scale>
        <p:origin x="946" y="77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20"/>
    </p:cViewPr>
  </p:sorterViewPr>
  <p:notesViewPr>
    <p:cSldViewPr>
      <p:cViewPr varScale="1">
        <p:scale>
          <a:sx n="58" d="100"/>
          <a:sy n="58" d="100"/>
        </p:scale>
        <p:origin x="-19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8.xml"/><Relationship Id="rId2" Type="http://schemas.openxmlformats.org/officeDocument/2006/relationships/slide" Target="slides/slide17.xml"/><Relationship Id="rId1" Type="http://schemas.openxmlformats.org/officeDocument/2006/relationships/slide" Target="slides/slide15.xml"/><Relationship Id="rId4" Type="http://schemas.openxmlformats.org/officeDocument/2006/relationships/slide" Target="slides/slide1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F71B3F78-A725-457C-8589-5E361B8656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8272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E30C1820-D668-45B4-8E28-8A719BA0D7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723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0" hangingPunct="0">
              <a:lnSpc>
                <a:spcPct val="150000"/>
              </a:lnSpc>
              <a:spcAft>
                <a:spcPct val="20000"/>
              </a:spcAft>
            </a:pPr>
            <a:r>
              <a:rPr lang="zh-CN" altLang="en-US" sz="12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计算机网络</a:t>
            </a:r>
            <a:r>
              <a:rPr lang="zh-CN" altLang="en-US" sz="1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本质的活动</a:t>
            </a:r>
            <a:r>
              <a:rPr lang="zh-CN" altLang="en-US" sz="12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是实现分布在不同地理位置的联网主机之间的</a:t>
            </a:r>
            <a:r>
              <a:rPr lang="zh-CN" altLang="en-US" sz="1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进程通信</a:t>
            </a:r>
            <a:r>
              <a:rPr lang="zh-CN" altLang="en-US" sz="12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，以实现各种网络服务功能；</a:t>
            </a:r>
            <a:endParaRPr lang="en-US" altLang="zh-CN" sz="1200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eaLnBrk="0" hangingPunct="0">
              <a:lnSpc>
                <a:spcPct val="150000"/>
              </a:lnSpc>
              <a:spcAft>
                <a:spcPct val="20000"/>
              </a:spcAft>
            </a:pPr>
            <a:r>
              <a:rPr lang="zh-CN" altLang="en-US" sz="12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传输层的主要作用就是要实现</a:t>
            </a:r>
            <a:r>
              <a:rPr lang="zh-CN" altLang="en-US" sz="1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分布式进程通信</a:t>
            </a:r>
            <a:r>
              <a:rPr lang="zh-CN" altLang="en-US" sz="12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200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套接字接口</a:t>
            </a:r>
            <a:r>
              <a:rPr lang="zh-CN" altLang="en-US" sz="12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是应用层与</a:t>
            </a:r>
            <a:r>
              <a:rPr lang="en-US" altLang="zh-CN" sz="12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TCP/IP</a:t>
            </a:r>
            <a:r>
              <a:rPr lang="zh-CN" altLang="en-US" sz="12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协议族通信的</a:t>
            </a:r>
            <a:r>
              <a:rPr lang="zh-CN" altLang="en-US" sz="1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中间软件抽象层，</a:t>
            </a:r>
            <a:r>
              <a:rPr lang="zh-CN" altLang="en-US" sz="12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是建立网络应用程序的可编程接口，套接字接口的主要对象是套接字，可以把它看作本地应用进程与网络的接入点</a:t>
            </a:r>
            <a:r>
              <a:rPr lang="zh-CN" altLang="en-US" sz="1100" b="1" dirty="0" smtClean="0">
                <a:latin typeface="Tahoma" pitchFamily="34" charset="0"/>
              </a:rPr>
              <a:t>。</a:t>
            </a:r>
          </a:p>
          <a:p>
            <a:pPr eaLnBrk="0" hangingPunct="0">
              <a:lnSpc>
                <a:spcPct val="150000"/>
              </a:lnSpc>
              <a:spcAft>
                <a:spcPct val="200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0C1820-D668-45B4-8E28-8A719BA0D70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9830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zh-CN" altLang="en-US" sz="1200" b="0" u="none" dirty="0" smtClean="0">
                <a:solidFill>
                  <a:srgbClr val="1A3868"/>
                </a:solidFill>
              </a:rPr>
              <a:t>网络环境中</a:t>
            </a:r>
            <a:r>
              <a:rPr kumimoji="1" lang="zh-CN" altLang="en-US" sz="1200" b="0" u="none" kern="120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一个完整的进程通信标识</a:t>
            </a:r>
            <a:r>
              <a:rPr lang="zh-CN" altLang="en-US" sz="1200" b="0" u="none" dirty="0" smtClean="0">
                <a:solidFill>
                  <a:srgbClr val="1A3868"/>
                </a:solidFill>
              </a:rPr>
              <a:t>需要一个五元组（</a:t>
            </a:r>
            <a:r>
              <a:rPr lang="en-US" altLang="zh-CN" sz="1200" b="0" u="none" dirty="0" smtClean="0">
                <a:solidFill>
                  <a:srgbClr val="1A3868"/>
                </a:solidFill>
              </a:rPr>
              <a:t>association</a:t>
            </a:r>
            <a:r>
              <a:rPr lang="zh-CN" altLang="en-US" sz="1200" b="0" u="none" dirty="0" smtClean="0">
                <a:solidFill>
                  <a:srgbClr val="1A3868"/>
                </a:solidFill>
              </a:rPr>
              <a:t>）来表示：</a:t>
            </a:r>
            <a:r>
              <a:rPr lang="zh-CN" altLang="en-US" sz="1100" b="0" u="none" dirty="0" smtClean="0">
                <a:solidFill>
                  <a:srgbClr val="1A3868"/>
                </a:solidFill>
              </a:rPr>
              <a:t>（协议，本地主机地址，本地端口号，远端主机地址，远端端口号）</a:t>
            </a:r>
            <a:endParaRPr lang="en-US" altLang="zh-CN" sz="1100" b="0" u="none" dirty="0" smtClean="0">
              <a:solidFill>
                <a:srgbClr val="1A3868"/>
              </a:solidFill>
            </a:endParaRPr>
          </a:p>
          <a:p>
            <a:pPr marL="342900" marR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地址族</a:t>
            </a:r>
            <a:r>
              <a:rPr lang="en-US" altLang="zh-CN" sz="11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(address family, </a:t>
            </a:r>
            <a:r>
              <a:rPr lang="en-US" altLang="zh-CN" sz="1100" kern="1200" dirty="0" err="1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af</a:t>
            </a:r>
            <a:r>
              <a:rPr lang="en-US" altLang="zh-CN" sz="11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1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100" dirty="0" smtClean="0"/>
              <a:t>只研究</a:t>
            </a:r>
            <a:r>
              <a:rPr lang="en-US" altLang="zh-CN" sz="1100" b="1" dirty="0" smtClean="0"/>
              <a:t>AF_INET  // internet </a:t>
            </a:r>
            <a:r>
              <a:rPr lang="zh-CN" altLang="en-US" sz="1100" b="1" dirty="0" smtClean="0"/>
              <a:t>协议 </a:t>
            </a:r>
            <a:r>
              <a:rPr lang="en-US" altLang="zh-CN" sz="1100" b="1" dirty="0" smtClean="0"/>
              <a:t>Ipv4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</a:pPr>
            <a:endParaRPr lang="zh-CN" altLang="en-US" sz="1100" b="0" u="none" dirty="0" smtClean="0">
              <a:solidFill>
                <a:srgbClr val="1A3868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0C1820-D668-45B4-8E28-8A719BA0D70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9392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Socket()</a:t>
            </a:r>
            <a:r>
              <a:rPr lang="zh-CN" altLang="en-US" sz="12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指定了相关五元组中的协议类型</a:t>
            </a:r>
            <a:r>
              <a:rPr lang="en-US" altLang="zh-CN" sz="12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0C1820-D668-45B4-8E28-8A719BA0D70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7238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创建缓冲区。服务器使用。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0C1820-D668-45B4-8E28-8A719BA0D70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6555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accept()</a:t>
            </a:r>
            <a:r>
              <a:rPr lang="zh-CN" altLang="en-US" dirty="0" smtClean="0"/>
              <a:t>服务器端使用；</a:t>
            </a:r>
            <a:r>
              <a:rPr lang="en-US" altLang="zh-CN" dirty="0" smtClean="0"/>
              <a:t>connect()</a:t>
            </a:r>
            <a:r>
              <a:rPr lang="zh-CN" altLang="en-US" dirty="0" smtClean="0"/>
              <a:t>客户端使用。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0C1820-D668-45B4-8E28-8A719BA0D70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4597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0C1820-D668-45B4-8E28-8A719BA0D70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7950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2055"/>
          <p:cNvSpPr txBox="1">
            <a:spLocks noGrp="1" noChangeArrowheads="1"/>
          </p:cNvSpPr>
          <p:nvPr/>
        </p:nvSpPr>
        <p:spPr bwMode="auto">
          <a:xfrm>
            <a:off x="3917950" y="8656638"/>
            <a:ext cx="29781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D819D43-E695-439D-A6DB-497F703DB097}" type="slidenum">
              <a:rPr lang="en-US" altLang="zh-CN" sz="1200" b="0" u="none">
                <a:solidFill>
                  <a:schemeClr val="tx1"/>
                </a:solidFill>
                <a:latin typeface="Arial" charset="0"/>
                <a:ea typeface="宋体" charset="-122"/>
              </a:rPr>
              <a:pPr algn="r"/>
              <a:t>15</a:t>
            </a:fld>
            <a:endParaRPr lang="en-US" altLang="zh-CN" sz="1200" b="0" u="none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709613"/>
            <a:ext cx="6051550" cy="3405187"/>
          </a:xfrm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800" y="4327525"/>
            <a:ext cx="5014913" cy="4116388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面向连接</a:t>
            </a:r>
            <a:r>
              <a:rPr lang="en-US" altLang="zh-CN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C/S</a:t>
            </a:r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模式工作流程。</a:t>
            </a:r>
            <a:endParaRPr lang="en-US" altLang="zh-CN" sz="2400" b="1" dirty="0" smtClean="0">
              <a:latin typeface="Comic Sans MS" pitchFamily="66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400" b="1" dirty="0" smtClean="0">
                <a:latin typeface="Comic Sans MS" pitchFamily="66" charset="0"/>
                <a:ea typeface="宋体" charset="-122"/>
              </a:rPr>
              <a:t>双方使用</a:t>
            </a:r>
            <a:r>
              <a:rPr lang="en-US" altLang="zh-CN" sz="2400" b="1" dirty="0" smtClean="0">
                <a:latin typeface="Comic Sans MS" pitchFamily="66" charset="0"/>
                <a:ea typeface="宋体" charset="-122"/>
              </a:rPr>
              <a:t>send</a:t>
            </a:r>
            <a:r>
              <a:rPr lang="zh-CN" altLang="en-US" sz="2400" b="1" dirty="0" smtClean="0">
                <a:latin typeface="Comic Sans MS" pitchFamily="66" charset="0"/>
                <a:ea typeface="宋体" charset="-122"/>
              </a:rPr>
              <a:t>和</a:t>
            </a:r>
            <a:r>
              <a:rPr lang="en-US" altLang="zh-CN" sz="2400" b="1" dirty="0" smtClean="0">
                <a:latin typeface="Comic Sans MS" pitchFamily="66" charset="0"/>
                <a:ea typeface="宋体" charset="-122"/>
              </a:rPr>
              <a:t>receive</a:t>
            </a:r>
            <a:r>
              <a:rPr lang="zh-CN" altLang="en-US" sz="2400" b="1" dirty="0" smtClean="0">
                <a:latin typeface="Comic Sans MS" pitchFamily="66" charset="0"/>
                <a:ea typeface="宋体" charset="-122"/>
              </a:rPr>
              <a:t>完成数据的全双工发送</a:t>
            </a:r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310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5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3E4F81-6EFB-4748-AFF4-65E57A55515C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CCCCCC"/>
                </a:solidFill>
                <a:latin typeface="宋体" pitchFamily="2" charset="-122"/>
              </a:rPr>
              <a:t>计算机数据存储有两种字节优先顺序：高位字节优先和低位字节优先。</a:t>
            </a:r>
            <a:r>
              <a:rPr lang="en-US" altLang="zh-CN">
                <a:solidFill>
                  <a:srgbClr val="CCCCCC"/>
                </a:solidFill>
                <a:latin typeface="宋体" pitchFamily="2" charset="-122"/>
              </a:rPr>
              <a:t>Internet</a:t>
            </a:r>
            <a:r>
              <a:rPr lang="zh-CN" altLang="en-US">
                <a:solidFill>
                  <a:srgbClr val="CCCCCC"/>
                </a:solidFill>
                <a:latin typeface="宋体" pitchFamily="2" charset="-122"/>
              </a:rPr>
              <a:t>上数据以高位字节优先顺序在网络上传输，所以对于在内部是以低位字节优先方式存储数据的机器，在</a:t>
            </a:r>
            <a:r>
              <a:rPr lang="en-US" altLang="zh-CN">
                <a:solidFill>
                  <a:srgbClr val="CCCCCC"/>
                </a:solidFill>
                <a:latin typeface="宋体" pitchFamily="2" charset="-122"/>
              </a:rPr>
              <a:t>Internet</a:t>
            </a:r>
            <a:r>
              <a:rPr lang="zh-CN" altLang="en-US">
                <a:solidFill>
                  <a:srgbClr val="CCCCCC"/>
                </a:solidFill>
                <a:latin typeface="宋体" pitchFamily="2" charset="-122"/>
              </a:rPr>
              <a:t>上传输数据时就需要进行转换，否则就会出现数据不一致。 </a:t>
            </a:r>
            <a:br>
              <a:rPr lang="zh-CN" altLang="en-US">
                <a:solidFill>
                  <a:srgbClr val="CCCCCC"/>
                </a:solidFill>
                <a:latin typeface="宋体" pitchFamily="2" charset="-122"/>
              </a:rPr>
            </a:br>
            <a:r>
              <a:rPr lang="zh-CN" altLang="en-US">
                <a:solidFill>
                  <a:srgbClr val="CCCCCC"/>
                </a:solidFill>
                <a:latin typeface="宋体" pitchFamily="2" charset="-122"/>
              </a:rPr>
              <a:t>　　下面是几个字节顺序转换函数： </a:t>
            </a:r>
            <a:br>
              <a:rPr lang="zh-CN" altLang="en-US">
                <a:solidFill>
                  <a:srgbClr val="CCCCCC"/>
                </a:solidFill>
                <a:latin typeface="宋体" pitchFamily="2" charset="-122"/>
              </a:rPr>
            </a:br>
            <a:r>
              <a:rPr lang="en-US" altLang="zh-CN">
                <a:solidFill>
                  <a:srgbClr val="CCCCCC"/>
                </a:solidFill>
                <a:latin typeface="Arial"/>
              </a:rPr>
              <a:t>·</a:t>
            </a:r>
            <a:r>
              <a:rPr lang="en-US" altLang="zh-CN">
                <a:solidFill>
                  <a:srgbClr val="CCCCCC"/>
                </a:solidFill>
                <a:latin typeface="宋体" pitchFamily="2" charset="-122"/>
              </a:rPr>
              <a:t>htonl()</a:t>
            </a:r>
            <a:r>
              <a:rPr lang="zh-CN" altLang="en-US">
                <a:solidFill>
                  <a:srgbClr val="CCCCCC"/>
                </a:solidFill>
                <a:latin typeface="宋体" pitchFamily="2" charset="-122"/>
              </a:rPr>
              <a:t>：把</a:t>
            </a:r>
            <a:r>
              <a:rPr lang="en-US" altLang="zh-CN">
                <a:solidFill>
                  <a:srgbClr val="CCCCCC"/>
                </a:solidFill>
                <a:latin typeface="宋体" pitchFamily="2" charset="-122"/>
              </a:rPr>
              <a:t>32</a:t>
            </a:r>
            <a:r>
              <a:rPr lang="zh-CN" altLang="en-US">
                <a:solidFill>
                  <a:srgbClr val="CCCCCC"/>
                </a:solidFill>
                <a:latin typeface="宋体" pitchFamily="2" charset="-122"/>
              </a:rPr>
              <a:t>位值从主机字节序转换成网络字节序 </a:t>
            </a:r>
            <a:br>
              <a:rPr lang="zh-CN" altLang="en-US">
                <a:solidFill>
                  <a:srgbClr val="CCCCCC"/>
                </a:solidFill>
                <a:latin typeface="宋体" pitchFamily="2" charset="-122"/>
              </a:rPr>
            </a:br>
            <a:r>
              <a:rPr lang="en-US" altLang="zh-CN">
                <a:solidFill>
                  <a:srgbClr val="CCCCCC"/>
                </a:solidFill>
                <a:latin typeface="Arial"/>
              </a:rPr>
              <a:t>·</a:t>
            </a:r>
            <a:r>
              <a:rPr lang="en-US" altLang="zh-CN">
                <a:solidFill>
                  <a:srgbClr val="CCCCCC"/>
                </a:solidFill>
                <a:latin typeface="宋体" pitchFamily="2" charset="-122"/>
              </a:rPr>
              <a:t>htons()</a:t>
            </a:r>
            <a:r>
              <a:rPr lang="zh-CN" altLang="en-US">
                <a:solidFill>
                  <a:srgbClr val="CCCCCC"/>
                </a:solidFill>
                <a:latin typeface="宋体" pitchFamily="2" charset="-122"/>
              </a:rPr>
              <a:t>：把</a:t>
            </a:r>
            <a:r>
              <a:rPr lang="en-US" altLang="zh-CN">
                <a:solidFill>
                  <a:srgbClr val="CCCCCC"/>
                </a:solidFill>
                <a:latin typeface="宋体" pitchFamily="2" charset="-122"/>
              </a:rPr>
              <a:t>16</a:t>
            </a:r>
            <a:r>
              <a:rPr lang="zh-CN" altLang="en-US">
                <a:solidFill>
                  <a:srgbClr val="CCCCCC"/>
                </a:solidFill>
                <a:latin typeface="宋体" pitchFamily="2" charset="-122"/>
              </a:rPr>
              <a:t>位值从主机字节序转换成网络字节序 </a:t>
            </a:r>
            <a:br>
              <a:rPr lang="zh-CN" altLang="en-US">
                <a:solidFill>
                  <a:srgbClr val="CCCCCC"/>
                </a:solidFill>
                <a:latin typeface="宋体" pitchFamily="2" charset="-122"/>
              </a:rPr>
            </a:br>
            <a:r>
              <a:rPr lang="en-US" altLang="zh-CN">
                <a:solidFill>
                  <a:srgbClr val="CCCCCC"/>
                </a:solidFill>
                <a:latin typeface="Arial"/>
              </a:rPr>
              <a:t>·</a:t>
            </a:r>
            <a:r>
              <a:rPr lang="en-US" altLang="zh-CN">
                <a:solidFill>
                  <a:srgbClr val="CCCCCC"/>
                </a:solidFill>
                <a:latin typeface="宋体" pitchFamily="2" charset="-122"/>
              </a:rPr>
              <a:t>ntohl()</a:t>
            </a:r>
            <a:r>
              <a:rPr lang="zh-CN" altLang="en-US">
                <a:solidFill>
                  <a:srgbClr val="CCCCCC"/>
                </a:solidFill>
                <a:latin typeface="宋体" pitchFamily="2" charset="-122"/>
              </a:rPr>
              <a:t>：把</a:t>
            </a:r>
            <a:r>
              <a:rPr lang="en-US" altLang="zh-CN">
                <a:solidFill>
                  <a:srgbClr val="CCCCCC"/>
                </a:solidFill>
                <a:latin typeface="宋体" pitchFamily="2" charset="-122"/>
              </a:rPr>
              <a:t>32</a:t>
            </a:r>
            <a:r>
              <a:rPr lang="zh-CN" altLang="en-US">
                <a:solidFill>
                  <a:srgbClr val="CCCCCC"/>
                </a:solidFill>
                <a:latin typeface="宋体" pitchFamily="2" charset="-122"/>
              </a:rPr>
              <a:t>位值从网络字节序转换成主机字节序 </a:t>
            </a:r>
            <a:br>
              <a:rPr lang="zh-CN" altLang="en-US">
                <a:solidFill>
                  <a:srgbClr val="CCCCCC"/>
                </a:solidFill>
                <a:latin typeface="宋体" pitchFamily="2" charset="-122"/>
              </a:rPr>
            </a:br>
            <a:r>
              <a:rPr lang="en-US" altLang="zh-CN">
                <a:solidFill>
                  <a:srgbClr val="CCCCCC"/>
                </a:solidFill>
                <a:latin typeface="Arial"/>
              </a:rPr>
              <a:t>·</a:t>
            </a:r>
            <a:r>
              <a:rPr lang="en-US" altLang="zh-CN">
                <a:solidFill>
                  <a:srgbClr val="CCCCCC"/>
                </a:solidFill>
                <a:latin typeface="宋体" pitchFamily="2" charset="-122"/>
              </a:rPr>
              <a:t>ntohs()</a:t>
            </a:r>
            <a:r>
              <a:rPr lang="zh-CN" altLang="en-US">
                <a:solidFill>
                  <a:srgbClr val="CCCCCC"/>
                </a:solidFill>
                <a:latin typeface="宋体" pitchFamily="2" charset="-122"/>
              </a:rPr>
              <a:t>：把</a:t>
            </a:r>
            <a:r>
              <a:rPr lang="en-US" altLang="zh-CN">
                <a:solidFill>
                  <a:srgbClr val="CCCCCC"/>
                </a:solidFill>
                <a:latin typeface="宋体" pitchFamily="2" charset="-122"/>
              </a:rPr>
              <a:t>16</a:t>
            </a:r>
            <a:r>
              <a:rPr lang="zh-CN" altLang="en-US">
                <a:solidFill>
                  <a:srgbClr val="CCCCCC"/>
                </a:solidFill>
                <a:latin typeface="宋体" pitchFamily="2" charset="-122"/>
              </a:rPr>
              <a:t>位值从网络字节序转换成主机字节序 </a:t>
            </a:r>
            <a:br>
              <a:rPr lang="zh-CN" altLang="en-US">
                <a:solidFill>
                  <a:srgbClr val="CCCCCC"/>
                </a:solidFill>
                <a:latin typeface="宋体" pitchFamily="2" charset="-122"/>
              </a:rPr>
            </a:br>
            <a:endParaRPr lang="zh-CN" altLang="en-US">
              <a:solidFill>
                <a:srgbClr val="CCCCCC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8850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598613"/>
            <a:ext cx="6243654" cy="1045369"/>
          </a:xfrm>
        </p:spPr>
        <p:txBody>
          <a:bodyPr/>
          <a:lstStyle>
            <a:lvl1pPr>
              <a:defRPr sz="4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5834" y="2916238"/>
            <a:ext cx="4914912" cy="1013628"/>
          </a:xfrm>
        </p:spPr>
        <p:txBody>
          <a:bodyPr/>
          <a:lstStyle>
            <a:lvl1pPr marL="0" indent="0" algn="ctr">
              <a:buNone/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2895600" y="4830763"/>
            <a:ext cx="2895600" cy="228600"/>
          </a:xfrm>
          <a:prstGeom prst="rect">
            <a:avLst/>
          </a:prstGeom>
        </p:spPr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fld id="{E897D0D9-3DD5-4488-AF11-15D737479EC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63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63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2895600" y="4830763"/>
            <a:ext cx="2895600" cy="228600"/>
          </a:xfrm>
          <a:prstGeom prst="rect">
            <a:avLst/>
          </a:prstGeom>
        </p:spPr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fld id="{6F8E90BB-9B98-45D8-865D-65A2A63CF7F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2895600" y="4715684"/>
            <a:ext cx="2895600" cy="228600"/>
          </a:xfrm>
          <a:prstGeom prst="rect">
            <a:avLst/>
          </a:prstGeom>
        </p:spPr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fld id="{B431B735-D183-47AD-A7C7-A92CA662AB4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86528"/>
            <a:ext cx="6429420" cy="857250"/>
          </a:xfrm>
        </p:spPr>
        <p:txBody>
          <a:bodyPr/>
          <a:lstStyle>
            <a:lvl1pPr algn="l">
              <a:defRPr sz="3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86660"/>
            <a:ext cx="6429420" cy="30876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85900"/>
            <a:ext cx="3810000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3810000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2895600" y="4830763"/>
            <a:ext cx="2895600" cy="228600"/>
          </a:xfrm>
          <a:prstGeom prst="rect">
            <a:avLst/>
          </a:prstGeom>
        </p:spPr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fld id="{53C175CB-8A22-4762-8234-7D955AB11AD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631951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>
          <a:xfrm>
            <a:off x="2895600" y="4830763"/>
            <a:ext cx="2895600" cy="228600"/>
          </a:xfrm>
          <a:prstGeom prst="rect">
            <a:avLst/>
          </a:prstGeom>
        </p:spPr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fld id="{00092980-6A46-4476-8696-EAF202B07A0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895600" y="4830763"/>
            <a:ext cx="2895600" cy="228600"/>
          </a:xfrm>
          <a:prstGeom prst="rect">
            <a:avLst/>
          </a:prstGeom>
        </p:spPr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fld id="{359982EE-5953-4F4E-8767-94D211032FB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895600" y="4830763"/>
            <a:ext cx="2895600" cy="228600"/>
          </a:xfrm>
          <a:prstGeom prst="rect">
            <a:avLst/>
          </a:prstGeom>
        </p:spPr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fld id="{06EDCD51-148E-4963-BDED-3731EA848F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04790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2895600" y="4830763"/>
            <a:ext cx="2895600" cy="228600"/>
          </a:xfrm>
          <a:prstGeom prst="rect">
            <a:avLst/>
          </a:prstGeom>
        </p:spPr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fld id="{31653850-D8C6-4F24-BF5A-EF1F9856BAA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7489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2895600" y="4830763"/>
            <a:ext cx="2895600" cy="228600"/>
          </a:xfrm>
          <a:prstGeom prst="rect">
            <a:avLst/>
          </a:prstGeom>
        </p:spPr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fld id="{6CFE3893-2B6B-4E6E-8B36-6D7408447A4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8625"/>
            <a:ext cx="64293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一级标题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485900"/>
            <a:ext cx="6357937" cy="308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二级标题</a:t>
            </a:r>
            <a:endParaRPr lang="en-US" altLang="zh-CN" smtClean="0"/>
          </a:p>
          <a:p>
            <a:pPr lvl="1"/>
            <a:r>
              <a:rPr lang="zh-CN" altLang="en-US" smtClean="0"/>
              <a:t>三级标题</a:t>
            </a:r>
          </a:p>
          <a:p>
            <a:pPr lvl="2"/>
            <a:r>
              <a:rPr lang="zh-CN" altLang="en-US" smtClean="0"/>
              <a:t>四级标题</a:t>
            </a:r>
          </a:p>
          <a:p>
            <a:pPr lvl="3"/>
            <a:r>
              <a:rPr lang="zh-CN" altLang="en-US" smtClean="0"/>
              <a:t>五级标题</a:t>
            </a:r>
          </a:p>
          <a:p>
            <a:pPr lvl="4"/>
            <a:r>
              <a:rPr lang="zh-CN" altLang="en-US" smtClean="0"/>
              <a:t>六级标题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Constantia" pitchFamily="18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Constantia" pitchFamily="18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Constantia" pitchFamily="18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Constantia" pitchFamily="18" charset="0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26732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267326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>
          <a:xfrm>
            <a:off x="3500430" y="2266162"/>
            <a:ext cx="4564067" cy="1020762"/>
          </a:xfrm>
        </p:spPr>
        <p:txBody>
          <a:bodyPr anchor="t"/>
          <a:lstStyle/>
          <a:p>
            <a:pPr algn="l" eaLnBrk="1" hangingPunct="1">
              <a:defRPr/>
            </a:pPr>
            <a:r>
              <a:rPr lang="zh-CN" altLang="en-US" sz="4000" cap="all" dirty="0">
                <a:solidFill>
                  <a:srgbClr val="003366"/>
                </a:solidFill>
                <a:latin typeface="华文新魏" pitchFamily="2" charset="-122"/>
              </a:rPr>
              <a:t>计算机网络技术</a:t>
            </a:r>
            <a:endParaRPr lang="zh-CN" altLang="en-US" sz="4000" cap="all" dirty="0">
              <a:solidFill>
                <a:srgbClr val="003366"/>
              </a:solidFill>
            </a:endParaRPr>
          </a:p>
        </p:txBody>
      </p:sp>
      <p:sp>
        <p:nvSpPr>
          <p:cNvPr id="39938" name="副标题 2"/>
          <p:cNvSpPr>
            <a:spLocks noGrp="1"/>
          </p:cNvSpPr>
          <p:nvPr>
            <p:ph type="body" idx="1"/>
          </p:nvPr>
        </p:nvSpPr>
        <p:spPr>
          <a:xfrm>
            <a:off x="2500298" y="3518708"/>
            <a:ext cx="5849951" cy="1125538"/>
          </a:xfrm>
        </p:spPr>
        <p:txBody>
          <a:bodyPr anchor="b"/>
          <a:lstStyle/>
          <a:p>
            <a:pPr marL="0" indent="0" algn="ctr" eaLnBrk="1" hangingPunct="1">
              <a:buFontTx/>
              <a:buNone/>
            </a:pPr>
            <a:r>
              <a:rPr lang="zh-CN" altLang="en-US" sz="2800" b="1" dirty="0" smtClean="0">
                <a:solidFill>
                  <a:srgbClr val="003366"/>
                </a:solidFill>
                <a:latin typeface="微软雅黑" pitchFamily="34" charset="-122"/>
              </a:rPr>
              <a:t>王宇新</a:t>
            </a:r>
          </a:p>
          <a:p>
            <a:pPr marL="0" indent="0" algn="ctr" eaLnBrk="1" hangingPunct="1">
              <a:buFontTx/>
              <a:buNone/>
            </a:pPr>
            <a:r>
              <a:rPr lang="zh-CN" altLang="en-US" sz="2800" b="1" dirty="0" smtClean="0">
                <a:solidFill>
                  <a:srgbClr val="003366"/>
                </a:solidFill>
                <a:latin typeface="微软雅黑" pitchFamily="34" charset="-122"/>
              </a:rPr>
              <a:t>大连理工大学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1" name="标题 1"/>
          <p:cNvSpPr>
            <a:spLocks noGrp="1"/>
          </p:cNvSpPr>
          <p:nvPr>
            <p:ph type="title" idx="4294967295"/>
          </p:nvPr>
        </p:nvSpPr>
        <p:spPr>
          <a:xfrm>
            <a:off x="295299" y="869150"/>
            <a:ext cx="6562717" cy="774700"/>
          </a:xfr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通过</a:t>
            </a:r>
            <a:r>
              <a:rPr lang="en-US" altLang="zh-CN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socket( ) </a:t>
            </a:r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bind( ) </a:t>
            </a:r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connect( ) </a:t>
            </a:r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</a:t>
            </a:r>
            <a:r>
              <a:rPr lang="en-US" altLang="zh-CN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accept( ) </a:t>
            </a:r>
            <a:br>
              <a:rPr lang="en-US" altLang="zh-CN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</a:br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调用，可以建立一个完整的五元组：</a:t>
            </a:r>
            <a:endParaRPr lang="en-US" altLang="zh-CN" sz="2400" kern="1200" dirty="0" smtClean="0">
              <a:solidFill>
                <a:srgbClr val="007D7A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96962" name="内容占位符 2"/>
          <p:cNvSpPr>
            <a:spLocks noGrp="1"/>
          </p:cNvSpPr>
          <p:nvPr>
            <p:ph idx="4294967295"/>
          </p:nvPr>
        </p:nvSpPr>
        <p:spPr>
          <a:xfrm>
            <a:off x="214282" y="2053445"/>
            <a:ext cx="6635740" cy="2376487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socket( ) 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指定协议；</a:t>
            </a:r>
            <a:endParaRPr lang="en-US" altLang="zh-CN" sz="2000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bind( ) 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服务器端指定本地的地址与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socket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号；</a:t>
            </a:r>
            <a:endParaRPr lang="en-US" altLang="zh-CN" sz="2000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connect( ) 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客户端指定远程主机地址与远程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socket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号；</a:t>
            </a:r>
            <a:endParaRPr lang="en-US" altLang="zh-CN" sz="2000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accept( ) 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服务器端确认远程主机地址与远程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socket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号。</a:t>
            </a:r>
          </a:p>
          <a:p>
            <a:pPr marL="263525" indent="-263525"/>
            <a:endParaRPr lang="zh-CN" altLang="en-US" sz="1700" b="1" dirty="0" smtClean="0">
              <a:solidFill>
                <a:srgbClr val="2D2DB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标题 1"/>
          <p:cNvSpPr>
            <a:spLocks noGrp="1"/>
          </p:cNvSpPr>
          <p:nvPr>
            <p:ph type="title" idx="4294967295"/>
          </p:nvPr>
        </p:nvSpPr>
        <p:spPr>
          <a:xfrm>
            <a:off x="371500" y="726274"/>
            <a:ext cx="7772400" cy="774700"/>
          </a:xfrm>
        </p:spPr>
        <p:txBody>
          <a:bodyPr/>
          <a:lstStyle/>
          <a:p>
            <a:pPr algn="l"/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发送数据</a:t>
            </a:r>
            <a:r>
              <a:rPr lang="en-US" altLang="zh-CN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—write( )</a:t>
            </a:r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400" kern="1200" dirty="0" err="1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writev</a:t>
            </a:r>
            <a:r>
              <a:rPr lang="en-US" altLang="zh-CN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 )</a:t>
            </a:r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、</a:t>
            </a:r>
            <a:r>
              <a:rPr lang="en-US" altLang="zh-CN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send( )</a:t>
            </a:r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</a:t>
            </a:r>
            <a:r>
              <a:rPr lang="en-US" altLang="zh-CN" sz="2400" kern="1200" dirty="0" err="1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sendto</a:t>
            </a:r>
            <a:r>
              <a:rPr lang="en-US" altLang="zh-CN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 )</a:t>
            </a:r>
          </a:p>
        </p:txBody>
      </p:sp>
      <p:sp>
        <p:nvSpPr>
          <p:cNvPr id="297986" name="内容占位符 2"/>
          <p:cNvSpPr>
            <a:spLocks noGrp="1"/>
          </p:cNvSpPr>
          <p:nvPr>
            <p:ph idx="4294967295"/>
          </p:nvPr>
        </p:nvSpPr>
        <p:spPr>
          <a:xfrm>
            <a:off x="357158" y="1429536"/>
            <a:ext cx="6143668" cy="2000264"/>
          </a:xfrm>
        </p:spPr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write( )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000" kern="1200" dirty="0" err="1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writev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 )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、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send( ) 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是面向连接的传输，调用的格式：</a:t>
            </a:r>
          </a:p>
          <a:p>
            <a:pPr>
              <a:spcAft>
                <a:spcPts val="0"/>
              </a:spcAft>
            </a:pP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缓冲发送：</a:t>
            </a:r>
            <a:r>
              <a:rPr lang="en-US" altLang="zh-CN" sz="2000" kern="12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write(</a:t>
            </a:r>
            <a:r>
              <a:rPr lang="en-US" altLang="zh-CN" sz="2000" kern="1200" dirty="0" err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socketid</a:t>
            </a:r>
            <a:r>
              <a:rPr lang="en-US" altLang="zh-CN" sz="2000" kern="12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buff, </a:t>
            </a:r>
            <a:r>
              <a:rPr lang="en-US" altLang="zh-CN" sz="2000" kern="1200" dirty="0" err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bufflen</a:t>
            </a:r>
            <a:r>
              <a:rPr lang="en-US" altLang="zh-CN" sz="2000" kern="12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);</a:t>
            </a:r>
            <a:endParaRPr lang="zh-CN" altLang="en-US" sz="2000" kern="1200" dirty="0" smtClean="0">
              <a:solidFill>
                <a:srgbClr val="C0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集中发送：</a:t>
            </a:r>
            <a:r>
              <a:rPr lang="en-US" altLang="zh-CN" sz="2000" kern="1200" dirty="0" err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writev</a:t>
            </a:r>
            <a:r>
              <a:rPr lang="en-US" altLang="zh-CN" sz="2000" kern="12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2000" kern="1200" dirty="0" err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socketid</a:t>
            </a:r>
            <a:r>
              <a:rPr lang="en-US" altLang="zh-CN" sz="2000" kern="12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vector, </a:t>
            </a:r>
            <a:r>
              <a:rPr lang="en-US" altLang="zh-CN" sz="2000" kern="1200" dirty="0" err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vectorlen</a:t>
            </a:r>
            <a:r>
              <a:rPr lang="en-US" altLang="zh-CN" sz="2000" kern="12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);</a:t>
            </a:r>
            <a:endParaRPr lang="zh-CN" altLang="en-US" sz="2000" kern="1200" dirty="0" smtClean="0">
              <a:solidFill>
                <a:srgbClr val="C0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可控缓冲发送：</a:t>
            </a:r>
            <a:r>
              <a:rPr lang="en-US" altLang="zh-CN" sz="2000" kern="12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send(</a:t>
            </a:r>
            <a:r>
              <a:rPr lang="en-US" altLang="zh-CN" sz="2000" kern="1200" dirty="0" err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socketid</a:t>
            </a:r>
            <a:r>
              <a:rPr lang="en-US" altLang="zh-CN" sz="2000" kern="12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buff, </a:t>
            </a:r>
            <a:r>
              <a:rPr lang="en-US" altLang="zh-CN" sz="2000" kern="1200" dirty="0" err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bufflen</a:t>
            </a:r>
            <a:r>
              <a:rPr lang="en-US" altLang="zh-CN" sz="2000" kern="12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flags);</a:t>
            </a:r>
          </a:p>
        </p:txBody>
      </p:sp>
      <p:sp>
        <p:nvSpPr>
          <p:cNvPr id="5" name="矩形 4"/>
          <p:cNvSpPr/>
          <p:nvPr/>
        </p:nvSpPr>
        <p:spPr>
          <a:xfrm>
            <a:off x="642910" y="3358362"/>
            <a:ext cx="5857916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</a:pPr>
            <a:r>
              <a:rPr lang="zh-CN" altLang="en-US" sz="2000" b="0" u="none" dirty="0" smtClean="0">
                <a:solidFill>
                  <a:srgbClr val="1A3868"/>
                </a:solidFill>
              </a:rPr>
              <a:t>参数：</a:t>
            </a:r>
            <a:r>
              <a:rPr lang="en-US" altLang="zh-CN" sz="2000" b="0" u="none" dirty="0" smtClean="0">
                <a:solidFill>
                  <a:srgbClr val="1A3868"/>
                </a:solidFill>
              </a:rPr>
              <a:t> </a:t>
            </a:r>
            <a:r>
              <a:rPr lang="en-US" altLang="zh-CN" sz="2000" b="0" u="none" dirty="0" err="1" smtClean="0">
                <a:solidFill>
                  <a:srgbClr val="1A3868"/>
                </a:solidFill>
              </a:rPr>
              <a:t>socketid</a:t>
            </a:r>
            <a:r>
              <a:rPr lang="en-US" altLang="zh-CN" sz="2000" b="0" u="none" dirty="0" smtClean="0">
                <a:solidFill>
                  <a:srgbClr val="1A3868"/>
                </a:solidFill>
              </a:rPr>
              <a:t> —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本地</a:t>
            </a:r>
            <a:r>
              <a:rPr lang="en-US" altLang="zh-CN" sz="2000" b="0" u="none" dirty="0" smtClean="0">
                <a:solidFill>
                  <a:srgbClr val="1A3868"/>
                </a:solidFill>
              </a:rPr>
              <a:t>socket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号；</a:t>
            </a:r>
            <a:endParaRPr lang="en-US" altLang="zh-CN" sz="2000" b="0" u="none" dirty="0" smtClean="0">
              <a:solidFill>
                <a:srgbClr val="1A3868"/>
              </a:solidFill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</a:pPr>
            <a:r>
              <a:rPr lang="en-US" altLang="zh-CN" sz="2000" b="0" u="none" dirty="0" smtClean="0">
                <a:solidFill>
                  <a:srgbClr val="1A3868"/>
                </a:solidFill>
              </a:rPr>
              <a:t>             buff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与</a:t>
            </a:r>
            <a:r>
              <a:rPr lang="en-US" altLang="zh-CN" sz="2000" b="0" u="none" dirty="0" err="1" smtClean="0">
                <a:solidFill>
                  <a:srgbClr val="1A3868"/>
                </a:solidFill>
              </a:rPr>
              <a:t>bufflen</a:t>
            </a:r>
            <a:r>
              <a:rPr lang="en-US" altLang="zh-CN" sz="2000" b="0" u="none" dirty="0" smtClean="0">
                <a:solidFill>
                  <a:srgbClr val="1A3868"/>
                </a:solidFill>
              </a:rPr>
              <a:t> —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发送缓冲区的指针与大小； </a:t>
            </a:r>
            <a:endParaRPr lang="en-US" altLang="zh-CN" sz="2000" b="0" u="none" dirty="0" smtClean="0">
              <a:solidFill>
                <a:srgbClr val="1A3868"/>
              </a:solidFill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</a:pPr>
            <a:r>
              <a:rPr lang="en-US" altLang="zh-CN" sz="2000" b="0" u="none" dirty="0" smtClean="0">
                <a:solidFill>
                  <a:srgbClr val="1A3868"/>
                </a:solidFill>
              </a:rPr>
              <a:t>             vector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与</a:t>
            </a:r>
            <a:r>
              <a:rPr lang="en-US" altLang="zh-CN" sz="2000" b="0" u="none" dirty="0" err="1" smtClean="0">
                <a:solidFill>
                  <a:srgbClr val="1A3868"/>
                </a:solidFill>
              </a:rPr>
              <a:t>vectorlen</a:t>
            </a:r>
            <a:r>
              <a:rPr lang="en-US" altLang="zh-CN" sz="2000" b="0" u="none" dirty="0" smtClean="0">
                <a:solidFill>
                  <a:srgbClr val="1A3868"/>
                </a:solidFill>
              </a:rPr>
              <a:t>—I/O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向量表的指针与大小；</a:t>
            </a:r>
            <a:endParaRPr lang="en-US" altLang="zh-CN" sz="2000" b="0" u="none" dirty="0" smtClean="0">
              <a:solidFill>
                <a:srgbClr val="1A3868"/>
              </a:solidFill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</a:pPr>
            <a:r>
              <a:rPr lang="en-US" altLang="zh-CN" sz="2000" b="0" u="none" dirty="0" smtClean="0">
                <a:solidFill>
                  <a:srgbClr val="1A3868"/>
                </a:solidFill>
              </a:rPr>
              <a:t>             flags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用于区分</a:t>
            </a:r>
            <a:r>
              <a:rPr lang="en-US" altLang="zh-CN" sz="2000" b="0" u="none" dirty="0" smtClean="0">
                <a:solidFill>
                  <a:srgbClr val="1A3868"/>
                </a:solidFill>
              </a:rPr>
              <a:t>write( ) 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与</a:t>
            </a:r>
            <a:r>
              <a:rPr lang="en-US" altLang="zh-CN" sz="2000" b="0" u="none" dirty="0" smtClean="0">
                <a:solidFill>
                  <a:srgbClr val="1A3868"/>
                </a:solidFill>
              </a:rPr>
              <a:t>send( )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。</a:t>
            </a:r>
            <a:endParaRPr lang="zh-CN" alt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内容占位符 2"/>
          <p:cNvSpPr>
            <a:spLocks noGrp="1"/>
          </p:cNvSpPr>
          <p:nvPr>
            <p:ph idx="4294967295"/>
          </p:nvPr>
        </p:nvSpPr>
        <p:spPr>
          <a:xfrm>
            <a:off x="357158" y="1143784"/>
            <a:ext cx="6072230" cy="1143008"/>
          </a:xfrm>
        </p:spPr>
        <p:txBody>
          <a:bodyPr/>
          <a:lstStyle/>
          <a:p>
            <a:pPr marL="0" indent="0" eaLnBrk="0" hangingPunct="0">
              <a:spcBef>
                <a:spcPct val="30000"/>
              </a:spcBef>
              <a:buNone/>
              <a:defRPr/>
            </a:pPr>
            <a:r>
              <a:rPr lang="en-US" altLang="zh-CN" sz="2000" kern="1200" dirty="0" err="1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sendto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 ) 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用于无连接传输，调用的格式是：</a:t>
            </a:r>
            <a:endParaRPr lang="en-US" altLang="zh-CN" sz="2000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kern="12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en-US" altLang="zh-CN" sz="2000" kern="1200" dirty="0" err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sendto</a:t>
            </a:r>
            <a:r>
              <a:rPr lang="en-US" altLang="zh-CN" sz="2000" kern="12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2000" kern="1200" dirty="0" err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socketid</a:t>
            </a:r>
            <a:r>
              <a:rPr lang="en-US" altLang="zh-CN" sz="2000" kern="12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buff, </a:t>
            </a:r>
            <a:r>
              <a:rPr lang="en-US" altLang="zh-CN" sz="2000" kern="1200" dirty="0" err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bufflen</a:t>
            </a:r>
            <a:r>
              <a:rPr lang="en-US" altLang="zh-CN" sz="2000" kern="12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flags, </a:t>
            </a:r>
            <a:r>
              <a:rPr lang="en-US" altLang="zh-CN" sz="2000" kern="1200" dirty="0" err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toaddr</a:t>
            </a:r>
            <a:r>
              <a:rPr lang="en-US" altLang="zh-CN" sz="2000" kern="12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2000" kern="1200" dirty="0" err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toaddren</a:t>
            </a:r>
            <a:r>
              <a:rPr lang="en-US" altLang="zh-CN" sz="2000" kern="12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);</a:t>
            </a:r>
          </a:p>
          <a:p>
            <a:endParaRPr lang="zh-CN" altLang="en-US" sz="2000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buNone/>
            </a:pPr>
            <a:endParaRPr lang="zh-CN" altLang="en-US" sz="1400" b="1" dirty="0" smtClean="0">
              <a:solidFill>
                <a:srgbClr val="2D2DB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5720" y="2358230"/>
            <a:ext cx="64294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</a:pPr>
            <a:r>
              <a:rPr lang="zh-CN" altLang="en-US" sz="2000" b="0" u="none" dirty="0" smtClean="0">
                <a:solidFill>
                  <a:srgbClr val="1A3868"/>
                </a:solidFill>
              </a:rPr>
              <a:t>参数：</a:t>
            </a:r>
            <a:r>
              <a:rPr lang="en-US" altLang="zh-CN" sz="2000" b="0" u="none" dirty="0" smtClean="0">
                <a:solidFill>
                  <a:srgbClr val="1A3868"/>
                </a:solidFill>
              </a:rPr>
              <a:t> </a:t>
            </a:r>
            <a:r>
              <a:rPr lang="en-US" altLang="zh-CN" sz="2000" b="0" u="none" dirty="0" err="1" smtClean="0">
                <a:solidFill>
                  <a:srgbClr val="1A3868"/>
                </a:solidFill>
              </a:rPr>
              <a:t>socketid</a:t>
            </a:r>
            <a:r>
              <a:rPr lang="en-US" altLang="zh-CN" sz="2000" b="0" u="none" dirty="0" smtClean="0">
                <a:solidFill>
                  <a:srgbClr val="1A3868"/>
                </a:solidFill>
              </a:rPr>
              <a:t> —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本地</a:t>
            </a:r>
            <a:r>
              <a:rPr lang="en-US" altLang="zh-CN" sz="2000" b="0" u="none" dirty="0" smtClean="0">
                <a:solidFill>
                  <a:srgbClr val="1A3868"/>
                </a:solidFill>
              </a:rPr>
              <a:t>socket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号；</a:t>
            </a:r>
            <a:endParaRPr lang="en-US" altLang="zh-CN" sz="2000" b="0" u="none" dirty="0" smtClean="0">
              <a:solidFill>
                <a:srgbClr val="1A3868"/>
              </a:solidFill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</a:pPr>
            <a:r>
              <a:rPr lang="en-US" altLang="zh-CN" sz="2000" b="0" u="none" dirty="0" smtClean="0">
                <a:solidFill>
                  <a:srgbClr val="1A3868"/>
                </a:solidFill>
              </a:rPr>
              <a:t>             buff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与</a:t>
            </a:r>
            <a:r>
              <a:rPr lang="en-US" altLang="zh-CN" sz="2000" b="0" u="none" dirty="0" err="1" smtClean="0">
                <a:solidFill>
                  <a:srgbClr val="1A3868"/>
                </a:solidFill>
              </a:rPr>
              <a:t>bufflen</a:t>
            </a:r>
            <a:r>
              <a:rPr lang="en-US" altLang="zh-CN" sz="2000" b="0" u="none" dirty="0" smtClean="0">
                <a:solidFill>
                  <a:srgbClr val="1A3868"/>
                </a:solidFill>
              </a:rPr>
              <a:t> —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发送缓冲区的指针与大小； </a:t>
            </a:r>
            <a:endParaRPr lang="en-US" altLang="zh-CN" sz="2000" b="0" u="none" dirty="0" smtClean="0">
              <a:solidFill>
                <a:srgbClr val="1A3868"/>
              </a:solidFill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</a:pPr>
            <a:r>
              <a:rPr lang="en-US" altLang="zh-CN" sz="2000" b="0" u="none" dirty="0" smtClean="0">
                <a:solidFill>
                  <a:srgbClr val="1A3868"/>
                </a:solidFill>
              </a:rPr>
              <a:t>             </a:t>
            </a:r>
            <a:r>
              <a:rPr lang="en-US" altLang="zh-CN" sz="2000" b="0" u="none" dirty="0" err="1" smtClean="0">
                <a:solidFill>
                  <a:srgbClr val="1A3868"/>
                </a:solidFill>
              </a:rPr>
              <a:t>toaddr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与</a:t>
            </a:r>
            <a:r>
              <a:rPr lang="en-US" altLang="zh-CN" sz="2000" b="0" u="none" dirty="0" err="1" smtClean="0">
                <a:solidFill>
                  <a:srgbClr val="1A3868"/>
                </a:solidFill>
              </a:rPr>
              <a:t>toaddrlen</a:t>
            </a:r>
            <a:r>
              <a:rPr lang="en-US" altLang="zh-CN" sz="2000" b="0" u="none" dirty="0" smtClean="0">
                <a:solidFill>
                  <a:srgbClr val="1A3868"/>
                </a:solidFill>
              </a:rPr>
              <a:t>—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接收主机的地址与地址长度； </a:t>
            </a:r>
            <a:endParaRPr lang="zh-CN" alt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3" name="标题 1"/>
          <p:cNvSpPr>
            <a:spLocks noGrp="1"/>
          </p:cNvSpPr>
          <p:nvPr>
            <p:ph type="title" idx="4294967295"/>
          </p:nvPr>
        </p:nvSpPr>
        <p:spPr>
          <a:xfrm>
            <a:off x="428596" y="786594"/>
            <a:ext cx="8358187" cy="588962"/>
          </a:xfrm>
        </p:spPr>
        <p:txBody>
          <a:bodyPr/>
          <a:lstStyle/>
          <a:p>
            <a:pPr algn="l"/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接收数据</a:t>
            </a:r>
            <a:r>
              <a:rPr lang="en-US" altLang="zh-CN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—read( )</a:t>
            </a:r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400" kern="1200" dirty="0" err="1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readv</a:t>
            </a:r>
            <a:r>
              <a:rPr lang="en-US" altLang="zh-CN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 )</a:t>
            </a:r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、 </a:t>
            </a:r>
            <a:r>
              <a:rPr lang="en-US" altLang="zh-CN" sz="2400" kern="1200" dirty="0" err="1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recv</a:t>
            </a:r>
            <a:r>
              <a:rPr lang="en-US" altLang="zh-CN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 )</a:t>
            </a:r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</a:t>
            </a:r>
            <a:r>
              <a:rPr lang="en-US" altLang="zh-CN" sz="2400" kern="1200" dirty="0" err="1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recvfrom</a:t>
            </a:r>
            <a:r>
              <a:rPr lang="en-US" altLang="zh-CN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 )</a:t>
            </a:r>
            <a:endParaRPr lang="zh-CN" altLang="en-US" sz="2400" kern="1200" dirty="0" smtClean="0">
              <a:solidFill>
                <a:srgbClr val="007D7A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0034" name="内容占位符 2"/>
          <p:cNvSpPr>
            <a:spLocks noGrp="1"/>
          </p:cNvSpPr>
          <p:nvPr>
            <p:ph idx="4294967295"/>
          </p:nvPr>
        </p:nvSpPr>
        <p:spPr>
          <a:xfrm>
            <a:off x="428596" y="1624823"/>
            <a:ext cx="6000792" cy="1662101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接收数据的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socket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调用中：</a:t>
            </a:r>
            <a:endParaRPr lang="en-US" altLang="zh-CN" sz="2000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read( )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000" kern="1200" dirty="0" err="1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readv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 )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</a:t>
            </a:r>
            <a:r>
              <a:rPr lang="en-US" altLang="zh-CN" sz="2000" kern="1200" dirty="0" err="1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recv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 ) —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面向连接传输；</a:t>
            </a:r>
            <a:endParaRPr lang="en-US" altLang="zh-CN" sz="2000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sz="2000" kern="1200" dirty="0" err="1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recvfrom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 ) —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无连接传输；</a:t>
            </a:r>
            <a:endParaRPr lang="en-US" altLang="zh-CN" sz="2000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zh-CN" sz="2000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3" name="标题 1"/>
          <p:cNvSpPr>
            <a:spLocks noGrp="1"/>
          </p:cNvSpPr>
          <p:nvPr>
            <p:ph type="title" idx="4294967295"/>
          </p:nvPr>
        </p:nvSpPr>
        <p:spPr>
          <a:xfrm>
            <a:off x="428596" y="786594"/>
            <a:ext cx="8358187" cy="588962"/>
          </a:xfrm>
        </p:spPr>
        <p:txBody>
          <a:bodyPr/>
          <a:lstStyle/>
          <a:p>
            <a:pPr algn="l"/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三、工作流程与程序示例</a:t>
            </a:r>
          </a:p>
        </p:txBody>
      </p:sp>
      <p:sp>
        <p:nvSpPr>
          <p:cNvPr id="300034" name="内容占位符 2"/>
          <p:cNvSpPr>
            <a:spLocks noGrp="1"/>
          </p:cNvSpPr>
          <p:nvPr>
            <p:ph idx="4294967295"/>
          </p:nvPr>
        </p:nvSpPr>
        <p:spPr>
          <a:xfrm>
            <a:off x="357158" y="1696261"/>
            <a:ext cx="5072098" cy="1662101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面向连接的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C/S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模式工作流程；</a:t>
            </a:r>
            <a:endParaRPr lang="en-US" altLang="zh-CN" sz="2000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面向无连接的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C/S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模式的工作流程。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2000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sz="2000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06" y="854860"/>
            <a:ext cx="3357586" cy="431800"/>
          </a:xfrm>
        </p:spPr>
        <p:txBody>
          <a:bodyPr anchorCtr="1"/>
          <a:lstStyle/>
          <a:p>
            <a:pPr algn="l"/>
            <a:r>
              <a:rPr lang="zh-CN" altLang="en-US" sz="2000" b="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面向连接</a:t>
            </a:r>
            <a:r>
              <a:rPr lang="en-US" altLang="zh-CN" sz="2000" b="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C/S</a:t>
            </a:r>
            <a:r>
              <a:rPr lang="zh-CN" altLang="en-US" sz="2000" b="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模式工作流程</a:t>
            </a:r>
          </a:p>
        </p:txBody>
      </p:sp>
      <p:sp>
        <p:nvSpPr>
          <p:cNvPr id="258051" name="Rectangle 3"/>
          <p:cNvSpPr>
            <a:spLocks noChangeArrowheads="1"/>
          </p:cNvSpPr>
          <p:nvPr/>
        </p:nvSpPr>
        <p:spPr bwMode="auto">
          <a:xfrm>
            <a:off x="4000496" y="748496"/>
            <a:ext cx="1789019" cy="3238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0" u="none">
                <a:solidFill>
                  <a:srgbClr val="981402"/>
                </a:solidFill>
                <a:latin typeface="Comic Sans MS" pitchFamily="66" charset="0"/>
                <a:ea typeface="宋体" charset="-122"/>
              </a:rPr>
              <a:t>　</a:t>
            </a:r>
            <a:r>
              <a:rPr lang="en-US" altLang="zh-CN" sz="2000" b="0" u="none">
                <a:solidFill>
                  <a:srgbClr val="981402"/>
                </a:solidFill>
                <a:latin typeface="Comic Sans MS" pitchFamily="66" charset="0"/>
                <a:ea typeface="宋体" charset="-122"/>
              </a:rPr>
              <a:t>socket</a:t>
            </a:r>
            <a:r>
              <a:rPr lang="zh-CN" altLang="en-US" sz="2000" b="0" u="none">
                <a:solidFill>
                  <a:srgbClr val="981402"/>
                </a:solidFill>
                <a:latin typeface="Comic Sans MS" pitchFamily="66" charset="0"/>
                <a:ea typeface="宋体" charset="-122"/>
              </a:rPr>
              <a:t>（）</a:t>
            </a: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4000496" y="1248562"/>
            <a:ext cx="1789019" cy="3238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0" u="none" dirty="0">
                <a:solidFill>
                  <a:srgbClr val="981402"/>
                </a:solidFill>
                <a:latin typeface="Comic Sans MS" pitchFamily="66" charset="0"/>
                <a:ea typeface="宋体" charset="-122"/>
              </a:rPr>
              <a:t>bind</a:t>
            </a:r>
            <a:r>
              <a:rPr lang="zh-CN" altLang="en-US" sz="2000" b="0" u="none" dirty="0">
                <a:solidFill>
                  <a:srgbClr val="981402"/>
                </a:solidFill>
                <a:latin typeface="Comic Sans MS" pitchFamily="66" charset="0"/>
                <a:ea typeface="宋体" charset="-122"/>
              </a:rPr>
              <a:t>（）</a:t>
            </a:r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4000496" y="1715288"/>
            <a:ext cx="1789019" cy="3254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0" u="none">
                <a:solidFill>
                  <a:srgbClr val="981402"/>
                </a:solidFill>
                <a:latin typeface="Comic Sans MS" pitchFamily="66" charset="0"/>
                <a:ea typeface="宋体" charset="-122"/>
              </a:rPr>
              <a:t>listen</a:t>
            </a:r>
            <a:r>
              <a:rPr lang="zh-CN" altLang="en-US" sz="2000" b="0" u="none">
                <a:solidFill>
                  <a:srgbClr val="981402"/>
                </a:solidFill>
                <a:latin typeface="Comic Sans MS" pitchFamily="66" charset="0"/>
                <a:ea typeface="宋体" charset="-122"/>
              </a:rPr>
              <a:t>（）</a:t>
            </a:r>
          </a:p>
        </p:txBody>
      </p:sp>
      <p:sp>
        <p:nvSpPr>
          <p:cNvPr id="258054" name="Rectangle 6"/>
          <p:cNvSpPr>
            <a:spLocks noChangeArrowheads="1"/>
          </p:cNvSpPr>
          <p:nvPr/>
        </p:nvSpPr>
        <p:spPr bwMode="auto">
          <a:xfrm>
            <a:off x="4000496" y="2189956"/>
            <a:ext cx="1789019" cy="3238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0" u="none" dirty="0">
                <a:solidFill>
                  <a:srgbClr val="981402"/>
                </a:solidFill>
                <a:latin typeface="Comic Sans MS" pitchFamily="66" charset="0"/>
                <a:ea typeface="宋体" charset="-122"/>
              </a:rPr>
              <a:t>accept</a:t>
            </a:r>
            <a:r>
              <a:rPr lang="zh-CN" altLang="en-US" sz="2000" b="0" u="none" dirty="0">
                <a:solidFill>
                  <a:srgbClr val="981402"/>
                </a:solidFill>
                <a:latin typeface="Comic Sans MS" pitchFamily="66" charset="0"/>
                <a:ea typeface="宋体" charset="-122"/>
              </a:rPr>
              <a:t>（）</a:t>
            </a:r>
          </a:p>
        </p:txBody>
      </p:sp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4000496" y="3715552"/>
            <a:ext cx="1789019" cy="3254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0" u="none" dirty="0">
                <a:solidFill>
                  <a:srgbClr val="981402"/>
                </a:solidFill>
                <a:latin typeface="Comic Sans MS" pitchFamily="66" charset="0"/>
                <a:ea typeface="宋体" charset="-122"/>
              </a:rPr>
              <a:t>write</a:t>
            </a:r>
            <a:r>
              <a:rPr lang="zh-CN" altLang="en-US" sz="2000" b="0" u="none" dirty="0">
                <a:solidFill>
                  <a:srgbClr val="981402"/>
                </a:solidFill>
                <a:latin typeface="Comic Sans MS" pitchFamily="66" charset="0"/>
                <a:ea typeface="宋体" charset="-122"/>
              </a:rPr>
              <a:t>（）</a:t>
            </a:r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4000496" y="4255302"/>
            <a:ext cx="1789019" cy="3238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0" u="none">
                <a:solidFill>
                  <a:srgbClr val="981402"/>
                </a:solidFill>
                <a:latin typeface="Comic Sans MS" pitchFamily="66" charset="0"/>
                <a:ea typeface="宋体" charset="-122"/>
              </a:rPr>
              <a:t>read</a:t>
            </a:r>
            <a:r>
              <a:rPr lang="zh-CN" altLang="en-US" sz="2000" b="0" u="none">
                <a:solidFill>
                  <a:srgbClr val="981402"/>
                </a:solidFill>
                <a:latin typeface="Comic Sans MS" pitchFamily="66" charset="0"/>
                <a:ea typeface="宋体" charset="-122"/>
              </a:rPr>
              <a:t>（）</a:t>
            </a:r>
          </a:p>
        </p:txBody>
      </p:sp>
      <p:sp>
        <p:nvSpPr>
          <p:cNvPr id="258057" name="Rectangle 9"/>
          <p:cNvSpPr>
            <a:spLocks noChangeArrowheads="1"/>
          </p:cNvSpPr>
          <p:nvPr/>
        </p:nvSpPr>
        <p:spPr bwMode="auto">
          <a:xfrm>
            <a:off x="4000496" y="4796639"/>
            <a:ext cx="1789019" cy="3238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0" u="none">
                <a:solidFill>
                  <a:srgbClr val="981402"/>
                </a:solidFill>
                <a:latin typeface="Comic Sans MS" pitchFamily="66" charset="0"/>
                <a:ea typeface="宋体" charset="-122"/>
              </a:rPr>
              <a:t>close</a:t>
            </a:r>
            <a:r>
              <a:rPr lang="zh-CN" altLang="en-US" sz="2000" b="0" u="none">
                <a:solidFill>
                  <a:srgbClr val="981402"/>
                </a:solidFill>
                <a:latin typeface="Comic Sans MS" pitchFamily="66" charset="0"/>
                <a:ea typeface="宋体" charset="-122"/>
              </a:rPr>
              <a:t>（）</a:t>
            </a:r>
          </a:p>
        </p:txBody>
      </p:sp>
      <p:sp>
        <p:nvSpPr>
          <p:cNvPr id="258058" name="Rectangle 10"/>
          <p:cNvSpPr>
            <a:spLocks noChangeArrowheads="1"/>
          </p:cNvSpPr>
          <p:nvPr/>
        </p:nvSpPr>
        <p:spPr bwMode="auto">
          <a:xfrm>
            <a:off x="431768" y="3034512"/>
            <a:ext cx="1789019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0" u="none" dirty="0">
                <a:solidFill>
                  <a:srgbClr val="FFCC00"/>
                </a:solidFill>
                <a:latin typeface="Comic Sans MS" pitchFamily="66" charset="0"/>
                <a:ea typeface="宋体" charset="-122"/>
              </a:rPr>
              <a:t>write</a:t>
            </a:r>
            <a:r>
              <a:rPr lang="zh-CN" altLang="en-US" sz="2000" b="0" u="none" dirty="0">
                <a:solidFill>
                  <a:srgbClr val="FFCC00"/>
                </a:solidFill>
                <a:latin typeface="Comic Sans MS" pitchFamily="66" charset="0"/>
                <a:ea typeface="宋体" charset="-122"/>
              </a:rPr>
              <a:t>（）</a:t>
            </a:r>
          </a:p>
        </p:txBody>
      </p:sp>
      <p:sp>
        <p:nvSpPr>
          <p:cNvPr id="258059" name="Rectangle 11"/>
          <p:cNvSpPr>
            <a:spLocks noChangeArrowheads="1"/>
          </p:cNvSpPr>
          <p:nvPr/>
        </p:nvSpPr>
        <p:spPr bwMode="auto">
          <a:xfrm>
            <a:off x="431768" y="1955012"/>
            <a:ext cx="1789019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0" u="none">
                <a:solidFill>
                  <a:srgbClr val="FFCC00"/>
                </a:solidFill>
                <a:latin typeface="Comic Sans MS" pitchFamily="66" charset="0"/>
                <a:ea typeface="宋体" charset="-122"/>
              </a:rPr>
              <a:t>　</a:t>
            </a:r>
            <a:r>
              <a:rPr lang="en-US" altLang="zh-CN" sz="2000" b="0" u="none">
                <a:solidFill>
                  <a:srgbClr val="FFCC00"/>
                </a:solidFill>
                <a:latin typeface="Comic Sans MS" pitchFamily="66" charset="0"/>
                <a:ea typeface="宋体" charset="-122"/>
              </a:rPr>
              <a:t>socket</a:t>
            </a:r>
            <a:r>
              <a:rPr lang="zh-CN" altLang="en-US" sz="2000" b="0" u="none">
                <a:solidFill>
                  <a:srgbClr val="FFCC00"/>
                </a:solidFill>
                <a:latin typeface="Comic Sans MS" pitchFamily="66" charset="0"/>
                <a:ea typeface="宋体" charset="-122"/>
              </a:rPr>
              <a:t>（）</a:t>
            </a:r>
          </a:p>
        </p:txBody>
      </p:sp>
      <p:sp>
        <p:nvSpPr>
          <p:cNvPr id="258060" name="Rectangle 12"/>
          <p:cNvSpPr>
            <a:spLocks noChangeArrowheads="1"/>
          </p:cNvSpPr>
          <p:nvPr/>
        </p:nvSpPr>
        <p:spPr bwMode="auto">
          <a:xfrm>
            <a:off x="431768" y="3732985"/>
            <a:ext cx="1789019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0" u="none" dirty="0">
                <a:solidFill>
                  <a:srgbClr val="FFCC00"/>
                </a:solidFill>
                <a:latin typeface="Comic Sans MS" pitchFamily="66" charset="0"/>
                <a:ea typeface="宋体" charset="-122"/>
              </a:rPr>
              <a:t>read</a:t>
            </a:r>
            <a:r>
              <a:rPr lang="zh-CN" altLang="en-US" sz="2000" b="0" u="none" dirty="0">
                <a:solidFill>
                  <a:srgbClr val="FFCC00"/>
                </a:solidFill>
                <a:latin typeface="Comic Sans MS" pitchFamily="66" charset="0"/>
                <a:ea typeface="宋体" charset="-122"/>
              </a:rPr>
              <a:t>（）</a:t>
            </a:r>
          </a:p>
        </p:txBody>
      </p:sp>
      <p:sp>
        <p:nvSpPr>
          <p:cNvPr id="258061" name="Rectangle 13"/>
          <p:cNvSpPr>
            <a:spLocks noChangeArrowheads="1"/>
          </p:cNvSpPr>
          <p:nvPr/>
        </p:nvSpPr>
        <p:spPr bwMode="auto">
          <a:xfrm>
            <a:off x="431768" y="4272735"/>
            <a:ext cx="1789019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0" u="none">
                <a:solidFill>
                  <a:srgbClr val="FFCC00"/>
                </a:solidFill>
                <a:latin typeface="Comic Sans MS" pitchFamily="66" charset="0"/>
                <a:ea typeface="宋体" charset="-122"/>
              </a:rPr>
              <a:t>close</a:t>
            </a:r>
            <a:r>
              <a:rPr lang="zh-CN" altLang="en-US" sz="2000" b="0" u="none">
                <a:solidFill>
                  <a:srgbClr val="FFCC00"/>
                </a:solidFill>
                <a:latin typeface="Comic Sans MS" pitchFamily="66" charset="0"/>
                <a:ea typeface="宋体" charset="-122"/>
              </a:rPr>
              <a:t>（）</a:t>
            </a:r>
          </a:p>
        </p:txBody>
      </p:sp>
      <p:sp>
        <p:nvSpPr>
          <p:cNvPr id="258062" name="Line 14"/>
          <p:cNvSpPr>
            <a:spLocks noChangeShapeType="1"/>
          </p:cNvSpPr>
          <p:nvPr/>
        </p:nvSpPr>
        <p:spPr bwMode="auto">
          <a:xfrm>
            <a:off x="5072066" y="1072346"/>
            <a:ext cx="0" cy="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000"/>
          </a:p>
        </p:txBody>
      </p:sp>
      <p:sp>
        <p:nvSpPr>
          <p:cNvPr id="258063" name="Line 15"/>
          <p:cNvSpPr>
            <a:spLocks noChangeShapeType="1"/>
          </p:cNvSpPr>
          <p:nvPr/>
        </p:nvSpPr>
        <p:spPr bwMode="auto">
          <a:xfrm>
            <a:off x="5081584" y="1571288"/>
            <a:ext cx="0" cy="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000"/>
          </a:p>
        </p:txBody>
      </p:sp>
      <p:sp>
        <p:nvSpPr>
          <p:cNvPr id="258064" name="Line 16"/>
          <p:cNvSpPr>
            <a:spLocks noChangeShapeType="1"/>
          </p:cNvSpPr>
          <p:nvPr/>
        </p:nvSpPr>
        <p:spPr bwMode="auto">
          <a:xfrm>
            <a:off x="5081584" y="2045954"/>
            <a:ext cx="0" cy="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000"/>
          </a:p>
        </p:txBody>
      </p:sp>
      <p:sp>
        <p:nvSpPr>
          <p:cNvPr id="258065" name="Rectangle 17"/>
          <p:cNvSpPr>
            <a:spLocks noChangeArrowheads="1"/>
          </p:cNvSpPr>
          <p:nvPr/>
        </p:nvSpPr>
        <p:spPr bwMode="auto">
          <a:xfrm>
            <a:off x="431768" y="2494762"/>
            <a:ext cx="1789019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0" u="none">
                <a:solidFill>
                  <a:srgbClr val="FFCC00"/>
                </a:solidFill>
                <a:latin typeface="Comic Sans MS" pitchFamily="66" charset="0"/>
                <a:ea typeface="宋体" charset="-122"/>
              </a:rPr>
              <a:t>　</a:t>
            </a:r>
            <a:r>
              <a:rPr lang="en-US" altLang="zh-CN" sz="2000" b="0" u="none">
                <a:solidFill>
                  <a:srgbClr val="FFCC00"/>
                </a:solidFill>
                <a:latin typeface="Comic Sans MS" pitchFamily="66" charset="0"/>
                <a:ea typeface="宋体" charset="-122"/>
              </a:rPr>
              <a:t>connect</a:t>
            </a:r>
            <a:r>
              <a:rPr lang="zh-CN" altLang="en-US" sz="2000" b="0" u="none">
                <a:solidFill>
                  <a:srgbClr val="FFCC00"/>
                </a:solidFill>
                <a:latin typeface="Comic Sans MS" pitchFamily="66" charset="0"/>
                <a:ea typeface="宋体" charset="-122"/>
              </a:rPr>
              <a:t>（）</a:t>
            </a:r>
          </a:p>
        </p:txBody>
      </p:sp>
      <p:sp>
        <p:nvSpPr>
          <p:cNvPr id="258066" name="Line 18"/>
          <p:cNvSpPr>
            <a:spLocks noChangeShapeType="1"/>
          </p:cNvSpPr>
          <p:nvPr/>
        </p:nvSpPr>
        <p:spPr bwMode="auto">
          <a:xfrm>
            <a:off x="1511268" y="2278862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000"/>
          </a:p>
        </p:txBody>
      </p:sp>
      <p:sp>
        <p:nvSpPr>
          <p:cNvPr id="258067" name="Line 19"/>
          <p:cNvSpPr>
            <a:spLocks noChangeShapeType="1"/>
          </p:cNvSpPr>
          <p:nvPr/>
        </p:nvSpPr>
        <p:spPr bwMode="auto">
          <a:xfrm>
            <a:off x="1511268" y="2818612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000"/>
          </a:p>
        </p:txBody>
      </p:sp>
      <p:sp>
        <p:nvSpPr>
          <p:cNvPr id="258068" name="Line 20"/>
          <p:cNvSpPr>
            <a:spLocks noChangeShapeType="1"/>
          </p:cNvSpPr>
          <p:nvPr/>
        </p:nvSpPr>
        <p:spPr bwMode="auto">
          <a:xfrm>
            <a:off x="1511268" y="3358362"/>
            <a:ext cx="0" cy="36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000"/>
          </a:p>
        </p:txBody>
      </p:sp>
      <p:grpSp>
        <p:nvGrpSpPr>
          <p:cNvPr id="44" name="组合 43"/>
          <p:cNvGrpSpPr/>
          <p:nvPr/>
        </p:nvGrpSpPr>
        <p:grpSpPr>
          <a:xfrm>
            <a:off x="130208" y="3196437"/>
            <a:ext cx="298388" cy="698473"/>
            <a:chOff x="130208" y="3196437"/>
            <a:chExt cx="298388" cy="698473"/>
          </a:xfrm>
        </p:grpSpPr>
        <p:sp>
          <p:nvSpPr>
            <p:cNvPr id="258069" name="Line 21"/>
            <p:cNvSpPr>
              <a:spLocks noChangeShapeType="1"/>
            </p:cNvSpPr>
            <p:nvPr/>
          </p:nvSpPr>
          <p:spPr bwMode="auto">
            <a:xfrm flipH="1">
              <a:off x="130208" y="3894910"/>
              <a:ext cx="298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258070" name="Line 22"/>
            <p:cNvSpPr>
              <a:spLocks noChangeShapeType="1"/>
            </p:cNvSpPr>
            <p:nvPr/>
          </p:nvSpPr>
          <p:spPr bwMode="auto">
            <a:xfrm flipV="1">
              <a:off x="130208" y="3208180"/>
              <a:ext cx="0" cy="68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258071" name="Line 23"/>
            <p:cNvSpPr>
              <a:spLocks noChangeShapeType="1"/>
            </p:cNvSpPr>
            <p:nvPr/>
          </p:nvSpPr>
          <p:spPr bwMode="auto">
            <a:xfrm>
              <a:off x="130208" y="3196437"/>
              <a:ext cx="298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000"/>
            </a:p>
          </p:txBody>
        </p:sp>
      </p:grpSp>
      <p:sp>
        <p:nvSpPr>
          <p:cNvPr id="258072" name="Rectangle 24"/>
          <p:cNvSpPr>
            <a:spLocks noChangeArrowheads="1"/>
          </p:cNvSpPr>
          <p:nvPr/>
        </p:nvSpPr>
        <p:spPr bwMode="auto">
          <a:xfrm>
            <a:off x="4000496" y="3034512"/>
            <a:ext cx="1789019" cy="3238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0" u="none" dirty="0">
                <a:solidFill>
                  <a:srgbClr val="981402"/>
                </a:solidFill>
                <a:latin typeface="Comic Sans MS" pitchFamily="66" charset="0"/>
                <a:ea typeface="宋体" charset="-122"/>
              </a:rPr>
              <a:t>read</a:t>
            </a:r>
            <a:r>
              <a:rPr lang="zh-CN" altLang="en-US" sz="2000" b="0" u="none" dirty="0">
                <a:solidFill>
                  <a:srgbClr val="981402"/>
                </a:solidFill>
                <a:latin typeface="Comic Sans MS" pitchFamily="66" charset="0"/>
                <a:ea typeface="宋体" charset="-122"/>
              </a:rPr>
              <a:t>（）</a:t>
            </a:r>
          </a:p>
        </p:txBody>
      </p:sp>
      <p:sp>
        <p:nvSpPr>
          <p:cNvPr id="258073" name="Line 25"/>
          <p:cNvSpPr>
            <a:spLocks noChangeShapeType="1"/>
          </p:cNvSpPr>
          <p:nvPr/>
        </p:nvSpPr>
        <p:spPr bwMode="auto">
          <a:xfrm>
            <a:off x="5081584" y="4579152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000"/>
          </a:p>
        </p:txBody>
      </p:sp>
      <p:grpSp>
        <p:nvGrpSpPr>
          <p:cNvPr id="43" name="组合 42"/>
          <p:cNvGrpSpPr/>
          <p:nvPr/>
        </p:nvGrpSpPr>
        <p:grpSpPr>
          <a:xfrm>
            <a:off x="5786446" y="3177386"/>
            <a:ext cx="357541" cy="714380"/>
            <a:chOff x="5786446" y="3209866"/>
            <a:chExt cx="357541" cy="724760"/>
          </a:xfrm>
        </p:grpSpPr>
        <p:sp>
          <p:nvSpPr>
            <p:cNvPr id="258074" name="Line 26"/>
            <p:cNvSpPr>
              <a:spLocks noChangeShapeType="1"/>
            </p:cNvSpPr>
            <p:nvPr/>
          </p:nvSpPr>
          <p:spPr bwMode="auto">
            <a:xfrm>
              <a:off x="5786446" y="3934626"/>
              <a:ext cx="3575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258075" name="Line 27"/>
            <p:cNvSpPr>
              <a:spLocks noChangeShapeType="1"/>
            </p:cNvSpPr>
            <p:nvPr/>
          </p:nvSpPr>
          <p:spPr bwMode="auto">
            <a:xfrm flipV="1">
              <a:off x="6143636" y="3209866"/>
              <a:ext cx="0" cy="72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258076" name="Line 28"/>
            <p:cNvSpPr>
              <a:spLocks noChangeShapeType="1"/>
            </p:cNvSpPr>
            <p:nvPr/>
          </p:nvSpPr>
          <p:spPr bwMode="auto">
            <a:xfrm flipH="1">
              <a:off x="5786446" y="3215486"/>
              <a:ext cx="3575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000"/>
            </a:p>
          </p:txBody>
        </p:sp>
      </p:grpSp>
      <p:sp>
        <p:nvSpPr>
          <p:cNvPr id="258077" name="Line 29"/>
          <p:cNvSpPr>
            <a:spLocks noChangeShapeType="1"/>
          </p:cNvSpPr>
          <p:nvPr/>
        </p:nvSpPr>
        <p:spPr bwMode="auto">
          <a:xfrm>
            <a:off x="5081584" y="4040989"/>
            <a:ext cx="0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000"/>
          </a:p>
        </p:txBody>
      </p:sp>
      <p:sp>
        <p:nvSpPr>
          <p:cNvPr id="258078" name="Line 30"/>
          <p:cNvSpPr>
            <a:spLocks noChangeShapeType="1"/>
          </p:cNvSpPr>
          <p:nvPr/>
        </p:nvSpPr>
        <p:spPr bwMode="auto">
          <a:xfrm>
            <a:off x="5081584" y="2522010"/>
            <a:ext cx="0" cy="50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000"/>
          </a:p>
        </p:txBody>
      </p:sp>
      <p:sp>
        <p:nvSpPr>
          <p:cNvPr id="258079" name="Line 31"/>
          <p:cNvSpPr>
            <a:spLocks noChangeShapeType="1"/>
          </p:cNvSpPr>
          <p:nvPr/>
        </p:nvSpPr>
        <p:spPr bwMode="auto">
          <a:xfrm>
            <a:off x="2260584" y="2694816"/>
            <a:ext cx="27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58080" name="Line 32"/>
          <p:cNvSpPr>
            <a:spLocks noChangeShapeType="1"/>
          </p:cNvSpPr>
          <p:nvPr/>
        </p:nvSpPr>
        <p:spPr bwMode="auto">
          <a:xfrm>
            <a:off x="2260584" y="3196466"/>
            <a:ext cx="172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58081" name="Line 33"/>
          <p:cNvSpPr>
            <a:spLocks noChangeShapeType="1"/>
          </p:cNvSpPr>
          <p:nvPr/>
        </p:nvSpPr>
        <p:spPr bwMode="auto">
          <a:xfrm flipH="1">
            <a:off x="2260584" y="3871126"/>
            <a:ext cx="172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58082" name="Line 34"/>
          <p:cNvSpPr>
            <a:spLocks noChangeShapeType="1"/>
          </p:cNvSpPr>
          <p:nvPr/>
        </p:nvSpPr>
        <p:spPr bwMode="auto">
          <a:xfrm>
            <a:off x="2260584" y="4472789"/>
            <a:ext cx="172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58083" name="Text Box 35"/>
          <p:cNvSpPr txBox="1">
            <a:spLocks noChangeArrowheads="1"/>
          </p:cNvSpPr>
          <p:nvPr/>
        </p:nvSpPr>
        <p:spPr bwMode="auto">
          <a:xfrm>
            <a:off x="2604843" y="2296902"/>
            <a:ext cx="15347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u="none" dirty="0">
                <a:solidFill>
                  <a:schemeClr val="tx1"/>
                </a:solidFill>
                <a:latin typeface="Comic Sans MS" pitchFamily="66" charset="0"/>
                <a:ea typeface="宋体" charset="-122"/>
              </a:rPr>
              <a:t>建立连接</a:t>
            </a:r>
          </a:p>
        </p:txBody>
      </p:sp>
      <p:sp>
        <p:nvSpPr>
          <p:cNvPr id="258084" name="Text Box 36"/>
          <p:cNvSpPr txBox="1">
            <a:spLocks noChangeArrowheads="1"/>
          </p:cNvSpPr>
          <p:nvPr/>
        </p:nvSpPr>
        <p:spPr bwMode="auto">
          <a:xfrm>
            <a:off x="2615257" y="2885864"/>
            <a:ext cx="13051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u="none" dirty="0">
                <a:solidFill>
                  <a:schemeClr val="tx1"/>
                </a:solidFill>
                <a:latin typeface="Comic Sans MS" pitchFamily="66" charset="0"/>
                <a:ea typeface="宋体" charset="-122"/>
              </a:rPr>
              <a:t>数据请求</a:t>
            </a:r>
          </a:p>
        </p:txBody>
      </p:sp>
      <p:sp>
        <p:nvSpPr>
          <p:cNvPr id="258085" name="Text Box 37"/>
          <p:cNvSpPr txBox="1">
            <a:spLocks noChangeArrowheads="1"/>
          </p:cNvSpPr>
          <p:nvPr/>
        </p:nvSpPr>
        <p:spPr bwMode="auto">
          <a:xfrm>
            <a:off x="2597801" y="3521876"/>
            <a:ext cx="13827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u="none" dirty="0">
                <a:solidFill>
                  <a:schemeClr val="tx1"/>
                </a:solidFill>
                <a:latin typeface="Comic Sans MS" pitchFamily="66" charset="0"/>
                <a:ea typeface="宋体" charset="-122"/>
              </a:rPr>
              <a:t>数据响应</a:t>
            </a:r>
          </a:p>
        </p:txBody>
      </p:sp>
      <p:sp>
        <p:nvSpPr>
          <p:cNvPr id="258086" name="Text Box 38"/>
          <p:cNvSpPr txBox="1">
            <a:spLocks noChangeArrowheads="1"/>
          </p:cNvSpPr>
          <p:nvPr/>
        </p:nvSpPr>
        <p:spPr bwMode="auto">
          <a:xfrm>
            <a:off x="2571736" y="4161639"/>
            <a:ext cx="15463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u="none" dirty="0">
                <a:solidFill>
                  <a:schemeClr val="tx1"/>
                </a:solidFill>
                <a:latin typeface="Comic Sans MS" pitchFamily="66" charset="0"/>
                <a:ea typeface="宋体" charset="-122"/>
              </a:rPr>
              <a:t>断连指示</a:t>
            </a:r>
          </a:p>
        </p:txBody>
      </p:sp>
      <p:sp>
        <p:nvSpPr>
          <p:cNvPr id="258087" name="Line 39"/>
          <p:cNvSpPr>
            <a:spLocks noChangeShapeType="1"/>
          </p:cNvSpPr>
          <p:nvPr/>
        </p:nvSpPr>
        <p:spPr bwMode="auto">
          <a:xfrm>
            <a:off x="5081584" y="3358362"/>
            <a:ext cx="0" cy="36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000"/>
          </a:p>
        </p:txBody>
      </p:sp>
      <p:sp>
        <p:nvSpPr>
          <p:cNvPr id="258088" name="Text Box 40"/>
          <p:cNvSpPr txBox="1">
            <a:spLocks noChangeArrowheads="1"/>
          </p:cNvSpPr>
          <p:nvPr/>
        </p:nvSpPr>
        <p:spPr bwMode="auto">
          <a:xfrm>
            <a:off x="719106" y="1415262"/>
            <a:ext cx="11922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0" u="none">
                <a:solidFill>
                  <a:schemeClr val="tx1"/>
                </a:solidFill>
                <a:latin typeface="Comic Sans MS" pitchFamily="66" charset="0"/>
                <a:ea typeface="宋体" charset="-122"/>
              </a:rPr>
              <a:t>Client</a:t>
            </a:r>
          </a:p>
        </p:txBody>
      </p:sp>
      <p:sp>
        <p:nvSpPr>
          <p:cNvPr id="258089" name="Text Box 41"/>
          <p:cNvSpPr txBox="1">
            <a:spLocks noChangeArrowheads="1"/>
          </p:cNvSpPr>
          <p:nvPr/>
        </p:nvSpPr>
        <p:spPr bwMode="auto">
          <a:xfrm>
            <a:off x="5929322" y="786594"/>
            <a:ext cx="11922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 u="none" dirty="0">
                <a:solidFill>
                  <a:schemeClr val="tx1"/>
                </a:solidFill>
                <a:latin typeface="Comic Sans MS" pitchFamily="66" charset="0"/>
                <a:ea typeface="宋体" charset="-122"/>
              </a:rPr>
              <a:t>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animBg="1" autoUpdateAnimBg="0"/>
      <p:bldP spid="258052" grpId="0" animBg="1" autoUpdateAnimBg="0"/>
      <p:bldP spid="258053" grpId="0" animBg="1" autoUpdateAnimBg="0"/>
      <p:bldP spid="258054" grpId="0" animBg="1" autoUpdateAnimBg="0"/>
      <p:bldP spid="258055" grpId="0" animBg="1" autoUpdateAnimBg="0"/>
      <p:bldP spid="258056" grpId="0" animBg="1" autoUpdateAnimBg="0"/>
      <p:bldP spid="258057" grpId="0" animBg="1" autoUpdateAnimBg="0"/>
      <p:bldP spid="258058" grpId="0" animBg="1" autoUpdateAnimBg="0"/>
      <p:bldP spid="258059" grpId="0" animBg="1" autoUpdateAnimBg="0"/>
      <p:bldP spid="258060" grpId="0" animBg="1" autoUpdateAnimBg="0"/>
      <p:bldP spid="258061" grpId="0" animBg="1" autoUpdateAnimBg="0"/>
      <p:bldP spid="258062" grpId="0" animBg="1"/>
      <p:bldP spid="258063" grpId="0" animBg="1"/>
      <p:bldP spid="258064" grpId="0" animBg="1"/>
      <p:bldP spid="258065" grpId="0" animBg="1" autoUpdateAnimBg="0"/>
      <p:bldP spid="258066" grpId="0" animBg="1"/>
      <p:bldP spid="258067" grpId="0" animBg="1"/>
      <p:bldP spid="258068" grpId="0" animBg="1"/>
      <p:bldP spid="258072" grpId="0" animBg="1" autoUpdateAnimBg="0"/>
      <p:bldP spid="258073" grpId="0" animBg="1"/>
      <p:bldP spid="258077" grpId="0" animBg="1"/>
      <p:bldP spid="258078" grpId="0" animBg="1"/>
      <p:bldP spid="258079" grpId="0" animBg="1"/>
      <p:bldP spid="258080" grpId="0" animBg="1"/>
      <p:bldP spid="258081" grpId="0" animBg="1"/>
      <p:bldP spid="258082" grpId="0" animBg="1"/>
      <p:bldP spid="258083" grpId="0" autoUpdateAnimBg="0"/>
      <p:bldP spid="258084" grpId="0" autoUpdateAnimBg="0"/>
      <p:bldP spid="258085" grpId="0" autoUpdateAnimBg="0"/>
      <p:bldP spid="258086" grpId="0" autoUpdateAnimBg="0"/>
      <p:bldP spid="258087" grpId="0" animBg="1"/>
      <p:bldP spid="258088" grpId="0" autoUpdateAnimBg="0"/>
      <p:bldP spid="25808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3" name="Text Box 2"/>
          <p:cNvSpPr txBox="1">
            <a:spLocks noChangeArrowheads="1"/>
          </p:cNvSpPr>
          <p:nvPr/>
        </p:nvSpPr>
        <p:spPr bwMode="auto">
          <a:xfrm>
            <a:off x="4310073" y="1072346"/>
            <a:ext cx="9316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0" u="none">
                <a:solidFill>
                  <a:schemeClr val="tx1"/>
                </a:solidFill>
                <a:latin typeface="Comic Sans MS" pitchFamily="66" charset="0"/>
                <a:ea typeface="宋体" charset="-122"/>
              </a:rPr>
              <a:t>Server</a:t>
            </a:r>
          </a:p>
        </p:txBody>
      </p:sp>
      <p:sp>
        <p:nvSpPr>
          <p:cNvPr id="305154" name="Rectangle 3"/>
          <p:cNvSpPr>
            <a:spLocks noChangeArrowheads="1"/>
          </p:cNvSpPr>
          <p:nvPr/>
        </p:nvSpPr>
        <p:spPr bwMode="auto">
          <a:xfrm>
            <a:off x="4083061" y="1513671"/>
            <a:ext cx="1447800" cy="3429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0" u="none">
                <a:solidFill>
                  <a:schemeClr val="tx1"/>
                </a:solidFill>
                <a:latin typeface="Tahoma" pitchFamily="34" charset="0"/>
                <a:ea typeface="宋体" charset="-122"/>
              </a:rPr>
              <a:t>socket()</a:t>
            </a:r>
          </a:p>
        </p:txBody>
      </p:sp>
      <p:sp>
        <p:nvSpPr>
          <p:cNvPr id="305155" name="Rectangle 4"/>
          <p:cNvSpPr>
            <a:spLocks noChangeArrowheads="1"/>
          </p:cNvSpPr>
          <p:nvPr/>
        </p:nvSpPr>
        <p:spPr bwMode="auto">
          <a:xfrm>
            <a:off x="4083061" y="2028021"/>
            <a:ext cx="1447800" cy="3429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0" u="none">
                <a:solidFill>
                  <a:schemeClr val="tx1"/>
                </a:solidFill>
                <a:latin typeface="Tahoma" pitchFamily="34" charset="0"/>
                <a:ea typeface="宋体" charset="-122"/>
              </a:rPr>
              <a:t>bind()</a:t>
            </a:r>
          </a:p>
        </p:txBody>
      </p:sp>
      <p:sp>
        <p:nvSpPr>
          <p:cNvPr id="305156" name="Rectangle 5"/>
          <p:cNvSpPr>
            <a:spLocks noChangeArrowheads="1"/>
          </p:cNvSpPr>
          <p:nvPr/>
        </p:nvSpPr>
        <p:spPr bwMode="auto">
          <a:xfrm>
            <a:off x="4083061" y="2542371"/>
            <a:ext cx="1447800" cy="3429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0" u="none">
                <a:solidFill>
                  <a:schemeClr val="tx1"/>
                </a:solidFill>
                <a:latin typeface="Tahoma" pitchFamily="34" charset="0"/>
                <a:ea typeface="宋体" charset="-122"/>
              </a:rPr>
              <a:t>recvfrom()</a:t>
            </a:r>
          </a:p>
        </p:txBody>
      </p:sp>
      <p:sp>
        <p:nvSpPr>
          <p:cNvPr id="305157" name="Text Box 6"/>
          <p:cNvSpPr txBox="1">
            <a:spLocks noChangeArrowheads="1"/>
          </p:cNvSpPr>
          <p:nvPr/>
        </p:nvSpPr>
        <p:spPr bwMode="auto">
          <a:xfrm>
            <a:off x="3428992" y="3013314"/>
            <a:ext cx="27769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0" u="none" dirty="0">
                <a:solidFill>
                  <a:schemeClr val="tx1"/>
                </a:solidFill>
                <a:latin typeface="Tahoma" pitchFamily="34" charset="0"/>
                <a:ea typeface="宋体" charset="-122"/>
              </a:rPr>
              <a:t>Blocks until data received</a:t>
            </a:r>
          </a:p>
        </p:txBody>
      </p:sp>
      <p:sp>
        <p:nvSpPr>
          <p:cNvPr id="305158" name="Text Box 7"/>
          <p:cNvSpPr txBox="1">
            <a:spLocks noChangeArrowheads="1"/>
          </p:cNvSpPr>
          <p:nvPr/>
        </p:nvSpPr>
        <p:spPr bwMode="auto">
          <a:xfrm>
            <a:off x="3871923" y="3550460"/>
            <a:ext cx="2398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0" u="none" dirty="0">
                <a:solidFill>
                  <a:schemeClr val="tx1"/>
                </a:solidFill>
                <a:latin typeface="Tahoma" pitchFamily="34" charset="0"/>
                <a:ea typeface="宋体" charset="-122"/>
              </a:rPr>
              <a:t>Process request</a:t>
            </a:r>
          </a:p>
        </p:txBody>
      </p:sp>
      <p:sp>
        <p:nvSpPr>
          <p:cNvPr id="305159" name="Rectangle 8"/>
          <p:cNvSpPr>
            <a:spLocks noChangeArrowheads="1"/>
          </p:cNvSpPr>
          <p:nvPr/>
        </p:nvSpPr>
        <p:spPr bwMode="auto">
          <a:xfrm>
            <a:off x="4083061" y="4040998"/>
            <a:ext cx="1447800" cy="3429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0" u="none">
                <a:solidFill>
                  <a:schemeClr val="tx1"/>
                </a:solidFill>
                <a:latin typeface="Tahoma" pitchFamily="34" charset="0"/>
                <a:ea typeface="宋体" charset="-122"/>
              </a:rPr>
              <a:t>sendto()</a:t>
            </a:r>
          </a:p>
        </p:txBody>
      </p:sp>
      <p:sp>
        <p:nvSpPr>
          <p:cNvPr id="305160" name="Line 9"/>
          <p:cNvSpPr>
            <a:spLocks noChangeShapeType="1"/>
          </p:cNvSpPr>
          <p:nvPr/>
        </p:nvSpPr>
        <p:spPr bwMode="auto">
          <a:xfrm>
            <a:off x="4718061" y="1856571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305161" name="Line 10"/>
          <p:cNvSpPr>
            <a:spLocks noChangeShapeType="1"/>
          </p:cNvSpPr>
          <p:nvPr/>
        </p:nvSpPr>
        <p:spPr bwMode="auto">
          <a:xfrm>
            <a:off x="4718061" y="2370921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305162" name="Line 11"/>
          <p:cNvSpPr>
            <a:spLocks noChangeShapeType="1"/>
          </p:cNvSpPr>
          <p:nvPr/>
        </p:nvSpPr>
        <p:spPr bwMode="auto">
          <a:xfrm>
            <a:off x="4718061" y="2885271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305163" name="Text Box 12"/>
          <p:cNvSpPr txBox="1">
            <a:spLocks noChangeArrowheads="1"/>
          </p:cNvSpPr>
          <p:nvPr/>
        </p:nvSpPr>
        <p:spPr bwMode="auto">
          <a:xfrm>
            <a:off x="1443006" y="1146958"/>
            <a:ext cx="8066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0" u="none">
                <a:solidFill>
                  <a:schemeClr val="tx1"/>
                </a:solidFill>
                <a:latin typeface="Comic Sans MS" pitchFamily="66" charset="0"/>
                <a:ea typeface="宋体" charset="-122"/>
              </a:rPr>
              <a:t>Client</a:t>
            </a:r>
          </a:p>
        </p:txBody>
      </p:sp>
      <p:sp>
        <p:nvSpPr>
          <p:cNvPr id="305164" name="Rectangle 13"/>
          <p:cNvSpPr>
            <a:spLocks noChangeArrowheads="1"/>
          </p:cNvSpPr>
          <p:nvPr/>
        </p:nvSpPr>
        <p:spPr bwMode="auto">
          <a:xfrm>
            <a:off x="1241394" y="1529546"/>
            <a:ext cx="1447800" cy="3429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0" u="none">
                <a:solidFill>
                  <a:srgbClr val="CC0000"/>
                </a:solidFill>
                <a:latin typeface="Tahoma" pitchFamily="34" charset="0"/>
                <a:ea typeface="宋体" charset="-122"/>
              </a:rPr>
              <a:t>socket()</a:t>
            </a:r>
          </a:p>
        </p:txBody>
      </p:sp>
      <p:sp>
        <p:nvSpPr>
          <p:cNvPr id="305165" name="Rectangle 14"/>
          <p:cNvSpPr>
            <a:spLocks noChangeArrowheads="1"/>
          </p:cNvSpPr>
          <p:nvPr/>
        </p:nvSpPr>
        <p:spPr bwMode="auto">
          <a:xfrm>
            <a:off x="1241394" y="2043896"/>
            <a:ext cx="1447800" cy="3429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0" i="1" u="none">
                <a:solidFill>
                  <a:srgbClr val="CC0000"/>
                </a:solidFill>
                <a:latin typeface="Tahoma" pitchFamily="34" charset="0"/>
                <a:ea typeface="宋体" charset="-122"/>
              </a:rPr>
              <a:t>(bind())</a:t>
            </a:r>
          </a:p>
        </p:txBody>
      </p:sp>
      <p:sp>
        <p:nvSpPr>
          <p:cNvPr id="305166" name="Rectangle 15"/>
          <p:cNvSpPr>
            <a:spLocks noChangeArrowheads="1"/>
          </p:cNvSpPr>
          <p:nvPr/>
        </p:nvSpPr>
        <p:spPr bwMode="auto">
          <a:xfrm>
            <a:off x="1241394" y="2558246"/>
            <a:ext cx="1447800" cy="34448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0" u="none">
                <a:solidFill>
                  <a:srgbClr val="CC0000"/>
                </a:solidFill>
                <a:latin typeface="Tahoma" pitchFamily="34" charset="0"/>
                <a:ea typeface="宋体" charset="-122"/>
              </a:rPr>
              <a:t>sendto()</a:t>
            </a:r>
          </a:p>
        </p:txBody>
      </p:sp>
      <p:sp>
        <p:nvSpPr>
          <p:cNvPr id="305167" name="Text Box 16"/>
          <p:cNvSpPr txBox="1">
            <a:spLocks noChangeArrowheads="1"/>
          </p:cNvSpPr>
          <p:nvPr/>
        </p:nvSpPr>
        <p:spPr bwMode="auto">
          <a:xfrm>
            <a:off x="509137" y="3001172"/>
            <a:ext cx="27769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0" u="none" dirty="0">
                <a:solidFill>
                  <a:schemeClr val="tx1"/>
                </a:solidFill>
                <a:latin typeface="Tahoma" pitchFamily="34" charset="0"/>
                <a:ea typeface="宋体" charset="-122"/>
              </a:rPr>
              <a:t>Blocks until data received</a:t>
            </a:r>
          </a:p>
        </p:txBody>
      </p:sp>
      <p:sp>
        <p:nvSpPr>
          <p:cNvPr id="305168" name="Text Box 17"/>
          <p:cNvSpPr txBox="1">
            <a:spLocks noChangeArrowheads="1"/>
          </p:cNvSpPr>
          <p:nvPr/>
        </p:nvSpPr>
        <p:spPr bwMode="auto">
          <a:xfrm>
            <a:off x="1122355" y="3542523"/>
            <a:ext cx="24495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0" u="none" dirty="0">
                <a:solidFill>
                  <a:schemeClr val="tx1"/>
                </a:solidFill>
                <a:latin typeface="Tahoma" pitchFamily="34" charset="0"/>
                <a:ea typeface="宋体" charset="-122"/>
              </a:rPr>
              <a:t>Process reply</a:t>
            </a:r>
          </a:p>
        </p:txBody>
      </p:sp>
      <p:sp>
        <p:nvSpPr>
          <p:cNvPr id="305169" name="Rectangle 18"/>
          <p:cNvSpPr>
            <a:spLocks noChangeArrowheads="1"/>
          </p:cNvSpPr>
          <p:nvPr/>
        </p:nvSpPr>
        <p:spPr bwMode="auto">
          <a:xfrm>
            <a:off x="1241394" y="4058460"/>
            <a:ext cx="1447800" cy="3429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0" u="none">
                <a:solidFill>
                  <a:srgbClr val="CC0000"/>
                </a:solidFill>
                <a:latin typeface="Tahoma" pitchFamily="34" charset="0"/>
                <a:ea typeface="宋体" charset="-122"/>
              </a:rPr>
              <a:t>recvfrom()</a:t>
            </a:r>
          </a:p>
        </p:txBody>
      </p:sp>
      <p:sp>
        <p:nvSpPr>
          <p:cNvPr id="305170" name="Line 19"/>
          <p:cNvSpPr>
            <a:spLocks noChangeShapeType="1"/>
          </p:cNvSpPr>
          <p:nvPr/>
        </p:nvSpPr>
        <p:spPr bwMode="auto">
          <a:xfrm>
            <a:off x="1876394" y="1872446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305171" name="Line 20"/>
          <p:cNvSpPr>
            <a:spLocks noChangeShapeType="1"/>
          </p:cNvSpPr>
          <p:nvPr/>
        </p:nvSpPr>
        <p:spPr bwMode="auto">
          <a:xfrm>
            <a:off x="1876394" y="2386796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305172" name="Line 21"/>
          <p:cNvSpPr>
            <a:spLocks noChangeShapeType="1"/>
          </p:cNvSpPr>
          <p:nvPr/>
        </p:nvSpPr>
        <p:spPr bwMode="auto">
          <a:xfrm flipH="1" flipV="1">
            <a:off x="1928794" y="3358362"/>
            <a:ext cx="2857520" cy="107157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305173" name="Line 22"/>
          <p:cNvSpPr>
            <a:spLocks noChangeShapeType="1"/>
          </p:cNvSpPr>
          <p:nvPr/>
        </p:nvSpPr>
        <p:spPr bwMode="auto">
          <a:xfrm>
            <a:off x="4740276" y="3429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305174" name="Line 23"/>
          <p:cNvSpPr>
            <a:spLocks noChangeShapeType="1"/>
          </p:cNvSpPr>
          <p:nvPr/>
        </p:nvSpPr>
        <p:spPr bwMode="auto">
          <a:xfrm>
            <a:off x="4748214" y="3858428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305175" name="Line 24"/>
          <p:cNvSpPr>
            <a:spLocks noChangeShapeType="1"/>
          </p:cNvSpPr>
          <p:nvPr/>
        </p:nvSpPr>
        <p:spPr bwMode="auto">
          <a:xfrm>
            <a:off x="1900206" y="2902732"/>
            <a:ext cx="2886108" cy="52706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305176" name="Line 25"/>
          <p:cNvSpPr>
            <a:spLocks noChangeShapeType="1"/>
          </p:cNvSpPr>
          <p:nvPr/>
        </p:nvSpPr>
        <p:spPr bwMode="auto">
          <a:xfrm>
            <a:off x="1928794" y="335836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305177" name="Line 26"/>
          <p:cNvSpPr>
            <a:spLocks noChangeShapeType="1"/>
          </p:cNvSpPr>
          <p:nvPr/>
        </p:nvSpPr>
        <p:spPr bwMode="auto">
          <a:xfrm>
            <a:off x="1928794" y="3887010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264219" name="Rectangle 27"/>
          <p:cNvSpPr>
            <a:spLocks noChangeArrowheads="1"/>
          </p:cNvSpPr>
          <p:nvPr/>
        </p:nvSpPr>
        <p:spPr bwMode="auto">
          <a:xfrm>
            <a:off x="4106873" y="4587098"/>
            <a:ext cx="1447800" cy="3429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0" u="none" dirty="0">
                <a:solidFill>
                  <a:schemeClr val="tx1"/>
                </a:solidFill>
                <a:latin typeface="Tahoma" pitchFamily="34" charset="0"/>
                <a:ea typeface="宋体" charset="-122"/>
              </a:rPr>
              <a:t>close()</a:t>
            </a:r>
          </a:p>
        </p:txBody>
      </p:sp>
      <p:sp>
        <p:nvSpPr>
          <p:cNvPr id="264220" name="Rectangle 28"/>
          <p:cNvSpPr>
            <a:spLocks noChangeArrowheads="1"/>
          </p:cNvSpPr>
          <p:nvPr/>
        </p:nvSpPr>
        <p:spPr bwMode="auto">
          <a:xfrm>
            <a:off x="1241412" y="4587098"/>
            <a:ext cx="1447800" cy="3429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0" u="none">
                <a:solidFill>
                  <a:srgbClr val="CC0000"/>
                </a:solidFill>
                <a:latin typeface="Tahoma" pitchFamily="34" charset="0"/>
                <a:ea typeface="宋体" charset="-122"/>
              </a:rPr>
              <a:t>close()</a:t>
            </a:r>
          </a:p>
        </p:txBody>
      </p:sp>
      <p:sp>
        <p:nvSpPr>
          <p:cNvPr id="264221" name="Line 29"/>
          <p:cNvSpPr>
            <a:spLocks noChangeShapeType="1"/>
          </p:cNvSpPr>
          <p:nvPr/>
        </p:nvSpPr>
        <p:spPr bwMode="auto">
          <a:xfrm>
            <a:off x="4748214" y="4429932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264222" name="Line 30"/>
          <p:cNvSpPr>
            <a:spLocks noChangeShapeType="1"/>
          </p:cNvSpPr>
          <p:nvPr/>
        </p:nvSpPr>
        <p:spPr bwMode="auto">
          <a:xfrm>
            <a:off x="1928794" y="4429932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305182" name="Rectangle 31"/>
          <p:cNvSpPr>
            <a:spLocks noChangeArrowheads="1"/>
          </p:cNvSpPr>
          <p:nvPr/>
        </p:nvSpPr>
        <p:spPr bwMode="auto">
          <a:xfrm>
            <a:off x="1785918" y="670055"/>
            <a:ext cx="3131283" cy="40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 b="0" u="none" dirty="0">
                <a:solidFill>
                  <a:srgbClr val="1A3868"/>
                </a:solidFill>
              </a:rPr>
              <a:t>无连接</a:t>
            </a:r>
            <a:r>
              <a:rPr lang="en-US" altLang="zh-CN" sz="2000" b="0" u="none" dirty="0">
                <a:solidFill>
                  <a:srgbClr val="1A3868"/>
                </a:solidFill>
              </a:rPr>
              <a:t>C/S</a:t>
            </a:r>
            <a:r>
              <a:rPr lang="zh-CN" altLang="en-US" sz="2000" b="0" u="none" dirty="0">
                <a:solidFill>
                  <a:srgbClr val="1A3868"/>
                </a:solidFill>
              </a:rPr>
              <a:t>模式的工作流程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2844" y="717409"/>
            <a:ext cx="8229600" cy="426375"/>
          </a:xfrm>
        </p:spPr>
        <p:txBody>
          <a:bodyPr/>
          <a:lstStyle/>
          <a:p>
            <a:r>
              <a:rPr lang="zh-CN" altLang="en-US" sz="2000" b="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</a:t>
            </a:r>
            <a:r>
              <a:rPr lang="zh-CN" altLang="en-US" sz="2000" b="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程序示例</a:t>
            </a:r>
            <a:endParaRPr lang="zh-CN" altLang="en-US" sz="2000" b="0" kern="1200" dirty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478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7950" y="1143784"/>
            <a:ext cx="6607190" cy="3951843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b="1" dirty="0">
                <a:effectLst/>
                <a:latin typeface="Times New Roman" pitchFamily="18" charset="0"/>
              </a:rPr>
              <a:t>SOCKET </a:t>
            </a:r>
            <a:r>
              <a:rPr lang="en-US" altLang="zh-CN" sz="1600" b="1" dirty="0" err="1">
                <a:effectLst/>
                <a:latin typeface="Times New Roman" pitchFamily="18" charset="0"/>
              </a:rPr>
              <a:t>s,clientSocket</a:t>
            </a:r>
            <a:r>
              <a:rPr lang="en-US" altLang="zh-CN" sz="1600" b="1" dirty="0">
                <a:effectLst/>
                <a:latin typeface="Times New Roman" pitchFamily="18" charset="0"/>
              </a:rPr>
              <a:t>;            // </a:t>
            </a:r>
            <a:r>
              <a:rPr lang="zh-CN" altLang="en-US" sz="1600" b="1" dirty="0">
                <a:effectLst/>
                <a:latin typeface="Times New Roman" pitchFamily="18" charset="0"/>
              </a:rPr>
              <a:t>监听</a:t>
            </a:r>
            <a:r>
              <a:rPr lang="en-US" altLang="zh-CN" sz="1600" b="1" dirty="0">
                <a:effectLst/>
                <a:latin typeface="Times New Roman" pitchFamily="18" charset="0"/>
              </a:rPr>
              <a:t>Socket / </a:t>
            </a:r>
            <a:r>
              <a:rPr lang="zh-CN" altLang="en-US" sz="1600" b="1" dirty="0">
                <a:effectLst/>
                <a:latin typeface="Times New Roman" pitchFamily="18" charset="0"/>
              </a:rPr>
              <a:t>客户</a:t>
            </a:r>
            <a:r>
              <a:rPr lang="en-US" altLang="zh-CN" sz="1600" b="1" dirty="0">
                <a:effectLst/>
                <a:latin typeface="Times New Roman" pitchFamily="18" charset="0"/>
              </a:rPr>
              <a:t>Socket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b="1" dirty="0" err="1">
                <a:effectLst/>
                <a:latin typeface="Times New Roman" pitchFamily="18" charset="0"/>
              </a:rPr>
              <a:t>sockaddr_in</a:t>
            </a:r>
            <a:r>
              <a:rPr lang="en-US" altLang="zh-CN" sz="1600" b="1" dirty="0">
                <a:effectLst/>
                <a:latin typeface="Times New Roman" pitchFamily="18" charset="0"/>
              </a:rPr>
              <a:t> </a:t>
            </a:r>
            <a:r>
              <a:rPr lang="en-US" altLang="zh-CN" sz="1600" b="1" dirty="0" err="1">
                <a:effectLst/>
                <a:latin typeface="Times New Roman" pitchFamily="18" charset="0"/>
              </a:rPr>
              <a:t>addr</a:t>
            </a:r>
            <a:r>
              <a:rPr lang="en-US" altLang="zh-CN" sz="1600" b="1" dirty="0">
                <a:effectLst/>
                <a:latin typeface="Times New Roman" pitchFamily="18" charset="0"/>
              </a:rPr>
              <a:t>, </a:t>
            </a:r>
            <a:r>
              <a:rPr lang="en-US" altLang="zh-CN" sz="1600" b="1" dirty="0" err="1">
                <a:effectLst/>
                <a:latin typeface="Times New Roman" pitchFamily="18" charset="0"/>
              </a:rPr>
              <a:t>clientAddr</a:t>
            </a:r>
            <a:r>
              <a:rPr lang="en-US" altLang="zh-CN" sz="1600" b="1" dirty="0">
                <a:effectLst/>
                <a:latin typeface="Times New Roman" pitchFamily="18" charset="0"/>
              </a:rPr>
              <a:t>;  // </a:t>
            </a:r>
            <a:r>
              <a:rPr lang="zh-CN" altLang="en-US" sz="1600" b="1" dirty="0">
                <a:effectLst/>
                <a:latin typeface="Times New Roman" pitchFamily="18" charset="0"/>
              </a:rPr>
              <a:t>服务器的绑定地址 </a:t>
            </a:r>
            <a:r>
              <a:rPr lang="en-US" altLang="zh-CN" sz="1600" b="1" dirty="0">
                <a:effectLst/>
                <a:latin typeface="Times New Roman" pitchFamily="18" charset="0"/>
              </a:rPr>
              <a:t>/ </a:t>
            </a:r>
            <a:r>
              <a:rPr lang="zh-CN" altLang="en-US" sz="1600" b="1" dirty="0">
                <a:effectLst/>
                <a:latin typeface="Times New Roman" pitchFamily="18" charset="0"/>
              </a:rPr>
              <a:t>客户地址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b="1" dirty="0" err="1">
                <a:effectLst/>
                <a:latin typeface="Times New Roman" pitchFamily="18" charset="0"/>
              </a:rPr>
              <a:t>in_addr</a:t>
            </a:r>
            <a:r>
              <a:rPr lang="en-US" altLang="zh-CN" sz="2000" dirty="0">
                <a:effectLst/>
              </a:rPr>
              <a:t> </a:t>
            </a:r>
            <a:r>
              <a:rPr lang="en-US" altLang="zh-CN" sz="1600" b="1" dirty="0" err="1">
                <a:effectLst/>
                <a:latin typeface="Times New Roman" pitchFamily="18" charset="0"/>
              </a:rPr>
              <a:t>clientIn</a:t>
            </a:r>
            <a:r>
              <a:rPr lang="en-US" altLang="zh-CN" sz="1600" b="1" dirty="0">
                <a:effectLst/>
                <a:latin typeface="Times New Roman" pitchFamily="18" charset="0"/>
              </a:rPr>
              <a:t>;           // </a:t>
            </a:r>
            <a:r>
              <a:rPr lang="zh-CN" altLang="en-US" sz="1600" b="1" dirty="0">
                <a:effectLst/>
                <a:latin typeface="Times New Roman" pitchFamily="18" charset="0"/>
              </a:rPr>
              <a:t>客户</a:t>
            </a:r>
            <a:r>
              <a:rPr lang="en-US" altLang="zh-CN" sz="1600" b="1" dirty="0">
                <a:effectLst/>
                <a:latin typeface="Times New Roman" pitchFamily="18" charset="0"/>
              </a:rPr>
              <a:t>IP</a:t>
            </a:r>
            <a:r>
              <a:rPr lang="zh-CN" altLang="en-US" sz="1600" b="1" dirty="0">
                <a:effectLst/>
                <a:latin typeface="Times New Roman" pitchFamily="18" charset="0"/>
              </a:rPr>
              <a:t>地址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b="1" dirty="0" err="1">
                <a:effectLst/>
                <a:latin typeface="Times New Roman" pitchFamily="18" charset="0"/>
              </a:rPr>
              <a:t>int</a:t>
            </a:r>
            <a:r>
              <a:rPr lang="en-US" altLang="zh-CN" sz="1600" b="1" dirty="0">
                <a:effectLst/>
                <a:latin typeface="Times New Roman" pitchFamily="18" charset="0"/>
              </a:rPr>
              <a:t> </a:t>
            </a:r>
            <a:r>
              <a:rPr lang="en-US" altLang="zh-CN" sz="1600" b="1" dirty="0" err="1">
                <a:effectLst/>
                <a:latin typeface="Times New Roman" pitchFamily="18" charset="0"/>
              </a:rPr>
              <a:t>nClientAddrLen</a:t>
            </a:r>
            <a:r>
              <a:rPr lang="en-US" altLang="zh-CN" sz="1600" b="1" dirty="0">
                <a:effectLst/>
                <a:latin typeface="Times New Roman" pitchFamily="18" charset="0"/>
              </a:rPr>
              <a:t>;     // </a:t>
            </a:r>
            <a:r>
              <a:rPr lang="zh-CN" altLang="en-US" sz="1600" b="1" dirty="0">
                <a:effectLst/>
                <a:latin typeface="Times New Roman" pitchFamily="18" charset="0"/>
              </a:rPr>
              <a:t>客户地址结构长度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b="1" dirty="0">
                <a:effectLst/>
                <a:latin typeface="Times New Roman" pitchFamily="18" charset="0"/>
              </a:rPr>
              <a:t>// </a:t>
            </a:r>
            <a:r>
              <a:rPr lang="zh-CN" altLang="en-US" sz="1600" b="1" dirty="0">
                <a:effectLst/>
                <a:latin typeface="Times New Roman" pitchFamily="18" charset="0"/>
              </a:rPr>
              <a:t>创建流</a:t>
            </a:r>
            <a:r>
              <a:rPr lang="en-US" altLang="zh-CN" sz="1600" b="1" dirty="0">
                <a:effectLst/>
                <a:latin typeface="Times New Roman" pitchFamily="18" charset="0"/>
              </a:rPr>
              <a:t>Socket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b="1" dirty="0">
                <a:effectLst/>
                <a:latin typeface="Times New Roman" pitchFamily="18" charset="0"/>
              </a:rPr>
              <a:t>s = </a:t>
            </a:r>
            <a:r>
              <a:rPr lang="en-US" altLang="zh-CN" sz="1600" b="1" dirty="0">
                <a:solidFill>
                  <a:srgbClr val="FF0000"/>
                </a:solidFill>
                <a:effectLst/>
                <a:latin typeface="Times New Roman" pitchFamily="18" charset="0"/>
              </a:rPr>
              <a:t>socket</a:t>
            </a:r>
            <a:r>
              <a:rPr lang="en-US" altLang="zh-CN" sz="1600" b="1" dirty="0">
                <a:effectLst/>
                <a:latin typeface="Times New Roman" pitchFamily="18" charset="0"/>
              </a:rPr>
              <a:t>(AF_INET, SOCK_STREAM, 0);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b="1" dirty="0">
                <a:effectLst/>
                <a:latin typeface="Times New Roman" pitchFamily="18" charset="0"/>
              </a:rPr>
              <a:t>if (s != INVALID_SOCKET)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b="1" dirty="0">
                <a:effectLst/>
                <a:latin typeface="Times New Roman" pitchFamily="18" charset="0"/>
              </a:rPr>
              <a:t>    // </a:t>
            </a:r>
            <a:r>
              <a:rPr lang="zh-CN" altLang="en-US" sz="1600" b="1" dirty="0">
                <a:effectLst/>
                <a:latin typeface="Times New Roman" pitchFamily="18" charset="0"/>
              </a:rPr>
              <a:t>填充地址信息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1600" b="1" dirty="0">
                <a:effectLst/>
                <a:latin typeface="Times New Roman" pitchFamily="18" charset="0"/>
              </a:rPr>
              <a:t>    </a:t>
            </a:r>
            <a:r>
              <a:rPr lang="en-US" altLang="zh-CN" sz="1600" b="1" dirty="0" err="1">
                <a:effectLst/>
                <a:latin typeface="Times New Roman" pitchFamily="18" charset="0"/>
              </a:rPr>
              <a:t>addr.sin_family</a:t>
            </a:r>
            <a:r>
              <a:rPr lang="en-US" altLang="zh-CN" sz="1600" b="1" dirty="0">
                <a:effectLst/>
                <a:latin typeface="Times New Roman" pitchFamily="18" charset="0"/>
              </a:rPr>
              <a:t> = AF_INET;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b="1" dirty="0">
                <a:effectLst/>
                <a:latin typeface="Times New Roman" pitchFamily="18" charset="0"/>
              </a:rPr>
              <a:t>    </a:t>
            </a:r>
            <a:r>
              <a:rPr lang="en-US" altLang="zh-CN" sz="1600" b="1" dirty="0" err="1">
                <a:effectLst/>
                <a:latin typeface="Times New Roman" pitchFamily="18" charset="0"/>
              </a:rPr>
              <a:t>addr.sin_port</a:t>
            </a:r>
            <a:r>
              <a:rPr lang="en-US" altLang="zh-CN" sz="1600" b="1" dirty="0">
                <a:effectLst/>
                <a:latin typeface="Times New Roman" pitchFamily="18" charset="0"/>
              </a:rPr>
              <a:t> = </a:t>
            </a:r>
            <a:r>
              <a:rPr lang="en-US" altLang="zh-CN" sz="1600" b="1" dirty="0" err="1">
                <a:effectLst/>
                <a:latin typeface="Times New Roman" pitchFamily="18" charset="0"/>
              </a:rPr>
              <a:t>htons</a:t>
            </a:r>
            <a:r>
              <a:rPr lang="en-US" altLang="zh-CN" sz="1600" b="1" dirty="0">
                <a:effectLst/>
                <a:latin typeface="Times New Roman" pitchFamily="18" charset="0"/>
              </a:rPr>
              <a:t>(2000);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b="1" dirty="0">
                <a:effectLst/>
                <a:latin typeface="Times New Roman" pitchFamily="18" charset="0"/>
              </a:rPr>
              <a:t>    </a:t>
            </a:r>
            <a:r>
              <a:rPr lang="en-US" altLang="zh-CN" sz="1600" b="1" dirty="0" err="1">
                <a:effectLst/>
                <a:latin typeface="Times New Roman" pitchFamily="18" charset="0"/>
              </a:rPr>
              <a:t>addr.sin_addr.s_addr</a:t>
            </a:r>
            <a:r>
              <a:rPr lang="en-US" altLang="zh-CN" sz="1600" b="1" dirty="0">
                <a:effectLst/>
                <a:latin typeface="Times New Roman" pitchFamily="18" charset="0"/>
              </a:rPr>
              <a:t> = </a:t>
            </a:r>
            <a:r>
              <a:rPr lang="en-US" altLang="zh-CN" sz="1600" b="1" dirty="0" err="1">
                <a:effectLst/>
                <a:latin typeface="Times New Roman" pitchFamily="18" charset="0"/>
              </a:rPr>
              <a:t>htonl</a:t>
            </a:r>
            <a:r>
              <a:rPr lang="en-US" altLang="zh-CN" sz="1600" b="1" dirty="0">
                <a:effectLst/>
                <a:latin typeface="Times New Roman" pitchFamily="18" charset="0"/>
              </a:rPr>
              <a:t>(INADDR_ANY);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b="1" dirty="0">
                <a:effectLst/>
                <a:latin typeface="Times New Roman" pitchFamily="18" charset="0"/>
              </a:rPr>
              <a:t>    // </a:t>
            </a:r>
            <a:r>
              <a:rPr lang="zh-CN" altLang="en-US" sz="1600" b="1" dirty="0">
                <a:effectLst/>
                <a:latin typeface="Times New Roman" pitchFamily="18" charset="0"/>
              </a:rPr>
              <a:t>绑定</a:t>
            </a:r>
            <a:r>
              <a:rPr lang="en-US" altLang="zh-CN" sz="1600" b="1" dirty="0">
                <a:effectLst/>
                <a:latin typeface="Times New Roman" pitchFamily="18" charset="0"/>
              </a:rPr>
              <a:t>Socket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b="1" dirty="0">
                <a:effectLst/>
                <a:latin typeface="Times New Roman" pitchFamily="18" charset="0"/>
              </a:rPr>
              <a:t>    if (</a:t>
            </a:r>
            <a:r>
              <a:rPr lang="en-US" altLang="zh-CN" sz="1600" b="1" dirty="0">
                <a:solidFill>
                  <a:srgbClr val="FF0000"/>
                </a:solidFill>
                <a:effectLst/>
                <a:latin typeface="Times New Roman" pitchFamily="18" charset="0"/>
              </a:rPr>
              <a:t>bind</a:t>
            </a:r>
            <a:r>
              <a:rPr lang="en-US" altLang="zh-CN" sz="1600" b="1" dirty="0">
                <a:effectLst/>
                <a:latin typeface="Times New Roman" pitchFamily="18" charset="0"/>
              </a:rPr>
              <a:t>(s, (</a:t>
            </a:r>
            <a:r>
              <a:rPr lang="en-US" altLang="zh-CN" sz="1600" b="1" dirty="0" err="1">
                <a:effectLst/>
                <a:latin typeface="Times New Roman" pitchFamily="18" charset="0"/>
              </a:rPr>
              <a:t>sockaddr</a:t>
            </a:r>
            <a:r>
              <a:rPr lang="en-US" altLang="zh-CN" sz="1600" b="1" dirty="0">
                <a:effectLst/>
                <a:latin typeface="Times New Roman" pitchFamily="18" charset="0"/>
              </a:rPr>
              <a:t>*)&amp;</a:t>
            </a:r>
            <a:r>
              <a:rPr lang="en-US" altLang="zh-CN" sz="1600" b="1" dirty="0" err="1">
                <a:effectLst/>
                <a:latin typeface="Times New Roman" pitchFamily="18" charset="0"/>
              </a:rPr>
              <a:t>addr</a:t>
            </a:r>
            <a:r>
              <a:rPr lang="en-US" altLang="zh-CN" sz="1600" b="1" dirty="0">
                <a:effectLst/>
                <a:latin typeface="Times New Roman" pitchFamily="18" charset="0"/>
              </a:rPr>
              <a:t>, </a:t>
            </a:r>
            <a:r>
              <a:rPr lang="en-US" altLang="zh-CN" sz="1600" b="1" dirty="0" err="1">
                <a:effectLst/>
                <a:latin typeface="Times New Roman" pitchFamily="18" charset="0"/>
              </a:rPr>
              <a:t>sizeof</a:t>
            </a:r>
            <a:r>
              <a:rPr lang="en-US" altLang="zh-CN" sz="1600" b="1" dirty="0">
                <a:effectLst/>
                <a:latin typeface="Times New Roman" pitchFamily="18" charset="0"/>
              </a:rPr>
              <a:t>(</a:t>
            </a:r>
            <a:r>
              <a:rPr lang="en-US" altLang="zh-CN" sz="1600" b="1" dirty="0" err="1">
                <a:effectLst/>
                <a:latin typeface="Times New Roman" pitchFamily="18" charset="0"/>
              </a:rPr>
              <a:t>addr</a:t>
            </a:r>
            <a:r>
              <a:rPr lang="en-US" altLang="zh-CN" sz="1600" b="1" dirty="0">
                <a:effectLst/>
                <a:latin typeface="Times New Roman" pitchFamily="18" charset="0"/>
              </a:rPr>
              <a:t>)) != </a:t>
            </a:r>
            <a:r>
              <a:rPr lang="en-US" altLang="zh-CN" sz="1400" b="1" dirty="0">
                <a:effectLst/>
                <a:latin typeface="Times New Roman" pitchFamily="18" charset="0"/>
              </a:rPr>
              <a:t>SOCKET_ERROR</a:t>
            </a:r>
            <a:r>
              <a:rPr lang="en-US" altLang="zh-CN" sz="1600" b="1" dirty="0">
                <a:effectLst/>
                <a:latin typeface="Times New Roman" pitchFamily="18" charset="0"/>
              </a:rPr>
              <a:t>)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b="1" dirty="0">
                <a:effectLst/>
                <a:latin typeface="Times New Roman" pitchFamily="18" charset="0"/>
              </a:rPr>
              <a:t>        // </a:t>
            </a:r>
            <a:r>
              <a:rPr lang="zh-CN" altLang="en-US" sz="1600" b="1" dirty="0">
                <a:effectLst/>
                <a:latin typeface="Times New Roman" pitchFamily="18" charset="0"/>
              </a:rPr>
              <a:t>监听连接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1600" b="1" dirty="0">
                <a:effectLst/>
                <a:latin typeface="Times New Roman" pitchFamily="18" charset="0"/>
              </a:rPr>
              <a:t>        </a:t>
            </a:r>
            <a:r>
              <a:rPr lang="en-US" altLang="zh-CN" sz="1600" b="1" dirty="0">
                <a:effectLst/>
                <a:latin typeface="Times New Roman" pitchFamily="18" charset="0"/>
              </a:rPr>
              <a:t>if (</a:t>
            </a:r>
            <a:r>
              <a:rPr lang="en-US" altLang="zh-CN" sz="1600" b="1" dirty="0">
                <a:solidFill>
                  <a:srgbClr val="FF0000"/>
                </a:solidFill>
                <a:effectLst/>
                <a:latin typeface="Times New Roman" pitchFamily="18" charset="0"/>
              </a:rPr>
              <a:t>listen</a:t>
            </a:r>
            <a:r>
              <a:rPr lang="en-US" altLang="zh-CN" sz="1600" b="1" dirty="0">
                <a:effectLst/>
                <a:latin typeface="Times New Roman" pitchFamily="18" charset="0"/>
              </a:rPr>
              <a:t>(s, 3) != SOCKET_ERROR)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06" y="786594"/>
            <a:ext cx="8675687" cy="415554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b="1" dirty="0">
                <a:effectLst/>
                <a:latin typeface="Times New Roman" pitchFamily="18" charset="0"/>
              </a:rPr>
              <a:t>{ /* if listen*/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b="1" dirty="0">
                <a:effectLst/>
                <a:latin typeface="Times New Roman" pitchFamily="18" charset="0"/>
              </a:rPr>
              <a:t>    // </a:t>
            </a:r>
            <a:r>
              <a:rPr lang="zh-CN" altLang="en-US" sz="1600" b="1" dirty="0">
                <a:effectLst/>
                <a:latin typeface="Times New Roman" pitchFamily="18" charset="0"/>
              </a:rPr>
              <a:t>设置客户地址结构长度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1600" b="1" dirty="0">
                <a:effectLst/>
                <a:latin typeface="Times New Roman" pitchFamily="18" charset="0"/>
              </a:rPr>
              <a:t>    </a:t>
            </a:r>
            <a:r>
              <a:rPr lang="en-US" altLang="zh-CN" sz="1600" b="1" dirty="0" err="1">
                <a:effectLst/>
                <a:latin typeface="Times New Roman" pitchFamily="18" charset="0"/>
              </a:rPr>
              <a:t>nClientAddrLen</a:t>
            </a:r>
            <a:r>
              <a:rPr lang="en-US" altLang="zh-CN" sz="1600" b="1" dirty="0">
                <a:effectLst/>
                <a:latin typeface="Times New Roman" pitchFamily="18" charset="0"/>
              </a:rPr>
              <a:t> = </a:t>
            </a:r>
            <a:r>
              <a:rPr lang="en-US" altLang="zh-CN" sz="1600" b="1" dirty="0" err="1">
                <a:effectLst/>
                <a:latin typeface="Times New Roman" pitchFamily="18" charset="0"/>
              </a:rPr>
              <a:t>sizeof</a:t>
            </a:r>
            <a:r>
              <a:rPr lang="en-US" altLang="zh-CN" sz="1600" b="1" dirty="0">
                <a:effectLst/>
                <a:latin typeface="Times New Roman" pitchFamily="18" charset="0"/>
              </a:rPr>
              <a:t>(</a:t>
            </a:r>
            <a:r>
              <a:rPr lang="en-US" altLang="zh-CN" sz="1600" b="1" dirty="0" err="1">
                <a:effectLst/>
                <a:latin typeface="Times New Roman" pitchFamily="18" charset="0"/>
              </a:rPr>
              <a:t>clientAddr</a:t>
            </a:r>
            <a:r>
              <a:rPr lang="en-US" altLang="zh-CN" sz="1600" b="1" dirty="0">
                <a:effectLst/>
                <a:latin typeface="Times New Roman" pitchFamily="18" charset="0"/>
              </a:rPr>
              <a:t>);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b="1" dirty="0">
                <a:effectLst/>
                <a:latin typeface="Times New Roman" pitchFamily="18" charset="0"/>
              </a:rPr>
              <a:t>    // </a:t>
            </a:r>
            <a:r>
              <a:rPr lang="zh-CN" altLang="en-US" sz="1600" b="1" dirty="0">
                <a:effectLst/>
                <a:latin typeface="Times New Roman" pitchFamily="18" charset="0"/>
              </a:rPr>
              <a:t>接受连接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1600" b="1" dirty="0">
                <a:effectLst/>
                <a:latin typeface="Times New Roman" pitchFamily="18" charset="0"/>
              </a:rPr>
              <a:t>    </a:t>
            </a:r>
            <a:r>
              <a:rPr lang="en-US" altLang="zh-CN" sz="1600" b="1" dirty="0" err="1">
                <a:effectLst/>
                <a:latin typeface="Times New Roman" pitchFamily="18" charset="0"/>
              </a:rPr>
              <a:t>clientSocket</a:t>
            </a:r>
            <a:r>
              <a:rPr lang="en-US" altLang="zh-CN" sz="1600" b="1" dirty="0">
                <a:effectLst/>
                <a:latin typeface="Times New Roman" pitchFamily="18" charset="0"/>
              </a:rPr>
              <a:t> = </a:t>
            </a:r>
            <a:r>
              <a:rPr lang="en-US" altLang="zh-CN" sz="1600" b="1" dirty="0">
                <a:solidFill>
                  <a:srgbClr val="FF0000"/>
                </a:solidFill>
                <a:effectLst/>
                <a:latin typeface="Times New Roman" pitchFamily="18" charset="0"/>
              </a:rPr>
              <a:t>accept</a:t>
            </a:r>
            <a:r>
              <a:rPr lang="en-US" altLang="zh-CN" sz="1600" b="1" dirty="0">
                <a:effectLst/>
                <a:latin typeface="Times New Roman" pitchFamily="18" charset="0"/>
              </a:rPr>
              <a:t>(s, (</a:t>
            </a:r>
            <a:r>
              <a:rPr lang="en-US" altLang="zh-CN" sz="1600" b="1" dirty="0" err="1">
                <a:effectLst/>
                <a:latin typeface="Times New Roman" pitchFamily="18" charset="0"/>
              </a:rPr>
              <a:t>sockaddr</a:t>
            </a:r>
            <a:r>
              <a:rPr lang="en-US" altLang="zh-CN" sz="1600" b="1" dirty="0">
                <a:effectLst/>
                <a:latin typeface="Times New Roman" pitchFamily="18" charset="0"/>
              </a:rPr>
              <a:t>*)&amp;</a:t>
            </a:r>
            <a:r>
              <a:rPr lang="en-US" altLang="zh-CN" sz="1600" b="1" dirty="0" err="1">
                <a:effectLst/>
                <a:latin typeface="Times New Roman" pitchFamily="18" charset="0"/>
              </a:rPr>
              <a:t>clientAddr</a:t>
            </a:r>
            <a:r>
              <a:rPr lang="en-US" altLang="zh-CN" sz="1600" b="1" dirty="0">
                <a:effectLst/>
                <a:latin typeface="Times New Roman" pitchFamily="18" charset="0"/>
              </a:rPr>
              <a:t>, &amp;</a:t>
            </a:r>
            <a:r>
              <a:rPr lang="en-US" altLang="zh-CN" sz="1600" b="1" dirty="0" err="1">
                <a:effectLst/>
                <a:latin typeface="Times New Roman" pitchFamily="18" charset="0"/>
              </a:rPr>
              <a:t>nClientAddrLen</a:t>
            </a:r>
            <a:r>
              <a:rPr lang="en-US" altLang="zh-CN" sz="1600" b="1" dirty="0">
                <a:effectLst/>
                <a:latin typeface="Times New Roman" pitchFamily="18" charset="0"/>
              </a:rPr>
              <a:t>);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b="1" dirty="0">
                <a:effectLst/>
                <a:latin typeface="Times New Roman" pitchFamily="18" charset="0"/>
              </a:rPr>
              <a:t>    if (</a:t>
            </a:r>
            <a:r>
              <a:rPr lang="en-US" altLang="zh-CN" sz="1600" b="1" dirty="0" err="1">
                <a:effectLst/>
                <a:latin typeface="Times New Roman" pitchFamily="18" charset="0"/>
              </a:rPr>
              <a:t>clientSocket</a:t>
            </a:r>
            <a:r>
              <a:rPr lang="en-US" altLang="zh-CN" sz="1600" b="1" dirty="0">
                <a:effectLst/>
                <a:latin typeface="Times New Roman" pitchFamily="18" charset="0"/>
              </a:rPr>
              <a:t> == INVALID_SOCKET)  {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b="1" dirty="0">
                <a:effectLst/>
                <a:latin typeface="Times New Roman" pitchFamily="18" charset="0"/>
              </a:rPr>
              <a:t>        </a:t>
            </a:r>
            <a:r>
              <a:rPr lang="en-US" altLang="zh-CN" sz="1600" b="1" dirty="0" err="1">
                <a:effectLst/>
                <a:latin typeface="Times New Roman" pitchFamily="18" charset="0"/>
              </a:rPr>
              <a:t>printf</a:t>
            </a:r>
            <a:r>
              <a:rPr lang="en-US" altLang="zh-CN" sz="1600" b="1" dirty="0">
                <a:effectLst/>
                <a:latin typeface="Times New Roman" pitchFamily="18" charset="0"/>
              </a:rPr>
              <a:t>("accept() </a:t>
            </a:r>
            <a:r>
              <a:rPr lang="zh-CN" altLang="en-US" sz="1600" b="1" dirty="0">
                <a:effectLst/>
                <a:latin typeface="Times New Roman" pitchFamily="18" charset="0"/>
              </a:rPr>
              <a:t>调用错误：</a:t>
            </a:r>
            <a:r>
              <a:rPr lang="en-US" altLang="zh-CN" sz="1600" b="1" dirty="0">
                <a:effectLst/>
                <a:latin typeface="Times New Roman" pitchFamily="18" charset="0"/>
              </a:rPr>
              <a:t>%d", </a:t>
            </a:r>
            <a:r>
              <a:rPr lang="en-US" altLang="zh-CN" sz="1600" b="1" dirty="0" err="1">
                <a:effectLst/>
                <a:latin typeface="Times New Roman" pitchFamily="18" charset="0"/>
              </a:rPr>
              <a:t>WSAGetLastError</a:t>
            </a:r>
            <a:r>
              <a:rPr lang="en-US" altLang="zh-CN" sz="1600" b="1" dirty="0">
                <a:effectLst/>
                <a:latin typeface="Times New Roman" pitchFamily="18" charset="0"/>
              </a:rPr>
              <a:t>());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b="1" dirty="0">
                <a:effectLst/>
                <a:latin typeface="Times New Roman" pitchFamily="18" charset="0"/>
              </a:rPr>
              <a:t>    }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b="1" dirty="0">
                <a:effectLst/>
                <a:latin typeface="Times New Roman" pitchFamily="18" charset="0"/>
              </a:rPr>
              <a:t>    else {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b="1" dirty="0">
                <a:effectLst/>
                <a:latin typeface="Times New Roman" pitchFamily="18" charset="0"/>
              </a:rPr>
              <a:t>        </a:t>
            </a:r>
            <a:r>
              <a:rPr lang="en-US" altLang="zh-CN" sz="1600" b="1" dirty="0" err="1">
                <a:effectLst/>
                <a:latin typeface="Times New Roman" pitchFamily="18" charset="0"/>
              </a:rPr>
              <a:t>memcpy</a:t>
            </a:r>
            <a:r>
              <a:rPr lang="en-US" altLang="zh-CN" sz="1600" b="1" dirty="0">
                <a:effectLst/>
                <a:latin typeface="Times New Roman" pitchFamily="18" charset="0"/>
              </a:rPr>
              <a:t>(&amp;</a:t>
            </a:r>
            <a:r>
              <a:rPr lang="en-US" altLang="zh-CN" sz="1600" b="1" dirty="0" err="1">
                <a:effectLst/>
                <a:latin typeface="Times New Roman" pitchFamily="18" charset="0"/>
              </a:rPr>
              <a:t>clientIn</a:t>
            </a:r>
            <a:r>
              <a:rPr lang="en-US" altLang="zh-CN" sz="1600" b="1" dirty="0">
                <a:effectLst/>
                <a:latin typeface="Times New Roman" pitchFamily="18" charset="0"/>
              </a:rPr>
              <a:t>, &amp;</a:t>
            </a:r>
            <a:r>
              <a:rPr lang="en-US" altLang="zh-CN" sz="1600" b="1" dirty="0" err="1">
                <a:effectLst/>
                <a:latin typeface="Times New Roman" pitchFamily="18" charset="0"/>
              </a:rPr>
              <a:t>clientAddr.sin_addr.s_addr</a:t>
            </a:r>
            <a:r>
              <a:rPr lang="en-US" altLang="zh-CN" sz="1600" b="1" dirty="0">
                <a:effectLst/>
                <a:latin typeface="Times New Roman" pitchFamily="18" charset="0"/>
              </a:rPr>
              <a:t>, 4);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b="1" dirty="0">
                <a:effectLst/>
                <a:latin typeface="Times New Roman" pitchFamily="18" charset="0"/>
              </a:rPr>
              <a:t>        </a:t>
            </a:r>
            <a:r>
              <a:rPr lang="en-US" altLang="zh-CN" sz="1600" b="1" dirty="0" err="1">
                <a:effectLst/>
                <a:latin typeface="Times New Roman" pitchFamily="18" charset="0"/>
              </a:rPr>
              <a:t>printf</a:t>
            </a:r>
            <a:r>
              <a:rPr lang="en-US" altLang="zh-CN" sz="1600" b="1" dirty="0">
                <a:effectLst/>
                <a:latin typeface="Times New Roman" pitchFamily="18" charset="0"/>
              </a:rPr>
              <a:t>("accept() </a:t>
            </a:r>
            <a:r>
              <a:rPr lang="zh-CN" altLang="en-US" sz="1600" b="1" dirty="0">
                <a:effectLst/>
                <a:latin typeface="Times New Roman" pitchFamily="18" charset="0"/>
              </a:rPr>
              <a:t>成功</a:t>
            </a:r>
            <a:r>
              <a:rPr lang="en-US" altLang="zh-CN" sz="1600" b="1" dirty="0">
                <a:effectLst/>
                <a:latin typeface="Times New Roman" pitchFamily="18" charset="0"/>
              </a:rPr>
              <a:t>: </a:t>
            </a:r>
            <a:r>
              <a:rPr lang="zh-CN" altLang="en-US" sz="1600" b="1" dirty="0">
                <a:effectLst/>
                <a:latin typeface="Times New Roman" pitchFamily="18" charset="0"/>
              </a:rPr>
              <a:t>客户</a:t>
            </a:r>
            <a:r>
              <a:rPr lang="en-US" altLang="zh-CN" sz="1600" b="1" dirty="0">
                <a:effectLst/>
                <a:latin typeface="Times New Roman" pitchFamily="18" charset="0"/>
              </a:rPr>
              <a:t>IP</a:t>
            </a:r>
            <a:r>
              <a:rPr lang="zh-CN" altLang="en-US" sz="1600" b="1" dirty="0">
                <a:effectLst/>
                <a:latin typeface="Times New Roman" pitchFamily="18" charset="0"/>
              </a:rPr>
              <a:t>地址是 </a:t>
            </a:r>
            <a:r>
              <a:rPr lang="en-US" altLang="zh-CN" sz="1600" b="1" dirty="0">
                <a:effectLst/>
                <a:latin typeface="Times New Roman" pitchFamily="18" charset="0"/>
              </a:rPr>
              <a:t>%s, </a:t>
            </a:r>
            <a:r>
              <a:rPr lang="zh-CN" altLang="en-US" sz="1600" b="1" dirty="0">
                <a:effectLst/>
                <a:latin typeface="Times New Roman" pitchFamily="18" charset="0"/>
              </a:rPr>
              <a:t>端口是 </a:t>
            </a:r>
            <a:r>
              <a:rPr lang="en-US" altLang="zh-CN" sz="1600" b="1" dirty="0">
                <a:effectLst/>
                <a:latin typeface="Times New Roman" pitchFamily="18" charset="0"/>
              </a:rPr>
              <a:t>%d",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b="1" dirty="0">
                <a:effectLst/>
                <a:latin typeface="Times New Roman" pitchFamily="18" charset="0"/>
              </a:rPr>
              <a:t>                  </a:t>
            </a:r>
            <a:r>
              <a:rPr lang="en-US" altLang="zh-CN" sz="1600" b="1" dirty="0" err="1">
                <a:effectLst/>
                <a:latin typeface="Times New Roman" pitchFamily="18" charset="0"/>
              </a:rPr>
              <a:t>inet_ntoa</a:t>
            </a:r>
            <a:r>
              <a:rPr lang="en-US" altLang="zh-CN" sz="1600" b="1" dirty="0">
                <a:effectLst/>
                <a:latin typeface="Times New Roman" pitchFamily="18" charset="0"/>
              </a:rPr>
              <a:t>(</a:t>
            </a:r>
            <a:r>
              <a:rPr lang="en-US" altLang="zh-CN" sz="1600" b="1" dirty="0" err="1">
                <a:effectLst/>
                <a:latin typeface="Times New Roman" pitchFamily="18" charset="0"/>
              </a:rPr>
              <a:t>clientIn</a:t>
            </a:r>
            <a:r>
              <a:rPr lang="en-US" altLang="zh-CN" sz="1600" b="1" dirty="0">
                <a:effectLst/>
                <a:latin typeface="Times New Roman" pitchFamily="18" charset="0"/>
              </a:rPr>
              <a:t>), </a:t>
            </a:r>
            <a:r>
              <a:rPr lang="en-US" altLang="zh-CN" sz="1600" b="1" dirty="0" err="1">
                <a:effectLst/>
                <a:latin typeface="Times New Roman" pitchFamily="18" charset="0"/>
              </a:rPr>
              <a:t>ntohs</a:t>
            </a:r>
            <a:r>
              <a:rPr lang="en-US" altLang="zh-CN" sz="1600" b="1" dirty="0">
                <a:effectLst/>
                <a:latin typeface="Times New Roman" pitchFamily="18" charset="0"/>
              </a:rPr>
              <a:t>(</a:t>
            </a:r>
            <a:r>
              <a:rPr lang="en-US" altLang="zh-CN" sz="1600" b="1" dirty="0" err="1">
                <a:effectLst/>
                <a:latin typeface="Times New Roman" pitchFamily="18" charset="0"/>
              </a:rPr>
              <a:t>clientAddr.sin_port</a:t>
            </a:r>
            <a:r>
              <a:rPr lang="en-US" altLang="zh-CN" sz="1600" b="1" dirty="0">
                <a:effectLst/>
                <a:latin typeface="Times New Roman" pitchFamily="18" charset="0"/>
              </a:rPr>
              <a:t>));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b="1" dirty="0">
                <a:effectLst/>
                <a:latin typeface="Times New Roman" pitchFamily="18" charset="0"/>
              </a:rPr>
              <a:t>         </a:t>
            </a:r>
            <a:r>
              <a:rPr lang="en-US" altLang="zh-CN" sz="1600" b="1" dirty="0" smtClean="0">
                <a:effectLst/>
                <a:latin typeface="Times New Roman" pitchFamily="18" charset="0"/>
              </a:rPr>
              <a:t>//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</a:rPr>
              <a:t>开始在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Times New Roman" pitchFamily="18" charset="0"/>
              </a:rPr>
              <a:t>clientSocket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</a:rPr>
              <a:t>上接收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</a:rPr>
              <a:t>/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</a:rPr>
              <a:t>发送数据</a:t>
            </a:r>
            <a:endParaRPr lang="en-US" altLang="zh-CN" sz="1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b="1" dirty="0">
                <a:effectLst/>
                <a:latin typeface="Times New Roman" pitchFamily="18" charset="0"/>
              </a:rPr>
              <a:t>     }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b="1" dirty="0">
                <a:effectLst/>
                <a:latin typeface="Times New Roman" pitchFamily="18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786594"/>
            <a:ext cx="8229600" cy="306085"/>
          </a:xfrm>
        </p:spPr>
        <p:txBody>
          <a:bodyPr/>
          <a:lstStyle/>
          <a:p>
            <a:r>
              <a:rPr lang="zh-CN" altLang="en-US" sz="2000" b="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客户同服务器建立连接示例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48" y="1271010"/>
            <a:ext cx="6396054" cy="3516112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b="1" dirty="0">
                <a:effectLst/>
                <a:latin typeface="Times New Roman" pitchFamily="18" charset="0"/>
              </a:rPr>
              <a:t>SOCKET s;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b="1" dirty="0" err="1">
                <a:effectLst/>
                <a:latin typeface="Times New Roman" pitchFamily="18" charset="0"/>
              </a:rPr>
              <a:t>sockaddr_in</a:t>
            </a:r>
            <a:r>
              <a:rPr lang="en-US" altLang="zh-CN" sz="1600" b="1" dirty="0">
                <a:effectLst/>
                <a:latin typeface="Times New Roman" pitchFamily="18" charset="0"/>
              </a:rPr>
              <a:t> </a:t>
            </a:r>
            <a:r>
              <a:rPr lang="en-US" altLang="zh-CN" sz="1600" b="1" dirty="0" err="1">
                <a:effectLst/>
                <a:latin typeface="Times New Roman" pitchFamily="18" charset="0"/>
              </a:rPr>
              <a:t>serverAddr</a:t>
            </a:r>
            <a:r>
              <a:rPr lang="en-US" altLang="zh-CN" sz="1600" b="1" dirty="0">
                <a:effectLst/>
                <a:latin typeface="Times New Roman" pitchFamily="18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b="1" dirty="0">
                <a:effectLst/>
                <a:latin typeface="Times New Roman" pitchFamily="18" charset="0"/>
              </a:rPr>
              <a:t>s = </a:t>
            </a:r>
            <a:r>
              <a:rPr lang="en-US" altLang="zh-CN" sz="1600" b="1" dirty="0">
                <a:solidFill>
                  <a:srgbClr val="FF0000"/>
                </a:solidFill>
                <a:effectLst/>
                <a:latin typeface="Times New Roman" pitchFamily="18" charset="0"/>
              </a:rPr>
              <a:t>socket</a:t>
            </a:r>
            <a:r>
              <a:rPr lang="en-US" altLang="zh-CN" sz="1600" b="1" dirty="0">
                <a:effectLst/>
                <a:latin typeface="Times New Roman" pitchFamily="18" charset="0"/>
              </a:rPr>
              <a:t>(AF_INET, SOCK_STREAM, 0);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b="1" dirty="0" err="1">
                <a:effectLst/>
                <a:latin typeface="Times New Roman" pitchFamily="18" charset="0"/>
              </a:rPr>
              <a:t>serverAddr.sin_family</a:t>
            </a:r>
            <a:r>
              <a:rPr lang="en-US" altLang="zh-CN" sz="1600" b="1" dirty="0">
                <a:effectLst/>
                <a:latin typeface="Times New Roman" pitchFamily="18" charset="0"/>
              </a:rPr>
              <a:t> = AF_INET;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b="1" dirty="0" err="1">
                <a:effectLst/>
                <a:latin typeface="Times New Roman" pitchFamily="18" charset="0"/>
              </a:rPr>
              <a:t>serverAddr.sin_port</a:t>
            </a:r>
            <a:r>
              <a:rPr lang="en-US" altLang="zh-CN" sz="1600" b="1" dirty="0">
                <a:effectLst/>
                <a:latin typeface="Times New Roman" pitchFamily="18" charset="0"/>
              </a:rPr>
              <a:t> = </a:t>
            </a:r>
            <a:r>
              <a:rPr lang="en-US" altLang="zh-CN" sz="1600" b="1" dirty="0" err="1">
                <a:effectLst/>
                <a:latin typeface="Times New Roman" pitchFamily="18" charset="0"/>
              </a:rPr>
              <a:t>htons</a:t>
            </a:r>
            <a:r>
              <a:rPr lang="en-US" altLang="zh-CN" sz="1600" b="1" dirty="0">
                <a:effectLst/>
                <a:latin typeface="Times New Roman" pitchFamily="18" charset="0"/>
              </a:rPr>
              <a:t>(2000);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b="1" dirty="0" err="1">
                <a:effectLst/>
                <a:latin typeface="Times New Roman" pitchFamily="18" charset="0"/>
              </a:rPr>
              <a:t>serverAddr.sin_addr.s_addr</a:t>
            </a:r>
            <a:r>
              <a:rPr lang="en-US" altLang="zh-CN" sz="1600" b="1" dirty="0">
                <a:effectLst/>
                <a:latin typeface="Times New Roman" pitchFamily="18" charset="0"/>
              </a:rPr>
              <a:t> = </a:t>
            </a:r>
            <a:r>
              <a:rPr lang="en-US" altLang="zh-CN" sz="1600" b="1" dirty="0" err="1">
                <a:effectLst/>
                <a:latin typeface="Times New Roman" pitchFamily="18" charset="0"/>
              </a:rPr>
              <a:t>inet_addr</a:t>
            </a:r>
            <a:r>
              <a:rPr lang="en-US" altLang="zh-CN" sz="1600" b="1" dirty="0">
                <a:effectLst/>
                <a:latin typeface="Times New Roman" pitchFamily="18" charset="0"/>
              </a:rPr>
              <a:t>("202.118.75.95");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b="1" dirty="0">
                <a:effectLst/>
                <a:latin typeface="Times New Roman" pitchFamily="18" charset="0"/>
              </a:rPr>
              <a:t>if(</a:t>
            </a:r>
            <a:r>
              <a:rPr lang="en-US" altLang="zh-CN" sz="1600" b="1" dirty="0">
                <a:solidFill>
                  <a:srgbClr val="FF0000"/>
                </a:solidFill>
                <a:effectLst/>
                <a:latin typeface="Times New Roman" pitchFamily="18" charset="0"/>
              </a:rPr>
              <a:t>connect</a:t>
            </a:r>
            <a:r>
              <a:rPr lang="en-US" altLang="zh-CN" sz="1600" b="1" dirty="0">
                <a:effectLst/>
                <a:latin typeface="Times New Roman" pitchFamily="18" charset="0"/>
              </a:rPr>
              <a:t>(s, (</a:t>
            </a:r>
            <a:r>
              <a:rPr lang="en-US" altLang="zh-CN" sz="1600" b="1" dirty="0" err="1">
                <a:effectLst/>
                <a:latin typeface="Times New Roman" pitchFamily="18" charset="0"/>
              </a:rPr>
              <a:t>sockaddr</a:t>
            </a:r>
            <a:r>
              <a:rPr lang="en-US" altLang="zh-CN" sz="1600" b="1" dirty="0">
                <a:effectLst/>
                <a:latin typeface="Times New Roman" pitchFamily="18" charset="0"/>
              </a:rPr>
              <a:t>*)&amp;</a:t>
            </a:r>
            <a:r>
              <a:rPr lang="en-US" altLang="zh-CN" sz="1600" b="1" dirty="0" err="1">
                <a:effectLst/>
                <a:latin typeface="Times New Roman" pitchFamily="18" charset="0"/>
              </a:rPr>
              <a:t>serverAddr</a:t>
            </a:r>
            <a:r>
              <a:rPr lang="en-US" altLang="zh-CN" sz="1600" b="1" dirty="0">
                <a:effectLst/>
                <a:latin typeface="Times New Roman" pitchFamily="18" charset="0"/>
              </a:rPr>
              <a:t>, </a:t>
            </a:r>
            <a:r>
              <a:rPr lang="en-US" altLang="zh-CN" sz="1600" b="1" dirty="0" err="1">
                <a:effectLst/>
                <a:latin typeface="Times New Roman" pitchFamily="18" charset="0"/>
              </a:rPr>
              <a:t>sizeof</a:t>
            </a:r>
            <a:r>
              <a:rPr lang="en-US" altLang="zh-CN" sz="1600" b="1" dirty="0">
                <a:effectLst/>
                <a:latin typeface="Times New Roman" pitchFamily="18" charset="0"/>
              </a:rPr>
              <a:t>(</a:t>
            </a:r>
            <a:r>
              <a:rPr lang="en-US" altLang="zh-CN" sz="1600" b="1" dirty="0" err="1">
                <a:effectLst/>
                <a:latin typeface="Times New Roman" pitchFamily="18" charset="0"/>
              </a:rPr>
              <a:t>serverAddr</a:t>
            </a:r>
            <a:r>
              <a:rPr lang="en-US" altLang="zh-CN" sz="1600" b="1" dirty="0">
                <a:effectLst/>
                <a:latin typeface="Times New Roman" pitchFamily="18" charset="0"/>
              </a:rPr>
              <a:t>))== SOCKET_ERROR) {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b="1" dirty="0">
                <a:effectLst/>
                <a:latin typeface="Times New Roman" pitchFamily="18" charset="0"/>
              </a:rPr>
              <a:t>    </a:t>
            </a:r>
            <a:r>
              <a:rPr lang="en-US" altLang="zh-CN" sz="1600" b="1" dirty="0" err="1">
                <a:effectLst/>
                <a:latin typeface="Times New Roman" pitchFamily="18" charset="0"/>
              </a:rPr>
              <a:t>printf</a:t>
            </a:r>
            <a:r>
              <a:rPr lang="en-US" altLang="zh-CN" sz="1600" b="1" dirty="0">
                <a:effectLst/>
                <a:latin typeface="Times New Roman" pitchFamily="18" charset="0"/>
              </a:rPr>
              <a:t>("connect () </a:t>
            </a:r>
            <a:r>
              <a:rPr lang="zh-CN" altLang="en-US" sz="1600" b="1" dirty="0">
                <a:effectLst/>
                <a:latin typeface="Times New Roman" pitchFamily="18" charset="0"/>
              </a:rPr>
              <a:t>失败，错误码</a:t>
            </a:r>
            <a:r>
              <a:rPr lang="en-US" altLang="zh-CN" sz="1600" b="1" dirty="0">
                <a:effectLst/>
                <a:latin typeface="Times New Roman" pitchFamily="18" charset="0"/>
              </a:rPr>
              <a:t>: %d", </a:t>
            </a:r>
            <a:r>
              <a:rPr lang="en-US" altLang="zh-CN" sz="1600" b="1" dirty="0" err="1">
                <a:effectLst/>
                <a:latin typeface="Times New Roman" pitchFamily="18" charset="0"/>
              </a:rPr>
              <a:t>WSAGetLastError</a:t>
            </a:r>
            <a:r>
              <a:rPr lang="en-US" altLang="zh-CN" sz="1600" b="1" dirty="0">
                <a:effectLst/>
                <a:latin typeface="Times New Roman" pitchFamily="18" charset="0"/>
              </a:rPr>
              <a:t>());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b="1" dirty="0">
                <a:effectLst/>
                <a:latin typeface="Times New Roman" pitchFamily="18" charset="0"/>
              </a:rPr>
              <a:t>}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b="1" dirty="0">
                <a:effectLst/>
                <a:latin typeface="Times New Roman" pitchFamily="18" charset="0"/>
              </a:rPr>
              <a:t>else {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b="1" dirty="0">
                <a:effectLst/>
                <a:latin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</a:rPr>
              <a:t>//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</a:rPr>
              <a:t>开始在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</a:rPr>
              <a:t>s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</a:rPr>
              <a:t>上接收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</a:rPr>
              <a:t>/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</a:rPr>
              <a:t>发送数据</a:t>
            </a:r>
            <a:endParaRPr lang="en-US" altLang="zh-CN" sz="1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600" b="1" dirty="0">
                <a:effectLst/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矩形 2"/>
          <p:cNvSpPr>
            <a:spLocks noChangeArrowheads="1"/>
          </p:cNvSpPr>
          <p:nvPr/>
        </p:nvSpPr>
        <p:spPr bwMode="auto">
          <a:xfrm>
            <a:off x="500063" y="1511300"/>
            <a:ext cx="5511800" cy="118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u="none" dirty="0" smtClean="0">
                <a:solidFill>
                  <a:srgbClr val="194D19"/>
                </a:solidFill>
                <a:latin typeface="华文新魏" pitchFamily="2" charset="-122"/>
              </a:rPr>
              <a:t>第七章       </a:t>
            </a:r>
            <a:r>
              <a:rPr lang="zh-CN" altLang="en-US" u="none" dirty="0">
                <a:solidFill>
                  <a:srgbClr val="194D19"/>
                </a:solidFill>
                <a:latin typeface="华文新魏" pitchFamily="2" charset="-122"/>
              </a:rPr>
              <a:t>传输</a:t>
            </a:r>
            <a:r>
              <a:rPr lang="zh-CN" altLang="en-US" u="none" dirty="0" smtClean="0">
                <a:solidFill>
                  <a:srgbClr val="194D19"/>
                </a:solidFill>
                <a:latin typeface="华文新魏" pitchFamily="2" charset="-122"/>
              </a:rPr>
              <a:t>层</a:t>
            </a:r>
            <a:endParaRPr lang="en-US" altLang="zh-CN" u="none" dirty="0">
              <a:solidFill>
                <a:srgbClr val="194D19"/>
              </a:solidFill>
              <a:latin typeface="华文新魏" pitchFamily="2" charset="-122"/>
            </a:endParaRPr>
          </a:p>
          <a:p>
            <a:pPr algn="ctr"/>
            <a:endParaRPr lang="en-US" altLang="zh-CN" sz="1400" u="none" dirty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u="none" dirty="0" smtClean="0">
                <a:solidFill>
                  <a:srgbClr val="002060"/>
                </a:solidFill>
              </a:rPr>
              <a:t>第七节 传输层软件编程方法 </a:t>
            </a:r>
            <a:endParaRPr lang="zh-CN" altLang="en-US" sz="2400" u="none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5" name="标题 1"/>
          <p:cNvSpPr>
            <a:spLocks noGrp="1"/>
          </p:cNvSpPr>
          <p:nvPr>
            <p:ph type="title" idx="4294967295"/>
          </p:nvPr>
        </p:nvSpPr>
        <p:spPr>
          <a:xfrm>
            <a:off x="-142908" y="654836"/>
            <a:ext cx="6429375" cy="774700"/>
          </a:xfrm>
        </p:spPr>
        <p:txBody>
          <a:bodyPr/>
          <a:lstStyle/>
          <a:p>
            <a:pPr eaLnBrk="0" hangingPunct="0"/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一、</a:t>
            </a:r>
            <a:r>
              <a:rPr lang="en-US" altLang="zh-CN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UNIX</a:t>
            </a:r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分布式进程通信实现方法</a:t>
            </a:r>
          </a:p>
        </p:txBody>
      </p:sp>
      <p:sp>
        <p:nvSpPr>
          <p:cNvPr id="288776" name="内容占位符 2"/>
          <p:cNvSpPr>
            <a:spLocks noGrp="1"/>
          </p:cNvSpPr>
          <p:nvPr>
            <p:ph idx="4294967295"/>
          </p:nvPr>
        </p:nvSpPr>
        <p:spPr>
          <a:xfrm>
            <a:off x="571504" y="1321609"/>
            <a:ext cx="4643438" cy="536555"/>
          </a:xfrm>
        </p:spPr>
        <p:txBody>
          <a:bodyPr/>
          <a:lstStyle/>
          <a:p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套接字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(socket)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的基本概念</a:t>
            </a:r>
          </a:p>
        </p:txBody>
      </p:sp>
      <p:sp>
        <p:nvSpPr>
          <p:cNvPr id="288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u="none">
              <a:solidFill>
                <a:schemeClr val="tx1"/>
              </a:solidFill>
              <a:latin typeface="Copperplate Gothic Bold"/>
              <a:ea typeface="Gulim" pitchFamily="34" charset="-127"/>
            </a:endParaRPr>
          </a:p>
        </p:txBody>
      </p:sp>
      <p:graphicFrame>
        <p:nvGraphicFramePr>
          <p:cNvPr id="288774" name="Object 1"/>
          <p:cNvGraphicFramePr>
            <a:graphicFrameLocks noChangeAspect="1"/>
          </p:cNvGraphicFramePr>
          <p:nvPr/>
        </p:nvGraphicFramePr>
        <p:xfrm>
          <a:off x="714348" y="1858164"/>
          <a:ext cx="5156411" cy="2333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76" name="Visio" r:id="rId4" imgW="3286985" imgH="1486981" progId="Visio.Drawing.11">
                  <p:embed/>
                </p:oleObj>
              </mc:Choice>
              <mc:Fallback>
                <p:oleObj name="Visio" r:id="rId4" imgW="3286985" imgH="148698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1858164"/>
                        <a:ext cx="5156411" cy="23336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28596" y="4358494"/>
            <a:ext cx="6072230" cy="53770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algn="ctr" eaLnBrk="0" hangingPunct="0"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0" u="none" dirty="0" smtClean="0">
                <a:solidFill>
                  <a:srgbClr val="FFFF00"/>
                </a:solidFill>
              </a:rPr>
              <a:t>套接字 </a:t>
            </a:r>
            <a:r>
              <a:rPr lang="en-US" altLang="zh-CN" sz="2000" b="0" u="none" dirty="0" smtClean="0">
                <a:solidFill>
                  <a:srgbClr val="FFFF00"/>
                </a:solidFill>
              </a:rPr>
              <a:t>socket </a:t>
            </a:r>
            <a:r>
              <a:rPr lang="zh-CN" altLang="en-US" sz="2000" b="0" u="none" dirty="0" smtClean="0">
                <a:solidFill>
                  <a:srgbClr val="FFFF00"/>
                </a:solidFill>
              </a:rPr>
              <a:t>包括主机</a:t>
            </a:r>
            <a:r>
              <a:rPr lang="en-US" altLang="zh-CN" sz="2000" b="0" u="none" dirty="0" smtClean="0">
                <a:solidFill>
                  <a:srgbClr val="FFFF00"/>
                </a:solidFill>
              </a:rPr>
              <a:t>IP</a:t>
            </a:r>
            <a:r>
              <a:rPr lang="zh-CN" altLang="en-US" sz="2000" b="0" u="none" dirty="0" smtClean="0">
                <a:solidFill>
                  <a:srgbClr val="FFFF00"/>
                </a:solidFill>
              </a:rPr>
              <a:t>地址与进程端口号</a:t>
            </a:r>
            <a:endParaRPr lang="zh-CN" altLang="en-US" sz="2000" b="0" u="none" dirty="0">
              <a:solidFill>
                <a:srgbClr val="FFFF00"/>
              </a:solidFill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428596" y="4358494"/>
            <a:ext cx="6072230" cy="53770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algn="ctr" eaLnBrk="0" hangingPunct="0"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0" u="none" dirty="0" smtClean="0">
                <a:solidFill>
                  <a:srgbClr val="FFFF00"/>
                </a:solidFill>
              </a:rPr>
              <a:t>应用层利用套接字建立进程链接，实现数据交换</a:t>
            </a:r>
            <a:endParaRPr lang="zh-CN" altLang="en-US" sz="2000" b="0" u="none" dirty="0">
              <a:solidFill>
                <a:srgbClr val="FFFF00"/>
              </a:solidFill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28596" y="4358494"/>
            <a:ext cx="6072230" cy="53770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algn="ctr" eaLnBrk="0" hangingPunct="0"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0" u="none" dirty="0" smtClean="0">
                <a:solidFill>
                  <a:srgbClr val="FFFF00"/>
                </a:solidFill>
              </a:rPr>
              <a:t>套接字面向</a:t>
            </a:r>
            <a:r>
              <a:rPr lang="en-US" altLang="zh-CN" sz="2000" b="0" u="none" dirty="0" smtClean="0">
                <a:solidFill>
                  <a:srgbClr val="FFFF00"/>
                </a:solidFill>
              </a:rPr>
              <a:t>Client / Server</a:t>
            </a:r>
            <a:r>
              <a:rPr lang="zh-CN" altLang="en-US" sz="2000" b="0" u="none" dirty="0" smtClean="0">
                <a:solidFill>
                  <a:srgbClr val="FFFF00"/>
                </a:solidFill>
              </a:rPr>
              <a:t>模式设计</a:t>
            </a:r>
            <a:endParaRPr lang="zh-CN" altLang="en-US" sz="2000" b="0" u="none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3" name="标题 1"/>
          <p:cNvSpPr>
            <a:spLocks noGrp="1"/>
          </p:cNvSpPr>
          <p:nvPr>
            <p:ph type="title" idx="4294967295"/>
          </p:nvPr>
        </p:nvSpPr>
        <p:spPr>
          <a:xfrm>
            <a:off x="442938" y="786594"/>
            <a:ext cx="5557822" cy="500066"/>
          </a:xfrm>
        </p:spPr>
        <p:txBody>
          <a:bodyPr/>
          <a:lstStyle/>
          <a:p>
            <a:pPr algn="l"/>
            <a:r>
              <a:rPr lang="en-US" altLang="zh-CN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socket</a:t>
            </a:r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的类型</a:t>
            </a:r>
          </a:p>
        </p:txBody>
      </p:sp>
      <p:sp>
        <p:nvSpPr>
          <p:cNvPr id="289794" name="内容占位符 2"/>
          <p:cNvSpPr>
            <a:spLocks noGrp="1"/>
          </p:cNvSpPr>
          <p:nvPr>
            <p:ph idx="4294967295"/>
          </p:nvPr>
        </p:nvSpPr>
        <p:spPr>
          <a:xfrm>
            <a:off x="357158" y="1358098"/>
            <a:ext cx="6215106" cy="3500462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流套接字（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stream socket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</a:t>
            </a:r>
            <a:endParaRPr lang="en-US" altLang="zh-CN" sz="2000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>
              <a:spcAft>
                <a:spcPts val="600"/>
              </a:spcAft>
            </a:pPr>
            <a:r>
              <a:rPr lang="zh-CN" altLang="en-US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主要用于</a:t>
            </a:r>
            <a:r>
              <a:rPr lang="en-US" altLang="zh-CN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TCP</a:t>
            </a:r>
            <a:r>
              <a:rPr lang="zh-CN" altLang="en-US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协议；提供了双向的、有序的、无重复的、无记录边界的数据传输服务。</a:t>
            </a:r>
            <a:endParaRPr lang="en-US" altLang="zh-CN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数据报套接字（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datagram socket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</a:t>
            </a:r>
            <a:endParaRPr lang="en-US" altLang="zh-CN" sz="2000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>
              <a:spcAft>
                <a:spcPts val="600"/>
              </a:spcAft>
            </a:pPr>
            <a:r>
              <a:rPr lang="zh-CN" altLang="en-US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主要用于</a:t>
            </a:r>
            <a:r>
              <a:rPr lang="en-US" altLang="zh-CN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UDP</a:t>
            </a:r>
            <a:r>
              <a:rPr lang="zh-CN" altLang="en-US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协议；提供了双向的、无序的、有重复的、有记录边界的数据传输服务。</a:t>
            </a:r>
            <a:endParaRPr lang="en-US" altLang="zh-CN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原始套接字（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raw socket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</a:t>
            </a:r>
            <a:endParaRPr lang="en-US" altLang="zh-CN" sz="2000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>
              <a:spcAft>
                <a:spcPts val="600"/>
              </a:spcAft>
            </a:pPr>
            <a:r>
              <a:rPr lang="zh-CN" altLang="en-US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主要用于访问底层协议，如</a:t>
            </a:r>
            <a:r>
              <a:rPr lang="en-US" altLang="zh-CN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</a:t>
            </a:r>
            <a:r>
              <a:rPr lang="zh-CN" altLang="en-US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ICMP</a:t>
            </a:r>
            <a:r>
              <a:rPr lang="zh-CN" altLang="en-US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</a:t>
            </a:r>
            <a:r>
              <a:rPr lang="en-US" altLang="zh-CN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IGMP</a:t>
            </a:r>
            <a:r>
              <a:rPr lang="zh-CN" altLang="en-US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等协议。</a:t>
            </a:r>
            <a:endParaRPr lang="zh-CN" altLang="en-US" sz="2000" b="1" dirty="0" smtClean="0">
              <a:solidFill>
                <a:srgbClr val="2D2DB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9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9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1" name="标题 1"/>
          <p:cNvSpPr>
            <a:spLocks noGrp="1"/>
          </p:cNvSpPr>
          <p:nvPr>
            <p:ph type="title" idx="4294967295"/>
          </p:nvPr>
        </p:nvSpPr>
        <p:spPr>
          <a:xfrm>
            <a:off x="214282" y="778660"/>
            <a:ext cx="4286280" cy="508000"/>
          </a:xfrm>
        </p:spPr>
        <p:txBody>
          <a:bodyPr/>
          <a:lstStyle/>
          <a:p>
            <a:pPr eaLnBrk="0" hangingPunct="0"/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</a:t>
            </a:r>
            <a:r>
              <a:rPr lang="en-US" altLang="zh-CN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UNIX </a:t>
            </a:r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套接字相关调用</a:t>
            </a:r>
          </a:p>
        </p:txBody>
      </p:sp>
      <p:sp>
        <p:nvSpPr>
          <p:cNvPr id="291842" name="内容占位符 2"/>
          <p:cNvSpPr>
            <a:spLocks noGrp="1"/>
          </p:cNvSpPr>
          <p:nvPr>
            <p:ph idx="4294967295"/>
          </p:nvPr>
        </p:nvSpPr>
        <p:spPr>
          <a:xfrm>
            <a:off x="214282" y="1358098"/>
            <a:ext cx="6286544" cy="3530599"/>
          </a:xfrm>
        </p:spPr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zh-CN" altLang="en-US" b="1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创建套接字</a:t>
            </a:r>
            <a:r>
              <a:rPr lang="en-US" altLang="zh-CN" b="1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—socket( )</a:t>
            </a:r>
          </a:p>
          <a:p>
            <a:pPr>
              <a:spcAft>
                <a:spcPts val="0"/>
              </a:spcAft>
            </a:pP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使用套接字前，应用程序使用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socket( ) 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创建它；</a:t>
            </a:r>
            <a:endParaRPr lang="en-US" altLang="zh-CN" sz="2000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spcAft>
                <a:spcPts val="600"/>
              </a:spcAft>
              <a:buNone/>
            </a:pP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</a:t>
            </a:r>
            <a:r>
              <a:rPr lang="en-US" altLang="zh-CN" sz="2000" kern="1200" dirty="0" err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socketid</a:t>
            </a:r>
            <a:r>
              <a:rPr lang="en-US" altLang="zh-CN" sz="2000" kern="12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 socket(</a:t>
            </a:r>
            <a:r>
              <a:rPr lang="en-US" altLang="zh-CN" sz="2000" kern="1200" dirty="0" err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af</a:t>
            </a:r>
            <a:r>
              <a:rPr lang="en-US" altLang="zh-CN" sz="2000" kern="12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 type,  protocol)</a:t>
            </a:r>
            <a:endParaRPr lang="zh-CN" altLang="en-US" sz="2000" kern="1200" dirty="0" smtClean="0">
              <a:solidFill>
                <a:srgbClr val="C0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参数：</a:t>
            </a:r>
            <a:endParaRPr lang="en-US" altLang="zh-CN" sz="2000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indent="195263">
              <a:spcAft>
                <a:spcPts val="0"/>
              </a:spcAft>
              <a:buNone/>
            </a:pPr>
            <a:r>
              <a:rPr lang="en-US" altLang="zh-CN" sz="2000" kern="1200" dirty="0" err="1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af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— 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地址类型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8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AF-UNIX, AF-INET, AF-NS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indent="195263">
              <a:spcAft>
                <a:spcPts val="0"/>
              </a:spcAft>
              <a:buNone/>
            </a:pP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type — 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服务类型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8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SOCK-STREAM, SOCK-DGRAM,    </a:t>
            </a:r>
          </a:p>
          <a:p>
            <a:pPr indent="1952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  SOCK-RAW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indent="195263">
              <a:spcAft>
                <a:spcPts val="600"/>
              </a:spcAft>
              <a:buNone/>
            </a:pP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protocol — 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使用的协议，缺省为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</a:t>
            </a:r>
          </a:p>
          <a:p>
            <a:pPr>
              <a:spcAft>
                <a:spcPts val="600"/>
              </a:spcAft>
            </a:pP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返回值</a:t>
            </a:r>
            <a:r>
              <a:rPr lang="en-US" altLang="zh-CN" sz="2000" kern="1200" dirty="0" err="1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socketid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是一个整数（即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socket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号）；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5" name="标题 1"/>
          <p:cNvSpPr>
            <a:spLocks noGrp="1"/>
          </p:cNvSpPr>
          <p:nvPr>
            <p:ph type="title" idx="4294967295"/>
          </p:nvPr>
        </p:nvSpPr>
        <p:spPr>
          <a:xfrm>
            <a:off x="300062" y="654836"/>
            <a:ext cx="7772400" cy="774700"/>
          </a:xfrm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ts val="600"/>
              </a:spcAft>
            </a:pPr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指定本地地址</a:t>
            </a:r>
            <a:r>
              <a:rPr lang="en-US" altLang="zh-CN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—bind( )</a:t>
            </a:r>
          </a:p>
        </p:txBody>
      </p:sp>
      <p:sp>
        <p:nvSpPr>
          <p:cNvPr id="292866" name="内容占位符 2"/>
          <p:cNvSpPr>
            <a:spLocks noGrp="1"/>
          </p:cNvSpPr>
          <p:nvPr>
            <p:ph idx="4294967295"/>
          </p:nvPr>
        </p:nvSpPr>
        <p:spPr>
          <a:xfrm>
            <a:off x="214314" y="1331133"/>
            <a:ext cx="6786578" cy="331311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socket( ) 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实现创建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socket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通信的第一步，指定了协议类型，而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bind( ) 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给出本地地址与本地端口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bind( ) 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调用的格式是：</a:t>
            </a:r>
          </a:p>
          <a:p>
            <a:pPr>
              <a:spcAft>
                <a:spcPts val="600"/>
              </a:spcAft>
              <a:buNone/>
            </a:pP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en-US" altLang="zh-CN" sz="2000" kern="12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bind(</a:t>
            </a:r>
            <a:r>
              <a:rPr lang="en-US" altLang="zh-CN" sz="2000" kern="1200" dirty="0" err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socketid</a:t>
            </a:r>
            <a:r>
              <a:rPr lang="en-US" altLang="zh-CN" sz="2000" kern="12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 *</a:t>
            </a:r>
            <a:r>
              <a:rPr lang="en-US" altLang="zh-CN" sz="2000" kern="1200" dirty="0" err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localaddr</a:t>
            </a:r>
            <a:r>
              <a:rPr lang="en-US" altLang="zh-CN" sz="2000" kern="12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 </a:t>
            </a:r>
            <a:r>
              <a:rPr lang="en-US" altLang="zh-CN" sz="2000" kern="1200" dirty="0" err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addrelen</a:t>
            </a:r>
            <a:r>
              <a:rPr lang="en-US" altLang="zh-CN" sz="2000" kern="12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sz="2000" kern="1200" dirty="0" err="1" smtClean="0">
              <a:solidFill>
                <a:srgbClr val="C0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参数：</a:t>
            </a:r>
            <a:endParaRPr lang="en-US" altLang="zh-CN" sz="2000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</a:t>
            </a:r>
            <a:r>
              <a:rPr lang="en-US" altLang="zh-CN" sz="2000" kern="1200" dirty="0" err="1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socketid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—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本地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socket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号；</a:t>
            </a:r>
            <a:endParaRPr lang="en-US" altLang="zh-CN" sz="2000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</a:t>
            </a:r>
            <a:r>
              <a:rPr lang="en-US" altLang="zh-CN" sz="2000" kern="1200" dirty="0" err="1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localaddr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—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本地地址结构体指针（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地址与端口号）；</a:t>
            </a:r>
          </a:p>
          <a:p>
            <a:pPr>
              <a:spcAft>
                <a:spcPts val="0"/>
              </a:spcAft>
              <a:buNone/>
            </a:pP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</a:t>
            </a:r>
            <a:r>
              <a:rPr lang="en-US" altLang="zh-CN" sz="2000" kern="1200" dirty="0" err="1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addrelen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—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地址结构的长度。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标题 1"/>
          <p:cNvSpPr>
            <a:spLocks noGrp="1"/>
          </p:cNvSpPr>
          <p:nvPr>
            <p:ph type="title" idx="4294967295"/>
          </p:nvPr>
        </p:nvSpPr>
        <p:spPr>
          <a:xfrm>
            <a:off x="285765" y="654836"/>
            <a:ext cx="6429375" cy="774700"/>
          </a:xfrm>
        </p:spPr>
        <p:txBody>
          <a:bodyPr/>
          <a:lstStyle/>
          <a:p>
            <a:pPr algn="l"/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同意建立</a:t>
            </a:r>
            <a:r>
              <a:rPr lang="en-US" altLang="zh-CN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socket</a:t>
            </a:r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连接</a:t>
            </a:r>
            <a:r>
              <a:rPr lang="en-US" altLang="zh-CN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—listen( )</a:t>
            </a:r>
            <a:endParaRPr lang="zh-CN" altLang="en-US" sz="2400" kern="1200" dirty="0" smtClean="0">
              <a:solidFill>
                <a:srgbClr val="007D7A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93890" name="内容占位符 2"/>
          <p:cNvSpPr>
            <a:spLocks noGrp="1"/>
          </p:cNvSpPr>
          <p:nvPr>
            <p:ph idx="4294967295"/>
          </p:nvPr>
        </p:nvSpPr>
        <p:spPr>
          <a:xfrm>
            <a:off x="257200" y="1490665"/>
            <a:ext cx="6386502" cy="215344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listen( ) 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完全用于面向连接的传输服务，它表示同意接受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socket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连接；</a:t>
            </a:r>
            <a:endParaRPr lang="en-US" altLang="zh-CN" sz="2000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listen( ) 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调用的格式是：</a:t>
            </a:r>
          </a:p>
          <a:p>
            <a:pPr>
              <a:spcAft>
                <a:spcPts val="600"/>
              </a:spcAft>
              <a:buNone/>
            </a:pPr>
            <a:r>
              <a:rPr lang="zh-CN" altLang="en-US" sz="2000" kern="12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</a:t>
            </a:r>
            <a:r>
              <a:rPr lang="en-US" altLang="zh-CN" sz="2000" kern="12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listen(</a:t>
            </a:r>
            <a:r>
              <a:rPr lang="en-US" altLang="zh-CN" sz="2000" kern="1200" dirty="0" err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socketid</a:t>
            </a:r>
            <a:r>
              <a:rPr lang="en-US" altLang="zh-CN" sz="2000" kern="12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 </a:t>
            </a:r>
            <a:r>
              <a:rPr lang="en-US" altLang="zh-CN" sz="2000" kern="1200" dirty="0" err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quelen</a:t>
            </a:r>
            <a:r>
              <a:rPr lang="en-US" altLang="zh-CN" sz="2000" kern="12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参数：</a:t>
            </a:r>
            <a:endParaRPr lang="en-US" altLang="zh-CN" sz="2000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7224" y="3572676"/>
            <a:ext cx="528641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ts val="0"/>
              </a:spcAft>
            </a:pPr>
            <a:r>
              <a:rPr lang="en-US" altLang="zh-CN" sz="2000" b="0" u="none" dirty="0" smtClean="0">
                <a:solidFill>
                  <a:srgbClr val="1A3868"/>
                </a:solidFill>
              </a:rPr>
              <a:t> </a:t>
            </a:r>
            <a:r>
              <a:rPr lang="en-US" altLang="zh-CN" sz="2000" b="0" u="none" dirty="0" err="1" smtClean="0">
                <a:solidFill>
                  <a:srgbClr val="1A3868"/>
                </a:solidFill>
              </a:rPr>
              <a:t>socketid</a:t>
            </a:r>
            <a:r>
              <a:rPr lang="en-US" altLang="zh-CN" sz="2000" b="0" u="none" dirty="0" smtClean="0">
                <a:solidFill>
                  <a:srgbClr val="1A3868"/>
                </a:solidFill>
              </a:rPr>
              <a:t>—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本地</a:t>
            </a:r>
            <a:r>
              <a:rPr lang="en-US" altLang="zh-CN" sz="2000" b="0" u="none" dirty="0" smtClean="0">
                <a:solidFill>
                  <a:srgbClr val="1A3868"/>
                </a:solidFill>
              </a:rPr>
              <a:t>socket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号，表示</a:t>
            </a:r>
            <a:r>
              <a:rPr lang="en-US" altLang="zh-CN" sz="2000" b="0" u="none" dirty="0" smtClean="0">
                <a:solidFill>
                  <a:srgbClr val="1A3868"/>
                </a:solidFill>
              </a:rPr>
              <a:t>server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在此</a:t>
            </a:r>
            <a:endParaRPr lang="en-US" altLang="zh-CN" sz="2000" b="0" u="none" dirty="0" smtClean="0">
              <a:solidFill>
                <a:srgbClr val="1A3868"/>
              </a:solidFill>
            </a:endParaRPr>
          </a:p>
          <a:p>
            <a:pPr>
              <a:spcBef>
                <a:spcPct val="20000"/>
              </a:spcBef>
              <a:spcAft>
                <a:spcPts val="0"/>
              </a:spcAft>
            </a:pPr>
            <a:r>
              <a:rPr lang="en-US" altLang="zh-CN" sz="2000" b="0" u="none" dirty="0" smtClean="0">
                <a:solidFill>
                  <a:srgbClr val="1A3868"/>
                </a:solidFill>
              </a:rPr>
              <a:t>                   socket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号上接受服务请求；</a:t>
            </a:r>
            <a:endParaRPr lang="en-US" altLang="zh-CN" sz="2000" b="0" u="none" dirty="0" smtClean="0">
              <a:solidFill>
                <a:srgbClr val="1A3868"/>
              </a:solidFill>
            </a:endParaRPr>
          </a:p>
          <a:p>
            <a:pPr>
              <a:spcBef>
                <a:spcPct val="20000"/>
              </a:spcBef>
              <a:spcAft>
                <a:spcPts val="0"/>
              </a:spcAft>
            </a:pPr>
            <a:r>
              <a:rPr lang="en-US" altLang="zh-CN" sz="2000" b="0" u="none" dirty="0" smtClean="0">
                <a:solidFill>
                  <a:srgbClr val="1A3868"/>
                </a:solidFill>
              </a:rPr>
              <a:t> </a:t>
            </a:r>
            <a:r>
              <a:rPr lang="en-US" altLang="zh-CN" sz="2000" b="0" u="none" dirty="0" err="1" smtClean="0">
                <a:solidFill>
                  <a:srgbClr val="1A3868"/>
                </a:solidFill>
              </a:rPr>
              <a:t>quelen</a:t>
            </a:r>
            <a:r>
              <a:rPr lang="en-US" altLang="zh-CN" sz="2000" b="0" u="none" dirty="0" smtClean="0">
                <a:solidFill>
                  <a:srgbClr val="1A3868"/>
                </a:solidFill>
              </a:rPr>
              <a:t>—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允许请求的队列长度。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3" name="标题 1"/>
          <p:cNvSpPr>
            <a:spLocks noGrp="1"/>
          </p:cNvSpPr>
          <p:nvPr>
            <p:ph type="title" idx="4294967295"/>
          </p:nvPr>
        </p:nvSpPr>
        <p:spPr>
          <a:xfrm>
            <a:off x="357158" y="715156"/>
            <a:ext cx="6429375" cy="603250"/>
          </a:xfrm>
        </p:spPr>
        <p:txBody>
          <a:bodyPr/>
          <a:lstStyle/>
          <a:p>
            <a:pPr algn="l"/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建立</a:t>
            </a:r>
            <a:r>
              <a:rPr lang="en-US" altLang="zh-CN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socket</a:t>
            </a:r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连接</a:t>
            </a:r>
            <a:r>
              <a:rPr lang="en-US" altLang="zh-CN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—connect( ) </a:t>
            </a:r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 </a:t>
            </a:r>
            <a:r>
              <a:rPr lang="en-US" altLang="zh-CN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accept( )</a:t>
            </a:r>
          </a:p>
        </p:txBody>
      </p:sp>
      <p:sp>
        <p:nvSpPr>
          <p:cNvPr id="294914" name="内容占位符 2"/>
          <p:cNvSpPr>
            <a:spLocks noGrp="1"/>
          </p:cNvSpPr>
          <p:nvPr>
            <p:ph idx="4294967295"/>
          </p:nvPr>
        </p:nvSpPr>
        <p:spPr>
          <a:xfrm>
            <a:off x="214314" y="1358098"/>
            <a:ext cx="6286512" cy="345757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connect( ) 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accept( ) 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调用完成两个相关连接；一是指在两个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socket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之间沟通，二是在传输层建立连接（如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TCP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连接）；</a:t>
            </a:r>
          </a:p>
          <a:p>
            <a:pPr>
              <a:spcAft>
                <a:spcPts val="0"/>
              </a:spcAft>
            </a:pP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accept( ) 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调用的格式：</a:t>
            </a:r>
          </a:p>
          <a:p>
            <a:pPr>
              <a:spcAft>
                <a:spcPts val="600"/>
              </a:spcAft>
              <a:buNone/>
            </a:pP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</a:t>
            </a:r>
            <a:r>
              <a:rPr lang="en-US" altLang="zh-CN" sz="2000" kern="1200" dirty="0" err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newsock</a:t>
            </a:r>
            <a:r>
              <a:rPr lang="en-US" altLang="zh-CN" sz="2000" kern="12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 accept(</a:t>
            </a:r>
            <a:r>
              <a:rPr lang="en-US" altLang="zh-CN" sz="2000" kern="1200" dirty="0" err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socketid</a:t>
            </a:r>
            <a:r>
              <a:rPr lang="en-US" altLang="zh-CN" sz="2000" kern="12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 </a:t>
            </a:r>
            <a:r>
              <a:rPr lang="en-US" altLang="zh-CN" sz="2000" kern="1200" dirty="0" err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clientaddr</a:t>
            </a:r>
            <a:r>
              <a:rPr lang="en-US" altLang="zh-CN" sz="2000" kern="12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 </a:t>
            </a:r>
            <a:r>
              <a:rPr lang="en-US" altLang="zh-CN" sz="2000" kern="1200" dirty="0" err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paddrlen</a:t>
            </a:r>
            <a:r>
              <a:rPr lang="en-US" altLang="zh-CN" sz="2000" kern="12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);</a:t>
            </a:r>
            <a:endParaRPr lang="zh-CN" altLang="en-US" sz="2000" kern="1200" dirty="0" smtClean="0">
              <a:solidFill>
                <a:srgbClr val="C0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lvl="1" indent="-342900">
              <a:spcAft>
                <a:spcPts val="0"/>
              </a:spcAft>
              <a:buFontTx/>
              <a:buChar char="•"/>
            </a:pPr>
            <a:r>
              <a:rPr lang="zh-CN" altLang="en-US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参数：</a:t>
            </a:r>
            <a:r>
              <a:rPr lang="en-US" altLang="zh-CN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en-US" altLang="zh-CN" kern="1200" dirty="0" err="1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socketid</a:t>
            </a:r>
            <a:r>
              <a:rPr lang="zh-CN" altLang="en-US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1A3868"/>
                </a:solidFill>
              </a:rPr>
              <a:t>—</a:t>
            </a:r>
            <a:r>
              <a:rPr lang="zh-CN" altLang="en-US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本地监听</a:t>
            </a:r>
            <a:r>
              <a:rPr lang="en-US" altLang="zh-CN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socket</a:t>
            </a:r>
            <a:r>
              <a:rPr lang="zh-CN" altLang="en-US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号；</a:t>
            </a:r>
            <a:endParaRPr lang="en-US" altLang="zh-CN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lvl="1" indent="-34290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</a:t>
            </a:r>
            <a:r>
              <a:rPr lang="en-US" altLang="zh-CN" kern="1200" dirty="0" err="1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clientaddr</a:t>
            </a:r>
            <a:r>
              <a:rPr lang="en-US" altLang="zh-CN" dirty="0" smtClean="0">
                <a:solidFill>
                  <a:srgbClr val="1A3868"/>
                </a:solidFill>
              </a:rPr>
              <a:t> —</a:t>
            </a:r>
            <a:r>
              <a:rPr lang="zh-CN" altLang="en-US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返回的</a:t>
            </a:r>
            <a:r>
              <a:rPr lang="en-US" altLang="zh-CN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client</a:t>
            </a:r>
            <a:r>
              <a:rPr lang="zh-CN" altLang="en-US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的地址；</a:t>
            </a:r>
            <a:endParaRPr lang="en-US" altLang="zh-CN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lvl="1" indent="-34290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</a:t>
            </a:r>
            <a:r>
              <a:rPr lang="en-US" altLang="zh-CN" kern="1200" dirty="0" err="1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paddrlen</a:t>
            </a:r>
            <a:r>
              <a:rPr lang="zh-CN" altLang="en-US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1A3868"/>
                </a:solidFill>
              </a:rPr>
              <a:t>— </a:t>
            </a:r>
            <a:r>
              <a:rPr lang="en-US" altLang="zh-CN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client socket</a:t>
            </a:r>
            <a:r>
              <a:rPr lang="zh-CN" altLang="en-US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的长度。</a:t>
            </a:r>
            <a:endParaRPr lang="en-US" altLang="zh-CN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kern="1200" dirty="0" err="1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newsock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是调用后，返回的新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socket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号，用于通信。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7" name="内容占位符 2"/>
          <p:cNvSpPr>
            <a:spLocks noGrp="1"/>
          </p:cNvSpPr>
          <p:nvPr>
            <p:ph idx="4294967295"/>
          </p:nvPr>
        </p:nvSpPr>
        <p:spPr>
          <a:xfrm>
            <a:off x="214282" y="1000908"/>
            <a:ext cx="6429388" cy="371477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connect( ) 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调用的格式：</a:t>
            </a:r>
          </a:p>
          <a:p>
            <a:pPr>
              <a:spcAft>
                <a:spcPts val="600"/>
              </a:spcAft>
              <a:buFontTx/>
              <a:buNone/>
            </a:pPr>
            <a:r>
              <a:rPr lang="en-US" altLang="zh-CN" sz="17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2000" kern="12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connect(</a:t>
            </a:r>
            <a:r>
              <a:rPr lang="en-US" altLang="zh-CN" sz="2000" kern="1200" dirty="0" err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socketid</a:t>
            </a:r>
            <a:r>
              <a:rPr lang="en-US" altLang="zh-CN" sz="2000" kern="12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 name,  </a:t>
            </a:r>
            <a:r>
              <a:rPr lang="en-US" altLang="zh-CN" sz="2000" kern="1200" dirty="0" err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namelen</a:t>
            </a:r>
            <a:r>
              <a:rPr lang="en-US" altLang="zh-CN" sz="2000" kern="12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);</a:t>
            </a:r>
            <a:endParaRPr lang="zh-CN" altLang="en-US" sz="2000" kern="1200" dirty="0" smtClean="0">
              <a:solidFill>
                <a:srgbClr val="C0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lvl="1" indent="-342900">
              <a:spcAft>
                <a:spcPts val="0"/>
              </a:spcAft>
              <a:buChar char="•"/>
            </a:pPr>
            <a:r>
              <a:rPr lang="zh-CN" altLang="en-US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参数：</a:t>
            </a:r>
            <a:r>
              <a:rPr lang="en-US" altLang="zh-CN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en-US" altLang="zh-CN" kern="1200" dirty="0" err="1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socketid</a:t>
            </a:r>
            <a:r>
              <a:rPr lang="zh-CN" altLang="en-US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—</a:t>
            </a:r>
            <a:r>
              <a:rPr lang="zh-CN" altLang="en-US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本地</a:t>
            </a:r>
            <a:r>
              <a:rPr lang="en-US" altLang="zh-CN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socket</a:t>
            </a:r>
            <a:r>
              <a:rPr lang="zh-CN" altLang="en-US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号</a:t>
            </a:r>
            <a:endParaRPr lang="en-US" altLang="zh-CN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lvl="1" indent="-342900">
              <a:spcAft>
                <a:spcPts val="0"/>
              </a:spcAft>
              <a:buNone/>
            </a:pPr>
            <a:r>
              <a:rPr lang="en-US" altLang="zh-CN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name</a:t>
            </a:r>
            <a:r>
              <a:rPr lang="zh-CN" altLang="en-US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</a:t>
            </a:r>
            <a:r>
              <a:rPr lang="en-US" altLang="zh-CN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—</a:t>
            </a:r>
            <a:r>
              <a:rPr lang="zh-CN" altLang="en-US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server</a:t>
            </a:r>
            <a:r>
              <a:rPr lang="zh-CN" altLang="en-US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的地址</a:t>
            </a:r>
            <a:endParaRPr lang="en-US" altLang="zh-CN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lvl="1" indent="-342900">
              <a:spcAft>
                <a:spcPts val="600"/>
              </a:spcAft>
              <a:buNone/>
            </a:pPr>
            <a:r>
              <a:rPr lang="en-US" altLang="zh-CN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</a:t>
            </a:r>
            <a:r>
              <a:rPr lang="en-US" altLang="zh-CN" kern="1200" dirty="0" err="1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namelen</a:t>
            </a:r>
            <a:r>
              <a:rPr lang="zh-CN" altLang="en-US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—</a:t>
            </a:r>
            <a:r>
              <a:rPr lang="zh-CN" altLang="en-US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server socket</a:t>
            </a:r>
            <a:r>
              <a:rPr lang="zh-CN" altLang="en-US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长度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accept ( )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完全用于面向连接的传输服务；</a:t>
            </a:r>
            <a:endParaRPr lang="en-US" altLang="zh-CN" sz="2000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connect( ) 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主要用于面向连接的传输服务，无连接的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socket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进程也可以调用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connect( ) 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，通知操作系统将来自指定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socket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的数据送到本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socket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>
              <a:spcAft>
                <a:spcPts val="600"/>
              </a:spcAft>
              <a:buFontTx/>
              <a:buNone/>
            </a:pPr>
            <a:endParaRPr lang="zh-CN" altLang="en-US" sz="1400" b="1" dirty="0" smtClean="0">
              <a:solidFill>
                <a:srgbClr val="2D2DB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继续教育">
  <a:themeElements>
    <a:clrScheme name="16比9模版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16比9模版">
      <a:majorFont>
        <a:latin typeface="Constantia"/>
        <a:ea typeface="微软雅黑"/>
        <a:cs typeface=""/>
      </a:majorFont>
      <a:minorFont>
        <a:latin typeface="Constanti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lnDef>
  </a:objectDefaults>
  <a:extraClrSchemeLst>
    <a:extraClrScheme>
      <a:clrScheme name="16比9模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模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模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模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模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模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模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8531</TotalTime>
  <Words>1520</Words>
  <Application>Microsoft Office PowerPoint</Application>
  <PresentationFormat>自定义</PresentationFormat>
  <Paragraphs>185</Paragraphs>
  <Slides>19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Gulim</vt:lpstr>
      <vt:lpstr>华文新魏</vt:lpstr>
      <vt:lpstr>宋体</vt:lpstr>
      <vt:lpstr>微软雅黑</vt:lpstr>
      <vt:lpstr>Arial</vt:lpstr>
      <vt:lpstr>Comic Sans MS</vt:lpstr>
      <vt:lpstr>Constantia</vt:lpstr>
      <vt:lpstr>Copperplate Gothic Bold</vt:lpstr>
      <vt:lpstr>Tahoma</vt:lpstr>
      <vt:lpstr>Times New Roman</vt:lpstr>
      <vt:lpstr>Wingdings</vt:lpstr>
      <vt:lpstr>继续教育</vt:lpstr>
      <vt:lpstr>Visio</vt:lpstr>
      <vt:lpstr>计算机网络技术</vt:lpstr>
      <vt:lpstr>PowerPoint 演示文稿</vt:lpstr>
      <vt:lpstr>一、UNIX分布式进程通信实现方法</vt:lpstr>
      <vt:lpstr>socket的类型</vt:lpstr>
      <vt:lpstr>二、UNIX 套接字相关调用</vt:lpstr>
      <vt:lpstr>指定本地地址—bind( )</vt:lpstr>
      <vt:lpstr>同意建立socket连接—listen( )</vt:lpstr>
      <vt:lpstr>建立socket连接—connect( ) 与 accept( )</vt:lpstr>
      <vt:lpstr>PowerPoint 演示文稿</vt:lpstr>
      <vt:lpstr>通过socket( ) 、bind( ) 、connect( ) 与accept( )  调用，可以建立一个完整的五元组：</vt:lpstr>
      <vt:lpstr>发送数据—write( )、writev( ) 、send( )与sendto( )</vt:lpstr>
      <vt:lpstr>PowerPoint 演示文稿</vt:lpstr>
      <vt:lpstr>接收数据—read( )、readv( ) 、 recv( )与recvfrom( )</vt:lpstr>
      <vt:lpstr>三、工作流程与程序示例</vt:lpstr>
      <vt:lpstr>面向连接C/S模式工作流程</vt:lpstr>
      <vt:lpstr>PowerPoint 演示文稿</vt:lpstr>
      <vt:lpstr>服务器程序示例</vt:lpstr>
      <vt:lpstr>PowerPoint 演示文稿</vt:lpstr>
      <vt:lpstr>客户同服务器建立连接示例</vt:lpstr>
    </vt:vector>
  </TitlesOfParts>
  <Company>tonecom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文件传输协议（一）</dc:title>
  <dc:creator>xjd</dc:creator>
  <cp:lastModifiedBy>Microsoft</cp:lastModifiedBy>
  <cp:revision>1034</cp:revision>
  <cp:lastPrinted>1999-06-03T07:41:47Z</cp:lastPrinted>
  <dcterms:created xsi:type="dcterms:W3CDTF">1999-05-31T06:37:31Z</dcterms:created>
  <dcterms:modified xsi:type="dcterms:W3CDTF">2017-05-19T07:29:33Z</dcterms:modified>
</cp:coreProperties>
</file>