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  <p:sldMasterId id="2147483667" r:id="rId2"/>
  </p:sldMasterIdLst>
  <p:notesMasterIdLst>
    <p:notesMasterId r:id="rId29"/>
  </p:notesMasterIdLst>
  <p:handoutMasterIdLst>
    <p:handoutMasterId r:id="rId30"/>
  </p:handoutMasterIdLst>
  <p:sldIdLst>
    <p:sldId id="683" r:id="rId3"/>
    <p:sldId id="684" r:id="rId4"/>
    <p:sldId id="658" r:id="rId5"/>
    <p:sldId id="659" r:id="rId6"/>
    <p:sldId id="660" r:id="rId7"/>
    <p:sldId id="662" r:id="rId8"/>
    <p:sldId id="685" r:id="rId9"/>
    <p:sldId id="663" r:id="rId10"/>
    <p:sldId id="664" r:id="rId11"/>
    <p:sldId id="665" r:id="rId12"/>
    <p:sldId id="666" r:id="rId13"/>
    <p:sldId id="668" r:id="rId14"/>
    <p:sldId id="669" r:id="rId15"/>
    <p:sldId id="672" r:id="rId16"/>
    <p:sldId id="673" r:id="rId17"/>
    <p:sldId id="674" r:id="rId18"/>
    <p:sldId id="686" r:id="rId19"/>
    <p:sldId id="675" r:id="rId20"/>
    <p:sldId id="676" r:id="rId21"/>
    <p:sldId id="687" r:id="rId22"/>
    <p:sldId id="688" r:id="rId23"/>
    <p:sldId id="677" r:id="rId24"/>
    <p:sldId id="678" r:id="rId25"/>
    <p:sldId id="689" r:id="rId26"/>
    <p:sldId id="680" r:id="rId27"/>
    <p:sldId id="682" r:id="rId28"/>
  </p:sldIdLst>
  <p:sldSz cx="9144000" cy="514508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1A3868"/>
        </a:solidFill>
        <a:latin typeface="Times New Roman" pitchFamily="18" charset="0"/>
        <a:ea typeface="微软雅黑" pitchFamily="34" charset="-122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1A3868"/>
        </a:solidFill>
        <a:latin typeface="Times New Roman" pitchFamily="18" charset="0"/>
        <a:ea typeface="微软雅黑" pitchFamily="34" charset="-122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1A3868"/>
        </a:solidFill>
        <a:latin typeface="Times New Roman" pitchFamily="18" charset="0"/>
        <a:ea typeface="微软雅黑" pitchFamily="34" charset="-122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1A3868"/>
        </a:solidFill>
        <a:latin typeface="Times New Roman" pitchFamily="18" charset="0"/>
        <a:ea typeface="微软雅黑" pitchFamily="34" charset="-122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1A3868"/>
        </a:solidFill>
        <a:latin typeface="Times New Roman" pitchFamily="18" charset="0"/>
        <a:ea typeface="微软雅黑" pitchFamily="34" charset="-122"/>
        <a:cs typeface="Times New Roman" pitchFamily="18" charset="0"/>
      </a:defRPr>
    </a:lvl5pPr>
    <a:lvl6pPr marL="2286000" algn="l" defTabSz="914400" rtl="0" eaLnBrk="1" latinLnBrk="0" hangingPunct="1">
      <a:defRPr sz="2000" kern="1200">
        <a:solidFill>
          <a:srgbClr val="1A3868"/>
        </a:solidFill>
        <a:latin typeface="Times New Roman" pitchFamily="18" charset="0"/>
        <a:ea typeface="微软雅黑" pitchFamily="34" charset="-122"/>
        <a:cs typeface="Times New Roman" pitchFamily="18" charset="0"/>
      </a:defRPr>
    </a:lvl6pPr>
    <a:lvl7pPr marL="2743200" algn="l" defTabSz="914400" rtl="0" eaLnBrk="1" latinLnBrk="0" hangingPunct="1">
      <a:defRPr sz="2000" kern="1200">
        <a:solidFill>
          <a:srgbClr val="1A3868"/>
        </a:solidFill>
        <a:latin typeface="Times New Roman" pitchFamily="18" charset="0"/>
        <a:ea typeface="微软雅黑" pitchFamily="34" charset="-122"/>
        <a:cs typeface="Times New Roman" pitchFamily="18" charset="0"/>
      </a:defRPr>
    </a:lvl7pPr>
    <a:lvl8pPr marL="3200400" algn="l" defTabSz="914400" rtl="0" eaLnBrk="1" latinLnBrk="0" hangingPunct="1">
      <a:defRPr sz="2000" kern="1200">
        <a:solidFill>
          <a:srgbClr val="1A3868"/>
        </a:solidFill>
        <a:latin typeface="Times New Roman" pitchFamily="18" charset="0"/>
        <a:ea typeface="微软雅黑" pitchFamily="34" charset="-122"/>
        <a:cs typeface="Times New Roman" pitchFamily="18" charset="0"/>
      </a:defRPr>
    </a:lvl8pPr>
    <a:lvl9pPr marL="3657600" algn="l" defTabSz="914400" rtl="0" eaLnBrk="1" latinLnBrk="0" hangingPunct="1">
      <a:defRPr sz="2000" kern="1200">
        <a:solidFill>
          <a:srgbClr val="1A3868"/>
        </a:solidFill>
        <a:latin typeface="Times New Roman" pitchFamily="18" charset="0"/>
        <a:ea typeface="微软雅黑" pitchFamily="34" charset="-122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99CCFF"/>
    <a:srgbClr val="6699FF"/>
    <a:srgbClr val="3399FF"/>
    <a:srgbClr val="0099FF"/>
    <a:srgbClr val="C0C0C0"/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9" autoAdjust="0"/>
    <p:restoredTop sz="86691" autoAdjust="0"/>
  </p:normalViewPr>
  <p:slideViewPr>
    <p:cSldViewPr>
      <p:cViewPr varScale="1">
        <p:scale>
          <a:sx n="129" d="100"/>
          <a:sy n="129" d="100"/>
        </p:scale>
        <p:origin x="576" y="96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9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26FF295B-0DEA-4E67-ACD7-1DA3EFEF6B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3168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5DFAD148-9FD9-4F08-B5B4-A7AE2C7A61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384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59D70E0-8AF6-42E9-A7EA-76775E0CF9D5}" type="slidenum">
              <a:rPr lang="zh-CN" altLang="en-US" sz="1200">
                <a:solidFill>
                  <a:schemeClr val="tx1"/>
                </a:solidFill>
                <a:latin typeface="Arial" charset="0"/>
                <a:ea typeface="宋体" charset="-122"/>
              </a:rPr>
              <a:pPr algn="r"/>
              <a:t>3</a:t>
            </a:fld>
            <a:endParaRPr lang="en-US" altLang="zh-CN" sz="12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0893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）完整的</a:t>
            </a:r>
            <a:r>
              <a:rPr lang="en-US" altLang="zh-CN" smtClean="0">
                <a:ea typeface="宋体" charset="-122"/>
              </a:rPr>
              <a:t>SMTP</a:t>
            </a:r>
            <a:r>
              <a:rPr lang="zh-CN" altLang="en-US" smtClean="0">
                <a:ea typeface="宋体" charset="-122"/>
              </a:rPr>
              <a:t>协议豹纹交换过程由客户端请求使用熟知端口号</a:t>
            </a:r>
            <a:r>
              <a:rPr lang="en-US" altLang="zh-CN" smtClean="0">
                <a:ea typeface="宋体" charset="-122"/>
              </a:rPr>
              <a:t>25</a:t>
            </a:r>
            <a:r>
              <a:rPr lang="zh-CN" altLang="en-US" smtClean="0">
                <a:ea typeface="宋体" charset="-122"/>
              </a:rPr>
              <a:t>建立与服务器的</a:t>
            </a:r>
            <a:r>
              <a:rPr lang="en-US" altLang="zh-CN" smtClean="0">
                <a:ea typeface="宋体" charset="-122"/>
              </a:rPr>
              <a:t>TCP</a:t>
            </a:r>
            <a:r>
              <a:rPr lang="zh-CN" altLang="en-US" smtClean="0">
                <a:ea typeface="宋体" charset="-122"/>
              </a:rPr>
              <a:t>连接开始的</a:t>
            </a:r>
          </a:p>
          <a:p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）</a:t>
            </a:r>
            <a:r>
              <a:rPr lang="en-US" altLang="zh-CN" smtClean="0">
                <a:ea typeface="宋体" charset="-122"/>
              </a:rPr>
              <a:t>SMTP</a:t>
            </a:r>
            <a:r>
              <a:rPr lang="zh-CN" altLang="en-US" smtClean="0">
                <a:ea typeface="宋体" charset="-122"/>
              </a:rPr>
              <a:t>回送</a:t>
            </a:r>
            <a:r>
              <a:rPr lang="en-US" altLang="zh-CN" smtClean="0">
                <a:ea typeface="宋体" charset="-122"/>
              </a:rPr>
              <a:t>220</a:t>
            </a:r>
            <a:r>
              <a:rPr lang="zh-CN" altLang="en-US" smtClean="0">
                <a:ea typeface="宋体" charset="-122"/>
              </a:rPr>
              <a:t>响应客户的连接请求；</a:t>
            </a:r>
          </a:p>
          <a:p>
            <a:r>
              <a:rPr lang="en-US" altLang="zh-CN" smtClean="0">
                <a:ea typeface="宋体" charset="-122"/>
              </a:rPr>
              <a:t>3</a:t>
            </a:r>
            <a:r>
              <a:rPr lang="zh-CN" altLang="en-US" smtClean="0">
                <a:ea typeface="宋体" charset="-122"/>
              </a:rPr>
              <a:t>）</a:t>
            </a:r>
            <a:r>
              <a:rPr lang="en-US" altLang="zh-CN" smtClean="0">
                <a:ea typeface="宋体" charset="-122"/>
              </a:rPr>
              <a:t>Helo</a:t>
            </a:r>
            <a:r>
              <a:rPr lang="zh-CN" altLang="en-US" smtClean="0">
                <a:ea typeface="宋体" charset="-122"/>
              </a:rPr>
              <a:t>启动与服务器之间的对话；</a:t>
            </a:r>
          </a:p>
          <a:p>
            <a:r>
              <a:rPr lang="en-US" altLang="zh-CN" smtClean="0">
                <a:ea typeface="宋体" charset="-122"/>
              </a:rPr>
              <a:t>4</a:t>
            </a:r>
            <a:r>
              <a:rPr lang="zh-CN" altLang="en-US" smtClean="0">
                <a:ea typeface="宋体" charset="-122"/>
              </a:rPr>
              <a:t>）</a:t>
            </a:r>
            <a:r>
              <a:rPr lang="en-US" altLang="zh-CN" smtClean="0">
                <a:ea typeface="宋体" charset="-122"/>
              </a:rPr>
              <a:t>250 </a:t>
            </a:r>
            <a:r>
              <a:rPr lang="zh-CN" altLang="en-US" smtClean="0">
                <a:ea typeface="宋体" charset="-122"/>
              </a:rPr>
              <a:t>请求命令完成</a:t>
            </a:r>
          </a:p>
        </p:txBody>
      </p:sp>
    </p:spTree>
    <p:extLst>
      <p:ext uri="{BB962C8B-B14F-4D97-AF65-F5344CB8AC3E}">
        <p14:creationId xmlns:p14="http://schemas.microsoft.com/office/powerpoint/2010/main" val="2023609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MAIL FROM </a:t>
            </a:r>
            <a:r>
              <a:rPr lang="zh-CN" altLang="en-US" smtClean="0">
                <a:ea typeface="宋体" charset="-122"/>
              </a:rPr>
              <a:t>报告发信人邮箱与域名</a:t>
            </a:r>
          </a:p>
          <a:p>
            <a:r>
              <a:rPr lang="en-US" altLang="zh-CN" smtClean="0">
                <a:ea typeface="宋体" charset="-122"/>
              </a:rPr>
              <a:t>RCPT TO </a:t>
            </a:r>
            <a:r>
              <a:rPr lang="zh-CN" altLang="en-US" smtClean="0">
                <a:ea typeface="宋体" charset="-122"/>
              </a:rPr>
              <a:t>报告收信人邮箱与域名</a:t>
            </a:r>
          </a:p>
          <a:p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931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354 </a:t>
            </a:r>
            <a:r>
              <a:rPr lang="zh-CN" altLang="en-US" smtClean="0">
                <a:ea typeface="宋体" charset="-122"/>
              </a:rPr>
              <a:t>开始邮件输入的响应</a:t>
            </a:r>
          </a:p>
        </p:txBody>
      </p:sp>
    </p:spTree>
    <p:extLst>
      <p:ext uri="{BB962C8B-B14F-4D97-AF65-F5344CB8AC3E}">
        <p14:creationId xmlns:p14="http://schemas.microsoft.com/office/powerpoint/2010/main" val="1022386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客户端在完成一次邮件报文的传输过程中始终起着控制作用</a:t>
            </a:r>
          </a:p>
        </p:txBody>
      </p:sp>
    </p:spTree>
    <p:extLst>
      <p:ext uri="{BB962C8B-B14F-4D97-AF65-F5344CB8AC3E}">
        <p14:creationId xmlns:p14="http://schemas.microsoft.com/office/powerpoint/2010/main" val="1763651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SMTP</a:t>
            </a:r>
            <a:r>
              <a:rPr lang="zh-CN" altLang="en-US" smtClean="0">
                <a:ea typeface="宋体" charset="-122"/>
              </a:rPr>
              <a:t>的局限性是只支持</a:t>
            </a:r>
            <a:r>
              <a:rPr kumimoji="0" lang="en-US" altLang="zh-CN" smtClean="0">
                <a:solidFill>
                  <a:srgbClr val="1A3868"/>
                </a:solidFill>
                <a:ea typeface="宋体" charset="-122"/>
              </a:rPr>
              <a:t>7</a:t>
            </a:r>
            <a:r>
              <a:rPr kumimoji="0" lang="zh-CN" altLang="en-US" smtClean="0">
                <a:solidFill>
                  <a:srgbClr val="1A3868"/>
                </a:solidFill>
                <a:ea typeface="宋体" charset="-122"/>
              </a:rPr>
              <a:t>位网络虚拟终端</a:t>
            </a:r>
            <a:r>
              <a:rPr kumimoji="0" lang="en-US" altLang="zh-CN" smtClean="0">
                <a:solidFill>
                  <a:srgbClr val="1A3868"/>
                </a:solidFill>
                <a:ea typeface="宋体" charset="-122"/>
              </a:rPr>
              <a:t>NVT ASCII</a:t>
            </a:r>
            <a:r>
              <a:rPr kumimoji="0" lang="zh-CN" altLang="en-US" smtClean="0">
                <a:solidFill>
                  <a:srgbClr val="1A3868"/>
                </a:solidFill>
                <a:ea typeface="宋体" charset="-122"/>
              </a:rPr>
              <a:t>码格式；</a:t>
            </a:r>
          </a:p>
          <a:p>
            <a:r>
              <a:rPr kumimoji="0" lang="en-US" altLang="zh-CN" smtClean="0">
                <a:solidFill>
                  <a:srgbClr val="1A3868"/>
                </a:solidFill>
                <a:ea typeface="宋体" charset="-122"/>
              </a:rPr>
              <a:t>MIME</a:t>
            </a:r>
            <a:r>
              <a:rPr kumimoji="0" lang="zh-CN" altLang="en-US" smtClean="0">
                <a:solidFill>
                  <a:srgbClr val="1A3868"/>
                </a:solidFill>
                <a:ea typeface="宋体" charset="-122"/>
              </a:rPr>
              <a:t>则允许非</a:t>
            </a:r>
            <a:r>
              <a:rPr kumimoji="0" lang="en-US" altLang="zh-CN" smtClean="0">
                <a:solidFill>
                  <a:srgbClr val="1A3868"/>
                </a:solidFill>
                <a:ea typeface="宋体" charset="-122"/>
              </a:rPr>
              <a:t>7</a:t>
            </a:r>
            <a:r>
              <a:rPr kumimoji="0" lang="zh-CN" altLang="en-US" smtClean="0">
                <a:solidFill>
                  <a:srgbClr val="1A3868"/>
                </a:solidFill>
                <a:ea typeface="宋体" charset="-122"/>
              </a:rPr>
              <a:t>位</a:t>
            </a:r>
            <a:r>
              <a:rPr kumimoji="0" lang="en-US" altLang="zh-CN" smtClean="0">
                <a:solidFill>
                  <a:srgbClr val="1A3868"/>
                </a:solidFill>
                <a:ea typeface="宋体" charset="-122"/>
              </a:rPr>
              <a:t>NVT ASCII</a:t>
            </a:r>
            <a:r>
              <a:rPr kumimoji="0" lang="zh-CN" altLang="en-US" smtClean="0">
                <a:solidFill>
                  <a:srgbClr val="1A3868"/>
                </a:solidFill>
                <a:ea typeface="宋体" charset="-122"/>
              </a:rPr>
              <a:t>码数据通过</a:t>
            </a:r>
            <a:r>
              <a:rPr kumimoji="0" lang="en-US" altLang="zh-CN" smtClean="0">
                <a:solidFill>
                  <a:srgbClr val="1A3868"/>
                </a:solidFill>
                <a:ea typeface="宋体" charset="-122"/>
              </a:rPr>
              <a:t>SMTP</a:t>
            </a:r>
            <a:r>
              <a:rPr kumimoji="0" lang="zh-CN" altLang="en-US" smtClean="0">
                <a:solidFill>
                  <a:srgbClr val="1A3868"/>
                </a:solidFill>
                <a:ea typeface="宋体" charset="-122"/>
              </a:rPr>
              <a:t>传输</a:t>
            </a:r>
          </a:p>
        </p:txBody>
      </p:sp>
    </p:spTree>
    <p:extLst>
      <p:ext uri="{BB962C8B-B14F-4D97-AF65-F5344CB8AC3E}">
        <p14:creationId xmlns:p14="http://schemas.microsoft.com/office/powerpoint/2010/main" val="1998093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kumimoji="0" lang="en-US" altLang="zh-CN" dirty="0" smtClean="0">
                <a:ea typeface="宋体" charset="-122"/>
              </a:rPr>
              <a:t>POP3 </a:t>
            </a:r>
            <a:r>
              <a:rPr kumimoji="0" lang="zh-CN" altLang="en-US" dirty="0" smtClean="0">
                <a:ea typeface="宋体" charset="-122"/>
              </a:rPr>
              <a:t>采用</a:t>
            </a:r>
            <a:r>
              <a:rPr kumimoji="0" lang="en-US" altLang="zh-CN" dirty="0" smtClean="0">
                <a:ea typeface="宋体" charset="-122"/>
              </a:rPr>
              <a:t>Client/Server</a:t>
            </a:r>
            <a:r>
              <a:rPr kumimoji="0" lang="zh-CN" altLang="en-US" dirty="0" smtClean="0">
                <a:ea typeface="宋体" charset="-122"/>
              </a:rPr>
              <a:t>工作模式，客户端软件安装在邮件客户机中，服务器软件安装在邮件服务器中。</a:t>
            </a:r>
          </a:p>
          <a:p>
            <a:r>
              <a:rPr kumimoji="0" lang="zh-CN" altLang="en-US" dirty="0" smtClean="0">
                <a:ea typeface="宋体" charset="-122"/>
              </a:rPr>
              <a:t>当客户机需要服务时，客户端的软件（</a:t>
            </a:r>
            <a:r>
              <a:rPr kumimoji="0" lang="en-US" altLang="zh-CN" dirty="0" err="1" smtClean="0">
                <a:ea typeface="宋体" charset="-122"/>
              </a:rPr>
              <a:t>OutlookExpress</a:t>
            </a:r>
            <a:r>
              <a:rPr kumimoji="0" lang="zh-CN" altLang="en-US" dirty="0" smtClean="0">
                <a:ea typeface="宋体" charset="-122"/>
              </a:rPr>
              <a:t>或</a:t>
            </a:r>
            <a:r>
              <a:rPr kumimoji="0" lang="en-US" altLang="zh-CN" dirty="0" err="1" smtClean="0">
                <a:ea typeface="宋体" charset="-122"/>
              </a:rPr>
              <a:t>FoxMail</a:t>
            </a:r>
            <a:r>
              <a:rPr kumimoji="0" lang="zh-CN" altLang="en-US" dirty="0" smtClean="0">
                <a:ea typeface="宋体" charset="-122"/>
              </a:rPr>
              <a:t>）将与</a:t>
            </a:r>
            <a:r>
              <a:rPr kumimoji="0" lang="en-US" altLang="zh-CN" dirty="0" smtClean="0">
                <a:ea typeface="宋体" charset="-122"/>
              </a:rPr>
              <a:t>POP3</a:t>
            </a:r>
            <a:r>
              <a:rPr kumimoji="0" lang="zh-CN" altLang="en-US" dirty="0" smtClean="0">
                <a:ea typeface="宋体" charset="-122"/>
              </a:rPr>
              <a:t>服务器建立</a:t>
            </a:r>
            <a:r>
              <a:rPr kumimoji="0" lang="en-US" altLang="zh-CN" dirty="0" smtClean="0">
                <a:ea typeface="宋体" charset="-122"/>
              </a:rPr>
              <a:t>TCP</a:t>
            </a:r>
            <a:r>
              <a:rPr kumimoji="0" lang="zh-CN" altLang="en-US" dirty="0" smtClean="0">
                <a:ea typeface="宋体" charset="-122"/>
              </a:rPr>
              <a:t>连接。</a:t>
            </a:r>
          </a:p>
          <a:p>
            <a:r>
              <a:rPr kumimoji="0" lang="zh-CN" altLang="en-US" dirty="0" smtClean="0">
                <a:solidFill>
                  <a:srgbClr val="CC0000"/>
                </a:solidFill>
                <a:ea typeface="宋体" charset="-122"/>
              </a:rPr>
              <a:t>此后要经过</a:t>
            </a:r>
            <a:r>
              <a:rPr kumimoji="0" lang="en-US" altLang="zh-CN" dirty="0" smtClean="0">
                <a:solidFill>
                  <a:srgbClr val="CC0000"/>
                </a:solidFill>
                <a:ea typeface="宋体" charset="-122"/>
              </a:rPr>
              <a:t>POP3</a:t>
            </a:r>
            <a:r>
              <a:rPr kumimoji="0" lang="zh-CN" altLang="en-US" dirty="0" smtClean="0">
                <a:solidFill>
                  <a:srgbClr val="CC0000"/>
                </a:solidFill>
                <a:ea typeface="宋体" charset="-122"/>
              </a:rPr>
              <a:t>协议的三种工作状态</a:t>
            </a:r>
          </a:p>
          <a:p>
            <a:pPr lvl="1"/>
            <a:r>
              <a:rPr kumimoji="0" lang="zh-CN" altLang="en-US" dirty="0" smtClean="0">
                <a:ea typeface="宋体" charset="-122"/>
              </a:rPr>
              <a:t>首先是</a:t>
            </a:r>
            <a:r>
              <a:rPr kumimoji="0" lang="zh-CN" altLang="en-US" dirty="0" smtClean="0">
                <a:solidFill>
                  <a:srgbClr val="CC0000"/>
                </a:solidFill>
                <a:ea typeface="宋体" charset="-122"/>
              </a:rPr>
              <a:t>认证过程</a:t>
            </a:r>
            <a:r>
              <a:rPr kumimoji="0" lang="zh-CN" altLang="en-US" dirty="0" smtClean="0">
                <a:ea typeface="宋体" charset="-122"/>
              </a:rPr>
              <a:t>，确认客户机提供的用户名和密码</a:t>
            </a:r>
          </a:p>
          <a:p>
            <a:pPr lvl="1"/>
            <a:r>
              <a:rPr kumimoji="0" lang="zh-CN" altLang="en-US" dirty="0" smtClean="0">
                <a:ea typeface="宋体" charset="-122"/>
              </a:rPr>
              <a:t>在认证通过后便转入</a:t>
            </a:r>
            <a:r>
              <a:rPr kumimoji="0" lang="zh-CN" altLang="en-US" dirty="0" smtClean="0">
                <a:solidFill>
                  <a:srgbClr val="CC0000"/>
                </a:solidFill>
                <a:ea typeface="宋体" charset="-122"/>
              </a:rPr>
              <a:t>处理状态</a:t>
            </a:r>
            <a:r>
              <a:rPr kumimoji="0" lang="zh-CN" altLang="en-US" dirty="0" smtClean="0">
                <a:ea typeface="宋体" charset="-122"/>
              </a:rPr>
              <a:t>，在此状态下用户可收取自己的邮件或做邮件的删除</a:t>
            </a:r>
          </a:p>
          <a:p>
            <a:pPr lvl="1"/>
            <a:r>
              <a:rPr kumimoji="0" lang="zh-CN" altLang="en-US" dirty="0" smtClean="0">
                <a:ea typeface="宋体" charset="-122"/>
              </a:rPr>
              <a:t>在完成响应的操作后客户机便发出</a:t>
            </a:r>
            <a:r>
              <a:rPr kumimoji="0" lang="en-US" altLang="zh-CN" dirty="0" smtClean="0">
                <a:ea typeface="宋体" charset="-122"/>
              </a:rPr>
              <a:t>quit</a:t>
            </a:r>
            <a:r>
              <a:rPr kumimoji="0" lang="zh-CN" altLang="en-US" dirty="0" smtClean="0">
                <a:ea typeface="宋体" charset="-122"/>
              </a:rPr>
              <a:t>命令，此后便进入</a:t>
            </a:r>
            <a:r>
              <a:rPr kumimoji="0" lang="zh-CN" altLang="en-US" dirty="0" smtClean="0">
                <a:solidFill>
                  <a:srgbClr val="CC0000"/>
                </a:solidFill>
                <a:ea typeface="宋体" charset="-122"/>
              </a:rPr>
              <a:t>更新状态</a:t>
            </a:r>
            <a:r>
              <a:rPr kumimoji="0" lang="zh-CN" altLang="en-US" dirty="0" smtClean="0">
                <a:ea typeface="宋体" charset="-122"/>
              </a:rPr>
              <a:t>，将做删除标记的邮件从服务器端删除掉。</a:t>
            </a:r>
          </a:p>
          <a:p>
            <a:endParaRPr lang="zh-CN" altLang="en-US" dirty="0" smtClean="0">
              <a:ea typeface="宋体" charset="-122"/>
            </a:endParaRPr>
          </a:p>
          <a:p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7771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IMAP4</a:t>
            </a:r>
            <a:r>
              <a:rPr lang="zh-CN" altLang="en-US" dirty="0" smtClean="0">
                <a:ea typeface="宋体" charset="-122"/>
              </a:rPr>
              <a:t>协议弥补了</a:t>
            </a:r>
            <a:r>
              <a:rPr lang="en-US" altLang="zh-CN" dirty="0" smtClean="0">
                <a:ea typeface="宋体" charset="-122"/>
              </a:rPr>
              <a:t>POP3</a:t>
            </a:r>
            <a:r>
              <a:rPr lang="zh-CN" altLang="en-US" dirty="0" smtClean="0">
                <a:ea typeface="宋体" charset="-122"/>
              </a:rPr>
              <a:t>协议的很多缺陷 </a:t>
            </a:r>
            <a:r>
              <a:rPr lang="en-US" altLang="zh-CN" dirty="0" smtClean="0">
                <a:ea typeface="宋体" charset="-122"/>
              </a:rPr>
              <a:t>. </a:t>
            </a:r>
            <a:r>
              <a:rPr lang="en-US" altLang="zh-CN" sz="1000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IMAP</a:t>
            </a:r>
            <a:r>
              <a:rPr lang="zh-CN" altLang="en-US" sz="1000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象</a:t>
            </a:r>
            <a:r>
              <a:rPr lang="en-US" altLang="zh-CN" sz="1000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POP</a:t>
            </a:r>
            <a:r>
              <a:rPr lang="zh-CN" altLang="en-US" sz="1000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那样提供了方便的邮件下载服务，让用户能离线阅读，但功能更强，更复杂。</a:t>
            </a:r>
          </a:p>
          <a:p>
            <a:r>
              <a:rPr lang="zh-CN" altLang="en-US" sz="1000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不是所有邮件服务商都提供</a:t>
            </a:r>
            <a:r>
              <a:rPr lang="en-US" altLang="zh-CN" sz="1000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IMAP4</a:t>
            </a:r>
            <a:r>
              <a:rPr lang="zh-CN" altLang="en-US" sz="1000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服务。以前收费的才支持。现在</a:t>
            </a:r>
            <a:r>
              <a:rPr lang="en-US" altLang="zh-CN" sz="1000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QQ</a:t>
            </a:r>
            <a:r>
              <a:rPr lang="zh-CN" altLang="en-US" sz="1000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163</a:t>
            </a:r>
            <a:r>
              <a:rPr lang="zh-CN" altLang="en-US" sz="1000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提供。</a:t>
            </a:r>
          </a:p>
          <a:p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2877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z="100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电子邮件的工作原理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144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kumimoji="0" lang="zh-CN" altLang="en-US" smtClean="0">
                <a:solidFill>
                  <a:srgbClr val="1A3868"/>
                </a:solidFill>
                <a:ea typeface="宋体" charset="-122"/>
              </a:rPr>
              <a:t>简单</a:t>
            </a:r>
            <a:r>
              <a:rPr kumimoji="0" lang="en-US" altLang="zh-CN" smtClean="0">
                <a:solidFill>
                  <a:srgbClr val="1A3868"/>
                </a:solidFill>
                <a:ea typeface="宋体" charset="-122"/>
              </a:rPr>
              <a:t>Mail</a:t>
            </a:r>
            <a:r>
              <a:rPr kumimoji="0" lang="zh-CN" altLang="en-US" smtClean="0">
                <a:solidFill>
                  <a:srgbClr val="1A3868"/>
                </a:solidFill>
                <a:ea typeface="宋体" charset="-122"/>
              </a:rPr>
              <a:t>传输协议 （</a:t>
            </a:r>
            <a:r>
              <a:rPr kumimoji="0" lang="en-US" altLang="zh-CN" smtClean="0">
                <a:solidFill>
                  <a:srgbClr val="1A3868"/>
                </a:solidFill>
                <a:ea typeface="宋体" charset="-122"/>
              </a:rPr>
              <a:t>Simple Mail Transfer Protocal</a:t>
            </a:r>
            <a:r>
              <a:rPr kumimoji="0" lang="zh-CN" altLang="en-US" smtClean="0">
                <a:solidFill>
                  <a:srgbClr val="1A3868"/>
                </a:solidFill>
                <a:ea typeface="宋体" charset="-122"/>
              </a:rPr>
              <a:t>），目标是向用户提供高效、可靠的邮件传输。</a:t>
            </a:r>
          </a:p>
        </p:txBody>
      </p:sp>
    </p:spTree>
    <p:extLst>
      <p:ext uri="{BB962C8B-B14F-4D97-AF65-F5344CB8AC3E}">
        <p14:creationId xmlns:p14="http://schemas.microsoft.com/office/powerpoint/2010/main" val="1552558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0" lang="zh-CN" altLang="en-US" dirty="0" smtClean="0">
              <a:solidFill>
                <a:srgbClr val="1A3868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52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kumimoji="0" lang="zh-CN" altLang="en-US" dirty="0" smtClean="0">
                <a:solidFill>
                  <a:srgbClr val="1A3868"/>
                </a:solidFill>
                <a:ea typeface="宋体" charset="-122"/>
              </a:rPr>
              <a:t>发送</a:t>
            </a:r>
            <a:r>
              <a:rPr kumimoji="0" lang="en-US" altLang="zh-CN" dirty="0" smtClean="0">
                <a:solidFill>
                  <a:srgbClr val="1A3868"/>
                </a:solidFill>
                <a:ea typeface="宋体" charset="-122"/>
              </a:rPr>
              <a:t>SMTP</a:t>
            </a:r>
            <a:r>
              <a:rPr kumimoji="0" lang="zh-CN" altLang="en-US" dirty="0" smtClean="0">
                <a:solidFill>
                  <a:srgbClr val="1A3868"/>
                </a:solidFill>
                <a:ea typeface="宋体" charset="-122"/>
              </a:rPr>
              <a:t>在接到用户的邮件请求后，判断此邮件是否为本地邮件，若是直接投送到用户的邮箱，</a:t>
            </a:r>
          </a:p>
          <a:p>
            <a:pPr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kumimoji="0" lang="zh-CN" altLang="en-US" dirty="0" smtClean="0">
                <a:solidFill>
                  <a:srgbClr val="1A3868"/>
                </a:solidFill>
                <a:ea typeface="宋体" charset="-122"/>
              </a:rPr>
              <a:t>否则向</a:t>
            </a:r>
            <a:r>
              <a:rPr kumimoji="0" lang="en-US" altLang="zh-CN" dirty="0" err="1" smtClean="0">
                <a:solidFill>
                  <a:srgbClr val="1A3868"/>
                </a:solidFill>
                <a:ea typeface="宋体" charset="-122"/>
              </a:rPr>
              <a:t>dns</a:t>
            </a:r>
            <a:r>
              <a:rPr kumimoji="0" lang="zh-CN" altLang="en-US" dirty="0" smtClean="0">
                <a:solidFill>
                  <a:srgbClr val="1A3868"/>
                </a:solidFill>
                <a:ea typeface="宋体" charset="-122"/>
              </a:rPr>
              <a:t>查询远端邮件服务器的</a:t>
            </a:r>
            <a:r>
              <a:rPr kumimoji="0" lang="en-US" altLang="zh-CN" dirty="0" smtClean="0">
                <a:solidFill>
                  <a:srgbClr val="1A3868"/>
                </a:solidFill>
                <a:ea typeface="宋体" charset="-122"/>
              </a:rPr>
              <a:t>MX(</a:t>
            </a:r>
            <a:r>
              <a:rPr lang="zh-CN" altLang="en-US" dirty="0" smtClean="0">
                <a:ea typeface="宋体" charset="-122"/>
              </a:rPr>
              <a:t>邮件交换</a:t>
            </a:r>
            <a:r>
              <a:rPr kumimoji="0" lang="en-US" altLang="zh-CN" dirty="0" smtClean="0">
                <a:solidFill>
                  <a:srgbClr val="1A3868"/>
                </a:solidFill>
                <a:ea typeface="宋体" charset="-122"/>
              </a:rPr>
              <a:t>)</a:t>
            </a:r>
            <a:r>
              <a:rPr lang="zh-CN" altLang="en-US" dirty="0" smtClean="0">
                <a:ea typeface="宋体" charset="-122"/>
              </a:rPr>
              <a:t>记录</a:t>
            </a:r>
            <a:r>
              <a:rPr kumimoji="0" lang="zh-CN" altLang="en-US" dirty="0" smtClean="0">
                <a:solidFill>
                  <a:srgbClr val="1A3868"/>
                </a:solidFill>
                <a:ea typeface="宋体" charset="-122"/>
              </a:rPr>
              <a:t>，并建立与远端接收</a:t>
            </a:r>
            <a:r>
              <a:rPr kumimoji="0" lang="en-US" altLang="zh-CN" dirty="0" smtClean="0">
                <a:solidFill>
                  <a:srgbClr val="1A3868"/>
                </a:solidFill>
                <a:ea typeface="宋体" charset="-122"/>
              </a:rPr>
              <a:t>SMTP</a:t>
            </a:r>
            <a:r>
              <a:rPr kumimoji="0" lang="zh-CN" altLang="en-US" dirty="0" smtClean="0">
                <a:solidFill>
                  <a:srgbClr val="1A3868"/>
                </a:solidFill>
                <a:ea typeface="宋体" charset="-122"/>
              </a:rPr>
              <a:t>之间的一个双向传送通道，此后</a:t>
            </a:r>
            <a:r>
              <a:rPr kumimoji="0" lang="en-US" altLang="zh-CN" dirty="0" smtClean="0">
                <a:solidFill>
                  <a:srgbClr val="1A3868"/>
                </a:solidFill>
                <a:ea typeface="宋体" charset="-122"/>
              </a:rPr>
              <a:t>SMTP</a:t>
            </a:r>
            <a:r>
              <a:rPr kumimoji="0" lang="zh-CN" altLang="en-US" dirty="0" smtClean="0">
                <a:solidFill>
                  <a:srgbClr val="1A3868"/>
                </a:solidFill>
                <a:ea typeface="宋体" charset="-122"/>
              </a:rPr>
              <a:t>命令由发送</a:t>
            </a:r>
            <a:r>
              <a:rPr kumimoji="0" lang="en-US" altLang="zh-CN" dirty="0" smtClean="0">
                <a:solidFill>
                  <a:srgbClr val="1A3868"/>
                </a:solidFill>
                <a:ea typeface="宋体" charset="-122"/>
              </a:rPr>
              <a:t>SMTP</a:t>
            </a:r>
            <a:r>
              <a:rPr kumimoji="0" lang="zh-CN" altLang="en-US" dirty="0" smtClean="0">
                <a:solidFill>
                  <a:srgbClr val="1A3868"/>
                </a:solidFill>
                <a:ea typeface="宋体" charset="-122"/>
              </a:rPr>
              <a:t>发出， 由接收</a:t>
            </a:r>
            <a:r>
              <a:rPr kumimoji="0" lang="en-US" altLang="zh-CN" dirty="0" smtClean="0">
                <a:solidFill>
                  <a:srgbClr val="1A3868"/>
                </a:solidFill>
                <a:ea typeface="宋体" charset="-122"/>
              </a:rPr>
              <a:t>SMTP</a:t>
            </a:r>
            <a:r>
              <a:rPr kumimoji="0" lang="zh-CN" altLang="en-US" dirty="0" smtClean="0">
                <a:solidFill>
                  <a:srgbClr val="1A3868"/>
                </a:solidFill>
                <a:ea typeface="宋体" charset="-122"/>
              </a:rPr>
              <a:t>接收，而应答则反方面传送。</a:t>
            </a:r>
          </a:p>
          <a:p>
            <a:r>
              <a:rPr lang="en-US" altLang="zh-CN" dirty="0" smtClean="0">
                <a:ea typeface="宋体" charset="-122"/>
              </a:rPr>
              <a:t>Mail Exchanger </a:t>
            </a:r>
            <a:r>
              <a:rPr lang="zh-CN" altLang="en-US" dirty="0" smtClean="0">
                <a:ea typeface="宋体" charset="-122"/>
              </a:rPr>
              <a:t>它指向一个邮件服务器，用于电子邮件系统发邮件时根据 收信人的地址后缀来定位邮件服务器的。 </a:t>
            </a:r>
          </a:p>
          <a:p>
            <a:pPr eaLnBrk="1" hangingPunct="1"/>
            <a:r>
              <a:rPr lang="zh-CN" altLang="en-US" dirty="0" smtClean="0">
                <a:ea typeface="宋体" charset="-122"/>
              </a:rPr>
              <a:t>一个邮件服务器既可以作为客户，也可以作为服务器。</a:t>
            </a:r>
          </a:p>
          <a:p>
            <a:pPr eaLnBrk="1" hangingPunct="1"/>
            <a:r>
              <a:rPr lang="zh-CN" altLang="en-US" dirty="0" smtClean="0">
                <a:ea typeface="宋体" charset="-122"/>
              </a:rPr>
              <a:t>例如，当邮件服务器 </a:t>
            </a:r>
            <a:r>
              <a:rPr lang="en-US" altLang="zh-CN" dirty="0" smtClean="0">
                <a:ea typeface="宋体" charset="-122"/>
              </a:rPr>
              <a:t>A </a:t>
            </a:r>
            <a:r>
              <a:rPr lang="zh-CN" altLang="en-US" dirty="0" smtClean="0">
                <a:ea typeface="宋体" charset="-122"/>
              </a:rPr>
              <a:t>向另一个邮件服务器 </a:t>
            </a:r>
            <a:r>
              <a:rPr lang="en-US" altLang="zh-CN" dirty="0" smtClean="0">
                <a:ea typeface="宋体" charset="-122"/>
              </a:rPr>
              <a:t>B </a:t>
            </a:r>
            <a:r>
              <a:rPr lang="zh-CN" altLang="en-US" dirty="0" smtClean="0">
                <a:ea typeface="宋体" charset="-122"/>
              </a:rPr>
              <a:t>发送邮件时，邮件服务器 </a:t>
            </a:r>
            <a:r>
              <a:rPr lang="en-US" altLang="zh-CN" dirty="0" smtClean="0">
                <a:ea typeface="宋体" charset="-122"/>
              </a:rPr>
              <a:t>A </a:t>
            </a:r>
            <a:r>
              <a:rPr lang="zh-CN" altLang="en-US" dirty="0" smtClean="0">
                <a:ea typeface="宋体" charset="-122"/>
              </a:rPr>
              <a:t>就作为 </a:t>
            </a:r>
            <a:r>
              <a:rPr lang="en-US" altLang="zh-CN" dirty="0" smtClean="0">
                <a:ea typeface="宋体" charset="-122"/>
              </a:rPr>
              <a:t>SMTP </a:t>
            </a:r>
            <a:r>
              <a:rPr lang="zh-CN" altLang="en-US" dirty="0" smtClean="0">
                <a:ea typeface="宋体" charset="-122"/>
              </a:rPr>
              <a:t>客户，而 </a:t>
            </a:r>
            <a:r>
              <a:rPr lang="en-US" altLang="zh-CN" dirty="0" smtClean="0">
                <a:ea typeface="宋体" charset="-122"/>
              </a:rPr>
              <a:t>B </a:t>
            </a:r>
            <a:r>
              <a:rPr lang="zh-CN" altLang="en-US" dirty="0" smtClean="0">
                <a:ea typeface="宋体" charset="-122"/>
              </a:rPr>
              <a:t>是 </a:t>
            </a:r>
            <a:r>
              <a:rPr lang="en-US" altLang="zh-CN" dirty="0" smtClean="0">
                <a:ea typeface="宋体" charset="-122"/>
              </a:rPr>
              <a:t>SMTP </a:t>
            </a:r>
            <a:r>
              <a:rPr lang="zh-CN" altLang="en-US" dirty="0" smtClean="0">
                <a:ea typeface="宋体" charset="-122"/>
              </a:rPr>
              <a:t>服务器。</a:t>
            </a:r>
          </a:p>
          <a:p>
            <a:pPr eaLnBrk="1" hangingPunct="1"/>
            <a:r>
              <a:rPr lang="zh-CN" altLang="en-US" dirty="0" smtClean="0">
                <a:ea typeface="宋体" charset="-122"/>
              </a:rPr>
              <a:t>当邮件服务器 </a:t>
            </a:r>
            <a:r>
              <a:rPr lang="en-US" altLang="zh-CN" dirty="0" smtClean="0">
                <a:ea typeface="宋体" charset="-122"/>
              </a:rPr>
              <a:t>A </a:t>
            </a:r>
            <a:r>
              <a:rPr lang="zh-CN" altLang="en-US" dirty="0" smtClean="0">
                <a:ea typeface="宋体" charset="-122"/>
              </a:rPr>
              <a:t>从另一个邮件服务器 </a:t>
            </a:r>
            <a:r>
              <a:rPr lang="en-US" altLang="zh-CN" dirty="0" smtClean="0">
                <a:ea typeface="宋体" charset="-122"/>
              </a:rPr>
              <a:t>B </a:t>
            </a:r>
            <a:r>
              <a:rPr lang="zh-CN" altLang="en-US" dirty="0" smtClean="0">
                <a:ea typeface="宋体" charset="-122"/>
              </a:rPr>
              <a:t>接收邮件时，邮件服务器 </a:t>
            </a:r>
            <a:r>
              <a:rPr lang="en-US" altLang="zh-CN" dirty="0" smtClean="0">
                <a:ea typeface="宋体" charset="-122"/>
              </a:rPr>
              <a:t>A </a:t>
            </a:r>
            <a:r>
              <a:rPr lang="zh-CN" altLang="en-US" dirty="0" smtClean="0">
                <a:ea typeface="宋体" charset="-122"/>
              </a:rPr>
              <a:t>就作为 </a:t>
            </a:r>
            <a:r>
              <a:rPr lang="en-US" altLang="zh-CN" dirty="0" smtClean="0">
                <a:ea typeface="宋体" charset="-122"/>
              </a:rPr>
              <a:t>SMTP </a:t>
            </a:r>
            <a:r>
              <a:rPr lang="zh-CN" altLang="en-US" dirty="0" smtClean="0">
                <a:ea typeface="宋体" charset="-122"/>
              </a:rPr>
              <a:t>服务器，而 </a:t>
            </a:r>
            <a:r>
              <a:rPr lang="en-US" altLang="zh-CN" dirty="0" smtClean="0">
                <a:ea typeface="宋体" charset="-122"/>
              </a:rPr>
              <a:t>B </a:t>
            </a:r>
            <a:r>
              <a:rPr lang="zh-CN" altLang="en-US" dirty="0" smtClean="0">
                <a:ea typeface="宋体" charset="-122"/>
              </a:rPr>
              <a:t>是 </a:t>
            </a:r>
            <a:r>
              <a:rPr lang="en-US" altLang="zh-CN" dirty="0" smtClean="0">
                <a:ea typeface="宋体" charset="-122"/>
              </a:rPr>
              <a:t>SMTP </a:t>
            </a:r>
            <a:r>
              <a:rPr lang="zh-CN" altLang="en-US" dirty="0" smtClean="0">
                <a:ea typeface="宋体" charset="-122"/>
              </a:rPr>
              <a:t>客户。</a:t>
            </a:r>
          </a:p>
          <a:p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317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为了使系统高效运行，互联网电子邮件系统将邮件工作系统与邮件的发送、接收系统分开。</a:t>
            </a:r>
          </a:p>
          <a:p>
            <a:r>
              <a:rPr lang="zh-CN" altLang="en-US" sz="700" smtClean="0">
                <a:ea typeface="宋体" charset="-122"/>
              </a:rPr>
              <a:t>邮件用户代理</a:t>
            </a:r>
            <a:r>
              <a:rPr lang="en-US" altLang="zh-CN" sz="700" smtClean="0">
                <a:ea typeface="宋体" charset="-122"/>
              </a:rPr>
              <a:t>UA</a:t>
            </a:r>
            <a:r>
              <a:rPr lang="zh-CN" altLang="en-US" sz="700" smtClean="0">
                <a:ea typeface="宋体" charset="-122"/>
              </a:rPr>
              <a:t>是一个邮件系统的客户端程序，它提供了阅读、发送和接收电子邮件的用户接口。邮件传输代理</a:t>
            </a:r>
            <a:r>
              <a:rPr lang="en-US" altLang="zh-CN" sz="700" smtClean="0">
                <a:ea typeface="宋体" charset="-122"/>
              </a:rPr>
              <a:t>MTA</a:t>
            </a:r>
            <a:r>
              <a:rPr lang="zh-CN" altLang="en-US" sz="700" smtClean="0">
                <a:ea typeface="宋体" charset="-122"/>
              </a:rPr>
              <a:t>作为邮件的服务器端程序，它负责邮件的存储和转发。电子邮件在</a:t>
            </a:r>
            <a:r>
              <a:rPr lang="en-US" altLang="zh-CN" sz="700" smtClean="0">
                <a:ea typeface="宋体" charset="-122"/>
              </a:rPr>
              <a:t>Internet</a:t>
            </a:r>
            <a:r>
              <a:rPr lang="zh-CN" altLang="en-US" sz="700" smtClean="0">
                <a:ea typeface="宋体" charset="-122"/>
              </a:rPr>
              <a:t>上传送依赖于简单邮件传输协议</a:t>
            </a:r>
            <a:r>
              <a:rPr lang="en-US" altLang="zh-CN" sz="700" smtClean="0">
                <a:ea typeface="宋体" charset="-122"/>
              </a:rPr>
              <a:t>SMTP</a:t>
            </a:r>
            <a:r>
              <a:rPr lang="zh-CN" altLang="en-US" sz="700" smtClean="0">
                <a:ea typeface="宋体" charset="-122"/>
              </a:rPr>
              <a:t>。</a:t>
            </a:r>
            <a:r>
              <a:rPr lang="en-US" altLang="zh-CN" sz="700" smtClean="0">
                <a:ea typeface="宋体" charset="-122"/>
              </a:rPr>
              <a:t>SMTP</a:t>
            </a:r>
            <a:r>
              <a:rPr lang="zh-CN" altLang="en-US" sz="700" smtClean="0">
                <a:ea typeface="宋体" charset="-122"/>
              </a:rPr>
              <a:t>决定了</a:t>
            </a:r>
            <a:r>
              <a:rPr lang="en-US" altLang="zh-CN" sz="700" smtClean="0">
                <a:ea typeface="宋体" charset="-122"/>
              </a:rPr>
              <a:t>UA</a:t>
            </a:r>
            <a:r>
              <a:rPr lang="zh-CN" altLang="en-US" sz="700" smtClean="0">
                <a:ea typeface="宋体" charset="-122"/>
              </a:rPr>
              <a:t>与</a:t>
            </a:r>
            <a:r>
              <a:rPr lang="en-US" altLang="zh-CN" sz="700" smtClean="0">
                <a:ea typeface="宋体" charset="-122"/>
              </a:rPr>
              <a:t>MTA</a:t>
            </a:r>
            <a:r>
              <a:rPr lang="zh-CN" altLang="en-US" sz="700" smtClean="0">
                <a:ea typeface="宋体" charset="-122"/>
              </a:rPr>
              <a:t>建立连接的方法以及</a:t>
            </a:r>
            <a:r>
              <a:rPr lang="en-US" altLang="zh-CN" sz="700" smtClean="0">
                <a:ea typeface="宋体" charset="-122"/>
              </a:rPr>
              <a:t>UA</a:t>
            </a:r>
            <a:r>
              <a:rPr lang="zh-CN" altLang="en-US" sz="700" smtClean="0">
                <a:ea typeface="宋体" charset="-122"/>
              </a:rPr>
              <a:t>发送其电子邮件的方法，也使用它在</a:t>
            </a:r>
            <a:r>
              <a:rPr lang="en-US" altLang="zh-CN" sz="700" smtClean="0">
                <a:ea typeface="宋体" charset="-122"/>
              </a:rPr>
              <a:t>UA</a:t>
            </a:r>
            <a:r>
              <a:rPr lang="zh-CN" altLang="en-US" sz="700" smtClean="0">
                <a:ea typeface="宋体" charset="-122"/>
              </a:rPr>
              <a:t>与</a:t>
            </a:r>
            <a:r>
              <a:rPr lang="en-US" altLang="zh-CN" sz="700" smtClean="0">
                <a:ea typeface="宋体" charset="-122"/>
              </a:rPr>
              <a:t>MTA</a:t>
            </a:r>
            <a:r>
              <a:rPr lang="zh-CN" altLang="en-US" sz="700" smtClean="0">
                <a:ea typeface="宋体" charset="-122"/>
              </a:rPr>
              <a:t>之间进行邮件的转发。</a:t>
            </a:r>
            <a:r>
              <a:rPr lang="en-US" altLang="zh-CN" sz="700" smtClean="0">
                <a:ea typeface="宋体" charset="-122"/>
              </a:rPr>
              <a:t>SMTP</a:t>
            </a:r>
            <a:r>
              <a:rPr lang="zh-CN" altLang="en-US" sz="700" smtClean="0">
                <a:ea typeface="宋体" charset="-122"/>
              </a:rPr>
              <a:t>协议能够将报文发送给邮件服务器或者是</a:t>
            </a:r>
            <a:r>
              <a:rPr lang="en-US" altLang="zh-CN" sz="700" smtClean="0">
                <a:ea typeface="宋体" charset="-122"/>
              </a:rPr>
              <a:t>MTA</a:t>
            </a:r>
            <a:r>
              <a:rPr lang="zh-CN" altLang="en-US" sz="700" smtClean="0">
                <a:ea typeface="宋体" charset="-122"/>
              </a:rPr>
              <a:t>，但并没有提供将报文转发至最终目的地的方法，该目的地是指与邮件接收者接口的</a:t>
            </a:r>
            <a:r>
              <a:rPr lang="en-US" altLang="zh-CN" sz="700" smtClean="0">
                <a:ea typeface="宋体" charset="-122"/>
              </a:rPr>
              <a:t>UA</a:t>
            </a:r>
            <a:r>
              <a:rPr lang="zh-CN" altLang="en-US" sz="700" smtClean="0">
                <a:ea typeface="宋体" charset="-122"/>
              </a:rPr>
              <a:t>程序。要使用</a:t>
            </a:r>
            <a:r>
              <a:rPr lang="en-US" altLang="zh-CN" sz="700" smtClean="0">
                <a:ea typeface="宋体" charset="-122"/>
              </a:rPr>
              <a:t>UA</a:t>
            </a:r>
            <a:r>
              <a:rPr lang="zh-CN" altLang="en-US" sz="700" smtClean="0">
                <a:ea typeface="宋体" charset="-122"/>
              </a:rPr>
              <a:t>从</a:t>
            </a:r>
            <a:r>
              <a:rPr lang="en-US" altLang="zh-CN" sz="700" smtClean="0">
                <a:ea typeface="宋体" charset="-122"/>
              </a:rPr>
              <a:t>MTA</a:t>
            </a:r>
            <a:r>
              <a:rPr lang="zh-CN" altLang="en-US" sz="700" smtClean="0">
                <a:ea typeface="宋体" charset="-122"/>
              </a:rPr>
              <a:t>上收取邮件，就要使用邮局协议</a:t>
            </a:r>
            <a:r>
              <a:rPr lang="en-US" altLang="zh-CN" sz="700" smtClean="0">
                <a:ea typeface="宋体" charset="-122"/>
              </a:rPr>
              <a:t>POP</a:t>
            </a:r>
            <a:r>
              <a:rPr lang="zh-CN" altLang="en-US" sz="700" smtClean="0">
                <a:ea typeface="宋体" charset="-122"/>
              </a:rPr>
              <a:t>和互联网消息访问协议</a:t>
            </a:r>
            <a:r>
              <a:rPr lang="en-US" altLang="zh-CN" sz="700" smtClean="0">
                <a:ea typeface="宋体" charset="-122"/>
              </a:rPr>
              <a:t>IMAP</a:t>
            </a:r>
            <a:r>
              <a:rPr lang="zh-CN" altLang="en-US" sz="700" smtClean="0">
                <a:ea typeface="宋体" charset="-122"/>
              </a:rPr>
              <a:t>。常用的</a:t>
            </a:r>
            <a:r>
              <a:rPr lang="en-US" altLang="zh-CN" sz="700" smtClean="0">
                <a:ea typeface="宋体" charset="-122"/>
              </a:rPr>
              <a:t>UA</a:t>
            </a:r>
            <a:r>
              <a:rPr lang="zh-CN" altLang="en-US" sz="700" smtClean="0">
                <a:ea typeface="宋体" charset="-122"/>
              </a:rPr>
              <a:t>有：</a:t>
            </a:r>
            <a:r>
              <a:rPr lang="en-US" altLang="zh-CN" sz="700" smtClean="0">
                <a:ea typeface="宋体" charset="-122"/>
              </a:rPr>
              <a:t>Linux</a:t>
            </a:r>
            <a:r>
              <a:rPr lang="zh-CN" altLang="en-US" sz="700" smtClean="0">
                <a:ea typeface="宋体" charset="-122"/>
              </a:rPr>
              <a:t>环境下的</a:t>
            </a:r>
            <a:r>
              <a:rPr lang="en-US" altLang="zh-CN" sz="700" smtClean="0">
                <a:ea typeface="宋体" charset="-122"/>
              </a:rPr>
              <a:t>mail</a:t>
            </a:r>
            <a:r>
              <a:rPr lang="zh-CN" altLang="en-US" sz="700" smtClean="0">
                <a:ea typeface="宋体" charset="-122"/>
              </a:rPr>
              <a:t>、</a:t>
            </a:r>
            <a:r>
              <a:rPr lang="en-US" altLang="zh-CN" sz="700" smtClean="0">
                <a:ea typeface="宋体" charset="-122"/>
              </a:rPr>
              <a:t>pine</a:t>
            </a:r>
            <a:r>
              <a:rPr lang="zh-CN" altLang="en-US" sz="700" smtClean="0">
                <a:ea typeface="宋体" charset="-122"/>
              </a:rPr>
              <a:t>、</a:t>
            </a:r>
            <a:r>
              <a:rPr lang="en-US" altLang="zh-CN" sz="700" smtClean="0">
                <a:ea typeface="宋体" charset="-122"/>
              </a:rPr>
              <a:t>Netscape; Windows</a:t>
            </a:r>
            <a:r>
              <a:rPr lang="zh-CN" altLang="en-US" sz="700" smtClean="0">
                <a:ea typeface="宋体" charset="-122"/>
              </a:rPr>
              <a:t>环境下的</a:t>
            </a:r>
            <a:r>
              <a:rPr lang="en-US" altLang="zh-CN" sz="700" smtClean="0">
                <a:ea typeface="宋体" charset="-122"/>
              </a:rPr>
              <a:t>Outlook</a:t>
            </a:r>
            <a:r>
              <a:rPr lang="zh-CN" altLang="en-US" sz="700" smtClean="0">
                <a:ea typeface="宋体" charset="-122"/>
              </a:rPr>
              <a:t>、</a:t>
            </a:r>
            <a:r>
              <a:rPr lang="en-US" altLang="zh-CN" sz="700" smtClean="0">
                <a:ea typeface="宋体" charset="-122"/>
              </a:rPr>
              <a:t>Foxmail</a:t>
            </a:r>
            <a:r>
              <a:rPr lang="zh-CN" altLang="en-US" sz="700" smtClean="0">
                <a:ea typeface="宋体" charset="-122"/>
              </a:rPr>
              <a:t>等。常用的</a:t>
            </a:r>
            <a:r>
              <a:rPr lang="en-US" altLang="zh-CN" sz="700" smtClean="0">
                <a:ea typeface="宋体" charset="-122"/>
              </a:rPr>
              <a:t>MTA</a:t>
            </a:r>
            <a:r>
              <a:rPr lang="zh-CN" altLang="en-US" sz="700" smtClean="0">
                <a:ea typeface="宋体" charset="-122"/>
              </a:rPr>
              <a:t>有：</a:t>
            </a:r>
            <a:r>
              <a:rPr lang="en-US" altLang="zh-CN" sz="700" smtClean="0">
                <a:ea typeface="宋体" charset="-122"/>
              </a:rPr>
              <a:t>Linux</a:t>
            </a:r>
            <a:r>
              <a:rPr lang="zh-CN" altLang="en-US" sz="700" smtClean="0">
                <a:ea typeface="宋体" charset="-122"/>
              </a:rPr>
              <a:t>环境下的</a:t>
            </a:r>
            <a:r>
              <a:rPr lang="en-US" altLang="zh-CN" sz="700" smtClean="0">
                <a:ea typeface="宋体" charset="-122"/>
              </a:rPr>
              <a:t>Sendmail</a:t>
            </a:r>
            <a:r>
              <a:rPr lang="zh-CN" altLang="en-US" sz="700" smtClean="0">
                <a:ea typeface="宋体" charset="-122"/>
              </a:rPr>
              <a:t>、</a:t>
            </a:r>
            <a:r>
              <a:rPr lang="en-US" altLang="zh-CN" sz="700" smtClean="0">
                <a:ea typeface="宋体" charset="-122"/>
              </a:rPr>
              <a:t>Qmail</a:t>
            </a:r>
            <a:r>
              <a:rPr lang="zh-CN" altLang="en-US" sz="700" smtClean="0">
                <a:ea typeface="宋体" charset="-122"/>
              </a:rPr>
              <a:t>、</a:t>
            </a:r>
            <a:r>
              <a:rPr lang="en-US" altLang="zh-CN" sz="700" smtClean="0">
                <a:ea typeface="宋体" charset="-122"/>
              </a:rPr>
              <a:t>Postfix</a:t>
            </a:r>
            <a:r>
              <a:rPr lang="zh-CN" altLang="en-US" sz="700" smtClean="0">
                <a:ea typeface="宋体" charset="-122"/>
              </a:rPr>
              <a:t>、</a:t>
            </a:r>
            <a:r>
              <a:rPr lang="en-US" altLang="zh-CN" sz="700" smtClean="0">
                <a:ea typeface="宋体" charset="-122"/>
              </a:rPr>
              <a:t>exim</a:t>
            </a:r>
            <a:r>
              <a:rPr lang="zh-CN" altLang="en-US" sz="700" smtClean="0">
                <a:ea typeface="宋体" charset="-122"/>
              </a:rPr>
              <a:t>等</a:t>
            </a:r>
            <a:r>
              <a:rPr lang="en-US" altLang="zh-CN" sz="700" smtClean="0">
                <a:ea typeface="宋体" charset="-122"/>
              </a:rPr>
              <a:t>; Windows</a:t>
            </a:r>
            <a:r>
              <a:rPr lang="zh-CN" altLang="en-US" sz="700" smtClean="0">
                <a:ea typeface="宋体" charset="-122"/>
              </a:rPr>
              <a:t>环境下的</a:t>
            </a:r>
            <a:r>
              <a:rPr lang="en-US" altLang="zh-CN" sz="700" smtClean="0">
                <a:ea typeface="宋体" charset="-122"/>
              </a:rPr>
              <a:t>Exchange</a:t>
            </a:r>
            <a:r>
              <a:rPr lang="zh-CN" altLang="en-US" sz="700" smtClean="0">
                <a:ea typeface="宋体" charset="-122"/>
              </a:rPr>
              <a:t>、</a:t>
            </a:r>
            <a:r>
              <a:rPr lang="en-US" altLang="zh-CN" sz="700" smtClean="0">
                <a:ea typeface="宋体" charset="-122"/>
              </a:rPr>
              <a:t>imail</a:t>
            </a:r>
            <a:r>
              <a:rPr lang="zh-CN" altLang="en-US" sz="700" smtClean="0">
                <a:ea typeface="宋体" charset="-122"/>
              </a:rPr>
              <a:t>等。</a:t>
            </a:r>
          </a:p>
          <a:p>
            <a:endParaRPr lang="zh-CN" altLang="en-US" sz="700" smtClean="0">
              <a:ea typeface="宋体" charset="-122"/>
            </a:endParaRPr>
          </a:p>
          <a:p>
            <a:endParaRPr lang="en-US" altLang="zh-CN" sz="7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2325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>
              <a:buFontTx/>
              <a:buAutoNum type="arabicParenR"/>
            </a:pPr>
            <a:r>
              <a:rPr lang="zh-CN" altLang="en-US" dirty="0" smtClean="0">
                <a:ea typeface="宋体" charset="-122"/>
              </a:rPr>
              <a:t>用户</a:t>
            </a:r>
            <a:r>
              <a:rPr lang="en-US" altLang="zh-CN" dirty="0" smtClean="0">
                <a:ea typeface="宋体" charset="-122"/>
              </a:rPr>
              <a:t>A</a:t>
            </a:r>
            <a:r>
              <a:rPr lang="zh-CN" altLang="en-US" dirty="0" smtClean="0">
                <a:ea typeface="宋体" charset="-122"/>
              </a:rPr>
              <a:t>使用主机</a:t>
            </a:r>
            <a:r>
              <a:rPr lang="en-US" altLang="zh-CN" dirty="0" smtClean="0">
                <a:ea typeface="宋体" charset="-122"/>
              </a:rPr>
              <a:t>A</a:t>
            </a:r>
            <a:r>
              <a:rPr lang="zh-CN" altLang="en-US" dirty="0" smtClean="0">
                <a:ea typeface="宋体" charset="-122"/>
              </a:rPr>
              <a:t>上的用户代理软件，将写给用户</a:t>
            </a:r>
            <a:r>
              <a:rPr lang="en-US" altLang="zh-CN" dirty="0" smtClean="0">
                <a:ea typeface="宋体" charset="-122"/>
              </a:rPr>
              <a:t>B</a:t>
            </a:r>
            <a:r>
              <a:rPr lang="zh-CN" altLang="en-US" dirty="0" smtClean="0">
                <a:ea typeface="宋体" charset="-122"/>
              </a:rPr>
              <a:t>的邮件报文发给自己注册的邮件服务器</a:t>
            </a:r>
            <a:r>
              <a:rPr lang="en-US" altLang="zh-CN" dirty="0" smtClean="0">
                <a:ea typeface="宋体" charset="-122"/>
              </a:rPr>
              <a:t>A</a:t>
            </a:r>
            <a:r>
              <a:rPr lang="zh-CN" altLang="en-US" dirty="0" smtClean="0">
                <a:ea typeface="宋体" charset="-122"/>
              </a:rPr>
              <a:t>。邮件服务器</a:t>
            </a:r>
            <a:r>
              <a:rPr lang="en-US" altLang="zh-CN" dirty="0" smtClean="0">
                <a:ea typeface="宋体" charset="-122"/>
              </a:rPr>
              <a:t>A</a:t>
            </a:r>
            <a:r>
              <a:rPr lang="zh-CN" altLang="en-US" dirty="0" smtClean="0">
                <a:ea typeface="宋体" charset="-122"/>
              </a:rPr>
              <a:t>接收并存储，通知用户</a:t>
            </a:r>
            <a:r>
              <a:rPr lang="en-US" altLang="zh-CN" dirty="0" smtClean="0">
                <a:ea typeface="宋体" charset="-122"/>
              </a:rPr>
              <a:t>A “</a:t>
            </a:r>
            <a:r>
              <a:rPr lang="zh-CN" altLang="en-US" dirty="0" smtClean="0">
                <a:ea typeface="宋体" charset="-122"/>
              </a:rPr>
              <a:t>成功发送”；</a:t>
            </a:r>
          </a:p>
          <a:p>
            <a:pPr marL="228600" indent="-228600">
              <a:buFontTx/>
              <a:buAutoNum type="arabicParenR"/>
            </a:pPr>
            <a:r>
              <a:rPr lang="zh-CN" altLang="en-US" dirty="0" smtClean="0">
                <a:ea typeface="宋体" charset="-122"/>
              </a:rPr>
              <a:t>邮件服务器</a:t>
            </a:r>
            <a:r>
              <a:rPr lang="en-US" altLang="zh-CN" dirty="0" smtClean="0">
                <a:ea typeface="宋体" charset="-122"/>
              </a:rPr>
              <a:t>A</a:t>
            </a:r>
            <a:r>
              <a:rPr lang="zh-CN" altLang="en-US" dirty="0" smtClean="0">
                <a:ea typeface="宋体" charset="-122"/>
              </a:rPr>
              <a:t>根据用户</a:t>
            </a:r>
            <a:r>
              <a:rPr lang="en-US" altLang="zh-CN" dirty="0" smtClean="0">
                <a:ea typeface="宋体" charset="-122"/>
              </a:rPr>
              <a:t>B</a:t>
            </a:r>
            <a:r>
              <a:rPr lang="zh-CN" altLang="en-US" dirty="0" smtClean="0">
                <a:ea typeface="宋体" charset="-122"/>
              </a:rPr>
              <a:t>的“电子邮件地址”判断发往何处。首先向</a:t>
            </a:r>
            <a:r>
              <a:rPr lang="en-US" altLang="zh-CN" dirty="0" smtClean="0">
                <a:ea typeface="宋体" charset="-122"/>
              </a:rPr>
              <a:t>DNS</a:t>
            </a:r>
            <a:r>
              <a:rPr lang="zh-CN" altLang="en-US" dirty="0" smtClean="0">
                <a:ea typeface="宋体" charset="-122"/>
              </a:rPr>
              <a:t>系统查询该信箱的邮件交换资源记录；</a:t>
            </a:r>
          </a:p>
          <a:p>
            <a:pPr marL="228600" indent="-228600">
              <a:buFontTx/>
              <a:buAutoNum type="arabicParenR"/>
            </a:pPr>
            <a:r>
              <a:rPr lang="zh-CN" altLang="en-US" dirty="0" smtClean="0">
                <a:ea typeface="宋体" charset="-122"/>
              </a:rPr>
              <a:t>邮件交换资源记录给出两个邮件交换系统：邮件服务器</a:t>
            </a:r>
            <a:r>
              <a:rPr lang="en-US" altLang="zh-CN" dirty="0" smtClean="0">
                <a:ea typeface="宋体" charset="-122"/>
              </a:rPr>
              <a:t>B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C</a:t>
            </a:r>
            <a:r>
              <a:rPr lang="zh-CN" altLang="en-US" dirty="0" smtClean="0">
                <a:ea typeface="宋体" charset="-122"/>
              </a:rPr>
              <a:t>都可以接收，邮件服务器</a:t>
            </a:r>
            <a:r>
              <a:rPr lang="en-US" altLang="zh-CN" dirty="0" smtClean="0">
                <a:ea typeface="宋体" charset="-122"/>
              </a:rPr>
              <a:t>C</a:t>
            </a:r>
            <a:r>
              <a:rPr lang="zh-CN" altLang="en-US" dirty="0" smtClean="0">
                <a:ea typeface="宋体" charset="-122"/>
              </a:rPr>
              <a:t>优先级更高；</a:t>
            </a:r>
          </a:p>
          <a:p>
            <a:pPr marL="228600" indent="-228600">
              <a:buFontTx/>
              <a:buAutoNum type="arabicParenR"/>
            </a:pPr>
            <a:r>
              <a:rPr lang="zh-CN" altLang="en-US" dirty="0" smtClean="0">
                <a:ea typeface="宋体" charset="-122"/>
              </a:rPr>
              <a:t>邮件服务器</a:t>
            </a:r>
            <a:r>
              <a:rPr lang="en-US" altLang="zh-CN" dirty="0" smtClean="0">
                <a:ea typeface="宋体" charset="-122"/>
              </a:rPr>
              <a:t>C</a:t>
            </a:r>
            <a:r>
              <a:rPr lang="zh-CN" altLang="en-US" dirty="0" smtClean="0">
                <a:ea typeface="宋体" charset="-122"/>
              </a:rPr>
              <a:t>需要再次查询邮件交换资源记录；</a:t>
            </a:r>
          </a:p>
          <a:p>
            <a:pPr marL="228600" indent="-228600">
              <a:buFontTx/>
              <a:buAutoNum type="arabicParenR"/>
            </a:pPr>
            <a:r>
              <a:rPr lang="zh-CN" altLang="en-US" dirty="0" smtClean="0">
                <a:ea typeface="宋体" charset="-122"/>
              </a:rPr>
              <a:t>邮件服务器</a:t>
            </a:r>
            <a:r>
              <a:rPr lang="en-US" altLang="zh-CN" dirty="0" smtClean="0">
                <a:ea typeface="宋体" charset="-122"/>
              </a:rPr>
              <a:t>B</a:t>
            </a:r>
            <a:r>
              <a:rPr lang="zh-CN" altLang="en-US" dirty="0" smtClean="0">
                <a:ea typeface="宋体" charset="-122"/>
              </a:rPr>
              <a:t>；</a:t>
            </a:r>
          </a:p>
          <a:p>
            <a:pPr marL="228600" indent="-228600">
              <a:buFontTx/>
              <a:buAutoNum type="arabicParenR"/>
            </a:pPr>
            <a:r>
              <a:rPr lang="zh-CN" altLang="en-US" dirty="0" smtClean="0">
                <a:ea typeface="宋体" charset="-122"/>
              </a:rPr>
              <a:t>用户</a:t>
            </a:r>
            <a:r>
              <a:rPr lang="en-US" altLang="zh-CN" dirty="0" smtClean="0">
                <a:ea typeface="宋体" charset="-122"/>
              </a:rPr>
              <a:t>B</a:t>
            </a:r>
            <a:r>
              <a:rPr lang="zh-CN" altLang="en-US" dirty="0" smtClean="0">
                <a:ea typeface="宋体" charset="-122"/>
              </a:rPr>
              <a:t>接收。</a:t>
            </a:r>
          </a:p>
        </p:txBody>
      </p:sp>
    </p:spTree>
    <p:extLst>
      <p:ext uri="{BB962C8B-B14F-4D97-AF65-F5344CB8AC3E}">
        <p14:creationId xmlns:p14="http://schemas.microsoft.com/office/powerpoint/2010/main" val="1736863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一、邮件通过用户代理软件传送到本地邮件服务器；</a:t>
            </a:r>
          </a:p>
          <a:p>
            <a:r>
              <a:rPr lang="zh-CN" altLang="en-US" dirty="0" smtClean="0">
                <a:ea typeface="宋体" charset="-122"/>
              </a:rPr>
              <a:t>二、本地邮件服务器作为</a:t>
            </a:r>
            <a:r>
              <a:rPr lang="en-US" altLang="zh-CN" dirty="0" smtClean="0">
                <a:ea typeface="宋体" charset="-122"/>
              </a:rPr>
              <a:t>SMTP </a:t>
            </a:r>
            <a:r>
              <a:rPr lang="zh-CN" altLang="en-US" dirty="0" smtClean="0">
                <a:ea typeface="宋体" charset="-122"/>
              </a:rPr>
              <a:t>客户，将报文转发给作为</a:t>
            </a:r>
            <a:r>
              <a:rPr lang="en-US" altLang="zh-CN" dirty="0" smtClean="0">
                <a:ea typeface="宋体" charset="-122"/>
              </a:rPr>
              <a:t>SMTP </a:t>
            </a:r>
            <a:r>
              <a:rPr lang="zh-CN" altLang="en-US" dirty="0" smtClean="0">
                <a:ea typeface="宋体" charset="-122"/>
              </a:rPr>
              <a:t>服务器的远程服务器</a:t>
            </a:r>
          </a:p>
          <a:p>
            <a:r>
              <a:rPr lang="zh-CN" altLang="en-US" dirty="0" smtClean="0">
                <a:ea typeface="宋体" charset="-122"/>
              </a:rPr>
              <a:t>三、</a:t>
            </a:r>
            <a:r>
              <a:rPr lang="en-US" altLang="zh-CN" dirty="0" smtClean="0">
                <a:ea typeface="宋体" charset="-122"/>
              </a:rPr>
              <a:t>POP3</a:t>
            </a:r>
            <a:r>
              <a:rPr lang="zh-CN" altLang="en-US" dirty="0" smtClean="0">
                <a:ea typeface="宋体" charset="-122"/>
              </a:rPr>
              <a:t>或</a:t>
            </a:r>
            <a:r>
              <a:rPr lang="en-US" altLang="zh-CN" dirty="0" smtClean="0">
                <a:ea typeface="宋体" charset="-122"/>
              </a:rPr>
              <a:t>IMAP4</a:t>
            </a:r>
            <a:r>
              <a:rPr lang="zh-CN" altLang="en-US" dirty="0" smtClean="0">
                <a:ea typeface="宋体" charset="-122"/>
              </a:rPr>
              <a:t>接收。</a:t>
            </a:r>
          </a:p>
          <a:p>
            <a:r>
              <a:rPr lang="en-US" altLang="zh-CN" dirty="0" smtClean="0">
                <a:ea typeface="宋体" charset="-122"/>
              </a:rPr>
              <a:t>TCP</a:t>
            </a:r>
            <a:r>
              <a:rPr lang="zh-CN" altLang="en-US" dirty="0" smtClean="0">
                <a:ea typeface="宋体" charset="-122"/>
              </a:rPr>
              <a:t>连接过程：</a:t>
            </a:r>
          </a:p>
          <a:p>
            <a:r>
              <a:rPr lang="en-US" altLang="zh-CN" dirty="0" smtClean="0">
                <a:ea typeface="宋体" charset="-122"/>
              </a:rPr>
              <a:t>1. </a:t>
            </a:r>
            <a:r>
              <a:rPr lang="zh-CN" altLang="en-US" dirty="0" smtClean="0">
                <a:ea typeface="宋体" charset="-122"/>
              </a:rPr>
              <a:t>连接建立：连接是在发送主机的 </a:t>
            </a:r>
            <a:r>
              <a:rPr lang="en-US" altLang="zh-CN" dirty="0" smtClean="0">
                <a:ea typeface="宋体" charset="-122"/>
              </a:rPr>
              <a:t>SMTP </a:t>
            </a:r>
            <a:r>
              <a:rPr lang="zh-CN" altLang="en-US" dirty="0" smtClean="0">
                <a:ea typeface="宋体" charset="-122"/>
              </a:rPr>
              <a:t>客户和接收主机的</a:t>
            </a:r>
            <a:r>
              <a:rPr lang="en-US" altLang="zh-CN" dirty="0" smtClean="0">
                <a:ea typeface="宋体" charset="-122"/>
              </a:rPr>
              <a:t>SMTP </a:t>
            </a:r>
            <a:r>
              <a:rPr lang="zh-CN" altLang="en-US" dirty="0" smtClean="0">
                <a:ea typeface="宋体" charset="-122"/>
              </a:rPr>
              <a:t>服务器之间建立的。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SMTP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不使用中间的邮件服务器。不管发送端和接收端的邮件服务器相隔有多远，不管在邮件的传送过程中要经过多少个路由器，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TCP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连接总是在发送端和接收端这两个邮件服务器之间直接建立。</a:t>
            </a:r>
            <a:r>
              <a:rPr lang="en-US" altLang="zh-CN" dirty="0" smtClean="0">
                <a:ea typeface="宋体" charset="-122"/>
              </a:rPr>
              <a:t>2. </a:t>
            </a:r>
            <a:r>
              <a:rPr lang="zh-CN" altLang="en-US" dirty="0" smtClean="0">
                <a:ea typeface="宋体" charset="-122"/>
              </a:rPr>
              <a:t>邮件传送。</a:t>
            </a:r>
            <a:r>
              <a:rPr lang="en-US" altLang="zh-CN" dirty="0" smtClean="0">
                <a:ea typeface="宋体" charset="-122"/>
              </a:rPr>
              <a:t>3. </a:t>
            </a:r>
            <a:r>
              <a:rPr lang="zh-CN" altLang="en-US" dirty="0" smtClean="0">
                <a:ea typeface="宋体" charset="-122"/>
              </a:rPr>
              <a:t>连接释放：邮件发送完毕后，</a:t>
            </a:r>
            <a:r>
              <a:rPr lang="en-US" altLang="zh-CN" dirty="0" smtClean="0">
                <a:ea typeface="宋体" charset="-122"/>
              </a:rPr>
              <a:t>SMTP </a:t>
            </a:r>
            <a:r>
              <a:rPr lang="zh-CN" altLang="en-US" dirty="0" smtClean="0">
                <a:ea typeface="宋体" charset="-122"/>
              </a:rPr>
              <a:t>应释放 </a:t>
            </a:r>
            <a:r>
              <a:rPr lang="en-US" altLang="zh-CN" dirty="0" smtClean="0">
                <a:ea typeface="宋体" charset="-122"/>
              </a:rPr>
              <a:t>TCP </a:t>
            </a:r>
            <a:r>
              <a:rPr lang="zh-CN" altLang="en-US" dirty="0" smtClean="0">
                <a:ea typeface="宋体" charset="-122"/>
              </a:rPr>
              <a:t>连接。</a:t>
            </a:r>
          </a:p>
        </p:txBody>
      </p:sp>
    </p:spTree>
    <p:extLst>
      <p:ext uri="{BB962C8B-B14F-4D97-AF65-F5344CB8AC3E}">
        <p14:creationId xmlns:p14="http://schemas.microsoft.com/office/powerpoint/2010/main" val="4294796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邮件对象由信封和内容两部分组成。内容又分为首部和主题两部分。</a:t>
            </a:r>
          </a:p>
          <a:p>
            <a:r>
              <a:rPr lang="zh-CN" altLang="en-US" smtClean="0">
                <a:ea typeface="宋体" charset="-122"/>
              </a:rPr>
              <a:t>信封是一种</a:t>
            </a:r>
            <a:r>
              <a:rPr lang="en-US" altLang="zh-CN" smtClean="0">
                <a:ea typeface="宋体" charset="-122"/>
              </a:rPr>
              <a:t>SMTP</a:t>
            </a:r>
            <a:r>
              <a:rPr lang="zh-CN" altLang="en-US" smtClean="0">
                <a:ea typeface="宋体" charset="-122"/>
              </a:rPr>
              <a:t>协议命令。报文由报文行组成，各行之间用回车、换行符分隔。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5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E1067-5388-4BBE-8F2D-3CC90BBB96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0F1D5-26BB-44A0-8CCC-3C7740306D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108575" y="428625"/>
            <a:ext cx="1606550" cy="4144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428625"/>
            <a:ext cx="4670425" cy="41449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9F621-F7F5-45B5-9DEB-A1E35EE491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7188" y="1485900"/>
            <a:ext cx="3101975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11563" y="1485900"/>
            <a:ext cx="3103562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FD158-68E6-4C91-BB50-FDA6F76247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108575" y="428625"/>
            <a:ext cx="1606550" cy="4144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428625"/>
            <a:ext cx="4670425" cy="41449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2A173-2EF5-4F24-B183-8A7C999030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7188" y="1485900"/>
            <a:ext cx="3101975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11563" y="1485900"/>
            <a:ext cx="3103562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B9C0B-C607-4B8A-97F2-F484FFF7ED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EAEBB-2856-4146-93B0-43608910B5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D1181-86BD-49EE-8B28-EB0E8B19C1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7437C-239A-4F6C-8AA4-2FD56F1F62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5E9E7-9414-488B-B422-BDC55165FD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3CDEA-9CEC-4FDF-B66E-E87AF0005B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8625"/>
            <a:ext cx="6429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一级标题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485900"/>
            <a:ext cx="6357937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二级标题</a:t>
            </a:r>
            <a:endParaRPr lang="en-US" altLang="zh-CN" smtClean="0"/>
          </a:p>
          <a:p>
            <a:pPr lvl="1"/>
            <a:r>
              <a:rPr lang="zh-CN" altLang="en-US" smtClean="0"/>
              <a:t>三级标题</a:t>
            </a:r>
          </a:p>
          <a:p>
            <a:pPr lvl="2"/>
            <a:r>
              <a:rPr lang="zh-CN" altLang="en-US" smtClean="0"/>
              <a:t>四级标题</a:t>
            </a:r>
          </a:p>
          <a:p>
            <a:pPr lvl="3"/>
            <a:r>
              <a:rPr lang="zh-CN" altLang="en-US" smtClean="0"/>
              <a:t>五级标题</a:t>
            </a:r>
          </a:p>
          <a:p>
            <a:pPr lvl="4"/>
            <a:r>
              <a:rPr lang="zh-CN" altLang="en-US" smtClean="0"/>
              <a:t>六级标题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3475" y="4856163"/>
            <a:ext cx="2895600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000" b="1" u="none">
                <a:solidFill>
                  <a:srgbClr val="000099"/>
                </a:solidFill>
              </a:defRPr>
            </a:lvl1pPr>
          </a:lstStyle>
          <a:p>
            <a:pPr>
              <a:defRPr/>
            </a:pPr>
            <a:fld id="{3DC753D4-00A1-4D06-831F-463F569B5B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7" r:id="rId2"/>
    <p:sldLayoutId id="2147483676" r:id="rId3"/>
    <p:sldLayoutId id="2147483675" r:id="rId4"/>
    <p:sldLayoutId id="2147483674" r:id="rId5"/>
    <p:sldLayoutId id="2147483673" r:id="rId6"/>
    <p:sldLayoutId id="2147483672" r:id="rId7"/>
    <p:sldLayoutId id="2147483671" r:id="rId8"/>
    <p:sldLayoutId id="2147483670" r:id="rId9"/>
    <p:sldLayoutId id="2147483669" r:id="rId10"/>
    <p:sldLayoutId id="2147483668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6732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26732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8625"/>
            <a:ext cx="6429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一级标题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485900"/>
            <a:ext cx="6357937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二级标题</a:t>
            </a:r>
            <a:endParaRPr lang="en-US" altLang="zh-CN" smtClean="0"/>
          </a:p>
          <a:p>
            <a:pPr lvl="1"/>
            <a:r>
              <a:rPr lang="zh-CN" altLang="en-US" smtClean="0"/>
              <a:t>三级标题</a:t>
            </a:r>
          </a:p>
          <a:p>
            <a:pPr lvl="2"/>
            <a:r>
              <a:rPr lang="zh-CN" altLang="en-US" smtClean="0"/>
              <a:t>四级标题</a:t>
            </a:r>
          </a:p>
          <a:p>
            <a:pPr lvl="3"/>
            <a:r>
              <a:rPr lang="zh-CN" altLang="en-US" smtClean="0"/>
              <a:t>五级标题</a:t>
            </a:r>
          </a:p>
          <a:p>
            <a:pPr lvl="4"/>
            <a:r>
              <a:rPr lang="zh-CN" altLang="en-US" smtClean="0"/>
              <a:t>六级标题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</p:sldLayoutIdLst>
  <p:transition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6732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26732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ctrTitle" idx="4294967295"/>
          </p:nvPr>
        </p:nvSpPr>
        <p:spPr>
          <a:xfrm>
            <a:off x="2571750" y="2027238"/>
            <a:ext cx="5448300" cy="1046162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rgbClr val="003366"/>
                </a:solidFill>
                <a:latin typeface="华文新魏" pitchFamily="2" charset="-122"/>
              </a:rPr>
              <a:t>计算机网络</a:t>
            </a:r>
            <a:endParaRPr lang="zh-CN" altLang="en-US" sz="4000" dirty="0" smtClean="0">
              <a:solidFill>
                <a:srgbClr val="003366"/>
              </a:solidFill>
            </a:endParaRPr>
          </a:p>
        </p:txBody>
      </p:sp>
      <p:sp>
        <p:nvSpPr>
          <p:cNvPr id="27650" name="副标题 2"/>
          <p:cNvSpPr>
            <a:spLocks noGrp="1"/>
          </p:cNvSpPr>
          <p:nvPr>
            <p:ph type="subTitle" idx="4294967295"/>
          </p:nvPr>
        </p:nvSpPr>
        <p:spPr>
          <a:xfrm>
            <a:off x="2428875" y="3630613"/>
            <a:ext cx="4914900" cy="1014412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zh-CN" altLang="en-US" sz="2800" b="1" dirty="0" smtClean="0">
                <a:solidFill>
                  <a:srgbClr val="003366"/>
                </a:solidFill>
                <a:latin typeface="微软雅黑" pitchFamily="34" charset="-122"/>
              </a:rPr>
              <a:t>王宇新</a:t>
            </a:r>
          </a:p>
          <a:p>
            <a:pPr marL="0" indent="0" algn="ctr" eaLnBrk="1" hangingPunct="1">
              <a:buFontTx/>
              <a:buNone/>
            </a:pPr>
            <a:r>
              <a:rPr lang="zh-CN" altLang="en-US" sz="2800" b="1" dirty="0" smtClean="0">
                <a:solidFill>
                  <a:srgbClr val="003366"/>
                </a:solidFill>
                <a:latin typeface="微软雅黑" pitchFamily="34" charset="-122"/>
              </a:rPr>
              <a:t>大连理工大学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标题 1"/>
          <p:cNvSpPr>
            <a:spLocks noGrp="1"/>
          </p:cNvSpPr>
          <p:nvPr>
            <p:ph type="title" idx="4294967295"/>
          </p:nvPr>
        </p:nvSpPr>
        <p:spPr>
          <a:xfrm>
            <a:off x="828675" y="4359275"/>
            <a:ext cx="4100513" cy="503238"/>
          </a:xfrm>
        </p:spPr>
        <p:txBody>
          <a:bodyPr/>
          <a:lstStyle/>
          <a:p>
            <a:pPr algn="l"/>
            <a:r>
              <a:rPr lang="zh-CN" altLang="en-US" sz="2000" b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中继</a:t>
            </a:r>
            <a:r>
              <a:rPr lang="en-US" altLang="zh-CN" sz="2000" b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MTA</a:t>
            </a:r>
            <a:r>
              <a:rPr lang="zh-CN" altLang="en-US" sz="2000" b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服务器转发邮件的结构</a:t>
            </a:r>
          </a:p>
        </p:txBody>
      </p:sp>
      <p:sp>
        <p:nvSpPr>
          <p:cNvPr id="450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b="1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graphicFrame>
        <p:nvGraphicFramePr>
          <p:cNvPr id="45061" name="Object 1"/>
          <p:cNvGraphicFramePr>
            <a:graphicFrameLocks noChangeAspect="1"/>
          </p:cNvGraphicFramePr>
          <p:nvPr/>
        </p:nvGraphicFramePr>
        <p:xfrm>
          <a:off x="647700" y="1762125"/>
          <a:ext cx="4167188" cy="28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Visio" r:id="rId3" imgW="2662809" imgH="1812798" progId="Visio.Drawing.11">
                  <p:embed/>
                </p:oleObj>
              </mc:Choice>
              <mc:Fallback>
                <p:oleObj name="Visio" r:id="rId3" imgW="2662809" imgH="181279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762125"/>
                        <a:ext cx="4167188" cy="281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内容占位符 2"/>
          <p:cNvSpPr>
            <a:spLocks/>
          </p:cNvSpPr>
          <p:nvPr/>
        </p:nvSpPr>
        <p:spPr bwMode="auto">
          <a:xfrm>
            <a:off x="395288" y="844550"/>
            <a:ext cx="5761037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/>
              <a:t>在实际的电子邮件系统中，发送端用户需要通过多个中继</a:t>
            </a:r>
            <a:r>
              <a:rPr lang="en-US" altLang="zh-CN" b="1" dirty="0"/>
              <a:t>MTA</a:t>
            </a:r>
            <a:r>
              <a:rPr lang="zh-CN" altLang="en-US" b="1" dirty="0"/>
              <a:t>服务器，存储转发邮件。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标题 1"/>
          <p:cNvSpPr>
            <a:spLocks noGrp="1"/>
          </p:cNvSpPr>
          <p:nvPr>
            <p:ph type="title" idx="4294967295"/>
          </p:nvPr>
        </p:nvSpPr>
        <p:spPr>
          <a:xfrm>
            <a:off x="428625" y="642938"/>
            <a:ext cx="7815263" cy="1042987"/>
          </a:xfrm>
        </p:spPr>
        <p:txBody>
          <a:bodyPr/>
          <a:lstStyle/>
          <a:p>
            <a:pPr algn="l"/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在互联网中邮件报文传输过程</a:t>
            </a:r>
          </a:p>
        </p:txBody>
      </p:sp>
      <p:sp>
        <p:nvSpPr>
          <p:cNvPr id="460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b="1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graphicFrame>
        <p:nvGraphicFramePr>
          <p:cNvPr id="4608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190981"/>
              </p:ext>
            </p:extLst>
          </p:nvPr>
        </p:nvGraphicFramePr>
        <p:xfrm>
          <a:off x="107504" y="1420416"/>
          <a:ext cx="7439966" cy="3528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Visio" r:id="rId4" imgW="5716905" imgH="2902458" progId="Visio.Drawing.11">
                  <p:embed/>
                </p:oleObj>
              </mc:Choice>
              <mc:Fallback>
                <p:oleObj name="Visio" r:id="rId4" imgW="5716905" imgH="2902458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420416"/>
                        <a:ext cx="7439966" cy="3528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23528" y="1672114"/>
            <a:ext cx="20162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ea typeface="宋体" charset="-122"/>
              </a:rPr>
              <a:t>向</a:t>
            </a:r>
            <a:r>
              <a:rPr lang="en-US" altLang="zh-CN" b="1" dirty="0">
                <a:ea typeface="宋体" charset="-122"/>
              </a:rPr>
              <a:t>DNS</a:t>
            </a:r>
            <a:r>
              <a:rPr lang="zh-CN" altLang="en-US" b="1" dirty="0">
                <a:ea typeface="宋体" charset="-122"/>
              </a:rPr>
              <a:t>系统查询该信箱的邮件交换资源记录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标题 1"/>
          <p:cNvSpPr>
            <a:spLocks noGrp="1"/>
          </p:cNvSpPr>
          <p:nvPr>
            <p:ph type="title" idx="4294967295"/>
          </p:nvPr>
        </p:nvSpPr>
        <p:spPr>
          <a:xfrm>
            <a:off x="428625" y="698500"/>
            <a:ext cx="6429375" cy="722313"/>
          </a:xfrm>
        </p:spPr>
        <p:txBody>
          <a:bodyPr/>
          <a:lstStyle/>
          <a:p>
            <a:pPr algn="l"/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三、邮件报文交付的</a:t>
            </a:r>
            <a:r>
              <a:rPr lang="en-US" altLang="zh-CN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个阶段</a:t>
            </a:r>
            <a:endParaRPr lang="en-US" altLang="zh-CN" sz="2400" smtClean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b="1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graphicFrame>
        <p:nvGraphicFramePr>
          <p:cNvPr id="48133" name="Object 8"/>
          <p:cNvGraphicFramePr>
            <a:graphicFrameLocks noChangeAspect="1"/>
          </p:cNvGraphicFramePr>
          <p:nvPr/>
        </p:nvGraphicFramePr>
        <p:xfrm>
          <a:off x="393700" y="1408113"/>
          <a:ext cx="5749925" cy="345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Visio" r:id="rId4" imgW="4961382" imgH="3493389" progId="Visio.Drawing.11">
                  <p:embed/>
                </p:oleObj>
              </mc:Choice>
              <mc:Fallback>
                <p:oleObj name="Visio" r:id="rId4" imgW="4961382" imgH="3493389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408113"/>
                        <a:ext cx="5749925" cy="345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79512" y="3563886"/>
            <a:ext cx="38164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+mn-ea"/>
                <a:ea typeface="+mn-ea"/>
              </a:rPr>
              <a:t>一、</a:t>
            </a:r>
            <a:r>
              <a:rPr lang="zh-CN" altLang="en-US" sz="1600" dirty="0">
                <a:latin typeface="+mn-ea"/>
                <a:ea typeface="+mn-ea"/>
              </a:rPr>
              <a:t>邮件通过用户代理软件传送到本地邮件服务器</a:t>
            </a:r>
            <a:r>
              <a:rPr lang="zh-CN" altLang="en-US" sz="1600" dirty="0" smtClean="0">
                <a:latin typeface="+mn-ea"/>
                <a:ea typeface="+mn-ea"/>
              </a:rPr>
              <a:t>；</a:t>
            </a:r>
            <a:r>
              <a:rPr lang="zh-CN" altLang="en-US" sz="1600" dirty="0" smtClean="0">
                <a:solidFill>
                  <a:srgbClr val="C00000"/>
                </a:solidFill>
                <a:latin typeface="+mn-ea"/>
                <a:ea typeface="+mn-ea"/>
              </a:rPr>
              <a:t>二</a:t>
            </a:r>
            <a:r>
              <a:rPr lang="zh-CN" altLang="en-US" sz="1600" dirty="0">
                <a:solidFill>
                  <a:srgbClr val="C00000"/>
                </a:solidFill>
                <a:latin typeface="+mn-ea"/>
                <a:ea typeface="+mn-ea"/>
              </a:rPr>
              <a:t>、</a:t>
            </a:r>
            <a:r>
              <a:rPr lang="zh-CN" altLang="en-US" sz="1600" dirty="0">
                <a:latin typeface="+mn-ea"/>
                <a:ea typeface="+mn-ea"/>
              </a:rPr>
              <a:t>本地邮件服务器作为</a:t>
            </a:r>
            <a:r>
              <a:rPr lang="en-US" altLang="zh-CN" sz="1600" dirty="0">
                <a:latin typeface="+mn-ea"/>
                <a:ea typeface="+mn-ea"/>
              </a:rPr>
              <a:t>SMTP </a:t>
            </a:r>
            <a:r>
              <a:rPr lang="zh-CN" altLang="en-US" sz="1600" dirty="0">
                <a:latin typeface="+mn-ea"/>
                <a:ea typeface="+mn-ea"/>
              </a:rPr>
              <a:t>客户，将报文转发给作为</a:t>
            </a:r>
            <a:r>
              <a:rPr lang="en-US" altLang="zh-CN" sz="1600" dirty="0">
                <a:latin typeface="+mn-ea"/>
                <a:ea typeface="+mn-ea"/>
              </a:rPr>
              <a:t>SMTP </a:t>
            </a:r>
            <a:r>
              <a:rPr lang="zh-CN" altLang="en-US" sz="1600" dirty="0">
                <a:latin typeface="+mn-ea"/>
                <a:ea typeface="+mn-ea"/>
              </a:rPr>
              <a:t>服务器的远程</a:t>
            </a:r>
            <a:r>
              <a:rPr lang="zh-CN" altLang="en-US" sz="1600" dirty="0" smtClean="0">
                <a:latin typeface="+mn-ea"/>
                <a:ea typeface="+mn-ea"/>
              </a:rPr>
              <a:t>服务器；</a:t>
            </a:r>
            <a:r>
              <a:rPr lang="zh-CN" altLang="en-US" sz="1600" dirty="0" smtClean="0">
                <a:solidFill>
                  <a:srgbClr val="C00000"/>
                </a:solidFill>
                <a:latin typeface="+mn-ea"/>
                <a:ea typeface="+mn-ea"/>
              </a:rPr>
              <a:t>三</a:t>
            </a:r>
            <a:r>
              <a:rPr lang="zh-CN" altLang="en-US" sz="1600" dirty="0">
                <a:solidFill>
                  <a:srgbClr val="C00000"/>
                </a:solidFill>
                <a:latin typeface="+mn-ea"/>
                <a:ea typeface="+mn-ea"/>
              </a:rPr>
              <a:t>、</a:t>
            </a:r>
            <a:r>
              <a:rPr lang="en-US" altLang="zh-CN" sz="1600" dirty="0">
                <a:latin typeface="+mn-ea"/>
                <a:ea typeface="+mn-ea"/>
              </a:rPr>
              <a:t>POP3</a:t>
            </a:r>
            <a:r>
              <a:rPr lang="zh-CN" altLang="en-US" sz="1600" dirty="0">
                <a:latin typeface="+mn-ea"/>
                <a:ea typeface="+mn-ea"/>
              </a:rPr>
              <a:t>或</a:t>
            </a:r>
            <a:r>
              <a:rPr lang="en-US" altLang="zh-CN" sz="1600" dirty="0">
                <a:latin typeface="+mn-ea"/>
                <a:ea typeface="+mn-ea"/>
              </a:rPr>
              <a:t>IMAP4</a:t>
            </a:r>
            <a:r>
              <a:rPr lang="zh-CN" altLang="en-US" sz="1600" dirty="0">
                <a:latin typeface="+mn-ea"/>
                <a:ea typeface="+mn-ea"/>
              </a:rPr>
              <a:t>接收。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标题 1"/>
          <p:cNvSpPr>
            <a:spLocks noGrp="1"/>
          </p:cNvSpPr>
          <p:nvPr>
            <p:ph type="title" idx="4294967295"/>
          </p:nvPr>
        </p:nvSpPr>
        <p:spPr>
          <a:xfrm>
            <a:off x="285750" y="617538"/>
            <a:ext cx="6429375" cy="747712"/>
          </a:xfrm>
        </p:spPr>
        <p:txBody>
          <a:bodyPr/>
          <a:lstStyle/>
          <a:p>
            <a:pPr algn="l"/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四、</a:t>
            </a:r>
            <a:r>
              <a:rPr lang="en-US" altLang="zh-CN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SMTP</a:t>
            </a: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协议的基本内容</a:t>
            </a:r>
          </a:p>
        </p:txBody>
      </p:sp>
      <p:sp>
        <p:nvSpPr>
          <p:cNvPr id="49160" name="内容占位符 2"/>
          <p:cNvSpPr>
            <a:spLocks noGrp="1"/>
          </p:cNvSpPr>
          <p:nvPr>
            <p:ph idx="4294967295"/>
          </p:nvPr>
        </p:nvSpPr>
        <p:spPr>
          <a:xfrm>
            <a:off x="357188" y="1285875"/>
            <a:ext cx="2500312" cy="503238"/>
          </a:xfrm>
        </p:spPr>
        <p:txBody>
          <a:bodyPr/>
          <a:lstStyle/>
          <a:p>
            <a:pPr marL="182563" indent="-182563"/>
            <a:r>
              <a:rPr lang="en-US" altLang="zh-CN" sz="200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SMTP</a:t>
            </a: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命令和应答</a:t>
            </a:r>
          </a:p>
        </p:txBody>
      </p:sp>
      <p:sp>
        <p:nvSpPr>
          <p:cNvPr id="4916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b="1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graphicFrame>
        <p:nvGraphicFramePr>
          <p:cNvPr id="49158" name="Object 1"/>
          <p:cNvGraphicFramePr>
            <a:graphicFrameLocks noChangeAspect="1"/>
          </p:cNvGraphicFramePr>
          <p:nvPr/>
        </p:nvGraphicFramePr>
        <p:xfrm>
          <a:off x="2986088" y="1220788"/>
          <a:ext cx="266541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Visio" r:id="rId3" imgW="1834515" imgH="658749" progId="Visio.Drawing.11">
                  <p:embed/>
                </p:oleObj>
              </mc:Choice>
              <mc:Fallback>
                <p:oleObj name="Visio" r:id="rId3" imgW="1834515" imgH="6587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1220788"/>
                        <a:ext cx="2665412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5" name="Group 53"/>
          <p:cNvGraphicFramePr>
            <a:graphicFrameLocks noGrp="1"/>
          </p:cNvGraphicFramePr>
          <p:nvPr/>
        </p:nvGraphicFramePr>
        <p:xfrm>
          <a:off x="1143000" y="2284413"/>
          <a:ext cx="4357718" cy="2714640"/>
        </p:xfrm>
        <a:graphic>
          <a:graphicData uri="http://schemas.openxmlformats.org/drawingml/2006/table">
            <a:tbl>
              <a:tblPr/>
              <a:tblGrid>
                <a:gridCol w="159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464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266700" algn="ctr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关键词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266700" algn="ctr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变量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64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HELO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发送端的主机名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4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MAIL FROM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发信人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64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RCPT TO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预期的收信人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464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DATA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邮件的主体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64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QUIT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64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RSET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464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VRFY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需要验证的收信人名字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464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EXPN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需要扩展的邮件发送清单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464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HELP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命令名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9204" name="标题 1"/>
          <p:cNvSpPr>
            <a:spLocks/>
          </p:cNvSpPr>
          <p:nvPr/>
        </p:nvSpPr>
        <p:spPr bwMode="auto">
          <a:xfrm>
            <a:off x="179388" y="2932113"/>
            <a:ext cx="1006475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/>
              <a:t>主要的</a:t>
            </a:r>
            <a:r>
              <a:rPr lang="en-US" altLang="zh-CN"/>
              <a:t>SMTP</a:t>
            </a:r>
            <a:r>
              <a:rPr lang="zh-CN" altLang="en-US"/>
              <a:t>命令</a:t>
            </a:r>
          </a:p>
        </p:txBody>
      </p:sp>
      <p:sp>
        <p:nvSpPr>
          <p:cNvPr id="49206" name="标题 1"/>
          <p:cNvSpPr>
            <a:spLocks/>
          </p:cNvSpPr>
          <p:nvPr/>
        </p:nvSpPr>
        <p:spPr bwMode="auto">
          <a:xfrm>
            <a:off x="179388" y="2932113"/>
            <a:ext cx="1006475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/>
              <a:t>主要的</a:t>
            </a:r>
            <a:r>
              <a:rPr lang="en-US" altLang="zh-CN"/>
              <a:t>SMTP</a:t>
            </a:r>
            <a:r>
              <a:rPr lang="zh-CN" altLang="en-US"/>
              <a:t>应答</a:t>
            </a:r>
          </a:p>
        </p:txBody>
      </p:sp>
      <p:graphicFrame>
        <p:nvGraphicFramePr>
          <p:cNvPr id="49243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605792"/>
              </p:ext>
            </p:extLst>
          </p:nvPr>
        </p:nvGraphicFramePr>
        <p:xfrm>
          <a:off x="1107281" y="2219340"/>
          <a:ext cx="4786312" cy="2779713"/>
        </p:xfrm>
        <a:graphic>
          <a:graphicData uri="http://schemas.openxmlformats.org/drawingml/2006/table">
            <a:tbl>
              <a:tblPr/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代码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025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02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220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服务就绪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221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服务关闭传输通道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250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请求命令完成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251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用户不是本地的，报文将被转发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354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开始邮件输入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450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邮箱不可使用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84138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84138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500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语法错，不能识别命令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502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命令未实现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552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请求的动作异常终止，存储位置超过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553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请求的动作未发生，邮箱名不允许使用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04" grpId="0"/>
      <p:bldP spid="49204" grpId="1"/>
      <p:bldP spid="492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标题 1"/>
          <p:cNvSpPr>
            <a:spLocks noGrp="1"/>
          </p:cNvSpPr>
          <p:nvPr>
            <p:ph type="title" idx="4294967295"/>
          </p:nvPr>
        </p:nvSpPr>
        <p:spPr>
          <a:xfrm>
            <a:off x="471488" y="773113"/>
            <a:ext cx="4672012" cy="647700"/>
          </a:xfrm>
        </p:spPr>
        <p:txBody>
          <a:bodyPr/>
          <a:lstStyle/>
          <a:p>
            <a:pPr algn="l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邮件报文封装在邮件对象中</a:t>
            </a:r>
            <a:endParaRPr lang="en-US" altLang="zh-CN" sz="2400" smtClean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b="1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graphicFrame>
        <p:nvGraphicFramePr>
          <p:cNvPr id="5222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421157"/>
              </p:ext>
            </p:extLst>
          </p:nvPr>
        </p:nvGraphicFramePr>
        <p:xfrm>
          <a:off x="107503" y="1276400"/>
          <a:ext cx="4811125" cy="36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name="Visio" r:id="rId4" imgW="2898371" imgH="2212885" progId="Visio.Drawing.11">
                  <p:embed/>
                </p:oleObj>
              </mc:Choice>
              <mc:Fallback>
                <p:oleObj name="Visio" r:id="rId4" imgW="2898371" imgH="221288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3" y="1276400"/>
                        <a:ext cx="4811125" cy="36724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8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712973"/>
              </p:ext>
            </p:extLst>
          </p:nvPr>
        </p:nvGraphicFramePr>
        <p:xfrm>
          <a:off x="5292080" y="1708448"/>
          <a:ext cx="1425575" cy="2511425"/>
        </p:xfrm>
        <a:graphic>
          <a:graphicData uri="http://schemas.openxmlformats.org/drawingml/2006/table">
            <a:tbl>
              <a:tblPr/>
              <a:tblGrid>
                <a:gridCol w="142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182563" algn="ctr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  <a:p>
                      <a:pPr marL="0" marR="0" lvl="0" indent="182563" algn="ctr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</a:rPr>
                        <a:t>命令关键词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02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HELO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MAIL FROM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RCPT TO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DATA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QUIT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RSET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VRFY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EXPN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HELP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5" name="标题 1"/>
          <p:cNvSpPr>
            <a:spLocks noGrp="1"/>
          </p:cNvSpPr>
          <p:nvPr>
            <p:ph type="title" idx="4294967295"/>
          </p:nvPr>
        </p:nvSpPr>
        <p:spPr>
          <a:xfrm>
            <a:off x="323528" y="649288"/>
            <a:ext cx="6046787" cy="1204912"/>
          </a:xfrm>
        </p:spPr>
        <p:txBody>
          <a:bodyPr/>
          <a:lstStyle/>
          <a:p>
            <a:pPr algn="l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邮件报文传送过程 </a:t>
            </a:r>
            <a:r>
              <a:rPr lang="en-US" altLang="zh-CN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en-US" altLang="zh-CN" sz="2400" u="sng" smtClean="0">
                <a:latin typeface="华文新魏" pitchFamily="2" charset="-122"/>
              </a:rPr>
              <a:t/>
            </a:r>
            <a:br>
              <a:rPr lang="en-US" altLang="zh-CN" sz="2400" u="sng" smtClean="0">
                <a:latin typeface="华文新魏" pitchFamily="2" charset="-122"/>
              </a:rPr>
            </a:br>
            <a:r>
              <a:rPr lang="en-US" altLang="zh-CN" sz="2400" smtClean="0">
                <a:latin typeface="华文新魏" pitchFamily="2" charset="-122"/>
              </a:rPr>
              <a:t>          </a:t>
            </a: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连接建立、报文传送、连接终止</a:t>
            </a:r>
          </a:p>
        </p:txBody>
      </p:sp>
      <p:sp>
        <p:nvSpPr>
          <p:cNvPr id="53256" name="内容占位符 2"/>
          <p:cNvSpPr>
            <a:spLocks noGrp="1"/>
          </p:cNvSpPr>
          <p:nvPr>
            <p:ph idx="4294967295"/>
          </p:nvPr>
        </p:nvSpPr>
        <p:spPr>
          <a:xfrm>
            <a:off x="420688" y="3144838"/>
            <a:ext cx="1077912" cy="10906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连接</a:t>
            </a:r>
          </a:p>
          <a:p>
            <a:pPr>
              <a:buFontTx/>
              <a:buNone/>
            </a:pP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建立</a:t>
            </a:r>
          </a:p>
          <a:p>
            <a:pPr>
              <a:buFontTx/>
              <a:buNone/>
            </a:pP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过程</a:t>
            </a:r>
          </a:p>
        </p:txBody>
      </p:sp>
      <p:sp>
        <p:nvSpPr>
          <p:cNvPr id="5325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b="1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graphicFrame>
        <p:nvGraphicFramePr>
          <p:cNvPr id="53254" name="Object 1"/>
          <p:cNvGraphicFramePr>
            <a:graphicFrameLocks noChangeAspect="1"/>
          </p:cNvGraphicFramePr>
          <p:nvPr/>
        </p:nvGraphicFramePr>
        <p:xfrm>
          <a:off x="681038" y="1924050"/>
          <a:ext cx="3600450" cy="263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4" name="Visio" r:id="rId4" imgW="3006471" imgH="1996440" progId="Visio.Drawing.11">
                  <p:embed/>
                </p:oleObj>
              </mc:Choice>
              <mc:Fallback>
                <p:oleObj name="Visio" r:id="rId4" imgW="3006471" imgH="19964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1924050"/>
                        <a:ext cx="3600450" cy="263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内容占位符 2"/>
          <p:cNvSpPr>
            <a:spLocks/>
          </p:cNvSpPr>
          <p:nvPr/>
        </p:nvSpPr>
        <p:spPr bwMode="auto">
          <a:xfrm>
            <a:off x="3849688" y="2428875"/>
            <a:ext cx="17208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zh-CN" altLang="en-US"/>
              <a:t>向客户端提供服务器域名</a:t>
            </a:r>
          </a:p>
        </p:txBody>
      </p:sp>
      <p:sp>
        <p:nvSpPr>
          <p:cNvPr id="5" name="内容占位符 2"/>
          <p:cNvSpPr>
            <a:spLocks/>
          </p:cNvSpPr>
          <p:nvPr/>
        </p:nvSpPr>
        <p:spPr bwMode="auto">
          <a:xfrm>
            <a:off x="3840163" y="3144838"/>
            <a:ext cx="17319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zh-CN" altLang="en-US"/>
              <a:t>向服务器提供客户端标识</a:t>
            </a:r>
          </a:p>
        </p:txBody>
      </p:sp>
      <p:sp>
        <p:nvSpPr>
          <p:cNvPr id="6" name="内容占位符 2"/>
          <p:cNvSpPr>
            <a:spLocks/>
          </p:cNvSpPr>
          <p:nvPr/>
        </p:nvSpPr>
        <p:spPr bwMode="auto">
          <a:xfrm>
            <a:off x="3840163" y="3859213"/>
            <a:ext cx="17319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zh-CN" altLang="en-US"/>
              <a:t>通知邮件服务会话已实现</a:t>
            </a:r>
          </a:p>
        </p:txBody>
      </p:sp>
      <p:sp>
        <p:nvSpPr>
          <p:cNvPr id="7" name="内容占位符 2"/>
          <p:cNvSpPr>
            <a:spLocks/>
          </p:cNvSpPr>
          <p:nvPr/>
        </p:nvSpPr>
        <p:spPr bwMode="auto">
          <a:xfrm>
            <a:off x="1602905" y="1853059"/>
            <a:ext cx="1912292" cy="863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zh-CN" altLang="en-US" sz="1600" b="1" dirty="0" smtClean="0"/>
              <a:t>首先客户端</a:t>
            </a:r>
            <a:r>
              <a:rPr lang="zh-CN" altLang="en-US" sz="1600" b="1" dirty="0"/>
              <a:t>向</a:t>
            </a:r>
            <a:r>
              <a:rPr lang="zh-CN" altLang="en-US" sz="1600" b="1" dirty="0" smtClean="0"/>
              <a:t>服务器</a:t>
            </a:r>
            <a:r>
              <a:rPr lang="en-US" altLang="zh-CN" sz="1600" b="1" dirty="0" smtClean="0"/>
              <a:t>25</a:t>
            </a:r>
            <a:r>
              <a:rPr lang="zh-CN" altLang="en-US" sz="1600" b="1" dirty="0" smtClean="0"/>
              <a:t>号端口发请求建立</a:t>
            </a:r>
            <a:r>
              <a:rPr lang="en-US" altLang="zh-CN" sz="1600" b="1" dirty="0" smtClean="0"/>
              <a:t>TCP</a:t>
            </a:r>
            <a:r>
              <a:rPr lang="zh-CN" altLang="en-US" sz="1600" b="1" dirty="0" smtClean="0"/>
              <a:t>连接</a:t>
            </a: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7" name="标题 1"/>
          <p:cNvSpPr>
            <a:spLocks noGrp="1"/>
          </p:cNvSpPr>
          <p:nvPr>
            <p:ph type="title" idx="4294967295"/>
          </p:nvPr>
        </p:nvSpPr>
        <p:spPr>
          <a:xfrm>
            <a:off x="428625" y="642938"/>
            <a:ext cx="4032250" cy="792162"/>
          </a:xfrm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报文传送过程</a:t>
            </a:r>
            <a:r>
              <a:rPr lang="en-US" altLang="zh-CN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信封</a:t>
            </a:r>
          </a:p>
        </p:txBody>
      </p:sp>
      <p:sp>
        <p:nvSpPr>
          <p:cNvPr id="542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b="1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graphicFrame>
        <p:nvGraphicFramePr>
          <p:cNvPr id="542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659771"/>
              </p:ext>
            </p:extLst>
          </p:nvPr>
        </p:nvGraphicFramePr>
        <p:xfrm>
          <a:off x="395536" y="1572196"/>
          <a:ext cx="5934812" cy="2944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5" name="Visio" r:id="rId4" imgW="3811524" imgH="1902714" progId="Visio.Drawing.11">
                  <p:embed/>
                </p:oleObj>
              </mc:Choice>
              <mc:Fallback>
                <p:oleObj name="Visio" r:id="rId4" imgW="3811524" imgH="1902714" progId="Visio.Drawing.11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572196"/>
                        <a:ext cx="5934812" cy="2944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4" name="标题 1"/>
          <p:cNvSpPr>
            <a:spLocks noGrp="1"/>
          </p:cNvSpPr>
          <p:nvPr>
            <p:ph type="title" idx="4294967295"/>
          </p:nvPr>
        </p:nvSpPr>
        <p:spPr>
          <a:xfrm>
            <a:off x="422275" y="1785938"/>
            <a:ext cx="792163" cy="2159000"/>
          </a:xfrm>
        </p:spPr>
        <p:txBody>
          <a:bodyPr/>
          <a:lstStyle/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报文</a:t>
            </a:r>
            <a:r>
              <a:rPr lang="en-US" altLang="zh-CN" sz="2000" b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000" b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000" b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传送</a:t>
            </a:r>
            <a:r>
              <a:rPr lang="en-US" altLang="zh-CN" sz="2000" b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000" b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000" b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过程</a:t>
            </a:r>
          </a:p>
        </p:txBody>
      </p:sp>
      <p:sp>
        <p:nvSpPr>
          <p:cNvPr id="1013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b="1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sp>
        <p:nvSpPr>
          <p:cNvPr id="101380" name="内容占位符 2"/>
          <p:cNvSpPr>
            <a:spLocks/>
          </p:cNvSpPr>
          <p:nvPr/>
        </p:nvSpPr>
        <p:spPr bwMode="auto">
          <a:xfrm>
            <a:off x="4606925" y="996950"/>
            <a:ext cx="13223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zh-CN" altLang="en-US"/>
              <a:t>报文传送初始化</a:t>
            </a:r>
          </a:p>
        </p:txBody>
      </p:sp>
      <p:sp>
        <p:nvSpPr>
          <p:cNvPr id="101381" name="内容占位符 2"/>
          <p:cNvSpPr>
            <a:spLocks/>
          </p:cNvSpPr>
          <p:nvPr/>
        </p:nvSpPr>
        <p:spPr bwMode="auto">
          <a:xfrm>
            <a:off x="4643438" y="4427538"/>
            <a:ext cx="15716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zh-CN" altLang="en-US"/>
              <a:t>报文以 “</a:t>
            </a:r>
            <a:r>
              <a:rPr lang="en-US" altLang="zh-CN"/>
              <a:t>.” </a:t>
            </a:r>
            <a:r>
              <a:rPr lang="zh-CN" altLang="en-US"/>
              <a:t>行结束</a:t>
            </a:r>
          </a:p>
        </p:txBody>
      </p:sp>
      <p:graphicFrame>
        <p:nvGraphicFramePr>
          <p:cNvPr id="101383" name="Object 7"/>
          <p:cNvGraphicFramePr>
            <a:graphicFrameLocks noChangeAspect="1"/>
          </p:cNvGraphicFramePr>
          <p:nvPr/>
        </p:nvGraphicFramePr>
        <p:xfrm>
          <a:off x="827088" y="735013"/>
          <a:ext cx="3808412" cy="435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2" name="Visio" r:id="rId4" imgW="3811524" imgH="4449318" progId="Visio.Drawing.11">
                  <p:embed/>
                </p:oleObj>
              </mc:Choice>
              <mc:Fallback>
                <p:oleObj name="Visio" r:id="rId4" imgW="3811524" imgH="4449318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735013"/>
                        <a:ext cx="3808412" cy="435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2"/>
          <p:cNvSpPr>
            <a:spLocks/>
          </p:cNvSpPr>
          <p:nvPr/>
        </p:nvSpPr>
        <p:spPr bwMode="auto">
          <a:xfrm>
            <a:off x="4572000" y="2428875"/>
            <a:ext cx="164306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zh-CN" altLang="en-US"/>
              <a:t>用连续的报文传送报文内容，每一行以</a:t>
            </a:r>
            <a:r>
              <a:rPr lang="en-US" altLang="zh-CN"/>
              <a:t>CR</a:t>
            </a:r>
            <a:r>
              <a:rPr lang="zh-CN" altLang="en-US"/>
              <a:t>、</a:t>
            </a:r>
            <a:r>
              <a:rPr lang="en-US" altLang="zh-CN"/>
              <a:t>LF</a:t>
            </a:r>
            <a:r>
              <a:rPr lang="zh-CN" altLang="en-US"/>
              <a:t>终止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/>
      <p:bldP spid="101381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标题 1"/>
          <p:cNvSpPr>
            <a:spLocks noGrp="1"/>
          </p:cNvSpPr>
          <p:nvPr>
            <p:ph type="title" idx="4294967295"/>
          </p:nvPr>
        </p:nvSpPr>
        <p:spPr>
          <a:xfrm>
            <a:off x="500063" y="571500"/>
            <a:ext cx="3065462" cy="1042988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连接终止过程</a:t>
            </a:r>
          </a:p>
        </p:txBody>
      </p:sp>
      <p:sp>
        <p:nvSpPr>
          <p:cNvPr id="553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b="1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graphicFrame>
        <p:nvGraphicFramePr>
          <p:cNvPr id="5530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076896"/>
              </p:ext>
            </p:extLst>
          </p:nvPr>
        </p:nvGraphicFramePr>
        <p:xfrm>
          <a:off x="251520" y="1582738"/>
          <a:ext cx="4921599" cy="300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" name="Visio" r:id="rId4" imgW="3006518" imgH="1559030" progId="Visio.Drawing.11">
                  <p:embed/>
                </p:oleObj>
              </mc:Choice>
              <mc:Fallback>
                <p:oleObj name="Visio" r:id="rId4" imgW="3006518" imgH="155903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582738"/>
                        <a:ext cx="4921599" cy="30060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5" name="内容占位符 2"/>
          <p:cNvSpPr>
            <a:spLocks/>
          </p:cNvSpPr>
          <p:nvPr/>
        </p:nvSpPr>
        <p:spPr bwMode="auto">
          <a:xfrm>
            <a:off x="4609827" y="2651076"/>
            <a:ext cx="12541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zh-CN" altLang="en-US" dirty="0"/>
              <a:t>客户端请求终止</a:t>
            </a:r>
          </a:p>
        </p:txBody>
      </p:sp>
      <p:sp>
        <p:nvSpPr>
          <p:cNvPr id="55306" name="内容占位符 2"/>
          <p:cNvSpPr>
            <a:spLocks/>
          </p:cNvSpPr>
          <p:nvPr/>
        </p:nvSpPr>
        <p:spPr bwMode="auto">
          <a:xfrm>
            <a:off x="4609827" y="3436888"/>
            <a:ext cx="13303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zh-CN" altLang="en-US"/>
              <a:t>服务器响应关闭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5" grpId="0"/>
      <p:bldP spid="553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标题 1"/>
          <p:cNvSpPr>
            <a:spLocks noGrp="1"/>
          </p:cNvSpPr>
          <p:nvPr>
            <p:ph type="title" idx="4294967295"/>
          </p:nvPr>
        </p:nvSpPr>
        <p:spPr>
          <a:xfrm>
            <a:off x="395288" y="698500"/>
            <a:ext cx="5105400" cy="577850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五、</a:t>
            </a:r>
            <a:r>
              <a:rPr lang="en-US" altLang="zh-CN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MIME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协议的基本内容</a:t>
            </a:r>
          </a:p>
        </p:txBody>
      </p:sp>
      <p:sp>
        <p:nvSpPr>
          <p:cNvPr id="563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b="1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graphicFrame>
        <p:nvGraphicFramePr>
          <p:cNvPr id="5632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668699"/>
              </p:ext>
            </p:extLst>
          </p:nvPr>
        </p:nvGraphicFramePr>
        <p:xfrm>
          <a:off x="179512" y="2506663"/>
          <a:ext cx="3686595" cy="2611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4" name="Visio" r:id="rId4" imgW="2117217" imgH="1641729" progId="Visio.Drawing.11">
                  <p:embed/>
                </p:oleObj>
              </mc:Choice>
              <mc:Fallback>
                <p:oleObj name="Visio" r:id="rId4" imgW="2117217" imgH="1641729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506663"/>
                        <a:ext cx="3686595" cy="2611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Rectangle 10"/>
          <p:cNvSpPr>
            <a:spLocks noChangeArrowheads="1"/>
          </p:cNvSpPr>
          <p:nvPr/>
        </p:nvSpPr>
        <p:spPr bwMode="auto">
          <a:xfrm>
            <a:off x="323850" y="1246188"/>
            <a:ext cx="669642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5113" indent="-265113" eaLnBrk="0" hangingPunct="0">
              <a:lnSpc>
                <a:spcPct val="120000"/>
              </a:lnSpc>
              <a:buFont typeface="Arial" charset="0"/>
              <a:buChar char="•"/>
            </a:pPr>
            <a:r>
              <a:rPr lang="en-US" altLang="zh-CN" b="1" dirty="0"/>
              <a:t>MIME</a:t>
            </a:r>
            <a:r>
              <a:rPr lang="zh-CN" altLang="en-US" b="1" dirty="0"/>
              <a:t>（</a:t>
            </a:r>
            <a:r>
              <a:rPr lang="en-US" altLang="zh-CN" b="1" dirty="0"/>
              <a:t>Multi-Purpose Internet Mail Extensions</a:t>
            </a:r>
            <a:r>
              <a:rPr lang="zh-CN" altLang="en-US" b="1" dirty="0"/>
              <a:t>）</a:t>
            </a:r>
          </a:p>
          <a:p>
            <a:pPr marL="265113" indent="-265113" eaLnBrk="0" hangingPunct="0">
              <a:lnSpc>
                <a:spcPct val="120000"/>
              </a:lnSpc>
            </a:pPr>
            <a:r>
              <a:rPr lang="zh-CN" altLang="en-US" b="1" dirty="0"/>
              <a:t>    </a:t>
            </a:r>
            <a:r>
              <a:rPr lang="zh-CN" altLang="en-US" b="1" dirty="0">
                <a:solidFill>
                  <a:srgbClr val="C00000"/>
                </a:solidFill>
              </a:rPr>
              <a:t>多功能</a:t>
            </a:r>
            <a:r>
              <a:rPr lang="en-US" altLang="zh-CN" b="1" dirty="0">
                <a:solidFill>
                  <a:srgbClr val="C00000"/>
                </a:solidFill>
              </a:rPr>
              <a:t>Internet</a:t>
            </a:r>
            <a:r>
              <a:rPr lang="zh-CN" altLang="en-US" b="1" dirty="0">
                <a:solidFill>
                  <a:srgbClr val="C00000"/>
                </a:solidFill>
              </a:rPr>
              <a:t>邮件扩展</a:t>
            </a:r>
            <a:r>
              <a:rPr lang="zh-CN" altLang="en-US" b="1" dirty="0"/>
              <a:t>，允许邮件中包含任意类型的文件</a:t>
            </a:r>
            <a:r>
              <a:rPr lang="zh-CN" altLang="en-US" b="1" dirty="0" smtClean="0"/>
              <a:t>。没有改变或替代</a:t>
            </a:r>
            <a:r>
              <a:rPr lang="en-US" altLang="zh-CN" b="1" dirty="0" smtClean="0"/>
              <a:t>SMTP</a:t>
            </a:r>
            <a:r>
              <a:rPr lang="zh-CN" altLang="en-US" b="1" dirty="0" smtClean="0"/>
              <a:t>，只是扩展编码规则。</a:t>
            </a:r>
            <a:endParaRPr lang="zh-CN" altLang="en-US" b="1" dirty="0"/>
          </a:p>
        </p:txBody>
      </p:sp>
      <p:sp>
        <p:nvSpPr>
          <p:cNvPr id="56330" name="Rectangle 11"/>
          <p:cNvSpPr>
            <a:spLocks noChangeArrowheads="1"/>
          </p:cNvSpPr>
          <p:nvPr/>
        </p:nvSpPr>
        <p:spPr bwMode="auto">
          <a:xfrm>
            <a:off x="4067944" y="2831485"/>
            <a:ext cx="2578100" cy="172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10000"/>
              </a:spcBef>
            </a:pPr>
            <a:r>
              <a:rPr lang="en-US" altLang="zh-CN" b="1" dirty="0"/>
              <a:t>MIME</a:t>
            </a:r>
            <a:r>
              <a:rPr lang="zh-CN" altLang="en-US" b="1" dirty="0"/>
              <a:t>协议将发送端</a:t>
            </a:r>
          </a:p>
          <a:p>
            <a:pPr eaLnBrk="0" hangingPunct="0">
              <a:spcBef>
                <a:spcPct val="10000"/>
              </a:spcBef>
            </a:pPr>
            <a:r>
              <a:rPr lang="zh-CN" altLang="en-US" b="1" dirty="0"/>
              <a:t>非</a:t>
            </a:r>
            <a:r>
              <a:rPr lang="en-US" altLang="zh-CN" b="1" dirty="0"/>
              <a:t>ASCII</a:t>
            </a:r>
            <a:r>
              <a:rPr lang="zh-CN" altLang="en-US" b="1" dirty="0"/>
              <a:t>码数据转化</a:t>
            </a:r>
          </a:p>
          <a:p>
            <a:pPr eaLnBrk="0" hangingPunct="0">
              <a:spcBef>
                <a:spcPct val="10000"/>
              </a:spcBef>
            </a:pPr>
            <a:r>
              <a:rPr lang="zh-CN" altLang="en-US" b="1" dirty="0"/>
              <a:t>为</a:t>
            </a:r>
            <a:r>
              <a:rPr lang="en-US" altLang="zh-CN" b="1" dirty="0"/>
              <a:t>7</a:t>
            </a:r>
            <a:r>
              <a:rPr lang="zh-CN" altLang="en-US" b="1" dirty="0"/>
              <a:t>位网络虚拟终端</a:t>
            </a:r>
          </a:p>
          <a:p>
            <a:pPr eaLnBrk="0" hangingPunct="0">
              <a:spcBef>
                <a:spcPct val="10000"/>
              </a:spcBef>
            </a:pPr>
            <a:r>
              <a:rPr lang="en-US" altLang="zh-CN" b="1" dirty="0"/>
              <a:t>NVT ASCII</a:t>
            </a:r>
            <a:r>
              <a:rPr lang="zh-CN" altLang="en-US" b="1" dirty="0"/>
              <a:t>码数据交给</a:t>
            </a:r>
            <a:r>
              <a:rPr lang="en-US" altLang="zh-CN" b="1" dirty="0"/>
              <a:t>SMTP</a:t>
            </a:r>
            <a:r>
              <a:rPr lang="zh-CN" altLang="en-US" b="1" dirty="0"/>
              <a:t>客户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矩形 2"/>
          <p:cNvSpPr>
            <a:spLocks noChangeArrowheads="1"/>
          </p:cNvSpPr>
          <p:nvPr/>
        </p:nvSpPr>
        <p:spPr bwMode="auto">
          <a:xfrm>
            <a:off x="500063" y="1511300"/>
            <a:ext cx="5214937" cy="161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194D19"/>
                </a:solidFill>
                <a:latin typeface="华文新魏" pitchFamily="2" charset="-122"/>
              </a:rPr>
              <a:t>第七章    应用层</a:t>
            </a:r>
            <a:r>
              <a:rPr lang="zh-CN" altLang="en-US" sz="2800" b="1" dirty="0">
                <a:solidFill>
                  <a:srgbClr val="194D19"/>
                </a:solidFill>
                <a:latin typeface="华文新魏" pitchFamily="2" charset="-122"/>
              </a:rPr>
              <a:t/>
            </a:r>
            <a:br>
              <a:rPr lang="zh-CN" altLang="en-US" sz="2800" b="1" dirty="0">
                <a:solidFill>
                  <a:srgbClr val="194D19"/>
                </a:solidFill>
                <a:latin typeface="华文新魏" pitchFamily="2" charset="-122"/>
              </a:rPr>
            </a:br>
            <a:endParaRPr lang="en-US" altLang="zh-CN" sz="2800" b="1" dirty="0">
              <a:solidFill>
                <a:srgbClr val="194D19"/>
              </a:solidFill>
              <a:latin typeface="华文新魏" pitchFamily="2" charset="-122"/>
            </a:endParaRPr>
          </a:p>
          <a:p>
            <a:pPr algn="ctr"/>
            <a:endParaRPr lang="en-US" altLang="zh-CN" sz="1400" b="1" dirty="0">
              <a:solidFill>
                <a:srgbClr val="00206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002060"/>
                </a:solidFill>
              </a:rPr>
              <a:t>第三节 </a:t>
            </a:r>
            <a:r>
              <a:rPr lang="zh-CN" altLang="en-US" sz="2400" b="1" dirty="0">
                <a:solidFill>
                  <a:srgbClr val="002060"/>
                </a:solidFill>
              </a:rPr>
              <a:t>电子邮件系统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56320"/>
            <a:ext cx="5846582" cy="1080231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4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MIME </a:t>
            </a:r>
            <a:r>
              <a:rPr lang="zh-CN" altLang="en-US" sz="24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主要包括三个部分 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49501"/>
            <a:ext cx="5918590" cy="3087053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</a:pPr>
            <a:r>
              <a:rPr lang="en-US" altLang="zh-CN" sz="2200" b="1" dirty="0" smtClean="0">
                <a:solidFill>
                  <a:schemeClr val="tx2"/>
                </a:solidFill>
                <a:latin typeface="+mn-ea"/>
              </a:rPr>
              <a:t>5</a:t>
            </a:r>
            <a:r>
              <a:rPr lang="zh-CN" altLang="en-US" sz="2200" b="1" dirty="0" smtClean="0">
                <a:solidFill>
                  <a:schemeClr val="tx2"/>
                </a:solidFill>
                <a:latin typeface="+mn-ea"/>
              </a:rPr>
              <a:t>个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</a:rPr>
              <a:t>新的邮件首部字段</a:t>
            </a:r>
            <a:r>
              <a:rPr lang="zh-CN" altLang="en-US" sz="2200" b="1" dirty="0" smtClean="0">
                <a:solidFill>
                  <a:schemeClr val="tx2"/>
                </a:solidFill>
                <a:latin typeface="+mn-ea"/>
              </a:rPr>
              <a:t>，它们可包含在</a:t>
            </a:r>
            <a:r>
              <a:rPr lang="en-US" altLang="zh-CN" sz="2200" b="1" dirty="0" smtClean="0">
                <a:solidFill>
                  <a:schemeClr val="tx2"/>
                </a:solidFill>
                <a:latin typeface="+mn-ea"/>
              </a:rPr>
              <a:t>[RFC 822]</a:t>
            </a:r>
            <a:r>
              <a:rPr lang="zh-CN" altLang="en-US" sz="2200" b="1" dirty="0" smtClean="0">
                <a:solidFill>
                  <a:schemeClr val="tx2"/>
                </a:solidFill>
                <a:latin typeface="+mn-ea"/>
              </a:rPr>
              <a:t>首部中。这些字段提供了有关邮件主体的信息。</a:t>
            </a:r>
          </a:p>
          <a:p>
            <a:pPr eaLnBrk="1" hangingPunct="1"/>
            <a:r>
              <a:rPr lang="zh-CN" altLang="en-US" sz="2200" b="1" dirty="0" smtClean="0">
                <a:solidFill>
                  <a:schemeClr val="tx2"/>
                </a:solidFill>
                <a:latin typeface="+mn-ea"/>
              </a:rPr>
              <a:t>定义了许多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</a:rPr>
              <a:t>邮件内容的格式</a:t>
            </a:r>
            <a:r>
              <a:rPr lang="zh-CN" altLang="en-US" sz="2200" b="1" dirty="0" smtClean="0">
                <a:solidFill>
                  <a:schemeClr val="tx2"/>
                </a:solidFill>
                <a:latin typeface="+mn-ea"/>
              </a:rPr>
              <a:t>，对多媒体电子邮件的表示方法进行了标准化。</a:t>
            </a:r>
          </a:p>
          <a:p>
            <a:pPr eaLnBrk="1" hangingPunct="1"/>
            <a:r>
              <a:rPr lang="zh-CN" altLang="en-US" sz="2200" b="1" dirty="0" smtClean="0">
                <a:solidFill>
                  <a:schemeClr val="tx2"/>
                </a:solidFill>
                <a:latin typeface="+mn-ea"/>
              </a:rPr>
              <a:t>定义了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</a:rPr>
              <a:t>传送编码</a:t>
            </a:r>
            <a:r>
              <a:rPr lang="zh-CN" altLang="en-US" sz="2200" b="1" dirty="0" smtClean="0">
                <a:solidFill>
                  <a:schemeClr val="tx2"/>
                </a:solidFill>
                <a:latin typeface="+mn-ea"/>
              </a:rPr>
              <a:t>，可对任何内容格式进行转换，而不会被邮件系统改变。</a:t>
            </a:r>
          </a:p>
        </p:txBody>
      </p:sp>
    </p:spTree>
    <p:extLst>
      <p:ext uri="{BB962C8B-B14F-4D97-AF65-F5344CB8AC3E}">
        <p14:creationId xmlns:p14="http://schemas.microsoft.com/office/powerpoint/2010/main" val="41230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584911"/>
            <a:ext cx="6429375" cy="8572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新的内容类型 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5761" y="1456444"/>
            <a:ext cx="6624736" cy="324036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altLang="zh-CN" sz="2000" b="1" dirty="0" smtClean="0">
                <a:solidFill>
                  <a:schemeClr val="tx2"/>
                </a:solidFill>
                <a:latin typeface="+mn-ea"/>
              </a:rPr>
              <a:t>MIME</a:t>
            </a:r>
            <a:r>
              <a:rPr lang="zh-CN" altLang="en-US" sz="2000" b="1" dirty="0" smtClean="0">
                <a:solidFill>
                  <a:schemeClr val="tx2"/>
                </a:solidFill>
                <a:latin typeface="+mn-ea"/>
              </a:rPr>
              <a:t>标准规定 </a:t>
            </a:r>
            <a:r>
              <a:rPr lang="en-US" altLang="zh-CN" sz="2000" b="1" dirty="0" smtClean="0">
                <a:solidFill>
                  <a:schemeClr val="tx2"/>
                </a:solidFill>
                <a:latin typeface="+mn-ea"/>
              </a:rPr>
              <a:t>Content-Type </a:t>
            </a:r>
            <a:r>
              <a:rPr lang="zh-CN" altLang="en-US" sz="2000" b="1" dirty="0" smtClean="0">
                <a:solidFill>
                  <a:schemeClr val="tx2"/>
                </a:solidFill>
                <a:latin typeface="+mn-ea"/>
              </a:rPr>
              <a:t>说明必须含有两个标识符，即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内容类型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(type)</a:t>
            </a:r>
            <a:r>
              <a:rPr lang="zh-CN" altLang="en-US" sz="2000" b="1" dirty="0" smtClean="0">
                <a:solidFill>
                  <a:schemeClr val="tx2"/>
                </a:solidFill>
                <a:latin typeface="+mn-ea"/>
              </a:rPr>
              <a:t>和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子类型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(subtype)</a:t>
            </a:r>
            <a:r>
              <a:rPr lang="zh-CN" altLang="en-US" sz="2000" b="1" dirty="0" smtClean="0">
                <a:solidFill>
                  <a:schemeClr val="tx2"/>
                </a:solidFill>
                <a:latin typeface="+mn-ea"/>
              </a:rPr>
              <a:t>，中间用“</a:t>
            </a:r>
            <a:r>
              <a:rPr lang="en-US" altLang="zh-CN" sz="2000" b="1" dirty="0" smtClean="0">
                <a:solidFill>
                  <a:schemeClr val="tx2"/>
                </a:solidFill>
                <a:latin typeface="+mn-ea"/>
              </a:rPr>
              <a:t>/”</a:t>
            </a:r>
            <a:r>
              <a:rPr lang="zh-CN" altLang="en-US" sz="2000" b="1" dirty="0" smtClean="0">
                <a:solidFill>
                  <a:schemeClr val="tx2"/>
                </a:solidFill>
                <a:latin typeface="+mn-ea"/>
              </a:rPr>
              <a:t>分开。 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sz="2000" b="1" dirty="0" smtClean="0">
                <a:solidFill>
                  <a:schemeClr val="tx2"/>
                </a:solidFill>
                <a:latin typeface="+mn-ea"/>
              </a:rPr>
              <a:t>MIME </a:t>
            </a:r>
            <a:r>
              <a:rPr lang="zh-CN" altLang="en-US" sz="2000" b="1" dirty="0" smtClean="0">
                <a:solidFill>
                  <a:schemeClr val="tx2"/>
                </a:solidFill>
                <a:latin typeface="+mn-ea"/>
              </a:rPr>
              <a:t>标准定义了 </a:t>
            </a:r>
            <a:r>
              <a:rPr lang="en-US" altLang="zh-CN" sz="2000" b="1" dirty="0" smtClean="0">
                <a:solidFill>
                  <a:schemeClr val="tx2"/>
                </a:solidFill>
                <a:latin typeface="+mn-ea"/>
              </a:rPr>
              <a:t>7 </a:t>
            </a:r>
            <a:r>
              <a:rPr lang="zh-CN" altLang="en-US" sz="2000" b="1" dirty="0" smtClean="0">
                <a:solidFill>
                  <a:schemeClr val="tx2"/>
                </a:solidFill>
                <a:latin typeface="+mn-ea"/>
              </a:rPr>
              <a:t>个基本内容类型和 </a:t>
            </a:r>
            <a:r>
              <a:rPr lang="en-US" altLang="zh-CN" sz="2000" b="1" dirty="0" smtClean="0">
                <a:solidFill>
                  <a:schemeClr val="tx2"/>
                </a:solidFill>
                <a:latin typeface="+mn-ea"/>
              </a:rPr>
              <a:t>15 </a:t>
            </a:r>
            <a:r>
              <a:rPr lang="zh-CN" altLang="en-US" sz="2000" b="1" dirty="0" smtClean="0">
                <a:solidFill>
                  <a:schemeClr val="tx2"/>
                </a:solidFill>
                <a:latin typeface="+mn-ea"/>
              </a:rPr>
              <a:t>种子类型。 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zh-CN" b="1" dirty="0" smtClean="0">
                <a:solidFill>
                  <a:schemeClr val="tx2"/>
                </a:solidFill>
                <a:latin typeface="+mn-ea"/>
              </a:rPr>
              <a:t>Text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zh-CN" b="1" dirty="0" smtClean="0">
                <a:solidFill>
                  <a:schemeClr val="tx2"/>
                </a:solidFill>
                <a:latin typeface="+mn-ea"/>
              </a:rPr>
              <a:t>Image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zh-CN" b="1" dirty="0" smtClean="0">
                <a:solidFill>
                  <a:schemeClr val="tx2"/>
                </a:solidFill>
                <a:latin typeface="+mn-ea"/>
              </a:rPr>
              <a:t>Audio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zh-CN" b="1" dirty="0" smtClean="0">
                <a:solidFill>
                  <a:schemeClr val="tx2"/>
                </a:solidFill>
                <a:latin typeface="+mn-ea"/>
              </a:rPr>
              <a:t>Video</a:t>
            </a:r>
          </a:p>
        </p:txBody>
      </p:sp>
      <p:sp>
        <p:nvSpPr>
          <p:cNvPr id="2" name="矩形 1"/>
          <p:cNvSpPr/>
          <p:nvPr/>
        </p:nvSpPr>
        <p:spPr>
          <a:xfrm>
            <a:off x="2627784" y="3148608"/>
            <a:ext cx="295232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10000"/>
              </a:lnSpc>
              <a:spcBef>
                <a:spcPct val="20000"/>
              </a:spcBef>
              <a:buChar char="–"/>
            </a:pPr>
            <a:r>
              <a:rPr lang="en-US" altLang="zh-CN" b="1" dirty="0">
                <a:solidFill>
                  <a:schemeClr val="tx2"/>
                </a:solidFill>
                <a:latin typeface="+mn-ea"/>
                <a:ea typeface="+mn-ea"/>
              </a:rPr>
              <a:t>Application</a:t>
            </a:r>
          </a:p>
          <a:p>
            <a:pPr marL="742950" lvl="1" indent="-285750" algn="just">
              <a:lnSpc>
                <a:spcPct val="110000"/>
              </a:lnSpc>
              <a:spcBef>
                <a:spcPct val="20000"/>
              </a:spcBef>
              <a:buChar char="–"/>
            </a:pPr>
            <a:r>
              <a:rPr lang="en-US" altLang="zh-CN" b="1" dirty="0">
                <a:solidFill>
                  <a:schemeClr val="tx2"/>
                </a:solidFill>
                <a:latin typeface="+mn-ea"/>
                <a:ea typeface="+mn-ea"/>
              </a:rPr>
              <a:t>Message</a:t>
            </a:r>
          </a:p>
          <a:p>
            <a:pPr marL="742950" lvl="1" indent="-285750" algn="just">
              <a:lnSpc>
                <a:spcPct val="110000"/>
              </a:lnSpc>
              <a:spcBef>
                <a:spcPct val="20000"/>
              </a:spcBef>
              <a:buChar char="–"/>
            </a:pPr>
            <a:r>
              <a:rPr lang="en-US" altLang="zh-CN" b="1" dirty="0">
                <a:solidFill>
                  <a:schemeClr val="tx2"/>
                </a:solidFill>
                <a:latin typeface="+mn-ea"/>
                <a:ea typeface="+mn-ea"/>
              </a:rPr>
              <a:t>Multipart</a:t>
            </a:r>
          </a:p>
        </p:txBody>
      </p:sp>
    </p:spTree>
    <p:extLst>
      <p:ext uri="{BB962C8B-B14F-4D97-AF65-F5344CB8AC3E}">
        <p14:creationId xmlns:p14="http://schemas.microsoft.com/office/powerpoint/2010/main" val="28391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标题 1"/>
          <p:cNvSpPr>
            <a:spLocks noGrp="1"/>
          </p:cNvSpPr>
          <p:nvPr>
            <p:ph type="title" idx="4294967295"/>
          </p:nvPr>
        </p:nvSpPr>
        <p:spPr>
          <a:xfrm>
            <a:off x="436563" y="928688"/>
            <a:ext cx="5564187" cy="674687"/>
          </a:xfrm>
        </p:spPr>
        <p:txBody>
          <a:bodyPr/>
          <a:lstStyle/>
          <a:p>
            <a:pPr marL="630238" indent="-630238" algn="l"/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六、</a:t>
            </a:r>
            <a:r>
              <a:rPr lang="en-US" altLang="zh-CN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POP3</a:t>
            </a: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IMAP4</a:t>
            </a: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协议与基于</a:t>
            </a:r>
            <a:r>
              <a:rPr lang="en-US" altLang="zh-CN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的电子邮件</a:t>
            </a:r>
          </a:p>
        </p:txBody>
      </p:sp>
      <p:sp>
        <p:nvSpPr>
          <p:cNvPr id="107522" name="内容占位符 2"/>
          <p:cNvSpPr>
            <a:spLocks noGrp="1"/>
          </p:cNvSpPr>
          <p:nvPr>
            <p:ph idx="4294967295"/>
          </p:nvPr>
        </p:nvSpPr>
        <p:spPr>
          <a:xfrm>
            <a:off x="428625" y="1768475"/>
            <a:ext cx="5405438" cy="3019425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b="1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POP3</a:t>
            </a:r>
            <a:r>
              <a:rPr lang="zh-CN" altLang="en-US" b="1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协议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POP</a:t>
            </a: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的全称是 </a:t>
            </a:r>
            <a:r>
              <a:rPr lang="en-US" altLang="zh-CN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Post Office Protocol </a:t>
            </a: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，即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邮局协议</a:t>
            </a: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，用于电子邮件的接收，使用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110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端口</a:t>
            </a: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，现在是第三版简称 </a:t>
            </a:r>
            <a:r>
              <a:rPr lang="en-US" altLang="zh-CN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POP3</a:t>
            </a: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一种将存储在目地</a:t>
            </a:r>
            <a:r>
              <a:rPr lang="en-US" altLang="zh-CN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SMTP</a:t>
            </a: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服务器中的邮件报文传送到用户的机制。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10"/>
          <p:cNvSpPr>
            <a:spLocks noChangeArrowheads="1"/>
          </p:cNvSpPr>
          <p:nvPr/>
        </p:nvSpPr>
        <p:spPr bwMode="auto">
          <a:xfrm>
            <a:off x="571500" y="2071688"/>
            <a:ext cx="820738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/>
              <a:t>POP3</a:t>
            </a:r>
            <a:r>
              <a:rPr lang="zh-CN" altLang="en-US"/>
              <a:t>协议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/>
              <a:t>工作流程</a:t>
            </a:r>
          </a:p>
        </p:txBody>
      </p:sp>
      <p:graphicFrame>
        <p:nvGraphicFramePr>
          <p:cNvPr id="9318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881362"/>
              </p:ext>
            </p:extLst>
          </p:nvPr>
        </p:nvGraphicFramePr>
        <p:xfrm>
          <a:off x="1132624" y="700088"/>
          <a:ext cx="3522663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7" name="Visio" r:id="rId4" imgW="3002661" imgH="3683508" progId="Visio.Drawing.11">
                  <p:embed/>
                </p:oleObj>
              </mc:Choice>
              <mc:Fallback>
                <p:oleObj name="Visio" r:id="rId4" imgW="3002661" imgH="3683508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624" y="700088"/>
                        <a:ext cx="3522663" cy="432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2"/>
          <p:cNvSpPr>
            <a:spLocks/>
          </p:cNvSpPr>
          <p:nvPr/>
        </p:nvSpPr>
        <p:spPr bwMode="auto">
          <a:xfrm>
            <a:off x="4284663" y="1782763"/>
            <a:ext cx="22701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zh-CN" altLang="en-US"/>
              <a:t>认证过程</a:t>
            </a:r>
          </a:p>
        </p:txBody>
      </p:sp>
      <p:sp>
        <p:nvSpPr>
          <p:cNvPr id="93190" name="内容占位符 2"/>
          <p:cNvSpPr>
            <a:spLocks/>
          </p:cNvSpPr>
          <p:nvPr/>
        </p:nvSpPr>
        <p:spPr bwMode="auto">
          <a:xfrm>
            <a:off x="4321175" y="3290888"/>
            <a:ext cx="1608138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zh-CN" altLang="en-US" dirty="0"/>
              <a:t>处理状态：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dirty="0" smtClean="0"/>
              <a:t>用户读取</a:t>
            </a:r>
            <a:r>
              <a:rPr lang="zh-CN" altLang="en-US" dirty="0"/>
              <a:t>或者删除（标记）</a:t>
            </a:r>
          </a:p>
        </p:txBody>
      </p:sp>
      <p:sp>
        <p:nvSpPr>
          <p:cNvPr id="93191" name="内容占位符 2"/>
          <p:cNvSpPr>
            <a:spLocks/>
          </p:cNvSpPr>
          <p:nvPr/>
        </p:nvSpPr>
        <p:spPr bwMode="auto">
          <a:xfrm>
            <a:off x="4714875" y="700088"/>
            <a:ext cx="1284288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dirty="0"/>
              <a:t>服务器更新状态：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dirty="0"/>
              <a:t>真正删除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3190" grpId="0"/>
      <p:bldP spid="9319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28328"/>
            <a:ext cx="6429375" cy="8572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因特网报文存取协议</a:t>
            </a:r>
            <a:r>
              <a:rPr lang="en-US" altLang="zh-CN" sz="24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IMAP </a:t>
            </a:r>
            <a:r>
              <a:rPr lang="zh-CN" altLang="en-US" sz="24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协议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36440"/>
            <a:ext cx="5831099" cy="3087053"/>
          </a:xfrm>
        </p:spPr>
        <p:txBody>
          <a:bodyPr/>
          <a:lstStyle/>
          <a:p>
            <a:pPr marL="263525" indent="-263525">
              <a:spcAft>
                <a:spcPct val="10000"/>
              </a:spcAft>
            </a:pPr>
            <a:r>
              <a:rPr lang="zh-CN" altLang="en-US" sz="2000" b="1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因特网报文存取</a:t>
            </a:r>
            <a:r>
              <a:rPr lang="zh-CN" altLang="en-US" sz="2000" b="1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协议 </a:t>
            </a:r>
            <a:r>
              <a:rPr lang="en-US" altLang="zh-CN" sz="2000" b="1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IMAP </a:t>
            </a:r>
            <a:r>
              <a:rPr lang="en-US" altLang="zh-CN" sz="2000" b="1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(Internet Message Access Protocol) </a:t>
            </a:r>
            <a:r>
              <a:rPr lang="zh-CN" altLang="en-US" sz="2000" b="1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也是按客户服务器方式工作，现在较新的版本是 </a:t>
            </a:r>
            <a:r>
              <a:rPr lang="en-US" altLang="zh-CN" sz="2000" b="1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IMAP4</a:t>
            </a:r>
            <a:r>
              <a:rPr lang="zh-CN" altLang="en-US" sz="2000" b="1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263525" indent="-263525">
              <a:spcAft>
                <a:spcPct val="10000"/>
              </a:spcAft>
            </a:pPr>
            <a:r>
              <a:rPr lang="zh-CN" altLang="en-US" sz="2000" b="1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用户在自己的 </a:t>
            </a:r>
            <a:r>
              <a:rPr lang="en-US" altLang="zh-CN" sz="2000" b="1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PC </a:t>
            </a:r>
            <a:r>
              <a:rPr lang="zh-CN" altLang="en-US" sz="2000" b="1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机上就可以操纵 </a:t>
            </a:r>
            <a:r>
              <a:rPr lang="en-US" altLang="zh-CN" sz="2000" b="1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ISP </a:t>
            </a:r>
            <a:r>
              <a:rPr lang="zh-CN" altLang="en-US" sz="2000" b="1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的邮件服务器的邮箱，就像在本地操纵一样。</a:t>
            </a:r>
          </a:p>
          <a:p>
            <a:pPr marL="263525" indent="-263525">
              <a:spcAft>
                <a:spcPct val="10000"/>
              </a:spcAft>
            </a:pPr>
            <a:r>
              <a:rPr lang="zh-CN" altLang="en-US" sz="2000" b="1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因此 </a:t>
            </a:r>
            <a:r>
              <a:rPr lang="en-US" altLang="zh-CN" sz="2000" b="1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IMAP </a:t>
            </a:r>
            <a:r>
              <a:rPr lang="zh-CN" altLang="en-US" sz="2000" b="1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是一个</a:t>
            </a:r>
            <a:r>
              <a:rPr lang="zh-CN" altLang="en-US" sz="2000" b="1" kern="120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联机协议</a:t>
            </a:r>
            <a:r>
              <a:rPr lang="zh-CN" altLang="en-US" sz="2000" b="1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。当用户 </a:t>
            </a:r>
            <a:r>
              <a:rPr lang="en-US" altLang="zh-CN" sz="2000" b="1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PC </a:t>
            </a:r>
            <a:r>
              <a:rPr lang="zh-CN" altLang="en-US" sz="2000" b="1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机上的 </a:t>
            </a:r>
            <a:r>
              <a:rPr lang="en-US" altLang="zh-CN" sz="2000" b="1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IMAP </a:t>
            </a:r>
            <a:r>
              <a:rPr lang="zh-CN" altLang="en-US" sz="2000" b="1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客户程序打开 </a:t>
            </a:r>
            <a:r>
              <a:rPr lang="en-US" altLang="zh-CN" sz="2000" b="1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IMAP </a:t>
            </a:r>
            <a:r>
              <a:rPr lang="zh-CN" altLang="en-US" sz="2000" b="1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服务器的邮箱时，用户就可看到邮件的首部。若用户需要打开某个邮件，则该邮件才传到用户的计算机上。 </a:t>
            </a:r>
          </a:p>
        </p:txBody>
      </p:sp>
    </p:spTree>
    <p:extLst>
      <p:ext uri="{BB962C8B-B14F-4D97-AF65-F5344CB8AC3E}">
        <p14:creationId xmlns:p14="http://schemas.microsoft.com/office/powerpoint/2010/main" val="324212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标题 1"/>
          <p:cNvSpPr>
            <a:spLocks noGrp="1"/>
          </p:cNvSpPr>
          <p:nvPr>
            <p:ph type="title" idx="4294967295"/>
          </p:nvPr>
        </p:nvSpPr>
        <p:spPr>
          <a:xfrm>
            <a:off x="407824" y="772344"/>
            <a:ext cx="5172075" cy="614363"/>
          </a:xfrm>
        </p:spPr>
        <p:txBody>
          <a:bodyPr/>
          <a:lstStyle/>
          <a:p>
            <a:pPr algn="l"/>
            <a:r>
              <a:rPr lang="en-US" altLang="zh-CN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IMAP4 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协议的特点</a:t>
            </a:r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b="1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sp>
        <p:nvSpPr>
          <p:cNvPr id="110595" name="内容占位符 2"/>
          <p:cNvSpPr>
            <a:spLocks/>
          </p:cNvSpPr>
          <p:nvPr/>
        </p:nvSpPr>
        <p:spPr bwMode="auto">
          <a:xfrm>
            <a:off x="372016" y="1564432"/>
            <a:ext cx="5405438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 eaLnBrk="0" hangingPunct="0">
              <a:spcBef>
                <a:spcPct val="20000"/>
              </a:spcBef>
              <a:spcAft>
                <a:spcPct val="10000"/>
              </a:spcAft>
              <a:buFontTx/>
              <a:buChar char="•"/>
            </a:pPr>
            <a:r>
              <a:rPr lang="en-US" altLang="zh-CN" b="1" dirty="0"/>
              <a:t>IMAP</a:t>
            </a:r>
            <a:r>
              <a:rPr lang="zh-CN" altLang="en-US" b="1" dirty="0"/>
              <a:t>提供的摘要浏览功能可以让用户在阅读完所有的邮件到达时间、主题、发件人、大小等信息后才决定是否下载。</a:t>
            </a:r>
          </a:p>
          <a:p>
            <a:pPr marL="263525" indent="-263525" eaLnBrk="0" hangingPunct="0">
              <a:spcBef>
                <a:spcPct val="20000"/>
              </a:spcBef>
              <a:spcAft>
                <a:spcPct val="10000"/>
              </a:spcAft>
              <a:buFontTx/>
              <a:buChar char="•"/>
            </a:pPr>
            <a:r>
              <a:rPr lang="zh-CN" altLang="en-US" b="1" dirty="0" smtClean="0"/>
              <a:t>在</a:t>
            </a:r>
            <a:r>
              <a:rPr lang="zh-CN" altLang="en-US" b="1" dirty="0"/>
              <a:t>下载邮件之前可以检查邮件的</a:t>
            </a:r>
            <a:r>
              <a:rPr lang="zh-CN" altLang="en-US" b="1" dirty="0" smtClean="0"/>
              <a:t>头部，可以</a:t>
            </a:r>
            <a:r>
              <a:rPr lang="zh-CN" altLang="en-US" b="1" dirty="0"/>
              <a:t>用特定的字符串搜索电子邮件的</a:t>
            </a:r>
            <a:r>
              <a:rPr lang="zh-CN" altLang="en-US" b="1" dirty="0" smtClean="0"/>
              <a:t>内容；</a:t>
            </a:r>
            <a:endParaRPr lang="zh-CN" altLang="en-US" b="1" dirty="0"/>
          </a:p>
          <a:p>
            <a:pPr marL="263525" indent="-263525" eaLnBrk="0" hangingPunct="0">
              <a:spcBef>
                <a:spcPct val="20000"/>
              </a:spcBef>
              <a:spcAft>
                <a:spcPct val="10000"/>
              </a:spcAft>
              <a:buFontTx/>
              <a:buChar char="•"/>
            </a:pPr>
            <a:r>
              <a:rPr lang="zh-CN" altLang="en-US" b="1" dirty="0"/>
              <a:t>可以部分地下载</a:t>
            </a:r>
            <a:r>
              <a:rPr lang="zh-CN" altLang="en-US" b="1" dirty="0" smtClean="0"/>
              <a:t>电子邮件；</a:t>
            </a:r>
            <a:endParaRPr lang="zh-CN" altLang="en-US" b="1" dirty="0"/>
          </a:p>
          <a:p>
            <a:pPr marL="263525" indent="-263525" eaLnBrk="0" hangingPunct="0">
              <a:spcBef>
                <a:spcPct val="20000"/>
              </a:spcBef>
              <a:spcAft>
                <a:spcPct val="10000"/>
              </a:spcAft>
              <a:buFontTx/>
              <a:buChar char="•"/>
            </a:pPr>
            <a:r>
              <a:rPr lang="zh-CN" altLang="en-US" b="1" dirty="0"/>
              <a:t>可以在邮件服务器上创建、删除邮箱，或</a:t>
            </a:r>
            <a:r>
              <a:rPr lang="zh-CN" altLang="en-US" b="1" dirty="0" smtClean="0"/>
              <a:t>更名；可以</a:t>
            </a:r>
            <a:r>
              <a:rPr lang="zh-CN" altLang="en-US" b="1" dirty="0"/>
              <a:t>在文件夹中创建分层次的</a:t>
            </a:r>
            <a:r>
              <a:rPr lang="zh-CN" altLang="en-US" b="1" dirty="0" smtClean="0"/>
              <a:t>邮箱。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7350" y="596900"/>
            <a:ext cx="8145463" cy="608013"/>
          </a:xfrm>
        </p:spPr>
        <p:txBody>
          <a:bodyPr anchor="b"/>
          <a:lstStyle/>
          <a:p>
            <a:pPr algn="l"/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基于</a:t>
            </a:r>
            <a:r>
              <a:rPr lang="en-US" altLang="zh-CN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的电子邮件</a:t>
            </a:r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3700" y="1214438"/>
            <a:ext cx="5607050" cy="1643062"/>
          </a:xfrm>
        </p:spPr>
        <p:txBody>
          <a:bodyPr/>
          <a:lstStyle/>
          <a:p>
            <a:pPr marL="179388" indent="-179388"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邮件从 </a:t>
            </a:r>
            <a:r>
              <a:rPr lang="en-US" altLang="zh-CN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发送到网易邮件服务器是使用 </a:t>
            </a:r>
            <a:r>
              <a:rPr lang="en-US" altLang="zh-CN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HTTP </a:t>
            </a: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协议。</a:t>
            </a:r>
          </a:p>
          <a:p>
            <a:pPr marL="179388" indent="-179388"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两个邮件服务器之间的传送使用 </a:t>
            </a:r>
            <a:r>
              <a:rPr lang="en-US" altLang="zh-CN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SMTP</a:t>
            </a: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179388" indent="-179388"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邮件从新浪邮件服务器传送到 </a:t>
            </a:r>
            <a:r>
              <a:rPr lang="en-US" altLang="zh-CN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是使用 </a:t>
            </a:r>
            <a:r>
              <a:rPr lang="en-US" altLang="zh-CN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HTTP </a:t>
            </a: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协议。</a:t>
            </a:r>
          </a:p>
        </p:txBody>
      </p:sp>
      <p:grpSp>
        <p:nvGrpSpPr>
          <p:cNvPr id="112643" name="Group 18"/>
          <p:cNvGrpSpPr>
            <a:grpSpLocks/>
          </p:cNvGrpSpPr>
          <p:nvPr/>
        </p:nvGrpSpPr>
        <p:grpSpPr bwMode="auto">
          <a:xfrm>
            <a:off x="357188" y="3502025"/>
            <a:ext cx="5607050" cy="1328738"/>
            <a:chOff x="204" y="1983"/>
            <a:chExt cx="5305" cy="976"/>
          </a:xfrm>
        </p:grpSpPr>
        <p:sp>
          <p:nvSpPr>
            <p:cNvPr id="112644" name="Text Box 15"/>
            <p:cNvSpPr txBox="1">
              <a:spLocks noChangeArrowheads="1"/>
            </p:cNvSpPr>
            <p:nvPr/>
          </p:nvSpPr>
          <p:spPr bwMode="auto">
            <a:xfrm>
              <a:off x="4440" y="2451"/>
              <a:ext cx="6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  <a:latin typeface="Arial" charset="0"/>
                  <a:ea typeface="黑体" pitchFamily="2" charset="-122"/>
                </a:rPr>
                <a:t>HTTP</a:t>
              </a:r>
            </a:p>
          </p:txBody>
        </p:sp>
        <p:sp>
          <p:nvSpPr>
            <p:cNvPr id="112645" name="Text Box 14"/>
            <p:cNvSpPr txBox="1">
              <a:spLocks noChangeArrowheads="1"/>
            </p:cNvSpPr>
            <p:nvPr/>
          </p:nvSpPr>
          <p:spPr bwMode="auto">
            <a:xfrm>
              <a:off x="521" y="2451"/>
              <a:ext cx="6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  <a:latin typeface="Arial" charset="0"/>
                  <a:ea typeface="黑体" pitchFamily="2" charset="-122"/>
                </a:rPr>
                <a:t>HTTP</a:t>
              </a:r>
            </a:p>
          </p:txBody>
        </p:sp>
        <p:sp>
          <p:nvSpPr>
            <p:cNvPr id="112646" name="Text Box 4"/>
            <p:cNvSpPr txBox="1">
              <a:spLocks noChangeArrowheads="1"/>
            </p:cNvSpPr>
            <p:nvPr/>
          </p:nvSpPr>
          <p:spPr bwMode="auto">
            <a:xfrm>
              <a:off x="238" y="2343"/>
              <a:ext cx="2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  <a:latin typeface="Arial" charset="0"/>
                  <a:ea typeface="黑体" pitchFamily="2" charset="-122"/>
                </a:rPr>
                <a:t>A</a:t>
              </a:r>
            </a:p>
          </p:txBody>
        </p:sp>
        <p:pic>
          <p:nvPicPr>
            <p:cNvPr id="112647" name="Picture 5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204" y="2626"/>
              <a:ext cx="25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648" name="Picture 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292" y="2490"/>
              <a:ext cx="356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649" name="Picture 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3904" y="2490"/>
              <a:ext cx="356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650" name="Text Box 8"/>
            <p:cNvSpPr txBox="1">
              <a:spLocks noChangeArrowheads="1"/>
            </p:cNvSpPr>
            <p:nvPr/>
          </p:nvSpPr>
          <p:spPr bwMode="auto">
            <a:xfrm>
              <a:off x="5222" y="2342"/>
              <a:ext cx="2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  <a:latin typeface="Arial" charset="0"/>
                  <a:ea typeface="黑体" pitchFamily="2" charset="-122"/>
                </a:rPr>
                <a:t>B</a:t>
              </a:r>
            </a:p>
          </p:txBody>
        </p:sp>
        <p:pic>
          <p:nvPicPr>
            <p:cNvPr id="112651" name="Picture 9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5188" y="2625"/>
              <a:ext cx="251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652" name="Line 10"/>
            <p:cNvSpPr>
              <a:spLocks noChangeShapeType="1"/>
            </p:cNvSpPr>
            <p:nvPr/>
          </p:nvSpPr>
          <p:spPr bwMode="auto">
            <a:xfrm flipV="1">
              <a:off x="402" y="2762"/>
              <a:ext cx="936" cy="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3" name="Line 11"/>
            <p:cNvSpPr>
              <a:spLocks noChangeShapeType="1"/>
            </p:cNvSpPr>
            <p:nvPr/>
          </p:nvSpPr>
          <p:spPr bwMode="auto">
            <a:xfrm flipV="1">
              <a:off x="1610" y="2755"/>
              <a:ext cx="2359" cy="7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4" name="Line 12"/>
            <p:cNvSpPr>
              <a:spLocks noChangeShapeType="1"/>
            </p:cNvSpPr>
            <p:nvPr/>
          </p:nvSpPr>
          <p:spPr bwMode="auto">
            <a:xfrm flipV="1">
              <a:off x="4260" y="2755"/>
              <a:ext cx="979" cy="7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5" name="Text Box 13"/>
            <p:cNvSpPr txBox="1">
              <a:spLocks noChangeArrowheads="1"/>
            </p:cNvSpPr>
            <p:nvPr/>
          </p:nvSpPr>
          <p:spPr bwMode="auto">
            <a:xfrm>
              <a:off x="2458" y="2463"/>
              <a:ext cx="7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  <a:latin typeface="Arial" charset="0"/>
                  <a:ea typeface="黑体" pitchFamily="2" charset="-122"/>
                </a:rPr>
                <a:t>SMTP</a:t>
              </a:r>
            </a:p>
          </p:txBody>
        </p:sp>
        <p:sp>
          <p:nvSpPr>
            <p:cNvPr id="112656" name="Text Box 16"/>
            <p:cNvSpPr txBox="1">
              <a:spLocks noChangeArrowheads="1"/>
            </p:cNvSpPr>
            <p:nvPr/>
          </p:nvSpPr>
          <p:spPr bwMode="auto">
            <a:xfrm>
              <a:off x="673" y="1983"/>
              <a:ext cx="159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>
                  <a:solidFill>
                    <a:srgbClr val="000099"/>
                  </a:solidFill>
                  <a:latin typeface="Arial" charset="0"/>
                  <a:ea typeface="黑体" pitchFamily="2" charset="-122"/>
                </a:rPr>
                <a:t>网易邮件服务器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>
                  <a:solidFill>
                    <a:srgbClr val="000099"/>
                  </a:solidFill>
                  <a:latin typeface="Arial" charset="0"/>
                  <a:ea typeface="黑体" pitchFamily="2" charset="-122"/>
                </a:rPr>
                <a:t>mail.163.com</a:t>
              </a:r>
            </a:p>
          </p:txBody>
        </p:sp>
        <p:sp>
          <p:nvSpPr>
            <p:cNvPr id="112657" name="Text Box 17"/>
            <p:cNvSpPr txBox="1">
              <a:spLocks noChangeArrowheads="1"/>
            </p:cNvSpPr>
            <p:nvPr/>
          </p:nvSpPr>
          <p:spPr bwMode="auto">
            <a:xfrm>
              <a:off x="3170" y="1983"/>
              <a:ext cx="16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>
                  <a:solidFill>
                    <a:srgbClr val="000099"/>
                  </a:solidFill>
                  <a:latin typeface="Arial" charset="0"/>
                  <a:ea typeface="黑体" pitchFamily="2" charset="-122"/>
                </a:rPr>
                <a:t>新浪邮件服务器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>
                  <a:solidFill>
                    <a:srgbClr val="000099"/>
                  </a:solidFill>
                  <a:latin typeface="Arial" charset="0"/>
                  <a:ea typeface="黑体" pitchFamily="2" charset="-122"/>
                </a:rPr>
                <a:t>mail.sina.com.cn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ChangeArrowheads="1"/>
          </p:cNvSpPr>
          <p:nvPr/>
        </p:nvSpPr>
        <p:spPr bwMode="auto">
          <a:xfrm>
            <a:off x="388938" y="2573338"/>
            <a:ext cx="4897437" cy="4699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3600">
              <a:solidFill>
                <a:schemeClr val="tx1"/>
              </a:solidFill>
              <a:latin typeface="Tahoma" pitchFamily="34" charset="0"/>
              <a:ea typeface="宋体" charset="-122"/>
            </a:endParaRPr>
          </a:p>
        </p:txBody>
      </p:sp>
      <p:sp>
        <p:nvSpPr>
          <p:cNvPr id="2969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85750" y="857250"/>
            <a:ext cx="5749925" cy="3403600"/>
          </a:xfrm>
        </p:spPr>
        <p:txBody>
          <a:bodyPr/>
          <a:lstStyle/>
          <a:p>
            <a:pPr marL="182563" indent="-182563">
              <a:defRPr/>
            </a:pP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TCP/IP 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体系的电子邮件系统规定的电子邮件地址格式：</a:t>
            </a:r>
          </a:p>
          <a:p>
            <a:pPr marL="182563" indent="-182563" algn="ctr">
              <a:spcBef>
                <a:spcPct val="45000"/>
              </a:spcBef>
              <a:spcAft>
                <a:spcPct val="45000"/>
              </a:spcAft>
              <a:buFontTx/>
              <a:buNone/>
              <a:defRPr/>
            </a:pP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收件人邮箱名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@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邮件服务器的域名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pPr marL="182563" indent="-182563" algn="just">
              <a:spcBef>
                <a:spcPct val="0"/>
              </a:spcBef>
              <a:spcAft>
                <a:spcPct val="25000"/>
              </a:spcAft>
              <a:defRPr/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符号“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@”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读作“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at”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，表示“在”的意思。 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2563" indent="-182563" algn="just">
              <a:spcBef>
                <a:spcPct val="0"/>
              </a:spcBef>
              <a:spcAft>
                <a:spcPct val="25000"/>
              </a:spcAft>
              <a:defRPr/>
            </a:pPr>
            <a:endParaRPr lang="zh-CN" altLang="en-US" sz="1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ct val="45000"/>
              </a:spcAft>
              <a:buFontTx/>
              <a:buNone/>
              <a:defRPr/>
            </a:pP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例如，电子邮件地址 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user@mail.dlut.edu.cn</a:t>
            </a:r>
          </a:p>
        </p:txBody>
      </p:sp>
      <p:grpSp>
        <p:nvGrpSpPr>
          <p:cNvPr id="18443" name="Group 11"/>
          <p:cNvGrpSpPr>
            <a:grpSpLocks/>
          </p:cNvGrpSpPr>
          <p:nvPr/>
        </p:nvGrpSpPr>
        <p:grpSpPr bwMode="auto">
          <a:xfrm>
            <a:off x="3144838" y="2954338"/>
            <a:ext cx="2784475" cy="1223962"/>
            <a:chOff x="2154" y="2074"/>
            <a:chExt cx="1754" cy="771"/>
          </a:xfrm>
        </p:grpSpPr>
        <p:sp>
          <p:nvSpPr>
            <p:cNvPr id="29706" name="Line 6"/>
            <p:cNvSpPr>
              <a:spLocks noChangeShapeType="1"/>
            </p:cNvSpPr>
            <p:nvPr/>
          </p:nvSpPr>
          <p:spPr bwMode="auto">
            <a:xfrm>
              <a:off x="2423" y="2074"/>
              <a:ext cx="108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AutoShape 8"/>
            <p:cNvSpPr>
              <a:spLocks noChangeArrowheads="1"/>
            </p:cNvSpPr>
            <p:nvPr/>
          </p:nvSpPr>
          <p:spPr bwMode="auto">
            <a:xfrm>
              <a:off x="2154" y="2346"/>
              <a:ext cx="1754" cy="499"/>
            </a:xfrm>
            <a:prstGeom prst="wedgeRoundRectCallout">
              <a:avLst>
                <a:gd name="adj1" fmla="val -8985"/>
                <a:gd name="adj2" fmla="val -96684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/>
            <a:lstStyle/>
            <a:p>
              <a:pPr algn="ctr">
                <a:defRPr/>
              </a:pPr>
              <a:endParaRPr lang="zh-CN" altLang="zh-CN" sz="2200">
                <a:solidFill>
                  <a:schemeClr val="tx1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9710" name="Text Box 9"/>
            <p:cNvSpPr txBox="1">
              <a:spLocks noChangeArrowheads="1"/>
            </p:cNvSpPr>
            <p:nvPr/>
          </p:nvSpPr>
          <p:spPr bwMode="auto">
            <a:xfrm>
              <a:off x="2155" y="2357"/>
              <a:ext cx="1725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邮箱所在主机的域名在</a:t>
              </a:r>
            </a:p>
            <a:p>
              <a:r>
                <a:rPr lang="zh-CN" altLang="en-US"/>
                <a:t>全世界必须是唯一的。</a:t>
              </a:r>
              <a:r>
                <a:rPr lang="en-US" altLang="zh-CN" sz="2200">
                  <a:solidFill>
                    <a:srgbClr val="333399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</p:grpSp>
      <p:grpSp>
        <p:nvGrpSpPr>
          <p:cNvPr id="18444" name="Group 12"/>
          <p:cNvGrpSpPr>
            <a:grpSpLocks/>
          </p:cNvGrpSpPr>
          <p:nvPr/>
        </p:nvGrpSpPr>
        <p:grpSpPr bwMode="auto">
          <a:xfrm>
            <a:off x="792163" y="2941638"/>
            <a:ext cx="2519362" cy="1184275"/>
            <a:chOff x="295" y="2066"/>
            <a:chExt cx="1587" cy="746"/>
          </a:xfrm>
        </p:grpSpPr>
        <p:sp>
          <p:nvSpPr>
            <p:cNvPr id="29701" name="Line 11"/>
            <p:cNvSpPr>
              <a:spLocks noChangeShapeType="1"/>
            </p:cNvSpPr>
            <p:nvPr/>
          </p:nvSpPr>
          <p:spPr bwMode="auto">
            <a:xfrm>
              <a:off x="1564" y="2066"/>
              <a:ext cx="318" cy="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2" name="AutoShape 13"/>
            <p:cNvSpPr>
              <a:spLocks noChangeArrowheads="1"/>
            </p:cNvSpPr>
            <p:nvPr/>
          </p:nvSpPr>
          <p:spPr bwMode="auto">
            <a:xfrm>
              <a:off x="295" y="2301"/>
              <a:ext cx="1436" cy="511"/>
            </a:xfrm>
            <a:prstGeom prst="wedgeRoundRectCallout">
              <a:avLst>
                <a:gd name="adj1" fmla="val 45915"/>
                <a:gd name="adj2" fmla="val -91535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/>
            <a:lstStyle/>
            <a:p>
              <a:pPr algn="ctr">
                <a:defRPr/>
              </a:pPr>
              <a:endParaRPr lang="zh-CN" altLang="zh-CN" sz="2200">
                <a:solidFill>
                  <a:schemeClr val="tx1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9705" name="Text Box 14"/>
            <p:cNvSpPr txBox="1">
              <a:spLocks noChangeArrowheads="1"/>
            </p:cNvSpPr>
            <p:nvPr/>
          </p:nvSpPr>
          <p:spPr bwMode="auto">
            <a:xfrm>
              <a:off x="295" y="2334"/>
              <a:ext cx="1481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用户名在该域名的范围内是唯一的</a:t>
              </a:r>
              <a:r>
                <a:rPr lang="zh-CN" altLang="en-US" sz="2200">
                  <a:solidFill>
                    <a:srgbClr val="333399"/>
                  </a:solidFill>
                  <a:latin typeface="黑体" pitchFamily="2" charset="-122"/>
                  <a:ea typeface="黑体" pitchFamily="2" charset="-122"/>
                </a:rPr>
                <a:t>。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内容占位符 2"/>
          <p:cNvSpPr>
            <a:spLocks noGrp="1"/>
          </p:cNvSpPr>
          <p:nvPr>
            <p:ph idx="4294967295"/>
          </p:nvPr>
        </p:nvSpPr>
        <p:spPr>
          <a:xfrm>
            <a:off x="357188" y="928688"/>
            <a:ext cx="8062912" cy="604837"/>
          </a:xfrm>
        </p:spPr>
        <p:txBody>
          <a:bodyPr/>
          <a:lstStyle/>
          <a:p>
            <a:pPr>
              <a:spcAft>
                <a:spcPct val="20000"/>
              </a:spcAft>
              <a:buFontTx/>
              <a:buNone/>
            </a:pPr>
            <a:r>
              <a:rPr lang="zh-CN" altLang="en-US" b="1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一、</a:t>
            </a:r>
            <a:r>
              <a:rPr lang="zh-CN" altLang="en-US" b="1" smtClean="0">
                <a:solidFill>
                  <a:srgbClr val="007D7A"/>
                </a:solidFill>
                <a:latin typeface="Times New Roman" pitchFamily="18" charset="0"/>
              </a:rPr>
              <a:t>互联网电子邮件系统设计的基本思路</a:t>
            </a:r>
            <a:endParaRPr lang="en-US" altLang="zh-CN" b="1" smtClean="0">
              <a:solidFill>
                <a:srgbClr val="007D7A"/>
              </a:solidFill>
              <a:latin typeface="Times New Roman" pitchFamily="18" charset="0"/>
            </a:endParaRPr>
          </a:p>
        </p:txBody>
      </p:sp>
      <p:sp>
        <p:nvSpPr>
          <p:cNvPr id="31746" name="内容占位符 2"/>
          <p:cNvSpPr>
            <a:spLocks/>
          </p:cNvSpPr>
          <p:nvPr/>
        </p:nvSpPr>
        <p:spPr bwMode="auto">
          <a:xfrm>
            <a:off x="381000" y="1481138"/>
            <a:ext cx="5976938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zh-CN" altLang="en-US" b="1" dirty="0"/>
              <a:t>所有邮件都使用</a:t>
            </a:r>
            <a:r>
              <a:rPr lang="zh-CN" altLang="en-US" b="1" dirty="0">
                <a:solidFill>
                  <a:srgbClr val="C00000"/>
                </a:solidFill>
              </a:rPr>
              <a:t>标准的地址格式</a:t>
            </a:r>
            <a:r>
              <a:rPr lang="zh-CN" altLang="en-US" b="1" dirty="0"/>
              <a:t>，并且每个邮箱在其名字空间里是唯一的。</a:t>
            </a:r>
            <a:endParaRPr lang="en-US" altLang="zh-CN" b="1" dirty="0"/>
          </a:p>
          <a:p>
            <a:pPr marL="263525" indent="-263525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zh-CN" altLang="en-US" b="1" dirty="0"/>
              <a:t>所有邮件报文都使用</a:t>
            </a:r>
            <a:r>
              <a:rPr lang="zh-CN" altLang="en-US" b="1" dirty="0">
                <a:solidFill>
                  <a:srgbClr val="C00000"/>
                </a:solidFill>
              </a:rPr>
              <a:t>统一的报文格式</a:t>
            </a:r>
            <a:r>
              <a:rPr lang="zh-CN" altLang="en-US" b="1" dirty="0"/>
              <a:t>，从而保证不同系统之间邮件可以交换。（注意字符集）</a:t>
            </a:r>
            <a:endParaRPr lang="en-US" altLang="zh-CN" b="1" dirty="0"/>
          </a:p>
          <a:p>
            <a:pPr marL="263525" indent="-263525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zh-CN" altLang="en-US" b="1" dirty="0"/>
              <a:t>使用</a:t>
            </a:r>
            <a:r>
              <a:rPr lang="zh-CN" altLang="en-US" b="1" dirty="0">
                <a:solidFill>
                  <a:srgbClr val="C00000"/>
                </a:solidFill>
              </a:rPr>
              <a:t>统一的报文传递协议</a:t>
            </a:r>
            <a:r>
              <a:rPr lang="zh-CN" altLang="en-US" b="1" dirty="0"/>
              <a:t>向最终用户传递报文。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54825" y="1924472"/>
            <a:ext cx="5429288" cy="186990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marL="179388" indent="-179388" 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互联网邮件的优势在于：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zh-CN" altLang="en-US" b="1" dirty="0">
                <a:solidFill>
                  <a:srgbClr val="FFFF00"/>
                </a:solidFill>
              </a:rPr>
              <a:t>不管用户使用何种计算机、操作系统、邮件客户端软件或者网络硬件，相互之间都可以实现电子邮件的交换。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3" name="标题 1"/>
          <p:cNvSpPr>
            <a:spLocks noGrp="1"/>
          </p:cNvSpPr>
          <p:nvPr>
            <p:ph type="title" idx="4294967295"/>
          </p:nvPr>
        </p:nvSpPr>
        <p:spPr>
          <a:xfrm>
            <a:off x="323850" y="635000"/>
            <a:ext cx="8101013" cy="936625"/>
          </a:xfrm>
        </p:spPr>
        <p:txBody>
          <a:bodyPr/>
          <a:lstStyle/>
          <a:p>
            <a:pPr algn="l"/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二、电子邮件体系结构与基本工作原理</a:t>
            </a:r>
          </a:p>
        </p:txBody>
      </p:sp>
      <p:sp>
        <p:nvSpPr>
          <p:cNvPr id="21874" name="内容占位符 2"/>
          <p:cNvSpPr>
            <a:spLocks/>
          </p:cNvSpPr>
          <p:nvPr/>
        </p:nvSpPr>
        <p:spPr bwMode="auto">
          <a:xfrm>
            <a:off x="285750" y="3749675"/>
            <a:ext cx="68421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9388" indent="-179388" eaLnBrk="0" hangingPunct="0">
              <a:spcBef>
                <a:spcPct val="20000"/>
              </a:spcBef>
              <a:buFont typeface="Times New Roman" pitchFamily="18" charset="0"/>
              <a:buChar char="•"/>
            </a:pPr>
            <a:r>
              <a:rPr lang="zh-CN" altLang="en-US" b="1" dirty="0"/>
              <a:t>简单邮件传输协议 </a:t>
            </a:r>
            <a:r>
              <a:rPr lang="en-US" altLang="zh-CN" sz="1600" b="1" dirty="0"/>
              <a:t>(simple mail transfer protocol, </a:t>
            </a:r>
            <a:r>
              <a:rPr lang="en-US" altLang="zh-CN" sz="1600" b="1" dirty="0">
                <a:solidFill>
                  <a:srgbClr val="C00000"/>
                </a:solidFill>
              </a:rPr>
              <a:t>SMTP</a:t>
            </a:r>
            <a:r>
              <a:rPr lang="en-US" altLang="zh-CN" sz="1600" b="1" dirty="0"/>
              <a:t>)</a:t>
            </a:r>
          </a:p>
          <a:p>
            <a:pPr marL="179388" indent="-179388" eaLnBrk="0" hangingPunct="0">
              <a:spcBef>
                <a:spcPct val="20000"/>
              </a:spcBef>
              <a:buFont typeface="Times New Roman" pitchFamily="18" charset="0"/>
              <a:buChar char="•"/>
            </a:pPr>
            <a:r>
              <a:rPr lang="zh-CN" altLang="en-US" b="1" dirty="0"/>
              <a:t>邮局协议 </a:t>
            </a:r>
            <a:r>
              <a:rPr lang="en-US" altLang="zh-CN" sz="1600" b="1" dirty="0"/>
              <a:t>(post office protocol, POP) </a:t>
            </a:r>
            <a:r>
              <a:rPr lang="zh-CN" altLang="en-US" sz="1600" b="1" dirty="0"/>
              <a:t>第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版 </a:t>
            </a:r>
            <a:r>
              <a:rPr lang="en-US" altLang="zh-CN" sz="1600" b="1" dirty="0"/>
              <a:t>(</a:t>
            </a:r>
            <a:r>
              <a:rPr lang="en-US" altLang="zh-CN" sz="1600" b="1" dirty="0">
                <a:solidFill>
                  <a:srgbClr val="C00000"/>
                </a:solidFill>
              </a:rPr>
              <a:t>POP3</a:t>
            </a:r>
            <a:r>
              <a:rPr lang="en-US" altLang="zh-CN" sz="1600" b="1" dirty="0"/>
              <a:t>)</a:t>
            </a:r>
          </a:p>
          <a:p>
            <a:pPr marL="179388" indent="-179388" eaLnBrk="0" hangingPunct="0">
              <a:spcBef>
                <a:spcPct val="20000"/>
              </a:spcBef>
              <a:buFont typeface="Times New Roman" pitchFamily="18" charset="0"/>
              <a:buChar char="•"/>
            </a:pPr>
            <a:r>
              <a:rPr lang="zh-CN" altLang="en-US" b="1" dirty="0"/>
              <a:t>交互式邮件存取协议</a:t>
            </a:r>
            <a:r>
              <a:rPr lang="en-US" altLang="zh-CN" sz="1600" b="1" dirty="0"/>
              <a:t>(interactive mail access protocol, </a:t>
            </a:r>
            <a:r>
              <a:rPr lang="en-US" altLang="zh-CN" sz="1600" b="1" dirty="0">
                <a:solidFill>
                  <a:srgbClr val="C00000"/>
                </a:solidFill>
              </a:rPr>
              <a:t>IMAP</a:t>
            </a:r>
            <a:r>
              <a:rPr lang="en-US" altLang="zh-CN" sz="1600" b="1" dirty="0"/>
              <a:t>)</a:t>
            </a:r>
          </a:p>
        </p:txBody>
      </p:sp>
      <p:grpSp>
        <p:nvGrpSpPr>
          <p:cNvPr id="21875" name="Group 736"/>
          <p:cNvGrpSpPr>
            <a:grpSpLocks/>
          </p:cNvGrpSpPr>
          <p:nvPr/>
        </p:nvGrpSpPr>
        <p:grpSpPr bwMode="auto">
          <a:xfrm>
            <a:off x="357188" y="1416050"/>
            <a:ext cx="6286500" cy="2063750"/>
            <a:chOff x="-53" y="802"/>
            <a:chExt cx="4430" cy="1454"/>
          </a:xfrm>
        </p:grpSpPr>
        <p:sp>
          <p:nvSpPr>
            <p:cNvPr id="21876" name="Line 3"/>
            <p:cNvSpPr>
              <a:spLocks noChangeShapeType="1"/>
            </p:cNvSpPr>
            <p:nvPr/>
          </p:nvSpPr>
          <p:spPr bwMode="auto">
            <a:xfrm flipH="1" flipV="1">
              <a:off x="514" y="1483"/>
              <a:ext cx="343" cy="29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77" name="Freeform 4"/>
            <p:cNvSpPr>
              <a:spLocks/>
            </p:cNvSpPr>
            <p:nvPr/>
          </p:nvSpPr>
          <p:spPr bwMode="auto">
            <a:xfrm>
              <a:off x="3387" y="1458"/>
              <a:ext cx="343" cy="55"/>
            </a:xfrm>
            <a:custGeom>
              <a:avLst/>
              <a:gdLst>
                <a:gd name="T0" fmla="*/ 125 w 480"/>
                <a:gd name="T1" fmla="*/ 0 h 90"/>
                <a:gd name="T2" fmla="*/ 0 w 480"/>
                <a:gd name="T3" fmla="*/ 13 h 90"/>
                <a:gd name="T4" fmla="*/ 0 60000 65536"/>
                <a:gd name="T5" fmla="*/ 0 60000 65536"/>
                <a:gd name="T6" fmla="*/ 0 w 480"/>
                <a:gd name="T7" fmla="*/ 0 h 90"/>
                <a:gd name="T8" fmla="*/ 480 w 48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80" h="90">
                  <a:moveTo>
                    <a:pt x="480" y="0"/>
                  </a:moveTo>
                  <a:lnTo>
                    <a:pt x="0" y="90"/>
                  </a:lnTo>
                </a:path>
              </a:pathLst>
            </a:custGeom>
            <a:noFill/>
            <a:ln w="38100">
              <a:solidFill>
                <a:srgbClr val="333399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78" name="Line 5"/>
            <p:cNvSpPr>
              <a:spLocks noChangeShapeType="1"/>
            </p:cNvSpPr>
            <p:nvPr/>
          </p:nvSpPr>
          <p:spPr bwMode="auto">
            <a:xfrm flipH="1" flipV="1">
              <a:off x="2666" y="1541"/>
              <a:ext cx="352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79" name="Line 6"/>
            <p:cNvSpPr>
              <a:spLocks noChangeShapeType="1"/>
            </p:cNvSpPr>
            <p:nvPr/>
          </p:nvSpPr>
          <p:spPr bwMode="auto">
            <a:xfrm flipH="1" flipV="1">
              <a:off x="1303" y="1536"/>
              <a:ext cx="352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80" name="Text Box 7"/>
            <p:cNvSpPr txBox="1">
              <a:spLocks noChangeArrowheads="1"/>
            </p:cNvSpPr>
            <p:nvPr/>
          </p:nvSpPr>
          <p:spPr bwMode="auto">
            <a:xfrm>
              <a:off x="-53" y="1034"/>
              <a:ext cx="5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发送方</a:t>
              </a:r>
            </a:p>
          </p:txBody>
        </p:sp>
        <p:sp>
          <p:nvSpPr>
            <p:cNvPr id="21881" name="Text Box 8"/>
            <p:cNvSpPr txBox="1">
              <a:spLocks noChangeArrowheads="1"/>
            </p:cNvSpPr>
            <p:nvPr/>
          </p:nvSpPr>
          <p:spPr bwMode="auto">
            <a:xfrm>
              <a:off x="528" y="1905"/>
              <a:ext cx="6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邮件缓存</a:t>
              </a:r>
            </a:p>
          </p:txBody>
        </p:sp>
        <p:sp>
          <p:nvSpPr>
            <p:cNvPr id="21882" name="Text Box 9"/>
            <p:cNvSpPr txBox="1">
              <a:spLocks noChangeArrowheads="1"/>
            </p:cNvSpPr>
            <p:nvPr/>
          </p:nvSpPr>
          <p:spPr bwMode="auto">
            <a:xfrm>
              <a:off x="2504" y="1890"/>
              <a:ext cx="7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   接收端</a:t>
              </a:r>
            </a:p>
            <a:p>
              <a:r>
                <a:rPr kumimoji="1" lang="zh-CN" altLang="en-US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邮件服务器</a:t>
              </a:r>
            </a:p>
          </p:txBody>
        </p:sp>
        <p:sp>
          <p:nvSpPr>
            <p:cNvPr id="1136650" name="Oval 10"/>
            <p:cNvSpPr>
              <a:spLocks noChangeArrowheads="1"/>
            </p:cNvSpPr>
            <p:nvPr/>
          </p:nvSpPr>
          <p:spPr bwMode="auto">
            <a:xfrm>
              <a:off x="2881" y="1278"/>
              <a:ext cx="584" cy="495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folHlink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3200">
                <a:solidFill>
                  <a:schemeClr val="tx1"/>
                </a:solidFill>
                <a:latin typeface="Tahoma" pitchFamily="34" charset="0"/>
                <a:ea typeface="宋体" charset="-122"/>
              </a:endParaRPr>
            </a:p>
          </p:txBody>
        </p:sp>
        <p:grpSp>
          <p:nvGrpSpPr>
            <p:cNvPr id="21884" name="Group 11"/>
            <p:cNvGrpSpPr>
              <a:grpSpLocks/>
            </p:cNvGrpSpPr>
            <p:nvPr/>
          </p:nvGrpSpPr>
          <p:grpSpPr bwMode="auto">
            <a:xfrm>
              <a:off x="3053" y="1321"/>
              <a:ext cx="206" cy="174"/>
              <a:chOff x="2351" y="2975"/>
              <a:chExt cx="481" cy="433"/>
            </a:xfrm>
          </p:grpSpPr>
          <p:sp>
            <p:nvSpPr>
              <p:cNvPr id="1136652" name="Rectangle 12"/>
              <p:cNvSpPr>
                <a:spLocks noChangeArrowheads="1"/>
              </p:cNvSpPr>
              <p:nvPr/>
            </p:nvSpPr>
            <p:spPr bwMode="auto">
              <a:xfrm rot="-5400000">
                <a:off x="2374" y="2950"/>
                <a:ext cx="434" cy="483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rot="10800000" wrap="none" anchor="ctr"/>
              <a:lstStyle/>
              <a:p>
                <a:pPr>
                  <a:defRPr/>
                </a:pPr>
                <a:endParaRPr lang="zh-CN" altLang="en-US" sz="3200">
                  <a:solidFill>
                    <a:schemeClr val="tx1"/>
                  </a:solidFill>
                  <a:latin typeface="Tahoma" pitchFamily="34" charset="0"/>
                  <a:ea typeface="宋体" charset="-122"/>
                </a:endParaRPr>
              </a:p>
            </p:txBody>
          </p:sp>
          <p:sp>
            <p:nvSpPr>
              <p:cNvPr id="22229" name="Line 13"/>
              <p:cNvSpPr>
                <a:spLocks noChangeShapeType="1"/>
              </p:cNvSpPr>
              <p:nvPr/>
            </p:nvSpPr>
            <p:spPr bwMode="auto">
              <a:xfrm rot="10800000">
                <a:off x="2351" y="332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0" name="Line 14"/>
              <p:cNvSpPr>
                <a:spLocks noChangeShapeType="1"/>
              </p:cNvSpPr>
              <p:nvPr/>
            </p:nvSpPr>
            <p:spPr bwMode="auto">
              <a:xfrm rot="10800000">
                <a:off x="2351" y="323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1" name="Line 15"/>
              <p:cNvSpPr>
                <a:spLocks noChangeShapeType="1"/>
              </p:cNvSpPr>
              <p:nvPr/>
            </p:nvSpPr>
            <p:spPr bwMode="auto">
              <a:xfrm rot="10800000">
                <a:off x="2351" y="314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2" name="Line 16"/>
              <p:cNvSpPr>
                <a:spLocks noChangeShapeType="1"/>
              </p:cNvSpPr>
              <p:nvPr/>
            </p:nvSpPr>
            <p:spPr bwMode="auto">
              <a:xfrm rot="10800000">
                <a:off x="2351" y="306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3" name="Line 17"/>
              <p:cNvSpPr>
                <a:spLocks noChangeShapeType="1"/>
              </p:cNvSpPr>
              <p:nvPr/>
            </p:nvSpPr>
            <p:spPr bwMode="auto">
              <a:xfrm rot="5400000">
                <a:off x="2519" y="3191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4" name="Line 18"/>
              <p:cNvSpPr>
                <a:spLocks noChangeShapeType="1"/>
              </p:cNvSpPr>
              <p:nvPr/>
            </p:nvSpPr>
            <p:spPr bwMode="auto">
              <a:xfrm rot="5400000">
                <a:off x="2423" y="3191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5" name="Line 19"/>
              <p:cNvSpPr>
                <a:spLocks noChangeShapeType="1"/>
              </p:cNvSpPr>
              <p:nvPr/>
            </p:nvSpPr>
            <p:spPr bwMode="auto">
              <a:xfrm rot="5400000">
                <a:off x="2327" y="3191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6" name="Line 20"/>
              <p:cNvSpPr>
                <a:spLocks noChangeShapeType="1"/>
              </p:cNvSpPr>
              <p:nvPr/>
            </p:nvSpPr>
            <p:spPr bwMode="auto">
              <a:xfrm rot="5400000">
                <a:off x="2231" y="3191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885" name="Group 21"/>
            <p:cNvGrpSpPr>
              <a:grpSpLocks/>
            </p:cNvGrpSpPr>
            <p:nvPr/>
          </p:nvGrpSpPr>
          <p:grpSpPr bwMode="auto">
            <a:xfrm>
              <a:off x="3006" y="1532"/>
              <a:ext cx="329" cy="174"/>
              <a:chOff x="1296" y="768"/>
              <a:chExt cx="556" cy="336"/>
            </a:xfrm>
          </p:grpSpPr>
          <p:sp>
            <p:nvSpPr>
              <p:cNvPr id="1136662" name="Rectangle 22"/>
              <p:cNvSpPr>
                <a:spLocks noChangeArrowheads="1"/>
              </p:cNvSpPr>
              <p:nvPr/>
            </p:nvSpPr>
            <p:spPr bwMode="auto">
              <a:xfrm>
                <a:off x="1295" y="771"/>
                <a:ext cx="558" cy="333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zh-CN" sz="1600">
                  <a:solidFill>
                    <a:srgbClr val="333399"/>
                  </a:solidFill>
                  <a:latin typeface="Arial" charset="0"/>
                  <a:ea typeface="黑体" pitchFamily="2" charset="-122"/>
                </a:endParaRPr>
              </a:p>
            </p:txBody>
          </p:sp>
          <p:grpSp>
            <p:nvGrpSpPr>
              <p:cNvPr id="22206" name="Group 23"/>
              <p:cNvGrpSpPr>
                <a:grpSpLocks/>
              </p:cNvGrpSpPr>
              <p:nvPr/>
            </p:nvGrpSpPr>
            <p:grpSpPr bwMode="auto">
              <a:xfrm>
                <a:off x="1367" y="829"/>
                <a:ext cx="393" cy="214"/>
                <a:chOff x="2928" y="3744"/>
                <a:chExt cx="528" cy="336"/>
              </a:xfrm>
            </p:grpSpPr>
            <p:grpSp>
              <p:nvGrpSpPr>
                <p:cNvPr id="22207" name="Group 24"/>
                <p:cNvGrpSpPr>
                  <a:grpSpLocks/>
                </p:cNvGrpSpPr>
                <p:nvPr/>
              </p:nvGrpSpPr>
              <p:grpSpPr bwMode="auto">
                <a:xfrm>
                  <a:off x="3024" y="3744"/>
                  <a:ext cx="432" cy="240"/>
                  <a:chOff x="2736" y="3648"/>
                  <a:chExt cx="432" cy="240"/>
                </a:xfrm>
              </p:grpSpPr>
              <p:grpSp>
                <p:nvGrpSpPr>
                  <p:cNvPr id="22222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2736" y="3648"/>
                    <a:ext cx="432" cy="240"/>
                    <a:chOff x="2592" y="3504"/>
                    <a:chExt cx="576" cy="384"/>
                  </a:xfrm>
                </p:grpSpPr>
                <p:sp>
                  <p:nvSpPr>
                    <p:cNvPr id="22224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3504"/>
                      <a:ext cx="576" cy="384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3200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endParaRPr>
                    </a:p>
                  </p:txBody>
                </p:sp>
                <p:sp>
                  <p:nvSpPr>
                    <p:cNvPr id="22225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2592" y="3504"/>
                      <a:ext cx="576" cy="240"/>
                    </a:xfrm>
                    <a:custGeom>
                      <a:avLst/>
                      <a:gdLst>
                        <a:gd name="T0" fmla="*/ 0 w 576"/>
                        <a:gd name="T1" fmla="*/ 0 h 240"/>
                        <a:gd name="T2" fmla="*/ 288 w 576"/>
                        <a:gd name="T3" fmla="*/ 240 h 240"/>
                        <a:gd name="T4" fmla="*/ 576 w 576"/>
                        <a:gd name="T5" fmla="*/ 0 h 240"/>
                        <a:gd name="T6" fmla="*/ 0 60000 65536"/>
                        <a:gd name="T7" fmla="*/ 0 60000 65536"/>
                        <a:gd name="T8" fmla="*/ 0 60000 65536"/>
                        <a:gd name="T9" fmla="*/ 0 w 576"/>
                        <a:gd name="T10" fmla="*/ 0 h 240"/>
                        <a:gd name="T11" fmla="*/ 576 w 576"/>
                        <a:gd name="T12" fmla="*/ 240 h 24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76" h="240">
                          <a:moveTo>
                            <a:pt x="0" y="0"/>
                          </a:moveTo>
                          <a:lnTo>
                            <a:pt x="288" y="240"/>
                          </a:lnTo>
                          <a:lnTo>
                            <a:pt x="576" y="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226" name="Line 2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92" y="3704"/>
                      <a:ext cx="232" cy="1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227" name="Line 2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936" y="3704"/>
                      <a:ext cx="232" cy="1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2223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3648"/>
                    <a:ext cx="4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208" name="Group 31"/>
                <p:cNvGrpSpPr>
                  <a:grpSpLocks/>
                </p:cNvGrpSpPr>
                <p:nvPr/>
              </p:nvGrpSpPr>
              <p:grpSpPr bwMode="auto">
                <a:xfrm>
                  <a:off x="2976" y="3792"/>
                  <a:ext cx="432" cy="240"/>
                  <a:chOff x="2736" y="3648"/>
                  <a:chExt cx="432" cy="240"/>
                </a:xfrm>
              </p:grpSpPr>
              <p:grpSp>
                <p:nvGrpSpPr>
                  <p:cNvPr id="22216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2736" y="3648"/>
                    <a:ext cx="432" cy="240"/>
                    <a:chOff x="2592" y="3504"/>
                    <a:chExt cx="576" cy="384"/>
                  </a:xfrm>
                </p:grpSpPr>
                <p:sp>
                  <p:nvSpPr>
                    <p:cNvPr id="22218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3504"/>
                      <a:ext cx="576" cy="384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3200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endParaRPr>
                    </a:p>
                  </p:txBody>
                </p:sp>
                <p:sp>
                  <p:nvSpPr>
                    <p:cNvPr id="22219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2592" y="3504"/>
                      <a:ext cx="576" cy="240"/>
                    </a:xfrm>
                    <a:custGeom>
                      <a:avLst/>
                      <a:gdLst>
                        <a:gd name="T0" fmla="*/ 0 w 576"/>
                        <a:gd name="T1" fmla="*/ 0 h 240"/>
                        <a:gd name="T2" fmla="*/ 288 w 576"/>
                        <a:gd name="T3" fmla="*/ 240 h 240"/>
                        <a:gd name="T4" fmla="*/ 576 w 576"/>
                        <a:gd name="T5" fmla="*/ 0 h 240"/>
                        <a:gd name="T6" fmla="*/ 0 60000 65536"/>
                        <a:gd name="T7" fmla="*/ 0 60000 65536"/>
                        <a:gd name="T8" fmla="*/ 0 60000 65536"/>
                        <a:gd name="T9" fmla="*/ 0 w 576"/>
                        <a:gd name="T10" fmla="*/ 0 h 240"/>
                        <a:gd name="T11" fmla="*/ 576 w 576"/>
                        <a:gd name="T12" fmla="*/ 240 h 24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76" h="240">
                          <a:moveTo>
                            <a:pt x="0" y="0"/>
                          </a:moveTo>
                          <a:lnTo>
                            <a:pt x="288" y="240"/>
                          </a:lnTo>
                          <a:lnTo>
                            <a:pt x="576" y="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220" name="Line 3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92" y="3704"/>
                      <a:ext cx="232" cy="1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221" name="Line 3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936" y="3704"/>
                      <a:ext cx="232" cy="1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221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3648"/>
                    <a:ext cx="4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209" name="Group 38"/>
                <p:cNvGrpSpPr>
                  <a:grpSpLocks/>
                </p:cNvGrpSpPr>
                <p:nvPr/>
              </p:nvGrpSpPr>
              <p:grpSpPr bwMode="auto">
                <a:xfrm>
                  <a:off x="2928" y="3840"/>
                  <a:ext cx="432" cy="240"/>
                  <a:chOff x="2736" y="3648"/>
                  <a:chExt cx="432" cy="240"/>
                </a:xfrm>
              </p:grpSpPr>
              <p:grpSp>
                <p:nvGrpSpPr>
                  <p:cNvPr id="22210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736" y="3648"/>
                    <a:ext cx="432" cy="240"/>
                    <a:chOff x="2592" y="3504"/>
                    <a:chExt cx="576" cy="384"/>
                  </a:xfrm>
                </p:grpSpPr>
                <p:sp>
                  <p:nvSpPr>
                    <p:cNvPr id="22212" name="Rectangl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3504"/>
                      <a:ext cx="576" cy="384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3200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endParaRPr>
                    </a:p>
                  </p:txBody>
                </p:sp>
                <p:sp>
                  <p:nvSpPr>
                    <p:cNvPr id="22213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2592" y="3504"/>
                      <a:ext cx="576" cy="240"/>
                    </a:xfrm>
                    <a:custGeom>
                      <a:avLst/>
                      <a:gdLst>
                        <a:gd name="T0" fmla="*/ 0 w 576"/>
                        <a:gd name="T1" fmla="*/ 0 h 240"/>
                        <a:gd name="T2" fmla="*/ 288 w 576"/>
                        <a:gd name="T3" fmla="*/ 240 h 240"/>
                        <a:gd name="T4" fmla="*/ 576 w 576"/>
                        <a:gd name="T5" fmla="*/ 0 h 240"/>
                        <a:gd name="T6" fmla="*/ 0 60000 65536"/>
                        <a:gd name="T7" fmla="*/ 0 60000 65536"/>
                        <a:gd name="T8" fmla="*/ 0 60000 65536"/>
                        <a:gd name="T9" fmla="*/ 0 w 576"/>
                        <a:gd name="T10" fmla="*/ 0 h 240"/>
                        <a:gd name="T11" fmla="*/ 576 w 576"/>
                        <a:gd name="T12" fmla="*/ 240 h 24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76" h="240">
                          <a:moveTo>
                            <a:pt x="0" y="0"/>
                          </a:moveTo>
                          <a:lnTo>
                            <a:pt x="288" y="240"/>
                          </a:lnTo>
                          <a:lnTo>
                            <a:pt x="576" y="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214" name="Line 4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92" y="3704"/>
                      <a:ext cx="232" cy="1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215" name="Line 43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936" y="3704"/>
                      <a:ext cx="232" cy="1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2211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3648"/>
                    <a:ext cx="4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21886" name="Group 45"/>
            <p:cNvGrpSpPr>
              <a:grpSpLocks/>
            </p:cNvGrpSpPr>
            <p:nvPr/>
          </p:nvGrpSpPr>
          <p:grpSpPr bwMode="auto">
            <a:xfrm>
              <a:off x="210" y="1362"/>
              <a:ext cx="398" cy="386"/>
              <a:chOff x="246" y="1767"/>
              <a:chExt cx="557" cy="639"/>
            </a:xfrm>
          </p:grpSpPr>
          <p:grpSp>
            <p:nvGrpSpPr>
              <p:cNvPr id="22146" name="Group 46"/>
              <p:cNvGrpSpPr>
                <a:grpSpLocks/>
              </p:cNvGrpSpPr>
              <p:nvPr/>
            </p:nvGrpSpPr>
            <p:grpSpPr bwMode="auto">
              <a:xfrm>
                <a:off x="246" y="1943"/>
                <a:ext cx="557" cy="463"/>
                <a:chOff x="246" y="1943"/>
                <a:chExt cx="557" cy="463"/>
              </a:xfrm>
            </p:grpSpPr>
            <p:sp>
              <p:nvSpPr>
                <p:cNvPr id="22199" name="Freeform 47"/>
                <p:cNvSpPr>
                  <a:spLocks/>
                </p:cNvSpPr>
                <p:nvPr/>
              </p:nvSpPr>
              <p:spPr bwMode="auto">
                <a:xfrm>
                  <a:off x="373" y="2005"/>
                  <a:ext cx="196" cy="295"/>
                </a:xfrm>
                <a:custGeom>
                  <a:avLst/>
                  <a:gdLst>
                    <a:gd name="T0" fmla="*/ 0 w 982"/>
                    <a:gd name="T1" fmla="*/ 0 h 1477"/>
                    <a:gd name="T2" fmla="*/ 0 w 982"/>
                    <a:gd name="T3" fmla="*/ 0 h 1477"/>
                    <a:gd name="T4" fmla="*/ 0 w 982"/>
                    <a:gd name="T5" fmla="*/ 0 h 1477"/>
                    <a:gd name="T6" fmla="*/ 0 w 982"/>
                    <a:gd name="T7" fmla="*/ 0 h 147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82"/>
                    <a:gd name="T13" fmla="*/ 0 h 1477"/>
                    <a:gd name="T14" fmla="*/ 982 w 982"/>
                    <a:gd name="T15" fmla="*/ 1477 h 147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82" h="1477">
                      <a:moveTo>
                        <a:pt x="652" y="26"/>
                      </a:moveTo>
                      <a:lnTo>
                        <a:pt x="982" y="1347"/>
                      </a:lnTo>
                      <a:lnTo>
                        <a:pt x="0" y="1477"/>
                      </a:lnTo>
                      <a:lnTo>
                        <a:pt x="252" y="0"/>
                      </a:lnTo>
                    </a:path>
                  </a:pathLst>
                </a:custGeom>
                <a:noFill/>
                <a:ln w="174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2200" name="Group 48"/>
                <p:cNvGrpSpPr>
                  <a:grpSpLocks/>
                </p:cNvGrpSpPr>
                <p:nvPr/>
              </p:nvGrpSpPr>
              <p:grpSpPr bwMode="auto">
                <a:xfrm>
                  <a:off x="246" y="1943"/>
                  <a:ext cx="551" cy="121"/>
                  <a:chOff x="246" y="1943"/>
                  <a:chExt cx="551" cy="121"/>
                </a:xfrm>
              </p:grpSpPr>
              <p:sp>
                <p:nvSpPr>
                  <p:cNvPr id="22202" name="Freeform 49"/>
                  <p:cNvSpPr>
                    <a:spLocks/>
                  </p:cNvSpPr>
                  <p:nvPr/>
                </p:nvSpPr>
                <p:spPr bwMode="auto">
                  <a:xfrm>
                    <a:off x="246" y="1943"/>
                    <a:ext cx="551" cy="104"/>
                  </a:xfrm>
                  <a:custGeom>
                    <a:avLst/>
                    <a:gdLst>
                      <a:gd name="T0" fmla="*/ 1 w 2751"/>
                      <a:gd name="T1" fmla="*/ 0 h 522"/>
                      <a:gd name="T2" fmla="*/ 0 w 2751"/>
                      <a:gd name="T3" fmla="*/ 0 h 522"/>
                      <a:gd name="T4" fmla="*/ 0 w 2751"/>
                      <a:gd name="T5" fmla="*/ 0 h 522"/>
                      <a:gd name="T6" fmla="*/ 0 w 2751"/>
                      <a:gd name="T7" fmla="*/ 0 h 522"/>
                      <a:gd name="T8" fmla="*/ 1 w 2751"/>
                      <a:gd name="T9" fmla="*/ 0 h 5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51"/>
                      <a:gd name="T16" fmla="*/ 0 h 522"/>
                      <a:gd name="T17" fmla="*/ 2751 w 2751"/>
                      <a:gd name="T18" fmla="*/ 522 h 5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51" h="522">
                        <a:moveTo>
                          <a:pt x="2751" y="270"/>
                        </a:moveTo>
                        <a:lnTo>
                          <a:pt x="1016" y="522"/>
                        </a:lnTo>
                        <a:lnTo>
                          <a:pt x="0" y="132"/>
                        </a:lnTo>
                        <a:lnTo>
                          <a:pt x="1302" y="0"/>
                        </a:lnTo>
                        <a:lnTo>
                          <a:pt x="2751" y="27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03" name="Freeform 50"/>
                  <p:cNvSpPr>
                    <a:spLocks/>
                  </p:cNvSpPr>
                  <p:nvPr/>
                </p:nvSpPr>
                <p:spPr bwMode="auto">
                  <a:xfrm>
                    <a:off x="450" y="1997"/>
                    <a:ext cx="345" cy="67"/>
                  </a:xfrm>
                  <a:custGeom>
                    <a:avLst/>
                    <a:gdLst>
                      <a:gd name="T0" fmla="*/ 1 w 1728"/>
                      <a:gd name="T1" fmla="*/ 0 h 337"/>
                      <a:gd name="T2" fmla="*/ 0 w 1728"/>
                      <a:gd name="T3" fmla="*/ 0 h 337"/>
                      <a:gd name="T4" fmla="*/ 0 w 1728"/>
                      <a:gd name="T5" fmla="*/ 0 h 337"/>
                      <a:gd name="T6" fmla="*/ 1 w 1728"/>
                      <a:gd name="T7" fmla="*/ 0 h 337"/>
                      <a:gd name="T8" fmla="*/ 1 w 1728"/>
                      <a:gd name="T9" fmla="*/ 0 h 3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28"/>
                      <a:gd name="T16" fmla="*/ 0 h 337"/>
                      <a:gd name="T17" fmla="*/ 1728 w 1728"/>
                      <a:gd name="T18" fmla="*/ 337 h 33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28" h="337">
                        <a:moveTo>
                          <a:pt x="1728" y="0"/>
                        </a:moveTo>
                        <a:lnTo>
                          <a:pt x="0" y="251"/>
                        </a:lnTo>
                        <a:lnTo>
                          <a:pt x="0" y="337"/>
                        </a:lnTo>
                        <a:lnTo>
                          <a:pt x="1728" y="88"/>
                        </a:lnTo>
                        <a:lnTo>
                          <a:pt x="1728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04" name="Freeform 51"/>
                  <p:cNvSpPr>
                    <a:spLocks/>
                  </p:cNvSpPr>
                  <p:nvPr/>
                </p:nvSpPr>
                <p:spPr bwMode="auto">
                  <a:xfrm>
                    <a:off x="246" y="1969"/>
                    <a:ext cx="204" cy="95"/>
                  </a:xfrm>
                  <a:custGeom>
                    <a:avLst/>
                    <a:gdLst>
                      <a:gd name="T0" fmla="*/ 0 w 1016"/>
                      <a:gd name="T1" fmla="*/ 0 h 476"/>
                      <a:gd name="T2" fmla="*/ 0 w 1016"/>
                      <a:gd name="T3" fmla="*/ 0 h 476"/>
                      <a:gd name="T4" fmla="*/ 0 w 1016"/>
                      <a:gd name="T5" fmla="*/ 0 h 476"/>
                      <a:gd name="T6" fmla="*/ 0 w 1016"/>
                      <a:gd name="T7" fmla="*/ 0 h 476"/>
                      <a:gd name="T8" fmla="*/ 0 w 1016"/>
                      <a:gd name="T9" fmla="*/ 0 h 47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16"/>
                      <a:gd name="T16" fmla="*/ 0 h 476"/>
                      <a:gd name="T17" fmla="*/ 1016 w 1016"/>
                      <a:gd name="T18" fmla="*/ 476 h 47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16" h="476">
                        <a:moveTo>
                          <a:pt x="1016" y="476"/>
                        </a:moveTo>
                        <a:lnTo>
                          <a:pt x="1016" y="390"/>
                        </a:lnTo>
                        <a:lnTo>
                          <a:pt x="0" y="0"/>
                        </a:lnTo>
                        <a:lnTo>
                          <a:pt x="0" y="60"/>
                        </a:lnTo>
                        <a:lnTo>
                          <a:pt x="1016" y="47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201" name="Freeform 52"/>
                <p:cNvSpPr>
                  <a:spLocks/>
                </p:cNvSpPr>
                <p:nvPr/>
              </p:nvSpPr>
              <p:spPr bwMode="auto">
                <a:xfrm>
                  <a:off x="564" y="2028"/>
                  <a:ext cx="239" cy="378"/>
                </a:xfrm>
                <a:custGeom>
                  <a:avLst/>
                  <a:gdLst>
                    <a:gd name="T0" fmla="*/ 0 w 1195"/>
                    <a:gd name="T1" fmla="*/ 0 h 1893"/>
                    <a:gd name="T2" fmla="*/ 0 w 1195"/>
                    <a:gd name="T3" fmla="*/ 1 h 1893"/>
                    <a:gd name="T4" fmla="*/ 0 w 1195"/>
                    <a:gd name="T5" fmla="*/ 1 h 1893"/>
                    <a:gd name="T6" fmla="*/ 0 w 1195"/>
                    <a:gd name="T7" fmla="*/ 0 h 18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95"/>
                    <a:gd name="T13" fmla="*/ 0 h 1893"/>
                    <a:gd name="T14" fmla="*/ 1195 w 1195"/>
                    <a:gd name="T15" fmla="*/ 1893 h 18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95" h="1893">
                      <a:moveTo>
                        <a:pt x="660" y="0"/>
                      </a:moveTo>
                      <a:lnTo>
                        <a:pt x="1195" y="1747"/>
                      </a:lnTo>
                      <a:lnTo>
                        <a:pt x="0" y="1893"/>
                      </a:lnTo>
                      <a:lnTo>
                        <a:pt x="191" y="35"/>
                      </a:lnTo>
                    </a:path>
                  </a:pathLst>
                </a:custGeom>
                <a:noFill/>
                <a:ln w="174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147" name="Group 53"/>
              <p:cNvGrpSpPr>
                <a:grpSpLocks/>
              </p:cNvGrpSpPr>
              <p:nvPr/>
            </p:nvGrpSpPr>
            <p:grpSpPr bwMode="auto">
              <a:xfrm>
                <a:off x="325" y="1767"/>
                <a:ext cx="383" cy="268"/>
                <a:chOff x="325" y="1767"/>
                <a:chExt cx="383" cy="268"/>
              </a:xfrm>
            </p:grpSpPr>
            <p:grpSp>
              <p:nvGrpSpPr>
                <p:cNvPr id="22148" name="Group 54"/>
                <p:cNvGrpSpPr>
                  <a:grpSpLocks/>
                </p:cNvGrpSpPr>
                <p:nvPr/>
              </p:nvGrpSpPr>
              <p:grpSpPr bwMode="auto">
                <a:xfrm>
                  <a:off x="412" y="1767"/>
                  <a:ext cx="296" cy="243"/>
                  <a:chOff x="412" y="1767"/>
                  <a:chExt cx="296" cy="243"/>
                </a:xfrm>
              </p:grpSpPr>
              <p:grpSp>
                <p:nvGrpSpPr>
                  <p:cNvPr id="22181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412" y="1767"/>
                    <a:ext cx="296" cy="243"/>
                    <a:chOff x="412" y="1767"/>
                    <a:chExt cx="296" cy="243"/>
                  </a:xfrm>
                </p:grpSpPr>
                <p:grpSp>
                  <p:nvGrpSpPr>
                    <p:cNvPr id="22190" name="Group 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2" y="1904"/>
                      <a:ext cx="296" cy="106"/>
                      <a:chOff x="412" y="1904"/>
                      <a:chExt cx="296" cy="106"/>
                    </a:xfrm>
                  </p:grpSpPr>
                  <p:sp>
                    <p:nvSpPr>
                      <p:cNvPr id="22196" name="Freeform 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2" y="1904"/>
                        <a:ext cx="170" cy="106"/>
                      </a:xfrm>
                      <a:custGeom>
                        <a:avLst/>
                        <a:gdLst>
                          <a:gd name="T0" fmla="*/ 0 w 848"/>
                          <a:gd name="T1" fmla="*/ 0 h 530"/>
                          <a:gd name="T2" fmla="*/ 0 w 848"/>
                          <a:gd name="T3" fmla="*/ 0 h 530"/>
                          <a:gd name="T4" fmla="*/ 0 w 848"/>
                          <a:gd name="T5" fmla="*/ 0 h 530"/>
                          <a:gd name="T6" fmla="*/ 0 w 848"/>
                          <a:gd name="T7" fmla="*/ 0 h 530"/>
                          <a:gd name="T8" fmla="*/ 0 w 848"/>
                          <a:gd name="T9" fmla="*/ 0 h 53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848"/>
                          <a:gd name="T16" fmla="*/ 0 h 530"/>
                          <a:gd name="T17" fmla="*/ 848 w 848"/>
                          <a:gd name="T18" fmla="*/ 530 h 53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848" h="530">
                            <a:moveTo>
                              <a:pt x="848" y="162"/>
                            </a:moveTo>
                            <a:lnTo>
                              <a:pt x="848" y="530"/>
                            </a:lnTo>
                            <a:lnTo>
                              <a:pt x="0" y="258"/>
                            </a:lnTo>
                            <a:lnTo>
                              <a:pt x="0" y="0"/>
                            </a:lnTo>
                            <a:lnTo>
                              <a:pt x="848" y="162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2197" name="Freeform 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82" y="1929"/>
                        <a:ext cx="126" cy="81"/>
                      </a:xfrm>
                      <a:custGeom>
                        <a:avLst/>
                        <a:gdLst>
                          <a:gd name="T0" fmla="*/ 0 w 631"/>
                          <a:gd name="T1" fmla="*/ 0 h 404"/>
                          <a:gd name="T2" fmla="*/ 0 w 631"/>
                          <a:gd name="T3" fmla="*/ 0 h 404"/>
                          <a:gd name="T4" fmla="*/ 0 w 631"/>
                          <a:gd name="T5" fmla="*/ 0 h 404"/>
                          <a:gd name="T6" fmla="*/ 0 w 631"/>
                          <a:gd name="T7" fmla="*/ 0 h 404"/>
                          <a:gd name="T8" fmla="*/ 0 w 631"/>
                          <a:gd name="T9" fmla="*/ 0 h 404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631"/>
                          <a:gd name="T16" fmla="*/ 0 h 404"/>
                          <a:gd name="T17" fmla="*/ 631 w 631"/>
                          <a:gd name="T18" fmla="*/ 404 h 404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631" h="404">
                            <a:moveTo>
                              <a:pt x="0" y="36"/>
                            </a:moveTo>
                            <a:lnTo>
                              <a:pt x="0" y="404"/>
                            </a:lnTo>
                            <a:lnTo>
                              <a:pt x="631" y="312"/>
                            </a:lnTo>
                            <a:lnTo>
                              <a:pt x="631" y="0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2198" name="Freeform 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2" y="1904"/>
                        <a:ext cx="296" cy="32"/>
                      </a:xfrm>
                      <a:custGeom>
                        <a:avLst/>
                        <a:gdLst>
                          <a:gd name="T0" fmla="*/ 0 w 1479"/>
                          <a:gd name="T1" fmla="*/ 0 h 162"/>
                          <a:gd name="T2" fmla="*/ 0 w 1479"/>
                          <a:gd name="T3" fmla="*/ 0 h 162"/>
                          <a:gd name="T4" fmla="*/ 0 w 1479"/>
                          <a:gd name="T5" fmla="*/ 0 h 162"/>
                          <a:gd name="T6" fmla="*/ 0 w 1479"/>
                          <a:gd name="T7" fmla="*/ 0 h 162"/>
                          <a:gd name="T8" fmla="*/ 0 w 1479"/>
                          <a:gd name="T9" fmla="*/ 0 h 162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479"/>
                          <a:gd name="T16" fmla="*/ 0 h 162"/>
                          <a:gd name="T17" fmla="*/ 1479 w 1479"/>
                          <a:gd name="T18" fmla="*/ 162 h 162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479" h="162">
                            <a:moveTo>
                              <a:pt x="1479" y="126"/>
                            </a:moveTo>
                            <a:lnTo>
                              <a:pt x="842" y="162"/>
                            </a:lnTo>
                            <a:lnTo>
                              <a:pt x="0" y="0"/>
                            </a:lnTo>
                            <a:lnTo>
                              <a:pt x="619" y="0"/>
                            </a:lnTo>
                            <a:lnTo>
                              <a:pt x="1479" y="12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22191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504" y="1895"/>
                      <a:ext cx="108" cy="30"/>
                    </a:xfrm>
                    <a:custGeom>
                      <a:avLst/>
                      <a:gdLst>
                        <a:gd name="T0" fmla="*/ 0 w 538"/>
                        <a:gd name="T1" fmla="*/ 0 h 151"/>
                        <a:gd name="T2" fmla="*/ 0 w 538"/>
                        <a:gd name="T3" fmla="*/ 0 h 151"/>
                        <a:gd name="T4" fmla="*/ 0 w 538"/>
                        <a:gd name="T5" fmla="*/ 0 h 151"/>
                        <a:gd name="T6" fmla="*/ 0 w 538"/>
                        <a:gd name="T7" fmla="*/ 0 h 151"/>
                        <a:gd name="T8" fmla="*/ 0 w 538"/>
                        <a:gd name="T9" fmla="*/ 0 h 151"/>
                        <a:gd name="T10" fmla="*/ 0 w 538"/>
                        <a:gd name="T11" fmla="*/ 0 h 151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538"/>
                        <a:gd name="T19" fmla="*/ 0 h 151"/>
                        <a:gd name="T20" fmla="*/ 538 w 538"/>
                        <a:gd name="T21" fmla="*/ 151 h 151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538" h="151">
                          <a:moveTo>
                            <a:pt x="538" y="86"/>
                          </a:moveTo>
                          <a:lnTo>
                            <a:pt x="538" y="135"/>
                          </a:lnTo>
                          <a:lnTo>
                            <a:pt x="287" y="151"/>
                          </a:lnTo>
                          <a:lnTo>
                            <a:pt x="0" y="97"/>
                          </a:lnTo>
                          <a:lnTo>
                            <a:pt x="0" y="0"/>
                          </a:lnTo>
                          <a:lnTo>
                            <a:pt x="538" y="86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2192" name="Group 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6" y="1767"/>
                      <a:ext cx="239" cy="151"/>
                      <a:chOff x="446" y="1767"/>
                      <a:chExt cx="239" cy="151"/>
                    </a:xfrm>
                  </p:grpSpPr>
                  <p:sp>
                    <p:nvSpPr>
                      <p:cNvPr id="22193" name="Freeform 6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6" y="1767"/>
                        <a:ext cx="137" cy="148"/>
                      </a:xfrm>
                      <a:custGeom>
                        <a:avLst/>
                        <a:gdLst>
                          <a:gd name="T0" fmla="*/ 0 w 686"/>
                          <a:gd name="T1" fmla="*/ 0 h 740"/>
                          <a:gd name="T2" fmla="*/ 0 w 686"/>
                          <a:gd name="T3" fmla="*/ 0 h 740"/>
                          <a:gd name="T4" fmla="*/ 0 w 686"/>
                          <a:gd name="T5" fmla="*/ 0 h 740"/>
                          <a:gd name="T6" fmla="*/ 0 w 686"/>
                          <a:gd name="T7" fmla="*/ 0 h 740"/>
                          <a:gd name="T8" fmla="*/ 0 w 686"/>
                          <a:gd name="T9" fmla="*/ 0 h 74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686"/>
                          <a:gd name="T16" fmla="*/ 0 h 740"/>
                          <a:gd name="T17" fmla="*/ 686 w 686"/>
                          <a:gd name="T18" fmla="*/ 740 h 74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686" h="740">
                            <a:moveTo>
                              <a:pt x="589" y="740"/>
                            </a:moveTo>
                            <a:lnTo>
                              <a:pt x="686" y="24"/>
                            </a:lnTo>
                            <a:lnTo>
                              <a:pt x="95" y="0"/>
                            </a:lnTo>
                            <a:lnTo>
                              <a:pt x="0" y="638"/>
                            </a:lnTo>
                            <a:lnTo>
                              <a:pt x="589" y="74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2194" name="Freeform 6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4" y="1771"/>
                        <a:ext cx="121" cy="147"/>
                      </a:xfrm>
                      <a:custGeom>
                        <a:avLst/>
                        <a:gdLst>
                          <a:gd name="T0" fmla="*/ 0 w 608"/>
                          <a:gd name="T1" fmla="*/ 0 h 735"/>
                          <a:gd name="T2" fmla="*/ 0 w 608"/>
                          <a:gd name="T3" fmla="*/ 0 h 735"/>
                          <a:gd name="T4" fmla="*/ 0 w 608"/>
                          <a:gd name="T5" fmla="*/ 0 h 735"/>
                          <a:gd name="T6" fmla="*/ 0 w 608"/>
                          <a:gd name="T7" fmla="*/ 0 h 735"/>
                          <a:gd name="T8" fmla="*/ 0 w 608"/>
                          <a:gd name="T9" fmla="*/ 0 h 73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608"/>
                          <a:gd name="T16" fmla="*/ 0 h 735"/>
                          <a:gd name="T17" fmla="*/ 608 w 608"/>
                          <a:gd name="T18" fmla="*/ 735 h 735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608" h="735">
                            <a:moveTo>
                              <a:pt x="97" y="0"/>
                            </a:moveTo>
                            <a:lnTo>
                              <a:pt x="608" y="163"/>
                            </a:lnTo>
                            <a:lnTo>
                              <a:pt x="536" y="735"/>
                            </a:lnTo>
                            <a:lnTo>
                              <a:pt x="0" y="717"/>
                            </a:lnTo>
                            <a:lnTo>
                              <a:pt x="97" y="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2195" name="Freeform 6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62" y="1781"/>
                        <a:ext cx="98" cy="112"/>
                      </a:xfrm>
                      <a:custGeom>
                        <a:avLst/>
                        <a:gdLst>
                          <a:gd name="T0" fmla="*/ 0 w 493"/>
                          <a:gd name="T1" fmla="*/ 0 h 557"/>
                          <a:gd name="T2" fmla="*/ 0 w 493"/>
                          <a:gd name="T3" fmla="*/ 0 h 557"/>
                          <a:gd name="T4" fmla="*/ 0 w 493"/>
                          <a:gd name="T5" fmla="*/ 0 h 557"/>
                          <a:gd name="T6" fmla="*/ 0 w 493"/>
                          <a:gd name="T7" fmla="*/ 0 h 557"/>
                          <a:gd name="T8" fmla="*/ 0 w 493"/>
                          <a:gd name="T9" fmla="*/ 0 h 55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493"/>
                          <a:gd name="T16" fmla="*/ 0 h 557"/>
                          <a:gd name="T17" fmla="*/ 493 w 493"/>
                          <a:gd name="T18" fmla="*/ 557 h 557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493" h="557">
                            <a:moveTo>
                              <a:pt x="493" y="25"/>
                            </a:moveTo>
                            <a:lnTo>
                              <a:pt x="423" y="557"/>
                            </a:lnTo>
                            <a:lnTo>
                              <a:pt x="0" y="494"/>
                            </a:lnTo>
                            <a:lnTo>
                              <a:pt x="73" y="0"/>
                            </a:lnTo>
                            <a:lnTo>
                              <a:pt x="493" y="25"/>
                            </a:lnTo>
                            <a:close/>
                          </a:path>
                        </a:pathLst>
                      </a:custGeom>
                      <a:solidFill>
                        <a:srgbClr val="00C0C0"/>
                      </a:solidFill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2182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424" y="1915"/>
                    <a:ext cx="97" cy="69"/>
                    <a:chOff x="424" y="1915"/>
                    <a:chExt cx="97" cy="69"/>
                  </a:xfrm>
                </p:grpSpPr>
                <p:sp>
                  <p:nvSpPr>
                    <p:cNvPr id="22183" name="Freeform 66"/>
                    <p:cNvSpPr>
                      <a:spLocks/>
                    </p:cNvSpPr>
                    <p:nvPr/>
                  </p:nvSpPr>
                  <p:spPr bwMode="auto">
                    <a:xfrm>
                      <a:off x="424" y="1915"/>
                      <a:ext cx="97" cy="69"/>
                    </a:xfrm>
                    <a:custGeom>
                      <a:avLst/>
                      <a:gdLst>
                        <a:gd name="T0" fmla="*/ 0 w 483"/>
                        <a:gd name="T1" fmla="*/ 0 h 346"/>
                        <a:gd name="T2" fmla="*/ 0 w 483"/>
                        <a:gd name="T3" fmla="*/ 0 h 346"/>
                        <a:gd name="T4" fmla="*/ 0 w 483"/>
                        <a:gd name="T5" fmla="*/ 0 h 346"/>
                        <a:gd name="T6" fmla="*/ 0 w 483"/>
                        <a:gd name="T7" fmla="*/ 0 h 346"/>
                        <a:gd name="T8" fmla="*/ 0 w 483"/>
                        <a:gd name="T9" fmla="*/ 0 h 34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83"/>
                        <a:gd name="T16" fmla="*/ 0 h 346"/>
                        <a:gd name="T17" fmla="*/ 483 w 483"/>
                        <a:gd name="T18" fmla="*/ 346 h 34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83" h="346">
                          <a:moveTo>
                            <a:pt x="0" y="0"/>
                          </a:moveTo>
                          <a:lnTo>
                            <a:pt x="483" y="104"/>
                          </a:lnTo>
                          <a:lnTo>
                            <a:pt x="483" y="346"/>
                          </a:lnTo>
                          <a:lnTo>
                            <a:pt x="0" y="19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84" name="Line 67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33" y="1933"/>
                      <a:ext cx="26" cy="6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85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2" y="1941"/>
                      <a:ext cx="34" cy="7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86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" y="1924"/>
                      <a:ext cx="1" cy="45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87" name="Line 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1" y="1934"/>
                      <a:ext cx="1" cy="49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88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5" y="1933"/>
                      <a:ext cx="88" cy="2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89" name="Line 72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4" y="1926"/>
                      <a:ext cx="89" cy="21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2149" name="Group 73"/>
                <p:cNvGrpSpPr>
                  <a:grpSpLocks/>
                </p:cNvGrpSpPr>
                <p:nvPr/>
              </p:nvGrpSpPr>
              <p:grpSpPr bwMode="auto">
                <a:xfrm>
                  <a:off x="325" y="1917"/>
                  <a:ext cx="231" cy="118"/>
                  <a:chOff x="325" y="1917"/>
                  <a:chExt cx="231" cy="118"/>
                </a:xfrm>
              </p:grpSpPr>
              <p:grpSp>
                <p:nvGrpSpPr>
                  <p:cNvPr id="22150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504" y="1981"/>
                    <a:ext cx="37" cy="28"/>
                    <a:chOff x="504" y="1981"/>
                    <a:chExt cx="37" cy="28"/>
                  </a:xfrm>
                </p:grpSpPr>
                <p:sp>
                  <p:nvSpPr>
                    <p:cNvPr id="22179" name="Freeform 75"/>
                    <p:cNvSpPr>
                      <a:spLocks/>
                    </p:cNvSpPr>
                    <p:nvPr/>
                  </p:nvSpPr>
                  <p:spPr bwMode="auto">
                    <a:xfrm>
                      <a:off x="531" y="1981"/>
                      <a:ext cx="10" cy="28"/>
                    </a:xfrm>
                    <a:custGeom>
                      <a:avLst/>
                      <a:gdLst>
                        <a:gd name="T0" fmla="*/ 0 w 53"/>
                        <a:gd name="T1" fmla="*/ 0 h 140"/>
                        <a:gd name="T2" fmla="*/ 0 w 53"/>
                        <a:gd name="T3" fmla="*/ 0 h 140"/>
                        <a:gd name="T4" fmla="*/ 0 w 53"/>
                        <a:gd name="T5" fmla="*/ 0 h 140"/>
                        <a:gd name="T6" fmla="*/ 0 w 53"/>
                        <a:gd name="T7" fmla="*/ 0 h 140"/>
                        <a:gd name="T8" fmla="*/ 0 w 53"/>
                        <a:gd name="T9" fmla="*/ 0 h 14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3"/>
                        <a:gd name="T16" fmla="*/ 0 h 140"/>
                        <a:gd name="T17" fmla="*/ 53 w 53"/>
                        <a:gd name="T18" fmla="*/ 140 h 14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3" h="140">
                          <a:moveTo>
                            <a:pt x="37" y="0"/>
                          </a:moveTo>
                          <a:lnTo>
                            <a:pt x="53" y="131"/>
                          </a:lnTo>
                          <a:lnTo>
                            <a:pt x="14" y="140"/>
                          </a:lnTo>
                          <a:lnTo>
                            <a:pt x="0" y="6"/>
                          </a:lnTo>
                          <a:lnTo>
                            <a:pt x="37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80" name="Freeform 76"/>
                    <p:cNvSpPr>
                      <a:spLocks/>
                    </p:cNvSpPr>
                    <p:nvPr/>
                  </p:nvSpPr>
                  <p:spPr bwMode="auto">
                    <a:xfrm>
                      <a:off x="504" y="1985"/>
                      <a:ext cx="29" cy="24"/>
                    </a:xfrm>
                    <a:custGeom>
                      <a:avLst/>
                      <a:gdLst>
                        <a:gd name="T0" fmla="*/ 0 w 148"/>
                        <a:gd name="T1" fmla="*/ 0 h 122"/>
                        <a:gd name="T2" fmla="*/ 0 w 148"/>
                        <a:gd name="T3" fmla="*/ 0 h 122"/>
                        <a:gd name="T4" fmla="*/ 0 w 148"/>
                        <a:gd name="T5" fmla="*/ 0 h 122"/>
                        <a:gd name="T6" fmla="*/ 0 w 148"/>
                        <a:gd name="T7" fmla="*/ 0 h 122"/>
                        <a:gd name="T8" fmla="*/ 0 w 148"/>
                        <a:gd name="T9" fmla="*/ 0 h 122"/>
                        <a:gd name="T10" fmla="*/ 0 w 148"/>
                        <a:gd name="T11" fmla="*/ 0 h 122"/>
                        <a:gd name="T12" fmla="*/ 0 w 148"/>
                        <a:gd name="T13" fmla="*/ 0 h 122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48"/>
                        <a:gd name="T22" fmla="*/ 0 h 122"/>
                        <a:gd name="T23" fmla="*/ 148 w 148"/>
                        <a:gd name="T24" fmla="*/ 122 h 122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48" h="122">
                          <a:moveTo>
                            <a:pt x="136" y="5"/>
                          </a:moveTo>
                          <a:lnTo>
                            <a:pt x="148" y="122"/>
                          </a:lnTo>
                          <a:lnTo>
                            <a:pt x="0" y="61"/>
                          </a:lnTo>
                          <a:lnTo>
                            <a:pt x="58" y="43"/>
                          </a:lnTo>
                          <a:lnTo>
                            <a:pt x="111" y="70"/>
                          </a:lnTo>
                          <a:lnTo>
                            <a:pt x="94" y="0"/>
                          </a:lnTo>
                          <a:lnTo>
                            <a:pt x="136" y="5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2151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325" y="1917"/>
                    <a:ext cx="231" cy="118"/>
                    <a:chOff x="325" y="1917"/>
                    <a:chExt cx="231" cy="118"/>
                  </a:xfrm>
                </p:grpSpPr>
                <p:sp>
                  <p:nvSpPr>
                    <p:cNvPr id="22152" name="Freeform 78"/>
                    <p:cNvSpPr>
                      <a:spLocks/>
                    </p:cNvSpPr>
                    <p:nvPr/>
                  </p:nvSpPr>
                  <p:spPr bwMode="auto">
                    <a:xfrm>
                      <a:off x="326" y="1917"/>
                      <a:ext cx="226" cy="105"/>
                    </a:xfrm>
                    <a:custGeom>
                      <a:avLst/>
                      <a:gdLst>
                        <a:gd name="T0" fmla="*/ 0 w 1132"/>
                        <a:gd name="T1" fmla="*/ 0 h 525"/>
                        <a:gd name="T2" fmla="*/ 0 w 1132"/>
                        <a:gd name="T3" fmla="*/ 0 h 525"/>
                        <a:gd name="T4" fmla="*/ 0 w 1132"/>
                        <a:gd name="T5" fmla="*/ 0 h 525"/>
                        <a:gd name="T6" fmla="*/ 0 w 1132"/>
                        <a:gd name="T7" fmla="*/ 0 h 525"/>
                        <a:gd name="T8" fmla="*/ 0 w 1132"/>
                        <a:gd name="T9" fmla="*/ 0 h 52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132"/>
                        <a:gd name="T16" fmla="*/ 0 h 525"/>
                        <a:gd name="T17" fmla="*/ 1132 w 1132"/>
                        <a:gd name="T18" fmla="*/ 525 h 52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132" h="525">
                          <a:moveTo>
                            <a:pt x="1132" y="223"/>
                          </a:moveTo>
                          <a:lnTo>
                            <a:pt x="589" y="525"/>
                          </a:lnTo>
                          <a:lnTo>
                            <a:pt x="0" y="230"/>
                          </a:lnTo>
                          <a:lnTo>
                            <a:pt x="452" y="0"/>
                          </a:lnTo>
                          <a:lnTo>
                            <a:pt x="1132" y="223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53" name="Freeform 79"/>
                    <p:cNvSpPr>
                      <a:spLocks/>
                    </p:cNvSpPr>
                    <p:nvPr/>
                  </p:nvSpPr>
                  <p:spPr bwMode="auto">
                    <a:xfrm>
                      <a:off x="443" y="1961"/>
                      <a:ext cx="113" cy="74"/>
                    </a:xfrm>
                    <a:custGeom>
                      <a:avLst/>
                      <a:gdLst>
                        <a:gd name="T0" fmla="*/ 0 w 566"/>
                        <a:gd name="T1" fmla="*/ 0 h 371"/>
                        <a:gd name="T2" fmla="*/ 0 w 566"/>
                        <a:gd name="T3" fmla="*/ 0 h 371"/>
                        <a:gd name="T4" fmla="*/ 0 w 566"/>
                        <a:gd name="T5" fmla="*/ 0 h 371"/>
                        <a:gd name="T6" fmla="*/ 0 w 566"/>
                        <a:gd name="T7" fmla="*/ 0 h 371"/>
                        <a:gd name="T8" fmla="*/ 0 w 566"/>
                        <a:gd name="T9" fmla="*/ 0 h 37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66"/>
                        <a:gd name="T16" fmla="*/ 0 h 371"/>
                        <a:gd name="T17" fmla="*/ 566 w 566"/>
                        <a:gd name="T18" fmla="*/ 371 h 37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66" h="371">
                          <a:moveTo>
                            <a:pt x="547" y="0"/>
                          </a:moveTo>
                          <a:lnTo>
                            <a:pt x="0" y="307"/>
                          </a:lnTo>
                          <a:lnTo>
                            <a:pt x="16" y="371"/>
                          </a:lnTo>
                          <a:lnTo>
                            <a:pt x="566" y="60"/>
                          </a:lnTo>
                          <a:lnTo>
                            <a:pt x="547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54" name="Freeform 80"/>
                    <p:cNvSpPr>
                      <a:spLocks/>
                    </p:cNvSpPr>
                    <p:nvPr/>
                  </p:nvSpPr>
                  <p:spPr bwMode="auto">
                    <a:xfrm>
                      <a:off x="325" y="1963"/>
                      <a:ext cx="121" cy="72"/>
                    </a:xfrm>
                    <a:custGeom>
                      <a:avLst/>
                      <a:gdLst>
                        <a:gd name="T0" fmla="*/ 0 w 605"/>
                        <a:gd name="T1" fmla="*/ 0 h 363"/>
                        <a:gd name="T2" fmla="*/ 0 w 605"/>
                        <a:gd name="T3" fmla="*/ 0 h 363"/>
                        <a:gd name="T4" fmla="*/ 0 w 605"/>
                        <a:gd name="T5" fmla="*/ 0 h 363"/>
                        <a:gd name="T6" fmla="*/ 0 w 605"/>
                        <a:gd name="T7" fmla="*/ 0 h 363"/>
                        <a:gd name="T8" fmla="*/ 0 w 605"/>
                        <a:gd name="T9" fmla="*/ 0 h 3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05"/>
                        <a:gd name="T16" fmla="*/ 0 h 363"/>
                        <a:gd name="T17" fmla="*/ 605 w 605"/>
                        <a:gd name="T18" fmla="*/ 363 h 3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05" h="363">
                          <a:moveTo>
                            <a:pt x="605" y="363"/>
                          </a:moveTo>
                          <a:lnTo>
                            <a:pt x="587" y="295"/>
                          </a:lnTo>
                          <a:lnTo>
                            <a:pt x="0" y="0"/>
                          </a:lnTo>
                          <a:lnTo>
                            <a:pt x="21" y="53"/>
                          </a:lnTo>
                          <a:lnTo>
                            <a:pt x="605" y="363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55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417" y="1966"/>
                      <a:ext cx="90" cy="46"/>
                    </a:xfrm>
                    <a:custGeom>
                      <a:avLst/>
                      <a:gdLst>
                        <a:gd name="T0" fmla="*/ 0 w 454"/>
                        <a:gd name="T1" fmla="*/ 0 h 230"/>
                        <a:gd name="T2" fmla="*/ 0 w 454"/>
                        <a:gd name="T3" fmla="*/ 0 h 230"/>
                        <a:gd name="T4" fmla="*/ 0 w 454"/>
                        <a:gd name="T5" fmla="*/ 0 h 230"/>
                        <a:gd name="T6" fmla="*/ 0 w 454"/>
                        <a:gd name="T7" fmla="*/ 0 h 230"/>
                        <a:gd name="T8" fmla="*/ 0 w 454"/>
                        <a:gd name="T9" fmla="*/ 0 h 2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54"/>
                        <a:gd name="T16" fmla="*/ 0 h 230"/>
                        <a:gd name="T17" fmla="*/ 454 w 454"/>
                        <a:gd name="T18" fmla="*/ 230 h 23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54" h="230">
                          <a:moveTo>
                            <a:pt x="454" y="59"/>
                          </a:moveTo>
                          <a:lnTo>
                            <a:pt x="297" y="0"/>
                          </a:lnTo>
                          <a:lnTo>
                            <a:pt x="0" y="161"/>
                          </a:lnTo>
                          <a:lnTo>
                            <a:pt x="151" y="230"/>
                          </a:lnTo>
                          <a:lnTo>
                            <a:pt x="454" y="5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56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336" y="1934"/>
                      <a:ext cx="134" cy="61"/>
                    </a:xfrm>
                    <a:custGeom>
                      <a:avLst/>
                      <a:gdLst>
                        <a:gd name="T0" fmla="*/ 0 w 669"/>
                        <a:gd name="T1" fmla="*/ 0 h 309"/>
                        <a:gd name="T2" fmla="*/ 0 w 669"/>
                        <a:gd name="T3" fmla="*/ 0 h 309"/>
                        <a:gd name="T4" fmla="*/ 0 w 669"/>
                        <a:gd name="T5" fmla="*/ 0 h 309"/>
                        <a:gd name="T6" fmla="*/ 0 w 669"/>
                        <a:gd name="T7" fmla="*/ 0 h 309"/>
                        <a:gd name="T8" fmla="*/ 0 w 669"/>
                        <a:gd name="T9" fmla="*/ 0 h 30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69"/>
                        <a:gd name="T16" fmla="*/ 0 h 309"/>
                        <a:gd name="T17" fmla="*/ 669 w 669"/>
                        <a:gd name="T18" fmla="*/ 309 h 30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69" h="309">
                          <a:moveTo>
                            <a:pt x="669" y="150"/>
                          </a:moveTo>
                          <a:lnTo>
                            <a:pt x="377" y="309"/>
                          </a:lnTo>
                          <a:lnTo>
                            <a:pt x="0" y="132"/>
                          </a:lnTo>
                          <a:lnTo>
                            <a:pt x="273" y="0"/>
                          </a:lnTo>
                          <a:lnTo>
                            <a:pt x="669" y="15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57" name="Freeform 83"/>
                    <p:cNvSpPr>
                      <a:spLocks/>
                    </p:cNvSpPr>
                    <p:nvPr/>
                  </p:nvSpPr>
                  <p:spPr bwMode="auto">
                    <a:xfrm>
                      <a:off x="393" y="1920"/>
                      <a:ext cx="148" cy="57"/>
                    </a:xfrm>
                    <a:custGeom>
                      <a:avLst/>
                      <a:gdLst>
                        <a:gd name="T0" fmla="*/ 0 w 738"/>
                        <a:gd name="T1" fmla="*/ 0 h 283"/>
                        <a:gd name="T2" fmla="*/ 0 w 738"/>
                        <a:gd name="T3" fmla="*/ 0 h 283"/>
                        <a:gd name="T4" fmla="*/ 0 w 738"/>
                        <a:gd name="T5" fmla="*/ 0 h 283"/>
                        <a:gd name="T6" fmla="*/ 0 w 738"/>
                        <a:gd name="T7" fmla="*/ 0 h 283"/>
                        <a:gd name="T8" fmla="*/ 0 w 738"/>
                        <a:gd name="T9" fmla="*/ 0 h 28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38"/>
                        <a:gd name="T16" fmla="*/ 0 h 283"/>
                        <a:gd name="T17" fmla="*/ 738 w 738"/>
                        <a:gd name="T18" fmla="*/ 283 h 28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38" h="283">
                          <a:moveTo>
                            <a:pt x="584" y="283"/>
                          </a:moveTo>
                          <a:lnTo>
                            <a:pt x="738" y="205"/>
                          </a:lnTo>
                          <a:lnTo>
                            <a:pt x="118" y="0"/>
                          </a:lnTo>
                          <a:lnTo>
                            <a:pt x="0" y="60"/>
                          </a:lnTo>
                          <a:lnTo>
                            <a:pt x="584" y="283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58" name="Line 84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11" y="1923"/>
                      <a:ext cx="128" cy="44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59" name="Line 8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04" y="1925"/>
                      <a:ext cx="124" cy="45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60" name="Line 8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99" y="1930"/>
                      <a:ext cx="121" cy="46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61" name="Line 87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84" y="1937"/>
                      <a:ext cx="119" cy="48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62" name="Line 88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75" y="1942"/>
                      <a:ext cx="118" cy="48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63" name="Line 8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65" y="1946"/>
                      <a:ext cx="119" cy="5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64" name="Line 9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58" y="1951"/>
                      <a:ext cx="114" cy="50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65" name="Line 9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47" y="1956"/>
                      <a:ext cx="114" cy="5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66" name="Line 9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37" y="1974"/>
                      <a:ext cx="61" cy="34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67" name="Line 9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6" y="1970"/>
                      <a:ext cx="58" cy="32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68" name="Line 9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01" y="1959"/>
                      <a:ext cx="58" cy="3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69" name="Line 9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87" y="1954"/>
                      <a:ext cx="58" cy="3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70" name="Line 9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5" y="1949"/>
                      <a:ext cx="56" cy="3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71" name="Line 9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64" y="1944"/>
                      <a:ext cx="53" cy="28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72" name="Line 9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52" y="1939"/>
                      <a:ext cx="55" cy="28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73" name="Line 9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94" y="1955"/>
                      <a:ext cx="28" cy="14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74" name="Line 10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7" y="1949"/>
                      <a:ext cx="26" cy="14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75" name="Line 10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0" y="1943"/>
                      <a:ext cx="28" cy="14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76" name="Line 10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43" y="1937"/>
                      <a:ext cx="27" cy="13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77" name="Line 10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7" y="1931"/>
                      <a:ext cx="26" cy="14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78" name="Line 10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08" y="1925"/>
                      <a:ext cx="24" cy="13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21887" name="Group 105"/>
            <p:cNvGrpSpPr>
              <a:grpSpLocks/>
            </p:cNvGrpSpPr>
            <p:nvPr/>
          </p:nvGrpSpPr>
          <p:grpSpPr bwMode="auto">
            <a:xfrm>
              <a:off x="239" y="1425"/>
              <a:ext cx="39" cy="65"/>
              <a:chOff x="287" y="1872"/>
              <a:chExt cx="55" cy="108"/>
            </a:xfrm>
          </p:grpSpPr>
          <p:sp>
            <p:nvSpPr>
              <p:cNvPr id="22144" name="Freeform 106"/>
              <p:cNvSpPr>
                <a:spLocks/>
              </p:cNvSpPr>
              <p:nvPr/>
            </p:nvSpPr>
            <p:spPr bwMode="auto">
              <a:xfrm>
                <a:off x="287" y="1872"/>
                <a:ext cx="55" cy="108"/>
              </a:xfrm>
              <a:custGeom>
                <a:avLst/>
                <a:gdLst>
                  <a:gd name="T0" fmla="*/ 0 w 276"/>
                  <a:gd name="T1" fmla="*/ 0 h 540"/>
                  <a:gd name="T2" fmla="*/ 0 w 276"/>
                  <a:gd name="T3" fmla="*/ 0 h 540"/>
                  <a:gd name="T4" fmla="*/ 0 w 276"/>
                  <a:gd name="T5" fmla="*/ 0 h 540"/>
                  <a:gd name="T6" fmla="*/ 0 w 276"/>
                  <a:gd name="T7" fmla="*/ 0 h 540"/>
                  <a:gd name="T8" fmla="*/ 0 w 276"/>
                  <a:gd name="T9" fmla="*/ 0 h 540"/>
                  <a:gd name="T10" fmla="*/ 0 w 276"/>
                  <a:gd name="T11" fmla="*/ 0 h 540"/>
                  <a:gd name="T12" fmla="*/ 0 w 276"/>
                  <a:gd name="T13" fmla="*/ 0 h 540"/>
                  <a:gd name="T14" fmla="*/ 0 w 276"/>
                  <a:gd name="T15" fmla="*/ 0 h 540"/>
                  <a:gd name="T16" fmla="*/ 0 w 276"/>
                  <a:gd name="T17" fmla="*/ 0 h 540"/>
                  <a:gd name="T18" fmla="*/ 0 w 276"/>
                  <a:gd name="T19" fmla="*/ 0 h 540"/>
                  <a:gd name="T20" fmla="*/ 0 w 276"/>
                  <a:gd name="T21" fmla="*/ 0 h 540"/>
                  <a:gd name="T22" fmla="*/ 0 w 276"/>
                  <a:gd name="T23" fmla="*/ 0 h 54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76"/>
                  <a:gd name="T37" fmla="*/ 0 h 540"/>
                  <a:gd name="T38" fmla="*/ 276 w 276"/>
                  <a:gd name="T39" fmla="*/ 540 h 54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76" h="540">
                    <a:moveTo>
                      <a:pt x="0" y="192"/>
                    </a:moveTo>
                    <a:lnTo>
                      <a:pt x="53" y="121"/>
                    </a:lnTo>
                    <a:lnTo>
                      <a:pt x="104" y="84"/>
                    </a:lnTo>
                    <a:lnTo>
                      <a:pt x="125" y="30"/>
                    </a:lnTo>
                    <a:lnTo>
                      <a:pt x="137" y="6"/>
                    </a:lnTo>
                    <a:lnTo>
                      <a:pt x="195" y="0"/>
                    </a:lnTo>
                    <a:lnTo>
                      <a:pt x="276" y="45"/>
                    </a:lnTo>
                    <a:lnTo>
                      <a:pt x="255" y="143"/>
                    </a:lnTo>
                    <a:lnTo>
                      <a:pt x="232" y="198"/>
                    </a:lnTo>
                    <a:lnTo>
                      <a:pt x="179" y="365"/>
                    </a:lnTo>
                    <a:lnTo>
                      <a:pt x="92" y="54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45" name="Freeform 107"/>
              <p:cNvSpPr>
                <a:spLocks/>
              </p:cNvSpPr>
              <p:nvPr/>
            </p:nvSpPr>
            <p:spPr bwMode="auto">
              <a:xfrm>
                <a:off x="296" y="1880"/>
                <a:ext cx="43" cy="77"/>
              </a:xfrm>
              <a:custGeom>
                <a:avLst/>
                <a:gdLst>
                  <a:gd name="T0" fmla="*/ 0 w 216"/>
                  <a:gd name="T1" fmla="*/ 0 h 385"/>
                  <a:gd name="T2" fmla="*/ 0 w 216"/>
                  <a:gd name="T3" fmla="*/ 0 h 385"/>
                  <a:gd name="T4" fmla="*/ 0 w 216"/>
                  <a:gd name="T5" fmla="*/ 0 h 385"/>
                  <a:gd name="T6" fmla="*/ 0 w 216"/>
                  <a:gd name="T7" fmla="*/ 0 h 385"/>
                  <a:gd name="T8" fmla="*/ 0 w 216"/>
                  <a:gd name="T9" fmla="*/ 0 h 385"/>
                  <a:gd name="T10" fmla="*/ 0 w 216"/>
                  <a:gd name="T11" fmla="*/ 0 h 385"/>
                  <a:gd name="T12" fmla="*/ 0 w 216"/>
                  <a:gd name="T13" fmla="*/ 0 h 385"/>
                  <a:gd name="T14" fmla="*/ 0 w 216"/>
                  <a:gd name="T15" fmla="*/ 0 h 385"/>
                  <a:gd name="T16" fmla="*/ 0 w 216"/>
                  <a:gd name="T17" fmla="*/ 0 h 385"/>
                  <a:gd name="T18" fmla="*/ 0 w 216"/>
                  <a:gd name="T19" fmla="*/ 0 h 385"/>
                  <a:gd name="T20" fmla="*/ 0 w 216"/>
                  <a:gd name="T21" fmla="*/ 0 h 385"/>
                  <a:gd name="T22" fmla="*/ 0 w 216"/>
                  <a:gd name="T23" fmla="*/ 0 h 385"/>
                  <a:gd name="T24" fmla="*/ 0 w 216"/>
                  <a:gd name="T25" fmla="*/ 0 h 385"/>
                  <a:gd name="T26" fmla="*/ 0 w 216"/>
                  <a:gd name="T27" fmla="*/ 0 h 385"/>
                  <a:gd name="T28" fmla="*/ 0 w 216"/>
                  <a:gd name="T29" fmla="*/ 0 h 385"/>
                  <a:gd name="T30" fmla="*/ 0 w 216"/>
                  <a:gd name="T31" fmla="*/ 0 h 385"/>
                  <a:gd name="T32" fmla="*/ 0 w 216"/>
                  <a:gd name="T33" fmla="*/ 0 h 385"/>
                  <a:gd name="T34" fmla="*/ 0 w 216"/>
                  <a:gd name="T35" fmla="*/ 0 h 385"/>
                  <a:gd name="T36" fmla="*/ 0 w 216"/>
                  <a:gd name="T37" fmla="*/ 0 h 385"/>
                  <a:gd name="T38" fmla="*/ 0 w 216"/>
                  <a:gd name="T39" fmla="*/ 0 h 385"/>
                  <a:gd name="T40" fmla="*/ 0 w 216"/>
                  <a:gd name="T41" fmla="*/ 0 h 385"/>
                  <a:gd name="T42" fmla="*/ 0 w 216"/>
                  <a:gd name="T43" fmla="*/ 0 h 385"/>
                  <a:gd name="T44" fmla="*/ 0 w 216"/>
                  <a:gd name="T45" fmla="*/ 0 h 385"/>
                  <a:gd name="T46" fmla="*/ 0 w 216"/>
                  <a:gd name="T47" fmla="*/ 0 h 385"/>
                  <a:gd name="T48" fmla="*/ 0 w 216"/>
                  <a:gd name="T49" fmla="*/ 0 h 385"/>
                  <a:gd name="T50" fmla="*/ 0 w 216"/>
                  <a:gd name="T51" fmla="*/ 0 h 385"/>
                  <a:gd name="T52" fmla="*/ 0 w 216"/>
                  <a:gd name="T53" fmla="*/ 0 h 385"/>
                  <a:gd name="T54" fmla="*/ 0 w 216"/>
                  <a:gd name="T55" fmla="*/ 0 h 38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16"/>
                  <a:gd name="T85" fmla="*/ 0 h 385"/>
                  <a:gd name="T86" fmla="*/ 216 w 216"/>
                  <a:gd name="T87" fmla="*/ 385 h 38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16" h="385">
                    <a:moveTo>
                      <a:pt x="91" y="0"/>
                    </a:moveTo>
                    <a:lnTo>
                      <a:pt x="115" y="25"/>
                    </a:lnTo>
                    <a:lnTo>
                      <a:pt x="165" y="46"/>
                    </a:lnTo>
                    <a:lnTo>
                      <a:pt x="216" y="44"/>
                    </a:lnTo>
                    <a:lnTo>
                      <a:pt x="185" y="132"/>
                    </a:lnTo>
                    <a:lnTo>
                      <a:pt x="147" y="128"/>
                    </a:lnTo>
                    <a:lnTo>
                      <a:pt x="118" y="112"/>
                    </a:lnTo>
                    <a:lnTo>
                      <a:pt x="134" y="138"/>
                    </a:lnTo>
                    <a:lnTo>
                      <a:pt x="177" y="146"/>
                    </a:lnTo>
                    <a:lnTo>
                      <a:pt x="145" y="242"/>
                    </a:lnTo>
                    <a:lnTo>
                      <a:pt x="124" y="312"/>
                    </a:lnTo>
                    <a:lnTo>
                      <a:pt x="115" y="271"/>
                    </a:lnTo>
                    <a:lnTo>
                      <a:pt x="103" y="197"/>
                    </a:lnTo>
                    <a:lnTo>
                      <a:pt x="102" y="155"/>
                    </a:lnTo>
                    <a:lnTo>
                      <a:pt x="94" y="173"/>
                    </a:lnTo>
                    <a:lnTo>
                      <a:pt x="94" y="222"/>
                    </a:lnTo>
                    <a:lnTo>
                      <a:pt x="103" y="290"/>
                    </a:lnTo>
                    <a:lnTo>
                      <a:pt x="110" y="333"/>
                    </a:lnTo>
                    <a:lnTo>
                      <a:pt x="91" y="385"/>
                    </a:lnTo>
                    <a:lnTo>
                      <a:pt x="55" y="250"/>
                    </a:lnTo>
                    <a:lnTo>
                      <a:pt x="39" y="204"/>
                    </a:lnTo>
                    <a:lnTo>
                      <a:pt x="12" y="135"/>
                    </a:lnTo>
                    <a:lnTo>
                      <a:pt x="0" y="115"/>
                    </a:lnTo>
                    <a:lnTo>
                      <a:pt x="16" y="88"/>
                    </a:lnTo>
                    <a:lnTo>
                      <a:pt x="64" y="64"/>
                    </a:lnTo>
                    <a:lnTo>
                      <a:pt x="81" y="87"/>
                    </a:lnTo>
                    <a:lnTo>
                      <a:pt x="71" y="46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888" name="Group 108"/>
            <p:cNvGrpSpPr>
              <a:grpSpLocks/>
            </p:cNvGrpSpPr>
            <p:nvPr/>
          </p:nvGrpSpPr>
          <p:grpSpPr bwMode="auto">
            <a:xfrm>
              <a:off x="232" y="1388"/>
              <a:ext cx="50" cy="46"/>
              <a:chOff x="278" y="1810"/>
              <a:chExt cx="70" cy="76"/>
            </a:xfrm>
          </p:grpSpPr>
          <p:sp>
            <p:nvSpPr>
              <p:cNvPr id="22129" name="Freeform 109"/>
              <p:cNvSpPr>
                <a:spLocks/>
              </p:cNvSpPr>
              <p:nvPr/>
            </p:nvSpPr>
            <p:spPr bwMode="auto">
              <a:xfrm>
                <a:off x="297" y="1815"/>
                <a:ext cx="51" cy="71"/>
              </a:xfrm>
              <a:custGeom>
                <a:avLst/>
                <a:gdLst>
                  <a:gd name="T0" fmla="*/ 0 w 256"/>
                  <a:gd name="T1" fmla="*/ 0 h 356"/>
                  <a:gd name="T2" fmla="*/ 0 w 256"/>
                  <a:gd name="T3" fmla="*/ 0 h 356"/>
                  <a:gd name="T4" fmla="*/ 0 w 256"/>
                  <a:gd name="T5" fmla="*/ 0 h 356"/>
                  <a:gd name="T6" fmla="*/ 0 w 256"/>
                  <a:gd name="T7" fmla="*/ 0 h 356"/>
                  <a:gd name="T8" fmla="*/ 0 w 256"/>
                  <a:gd name="T9" fmla="*/ 0 h 356"/>
                  <a:gd name="T10" fmla="*/ 0 w 256"/>
                  <a:gd name="T11" fmla="*/ 0 h 356"/>
                  <a:gd name="T12" fmla="*/ 0 w 256"/>
                  <a:gd name="T13" fmla="*/ 0 h 356"/>
                  <a:gd name="T14" fmla="*/ 0 w 256"/>
                  <a:gd name="T15" fmla="*/ 0 h 356"/>
                  <a:gd name="T16" fmla="*/ 0 w 256"/>
                  <a:gd name="T17" fmla="*/ 0 h 356"/>
                  <a:gd name="T18" fmla="*/ 0 w 256"/>
                  <a:gd name="T19" fmla="*/ 0 h 356"/>
                  <a:gd name="T20" fmla="*/ 0 w 256"/>
                  <a:gd name="T21" fmla="*/ 0 h 356"/>
                  <a:gd name="T22" fmla="*/ 0 w 256"/>
                  <a:gd name="T23" fmla="*/ 0 h 356"/>
                  <a:gd name="T24" fmla="*/ 0 w 256"/>
                  <a:gd name="T25" fmla="*/ 0 h 356"/>
                  <a:gd name="T26" fmla="*/ 0 w 256"/>
                  <a:gd name="T27" fmla="*/ 0 h 356"/>
                  <a:gd name="T28" fmla="*/ 0 w 256"/>
                  <a:gd name="T29" fmla="*/ 0 h 356"/>
                  <a:gd name="T30" fmla="*/ 0 w 256"/>
                  <a:gd name="T31" fmla="*/ 0 h 356"/>
                  <a:gd name="T32" fmla="*/ 0 w 256"/>
                  <a:gd name="T33" fmla="*/ 0 h 356"/>
                  <a:gd name="T34" fmla="*/ 0 w 256"/>
                  <a:gd name="T35" fmla="*/ 0 h 356"/>
                  <a:gd name="T36" fmla="*/ 0 w 256"/>
                  <a:gd name="T37" fmla="*/ 0 h 356"/>
                  <a:gd name="T38" fmla="*/ 0 w 256"/>
                  <a:gd name="T39" fmla="*/ 0 h 356"/>
                  <a:gd name="T40" fmla="*/ 0 w 256"/>
                  <a:gd name="T41" fmla="*/ 0 h 356"/>
                  <a:gd name="T42" fmla="*/ 0 w 256"/>
                  <a:gd name="T43" fmla="*/ 0 h 356"/>
                  <a:gd name="T44" fmla="*/ 0 w 256"/>
                  <a:gd name="T45" fmla="*/ 0 h 356"/>
                  <a:gd name="T46" fmla="*/ 0 w 256"/>
                  <a:gd name="T47" fmla="*/ 0 h 356"/>
                  <a:gd name="T48" fmla="*/ 0 w 256"/>
                  <a:gd name="T49" fmla="*/ 0 h 356"/>
                  <a:gd name="T50" fmla="*/ 0 w 256"/>
                  <a:gd name="T51" fmla="*/ 0 h 356"/>
                  <a:gd name="T52" fmla="*/ 0 w 256"/>
                  <a:gd name="T53" fmla="*/ 0 h 356"/>
                  <a:gd name="T54" fmla="*/ 0 w 256"/>
                  <a:gd name="T55" fmla="*/ 0 h 356"/>
                  <a:gd name="T56" fmla="*/ 0 w 256"/>
                  <a:gd name="T57" fmla="*/ 0 h 356"/>
                  <a:gd name="T58" fmla="*/ 0 w 256"/>
                  <a:gd name="T59" fmla="*/ 0 h 356"/>
                  <a:gd name="T60" fmla="*/ 0 w 256"/>
                  <a:gd name="T61" fmla="*/ 0 h 356"/>
                  <a:gd name="T62" fmla="*/ 0 w 256"/>
                  <a:gd name="T63" fmla="*/ 0 h 356"/>
                  <a:gd name="T64" fmla="*/ 0 w 256"/>
                  <a:gd name="T65" fmla="*/ 0 h 356"/>
                  <a:gd name="T66" fmla="*/ 0 w 256"/>
                  <a:gd name="T67" fmla="*/ 0 h 356"/>
                  <a:gd name="T68" fmla="*/ 0 w 256"/>
                  <a:gd name="T69" fmla="*/ 0 h 356"/>
                  <a:gd name="T70" fmla="*/ 0 w 256"/>
                  <a:gd name="T71" fmla="*/ 0 h 356"/>
                  <a:gd name="T72" fmla="*/ 0 w 256"/>
                  <a:gd name="T73" fmla="*/ 0 h 356"/>
                  <a:gd name="T74" fmla="*/ 0 w 256"/>
                  <a:gd name="T75" fmla="*/ 0 h 356"/>
                  <a:gd name="T76" fmla="*/ 0 w 256"/>
                  <a:gd name="T77" fmla="*/ 0 h 356"/>
                  <a:gd name="T78" fmla="*/ 0 w 256"/>
                  <a:gd name="T79" fmla="*/ 0 h 356"/>
                  <a:gd name="T80" fmla="*/ 0 w 256"/>
                  <a:gd name="T81" fmla="*/ 0 h 356"/>
                  <a:gd name="T82" fmla="*/ 0 w 256"/>
                  <a:gd name="T83" fmla="*/ 0 h 356"/>
                  <a:gd name="T84" fmla="*/ 0 w 256"/>
                  <a:gd name="T85" fmla="*/ 0 h 356"/>
                  <a:gd name="T86" fmla="*/ 0 w 256"/>
                  <a:gd name="T87" fmla="*/ 0 h 356"/>
                  <a:gd name="T88" fmla="*/ 0 w 256"/>
                  <a:gd name="T89" fmla="*/ 0 h 356"/>
                  <a:gd name="T90" fmla="*/ 0 w 256"/>
                  <a:gd name="T91" fmla="*/ 0 h 356"/>
                  <a:gd name="T92" fmla="*/ 0 w 256"/>
                  <a:gd name="T93" fmla="*/ 0 h 356"/>
                  <a:gd name="T94" fmla="*/ 0 w 256"/>
                  <a:gd name="T95" fmla="*/ 0 h 35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56"/>
                  <a:gd name="T145" fmla="*/ 0 h 356"/>
                  <a:gd name="T146" fmla="*/ 256 w 256"/>
                  <a:gd name="T147" fmla="*/ 356 h 35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56" h="356">
                    <a:moveTo>
                      <a:pt x="3" y="130"/>
                    </a:moveTo>
                    <a:lnTo>
                      <a:pt x="11" y="155"/>
                    </a:lnTo>
                    <a:lnTo>
                      <a:pt x="26" y="167"/>
                    </a:lnTo>
                    <a:lnTo>
                      <a:pt x="35" y="187"/>
                    </a:lnTo>
                    <a:lnTo>
                      <a:pt x="45" y="203"/>
                    </a:lnTo>
                    <a:lnTo>
                      <a:pt x="61" y="218"/>
                    </a:lnTo>
                    <a:lnTo>
                      <a:pt x="73" y="227"/>
                    </a:lnTo>
                    <a:lnTo>
                      <a:pt x="93" y="238"/>
                    </a:lnTo>
                    <a:lnTo>
                      <a:pt x="96" y="252"/>
                    </a:lnTo>
                    <a:lnTo>
                      <a:pt x="96" y="270"/>
                    </a:lnTo>
                    <a:lnTo>
                      <a:pt x="91" y="315"/>
                    </a:lnTo>
                    <a:lnTo>
                      <a:pt x="127" y="341"/>
                    </a:lnTo>
                    <a:lnTo>
                      <a:pt x="157" y="354"/>
                    </a:lnTo>
                    <a:lnTo>
                      <a:pt x="182" y="356"/>
                    </a:lnTo>
                    <a:lnTo>
                      <a:pt x="207" y="354"/>
                    </a:lnTo>
                    <a:lnTo>
                      <a:pt x="216" y="325"/>
                    </a:lnTo>
                    <a:lnTo>
                      <a:pt x="222" y="260"/>
                    </a:lnTo>
                    <a:lnTo>
                      <a:pt x="237" y="237"/>
                    </a:lnTo>
                    <a:lnTo>
                      <a:pt x="248" y="204"/>
                    </a:lnTo>
                    <a:lnTo>
                      <a:pt x="250" y="173"/>
                    </a:lnTo>
                    <a:lnTo>
                      <a:pt x="255" y="131"/>
                    </a:lnTo>
                    <a:lnTo>
                      <a:pt x="256" y="107"/>
                    </a:lnTo>
                    <a:lnTo>
                      <a:pt x="255" y="92"/>
                    </a:lnTo>
                    <a:lnTo>
                      <a:pt x="248" y="66"/>
                    </a:lnTo>
                    <a:lnTo>
                      <a:pt x="234" y="52"/>
                    </a:lnTo>
                    <a:lnTo>
                      <a:pt x="215" y="48"/>
                    </a:lnTo>
                    <a:lnTo>
                      <a:pt x="208" y="33"/>
                    </a:lnTo>
                    <a:lnTo>
                      <a:pt x="191" y="23"/>
                    </a:lnTo>
                    <a:lnTo>
                      <a:pt x="173" y="33"/>
                    </a:lnTo>
                    <a:lnTo>
                      <a:pt x="160" y="12"/>
                    </a:lnTo>
                    <a:lnTo>
                      <a:pt x="140" y="5"/>
                    </a:lnTo>
                    <a:lnTo>
                      <a:pt x="118" y="24"/>
                    </a:lnTo>
                    <a:lnTo>
                      <a:pt x="108" y="0"/>
                    </a:lnTo>
                    <a:lnTo>
                      <a:pt x="78" y="3"/>
                    </a:lnTo>
                    <a:lnTo>
                      <a:pt x="63" y="42"/>
                    </a:lnTo>
                    <a:lnTo>
                      <a:pt x="60" y="64"/>
                    </a:lnTo>
                    <a:lnTo>
                      <a:pt x="57" y="93"/>
                    </a:lnTo>
                    <a:lnTo>
                      <a:pt x="51" y="131"/>
                    </a:lnTo>
                    <a:lnTo>
                      <a:pt x="43" y="116"/>
                    </a:lnTo>
                    <a:lnTo>
                      <a:pt x="39" y="89"/>
                    </a:lnTo>
                    <a:lnTo>
                      <a:pt x="34" y="70"/>
                    </a:lnTo>
                    <a:lnTo>
                      <a:pt x="27" y="61"/>
                    </a:lnTo>
                    <a:lnTo>
                      <a:pt x="12" y="54"/>
                    </a:lnTo>
                    <a:lnTo>
                      <a:pt x="4" y="57"/>
                    </a:lnTo>
                    <a:lnTo>
                      <a:pt x="0" y="66"/>
                    </a:lnTo>
                    <a:lnTo>
                      <a:pt x="5" y="80"/>
                    </a:lnTo>
                    <a:lnTo>
                      <a:pt x="7" y="107"/>
                    </a:lnTo>
                    <a:lnTo>
                      <a:pt x="3" y="130"/>
                    </a:lnTo>
                    <a:close/>
                  </a:path>
                </a:pathLst>
              </a:custGeom>
              <a:solidFill>
                <a:srgbClr val="FFC080"/>
              </a:solidFill>
              <a:ln w="3175">
                <a:solidFill>
                  <a:srgbClr val="402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30" name="Freeform 110"/>
              <p:cNvSpPr>
                <a:spLocks/>
              </p:cNvSpPr>
              <p:nvPr/>
            </p:nvSpPr>
            <p:spPr bwMode="auto">
              <a:xfrm>
                <a:off x="320" y="1820"/>
                <a:ext cx="26" cy="27"/>
              </a:xfrm>
              <a:custGeom>
                <a:avLst/>
                <a:gdLst>
                  <a:gd name="T0" fmla="*/ 0 w 129"/>
                  <a:gd name="T1" fmla="*/ 0 h 134"/>
                  <a:gd name="T2" fmla="*/ 0 w 129"/>
                  <a:gd name="T3" fmla="*/ 0 h 134"/>
                  <a:gd name="T4" fmla="*/ 0 w 129"/>
                  <a:gd name="T5" fmla="*/ 0 h 134"/>
                  <a:gd name="T6" fmla="*/ 0 w 129"/>
                  <a:gd name="T7" fmla="*/ 0 h 134"/>
                  <a:gd name="T8" fmla="*/ 0 w 129"/>
                  <a:gd name="T9" fmla="*/ 0 h 134"/>
                  <a:gd name="T10" fmla="*/ 0 w 129"/>
                  <a:gd name="T11" fmla="*/ 0 h 134"/>
                  <a:gd name="T12" fmla="*/ 0 w 129"/>
                  <a:gd name="T13" fmla="*/ 0 h 134"/>
                  <a:gd name="T14" fmla="*/ 0 w 129"/>
                  <a:gd name="T15" fmla="*/ 0 h 134"/>
                  <a:gd name="T16" fmla="*/ 0 w 129"/>
                  <a:gd name="T17" fmla="*/ 0 h 134"/>
                  <a:gd name="T18" fmla="*/ 0 w 129"/>
                  <a:gd name="T19" fmla="*/ 0 h 134"/>
                  <a:gd name="T20" fmla="*/ 0 w 129"/>
                  <a:gd name="T21" fmla="*/ 0 h 134"/>
                  <a:gd name="T22" fmla="*/ 0 w 129"/>
                  <a:gd name="T23" fmla="*/ 0 h 134"/>
                  <a:gd name="T24" fmla="*/ 0 w 129"/>
                  <a:gd name="T25" fmla="*/ 0 h 134"/>
                  <a:gd name="T26" fmla="*/ 0 w 129"/>
                  <a:gd name="T27" fmla="*/ 0 h 134"/>
                  <a:gd name="T28" fmla="*/ 0 w 129"/>
                  <a:gd name="T29" fmla="*/ 0 h 134"/>
                  <a:gd name="T30" fmla="*/ 0 w 129"/>
                  <a:gd name="T31" fmla="*/ 0 h 134"/>
                  <a:gd name="T32" fmla="*/ 0 w 129"/>
                  <a:gd name="T33" fmla="*/ 0 h 134"/>
                  <a:gd name="T34" fmla="*/ 0 w 129"/>
                  <a:gd name="T35" fmla="*/ 0 h 134"/>
                  <a:gd name="T36" fmla="*/ 0 w 129"/>
                  <a:gd name="T37" fmla="*/ 0 h 134"/>
                  <a:gd name="T38" fmla="*/ 0 w 129"/>
                  <a:gd name="T39" fmla="*/ 0 h 134"/>
                  <a:gd name="T40" fmla="*/ 0 w 129"/>
                  <a:gd name="T41" fmla="*/ 0 h 134"/>
                  <a:gd name="T42" fmla="*/ 0 w 129"/>
                  <a:gd name="T43" fmla="*/ 0 h 134"/>
                  <a:gd name="T44" fmla="*/ 0 w 129"/>
                  <a:gd name="T45" fmla="*/ 0 h 134"/>
                  <a:gd name="T46" fmla="*/ 0 w 129"/>
                  <a:gd name="T47" fmla="*/ 0 h 134"/>
                  <a:gd name="T48" fmla="*/ 0 w 129"/>
                  <a:gd name="T49" fmla="*/ 0 h 134"/>
                  <a:gd name="T50" fmla="*/ 0 w 129"/>
                  <a:gd name="T51" fmla="*/ 0 h 134"/>
                  <a:gd name="T52" fmla="*/ 0 w 129"/>
                  <a:gd name="T53" fmla="*/ 0 h 134"/>
                  <a:gd name="T54" fmla="*/ 0 w 129"/>
                  <a:gd name="T55" fmla="*/ 0 h 134"/>
                  <a:gd name="T56" fmla="*/ 0 w 129"/>
                  <a:gd name="T57" fmla="*/ 0 h 134"/>
                  <a:gd name="T58" fmla="*/ 0 w 129"/>
                  <a:gd name="T59" fmla="*/ 0 h 134"/>
                  <a:gd name="T60" fmla="*/ 0 w 129"/>
                  <a:gd name="T61" fmla="*/ 0 h 134"/>
                  <a:gd name="T62" fmla="*/ 0 w 129"/>
                  <a:gd name="T63" fmla="*/ 0 h 134"/>
                  <a:gd name="T64" fmla="*/ 0 w 129"/>
                  <a:gd name="T65" fmla="*/ 0 h 134"/>
                  <a:gd name="T66" fmla="*/ 0 w 129"/>
                  <a:gd name="T67" fmla="*/ 0 h 134"/>
                  <a:gd name="T68" fmla="*/ 0 w 129"/>
                  <a:gd name="T69" fmla="*/ 0 h 134"/>
                  <a:gd name="T70" fmla="*/ 0 w 129"/>
                  <a:gd name="T71" fmla="*/ 0 h 134"/>
                  <a:gd name="T72" fmla="*/ 0 w 129"/>
                  <a:gd name="T73" fmla="*/ 0 h 134"/>
                  <a:gd name="T74" fmla="*/ 0 w 129"/>
                  <a:gd name="T75" fmla="*/ 0 h 134"/>
                  <a:gd name="T76" fmla="*/ 0 w 129"/>
                  <a:gd name="T77" fmla="*/ 0 h 134"/>
                  <a:gd name="T78" fmla="*/ 0 w 129"/>
                  <a:gd name="T79" fmla="*/ 0 h 134"/>
                  <a:gd name="T80" fmla="*/ 0 w 129"/>
                  <a:gd name="T81" fmla="*/ 0 h 134"/>
                  <a:gd name="T82" fmla="*/ 0 w 129"/>
                  <a:gd name="T83" fmla="*/ 0 h 134"/>
                  <a:gd name="T84" fmla="*/ 0 w 129"/>
                  <a:gd name="T85" fmla="*/ 0 h 134"/>
                  <a:gd name="T86" fmla="*/ 0 w 129"/>
                  <a:gd name="T87" fmla="*/ 0 h 134"/>
                  <a:gd name="T88" fmla="*/ 0 w 129"/>
                  <a:gd name="T89" fmla="*/ 0 h 134"/>
                  <a:gd name="T90" fmla="*/ 0 w 129"/>
                  <a:gd name="T91" fmla="*/ 0 h 134"/>
                  <a:gd name="T92" fmla="*/ 0 w 129"/>
                  <a:gd name="T93" fmla="*/ 0 h 134"/>
                  <a:gd name="T94" fmla="*/ 0 w 129"/>
                  <a:gd name="T95" fmla="*/ 0 h 134"/>
                  <a:gd name="T96" fmla="*/ 0 w 129"/>
                  <a:gd name="T97" fmla="*/ 0 h 134"/>
                  <a:gd name="T98" fmla="*/ 0 w 129"/>
                  <a:gd name="T99" fmla="*/ 0 h 13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29"/>
                  <a:gd name="T151" fmla="*/ 0 h 134"/>
                  <a:gd name="T152" fmla="*/ 129 w 129"/>
                  <a:gd name="T153" fmla="*/ 134 h 13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29" h="134">
                    <a:moveTo>
                      <a:pt x="6" y="2"/>
                    </a:moveTo>
                    <a:lnTo>
                      <a:pt x="13" y="30"/>
                    </a:lnTo>
                    <a:lnTo>
                      <a:pt x="22" y="49"/>
                    </a:lnTo>
                    <a:lnTo>
                      <a:pt x="11" y="91"/>
                    </a:lnTo>
                    <a:lnTo>
                      <a:pt x="18" y="100"/>
                    </a:lnTo>
                    <a:lnTo>
                      <a:pt x="28" y="104"/>
                    </a:lnTo>
                    <a:lnTo>
                      <a:pt x="41" y="102"/>
                    </a:lnTo>
                    <a:lnTo>
                      <a:pt x="51" y="79"/>
                    </a:lnTo>
                    <a:lnTo>
                      <a:pt x="60" y="61"/>
                    </a:lnTo>
                    <a:lnTo>
                      <a:pt x="55" y="36"/>
                    </a:lnTo>
                    <a:lnTo>
                      <a:pt x="53" y="9"/>
                    </a:lnTo>
                    <a:lnTo>
                      <a:pt x="60" y="12"/>
                    </a:lnTo>
                    <a:lnTo>
                      <a:pt x="62" y="37"/>
                    </a:lnTo>
                    <a:lnTo>
                      <a:pt x="65" y="54"/>
                    </a:lnTo>
                    <a:lnTo>
                      <a:pt x="65" y="68"/>
                    </a:lnTo>
                    <a:lnTo>
                      <a:pt x="56" y="83"/>
                    </a:lnTo>
                    <a:lnTo>
                      <a:pt x="47" y="100"/>
                    </a:lnTo>
                    <a:lnTo>
                      <a:pt x="46" y="116"/>
                    </a:lnTo>
                    <a:lnTo>
                      <a:pt x="56" y="123"/>
                    </a:lnTo>
                    <a:lnTo>
                      <a:pt x="75" y="120"/>
                    </a:lnTo>
                    <a:lnTo>
                      <a:pt x="86" y="106"/>
                    </a:lnTo>
                    <a:lnTo>
                      <a:pt x="104" y="84"/>
                    </a:lnTo>
                    <a:lnTo>
                      <a:pt x="103" y="70"/>
                    </a:lnTo>
                    <a:lnTo>
                      <a:pt x="101" y="45"/>
                    </a:lnTo>
                    <a:lnTo>
                      <a:pt x="107" y="65"/>
                    </a:lnTo>
                    <a:lnTo>
                      <a:pt x="108" y="84"/>
                    </a:lnTo>
                    <a:lnTo>
                      <a:pt x="94" y="103"/>
                    </a:lnTo>
                    <a:lnTo>
                      <a:pt x="93" y="117"/>
                    </a:lnTo>
                    <a:lnTo>
                      <a:pt x="96" y="128"/>
                    </a:lnTo>
                    <a:lnTo>
                      <a:pt x="104" y="131"/>
                    </a:lnTo>
                    <a:lnTo>
                      <a:pt x="113" y="125"/>
                    </a:lnTo>
                    <a:lnTo>
                      <a:pt x="129" y="109"/>
                    </a:lnTo>
                    <a:lnTo>
                      <a:pt x="116" y="127"/>
                    </a:lnTo>
                    <a:lnTo>
                      <a:pt x="111" y="134"/>
                    </a:lnTo>
                    <a:lnTo>
                      <a:pt x="97" y="134"/>
                    </a:lnTo>
                    <a:lnTo>
                      <a:pt x="91" y="126"/>
                    </a:lnTo>
                    <a:lnTo>
                      <a:pt x="87" y="114"/>
                    </a:lnTo>
                    <a:lnTo>
                      <a:pt x="79" y="125"/>
                    </a:lnTo>
                    <a:lnTo>
                      <a:pt x="63" y="127"/>
                    </a:lnTo>
                    <a:lnTo>
                      <a:pt x="49" y="127"/>
                    </a:lnTo>
                    <a:lnTo>
                      <a:pt x="43" y="116"/>
                    </a:lnTo>
                    <a:lnTo>
                      <a:pt x="41" y="106"/>
                    </a:lnTo>
                    <a:lnTo>
                      <a:pt x="35" y="109"/>
                    </a:lnTo>
                    <a:lnTo>
                      <a:pt x="24" y="109"/>
                    </a:lnTo>
                    <a:lnTo>
                      <a:pt x="11" y="101"/>
                    </a:lnTo>
                    <a:lnTo>
                      <a:pt x="8" y="86"/>
                    </a:lnTo>
                    <a:lnTo>
                      <a:pt x="18" y="51"/>
                    </a:lnTo>
                    <a:lnTo>
                      <a:pt x="7" y="29"/>
                    </a:lnTo>
                    <a:lnTo>
                      <a:pt x="0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31" name="Freeform 111"/>
              <p:cNvSpPr>
                <a:spLocks/>
              </p:cNvSpPr>
              <p:nvPr/>
            </p:nvSpPr>
            <p:spPr bwMode="auto">
              <a:xfrm>
                <a:off x="325" y="1834"/>
                <a:ext cx="4" cy="1"/>
              </a:xfrm>
              <a:custGeom>
                <a:avLst/>
                <a:gdLst>
                  <a:gd name="T0" fmla="*/ 0 w 20"/>
                  <a:gd name="T1" fmla="*/ 0 h 5"/>
                  <a:gd name="T2" fmla="*/ 0 w 20"/>
                  <a:gd name="T3" fmla="*/ 0 h 5"/>
                  <a:gd name="T4" fmla="*/ 0 w 20"/>
                  <a:gd name="T5" fmla="*/ 0 h 5"/>
                  <a:gd name="T6" fmla="*/ 0 w 20"/>
                  <a:gd name="T7" fmla="*/ 0 h 5"/>
                  <a:gd name="T8" fmla="*/ 0 w 20"/>
                  <a:gd name="T9" fmla="*/ 0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"/>
                  <a:gd name="T16" fmla="*/ 0 h 5"/>
                  <a:gd name="T17" fmla="*/ 20 w 20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" h="5">
                    <a:moveTo>
                      <a:pt x="0" y="5"/>
                    </a:moveTo>
                    <a:lnTo>
                      <a:pt x="6" y="4"/>
                    </a:lnTo>
                    <a:lnTo>
                      <a:pt x="20" y="4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32" name="Freeform 112"/>
              <p:cNvSpPr>
                <a:spLocks/>
              </p:cNvSpPr>
              <p:nvPr/>
            </p:nvSpPr>
            <p:spPr bwMode="auto">
              <a:xfrm>
                <a:off x="330" y="1838"/>
                <a:ext cx="6" cy="2"/>
              </a:xfrm>
              <a:custGeom>
                <a:avLst/>
                <a:gdLst>
                  <a:gd name="T0" fmla="*/ 0 w 27"/>
                  <a:gd name="T1" fmla="*/ 0 h 9"/>
                  <a:gd name="T2" fmla="*/ 0 w 27"/>
                  <a:gd name="T3" fmla="*/ 0 h 9"/>
                  <a:gd name="T4" fmla="*/ 0 w 27"/>
                  <a:gd name="T5" fmla="*/ 0 h 9"/>
                  <a:gd name="T6" fmla="*/ 0 w 27"/>
                  <a:gd name="T7" fmla="*/ 0 h 9"/>
                  <a:gd name="T8" fmla="*/ 0 w 27"/>
                  <a:gd name="T9" fmla="*/ 0 h 9"/>
                  <a:gd name="T10" fmla="*/ 0 w 27"/>
                  <a:gd name="T11" fmla="*/ 0 h 9"/>
                  <a:gd name="T12" fmla="*/ 0 w 27"/>
                  <a:gd name="T13" fmla="*/ 0 h 9"/>
                  <a:gd name="T14" fmla="*/ 0 w 27"/>
                  <a:gd name="T15" fmla="*/ 0 h 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7"/>
                  <a:gd name="T25" fmla="*/ 0 h 9"/>
                  <a:gd name="T26" fmla="*/ 27 w 27"/>
                  <a:gd name="T27" fmla="*/ 9 h 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7" h="9">
                    <a:moveTo>
                      <a:pt x="27" y="7"/>
                    </a:moveTo>
                    <a:lnTo>
                      <a:pt x="23" y="3"/>
                    </a:lnTo>
                    <a:lnTo>
                      <a:pt x="17" y="1"/>
                    </a:lnTo>
                    <a:lnTo>
                      <a:pt x="6" y="0"/>
                    </a:lnTo>
                    <a:lnTo>
                      <a:pt x="0" y="9"/>
                    </a:lnTo>
                    <a:lnTo>
                      <a:pt x="8" y="3"/>
                    </a:lnTo>
                    <a:lnTo>
                      <a:pt x="15" y="2"/>
                    </a:lnTo>
                    <a:lnTo>
                      <a:pt x="27" y="7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33" name="Freeform 113"/>
              <p:cNvSpPr>
                <a:spLocks/>
              </p:cNvSpPr>
              <p:nvPr/>
            </p:nvSpPr>
            <p:spPr bwMode="auto">
              <a:xfrm>
                <a:off x="340" y="1841"/>
                <a:ext cx="4" cy="1"/>
              </a:xfrm>
              <a:custGeom>
                <a:avLst/>
                <a:gdLst>
                  <a:gd name="T0" fmla="*/ 0 w 20"/>
                  <a:gd name="T1" fmla="*/ 0 h 4"/>
                  <a:gd name="T2" fmla="*/ 0 w 20"/>
                  <a:gd name="T3" fmla="*/ 0 h 4"/>
                  <a:gd name="T4" fmla="*/ 0 w 20"/>
                  <a:gd name="T5" fmla="*/ 0 h 4"/>
                  <a:gd name="T6" fmla="*/ 0 w 20"/>
                  <a:gd name="T7" fmla="*/ 0 h 4"/>
                  <a:gd name="T8" fmla="*/ 0 w 20"/>
                  <a:gd name="T9" fmla="*/ 0 h 4"/>
                  <a:gd name="T10" fmla="*/ 0 w 20"/>
                  <a:gd name="T11" fmla="*/ 0 h 4"/>
                  <a:gd name="T12" fmla="*/ 0 w 20"/>
                  <a:gd name="T13" fmla="*/ 0 h 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"/>
                  <a:gd name="T22" fmla="*/ 0 h 4"/>
                  <a:gd name="T23" fmla="*/ 20 w 20"/>
                  <a:gd name="T24" fmla="*/ 4 h 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" h="4">
                    <a:moveTo>
                      <a:pt x="0" y="2"/>
                    </a:moveTo>
                    <a:lnTo>
                      <a:pt x="4" y="0"/>
                    </a:lnTo>
                    <a:lnTo>
                      <a:pt x="11" y="0"/>
                    </a:lnTo>
                    <a:lnTo>
                      <a:pt x="20" y="4"/>
                    </a:lnTo>
                    <a:lnTo>
                      <a:pt x="15" y="3"/>
                    </a:lnTo>
                    <a:lnTo>
                      <a:pt x="11" y="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34" name="Freeform 114"/>
              <p:cNvSpPr>
                <a:spLocks/>
              </p:cNvSpPr>
              <p:nvPr/>
            </p:nvSpPr>
            <p:spPr bwMode="auto">
              <a:xfrm>
                <a:off x="323" y="1845"/>
                <a:ext cx="6" cy="15"/>
              </a:xfrm>
              <a:custGeom>
                <a:avLst/>
                <a:gdLst>
                  <a:gd name="T0" fmla="*/ 0 w 31"/>
                  <a:gd name="T1" fmla="*/ 0 h 74"/>
                  <a:gd name="T2" fmla="*/ 0 w 31"/>
                  <a:gd name="T3" fmla="*/ 0 h 74"/>
                  <a:gd name="T4" fmla="*/ 0 w 31"/>
                  <a:gd name="T5" fmla="*/ 0 h 74"/>
                  <a:gd name="T6" fmla="*/ 0 w 31"/>
                  <a:gd name="T7" fmla="*/ 0 h 74"/>
                  <a:gd name="T8" fmla="*/ 0 w 31"/>
                  <a:gd name="T9" fmla="*/ 0 h 74"/>
                  <a:gd name="T10" fmla="*/ 0 w 31"/>
                  <a:gd name="T11" fmla="*/ 0 h 74"/>
                  <a:gd name="T12" fmla="*/ 0 w 31"/>
                  <a:gd name="T13" fmla="*/ 0 h 74"/>
                  <a:gd name="T14" fmla="*/ 0 w 31"/>
                  <a:gd name="T15" fmla="*/ 0 h 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"/>
                  <a:gd name="T25" fmla="*/ 0 h 74"/>
                  <a:gd name="T26" fmla="*/ 31 w 31"/>
                  <a:gd name="T27" fmla="*/ 74 h 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" h="74">
                    <a:moveTo>
                      <a:pt x="0" y="0"/>
                    </a:moveTo>
                    <a:lnTo>
                      <a:pt x="17" y="19"/>
                    </a:lnTo>
                    <a:lnTo>
                      <a:pt x="25" y="42"/>
                    </a:lnTo>
                    <a:lnTo>
                      <a:pt x="26" y="74"/>
                    </a:lnTo>
                    <a:lnTo>
                      <a:pt x="31" y="49"/>
                    </a:lnTo>
                    <a:lnTo>
                      <a:pt x="29" y="29"/>
                    </a:lnTo>
                    <a:lnTo>
                      <a:pt x="24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35" name="Freeform 115"/>
              <p:cNvSpPr>
                <a:spLocks/>
              </p:cNvSpPr>
              <p:nvPr/>
            </p:nvSpPr>
            <p:spPr bwMode="auto">
              <a:xfrm>
                <a:off x="308" y="1839"/>
                <a:ext cx="10" cy="5"/>
              </a:xfrm>
              <a:custGeom>
                <a:avLst/>
                <a:gdLst>
                  <a:gd name="T0" fmla="*/ 0 w 50"/>
                  <a:gd name="T1" fmla="*/ 0 h 25"/>
                  <a:gd name="T2" fmla="*/ 0 w 50"/>
                  <a:gd name="T3" fmla="*/ 0 h 25"/>
                  <a:gd name="T4" fmla="*/ 0 w 50"/>
                  <a:gd name="T5" fmla="*/ 0 h 25"/>
                  <a:gd name="T6" fmla="*/ 0 w 50"/>
                  <a:gd name="T7" fmla="*/ 0 h 25"/>
                  <a:gd name="T8" fmla="*/ 0 w 50"/>
                  <a:gd name="T9" fmla="*/ 0 h 25"/>
                  <a:gd name="T10" fmla="*/ 0 w 50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0"/>
                  <a:gd name="T19" fmla="*/ 0 h 25"/>
                  <a:gd name="T20" fmla="*/ 50 w 50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0" h="25">
                    <a:moveTo>
                      <a:pt x="0" y="11"/>
                    </a:moveTo>
                    <a:lnTo>
                      <a:pt x="19" y="13"/>
                    </a:lnTo>
                    <a:lnTo>
                      <a:pt x="50" y="25"/>
                    </a:lnTo>
                    <a:lnTo>
                      <a:pt x="28" y="9"/>
                    </a:lnTo>
                    <a:lnTo>
                      <a:pt x="1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36" name="Freeform 116"/>
              <p:cNvSpPr>
                <a:spLocks/>
              </p:cNvSpPr>
              <p:nvPr/>
            </p:nvSpPr>
            <p:spPr bwMode="auto">
              <a:xfrm>
                <a:off x="321" y="1862"/>
                <a:ext cx="7" cy="7"/>
              </a:xfrm>
              <a:custGeom>
                <a:avLst/>
                <a:gdLst>
                  <a:gd name="T0" fmla="*/ 0 w 39"/>
                  <a:gd name="T1" fmla="*/ 0 h 33"/>
                  <a:gd name="T2" fmla="*/ 0 w 39"/>
                  <a:gd name="T3" fmla="*/ 0 h 33"/>
                  <a:gd name="T4" fmla="*/ 0 w 39"/>
                  <a:gd name="T5" fmla="*/ 0 h 33"/>
                  <a:gd name="T6" fmla="*/ 0 w 39"/>
                  <a:gd name="T7" fmla="*/ 0 h 33"/>
                  <a:gd name="T8" fmla="*/ 0 w 39"/>
                  <a:gd name="T9" fmla="*/ 0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33"/>
                  <a:gd name="T17" fmla="*/ 39 w 39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33">
                    <a:moveTo>
                      <a:pt x="39" y="0"/>
                    </a:moveTo>
                    <a:lnTo>
                      <a:pt x="20" y="21"/>
                    </a:lnTo>
                    <a:lnTo>
                      <a:pt x="0" y="33"/>
                    </a:lnTo>
                    <a:lnTo>
                      <a:pt x="26" y="25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37" name="Freeform 117"/>
              <p:cNvSpPr>
                <a:spLocks/>
              </p:cNvSpPr>
              <p:nvPr/>
            </p:nvSpPr>
            <p:spPr bwMode="auto">
              <a:xfrm>
                <a:off x="332" y="1858"/>
                <a:ext cx="7" cy="7"/>
              </a:xfrm>
              <a:custGeom>
                <a:avLst/>
                <a:gdLst>
                  <a:gd name="T0" fmla="*/ 0 w 38"/>
                  <a:gd name="T1" fmla="*/ 0 h 35"/>
                  <a:gd name="T2" fmla="*/ 0 w 38"/>
                  <a:gd name="T3" fmla="*/ 0 h 35"/>
                  <a:gd name="T4" fmla="*/ 0 w 38"/>
                  <a:gd name="T5" fmla="*/ 0 h 35"/>
                  <a:gd name="T6" fmla="*/ 0 w 38"/>
                  <a:gd name="T7" fmla="*/ 0 h 35"/>
                  <a:gd name="T8" fmla="*/ 0 w 38"/>
                  <a:gd name="T9" fmla="*/ 0 h 35"/>
                  <a:gd name="T10" fmla="*/ 0 w 38"/>
                  <a:gd name="T11" fmla="*/ 0 h 35"/>
                  <a:gd name="T12" fmla="*/ 0 w 38"/>
                  <a:gd name="T13" fmla="*/ 0 h 35"/>
                  <a:gd name="T14" fmla="*/ 0 w 38"/>
                  <a:gd name="T15" fmla="*/ 0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"/>
                  <a:gd name="T25" fmla="*/ 0 h 35"/>
                  <a:gd name="T26" fmla="*/ 38 w 38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" h="35">
                    <a:moveTo>
                      <a:pt x="0" y="0"/>
                    </a:moveTo>
                    <a:lnTo>
                      <a:pt x="3" y="13"/>
                    </a:lnTo>
                    <a:lnTo>
                      <a:pt x="22" y="29"/>
                    </a:lnTo>
                    <a:lnTo>
                      <a:pt x="38" y="35"/>
                    </a:lnTo>
                    <a:lnTo>
                      <a:pt x="12" y="32"/>
                    </a:lnTo>
                    <a:lnTo>
                      <a:pt x="3" y="21"/>
                    </a:lnTo>
                    <a:lnTo>
                      <a:pt x="2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38" name="Freeform 118"/>
              <p:cNvSpPr>
                <a:spLocks/>
              </p:cNvSpPr>
              <p:nvPr/>
            </p:nvSpPr>
            <p:spPr bwMode="auto">
              <a:xfrm>
                <a:off x="278" y="1810"/>
                <a:ext cx="41" cy="31"/>
              </a:xfrm>
              <a:custGeom>
                <a:avLst/>
                <a:gdLst>
                  <a:gd name="T0" fmla="*/ 0 w 201"/>
                  <a:gd name="T1" fmla="*/ 0 h 158"/>
                  <a:gd name="T2" fmla="*/ 0 w 201"/>
                  <a:gd name="T3" fmla="*/ 0 h 158"/>
                  <a:gd name="T4" fmla="*/ 0 w 201"/>
                  <a:gd name="T5" fmla="*/ 0 h 158"/>
                  <a:gd name="T6" fmla="*/ 0 w 201"/>
                  <a:gd name="T7" fmla="*/ 0 h 158"/>
                  <a:gd name="T8" fmla="*/ 0 w 201"/>
                  <a:gd name="T9" fmla="*/ 0 h 158"/>
                  <a:gd name="T10" fmla="*/ 0 w 201"/>
                  <a:gd name="T11" fmla="*/ 0 h 158"/>
                  <a:gd name="T12" fmla="*/ 0 w 201"/>
                  <a:gd name="T13" fmla="*/ 0 h 15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58"/>
                  <a:gd name="T23" fmla="*/ 201 w 201"/>
                  <a:gd name="T24" fmla="*/ 158 h 15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58">
                    <a:moveTo>
                      <a:pt x="165" y="158"/>
                    </a:moveTo>
                    <a:lnTo>
                      <a:pt x="201" y="76"/>
                    </a:lnTo>
                    <a:lnTo>
                      <a:pt x="132" y="31"/>
                    </a:lnTo>
                    <a:lnTo>
                      <a:pt x="29" y="0"/>
                    </a:lnTo>
                    <a:lnTo>
                      <a:pt x="0" y="87"/>
                    </a:lnTo>
                    <a:lnTo>
                      <a:pt x="94" y="114"/>
                    </a:lnTo>
                    <a:lnTo>
                      <a:pt x="165" y="158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39" name="Oval 119"/>
              <p:cNvSpPr>
                <a:spLocks noChangeArrowheads="1"/>
              </p:cNvSpPr>
              <p:nvPr/>
            </p:nvSpPr>
            <p:spPr bwMode="auto">
              <a:xfrm>
                <a:off x="304" y="1824"/>
                <a:ext cx="7" cy="9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3200">
                  <a:solidFill>
                    <a:schemeClr val="tx1"/>
                  </a:solidFill>
                  <a:latin typeface="Tahoma" pitchFamily="34" charset="0"/>
                  <a:ea typeface="宋体" charset="-122"/>
                </a:endParaRPr>
              </a:p>
            </p:txBody>
          </p:sp>
          <p:sp>
            <p:nvSpPr>
              <p:cNvPr id="22140" name="Freeform 120"/>
              <p:cNvSpPr>
                <a:spLocks/>
              </p:cNvSpPr>
              <p:nvPr/>
            </p:nvSpPr>
            <p:spPr bwMode="auto">
              <a:xfrm>
                <a:off x="297" y="1826"/>
                <a:ext cx="10" cy="22"/>
              </a:xfrm>
              <a:custGeom>
                <a:avLst/>
                <a:gdLst>
                  <a:gd name="T0" fmla="*/ 0 w 52"/>
                  <a:gd name="T1" fmla="*/ 0 h 111"/>
                  <a:gd name="T2" fmla="*/ 0 w 52"/>
                  <a:gd name="T3" fmla="*/ 0 h 111"/>
                  <a:gd name="T4" fmla="*/ 0 w 52"/>
                  <a:gd name="T5" fmla="*/ 0 h 111"/>
                  <a:gd name="T6" fmla="*/ 0 w 52"/>
                  <a:gd name="T7" fmla="*/ 0 h 111"/>
                  <a:gd name="T8" fmla="*/ 0 w 52"/>
                  <a:gd name="T9" fmla="*/ 0 h 111"/>
                  <a:gd name="T10" fmla="*/ 0 w 52"/>
                  <a:gd name="T11" fmla="*/ 0 h 111"/>
                  <a:gd name="T12" fmla="*/ 0 w 52"/>
                  <a:gd name="T13" fmla="*/ 0 h 111"/>
                  <a:gd name="T14" fmla="*/ 0 w 52"/>
                  <a:gd name="T15" fmla="*/ 0 h 111"/>
                  <a:gd name="T16" fmla="*/ 0 w 52"/>
                  <a:gd name="T17" fmla="*/ 0 h 111"/>
                  <a:gd name="T18" fmla="*/ 0 w 52"/>
                  <a:gd name="T19" fmla="*/ 0 h 111"/>
                  <a:gd name="T20" fmla="*/ 0 w 52"/>
                  <a:gd name="T21" fmla="*/ 0 h 111"/>
                  <a:gd name="T22" fmla="*/ 0 w 52"/>
                  <a:gd name="T23" fmla="*/ 0 h 111"/>
                  <a:gd name="T24" fmla="*/ 0 w 52"/>
                  <a:gd name="T25" fmla="*/ 0 h 111"/>
                  <a:gd name="T26" fmla="*/ 0 w 52"/>
                  <a:gd name="T27" fmla="*/ 0 h 111"/>
                  <a:gd name="T28" fmla="*/ 0 w 52"/>
                  <a:gd name="T29" fmla="*/ 0 h 111"/>
                  <a:gd name="T30" fmla="*/ 0 w 52"/>
                  <a:gd name="T31" fmla="*/ 0 h 1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2"/>
                  <a:gd name="T49" fmla="*/ 0 h 111"/>
                  <a:gd name="T50" fmla="*/ 52 w 52"/>
                  <a:gd name="T51" fmla="*/ 111 h 1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2" h="111">
                    <a:moveTo>
                      <a:pt x="4" y="74"/>
                    </a:moveTo>
                    <a:lnTo>
                      <a:pt x="7" y="55"/>
                    </a:lnTo>
                    <a:lnTo>
                      <a:pt x="5" y="36"/>
                    </a:lnTo>
                    <a:lnTo>
                      <a:pt x="4" y="23"/>
                    </a:lnTo>
                    <a:lnTo>
                      <a:pt x="0" y="13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27" y="6"/>
                    </a:lnTo>
                    <a:lnTo>
                      <a:pt x="33" y="16"/>
                    </a:lnTo>
                    <a:lnTo>
                      <a:pt x="37" y="27"/>
                    </a:lnTo>
                    <a:lnTo>
                      <a:pt x="39" y="39"/>
                    </a:lnTo>
                    <a:lnTo>
                      <a:pt x="40" y="59"/>
                    </a:lnTo>
                    <a:lnTo>
                      <a:pt x="52" y="79"/>
                    </a:lnTo>
                    <a:lnTo>
                      <a:pt x="23" y="111"/>
                    </a:lnTo>
                    <a:lnTo>
                      <a:pt x="11" y="103"/>
                    </a:lnTo>
                    <a:lnTo>
                      <a:pt x="4" y="74"/>
                    </a:lnTo>
                    <a:close/>
                  </a:path>
                </a:pathLst>
              </a:custGeom>
              <a:solidFill>
                <a:srgbClr val="FFC080"/>
              </a:solidFill>
              <a:ln w="3175">
                <a:solidFill>
                  <a:srgbClr val="402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41" name="Freeform 121"/>
              <p:cNvSpPr>
                <a:spLocks/>
              </p:cNvSpPr>
              <p:nvPr/>
            </p:nvSpPr>
            <p:spPr bwMode="auto">
              <a:xfrm>
                <a:off x="301" y="1841"/>
                <a:ext cx="7" cy="7"/>
              </a:xfrm>
              <a:custGeom>
                <a:avLst/>
                <a:gdLst>
                  <a:gd name="T0" fmla="*/ 0 w 35"/>
                  <a:gd name="T1" fmla="*/ 0 h 34"/>
                  <a:gd name="T2" fmla="*/ 0 w 35"/>
                  <a:gd name="T3" fmla="*/ 0 h 34"/>
                  <a:gd name="T4" fmla="*/ 0 w 35"/>
                  <a:gd name="T5" fmla="*/ 0 h 34"/>
                  <a:gd name="T6" fmla="*/ 0 w 35"/>
                  <a:gd name="T7" fmla="*/ 0 h 34"/>
                  <a:gd name="T8" fmla="*/ 0 w 35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34"/>
                  <a:gd name="T17" fmla="*/ 35 w 35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34">
                    <a:moveTo>
                      <a:pt x="24" y="0"/>
                    </a:moveTo>
                    <a:lnTo>
                      <a:pt x="35" y="4"/>
                    </a:lnTo>
                    <a:lnTo>
                      <a:pt x="9" y="34"/>
                    </a:lnTo>
                    <a:lnTo>
                      <a:pt x="0" y="26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C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42" name="Freeform 122"/>
              <p:cNvSpPr>
                <a:spLocks/>
              </p:cNvSpPr>
              <p:nvPr/>
            </p:nvSpPr>
            <p:spPr bwMode="auto">
              <a:xfrm>
                <a:off x="312" y="1815"/>
                <a:ext cx="9" cy="20"/>
              </a:xfrm>
              <a:custGeom>
                <a:avLst/>
                <a:gdLst>
                  <a:gd name="T0" fmla="*/ 0 w 48"/>
                  <a:gd name="T1" fmla="*/ 0 h 97"/>
                  <a:gd name="T2" fmla="*/ 0 w 48"/>
                  <a:gd name="T3" fmla="*/ 0 h 97"/>
                  <a:gd name="T4" fmla="*/ 0 w 48"/>
                  <a:gd name="T5" fmla="*/ 0 h 97"/>
                  <a:gd name="T6" fmla="*/ 0 w 48"/>
                  <a:gd name="T7" fmla="*/ 0 h 97"/>
                  <a:gd name="T8" fmla="*/ 0 w 48"/>
                  <a:gd name="T9" fmla="*/ 0 h 97"/>
                  <a:gd name="T10" fmla="*/ 0 w 48"/>
                  <a:gd name="T11" fmla="*/ 0 h 97"/>
                  <a:gd name="T12" fmla="*/ 0 w 48"/>
                  <a:gd name="T13" fmla="*/ 0 h 97"/>
                  <a:gd name="T14" fmla="*/ 0 w 48"/>
                  <a:gd name="T15" fmla="*/ 0 h 97"/>
                  <a:gd name="T16" fmla="*/ 0 w 48"/>
                  <a:gd name="T17" fmla="*/ 0 h 97"/>
                  <a:gd name="T18" fmla="*/ 0 w 48"/>
                  <a:gd name="T19" fmla="*/ 0 h 97"/>
                  <a:gd name="T20" fmla="*/ 0 w 48"/>
                  <a:gd name="T21" fmla="*/ 0 h 97"/>
                  <a:gd name="T22" fmla="*/ 0 w 48"/>
                  <a:gd name="T23" fmla="*/ 0 h 97"/>
                  <a:gd name="T24" fmla="*/ 0 w 48"/>
                  <a:gd name="T25" fmla="*/ 0 h 97"/>
                  <a:gd name="T26" fmla="*/ 0 w 48"/>
                  <a:gd name="T27" fmla="*/ 0 h 97"/>
                  <a:gd name="T28" fmla="*/ 0 w 48"/>
                  <a:gd name="T29" fmla="*/ 0 h 97"/>
                  <a:gd name="T30" fmla="*/ 0 w 48"/>
                  <a:gd name="T31" fmla="*/ 0 h 97"/>
                  <a:gd name="T32" fmla="*/ 0 w 48"/>
                  <a:gd name="T33" fmla="*/ 0 h 97"/>
                  <a:gd name="T34" fmla="*/ 0 w 48"/>
                  <a:gd name="T35" fmla="*/ 0 h 97"/>
                  <a:gd name="T36" fmla="*/ 0 w 48"/>
                  <a:gd name="T37" fmla="*/ 0 h 9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8"/>
                  <a:gd name="T58" fmla="*/ 0 h 97"/>
                  <a:gd name="T59" fmla="*/ 48 w 48"/>
                  <a:gd name="T60" fmla="*/ 97 h 9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8" h="97">
                    <a:moveTo>
                      <a:pt x="0" y="23"/>
                    </a:moveTo>
                    <a:lnTo>
                      <a:pt x="4" y="43"/>
                    </a:lnTo>
                    <a:lnTo>
                      <a:pt x="6" y="51"/>
                    </a:lnTo>
                    <a:lnTo>
                      <a:pt x="7" y="64"/>
                    </a:lnTo>
                    <a:lnTo>
                      <a:pt x="5" y="73"/>
                    </a:lnTo>
                    <a:lnTo>
                      <a:pt x="7" y="84"/>
                    </a:lnTo>
                    <a:lnTo>
                      <a:pt x="14" y="95"/>
                    </a:lnTo>
                    <a:lnTo>
                      <a:pt x="21" y="96"/>
                    </a:lnTo>
                    <a:lnTo>
                      <a:pt x="34" y="97"/>
                    </a:lnTo>
                    <a:lnTo>
                      <a:pt x="43" y="91"/>
                    </a:lnTo>
                    <a:lnTo>
                      <a:pt x="46" y="88"/>
                    </a:lnTo>
                    <a:lnTo>
                      <a:pt x="48" y="77"/>
                    </a:lnTo>
                    <a:lnTo>
                      <a:pt x="48" y="59"/>
                    </a:lnTo>
                    <a:lnTo>
                      <a:pt x="48" y="48"/>
                    </a:lnTo>
                    <a:lnTo>
                      <a:pt x="46" y="32"/>
                    </a:lnTo>
                    <a:lnTo>
                      <a:pt x="44" y="22"/>
                    </a:lnTo>
                    <a:lnTo>
                      <a:pt x="36" y="0"/>
                    </a:lnTo>
                    <a:lnTo>
                      <a:pt x="7" y="1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FC080"/>
              </a:solidFill>
              <a:ln w="3175">
                <a:solidFill>
                  <a:srgbClr val="402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43" name="Freeform 123"/>
              <p:cNvSpPr>
                <a:spLocks/>
              </p:cNvSpPr>
              <p:nvPr/>
            </p:nvSpPr>
            <p:spPr bwMode="auto">
              <a:xfrm>
                <a:off x="315" y="1828"/>
                <a:ext cx="5" cy="4"/>
              </a:xfrm>
              <a:custGeom>
                <a:avLst/>
                <a:gdLst>
                  <a:gd name="T0" fmla="*/ 0 w 24"/>
                  <a:gd name="T1" fmla="*/ 0 h 20"/>
                  <a:gd name="T2" fmla="*/ 0 w 24"/>
                  <a:gd name="T3" fmla="*/ 0 h 20"/>
                  <a:gd name="T4" fmla="*/ 0 w 24"/>
                  <a:gd name="T5" fmla="*/ 0 h 20"/>
                  <a:gd name="T6" fmla="*/ 0 w 24"/>
                  <a:gd name="T7" fmla="*/ 0 h 20"/>
                  <a:gd name="T8" fmla="*/ 0 w 24"/>
                  <a:gd name="T9" fmla="*/ 0 h 20"/>
                  <a:gd name="T10" fmla="*/ 0 w 24"/>
                  <a:gd name="T11" fmla="*/ 0 h 20"/>
                  <a:gd name="T12" fmla="*/ 0 w 24"/>
                  <a:gd name="T13" fmla="*/ 0 h 20"/>
                  <a:gd name="T14" fmla="*/ 0 w 24"/>
                  <a:gd name="T15" fmla="*/ 0 h 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"/>
                  <a:gd name="T25" fmla="*/ 0 h 20"/>
                  <a:gd name="T26" fmla="*/ 24 w 24"/>
                  <a:gd name="T27" fmla="*/ 20 h 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" h="20">
                    <a:moveTo>
                      <a:pt x="24" y="5"/>
                    </a:moveTo>
                    <a:lnTo>
                      <a:pt x="12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1" y="20"/>
                    </a:lnTo>
                    <a:lnTo>
                      <a:pt x="3" y="8"/>
                    </a:lnTo>
                    <a:lnTo>
                      <a:pt x="5" y="4"/>
                    </a:lnTo>
                    <a:lnTo>
                      <a:pt x="24" y="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889" name="Group 124"/>
            <p:cNvGrpSpPr>
              <a:grpSpLocks/>
            </p:cNvGrpSpPr>
            <p:nvPr/>
          </p:nvGrpSpPr>
          <p:grpSpPr bwMode="auto">
            <a:xfrm>
              <a:off x="302" y="1693"/>
              <a:ext cx="99" cy="43"/>
              <a:chOff x="375" y="2315"/>
              <a:chExt cx="139" cy="71"/>
            </a:xfrm>
          </p:grpSpPr>
          <p:sp>
            <p:nvSpPr>
              <p:cNvPr id="22124" name="Freeform 125"/>
              <p:cNvSpPr>
                <a:spLocks/>
              </p:cNvSpPr>
              <p:nvPr/>
            </p:nvSpPr>
            <p:spPr bwMode="auto">
              <a:xfrm>
                <a:off x="375" y="2315"/>
                <a:ext cx="139" cy="71"/>
              </a:xfrm>
              <a:custGeom>
                <a:avLst/>
                <a:gdLst>
                  <a:gd name="T0" fmla="*/ 0 w 691"/>
                  <a:gd name="T1" fmla="*/ 0 h 355"/>
                  <a:gd name="T2" fmla="*/ 0 w 691"/>
                  <a:gd name="T3" fmla="*/ 0 h 355"/>
                  <a:gd name="T4" fmla="*/ 0 w 691"/>
                  <a:gd name="T5" fmla="*/ 0 h 355"/>
                  <a:gd name="T6" fmla="*/ 0 w 691"/>
                  <a:gd name="T7" fmla="*/ 0 h 355"/>
                  <a:gd name="T8" fmla="*/ 0 w 691"/>
                  <a:gd name="T9" fmla="*/ 0 h 355"/>
                  <a:gd name="T10" fmla="*/ 0 w 691"/>
                  <a:gd name="T11" fmla="*/ 0 h 355"/>
                  <a:gd name="T12" fmla="*/ 0 w 691"/>
                  <a:gd name="T13" fmla="*/ 0 h 355"/>
                  <a:gd name="T14" fmla="*/ 0 w 691"/>
                  <a:gd name="T15" fmla="*/ 0 h 355"/>
                  <a:gd name="T16" fmla="*/ 0 w 691"/>
                  <a:gd name="T17" fmla="*/ 0 h 355"/>
                  <a:gd name="T18" fmla="*/ 0 w 691"/>
                  <a:gd name="T19" fmla="*/ 0 h 355"/>
                  <a:gd name="T20" fmla="*/ 0 w 691"/>
                  <a:gd name="T21" fmla="*/ 0 h 355"/>
                  <a:gd name="T22" fmla="*/ 0 w 691"/>
                  <a:gd name="T23" fmla="*/ 0 h 355"/>
                  <a:gd name="T24" fmla="*/ 0 w 691"/>
                  <a:gd name="T25" fmla="*/ 0 h 355"/>
                  <a:gd name="T26" fmla="*/ 0 w 691"/>
                  <a:gd name="T27" fmla="*/ 0 h 355"/>
                  <a:gd name="T28" fmla="*/ 0 w 691"/>
                  <a:gd name="T29" fmla="*/ 0 h 355"/>
                  <a:gd name="T30" fmla="*/ 0 w 691"/>
                  <a:gd name="T31" fmla="*/ 0 h 355"/>
                  <a:gd name="T32" fmla="*/ 0 w 691"/>
                  <a:gd name="T33" fmla="*/ 0 h 355"/>
                  <a:gd name="T34" fmla="*/ 0 w 691"/>
                  <a:gd name="T35" fmla="*/ 0 h 355"/>
                  <a:gd name="T36" fmla="*/ 0 w 691"/>
                  <a:gd name="T37" fmla="*/ 0 h 355"/>
                  <a:gd name="T38" fmla="*/ 0 w 691"/>
                  <a:gd name="T39" fmla="*/ 0 h 35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691"/>
                  <a:gd name="T61" fmla="*/ 0 h 355"/>
                  <a:gd name="T62" fmla="*/ 691 w 691"/>
                  <a:gd name="T63" fmla="*/ 355 h 35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691" h="355">
                    <a:moveTo>
                      <a:pt x="279" y="11"/>
                    </a:moveTo>
                    <a:lnTo>
                      <a:pt x="274" y="104"/>
                    </a:lnTo>
                    <a:lnTo>
                      <a:pt x="455" y="189"/>
                    </a:lnTo>
                    <a:lnTo>
                      <a:pt x="607" y="226"/>
                    </a:lnTo>
                    <a:lnTo>
                      <a:pt x="691" y="263"/>
                    </a:lnTo>
                    <a:lnTo>
                      <a:pt x="687" y="313"/>
                    </a:lnTo>
                    <a:lnTo>
                      <a:pt x="577" y="343"/>
                    </a:lnTo>
                    <a:lnTo>
                      <a:pt x="413" y="355"/>
                    </a:lnTo>
                    <a:lnTo>
                      <a:pt x="274" y="331"/>
                    </a:lnTo>
                    <a:lnTo>
                      <a:pt x="188" y="307"/>
                    </a:lnTo>
                    <a:lnTo>
                      <a:pt x="183" y="334"/>
                    </a:lnTo>
                    <a:lnTo>
                      <a:pt x="74" y="331"/>
                    </a:lnTo>
                    <a:lnTo>
                      <a:pt x="7" y="318"/>
                    </a:lnTo>
                    <a:lnTo>
                      <a:pt x="7" y="270"/>
                    </a:lnTo>
                    <a:lnTo>
                      <a:pt x="0" y="242"/>
                    </a:lnTo>
                    <a:lnTo>
                      <a:pt x="0" y="173"/>
                    </a:lnTo>
                    <a:lnTo>
                      <a:pt x="18" y="135"/>
                    </a:lnTo>
                    <a:lnTo>
                      <a:pt x="53" y="91"/>
                    </a:lnTo>
                    <a:lnTo>
                      <a:pt x="60" y="0"/>
                    </a:lnTo>
                    <a:lnTo>
                      <a:pt x="279" y="11"/>
                    </a:lnTo>
                    <a:close/>
                  </a:path>
                </a:pathLst>
              </a:custGeom>
              <a:solidFill>
                <a:srgbClr val="60606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25" name="Freeform 126"/>
              <p:cNvSpPr>
                <a:spLocks/>
              </p:cNvSpPr>
              <p:nvPr/>
            </p:nvSpPr>
            <p:spPr bwMode="auto">
              <a:xfrm>
                <a:off x="421" y="2341"/>
                <a:ext cx="42" cy="22"/>
              </a:xfrm>
              <a:custGeom>
                <a:avLst/>
                <a:gdLst>
                  <a:gd name="T0" fmla="*/ 0 w 208"/>
                  <a:gd name="T1" fmla="*/ 0 h 110"/>
                  <a:gd name="T2" fmla="*/ 0 w 208"/>
                  <a:gd name="T3" fmla="*/ 0 h 110"/>
                  <a:gd name="T4" fmla="*/ 0 w 208"/>
                  <a:gd name="T5" fmla="*/ 0 h 110"/>
                  <a:gd name="T6" fmla="*/ 0 w 208"/>
                  <a:gd name="T7" fmla="*/ 0 h 110"/>
                  <a:gd name="T8" fmla="*/ 0 w 20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110"/>
                  <a:gd name="T17" fmla="*/ 208 w 208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110">
                    <a:moveTo>
                      <a:pt x="53" y="0"/>
                    </a:moveTo>
                    <a:lnTo>
                      <a:pt x="0" y="58"/>
                    </a:lnTo>
                    <a:lnTo>
                      <a:pt x="186" y="110"/>
                    </a:lnTo>
                    <a:lnTo>
                      <a:pt x="208" y="7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26" name="Freeform 127"/>
              <p:cNvSpPr>
                <a:spLocks/>
              </p:cNvSpPr>
              <p:nvPr/>
            </p:nvSpPr>
            <p:spPr bwMode="auto">
              <a:xfrm>
                <a:off x="463" y="2356"/>
                <a:ext cx="46" cy="13"/>
              </a:xfrm>
              <a:custGeom>
                <a:avLst/>
                <a:gdLst>
                  <a:gd name="T0" fmla="*/ 0 w 233"/>
                  <a:gd name="T1" fmla="*/ 0 h 67"/>
                  <a:gd name="T2" fmla="*/ 0 w 233"/>
                  <a:gd name="T3" fmla="*/ 0 h 67"/>
                  <a:gd name="T4" fmla="*/ 0 w 233"/>
                  <a:gd name="T5" fmla="*/ 0 h 67"/>
                  <a:gd name="T6" fmla="*/ 0 w 233"/>
                  <a:gd name="T7" fmla="*/ 0 h 67"/>
                  <a:gd name="T8" fmla="*/ 0 w 233"/>
                  <a:gd name="T9" fmla="*/ 0 h 67"/>
                  <a:gd name="T10" fmla="*/ 0 w 233"/>
                  <a:gd name="T11" fmla="*/ 0 h 67"/>
                  <a:gd name="T12" fmla="*/ 0 w 233"/>
                  <a:gd name="T13" fmla="*/ 0 h 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67"/>
                  <a:gd name="T23" fmla="*/ 233 w 233"/>
                  <a:gd name="T24" fmla="*/ 67 h 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67">
                    <a:moveTo>
                      <a:pt x="27" y="0"/>
                    </a:moveTo>
                    <a:lnTo>
                      <a:pt x="0" y="32"/>
                    </a:lnTo>
                    <a:lnTo>
                      <a:pt x="115" y="62"/>
                    </a:lnTo>
                    <a:lnTo>
                      <a:pt x="168" y="67"/>
                    </a:lnTo>
                    <a:lnTo>
                      <a:pt x="233" y="64"/>
                    </a:lnTo>
                    <a:lnTo>
                      <a:pt x="165" y="3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27" name="Freeform 128"/>
              <p:cNvSpPr>
                <a:spLocks/>
              </p:cNvSpPr>
              <p:nvPr/>
            </p:nvSpPr>
            <p:spPr bwMode="auto">
              <a:xfrm>
                <a:off x="376" y="2341"/>
                <a:ext cx="134" cy="41"/>
              </a:xfrm>
              <a:custGeom>
                <a:avLst/>
                <a:gdLst>
                  <a:gd name="T0" fmla="*/ 0 w 670"/>
                  <a:gd name="T1" fmla="*/ 0 h 209"/>
                  <a:gd name="T2" fmla="*/ 0 w 670"/>
                  <a:gd name="T3" fmla="*/ 0 h 209"/>
                  <a:gd name="T4" fmla="*/ 0 w 670"/>
                  <a:gd name="T5" fmla="*/ 0 h 209"/>
                  <a:gd name="T6" fmla="*/ 0 w 670"/>
                  <a:gd name="T7" fmla="*/ 0 h 209"/>
                  <a:gd name="T8" fmla="*/ 0 w 670"/>
                  <a:gd name="T9" fmla="*/ 0 h 209"/>
                  <a:gd name="T10" fmla="*/ 0 w 670"/>
                  <a:gd name="T11" fmla="*/ 0 h 209"/>
                  <a:gd name="T12" fmla="*/ 0 w 670"/>
                  <a:gd name="T13" fmla="*/ 0 h 209"/>
                  <a:gd name="T14" fmla="*/ 0 w 670"/>
                  <a:gd name="T15" fmla="*/ 0 h 209"/>
                  <a:gd name="T16" fmla="*/ 0 w 670"/>
                  <a:gd name="T17" fmla="*/ 0 h 209"/>
                  <a:gd name="T18" fmla="*/ 0 w 670"/>
                  <a:gd name="T19" fmla="*/ 0 h 209"/>
                  <a:gd name="T20" fmla="*/ 0 w 670"/>
                  <a:gd name="T21" fmla="*/ 0 h 209"/>
                  <a:gd name="T22" fmla="*/ 0 w 670"/>
                  <a:gd name="T23" fmla="*/ 0 h 209"/>
                  <a:gd name="T24" fmla="*/ 0 w 670"/>
                  <a:gd name="T25" fmla="*/ 0 h 209"/>
                  <a:gd name="T26" fmla="*/ 0 w 670"/>
                  <a:gd name="T27" fmla="*/ 0 h 209"/>
                  <a:gd name="T28" fmla="*/ 0 w 670"/>
                  <a:gd name="T29" fmla="*/ 0 h 209"/>
                  <a:gd name="T30" fmla="*/ 0 w 670"/>
                  <a:gd name="T31" fmla="*/ 0 h 209"/>
                  <a:gd name="T32" fmla="*/ 0 w 670"/>
                  <a:gd name="T33" fmla="*/ 0 h 209"/>
                  <a:gd name="T34" fmla="*/ 0 w 670"/>
                  <a:gd name="T35" fmla="*/ 0 h 209"/>
                  <a:gd name="T36" fmla="*/ 0 w 670"/>
                  <a:gd name="T37" fmla="*/ 0 h 20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70"/>
                  <a:gd name="T58" fmla="*/ 0 h 209"/>
                  <a:gd name="T59" fmla="*/ 670 w 670"/>
                  <a:gd name="T60" fmla="*/ 209 h 20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70" h="209">
                    <a:moveTo>
                      <a:pt x="670" y="178"/>
                    </a:moveTo>
                    <a:lnTo>
                      <a:pt x="670" y="146"/>
                    </a:lnTo>
                    <a:lnTo>
                      <a:pt x="582" y="155"/>
                    </a:lnTo>
                    <a:lnTo>
                      <a:pt x="442" y="134"/>
                    </a:lnTo>
                    <a:lnTo>
                      <a:pt x="361" y="116"/>
                    </a:lnTo>
                    <a:lnTo>
                      <a:pt x="206" y="66"/>
                    </a:lnTo>
                    <a:lnTo>
                      <a:pt x="140" y="58"/>
                    </a:lnTo>
                    <a:lnTo>
                      <a:pt x="73" y="34"/>
                    </a:lnTo>
                    <a:lnTo>
                      <a:pt x="40" y="0"/>
                    </a:lnTo>
                    <a:lnTo>
                      <a:pt x="0" y="43"/>
                    </a:lnTo>
                    <a:lnTo>
                      <a:pt x="0" y="132"/>
                    </a:lnTo>
                    <a:lnTo>
                      <a:pt x="49" y="146"/>
                    </a:lnTo>
                    <a:lnTo>
                      <a:pt x="170" y="162"/>
                    </a:lnTo>
                    <a:lnTo>
                      <a:pt x="218" y="167"/>
                    </a:lnTo>
                    <a:lnTo>
                      <a:pt x="298" y="196"/>
                    </a:lnTo>
                    <a:lnTo>
                      <a:pt x="388" y="209"/>
                    </a:lnTo>
                    <a:lnTo>
                      <a:pt x="452" y="209"/>
                    </a:lnTo>
                    <a:lnTo>
                      <a:pt x="553" y="209"/>
                    </a:lnTo>
                    <a:lnTo>
                      <a:pt x="670" y="17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28" name="Freeform 129"/>
              <p:cNvSpPr>
                <a:spLocks/>
              </p:cNvSpPr>
              <p:nvPr/>
            </p:nvSpPr>
            <p:spPr bwMode="auto">
              <a:xfrm>
                <a:off x="386" y="2317"/>
                <a:ext cx="44" cy="34"/>
              </a:xfrm>
              <a:custGeom>
                <a:avLst/>
                <a:gdLst>
                  <a:gd name="T0" fmla="*/ 0 w 219"/>
                  <a:gd name="T1" fmla="*/ 0 h 171"/>
                  <a:gd name="T2" fmla="*/ 0 w 219"/>
                  <a:gd name="T3" fmla="*/ 0 h 171"/>
                  <a:gd name="T4" fmla="*/ 0 w 219"/>
                  <a:gd name="T5" fmla="*/ 0 h 171"/>
                  <a:gd name="T6" fmla="*/ 0 w 219"/>
                  <a:gd name="T7" fmla="*/ 0 h 171"/>
                  <a:gd name="T8" fmla="*/ 0 w 219"/>
                  <a:gd name="T9" fmla="*/ 0 h 171"/>
                  <a:gd name="T10" fmla="*/ 0 w 219"/>
                  <a:gd name="T11" fmla="*/ 0 h 171"/>
                  <a:gd name="T12" fmla="*/ 0 w 219"/>
                  <a:gd name="T13" fmla="*/ 0 h 171"/>
                  <a:gd name="T14" fmla="*/ 0 w 219"/>
                  <a:gd name="T15" fmla="*/ 0 h 171"/>
                  <a:gd name="T16" fmla="*/ 0 w 219"/>
                  <a:gd name="T17" fmla="*/ 0 h 171"/>
                  <a:gd name="T18" fmla="*/ 0 w 219"/>
                  <a:gd name="T19" fmla="*/ 0 h 17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19"/>
                  <a:gd name="T31" fmla="*/ 0 h 171"/>
                  <a:gd name="T32" fmla="*/ 219 w 219"/>
                  <a:gd name="T33" fmla="*/ 171 h 17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9" h="171">
                    <a:moveTo>
                      <a:pt x="214" y="11"/>
                    </a:moveTo>
                    <a:lnTo>
                      <a:pt x="207" y="96"/>
                    </a:lnTo>
                    <a:lnTo>
                      <a:pt x="219" y="114"/>
                    </a:lnTo>
                    <a:lnTo>
                      <a:pt x="170" y="171"/>
                    </a:lnTo>
                    <a:lnTo>
                      <a:pt x="103" y="171"/>
                    </a:lnTo>
                    <a:lnTo>
                      <a:pt x="26" y="146"/>
                    </a:lnTo>
                    <a:lnTo>
                      <a:pt x="0" y="112"/>
                    </a:lnTo>
                    <a:lnTo>
                      <a:pt x="15" y="89"/>
                    </a:lnTo>
                    <a:lnTo>
                      <a:pt x="20" y="0"/>
                    </a:lnTo>
                    <a:lnTo>
                      <a:pt x="214" y="11"/>
                    </a:lnTo>
                    <a:close/>
                  </a:path>
                </a:pathLst>
              </a:custGeom>
              <a:solidFill>
                <a:srgbClr val="A0A0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890" name="Group 130"/>
            <p:cNvGrpSpPr>
              <a:grpSpLocks/>
            </p:cNvGrpSpPr>
            <p:nvPr/>
          </p:nvGrpSpPr>
          <p:grpSpPr bwMode="auto">
            <a:xfrm>
              <a:off x="304" y="1618"/>
              <a:ext cx="41" cy="86"/>
              <a:chOff x="378" y="2191"/>
              <a:chExt cx="58" cy="142"/>
            </a:xfrm>
          </p:grpSpPr>
          <p:sp>
            <p:nvSpPr>
              <p:cNvPr id="22122" name="Freeform 131"/>
              <p:cNvSpPr>
                <a:spLocks/>
              </p:cNvSpPr>
              <p:nvPr/>
            </p:nvSpPr>
            <p:spPr bwMode="auto">
              <a:xfrm>
                <a:off x="378" y="2191"/>
                <a:ext cx="58" cy="142"/>
              </a:xfrm>
              <a:custGeom>
                <a:avLst/>
                <a:gdLst>
                  <a:gd name="T0" fmla="*/ 0 w 292"/>
                  <a:gd name="T1" fmla="*/ 0 h 710"/>
                  <a:gd name="T2" fmla="*/ 0 w 292"/>
                  <a:gd name="T3" fmla="*/ 0 h 710"/>
                  <a:gd name="T4" fmla="*/ 0 w 292"/>
                  <a:gd name="T5" fmla="*/ 0 h 710"/>
                  <a:gd name="T6" fmla="*/ 0 w 292"/>
                  <a:gd name="T7" fmla="*/ 0 h 710"/>
                  <a:gd name="T8" fmla="*/ 0 w 292"/>
                  <a:gd name="T9" fmla="*/ 0 h 710"/>
                  <a:gd name="T10" fmla="*/ 0 w 292"/>
                  <a:gd name="T11" fmla="*/ 0 h 710"/>
                  <a:gd name="T12" fmla="*/ 0 w 292"/>
                  <a:gd name="T13" fmla="*/ 0 h 710"/>
                  <a:gd name="T14" fmla="*/ 0 w 292"/>
                  <a:gd name="T15" fmla="*/ 0 h 71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92"/>
                  <a:gd name="T25" fmla="*/ 0 h 710"/>
                  <a:gd name="T26" fmla="*/ 292 w 292"/>
                  <a:gd name="T27" fmla="*/ 710 h 71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92" h="710">
                    <a:moveTo>
                      <a:pt x="24" y="15"/>
                    </a:moveTo>
                    <a:lnTo>
                      <a:pt x="6" y="256"/>
                    </a:lnTo>
                    <a:lnTo>
                      <a:pt x="10" y="454"/>
                    </a:lnTo>
                    <a:lnTo>
                      <a:pt x="0" y="678"/>
                    </a:lnTo>
                    <a:lnTo>
                      <a:pt x="144" y="710"/>
                    </a:lnTo>
                    <a:lnTo>
                      <a:pt x="283" y="710"/>
                    </a:lnTo>
                    <a:lnTo>
                      <a:pt x="292" y="0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60606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23" name="Freeform 132"/>
              <p:cNvSpPr>
                <a:spLocks/>
              </p:cNvSpPr>
              <p:nvPr/>
            </p:nvSpPr>
            <p:spPr bwMode="auto">
              <a:xfrm>
                <a:off x="383" y="2193"/>
                <a:ext cx="50" cy="136"/>
              </a:xfrm>
              <a:custGeom>
                <a:avLst/>
                <a:gdLst>
                  <a:gd name="T0" fmla="*/ 0 w 252"/>
                  <a:gd name="T1" fmla="*/ 0 h 681"/>
                  <a:gd name="T2" fmla="*/ 0 w 252"/>
                  <a:gd name="T3" fmla="*/ 0 h 681"/>
                  <a:gd name="T4" fmla="*/ 0 w 252"/>
                  <a:gd name="T5" fmla="*/ 0 h 681"/>
                  <a:gd name="T6" fmla="*/ 0 w 252"/>
                  <a:gd name="T7" fmla="*/ 0 h 681"/>
                  <a:gd name="T8" fmla="*/ 0 w 252"/>
                  <a:gd name="T9" fmla="*/ 0 h 681"/>
                  <a:gd name="T10" fmla="*/ 0 w 252"/>
                  <a:gd name="T11" fmla="*/ 0 h 681"/>
                  <a:gd name="T12" fmla="*/ 0 w 252"/>
                  <a:gd name="T13" fmla="*/ 0 h 681"/>
                  <a:gd name="T14" fmla="*/ 0 w 252"/>
                  <a:gd name="T15" fmla="*/ 0 h 6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2"/>
                  <a:gd name="T25" fmla="*/ 0 h 681"/>
                  <a:gd name="T26" fmla="*/ 252 w 252"/>
                  <a:gd name="T27" fmla="*/ 681 h 68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2" h="681">
                    <a:moveTo>
                      <a:pt x="23" y="21"/>
                    </a:moveTo>
                    <a:lnTo>
                      <a:pt x="0" y="223"/>
                    </a:lnTo>
                    <a:lnTo>
                      <a:pt x="5" y="385"/>
                    </a:lnTo>
                    <a:lnTo>
                      <a:pt x="5" y="633"/>
                    </a:lnTo>
                    <a:lnTo>
                      <a:pt x="128" y="681"/>
                    </a:lnTo>
                    <a:lnTo>
                      <a:pt x="238" y="681"/>
                    </a:lnTo>
                    <a:lnTo>
                      <a:pt x="252" y="0"/>
                    </a:lnTo>
                    <a:lnTo>
                      <a:pt x="23" y="2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891" name="Group 133"/>
            <p:cNvGrpSpPr>
              <a:grpSpLocks/>
            </p:cNvGrpSpPr>
            <p:nvPr/>
          </p:nvGrpSpPr>
          <p:grpSpPr bwMode="auto">
            <a:xfrm>
              <a:off x="325" y="1705"/>
              <a:ext cx="101" cy="43"/>
              <a:chOff x="408" y="2335"/>
              <a:chExt cx="141" cy="71"/>
            </a:xfrm>
          </p:grpSpPr>
          <p:sp>
            <p:nvSpPr>
              <p:cNvPr id="22117" name="Freeform 134"/>
              <p:cNvSpPr>
                <a:spLocks/>
              </p:cNvSpPr>
              <p:nvPr/>
            </p:nvSpPr>
            <p:spPr bwMode="auto">
              <a:xfrm>
                <a:off x="408" y="2335"/>
                <a:ext cx="141" cy="71"/>
              </a:xfrm>
              <a:custGeom>
                <a:avLst/>
                <a:gdLst>
                  <a:gd name="T0" fmla="*/ 0 w 703"/>
                  <a:gd name="T1" fmla="*/ 0 h 356"/>
                  <a:gd name="T2" fmla="*/ 0 w 703"/>
                  <a:gd name="T3" fmla="*/ 0 h 356"/>
                  <a:gd name="T4" fmla="*/ 0 w 703"/>
                  <a:gd name="T5" fmla="*/ 0 h 356"/>
                  <a:gd name="T6" fmla="*/ 0 w 703"/>
                  <a:gd name="T7" fmla="*/ 0 h 356"/>
                  <a:gd name="T8" fmla="*/ 0 w 703"/>
                  <a:gd name="T9" fmla="*/ 0 h 356"/>
                  <a:gd name="T10" fmla="*/ 0 w 703"/>
                  <a:gd name="T11" fmla="*/ 0 h 356"/>
                  <a:gd name="T12" fmla="*/ 0 w 703"/>
                  <a:gd name="T13" fmla="*/ 0 h 356"/>
                  <a:gd name="T14" fmla="*/ 0 w 703"/>
                  <a:gd name="T15" fmla="*/ 0 h 356"/>
                  <a:gd name="T16" fmla="*/ 0 w 703"/>
                  <a:gd name="T17" fmla="*/ 0 h 356"/>
                  <a:gd name="T18" fmla="*/ 0 w 703"/>
                  <a:gd name="T19" fmla="*/ 0 h 356"/>
                  <a:gd name="T20" fmla="*/ 0 w 703"/>
                  <a:gd name="T21" fmla="*/ 0 h 356"/>
                  <a:gd name="T22" fmla="*/ 0 w 703"/>
                  <a:gd name="T23" fmla="*/ 0 h 356"/>
                  <a:gd name="T24" fmla="*/ 0 w 703"/>
                  <a:gd name="T25" fmla="*/ 0 h 356"/>
                  <a:gd name="T26" fmla="*/ 0 w 703"/>
                  <a:gd name="T27" fmla="*/ 0 h 356"/>
                  <a:gd name="T28" fmla="*/ 0 w 703"/>
                  <a:gd name="T29" fmla="*/ 0 h 356"/>
                  <a:gd name="T30" fmla="*/ 0 w 703"/>
                  <a:gd name="T31" fmla="*/ 0 h 356"/>
                  <a:gd name="T32" fmla="*/ 0 w 703"/>
                  <a:gd name="T33" fmla="*/ 0 h 356"/>
                  <a:gd name="T34" fmla="*/ 0 w 703"/>
                  <a:gd name="T35" fmla="*/ 0 h 356"/>
                  <a:gd name="T36" fmla="*/ 0 w 703"/>
                  <a:gd name="T37" fmla="*/ 0 h 356"/>
                  <a:gd name="T38" fmla="*/ 0 w 703"/>
                  <a:gd name="T39" fmla="*/ 0 h 35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703"/>
                  <a:gd name="T61" fmla="*/ 0 h 356"/>
                  <a:gd name="T62" fmla="*/ 703 w 703"/>
                  <a:gd name="T63" fmla="*/ 356 h 35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703" h="356">
                    <a:moveTo>
                      <a:pt x="285" y="13"/>
                    </a:moveTo>
                    <a:lnTo>
                      <a:pt x="280" y="104"/>
                    </a:lnTo>
                    <a:lnTo>
                      <a:pt x="463" y="191"/>
                    </a:lnTo>
                    <a:lnTo>
                      <a:pt x="617" y="227"/>
                    </a:lnTo>
                    <a:lnTo>
                      <a:pt x="703" y="264"/>
                    </a:lnTo>
                    <a:lnTo>
                      <a:pt x="698" y="314"/>
                    </a:lnTo>
                    <a:lnTo>
                      <a:pt x="588" y="345"/>
                    </a:lnTo>
                    <a:lnTo>
                      <a:pt x="420" y="356"/>
                    </a:lnTo>
                    <a:lnTo>
                      <a:pt x="280" y="332"/>
                    </a:lnTo>
                    <a:lnTo>
                      <a:pt x="194" y="307"/>
                    </a:lnTo>
                    <a:lnTo>
                      <a:pt x="188" y="335"/>
                    </a:lnTo>
                    <a:lnTo>
                      <a:pt x="76" y="332"/>
                    </a:lnTo>
                    <a:lnTo>
                      <a:pt x="8" y="320"/>
                    </a:lnTo>
                    <a:lnTo>
                      <a:pt x="8" y="271"/>
                    </a:lnTo>
                    <a:lnTo>
                      <a:pt x="0" y="243"/>
                    </a:lnTo>
                    <a:lnTo>
                      <a:pt x="0" y="174"/>
                    </a:lnTo>
                    <a:lnTo>
                      <a:pt x="22" y="136"/>
                    </a:lnTo>
                    <a:lnTo>
                      <a:pt x="56" y="94"/>
                    </a:lnTo>
                    <a:lnTo>
                      <a:pt x="64" y="0"/>
                    </a:lnTo>
                    <a:lnTo>
                      <a:pt x="285" y="13"/>
                    </a:lnTo>
                    <a:close/>
                  </a:path>
                </a:pathLst>
              </a:custGeom>
              <a:solidFill>
                <a:srgbClr val="60606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18" name="Freeform 135"/>
              <p:cNvSpPr>
                <a:spLocks/>
              </p:cNvSpPr>
              <p:nvPr/>
            </p:nvSpPr>
            <p:spPr bwMode="auto">
              <a:xfrm>
                <a:off x="455" y="2361"/>
                <a:ext cx="42" cy="22"/>
              </a:xfrm>
              <a:custGeom>
                <a:avLst/>
                <a:gdLst>
                  <a:gd name="T0" fmla="*/ 0 w 210"/>
                  <a:gd name="T1" fmla="*/ 0 h 111"/>
                  <a:gd name="T2" fmla="*/ 0 w 210"/>
                  <a:gd name="T3" fmla="*/ 0 h 111"/>
                  <a:gd name="T4" fmla="*/ 0 w 210"/>
                  <a:gd name="T5" fmla="*/ 0 h 111"/>
                  <a:gd name="T6" fmla="*/ 0 w 210"/>
                  <a:gd name="T7" fmla="*/ 0 h 111"/>
                  <a:gd name="T8" fmla="*/ 0 w 210"/>
                  <a:gd name="T9" fmla="*/ 0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0"/>
                  <a:gd name="T16" fmla="*/ 0 h 111"/>
                  <a:gd name="T17" fmla="*/ 210 w 210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0" h="111">
                    <a:moveTo>
                      <a:pt x="53" y="0"/>
                    </a:moveTo>
                    <a:lnTo>
                      <a:pt x="0" y="60"/>
                    </a:lnTo>
                    <a:lnTo>
                      <a:pt x="187" y="111"/>
                    </a:lnTo>
                    <a:lnTo>
                      <a:pt x="210" y="71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19" name="Freeform 136"/>
              <p:cNvSpPr>
                <a:spLocks/>
              </p:cNvSpPr>
              <p:nvPr/>
            </p:nvSpPr>
            <p:spPr bwMode="auto">
              <a:xfrm>
                <a:off x="497" y="2377"/>
                <a:ext cx="47" cy="13"/>
              </a:xfrm>
              <a:custGeom>
                <a:avLst/>
                <a:gdLst>
                  <a:gd name="T0" fmla="*/ 0 w 237"/>
                  <a:gd name="T1" fmla="*/ 0 h 66"/>
                  <a:gd name="T2" fmla="*/ 0 w 237"/>
                  <a:gd name="T3" fmla="*/ 0 h 66"/>
                  <a:gd name="T4" fmla="*/ 0 w 237"/>
                  <a:gd name="T5" fmla="*/ 0 h 66"/>
                  <a:gd name="T6" fmla="*/ 0 w 237"/>
                  <a:gd name="T7" fmla="*/ 0 h 66"/>
                  <a:gd name="T8" fmla="*/ 0 w 237"/>
                  <a:gd name="T9" fmla="*/ 0 h 66"/>
                  <a:gd name="T10" fmla="*/ 0 w 237"/>
                  <a:gd name="T11" fmla="*/ 0 h 66"/>
                  <a:gd name="T12" fmla="*/ 0 w 237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7"/>
                  <a:gd name="T22" fmla="*/ 0 h 66"/>
                  <a:gd name="T23" fmla="*/ 237 w 237"/>
                  <a:gd name="T24" fmla="*/ 66 h 6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7" h="66">
                    <a:moveTo>
                      <a:pt x="27" y="0"/>
                    </a:moveTo>
                    <a:lnTo>
                      <a:pt x="0" y="31"/>
                    </a:lnTo>
                    <a:lnTo>
                      <a:pt x="116" y="59"/>
                    </a:lnTo>
                    <a:lnTo>
                      <a:pt x="171" y="66"/>
                    </a:lnTo>
                    <a:lnTo>
                      <a:pt x="237" y="61"/>
                    </a:lnTo>
                    <a:lnTo>
                      <a:pt x="168" y="28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20" name="Freeform 137"/>
              <p:cNvSpPr>
                <a:spLocks/>
              </p:cNvSpPr>
              <p:nvPr/>
            </p:nvSpPr>
            <p:spPr bwMode="auto">
              <a:xfrm>
                <a:off x="410" y="2361"/>
                <a:ext cx="135" cy="42"/>
              </a:xfrm>
              <a:custGeom>
                <a:avLst/>
                <a:gdLst>
                  <a:gd name="T0" fmla="*/ 0 w 678"/>
                  <a:gd name="T1" fmla="*/ 0 h 211"/>
                  <a:gd name="T2" fmla="*/ 0 w 678"/>
                  <a:gd name="T3" fmla="*/ 0 h 211"/>
                  <a:gd name="T4" fmla="*/ 0 w 678"/>
                  <a:gd name="T5" fmla="*/ 0 h 211"/>
                  <a:gd name="T6" fmla="*/ 0 w 678"/>
                  <a:gd name="T7" fmla="*/ 0 h 211"/>
                  <a:gd name="T8" fmla="*/ 0 w 678"/>
                  <a:gd name="T9" fmla="*/ 0 h 211"/>
                  <a:gd name="T10" fmla="*/ 0 w 678"/>
                  <a:gd name="T11" fmla="*/ 0 h 211"/>
                  <a:gd name="T12" fmla="*/ 0 w 678"/>
                  <a:gd name="T13" fmla="*/ 0 h 211"/>
                  <a:gd name="T14" fmla="*/ 0 w 678"/>
                  <a:gd name="T15" fmla="*/ 0 h 211"/>
                  <a:gd name="T16" fmla="*/ 0 w 678"/>
                  <a:gd name="T17" fmla="*/ 0 h 211"/>
                  <a:gd name="T18" fmla="*/ 0 w 678"/>
                  <a:gd name="T19" fmla="*/ 0 h 211"/>
                  <a:gd name="T20" fmla="*/ 0 w 678"/>
                  <a:gd name="T21" fmla="*/ 0 h 211"/>
                  <a:gd name="T22" fmla="*/ 0 w 678"/>
                  <a:gd name="T23" fmla="*/ 0 h 211"/>
                  <a:gd name="T24" fmla="*/ 0 w 678"/>
                  <a:gd name="T25" fmla="*/ 0 h 211"/>
                  <a:gd name="T26" fmla="*/ 0 w 678"/>
                  <a:gd name="T27" fmla="*/ 0 h 211"/>
                  <a:gd name="T28" fmla="*/ 0 w 678"/>
                  <a:gd name="T29" fmla="*/ 0 h 211"/>
                  <a:gd name="T30" fmla="*/ 0 w 678"/>
                  <a:gd name="T31" fmla="*/ 0 h 211"/>
                  <a:gd name="T32" fmla="*/ 0 w 678"/>
                  <a:gd name="T33" fmla="*/ 0 h 211"/>
                  <a:gd name="T34" fmla="*/ 0 w 678"/>
                  <a:gd name="T35" fmla="*/ 0 h 211"/>
                  <a:gd name="T36" fmla="*/ 0 w 678"/>
                  <a:gd name="T37" fmla="*/ 0 h 2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78"/>
                  <a:gd name="T58" fmla="*/ 0 h 211"/>
                  <a:gd name="T59" fmla="*/ 678 w 678"/>
                  <a:gd name="T60" fmla="*/ 211 h 21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78" h="211">
                    <a:moveTo>
                      <a:pt x="678" y="178"/>
                    </a:moveTo>
                    <a:lnTo>
                      <a:pt x="678" y="147"/>
                    </a:lnTo>
                    <a:lnTo>
                      <a:pt x="590" y="156"/>
                    </a:lnTo>
                    <a:lnTo>
                      <a:pt x="446" y="136"/>
                    </a:lnTo>
                    <a:lnTo>
                      <a:pt x="365" y="117"/>
                    </a:lnTo>
                    <a:lnTo>
                      <a:pt x="209" y="66"/>
                    </a:lnTo>
                    <a:lnTo>
                      <a:pt x="140" y="60"/>
                    </a:lnTo>
                    <a:lnTo>
                      <a:pt x="74" y="35"/>
                    </a:lnTo>
                    <a:lnTo>
                      <a:pt x="39" y="0"/>
                    </a:lnTo>
                    <a:lnTo>
                      <a:pt x="0" y="44"/>
                    </a:lnTo>
                    <a:lnTo>
                      <a:pt x="0" y="133"/>
                    </a:lnTo>
                    <a:lnTo>
                      <a:pt x="50" y="147"/>
                    </a:lnTo>
                    <a:lnTo>
                      <a:pt x="171" y="162"/>
                    </a:lnTo>
                    <a:lnTo>
                      <a:pt x="220" y="170"/>
                    </a:lnTo>
                    <a:lnTo>
                      <a:pt x="300" y="197"/>
                    </a:lnTo>
                    <a:lnTo>
                      <a:pt x="392" y="211"/>
                    </a:lnTo>
                    <a:lnTo>
                      <a:pt x="458" y="211"/>
                    </a:lnTo>
                    <a:lnTo>
                      <a:pt x="560" y="211"/>
                    </a:lnTo>
                    <a:lnTo>
                      <a:pt x="678" y="17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21" name="Freeform 138"/>
              <p:cNvSpPr>
                <a:spLocks/>
              </p:cNvSpPr>
              <p:nvPr/>
            </p:nvSpPr>
            <p:spPr bwMode="auto">
              <a:xfrm>
                <a:off x="419" y="2337"/>
                <a:ext cx="45" cy="34"/>
              </a:xfrm>
              <a:custGeom>
                <a:avLst/>
                <a:gdLst>
                  <a:gd name="T0" fmla="*/ 0 w 224"/>
                  <a:gd name="T1" fmla="*/ 0 h 170"/>
                  <a:gd name="T2" fmla="*/ 0 w 224"/>
                  <a:gd name="T3" fmla="*/ 0 h 170"/>
                  <a:gd name="T4" fmla="*/ 0 w 224"/>
                  <a:gd name="T5" fmla="*/ 0 h 170"/>
                  <a:gd name="T6" fmla="*/ 0 w 224"/>
                  <a:gd name="T7" fmla="*/ 0 h 170"/>
                  <a:gd name="T8" fmla="*/ 0 w 224"/>
                  <a:gd name="T9" fmla="*/ 0 h 170"/>
                  <a:gd name="T10" fmla="*/ 0 w 224"/>
                  <a:gd name="T11" fmla="*/ 0 h 170"/>
                  <a:gd name="T12" fmla="*/ 0 w 224"/>
                  <a:gd name="T13" fmla="*/ 0 h 170"/>
                  <a:gd name="T14" fmla="*/ 0 w 224"/>
                  <a:gd name="T15" fmla="*/ 0 h 170"/>
                  <a:gd name="T16" fmla="*/ 0 w 224"/>
                  <a:gd name="T17" fmla="*/ 0 h 170"/>
                  <a:gd name="T18" fmla="*/ 0 w 224"/>
                  <a:gd name="T19" fmla="*/ 0 h 17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24"/>
                  <a:gd name="T31" fmla="*/ 0 h 170"/>
                  <a:gd name="T32" fmla="*/ 224 w 224"/>
                  <a:gd name="T33" fmla="*/ 170 h 17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24" h="170">
                    <a:moveTo>
                      <a:pt x="216" y="12"/>
                    </a:moveTo>
                    <a:lnTo>
                      <a:pt x="210" y="95"/>
                    </a:lnTo>
                    <a:lnTo>
                      <a:pt x="224" y="114"/>
                    </a:lnTo>
                    <a:lnTo>
                      <a:pt x="173" y="170"/>
                    </a:lnTo>
                    <a:lnTo>
                      <a:pt x="105" y="170"/>
                    </a:lnTo>
                    <a:lnTo>
                      <a:pt x="28" y="145"/>
                    </a:lnTo>
                    <a:lnTo>
                      <a:pt x="0" y="112"/>
                    </a:lnTo>
                    <a:lnTo>
                      <a:pt x="16" y="89"/>
                    </a:lnTo>
                    <a:lnTo>
                      <a:pt x="20" y="0"/>
                    </a:lnTo>
                    <a:lnTo>
                      <a:pt x="216" y="12"/>
                    </a:lnTo>
                    <a:close/>
                  </a:path>
                </a:pathLst>
              </a:custGeom>
              <a:solidFill>
                <a:srgbClr val="A0A0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892" name="Oval 139"/>
            <p:cNvSpPr>
              <a:spLocks noChangeArrowheads="1"/>
            </p:cNvSpPr>
            <p:nvPr/>
          </p:nvSpPr>
          <p:spPr bwMode="auto">
            <a:xfrm>
              <a:off x="175" y="1706"/>
              <a:ext cx="120" cy="39"/>
            </a:xfrm>
            <a:prstGeom prst="ellipse">
              <a:avLst/>
            </a:prstGeom>
            <a:solidFill>
              <a:srgbClr val="60606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chemeClr val="tx1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1893" name="Rectangle 140"/>
            <p:cNvSpPr>
              <a:spLocks noChangeArrowheads="1"/>
            </p:cNvSpPr>
            <p:nvPr/>
          </p:nvSpPr>
          <p:spPr bwMode="auto">
            <a:xfrm>
              <a:off x="219" y="1628"/>
              <a:ext cx="31" cy="89"/>
            </a:xfrm>
            <a:prstGeom prst="rect">
              <a:avLst/>
            </a:prstGeom>
            <a:solidFill>
              <a:srgbClr val="60606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chemeClr val="tx1"/>
                </a:solidFill>
                <a:latin typeface="Tahoma" pitchFamily="34" charset="0"/>
                <a:ea typeface="宋体" charset="-122"/>
              </a:endParaRPr>
            </a:p>
          </p:txBody>
        </p:sp>
        <p:grpSp>
          <p:nvGrpSpPr>
            <p:cNvPr id="21894" name="Group 141"/>
            <p:cNvGrpSpPr>
              <a:grpSpLocks/>
            </p:cNvGrpSpPr>
            <p:nvPr/>
          </p:nvGrpSpPr>
          <p:grpSpPr bwMode="auto">
            <a:xfrm>
              <a:off x="164" y="1594"/>
              <a:ext cx="158" cy="47"/>
              <a:chOff x="182" y="2151"/>
              <a:chExt cx="221" cy="77"/>
            </a:xfrm>
          </p:grpSpPr>
          <p:sp>
            <p:nvSpPr>
              <p:cNvPr id="22115" name="Freeform 142"/>
              <p:cNvSpPr>
                <a:spLocks/>
              </p:cNvSpPr>
              <p:nvPr/>
            </p:nvSpPr>
            <p:spPr bwMode="auto">
              <a:xfrm>
                <a:off x="182" y="2151"/>
                <a:ext cx="221" cy="77"/>
              </a:xfrm>
              <a:custGeom>
                <a:avLst/>
                <a:gdLst>
                  <a:gd name="T0" fmla="*/ 0 w 1106"/>
                  <a:gd name="T1" fmla="*/ 0 h 386"/>
                  <a:gd name="T2" fmla="*/ 0 w 1106"/>
                  <a:gd name="T3" fmla="*/ 0 h 386"/>
                  <a:gd name="T4" fmla="*/ 0 w 1106"/>
                  <a:gd name="T5" fmla="*/ 0 h 386"/>
                  <a:gd name="T6" fmla="*/ 0 w 1106"/>
                  <a:gd name="T7" fmla="*/ 0 h 386"/>
                  <a:gd name="T8" fmla="*/ 0 w 1106"/>
                  <a:gd name="T9" fmla="*/ 0 h 386"/>
                  <a:gd name="T10" fmla="*/ 0 w 1106"/>
                  <a:gd name="T11" fmla="*/ 0 h 386"/>
                  <a:gd name="T12" fmla="*/ 0 w 1106"/>
                  <a:gd name="T13" fmla="*/ 0 h 386"/>
                  <a:gd name="T14" fmla="*/ 0 w 1106"/>
                  <a:gd name="T15" fmla="*/ 0 h 38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06"/>
                  <a:gd name="T25" fmla="*/ 0 h 386"/>
                  <a:gd name="T26" fmla="*/ 1106 w 1106"/>
                  <a:gd name="T27" fmla="*/ 386 h 38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06" h="386">
                    <a:moveTo>
                      <a:pt x="1106" y="202"/>
                    </a:moveTo>
                    <a:lnTo>
                      <a:pt x="1099" y="321"/>
                    </a:lnTo>
                    <a:lnTo>
                      <a:pt x="735" y="386"/>
                    </a:lnTo>
                    <a:lnTo>
                      <a:pt x="334" y="386"/>
                    </a:lnTo>
                    <a:lnTo>
                      <a:pt x="19" y="288"/>
                    </a:lnTo>
                    <a:lnTo>
                      <a:pt x="0" y="10"/>
                    </a:lnTo>
                    <a:lnTo>
                      <a:pt x="625" y="0"/>
                    </a:lnTo>
                    <a:lnTo>
                      <a:pt x="1106" y="202"/>
                    </a:lnTo>
                    <a:close/>
                  </a:path>
                </a:pathLst>
              </a:custGeom>
              <a:solidFill>
                <a:srgbClr val="40404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16" name="Freeform 143"/>
              <p:cNvSpPr>
                <a:spLocks/>
              </p:cNvSpPr>
              <p:nvPr/>
            </p:nvSpPr>
            <p:spPr bwMode="auto">
              <a:xfrm>
                <a:off x="187" y="2180"/>
                <a:ext cx="211" cy="45"/>
              </a:xfrm>
              <a:custGeom>
                <a:avLst/>
                <a:gdLst>
                  <a:gd name="T0" fmla="*/ 0 w 1055"/>
                  <a:gd name="T1" fmla="*/ 0 h 221"/>
                  <a:gd name="T2" fmla="*/ 0 w 1055"/>
                  <a:gd name="T3" fmla="*/ 0 h 221"/>
                  <a:gd name="T4" fmla="*/ 0 w 1055"/>
                  <a:gd name="T5" fmla="*/ 0 h 221"/>
                  <a:gd name="T6" fmla="*/ 0 w 1055"/>
                  <a:gd name="T7" fmla="*/ 0 h 221"/>
                  <a:gd name="T8" fmla="*/ 0 w 1055"/>
                  <a:gd name="T9" fmla="*/ 0 h 221"/>
                  <a:gd name="T10" fmla="*/ 0 w 1055"/>
                  <a:gd name="T11" fmla="*/ 0 h 221"/>
                  <a:gd name="T12" fmla="*/ 0 w 1055"/>
                  <a:gd name="T13" fmla="*/ 0 h 221"/>
                  <a:gd name="T14" fmla="*/ 0 w 1055"/>
                  <a:gd name="T15" fmla="*/ 0 h 221"/>
                  <a:gd name="T16" fmla="*/ 0 w 1055"/>
                  <a:gd name="T17" fmla="*/ 0 h 22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55"/>
                  <a:gd name="T28" fmla="*/ 0 h 221"/>
                  <a:gd name="T29" fmla="*/ 1055 w 1055"/>
                  <a:gd name="T30" fmla="*/ 221 h 22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55" h="221">
                    <a:moveTo>
                      <a:pt x="1055" y="75"/>
                    </a:moveTo>
                    <a:lnTo>
                      <a:pt x="1049" y="162"/>
                    </a:lnTo>
                    <a:lnTo>
                      <a:pt x="721" y="221"/>
                    </a:lnTo>
                    <a:lnTo>
                      <a:pt x="296" y="221"/>
                    </a:lnTo>
                    <a:lnTo>
                      <a:pt x="0" y="119"/>
                    </a:lnTo>
                    <a:lnTo>
                      <a:pt x="0" y="0"/>
                    </a:lnTo>
                    <a:lnTo>
                      <a:pt x="283" y="119"/>
                    </a:lnTo>
                    <a:lnTo>
                      <a:pt x="716" y="124"/>
                    </a:lnTo>
                    <a:lnTo>
                      <a:pt x="1055" y="75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895" name="Freeform 144"/>
            <p:cNvSpPr>
              <a:spLocks/>
            </p:cNvSpPr>
            <p:nvPr/>
          </p:nvSpPr>
          <p:spPr bwMode="auto">
            <a:xfrm>
              <a:off x="159" y="1545"/>
              <a:ext cx="216" cy="169"/>
            </a:xfrm>
            <a:custGeom>
              <a:avLst/>
              <a:gdLst>
                <a:gd name="T0" fmla="*/ 0 w 1507"/>
                <a:gd name="T1" fmla="*/ 0 h 1401"/>
                <a:gd name="T2" fmla="*/ 0 w 1507"/>
                <a:gd name="T3" fmla="*/ 0 h 1401"/>
                <a:gd name="T4" fmla="*/ 0 w 1507"/>
                <a:gd name="T5" fmla="*/ 0 h 1401"/>
                <a:gd name="T6" fmla="*/ 0 w 1507"/>
                <a:gd name="T7" fmla="*/ 0 h 1401"/>
                <a:gd name="T8" fmla="*/ 0 w 1507"/>
                <a:gd name="T9" fmla="*/ 0 h 1401"/>
                <a:gd name="T10" fmla="*/ 0 w 1507"/>
                <a:gd name="T11" fmla="*/ 0 h 1401"/>
                <a:gd name="T12" fmla="*/ 0 w 1507"/>
                <a:gd name="T13" fmla="*/ 0 h 1401"/>
                <a:gd name="T14" fmla="*/ 0 w 1507"/>
                <a:gd name="T15" fmla="*/ 0 h 1401"/>
                <a:gd name="T16" fmla="*/ 0 w 1507"/>
                <a:gd name="T17" fmla="*/ 0 h 1401"/>
                <a:gd name="T18" fmla="*/ 0 w 1507"/>
                <a:gd name="T19" fmla="*/ 0 h 1401"/>
                <a:gd name="T20" fmla="*/ 0 w 1507"/>
                <a:gd name="T21" fmla="*/ 0 h 1401"/>
                <a:gd name="T22" fmla="*/ 0 w 1507"/>
                <a:gd name="T23" fmla="*/ 0 h 1401"/>
                <a:gd name="T24" fmla="*/ 0 w 1507"/>
                <a:gd name="T25" fmla="*/ 0 h 1401"/>
                <a:gd name="T26" fmla="*/ 0 w 1507"/>
                <a:gd name="T27" fmla="*/ 0 h 1401"/>
                <a:gd name="T28" fmla="*/ 0 w 1507"/>
                <a:gd name="T29" fmla="*/ 0 h 1401"/>
                <a:gd name="T30" fmla="*/ 0 w 1507"/>
                <a:gd name="T31" fmla="*/ 0 h 1401"/>
                <a:gd name="T32" fmla="*/ 0 w 1507"/>
                <a:gd name="T33" fmla="*/ 0 h 1401"/>
                <a:gd name="T34" fmla="*/ 0 w 1507"/>
                <a:gd name="T35" fmla="*/ 0 h 1401"/>
                <a:gd name="T36" fmla="*/ 0 w 1507"/>
                <a:gd name="T37" fmla="*/ 0 h 1401"/>
                <a:gd name="T38" fmla="*/ 0 w 1507"/>
                <a:gd name="T39" fmla="*/ 0 h 1401"/>
                <a:gd name="T40" fmla="*/ 0 w 1507"/>
                <a:gd name="T41" fmla="*/ 0 h 1401"/>
                <a:gd name="T42" fmla="*/ 0 w 1507"/>
                <a:gd name="T43" fmla="*/ 0 h 1401"/>
                <a:gd name="T44" fmla="*/ 0 w 1507"/>
                <a:gd name="T45" fmla="*/ 0 h 1401"/>
                <a:gd name="T46" fmla="*/ 0 w 1507"/>
                <a:gd name="T47" fmla="*/ 0 h 1401"/>
                <a:gd name="T48" fmla="*/ 0 w 1507"/>
                <a:gd name="T49" fmla="*/ 0 h 1401"/>
                <a:gd name="T50" fmla="*/ 0 w 1507"/>
                <a:gd name="T51" fmla="*/ 0 h 1401"/>
                <a:gd name="T52" fmla="*/ 0 w 1507"/>
                <a:gd name="T53" fmla="*/ 0 h 1401"/>
                <a:gd name="T54" fmla="*/ 0 w 1507"/>
                <a:gd name="T55" fmla="*/ 0 h 1401"/>
                <a:gd name="T56" fmla="*/ 0 w 1507"/>
                <a:gd name="T57" fmla="*/ 0 h 1401"/>
                <a:gd name="T58" fmla="*/ 0 w 1507"/>
                <a:gd name="T59" fmla="*/ 0 h 1401"/>
                <a:gd name="T60" fmla="*/ 0 w 1507"/>
                <a:gd name="T61" fmla="*/ 0 h 1401"/>
                <a:gd name="T62" fmla="*/ 0 w 1507"/>
                <a:gd name="T63" fmla="*/ 0 h 1401"/>
                <a:gd name="T64" fmla="*/ 0 w 1507"/>
                <a:gd name="T65" fmla="*/ 0 h 1401"/>
                <a:gd name="T66" fmla="*/ 0 w 1507"/>
                <a:gd name="T67" fmla="*/ 0 h 1401"/>
                <a:gd name="T68" fmla="*/ 0 w 1507"/>
                <a:gd name="T69" fmla="*/ 0 h 1401"/>
                <a:gd name="T70" fmla="*/ 0 w 1507"/>
                <a:gd name="T71" fmla="*/ 0 h 1401"/>
                <a:gd name="T72" fmla="*/ 0 w 1507"/>
                <a:gd name="T73" fmla="*/ 0 h 1401"/>
                <a:gd name="T74" fmla="*/ 0 w 1507"/>
                <a:gd name="T75" fmla="*/ 0 h 1401"/>
                <a:gd name="T76" fmla="*/ 0 w 1507"/>
                <a:gd name="T77" fmla="*/ 0 h 1401"/>
                <a:gd name="T78" fmla="*/ 0 w 1507"/>
                <a:gd name="T79" fmla="*/ 0 h 1401"/>
                <a:gd name="T80" fmla="*/ 0 w 1507"/>
                <a:gd name="T81" fmla="*/ 0 h 1401"/>
                <a:gd name="T82" fmla="*/ 0 w 1507"/>
                <a:gd name="T83" fmla="*/ 0 h 1401"/>
                <a:gd name="T84" fmla="*/ 0 w 1507"/>
                <a:gd name="T85" fmla="*/ 0 h 1401"/>
                <a:gd name="T86" fmla="*/ 0 w 1507"/>
                <a:gd name="T87" fmla="*/ 0 h 1401"/>
                <a:gd name="T88" fmla="*/ 0 w 1507"/>
                <a:gd name="T89" fmla="*/ 0 h 1401"/>
                <a:gd name="T90" fmla="*/ 0 w 1507"/>
                <a:gd name="T91" fmla="*/ 0 h 1401"/>
                <a:gd name="T92" fmla="*/ 0 w 1507"/>
                <a:gd name="T93" fmla="*/ 0 h 1401"/>
                <a:gd name="T94" fmla="*/ 0 w 1507"/>
                <a:gd name="T95" fmla="*/ 0 h 1401"/>
                <a:gd name="T96" fmla="*/ 0 w 1507"/>
                <a:gd name="T97" fmla="*/ 0 h 1401"/>
                <a:gd name="T98" fmla="*/ 0 w 1507"/>
                <a:gd name="T99" fmla="*/ 0 h 1401"/>
                <a:gd name="T100" fmla="*/ 0 w 1507"/>
                <a:gd name="T101" fmla="*/ 0 h 1401"/>
                <a:gd name="T102" fmla="*/ 0 w 1507"/>
                <a:gd name="T103" fmla="*/ 0 h 1401"/>
                <a:gd name="T104" fmla="*/ 0 w 1507"/>
                <a:gd name="T105" fmla="*/ 0 h 1401"/>
                <a:gd name="T106" fmla="*/ 0 w 1507"/>
                <a:gd name="T107" fmla="*/ 0 h 1401"/>
                <a:gd name="T108" fmla="*/ 0 w 1507"/>
                <a:gd name="T109" fmla="*/ 0 h 1401"/>
                <a:gd name="T110" fmla="*/ 0 w 1507"/>
                <a:gd name="T111" fmla="*/ 0 h 1401"/>
                <a:gd name="T112" fmla="*/ 0 w 1507"/>
                <a:gd name="T113" fmla="*/ 0 h 140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507"/>
                <a:gd name="T172" fmla="*/ 0 h 1401"/>
                <a:gd name="T173" fmla="*/ 1507 w 1507"/>
                <a:gd name="T174" fmla="*/ 1401 h 140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507" h="1401">
                  <a:moveTo>
                    <a:pt x="1501" y="789"/>
                  </a:moveTo>
                  <a:lnTo>
                    <a:pt x="1493" y="649"/>
                  </a:lnTo>
                  <a:lnTo>
                    <a:pt x="1495" y="499"/>
                  </a:lnTo>
                  <a:lnTo>
                    <a:pt x="1489" y="385"/>
                  </a:lnTo>
                  <a:lnTo>
                    <a:pt x="1424" y="317"/>
                  </a:lnTo>
                  <a:lnTo>
                    <a:pt x="1345" y="278"/>
                  </a:lnTo>
                  <a:lnTo>
                    <a:pt x="1166" y="213"/>
                  </a:lnTo>
                  <a:lnTo>
                    <a:pt x="903" y="149"/>
                  </a:lnTo>
                  <a:lnTo>
                    <a:pt x="852" y="144"/>
                  </a:lnTo>
                  <a:lnTo>
                    <a:pt x="817" y="149"/>
                  </a:lnTo>
                  <a:lnTo>
                    <a:pt x="809" y="135"/>
                  </a:lnTo>
                  <a:lnTo>
                    <a:pt x="794" y="122"/>
                  </a:lnTo>
                  <a:lnTo>
                    <a:pt x="777" y="125"/>
                  </a:lnTo>
                  <a:lnTo>
                    <a:pt x="754" y="126"/>
                  </a:lnTo>
                  <a:lnTo>
                    <a:pt x="745" y="100"/>
                  </a:lnTo>
                  <a:lnTo>
                    <a:pt x="726" y="85"/>
                  </a:lnTo>
                  <a:lnTo>
                    <a:pt x="704" y="82"/>
                  </a:lnTo>
                  <a:lnTo>
                    <a:pt x="678" y="82"/>
                  </a:lnTo>
                  <a:lnTo>
                    <a:pt x="681" y="59"/>
                  </a:lnTo>
                  <a:lnTo>
                    <a:pt x="651" y="0"/>
                  </a:lnTo>
                  <a:lnTo>
                    <a:pt x="37" y="16"/>
                  </a:lnTo>
                  <a:lnTo>
                    <a:pt x="39" y="79"/>
                  </a:lnTo>
                  <a:lnTo>
                    <a:pt x="28" y="135"/>
                  </a:lnTo>
                  <a:lnTo>
                    <a:pt x="18" y="175"/>
                  </a:lnTo>
                  <a:lnTo>
                    <a:pt x="8" y="225"/>
                  </a:lnTo>
                  <a:lnTo>
                    <a:pt x="0" y="306"/>
                  </a:lnTo>
                  <a:lnTo>
                    <a:pt x="9" y="354"/>
                  </a:lnTo>
                  <a:lnTo>
                    <a:pt x="28" y="399"/>
                  </a:lnTo>
                  <a:lnTo>
                    <a:pt x="49" y="438"/>
                  </a:lnTo>
                  <a:lnTo>
                    <a:pt x="78" y="451"/>
                  </a:lnTo>
                  <a:lnTo>
                    <a:pt x="122" y="464"/>
                  </a:lnTo>
                  <a:lnTo>
                    <a:pt x="180" y="483"/>
                  </a:lnTo>
                  <a:lnTo>
                    <a:pt x="208" y="514"/>
                  </a:lnTo>
                  <a:lnTo>
                    <a:pt x="240" y="541"/>
                  </a:lnTo>
                  <a:lnTo>
                    <a:pt x="289" y="564"/>
                  </a:lnTo>
                  <a:lnTo>
                    <a:pt x="348" y="582"/>
                  </a:lnTo>
                  <a:lnTo>
                    <a:pt x="441" y="594"/>
                  </a:lnTo>
                  <a:lnTo>
                    <a:pt x="520" y="594"/>
                  </a:lnTo>
                  <a:lnTo>
                    <a:pt x="581" y="587"/>
                  </a:lnTo>
                  <a:lnTo>
                    <a:pt x="637" y="582"/>
                  </a:lnTo>
                  <a:lnTo>
                    <a:pt x="678" y="604"/>
                  </a:lnTo>
                  <a:lnTo>
                    <a:pt x="758" y="600"/>
                  </a:lnTo>
                  <a:lnTo>
                    <a:pt x="1078" y="645"/>
                  </a:lnTo>
                  <a:lnTo>
                    <a:pt x="1165" y="655"/>
                  </a:lnTo>
                  <a:lnTo>
                    <a:pt x="1133" y="845"/>
                  </a:lnTo>
                  <a:lnTo>
                    <a:pt x="1130" y="942"/>
                  </a:lnTo>
                  <a:lnTo>
                    <a:pt x="1149" y="1066"/>
                  </a:lnTo>
                  <a:lnTo>
                    <a:pt x="1169" y="1212"/>
                  </a:lnTo>
                  <a:lnTo>
                    <a:pt x="1169" y="1363"/>
                  </a:lnTo>
                  <a:lnTo>
                    <a:pt x="1244" y="1385"/>
                  </a:lnTo>
                  <a:lnTo>
                    <a:pt x="1339" y="1395"/>
                  </a:lnTo>
                  <a:lnTo>
                    <a:pt x="1420" y="1401"/>
                  </a:lnTo>
                  <a:lnTo>
                    <a:pt x="1507" y="1391"/>
                  </a:lnTo>
                  <a:lnTo>
                    <a:pt x="1501" y="1252"/>
                  </a:lnTo>
                  <a:lnTo>
                    <a:pt x="1501" y="1024"/>
                  </a:lnTo>
                  <a:lnTo>
                    <a:pt x="1501" y="824"/>
                  </a:lnTo>
                  <a:lnTo>
                    <a:pt x="1501" y="789"/>
                  </a:lnTo>
                  <a:close/>
                </a:path>
              </a:pathLst>
            </a:custGeom>
            <a:solidFill>
              <a:srgbClr val="60606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96" name="Freeform 145"/>
            <p:cNvSpPr>
              <a:spLocks/>
            </p:cNvSpPr>
            <p:nvPr/>
          </p:nvSpPr>
          <p:spPr bwMode="auto">
            <a:xfrm>
              <a:off x="162" y="1552"/>
              <a:ext cx="210" cy="160"/>
            </a:xfrm>
            <a:custGeom>
              <a:avLst/>
              <a:gdLst>
                <a:gd name="T0" fmla="*/ 0 w 1473"/>
                <a:gd name="T1" fmla="*/ 0 h 1324"/>
                <a:gd name="T2" fmla="*/ 0 w 1473"/>
                <a:gd name="T3" fmla="*/ 0 h 1324"/>
                <a:gd name="T4" fmla="*/ 0 w 1473"/>
                <a:gd name="T5" fmla="*/ 0 h 1324"/>
                <a:gd name="T6" fmla="*/ 0 w 1473"/>
                <a:gd name="T7" fmla="*/ 0 h 1324"/>
                <a:gd name="T8" fmla="*/ 0 w 1473"/>
                <a:gd name="T9" fmla="*/ 0 h 1324"/>
                <a:gd name="T10" fmla="*/ 0 w 1473"/>
                <a:gd name="T11" fmla="*/ 0 h 1324"/>
                <a:gd name="T12" fmla="*/ 0 w 1473"/>
                <a:gd name="T13" fmla="*/ 0 h 1324"/>
                <a:gd name="T14" fmla="*/ 0 w 1473"/>
                <a:gd name="T15" fmla="*/ 0 h 1324"/>
                <a:gd name="T16" fmla="*/ 0 w 1473"/>
                <a:gd name="T17" fmla="*/ 0 h 1324"/>
                <a:gd name="T18" fmla="*/ 0 w 1473"/>
                <a:gd name="T19" fmla="*/ 0 h 1324"/>
                <a:gd name="T20" fmla="*/ 0 w 1473"/>
                <a:gd name="T21" fmla="*/ 0 h 1324"/>
                <a:gd name="T22" fmla="*/ 0 w 1473"/>
                <a:gd name="T23" fmla="*/ 0 h 1324"/>
                <a:gd name="T24" fmla="*/ 0 w 1473"/>
                <a:gd name="T25" fmla="*/ 0 h 1324"/>
                <a:gd name="T26" fmla="*/ 0 w 1473"/>
                <a:gd name="T27" fmla="*/ 0 h 1324"/>
                <a:gd name="T28" fmla="*/ 0 w 1473"/>
                <a:gd name="T29" fmla="*/ 0 h 1324"/>
                <a:gd name="T30" fmla="*/ 0 w 1473"/>
                <a:gd name="T31" fmla="*/ 0 h 1324"/>
                <a:gd name="T32" fmla="*/ 0 w 1473"/>
                <a:gd name="T33" fmla="*/ 0 h 1324"/>
                <a:gd name="T34" fmla="*/ 0 w 1473"/>
                <a:gd name="T35" fmla="*/ 0 h 1324"/>
                <a:gd name="T36" fmla="*/ 0 w 1473"/>
                <a:gd name="T37" fmla="*/ 0 h 1324"/>
                <a:gd name="T38" fmla="*/ 0 w 1473"/>
                <a:gd name="T39" fmla="*/ 0 h 1324"/>
                <a:gd name="T40" fmla="*/ 0 w 1473"/>
                <a:gd name="T41" fmla="*/ 0 h 1324"/>
                <a:gd name="T42" fmla="*/ 0 w 1473"/>
                <a:gd name="T43" fmla="*/ 0 h 1324"/>
                <a:gd name="T44" fmla="*/ 0 w 1473"/>
                <a:gd name="T45" fmla="*/ 0 h 1324"/>
                <a:gd name="T46" fmla="*/ 0 w 1473"/>
                <a:gd name="T47" fmla="*/ 0 h 1324"/>
                <a:gd name="T48" fmla="*/ 0 w 1473"/>
                <a:gd name="T49" fmla="*/ 0 h 1324"/>
                <a:gd name="T50" fmla="*/ 0 w 1473"/>
                <a:gd name="T51" fmla="*/ 0 h 1324"/>
                <a:gd name="T52" fmla="*/ 0 w 1473"/>
                <a:gd name="T53" fmla="*/ 0 h 1324"/>
                <a:gd name="T54" fmla="*/ 0 w 1473"/>
                <a:gd name="T55" fmla="*/ 0 h 1324"/>
                <a:gd name="T56" fmla="*/ 0 w 1473"/>
                <a:gd name="T57" fmla="*/ 0 h 1324"/>
                <a:gd name="T58" fmla="*/ 0 w 1473"/>
                <a:gd name="T59" fmla="*/ 0 h 1324"/>
                <a:gd name="T60" fmla="*/ 0 w 1473"/>
                <a:gd name="T61" fmla="*/ 0 h 1324"/>
                <a:gd name="T62" fmla="*/ 0 w 1473"/>
                <a:gd name="T63" fmla="*/ 0 h 1324"/>
                <a:gd name="T64" fmla="*/ 0 w 1473"/>
                <a:gd name="T65" fmla="*/ 0 h 1324"/>
                <a:gd name="T66" fmla="*/ 0 w 1473"/>
                <a:gd name="T67" fmla="*/ 0 h 1324"/>
                <a:gd name="T68" fmla="*/ 0 w 1473"/>
                <a:gd name="T69" fmla="*/ 0 h 1324"/>
                <a:gd name="T70" fmla="*/ 0 w 1473"/>
                <a:gd name="T71" fmla="*/ 0 h 1324"/>
                <a:gd name="T72" fmla="*/ 0 w 1473"/>
                <a:gd name="T73" fmla="*/ 0 h 1324"/>
                <a:gd name="T74" fmla="*/ 0 w 1473"/>
                <a:gd name="T75" fmla="*/ 0 h 1324"/>
                <a:gd name="T76" fmla="*/ 0 w 1473"/>
                <a:gd name="T77" fmla="*/ 0 h 132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473"/>
                <a:gd name="T118" fmla="*/ 0 h 1324"/>
                <a:gd name="T119" fmla="*/ 1473 w 1473"/>
                <a:gd name="T120" fmla="*/ 1324 h 132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473" h="1324">
                  <a:moveTo>
                    <a:pt x="49" y="23"/>
                  </a:moveTo>
                  <a:lnTo>
                    <a:pt x="46" y="66"/>
                  </a:lnTo>
                  <a:lnTo>
                    <a:pt x="29" y="49"/>
                  </a:lnTo>
                  <a:lnTo>
                    <a:pt x="10" y="144"/>
                  </a:lnTo>
                  <a:lnTo>
                    <a:pt x="0" y="254"/>
                  </a:lnTo>
                  <a:lnTo>
                    <a:pt x="39" y="367"/>
                  </a:lnTo>
                  <a:lnTo>
                    <a:pt x="130" y="393"/>
                  </a:lnTo>
                  <a:lnTo>
                    <a:pt x="120" y="367"/>
                  </a:lnTo>
                  <a:lnTo>
                    <a:pt x="169" y="406"/>
                  </a:lnTo>
                  <a:lnTo>
                    <a:pt x="211" y="449"/>
                  </a:lnTo>
                  <a:lnTo>
                    <a:pt x="306" y="494"/>
                  </a:lnTo>
                  <a:lnTo>
                    <a:pt x="421" y="504"/>
                  </a:lnTo>
                  <a:lnTo>
                    <a:pt x="562" y="511"/>
                  </a:lnTo>
                  <a:lnTo>
                    <a:pt x="620" y="504"/>
                  </a:lnTo>
                  <a:lnTo>
                    <a:pt x="569" y="481"/>
                  </a:lnTo>
                  <a:lnTo>
                    <a:pt x="546" y="423"/>
                  </a:lnTo>
                  <a:lnTo>
                    <a:pt x="588" y="471"/>
                  </a:lnTo>
                  <a:lnTo>
                    <a:pt x="641" y="501"/>
                  </a:lnTo>
                  <a:lnTo>
                    <a:pt x="688" y="527"/>
                  </a:lnTo>
                  <a:lnTo>
                    <a:pt x="737" y="520"/>
                  </a:lnTo>
                  <a:lnTo>
                    <a:pt x="706" y="497"/>
                  </a:lnTo>
                  <a:lnTo>
                    <a:pt x="672" y="469"/>
                  </a:lnTo>
                  <a:lnTo>
                    <a:pt x="725" y="488"/>
                  </a:lnTo>
                  <a:lnTo>
                    <a:pt x="776" y="527"/>
                  </a:lnTo>
                  <a:lnTo>
                    <a:pt x="946" y="546"/>
                  </a:lnTo>
                  <a:lnTo>
                    <a:pt x="1114" y="572"/>
                  </a:lnTo>
                  <a:lnTo>
                    <a:pt x="1165" y="585"/>
                  </a:lnTo>
                  <a:lnTo>
                    <a:pt x="1122" y="833"/>
                  </a:lnTo>
                  <a:lnTo>
                    <a:pt x="1155" y="1063"/>
                  </a:lnTo>
                  <a:lnTo>
                    <a:pt x="1159" y="1288"/>
                  </a:lnTo>
                  <a:lnTo>
                    <a:pt x="1266" y="1310"/>
                  </a:lnTo>
                  <a:lnTo>
                    <a:pt x="1360" y="1324"/>
                  </a:lnTo>
                  <a:lnTo>
                    <a:pt x="1473" y="1321"/>
                  </a:lnTo>
                  <a:lnTo>
                    <a:pt x="1468" y="998"/>
                  </a:lnTo>
                  <a:lnTo>
                    <a:pt x="1468" y="729"/>
                  </a:lnTo>
                  <a:lnTo>
                    <a:pt x="1451" y="579"/>
                  </a:lnTo>
                  <a:lnTo>
                    <a:pt x="1465" y="485"/>
                  </a:lnTo>
                  <a:lnTo>
                    <a:pt x="1455" y="381"/>
                  </a:lnTo>
                  <a:lnTo>
                    <a:pt x="1436" y="314"/>
                  </a:lnTo>
                  <a:lnTo>
                    <a:pt x="1355" y="261"/>
                  </a:lnTo>
                  <a:lnTo>
                    <a:pt x="1253" y="215"/>
                  </a:lnTo>
                  <a:lnTo>
                    <a:pt x="1057" y="150"/>
                  </a:lnTo>
                  <a:lnTo>
                    <a:pt x="897" y="105"/>
                  </a:lnTo>
                  <a:lnTo>
                    <a:pt x="809" y="98"/>
                  </a:lnTo>
                  <a:lnTo>
                    <a:pt x="773" y="150"/>
                  </a:lnTo>
                  <a:lnTo>
                    <a:pt x="662" y="205"/>
                  </a:lnTo>
                  <a:lnTo>
                    <a:pt x="722" y="157"/>
                  </a:lnTo>
                  <a:lnTo>
                    <a:pt x="767" y="131"/>
                  </a:lnTo>
                  <a:lnTo>
                    <a:pt x="783" y="95"/>
                  </a:lnTo>
                  <a:lnTo>
                    <a:pt x="776" y="79"/>
                  </a:lnTo>
                  <a:lnTo>
                    <a:pt x="744" y="79"/>
                  </a:lnTo>
                  <a:lnTo>
                    <a:pt x="725" y="98"/>
                  </a:lnTo>
                  <a:lnTo>
                    <a:pt x="706" y="117"/>
                  </a:lnTo>
                  <a:lnTo>
                    <a:pt x="656" y="137"/>
                  </a:lnTo>
                  <a:lnTo>
                    <a:pt x="702" y="98"/>
                  </a:lnTo>
                  <a:lnTo>
                    <a:pt x="722" y="68"/>
                  </a:lnTo>
                  <a:lnTo>
                    <a:pt x="708" y="49"/>
                  </a:lnTo>
                  <a:lnTo>
                    <a:pt x="669" y="36"/>
                  </a:lnTo>
                  <a:lnTo>
                    <a:pt x="618" y="82"/>
                  </a:lnTo>
                  <a:lnTo>
                    <a:pt x="569" y="112"/>
                  </a:lnTo>
                  <a:lnTo>
                    <a:pt x="627" y="45"/>
                  </a:lnTo>
                  <a:lnTo>
                    <a:pt x="646" y="20"/>
                  </a:lnTo>
                  <a:lnTo>
                    <a:pt x="646" y="0"/>
                  </a:lnTo>
                  <a:lnTo>
                    <a:pt x="597" y="7"/>
                  </a:lnTo>
                  <a:lnTo>
                    <a:pt x="553" y="40"/>
                  </a:lnTo>
                  <a:lnTo>
                    <a:pt x="523" y="63"/>
                  </a:lnTo>
                  <a:lnTo>
                    <a:pt x="383" y="75"/>
                  </a:lnTo>
                  <a:lnTo>
                    <a:pt x="386" y="40"/>
                  </a:lnTo>
                  <a:lnTo>
                    <a:pt x="345" y="26"/>
                  </a:lnTo>
                  <a:lnTo>
                    <a:pt x="345" y="72"/>
                  </a:lnTo>
                  <a:lnTo>
                    <a:pt x="303" y="82"/>
                  </a:lnTo>
                  <a:lnTo>
                    <a:pt x="211" y="95"/>
                  </a:lnTo>
                  <a:lnTo>
                    <a:pt x="218" y="45"/>
                  </a:lnTo>
                  <a:lnTo>
                    <a:pt x="185" y="45"/>
                  </a:lnTo>
                  <a:lnTo>
                    <a:pt x="182" y="95"/>
                  </a:lnTo>
                  <a:lnTo>
                    <a:pt x="130" y="91"/>
                  </a:lnTo>
                  <a:lnTo>
                    <a:pt x="75" y="79"/>
                  </a:lnTo>
                  <a:lnTo>
                    <a:pt x="72" y="40"/>
                  </a:lnTo>
                  <a:lnTo>
                    <a:pt x="49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97" name="Freeform 146"/>
            <p:cNvSpPr>
              <a:spLocks/>
            </p:cNvSpPr>
            <p:nvPr/>
          </p:nvSpPr>
          <p:spPr bwMode="auto">
            <a:xfrm>
              <a:off x="191" y="1578"/>
              <a:ext cx="29" cy="4"/>
            </a:xfrm>
            <a:custGeom>
              <a:avLst/>
              <a:gdLst>
                <a:gd name="T0" fmla="*/ 0 w 199"/>
                <a:gd name="T1" fmla="*/ 0 h 33"/>
                <a:gd name="T2" fmla="*/ 0 w 199"/>
                <a:gd name="T3" fmla="*/ 0 h 33"/>
                <a:gd name="T4" fmla="*/ 0 w 199"/>
                <a:gd name="T5" fmla="*/ 0 h 33"/>
                <a:gd name="T6" fmla="*/ 0 w 199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9"/>
                <a:gd name="T13" fmla="*/ 0 h 33"/>
                <a:gd name="T14" fmla="*/ 199 w 19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9" h="33">
                  <a:moveTo>
                    <a:pt x="0" y="0"/>
                  </a:moveTo>
                  <a:lnTo>
                    <a:pt x="93" y="33"/>
                  </a:lnTo>
                  <a:lnTo>
                    <a:pt x="199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98" name="Freeform 147"/>
            <p:cNvSpPr>
              <a:spLocks/>
            </p:cNvSpPr>
            <p:nvPr/>
          </p:nvSpPr>
          <p:spPr bwMode="auto">
            <a:xfrm>
              <a:off x="162" y="1572"/>
              <a:ext cx="18" cy="4"/>
            </a:xfrm>
            <a:custGeom>
              <a:avLst/>
              <a:gdLst>
                <a:gd name="T0" fmla="*/ 0 w 122"/>
                <a:gd name="T1" fmla="*/ 0 h 40"/>
                <a:gd name="T2" fmla="*/ 0 w 122"/>
                <a:gd name="T3" fmla="*/ 0 h 40"/>
                <a:gd name="T4" fmla="*/ 0 w 122"/>
                <a:gd name="T5" fmla="*/ 0 h 40"/>
                <a:gd name="T6" fmla="*/ 0 w 122"/>
                <a:gd name="T7" fmla="*/ 0 h 40"/>
                <a:gd name="T8" fmla="*/ 0 w 122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"/>
                <a:gd name="T16" fmla="*/ 0 h 40"/>
                <a:gd name="T17" fmla="*/ 122 w 12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" h="40">
                  <a:moveTo>
                    <a:pt x="0" y="0"/>
                  </a:moveTo>
                  <a:lnTo>
                    <a:pt x="32" y="25"/>
                  </a:lnTo>
                  <a:lnTo>
                    <a:pt x="122" y="38"/>
                  </a:lnTo>
                  <a:lnTo>
                    <a:pt x="3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99" name="Freeform 148"/>
            <p:cNvSpPr>
              <a:spLocks/>
            </p:cNvSpPr>
            <p:nvPr/>
          </p:nvSpPr>
          <p:spPr bwMode="auto">
            <a:xfrm>
              <a:off x="235" y="1568"/>
              <a:ext cx="27" cy="12"/>
            </a:xfrm>
            <a:custGeom>
              <a:avLst/>
              <a:gdLst>
                <a:gd name="T0" fmla="*/ 0 w 187"/>
                <a:gd name="T1" fmla="*/ 0 h 102"/>
                <a:gd name="T2" fmla="*/ 0 w 187"/>
                <a:gd name="T3" fmla="*/ 0 h 102"/>
                <a:gd name="T4" fmla="*/ 0 w 187"/>
                <a:gd name="T5" fmla="*/ 0 h 102"/>
                <a:gd name="T6" fmla="*/ 0 w 187"/>
                <a:gd name="T7" fmla="*/ 0 h 102"/>
                <a:gd name="T8" fmla="*/ 0 w 187"/>
                <a:gd name="T9" fmla="*/ 0 h 102"/>
                <a:gd name="T10" fmla="*/ 0 w 187"/>
                <a:gd name="T11" fmla="*/ 0 h 102"/>
                <a:gd name="T12" fmla="*/ 0 w 187"/>
                <a:gd name="T13" fmla="*/ 0 h 102"/>
                <a:gd name="T14" fmla="*/ 0 w 187"/>
                <a:gd name="T15" fmla="*/ 0 h 102"/>
                <a:gd name="T16" fmla="*/ 0 w 187"/>
                <a:gd name="T17" fmla="*/ 0 h 1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7"/>
                <a:gd name="T28" fmla="*/ 0 h 102"/>
                <a:gd name="T29" fmla="*/ 187 w 187"/>
                <a:gd name="T30" fmla="*/ 102 h 10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7" h="102">
                  <a:moveTo>
                    <a:pt x="0" y="0"/>
                  </a:moveTo>
                  <a:lnTo>
                    <a:pt x="84" y="9"/>
                  </a:lnTo>
                  <a:lnTo>
                    <a:pt x="101" y="23"/>
                  </a:lnTo>
                  <a:lnTo>
                    <a:pt x="101" y="54"/>
                  </a:lnTo>
                  <a:lnTo>
                    <a:pt x="106" y="89"/>
                  </a:lnTo>
                  <a:lnTo>
                    <a:pt x="187" y="102"/>
                  </a:lnTo>
                  <a:lnTo>
                    <a:pt x="90" y="98"/>
                  </a:lnTo>
                  <a:lnTo>
                    <a:pt x="74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00" name="Freeform 149"/>
            <p:cNvSpPr>
              <a:spLocks/>
            </p:cNvSpPr>
            <p:nvPr/>
          </p:nvSpPr>
          <p:spPr bwMode="auto">
            <a:xfrm>
              <a:off x="262" y="1596"/>
              <a:ext cx="88" cy="18"/>
            </a:xfrm>
            <a:custGeom>
              <a:avLst/>
              <a:gdLst>
                <a:gd name="T0" fmla="*/ 0 w 609"/>
                <a:gd name="T1" fmla="*/ 0 h 150"/>
                <a:gd name="T2" fmla="*/ 0 w 609"/>
                <a:gd name="T3" fmla="*/ 0 h 150"/>
                <a:gd name="T4" fmla="*/ 0 w 609"/>
                <a:gd name="T5" fmla="*/ 0 h 150"/>
                <a:gd name="T6" fmla="*/ 0 w 609"/>
                <a:gd name="T7" fmla="*/ 0 h 150"/>
                <a:gd name="T8" fmla="*/ 0 w 609"/>
                <a:gd name="T9" fmla="*/ 0 h 150"/>
                <a:gd name="T10" fmla="*/ 0 w 609"/>
                <a:gd name="T11" fmla="*/ 0 h 150"/>
                <a:gd name="T12" fmla="*/ 0 w 609"/>
                <a:gd name="T13" fmla="*/ 0 h 150"/>
                <a:gd name="T14" fmla="*/ 0 w 609"/>
                <a:gd name="T15" fmla="*/ 0 h 150"/>
                <a:gd name="T16" fmla="*/ 0 w 609"/>
                <a:gd name="T17" fmla="*/ 0 h 150"/>
                <a:gd name="T18" fmla="*/ 0 w 609"/>
                <a:gd name="T19" fmla="*/ 0 h 150"/>
                <a:gd name="T20" fmla="*/ 0 w 609"/>
                <a:gd name="T21" fmla="*/ 0 h 150"/>
                <a:gd name="T22" fmla="*/ 0 w 609"/>
                <a:gd name="T23" fmla="*/ 0 h 150"/>
                <a:gd name="T24" fmla="*/ 0 w 609"/>
                <a:gd name="T25" fmla="*/ 0 h 150"/>
                <a:gd name="T26" fmla="*/ 0 w 609"/>
                <a:gd name="T27" fmla="*/ 0 h 15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09"/>
                <a:gd name="T43" fmla="*/ 0 h 150"/>
                <a:gd name="T44" fmla="*/ 609 w 609"/>
                <a:gd name="T45" fmla="*/ 150 h 15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09" h="150">
                  <a:moveTo>
                    <a:pt x="0" y="0"/>
                  </a:moveTo>
                  <a:lnTo>
                    <a:pt x="154" y="7"/>
                  </a:lnTo>
                  <a:lnTo>
                    <a:pt x="313" y="44"/>
                  </a:lnTo>
                  <a:lnTo>
                    <a:pt x="431" y="51"/>
                  </a:lnTo>
                  <a:lnTo>
                    <a:pt x="527" y="71"/>
                  </a:lnTo>
                  <a:lnTo>
                    <a:pt x="563" y="122"/>
                  </a:lnTo>
                  <a:lnTo>
                    <a:pt x="609" y="150"/>
                  </a:lnTo>
                  <a:lnTo>
                    <a:pt x="563" y="141"/>
                  </a:lnTo>
                  <a:lnTo>
                    <a:pt x="521" y="84"/>
                  </a:lnTo>
                  <a:lnTo>
                    <a:pt x="392" y="58"/>
                  </a:lnTo>
                  <a:lnTo>
                    <a:pt x="313" y="58"/>
                  </a:lnTo>
                  <a:lnTo>
                    <a:pt x="252" y="44"/>
                  </a:lnTo>
                  <a:lnTo>
                    <a:pt x="146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01" name="Freeform 150"/>
            <p:cNvSpPr>
              <a:spLocks/>
            </p:cNvSpPr>
            <p:nvPr/>
          </p:nvSpPr>
          <p:spPr bwMode="auto">
            <a:xfrm>
              <a:off x="175" y="1348"/>
              <a:ext cx="76" cy="70"/>
            </a:xfrm>
            <a:custGeom>
              <a:avLst/>
              <a:gdLst>
                <a:gd name="T0" fmla="*/ 0 w 529"/>
                <a:gd name="T1" fmla="*/ 0 h 580"/>
                <a:gd name="T2" fmla="*/ 0 w 529"/>
                <a:gd name="T3" fmla="*/ 0 h 580"/>
                <a:gd name="T4" fmla="*/ 0 w 529"/>
                <a:gd name="T5" fmla="*/ 0 h 580"/>
                <a:gd name="T6" fmla="*/ 0 w 529"/>
                <a:gd name="T7" fmla="*/ 0 h 580"/>
                <a:gd name="T8" fmla="*/ 0 w 529"/>
                <a:gd name="T9" fmla="*/ 0 h 580"/>
                <a:gd name="T10" fmla="*/ 0 w 529"/>
                <a:gd name="T11" fmla="*/ 0 h 580"/>
                <a:gd name="T12" fmla="*/ 0 w 529"/>
                <a:gd name="T13" fmla="*/ 0 h 580"/>
                <a:gd name="T14" fmla="*/ 0 w 529"/>
                <a:gd name="T15" fmla="*/ 0 h 580"/>
                <a:gd name="T16" fmla="*/ 0 w 529"/>
                <a:gd name="T17" fmla="*/ 0 h 580"/>
                <a:gd name="T18" fmla="*/ 0 w 529"/>
                <a:gd name="T19" fmla="*/ 0 h 580"/>
                <a:gd name="T20" fmla="*/ 0 w 529"/>
                <a:gd name="T21" fmla="*/ 0 h 580"/>
                <a:gd name="T22" fmla="*/ 0 w 529"/>
                <a:gd name="T23" fmla="*/ 0 h 580"/>
                <a:gd name="T24" fmla="*/ 0 w 529"/>
                <a:gd name="T25" fmla="*/ 0 h 580"/>
                <a:gd name="T26" fmla="*/ 0 w 529"/>
                <a:gd name="T27" fmla="*/ 0 h 580"/>
                <a:gd name="T28" fmla="*/ 0 w 529"/>
                <a:gd name="T29" fmla="*/ 0 h 580"/>
                <a:gd name="T30" fmla="*/ 0 w 529"/>
                <a:gd name="T31" fmla="*/ 0 h 580"/>
                <a:gd name="T32" fmla="*/ 0 w 529"/>
                <a:gd name="T33" fmla="*/ 0 h 580"/>
                <a:gd name="T34" fmla="*/ 0 w 529"/>
                <a:gd name="T35" fmla="*/ 0 h 580"/>
                <a:gd name="T36" fmla="*/ 0 w 529"/>
                <a:gd name="T37" fmla="*/ 0 h 580"/>
                <a:gd name="T38" fmla="*/ 0 w 529"/>
                <a:gd name="T39" fmla="*/ 0 h 580"/>
                <a:gd name="T40" fmla="*/ 0 w 529"/>
                <a:gd name="T41" fmla="*/ 0 h 580"/>
                <a:gd name="T42" fmla="*/ 0 w 529"/>
                <a:gd name="T43" fmla="*/ 0 h 580"/>
                <a:gd name="T44" fmla="*/ 0 w 529"/>
                <a:gd name="T45" fmla="*/ 0 h 580"/>
                <a:gd name="T46" fmla="*/ 0 w 529"/>
                <a:gd name="T47" fmla="*/ 0 h 580"/>
                <a:gd name="T48" fmla="*/ 0 w 529"/>
                <a:gd name="T49" fmla="*/ 0 h 580"/>
                <a:gd name="T50" fmla="*/ 0 w 529"/>
                <a:gd name="T51" fmla="*/ 0 h 580"/>
                <a:gd name="T52" fmla="*/ 0 w 529"/>
                <a:gd name="T53" fmla="*/ 0 h 580"/>
                <a:gd name="T54" fmla="*/ 0 w 529"/>
                <a:gd name="T55" fmla="*/ 0 h 580"/>
                <a:gd name="T56" fmla="*/ 0 w 529"/>
                <a:gd name="T57" fmla="*/ 0 h 580"/>
                <a:gd name="T58" fmla="*/ 0 w 529"/>
                <a:gd name="T59" fmla="*/ 0 h 580"/>
                <a:gd name="T60" fmla="*/ 0 w 529"/>
                <a:gd name="T61" fmla="*/ 0 h 580"/>
                <a:gd name="T62" fmla="*/ 0 w 529"/>
                <a:gd name="T63" fmla="*/ 0 h 580"/>
                <a:gd name="T64" fmla="*/ 0 w 529"/>
                <a:gd name="T65" fmla="*/ 0 h 580"/>
                <a:gd name="T66" fmla="*/ 0 w 529"/>
                <a:gd name="T67" fmla="*/ 0 h 580"/>
                <a:gd name="T68" fmla="*/ 0 w 529"/>
                <a:gd name="T69" fmla="*/ 0 h 580"/>
                <a:gd name="T70" fmla="*/ 0 w 529"/>
                <a:gd name="T71" fmla="*/ 0 h 58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9"/>
                <a:gd name="T109" fmla="*/ 0 h 580"/>
                <a:gd name="T110" fmla="*/ 529 w 529"/>
                <a:gd name="T111" fmla="*/ 580 h 58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9" h="580">
                  <a:moveTo>
                    <a:pt x="357" y="20"/>
                  </a:moveTo>
                  <a:lnTo>
                    <a:pt x="403" y="53"/>
                  </a:lnTo>
                  <a:lnTo>
                    <a:pt x="428" y="94"/>
                  </a:lnTo>
                  <a:lnTo>
                    <a:pt x="451" y="138"/>
                  </a:lnTo>
                  <a:lnTo>
                    <a:pt x="464" y="161"/>
                  </a:lnTo>
                  <a:lnTo>
                    <a:pt x="464" y="186"/>
                  </a:lnTo>
                  <a:lnTo>
                    <a:pt x="453" y="216"/>
                  </a:lnTo>
                  <a:lnTo>
                    <a:pt x="476" y="239"/>
                  </a:lnTo>
                  <a:lnTo>
                    <a:pt x="511" y="301"/>
                  </a:lnTo>
                  <a:lnTo>
                    <a:pt x="529" y="334"/>
                  </a:lnTo>
                  <a:lnTo>
                    <a:pt x="529" y="346"/>
                  </a:lnTo>
                  <a:lnTo>
                    <a:pt x="526" y="357"/>
                  </a:lnTo>
                  <a:lnTo>
                    <a:pt x="510" y="361"/>
                  </a:lnTo>
                  <a:lnTo>
                    <a:pt x="487" y="362"/>
                  </a:lnTo>
                  <a:lnTo>
                    <a:pt x="475" y="366"/>
                  </a:lnTo>
                  <a:lnTo>
                    <a:pt x="476" y="391"/>
                  </a:lnTo>
                  <a:lnTo>
                    <a:pt x="483" y="421"/>
                  </a:lnTo>
                  <a:lnTo>
                    <a:pt x="469" y="437"/>
                  </a:lnTo>
                  <a:lnTo>
                    <a:pt x="473" y="459"/>
                  </a:lnTo>
                  <a:lnTo>
                    <a:pt x="462" y="472"/>
                  </a:lnTo>
                  <a:lnTo>
                    <a:pt x="452" y="511"/>
                  </a:lnTo>
                  <a:lnTo>
                    <a:pt x="436" y="523"/>
                  </a:lnTo>
                  <a:lnTo>
                    <a:pt x="411" y="523"/>
                  </a:lnTo>
                  <a:lnTo>
                    <a:pt x="375" y="517"/>
                  </a:lnTo>
                  <a:lnTo>
                    <a:pt x="339" y="511"/>
                  </a:lnTo>
                  <a:lnTo>
                    <a:pt x="342" y="580"/>
                  </a:lnTo>
                  <a:lnTo>
                    <a:pt x="60" y="488"/>
                  </a:lnTo>
                  <a:lnTo>
                    <a:pt x="83" y="435"/>
                  </a:lnTo>
                  <a:lnTo>
                    <a:pt x="78" y="394"/>
                  </a:lnTo>
                  <a:lnTo>
                    <a:pt x="0" y="316"/>
                  </a:lnTo>
                  <a:lnTo>
                    <a:pt x="0" y="111"/>
                  </a:lnTo>
                  <a:lnTo>
                    <a:pt x="52" y="55"/>
                  </a:lnTo>
                  <a:lnTo>
                    <a:pt x="117" y="25"/>
                  </a:lnTo>
                  <a:lnTo>
                    <a:pt x="186" y="0"/>
                  </a:lnTo>
                  <a:lnTo>
                    <a:pt x="276" y="13"/>
                  </a:lnTo>
                  <a:lnTo>
                    <a:pt x="357" y="20"/>
                  </a:lnTo>
                  <a:close/>
                </a:path>
              </a:pathLst>
            </a:custGeom>
            <a:solidFill>
              <a:srgbClr val="FFC080"/>
            </a:solidFill>
            <a:ln w="3175">
              <a:solidFill>
                <a:srgbClr val="402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02" name="Freeform 151"/>
            <p:cNvSpPr>
              <a:spLocks/>
            </p:cNvSpPr>
            <p:nvPr/>
          </p:nvSpPr>
          <p:spPr bwMode="auto">
            <a:xfrm>
              <a:off x="242" y="1390"/>
              <a:ext cx="5" cy="1"/>
            </a:xfrm>
            <a:custGeom>
              <a:avLst/>
              <a:gdLst>
                <a:gd name="T0" fmla="*/ 0 w 30"/>
                <a:gd name="T1" fmla="*/ 0 h 6"/>
                <a:gd name="T2" fmla="*/ 0 w 30"/>
                <a:gd name="T3" fmla="*/ 0 h 6"/>
                <a:gd name="T4" fmla="*/ 0 w 30"/>
                <a:gd name="T5" fmla="*/ 0 h 6"/>
                <a:gd name="T6" fmla="*/ 0 w 30"/>
                <a:gd name="T7" fmla="*/ 0 h 6"/>
                <a:gd name="T8" fmla="*/ 0 w 30"/>
                <a:gd name="T9" fmla="*/ 0 h 6"/>
                <a:gd name="T10" fmla="*/ 0 w 30"/>
                <a:gd name="T11" fmla="*/ 0 h 6"/>
                <a:gd name="T12" fmla="*/ 0 w 30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"/>
                <a:gd name="T22" fmla="*/ 0 h 6"/>
                <a:gd name="T23" fmla="*/ 30 w 30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" h="6">
                  <a:moveTo>
                    <a:pt x="30" y="2"/>
                  </a:moveTo>
                  <a:lnTo>
                    <a:pt x="23" y="6"/>
                  </a:lnTo>
                  <a:lnTo>
                    <a:pt x="8" y="5"/>
                  </a:lnTo>
                  <a:lnTo>
                    <a:pt x="2" y="6"/>
                  </a:lnTo>
                  <a:lnTo>
                    <a:pt x="0" y="1"/>
                  </a:lnTo>
                  <a:lnTo>
                    <a:pt x="9" y="0"/>
                  </a:lnTo>
                  <a:lnTo>
                    <a:pt x="30" y="2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03" name="Freeform 152"/>
            <p:cNvSpPr>
              <a:spLocks/>
            </p:cNvSpPr>
            <p:nvPr/>
          </p:nvSpPr>
          <p:spPr bwMode="auto">
            <a:xfrm>
              <a:off x="241" y="1388"/>
              <a:ext cx="1" cy="2"/>
            </a:xfrm>
            <a:custGeom>
              <a:avLst/>
              <a:gdLst>
                <a:gd name="T0" fmla="*/ 0 w 11"/>
                <a:gd name="T1" fmla="*/ 0 h 22"/>
                <a:gd name="T2" fmla="*/ 0 w 11"/>
                <a:gd name="T3" fmla="*/ 0 h 22"/>
                <a:gd name="T4" fmla="*/ 0 w 11"/>
                <a:gd name="T5" fmla="*/ 0 h 22"/>
                <a:gd name="T6" fmla="*/ 0 w 11"/>
                <a:gd name="T7" fmla="*/ 0 h 22"/>
                <a:gd name="T8" fmla="*/ 0 w 11"/>
                <a:gd name="T9" fmla="*/ 0 h 22"/>
                <a:gd name="T10" fmla="*/ 0 w 11"/>
                <a:gd name="T11" fmla="*/ 0 h 22"/>
                <a:gd name="T12" fmla="*/ 0 w 11"/>
                <a:gd name="T13" fmla="*/ 0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22"/>
                <a:gd name="T23" fmla="*/ 11 w 11"/>
                <a:gd name="T24" fmla="*/ 22 h 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22">
                  <a:moveTo>
                    <a:pt x="11" y="0"/>
                  </a:moveTo>
                  <a:lnTo>
                    <a:pt x="3" y="6"/>
                  </a:lnTo>
                  <a:lnTo>
                    <a:pt x="3" y="12"/>
                  </a:lnTo>
                  <a:lnTo>
                    <a:pt x="2" y="22"/>
                  </a:lnTo>
                  <a:lnTo>
                    <a:pt x="0" y="8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04" name="Freeform 153"/>
            <p:cNvSpPr>
              <a:spLocks/>
            </p:cNvSpPr>
            <p:nvPr/>
          </p:nvSpPr>
          <p:spPr bwMode="auto">
            <a:xfrm>
              <a:off x="237" y="1379"/>
              <a:ext cx="3" cy="5"/>
            </a:xfrm>
            <a:custGeom>
              <a:avLst/>
              <a:gdLst>
                <a:gd name="T0" fmla="*/ 0 w 13"/>
                <a:gd name="T1" fmla="*/ 0 h 42"/>
                <a:gd name="T2" fmla="*/ 0 w 13"/>
                <a:gd name="T3" fmla="*/ 0 h 42"/>
                <a:gd name="T4" fmla="*/ 0 w 13"/>
                <a:gd name="T5" fmla="*/ 0 h 42"/>
                <a:gd name="T6" fmla="*/ 0 w 13"/>
                <a:gd name="T7" fmla="*/ 0 h 42"/>
                <a:gd name="T8" fmla="*/ 0 w 13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42"/>
                <a:gd name="T17" fmla="*/ 13 w 13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42">
                  <a:moveTo>
                    <a:pt x="0" y="0"/>
                  </a:moveTo>
                  <a:lnTo>
                    <a:pt x="9" y="24"/>
                  </a:lnTo>
                  <a:lnTo>
                    <a:pt x="13" y="42"/>
                  </a:lnTo>
                  <a:lnTo>
                    <a:pt x="6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05" name="Freeform 154"/>
            <p:cNvSpPr>
              <a:spLocks/>
            </p:cNvSpPr>
            <p:nvPr/>
          </p:nvSpPr>
          <p:spPr bwMode="auto">
            <a:xfrm>
              <a:off x="230" y="1374"/>
              <a:ext cx="8" cy="4"/>
            </a:xfrm>
            <a:custGeom>
              <a:avLst/>
              <a:gdLst>
                <a:gd name="T0" fmla="*/ 0 w 56"/>
                <a:gd name="T1" fmla="*/ 0 h 36"/>
                <a:gd name="T2" fmla="*/ 0 w 56"/>
                <a:gd name="T3" fmla="*/ 0 h 36"/>
                <a:gd name="T4" fmla="*/ 0 w 56"/>
                <a:gd name="T5" fmla="*/ 0 h 36"/>
                <a:gd name="T6" fmla="*/ 0 w 56"/>
                <a:gd name="T7" fmla="*/ 0 h 36"/>
                <a:gd name="T8" fmla="*/ 0 w 56"/>
                <a:gd name="T9" fmla="*/ 0 h 36"/>
                <a:gd name="T10" fmla="*/ 0 w 56"/>
                <a:gd name="T11" fmla="*/ 0 h 36"/>
                <a:gd name="T12" fmla="*/ 0 w 56"/>
                <a:gd name="T13" fmla="*/ 0 h 36"/>
                <a:gd name="T14" fmla="*/ 0 w 56"/>
                <a:gd name="T15" fmla="*/ 0 h 36"/>
                <a:gd name="T16" fmla="*/ 0 w 56"/>
                <a:gd name="T17" fmla="*/ 0 h 36"/>
                <a:gd name="T18" fmla="*/ 0 w 56"/>
                <a:gd name="T19" fmla="*/ 0 h 36"/>
                <a:gd name="T20" fmla="*/ 0 w 56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"/>
                <a:gd name="T34" fmla="*/ 0 h 36"/>
                <a:gd name="T35" fmla="*/ 56 w 56"/>
                <a:gd name="T36" fmla="*/ 36 h 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" h="36">
                  <a:moveTo>
                    <a:pt x="56" y="0"/>
                  </a:moveTo>
                  <a:lnTo>
                    <a:pt x="45" y="20"/>
                  </a:lnTo>
                  <a:lnTo>
                    <a:pt x="47" y="26"/>
                  </a:lnTo>
                  <a:lnTo>
                    <a:pt x="47" y="29"/>
                  </a:lnTo>
                  <a:lnTo>
                    <a:pt x="51" y="36"/>
                  </a:lnTo>
                  <a:lnTo>
                    <a:pt x="43" y="24"/>
                  </a:lnTo>
                  <a:lnTo>
                    <a:pt x="32" y="24"/>
                  </a:lnTo>
                  <a:lnTo>
                    <a:pt x="20" y="20"/>
                  </a:lnTo>
                  <a:lnTo>
                    <a:pt x="0" y="19"/>
                  </a:lnTo>
                  <a:lnTo>
                    <a:pt x="20" y="7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06" name="Freeform 155"/>
            <p:cNvSpPr>
              <a:spLocks/>
            </p:cNvSpPr>
            <p:nvPr/>
          </p:nvSpPr>
          <p:spPr bwMode="auto">
            <a:xfrm>
              <a:off x="226" y="1367"/>
              <a:ext cx="14" cy="4"/>
            </a:xfrm>
            <a:custGeom>
              <a:avLst/>
              <a:gdLst>
                <a:gd name="T0" fmla="*/ 0 w 96"/>
                <a:gd name="T1" fmla="*/ 0 h 34"/>
                <a:gd name="T2" fmla="*/ 0 w 96"/>
                <a:gd name="T3" fmla="*/ 0 h 34"/>
                <a:gd name="T4" fmla="*/ 0 w 96"/>
                <a:gd name="T5" fmla="*/ 0 h 34"/>
                <a:gd name="T6" fmla="*/ 0 w 96"/>
                <a:gd name="T7" fmla="*/ 0 h 34"/>
                <a:gd name="T8" fmla="*/ 0 w 96"/>
                <a:gd name="T9" fmla="*/ 0 h 34"/>
                <a:gd name="T10" fmla="*/ 0 w 96"/>
                <a:gd name="T11" fmla="*/ 0 h 34"/>
                <a:gd name="T12" fmla="*/ 0 w 96"/>
                <a:gd name="T13" fmla="*/ 0 h 34"/>
                <a:gd name="T14" fmla="*/ 0 w 96"/>
                <a:gd name="T15" fmla="*/ 0 h 34"/>
                <a:gd name="T16" fmla="*/ 0 w 96"/>
                <a:gd name="T17" fmla="*/ 0 h 34"/>
                <a:gd name="T18" fmla="*/ 0 w 96"/>
                <a:gd name="T19" fmla="*/ 0 h 34"/>
                <a:gd name="T20" fmla="*/ 0 w 96"/>
                <a:gd name="T21" fmla="*/ 0 h 34"/>
                <a:gd name="T22" fmla="*/ 0 w 96"/>
                <a:gd name="T23" fmla="*/ 0 h 34"/>
                <a:gd name="T24" fmla="*/ 0 w 96"/>
                <a:gd name="T25" fmla="*/ 0 h 34"/>
                <a:gd name="T26" fmla="*/ 0 w 96"/>
                <a:gd name="T27" fmla="*/ 0 h 34"/>
                <a:gd name="T28" fmla="*/ 0 w 96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6"/>
                <a:gd name="T46" fmla="*/ 0 h 34"/>
                <a:gd name="T47" fmla="*/ 96 w 96"/>
                <a:gd name="T48" fmla="*/ 34 h 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6" h="34">
                  <a:moveTo>
                    <a:pt x="96" y="17"/>
                  </a:moveTo>
                  <a:lnTo>
                    <a:pt x="92" y="29"/>
                  </a:lnTo>
                  <a:lnTo>
                    <a:pt x="81" y="34"/>
                  </a:lnTo>
                  <a:lnTo>
                    <a:pt x="66" y="24"/>
                  </a:lnTo>
                  <a:lnTo>
                    <a:pt x="47" y="17"/>
                  </a:lnTo>
                  <a:lnTo>
                    <a:pt x="15" y="17"/>
                  </a:lnTo>
                  <a:lnTo>
                    <a:pt x="0" y="18"/>
                  </a:lnTo>
                  <a:lnTo>
                    <a:pt x="24" y="9"/>
                  </a:lnTo>
                  <a:lnTo>
                    <a:pt x="41" y="4"/>
                  </a:lnTo>
                  <a:lnTo>
                    <a:pt x="39" y="0"/>
                  </a:lnTo>
                  <a:lnTo>
                    <a:pt x="56" y="7"/>
                  </a:lnTo>
                  <a:lnTo>
                    <a:pt x="54" y="2"/>
                  </a:lnTo>
                  <a:lnTo>
                    <a:pt x="68" y="9"/>
                  </a:lnTo>
                  <a:lnTo>
                    <a:pt x="79" y="9"/>
                  </a:lnTo>
                  <a:lnTo>
                    <a:pt x="96" y="17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07" name="Freeform 156"/>
            <p:cNvSpPr>
              <a:spLocks/>
            </p:cNvSpPr>
            <p:nvPr/>
          </p:nvSpPr>
          <p:spPr bwMode="auto">
            <a:xfrm>
              <a:off x="201" y="1373"/>
              <a:ext cx="8" cy="13"/>
            </a:xfrm>
            <a:custGeom>
              <a:avLst/>
              <a:gdLst>
                <a:gd name="T0" fmla="*/ 0 w 56"/>
                <a:gd name="T1" fmla="*/ 0 h 113"/>
                <a:gd name="T2" fmla="*/ 0 w 56"/>
                <a:gd name="T3" fmla="*/ 0 h 113"/>
                <a:gd name="T4" fmla="*/ 0 w 56"/>
                <a:gd name="T5" fmla="*/ 0 h 113"/>
                <a:gd name="T6" fmla="*/ 0 w 56"/>
                <a:gd name="T7" fmla="*/ 0 h 113"/>
                <a:gd name="T8" fmla="*/ 0 w 56"/>
                <a:gd name="T9" fmla="*/ 0 h 113"/>
                <a:gd name="T10" fmla="*/ 0 w 56"/>
                <a:gd name="T11" fmla="*/ 0 h 113"/>
                <a:gd name="T12" fmla="*/ 0 w 56"/>
                <a:gd name="T13" fmla="*/ 0 h 113"/>
                <a:gd name="T14" fmla="*/ 0 w 56"/>
                <a:gd name="T15" fmla="*/ 0 h 113"/>
                <a:gd name="T16" fmla="*/ 0 w 56"/>
                <a:gd name="T17" fmla="*/ 0 h 113"/>
                <a:gd name="T18" fmla="*/ 0 w 56"/>
                <a:gd name="T19" fmla="*/ 0 h 113"/>
                <a:gd name="T20" fmla="*/ 0 w 56"/>
                <a:gd name="T21" fmla="*/ 0 h 113"/>
                <a:gd name="T22" fmla="*/ 0 w 56"/>
                <a:gd name="T23" fmla="*/ 0 h 113"/>
                <a:gd name="T24" fmla="*/ 0 w 56"/>
                <a:gd name="T25" fmla="*/ 0 h 113"/>
                <a:gd name="T26" fmla="*/ 0 w 56"/>
                <a:gd name="T27" fmla="*/ 0 h 113"/>
                <a:gd name="T28" fmla="*/ 0 w 56"/>
                <a:gd name="T29" fmla="*/ 0 h 113"/>
                <a:gd name="T30" fmla="*/ 0 w 56"/>
                <a:gd name="T31" fmla="*/ 0 h 113"/>
                <a:gd name="T32" fmla="*/ 0 w 56"/>
                <a:gd name="T33" fmla="*/ 0 h 113"/>
                <a:gd name="T34" fmla="*/ 0 w 56"/>
                <a:gd name="T35" fmla="*/ 0 h 113"/>
                <a:gd name="T36" fmla="*/ 0 w 56"/>
                <a:gd name="T37" fmla="*/ 0 h 113"/>
                <a:gd name="T38" fmla="*/ 0 w 56"/>
                <a:gd name="T39" fmla="*/ 0 h 113"/>
                <a:gd name="T40" fmla="*/ 0 w 56"/>
                <a:gd name="T41" fmla="*/ 0 h 113"/>
                <a:gd name="T42" fmla="*/ 0 w 56"/>
                <a:gd name="T43" fmla="*/ 0 h 113"/>
                <a:gd name="T44" fmla="*/ 0 w 56"/>
                <a:gd name="T45" fmla="*/ 0 h 1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6"/>
                <a:gd name="T70" fmla="*/ 0 h 113"/>
                <a:gd name="T71" fmla="*/ 56 w 56"/>
                <a:gd name="T72" fmla="*/ 113 h 11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6" h="113">
                  <a:moveTo>
                    <a:pt x="56" y="21"/>
                  </a:moveTo>
                  <a:lnTo>
                    <a:pt x="39" y="8"/>
                  </a:lnTo>
                  <a:lnTo>
                    <a:pt x="19" y="11"/>
                  </a:lnTo>
                  <a:lnTo>
                    <a:pt x="8" y="29"/>
                  </a:lnTo>
                  <a:lnTo>
                    <a:pt x="6" y="55"/>
                  </a:lnTo>
                  <a:lnTo>
                    <a:pt x="8" y="75"/>
                  </a:lnTo>
                  <a:lnTo>
                    <a:pt x="15" y="91"/>
                  </a:lnTo>
                  <a:lnTo>
                    <a:pt x="24" y="66"/>
                  </a:lnTo>
                  <a:lnTo>
                    <a:pt x="35" y="52"/>
                  </a:lnTo>
                  <a:lnTo>
                    <a:pt x="53" y="42"/>
                  </a:lnTo>
                  <a:lnTo>
                    <a:pt x="38" y="62"/>
                  </a:lnTo>
                  <a:lnTo>
                    <a:pt x="22" y="79"/>
                  </a:lnTo>
                  <a:lnTo>
                    <a:pt x="21" y="95"/>
                  </a:lnTo>
                  <a:lnTo>
                    <a:pt x="28" y="110"/>
                  </a:lnTo>
                  <a:lnTo>
                    <a:pt x="37" y="113"/>
                  </a:lnTo>
                  <a:lnTo>
                    <a:pt x="14" y="107"/>
                  </a:lnTo>
                  <a:lnTo>
                    <a:pt x="2" y="83"/>
                  </a:lnTo>
                  <a:lnTo>
                    <a:pt x="0" y="52"/>
                  </a:lnTo>
                  <a:lnTo>
                    <a:pt x="2" y="24"/>
                  </a:lnTo>
                  <a:lnTo>
                    <a:pt x="15" y="5"/>
                  </a:lnTo>
                  <a:lnTo>
                    <a:pt x="32" y="0"/>
                  </a:lnTo>
                  <a:lnTo>
                    <a:pt x="48" y="3"/>
                  </a:lnTo>
                  <a:lnTo>
                    <a:pt x="56" y="21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08" name="Freeform 157"/>
            <p:cNvSpPr>
              <a:spLocks/>
            </p:cNvSpPr>
            <p:nvPr/>
          </p:nvSpPr>
          <p:spPr bwMode="auto">
            <a:xfrm>
              <a:off x="198" y="1371"/>
              <a:ext cx="13" cy="18"/>
            </a:xfrm>
            <a:custGeom>
              <a:avLst/>
              <a:gdLst>
                <a:gd name="T0" fmla="*/ 0 w 91"/>
                <a:gd name="T1" fmla="*/ 0 h 153"/>
                <a:gd name="T2" fmla="*/ 0 w 91"/>
                <a:gd name="T3" fmla="*/ 0 h 153"/>
                <a:gd name="T4" fmla="*/ 0 w 91"/>
                <a:gd name="T5" fmla="*/ 0 h 153"/>
                <a:gd name="T6" fmla="*/ 0 w 91"/>
                <a:gd name="T7" fmla="*/ 0 h 153"/>
                <a:gd name="T8" fmla="*/ 0 w 91"/>
                <a:gd name="T9" fmla="*/ 0 h 153"/>
                <a:gd name="T10" fmla="*/ 0 w 91"/>
                <a:gd name="T11" fmla="*/ 0 h 153"/>
                <a:gd name="T12" fmla="*/ 0 w 91"/>
                <a:gd name="T13" fmla="*/ 0 h 153"/>
                <a:gd name="T14" fmla="*/ 0 w 91"/>
                <a:gd name="T15" fmla="*/ 0 h 153"/>
                <a:gd name="T16" fmla="*/ 0 w 91"/>
                <a:gd name="T17" fmla="*/ 0 h 153"/>
                <a:gd name="T18" fmla="*/ 0 w 91"/>
                <a:gd name="T19" fmla="*/ 0 h 153"/>
                <a:gd name="T20" fmla="*/ 0 w 91"/>
                <a:gd name="T21" fmla="*/ 0 h 153"/>
                <a:gd name="T22" fmla="*/ 0 w 91"/>
                <a:gd name="T23" fmla="*/ 0 h 153"/>
                <a:gd name="T24" fmla="*/ 0 w 91"/>
                <a:gd name="T25" fmla="*/ 0 h 153"/>
                <a:gd name="T26" fmla="*/ 0 w 91"/>
                <a:gd name="T27" fmla="*/ 0 h 153"/>
                <a:gd name="T28" fmla="*/ 0 w 91"/>
                <a:gd name="T29" fmla="*/ 0 h 153"/>
                <a:gd name="T30" fmla="*/ 0 w 91"/>
                <a:gd name="T31" fmla="*/ 0 h 153"/>
                <a:gd name="T32" fmla="*/ 0 w 91"/>
                <a:gd name="T33" fmla="*/ 0 h 153"/>
                <a:gd name="T34" fmla="*/ 0 w 91"/>
                <a:gd name="T35" fmla="*/ 0 h 153"/>
                <a:gd name="T36" fmla="*/ 0 w 91"/>
                <a:gd name="T37" fmla="*/ 0 h 153"/>
                <a:gd name="T38" fmla="*/ 0 w 91"/>
                <a:gd name="T39" fmla="*/ 0 h 153"/>
                <a:gd name="T40" fmla="*/ 0 w 91"/>
                <a:gd name="T41" fmla="*/ 0 h 153"/>
                <a:gd name="T42" fmla="*/ 0 w 91"/>
                <a:gd name="T43" fmla="*/ 0 h 153"/>
                <a:gd name="T44" fmla="*/ 0 w 91"/>
                <a:gd name="T45" fmla="*/ 0 h 153"/>
                <a:gd name="T46" fmla="*/ 0 w 91"/>
                <a:gd name="T47" fmla="*/ 0 h 153"/>
                <a:gd name="T48" fmla="*/ 0 w 91"/>
                <a:gd name="T49" fmla="*/ 0 h 153"/>
                <a:gd name="T50" fmla="*/ 0 w 91"/>
                <a:gd name="T51" fmla="*/ 0 h 153"/>
                <a:gd name="T52" fmla="*/ 0 w 91"/>
                <a:gd name="T53" fmla="*/ 0 h 15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1"/>
                <a:gd name="T82" fmla="*/ 0 h 153"/>
                <a:gd name="T83" fmla="*/ 91 w 91"/>
                <a:gd name="T84" fmla="*/ 153 h 15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1" h="153">
                  <a:moveTo>
                    <a:pt x="91" y="38"/>
                  </a:moveTo>
                  <a:lnTo>
                    <a:pt x="76" y="13"/>
                  </a:lnTo>
                  <a:lnTo>
                    <a:pt x="54" y="7"/>
                  </a:lnTo>
                  <a:lnTo>
                    <a:pt x="24" y="12"/>
                  </a:lnTo>
                  <a:lnTo>
                    <a:pt x="14" y="25"/>
                  </a:lnTo>
                  <a:lnTo>
                    <a:pt x="7" y="48"/>
                  </a:lnTo>
                  <a:lnTo>
                    <a:pt x="7" y="66"/>
                  </a:lnTo>
                  <a:lnTo>
                    <a:pt x="11" y="79"/>
                  </a:lnTo>
                  <a:lnTo>
                    <a:pt x="11" y="98"/>
                  </a:lnTo>
                  <a:lnTo>
                    <a:pt x="15" y="120"/>
                  </a:lnTo>
                  <a:lnTo>
                    <a:pt x="34" y="142"/>
                  </a:lnTo>
                  <a:lnTo>
                    <a:pt x="47" y="142"/>
                  </a:lnTo>
                  <a:lnTo>
                    <a:pt x="63" y="142"/>
                  </a:lnTo>
                  <a:lnTo>
                    <a:pt x="63" y="144"/>
                  </a:lnTo>
                  <a:lnTo>
                    <a:pt x="51" y="153"/>
                  </a:lnTo>
                  <a:lnTo>
                    <a:pt x="36" y="151"/>
                  </a:lnTo>
                  <a:lnTo>
                    <a:pt x="19" y="144"/>
                  </a:lnTo>
                  <a:lnTo>
                    <a:pt x="6" y="121"/>
                  </a:lnTo>
                  <a:lnTo>
                    <a:pt x="5" y="86"/>
                  </a:lnTo>
                  <a:lnTo>
                    <a:pt x="0" y="62"/>
                  </a:lnTo>
                  <a:lnTo>
                    <a:pt x="0" y="41"/>
                  </a:lnTo>
                  <a:lnTo>
                    <a:pt x="9" y="23"/>
                  </a:lnTo>
                  <a:lnTo>
                    <a:pt x="18" y="7"/>
                  </a:lnTo>
                  <a:lnTo>
                    <a:pt x="42" y="0"/>
                  </a:lnTo>
                  <a:lnTo>
                    <a:pt x="76" y="5"/>
                  </a:lnTo>
                  <a:lnTo>
                    <a:pt x="89" y="13"/>
                  </a:lnTo>
                  <a:lnTo>
                    <a:pt x="91" y="38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09" name="Freeform 158"/>
            <p:cNvSpPr>
              <a:spLocks/>
            </p:cNvSpPr>
            <p:nvPr/>
          </p:nvSpPr>
          <p:spPr bwMode="auto">
            <a:xfrm>
              <a:off x="206" y="1391"/>
              <a:ext cx="12" cy="15"/>
            </a:xfrm>
            <a:custGeom>
              <a:avLst/>
              <a:gdLst>
                <a:gd name="T0" fmla="*/ 0 w 83"/>
                <a:gd name="T1" fmla="*/ 0 h 127"/>
                <a:gd name="T2" fmla="*/ 0 w 83"/>
                <a:gd name="T3" fmla="*/ 0 h 127"/>
                <a:gd name="T4" fmla="*/ 0 w 83"/>
                <a:gd name="T5" fmla="*/ 0 h 127"/>
                <a:gd name="T6" fmla="*/ 0 w 83"/>
                <a:gd name="T7" fmla="*/ 0 h 127"/>
                <a:gd name="T8" fmla="*/ 0 w 83"/>
                <a:gd name="T9" fmla="*/ 0 h 127"/>
                <a:gd name="T10" fmla="*/ 0 w 83"/>
                <a:gd name="T11" fmla="*/ 0 h 127"/>
                <a:gd name="T12" fmla="*/ 0 w 83"/>
                <a:gd name="T13" fmla="*/ 0 h 127"/>
                <a:gd name="T14" fmla="*/ 0 w 83"/>
                <a:gd name="T15" fmla="*/ 0 h 127"/>
                <a:gd name="T16" fmla="*/ 0 w 83"/>
                <a:gd name="T17" fmla="*/ 0 h 127"/>
                <a:gd name="T18" fmla="*/ 0 w 83"/>
                <a:gd name="T19" fmla="*/ 0 h 1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3"/>
                <a:gd name="T31" fmla="*/ 0 h 127"/>
                <a:gd name="T32" fmla="*/ 83 w 83"/>
                <a:gd name="T33" fmla="*/ 127 h 12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3" h="127">
                  <a:moveTo>
                    <a:pt x="0" y="0"/>
                  </a:moveTo>
                  <a:lnTo>
                    <a:pt x="10" y="27"/>
                  </a:lnTo>
                  <a:lnTo>
                    <a:pt x="27" y="57"/>
                  </a:lnTo>
                  <a:lnTo>
                    <a:pt x="45" y="83"/>
                  </a:lnTo>
                  <a:lnTo>
                    <a:pt x="70" y="116"/>
                  </a:lnTo>
                  <a:lnTo>
                    <a:pt x="83" y="127"/>
                  </a:lnTo>
                  <a:lnTo>
                    <a:pt x="55" y="113"/>
                  </a:lnTo>
                  <a:lnTo>
                    <a:pt x="33" y="82"/>
                  </a:lnTo>
                  <a:lnTo>
                    <a:pt x="12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0" name="Freeform 159"/>
            <p:cNvSpPr>
              <a:spLocks/>
            </p:cNvSpPr>
            <p:nvPr/>
          </p:nvSpPr>
          <p:spPr bwMode="auto">
            <a:xfrm>
              <a:off x="169" y="1338"/>
              <a:ext cx="68" cy="58"/>
            </a:xfrm>
            <a:custGeom>
              <a:avLst/>
              <a:gdLst>
                <a:gd name="T0" fmla="*/ 0 w 478"/>
                <a:gd name="T1" fmla="*/ 0 h 480"/>
                <a:gd name="T2" fmla="*/ 0 w 478"/>
                <a:gd name="T3" fmla="*/ 0 h 480"/>
                <a:gd name="T4" fmla="*/ 0 w 478"/>
                <a:gd name="T5" fmla="*/ 0 h 480"/>
                <a:gd name="T6" fmla="*/ 0 w 478"/>
                <a:gd name="T7" fmla="*/ 0 h 480"/>
                <a:gd name="T8" fmla="*/ 0 w 478"/>
                <a:gd name="T9" fmla="*/ 0 h 480"/>
                <a:gd name="T10" fmla="*/ 0 w 478"/>
                <a:gd name="T11" fmla="*/ 0 h 480"/>
                <a:gd name="T12" fmla="*/ 0 w 478"/>
                <a:gd name="T13" fmla="*/ 0 h 480"/>
                <a:gd name="T14" fmla="*/ 0 w 478"/>
                <a:gd name="T15" fmla="*/ 0 h 480"/>
                <a:gd name="T16" fmla="*/ 0 w 478"/>
                <a:gd name="T17" fmla="*/ 0 h 480"/>
                <a:gd name="T18" fmla="*/ 0 w 478"/>
                <a:gd name="T19" fmla="*/ 0 h 480"/>
                <a:gd name="T20" fmla="*/ 0 w 478"/>
                <a:gd name="T21" fmla="*/ 0 h 480"/>
                <a:gd name="T22" fmla="*/ 0 w 478"/>
                <a:gd name="T23" fmla="*/ 0 h 480"/>
                <a:gd name="T24" fmla="*/ 0 w 478"/>
                <a:gd name="T25" fmla="*/ 0 h 480"/>
                <a:gd name="T26" fmla="*/ 0 w 478"/>
                <a:gd name="T27" fmla="*/ 0 h 480"/>
                <a:gd name="T28" fmla="*/ 0 w 478"/>
                <a:gd name="T29" fmla="*/ 0 h 480"/>
                <a:gd name="T30" fmla="*/ 0 w 478"/>
                <a:gd name="T31" fmla="*/ 0 h 480"/>
                <a:gd name="T32" fmla="*/ 0 w 478"/>
                <a:gd name="T33" fmla="*/ 0 h 480"/>
                <a:gd name="T34" fmla="*/ 0 w 478"/>
                <a:gd name="T35" fmla="*/ 0 h 480"/>
                <a:gd name="T36" fmla="*/ 0 w 478"/>
                <a:gd name="T37" fmla="*/ 0 h 480"/>
                <a:gd name="T38" fmla="*/ 0 w 478"/>
                <a:gd name="T39" fmla="*/ 0 h 480"/>
                <a:gd name="T40" fmla="*/ 0 w 478"/>
                <a:gd name="T41" fmla="*/ 0 h 480"/>
                <a:gd name="T42" fmla="*/ 0 w 478"/>
                <a:gd name="T43" fmla="*/ 0 h 480"/>
                <a:gd name="T44" fmla="*/ 0 w 478"/>
                <a:gd name="T45" fmla="*/ 0 h 480"/>
                <a:gd name="T46" fmla="*/ 0 w 478"/>
                <a:gd name="T47" fmla="*/ 0 h 480"/>
                <a:gd name="T48" fmla="*/ 0 w 478"/>
                <a:gd name="T49" fmla="*/ 0 h 480"/>
                <a:gd name="T50" fmla="*/ 0 w 478"/>
                <a:gd name="T51" fmla="*/ 0 h 480"/>
                <a:gd name="T52" fmla="*/ 0 w 478"/>
                <a:gd name="T53" fmla="*/ 0 h 480"/>
                <a:gd name="T54" fmla="*/ 0 w 478"/>
                <a:gd name="T55" fmla="*/ 0 h 480"/>
                <a:gd name="T56" fmla="*/ 0 w 478"/>
                <a:gd name="T57" fmla="*/ 0 h 480"/>
                <a:gd name="T58" fmla="*/ 0 w 478"/>
                <a:gd name="T59" fmla="*/ 0 h 480"/>
                <a:gd name="T60" fmla="*/ 0 w 478"/>
                <a:gd name="T61" fmla="*/ 0 h 480"/>
                <a:gd name="T62" fmla="*/ 0 w 478"/>
                <a:gd name="T63" fmla="*/ 0 h 480"/>
                <a:gd name="T64" fmla="*/ 0 w 478"/>
                <a:gd name="T65" fmla="*/ 0 h 480"/>
                <a:gd name="T66" fmla="*/ 0 w 478"/>
                <a:gd name="T67" fmla="*/ 0 h 480"/>
                <a:gd name="T68" fmla="*/ 0 w 478"/>
                <a:gd name="T69" fmla="*/ 0 h 480"/>
                <a:gd name="T70" fmla="*/ 0 w 478"/>
                <a:gd name="T71" fmla="*/ 0 h 480"/>
                <a:gd name="T72" fmla="*/ 0 w 478"/>
                <a:gd name="T73" fmla="*/ 0 h 480"/>
                <a:gd name="T74" fmla="*/ 0 w 478"/>
                <a:gd name="T75" fmla="*/ 0 h 4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78"/>
                <a:gd name="T115" fmla="*/ 0 h 480"/>
                <a:gd name="T116" fmla="*/ 478 w 478"/>
                <a:gd name="T117" fmla="*/ 480 h 4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78" h="480">
                  <a:moveTo>
                    <a:pt x="440" y="138"/>
                  </a:moveTo>
                  <a:lnTo>
                    <a:pt x="367" y="127"/>
                  </a:lnTo>
                  <a:lnTo>
                    <a:pt x="320" y="133"/>
                  </a:lnTo>
                  <a:lnTo>
                    <a:pt x="290" y="168"/>
                  </a:lnTo>
                  <a:lnTo>
                    <a:pt x="308" y="209"/>
                  </a:lnTo>
                  <a:lnTo>
                    <a:pt x="331" y="224"/>
                  </a:lnTo>
                  <a:lnTo>
                    <a:pt x="338" y="262"/>
                  </a:lnTo>
                  <a:lnTo>
                    <a:pt x="324" y="287"/>
                  </a:lnTo>
                  <a:lnTo>
                    <a:pt x="335" y="325"/>
                  </a:lnTo>
                  <a:lnTo>
                    <a:pt x="306" y="325"/>
                  </a:lnTo>
                  <a:lnTo>
                    <a:pt x="298" y="282"/>
                  </a:lnTo>
                  <a:lnTo>
                    <a:pt x="280" y="262"/>
                  </a:lnTo>
                  <a:lnTo>
                    <a:pt x="243" y="262"/>
                  </a:lnTo>
                  <a:lnTo>
                    <a:pt x="209" y="271"/>
                  </a:lnTo>
                  <a:lnTo>
                    <a:pt x="197" y="301"/>
                  </a:lnTo>
                  <a:lnTo>
                    <a:pt x="193" y="341"/>
                  </a:lnTo>
                  <a:lnTo>
                    <a:pt x="197" y="370"/>
                  </a:lnTo>
                  <a:lnTo>
                    <a:pt x="197" y="391"/>
                  </a:lnTo>
                  <a:lnTo>
                    <a:pt x="195" y="416"/>
                  </a:lnTo>
                  <a:lnTo>
                    <a:pt x="172" y="439"/>
                  </a:lnTo>
                  <a:lnTo>
                    <a:pt x="156" y="453"/>
                  </a:lnTo>
                  <a:lnTo>
                    <a:pt x="115" y="480"/>
                  </a:lnTo>
                  <a:lnTo>
                    <a:pt x="37" y="399"/>
                  </a:lnTo>
                  <a:lnTo>
                    <a:pt x="14" y="334"/>
                  </a:lnTo>
                  <a:lnTo>
                    <a:pt x="5" y="229"/>
                  </a:lnTo>
                  <a:lnTo>
                    <a:pt x="0" y="154"/>
                  </a:lnTo>
                  <a:lnTo>
                    <a:pt x="9" y="82"/>
                  </a:lnTo>
                  <a:lnTo>
                    <a:pt x="30" y="42"/>
                  </a:lnTo>
                  <a:lnTo>
                    <a:pt x="78" y="15"/>
                  </a:lnTo>
                  <a:lnTo>
                    <a:pt x="121" y="7"/>
                  </a:lnTo>
                  <a:lnTo>
                    <a:pt x="204" y="0"/>
                  </a:lnTo>
                  <a:lnTo>
                    <a:pt x="285" y="5"/>
                  </a:lnTo>
                  <a:lnTo>
                    <a:pt x="387" y="22"/>
                  </a:lnTo>
                  <a:lnTo>
                    <a:pt x="432" y="44"/>
                  </a:lnTo>
                  <a:lnTo>
                    <a:pt x="455" y="67"/>
                  </a:lnTo>
                  <a:lnTo>
                    <a:pt x="478" y="102"/>
                  </a:lnTo>
                  <a:lnTo>
                    <a:pt x="475" y="120"/>
                  </a:lnTo>
                  <a:lnTo>
                    <a:pt x="440" y="138"/>
                  </a:lnTo>
                  <a:close/>
                </a:path>
              </a:pathLst>
            </a:custGeom>
            <a:solidFill>
              <a:srgbClr val="603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1" name="Freeform 160"/>
            <p:cNvSpPr>
              <a:spLocks/>
            </p:cNvSpPr>
            <p:nvPr/>
          </p:nvSpPr>
          <p:spPr bwMode="auto">
            <a:xfrm>
              <a:off x="171" y="1339"/>
              <a:ext cx="65" cy="55"/>
            </a:xfrm>
            <a:custGeom>
              <a:avLst/>
              <a:gdLst>
                <a:gd name="T0" fmla="*/ 0 w 455"/>
                <a:gd name="T1" fmla="*/ 0 h 460"/>
                <a:gd name="T2" fmla="*/ 0 w 455"/>
                <a:gd name="T3" fmla="*/ 0 h 460"/>
                <a:gd name="T4" fmla="*/ 0 w 455"/>
                <a:gd name="T5" fmla="*/ 0 h 460"/>
                <a:gd name="T6" fmla="*/ 0 w 455"/>
                <a:gd name="T7" fmla="*/ 0 h 460"/>
                <a:gd name="T8" fmla="*/ 0 w 455"/>
                <a:gd name="T9" fmla="*/ 0 h 460"/>
                <a:gd name="T10" fmla="*/ 0 w 455"/>
                <a:gd name="T11" fmla="*/ 0 h 460"/>
                <a:gd name="T12" fmla="*/ 0 w 455"/>
                <a:gd name="T13" fmla="*/ 0 h 460"/>
                <a:gd name="T14" fmla="*/ 0 w 455"/>
                <a:gd name="T15" fmla="*/ 0 h 460"/>
                <a:gd name="T16" fmla="*/ 0 w 455"/>
                <a:gd name="T17" fmla="*/ 0 h 460"/>
                <a:gd name="T18" fmla="*/ 0 w 455"/>
                <a:gd name="T19" fmla="*/ 0 h 460"/>
                <a:gd name="T20" fmla="*/ 0 w 455"/>
                <a:gd name="T21" fmla="*/ 0 h 460"/>
                <a:gd name="T22" fmla="*/ 0 w 455"/>
                <a:gd name="T23" fmla="*/ 0 h 460"/>
                <a:gd name="T24" fmla="*/ 0 w 455"/>
                <a:gd name="T25" fmla="*/ 0 h 460"/>
                <a:gd name="T26" fmla="*/ 0 w 455"/>
                <a:gd name="T27" fmla="*/ 0 h 460"/>
                <a:gd name="T28" fmla="*/ 0 w 455"/>
                <a:gd name="T29" fmla="*/ 0 h 460"/>
                <a:gd name="T30" fmla="*/ 0 w 455"/>
                <a:gd name="T31" fmla="*/ 0 h 460"/>
                <a:gd name="T32" fmla="*/ 0 w 455"/>
                <a:gd name="T33" fmla="*/ 0 h 460"/>
                <a:gd name="T34" fmla="*/ 0 w 455"/>
                <a:gd name="T35" fmla="*/ 0 h 460"/>
                <a:gd name="T36" fmla="*/ 0 w 455"/>
                <a:gd name="T37" fmla="*/ 0 h 460"/>
                <a:gd name="T38" fmla="*/ 0 w 455"/>
                <a:gd name="T39" fmla="*/ 0 h 460"/>
                <a:gd name="T40" fmla="*/ 0 w 455"/>
                <a:gd name="T41" fmla="*/ 0 h 460"/>
                <a:gd name="T42" fmla="*/ 0 w 455"/>
                <a:gd name="T43" fmla="*/ 0 h 460"/>
                <a:gd name="T44" fmla="*/ 0 w 455"/>
                <a:gd name="T45" fmla="*/ 0 h 460"/>
                <a:gd name="T46" fmla="*/ 0 w 455"/>
                <a:gd name="T47" fmla="*/ 0 h 460"/>
                <a:gd name="T48" fmla="*/ 0 w 455"/>
                <a:gd name="T49" fmla="*/ 0 h 460"/>
                <a:gd name="T50" fmla="*/ 0 w 455"/>
                <a:gd name="T51" fmla="*/ 0 h 460"/>
                <a:gd name="T52" fmla="*/ 0 w 455"/>
                <a:gd name="T53" fmla="*/ 0 h 460"/>
                <a:gd name="T54" fmla="*/ 0 w 455"/>
                <a:gd name="T55" fmla="*/ 0 h 460"/>
                <a:gd name="T56" fmla="*/ 0 w 455"/>
                <a:gd name="T57" fmla="*/ 0 h 460"/>
                <a:gd name="T58" fmla="*/ 0 w 455"/>
                <a:gd name="T59" fmla="*/ 0 h 460"/>
                <a:gd name="T60" fmla="*/ 0 w 455"/>
                <a:gd name="T61" fmla="*/ 0 h 460"/>
                <a:gd name="T62" fmla="*/ 0 w 455"/>
                <a:gd name="T63" fmla="*/ 0 h 460"/>
                <a:gd name="T64" fmla="*/ 0 w 455"/>
                <a:gd name="T65" fmla="*/ 0 h 460"/>
                <a:gd name="T66" fmla="*/ 0 w 455"/>
                <a:gd name="T67" fmla="*/ 0 h 460"/>
                <a:gd name="T68" fmla="*/ 0 w 455"/>
                <a:gd name="T69" fmla="*/ 0 h 460"/>
                <a:gd name="T70" fmla="*/ 0 w 455"/>
                <a:gd name="T71" fmla="*/ 0 h 460"/>
                <a:gd name="T72" fmla="*/ 0 w 455"/>
                <a:gd name="T73" fmla="*/ 0 h 460"/>
                <a:gd name="T74" fmla="*/ 0 w 455"/>
                <a:gd name="T75" fmla="*/ 0 h 460"/>
                <a:gd name="T76" fmla="*/ 0 w 455"/>
                <a:gd name="T77" fmla="*/ 0 h 460"/>
                <a:gd name="T78" fmla="*/ 0 w 455"/>
                <a:gd name="T79" fmla="*/ 0 h 460"/>
                <a:gd name="T80" fmla="*/ 0 w 455"/>
                <a:gd name="T81" fmla="*/ 0 h 460"/>
                <a:gd name="T82" fmla="*/ 0 w 455"/>
                <a:gd name="T83" fmla="*/ 0 h 460"/>
                <a:gd name="T84" fmla="*/ 0 w 455"/>
                <a:gd name="T85" fmla="*/ 0 h 460"/>
                <a:gd name="T86" fmla="*/ 0 w 455"/>
                <a:gd name="T87" fmla="*/ 0 h 46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55"/>
                <a:gd name="T133" fmla="*/ 0 h 460"/>
                <a:gd name="T134" fmla="*/ 455 w 455"/>
                <a:gd name="T135" fmla="*/ 460 h 46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55" h="460">
                  <a:moveTo>
                    <a:pt x="379" y="28"/>
                  </a:moveTo>
                  <a:lnTo>
                    <a:pt x="418" y="44"/>
                  </a:lnTo>
                  <a:lnTo>
                    <a:pt x="436" y="69"/>
                  </a:lnTo>
                  <a:lnTo>
                    <a:pt x="447" y="85"/>
                  </a:lnTo>
                  <a:lnTo>
                    <a:pt x="455" y="98"/>
                  </a:lnTo>
                  <a:lnTo>
                    <a:pt x="444" y="108"/>
                  </a:lnTo>
                  <a:lnTo>
                    <a:pt x="425" y="120"/>
                  </a:lnTo>
                  <a:lnTo>
                    <a:pt x="376" y="113"/>
                  </a:lnTo>
                  <a:lnTo>
                    <a:pt x="339" y="113"/>
                  </a:lnTo>
                  <a:lnTo>
                    <a:pt x="315" y="100"/>
                  </a:lnTo>
                  <a:lnTo>
                    <a:pt x="279" y="92"/>
                  </a:lnTo>
                  <a:lnTo>
                    <a:pt x="247" y="90"/>
                  </a:lnTo>
                  <a:lnTo>
                    <a:pt x="209" y="92"/>
                  </a:lnTo>
                  <a:lnTo>
                    <a:pt x="264" y="98"/>
                  </a:lnTo>
                  <a:lnTo>
                    <a:pt x="291" y="105"/>
                  </a:lnTo>
                  <a:lnTo>
                    <a:pt x="311" y="113"/>
                  </a:lnTo>
                  <a:lnTo>
                    <a:pt x="315" y="115"/>
                  </a:lnTo>
                  <a:lnTo>
                    <a:pt x="302" y="120"/>
                  </a:lnTo>
                  <a:lnTo>
                    <a:pt x="291" y="131"/>
                  </a:lnTo>
                  <a:lnTo>
                    <a:pt x="272" y="120"/>
                  </a:lnTo>
                  <a:lnTo>
                    <a:pt x="256" y="116"/>
                  </a:lnTo>
                  <a:lnTo>
                    <a:pt x="223" y="110"/>
                  </a:lnTo>
                  <a:lnTo>
                    <a:pt x="212" y="110"/>
                  </a:lnTo>
                  <a:lnTo>
                    <a:pt x="246" y="122"/>
                  </a:lnTo>
                  <a:lnTo>
                    <a:pt x="270" y="133"/>
                  </a:lnTo>
                  <a:lnTo>
                    <a:pt x="283" y="142"/>
                  </a:lnTo>
                  <a:lnTo>
                    <a:pt x="272" y="154"/>
                  </a:lnTo>
                  <a:lnTo>
                    <a:pt x="246" y="145"/>
                  </a:lnTo>
                  <a:lnTo>
                    <a:pt x="223" y="140"/>
                  </a:lnTo>
                  <a:lnTo>
                    <a:pt x="264" y="161"/>
                  </a:lnTo>
                  <a:lnTo>
                    <a:pt x="277" y="170"/>
                  </a:lnTo>
                  <a:lnTo>
                    <a:pt x="281" y="189"/>
                  </a:lnTo>
                  <a:lnTo>
                    <a:pt x="289" y="199"/>
                  </a:lnTo>
                  <a:lnTo>
                    <a:pt x="264" y="187"/>
                  </a:lnTo>
                  <a:lnTo>
                    <a:pt x="241" y="183"/>
                  </a:lnTo>
                  <a:lnTo>
                    <a:pt x="205" y="181"/>
                  </a:lnTo>
                  <a:lnTo>
                    <a:pt x="259" y="197"/>
                  </a:lnTo>
                  <a:lnTo>
                    <a:pt x="293" y="210"/>
                  </a:lnTo>
                  <a:lnTo>
                    <a:pt x="315" y="222"/>
                  </a:lnTo>
                  <a:lnTo>
                    <a:pt x="318" y="239"/>
                  </a:lnTo>
                  <a:lnTo>
                    <a:pt x="291" y="227"/>
                  </a:lnTo>
                  <a:lnTo>
                    <a:pt x="254" y="214"/>
                  </a:lnTo>
                  <a:lnTo>
                    <a:pt x="237" y="214"/>
                  </a:lnTo>
                  <a:lnTo>
                    <a:pt x="277" y="228"/>
                  </a:lnTo>
                  <a:lnTo>
                    <a:pt x="309" y="242"/>
                  </a:lnTo>
                  <a:lnTo>
                    <a:pt x="320" y="253"/>
                  </a:lnTo>
                  <a:lnTo>
                    <a:pt x="315" y="264"/>
                  </a:lnTo>
                  <a:lnTo>
                    <a:pt x="291" y="255"/>
                  </a:lnTo>
                  <a:lnTo>
                    <a:pt x="269" y="246"/>
                  </a:lnTo>
                  <a:lnTo>
                    <a:pt x="221" y="244"/>
                  </a:lnTo>
                  <a:lnTo>
                    <a:pt x="202" y="246"/>
                  </a:lnTo>
                  <a:lnTo>
                    <a:pt x="158" y="249"/>
                  </a:lnTo>
                  <a:lnTo>
                    <a:pt x="107" y="242"/>
                  </a:lnTo>
                  <a:lnTo>
                    <a:pt x="137" y="253"/>
                  </a:lnTo>
                  <a:lnTo>
                    <a:pt x="191" y="262"/>
                  </a:lnTo>
                  <a:lnTo>
                    <a:pt x="181" y="280"/>
                  </a:lnTo>
                  <a:lnTo>
                    <a:pt x="141" y="271"/>
                  </a:lnTo>
                  <a:lnTo>
                    <a:pt x="104" y="258"/>
                  </a:lnTo>
                  <a:lnTo>
                    <a:pt x="79" y="246"/>
                  </a:lnTo>
                  <a:lnTo>
                    <a:pt x="126" y="280"/>
                  </a:lnTo>
                  <a:lnTo>
                    <a:pt x="156" y="290"/>
                  </a:lnTo>
                  <a:lnTo>
                    <a:pt x="181" y="298"/>
                  </a:lnTo>
                  <a:lnTo>
                    <a:pt x="178" y="317"/>
                  </a:lnTo>
                  <a:lnTo>
                    <a:pt x="141" y="310"/>
                  </a:lnTo>
                  <a:lnTo>
                    <a:pt x="113" y="302"/>
                  </a:lnTo>
                  <a:lnTo>
                    <a:pt x="131" y="315"/>
                  </a:lnTo>
                  <a:lnTo>
                    <a:pt x="161" y="323"/>
                  </a:lnTo>
                  <a:lnTo>
                    <a:pt x="178" y="325"/>
                  </a:lnTo>
                  <a:lnTo>
                    <a:pt x="178" y="365"/>
                  </a:lnTo>
                  <a:lnTo>
                    <a:pt x="143" y="351"/>
                  </a:lnTo>
                  <a:lnTo>
                    <a:pt x="116" y="341"/>
                  </a:lnTo>
                  <a:lnTo>
                    <a:pt x="145" y="363"/>
                  </a:lnTo>
                  <a:lnTo>
                    <a:pt x="182" y="379"/>
                  </a:lnTo>
                  <a:lnTo>
                    <a:pt x="181" y="397"/>
                  </a:lnTo>
                  <a:lnTo>
                    <a:pt x="159" y="418"/>
                  </a:lnTo>
                  <a:lnTo>
                    <a:pt x="141" y="395"/>
                  </a:lnTo>
                  <a:lnTo>
                    <a:pt x="116" y="365"/>
                  </a:lnTo>
                  <a:lnTo>
                    <a:pt x="100" y="337"/>
                  </a:lnTo>
                  <a:lnTo>
                    <a:pt x="116" y="381"/>
                  </a:lnTo>
                  <a:lnTo>
                    <a:pt x="131" y="397"/>
                  </a:lnTo>
                  <a:lnTo>
                    <a:pt x="156" y="429"/>
                  </a:lnTo>
                  <a:lnTo>
                    <a:pt x="137" y="449"/>
                  </a:lnTo>
                  <a:lnTo>
                    <a:pt x="109" y="424"/>
                  </a:lnTo>
                  <a:lnTo>
                    <a:pt x="88" y="395"/>
                  </a:lnTo>
                  <a:lnTo>
                    <a:pt x="69" y="363"/>
                  </a:lnTo>
                  <a:lnTo>
                    <a:pt x="86" y="409"/>
                  </a:lnTo>
                  <a:lnTo>
                    <a:pt x="104" y="430"/>
                  </a:lnTo>
                  <a:lnTo>
                    <a:pt x="121" y="452"/>
                  </a:lnTo>
                  <a:lnTo>
                    <a:pt x="107" y="460"/>
                  </a:lnTo>
                  <a:lnTo>
                    <a:pt x="69" y="429"/>
                  </a:lnTo>
                  <a:lnTo>
                    <a:pt x="34" y="379"/>
                  </a:lnTo>
                  <a:lnTo>
                    <a:pt x="21" y="341"/>
                  </a:lnTo>
                  <a:lnTo>
                    <a:pt x="12" y="275"/>
                  </a:lnTo>
                  <a:lnTo>
                    <a:pt x="7" y="227"/>
                  </a:lnTo>
                  <a:lnTo>
                    <a:pt x="0" y="170"/>
                  </a:lnTo>
                  <a:lnTo>
                    <a:pt x="39" y="181"/>
                  </a:lnTo>
                  <a:lnTo>
                    <a:pt x="81" y="197"/>
                  </a:lnTo>
                  <a:lnTo>
                    <a:pt x="145" y="212"/>
                  </a:lnTo>
                  <a:lnTo>
                    <a:pt x="88" y="189"/>
                  </a:lnTo>
                  <a:lnTo>
                    <a:pt x="67" y="177"/>
                  </a:lnTo>
                  <a:lnTo>
                    <a:pt x="26" y="162"/>
                  </a:lnTo>
                  <a:lnTo>
                    <a:pt x="5" y="158"/>
                  </a:lnTo>
                  <a:lnTo>
                    <a:pt x="5" y="129"/>
                  </a:lnTo>
                  <a:lnTo>
                    <a:pt x="10" y="92"/>
                  </a:lnTo>
                  <a:lnTo>
                    <a:pt x="61" y="100"/>
                  </a:lnTo>
                  <a:lnTo>
                    <a:pt x="94" y="110"/>
                  </a:lnTo>
                  <a:lnTo>
                    <a:pt x="135" y="129"/>
                  </a:lnTo>
                  <a:lnTo>
                    <a:pt x="97" y="100"/>
                  </a:lnTo>
                  <a:lnTo>
                    <a:pt x="54" y="88"/>
                  </a:lnTo>
                  <a:lnTo>
                    <a:pt x="12" y="77"/>
                  </a:lnTo>
                  <a:lnTo>
                    <a:pt x="21" y="49"/>
                  </a:lnTo>
                  <a:lnTo>
                    <a:pt x="34" y="31"/>
                  </a:lnTo>
                  <a:lnTo>
                    <a:pt x="73" y="19"/>
                  </a:lnTo>
                  <a:lnTo>
                    <a:pt x="111" y="28"/>
                  </a:lnTo>
                  <a:lnTo>
                    <a:pt x="145" y="53"/>
                  </a:lnTo>
                  <a:lnTo>
                    <a:pt x="121" y="25"/>
                  </a:lnTo>
                  <a:lnTo>
                    <a:pt x="86" y="10"/>
                  </a:lnTo>
                  <a:lnTo>
                    <a:pt x="126" y="4"/>
                  </a:lnTo>
                  <a:lnTo>
                    <a:pt x="156" y="2"/>
                  </a:lnTo>
                  <a:lnTo>
                    <a:pt x="198" y="8"/>
                  </a:lnTo>
                  <a:lnTo>
                    <a:pt x="226" y="27"/>
                  </a:lnTo>
                  <a:lnTo>
                    <a:pt x="272" y="35"/>
                  </a:lnTo>
                  <a:lnTo>
                    <a:pt x="241" y="23"/>
                  </a:lnTo>
                  <a:lnTo>
                    <a:pt x="218" y="8"/>
                  </a:lnTo>
                  <a:lnTo>
                    <a:pt x="205" y="0"/>
                  </a:lnTo>
                  <a:lnTo>
                    <a:pt x="249" y="2"/>
                  </a:lnTo>
                  <a:lnTo>
                    <a:pt x="289" y="4"/>
                  </a:lnTo>
                  <a:lnTo>
                    <a:pt x="313" y="15"/>
                  </a:lnTo>
                  <a:lnTo>
                    <a:pt x="337" y="37"/>
                  </a:lnTo>
                  <a:lnTo>
                    <a:pt x="356" y="67"/>
                  </a:lnTo>
                  <a:lnTo>
                    <a:pt x="346" y="33"/>
                  </a:lnTo>
                  <a:lnTo>
                    <a:pt x="322" y="10"/>
                  </a:lnTo>
                  <a:lnTo>
                    <a:pt x="379" y="2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912" name="Group 161"/>
            <p:cNvGrpSpPr>
              <a:grpSpLocks/>
            </p:cNvGrpSpPr>
            <p:nvPr/>
          </p:nvGrpSpPr>
          <p:grpSpPr bwMode="auto">
            <a:xfrm>
              <a:off x="303" y="1480"/>
              <a:ext cx="71" cy="37"/>
              <a:chOff x="377" y="1962"/>
              <a:chExt cx="99" cy="61"/>
            </a:xfrm>
          </p:grpSpPr>
          <p:sp>
            <p:nvSpPr>
              <p:cNvPr id="22105" name="Freeform 162"/>
              <p:cNvSpPr>
                <a:spLocks/>
              </p:cNvSpPr>
              <p:nvPr/>
            </p:nvSpPr>
            <p:spPr bwMode="auto">
              <a:xfrm>
                <a:off x="377" y="1962"/>
                <a:ext cx="99" cy="61"/>
              </a:xfrm>
              <a:custGeom>
                <a:avLst/>
                <a:gdLst>
                  <a:gd name="T0" fmla="*/ 0 w 497"/>
                  <a:gd name="T1" fmla="*/ 0 h 305"/>
                  <a:gd name="T2" fmla="*/ 0 w 497"/>
                  <a:gd name="T3" fmla="*/ 0 h 305"/>
                  <a:gd name="T4" fmla="*/ 0 w 497"/>
                  <a:gd name="T5" fmla="*/ 0 h 305"/>
                  <a:gd name="T6" fmla="*/ 0 w 497"/>
                  <a:gd name="T7" fmla="*/ 0 h 305"/>
                  <a:gd name="T8" fmla="*/ 0 w 497"/>
                  <a:gd name="T9" fmla="*/ 0 h 305"/>
                  <a:gd name="T10" fmla="*/ 0 w 497"/>
                  <a:gd name="T11" fmla="*/ 0 h 305"/>
                  <a:gd name="T12" fmla="*/ 0 w 497"/>
                  <a:gd name="T13" fmla="*/ 0 h 305"/>
                  <a:gd name="T14" fmla="*/ 0 w 497"/>
                  <a:gd name="T15" fmla="*/ 0 h 305"/>
                  <a:gd name="T16" fmla="*/ 0 w 497"/>
                  <a:gd name="T17" fmla="*/ 0 h 305"/>
                  <a:gd name="T18" fmla="*/ 0 w 497"/>
                  <a:gd name="T19" fmla="*/ 0 h 305"/>
                  <a:gd name="T20" fmla="*/ 0 w 497"/>
                  <a:gd name="T21" fmla="*/ 0 h 305"/>
                  <a:gd name="T22" fmla="*/ 0 w 497"/>
                  <a:gd name="T23" fmla="*/ 0 h 305"/>
                  <a:gd name="T24" fmla="*/ 0 w 497"/>
                  <a:gd name="T25" fmla="*/ 0 h 305"/>
                  <a:gd name="T26" fmla="*/ 0 w 497"/>
                  <a:gd name="T27" fmla="*/ 0 h 305"/>
                  <a:gd name="T28" fmla="*/ 0 w 497"/>
                  <a:gd name="T29" fmla="*/ 0 h 305"/>
                  <a:gd name="T30" fmla="*/ 0 w 497"/>
                  <a:gd name="T31" fmla="*/ 0 h 305"/>
                  <a:gd name="T32" fmla="*/ 0 w 497"/>
                  <a:gd name="T33" fmla="*/ 0 h 305"/>
                  <a:gd name="T34" fmla="*/ 0 w 497"/>
                  <a:gd name="T35" fmla="*/ 0 h 305"/>
                  <a:gd name="T36" fmla="*/ 0 w 497"/>
                  <a:gd name="T37" fmla="*/ 0 h 305"/>
                  <a:gd name="T38" fmla="*/ 0 w 497"/>
                  <a:gd name="T39" fmla="*/ 0 h 305"/>
                  <a:gd name="T40" fmla="*/ 0 w 497"/>
                  <a:gd name="T41" fmla="*/ 0 h 305"/>
                  <a:gd name="T42" fmla="*/ 0 w 497"/>
                  <a:gd name="T43" fmla="*/ 0 h 305"/>
                  <a:gd name="T44" fmla="*/ 0 w 497"/>
                  <a:gd name="T45" fmla="*/ 0 h 305"/>
                  <a:gd name="T46" fmla="*/ 0 w 497"/>
                  <a:gd name="T47" fmla="*/ 0 h 305"/>
                  <a:gd name="T48" fmla="*/ 0 w 497"/>
                  <a:gd name="T49" fmla="*/ 0 h 305"/>
                  <a:gd name="T50" fmla="*/ 0 w 497"/>
                  <a:gd name="T51" fmla="*/ 0 h 305"/>
                  <a:gd name="T52" fmla="*/ 0 w 497"/>
                  <a:gd name="T53" fmla="*/ 0 h 305"/>
                  <a:gd name="T54" fmla="*/ 0 w 497"/>
                  <a:gd name="T55" fmla="*/ 0 h 305"/>
                  <a:gd name="T56" fmla="*/ 0 w 497"/>
                  <a:gd name="T57" fmla="*/ 0 h 305"/>
                  <a:gd name="T58" fmla="*/ 0 w 497"/>
                  <a:gd name="T59" fmla="*/ 0 h 305"/>
                  <a:gd name="T60" fmla="*/ 0 w 497"/>
                  <a:gd name="T61" fmla="*/ 0 h 305"/>
                  <a:gd name="T62" fmla="*/ 0 w 497"/>
                  <a:gd name="T63" fmla="*/ 0 h 305"/>
                  <a:gd name="T64" fmla="*/ 0 w 497"/>
                  <a:gd name="T65" fmla="*/ 0 h 305"/>
                  <a:gd name="T66" fmla="*/ 0 w 497"/>
                  <a:gd name="T67" fmla="*/ 0 h 305"/>
                  <a:gd name="T68" fmla="*/ 0 w 497"/>
                  <a:gd name="T69" fmla="*/ 0 h 305"/>
                  <a:gd name="T70" fmla="*/ 0 w 497"/>
                  <a:gd name="T71" fmla="*/ 0 h 305"/>
                  <a:gd name="T72" fmla="*/ 0 w 497"/>
                  <a:gd name="T73" fmla="*/ 0 h 305"/>
                  <a:gd name="T74" fmla="*/ 0 w 497"/>
                  <a:gd name="T75" fmla="*/ 0 h 305"/>
                  <a:gd name="T76" fmla="*/ 0 w 497"/>
                  <a:gd name="T77" fmla="*/ 0 h 305"/>
                  <a:gd name="T78" fmla="*/ 0 w 497"/>
                  <a:gd name="T79" fmla="*/ 0 h 305"/>
                  <a:gd name="T80" fmla="*/ 0 w 497"/>
                  <a:gd name="T81" fmla="*/ 0 h 305"/>
                  <a:gd name="T82" fmla="*/ 0 w 497"/>
                  <a:gd name="T83" fmla="*/ 0 h 305"/>
                  <a:gd name="T84" fmla="*/ 0 w 497"/>
                  <a:gd name="T85" fmla="*/ 0 h 305"/>
                  <a:gd name="T86" fmla="*/ 0 w 497"/>
                  <a:gd name="T87" fmla="*/ 0 h 305"/>
                  <a:gd name="T88" fmla="*/ 0 w 497"/>
                  <a:gd name="T89" fmla="*/ 0 h 305"/>
                  <a:gd name="T90" fmla="*/ 0 w 497"/>
                  <a:gd name="T91" fmla="*/ 0 h 305"/>
                  <a:gd name="T92" fmla="*/ 0 w 497"/>
                  <a:gd name="T93" fmla="*/ 0 h 305"/>
                  <a:gd name="T94" fmla="*/ 0 w 497"/>
                  <a:gd name="T95" fmla="*/ 0 h 305"/>
                  <a:gd name="T96" fmla="*/ 0 w 497"/>
                  <a:gd name="T97" fmla="*/ 0 h 305"/>
                  <a:gd name="T98" fmla="*/ 0 w 497"/>
                  <a:gd name="T99" fmla="*/ 0 h 30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497"/>
                  <a:gd name="T151" fmla="*/ 0 h 305"/>
                  <a:gd name="T152" fmla="*/ 497 w 497"/>
                  <a:gd name="T153" fmla="*/ 305 h 30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497" h="305">
                    <a:moveTo>
                      <a:pt x="0" y="182"/>
                    </a:moveTo>
                    <a:lnTo>
                      <a:pt x="61" y="168"/>
                    </a:lnTo>
                    <a:lnTo>
                      <a:pt x="84" y="163"/>
                    </a:lnTo>
                    <a:lnTo>
                      <a:pt x="98" y="150"/>
                    </a:lnTo>
                    <a:lnTo>
                      <a:pt x="112" y="130"/>
                    </a:lnTo>
                    <a:lnTo>
                      <a:pt x="142" y="102"/>
                    </a:lnTo>
                    <a:lnTo>
                      <a:pt x="197" y="56"/>
                    </a:lnTo>
                    <a:lnTo>
                      <a:pt x="206" y="41"/>
                    </a:lnTo>
                    <a:lnTo>
                      <a:pt x="221" y="28"/>
                    </a:lnTo>
                    <a:lnTo>
                      <a:pt x="249" y="23"/>
                    </a:lnTo>
                    <a:lnTo>
                      <a:pt x="336" y="8"/>
                    </a:lnTo>
                    <a:lnTo>
                      <a:pt x="360" y="0"/>
                    </a:lnTo>
                    <a:lnTo>
                      <a:pt x="382" y="11"/>
                    </a:lnTo>
                    <a:lnTo>
                      <a:pt x="393" y="20"/>
                    </a:lnTo>
                    <a:lnTo>
                      <a:pt x="443" y="37"/>
                    </a:lnTo>
                    <a:lnTo>
                      <a:pt x="464" y="45"/>
                    </a:lnTo>
                    <a:lnTo>
                      <a:pt x="471" y="53"/>
                    </a:lnTo>
                    <a:lnTo>
                      <a:pt x="481" y="81"/>
                    </a:lnTo>
                    <a:lnTo>
                      <a:pt x="486" y="96"/>
                    </a:lnTo>
                    <a:lnTo>
                      <a:pt x="490" y="104"/>
                    </a:lnTo>
                    <a:lnTo>
                      <a:pt x="497" y="119"/>
                    </a:lnTo>
                    <a:lnTo>
                      <a:pt x="497" y="129"/>
                    </a:lnTo>
                    <a:lnTo>
                      <a:pt x="487" y="137"/>
                    </a:lnTo>
                    <a:lnTo>
                      <a:pt x="466" y="136"/>
                    </a:lnTo>
                    <a:lnTo>
                      <a:pt x="434" y="121"/>
                    </a:lnTo>
                    <a:lnTo>
                      <a:pt x="393" y="113"/>
                    </a:lnTo>
                    <a:lnTo>
                      <a:pt x="356" y="119"/>
                    </a:lnTo>
                    <a:lnTo>
                      <a:pt x="395" y="128"/>
                    </a:lnTo>
                    <a:lnTo>
                      <a:pt x="422" y="137"/>
                    </a:lnTo>
                    <a:lnTo>
                      <a:pt x="454" y="150"/>
                    </a:lnTo>
                    <a:lnTo>
                      <a:pt x="462" y="161"/>
                    </a:lnTo>
                    <a:lnTo>
                      <a:pt x="462" y="173"/>
                    </a:lnTo>
                    <a:lnTo>
                      <a:pt x="449" y="182"/>
                    </a:lnTo>
                    <a:lnTo>
                      <a:pt x="435" y="179"/>
                    </a:lnTo>
                    <a:lnTo>
                      <a:pt x="391" y="168"/>
                    </a:lnTo>
                    <a:lnTo>
                      <a:pt x="351" y="166"/>
                    </a:lnTo>
                    <a:lnTo>
                      <a:pt x="320" y="168"/>
                    </a:lnTo>
                    <a:lnTo>
                      <a:pt x="303" y="179"/>
                    </a:lnTo>
                    <a:lnTo>
                      <a:pt x="282" y="200"/>
                    </a:lnTo>
                    <a:lnTo>
                      <a:pt x="267" y="223"/>
                    </a:lnTo>
                    <a:lnTo>
                      <a:pt x="251" y="246"/>
                    </a:lnTo>
                    <a:lnTo>
                      <a:pt x="237" y="263"/>
                    </a:lnTo>
                    <a:lnTo>
                      <a:pt x="213" y="280"/>
                    </a:lnTo>
                    <a:lnTo>
                      <a:pt x="190" y="284"/>
                    </a:lnTo>
                    <a:lnTo>
                      <a:pt x="165" y="287"/>
                    </a:lnTo>
                    <a:lnTo>
                      <a:pt x="135" y="284"/>
                    </a:lnTo>
                    <a:lnTo>
                      <a:pt x="112" y="282"/>
                    </a:lnTo>
                    <a:lnTo>
                      <a:pt x="82" y="290"/>
                    </a:lnTo>
                    <a:lnTo>
                      <a:pt x="0" y="305"/>
                    </a:lnTo>
                    <a:lnTo>
                      <a:pt x="0" y="182"/>
                    </a:lnTo>
                    <a:close/>
                  </a:path>
                </a:pathLst>
              </a:custGeom>
              <a:solidFill>
                <a:srgbClr val="FFC080"/>
              </a:solidFill>
              <a:ln w="3175">
                <a:solidFill>
                  <a:srgbClr val="402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06" name="Freeform 163"/>
              <p:cNvSpPr>
                <a:spLocks/>
              </p:cNvSpPr>
              <p:nvPr/>
            </p:nvSpPr>
            <p:spPr bwMode="auto">
              <a:xfrm>
                <a:off x="439" y="1973"/>
                <a:ext cx="32" cy="7"/>
              </a:xfrm>
              <a:custGeom>
                <a:avLst/>
                <a:gdLst>
                  <a:gd name="T0" fmla="*/ 0 w 159"/>
                  <a:gd name="T1" fmla="*/ 0 h 37"/>
                  <a:gd name="T2" fmla="*/ 0 w 159"/>
                  <a:gd name="T3" fmla="*/ 0 h 37"/>
                  <a:gd name="T4" fmla="*/ 0 w 159"/>
                  <a:gd name="T5" fmla="*/ 0 h 37"/>
                  <a:gd name="T6" fmla="*/ 0 w 159"/>
                  <a:gd name="T7" fmla="*/ 0 h 37"/>
                  <a:gd name="T8" fmla="*/ 0 w 159"/>
                  <a:gd name="T9" fmla="*/ 0 h 37"/>
                  <a:gd name="T10" fmla="*/ 0 w 159"/>
                  <a:gd name="T11" fmla="*/ 0 h 37"/>
                  <a:gd name="T12" fmla="*/ 0 w 159"/>
                  <a:gd name="T13" fmla="*/ 0 h 37"/>
                  <a:gd name="T14" fmla="*/ 0 w 159"/>
                  <a:gd name="T15" fmla="*/ 0 h 37"/>
                  <a:gd name="T16" fmla="*/ 0 w 159"/>
                  <a:gd name="T17" fmla="*/ 0 h 37"/>
                  <a:gd name="T18" fmla="*/ 0 w 159"/>
                  <a:gd name="T19" fmla="*/ 0 h 37"/>
                  <a:gd name="T20" fmla="*/ 0 w 159"/>
                  <a:gd name="T21" fmla="*/ 0 h 37"/>
                  <a:gd name="T22" fmla="*/ 0 w 159"/>
                  <a:gd name="T23" fmla="*/ 0 h 37"/>
                  <a:gd name="T24" fmla="*/ 0 w 159"/>
                  <a:gd name="T25" fmla="*/ 0 h 3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59"/>
                  <a:gd name="T40" fmla="*/ 0 h 37"/>
                  <a:gd name="T41" fmla="*/ 159 w 159"/>
                  <a:gd name="T42" fmla="*/ 37 h 3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59" h="37">
                    <a:moveTo>
                      <a:pt x="159" y="37"/>
                    </a:moveTo>
                    <a:lnTo>
                      <a:pt x="132" y="24"/>
                    </a:lnTo>
                    <a:lnTo>
                      <a:pt x="110" y="21"/>
                    </a:lnTo>
                    <a:lnTo>
                      <a:pt x="84" y="13"/>
                    </a:lnTo>
                    <a:lnTo>
                      <a:pt x="61" y="7"/>
                    </a:lnTo>
                    <a:lnTo>
                      <a:pt x="25" y="10"/>
                    </a:lnTo>
                    <a:lnTo>
                      <a:pt x="0" y="13"/>
                    </a:lnTo>
                    <a:lnTo>
                      <a:pt x="38" y="5"/>
                    </a:lnTo>
                    <a:lnTo>
                      <a:pt x="69" y="0"/>
                    </a:lnTo>
                    <a:lnTo>
                      <a:pt x="110" y="17"/>
                    </a:lnTo>
                    <a:lnTo>
                      <a:pt x="132" y="19"/>
                    </a:lnTo>
                    <a:lnTo>
                      <a:pt x="157" y="31"/>
                    </a:lnTo>
                    <a:lnTo>
                      <a:pt x="159" y="37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07" name="Freeform 164"/>
              <p:cNvSpPr>
                <a:spLocks/>
              </p:cNvSpPr>
              <p:nvPr/>
            </p:nvSpPr>
            <p:spPr bwMode="auto">
              <a:xfrm>
                <a:off x="427" y="1965"/>
                <a:ext cx="27" cy="5"/>
              </a:xfrm>
              <a:custGeom>
                <a:avLst/>
                <a:gdLst>
                  <a:gd name="T0" fmla="*/ 0 w 133"/>
                  <a:gd name="T1" fmla="*/ 0 h 25"/>
                  <a:gd name="T2" fmla="*/ 0 w 133"/>
                  <a:gd name="T3" fmla="*/ 0 h 25"/>
                  <a:gd name="T4" fmla="*/ 0 w 133"/>
                  <a:gd name="T5" fmla="*/ 0 h 25"/>
                  <a:gd name="T6" fmla="*/ 0 w 133"/>
                  <a:gd name="T7" fmla="*/ 0 h 25"/>
                  <a:gd name="T8" fmla="*/ 0 w 133"/>
                  <a:gd name="T9" fmla="*/ 0 h 25"/>
                  <a:gd name="T10" fmla="*/ 0 w 133"/>
                  <a:gd name="T11" fmla="*/ 0 h 25"/>
                  <a:gd name="T12" fmla="*/ 0 w 133"/>
                  <a:gd name="T13" fmla="*/ 0 h 25"/>
                  <a:gd name="T14" fmla="*/ 0 w 133"/>
                  <a:gd name="T15" fmla="*/ 0 h 25"/>
                  <a:gd name="T16" fmla="*/ 0 w 133"/>
                  <a:gd name="T17" fmla="*/ 0 h 25"/>
                  <a:gd name="T18" fmla="*/ 0 w 133"/>
                  <a:gd name="T19" fmla="*/ 0 h 25"/>
                  <a:gd name="T20" fmla="*/ 0 w 133"/>
                  <a:gd name="T21" fmla="*/ 0 h 25"/>
                  <a:gd name="T22" fmla="*/ 0 w 133"/>
                  <a:gd name="T23" fmla="*/ 0 h 2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3"/>
                  <a:gd name="T37" fmla="*/ 0 h 25"/>
                  <a:gd name="T38" fmla="*/ 133 w 133"/>
                  <a:gd name="T39" fmla="*/ 25 h 2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3" h="25">
                    <a:moveTo>
                      <a:pt x="97" y="0"/>
                    </a:moveTo>
                    <a:lnTo>
                      <a:pt x="113" y="1"/>
                    </a:lnTo>
                    <a:lnTo>
                      <a:pt x="133" y="8"/>
                    </a:lnTo>
                    <a:lnTo>
                      <a:pt x="120" y="7"/>
                    </a:lnTo>
                    <a:lnTo>
                      <a:pt x="99" y="3"/>
                    </a:lnTo>
                    <a:lnTo>
                      <a:pt x="56" y="15"/>
                    </a:lnTo>
                    <a:lnTo>
                      <a:pt x="32" y="21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29" y="16"/>
                    </a:lnTo>
                    <a:lnTo>
                      <a:pt x="64" y="8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08" name="Freeform 165"/>
              <p:cNvSpPr>
                <a:spLocks/>
              </p:cNvSpPr>
              <p:nvPr/>
            </p:nvSpPr>
            <p:spPr bwMode="auto">
              <a:xfrm>
                <a:off x="438" y="1984"/>
                <a:ext cx="11" cy="2"/>
              </a:xfrm>
              <a:custGeom>
                <a:avLst/>
                <a:gdLst>
                  <a:gd name="T0" fmla="*/ 0 w 53"/>
                  <a:gd name="T1" fmla="*/ 0 h 12"/>
                  <a:gd name="T2" fmla="*/ 0 w 53"/>
                  <a:gd name="T3" fmla="*/ 0 h 12"/>
                  <a:gd name="T4" fmla="*/ 0 w 53"/>
                  <a:gd name="T5" fmla="*/ 0 h 12"/>
                  <a:gd name="T6" fmla="*/ 0 w 53"/>
                  <a:gd name="T7" fmla="*/ 0 h 12"/>
                  <a:gd name="T8" fmla="*/ 0 w 53"/>
                  <a:gd name="T9" fmla="*/ 0 h 12"/>
                  <a:gd name="T10" fmla="*/ 0 w 53"/>
                  <a:gd name="T11" fmla="*/ 0 h 12"/>
                  <a:gd name="T12" fmla="*/ 0 w 5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12"/>
                  <a:gd name="T23" fmla="*/ 53 w 5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12">
                    <a:moveTo>
                      <a:pt x="53" y="5"/>
                    </a:moveTo>
                    <a:lnTo>
                      <a:pt x="46" y="12"/>
                    </a:lnTo>
                    <a:lnTo>
                      <a:pt x="27" y="9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14" y="3"/>
                    </a:lnTo>
                    <a:lnTo>
                      <a:pt x="53" y="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09" name="Freeform 166"/>
              <p:cNvSpPr>
                <a:spLocks/>
              </p:cNvSpPr>
              <p:nvPr/>
            </p:nvSpPr>
            <p:spPr bwMode="auto">
              <a:xfrm>
                <a:off x="469" y="1982"/>
                <a:ext cx="3" cy="4"/>
              </a:xfrm>
              <a:custGeom>
                <a:avLst/>
                <a:gdLst>
                  <a:gd name="T0" fmla="*/ 0 w 11"/>
                  <a:gd name="T1" fmla="*/ 0 h 23"/>
                  <a:gd name="T2" fmla="*/ 0 w 11"/>
                  <a:gd name="T3" fmla="*/ 0 h 23"/>
                  <a:gd name="T4" fmla="*/ 0 w 11"/>
                  <a:gd name="T5" fmla="*/ 0 h 23"/>
                  <a:gd name="T6" fmla="*/ 0 w 11"/>
                  <a:gd name="T7" fmla="*/ 0 h 23"/>
                  <a:gd name="T8" fmla="*/ 0 w 11"/>
                  <a:gd name="T9" fmla="*/ 0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23"/>
                  <a:gd name="T17" fmla="*/ 11 w 11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23">
                    <a:moveTo>
                      <a:pt x="0" y="0"/>
                    </a:moveTo>
                    <a:lnTo>
                      <a:pt x="0" y="6"/>
                    </a:lnTo>
                    <a:lnTo>
                      <a:pt x="2" y="18"/>
                    </a:lnTo>
                    <a:lnTo>
                      <a:pt x="1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10" name="Freeform 167"/>
              <p:cNvSpPr>
                <a:spLocks/>
              </p:cNvSpPr>
              <p:nvPr/>
            </p:nvSpPr>
            <p:spPr bwMode="auto">
              <a:xfrm>
                <a:off x="462" y="1993"/>
                <a:ext cx="2" cy="2"/>
              </a:xfrm>
              <a:custGeom>
                <a:avLst/>
                <a:gdLst>
                  <a:gd name="T0" fmla="*/ 0 w 11"/>
                  <a:gd name="T1" fmla="*/ 0 h 13"/>
                  <a:gd name="T2" fmla="*/ 0 w 11"/>
                  <a:gd name="T3" fmla="*/ 0 h 13"/>
                  <a:gd name="T4" fmla="*/ 0 w 11"/>
                  <a:gd name="T5" fmla="*/ 0 h 13"/>
                  <a:gd name="T6" fmla="*/ 0 w 11"/>
                  <a:gd name="T7" fmla="*/ 0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13"/>
                  <a:gd name="T14" fmla="*/ 11 w 11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13">
                    <a:moveTo>
                      <a:pt x="0" y="0"/>
                    </a:moveTo>
                    <a:lnTo>
                      <a:pt x="3" y="7"/>
                    </a:lnTo>
                    <a:lnTo>
                      <a:pt x="11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11" name="Freeform 168"/>
              <p:cNvSpPr>
                <a:spLocks/>
              </p:cNvSpPr>
              <p:nvPr/>
            </p:nvSpPr>
            <p:spPr bwMode="auto">
              <a:xfrm>
                <a:off x="423" y="1977"/>
                <a:ext cx="5" cy="6"/>
              </a:xfrm>
              <a:custGeom>
                <a:avLst/>
                <a:gdLst>
                  <a:gd name="T0" fmla="*/ 0 w 25"/>
                  <a:gd name="T1" fmla="*/ 0 h 29"/>
                  <a:gd name="T2" fmla="*/ 0 w 25"/>
                  <a:gd name="T3" fmla="*/ 0 h 29"/>
                  <a:gd name="T4" fmla="*/ 0 w 25"/>
                  <a:gd name="T5" fmla="*/ 0 h 29"/>
                  <a:gd name="T6" fmla="*/ 0 w 25"/>
                  <a:gd name="T7" fmla="*/ 0 h 29"/>
                  <a:gd name="T8" fmla="*/ 0 w 25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9"/>
                  <a:gd name="T17" fmla="*/ 25 w 25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9">
                    <a:moveTo>
                      <a:pt x="25" y="0"/>
                    </a:moveTo>
                    <a:lnTo>
                      <a:pt x="21" y="9"/>
                    </a:lnTo>
                    <a:lnTo>
                      <a:pt x="21" y="17"/>
                    </a:lnTo>
                    <a:lnTo>
                      <a:pt x="0" y="29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12" name="Freeform 169"/>
              <p:cNvSpPr>
                <a:spLocks/>
              </p:cNvSpPr>
              <p:nvPr/>
            </p:nvSpPr>
            <p:spPr bwMode="auto">
              <a:xfrm>
                <a:off x="403" y="1977"/>
                <a:ext cx="16" cy="16"/>
              </a:xfrm>
              <a:custGeom>
                <a:avLst/>
                <a:gdLst>
                  <a:gd name="T0" fmla="*/ 0 w 80"/>
                  <a:gd name="T1" fmla="*/ 0 h 81"/>
                  <a:gd name="T2" fmla="*/ 0 w 80"/>
                  <a:gd name="T3" fmla="*/ 0 h 81"/>
                  <a:gd name="T4" fmla="*/ 0 w 80"/>
                  <a:gd name="T5" fmla="*/ 0 h 81"/>
                  <a:gd name="T6" fmla="*/ 0 w 80"/>
                  <a:gd name="T7" fmla="*/ 0 h 81"/>
                  <a:gd name="T8" fmla="*/ 0 w 80"/>
                  <a:gd name="T9" fmla="*/ 0 h 81"/>
                  <a:gd name="T10" fmla="*/ 0 w 80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0"/>
                  <a:gd name="T19" fmla="*/ 0 h 81"/>
                  <a:gd name="T20" fmla="*/ 80 w 80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0" h="81">
                    <a:moveTo>
                      <a:pt x="80" y="0"/>
                    </a:moveTo>
                    <a:lnTo>
                      <a:pt x="66" y="26"/>
                    </a:lnTo>
                    <a:lnTo>
                      <a:pt x="50" y="46"/>
                    </a:lnTo>
                    <a:lnTo>
                      <a:pt x="0" y="81"/>
                    </a:lnTo>
                    <a:lnTo>
                      <a:pt x="47" y="38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13" name="Freeform 170"/>
              <p:cNvSpPr>
                <a:spLocks/>
              </p:cNvSpPr>
              <p:nvPr/>
            </p:nvSpPr>
            <p:spPr bwMode="auto">
              <a:xfrm>
                <a:off x="395" y="2000"/>
                <a:ext cx="4" cy="12"/>
              </a:xfrm>
              <a:custGeom>
                <a:avLst/>
                <a:gdLst>
                  <a:gd name="T0" fmla="*/ 0 w 18"/>
                  <a:gd name="T1" fmla="*/ 0 h 58"/>
                  <a:gd name="T2" fmla="*/ 0 w 18"/>
                  <a:gd name="T3" fmla="*/ 0 h 58"/>
                  <a:gd name="T4" fmla="*/ 0 w 18"/>
                  <a:gd name="T5" fmla="*/ 0 h 58"/>
                  <a:gd name="T6" fmla="*/ 0 w 18"/>
                  <a:gd name="T7" fmla="*/ 0 h 58"/>
                  <a:gd name="T8" fmla="*/ 0 w 18"/>
                  <a:gd name="T9" fmla="*/ 0 h 58"/>
                  <a:gd name="T10" fmla="*/ 0 w 18"/>
                  <a:gd name="T11" fmla="*/ 0 h 58"/>
                  <a:gd name="T12" fmla="*/ 0 w 18"/>
                  <a:gd name="T13" fmla="*/ 0 h 5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"/>
                  <a:gd name="T22" fmla="*/ 0 h 58"/>
                  <a:gd name="T23" fmla="*/ 18 w 18"/>
                  <a:gd name="T24" fmla="*/ 58 h 5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" h="58">
                    <a:moveTo>
                      <a:pt x="0" y="0"/>
                    </a:moveTo>
                    <a:lnTo>
                      <a:pt x="11" y="20"/>
                    </a:lnTo>
                    <a:lnTo>
                      <a:pt x="15" y="41"/>
                    </a:lnTo>
                    <a:lnTo>
                      <a:pt x="16" y="58"/>
                    </a:lnTo>
                    <a:lnTo>
                      <a:pt x="18" y="33"/>
                    </a:lnTo>
                    <a:lnTo>
                      <a:pt x="16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14" name="Freeform 171"/>
              <p:cNvSpPr>
                <a:spLocks/>
              </p:cNvSpPr>
              <p:nvPr/>
            </p:nvSpPr>
            <p:spPr bwMode="auto">
              <a:xfrm>
                <a:off x="432" y="1988"/>
                <a:ext cx="2" cy="4"/>
              </a:xfrm>
              <a:custGeom>
                <a:avLst/>
                <a:gdLst>
                  <a:gd name="T0" fmla="*/ 0 w 9"/>
                  <a:gd name="T1" fmla="*/ 0 h 21"/>
                  <a:gd name="T2" fmla="*/ 0 w 9"/>
                  <a:gd name="T3" fmla="*/ 0 h 21"/>
                  <a:gd name="T4" fmla="*/ 0 w 9"/>
                  <a:gd name="T5" fmla="*/ 0 h 21"/>
                  <a:gd name="T6" fmla="*/ 0 w 9"/>
                  <a:gd name="T7" fmla="*/ 0 h 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"/>
                  <a:gd name="T13" fmla="*/ 0 h 21"/>
                  <a:gd name="T14" fmla="*/ 9 w 9"/>
                  <a:gd name="T15" fmla="*/ 21 h 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" h="21">
                    <a:moveTo>
                      <a:pt x="2" y="0"/>
                    </a:moveTo>
                    <a:lnTo>
                      <a:pt x="0" y="9"/>
                    </a:lnTo>
                    <a:lnTo>
                      <a:pt x="9" y="2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913" name="Group 172"/>
            <p:cNvGrpSpPr>
              <a:grpSpLocks/>
            </p:cNvGrpSpPr>
            <p:nvPr/>
          </p:nvGrpSpPr>
          <p:grpSpPr bwMode="auto">
            <a:xfrm>
              <a:off x="149" y="1399"/>
              <a:ext cx="164" cy="158"/>
              <a:chOff x="162" y="1828"/>
              <a:chExt cx="229" cy="262"/>
            </a:xfrm>
          </p:grpSpPr>
          <p:sp>
            <p:nvSpPr>
              <p:cNvPr id="22091" name="Freeform 173"/>
              <p:cNvSpPr>
                <a:spLocks/>
              </p:cNvSpPr>
              <p:nvPr/>
            </p:nvSpPr>
            <p:spPr bwMode="auto">
              <a:xfrm>
                <a:off x="286" y="1828"/>
                <a:ext cx="7" cy="5"/>
              </a:xfrm>
              <a:custGeom>
                <a:avLst/>
                <a:gdLst>
                  <a:gd name="T0" fmla="*/ 0 w 37"/>
                  <a:gd name="T1" fmla="*/ 0 h 25"/>
                  <a:gd name="T2" fmla="*/ 0 w 37"/>
                  <a:gd name="T3" fmla="*/ 0 h 25"/>
                  <a:gd name="T4" fmla="*/ 0 w 37"/>
                  <a:gd name="T5" fmla="*/ 0 h 25"/>
                  <a:gd name="T6" fmla="*/ 0 w 37"/>
                  <a:gd name="T7" fmla="*/ 0 h 25"/>
                  <a:gd name="T8" fmla="*/ 0 w 37"/>
                  <a:gd name="T9" fmla="*/ 0 h 25"/>
                  <a:gd name="T10" fmla="*/ 0 w 37"/>
                  <a:gd name="T11" fmla="*/ 0 h 25"/>
                  <a:gd name="T12" fmla="*/ 0 w 37"/>
                  <a:gd name="T13" fmla="*/ 0 h 25"/>
                  <a:gd name="T14" fmla="*/ 0 w 37"/>
                  <a:gd name="T15" fmla="*/ 0 h 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7"/>
                  <a:gd name="T25" fmla="*/ 0 h 25"/>
                  <a:gd name="T26" fmla="*/ 37 w 37"/>
                  <a:gd name="T27" fmla="*/ 25 h 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7" h="25">
                    <a:moveTo>
                      <a:pt x="37" y="0"/>
                    </a:moveTo>
                    <a:lnTo>
                      <a:pt x="26" y="7"/>
                    </a:lnTo>
                    <a:lnTo>
                      <a:pt x="16" y="10"/>
                    </a:lnTo>
                    <a:lnTo>
                      <a:pt x="6" y="16"/>
                    </a:lnTo>
                    <a:lnTo>
                      <a:pt x="0" y="25"/>
                    </a:lnTo>
                    <a:lnTo>
                      <a:pt x="9" y="22"/>
                    </a:lnTo>
                    <a:lnTo>
                      <a:pt x="26" y="17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92" name="Freeform 174"/>
              <p:cNvSpPr>
                <a:spLocks/>
              </p:cNvSpPr>
              <p:nvPr/>
            </p:nvSpPr>
            <p:spPr bwMode="auto">
              <a:xfrm>
                <a:off x="289" y="1837"/>
                <a:ext cx="2" cy="3"/>
              </a:xfrm>
              <a:custGeom>
                <a:avLst/>
                <a:gdLst>
                  <a:gd name="T0" fmla="*/ 0 w 9"/>
                  <a:gd name="T1" fmla="*/ 0 h 16"/>
                  <a:gd name="T2" fmla="*/ 0 w 9"/>
                  <a:gd name="T3" fmla="*/ 0 h 16"/>
                  <a:gd name="T4" fmla="*/ 0 w 9"/>
                  <a:gd name="T5" fmla="*/ 0 h 16"/>
                  <a:gd name="T6" fmla="*/ 0 w 9"/>
                  <a:gd name="T7" fmla="*/ 0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"/>
                  <a:gd name="T13" fmla="*/ 0 h 16"/>
                  <a:gd name="T14" fmla="*/ 9 w 9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" h="16">
                    <a:moveTo>
                      <a:pt x="9" y="0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93" name="Freeform 175"/>
              <p:cNvSpPr>
                <a:spLocks/>
              </p:cNvSpPr>
              <p:nvPr/>
            </p:nvSpPr>
            <p:spPr bwMode="auto">
              <a:xfrm>
                <a:off x="260" y="1863"/>
                <a:ext cx="62" cy="154"/>
              </a:xfrm>
              <a:custGeom>
                <a:avLst/>
                <a:gdLst>
                  <a:gd name="T0" fmla="*/ 0 w 309"/>
                  <a:gd name="T1" fmla="*/ 0 h 772"/>
                  <a:gd name="T2" fmla="*/ 0 w 309"/>
                  <a:gd name="T3" fmla="*/ 0 h 772"/>
                  <a:gd name="T4" fmla="*/ 0 w 309"/>
                  <a:gd name="T5" fmla="*/ 0 h 772"/>
                  <a:gd name="T6" fmla="*/ 0 w 309"/>
                  <a:gd name="T7" fmla="*/ 0 h 772"/>
                  <a:gd name="T8" fmla="*/ 0 w 309"/>
                  <a:gd name="T9" fmla="*/ 0 h 772"/>
                  <a:gd name="T10" fmla="*/ 0 w 309"/>
                  <a:gd name="T11" fmla="*/ 0 h 772"/>
                  <a:gd name="T12" fmla="*/ 0 w 309"/>
                  <a:gd name="T13" fmla="*/ 0 h 772"/>
                  <a:gd name="T14" fmla="*/ 0 w 309"/>
                  <a:gd name="T15" fmla="*/ 0 h 772"/>
                  <a:gd name="T16" fmla="*/ 0 w 309"/>
                  <a:gd name="T17" fmla="*/ 0 h 772"/>
                  <a:gd name="T18" fmla="*/ 0 w 309"/>
                  <a:gd name="T19" fmla="*/ 0 h 7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09"/>
                  <a:gd name="T31" fmla="*/ 0 h 772"/>
                  <a:gd name="T32" fmla="*/ 309 w 309"/>
                  <a:gd name="T33" fmla="*/ 772 h 7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09" h="772">
                    <a:moveTo>
                      <a:pt x="46" y="0"/>
                    </a:moveTo>
                    <a:lnTo>
                      <a:pt x="75" y="32"/>
                    </a:lnTo>
                    <a:lnTo>
                      <a:pt x="84" y="78"/>
                    </a:lnTo>
                    <a:lnTo>
                      <a:pt x="127" y="122"/>
                    </a:lnTo>
                    <a:lnTo>
                      <a:pt x="218" y="330"/>
                    </a:lnTo>
                    <a:lnTo>
                      <a:pt x="269" y="519"/>
                    </a:lnTo>
                    <a:lnTo>
                      <a:pt x="309" y="772"/>
                    </a:lnTo>
                    <a:lnTo>
                      <a:pt x="182" y="659"/>
                    </a:lnTo>
                    <a:lnTo>
                      <a:pt x="0" y="10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4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94" name="Freeform 176"/>
              <p:cNvSpPr>
                <a:spLocks/>
              </p:cNvSpPr>
              <p:nvPr/>
            </p:nvSpPr>
            <p:spPr bwMode="auto">
              <a:xfrm>
                <a:off x="162" y="1833"/>
                <a:ext cx="229" cy="257"/>
              </a:xfrm>
              <a:custGeom>
                <a:avLst/>
                <a:gdLst>
                  <a:gd name="T0" fmla="*/ 0 w 1147"/>
                  <a:gd name="T1" fmla="*/ 0 h 1285"/>
                  <a:gd name="T2" fmla="*/ 0 w 1147"/>
                  <a:gd name="T3" fmla="*/ 0 h 1285"/>
                  <a:gd name="T4" fmla="*/ 0 w 1147"/>
                  <a:gd name="T5" fmla="*/ 0 h 1285"/>
                  <a:gd name="T6" fmla="*/ 0 w 1147"/>
                  <a:gd name="T7" fmla="*/ 0 h 1285"/>
                  <a:gd name="T8" fmla="*/ 0 w 1147"/>
                  <a:gd name="T9" fmla="*/ 0 h 1285"/>
                  <a:gd name="T10" fmla="*/ 0 w 1147"/>
                  <a:gd name="T11" fmla="*/ 0 h 1285"/>
                  <a:gd name="T12" fmla="*/ 0 w 1147"/>
                  <a:gd name="T13" fmla="*/ 0 h 1285"/>
                  <a:gd name="T14" fmla="*/ 0 w 1147"/>
                  <a:gd name="T15" fmla="*/ 0 h 1285"/>
                  <a:gd name="T16" fmla="*/ 0 w 1147"/>
                  <a:gd name="T17" fmla="*/ 0 h 1285"/>
                  <a:gd name="T18" fmla="*/ 0 w 1147"/>
                  <a:gd name="T19" fmla="*/ 0 h 1285"/>
                  <a:gd name="T20" fmla="*/ 0 w 1147"/>
                  <a:gd name="T21" fmla="*/ 0 h 1285"/>
                  <a:gd name="T22" fmla="*/ 0 w 1147"/>
                  <a:gd name="T23" fmla="*/ 0 h 1285"/>
                  <a:gd name="T24" fmla="*/ 0 w 1147"/>
                  <a:gd name="T25" fmla="*/ 0 h 1285"/>
                  <a:gd name="T26" fmla="*/ 0 w 1147"/>
                  <a:gd name="T27" fmla="*/ 0 h 1285"/>
                  <a:gd name="T28" fmla="*/ 0 w 1147"/>
                  <a:gd name="T29" fmla="*/ 0 h 1285"/>
                  <a:gd name="T30" fmla="*/ 0 w 1147"/>
                  <a:gd name="T31" fmla="*/ 0 h 1285"/>
                  <a:gd name="T32" fmla="*/ 0 w 1147"/>
                  <a:gd name="T33" fmla="*/ 0 h 1285"/>
                  <a:gd name="T34" fmla="*/ 0 w 1147"/>
                  <a:gd name="T35" fmla="*/ 0 h 1285"/>
                  <a:gd name="T36" fmla="*/ 0 w 1147"/>
                  <a:gd name="T37" fmla="*/ 0 h 1285"/>
                  <a:gd name="T38" fmla="*/ 0 w 1147"/>
                  <a:gd name="T39" fmla="*/ 0 h 1285"/>
                  <a:gd name="T40" fmla="*/ 0 w 1147"/>
                  <a:gd name="T41" fmla="*/ 0 h 1285"/>
                  <a:gd name="T42" fmla="*/ 0 w 1147"/>
                  <a:gd name="T43" fmla="*/ 0 h 1285"/>
                  <a:gd name="T44" fmla="*/ 0 w 1147"/>
                  <a:gd name="T45" fmla="*/ 0 h 1285"/>
                  <a:gd name="T46" fmla="*/ 0 w 1147"/>
                  <a:gd name="T47" fmla="*/ 0 h 1285"/>
                  <a:gd name="T48" fmla="*/ 0 w 1147"/>
                  <a:gd name="T49" fmla="*/ 0 h 1285"/>
                  <a:gd name="T50" fmla="*/ 0 w 1147"/>
                  <a:gd name="T51" fmla="*/ 0 h 1285"/>
                  <a:gd name="T52" fmla="*/ 0 w 1147"/>
                  <a:gd name="T53" fmla="*/ 0 h 1285"/>
                  <a:gd name="T54" fmla="*/ 0 w 1147"/>
                  <a:gd name="T55" fmla="*/ 0 h 1285"/>
                  <a:gd name="T56" fmla="*/ 0 w 1147"/>
                  <a:gd name="T57" fmla="*/ 0 h 1285"/>
                  <a:gd name="T58" fmla="*/ 0 w 1147"/>
                  <a:gd name="T59" fmla="*/ 0 h 1285"/>
                  <a:gd name="T60" fmla="*/ 0 w 1147"/>
                  <a:gd name="T61" fmla="*/ 0 h 1285"/>
                  <a:gd name="T62" fmla="*/ 0 w 1147"/>
                  <a:gd name="T63" fmla="*/ 0 h 1285"/>
                  <a:gd name="T64" fmla="*/ 0 w 1147"/>
                  <a:gd name="T65" fmla="*/ 0 h 1285"/>
                  <a:gd name="T66" fmla="*/ 0 w 1147"/>
                  <a:gd name="T67" fmla="*/ 0 h 1285"/>
                  <a:gd name="T68" fmla="*/ 0 w 1147"/>
                  <a:gd name="T69" fmla="*/ 0 h 1285"/>
                  <a:gd name="T70" fmla="*/ 0 w 1147"/>
                  <a:gd name="T71" fmla="*/ 0 h 1285"/>
                  <a:gd name="T72" fmla="*/ 0 w 1147"/>
                  <a:gd name="T73" fmla="*/ 0 h 1285"/>
                  <a:gd name="T74" fmla="*/ 0 w 1147"/>
                  <a:gd name="T75" fmla="*/ 0 h 1285"/>
                  <a:gd name="T76" fmla="*/ 0 w 1147"/>
                  <a:gd name="T77" fmla="*/ 0 h 1285"/>
                  <a:gd name="T78" fmla="*/ 0 w 1147"/>
                  <a:gd name="T79" fmla="*/ 0 h 1285"/>
                  <a:gd name="T80" fmla="*/ 0 w 1147"/>
                  <a:gd name="T81" fmla="*/ 0 h 1285"/>
                  <a:gd name="T82" fmla="*/ 0 w 1147"/>
                  <a:gd name="T83" fmla="*/ 0 h 1285"/>
                  <a:gd name="T84" fmla="*/ 0 w 1147"/>
                  <a:gd name="T85" fmla="*/ 0 h 1285"/>
                  <a:gd name="T86" fmla="*/ 0 w 1147"/>
                  <a:gd name="T87" fmla="*/ 0 h 1285"/>
                  <a:gd name="T88" fmla="*/ 0 w 1147"/>
                  <a:gd name="T89" fmla="*/ 0 h 1285"/>
                  <a:gd name="T90" fmla="*/ 0 w 1147"/>
                  <a:gd name="T91" fmla="*/ 0 h 128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147"/>
                  <a:gd name="T139" fmla="*/ 0 h 1285"/>
                  <a:gd name="T140" fmla="*/ 1147 w 1147"/>
                  <a:gd name="T141" fmla="*/ 1285 h 1285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147" h="1285">
                    <a:moveTo>
                      <a:pt x="212" y="67"/>
                    </a:moveTo>
                    <a:lnTo>
                      <a:pt x="247" y="0"/>
                    </a:lnTo>
                    <a:lnTo>
                      <a:pt x="528" y="116"/>
                    </a:lnTo>
                    <a:lnTo>
                      <a:pt x="541" y="206"/>
                    </a:lnTo>
                    <a:lnTo>
                      <a:pt x="563" y="238"/>
                    </a:lnTo>
                    <a:lnTo>
                      <a:pt x="595" y="274"/>
                    </a:lnTo>
                    <a:lnTo>
                      <a:pt x="614" y="339"/>
                    </a:lnTo>
                    <a:lnTo>
                      <a:pt x="676" y="487"/>
                    </a:lnTo>
                    <a:lnTo>
                      <a:pt x="727" y="663"/>
                    </a:lnTo>
                    <a:lnTo>
                      <a:pt x="748" y="780"/>
                    </a:lnTo>
                    <a:lnTo>
                      <a:pt x="974" y="785"/>
                    </a:lnTo>
                    <a:lnTo>
                      <a:pt x="1011" y="807"/>
                    </a:lnTo>
                    <a:lnTo>
                      <a:pt x="1115" y="807"/>
                    </a:lnTo>
                    <a:lnTo>
                      <a:pt x="1143" y="853"/>
                    </a:lnTo>
                    <a:lnTo>
                      <a:pt x="1147" y="907"/>
                    </a:lnTo>
                    <a:lnTo>
                      <a:pt x="1137" y="956"/>
                    </a:lnTo>
                    <a:lnTo>
                      <a:pt x="1042" y="974"/>
                    </a:lnTo>
                    <a:lnTo>
                      <a:pt x="997" y="1041"/>
                    </a:lnTo>
                    <a:lnTo>
                      <a:pt x="907" y="1064"/>
                    </a:lnTo>
                    <a:lnTo>
                      <a:pt x="840" y="1064"/>
                    </a:lnTo>
                    <a:lnTo>
                      <a:pt x="763" y="1079"/>
                    </a:lnTo>
                    <a:lnTo>
                      <a:pt x="759" y="1110"/>
                    </a:lnTo>
                    <a:lnTo>
                      <a:pt x="763" y="1177"/>
                    </a:lnTo>
                    <a:lnTo>
                      <a:pt x="754" y="1223"/>
                    </a:lnTo>
                    <a:lnTo>
                      <a:pt x="713" y="1227"/>
                    </a:lnTo>
                    <a:lnTo>
                      <a:pt x="663" y="1236"/>
                    </a:lnTo>
                    <a:lnTo>
                      <a:pt x="614" y="1282"/>
                    </a:lnTo>
                    <a:lnTo>
                      <a:pt x="554" y="1282"/>
                    </a:lnTo>
                    <a:lnTo>
                      <a:pt x="501" y="1276"/>
                    </a:lnTo>
                    <a:lnTo>
                      <a:pt x="420" y="1250"/>
                    </a:lnTo>
                    <a:lnTo>
                      <a:pt x="330" y="1259"/>
                    </a:lnTo>
                    <a:lnTo>
                      <a:pt x="238" y="1285"/>
                    </a:lnTo>
                    <a:lnTo>
                      <a:pt x="153" y="1267"/>
                    </a:lnTo>
                    <a:lnTo>
                      <a:pt x="95" y="1200"/>
                    </a:lnTo>
                    <a:lnTo>
                      <a:pt x="99" y="1128"/>
                    </a:lnTo>
                    <a:lnTo>
                      <a:pt x="76" y="1038"/>
                    </a:lnTo>
                    <a:lnTo>
                      <a:pt x="64" y="920"/>
                    </a:lnTo>
                    <a:lnTo>
                      <a:pt x="36" y="812"/>
                    </a:lnTo>
                    <a:lnTo>
                      <a:pt x="0" y="650"/>
                    </a:lnTo>
                    <a:lnTo>
                      <a:pt x="4" y="487"/>
                    </a:lnTo>
                    <a:lnTo>
                      <a:pt x="4" y="342"/>
                    </a:lnTo>
                    <a:lnTo>
                      <a:pt x="14" y="243"/>
                    </a:lnTo>
                    <a:lnTo>
                      <a:pt x="36" y="198"/>
                    </a:lnTo>
                    <a:lnTo>
                      <a:pt x="87" y="162"/>
                    </a:lnTo>
                    <a:lnTo>
                      <a:pt x="145" y="102"/>
                    </a:lnTo>
                    <a:lnTo>
                      <a:pt x="212" y="67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95" name="Freeform 177"/>
              <p:cNvSpPr>
                <a:spLocks/>
              </p:cNvSpPr>
              <p:nvPr/>
            </p:nvSpPr>
            <p:spPr bwMode="auto">
              <a:xfrm>
                <a:off x="166" y="1848"/>
                <a:ext cx="145" cy="240"/>
              </a:xfrm>
              <a:custGeom>
                <a:avLst/>
                <a:gdLst>
                  <a:gd name="T0" fmla="*/ 0 w 725"/>
                  <a:gd name="T1" fmla="*/ 0 h 1198"/>
                  <a:gd name="T2" fmla="*/ 0 w 725"/>
                  <a:gd name="T3" fmla="*/ 0 h 1198"/>
                  <a:gd name="T4" fmla="*/ 0 w 725"/>
                  <a:gd name="T5" fmla="*/ 0 h 1198"/>
                  <a:gd name="T6" fmla="*/ 0 w 725"/>
                  <a:gd name="T7" fmla="*/ 0 h 1198"/>
                  <a:gd name="T8" fmla="*/ 0 w 725"/>
                  <a:gd name="T9" fmla="*/ 0 h 1198"/>
                  <a:gd name="T10" fmla="*/ 0 w 725"/>
                  <a:gd name="T11" fmla="*/ 0 h 1198"/>
                  <a:gd name="T12" fmla="*/ 0 w 725"/>
                  <a:gd name="T13" fmla="*/ 0 h 1198"/>
                  <a:gd name="T14" fmla="*/ 0 w 725"/>
                  <a:gd name="T15" fmla="*/ 0 h 1198"/>
                  <a:gd name="T16" fmla="*/ 0 w 725"/>
                  <a:gd name="T17" fmla="*/ 0 h 1198"/>
                  <a:gd name="T18" fmla="*/ 0 w 725"/>
                  <a:gd name="T19" fmla="*/ 0 h 1198"/>
                  <a:gd name="T20" fmla="*/ 0 w 725"/>
                  <a:gd name="T21" fmla="*/ 0 h 1198"/>
                  <a:gd name="T22" fmla="*/ 0 w 725"/>
                  <a:gd name="T23" fmla="*/ 0 h 1198"/>
                  <a:gd name="T24" fmla="*/ 0 w 725"/>
                  <a:gd name="T25" fmla="*/ 0 h 1198"/>
                  <a:gd name="T26" fmla="*/ 0 w 725"/>
                  <a:gd name="T27" fmla="*/ 0 h 1198"/>
                  <a:gd name="T28" fmla="*/ 0 w 725"/>
                  <a:gd name="T29" fmla="*/ 0 h 1198"/>
                  <a:gd name="T30" fmla="*/ 0 w 725"/>
                  <a:gd name="T31" fmla="*/ 0 h 1198"/>
                  <a:gd name="T32" fmla="*/ 0 w 725"/>
                  <a:gd name="T33" fmla="*/ 0 h 1198"/>
                  <a:gd name="T34" fmla="*/ 0 w 725"/>
                  <a:gd name="T35" fmla="*/ 0 h 1198"/>
                  <a:gd name="T36" fmla="*/ 0 w 725"/>
                  <a:gd name="T37" fmla="*/ 0 h 1198"/>
                  <a:gd name="T38" fmla="*/ 0 w 725"/>
                  <a:gd name="T39" fmla="*/ 0 h 1198"/>
                  <a:gd name="T40" fmla="*/ 0 w 725"/>
                  <a:gd name="T41" fmla="*/ 0 h 1198"/>
                  <a:gd name="T42" fmla="*/ 0 w 725"/>
                  <a:gd name="T43" fmla="*/ 0 h 1198"/>
                  <a:gd name="T44" fmla="*/ 0 w 725"/>
                  <a:gd name="T45" fmla="*/ 0 h 1198"/>
                  <a:gd name="T46" fmla="*/ 0 w 725"/>
                  <a:gd name="T47" fmla="*/ 0 h 1198"/>
                  <a:gd name="T48" fmla="*/ 0 w 725"/>
                  <a:gd name="T49" fmla="*/ 0 h 1198"/>
                  <a:gd name="T50" fmla="*/ 0 w 725"/>
                  <a:gd name="T51" fmla="*/ 0 h 1198"/>
                  <a:gd name="T52" fmla="*/ 0 w 725"/>
                  <a:gd name="T53" fmla="*/ 0 h 1198"/>
                  <a:gd name="T54" fmla="*/ 0 w 725"/>
                  <a:gd name="T55" fmla="*/ 0 h 1198"/>
                  <a:gd name="T56" fmla="*/ 0 w 725"/>
                  <a:gd name="T57" fmla="*/ 0 h 1198"/>
                  <a:gd name="T58" fmla="*/ 0 w 725"/>
                  <a:gd name="T59" fmla="*/ 0 h 1198"/>
                  <a:gd name="T60" fmla="*/ 0 w 725"/>
                  <a:gd name="T61" fmla="*/ 0 h 1198"/>
                  <a:gd name="T62" fmla="*/ 0 w 725"/>
                  <a:gd name="T63" fmla="*/ 0 h 1198"/>
                  <a:gd name="T64" fmla="*/ 0 w 725"/>
                  <a:gd name="T65" fmla="*/ 0 h 1198"/>
                  <a:gd name="T66" fmla="*/ 0 w 725"/>
                  <a:gd name="T67" fmla="*/ 0 h 1198"/>
                  <a:gd name="T68" fmla="*/ 0 w 725"/>
                  <a:gd name="T69" fmla="*/ 0 h 1198"/>
                  <a:gd name="T70" fmla="*/ 0 w 725"/>
                  <a:gd name="T71" fmla="*/ 0 h 1198"/>
                  <a:gd name="T72" fmla="*/ 0 w 725"/>
                  <a:gd name="T73" fmla="*/ 0 h 1198"/>
                  <a:gd name="T74" fmla="*/ 0 w 725"/>
                  <a:gd name="T75" fmla="*/ 0 h 1198"/>
                  <a:gd name="T76" fmla="*/ 0 w 725"/>
                  <a:gd name="T77" fmla="*/ 0 h 119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25"/>
                  <a:gd name="T118" fmla="*/ 0 h 1198"/>
                  <a:gd name="T119" fmla="*/ 725 w 725"/>
                  <a:gd name="T120" fmla="*/ 1198 h 119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25" h="1198">
                    <a:moveTo>
                      <a:pt x="725" y="1005"/>
                    </a:moveTo>
                    <a:lnTo>
                      <a:pt x="630" y="990"/>
                    </a:lnTo>
                    <a:lnTo>
                      <a:pt x="549" y="986"/>
                    </a:lnTo>
                    <a:lnTo>
                      <a:pt x="460" y="978"/>
                    </a:lnTo>
                    <a:lnTo>
                      <a:pt x="359" y="963"/>
                    </a:lnTo>
                    <a:lnTo>
                      <a:pt x="314" y="932"/>
                    </a:lnTo>
                    <a:lnTo>
                      <a:pt x="193" y="780"/>
                    </a:lnTo>
                    <a:lnTo>
                      <a:pt x="256" y="825"/>
                    </a:lnTo>
                    <a:lnTo>
                      <a:pt x="297" y="861"/>
                    </a:lnTo>
                    <a:lnTo>
                      <a:pt x="274" y="753"/>
                    </a:lnTo>
                    <a:lnTo>
                      <a:pt x="228" y="712"/>
                    </a:lnTo>
                    <a:lnTo>
                      <a:pt x="162" y="600"/>
                    </a:lnTo>
                    <a:lnTo>
                      <a:pt x="225" y="653"/>
                    </a:lnTo>
                    <a:lnTo>
                      <a:pt x="266" y="668"/>
                    </a:lnTo>
                    <a:lnTo>
                      <a:pt x="256" y="590"/>
                    </a:lnTo>
                    <a:lnTo>
                      <a:pt x="211" y="532"/>
                    </a:lnTo>
                    <a:lnTo>
                      <a:pt x="167" y="487"/>
                    </a:lnTo>
                    <a:lnTo>
                      <a:pt x="121" y="355"/>
                    </a:lnTo>
                    <a:lnTo>
                      <a:pt x="207" y="464"/>
                    </a:lnTo>
                    <a:lnTo>
                      <a:pt x="256" y="504"/>
                    </a:lnTo>
                    <a:lnTo>
                      <a:pt x="261" y="337"/>
                    </a:lnTo>
                    <a:lnTo>
                      <a:pt x="274" y="271"/>
                    </a:lnTo>
                    <a:lnTo>
                      <a:pt x="301" y="240"/>
                    </a:lnTo>
                    <a:lnTo>
                      <a:pt x="341" y="190"/>
                    </a:lnTo>
                    <a:lnTo>
                      <a:pt x="405" y="167"/>
                    </a:lnTo>
                    <a:lnTo>
                      <a:pt x="437" y="153"/>
                    </a:lnTo>
                    <a:lnTo>
                      <a:pt x="347" y="68"/>
                    </a:lnTo>
                    <a:lnTo>
                      <a:pt x="251" y="90"/>
                    </a:lnTo>
                    <a:lnTo>
                      <a:pt x="188" y="127"/>
                    </a:lnTo>
                    <a:lnTo>
                      <a:pt x="167" y="162"/>
                    </a:lnTo>
                    <a:lnTo>
                      <a:pt x="184" y="107"/>
                    </a:lnTo>
                    <a:lnTo>
                      <a:pt x="220" y="90"/>
                    </a:lnTo>
                    <a:lnTo>
                      <a:pt x="278" y="68"/>
                    </a:lnTo>
                    <a:lnTo>
                      <a:pt x="324" y="60"/>
                    </a:lnTo>
                    <a:lnTo>
                      <a:pt x="297" y="45"/>
                    </a:lnTo>
                    <a:lnTo>
                      <a:pt x="251" y="32"/>
                    </a:lnTo>
                    <a:lnTo>
                      <a:pt x="211" y="17"/>
                    </a:lnTo>
                    <a:lnTo>
                      <a:pt x="188" y="0"/>
                    </a:lnTo>
                    <a:lnTo>
                      <a:pt x="136" y="37"/>
                    </a:lnTo>
                    <a:lnTo>
                      <a:pt x="104" y="68"/>
                    </a:lnTo>
                    <a:lnTo>
                      <a:pt x="73" y="107"/>
                    </a:lnTo>
                    <a:lnTo>
                      <a:pt x="27" y="130"/>
                    </a:lnTo>
                    <a:lnTo>
                      <a:pt x="18" y="172"/>
                    </a:lnTo>
                    <a:lnTo>
                      <a:pt x="0" y="240"/>
                    </a:lnTo>
                    <a:lnTo>
                      <a:pt x="0" y="342"/>
                    </a:lnTo>
                    <a:lnTo>
                      <a:pt x="5" y="450"/>
                    </a:lnTo>
                    <a:lnTo>
                      <a:pt x="8" y="573"/>
                    </a:lnTo>
                    <a:lnTo>
                      <a:pt x="31" y="698"/>
                    </a:lnTo>
                    <a:lnTo>
                      <a:pt x="58" y="830"/>
                    </a:lnTo>
                    <a:lnTo>
                      <a:pt x="73" y="941"/>
                    </a:lnTo>
                    <a:lnTo>
                      <a:pt x="95" y="1022"/>
                    </a:lnTo>
                    <a:lnTo>
                      <a:pt x="90" y="1095"/>
                    </a:lnTo>
                    <a:lnTo>
                      <a:pt x="99" y="1135"/>
                    </a:lnTo>
                    <a:lnTo>
                      <a:pt x="131" y="1166"/>
                    </a:lnTo>
                    <a:lnTo>
                      <a:pt x="171" y="1193"/>
                    </a:lnTo>
                    <a:lnTo>
                      <a:pt x="225" y="1198"/>
                    </a:lnTo>
                    <a:lnTo>
                      <a:pt x="251" y="1185"/>
                    </a:lnTo>
                    <a:lnTo>
                      <a:pt x="288" y="1181"/>
                    </a:lnTo>
                    <a:lnTo>
                      <a:pt x="374" y="1163"/>
                    </a:lnTo>
                    <a:lnTo>
                      <a:pt x="337" y="1118"/>
                    </a:lnTo>
                    <a:lnTo>
                      <a:pt x="297" y="1053"/>
                    </a:lnTo>
                    <a:lnTo>
                      <a:pt x="356" y="1099"/>
                    </a:lnTo>
                    <a:lnTo>
                      <a:pt x="401" y="1140"/>
                    </a:lnTo>
                    <a:lnTo>
                      <a:pt x="433" y="1163"/>
                    </a:lnTo>
                    <a:lnTo>
                      <a:pt x="477" y="1185"/>
                    </a:lnTo>
                    <a:lnTo>
                      <a:pt x="527" y="1185"/>
                    </a:lnTo>
                    <a:lnTo>
                      <a:pt x="575" y="1185"/>
                    </a:lnTo>
                    <a:lnTo>
                      <a:pt x="603" y="1172"/>
                    </a:lnTo>
                    <a:lnTo>
                      <a:pt x="616" y="1158"/>
                    </a:lnTo>
                    <a:lnTo>
                      <a:pt x="553" y="1122"/>
                    </a:lnTo>
                    <a:lnTo>
                      <a:pt x="491" y="1063"/>
                    </a:lnTo>
                    <a:lnTo>
                      <a:pt x="472" y="1036"/>
                    </a:lnTo>
                    <a:lnTo>
                      <a:pt x="523" y="1050"/>
                    </a:lnTo>
                    <a:lnTo>
                      <a:pt x="598" y="1108"/>
                    </a:lnTo>
                    <a:lnTo>
                      <a:pt x="630" y="1135"/>
                    </a:lnTo>
                    <a:lnTo>
                      <a:pt x="702" y="1140"/>
                    </a:lnTo>
                    <a:lnTo>
                      <a:pt x="725" y="1126"/>
                    </a:lnTo>
                    <a:lnTo>
                      <a:pt x="725" y="1095"/>
                    </a:lnTo>
                    <a:lnTo>
                      <a:pt x="725" y="1005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96" name="Freeform 178"/>
              <p:cNvSpPr>
                <a:spLocks/>
              </p:cNvSpPr>
              <p:nvPr/>
            </p:nvSpPr>
            <p:spPr bwMode="auto">
              <a:xfrm>
                <a:off x="176" y="1968"/>
                <a:ext cx="43" cy="110"/>
              </a:xfrm>
              <a:custGeom>
                <a:avLst/>
                <a:gdLst>
                  <a:gd name="T0" fmla="*/ 0 w 211"/>
                  <a:gd name="T1" fmla="*/ 0 h 553"/>
                  <a:gd name="T2" fmla="*/ 0 w 211"/>
                  <a:gd name="T3" fmla="*/ 0 h 553"/>
                  <a:gd name="T4" fmla="*/ 0 w 211"/>
                  <a:gd name="T5" fmla="*/ 0 h 553"/>
                  <a:gd name="T6" fmla="*/ 0 w 211"/>
                  <a:gd name="T7" fmla="*/ 0 h 553"/>
                  <a:gd name="T8" fmla="*/ 0 w 211"/>
                  <a:gd name="T9" fmla="*/ 0 h 553"/>
                  <a:gd name="T10" fmla="*/ 0 w 211"/>
                  <a:gd name="T11" fmla="*/ 0 h 553"/>
                  <a:gd name="T12" fmla="*/ 0 w 211"/>
                  <a:gd name="T13" fmla="*/ 0 h 553"/>
                  <a:gd name="T14" fmla="*/ 0 w 211"/>
                  <a:gd name="T15" fmla="*/ 0 h 553"/>
                  <a:gd name="T16" fmla="*/ 0 w 211"/>
                  <a:gd name="T17" fmla="*/ 0 h 553"/>
                  <a:gd name="T18" fmla="*/ 0 w 211"/>
                  <a:gd name="T19" fmla="*/ 0 h 553"/>
                  <a:gd name="T20" fmla="*/ 0 w 211"/>
                  <a:gd name="T21" fmla="*/ 0 h 553"/>
                  <a:gd name="T22" fmla="*/ 0 w 211"/>
                  <a:gd name="T23" fmla="*/ 0 h 553"/>
                  <a:gd name="T24" fmla="*/ 0 w 211"/>
                  <a:gd name="T25" fmla="*/ 0 h 553"/>
                  <a:gd name="T26" fmla="*/ 0 w 211"/>
                  <a:gd name="T27" fmla="*/ 0 h 55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11"/>
                  <a:gd name="T43" fmla="*/ 0 h 553"/>
                  <a:gd name="T44" fmla="*/ 211 w 211"/>
                  <a:gd name="T45" fmla="*/ 553 h 55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11" h="553">
                    <a:moveTo>
                      <a:pt x="211" y="553"/>
                    </a:moveTo>
                    <a:lnTo>
                      <a:pt x="173" y="535"/>
                    </a:lnTo>
                    <a:lnTo>
                      <a:pt x="134" y="490"/>
                    </a:lnTo>
                    <a:lnTo>
                      <a:pt x="99" y="410"/>
                    </a:lnTo>
                    <a:lnTo>
                      <a:pt x="81" y="342"/>
                    </a:lnTo>
                    <a:lnTo>
                      <a:pt x="53" y="265"/>
                    </a:lnTo>
                    <a:lnTo>
                      <a:pt x="41" y="192"/>
                    </a:lnTo>
                    <a:lnTo>
                      <a:pt x="19" y="81"/>
                    </a:lnTo>
                    <a:lnTo>
                      <a:pt x="0" y="0"/>
                    </a:lnTo>
                    <a:lnTo>
                      <a:pt x="45" y="162"/>
                    </a:lnTo>
                    <a:lnTo>
                      <a:pt x="81" y="287"/>
                    </a:lnTo>
                    <a:lnTo>
                      <a:pt x="121" y="373"/>
                    </a:lnTo>
                    <a:lnTo>
                      <a:pt x="183" y="463"/>
                    </a:lnTo>
                    <a:lnTo>
                      <a:pt x="211" y="553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97" name="Freeform 179"/>
              <p:cNvSpPr>
                <a:spLocks/>
              </p:cNvSpPr>
              <p:nvPr/>
            </p:nvSpPr>
            <p:spPr bwMode="auto">
              <a:xfrm>
                <a:off x="220" y="1878"/>
                <a:ext cx="167" cy="167"/>
              </a:xfrm>
              <a:custGeom>
                <a:avLst/>
                <a:gdLst>
                  <a:gd name="T0" fmla="*/ 0 w 838"/>
                  <a:gd name="T1" fmla="*/ 0 h 832"/>
                  <a:gd name="T2" fmla="*/ 0 w 838"/>
                  <a:gd name="T3" fmla="*/ 0 h 832"/>
                  <a:gd name="T4" fmla="*/ 0 w 838"/>
                  <a:gd name="T5" fmla="*/ 0 h 832"/>
                  <a:gd name="T6" fmla="*/ 0 w 838"/>
                  <a:gd name="T7" fmla="*/ 0 h 832"/>
                  <a:gd name="T8" fmla="*/ 0 w 838"/>
                  <a:gd name="T9" fmla="*/ 0 h 832"/>
                  <a:gd name="T10" fmla="*/ 0 w 838"/>
                  <a:gd name="T11" fmla="*/ 0 h 832"/>
                  <a:gd name="T12" fmla="*/ 0 w 838"/>
                  <a:gd name="T13" fmla="*/ 0 h 832"/>
                  <a:gd name="T14" fmla="*/ 0 w 838"/>
                  <a:gd name="T15" fmla="*/ 0 h 832"/>
                  <a:gd name="T16" fmla="*/ 0 w 838"/>
                  <a:gd name="T17" fmla="*/ 0 h 832"/>
                  <a:gd name="T18" fmla="*/ 0 w 838"/>
                  <a:gd name="T19" fmla="*/ 0 h 832"/>
                  <a:gd name="T20" fmla="*/ 0 w 838"/>
                  <a:gd name="T21" fmla="*/ 0 h 832"/>
                  <a:gd name="T22" fmla="*/ 0 w 838"/>
                  <a:gd name="T23" fmla="*/ 0 h 832"/>
                  <a:gd name="T24" fmla="*/ 0 w 838"/>
                  <a:gd name="T25" fmla="*/ 0 h 832"/>
                  <a:gd name="T26" fmla="*/ 0 w 838"/>
                  <a:gd name="T27" fmla="*/ 0 h 832"/>
                  <a:gd name="T28" fmla="*/ 0 w 838"/>
                  <a:gd name="T29" fmla="*/ 0 h 832"/>
                  <a:gd name="T30" fmla="*/ 0 w 838"/>
                  <a:gd name="T31" fmla="*/ 0 h 832"/>
                  <a:gd name="T32" fmla="*/ 0 w 838"/>
                  <a:gd name="T33" fmla="*/ 0 h 832"/>
                  <a:gd name="T34" fmla="*/ 0 w 838"/>
                  <a:gd name="T35" fmla="*/ 0 h 832"/>
                  <a:gd name="T36" fmla="*/ 0 w 838"/>
                  <a:gd name="T37" fmla="*/ 0 h 832"/>
                  <a:gd name="T38" fmla="*/ 0 w 838"/>
                  <a:gd name="T39" fmla="*/ 0 h 832"/>
                  <a:gd name="T40" fmla="*/ 0 w 838"/>
                  <a:gd name="T41" fmla="*/ 0 h 832"/>
                  <a:gd name="T42" fmla="*/ 0 w 838"/>
                  <a:gd name="T43" fmla="*/ 0 h 832"/>
                  <a:gd name="T44" fmla="*/ 0 w 838"/>
                  <a:gd name="T45" fmla="*/ 0 h 832"/>
                  <a:gd name="T46" fmla="*/ 0 w 838"/>
                  <a:gd name="T47" fmla="*/ 0 h 832"/>
                  <a:gd name="T48" fmla="*/ 0 w 838"/>
                  <a:gd name="T49" fmla="*/ 0 h 832"/>
                  <a:gd name="T50" fmla="*/ 0 w 838"/>
                  <a:gd name="T51" fmla="*/ 0 h 832"/>
                  <a:gd name="T52" fmla="*/ 0 w 838"/>
                  <a:gd name="T53" fmla="*/ 0 h 832"/>
                  <a:gd name="T54" fmla="*/ 0 w 838"/>
                  <a:gd name="T55" fmla="*/ 0 h 832"/>
                  <a:gd name="T56" fmla="*/ 0 w 838"/>
                  <a:gd name="T57" fmla="*/ 0 h 832"/>
                  <a:gd name="T58" fmla="*/ 0 w 838"/>
                  <a:gd name="T59" fmla="*/ 0 h 832"/>
                  <a:gd name="T60" fmla="*/ 0 w 838"/>
                  <a:gd name="T61" fmla="*/ 0 h 832"/>
                  <a:gd name="T62" fmla="*/ 0 w 838"/>
                  <a:gd name="T63" fmla="*/ 0 h 832"/>
                  <a:gd name="T64" fmla="*/ 0 w 838"/>
                  <a:gd name="T65" fmla="*/ 0 h 832"/>
                  <a:gd name="T66" fmla="*/ 0 w 838"/>
                  <a:gd name="T67" fmla="*/ 0 h 832"/>
                  <a:gd name="T68" fmla="*/ 0 w 838"/>
                  <a:gd name="T69" fmla="*/ 0 h 832"/>
                  <a:gd name="T70" fmla="*/ 0 w 838"/>
                  <a:gd name="T71" fmla="*/ 0 h 832"/>
                  <a:gd name="T72" fmla="*/ 0 w 838"/>
                  <a:gd name="T73" fmla="*/ 0 h 832"/>
                  <a:gd name="T74" fmla="*/ 0 w 838"/>
                  <a:gd name="T75" fmla="*/ 0 h 832"/>
                  <a:gd name="T76" fmla="*/ 0 w 838"/>
                  <a:gd name="T77" fmla="*/ 0 h 832"/>
                  <a:gd name="T78" fmla="*/ 0 w 838"/>
                  <a:gd name="T79" fmla="*/ 0 h 832"/>
                  <a:gd name="T80" fmla="*/ 0 w 838"/>
                  <a:gd name="T81" fmla="*/ 0 h 832"/>
                  <a:gd name="T82" fmla="*/ 0 w 838"/>
                  <a:gd name="T83" fmla="*/ 0 h 832"/>
                  <a:gd name="T84" fmla="*/ 0 w 838"/>
                  <a:gd name="T85" fmla="*/ 0 h 832"/>
                  <a:gd name="T86" fmla="*/ 0 w 838"/>
                  <a:gd name="T87" fmla="*/ 0 h 832"/>
                  <a:gd name="T88" fmla="*/ 0 w 838"/>
                  <a:gd name="T89" fmla="*/ 0 h 832"/>
                  <a:gd name="T90" fmla="*/ 0 w 838"/>
                  <a:gd name="T91" fmla="*/ 0 h 832"/>
                  <a:gd name="T92" fmla="*/ 0 w 838"/>
                  <a:gd name="T93" fmla="*/ 0 h 832"/>
                  <a:gd name="T94" fmla="*/ 0 w 838"/>
                  <a:gd name="T95" fmla="*/ 0 h 832"/>
                  <a:gd name="T96" fmla="*/ 0 w 838"/>
                  <a:gd name="T97" fmla="*/ 0 h 832"/>
                  <a:gd name="T98" fmla="*/ 0 w 838"/>
                  <a:gd name="T99" fmla="*/ 0 h 832"/>
                  <a:gd name="T100" fmla="*/ 0 w 838"/>
                  <a:gd name="T101" fmla="*/ 0 h 832"/>
                  <a:gd name="T102" fmla="*/ 0 w 838"/>
                  <a:gd name="T103" fmla="*/ 0 h 832"/>
                  <a:gd name="T104" fmla="*/ 0 w 838"/>
                  <a:gd name="T105" fmla="*/ 0 h 832"/>
                  <a:gd name="T106" fmla="*/ 0 w 838"/>
                  <a:gd name="T107" fmla="*/ 0 h 832"/>
                  <a:gd name="T108" fmla="*/ 0 w 838"/>
                  <a:gd name="T109" fmla="*/ 0 h 832"/>
                  <a:gd name="T110" fmla="*/ 0 w 838"/>
                  <a:gd name="T111" fmla="*/ 0 h 83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838"/>
                  <a:gd name="T169" fmla="*/ 0 h 832"/>
                  <a:gd name="T170" fmla="*/ 838 w 838"/>
                  <a:gd name="T171" fmla="*/ 832 h 83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838" h="832">
                    <a:moveTo>
                      <a:pt x="155" y="0"/>
                    </a:moveTo>
                    <a:lnTo>
                      <a:pt x="253" y="30"/>
                    </a:lnTo>
                    <a:lnTo>
                      <a:pt x="298" y="70"/>
                    </a:lnTo>
                    <a:lnTo>
                      <a:pt x="326" y="153"/>
                    </a:lnTo>
                    <a:lnTo>
                      <a:pt x="326" y="228"/>
                    </a:lnTo>
                    <a:lnTo>
                      <a:pt x="311" y="272"/>
                    </a:lnTo>
                    <a:lnTo>
                      <a:pt x="320" y="350"/>
                    </a:lnTo>
                    <a:lnTo>
                      <a:pt x="320" y="408"/>
                    </a:lnTo>
                    <a:lnTo>
                      <a:pt x="306" y="423"/>
                    </a:lnTo>
                    <a:lnTo>
                      <a:pt x="320" y="445"/>
                    </a:lnTo>
                    <a:lnTo>
                      <a:pt x="329" y="467"/>
                    </a:lnTo>
                    <a:lnTo>
                      <a:pt x="311" y="490"/>
                    </a:lnTo>
                    <a:lnTo>
                      <a:pt x="311" y="513"/>
                    </a:lnTo>
                    <a:lnTo>
                      <a:pt x="347" y="521"/>
                    </a:lnTo>
                    <a:lnTo>
                      <a:pt x="343" y="544"/>
                    </a:lnTo>
                    <a:lnTo>
                      <a:pt x="378" y="557"/>
                    </a:lnTo>
                    <a:lnTo>
                      <a:pt x="411" y="548"/>
                    </a:lnTo>
                    <a:lnTo>
                      <a:pt x="433" y="557"/>
                    </a:lnTo>
                    <a:lnTo>
                      <a:pt x="532" y="571"/>
                    </a:lnTo>
                    <a:lnTo>
                      <a:pt x="622" y="567"/>
                    </a:lnTo>
                    <a:lnTo>
                      <a:pt x="679" y="571"/>
                    </a:lnTo>
                    <a:lnTo>
                      <a:pt x="717" y="594"/>
                    </a:lnTo>
                    <a:lnTo>
                      <a:pt x="807" y="594"/>
                    </a:lnTo>
                    <a:lnTo>
                      <a:pt x="838" y="625"/>
                    </a:lnTo>
                    <a:lnTo>
                      <a:pt x="838" y="660"/>
                    </a:lnTo>
                    <a:lnTo>
                      <a:pt x="833" y="719"/>
                    </a:lnTo>
                    <a:lnTo>
                      <a:pt x="762" y="738"/>
                    </a:lnTo>
                    <a:lnTo>
                      <a:pt x="762" y="700"/>
                    </a:lnTo>
                    <a:lnTo>
                      <a:pt x="757" y="669"/>
                    </a:lnTo>
                    <a:lnTo>
                      <a:pt x="743" y="656"/>
                    </a:lnTo>
                    <a:lnTo>
                      <a:pt x="739" y="692"/>
                    </a:lnTo>
                    <a:lnTo>
                      <a:pt x="734" y="738"/>
                    </a:lnTo>
                    <a:lnTo>
                      <a:pt x="717" y="765"/>
                    </a:lnTo>
                    <a:lnTo>
                      <a:pt x="685" y="800"/>
                    </a:lnTo>
                    <a:lnTo>
                      <a:pt x="610" y="818"/>
                    </a:lnTo>
                    <a:lnTo>
                      <a:pt x="550" y="828"/>
                    </a:lnTo>
                    <a:lnTo>
                      <a:pt x="482" y="832"/>
                    </a:lnTo>
                    <a:lnTo>
                      <a:pt x="569" y="782"/>
                    </a:lnTo>
                    <a:lnTo>
                      <a:pt x="627" y="738"/>
                    </a:lnTo>
                    <a:lnTo>
                      <a:pt x="639" y="700"/>
                    </a:lnTo>
                    <a:lnTo>
                      <a:pt x="631" y="669"/>
                    </a:lnTo>
                    <a:lnTo>
                      <a:pt x="582" y="665"/>
                    </a:lnTo>
                    <a:lnTo>
                      <a:pt x="564" y="700"/>
                    </a:lnTo>
                    <a:lnTo>
                      <a:pt x="550" y="742"/>
                    </a:lnTo>
                    <a:lnTo>
                      <a:pt x="505" y="787"/>
                    </a:lnTo>
                    <a:lnTo>
                      <a:pt x="456" y="823"/>
                    </a:lnTo>
                    <a:lnTo>
                      <a:pt x="406" y="828"/>
                    </a:lnTo>
                    <a:lnTo>
                      <a:pt x="329" y="823"/>
                    </a:lnTo>
                    <a:lnTo>
                      <a:pt x="411" y="759"/>
                    </a:lnTo>
                    <a:lnTo>
                      <a:pt x="469" y="727"/>
                    </a:lnTo>
                    <a:lnTo>
                      <a:pt x="514" y="692"/>
                    </a:lnTo>
                    <a:lnTo>
                      <a:pt x="528" y="665"/>
                    </a:lnTo>
                    <a:lnTo>
                      <a:pt x="524" y="637"/>
                    </a:lnTo>
                    <a:lnTo>
                      <a:pt x="497" y="633"/>
                    </a:lnTo>
                    <a:lnTo>
                      <a:pt x="465" y="660"/>
                    </a:lnTo>
                    <a:lnTo>
                      <a:pt x="447" y="697"/>
                    </a:lnTo>
                    <a:lnTo>
                      <a:pt x="406" y="742"/>
                    </a:lnTo>
                    <a:lnTo>
                      <a:pt x="356" y="765"/>
                    </a:lnTo>
                    <a:lnTo>
                      <a:pt x="320" y="787"/>
                    </a:lnTo>
                    <a:lnTo>
                      <a:pt x="280" y="805"/>
                    </a:lnTo>
                    <a:lnTo>
                      <a:pt x="234" y="813"/>
                    </a:lnTo>
                    <a:lnTo>
                      <a:pt x="181" y="813"/>
                    </a:lnTo>
                    <a:lnTo>
                      <a:pt x="129" y="804"/>
                    </a:lnTo>
                    <a:lnTo>
                      <a:pt x="244" y="765"/>
                    </a:lnTo>
                    <a:lnTo>
                      <a:pt x="288" y="742"/>
                    </a:lnTo>
                    <a:lnTo>
                      <a:pt x="320" y="700"/>
                    </a:lnTo>
                    <a:lnTo>
                      <a:pt x="326" y="665"/>
                    </a:lnTo>
                    <a:lnTo>
                      <a:pt x="298" y="665"/>
                    </a:lnTo>
                    <a:lnTo>
                      <a:pt x="285" y="697"/>
                    </a:lnTo>
                    <a:lnTo>
                      <a:pt x="262" y="723"/>
                    </a:lnTo>
                    <a:lnTo>
                      <a:pt x="225" y="751"/>
                    </a:lnTo>
                    <a:lnTo>
                      <a:pt x="185" y="779"/>
                    </a:lnTo>
                    <a:lnTo>
                      <a:pt x="132" y="802"/>
                    </a:lnTo>
                    <a:lnTo>
                      <a:pt x="91" y="787"/>
                    </a:lnTo>
                    <a:lnTo>
                      <a:pt x="72" y="765"/>
                    </a:lnTo>
                    <a:lnTo>
                      <a:pt x="42" y="709"/>
                    </a:lnTo>
                    <a:lnTo>
                      <a:pt x="100" y="697"/>
                    </a:lnTo>
                    <a:lnTo>
                      <a:pt x="212" y="683"/>
                    </a:lnTo>
                    <a:lnTo>
                      <a:pt x="280" y="652"/>
                    </a:lnTo>
                    <a:lnTo>
                      <a:pt x="315" y="621"/>
                    </a:lnTo>
                    <a:lnTo>
                      <a:pt x="329" y="585"/>
                    </a:lnTo>
                    <a:lnTo>
                      <a:pt x="334" y="567"/>
                    </a:lnTo>
                    <a:lnTo>
                      <a:pt x="315" y="567"/>
                    </a:lnTo>
                    <a:lnTo>
                      <a:pt x="293" y="594"/>
                    </a:lnTo>
                    <a:lnTo>
                      <a:pt x="257" y="642"/>
                    </a:lnTo>
                    <a:lnTo>
                      <a:pt x="176" y="669"/>
                    </a:lnTo>
                    <a:lnTo>
                      <a:pt x="100" y="693"/>
                    </a:lnTo>
                    <a:lnTo>
                      <a:pt x="42" y="709"/>
                    </a:lnTo>
                    <a:lnTo>
                      <a:pt x="19" y="616"/>
                    </a:lnTo>
                    <a:lnTo>
                      <a:pt x="14" y="548"/>
                    </a:lnTo>
                    <a:lnTo>
                      <a:pt x="14" y="489"/>
                    </a:lnTo>
                    <a:lnTo>
                      <a:pt x="91" y="530"/>
                    </a:lnTo>
                    <a:lnTo>
                      <a:pt x="181" y="548"/>
                    </a:lnTo>
                    <a:lnTo>
                      <a:pt x="253" y="544"/>
                    </a:lnTo>
                    <a:lnTo>
                      <a:pt x="271" y="536"/>
                    </a:lnTo>
                    <a:lnTo>
                      <a:pt x="280" y="513"/>
                    </a:lnTo>
                    <a:lnTo>
                      <a:pt x="239" y="513"/>
                    </a:lnTo>
                    <a:lnTo>
                      <a:pt x="196" y="526"/>
                    </a:lnTo>
                    <a:lnTo>
                      <a:pt x="88" y="530"/>
                    </a:lnTo>
                    <a:lnTo>
                      <a:pt x="14" y="490"/>
                    </a:lnTo>
                    <a:lnTo>
                      <a:pt x="10" y="405"/>
                    </a:lnTo>
                    <a:lnTo>
                      <a:pt x="5" y="345"/>
                    </a:lnTo>
                    <a:lnTo>
                      <a:pt x="0" y="287"/>
                    </a:lnTo>
                    <a:lnTo>
                      <a:pt x="10" y="188"/>
                    </a:lnTo>
                    <a:lnTo>
                      <a:pt x="32" y="153"/>
                    </a:lnTo>
                    <a:lnTo>
                      <a:pt x="100" y="108"/>
                    </a:lnTo>
                    <a:lnTo>
                      <a:pt x="78" y="113"/>
                    </a:lnTo>
                    <a:lnTo>
                      <a:pt x="10" y="143"/>
                    </a:lnTo>
                    <a:lnTo>
                      <a:pt x="37" y="81"/>
                    </a:lnTo>
                    <a:lnTo>
                      <a:pt x="60" y="48"/>
                    </a:lnTo>
                    <a:lnTo>
                      <a:pt x="78" y="26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98" name="Freeform 180"/>
              <p:cNvSpPr>
                <a:spLocks/>
              </p:cNvSpPr>
              <p:nvPr/>
            </p:nvSpPr>
            <p:spPr bwMode="auto">
              <a:xfrm>
                <a:off x="231" y="1940"/>
                <a:ext cx="42" cy="38"/>
              </a:xfrm>
              <a:custGeom>
                <a:avLst/>
                <a:gdLst>
                  <a:gd name="T0" fmla="*/ 0 w 209"/>
                  <a:gd name="T1" fmla="*/ 0 h 187"/>
                  <a:gd name="T2" fmla="*/ 0 w 209"/>
                  <a:gd name="T3" fmla="*/ 0 h 187"/>
                  <a:gd name="T4" fmla="*/ 0 w 209"/>
                  <a:gd name="T5" fmla="*/ 0 h 187"/>
                  <a:gd name="T6" fmla="*/ 0 w 209"/>
                  <a:gd name="T7" fmla="*/ 0 h 187"/>
                  <a:gd name="T8" fmla="*/ 0 w 209"/>
                  <a:gd name="T9" fmla="*/ 0 h 187"/>
                  <a:gd name="T10" fmla="*/ 0 w 209"/>
                  <a:gd name="T11" fmla="*/ 0 h 187"/>
                  <a:gd name="T12" fmla="*/ 0 w 209"/>
                  <a:gd name="T13" fmla="*/ 0 h 187"/>
                  <a:gd name="T14" fmla="*/ 0 w 209"/>
                  <a:gd name="T15" fmla="*/ 0 h 187"/>
                  <a:gd name="T16" fmla="*/ 0 w 209"/>
                  <a:gd name="T17" fmla="*/ 0 h 187"/>
                  <a:gd name="T18" fmla="*/ 0 w 209"/>
                  <a:gd name="T19" fmla="*/ 0 h 187"/>
                  <a:gd name="T20" fmla="*/ 0 w 209"/>
                  <a:gd name="T21" fmla="*/ 0 h 187"/>
                  <a:gd name="T22" fmla="*/ 0 w 209"/>
                  <a:gd name="T23" fmla="*/ 0 h 187"/>
                  <a:gd name="T24" fmla="*/ 0 w 209"/>
                  <a:gd name="T25" fmla="*/ 0 h 187"/>
                  <a:gd name="T26" fmla="*/ 0 w 209"/>
                  <a:gd name="T27" fmla="*/ 0 h 187"/>
                  <a:gd name="T28" fmla="*/ 0 w 209"/>
                  <a:gd name="T29" fmla="*/ 0 h 187"/>
                  <a:gd name="T30" fmla="*/ 0 w 209"/>
                  <a:gd name="T31" fmla="*/ 0 h 187"/>
                  <a:gd name="T32" fmla="*/ 0 w 209"/>
                  <a:gd name="T33" fmla="*/ 0 h 187"/>
                  <a:gd name="T34" fmla="*/ 0 w 209"/>
                  <a:gd name="T35" fmla="*/ 0 h 187"/>
                  <a:gd name="T36" fmla="*/ 0 w 209"/>
                  <a:gd name="T37" fmla="*/ 0 h 187"/>
                  <a:gd name="T38" fmla="*/ 0 w 209"/>
                  <a:gd name="T39" fmla="*/ 0 h 187"/>
                  <a:gd name="T40" fmla="*/ 0 w 209"/>
                  <a:gd name="T41" fmla="*/ 0 h 187"/>
                  <a:gd name="T42" fmla="*/ 0 w 209"/>
                  <a:gd name="T43" fmla="*/ 0 h 187"/>
                  <a:gd name="T44" fmla="*/ 0 w 209"/>
                  <a:gd name="T45" fmla="*/ 0 h 18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09"/>
                  <a:gd name="T70" fmla="*/ 0 h 187"/>
                  <a:gd name="T71" fmla="*/ 209 w 209"/>
                  <a:gd name="T72" fmla="*/ 187 h 18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09" h="187">
                    <a:moveTo>
                      <a:pt x="209" y="0"/>
                    </a:moveTo>
                    <a:lnTo>
                      <a:pt x="209" y="15"/>
                    </a:lnTo>
                    <a:lnTo>
                      <a:pt x="182" y="51"/>
                    </a:lnTo>
                    <a:lnTo>
                      <a:pt x="157" y="71"/>
                    </a:lnTo>
                    <a:lnTo>
                      <a:pt x="100" y="113"/>
                    </a:lnTo>
                    <a:lnTo>
                      <a:pt x="77" y="130"/>
                    </a:lnTo>
                    <a:lnTo>
                      <a:pt x="25" y="170"/>
                    </a:lnTo>
                    <a:lnTo>
                      <a:pt x="82" y="152"/>
                    </a:lnTo>
                    <a:lnTo>
                      <a:pt x="140" y="135"/>
                    </a:lnTo>
                    <a:lnTo>
                      <a:pt x="198" y="130"/>
                    </a:lnTo>
                    <a:lnTo>
                      <a:pt x="194" y="147"/>
                    </a:lnTo>
                    <a:lnTo>
                      <a:pt x="100" y="164"/>
                    </a:lnTo>
                    <a:lnTo>
                      <a:pt x="52" y="184"/>
                    </a:lnTo>
                    <a:lnTo>
                      <a:pt x="25" y="187"/>
                    </a:lnTo>
                    <a:lnTo>
                      <a:pt x="2" y="180"/>
                    </a:lnTo>
                    <a:lnTo>
                      <a:pt x="0" y="158"/>
                    </a:lnTo>
                    <a:lnTo>
                      <a:pt x="18" y="141"/>
                    </a:lnTo>
                    <a:lnTo>
                      <a:pt x="44" y="116"/>
                    </a:lnTo>
                    <a:lnTo>
                      <a:pt x="75" y="80"/>
                    </a:lnTo>
                    <a:lnTo>
                      <a:pt x="107" y="40"/>
                    </a:lnTo>
                    <a:lnTo>
                      <a:pt x="144" y="12"/>
                    </a:lnTo>
                    <a:lnTo>
                      <a:pt x="184" y="2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99" name="Freeform 181"/>
              <p:cNvSpPr>
                <a:spLocks/>
              </p:cNvSpPr>
              <p:nvPr/>
            </p:nvSpPr>
            <p:spPr bwMode="auto">
              <a:xfrm>
                <a:off x="232" y="1909"/>
                <a:ext cx="39" cy="49"/>
              </a:xfrm>
              <a:custGeom>
                <a:avLst/>
                <a:gdLst>
                  <a:gd name="T0" fmla="*/ 0 w 192"/>
                  <a:gd name="T1" fmla="*/ 0 h 246"/>
                  <a:gd name="T2" fmla="*/ 0 w 192"/>
                  <a:gd name="T3" fmla="*/ 0 h 246"/>
                  <a:gd name="T4" fmla="*/ 0 w 192"/>
                  <a:gd name="T5" fmla="*/ 0 h 246"/>
                  <a:gd name="T6" fmla="*/ 0 w 192"/>
                  <a:gd name="T7" fmla="*/ 0 h 246"/>
                  <a:gd name="T8" fmla="*/ 0 w 192"/>
                  <a:gd name="T9" fmla="*/ 0 h 246"/>
                  <a:gd name="T10" fmla="*/ 0 w 192"/>
                  <a:gd name="T11" fmla="*/ 0 h 246"/>
                  <a:gd name="T12" fmla="*/ 0 w 192"/>
                  <a:gd name="T13" fmla="*/ 0 h 246"/>
                  <a:gd name="T14" fmla="*/ 0 w 192"/>
                  <a:gd name="T15" fmla="*/ 0 h 246"/>
                  <a:gd name="T16" fmla="*/ 0 w 192"/>
                  <a:gd name="T17" fmla="*/ 0 h 246"/>
                  <a:gd name="T18" fmla="*/ 0 w 192"/>
                  <a:gd name="T19" fmla="*/ 0 h 246"/>
                  <a:gd name="T20" fmla="*/ 0 w 192"/>
                  <a:gd name="T21" fmla="*/ 0 h 246"/>
                  <a:gd name="T22" fmla="*/ 0 w 192"/>
                  <a:gd name="T23" fmla="*/ 0 h 246"/>
                  <a:gd name="T24" fmla="*/ 0 w 192"/>
                  <a:gd name="T25" fmla="*/ 0 h 246"/>
                  <a:gd name="T26" fmla="*/ 0 w 192"/>
                  <a:gd name="T27" fmla="*/ 0 h 246"/>
                  <a:gd name="T28" fmla="*/ 0 w 192"/>
                  <a:gd name="T29" fmla="*/ 0 h 246"/>
                  <a:gd name="T30" fmla="*/ 0 w 192"/>
                  <a:gd name="T31" fmla="*/ 0 h 246"/>
                  <a:gd name="T32" fmla="*/ 0 w 192"/>
                  <a:gd name="T33" fmla="*/ 0 h 24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92"/>
                  <a:gd name="T52" fmla="*/ 0 h 246"/>
                  <a:gd name="T53" fmla="*/ 192 w 192"/>
                  <a:gd name="T54" fmla="*/ 246 h 24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92" h="246">
                    <a:moveTo>
                      <a:pt x="156" y="0"/>
                    </a:moveTo>
                    <a:lnTo>
                      <a:pt x="183" y="4"/>
                    </a:lnTo>
                    <a:lnTo>
                      <a:pt x="192" y="27"/>
                    </a:lnTo>
                    <a:lnTo>
                      <a:pt x="190" y="46"/>
                    </a:lnTo>
                    <a:lnTo>
                      <a:pt x="174" y="71"/>
                    </a:lnTo>
                    <a:lnTo>
                      <a:pt x="152" y="78"/>
                    </a:lnTo>
                    <a:lnTo>
                      <a:pt x="110" y="106"/>
                    </a:lnTo>
                    <a:lnTo>
                      <a:pt x="69" y="140"/>
                    </a:lnTo>
                    <a:lnTo>
                      <a:pt x="41" y="184"/>
                    </a:lnTo>
                    <a:lnTo>
                      <a:pt x="8" y="231"/>
                    </a:lnTo>
                    <a:lnTo>
                      <a:pt x="0" y="246"/>
                    </a:lnTo>
                    <a:lnTo>
                      <a:pt x="8" y="190"/>
                    </a:lnTo>
                    <a:lnTo>
                      <a:pt x="16" y="141"/>
                    </a:lnTo>
                    <a:lnTo>
                      <a:pt x="31" y="99"/>
                    </a:lnTo>
                    <a:lnTo>
                      <a:pt x="57" y="60"/>
                    </a:lnTo>
                    <a:lnTo>
                      <a:pt x="128" y="6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00" name="Freeform 182"/>
              <p:cNvSpPr>
                <a:spLocks/>
              </p:cNvSpPr>
              <p:nvPr/>
            </p:nvSpPr>
            <p:spPr bwMode="auto">
              <a:xfrm>
                <a:off x="237" y="1860"/>
                <a:ext cx="41" cy="29"/>
              </a:xfrm>
              <a:custGeom>
                <a:avLst/>
                <a:gdLst>
                  <a:gd name="T0" fmla="*/ 0 w 204"/>
                  <a:gd name="T1" fmla="*/ 0 h 141"/>
                  <a:gd name="T2" fmla="*/ 0 w 204"/>
                  <a:gd name="T3" fmla="*/ 0 h 141"/>
                  <a:gd name="T4" fmla="*/ 0 w 204"/>
                  <a:gd name="T5" fmla="*/ 0 h 141"/>
                  <a:gd name="T6" fmla="*/ 0 w 204"/>
                  <a:gd name="T7" fmla="*/ 0 h 141"/>
                  <a:gd name="T8" fmla="*/ 0 w 204"/>
                  <a:gd name="T9" fmla="*/ 0 h 141"/>
                  <a:gd name="T10" fmla="*/ 0 w 204"/>
                  <a:gd name="T11" fmla="*/ 0 h 141"/>
                  <a:gd name="T12" fmla="*/ 0 w 204"/>
                  <a:gd name="T13" fmla="*/ 0 h 141"/>
                  <a:gd name="T14" fmla="*/ 0 w 204"/>
                  <a:gd name="T15" fmla="*/ 0 h 141"/>
                  <a:gd name="T16" fmla="*/ 0 w 204"/>
                  <a:gd name="T17" fmla="*/ 0 h 141"/>
                  <a:gd name="T18" fmla="*/ 0 w 204"/>
                  <a:gd name="T19" fmla="*/ 0 h 1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04"/>
                  <a:gd name="T31" fmla="*/ 0 h 141"/>
                  <a:gd name="T32" fmla="*/ 204 w 204"/>
                  <a:gd name="T33" fmla="*/ 141 h 14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04" h="141">
                    <a:moveTo>
                      <a:pt x="204" y="141"/>
                    </a:moveTo>
                    <a:lnTo>
                      <a:pt x="169" y="110"/>
                    </a:lnTo>
                    <a:lnTo>
                      <a:pt x="111" y="89"/>
                    </a:lnTo>
                    <a:lnTo>
                      <a:pt x="71" y="78"/>
                    </a:lnTo>
                    <a:lnTo>
                      <a:pt x="0" y="0"/>
                    </a:lnTo>
                    <a:lnTo>
                      <a:pt x="53" y="30"/>
                    </a:lnTo>
                    <a:lnTo>
                      <a:pt x="103" y="51"/>
                    </a:lnTo>
                    <a:lnTo>
                      <a:pt x="138" y="69"/>
                    </a:lnTo>
                    <a:lnTo>
                      <a:pt x="155" y="89"/>
                    </a:lnTo>
                    <a:lnTo>
                      <a:pt x="204" y="141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01" name="Freeform 183"/>
              <p:cNvSpPr>
                <a:spLocks/>
              </p:cNvSpPr>
              <p:nvPr/>
            </p:nvSpPr>
            <p:spPr bwMode="auto">
              <a:xfrm>
                <a:off x="286" y="1913"/>
                <a:ext cx="23" cy="73"/>
              </a:xfrm>
              <a:custGeom>
                <a:avLst/>
                <a:gdLst>
                  <a:gd name="T0" fmla="*/ 0 w 115"/>
                  <a:gd name="T1" fmla="*/ 0 h 368"/>
                  <a:gd name="T2" fmla="*/ 0 w 115"/>
                  <a:gd name="T3" fmla="*/ 0 h 368"/>
                  <a:gd name="T4" fmla="*/ 0 w 115"/>
                  <a:gd name="T5" fmla="*/ 0 h 368"/>
                  <a:gd name="T6" fmla="*/ 0 w 115"/>
                  <a:gd name="T7" fmla="*/ 0 h 368"/>
                  <a:gd name="T8" fmla="*/ 0 w 115"/>
                  <a:gd name="T9" fmla="*/ 0 h 368"/>
                  <a:gd name="T10" fmla="*/ 0 w 115"/>
                  <a:gd name="T11" fmla="*/ 0 h 368"/>
                  <a:gd name="T12" fmla="*/ 0 w 115"/>
                  <a:gd name="T13" fmla="*/ 0 h 368"/>
                  <a:gd name="T14" fmla="*/ 0 w 115"/>
                  <a:gd name="T15" fmla="*/ 0 h 368"/>
                  <a:gd name="T16" fmla="*/ 0 w 115"/>
                  <a:gd name="T17" fmla="*/ 0 h 368"/>
                  <a:gd name="T18" fmla="*/ 0 w 115"/>
                  <a:gd name="T19" fmla="*/ 0 h 368"/>
                  <a:gd name="T20" fmla="*/ 0 w 115"/>
                  <a:gd name="T21" fmla="*/ 0 h 368"/>
                  <a:gd name="T22" fmla="*/ 0 w 115"/>
                  <a:gd name="T23" fmla="*/ 0 h 368"/>
                  <a:gd name="T24" fmla="*/ 0 w 115"/>
                  <a:gd name="T25" fmla="*/ 0 h 368"/>
                  <a:gd name="T26" fmla="*/ 0 w 115"/>
                  <a:gd name="T27" fmla="*/ 0 h 368"/>
                  <a:gd name="T28" fmla="*/ 0 w 115"/>
                  <a:gd name="T29" fmla="*/ 0 h 368"/>
                  <a:gd name="T30" fmla="*/ 0 w 115"/>
                  <a:gd name="T31" fmla="*/ 0 h 368"/>
                  <a:gd name="T32" fmla="*/ 0 w 115"/>
                  <a:gd name="T33" fmla="*/ 0 h 368"/>
                  <a:gd name="T34" fmla="*/ 0 w 115"/>
                  <a:gd name="T35" fmla="*/ 0 h 368"/>
                  <a:gd name="T36" fmla="*/ 0 w 115"/>
                  <a:gd name="T37" fmla="*/ 0 h 3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15"/>
                  <a:gd name="T58" fmla="*/ 0 h 368"/>
                  <a:gd name="T59" fmla="*/ 115 w 115"/>
                  <a:gd name="T60" fmla="*/ 368 h 3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15" h="368">
                    <a:moveTo>
                      <a:pt x="115" y="368"/>
                    </a:moveTo>
                    <a:lnTo>
                      <a:pt x="58" y="368"/>
                    </a:lnTo>
                    <a:lnTo>
                      <a:pt x="40" y="364"/>
                    </a:lnTo>
                    <a:lnTo>
                      <a:pt x="40" y="349"/>
                    </a:lnTo>
                    <a:lnTo>
                      <a:pt x="28" y="336"/>
                    </a:lnTo>
                    <a:lnTo>
                      <a:pt x="9" y="323"/>
                    </a:lnTo>
                    <a:lnTo>
                      <a:pt x="19" y="309"/>
                    </a:lnTo>
                    <a:lnTo>
                      <a:pt x="19" y="291"/>
                    </a:lnTo>
                    <a:lnTo>
                      <a:pt x="5" y="269"/>
                    </a:lnTo>
                    <a:lnTo>
                      <a:pt x="5" y="246"/>
                    </a:lnTo>
                    <a:lnTo>
                      <a:pt x="14" y="219"/>
                    </a:lnTo>
                    <a:lnTo>
                      <a:pt x="14" y="161"/>
                    </a:lnTo>
                    <a:lnTo>
                      <a:pt x="0" y="107"/>
                    </a:lnTo>
                    <a:lnTo>
                      <a:pt x="5" y="67"/>
                    </a:lnTo>
                    <a:lnTo>
                      <a:pt x="5" y="0"/>
                    </a:lnTo>
                    <a:lnTo>
                      <a:pt x="40" y="101"/>
                    </a:lnTo>
                    <a:lnTo>
                      <a:pt x="71" y="197"/>
                    </a:lnTo>
                    <a:lnTo>
                      <a:pt x="93" y="300"/>
                    </a:lnTo>
                    <a:lnTo>
                      <a:pt x="115" y="368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02" name="Freeform 184"/>
              <p:cNvSpPr>
                <a:spLocks/>
              </p:cNvSpPr>
              <p:nvPr/>
            </p:nvSpPr>
            <p:spPr bwMode="auto">
              <a:xfrm>
                <a:off x="233" y="1992"/>
                <a:ext cx="41" cy="14"/>
              </a:xfrm>
              <a:custGeom>
                <a:avLst/>
                <a:gdLst>
                  <a:gd name="T0" fmla="*/ 0 w 206"/>
                  <a:gd name="T1" fmla="*/ 0 h 69"/>
                  <a:gd name="T2" fmla="*/ 0 w 206"/>
                  <a:gd name="T3" fmla="*/ 0 h 69"/>
                  <a:gd name="T4" fmla="*/ 0 w 206"/>
                  <a:gd name="T5" fmla="*/ 0 h 69"/>
                  <a:gd name="T6" fmla="*/ 0 w 206"/>
                  <a:gd name="T7" fmla="*/ 0 h 69"/>
                  <a:gd name="T8" fmla="*/ 0 w 206"/>
                  <a:gd name="T9" fmla="*/ 0 h 69"/>
                  <a:gd name="T10" fmla="*/ 0 w 206"/>
                  <a:gd name="T11" fmla="*/ 0 h 69"/>
                  <a:gd name="T12" fmla="*/ 0 w 206"/>
                  <a:gd name="T13" fmla="*/ 0 h 69"/>
                  <a:gd name="T14" fmla="*/ 0 w 206"/>
                  <a:gd name="T15" fmla="*/ 0 h 69"/>
                  <a:gd name="T16" fmla="*/ 0 w 206"/>
                  <a:gd name="T17" fmla="*/ 0 h 69"/>
                  <a:gd name="T18" fmla="*/ 0 w 206"/>
                  <a:gd name="T19" fmla="*/ 0 h 69"/>
                  <a:gd name="T20" fmla="*/ 0 w 206"/>
                  <a:gd name="T21" fmla="*/ 0 h 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6"/>
                  <a:gd name="T34" fmla="*/ 0 h 69"/>
                  <a:gd name="T35" fmla="*/ 206 w 206"/>
                  <a:gd name="T36" fmla="*/ 69 h 6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6" h="69">
                    <a:moveTo>
                      <a:pt x="42" y="34"/>
                    </a:moveTo>
                    <a:lnTo>
                      <a:pt x="87" y="15"/>
                    </a:lnTo>
                    <a:lnTo>
                      <a:pt x="129" y="3"/>
                    </a:lnTo>
                    <a:lnTo>
                      <a:pt x="184" y="0"/>
                    </a:lnTo>
                    <a:lnTo>
                      <a:pt x="206" y="4"/>
                    </a:lnTo>
                    <a:lnTo>
                      <a:pt x="196" y="26"/>
                    </a:lnTo>
                    <a:lnTo>
                      <a:pt x="174" y="43"/>
                    </a:lnTo>
                    <a:lnTo>
                      <a:pt x="126" y="57"/>
                    </a:lnTo>
                    <a:lnTo>
                      <a:pt x="50" y="69"/>
                    </a:lnTo>
                    <a:lnTo>
                      <a:pt x="0" y="65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03" name="Freeform 185"/>
              <p:cNvSpPr>
                <a:spLocks/>
              </p:cNvSpPr>
              <p:nvPr/>
            </p:nvSpPr>
            <p:spPr bwMode="auto">
              <a:xfrm>
                <a:off x="284" y="1999"/>
                <a:ext cx="25" cy="31"/>
              </a:xfrm>
              <a:custGeom>
                <a:avLst/>
                <a:gdLst>
                  <a:gd name="T0" fmla="*/ 0 w 124"/>
                  <a:gd name="T1" fmla="*/ 0 h 154"/>
                  <a:gd name="T2" fmla="*/ 0 w 124"/>
                  <a:gd name="T3" fmla="*/ 0 h 154"/>
                  <a:gd name="T4" fmla="*/ 0 w 124"/>
                  <a:gd name="T5" fmla="*/ 0 h 154"/>
                  <a:gd name="T6" fmla="*/ 0 w 124"/>
                  <a:gd name="T7" fmla="*/ 0 h 154"/>
                  <a:gd name="T8" fmla="*/ 0 w 124"/>
                  <a:gd name="T9" fmla="*/ 0 h 154"/>
                  <a:gd name="T10" fmla="*/ 0 w 124"/>
                  <a:gd name="T11" fmla="*/ 0 h 154"/>
                  <a:gd name="T12" fmla="*/ 0 w 124"/>
                  <a:gd name="T13" fmla="*/ 0 h 154"/>
                  <a:gd name="T14" fmla="*/ 0 w 124"/>
                  <a:gd name="T15" fmla="*/ 0 h 154"/>
                  <a:gd name="T16" fmla="*/ 0 w 124"/>
                  <a:gd name="T17" fmla="*/ 0 h 154"/>
                  <a:gd name="T18" fmla="*/ 0 w 124"/>
                  <a:gd name="T19" fmla="*/ 0 h 154"/>
                  <a:gd name="T20" fmla="*/ 0 w 124"/>
                  <a:gd name="T21" fmla="*/ 0 h 154"/>
                  <a:gd name="T22" fmla="*/ 0 w 124"/>
                  <a:gd name="T23" fmla="*/ 0 h 154"/>
                  <a:gd name="T24" fmla="*/ 0 w 124"/>
                  <a:gd name="T25" fmla="*/ 0 h 15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4"/>
                  <a:gd name="T40" fmla="*/ 0 h 154"/>
                  <a:gd name="T41" fmla="*/ 124 w 124"/>
                  <a:gd name="T42" fmla="*/ 154 h 15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4" h="154">
                    <a:moveTo>
                      <a:pt x="67" y="43"/>
                    </a:moveTo>
                    <a:lnTo>
                      <a:pt x="82" y="9"/>
                    </a:lnTo>
                    <a:lnTo>
                      <a:pt x="106" y="0"/>
                    </a:lnTo>
                    <a:lnTo>
                      <a:pt x="122" y="7"/>
                    </a:lnTo>
                    <a:lnTo>
                      <a:pt x="124" y="25"/>
                    </a:lnTo>
                    <a:lnTo>
                      <a:pt x="114" y="55"/>
                    </a:lnTo>
                    <a:lnTo>
                      <a:pt x="95" y="82"/>
                    </a:lnTo>
                    <a:lnTo>
                      <a:pt x="73" y="108"/>
                    </a:lnTo>
                    <a:lnTo>
                      <a:pt x="45" y="133"/>
                    </a:lnTo>
                    <a:lnTo>
                      <a:pt x="0" y="154"/>
                    </a:lnTo>
                    <a:lnTo>
                      <a:pt x="40" y="110"/>
                    </a:lnTo>
                    <a:lnTo>
                      <a:pt x="53" y="78"/>
                    </a:lnTo>
                    <a:lnTo>
                      <a:pt x="67" y="43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04" name="Freeform 186"/>
              <p:cNvSpPr>
                <a:spLocks/>
              </p:cNvSpPr>
              <p:nvPr/>
            </p:nvSpPr>
            <p:spPr bwMode="auto">
              <a:xfrm>
                <a:off x="208" y="1836"/>
                <a:ext cx="60" cy="37"/>
              </a:xfrm>
              <a:custGeom>
                <a:avLst/>
                <a:gdLst>
                  <a:gd name="T0" fmla="*/ 0 w 298"/>
                  <a:gd name="T1" fmla="*/ 0 h 186"/>
                  <a:gd name="T2" fmla="*/ 0 w 298"/>
                  <a:gd name="T3" fmla="*/ 0 h 186"/>
                  <a:gd name="T4" fmla="*/ 0 w 298"/>
                  <a:gd name="T5" fmla="*/ 0 h 186"/>
                  <a:gd name="T6" fmla="*/ 0 w 298"/>
                  <a:gd name="T7" fmla="*/ 0 h 186"/>
                  <a:gd name="T8" fmla="*/ 0 w 298"/>
                  <a:gd name="T9" fmla="*/ 0 h 186"/>
                  <a:gd name="T10" fmla="*/ 0 w 298"/>
                  <a:gd name="T11" fmla="*/ 0 h 186"/>
                  <a:gd name="T12" fmla="*/ 0 w 298"/>
                  <a:gd name="T13" fmla="*/ 0 h 186"/>
                  <a:gd name="T14" fmla="*/ 0 w 298"/>
                  <a:gd name="T15" fmla="*/ 0 h 186"/>
                  <a:gd name="T16" fmla="*/ 0 w 298"/>
                  <a:gd name="T17" fmla="*/ 0 h 186"/>
                  <a:gd name="T18" fmla="*/ 0 w 298"/>
                  <a:gd name="T19" fmla="*/ 0 h 186"/>
                  <a:gd name="T20" fmla="*/ 0 w 298"/>
                  <a:gd name="T21" fmla="*/ 0 h 186"/>
                  <a:gd name="T22" fmla="*/ 0 w 298"/>
                  <a:gd name="T23" fmla="*/ 0 h 18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98"/>
                  <a:gd name="T37" fmla="*/ 0 h 186"/>
                  <a:gd name="T38" fmla="*/ 298 w 298"/>
                  <a:gd name="T39" fmla="*/ 186 h 18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98" h="186">
                    <a:moveTo>
                      <a:pt x="298" y="186"/>
                    </a:moveTo>
                    <a:lnTo>
                      <a:pt x="289" y="109"/>
                    </a:lnTo>
                    <a:lnTo>
                      <a:pt x="226" y="82"/>
                    </a:lnTo>
                    <a:lnTo>
                      <a:pt x="142" y="49"/>
                    </a:lnTo>
                    <a:lnTo>
                      <a:pt x="80" y="25"/>
                    </a:lnTo>
                    <a:lnTo>
                      <a:pt x="23" y="0"/>
                    </a:lnTo>
                    <a:lnTo>
                      <a:pt x="0" y="53"/>
                    </a:lnTo>
                    <a:lnTo>
                      <a:pt x="55" y="84"/>
                    </a:lnTo>
                    <a:lnTo>
                      <a:pt x="119" y="107"/>
                    </a:lnTo>
                    <a:lnTo>
                      <a:pt x="168" y="122"/>
                    </a:lnTo>
                    <a:lnTo>
                      <a:pt x="229" y="154"/>
                    </a:lnTo>
                    <a:lnTo>
                      <a:pt x="298" y="186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914" name="Group 187"/>
            <p:cNvGrpSpPr>
              <a:grpSpLocks/>
            </p:cNvGrpSpPr>
            <p:nvPr/>
          </p:nvGrpSpPr>
          <p:grpSpPr bwMode="auto">
            <a:xfrm>
              <a:off x="134" y="1509"/>
              <a:ext cx="88" cy="101"/>
              <a:chOff x="141" y="2010"/>
              <a:chExt cx="123" cy="167"/>
            </a:xfrm>
          </p:grpSpPr>
          <p:sp>
            <p:nvSpPr>
              <p:cNvPr id="22089" name="Freeform 188"/>
              <p:cNvSpPr>
                <a:spLocks/>
              </p:cNvSpPr>
              <p:nvPr/>
            </p:nvSpPr>
            <p:spPr bwMode="auto">
              <a:xfrm>
                <a:off x="141" y="2010"/>
                <a:ext cx="123" cy="167"/>
              </a:xfrm>
              <a:custGeom>
                <a:avLst/>
                <a:gdLst>
                  <a:gd name="T0" fmla="*/ 0 w 617"/>
                  <a:gd name="T1" fmla="*/ 0 h 835"/>
                  <a:gd name="T2" fmla="*/ 0 w 617"/>
                  <a:gd name="T3" fmla="*/ 0 h 835"/>
                  <a:gd name="T4" fmla="*/ 0 w 617"/>
                  <a:gd name="T5" fmla="*/ 0 h 835"/>
                  <a:gd name="T6" fmla="*/ 0 w 617"/>
                  <a:gd name="T7" fmla="*/ 0 h 835"/>
                  <a:gd name="T8" fmla="*/ 0 w 617"/>
                  <a:gd name="T9" fmla="*/ 0 h 835"/>
                  <a:gd name="T10" fmla="*/ 0 w 617"/>
                  <a:gd name="T11" fmla="*/ 0 h 835"/>
                  <a:gd name="T12" fmla="*/ 0 w 617"/>
                  <a:gd name="T13" fmla="*/ 0 h 835"/>
                  <a:gd name="T14" fmla="*/ 0 w 617"/>
                  <a:gd name="T15" fmla="*/ 0 h 835"/>
                  <a:gd name="T16" fmla="*/ 0 w 617"/>
                  <a:gd name="T17" fmla="*/ 0 h 835"/>
                  <a:gd name="T18" fmla="*/ 0 w 617"/>
                  <a:gd name="T19" fmla="*/ 0 h 835"/>
                  <a:gd name="T20" fmla="*/ 0 w 617"/>
                  <a:gd name="T21" fmla="*/ 0 h 835"/>
                  <a:gd name="T22" fmla="*/ 0 w 617"/>
                  <a:gd name="T23" fmla="*/ 0 h 835"/>
                  <a:gd name="T24" fmla="*/ 0 w 617"/>
                  <a:gd name="T25" fmla="*/ 0 h 835"/>
                  <a:gd name="T26" fmla="*/ 0 w 617"/>
                  <a:gd name="T27" fmla="*/ 0 h 835"/>
                  <a:gd name="T28" fmla="*/ 0 w 617"/>
                  <a:gd name="T29" fmla="*/ 0 h 835"/>
                  <a:gd name="T30" fmla="*/ 0 w 617"/>
                  <a:gd name="T31" fmla="*/ 0 h 835"/>
                  <a:gd name="T32" fmla="*/ 0 w 617"/>
                  <a:gd name="T33" fmla="*/ 0 h 835"/>
                  <a:gd name="T34" fmla="*/ 0 w 617"/>
                  <a:gd name="T35" fmla="*/ 0 h 835"/>
                  <a:gd name="T36" fmla="*/ 0 w 617"/>
                  <a:gd name="T37" fmla="*/ 0 h 835"/>
                  <a:gd name="T38" fmla="*/ 0 w 617"/>
                  <a:gd name="T39" fmla="*/ 0 h 835"/>
                  <a:gd name="T40" fmla="*/ 0 w 617"/>
                  <a:gd name="T41" fmla="*/ 0 h 835"/>
                  <a:gd name="T42" fmla="*/ 0 w 617"/>
                  <a:gd name="T43" fmla="*/ 0 h 835"/>
                  <a:gd name="T44" fmla="*/ 0 w 617"/>
                  <a:gd name="T45" fmla="*/ 0 h 835"/>
                  <a:gd name="T46" fmla="*/ 0 w 617"/>
                  <a:gd name="T47" fmla="*/ 0 h 83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617"/>
                  <a:gd name="T73" fmla="*/ 0 h 835"/>
                  <a:gd name="T74" fmla="*/ 617 w 617"/>
                  <a:gd name="T75" fmla="*/ 835 h 83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617" h="835">
                    <a:moveTo>
                      <a:pt x="342" y="123"/>
                    </a:moveTo>
                    <a:lnTo>
                      <a:pt x="229" y="113"/>
                    </a:lnTo>
                    <a:lnTo>
                      <a:pt x="160" y="96"/>
                    </a:lnTo>
                    <a:lnTo>
                      <a:pt x="139" y="64"/>
                    </a:lnTo>
                    <a:lnTo>
                      <a:pt x="139" y="38"/>
                    </a:lnTo>
                    <a:lnTo>
                      <a:pt x="121" y="15"/>
                    </a:lnTo>
                    <a:lnTo>
                      <a:pt x="58" y="0"/>
                    </a:lnTo>
                    <a:lnTo>
                      <a:pt x="0" y="5"/>
                    </a:lnTo>
                    <a:lnTo>
                      <a:pt x="70" y="650"/>
                    </a:lnTo>
                    <a:lnTo>
                      <a:pt x="121" y="710"/>
                    </a:lnTo>
                    <a:lnTo>
                      <a:pt x="183" y="768"/>
                    </a:lnTo>
                    <a:lnTo>
                      <a:pt x="273" y="813"/>
                    </a:lnTo>
                    <a:lnTo>
                      <a:pt x="377" y="827"/>
                    </a:lnTo>
                    <a:lnTo>
                      <a:pt x="518" y="835"/>
                    </a:lnTo>
                    <a:lnTo>
                      <a:pt x="599" y="823"/>
                    </a:lnTo>
                    <a:lnTo>
                      <a:pt x="617" y="777"/>
                    </a:lnTo>
                    <a:lnTo>
                      <a:pt x="608" y="718"/>
                    </a:lnTo>
                    <a:lnTo>
                      <a:pt x="550" y="537"/>
                    </a:lnTo>
                    <a:lnTo>
                      <a:pt x="500" y="357"/>
                    </a:lnTo>
                    <a:lnTo>
                      <a:pt x="478" y="221"/>
                    </a:lnTo>
                    <a:lnTo>
                      <a:pt x="478" y="186"/>
                    </a:lnTo>
                    <a:lnTo>
                      <a:pt x="446" y="136"/>
                    </a:lnTo>
                    <a:lnTo>
                      <a:pt x="409" y="123"/>
                    </a:lnTo>
                    <a:lnTo>
                      <a:pt x="342" y="123"/>
                    </a:lnTo>
                    <a:close/>
                  </a:path>
                </a:pathLst>
              </a:custGeom>
              <a:solidFill>
                <a:srgbClr val="40404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90" name="Freeform 189"/>
              <p:cNvSpPr>
                <a:spLocks/>
              </p:cNvSpPr>
              <p:nvPr/>
            </p:nvSpPr>
            <p:spPr bwMode="auto">
              <a:xfrm>
                <a:off x="143" y="2019"/>
                <a:ext cx="106" cy="153"/>
              </a:xfrm>
              <a:custGeom>
                <a:avLst/>
                <a:gdLst>
                  <a:gd name="T0" fmla="*/ 0 w 531"/>
                  <a:gd name="T1" fmla="*/ 0 h 766"/>
                  <a:gd name="T2" fmla="*/ 0 w 531"/>
                  <a:gd name="T3" fmla="*/ 0 h 766"/>
                  <a:gd name="T4" fmla="*/ 0 w 531"/>
                  <a:gd name="T5" fmla="*/ 0 h 766"/>
                  <a:gd name="T6" fmla="*/ 0 w 531"/>
                  <a:gd name="T7" fmla="*/ 0 h 766"/>
                  <a:gd name="T8" fmla="*/ 0 w 531"/>
                  <a:gd name="T9" fmla="*/ 0 h 766"/>
                  <a:gd name="T10" fmla="*/ 0 w 531"/>
                  <a:gd name="T11" fmla="*/ 0 h 766"/>
                  <a:gd name="T12" fmla="*/ 0 w 531"/>
                  <a:gd name="T13" fmla="*/ 0 h 766"/>
                  <a:gd name="T14" fmla="*/ 0 w 531"/>
                  <a:gd name="T15" fmla="*/ 0 h 766"/>
                  <a:gd name="T16" fmla="*/ 0 w 531"/>
                  <a:gd name="T17" fmla="*/ 0 h 766"/>
                  <a:gd name="T18" fmla="*/ 0 w 531"/>
                  <a:gd name="T19" fmla="*/ 0 h 766"/>
                  <a:gd name="T20" fmla="*/ 0 w 531"/>
                  <a:gd name="T21" fmla="*/ 0 h 766"/>
                  <a:gd name="T22" fmla="*/ 0 w 531"/>
                  <a:gd name="T23" fmla="*/ 0 h 766"/>
                  <a:gd name="T24" fmla="*/ 0 w 531"/>
                  <a:gd name="T25" fmla="*/ 0 h 766"/>
                  <a:gd name="T26" fmla="*/ 0 w 531"/>
                  <a:gd name="T27" fmla="*/ 0 h 766"/>
                  <a:gd name="T28" fmla="*/ 0 w 531"/>
                  <a:gd name="T29" fmla="*/ 0 h 766"/>
                  <a:gd name="T30" fmla="*/ 0 w 531"/>
                  <a:gd name="T31" fmla="*/ 0 h 766"/>
                  <a:gd name="T32" fmla="*/ 0 w 531"/>
                  <a:gd name="T33" fmla="*/ 0 h 766"/>
                  <a:gd name="T34" fmla="*/ 0 w 531"/>
                  <a:gd name="T35" fmla="*/ 0 h 766"/>
                  <a:gd name="T36" fmla="*/ 0 w 531"/>
                  <a:gd name="T37" fmla="*/ 0 h 766"/>
                  <a:gd name="T38" fmla="*/ 0 w 531"/>
                  <a:gd name="T39" fmla="*/ 0 h 766"/>
                  <a:gd name="T40" fmla="*/ 0 w 531"/>
                  <a:gd name="T41" fmla="*/ 0 h 76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31"/>
                  <a:gd name="T64" fmla="*/ 0 h 766"/>
                  <a:gd name="T65" fmla="*/ 531 w 531"/>
                  <a:gd name="T66" fmla="*/ 766 h 76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31" h="766">
                    <a:moveTo>
                      <a:pt x="347" y="154"/>
                    </a:moveTo>
                    <a:lnTo>
                      <a:pt x="248" y="150"/>
                    </a:lnTo>
                    <a:lnTo>
                      <a:pt x="143" y="131"/>
                    </a:lnTo>
                    <a:lnTo>
                      <a:pt x="81" y="99"/>
                    </a:lnTo>
                    <a:lnTo>
                      <a:pt x="46" y="72"/>
                    </a:lnTo>
                    <a:lnTo>
                      <a:pt x="0" y="0"/>
                    </a:lnTo>
                    <a:lnTo>
                      <a:pt x="67" y="589"/>
                    </a:lnTo>
                    <a:lnTo>
                      <a:pt x="113" y="643"/>
                    </a:lnTo>
                    <a:lnTo>
                      <a:pt x="162" y="694"/>
                    </a:lnTo>
                    <a:lnTo>
                      <a:pt x="225" y="729"/>
                    </a:lnTo>
                    <a:lnTo>
                      <a:pt x="279" y="747"/>
                    </a:lnTo>
                    <a:lnTo>
                      <a:pt x="347" y="756"/>
                    </a:lnTo>
                    <a:lnTo>
                      <a:pt x="409" y="766"/>
                    </a:lnTo>
                    <a:lnTo>
                      <a:pt x="480" y="766"/>
                    </a:lnTo>
                    <a:lnTo>
                      <a:pt x="512" y="756"/>
                    </a:lnTo>
                    <a:lnTo>
                      <a:pt x="531" y="729"/>
                    </a:lnTo>
                    <a:lnTo>
                      <a:pt x="522" y="685"/>
                    </a:lnTo>
                    <a:lnTo>
                      <a:pt x="476" y="581"/>
                    </a:lnTo>
                    <a:lnTo>
                      <a:pt x="399" y="229"/>
                    </a:lnTo>
                    <a:lnTo>
                      <a:pt x="387" y="180"/>
                    </a:lnTo>
                    <a:lnTo>
                      <a:pt x="347" y="154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915" name="Freeform 190"/>
            <p:cNvSpPr>
              <a:spLocks/>
            </p:cNvSpPr>
            <p:nvPr/>
          </p:nvSpPr>
          <p:spPr bwMode="auto">
            <a:xfrm>
              <a:off x="350" y="1624"/>
              <a:ext cx="7" cy="85"/>
            </a:xfrm>
            <a:custGeom>
              <a:avLst/>
              <a:gdLst>
                <a:gd name="T0" fmla="*/ 0 w 43"/>
                <a:gd name="T1" fmla="*/ 0 h 703"/>
                <a:gd name="T2" fmla="*/ 0 w 43"/>
                <a:gd name="T3" fmla="*/ 0 h 703"/>
                <a:gd name="T4" fmla="*/ 0 w 43"/>
                <a:gd name="T5" fmla="*/ 0 h 703"/>
                <a:gd name="T6" fmla="*/ 0 w 43"/>
                <a:gd name="T7" fmla="*/ 0 h 703"/>
                <a:gd name="T8" fmla="*/ 0 w 43"/>
                <a:gd name="T9" fmla="*/ 0 h 703"/>
                <a:gd name="T10" fmla="*/ 0 w 43"/>
                <a:gd name="T11" fmla="*/ 0 h 703"/>
                <a:gd name="T12" fmla="*/ 0 w 43"/>
                <a:gd name="T13" fmla="*/ 0 h 703"/>
                <a:gd name="T14" fmla="*/ 0 w 43"/>
                <a:gd name="T15" fmla="*/ 0 h 703"/>
                <a:gd name="T16" fmla="*/ 0 w 43"/>
                <a:gd name="T17" fmla="*/ 0 h 703"/>
                <a:gd name="T18" fmla="*/ 0 w 43"/>
                <a:gd name="T19" fmla="*/ 0 h 703"/>
                <a:gd name="T20" fmla="*/ 0 w 43"/>
                <a:gd name="T21" fmla="*/ 0 h 703"/>
                <a:gd name="T22" fmla="*/ 0 w 43"/>
                <a:gd name="T23" fmla="*/ 0 h 703"/>
                <a:gd name="T24" fmla="*/ 0 w 43"/>
                <a:gd name="T25" fmla="*/ 0 h 703"/>
                <a:gd name="T26" fmla="*/ 0 w 43"/>
                <a:gd name="T27" fmla="*/ 0 h 703"/>
                <a:gd name="T28" fmla="*/ 0 w 43"/>
                <a:gd name="T29" fmla="*/ 0 h 70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"/>
                <a:gd name="T46" fmla="*/ 0 h 703"/>
                <a:gd name="T47" fmla="*/ 43 w 43"/>
                <a:gd name="T48" fmla="*/ 703 h 70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" h="703">
                  <a:moveTo>
                    <a:pt x="29" y="0"/>
                  </a:moveTo>
                  <a:lnTo>
                    <a:pt x="43" y="36"/>
                  </a:lnTo>
                  <a:lnTo>
                    <a:pt x="27" y="63"/>
                  </a:lnTo>
                  <a:lnTo>
                    <a:pt x="14" y="122"/>
                  </a:lnTo>
                  <a:lnTo>
                    <a:pt x="32" y="176"/>
                  </a:lnTo>
                  <a:lnTo>
                    <a:pt x="21" y="491"/>
                  </a:lnTo>
                  <a:lnTo>
                    <a:pt x="21" y="693"/>
                  </a:lnTo>
                  <a:lnTo>
                    <a:pt x="0" y="703"/>
                  </a:lnTo>
                  <a:lnTo>
                    <a:pt x="2" y="284"/>
                  </a:lnTo>
                  <a:lnTo>
                    <a:pt x="21" y="184"/>
                  </a:lnTo>
                  <a:lnTo>
                    <a:pt x="10" y="137"/>
                  </a:lnTo>
                  <a:lnTo>
                    <a:pt x="4" y="120"/>
                  </a:lnTo>
                  <a:lnTo>
                    <a:pt x="12" y="69"/>
                  </a:lnTo>
                  <a:lnTo>
                    <a:pt x="27" y="4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6" name="Freeform 191"/>
            <p:cNvSpPr>
              <a:spLocks/>
            </p:cNvSpPr>
            <p:nvPr/>
          </p:nvSpPr>
          <p:spPr bwMode="auto">
            <a:xfrm>
              <a:off x="325" y="1625"/>
              <a:ext cx="15" cy="4"/>
            </a:xfrm>
            <a:custGeom>
              <a:avLst/>
              <a:gdLst>
                <a:gd name="T0" fmla="*/ 0 w 112"/>
                <a:gd name="T1" fmla="*/ 0 h 36"/>
                <a:gd name="T2" fmla="*/ 0 w 112"/>
                <a:gd name="T3" fmla="*/ 0 h 36"/>
                <a:gd name="T4" fmla="*/ 0 w 112"/>
                <a:gd name="T5" fmla="*/ 0 h 36"/>
                <a:gd name="T6" fmla="*/ 0 w 112"/>
                <a:gd name="T7" fmla="*/ 0 h 36"/>
                <a:gd name="T8" fmla="*/ 0 w 112"/>
                <a:gd name="T9" fmla="*/ 0 h 36"/>
                <a:gd name="T10" fmla="*/ 0 w 112"/>
                <a:gd name="T11" fmla="*/ 0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2"/>
                <a:gd name="T19" fmla="*/ 0 h 36"/>
                <a:gd name="T20" fmla="*/ 112 w 112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2" h="36">
                  <a:moveTo>
                    <a:pt x="112" y="0"/>
                  </a:moveTo>
                  <a:lnTo>
                    <a:pt x="57" y="26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9" y="1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7" name="Freeform 192"/>
            <p:cNvSpPr>
              <a:spLocks/>
            </p:cNvSpPr>
            <p:nvPr/>
          </p:nvSpPr>
          <p:spPr bwMode="auto">
            <a:xfrm>
              <a:off x="258" y="1403"/>
              <a:ext cx="22" cy="49"/>
            </a:xfrm>
            <a:custGeom>
              <a:avLst/>
              <a:gdLst>
                <a:gd name="T0" fmla="*/ 0 w 150"/>
                <a:gd name="T1" fmla="*/ 0 h 407"/>
                <a:gd name="T2" fmla="*/ 0 w 150"/>
                <a:gd name="T3" fmla="*/ 0 h 407"/>
                <a:gd name="T4" fmla="*/ 0 w 150"/>
                <a:gd name="T5" fmla="*/ 0 h 407"/>
                <a:gd name="T6" fmla="*/ 0 w 150"/>
                <a:gd name="T7" fmla="*/ 0 h 407"/>
                <a:gd name="T8" fmla="*/ 0 w 150"/>
                <a:gd name="T9" fmla="*/ 0 h 407"/>
                <a:gd name="T10" fmla="*/ 0 w 150"/>
                <a:gd name="T11" fmla="*/ 0 h 407"/>
                <a:gd name="T12" fmla="*/ 0 w 150"/>
                <a:gd name="T13" fmla="*/ 0 h 407"/>
                <a:gd name="T14" fmla="*/ 0 w 150"/>
                <a:gd name="T15" fmla="*/ 0 h 407"/>
                <a:gd name="T16" fmla="*/ 0 w 150"/>
                <a:gd name="T17" fmla="*/ 0 h 407"/>
                <a:gd name="T18" fmla="*/ 0 w 150"/>
                <a:gd name="T19" fmla="*/ 0 h 407"/>
                <a:gd name="T20" fmla="*/ 0 w 150"/>
                <a:gd name="T21" fmla="*/ 0 h 407"/>
                <a:gd name="T22" fmla="*/ 0 w 150"/>
                <a:gd name="T23" fmla="*/ 0 h 407"/>
                <a:gd name="T24" fmla="*/ 0 w 150"/>
                <a:gd name="T25" fmla="*/ 0 h 407"/>
                <a:gd name="T26" fmla="*/ 0 w 150"/>
                <a:gd name="T27" fmla="*/ 0 h 407"/>
                <a:gd name="T28" fmla="*/ 0 w 150"/>
                <a:gd name="T29" fmla="*/ 0 h 407"/>
                <a:gd name="T30" fmla="*/ 0 w 150"/>
                <a:gd name="T31" fmla="*/ 0 h 407"/>
                <a:gd name="T32" fmla="*/ 0 w 150"/>
                <a:gd name="T33" fmla="*/ 0 h 407"/>
                <a:gd name="T34" fmla="*/ 0 w 150"/>
                <a:gd name="T35" fmla="*/ 0 h 407"/>
                <a:gd name="T36" fmla="*/ 0 w 150"/>
                <a:gd name="T37" fmla="*/ 0 h 407"/>
                <a:gd name="T38" fmla="*/ 0 w 150"/>
                <a:gd name="T39" fmla="*/ 0 h 407"/>
                <a:gd name="T40" fmla="*/ 0 w 150"/>
                <a:gd name="T41" fmla="*/ 0 h 407"/>
                <a:gd name="T42" fmla="*/ 0 w 150"/>
                <a:gd name="T43" fmla="*/ 0 h 407"/>
                <a:gd name="T44" fmla="*/ 0 w 150"/>
                <a:gd name="T45" fmla="*/ 0 h 407"/>
                <a:gd name="T46" fmla="*/ 0 w 150"/>
                <a:gd name="T47" fmla="*/ 0 h 407"/>
                <a:gd name="T48" fmla="*/ 0 w 150"/>
                <a:gd name="T49" fmla="*/ 0 h 40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0"/>
                <a:gd name="T76" fmla="*/ 0 h 407"/>
                <a:gd name="T77" fmla="*/ 150 w 150"/>
                <a:gd name="T78" fmla="*/ 407 h 40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0" h="407">
                  <a:moveTo>
                    <a:pt x="0" y="0"/>
                  </a:moveTo>
                  <a:lnTo>
                    <a:pt x="20" y="10"/>
                  </a:lnTo>
                  <a:lnTo>
                    <a:pt x="17" y="34"/>
                  </a:lnTo>
                  <a:lnTo>
                    <a:pt x="36" y="22"/>
                  </a:lnTo>
                  <a:lnTo>
                    <a:pt x="33" y="50"/>
                  </a:lnTo>
                  <a:lnTo>
                    <a:pt x="58" y="46"/>
                  </a:lnTo>
                  <a:lnTo>
                    <a:pt x="39" y="69"/>
                  </a:lnTo>
                  <a:lnTo>
                    <a:pt x="91" y="73"/>
                  </a:lnTo>
                  <a:lnTo>
                    <a:pt x="61" y="101"/>
                  </a:lnTo>
                  <a:lnTo>
                    <a:pt x="105" y="101"/>
                  </a:lnTo>
                  <a:lnTo>
                    <a:pt x="75" y="130"/>
                  </a:lnTo>
                  <a:lnTo>
                    <a:pt x="121" y="127"/>
                  </a:lnTo>
                  <a:lnTo>
                    <a:pt x="92" y="167"/>
                  </a:lnTo>
                  <a:lnTo>
                    <a:pt x="133" y="164"/>
                  </a:lnTo>
                  <a:lnTo>
                    <a:pt x="98" y="199"/>
                  </a:lnTo>
                  <a:lnTo>
                    <a:pt x="150" y="205"/>
                  </a:lnTo>
                  <a:lnTo>
                    <a:pt x="105" y="237"/>
                  </a:lnTo>
                  <a:lnTo>
                    <a:pt x="150" y="250"/>
                  </a:lnTo>
                  <a:lnTo>
                    <a:pt x="101" y="266"/>
                  </a:lnTo>
                  <a:lnTo>
                    <a:pt x="146" y="293"/>
                  </a:lnTo>
                  <a:lnTo>
                    <a:pt x="98" y="312"/>
                  </a:lnTo>
                  <a:lnTo>
                    <a:pt x="140" y="343"/>
                  </a:lnTo>
                  <a:lnTo>
                    <a:pt x="98" y="355"/>
                  </a:lnTo>
                  <a:lnTo>
                    <a:pt x="121" y="382"/>
                  </a:lnTo>
                  <a:lnTo>
                    <a:pt x="88" y="40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8" name="Text Box 193"/>
            <p:cNvSpPr txBox="1">
              <a:spLocks noChangeArrowheads="1"/>
            </p:cNvSpPr>
            <p:nvPr/>
          </p:nvSpPr>
          <p:spPr bwMode="auto">
            <a:xfrm>
              <a:off x="3370" y="1677"/>
              <a:ext cx="6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用户代理</a:t>
              </a:r>
            </a:p>
          </p:txBody>
        </p:sp>
        <p:sp>
          <p:nvSpPr>
            <p:cNvPr id="21919" name="Oval 194"/>
            <p:cNvSpPr>
              <a:spLocks noChangeArrowheads="1"/>
            </p:cNvSpPr>
            <p:nvPr/>
          </p:nvSpPr>
          <p:spPr bwMode="auto">
            <a:xfrm>
              <a:off x="377" y="1444"/>
              <a:ext cx="134" cy="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3200">
                <a:solidFill>
                  <a:schemeClr val="tx1"/>
                </a:solidFill>
                <a:latin typeface="Tahoma" pitchFamily="34" charset="0"/>
                <a:ea typeface="宋体" charset="-122"/>
              </a:endParaRPr>
            </a:p>
          </p:txBody>
        </p:sp>
        <p:grpSp>
          <p:nvGrpSpPr>
            <p:cNvPr id="21920" name="Group 195"/>
            <p:cNvGrpSpPr>
              <a:grpSpLocks/>
            </p:cNvGrpSpPr>
            <p:nvPr/>
          </p:nvGrpSpPr>
          <p:grpSpPr bwMode="auto">
            <a:xfrm>
              <a:off x="3602" y="1305"/>
              <a:ext cx="319" cy="189"/>
              <a:chOff x="4993" y="1674"/>
              <a:chExt cx="447" cy="312"/>
            </a:xfrm>
          </p:grpSpPr>
          <p:grpSp>
            <p:nvGrpSpPr>
              <p:cNvPr id="22038" name="Group 196"/>
              <p:cNvGrpSpPr>
                <a:grpSpLocks/>
              </p:cNvGrpSpPr>
              <p:nvPr/>
            </p:nvGrpSpPr>
            <p:grpSpPr bwMode="auto">
              <a:xfrm>
                <a:off x="4993" y="1674"/>
                <a:ext cx="345" cy="282"/>
                <a:chOff x="4993" y="1674"/>
                <a:chExt cx="345" cy="282"/>
              </a:xfrm>
            </p:grpSpPr>
            <p:grpSp>
              <p:nvGrpSpPr>
                <p:cNvPr id="22071" name="Group 197"/>
                <p:cNvGrpSpPr>
                  <a:grpSpLocks/>
                </p:cNvGrpSpPr>
                <p:nvPr/>
              </p:nvGrpSpPr>
              <p:grpSpPr bwMode="auto">
                <a:xfrm>
                  <a:off x="4993" y="1674"/>
                  <a:ext cx="345" cy="282"/>
                  <a:chOff x="4993" y="1674"/>
                  <a:chExt cx="345" cy="282"/>
                </a:xfrm>
              </p:grpSpPr>
              <p:grpSp>
                <p:nvGrpSpPr>
                  <p:cNvPr id="22080" name="Group 198"/>
                  <p:cNvGrpSpPr>
                    <a:grpSpLocks/>
                  </p:cNvGrpSpPr>
                  <p:nvPr/>
                </p:nvGrpSpPr>
                <p:grpSpPr bwMode="auto">
                  <a:xfrm>
                    <a:off x="4993" y="1833"/>
                    <a:ext cx="345" cy="123"/>
                    <a:chOff x="4993" y="1833"/>
                    <a:chExt cx="345" cy="123"/>
                  </a:xfrm>
                </p:grpSpPr>
                <p:sp>
                  <p:nvSpPr>
                    <p:cNvPr id="22086" name="Freeform 199"/>
                    <p:cNvSpPr>
                      <a:spLocks/>
                    </p:cNvSpPr>
                    <p:nvPr/>
                  </p:nvSpPr>
                  <p:spPr bwMode="auto">
                    <a:xfrm>
                      <a:off x="5140" y="1833"/>
                      <a:ext cx="198" cy="123"/>
                    </a:xfrm>
                    <a:custGeom>
                      <a:avLst/>
                      <a:gdLst>
                        <a:gd name="T0" fmla="*/ 0 w 1188"/>
                        <a:gd name="T1" fmla="*/ 0 h 738"/>
                        <a:gd name="T2" fmla="*/ 0 w 1188"/>
                        <a:gd name="T3" fmla="*/ 0 h 738"/>
                        <a:gd name="T4" fmla="*/ 0 w 1188"/>
                        <a:gd name="T5" fmla="*/ 0 h 738"/>
                        <a:gd name="T6" fmla="*/ 0 w 1188"/>
                        <a:gd name="T7" fmla="*/ 0 h 738"/>
                        <a:gd name="T8" fmla="*/ 0 w 1188"/>
                        <a:gd name="T9" fmla="*/ 0 h 73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188"/>
                        <a:gd name="T16" fmla="*/ 0 h 738"/>
                        <a:gd name="T17" fmla="*/ 1188 w 1188"/>
                        <a:gd name="T18" fmla="*/ 738 h 73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188" h="738">
                          <a:moveTo>
                            <a:pt x="0" y="225"/>
                          </a:moveTo>
                          <a:lnTo>
                            <a:pt x="0" y="738"/>
                          </a:lnTo>
                          <a:lnTo>
                            <a:pt x="1188" y="360"/>
                          </a:lnTo>
                          <a:lnTo>
                            <a:pt x="1188" y="0"/>
                          </a:lnTo>
                          <a:lnTo>
                            <a:pt x="0" y="225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087" name="Freeform 200"/>
                    <p:cNvSpPr>
                      <a:spLocks/>
                    </p:cNvSpPr>
                    <p:nvPr/>
                  </p:nvSpPr>
                  <p:spPr bwMode="auto">
                    <a:xfrm>
                      <a:off x="4993" y="1862"/>
                      <a:ext cx="147" cy="94"/>
                    </a:xfrm>
                    <a:custGeom>
                      <a:avLst/>
                      <a:gdLst>
                        <a:gd name="T0" fmla="*/ 0 w 882"/>
                        <a:gd name="T1" fmla="*/ 0 h 563"/>
                        <a:gd name="T2" fmla="*/ 0 w 882"/>
                        <a:gd name="T3" fmla="*/ 0 h 563"/>
                        <a:gd name="T4" fmla="*/ 0 w 882"/>
                        <a:gd name="T5" fmla="*/ 0 h 563"/>
                        <a:gd name="T6" fmla="*/ 0 w 882"/>
                        <a:gd name="T7" fmla="*/ 0 h 563"/>
                        <a:gd name="T8" fmla="*/ 0 w 882"/>
                        <a:gd name="T9" fmla="*/ 0 h 5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882"/>
                        <a:gd name="T16" fmla="*/ 0 h 563"/>
                        <a:gd name="T17" fmla="*/ 882 w 882"/>
                        <a:gd name="T18" fmla="*/ 563 h 5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882" h="563">
                          <a:moveTo>
                            <a:pt x="882" y="50"/>
                          </a:moveTo>
                          <a:lnTo>
                            <a:pt x="882" y="563"/>
                          </a:lnTo>
                          <a:lnTo>
                            <a:pt x="0" y="436"/>
                          </a:lnTo>
                          <a:lnTo>
                            <a:pt x="0" y="0"/>
                          </a:lnTo>
                          <a:lnTo>
                            <a:pt x="882" y="5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088" name="Freeform 201"/>
                    <p:cNvSpPr>
                      <a:spLocks/>
                    </p:cNvSpPr>
                    <p:nvPr/>
                  </p:nvSpPr>
                  <p:spPr bwMode="auto">
                    <a:xfrm>
                      <a:off x="4993" y="1833"/>
                      <a:ext cx="345" cy="38"/>
                    </a:xfrm>
                    <a:custGeom>
                      <a:avLst/>
                      <a:gdLst>
                        <a:gd name="T0" fmla="*/ 0 w 2070"/>
                        <a:gd name="T1" fmla="*/ 0 h 225"/>
                        <a:gd name="T2" fmla="*/ 0 w 2070"/>
                        <a:gd name="T3" fmla="*/ 0 h 225"/>
                        <a:gd name="T4" fmla="*/ 0 w 2070"/>
                        <a:gd name="T5" fmla="*/ 0 h 225"/>
                        <a:gd name="T6" fmla="*/ 0 w 2070"/>
                        <a:gd name="T7" fmla="*/ 0 h 225"/>
                        <a:gd name="T8" fmla="*/ 0 w 2070"/>
                        <a:gd name="T9" fmla="*/ 0 h 22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070"/>
                        <a:gd name="T16" fmla="*/ 0 h 225"/>
                        <a:gd name="T17" fmla="*/ 2070 w 2070"/>
                        <a:gd name="T18" fmla="*/ 225 h 22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070" h="225">
                          <a:moveTo>
                            <a:pt x="0" y="175"/>
                          </a:moveTo>
                          <a:lnTo>
                            <a:pt x="892" y="225"/>
                          </a:lnTo>
                          <a:lnTo>
                            <a:pt x="2070" y="0"/>
                          </a:lnTo>
                          <a:lnTo>
                            <a:pt x="1202" y="0"/>
                          </a:lnTo>
                          <a:lnTo>
                            <a:pt x="0" y="17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2081" name="Freeform 202"/>
                  <p:cNvSpPr>
                    <a:spLocks/>
                  </p:cNvSpPr>
                  <p:nvPr/>
                </p:nvSpPr>
                <p:spPr bwMode="auto">
                  <a:xfrm>
                    <a:off x="5105" y="1823"/>
                    <a:ext cx="126" cy="35"/>
                  </a:xfrm>
                  <a:custGeom>
                    <a:avLst/>
                    <a:gdLst>
                      <a:gd name="T0" fmla="*/ 0 w 751"/>
                      <a:gd name="T1" fmla="*/ 0 h 210"/>
                      <a:gd name="T2" fmla="*/ 0 w 751"/>
                      <a:gd name="T3" fmla="*/ 0 h 210"/>
                      <a:gd name="T4" fmla="*/ 0 w 751"/>
                      <a:gd name="T5" fmla="*/ 0 h 210"/>
                      <a:gd name="T6" fmla="*/ 0 w 751"/>
                      <a:gd name="T7" fmla="*/ 0 h 210"/>
                      <a:gd name="T8" fmla="*/ 0 w 751"/>
                      <a:gd name="T9" fmla="*/ 0 h 210"/>
                      <a:gd name="T10" fmla="*/ 0 w 751"/>
                      <a:gd name="T11" fmla="*/ 0 h 21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51"/>
                      <a:gd name="T19" fmla="*/ 0 h 210"/>
                      <a:gd name="T20" fmla="*/ 751 w 751"/>
                      <a:gd name="T21" fmla="*/ 210 h 21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51" h="210">
                        <a:moveTo>
                          <a:pt x="0" y="120"/>
                        </a:moveTo>
                        <a:lnTo>
                          <a:pt x="0" y="188"/>
                        </a:lnTo>
                        <a:lnTo>
                          <a:pt x="351" y="210"/>
                        </a:lnTo>
                        <a:lnTo>
                          <a:pt x="751" y="135"/>
                        </a:lnTo>
                        <a:lnTo>
                          <a:pt x="751" y="0"/>
                        </a:lnTo>
                        <a:lnTo>
                          <a:pt x="0" y="12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2082" name="Group 203"/>
                  <p:cNvGrpSpPr>
                    <a:grpSpLocks/>
                  </p:cNvGrpSpPr>
                  <p:nvPr/>
                </p:nvGrpSpPr>
                <p:grpSpPr bwMode="auto">
                  <a:xfrm>
                    <a:off x="5020" y="1674"/>
                    <a:ext cx="279" cy="176"/>
                    <a:chOff x="5020" y="1674"/>
                    <a:chExt cx="279" cy="176"/>
                  </a:xfrm>
                </p:grpSpPr>
                <p:sp>
                  <p:nvSpPr>
                    <p:cNvPr id="22083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5139" y="1674"/>
                      <a:ext cx="160" cy="172"/>
                    </a:xfrm>
                    <a:custGeom>
                      <a:avLst/>
                      <a:gdLst>
                        <a:gd name="T0" fmla="*/ 0 w 960"/>
                        <a:gd name="T1" fmla="*/ 0 h 1031"/>
                        <a:gd name="T2" fmla="*/ 0 w 960"/>
                        <a:gd name="T3" fmla="*/ 0 h 1031"/>
                        <a:gd name="T4" fmla="*/ 0 w 960"/>
                        <a:gd name="T5" fmla="*/ 0 h 1031"/>
                        <a:gd name="T6" fmla="*/ 0 w 960"/>
                        <a:gd name="T7" fmla="*/ 0 h 1031"/>
                        <a:gd name="T8" fmla="*/ 0 w 960"/>
                        <a:gd name="T9" fmla="*/ 0 h 103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60"/>
                        <a:gd name="T16" fmla="*/ 0 h 1031"/>
                        <a:gd name="T17" fmla="*/ 960 w 960"/>
                        <a:gd name="T18" fmla="*/ 1031 h 103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60" h="1031">
                          <a:moveTo>
                            <a:pt x="135" y="1031"/>
                          </a:moveTo>
                          <a:lnTo>
                            <a:pt x="0" y="33"/>
                          </a:lnTo>
                          <a:lnTo>
                            <a:pt x="827" y="0"/>
                          </a:lnTo>
                          <a:lnTo>
                            <a:pt x="960" y="889"/>
                          </a:lnTo>
                          <a:lnTo>
                            <a:pt x="135" y="1031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084" name="Freeform 205"/>
                    <p:cNvSpPr>
                      <a:spLocks/>
                    </p:cNvSpPr>
                    <p:nvPr/>
                  </p:nvSpPr>
                  <p:spPr bwMode="auto">
                    <a:xfrm>
                      <a:off x="5020" y="1679"/>
                      <a:ext cx="141" cy="171"/>
                    </a:xfrm>
                    <a:custGeom>
                      <a:avLst/>
                      <a:gdLst>
                        <a:gd name="T0" fmla="*/ 0 w 850"/>
                        <a:gd name="T1" fmla="*/ 0 h 1026"/>
                        <a:gd name="T2" fmla="*/ 0 w 850"/>
                        <a:gd name="T3" fmla="*/ 0 h 1026"/>
                        <a:gd name="T4" fmla="*/ 0 w 850"/>
                        <a:gd name="T5" fmla="*/ 0 h 1026"/>
                        <a:gd name="T6" fmla="*/ 0 w 850"/>
                        <a:gd name="T7" fmla="*/ 0 h 1026"/>
                        <a:gd name="T8" fmla="*/ 0 w 850"/>
                        <a:gd name="T9" fmla="*/ 0 h 10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850"/>
                        <a:gd name="T16" fmla="*/ 0 h 1026"/>
                        <a:gd name="T17" fmla="*/ 850 w 850"/>
                        <a:gd name="T18" fmla="*/ 1026 h 102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850" h="1026">
                          <a:moveTo>
                            <a:pt x="715" y="0"/>
                          </a:moveTo>
                          <a:lnTo>
                            <a:pt x="0" y="228"/>
                          </a:lnTo>
                          <a:lnTo>
                            <a:pt x="102" y="1026"/>
                          </a:lnTo>
                          <a:lnTo>
                            <a:pt x="850" y="1000"/>
                          </a:lnTo>
                          <a:lnTo>
                            <a:pt x="715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085" name="Freeform 206"/>
                    <p:cNvSpPr>
                      <a:spLocks/>
                    </p:cNvSpPr>
                    <p:nvPr/>
                  </p:nvSpPr>
                  <p:spPr bwMode="auto">
                    <a:xfrm>
                      <a:off x="5166" y="1691"/>
                      <a:ext cx="115" cy="129"/>
                    </a:xfrm>
                    <a:custGeom>
                      <a:avLst/>
                      <a:gdLst>
                        <a:gd name="T0" fmla="*/ 0 w 689"/>
                        <a:gd name="T1" fmla="*/ 0 h 778"/>
                        <a:gd name="T2" fmla="*/ 0 w 689"/>
                        <a:gd name="T3" fmla="*/ 0 h 778"/>
                        <a:gd name="T4" fmla="*/ 0 w 689"/>
                        <a:gd name="T5" fmla="*/ 0 h 778"/>
                        <a:gd name="T6" fmla="*/ 0 w 689"/>
                        <a:gd name="T7" fmla="*/ 0 h 778"/>
                        <a:gd name="T8" fmla="*/ 0 w 689"/>
                        <a:gd name="T9" fmla="*/ 0 h 77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89"/>
                        <a:gd name="T16" fmla="*/ 0 h 778"/>
                        <a:gd name="T17" fmla="*/ 689 w 689"/>
                        <a:gd name="T18" fmla="*/ 778 h 77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89" h="778">
                          <a:moveTo>
                            <a:pt x="0" y="36"/>
                          </a:moveTo>
                          <a:lnTo>
                            <a:pt x="98" y="778"/>
                          </a:lnTo>
                          <a:lnTo>
                            <a:pt x="689" y="689"/>
                          </a:lnTo>
                          <a:lnTo>
                            <a:pt x="587" y="0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00C0C0"/>
                    </a:solidFill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2072" name="Group 207"/>
                <p:cNvGrpSpPr>
                  <a:grpSpLocks/>
                </p:cNvGrpSpPr>
                <p:nvPr/>
              </p:nvGrpSpPr>
              <p:grpSpPr bwMode="auto">
                <a:xfrm>
                  <a:off x="5212" y="1846"/>
                  <a:ext cx="113" cy="80"/>
                  <a:chOff x="5212" y="1846"/>
                  <a:chExt cx="113" cy="80"/>
                </a:xfrm>
              </p:grpSpPr>
              <p:sp>
                <p:nvSpPr>
                  <p:cNvPr id="22073" name="Freeform 208"/>
                  <p:cNvSpPr>
                    <a:spLocks/>
                  </p:cNvSpPr>
                  <p:nvPr/>
                </p:nvSpPr>
                <p:spPr bwMode="auto">
                  <a:xfrm>
                    <a:off x="5212" y="1846"/>
                    <a:ext cx="112" cy="80"/>
                  </a:xfrm>
                  <a:custGeom>
                    <a:avLst/>
                    <a:gdLst>
                      <a:gd name="T0" fmla="*/ 0 w 674"/>
                      <a:gd name="T1" fmla="*/ 0 h 482"/>
                      <a:gd name="T2" fmla="*/ 0 w 674"/>
                      <a:gd name="T3" fmla="*/ 0 h 482"/>
                      <a:gd name="T4" fmla="*/ 0 w 674"/>
                      <a:gd name="T5" fmla="*/ 0 h 482"/>
                      <a:gd name="T6" fmla="*/ 0 w 674"/>
                      <a:gd name="T7" fmla="*/ 0 h 482"/>
                      <a:gd name="T8" fmla="*/ 0 w 674"/>
                      <a:gd name="T9" fmla="*/ 0 h 48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4"/>
                      <a:gd name="T16" fmla="*/ 0 h 482"/>
                      <a:gd name="T17" fmla="*/ 674 w 674"/>
                      <a:gd name="T18" fmla="*/ 482 h 48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4" h="482">
                        <a:moveTo>
                          <a:pt x="674" y="0"/>
                        </a:moveTo>
                        <a:lnTo>
                          <a:pt x="0" y="143"/>
                        </a:lnTo>
                        <a:lnTo>
                          <a:pt x="0" y="482"/>
                        </a:lnTo>
                        <a:lnTo>
                          <a:pt x="674" y="271"/>
                        </a:lnTo>
                        <a:lnTo>
                          <a:pt x="674" y="0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74" name="Line 20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86" y="1866"/>
                    <a:ext cx="30" cy="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75" name="Line 2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231" y="1876"/>
                    <a:ext cx="39" cy="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76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5277" y="1856"/>
                    <a:ext cx="1" cy="52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77" name="Line 212"/>
                  <p:cNvSpPr>
                    <a:spLocks noChangeShapeType="1"/>
                  </p:cNvSpPr>
                  <p:nvPr/>
                </p:nvSpPr>
                <p:spPr bwMode="auto">
                  <a:xfrm>
                    <a:off x="5223" y="1868"/>
                    <a:ext cx="1" cy="57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78" name="Line 2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223" y="1867"/>
                    <a:ext cx="102" cy="26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79" name="Line 2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23" y="1860"/>
                    <a:ext cx="102" cy="23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039" name="Group 215"/>
              <p:cNvGrpSpPr>
                <a:grpSpLocks/>
              </p:cNvGrpSpPr>
              <p:nvPr/>
            </p:nvGrpSpPr>
            <p:grpSpPr bwMode="auto">
              <a:xfrm>
                <a:off x="5170" y="1848"/>
                <a:ext cx="270" cy="138"/>
                <a:chOff x="5170" y="1848"/>
                <a:chExt cx="270" cy="138"/>
              </a:xfrm>
            </p:grpSpPr>
            <p:grpSp>
              <p:nvGrpSpPr>
                <p:cNvPr id="22040" name="Group 216"/>
                <p:cNvGrpSpPr>
                  <a:grpSpLocks/>
                </p:cNvGrpSpPr>
                <p:nvPr/>
              </p:nvGrpSpPr>
              <p:grpSpPr bwMode="auto">
                <a:xfrm>
                  <a:off x="5188" y="1923"/>
                  <a:ext cx="43" cy="32"/>
                  <a:chOff x="5188" y="1923"/>
                  <a:chExt cx="43" cy="32"/>
                </a:xfrm>
              </p:grpSpPr>
              <p:sp>
                <p:nvSpPr>
                  <p:cNvPr id="22069" name="Freeform 217"/>
                  <p:cNvSpPr>
                    <a:spLocks/>
                  </p:cNvSpPr>
                  <p:nvPr/>
                </p:nvSpPr>
                <p:spPr bwMode="auto">
                  <a:xfrm>
                    <a:off x="5188" y="1923"/>
                    <a:ext cx="12" cy="32"/>
                  </a:xfrm>
                  <a:custGeom>
                    <a:avLst/>
                    <a:gdLst>
                      <a:gd name="T0" fmla="*/ 0 w 75"/>
                      <a:gd name="T1" fmla="*/ 0 h 194"/>
                      <a:gd name="T2" fmla="*/ 0 w 75"/>
                      <a:gd name="T3" fmla="*/ 0 h 194"/>
                      <a:gd name="T4" fmla="*/ 0 w 75"/>
                      <a:gd name="T5" fmla="*/ 0 h 194"/>
                      <a:gd name="T6" fmla="*/ 0 w 75"/>
                      <a:gd name="T7" fmla="*/ 0 h 194"/>
                      <a:gd name="T8" fmla="*/ 0 w 75"/>
                      <a:gd name="T9" fmla="*/ 0 h 19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"/>
                      <a:gd name="T16" fmla="*/ 0 h 194"/>
                      <a:gd name="T17" fmla="*/ 75 w 75"/>
                      <a:gd name="T18" fmla="*/ 194 h 19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" h="194">
                        <a:moveTo>
                          <a:pt x="23" y="0"/>
                        </a:moveTo>
                        <a:lnTo>
                          <a:pt x="0" y="183"/>
                        </a:lnTo>
                        <a:lnTo>
                          <a:pt x="55" y="194"/>
                        </a:lnTo>
                        <a:lnTo>
                          <a:pt x="75" y="8"/>
                        </a:lnTo>
                        <a:lnTo>
                          <a:pt x="23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70" name="Freeform 218"/>
                  <p:cNvSpPr>
                    <a:spLocks/>
                  </p:cNvSpPr>
                  <p:nvPr/>
                </p:nvSpPr>
                <p:spPr bwMode="auto">
                  <a:xfrm>
                    <a:off x="5197" y="1927"/>
                    <a:ext cx="34" cy="28"/>
                  </a:xfrm>
                  <a:custGeom>
                    <a:avLst/>
                    <a:gdLst>
                      <a:gd name="T0" fmla="*/ 0 w 206"/>
                      <a:gd name="T1" fmla="*/ 0 h 168"/>
                      <a:gd name="T2" fmla="*/ 0 w 206"/>
                      <a:gd name="T3" fmla="*/ 0 h 168"/>
                      <a:gd name="T4" fmla="*/ 0 w 206"/>
                      <a:gd name="T5" fmla="*/ 0 h 168"/>
                      <a:gd name="T6" fmla="*/ 0 w 206"/>
                      <a:gd name="T7" fmla="*/ 0 h 168"/>
                      <a:gd name="T8" fmla="*/ 0 w 206"/>
                      <a:gd name="T9" fmla="*/ 0 h 168"/>
                      <a:gd name="T10" fmla="*/ 0 w 206"/>
                      <a:gd name="T11" fmla="*/ 0 h 168"/>
                      <a:gd name="T12" fmla="*/ 0 w 206"/>
                      <a:gd name="T13" fmla="*/ 0 h 16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06"/>
                      <a:gd name="T22" fmla="*/ 0 h 168"/>
                      <a:gd name="T23" fmla="*/ 206 w 206"/>
                      <a:gd name="T24" fmla="*/ 168 h 16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06" h="168">
                        <a:moveTo>
                          <a:pt x="17" y="5"/>
                        </a:moveTo>
                        <a:lnTo>
                          <a:pt x="0" y="168"/>
                        </a:lnTo>
                        <a:lnTo>
                          <a:pt x="206" y="84"/>
                        </a:lnTo>
                        <a:lnTo>
                          <a:pt x="126" y="58"/>
                        </a:lnTo>
                        <a:lnTo>
                          <a:pt x="52" y="97"/>
                        </a:lnTo>
                        <a:lnTo>
                          <a:pt x="75" y="0"/>
                        </a:lnTo>
                        <a:lnTo>
                          <a:pt x="17" y="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041" name="Group 219"/>
                <p:cNvGrpSpPr>
                  <a:grpSpLocks/>
                </p:cNvGrpSpPr>
                <p:nvPr/>
              </p:nvGrpSpPr>
              <p:grpSpPr bwMode="auto">
                <a:xfrm>
                  <a:off x="5170" y="1848"/>
                  <a:ext cx="270" cy="138"/>
                  <a:chOff x="5170" y="1848"/>
                  <a:chExt cx="270" cy="138"/>
                </a:xfrm>
              </p:grpSpPr>
              <p:sp>
                <p:nvSpPr>
                  <p:cNvPr id="22042" name="Freeform 220"/>
                  <p:cNvSpPr>
                    <a:spLocks/>
                  </p:cNvSpPr>
                  <p:nvPr/>
                </p:nvSpPr>
                <p:spPr bwMode="auto">
                  <a:xfrm>
                    <a:off x="5175" y="1848"/>
                    <a:ext cx="264" cy="122"/>
                  </a:xfrm>
                  <a:custGeom>
                    <a:avLst/>
                    <a:gdLst>
                      <a:gd name="T0" fmla="*/ 0 w 1583"/>
                      <a:gd name="T1" fmla="*/ 0 h 729"/>
                      <a:gd name="T2" fmla="*/ 0 w 1583"/>
                      <a:gd name="T3" fmla="*/ 0 h 729"/>
                      <a:gd name="T4" fmla="*/ 0 w 1583"/>
                      <a:gd name="T5" fmla="*/ 0 h 729"/>
                      <a:gd name="T6" fmla="*/ 0 w 1583"/>
                      <a:gd name="T7" fmla="*/ 0 h 729"/>
                      <a:gd name="T8" fmla="*/ 0 w 1583"/>
                      <a:gd name="T9" fmla="*/ 0 h 7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83"/>
                      <a:gd name="T16" fmla="*/ 0 h 729"/>
                      <a:gd name="T17" fmla="*/ 1583 w 1583"/>
                      <a:gd name="T18" fmla="*/ 729 h 7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83" h="729">
                        <a:moveTo>
                          <a:pt x="0" y="309"/>
                        </a:moveTo>
                        <a:lnTo>
                          <a:pt x="759" y="729"/>
                        </a:lnTo>
                        <a:lnTo>
                          <a:pt x="1583" y="318"/>
                        </a:lnTo>
                        <a:lnTo>
                          <a:pt x="951" y="0"/>
                        </a:lnTo>
                        <a:lnTo>
                          <a:pt x="0" y="30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43" name="Freeform 221"/>
                  <p:cNvSpPr>
                    <a:spLocks/>
                  </p:cNvSpPr>
                  <p:nvPr/>
                </p:nvSpPr>
                <p:spPr bwMode="auto">
                  <a:xfrm>
                    <a:off x="5170" y="1899"/>
                    <a:ext cx="133" cy="86"/>
                  </a:xfrm>
                  <a:custGeom>
                    <a:avLst/>
                    <a:gdLst>
                      <a:gd name="T0" fmla="*/ 0 w 792"/>
                      <a:gd name="T1" fmla="*/ 0 h 516"/>
                      <a:gd name="T2" fmla="*/ 0 w 792"/>
                      <a:gd name="T3" fmla="*/ 0 h 516"/>
                      <a:gd name="T4" fmla="*/ 0 w 792"/>
                      <a:gd name="T5" fmla="*/ 0 h 516"/>
                      <a:gd name="T6" fmla="*/ 0 w 792"/>
                      <a:gd name="T7" fmla="*/ 0 h 516"/>
                      <a:gd name="T8" fmla="*/ 0 w 792"/>
                      <a:gd name="T9" fmla="*/ 0 h 51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92"/>
                      <a:gd name="T16" fmla="*/ 0 h 516"/>
                      <a:gd name="T17" fmla="*/ 792 w 792"/>
                      <a:gd name="T18" fmla="*/ 516 h 51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92" h="516">
                        <a:moveTo>
                          <a:pt x="28" y="0"/>
                        </a:moveTo>
                        <a:lnTo>
                          <a:pt x="792" y="426"/>
                        </a:lnTo>
                        <a:lnTo>
                          <a:pt x="770" y="516"/>
                        </a:lnTo>
                        <a:lnTo>
                          <a:pt x="0" y="82"/>
                        </a:lnTo>
                        <a:lnTo>
                          <a:pt x="28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44" name="Freeform 222"/>
                  <p:cNvSpPr>
                    <a:spLocks/>
                  </p:cNvSpPr>
                  <p:nvPr/>
                </p:nvSpPr>
                <p:spPr bwMode="auto">
                  <a:xfrm>
                    <a:off x="5299" y="1901"/>
                    <a:ext cx="141" cy="85"/>
                  </a:xfrm>
                  <a:custGeom>
                    <a:avLst/>
                    <a:gdLst>
                      <a:gd name="T0" fmla="*/ 0 w 846"/>
                      <a:gd name="T1" fmla="*/ 0 h 507"/>
                      <a:gd name="T2" fmla="*/ 0 w 846"/>
                      <a:gd name="T3" fmla="*/ 0 h 507"/>
                      <a:gd name="T4" fmla="*/ 0 w 846"/>
                      <a:gd name="T5" fmla="*/ 0 h 507"/>
                      <a:gd name="T6" fmla="*/ 0 w 846"/>
                      <a:gd name="T7" fmla="*/ 0 h 507"/>
                      <a:gd name="T8" fmla="*/ 0 w 846"/>
                      <a:gd name="T9" fmla="*/ 0 h 50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6"/>
                      <a:gd name="T16" fmla="*/ 0 h 507"/>
                      <a:gd name="T17" fmla="*/ 846 w 846"/>
                      <a:gd name="T18" fmla="*/ 507 h 50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6" h="507">
                        <a:moveTo>
                          <a:pt x="0" y="507"/>
                        </a:moveTo>
                        <a:lnTo>
                          <a:pt x="25" y="411"/>
                        </a:lnTo>
                        <a:lnTo>
                          <a:pt x="846" y="0"/>
                        </a:lnTo>
                        <a:lnTo>
                          <a:pt x="817" y="76"/>
                        </a:lnTo>
                        <a:lnTo>
                          <a:pt x="0" y="507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45" name="Freeform 223"/>
                  <p:cNvSpPr>
                    <a:spLocks/>
                  </p:cNvSpPr>
                  <p:nvPr/>
                </p:nvSpPr>
                <p:spPr bwMode="auto">
                  <a:xfrm>
                    <a:off x="5227" y="1905"/>
                    <a:ext cx="106" cy="54"/>
                  </a:xfrm>
                  <a:custGeom>
                    <a:avLst/>
                    <a:gdLst>
                      <a:gd name="T0" fmla="*/ 0 w 637"/>
                      <a:gd name="T1" fmla="*/ 0 h 321"/>
                      <a:gd name="T2" fmla="*/ 0 w 637"/>
                      <a:gd name="T3" fmla="*/ 0 h 321"/>
                      <a:gd name="T4" fmla="*/ 0 w 637"/>
                      <a:gd name="T5" fmla="*/ 0 h 321"/>
                      <a:gd name="T6" fmla="*/ 0 w 637"/>
                      <a:gd name="T7" fmla="*/ 0 h 321"/>
                      <a:gd name="T8" fmla="*/ 0 w 637"/>
                      <a:gd name="T9" fmla="*/ 0 h 3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321"/>
                      <a:gd name="T17" fmla="*/ 637 w 637"/>
                      <a:gd name="T18" fmla="*/ 321 h 3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321">
                        <a:moveTo>
                          <a:pt x="0" y="83"/>
                        </a:moveTo>
                        <a:lnTo>
                          <a:pt x="220" y="0"/>
                        </a:lnTo>
                        <a:lnTo>
                          <a:pt x="637" y="224"/>
                        </a:lnTo>
                        <a:lnTo>
                          <a:pt x="425" y="321"/>
                        </a:lnTo>
                        <a:lnTo>
                          <a:pt x="0" y="83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46" name="Freeform 224"/>
                  <p:cNvSpPr>
                    <a:spLocks/>
                  </p:cNvSpPr>
                  <p:nvPr/>
                </p:nvSpPr>
                <p:spPr bwMode="auto">
                  <a:xfrm>
                    <a:off x="5270" y="1868"/>
                    <a:ext cx="156" cy="72"/>
                  </a:xfrm>
                  <a:custGeom>
                    <a:avLst/>
                    <a:gdLst>
                      <a:gd name="T0" fmla="*/ 0 w 938"/>
                      <a:gd name="T1" fmla="*/ 0 h 434"/>
                      <a:gd name="T2" fmla="*/ 0 w 938"/>
                      <a:gd name="T3" fmla="*/ 0 h 434"/>
                      <a:gd name="T4" fmla="*/ 0 w 938"/>
                      <a:gd name="T5" fmla="*/ 0 h 434"/>
                      <a:gd name="T6" fmla="*/ 0 w 938"/>
                      <a:gd name="T7" fmla="*/ 0 h 434"/>
                      <a:gd name="T8" fmla="*/ 0 w 938"/>
                      <a:gd name="T9" fmla="*/ 0 h 4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8"/>
                      <a:gd name="T16" fmla="*/ 0 h 434"/>
                      <a:gd name="T17" fmla="*/ 938 w 938"/>
                      <a:gd name="T18" fmla="*/ 434 h 4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8" h="434">
                        <a:moveTo>
                          <a:pt x="0" y="210"/>
                        </a:moveTo>
                        <a:lnTo>
                          <a:pt x="410" y="434"/>
                        </a:lnTo>
                        <a:lnTo>
                          <a:pt x="938" y="186"/>
                        </a:lnTo>
                        <a:lnTo>
                          <a:pt x="554" y="0"/>
                        </a:lnTo>
                        <a:lnTo>
                          <a:pt x="0" y="21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47" name="Freeform 225"/>
                  <p:cNvSpPr>
                    <a:spLocks/>
                  </p:cNvSpPr>
                  <p:nvPr/>
                </p:nvSpPr>
                <p:spPr bwMode="auto">
                  <a:xfrm>
                    <a:off x="5188" y="1852"/>
                    <a:ext cx="172" cy="66"/>
                  </a:xfrm>
                  <a:custGeom>
                    <a:avLst/>
                    <a:gdLst>
                      <a:gd name="T0" fmla="*/ 0 w 1034"/>
                      <a:gd name="T1" fmla="*/ 0 h 395"/>
                      <a:gd name="T2" fmla="*/ 0 w 1034"/>
                      <a:gd name="T3" fmla="*/ 0 h 395"/>
                      <a:gd name="T4" fmla="*/ 0 w 1034"/>
                      <a:gd name="T5" fmla="*/ 0 h 395"/>
                      <a:gd name="T6" fmla="*/ 0 w 1034"/>
                      <a:gd name="T7" fmla="*/ 0 h 395"/>
                      <a:gd name="T8" fmla="*/ 0 w 1034"/>
                      <a:gd name="T9" fmla="*/ 0 h 39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4"/>
                      <a:gd name="T16" fmla="*/ 0 h 395"/>
                      <a:gd name="T17" fmla="*/ 1034 w 1034"/>
                      <a:gd name="T18" fmla="*/ 395 h 39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4" h="395">
                        <a:moveTo>
                          <a:pt x="216" y="395"/>
                        </a:moveTo>
                        <a:lnTo>
                          <a:pt x="0" y="285"/>
                        </a:lnTo>
                        <a:lnTo>
                          <a:pt x="867" y="0"/>
                        </a:lnTo>
                        <a:lnTo>
                          <a:pt x="1034" y="82"/>
                        </a:lnTo>
                        <a:lnTo>
                          <a:pt x="216" y="395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48" name="Line 2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93" y="1855"/>
                    <a:ext cx="148" cy="51"/>
                  </a:xfrm>
                  <a:prstGeom prst="line">
                    <a:avLst/>
                  </a:prstGeom>
                  <a:noFill/>
                  <a:ln w="4763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49" name="Line 2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05" y="1858"/>
                    <a:ext cx="144" cy="52"/>
                  </a:xfrm>
                  <a:prstGeom prst="line">
                    <a:avLst/>
                  </a:prstGeom>
                  <a:noFill/>
                  <a:ln w="4763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50" name="Line 2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14" y="1862"/>
                    <a:ext cx="141" cy="54"/>
                  </a:xfrm>
                  <a:prstGeom prst="line">
                    <a:avLst/>
                  </a:prstGeom>
                  <a:noFill/>
                  <a:ln w="4763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51" name="Line 2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35" y="1871"/>
                    <a:ext cx="138" cy="55"/>
                  </a:xfrm>
                  <a:prstGeom prst="line">
                    <a:avLst/>
                  </a:prstGeom>
                  <a:noFill/>
                  <a:ln w="4763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52" name="Line 2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46" y="1877"/>
                    <a:ext cx="137" cy="56"/>
                  </a:xfrm>
                  <a:prstGeom prst="line">
                    <a:avLst/>
                  </a:prstGeom>
                  <a:noFill/>
                  <a:ln w="4763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53" name="Line 2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61" y="1885"/>
                    <a:ext cx="124" cy="53"/>
                  </a:xfrm>
                  <a:prstGeom prst="line">
                    <a:avLst/>
                  </a:prstGeom>
                  <a:noFill/>
                  <a:ln w="4763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54" name="Line 2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74" y="1890"/>
                    <a:ext cx="119" cy="53"/>
                  </a:xfrm>
                  <a:prstGeom prst="line">
                    <a:avLst/>
                  </a:prstGeom>
                  <a:noFill/>
                  <a:ln w="4763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55" name="Line 2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91" y="1897"/>
                    <a:ext cx="114" cy="52"/>
                  </a:xfrm>
                  <a:prstGeom prst="line">
                    <a:avLst/>
                  </a:prstGeom>
                  <a:noFill/>
                  <a:ln w="4763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56" name="Line 234"/>
                  <p:cNvSpPr>
                    <a:spLocks noChangeShapeType="1"/>
                  </p:cNvSpPr>
                  <p:nvPr/>
                </p:nvSpPr>
                <p:spPr bwMode="auto">
                  <a:xfrm>
                    <a:off x="5239" y="1915"/>
                    <a:ext cx="71" cy="40"/>
                  </a:xfrm>
                  <a:prstGeom prst="line">
                    <a:avLst/>
                  </a:prstGeom>
                  <a:noFill/>
                  <a:ln w="4763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57" name="Line 235"/>
                  <p:cNvSpPr>
                    <a:spLocks noChangeShapeType="1"/>
                  </p:cNvSpPr>
                  <p:nvPr/>
                </p:nvSpPr>
                <p:spPr bwMode="auto">
                  <a:xfrm>
                    <a:off x="5255" y="1910"/>
                    <a:ext cx="69" cy="38"/>
                  </a:xfrm>
                  <a:prstGeom prst="line">
                    <a:avLst/>
                  </a:prstGeom>
                  <a:noFill/>
                  <a:ln w="4763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58" name="Line 236"/>
                  <p:cNvSpPr>
                    <a:spLocks noChangeShapeType="1"/>
                  </p:cNvSpPr>
                  <p:nvPr/>
                </p:nvSpPr>
                <p:spPr bwMode="auto">
                  <a:xfrm>
                    <a:off x="5285" y="1897"/>
                    <a:ext cx="68" cy="37"/>
                  </a:xfrm>
                  <a:prstGeom prst="line">
                    <a:avLst/>
                  </a:prstGeom>
                  <a:noFill/>
                  <a:ln w="4763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59" name="Line 237"/>
                  <p:cNvSpPr>
                    <a:spLocks noChangeShapeType="1"/>
                  </p:cNvSpPr>
                  <p:nvPr/>
                </p:nvSpPr>
                <p:spPr bwMode="auto">
                  <a:xfrm>
                    <a:off x="5301" y="1891"/>
                    <a:ext cx="67" cy="36"/>
                  </a:xfrm>
                  <a:prstGeom prst="line">
                    <a:avLst/>
                  </a:prstGeom>
                  <a:noFill/>
                  <a:ln w="4763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60" name="Line 238"/>
                  <p:cNvSpPr>
                    <a:spLocks noChangeShapeType="1"/>
                  </p:cNvSpPr>
                  <p:nvPr/>
                </p:nvSpPr>
                <p:spPr bwMode="auto">
                  <a:xfrm>
                    <a:off x="5318" y="1886"/>
                    <a:ext cx="65" cy="36"/>
                  </a:xfrm>
                  <a:prstGeom prst="line">
                    <a:avLst/>
                  </a:prstGeom>
                  <a:noFill/>
                  <a:ln w="4763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61" name="Line 239"/>
                  <p:cNvSpPr>
                    <a:spLocks noChangeShapeType="1"/>
                  </p:cNvSpPr>
                  <p:nvPr/>
                </p:nvSpPr>
                <p:spPr bwMode="auto">
                  <a:xfrm>
                    <a:off x="5332" y="1880"/>
                    <a:ext cx="64" cy="34"/>
                  </a:xfrm>
                  <a:prstGeom prst="line">
                    <a:avLst/>
                  </a:prstGeom>
                  <a:noFill/>
                  <a:ln w="4763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62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5346" y="1874"/>
                    <a:ext cx="64" cy="33"/>
                  </a:xfrm>
                  <a:prstGeom prst="line">
                    <a:avLst/>
                  </a:prstGeom>
                  <a:noFill/>
                  <a:ln w="4763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63" name="Line 241"/>
                  <p:cNvSpPr>
                    <a:spLocks noChangeShapeType="1"/>
                  </p:cNvSpPr>
                  <p:nvPr/>
                </p:nvSpPr>
                <p:spPr bwMode="auto">
                  <a:xfrm>
                    <a:off x="5209" y="1892"/>
                    <a:ext cx="35" cy="18"/>
                  </a:xfrm>
                  <a:prstGeom prst="line">
                    <a:avLst/>
                  </a:prstGeom>
                  <a:noFill/>
                  <a:ln w="4763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64" name="Line 242"/>
                  <p:cNvSpPr>
                    <a:spLocks noChangeShapeType="1"/>
                  </p:cNvSpPr>
                  <p:nvPr/>
                </p:nvSpPr>
                <p:spPr bwMode="auto">
                  <a:xfrm>
                    <a:off x="5232" y="1885"/>
                    <a:ext cx="32" cy="17"/>
                  </a:xfrm>
                  <a:prstGeom prst="line">
                    <a:avLst/>
                  </a:prstGeom>
                  <a:noFill/>
                  <a:ln w="4763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65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5252" y="1879"/>
                    <a:ext cx="33" cy="17"/>
                  </a:xfrm>
                  <a:prstGeom prst="line">
                    <a:avLst/>
                  </a:prstGeom>
                  <a:noFill/>
                  <a:ln w="4763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66" name="Line 244"/>
                  <p:cNvSpPr>
                    <a:spLocks noChangeShapeType="1"/>
                  </p:cNvSpPr>
                  <p:nvPr/>
                </p:nvSpPr>
                <p:spPr bwMode="auto">
                  <a:xfrm>
                    <a:off x="5272" y="1872"/>
                    <a:ext cx="32" cy="15"/>
                  </a:xfrm>
                  <a:prstGeom prst="line">
                    <a:avLst/>
                  </a:prstGeom>
                  <a:noFill/>
                  <a:ln w="4763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67" name="Line 245"/>
                  <p:cNvSpPr>
                    <a:spLocks noChangeShapeType="1"/>
                  </p:cNvSpPr>
                  <p:nvPr/>
                </p:nvSpPr>
                <p:spPr bwMode="auto">
                  <a:xfrm>
                    <a:off x="5292" y="1865"/>
                    <a:ext cx="31" cy="16"/>
                  </a:xfrm>
                  <a:prstGeom prst="line">
                    <a:avLst/>
                  </a:prstGeom>
                  <a:noFill/>
                  <a:ln w="4763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68" name="Line 246"/>
                  <p:cNvSpPr>
                    <a:spLocks noChangeShapeType="1"/>
                  </p:cNvSpPr>
                  <p:nvPr/>
                </p:nvSpPr>
                <p:spPr bwMode="auto">
                  <a:xfrm>
                    <a:off x="5315" y="1858"/>
                    <a:ext cx="29" cy="15"/>
                  </a:xfrm>
                  <a:prstGeom prst="line">
                    <a:avLst/>
                  </a:prstGeom>
                  <a:noFill/>
                  <a:ln w="4763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21921" name="Group 247"/>
            <p:cNvGrpSpPr>
              <a:grpSpLocks/>
            </p:cNvGrpSpPr>
            <p:nvPr/>
          </p:nvGrpSpPr>
          <p:grpSpPr bwMode="auto">
            <a:xfrm>
              <a:off x="3797" y="1520"/>
              <a:ext cx="249" cy="94"/>
              <a:chOff x="5266" y="2029"/>
              <a:chExt cx="348" cy="155"/>
            </a:xfrm>
          </p:grpSpPr>
          <p:sp>
            <p:nvSpPr>
              <p:cNvPr id="22032" name="Freeform 248"/>
              <p:cNvSpPr>
                <a:spLocks/>
              </p:cNvSpPr>
              <p:nvPr/>
            </p:nvSpPr>
            <p:spPr bwMode="auto">
              <a:xfrm>
                <a:off x="5266" y="2029"/>
                <a:ext cx="348" cy="155"/>
              </a:xfrm>
              <a:custGeom>
                <a:avLst/>
                <a:gdLst>
                  <a:gd name="T0" fmla="*/ 0 w 2091"/>
                  <a:gd name="T1" fmla="*/ 0 h 931"/>
                  <a:gd name="T2" fmla="*/ 0 w 2091"/>
                  <a:gd name="T3" fmla="*/ 0 h 931"/>
                  <a:gd name="T4" fmla="*/ 0 w 2091"/>
                  <a:gd name="T5" fmla="*/ 0 h 931"/>
                  <a:gd name="T6" fmla="*/ 0 w 2091"/>
                  <a:gd name="T7" fmla="*/ 0 h 931"/>
                  <a:gd name="T8" fmla="*/ 0 w 2091"/>
                  <a:gd name="T9" fmla="*/ 0 h 931"/>
                  <a:gd name="T10" fmla="*/ 0 w 2091"/>
                  <a:gd name="T11" fmla="*/ 0 h 931"/>
                  <a:gd name="T12" fmla="*/ 0 w 2091"/>
                  <a:gd name="T13" fmla="*/ 0 h 931"/>
                  <a:gd name="T14" fmla="*/ 0 w 2091"/>
                  <a:gd name="T15" fmla="*/ 0 h 931"/>
                  <a:gd name="T16" fmla="*/ 0 w 2091"/>
                  <a:gd name="T17" fmla="*/ 0 h 931"/>
                  <a:gd name="T18" fmla="*/ 0 w 2091"/>
                  <a:gd name="T19" fmla="*/ 0 h 931"/>
                  <a:gd name="T20" fmla="*/ 0 w 2091"/>
                  <a:gd name="T21" fmla="*/ 0 h 931"/>
                  <a:gd name="T22" fmla="*/ 0 w 2091"/>
                  <a:gd name="T23" fmla="*/ 0 h 931"/>
                  <a:gd name="T24" fmla="*/ 0 w 2091"/>
                  <a:gd name="T25" fmla="*/ 0 h 931"/>
                  <a:gd name="T26" fmla="*/ 0 w 2091"/>
                  <a:gd name="T27" fmla="*/ 0 h 931"/>
                  <a:gd name="T28" fmla="*/ 0 w 2091"/>
                  <a:gd name="T29" fmla="*/ 0 h 931"/>
                  <a:gd name="T30" fmla="*/ 0 w 2091"/>
                  <a:gd name="T31" fmla="*/ 0 h 931"/>
                  <a:gd name="T32" fmla="*/ 0 w 2091"/>
                  <a:gd name="T33" fmla="*/ 0 h 931"/>
                  <a:gd name="T34" fmla="*/ 0 w 2091"/>
                  <a:gd name="T35" fmla="*/ 0 h 931"/>
                  <a:gd name="T36" fmla="*/ 0 w 2091"/>
                  <a:gd name="T37" fmla="*/ 0 h 931"/>
                  <a:gd name="T38" fmla="*/ 0 w 2091"/>
                  <a:gd name="T39" fmla="*/ 0 h 931"/>
                  <a:gd name="T40" fmla="*/ 0 w 2091"/>
                  <a:gd name="T41" fmla="*/ 0 h 931"/>
                  <a:gd name="T42" fmla="*/ 0 w 2091"/>
                  <a:gd name="T43" fmla="*/ 0 h 931"/>
                  <a:gd name="T44" fmla="*/ 0 w 2091"/>
                  <a:gd name="T45" fmla="*/ 0 h 931"/>
                  <a:gd name="T46" fmla="*/ 0 w 2091"/>
                  <a:gd name="T47" fmla="*/ 0 h 931"/>
                  <a:gd name="T48" fmla="*/ 0 w 2091"/>
                  <a:gd name="T49" fmla="*/ 0 h 931"/>
                  <a:gd name="T50" fmla="*/ 0 w 2091"/>
                  <a:gd name="T51" fmla="*/ 0 h 931"/>
                  <a:gd name="T52" fmla="*/ 0 w 2091"/>
                  <a:gd name="T53" fmla="*/ 0 h 931"/>
                  <a:gd name="T54" fmla="*/ 0 w 2091"/>
                  <a:gd name="T55" fmla="*/ 0 h 931"/>
                  <a:gd name="T56" fmla="*/ 0 w 2091"/>
                  <a:gd name="T57" fmla="*/ 0 h 931"/>
                  <a:gd name="T58" fmla="*/ 0 w 2091"/>
                  <a:gd name="T59" fmla="*/ 0 h 931"/>
                  <a:gd name="T60" fmla="*/ 0 w 2091"/>
                  <a:gd name="T61" fmla="*/ 0 h 931"/>
                  <a:gd name="T62" fmla="*/ 0 w 2091"/>
                  <a:gd name="T63" fmla="*/ 0 h 931"/>
                  <a:gd name="T64" fmla="*/ 0 w 2091"/>
                  <a:gd name="T65" fmla="*/ 0 h 931"/>
                  <a:gd name="T66" fmla="*/ 0 w 2091"/>
                  <a:gd name="T67" fmla="*/ 0 h 931"/>
                  <a:gd name="T68" fmla="*/ 0 w 2091"/>
                  <a:gd name="T69" fmla="*/ 0 h 931"/>
                  <a:gd name="T70" fmla="*/ 0 w 2091"/>
                  <a:gd name="T71" fmla="*/ 0 h 931"/>
                  <a:gd name="T72" fmla="*/ 0 w 2091"/>
                  <a:gd name="T73" fmla="*/ 0 h 931"/>
                  <a:gd name="T74" fmla="*/ 0 w 2091"/>
                  <a:gd name="T75" fmla="*/ 0 h 931"/>
                  <a:gd name="T76" fmla="*/ 0 w 2091"/>
                  <a:gd name="T77" fmla="*/ 0 h 931"/>
                  <a:gd name="T78" fmla="*/ 0 w 2091"/>
                  <a:gd name="T79" fmla="*/ 0 h 931"/>
                  <a:gd name="T80" fmla="*/ 0 w 2091"/>
                  <a:gd name="T81" fmla="*/ 0 h 931"/>
                  <a:gd name="T82" fmla="*/ 0 w 2091"/>
                  <a:gd name="T83" fmla="*/ 0 h 931"/>
                  <a:gd name="T84" fmla="*/ 0 w 2091"/>
                  <a:gd name="T85" fmla="*/ 0 h 931"/>
                  <a:gd name="T86" fmla="*/ 0 w 2091"/>
                  <a:gd name="T87" fmla="*/ 0 h 931"/>
                  <a:gd name="T88" fmla="*/ 0 w 2091"/>
                  <a:gd name="T89" fmla="*/ 0 h 93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091"/>
                  <a:gd name="T136" fmla="*/ 0 h 931"/>
                  <a:gd name="T137" fmla="*/ 2091 w 2091"/>
                  <a:gd name="T138" fmla="*/ 931 h 93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091" h="931">
                    <a:moveTo>
                      <a:pt x="182" y="927"/>
                    </a:moveTo>
                    <a:lnTo>
                      <a:pt x="5" y="905"/>
                    </a:lnTo>
                    <a:lnTo>
                      <a:pt x="0" y="695"/>
                    </a:lnTo>
                    <a:lnTo>
                      <a:pt x="9" y="537"/>
                    </a:lnTo>
                    <a:lnTo>
                      <a:pt x="100" y="442"/>
                    </a:lnTo>
                    <a:lnTo>
                      <a:pt x="210" y="387"/>
                    </a:lnTo>
                    <a:lnTo>
                      <a:pt x="460" y="296"/>
                    </a:lnTo>
                    <a:lnTo>
                      <a:pt x="828" y="207"/>
                    </a:lnTo>
                    <a:lnTo>
                      <a:pt x="900" y="201"/>
                    </a:lnTo>
                    <a:lnTo>
                      <a:pt x="948" y="207"/>
                    </a:lnTo>
                    <a:lnTo>
                      <a:pt x="960" y="188"/>
                    </a:lnTo>
                    <a:lnTo>
                      <a:pt x="980" y="169"/>
                    </a:lnTo>
                    <a:lnTo>
                      <a:pt x="1003" y="173"/>
                    </a:lnTo>
                    <a:lnTo>
                      <a:pt x="1035" y="176"/>
                    </a:lnTo>
                    <a:lnTo>
                      <a:pt x="1049" y="138"/>
                    </a:lnTo>
                    <a:lnTo>
                      <a:pt x="1077" y="118"/>
                    </a:lnTo>
                    <a:lnTo>
                      <a:pt x="1106" y="112"/>
                    </a:lnTo>
                    <a:lnTo>
                      <a:pt x="1144" y="112"/>
                    </a:lnTo>
                    <a:lnTo>
                      <a:pt x="1138" y="82"/>
                    </a:lnTo>
                    <a:lnTo>
                      <a:pt x="1182" y="0"/>
                    </a:lnTo>
                    <a:lnTo>
                      <a:pt x="2040" y="22"/>
                    </a:lnTo>
                    <a:lnTo>
                      <a:pt x="2037" y="110"/>
                    </a:lnTo>
                    <a:lnTo>
                      <a:pt x="2053" y="188"/>
                    </a:lnTo>
                    <a:lnTo>
                      <a:pt x="2065" y="244"/>
                    </a:lnTo>
                    <a:lnTo>
                      <a:pt x="2080" y="314"/>
                    </a:lnTo>
                    <a:lnTo>
                      <a:pt x="2091" y="427"/>
                    </a:lnTo>
                    <a:lnTo>
                      <a:pt x="2077" y="494"/>
                    </a:lnTo>
                    <a:lnTo>
                      <a:pt x="2053" y="557"/>
                    </a:lnTo>
                    <a:lnTo>
                      <a:pt x="2023" y="610"/>
                    </a:lnTo>
                    <a:lnTo>
                      <a:pt x="1983" y="629"/>
                    </a:lnTo>
                    <a:lnTo>
                      <a:pt x="1921" y="648"/>
                    </a:lnTo>
                    <a:lnTo>
                      <a:pt x="1838" y="673"/>
                    </a:lnTo>
                    <a:lnTo>
                      <a:pt x="1801" y="717"/>
                    </a:lnTo>
                    <a:lnTo>
                      <a:pt x="1757" y="754"/>
                    </a:lnTo>
                    <a:lnTo>
                      <a:pt x="1686" y="786"/>
                    </a:lnTo>
                    <a:lnTo>
                      <a:pt x="1605" y="812"/>
                    </a:lnTo>
                    <a:lnTo>
                      <a:pt x="1475" y="827"/>
                    </a:lnTo>
                    <a:lnTo>
                      <a:pt x="1364" y="827"/>
                    </a:lnTo>
                    <a:lnTo>
                      <a:pt x="1279" y="818"/>
                    </a:lnTo>
                    <a:lnTo>
                      <a:pt x="1202" y="812"/>
                    </a:lnTo>
                    <a:lnTo>
                      <a:pt x="1144" y="843"/>
                    </a:lnTo>
                    <a:lnTo>
                      <a:pt x="1031" y="837"/>
                    </a:lnTo>
                    <a:lnTo>
                      <a:pt x="582" y="901"/>
                    </a:lnTo>
                    <a:lnTo>
                      <a:pt x="386" y="931"/>
                    </a:lnTo>
                    <a:lnTo>
                      <a:pt x="182" y="927"/>
                    </a:lnTo>
                    <a:close/>
                  </a:path>
                </a:pathLst>
              </a:custGeom>
              <a:solidFill>
                <a:srgbClr val="60606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33" name="Freeform 249"/>
              <p:cNvSpPr>
                <a:spLocks/>
              </p:cNvSpPr>
              <p:nvPr/>
            </p:nvSpPr>
            <p:spPr bwMode="auto">
              <a:xfrm>
                <a:off x="5268" y="2043"/>
                <a:ext cx="342" cy="138"/>
              </a:xfrm>
              <a:custGeom>
                <a:avLst/>
                <a:gdLst>
                  <a:gd name="T0" fmla="*/ 0 w 2049"/>
                  <a:gd name="T1" fmla="*/ 0 h 829"/>
                  <a:gd name="T2" fmla="*/ 0 w 2049"/>
                  <a:gd name="T3" fmla="*/ 0 h 829"/>
                  <a:gd name="T4" fmla="*/ 0 w 2049"/>
                  <a:gd name="T5" fmla="*/ 0 h 829"/>
                  <a:gd name="T6" fmla="*/ 0 w 2049"/>
                  <a:gd name="T7" fmla="*/ 0 h 829"/>
                  <a:gd name="T8" fmla="*/ 0 w 2049"/>
                  <a:gd name="T9" fmla="*/ 0 h 829"/>
                  <a:gd name="T10" fmla="*/ 0 w 2049"/>
                  <a:gd name="T11" fmla="*/ 0 h 829"/>
                  <a:gd name="T12" fmla="*/ 0 w 2049"/>
                  <a:gd name="T13" fmla="*/ 0 h 829"/>
                  <a:gd name="T14" fmla="*/ 0 w 2049"/>
                  <a:gd name="T15" fmla="*/ 0 h 829"/>
                  <a:gd name="T16" fmla="*/ 0 w 2049"/>
                  <a:gd name="T17" fmla="*/ 0 h 829"/>
                  <a:gd name="T18" fmla="*/ 0 w 2049"/>
                  <a:gd name="T19" fmla="*/ 0 h 829"/>
                  <a:gd name="T20" fmla="*/ 0 w 2049"/>
                  <a:gd name="T21" fmla="*/ 0 h 829"/>
                  <a:gd name="T22" fmla="*/ 0 w 2049"/>
                  <a:gd name="T23" fmla="*/ 0 h 829"/>
                  <a:gd name="T24" fmla="*/ 0 w 2049"/>
                  <a:gd name="T25" fmla="*/ 0 h 829"/>
                  <a:gd name="T26" fmla="*/ 0 w 2049"/>
                  <a:gd name="T27" fmla="*/ 0 h 829"/>
                  <a:gd name="T28" fmla="*/ 0 w 2049"/>
                  <a:gd name="T29" fmla="*/ 0 h 829"/>
                  <a:gd name="T30" fmla="*/ 0 w 2049"/>
                  <a:gd name="T31" fmla="*/ 0 h 829"/>
                  <a:gd name="T32" fmla="*/ 0 w 2049"/>
                  <a:gd name="T33" fmla="*/ 0 h 829"/>
                  <a:gd name="T34" fmla="*/ 0 w 2049"/>
                  <a:gd name="T35" fmla="*/ 0 h 829"/>
                  <a:gd name="T36" fmla="*/ 0 w 2049"/>
                  <a:gd name="T37" fmla="*/ 0 h 829"/>
                  <a:gd name="T38" fmla="*/ 0 w 2049"/>
                  <a:gd name="T39" fmla="*/ 0 h 829"/>
                  <a:gd name="T40" fmla="*/ 0 w 2049"/>
                  <a:gd name="T41" fmla="*/ 0 h 829"/>
                  <a:gd name="T42" fmla="*/ 0 w 2049"/>
                  <a:gd name="T43" fmla="*/ 0 h 829"/>
                  <a:gd name="T44" fmla="*/ 0 w 2049"/>
                  <a:gd name="T45" fmla="*/ 0 h 829"/>
                  <a:gd name="T46" fmla="*/ 0 w 2049"/>
                  <a:gd name="T47" fmla="*/ 0 h 829"/>
                  <a:gd name="T48" fmla="*/ 0 w 2049"/>
                  <a:gd name="T49" fmla="*/ 0 h 829"/>
                  <a:gd name="T50" fmla="*/ 0 w 2049"/>
                  <a:gd name="T51" fmla="*/ 0 h 829"/>
                  <a:gd name="T52" fmla="*/ 0 w 2049"/>
                  <a:gd name="T53" fmla="*/ 0 h 829"/>
                  <a:gd name="T54" fmla="*/ 0 w 2049"/>
                  <a:gd name="T55" fmla="*/ 0 h 829"/>
                  <a:gd name="T56" fmla="*/ 0 w 2049"/>
                  <a:gd name="T57" fmla="*/ 0 h 829"/>
                  <a:gd name="T58" fmla="*/ 0 w 2049"/>
                  <a:gd name="T59" fmla="*/ 0 h 829"/>
                  <a:gd name="T60" fmla="*/ 0 w 2049"/>
                  <a:gd name="T61" fmla="*/ 0 h 829"/>
                  <a:gd name="T62" fmla="*/ 0 w 2049"/>
                  <a:gd name="T63" fmla="*/ 0 h 829"/>
                  <a:gd name="T64" fmla="*/ 0 w 2049"/>
                  <a:gd name="T65" fmla="*/ 0 h 829"/>
                  <a:gd name="T66" fmla="*/ 0 w 2049"/>
                  <a:gd name="T67" fmla="*/ 0 h 829"/>
                  <a:gd name="T68" fmla="*/ 0 w 2049"/>
                  <a:gd name="T69" fmla="*/ 0 h 829"/>
                  <a:gd name="T70" fmla="*/ 0 w 2049"/>
                  <a:gd name="T71" fmla="*/ 0 h 829"/>
                  <a:gd name="T72" fmla="*/ 0 w 2049"/>
                  <a:gd name="T73" fmla="*/ 0 h 829"/>
                  <a:gd name="T74" fmla="*/ 0 w 2049"/>
                  <a:gd name="T75" fmla="*/ 0 h 829"/>
                  <a:gd name="T76" fmla="*/ 0 w 2049"/>
                  <a:gd name="T77" fmla="*/ 0 h 829"/>
                  <a:gd name="T78" fmla="*/ 0 w 2049"/>
                  <a:gd name="T79" fmla="*/ 0 h 829"/>
                  <a:gd name="T80" fmla="*/ 0 w 2049"/>
                  <a:gd name="T81" fmla="*/ 0 h 829"/>
                  <a:gd name="T82" fmla="*/ 0 w 2049"/>
                  <a:gd name="T83" fmla="*/ 0 h 829"/>
                  <a:gd name="T84" fmla="*/ 0 w 2049"/>
                  <a:gd name="T85" fmla="*/ 0 h 82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049"/>
                  <a:gd name="T130" fmla="*/ 0 h 829"/>
                  <a:gd name="T131" fmla="*/ 2049 w 2049"/>
                  <a:gd name="T132" fmla="*/ 829 h 82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049" h="829">
                    <a:moveTo>
                      <a:pt x="1982" y="31"/>
                    </a:moveTo>
                    <a:lnTo>
                      <a:pt x="1986" y="90"/>
                    </a:lnTo>
                    <a:lnTo>
                      <a:pt x="2010" y="67"/>
                    </a:lnTo>
                    <a:lnTo>
                      <a:pt x="2037" y="199"/>
                    </a:lnTo>
                    <a:lnTo>
                      <a:pt x="2049" y="353"/>
                    </a:lnTo>
                    <a:lnTo>
                      <a:pt x="1995" y="512"/>
                    </a:lnTo>
                    <a:lnTo>
                      <a:pt x="1868" y="549"/>
                    </a:lnTo>
                    <a:lnTo>
                      <a:pt x="1882" y="512"/>
                    </a:lnTo>
                    <a:lnTo>
                      <a:pt x="1814" y="567"/>
                    </a:lnTo>
                    <a:lnTo>
                      <a:pt x="1754" y="624"/>
                    </a:lnTo>
                    <a:lnTo>
                      <a:pt x="1622" y="688"/>
                    </a:lnTo>
                    <a:lnTo>
                      <a:pt x="1460" y="701"/>
                    </a:lnTo>
                    <a:lnTo>
                      <a:pt x="1264" y="710"/>
                    </a:lnTo>
                    <a:lnTo>
                      <a:pt x="1181" y="701"/>
                    </a:lnTo>
                    <a:lnTo>
                      <a:pt x="1255" y="669"/>
                    </a:lnTo>
                    <a:lnTo>
                      <a:pt x="1287" y="589"/>
                    </a:lnTo>
                    <a:lnTo>
                      <a:pt x="1228" y="656"/>
                    </a:lnTo>
                    <a:lnTo>
                      <a:pt x="1155" y="697"/>
                    </a:lnTo>
                    <a:lnTo>
                      <a:pt x="1086" y="733"/>
                    </a:lnTo>
                    <a:lnTo>
                      <a:pt x="1017" y="724"/>
                    </a:lnTo>
                    <a:lnTo>
                      <a:pt x="1063" y="692"/>
                    </a:lnTo>
                    <a:lnTo>
                      <a:pt x="1109" y="652"/>
                    </a:lnTo>
                    <a:lnTo>
                      <a:pt x="1036" y="678"/>
                    </a:lnTo>
                    <a:lnTo>
                      <a:pt x="963" y="733"/>
                    </a:lnTo>
                    <a:lnTo>
                      <a:pt x="726" y="761"/>
                    </a:lnTo>
                    <a:lnTo>
                      <a:pt x="491" y="797"/>
                    </a:lnTo>
                    <a:lnTo>
                      <a:pt x="409" y="793"/>
                    </a:lnTo>
                    <a:lnTo>
                      <a:pt x="495" y="742"/>
                    </a:lnTo>
                    <a:lnTo>
                      <a:pt x="581" y="724"/>
                    </a:lnTo>
                    <a:lnTo>
                      <a:pt x="486" y="720"/>
                    </a:lnTo>
                    <a:lnTo>
                      <a:pt x="414" y="752"/>
                    </a:lnTo>
                    <a:lnTo>
                      <a:pt x="319" y="815"/>
                    </a:lnTo>
                    <a:lnTo>
                      <a:pt x="386" y="720"/>
                    </a:lnTo>
                    <a:lnTo>
                      <a:pt x="473" y="669"/>
                    </a:lnTo>
                    <a:lnTo>
                      <a:pt x="359" y="692"/>
                    </a:lnTo>
                    <a:lnTo>
                      <a:pt x="300" y="765"/>
                    </a:lnTo>
                    <a:lnTo>
                      <a:pt x="287" y="829"/>
                    </a:lnTo>
                    <a:lnTo>
                      <a:pt x="214" y="742"/>
                    </a:lnTo>
                    <a:lnTo>
                      <a:pt x="140" y="701"/>
                    </a:lnTo>
                    <a:lnTo>
                      <a:pt x="182" y="746"/>
                    </a:lnTo>
                    <a:lnTo>
                      <a:pt x="241" y="829"/>
                    </a:lnTo>
                    <a:lnTo>
                      <a:pt x="59" y="793"/>
                    </a:lnTo>
                    <a:lnTo>
                      <a:pt x="23" y="778"/>
                    </a:lnTo>
                    <a:lnTo>
                      <a:pt x="0" y="674"/>
                    </a:lnTo>
                    <a:lnTo>
                      <a:pt x="13" y="530"/>
                    </a:lnTo>
                    <a:lnTo>
                      <a:pt x="40" y="435"/>
                    </a:lnTo>
                    <a:lnTo>
                      <a:pt x="155" y="362"/>
                    </a:lnTo>
                    <a:lnTo>
                      <a:pt x="296" y="298"/>
                    </a:lnTo>
                    <a:lnTo>
                      <a:pt x="572" y="207"/>
                    </a:lnTo>
                    <a:lnTo>
                      <a:pt x="795" y="145"/>
                    </a:lnTo>
                    <a:lnTo>
                      <a:pt x="917" y="135"/>
                    </a:lnTo>
                    <a:lnTo>
                      <a:pt x="968" y="207"/>
                    </a:lnTo>
                    <a:lnTo>
                      <a:pt x="1123" y="285"/>
                    </a:lnTo>
                    <a:lnTo>
                      <a:pt x="1040" y="217"/>
                    </a:lnTo>
                    <a:lnTo>
                      <a:pt x="977" y="182"/>
                    </a:lnTo>
                    <a:lnTo>
                      <a:pt x="953" y="131"/>
                    </a:lnTo>
                    <a:lnTo>
                      <a:pt x="963" y="108"/>
                    </a:lnTo>
                    <a:lnTo>
                      <a:pt x="1008" y="108"/>
                    </a:lnTo>
                    <a:lnTo>
                      <a:pt x="1036" y="135"/>
                    </a:lnTo>
                    <a:lnTo>
                      <a:pt x="1063" y="163"/>
                    </a:lnTo>
                    <a:lnTo>
                      <a:pt x="1132" y="190"/>
                    </a:lnTo>
                    <a:lnTo>
                      <a:pt x="1068" y="135"/>
                    </a:lnTo>
                    <a:lnTo>
                      <a:pt x="1040" y="95"/>
                    </a:lnTo>
                    <a:lnTo>
                      <a:pt x="1059" y="67"/>
                    </a:lnTo>
                    <a:lnTo>
                      <a:pt x="1113" y="50"/>
                    </a:lnTo>
                    <a:lnTo>
                      <a:pt x="1186" y="113"/>
                    </a:lnTo>
                    <a:lnTo>
                      <a:pt x="1255" y="154"/>
                    </a:lnTo>
                    <a:lnTo>
                      <a:pt x="1173" y="63"/>
                    </a:lnTo>
                    <a:lnTo>
                      <a:pt x="1145" y="27"/>
                    </a:lnTo>
                    <a:lnTo>
                      <a:pt x="1145" y="0"/>
                    </a:lnTo>
                    <a:lnTo>
                      <a:pt x="1213" y="10"/>
                    </a:lnTo>
                    <a:lnTo>
                      <a:pt x="1277" y="54"/>
                    </a:lnTo>
                    <a:lnTo>
                      <a:pt x="1319" y="86"/>
                    </a:lnTo>
                    <a:lnTo>
                      <a:pt x="1514" y="104"/>
                    </a:lnTo>
                    <a:lnTo>
                      <a:pt x="1508" y="54"/>
                    </a:lnTo>
                    <a:lnTo>
                      <a:pt x="1567" y="35"/>
                    </a:lnTo>
                    <a:lnTo>
                      <a:pt x="1567" y="99"/>
                    </a:lnTo>
                    <a:lnTo>
                      <a:pt x="1626" y="113"/>
                    </a:lnTo>
                    <a:lnTo>
                      <a:pt x="1754" y="131"/>
                    </a:lnTo>
                    <a:lnTo>
                      <a:pt x="1745" y="63"/>
                    </a:lnTo>
                    <a:lnTo>
                      <a:pt x="1790" y="63"/>
                    </a:lnTo>
                    <a:lnTo>
                      <a:pt x="1795" y="131"/>
                    </a:lnTo>
                    <a:lnTo>
                      <a:pt x="1868" y="127"/>
                    </a:lnTo>
                    <a:lnTo>
                      <a:pt x="1946" y="108"/>
                    </a:lnTo>
                    <a:lnTo>
                      <a:pt x="1950" y="54"/>
                    </a:lnTo>
                    <a:lnTo>
                      <a:pt x="1982" y="3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34" name="Freeform 250"/>
              <p:cNvSpPr>
                <a:spLocks/>
              </p:cNvSpPr>
              <p:nvPr/>
            </p:nvSpPr>
            <p:spPr bwMode="auto">
              <a:xfrm>
                <a:off x="5515" y="2093"/>
                <a:ext cx="47" cy="8"/>
              </a:xfrm>
              <a:custGeom>
                <a:avLst/>
                <a:gdLst>
                  <a:gd name="T0" fmla="*/ 0 w 280"/>
                  <a:gd name="T1" fmla="*/ 0 h 48"/>
                  <a:gd name="T2" fmla="*/ 0 w 280"/>
                  <a:gd name="T3" fmla="*/ 0 h 48"/>
                  <a:gd name="T4" fmla="*/ 0 w 280"/>
                  <a:gd name="T5" fmla="*/ 0 h 48"/>
                  <a:gd name="T6" fmla="*/ 0 w 280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48"/>
                  <a:gd name="T14" fmla="*/ 280 w 280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48">
                    <a:moveTo>
                      <a:pt x="280" y="0"/>
                    </a:moveTo>
                    <a:lnTo>
                      <a:pt x="149" y="48"/>
                    </a:lnTo>
                    <a:lnTo>
                      <a:pt x="0" y="35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35" name="Freeform 251"/>
              <p:cNvSpPr>
                <a:spLocks/>
              </p:cNvSpPr>
              <p:nvPr/>
            </p:nvSpPr>
            <p:spPr bwMode="auto">
              <a:xfrm>
                <a:off x="5580" y="2080"/>
                <a:ext cx="28" cy="10"/>
              </a:xfrm>
              <a:custGeom>
                <a:avLst/>
                <a:gdLst>
                  <a:gd name="T0" fmla="*/ 0 w 170"/>
                  <a:gd name="T1" fmla="*/ 0 h 57"/>
                  <a:gd name="T2" fmla="*/ 0 w 170"/>
                  <a:gd name="T3" fmla="*/ 0 h 57"/>
                  <a:gd name="T4" fmla="*/ 0 w 170"/>
                  <a:gd name="T5" fmla="*/ 0 h 57"/>
                  <a:gd name="T6" fmla="*/ 0 w 170"/>
                  <a:gd name="T7" fmla="*/ 0 h 57"/>
                  <a:gd name="T8" fmla="*/ 0 w 170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0"/>
                  <a:gd name="T16" fmla="*/ 0 h 57"/>
                  <a:gd name="T17" fmla="*/ 170 w 170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0" h="57">
                    <a:moveTo>
                      <a:pt x="170" y="0"/>
                    </a:moveTo>
                    <a:lnTo>
                      <a:pt x="125" y="35"/>
                    </a:lnTo>
                    <a:lnTo>
                      <a:pt x="0" y="53"/>
                    </a:lnTo>
                    <a:lnTo>
                      <a:pt x="130" y="57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36" name="Freeform 252"/>
              <p:cNvSpPr>
                <a:spLocks/>
              </p:cNvSpPr>
              <p:nvPr/>
            </p:nvSpPr>
            <p:spPr bwMode="auto">
              <a:xfrm>
                <a:off x="5445" y="2073"/>
                <a:ext cx="44" cy="24"/>
              </a:xfrm>
              <a:custGeom>
                <a:avLst/>
                <a:gdLst>
                  <a:gd name="T0" fmla="*/ 0 w 263"/>
                  <a:gd name="T1" fmla="*/ 0 h 143"/>
                  <a:gd name="T2" fmla="*/ 0 w 263"/>
                  <a:gd name="T3" fmla="*/ 0 h 143"/>
                  <a:gd name="T4" fmla="*/ 0 w 263"/>
                  <a:gd name="T5" fmla="*/ 0 h 143"/>
                  <a:gd name="T6" fmla="*/ 0 w 263"/>
                  <a:gd name="T7" fmla="*/ 0 h 143"/>
                  <a:gd name="T8" fmla="*/ 0 w 263"/>
                  <a:gd name="T9" fmla="*/ 0 h 143"/>
                  <a:gd name="T10" fmla="*/ 0 w 263"/>
                  <a:gd name="T11" fmla="*/ 0 h 143"/>
                  <a:gd name="T12" fmla="*/ 0 w 263"/>
                  <a:gd name="T13" fmla="*/ 0 h 143"/>
                  <a:gd name="T14" fmla="*/ 0 w 263"/>
                  <a:gd name="T15" fmla="*/ 0 h 143"/>
                  <a:gd name="T16" fmla="*/ 0 w 263"/>
                  <a:gd name="T17" fmla="*/ 0 h 1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3"/>
                  <a:gd name="T28" fmla="*/ 0 h 143"/>
                  <a:gd name="T29" fmla="*/ 263 w 263"/>
                  <a:gd name="T30" fmla="*/ 143 h 14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3" h="143">
                    <a:moveTo>
                      <a:pt x="263" y="0"/>
                    </a:moveTo>
                    <a:lnTo>
                      <a:pt x="145" y="13"/>
                    </a:lnTo>
                    <a:lnTo>
                      <a:pt x="122" y="31"/>
                    </a:lnTo>
                    <a:lnTo>
                      <a:pt x="122" y="76"/>
                    </a:lnTo>
                    <a:lnTo>
                      <a:pt x="113" y="124"/>
                    </a:lnTo>
                    <a:lnTo>
                      <a:pt x="0" y="143"/>
                    </a:lnTo>
                    <a:lnTo>
                      <a:pt x="136" y="138"/>
                    </a:lnTo>
                    <a:lnTo>
                      <a:pt x="159" y="48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37" name="Freeform 253"/>
              <p:cNvSpPr>
                <a:spLocks/>
              </p:cNvSpPr>
              <p:nvPr/>
            </p:nvSpPr>
            <p:spPr bwMode="auto">
              <a:xfrm>
                <a:off x="5303" y="2127"/>
                <a:ext cx="142" cy="35"/>
              </a:xfrm>
              <a:custGeom>
                <a:avLst/>
                <a:gdLst>
                  <a:gd name="T0" fmla="*/ 0 w 853"/>
                  <a:gd name="T1" fmla="*/ 0 h 212"/>
                  <a:gd name="T2" fmla="*/ 0 w 853"/>
                  <a:gd name="T3" fmla="*/ 0 h 212"/>
                  <a:gd name="T4" fmla="*/ 0 w 853"/>
                  <a:gd name="T5" fmla="*/ 0 h 212"/>
                  <a:gd name="T6" fmla="*/ 0 w 853"/>
                  <a:gd name="T7" fmla="*/ 0 h 212"/>
                  <a:gd name="T8" fmla="*/ 0 w 853"/>
                  <a:gd name="T9" fmla="*/ 0 h 212"/>
                  <a:gd name="T10" fmla="*/ 0 w 853"/>
                  <a:gd name="T11" fmla="*/ 0 h 212"/>
                  <a:gd name="T12" fmla="*/ 0 w 853"/>
                  <a:gd name="T13" fmla="*/ 0 h 212"/>
                  <a:gd name="T14" fmla="*/ 0 w 853"/>
                  <a:gd name="T15" fmla="*/ 0 h 212"/>
                  <a:gd name="T16" fmla="*/ 0 w 853"/>
                  <a:gd name="T17" fmla="*/ 0 h 212"/>
                  <a:gd name="T18" fmla="*/ 0 w 853"/>
                  <a:gd name="T19" fmla="*/ 0 h 212"/>
                  <a:gd name="T20" fmla="*/ 0 w 853"/>
                  <a:gd name="T21" fmla="*/ 0 h 212"/>
                  <a:gd name="T22" fmla="*/ 0 w 853"/>
                  <a:gd name="T23" fmla="*/ 0 h 212"/>
                  <a:gd name="T24" fmla="*/ 0 w 853"/>
                  <a:gd name="T25" fmla="*/ 0 h 212"/>
                  <a:gd name="T26" fmla="*/ 0 w 853"/>
                  <a:gd name="T27" fmla="*/ 0 h 21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853"/>
                  <a:gd name="T43" fmla="*/ 0 h 212"/>
                  <a:gd name="T44" fmla="*/ 853 w 853"/>
                  <a:gd name="T45" fmla="*/ 212 h 21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853" h="212">
                    <a:moveTo>
                      <a:pt x="853" y="0"/>
                    </a:moveTo>
                    <a:lnTo>
                      <a:pt x="636" y="10"/>
                    </a:lnTo>
                    <a:lnTo>
                      <a:pt x="413" y="63"/>
                    </a:lnTo>
                    <a:lnTo>
                      <a:pt x="249" y="71"/>
                    </a:lnTo>
                    <a:lnTo>
                      <a:pt x="114" y="99"/>
                    </a:lnTo>
                    <a:lnTo>
                      <a:pt x="64" y="170"/>
                    </a:lnTo>
                    <a:lnTo>
                      <a:pt x="0" y="212"/>
                    </a:lnTo>
                    <a:lnTo>
                      <a:pt x="64" y="198"/>
                    </a:lnTo>
                    <a:lnTo>
                      <a:pt x="123" y="117"/>
                    </a:lnTo>
                    <a:lnTo>
                      <a:pt x="304" y="81"/>
                    </a:lnTo>
                    <a:lnTo>
                      <a:pt x="413" y="81"/>
                    </a:lnTo>
                    <a:lnTo>
                      <a:pt x="500" y="63"/>
                    </a:lnTo>
                    <a:lnTo>
                      <a:pt x="649" y="23"/>
                    </a:lnTo>
                    <a:lnTo>
                      <a:pt x="853" y="0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922" name="Group 254"/>
            <p:cNvGrpSpPr>
              <a:grpSpLocks/>
            </p:cNvGrpSpPr>
            <p:nvPr/>
          </p:nvGrpSpPr>
          <p:grpSpPr bwMode="auto">
            <a:xfrm>
              <a:off x="3839" y="1418"/>
              <a:ext cx="103" cy="48"/>
              <a:chOff x="5325" y="1860"/>
              <a:chExt cx="144" cy="79"/>
            </a:xfrm>
          </p:grpSpPr>
          <p:grpSp>
            <p:nvGrpSpPr>
              <p:cNvPr id="22019" name="Group 255"/>
              <p:cNvGrpSpPr>
                <a:grpSpLocks/>
              </p:cNvGrpSpPr>
              <p:nvPr/>
            </p:nvGrpSpPr>
            <p:grpSpPr bwMode="auto">
              <a:xfrm>
                <a:off x="5325" y="1860"/>
                <a:ext cx="125" cy="63"/>
                <a:chOff x="5325" y="1860"/>
                <a:chExt cx="125" cy="63"/>
              </a:xfrm>
            </p:grpSpPr>
            <p:sp>
              <p:nvSpPr>
                <p:cNvPr id="22023" name="Freeform 256"/>
                <p:cNvSpPr>
                  <a:spLocks/>
                </p:cNvSpPr>
                <p:nvPr/>
              </p:nvSpPr>
              <p:spPr bwMode="auto">
                <a:xfrm>
                  <a:off x="5325" y="1860"/>
                  <a:ext cx="125" cy="63"/>
                </a:xfrm>
                <a:custGeom>
                  <a:avLst/>
                  <a:gdLst>
                    <a:gd name="T0" fmla="*/ 0 w 751"/>
                    <a:gd name="T1" fmla="*/ 0 h 379"/>
                    <a:gd name="T2" fmla="*/ 0 w 751"/>
                    <a:gd name="T3" fmla="*/ 0 h 379"/>
                    <a:gd name="T4" fmla="*/ 0 w 751"/>
                    <a:gd name="T5" fmla="*/ 0 h 379"/>
                    <a:gd name="T6" fmla="*/ 0 w 751"/>
                    <a:gd name="T7" fmla="*/ 0 h 379"/>
                    <a:gd name="T8" fmla="*/ 0 w 751"/>
                    <a:gd name="T9" fmla="*/ 0 h 379"/>
                    <a:gd name="T10" fmla="*/ 0 w 751"/>
                    <a:gd name="T11" fmla="*/ 0 h 379"/>
                    <a:gd name="T12" fmla="*/ 0 w 751"/>
                    <a:gd name="T13" fmla="*/ 0 h 379"/>
                    <a:gd name="T14" fmla="*/ 0 w 751"/>
                    <a:gd name="T15" fmla="*/ 0 h 379"/>
                    <a:gd name="T16" fmla="*/ 0 w 751"/>
                    <a:gd name="T17" fmla="*/ 0 h 379"/>
                    <a:gd name="T18" fmla="*/ 0 w 751"/>
                    <a:gd name="T19" fmla="*/ 0 h 379"/>
                    <a:gd name="T20" fmla="*/ 0 w 751"/>
                    <a:gd name="T21" fmla="*/ 0 h 379"/>
                    <a:gd name="T22" fmla="*/ 0 w 751"/>
                    <a:gd name="T23" fmla="*/ 0 h 379"/>
                    <a:gd name="T24" fmla="*/ 0 w 751"/>
                    <a:gd name="T25" fmla="*/ 0 h 379"/>
                    <a:gd name="T26" fmla="*/ 0 w 751"/>
                    <a:gd name="T27" fmla="*/ 0 h 379"/>
                    <a:gd name="T28" fmla="*/ 0 w 751"/>
                    <a:gd name="T29" fmla="*/ 0 h 379"/>
                    <a:gd name="T30" fmla="*/ 0 w 751"/>
                    <a:gd name="T31" fmla="*/ 0 h 379"/>
                    <a:gd name="T32" fmla="*/ 0 w 751"/>
                    <a:gd name="T33" fmla="*/ 0 h 379"/>
                    <a:gd name="T34" fmla="*/ 0 w 751"/>
                    <a:gd name="T35" fmla="*/ 0 h 379"/>
                    <a:gd name="T36" fmla="*/ 0 w 751"/>
                    <a:gd name="T37" fmla="*/ 0 h 379"/>
                    <a:gd name="T38" fmla="*/ 0 w 751"/>
                    <a:gd name="T39" fmla="*/ 0 h 379"/>
                    <a:gd name="T40" fmla="*/ 0 w 751"/>
                    <a:gd name="T41" fmla="*/ 0 h 379"/>
                    <a:gd name="T42" fmla="*/ 0 w 751"/>
                    <a:gd name="T43" fmla="*/ 0 h 379"/>
                    <a:gd name="T44" fmla="*/ 0 w 751"/>
                    <a:gd name="T45" fmla="*/ 0 h 379"/>
                    <a:gd name="T46" fmla="*/ 0 w 751"/>
                    <a:gd name="T47" fmla="*/ 0 h 379"/>
                    <a:gd name="T48" fmla="*/ 0 w 751"/>
                    <a:gd name="T49" fmla="*/ 0 h 379"/>
                    <a:gd name="T50" fmla="*/ 0 w 751"/>
                    <a:gd name="T51" fmla="*/ 0 h 379"/>
                    <a:gd name="T52" fmla="*/ 0 w 751"/>
                    <a:gd name="T53" fmla="*/ 0 h 379"/>
                    <a:gd name="T54" fmla="*/ 0 w 751"/>
                    <a:gd name="T55" fmla="*/ 0 h 379"/>
                    <a:gd name="T56" fmla="*/ 0 w 751"/>
                    <a:gd name="T57" fmla="*/ 0 h 379"/>
                    <a:gd name="T58" fmla="*/ 0 w 751"/>
                    <a:gd name="T59" fmla="*/ 0 h 379"/>
                    <a:gd name="T60" fmla="*/ 0 w 751"/>
                    <a:gd name="T61" fmla="*/ 0 h 379"/>
                    <a:gd name="T62" fmla="*/ 0 w 751"/>
                    <a:gd name="T63" fmla="*/ 0 h 379"/>
                    <a:gd name="T64" fmla="*/ 0 w 751"/>
                    <a:gd name="T65" fmla="*/ 0 h 379"/>
                    <a:gd name="T66" fmla="*/ 0 w 751"/>
                    <a:gd name="T67" fmla="*/ 0 h 379"/>
                    <a:gd name="T68" fmla="*/ 0 w 751"/>
                    <a:gd name="T69" fmla="*/ 0 h 379"/>
                    <a:gd name="T70" fmla="*/ 0 w 751"/>
                    <a:gd name="T71" fmla="*/ 0 h 379"/>
                    <a:gd name="T72" fmla="*/ 0 w 751"/>
                    <a:gd name="T73" fmla="*/ 0 h 379"/>
                    <a:gd name="T74" fmla="*/ 0 w 751"/>
                    <a:gd name="T75" fmla="*/ 0 h 379"/>
                    <a:gd name="T76" fmla="*/ 0 w 751"/>
                    <a:gd name="T77" fmla="*/ 0 h 379"/>
                    <a:gd name="T78" fmla="*/ 0 w 751"/>
                    <a:gd name="T79" fmla="*/ 0 h 379"/>
                    <a:gd name="T80" fmla="*/ 0 w 751"/>
                    <a:gd name="T81" fmla="*/ 0 h 379"/>
                    <a:gd name="T82" fmla="*/ 0 w 751"/>
                    <a:gd name="T83" fmla="*/ 0 h 379"/>
                    <a:gd name="T84" fmla="*/ 0 w 751"/>
                    <a:gd name="T85" fmla="*/ 0 h 379"/>
                    <a:gd name="T86" fmla="*/ 0 w 751"/>
                    <a:gd name="T87" fmla="*/ 0 h 379"/>
                    <a:gd name="T88" fmla="*/ 0 w 751"/>
                    <a:gd name="T89" fmla="*/ 0 h 379"/>
                    <a:gd name="T90" fmla="*/ 0 w 751"/>
                    <a:gd name="T91" fmla="*/ 0 h 379"/>
                    <a:gd name="T92" fmla="*/ 0 w 751"/>
                    <a:gd name="T93" fmla="*/ 0 h 379"/>
                    <a:gd name="T94" fmla="*/ 0 w 751"/>
                    <a:gd name="T95" fmla="*/ 0 h 379"/>
                    <a:gd name="T96" fmla="*/ 0 w 751"/>
                    <a:gd name="T97" fmla="*/ 0 h 379"/>
                    <a:gd name="T98" fmla="*/ 0 w 751"/>
                    <a:gd name="T99" fmla="*/ 0 h 379"/>
                    <a:gd name="T100" fmla="*/ 0 w 751"/>
                    <a:gd name="T101" fmla="*/ 0 h 379"/>
                    <a:gd name="T102" fmla="*/ 0 w 751"/>
                    <a:gd name="T103" fmla="*/ 0 h 379"/>
                    <a:gd name="T104" fmla="*/ 0 w 751"/>
                    <a:gd name="T105" fmla="*/ 0 h 379"/>
                    <a:gd name="T106" fmla="*/ 0 w 751"/>
                    <a:gd name="T107" fmla="*/ 0 h 379"/>
                    <a:gd name="T108" fmla="*/ 0 w 751"/>
                    <a:gd name="T109" fmla="*/ 0 h 379"/>
                    <a:gd name="T110" fmla="*/ 0 w 751"/>
                    <a:gd name="T111" fmla="*/ 0 h 379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751"/>
                    <a:gd name="T169" fmla="*/ 0 h 379"/>
                    <a:gd name="T170" fmla="*/ 751 w 751"/>
                    <a:gd name="T171" fmla="*/ 379 h 379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751" h="379">
                      <a:moveTo>
                        <a:pt x="679" y="379"/>
                      </a:moveTo>
                      <a:lnTo>
                        <a:pt x="639" y="370"/>
                      </a:lnTo>
                      <a:lnTo>
                        <a:pt x="600" y="352"/>
                      </a:lnTo>
                      <a:lnTo>
                        <a:pt x="564" y="344"/>
                      </a:lnTo>
                      <a:lnTo>
                        <a:pt x="502" y="353"/>
                      </a:lnTo>
                      <a:lnTo>
                        <a:pt x="457" y="352"/>
                      </a:lnTo>
                      <a:lnTo>
                        <a:pt x="425" y="341"/>
                      </a:lnTo>
                      <a:lnTo>
                        <a:pt x="399" y="332"/>
                      </a:lnTo>
                      <a:lnTo>
                        <a:pt x="373" y="320"/>
                      </a:lnTo>
                      <a:lnTo>
                        <a:pt x="346" y="295"/>
                      </a:lnTo>
                      <a:lnTo>
                        <a:pt x="324" y="273"/>
                      </a:lnTo>
                      <a:lnTo>
                        <a:pt x="288" y="246"/>
                      </a:lnTo>
                      <a:lnTo>
                        <a:pt x="238" y="254"/>
                      </a:lnTo>
                      <a:lnTo>
                        <a:pt x="208" y="256"/>
                      </a:lnTo>
                      <a:lnTo>
                        <a:pt x="190" y="251"/>
                      </a:lnTo>
                      <a:lnTo>
                        <a:pt x="182" y="243"/>
                      </a:lnTo>
                      <a:lnTo>
                        <a:pt x="176" y="228"/>
                      </a:lnTo>
                      <a:lnTo>
                        <a:pt x="180" y="215"/>
                      </a:lnTo>
                      <a:lnTo>
                        <a:pt x="190" y="200"/>
                      </a:lnTo>
                      <a:lnTo>
                        <a:pt x="208" y="193"/>
                      </a:lnTo>
                      <a:lnTo>
                        <a:pt x="248" y="188"/>
                      </a:lnTo>
                      <a:lnTo>
                        <a:pt x="296" y="171"/>
                      </a:lnTo>
                      <a:lnTo>
                        <a:pt x="256" y="140"/>
                      </a:lnTo>
                      <a:lnTo>
                        <a:pt x="209" y="121"/>
                      </a:lnTo>
                      <a:lnTo>
                        <a:pt x="168" y="124"/>
                      </a:lnTo>
                      <a:lnTo>
                        <a:pt x="121" y="121"/>
                      </a:lnTo>
                      <a:lnTo>
                        <a:pt x="93" y="131"/>
                      </a:lnTo>
                      <a:lnTo>
                        <a:pt x="54" y="132"/>
                      </a:lnTo>
                      <a:lnTo>
                        <a:pt x="42" y="121"/>
                      </a:lnTo>
                      <a:lnTo>
                        <a:pt x="39" y="105"/>
                      </a:lnTo>
                      <a:lnTo>
                        <a:pt x="18" y="106"/>
                      </a:lnTo>
                      <a:lnTo>
                        <a:pt x="6" y="103"/>
                      </a:lnTo>
                      <a:lnTo>
                        <a:pt x="0" y="87"/>
                      </a:lnTo>
                      <a:lnTo>
                        <a:pt x="4" y="74"/>
                      </a:lnTo>
                      <a:lnTo>
                        <a:pt x="15" y="68"/>
                      </a:lnTo>
                      <a:lnTo>
                        <a:pt x="36" y="56"/>
                      </a:lnTo>
                      <a:lnTo>
                        <a:pt x="52" y="44"/>
                      </a:lnTo>
                      <a:lnTo>
                        <a:pt x="71" y="34"/>
                      </a:lnTo>
                      <a:lnTo>
                        <a:pt x="93" y="27"/>
                      </a:lnTo>
                      <a:lnTo>
                        <a:pt x="112" y="27"/>
                      </a:lnTo>
                      <a:lnTo>
                        <a:pt x="203" y="9"/>
                      </a:lnTo>
                      <a:lnTo>
                        <a:pt x="222" y="4"/>
                      </a:lnTo>
                      <a:lnTo>
                        <a:pt x="244" y="0"/>
                      </a:lnTo>
                      <a:lnTo>
                        <a:pt x="267" y="4"/>
                      </a:lnTo>
                      <a:lnTo>
                        <a:pt x="295" y="13"/>
                      </a:lnTo>
                      <a:lnTo>
                        <a:pt x="373" y="56"/>
                      </a:lnTo>
                      <a:lnTo>
                        <a:pt x="410" y="64"/>
                      </a:lnTo>
                      <a:lnTo>
                        <a:pt x="443" y="71"/>
                      </a:lnTo>
                      <a:lnTo>
                        <a:pt x="469" y="87"/>
                      </a:lnTo>
                      <a:lnTo>
                        <a:pt x="484" y="108"/>
                      </a:lnTo>
                      <a:lnTo>
                        <a:pt x="549" y="153"/>
                      </a:lnTo>
                      <a:lnTo>
                        <a:pt x="578" y="174"/>
                      </a:lnTo>
                      <a:lnTo>
                        <a:pt x="617" y="215"/>
                      </a:lnTo>
                      <a:lnTo>
                        <a:pt x="641" y="227"/>
                      </a:lnTo>
                      <a:lnTo>
                        <a:pt x="751" y="232"/>
                      </a:lnTo>
                      <a:lnTo>
                        <a:pt x="679" y="37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024" name="Freeform 257"/>
                <p:cNvSpPr>
                  <a:spLocks/>
                </p:cNvSpPr>
                <p:nvPr/>
              </p:nvSpPr>
              <p:spPr bwMode="auto">
                <a:xfrm>
                  <a:off x="5374" y="1888"/>
                  <a:ext cx="29" cy="7"/>
                </a:xfrm>
                <a:custGeom>
                  <a:avLst/>
                  <a:gdLst>
                    <a:gd name="T0" fmla="*/ 0 w 179"/>
                    <a:gd name="T1" fmla="*/ 0 h 43"/>
                    <a:gd name="T2" fmla="*/ 0 w 179"/>
                    <a:gd name="T3" fmla="*/ 0 h 43"/>
                    <a:gd name="T4" fmla="*/ 0 w 179"/>
                    <a:gd name="T5" fmla="*/ 0 h 43"/>
                    <a:gd name="T6" fmla="*/ 0 w 179"/>
                    <a:gd name="T7" fmla="*/ 0 h 43"/>
                    <a:gd name="T8" fmla="*/ 0 w 179"/>
                    <a:gd name="T9" fmla="*/ 0 h 43"/>
                    <a:gd name="T10" fmla="*/ 0 w 179"/>
                    <a:gd name="T11" fmla="*/ 0 h 43"/>
                    <a:gd name="T12" fmla="*/ 0 w 179"/>
                    <a:gd name="T13" fmla="*/ 0 h 43"/>
                    <a:gd name="T14" fmla="*/ 0 w 179"/>
                    <a:gd name="T15" fmla="*/ 0 h 43"/>
                    <a:gd name="T16" fmla="*/ 0 w 179"/>
                    <a:gd name="T17" fmla="*/ 0 h 43"/>
                    <a:gd name="T18" fmla="*/ 0 w 179"/>
                    <a:gd name="T19" fmla="*/ 0 h 43"/>
                    <a:gd name="T20" fmla="*/ 0 w 179"/>
                    <a:gd name="T21" fmla="*/ 0 h 43"/>
                    <a:gd name="T22" fmla="*/ 0 w 179"/>
                    <a:gd name="T23" fmla="*/ 0 h 43"/>
                    <a:gd name="T24" fmla="*/ 0 w 179"/>
                    <a:gd name="T25" fmla="*/ 0 h 43"/>
                    <a:gd name="T26" fmla="*/ 0 w 179"/>
                    <a:gd name="T27" fmla="*/ 0 h 43"/>
                    <a:gd name="T28" fmla="*/ 0 w 179"/>
                    <a:gd name="T29" fmla="*/ 0 h 4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79"/>
                    <a:gd name="T46" fmla="*/ 0 h 43"/>
                    <a:gd name="T47" fmla="*/ 179 w 179"/>
                    <a:gd name="T48" fmla="*/ 43 h 43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79" h="43">
                      <a:moveTo>
                        <a:pt x="0" y="0"/>
                      </a:moveTo>
                      <a:lnTo>
                        <a:pt x="6" y="11"/>
                      </a:lnTo>
                      <a:lnTo>
                        <a:pt x="38" y="10"/>
                      </a:lnTo>
                      <a:lnTo>
                        <a:pt x="50" y="16"/>
                      </a:lnTo>
                      <a:lnTo>
                        <a:pt x="76" y="29"/>
                      </a:lnTo>
                      <a:lnTo>
                        <a:pt x="112" y="37"/>
                      </a:lnTo>
                      <a:lnTo>
                        <a:pt x="150" y="38"/>
                      </a:lnTo>
                      <a:lnTo>
                        <a:pt x="179" y="43"/>
                      </a:lnTo>
                      <a:lnTo>
                        <a:pt x="155" y="34"/>
                      </a:lnTo>
                      <a:lnTo>
                        <a:pt x="125" y="29"/>
                      </a:lnTo>
                      <a:lnTo>
                        <a:pt x="105" y="29"/>
                      </a:lnTo>
                      <a:lnTo>
                        <a:pt x="76" y="21"/>
                      </a:lnTo>
                      <a:lnTo>
                        <a:pt x="53" y="8"/>
                      </a:lnTo>
                      <a:lnTo>
                        <a:pt x="43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025" name="Freeform 258"/>
                <p:cNvSpPr>
                  <a:spLocks/>
                </p:cNvSpPr>
                <p:nvPr/>
              </p:nvSpPr>
              <p:spPr bwMode="auto">
                <a:xfrm>
                  <a:off x="5362" y="1894"/>
                  <a:ext cx="4" cy="4"/>
                </a:xfrm>
                <a:custGeom>
                  <a:avLst/>
                  <a:gdLst>
                    <a:gd name="T0" fmla="*/ 0 w 20"/>
                    <a:gd name="T1" fmla="*/ 0 h 24"/>
                    <a:gd name="T2" fmla="*/ 0 w 20"/>
                    <a:gd name="T3" fmla="*/ 0 h 24"/>
                    <a:gd name="T4" fmla="*/ 0 w 20"/>
                    <a:gd name="T5" fmla="*/ 0 h 24"/>
                    <a:gd name="T6" fmla="*/ 0 w 20"/>
                    <a:gd name="T7" fmla="*/ 0 h 24"/>
                    <a:gd name="T8" fmla="*/ 0 w 20"/>
                    <a:gd name="T9" fmla="*/ 0 h 24"/>
                    <a:gd name="T10" fmla="*/ 0 w 20"/>
                    <a:gd name="T11" fmla="*/ 0 h 24"/>
                    <a:gd name="T12" fmla="*/ 0 w 20"/>
                    <a:gd name="T13" fmla="*/ 0 h 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0"/>
                    <a:gd name="T22" fmla="*/ 0 h 24"/>
                    <a:gd name="T23" fmla="*/ 20 w 20"/>
                    <a:gd name="T24" fmla="*/ 24 h 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0" h="24">
                      <a:moveTo>
                        <a:pt x="4" y="0"/>
                      </a:moveTo>
                      <a:lnTo>
                        <a:pt x="12" y="6"/>
                      </a:lnTo>
                      <a:lnTo>
                        <a:pt x="9" y="15"/>
                      </a:lnTo>
                      <a:lnTo>
                        <a:pt x="0" y="24"/>
                      </a:lnTo>
                      <a:lnTo>
                        <a:pt x="17" y="18"/>
                      </a:lnTo>
                      <a:lnTo>
                        <a:pt x="20" y="8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026" name="Freeform 259"/>
                <p:cNvSpPr>
                  <a:spLocks/>
                </p:cNvSpPr>
                <p:nvPr/>
              </p:nvSpPr>
              <p:spPr bwMode="auto">
                <a:xfrm>
                  <a:off x="5331" y="1869"/>
                  <a:ext cx="17" cy="8"/>
                </a:xfrm>
                <a:custGeom>
                  <a:avLst/>
                  <a:gdLst>
                    <a:gd name="T0" fmla="*/ 0 w 104"/>
                    <a:gd name="T1" fmla="*/ 0 h 48"/>
                    <a:gd name="T2" fmla="*/ 0 w 104"/>
                    <a:gd name="T3" fmla="*/ 0 h 48"/>
                    <a:gd name="T4" fmla="*/ 0 w 104"/>
                    <a:gd name="T5" fmla="*/ 0 h 48"/>
                    <a:gd name="T6" fmla="*/ 0 w 104"/>
                    <a:gd name="T7" fmla="*/ 0 h 48"/>
                    <a:gd name="T8" fmla="*/ 0 w 104"/>
                    <a:gd name="T9" fmla="*/ 0 h 48"/>
                    <a:gd name="T10" fmla="*/ 0 w 104"/>
                    <a:gd name="T11" fmla="*/ 0 h 48"/>
                    <a:gd name="T12" fmla="*/ 0 w 104"/>
                    <a:gd name="T13" fmla="*/ 0 h 48"/>
                    <a:gd name="T14" fmla="*/ 0 w 104"/>
                    <a:gd name="T15" fmla="*/ 0 h 48"/>
                    <a:gd name="T16" fmla="*/ 0 w 104"/>
                    <a:gd name="T17" fmla="*/ 0 h 48"/>
                    <a:gd name="T18" fmla="*/ 0 w 104"/>
                    <a:gd name="T19" fmla="*/ 0 h 48"/>
                    <a:gd name="T20" fmla="*/ 0 w 104"/>
                    <a:gd name="T21" fmla="*/ 0 h 48"/>
                    <a:gd name="T22" fmla="*/ 0 w 104"/>
                    <a:gd name="T23" fmla="*/ 0 h 48"/>
                    <a:gd name="T24" fmla="*/ 0 w 104"/>
                    <a:gd name="T25" fmla="*/ 0 h 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04"/>
                    <a:gd name="T40" fmla="*/ 0 h 48"/>
                    <a:gd name="T41" fmla="*/ 104 w 104"/>
                    <a:gd name="T42" fmla="*/ 48 h 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04" h="48">
                      <a:moveTo>
                        <a:pt x="0" y="45"/>
                      </a:moveTo>
                      <a:lnTo>
                        <a:pt x="11" y="48"/>
                      </a:lnTo>
                      <a:lnTo>
                        <a:pt x="25" y="33"/>
                      </a:lnTo>
                      <a:lnTo>
                        <a:pt x="46" y="25"/>
                      </a:lnTo>
                      <a:lnTo>
                        <a:pt x="56" y="14"/>
                      </a:lnTo>
                      <a:lnTo>
                        <a:pt x="66" y="9"/>
                      </a:lnTo>
                      <a:lnTo>
                        <a:pt x="89" y="4"/>
                      </a:lnTo>
                      <a:lnTo>
                        <a:pt x="104" y="1"/>
                      </a:lnTo>
                      <a:lnTo>
                        <a:pt x="84" y="0"/>
                      </a:lnTo>
                      <a:lnTo>
                        <a:pt x="58" y="4"/>
                      </a:lnTo>
                      <a:lnTo>
                        <a:pt x="49" y="12"/>
                      </a:lnTo>
                      <a:lnTo>
                        <a:pt x="37" y="20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027" name="Freeform 260"/>
                <p:cNvSpPr>
                  <a:spLocks/>
                </p:cNvSpPr>
                <p:nvPr/>
              </p:nvSpPr>
              <p:spPr bwMode="auto">
                <a:xfrm>
                  <a:off x="5357" y="1866"/>
                  <a:ext cx="27" cy="7"/>
                </a:xfrm>
                <a:custGeom>
                  <a:avLst/>
                  <a:gdLst>
                    <a:gd name="T0" fmla="*/ 0 w 166"/>
                    <a:gd name="T1" fmla="*/ 0 h 42"/>
                    <a:gd name="T2" fmla="*/ 0 w 166"/>
                    <a:gd name="T3" fmla="*/ 0 h 42"/>
                    <a:gd name="T4" fmla="*/ 0 w 166"/>
                    <a:gd name="T5" fmla="*/ 0 h 42"/>
                    <a:gd name="T6" fmla="*/ 0 w 166"/>
                    <a:gd name="T7" fmla="*/ 0 h 42"/>
                    <a:gd name="T8" fmla="*/ 0 w 166"/>
                    <a:gd name="T9" fmla="*/ 0 h 42"/>
                    <a:gd name="T10" fmla="*/ 0 w 166"/>
                    <a:gd name="T11" fmla="*/ 0 h 42"/>
                    <a:gd name="T12" fmla="*/ 0 w 166"/>
                    <a:gd name="T13" fmla="*/ 0 h 42"/>
                    <a:gd name="T14" fmla="*/ 0 w 166"/>
                    <a:gd name="T15" fmla="*/ 0 h 42"/>
                    <a:gd name="T16" fmla="*/ 0 w 166"/>
                    <a:gd name="T17" fmla="*/ 0 h 42"/>
                    <a:gd name="T18" fmla="*/ 0 w 166"/>
                    <a:gd name="T19" fmla="*/ 0 h 42"/>
                    <a:gd name="T20" fmla="*/ 0 w 166"/>
                    <a:gd name="T21" fmla="*/ 0 h 42"/>
                    <a:gd name="T22" fmla="*/ 0 w 166"/>
                    <a:gd name="T23" fmla="*/ 0 h 42"/>
                    <a:gd name="T24" fmla="*/ 0 w 166"/>
                    <a:gd name="T25" fmla="*/ 0 h 42"/>
                    <a:gd name="T26" fmla="*/ 0 w 166"/>
                    <a:gd name="T27" fmla="*/ 0 h 42"/>
                    <a:gd name="T28" fmla="*/ 0 w 166"/>
                    <a:gd name="T29" fmla="*/ 0 h 42"/>
                    <a:gd name="T30" fmla="*/ 0 w 166"/>
                    <a:gd name="T31" fmla="*/ 0 h 4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66"/>
                    <a:gd name="T49" fmla="*/ 0 h 42"/>
                    <a:gd name="T50" fmla="*/ 166 w 166"/>
                    <a:gd name="T51" fmla="*/ 42 h 4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66" h="42">
                      <a:moveTo>
                        <a:pt x="0" y="10"/>
                      </a:moveTo>
                      <a:lnTo>
                        <a:pt x="35" y="6"/>
                      </a:lnTo>
                      <a:lnTo>
                        <a:pt x="55" y="0"/>
                      </a:lnTo>
                      <a:lnTo>
                        <a:pt x="63" y="0"/>
                      </a:lnTo>
                      <a:lnTo>
                        <a:pt x="85" y="5"/>
                      </a:lnTo>
                      <a:lnTo>
                        <a:pt x="94" y="14"/>
                      </a:lnTo>
                      <a:lnTo>
                        <a:pt x="111" y="23"/>
                      </a:lnTo>
                      <a:lnTo>
                        <a:pt x="143" y="36"/>
                      </a:lnTo>
                      <a:lnTo>
                        <a:pt x="166" y="36"/>
                      </a:lnTo>
                      <a:lnTo>
                        <a:pt x="142" y="42"/>
                      </a:lnTo>
                      <a:lnTo>
                        <a:pt x="126" y="39"/>
                      </a:lnTo>
                      <a:lnTo>
                        <a:pt x="91" y="22"/>
                      </a:lnTo>
                      <a:lnTo>
                        <a:pt x="79" y="10"/>
                      </a:lnTo>
                      <a:lnTo>
                        <a:pt x="55" y="8"/>
                      </a:lnTo>
                      <a:lnTo>
                        <a:pt x="35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028" name="Freeform 261"/>
                <p:cNvSpPr>
                  <a:spLocks/>
                </p:cNvSpPr>
                <p:nvPr/>
              </p:nvSpPr>
              <p:spPr bwMode="auto">
                <a:xfrm>
                  <a:off x="5335" y="1874"/>
                  <a:ext cx="6" cy="5"/>
                </a:xfrm>
                <a:custGeom>
                  <a:avLst/>
                  <a:gdLst>
                    <a:gd name="T0" fmla="*/ 0 w 33"/>
                    <a:gd name="T1" fmla="*/ 0 h 30"/>
                    <a:gd name="T2" fmla="*/ 0 w 33"/>
                    <a:gd name="T3" fmla="*/ 0 h 30"/>
                    <a:gd name="T4" fmla="*/ 0 w 33"/>
                    <a:gd name="T5" fmla="*/ 0 h 30"/>
                    <a:gd name="T6" fmla="*/ 0 w 33"/>
                    <a:gd name="T7" fmla="*/ 0 h 30"/>
                    <a:gd name="T8" fmla="*/ 0 w 33"/>
                    <a:gd name="T9" fmla="*/ 0 h 30"/>
                    <a:gd name="T10" fmla="*/ 0 w 33"/>
                    <a:gd name="T11" fmla="*/ 0 h 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3"/>
                    <a:gd name="T19" fmla="*/ 0 h 30"/>
                    <a:gd name="T20" fmla="*/ 33 w 33"/>
                    <a:gd name="T21" fmla="*/ 30 h 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3" h="30">
                      <a:moveTo>
                        <a:pt x="25" y="0"/>
                      </a:moveTo>
                      <a:lnTo>
                        <a:pt x="33" y="11"/>
                      </a:lnTo>
                      <a:lnTo>
                        <a:pt x="23" y="24"/>
                      </a:lnTo>
                      <a:lnTo>
                        <a:pt x="0" y="30"/>
                      </a:lnTo>
                      <a:lnTo>
                        <a:pt x="25" y="15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029" name="Freeform 262"/>
                <p:cNvSpPr>
                  <a:spLocks/>
                </p:cNvSpPr>
                <p:nvPr/>
              </p:nvSpPr>
              <p:spPr bwMode="auto">
                <a:xfrm>
                  <a:off x="5329" y="1870"/>
                  <a:ext cx="6" cy="4"/>
                </a:xfrm>
                <a:custGeom>
                  <a:avLst/>
                  <a:gdLst>
                    <a:gd name="T0" fmla="*/ 0 w 33"/>
                    <a:gd name="T1" fmla="*/ 0 h 28"/>
                    <a:gd name="T2" fmla="*/ 0 w 33"/>
                    <a:gd name="T3" fmla="*/ 0 h 28"/>
                    <a:gd name="T4" fmla="*/ 0 w 33"/>
                    <a:gd name="T5" fmla="*/ 0 h 28"/>
                    <a:gd name="T6" fmla="*/ 0 w 33"/>
                    <a:gd name="T7" fmla="*/ 0 h 28"/>
                    <a:gd name="T8" fmla="*/ 0 w 33"/>
                    <a:gd name="T9" fmla="*/ 0 h 28"/>
                    <a:gd name="T10" fmla="*/ 0 w 33"/>
                    <a:gd name="T11" fmla="*/ 0 h 2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3"/>
                    <a:gd name="T19" fmla="*/ 0 h 28"/>
                    <a:gd name="T20" fmla="*/ 33 w 33"/>
                    <a:gd name="T21" fmla="*/ 28 h 2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3" h="28">
                      <a:moveTo>
                        <a:pt x="33" y="16"/>
                      </a:moveTo>
                      <a:lnTo>
                        <a:pt x="25" y="0"/>
                      </a:lnTo>
                      <a:lnTo>
                        <a:pt x="24" y="13"/>
                      </a:lnTo>
                      <a:lnTo>
                        <a:pt x="0" y="26"/>
                      </a:lnTo>
                      <a:lnTo>
                        <a:pt x="3" y="28"/>
                      </a:lnTo>
                      <a:lnTo>
                        <a:pt x="33" y="16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030" name="Freeform 263"/>
                <p:cNvSpPr>
                  <a:spLocks/>
                </p:cNvSpPr>
                <p:nvPr/>
              </p:nvSpPr>
              <p:spPr bwMode="auto">
                <a:xfrm>
                  <a:off x="5399" y="1876"/>
                  <a:ext cx="6" cy="7"/>
                </a:xfrm>
                <a:custGeom>
                  <a:avLst/>
                  <a:gdLst>
                    <a:gd name="T0" fmla="*/ 0 w 37"/>
                    <a:gd name="T1" fmla="*/ 0 h 42"/>
                    <a:gd name="T2" fmla="*/ 0 w 37"/>
                    <a:gd name="T3" fmla="*/ 0 h 42"/>
                    <a:gd name="T4" fmla="*/ 0 w 37"/>
                    <a:gd name="T5" fmla="*/ 0 h 42"/>
                    <a:gd name="T6" fmla="*/ 0 w 37"/>
                    <a:gd name="T7" fmla="*/ 0 h 42"/>
                    <a:gd name="T8" fmla="*/ 0 w 37"/>
                    <a:gd name="T9" fmla="*/ 0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"/>
                    <a:gd name="T16" fmla="*/ 0 h 42"/>
                    <a:gd name="T17" fmla="*/ 37 w 37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" h="42">
                      <a:moveTo>
                        <a:pt x="0" y="0"/>
                      </a:moveTo>
                      <a:lnTo>
                        <a:pt x="8" y="21"/>
                      </a:lnTo>
                      <a:lnTo>
                        <a:pt x="23" y="39"/>
                      </a:lnTo>
                      <a:lnTo>
                        <a:pt x="37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031" name="Freeform 264"/>
                <p:cNvSpPr>
                  <a:spLocks/>
                </p:cNvSpPr>
                <p:nvPr/>
              </p:nvSpPr>
              <p:spPr bwMode="auto">
                <a:xfrm>
                  <a:off x="5420" y="1907"/>
                  <a:ext cx="9" cy="6"/>
                </a:xfrm>
                <a:custGeom>
                  <a:avLst/>
                  <a:gdLst>
                    <a:gd name="T0" fmla="*/ 0 w 50"/>
                    <a:gd name="T1" fmla="*/ 0 h 39"/>
                    <a:gd name="T2" fmla="*/ 0 w 50"/>
                    <a:gd name="T3" fmla="*/ 0 h 39"/>
                    <a:gd name="T4" fmla="*/ 0 w 50"/>
                    <a:gd name="T5" fmla="*/ 0 h 39"/>
                    <a:gd name="T6" fmla="*/ 0 w 50"/>
                    <a:gd name="T7" fmla="*/ 0 h 3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0"/>
                    <a:gd name="T13" fmla="*/ 0 h 39"/>
                    <a:gd name="T14" fmla="*/ 50 w 50"/>
                    <a:gd name="T15" fmla="*/ 39 h 3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0" h="39">
                      <a:moveTo>
                        <a:pt x="50" y="0"/>
                      </a:moveTo>
                      <a:lnTo>
                        <a:pt x="17" y="14"/>
                      </a:lnTo>
                      <a:lnTo>
                        <a:pt x="0" y="39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020" name="Group 265"/>
              <p:cNvGrpSpPr>
                <a:grpSpLocks/>
              </p:cNvGrpSpPr>
              <p:nvPr/>
            </p:nvGrpSpPr>
            <p:grpSpPr bwMode="auto">
              <a:xfrm>
                <a:off x="5432" y="1894"/>
                <a:ext cx="37" cy="45"/>
                <a:chOff x="5432" y="1894"/>
                <a:chExt cx="37" cy="45"/>
              </a:xfrm>
            </p:grpSpPr>
            <p:sp>
              <p:nvSpPr>
                <p:cNvPr id="22021" name="Freeform 266"/>
                <p:cNvSpPr>
                  <a:spLocks/>
                </p:cNvSpPr>
                <p:nvPr/>
              </p:nvSpPr>
              <p:spPr bwMode="auto">
                <a:xfrm>
                  <a:off x="5432" y="1894"/>
                  <a:ext cx="37" cy="45"/>
                </a:xfrm>
                <a:custGeom>
                  <a:avLst/>
                  <a:gdLst>
                    <a:gd name="T0" fmla="*/ 0 w 219"/>
                    <a:gd name="T1" fmla="*/ 0 h 267"/>
                    <a:gd name="T2" fmla="*/ 0 w 219"/>
                    <a:gd name="T3" fmla="*/ 0 h 267"/>
                    <a:gd name="T4" fmla="*/ 0 w 219"/>
                    <a:gd name="T5" fmla="*/ 0 h 267"/>
                    <a:gd name="T6" fmla="*/ 0 w 219"/>
                    <a:gd name="T7" fmla="*/ 0 h 267"/>
                    <a:gd name="T8" fmla="*/ 0 w 219"/>
                    <a:gd name="T9" fmla="*/ 0 h 267"/>
                    <a:gd name="T10" fmla="*/ 0 w 219"/>
                    <a:gd name="T11" fmla="*/ 0 h 267"/>
                    <a:gd name="T12" fmla="*/ 0 w 219"/>
                    <a:gd name="T13" fmla="*/ 0 h 267"/>
                    <a:gd name="T14" fmla="*/ 0 w 219"/>
                    <a:gd name="T15" fmla="*/ 0 h 267"/>
                    <a:gd name="T16" fmla="*/ 0 w 219"/>
                    <a:gd name="T17" fmla="*/ 0 h 267"/>
                    <a:gd name="T18" fmla="*/ 0 w 219"/>
                    <a:gd name="T19" fmla="*/ 0 h 26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19"/>
                    <a:gd name="T31" fmla="*/ 0 h 267"/>
                    <a:gd name="T32" fmla="*/ 219 w 219"/>
                    <a:gd name="T33" fmla="*/ 267 h 26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19" h="267">
                      <a:moveTo>
                        <a:pt x="77" y="17"/>
                      </a:moveTo>
                      <a:lnTo>
                        <a:pt x="42" y="55"/>
                      </a:lnTo>
                      <a:lnTo>
                        <a:pt x="26" y="87"/>
                      </a:lnTo>
                      <a:lnTo>
                        <a:pt x="11" y="138"/>
                      </a:lnTo>
                      <a:lnTo>
                        <a:pt x="11" y="167"/>
                      </a:lnTo>
                      <a:lnTo>
                        <a:pt x="0" y="210"/>
                      </a:lnTo>
                      <a:lnTo>
                        <a:pt x="178" y="267"/>
                      </a:lnTo>
                      <a:lnTo>
                        <a:pt x="219" y="0"/>
                      </a:lnTo>
                      <a:lnTo>
                        <a:pt x="146" y="17"/>
                      </a:lnTo>
                      <a:lnTo>
                        <a:pt x="77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022" name="Freeform 267"/>
                <p:cNvSpPr>
                  <a:spLocks/>
                </p:cNvSpPr>
                <p:nvPr/>
              </p:nvSpPr>
              <p:spPr bwMode="auto">
                <a:xfrm>
                  <a:off x="5436" y="1898"/>
                  <a:ext cx="29" cy="37"/>
                </a:xfrm>
                <a:custGeom>
                  <a:avLst/>
                  <a:gdLst>
                    <a:gd name="T0" fmla="*/ 0 w 175"/>
                    <a:gd name="T1" fmla="*/ 0 h 220"/>
                    <a:gd name="T2" fmla="*/ 0 w 175"/>
                    <a:gd name="T3" fmla="*/ 0 h 220"/>
                    <a:gd name="T4" fmla="*/ 0 w 175"/>
                    <a:gd name="T5" fmla="*/ 0 h 220"/>
                    <a:gd name="T6" fmla="*/ 0 w 175"/>
                    <a:gd name="T7" fmla="*/ 0 h 220"/>
                    <a:gd name="T8" fmla="*/ 0 w 175"/>
                    <a:gd name="T9" fmla="*/ 0 h 220"/>
                    <a:gd name="T10" fmla="*/ 0 w 175"/>
                    <a:gd name="T11" fmla="*/ 0 h 220"/>
                    <a:gd name="T12" fmla="*/ 0 w 175"/>
                    <a:gd name="T13" fmla="*/ 0 h 220"/>
                    <a:gd name="T14" fmla="*/ 0 w 175"/>
                    <a:gd name="T15" fmla="*/ 0 h 220"/>
                    <a:gd name="T16" fmla="*/ 0 w 175"/>
                    <a:gd name="T17" fmla="*/ 0 h 22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5"/>
                    <a:gd name="T28" fmla="*/ 0 h 220"/>
                    <a:gd name="T29" fmla="*/ 175 w 175"/>
                    <a:gd name="T30" fmla="*/ 220 h 22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5" h="220">
                      <a:moveTo>
                        <a:pt x="69" y="7"/>
                      </a:moveTo>
                      <a:lnTo>
                        <a:pt x="38" y="42"/>
                      </a:lnTo>
                      <a:lnTo>
                        <a:pt x="12" y="92"/>
                      </a:lnTo>
                      <a:lnTo>
                        <a:pt x="6" y="128"/>
                      </a:lnTo>
                      <a:lnTo>
                        <a:pt x="0" y="171"/>
                      </a:lnTo>
                      <a:lnTo>
                        <a:pt x="140" y="220"/>
                      </a:lnTo>
                      <a:lnTo>
                        <a:pt x="175" y="0"/>
                      </a:lnTo>
                      <a:lnTo>
                        <a:pt x="122" y="10"/>
                      </a:lnTo>
                      <a:lnTo>
                        <a:pt x="69" y="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923" name="Freeform 268"/>
            <p:cNvSpPr>
              <a:spLocks/>
            </p:cNvSpPr>
            <p:nvPr/>
          </p:nvSpPr>
          <p:spPr bwMode="auto">
            <a:xfrm>
              <a:off x="3939" y="1291"/>
              <a:ext cx="88" cy="81"/>
            </a:xfrm>
            <a:custGeom>
              <a:avLst/>
              <a:gdLst>
                <a:gd name="T0" fmla="*/ 0 w 741"/>
                <a:gd name="T1" fmla="*/ 0 h 807"/>
                <a:gd name="T2" fmla="*/ 0 w 741"/>
                <a:gd name="T3" fmla="*/ 0 h 807"/>
                <a:gd name="T4" fmla="*/ 0 w 741"/>
                <a:gd name="T5" fmla="*/ 0 h 807"/>
                <a:gd name="T6" fmla="*/ 0 w 741"/>
                <a:gd name="T7" fmla="*/ 0 h 807"/>
                <a:gd name="T8" fmla="*/ 0 w 741"/>
                <a:gd name="T9" fmla="*/ 0 h 807"/>
                <a:gd name="T10" fmla="*/ 0 w 741"/>
                <a:gd name="T11" fmla="*/ 0 h 807"/>
                <a:gd name="T12" fmla="*/ 0 w 741"/>
                <a:gd name="T13" fmla="*/ 0 h 807"/>
                <a:gd name="T14" fmla="*/ 0 w 741"/>
                <a:gd name="T15" fmla="*/ 0 h 807"/>
                <a:gd name="T16" fmla="*/ 0 w 741"/>
                <a:gd name="T17" fmla="*/ 0 h 807"/>
                <a:gd name="T18" fmla="*/ 0 w 741"/>
                <a:gd name="T19" fmla="*/ 0 h 807"/>
                <a:gd name="T20" fmla="*/ 0 w 741"/>
                <a:gd name="T21" fmla="*/ 0 h 807"/>
                <a:gd name="T22" fmla="*/ 0 w 741"/>
                <a:gd name="T23" fmla="*/ 0 h 807"/>
                <a:gd name="T24" fmla="*/ 0 w 741"/>
                <a:gd name="T25" fmla="*/ 0 h 807"/>
                <a:gd name="T26" fmla="*/ 0 w 741"/>
                <a:gd name="T27" fmla="*/ 0 h 807"/>
                <a:gd name="T28" fmla="*/ 0 w 741"/>
                <a:gd name="T29" fmla="*/ 0 h 807"/>
                <a:gd name="T30" fmla="*/ 0 w 741"/>
                <a:gd name="T31" fmla="*/ 0 h 807"/>
                <a:gd name="T32" fmla="*/ 0 w 741"/>
                <a:gd name="T33" fmla="*/ 0 h 807"/>
                <a:gd name="T34" fmla="*/ 0 w 741"/>
                <a:gd name="T35" fmla="*/ 0 h 807"/>
                <a:gd name="T36" fmla="*/ 0 w 741"/>
                <a:gd name="T37" fmla="*/ 0 h 807"/>
                <a:gd name="T38" fmla="*/ 0 w 741"/>
                <a:gd name="T39" fmla="*/ 0 h 807"/>
                <a:gd name="T40" fmla="*/ 0 w 741"/>
                <a:gd name="T41" fmla="*/ 0 h 807"/>
                <a:gd name="T42" fmla="*/ 0 w 741"/>
                <a:gd name="T43" fmla="*/ 0 h 807"/>
                <a:gd name="T44" fmla="*/ 0 w 741"/>
                <a:gd name="T45" fmla="*/ 0 h 807"/>
                <a:gd name="T46" fmla="*/ 0 w 741"/>
                <a:gd name="T47" fmla="*/ 0 h 807"/>
                <a:gd name="T48" fmla="*/ 0 w 741"/>
                <a:gd name="T49" fmla="*/ 0 h 807"/>
                <a:gd name="T50" fmla="*/ 0 w 741"/>
                <a:gd name="T51" fmla="*/ 0 h 807"/>
                <a:gd name="T52" fmla="*/ 0 w 741"/>
                <a:gd name="T53" fmla="*/ 0 h 807"/>
                <a:gd name="T54" fmla="*/ 0 w 741"/>
                <a:gd name="T55" fmla="*/ 0 h 807"/>
                <a:gd name="T56" fmla="*/ 0 w 741"/>
                <a:gd name="T57" fmla="*/ 0 h 807"/>
                <a:gd name="T58" fmla="*/ 0 w 741"/>
                <a:gd name="T59" fmla="*/ 0 h 807"/>
                <a:gd name="T60" fmla="*/ 0 w 741"/>
                <a:gd name="T61" fmla="*/ 0 h 807"/>
                <a:gd name="T62" fmla="*/ 0 w 741"/>
                <a:gd name="T63" fmla="*/ 0 h 807"/>
                <a:gd name="T64" fmla="*/ 0 w 741"/>
                <a:gd name="T65" fmla="*/ 0 h 807"/>
                <a:gd name="T66" fmla="*/ 0 w 741"/>
                <a:gd name="T67" fmla="*/ 0 h 807"/>
                <a:gd name="T68" fmla="*/ 0 w 741"/>
                <a:gd name="T69" fmla="*/ 0 h 807"/>
                <a:gd name="T70" fmla="*/ 0 w 741"/>
                <a:gd name="T71" fmla="*/ 0 h 80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41"/>
                <a:gd name="T109" fmla="*/ 0 h 807"/>
                <a:gd name="T110" fmla="*/ 741 w 741"/>
                <a:gd name="T111" fmla="*/ 807 h 80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41" h="807">
                  <a:moveTo>
                    <a:pt x="243" y="26"/>
                  </a:moveTo>
                  <a:lnTo>
                    <a:pt x="179" y="74"/>
                  </a:lnTo>
                  <a:lnTo>
                    <a:pt x="144" y="131"/>
                  </a:lnTo>
                  <a:lnTo>
                    <a:pt x="112" y="192"/>
                  </a:lnTo>
                  <a:lnTo>
                    <a:pt x="92" y="224"/>
                  </a:lnTo>
                  <a:lnTo>
                    <a:pt x="92" y="259"/>
                  </a:lnTo>
                  <a:lnTo>
                    <a:pt x="109" y="300"/>
                  </a:lnTo>
                  <a:lnTo>
                    <a:pt x="77" y="332"/>
                  </a:lnTo>
                  <a:lnTo>
                    <a:pt x="26" y="420"/>
                  </a:lnTo>
                  <a:lnTo>
                    <a:pt x="0" y="467"/>
                  </a:lnTo>
                  <a:lnTo>
                    <a:pt x="0" y="482"/>
                  </a:lnTo>
                  <a:lnTo>
                    <a:pt x="6" y="498"/>
                  </a:lnTo>
                  <a:lnTo>
                    <a:pt x="28" y="503"/>
                  </a:lnTo>
                  <a:lnTo>
                    <a:pt x="60" y="504"/>
                  </a:lnTo>
                  <a:lnTo>
                    <a:pt x="79" y="511"/>
                  </a:lnTo>
                  <a:lnTo>
                    <a:pt x="77" y="546"/>
                  </a:lnTo>
                  <a:lnTo>
                    <a:pt x="67" y="587"/>
                  </a:lnTo>
                  <a:lnTo>
                    <a:pt x="86" y="609"/>
                  </a:lnTo>
                  <a:lnTo>
                    <a:pt x="80" y="639"/>
                  </a:lnTo>
                  <a:lnTo>
                    <a:pt x="95" y="659"/>
                  </a:lnTo>
                  <a:lnTo>
                    <a:pt x="110" y="713"/>
                  </a:lnTo>
                  <a:lnTo>
                    <a:pt x="133" y="728"/>
                  </a:lnTo>
                  <a:lnTo>
                    <a:pt x="167" y="728"/>
                  </a:lnTo>
                  <a:lnTo>
                    <a:pt x="217" y="721"/>
                  </a:lnTo>
                  <a:lnTo>
                    <a:pt x="269" y="713"/>
                  </a:lnTo>
                  <a:lnTo>
                    <a:pt x="263" y="807"/>
                  </a:lnTo>
                  <a:lnTo>
                    <a:pt x="658" y="681"/>
                  </a:lnTo>
                  <a:lnTo>
                    <a:pt x="626" y="606"/>
                  </a:lnTo>
                  <a:lnTo>
                    <a:pt x="634" y="549"/>
                  </a:lnTo>
                  <a:lnTo>
                    <a:pt x="741" y="441"/>
                  </a:lnTo>
                  <a:lnTo>
                    <a:pt x="741" y="155"/>
                  </a:lnTo>
                  <a:lnTo>
                    <a:pt x="668" y="77"/>
                  </a:lnTo>
                  <a:lnTo>
                    <a:pt x="577" y="35"/>
                  </a:lnTo>
                  <a:lnTo>
                    <a:pt x="481" y="0"/>
                  </a:lnTo>
                  <a:lnTo>
                    <a:pt x="355" y="18"/>
                  </a:lnTo>
                  <a:lnTo>
                    <a:pt x="243" y="26"/>
                  </a:lnTo>
                  <a:close/>
                </a:path>
              </a:pathLst>
            </a:custGeom>
            <a:solidFill>
              <a:srgbClr val="FFC080"/>
            </a:solidFill>
            <a:ln w="1588">
              <a:solidFill>
                <a:srgbClr val="402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24" name="Freeform 269"/>
            <p:cNvSpPr>
              <a:spLocks/>
            </p:cNvSpPr>
            <p:nvPr/>
          </p:nvSpPr>
          <p:spPr bwMode="auto">
            <a:xfrm>
              <a:off x="3944" y="1340"/>
              <a:ext cx="5" cy="2"/>
            </a:xfrm>
            <a:custGeom>
              <a:avLst/>
              <a:gdLst>
                <a:gd name="T0" fmla="*/ 0 w 42"/>
                <a:gd name="T1" fmla="*/ 0 h 9"/>
                <a:gd name="T2" fmla="*/ 0 w 42"/>
                <a:gd name="T3" fmla="*/ 0 h 9"/>
                <a:gd name="T4" fmla="*/ 0 w 42"/>
                <a:gd name="T5" fmla="*/ 0 h 9"/>
                <a:gd name="T6" fmla="*/ 0 w 42"/>
                <a:gd name="T7" fmla="*/ 0 h 9"/>
                <a:gd name="T8" fmla="*/ 0 w 42"/>
                <a:gd name="T9" fmla="*/ 0 h 9"/>
                <a:gd name="T10" fmla="*/ 0 w 42"/>
                <a:gd name="T11" fmla="*/ 0 h 9"/>
                <a:gd name="T12" fmla="*/ 0 w 42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"/>
                <a:gd name="T22" fmla="*/ 0 h 9"/>
                <a:gd name="T23" fmla="*/ 42 w 42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" h="9">
                  <a:moveTo>
                    <a:pt x="0" y="3"/>
                  </a:moveTo>
                  <a:lnTo>
                    <a:pt x="9" y="8"/>
                  </a:lnTo>
                  <a:lnTo>
                    <a:pt x="30" y="6"/>
                  </a:lnTo>
                  <a:lnTo>
                    <a:pt x="39" y="9"/>
                  </a:lnTo>
                  <a:lnTo>
                    <a:pt x="42" y="2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25" name="Freeform 270"/>
            <p:cNvSpPr>
              <a:spLocks/>
            </p:cNvSpPr>
            <p:nvPr/>
          </p:nvSpPr>
          <p:spPr bwMode="auto">
            <a:xfrm>
              <a:off x="3949" y="1337"/>
              <a:ext cx="2" cy="3"/>
            </a:xfrm>
            <a:custGeom>
              <a:avLst/>
              <a:gdLst>
                <a:gd name="T0" fmla="*/ 0 w 17"/>
                <a:gd name="T1" fmla="*/ 0 h 31"/>
                <a:gd name="T2" fmla="*/ 0 w 17"/>
                <a:gd name="T3" fmla="*/ 0 h 31"/>
                <a:gd name="T4" fmla="*/ 0 w 17"/>
                <a:gd name="T5" fmla="*/ 0 h 31"/>
                <a:gd name="T6" fmla="*/ 0 w 17"/>
                <a:gd name="T7" fmla="*/ 0 h 31"/>
                <a:gd name="T8" fmla="*/ 0 w 17"/>
                <a:gd name="T9" fmla="*/ 0 h 31"/>
                <a:gd name="T10" fmla="*/ 0 w 17"/>
                <a:gd name="T11" fmla="*/ 0 h 31"/>
                <a:gd name="T12" fmla="*/ 0 w 17"/>
                <a:gd name="T13" fmla="*/ 0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31"/>
                <a:gd name="T23" fmla="*/ 17 w 17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31">
                  <a:moveTo>
                    <a:pt x="0" y="0"/>
                  </a:moveTo>
                  <a:lnTo>
                    <a:pt x="11" y="7"/>
                  </a:lnTo>
                  <a:lnTo>
                    <a:pt x="11" y="16"/>
                  </a:lnTo>
                  <a:lnTo>
                    <a:pt x="13" y="31"/>
                  </a:lnTo>
                  <a:lnTo>
                    <a:pt x="17" y="12"/>
                  </a:lnTo>
                  <a:lnTo>
                    <a:pt x="17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26" name="Freeform 271"/>
            <p:cNvSpPr>
              <a:spLocks/>
            </p:cNvSpPr>
            <p:nvPr/>
          </p:nvSpPr>
          <p:spPr bwMode="auto">
            <a:xfrm>
              <a:off x="3952" y="1327"/>
              <a:ext cx="2" cy="6"/>
            </a:xfrm>
            <a:custGeom>
              <a:avLst/>
              <a:gdLst>
                <a:gd name="T0" fmla="*/ 0 w 19"/>
                <a:gd name="T1" fmla="*/ 0 h 60"/>
                <a:gd name="T2" fmla="*/ 0 w 19"/>
                <a:gd name="T3" fmla="*/ 0 h 60"/>
                <a:gd name="T4" fmla="*/ 0 w 19"/>
                <a:gd name="T5" fmla="*/ 0 h 60"/>
                <a:gd name="T6" fmla="*/ 0 w 19"/>
                <a:gd name="T7" fmla="*/ 0 h 60"/>
                <a:gd name="T8" fmla="*/ 0 w 19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60"/>
                <a:gd name="T17" fmla="*/ 19 w 19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60">
                  <a:moveTo>
                    <a:pt x="19" y="0"/>
                  </a:moveTo>
                  <a:lnTo>
                    <a:pt x="5" y="34"/>
                  </a:lnTo>
                  <a:lnTo>
                    <a:pt x="0" y="60"/>
                  </a:lnTo>
                  <a:lnTo>
                    <a:pt x="9" y="4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27" name="Freeform 272"/>
            <p:cNvSpPr>
              <a:spLocks/>
            </p:cNvSpPr>
            <p:nvPr/>
          </p:nvSpPr>
          <p:spPr bwMode="auto">
            <a:xfrm>
              <a:off x="3954" y="1321"/>
              <a:ext cx="9" cy="6"/>
            </a:xfrm>
            <a:custGeom>
              <a:avLst/>
              <a:gdLst>
                <a:gd name="T0" fmla="*/ 0 w 80"/>
                <a:gd name="T1" fmla="*/ 0 h 51"/>
                <a:gd name="T2" fmla="*/ 0 w 80"/>
                <a:gd name="T3" fmla="*/ 0 h 51"/>
                <a:gd name="T4" fmla="*/ 0 w 80"/>
                <a:gd name="T5" fmla="*/ 0 h 51"/>
                <a:gd name="T6" fmla="*/ 0 w 80"/>
                <a:gd name="T7" fmla="*/ 0 h 51"/>
                <a:gd name="T8" fmla="*/ 0 w 80"/>
                <a:gd name="T9" fmla="*/ 0 h 51"/>
                <a:gd name="T10" fmla="*/ 0 w 80"/>
                <a:gd name="T11" fmla="*/ 0 h 51"/>
                <a:gd name="T12" fmla="*/ 0 w 80"/>
                <a:gd name="T13" fmla="*/ 0 h 51"/>
                <a:gd name="T14" fmla="*/ 0 w 80"/>
                <a:gd name="T15" fmla="*/ 0 h 51"/>
                <a:gd name="T16" fmla="*/ 0 w 80"/>
                <a:gd name="T17" fmla="*/ 0 h 51"/>
                <a:gd name="T18" fmla="*/ 0 w 80"/>
                <a:gd name="T19" fmla="*/ 0 h 51"/>
                <a:gd name="T20" fmla="*/ 0 w 80"/>
                <a:gd name="T21" fmla="*/ 0 h 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0"/>
                <a:gd name="T34" fmla="*/ 0 h 51"/>
                <a:gd name="T35" fmla="*/ 80 w 80"/>
                <a:gd name="T36" fmla="*/ 51 h 5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0" h="51">
                  <a:moveTo>
                    <a:pt x="0" y="0"/>
                  </a:moveTo>
                  <a:lnTo>
                    <a:pt x="17" y="28"/>
                  </a:lnTo>
                  <a:lnTo>
                    <a:pt x="13" y="35"/>
                  </a:lnTo>
                  <a:lnTo>
                    <a:pt x="13" y="40"/>
                  </a:lnTo>
                  <a:lnTo>
                    <a:pt x="9" y="51"/>
                  </a:lnTo>
                  <a:lnTo>
                    <a:pt x="20" y="34"/>
                  </a:lnTo>
                  <a:lnTo>
                    <a:pt x="35" y="34"/>
                  </a:lnTo>
                  <a:lnTo>
                    <a:pt x="52" y="28"/>
                  </a:lnTo>
                  <a:lnTo>
                    <a:pt x="80" y="26"/>
                  </a:lnTo>
                  <a:lnTo>
                    <a:pt x="5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28" name="Freeform 273"/>
            <p:cNvSpPr>
              <a:spLocks/>
            </p:cNvSpPr>
            <p:nvPr/>
          </p:nvSpPr>
          <p:spPr bwMode="auto">
            <a:xfrm>
              <a:off x="3951" y="1314"/>
              <a:ext cx="16" cy="5"/>
            </a:xfrm>
            <a:custGeom>
              <a:avLst/>
              <a:gdLst>
                <a:gd name="T0" fmla="*/ 0 w 135"/>
                <a:gd name="T1" fmla="*/ 0 h 48"/>
                <a:gd name="T2" fmla="*/ 0 w 135"/>
                <a:gd name="T3" fmla="*/ 0 h 48"/>
                <a:gd name="T4" fmla="*/ 0 w 135"/>
                <a:gd name="T5" fmla="*/ 0 h 48"/>
                <a:gd name="T6" fmla="*/ 0 w 135"/>
                <a:gd name="T7" fmla="*/ 0 h 48"/>
                <a:gd name="T8" fmla="*/ 0 w 135"/>
                <a:gd name="T9" fmla="*/ 0 h 48"/>
                <a:gd name="T10" fmla="*/ 0 w 135"/>
                <a:gd name="T11" fmla="*/ 0 h 48"/>
                <a:gd name="T12" fmla="*/ 0 w 135"/>
                <a:gd name="T13" fmla="*/ 0 h 48"/>
                <a:gd name="T14" fmla="*/ 0 w 135"/>
                <a:gd name="T15" fmla="*/ 0 h 48"/>
                <a:gd name="T16" fmla="*/ 0 w 135"/>
                <a:gd name="T17" fmla="*/ 0 h 48"/>
                <a:gd name="T18" fmla="*/ 0 w 135"/>
                <a:gd name="T19" fmla="*/ 0 h 48"/>
                <a:gd name="T20" fmla="*/ 0 w 135"/>
                <a:gd name="T21" fmla="*/ 0 h 48"/>
                <a:gd name="T22" fmla="*/ 0 w 135"/>
                <a:gd name="T23" fmla="*/ 0 h 48"/>
                <a:gd name="T24" fmla="*/ 0 w 135"/>
                <a:gd name="T25" fmla="*/ 0 h 48"/>
                <a:gd name="T26" fmla="*/ 0 w 135"/>
                <a:gd name="T27" fmla="*/ 0 h 48"/>
                <a:gd name="T28" fmla="*/ 0 w 135"/>
                <a:gd name="T29" fmla="*/ 0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5"/>
                <a:gd name="T46" fmla="*/ 0 h 48"/>
                <a:gd name="T47" fmla="*/ 135 w 135"/>
                <a:gd name="T48" fmla="*/ 48 h 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5" h="48">
                  <a:moveTo>
                    <a:pt x="0" y="25"/>
                  </a:moveTo>
                  <a:lnTo>
                    <a:pt x="6" y="42"/>
                  </a:lnTo>
                  <a:lnTo>
                    <a:pt x="20" y="48"/>
                  </a:lnTo>
                  <a:lnTo>
                    <a:pt x="42" y="34"/>
                  </a:lnTo>
                  <a:lnTo>
                    <a:pt x="69" y="25"/>
                  </a:lnTo>
                  <a:lnTo>
                    <a:pt x="113" y="24"/>
                  </a:lnTo>
                  <a:lnTo>
                    <a:pt x="135" y="27"/>
                  </a:lnTo>
                  <a:lnTo>
                    <a:pt x="101" y="12"/>
                  </a:lnTo>
                  <a:lnTo>
                    <a:pt x="77" y="6"/>
                  </a:lnTo>
                  <a:lnTo>
                    <a:pt x="80" y="0"/>
                  </a:lnTo>
                  <a:lnTo>
                    <a:pt x="57" y="9"/>
                  </a:lnTo>
                  <a:lnTo>
                    <a:pt x="59" y="3"/>
                  </a:lnTo>
                  <a:lnTo>
                    <a:pt x="40" y="12"/>
                  </a:lnTo>
                  <a:lnTo>
                    <a:pt x="23" y="12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29" name="Freeform 274"/>
            <p:cNvSpPr>
              <a:spLocks/>
            </p:cNvSpPr>
            <p:nvPr/>
          </p:nvSpPr>
          <p:spPr bwMode="auto">
            <a:xfrm>
              <a:off x="3987" y="1320"/>
              <a:ext cx="9" cy="16"/>
            </a:xfrm>
            <a:custGeom>
              <a:avLst/>
              <a:gdLst>
                <a:gd name="T0" fmla="*/ 0 w 78"/>
                <a:gd name="T1" fmla="*/ 0 h 159"/>
                <a:gd name="T2" fmla="*/ 0 w 78"/>
                <a:gd name="T3" fmla="*/ 0 h 159"/>
                <a:gd name="T4" fmla="*/ 0 w 78"/>
                <a:gd name="T5" fmla="*/ 0 h 159"/>
                <a:gd name="T6" fmla="*/ 0 w 78"/>
                <a:gd name="T7" fmla="*/ 0 h 159"/>
                <a:gd name="T8" fmla="*/ 0 w 78"/>
                <a:gd name="T9" fmla="*/ 0 h 159"/>
                <a:gd name="T10" fmla="*/ 0 w 78"/>
                <a:gd name="T11" fmla="*/ 0 h 159"/>
                <a:gd name="T12" fmla="*/ 0 w 78"/>
                <a:gd name="T13" fmla="*/ 0 h 159"/>
                <a:gd name="T14" fmla="*/ 0 w 78"/>
                <a:gd name="T15" fmla="*/ 0 h 159"/>
                <a:gd name="T16" fmla="*/ 0 w 78"/>
                <a:gd name="T17" fmla="*/ 0 h 159"/>
                <a:gd name="T18" fmla="*/ 0 w 78"/>
                <a:gd name="T19" fmla="*/ 0 h 159"/>
                <a:gd name="T20" fmla="*/ 0 w 78"/>
                <a:gd name="T21" fmla="*/ 0 h 159"/>
                <a:gd name="T22" fmla="*/ 0 w 78"/>
                <a:gd name="T23" fmla="*/ 0 h 159"/>
                <a:gd name="T24" fmla="*/ 0 w 78"/>
                <a:gd name="T25" fmla="*/ 0 h 159"/>
                <a:gd name="T26" fmla="*/ 0 w 78"/>
                <a:gd name="T27" fmla="*/ 0 h 159"/>
                <a:gd name="T28" fmla="*/ 0 w 78"/>
                <a:gd name="T29" fmla="*/ 0 h 159"/>
                <a:gd name="T30" fmla="*/ 0 w 78"/>
                <a:gd name="T31" fmla="*/ 0 h 159"/>
                <a:gd name="T32" fmla="*/ 0 w 78"/>
                <a:gd name="T33" fmla="*/ 0 h 159"/>
                <a:gd name="T34" fmla="*/ 0 w 78"/>
                <a:gd name="T35" fmla="*/ 0 h 159"/>
                <a:gd name="T36" fmla="*/ 0 w 78"/>
                <a:gd name="T37" fmla="*/ 0 h 159"/>
                <a:gd name="T38" fmla="*/ 0 w 78"/>
                <a:gd name="T39" fmla="*/ 0 h 159"/>
                <a:gd name="T40" fmla="*/ 0 w 78"/>
                <a:gd name="T41" fmla="*/ 0 h 159"/>
                <a:gd name="T42" fmla="*/ 0 w 78"/>
                <a:gd name="T43" fmla="*/ 0 h 159"/>
                <a:gd name="T44" fmla="*/ 0 w 78"/>
                <a:gd name="T45" fmla="*/ 0 h 15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8"/>
                <a:gd name="T70" fmla="*/ 0 h 159"/>
                <a:gd name="T71" fmla="*/ 78 w 78"/>
                <a:gd name="T72" fmla="*/ 159 h 15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8" h="159">
                  <a:moveTo>
                    <a:pt x="0" y="30"/>
                  </a:moveTo>
                  <a:lnTo>
                    <a:pt x="24" y="10"/>
                  </a:lnTo>
                  <a:lnTo>
                    <a:pt x="52" y="15"/>
                  </a:lnTo>
                  <a:lnTo>
                    <a:pt x="68" y="41"/>
                  </a:lnTo>
                  <a:lnTo>
                    <a:pt x="71" y="77"/>
                  </a:lnTo>
                  <a:lnTo>
                    <a:pt x="68" y="105"/>
                  </a:lnTo>
                  <a:lnTo>
                    <a:pt x="59" y="128"/>
                  </a:lnTo>
                  <a:lnTo>
                    <a:pt x="44" y="93"/>
                  </a:lnTo>
                  <a:lnTo>
                    <a:pt x="31" y="73"/>
                  </a:lnTo>
                  <a:lnTo>
                    <a:pt x="5" y="60"/>
                  </a:lnTo>
                  <a:lnTo>
                    <a:pt x="25" y="89"/>
                  </a:lnTo>
                  <a:lnTo>
                    <a:pt x="47" y="111"/>
                  </a:lnTo>
                  <a:lnTo>
                    <a:pt x="49" y="134"/>
                  </a:lnTo>
                  <a:lnTo>
                    <a:pt x="40" y="156"/>
                  </a:lnTo>
                  <a:lnTo>
                    <a:pt x="28" y="159"/>
                  </a:lnTo>
                  <a:lnTo>
                    <a:pt x="61" y="151"/>
                  </a:lnTo>
                  <a:lnTo>
                    <a:pt x="77" y="117"/>
                  </a:lnTo>
                  <a:lnTo>
                    <a:pt x="78" y="73"/>
                  </a:lnTo>
                  <a:lnTo>
                    <a:pt x="77" y="33"/>
                  </a:lnTo>
                  <a:lnTo>
                    <a:pt x="59" y="7"/>
                  </a:lnTo>
                  <a:lnTo>
                    <a:pt x="34" y="0"/>
                  </a:lnTo>
                  <a:lnTo>
                    <a:pt x="10" y="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30" name="Freeform 275"/>
            <p:cNvSpPr>
              <a:spLocks/>
            </p:cNvSpPr>
            <p:nvPr/>
          </p:nvSpPr>
          <p:spPr bwMode="auto">
            <a:xfrm>
              <a:off x="3985" y="1318"/>
              <a:ext cx="15" cy="21"/>
            </a:xfrm>
            <a:custGeom>
              <a:avLst/>
              <a:gdLst>
                <a:gd name="T0" fmla="*/ 0 w 129"/>
                <a:gd name="T1" fmla="*/ 0 h 215"/>
                <a:gd name="T2" fmla="*/ 0 w 129"/>
                <a:gd name="T3" fmla="*/ 0 h 215"/>
                <a:gd name="T4" fmla="*/ 0 w 129"/>
                <a:gd name="T5" fmla="*/ 0 h 215"/>
                <a:gd name="T6" fmla="*/ 0 w 129"/>
                <a:gd name="T7" fmla="*/ 0 h 215"/>
                <a:gd name="T8" fmla="*/ 0 w 129"/>
                <a:gd name="T9" fmla="*/ 0 h 215"/>
                <a:gd name="T10" fmla="*/ 0 w 129"/>
                <a:gd name="T11" fmla="*/ 0 h 215"/>
                <a:gd name="T12" fmla="*/ 0 w 129"/>
                <a:gd name="T13" fmla="*/ 0 h 215"/>
                <a:gd name="T14" fmla="*/ 0 w 129"/>
                <a:gd name="T15" fmla="*/ 0 h 215"/>
                <a:gd name="T16" fmla="*/ 0 w 129"/>
                <a:gd name="T17" fmla="*/ 0 h 215"/>
                <a:gd name="T18" fmla="*/ 0 w 129"/>
                <a:gd name="T19" fmla="*/ 0 h 215"/>
                <a:gd name="T20" fmla="*/ 0 w 129"/>
                <a:gd name="T21" fmla="*/ 0 h 215"/>
                <a:gd name="T22" fmla="*/ 0 w 129"/>
                <a:gd name="T23" fmla="*/ 0 h 215"/>
                <a:gd name="T24" fmla="*/ 0 w 129"/>
                <a:gd name="T25" fmla="*/ 0 h 215"/>
                <a:gd name="T26" fmla="*/ 0 w 129"/>
                <a:gd name="T27" fmla="*/ 0 h 215"/>
                <a:gd name="T28" fmla="*/ 0 w 129"/>
                <a:gd name="T29" fmla="*/ 0 h 215"/>
                <a:gd name="T30" fmla="*/ 0 w 129"/>
                <a:gd name="T31" fmla="*/ 0 h 215"/>
                <a:gd name="T32" fmla="*/ 0 w 129"/>
                <a:gd name="T33" fmla="*/ 0 h 215"/>
                <a:gd name="T34" fmla="*/ 0 w 129"/>
                <a:gd name="T35" fmla="*/ 0 h 215"/>
                <a:gd name="T36" fmla="*/ 0 w 129"/>
                <a:gd name="T37" fmla="*/ 0 h 215"/>
                <a:gd name="T38" fmla="*/ 0 w 129"/>
                <a:gd name="T39" fmla="*/ 0 h 215"/>
                <a:gd name="T40" fmla="*/ 0 w 129"/>
                <a:gd name="T41" fmla="*/ 0 h 215"/>
                <a:gd name="T42" fmla="*/ 0 w 129"/>
                <a:gd name="T43" fmla="*/ 0 h 215"/>
                <a:gd name="T44" fmla="*/ 0 w 129"/>
                <a:gd name="T45" fmla="*/ 0 h 215"/>
                <a:gd name="T46" fmla="*/ 0 w 129"/>
                <a:gd name="T47" fmla="*/ 0 h 215"/>
                <a:gd name="T48" fmla="*/ 0 w 129"/>
                <a:gd name="T49" fmla="*/ 0 h 215"/>
                <a:gd name="T50" fmla="*/ 0 w 129"/>
                <a:gd name="T51" fmla="*/ 0 h 215"/>
                <a:gd name="T52" fmla="*/ 0 w 129"/>
                <a:gd name="T53" fmla="*/ 0 h 21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9"/>
                <a:gd name="T82" fmla="*/ 0 h 215"/>
                <a:gd name="T83" fmla="*/ 129 w 129"/>
                <a:gd name="T84" fmla="*/ 215 h 21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9" h="215">
                  <a:moveTo>
                    <a:pt x="0" y="53"/>
                  </a:moveTo>
                  <a:lnTo>
                    <a:pt x="20" y="19"/>
                  </a:lnTo>
                  <a:lnTo>
                    <a:pt x="54" y="9"/>
                  </a:lnTo>
                  <a:lnTo>
                    <a:pt x="95" y="16"/>
                  </a:lnTo>
                  <a:lnTo>
                    <a:pt x="109" y="35"/>
                  </a:lnTo>
                  <a:lnTo>
                    <a:pt x="120" y="67"/>
                  </a:lnTo>
                  <a:lnTo>
                    <a:pt x="120" y="93"/>
                  </a:lnTo>
                  <a:lnTo>
                    <a:pt x="114" y="111"/>
                  </a:lnTo>
                  <a:lnTo>
                    <a:pt x="114" y="137"/>
                  </a:lnTo>
                  <a:lnTo>
                    <a:pt x="107" y="168"/>
                  </a:lnTo>
                  <a:lnTo>
                    <a:pt x="80" y="198"/>
                  </a:lnTo>
                  <a:lnTo>
                    <a:pt x="63" y="198"/>
                  </a:lnTo>
                  <a:lnTo>
                    <a:pt x="40" y="198"/>
                  </a:lnTo>
                  <a:lnTo>
                    <a:pt x="40" y="203"/>
                  </a:lnTo>
                  <a:lnTo>
                    <a:pt x="57" y="215"/>
                  </a:lnTo>
                  <a:lnTo>
                    <a:pt x="76" y="211"/>
                  </a:lnTo>
                  <a:lnTo>
                    <a:pt x="101" y="201"/>
                  </a:lnTo>
                  <a:lnTo>
                    <a:pt x="121" y="171"/>
                  </a:lnTo>
                  <a:lnTo>
                    <a:pt x="123" y="121"/>
                  </a:lnTo>
                  <a:lnTo>
                    <a:pt x="129" y="87"/>
                  </a:lnTo>
                  <a:lnTo>
                    <a:pt x="129" y="58"/>
                  </a:lnTo>
                  <a:lnTo>
                    <a:pt x="117" y="32"/>
                  </a:lnTo>
                  <a:lnTo>
                    <a:pt x="103" y="9"/>
                  </a:lnTo>
                  <a:lnTo>
                    <a:pt x="69" y="0"/>
                  </a:lnTo>
                  <a:lnTo>
                    <a:pt x="20" y="6"/>
                  </a:lnTo>
                  <a:lnTo>
                    <a:pt x="3" y="19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31" name="Freeform 276"/>
            <p:cNvSpPr>
              <a:spLocks/>
            </p:cNvSpPr>
            <p:nvPr/>
          </p:nvSpPr>
          <p:spPr bwMode="auto">
            <a:xfrm>
              <a:off x="3977" y="1341"/>
              <a:ext cx="14" cy="18"/>
            </a:xfrm>
            <a:custGeom>
              <a:avLst/>
              <a:gdLst>
                <a:gd name="T0" fmla="*/ 0 w 118"/>
                <a:gd name="T1" fmla="*/ 0 h 179"/>
                <a:gd name="T2" fmla="*/ 0 w 118"/>
                <a:gd name="T3" fmla="*/ 0 h 179"/>
                <a:gd name="T4" fmla="*/ 0 w 118"/>
                <a:gd name="T5" fmla="*/ 0 h 179"/>
                <a:gd name="T6" fmla="*/ 0 w 118"/>
                <a:gd name="T7" fmla="*/ 0 h 179"/>
                <a:gd name="T8" fmla="*/ 0 w 118"/>
                <a:gd name="T9" fmla="*/ 0 h 179"/>
                <a:gd name="T10" fmla="*/ 0 w 118"/>
                <a:gd name="T11" fmla="*/ 0 h 179"/>
                <a:gd name="T12" fmla="*/ 0 w 118"/>
                <a:gd name="T13" fmla="*/ 0 h 179"/>
                <a:gd name="T14" fmla="*/ 0 w 118"/>
                <a:gd name="T15" fmla="*/ 0 h 179"/>
                <a:gd name="T16" fmla="*/ 0 w 118"/>
                <a:gd name="T17" fmla="*/ 0 h 179"/>
                <a:gd name="T18" fmla="*/ 0 w 118"/>
                <a:gd name="T19" fmla="*/ 0 h 1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8"/>
                <a:gd name="T31" fmla="*/ 0 h 179"/>
                <a:gd name="T32" fmla="*/ 118 w 118"/>
                <a:gd name="T33" fmla="*/ 179 h 1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8" h="179">
                  <a:moveTo>
                    <a:pt x="118" y="0"/>
                  </a:moveTo>
                  <a:lnTo>
                    <a:pt x="102" y="39"/>
                  </a:lnTo>
                  <a:lnTo>
                    <a:pt x="77" y="80"/>
                  </a:lnTo>
                  <a:lnTo>
                    <a:pt x="52" y="116"/>
                  </a:lnTo>
                  <a:lnTo>
                    <a:pt x="17" y="164"/>
                  </a:lnTo>
                  <a:lnTo>
                    <a:pt x="0" y="179"/>
                  </a:lnTo>
                  <a:lnTo>
                    <a:pt x="39" y="159"/>
                  </a:lnTo>
                  <a:lnTo>
                    <a:pt x="70" y="115"/>
                  </a:lnTo>
                  <a:lnTo>
                    <a:pt x="99" y="67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32" name="Freeform 277"/>
            <p:cNvSpPr>
              <a:spLocks/>
            </p:cNvSpPr>
            <p:nvPr/>
          </p:nvSpPr>
          <p:spPr bwMode="auto">
            <a:xfrm>
              <a:off x="3954" y="1280"/>
              <a:ext cx="80" cy="67"/>
            </a:xfrm>
            <a:custGeom>
              <a:avLst/>
              <a:gdLst>
                <a:gd name="T0" fmla="*/ 0 w 671"/>
                <a:gd name="T1" fmla="*/ 0 h 670"/>
                <a:gd name="T2" fmla="*/ 0 w 671"/>
                <a:gd name="T3" fmla="*/ 0 h 670"/>
                <a:gd name="T4" fmla="*/ 0 w 671"/>
                <a:gd name="T5" fmla="*/ 0 h 670"/>
                <a:gd name="T6" fmla="*/ 0 w 671"/>
                <a:gd name="T7" fmla="*/ 0 h 670"/>
                <a:gd name="T8" fmla="*/ 0 w 671"/>
                <a:gd name="T9" fmla="*/ 0 h 670"/>
                <a:gd name="T10" fmla="*/ 0 w 671"/>
                <a:gd name="T11" fmla="*/ 0 h 670"/>
                <a:gd name="T12" fmla="*/ 0 w 671"/>
                <a:gd name="T13" fmla="*/ 0 h 670"/>
                <a:gd name="T14" fmla="*/ 0 w 671"/>
                <a:gd name="T15" fmla="*/ 0 h 670"/>
                <a:gd name="T16" fmla="*/ 0 w 671"/>
                <a:gd name="T17" fmla="*/ 0 h 670"/>
                <a:gd name="T18" fmla="*/ 0 w 671"/>
                <a:gd name="T19" fmla="*/ 0 h 670"/>
                <a:gd name="T20" fmla="*/ 0 w 671"/>
                <a:gd name="T21" fmla="*/ 0 h 670"/>
                <a:gd name="T22" fmla="*/ 0 w 671"/>
                <a:gd name="T23" fmla="*/ 0 h 670"/>
                <a:gd name="T24" fmla="*/ 0 w 671"/>
                <a:gd name="T25" fmla="*/ 0 h 670"/>
                <a:gd name="T26" fmla="*/ 0 w 671"/>
                <a:gd name="T27" fmla="*/ 0 h 670"/>
                <a:gd name="T28" fmla="*/ 0 w 671"/>
                <a:gd name="T29" fmla="*/ 0 h 670"/>
                <a:gd name="T30" fmla="*/ 0 w 671"/>
                <a:gd name="T31" fmla="*/ 0 h 670"/>
                <a:gd name="T32" fmla="*/ 0 w 671"/>
                <a:gd name="T33" fmla="*/ 0 h 670"/>
                <a:gd name="T34" fmla="*/ 0 w 671"/>
                <a:gd name="T35" fmla="*/ 0 h 670"/>
                <a:gd name="T36" fmla="*/ 0 w 671"/>
                <a:gd name="T37" fmla="*/ 0 h 670"/>
                <a:gd name="T38" fmla="*/ 0 w 671"/>
                <a:gd name="T39" fmla="*/ 0 h 670"/>
                <a:gd name="T40" fmla="*/ 0 w 671"/>
                <a:gd name="T41" fmla="*/ 0 h 670"/>
                <a:gd name="T42" fmla="*/ 0 w 671"/>
                <a:gd name="T43" fmla="*/ 0 h 670"/>
                <a:gd name="T44" fmla="*/ 0 w 671"/>
                <a:gd name="T45" fmla="*/ 0 h 670"/>
                <a:gd name="T46" fmla="*/ 0 w 671"/>
                <a:gd name="T47" fmla="*/ 0 h 670"/>
                <a:gd name="T48" fmla="*/ 0 w 671"/>
                <a:gd name="T49" fmla="*/ 0 h 670"/>
                <a:gd name="T50" fmla="*/ 0 w 671"/>
                <a:gd name="T51" fmla="*/ 0 h 670"/>
                <a:gd name="T52" fmla="*/ 0 w 671"/>
                <a:gd name="T53" fmla="*/ 0 h 670"/>
                <a:gd name="T54" fmla="*/ 0 w 671"/>
                <a:gd name="T55" fmla="*/ 0 h 670"/>
                <a:gd name="T56" fmla="*/ 0 w 671"/>
                <a:gd name="T57" fmla="*/ 0 h 670"/>
                <a:gd name="T58" fmla="*/ 0 w 671"/>
                <a:gd name="T59" fmla="*/ 0 h 670"/>
                <a:gd name="T60" fmla="*/ 0 w 671"/>
                <a:gd name="T61" fmla="*/ 0 h 670"/>
                <a:gd name="T62" fmla="*/ 0 w 671"/>
                <a:gd name="T63" fmla="*/ 0 h 670"/>
                <a:gd name="T64" fmla="*/ 0 w 671"/>
                <a:gd name="T65" fmla="*/ 0 h 670"/>
                <a:gd name="T66" fmla="*/ 0 w 671"/>
                <a:gd name="T67" fmla="*/ 0 h 670"/>
                <a:gd name="T68" fmla="*/ 0 w 671"/>
                <a:gd name="T69" fmla="*/ 0 h 670"/>
                <a:gd name="T70" fmla="*/ 0 w 671"/>
                <a:gd name="T71" fmla="*/ 0 h 670"/>
                <a:gd name="T72" fmla="*/ 0 w 671"/>
                <a:gd name="T73" fmla="*/ 0 h 670"/>
                <a:gd name="T74" fmla="*/ 0 w 671"/>
                <a:gd name="T75" fmla="*/ 0 h 67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71"/>
                <a:gd name="T115" fmla="*/ 0 h 670"/>
                <a:gd name="T116" fmla="*/ 671 w 671"/>
                <a:gd name="T117" fmla="*/ 670 h 67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71" h="670">
                  <a:moveTo>
                    <a:pt x="54" y="193"/>
                  </a:moveTo>
                  <a:lnTo>
                    <a:pt x="155" y="177"/>
                  </a:lnTo>
                  <a:lnTo>
                    <a:pt x="223" y="187"/>
                  </a:lnTo>
                  <a:lnTo>
                    <a:pt x="264" y="234"/>
                  </a:lnTo>
                  <a:lnTo>
                    <a:pt x="238" y="290"/>
                  </a:lnTo>
                  <a:lnTo>
                    <a:pt x="206" y="311"/>
                  </a:lnTo>
                  <a:lnTo>
                    <a:pt x="197" y="366"/>
                  </a:lnTo>
                  <a:lnTo>
                    <a:pt x="217" y="401"/>
                  </a:lnTo>
                  <a:lnTo>
                    <a:pt x="200" y="453"/>
                  </a:lnTo>
                  <a:lnTo>
                    <a:pt x="242" y="453"/>
                  </a:lnTo>
                  <a:lnTo>
                    <a:pt x="254" y="394"/>
                  </a:lnTo>
                  <a:lnTo>
                    <a:pt x="280" y="366"/>
                  </a:lnTo>
                  <a:lnTo>
                    <a:pt x="329" y="366"/>
                  </a:lnTo>
                  <a:lnTo>
                    <a:pt x="378" y="378"/>
                  </a:lnTo>
                  <a:lnTo>
                    <a:pt x="393" y="419"/>
                  </a:lnTo>
                  <a:lnTo>
                    <a:pt x="399" y="475"/>
                  </a:lnTo>
                  <a:lnTo>
                    <a:pt x="393" y="516"/>
                  </a:lnTo>
                  <a:lnTo>
                    <a:pt x="393" y="547"/>
                  </a:lnTo>
                  <a:lnTo>
                    <a:pt x="396" y="581"/>
                  </a:lnTo>
                  <a:lnTo>
                    <a:pt x="428" y="613"/>
                  </a:lnTo>
                  <a:lnTo>
                    <a:pt x="451" y="632"/>
                  </a:lnTo>
                  <a:lnTo>
                    <a:pt x="510" y="670"/>
                  </a:lnTo>
                  <a:lnTo>
                    <a:pt x="620" y="558"/>
                  </a:lnTo>
                  <a:lnTo>
                    <a:pt x="652" y="466"/>
                  </a:lnTo>
                  <a:lnTo>
                    <a:pt x="665" y="318"/>
                  </a:lnTo>
                  <a:lnTo>
                    <a:pt x="671" y="215"/>
                  </a:lnTo>
                  <a:lnTo>
                    <a:pt x="658" y="114"/>
                  </a:lnTo>
                  <a:lnTo>
                    <a:pt x="629" y="59"/>
                  </a:lnTo>
                  <a:lnTo>
                    <a:pt x="562" y="21"/>
                  </a:lnTo>
                  <a:lnTo>
                    <a:pt x="502" y="8"/>
                  </a:lnTo>
                  <a:lnTo>
                    <a:pt x="384" y="0"/>
                  </a:lnTo>
                  <a:lnTo>
                    <a:pt x="270" y="5"/>
                  </a:lnTo>
                  <a:lnTo>
                    <a:pt x="129" y="30"/>
                  </a:lnTo>
                  <a:lnTo>
                    <a:pt x="64" y="62"/>
                  </a:lnTo>
                  <a:lnTo>
                    <a:pt x="32" y="94"/>
                  </a:lnTo>
                  <a:lnTo>
                    <a:pt x="0" y="140"/>
                  </a:lnTo>
                  <a:lnTo>
                    <a:pt x="6" y="166"/>
                  </a:lnTo>
                  <a:lnTo>
                    <a:pt x="54" y="193"/>
                  </a:lnTo>
                  <a:close/>
                </a:path>
              </a:pathLst>
            </a:custGeom>
            <a:solidFill>
              <a:srgbClr val="603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33" name="Freeform 278"/>
            <p:cNvSpPr>
              <a:spLocks/>
            </p:cNvSpPr>
            <p:nvPr/>
          </p:nvSpPr>
          <p:spPr bwMode="auto">
            <a:xfrm>
              <a:off x="3956" y="1281"/>
              <a:ext cx="76" cy="64"/>
            </a:xfrm>
            <a:custGeom>
              <a:avLst/>
              <a:gdLst>
                <a:gd name="T0" fmla="*/ 0 w 636"/>
                <a:gd name="T1" fmla="*/ 0 h 643"/>
                <a:gd name="T2" fmla="*/ 0 w 636"/>
                <a:gd name="T3" fmla="*/ 0 h 643"/>
                <a:gd name="T4" fmla="*/ 0 w 636"/>
                <a:gd name="T5" fmla="*/ 0 h 643"/>
                <a:gd name="T6" fmla="*/ 0 w 636"/>
                <a:gd name="T7" fmla="*/ 0 h 643"/>
                <a:gd name="T8" fmla="*/ 0 w 636"/>
                <a:gd name="T9" fmla="*/ 0 h 643"/>
                <a:gd name="T10" fmla="*/ 0 w 636"/>
                <a:gd name="T11" fmla="*/ 0 h 643"/>
                <a:gd name="T12" fmla="*/ 0 w 636"/>
                <a:gd name="T13" fmla="*/ 0 h 643"/>
                <a:gd name="T14" fmla="*/ 0 w 636"/>
                <a:gd name="T15" fmla="*/ 0 h 643"/>
                <a:gd name="T16" fmla="*/ 0 w 636"/>
                <a:gd name="T17" fmla="*/ 0 h 643"/>
                <a:gd name="T18" fmla="*/ 0 w 636"/>
                <a:gd name="T19" fmla="*/ 0 h 643"/>
                <a:gd name="T20" fmla="*/ 0 w 636"/>
                <a:gd name="T21" fmla="*/ 0 h 643"/>
                <a:gd name="T22" fmla="*/ 0 w 636"/>
                <a:gd name="T23" fmla="*/ 0 h 643"/>
                <a:gd name="T24" fmla="*/ 0 w 636"/>
                <a:gd name="T25" fmla="*/ 0 h 643"/>
                <a:gd name="T26" fmla="*/ 0 w 636"/>
                <a:gd name="T27" fmla="*/ 0 h 643"/>
                <a:gd name="T28" fmla="*/ 0 w 636"/>
                <a:gd name="T29" fmla="*/ 0 h 643"/>
                <a:gd name="T30" fmla="*/ 0 w 636"/>
                <a:gd name="T31" fmla="*/ 0 h 643"/>
                <a:gd name="T32" fmla="*/ 0 w 636"/>
                <a:gd name="T33" fmla="*/ 0 h 643"/>
                <a:gd name="T34" fmla="*/ 0 w 636"/>
                <a:gd name="T35" fmla="*/ 0 h 643"/>
                <a:gd name="T36" fmla="*/ 0 w 636"/>
                <a:gd name="T37" fmla="*/ 0 h 643"/>
                <a:gd name="T38" fmla="*/ 0 w 636"/>
                <a:gd name="T39" fmla="*/ 0 h 643"/>
                <a:gd name="T40" fmla="*/ 0 w 636"/>
                <a:gd name="T41" fmla="*/ 0 h 643"/>
                <a:gd name="T42" fmla="*/ 0 w 636"/>
                <a:gd name="T43" fmla="*/ 0 h 643"/>
                <a:gd name="T44" fmla="*/ 0 w 636"/>
                <a:gd name="T45" fmla="*/ 0 h 643"/>
                <a:gd name="T46" fmla="*/ 0 w 636"/>
                <a:gd name="T47" fmla="*/ 0 h 643"/>
                <a:gd name="T48" fmla="*/ 0 w 636"/>
                <a:gd name="T49" fmla="*/ 0 h 643"/>
                <a:gd name="T50" fmla="*/ 0 w 636"/>
                <a:gd name="T51" fmla="*/ 0 h 643"/>
                <a:gd name="T52" fmla="*/ 0 w 636"/>
                <a:gd name="T53" fmla="*/ 0 h 643"/>
                <a:gd name="T54" fmla="*/ 0 w 636"/>
                <a:gd name="T55" fmla="*/ 0 h 643"/>
                <a:gd name="T56" fmla="*/ 0 w 636"/>
                <a:gd name="T57" fmla="*/ 0 h 643"/>
                <a:gd name="T58" fmla="*/ 0 w 636"/>
                <a:gd name="T59" fmla="*/ 0 h 643"/>
                <a:gd name="T60" fmla="*/ 0 w 636"/>
                <a:gd name="T61" fmla="*/ 0 h 643"/>
                <a:gd name="T62" fmla="*/ 0 w 636"/>
                <a:gd name="T63" fmla="*/ 0 h 643"/>
                <a:gd name="T64" fmla="*/ 0 w 636"/>
                <a:gd name="T65" fmla="*/ 0 h 643"/>
                <a:gd name="T66" fmla="*/ 0 w 636"/>
                <a:gd name="T67" fmla="*/ 0 h 643"/>
                <a:gd name="T68" fmla="*/ 0 w 636"/>
                <a:gd name="T69" fmla="*/ 0 h 643"/>
                <a:gd name="T70" fmla="*/ 0 w 636"/>
                <a:gd name="T71" fmla="*/ 0 h 643"/>
                <a:gd name="T72" fmla="*/ 0 w 636"/>
                <a:gd name="T73" fmla="*/ 0 h 643"/>
                <a:gd name="T74" fmla="*/ 0 w 636"/>
                <a:gd name="T75" fmla="*/ 0 h 643"/>
                <a:gd name="T76" fmla="*/ 0 w 636"/>
                <a:gd name="T77" fmla="*/ 0 h 643"/>
                <a:gd name="T78" fmla="*/ 0 w 636"/>
                <a:gd name="T79" fmla="*/ 0 h 643"/>
                <a:gd name="T80" fmla="*/ 0 w 636"/>
                <a:gd name="T81" fmla="*/ 0 h 643"/>
                <a:gd name="T82" fmla="*/ 0 w 636"/>
                <a:gd name="T83" fmla="*/ 0 h 643"/>
                <a:gd name="T84" fmla="*/ 0 w 636"/>
                <a:gd name="T85" fmla="*/ 0 h 643"/>
                <a:gd name="T86" fmla="*/ 0 w 636"/>
                <a:gd name="T87" fmla="*/ 0 h 64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36"/>
                <a:gd name="T133" fmla="*/ 0 h 643"/>
                <a:gd name="T134" fmla="*/ 636 w 636"/>
                <a:gd name="T135" fmla="*/ 643 h 64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36" h="643">
                  <a:moveTo>
                    <a:pt x="104" y="41"/>
                  </a:moveTo>
                  <a:lnTo>
                    <a:pt x="51" y="63"/>
                  </a:lnTo>
                  <a:lnTo>
                    <a:pt x="25" y="98"/>
                  </a:lnTo>
                  <a:lnTo>
                    <a:pt x="10" y="121"/>
                  </a:lnTo>
                  <a:lnTo>
                    <a:pt x="0" y="138"/>
                  </a:lnTo>
                  <a:lnTo>
                    <a:pt x="13" y="152"/>
                  </a:lnTo>
                  <a:lnTo>
                    <a:pt x="41" y="169"/>
                  </a:lnTo>
                  <a:lnTo>
                    <a:pt x="110" y="158"/>
                  </a:lnTo>
                  <a:lnTo>
                    <a:pt x="160" y="158"/>
                  </a:lnTo>
                  <a:lnTo>
                    <a:pt x="194" y="141"/>
                  </a:lnTo>
                  <a:lnTo>
                    <a:pt x="245" y="129"/>
                  </a:lnTo>
                  <a:lnTo>
                    <a:pt x="290" y="126"/>
                  </a:lnTo>
                  <a:lnTo>
                    <a:pt x="342" y="129"/>
                  </a:lnTo>
                  <a:lnTo>
                    <a:pt x="267" y="138"/>
                  </a:lnTo>
                  <a:lnTo>
                    <a:pt x="229" y="148"/>
                  </a:lnTo>
                  <a:lnTo>
                    <a:pt x="201" y="158"/>
                  </a:lnTo>
                  <a:lnTo>
                    <a:pt x="194" y="161"/>
                  </a:lnTo>
                  <a:lnTo>
                    <a:pt x="213" y="169"/>
                  </a:lnTo>
                  <a:lnTo>
                    <a:pt x="229" y="185"/>
                  </a:lnTo>
                  <a:lnTo>
                    <a:pt x="255" y="169"/>
                  </a:lnTo>
                  <a:lnTo>
                    <a:pt x="277" y="163"/>
                  </a:lnTo>
                  <a:lnTo>
                    <a:pt x="325" y="155"/>
                  </a:lnTo>
                  <a:lnTo>
                    <a:pt x="339" y="155"/>
                  </a:lnTo>
                  <a:lnTo>
                    <a:pt x="293" y="172"/>
                  </a:lnTo>
                  <a:lnTo>
                    <a:pt x="258" y="188"/>
                  </a:lnTo>
                  <a:lnTo>
                    <a:pt x="239" y="201"/>
                  </a:lnTo>
                  <a:lnTo>
                    <a:pt x="255" y="217"/>
                  </a:lnTo>
                  <a:lnTo>
                    <a:pt x="293" y="204"/>
                  </a:lnTo>
                  <a:lnTo>
                    <a:pt x="325" y="198"/>
                  </a:lnTo>
                  <a:lnTo>
                    <a:pt x="267" y="226"/>
                  </a:lnTo>
                  <a:lnTo>
                    <a:pt x="248" y="239"/>
                  </a:lnTo>
                  <a:lnTo>
                    <a:pt x="242" y="266"/>
                  </a:lnTo>
                  <a:lnTo>
                    <a:pt x="232" y="280"/>
                  </a:lnTo>
                  <a:lnTo>
                    <a:pt x="267" y="263"/>
                  </a:lnTo>
                  <a:lnTo>
                    <a:pt x="298" y="257"/>
                  </a:lnTo>
                  <a:lnTo>
                    <a:pt x="348" y="255"/>
                  </a:lnTo>
                  <a:lnTo>
                    <a:pt x="272" y="276"/>
                  </a:lnTo>
                  <a:lnTo>
                    <a:pt x="226" y="294"/>
                  </a:lnTo>
                  <a:lnTo>
                    <a:pt x="194" y="310"/>
                  </a:lnTo>
                  <a:lnTo>
                    <a:pt x="191" y="335"/>
                  </a:lnTo>
                  <a:lnTo>
                    <a:pt x="229" y="317"/>
                  </a:lnTo>
                  <a:lnTo>
                    <a:pt x="280" y="300"/>
                  </a:lnTo>
                  <a:lnTo>
                    <a:pt x="304" y="300"/>
                  </a:lnTo>
                  <a:lnTo>
                    <a:pt x="248" y="320"/>
                  </a:lnTo>
                  <a:lnTo>
                    <a:pt x="204" y="338"/>
                  </a:lnTo>
                  <a:lnTo>
                    <a:pt x="187" y="355"/>
                  </a:lnTo>
                  <a:lnTo>
                    <a:pt x="194" y="370"/>
                  </a:lnTo>
                  <a:lnTo>
                    <a:pt x="229" y="358"/>
                  </a:lnTo>
                  <a:lnTo>
                    <a:pt x="261" y="344"/>
                  </a:lnTo>
                  <a:lnTo>
                    <a:pt x="327" y="341"/>
                  </a:lnTo>
                  <a:lnTo>
                    <a:pt x="354" y="344"/>
                  </a:lnTo>
                  <a:lnTo>
                    <a:pt x="415" y="348"/>
                  </a:lnTo>
                  <a:lnTo>
                    <a:pt x="488" y="338"/>
                  </a:lnTo>
                  <a:lnTo>
                    <a:pt x="444" y="355"/>
                  </a:lnTo>
                  <a:lnTo>
                    <a:pt x="368" y="367"/>
                  </a:lnTo>
                  <a:lnTo>
                    <a:pt x="384" y="393"/>
                  </a:lnTo>
                  <a:lnTo>
                    <a:pt x="438" y="379"/>
                  </a:lnTo>
                  <a:lnTo>
                    <a:pt x="491" y="361"/>
                  </a:lnTo>
                  <a:lnTo>
                    <a:pt x="525" y="344"/>
                  </a:lnTo>
                  <a:lnTo>
                    <a:pt x="460" y="393"/>
                  </a:lnTo>
                  <a:lnTo>
                    <a:pt x="419" y="405"/>
                  </a:lnTo>
                  <a:lnTo>
                    <a:pt x="384" y="417"/>
                  </a:lnTo>
                  <a:lnTo>
                    <a:pt x="387" y="442"/>
                  </a:lnTo>
                  <a:lnTo>
                    <a:pt x="438" y="434"/>
                  </a:lnTo>
                  <a:lnTo>
                    <a:pt x="478" y="423"/>
                  </a:lnTo>
                  <a:lnTo>
                    <a:pt x="454" y="440"/>
                  </a:lnTo>
                  <a:lnTo>
                    <a:pt x="409" y="452"/>
                  </a:lnTo>
                  <a:lnTo>
                    <a:pt x="387" y="455"/>
                  </a:lnTo>
                  <a:lnTo>
                    <a:pt x="387" y="511"/>
                  </a:lnTo>
                  <a:lnTo>
                    <a:pt x="435" y="492"/>
                  </a:lnTo>
                  <a:lnTo>
                    <a:pt x="473" y="477"/>
                  </a:lnTo>
                  <a:lnTo>
                    <a:pt x="432" y="508"/>
                  </a:lnTo>
                  <a:lnTo>
                    <a:pt x="380" y="530"/>
                  </a:lnTo>
                  <a:lnTo>
                    <a:pt x="384" y="556"/>
                  </a:lnTo>
                  <a:lnTo>
                    <a:pt x="412" y="586"/>
                  </a:lnTo>
                  <a:lnTo>
                    <a:pt x="438" y="553"/>
                  </a:lnTo>
                  <a:lnTo>
                    <a:pt x="473" y="511"/>
                  </a:lnTo>
                  <a:lnTo>
                    <a:pt x="496" y="471"/>
                  </a:lnTo>
                  <a:lnTo>
                    <a:pt x="473" y="533"/>
                  </a:lnTo>
                  <a:lnTo>
                    <a:pt x="454" y="556"/>
                  </a:lnTo>
                  <a:lnTo>
                    <a:pt x="419" y="599"/>
                  </a:lnTo>
                  <a:lnTo>
                    <a:pt x="444" y="628"/>
                  </a:lnTo>
                  <a:lnTo>
                    <a:pt x="485" y="594"/>
                  </a:lnTo>
                  <a:lnTo>
                    <a:pt x="514" y="553"/>
                  </a:lnTo>
                  <a:lnTo>
                    <a:pt x="540" y="508"/>
                  </a:lnTo>
                  <a:lnTo>
                    <a:pt x="517" y="573"/>
                  </a:lnTo>
                  <a:lnTo>
                    <a:pt x="491" y="602"/>
                  </a:lnTo>
                  <a:lnTo>
                    <a:pt x="465" y="631"/>
                  </a:lnTo>
                  <a:lnTo>
                    <a:pt x="488" y="643"/>
                  </a:lnTo>
                  <a:lnTo>
                    <a:pt x="540" y="599"/>
                  </a:lnTo>
                  <a:lnTo>
                    <a:pt x="589" y="530"/>
                  </a:lnTo>
                  <a:lnTo>
                    <a:pt x="607" y="477"/>
                  </a:lnTo>
                  <a:lnTo>
                    <a:pt x="620" y="386"/>
                  </a:lnTo>
                  <a:lnTo>
                    <a:pt x="627" y="317"/>
                  </a:lnTo>
                  <a:lnTo>
                    <a:pt x="636" y="239"/>
                  </a:lnTo>
                  <a:lnTo>
                    <a:pt x="582" y="255"/>
                  </a:lnTo>
                  <a:lnTo>
                    <a:pt x="522" y="276"/>
                  </a:lnTo>
                  <a:lnTo>
                    <a:pt x="432" y="297"/>
                  </a:lnTo>
                  <a:lnTo>
                    <a:pt x="514" y="266"/>
                  </a:lnTo>
                  <a:lnTo>
                    <a:pt x="543" y="249"/>
                  </a:lnTo>
                  <a:lnTo>
                    <a:pt x="601" y="229"/>
                  </a:lnTo>
                  <a:lnTo>
                    <a:pt x="630" y="223"/>
                  </a:lnTo>
                  <a:lnTo>
                    <a:pt x="630" y="182"/>
                  </a:lnTo>
                  <a:lnTo>
                    <a:pt x="623" y="129"/>
                  </a:lnTo>
                  <a:lnTo>
                    <a:pt x="551" y="141"/>
                  </a:lnTo>
                  <a:lnTo>
                    <a:pt x="505" y="155"/>
                  </a:lnTo>
                  <a:lnTo>
                    <a:pt x="447" y="182"/>
                  </a:lnTo>
                  <a:lnTo>
                    <a:pt x="499" y="141"/>
                  </a:lnTo>
                  <a:lnTo>
                    <a:pt x="560" y="124"/>
                  </a:lnTo>
                  <a:lnTo>
                    <a:pt x="620" y="109"/>
                  </a:lnTo>
                  <a:lnTo>
                    <a:pt x="607" y="69"/>
                  </a:lnTo>
                  <a:lnTo>
                    <a:pt x="589" y="45"/>
                  </a:lnTo>
                  <a:lnTo>
                    <a:pt x="534" y="28"/>
                  </a:lnTo>
                  <a:lnTo>
                    <a:pt x="482" y="41"/>
                  </a:lnTo>
                  <a:lnTo>
                    <a:pt x="432" y="76"/>
                  </a:lnTo>
                  <a:lnTo>
                    <a:pt x="465" y="35"/>
                  </a:lnTo>
                  <a:lnTo>
                    <a:pt x="517" y="16"/>
                  </a:lnTo>
                  <a:lnTo>
                    <a:pt x="460" y="6"/>
                  </a:lnTo>
                  <a:lnTo>
                    <a:pt x="419" y="3"/>
                  </a:lnTo>
                  <a:lnTo>
                    <a:pt x="359" y="13"/>
                  </a:lnTo>
                  <a:lnTo>
                    <a:pt x="318" y="38"/>
                  </a:lnTo>
                  <a:lnTo>
                    <a:pt x="255" y="51"/>
                  </a:lnTo>
                  <a:lnTo>
                    <a:pt x="298" y="32"/>
                  </a:lnTo>
                  <a:lnTo>
                    <a:pt x="330" y="13"/>
                  </a:lnTo>
                  <a:lnTo>
                    <a:pt x="348" y="0"/>
                  </a:lnTo>
                  <a:lnTo>
                    <a:pt x="287" y="3"/>
                  </a:lnTo>
                  <a:lnTo>
                    <a:pt x="232" y="6"/>
                  </a:lnTo>
                  <a:lnTo>
                    <a:pt x="198" y="22"/>
                  </a:lnTo>
                  <a:lnTo>
                    <a:pt x="163" y="54"/>
                  </a:lnTo>
                  <a:lnTo>
                    <a:pt x="136" y="95"/>
                  </a:lnTo>
                  <a:lnTo>
                    <a:pt x="151" y="48"/>
                  </a:lnTo>
                  <a:lnTo>
                    <a:pt x="184" y="16"/>
                  </a:lnTo>
                  <a:lnTo>
                    <a:pt x="104" y="4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934" name="Group 279"/>
            <p:cNvGrpSpPr>
              <a:grpSpLocks/>
            </p:cNvGrpSpPr>
            <p:nvPr/>
          </p:nvGrpSpPr>
          <p:grpSpPr bwMode="auto">
            <a:xfrm>
              <a:off x="3796" y="1445"/>
              <a:ext cx="83" cy="42"/>
              <a:chOff x="5264" y="1904"/>
              <a:chExt cx="116" cy="71"/>
            </a:xfrm>
          </p:grpSpPr>
          <p:sp>
            <p:nvSpPr>
              <p:cNvPr id="22009" name="Freeform 280"/>
              <p:cNvSpPr>
                <a:spLocks/>
              </p:cNvSpPr>
              <p:nvPr/>
            </p:nvSpPr>
            <p:spPr bwMode="auto">
              <a:xfrm>
                <a:off x="5264" y="1904"/>
                <a:ext cx="116" cy="71"/>
              </a:xfrm>
              <a:custGeom>
                <a:avLst/>
                <a:gdLst>
                  <a:gd name="T0" fmla="*/ 0 w 698"/>
                  <a:gd name="T1" fmla="*/ 0 h 425"/>
                  <a:gd name="T2" fmla="*/ 0 w 698"/>
                  <a:gd name="T3" fmla="*/ 0 h 425"/>
                  <a:gd name="T4" fmla="*/ 0 w 698"/>
                  <a:gd name="T5" fmla="*/ 0 h 425"/>
                  <a:gd name="T6" fmla="*/ 0 w 698"/>
                  <a:gd name="T7" fmla="*/ 0 h 425"/>
                  <a:gd name="T8" fmla="*/ 0 w 698"/>
                  <a:gd name="T9" fmla="*/ 0 h 425"/>
                  <a:gd name="T10" fmla="*/ 0 w 698"/>
                  <a:gd name="T11" fmla="*/ 0 h 425"/>
                  <a:gd name="T12" fmla="*/ 0 w 698"/>
                  <a:gd name="T13" fmla="*/ 0 h 425"/>
                  <a:gd name="T14" fmla="*/ 0 w 698"/>
                  <a:gd name="T15" fmla="*/ 0 h 425"/>
                  <a:gd name="T16" fmla="*/ 0 w 698"/>
                  <a:gd name="T17" fmla="*/ 0 h 425"/>
                  <a:gd name="T18" fmla="*/ 0 w 698"/>
                  <a:gd name="T19" fmla="*/ 0 h 425"/>
                  <a:gd name="T20" fmla="*/ 0 w 698"/>
                  <a:gd name="T21" fmla="*/ 0 h 425"/>
                  <a:gd name="T22" fmla="*/ 0 w 698"/>
                  <a:gd name="T23" fmla="*/ 0 h 425"/>
                  <a:gd name="T24" fmla="*/ 0 w 698"/>
                  <a:gd name="T25" fmla="*/ 0 h 425"/>
                  <a:gd name="T26" fmla="*/ 0 w 698"/>
                  <a:gd name="T27" fmla="*/ 0 h 425"/>
                  <a:gd name="T28" fmla="*/ 0 w 698"/>
                  <a:gd name="T29" fmla="*/ 0 h 425"/>
                  <a:gd name="T30" fmla="*/ 0 w 698"/>
                  <a:gd name="T31" fmla="*/ 0 h 425"/>
                  <a:gd name="T32" fmla="*/ 0 w 698"/>
                  <a:gd name="T33" fmla="*/ 0 h 425"/>
                  <a:gd name="T34" fmla="*/ 0 w 698"/>
                  <a:gd name="T35" fmla="*/ 0 h 425"/>
                  <a:gd name="T36" fmla="*/ 0 w 698"/>
                  <a:gd name="T37" fmla="*/ 0 h 425"/>
                  <a:gd name="T38" fmla="*/ 0 w 698"/>
                  <a:gd name="T39" fmla="*/ 0 h 425"/>
                  <a:gd name="T40" fmla="*/ 0 w 698"/>
                  <a:gd name="T41" fmla="*/ 0 h 425"/>
                  <a:gd name="T42" fmla="*/ 0 w 698"/>
                  <a:gd name="T43" fmla="*/ 0 h 425"/>
                  <a:gd name="T44" fmla="*/ 0 w 698"/>
                  <a:gd name="T45" fmla="*/ 0 h 425"/>
                  <a:gd name="T46" fmla="*/ 0 w 698"/>
                  <a:gd name="T47" fmla="*/ 0 h 425"/>
                  <a:gd name="T48" fmla="*/ 0 w 698"/>
                  <a:gd name="T49" fmla="*/ 0 h 425"/>
                  <a:gd name="T50" fmla="*/ 0 w 698"/>
                  <a:gd name="T51" fmla="*/ 0 h 425"/>
                  <a:gd name="T52" fmla="*/ 0 w 698"/>
                  <a:gd name="T53" fmla="*/ 0 h 425"/>
                  <a:gd name="T54" fmla="*/ 0 w 698"/>
                  <a:gd name="T55" fmla="*/ 0 h 425"/>
                  <a:gd name="T56" fmla="*/ 0 w 698"/>
                  <a:gd name="T57" fmla="*/ 0 h 425"/>
                  <a:gd name="T58" fmla="*/ 0 w 698"/>
                  <a:gd name="T59" fmla="*/ 0 h 425"/>
                  <a:gd name="T60" fmla="*/ 0 w 698"/>
                  <a:gd name="T61" fmla="*/ 0 h 425"/>
                  <a:gd name="T62" fmla="*/ 0 w 698"/>
                  <a:gd name="T63" fmla="*/ 0 h 425"/>
                  <a:gd name="T64" fmla="*/ 0 w 698"/>
                  <a:gd name="T65" fmla="*/ 0 h 425"/>
                  <a:gd name="T66" fmla="*/ 0 w 698"/>
                  <a:gd name="T67" fmla="*/ 0 h 425"/>
                  <a:gd name="T68" fmla="*/ 0 w 698"/>
                  <a:gd name="T69" fmla="*/ 0 h 425"/>
                  <a:gd name="T70" fmla="*/ 0 w 698"/>
                  <a:gd name="T71" fmla="*/ 0 h 425"/>
                  <a:gd name="T72" fmla="*/ 0 w 698"/>
                  <a:gd name="T73" fmla="*/ 0 h 425"/>
                  <a:gd name="T74" fmla="*/ 0 w 698"/>
                  <a:gd name="T75" fmla="*/ 0 h 425"/>
                  <a:gd name="T76" fmla="*/ 0 w 698"/>
                  <a:gd name="T77" fmla="*/ 0 h 425"/>
                  <a:gd name="T78" fmla="*/ 0 w 698"/>
                  <a:gd name="T79" fmla="*/ 0 h 425"/>
                  <a:gd name="T80" fmla="*/ 0 w 698"/>
                  <a:gd name="T81" fmla="*/ 0 h 425"/>
                  <a:gd name="T82" fmla="*/ 0 w 698"/>
                  <a:gd name="T83" fmla="*/ 0 h 425"/>
                  <a:gd name="T84" fmla="*/ 0 w 698"/>
                  <a:gd name="T85" fmla="*/ 0 h 425"/>
                  <a:gd name="T86" fmla="*/ 0 w 698"/>
                  <a:gd name="T87" fmla="*/ 0 h 425"/>
                  <a:gd name="T88" fmla="*/ 0 w 698"/>
                  <a:gd name="T89" fmla="*/ 0 h 425"/>
                  <a:gd name="T90" fmla="*/ 0 w 698"/>
                  <a:gd name="T91" fmla="*/ 0 h 425"/>
                  <a:gd name="T92" fmla="*/ 0 w 698"/>
                  <a:gd name="T93" fmla="*/ 0 h 425"/>
                  <a:gd name="T94" fmla="*/ 0 w 698"/>
                  <a:gd name="T95" fmla="*/ 0 h 425"/>
                  <a:gd name="T96" fmla="*/ 0 w 698"/>
                  <a:gd name="T97" fmla="*/ 0 h 425"/>
                  <a:gd name="T98" fmla="*/ 0 w 698"/>
                  <a:gd name="T99" fmla="*/ 0 h 42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698"/>
                  <a:gd name="T151" fmla="*/ 0 h 425"/>
                  <a:gd name="T152" fmla="*/ 698 w 698"/>
                  <a:gd name="T153" fmla="*/ 425 h 42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698" h="425">
                    <a:moveTo>
                      <a:pt x="698" y="253"/>
                    </a:moveTo>
                    <a:lnTo>
                      <a:pt x="611" y="233"/>
                    </a:lnTo>
                    <a:lnTo>
                      <a:pt x="579" y="227"/>
                    </a:lnTo>
                    <a:lnTo>
                      <a:pt x="558" y="210"/>
                    </a:lnTo>
                    <a:lnTo>
                      <a:pt x="538" y="182"/>
                    </a:lnTo>
                    <a:lnTo>
                      <a:pt x="496" y="143"/>
                    </a:lnTo>
                    <a:lnTo>
                      <a:pt x="420" y="79"/>
                    </a:lnTo>
                    <a:lnTo>
                      <a:pt x="407" y="58"/>
                    </a:lnTo>
                    <a:lnTo>
                      <a:pt x="387" y="38"/>
                    </a:lnTo>
                    <a:lnTo>
                      <a:pt x="347" y="32"/>
                    </a:lnTo>
                    <a:lnTo>
                      <a:pt x="225" y="11"/>
                    </a:lnTo>
                    <a:lnTo>
                      <a:pt x="192" y="0"/>
                    </a:lnTo>
                    <a:lnTo>
                      <a:pt x="162" y="14"/>
                    </a:lnTo>
                    <a:lnTo>
                      <a:pt x="147" y="27"/>
                    </a:lnTo>
                    <a:lnTo>
                      <a:pt x="75" y="52"/>
                    </a:lnTo>
                    <a:lnTo>
                      <a:pt x="48" y="62"/>
                    </a:lnTo>
                    <a:lnTo>
                      <a:pt x="37" y="73"/>
                    </a:lnTo>
                    <a:lnTo>
                      <a:pt x="24" y="114"/>
                    </a:lnTo>
                    <a:lnTo>
                      <a:pt x="16" y="133"/>
                    </a:lnTo>
                    <a:lnTo>
                      <a:pt x="9" y="146"/>
                    </a:lnTo>
                    <a:lnTo>
                      <a:pt x="0" y="165"/>
                    </a:lnTo>
                    <a:lnTo>
                      <a:pt x="0" y="181"/>
                    </a:lnTo>
                    <a:lnTo>
                      <a:pt x="15" y="191"/>
                    </a:lnTo>
                    <a:lnTo>
                      <a:pt x="43" y="190"/>
                    </a:lnTo>
                    <a:lnTo>
                      <a:pt x="89" y="168"/>
                    </a:lnTo>
                    <a:lnTo>
                      <a:pt x="147" y="158"/>
                    </a:lnTo>
                    <a:lnTo>
                      <a:pt x="198" y="165"/>
                    </a:lnTo>
                    <a:lnTo>
                      <a:pt x="144" y="179"/>
                    </a:lnTo>
                    <a:lnTo>
                      <a:pt x="105" y="191"/>
                    </a:lnTo>
                    <a:lnTo>
                      <a:pt x="61" y="210"/>
                    </a:lnTo>
                    <a:lnTo>
                      <a:pt x="51" y="224"/>
                    </a:lnTo>
                    <a:lnTo>
                      <a:pt x="51" y="242"/>
                    </a:lnTo>
                    <a:lnTo>
                      <a:pt x="67" y="253"/>
                    </a:lnTo>
                    <a:lnTo>
                      <a:pt x="87" y="250"/>
                    </a:lnTo>
                    <a:lnTo>
                      <a:pt x="150" y="233"/>
                    </a:lnTo>
                    <a:lnTo>
                      <a:pt x="205" y="230"/>
                    </a:lnTo>
                    <a:lnTo>
                      <a:pt x="249" y="233"/>
                    </a:lnTo>
                    <a:lnTo>
                      <a:pt x="273" y="250"/>
                    </a:lnTo>
                    <a:lnTo>
                      <a:pt x="301" y="279"/>
                    </a:lnTo>
                    <a:lnTo>
                      <a:pt x="323" y="310"/>
                    </a:lnTo>
                    <a:lnTo>
                      <a:pt x="346" y="342"/>
                    </a:lnTo>
                    <a:lnTo>
                      <a:pt x="364" y="366"/>
                    </a:lnTo>
                    <a:lnTo>
                      <a:pt x="397" y="389"/>
                    </a:lnTo>
                    <a:lnTo>
                      <a:pt x="429" y="396"/>
                    </a:lnTo>
                    <a:lnTo>
                      <a:pt x="464" y="399"/>
                    </a:lnTo>
                    <a:lnTo>
                      <a:pt x="507" y="396"/>
                    </a:lnTo>
                    <a:lnTo>
                      <a:pt x="539" y="393"/>
                    </a:lnTo>
                    <a:lnTo>
                      <a:pt x="582" y="404"/>
                    </a:lnTo>
                    <a:lnTo>
                      <a:pt x="698" y="425"/>
                    </a:lnTo>
                    <a:lnTo>
                      <a:pt x="698" y="253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10" name="Freeform 281"/>
              <p:cNvSpPr>
                <a:spLocks/>
              </p:cNvSpPr>
              <p:nvPr/>
            </p:nvSpPr>
            <p:spPr bwMode="auto">
              <a:xfrm>
                <a:off x="5269" y="1916"/>
                <a:ext cx="37" cy="9"/>
              </a:xfrm>
              <a:custGeom>
                <a:avLst/>
                <a:gdLst>
                  <a:gd name="T0" fmla="*/ 0 w 223"/>
                  <a:gd name="T1" fmla="*/ 0 h 52"/>
                  <a:gd name="T2" fmla="*/ 0 w 223"/>
                  <a:gd name="T3" fmla="*/ 0 h 52"/>
                  <a:gd name="T4" fmla="*/ 0 w 223"/>
                  <a:gd name="T5" fmla="*/ 0 h 52"/>
                  <a:gd name="T6" fmla="*/ 0 w 223"/>
                  <a:gd name="T7" fmla="*/ 0 h 52"/>
                  <a:gd name="T8" fmla="*/ 0 w 223"/>
                  <a:gd name="T9" fmla="*/ 0 h 52"/>
                  <a:gd name="T10" fmla="*/ 0 w 223"/>
                  <a:gd name="T11" fmla="*/ 0 h 52"/>
                  <a:gd name="T12" fmla="*/ 0 w 223"/>
                  <a:gd name="T13" fmla="*/ 0 h 52"/>
                  <a:gd name="T14" fmla="*/ 0 w 223"/>
                  <a:gd name="T15" fmla="*/ 0 h 52"/>
                  <a:gd name="T16" fmla="*/ 0 w 223"/>
                  <a:gd name="T17" fmla="*/ 0 h 52"/>
                  <a:gd name="T18" fmla="*/ 0 w 223"/>
                  <a:gd name="T19" fmla="*/ 0 h 52"/>
                  <a:gd name="T20" fmla="*/ 0 w 223"/>
                  <a:gd name="T21" fmla="*/ 0 h 52"/>
                  <a:gd name="T22" fmla="*/ 0 w 223"/>
                  <a:gd name="T23" fmla="*/ 0 h 52"/>
                  <a:gd name="T24" fmla="*/ 0 w 223"/>
                  <a:gd name="T25" fmla="*/ 0 h 5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3"/>
                  <a:gd name="T40" fmla="*/ 0 h 52"/>
                  <a:gd name="T41" fmla="*/ 223 w 223"/>
                  <a:gd name="T42" fmla="*/ 52 h 5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3" h="52">
                    <a:moveTo>
                      <a:pt x="0" y="52"/>
                    </a:moveTo>
                    <a:lnTo>
                      <a:pt x="38" y="36"/>
                    </a:lnTo>
                    <a:lnTo>
                      <a:pt x="69" y="30"/>
                    </a:lnTo>
                    <a:lnTo>
                      <a:pt x="107" y="18"/>
                    </a:lnTo>
                    <a:lnTo>
                      <a:pt x="139" y="11"/>
                    </a:lnTo>
                    <a:lnTo>
                      <a:pt x="189" y="15"/>
                    </a:lnTo>
                    <a:lnTo>
                      <a:pt x="223" y="18"/>
                    </a:lnTo>
                    <a:lnTo>
                      <a:pt x="171" y="8"/>
                    </a:lnTo>
                    <a:lnTo>
                      <a:pt x="127" y="0"/>
                    </a:lnTo>
                    <a:lnTo>
                      <a:pt x="69" y="24"/>
                    </a:lnTo>
                    <a:lnTo>
                      <a:pt x="38" y="28"/>
                    </a:lnTo>
                    <a:lnTo>
                      <a:pt x="3" y="45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11" name="Freeform 282"/>
              <p:cNvSpPr>
                <a:spLocks/>
              </p:cNvSpPr>
              <p:nvPr/>
            </p:nvSpPr>
            <p:spPr bwMode="auto">
              <a:xfrm>
                <a:off x="5289" y="1907"/>
                <a:ext cx="31" cy="6"/>
              </a:xfrm>
              <a:custGeom>
                <a:avLst/>
                <a:gdLst>
                  <a:gd name="T0" fmla="*/ 0 w 188"/>
                  <a:gd name="T1" fmla="*/ 0 h 36"/>
                  <a:gd name="T2" fmla="*/ 0 w 188"/>
                  <a:gd name="T3" fmla="*/ 0 h 36"/>
                  <a:gd name="T4" fmla="*/ 0 w 188"/>
                  <a:gd name="T5" fmla="*/ 0 h 36"/>
                  <a:gd name="T6" fmla="*/ 0 w 188"/>
                  <a:gd name="T7" fmla="*/ 0 h 36"/>
                  <a:gd name="T8" fmla="*/ 0 w 188"/>
                  <a:gd name="T9" fmla="*/ 0 h 36"/>
                  <a:gd name="T10" fmla="*/ 0 w 188"/>
                  <a:gd name="T11" fmla="*/ 0 h 36"/>
                  <a:gd name="T12" fmla="*/ 0 w 188"/>
                  <a:gd name="T13" fmla="*/ 0 h 36"/>
                  <a:gd name="T14" fmla="*/ 0 w 188"/>
                  <a:gd name="T15" fmla="*/ 0 h 36"/>
                  <a:gd name="T16" fmla="*/ 0 w 188"/>
                  <a:gd name="T17" fmla="*/ 0 h 36"/>
                  <a:gd name="T18" fmla="*/ 0 w 188"/>
                  <a:gd name="T19" fmla="*/ 0 h 36"/>
                  <a:gd name="T20" fmla="*/ 0 w 188"/>
                  <a:gd name="T21" fmla="*/ 0 h 36"/>
                  <a:gd name="T22" fmla="*/ 0 w 188"/>
                  <a:gd name="T23" fmla="*/ 0 h 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88"/>
                  <a:gd name="T37" fmla="*/ 0 h 36"/>
                  <a:gd name="T38" fmla="*/ 188 w 188"/>
                  <a:gd name="T39" fmla="*/ 36 h 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88" h="36">
                    <a:moveTo>
                      <a:pt x="51" y="0"/>
                    </a:moveTo>
                    <a:lnTo>
                      <a:pt x="29" y="1"/>
                    </a:lnTo>
                    <a:lnTo>
                      <a:pt x="0" y="11"/>
                    </a:lnTo>
                    <a:lnTo>
                      <a:pt x="19" y="9"/>
                    </a:lnTo>
                    <a:lnTo>
                      <a:pt x="48" y="4"/>
                    </a:lnTo>
                    <a:lnTo>
                      <a:pt x="109" y="20"/>
                    </a:lnTo>
                    <a:lnTo>
                      <a:pt x="143" y="30"/>
                    </a:lnTo>
                    <a:lnTo>
                      <a:pt x="181" y="36"/>
                    </a:lnTo>
                    <a:lnTo>
                      <a:pt x="188" y="30"/>
                    </a:lnTo>
                    <a:lnTo>
                      <a:pt x="146" y="22"/>
                    </a:lnTo>
                    <a:lnTo>
                      <a:pt x="97" y="1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12" name="Freeform 283"/>
              <p:cNvSpPr>
                <a:spLocks/>
              </p:cNvSpPr>
              <p:nvPr/>
            </p:nvSpPr>
            <p:spPr bwMode="auto">
              <a:xfrm>
                <a:off x="5295" y="1929"/>
                <a:ext cx="13" cy="3"/>
              </a:xfrm>
              <a:custGeom>
                <a:avLst/>
                <a:gdLst>
                  <a:gd name="T0" fmla="*/ 0 w 76"/>
                  <a:gd name="T1" fmla="*/ 0 h 17"/>
                  <a:gd name="T2" fmla="*/ 0 w 76"/>
                  <a:gd name="T3" fmla="*/ 0 h 17"/>
                  <a:gd name="T4" fmla="*/ 0 w 76"/>
                  <a:gd name="T5" fmla="*/ 0 h 17"/>
                  <a:gd name="T6" fmla="*/ 0 w 76"/>
                  <a:gd name="T7" fmla="*/ 0 h 17"/>
                  <a:gd name="T8" fmla="*/ 0 w 76"/>
                  <a:gd name="T9" fmla="*/ 0 h 17"/>
                  <a:gd name="T10" fmla="*/ 0 w 76"/>
                  <a:gd name="T11" fmla="*/ 0 h 17"/>
                  <a:gd name="T12" fmla="*/ 0 w 76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6"/>
                  <a:gd name="T22" fmla="*/ 0 h 17"/>
                  <a:gd name="T23" fmla="*/ 76 w 76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6" h="17">
                    <a:moveTo>
                      <a:pt x="0" y="8"/>
                    </a:moveTo>
                    <a:lnTo>
                      <a:pt x="8" y="17"/>
                    </a:lnTo>
                    <a:lnTo>
                      <a:pt x="36" y="12"/>
                    </a:lnTo>
                    <a:lnTo>
                      <a:pt x="67" y="12"/>
                    </a:lnTo>
                    <a:lnTo>
                      <a:pt x="76" y="0"/>
                    </a:lnTo>
                    <a:lnTo>
                      <a:pt x="55" y="4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13" name="Freeform 284"/>
              <p:cNvSpPr>
                <a:spLocks/>
              </p:cNvSpPr>
              <p:nvPr/>
            </p:nvSpPr>
            <p:spPr bwMode="auto">
              <a:xfrm>
                <a:off x="5268" y="1926"/>
                <a:ext cx="3" cy="6"/>
              </a:xfrm>
              <a:custGeom>
                <a:avLst/>
                <a:gdLst>
                  <a:gd name="T0" fmla="*/ 0 w 19"/>
                  <a:gd name="T1" fmla="*/ 0 h 32"/>
                  <a:gd name="T2" fmla="*/ 0 w 19"/>
                  <a:gd name="T3" fmla="*/ 0 h 32"/>
                  <a:gd name="T4" fmla="*/ 0 w 19"/>
                  <a:gd name="T5" fmla="*/ 0 h 32"/>
                  <a:gd name="T6" fmla="*/ 0 w 19"/>
                  <a:gd name="T7" fmla="*/ 0 h 32"/>
                  <a:gd name="T8" fmla="*/ 0 w 19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32"/>
                  <a:gd name="T17" fmla="*/ 19 w 19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32">
                    <a:moveTo>
                      <a:pt x="19" y="0"/>
                    </a:moveTo>
                    <a:lnTo>
                      <a:pt x="19" y="9"/>
                    </a:lnTo>
                    <a:lnTo>
                      <a:pt x="14" y="24"/>
                    </a:lnTo>
                    <a:lnTo>
                      <a:pt x="0" y="3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14" name="Freeform 285"/>
              <p:cNvSpPr>
                <a:spLocks/>
              </p:cNvSpPr>
              <p:nvPr/>
            </p:nvSpPr>
            <p:spPr bwMode="auto">
              <a:xfrm>
                <a:off x="5277" y="1940"/>
                <a:ext cx="3" cy="3"/>
              </a:xfrm>
              <a:custGeom>
                <a:avLst/>
                <a:gdLst>
                  <a:gd name="T0" fmla="*/ 0 w 14"/>
                  <a:gd name="T1" fmla="*/ 0 h 18"/>
                  <a:gd name="T2" fmla="*/ 0 w 14"/>
                  <a:gd name="T3" fmla="*/ 0 h 18"/>
                  <a:gd name="T4" fmla="*/ 0 w 14"/>
                  <a:gd name="T5" fmla="*/ 0 h 18"/>
                  <a:gd name="T6" fmla="*/ 0 w 14"/>
                  <a:gd name="T7" fmla="*/ 0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"/>
                  <a:gd name="T13" fmla="*/ 0 h 18"/>
                  <a:gd name="T14" fmla="*/ 14 w 14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" h="18">
                    <a:moveTo>
                      <a:pt x="14" y="0"/>
                    </a:moveTo>
                    <a:lnTo>
                      <a:pt x="11" y="9"/>
                    </a:lnTo>
                    <a:lnTo>
                      <a:pt x="0" y="18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15" name="Freeform 286"/>
              <p:cNvSpPr>
                <a:spLocks/>
              </p:cNvSpPr>
              <p:nvPr/>
            </p:nvSpPr>
            <p:spPr bwMode="auto">
              <a:xfrm>
                <a:off x="5319" y="1921"/>
                <a:ext cx="6" cy="7"/>
              </a:xfrm>
              <a:custGeom>
                <a:avLst/>
                <a:gdLst>
                  <a:gd name="T0" fmla="*/ 0 w 35"/>
                  <a:gd name="T1" fmla="*/ 0 h 43"/>
                  <a:gd name="T2" fmla="*/ 0 w 35"/>
                  <a:gd name="T3" fmla="*/ 0 h 43"/>
                  <a:gd name="T4" fmla="*/ 0 w 35"/>
                  <a:gd name="T5" fmla="*/ 0 h 43"/>
                  <a:gd name="T6" fmla="*/ 0 w 35"/>
                  <a:gd name="T7" fmla="*/ 0 h 43"/>
                  <a:gd name="T8" fmla="*/ 0 w 35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43"/>
                  <a:gd name="T17" fmla="*/ 35 w 35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43">
                    <a:moveTo>
                      <a:pt x="0" y="0"/>
                    </a:moveTo>
                    <a:lnTo>
                      <a:pt x="7" y="14"/>
                    </a:lnTo>
                    <a:lnTo>
                      <a:pt x="7" y="24"/>
                    </a:lnTo>
                    <a:lnTo>
                      <a:pt x="35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16" name="Freeform 287"/>
              <p:cNvSpPr>
                <a:spLocks/>
              </p:cNvSpPr>
              <p:nvPr/>
            </p:nvSpPr>
            <p:spPr bwMode="auto">
              <a:xfrm>
                <a:off x="5330" y="1921"/>
                <a:ext cx="19" cy="19"/>
              </a:xfrm>
              <a:custGeom>
                <a:avLst/>
                <a:gdLst>
                  <a:gd name="T0" fmla="*/ 0 w 114"/>
                  <a:gd name="T1" fmla="*/ 0 h 114"/>
                  <a:gd name="T2" fmla="*/ 0 w 114"/>
                  <a:gd name="T3" fmla="*/ 0 h 114"/>
                  <a:gd name="T4" fmla="*/ 0 w 114"/>
                  <a:gd name="T5" fmla="*/ 0 h 114"/>
                  <a:gd name="T6" fmla="*/ 0 w 114"/>
                  <a:gd name="T7" fmla="*/ 0 h 114"/>
                  <a:gd name="T8" fmla="*/ 0 w 114"/>
                  <a:gd name="T9" fmla="*/ 0 h 114"/>
                  <a:gd name="T10" fmla="*/ 0 w 114"/>
                  <a:gd name="T11" fmla="*/ 0 h 1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4"/>
                  <a:gd name="T19" fmla="*/ 0 h 114"/>
                  <a:gd name="T20" fmla="*/ 114 w 114"/>
                  <a:gd name="T21" fmla="*/ 114 h 1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4" h="114">
                    <a:moveTo>
                      <a:pt x="0" y="0"/>
                    </a:moveTo>
                    <a:lnTo>
                      <a:pt x="21" y="35"/>
                    </a:lnTo>
                    <a:lnTo>
                      <a:pt x="43" y="63"/>
                    </a:lnTo>
                    <a:lnTo>
                      <a:pt x="114" y="114"/>
                    </a:lnTo>
                    <a:lnTo>
                      <a:pt x="47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17" name="Freeform 288"/>
              <p:cNvSpPr>
                <a:spLocks/>
              </p:cNvSpPr>
              <p:nvPr/>
            </p:nvSpPr>
            <p:spPr bwMode="auto">
              <a:xfrm>
                <a:off x="5354" y="1948"/>
                <a:ext cx="4" cy="13"/>
              </a:xfrm>
              <a:custGeom>
                <a:avLst/>
                <a:gdLst>
                  <a:gd name="T0" fmla="*/ 0 w 27"/>
                  <a:gd name="T1" fmla="*/ 0 h 82"/>
                  <a:gd name="T2" fmla="*/ 0 w 27"/>
                  <a:gd name="T3" fmla="*/ 0 h 82"/>
                  <a:gd name="T4" fmla="*/ 0 w 27"/>
                  <a:gd name="T5" fmla="*/ 0 h 82"/>
                  <a:gd name="T6" fmla="*/ 0 w 27"/>
                  <a:gd name="T7" fmla="*/ 0 h 82"/>
                  <a:gd name="T8" fmla="*/ 0 w 27"/>
                  <a:gd name="T9" fmla="*/ 0 h 82"/>
                  <a:gd name="T10" fmla="*/ 0 w 27"/>
                  <a:gd name="T11" fmla="*/ 0 h 82"/>
                  <a:gd name="T12" fmla="*/ 0 w 27"/>
                  <a:gd name="T13" fmla="*/ 0 h 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7"/>
                  <a:gd name="T22" fmla="*/ 0 h 82"/>
                  <a:gd name="T23" fmla="*/ 27 w 27"/>
                  <a:gd name="T24" fmla="*/ 82 h 8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7" h="82">
                    <a:moveTo>
                      <a:pt x="27" y="0"/>
                    </a:moveTo>
                    <a:lnTo>
                      <a:pt x="9" y="29"/>
                    </a:lnTo>
                    <a:lnTo>
                      <a:pt x="4" y="57"/>
                    </a:lnTo>
                    <a:lnTo>
                      <a:pt x="3" y="82"/>
                    </a:lnTo>
                    <a:lnTo>
                      <a:pt x="0" y="47"/>
                    </a:lnTo>
                    <a:lnTo>
                      <a:pt x="3" y="2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18" name="Freeform 289"/>
              <p:cNvSpPr>
                <a:spLocks/>
              </p:cNvSpPr>
              <p:nvPr/>
            </p:nvSpPr>
            <p:spPr bwMode="auto">
              <a:xfrm>
                <a:off x="5312" y="1934"/>
                <a:ext cx="2" cy="5"/>
              </a:xfrm>
              <a:custGeom>
                <a:avLst/>
                <a:gdLst>
                  <a:gd name="T0" fmla="*/ 0 w 15"/>
                  <a:gd name="T1" fmla="*/ 0 h 30"/>
                  <a:gd name="T2" fmla="*/ 0 w 15"/>
                  <a:gd name="T3" fmla="*/ 0 h 30"/>
                  <a:gd name="T4" fmla="*/ 0 w 15"/>
                  <a:gd name="T5" fmla="*/ 0 h 30"/>
                  <a:gd name="T6" fmla="*/ 0 w 15"/>
                  <a:gd name="T7" fmla="*/ 0 h 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"/>
                  <a:gd name="T13" fmla="*/ 0 h 30"/>
                  <a:gd name="T14" fmla="*/ 15 w 15"/>
                  <a:gd name="T15" fmla="*/ 30 h 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" h="30">
                    <a:moveTo>
                      <a:pt x="11" y="0"/>
                    </a:moveTo>
                    <a:lnTo>
                      <a:pt x="15" y="12"/>
                    </a:lnTo>
                    <a:lnTo>
                      <a:pt x="0" y="3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935" name="Group 290"/>
            <p:cNvGrpSpPr>
              <a:grpSpLocks/>
            </p:cNvGrpSpPr>
            <p:nvPr/>
          </p:nvGrpSpPr>
          <p:grpSpPr bwMode="auto">
            <a:xfrm>
              <a:off x="3866" y="1350"/>
              <a:ext cx="191" cy="185"/>
              <a:chOff x="5362" y="1748"/>
              <a:chExt cx="268" cy="305"/>
            </a:xfrm>
          </p:grpSpPr>
          <p:sp>
            <p:nvSpPr>
              <p:cNvPr id="21995" name="Freeform 291"/>
              <p:cNvSpPr>
                <a:spLocks/>
              </p:cNvSpPr>
              <p:nvPr/>
            </p:nvSpPr>
            <p:spPr bwMode="auto">
              <a:xfrm>
                <a:off x="5477" y="1748"/>
                <a:ext cx="8" cy="6"/>
              </a:xfrm>
              <a:custGeom>
                <a:avLst/>
                <a:gdLst>
                  <a:gd name="T0" fmla="*/ 0 w 51"/>
                  <a:gd name="T1" fmla="*/ 0 h 36"/>
                  <a:gd name="T2" fmla="*/ 0 w 51"/>
                  <a:gd name="T3" fmla="*/ 0 h 36"/>
                  <a:gd name="T4" fmla="*/ 0 w 51"/>
                  <a:gd name="T5" fmla="*/ 0 h 36"/>
                  <a:gd name="T6" fmla="*/ 0 w 51"/>
                  <a:gd name="T7" fmla="*/ 0 h 36"/>
                  <a:gd name="T8" fmla="*/ 0 w 51"/>
                  <a:gd name="T9" fmla="*/ 0 h 36"/>
                  <a:gd name="T10" fmla="*/ 0 w 51"/>
                  <a:gd name="T11" fmla="*/ 0 h 36"/>
                  <a:gd name="T12" fmla="*/ 0 w 51"/>
                  <a:gd name="T13" fmla="*/ 0 h 36"/>
                  <a:gd name="T14" fmla="*/ 0 w 51"/>
                  <a:gd name="T15" fmla="*/ 0 h 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1"/>
                  <a:gd name="T25" fmla="*/ 0 h 36"/>
                  <a:gd name="T26" fmla="*/ 51 w 51"/>
                  <a:gd name="T27" fmla="*/ 36 h 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1" h="36">
                    <a:moveTo>
                      <a:pt x="0" y="0"/>
                    </a:moveTo>
                    <a:lnTo>
                      <a:pt x="14" y="10"/>
                    </a:lnTo>
                    <a:lnTo>
                      <a:pt x="29" y="15"/>
                    </a:lnTo>
                    <a:lnTo>
                      <a:pt x="43" y="23"/>
                    </a:lnTo>
                    <a:lnTo>
                      <a:pt x="51" y="36"/>
                    </a:lnTo>
                    <a:lnTo>
                      <a:pt x="39" y="32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96" name="Freeform 292"/>
              <p:cNvSpPr>
                <a:spLocks/>
              </p:cNvSpPr>
              <p:nvPr/>
            </p:nvSpPr>
            <p:spPr bwMode="auto">
              <a:xfrm>
                <a:off x="5479" y="1758"/>
                <a:ext cx="2" cy="4"/>
              </a:xfrm>
              <a:custGeom>
                <a:avLst/>
                <a:gdLst>
                  <a:gd name="T0" fmla="*/ 0 w 14"/>
                  <a:gd name="T1" fmla="*/ 0 h 24"/>
                  <a:gd name="T2" fmla="*/ 0 w 14"/>
                  <a:gd name="T3" fmla="*/ 0 h 24"/>
                  <a:gd name="T4" fmla="*/ 0 w 14"/>
                  <a:gd name="T5" fmla="*/ 0 h 24"/>
                  <a:gd name="T6" fmla="*/ 0 w 14"/>
                  <a:gd name="T7" fmla="*/ 0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"/>
                  <a:gd name="T13" fmla="*/ 0 h 24"/>
                  <a:gd name="T14" fmla="*/ 14 w 14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" h="24">
                    <a:moveTo>
                      <a:pt x="0" y="0"/>
                    </a:moveTo>
                    <a:lnTo>
                      <a:pt x="14" y="0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97" name="Freeform 293"/>
              <p:cNvSpPr>
                <a:spLocks/>
              </p:cNvSpPr>
              <p:nvPr/>
            </p:nvSpPr>
            <p:spPr bwMode="auto">
              <a:xfrm>
                <a:off x="5444" y="1788"/>
                <a:ext cx="71" cy="180"/>
              </a:xfrm>
              <a:custGeom>
                <a:avLst/>
                <a:gdLst>
                  <a:gd name="T0" fmla="*/ 0 w 431"/>
                  <a:gd name="T1" fmla="*/ 0 h 1076"/>
                  <a:gd name="T2" fmla="*/ 0 w 431"/>
                  <a:gd name="T3" fmla="*/ 0 h 1076"/>
                  <a:gd name="T4" fmla="*/ 0 w 431"/>
                  <a:gd name="T5" fmla="*/ 0 h 1076"/>
                  <a:gd name="T6" fmla="*/ 0 w 431"/>
                  <a:gd name="T7" fmla="*/ 0 h 1076"/>
                  <a:gd name="T8" fmla="*/ 0 w 431"/>
                  <a:gd name="T9" fmla="*/ 0 h 1076"/>
                  <a:gd name="T10" fmla="*/ 0 w 431"/>
                  <a:gd name="T11" fmla="*/ 0 h 1076"/>
                  <a:gd name="T12" fmla="*/ 0 w 431"/>
                  <a:gd name="T13" fmla="*/ 0 h 1076"/>
                  <a:gd name="T14" fmla="*/ 0 w 431"/>
                  <a:gd name="T15" fmla="*/ 0 h 1076"/>
                  <a:gd name="T16" fmla="*/ 0 w 431"/>
                  <a:gd name="T17" fmla="*/ 0 h 1076"/>
                  <a:gd name="T18" fmla="*/ 0 w 431"/>
                  <a:gd name="T19" fmla="*/ 0 h 107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31"/>
                  <a:gd name="T31" fmla="*/ 0 h 1076"/>
                  <a:gd name="T32" fmla="*/ 431 w 431"/>
                  <a:gd name="T33" fmla="*/ 1076 h 107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31" h="1076">
                    <a:moveTo>
                      <a:pt x="369" y="0"/>
                    </a:moveTo>
                    <a:lnTo>
                      <a:pt x="328" y="44"/>
                    </a:lnTo>
                    <a:lnTo>
                      <a:pt x="317" y="108"/>
                    </a:lnTo>
                    <a:lnTo>
                      <a:pt x="254" y="170"/>
                    </a:lnTo>
                    <a:lnTo>
                      <a:pt x="126" y="461"/>
                    </a:lnTo>
                    <a:lnTo>
                      <a:pt x="57" y="724"/>
                    </a:lnTo>
                    <a:lnTo>
                      <a:pt x="0" y="1076"/>
                    </a:lnTo>
                    <a:lnTo>
                      <a:pt x="178" y="919"/>
                    </a:lnTo>
                    <a:lnTo>
                      <a:pt x="431" y="140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rgbClr val="40000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98" name="Freeform 294"/>
              <p:cNvSpPr>
                <a:spLocks/>
              </p:cNvSpPr>
              <p:nvPr/>
            </p:nvSpPr>
            <p:spPr bwMode="auto">
              <a:xfrm>
                <a:off x="5362" y="1754"/>
                <a:ext cx="268" cy="299"/>
              </a:xfrm>
              <a:custGeom>
                <a:avLst/>
                <a:gdLst>
                  <a:gd name="T0" fmla="*/ 0 w 1606"/>
                  <a:gd name="T1" fmla="*/ 0 h 1792"/>
                  <a:gd name="T2" fmla="*/ 0 w 1606"/>
                  <a:gd name="T3" fmla="*/ 0 h 1792"/>
                  <a:gd name="T4" fmla="*/ 0 w 1606"/>
                  <a:gd name="T5" fmla="*/ 0 h 1792"/>
                  <a:gd name="T6" fmla="*/ 0 w 1606"/>
                  <a:gd name="T7" fmla="*/ 0 h 1792"/>
                  <a:gd name="T8" fmla="*/ 0 w 1606"/>
                  <a:gd name="T9" fmla="*/ 0 h 1792"/>
                  <a:gd name="T10" fmla="*/ 0 w 1606"/>
                  <a:gd name="T11" fmla="*/ 0 h 1792"/>
                  <a:gd name="T12" fmla="*/ 0 w 1606"/>
                  <a:gd name="T13" fmla="*/ 0 h 1792"/>
                  <a:gd name="T14" fmla="*/ 0 w 1606"/>
                  <a:gd name="T15" fmla="*/ 0 h 1792"/>
                  <a:gd name="T16" fmla="*/ 0 w 1606"/>
                  <a:gd name="T17" fmla="*/ 0 h 1792"/>
                  <a:gd name="T18" fmla="*/ 0 w 1606"/>
                  <a:gd name="T19" fmla="*/ 0 h 1792"/>
                  <a:gd name="T20" fmla="*/ 0 w 1606"/>
                  <a:gd name="T21" fmla="*/ 0 h 1792"/>
                  <a:gd name="T22" fmla="*/ 0 w 1606"/>
                  <a:gd name="T23" fmla="*/ 0 h 1792"/>
                  <a:gd name="T24" fmla="*/ 0 w 1606"/>
                  <a:gd name="T25" fmla="*/ 0 h 1792"/>
                  <a:gd name="T26" fmla="*/ 0 w 1606"/>
                  <a:gd name="T27" fmla="*/ 0 h 1792"/>
                  <a:gd name="T28" fmla="*/ 0 w 1606"/>
                  <a:gd name="T29" fmla="*/ 0 h 1792"/>
                  <a:gd name="T30" fmla="*/ 0 w 1606"/>
                  <a:gd name="T31" fmla="*/ 0 h 1792"/>
                  <a:gd name="T32" fmla="*/ 0 w 1606"/>
                  <a:gd name="T33" fmla="*/ 0 h 1792"/>
                  <a:gd name="T34" fmla="*/ 0 w 1606"/>
                  <a:gd name="T35" fmla="*/ 0 h 1792"/>
                  <a:gd name="T36" fmla="*/ 0 w 1606"/>
                  <a:gd name="T37" fmla="*/ 0 h 1792"/>
                  <a:gd name="T38" fmla="*/ 0 w 1606"/>
                  <a:gd name="T39" fmla="*/ 0 h 1792"/>
                  <a:gd name="T40" fmla="*/ 0 w 1606"/>
                  <a:gd name="T41" fmla="*/ 0 h 1792"/>
                  <a:gd name="T42" fmla="*/ 0 w 1606"/>
                  <a:gd name="T43" fmla="*/ 0 h 1792"/>
                  <a:gd name="T44" fmla="*/ 0 w 1606"/>
                  <a:gd name="T45" fmla="*/ 0 h 1792"/>
                  <a:gd name="T46" fmla="*/ 0 w 1606"/>
                  <a:gd name="T47" fmla="*/ 0 h 1792"/>
                  <a:gd name="T48" fmla="*/ 0 w 1606"/>
                  <a:gd name="T49" fmla="*/ 0 h 1792"/>
                  <a:gd name="T50" fmla="*/ 0 w 1606"/>
                  <a:gd name="T51" fmla="*/ 0 h 1792"/>
                  <a:gd name="T52" fmla="*/ 0 w 1606"/>
                  <a:gd name="T53" fmla="*/ 0 h 1792"/>
                  <a:gd name="T54" fmla="*/ 0 w 1606"/>
                  <a:gd name="T55" fmla="*/ 0 h 1792"/>
                  <a:gd name="T56" fmla="*/ 0 w 1606"/>
                  <a:gd name="T57" fmla="*/ 0 h 1792"/>
                  <a:gd name="T58" fmla="*/ 0 w 1606"/>
                  <a:gd name="T59" fmla="*/ 0 h 1792"/>
                  <a:gd name="T60" fmla="*/ 0 w 1606"/>
                  <a:gd name="T61" fmla="*/ 0 h 1792"/>
                  <a:gd name="T62" fmla="*/ 0 w 1606"/>
                  <a:gd name="T63" fmla="*/ 0 h 1792"/>
                  <a:gd name="T64" fmla="*/ 0 w 1606"/>
                  <a:gd name="T65" fmla="*/ 0 h 1792"/>
                  <a:gd name="T66" fmla="*/ 0 w 1606"/>
                  <a:gd name="T67" fmla="*/ 0 h 1792"/>
                  <a:gd name="T68" fmla="*/ 0 w 1606"/>
                  <a:gd name="T69" fmla="*/ 0 h 1792"/>
                  <a:gd name="T70" fmla="*/ 0 w 1606"/>
                  <a:gd name="T71" fmla="*/ 0 h 1792"/>
                  <a:gd name="T72" fmla="*/ 0 w 1606"/>
                  <a:gd name="T73" fmla="*/ 0 h 1792"/>
                  <a:gd name="T74" fmla="*/ 0 w 1606"/>
                  <a:gd name="T75" fmla="*/ 0 h 1792"/>
                  <a:gd name="T76" fmla="*/ 0 w 1606"/>
                  <a:gd name="T77" fmla="*/ 0 h 1792"/>
                  <a:gd name="T78" fmla="*/ 0 w 1606"/>
                  <a:gd name="T79" fmla="*/ 0 h 1792"/>
                  <a:gd name="T80" fmla="*/ 0 w 1606"/>
                  <a:gd name="T81" fmla="*/ 0 h 1792"/>
                  <a:gd name="T82" fmla="*/ 0 w 1606"/>
                  <a:gd name="T83" fmla="*/ 0 h 1792"/>
                  <a:gd name="T84" fmla="*/ 0 w 1606"/>
                  <a:gd name="T85" fmla="*/ 0 h 1792"/>
                  <a:gd name="T86" fmla="*/ 0 w 1606"/>
                  <a:gd name="T87" fmla="*/ 0 h 1792"/>
                  <a:gd name="T88" fmla="*/ 0 w 1606"/>
                  <a:gd name="T89" fmla="*/ 0 h 1792"/>
                  <a:gd name="T90" fmla="*/ 0 w 1606"/>
                  <a:gd name="T91" fmla="*/ 0 h 1792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606"/>
                  <a:gd name="T139" fmla="*/ 0 h 1792"/>
                  <a:gd name="T140" fmla="*/ 1606 w 1606"/>
                  <a:gd name="T141" fmla="*/ 1792 h 1792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606" h="1792">
                    <a:moveTo>
                      <a:pt x="1309" y="94"/>
                    </a:moveTo>
                    <a:lnTo>
                      <a:pt x="1258" y="0"/>
                    </a:lnTo>
                    <a:lnTo>
                      <a:pt x="867" y="163"/>
                    </a:lnTo>
                    <a:lnTo>
                      <a:pt x="850" y="288"/>
                    </a:lnTo>
                    <a:lnTo>
                      <a:pt x="818" y="332"/>
                    </a:lnTo>
                    <a:lnTo>
                      <a:pt x="773" y="382"/>
                    </a:lnTo>
                    <a:lnTo>
                      <a:pt x="747" y="472"/>
                    </a:lnTo>
                    <a:lnTo>
                      <a:pt x="660" y="678"/>
                    </a:lnTo>
                    <a:lnTo>
                      <a:pt x="590" y="924"/>
                    </a:lnTo>
                    <a:lnTo>
                      <a:pt x="558" y="1088"/>
                    </a:lnTo>
                    <a:lnTo>
                      <a:pt x="243" y="1094"/>
                    </a:lnTo>
                    <a:lnTo>
                      <a:pt x="192" y="1125"/>
                    </a:lnTo>
                    <a:lnTo>
                      <a:pt x="47" y="1125"/>
                    </a:lnTo>
                    <a:lnTo>
                      <a:pt x="7" y="1189"/>
                    </a:lnTo>
                    <a:lnTo>
                      <a:pt x="0" y="1264"/>
                    </a:lnTo>
                    <a:lnTo>
                      <a:pt x="15" y="1332"/>
                    </a:lnTo>
                    <a:lnTo>
                      <a:pt x="148" y="1358"/>
                    </a:lnTo>
                    <a:lnTo>
                      <a:pt x="211" y="1452"/>
                    </a:lnTo>
                    <a:lnTo>
                      <a:pt x="337" y="1484"/>
                    </a:lnTo>
                    <a:lnTo>
                      <a:pt x="430" y="1484"/>
                    </a:lnTo>
                    <a:lnTo>
                      <a:pt x="538" y="1503"/>
                    </a:lnTo>
                    <a:lnTo>
                      <a:pt x="544" y="1548"/>
                    </a:lnTo>
                    <a:lnTo>
                      <a:pt x="538" y="1642"/>
                    </a:lnTo>
                    <a:lnTo>
                      <a:pt x="550" y="1705"/>
                    </a:lnTo>
                    <a:lnTo>
                      <a:pt x="608" y="1712"/>
                    </a:lnTo>
                    <a:lnTo>
                      <a:pt x="677" y="1724"/>
                    </a:lnTo>
                    <a:lnTo>
                      <a:pt x="747" y="1786"/>
                    </a:lnTo>
                    <a:lnTo>
                      <a:pt x="830" y="1786"/>
                    </a:lnTo>
                    <a:lnTo>
                      <a:pt x="905" y="1779"/>
                    </a:lnTo>
                    <a:lnTo>
                      <a:pt x="1019" y="1744"/>
                    </a:lnTo>
                    <a:lnTo>
                      <a:pt x="1145" y="1756"/>
                    </a:lnTo>
                    <a:lnTo>
                      <a:pt x="1273" y="1792"/>
                    </a:lnTo>
                    <a:lnTo>
                      <a:pt x="1392" y="1766"/>
                    </a:lnTo>
                    <a:lnTo>
                      <a:pt x="1473" y="1674"/>
                    </a:lnTo>
                    <a:lnTo>
                      <a:pt x="1467" y="1571"/>
                    </a:lnTo>
                    <a:lnTo>
                      <a:pt x="1497" y="1446"/>
                    </a:lnTo>
                    <a:lnTo>
                      <a:pt x="1516" y="1282"/>
                    </a:lnTo>
                    <a:lnTo>
                      <a:pt x="1554" y="1131"/>
                    </a:lnTo>
                    <a:lnTo>
                      <a:pt x="1606" y="906"/>
                    </a:lnTo>
                    <a:lnTo>
                      <a:pt x="1598" y="678"/>
                    </a:lnTo>
                    <a:lnTo>
                      <a:pt x="1598" y="478"/>
                    </a:lnTo>
                    <a:lnTo>
                      <a:pt x="1586" y="338"/>
                    </a:lnTo>
                    <a:lnTo>
                      <a:pt x="1554" y="276"/>
                    </a:lnTo>
                    <a:lnTo>
                      <a:pt x="1484" y="225"/>
                    </a:lnTo>
                    <a:lnTo>
                      <a:pt x="1403" y="142"/>
                    </a:lnTo>
                    <a:lnTo>
                      <a:pt x="1309" y="94"/>
                    </a:lnTo>
                    <a:close/>
                  </a:path>
                </a:pathLst>
              </a:custGeom>
              <a:solidFill>
                <a:srgbClr val="C0C0C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99" name="Freeform 295"/>
              <p:cNvSpPr>
                <a:spLocks/>
              </p:cNvSpPr>
              <p:nvPr/>
            </p:nvSpPr>
            <p:spPr bwMode="auto">
              <a:xfrm>
                <a:off x="5456" y="1772"/>
                <a:ext cx="169" cy="278"/>
              </a:xfrm>
              <a:custGeom>
                <a:avLst/>
                <a:gdLst>
                  <a:gd name="T0" fmla="*/ 0 w 1014"/>
                  <a:gd name="T1" fmla="*/ 0 h 1671"/>
                  <a:gd name="T2" fmla="*/ 0 w 1014"/>
                  <a:gd name="T3" fmla="*/ 0 h 1671"/>
                  <a:gd name="T4" fmla="*/ 0 w 1014"/>
                  <a:gd name="T5" fmla="*/ 0 h 1671"/>
                  <a:gd name="T6" fmla="*/ 0 w 1014"/>
                  <a:gd name="T7" fmla="*/ 0 h 1671"/>
                  <a:gd name="T8" fmla="*/ 0 w 1014"/>
                  <a:gd name="T9" fmla="*/ 0 h 1671"/>
                  <a:gd name="T10" fmla="*/ 0 w 1014"/>
                  <a:gd name="T11" fmla="*/ 0 h 1671"/>
                  <a:gd name="T12" fmla="*/ 0 w 1014"/>
                  <a:gd name="T13" fmla="*/ 0 h 1671"/>
                  <a:gd name="T14" fmla="*/ 0 w 1014"/>
                  <a:gd name="T15" fmla="*/ 0 h 1671"/>
                  <a:gd name="T16" fmla="*/ 0 w 1014"/>
                  <a:gd name="T17" fmla="*/ 0 h 1671"/>
                  <a:gd name="T18" fmla="*/ 0 w 1014"/>
                  <a:gd name="T19" fmla="*/ 0 h 1671"/>
                  <a:gd name="T20" fmla="*/ 0 w 1014"/>
                  <a:gd name="T21" fmla="*/ 0 h 1671"/>
                  <a:gd name="T22" fmla="*/ 0 w 1014"/>
                  <a:gd name="T23" fmla="*/ 0 h 1671"/>
                  <a:gd name="T24" fmla="*/ 0 w 1014"/>
                  <a:gd name="T25" fmla="*/ 0 h 1671"/>
                  <a:gd name="T26" fmla="*/ 0 w 1014"/>
                  <a:gd name="T27" fmla="*/ 0 h 1671"/>
                  <a:gd name="T28" fmla="*/ 0 w 1014"/>
                  <a:gd name="T29" fmla="*/ 0 h 1671"/>
                  <a:gd name="T30" fmla="*/ 0 w 1014"/>
                  <a:gd name="T31" fmla="*/ 0 h 1671"/>
                  <a:gd name="T32" fmla="*/ 0 w 1014"/>
                  <a:gd name="T33" fmla="*/ 0 h 1671"/>
                  <a:gd name="T34" fmla="*/ 0 w 1014"/>
                  <a:gd name="T35" fmla="*/ 0 h 1671"/>
                  <a:gd name="T36" fmla="*/ 0 w 1014"/>
                  <a:gd name="T37" fmla="*/ 0 h 1671"/>
                  <a:gd name="T38" fmla="*/ 0 w 1014"/>
                  <a:gd name="T39" fmla="*/ 0 h 1671"/>
                  <a:gd name="T40" fmla="*/ 0 w 1014"/>
                  <a:gd name="T41" fmla="*/ 0 h 1671"/>
                  <a:gd name="T42" fmla="*/ 0 w 1014"/>
                  <a:gd name="T43" fmla="*/ 0 h 1671"/>
                  <a:gd name="T44" fmla="*/ 0 w 1014"/>
                  <a:gd name="T45" fmla="*/ 0 h 1671"/>
                  <a:gd name="T46" fmla="*/ 0 w 1014"/>
                  <a:gd name="T47" fmla="*/ 0 h 1671"/>
                  <a:gd name="T48" fmla="*/ 0 w 1014"/>
                  <a:gd name="T49" fmla="*/ 0 h 1671"/>
                  <a:gd name="T50" fmla="*/ 0 w 1014"/>
                  <a:gd name="T51" fmla="*/ 0 h 1671"/>
                  <a:gd name="T52" fmla="*/ 0 w 1014"/>
                  <a:gd name="T53" fmla="*/ 0 h 1671"/>
                  <a:gd name="T54" fmla="*/ 0 w 1014"/>
                  <a:gd name="T55" fmla="*/ 0 h 1671"/>
                  <a:gd name="T56" fmla="*/ 0 w 1014"/>
                  <a:gd name="T57" fmla="*/ 0 h 1671"/>
                  <a:gd name="T58" fmla="*/ 0 w 1014"/>
                  <a:gd name="T59" fmla="*/ 0 h 1671"/>
                  <a:gd name="T60" fmla="*/ 0 w 1014"/>
                  <a:gd name="T61" fmla="*/ 0 h 1671"/>
                  <a:gd name="T62" fmla="*/ 0 w 1014"/>
                  <a:gd name="T63" fmla="*/ 0 h 1671"/>
                  <a:gd name="T64" fmla="*/ 0 w 1014"/>
                  <a:gd name="T65" fmla="*/ 0 h 1671"/>
                  <a:gd name="T66" fmla="*/ 0 w 1014"/>
                  <a:gd name="T67" fmla="*/ 0 h 1671"/>
                  <a:gd name="T68" fmla="*/ 0 w 1014"/>
                  <a:gd name="T69" fmla="*/ 0 h 1671"/>
                  <a:gd name="T70" fmla="*/ 0 w 1014"/>
                  <a:gd name="T71" fmla="*/ 0 h 1671"/>
                  <a:gd name="T72" fmla="*/ 0 w 1014"/>
                  <a:gd name="T73" fmla="*/ 0 h 1671"/>
                  <a:gd name="T74" fmla="*/ 0 w 1014"/>
                  <a:gd name="T75" fmla="*/ 0 h 1671"/>
                  <a:gd name="T76" fmla="*/ 0 w 1014"/>
                  <a:gd name="T77" fmla="*/ 0 h 167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14"/>
                  <a:gd name="T118" fmla="*/ 0 h 1671"/>
                  <a:gd name="T119" fmla="*/ 1014 w 1014"/>
                  <a:gd name="T120" fmla="*/ 1671 h 167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14" h="1671">
                    <a:moveTo>
                      <a:pt x="0" y="1402"/>
                    </a:moveTo>
                    <a:lnTo>
                      <a:pt x="132" y="1382"/>
                    </a:lnTo>
                    <a:lnTo>
                      <a:pt x="245" y="1376"/>
                    </a:lnTo>
                    <a:lnTo>
                      <a:pt x="370" y="1363"/>
                    </a:lnTo>
                    <a:lnTo>
                      <a:pt x="509" y="1344"/>
                    </a:lnTo>
                    <a:lnTo>
                      <a:pt x="573" y="1301"/>
                    </a:lnTo>
                    <a:lnTo>
                      <a:pt x="744" y="1088"/>
                    </a:lnTo>
                    <a:lnTo>
                      <a:pt x="656" y="1149"/>
                    </a:lnTo>
                    <a:lnTo>
                      <a:pt x="598" y="1201"/>
                    </a:lnTo>
                    <a:lnTo>
                      <a:pt x="630" y="1050"/>
                    </a:lnTo>
                    <a:lnTo>
                      <a:pt x="693" y="992"/>
                    </a:lnTo>
                    <a:lnTo>
                      <a:pt x="787" y="837"/>
                    </a:lnTo>
                    <a:lnTo>
                      <a:pt x="699" y="911"/>
                    </a:lnTo>
                    <a:lnTo>
                      <a:pt x="642" y="931"/>
                    </a:lnTo>
                    <a:lnTo>
                      <a:pt x="656" y="823"/>
                    </a:lnTo>
                    <a:lnTo>
                      <a:pt x="718" y="741"/>
                    </a:lnTo>
                    <a:lnTo>
                      <a:pt x="781" y="679"/>
                    </a:lnTo>
                    <a:lnTo>
                      <a:pt x="845" y="497"/>
                    </a:lnTo>
                    <a:lnTo>
                      <a:pt x="724" y="647"/>
                    </a:lnTo>
                    <a:lnTo>
                      <a:pt x="656" y="703"/>
                    </a:lnTo>
                    <a:lnTo>
                      <a:pt x="648" y="471"/>
                    </a:lnTo>
                    <a:lnTo>
                      <a:pt x="630" y="378"/>
                    </a:lnTo>
                    <a:lnTo>
                      <a:pt x="592" y="334"/>
                    </a:lnTo>
                    <a:lnTo>
                      <a:pt x="535" y="264"/>
                    </a:lnTo>
                    <a:lnTo>
                      <a:pt x="445" y="232"/>
                    </a:lnTo>
                    <a:lnTo>
                      <a:pt x="402" y="214"/>
                    </a:lnTo>
                    <a:lnTo>
                      <a:pt x="528" y="94"/>
                    </a:lnTo>
                    <a:lnTo>
                      <a:pt x="661" y="126"/>
                    </a:lnTo>
                    <a:lnTo>
                      <a:pt x="750" y="176"/>
                    </a:lnTo>
                    <a:lnTo>
                      <a:pt x="781" y="226"/>
                    </a:lnTo>
                    <a:lnTo>
                      <a:pt x="756" y="150"/>
                    </a:lnTo>
                    <a:lnTo>
                      <a:pt x="705" y="126"/>
                    </a:lnTo>
                    <a:lnTo>
                      <a:pt x="624" y="94"/>
                    </a:lnTo>
                    <a:lnTo>
                      <a:pt x="560" y="82"/>
                    </a:lnTo>
                    <a:lnTo>
                      <a:pt x="598" y="62"/>
                    </a:lnTo>
                    <a:lnTo>
                      <a:pt x="661" y="44"/>
                    </a:lnTo>
                    <a:lnTo>
                      <a:pt x="718" y="25"/>
                    </a:lnTo>
                    <a:lnTo>
                      <a:pt x="750" y="0"/>
                    </a:lnTo>
                    <a:lnTo>
                      <a:pt x="825" y="50"/>
                    </a:lnTo>
                    <a:lnTo>
                      <a:pt x="868" y="94"/>
                    </a:lnTo>
                    <a:lnTo>
                      <a:pt x="913" y="150"/>
                    </a:lnTo>
                    <a:lnTo>
                      <a:pt x="976" y="182"/>
                    </a:lnTo>
                    <a:lnTo>
                      <a:pt x="988" y="240"/>
                    </a:lnTo>
                    <a:lnTo>
                      <a:pt x="1014" y="334"/>
                    </a:lnTo>
                    <a:lnTo>
                      <a:pt x="1014" y="478"/>
                    </a:lnTo>
                    <a:lnTo>
                      <a:pt x="1008" y="628"/>
                    </a:lnTo>
                    <a:lnTo>
                      <a:pt x="1002" y="799"/>
                    </a:lnTo>
                    <a:lnTo>
                      <a:pt x="970" y="975"/>
                    </a:lnTo>
                    <a:lnTo>
                      <a:pt x="931" y="1157"/>
                    </a:lnTo>
                    <a:lnTo>
                      <a:pt x="913" y="1314"/>
                    </a:lnTo>
                    <a:lnTo>
                      <a:pt x="882" y="1426"/>
                    </a:lnTo>
                    <a:lnTo>
                      <a:pt x="888" y="1527"/>
                    </a:lnTo>
                    <a:lnTo>
                      <a:pt x="875" y="1584"/>
                    </a:lnTo>
                    <a:lnTo>
                      <a:pt x="830" y="1627"/>
                    </a:lnTo>
                    <a:lnTo>
                      <a:pt x="775" y="1664"/>
                    </a:lnTo>
                    <a:lnTo>
                      <a:pt x="699" y="1671"/>
                    </a:lnTo>
                    <a:lnTo>
                      <a:pt x="661" y="1652"/>
                    </a:lnTo>
                    <a:lnTo>
                      <a:pt x="612" y="1648"/>
                    </a:lnTo>
                    <a:lnTo>
                      <a:pt x="490" y="1622"/>
                    </a:lnTo>
                    <a:lnTo>
                      <a:pt x="541" y="1559"/>
                    </a:lnTo>
                    <a:lnTo>
                      <a:pt x="598" y="1470"/>
                    </a:lnTo>
                    <a:lnTo>
                      <a:pt x="516" y="1534"/>
                    </a:lnTo>
                    <a:lnTo>
                      <a:pt x="452" y="1590"/>
                    </a:lnTo>
                    <a:lnTo>
                      <a:pt x="407" y="1622"/>
                    </a:lnTo>
                    <a:lnTo>
                      <a:pt x="345" y="1652"/>
                    </a:lnTo>
                    <a:lnTo>
                      <a:pt x="276" y="1652"/>
                    </a:lnTo>
                    <a:lnTo>
                      <a:pt x="208" y="1652"/>
                    </a:lnTo>
                    <a:lnTo>
                      <a:pt x="170" y="1636"/>
                    </a:lnTo>
                    <a:lnTo>
                      <a:pt x="151" y="1616"/>
                    </a:lnTo>
                    <a:lnTo>
                      <a:pt x="240" y="1565"/>
                    </a:lnTo>
                    <a:lnTo>
                      <a:pt x="327" y="1484"/>
                    </a:lnTo>
                    <a:lnTo>
                      <a:pt x="352" y="1446"/>
                    </a:lnTo>
                    <a:lnTo>
                      <a:pt x="282" y="1463"/>
                    </a:lnTo>
                    <a:lnTo>
                      <a:pt x="176" y="1546"/>
                    </a:lnTo>
                    <a:lnTo>
                      <a:pt x="132" y="1584"/>
                    </a:lnTo>
                    <a:lnTo>
                      <a:pt x="32" y="1590"/>
                    </a:lnTo>
                    <a:lnTo>
                      <a:pt x="0" y="1572"/>
                    </a:lnTo>
                    <a:lnTo>
                      <a:pt x="0" y="1527"/>
                    </a:lnTo>
                    <a:lnTo>
                      <a:pt x="0" y="1402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00" name="Freeform 296"/>
              <p:cNvSpPr>
                <a:spLocks/>
              </p:cNvSpPr>
              <p:nvPr/>
            </p:nvSpPr>
            <p:spPr bwMode="auto">
              <a:xfrm>
                <a:off x="5563" y="1910"/>
                <a:ext cx="50" cy="129"/>
              </a:xfrm>
              <a:custGeom>
                <a:avLst/>
                <a:gdLst>
                  <a:gd name="T0" fmla="*/ 0 w 295"/>
                  <a:gd name="T1" fmla="*/ 0 h 774"/>
                  <a:gd name="T2" fmla="*/ 0 w 295"/>
                  <a:gd name="T3" fmla="*/ 0 h 774"/>
                  <a:gd name="T4" fmla="*/ 0 w 295"/>
                  <a:gd name="T5" fmla="*/ 0 h 774"/>
                  <a:gd name="T6" fmla="*/ 0 w 295"/>
                  <a:gd name="T7" fmla="*/ 0 h 774"/>
                  <a:gd name="T8" fmla="*/ 0 w 295"/>
                  <a:gd name="T9" fmla="*/ 0 h 774"/>
                  <a:gd name="T10" fmla="*/ 0 w 295"/>
                  <a:gd name="T11" fmla="*/ 0 h 774"/>
                  <a:gd name="T12" fmla="*/ 0 w 295"/>
                  <a:gd name="T13" fmla="*/ 0 h 774"/>
                  <a:gd name="T14" fmla="*/ 0 w 295"/>
                  <a:gd name="T15" fmla="*/ 0 h 774"/>
                  <a:gd name="T16" fmla="*/ 0 w 295"/>
                  <a:gd name="T17" fmla="*/ 0 h 774"/>
                  <a:gd name="T18" fmla="*/ 0 w 295"/>
                  <a:gd name="T19" fmla="*/ 0 h 774"/>
                  <a:gd name="T20" fmla="*/ 0 w 295"/>
                  <a:gd name="T21" fmla="*/ 0 h 774"/>
                  <a:gd name="T22" fmla="*/ 0 w 295"/>
                  <a:gd name="T23" fmla="*/ 0 h 774"/>
                  <a:gd name="T24" fmla="*/ 0 w 295"/>
                  <a:gd name="T25" fmla="*/ 0 h 774"/>
                  <a:gd name="T26" fmla="*/ 0 w 295"/>
                  <a:gd name="T27" fmla="*/ 0 h 77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95"/>
                  <a:gd name="T43" fmla="*/ 0 h 774"/>
                  <a:gd name="T44" fmla="*/ 295 w 295"/>
                  <a:gd name="T45" fmla="*/ 774 h 77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95" h="774">
                    <a:moveTo>
                      <a:pt x="0" y="774"/>
                    </a:moveTo>
                    <a:lnTo>
                      <a:pt x="51" y="748"/>
                    </a:lnTo>
                    <a:lnTo>
                      <a:pt x="107" y="686"/>
                    </a:lnTo>
                    <a:lnTo>
                      <a:pt x="156" y="573"/>
                    </a:lnTo>
                    <a:lnTo>
                      <a:pt x="183" y="477"/>
                    </a:lnTo>
                    <a:lnTo>
                      <a:pt x="220" y="371"/>
                    </a:lnTo>
                    <a:lnTo>
                      <a:pt x="239" y="270"/>
                    </a:lnTo>
                    <a:lnTo>
                      <a:pt x="270" y="114"/>
                    </a:lnTo>
                    <a:lnTo>
                      <a:pt x="295" y="0"/>
                    </a:lnTo>
                    <a:lnTo>
                      <a:pt x="232" y="226"/>
                    </a:lnTo>
                    <a:lnTo>
                      <a:pt x="183" y="402"/>
                    </a:lnTo>
                    <a:lnTo>
                      <a:pt x="126" y="521"/>
                    </a:lnTo>
                    <a:lnTo>
                      <a:pt x="38" y="648"/>
                    </a:lnTo>
                    <a:lnTo>
                      <a:pt x="0" y="774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01" name="Freeform 297"/>
              <p:cNvSpPr>
                <a:spLocks/>
              </p:cNvSpPr>
              <p:nvPr/>
            </p:nvSpPr>
            <p:spPr bwMode="auto">
              <a:xfrm>
                <a:off x="5367" y="1806"/>
                <a:ext cx="195" cy="194"/>
              </a:xfrm>
              <a:custGeom>
                <a:avLst/>
                <a:gdLst>
                  <a:gd name="T0" fmla="*/ 0 w 1172"/>
                  <a:gd name="T1" fmla="*/ 0 h 1162"/>
                  <a:gd name="T2" fmla="*/ 0 w 1172"/>
                  <a:gd name="T3" fmla="*/ 0 h 1162"/>
                  <a:gd name="T4" fmla="*/ 0 w 1172"/>
                  <a:gd name="T5" fmla="*/ 0 h 1162"/>
                  <a:gd name="T6" fmla="*/ 0 w 1172"/>
                  <a:gd name="T7" fmla="*/ 0 h 1162"/>
                  <a:gd name="T8" fmla="*/ 0 w 1172"/>
                  <a:gd name="T9" fmla="*/ 0 h 1162"/>
                  <a:gd name="T10" fmla="*/ 0 w 1172"/>
                  <a:gd name="T11" fmla="*/ 0 h 1162"/>
                  <a:gd name="T12" fmla="*/ 0 w 1172"/>
                  <a:gd name="T13" fmla="*/ 0 h 1162"/>
                  <a:gd name="T14" fmla="*/ 0 w 1172"/>
                  <a:gd name="T15" fmla="*/ 0 h 1162"/>
                  <a:gd name="T16" fmla="*/ 0 w 1172"/>
                  <a:gd name="T17" fmla="*/ 0 h 1162"/>
                  <a:gd name="T18" fmla="*/ 0 w 1172"/>
                  <a:gd name="T19" fmla="*/ 0 h 1162"/>
                  <a:gd name="T20" fmla="*/ 0 w 1172"/>
                  <a:gd name="T21" fmla="*/ 0 h 1162"/>
                  <a:gd name="T22" fmla="*/ 0 w 1172"/>
                  <a:gd name="T23" fmla="*/ 0 h 1162"/>
                  <a:gd name="T24" fmla="*/ 0 w 1172"/>
                  <a:gd name="T25" fmla="*/ 0 h 1162"/>
                  <a:gd name="T26" fmla="*/ 0 w 1172"/>
                  <a:gd name="T27" fmla="*/ 0 h 1162"/>
                  <a:gd name="T28" fmla="*/ 0 w 1172"/>
                  <a:gd name="T29" fmla="*/ 0 h 1162"/>
                  <a:gd name="T30" fmla="*/ 0 w 1172"/>
                  <a:gd name="T31" fmla="*/ 0 h 1162"/>
                  <a:gd name="T32" fmla="*/ 0 w 1172"/>
                  <a:gd name="T33" fmla="*/ 0 h 1162"/>
                  <a:gd name="T34" fmla="*/ 0 w 1172"/>
                  <a:gd name="T35" fmla="*/ 0 h 1162"/>
                  <a:gd name="T36" fmla="*/ 0 w 1172"/>
                  <a:gd name="T37" fmla="*/ 0 h 1162"/>
                  <a:gd name="T38" fmla="*/ 0 w 1172"/>
                  <a:gd name="T39" fmla="*/ 0 h 1162"/>
                  <a:gd name="T40" fmla="*/ 0 w 1172"/>
                  <a:gd name="T41" fmla="*/ 0 h 1162"/>
                  <a:gd name="T42" fmla="*/ 0 w 1172"/>
                  <a:gd name="T43" fmla="*/ 0 h 1162"/>
                  <a:gd name="T44" fmla="*/ 0 w 1172"/>
                  <a:gd name="T45" fmla="*/ 0 h 1162"/>
                  <a:gd name="T46" fmla="*/ 0 w 1172"/>
                  <a:gd name="T47" fmla="*/ 0 h 1162"/>
                  <a:gd name="T48" fmla="*/ 0 w 1172"/>
                  <a:gd name="T49" fmla="*/ 0 h 1162"/>
                  <a:gd name="T50" fmla="*/ 0 w 1172"/>
                  <a:gd name="T51" fmla="*/ 0 h 1162"/>
                  <a:gd name="T52" fmla="*/ 0 w 1172"/>
                  <a:gd name="T53" fmla="*/ 0 h 1162"/>
                  <a:gd name="T54" fmla="*/ 0 w 1172"/>
                  <a:gd name="T55" fmla="*/ 0 h 1162"/>
                  <a:gd name="T56" fmla="*/ 0 w 1172"/>
                  <a:gd name="T57" fmla="*/ 0 h 1162"/>
                  <a:gd name="T58" fmla="*/ 0 w 1172"/>
                  <a:gd name="T59" fmla="*/ 0 h 1162"/>
                  <a:gd name="T60" fmla="*/ 0 w 1172"/>
                  <a:gd name="T61" fmla="*/ 0 h 1162"/>
                  <a:gd name="T62" fmla="*/ 0 w 1172"/>
                  <a:gd name="T63" fmla="*/ 0 h 1162"/>
                  <a:gd name="T64" fmla="*/ 0 w 1172"/>
                  <a:gd name="T65" fmla="*/ 0 h 1162"/>
                  <a:gd name="T66" fmla="*/ 0 w 1172"/>
                  <a:gd name="T67" fmla="*/ 0 h 1162"/>
                  <a:gd name="T68" fmla="*/ 0 w 1172"/>
                  <a:gd name="T69" fmla="*/ 0 h 1162"/>
                  <a:gd name="T70" fmla="*/ 0 w 1172"/>
                  <a:gd name="T71" fmla="*/ 0 h 1162"/>
                  <a:gd name="T72" fmla="*/ 0 w 1172"/>
                  <a:gd name="T73" fmla="*/ 0 h 1162"/>
                  <a:gd name="T74" fmla="*/ 0 w 1172"/>
                  <a:gd name="T75" fmla="*/ 0 h 1162"/>
                  <a:gd name="T76" fmla="*/ 0 w 1172"/>
                  <a:gd name="T77" fmla="*/ 0 h 1162"/>
                  <a:gd name="T78" fmla="*/ 0 w 1172"/>
                  <a:gd name="T79" fmla="*/ 0 h 1162"/>
                  <a:gd name="T80" fmla="*/ 0 w 1172"/>
                  <a:gd name="T81" fmla="*/ 0 h 1162"/>
                  <a:gd name="T82" fmla="*/ 0 w 1172"/>
                  <a:gd name="T83" fmla="*/ 0 h 1162"/>
                  <a:gd name="T84" fmla="*/ 0 w 1172"/>
                  <a:gd name="T85" fmla="*/ 0 h 1162"/>
                  <a:gd name="T86" fmla="*/ 0 w 1172"/>
                  <a:gd name="T87" fmla="*/ 0 h 1162"/>
                  <a:gd name="T88" fmla="*/ 0 w 1172"/>
                  <a:gd name="T89" fmla="*/ 0 h 1162"/>
                  <a:gd name="T90" fmla="*/ 0 w 1172"/>
                  <a:gd name="T91" fmla="*/ 0 h 1162"/>
                  <a:gd name="T92" fmla="*/ 0 w 1172"/>
                  <a:gd name="T93" fmla="*/ 0 h 1162"/>
                  <a:gd name="T94" fmla="*/ 0 w 1172"/>
                  <a:gd name="T95" fmla="*/ 0 h 1162"/>
                  <a:gd name="T96" fmla="*/ 0 w 1172"/>
                  <a:gd name="T97" fmla="*/ 0 h 1162"/>
                  <a:gd name="T98" fmla="*/ 0 w 1172"/>
                  <a:gd name="T99" fmla="*/ 0 h 1162"/>
                  <a:gd name="T100" fmla="*/ 0 w 1172"/>
                  <a:gd name="T101" fmla="*/ 0 h 1162"/>
                  <a:gd name="T102" fmla="*/ 0 w 1172"/>
                  <a:gd name="T103" fmla="*/ 0 h 1162"/>
                  <a:gd name="T104" fmla="*/ 0 w 1172"/>
                  <a:gd name="T105" fmla="*/ 0 h 1162"/>
                  <a:gd name="T106" fmla="*/ 0 w 1172"/>
                  <a:gd name="T107" fmla="*/ 0 h 1162"/>
                  <a:gd name="T108" fmla="*/ 0 w 1172"/>
                  <a:gd name="T109" fmla="*/ 0 h 1162"/>
                  <a:gd name="T110" fmla="*/ 0 w 1172"/>
                  <a:gd name="T111" fmla="*/ 0 h 116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172"/>
                  <a:gd name="T169" fmla="*/ 0 h 1162"/>
                  <a:gd name="T170" fmla="*/ 1172 w 1172"/>
                  <a:gd name="T171" fmla="*/ 1162 h 116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172" h="1162">
                    <a:moveTo>
                      <a:pt x="959" y="0"/>
                    </a:moveTo>
                    <a:lnTo>
                      <a:pt x="820" y="43"/>
                    </a:lnTo>
                    <a:lnTo>
                      <a:pt x="756" y="100"/>
                    </a:lnTo>
                    <a:lnTo>
                      <a:pt x="719" y="213"/>
                    </a:lnTo>
                    <a:lnTo>
                      <a:pt x="719" y="321"/>
                    </a:lnTo>
                    <a:lnTo>
                      <a:pt x="739" y="381"/>
                    </a:lnTo>
                    <a:lnTo>
                      <a:pt x="727" y="489"/>
                    </a:lnTo>
                    <a:lnTo>
                      <a:pt x="727" y="571"/>
                    </a:lnTo>
                    <a:lnTo>
                      <a:pt x="745" y="591"/>
                    </a:lnTo>
                    <a:lnTo>
                      <a:pt x="727" y="621"/>
                    </a:lnTo>
                    <a:lnTo>
                      <a:pt x="713" y="652"/>
                    </a:lnTo>
                    <a:lnTo>
                      <a:pt x="739" y="684"/>
                    </a:lnTo>
                    <a:lnTo>
                      <a:pt x="739" y="716"/>
                    </a:lnTo>
                    <a:lnTo>
                      <a:pt x="688" y="729"/>
                    </a:lnTo>
                    <a:lnTo>
                      <a:pt x="695" y="761"/>
                    </a:lnTo>
                    <a:lnTo>
                      <a:pt x="644" y="779"/>
                    </a:lnTo>
                    <a:lnTo>
                      <a:pt x="599" y="767"/>
                    </a:lnTo>
                    <a:lnTo>
                      <a:pt x="569" y="779"/>
                    </a:lnTo>
                    <a:lnTo>
                      <a:pt x="428" y="799"/>
                    </a:lnTo>
                    <a:lnTo>
                      <a:pt x="304" y="793"/>
                    </a:lnTo>
                    <a:lnTo>
                      <a:pt x="222" y="799"/>
                    </a:lnTo>
                    <a:lnTo>
                      <a:pt x="170" y="831"/>
                    </a:lnTo>
                    <a:lnTo>
                      <a:pt x="45" y="831"/>
                    </a:lnTo>
                    <a:lnTo>
                      <a:pt x="0" y="873"/>
                    </a:lnTo>
                    <a:lnTo>
                      <a:pt x="0" y="923"/>
                    </a:lnTo>
                    <a:lnTo>
                      <a:pt x="6" y="1004"/>
                    </a:lnTo>
                    <a:lnTo>
                      <a:pt x="109" y="1030"/>
                    </a:lnTo>
                    <a:lnTo>
                      <a:pt x="109" y="978"/>
                    </a:lnTo>
                    <a:lnTo>
                      <a:pt x="115" y="935"/>
                    </a:lnTo>
                    <a:lnTo>
                      <a:pt x="133" y="916"/>
                    </a:lnTo>
                    <a:lnTo>
                      <a:pt x="141" y="966"/>
                    </a:lnTo>
                    <a:lnTo>
                      <a:pt x="147" y="1030"/>
                    </a:lnTo>
                    <a:lnTo>
                      <a:pt x="170" y="1068"/>
                    </a:lnTo>
                    <a:lnTo>
                      <a:pt x="215" y="1118"/>
                    </a:lnTo>
                    <a:lnTo>
                      <a:pt x="321" y="1142"/>
                    </a:lnTo>
                    <a:lnTo>
                      <a:pt x="403" y="1155"/>
                    </a:lnTo>
                    <a:lnTo>
                      <a:pt x="499" y="1162"/>
                    </a:lnTo>
                    <a:lnTo>
                      <a:pt x="379" y="1093"/>
                    </a:lnTo>
                    <a:lnTo>
                      <a:pt x="297" y="1030"/>
                    </a:lnTo>
                    <a:lnTo>
                      <a:pt x="279" y="978"/>
                    </a:lnTo>
                    <a:lnTo>
                      <a:pt x="291" y="935"/>
                    </a:lnTo>
                    <a:lnTo>
                      <a:pt x="358" y="929"/>
                    </a:lnTo>
                    <a:lnTo>
                      <a:pt x="385" y="978"/>
                    </a:lnTo>
                    <a:lnTo>
                      <a:pt x="403" y="1036"/>
                    </a:lnTo>
                    <a:lnTo>
                      <a:pt x="467" y="1098"/>
                    </a:lnTo>
                    <a:lnTo>
                      <a:pt x="537" y="1149"/>
                    </a:lnTo>
                    <a:lnTo>
                      <a:pt x="607" y="1155"/>
                    </a:lnTo>
                    <a:lnTo>
                      <a:pt x="713" y="1149"/>
                    </a:lnTo>
                    <a:lnTo>
                      <a:pt x="599" y="1061"/>
                    </a:lnTo>
                    <a:lnTo>
                      <a:pt x="517" y="1016"/>
                    </a:lnTo>
                    <a:lnTo>
                      <a:pt x="454" y="966"/>
                    </a:lnTo>
                    <a:lnTo>
                      <a:pt x="435" y="929"/>
                    </a:lnTo>
                    <a:lnTo>
                      <a:pt x="441" y="891"/>
                    </a:lnTo>
                    <a:lnTo>
                      <a:pt x="479" y="885"/>
                    </a:lnTo>
                    <a:lnTo>
                      <a:pt x="523" y="923"/>
                    </a:lnTo>
                    <a:lnTo>
                      <a:pt x="549" y="972"/>
                    </a:lnTo>
                    <a:lnTo>
                      <a:pt x="607" y="1036"/>
                    </a:lnTo>
                    <a:lnTo>
                      <a:pt x="675" y="1068"/>
                    </a:lnTo>
                    <a:lnTo>
                      <a:pt x="727" y="1098"/>
                    </a:lnTo>
                    <a:lnTo>
                      <a:pt x="782" y="1123"/>
                    </a:lnTo>
                    <a:lnTo>
                      <a:pt x="846" y="1136"/>
                    </a:lnTo>
                    <a:lnTo>
                      <a:pt x="921" y="1136"/>
                    </a:lnTo>
                    <a:lnTo>
                      <a:pt x="994" y="1122"/>
                    </a:lnTo>
                    <a:lnTo>
                      <a:pt x="833" y="1068"/>
                    </a:lnTo>
                    <a:lnTo>
                      <a:pt x="771" y="1036"/>
                    </a:lnTo>
                    <a:lnTo>
                      <a:pt x="727" y="978"/>
                    </a:lnTo>
                    <a:lnTo>
                      <a:pt x="719" y="929"/>
                    </a:lnTo>
                    <a:lnTo>
                      <a:pt x="756" y="929"/>
                    </a:lnTo>
                    <a:lnTo>
                      <a:pt x="777" y="972"/>
                    </a:lnTo>
                    <a:lnTo>
                      <a:pt x="808" y="1010"/>
                    </a:lnTo>
                    <a:lnTo>
                      <a:pt x="859" y="1049"/>
                    </a:lnTo>
                    <a:lnTo>
                      <a:pt x="914" y="1087"/>
                    </a:lnTo>
                    <a:lnTo>
                      <a:pt x="989" y="1119"/>
                    </a:lnTo>
                    <a:lnTo>
                      <a:pt x="1046" y="1098"/>
                    </a:lnTo>
                    <a:lnTo>
                      <a:pt x="1072" y="1068"/>
                    </a:lnTo>
                    <a:lnTo>
                      <a:pt x="1117" y="991"/>
                    </a:lnTo>
                    <a:lnTo>
                      <a:pt x="1034" y="972"/>
                    </a:lnTo>
                    <a:lnTo>
                      <a:pt x="878" y="954"/>
                    </a:lnTo>
                    <a:lnTo>
                      <a:pt x="782" y="910"/>
                    </a:lnTo>
                    <a:lnTo>
                      <a:pt x="733" y="868"/>
                    </a:lnTo>
                    <a:lnTo>
                      <a:pt x="713" y="816"/>
                    </a:lnTo>
                    <a:lnTo>
                      <a:pt x="707" y="793"/>
                    </a:lnTo>
                    <a:lnTo>
                      <a:pt x="733" y="793"/>
                    </a:lnTo>
                    <a:lnTo>
                      <a:pt x="765" y="831"/>
                    </a:lnTo>
                    <a:lnTo>
                      <a:pt x="814" y="897"/>
                    </a:lnTo>
                    <a:lnTo>
                      <a:pt x="927" y="935"/>
                    </a:lnTo>
                    <a:lnTo>
                      <a:pt x="1034" y="968"/>
                    </a:lnTo>
                    <a:lnTo>
                      <a:pt x="1117" y="991"/>
                    </a:lnTo>
                    <a:lnTo>
                      <a:pt x="1149" y="861"/>
                    </a:lnTo>
                    <a:lnTo>
                      <a:pt x="1155" y="767"/>
                    </a:lnTo>
                    <a:lnTo>
                      <a:pt x="1155" y="683"/>
                    </a:lnTo>
                    <a:lnTo>
                      <a:pt x="1046" y="741"/>
                    </a:lnTo>
                    <a:lnTo>
                      <a:pt x="921" y="767"/>
                    </a:lnTo>
                    <a:lnTo>
                      <a:pt x="820" y="761"/>
                    </a:lnTo>
                    <a:lnTo>
                      <a:pt x="795" y="748"/>
                    </a:lnTo>
                    <a:lnTo>
                      <a:pt x="782" y="716"/>
                    </a:lnTo>
                    <a:lnTo>
                      <a:pt x="840" y="716"/>
                    </a:lnTo>
                    <a:lnTo>
                      <a:pt x="901" y="735"/>
                    </a:lnTo>
                    <a:lnTo>
                      <a:pt x="1049" y="741"/>
                    </a:lnTo>
                    <a:lnTo>
                      <a:pt x="1155" y="684"/>
                    </a:lnTo>
                    <a:lnTo>
                      <a:pt x="1161" y="565"/>
                    </a:lnTo>
                    <a:lnTo>
                      <a:pt x="1167" y="483"/>
                    </a:lnTo>
                    <a:lnTo>
                      <a:pt x="1172" y="401"/>
                    </a:lnTo>
                    <a:lnTo>
                      <a:pt x="1161" y="264"/>
                    </a:lnTo>
                    <a:lnTo>
                      <a:pt x="1129" y="213"/>
                    </a:lnTo>
                    <a:lnTo>
                      <a:pt x="1034" y="152"/>
                    </a:lnTo>
                    <a:lnTo>
                      <a:pt x="1065" y="158"/>
                    </a:lnTo>
                    <a:lnTo>
                      <a:pt x="1161" y="201"/>
                    </a:lnTo>
                    <a:lnTo>
                      <a:pt x="1123" y="113"/>
                    </a:lnTo>
                    <a:lnTo>
                      <a:pt x="1091" y="68"/>
                    </a:lnTo>
                    <a:lnTo>
                      <a:pt x="1065" y="38"/>
                    </a:ln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02" name="Freeform 298"/>
              <p:cNvSpPr>
                <a:spLocks/>
              </p:cNvSpPr>
              <p:nvPr/>
            </p:nvSpPr>
            <p:spPr bwMode="auto">
              <a:xfrm>
                <a:off x="5500" y="1878"/>
                <a:ext cx="49" cy="44"/>
              </a:xfrm>
              <a:custGeom>
                <a:avLst/>
                <a:gdLst>
                  <a:gd name="T0" fmla="*/ 0 w 295"/>
                  <a:gd name="T1" fmla="*/ 0 h 263"/>
                  <a:gd name="T2" fmla="*/ 0 w 295"/>
                  <a:gd name="T3" fmla="*/ 0 h 263"/>
                  <a:gd name="T4" fmla="*/ 0 w 295"/>
                  <a:gd name="T5" fmla="*/ 0 h 263"/>
                  <a:gd name="T6" fmla="*/ 0 w 295"/>
                  <a:gd name="T7" fmla="*/ 0 h 263"/>
                  <a:gd name="T8" fmla="*/ 0 w 295"/>
                  <a:gd name="T9" fmla="*/ 0 h 263"/>
                  <a:gd name="T10" fmla="*/ 0 w 295"/>
                  <a:gd name="T11" fmla="*/ 0 h 263"/>
                  <a:gd name="T12" fmla="*/ 0 w 295"/>
                  <a:gd name="T13" fmla="*/ 0 h 263"/>
                  <a:gd name="T14" fmla="*/ 0 w 295"/>
                  <a:gd name="T15" fmla="*/ 0 h 263"/>
                  <a:gd name="T16" fmla="*/ 0 w 295"/>
                  <a:gd name="T17" fmla="*/ 0 h 263"/>
                  <a:gd name="T18" fmla="*/ 0 w 295"/>
                  <a:gd name="T19" fmla="*/ 0 h 263"/>
                  <a:gd name="T20" fmla="*/ 0 w 295"/>
                  <a:gd name="T21" fmla="*/ 0 h 263"/>
                  <a:gd name="T22" fmla="*/ 0 w 295"/>
                  <a:gd name="T23" fmla="*/ 0 h 263"/>
                  <a:gd name="T24" fmla="*/ 0 w 295"/>
                  <a:gd name="T25" fmla="*/ 0 h 263"/>
                  <a:gd name="T26" fmla="*/ 0 w 295"/>
                  <a:gd name="T27" fmla="*/ 0 h 263"/>
                  <a:gd name="T28" fmla="*/ 0 w 295"/>
                  <a:gd name="T29" fmla="*/ 0 h 263"/>
                  <a:gd name="T30" fmla="*/ 0 w 295"/>
                  <a:gd name="T31" fmla="*/ 0 h 263"/>
                  <a:gd name="T32" fmla="*/ 0 w 295"/>
                  <a:gd name="T33" fmla="*/ 0 h 263"/>
                  <a:gd name="T34" fmla="*/ 0 w 295"/>
                  <a:gd name="T35" fmla="*/ 0 h 263"/>
                  <a:gd name="T36" fmla="*/ 0 w 295"/>
                  <a:gd name="T37" fmla="*/ 0 h 263"/>
                  <a:gd name="T38" fmla="*/ 0 w 295"/>
                  <a:gd name="T39" fmla="*/ 0 h 263"/>
                  <a:gd name="T40" fmla="*/ 0 w 295"/>
                  <a:gd name="T41" fmla="*/ 0 h 263"/>
                  <a:gd name="T42" fmla="*/ 0 w 295"/>
                  <a:gd name="T43" fmla="*/ 0 h 263"/>
                  <a:gd name="T44" fmla="*/ 0 w 295"/>
                  <a:gd name="T45" fmla="*/ 0 h 2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95"/>
                  <a:gd name="T70" fmla="*/ 0 h 263"/>
                  <a:gd name="T71" fmla="*/ 295 w 295"/>
                  <a:gd name="T72" fmla="*/ 263 h 2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95" h="263">
                    <a:moveTo>
                      <a:pt x="0" y="0"/>
                    </a:moveTo>
                    <a:lnTo>
                      <a:pt x="0" y="21"/>
                    </a:lnTo>
                    <a:lnTo>
                      <a:pt x="38" y="71"/>
                    </a:lnTo>
                    <a:lnTo>
                      <a:pt x="75" y="99"/>
                    </a:lnTo>
                    <a:lnTo>
                      <a:pt x="152" y="158"/>
                    </a:lnTo>
                    <a:lnTo>
                      <a:pt x="184" y="182"/>
                    </a:lnTo>
                    <a:lnTo>
                      <a:pt x="260" y="239"/>
                    </a:lnTo>
                    <a:lnTo>
                      <a:pt x="178" y="213"/>
                    </a:lnTo>
                    <a:lnTo>
                      <a:pt x="97" y="188"/>
                    </a:lnTo>
                    <a:lnTo>
                      <a:pt x="16" y="182"/>
                    </a:lnTo>
                    <a:lnTo>
                      <a:pt x="22" y="207"/>
                    </a:lnTo>
                    <a:lnTo>
                      <a:pt x="152" y="231"/>
                    </a:lnTo>
                    <a:lnTo>
                      <a:pt x="222" y="257"/>
                    </a:lnTo>
                    <a:lnTo>
                      <a:pt x="260" y="263"/>
                    </a:lnTo>
                    <a:lnTo>
                      <a:pt x="292" y="252"/>
                    </a:lnTo>
                    <a:lnTo>
                      <a:pt x="295" y="222"/>
                    </a:lnTo>
                    <a:lnTo>
                      <a:pt x="269" y="199"/>
                    </a:lnTo>
                    <a:lnTo>
                      <a:pt x="232" y="162"/>
                    </a:lnTo>
                    <a:lnTo>
                      <a:pt x="188" y="112"/>
                    </a:lnTo>
                    <a:lnTo>
                      <a:pt x="144" y="56"/>
                    </a:lnTo>
                    <a:lnTo>
                      <a:pt x="91" y="17"/>
                    </a:lnTo>
                    <a:lnTo>
                      <a:pt x="35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03" name="Freeform 299"/>
              <p:cNvSpPr>
                <a:spLocks/>
              </p:cNvSpPr>
              <p:nvPr/>
            </p:nvSpPr>
            <p:spPr bwMode="auto">
              <a:xfrm>
                <a:off x="5503" y="1842"/>
                <a:ext cx="44" cy="57"/>
              </a:xfrm>
              <a:custGeom>
                <a:avLst/>
                <a:gdLst>
                  <a:gd name="T0" fmla="*/ 0 w 270"/>
                  <a:gd name="T1" fmla="*/ 0 h 345"/>
                  <a:gd name="T2" fmla="*/ 0 w 270"/>
                  <a:gd name="T3" fmla="*/ 0 h 345"/>
                  <a:gd name="T4" fmla="*/ 0 w 270"/>
                  <a:gd name="T5" fmla="*/ 0 h 345"/>
                  <a:gd name="T6" fmla="*/ 0 w 270"/>
                  <a:gd name="T7" fmla="*/ 0 h 345"/>
                  <a:gd name="T8" fmla="*/ 0 w 270"/>
                  <a:gd name="T9" fmla="*/ 0 h 345"/>
                  <a:gd name="T10" fmla="*/ 0 w 270"/>
                  <a:gd name="T11" fmla="*/ 0 h 345"/>
                  <a:gd name="T12" fmla="*/ 0 w 270"/>
                  <a:gd name="T13" fmla="*/ 0 h 345"/>
                  <a:gd name="T14" fmla="*/ 0 w 270"/>
                  <a:gd name="T15" fmla="*/ 0 h 345"/>
                  <a:gd name="T16" fmla="*/ 0 w 270"/>
                  <a:gd name="T17" fmla="*/ 0 h 345"/>
                  <a:gd name="T18" fmla="*/ 0 w 270"/>
                  <a:gd name="T19" fmla="*/ 0 h 345"/>
                  <a:gd name="T20" fmla="*/ 0 w 270"/>
                  <a:gd name="T21" fmla="*/ 0 h 345"/>
                  <a:gd name="T22" fmla="*/ 0 w 270"/>
                  <a:gd name="T23" fmla="*/ 0 h 345"/>
                  <a:gd name="T24" fmla="*/ 0 w 270"/>
                  <a:gd name="T25" fmla="*/ 0 h 345"/>
                  <a:gd name="T26" fmla="*/ 0 w 270"/>
                  <a:gd name="T27" fmla="*/ 0 h 345"/>
                  <a:gd name="T28" fmla="*/ 0 w 270"/>
                  <a:gd name="T29" fmla="*/ 0 h 345"/>
                  <a:gd name="T30" fmla="*/ 0 w 270"/>
                  <a:gd name="T31" fmla="*/ 0 h 345"/>
                  <a:gd name="T32" fmla="*/ 0 w 270"/>
                  <a:gd name="T33" fmla="*/ 0 h 34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70"/>
                  <a:gd name="T52" fmla="*/ 0 h 345"/>
                  <a:gd name="T53" fmla="*/ 270 w 270"/>
                  <a:gd name="T54" fmla="*/ 345 h 34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70" h="345">
                    <a:moveTo>
                      <a:pt x="51" y="0"/>
                    </a:moveTo>
                    <a:lnTo>
                      <a:pt x="13" y="7"/>
                    </a:lnTo>
                    <a:lnTo>
                      <a:pt x="0" y="39"/>
                    </a:lnTo>
                    <a:lnTo>
                      <a:pt x="3" y="65"/>
                    </a:lnTo>
                    <a:lnTo>
                      <a:pt x="26" y="101"/>
                    </a:lnTo>
                    <a:lnTo>
                      <a:pt x="57" y="112"/>
                    </a:lnTo>
                    <a:lnTo>
                      <a:pt x="116" y="149"/>
                    </a:lnTo>
                    <a:lnTo>
                      <a:pt x="172" y="195"/>
                    </a:lnTo>
                    <a:lnTo>
                      <a:pt x="212" y="259"/>
                    </a:lnTo>
                    <a:lnTo>
                      <a:pt x="257" y="325"/>
                    </a:lnTo>
                    <a:lnTo>
                      <a:pt x="270" y="345"/>
                    </a:lnTo>
                    <a:lnTo>
                      <a:pt x="257" y="267"/>
                    </a:lnTo>
                    <a:lnTo>
                      <a:pt x="247" y="198"/>
                    </a:lnTo>
                    <a:lnTo>
                      <a:pt x="225" y="140"/>
                    </a:lnTo>
                    <a:lnTo>
                      <a:pt x="188" y="86"/>
                    </a:lnTo>
                    <a:lnTo>
                      <a:pt x="90" y="1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04" name="Freeform 300"/>
              <p:cNvSpPr>
                <a:spLocks/>
              </p:cNvSpPr>
              <p:nvPr/>
            </p:nvSpPr>
            <p:spPr bwMode="auto">
              <a:xfrm>
                <a:off x="5494" y="1785"/>
                <a:ext cx="48" cy="34"/>
              </a:xfrm>
              <a:custGeom>
                <a:avLst/>
                <a:gdLst>
                  <a:gd name="T0" fmla="*/ 0 w 287"/>
                  <a:gd name="T1" fmla="*/ 0 h 199"/>
                  <a:gd name="T2" fmla="*/ 0 w 287"/>
                  <a:gd name="T3" fmla="*/ 0 h 199"/>
                  <a:gd name="T4" fmla="*/ 0 w 287"/>
                  <a:gd name="T5" fmla="*/ 0 h 199"/>
                  <a:gd name="T6" fmla="*/ 0 w 287"/>
                  <a:gd name="T7" fmla="*/ 0 h 199"/>
                  <a:gd name="T8" fmla="*/ 0 w 287"/>
                  <a:gd name="T9" fmla="*/ 0 h 199"/>
                  <a:gd name="T10" fmla="*/ 0 w 287"/>
                  <a:gd name="T11" fmla="*/ 0 h 199"/>
                  <a:gd name="T12" fmla="*/ 0 w 287"/>
                  <a:gd name="T13" fmla="*/ 0 h 199"/>
                  <a:gd name="T14" fmla="*/ 0 w 287"/>
                  <a:gd name="T15" fmla="*/ 0 h 199"/>
                  <a:gd name="T16" fmla="*/ 0 w 287"/>
                  <a:gd name="T17" fmla="*/ 0 h 199"/>
                  <a:gd name="T18" fmla="*/ 0 w 287"/>
                  <a:gd name="T19" fmla="*/ 0 h 19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87"/>
                  <a:gd name="T31" fmla="*/ 0 h 199"/>
                  <a:gd name="T32" fmla="*/ 287 w 287"/>
                  <a:gd name="T33" fmla="*/ 199 h 19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87" h="199">
                    <a:moveTo>
                      <a:pt x="0" y="199"/>
                    </a:moveTo>
                    <a:lnTo>
                      <a:pt x="49" y="156"/>
                    </a:lnTo>
                    <a:lnTo>
                      <a:pt x="130" y="125"/>
                    </a:lnTo>
                    <a:lnTo>
                      <a:pt x="185" y="111"/>
                    </a:lnTo>
                    <a:lnTo>
                      <a:pt x="287" y="0"/>
                    </a:lnTo>
                    <a:lnTo>
                      <a:pt x="211" y="44"/>
                    </a:lnTo>
                    <a:lnTo>
                      <a:pt x="142" y="74"/>
                    </a:lnTo>
                    <a:lnTo>
                      <a:pt x="93" y="99"/>
                    </a:lnTo>
                    <a:lnTo>
                      <a:pt x="68" y="125"/>
                    </a:lnTo>
                    <a:lnTo>
                      <a:pt x="0" y="199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05" name="Freeform 301"/>
              <p:cNvSpPr>
                <a:spLocks/>
              </p:cNvSpPr>
              <p:nvPr/>
            </p:nvSpPr>
            <p:spPr bwMode="auto">
              <a:xfrm>
                <a:off x="5458" y="1846"/>
                <a:ext cx="27" cy="86"/>
              </a:xfrm>
              <a:custGeom>
                <a:avLst/>
                <a:gdLst>
                  <a:gd name="T0" fmla="*/ 0 w 162"/>
                  <a:gd name="T1" fmla="*/ 0 h 514"/>
                  <a:gd name="T2" fmla="*/ 0 w 162"/>
                  <a:gd name="T3" fmla="*/ 0 h 514"/>
                  <a:gd name="T4" fmla="*/ 0 w 162"/>
                  <a:gd name="T5" fmla="*/ 0 h 514"/>
                  <a:gd name="T6" fmla="*/ 0 w 162"/>
                  <a:gd name="T7" fmla="*/ 0 h 514"/>
                  <a:gd name="T8" fmla="*/ 0 w 162"/>
                  <a:gd name="T9" fmla="*/ 0 h 514"/>
                  <a:gd name="T10" fmla="*/ 0 w 162"/>
                  <a:gd name="T11" fmla="*/ 0 h 514"/>
                  <a:gd name="T12" fmla="*/ 0 w 162"/>
                  <a:gd name="T13" fmla="*/ 0 h 514"/>
                  <a:gd name="T14" fmla="*/ 0 w 162"/>
                  <a:gd name="T15" fmla="*/ 0 h 514"/>
                  <a:gd name="T16" fmla="*/ 0 w 162"/>
                  <a:gd name="T17" fmla="*/ 0 h 514"/>
                  <a:gd name="T18" fmla="*/ 0 w 162"/>
                  <a:gd name="T19" fmla="*/ 0 h 514"/>
                  <a:gd name="T20" fmla="*/ 0 w 162"/>
                  <a:gd name="T21" fmla="*/ 0 h 514"/>
                  <a:gd name="T22" fmla="*/ 0 w 162"/>
                  <a:gd name="T23" fmla="*/ 0 h 514"/>
                  <a:gd name="T24" fmla="*/ 0 w 162"/>
                  <a:gd name="T25" fmla="*/ 0 h 514"/>
                  <a:gd name="T26" fmla="*/ 0 w 162"/>
                  <a:gd name="T27" fmla="*/ 0 h 514"/>
                  <a:gd name="T28" fmla="*/ 0 w 162"/>
                  <a:gd name="T29" fmla="*/ 0 h 514"/>
                  <a:gd name="T30" fmla="*/ 0 w 162"/>
                  <a:gd name="T31" fmla="*/ 0 h 514"/>
                  <a:gd name="T32" fmla="*/ 0 w 162"/>
                  <a:gd name="T33" fmla="*/ 0 h 514"/>
                  <a:gd name="T34" fmla="*/ 0 w 162"/>
                  <a:gd name="T35" fmla="*/ 0 h 514"/>
                  <a:gd name="T36" fmla="*/ 0 w 162"/>
                  <a:gd name="T37" fmla="*/ 0 h 51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62"/>
                  <a:gd name="T58" fmla="*/ 0 h 514"/>
                  <a:gd name="T59" fmla="*/ 162 w 162"/>
                  <a:gd name="T60" fmla="*/ 514 h 51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62" h="514">
                    <a:moveTo>
                      <a:pt x="0" y="514"/>
                    </a:moveTo>
                    <a:lnTo>
                      <a:pt x="81" y="514"/>
                    </a:lnTo>
                    <a:lnTo>
                      <a:pt x="106" y="508"/>
                    </a:lnTo>
                    <a:lnTo>
                      <a:pt x="106" y="489"/>
                    </a:lnTo>
                    <a:lnTo>
                      <a:pt x="124" y="470"/>
                    </a:lnTo>
                    <a:lnTo>
                      <a:pt x="150" y="451"/>
                    </a:lnTo>
                    <a:lnTo>
                      <a:pt x="137" y="433"/>
                    </a:lnTo>
                    <a:lnTo>
                      <a:pt x="137" y="407"/>
                    </a:lnTo>
                    <a:lnTo>
                      <a:pt x="156" y="376"/>
                    </a:lnTo>
                    <a:lnTo>
                      <a:pt x="156" y="344"/>
                    </a:lnTo>
                    <a:lnTo>
                      <a:pt x="144" y="306"/>
                    </a:lnTo>
                    <a:lnTo>
                      <a:pt x="144" y="224"/>
                    </a:lnTo>
                    <a:lnTo>
                      <a:pt x="162" y="150"/>
                    </a:lnTo>
                    <a:lnTo>
                      <a:pt x="156" y="94"/>
                    </a:lnTo>
                    <a:lnTo>
                      <a:pt x="156" y="0"/>
                    </a:lnTo>
                    <a:lnTo>
                      <a:pt x="106" y="142"/>
                    </a:lnTo>
                    <a:lnTo>
                      <a:pt x="62" y="275"/>
                    </a:lnTo>
                    <a:lnTo>
                      <a:pt x="32" y="419"/>
                    </a:lnTo>
                    <a:lnTo>
                      <a:pt x="0" y="514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06" name="Freeform 302"/>
              <p:cNvSpPr>
                <a:spLocks/>
              </p:cNvSpPr>
              <p:nvPr/>
            </p:nvSpPr>
            <p:spPr bwMode="auto">
              <a:xfrm>
                <a:off x="5498" y="1939"/>
                <a:ext cx="48" cy="16"/>
              </a:xfrm>
              <a:custGeom>
                <a:avLst/>
                <a:gdLst>
                  <a:gd name="T0" fmla="*/ 0 w 289"/>
                  <a:gd name="T1" fmla="*/ 0 h 97"/>
                  <a:gd name="T2" fmla="*/ 0 w 289"/>
                  <a:gd name="T3" fmla="*/ 0 h 97"/>
                  <a:gd name="T4" fmla="*/ 0 w 289"/>
                  <a:gd name="T5" fmla="*/ 0 h 97"/>
                  <a:gd name="T6" fmla="*/ 0 w 289"/>
                  <a:gd name="T7" fmla="*/ 0 h 97"/>
                  <a:gd name="T8" fmla="*/ 0 w 289"/>
                  <a:gd name="T9" fmla="*/ 0 h 97"/>
                  <a:gd name="T10" fmla="*/ 0 w 289"/>
                  <a:gd name="T11" fmla="*/ 0 h 97"/>
                  <a:gd name="T12" fmla="*/ 0 w 289"/>
                  <a:gd name="T13" fmla="*/ 0 h 97"/>
                  <a:gd name="T14" fmla="*/ 0 w 289"/>
                  <a:gd name="T15" fmla="*/ 0 h 97"/>
                  <a:gd name="T16" fmla="*/ 0 w 289"/>
                  <a:gd name="T17" fmla="*/ 0 h 97"/>
                  <a:gd name="T18" fmla="*/ 0 w 289"/>
                  <a:gd name="T19" fmla="*/ 0 h 97"/>
                  <a:gd name="T20" fmla="*/ 0 w 289"/>
                  <a:gd name="T21" fmla="*/ 0 h 9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89"/>
                  <a:gd name="T34" fmla="*/ 0 h 97"/>
                  <a:gd name="T35" fmla="*/ 289 w 289"/>
                  <a:gd name="T36" fmla="*/ 97 h 9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89" h="97">
                    <a:moveTo>
                      <a:pt x="232" y="47"/>
                    </a:moveTo>
                    <a:lnTo>
                      <a:pt x="168" y="19"/>
                    </a:lnTo>
                    <a:lnTo>
                      <a:pt x="110" y="4"/>
                    </a:lnTo>
                    <a:lnTo>
                      <a:pt x="32" y="0"/>
                    </a:lnTo>
                    <a:lnTo>
                      <a:pt x="0" y="6"/>
                    </a:lnTo>
                    <a:lnTo>
                      <a:pt x="15" y="37"/>
                    </a:lnTo>
                    <a:lnTo>
                      <a:pt x="45" y="61"/>
                    </a:lnTo>
                    <a:lnTo>
                      <a:pt x="113" y="79"/>
                    </a:lnTo>
                    <a:lnTo>
                      <a:pt x="219" y="97"/>
                    </a:lnTo>
                    <a:lnTo>
                      <a:pt x="289" y="91"/>
                    </a:lnTo>
                    <a:lnTo>
                      <a:pt x="232" y="47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07" name="Freeform 303"/>
              <p:cNvSpPr>
                <a:spLocks/>
              </p:cNvSpPr>
              <p:nvPr/>
            </p:nvSpPr>
            <p:spPr bwMode="auto">
              <a:xfrm>
                <a:off x="5458" y="1947"/>
                <a:ext cx="30" cy="36"/>
              </a:xfrm>
              <a:custGeom>
                <a:avLst/>
                <a:gdLst>
                  <a:gd name="T0" fmla="*/ 0 w 176"/>
                  <a:gd name="T1" fmla="*/ 0 h 216"/>
                  <a:gd name="T2" fmla="*/ 0 w 176"/>
                  <a:gd name="T3" fmla="*/ 0 h 216"/>
                  <a:gd name="T4" fmla="*/ 0 w 176"/>
                  <a:gd name="T5" fmla="*/ 0 h 216"/>
                  <a:gd name="T6" fmla="*/ 0 w 176"/>
                  <a:gd name="T7" fmla="*/ 0 h 216"/>
                  <a:gd name="T8" fmla="*/ 0 w 176"/>
                  <a:gd name="T9" fmla="*/ 0 h 216"/>
                  <a:gd name="T10" fmla="*/ 0 w 176"/>
                  <a:gd name="T11" fmla="*/ 0 h 216"/>
                  <a:gd name="T12" fmla="*/ 0 w 176"/>
                  <a:gd name="T13" fmla="*/ 0 h 216"/>
                  <a:gd name="T14" fmla="*/ 0 w 176"/>
                  <a:gd name="T15" fmla="*/ 0 h 216"/>
                  <a:gd name="T16" fmla="*/ 0 w 176"/>
                  <a:gd name="T17" fmla="*/ 0 h 216"/>
                  <a:gd name="T18" fmla="*/ 0 w 176"/>
                  <a:gd name="T19" fmla="*/ 0 h 216"/>
                  <a:gd name="T20" fmla="*/ 0 w 176"/>
                  <a:gd name="T21" fmla="*/ 0 h 216"/>
                  <a:gd name="T22" fmla="*/ 0 w 176"/>
                  <a:gd name="T23" fmla="*/ 0 h 216"/>
                  <a:gd name="T24" fmla="*/ 0 w 176"/>
                  <a:gd name="T25" fmla="*/ 0 h 2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6"/>
                  <a:gd name="T40" fmla="*/ 0 h 216"/>
                  <a:gd name="T41" fmla="*/ 176 w 176"/>
                  <a:gd name="T42" fmla="*/ 216 h 21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6" h="216">
                    <a:moveTo>
                      <a:pt x="81" y="59"/>
                    </a:moveTo>
                    <a:lnTo>
                      <a:pt x="59" y="14"/>
                    </a:lnTo>
                    <a:lnTo>
                      <a:pt x="26" y="0"/>
                    </a:lnTo>
                    <a:lnTo>
                      <a:pt x="3" y="11"/>
                    </a:lnTo>
                    <a:lnTo>
                      <a:pt x="0" y="35"/>
                    </a:lnTo>
                    <a:lnTo>
                      <a:pt x="15" y="76"/>
                    </a:lnTo>
                    <a:lnTo>
                      <a:pt x="40" y="115"/>
                    </a:lnTo>
                    <a:lnTo>
                      <a:pt x="71" y="150"/>
                    </a:lnTo>
                    <a:lnTo>
                      <a:pt x="113" y="185"/>
                    </a:lnTo>
                    <a:lnTo>
                      <a:pt x="176" y="216"/>
                    </a:lnTo>
                    <a:lnTo>
                      <a:pt x="119" y="153"/>
                    </a:lnTo>
                    <a:lnTo>
                      <a:pt x="100" y="108"/>
                    </a:lnTo>
                    <a:lnTo>
                      <a:pt x="81" y="59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08" name="Freeform 304"/>
              <p:cNvSpPr>
                <a:spLocks/>
              </p:cNvSpPr>
              <p:nvPr/>
            </p:nvSpPr>
            <p:spPr bwMode="auto">
              <a:xfrm>
                <a:off x="5506" y="1757"/>
                <a:ext cx="70" cy="44"/>
              </a:xfrm>
              <a:custGeom>
                <a:avLst/>
                <a:gdLst>
                  <a:gd name="T0" fmla="*/ 0 w 418"/>
                  <a:gd name="T1" fmla="*/ 0 h 260"/>
                  <a:gd name="T2" fmla="*/ 0 w 418"/>
                  <a:gd name="T3" fmla="*/ 0 h 260"/>
                  <a:gd name="T4" fmla="*/ 0 w 418"/>
                  <a:gd name="T5" fmla="*/ 0 h 260"/>
                  <a:gd name="T6" fmla="*/ 0 w 418"/>
                  <a:gd name="T7" fmla="*/ 0 h 260"/>
                  <a:gd name="T8" fmla="*/ 0 w 418"/>
                  <a:gd name="T9" fmla="*/ 0 h 260"/>
                  <a:gd name="T10" fmla="*/ 0 w 418"/>
                  <a:gd name="T11" fmla="*/ 0 h 260"/>
                  <a:gd name="T12" fmla="*/ 0 w 418"/>
                  <a:gd name="T13" fmla="*/ 0 h 260"/>
                  <a:gd name="T14" fmla="*/ 0 w 418"/>
                  <a:gd name="T15" fmla="*/ 0 h 260"/>
                  <a:gd name="T16" fmla="*/ 0 w 418"/>
                  <a:gd name="T17" fmla="*/ 0 h 260"/>
                  <a:gd name="T18" fmla="*/ 0 w 418"/>
                  <a:gd name="T19" fmla="*/ 0 h 260"/>
                  <a:gd name="T20" fmla="*/ 0 w 418"/>
                  <a:gd name="T21" fmla="*/ 0 h 260"/>
                  <a:gd name="T22" fmla="*/ 0 w 418"/>
                  <a:gd name="T23" fmla="*/ 0 h 26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18"/>
                  <a:gd name="T37" fmla="*/ 0 h 260"/>
                  <a:gd name="T38" fmla="*/ 418 w 418"/>
                  <a:gd name="T39" fmla="*/ 260 h 26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18" h="260">
                    <a:moveTo>
                      <a:pt x="0" y="260"/>
                    </a:moveTo>
                    <a:lnTo>
                      <a:pt x="13" y="153"/>
                    </a:lnTo>
                    <a:lnTo>
                      <a:pt x="101" y="116"/>
                    </a:lnTo>
                    <a:lnTo>
                      <a:pt x="220" y="69"/>
                    </a:lnTo>
                    <a:lnTo>
                      <a:pt x="304" y="35"/>
                    </a:lnTo>
                    <a:lnTo>
                      <a:pt x="386" y="0"/>
                    </a:lnTo>
                    <a:lnTo>
                      <a:pt x="418" y="76"/>
                    </a:lnTo>
                    <a:lnTo>
                      <a:pt x="341" y="119"/>
                    </a:lnTo>
                    <a:lnTo>
                      <a:pt x="252" y="150"/>
                    </a:lnTo>
                    <a:lnTo>
                      <a:pt x="182" y="170"/>
                    </a:lnTo>
                    <a:lnTo>
                      <a:pt x="98" y="216"/>
                    </a:lnTo>
                    <a:lnTo>
                      <a:pt x="0" y="260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936" name="Group 305"/>
            <p:cNvGrpSpPr>
              <a:grpSpLocks/>
            </p:cNvGrpSpPr>
            <p:nvPr/>
          </p:nvGrpSpPr>
          <p:grpSpPr bwMode="auto">
            <a:xfrm>
              <a:off x="3972" y="1478"/>
              <a:ext cx="103" cy="118"/>
              <a:chOff x="5511" y="1960"/>
              <a:chExt cx="144" cy="194"/>
            </a:xfrm>
          </p:grpSpPr>
          <p:sp>
            <p:nvSpPr>
              <p:cNvPr id="21993" name="Freeform 306"/>
              <p:cNvSpPr>
                <a:spLocks/>
              </p:cNvSpPr>
              <p:nvPr/>
            </p:nvSpPr>
            <p:spPr bwMode="auto">
              <a:xfrm>
                <a:off x="5511" y="1960"/>
                <a:ext cx="144" cy="194"/>
              </a:xfrm>
              <a:custGeom>
                <a:avLst/>
                <a:gdLst>
                  <a:gd name="T0" fmla="*/ 0 w 863"/>
                  <a:gd name="T1" fmla="*/ 0 h 1164"/>
                  <a:gd name="T2" fmla="*/ 0 w 863"/>
                  <a:gd name="T3" fmla="*/ 0 h 1164"/>
                  <a:gd name="T4" fmla="*/ 0 w 863"/>
                  <a:gd name="T5" fmla="*/ 0 h 1164"/>
                  <a:gd name="T6" fmla="*/ 0 w 863"/>
                  <a:gd name="T7" fmla="*/ 0 h 1164"/>
                  <a:gd name="T8" fmla="*/ 0 w 863"/>
                  <a:gd name="T9" fmla="*/ 0 h 1164"/>
                  <a:gd name="T10" fmla="*/ 0 w 863"/>
                  <a:gd name="T11" fmla="*/ 0 h 1164"/>
                  <a:gd name="T12" fmla="*/ 0 w 863"/>
                  <a:gd name="T13" fmla="*/ 0 h 1164"/>
                  <a:gd name="T14" fmla="*/ 0 w 863"/>
                  <a:gd name="T15" fmla="*/ 0 h 1164"/>
                  <a:gd name="T16" fmla="*/ 0 w 863"/>
                  <a:gd name="T17" fmla="*/ 0 h 1164"/>
                  <a:gd name="T18" fmla="*/ 0 w 863"/>
                  <a:gd name="T19" fmla="*/ 0 h 1164"/>
                  <a:gd name="T20" fmla="*/ 0 w 863"/>
                  <a:gd name="T21" fmla="*/ 0 h 1164"/>
                  <a:gd name="T22" fmla="*/ 0 w 863"/>
                  <a:gd name="T23" fmla="*/ 0 h 1164"/>
                  <a:gd name="T24" fmla="*/ 0 w 863"/>
                  <a:gd name="T25" fmla="*/ 0 h 1164"/>
                  <a:gd name="T26" fmla="*/ 0 w 863"/>
                  <a:gd name="T27" fmla="*/ 0 h 1164"/>
                  <a:gd name="T28" fmla="*/ 0 w 863"/>
                  <a:gd name="T29" fmla="*/ 0 h 1164"/>
                  <a:gd name="T30" fmla="*/ 0 w 863"/>
                  <a:gd name="T31" fmla="*/ 0 h 1164"/>
                  <a:gd name="T32" fmla="*/ 0 w 863"/>
                  <a:gd name="T33" fmla="*/ 0 h 1164"/>
                  <a:gd name="T34" fmla="*/ 0 w 863"/>
                  <a:gd name="T35" fmla="*/ 0 h 1164"/>
                  <a:gd name="T36" fmla="*/ 0 w 863"/>
                  <a:gd name="T37" fmla="*/ 0 h 1164"/>
                  <a:gd name="T38" fmla="*/ 0 w 863"/>
                  <a:gd name="T39" fmla="*/ 0 h 1164"/>
                  <a:gd name="T40" fmla="*/ 0 w 863"/>
                  <a:gd name="T41" fmla="*/ 0 h 1164"/>
                  <a:gd name="T42" fmla="*/ 0 w 863"/>
                  <a:gd name="T43" fmla="*/ 0 h 1164"/>
                  <a:gd name="T44" fmla="*/ 0 w 863"/>
                  <a:gd name="T45" fmla="*/ 0 h 1164"/>
                  <a:gd name="T46" fmla="*/ 0 w 863"/>
                  <a:gd name="T47" fmla="*/ 0 h 116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863"/>
                  <a:gd name="T73" fmla="*/ 0 h 1164"/>
                  <a:gd name="T74" fmla="*/ 863 w 863"/>
                  <a:gd name="T75" fmla="*/ 1164 h 116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863" h="1164">
                    <a:moveTo>
                      <a:pt x="385" y="172"/>
                    </a:moveTo>
                    <a:lnTo>
                      <a:pt x="543" y="158"/>
                    </a:lnTo>
                    <a:lnTo>
                      <a:pt x="637" y="133"/>
                    </a:lnTo>
                    <a:lnTo>
                      <a:pt x="667" y="90"/>
                    </a:lnTo>
                    <a:lnTo>
                      <a:pt x="667" y="52"/>
                    </a:lnTo>
                    <a:lnTo>
                      <a:pt x="694" y="20"/>
                    </a:lnTo>
                    <a:lnTo>
                      <a:pt x="782" y="0"/>
                    </a:lnTo>
                    <a:lnTo>
                      <a:pt x="863" y="7"/>
                    </a:lnTo>
                    <a:lnTo>
                      <a:pt x="763" y="907"/>
                    </a:lnTo>
                    <a:lnTo>
                      <a:pt x="694" y="990"/>
                    </a:lnTo>
                    <a:lnTo>
                      <a:pt x="605" y="1071"/>
                    </a:lnTo>
                    <a:lnTo>
                      <a:pt x="481" y="1134"/>
                    </a:lnTo>
                    <a:lnTo>
                      <a:pt x="334" y="1153"/>
                    </a:lnTo>
                    <a:lnTo>
                      <a:pt x="138" y="1164"/>
                    </a:lnTo>
                    <a:lnTo>
                      <a:pt x="25" y="1147"/>
                    </a:lnTo>
                    <a:lnTo>
                      <a:pt x="0" y="1083"/>
                    </a:lnTo>
                    <a:lnTo>
                      <a:pt x="13" y="1001"/>
                    </a:lnTo>
                    <a:lnTo>
                      <a:pt x="95" y="750"/>
                    </a:lnTo>
                    <a:lnTo>
                      <a:pt x="163" y="499"/>
                    </a:lnTo>
                    <a:lnTo>
                      <a:pt x="195" y="310"/>
                    </a:lnTo>
                    <a:lnTo>
                      <a:pt x="195" y="259"/>
                    </a:lnTo>
                    <a:lnTo>
                      <a:pt x="239" y="190"/>
                    </a:lnTo>
                    <a:lnTo>
                      <a:pt x="291" y="172"/>
                    </a:lnTo>
                    <a:lnTo>
                      <a:pt x="385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94" name="Freeform 307"/>
              <p:cNvSpPr>
                <a:spLocks/>
              </p:cNvSpPr>
              <p:nvPr/>
            </p:nvSpPr>
            <p:spPr bwMode="auto">
              <a:xfrm>
                <a:off x="5528" y="1970"/>
                <a:ext cx="124" cy="177"/>
              </a:xfrm>
              <a:custGeom>
                <a:avLst/>
                <a:gdLst>
                  <a:gd name="T0" fmla="*/ 0 w 743"/>
                  <a:gd name="T1" fmla="*/ 0 h 1068"/>
                  <a:gd name="T2" fmla="*/ 0 w 743"/>
                  <a:gd name="T3" fmla="*/ 0 h 1068"/>
                  <a:gd name="T4" fmla="*/ 0 w 743"/>
                  <a:gd name="T5" fmla="*/ 0 h 1068"/>
                  <a:gd name="T6" fmla="*/ 0 w 743"/>
                  <a:gd name="T7" fmla="*/ 0 h 1068"/>
                  <a:gd name="T8" fmla="*/ 0 w 743"/>
                  <a:gd name="T9" fmla="*/ 0 h 1068"/>
                  <a:gd name="T10" fmla="*/ 0 w 743"/>
                  <a:gd name="T11" fmla="*/ 0 h 1068"/>
                  <a:gd name="T12" fmla="*/ 0 w 743"/>
                  <a:gd name="T13" fmla="*/ 0 h 1068"/>
                  <a:gd name="T14" fmla="*/ 0 w 743"/>
                  <a:gd name="T15" fmla="*/ 0 h 1068"/>
                  <a:gd name="T16" fmla="*/ 0 w 743"/>
                  <a:gd name="T17" fmla="*/ 0 h 1068"/>
                  <a:gd name="T18" fmla="*/ 0 w 743"/>
                  <a:gd name="T19" fmla="*/ 0 h 1068"/>
                  <a:gd name="T20" fmla="*/ 0 w 743"/>
                  <a:gd name="T21" fmla="*/ 0 h 1068"/>
                  <a:gd name="T22" fmla="*/ 0 w 743"/>
                  <a:gd name="T23" fmla="*/ 0 h 1068"/>
                  <a:gd name="T24" fmla="*/ 0 w 743"/>
                  <a:gd name="T25" fmla="*/ 0 h 1068"/>
                  <a:gd name="T26" fmla="*/ 0 w 743"/>
                  <a:gd name="T27" fmla="*/ 0 h 1068"/>
                  <a:gd name="T28" fmla="*/ 0 w 743"/>
                  <a:gd name="T29" fmla="*/ 0 h 1068"/>
                  <a:gd name="T30" fmla="*/ 0 w 743"/>
                  <a:gd name="T31" fmla="*/ 0 h 1068"/>
                  <a:gd name="T32" fmla="*/ 0 w 743"/>
                  <a:gd name="T33" fmla="*/ 0 h 1068"/>
                  <a:gd name="T34" fmla="*/ 0 w 743"/>
                  <a:gd name="T35" fmla="*/ 0 h 1068"/>
                  <a:gd name="T36" fmla="*/ 0 w 743"/>
                  <a:gd name="T37" fmla="*/ 0 h 1068"/>
                  <a:gd name="T38" fmla="*/ 0 w 743"/>
                  <a:gd name="T39" fmla="*/ 0 h 1068"/>
                  <a:gd name="T40" fmla="*/ 0 w 743"/>
                  <a:gd name="T41" fmla="*/ 0 h 106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43"/>
                  <a:gd name="T64" fmla="*/ 0 h 1068"/>
                  <a:gd name="T65" fmla="*/ 743 w 743"/>
                  <a:gd name="T66" fmla="*/ 1068 h 106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43" h="1068">
                    <a:moveTo>
                      <a:pt x="257" y="214"/>
                    </a:moveTo>
                    <a:lnTo>
                      <a:pt x="397" y="207"/>
                    </a:lnTo>
                    <a:lnTo>
                      <a:pt x="542" y="182"/>
                    </a:lnTo>
                    <a:lnTo>
                      <a:pt x="628" y="138"/>
                    </a:lnTo>
                    <a:lnTo>
                      <a:pt x="679" y="100"/>
                    </a:lnTo>
                    <a:lnTo>
                      <a:pt x="743" y="0"/>
                    </a:lnTo>
                    <a:lnTo>
                      <a:pt x="648" y="822"/>
                    </a:lnTo>
                    <a:lnTo>
                      <a:pt x="585" y="898"/>
                    </a:lnTo>
                    <a:lnTo>
                      <a:pt x="516" y="967"/>
                    </a:lnTo>
                    <a:lnTo>
                      <a:pt x="428" y="1016"/>
                    </a:lnTo>
                    <a:lnTo>
                      <a:pt x="353" y="1042"/>
                    </a:lnTo>
                    <a:lnTo>
                      <a:pt x="257" y="1055"/>
                    </a:lnTo>
                    <a:lnTo>
                      <a:pt x="170" y="1068"/>
                    </a:lnTo>
                    <a:lnTo>
                      <a:pt x="69" y="1068"/>
                    </a:lnTo>
                    <a:lnTo>
                      <a:pt x="24" y="1055"/>
                    </a:lnTo>
                    <a:lnTo>
                      <a:pt x="0" y="1016"/>
                    </a:lnTo>
                    <a:lnTo>
                      <a:pt x="11" y="956"/>
                    </a:lnTo>
                    <a:lnTo>
                      <a:pt x="75" y="809"/>
                    </a:lnTo>
                    <a:lnTo>
                      <a:pt x="184" y="321"/>
                    </a:lnTo>
                    <a:lnTo>
                      <a:pt x="201" y="252"/>
                    </a:lnTo>
                    <a:lnTo>
                      <a:pt x="257" y="214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937" name="Oval 308"/>
            <p:cNvSpPr>
              <a:spLocks noChangeArrowheads="1"/>
            </p:cNvSpPr>
            <p:nvPr/>
          </p:nvSpPr>
          <p:spPr bwMode="auto">
            <a:xfrm>
              <a:off x="3638" y="1383"/>
              <a:ext cx="135" cy="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3200">
                <a:solidFill>
                  <a:schemeClr val="tx1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1136949" name="Oval 309"/>
            <p:cNvSpPr>
              <a:spLocks noChangeArrowheads="1"/>
            </p:cNvSpPr>
            <p:nvPr/>
          </p:nvSpPr>
          <p:spPr bwMode="auto">
            <a:xfrm>
              <a:off x="823" y="1280"/>
              <a:ext cx="584" cy="494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folHlink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3200">
                <a:solidFill>
                  <a:schemeClr val="tx1"/>
                </a:solidFill>
                <a:latin typeface="Tahoma" pitchFamily="34" charset="0"/>
                <a:ea typeface="宋体" charset="-122"/>
              </a:endParaRPr>
            </a:p>
          </p:txBody>
        </p:sp>
        <p:grpSp>
          <p:nvGrpSpPr>
            <p:cNvPr id="21939" name="Group 310"/>
            <p:cNvGrpSpPr>
              <a:grpSpLocks/>
            </p:cNvGrpSpPr>
            <p:nvPr/>
          </p:nvGrpSpPr>
          <p:grpSpPr bwMode="auto">
            <a:xfrm>
              <a:off x="995" y="1322"/>
              <a:ext cx="206" cy="174"/>
              <a:chOff x="2351" y="2975"/>
              <a:chExt cx="481" cy="433"/>
            </a:xfrm>
          </p:grpSpPr>
          <p:sp>
            <p:nvSpPr>
              <p:cNvPr id="1136951" name="Rectangle 311"/>
              <p:cNvSpPr>
                <a:spLocks noChangeArrowheads="1"/>
              </p:cNvSpPr>
              <p:nvPr/>
            </p:nvSpPr>
            <p:spPr bwMode="auto">
              <a:xfrm rot="-5400000">
                <a:off x="2376" y="2951"/>
                <a:ext cx="431" cy="481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rot="10800000" wrap="none" anchor="ctr"/>
              <a:lstStyle/>
              <a:p>
                <a:pPr>
                  <a:defRPr/>
                </a:pPr>
                <a:endParaRPr lang="zh-CN" altLang="en-US" sz="3200">
                  <a:solidFill>
                    <a:schemeClr val="tx1"/>
                  </a:solidFill>
                  <a:latin typeface="Tahoma" pitchFamily="34" charset="0"/>
                  <a:ea typeface="宋体" charset="-122"/>
                </a:endParaRPr>
              </a:p>
            </p:txBody>
          </p:sp>
          <p:sp>
            <p:nvSpPr>
              <p:cNvPr id="21985" name="Line 312"/>
              <p:cNvSpPr>
                <a:spLocks noChangeShapeType="1"/>
              </p:cNvSpPr>
              <p:nvPr/>
            </p:nvSpPr>
            <p:spPr bwMode="auto">
              <a:xfrm rot="10800000">
                <a:off x="2351" y="332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86" name="Line 313"/>
              <p:cNvSpPr>
                <a:spLocks noChangeShapeType="1"/>
              </p:cNvSpPr>
              <p:nvPr/>
            </p:nvSpPr>
            <p:spPr bwMode="auto">
              <a:xfrm rot="10800000">
                <a:off x="2351" y="323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87" name="Line 314"/>
              <p:cNvSpPr>
                <a:spLocks noChangeShapeType="1"/>
              </p:cNvSpPr>
              <p:nvPr/>
            </p:nvSpPr>
            <p:spPr bwMode="auto">
              <a:xfrm rot="10800000">
                <a:off x="2351" y="314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88" name="Line 315"/>
              <p:cNvSpPr>
                <a:spLocks noChangeShapeType="1"/>
              </p:cNvSpPr>
              <p:nvPr/>
            </p:nvSpPr>
            <p:spPr bwMode="auto">
              <a:xfrm rot="10800000">
                <a:off x="2351" y="306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89" name="Line 316"/>
              <p:cNvSpPr>
                <a:spLocks noChangeShapeType="1"/>
              </p:cNvSpPr>
              <p:nvPr/>
            </p:nvSpPr>
            <p:spPr bwMode="auto">
              <a:xfrm rot="5400000">
                <a:off x="2519" y="3191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90" name="Line 317"/>
              <p:cNvSpPr>
                <a:spLocks noChangeShapeType="1"/>
              </p:cNvSpPr>
              <p:nvPr/>
            </p:nvSpPr>
            <p:spPr bwMode="auto">
              <a:xfrm rot="5400000">
                <a:off x="2423" y="3191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91" name="Line 318"/>
              <p:cNvSpPr>
                <a:spLocks noChangeShapeType="1"/>
              </p:cNvSpPr>
              <p:nvPr/>
            </p:nvSpPr>
            <p:spPr bwMode="auto">
              <a:xfrm rot="5400000">
                <a:off x="2327" y="3191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92" name="Line 319"/>
              <p:cNvSpPr>
                <a:spLocks noChangeShapeType="1"/>
              </p:cNvSpPr>
              <p:nvPr/>
            </p:nvSpPr>
            <p:spPr bwMode="auto">
              <a:xfrm rot="5400000">
                <a:off x="2231" y="3191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940" name="Group 320"/>
            <p:cNvGrpSpPr>
              <a:grpSpLocks/>
            </p:cNvGrpSpPr>
            <p:nvPr/>
          </p:nvGrpSpPr>
          <p:grpSpPr bwMode="auto">
            <a:xfrm>
              <a:off x="948" y="1532"/>
              <a:ext cx="328" cy="175"/>
              <a:chOff x="1296" y="768"/>
              <a:chExt cx="556" cy="336"/>
            </a:xfrm>
          </p:grpSpPr>
          <p:sp>
            <p:nvSpPr>
              <p:cNvPr id="1136961" name="Rectangle 321"/>
              <p:cNvSpPr>
                <a:spLocks noChangeArrowheads="1"/>
              </p:cNvSpPr>
              <p:nvPr/>
            </p:nvSpPr>
            <p:spPr bwMode="auto">
              <a:xfrm>
                <a:off x="1296" y="769"/>
                <a:ext cx="554" cy="337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zh-CN" sz="1600">
                  <a:solidFill>
                    <a:srgbClr val="333399"/>
                  </a:solidFill>
                  <a:latin typeface="Arial" charset="0"/>
                  <a:ea typeface="黑体" pitchFamily="2" charset="-122"/>
                </a:endParaRPr>
              </a:p>
            </p:txBody>
          </p:sp>
          <p:grpSp>
            <p:nvGrpSpPr>
              <p:cNvPr id="21962" name="Group 322"/>
              <p:cNvGrpSpPr>
                <a:grpSpLocks/>
              </p:cNvGrpSpPr>
              <p:nvPr/>
            </p:nvGrpSpPr>
            <p:grpSpPr bwMode="auto">
              <a:xfrm>
                <a:off x="1367" y="829"/>
                <a:ext cx="393" cy="214"/>
                <a:chOff x="2928" y="3744"/>
                <a:chExt cx="528" cy="336"/>
              </a:xfrm>
            </p:grpSpPr>
            <p:grpSp>
              <p:nvGrpSpPr>
                <p:cNvPr id="21963" name="Group 323"/>
                <p:cNvGrpSpPr>
                  <a:grpSpLocks/>
                </p:cNvGrpSpPr>
                <p:nvPr/>
              </p:nvGrpSpPr>
              <p:grpSpPr bwMode="auto">
                <a:xfrm>
                  <a:off x="3024" y="3744"/>
                  <a:ext cx="432" cy="240"/>
                  <a:chOff x="2736" y="3648"/>
                  <a:chExt cx="432" cy="240"/>
                </a:xfrm>
              </p:grpSpPr>
              <p:grpSp>
                <p:nvGrpSpPr>
                  <p:cNvPr id="21978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2736" y="3648"/>
                    <a:ext cx="432" cy="240"/>
                    <a:chOff x="2592" y="3504"/>
                    <a:chExt cx="576" cy="384"/>
                  </a:xfrm>
                </p:grpSpPr>
                <p:sp>
                  <p:nvSpPr>
                    <p:cNvPr id="21980" name="Rectangle 3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3504"/>
                      <a:ext cx="576" cy="384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3200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endParaRPr>
                    </a:p>
                  </p:txBody>
                </p:sp>
                <p:sp>
                  <p:nvSpPr>
                    <p:cNvPr id="21981" name="Freeform 326"/>
                    <p:cNvSpPr>
                      <a:spLocks/>
                    </p:cNvSpPr>
                    <p:nvPr/>
                  </p:nvSpPr>
                  <p:spPr bwMode="auto">
                    <a:xfrm>
                      <a:off x="2592" y="3504"/>
                      <a:ext cx="576" cy="240"/>
                    </a:xfrm>
                    <a:custGeom>
                      <a:avLst/>
                      <a:gdLst>
                        <a:gd name="T0" fmla="*/ 0 w 576"/>
                        <a:gd name="T1" fmla="*/ 0 h 240"/>
                        <a:gd name="T2" fmla="*/ 288 w 576"/>
                        <a:gd name="T3" fmla="*/ 240 h 240"/>
                        <a:gd name="T4" fmla="*/ 576 w 576"/>
                        <a:gd name="T5" fmla="*/ 0 h 240"/>
                        <a:gd name="T6" fmla="*/ 0 60000 65536"/>
                        <a:gd name="T7" fmla="*/ 0 60000 65536"/>
                        <a:gd name="T8" fmla="*/ 0 60000 65536"/>
                        <a:gd name="T9" fmla="*/ 0 w 576"/>
                        <a:gd name="T10" fmla="*/ 0 h 240"/>
                        <a:gd name="T11" fmla="*/ 576 w 576"/>
                        <a:gd name="T12" fmla="*/ 240 h 24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76" h="240">
                          <a:moveTo>
                            <a:pt x="0" y="0"/>
                          </a:moveTo>
                          <a:lnTo>
                            <a:pt x="288" y="240"/>
                          </a:lnTo>
                          <a:lnTo>
                            <a:pt x="576" y="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982" name="Line 3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92" y="3704"/>
                      <a:ext cx="232" cy="1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983" name="Line 328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936" y="3704"/>
                      <a:ext cx="232" cy="1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1979" name="Line 329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3648"/>
                    <a:ext cx="4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1964" name="Group 330"/>
                <p:cNvGrpSpPr>
                  <a:grpSpLocks/>
                </p:cNvGrpSpPr>
                <p:nvPr/>
              </p:nvGrpSpPr>
              <p:grpSpPr bwMode="auto">
                <a:xfrm>
                  <a:off x="2976" y="3792"/>
                  <a:ext cx="432" cy="240"/>
                  <a:chOff x="2736" y="3648"/>
                  <a:chExt cx="432" cy="240"/>
                </a:xfrm>
              </p:grpSpPr>
              <p:grpSp>
                <p:nvGrpSpPr>
                  <p:cNvPr id="21972" name="Group 331"/>
                  <p:cNvGrpSpPr>
                    <a:grpSpLocks/>
                  </p:cNvGrpSpPr>
                  <p:nvPr/>
                </p:nvGrpSpPr>
                <p:grpSpPr bwMode="auto">
                  <a:xfrm>
                    <a:off x="2736" y="3648"/>
                    <a:ext cx="432" cy="240"/>
                    <a:chOff x="2592" y="3504"/>
                    <a:chExt cx="576" cy="384"/>
                  </a:xfrm>
                </p:grpSpPr>
                <p:sp>
                  <p:nvSpPr>
                    <p:cNvPr id="21974" name="Rectangle 3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3504"/>
                      <a:ext cx="576" cy="384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3200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endParaRPr>
                    </a:p>
                  </p:txBody>
                </p:sp>
                <p:sp>
                  <p:nvSpPr>
                    <p:cNvPr id="21975" name="Freeform 333"/>
                    <p:cNvSpPr>
                      <a:spLocks/>
                    </p:cNvSpPr>
                    <p:nvPr/>
                  </p:nvSpPr>
                  <p:spPr bwMode="auto">
                    <a:xfrm>
                      <a:off x="2592" y="3504"/>
                      <a:ext cx="576" cy="240"/>
                    </a:xfrm>
                    <a:custGeom>
                      <a:avLst/>
                      <a:gdLst>
                        <a:gd name="T0" fmla="*/ 0 w 576"/>
                        <a:gd name="T1" fmla="*/ 0 h 240"/>
                        <a:gd name="T2" fmla="*/ 288 w 576"/>
                        <a:gd name="T3" fmla="*/ 240 h 240"/>
                        <a:gd name="T4" fmla="*/ 576 w 576"/>
                        <a:gd name="T5" fmla="*/ 0 h 240"/>
                        <a:gd name="T6" fmla="*/ 0 60000 65536"/>
                        <a:gd name="T7" fmla="*/ 0 60000 65536"/>
                        <a:gd name="T8" fmla="*/ 0 60000 65536"/>
                        <a:gd name="T9" fmla="*/ 0 w 576"/>
                        <a:gd name="T10" fmla="*/ 0 h 240"/>
                        <a:gd name="T11" fmla="*/ 576 w 576"/>
                        <a:gd name="T12" fmla="*/ 240 h 24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76" h="240">
                          <a:moveTo>
                            <a:pt x="0" y="0"/>
                          </a:moveTo>
                          <a:lnTo>
                            <a:pt x="288" y="240"/>
                          </a:lnTo>
                          <a:lnTo>
                            <a:pt x="576" y="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976" name="Line 3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92" y="3704"/>
                      <a:ext cx="232" cy="1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977" name="Line 33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936" y="3704"/>
                      <a:ext cx="232" cy="1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1973" name="Line 336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3648"/>
                    <a:ext cx="4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1965" name="Group 337"/>
                <p:cNvGrpSpPr>
                  <a:grpSpLocks/>
                </p:cNvGrpSpPr>
                <p:nvPr/>
              </p:nvGrpSpPr>
              <p:grpSpPr bwMode="auto">
                <a:xfrm>
                  <a:off x="2928" y="3840"/>
                  <a:ext cx="432" cy="240"/>
                  <a:chOff x="2736" y="3648"/>
                  <a:chExt cx="432" cy="240"/>
                </a:xfrm>
              </p:grpSpPr>
              <p:grpSp>
                <p:nvGrpSpPr>
                  <p:cNvPr id="21966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2736" y="3648"/>
                    <a:ext cx="432" cy="240"/>
                    <a:chOff x="2592" y="3504"/>
                    <a:chExt cx="576" cy="384"/>
                  </a:xfrm>
                </p:grpSpPr>
                <p:sp>
                  <p:nvSpPr>
                    <p:cNvPr id="21968" name="Rectangle 3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3504"/>
                      <a:ext cx="576" cy="384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3200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endParaRPr>
                    </a:p>
                  </p:txBody>
                </p:sp>
                <p:sp>
                  <p:nvSpPr>
                    <p:cNvPr id="21969" name="Freeform 340"/>
                    <p:cNvSpPr>
                      <a:spLocks/>
                    </p:cNvSpPr>
                    <p:nvPr/>
                  </p:nvSpPr>
                  <p:spPr bwMode="auto">
                    <a:xfrm>
                      <a:off x="2592" y="3504"/>
                      <a:ext cx="576" cy="240"/>
                    </a:xfrm>
                    <a:custGeom>
                      <a:avLst/>
                      <a:gdLst>
                        <a:gd name="T0" fmla="*/ 0 w 576"/>
                        <a:gd name="T1" fmla="*/ 0 h 240"/>
                        <a:gd name="T2" fmla="*/ 288 w 576"/>
                        <a:gd name="T3" fmla="*/ 240 h 240"/>
                        <a:gd name="T4" fmla="*/ 576 w 576"/>
                        <a:gd name="T5" fmla="*/ 0 h 240"/>
                        <a:gd name="T6" fmla="*/ 0 60000 65536"/>
                        <a:gd name="T7" fmla="*/ 0 60000 65536"/>
                        <a:gd name="T8" fmla="*/ 0 60000 65536"/>
                        <a:gd name="T9" fmla="*/ 0 w 576"/>
                        <a:gd name="T10" fmla="*/ 0 h 240"/>
                        <a:gd name="T11" fmla="*/ 576 w 576"/>
                        <a:gd name="T12" fmla="*/ 240 h 24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76" h="240">
                          <a:moveTo>
                            <a:pt x="0" y="0"/>
                          </a:moveTo>
                          <a:lnTo>
                            <a:pt x="288" y="240"/>
                          </a:lnTo>
                          <a:lnTo>
                            <a:pt x="576" y="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970" name="Line 3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92" y="3704"/>
                      <a:ext cx="232" cy="1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971" name="Line 342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936" y="3704"/>
                      <a:ext cx="232" cy="1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1967" name="Line 343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3648"/>
                    <a:ext cx="4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21941" name="Freeform 344"/>
            <p:cNvSpPr>
              <a:spLocks/>
            </p:cNvSpPr>
            <p:nvPr/>
          </p:nvSpPr>
          <p:spPr bwMode="auto">
            <a:xfrm>
              <a:off x="437" y="1410"/>
              <a:ext cx="557" cy="189"/>
            </a:xfrm>
            <a:custGeom>
              <a:avLst/>
              <a:gdLst>
                <a:gd name="T0" fmla="*/ 0 w 780"/>
                <a:gd name="T1" fmla="*/ 13 h 313"/>
                <a:gd name="T2" fmla="*/ 59 w 780"/>
                <a:gd name="T3" fmla="*/ 2 h 313"/>
                <a:gd name="T4" fmla="*/ 115 w 780"/>
                <a:gd name="T5" fmla="*/ 2 h 313"/>
                <a:gd name="T6" fmla="*/ 151 w 780"/>
                <a:gd name="T7" fmla="*/ 8 h 313"/>
                <a:gd name="T8" fmla="*/ 190 w 780"/>
                <a:gd name="T9" fmla="*/ 29 h 313"/>
                <a:gd name="T10" fmla="*/ 203 w 780"/>
                <a:gd name="T11" fmla="*/ 42 h 3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0"/>
                <a:gd name="T19" fmla="*/ 0 h 313"/>
                <a:gd name="T20" fmla="*/ 780 w 780"/>
                <a:gd name="T21" fmla="*/ 313 h 3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0" h="313">
                  <a:moveTo>
                    <a:pt x="0" y="99"/>
                  </a:moveTo>
                  <a:cubicBezTo>
                    <a:pt x="38" y="85"/>
                    <a:pt x="154" y="26"/>
                    <a:pt x="228" y="13"/>
                  </a:cubicBezTo>
                  <a:cubicBezTo>
                    <a:pt x="302" y="0"/>
                    <a:pt x="385" y="10"/>
                    <a:pt x="444" y="19"/>
                  </a:cubicBezTo>
                  <a:cubicBezTo>
                    <a:pt x="503" y="28"/>
                    <a:pt x="534" y="34"/>
                    <a:pt x="582" y="67"/>
                  </a:cubicBezTo>
                  <a:cubicBezTo>
                    <a:pt x="630" y="100"/>
                    <a:pt x="699" y="176"/>
                    <a:pt x="732" y="217"/>
                  </a:cubicBezTo>
                  <a:cubicBezTo>
                    <a:pt x="765" y="258"/>
                    <a:pt x="768" y="289"/>
                    <a:pt x="780" y="313"/>
                  </a:cubicBezTo>
                </a:path>
              </a:pathLst>
            </a:custGeom>
            <a:noFill/>
            <a:ln w="76200">
              <a:solidFill>
                <a:schemeClr val="hlink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42" name="Freeform 345"/>
            <p:cNvSpPr>
              <a:spLocks/>
            </p:cNvSpPr>
            <p:nvPr/>
          </p:nvSpPr>
          <p:spPr bwMode="auto">
            <a:xfrm>
              <a:off x="1131" y="1181"/>
              <a:ext cx="2009" cy="389"/>
            </a:xfrm>
            <a:custGeom>
              <a:avLst/>
              <a:gdLst>
                <a:gd name="T0" fmla="*/ 0 w 2811"/>
                <a:gd name="T1" fmla="*/ 86 h 644"/>
                <a:gd name="T2" fmla="*/ 127 w 2811"/>
                <a:gd name="T3" fmla="*/ 39 h 644"/>
                <a:gd name="T4" fmla="*/ 210 w 2811"/>
                <a:gd name="T5" fmla="*/ 18 h 644"/>
                <a:gd name="T6" fmla="*/ 313 w 2811"/>
                <a:gd name="T7" fmla="*/ 4 h 644"/>
                <a:gd name="T8" fmla="*/ 445 w 2811"/>
                <a:gd name="T9" fmla="*/ 1 h 644"/>
                <a:gd name="T10" fmla="*/ 581 w 2811"/>
                <a:gd name="T11" fmla="*/ 13 h 644"/>
                <a:gd name="T12" fmla="*/ 733 w 2811"/>
                <a:gd name="T13" fmla="*/ 43 h 6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11"/>
                <a:gd name="T22" fmla="*/ 0 h 644"/>
                <a:gd name="T23" fmla="*/ 2811 w 2811"/>
                <a:gd name="T24" fmla="*/ 644 h 6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11" h="644">
                  <a:moveTo>
                    <a:pt x="0" y="644"/>
                  </a:moveTo>
                  <a:cubicBezTo>
                    <a:pt x="81" y="585"/>
                    <a:pt x="354" y="376"/>
                    <a:pt x="488" y="292"/>
                  </a:cubicBezTo>
                  <a:cubicBezTo>
                    <a:pt x="622" y="208"/>
                    <a:pt x="688" y="181"/>
                    <a:pt x="807" y="137"/>
                  </a:cubicBezTo>
                  <a:cubicBezTo>
                    <a:pt x="926" y="93"/>
                    <a:pt x="1051" y="49"/>
                    <a:pt x="1200" y="28"/>
                  </a:cubicBezTo>
                  <a:cubicBezTo>
                    <a:pt x="1349" y="7"/>
                    <a:pt x="1533" y="0"/>
                    <a:pt x="1704" y="12"/>
                  </a:cubicBezTo>
                  <a:cubicBezTo>
                    <a:pt x="1875" y="24"/>
                    <a:pt x="2042" y="45"/>
                    <a:pt x="2226" y="98"/>
                  </a:cubicBezTo>
                  <a:cubicBezTo>
                    <a:pt x="2410" y="151"/>
                    <a:pt x="2689" y="281"/>
                    <a:pt x="2811" y="329"/>
                  </a:cubicBezTo>
                </a:path>
              </a:pathLst>
            </a:custGeom>
            <a:noFill/>
            <a:ln w="76200">
              <a:solidFill>
                <a:schemeClr val="hlink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43" name="Freeform 346"/>
            <p:cNvSpPr>
              <a:spLocks/>
            </p:cNvSpPr>
            <p:nvPr/>
          </p:nvSpPr>
          <p:spPr bwMode="auto">
            <a:xfrm>
              <a:off x="3185" y="1293"/>
              <a:ext cx="519" cy="132"/>
            </a:xfrm>
            <a:custGeom>
              <a:avLst/>
              <a:gdLst>
                <a:gd name="T0" fmla="*/ 0 w 727"/>
                <a:gd name="T1" fmla="*/ 17 h 219"/>
                <a:gd name="T2" fmla="*/ 38 w 727"/>
                <a:gd name="T3" fmla="*/ 5 h 219"/>
                <a:gd name="T4" fmla="*/ 59 w 727"/>
                <a:gd name="T5" fmla="*/ 1 h 219"/>
                <a:gd name="T6" fmla="*/ 79 w 727"/>
                <a:gd name="T7" fmla="*/ 1 h 219"/>
                <a:gd name="T8" fmla="*/ 99 w 727"/>
                <a:gd name="T9" fmla="*/ 1 h 219"/>
                <a:gd name="T10" fmla="*/ 125 w 727"/>
                <a:gd name="T11" fmla="*/ 5 h 219"/>
                <a:gd name="T12" fmla="*/ 189 w 727"/>
                <a:gd name="T13" fmla="*/ 29 h 2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7"/>
                <a:gd name="T22" fmla="*/ 0 h 219"/>
                <a:gd name="T23" fmla="*/ 727 w 727"/>
                <a:gd name="T24" fmla="*/ 219 h 2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7" h="219">
                  <a:moveTo>
                    <a:pt x="0" y="129"/>
                  </a:moveTo>
                  <a:cubicBezTo>
                    <a:pt x="24" y="114"/>
                    <a:pt x="107" y="58"/>
                    <a:pt x="145" y="38"/>
                  </a:cubicBezTo>
                  <a:cubicBezTo>
                    <a:pt x="183" y="18"/>
                    <a:pt x="202" y="15"/>
                    <a:pt x="229" y="9"/>
                  </a:cubicBezTo>
                  <a:cubicBezTo>
                    <a:pt x="256" y="3"/>
                    <a:pt x="282" y="3"/>
                    <a:pt x="307" y="3"/>
                  </a:cubicBezTo>
                  <a:cubicBezTo>
                    <a:pt x="332" y="3"/>
                    <a:pt x="353" y="0"/>
                    <a:pt x="382" y="6"/>
                  </a:cubicBezTo>
                  <a:cubicBezTo>
                    <a:pt x="411" y="12"/>
                    <a:pt x="423" y="3"/>
                    <a:pt x="481" y="39"/>
                  </a:cubicBezTo>
                  <a:cubicBezTo>
                    <a:pt x="539" y="75"/>
                    <a:pt x="676" y="182"/>
                    <a:pt x="727" y="219"/>
                  </a:cubicBezTo>
                </a:path>
              </a:pathLst>
            </a:custGeom>
            <a:noFill/>
            <a:ln w="76200">
              <a:solidFill>
                <a:schemeClr val="hlink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44" name="Text Box 347"/>
            <p:cNvSpPr txBox="1">
              <a:spLocks noChangeArrowheads="1"/>
            </p:cNvSpPr>
            <p:nvPr/>
          </p:nvSpPr>
          <p:spPr bwMode="auto">
            <a:xfrm>
              <a:off x="1715" y="962"/>
              <a:ext cx="4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SMTP</a:t>
              </a:r>
            </a:p>
          </p:txBody>
        </p:sp>
        <p:sp>
          <p:nvSpPr>
            <p:cNvPr id="21945" name="Text Box 348"/>
            <p:cNvSpPr txBox="1">
              <a:spLocks noChangeArrowheads="1"/>
            </p:cNvSpPr>
            <p:nvPr/>
          </p:nvSpPr>
          <p:spPr bwMode="auto">
            <a:xfrm>
              <a:off x="525" y="1164"/>
              <a:ext cx="4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SMTP</a:t>
              </a:r>
            </a:p>
          </p:txBody>
        </p:sp>
        <p:sp>
          <p:nvSpPr>
            <p:cNvPr id="21946" name="Text Box 349"/>
            <p:cNvSpPr txBox="1">
              <a:spLocks noChangeArrowheads="1"/>
            </p:cNvSpPr>
            <p:nvPr/>
          </p:nvSpPr>
          <p:spPr bwMode="auto">
            <a:xfrm>
              <a:off x="3285" y="1074"/>
              <a:ext cx="4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POP3</a:t>
              </a:r>
            </a:p>
          </p:txBody>
        </p:sp>
        <p:sp>
          <p:nvSpPr>
            <p:cNvPr id="21947" name="Text Box 350"/>
            <p:cNvSpPr txBox="1">
              <a:spLocks noChangeArrowheads="1"/>
            </p:cNvSpPr>
            <p:nvPr/>
          </p:nvSpPr>
          <p:spPr bwMode="auto">
            <a:xfrm>
              <a:off x="1166" y="1890"/>
              <a:ext cx="7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   发送端</a:t>
              </a:r>
            </a:p>
            <a:p>
              <a:r>
                <a:rPr kumimoji="1" lang="zh-CN" altLang="en-US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邮件服务器</a:t>
              </a:r>
            </a:p>
          </p:txBody>
        </p:sp>
        <p:sp>
          <p:nvSpPr>
            <p:cNvPr id="21948" name="Line 351"/>
            <p:cNvSpPr>
              <a:spLocks noChangeShapeType="1"/>
            </p:cNvSpPr>
            <p:nvPr/>
          </p:nvSpPr>
          <p:spPr bwMode="auto">
            <a:xfrm flipV="1">
              <a:off x="3670" y="1404"/>
              <a:ext cx="53" cy="28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49" name="Line 352"/>
            <p:cNvSpPr>
              <a:spLocks noChangeShapeType="1"/>
            </p:cNvSpPr>
            <p:nvPr/>
          </p:nvSpPr>
          <p:spPr bwMode="auto">
            <a:xfrm flipV="1">
              <a:off x="788" y="1658"/>
              <a:ext cx="275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50" name="Line 353"/>
            <p:cNvSpPr>
              <a:spLocks noChangeShapeType="1"/>
            </p:cNvSpPr>
            <p:nvPr/>
          </p:nvSpPr>
          <p:spPr bwMode="auto">
            <a:xfrm flipV="1">
              <a:off x="365" y="1477"/>
              <a:ext cx="78" cy="334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51" name="Text Box 354"/>
            <p:cNvSpPr txBox="1">
              <a:spLocks noChangeArrowheads="1"/>
            </p:cNvSpPr>
            <p:nvPr/>
          </p:nvSpPr>
          <p:spPr bwMode="auto">
            <a:xfrm>
              <a:off x="22" y="1754"/>
              <a:ext cx="6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用户代理</a:t>
              </a:r>
            </a:p>
          </p:txBody>
        </p:sp>
        <p:sp>
          <p:nvSpPr>
            <p:cNvPr id="21952" name="Text Box 355"/>
            <p:cNvSpPr txBox="1">
              <a:spLocks noChangeArrowheads="1"/>
            </p:cNvSpPr>
            <p:nvPr/>
          </p:nvSpPr>
          <p:spPr bwMode="auto">
            <a:xfrm>
              <a:off x="2514" y="938"/>
              <a:ext cx="6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用户邮箱</a:t>
              </a:r>
            </a:p>
          </p:txBody>
        </p:sp>
        <p:sp>
          <p:nvSpPr>
            <p:cNvPr id="21953" name="Line 356"/>
            <p:cNvSpPr>
              <a:spLocks noChangeShapeType="1"/>
            </p:cNvSpPr>
            <p:nvPr/>
          </p:nvSpPr>
          <p:spPr bwMode="auto">
            <a:xfrm rot="10800000" flipH="1" flipV="1">
              <a:off x="2949" y="1135"/>
              <a:ext cx="198" cy="169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54" name="Text Box 357"/>
            <p:cNvSpPr txBox="1">
              <a:spLocks noChangeArrowheads="1"/>
            </p:cNvSpPr>
            <p:nvPr/>
          </p:nvSpPr>
          <p:spPr bwMode="auto">
            <a:xfrm>
              <a:off x="3877" y="988"/>
              <a:ext cx="5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接收方</a:t>
              </a:r>
            </a:p>
          </p:txBody>
        </p:sp>
        <p:sp>
          <p:nvSpPr>
            <p:cNvPr id="21955" name="Line 358"/>
            <p:cNvSpPr>
              <a:spLocks noChangeShapeType="1"/>
            </p:cNvSpPr>
            <p:nvPr/>
          </p:nvSpPr>
          <p:spPr bwMode="auto">
            <a:xfrm flipV="1">
              <a:off x="2778" y="1757"/>
              <a:ext cx="268" cy="154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56" name="Line 359"/>
            <p:cNvSpPr>
              <a:spLocks noChangeShapeType="1"/>
            </p:cNvSpPr>
            <p:nvPr/>
          </p:nvSpPr>
          <p:spPr bwMode="auto">
            <a:xfrm flipH="1" flipV="1">
              <a:off x="1200" y="1774"/>
              <a:ext cx="197" cy="141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57" name="Text Box 375"/>
            <p:cNvSpPr txBox="1">
              <a:spLocks noChangeArrowheads="1"/>
            </p:cNvSpPr>
            <p:nvPr/>
          </p:nvSpPr>
          <p:spPr bwMode="auto">
            <a:xfrm>
              <a:off x="450" y="1013"/>
              <a:ext cx="71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(</a:t>
              </a:r>
              <a:r>
                <a:rPr kumimoji="1" lang="zh-CN" altLang="en-US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发送邮件</a:t>
              </a:r>
              <a:r>
                <a:rPr kumimoji="1" lang="en-US" altLang="zh-CN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)</a:t>
              </a:r>
            </a:p>
          </p:txBody>
        </p:sp>
        <p:sp>
          <p:nvSpPr>
            <p:cNvPr id="21958" name="Text Box 376"/>
            <p:cNvSpPr txBox="1">
              <a:spLocks noChangeArrowheads="1"/>
            </p:cNvSpPr>
            <p:nvPr/>
          </p:nvSpPr>
          <p:spPr bwMode="auto">
            <a:xfrm>
              <a:off x="1558" y="802"/>
              <a:ext cx="8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（发送邮件）</a:t>
              </a:r>
            </a:p>
          </p:txBody>
        </p:sp>
        <p:sp>
          <p:nvSpPr>
            <p:cNvPr id="21959" name="Text Box 379"/>
            <p:cNvSpPr txBox="1">
              <a:spLocks noChangeArrowheads="1"/>
            </p:cNvSpPr>
            <p:nvPr/>
          </p:nvSpPr>
          <p:spPr bwMode="auto">
            <a:xfrm>
              <a:off x="3180" y="912"/>
              <a:ext cx="71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(</a:t>
              </a:r>
              <a:r>
                <a:rPr kumimoji="1" lang="zh-CN" altLang="en-US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读取邮件</a:t>
              </a:r>
              <a:r>
                <a:rPr kumimoji="1" lang="en-US" altLang="zh-CN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)</a:t>
              </a:r>
            </a:p>
          </p:txBody>
        </p:sp>
        <p:graphicFrame>
          <p:nvGraphicFramePr>
            <p:cNvPr id="21872" name="Object 383"/>
            <p:cNvGraphicFramePr>
              <a:graphicFrameLocks noChangeAspect="1"/>
            </p:cNvGraphicFramePr>
            <p:nvPr/>
          </p:nvGraphicFramePr>
          <p:xfrm>
            <a:off x="1621" y="1312"/>
            <a:ext cx="1123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1" name="VISIO" r:id="rId4" imgW="1689840" imgH="964440" progId="Visio.Drawing.11">
                    <p:embed/>
                  </p:oleObj>
                </mc:Choice>
                <mc:Fallback>
                  <p:oleObj name="VISIO" r:id="rId4" imgW="1689840" imgH="964440" progId="Visio.Drawing.11">
                    <p:embed/>
                    <p:pic>
                      <p:nvPicPr>
                        <p:cNvPr id="0" name="Object 3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1" y="1312"/>
                          <a:ext cx="1123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5400" dir="54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960" name="Text Box 384"/>
            <p:cNvSpPr txBox="1">
              <a:spLocks noChangeArrowheads="1"/>
            </p:cNvSpPr>
            <p:nvPr/>
          </p:nvSpPr>
          <p:spPr bwMode="auto">
            <a:xfrm>
              <a:off x="1973" y="1391"/>
              <a:ext cx="5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因特网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30" name="内容占位符 2"/>
          <p:cNvSpPr>
            <a:spLocks/>
          </p:cNvSpPr>
          <p:nvPr/>
        </p:nvSpPr>
        <p:spPr bwMode="auto">
          <a:xfrm>
            <a:off x="446088" y="857250"/>
            <a:ext cx="6554787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9388" indent="-179388" eaLnBrk="0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zh-CN" sz="2400" b="1" dirty="0">
                <a:solidFill>
                  <a:srgbClr val="007D7A"/>
                </a:solidFill>
                <a:ea typeface="+mj-ea"/>
              </a:rPr>
              <a:t>SMTP</a:t>
            </a:r>
            <a:r>
              <a:rPr lang="zh-CN" altLang="en-US" sz="2400" b="1" dirty="0">
                <a:solidFill>
                  <a:srgbClr val="007D7A"/>
                </a:solidFill>
                <a:ea typeface="+mj-ea"/>
              </a:rPr>
              <a:t>工作在两种情况下</a:t>
            </a:r>
          </a:p>
          <a:p>
            <a:pPr marL="265113" lvl="1" indent="-265113" eaLnBrk="0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Font typeface="Times New Roman" pitchFamily="18" charset="0"/>
              <a:buChar char="•"/>
              <a:defRPr/>
            </a:pPr>
            <a:r>
              <a:rPr lang="zh-CN" altLang="en-US" b="1" dirty="0"/>
              <a:t>电子邮件从客户机传输到服务器</a:t>
            </a:r>
          </a:p>
          <a:p>
            <a:pPr marL="265113" lvl="1" indent="-265113" eaLnBrk="0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Font typeface="Times New Roman" pitchFamily="18" charset="0"/>
              <a:buChar char="•"/>
              <a:defRPr/>
            </a:pPr>
            <a:r>
              <a:rPr lang="zh-CN" altLang="en-US" b="1" dirty="0"/>
              <a:t>从某一个服务器传输到另一个服务器</a:t>
            </a:r>
          </a:p>
          <a:p>
            <a:pPr marL="179388" indent="-179388" eaLnBrk="0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defRPr/>
            </a:pPr>
            <a:endParaRPr lang="en-US" altLang="zh-CN" dirty="0"/>
          </a:p>
        </p:txBody>
      </p:sp>
      <p:grpSp>
        <p:nvGrpSpPr>
          <p:cNvPr id="41331" name="Group 372"/>
          <p:cNvGrpSpPr>
            <a:grpSpLocks/>
          </p:cNvGrpSpPr>
          <p:nvPr/>
        </p:nvGrpSpPr>
        <p:grpSpPr bwMode="auto">
          <a:xfrm>
            <a:off x="349250" y="2511425"/>
            <a:ext cx="5494338" cy="1847850"/>
            <a:chOff x="-48" y="1573"/>
            <a:chExt cx="4216" cy="1418"/>
          </a:xfrm>
        </p:grpSpPr>
        <p:sp>
          <p:nvSpPr>
            <p:cNvPr id="41332" name="Line 3"/>
            <p:cNvSpPr>
              <a:spLocks noChangeShapeType="1"/>
            </p:cNvSpPr>
            <p:nvPr/>
          </p:nvSpPr>
          <p:spPr bwMode="auto">
            <a:xfrm flipH="1" flipV="1">
              <a:off x="877" y="2166"/>
              <a:ext cx="343" cy="29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3" name="Line 5"/>
            <p:cNvSpPr>
              <a:spLocks noChangeShapeType="1"/>
            </p:cNvSpPr>
            <p:nvPr/>
          </p:nvSpPr>
          <p:spPr bwMode="auto">
            <a:xfrm flipH="1" flipV="1">
              <a:off x="3029" y="2224"/>
              <a:ext cx="352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4" name="Line 6"/>
            <p:cNvSpPr>
              <a:spLocks noChangeShapeType="1"/>
            </p:cNvSpPr>
            <p:nvPr/>
          </p:nvSpPr>
          <p:spPr bwMode="auto">
            <a:xfrm flipH="1" flipV="1">
              <a:off x="1666" y="2219"/>
              <a:ext cx="352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5" name="Text Box 7"/>
            <p:cNvSpPr txBox="1">
              <a:spLocks noChangeArrowheads="1"/>
            </p:cNvSpPr>
            <p:nvPr/>
          </p:nvSpPr>
          <p:spPr bwMode="auto">
            <a:xfrm>
              <a:off x="-48" y="1939"/>
              <a:ext cx="5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发送方</a:t>
              </a:r>
            </a:p>
          </p:txBody>
        </p:sp>
        <p:sp>
          <p:nvSpPr>
            <p:cNvPr id="41336" name="Text Box 9"/>
            <p:cNvSpPr txBox="1">
              <a:spLocks noChangeArrowheads="1"/>
            </p:cNvSpPr>
            <p:nvPr/>
          </p:nvSpPr>
          <p:spPr bwMode="auto">
            <a:xfrm>
              <a:off x="3412" y="2625"/>
              <a:ext cx="7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   接收端</a:t>
              </a:r>
            </a:p>
            <a:p>
              <a:r>
                <a:rPr kumimoji="1" lang="zh-CN" altLang="en-US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邮件服务器</a:t>
              </a:r>
            </a:p>
          </p:txBody>
        </p:sp>
        <p:sp>
          <p:nvSpPr>
            <p:cNvPr id="1136650" name="Oval 10"/>
            <p:cNvSpPr>
              <a:spLocks noChangeArrowheads="1"/>
            </p:cNvSpPr>
            <p:nvPr/>
          </p:nvSpPr>
          <p:spPr bwMode="auto">
            <a:xfrm>
              <a:off x="3243" y="1962"/>
              <a:ext cx="585" cy="496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folHlink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3200">
                <a:solidFill>
                  <a:schemeClr val="tx1"/>
                </a:solidFill>
                <a:latin typeface="Tahoma" pitchFamily="34" charset="0"/>
                <a:ea typeface="宋体" charset="-122"/>
              </a:endParaRPr>
            </a:p>
          </p:txBody>
        </p:sp>
        <p:grpSp>
          <p:nvGrpSpPr>
            <p:cNvPr id="41338" name="Group 11"/>
            <p:cNvGrpSpPr>
              <a:grpSpLocks/>
            </p:cNvGrpSpPr>
            <p:nvPr/>
          </p:nvGrpSpPr>
          <p:grpSpPr bwMode="auto">
            <a:xfrm>
              <a:off x="3416" y="2004"/>
              <a:ext cx="206" cy="174"/>
              <a:chOff x="2351" y="2975"/>
              <a:chExt cx="481" cy="433"/>
            </a:xfrm>
          </p:grpSpPr>
          <p:sp>
            <p:nvSpPr>
              <p:cNvPr id="1136652" name="Rectangle 12"/>
              <p:cNvSpPr>
                <a:spLocks noChangeArrowheads="1"/>
              </p:cNvSpPr>
              <p:nvPr/>
            </p:nvSpPr>
            <p:spPr bwMode="auto">
              <a:xfrm rot="-5400000">
                <a:off x="2376" y="2952"/>
                <a:ext cx="434" cy="481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rot="10800000" wrap="none" anchor="ctr"/>
              <a:lstStyle/>
              <a:p>
                <a:pPr>
                  <a:defRPr/>
                </a:pPr>
                <a:endParaRPr lang="zh-CN" altLang="en-US" sz="3200">
                  <a:solidFill>
                    <a:schemeClr val="tx1"/>
                  </a:solidFill>
                  <a:latin typeface="Tahoma" pitchFamily="34" charset="0"/>
                  <a:ea typeface="宋体" charset="-122"/>
                </a:endParaRPr>
              </a:p>
            </p:txBody>
          </p:sp>
          <p:sp>
            <p:nvSpPr>
              <p:cNvPr id="41560" name="Line 13"/>
              <p:cNvSpPr>
                <a:spLocks noChangeShapeType="1"/>
              </p:cNvSpPr>
              <p:nvPr/>
            </p:nvSpPr>
            <p:spPr bwMode="auto">
              <a:xfrm rot="10800000">
                <a:off x="2351" y="332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61" name="Line 14"/>
              <p:cNvSpPr>
                <a:spLocks noChangeShapeType="1"/>
              </p:cNvSpPr>
              <p:nvPr/>
            </p:nvSpPr>
            <p:spPr bwMode="auto">
              <a:xfrm rot="10800000">
                <a:off x="2351" y="323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62" name="Line 15"/>
              <p:cNvSpPr>
                <a:spLocks noChangeShapeType="1"/>
              </p:cNvSpPr>
              <p:nvPr/>
            </p:nvSpPr>
            <p:spPr bwMode="auto">
              <a:xfrm rot="10800000">
                <a:off x="2351" y="314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63" name="Line 16"/>
              <p:cNvSpPr>
                <a:spLocks noChangeShapeType="1"/>
              </p:cNvSpPr>
              <p:nvPr/>
            </p:nvSpPr>
            <p:spPr bwMode="auto">
              <a:xfrm rot="10800000">
                <a:off x="2351" y="306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64" name="Line 17"/>
              <p:cNvSpPr>
                <a:spLocks noChangeShapeType="1"/>
              </p:cNvSpPr>
              <p:nvPr/>
            </p:nvSpPr>
            <p:spPr bwMode="auto">
              <a:xfrm rot="5400000">
                <a:off x="2519" y="3191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65" name="Line 18"/>
              <p:cNvSpPr>
                <a:spLocks noChangeShapeType="1"/>
              </p:cNvSpPr>
              <p:nvPr/>
            </p:nvSpPr>
            <p:spPr bwMode="auto">
              <a:xfrm rot="5400000">
                <a:off x="2423" y="3191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66" name="Line 19"/>
              <p:cNvSpPr>
                <a:spLocks noChangeShapeType="1"/>
              </p:cNvSpPr>
              <p:nvPr/>
            </p:nvSpPr>
            <p:spPr bwMode="auto">
              <a:xfrm rot="5400000">
                <a:off x="2327" y="3191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67" name="Line 20"/>
              <p:cNvSpPr>
                <a:spLocks noChangeShapeType="1"/>
              </p:cNvSpPr>
              <p:nvPr/>
            </p:nvSpPr>
            <p:spPr bwMode="auto">
              <a:xfrm rot="5400000">
                <a:off x="2231" y="3191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339" name="Group 21"/>
            <p:cNvGrpSpPr>
              <a:grpSpLocks/>
            </p:cNvGrpSpPr>
            <p:nvPr/>
          </p:nvGrpSpPr>
          <p:grpSpPr bwMode="auto">
            <a:xfrm>
              <a:off x="3369" y="2215"/>
              <a:ext cx="329" cy="174"/>
              <a:chOff x="1296" y="768"/>
              <a:chExt cx="556" cy="336"/>
            </a:xfrm>
          </p:grpSpPr>
          <p:sp>
            <p:nvSpPr>
              <p:cNvPr id="1136662" name="Rectangle 22"/>
              <p:cNvSpPr>
                <a:spLocks noChangeArrowheads="1"/>
              </p:cNvSpPr>
              <p:nvPr/>
            </p:nvSpPr>
            <p:spPr bwMode="auto">
              <a:xfrm>
                <a:off x="1296" y="770"/>
                <a:ext cx="556" cy="334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zh-CN" sz="1600">
                  <a:solidFill>
                    <a:srgbClr val="333399"/>
                  </a:solidFill>
                  <a:latin typeface="Arial" charset="0"/>
                  <a:ea typeface="黑体" pitchFamily="2" charset="-122"/>
                </a:endParaRPr>
              </a:p>
            </p:txBody>
          </p:sp>
          <p:grpSp>
            <p:nvGrpSpPr>
              <p:cNvPr id="41537" name="Group 23"/>
              <p:cNvGrpSpPr>
                <a:grpSpLocks/>
              </p:cNvGrpSpPr>
              <p:nvPr/>
            </p:nvGrpSpPr>
            <p:grpSpPr bwMode="auto">
              <a:xfrm>
                <a:off x="1367" y="829"/>
                <a:ext cx="393" cy="214"/>
                <a:chOff x="2928" y="3744"/>
                <a:chExt cx="528" cy="336"/>
              </a:xfrm>
            </p:grpSpPr>
            <p:grpSp>
              <p:nvGrpSpPr>
                <p:cNvPr id="41538" name="Group 24"/>
                <p:cNvGrpSpPr>
                  <a:grpSpLocks/>
                </p:cNvGrpSpPr>
                <p:nvPr/>
              </p:nvGrpSpPr>
              <p:grpSpPr bwMode="auto">
                <a:xfrm>
                  <a:off x="3024" y="3744"/>
                  <a:ext cx="432" cy="240"/>
                  <a:chOff x="2736" y="3648"/>
                  <a:chExt cx="432" cy="240"/>
                </a:xfrm>
              </p:grpSpPr>
              <p:grpSp>
                <p:nvGrpSpPr>
                  <p:cNvPr id="41553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2736" y="3648"/>
                    <a:ext cx="432" cy="240"/>
                    <a:chOff x="2592" y="3504"/>
                    <a:chExt cx="576" cy="384"/>
                  </a:xfrm>
                </p:grpSpPr>
                <p:sp>
                  <p:nvSpPr>
                    <p:cNvPr id="41555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3504"/>
                      <a:ext cx="576" cy="384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3200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endParaRPr>
                    </a:p>
                  </p:txBody>
                </p:sp>
                <p:sp>
                  <p:nvSpPr>
                    <p:cNvPr id="41556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2592" y="3504"/>
                      <a:ext cx="576" cy="240"/>
                    </a:xfrm>
                    <a:custGeom>
                      <a:avLst/>
                      <a:gdLst>
                        <a:gd name="T0" fmla="*/ 0 w 576"/>
                        <a:gd name="T1" fmla="*/ 0 h 240"/>
                        <a:gd name="T2" fmla="*/ 288 w 576"/>
                        <a:gd name="T3" fmla="*/ 240 h 240"/>
                        <a:gd name="T4" fmla="*/ 576 w 576"/>
                        <a:gd name="T5" fmla="*/ 0 h 240"/>
                        <a:gd name="T6" fmla="*/ 0 60000 65536"/>
                        <a:gd name="T7" fmla="*/ 0 60000 65536"/>
                        <a:gd name="T8" fmla="*/ 0 60000 65536"/>
                        <a:gd name="T9" fmla="*/ 0 w 576"/>
                        <a:gd name="T10" fmla="*/ 0 h 240"/>
                        <a:gd name="T11" fmla="*/ 576 w 576"/>
                        <a:gd name="T12" fmla="*/ 240 h 24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76" h="240">
                          <a:moveTo>
                            <a:pt x="0" y="0"/>
                          </a:moveTo>
                          <a:lnTo>
                            <a:pt x="288" y="240"/>
                          </a:lnTo>
                          <a:lnTo>
                            <a:pt x="576" y="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57" name="Line 2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92" y="3704"/>
                      <a:ext cx="232" cy="1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58" name="Line 2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936" y="3704"/>
                      <a:ext cx="232" cy="1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1554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3648"/>
                    <a:ext cx="4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539" name="Group 31"/>
                <p:cNvGrpSpPr>
                  <a:grpSpLocks/>
                </p:cNvGrpSpPr>
                <p:nvPr/>
              </p:nvGrpSpPr>
              <p:grpSpPr bwMode="auto">
                <a:xfrm>
                  <a:off x="2976" y="3792"/>
                  <a:ext cx="432" cy="240"/>
                  <a:chOff x="2736" y="3648"/>
                  <a:chExt cx="432" cy="240"/>
                </a:xfrm>
              </p:grpSpPr>
              <p:grpSp>
                <p:nvGrpSpPr>
                  <p:cNvPr id="41547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2736" y="3648"/>
                    <a:ext cx="432" cy="240"/>
                    <a:chOff x="2592" y="3504"/>
                    <a:chExt cx="576" cy="384"/>
                  </a:xfrm>
                </p:grpSpPr>
                <p:sp>
                  <p:nvSpPr>
                    <p:cNvPr id="41549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3504"/>
                      <a:ext cx="576" cy="384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3200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endParaRPr>
                    </a:p>
                  </p:txBody>
                </p:sp>
                <p:sp>
                  <p:nvSpPr>
                    <p:cNvPr id="4155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2592" y="3504"/>
                      <a:ext cx="576" cy="240"/>
                    </a:xfrm>
                    <a:custGeom>
                      <a:avLst/>
                      <a:gdLst>
                        <a:gd name="T0" fmla="*/ 0 w 576"/>
                        <a:gd name="T1" fmla="*/ 0 h 240"/>
                        <a:gd name="T2" fmla="*/ 288 w 576"/>
                        <a:gd name="T3" fmla="*/ 240 h 240"/>
                        <a:gd name="T4" fmla="*/ 576 w 576"/>
                        <a:gd name="T5" fmla="*/ 0 h 240"/>
                        <a:gd name="T6" fmla="*/ 0 60000 65536"/>
                        <a:gd name="T7" fmla="*/ 0 60000 65536"/>
                        <a:gd name="T8" fmla="*/ 0 60000 65536"/>
                        <a:gd name="T9" fmla="*/ 0 w 576"/>
                        <a:gd name="T10" fmla="*/ 0 h 240"/>
                        <a:gd name="T11" fmla="*/ 576 w 576"/>
                        <a:gd name="T12" fmla="*/ 240 h 24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76" h="240">
                          <a:moveTo>
                            <a:pt x="0" y="0"/>
                          </a:moveTo>
                          <a:lnTo>
                            <a:pt x="288" y="240"/>
                          </a:lnTo>
                          <a:lnTo>
                            <a:pt x="576" y="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51" name="Line 3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92" y="3704"/>
                      <a:ext cx="232" cy="1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52" name="Line 3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936" y="3704"/>
                      <a:ext cx="232" cy="1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1548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3648"/>
                    <a:ext cx="4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540" name="Group 38"/>
                <p:cNvGrpSpPr>
                  <a:grpSpLocks/>
                </p:cNvGrpSpPr>
                <p:nvPr/>
              </p:nvGrpSpPr>
              <p:grpSpPr bwMode="auto">
                <a:xfrm>
                  <a:off x="2928" y="3840"/>
                  <a:ext cx="432" cy="240"/>
                  <a:chOff x="2736" y="3648"/>
                  <a:chExt cx="432" cy="240"/>
                </a:xfrm>
              </p:grpSpPr>
              <p:grpSp>
                <p:nvGrpSpPr>
                  <p:cNvPr id="41541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736" y="3648"/>
                    <a:ext cx="432" cy="240"/>
                    <a:chOff x="2592" y="3504"/>
                    <a:chExt cx="576" cy="384"/>
                  </a:xfrm>
                </p:grpSpPr>
                <p:sp>
                  <p:nvSpPr>
                    <p:cNvPr id="41543" name="Rectangl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3504"/>
                      <a:ext cx="576" cy="384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3200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endParaRPr>
                    </a:p>
                  </p:txBody>
                </p:sp>
                <p:sp>
                  <p:nvSpPr>
                    <p:cNvPr id="41544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2592" y="3504"/>
                      <a:ext cx="576" cy="240"/>
                    </a:xfrm>
                    <a:custGeom>
                      <a:avLst/>
                      <a:gdLst>
                        <a:gd name="T0" fmla="*/ 0 w 576"/>
                        <a:gd name="T1" fmla="*/ 0 h 240"/>
                        <a:gd name="T2" fmla="*/ 288 w 576"/>
                        <a:gd name="T3" fmla="*/ 240 h 240"/>
                        <a:gd name="T4" fmla="*/ 576 w 576"/>
                        <a:gd name="T5" fmla="*/ 0 h 240"/>
                        <a:gd name="T6" fmla="*/ 0 60000 65536"/>
                        <a:gd name="T7" fmla="*/ 0 60000 65536"/>
                        <a:gd name="T8" fmla="*/ 0 60000 65536"/>
                        <a:gd name="T9" fmla="*/ 0 w 576"/>
                        <a:gd name="T10" fmla="*/ 0 h 240"/>
                        <a:gd name="T11" fmla="*/ 576 w 576"/>
                        <a:gd name="T12" fmla="*/ 240 h 24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76" h="240">
                          <a:moveTo>
                            <a:pt x="0" y="0"/>
                          </a:moveTo>
                          <a:lnTo>
                            <a:pt x="288" y="240"/>
                          </a:lnTo>
                          <a:lnTo>
                            <a:pt x="576" y="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45" name="Line 4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92" y="3704"/>
                      <a:ext cx="232" cy="1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46" name="Line 43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936" y="3704"/>
                      <a:ext cx="232" cy="1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1542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3648"/>
                    <a:ext cx="4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41340" name="Group 45"/>
            <p:cNvGrpSpPr>
              <a:grpSpLocks/>
            </p:cNvGrpSpPr>
            <p:nvPr/>
          </p:nvGrpSpPr>
          <p:grpSpPr bwMode="auto">
            <a:xfrm>
              <a:off x="573" y="2045"/>
              <a:ext cx="398" cy="386"/>
              <a:chOff x="246" y="1767"/>
              <a:chExt cx="557" cy="639"/>
            </a:xfrm>
          </p:grpSpPr>
          <p:grpSp>
            <p:nvGrpSpPr>
              <p:cNvPr id="41477" name="Group 46"/>
              <p:cNvGrpSpPr>
                <a:grpSpLocks/>
              </p:cNvGrpSpPr>
              <p:nvPr/>
            </p:nvGrpSpPr>
            <p:grpSpPr bwMode="auto">
              <a:xfrm>
                <a:off x="246" y="1943"/>
                <a:ext cx="557" cy="463"/>
                <a:chOff x="246" y="1943"/>
                <a:chExt cx="557" cy="463"/>
              </a:xfrm>
            </p:grpSpPr>
            <p:sp>
              <p:nvSpPr>
                <p:cNvPr id="41530" name="Freeform 47"/>
                <p:cNvSpPr>
                  <a:spLocks/>
                </p:cNvSpPr>
                <p:nvPr/>
              </p:nvSpPr>
              <p:spPr bwMode="auto">
                <a:xfrm>
                  <a:off x="373" y="2005"/>
                  <a:ext cx="196" cy="295"/>
                </a:xfrm>
                <a:custGeom>
                  <a:avLst/>
                  <a:gdLst>
                    <a:gd name="T0" fmla="*/ 0 w 982"/>
                    <a:gd name="T1" fmla="*/ 0 h 1477"/>
                    <a:gd name="T2" fmla="*/ 0 w 982"/>
                    <a:gd name="T3" fmla="*/ 0 h 1477"/>
                    <a:gd name="T4" fmla="*/ 0 w 982"/>
                    <a:gd name="T5" fmla="*/ 0 h 1477"/>
                    <a:gd name="T6" fmla="*/ 0 w 982"/>
                    <a:gd name="T7" fmla="*/ 0 h 147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82"/>
                    <a:gd name="T13" fmla="*/ 0 h 1477"/>
                    <a:gd name="T14" fmla="*/ 982 w 982"/>
                    <a:gd name="T15" fmla="*/ 1477 h 147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82" h="1477">
                      <a:moveTo>
                        <a:pt x="652" y="26"/>
                      </a:moveTo>
                      <a:lnTo>
                        <a:pt x="982" y="1347"/>
                      </a:lnTo>
                      <a:lnTo>
                        <a:pt x="0" y="1477"/>
                      </a:lnTo>
                      <a:lnTo>
                        <a:pt x="252" y="0"/>
                      </a:lnTo>
                    </a:path>
                  </a:pathLst>
                </a:custGeom>
                <a:noFill/>
                <a:ln w="174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1531" name="Group 48"/>
                <p:cNvGrpSpPr>
                  <a:grpSpLocks/>
                </p:cNvGrpSpPr>
                <p:nvPr/>
              </p:nvGrpSpPr>
              <p:grpSpPr bwMode="auto">
                <a:xfrm>
                  <a:off x="246" y="1943"/>
                  <a:ext cx="551" cy="121"/>
                  <a:chOff x="246" y="1943"/>
                  <a:chExt cx="551" cy="121"/>
                </a:xfrm>
              </p:grpSpPr>
              <p:sp>
                <p:nvSpPr>
                  <p:cNvPr id="41533" name="Freeform 49"/>
                  <p:cNvSpPr>
                    <a:spLocks/>
                  </p:cNvSpPr>
                  <p:nvPr/>
                </p:nvSpPr>
                <p:spPr bwMode="auto">
                  <a:xfrm>
                    <a:off x="246" y="1943"/>
                    <a:ext cx="551" cy="104"/>
                  </a:xfrm>
                  <a:custGeom>
                    <a:avLst/>
                    <a:gdLst>
                      <a:gd name="T0" fmla="*/ 1 w 2751"/>
                      <a:gd name="T1" fmla="*/ 0 h 522"/>
                      <a:gd name="T2" fmla="*/ 0 w 2751"/>
                      <a:gd name="T3" fmla="*/ 0 h 522"/>
                      <a:gd name="T4" fmla="*/ 0 w 2751"/>
                      <a:gd name="T5" fmla="*/ 0 h 522"/>
                      <a:gd name="T6" fmla="*/ 0 w 2751"/>
                      <a:gd name="T7" fmla="*/ 0 h 522"/>
                      <a:gd name="T8" fmla="*/ 1 w 2751"/>
                      <a:gd name="T9" fmla="*/ 0 h 5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51"/>
                      <a:gd name="T16" fmla="*/ 0 h 522"/>
                      <a:gd name="T17" fmla="*/ 2751 w 2751"/>
                      <a:gd name="T18" fmla="*/ 522 h 5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51" h="522">
                        <a:moveTo>
                          <a:pt x="2751" y="270"/>
                        </a:moveTo>
                        <a:lnTo>
                          <a:pt x="1016" y="522"/>
                        </a:lnTo>
                        <a:lnTo>
                          <a:pt x="0" y="132"/>
                        </a:lnTo>
                        <a:lnTo>
                          <a:pt x="1302" y="0"/>
                        </a:lnTo>
                        <a:lnTo>
                          <a:pt x="2751" y="27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534" name="Freeform 50"/>
                  <p:cNvSpPr>
                    <a:spLocks/>
                  </p:cNvSpPr>
                  <p:nvPr/>
                </p:nvSpPr>
                <p:spPr bwMode="auto">
                  <a:xfrm>
                    <a:off x="450" y="1997"/>
                    <a:ext cx="345" cy="67"/>
                  </a:xfrm>
                  <a:custGeom>
                    <a:avLst/>
                    <a:gdLst>
                      <a:gd name="T0" fmla="*/ 1 w 1728"/>
                      <a:gd name="T1" fmla="*/ 0 h 337"/>
                      <a:gd name="T2" fmla="*/ 0 w 1728"/>
                      <a:gd name="T3" fmla="*/ 0 h 337"/>
                      <a:gd name="T4" fmla="*/ 0 w 1728"/>
                      <a:gd name="T5" fmla="*/ 0 h 337"/>
                      <a:gd name="T6" fmla="*/ 1 w 1728"/>
                      <a:gd name="T7" fmla="*/ 0 h 337"/>
                      <a:gd name="T8" fmla="*/ 1 w 1728"/>
                      <a:gd name="T9" fmla="*/ 0 h 3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28"/>
                      <a:gd name="T16" fmla="*/ 0 h 337"/>
                      <a:gd name="T17" fmla="*/ 1728 w 1728"/>
                      <a:gd name="T18" fmla="*/ 337 h 33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28" h="337">
                        <a:moveTo>
                          <a:pt x="1728" y="0"/>
                        </a:moveTo>
                        <a:lnTo>
                          <a:pt x="0" y="251"/>
                        </a:lnTo>
                        <a:lnTo>
                          <a:pt x="0" y="337"/>
                        </a:lnTo>
                        <a:lnTo>
                          <a:pt x="1728" y="88"/>
                        </a:lnTo>
                        <a:lnTo>
                          <a:pt x="1728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535" name="Freeform 51"/>
                  <p:cNvSpPr>
                    <a:spLocks/>
                  </p:cNvSpPr>
                  <p:nvPr/>
                </p:nvSpPr>
                <p:spPr bwMode="auto">
                  <a:xfrm>
                    <a:off x="246" y="1969"/>
                    <a:ext cx="204" cy="95"/>
                  </a:xfrm>
                  <a:custGeom>
                    <a:avLst/>
                    <a:gdLst>
                      <a:gd name="T0" fmla="*/ 0 w 1016"/>
                      <a:gd name="T1" fmla="*/ 0 h 476"/>
                      <a:gd name="T2" fmla="*/ 0 w 1016"/>
                      <a:gd name="T3" fmla="*/ 0 h 476"/>
                      <a:gd name="T4" fmla="*/ 0 w 1016"/>
                      <a:gd name="T5" fmla="*/ 0 h 476"/>
                      <a:gd name="T6" fmla="*/ 0 w 1016"/>
                      <a:gd name="T7" fmla="*/ 0 h 476"/>
                      <a:gd name="T8" fmla="*/ 0 w 1016"/>
                      <a:gd name="T9" fmla="*/ 0 h 47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16"/>
                      <a:gd name="T16" fmla="*/ 0 h 476"/>
                      <a:gd name="T17" fmla="*/ 1016 w 1016"/>
                      <a:gd name="T18" fmla="*/ 476 h 47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16" h="476">
                        <a:moveTo>
                          <a:pt x="1016" y="476"/>
                        </a:moveTo>
                        <a:lnTo>
                          <a:pt x="1016" y="390"/>
                        </a:lnTo>
                        <a:lnTo>
                          <a:pt x="0" y="0"/>
                        </a:lnTo>
                        <a:lnTo>
                          <a:pt x="0" y="60"/>
                        </a:lnTo>
                        <a:lnTo>
                          <a:pt x="1016" y="47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1532" name="Freeform 52"/>
                <p:cNvSpPr>
                  <a:spLocks/>
                </p:cNvSpPr>
                <p:nvPr/>
              </p:nvSpPr>
              <p:spPr bwMode="auto">
                <a:xfrm>
                  <a:off x="564" y="2028"/>
                  <a:ext cx="239" cy="378"/>
                </a:xfrm>
                <a:custGeom>
                  <a:avLst/>
                  <a:gdLst>
                    <a:gd name="T0" fmla="*/ 0 w 1195"/>
                    <a:gd name="T1" fmla="*/ 0 h 1893"/>
                    <a:gd name="T2" fmla="*/ 0 w 1195"/>
                    <a:gd name="T3" fmla="*/ 1 h 1893"/>
                    <a:gd name="T4" fmla="*/ 0 w 1195"/>
                    <a:gd name="T5" fmla="*/ 1 h 1893"/>
                    <a:gd name="T6" fmla="*/ 0 w 1195"/>
                    <a:gd name="T7" fmla="*/ 0 h 18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95"/>
                    <a:gd name="T13" fmla="*/ 0 h 1893"/>
                    <a:gd name="T14" fmla="*/ 1195 w 1195"/>
                    <a:gd name="T15" fmla="*/ 1893 h 18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95" h="1893">
                      <a:moveTo>
                        <a:pt x="660" y="0"/>
                      </a:moveTo>
                      <a:lnTo>
                        <a:pt x="1195" y="1747"/>
                      </a:lnTo>
                      <a:lnTo>
                        <a:pt x="0" y="1893"/>
                      </a:lnTo>
                      <a:lnTo>
                        <a:pt x="191" y="35"/>
                      </a:lnTo>
                    </a:path>
                  </a:pathLst>
                </a:custGeom>
                <a:noFill/>
                <a:ln w="174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478" name="Group 53"/>
              <p:cNvGrpSpPr>
                <a:grpSpLocks/>
              </p:cNvGrpSpPr>
              <p:nvPr/>
            </p:nvGrpSpPr>
            <p:grpSpPr bwMode="auto">
              <a:xfrm>
                <a:off x="325" y="1767"/>
                <a:ext cx="383" cy="268"/>
                <a:chOff x="325" y="1767"/>
                <a:chExt cx="383" cy="268"/>
              </a:xfrm>
            </p:grpSpPr>
            <p:grpSp>
              <p:nvGrpSpPr>
                <p:cNvPr id="41479" name="Group 54"/>
                <p:cNvGrpSpPr>
                  <a:grpSpLocks/>
                </p:cNvGrpSpPr>
                <p:nvPr/>
              </p:nvGrpSpPr>
              <p:grpSpPr bwMode="auto">
                <a:xfrm>
                  <a:off x="412" y="1767"/>
                  <a:ext cx="296" cy="243"/>
                  <a:chOff x="412" y="1767"/>
                  <a:chExt cx="296" cy="243"/>
                </a:xfrm>
              </p:grpSpPr>
              <p:grpSp>
                <p:nvGrpSpPr>
                  <p:cNvPr id="41512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412" y="1767"/>
                    <a:ext cx="296" cy="243"/>
                    <a:chOff x="412" y="1767"/>
                    <a:chExt cx="296" cy="243"/>
                  </a:xfrm>
                </p:grpSpPr>
                <p:grpSp>
                  <p:nvGrpSpPr>
                    <p:cNvPr id="41521" name="Group 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2" y="1904"/>
                      <a:ext cx="296" cy="106"/>
                      <a:chOff x="412" y="1904"/>
                      <a:chExt cx="296" cy="106"/>
                    </a:xfrm>
                  </p:grpSpPr>
                  <p:sp>
                    <p:nvSpPr>
                      <p:cNvPr id="41527" name="Freeform 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2" y="1904"/>
                        <a:ext cx="170" cy="106"/>
                      </a:xfrm>
                      <a:custGeom>
                        <a:avLst/>
                        <a:gdLst>
                          <a:gd name="T0" fmla="*/ 0 w 848"/>
                          <a:gd name="T1" fmla="*/ 0 h 530"/>
                          <a:gd name="T2" fmla="*/ 0 w 848"/>
                          <a:gd name="T3" fmla="*/ 0 h 530"/>
                          <a:gd name="T4" fmla="*/ 0 w 848"/>
                          <a:gd name="T5" fmla="*/ 0 h 530"/>
                          <a:gd name="T6" fmla="*/ 0 w 848"/>
                          <a:gd name="T7" fmla="*/ 0 h 530"/>
                          <a:gd name="T8" fmla="*/ 0 w 848"/>
                          <a:gd name="T9" fmla="*/ 0 h 53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848"/>
                          <a:gd name="T16" fmla="*/ 0 h 530"/>
                          <a:gd name="T17" fmla="*/ 848 w 848"/>
                          <a:gd name="T18" fmla="*/ 530 h 53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848" h="530">
                            <a:moveTo>
                              <a:pt x="848" y="162"/>
                            </a:moveTo>
                            <a:lnTo>
                              <a:pt x="848" y="530"/>
                            </a:lnTo>
                            <a:lnTo>
                              <a:pt x="0" y="258"/>
                            </a:lnTo>
                            <a:lnTo>
                              <a:pt x="0" y="0"/>
                            </a:lnTo>
                            <a:lnTo>
                              <a:pt x="848" y="162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1528" name="Freeform 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82" y="1929"/>
                        <a:ext cx="126" cy="81"/>
                      </a:xfrm>
                      <a:custGeom>
                        <a:avLst/>
                        <a:gdLst>
                          <a:gd name="T0" fmla="*/ 0 w 631"/>
                          <a:gd name="T1" fmla="*/ 0 h 404"/>
                          <a:gd name="T2" fmla="*/ 0 w 631"/>
                          <a:gd name="T3" fmla="*/ 0 h 404"/>
                          <a:gd name="T4" fmla="*/ 0 w 631"/>
                          <a:gd name="T5" fmla="*/ 0 h 404"/>
                          <a:gd name="T6" fmla="*/ 0 w 631"/>
                          <a:gd name="T7" fmla="*/ 0 h 404"/>
                          <a:gd name="T8" fmla="*/ 0 w 631"/>
                          <a:gd name="T9" fmla="*/ 0 h 404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631"/>
                          <a:gd name="T16" fmla="*/ 0 h 404"/>
                          <a:gd name="T17" fmla="*/ 631 w 631"/>
                          <a:gd name="T18" fmla="*/ 404 h 404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631" h="404">
                            <a:moveTo>
                              <a:pt x="0" y="36"/>
                            </a:moveTo>
                            <a:lnTo>
                              <a:pt x="0" y="404"/>
                            </a:lnTo>
                            <a:lnTo>
                              <a:pt x="631" y="312"/>
                            </a:lnTo>
                            <a:lnTo>
                              <a:pt x="631" y="0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1529" name="Freeform 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2" y="1904"/>
                        <a:ext cx="296" cy="32"/>
                      </a:xfrm>
                      <a:custGeom>
                        <a:avLst/>
                        <a:gdLst>
                          <a:gd name="T0" fmla="*/ 0 w 1479"/>
                          <a:gd name="T1" fmla="*/ 0 h 162"/>
                          <a:gd name="T2" fmla="*/ 0 w 1479"/>
                          <a:gd name="T3" fmla="*/ 0 h 162"/>
                          <a:gd name="T4" fmla="*/ 0 w 1479"/>
                          <a:gd name="T5" fmla="*/ 0 h 162"/>
                          <a:gd name="T6" fmla="*/ 0 w 1479"/>
                          <a:gd name="T7" fmla="*/ 0 h 162"/>
                          <a:gd name="T8" fmla="*/ 0 w 1479"/>
                          <a:gd name="T9" fmla="*/ 0 h 162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479"/>
                          <a:gd name="T16" fmla="*/ 0 h 162"/>
                          <a:gd name="T17" fmla="*/ 1479 w 1479"/>
                          <a:gd name="T18" fmla="*/ 162 h 162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479" h="162">
                            <a:moveTo>
                              <a:pt x="1479" y="126"/>
                            </a:moveTo>
                            <a:lnTo>
                              <a:pt x="842" y="162"/>
                            </a:lnTo>
                            <a:lnTo>
                              <a:pt x="0" y="0"/>
                            </a:lnTo>
                            <a:lnTo>
                              <a:pt x="619" y="0"/>
                            </a:lnTo>
                            <a:lnTo>
                              <a:pt x="1479" y="12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1522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504" y="1895"/>
                      <a:ext cx="108" cy="30"/>
                    </a:xfrm>
                    <a:custGeom>
                      <a:avLst/>
                      <a:gdLst>
                        <a:gd name="T0" fmla="*/ 0 w 538"/>
                        <a:gd name="T1" fmla="*/ 0 h 151"/>
                        <a:gd name="T2" fmla="*/ 0 w 538"/>
                        <a:gd name="T3" fmla="*/ 0 h 151"/>
                        <a:gd name="T4" fmla="*/ 0 w 538"/>
                        <a:gd name="T5" fmla="*/ 0 h 151"/>
                        <a:gd name="T6" fmla="*/ 0 w 538"/>
                        <a:gd name="T7" fmla="*/ 0 h 151"/>
                        <a:gd name="T8" fmla="*/ 0 w 538"/>
                        <a:gd name="T9" fmla="*/ 0 h 151"/>
                        <a:gd name="T10" fmla="*/ 0 w 538"/>
                        <a:gd name="T11" fmla="*/ 0 h 151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538"/>
                        <a:gd name="T19" fmla="*/ 0 h 151"/>
                        <a:gd name="T20" fmla="*/ 538 w 538"/>
                        <a:gd name="T21" fmla="*/ 151 h 151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538" h="151">
                          <a:moveTo>
                            <a:pt x="538" y="86"/>
                          </a:moveTo>
                          <a:lnTo>
                            <a:pt x="538" y="135"/>
                          </a:lnTo>
                          <a:lnTo>
                            <a:pt x="287" y="151"/>
                          </a:lnTo>
                          <a:lnTo>
                            <a:pt x="0" y="97"/>
                          </a:lnTo>
                          <a:lnTo>
                            <a:pt x="0" y="0"/>
                          </a:lnTo>
                          <a:lnTo>
                            <a:pt x="538" y="86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1523" name="Group 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6" y="1767"/>
                      <a:ext cx="239" cy="151"/>
                      <a:chOff x="446" y="1767"/>
                      <a:chExt cx="239" cy="151"/>
                    </a:xfrm>
                  </p:grpSpPr>
                  <p:sp>
                    <p:nvSpPr>
                      <p:cNvPr id="41524" name="Freeform 6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6" y="1767"/>
                        <a:ext cx="137" cy="148"/>
                      </a:xfrm>
                      <a:custGeom>
                        <a:avLst/>
                        <a:gdLst>
                          <a:gd name="T0" fmla="*/ 0 w 686"/>
                          <a:gd name="T1" fmla="*/ 0 h 740"/>
                          <a:gd name="T2" fmla="*/ 0 w 686"/>
                          <a:gd name="T3" fmla="*/ 0 h 740"/>
                          <a:gd name="T4" fmla="*/ 0 w 686"/>
                          <a:gd name="T5" fmla="*/ 0 h 740"/>
                          <a:gd name="T6" fmla="*/ 0 w 686"/>
                          <a:gd name="T7" fmla="*/ 0 h 740"/>
                          <a:gd name="T8" fmla="*/ 0 w 686"/>
                          <a:gd name="T9" fmla="*/ 0 h 74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686"/>
                          <a:gd name="T16" fmla="*/ 0 h 740"/>
                          <a:gd name="T17" fmla="*/ 686 w 686"/>
                          <a:gd name="T18" fmla="*/ 740 h 74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686" h="740">
                            <a:moveTo>
                              <a:pt x="589" y="740"/>
                            </a:moveTo>
                            <a:lnTo>
                              <a:pt x="686" y="24"/>
                            </a:lnTo>
                            <a:lnTo>
                              <a:pt x="95" y="0"/>
                            </a:lnTo>
                            <a:lnTo>
                              <a:pt x="0" y="638"/>
                            </a:lnTo>
                            <a:lnTo>
                              <a:pt x="589" y="74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1525" name="Freeform 6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4" y="1771"/>
                        <a:ext cx="121" cy="147"/>
                      </a:xfrm>
                      <a:custGeom>
                        <a:avLst/>
                        <a:gdLst>
                          <a:gd name="T0" fmla="*/ 0 w 608"/>
                          <a:gd name="T1" fmla="*/ 0 h 735"/>
                          <a:gd name="T2" fmla="*/ 0 w 608"/>
                          <a:gd name="T3" fmla="*/ 0 h 735"/>
                          <a:gd name="T4" fmla="*/ 0 w 608"/>
                          <a:gd name="T5" fmla="*/ 0 h 735"/>
                          <a:gd name="T6" fmla="*/ 0 w 608"/>
                          <a:gd name="T7" fmla="*/ 0 h 735"/>
                          <a:gd name="T8" fmla="*/ 0 w 608"/>
                          <a:gd name="T9" fmla="*/ 0 h 73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608"/>
                          <a:gd name="T16" fmla="*/ 0 h 735"/>
                          <a:gd name="T17" fmla="*/ 608 w 608"/>
                          <a:gd name="T18" fmla="*/ 735 h 735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608" h="735">
                            <a:moveTo>
                              <a:pt x="97" y="0"/>
                            </a:moveTo>
                            <a:lnTo>
                              <a:pt x="608" y="163"/>
                            </a:lnTo>
                            <a:lnTo>
                              <a:pt x="536" y="735"/>
                            </a:lnTo>
                            <a:lnTo>
                              <a:pt x="0" y="717"/>
                            </a:lnTo>
                            <a:lnTo>
                              <a:pt x="97" y="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1526" name="Freeform 6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62" y="1781"/>
                        <a:ext cx="98" cy="112"/>
                      </a:xfrm>
                      <a:custGeom>
                        <a:avLst/>
                        <a:gdLst>
                          <a:gd name="T0" fmla="*/ 0 w 493"/>
                          <a:gd name="T1" fmla="*/ 0 h 557"/>
                          <a:gd name="T2" fmla="*/ 0 w 493"/>
                          <a:gd name="T3" fmla="*/ 0 h 557"/>
                          <a:gd name="T4" fmla="*/ 0 w 493"/>
                          <a:gd name="T5" fmla="*/ 0 h 557"/>
                          <a:gd name="T6" fmla="*/ 0 w 493"/>
                          <a:gd name="T7" fmla="*/ 0 h 557"/>
                          <a:gd name="T8" fmla="*/ 0 w 493"/>
                          <a:gd name="T9" fmla="*/ 0 h 55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493"/>
                          <a:gd name="T16" fmla="*/ 0 h 557"/>
                          <a:gd name="T17" fmla="*/ 493 w 493"/>
                          <a:gd name="T18" fmla="*/ 557 h 557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493" h="557">
                            <a:moveTo>
                              <a:pt x="493" y="25"/>
                            </a:moveTo>
                            <a:lnTo>
                              <a:pt x="423" y="557"/>
                            </a:lnTo>
                            <a:lnTo>
                              <a:pt x="0" y="494"/>
                            </a:lnTo>
                            <a:lnTo>
                              <a:pt x="73" y="0"/>
                            </a:lnTo>
                            <a:lnTo>
                              <a:pt x="493" y="25"/>
                            </a:lnTo>
                            <a:close/>
                          </a:path>
                        </a:pathLst>
                      </a:custGeom>
                      <a:solidFill>
                        <a:srgbClr val="00C0C0"/>
                      </a:solidFill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41513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424" y="1915"/>
                    <a:ext cx="97" cy="69"/>
                    <a:chOff x="424" y="1915"/>
                    <a:chExt cx="97" cy="69"/>
                  </a:xfrm>
                </p:grpSpPr>
                <p:sp>
                  <p:nvSpPr>
                    <p:cNvPr id="41514" name="Freeform 66"/>
                    <p:cNvSpPr>
                      <a:spLocks/>
                    </p:cNvSpPr>
                    <p:nvPr/>
                  </p:nvSpPr>
                  <p:spPr bwMode="auto">
                    <a:xfrm>
                      <a:off x="424" y="1915"/>
                      <a:ext cx="97" cy="69"/>
                    </a:xfrm>
                    <a:custGeom>
                      <a:avLst/>
                      <a:gdLst>
                        <a:gd name="T0" fmla="*/ 0 w 483"/>
                        <a:gd name="T1" fmla="*/ 0 h 346"/>
                        <a:gd name="T2" fmla="*/ 0 w 483"/>
                        <a:gd name="T3" fmla="*/ 0 h 346"/>
                        <a:gd name="T4" fmla="*/ 0 w 483"/>
                        <a:gd name="T5" fmla="*/ 0 h 346"/>
                        <a:gd name="T6" fmla="*/ 0 w 483"/>
                        <a:gd name="T7" fmla="*/ 0 h 346"/>
                        <a:gd name="T8" fmla="*/ 0 w 483"/>
                        <a:gd name="T9" fmla="*/ 0 h 34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83"/>
                        <a:gd name="T16" fmla="*/ 0 h 346"/>
                        <a:gd name="T17" fmla="*/ 483 w 483"/>
                        <a:gd name="T18" fmla="*/ 346 h 34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83" h="346">
                          <a:moveTo>
                            <a:pt x="0" y="0"/>
                          </a:moveTo>
                          <a:lnTo>
                            <a:pt x="483" y="104"/>
                          </a:lnTo>
                          <a:lnTo>
                            <a:pt x="483" y="346"/>
                          </a:lnTo>
                          <a:lnTo>
                            <a:pt x="0" y="19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15" name="Line 67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33" y="1933"/>
                      <a:ext cx="26" cy="6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16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2" y="1941"/>
                      <a:ext cx="34" cy="7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17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" y="1924"/>
                      <a:ext cx="1" cy="45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18" name="Line 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1" y="1934"/>
                      <a:ext cx="1" cy="49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19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5" y="1933"/>
                      <a:ext cx="88" cy="2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20" name="Line 72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4" y="1926"/>
                      <a:ext cx="89" cy="21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41480" name="Group 73"/>
                <p:cNvGrpSpPr>
                  <a:grpSpLocks/>
                </p:cNvGrpSpPr>
                <p:nvPr/>
              </p:nvGrpSpPr>
              <p:grpSpPr bwMode="auto">
                <a:xfrm>
                  <a:off x="325" y="1917"/>
                  <a:ext cx="231" cy="118"/>
                  <a:chOff x="325" y="1917"/>
                  <a:chExt cx="231" cy="118"/>
                </a:xfrm>
              </p:grpSpPr>
              <p:grpSp>
                <p:nvGrpSpPr>
                  <p:cNvPr id="41481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504" y="1981"/>
                    <a:ext cx="37" cy="28"/>
                    <a:chOff x="504" y="1981"/>
                    <a:chExt cx="37" cy="28"/>
                  </a:xfrm>
                </p:grpSpPr>
                <p:sp>
                  <p:nvSpPr>
                    <p:cNvPr id="41510" name="Freeform 75"/>
                    <p:cNvSpPr>
                      <a:spLocks/>
                    </p:cNvSpPr>
                    <p:nvPr/>
                  </p:nvSpPr>
                  <p:spPr bwMode="auto">
                    <a:xfrm>
                      <a:off x="531" y="1981"/>
                      <a:ext cx="10" cy="28"/>
                    </a:xfrm>
                    <a:custGeom>
                      <a:avLst/>
                      <a:gdLst>
                        <a:gd name="T0" fmla="*/ 0 w 53"/>
                        <a:gd name="T1" fmla="*/ 0 h 140"/>
                        <a:gd name="T2" fmla="*/ 0 w 53"/>
                        <a:gd name="T3" fmla="*/ 0 h 140"/>
                        <a:gd name="T4" fmla="*/ 0 w 53"/>
                        <a:gd name="T5" fmla="*/ 0 h 140"/>
                        <a:gd name="T6" fmla="*/ 0 w 53"/>
                        <a:gd name="T7" fmla="*/ 0 h 140"/>
                        <a:gd name="T8" fmla="*/ 0 w 53"/>
                        <a:gd name="T9" fmla="*/ 0 h 14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3"/>
                        <a:gd name="T16" fmla="*/ 0 h 140"/>
                        <a:gd name="T17" fmla="*/ 53 w 53"/>
                        <a:gd name="T18" fmla="*/ 140 h 14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3" h="140">
                          <a:moveTo>
                            <a:pt x="37" y="0"/>
                          </a:moveTo>
                          <a:lnTo>
                            <a:pt x="53" y="131"/>
                          </a:lnTo>
                          <a:lnTo>
                            <a:pt x="14" y="140"/>
                          </a:lnTo>
                          <a:lnTo>
                            <a:pt x="0" y="6"/>
                          </a:lnTo>
                          <a:lnTo>
                            <a:pt x="37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11" name="Freeform 76"/>
                    <p:cNvSpPr>
                      <a:spLocks/>
                    </p:cNvSpPr>
                    <p:nvPr/>
                  </p:nvSpPr>
                  <p:spPr bwMode="auto">
                    <a:xfrm>
                      <a:off x="504" y="1985"/>
                      <a:ext cx="29" cy="24"/>
                    </a:xfrm>
                    <a:custGeom>
                      <a:avLst/>
                      <a:gdLst>
                        <a:gd name="T0" fmla="*/ 0 w 148"/>
                        <a:gd name="T1" fmla="*/ 0 h 122"/>
                        <a:gd name="T2" fmla="*/ 0 w 148"/>
                        <a:gd name="T3" fmla="*/ 0 h 122"/>
                        <a:gd name="T4" fmla="*/ 0 w 148"/>
                        <a:gd name="T5" fmla="*/ 0 h 122"/>
                        <a:gd name="T6" fmla="*/ 0 w 148"/>
                        <a:gd name="T7" fmla="*/ 0 h 122"/>
                        <a:gd name="T8" fmla="*/ 0 w 148"/>
                        <a:gd name="T9" fmla="*/ 0 h 122"/>
                        <a:gd name="T10" fmla="*/ 0 w 148"/>
                        <a:gd name="T11" fmla="*/ 0 h 122"/>
                        <a:gd name="T12" fmla="*/ 0 w 148"/>
                        <a:gd name="T13" fmla="*/ 0 h 122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48"/>
                        <a:gd name="T22" fmla="*/ 0 h 122"/>
                        <a:gd name="T23" fmla="*/ 148 w 148"/>
                        <a:gd name="T24" fmla="*/ 122 h 122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48" h="122">
                          <a:moveTo>
                            <a:pt x="136" y="5"/>
                          </a:moveTo>
                          <a:lnTo>
                            <a:pt x="148" y="122"/>
                          </a:lnTo>
                          <a:lnTo>
                            <a:pt x="0" y="61"/>
                          </a:lnTo>
                          <a:lnTo>
                            <a:pt x="58" y="43"/>
                          </a:lnTo>
                          <a:lnTo>
                            <a:pt x="111" y="70"/>
                          </a:lnTo>
                          <a:lnTo>
                            <a:pt x="94" y="0"/>
                          </a:lnTo>
                          <a:lnTo>
                            <a:pt x="136" y="5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1482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325" y="1917"/>
                    <a:ext cx="231" cy="118"/>
                    <a:chOff x="325" y="1917"/>
                    <a:chExt cx="231" cy="118"/>
                  </a:xfrm>
                </p:grpSpPr>
                <p:sp>
                  <p:nvSpPr>
                    <p:cNvPr id="41483" name="Freeform 78"/>
                    <p:cNvSpPr>
                      <a:spLocks/>
                    </p:cNvSpPr>
                    <p:nvPr/>
                  </p:nvSpPr>
                  <p:spPr bwMode="auto">
                    <a:xfrm>
                      <a:off x="326" y="1917"/>
                      <a:ext cx="226" cy="105"/>
                    </a:xfrm>
                    <a:custGeom>
                      <a:avLst/>
                      <a:gdLst>
                        <a:gd name="T0" fmla="*/ 0 w 1132"/>
                        <a:gd name="T1" fmla="*/ 0 h 525"/>
                        <a:gd name="T2" fmla="*/ 0 w 1132"/>
                        <a:gd name="T3" fmla="*/ 0 h 525"/>
                        <a:gd name="T4" fmla="*/ 0 w 1132"/>
                        <a:gd name="T5" fmla="*/ 0 h 525"/>
                        <a:gd name="T6" fmla="*/ 0 w 1132"/>
                        <a:gd name="T7" fmla="*/ 0 h 525"/>
                        <a:gd name="T8" fmla="*/ 0 w 1132"/>
                        <a:gd name="T9" fmla="*/ 0 h 52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132"/>
                        <a:gd name="T16" fmla="*/ 0 h 525"/>
                        <a:gd name="T17" fmla="*/ 1132 w 1132"/>
                        <a:gd name="T18" fmla="*/ 525 h 52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132" h="525">
                          <a:moveTo>
                            <a:pt x="1132" y="223"/>
                          </a:moveTo>
                          <a:lnTo>
                            <a:pt x="589" y="525"/>
                          </a:lnTo>
                          <a:lnTo>
                            <a:pt x="0" y="230"/>
                          </a:lnTo>
                          <a:lnTo>
                            <a:pt x="452" y="0"/>
                          </a:lnTo>
                          <a:lnTo>
                            <a:pt x="1132" y="223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484" name="Freeform 79"/>
                    <p:cNvSpPr>
                      <a:spLocks/>
                    </p:cNvSpPr>
                    <p:nvPr/>
                  </p:nvSpPr>
                  <p:spPr bwMode="auto">
                    <a:xfrm>
                      <a:off x="443" y="1961"/>
                      <a:ext cx="113" cy="74"/>
                    </a:xfrm>
                    <a:custGeom>
                      <a:avLst/>
                      <a:gdLst>
                        <a:gd name="T0" fmla="*/ 0 w 566"/>
                        <a:gd name="T1" fmla="*/ 0 h 371"/>
                        <a:gd name="T2" fmla="*/ 0 w 566"/>
                        <a:gd name="T3" fmla="*/ 0 h 371"/>
                        <a:gd name="T4" fmla="*/ 0 w 566"/>
                        <a:gd name="T5" fmla="*/ 0 h 371"/>
                        <a:gd name="T6" fmla="*/ 0 w 566"/>
                        <a:gd name="T7" fmla="*/ 0 h 371"/>
                        <a:gd name="T8" fmla="*/ 0 w 566"/>
                        <a:gd name="T9" fmla="*/ 0 h 37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66"/>
                        <a:gd name="T16" fmla="*/ 0 h 371"/>
                        <a:gd name="T17" fmla="*/ 566 w 566"/>
                        <a:gd name="T18" fmla="*/ 371 h 37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66" h="371">
                          <a:moveTo>
                            <a:pt x="547" y="0"/>
                          </a:moveTo>
                          <a:lnTo>
                            <a:pt x="0" y="307"/>
                          </a:lnTo>
                          <a:lnTo>
                            <a:pt x="16" y="371"/>
                          </a:lnTo>
                          <a:lnTo>
                            <a:pt x="566" y="60"/>
                          </a:lnTo>
                          <a:lnTo>
                            <a:pt x="547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485" name="Freeform 80"/>
                    <p:cNvSpPr>
                      <a:spLocks/>
                    </p:cNvSpPr>
                    <p:nvPr/>
                  </p:nvSpPr>
                  <p:spPr bwMode="auto">
                    <a:xfrm>
                      <a:off x="325" y="1963"/>
                      <a:ext cx="121" cy="72"/>
                    </a:xfrm>
                    <a:custGeom>
                      <a:avLst/>
                      <a:gdLst>
                        <a:gd name="T0" fmla="*/ 0 w 605"/>
                        <a:gd name="T1" fmla="*/ 0 h 363"/>
                        <a:gd name="T2" fmla="*/ 0 w 605"/>
                        <a:gd name="T3" fmla="*/ 0 h 363"/>
                        <a:gd name="T4" fmla="*/ 0 w 605"/>
                        <a:gd name="T5" fmla="*/ 0 h 363"/>
                        <a:gd name="T6" fmla="*/ 0 w 605"/>
                        <a:gd name="T7" fmla="*/ 0 h 363"/>
                        <a:gd name="T8" fmla="*/ 0 w 605"/>
                        <a:gd name="T9" fmla="*/ 0 h 3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05"/>
                        <a:gd name="T16" fmla="*/ 0 h 363"/>
                        <a:gd name="T17" fmla="*/ 605 w 605"/>
                        <a:gd name="T18" fmla="*/ 363 h 3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05" h="363">
                          <a:moveTo>
                            <a:pt x="605" y="363"/>
                          </a:moveTo>
                          <a:lnTo>
                            <a:pt x="587" y="295"/>
                          </a:lnTo>
                          <a:lnTo>
                            <a:pt x="0" y="0"/>
                          </a:lnTo>
                          <a:lnTo>
                            <a:pt x="21" y="53"/>
                          </a:lnTo>
                          <a:lnTo>
                            <a:pt x="605" y="363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486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417" y="1966"/>
                      <a:ext cx="90" cy="46"/>
                    </a:xfrm>
                    <a:custGeom>
                      <a:avLst/>
                      <a:gdLst>
                        <a:gd name="T0" fmla="*/ 0 w 454"/>
                        <a:gd name="T1" fmla="*/ 0 h 230"/>
                        <a:gd name="T2" fmla="*/ 0 w 454"/>
                        <a:gd name="T3" fmla="*/ 0 h 230"/>
                        <a:gd name="T4" fmla="*/ 0 w 454"/>
                        <a:gd name="T5" fmla="*/ 0 h 230"/>
                        <a:gd name="T6" fmla="*/ 0 w 454"/>
                        <a:gd name="T7" fmla="*/ 0 h 230"/>
                        <a:gd name="T8" fmla="*/ 0 w 454"/>
                        <a:gd name="T9" fmla="*/ 0 h 2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54"/>
                        <a:gd name="T16" fmla="*/ 0 h 230"/>
                        <a:gd name="T17" fmla="*/ 454 w 454"/>
                        <a:gd name="T18" fmla="*/ 230 h 23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54" h="230">
                          <a:moveTo>
                            <a:pt x="454" y="59"/>
                          </a:moveTo>
                          <a:lnTo>
                            <a:pt x="297" y="0"/>
                          </a:lnTo>
                          <a:lnTo>
                            <a:pt x="0" y="161"/>
                          </a:lnTo>
                          <a:lnTo>
                            <a:pt x="151" y="230"/>
                          </a:lnTo>
                          <a:lnTo>
                            <a:pt x="454" y="5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487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336" y="1934"/>
                      <a:ext cx="134" cy="61"/>
                    </a:xfrm>
                    <a:custGeom>
                      <a:avLst/>
                      <a:gdLst>
                        <a:gd name="T0" fmla="*/ 0 w 669"/>
                        <a:gd name="T1" fmla="*/ 0 h 309"/>
                        <a:gd name="T2" fmla="*/ 0 w 669"/>
                        <a:gd name="T3" fmla="*/ 0 h 309"/>
                        <a:gd name="T4" fmla="*/ 0 w 669"/>
                        <a:gd name="T5" fmla="*/ 0 h 309"/>
                        <a:gd name="T6" fmla="*/ 0 w 669"/>
                        <a:gd name="T7" fmla="*/ 0 h 309"/>
                        <a:gd name="T8" fmla="*/ 0 w 669"/>
                        <a:gd name="T9" fmla="*/ 0 h 30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69"/>
                        <a:gd name="T16" fmla="*/ 0 h 309"/>
                        <a:gd name="T17" fmla="*/ 669 w 669"/>
                        <a:gd name="T18" fmla="*/ 309 h 30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69" h="309">
                          <a:moveTo>
                            <a:pt x="669" y="150"/>
                          </a:moveTo>
                          <a:lnTo>
                            <a:pt x="377" y="309"/>
                          </a:lnTo>
                          <a:lnTo>
                            <a:pt x="0" y="132"/>
                          </a:lnTo>
                          <a:lnTo>
                            <a:pt x="273" y="0"/>
                          </a:lnTo>
                          <a:lnTo>
                            <a:pt x="669" y="15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488" name="Freeform 83"/>
                    <p:cNvSpPr>
                      <a:spLocks/>
                    </p:cNvSpPr>
                    <p:nvPr/>
                  </p:nvSpPr>
                  <p:spPr bwMode="auto">
                    <a:xfrm>
                      <a:off x="393" y="1920"/>
                      <a:ext cx="148" cy="57"/>
                    </a:xfrm>
                    <a:custGeom>
                      <a:avLst/>
                      <a:gdLst>
                        <a:gd name="T0" fmla="*/ 0 w 738"/>
                        <a:gd name="T1" fmla="*/ 0 h 283"/>
                        <a:gd name="T2" fmla="*/ 0 w 738"/>
                        <a:gd name="T3" fmla="*/ 0 h 283"/>
                        <a:gd name="T4" fmla="*/ 0 w 738"/>
                        <a:gd name="T5" fmla="*/ 0 h 283"/>
                        <a:gd name="T6" fmla="*/ 0 w 738"/>
                        <a:gd name="T7" fmla="*/ 0 h 283"/>
                        <a:gd name="T8" fmla="*/ 0 w 738"/>
                        <a:gd name="T9" fmla="*/ 0 h 28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38"/>
                        <a:gd name="T16" fmla="*/ 0 h 283"/>
                        <a:gd name="T17" fmla="*/ 738 w 738"/>
                        <a:gd name="T18" fmla="*/ 283 h 28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38" h="283">
                          <a:moveTo>
                            <a:pt x="584" y="283"/>
                          </a:moveTo>
                          <a:lnTo>
                            <a:pt x="738" y="205"/>
                          </a:lnTo>
                          <a:lnTo>
                            <a:pt x="118" y="0"/>
                          </a:lnTo>
                          <a:lnTo>
                            <a:pt x="0" y="60"/>
                          </a:lnTo>
                          <a:lnTo>
                            <a:pt x="584" y="283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489" name="Line 84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11" y="1923"/>
                      <a:ext cx="128" cy="44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490" name="Line 8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04" y="1925"/>
                      <a:ext cx="124" cy="45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491" name="Line 8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99" y="1930"/>
                      <a:ext cx="121" cy="46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492" name="Line 87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84" y="1937"/>
                      <a:ext cx="119" cy="48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493" name="Line 88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75" y="1942"/>
                      <a:ext cx="118" cy="48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494" name="Line 8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65" y="1946"/>
                      <a:ext cx="119" cy="5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495" name="Line 9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58" y="1951"/>
                      <a:ext cx="114" cy="50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496" name="Line 9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47" y="1956"/>
                      <a:ext cx="114" cy="5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497" name="Line 9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37" y="1974"/>
                      <a:ext cx="61" cy="34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498" name="Line 9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6" y="1970"/>
                      <a:ext cx="58" cy="32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499" name="Line 9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01" y="1959"/>
                      <a:ext cx="58" cy="3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00" name="Line 9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87" y="1954"/>
                      <a:ext cx="58" cy="3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01" name="Line 9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5" y="1949"/>
                      <a:ext cx="56" cy="3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02" name="Line 9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64" y="1944"/>
                      <a:ext cx="53" cy="28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03" name="Line 9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52" y="1939"/>
                      <a:ext cx="55" cy="28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04" name="Line 9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94" y="1955"/>
                      <a:ext cx="28" cy="14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05" name="Line 10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7" y="1949"/>
                      <a:ext cx="26" cy="14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06" name="Line 10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0" y="1943"/>
                      <a:ext cx="28" cy="14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07" name="Line 10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43" y="1937"/>
                      <a:ext cx="27" cy="13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08" name="Line 10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7" y="1931"/>
                      <a:ext cx="26" cy="14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09" name="Line 10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08" y="1925"/>
                      <a:ext cx="24" cy="13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41341" name="Group 105"/>
            <p:cNvGrpSpPr>
              <a:grpSpLocks/>
            </p:cNvGrpSpPr>
            <p:nvPr/>
          </p:nvGrpSpPr>
          <p:grpSpPr bwMode="auto">
            <a:xfrm>
              <a:off x="602" y="2108"/>
              <a:ext cx="39" cy="65"/>
              <a:chOff x="287" y="1872"/>
              <a:chExt cx="55" cy="108"/>
            </a:xfrm>
          </p:grpSpPr>
          <p:sp>
            <p:nvSpPr>
              <p:cNvPr id="41475" name="Freeform 106"/>
              <p:cNvSpPr>
                <a:spLocks/>
              </p:cNvSpPr>
              <p:nvPr/>
            </p:nvSpPr>
            <p:spPr bwMode="auto">
              <a:xfrm>
                <a:off x="287" y="1872"/>
                <a:ext cx="55" cy="108"/>
              </a:xfrm>
              <a:custGeom>
                <a:avLst/>
                <a:gdLst>
                  <a:gd name="T0" fmla="*/ 0 w 276"/>
                  <a:gd name="T1" fmla="*/ 0 h 540"/>
                  <a:gd name="T2" fmla="*/ 0 w 276"/>
                  <a:gd name="T3" fmla="*/ 0 h 540"/>
                  <a:gd name="T4" fmla="*/ 0 w 276"/>
                  <a:gd name="T5" fmla="*/ 0 h 540"/>
                  <a:gd name="T6" fmla="*/ 0 w 276"/>
                  <a:gd name="T7" fmla="*/ 0 h 540"/>
                  <a:gd name="T8" fmla="*/ 0 w 276"/>
                  <a:gd name="T9" fmla="*/ 0 h 540"/>
                  <a:gd name="T10" fmla="*/ 0 w 276"/>
                  <a:gd name="T11" fmla="*/ 0 h 540"/>
                  <a:gd name="T12" fmla="*/ 0 w 276"/>
                  <a:gd name="T13" fmla="*/ 0 h 540"/>
                  <a:gd name="T14" fmla="*/ 0 w 276"/>
                  <a:gd name="T15" fmla="*/ 0 h 540"/>
                  <a:gd name="T16" fmla="*/ 0 w 276"/>
                  <a:gd name="T17" fmla="*/ 0 h 540"/>
                  <a:gd name="T18" fmla="*/ 0 w 276"/>
                  <a:gd name="T19" fmla="*/ 0 h 540"/>
                  <a:gd name="T20" fmla="*/ 0 w 276"/>
                  <a:gd name="T21" fmla="*/ 0 h 540"/>
                  <a:gd name="T22" fmla="*/ 0 w 276"/>
                  <a:gd name="T23" fmla="*/ 0 h 54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76"/>
                  <a:gd name="T37" fmla="*/ 0 h 540"/>
                  <a:gd name="T38" fmla="*/ 276 w 276"/>
                  <a:gd name="T39" fmla="*/ 540 h 54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76" h="540">
                    <a:moveTo>
                      <a:pt x="0" y="192"/>
                    </a:moveTo>
                    <a:lnTo>
                      <a:pt x="53" y="121"/>
                    </a:lnTo>
                    <a:lnTo>
                      <a:pt x="104" y="84"/>
                    </a:lnTo>
                    <a:lnTo>
                      <a:pt x="125" y="30"/>
                    </a:lnTo>
                    <a:lnTo>
                      <a:pt x="137" y="6"/>
                    </a:lnTo>
                    <a:lnTo>
                      <a:pt x="195" y="0"/>
                    </a:lnTo>
                    <a:lnTo>
                      <a:pt x="276" y="45"/>
                    </a:lnTo>
                    <a:lnTo>
                      <a:pt x="255" y="143"/>
                    </a:lnTo>
                    <a:lnTo>
                      <a:pt x="232" y="198"/>
                    </a:lnTo>
                    <a:lnTo>
                      <a:pt x="179" y="365"/>
                    </a:lnTo>
                    <a:lnTo>
                      <a:pt x="92" y="54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76" name="Freeform 107"/>
              <p:cNvSpPr>
                <a:spLocks/>
              </p:cNvSpPr>
              <p:nvPr/>
            </p:nvSpPr>
            <p:spPr bwMode="auto">
              <a:xfrm>
                <a:off x="296" y="1880"/>
                <a:ext cx="43" cy="77"/>
              </a:xfrm>
              <a:custGeom>
                <a:avLst/>
                <a:gdLst>
                  <a:gd name="T0" fmla="*/ 0 w 216"/>
                  <a:gd name="T1" fmla="*/ 0 h 385"/>
                  <a:gd name="T2" fmla="*/ 0 w 216"/>
                  <a:gd name="T3" fmla="*/ 0 h 385"/>
                  <a:gd name="T4" fmla="*/ 0 w 216"/>
                  <a:gd name="T5" fmla="*/ 0 h 385"/>
                  <a:gd name="T6" fmla="*/ 0 w 216"/>
                  <a:gd name="T7" fmla="*/ 0 h 385"/>
                  <a:gd name="T8" fmla="*/ 0 w 216"/>
                  <a:gd name="T9" fmla="*/ 0 h 385"/>
                  <a:gd name="T10" fmla="*/ 0 w 216"/>
                  <a:gd name="T11" fmla="*/ 0 h 385"/>
                  <a:gd name="T12" fmla="*/ 0 w 216"/>
                  <a:gd name="T13" fmla="*/ 0 h 385"/>
                  <a:gd name="T14" fmla="*/ 0 w 216"/>
                  <a:gd name="T15" fmla="*/ 0 h 385"/>
                  <a:gd name="T16" fmla="*/ 0 w 216"/>
                  <a:gd name="T17" fmla="*/ 0 h 385"/>
                  <a:gd name="T18" fmla="*/ 0 w 216"/>
                  <a:gd name="T19" fmla="*/ 0 h 385"/>
                  <a:gd name="T20" fmla="*/ 0 w 216"/>
                  <a:gd name="T21" fmla="*/ 0 h 385"/>
                  <a:gd name="T22" fmla="*/ 0 w 216"/>
                  <a:gd name="T23" fmla="*/ 0 h 385"/>
                  <a:gd name="T24" fmla="*/ 0 w 216"/>
                  <a:gd name="T25" fmla="*/ 0 h 385"/>
                  <a:gd name="T26" fmla="*/ 0 w 216"/>
                  <a:gd name="T27" fmla="*/ 0 h 385"/>
                  <a:gd name="T28" fmla="*/ 0 w 216"/>
                  <a:gd name="T29" fmla="*/ 0 h 385"/>
                  <a:gd name="T30" fmla="*/ 0 w 216"/>
                  <a:gd name="T31" fmla="*/ 0 h 385"/>
                  <a:gd name="T32" fmla="*/ 0 w 216"/>
                  <a:gd name="T33" fmla="*/ 0 h 385"/>
                  <a:gd name="T34" fmla="*/ 0 w 216"/>
                  <a:gd name="T35" fmla="*/ 0 h 385"/>
                  <a:gd name="T36" fmla="*/ 0 w 216"/>
                  <a:gd name="T37" fmla="*/ 0 h 385"/>
                  <a:gd name="T38" fmla="*/ 0 w 216"/>
                  <a:gd name="T39" fmla="*/ 0 h 385"/>
                  <a:gd name="T40" fmla="*/ 0 w 216"/>
                  <a:gd name="T41" fmla="*/ 0 h 385"/>
                  <a:gd name="T42" fmla="*/ 0 w 216"/>
                  <a:gd name="T43" fmla="*/ 0 h 385"/>
                  <a:gd name="T44" fmla="*/ 0 w 216"/>
                  <a:gd name="T45" fmla="*/ 0 h 385"/>
                  <a:gd name="T46" fmla="*/ 0 w 216"/>
                  <a:gd name="T47" fmla="*/ 0 h 385"/>
                  <a:gd name="T48" fmla="*/ 0 w 216"/>
                  <a:gd name="T49" fmla="*/ 0 h 385"/>
                  <a:gd name="T50" fmla="*/ 0 w 216"/>
                  <a:gd name="T51" fmla="*/ 0 h 385"/>
                  <a:gd name="T52" fmla="*/ 0 w 216"/>
                  <a:gd name="T53" fmla="*/ 0 h 385"/>
                  <a:gd name="T54" fmla="*/ 0 w 216"/>
                  <a:gd name="T55" fmla="*/ 0 h 38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16"/>
                  <a:gd name="T85" fmla="*/ 0 h 385"/>
                  <a:gd name="T86" fmla="*/ 216 w 216"/>
                  <a:gd name="T87" fmla="*/ 385 h 38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16" h="385">
                    <a:moveTo>
                      <a:pt x="91" y="0"/>
                    </a:moveTo>
                    <a:lnTo>
                      <a:pt x="115" y="25"/>
                    </a:lnTo>
                    <a:lnTo>
                      <a:pt x="165" y="46"/>
                    </a:lnTo>
                    <a:lnTo>
                      <a:pt x="216" y="44"/>
                    </a:lnTo>
                    <a:lnTo>
                      <a:pt x="185" y="132"/>
                    </a:lnTo>
                    <a:lnTo>
                      <a:pt x="147" y="128"/>
                    </a:lnTo>
                    <a:lnTo>
                      <a:pt x="118" y="112"/>
                    </a:lnTo>
                    <a:lnTo>
                      <a:pt x="134" y="138"/>
                    </a:lnTo>
                    <a:lnTo>
                      <a:pt x="177" y="146"/>
                    </a:lnTo>
                    <a:lnTo>
                      <a:pt x="145" y="242"/>
                    </a:lnTo>
                    <a:lnTo>
                      <a:pt x="124" y="312"/>
                    </a:lnTo>
                    <a:lnTo>
                      <a:pt x="115" y="271"/>
                    </a:lnTo>
                    <a:lnTo>
                      <a:pt x="103" y="197"/>
                    </a:lnTo>
                    <a:lnTo>
                      <a:pt x="102" y="155"/>
                    </a:lnTo>
                    <a:lnTo>
                      <a:pt x="94" y="173"/>
                    </a:lnTo>
                    <a:lnTo>
                      <a:pt x="94" y="222"/>
                    </a:lnTo>
                    <a:lnTo>
                      <a:pt x="103" y="290"/>
                    </a:lnTo>
                    <a:lnTo>
                      <a:pt x="110" y="333"/>
                    </a:lnTo>
                    <a:lnTo>
                      <a:pt x="91" y="385"/>
                    </a:lnTo>
                    <a:lnTo>
                      <a:pt x="55" y="250"/>
                    </a:lnTo>
                    <a:lnTo>
                      <a:pt x="39" y="204"/>
                    </a:lnTo>
                    <a:lnTo>
                      <a:pt x="12" y="135"/>
                    </a:lnTo>
                    <a:lnTo>
                      <a:pt x="0" y="115"/>
                    </a:lnTo>
                    <a:lnTo>
                      <a:pt x="16" y="88"/>
                    </a:lnTo>
                    <a:lnTo>
                      <a:pt x="64" y="64"/>
                    </a:lnTo>
                    <a:lnTo>
                      <a:pt x="81" y="87"/>
                    </a:lnTo>
                    <a:lnTo>
                      <a:pt x="71" y="46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342" name="Group 108"/>
            <p:cNvGrpSpPr>
              <a:grpSpLocks/>
            </p:cNvGrpSpPr>
            <p:nvPr/>
          </p:nvGrpSpPr>
          <p:grpSpPr bwMode="auto">
            <a:xfrm>
              <a:off x="595" y="2071"/>
              <a:ext cx="50" cy="46"/>
              <a:chOff x="278" y="1810"/>
              <a:chExt cx="70" cy="76"/>
            </a:xfrm>
          </p:grpSpPr>
          <p:sp>
            <p:nvSpPr>
              <p:cNvPr id="41460" name="Freeform 109"/>
              <p:cNvSpPr>
                <a:spLocks/>
              </p:cNvSpPr>
              <p:nvPr/>
            </p:nvSpPr>
            <p:spPr bwMode="auto">
              <a:xfrm>
                <a:off x="297" y="1815"/>
                <a:ext cx="51" cy="71"/>
              </a:xfrm>
              <a:custGeom>
                <a:avLst/>
                <a:gdLst>
                  <a:gd name="T0" fmla="*/ 0 w 256"/>
                  <a:gd name="T1" fmla="*/ 0 h 356"/>
                  <a:gd name="T2" fmla="*/ 0 w 256"/>
                  <a:gd name="T3" fmla="*/ 0 h 356"/>
                  <a:gd name="T4" fmla="*/ 0 w 256"/>
                  <a:gd name="T5" fmla="*/ 0 h 356"/>
                  <a:gd name="T6" fmla="*/ 0 w 256"/>
                  <a:gd name="T7" fmla="*/ 0 h 356"/>
                  <a:gd name="T8" fmla="*/ 0 w 256"/>
                  <a:gd name="T9" fmla="*/ 0 h 356"/>
                  <a:gd name="T10" fmla="*/ 0 w 256"/>
                  <a:gd name="T11" fmla="*/ 0 h 356"/>
                  <a:gd name="T12" fmla="*/ 0 w 256"/>
                  <a:gd name="T13" fmla="*/ 0 h 356"/>
                  <a:gd name="T14" fmla="*/ 0 w 256"/>
                  <a:gd name="T15" fmla="*/ 0 h 356"/>
                  <a:gd name="T16" fmla="*/ 0 w 256"/>
                  <a:gd name="T17" fmla="*/ 0 h 356"/>
                  <a:gd name="T18" fmla="*/ 0 w 256"/>
                  <a:gd name="T19" fmla="*/ 0 h 356"/>
                  <a:gd name="T20" fmla="*/ 0 w 256"/>
                  <a:gd name="T21" fmla="*/ 0 h 356"/>
                  <a:gd name="T22" fmla="*/ 0 w 256"/>
                  <a:gd name="T23" fmla="*/ 0 h 356"/>
                  <a:gd name="T24" fmla="*/ 0 w 256"/>
                  <a:gd name="T25" fmla="*/ 0 h 356"/>
                  <a:gd name="T26" fmla="*/ 0 w 256"/>
                  <a:gd name="T27" fmla="*/ 0 h 356"/>
                  <a:gd name="T28" fmla="*/ 0 w 256"/>
                  <a:gd name="T29" fmla="*/ 0 h 356"/>
                  <a:gd name="T30" fmla="*/ 0 w 256"/>
                  <a:gd name="T31" fmla="*/ 0 h 356"/>
                  <a:gd name="T32" fmla="*/ 0 w 256"/>
                  <a:gd name="T33" fmla="*/ 0 h 356"/>
                  <a:gd name="T34" fmla="*/ 0 w 256"/>
                  <a:gd name="T35" fmla="*/ 0 h 356"/>
                  <a:gd name="T36" fmla="*/ 0 w 256"/>
                  <a:gd name="T37" fmla="*/ 0 h 356"/>
                  <a:gd name="T38" fmla="*/ 0 w 256"/>
                  <a:gd name="T39" fmla="*/ 0 h 356"/>
                  <a:gd name="T40" fmla="*/ 0 w 256"/>
                  <a:gd name="T41" fmla="*/ 0 h 356"/>
                  <a:gd name="T42" fmla="*/ 0 w 256"/>
                  <a:gd name="T43" fmla="*/ 0 h 356"/>
                  <a:gd name="T44" fmla="*/ 0 w 256"/>
                  <a:gd name="T45" fmla="*/ 0 h 356"/>
                  <a:gd name="T46" fmla="*/ 0 w 256"/>
                  <a:gd name="T47" fmla="*/ 0 h 356"/>
                  <a:gd name="T48" fmla="*/ 0 w 256"/>
                  <a:gd name="T49" fmla="*/ 0 h 356"/>
                  <a:gd name="T50" fmla="*/ 0 w 256"/>
                  <a:gd name="T51" fmla="*/ 0 h 356"/>
                  <a:gd name="T52" fmla="*/ 0 w 256"/>
                  <a:gd name="T53" fmla="*/ 0 h 356"/>
                  <a:gd name="T54" fmla="*/ 0 w 256"/>
                  <a:gd name="T55" fmla="*/ 0 h 356"/>
                  <a:gd name="T56" fmla="*/ 0 w 256"/>
                  <a:gd name="T57" fmla="*/ 0 h 356"/>
                  <a:gd name="T58" fmla="*/ 0 w 256"/>
                  <a:gd name="T59" fmla="*/ 0 h 356"/>
                  <a:gd name="T60" fmla="*/ 0 w 256"/>
                  <a:gd name="T61" fmla="*/ 0 h 356"/>
                  <a:gd name="T62" fmla="*/ 0 w 256"/>
                  <a:gd name="T63" fmla="*/ 0 h 356"/>
                  <a:gd name="T64" fmla="*/ 0 w 256"/>
                  <a:gd name="T65" fmla="*/ 0 h 356"/>
                  <a:gd name="T66" fmla="*/ 0 w 256"/>
                  <a:gd name="T67" fmla="*/ 0 h 356"/>
                  <a:gd name="T68" fmla="*/ 0 w 256"/>
                  <a:gd name="T69" fmla="*/ 0 h 356"/>
                  <a:gd name="T70" fmla="*/ 0 w 256"/>
                  <a:gd name="T71" fmla="*/ 0 h 356"/>
                  <a:gd name="T72" fmla="*/ 0 w 256"/>
                  <a:gd name="T73" fmla="*/ 0 h 356"/>
                  <a:gd name="T74" fmla="*/ 0 w 256"/>
                  <a:gd name="T75" fmla="*/ 0 h 356"/>
                  <a:gd name="T76" fmla="*/ 0 w 256"/>
                  <a:gd name="T77" fmla="*/ 0 h 356"/>
                  <a:gd name="T78" fmla="*/ 0 w 256"/>
                  <a:gd name="T79" fmla="*/ 0 h 356"/>
                  <a:gd name="T80" fmla="*/ 0 w 256"/>
                  <a:gd name="T81" fmla="*/ 0 h 356"/>
                  <a:gd name="T82" fmla="*/ 0 w 256"/>
                  <a:gd name="T83" fmla="*/ 0 h 356"/>
                  <a:gd name="T84" fmla="*/ 0 w 256"/>
                  <a:gd name="T85" fmla="*/ 0 h 356"/>
                  <a:gd name="T86" fmla="*/ 0 w 256"/>
                  <a:gd name="T87" fmla="*/ 0 h 356"/>
                  <a:gd name="T88" fmla="*/ 0 w 256"/>
                  <a:gd name="T89" fmla="*/ 0 h 356"/>
                  <a:gd name="T90" fmla="*/ 0 w 256"/>
                  <a:gd name="T91" fmla="*/ 0 h 356"/>
                  <a:gd name="T92" fmla="*/ 0 w 256"/>
                  <a:gd name="T93" fmla="*/ 0 h 356"/>
                  <a:gd name="T94" fmla="*/ 0 w 256"/>
                  <a:gd name="T95" fmla="*/ 0 h 35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56"/>
                  <a:gd name="T145" fmla="*/ 0 h 356"/>
                  <a:gd name="T146" fmla="*/ 256 w 256"/>
                  <a:gd name="T147" fmla="*/ 356 h 35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56" h="356">
                    <a:moveTo>
                      <a:pt x="3" y="130"/>
                    </a:moveTo>
                    <a:lnTo>
                      <a:pt x="11" y="155"/>
                    </a:lnTo>
                    <a:lnTo>
                      <a:pt x="26" y="167"/>
                    </a:lnTo>
                    <a:lnTo>
                      <a:pt x="35" y="187"/>
                    </a:lnTo>
                    <a:lnTo>
                      <a:pt x="45" y="203"/>
                    </a:lnTo>
                    <a:lnTo>
                      <a:pt x="61" y="218"/>
                    </a:lnTo>
                    <a:lnTo>
                      <a:pt x="73" y="227"/>
                    </a:lnTo>
                    <a:lnTo>
                      <a:pt x="93" y="238"/>
                    </a:lnTo>
                    <a:lnTo>
                      <a:pt x="96" y="252"/>
                    </a:lnTo>
                    <a:lnTo>
                      <a:pt x="96" y="270"/>
                    </a:lnTo>
                    <a:lnTo>
                      <a:pt x="91" y="315"/>
                    </a:lnTo>
                    <a:lnTo>
                      <a:pt x="127" y="341"/>
                    </a:lnTo>
                    <a:lnTo>
                      <a:pt x="157" y="354"/>
                    </a:lnTo>
                    <a:lnTo>
                      <a:pt x="182" y="356"/>
                    </a:lnTo>
                    <a:lnTo>
                      <a:pt x="207" y="354"/>
                    </a:lnTo>
                    <a:lnTo>
                      <a:pt x="216" y="325"/>
                    </a:lnTo>
                    <a:lnTo>
                      <a:pt x="222" y="260"/>
                    </a:lnTo>
                    <a:lnTo>
                      <a:pt x="237" y="237"/>
                    </a:lnTo>
                    <a:lnTo>
                      <a:pt x="248" y="204"/>
                    </a:lnTo>
                    <a:lnTo>
                      <a:pt x="250" y="173"/>
                    </a:lnTo>
                    <a:lnTo>
                      <a:pt x="255" y="131"/>
                    </a:lnTo>
                    <a:lnTo>
                      <a:pt x="256" y="107"/>
                    </a:lnTo>
                    <a:lnTo>
                      <a:pt x="255" y="92"/>
                    </a:lnTo>
                    <a:lnTo>
                      <a:pt x="248" y="66"/>
                    </a:lnTo>
                    <a:lnTo>
                      <a:pt x="234" y="52"/>
                    </a:lnTo>
                    <a:lnTo>
                      <a:pt x="215" y="48"/>
                    </a:lnTo>
                    <a:lnTo>
                      <a:pt x="208" y="33"/>
                    </a:lnTo>
                    <a:lnTo>
                      <a:pt x="191" y="23"/>
                    </a:lnTo>
                    <a:lnTo>
                      <a:pt x="173" y="33"/>
                    </a:lnTo>
                    <a:lnTo>
                      <a:pt x="160" y="12"/>
                    </a:lnTo>
                    <a:lnTo>
                      <a:pt x="140" y="5"/>
                    </a:lnTo>
                    <a:lnTo>
                      <a:pt x="118" y="24"/>
                    </a:lnTo>
                    <a:lnTo>
                      <a:pt x="108" y="0"/>
                    </a:lnTo>
                    <a:lnTo>
                      <a:pt x="78" y="3"/>
                    </a:lnTo>
                    <a:lnTo>
                      <a:pt x="63" y="42"/>
                    </a:lnTo>
                    <a:lnTo>
                      <a:pt x="60" y="64"/>
                    </a:lnTo>
                    <a:lnTo>
                      <a:pt x="57" y="93"/>
                    </a:lnTo>
                    <a:lnTo>
                      <a:pt x="51" y="131"/>
                    </a:lnTo>
                    <a:lnTo>
                      <a:pt x="43" y="116"/>
                    </a:lnTo>
                    <a:lnTo>
                      <a:pt x="39" y="89"/>
                    </a:lnTo>
                    <a:lnTo>
                      <a:pt x="34" y="70"/>
                    </a:lnTo>
                    <a:lnTo>
                      <a:pt x="27" y="61"/>
                    </a:lnTo>
                    <a:lnTo>
                      <a:pt x="12" y="54"/>
                    </a:lnTo>
                    <a:lnTo>
                      <a:pt x="4" y="57"/>
                    </a:lnTo>
                    <a:lnTo>
                      <a:pt x="0" y="66"/>
                    </a:lnTo>
                    <a:lnTo>
                      <a:pt x="5" y="80"/>
                    </a:lnTo>
                    <a:lnTo>
                      <a:pt x="7" y="107"/>
                    </a:lnTo>
                    <a:lnTo>
                      <a:pt x="3" y="130"/>
                    </a:lnTo>
                    <a:close/>
                  </a:path>
                </a:pathLst>
              </a:custGeom>
              <a:solidFill>
                <a:srgbClr val="FFC080"/>
              </a:solidFill>
              <a:ln w="3175">
                <a:solidFill>
                  <a:srgbClr val="402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61" name="Freeform 110"/>
              <p:cNvSpPr>
                <a:spLocks/>
              </p:cNvSpPr>
              <p:nvPr/>
            </p:nvSpPr>
            <p:spPr bwMode="auto">
              <a:xfrm>
                <a:off x="320" y="1820"/>
                <a:ext cx="26" cy="27"/>
              </a:xfrm>
              <a:custGeom>
                <a:avLst/>
                <a:gdLst>
                  <a:gd name="T0" fmla="*/ 0 w 129"/>
                  <a:gd name="T1" fmla="*/ 0 h 134"/>
                  <a:gd name="T2" fmla="*/ 0 w 129"/>
                  <a:gd name="T3" fmla="*/ 0 h 134"/>
                  <a:gd name="T4" fmla="*/ 0 w 129"/>
                  <a:gd name="T5" fmla="*/ 0 h 134"/>
                  <a:gd name="T6" fmla="*/ 0 w 129"/>
                  <a:gd name="T7" fmla="*/ 0 h 134"/>
                  <a:gd name="T8" fmla="*/ 0 w 129"/>
                  <a:gd name="T9" fmla="*/ 0 h 134"/>
                  <a:gd name="T10" fmla="*/ 0 w 129"/>
                  <a:gd name="T11" fmla="*/ 0 h 134"/>
                  <a:gd name="T12" fmla="*/ 0 w 129"/>
                  <a:gd name="T13" fmla="*/ 0 h 134"/>
                  <a:gd name="T14" fmla="*/ 0 w 129"/>
                  <a:gd name="T15" fmla="*/ 0 h 134"/>
                  <a:gd name="T16" fmla="*/ 0 w 129"/>
                  <a:gd name="T17" fmla="*/ 0 h 134"/>
                  <a:gd name="T18" fmla="*/ 0 w 129"/>
                  <a:gd name="T19" fmla="*/ 0 h 134"/>
                  <a:gd name="T20" fmla="*/ 0 w 129"/>
                  <a:gd name="T21" fmla="*/ 0 h 134"/>
                  <a:gd name="T22" fmla="*/ 0 w 129"/>
                  <a:gd name="T23" fmla="*/ 0 h 134"/>
                  <a:gd name="T24" fmla="*/ 0 w 129"/>
                  <a:gd name="T25" fmla="*/ 0 h 134"/>
                  <a:gd name="T26" fmla="*/ 0 w 129"/>
                  <a:gd name="T27" fmla="*/ 0 h 134"/>
                  <a:gd name="T28" fmla="*/ 0 w 129"/>
                  <a:gd name="T29" fmla="*/ 0 h 134"/>
                  <a:gd name="T30" fmla="*/ 0 w 129"/>
                  <a:gd name="T31" fmla="*/ 0 h 134"/>
                  <a:gd name="T32" fmla="*/ 0 w 129"/>
                  <a:gd name="T33" fmla="*/ 0 h 134"/>
                  <a:gd name="T34" fmla="*/ 0 w 129"/>
                  <a:gd name="T35" fmla="*/ 0 h 134"/>
                  <a:gd name="T36" fmla="*/ 0 w 129"/>
                  <a:gd name="T37" fmla="*/ 0 h 134"/>
                  <a:gd name="T38" fmla="*/ 0 w 129"/>
                  <a:gd name="T39" fmla="*/ 0 h 134"/>
                  <a:gd name="T40" fmla="*/ 0 w 129"/>
                  <a:gd name="T41" fmla="*/ 0 h 134"/>
                  <a:gd name="T42" fmla="*/ 0 w 129"/>
                  <a:gd name="T43" fmla="*/ 0 h 134"/>
                  <a:gd name="T44" fmla="*/ 0 w 129"/>
                  <a:gd name="T45" fmla="*/ 0 h 134"/>
                  <a:gd name="T46" fmla="*/ 0 w 129"/>
                  <a:gd name="T47" fmla="*/ 0 h 134"/>
                  <a:gd name="T48" fmla="*/ 0 w 129"/>
                  <a:gd name="T49" fmla="*/ 0 h 134"/>
                  <a:gd name="T50" fmla="*/ 0 w 129"/>
                  <a:gd name="T51" fmla="*/ 0 h 134"/>
                  <a:gd name="T52" fmla="*/ 0 w 129"/>
                  <a:gd name="T53" fmla="*/ 0 h 134"/>
                  <a:gd name="T54" fmla="*/ 0 w 129"/>
                  <a:gd name="T55" fmla="*/ 0 h 134"/>
                  <a:gd name="T56" fmla="*/ 0 w 129"/>
                  <a:gd name="T57" fmla="*/ 0 h 134"/>
                  <a:gd name="T58" fmla="*/ 0 w 129"/>
                  <a:gd name="T59" fmla="*/ 0 h 134"/>
                  <a:gd name="T60" fmla="*/ 0 w 129"/>
                  <a:gd name="T61" fmla="*/ 0 h 134"/>
                  <a:gd name="T62" fmla="*/ 0 w 129"/>
                  <a:gd name="T63" fmla="*/ 0 h 134"/>
                  <a:gd name="T64" fmla="*/ 0 w 129"/>
                  <a:gd name="T65" fmla="*/ 0 h 134"/>
                  <a:gd name="T66" fmla="*/ 0 w 129"/>
                  <a:gd name="T67" fmla="*/ 0 h 134"/>
                  <a:gd name="T68" fmla="*/ 0 w 129"/>
                  <a:gd name="T69" fmla="*/ 0 h 134"/>
                  <a:gd name="T70" fmla="*/ 0 w 129"/>
                  <a:gd name="T71" fmla="*/ 0 h 134"/>
                  <a:gd name="T72" fmla="*/ 0 w 129"/>
                  <a:gd name="T73" fmla="*/ 0 h 134"/>
                  <a:gd name="T74" fmla="*/ 0 w 129"/>
                  <a:gd name="T75" fmla="*/ 0 h 134"/>
                  <a:gd name="T76" fmla="*/ 0 w 129"/>
                  <a:gd name="T77" fmla="*/ 0 h 134"/>
                  <a:gd name="T78" fmla="*/ 0 w 129"/>
                  <a:gd name="T79" fmla="*/ 0 h 134"/>
                  <a:gd name="T80" fmla="*/ 0 w 129"/>
                  <a:gd name="T81" fmla="*/ 0 h 134"/>
                  <a:gd name="T82" fmla="*/ 0 w 129"/>
                  <a:gd name="T83" fmla="*/ 0 h 134"/>
                  <a:gd name="T84" fmla="*/ 0 w 129"/>
                  <a:gd name="T85" fmla="*/ 0 h 134"/>
                  <a:gd name="T86" fmla="*/ 0 w 129"/>
                  <a:gd name="T87" fmla="*/ 0 h 134"/>
                  <a:gd name="T88" fmla="*/ 0 w 129"/>
                  <a:gd name="T89" fmla="*/ 0 h 134"/>
                  <a:gd name="T90" fmla="*/ 0 w 129"/>
                  <a:gd name="T91" fmla="*/ 0 h 134"/>
                  <a:gd name="T92" fmla="*/ 0 w 129"/>
                  <a:gd name="T93" fmla="*/ 0 h 134"/>
                  <a:gd name="T94" fmla="*/ 0 w 129"/>
                  <a:gd name="T95" fmla="*/ 0 h 134"/>
                  <a:gd name="T96" fmla="*/ 0 w 129"/>
                  <a:gd name="T97" fmla="*/ 0 h 134"/>
                  <a:gd name="T98" fmla="*/ 0 w 129"/>
                  <a:gd name="T99" fmla="*/ 0 h 13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29"/>
                  <a:gd name="T151" fmla="*/ 0 h 134"/>
                  <a:gd name="T152" fmla="*/ 129 w 129"/>
                  <a:gd name="T153" fmla="*/ 134 h 13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29" h="134">
                    <a:moveTo>
                      <a:pt x="6" y="2"/>
                    </a:moveTo>
                    <a:lnTo>
                      <a:pt x="13" y="30"/>
                    </a:lnTo>
                    <a:lnTo>
                      <a:pt x="22" y="49"/>
                    </a:lnTo>
                    <a:lnTo>
                      <a:pt x="11" y="91"/>
                    </a:lnTo>
                    <a:lnTo>
                      <a:pt x="18" y="100"/>
                    </a:lnTo>
                    <a:lnTo>
                      <a:pt x="28" y="104"/>
                    </a:lnTo>
                    <a:lnTo>
                      <a:pt x="41" y="102"/>
                    </a:lnTo>
                    <a:lnTo>
                      <a:pt x="51" y="79"/>
                    </a:lnTo>
                    <a:lnTo>
                      <a:pt x="60" y="61"/>
                    </a:lnTo>
                    <a:lnTo>
                      <a:pt x="55" y="36"/>
                    </a:lnTo>
                    <a:lnTo>
                      <a:pt x="53" y="9"/>
                    </a:lnTo>
                    <a:lnTo>
                      <a:pt x="60" y="12"/>
                    </a:lnTo>
                    <a:lnTo>
                      <a:pt x="62" y="37"/>
                    </a:lnTo>
                    <a:lnTo>
                      <a:pt x="65" y="54"/>
                    </a:lnTo>
                    <a:lnTo>
                      <a:pt x="65" y="68"/>
                    </a:lnTo>
                    <a:lnTo>
                      <a:pt x="56" y="83"/>
                    </a:lnTo>
                    <a:lnTo>
                      <a:pt x="47" y="100"/>
                    </a:lnTo>
                    <a:lnTo>
                      <a:pt x="46" y="116"/>
                    </a:lnTo>
                    <a:lnTo>
                      <a:pt x="56" y="123"/>
                    </a:lnTo>
                    <a:lnTo>
                      <a:pt x="75" y="120"/>
                    </a:lnTo>
                    <a:lnTo>
                      <a:pt x="86" y="106"/>
                    </a:lnTo>
                    <a:lnTo>
                      <a:pt x="104" y="84"/>
                    </a:lnTo>
                    <a:lnTo>
                      <a:pt x="103" y="70"/>
                    </a:lnTo>
                    <a:lnTo>
                      <a:pt x="101" y="45"/>
                    </a:lnTo>
                    <a:lnTo>
                      <a:pt x="107" y="65"/>
                    </a:lnTo>
                    <a:lnTo>
                      <a:pt x="108" y="84"/>
                    </a:lnTo>
                    <a:lnTo>
                      <a:pt x="94" y="103"/>
                    </a:lnTo>
                    <a:lnTo>
                      <a:pt x="93" y="117"/>
                    </a:lnTo>
                    <a:lnTo>
                      <a:pt x="96" y="128"/>
                    </a:lnTo>
                    <a:lnTo>
                      <a:pt x="104" y="131"/>
                    </a:lnTo>
                    <a:lnTo>
                      <a:pt x="113" y="125"/>
                    </a:lnTo>
                    <a:lnTo>
                      <a:pt x="129" y="109"/>
                    </a:lnTo>
                    <a:lnTo>
                      <a:pt x="116" y="127"/>
                    </a:lnTo>
                    <a:lnTo>
                      <a:pt x="111" y="134"/>
                    </a:lnTo>
                    <a:lnTo>
                      <a:pt x="97" y="134"/>
                    </a:lnTo>
                    <a:lnTo>
                      <a:pt x="91" y="126"/>
                    </a:lnTo>
                    <a:lnTo>
                      <a:pt x="87" y="114"/>
                    </a:lnTo>
                    <a:lnTo>
                      <a:pt x="79" y="125"/>
                    </a:lnTo>
                    <a:lnTo>
                      <a:pt x="63" y="127"/>
                    </a:lnTo>
                    <a:lnTo>
                      <a:pt x="49" y="127"/>
                    </a:lnTo>
                    <a:lnTo>
                      <a:pt x="43" y="116"/>
                    </a:lnTo>
                    <a:lnTo>
                      <a:pt x="41" y="106"/>
                    </a:lnTo>
                    <a:lnTo>
                      <a:pt x="35" y="109"/>
                    </a:lnTo>
                    <a:lnTo>
                      <a:pt x="24" y="109"/>
                    </a:lnTo>
                    <a:lnTo>
                      <a:pt x="11" y="101"/>
                    </a:lnTo>
                    <a:lnTo>
                      <a:pt x="8" y="86"/>
                    </a:lnTo>
                    <a:lnTo>
                      <a:pt x="18" y="51"/>
                    </a:lnTo>
                    <a:lnTo>
                      <a:pt x="7" y="29"/>
                    </a:lnTo>
                    <a:lnTo>
                      <a:pt x="0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62" name="Freeform 111"/>
              <p:cNvSpPr>
                <a:spLocks/>
              </p:cNvSpPr>
              <p:nvPr/>
            </p:nvSpPr>
            <p:spPr bwMode="auto">
              <a:xfrm>
                <a:off x="325" y="1834"/>
                <a:ext cx="4" cy="1"/>
              </a:xfrm>
              <a:custGeom>
                <a:avLst/>
                <a:gdLst>
                  <a:gd name="T0" fmla="*/ 0 w 20"/>
                  <a:gd name="T1" fmla="*/ 0 h 5"/>
                  <a:gd name="T2" fmla="*/ 0 w 20"/>
                  <a:gd name="T3" fmla="*/ 0 h 5"/>
                  <a:gd name="T4" fmla="*/ 0 w 20"/>
                  <a:gd name="T5" fmla="*/ 0 h 5"/>
                  <a:gd name="T6" fmla="*/ 0 w 20"/>
                  <a:gd name="T7" fmla="*/ 0 h 5"/>
                  <a:gd name="T8" fmla="*/ 0 w 20"/>
                  <a:gd name="T9" fmla="*/ 0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"/>
                  <a:gd name="T16" fmla="*/ 0 h 5"/>
                  <a:gd name="T17" fmla="*/ 20 w 20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" h="5">
                    <a:moveTo>
                      <a:pt x="0" y="5"/>
                    </a:moveTo>
                    <a:lnTo>
                      <a:pt x="6" y="4"/>
                    </a:lnTo>
                    <a:lnTo>
                      <a:pt x="20" y="4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63" name="Freeform 112"/>
              <p:cNvSpPr>
                <a:spLocks/>
              </p:cNvSpPr>
              <p:nvPr/>
            </p:nvSpPr>
            <p:spPr bwMode="auto">
              <a:xfrm>
                <a:off x="330" y="1838"/>
                <a:ext cx="6" cy="2"/>
              </a:xfrm>
              <a:custGeom>
                <a:avLst/>
                <a:gdLst>
                  <a:gd name="T0" fmla="*/ 0 w 27"/>
                  <a:gd name="T1" fmla="*/ 0 h 9"/>
                  <a:gd name="T2" fmla="*/ 0 w 27"/>
                  <a:gd name="T3" fmla="*/ 0 h 9"/>
                  <a:gd name="T4" fmla="*/ 0 w 27"/>
                  <a:gd name="T5" fmla="*/ 0 h 9"/>
                  <a:gd name="T6" fmla="*/ 0 w 27"/>
                  <a:gd name="T7" fmla="*/ 0 h 9"/>
                  <a:gd name="T8" fmla="*/ 0 w 27"/>
                  <a:gd name="T9" fmla="*/ 0 h 9"/>
                  <a:gd name="T10" fmla="*/ 0 w 27"/>
                  <a:gd name="T11" fmla="*/ 0 h 9"/>
                  <a:gd name="T12" fmla="*/ 0 w 27"/>
                  <a:gd name="T13" fmla="*/ 0 h 9"/>
                  <a:gd name="T14" fmla="*/ 0 w 27"/>
                  <a:gd name="T15" fmla="*/ 0 h 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7"/>
                  <a:gd name="T25" fmla="*/ 0 h 9"/>
                  <a:gd name="T26" fmla="*/ 27 w 27"/>
                  <a:gd name="T27" fmla="*/ 9 h 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7" h="9">
                    <a:moveTo>
                      <a:pt x="27" y="7"/>
                    </a:moveTo>
                    <a:lnTo>
                      <a:pt x="23" y="3"/>
                    </a:lnTo>
                    <a:lnTo>
                      <a:pt x="17" y="1"/>
                    </a:lnTo>
                    <a:lnTo>
                      <a:pt x="6" y="0"/>
                    </a:lnTo>
                    <a:lnTo>
                      <a:pt x="0" y="9"/>
                    </a:lnTo>
                    <a:lnTo>
                      <a:pt x="8" y="3"/>
                    </a:lnTo>
                    <a:lnTo>
                      <a:pt x="15" y="2"/>
                    </a:lnTo>
                    <a:lnTo>
                      <a:pt x="27" y="7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64" name="Freeform 113"/>
              <p:cNvSpPr>
                <a:spLocks/>
              </p:cNvSpPr>
              <p:nvPr/>
            </p:nvSpPr>
            <p:spPr bwMode="auto">
              <a:xfrm>
                <a:off x="340" y="1841"/>
                <a:ext cx="4" cy="1"/>
              </a:xfrm>
              <a:custGeom>
                <a:avLst/>
                <a:gdLst>
                  <a:gd name="T0" fmla="*/ 0 w 20"/>
                  <a:gd name="T1" fmla="*/ 0 h 4"/>
                  <a:gd name="T2" fmla="*/ 0 w 20"/>
                  <a:gd name="T3" fmla="*/ 0 h 4"/>
                  <a:gd name="T4" fmla="*/ 0 w 20"/>
                  <a:gd name="T5" fmla="*/ 0 h 4"/>
                  <a:gd name="T6" fmla="*/ 0 w 20"/>
                  <a:gd name="T7" fmla="*/ 0 h 4"/>
                  <a:gd name="T8" fmla="*/ 0 w 20"/>
                  <a:gd name="T9" fmla="*/ 0 h 4"/>
                  <a:gd name="T10" fmla="*/ 0 w 20"/>
                  <a:gd name="T11" fmla="*/ 0 h 4"/>
                  <a:gd name="T12" fmla="*/ 0 w 20"/>
                  <a:gd name="T13" fmla="*/ 0 h 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"/>
                  <a:gd name="T22" fmla="*/ 0 h 4"/>
                  <a:gd name="T23" fmla="*/ 20 w 20"/>
                  <a:gd name="T24" fmla="*/ 4 h 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" h="4">
                    <a:moveTo>
                      <a:pt x="0" y="2"/>
                    </a:moveTo>
                    <a:lnTo>
                      <a:pt x="4" y="0"/>
                    </a:lnTo>
                    <a:lnTo>
                      <a:pt x="11" y="0"/>
                    </a:lnTo>
                    <a:lnTo>
                      <a:pt x="20" y="4"/>
                    </a:lnTo>
                    <a:lnTo>
                      <a:pt x="15" y="3"/>
                    </a:lnTo>
                    <a:lnTo>
                      <a:pt x="11" y="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65" name="Freeform 114"/>
              <p:cNvSpPr>
                <a:spLocks/>
              </p:cNvSpPr>
              <p:nvPr/>
            </p:nvSpPr>
            <p:spPr bwMode="auto">
              <a:xfrm>
                <a:off x="323" y="1845"/>
                <a:ext cx="6" cy="15"/>
              </a:xfrm>
              <a:custGeom>
                <a:avLst/>
                <a:gdLst>
                  <a:gd name="T0" fmla="*/ 0 w 31"/>
                  <a:gd name="T1" fmla="*/ 0 h 74"/>
                  <a:gd name="T2" fmla="*/ 0 w 31"/>
                  <a:gd name="T3" fmla="*/ 0 h 74"/>
                  <a:gd name="T4" fmla="*/ 0 w 31"/>
                  <a:gd name="T5" fmla="*/ 0 h 74"/>
                  <a:gd name="T6" fmla="*/ 0 w 31"/>
                  <a:gd name="T7" fmla="*/ 0 h 74"/>
                  <a:gd name="T8" fmla="*/ 0 w 31"/>
                  <a:gd name="T9" fmla="*/ 0 h 74"/>
                  <a:gd name="T10" fmla="*/ 0 w 31"/>
                  <a:gd name="T11" fmla="*/ 0 h 74"/>
                  <a:gd name="T12" fmla="*/ 0 w 31"/>
                  <a:gd name="T13" fmla="*/ 0 h 74"/>
                  <a:gd name="T14" fmla="*/ 0 w 31"/>
                  <a:gd name="T15" fmla="*/ 0 h 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"/>
                  <a:gd name="T25" fmla="*/ 0 h 74"/>
                  <a:gd name="T26" fmla="*/ 31 w 31"/>
                  <a:gd name="T27" fmla="*/ 74 h 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" h="74">
                    <a:moveTo>
                      <a:pt x="0" y="0"/>
                    </a:moveTo>
                    <a:lnTo>
                      <a:pt x="17" y="19"/>
                    </a:lnTo>
                    <a:lnTo>
                      <a:pt x="25" y="42"/>
                    </a:lnTo>
                    <a:lnTo>
                      <a:pt x="26" y="74"/>
                    </a:lnTo>
                    <a:lnTo>
                      <a:pt x="31" y="49"/>
                    </a:lnTo>
                    <a:lnTo>
                      <a:pt x="29" y="29"/>
                    </a:lnTo>
                    <a:lnTo>
                      <a:pt x="24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66" name="Freeform 115"/>
              <p:cNvSpPr>
                <a:spLocks/>
              </p:cNvSpPr>
              <p:nvPr/>
            </p:nvSpPr>
            <p:spPr bwMode="auto">
              <a:xfrm>
                <a:off x="308" y="1839"/>
                <a:ext cx="10" cy="5"/>
              </a:xfrm>
              <a:custGeom>
                <a:avLst/>
                <a:gdLst>
                  <a:gd name="T0" fmla="*/ 0 w 50"/>
                  <a:gd name="T1" fmla="*/ 0 h 25"/>
                  <a:gd name="T2" fmla="*/ 0 w 50"/>
                  <a:gd name="T3" fmla="*/ 0 h 25"/>
                  <a:gd name="T4" fmla="*/ 0 w 50"/>
                  <a:gd name="T5" fmla="*/ 0 h 25"/>
                  <a:gd name="T6" fmla="*/ 0 w 50"/>
                  <a:gd name="T7" fmla="*/ 0 h 25"/>
                  <a:gd name="T8" fmla="*/ 0 w 50"/>
                  <a:gd name="T9" fmla="*/ 0 h 25"/>
                  <a:gd name="T10" fmla="*/ 0 w 50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0"/>
                  <a:gd name="T19" fmla="*/ 0 h 25"/>
                  <a:gd name="T20" fmla="*/ 50 w 50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0" h="25">
                    <a:moveTo>
                      <a:pt x="0" y="11"/>
                    </a:moveTo>
                    <a:lnTo>
                      <a:pt x="19" y="13"/>
                    </a:lnTo>
                    <a:lnTo>
                      <a:pt x="50" y="25"/>
                    </a:lnTo>
                    <a:lnTo>
                      <a:pt x="28" y="9"/>
                    </a:lnTo>
                    <a:lnTo>
                      <a:pt x="1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67" name="Freeform 116"/>
              <p:cNvSpPr>
                <a:spLocks/>
              </p:cNvSpPr>
              <p:nvPr/>
            </p:nvSpPr>
            <p:spPr bwMode="auto">
              <a:xfrm>
                <a:off x="321" y="1862"/>
                <a:ext cx="7" cy="7"/>
              </a:xfrm>
              <a:custGeom>
                <a:avLst/>
                <a:gdLst>
                  <a:gd name="T0" fmla="*/ 0 w 39"/>
                  <a:gd name="T1" fmla="*/ 0 h 33"/>
                  <a:gd name="T2" fmla="*/ 0 w 39"/>
                  <a:gd name="T3" fmla="*/ 0 h 33"/>
                  <a:gd name="T4" fmla="*/ 0 w 39"/>
                  <a:gd name="T5" fmla="*/ 0 h 33"/>
                  <a:gd name="T6" fmla="*/ 0 w 39"/>
                  <a:gd name="T7" fmla="*/ 0 h 33"/>
                  <a:gd name="T8" fmla="*/ 0 w 39"/>
                  <a:gd name="T9" fmla="*/ 0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33"/>
                  <a:gd name="T17" fmla="*/ 39 w 39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33">
                    <a:moveTo>
                      <a:pt x="39" y="0"/>
                    </a:moveTo>
                    <a:lnTo>
                      <a:pt x="20" y="21"/>
                    </a:lnTo>
                    <a:lnTo>
                      <a:pt x="0" y="33"/>
                    </a:lnTo>
                    <a:lnTo>
                      <a:pt x="26" y="25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68" name="Freeform 117"/>
              <p:cNvSpPr>
                <a:spLocks/>
              </p:cNvSpPr>
              <p:nvPr/>
            </p:nvSpPr>
            <p:spPr bwMode="auto">
              <a:xfrm>
                <a:off x="332" y="1858"/>
                <a:ext cx="7" cy="7"/>
              </a:xfrm>
              <a:custGeom>
                <a:avLst/>
                <a:gdLst>
                  <a:gd name="T0" fmla="*/ 0 w 38"/>
                  <a:gd name="T1" fmla="*/ 0 h 35"/>
                  <a:gd name="T2" fmla="*/ 0 w 38"/>
                  <a:gd name="T3" fmla="*/ 0 h 35"/>
                  <a:gd name="T4" fmla="*/ 0 w 38"/>
                  <a:gd name="T5" fmla="*/ 0 h 35"/>
                  <a:gd name="T6" fmla="*/ 0 w 38"/>
                  <a:gd name="T7" fmla="*/ 0 h 35"/>
                  <a:gd name="T8" fmla="*/ 0 w 38"/>
                  <a:gd name="T9" fmla="*/ 0 h 35"/>
                  <a:gd name="T10" fmla="*/ 0 w 38"/>
                  <a:gd name="T11" fmla="*/ 0 h 35"/>
                  <a:gd name="T12" fmla="*/ 0 w 38"/>
                  <a:gd name="T13" fmla="*/ 0 h 35"/>
                  <a:gd name="T14" fmla="*/ 0 w 38"/>
                  <a:gd name="T15" fmla="*/ 0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"/>
                  <a:gd name="T25" fmla="*/ 0 h 35"/>
                  <a:gd name="T26" fmla="*/ 38 w 38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" h="35">
                    <a:moveTo>
                      <a:pt x="0" y="0"/>
                    </a:moveTo>
                    <a:lnTo>
                      <a:pt x="3" y="13"/>
                    </a:lnTo>
                    <a:lnTo>
                      <a:pt x="22" y="29"/>
                    </a:lnTo>
                    <a:lnTo>
                      <a:pt x="38" y="35"/>
                    </a:lnTo>
                    <a:lnTo>
                      <a:pt x="12" y="32"/>
                    </a:lnTo>
                    <a:lnTo>
                      <a:pt x="3" y="21"/>
                    </a:lnTo>
                    <a:lnTo>
                      <a:pt x="2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69" name="Freeform 118"/>
              <p:cNvSpPr>
                <a:spLocks/>
              </p:cNvSpPr>
              <p:nvPr/>
            </p:nvSpPr>
            <p:spPr bwMode="auto">
              <a:xfrm>
                <a:off x="278" y="1810"/>
                <a:ext cx="41" cy="31"/>
              </a:xfrm>
              <a:custGeom>
                <a:avLst/>
                <a:gdLst>
                  <a:gd name="T0" fmla="*/ 0 w 201"/>
                  <a:gd name="T1" fmla="*/ 0 h 158"/>
                  <a:gd name="T2" fmla="*/ 0 w 201"/>
                  <a:gd name="T3" fmla="*/ 0 h 158"/>
                  <a:gd name="T4" fmla="*/ 0 w 201"/>
                  <a:gd name="T5" fmla="*/ 0 h 158"/>
                  <a:gd name="T6" fmla="*/ 0 w 201"/>
                  <a:gd name="T7" fmla="*/ 0 h 158"/>
                  <a:gd name="T8" fmla="*/ 0 w 201"/>
                  <a:gd name="T9" fmla="*/ 0 h 158"/>
                  <a:gd name="T10" fmla="*/ 0 w 201"/>
                  <a:gd name="T11" fmla="*/ 0 h 158"/>
                  <a:gd name="T12" fmla="*/ 0 w 201"/>
                  <a:gd name="T13" fmla="*/ 0 h 15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58"/>
                  <a:gd name="T23" fmla="*/ 201 w 201"/>
                  <a:gd name="T24" fmla="*/ 158 h 15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58">
                    <a:moveTo>
                      <a:pt x="165" y="158"/>
                    </a:moveTo>
                    <a:lnTo>
                      <a:pt x="201" y="76"/>
                    </a:lnTo>
                    <a:lnTo>
                      <a:pt x="132" y="31"/>
                    </a:lnTo>
                    <a:lnTo>
                      <a:pt x="29" y="0"/>
                    </a:lnTo>
                    <a:lnTo>
                      <a:pt x="0" y="87"/>
                    </a:lnTo>
                    <a:lnTo>
                      <a:pt x="94" y="114"/>
                    </a:lnTo>
                    <a:lnTo>
                      <a:pt x="165" y="158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70" name="Oval 119"/>
              <p:cNvSpPr>
                <a:spLocks noChangeArrowheads="1"/>
              </p:cNvSpPr>
              <p:nvPr/>
            </p:nvSpPr>
            <p:spPr bwMode="auto">
              <a:xfrm>
                <a:off x="304" y="1824"/>
                <a:ext cx="7" cy="9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3200">
                  <a:solidFill>
                    <a:schemeClr val="tx1"/>
                  </a:solidFill>
                  <a:latin typeface="Tahoma" pitchFamily="34" charset="0"/>
                  <a:ea typeface="宋体" charset="-122"/>
                </a:endParaRPr>
              </a:p>
            </p:txBody>
          </p:sp>
          <p:sp>
            <p:nvSpPr>
              <p:cNvPr id="41471" name="Freeform 120"/>
              <p:cNvSpPr>
                <a:spLocks/>
              </p:cNvSpPr>
              <p:nvPr/>
            </p:nvSpPr>
            <p:spPr bwMode="auto">
              <a:xfrm>
                <a:off x="297" y="1826"/>
                <a:ext cx="10" cy="22"/>
              </a:xfrm>
              <a:custGeom>
                <a:avLst/>
                <a:gdLst>
                  <a:gd name="T0" fmla="*/ 0 w 52"/>
                  <a:gd name="T1" fmla="*/ 0 h 111"/>
                  <a:gd name="T2" fmla="*/ 0 w 52"/>
                  <a:gd name="T3" fmla="*/ 0 h 111"/>
                  <a:gd name="T4" fmla="*/ 0 w 52"/>
                  <a:gd name="T5" fmla="*/ 0 h 111"/>
                  <a:gd name="T6" fmla="*/ 0 w 52"/>
                  <a:gd name="T7" fmla="*/ 0 h 111"/>
                  <a:gd name="T8" fmla="*/ 0 w 52"/>
                  <a:gd name="T9" fmla="*/ 0 h 111"/>
                  <a:gd name="T10" fmla="*/ 0 w 52"/>
                  <a:gd name="T11" fmla="*/ 0 h 111"/>
                  <a:gd name="T12" fmla="*/ 0 w 52"/>
                  <a:gd name="T13" fmla="*/ 0 h 111"/>
                  <a:gd name="T14" fmla="*/ 0 w 52"/>
                  <a:gd name="T15" fmla="*/ 0 h 111"/>
                  <a:gd name="T16" fmla="*/ 0 w 52"/>
                  <a:gd name="T17" fmla="*/ 0 h 111"/>
                  <a:gd name="T18" fmla="*/ 0 w 52"/>
                  <a:gd name="T19" fmla="*/ 0 h 111"/>
                  <a:gd name="T20" fmla="*/ 0 w 52"/>
                  <a:gd name="T21" fmla="*/ 0 h 111"/>
                  <a:gd name="T22" fmla="*/ 0 w 52"/>
                  <a:gd name="T23" fmla="*/ 0 h 111"/>
                  <a:gd name="T24" fmla="*/ 0 w 52"/>
                  <a:gd name="T25" fmla="*/ 0 h 111"/>
                  <a:gd name="T26" fmla="*/ 0 w 52"/>
                  <a:gd name="T27" fmla="*/ 0 h 111"/>
                  <a:gd name="T28" fmla="*/ 0 w 52"/>
                  <a:gd name="T29" fmla="*/ 0 h 111"/>
                  <a:gd name="T30" fmla="*/ 0 w 52"/>
                  <a:gd name="T31" fmla="*/ 0 h 1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2"/>
                  <a:gd name="T49" fmla="*/ 0 h 111"/>
                  <a:gd name="T50" fmla="*/ 52 w 52"/>
                  <a:gd name="T51" fmla="*/ 111 h 1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2" h="111">
                    <a:moveTo>
                      <a:pt x="4" y="74"/>
                    </a:moveTo>
                    <a:lnTo>
                      <a:pt x="7" y="55"/>
                    </a:lnTo>
                    <a:lnTo>
                      <a:pt x="5" y="36"/>
                    </a:lnTo>
                    <a:lnTo>
                      <a:pt x="4" y="23"/>
                    </a:lnTo>
                    <a:lnTo>
                      <a:pt x="0" y="13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27" y="6"/>
                    </a:lnTo>
                    <a:lnTo>
                      <a:pt x="33" y="16"/>
                    </a:lnTo>
                    <a:lnTo>
                      <a:pt x="37" y="27"/>
                    </a:lnTo>
                    <a:lnTo>
                      <a:pt x="39" y="39"/>
                    </a:lnTo>
                    <a:lnTo>
                      <a:pt x="40" y="59"/>
                    </a:lnTo>
                    <a:lnTo>
                      <a:pt x="52" y="79"/>
                    </a:lnTo>
                    <a:lnTo>
                      <a:pt x="23" y="111"/>
                    </a:lnTo>
                    <a:lnTo>
                      <a:pt x="11" y="103"/>
                    </a:lnTo>
                    <a:lnTo>
                      <a:pt x="4" y="74"/>
                    </a:lnTo>
                    <a:close/>
                  </a:path>
                </a:pathLst>
              </a:custGeom>
              <a:solidFill>
                <a:srgbClr val="FFC080"/>
              </a:solidFill>
              <a:ln w="3175">
                <a:solidFill>
                  <a:srgbClr val="402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72" name="Freeform 121"/>
              <p:cNvSpPr>
                <a:spLocks/>
              </p:cNvSpPr>
              <p:nvPr/>
            </p:nvSpPr>
            <p:spPr bwMode="auto">
              <a:xfrm>
                <a:off x="301" y="1841"/>
                <a:ext cx="7" cy="7"/>
              </a:xfrm>
              <a:custGeom>
                <a:avLst/>
                <a:gdLst>
                  <a:gd name="T0" fmla="*/ 0 w 35"/>
                  <a:gd name="T1" fmla="*/ 0 h 34"/>
                  <a:gd name="T2" fmla="*/ 0 w 35"/>
                  <a:gd name="T3" fmla="*/ 0 h 34"/>
                  <a:gd name="T4" fmla="*/ 0 w 35"/>
                  <a:gd name="T5" fmla="*/ 0 h 34"/>
                  <a:gd name="T6" fmla="*/ 0 w 35"/>
                  <a:gd name="T7" fmla="*/ 0 h 34"/>
                  <a:gd name="T8" fmla="*/ 0 w 35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34"/>
                  <a:gd name="T17" fmla="*/ 35 w 35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34">
                    <a:moveTo>
                      <a:pt x="24" y="0"/>
                    </a:moveTo>
                    <a:lnTo>
                      <a:pt x="35" y="4"/>
                    </a:lnTo>
                    <a:lnTo>
                      <a:pt x="9" y="34"/>
                    </a:lnTo>
                    <a:lnTo>
                      <a:pt x="0" y="26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C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73" name="Freeform 122"/>
              <p:cNvSpPr>
                <a:spLocks/>
              </p:cNvSpPr>
              <p:nvPr/>
            </p:nvSpPr>
            <p:spPr bwMode="auto">
              <a:xfrm>
                <a:off x="312" y="1815"/>
                <a:ext cx="9" cy="20"/>
              </a:xfrm>
              <a:custGeom>
                <a:avLst/>
                <a:gdLst>
                  <a:gd name="T0" fmla="*/ 0 w 48"/>
                  <a:gd name="T1" fmla="*/ 0 h 97"/>
                  <a:gd name="T2" fmla="*/ 0 w 48"/>
                  <a:gd name="T3" fmla="*/ 0 h 97"/>
                  <a:gd name="T4" fmla="*/ 0 w 48"/>
                  <a:gd name="T5" fmla="*/ 0 h 97"/>
                  <a:gd name="T6" fmla="*/ 0 w 48"/>
                  <a:gd name="T7" fmla="*/ 0 h 97"/>
                  <a:gd name="T8" fmla="*/ 0 w 48"/>
                  <a:gd name="T9" fmla="*/ 0 h 97"/>
                  <a:gd name="T10" fmla="*/ 0 w 48"/>
                  <a:gd name="T11" fmla="*/ 0 h 97"/>
                  <a:gd name="T12" fmla="*/ 0 w 48"/>
                  <a:gd name="T13" fmla="*/ 0 h 97"/>
                  <a:gd name="T14" fmla="*/ 0 w 48"/>
                  <a:gd name="T15" fmla="*/ 0 h 97"/>
                  <a:gd name="T16" fmla="*/ 0 w 48"/>
                  <a:gd name="T17" fmla="*/ 0 h 97"/>
                  <a:gd name="T18" fmla="*/ 0 w 48"/>
                  <a:gd name="T19" fmla="*/ 0 h 97"/>
                  <a:gd name="T20" fmla="*/ 0 w 48"/>
                  <a:gd name="T21" fmla="*/ 0 h 97"/>
                  <a:gd name="T22" fmla="*/ 0 w 48"/>
                  <a:gd name="T23" fmla="*/ 0 h 97"/>
                  <a:gd name="T24" fmla="*/ 0 w 48"/>
                  <a:gd name="T25" fmla="*/ 0 h 97"/>
                  <a:gd name="T26" fmla="*/ 0 w 48"/>
                  <a:gd name="T27" fmla="*/ 0 h 97"/>
                  <a:gd name="T28" fmla="*/ 0 w 48"/>
                  <a:gd name="T29" fmla="*/ 0 h 97"/>
                  <a:gd name="T30" fmla="*/ 0 w 48"/>
                  <a:gd name="T31" fmla="*/ 0 h 97"/>
                  <a:gd name="T32" fmla="*/ 0 w 48"/>
                  <a:gd name="T33" fmla="*/ 0 h 97"/>
                  <a:gd name="T34" fmla="*/ 0 w 48"/>
                  <a:gd name="T35" fmla="*/ 0 h 97"/>
                  <a:gd name="T36" fmla="*/ 0 w 48"/>
                  <a:gd name="T37" fmla="*/ 0 h 9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8"/>
                  <a:gd name="T58" fmla="*/ 0 h 97"/>
                  <a:gd name="T59" fmla="*/ 48 w 48"/>
                  <a:gd name="T60" fmla="*/ 97 h 9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8" h="97">
                    <a:moveTo>
                      <a:pt x="0" y="23"/>
                    </a:moveTo>
                    <a:lnTo>
                      <a:pt x="4" y="43"/>
                    </a:lnTo>
                    <a:lnTo>
                      <a:pt x="6" y="51"/>
                    </a:lnTo>
                    <a:lnTo>
                      <a:pt x="7" y="64"/>
                    </a:lnTo>
                    <a:lnTo>
                      <a:pt x="5" y="73"/>
                    </a:lnTo>
                    <a:lnTo>
                      <a:pt x="7" y="84"/>
                    </a:lnTo>
                    <a:lnTo>
                      <a:pt x="14" y="95"/>
                    </a:lnTo>
                    <a:lnTo>
                      <a:pt x="21" y="96"/>
                    </a:lnTo>
                    <a:lnTo>
                      <a:pt x="34" y="97"/>
                    </a:lnTo>
                    <a:lnTo>
                      <a:pt x="43" y="91"/>
                    </a:lnTo>
                    <a:lnTo>
                      <a:pt x="46" y="88"/>
                    </a:lnTo>
                    <a:lnTo>
                      <a:pt x="48" y="77"/>
                    </a:lnTo>
                    <a:lnTo>
                      <a:pt x="48" y="59"/>
                    </a:lnTo>
                    <a:lnTo>
                      <a:pt x="48" y="48"/>
                    </a:lnTo>
                    <a:lnTo>
                      <a:pt x="46" y="32"/>
                    </a:lnTo>
                    <a:lnTo>
                      <a:pt x="44" y="22"/>
                    </a:lnTo>
                    <a:lnTo>
                      <a:pt x="36" y="0"/>
                    </a:lnTo>
                    <a:lnTo>
                      <a:pt x="7" y="1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FC080"/>
              </a:solidFill>
              <a:ln w="3175">
                <a:solidFill>
                  <a:srgbClr val="402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74" name="Freeform 123"/>
              <p:cNvSpPr>
                <a:spLocks/>
              </p:cNvSpPr>
              <p:nvPr/>
            </p:nvSpPr>
            <p:spPr bwMode="auto">
              <a:xfrm>
                <a:off x="315" y="1828"/>
                <a:ext cx="5" cy="4"/>
              </a:xfrm>
              <a:custGeom>
                <a:avLst/>
                <a:gdLst>
                  <a:gd name="T0" fmla="*/ 0 w 24"/>
                  <a:gd name="T1" fmla="*/ 0 h 20"/>
                  <a:gd name="T2" fmla="*/ 0 w 24"/>
                  <a:gd name="T3" fmla="*/ 0 h 20"/>
                  <a:gd name="T4" fmla="*/ 0 w 24"/>
                  <a:gd name="T5" fmla="*/ 0 h 20"/>
                  <a:gd name="T6" fmla="*/ 0 w 24"/>
                  <a:gd name="T7" fmla="*/ 0 h 20"/>
                  <a:gd name="T8" fmla="*/ 0 w 24"/>
                  <a:gd name="T9" fmla="*/ 0 h 20"/>
                  <a:gd name="T10" fmla="*/ 0 w 24"/>
                  <a:gd name="T11" fmla="*/ 0 h 20"/>
                  <a:gd name="T12" fmla="*/ 0 w 24"/>
                  <a:gd name="T13" fmla="*/ 0 h 20"/>
                  <a:gd name="T14" fmla="*/ 0 w 24"/>
                  <a:gd name="T15" fmla="*/ 0 h 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"/>
                  <a:gd name="T25" fmla="*/ 0 h 20"/>
                  <a:gd name="T26" fmla="*/ 24 w 24"/>
                  <a:gd name="T27" fmla="*/ 20 h 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" h="20">
                    <a:moveTo>
                      <a:pt x="24" y="5"/>
                    </a:moveTo>
                    <a:lnTo>
                      <a:pt x="12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1" y="20"/>
                    </a:lnTo>
                    <a:lnTo>
                      <a:pt x="3" y="8"/>
                    </a:lnTo>
                    <a:lnTo>
                      <a:pt x="5" y="4"/>
                    </a:lnTo>
                    <a:lnTo>
                      <a:pt x="24" y="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343" name="Group 124"/>
            <p:cNvGrpSpPr>
              <a:grpSpLocks/>
            </p:cNvGrpSpPr>
            <p:nvPr/>
          </p:nvGrpSpPr>
          <p:grpSpPr bwMode="auto">
            <a:xfrm>
              <a:off x="665" y="2376"/>
              <a:ext cx="99" cy="43"/>
              <a:chOff x="375" y="2315"/>
              <a:chExt cx="139" cy="71"/>
            </a:xfrm>
          </p:grpSpPr>
          <p:sp>
            <p:nvSpPr>
              <p:cNvPr id="41455" name="Freeform 125"/>
              <p:cNvSpPr>
                <a:spLocks/>
              </p:cNvSpPr>
              <p:nvPr/>
            </p:nvSpPr>
            <p:spPr bwMode="auto">
              <a:xfrm>
                <a:off x="375" y="2315"/>
                <a:ext cx="139" cy="71"/>
              </a:xfrm>
              <a:custGeom>
                <a:avLst/>
                <a:gdLst>
                  <a:gd name="T0" fmla="*/ 0 w 691"/>
                  <a:gd name="T1" fmla="*/ 0 h 355"/>
                  <a:gd name="T2" fmla="*/ 0 w 691"/>
                  <a:gd name="T3" fmla="*/ 0 h 355"/>
                  <a:gd name="T4" fmla="*/ 0 w 691"/>
                  <a:gd name="T5" fmla="*/ 0 h 355"/>
                  <a:gd name="T6" fmla="*/ 0 w 691"/>
                  <a:gd name="T7" fmla="*/ 0 h 355"/>
                  <a:gd name="T8" fmla="*/ 0 w 691"/>
                  <a:gd name="T9" fmla="*/ 0 h 355"/>
                  <a:gd name="T10" fmla="*/ 0 w 691"/>
                  <a:gd name="T11" fmla="*/ 0 h 355"/>
                  <a:gd name="T12" fmla="*/ 0 w 691"/>
                  <a:gd name="T13" fmla="*/ 0 h 355"/>
                  <a:gd name="T14" fmla="*/ 0 w 691"/>
                  <a:gd name="T15" fmla="*/ 0 h 355"/>
                  <a:gd name="T16" fmla="*/ 0 w 691"/>
                  <a:gd name="T17" fmla="*/ 0 h 355"/>
                  <a:gd name="T18" fmla="*/ 0 w 691"/>
                  <a:gd name="T19" fmla="*/ 0 h 355"/>
                  <a:gd name="T20" fmla="*/ 0 w 691"/>
                  <a:gd name="T21" fmla="*/ 0 h 355"/>
                  <a:gd name="T22" fmla="*/ 0 w 691"/>
                  <a:gd name="T23" fmla="*/ 0 h 355"/>
                  <a:gd name="T24" fmla="*/ 0 w 691"/>
                  <a:gd name="T25" fmla="*/ 0 h 355"/>
                  <a:gd name="T26" fmla="*/ 0 w 691"/>
                  <a:gd name="T27" fmla="*/ 0 h 355"/>
                  <a:gd name="T28" fmla="*/ 0 w 691"/>
                  <a:gd name="T29" fmla="*/ 0 h 355"/>
                  <a:gd name="T30" fmla="*/ 0 w 691"/>
                  <a:gd name="T31" fmla="*/ 0 h 355"/>
                  <a:gd name="T32" fmla="*/ 0 w 691"/>
                  <a:gd name="T33" fmla="*/ 0 h 355"/>
                  <a:gd name="T34" fmla="*/ 0 w 691"/>
                  <a:gd name="T35" fmla="*/ 0 h 355"/>
                  <a:gd name="T36" fmla="*/ 0 w 691"/>
                  <a:gd name="T37" fmla="*/ 0 h 355"/>
                  <a:gd name="T38" fmla="*/ 0 w 691"/>
                  <a:gd name="T39" fmla="*/ 0 h 35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691"/>
                  <a:gd name="T61" fmla="*/ 0 h 355"/>
                  <a:gd name="T62" fmla="*/ 691 w 691"/>
                  <a:gd name="T63" fmla="*/ 355 h 35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691" h="355">
                    <a:moveTo>
                      <a:pt x="279" y="11"/>
                    </a:moveTo>
                    <a:lnTo>
                      <a:pt x="274" y="104"/>
                    </a:lnTo>
                    <a:lnTo>
                      <a:pt x="455" y="189"/>
                    </a:lnTo>
                    <a:lnTo>
                      <a:pt x="607" y="226"/>
                    </a:lnTo>
                    <a:lnTo>
                      <a:pt x="691" y="263"/>
                    </a:lnTo>
                    <a:lnTo>
                      <a:pt x="687" y="313"/>
                    </a:lnTo>
                    <a:lnTo>
                      <a:pt x="577" y="343"/>
                    </a:lnTo>
                    <a:lnTo>
                      <a:pt x="413" y="355"/>
                    </a:lnTo>
                    <a:lnTo>
                      <a:pt x="274" y="331"/>
                    </a:lnTo>
                    <a:lnTo>
                      <a:pt x="188" y="307"/>
                    </a:lnTo>
                    <a:lnTo>
                      <a:pt x="183" y="334"/>
                    </a:lnTo>
                    <a:lnTo>
                      <a:pt x="74" y="331"/>
                    </a:lnTo>
                    <a:lnTo>
                      <a:pt x="7" y="318"/>
                    </a:lnTo>
                    <a:lnTo>
                      <a:pt x="7" y="270"/>
                    </a:lnTo>
                    <a:lnTo>
                      <a:pt x="0" y="242"/>
                    </a:lnTo>
                    <a:lnTo>
                      <a:pt x="0" y="173"/>
                    </a:lnTo>
                    <a:lnTo>
                      <a:pt x="18" y="135"/>
                    </a:lnTo>
                    <a:lnTo>
                      <a:pt x="53" y="91"/>
                    </a:lnTo>
                    <a:lnTo>
                      <a:pt x="60" y="0"/>
                    </a:lnTo>
                    <a:lnTo>
                      <a:pt x="279" y="11"/>
                    </a:lnTo>
                    <a:close/>
                  </a:path>
                </a:pathLst>
              </a:custGeom>
              <a:solidFill>
                <a:srgbClr val="60606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56" name="Freeform 126"/>
              <p:cNvSpPr>
                <a:spLocks/>
              </p:cNvSpPr>
              <p:nvPr/>
            </p:nvSpPr>
            <p:spPr bwMode="auto">
              <a:xfrm>
                <a:off x="421" y="2341"/>
                <a:ext cx="42" cy="22"/>
              </a:xfrm>
              <a:custGeom>
                <a:avLst/>
                <a:gdLst>
                  <a:gd name="T0" fmla="*/ 0 w 208"/>
                  <a:gd name="T1" fmla="*/ 0 h 110"/>
                  <a:gd name="T2" fmla="*/ 0 w 208"/>
                  <a:gd name="T3" fmla="*/ 0 h 110"/>
                  <a:gd name="T4" fmla="*/ 0 w 208"/>
                  <a:gd name="T5" fmla="*/ 0 h 110"/>
                  <a:gd name="T6" fmla="*/ 0 w 208"/>
                  <a:gd name="T7" fmla="*/ 0 h 110"/>
                  <a:gd name="T8" fmla="*/ 0 w 20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110"/>
                  <a:gd name="T17" fmla="*/ 208 w 208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110">
                    <a:moveTo>
                      <a:pt x="53" y="0"/>
                    </a:moveTo>
                    <a:lnTo>
                      <a:pt x="0" y="58"/>
                    </a:lnTo>
                    <a:lnTo>
                      <a:pt x="186" y="110"/>
                    </a:lnTo>
                    <a:lnTo>
                      <a:pt x="208" y="7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57" name="Freeform 127"/>
              <p:cNvSpPr>
                <a:spLocks/>
              </p:cNvSpPr>
              <p:nvPr/>
            </p:nvSpPr>
            <p:spPr bwMode="auto">
              <a:xfrm>
                <a:off x="463" y="2356"/>
                <a:ext cx="46" cy="13"/>
              </a:xfrm>
              <a:custGeom>
                <a:avLst/>
                <a:gdLst>
                  <a:gd name="T0" fmla="*/ 0 w 233"/>
                  <a:gd name="T1" fmla="*/ 0 h 67"/>
                  <a:gd name="T2" fmla="*/ 0 w 233"/>
                  <a:gd name="T3" fmla="*/ 0 h 67"/>
                  <a:gd name="T4" fmla="*/ 0 w 233"/>
                  <a:gd name="T5" fmla="*/ 0 h 67"/>
                  <a:gd name="T6" fmla="*/ 0 w 233"/>
                  <a:gd name="T7" fmla="*/ 0 h 67"/>
                  <a:gd name="T8" fmla="*/ 0 w 233"/>
                  <a:gd name="T9" fmla="*/ 0 h 67"/>
                  <a:gd name="T10" fmla="*/ 0 w 233"/>
                  <a:gd name="T11" fmla="*/ 0 h 67"/>
                  <a:gd name="T12" fmla="*/ 0 w 233"/>
                  <a:gd name="T13" fmla="*/ 0 h 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67"/>
                  <a:gd name="T23" fmla="*/ 233 w 233"/>
                  <a:gd name="T24" fmla="*/ 67 h 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67">
                    <a:moveTo>
                      <a:pt x="27" y="0"/>
                    </a:moveTo>
                    <a:lnTo>
                      <a:pt x="0" y="32"/>
                    </a:lnTo>
                    <a:lnTo>
                      <a:pt x="115" y="62"/>
                    </a:lnTo>
                    <a:lnTo>
                      <a:pt x="168" y="67"/>
                    </a:lnTo>
                    <a:lnTo>
                      <a:pt x="233" y="64"/>
                    </a:lnTo>
                    <a:lnTo>
                      <a:pt x="165" y="3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58" name="Freeform 128"/>
              <p:cNvSpPr>
                <a:spLocks/>
              </p:cNvSpPr>
              <p:nvPr/>
            </p:nvSpPr>
            <p:spPr bwMode="auto">
              <a:xfrm>
                <a:off x="376" y="2341"/>
                <a:ext cx="134" cy="41"/>
              </a:xfrm>
              <a:custGeom>
                <a:avLst/>
                <a:gdLst>
                  <a:gd name="T0" fmla="*/ 0 w 670"/>
                  <a:gd name="T1" fmla="*/ 0 h 209"/>
                  <a:gd name="T2" fmla="*/ 0 w 670"/>
                  <a:gd name="T3" fmla="*/ 0 h 209"/>
                  <a:gd name="T4" fmla="*/ 0 w 670"/>
                  <a:gd name="T5" fmla="*/ 0 h 209"/>
                  <a:gd name="T6" fmla="*/ 0 w 670"/>
                  <a:gd name="T7" fmla="*/ 0 h 209"/>
                  <a:gd name="T8" fmla="*/ 0 w 670"/>
                  <a:gd name="T9" fmla="*/ 0 h 209"/>
                  <a:gd name="T10" fmla="*/ 0 w 670"/>
                  <a:gd name="T11" fmla="*/ 0 h 209"/>
                  <a:gd name="T12" fmla="*/ 0 w 670"/>
                  <a:gd name="T13" fmla="*/ 0 h 209"/>
                  <a:gd name="T14" fmla="*/ 0 w 670"/>
                  <a:gd name="T15" fmla="*/ 0 h 209"/>
                  <a:gd name="T16" fmla="*/ 0 w 670"/>
                  <a:gd name="T17" fmla="*/ 0 h 209"/>
                  <a:gd name="T18" fmla="*/ 0 w 670"/>
                  <a:gd name="T19" fmla="*/ 0 h 209"/>
                  <a:gd name="T20" fmla="*/ 0 w 670"/>
                  <a:gd name="T21" fmla="*/ 0 h 209"/>
                  <a:gd name="T22" fmla="*/ 0 w 670"/>
                  <a:gd name="T23" fmla="*/ 0 h 209"/>
                  <a:gd name="T24" fmla="*/ 0 w 670"/>
                  <a:gd name="T25" fmla="*/ 0 h 209"/>
                  <a:gd name="T26" fmla="*/ 0 w 670"/>
                  <a:gd name="T27" fmla="*/ 0 h 209"/>
                  <a:gd name="T28" fmla="*/ 0 w 670"/>
                  <a:gd name="T29" fmla="*/ 0 h 209"/>
                  <a:gd name="T30" fmla="*/ 0 w 670"/>
                  <a:gd name="T31" fmla="*/ 0 h 209"/>
                  <a:gd name="T32" fmla="*/ 0 w 670"/>
                  <a:gd name="T33" fmla="*/ 0 h 209"/>
                  <a:gd name="T34" fmla="*/ 0 w 670"/>
                  <a:gd name="T35" fmla="*/ 0 h 209"/>
                  <a:gd name="T36" fmla="*/ 0 w 670"/>
                  <a:gd name="T37" fmla="*/ 0 h 20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70"/>
                  <a:gd name="T58" fmla="*/ 0 h 209"/>
                  <a:gd name="T59" fmla="*/ 670 w 670"/>
                  <a:gd name="T60" fmla="*/ 209 h 20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70" h="209">
                    <a:moveTo>
                      <a:pt x="670" y="178"/>
                    </a:moveTo>
                    <a:lnTo>
                      <a:pt x="670" y="146"/>
                    </a:lnTo>
                    <a:lnTo>
                      <a:pt x="582" y="155"/>
                    </a:lnTo>
                    <a:lnTo>
                      <a:pt x="442" y="134"/>
                    </a:lnTo>
                    <a:lnTo>
                      <a:pt x="361" y="116"/>
                    </a:lnTo>
                    <a:lnTo>
                      <a:pt x="206" y="66"/>
                    </a:lnTo>
                    <a:lnTo>
                      <a:pt x="140" y="58"/>
                    </a:lnTo>
                    <a:lnTo>
                      <a:pt x="73" y="34"/>
                    </a:lnTo>
                    <a:lnTo>
                      <a:pt x="40" y="0"/>
                    </a:lnTo>
                    <a:lnTo>
                      <a:pt x="0" y="43"/>
                    </a:lnTo>
                    <a:lnTo>
                      <a:pt x="0" y="132"/>
                    </a:lnTo>
                    <a:lnTo>
                      <a:pt x="49" y="146"/>
                    </a:lnTo>
                    <a:lnTo>
                      <a:pt x="170" y="162"/>
                    </a:lnTo>
                    <a:lnTo>
                      <a:pt x="218" y="167"/>
                    </a:lnTo>
                    <a:lnTo>
                      <a:pt x="298" y="196"/>
                    </a:lnTo>
                    <a:lnTo>
                      <a:pt x="388" y="209"/>
                    </a:lnTo>
                    <a:lnTo>
                      <a:pt x="452" y="209"/>
                    </a:lnTo>
                    <a:lnTo>
                      <a:pt x="553" y="209"/>
                    </a:lnTo>
                    <a:lnTo>
                      <a:pt x="670" y="17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59" name="Freeform 129"/>
              <p:cNvSpPr>
                <a:spLocks/>
              </p:cNvSpPr>
              <p:nvPr/>
            </p:nvSpPr>
            <p:spPr bwMode="auto">
              <a:xfrm>
                <a:off x="386" y="2317"/>
                <a:ext cx="44" cy="34"/>
              </a:xfrm>
              <a:custGeom>
                <a:avLst/>
                <a:gdLst>
                  <a:gd name="T0" fmla="*/ 0 w 219"/>
                  <a:gd name="T1" fmla="*/ 0 h 171"/>
                  <a:gd name="T2" fmla="*/ 0 w 219"/>
                  <a:gd name="T3" fmla="*/ 0 h 171"/>
                  <a:gd name="T4" fmla="*/ 0 w 219"/>
                  <a:gd name="T5" fmla="*/ 0 h 171"/>
                  <a:gd name="T6" fmla="*/ 0 w 219"/>
                  <a:gd name="T7" fmla="*/ 0 h 171"/>
                  <a:gd name="T8" fmla="*/ 0 w 219"/>
                  <a:gd name="T9" fmla="*/ 0 h 171"/>
                  <a:gd name="T10" fmla="*/ 0 w 219"/>
                  <a:gd name="T11" fmla="*/ 0 h 171"/>
                  <a:gd name="T12" fmla="*/ 0 w 219"/>
                  <a:gd name="T13" fmla="*/ 0 h 171"/>
                  <a:gd name="T14" fmla="*/ 0 w 219"/>
                  <a:gd name="T15" fmla="*/ 0 h 171"/>
                  <a:gd name="T16" fmla="*/ 0 w 219"/>
                  <a:gd name="T17" fmla="*/ 0 h 171"/>
                  <a:gd name="T18" fmla="*/ 0 w 219"/>
                  <a:gd name="T19" fmla="*/ 0 h 17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19"/>
                  <a:gd name="T31" fmla="*/ 0 h 171"/>
                  <a:gd name="T32" fmla="*/ 219 w 219"/>
                  <a:gd name="T33" fmla="*/ 171 h 17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9" h="171">
                    <a:moveTo>
                      <a:pt x="214" y="11"/>
                    </a:moveTo>
                    <a:lnTo>
                      <a:pt x="207" y="96"/>
                    </a:lnTo>
                    <a:lnTo>
                      <a:pt x="219" y="114"/>
                    </a:lnTo>
                    <a:lnTo>
                      <a:pt x="170" y="171"/>
                    </a:lnTo>
                    <a:lnTo>
                      <a:pt x="103" y="171"/>
                    </a:lnTo>
                    <a:lnTo>
                      <a:pt x="26" y="146"/>
                    </a:lnTo>
                    <a:lnTo>
                      <a:pt x="0" y="112"/>
                    </a:lnTo>
                    <a:lnTo>
                      <a:pt x="15" y="89"/>
                    </a:lnTo>
                    <a:lnTo>
                      <a:pt x="20" y="0"/>
                    </a:lnTo>
                    <a:lnTo>
                      <a:pt x="214" y="11"/>
                    </a:lnTo>
                    <a:close/>
                  </a:path>
                </a:pathLst>
              </a:custGeom>
              <a:solidFill>
                <a:srgbClr val="A0A0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344" name="Group 130"/>
            <p:cNvGrpSpPr>
              <a:grpSpLocks/>
            </p:cNvGrpSpPr>
            <p:nvPr/>
          </p:nvGrpSpPr>
          <p:grpSpPr bwMode="auto">
            <a:xfrm>
              <a:off x="667" y="2301"/>
              <a:ext cx="41" cy="86"/>
              <a:chOff x="378" y="2191"/>
              <a:chExt cx="58" cy="142"/>
            </a:xfrm>
          </p:grpSpPr>
          <p:sp>
            <p:nvSpPr>
              <p:cNvPr id="41453" name="Freeform 131"/>
              <p:cNvSpPr>
                <a:spLocks/>
              </p:cNvSpPr>
              <p:nvPr/>
            </p:nvSpPr>
            <p:spPr bwMode="auto">
              <a:xfrm>
                <a:off x="378" y="2191"/>
                <a:ext cx="58" cy="142"/>
              </a:xfrm>
              <a:custGeom>
                <a:avLst/>
                <a:gdLst>
                  <a:gd name="T0" fmla="*/ 0 w 292"/>
                  <a:gd name="T1" fmla="*/ 0 h 710"/>
                  <a:gd name="T2" fmla="*/ 0 w 292"/>
                  <a:gd name="T3" fmla="*/ 0 h 710"/>
                  <a:gd name="T4" fmla="*/ 0 w 292"/>
                  <a:gd name="T5" fmla="*/ 0 h 710"/>
                  <a:gd name="T6" fmla="*/ 0 w 292"/>
                  <a:gd name="T7" fmla="*/ 0 h 710"/>
                  <a:gd name="T8" fmla="*/ 0 w 292"/>
                  <a:gd name="T9" fmla="*/ 0 h 710"/>
                  <a:gd name="T10" fmla="*/ 0 w 292"/>
                  <a:gd name="T11" fmla="*/ 0 h 710"/>
                  <a:gd name="T12" fmla="*/ 0 w 292"/>
                  <a:gd name="T13" fmla="*/ 0 h 710"/>
                  <a:gd name="T14" fmla="*/ 0 w 292"/>
                  <a:gd name="T15" fmla="*/ 0 h 71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92"/>
                  <a:gd name="T25" fmla="*/ 0 h 710"/>
                  <a:gd name="T26" fmla="*/ 292 w 292"/>
                  <a:gd name="T27" fmla="*/ 710 h 71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92" h="710">
                    <a:moveTo>
                      <a:pt x="24" y="15"/>
                    </a:moveTo>
                    <a:lnTo>
                      <a:pt x="6" y="256"/>
                    </a:lnTo>
                    <a:lnTo>
                      <a:pt x="10" y="454"/>
                    </a:lnTo>
                    <a:lnTo>
                      <a:pt x="0" y="678"/>
                    </a:lnTo>
                    <a:lnTo>
                      <a:pt x="144" y="710"/>
                    </a:lnTo>
                    <a:lnTo>
                      <a:pt x="283" y="710"/>
                    </a:lnTo>
                    <a:lnTo>
                      <a:pt x="292" y="0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60606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54" name="Freeform 132"/>
              <p:cNvSpPr>
                <a:spLocks/>
              </p:cNvSpPr>
              <p:nvPr/>
            </p:nvSpPr>
            <p:spPr bwMode="auto">
              <a:xfrm>
                <a:off x="383" y="2193"/>
                <a:ext cx="50" cy="136"/>
              </a:xfrm>
              <a:custGeom>
                <a:avLst/>
                <a:gdLst>
                  <a:gd name="T0" fmla="*/ 0 w 252"/>
                  <a:gd name="T1" fmla="*/ 0 h 681"/>
                  <a:gd name="T2" fmla="*/ 0 w 252"/>
                  <a:gd name="T3" fmla="*/ 0 h 681"/>
                  <a:gd name="T4" fmla="*/ 0 w 252"/>
                  <a:gd name="T5" fmla="*/ 0 h 681"/>
                  <a:gd name="T6" fmla="*/ 0 w 252"/>
                  <a:gd name="T7" fmla="*/ 0 h 681"/>
                  <a:gd name="T8" fmla="*/ 0 w 252"/>
                  <a:gd name="T9" fmla="*/ 0 h 681"/>
                  <a:gd name="T10" fmla="*/ 0 w 252"/>
                  <a:gd name="T11" fmla="*/ 0 h 681"/>
                  <a:gd name="T12" fmla="*/ 0 w 252"/>
                  <a:gd name="T13" fmla="*/ 0 h 681"/>
                  <a:gd name="T14" fmla="*/ 0 w 252"/>
                  <a:gd name="T15" fmla="*/ 0 h 6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2"/>
                  <a:gd name="T25" fmla="*/ 0 h 681"/>
                  <a:gd name="T26" fmla="*/ 252 w 252"/>
                  <a:gd name="T27" fmla="*/ 681 h 68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2" h="681">
                    <a:moveTo>
                      <a:pt x="23" y="21"/>
                    </a:moveTo>
                    <a:lnTo>
                      <a:pt x="0" y="223"/>
                    </a:lnTo>
                    <a:lnTo>
                      <a:pt x="5" y="385"/>
                    </a:lnTo>
                    <a:lnTo>
                      <a:pt x="5" y="633"/>
                    </a:lnTo>
                    <a:lnTo>
                      <a:pt x="128" y="681"/>
                    </a:lnTo>
                    <a:lnTo>
                      <a:pt x="238" y="681"/>
                    </a:lnTo>
                    <a:lnTo>
                      <a:pt x="252" y="0"/>
                    </a:lnTo>
                    <a:lnTo>
                      <a:pt x="23" y="2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345" name="Group 133"/>
            <p:cNvGrpSpPr>
              <a:grpSpLocks/>
            </p:cNvGrpSpPr>
            <p:nvPr/>
          </p:nvGrpSpPr>
          <p:grpSpPr bwMode="auto">
            <a:xfrm>
              <a:off x="688" y="2388"/>
              <a:ext cx="101" cy="43"/>
              <a:chOff x="408" y="2335"/>
              <a:chExt cx="141" cy="71"/>
            </a:xfrm>
          </p:grpSpPr>
          <p:sp>
            <p:nvSpPr>
              <p:cNvPr id="41448" name="Freeform 134"/>
              <p:cNvSpPr>
                <a:spLocks/>
              </p:cNvSpPr>
              <p:nvPr/>
            </p:nvSpPr>
            <p:spPr bwMode="auto">
              <a:xfrm>
                <a:off x="408" y="2335"/>
                <a:ext cx="141" cy="71"/>
              </a:xfrm>
              <a:custGeom>
                <a:avLst/>
                <a:gdLst>
                  <a:gd name="T0" fmla="*/ 0 w 703"/>
                  <a:gd name="T1" fmla="*/ 0 h 356"/>
                  <a:gd name="T2" fmla="*/ 0 w 703"/>
                  <a:gd name="T3" fmla="*/ 0 h 356"/>
                  <a:gd name="T4" fmla="*/ 0 w 703"/>
                  <a:gd name="T5" fmla="*/ 0 h 356"/>
                  <a:gd name="T6" fmla="*/ 0 w 703"/>
                  <a:gd name="T7" fmla="*/ 0 h 356"/>
                  <a:gd name="T8" fmla="*/ 0 w 703"/>
                  <a:gd name="T9" fmla="*/ 0 h 356"/>
                  <a:gd name="T10" fmla="*/ 0 w 703"/>
                  <a:gd name="T11" fmla="*/ 0 h 356"/>
                  <a:gd name="T12" fmla="*/ 0 w 703"/>
                  <a:gd name="T13" fmla="*/ 0 h 356"/>
                  <a:gd name="T14" fmla="*/ 0 w 703"/>
                  <a:gd name="T15" fmla="*/ 0 h 356"/>
                  <a:gd name="T16" fmla="*/ 0 w 703"/>
                  <a:gd name="T17" fmla="*/ 0 h 356"/>
                  <a:gd name="T18" fmla="*/ 0 w 703"/>
                  <a:gd name="T19" fmla="*/ 0 h 356"/>
                  <a:gd name="T20" fmla="*/ 0 w 703"/>
                  <a:gd name="T21" fmla="*/ 0 h 356"/>
                  <a:gd name="T22" fmla="*/ 0 w 703"/>
                  <a:gd name="T23" fmla="*/ 0 h 356"/>
                  <a:gd name="T24" fmla="*/ 0 w 703"/>
                  <a:gd name="T25" fmla="*/ 0 h 356"/>
                  <a:gd name="T26" fmla="*/ 0 w 703"/>
                  <a:gd name="T27" fmla="*/ 0 h 356"/>
                  <a:gd name="T28" fmla="*/ 0 w 703"/>
                  <a:gd name="T29" fmla="*/ 0 h 356"/>
                  <a:gd name="T30" fmla="*/ 0 w 703"/>
                  <a:gd name="T31" fmla="*/ 0 h 356"/>
                  <a:gd name="T32" fmla="*/ 0 w 703"/>
                  <a:gd name="T33" fmla="*/ 0 h 356"/>
                  <a:gd name="T34" fmla="*/ 0 w 703"/>
                  <a:gd name="T35" fmla="*/ 0 h 356"/>
                  <a:gd name="T36" fmla="*/ 0 w 703"/>
                  <a:gd name="T37" fmla="*/ 0 h 356"/>
                  <a:gd name="T38" fmla="*/ 0 w 703"/>
                  <a:gd name="T39" fmla="*/ 0 h 35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703"/>
                  <a:gd name="T61" fmla="*/ 0 h 356"/>
                  <a:gd name="T62" fmla="*/ 703 w 703"/>
                  <a:gd name="T63" fmla="*/ 356 h 35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703" h="356">
                    <a:moveTo>
                      <a:pt x="285" y="13"/>
                    </a:moveTo>
                    <a:lnTo>
                      <a:pt x="280" y="104"/>
                    </a:lnTo>
                    <a:lnTo>
                      <a:pt x="463" y="191"/>
                    </a:lnTo>
                    <a:lnTo>
                      <a:pt x="617" y="227"/>
                    </a:lnTo>
                    <a:lnTo>
                      <a:pt x="703" y="264"/>
                    </a:lnTo>
                    <a:lnTo>
                      <a:pt x="698" y="314"/>
                    </a:lnTo>
                    <a:lnTo>
                      <a:pt x="588" y="345"/>
                    </a:lnTo>
                    <a:lnTo>
                      <a:pt x="420" y="356"/>
                    </a:lnTo>
                    <a:lnTo>
                      <a:pt x="280" y="332"/>
                    </a:lnTo>
                    <a:lnTo>
                      <a:pt x="194" y="307"/>
                    </a:lnTo>
                    <a:lnTo>
                      <a:pt x="188" y="335"/>
                    </a:lnTo>
                    <a:lnTo>
                      <a:pt x="76" y="332"/>
                    </a:lnTo>
                    <a:lnTo>
                      <a:pt x="8" y="320"/>
                    </a:lnTo>
                    <a:lnTo>
                      <a:pt x="8" y="271"/>
                    </a:lnTo>
                    <a:lnTo>
                      <a:pt x="0" y="243"/>
                    </a:lnTo>
                    <a:lnTo>
                      <a:pt x="0" y="174"/>
                    </a:lnTo>
                    <a:lnTo>
                      <a:pt x="22" y="136"/>
                    </a:lnTo>
                    <a:lnTo>
                      <a:pt x="56" y="94"/>
                    </a:lnTo>
                    <a:lnTo>
                      <a:pt x="64" y="0"/>
                    </a:lnTo>
                    <a:lnTo>
                      <a:pt x="285" y="13"/>
                    </a:lnTo>
                    <a:close/>
                  </a:path>
                </a:pathLst>
              </a:custGeom>
              <a:solidFill>
                <a:srgbClr val="60606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49" name="Freeform 135"/>
              <p:cNvSpPr>
                <a:spLocks/>
              </p:cNvSpPr>
              <p:nvPr/>
            </p:nvSpPr>
            <p:spPr bwMode="auto">
              <a:xfrm>
                <a:off x="455" y="2361"/>
                <a:ext cx="42" cy="22"/>
              </a:xfrm>
              <a:custGeom>
                <a:avLst/>
                <a:gdLst>
                  <a:gd name="T0" fmla="*/ 0 w 210"/>
                  <a:gd name="T1" fmla="*/ 0 h 111"/>
                  <a:gd name="T2" fmla="*/ 0 w 210"/>
                  <a:gd name="T3" fmla="*/ 0 h 111"/>
                  <a:gd name="T4" fmla="*/ 0 w 210"/>
                  <a:gd name="T5" fmla="*/ 0 h 111"/>
                  <a:gd name="T6" fmla="*/ 0 w 210"/>
                  <a:gd name="T7" fmla="*/ 0 h 111"/>
                  <a:gd name="T8" fmla="*/ 0 w 210"/>
                  <a:gd name="T9" fmla="*/ 0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0"/>
                  <a:gd name="T16" fmla="*/ 0 h 111"/>
                  <a:gd name="T17" fmla="*/ 210 w 210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0" h="111">
                    <a:moveTo>
                      <a:pt x="53" y="0"/>
                    </a:moveTo>
                    <a:lnTo>
                      <a:pt x="0" y="60"/>
                    </a:lnTo>
                    <a:lnTo>
                      <a:pt x="187" y="111"/>
                    </a:lnTo>
                    <a:lnTo>
                      <a:pt x="210" y="71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50" name="Freeform 136"/>
              <p:cNvSpPr>
                <a:spLocks/>
              </p:cNvSpPr>
              <p:nvPr/>
            </p:nvSpPr>
            <p:spPr bwMode="auto">
              <a:xfrm>
                <a:off x="497" y="2377"/>
                <a:ext cx="47" cy="13"/>
              </a:xfrm>
              <a:custGeom>
                <a:avLst/>
                <a:gdLst>
                  <a:gd name="T0" fmla="*/ 0 w 237"/>
                  <a:gd name="T1" fmla="*/ 0 h 66"/>
                  <a:gd name="T2" fmla="*/ 0 w 237"/>
                  <a:gd name="T3" fmla="*/ 0 h 66"/>
                  <a:gd name="T4" fmla="*/ 0 w 237"/>
                  <a:gd name="T5" fmla="*/ 0 h 66"/>
                  <a:gd name="T6" fmla="*/ 0 w 237"/>
                  <a:gd name="T7" fmla="*/ 0 h 66"/>
                  <a:gd name="T8" fmla="*/ 0 w 237"/>
                  <a:gd name="T9" fmla="*/ 0 h 66"/>
                  <a:gd name="T10" fmla="*/ 0 w 237"/>
                  <a:gd name="T11" fmla="*/ 0 h 66"/>
                  <a:gd name="T12" fmla="*/ 0 w 237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7"/>
                  <a:gd name="T22" fmla="*/ 0 h 66"/>
                  <a:gd name="T23" fmla="*/ 237 w 237"/>
                  <a:gd name="T24" fmla="*/ 66 h 6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7" h="66">
                    <a:moveTo>
                      <a:pt x="27" y="0"/>
                    </a:moveTo>
                    <a:lnTo>
                      <a:pt x="0" y="31"/>
                    </a:lnTo>
                    <a:lnTo>
                      <a:pt x="116" y="59"/>
                    </a:lnTo>
                    <a:lnTo>
                      <a:pt x="171" y="66"/>
                    </a:lnTo>
                    <a:lnTo>
                      <a:pt x="237" y="61"/>
                    </a:lnTo>
                    <a:lnTo>
                      <a:pt x="168" y="28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51" name="Freeform 137"/>
              <p:cNvSpPr>
                <a:spLocks/>
              </p:cNvSpPr>
              <p:nvPr/>
            </p:nvSpPr>
            <p:spPr bwMode="auto">
              <a:xfrm>
                <a:off x="410" y="2361"/>
                <a:ext cx="135" cy="42"/>
              </a:xfrm>
              <a:custGeom>
                <a:avLst/>
                <a:gdLst>
                  <a:gd name="T0" fmla="*/ 0 w 678"/>
                  <a:gd name="T1" fmla="*/ 0 h 211"/>
                  <a:gd name="T2" fmla="*/ 0 w 678"/>
                  <a:gd name="T3" fmla="*/ 0 h 211"/>
                  <a:gd name="T4" fmla="*/ 0 w 678"/>
                  <a:gd name="T5" fmla="*/ 0 h 211"/>
                  <a:gd name="T6" fmla="*/ 0 w 678"/>
                  <a:gd name="T7" fmla="*/ 0 h 211"/>
                  <a:gd name="T8" fmla="*/ 0 w 678"/>
                  <a:gd name="T9" fmla="*/ 0 h 211"/>
                  <a:gd name="T10" fmla="*/ 0 w 678"/>
                  <a:gd name="T11" fmla="*/ 0 h 211"/>
                  <a:gd name="T12" fmla="*/ 0 w 678"/>
                  <a:gd name="T13" fmla="*/ 0 h 211"/>
                  <a:gd name="T14" fmla="*/ 0 w 678"/>
                  <a:gd name="T15" fmla="*/ 0 h 211"/>
                  <a:gd name="T16" fmla="*/ 0 w 678"/>
                  <a:gd name="T17" fmla="*/ 0 h 211"/>
                  <a:gd name="T18" fmla="*/ 0 w 678"/>
                  <a:gd name="T19" fmla="*/ 0 h 211"/>
                  <a:gd name="T20" fmla="*/ 0 w 678"/>
                  <a:gd name="T21" fmla="*/ 0 h 211"/>
                  <a:gd name="T22" fmla="*/ 0 w 678"/>
                  <a:gd name="T23" fmla="*/ 0 h 211"/>
                  <a:gd name="T24" fmla="*/ 0 w 678"/>
                  <a:gd name="T25" fmla="*/ 0 h 211"/>
                  <a:gd name="T26" fmla="*/ 0 w 678"/>
                  <a:gd name="T27" fmla="*/ 0 h 211"/>
                  <a:gd name="T28" fmla="*/ 0 w 678"/>
                  <a:gd name="T29" fmla="*/ 0 h 211"/>
                  <a:gd name="T30" fmla="*/ 0 w 678"/>
                  <a:gd name="T31" fmla="*/ 0 h 211"/>
                  <a:gd name="T32" fmla="*/ 0 w 678"/>
                  <a:gd name="T33" fmla="*/ 0 h 211"/>
                  <a:gd name="T34" fmla="*/ 0 w 678"/>
                  <a:gd name="T35" fmla="*/ 0 h 211"/>
                  <a:gd name="T36" fmla="*/ 0 w 678"/>
                  <a:gd name="T37" fmla="*/ 0 h 2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78"/>
                  <a:gd name="T58" fmla="*/ 0 h 211"/>
                  <a:gd name="T59" fmla="*/ 678 w 678"/>
                  <a:gd name="T60" fmla="*/ 211 h 21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78" h="211">
                    <a:moveTo>
                      <a:pt x="678" y="178"/>
                    </a:moveTo>
                    <a:lnTo>
                      <a:pt x="678" y="147"/>
                    </a:lnTo>
                    <a:lnTo>
                      <a:pt x="590" y="156"/>
                    </a:lnTo>
                    <a:lnTo>
                      <a:pt x="446" y="136"/>
                    </a:lnTo>
                    <a:lnTo>
                      <a:pt x="365" y="117"/>
                    </a:lnTo>
                    <a:lnTo>
                      <a:pt x="209" y="66"/>
                    </a:lnTo>
                    <a:lnTo>
                      <a:pt x="140" y="60"/>
                    </a:lnTo>
                    <a:lnTo>
                      <a:pt x="74" y="35"/>
                    </a:lnTo>
                    <a:lnTo>
                      <a:pt x="39" y="0"/>
                    </a:lnTo>
                    <a:lnTo>
                      <a:pt x="0" y="44"/>
                    </a:lnTo>
                    <a:lnTo>
                      <a:pt x="0" y="133"/>
                    </a:lnTo>
                    <a:lnTo>
                      <a:pt x="50" y="147"/>
                    </a:lnTo>
                    <a:lnTo>
                      <a:pt x="171" y="162"/>
                    </a:lnTo>
                    <a:lnTo>
                      <a:pt x="220" y="170"/>
                    </a:lnTo>
                    <a:lnTo>
                      <a:pt x="300" y="197"/>
                    </a:lnTo>
                    <a:lnTo>
                      <a:pt x="392" y="211"/>
                    </a:lnTo>
                    <a:lnTo>
                      <a:pt x="458" y="211"/>
                    </a:lnTo>
                    <a:lnTo>
                      <a:pt x="560" y="211"/>
                    </a:lnTo>
                    <a:lnTo>
                      <a:pt x="678" y="17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52" name="Freeform 138"/>
              <p:cNvSpPr>
                <a:spLocks/>
              </p:cNvSpPr>
              <p:nvPr/>
            </p:nvSpPr>
            <p:spPr bwMode="auto">
              <a:xfrm>
                <a:off x="419" y="2337"/>
                <a:ext cx="45" cy="34"/>
              </a:xfrm>
              <a:custGeom>
                <a:avLst/>
                <a:gdLst>
                  <a:gd name="T0" fmla="*/ 0 w 224"/>
                  <a:gd name="T1" fmla="*/ 0 h 170"/>
                  <a:gd name="T2" fmla="*/ 0 w 224"/>
                  <a:gd name="T3" fmla="*/ 0 h 170"/>
                  <a:gd name="T4" fmla="*/ 0 w 224"/>
                  <a:gd name="T5" fmla="*/ 0 h 170"/>
                  <a:gd name="T6" fmla="*/ 0 w 224"/>
                  <a:gd name="T7" fmla="*/ 0 h 170"/>
                  <a:gd name="T8" fmla="*/ 0 w 224"/>
                  <a:gd name="T9" fmla="*/ 0 h 170"/>
                  <a:gd name="T10" fmla="*/ 0 w 224"/>
                  <a:gd name="T11" fmla="*/ 0 h 170"/>
                  <a:gd name="T12" fmla="*/ 0 w 224"/>
                  <a:gd name="T13" fmla="*/ 0 h 170"/>
                  <a:gd name="T14" fmla="*/ 0 w 224"/>
                  <a:gd name="T15" fmla="*/ 0 h 170"/>
                  <a:gd name="T16" fmla="*/ 0 w 224"/>
                  <a:gd name="T17" fmla="*/ 0 h 170"/>
                  <a:gd name="T18" fmla="*/ 0 w 224"/>
                  <a:gd name="T19" fmla="*/ 0 h 17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24"/>
                  <a:gd name="T31" fmla="*/ 0 h 170"/>
                  <a:gd name="T32" fmla="*/ 224 w 224"/>
                  <a:gd name="T33" fmla="*/ 170 h 17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24" h="170">
                    <a:moveTo>
                      <a:pt x="216" y="12"/>
                    </a:moveTo>
                    <a:lnTo>
                      <a:pt x="210" y="95"/>
                    </a:lnTo>
                    <a:lnTo>
                      <a:pt x="224" y="114"/>
                    </a:lnTo>
                    <a:lnTo>
                      <a:pt x="173" y="170"/>
                    </a:lnTo>
                    <a:lnTo>
                      <a:pt x="105" y="170"/>
                    </a:lnTo>
                    <a:lnTo>
                      <a:pt x="28" y="145"/>
                    </a:lnTo>
                    <a:lnTo>
                      <a:pt x="0" y="112"/>
                    </a:lnTo>
                    <a:lnTo>
                      <a:pt x="16" y="89"/>
                    </a:lnTo>
                    <a:lnTo>
                      <a:pt x="20" y="0"/>
                    </a:lnTo>
                    <a:lnTo>
                      <a:pt x="216" y="12"/>
                    </a:lnTo>
                    <a:close/>
                  </a:path>
                </a:pathLst>
              </a:custGeom>
              <a:solidFill>
                <a:srgbClr val="A0A0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346" name="Oval 139"/>
            <p:cNvSpPr>
              <a:spLocks noChangeArrowheads="1"/>
            </p:cNvSpPr>
            <p:nvPr/>
          </p:nvSpPr>
          <p:spPr bwMode="auto">
            <a:xfrm>
              <a:off x="538" y="2389"/>
              <a:ext cx="120" cy="39"/>
            </a:xfrm>
            <a:prstGeom prst="ellipse">
              <a:avLst/>
            </a:prstGeom>
            <a:solidFill>
              <a:srgbClr val="60606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chemeClr val="tx1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41347" name="Rectangle 140"/>
            <p:cNvSpPr>
              <a:spLocks noChangeArrowheads="1"/>
            </p:cNvSpPr>
            <p:nvPr/>
          </p:nvSpPr>
          <p:spPr bwMode="auto">
            <a:xfrm>
              <a:off x="582" y="2311"/>
              <a:ext cx="31" cy="89"/>
            </a:xfrm>
            <a:prstGeom prst="rect">
              <a:avLst/>
            </a:prstGeom>
            <a:solidFill>
              <a:srgbClr val="60606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chemeClr val="tx1"/>
                </a:solidFill>
                <a:latin typeface="Tahoma" pitchFamily="34" charset="0"/>
                <a:ea typeface="宋体" charset="-122"/>
              </a:endParaRPr>
            </a:p>
          </p:txBody>
        </p:sp>
        <p:grpSp>
          <p:nvGrpSpPr>
            <p:cNvPr id="41348" name="Group 141"/>
            <p:cNvGrpSpPr>
              <a:grpSpLocks/>
            </p:cNvGrpSpPr>
            <p:nvPr/>
          </p:nvGrpSpPr>
          <p:grpSpPr bwMode="auto">
            <a:xfrm>
              <a:off x="527" y="2277"/>
              <a:ext cx="158" cy="47"/>
              <a:chOff x="182" y="2151"/>
              <a:chExt cx="221" cy="77"/>
            </a:xfrm>
          </p:grpSpPr>
          <p:sp>
            <p:nvSpPr>
              <p:cNvPr id="41446" name="Freeform 142"/>
              <p:cNvSpPr>
                <a:spLocks/>
              </p:cNvSpPr>
              <p:nvPr/>
            </p:nvSpPr>
            <p:spPr bwMode="auto">
              <a:xfrm>
                <a:off x="182" y="2151"/>
                <a:ext cx="221" cy="77"/>
              </a:xfrm>
              <a:custGeom>
                <a:avLst/>
                <a:gdLst>
                  <a:gd name="T0" fmla="*/ 0 w 1106"/>
                  <a:gd name="T1" fmla="*/ 0 h 386"/>
                  <a:gd name="T2" fmla="*/ 0 w 1106"/>
                  <a:gd name="T3" fmla="*/ 0 h 386"/>
                  <a:gd name="T4" fmla="*/ 0 w 1106"/>
                  <a:gd name="T5" fmla="*/ 0 h 386"/>
                  <a:gd name="T6" fmla="*/ 0 w 1106"/>
                  <a:gd name="T7" fmla="*/ 0 h 386"/>
                  <a:gd name="T8" fmla="*/ 0 w 1106"/>
                  <a:gd name="T9" fmla="*/ 0 h 386"/>
                  <a:gd name="T10" fmla="*/ 0 w 1106"/>
                  <a:gd name="T11" fmla="*/ 0 h 386"/>
                  <a:gd name="T12" fmla="*/ 0 w 1106"/>
                  <a:gd name="T13" fmla="*/ 0 h 386"/>
                  <a:gd name="T14" fmla="*/ 0 w 1106"/>
                  <a:gd name="T15" fmla="*/ 0 h 38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06"/>
                  <a:gd name="T25" fmla="*/ 0 h 386"/>
                  <a:gd name="T26" fmla="*/ 1106 w 1106"/>
                  <a:gd name="T27" fmla="*/ 386 h 38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06" h="386">
                    <a:moveTo>
                      <a:pt x="1106" y="202"/>
                    </a:moveTo>
                    <a:lnTo>
                      <a:pt x="1099" y="321"/>
                    </a:lnTo>
                    <a:lnTo>
                      <a:pt x="735" y="386"/>
                    </a:lnTo>
                    <a:lnTo>
                      <a:pt x="334" y="386"/>
                    </a:lnTo>
                    <a:lnTo>
                      <a:pt x="19" y="288"/>
                    </a:lnTo>
                    <a:lnTo>
                      <a:pt x="0" y="10"/>
                    </a:lnTo>
                    <a:lnTo>
                      <a:pt x="625" y="0"/>
                    </a:lnTo>
                    <a:lnTo>
                      <a:pt x="1106" y="202"/>
                    </a:lnTo>
                    <a:close/>
                  </a:path>
                </a:pathLst>
              </a:custGeom>
              <a:solidFill>
                <a:srgbClr val="40404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47" name="Freeform 143"/>
              <p:cNvSpPr>
                <a:spLocks/>
              </p:cNvSpPr>
              <p:nvPr/>
            </p:nvSpPr>
            <p:spPr bwMode="auto">
              <a:xfrm>
                <a:off x="187" y="2180"/>
                <a:ext cx="211" cy="45"/>
              </a:xfrm>
              <a:custGeom>
                <a:avLst/>
                <a:gdLst>
                  <a:gd name="T0" fmla="*/ 0 w 1055"/>
                  <a:gd name="T1" fmla="*/ 0 h 221"/>
                  <a:gd name="T2" fmla="*/ 0 w 1055"/>
                  <a:gd name="T3" fmla="*/ 0 h 221"/>
                  <a:gd name="T4" fmla="*/ 0 w 1055"/>
                  <a:gd name="T5" fmla="*/ 0 h 221"/>
                  <a:gd name="T6" fmla="*/ 0 w 1055"/>
                  <a:gd name="T7" fmla="*/ 0 h 221"/>
                  <a:gd name="T8" fmla="*/ 0 w 1055"/>
                  <a:gd name="T9" fmla="*/ 0 h 221"/>
                  <a:gd name="T10" fmla="*/ 0 w 1055"/>
                  <a:gd name="T11" fmla="*/ 0 h 221"/>
                  <a:gd name="T12" fmla="*/ 0 w 1055"/>
                  <a:gd name="T13" fmla="*/ 0 h 221"/>
                  <a:gd name="T14" fmla="*/ 0 w 1055"/>
                  <a:gd name="T15" fmla="*/ 0 h 221"/>
                  <a:gd name="T16" fmla="*/ 0 w 1055"/>
                  <a:gd name="T17" fmla="*/ 0 h 22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55"/>
                  <a:gd name="T28" fmla="*/ 0 h 221"/>
                  <a:gd name="T29" fmla="*/ 1055 w 1055"/>
                  <a:gd name="T30" fmla="*/ 221 h 22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55" h="221">
                    <a:moveTo>
                      <a:pt x="1055" y="75"/>
                    </a:moveTo>
                    <a:lnTo>
                      <a:pt x="1049" y="162"/>
                    </a:lnTo>
                    <a:lnTo>
                      <a:pt x="721" y="221"/>
                    </a:lnTo>
                    <a:lnTo>
                      <a:pt x="296" y="221"/>
                    </a:lnTo>
                    <a:lnTo>
                      <a:pt x="0" y="119"/>
                    </a:lnTo>
                    <a:lnTo>
                      <a:pt x="0" y="0"/>
                    </a:lnTo>
                    <a:lnTo>
                      <a:pt x="283" y="119"/>
                    </a:lnTo>
                    <a:lnTo>
                      <a:pt x="716" y="124"/>
                    </a:lnTo>
                    <a:lnTo>
                      <a:pt x="1055" y="75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349" name="Freeform 144"/>
            <p:cNvSpPr>
              <a:spLocks/>
            </p:cNvSpPr>
            <p:nvPr/>
          </p:nvSpPr>
          <p:spPr bwMode="auto">
            <a:xfrm>
              <a:off x="522" y="2228"/>
              <a:ext cx="216" cy="169"/>
            </a:xfrm>
            <a:custGeom>
              <a:avLst/>
              <a:gdLst>
                <a:gd name="T0" fmla="*/ 0 w 1507"/>
                <a:gd name="T1" fmla="*/ 0 h 1401"/>
                <a:gd name="T2" fmla="*/ 0 w 1507"/>
                <a:gd name="T3" fmla="*/ 0 h 1401"/>
                <a:gd name="T4" fmla="*/ 0 w 1507"/>
                <a:gd name="T5" fmla="*/ 0 h 1401"/>
                <a:gd name="T6" fmla="*/ 0 w 1507"/>
                <a:gd name="T7" fmla="*/ 0 h 1401"/>
                <a:gd name="T8" fmla="*/ 0 w 1507"/>
                <a:gd name="T9" fmla="*/ 0 h 1401"/>
                <a:gd name="T10" fmla="*/ 0 w 1507"/>
                <a:gd name="T11" fmla="*/ 0 h 1401"/>
                <a:gd name="T12" fmla="*/ 0 w 1507"/>
                <a:gd name="T13" fmla="*/ 0 h 1401"/>
                <a:gd name="T14" fmla="*/ 0 w 1507"/>
                <a:gd name="T15" fmla="*/ 0 h 1401"/>
                <a:gd name="T16" fmla="*/ 0 w 1507"/>
                <a:gd name="T17" fmla="*/ 0 h 1401"/>
                <a:gd name="T18" fmla="*/ 0 w 1507"/>
                <a:gd name="T19" fmla="*/ 0 h 1401"/>
                <a:gd name="T20" fmla="*/ 0 w 1507"/>
                <a:gd name="T21" fmla="*/ 0 h 1401"/>
                <a:gd name="T22" fmla="*/ 0 w 1507"/>
                <a:gd name="T23" fmla="*/ 0 h 1401"/>
                <a:gd name="T24" fmla="*/ 0 w 1507"/>
                <a:gd name="T25" fmla="*/ 0 h 1401"/>
                <a:gd name="T26" fmla="*/ 0 w 1507"/>
                <a:gd name="T27" fmla="*/ 0 h 1401"/>
                <a:gd name="T28" fmla="*/ 0 w 1507"/>
                <a:gd name="T29" fmla="*/ 0 h 1401"/>
                <a:gd name="T30" fmla="*/ 0 w 1507"/>
                <a:gd name="T31" fmla="*/ 0 h 1401"/>
                <a:gd name="T32" fmla="*/ 0 w 1507"/>
                <a:gd name="T33" fmla="*/ 0 h 1401"/>
                <a:gd name="T34" fmla="*/ 0 w 1507"/>
                <a:gd name="T35" fmla="*/ 0 h 1401"/>
                <a:gd name="T36" fmla="*/ 0 w 1507"/>
                <a:gd name="T37" fmla="*/ 0 h 1401"/>
                <a:gd name="T38" fmla="*/ 0 w 1507"/>
                <a:gd name="T39" fmla="*/ 0 h 1401"/>
                <a:gd name="T40" fmla="*/ 0 w 1507"/>
                <a:gd name="T41" fmla="*/ 0 h 1401"/>
                <a:gd name="T42" fmla="*/ 0 w 1507"/>
                <a:gd name="T43" fmla="*/ 0 h 1401"/>
                <a:gd name="T44" fmla="*/ 0 w 1507"/>
                <a:gd name="T45" fmla="*/ 0 h 1401"/>
                <a:gd name="T46" fmla="*/ 0 w 1507"/>
                <a:gd name="T47" fmla="*/ 0 h 1401"/>
                <a:gd name="T48" fmla="*/ 0 w 1507"/>
                <a:gd name="T49" fmla="*/ 0 h 1401"/>
                <a:gd name="T50" fmla="*/ 0 w 1507"/>
                <a:gd name="T51" fmla="*/ 0 h 1401"/>
                <a:gd name="T52" fmla="*/ 0 w 1507"/>
                <a:gd name="T53" fmla="*/ 0 h 1401"/>
                <a:gd name="T54" fmla="*/ 0 w 1507"/>
                <a:gd name="T55" fmla="*/ 0 h 1401"/>
                <a:gd name="T56" fmla="*/ 0 w 1507"/>
                <a:gd name="T57" fmla="*/ 0 h 1401"/>
                <a:gd name="T58" fmla="*/ 0 w 1507"/>
                <a:gd name="T59" fmla="*/ 0 h 1401"/>
                <a:gd name="T60" fmla="*/ 0 w 1507"/>
                <a:gd name="T61" fmla="*/ 0 h 1401"/>
                <a:gd name="T62" fmla="*/ 0 w 1507"/>
                <a:gd name="T63" fmla="*/ 0 h 1401"/>
                <a:gd name="T64" fmla="*/ 0 w 1507"/>
                <a:gd name="T65" fmla="*/ 0 h 1401"/>
                <a:gd name="T66" fmla="*/ 0 w 1507"/>
                <a:gd name="T67" fmla="*/ 0 h 1401"/>
                <a:gd name="T68" fmla="*/ 0 w 1507"/>
                <a:gd name="T69" fmla="*/ 0 h 1401"/>
                <a:gd name="T70" fmla="*/ 0 w 1507"/>
                <a:gd name="T71" fmla="*/ 0 h 1401"/>
                <a:gd name="T72" fmla="*/ 0 w 1507"/>
                <a:gd name="T73" fmla="*/ 0 h 1401"/>
                <a:gd name="T74" fmla="*/ 0 w 1507"/>
                <a:gd name="T75" fmla="*/ 0 h 1401"/>
                <a:gd name="T76" fmla="*/ 0 w 1507"/>
                <a:gd name="T77" fmla="*/ 0 h 1401"/>
                <a:gd name="T78" fmla="*/ 0 w 1507"/>
                <a:gd name="T79" fmla="*/ 0 h 1401"/>
                <a:gd name="T80" fmla="*/ 0 w 1507"/>
                <a:gd name="T81" fmla="*/ 0 h 1401"/>
                <a:gd name="T82" fmla="*/ 0 w 1507"/>
                <a:gd name="T83" fmla="*/ 0 h 1401"/>
                <a:gd name="T84" fmla="*/ 0 w 1507"/>
                <a:gd name="T85" fmla="*/ 0 h 1401"/>
                <a:gd name="T86" fmla="*/ 0 w 1507"/>
                <a:gd name="T87" fmla="*/ 0 h 1401"/>
                <a:gd name="T88" fmla="*/ 0 w 1507"/>
                <a:gd name="T89" fmla="*/ 0 h 1401"/>
                <a:gd name="T90" fmla="*/ 0 w 1507"/>
                <a:gd name="T91" fmla="*/ 0 h 1401"/>
                <a:gd name="T92" fmla="*/ 0 w 1507"/>
                <a:gd name="T93" fmla="*/ 0 h 1401"/>
                <a:gd name="T94" fmla="*/ 0 w 1507"/>
                <a:gd name="T95" fmla="*/ 0 h 1401"/>
                <a:gd name="T96" fmla="*/ 0 w 1507"/>
                <a:gd name="T97" fmla="*/ 0 h 1401"/>
                <a:gd name="T98" fmla="*/ 0 w 1507"/>
                <a:gd name="T99" fmla="*/ 0 h 1401"/>
                <a:gd name="T100" fmla="*/ 0 w 1507"/>
                <a:gd name="T101" fmla="*/ 0 h 1401"/>
                <a:gd name="T102" fmla="*/ 0 w 1507"/>
                <a:gd name="T103" fmla="*/ 0 h 1401"/>
                <a:gd name="T104" fmla="*/ 0 w 1507"/>
                <a:gd name="T105" fmla="*/ 0 h 1401"/>
                <a:gd name="T106" fmla="*/ 0 w 1507"/>
                <a:gd name="T107" fmla="*/ 0 h 1401"/>
                <a:gd name="T108" fmla="*/ 0 w 1507"/>
                <a:gd name="T109" fmla="*/ 0 h 1401"/>
                <a:gd name="T110" fmla="*/ 0 w 1507"/>
                <a:gd name="T111" fmla="*/ 0 h 1401"/>
                <a:gd name="T112" fmla="*/ 0 w 1507"/>
                <a:gd name="T113" fmla="*/ 0 h 140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507"/>
                <a:gd name="T172" fmla="*/ 0 h 1401"/>
                <a:gd name="T173" fmla="*/ 1507 w 1507"/>
                <a:gd name="T174" fmla="*/ 1401 h 140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507" h="1401">
                  <a:moveTo>
                    <a:pt x="1501" y="789"/>
                  </a:moveTo>
                  <a:lnTo>
                    <a:pt x="1493" y="649"/>
                  </a:lnTo>
                  <a:lnTo>
                    <a:pt x="1495" y="499"/>
                  </a:lnTo>
                  <a:lnTo>
                    <a:pt x="1489" y="385"/>
                  </a:lnTo>
                  <a:lnTo>
                    <a:pt x="1424" y="317"/>
                  </a:lnTo>
                  <a:lnTo>
                    <a:pt x="1345" y="278"/>
                  </a:lnTo>
                  <a:lnTo>
                    <a:pt x="1166" y="213"/>
                  </a:lnTo>
                  <a:lnTo>
                    <a:pt x="903" y="149"/>
                  </a:lnTo>
                  <a:lnTo>
                    <a:pt x="852" y="144"/>
                  </a:lnTo>
                  <a:lnTo>
                    <a:pt x="817" y="149"/>
                  </a:lnTo>
                  <a:lnTo>
                    <a:pt x="809" y="135"/>
                  </a:lnTo>
                  <a:lnTo>
                    <a:pt x="794" y="122"/>
                  </a:lnTo>
                  <a:lnTo>
                    <a:pt x="777" y="125"/>
                  </a:lnTo>
                  <a:lnTo>
                    <a:pt x="754" y="126"/>
                  </a:lnTo>
                  <a:lnTo>
                    <a:pt x="745" y="100"/>
                  </a:lnTo>
                  <a:lnTo>
                    <a:pt x="726" y="85"/>
                  </a:lnTo>
                  <a:lnTo>
                    <a:pt x="704" y="82"/>
                  </a:lnTo>
                  <a:lnTo>
                    <a:pt x="678" y="82"/>
                  </a:lnTo>
                  <a:lnTo>
                    <a:pt x="681" y="59"/>
                  </a:lnTo>
                  <a:lnTo>
                    <a:pt x="651" y="0"/>
                  </a:lnTo>
                  <a:lnTo>
                    <a:pt x="37" y="16"/>
                  </a:lnTo>
                  <a:lnTo>
                    <a:pt x="39" y="79"/>
                  </a:lnTo>
                  <a:lnTo>
                    <a:pt x="28" y="135"/>
                  </a:lnTo>
                  <a:lnTo>
                    <a:pt x="18" y="175"/>
                  </a:lnTo>
                  <a:lnTo>
                    <a:pt x="8" y="225"/>
                  </a:lnTo>
                  <a:lnTo>
                    <a:pt x="0" y="306"/>
                  </a:lnTo>
                  <a:lnTo>
                    <a:pt x="9" y="354"/>
                  </a:lnTo>
                  <a:lnTo>
                    <a:pt x="28" y="399"/>
                  </a:lnTo>
                  <a:lnTo>
                    <a:pt x="49" y="438"/>
                  </a:lnTo>
                  <a:lnTo>
                    <a:pt x="78" y="451"/>
                  </a:lnTo>
                  <a:lnTo>
                    <a:pt x="122" y="464"/>
                  </a:lnTo>
                  <a:lnTo>
                    <a:pt x="180" y="483"/>
                  </a:lnTo>
                  <a:lnTo>
                    <a:pt x="208" y="514"/>
                  </a:lnTo>
                  <a:lnTo>
                    <a:pt x="240" y="541"/>
                  </a:lnTo>
                  <a:lnTo>
                    <a:pt x="289" y="564"/>
                  </a:lnTo>
                  <a:lnTo>
                    <a:pt x="348" y="582"/>
                  </a:lnTo>
                  <a:lnTo>
                    <a:pt x="441" y="594"/>
                  </a:lnTo>
                  <a:lnTo>
                    <a:pt x="520" y="594"/>
                  </a:lnTo>
                  <a:lnTo>
                    <a:pt x="581" y="587"/>
                  </a:lnTo>
                  <a:lnTo>
                    <a:pt x="637" y="582"/>
                  </a:lnTo>
                  <a:lnTo>
                    <a:pt x="678" y="604"/>
                  </a:lnTo>
                  <a:lnTo>
                    <a:pt x="758" y="600"/>
                  </a:lnTo>
                  <a:lnTo>
                    <a:pt x="1078" y="645"/>
                  </a:lnTo>
                  <a:lnTo>
                    <a:pt x="1165" y="655"/>
                  </a:lnTo>
                  <a:lnTo>
                    <a:pt x="1133" y="845"/>
                  </a:lnTo>
                  <a:lnTo>
                    <a:pt x="1130" y="942"/>
                  </a:lnTo>
                  <a:lnTo>
                    <a:pt x="1149" y="1066"/>
                  </a:lnTo>
                  <a:lnTo>
                    <a:pt x="1169" y="1212"/>
                  </a:lnTo>
                  <a:lnTo>
                    <a:pt x="1169" y="1363"/>
                  </a:lnTo>
                  <a:lnTo>
                    <a:pt x="1244" y="1385"/>
                  </a:lnTo>
                  <a:lnTo>
                    <a:pt x="1339" y="1395"/>
                  </a:lnTo>
                  <a:lnTo>
                    <a:pt x="1420" y="1401"/>
                  </a:lnTo>
                  <a:lnTo>
                    <a:pt x="1507" y="1391"/>
                  </a:lnTo>
                  <a:lnTo>
                    <a:pt x="1501" y="1252"/>
                  </a:lnTo>
                  <a:lnTo>
                    <a:pt x="1501" y="1024"/>
                  </a:lnTo>
                  <a:lnTo>
                    <a:pt x="1501" y="824"/>
                  </a:lnTo>
                  <a:lnTo>
                    <a:pt x="1501" y="789"/>
                  </a:lnTo>
                  <a:close/>
                </a:path>
              </a:pathLst>
            </a:custGeom>
            <a:solidFill>
              <a:srgbClr val="60606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0" name="Freeform 145"/>
            <p:cNvSpPr>
              <a:spLocks/>
            </p:cNvSpPr>
            <p:nvPr/>
          </p:nvSpPr>
          <p:spPr bwMode="auto">
            <a:xfrm>
              <a:off x="525" y="2235"/>
              <a:ext cx="210" cy="160"/>
            </a:xfrm>
            <a:custGeom>
              <a:avLst/>
              <a:gdLst>
                <a:gd name="T0" fmla="*/ 0 w 1473"/>
                <a:gd name="T1" fmla="*/ 0 h 1324"/>
                <a:gd name="T2" fmla="*/ 0 w 1473"/>
                <a:gd name="T3" fmla="*/ 0 h 1324"/>
                <a:gd name="T4" fmla="*/ 0 w 1473"/>
                <a:gd name="T5" fmla="*/ 0 h 1324"/>
                <a:gd name="T6" fmla="*/ 0 w 1473"/>
                <a:gd name="T7" fmla="*/ 0 h 1324"/>
                <a:gd name="T8" fmla="*/ 0 w 1473"/>
                <a:gd name="T9" fmla="*/ 0 h 1324"/>
                <a:gd name="T10" fmla="*/ 0 w 1473"/>
                <a:gd name="T11" fmla="*/ 0 h 1324"/>
                <a:gd name="T12" fmla="*/ 0 w 1473"/>
                <a:gd name="T13" fmla="*/ 0 h 1324"/>
                <a:gd name="T14" fmla="*/ 0 w 1473"/>
                <a:gd name="T15" fmla="*/ 0 h 1324"/>
                <a:gd name="T16" fmla="*/ 0 w 1473"/>
                <a:gd name="T17" fmla="*/ 0 h 1324"/>
                <a:gd name="T18" fmla="*/ 0 w 1473"/>
                <a:gd name="T19" fmla="*/ 0 h 1324"/>
                <a:gd name="T20" fmla="*/ 0 w 1473"/>
                <a:gd name="T21" fmla="*/ 0 h 1324"/>
                <a:gd name="T22" fmla="*/ 0 w 1473"/>
                <a:gd name="T23" fmla="*/ 0 h 1324"/>
                <a:gd name="T24" fmla="*/ 0 w 1473"/>
                <a:gd name="T25" fmla="*/ 0 h 1324"/>
                <a:gd name="T26" fmla="*/ 0 w 1473"/>
                <a:gd name="T27" fmla="*/ 0 h 1324"/>
                <a:gd name="T28" fmla="*/ 0 w 1473"/>
                <a:gd name="T29" fmla="*/ 0 h 1324"/>
                <a:gd name="T30" fmla="*/ 0 w 1473"/>
                <a:gd name="T31" fmla="*/ 0 h 1324"/>
                <a:gd name="T32" fmla="*/ 0 w 1473"/>
                <a:gd name="T33" fmla="*/ 0 h 1324"/>
                <a:gd name="T34" fmla="*/ 0 w 1473"/>
                <a:gd name="T35" fmla="*/ 0 h 1324"/>
                <a:gd name="T36" fmla="*/ 0 w 1473"/>
                <a:gd name="T37" fmla="*/ 0 h 1324"/>
                <a:gd name="T38" fmla="*/ 0 w 1473"/>
                <a:gd name="T39" fmla="*/ 0 h 1324"/>
                <a:gd name="T40" fmla="*/ 0 w 1473"/>
                <a:gd name="T41" fmla="*/ 0 h 1324"/>
                <a:gd name="T42" fmla="*/ 0 w 1473"/>
                <a:gd name="T43" fmla="*/ 0 h 1324"/>
                <a:gd name="T44" fmla="*/ 0 w 1473"/>
                <a:gd name="T45" fmla="*/ 0 h 1324"/>
                <a:gd name="T46" fmla="*/ 0 w 1473"/>
                <a:gd name="T47" fmla="*/ 0 h 1324"/>
                <a:gd name="T48" fmla="*/ 0 w 1473"/>
                <a:gd name="T49" fmla="*/ 0 h 1324"/>
                <a:gd name="T50" fmla="*/ 0 w 1473"/>
                <a:gd name="T51" fmla="*/ 0 h 1324"/>
                <a:gd name="T52" fmla="*/ 0 w 1473"/>
                <a:gd name="T53" fmla="*/ 0 h 1324"/>
                <a:gd name="T54" fmla="*/ 0 w 1473"/>
                <a:gd name="T55" fmla="*/ 0 h 1324"/>
                <a:gd name="T56" fmla="*/ 0 w 1473"/>
                <a:gd name="T57" fmla="*/ 0 h 1324"/>
                <a:gd name="T58" fmla="*/ 0 w 1473"/>
                <a:gd name="T59" fmla="*/ 0 h 1324"/>
                <a:gd name="T60" fmla="*/ 0 w 1473"/>
                <a:gd name="T61" fmla="*/ 0 h 1324"/>
                <a:gd name="T62" fmla="*/ 0 w 1473"/>
                <a:gd name="T63" fmla="*/ 0 h 1324"/>
                <a:gd name="T64" fmla="*/ 0 w 1473"/>
                <a:gd name="T65" fmla="*/ 0 h 1324"/>
                <a:gd name="T66" fmla="*/ 0 w 1473"/>
                <a:gd name="T67" fmla="*/ 0 h 1324"/>
                <a:gd name="T68" fmla="*/ 0 w 1473"/>
                <a:gd name="T69" fmla="*/ 0 h 1324"/>
                <a:gd name="T70" fmla="*/ 0 w 1473"/>
                <a:gd name="T71" fmla="*/ 0 h 1324"/>
                <a:gd name="T72" fmla="*/ 0 w 1473"/>
                <a:gd name="T73" fmla="*/ 0 h 1324"/>
                <a:gd name="T74" fmla="*/ 0 w 1473"/>
                <a:gd name="T75" fmla="*/ 0 h 1324"/>
                <a:gd name="T76" fmla="*/ 0 w 1473"/>
                <a:gd name="T77" fmla="*/ 0 h 132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473"/>
                <a:gd name="T118" fmla="*/ 0 h 1324"/>
                <a:gd name="T119" fmla="*/ 1473 w 1473"/>
                <a:gd name="T120" fmla="*/ 1324 h 132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473" h="1324">
                  <a:moveTo>
                    <a:pt x="49" y="23"/>
                  </a:moveTo>
                  <a:lnTo>
                    <a:pt x="46" y="66"/>
                  </a:lnTo>
                  <a:lnTo>
                    <a:pt x="29" y="49"/>
                  </a:lnTo>
                  <a:lnTo>
                    <a:pt x="10" y="144"/>
                  </a:lnTo>
                  <a:lnTo>
                    <a:pt x="0" y="254"/>
                  </a:lnTo>
                  <a:lnTo>
                    <a:pt x="39" y="367"/>
                  </a:lnTo>
                  <a:lnTo>
                    <a:pt x="130" y="393"/>
                  </a:lnTo>
                  <a:lnTo>
                    <a:pt x="120" y="367"/>
                  </a:lnTo>
                  <a:lnTo>
                    <a:pt x="169" y="406"/>
                  </a:lnTo>
                  <a:lnTo>
                    <a:pt x="211" y="449"/>
                  </a:lnTo>
                  <a:lnTo>
                    <a:pt x="306" y="494"/>
                  </a:lnTo>
                  <a:lnTo>
                    <a:pt x="421" y="504"/>
                  </a:lnTo>
                  <a:lnTo>
                    <a:pt x="562" y="511"/>
                  </a:lnTo>
                  <a:lnTo>
                    <a:pt x="620" y="504"/>
                  </a:lnTo>
                  <a:lnTo>
                    <a:pt x="569" y="481"/>
                  </a:lnTo>
                  <a:lnTo>
                    <a:pt x="546" y="423"/>
                  </a:lnTo>
                  <a:lnTo>
                    <a:pt x="588" y="471"/>
                  </a:lnTo>
                  <a:lnTo>
                    <a:pt x="641" y="501"/>
                  </a:lnTo>
                  <a:lnTo>
                    <a:pt x="688" y="527"/>
                  </a:lnTo>
                  <a:lnTo>
                    <a:pt x="737" y="520"/>
                  </a:lnTo>
                  <a:lnTo>
                    <a:pt x="706" y="497"/>
                  </a:lnTo>
                  <a:lnTo>
                    <a:pt x="672" y="469"/>
                  </a:lnTo>
                  <a:lnTo>
                    <a:pt x="725" y="488"/>
                  </a:lnTo>
                  <a:lnTo>
                    <a:pt x="776" y="527"/>
                  </a:lnTo>
                  <a:lnTo>
                    <a:pt x="946" y="546"/>
                  </a:lnTo>
                  <a:lnTo>
                    <a:pt x="1114" y="572"/>
                  </a:lnTo>
                  <a:lnTo>
                    <a:pt x="1165" y="585"/>
                  </a:lnTo>
                  <a:lnTo>
                    <a:pt x="1122" y="833"/>
                  </a:lnTo>
                  <a:lnTo>
                    <a:pt x="1155" y="1063"/>
                  </a:lnTo>
                  <a:lnTo>
                    <a:pt x="1159" y="1288"/>
                  </a:lnTo>
                  <a:lnTo>
                    <a:pt x="1266" y="1310"/>
                  </a:lnTo>
                  <a:lnTo>
                    <a:pt x="1360" y="1324"/>
                  </a:lnTo>
                  <a:lnTo>
                    <a:pt x="1473" y="1321"/>
                  </a:lnTo>
                  <a:lnTo>
                    <a:pt x="1468" y="998"/>
                  </a:lnTo>
                  <a:lnTo>
                    <a:pt x="1468" y="729"/>
                  </a:lnTo>
                  <a:lnTo>
                    <a:pt x="1451" y="579"/>
                  </a:lnTo>
                  <a:lnTo>
                    <a:pt x="1465" y="485"/>
                  </a:lnTo>
                  <a:lnTo>
                    <a:pt x="1455" y="381"/>
                  </a:lnTo>
                  <a:lnTo>
                    <a:pt x="1436" y="314"/>
                  </a:lnTo>
                  <a:lnTo>
                    <a:pt x="1355" y="261"/>
                  </a:lnTo>
                  <a:lnTo>
                    <a:pt x="1253" y="215"/>
                  </a:lnTo>
                  <a:lnTo>
                    <a:pt x="1057" y="150"/>
                  </a:lnTo>
                  <a:lnTo>
                    <a:pt x="897" y="105"/>
                  </a:lnTo>
                  <a:lnTo>
                    <a:pt x="809" y="98"/>
                  </a:lnTo>
                  <a:lnTo>
                    <a:pt x="773" y="150"/>
                  </a:lnTo>
                  <a:lnTo>
                    <a:pt x="662" y="205"/>
                  </a:lnTo>
                  <a:lnTo>
                    <a:pt x="722" y="157"/>
                  </a:lnTo>
                  <a:lnTo>
                    <a:pt x="767" y="131"/>
                  </a:lnTo>
                  <a:lnTo>
                    <a:pt x="783" y="95"/>
                  </a:lnTo>
                  <a:lnTo>
                    <a:pt x="776" y="79"/>
                  </a:lnTo>
                  <a:lnTo>
                    <a:pt x="744" y="79"/>
                  </a:lnTo>
                  <a:lnTo>
                    <a:pt x="725" y="98"/>
                  </a:lnTo>
                  <a:lnTo>
                    <a:pt x="706" y="117"/>
                  </a:lnTo>
                  <a:lnTo>
                    <a:pt x="656" y="137"/>
                  </a:lnTo>
                  <a:lnTo>
                    <a:pt x="702" y="98"/>
                  </a:lnTo>
                  <a:lnTo>
                    <a:pt x="722" y="68"/>
                  </a:lnTo>
                  <a:lnTo>
                    <a:pt x="708" y="49"/>
                  </a:lnTo>
                  <a:lnTo>
                    <a:pt x="669" y="36"/>
                  </a:lnTo>
                  <a:lnTo>
                    <a:pt x="618" y="82"/>
                  </a:lnTo>
                  <a:lnTo>
                    <a:pt x="569" y="112"/>
                  </a:lnTo>
                  <a:lnTo>
                    <a:pt x="627" y="45"/>
                  </a:lnTo>
                  <a:lnTo>
                    <a:pt x="646" y="20"/>
                  </a:lnTo>
                  <a:lnTo>
                    <a:pt x="646" y="0"/>
                  </a:lnTo>
                  <a:lnTo>
                    <a:pt x="597" y="7"/>
                  </a:lnTo>
                  <a:lnTo>
                    <a:pt x="553" y="40"/>
                  </a:lnTo>
                  <a:lnTo>
                    <a:pt x="523" y="63"/>
                  </a:lnTo>
                  <a:lnTo>
                    <a:pt x="383" y="75"/>
                  </a:lnTo>
                  <a:lnTo>
                    <a:pt x="386" y="40"/>
                  </a:lnTo>
                  <a:lnTo>
                    <a:pt x="345" y="26"/>
                  </a:lnTo>
                  <a:lnTo>
                    <a:pt x="345" y="72"/>
                  </a:lnTo>
                  <a:lnTo>
                    <a:pt x="303" y="82"/>
                  </a:lnTo>
                  <a:lnTo>
                    <a:pt x="211" y="95"/>
                  </a:lnTo>
                  <a:lnTo>
                    <a:pt x="218" y="45"/>
                  </a:lnTo>
                  <a:lnTo>
                    <a:pt x="185" y="45"/>
                  </a:lnTo>
                  <a:lnTo>
                    <a:pt x="182" y="95"/>
                  </a:lnTo>
                  <a:lnTo>
                    <a:pt x="130" y="91"/>
                  </a:lnTo>
                  <a:lnTo>
                    <a:pt x="75" y="79"/>
                  </a:lnTo>
                  <a:lnTo>
                    <a:pt x="72" y="40"/>
                  </a:lnTo>
                  <a:lnTo>
                    <a:pt x="49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1" name="Freeform 146"/>
            <p:cNvSpPr>
              <a:spLocks/>
            </p:cNvSpPr>
            <p:nvPr/>
          </p:nvSpPr>
          <p:spPr bwMode="auto">
            <a:xfrm>
              <a:off x="554" y="2261"/>
              <a:ext cx="29" cy="4"/>
            </a:xfrm>
            <a:custGeom>
              <a:avLst/>
              <a:gdLst>
                <a:gd name="T0" fmla="*/ 0 w 199"/>
                <a:gd name="T1" fmla="*/ 0 h 33"/>
                <a:gd name="T2" fmla="*/ 0 w 199"/>
                <a:gd name="T3" fmla="*/ 0 h 33"/>
                <a:gd name="T4" fmla="*/ 0 w 199"/>
                <a:gd name="T5" fmla="*/ 0 h 33"/>
                <a:gd name="T6" fmla="*/ 0 w 199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9"/>
                <a:gd name="T13" fmla="*/ 0 h 33"/>
                <a:gd name="T14" fmla="*/ 199 w 19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9" h="33">
                  <a:moveTo>
                    <a:pt x="0" y="0"/>
                  </a:moveTo>
                  <a:lnTo>
                    <a:pt x="93" y="33"/>
                  </a:lnTo>
                  <a:lnTo>
                    <a:pt x="199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2" name="Freeform 147"/>
            <p:cNvSpPr>
              <a:spLocks/>
            </p:cNvSpPr>
            <p:nvPr/>
          </p:nvSpPr>
          <p:spPr bwMode="auto">
            <a:xfrm>
              <a:off x="525" y="2255"/>
              <a:ext cx="18" cy="4"/>
            </a:xfrm>
            <a:custGeom>
              <a:avLst/>
              <a:gdLst>
                <a:gd name="T0" fmla="*/ 0 w 122"/>
                <a:gd name="T1" fmla="*/ 0 h 40"/>
                <a:gd name="T2" fmla="*/ 0 w 122"/>
                <a:gd name="T3" fmla="*/ 0 h 40"/>
                <a:gd name="T4" fmla="*/ 0 w 122"/>
                <a:gd name="T5" fmla="*/ 0 h 40"/>
                <a:gd name="T6" fmla="*/ 0 w 122"/>
                <a:gd name="T7" fmla="*/ 0 h 40"/>
                <a:gd name="T8" fmla="*/ 0 w 122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"/>
                <a:gd name="T16" fmla="*/ 0 h 40"/>
                <a:gd name="T17" fmla="*/ 122 w 12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" h="40">
                  <a:moveTo>
                    <a:pt x="0" y="0"/>
                  </a:moveTo>
                  <a:lnTo>
                    <a:pt x="32" y="25"/>
                  </a:lnTo>
                  <a:lnTo>
                    <a:pt x="122" y="38"/>
                  </a:lnTo>
                  <a:lnTo>
                    <a:pt x="3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3" name="Freeform 148"/>
            <p:cNvSpPr>
              <a:spLocks/>
            </p:cNvSpPr>
            <p:nvPr/>
          </p:nvSpPr>
          <p:spPr bwMode="auto">
            <a:xfrm>
              <a:off x="598" y="2251"/>
              <a:ext cx="27" cy="12"/>
            </a:xfrm>
            <a:custGeom>
              <a:avLst/>
              <a:gdLst>
                <a:gd name="T0" fmla="*/ 0 w 187"/>
                <a:gd name="T1" fmla="*/ 0 h 102"/>
                <a:gd name="T2" fmla="*/ 0 w 187"/>
                <a:gd name="T3" fmla="*/ 0 h 102"/>
                <a:gd name="T4" fmla="*/ 0 w 187"/>
                <a:gd name="T5" fmla="*/ 0 h 102"/>
                <a:gd name="T6" fmla="*/ 0 w 187"/>
                <a:gd name="T7" fmla="*/ 0 h 102"/>
                <a:gd name="T8" fmla="*/ 0 w 187"/>
                <a:gd name="T9" fmla="*/ 0 h 102"/>
                <a:gd name="T10" fmla="*/ 0 w 187"/>
                <a:gd name="T11" fmla="*/ 0 h 102"/>
                <a:gd name="T12" fmla="*/ 0 w 187"/>
                <a:gd name="T13" fmla="*/ 0 h 102"/>
                <a:gd name="T14" fmla="*/ 0 w 187"/>
                <a:gd name="T15" fmla="*/ 0 h 102"/>
                <a:gd name="T16" fmla="*/ 0 w 187"/>
                <a:gd name="T17" fmla="*/ 0 h 1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7"/>
                <a:gd name="T28" fmla="*/ 0 h 102"/>
                <a:gd name="T29" fmla="*/ 187 w 187"/>
                <a:gd name="T30" fmla="*/ 102 h 10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7" h="102">
                  <a:moveTo>
                    <a:pt x="0" y="0"/>
                  </a:moveTo>
                  <a:lnTo>
                    <a:pt x="84" y="9"/>
                  </a:lnTo>
                  <a:lnTo>
                    <a:pt x="101" y="23"/>
                  </a:lnTo>
                  <a:lnTo>
                    <a:pt x="101" y="54"/>
                  </a:lnTo>
                  <a:lnTo>
                    <a:pt x="106" y="89"/>
                  </a:lnTo>
                  <a:lnTo>
                    <a:pt x="187" y="102"/>
                  </a:lnTo>
                  <a:lnTo>
                    <a:pt x="90" y="98"/>
                  </a:lnTo>
                  <a:lnTo>
                    <a:pt x="74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4" name="Freeform 149"/>
            <p:cNvSpPr>
              <a:spLocks/>
            </p:cNvSpPr>
            <p:nvPr/>
          </p:nvSpPr>
          <p:spPr bwMode="auto">
            <a:xfrm>
              <a:off x="625" y="2279"/>
              <a:ext cx="88" cy="18"/>
            </a:xfrm>
            <a:custGeom>
              <a:avLst/>
              <a:gdLst>
                <a:gd name="T0" fmla="*/ 0 w 609"/>
                <a:gd name="T1" fmla="*/ 0 h 150"/>
                <a:gd name="T2" fmla="*/ 0 w 609"/>
                <a:gd name="T3" fmla="*/ 0 h 150"/>
                <a:gd name="T4" fmla="*/ 0 w 609"/>
                <a:gd name="T5" fmla="*/ 0 h 150"/>
                <a:gd name="T6" fmla="*/ 0 w 609"/>
                <a:gd name="T7" fmla="*/ 0 h 150"/>
                <a:gd name="T8" fmla="*/ 0 w 609"/>
                <a:gd name="T9" fmla="*/ 0 h 150"/>
                <a:gd name="T10" fmla="*/ 0 w 609"/>
                <a:gd name="T11" fmla="*/ 0 h 150"/>
                <a:gd name="T12" fmla="*/ 0 w 609"/>
                <a:gd name="T13" fmla="*/ 0 h 150"/>
                <a:gd name="T14" fmla="*/ 0 w 609"/>
                <a:gd name="T15" fmla="*/ 0 h 150"/>
                <a:gd name="T16" fmla="*/ 0 w 609"/>
                <a:gd name="T17" fmla="*/ 0 h 150"/>
                <a:gd name="T18" fmla="*/ 0 w 609"/>
                <a:gd name="T19" fmla="*/ 0 h 150"/>
                <a:gd name="T20" fmla="*/ 0 w 609"/>
                <a:gd name="T21" fmla="*/ 0 h 150"/>
                <a:gd name="T22" fmla="*/ 0 w 609"/>
                <a:gd name="T23" fmla="*/ 0 h 150"/>
                <a:gd name="T24" fmla="*/ 0 w 609"/>
                <a:gd name="T25" fmla="*/ 0 h 150"/>
                <a:gd name="T26" fmla="*/ 0 w 609"/>
                <a:gd name="T27" fmla="*/ 0 h 15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09"/>
                <a:gd name="T43" fmla="*/ 0 h 150"/>
                <a:gd name="T44" fmla="*/ 609 w 609"/>
                <a:gd name="T45" fmla="*/ 150 h 15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09" h="150">
                  <a:moveTo>
                    <a:pt x="0" y="0"/>
                  </a:moveTo>
                  <a:lnTo>
                    <a:pt x="154" y="7"/>
                  </a:lnTo>
                  <a:lnTo>
                    <a:pt x="313" y="44"/>
                  </a:lnTo>
                  <a:lnTo>
                    <a:pt x="431" y="51"/>
                  </a:lnTo>
                  <a:lnTo>
                    <a:pt x="527" y="71"/>
                  </a:lnTo>
                  <a:lnTo>
                    <a:pt x="563" y="122"/>
                  </a:lnTo>
                  <a:lnTo>
                    <a:pt x="609" y="150"/>
                  </a:lnTo>
                  <a:lnTo>
                    <a:pt x="563" y="141"/>
                  </a:lnTo>
                  <a:lnTo>
                    <a:pt x="521" y="84"/>
                  </a:lnTo>
                  <a:lnTo>
                    <a:pt x="392" y="58"/>
                  </a:lnTo>
                  <a:lnTo>
                    <a:pt x="313" y="58"/>
                  </a:lnTo>
                  <a:lnTo>
                    <a:pt x="252" y="44"/>
                  </a:lnTo>
                  <a:lnTo>
                    <a:pt x="146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5" name="Freeform 150"/>
            <p:cNvSpPr>
              <a:spLocks/>
            </p:cNvSpPr>
            <p:nvPr/>
          </p:nvSpPr>
          <p:spPr bwMode="auto">
            <a:xfrm>
              <a:off x="538" y="2031"/>
              <a:ext cx="76" cy="70"/>
            </a:xfrm>
            <a:custGeom>
              <a:avLst/>
              <a:gdLst>
                <a:gd name="T0" fmla="*/ 0 w 529"/>
                <a:gd name="T1" fmla="*/ 0 h 580"/>
                <a:gd name="T2" fmla="*/ 0 w 529"/>
                <a:gd name="T3" fmla="*/ 0 h 580"/>
                <a:gd name="T4" fmla="*/ 0 w 529"/>
                <a:gd name="T5" fmla="*/ 0 h 580"/>
                <a:gd name="T6" fmla="*/ 0 w 529"/>
                <a:gd name="T7" fmla="*/ 0 h 580"/>
                <a:gd name="T8" fmla="*/ 0 w 529"/>
                <a:gd name="T9" fmla="*/ 0 h 580"/>
                <a:gd name="T10" fmla="*/ 0 w 529"/>
                <a:gd name="T11" fmla="*/ 0 h 580"/>
                <a:gd name="T12" fmla="*/ 0 w 529"/>
                <a:gd name="T13" fmla="*/ 0 h 580"/>
                <a:gd name="T14" fmla="*/ 0 w 529"/>
                <a:gd name="T15" fmla="*/ 0 h 580"/>
                <a:gd name="T16" fmla="*/ 0 w 529"/>
                <a:gd name="T17" fmla="*/ 0 h 580"/>
                <a:gd name="T18" fmla="*/ 0 w 529"/>
                <a:gd name="T19" fmla="*/ 0 h 580"/>
                <a:gd name="T20" fmla="*/ 0 w 529"/>
                <a:gd name="T21" fmla="*/ 0 h 580"/>
                <a:gd name="T22" fmla="*/ 0 w 529"/>
                <a:gd name="T23" fmla="*/ 0 h 580"/>
                <a:gd name="T24" fmla="*/ 0 w 529"/>
                <a:gd name="T25" fmla="*/ 0 h 580"/>
                <a:gd name="T26" fmla="*/ 0 w 529"/>
                <a:gd name="T27" fmla="*/ 0 h 580"/>
                <a:gd name="T28" fmla="*/ 0 w 529"/>
                <a:gd name="T29" fmla="*/ 0 h 580"/>
                <a:gd name="T30" fmla="*/ 0 w 529"/>
                <a:gd name="T31" fmla="*/ 0 h 580"/>
                <a:gd name="T32" fmla="*/ 0 w 529"/>
                <a:gd name="T33" fmla="*/ 0 h 580"/>
                <a:gd name="T34" fmla="*/ 0 w 529"/>
                <a:gd name="T35" fmla="*/ 0 h 580"/>
                <a:gd name="T36" fmla="*/ 0 w 529"/>
                <a:gd name="T37" fmla="*/ 0 h 580"/>
                <a:gd name="T38" fmla="*/ 0 w 529"/>
                <a:gd name="T39" fmla="*/ 0 h 580"/>
                <a:gd name="T40" fmla="*/ 0 w 529"/>
                <a:gd name="T41" fmla="*/ 0 h 580"/>
                <a:gd name="T42" fmla="*/ 0 w 529"/>
                <a:gd name="T43" fmla="*/ 0 h 580"/>
                <a:gd name="T44" fmla="*/ 0 w 529"/>
                <a:gd name="T45" fmla="*/ 0 h 580"/>
                <a:gd name="T46" fmla="*/ 0 w 529"/>
                <a:gd name="T47" fmla="*/ 0 h 580"/>
                <a:gd name="T48" fmla="*/ 0 w 529"/>
                <a:gd name="T49" fmla="*/ 0 h 580"/>
                <a:gd name="T50" fmla="*/ 0 w 529"/>
                <a:gd name="T51" fmla="*/ 0 h 580"/>
                <a:gd name="T52" fmla="*/ 0 w 529"/>
                <a:gd name="T53" fmla="*/ 0 h 580"/>
                <a:gd name="T54" fmla="*/ 0 w 529"/>
                <a:gd name="T55" fmla="*/ 0 h 580"/>
                <a:gd name="T56" fmla="*/ 0 w 529"/>
                <a:gd name="T57" fmla="*/ 0 h 580"/>
                <a:gd name="T58" fmla="*/ 0 w 529"/>
                <a:gd name="T59" fmla="*/ 0 h 580"/>
                <a:gd name="T60" fmla="*/ 0 w 529"/>
                <a:gd name="T61" fmla="*/ 0 h 580"/>
                <a:gd name="T62" fmla="*/ 0 w 529"/>
                <a:gd name="T63" fmla="*/ 0 h 580"/>
                <a:gd name="T64" fmla="*/ 0 w 529"/>
                <a:gd name="T65" fmla="*/ 0 h 580"/>
                <a:gd name="T66" fmla="*/ 0 w 529"/>
                <a:gd name="T67" fmla="*/ 0 h 580"/>
                <a:gd name="T68" fmla="*/ 0 w 529"/>
                <a:gd name="T69" fmla="*/ 0 h 580"/>
                <a:gd name="T70" fmla="*/ 0 w 529"/>
                <a:gd name="T71" fmla="*/ 0 h 58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9"/>
                <a:gd name="T109" fmla="*/ 0 h 580"/>
                <a:gd name="T110" fmla="*/ 529 w 529"/>
                <a:gd name="T111" fmla="*/ 580 h 58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9" h="580">
                  <a:moveTo>
                    <a:pt x="357" y="20"/>
                  </a:moveTo>
                  <a:lnTo>
                    <a:pt x="403" y="53"/>
                  </a:lnTo>
                  <a:lnTo>
                    <a:pt x="428" y="94"/>
                  </a:lnTo>
                  <a:lnTo>
                    <a:pt x="451" y="138"/>
                  </a:lnTo>
                  <a:lnTo>
                    <a:pt x="464" y="161"/>
                  </a:lnTo>
                  <a:lnTo>
                    <a:pt x="464" y="186"/>
                  </a:lnTo>
                  <a:lnTo>
                    <a:pt x="453" y="216"/>
                  </a:lnTo>
                  <a:lnTo>
                    <a:pt x="476" y="239"/>
                  </a:lnTo>
                  <a:lnTo>
                    <a:pt x="511" y="301"/>
                  </a:lnTo>
                  <a:lnTo>
                    <a:pt x="529" y="334"/>
                  </a:lnTo>
                  <a:lnTo>
                    <a:pt x="529" y="346"/>
                  </a:lnTo>
                  <a:lnTo>
                    <a:pt x="526" y="357"/>
                  </a:lnTo>
                  <a:lnTo>
                    <a:pt x="510" y="361"/>
                  </a:lnTo>
                  <a:lnTo>
                    <a:pt x="487" y="362"/>
                  </a:lnTo>
                  <a:lnTo>
                    <a:pt x="475" y="366"/>
                  </a:lnTo>
                  <a:lnTo>
                    <a:pt x="476" y="391"/>
                  </a:lnTo>
                  <a:lnTo>
                    <a:pt x="483" y="421"/>
                  </a:lnTo>
                  <a:lnTo>
                    <a:pt x="469" y="437"/>
                  </a:lnTo>
                  <a:lnTo>
                    <a:pt x="473" y="459"/>
                  </a:lnTo>
                  <a:lnTo>
                    <a:pt x="462" y="472"/>
                  </a:lnTo>
                  <a:lnTo>
                    <a:pt x="452" y="511"/>
                  </a:lnTo>
                  <a:lnTo>
                    <a:pt x="436" y="523"/>
                  </a:lnTo>
                  <a:lnTo>
                    <a:pt x="411" y="523"/>
                  </a:lnTo>
                  <a:lnTo>
                    <a:pt x="375" y="517"/>
                  </a:lnTo>
                  <a:lnTo>
                    <a:pt x="339" y="511"/>
                  </a:lnTo>
                  <a:lnTo>
                    <a:pt x="342" y="580"/>
                  </a:lnTo>
                  <a:lnTo>
                    <a:pt x="60" y="488"/>
                  </a:lnTo>
                  <a:lnTo>
                    <a:pt x="83" y="435"/>
                  </a:lnTo>
                  <a:lnTo>
                    <a:pt x="78" y="394"/>
                  </a:lnTo>
                  <a:lnTo>
                    <a:pt x="0" y="316"/>
                  </a:lnTo>
                  <a:lnTo>
                    <a:pt x="0" y="111"/>
                  </a:lnTo>
                  <a:lnTo>
                    <a:pt x="52" y="55"/>
                  </a:lnTo>
                  <a:lnTo>
                    <a:pt x="117" y="25"/>
                  </a:lnTo>
                  <a:lnTo>
                    <a:pt x="186" y="0"/>
                  </a:lnTo>
                  <a:lnTo>
                    <a:pt x="276" y="13"/>
                  </a:lnTo>
                  <a:lnTo>
                    <a:pt x="357" y="20"/>
                  </a:lnTo>
                  <a:close/>
                </a:path>
              </a:pathLst>
            </a:custGeom>
            <a:solidFill>
              <a:srgbClr val="FFC080"/>
            </a:solidFill>
            <a:ln w="3175">
              <a:solidFill>
                <a:srgbClr val="402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6" name="Freeform 151"/>
            <p:cNvSpPr>
              <a:spLocks/>
            </p:cNvSpPr>
            <p:nvPr/>
          </p:nvSpPr>
          <p:spPr bwMode="auto">
            <a:xfrm>
              <a:off x="605" y="2073"/>
              <a:ext cx="5" cy="1"/>
            </a:xfrm>
            <a:custGeom>
              <a:avLst/>
              <a:gdLst>
                <a:gd name="T0" fmla="*/ 0 w 30"/>
                <a:gd name="T1" fmla="*/ 0 h 6"/>
                <a:gd name="T2" fmla="*/ 0 w 30"/>
                <a:gd name="T3" fmla="*/ 0 h 6"/>
                <a:gd name="T4" fmla="*/ 0 w 30"/>
                <a:gd name="T5" fmla="*/ 0 h 6"/>
                <a:gd name="T6" fmla="*/ 0 w 30"/>
                <a:gd name="T7" fmla="*/ 0 h 6"/>
                <a:gd name="T8" fmla="*/ 0 w 30"/>
                <a:gd name="T9" fmla="*/ 0 h 6"/>
                <a:gd name="T10" fmla="*/ 0 w 30"/>
                <a:gd name="T11" fmla="*/ 0 h 6"/>
                <a:gd name="T12" fmla="*/ 0 w 30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"/>
                <a:gd name="T22" fmla="*/ 0 h 6"/>
                <a:gd name="T23" fmla="*/ 30 w 30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" h="6">
                  <a:moveTo>
                    <a:pt x="30" y="2"/>
                  </a:moveTo>
                  <a:lnTo>
                    <a:pt x="23" y="6"/>
                  </a:lnTo>
                  <a:lnTo>
                    <a:pt x="8" y="5"/>
                  </a:lnTo>
                  <a:lnTo>
                    <a:pt x="2" y="6"/>
                  </a:lnTo>
                  <a:lnTo>
                    <a:pt x="0" y="1"/>
                  </a:lnTo>
                  <a:lnTo>
                    <a:pt x="9" y="0"/>
                  </a:lnTo>
                  <a:lnTo>
                    <a:pt x="30" y="2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7" name="Freeform 152"/>
            <p:cNvSpPr>
              <a:spLocks/>
            </p:cNvSpPr>
            <p:nvPr/>
          </p:nvSpPr>
          <p:spPr bwMode="auto">
            <a:xfrm>
              <a:off x="604" y="2071"/>
              <a:ext cx="1" cy="2"/>
            </a:xfrm>
            <a:custGeom>
              <a:avLst/>
              <a:gdLst>
                <a:gd name="T0" fmla="*/ 0 w 11"/>
                <a:gd name="T1" fmla="*/ 0 h 22"/>
                <a:gd name="T2" fmla="*/ 0 w 11"/>
                <a:gd name="T3" fmla="*/ 0 h 22"/>
                <a:gd name="T4" fmla="*/ 0 w 11"/>
                <a:gd name="T5" fmla="*/ 0 h 22"/>
                <a:gd name="T6" fmla="*/ 0 w 11"/>
                <a:gd name="T7" fmla="*/ 0 h 22"/>
                <a:gd name="T8" fmla="*/ 0 w 11"/>
                <a:gd name="T9" fmla="*/ 0 h 22"/>
                <a:gd name="T10" fmla="*/ 0 w 11"/>
                <a:gd name="T11" fmla="*/ 0 h 22"/>
                <a:gd name="T12" fmla="*/ 0 w 11"/>
                <a:gd name="T13" fmla="*/ 0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22"/>
                <a:gd name="T23" fmla="*/ 11 w 11"/>
                <a:gd name="T24" fmla="*/ 22 h 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22">
                  <a:moveTo>
                    <a:pt x="11" y="0"/>
                  </a:moveTo>
                  <a:lnTo>
                    <a:pt x="3" y="6"/>
                  </a:lnTo>
                  <a:lnTo>
                    <a:pt x="3" y="12"/>
                  </a:lnTo>
                  <a:lnTo>
                    <a:pt x="2" y="22"/>
                  </a:lnTo>
                  <a:lnTo>
                    <a:pt x="0" y="8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8" name="Freeform 153"/>
            <p:cNvSpPr>
              <a:spLocks/>
            </p:cNvSpPr>
            <p:nvPr/>
          </p:nvSpPr>
          <p:spPr bwMode="auto">
            <a:xfrm>
              <a:off x="600" y="2062"/>
              <a:ext cx="3" cy="5"/>
            </a:xfrm>
            <a:custGeom>
              <a:avLst/>
              <a:gdLst>
                <a:gd name="T0" fmla="*/ 0 w 13"/>
                <a:gd name="T1" fmla="*/ 0 h 42"/>
                <a:gd name="T2" fmla="*/ 0 w 13"/>
                <a:gd name="T3" fmla="*/ 0 h 42"/>
                <a:gd name="T4" fmla="*/ 0 w 13"/>
                <a:gd name="T5" fmla="*/ 0 h 42"/>
                <a:gd name="T6" fmla="*/ 0 w 13"/>
                <a:gd name="T7" fmla="*/ 0 h 42"/>
                <a:gd name="T8" fmla="*/ 0 w 13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42"/>
                <a:gd name="T17" fmla="*/ 13 w 13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42">
                  <a:moveTo>
                    <a:pt x="0" y="0"/>
                  </a:moveTo>
                  <a:lnTo>
                    <a:pt x="9" y="24"/>
                  </a:lnTo>
                  <a:lnTo>
                    <a:pt x="13" y="42"/>
                  </a:lnTo>
                  <a:lnTo>
                    <a:pt x="6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9" name="Freeform 154"/>
            <p:cNvSpPr>
              <a:spLocks/>
            </p:cNvSpPr>
            <p:nvPr/>
          </p:nvSpPr>
          <p:spPr bwMode="auto">
            <a:xfrm>
              <a:off x="593" y="2057"/>
              <a:ext cx="8" cy="4"/>
            </a:xfrm>
            <a:custGeom>
              <a:avLst/>
              <a:gdLst>
                <a:gd name="T0" fmla="*/ 0 w 56"/>
                <a:gd name="T1" fmla="*/ 0 h 36"/>
                <a:gd name="T2" fmla="*/ 0 w 56"/>
                <a:gd name="T3" fmla="*/ 0 h 36"/>
                <a:gd name="T4" fmla="*/ 0 w 56"/>
                <a:gd name="T5" fmla="*/ 0 h 36"/>
                <a:gd name="T6" fmla="*/ 0 w 56"/>
                <a:gd name="T7" fmla="*/ 0 h 36"/>
                <a:gd name="T8" fmla="*/ 0 w 56"/>
                <a:gd name="T9" fmla="*/ 0 h 36"/>
                <a:gd name="T10" fmla="*/ 0 w 56"/>
                <a:gd name="T11" fmla="*/ 0 h 36"/>
                <a:gd name="T12" fmla="*/ 0 w 56"/>
                <a:gd name="T13" fmla="*/ 0 h 36"/>
                <a:gd name="T14" fmla="*/ 0 w 56"/>
                <a:gd name="T15" fmla="*/ 0 h 36"/>
                <a:gd name="T16" fmla="*/ 0 w 56"/>
                <a:gd name="T17" fmla="*/ 0 h 36"/>
                <a:gd name="T18" fmla="*/ 0 w 56"/>
                <a:gd name="T19" fmla="*/ 0 h 36"/>
                <a:gd name="T20" fmla="*/ 0 w 56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"/>
                <a:gd name="T34" fmla="*/ 0 h 36"/>
                <a:gd name="T35" fmla="*/ 56 w 56"/>
                <a:gd name="T36" fmla="*/ 36 h 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" h="36">
                  <a:moveTo>
                    <a:pt x="56" y="0"/>
                  </a:moveTo>
                  <a:lnTo>
                    <a:pt x="45" y="20"/>
                  </a:lnTo>
                  <a:lnTo>
                    <a:pt x="47" y="26"/>
                  </a:lnTo>
                  <a:lnTo>
                    <a:pt x="47" y="29"/>
                  </a:lnTo>
                  <a:lnTo>
                    <a:pt x="51" y="36"/>
                  </a:lnTo>
                  <a:lnTo>
                    <a:pt x="43" y="24"/>
                  </a:lnTo>
                  <a:lnTo>
                    <a:pt x="32" y="24"/>
                  </a:lnTo>
                  <a:lnTo>
                    <a:pt x="20" y="20"/>
                  </a:lnTo>
                  <a:lnTo>
                    <a:pt x="0" y="19"/>
                  </a:lnTo>
                  <a:lnTo>
                    <a:pt x="20" y="7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0" name="Freeform 155"/>
            <p:cNvSpPr>
              <a:spLocks/>
            </p:cNvSpPr>
            <p:nvPr/>
          </p:nvSpPr>
          <p:spPr bwMode="auto">
            <a:xfrm>
              <a:off x="589" y="2050"/>
              <a:ext cx="14" cy="4"/>
            </a:xfrm>
            <a:custGeom>
              <a:avLst/>
              <a:gdLst>
                <a:gd name="T0" fmla="*/ 0 w 96"/>
                <a:gd name="T1" fmla="*/ 0 h 34"/>
                <a:gd name="T2" fmla="*/ 0 w 96"/>
                <a:gd name="T3" fmla="*/ 0 h 34"/>
                <a:gd name="T4" fmla="*/ 0 w 96"/>
                <a:gd name="T5" fmla="*/ 0 h 34"/>
                <a:gd name="T6" fmla="*/ 0 w 96"/>
                <a:gd name="T7" fmla="*/ 0 h 34"/>
                <a:gd name="T8" fmla="*/ 0 w 96"/>
                <a:gd name="T9" fmla="*/ 0 h 34"/>
                <a:gd name="T10" fmla="*/ 0 w 96"/>
                <a:gd name="T11" fmla="*/ 0 h 34"/>
                <a:gd name="T12" fmla="*/ 0 w 96"/>
                <a:gd name="T13" fmla="*/ 0 h 34"/>
                <a:gd name="T14" fmla="*/ 0 w 96"/>
                <a:gd name="T15" fmla="*/ 0 h 34"/>
                <a:gd name="T16" fmla="*/ 0 w 96"/>
                <a:gd name="T17" fmla="*/ 0 h 34"/>
                <a:gd name="T18" fmla="*/ 0 w 96"/>
                <a:gd name="T19" fmla="*/ 0 h 34"/>
                <a:gd name="T20" fmla="*/ 0 w 96"/>
                <a:gd name="T21" fmla="*/ 0 h 34"/>
                <a:gd name="T22" fmla="*/ 0 w 96"/>
                <a:gd name="T23" fmla="*/ 0 h 34"/>
                <a:gd name="T24" fmla="*/ 0 w 96"/>
                <a:gd name="T25" fmla="*/ 0 h 34"/>
                <a:gd name="T26" fmla="*/ 0 w 96"/>
                <a:gd name="T27" fmla="*/ 0 h 34"/>
                <a:gd name="T28" fmla="*/ 0 w 96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6"/>
                <a:gd name="T46" fmla="*/ 0 h 34"/>
                <a:gd name="T47" fmla="*/ 96 w 96"/>
                <a:gd name="T48" fmla="*/ 34 h 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6" h="34">
                  <a:moveTo>
                    <a:pt x="96" y="17"/>
                  </a:moveTo>
                  <a:lnTo>
                    <a:pt x="92" y="29"/>
                  </a:lnTo>
                  <a:lnTo>
                    <a:pt x="81" y="34"/>
                  </a:lnTo>
                  <a:lnTo>
                    <a:pt x="66" y="24"/>
                  </a:lnTo>
                  <a:lnTo>
                    <a:pt x="47" y="17"/>
                  </a:lnTo>
                  <a:lnTo>
                    <a:pt x="15" y="17"/>
                  </a:lnTo>
                  <a:lnTo>
                    <a:pt x="0" y="18"/>
                  </a:lnTo>
                  <a:lnTo>
                    <a:pt x="24" y="9"/>
                  </a:lnTo>
                  <a:lnTo>
                    <a:pt x="41" y="4"/>
                  </a:lnTo>
                  <a:lnTo>
                    <a:pt x="39" y="0"/>
                  </a:lnTo>
                  <a:lnTo>
                    <a:pt x="56" y="7"/>
                  </a:lnTo>
                  <a:lnTo>
                    <a:pt x="54" y="2"/>
                  </a:lnTo>
                  <a:lnTo>
                    <a:pt x="68" y="9"/>
                  </a:lnTo>
                  <a:lnTo>
                    <a:pt x="79" y="9"/>
                  </a:lnTo>
                  <a:lnTo>
                    <a:pt x="96" y="17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1" name="Freeform 156"/>
            <p:cNvSpPr>
              <a:spLocks/>
            </p:cNvSpPr>
            <p:nvPr/>
          </p:nvSpPr>
          <p:spPr bwMode="auto">
            <a:xfrm>
              <a:off x="564" y="2056"/>
              <a:ext cx="8" cy="13"/>
            </a:xfrm>
            <a:custGeom>
              <a:avLst/>
              <a:gdLst>
                <a:gd name="T0" fmla="*/ 0 w 56"/>
                <a:gd name="T1" fmla="*/ 0 h 113"/>
                <a:gd name="T2" fmla="*/ 0 w 56"/>
                <a:gd name="T3" fmla="*/ 0 h 113"/>
                <a:gd name="T4" fmla="*/ 0 w 56"/>
                <a:gd name="T5" fmla="*/ 0 h 113"/>
                <a:gd name="T6" fmla="*/ 0 w 56"/>
                <a:gd name="T7" fmla="*/ 0 h 113"/>
                <a:gd name="T8" fmla="*/ 0 w 56"/>
                <a:gd name="T9" fmla="*/ 0 h 113"/>
                <a:gd name="T10" fmla="*/ 0 w 56"/>
                <a:gd name="T11" fmla="*/ 0 h 113"/>
                <a:gd name="T12" fmla="*/ 0 w 56"/>
                <a:gd name="T13" fmla="*/ 0 h 113"/>
                <a:gd name="T14" fmla="*/ 0 w 56"/>
                <a:gd name="T15" fmla="*/ 0 h 113"/>
                <a:gd name="T16" fmla="*/ 0 w 56"/>
                <a:gd name="T17" fmla="*/ 0 h 113"/>
                <a:gd name="T18" fmla="*/ 0 w 56"/>
                <a:gd name="T19" fmla="*/ 0 h 113"/>
                <a:gd name="T20" fmla="*/ 0 w 56"/>
                <a:gd name="T21" fmla="*/ 0 h 113"/>
                <a:gd name="T22" fmla="*/ 0 w 56"/>
                <a:gd name="T23" fmla="*/ 0 h 113"/>
                <a:gd name="T24" fmla="*/ 0 w 56"/>
                <a:gd name="T25" fmla="*/ 0 h 113"/>
                <a:gd name="T26" fmla="*/ 0 w 56"/>
                <a:gd name="T27" fmla="*/ 0 h 113"/>
                <a:gd name="T28" fmla="*/ 0 w 56"/>
                <a:gd name="T29" fmla="*/ 0 h 113"/>
                <a:gd name="T30" fmla="*/ 0 w 56"/>
                <a:gd name="T31" fmla="*/ 0 h 113"/>
                <a:gd name="T32" fmla="*/ 0 w 56"/>
                <a:gd name="T33" fmla="*/ 0 h 113"/>
                <a:gd name="T34" fmla="*/ 0 w 56"/>
                <a:gd name="T35" fmla="*/ 0 h 113"/>
                <a:gd name="T36" fmla="*/ 0 w 56"/>
                <a:gd name="T37" fmla="*/ 0 h 113"/>
                <a:gd name="T38" fmla="*/ 0 w 56"/>
                <a:gd name="T39" fmla="*/ 0 h 113"/>
                <a:gd name="T40" fmla="*/ 0 w 56"/>
                <a:gd name="T41" fmla="*/ 0 h 113"/>
                <a:gd name="T42" fmla="*/ 0 w 56"/>
                <a:gd name="T43" fmla="*/ 0 h 113"/>
                <a:gd name="T44" fmla="*/ 0 w 56"/>
                <a:gd name="T45" fmla="*/ 0 h 1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6"/>
                <a:gd name="T70" fmla="*/ 0 h 113"/>
                <a:gd name="T71" fmla="*/ 56 w 56"/>
                <a:gd name="T72" fmla="*/ 113 h 11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6" h="113">
                  <a:moveTo>
                    <a:pt x="56" y="21"/>
                  </a:moveTo>
                  <a:lnTo>
                    <a:pt x="39" y="8"/>
                  </a:lnTo>
                  <a:lnTo>
                    <a:pt x="19" y="11"/>
                  </a:lnTo>
                  <a:lnTo>
                    <a:pt x="8" y="29"/>
                  </a:lnTo>
                  <a:lnTo>
                    <a:pt x="6" y="55"/>
                  </a:lnTo>
                  <a:lnTo>
                    <a:pt x="8" y="75"/>
                  </a:lnTo>
                  <a:lnTo>
                    <a:pt x="15" y="91"/>
                  </a:lnTo>
                  <a:lnTo>
                    <a:pt x="24" y="66"/>
                  </a:lnTo>
                  <a:lnTo>
                    <a:pt x="35" y="52"/>
                  </a:lnTo>
                  <a:lnTo>
                    <a:pt x="53" y="42"/>
                  </a:lnTo>
                  <a:lnTo>
                    <a:pt x="38" y="62"/>
                  </a:lnTo>
                  <a:lnTo>
                    <a:pt x="22" y="79"/>
                  </a:lnTo>
                  <a:lnTo>
                    <a:pt x="21" y="95"/>
                  </a:lnTo>
                  <a:lnTo>
                    <a:pt x="28" y="110"/>
                  </a:lnTo>
                  <a:lnTo>
                    <a:pt x="37" y="113"/>
                  </a:lnTo>
                  <a:lnTo>
                    <a:pt x="14" y="107"/>
                  </a:lnTo>
                  <a:lnTo>
                    <a:pt x="2" y="83"/>
                  </a:lnTo>
                  <a:lnTo>
                    <a:pt x="0" y="52"/>
                  </a:lnTo>
                  <a:lnTo>
                    <a:pt x="2" y="24"/>
                  </a:lnTo>
                  <a:lnTo>
                    <a:pt x="15" y="5"/>
                  </a:lnTo>
                  <a:lnTo>
                    <a:pt x="32" y="0"/>
                  </a:lnTo>
                  <a:lnTo>
                    <a:pt x="48" y="3"/>
                  </a:lnTo>
                  <a:lnTo>
                    <a:pt x="56" y="21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2" name="Freeform 157"/>
            <p:cNvSpPr>
              <a:spLocks/>
            </p:cNvSpPr>
            <p:nvPr/>
          </p:nvSpPr>
          <p:spPr bwMode="auto">
            <a:xfrm>
              <a:off x="561" y="2054"/>
              <a:ext cx="13" cy="18"/>
            </a:xfrm>
            <a:custGeom>
              <a:avLst/>
              <a:gdLst>
                <a:gd name="T0" fmla="*/ 0 w 91"/>
                <a:gd name="T1" fmla="*/ 0 h 153"/>
                <a:gd name="T2" fmla="*/ 0 w 91"/>
                <a:gd name="T3" fmla="*/ 0 h 153"/>
                <a:gd name="T4" fmla="*/ 0 w 91"/>
                <a:gd name="T5" fmla="*/ 0 h 153"/>
                <a:gd name="T6" fmla="*/ 0 w 91"/>
                <a:gd name="T7" fmla="*/ 0 h 153"/>
                <a:gd name="T8" fmla="*/ 0 w 91"/>
                <a:gd name="T9" fmla="*/ 0 h 153"/>
                <a:gd name="T10" fmla="*/ 0 w 91"/>
                <a:gd name="T11" fmla="*/ 0 h 153"/>
                <a:gd name="T12" fmla="*/ 0 w 91"/>
                <a:gd name="T13" fmla="*/ 0 h 153"/>
                <a:gd name="T14" fmla="*/ 0 w 91"/>
                <a:gd name="T15" fmla="*/ 0 h 153"/>
                <a:gd name="T16" fmla="*/ 0 w 91"/>
                <a:gd name="T17" fmla="*/ 0 h 153"/>
                <a:gd name="T18" fmla="*/ 0 w 91"/>
                <a:gd name="T19" fmla="*/ 0 h 153"/>
                <a:gd name="T20" fmla="*/ 0 w 91"/>
                <a:gd name="T21" fmla="*/ 0 h 153"/>
                <a:gd name="T22" fmla="*/ 0 w 91"/>
                <a:gd name="T23" fmla="*/ 0 h 153"/>
                <a:gd name="T24" fmla="*/ 0 w 91"/>
                <a:gd name="T25" fmla="*/ 0 h 153"/>
                <a:gd name="T26" fmla="*/ 0 w 91"/>
                <a:gd name="T27" fmla="*/ 0 h 153"/>
                <a:gd name="T28" fmla="*/ 0 w 91"/>
                <a:gd name="T29" fmla="*/ 0 h 153"/>
                <a:gd name="T30" fmla="*/ 0 w 91"/>
                <a:gd name="T31" fmla="*/ 0 h 153"/>
                <a:gd name="T32" fmla="*/ 0 w 91"/>
                <a:gd name="T33" fmla="*/ 0 h 153"/>
                <a:gd name="T34" fmla="*/ 0 w 91"/>
                <a:gd name="T35" fmla="*/ 0 h 153"/>
                <a:gd name="T36" fmla="*/ 0 w 91"/>
                <a:gd name="T37" fmla="*/ 0 h 153"/>
                <a:gd name="T38" fmla="*/ 0 w 91"/>
                <a:gd name="T39" fmla="*/ 0 h 153"/>
                <a:gd name="T40" fmla="*/ 0 w 91"/>
                <a:gd name="T41" fmla="*/ 0 h 153"/>
                <a:gd name="T42" fmla="*/ 0 w 91"/>
                <a:gd name="T43" fmla="*/ 0 h 153"/>
                <a:gd name="T44" fmla="*/ 0 w 91"/>
                <a:gd name="T45" fmla="*/ 0 h 153"/>
                <a:gd name="T46" fmla="*/ 0 w 91"/>
                <a:gd name="T47" fmla="*/ 0 h 153"/>
                <a:gd name="T48" fmla="*/ 0 w 91"/>
                <a:gd name="T49" fmla="*/ 0 h 153"/>
                <a:gd name="T50" fmla="*/ 0 w 91"/>
                <a:gd name="T51" fmla="*/ 0 h 153"/>
                <a:gd name="T52" fmla="*/ 0 w 91"/>
                <a:gd name="T53" fmla="*/ 0 h 15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1"/>
                <a:gd name="T82" fmla="*/ 0 h 153"/>
                <a:gd name="T83" fmla="*/ 91 w 91"/>
                <a:gd name="T84" fmla="*/ 153 h 15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1" h="153">
                  <a:moveTo>
                    <a:pt x="91" y="38"/>
                  </a:moveTo>
                  <a:lnTo>
                    <a:pt x="76" y="13"/>
                  </a:lnTo>
                  <a:lnTo>
                    <a:pt x="54" y="7"/>
                  </a:lnTo>
                  <a:lnTo>
                    <a:pt x="24" y="12"/>
                  </a:lnTo>
                  <a:lnTo>
                    <a:pt x="14" y="25"/>
                  </a:lnTo>
                  <a:lnTo>
                    <a:pt x="7" y="48"/>
                  </a:lnTo>
                  <a:lnTo>
                    <a:pt x="7" y="66"/>
                  </a:lnTo>
                  <a:lnTo>
                    <a:pt x="11" y="79"/>
                  </a:lnTo>
                  <a:lnTo>
                    <a:pt x="11" y="98"/>
                  </a:lnTo>
                  <a:lnTo>
                    <a:pt x="15" y="120"/>
                  </a:lnTo>
                  <a:lnTo>
                    <a:pt x="34" y="142"/>
                  </a:lnTo>
                  <a:lnTo>
                    <a:pt x="47" y="142"/>
                  </a:lnTo>
                  <a:lnTo>
                    <a:pt x="63" y="142"/>
                  </a:lnTo>
                  <a:lnTo>
                    <a:pt x="63" y="144"/>
                  </a:lnTo>
                  <a:lnTo>
                    <a:pt x="51" y="153"/>
                  </a:lnTo>
                  <a:lnTo>
                    <a:pt x="36" y="151"/>
                  </a:lnTo>
                  <a:lnTo>
                    <a:pt x="19" y="144"/>
                  </a:lnTo>
                  <a:lnTo>
                    <a:pt x="6" y="121"/>
                  </a:lnTo>
                  <a:lnTo>
                    <a:pt x="5" y="86"/>
                  </a:lnTo>
                  <a:lnTo>
                    <a:pt x="0" y="62"/>
                  </a:lnTo>
                  <a:lnTo>
                    <a:pt x="0" y="41"/>
                  </a:lnTo>
                  <a:lnTo>
                    <a:pt x="9" y="23"/>
                  </a:lnTo>
                  <a:lnTo>
                    <a:pt x="18" y="7"/>
                  </a:lnTo>
                  <a:lnTo>
                    <a:pt x="42" y="0"/>
                  </a:lnTo>
                  <a:lnTo>
                    <a:pt x="76" y="5"/>
                  </a:lnTo>
                  <a:lnTo>
                    <a:pt x="89" y="13"/>
                  </a:lnTo>
                  <a:lnTo>
                    <a:pt x="91" y="38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3" name="Freeform 158"/>
            <p:cNvSpPr>
              <a:spLocks/>
            </p:cNvSpPr>
            <p:nvPr/>
          </p:nvSpPr>
          <p:spPr bwMode="auto">
            <a:xfrm>
              <a:off x="569" y="2074"/>
              <a:ext cx="12" cy="15"/>
            </a:xfrm>
            <a:custGeom>
              <a:avLst/>
              <a:gdLst>
                <a:gd name="T0" fmla="*/ 0 w 83"/>
                <a:gd name="T1" fmla="*/ 0 h 127"/>
                <a:gd name="T2" fmla="*/ 0 w 83"/>
                <a:gd name="T3" fmla="*/ 0 h 127"/>
                <a:gd name="T4" fmla="*/ 0 w 83"/>
                <a:gd name="T5" fmla="*/ 0 h 127"/>
                <a:gd name="T6" fmla="*/ 0 w 83"/>
                <a:gd name="T7" fmla="*/ 0 h 127"/>
                <a:gd name="T8" fmla="*/ 0 w 83"/>
                <a:gd name="T9" fmla="*/ 0 h 127"/>
                <a:gd name="T10" fmla="*/ 0 w 83"/>
                <a:gd name="T11" fmla="*/ 0 h 127"/>
                <a:gd name="T12" fmla="*/ 0 w 83"/>
                <a:gd name="T13" fmla="*/ 0 h 127"/>
                <a:gd name="T14" fmla="*/ 0 w 83"/>
                <a:gd name="T15" fmla="*/ 0 h 127"/>
                <a:gd name="T16" fmla="*/ 0 w 83"/>
                <a:gd name="T17" fmla="*/ 0 h 127"/>
                <a:gd name="T18" fmla="*/ 0 w 83"/>
                <a:gd name="T19" fmla="*/ 0 h 1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3"/>
                <a:gd name="T31" fmla="*/ 0 h 127"/>
                <a:gd name="T32" fmla="*/ 83 w 83"/>
                <a:gd name="T33" fmla="*/ 127 h 12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3" h="127">
                  <a:moveTo>
                    <a:pt x="0" y="0"/>
                  </a:moveTo>
                  <a:lnTo>
                    <a:pt x="10" y="27"/>
                  </a:lnTo>
                  <a:lnTo>
                    <a:pt x="27" y="57"/>
                  </a:lnTo>
                  <a:lnTo>
                    <a:pt x="45" y="83"/>
                  </a:lnTo>
                  <a:lnTo>
                    <a:pt x="70" y="116"/>
                  </a:lnTo>
                  <a:lnTo>
                    <a:pt x="83" y="127"/>
                  </a:lnTo>
                  <a:lnTo>
                    <a:pt x="55" y="113"/>
                  </a:lnTo>
                  <a:lnTo>
                    <a:pt x="33" y="82"/>
                  </a:lnTo>
                  <a:lnTo>
                    <a:pt x="12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4" name="Freeform 159"/>
            <p:cNvSpPr>
              <a:spLocks/>
            </p:cNvSpPr>
            <p:nvPr/>
          </p:nvSpPr>
          <p:spPr bwMode="auto">
            <a:xfrm>
              <a:off x="532" y="2021"/>
              <a:ext cx="68" cy="58"/>
            </a:xfrm>
            <a:custGeom>
              <a:avLst/>
              <a:gdLst>
                <a:gd name="T0" fmla="*/ 0 w 478"/>
                <a:gd name="T1" fmla="*/ 0 h 480"/>
                <a:gd name="T2" fmla="*/ 0 w 478"/>
                <a:gd name="T3" fmla="*/ 0 h 480"/>
                <a:gd name="T4" fmla="*/ 0 w 478"/>
                <a:gd name="T5" fmla="*/ 0 h 480"/>
                <a:gd name="T6" fmla="*/ 0 w 478"/>
                <a:gd name="T7" fmla="*/ 0 h 480"/>
                <a:gd name="T8" fmla="*/ 0 w 478"/>
                <a:gd name="T9" fmla="*/ 0 h 480"/>
                <a:gd name="T10" fmla="*/ 0 w 478"/>
                <a:gd name="T11" fmla="*/ 0 h 480"/>
                <a:gd name="T12" fmla="*/ 0 w 478"/>
                <a:gd name="T13" fmla="*/ 0 h 480"/>
                <a:gd name="T14" fmla="*/ 0 w 478"/>
                <a:gd name="T15" fmla="*/ 0 h 480"/>
                <a:gd name="T16" fmla="*/ 0 w 478"/>
                <a:gd name="T17" fmla="*/ 0 h 480"/>
                <a:gd name="T18" fmla="*/ 0 w 478"/>
                <a:gd name="T19" fmla="*/ 0 h 480"/>
                <a:gd name="T20" fmla="*/ 0 w 478"/>
                <a:gd name="T21" fmla="*/ 0 h 480"/>
                <a:gd name="T22" fmla="*/ 0 w 478"/>
                <a:gd name="T23" fmla="*/ 0 h 480"/>
                <a:gd name="T24" fmla="*/ 0 w 478"/>
                <a:gd name="T25" fmla="*/ 0 h 480"/>
                <a:gd name="T26" fmla="*/ 0 w 478"/>
                <a:gd name="T27" fmla="*/ 0 h 480"/>
                <a:gd name="T28" fmla="*/ 0 w 478"/>
                <a:gd name="T29" fmla="*/ 0 h 480"/>
                <a:gd name="T30" fmla="*/ 0 w 478"/>
                <a:gd name="T31" fmla="*/ 0 h 480"/>
                <a:gd name="T32" fmla="*/ 0 w 478"/>
                <a:gd name="T33" fmla="*/ 0 h 480"/>
                <a:gd name="T34" fmla="*/ 0 w 478"/>
                <a:gd name="T35" fmla="*/ 0 h 480"/>
                <a:gd name="T36" fmla="*/ 0 w 478"/>
                <a:gd name="T37" fmla="*/ 0 h 480"/>
                <a:gd name="T38" fmla="*/ 0 w 478"/>
                <a:gd name="T39" fmla="*/ 0 h 480"/>
                <a:gd name="T40" fmla="*/ 0 w 478"/>
                <a:gd name="T41" fmla="*/ 0 h 480"/>
                <a:gd name="T42" fmla="*/ 0 w 478"/>
                <a:gd name="T43" fmla="*/ 0 h 480"/>
                <a:gd name="T44" fmla="*/ 0 w 478"/>
                <a:gd name="T45" fmla="*/ 0 h 480"/>
                <a:gd name="T46" fmla="*/ 0 w 478"/>
                <a:gd name="T47" fmla="*/ 0 h 480"/>
                <a:gd name="T48" fmla="*/ 0 w 478"/>
                <a:gd name="T49" fmla="*/ 0 h 480"/>
                <a:gd name="T50" fmla="*/ 0 w 478"/>
                <a:gd name="T51" fmla="*/ 0 h 480"/>
                <a:gd name="T52" fmla="*/ 0 w 478"/>
                <a:gd name="T53" fmla="*/ 0 h 480"/>
                <a:gd name="T54" fmla="*/ 0 w 478"/>
                <a:gd name="T55" fmla="*/ 0 h 480"/>
                <a:gd name="T56" fmla="*/ 0 w 478"/>
                <a:gd name="T57" fmla="*/ 0 h 480"/>
                <a:gd name="T58" fmla="*/ 0 w 478"/>
                <a:gd name="T59" fmla="*/ 0 h 480"/>
                <a:gd name="T60" fmla="*/ 0 w 478"/>
                <a:gd name="T61" fmla="*/ 0 h 480"/>
                <a:gd name="T62" fmla="*/ 0 w 478"/>
                <a:gd name="T63" fmla="*/ 0 h 480"/>
                <a:gd name="T64" fmla="*/ 0 w 478"/>
                <a:gd name="T65" fmla="*/ 0 h 480"/>
                <a:gd name="T66" fmla="*/ 0 w 478"/>
                <a:gd name="T67" fmla="*/ 0 h 480"/>
                <a:gd name="T68" fmla="*/ 0 w 478"/>
                <a:gd name="T69" fmla="*/ 0 h 480"/>
                <a:gd name="T70" fmla="*/ 0 w 478"/>
                <a:gd name="T71" fmla="*/ 0 h 480"/>
                <a:gd name="T72" fmla="*/ 0 w 478"/>
                <a:gd name="T73" fmla="*/ 0 h 480"/>
                <a:gd name="T74" fmla="*/ 0 w 478"/>
                <a:gd name="T75" fmla="*/ 0 h 4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78"/>
                <a:gd name="T115" fmla="*/ 0 h 480"/>
                <a:gd name="T116" fmla="*/ 478 w 478"/>
                <a:gd name="T117" fmla="*/ 480 h 4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78" h="480">
                  <a:moveTo>
                    <a:pt x="440" y="138"/>
                  </a:moveTo>
                  <a:lnTo>
                    <a:pt x="367" y="127"/>
                  </a:lnTo>
                  <a:lnTo>
                    <a:pt x="320" y="133"/>
                  </a:lnTo>
                  <a:lnTo>
                    <a:pt x="290" y="168"/>
                  </a:lnTo>
                  <a:lnTo>
                    <a:pt x="308" y="209"/>
                  </a:lnTo>
                  <a:lnTo>
                    <a:pt x="331" y="224"/>
                  </a:lnTo>
                  <a:lnTo>
                    <a:pt x="338" y="262"/>
                  </a:lnTo>
                  <a:lnTo>
                    <a:pt x="324" y="287"/>
                  </a:lnTo>
                  <a:lnTo>
                    <a:pt x="335" y="325"/>
                  </a:lnTo>
                  <a:lnTo>
                    <a:pt x="306" y="325"/>
                  </a:lnTo>
                  <a:lnTo>
                    <a:pt x="298" y="282"/>
                  </a:lnTo>
                  <a:lnTo>
                    <a:pt x="280" y="262"/>
                  </a:lnTo>
                  <a:lnTo>
                    <a:pt x="243" y="262"/>
                  </a:lnTo>
                  <a:lnTo>
                    <a:pt x="209" y="271"/>
                  </a:lnTo>
                  <a:lnTo>
                    <a:pt x="197" y="301"/>
                  </a:lnTo>
                  <a:lnTo>
                    <a:pt x="193" y="341"/>
                  </a:lnTo>
                  <a:lnTo>
                    <a:pt x="197" y="370"/>
                  </a:lnTo>
                  <a:lnTo>
                    <a:pt x="197" y="391"/>
                  </a:lnTo>
                  <a:lnTo>
                    <a:pt x="195" y="416"/>
                  </a:lnTo>
                  <a:lnTo>
                    <a:pt x="172" y="439"/>
                  </a:lnTo>
                  <a:lnTo>
                    <a:pt x="156" y="453"/>
                  </a:lnTo>
                  <a:lnTo>
                    <a:pt x="115" y="480"/>
                  </a:lnTo>
                  <a:lnTo>
                    <a:pt x="37" y="399"/>
                  </a:lnTo>
                  <a:lnTo>
                    <a:pt x="14" y="334"/>
                  </a:lnTo>
                  <a:lnTo>
                    <a:pt x="5" y="229"/>
                  </a:lnTo>
                  <a:lnTo>
                    <a:pt x="0" y="154"/>
                  </a:lnTo>
                  <a:lnTo>
                    <a:pt x="9" y="82"/>
                  </a:lnTo>
                  <a:lnTo>
                    <a:pt x="30" y="42"/>
                  </a:lnTo>
                  <a:lnTo>
                    <a:pt x="78" y="15"/>
                  </a:lnTo>
                  <a:lnTo>
                    <a:pt x="121" y="7"/>
                  </a:lnTo>
                  <a:lnTo>
                    <a:pt x="204" y="0"/>
                  </a:lnTo>
                  <a:lnTo>
                    <a:pt x="285" y="5"/>
                  </a:lnTo>
                  <a:lnTo>
                    <a:pt x="387" y="22"/>
                  </a:lnTo>
                  <a:lnTo>
                    <a:pt x="432" y="44"/>
                  </a:lnTo>
                  <a:lnTo>
                    <a:pt x="455" y="67"/>
                  </a:lnTo>
                  <a:lnTo>
                    <a:pt x="478" y="102"/>
                  </a:lnTo>
                  <a:lnTo>
                    <a:pt x="475" y="120"/>
                  </a:lnTo>
                  <a:lnTo>
                    <a:pt x="440" y="138"/>
                  </a:lnTo>
                  <a:close/>
                </a:path>
              </a:pathLst>
            </a:custGeom>
            <a:solidFill>
              <a:srgbClr val="603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5" name="Freeform 160"/>
            <p:cNvSpPr>
              <a:spLocks/>
            </p:cNvSpPr>
            <p:nvPr/>
          </p:nvSpPr>
          <p:spPr bwMode="auto">
            <a:xfrm>
              <a:off x="534" y="2022"/>
              <a:ext cx="65" cy="55"/>
            </a:xfrm>
            <a:custGeom>
              <a:avLst/>
              <a:gdLst>
                <a:gd name="T0" fmla="*/ 0 w 455"/>
                <a:gd name="T1" fmla="*/ 0 h 460"/>
                <a:gd name="T2" fmla="*/ 0 w 455"/>
                <a:gd name="T3" fmla="*/ 0 h 460"/>
                <a:gd name="T4" fmla="*/ 0 w 455"/>
                <a:gd name="T5" fmla="*/ 0 h 460"/>
                <a:gd name="T6" fmla="*/ 0 w 455"/>
                <a:gd name="T7" fmla="*/ 0 h 460"/>
                <a:gd name="T8" fmla="*/ 0 w 455"/>
                <a:gd name="T9" fmla="*/ 0 h 460"/>
                <a:gd name="T10" fmla="*/ 0 w 455"/>
                <a:gd name="T11" fmla="*/ 0 h 460"/>
                <a:gd name="T12" fmla="*/ 0 w 455"/>
                <a:gd name="T13" fmla="*/ 0 h 460"/>
                <a:gd name="T14" fmla="*/ 0 w 455"/>
                <a:gd name="T15" fmla="*/ 0 h 460"/>
                <a:gd name="T16" fmla="*/ 0 w 455"/>
                <a:gd name="T17" fmla="*/ 0 h 460"/>
                <a:gd name="T18" fmla="*/ 0 w 455"/>
                <a:gd name="T19" fmla="*/ 0 h 460"/>
                <a:gd name="T20" fmla="*/ 0 w 455"/>
                <a:gd name="T21" fmla="*/ 0 h 460"/>
                <a:gd name="T22" fmla="*/ 0 w 455"/>
                <a:gd name="T23" fmla="*/ 0 h 460"/>
                <a:gd name="T24" fmla="*/ 0 w 455"/>
                <a:gd name="T25" fmla="*/ 0 h 460"/>
                <a:gd name="T26" fmla="*/ 0 w 455"/>
                <a:gd name="T27" fmla="*/ 0 h 460"/>
                <a:gd name="T28" fmla="*/ 0 w 455"/>
                <a:gd name="T29" fmla="*/ 0 h 460"/>
                <a:gd name="T30" fmla="*/ 0 w 455"/>
                <a:gd name="T31" fmla="*/ 0 h 460"/>
                <a:gd name="T32" fmla="*/ 0 w 455"/>
                <a:gd name="T33" fmla="*/ 0 h 460"/>
                <a:gd name="T34" fmla="*/ 0 w 455"/>
                <a:gd name="T35" fmla="*/ 0 h 460"/>
                <a:gd name="T36" fmla="*/ 0 w 455"/>
                <a:gd name="T37" fmla="*/ 0 h 460"/>
                <a:gd name="T38" fmla="*/ 0 w 455"/>
                <a:gd name="T39" fmla="*/ 0 h 460"/>
                <a:gd name="T40" fmla="*/ 0 w 455"/>
                <a:gd name="T41" fmla="*/ 0 h 460"/>
                <a:gd name="T42" fmla="*/ 0 w 455"/>
                <a:gd name="T43" fmla="*/ 0 h 460"/>
                <a:gd name="T44" fmla="*/ 0 w 455"/>
                <a:gd name="T45" fmla="*/ 0 h 460"/>
                <a:gd name="T46" fmla="*/ 0 w 455"/>
                <a:gd name="T47" fmla="*/ 0 h 460"/>
                <a:gd name="T48" fmla="*/ 0 w 455"/>
                <a:gd name="T49" fmla="*/ 0 h 460"/>
                <a:gd name="T50" fmla="*/ 0 w 455"/>
                <a:gd name="T51" fmla="*/ 0 h 460"/>
                <a:gd name="T52" fmla="*/ 0 w 455"/>
                <a:gd name="T53" fmla="*/ 0 h 460"/>
                <a:gd name="T54" fmla="*/ 0 w 455"/>
                <a:gd name="T55" fmla="*/ 0 h 460"/>
                <a:gd name="T56" fmla="*/ 0 w 455"/>
                <a:gd name="T57" fmla="*/ 0 h 460"/>
                <a:gd name="T58" fmla="*/ 0 w 455"/>
                <a:gd name="T59" fmla="*/ 0 h 460"/>
                <a:gd name="T60" fmla="*/ 0 w 455"/>
                <a:gd name="T61" fmla="*/ 0 h 460"/>
                <a:gd name="T62" fmla="*/ 0 w 455"/>
                <a:gd name="T63" fmla="*/ 0 h 460"/>
                <a:gd name="T64" fmla="*/ 0 w 455"/>
                <a:gd name="T65" fmla="*/ 0 h 460"/>
                <a:gd name="T66" fmla="*/ 0 w 455"/>
                <a:gd name="T67" fmla="*/ 0 h 460"/>
                <a:gd name="T68" fmla="*/ 0 w 455"/>
                <a:gd name="T69" fmla="*/ 0 h 460"/>
                <a:gd name="T70" fmla="*/ 0 w 455"/>
                <a:gd name="T71" fmla="*/ 0 h 460"/>
                <a:gd name="T72" fmla="*/ 0 w 455"/>
                <a:gd name="T73" fmla="*/ 0 h 460"/>
                <a:gd name="T74" fmla="*/ 0 w 455"/>
                <a:gd name="T75" fmla="*/ 0 h 460"/>
                <a:gd name="T76" fmla="*/ 0 w 455"/>
                <a:gd name="T77" fmla="*/ 0 h 460"/>
                <a:gd name="T78" fmla="*/ 0 w 455"/>
                <a:gd name="T79" fmla="*/ 0 h 460"/>
                <a:gd name="T80" fmla="*/ 0 w 455"/>
                <a:gd name="T81" fmla="*/ 0 h 460"/>
                <a:gd name="T82" fmla="*/ 0 w 455"/>
                <a:gd name="T83" fmla="*/ 0 h 460"/>
                <a:gd name="T84" fmla="*/ 0 w 455"/>
                <a:gd name="T85" fmla="*/ 0 h 460"/>
                <a:gd name="T86" fmla="*/ 0 w 455"/>
                <a:gd name="T87" fmla="*/ 0 h 46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55"/>
                <a:gd name="T133" fmla="*/ 0 h 460"/>
                <a:gd name="T134" fmla="*/ 455 w 455"/>
                <a:gd name="T135" fmla="*/ 460 h 46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55" h="460">
                  <a:moveTo>
                    <a:pt x="379" y="28"/>
                  </a:moveTo>
                  <a:lnTo>
                    <a:pt x="418" y="44"/>
                  </a:lnTo>
                  <a:lnTo>
                    <a:pt x="436" y="69"/>
                  </a:lnTo>
                  <a:lnTo>
                    <a:pt x="447" y="85"/>
                  </a:lnTo>
                  <a:lnTo>
                    <a:pt x="455" y="98"/>
                  </a:lnTo>
                  <a:lnTo>
                    <a:pt x="444" y="108"/>
                  </a:lnTo>
                  <a:lnTo>
                    <a:pt x="425" y="120"/>
                  </a:lnTo>
                  <a:lnTo>
                    <a:pt x="376" y="113"/>
                  </a:lnTo>
                  <a:lnTo>
                    <a:pt x="339" y="113"/>
                  </a:lnTo>
                  <a:lnTo>
                    <a:pt x="315" y="100"/>
                  </a:lnTo>
                  <a:lnTo>
                    <a:pt x="279" y="92"/>
                  </a:lnTo>
                  <a:lnTo>
                    <a:pt x="247" y="90"/>
                  </a:lnTo>
                  <a:lnTo>
                    <a:pt x="209" y="92"/>
                  </a:lnTo>
                  <a:lnTo>
                    <a:pt x="264" y="98"/>
                  </a:lnTo>
                  <a:lnTo>
                    <a:pt x="291" y="105"/>
                  </a:lnTo>
                  <a:lnTo>
                    <a:pt x="311" y="113"/>
                  </a:lnTo>
                  <a:lnTo>
                    <a:pt x="315" y="115"/>
                  </a:lnTo>
                  <a:lnTo>
                    <a:pt x="302" y="120"/>
                  </a:lnTo>
                  <a:lnTo>
                    <a:pt x="291" y="131"/>
                  </a:lnTo>
                  <a:lnTo>
                    <a:pt x="272" y="120"/>
                  </a:lnTo>
                  <a:lnTo>
                    <a:pt x="256" y="116"/>
                  </a:lnTo>
                  <a:lnTo>
                    <a:pt x="223" y="110"/>
                  </a:lnTo>
                  <a:lnTo>
                    <a:pt x="212" y="110"/>
                  </a:lnTo>
                  <a:lnTo>
                    <a:pt x="246" y="122"/>
                  </a:lnTo>
                  <a:lnTo>
                    <a:pt x="270" y="133"/>
                  </a:lnTo>
                  <a:lnTo>
                    <a:pt x="283" y="142"/>
                  </a:lnTo>
                  <a:lnTo>
                    <a:pt x="272" y="154"/>
                  </a:lnTo>
                  <a:lnTo>
                    <a:pt x="246" y="145"/>
                  </a:lnTo>
                  <a:lnTo>
                    <a:pt x="223" y="140"/>
                  </a:lnTo>
                  <a:lnTo>
                    <a:pt x="264" y="161"/>
                  </a:lnTo>
                  <a:lnTo>
                    <a:pt x="277" y="170"/>
                  </a:lnTo>
                  <a:lnTo>
                    <a:pt x="281" y="189"/>
                  </a:lnTo>
                  <a:lnTo>
                    <a:pt x="289" y="199"/>
                  </a:lnTo>
                  <a:lnTo>
                    <a:pt x="264" y="187"/>
                  </a:lnTo>
                  <a:lnTo>
                    <a:pt x="241" y="183"/>
                  </a:lnTo>
                  <a:lnTo>
                    <a:pt x="205" y="181"/>
                  </a:lnTo>
                  <a:lnTo>
                    <a:pt x="259" y="197"/>
                  </a:lnTo>
                  <a:lnTo>
                    <a:pt x="293" y="210"/>
                  </a:lnTo>
                  <a:lnTo>
                    <a:pt x="315" y="222"/>
                  </a:lnTo>
                  <a:lnTo>
                    <a:pt x="318" y="239"/>
                  </a:lnTo>
                  <a:lnTo>
                    <a:pt x="291" y="227"/>
                  </a:lnTo>
                  <a:lnTo>
                    <a:pt x="254" y="214"/>
                  </a:lnTo>
                  <a:lnTo>
                    <a:pt x="237" y="214"/>
                  </a:lnTo>
                  <a:lnTo>
                    <a:pt x="277" y="228"/>
                  </a:lnTo>
                  <a:lnTo>
                    <a:pt x="309" y="242"/>
                  </a:lnTo>
                  <a:lnTo>
                    <a:pt x="320" y="253"/>
                  </a:lnTo>
                  <a:lnTo>
                    <a:pt x="315" y="264"/>
                  </a:lnTo>
                  <a:lnTo>
                    <a:pt x="291" y="255"/>
                  </a:lnTo>
                  <a:lnTo>
                    <a:pt x="269" y="246"/>
                  </a:lnTo>
                  <a:lnTo>
                    <a:pt x="221" y="244"/>
                  </a:lnTo>
                  <a:lnTo>
                    <a:pt x="202" y="246"/>
                  </a:lnTo>
                  <a:lnTo>
                    <a:pt x="158" y="249"/>
                  </a:lnTo>
                  <a:lnTo>
                    <a:pt x="107" y="242"/>
                  </a:lnTo>
                  <a:lnTo>
                    <a:pt x="137" y="253"/>
                  </a:lnTo>
                  <a:lnTo>
                    <a:pt x="191" y="262"/>
                  </a:lnTo>
                  <a:lnTo>
                    <a:pt x="181" y="280"/>
                  </a:lnTo>
                  <a:lnTo>
                    <a:pt x="141" y="271"/>
                  </a:lnTo>
                  <a:lnTo>
                    <a:pt x="104" y="258"/>
                  </a:lnTo>
                  <a:lnTo>
                    <a:pt x="79" y="246"/>
                  </a:lnTo>
                  <a:lnTo>
                    <a:pt x="126" y="280"/>
                  </a:lnTo>
                  <a:lnTo>
                    <a:pt x="156" y="290"/>
                  </a:lnTo>
                  <a:lnTo>
                    <a:pt x="181" y="298"/>
                  </a:lnTo>
                  <a:lnTo>
                    <a:pt x="178" y="317"/>
                  </a:lnTo>
                  <a:lnTo>
                    <a:pt x="141" y="310"/>
                  </a:lnTo>
                  <a:lnTo>
                    <a:pt x="113" y="302"/>
                  </a:lnTo>
                  <a:lnTo>
                    <a:pt x="131" y="315"/>
                  </a:lnTo>
                  <a:lnTo>
                    <a:pt x="161" y="323"/>
                  </a:lnTo>
                  <a:lnTo>
                    <a:pt x="178" y="325"/>
                  </a:lnTo>
                  <a:lnTo>
                    <a:pt x="178" y="365"/>
                  </a:lnTo>
                  <a:lnTo>
                    <a:pt x="143" y="351"/>
                  </a:lnTo>
                  <a:lnTo>
                    <a:pt x="116" y="341"/>
                  </a:lnTo>
                  <a:lnTo>
                    <a:pt x="145" y="363"/>
                  </a:lnTo>
                  <a:lnTo>
                    <a:pt x="182" y="379"/>
                  </a:lnTo>
                  <a:lnTo>
                    <a:pt x="181" y="397"/>
                  </a:lnTo>
                  <a:lnTo>
                    <a:pt x="159" y="418"/>
                  </a:lnTo>
                  <a:lnTo>
                    <a:pt x="141" y="395"/>
                  </a:lnTo>
                  <a:lnTo>
                    <a:pt x="116" y="365"/>
                  </a:lnTo>
                  <a:lnTo>
                    <a:pt x="100" y="337"/>
                  </a:lnTo>
                  <a:lnTo>
                    <a:pt x="116" y="381"/>
                  </a:lnTo>
                  <a:lnTo>
                    <a:pt x="131" y="397"/>
                  </a:lnTo>
                  <a:lnTo>
                    <a:pt x="156" y="429"/>
                  </a:lnTo>
                  <a:lnTo>
                    <a:pt x="137" y="449"/>
                  </a:lnTo>
                  <a:lnTo>
                    <a:pt x="109" y="424"/>
                  </a:lnTo>
                  <a:lnTo>
                    <a:pt x="88" y="395"/>
                  </a:lnTo>
                  <a:lnTo>
                    <a:pt x="69" y="363"/>
                  </a:lnTo>
                  <a:lnTo>
                    <a:pt x="86" y="409"/>
                  </a:lnTo>
                  <a:lnTo>
                    <a:pt x="104" y="430"/>
                  </a:lnTo>
                  <a:lnTo>
                    <a:pt x="121" y="452"/>
                  </a:lnTo>
                  <a:lnTo>
                    <a:pt x="107" y="460"/>
                  </a:lnTo>
                  <a:lnTo>
                    <a:pt x="69" y="429"/>
                  </a:lnTo>
                  <a:lnTo>
                    <a:pt x="34" y="379"/>
                  </a:lnTo>
                  <a:lnTo>
                    <a:pt x="21" y="341"/>
                  </a:lnTo>
                  <a:lnTo>
                    <a:pt x="12" y="275"/>
                  </a:lnTo>
                  <a:lnTo>
                    <a:pt x="7" y="227"/>
                  </a:lnTo>
                  <a:lnTo>
                    <a:pt x="0" y="170"/>
                  </a:lnTo>
                  <a:lnTo>
                    <a:pt x="39" y="181"/>
                  </a:lnTo>
                  <a:lnTo>
                    <a:pt x="81" y="197"/>
                  </a:lnTo>
                  <a:lnTo>
                    <a:pt x="145" y="212"/>
                  </a:lnTo>
                  <a:lnTo>
                    <a:pt x="88" y="189"/>
                  </a:lnTo>
                  <a:lnTo>
                    <a:pt x="67" y="177"/>
                  </a:lnTo>
                  <a:lnTo>
                    <a:pt x="26" y="162"/>
                  </a:lnTo>
                  <a:lnTo>
                    <a:pt x="5" y="158"/>
                  </a:lnTo>
                  <a:lnTo>
                    <a:pt x="5" y="129"/>
                  </a:lnTo>
                  <a:lnTo>
                    <a:pt x="10" y="92"/>
                  </a:lnTo>
                  <a:lnTo>
                    <a:pt x="61" y="100"/>
                  </a:lnTo>
                  <a:lnTo>
                    <a:pt x="94" y="110"/>
                  </a:lnTo>
                  <a:lnTo>
                    <a:pt x="135" y="129"/>
                  </a:lnTo>
                  <a:lnTo>
                    <a:pt x="97" y="100"/>
                  </a:lnTo>
                  <a:lnTo>
                    <a:pt x="54" y="88"/>
                  </a:lnTo>
                  <a:lnTo>
                    <a:pt x="12" y="77"/>
                  </a:lnTo>
                  <a:lnTo>
                    <a:pt x="21" y="49"/>
                  </a:lnTo>
                  <a:lnTo>
                    <a:pt x="34" y="31"/>
                  </a:lnTo>
                  <a:lnTo>
                    <a:pt x="73" y="19"/>
                  </a:lnTo>
                  <a:lnTo>
                    <a:pt x="111" y="28"/>
                  </a:lnTo>
                  <a:lnTo>
                    <a:pt x="145" y="53"/>
                  </a:lnTo>
                  <a:lnTo>
                    <a:pt x="121" y="25"/>
                  </a:lnTo>
                  <a:lnTo>
                    <a:pt x="86" y="10"/>
                  </a:lnTo>
                  <a:lnTo>
                    <a:pt x="126" y="4"/>
                  </a:lnTo>
                  <a:lnTo>
                    <a:pt x="156" y="2"/>
                  </a:lnTo>
                  <a:lnTo>
                    <a:pt x="198" y="8"/>
                  </a:lnTo>
                  <a:lnTo>
                    <a:pt x="226" y="27"/>
                  </a:lnTo>
                  <a:lnTo>
                    <a:pt x="272" y="35"/>
                  </a:lnTo>
                  <a:lnTo>
                    <a:pt x="241" y="23"/>
                  </a:lnTo>
                  <a:lnTo>
                    <a:pt x="218" y="8"/>
                  </a:lnTo>
                  <a:lnTo>
                    <a:pt x="205" y="0"/>
                  </a:lnTo>
                  <a:lnTo>
                    <a:pt x="249" y="2"/>
                  </a:lnTo>
                  <a:lnTo>
                    <a:pt x="289" y="4"/>
                  </a:lnTo>
                  <a:lnTo>
                    <a:pt x="313" y="15"/>
                  </a:lnTo>
                  <a:lnTo>
                    <a:pt x="337" y="37"/>
                  </a:lnTo>
                  <a:lnTo>
                    <a:pt x="356" y="67"/>
                  </a:lnTo>
                  <a:lnTo>
                    <a:pt x="346" y="33"/>
                  </a:lnTo>
                  <a:lnTo>
                    <a:pt x="322" y="10"/>
                  </a:lnTo>
                  <a:lnTo>
                    <a:pt x="379" y="2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366" name="Group 161"/>
            <p:cNvGrpSpPr>
              <a:grpSpLocks/>
            </p:cNvGrpSpPr>
            <p:nvPr/>
          </p:nvGrpSpPr>
          <p:grpSpPr bwMode="auto">
            <a:xfrm>
              <a:off x="666" y="2163"/>
              <a:ext cx="71" cy="37"/>
              <a:chOff x="377" y="1962"/>
              <a:chExt cx="99" cy="61"/>
            </a:xfrm>
          </p:grpSpPr>
          <p:sp>
            <p:nvSpPr>
              <p:cNvPr id="41436" name="Freeform 162"/>
              <p:cNvSpPr>
                <a:spLocks/>
              </p:cNvSpPr>
              <p:nvPr/>
            </p:nvSpPr>
            <p:spPr bwMode="auto">
              <a:xfrm>
                <a:off x="377" y="1962"/>
                <a:ext cx="99" cy="61"/>
              </a:xfrm>
              <a:custGeom>
                <a:avLst/>
                <a:gdLst>
                  <a:gd name="T0" fmla="*/ 0 w 497"/>
                  <a:gd name="T1" fmla="*/ 0 h 305"/>
                  <a:gd name="T2" fmla="*/ 0 w 497"/>
                  <a:gd name="T3" fmla="*/ 0 h 305"/>
                  <a:gd name="T4" fmla="*/ 0 w 497"/>
                  <a:gd name="T5" fmla="*/ 0 h 305"/>
                  <a:gd name="T6" fmla="*/ 0 w 497"/>
                  <a:gd name="T7" fmla="*/ 0 h 305"/>
                  <a:gd name="T8" fmla="*/ 0 w 497"/>
                  <a:gd name="T9" fmla="*/ 0 h 305"/>
                  <a:gd name="T10" fmla="*/ 0 w 497"/>
                  <a:gd name="T11" fmla="*/ 0 h 305"/>
                  <a:gd name="T12" fmla="*/ 0 w 497"/>
                  <a:gd name="T13" fmla="*/ 0 h 305"/>
                  <a:gd name="T14" fmla="*/ 0 w 497"/>
                  <a:gd name="T15" fmla="*/ 0 h 305"/>
                  <a:gd name="T16" fmla="*/ 0 w 497"/>
                  <a:gd name="T17" fmla="*/ 0 h 305"/>
                  <a:gd name="T18" fmla="*/ 0 w 497"/>
                  <a:gd name="T19" fmla="*/ 0 h 305"/>
                  <a:gd name="T20" fmla="*/ 0 w 497"/>
                  <a:gd name="T21" fmla="*/ 0 h 305"/>
                  <a:gd name="T22" fmla="*/ 0 w 497"/>
                  <a:gd name="T23" fmla="*/ 0 h 305"/>
                  <a:gd name="T24" fmla="*/ 0 w 497"/>
                  <a:gd name="T25" fmla="*/ 0 h 305"/>
                  <a:gd name="T26" fmla="*/ 0 w 497"/>
                  <a:gd name="T27" fmla="*/ 0 h 305"/>
                  <a:gd name="T28" fmla="*/ 0 w 497"/>
                  <a:gd name="T29" fmla="*/ 0 h 305"/>
                  <a:gd name="T30" fmla="*/ 0 w 497"/>
                  <a:gd name="T31" fmla="*/ 0 h 305"/>
                  <a:gd name="T32" fmla="*/ 0 w 497"/>
                  <a:gd name="T33" fmla="*/ 0 h 305"/>
                  <a:gd name="T34" fmla="*/ 0 w 497"/>
                  <a:gd name="T35" fmla="*/ 0 h 305"/>
                  <a:gd name="T36" fmla="*/ 0 w 497"/>
                  <a:gd name="T37" fmla="*/ 0 h 305"/>
                  <a:gd name="T38" fmla="*/ 0 w 497"/>
                  <a:gd name="T39" fmla="*/ 0 h 305"/>
                  <a:gd name="T40" fmla="*/ 0 w 497"/>
                  <a:gd name="T41" fmla="*/ 0 h 305"/>
                  <a:gd name="T42" fmla="*/ 0 w 497"/>
                  <a:gd name="T43" fmla="*/ 0 h 305"/>
                  <a:gd name="T44" fmla="*/ 0 w 497"/>
                  <a:gd name="T45" fmla="*/ 0 h 305"/>
                  <a:gd name="T46" fmla="*/ 0 w 497"/>
                  <a:gd name="T47" fmla="*/ 0 h 305"/>
                  <a:gd name="T48" fmla="*/ 0 w 497"/>
                  <a:gd name="T49" fmla="*/ 0 h 305"/>
                  <a:gd name="T50" fmla="*/ 0 w 497"/>
                  <a:gd name="T51" fmla="*/ 0 h 305"/>
                  <a:gd name="T52" fmla="*/ 0 w 497"/>
                  <a:gd name="T53" fmla="*/ 0 h 305"/>
                  <a:gd name="T54" fmla="*/ 0 w 497"/>
                  <a:gd name="T55" fmla="*/ 0 h 305"/>
                  <a:gd name="T56" fmla="*/ 0 w 497"/>
                  <a:gd name="T57" fmla="*/ 0 h 305"/>
                  <a:gd name="T58" fmla="*/ 0 w 497"/>
                  <a:gd name="T59" fmla="*/ 0 h 305"/>
                  <a:gd name="T60" fmla="*/ 0 w 497"/>
                  <a:gd name="T61" fmla="*/ 0 h 305"/>
                  <a:gd name="T62" fmla="*/ 0 w 497"/>
                  <a:gd name="T63" fmla="*/ 0 h 305"/>
                  <a:gd name="T64" fmla="*/ 0 w 497"/>
                  <a:gd name="T65" fmla="*/ 0 h 305"/>
                  <a:gd name="T66" fmla="*/ 0 w 497"/>
                  <a:gd name="T67" fmla="*/ 0 h 305"/>
                  <a:gd name="T68" fmla="*/ 0 w 497"/>
                  <a:gd name="T69" fmla="*/ 0 h 305"/>
                  <a:gd name="T70" fmla="*/ 0 w 497"/>
                  <a:gd name="T71" fmla="*/ 0 h 305"/>
                  <a:gd name="T72" fmla="*/ 0 w 497"/>
                  <a:gd name="T73" fmla="*/ 0 h 305"/>
                  <a:gd name="T74" fmla="*/ 0 w 497"/>
                  <a:gd name="T75" fmla="*/ 0 h 305"/>
                  <a:gd name="T76" fmla="*/ 0 w 497"/>
                  <a:gd name="T77" fmla="*/ 0 h 305"/>
                  <a:gd name="T78" fmla="*/ 0 w 497"/>
                  <a:gd name="T79" fmla="*/ 0 h 305"/>
                  <a:gd name="T80" fmla="*/ 0 w 497"/>
                  <a:gd name="T81" fmla="*/ 0 h 305"/>
                  <a:gd name="T82" fmla="*/ 0 w 497"/>
                  <a:gd name="T83" fmla="*/ 0 h 305"/>
                  <a:gd name="T84" fmla="*/ 0 w 497"/>
                  <a:gd name="T85" fmla="*/ 0 h 305"/>
                  <a:gd name="T86" fmla="*/ 0 w 497"/>
                  <a:gd name="T87" fmla="*/ 0 h 305"/>
                  <a:gd name="T88" fmla="*/ 0 w 497"/>
                  <a:gd name="T89" fmla="*/ 0 h 305"/>
                  <a:gd name="T90" fmla="*/ 0 w 497"/>
                  <a:gd name="T91" fmla="*/ 0 h 305"/>
                  <a:gd name="T92" fmla="*/ 0 w 497"/>
                  <a:gd name="T93" fmla="*/ 0 h 305"/>
                  <a:gd name="T94" fmla="*/ 0 w 497"/>
                  <a:gd name="T95" fmla="*/ 0 h 305"/>
                  <a:gd name="T96" fmla="*/ 0 w 497"/>
                  <a:gd name="T97" fmla="*/ 0 h 305"/>
                  <a:gd name="T98" fmla="*/ 0 w 497"/>
                  <a:gd name="T99" fmla="*/ 0 h 30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497"/>
                  <a:gd name="T151" fmla="*/ 0 h 305"/>
                  <a:gd name="T152" fmla="*/ 497 w 497"/>
                  <a:gd name="T153" fmla="*/ 305 h 30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497" h="305">
                    <a:moveTo>
                      <a:pt x="0" y="182"/>
                    </a:moveTo>
                    <a:lnTo>
                      <a:pt x="61" y="168"/>
                    </a:lnTo>
                    <a:lnTo>
                      <a:pt x="84" y="163"/>
                    </a:lnTo>
                    <a:lnTo>
                      <a:pt x="98" y="150"/>
                    </a:lnTo>
                    <a:lnTo>
                      <a:pt x="112" y="130"/>
                    </a:lnTo>
                    <a:lnTo>
                      <a:pt x="142" y="102"/>
                    </a:lnTo>
                    <a:lnTo>
                      <a:pt x="197" y="56"/>
                    </a:lnTo>
                    <a:lnTo>
                      <a:pt x="206" y="41"/>
                    </a:lnTo>
                    <a:lnTo>
                      <a:pt x="221" y="28"/>
                    </a:lnTo>
                    <a:lnTo>
                      <a:pt x="249" y="23"/>
                    </a:lnTo>
                    <a:lnTo>
                      <a:pt x="336" y="8"/>
                    </a:lnTo>
                    <a:lnTo>
                      <a:pt x="360" y="0"/>
                    </a:lnTo>
                    <a:lnTo>
                      <a:pt x="382" y="11"/>
                    </a:lnTo>
                    <a:lnTo>
                      <a:pt x="393" y="20"/>
                    </a:lnTo>
                    <a:lnTo>
                      <a:pt x="443" y="37"/>
                    </a:lnTo>
                    <a:lnTo>
                      <a:pt x="464" y="45"/>
                    </a:lnTo>
                    <a:lnTo>
                      <a:pt x="471" y="53"/>
                    </a:lnTo>
                    <a:lnTo>
                      <a:pt x="481" y="81"/>
                    </a:lnTo>
                    <a:lnTo>
                      <a:pt x="486" y="96"/>
                    </a:lnTo>
                    <a:lnTo>
                      <a:pt x="490" y="104"/>
                    </a:lnTo>
                    <a:lnTo>
                      <a:pt x="497" y="119"/>
                    </a:lnTo>
                    <a:lnTo>
                      <a:pt x="497" y="129"/>
                    </a:lnTo>
                    <a:lnTo>
                      <a:pt x="487" y="137"/>
                    </a:lnTo>
                    <a:lnTo>
                      <a:pt x="466" y="136"/>
                    </a:lnTo>
                    <a:lnTo>
                      <a:pt x="434" y="121"/>
                    </a:lnTo>
                    <a:lnTo>
                      <a:pt x="393" y="113"/>
                    </a:lnTo>
                    <a:lnTo>
                      <a:pt x="356" y="119"/>
                    </a:lnTo>
                    <a:lnTo>
                      <a:pt x="395" y="128"/>
                    </a:lnTo>
                    <a:lnTo>
                      <a:pt x="422" y="137"/>
                    </a:lnTo>
                    <a:lnTo>
                      <a:pt x="454" y="150"/>
                    </a:lnTo>
                    <a:lnTo>
                      <a:pt x="462" y="161"/>
                    </a:lnTo>
                    <a:lnTo>
                      <a:pt x="462" y="173"/>
                    </a:lnTo>
                    <a:lnTo>
                      <a:pt x="449" y="182"/>
                    </a:lnTo>
                    <a:lnTo>
                      <a:pt x="435" y="179"/>
                    </a:lnTo>
                    <a:lnTo>
                      <a:pt x="391" y="168"/>
                    </a:lnTo>
                    <a:lnTo>
                      <a:pt x="351" y="166"/>
                    </a:lnTo>
                    <a:lnTo>
                      <a:pt x="320" y="168"/>
                    </a:lnTo>
                    <a:lnTo>
                      <a:pt x="303" y="179"/>
                    </a:lnTo>
                    <a:lnTo>
                      <a:pt x="282" y="200"/>
                    </a:lnTo>
                    <a:lnTo>
                      <a:pt x="267" y="223"/>
                    </a:lnTo>
                    <a:lnTo>
                      <a:pt x="251" y="246"/>
                    </a:lnTo>
                    <a:lnTo>
                      <a:pt x="237" y="263"/>
                    </a:lnTo>
                    <a:lnTo>
                      <a:pt x="213" y="280"/>
                    </a:lnTo>
                    <a:lnTo>
                      <a:pt x="190" y="284"/>
                    </a:lnTo>
                    <a:lnTo>
                      <a:pt x="165" y="287"/>
                    </a:lnTo>
                    <a:lnTo>
                      <a:pt x="135" y="284"/>
                    </a:lnTo>
                    <a:lnTo>
                      <a:pt x="112" y="282"/>
                    </a:lnTo>
                    <a:lnTo>
                      <a:pt x="82" y="290"/>
                    </a:lnTo>
                    <a:lnTo>
                      <a:pt x="0" y="305"/>
                    </a:lnTo>
                    <a:lnTo>
                      <a:pt x="0" y="182"/>
                    </a:lnTo>
                    <a:close/>
                  </a:path>
                </a:pathLst>
              </a:custGeom>
              <a:solidFill>
                <a:srgbClr val="FFC080"/>
              </a:solidFill>
              <a:ln w="3175">
                <a:solidFill>
                  <a:srgbClr val="402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37" name="Freeform 163"/>
              <p:cNvSpPr>
                <a:spLocks/>
              </p:cNvSpPr>
              <p:nvPr/>
            </p:nvSpPr>
            <p:spPr bwMode="auto">
              <a:xfrm>
                <a:off x="439" y="1973"/>
                <a:ext cx="32" cy="7"/>
              </a:xfrm>
              <a:custGeom>
                <a:avLst/>
                <a:gdLst>
                  <a:gd name="T0" fmla="*/ 0 w 159"/>
                  <a:gd name="T1" fmla="*/ 0 h 37"/>
                  <a:gd name="T2" fmla="*/ 0 w 159"/>
                  <a:gd name="T3" fmla="*/ 0 h 37"/>
                  <a:gd name="T4" fmla="*/ 0 w 159"/>
                  <a:gd name="T5" fmla="*/ 0 h 37"/>
                  <a:gd name="T6" fmla="*/ 0 w 159"/>
                  <a:gd name="T7" fmla="*/ 0 h 37"/>
                  <a:gd name="T8" fmla="*/ 0 w 159"/>
                  <a:gd name="T9" fmla="*/ 0 h 37"/>
                  <a:gd name="T10" fmla="*/ 0 w 159"/>
                  <a:gd name="T11" fmla="*/ 0 h 37"/>
                  <a:gd name="T12" fmla="*/ 0 w 159"/>
                  <a:gd name="T13" fmla="*/ 0 h 37"/>
                  <a:gd name="T14" fmla="*/ 0 w 159"/>
                  <a:gd name="T15" fmla="*/ 0 h 37"/>
                  <a:gd name="T16" fmla="*/ 0 w 159"/>
                  <a:gd name="T17" fmla="*/ 0 h 37"/>
                  <a:gd name="T18" fmla="*/ 0 w 159"/>
                  <a:gd name="T19" fmla="*/ 0 h 37"/>
                  <a:gd name="T20" fmla="*/ 0 w 159"/>
                  <a:gd name="T21" fmla="*/ 0 h 37"/>
                  <a:gd name="T22" fmla="*/ 0 w 159"/>
                  <a:gd name="T23" fmla="*/ 0 h 37"/>
                  <a:gd name="T24" fmla="*/ 0 w 159"/>
                  <a:gd name="T25" fmla="*/ 0 h 3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59"/>
                  <a:gd name="T40" fmla="*/ 0 h 37"/>
                  <a:gd name="T41" fmla="*/ 159 w 159"/>
                  <a:gd name="T42" fmla="*/ 37 h 3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59" h="37">
                    <a:moveTo>
                      <a:pt x="159" y="37"/>
                    </a:moveTo>
                    <a:lnTo>
                      <a:pt x="132" y="24"/>
                    </a:lnTo>
                    <a:lnTo>
                      <a:pt x="110" y="21"/>
                    </a:lnTo>
                    <a:lnTo>
                      <a:pt x="84" y="13"/>
                    </a:lnTo>
                    <a:lnTo>
                      <a:pt x="61" y="7"/>
                    </a:lnTo>
                    <a:lnTo>
                      <a:pt x="25" y="10"/>
                    </a:lnTo>
                    <a:lnTo>
                      <a:pt x="0" y="13"/>
                    </a:lnTo>
                    <a:lnTo>
                      <a:pt x="38" y="5"/>
                    </a:lnTo>
                    <a:lnTo>
                      <a:pt x="69" y="0"/>
                    </a:lnTo>
                    <a:lnTo>
                      <a:pt x="110" y="17"/>
                    </a:lnTo>
                    <a:lnTo>
                      <a:pt x="132" y="19"/>
                    </a:lnTo>
                    <a:lnTo>
                      <a:pt x="157" y="31"/>
                    </a:lnTo>
                    <a:lnTo>
                      <a:pt x="159" y="37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38" name="Freeform 164"/>
              <p:cNvSpPr>
                <a:spLocks/>
              </p:cNvSpPr>
              <p:nvPr/>
            </p:nvSpPr>
            <p:spPr bwMode="auto">
              <a:xfrm>
                <a:off x="427" y="1965"/>
                <a:ext cx="27" cy="5"/>
              </a:xfrm>
              <a:custGeom>
                <a:avLst/>
                <a:gdLst>
                  <a:gd name="T0" fmla="*/ 0 w 133"/>
                  <a:gd name="T1" fmla="*/ 0 h 25"/>
                  <a:gd name="T2" fmla="*/ 0 w 133"/>
                  <a:gd name="T3" fmla="*/ 0 h 25"/>
                  <a:gd name="T4" fmla="*/ 0 w 133"/>
                  <a:gd name="T5" fmla="*/ 0 h 25"/>
                  <a:gd name="T6" fmla="*/ 0 w 133"/>
                  <a:gd name="T7" fmla="*/ 0 h 25"/>
                  <a:gd name="T8" fmla="*/ 0 w 133"/>
                  <a:gd name="T9" fmla="*/ 0 h 25"/>
                  <a:gd name="T10" fmla="*/ 0 w 133"/>
                  <a:gd name="T11" fmla="*/ 0 h 25"/>
                  <a:gd name="T12" fmla="*/ 0 w 133"/>
                  <a:gd name="T13" fmla="*/ 0 h 25"/>
                  <a:gd name="T14" fmla="*/ 0 w 133"/>
                  <a:gd name="T15" fmla="*/ 0 h 25"/>
                  <a:gd name="T16" fmla="*/ 0 w 133"/>
                  <a:gd name="T17" fmla="*/ 0 h 25"/>
                  <a:gd name="T18" fmla="*/ 0 w 133"/>
                  <a:gd name="T19" fmla="*/ 0 h 25"/>
                  <a:gd name="T20" fmla="*/ 0 w 133"/>
                  <a:gd name="T21" fmla="*/ 0 h 25"/>
                  <a:gd name="T22" fmla="*/ 0 w 133"/>
                  <a:gd name="T23" fmla="*/ 0 h 2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3"/>
                  <a:gd name="T37" fmla="*/ 0 h 25"/>
                  <a:gd name="T38" fmla="*/ 133 w 133"/>
                  <a:gd name="T39" fmla="*/ 25 h 2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3" h="25">
                    <a:moveTo>
                      <a:pt x="97" y="0"/>
                    </a:moveTo>
                    <a:lnTo>
                      <a:pt x="113" y="1"/>
                    </a:lnTo>
                    <a:lnTo>
                      <a:pt x="133" y="8"/>
                    </a:lnTo>
                    <a:lnTo>
                      <a:pt x="120" y="7"/>
                    </a:lnTo>
                    <a:lnTo>
                      <a:pt x="99" y="3"/>
                    </a:lnTo>
                    <a:lnTo>
                      <a:pt x="56" y="15"/>
                    </a:lnTo>
                    <a:lnTo>
                      <a:pt x="32" y="21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29" y="16"/>
                    </a:lnTo>
                    <a:lnTo>
                      <a:pt x="64" y="8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39" name="Freeform 165"/>
              <p:cNvSpPr>
                <a:spLocks/>
              </p:cNvSpPr>
              <p:nvPr/>
            </p:nvSpPr>
            <p:spPr bwMode="auto">
              <a:xfrm>
                <a:off x="438" y="1984"/>
                <a:ext cx="11" cy="2"/>
              </a:xfrm>
              <a:custGeom>
                <a:avLst/>
                <a:gdLst>
                  <a:gd name="T0" fmla="*/ 0 w 53"/>
                  <a:gd name="T1" fmla="*/ 0 h 12"/>
                  <a:gd name="T2" fmla="*/ 0 w 53"/>
                  <a:gd name="T3" fmla="*/ 0 h 12"/>
                  <a:gd name="T4" fmla="*/ 0 w 53"/>
                  <a:gd name="T5" fmla="*/ 0 h 12"/>
                  <a:gd name="T6" fmla="*/ 0 w 53"/>
                  <a:gd name="T7" fmla="*/ 0 h 12"/>
                  <a:gd name="T8" fmla="*/ 0 w 53"/>
                  <a:gd name="T9" fmla="*/ 0 h 12"/>
                  <a:gd name="T10" fmla="*/ 0 w 53"/>
                  <a:gd name="T11" fmla="*/ 0 h 12"/>
                  <a:gd name="T12" fmla="*/ 0 w 5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12"/>
                  <a:gd name="T23" fmla="*/ 53 w 5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12">
                    <a:moveTo>
                      <a:pt x="53" y="5"/>
                    </a:moveTo>
                    <a:lnTo>
                      <a:pt x="46" y="12"/>
                    </a:lnTo>
                    <a:lnTo>
                      <a:pt x="27" y="9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14" y="3"/>
                    </a:lnTo>
                    <a:lnTo>
                      <a:pt x="53" y="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40" name="Freeform 166"/>
              <p:cNvSpPr>
                <a:spLocks/>
              </p:cNvSpPr>
              <p:nvPr/>
            </p:nvSpPr>
            <p:spPr bwMode="auto">
              <a:xfrm>
                <a:off x="469" y="1982"/>
                <a:ext cx="3" cy="4"/>
              </a:xfrm>
              <a:custGeom>
                <a:avLst/>
                <a:gdLst>
                  <a:gd name="T0" fmla="*/ 0 w 11"/>
                  <a:gd name="T1" fmla="*/ 0 h 23"/>
                  <a:gd name="T2" fmla="*/ 0 w 11"/>
                  <a:gd name="T3" fmla="*/ 0 h 23"/>
                  <a:gd name="T4" fmla="*/ 0 w 11"/>
                  <a:gd name="T5" fmla="*/ 0 h 23"/>
                  <a:gd name="T6" fmla="*/ 0 w 11"/>
                  <a:gd name="T7" fmla="*/ 0 h 23"/>
                  <a:gd name="T8" fmla="*/ 0 w 11"/>
                  <a:gd name="T9" fmla="*/ 0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23"/>
                  <a:gd name="T17" fmla="*/ 11 w 11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23">
                    <a:moveTo>
                      <a:pt x="0" y="0"/>
                    </a:moveTo>
                    <a:lnTo>
                      <a:pt x="0" y="6"/>
                    </a:lnTo>
                    <a:lnTo>
                      <a:pt x="2" y="18"/>
                    </a:lnTo>
                    <a:lnTo>
                      <a:pt x="1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41" name="Freeform 167"/>
              <p:cNvSpPr>
                <a:spLocks/>
              </p:cNvSpPr>
              <p:nvPr/>
            </p:nvSpPr>
            <p:spPr bwMode="auto">
              <a:xfrm>
                <a:off x="462" y="1993"/>
                <a:ext cx="2" cy="2"/>
              </a:xfrm>
              <a:custGeom>
                <a:avLst/>
                <a:gdLst>
                  <a:gd name="T0" fmla="*/ 0 w 11"/>
                  <a:gd name="T1" fmla="*/ 0 h 13"/>
                  <a:gd name="T2" fmla="*/ 0 w 11"/>
                  <a:gd name="T3" fmla="*/ 0 h 13"/>
                  <a:gd name="T4" fmla="*/ 0 w 11"/>
                  <a:gd name="T5" fmla="*/ 0 h 13"/>
                  <a:gd name="T6" fmla="*/ 0 w 11"/>
                  <a:gd name="T7" fmla="*/ 0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13"/>
                  <a:gd name="T14" fmla="*/ 11 w 11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13">
                    <a:moveTo>
                      <a:pt x="0" y="0"/>
                    </a:moveTo>
                    <a:lnTo>
                      <a:pt x="3" y="7"/>
                    </a:lnTo>
                    <a:lnTo>
                      <a:pt x="11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42" name="Freeform 168"/>
              <p:cNvSpPr>
                <a:spLocks/>
              </p:cNvSpPr>
              <p:nvPr/>
            </p:nvSpPr>
            <p:spPr bwMode="auto">
              <a:xfrm>
                <a:off x="423" y="1977"/>
                <a:ext cx="5" cy="6"/>
              </a:xfrm>
              <a:custGeom>
                <a:avLst/>
                <a:gdLst>
                  <a:gd name="T0" fmla="*/ 0 w 25"/>
                  <a:gd name="T1" fmla="*/ 0 h 29"/>
                  <a:gd name="T2" fmla="*/ 0 w 25"/>
                  <a:gd name="T3" fmla="*/ 0 h 29"/>
                  <a:gd name="T4" fmla="*/ 0 w 25"/>
                  <a:gd name="T5" fmla="*/ 0 h 29"/>
                  <a:gd name="T6" fmla="*/ 0 w 25"/>
                  <a:gd name="T7" fmla="*/ 0 h 29"/>
                  <a:gd name="T8" fmla="*/ 0 w 25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9"/>
                  <a:gd name="T17" fmla="*/ 25 w 25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9">
                    <a:moveTo>
                      <a:pt x="25" y="0"/>
                    </a:moveTo>
                    <a:lnTo>
                      <a:pt x="21" y="9"/>
                    </a:lnTo>
                    <a:lnTo>
                      <a:pt x="21" y="17"/>
                    </a:lnTo>
                    <a:lnTo>
                      <a:pt x="0" y="29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43" name="Freeform 169"/>
              <p:cNvSpPr>
                <a:spLocks/>
              </p:cNvSpPr>
              <p:nvPr/>
            </p:nvSpPr>
            <p:spPr bwMode="auto">
              <a:xfrm>
                <a:off x="403" y="1977"/>
                <a:ext cx="16" cy="16"/>
              </a:xfrm>
              <a:custGeom>
                <a:avLst/>
                <a:gdLst>
                  <a:gd name="T0" fmla="*/ 0 w 80"/>
                  <a:gd name="T1" fmla="*/ 0 h 81"/>
                  <a:gd name="T2" fmla="*/ 0 w 80"/>
                  <a:gd name="T3" fmla="*/ 0 h 81"/>
                  <a:gd name="T4" fmla="*/ 0 w 80"/>
                  <a:gd name="T5" fmla="*/ 0 h 81"/>
                  <a:gd name="T6" fmla="*/ 0 w 80"/>
                  <a:gd name="T7" fmla="*/ 0 h 81"/>
                  <a:gd name="T8" fmla="*/ 0 w 80"/>
                  <a:gd name="T9" fmla="*/ 0 h 81"/>
                  <a:gd name="T10" fmla="*/ 0 w 80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0"/>
                  <a:gd name="T19" fmla="*/ 0 h 81"/>
                  <a:gd name="T20" fmla="*/ 80 w 80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0" h="81">
                    <a:moveTo>
                      <a:pt x="80" y="0"/>
                    </a:moveTo>
                    <a:lnTo>
                      <a:pt x="66" y="26"/>
                    </a:lnTo>
                    <a:lnTo>
                      <a:pt x="50" y="46"/>
                    </a:lnTo>
                    <a:lnTo>
                      <a:pt x="0" y="81"/>
                    </a:lnTo>
                    <a:lnTo>
                      <a:pt x="47" y="38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44" name="Freeform 170"/>
              <p:cNvSpPr>
                <a:spLocks/>
              </p:cNvSpPr>
              <p:nvPr/>
            </p:nvSpPr>
            <p:spPr bwMode="auto">
              <a:xfrm>
                <a:off x="395" y="2000"/>
                <a:ext cx="4" cy="12"/>
              </a:xfrm>
              <a:custGeom>
                <a:avLst/>
                <a:gdLst>
                  <a:gd name="T0" fmla="*/ 0 w 18"/>
                  <a:gd name="T1" fmla="*/ 0 h 58"/>
                  <a:gd name="T2" fmla="*/ 0 w 18"/>
                  <a:gd name="T3" fmla="*/ 0 h 58"/>
                  <a:gd name="T4" fmla="*/ 0 w 18"/>
                  <a:gd name="T5" fmla="*/ 0 h 58"/>
                  <a:gd name="T6" fmla="*/ 0 w 18"/>
                  <a:gd name="T7" fmla="*/ 0 h 58"/>
                  <a:gd name="T8" fmla="*/ 0 w 18"/>
                  <a:gd name="T9" fmla="*/ 0 h 58"/>
                  <a:gd name="T10" fmla="*/ 0 w 18"/>
                  <a:gd name="T11" fmla="*/ 0 h 58"/>
                  <a:gd name="T12" fmla="*/ 0 w 18"/>
                  <a:gd name="T13" fmla="*/ 0 h 5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"/>
                  <a:gd name="T22" fmla="*/ 0 h 58"/>
                  <a:gd name="T23" fmla="*/ 18 w 18"/>
                  <a:gd name="T24" fmla="*/ 58 h 5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" h="58">
                    <a:moveTo>
                      <a:pt x="0" y="0"/>
                    </a:moveTo>
                    <a:lnTo>
                      <a:pt x="11" y="20"/>
                    </a:lnTo>
                    <a:lnTo>
                      <a:pt x="15" y="41"/>
                    </a:lnTo>
                    <a:lnTo>
                      <a:pt x="16" y="58"/>
                    </a:lnTo>
                    <a:lnTo>
                      <a:pt x="18" y="33"/>
                    </a:lnTo>
                    <a:lnTo>
                      <a:pt x="16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45" name="Freeform 171"/>
              <p:cNvSpPr>
                <a:spLocks/>
              </p:cNvSpPr>
              <p:nvPr/>
            </p:nvSpPr>
            <p:spPr bwMode="auto">
              <a:xfrm>
                <a:off x="432" y="1988"/>
                <a:ext cx="2" cy="4"/>
              </a:xfrm>
              <a:custGeom>
                <a:avLst/>
                <a:gdLst>
                  <a:gd name="T0" fmla="*/ 0 w 9"/>
                  <a:gd name="T1" fmla="*/ 0 h 21"/>
                  <a:gd name="T2" fmla="*/ 0 w 9"/>
                  <a:gd name="T3" fmla="*/ 0 h 21"/>
                  <a:gd name="T4" fmla="*/ 0 w 9"/>
                  <a:gd name="T5" fmla="*/ 0 h 21"/>
                  <a:gd name="T6" fmla="*/ 0 w 9"/>
                  <a:gd name="T7" fmla="*/ 0 h 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"/>
                  <a:gd name="T13" fmla="*/ 0 h 21"/>
                  <a:gd name="T14" fmla="*/ 9 w 9"/>
                  <a:gd name="T15" fmla="*/ 21 h 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" h="21">
                    <a:moveTo>
                      <a:pt x="2" y="0"/>
                    </a:moveTo>
                    <a:lnTo>
                      <a:pt x="0" y="9"/>
                    </a:lnTo>
                    <a:lnTo>
                      <a:pt x="9" y="2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367" name="Group 172"/>
            <p:cNvGrpSpPr>
              <a:grpSpLocks/>
            </p:cNvGrpSpPr>
            <p:nvPr/>
          </p:nvGrpSpPr>
          <p:grpSpPr bwMode="auto">
            <a:xfrm>
              <a:off x="512" y="2082"/>
              <a:ext cx="164" cy="158"/>
              <a:chOff x="162" y="1828"/>
              <a:chExt cx="229" cy="262"/>
            </a:xfrm>
          </p:grpSpPr>
          <p:sp>
            <p:nvSpPr>
              <p:cNvPr id="41422" name="Freeform 173"/>
              <p:cNvSpPr>
                <a:spLocks/>
              </p:cNvSpPr>
              <p:nvPr/>
            </p:nvSpPr>
            <p:spPr bwMode="auto">
              <a:xfrm>
                <a:off x="286" y="1828"/>
                <a:ext cx="7" cy="5"/>
              </a:xfrm>
              <a:custGeom>
                <a:avLst/>
                <a:gdLst>
                  <a:gd name="T0" fmla="*/ 0 w 37"/>
                  <a:gd name="T1" fmla="*/ 0 h 25"/>
                  <a:gd name="T2" fmla="*/ 0 w 37"/>
                  <a:gd name="T3" fmla="*/ 0 h 25"/>
                  <a:gd name="T4" fmla="*/ 0 w 37"/>
                  <a:gd name="T5" fmla="*/ 0 h 25"/>
                  <a:gd name="T6" fmla="*/ 0 w 37"/>
                  <a:gd name="T7" fmla="*/ 0 h 25"/>
                  <a:gd name="T8" fmla="*/ 0 w 37"/>
                  <a:gd name="T9" fmla="*/ 0 h 25"/>
                  <a:gd name="T10" fmla="*/ 0 w 37"/>
                  <a:gd name="T11" fmla="*/ 0 h 25"/>
                  <a:gd name="T12" fmla="*/ 0 w 37"/>
                  <a:gd name="T13" fmla="*/ 0 h 25"/>
                  <a:gd name="T14" fmla="*/ 0 w 37"/>
                  <a:gd name="T15" fmla="*/ 0 h 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7"/>
                  <a:gd name="T25" fmla="*/ 0 h 25"/>
                  <a:gd name="T26" fmla="*/ 37 w 37"/>
                  <a:gd name="T27" fmla="*/ 25 h 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7" h="25">
                    <a:moveTo>
                      <a:pt x="37" y="0"/>
                    </a:moveTo>
                    <a:lnTo>
                      <a:pt x="26" y="7"/>
                    </a:lnTo>
                    <a:lnTo>
                      <a:pt x="16" y="10"/>
                    </a:lnTo>
                    <a:lnTo>
                      <a:pt x="6" y="16"/>
                    </a:lnTo>
                    <a:lnTo>
                      <a:pt x="0" y="25"/>
                    </a:lnTo>
                    <a:lnTo>
                      <a:pt x="9" y="22"/>
                    </a:lnTo>
                    <a:lnTo>
                      <a:pt x="26" y="17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23" name="Freeform 174"/>
              <p:cNvSpPr>
                <a:spLocks/>
              </p:cNvSpPr>
              <p:nvPr/>
            </p:nvSpPr>
            <p:spPr bwMode="auto">
              <a:xfrm>
                <a:off x="289" y="1837"/>
                <a:ext cx="2" cy="3"/>
              </a:xfrm>
              <a:custGeom>
                <a:avLst/>
                <a:gdLst>
                  <a:gd name="T0" fmla="*/ 0 w 9"/>
                  <a:gd name="T1" fmla="*/ 0 h 16"/>
                  <a:gd name="T2" fmla="*/ 0 w 9"/>
                  <a:gd name="T3" fmla="*/ 0 h 16"/>
                  <a:gd name="T4" fmla="*/ 0 w 9"/>
                  <a:gd name="T5" fmla="*/ 0 h 16"/>
                  <a:gd name="T6" fmla="*/ 0 w 9"/>
                  <a:gd name="T7" fmla="*/ 0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"/>
                  <a:gd name="T13" fmla="*/ 0 h 16"/>
                  <a:gd name="T14" fmla="*/ 9 w 9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" h="16">
                    <a:moveTo>
                      <a:pt x="9" y="0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24" name="Freeform 175"/>
              <p:cNvSpPr>
                <a:spLocks/>
              </p:cNvSpPr>
              <p:nvPr/>
            </p:nvSpPr>
            <p:spPr bwMode="auto">
              <a:xfrm>
                <a:off x="260" y="1863"/>
                <a:ext cx="62" cy="154"/>
              </a:xfrm>
              <a:custGeom>
                <a:avLst/>
                <a:gdLst>
                  <a:gd name="T0" fmla="*/ 0 w 309"/>
                  <a:gd name="T1" fmla="*/ 0 h 772"/>
                  <a:gd name="T2" fmla="*/ 0 w 309"/>
                  <a:gd name="T3" fmla="*/ 0 h 772"/>
                  <a:gd name="T4" fmla="*/ 0 w 309"/>
                  <a:gd name="T5" fmla="*/ 0 h 772"/>
                  <a:gd name="T6" fmla="*/ 0 w 309"/>
                  <a:gd name="T7" fmla="*/ 0 h 772"/>
                  <a:gd name="T8" fmla="*/ 0 w 309"/>
                  <a:gd name="T9" fmla="*/ 0 h 772"/>
                  <a:gd name="T10" fmla="*/ 0 w 309"/>
                  <a:gd name="T11" fmla="*/ 0 h 772"/>
                  <a:gd name="T12" fmla="*/ 0 w 309"/>
                  <a:gd name="T13" fmla="*/ 0 h 772"/>
                  <a:gd name="T14" fmla="*/ 0 w 309"/>
                  <a:gd name="T15" fmla="*/ 0 h 772"/>
                  <a:gd name="T16" fmla="*/ 0 w 309"/>
                  <a:gd name="T17" fmla="*/ 0 h 772"/>
                  <a:gd name="T18" fmla="*/ 0 w 309"/>
                  <a:gd name="T19" fmla="*/ 0 h 7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09"/>
                  <a:gd name="T31" fmla="*/ 0 h 772"/>
                  <a:gd name="T32" fmla="*/ 309 w 309"/>
                  <a:gd name="T33" fmla="*/ 772 h 7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09" h="772">
                    <a:moveTo>
                      <a:pt x="46" y="0"/>
                    </a:moveTo>
                    <a:lnTo>
                      <a:pt x="75" y="32"/>
                    </a:lnTo>
                    <a:lnTo>
                      <a:pt x="84" y="78"/>
                    </a:lnTo>
                    <a:lnTo>
                      <a:pt x="127" y="122"/>
                    </a:lnTo>
                    <a:lnTo>
                      <a:pt x="218" y="330"/>
                    </a:lnTo>
                    <a:lnTo>
                      <a:pt x="269" y="519"/>
                    </a:lnTo>
                    <a:lnTo>
                      <a:pt x="309" y="772"/>
                    </a:lnTo>
                    <a:lnTo>
                      <a:pt x="182" y="659"/>
                    </a:lnTo>
                    <a:lnTo>
                      <a:pt x="0" y="10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4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25" name="Freeform 176"/>
              <p:cNvSpPr>
                <a:spLocks/>
              </p:cNvSpPr>
              <p:nvPr/>
            </p:nvSpPr>
            <p:spPr bwMode="auto">
              <a:xfrm>
                <a:off x="162" y="1833"/>
                <a:ext cx="229" cy="257"/>
              </a:xfrm>
              <a:custGeom>
                <a:avLst/>
                <a:gdLst>
                  <a:gd name="T0" fmla="*/ 0 w 1147"/>
                  <a:gd name="T1" fmla="*/ 0 h 1285"/>
                  <a:gd name="T2" fmla="*/ 0 w 1147"/>
                  <a:gd name="T3" fmla="*/ 0 h 1285"/>
                  <a:gd name="T4" fmla="*/ 0 w 1147"/>
                  <a:gd name="T5" fmla="*/ 0 h 1285"/>
                  <a:gd name="T6" fmla="*/ 0 w 1147"/>
                  <a:gd name="T7" fmla="*/ 0 h 1285"/>
                  <a:gd name="T8" fmla="*/ 0 w 1147"/>
                  <a:gd name="T9" fmla="*/ 0 h 1285"/>
                  <a:gd name="T10" fmla="*/ 0 w 1147"/>
                  <a:gd name="T11" fmla="*/ 0 h 1285"/>
                  <a:gd name="T12" fmla="*/ 0 w 1147"/>
                  <a:gd name="T13" fmla="*/ 0 h 1285"/>
                  <a:gd name="T14" fmla="*/ 0 w 1147"/>
                  <a:gd name="T15" fmla="*/ 0 h 1285"/>
                  <a:gd name="T16" fmla="*/ 0 w 1147"/>
                  <a:gd name="T17" fmla="*/ 0 h 1285"/>
                  <a:gd name="T18" fmla="*/ 0 w 1147"/>
                  <a:gd name="T19" fmla="*/ 0 h 1285"/>
                  <a:gd name="T20" fmla="*/ 0 w 1147"/>
                  <a:gd name="T21" fmla="*/ 0 h 1285"/>
                  <a:gd name="T22" fmla="*/ 0 w 1147"/>
                  <a:gd name="T23" fmla="*/ 0 h 1285"/>
                  <a:gd name="T24" fmla="*/ 0 w 1147"/>
                  <a:gd name="T25" fmla="*/ 0 h 1285"/>
                  <a:gd name="T26" fmla="*/ 0 w 1147"/>
                  <a:gd name="T27" fmla="*/ 0 h 1285"/>
                  <a:gd name="T28" fmla="*/ 0 w 1147"/>
                  <a:gd name="T29" fmla="*/ 0 h 1285"/>
                  <a:gd name="T30" fmla="*/ 0 w 1147"/>
                  <a:gd name="T31" fmla="*/ 0 h 1285"/>
                  <a:gd name="T32" fmla="*/ 0 w 1147"/>
                  <a:gd name="T33" fmla="*/ 0 h 1285"/>
                  <a:gd name="T34" fmla="*/ 0 w 1147"/>
                  <a:gd name="T35" fmla="*/ 0 h 1285"/>
                  <a:gd name="T36" fmla="*/ 0 w 1147"/>
                  <a:gd name="T37" fmla="*/ 0 h 1285"/>
                  <a:gd name="T38" fmla="*/ 0 w 1147"/>
                  <a:gd name="T39" fmla="*/ 0 h 1285"/>
                  <a:gd name="T40" fmla="*/ 0 w 1147"/>
                  <a:gd name="T41" fmla="*/ 0 h 1285"/>
                  <a:gd name="T42" fmla="*/ 0 w 1147"/>
                  <a:gd name="T43" fmla="*/ 0 h 1285"/>
                  <a:gd name="T44" fmla="*/ 0 w 1147"/>
                  <a:gd name="T45" fmla="*/ 0 h 1285"/>
                  <a:gd name="T46" fmla="*/ 0 w 1147"/>
                  <a:gd name="T47" fmla="*/ 0 h 1285"/>
                  <a:gd name="T48" fmla="*/ 0 w 1147"/>
                  <a:gd name="T49" fmla="*/ 0 h 1285"/>
                  <a:gd name="T50" fmla="*/ 0 w 1147"/>
                  <a:gd name="T51" fmla="*/ 0 h 1285"/>
                  <a:gd name="T52" fmla="*/ 0 w 1147"/>
                  <a:gd name="T53" fmla="*/ 0 h 1285"/>
                  <a:gd name="T54" fmla="*/ 0 w 1147"/>
                  <a:gd name="T55" fmla="*/ 0 h 1285"/>
                  <a:gd name="T56" fmla="*/ 0 w 1147"/>
                  <a:gd name="T57" fmla="*/ 0 h 1285"/>
                  <a:gd name="T58" fmla="*/ 0 w 1147"/>
                  <a:gd name="T59" fmla="*/ 0 h 1285"/>
                  <a:gd name="T60" fmla="*/ 0 w 1147"/>
                  <a:gd name="T61" fmla="*/ 0 h 1285"/>
                  <a:gd name="T62" fmla="*/ 0 w 1147"/>
                  <a:gd name="T63" fmla="*/ 0 h 1285"/>
                  <a:gd name="T64" fmla="*/ 0 w 1147"/>
                  <a:gd name="T65" fmla="*/ 0 h 1285"/>
                  <a:gd name="T66" fmla="*/ 0 w 1147"/>
                  <a:gd name="T67" fmla="*/ 0 h 1285"/>
                  <a:gd name="T68" fmla="*/ 0 w 1147"/>
                  <a:gd name="T69" fmla="*/ 0 h 1285"/>
                  <a:gd name="T70" fmla="*/ 0 w 1147"/>
                  <a:gd name="T71" fmla="*/ 0 h 1285"/>
                  <a:gd name="T72" fmla="*/ 0 w 1147"/>
                  <a:gd name="T73" fmla="*/ 0 h 1285"/>
                  <a:gd name="T74" fmla="*/ 0 w 1147"/>
                  <a:gd name="T75" fmla="*/ 0 h 1285"/>
                  <a:gd name="T76" fmla="*/ 0 w 1147"/>
                  <a:gd name="T77" fmla="*/ 0 h 1285"/>
                  <a:gd name="T78" fmla="*/ 0 w 1147"/>
                  <a:gd name="T79" fmla="*/ 0 h 1285"/>
                  <a:gd name="T80" fmla="*/ 0 w 1147"/>
                  <a:gd name="T81" fmla="*/ 0 h 1285"/>
                  <a:gd name="T82" fmla="*/ 0 w 1147"/>
                  <a:gd name="T83" fmla="*/ 0 h 1285"/>
                  <a:gd name="T84" fmla="*/ 0 w 1147"/>
                  <a:gd name="T85" fmla="*/ 0 h 1285"/>
                  <a:gd name="T86" fmla="*/ 0 w 1147"/>
                  <a:gd name="T87" fmla="*/ 0 h 1285"/>
                  <a:gd name="T88" fmla="*/ 0 w 1147"/>
                  <a:gd name="T89" fmla="*/ 0 h 1285"/>
                  <a:gd name="T90" fmla="*/ 0 w 1147"/>
                  <a:gd name="T91" fmla="*/ 0 h 128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147"/>
                  <a:gd name="T139" fmla="*/ 0 h 1285"/>
                  <a:gd name="T140" fmla="*/ 1147 w 1147"/>
                  <a:gd name="T141" fmla="*/ 1285 h 1285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147" h="1285">
                    <a:moveTo>
                      <a:pt x="212" y="67"/>
                    </a:moveTo>
                    <a:lnTo>
                      <a:pt x="247" y="0"/>
                    </a:lnTo>
                    <a:lnTo>
                      <a:pt x="528" y="116"/>
                    </a:lnTo>
                    <a:lnTo>
                      <a:pt x="541" y="206"/>
                    </a:lnTo>
                    <a:lnTo>
                      <a:pt x="563" y="238"/>
                    </a:lnTo>
                    <a:lnTo>
                      <a:pt x="595" y="274"/>
                    </a:lnTo>
                    <a:lnTo>
                      <a:pt x="614" y="339"/>
                    </a:lnTo>
                    <a:lnTo>
                      <a:pt x="676" y="487"/>
                    </a:lnTo>
                    <a:lnTo>
                      <a:pt x="727" y="663"/>
                    </a:lnTo>
                    <a:lnTo>
                      <a:pt x="748" y="780"/>
                    </a:lnTo>
                    <a:lnTo>
                      <a:pt x="974" y="785"/>
                    </a:lnTo>
                    <a:lnTo>
                      <a:pt x="1011" y="807"/>
                    </a:lnTo>
                    <a:lnTo>
                      <a:pt x="1115" y="807"/>
                    </a:lnTo>
                    <a:lnTo>
                      <a:pt x="1143" y="853"/>
                    </a:lnTo>
                    <a:lnTo>
                      <a:pt x="1147" y="907"/>
                    </a:lnTo>
                    <a:lnTo>
                      <a:pt x="1137" y="956"/>
                    </a:lnTo>
                    <a:lnTo>
                      <a:pt x="1042" y="974"/>
                    </a:lnTo>
                    <a:lnTo>
                      <a:pt x="997" y="1041"/>
                    </a:lnTo>
                    <a:lnTo>
                      <a:pt x="907" y="1064"/>
                    </a:lnTo>
                    <a:lnTo>
                      <a:pt x="840" y="1064"/>
                    </a:lnTo>
                    <a:lnTo>
                      <a:pt x="763" y="1079"/>
                    </a:lnTo>
                    <a:lnTo>
                      <a:pt x="759" y="1110"/>
                    </a:lnTo>
                    <a:lnTo>
                      <a:pt x="763" y="1177"/>
                    </a:lnTo>
                    <a:lnTo>
                      <a:pt x="754" y="1223"/>
                    </a:lnTo>
                    <a:lnTo>
                      <a:pt x="713" y="1227"/>
                    </a:lnTo>
                    <a:lnTo>
                      <a:pt x="663" y="1236"/>
                    </a:lnTo>
                    <a:lnTo>
                      <a:pt x="614" y="1282"/>
                    </a:lnTo>
                    <a:lnTo>
                      <a:pt x="554" y="1282"/>
                    </a:lnTo>
                    <a:lnTo>
                      <a:pt x="501" y="1276"/>
                    </a:lnTo>
                    <a:lnTo>
                      <a:pt x="420" y="1250"/>
                    </a:lnTo>
                    <a:lnTo>
                      <a:pt x="330" y="1259"/>
                    </a:lnTo>
                    <a:lnTo>
                      <a:pt x="238" y="1285"/>
                    </a:lnTo>
                    <a:lnTo>
                      <a:pt x="153" y="1267"/>
                    </a:lnTo>
                    <a:lnTo>
                      <a:pt x="95" y="1200"/>
                    </a:lnTo>
                    <a:lnTo>
                      <a:pt x="99" y="1128"/>
                    </a:lnTo>
                    <a:lnTo>
                      <a:pt x="76" y="1038"/>
                    </a:lnTo>
                    <a:lnTo>
                      <a:pt x="64" y="920"/>
                    </a:lnTo>
                    <a:lnTo>
                      <a:pt x="36" y="812"/>
                    </a:lnTo>
                    <a:lnTo>
                      <a:pt x="0" y="650"/>
                    </a:lnTo>
                    <a:lnTo>
                      <a:pt x="4" y="487"/>
                    </a:lnTo>
                    <a:lnTo>
                      <a:pt x="4" y="342"/>
                    </a:lnTo>
                    <a:lnTo>
                      <a:pt x="14" y="243"/>
                    </a:lnTo>
                    <a:lnTo>
                      <a:pt x="36" y="198"/>
                    </a:lnTo>
                    <a:lnTo>
                      <a:pt x="87" y="162"/>
                    </a:lnTo>
                    <a:lnTo>
                      <a:pt x="145" y="102"/>
                    </a:lnTo>
                    <a:lnTo>
                      <a:pt x="212" y="67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26" name="Freeform 177"/>
              <p:cNvSpPr>
                <a:spLocks/>
              </p:cNvSpPr>
              <p:nvPr/>
            </p:nvSpPr>
            <p:spPr bwMode="auto">
              <a:xfrm>
                <a:off x="166" y="1848"/>
                <a:ext cx="145" cy="240"/>
              </a:xfrm>
              <a:custGeom>
                <a:avLst/>
                <a:gdLst>
                  <a:gd name="T0" fmla="*/ 0 w 725"/>
                  <a:gd name="T1" fmla="*/ 0 h 1198"/>
                  <a:gd name="T2" fmla="*/ 0 w 725"/>
                  <a:gd name="T3" fmla="*/ 0 h 1198"/>
                  <a:gd name="T4" fmla="*/ 0 w 725"/>
                  <a:gd name="T5" fmla="*/ 0 h 1198"/>
                  <a:gd name="T6" fmla="*/ 0 w 725"/>
                  <a:gd name="T7" fmla="*/ 0 h 1198"/>
                  <a:gd name="T8" fmla="*/ 0 w 725"/>
                  <a:gd name="T9" fmla="*/ 0 h 1198"/>
                  <a:gd name="T10" fmla="*/ 0 w 725"/>
                  <a:gd name="T11" fmla="*/ 0 h 1198"/>
                  <a:gd name="T12" fmla="*/ 0 w 725"/>
                  <a:gd name="T13" fmla="*/ 0 h 1198"/>
                  <a:gd name="T14" fmla="*/ 0 w 725"/>
                  <a:gd name="T15" fmla="*/ 0 h 1198"/>
                  <a:gd name="T16" fmla="*/ 0 w 725"/>
                  <a:gd name="T17" fmla="*/ 0 h 1198"/>
                  <a:gd name="T18" fmla="*/ 0 w 725"/>
                  <a:gd name="T19" fmla="*/ 0 h 1198"/>
                  <a:gd name="T20" fmla="*/ 0 w 725"/>
                  <a:gd name="T21" fmla="*/ 0 h 1198"/>
                  <a:gd name="T22" fmla="*/ 0 w 725"/>
                  <a:gd name="T23" fmla="*/ 0 h 1198"/>
                  <a:gd name="T24" fmla="*/ 0 w 725"/>
                  <a:gd name="T25" fmla="*/ 0 h 1198"/>
                  <a:gd name="T26" fmla="*/ 0 w 725"/>
                  <a:gd name="T27" fmla="*/ 0 h 1198"/>
                  <a:gd name="T28" fmla="*/ 0 w 725"/>
                  <a:gd name="T29" fmla="*/ 0 h 1198"/>
                  <a:gd name="T30" fmla="*/ 0 w 725"/>
                  <a:gd name="T31" fmla="*/ 0 h 1198"/>
                  <a:gd name="T32" fmla="*/ 0 w 725"/>
                  <a:gd name="T33" fmla="*/ 0 h 1198"/>
                  <a:gd name="T34" fmla="*/ 0 w 725"/>
                  <a:gd name="T35" fmla="*/ 0 h 1198"/>
                  <a:gd name="T36" fmla="*/ 0 w 725"/>
                  <a:gd name="T37" fmla="*/ 0 h 1198"/>
                  <a:gd name="T38" fmla="*/ 0 w 725"/>
                  <a:gd name="T39" fmla="*/ 0 h 1198"/>
                  <a:gd name="T40" fmla="*/ 0 w 725"/>
                  <a:gd name="T41" fmla="*/ 0 h 1198"/>
                  <a:gd name="T42" fmla="*/ 0 w 725"/>
                  <a:gd name="T43" fmla="*/ 0 h 1198"/>
                  <a:gd name="T44" fmla="*/ 0 w 725"/>
                  <a:gd name="T45" fmla="*/ 0 h 1198"/>
                  <a:gd name="T46" fmla="*/ 0 w 725"/>
                  <a:gd name="T47" fmla="*/ 0 h 1198"/>
                  <a:gd name="T48" fmla="*/ 0 w 725"/>
                  <a:gd name="T49" fmla="*/ 0 h 1198"/>
                  <a:gd name="T50" fmla="*/ 0 w 725"/>
                  <a:gd name="T51" fmla="*/ 0 h 1198"/>
                  <a:gd name="T52" fmla="*/ 0 w 725"/>
                  <a:gd name="T53" fmla="*/ 0 h 1198"/>
                  <a:gd name="T54" fmla="*/ 0 w 725"/>
                  <a:gd name="T55" fmla="*/ 0 h 1198"/>
                  <a:gd name="T56" fmla="*/ 0 w 725"/>
                  <a:gd name="T57" fmla="*/ 0 h 1198"/>
                  <a:gd name="T58" fmla="*/ 0 w 725"/>
                  <a:gd name="T59" fmla="*/ 0 h 1198"/>
                  <a:gd name="T60" fmla="*/ 0 w 725"/>
                  <a:gd name="T61" fmla="*/ 0 h 1198"/>
                  <a:gd name="T62" fmla="*/ 0 w 725"/>
                  <a:gd name="T63" fmla="*/ 0 h 1198"/>
                  <a:gd name="T64" fmla="*/ 0 w 725"/>
                  <a:gd name="T65" fmla="*/ 0 h 1198"/>
                  <a:gd name="T66" fmla="*/ 0 w 725"/>
                  <a:gd name="T67" fmla="*/ 0 h 1198"/>
                  <a:gd name="T68" fmla="*/ 0 w 725"/>
                  <a:gd name="T69" fmla="*/ 0 h 1198"/>
                  <a:gd name="T70" fmla="*/ 0 w 725"/>
                  <a:gd name="T71" fmla="*/ 0 h 1198"/>
                  <a:gd name="T72" fmla="*/ 0 w 725"/>
                  <a:gd name="T73" fmla="*/ 0 h 1198"/>
                  <a:gd name="T74" fmla="*/ 0 w 725"/>
                  <a:gd name="T75" fmla="*/ 0 h 1198"/>
                  <a:gd name="T76" fmla="*/ 0 w 725"/>
                  <a:gd name="T77" fmla="*/ 0 h 119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25"/>
                  <a:gd name="T118" fmla="*/ 0 h 1198"/>
                  <a:gd name="T119" fmla="*/ 725 w 725"/>
                  <a:gd name="T120" fmla="*/ 1198 h 119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25" h="1198">
                    <a:moveTo>
                      <a:pt x="725" y="1005"/>
                    </a:moveTo>
                    <a:lnTo>
                      <a:pt x="630" y="990"/>
                    </a:lnTo>
                    <a:lnTo>
                      <a:pt x="549" y="986"/>
                    </a:lnTo>
                    <a:lnTo>
                      <a:pt x="460" y="978"/>
                    </a:lnTo>
                    <a:lnTo>
                      <a:pt x="359" y="963"/>
                    </a:lnTo>
                    <a:lnTo>
                      <a:pt x="314" y="932"/>
                    </a:lnTo>
                    <a:lnTo>
                      <a:pt x="193" y="780"/>
                    </a:lnTo>
                    <a:lnTo>
                      <a:pt x="256" y="825"/>
                    </a:lnTo>
                    <a:lnTo>
                      <a:pt x="297" y="861"/>
                    </a:lnTo>
                    <a:lnTo>
                      <a:pt x="274" y="753"/>
                    </a:lnTo>
                    <a:lnTo>
                      <a:pt x="228" y="712"/>
                    </a:lnTo>
                    <a:lnTo>
                      <a:pt x="162" y="600"/>
                    </a:lnTo>
                    <a:lnTo>
                      <a:pt x="225" y="653"/>
                    </a:lnTo>
                    <a:lnTo>
                      <a:pt x="266" y="668"/>
                    </a:lnTo>
                    <a:lnTo>
                      <a:pt x="256" y="590"/>
                    </a:lnTo>
                    <a:lnTo>
                      <a:pt x="211" y="532"/>
                    </a:lnTo>
                    <a:lnTo>
                      <a:pt x="167" y="487"/>
                    </a:lnTo>
                    <a:lnTo>
                      <a:pt x="121" y="355"/>
                    </a:lnTo>
                    <a:lnTo>
                      <a:pt x="207" y="464"/>
                    </a:lnTo>
                    <a:lnTo>
                      <a:pt x="256" y="504"/>
                    </a:lnTo>
                    <a:lnTo>
                      <a:pt x="261" y="337"/>
                    </a:lnTo>
                    <a:lnTo>
                      <a:pt x="274" y="271"/>
                    </a:lnTo>
                    <a:lnTo>
                      <a:pt x="301" y="240"/>
                    </a:lnTo>
                    <a:lnTo>
                      <a:pt x="341" y="190"/>
                    </a:lnTo>
                    <a:lnTo>
                      <a:pt x="405" y="167"/>
                    </a:lnTo>
                    <a:lnTo>
                      <a:pt x="437" y="153"/>
                    </a:lnTo>
                    <a:lnTo>
                      <a:pt x="347" y="68"/>
                    </a:lnTo>
                    <a:lnTo>
                      <a:pt x="251" y="90"/>
                    </a:lnTo>
                    <a:lnTo>
                      <a:pt x="188" y="127"/>
                    </a:lnTo>
                    <a:lnTo>
                      <a:pt x="167" y="162"/>
                    </a:lnTo>
                    <a:lnTo>
                      <a:pt x="184" y="107"/>
                    </a:lnTo>
                    <a:lnTo>
                      <a:pt x="220" y="90"/>
                    </a:lnTo>
                    <a:lnTo>
                      <a:pt x="278" y="68"/>
                    </a:lnTo>
                    <a:lnTo>
                      <a:pt x="324" y="60"/>
                    </a:lnTo>
                    <a:lnTo>
                      <a:pt x="297" y="45"/>
                    </a:lnTo>
                    <a:lnTo>
                      <a:pt x="251" y="32"/>
                    </a:lnTo>
                    <a:lnTo>
                      <a:pt x="211" y="17"/>
                    </a:lnTo>
                    <a:lnTo>
                      <a:pt x="188" y="0"/>
                    </a:lnTo>
                    <a:lnTo>
                      <a:pt x="136" y="37"/>
                    </a:lnTo>
                    <a:lnTo>
                      <a:pt x="104" y="68"/>
                    </a:lnTo>
                    <a:lnTo>
                      <a:pt x="73" y="107"/>
                    </a:lnTo>
                    <a:lnTo>
                      <a:pt x="27" y="130"/>
                    </a:lnTo>
                    <a:lnTo>
                      <a:pt x="18" y="172"/>
                    </a:lnTo>
                    <a:lnTo>
                      <a:pt x="0" y="240"/>
                    </a:lnTo>
                    <a:lnTo>
                      <a:pt x="0" y="342"/>
                    </a:lnTo>
                    <a:lnTo>
                      <a:pt x="5" y="450"/>
                    </a:lnTo>
                    <a:lnTo>
                      <a:pt x="8" y="573"/>
                    </a:lnTo>
                    <a:lnTo>
                      <a:pt x="31" y="698"/>
                    </a:lnTo>
                    <a:lnTo>
                      <a:pt x="58" y="830"/>
                    </a:lnTo>
                    <a:lnTo>
                      <a:pt x="73" y="941"/>
                    </a:lnTo>
                    <a:lnTo>
                      <a:pt x="95" y="1022"/>
                    </a:lnTo>
                    <a:lnTo>
                      <a:pt x="90" y="1095"/>
                    </a:lnTo>
                    <a:lnTo>
                      <a:pt x="99" y="1135"/>
                    </a:lnTo>
                    <a:lnTo>
                      <a:pt x="131" y="1166"/>
                    </a:lnTo>
                    <a:lnTo>
                      <a:pt x="171" y="1193"/>
                    </a:lnTo>
                    <a:lnTo>
                      <a:pt x="225" y="1198"/>
                    </a:lnTo>
                    <a:lnTo>
                      <a:pt x="251" y="1185"/>
                    </a:lnTo>
                    <a:lnTo>
                      <a:pt x="288" y="1181"/>
                    </a:lnTo>
                    <a:lnTo>
                      <a:pt x="374" y="1163"/>
                    </a:lnTo>
                    <a:lnTo>
                      <a:pt x="337" y="1118"/>
                    </a:lnTo>
                    <a:lnTo>
                      <a:pt x="297" y="1053"/>
                    </a:lnTo>
                    <a:lnTo>
                      <a:pt x="356" y="1099"/>
                    </a:lnTo>
                    <a:lnTo>
                      <a:pt x="401" y="1140"/>
                    </a:lnTo>
                    <a:lnTo>
                      <a:pt x="433" y="1163"/>
                    </a:lnTo>
                    <a:lnTo>
                      <a:pt x="477" y="1185"/>
                    </a:lnTo>
                    <a:lnTo>
                      <a:pt x="527" y="1185"/>
                    </a:lnTo>
                    <a:lnTo>
                      <a:pt x="575" y="1185"/>
                    </a:lnTo>
                    <a:lnTo>
                      <a:pt x="603" y="1172"/>
                    </a:lnTo>
                    <a:lnTo>
                      <a:pt x="616" y="1158"/>
                    </a:lnTo>
                    <a:lnTo>
                      <a:pt x="553" y="1122"/>
                    </a:lnTo>
                    <a:lnTo>
                      <a:pt x="491" y="1063"/>
                    </a:lnTo>
                    <a:lnTo>
                      <a:pt x="472" y="1036"/>
                    </a:lnTo>
                    <a:lnTo>
                      <a:pt x="523" y="1050"/>
                    </a:lnTo>
                    <a:lnTo>
                      <a:pt x="598" y="1108"/>
                    </a:lnTo>
                    <a:lnTo>
                      <a:pt x="630" y="1135"/>
                    </a:lnTo>
                    <a:lnTo>
                      <a:pt x="702" y="1140"/>
                    </a:lnTo>
                    <a:lnTo>
                      <a:pt x="725" y="1126"/>
                    </a:lnTo>
                    <a:lnTo>
                      <a:pt x="725" y="1095"/>
                    </a:lnTo>
                    <a:lnTo>
                      <a:pt x="725" y="1005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27" name="Freeform 178"/>
              <p:cNvSpPr>
                <a:spLocks/>
              </p:cNvSpPr>
              <p:nvPr/>
            </p:nvSpPr>
            <p:spPr bwMode="auto">
              <a:xfrm>
                <a:off x="176" y="1968"/>
                <a:ext cx="43" cy="110"/>
              </a:xfrm>
              <a:custGeom>
                <a:avLst/>
                <a:gdLst>
                  <a:gd name="T0" fmla="*/ 0 w 211"/>
                  <a:gd name="T1" fmla="*/ 0 h 553"/>
                  <a:gd name="T2" fmla="*/ 0 w 211"/>
                  <a:gd name="T3" fmla="*/ 0 h 553"/>
                  <a:gd name="T4" fmla="*/ 0 w 211"/>
                  <a:gd name="T5" fmla="*/ 0 h 553"/>
                  <a:gd name="T6" fmla="*/ 0 w 211"/>
                  <a:gd name="T7" fmla="*/ 0 h 553"/>
                  <a:gd name="T8" fmla="*/ 0 w 211"/>
                  <a:gd name="T9" fmla="*/ 0 h 553"/>
                  <a:gd name="T10" fmla="*/ 0 w 211"/>
                  <a:gd name="T11" fmla="*/ 0 h 553"/>
                  <a:gd name="T12" fmla="*/ 0 w 211"/>
                  <a:gd name="T13" fmla="*/ 0 h 553"/>
                  <a:gd name="T14" fmla="*/ 0 w 211"/>
                  <a:gd name="T15" fmla="*/ 0 h 553"/>
                  <a:gd name="T16" fmla="*/ 0 w 211"/>
                  <a:gd name="T17" fmla="*/ 0 h 553"/>
                  <a:gd name="T18" fmla="*/ 0 w 211"/>
                  <a:gd name="T19" fmla="*/ 0 h 553"/>
                  <a:gd name="T20" fmla="*/ 0 w 211"/>
                  <a:gd name="T21" fmla="*/ 0 h 553"/>
                  <a:gd name="T22" fmla="*/ 0 w 211"/>
                  <a:gd name="T23" fmla="*/ 0 h 553"/>
                  <a:gd name="T24" fmla="*/ 0 w 211"/>
                  <a:gd name="T25" fmla="*/ 0 h 553"/>
                  <a:gd name="T26" fmla="*/ 0 w 211"/>
                  <a:gd name="T27" fmla="*/ 0 h 55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11"/>
                  <a:gd name="T43" fmla="*/ 0 h 553"/>
                  <a:gd name="T44" fmla="*/ 211 w 211"/>
                  <a:gd name="T45" fmla="*/ 553 h 55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11" h="553">
                    <a:moveTo>
                      <a:pt x="211" y="553"/>
                    </a:moveTo>
                    <a:lnTo>
                      <a:pt x="173" y="535"/>
                    </a:lnTo>
                    <a:lnTo>
                      <a:pt x="134" y="490"/>
                    </a:lnTo>
                    <a:lnTo>
                      <a:pt x="99" y="410"/>
                    </a:lnTo>
                    <a:lnTo>
                      <a:pt x="81" y="342"/>
                    </a:lnTo>
                    <a:lnTo>
                      <a:pt x="53" y="265"/>
                    </a:lnTo>
                    <a:lnTo>
                      <a:pt x="41" y="192"/>
                    </a:lnTo>
                    <a:lnTo>
                      <a:pt x="19" y="81"/>
                    </a:lnTo>
                    <a:lnTo>
                      <a:pt x="0" y="0"/>
                    </a:lnTo>
                    <a:lnTo>
                      <a:pt x="45" y="162"/>
                    </a:lnTo>
                    <a:lnTo>
                      <a:pt x="81" y="287"/>
                    </a:lnTo>
                    <a:lnTo>
                      <a:pt x="121" y="373"/>
                    </a:lnTo>
                    <a:lnTo>
                      <a:pt x="183" y="463"/>
                    </a:lnTo>
                    <a:lnTo>
                      <a:pt x="211" y="553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28" name="Freeform 179"/>
              <p:cNvSpPr>
                <a:spLocks/>
              </p:cNvSpPr>
              <p:nvPr/>
            </p:nvSpPr>
            <p:spPr bwMode="auto">
              <a:xfrm>
                <a:off x="220" y="1878"/>
                <a:ext cx="167" cy="167"/>
              </a:xfrm>
              <a:custGeom>
                <a:avLst/>
                <a:gdLst>
                  <a:gd name="T0" fmla="*/ 0 w 838"/>
                  <a:gd name="T1" fmla="*/ 0 h 832"/>
                  <a:gd name="T2" fmla="*/ 0 w 838"/>
                  <a:gd name="T3" fmla="*/ 0 h 832"/>
                  <a:gd name="T4" fmla="*/ 0 w 838"/>
                  <a:gd name="T5" fmla="*/ 0 h 832"/>
                  <a:gd name="T6" fmla="*/ 0 w 838"/>
                  <a:gd name="T7" fmla="*/ 0 h 832"/>
                  <a:gd name="T8" fmla="*/ 0 w 838"/>
                  <a:gd name="T9" fmla="*/ 0 h 832"/>
                  <a:gd name="T10" fmla="*/ 0 w 838"/>
                  <a:gd name="T11" fmla="*/ 0 h 832"/>
                  <a:gd name="T12" fmla="*/ 0 w 838"/>
                  <a:gd name="T13" fmla="*/ 0 h 832"/>
                  <a:gd name="T14" fmla="*/ 0 w 838"/>
                  <a:gd name="T15" fmla="*/ 0 h 832"/>
                  <a:gd name="T16" fmla="*/ 0 w 838"/>
                  <a:gd name="T17" fmla="*/ 0 h 832"/>
                  <a:gd name="T18" fmla="*/ 0 w 838"/>
                  <a:gd name="T19" fmla="*/ 0 h 832"/>
                  <a:gd name="T20" fmla="*/ 0 w 838"/>
                  <a:gd name="T21" fmla="*/ 0 h 832"/>
                  <a:gd name="T22" fmla="*/ 0 w 838"/>
                  <a:gd name="T23" fmla="*/ 0 h 832"/>
                  <a:gd name="T24" fmla="*/ 0 w 838"/>
                  <a:gd name="T25" fmla="*/ 0 h 832"/>
                  <a:gd name="T26" fmla="*/ 0 w 838"/>
                  <a:gd name="T27" fmla="*/ 0 h 832"/>
                  <a:gd name="T28" fmla="*/ 0 w 838"/>
                  <a:gd name="T29" fmla="*/ 0 h 832"/>
                  <a:gd name="T30" fmla="*/ 0 w 838"/>
                  <a:gd name="T31" fmla="*/ 0 h 832"/>
                  <a:gd name="T32" fmla="*/ 0 w 838"/>
                  <a:gd name="T33" fmla="*/ 0 h 832"/>
                  <a:gd name="T34" fmla="*/ 0 w 838"/>
                  <a:gd name="T35" fmla="*/ 0 h 832"/>
                  <a:gd name="T36" fmla="*/ 0 w 838"/>
                  <a:gd name="T37" fmla="*/ 0 h 832"/>
                  <a:gd name="T38" fmla="*/ 0 w 838"/>
                  <a:gd name="T39" fmla="*/ 0 h 832"/>
                  <a:gd name="T40" fmla="*/ 0 w 838"/>
                  <a:gd name="T41" fmla="*/ 0 h 832"/>
                  <a:gd name="T42" fmla="*/ 0 w 838"/>
                  <a:gd name="T43" fmla="*/ 0 h 832"/>
                  <a:gd name="T44" fmla="*/ 0 w 838"/>
                  <a:gd name="T45" fmla="*/ 0 h 832"/>
                  <a:gd name="T46" fmla="*/ 0 w 838"/>
                  <a:gd name="T47" fmla="*/ 0 h 832"/>
                  <a:gd name="T48" fmla="*/ 0 w 838"/>
                  <a:gd name="T49" fmla="*/ 0 h 832"/>
                  <a:gd name="T50" fmla="*/ 0 w 838"/>
                  <a:gd name="T51" fmla="*/ 0 h 832"/>
                  <a:gd name="T52" fmla="*/ 0 w 838"/>
                  <a:gd name="T53" fmla="*/ 0 h 832"/>
                  <a:gd name="T54" fmla="*/ 0 w 838"/>
                  <a:gd name="T55" fmla="*/ 0 h 832"/>
                  <a:gd name="T56" fmla="*/ 0 w 838"/>
                  <a:gd name="T57" fmla="*/ 0 h 832"/>
                  <a:gd name="T58" fmla="*/ 0 w 838"/>
                  <a:gd name="T59" fmla="*/ 0 h 832"/>
                  <a:gd name="T60" fmla="*/ 0 w 838"/>
                  <a:gd name="T61" fmla="*/ 0 h 832"/>
                  <a:gd name="T62" fmla="*/ 0 w 838"/>
                  <a:gd name="T63" fmla="*/ 0 h 832"/>
                  <a:gd name="T64" fmla="*/ 0 w 838"/>
                  <a:gd name="T65" fmla="*/ 0 h 832"/>
                  <a:gd name="T66" fmla="*/ 0 w 838"/>
                  <a:gd name="T67" fmla="*/ 0 h 832"/>
                  <a:gd name="T68" fmla="*/ 0 w 838"/>
                  <a:gd name="T69" fmla="*/ 0 h 832"/>
                  <a:gd name="T70" fmla="*/ 0 w 838"/>
                  <a:gd name="T71" fmla="*/ 0 h 832"/>
                  <a:gd name="T72" fmla="*/ 0 w 838"/>
                  <a:gd name="T73" fmla="*/ 0 h 832"/>
                  <a:gd name="T74" fmla="*/ 0 w 838"/>
                  <a:gd name="T75" fmla="*/ 0 h 832"/>
                  <a:gd name="T76" fmla="*/ 0 w 838"/>
                  <a:gd name="T77" fmla="*/ 0 h 832"/>
                  <a:gd name="T78" fmla="*/ 0 w 838"/>
                  <a:gd name="T79" fmla="*/ 0 h 832"/>
                  <a:gd name="T80" fmla="*/ 0 w 838"/>
                  <a:gd name="T81" fmla="*/ 0 h 832"/>
                  <a:gd name="T82" fmla="*/ 0 w 838"/>
                  <a:gd name="T83" fmla="*/ 0 h 832"/>
                  <a:gd name="T84" fmla="*/ 0 w 838"/>
                  <a:gd name="T85" fmla="*/ 0 h 832"/>
                  <a:gd name="T86" fmla="*/ 0 w 838"/>
                  <a:gd name="T87" fmla="*/ 0 h 832"/>
                  <a:gd name="T88" fmla="*/ 0 w 838"/>
                  <a:gd name="T89" fmla="*/ 0 h 832"/>
                  <a:gd name="T90" fmla="*/ 0 w 838"/>
                  <a:gd name="T91" fmla="*/ 0 h 832"/>
                  <a:gd name="T92" fmla="*/ 0 w 838"/>
                  <a:gd name="T93" fmla="*/ 0 h 832"/>
                  <a:gd name="T94" fmla="*/ 0 w 838"/>
                  <a:gd name="T95" fmla="*/ 0 h 832"/>
                  <a:gd name="T96" fmla="*/ 0 w 838"/>
                  <a:gd name="T97" fmla="*/ 0 h 832"/>
                  <a:gd name="T98" fmla="*/ 0 w 838"/>
                  <a:gd name="T99" fmla="*/ 0 h 832"/>
                  <a:gd name="T100" fmla="*/ 0 w 838"/>
                  <a:gd name="T101" fmla="*/ 0 h 832"/>
                  <a:gd name="T102" fmla="*/ 0 w 838"/>
                  <a:gd name="T103" fmla="*/ 0 h 832"/>
                  <a:gd name="T104" fmla="*/ 0 w 838"/>
                  <a:gd name="T105" fmla="*/ 0 h 832"/>
                  <a:gd name="T106" fmla="*/ 0 w 838"/>
                  <a:gd name="T107" fmla="*/ 0 h 832"/>
                  <a:gd name="T108" fmla="*/ 0 w 838"/>
                  <a:gd name="T109" fmla="*/ 0 h 832"/>
                  <a:gd name="T110" fmla="*/ 0 w 838"/>
                  <a:gd name="T111" fmla="*/ 0 h 83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838"/>
                  <a:gd name="T169" fmla="*/ 0 h 832"/>
                  <a:gd name="T170" fmla="*/ 838 w 838"/>
                  <a:gd name="T171" fmla="*/ 832 h 83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838" h="832">
                    <a:moveTo>
                      <a:pt x="155" y="0"/>
                    </a:moveTo>
                    <a:lnTo>
                      <a:pt x="253" y="30"/>
                    </a:lnTo>
                    <a:lnTo>
                      <a:pt x="298" y="70"/>
                    </a:lnTo>
                    <a:lnTo>
                      <a:pt x="326" y="153"/>
                    </a:lnTo>
                    <a:lnTo>
                      <a:pt x="326" y="228"/>
                    </a:lnTo>
                    <a:lnTo>
                      <a:pt x="311" y="272"/>
                    </a:lnTo>
                    <a:lnTo>
                      <a:pt x="320" y="350"/>
                    </a:lnTo>
                    <a:lnTo>
                      <a:pt x="320" y="408"/>
                    </a:lnTo>
                    <a:lnTo>
                      <a:pt x="306" y="423"/>
                    </a:lnTo>
                    <a:lnTo>
                      <a:pt x="320" y="445"/>
                    </a:lnTo>
                    <a:lnTo>
                      <a:pt x="329" y="467"/>
                    </a:lnTo>
                    <a:lnTo>
                      <a:pt x="311" y="490"/>
                    </a:lnTo>
                    <a:lnTo>
                      <a:pt x="311" y="513"/>
                    </a:lnTo>
                    <a:lnTo>
                      <a:pt x="347" y="521"/>
                    </a:lnTo>
                    <a:lnTo>
                      <a:pt x="343" y="544"/>
                    </a:lnTo>
                    <a:lnTo>
                      <a:pt x="378" y="557"/>
                    </a:lnTo>
                    <a:lnTo>
                      <a:pt x="411" y="548"/>
                    </a:lnTo>
                    <a:lnTo>
                      <a:pt x="433" y="557"/>
                    </a:lnTo>
                    <a:lnTo>
                      <a:pt x="532" y="571"/>
                    </a:lnTo>
                    <a:lnTo>
                      <a:pt x="622" y="567"/>
                    </a:lnTo>
                    <a:lnTo>
                      <a:pt x="679" y="571"/>
                    </a:lnTo>
                    <a:lnTo>
                      <a:pt x="717" y="594"/>
                    </a:lnTo>
                    <a:lnTo>
                      <a:pt x="807" y="594"/>
                    </a:lnTo>
                    <a:lnTo>
                      <a:pt x="838" y="625"/>
                    </a:lnTo>
                    <a:lnTo>
                      <a:pt x="838" y="660"/>
                    </a:lnTo>
                    <a:lnTo>
                      <a:pt x="833" y="719"/>
                    </a:lnTo>
                    <a:lnTo>
                      <a:pt x="762" y="738"/>
                    </a:lnTo>
                    <a:lnTo>
                      <a:pt x="762" y="700"/>
                    </a:lnTo>
                    <a:lnTo>
                      <a:pt x="757" y="669"/>
                    </a:lnTo>
                    <a:lnTo>
                      <a:pt x="743" y="656"/>
                    </a:lnTo>
                    <a:lnTo>
                      <a:pt x="739" y="692"/>
                    </a:lnTo>
                    <a:lnTo>
                      <a:pt x="734" y="738"/>
                    </a:lnTo>
                    <a:lnTo>
                      <a:pt x="717" y="765"/>
                    </a:lnTo>
                    <a:lnTo>
                      <a:pt x="685" y="800"/>
                    </a:lnTo>
                    <a:lnTo>
                      <a:pt x="610" y="818"/>
                    </a:lnTo>
                    <a:lnTo>
                      <a:pt x="550" y="828"/>
                    </a:lnTo>
                    <a:lnTo>
                      <a:pt x="482" y="832"/>
                    </a:lnTo>
                    <a:lnTo>
                      <a:pt x="569" y="782"/>
                    </a:lnTo>
                    <a:lnTo>
                      <a:pt x="627" y="738"/>
                    </a:lnTo>
                    <a:lnTo>
                      <a:pt x="639" y="700"/>
                    </a:lnTo>
                    <a:lnTo>
                      <a:pt x="631" y="669"/>
                    </a:lnTo>
                    <a:lnTo>
                      <a:pt x="582" y="665"/>
                    </a:lnTo>
                    <a:lnTo>
                      <a:pt x="564" y="700"/>
                    </a:lnTo>
                    <a:lnTo>
                      <a:pt x="550" y="742"/>
                    </a:lnTo>
                    <a:lnTo>
                      <a:pt x="505" y="787"/>
                    </a:lnTo>
                    <a:lnTo>
                      <a:pt x="456" y="823"/>
                    </a:lnTo>
                    <a:lnTo>
                      <a:pt x="406" y="828"/>
                    </a:lnTo>
                    <a:lnTo>
                      <a:pt x="329" y="823"/>
                    </a:lnTo>
                    <a:lnTo>
                      <a:pt x="411" y="759"/>
                    </a:lnTo>
                    <a:lnTo>
                      <a:pt x="469" y="727"/>
                    </a:lnTo>
                    <a:lnTo>
                      <a:pt x="514" y="692"/>
                    </a:lnTo>
                    <a:lnTo>
                      <a:pt x="528" y="665"/>
                    </a:lnTo>
                    <a:lnTo>
                      <a:pt x="524" y="637"/>
                    </a:lnTo>
                    <a:lnTo>
                      <a:pt x="497" y="633"/>
                    </a:lnTo>
                    <a:lnTo>
                      <a:pt x="465" y="660"/>
                    </a:lnTo>
                    <a:lnTo>
                      <a:pt x="447" y="697"/>
                    </a:lnTo>
                    <a:lnTo>
                      <a:pt x="406" y="742"/>
                    </a:lnTo>
                    <a:lnTo>
                      <a:pt x="356" y="765"/>
                    </a:lnTo>
                    <a:lnTo>
                      <a:pt x="320" y="787"/>
                    </a:lnTo>
                    <a:lnTo>
                      <a:pt x="280" y="805"/>
                    </a:lnTo>
                    <a:lnTo>
                      <a:pt x="234" y="813"/>
                    </a:lnTo>
                    <a:lnTo>
                      <a:pt x="181" y="813"/>
                    </a:lnTo>
                    <a:lnTo>
                      <a:pt x="129" y="804"/>
                    </a:lnTo>
                    <a:lnTo>
                      <a:pt x="244" y="765"/>
                    </a:lnTo>
                    <a:lnTo>
                      <a:pt x="288" y="742"/>
                    </a:lnTo>
                    <a:lnTo>
                      <a:pt x="320" y="700"/>
                    </a:lnTo>
                    <a:lnTo>
                      <a:pt x="326" y="665"/>
                    </a:lnTo>
                    <a:lnTo>
                      <a:pt x="298" y="665"/>
                    </a:lnTo>
                    <a:lnTo>
                      <a:pt x="285" y="697"/>
                    </a:lnTo>
                    <a:lnTo>
                      <a:pt x="262" y="723"/>
                    </a:lnTo>
                    <a:lnTo>
                      <a:pt x="225" y="751"/>
                    </a:lnTo>
                    <a:lnTo>
                      <a:pt x="185" y="779"/>
                    </a:lnTo>
                    <a:lnTo>
                      <a:pt x="132" y="802"/>
                    </a:lnTo>
                    <a:lnTo>
                      <a:pt x="91" y="787"/>
                    </a:lnTo>
                    <a:lnTo>
                      <a:pt x="72" y="765"/>
                    </a:lnTo>
                    <a:lnTo>
                      <a:pt x="42" y="709"/>
                    </a:lnTo>
                    <a:lnTo>
                      <a:pt x="100" y="697"/>
                    </a:lnTo>
                    <a:lnTo>
                      <a:pt x="212" y="683"/>
                    </a:lnTo>
                    <a:lnTo>
                      <a:pt x="280" y="652"/>
                    </a:lnTo>
                    <a:lnTo>
                      <a:pt x="315" y="621"/>
                    </a:lnTo>
                    <a:lnTo>
                      <a:pt x="329" y="585"/>
                    </a:lnTo>
                    <a:lnTo>
                      <a:pt x="334" y="567"/>
                    </a:lnTo>
                    <a:lnTo>
                      <a:pt x="315" y="567"/>
                    </a:lnTo>
                    <a:lnTo>
                      <a:pt x="293" y="594"/>
                    </a:lnTo>
                    <a:lnTo>
                      <a:pt x="257" y="642"/>
                    </a:lnTo>
                    <a:lnTo>
                      <a:pt x="176" y="669"/>
                    </a:lnTo>
                    <a:lnTo>
                      <a:pt x="100" y="693"/>
                    </a:lnTo>
                    <a:lnTo>
                      <a:pt x="42" y="709"/>
                    </a:lnTo>
                    <a:lnTo>
                      <a:pt x="19" y="616"/>
                    </a:lnTo>
                    <a:lnTo>
                      <a:pt x="14" y="548"/>
                    </a:lnTo>
                    <a:lnTo>
                      <a:pt x="14" y="489"/>
                    </a:lnTo>
                    <a:lnTo>
                      <a:pt x="91" y="530"/>
                    </a:lnTo>
                    <a:lnTo>
                      <a:pt x="181" y="548"/>
                    </a:lnTo>
                    <a:lnTo>
                      <a:pt x="253" y="544"/>
                    </a:lnTo>
                    <a:lnTo>
                      <a:pt x="271" y="536"/>
                    </a:lnTo>
                    <a:lnTo>
                      <a:pt x="280" y="513"/>
                    </a:lnTo>
                    <a:lnTo>
                      <a:pt x="239" y="513"/>
                    </a:lnTo>
                    <a:lnTo>
                      <a:pt x="196" y="526"/>
                    </a:lnTo>
                    <a:lnTo>
                      <a:pt x="88" y="530"/>
                    </a:lnTo>
                    <a:lnTo>
                      <a:pt x="14" y="490"/>
                    </a:lnTo>
                    <a:lnTo>
                      <a:pt x="10" y="405"/>
                    </a:lnTo>
                    <a:lnTo>
                      <a:pt x="5" y="345"/>
                    </a:lnTo>
                    <a:lnTo>
                      <a:pt x="0" y="287"/>
                    </a:lnTo>
                    <a:lnTo>
                      <a:pt x="10" y="188"/>
                    </a:lnTo>
                    <a:lnTo>
                      <a:pt x="32" y="153"/>
                    </a:lnTo>
                    <a:lnTo>
                      <a:pt x="100" y="108"/>
                    </a:lnTo>
                    <a:lnTo>
                      <a:pt x="78" y="113"/>
                    </a:lnTo>
                    <a:lnTo>
                      <a:pt x="10" y="143"/>
                    </a:lnTo>
                    <a:lnTo>
                      <a:pt x="37" y="81"/>
                    </a:lnTo>
                    <a:lnTo>
                      <a:pt x="60" y="48"/>
                    </a:lnTo>
                    <a:lnTo>
                      <a:pt x="78" y="26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29" name="Freeform 180"/>
              <p:cNvSpPr>
                <a:spLocks/>
              </p:cNvSpPr>
              <p:nvPr/>
            </p:nvSpPr>
            <p:spPr bwMode="auto">
              <a:xfrm>
                <a:off x="231" y="1940"/>
                <a:ext cx="42" cy="38"/>
              </a:xfrm>
              <a:custGeom>
                <a:avLst/>
                <a:gdLst>
                  <a:gd name="T0" fmla="*/ 0 w 209"/>
                  <a:gd name="T1" fmla="*/ 0 h 187"/>
                  <a:gd name="T2" fmla="*/ 0 w 209"/>
                  <a:gd name="T3" fmla="*/ 0 h 187"/>
                  <a:gd name="T4" fmla="*/ 0 w 209"/>
                  <a:gd name="T5" fmla="*/ 0 h 187"/>
                  <a:gd name="T6" fmla="*/ 0 w 209"/>
                  <a:gd name="T7" fmla="*/ 0 h 187"/>
                  <a:gd name="T8" fmla="*/ 0 w 209"/>
                  <a:gd name="T9" fmla="*/ 0 h 187"/>
                  <a:gd name="T10" fmla="*/ 0 w 209"/>
                  <a:gd name="T11" fmla="*/ 0 h 187"/>
                  <a:gd name="T12" fmla="*/ 0 w 209"/>
                  <a:gd name="T13" fmla="*/ 0 h 187"/>
                  <a:gd name="T14" fmla="*/ 0 w 209"/>
                  <a:gd name="T15" fmla="*/ 0 h 187"/>
                  <a:gd name="T16" fmla="*/ 0 w 209"/>
                  <a:gd name="T17" fmla="*/ 0 h 187"/>
                  <a:gd name="T18" fmla="*/ 0 w 209"/>
                  <a:gd name="T19" fmla="*/ 0 h 187"/>
                  <a:gd name="T20" fmla="*/ 0 w 209"/>
                  <a:gd name="T21" fmla="*/ 0 h 187"/>
                  <a:gd name="T22" fmla="*/ 0 w 209"/>
                  <a:gd name="T23" fmla="*/ 0 h 187"/>
                  <a:gd name="T24" fmla="*/ 0 w 209"/>
                  <a:gd name="T25" fmla="*/ 0 h 187"/>
                  <a:gd name="T26" fmla="*/ 0 w 209"/>
                  <a:gd name="T27" fmla="*/ 0 h 187"/>
                  <a:gd name="T28" fmla="*/ 0 w 209"/>
                  <a:gd name="T29" fmla="*/ 0 h 187"/>
                  <a:gd name="T30" fmla="*/ 0 w 209"/>
                  <a:gd name="T31" fmla="*/ 0 h 187"/>
                  <a:gd name="T32" fmla="*/ 0 w 209"/>
                  <a:gd name="T33" fmla="*/ 0 h 187"/>
                  <a:gd name="T34" fmla="*/ 0 w 209"/>
                  <a:gd name="T35" fmla="*/ 0 h 187"/>
                  <a:gd name="T36" fmla="*/ 0 w 209"/>
                  <a:gd name="T37" fmla="*/ 0 h 187"/>
                  <a:gd name="T38" fmla="*/ 0 w 209"/>
                  <a:gd name="T39" fmla="*/ 0 h 187"/>
                  <a:gd name="T40" fmla="*/ 0 w 209"/>
                  <a:gd name="T41" fmla="*/ 0 h 187"/>
                  <a:gd name="T42" fmla="*/ 0 w 209"/>
                  <a:gd name="T43" fmla="*/ 0 h 187"/>
                  <a:gd name="T44" fmla="*/ 0 w 209"/>
                  <a:gd name="T45" fmla="*/ 0 h 18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09"/>
                  <a:gd name="T70" fmla="*/ 0 h 187"/>
                  <a:gd name="T71" fmla="*/ 209 w 209"/>
                  <a:gd name="T72" fmla="*/ 187 h 18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09" h="187">
                    <a:moveTo>
                      <a:pt x="209" y="0"/>
                    </a:moveTo>
                    <a:lnTo>
                      <a:pt x="209" y="15"/>
                    </a:lnTo>
                    <a:lnTo>
                      <a:pt x="182" y="51"/>
                    </a:lnTo>
                    <a:lnTo>
                      <a:pt x="157" y="71"/>
                    </a:lnTo>
                    <a:lnTo>
                      <a:pt x="100" y="113"/>
                    </a:lnTo>
                    <a:lnTo>
                      <a:pt x="77" y="130"/>
                    </a:lnTo>
                    <a:lnTo>
                      <a:pt x="25" y="170"/>
                    </a:lnTo>
                    <a:lnTo>
                      <a:pt x="82" y="152"/>
                    </a:lnTo>
                    <a:lnTo>
                      <a:pt x="140" y="135"/>
                    </a:lnTo>
                    <a:lnTo>
                      <a:pt x="198" y="130"/>
                    </a:lnTo>
                    <a:lnTo>
                      <a:pt x="194" y="147"/>
                    </a:lnTo>
                    <a:lnTo>
                      <a:pt x="100" y="164"/>
                    </a:lnTo>
                    <a:lnTo>
                      <a:pt x="52" y="184"/>
                    </a:lnTo>
                    <a:lnTo>
                      <a:pt x="25" y="187"/>
                    </a:lnTo>
                    <a:lnTo>
                      <a:pt x="2" y="180"/>
                    </a:lnTo>
                    <a:lnTo>
                      <a:pt x="0" y="158"/>
                    </a:lnTo>
                    <a:lnTo>
                      <a:pt x="18" y="141"/>
                    </a:lnTo>
                    <a:lnTo>
                      <a:pt x="44" y="116"/>
                    </a:lnTo>
                    <a:lnTo>
                      <a:pt x="75" y="80"/>
                    </a:lnTo>
                    <a:lnTo>
                      <a:pt x="107" y="40"/>
                    </a:lnTo>
                    <a:lnTo>
                      <a:pt x="144" y="12"/>
                    </a:lnTo>
                    <a:lnTo>
                      <a:pt x="184" y="2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30" name="Freeform 181"/>
              <p:cNvSpPr>
                <a:spLocks/>
              </p:cNvSpPr>
              <p:nvPr/>
            </p:nvSpPr>
            <p:spPr bwMode="auto">
              <a:xfrm>
                <a:off x="232" y="1909"/>
                <a:ext cx="39" cy="49"/>
              </a:xfrm>
              <a:custGeom>
                <a:avLst/>
                <a:gdLst>
                  <a:gd name="T0" fmla="*/ 0 w 192"/>
                  <a:gd name="T1" fmla="*/ 0 h 246"/>
                  <a:gd name="T2" fmla="*/ 0 w 192"/>
                  <a:gd name="T3" fmla="*/ 0 h 246"/>
                  <a:gd name="T4" fmla="*/ 0 w 192"/>
                  <a:gd name="T5" fmla="*/ 0 h 246"/>
                  <a:gd name="T6" fmla="*/ 0 w 192"/>
                  <a:gd name="T7" fmla="*/ 0 h 246"/>
                  <a:gd name="T8" fmla="*/ 0 w 192"/>
                  <a:gd name="T9" fmla="*/ 0 h 246"/>
                  <a:gd name="T10" fmla="*/ 0 w 192"/>
                  <a:gd name="T11" fmla="*/ 0 h 246"/>
                  <a:gd name="T12" fmla="*/ 0 w 192"/>
                  <a:gd name="T13" fmla="*/ 0 h 246"/>
                  <a:gd name="T14" fmla="*/ 0 w 192"/>
                  <a:gd name="T15" fmla="*/ 0 h 246"/>
                  <a:gd name="T16" fmla="*/ 0 w 192"/>
                  <a:gd name="T17" fmla="*/ 0 h 246"/>
                  <a:gd name="T18" fmla="*/ 0 w 192"/>
                  <a:gd name="T19" fmla="*/ 0 h 246"/>
                  <a:gd name="T20" fmla="*/ 0 w 192"/>
                  <a:gd name="T21" fmla="*/ 0 h 246"/>
                  <a:gd name="T22" fmla="*/ 0 w 192"/>
                  <a:gd name="T23" fmla="*/ 0 h 246"/>
                  <a:gd name="T24" fmla="*/ 0 w 192"/>
                  <a:gd name="T25" fmla="*/ 0 h 246"/>
                  <a:gd name="T26" fmla="*/ 0 w 192"/>
                  <a:gd name="T27" fmla="*/ 0 h 246"/>
                  <a:gd name="T28" fmla="*/ 0 w 192"/>
                  <a:gd name="T29" fmla="*/ 0 h 246"/>
                  <a:gd name="T30" fmla="*/ 0 w 192"/>
                  <a:gd name="T31" fmla="*/ 0 h 246"/>
                  <a:gd name="T32" fmla="*/ 0 w 192"/>
                  <a:gd name="T33" fmla="*/ 0 h 24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92"/>
                  <a:gd name="T52" fmla="*/ 0 h 246"/>
                  <a:gd name="T53" fmla="*/ 192 w 192"/>
                  <a:gd name="T54" fmla="*/ 246 h 24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92" h="246">
                    <a:moveTo>
                      <a:pt x="156" y="0"/>
                    </a:moveTo>
                    <a:lnTo>
                      <a:pt x="183" y="4"/>
                    </a:lnTo>
                    <a:lnTo>
                      <a:pt x="192" y="27"/>
                    </a:lnTo>
                    <a:lnTo>
                      <a:pt x="190" y="46"/>
                    </a:lnTo>
                    <a:lnTo>
                      <a:pt x="174" y="71"/>
                    </a:lnTo>
                    <a:lnTo>
                      <a:pt x="152" y="78"/>
                    </a:lnTo>
                    <a:lnTo>
                      <a:pt x="110" y="106"/>
                    </a:lnTo>
                    <a:lnTo>
                      <a:pt x="69" y="140"/>
                    </a:lnTo>
                    <a:lnTo>
                      <a:pt x="41" y="184"/>
                    </a:lnTo>
                    <a:lnTo>
                      <a:pt x="8" y="231"/>
                    </a:lnTo>
                    <a:lnTo>
                      <a:pt x="0" y="246"/>
                    </a:lnTo>
                    <a:lnTo>
                      <a:pt x="8" y="190"/>
                    </a:lnTo>
                    <a:lnTo>
                      <a:pt x="16" y="141"/>
                    </a:lnTo>
                    <a:lnTo>
                      <a:pt x="31" y="99"/>
                    </a:lnTo>
                    <a:lnTo>
                      <a:pt x="57" y="60"/>
                    </a:lnTo>
                    <a:lnTo>
                      <a:pt x="128" y="6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31" name="Freeform 182"/>
              <p:cNvSpPr>
                <a:spLocks/>
              </p:cNvSpPr>
              <p:nvPr/>
            </p:nvSpPr>
            <p:spPr bwMode="auto">
              <a:xfrm>
                <a:off x="237" y="1860"/>
                <a:ext cx="41" cy="29"/>
              </a:xfrm>
              <a:custGeom>
                <a:avLst/>
                <a:gdLst>
                  <a:gd name="T0" fmla="*/ 0 w 204"/>
                  <a:gd name="T1" fmla="*/ 0 h 141"/>
                  <a:gd name="T2" fmla="*/ 0 w 204"/>
                  <a:gd name="T3" fmla="*/ 0 h 141"/>
                  <a:gd name="T4" fmla="*/ 0 w 204"/>
                  <a:gd name="T5" fmla="*/ 0 h 141"/>
                  <a:gd name="T6" fmla="*/ 0 w 204"/>
                  <a:gd name="T7" fmla="*/ 0 h 141"/>
                  <a:gd name="T8" fmla="*/ 0 w 204"/>
                  <a:gd name="T9" fmla="*/ 0 h 141"/>
                  <a:gd name="T10" fmla="*/ 0 w 204"/>
                  <a:gd name="T11" fmla="*/ 0 h 141"/>
                  <a:gd name="T12" fmla="*/ 0 w 204"/>
                  <a:gd name="T13" fmla="*/ 0 h 141"/>
                  <a:gd name="T14" fmla="*/ 0 w 204"/>
                  <a:gd name="T15" fmla="*/ 0 h 141"/>
                  <a:gd name="T16" fmla="*/ 0 w 204"/>
                  <a:gd name="T17" fmla="*/ 0 h 141"/>
                  <a:gd name="T18" fmla="*/ 0 w 204"/>
                  <a:gd name="T19" fmla="*/ 0 h 1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04"/>
                  <a:gd name="T31" fmla="*/ 0 h 141"/>
                  <a:gd name="T32" fmla="*/ 204 w 204"/>
                  <a:gd name="T33" fmla="*/ 141 h 14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04" h="141">
                    <a:moveTo>
                      <a:pt x="204" y="141"/>
                    </a:moveTo>
                    <a:lnTo>
                      <a:pt x="169" y="110"/>
                    </a:lnTo>
                    <a:lnTo>
                      <a:pt x="111" y="89"/>
                    </a:lnTo>
                    <a:lnTo>
                      <a:pt x="71" y="78"/>
                    </a:lnTo>
                    <a:lnTo>
                      <a:pt x="0" y="0"/>
                    </a:lnTo>
                    <a:lnTo>
                      <a:pt x="53" y="30"/>
                    </a:lnTo>
                    <a:lnTo>
                      <a:pt x="103" y="51"/>
                    </a:lnTo>
                    <a:lnTo>
                      <a:pt x="138" y="69"/>
                    </a:lnTo>
                    <a:lnTo>
                      <a:pt x="155" y="89"/>
                    </a:lnTo>
                    <a:lnTo>
                      <a:pt x="204" y="141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32" name="Freeform 183"/>
              <p:cNvSpPr>
                <a:spLocks/>
              </p:cNvSpPr>
              <p:nvPr/>
            </p:nvSpPr>
            <p:spPr bwMode="auto">
              <a:xfrm>
                <a:off x="286" y="1913"/>
                <a:ext cx="23" cy="73"/>
              </a:xfrm>
              <a:custGeom>
                <a:avLst/>
                <a:gdLst>
                  <a:gd name="T0" fmla="*/ 0 w 115"/>
                  <a:gd name="T1" fmla="*/ 0 h 368"/>
                  <a:gd name="T2" fmla="*/ 0 w 115"/>
                  <a:gd name="T3" fmla="*/ 0 h 368"/>
                  <a:gd name="T4" fmla="*/ 0 w 115"/>
                  <a:gd name="T5" fmla="*/ 0 h 368"/>
                  <a:gd name="T6" fmla="*/ 0 w 115"/>
                  <a:gd name="T7" fmla="*/ 0 h 368"/>
                  <a:gd name="T8" fmla="*/ 0 w 115"/>
                  <a:gd name="T9" fmla="*/ 0 h 368"/>
                  <a:gd name="T10" fmla="*/ 0 w 115"/>
                  <a:gd name="T11" fmla="*/ 0 h 368"/>
                  <a:gd name="T12" fmla="*/ 0 w 115"/>
                  <a:gd name="T13" fmla="*/ 0 h 368"/>
                  <a:gd name="T14" fmla="*/ 0 w 115"/>
                  <a:gd name="T15" fmla="*/ 0 h 368"/>
                  <a:gd name="T16" fmla="*/ 0 w 115"/>
                  <a:gd name="T17" fmla="*/ 0 h 368"/>
                  <a:gd name="T18" fmla="*/ 0 w 115"/>
                  <a:gd name="T19" fmla="*/ 0 h 368"/>
                  <a:gd name="T20" fmla="*/ 0 w 115"/>
                  <a:gd name="T21" fmla="*/ 0 h 368"/>
                  <a:gd name="T22" fmla="*/ 0 w 115"/>
                  <a:gd name="T23" fmla="*/ 0 h 368"/>
                  <a:gd name="T24" fmla="*/ 0 w 115"/>
                  <a:gd name="T25" fmla="*/ 0 h 368"/>
                  <a:gd name="T26" fmla="*/ 0 w 115"/>
                  <a:gd name="T27" fmla="*/ 0 h 368"/>
                  <a:gd name="T28" fmla="*/ 0 w 115"/>
                  <a:gd name="T29" fmla="*/ 0 h 368"/>
                  <a:gd name="T30" fmla="*/ 0 w 115"/>
                  <a:gd name="T31" fmla="*/ 0 h 368"/>
                  <a:gd name="T32" fmla="*/ 0 w 115"/>
                  <a:gd name="T33" fmla="*/ 0 h 368"/>
                  <a:gd name="T34" fmla="*/ 0 w 115"/>
                  <a:gd name="T35" fmla="*/ 0 h 368"/>
                  <a:gd name="T36" fmla="*/ 0 w 115"/>
                  <a:gd name="T37" fmla="*/ 0 h 3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15"/>
                  <a:gd name="T58" fmla="*/ 0 h 368"/>
                  <a:gd name="T59" fmla="*/ 115 w 115"/>
                  <a:gd name="T60" fmla="*/ 368 h 3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15" h="368">
                    <a:moveTo>
                      <a:pt x="115" y="368"/>
                    </a:moveTo>
                    <a:lnTo>
                      <a:pt x="58" y="368"/>
                    </a:lnTo>
                    <a:lnTo>
                      <a:pt x="40" y="364"/>
                    </a:lnTo>
                    <a:lnTo>
                      <a:pt x="40" y="349"/>
                    </a:lnTo>
                    <a:lnTo>
                      <a:pt x="28" y="336"/>
                    </a:lnTo>
                    <a:lnTo>
                      <a:pt x="9" y="323"/>
                    </a:lnTo>
                    <a:lnTo>
                      <a:pt x="19" y="309"/>
                    </a:lnTo>
                    <a:lnTo>
                      <a:pt x="19" y="291"/>
                    </a:lnTo>
                    <a:lnTo>
                      <a:pt x="5" y="269"/>
                    </a:lnTo>
                    <a:lnTo>
                      <a:pt x="5" y="246"/>
                    </a:lnTo>
                    <a:lnTo>
                      <a:pt x="14" y="219"/>
                    </a:lnTo>
                    <a:lnTo>
                      <a:pt x="14" y="161"/>
                    </a:lnTo>
                    <a:lnTo>
                      <a:pt x="0" y="107"/>
                    </a:lnTo>
                    <a:lnTo>
                      <a:pt x="5" y="67"/>
                    </a:lnTo>
                    <a:lnTo>
                      <a:pt x="5" y="0"/>
                    </a:lnTo>
                    <a:lnTo>
                      <a:pt x="40" y="101"/>
                    </a:lnTo>
                    <a:lnTo>
                      <a:pt x="71" y="197"/>
                    </a:lnTo>
                    <a:lnTo>
                      <a:pt x="93" y="300"/>
                    </a:lnTo>
                    <a:lnTo>
                      <a:pt x="115" y="368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33" name="Freeform 184"/>
              <p:cNvSpPr>
                <a:spLocks/>
              </p:cNvSpPr>
              <p:nvPr/>
            </p:nvSpPr>
            <p:spPr bwMode="auto">
              <a:xfrm>
                <a:off x="233" y="1992"/>
                <a:ext cx="41" cy="14"/>
              </a:xfrm>
              <a:custGeom>
                <a:avLst/>
                <a:gdLst>
                  <a:gd name="T0" fmla="*/ 0 w 206"/>
                  <a:gd name="T1" fmla="*/ 0 h 69"/>
                  <a:gd name="T2" fmla="*/ 0 w 206"/>
                  <a:gd name="T3" fmla="*/ 0 h 69"/>
                  <a:gd name="T4" fmla="*/ 0 w 206"/>
                  <a:gd name="T5" fmla="*/ 0 h 69"/>
                  <a:gd name="T6" fmla="*/ 0 w 206"/>
                  <a:gd name="T7" fmla="*/ 0 h 69"/>
                  <a:gd name="T8" fmla="*/ 0 w 206"/>
                  <a:gd name="T9" fmla="*/ 0 h 69"/>
                  <a:gd name="T10" fmla="*/ 0 w 206"/>
                  <a:gd name="T11" fmla="*/ 0 h 69"/>
                  <a:gd name="T12" fmla="*/ 0 w 206"/>
                  <a:gd name="T13" fmla="*/ 0 h 69"/>
                  <a:gd name="T14" fmla="*/ 0 w 206"/>
                  <a:gd name="T15" fmla="*/ 0 h 69"/>
                  <a:gd name="T16" fmla="*/ 0 w 206"/>
                  <a:gd name="T17" fmla="*/ 0 h 69"/>
                  <a:gd name="T18" fmla="*/ 0 w 206"/>
                  <a:gd name="T19" fmla="*/ 0 h 69"/>
                  <a:gd name="T20" fmla="*/ 0 w 206"/>
                  <a:gd name="T21" fmla="*/ 0 h 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6"/>
                  <a:gd name="T34" fmla="*/ 0 h 69"/>
                  <a:gd name="T35" fmla="*/ 206 w 206"/>
                  <a:gd name="T36" fmla="*/ 69 h 6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6" h="69">
                    <a:moveTo>
                      <a:pt x="42" y="34"/>
                    </a:moveTo>
                    <a:lnTo>
                      <a:pt x="87" y="15"/>
                    </a:lnTo>
                    <a:lnTo>
                      <a:pt x="129" y="3"/>
                    </a:lnTo>
                    <a:lnTo>
                      <a:pt x="184" y="0"/>
                    </a:lnTo>
                    <a:lnTo>
                      <a:pt x="206" y="4"/>
                    </a:lnTo>
                    <a:lnTo>
                      <a:pt x="196" y="26"/>
                    </a:lnTo>
                    <a:lnTo>
                      <a:pt x="174" y="43"/>
                    </a:lnTo>
                    <a:lnTo>
                      <a:pt x="126" y="57"/>
                    </a:lnTo>
                    <a:lnTo>
                      <a:pt x="50" y="69"/>
                    </a:lnTo>
                    <a:lnTo>
                      <a:pt x="0" y="65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34" name="Freeform 185"/>
              <p:cNvSpPr>
                <a:spLocks/>
              </p:cNvSpPr>
              <p:nvPr/>
            </p:nvSpPr>
            <p:spPr bwMode="auto">
              <a:xfrm>
                <a:off x="284" y="1999"/>
                <a:ext cx="25" cy="31"/>
              </a:xfrm>
              <a:custGeom>
                <a:avLst/>
                <a:gdLst>
                  <a:gd name="T0" fmla="*/ 0 w 124"/>
                  <a:gd name="T1" fmla="*/ 0 h 154"/>
                  <a:gd name="T2" fmla="*/ 0 w 124"/>
                  <a:gd name="T3" fmla="*/ 0 h 154"/>
                  <a:gd name="T4" fmla="*/ 0 w 124"/>
                  <a:gd name="T5" fmla="*/ 0 h 154"/>
                  <a:gd name="T6" fmla="*/ 0 w 124"/>
                  <a:gd name="T7" fmla="*/ 0 h 154"/>
                  <a:gd name="T8" fmla="*/ 0 w 124"/>
                  <a:gd name="T9" fmla="*/ 0 h 154"/>
                  <a:gd name="T10" fmla="*/ 0 w 124"/>
                  <a:gd name="T11" fmla="*/ 0 h 154"/>
                  <a:gd name="T12" fmla="*/ 0 w 124"/>
                  <a:gd name="T13" fmla="*/ 0 h 154"/>
                  <a:gd name="T14" fmla="*/ 0 w 124"/>
                  <a:gd name="T15" fmla="*/ 0 h 154"/>
                  <a:gd name="T16" fmla="*/ 0 w 124"/>
                  <a:gd name="T17" fmla="*/ 0 h 154"/>
                  <a:gd name="T18" fmla="*/ 0 w 124"/>
                  <a:gd name="T19" fmla="*/ 0 h 154"/>
                  <a:gd name="T20" fmla="*/ 0 w 124"/>
                  <a:gd name="T21" fmla="*/ 0 h 154"/>
                  <a:gd name="T22" fmla="*/ 0 w 124"/>
                  <a:gd name="T23" fmla="*/ 0 h 154"/>
                  <a:gd name="T24" fmla="*/ 0 w 124"/>
                  <a:gd name="T25" fmla="*/ 0 h 15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4"/>
                  <a:gd name="T40" fmla="*/ 0 h 154"/>
                  <a:gd name="T41" fmla="*/ 124 w 124"/>
                  <a:gd name="T42" fmla="*/ 154 h 15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4" h="154">
                    <a:moveTo>
                      <a:pt x="67" y="43"/>
                    </a:moveTo>
                    <a:lnTo>
                      <a:pt x="82" y="9"/>
                    </a:lnTo>
                    <a:lnTo>
                      <a:pt x="106" y="0"/>
                    </a:lnTo>
                    <a:lnTo>
                      <a:pt x="122" y="7"/>
                    </a:lnTo>
                    <a:lnTo>
                      <a:pt x="124" y="25"/>
                    </a:lnTo>
                    <a:lnTo>
                      <a:pt x="114" y="55"/>
                    </a:lnTo>
                    <a:lnTo>
                      <a:pt x="95" y="82"/>
                    </a:lnTo>
                    <a:lnTo>
                      <a:pt x="73" y="108"/>
                    </a:lnTo>
                    <a:lnTo>
                      <a:pt x="45" y="133"/>
                    </a:lnTo>
                    <a:lnTo>
                      <a:pt x="0" y="154"/>
                    </a:lnTo>
                    <a:lnTo>
                      <a:pt x="40" y="110"/>
                    </a:lnTo>
                    <a:lnTo>
                      <a:pt x="53" y="78"/>
                    </a:lnTo>
                    <a:lnTo>
                      <a:pt x="67" y="43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35" name="Freeform 186"/>
              <p:cNvSpPr>
                <a:spLocks/>
              </p:cNvSpPr>
              <p:nvPr/>
            </p:nvSpPr>
            <p:spPr bwMode="auto">
              <a:xfrm>
                <a:off x="208" y="1836"/>
                <a:ext cx="60" cy="37"/>
              </a:xfrm>
              <a:custGeom>
                <a:avLst/>
                <a:gdLst>
                  <a:gd name="T0" fmla="*/ 0 w 298"/>
                  <a:gd name="T1" fmla="*/ 0 h 186"/>
                  <a:gd name="T2" fmla="*/ 0 w 298"/>
                  <a:gd name="T3" fmla="*/ 0 h 186"/>
                  <a:gd name="T4" fmla="*/ 0 w 298"/>
                  <a:gd name="T5" fmla="*/ 0 h 186"/>
                  <a:gd name="T6" fmla="*/ 0 w 298"/>
                  <a:gd name="T7" fmla="*/ 0 h 186"/>
                  <a:gd name="T8" fmla="*/ 0 w 298"/>
                  <a:gd name="T9" fmla="*/ 0 h 186"/>
                  <a:gd name="T10" fmla="*/ 0 w 298"/>
                  <a:gd name="T11" fmla="*/ 0 h 186"/>
                  <a:gd name="T12" fmla="*/ 0 w 298"/>
                  <a:gd name="T13" fmla="*/ 0 h 186"/>
                  <a:gd name="T14" fmla="*/ 0 w 298"/>
                  <a:gd name="T15" fmla="*/ 0 h 186"/>
                  <a:gd name="T16" fmla="*/ 0 w 298"/>
                  <a:gd name="T17" fmla="*/ 0 h 186"/>
                  <a:gd name="T18" fmla="*/ 0 w 298"/>
                  <a:gd name="T19" fmla="*/ 0 h 186"/>
                  <a:gd name="T20" fmla="*/ 0 w 298"/>
                  <a:gd name="T21" fmla="*/ 0 h 186"/>
                  <a:gd name="T22" fmla="*/ 0 w 298"/>
                  <a:gd name="T23" fmla="*/ 0 h 18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98"/>
                  <a:gd name="T37" fmla="*/ 0 h 186"/>
                  <a:gd name="T38" fmla="*/ 298 w 298"/>
                  <a:gd name="T39" fmla="*/ 186 h 18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98" h="186">
                    <a:moveTo>
                      <a:pt x="298" y="186"/>
                    </a:moveTo>
                    <a:lnTo>
                      <a:pt x="289" y="109"/>
                    </a:lnTo>
                    <a:lnTo>
                      <a:pt x="226" y="82"/>
                    </a:lnTo>
                    <a:lnTo>
                      <a:pt x="142" y="49"/>
                    </a:lnTo>
                    <a:lnTo>
                      <a:pt x="80" y="25"/>
                    </a:lnTo>
                    <a:lnTo>
                      <a:pt x="23" y="0"/>
                    </a:lnTo>
                    <a:lnTo>
                      <a:pt x="0" y="53"/>
                    </a:lnTo>
                    <a:lnTo>
                      <a:pt x="55" y="84"/>
                    </a:lnTo>
                    <a:lnTo>
                      <a:pt x="119" y="107"/>
                    </a:lnTo>
                    <a:lnTo>
                      <a:pt x="168" y="122"/>
                    </a:lnTo>
                    <a:lnTo>
                      <a:pt x="229" y="154"/>
                    </a:lnTo>
                    <a:lnTo>
                      <a:pt x="298" y="186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368" name="Group 187"/>
            <p:cNvGrpSpPr>
              <a:grpSpLocks/>
            </p:cNvGrpSpPr>
            <p:nvPr/>
          </p:nvGrpSpPr>
          <p:grpSpPr bwMode="auto">
            <a:xfrm>
              <a:off x="497" y="2192"/>
              <a:ext cx="88" cy="101"/>
              <a:chOff x="141" y="2010"/>
              <a:chExt cx="123" cy="167"/>
            </a:xfrm>
          </p:grpSpPr>
          <p:sp>
            <p:nvSpPr>
              <p:cNvPr id="41420" name="Freeform 188"/>
              <p:cNvSpPr>
                <a:spLocks/>
              </p:cNvSpPr>
              <p:nvPr/>
            </p:nvSpPr>
            <p:spPr bwMode="auto">
              <a:xfrm>
                <a:off x="141" y="2010"/>
                <a:ext cx="123" cy="167"/>
              </a:xfrm>
              <a:custGeom>
                <a:avLst/>
                <a:gdLst>
                  <a:gd name="T0" fmla="*/ 0 w 617"/>
                  <a:gd name="T1" fmla="*/ 0 h 835"/>
                  <a:gd name="T2" fmla="*/ 0 w 617"/>
                  <a:gd name="T3" fmla="*/ 0 h 835"/>
                  <a:gd name="T4" fmla="*/ 0 w 617"/>
                  <a:gd name="T5" fmla="*/ 0 h 835"/>
                  <a:gd name="T6" fmla="*/ 0 w 617"/>
                  <a:gd name="T7" fmla="*/ 0 h 835"/>
                  <a:gd name="T8" fmla="*/ 0 w 617"/>
                  <a:gd name="T9" fmla="*/ 0 h 835"/>
                  <a:gd name="T10" fmla="*/ 0 w 617"/>
                  <a:gd name="T11" fmla="*/ 0 h 835"/>
                  <a:gd name="T12" fmla="*/ 0 w 617"/>
                  <a:gd name="T13" fmla="*/ 0 h 835"/>
                  <a:gd name="T14" fmla="*/ 0 w 617"/>
                  <a:gd name="T15" fmla="*/ 0 h 835"/>
                  <a:gd name="T16" fmla="*/ 0 w 617"/>
                  <a:gd name="T17" fmla="*/ 0 h 835"/>
                  <a:gd name="T18" fmla="*/ 0 w 617"/>
                  <a:gd name="T19" fmla="*/ 0 h 835"/>
                  <a:gd name="T20" fmla="*/ 0 w 617"/>
                  <a:gd name="T21" fmla="*/ 0 h 835"/>
                  <a:gd name="T22" fmla="*/ 0 w 617"/>
                  <a:gd name="T23" fmla="*/ 0 h 835"/>
                  <a:gd name="T24" fmla="*/ 0 w 617"/>
                  <a:gd name="T25" fmla="*/ 0 h 835"/>
                  <a:gd name="T26" fmla="*/ 0 w 617"/>
                  <a:gd name="T27" fmla="*/ 0 h 835"/>
                  <a:gd name="T28" fmla="*/ 0 w 617"/>
                  <a:gd name="T29" fmla="*/ 0 h 835"/>
                  <a:gd name="T30" fmla="*/ 0 w 617"/>
                  <a:gd name="T31" fmla="*/ 0 h 835"/>
                  <a:gd name="T32" fmla="*/ 0 w 617"/>
                  <a:gd name="T33" fmla="*/ 0 h 835"/>
                  <a:gd name="T34" fmla="*/ 0 w 617"/>
                  <a:gd name="T35" fmla="*/ 0 h 835"/>
                  <a:gd name="T36" fmla="*/ 0 w 617"/>
                  <a:gd name="T37" fmla="*/ 0 h 835"/>
                  <a:gd name="T38" fmla="*/ 0 w 617"/>
                  <a:gd name="T39" fmla="*/ 0 h 835"/>
                  <a:gd name="T40" fmla="*/ 0 w 617"/>
                  <a:gd name="T41" fmla="*/ 0 h 835"/>
                  <a:gd name="T42" fmla="*/ 0 w 617"/>
                  <a:gd name="T43" fmla="*/ 0 h 835"/>
                  <a:gd name="T44" fmla="*/ 0 w 617"/>
                  <a:gd name="T45" fmla="*/ 0 h 835"/>
                  <a:gd name="T46" fmla="*/ 0 w 617"/>
                  <a:gd name="T47" fmla="*/ 0 h 83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617"/>
                  <a:gd name="T73" fmla="*/ 0 h 835"/>
                  <a:gd name="T74" fmla="*/ 617 w 617"/>
                  <a:gd name="T75" fmla="*/ 835 h 83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617" h="835">
                    <a:moveTo>
                      <a:pt x="342" y="123"/>
                    </a:moveTo>
                    <a:lnTo>
                      <a:pt x="229" y="113"/>
                    </a:lnTo>
                    <a:lnTo>
                      <a:pt x="160" y="96"/>
                    </a:lnTo>
                    <a:lnTo>
                      <a:pt x="139" y="64"/>
                    </a:lnTo>
                    <a:lnTo>
                      <a:pt x="139" y="38"/>
                    </a:lnTo>
                    <a:lnTo>
                      <a:pt x="121" y="15"/>
                    </a:lnTo>
                    <a:lnTo>
                      <a:pt x="58" y="0"/>
                    </a:lnTo>
                    <a:lnTo>
                      <a:pt x="0" y="5"/>
                    </a:lnTo>
                    <a:lnTo>
                      <a:pt x="70" y="650"/>
                    </a:lnTo>
                    <a:lnTo>
                      <a:pt x="121" y="710"/>
                    </a:lnTo>
                    <a:lnTo>
                      <a:pt x="183" y="768"/>
                    </a:lnTo>
                    <a:lnTo>
                      <a:pt x="273" y="813"/>
                    </a:lnTo>
                    <a:lnTo>
                      <a:pt x="377" y="827"/>
                    </a:lnTo>
                    <a:lnTo>
                      <a:pt x="518" y="835"/>
                    </a:lnTo>
                    <a:lnTo>
                      <a:pt x="599" y="823"/>
                    </a:lnTo>
                    <a:lnTo>
                      <a:pt x="617" y="777"/>
                    </a:lnTo>
                    <a:lnTo>
                      <a:pt x="608" y="718"/>
                    </a:lnTo>
                    <a:lnTo>
                      <a:pt x="550" y="537"/>
                    </a:lnTo>
                    <a:lnTo>
                      <a:pt x="500" y="357"/>
                    </a:lnTo>
                    <a:lnTo>
                      <a:pt x="478" y="221"/>
                    </a:lnTo>
                    <a:lnTo>
                      <a:pt x="478" y="186"/>
                    </a:lnTo>
                    <a:lnTo>
                      <a:pt x="446" y="136"/>
                    </a:lnTo>
                    <a:lnTo>
                      <a:pt x="409" y="123"/>
                    </a:lnTo>
                    <a:lnTo>
                      <a:pt x="342" y="123"/>
                    </a:lnTo>
                    <a:close/>
                  </a:path>
                </a:pathLst>
              </a:custGeom>
              <a:solidFill>
                <a:srgbClr val="40404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21" name="Freeform 189"/>
              <p:cNvSpPr>
                <a:spLocks/>
              </p:cNvSpPr>
              <p:nvPr/>
            </p:nvSpPr>
            <p:spPr bwMode="auto">
              <a:xfrm>
                <a:off x="143" y="2019"/>
                <a:ext cx="106" cy="153"/>
              </a:xfrm>
              <a:custGeom>
                <a:avLst/>
                <a:gdLst>
                  <a:gd name="T0" fmla="*/ 0 w 531"/>
                  <a:gd name="T1" fmla="*/ 0 h 766"/>
                  <a:gd name="T2" fmla="*/ 0 w 531"/>
                  <a:gd name="T3" fmla="*/ 0 h 766"/>
                  <a:gd name="T4" fmla="*/ 0 w 531"/>
                  <a:gd name="T5" fmla="*/ 0 h 766"/>
                  <a:gd name="T6" fmla="*/ 0 w 531"/>
                  <a:gd name="T7" fmla="*/ 0 h 766"/>
                  <a:gd name="T8" fmla="*/ 0 w 531"/>
                  <a:gd name="T9" fmla="*/ 0 h 766"/>
                  <a:gd name="T10" fmla="*/ 0 w 531"/>
                  <a:gd name="T11" fmla="*/ 0 h 766"/>
                  <a:gd name="T12" fmla="*/ 0 w 531"/>
                  <a:gd name="T13" fmla="*/ 0 h 766"/>
                  <a:gd name="T14" fmla="*/ 0 w 531"/>
                  <a:gd name="T15" fmla="*/ 0 h 766"/>
                  <a:gd name="T16" fmla="*/ 0 w 531"/>
                  <a:gd name="T17" fmla="*/ 0 h 766"/>
                  <a:gd name="T18" fmla="*/ 0 w 531"/>
                  <a:gd name="T19" fmla="*/ 0 h 766"/>
                  <a:gd name="T20" fmla="*/ 0 w 531"/>
                  <a:gd name="T21" fmla="*/ 0 h 766"/>
                  <a:gd name="T22" fmla="*/ 0 w 531"/>
                  <a:gd name="T23" fmla="*/ 0 h 766"/>
                  <a:gd name="T24" fmla="*/ 0 w 531"/>
                  <a:gd name="T25" fmla="*/ 0 h 766"/>
                  <a:gd name="T26" fmla="*/ 0 w 531"/>
                  <a:gd name="T27" fmla="*/ 0 h 766"/>
                  <a:gd name="T28" fmla="*/ 0 w 531"/>
                  <a:gd name="T29" fmla="*/ 0 h 766"/>
                  <a:gd name="T30" fmla="*/ 0 w 531"/>
                  <a:gd name="T31" fmla="*/ 0 h 766"/>
                  <a:gd name="T32" fmla="*/ 0 w 531"/>
                  <a:gd name="T33" fmla="*/ 0 h 766"/>
                  <a:gd name="T34" fmla="*/ 0 w 531"/>
                  <a:gd name="T35" fmla="*/ 0 h 766"/>
                  <a:gd name="T36" fmla="*/ 0 w 531"/>
                  <a:gd name="T37" fmla="*/ 0 h 766"/>
                  <a:gd name="T38" fmla="*/ 0 w 531"/>
                  <a:gd name="T39" fmla="*/ 0 h 766"/>
                  <a:gd name="T40" fmla="*/ 0 w 531"/>
                  <a:gd name="T41" fmla="*/ 0 h 76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31"/>
                  <a:gd name="T64" fmla="*/ 0 h 766"/>
                  <a:gd name="T65" fmla="*/ 531 w 531"/>
                  <a:gd name="T66" fmla="*/ 766 h 76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31" h="766">
                    <a:moveTo>
                      <a:pt x="347" y="154"/>
                    </a:moveTo>
                    <a:lnTo>
                      <a:pt x="248" y="150"/>
                    </a:lnTo>
                    <a:lnTo>
                      <a:pt x="143" y="131"/>
                    </a:lnTo>
                    <a:lnTo>
                      <a:pt x="81" y="99"/>
                    </a:lnTo>
                    <a:lnTo>
                      <a:pt x="46" y="72"/>
                    </a:lnTo>
                    <a:lnTo>
                      <a:pt x="0" y="0"/>
                    </a:lnTo>
                    <a:lnTo>
                      <a:pt x="67" y="589"/>
                    </a:lnTo>
                    <a:lnTo>
                      <a:pt x="113" y="643"/>
                    </a:lnTo>
                    <a:lnTo>
                      <a:pt x="162" y="694"/>
                    </a:lnTo>
                    <a:lnTo>
                      <a:pt x="225" y="729"/>
                    </a:lnTo>
                    <a:lnTo>
                      <a:pt x="279" y="747"/>
                    </a:lnTo>
                    <a:lnTo>
                      <a:pt x="347" y="756"/>
                    </a:lnTo>
                    <a:lnTo>
                      <a:pt x="409" y="766"/>
                    </a:lnTo>
                    <a:lnTo>
                      <a:pt x="480" y="766"/>
                    </a:lnTo>
                    <a:lnTo>
                      <a:pt x="512" y="756"/>
                    </a:lnTo>
                    <a:lnTo>
                      <a:pt x="531" y="729"/>
                    </a:lnTo>
                    <a:lnTo>
                      <a:pt x="522" y="685"/>
                    </a:lnTo>
                    <a:lnTo>
                      <a:pt x="476" y="581"/>
                    </a:lnTo>
                    <a:lnTo>
                      <a:pt x="399" y="229"/>
                    </a:lnTo>
                    <a:lnTo>
                      <a:pt x="387" y="180"/>
                    </a:lnTo>
                    <a:lnTo>
                      <a:pt x="347" y="154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369" name="Freeform 190"/>
            <p:cNvSpPr>
              <a:spLocks/>
            </p:cNvSpPr>
            <p:nvPr/>
          </p:nvSpPr>
          <p:spPr bwMode="auto">
            <a:xfrm>
              <a:off x="713" y="2307"/>
              <a:ext cx="7" cy="85"/>
            </a:xfrm>
            <a:custGeom>
              <a:avLst/>
              <a:gdLst>
                <a:gd name="T0" fmla="*/ 0 w 43"/>
                <a:gd name="T1" fmla="*/ 0 h 703"/>
                <a:gd name="T2" fmla="*/ 0 w 43"/>
                <a:gd name="T3" fmla="*/ 0 h 703"/>
                <a:gd name="T4" fmla="*/ 0 w 43"/>
                <a:gd name="T5" fmla="*/ 0 h 703"/>
                <a:gd name="T6" fmla="*/ 0 w 43"/>
                <a:gd name="T7" fmla="*/ 0 h 703"/>
                <a:gd name="T8" fmla="*/ 0 w 43"/>
                <a:gd name="T9" fmla="*/ 0 h 703"/>
                <a:gd name="T10" fmla="*/ 0 w 43"/>
                <a:gd name="T11" fmla="*/ 0 h 703"/>
                <a:gd name="T12" fmla="*/ 0 w 43"/>
                <a:gd name="T13" fmla="*/ 0 h 703"/>
                <a:gd name="T14" fmla="*/ 0 w 43"/>
                <a:gd name="T15" fmla="*/ 0 h 703"/>
                <a:gd name="T16" fmla="*/ 0 w 43"/>
                <a:gd name="T17" fmla="*/ 0 h 703"/>
                <a:gd name="T18" fmla="*/ 0 w 43"/>
                <a:gd name="T19" fmla="*/ 0 h 703"/>
                <a:gd name="T20" fmla="*/ 0 w 43"/>
                <a:gd name="T21" fmla="*/ 0 h 703"/>
                <a:gd name="T22" fmla="*/ 0 w 43"/>
                <a:gd name="T23" fmla="*/ 0 h 703"/>
                <a:gd name="T24" fmla="*/ 0 w 43"/>
                <a:gd name="T25" fmla="*/ 0 h 703"/>
                <a:gd name="T26" fmla="*/ 0 w 43"/>
                <a:gd name="T27" fmla="*/ 0 h 703"/>
                <a:gd name="T28" fmla="*/ 0 w 43"/>
                <a:gd name="T29" fmla="*/ 0 h 70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"/>
                <a:gd name="T46" fmla="*/ 0 h 703"/>
                <a:gd name="T47" fmla="*/ 43 w 43"/>
                <a:gd name="T48" fmla="*/ 703 h 70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" h="703">
                  <a:moveTo>
                    <a:pt x="29" y="0"/>
                  </a:moveTo>
                  <a:lnTo>
                    <a:pt x="43" y="36"/>
                  </a:lnTo>
                  <a:lnTo>
                    <a:pt x="27" y="63"/>
                  </a:lnTo>
                  <a:lnTo>
                    <a:pt x="14" y="122"/>
                  </a:lnTo>
                  <a:lnTo>
                    <a:pt x="32" y="176"/>
                  </a:lnTo>
                  <a:lnTo>
                    <a:pt x="21" y="491"/>
                  </a:lnTo>
                  <a:lnTo>
                    <a:pt x="21" y="693"/>
                  </a:lnTo>
                  <a:lnTo>
                    <a:pt x="0" y="703"/>
                  </a:lnTo>
                  <a:lnTo>
                    <a:pt x="2" y="284"/>
                  </a:lnTo>
                  <a:lnTo>
                    <a:pt x="21" y="184"/>
                  </a:lnTo>
                  <a:lnTo>
                    <a:pt x="10" y="137"/>
                  </a:lnTo>
                  <a:lnTo>
                    <a:pt x="4" y="120"/>
                  </a:lnTo>
                  <a:lnTo>
                    <a:pt x="12" y="69"/>
                  </a:lnTo>
                  <a:lnTo>
                    <a:pt x="27" y="4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0" name="Freeform 191"/>
            <p:cNvSpPr>
              <a:spLocks/>
            </p:cNvSpPr>
            <p:nvPr/>
          </p:nvSpPr>
          <p:spPr bwMode="auto">
            <a:xfrm>
              <a:off x="688" y="2308"/>
              <a:ext cx="15" cy="4"/>
            </a:xfrm>
            <a:custGeom>
              <a:avLst/>
              <a:gdLst>
                <a:gd name="T0" fmla="*/ 0 w 112"/>
                <a:gd name="T1" fmla="*/ 0 h 36"/>
                <a:gd name="T2" fmla="*/ 0 w 112"/>
                <a:gd name="T3" fmla="*/ 0 h 36"/>
                <a:gd name="T4" fmla="*/ 0 w 112"/>
                <a:gd name="T5" fmla="*/ 0 h 36"/>
                <a:gd name="T6" fmla="*/ 0 w 112"/>
                <a:gd name="T7" fmla="*/ 0 h 36"/>
                <a:gd name="T8" fmla="*/ 0 w 112"/>
                <a:gd name="T9" fmla="*/ 0 h 36"/>
                <a:gd name="T10" fmla="*/ 0 w 112"/>
                <a:gd name="T11" fmla="*/ 0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2"/>
                <a:gd name="T19" fmla="*/ 0 h 36"/>
                <a:gd name="T20" fmla="*/ 112 w 112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2" h="36">
                  <a:moveTo>
                    <a:pt x="112" y="0"/>
                  </a:moveTo>
                  <a:lnTo>
                    <a:pt x="57" y="26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9" y="1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1" name="Freeform 192"/>
            <p:cNvSpPr>
              <a:spLocks/>
            </p:cNvSpPr>
            <p:nvPr/>
          </p:nvSpPr>
          <p:spPr bwMode="auto">
            <a:xfrm>
              <a:off x="621" y="2086"/>
              <a:ext cx="22" cy="49"/>
            </a:xfrm>
            <a:custGeom>
              <a:avLst/>
              <a:gdLst>
                <a:gd name="T0" fmla="*/ 0 w 150"/>
                <a:gd name="T1" fmla="*/ 0 h 407"/>
                <a:gd name="T2" fmla="*/ 0 w 150"/>
                <a:gd name="T3" fmla="*/ 0 h 407"/>
                <a:gd name="T4" fmla="*/ 0 w 150"/>
                <a:gd name="T5" fmla="*/ 0 h 407"/>
                <a:gd name="T6" fmla="*/ 0 w 150"/>
                <a:gd name="T7" fmla="*/ 0 h 407"/>
                <a:gd name="T8" fmla="*/ 0 w 150"/>
                <a:gd name="T9" fmla="*/ 0 h 407"/>
                <a:gd name="T10" fmla="*/ 0 w 150"/>
                <a:gd name="T11" fmla="*/ 0 h 407"/>
                <a:gd name="T12" fmla="*/ 0 w 150"/>
                <a:gd name="T13" fmla="*/ 0 h 407"/>
                <a:gd name="T14" fmla="*/ 0 w 150"/>
                <a:gd name="T15" fmla="*/ 0 h 407"/>
                <a:gd name="T16" fmla="*/ 0 w 150"/>
                <a:gd name="T17" fmla="*/ 0 h 407"/>
                <a:gd name="T18" fmla="*/ 0 w 150"/>
                <a:gd name="T19" fmla="*/ 0 h 407"/>
                <a:gd name="T20" fmla="*/ 0 w 150"/>
                <a:gd name="T21" fmla="*/ 0 h 407"/>
                <a:gd name="T22" fmla="*/ 0 w 150"/>
                <a:gd name="T23" fmla="*/ 0 h 407"/>
                <a:gd name="T24" fmla="*/ 0 w 150"/>
                <a:gd name="T25" fmla="*/ 0 h 407"/>
                <a:gd name="T26" fmla="*/ 0 w 150"/>
                <a:gd name="T27" fmla="*/ 0 h 407"/>
                <a:gd name="T28" fmla="*/ 0 w 150"/>
                <a:gd name="T29" fmla="*/ 0 h 407"/>
                <a:gd name="T30" fmla="*/ 0 w 150"/>
                <a:gd name="T31" fmla="*/ 0 h 407"/>
                <a:gd name="T32" fmla="*/ 0 w 150"/>
                <a:gd name="T33" fmla="*/ 0 h 407"/>
                <a:gd name="T34" fmla="*/ 0 w 150"/>
                <a:gd name="T35" fmla="*/ 0 h 407"/>
                <a:gd name="T36" fmla="*/ 0 w 150"/>
                <a:gd name="T37" fmla="*/ 0 h 407"/>
                <a:gd name="T38" fmla="*/ 0 w 150"/>
                <a:gd name="T39" fmla="*/ 0 h 407"/>
                <a:gd name="T40" fmla="*/ 0 w 150"/>
                <a:gd name="T41" fmla="*/ 0 h 407"/>
                <a:gd name="T42" fmla="*/ 0 w 150"/>
                <a:gd name="T43" fmla="*/ 0 h 407"/>
                <a:gd name="T44" fmla="*/ 0 w 150"/>
                <a:gd name="T45" fmla="*/ 0 h 407"/>
                <a:gd name="T46" fmla="*/ 0 w 150"/>
                <a:gd name="T47" fmla="*/ 0 h 407"/>
                <a:gd name="T48" fmla="*/ 0 w 150"/>
                <a:gd name="T49" fmla="*/ 0 h 40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0"/>
                <a:gd name="T76" fmla="*/ 0 h 407"/>
                <a:gd name="T77" fmla="*/ 150 w 150"/>
                <a:gd name="T78" fmla="*/ 407 h 40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0" h="407">
                  <a:moveTo>
                    <a:pt x="0" y="0"/>
                  </a:moveTo>
                  <a:lnTo>
                    <a:pt x="20" y="10"/>
                  </a:lnTo>
                  <a:lnTo>
                    <a:pt x="17" y="34"/>
                  </a:lnTo>
                  <a:lnTo>
                    <a:pt x="36" y="22"/>
                  </a:lnTo>
                  <a:lnTo>
                    <a:pt x="33" y="50"/>
                  </a:lnTo>
                  <a:lnTo>
                    <a:pt x="58" y="46"/>
                  </a:lnTo>
                  <a:lnTo>
                    <a:pt x="39" y="69"/>
                  </a:lnTo>
                  <a:lnTo>
                    <a:pt x="91" y="73"/>
                  </a:lnTo>
                  <a:lnTo>
                    <a:pt x="61" y="101"/>
                  </a:lnTo>
                  <a:lnTo>
                    <a:pt x="105" y="101"/>
                  </a:lnTo>
                  <a:lnTo>
                    <a:pt x="75" y="130"/>
                  </a:lnTo>
                  <a:lnTo>
                    <a:pt x="121" y="127"/>
                  </a:lnTo>
                  <a:lnTo>
                    <a:pt x="92" y="167"/>
                  </a:lnTo>
                  <a:lnTo>
                    <a:pt x="133" y="164"/>
                  </a:lnTo>
                  <a:lnTo>
                    <a:pt x="98" y="199"/>
                  </a:lnTo>
                  <a:lnTo>
                    <a:pt x="150" y="205"/>
                  </a:lnTo>
                  <a:lnTo>
                    <a:pt x="105" y="237"/>
                  </a:lnTo>
                  <a:lnTo>
                    <a:pt x="150" y="250"/>
                  </a:lnTo>
                  <a:lnTo>
                    <a:pt x="101" y="266"/>
                  </a:lnTo>
                  <a:lnTo>
                    <a:pt x="146" y="293"/>
                  </a:lnTo>
                  <a:lnTo>
                    <a:pt x="98" y="312"/>
                  </a:lnTo>
                  <a:lnTo>
                    <a:pt x="140" y="343"/>
                  </a:lnTo>
                  <a:lnTo>
                    <a:pt x="98" y="355"/>
                  </a:lnTo>
                  <a:lnTo>
                    <a:pt x="121" y="382"/>
                  </a:lnTo>
                  <a:lnTo>
                    <a:pt x="88" y="40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2" name="Oval 194"/>
            <p:cNvSpPr>
              <a:spLocks noChangeArrowheads="1"/>
            </p:cNvSpPr>
            <p:nvPr/>
          </p:nvSpPr>
          <p:spPr bwMode="auto">
            <a:xfrm>
              <a:off x="740" y="2127"/>
              <a:ext cx="134" cy="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3200">
                <a:solidFill>
                  <a:schemeClr val="tx1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1136949" name="Oval 309"/>
            <p:cNvSpPr>
              <a:spLocks noChangeArrowheads="1"/>
            </p:cNvSpPr>
            <p:nvPr/>
          </p:nvSpPr>
          <p:spPr bwMode="auto">
            <a:xfrm>
              <a:off x="1186" y="1963"/>
              <a:ext cx="583" cy="495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folHlink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3200">
                <a:solidFill>
                  <a:schemeClr val="tx1"/>
                </a:solidFill>
                <a:latin typeface="Tahoma" pitchFamily="34" charset="0"/>
                <a:ea typeface="宋体" charset="-122"/>
              </a:endParaRPr>
            </a:p>
          </p:txBody>
        </p:sp>
        <p:grpSp>
          <p:nvGrpSpPr>
            <p:cNvPr id="41374" name="Group 310"/>
            <p:cNvGrpSpPr>
              <a:grpSpLocks/>
            </p:cNvGrpSpPr>
            <p:nvPr/>
          </p:nvGrpSpPr>
          <p:grpSpPr bwMode="auto">
            <a:xfrm>
              <a:off x="1358" y="2005"/>
              <a:ext cx="206" cy="174"/>
              <a:chOff x="2351" y="2975"/>
              <a:chExt cx="481" cy="433"/>
            </a:xfrm>
          </p:grpSpPr>
          <p:sp>
            <p:nvSpPr>
              <p:cNvPr id="1136951" name="Rectangle 311"/>
              <p:cNvSpPr>
                <a:spLocks noChangeArrowheads="1"/>
              </p:cNvSpPr>
              <p:nvPr/>
            </p:nvSpPr>
            <p:spPr bwMode="auto">
              <a:xfrm rot="-5400000">
                <a:off x="2375" y="2951"/>
                <a:ext cx="430" cy="481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rot="10800000" wrap="none" anchor="ctr"/>
              <a:lstStyle/>
              <a:p>
                <a:pPr>
                  <a:defRPr/>
                </a:pPr>
                <a:endParaRPr lang="zh-CN" altLang="en-US" sz="3200">
                  <a:solidFill>
                    <a:schemeClr val="tx1"/>
                  </a:solidFill>
                  <a:latin typeface="Tahoma" pitchFamily="34" charset="0"/>
                  <a:ea typeface="宋体" charset="-122"/>
                </a:endParaRPr>
              </a:p>
            </p:txBody>
          </p:sp>
          <p:sp>
            <p:nvSpPr>
              <p:cNvPr id="41412" name="Line 312"/>
              <p:cNvSpPr>
                <a:spLocks noChangeShapeType="1"/>
              </p:cNvSpPr>
              <p:nvPr/>
            </p:nvSpPr>
            <p:spPr bwMode="auto">
              <a:xfrm rot="10800000">
                <a:off x="2351" y="332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13" name="Line 313"/>
              <p:cNvSpPr>
                <a:spLocks noChangeShapeType="1"/>
              </p:cNvSpPr>
              <p:nvPr/>
            </p:nvSpPr>
            <p:spPr bwMode="auto">
              <a:xfrm rot="10800000">
                <a:off x="2351" y="323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14" name="Line 314"/>
              <p:cNvSpPr>
                <a:spLocks noChangeShapeType="1"/>
              </p:cNvSpPr>
              <p:nvPr/>
            </p:nvSpPr>
            <p:spPr bwMode="auto">
              <a:xfrm rot="10800000">
                <a:off x="2351" y="314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15" name="Line 315"/>
              <p:cNvSpPr>
                <a:spLocks noChangeShapeType="1"/>
              </p:cNvSpPr>
              <p:nvPr/>
            </p:nvSpPr>
            <p:spPr bwMode="auto">
              <a:xfrm rot="10800000">
                <a:off x="2351" y="306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16" name="Line 316"/>
              <p:cNvSpPr>
                <a:spLocks noChangeShapeType="1"/>
              </p:cNvSpPr>
              <p:nvPr/>
            </p:nvSpPr>
            <p:spPr bwMode="auto">
              <a:xfrm rot="5400000">
                <a:off x="2519" y="3191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17" name="Line 317"/>
              <p:cNvSpPr>
                <a:spLocks noChangeShapeType="1"/>
              </p:cNvSpPr>
              <p:nvPr/>
            </p:nvSpPr>
            <p:spPr bwMode="auto">
              <a:xfrm rot="5400000">
                <a:off x="2423" y="3191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18" name="Line 318"/>
              <p:cNvSpPr>
                <a:spLocks noChangeShapeType="1"/>
              </p:cNvSpPr>
              <p:nvPr/>
            </p:nvSpPr>
            <p:spPr bwMode="auto">
              <a:xfrm rot="5400000">
                <a:off x="2327" y="3191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19" name="Line 319"/>
              <p:cNvSpPr>
                <a:spLocks noChangeShapeType="1"/>
              </p:cNvSpPr>
              <p:nvPr/>
            </p:nvSpPr>
            <p:spPr bwMode="auto">
              <a:xfrm rot="5400000">
                <a:off x="2231" y="3191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375" name="Group 320"/>
            <p:cNvGrpSpPr>
              <a:grpSpLocks/>
            </p:cNvGrpSpPr>
            <p:nvPr/>
          </p:nvGrpSpPr>
          <p:grpSpPr bwMode="auto">
            <a:xfrm>
              <a:off x="1311" y="2215"/>
              <a:ext cx="328" cy="175"/>
              <a:chOff x="1296" y="768"/>
              <a:chExt cx="556" cy="336"/>
            </a:xfrm>
          </p:grpSpPr>
          <p:sp>
            <p:nvSpPr>
              <p:cNvPr id="1136961" name="Rectangle 321"/>
              <p:cNvSpPr>
                <a:spLocks noChangeArrowheads="1"/>
              </p:cNvSpPr>
              <p:nvPr/>
            </p:nvSpPr>
            <p:spPr bwMode="auto">
              <a:xfrm>
                <a:off x="1297" y="768"/>
                <a:ext cx="553" cy="33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zh-CN" sz="1600">
                  <a:solidFill>
                    <a:srgbClr val="333399"/>
                  </a:solidFill>
                  <a:latin typeface="Arial" charset="0"/>
                  <a:ea typeface="黑体" pitchFamily="2" charset="-122"/>
                </a:endParaRPr>
              </a:p>
            </p:txBody>
          </p:sp>
          <p:grpSp>
            <p:nvGrpSpPr>
              <p:cNvPr id="41389" name="Group 322"/>
              <p:cNvGrpSpPr>
                <a:grpSpLocks/>
              </p:cNvGrpSpPr>
              <p:nvPr/>
            </p:nvGrpSpPr>
            <p:grpSpPr bwMode="auto">
              <a:xfrm>
                <a:off x="1367" y="829"/>
                <a:ext cx="393" cy="214"/>
                <a:chOff x="2928" y="3744"/>
                <a:chExt cx="528" cy="336"/>
              </a:xfrm>
            </p:grpSpPr>
            <p:grpSp>
              <p:nvGrpSpPr>
                <p:cNvPr id="41390" name="Group 323"/>
                <p:cNvGrpSpPr>
                  <a:grpSpLocks/>
                </p:cNvGrpSpPr>
                <p:nvPr/>
              </p:nvGrpSpPr>
              <p:grpSpPr bwMode="auto">
                <a:xfrm>
                  <a:off x="3024" y="3744"/>
                  <a:ext cx="432" cy="240"/>
                  <a:chOff x="2736" y="3648"/>
                  <a:chExt cx="432" cy="240"/>
                </a:xfrm>
              </p:grpSpPr>
              <p:grpSp>
                <p:nvGrpSpPr>
                  <p:cNvPr id="41405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2736" y="3648"/>
                    <a:ext cx="432" cy="240"/>
                    <a:chOff x="2592" y="3504"/>
                    <a:chExt cx="576" cy="384"/>
                  </a:xfrm>
                </p:grpSpPr>
                <p:sp>
                  <p:nvSpPr>
                    <p:cNvPr id="41407" name="Rectangle 3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3504"/>
                      <a:ext cx="576" cy="384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3200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endParaRPr>
                    </a:p>
                  </p:txBody>
                </p:sp>
                <p:sp>
                  <p:nvSpPr>
                    <p:cNvPr id="41408" name="Freeform 326"/>
                    <p:cNvSpPr>
                      <a:spLocks/>
                    </p:cNvSpPr>
                    <p:nvPr/>
                  </p:nvSpPr>
                  <p:spPr bwMode="auto">
                    <a:xfrm>
                      <a:off x="2592" y="3504"/>
                      <a:ext cx="576" cy="240"/>
                    </a:xfrm>
                    <a:custGeom>
                      <a:avLst/>
                      <a:gdLst>
                        <a:gd name="T0" fmla="*/ 0 w 576"/>
                        <a:gd name="T1" fmla="*/ 0 h 240"/>
                        <a:gd name="T2" fmla="*/ 288 w 576"/>
                        <a:gd name="T3" fmla="*/ 240 h 240"/>
                        <a:gd name="T4" fmla="*/ 576 w 576"/>
                        <a:gd name="T5" fmla="*/ 0 h 240"/>
                        <a:gd name="T6" fmla="*/ 0 60000 65536"/>
                        <a:gd name="T7" fmla="*/ 0 60000 65536"/>
                        <a:gd name="T8" fmla="*/ 0 60000 65536"/>
                        <a:gd name="T9" fmla="*/ 0 w 576"/>
                        <a:gd name="T10" fmla="*/ 0 h 240"/>
                        <a:gd name="T11" fmla="*/ 576 w 576"/>
                        <a:gd name="T12" fmla="*/ 240 h 24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76" h="240">
                          <a:moveTo>
                            <a:pt x="0" y="0"/>
                          </a:moveTo>
                          <a:lnTo>
                            <a:pt x="288" y="240"/>
                          </a:lnTo>
                          <a:lnTo>
                            <a:pt x="576" y="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409" name="Line 3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92" y="3704"/>
                      <a:ext cx="232" cy="1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410" name="Line 328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936" y="3704"/>
                      <a:ext cx="232" cy="1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1406" name="Line 329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3648"/>
                    <a:ext cx="4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391" name="Group 330"/>
                <p:cNvGrpSpPr>
                  <a:grpSpLocks/>
                </p:cNvGrpSpPr>
                <p:nvPr/>
              </p:nvGrpSpPr>
              <p:grpSpPr bwMode="auto">
                <a:xfrm>
                  <a:off x="2976" y="3792"/>
                  <a:ext cx="432" cy="240"/>
                  <a:chOff x="2736" y="3648"/>
                  <a:chExt cx="432" cy="240"/>
                </a:xfrm>
              </p:grpSpPr>
              <p:grpSp>
                <p:nvGrpSpPr>
                  <p:cNvPr id="41399" name="Group 331"/>
                  <p:cNvGrpSpPr>
                    <a:grpSpLocks/>
                  </p:cNvGrpSpPr>
                  <p:nvPr/>
                </p:nvGrpSpPr>
                <p:grpSpPr bwMode="auto">
                  <a:xfrm>
                    <a:off x="2736" y="3648"/>
                    <a:ext cx="432" cy="240"/>
                    <a:chOff x="2592" y="3504"/>
                    <a:chExt cx="576" cy="384"/>
                  </a:xfrm>
                </p:grpSpPr>
                <p:sp>
                  <p:nvSpPr>
                    <p:cNvPr id="41401" name="Rectangle 3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3504"/>
                      <a:ext cx="576" cy="384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3200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endParaRPr>
                    </a:p>
                  </p:txBody>
                </p:sp>
                <p:sp>
                  <p:nvSpPr>
                    <p:cNvPr id="41402" name="Freeform 333"/>
                    <p:cNvSpPr>
                      <a:spLocks/>
                    </p:cNvSpPr>
                    <p:nvPr/>
                  </p:nvSpPr>
                  <p:spPr bwMode="auto">
                    <a:xfrm>
                      <a:off x="2592" y="3504"/>
                      <a:ext cx="576" cy="240"/>
                    </a:xfrm>
                    <a:custGeom>
                      <a:avLst/>
                      <a:gdLst>
                        <a:gd name="T0" fmla="*/ 0 w 576"/>
                        <a:gd name="T1" fmla="*/ 0 h 240"/>
                        <a:gd name="T2" fmla="*/ 288 w 576"/>
                        <a:gd name="T3" fmla="*/ 240 h 240"/>
                        <a:gd name="T4" fmla="*/ 576 w 576"/>
                        <a:gd name="T5" fmla="*/ 0 h 240"/>
                        <a:gd name="T6" fmla="*/ 0 60000 65536"/>
                        <a:gd name="T7" fmla="*/ 0 60000 65536"/>
                        <a:gd name="T8" fmla="*/ 0 60000 65536"/>
                        <a:gd name="T9" fmla="*/ 0 w 576"/>
                        <a:gd name="T10" fmla="*/ 0 h 240"/>
                        <a:gd name="T11" fmla="*/ 576 w 576"/>
                        <a:gd name="T12" fmla="*/ 240 h 24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76" h="240">
                          <a:moveTo>
                            <a:pt x="0" y="0"/>
                          </a:moveTo>
                          <a:lnTo>
                            <a:pt x="288" y="240"/>
                          </a:lnTo>
                          <a:lnTo>
                            <a:pt x="576" y="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403" name="Line 3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92" y="3704"/>
                      <a:ext cx="232" cy="1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404" name="Line 33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936" y="3704"/>
                      <a:ext cx="232" cy="1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1400" name="Line 336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3648"/>
                    <a:ext cx="4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392" name="Group 337"/>
                <p:cNvGrpSpPr>
                  <a:grpSpLocks/>
                </p:cNvGrpSpPr>
                <p:nvPr/>
              </p:nvGrpSpPr>
              <p:grpSpPr bwMode="auto">
                <a:xfrm>
                  <a:off x="2928" y="3840"/>
                  <a:ext cx="432" cy="240"/>
                  <a:chOff x="2736" y="3648"/>
                  <a:chExt cx="432" cy="240"/>
                </a:xfrm>
              </p:grpSpPr>
              <p:grpSp>
                <p:nvGrpSpPr>
                  <p:cNvPr id="41393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2736" y="3648"/>
                    <a:ext cx="432" cy="240"/>
                    <a:chOff x="2592" y="3504"/>
                    <a:chExt cx="576" cy="384"/>
                  </a:xfrm>
                </p:grpSpPr>
                <p:sp>
                  <p:nvSpPr>
                    <p:cNvPr id="41395" name="Rectangle 3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3504"/>
                      <a:ext cx="576" cy="384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3200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endParaRPr>
                    </a:p>
                  </p:txBody>
                </p:sp>
                <p:sp>
                  <p:nvSpPr>
                    <p:cNvPr id="41396" name="Freeform 340"/>
                    <p:cNvSpPr>
                      <a:spLocks/>
                    </p:cNvSpPr>
                    <p:nvPr/>
                  </p:nvSpPr>
                  <p:spPr bwMode="auto">
                    <a:xfrm>
                      <a:off x="2592" y="3504"/>
                      <a:ext cx="576" cy="240"/>
                    </a:xfrm>
                    <a:custGeom>
                      <a:avLst/>
                      <a:gdLst>
                        <a:gd name="T0" fmla="*/ 0 w 576"/>
                        <a:gd name="T1" fmla="*/ 0 h 240"/>
                        <a:gd name="T2" fmla="*/ 288 w 576"/>
                        <a:gd name="T3" fmla="*/ 240 h 240"/>
                        <a:gd name="T4" fmla="*/ 576 w 576"/>
                        <a:gd name="T5" fmla="*/ 0 h 240"/>
                        <a:gd name="T6" fmla="*/ 0 60000 65536"/>
                        <a:gd name="T7" fmla="*/ 0 60000 65536"/>
                        <a:gd name="T8" fmla="*/ 0 60000 65536"/>
                        <a:gd name="T9" fmla="*/ 0 w 576"/>
                        <a:gd name="T10" fmla="*/ 0 h 240"/>
                        <a:gd name="T11" fmla="*/ 576 w 576"/>
                        <a:gd name="T12" fmla="*/ 240 h 24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76" h="240">
                          <a:moveTo>
                            <a:pt x="0" y="0"/>
                          </a:moveTo>
                          <a:lnTo>
                            <a:pt x="288" y="240"/>
                          </a:lnTo>
                          <a:lnTo>
                            <a:pt x="576" y="0"/>
                          </a:lnTo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397" name="Line 3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92" y="3704"/>
                      <a:ext cx="232" cy="1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398" name="Line 342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936" y="3704"/>
                      <a:ext cx="232" cy="1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1394" name="Line 343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3648"/>
                    <a:ext cx="4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41376" name="Freeform 344"/>
            <p:cNvSpPr>
              <a:spLocks/>
            </p:cNvSpPr>
            <p:nvPr/>
          </p:nvSpPr>
          <p:spPr bwMode="auto">
            <a:xfrm>
              <a:off x="800" y="2093"/>
              <a:ext cx="557" cy="189"/>
            </a:xfrm>
            <a:custGeom>
              <a:avLst/>
              <a:gdLst>
                <a:gd name="T0" fmla="*/ 0 w 780"/>
                <a:gd name="T1" fmla="*/ 13 h 313"/>
                <a:gd name="T2" fmla="*/ 59 w 780"/>
                <a:gd name="T3" fmla="*/ 2 h 313"/>
                <a:gd name="T4" fmla="*/ 115 w 780"/>
                <a:gd name="T5" fmla="*/ 2 h 313"/>
                <a:gd name="T6" fmla="*/ 151 w 780"/>
                <a:gd name="T7" fmla="*/ 8 h 313"/>
                <a:gd name="T8" fmla="*/ 190 w 780"/>
                <a:gd name="T9" fmla="*/ 29 h 313"/>
                <a:gd name="T10" fmla="*/ 203 w 780"/>
                <a:gd name="T11" fmla="*/ 42 h 3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0"/>
                <a:gd name="T19" fmla="*/ 0 h 313"/>
                <a:gd name="T20" fmla="*/ 780 w 780"/>
                <a:gd name="T21" fmla="*/ 313 h 3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0" h="313">
                  <a:moveTo>
                    <a:pt x="0" y="99"/>
                  </a:moveTo>
                  <a:cubicBezTo>
                    <a:pt x="38" y="85"/>
                    <a:pt x="154" y="26"/>
                    <a:pt x="228" y="13"/>
                  </a:cubicBezTo>
                  <a:cubicBezTo>
                    <a:pt x="302" y="0"/>
                    <a:pt x="385" y="10"/>
                    <a:pt x="444" y="19"/>
                  </a:cubicBezTo>
                  <a:cubicBezTo>
                    <a:pt x="503" y="28"/>
                    <a:pt x="534" y="34"/>
                    <a:pt x="582" y="67"/>
                  </a:cubicBezTo>
                  <a:cubicBezTo>
                    <a:pt x="630" y="100"/>
                    <a:pt x="699" y="176"/>
                    <a:pt x="732" y="217"/>
                  </a:cubicBezTo>
                  <a:cubicBezTo>
                    <a:pt x="765" y="258"/>
                    <a:pt x="768" y="289"/>
                    <a:pt x="780" y="313"/>
                  </a:cubicBezTo>
                </a:path>
              </a:pathLst>
            </a:custGeom>
            <a:noFill/>
            <a:ln w="76200">
              <a:solidFill>
                <a:schemeClr val="hlink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77" name="Freeform 345"/>
            <p:cNvSpPr>
              <a:spLocks/>
            </p:cNvSpPr>
            <p:nvPr/>
          </p:nvSpPr>
          <p:spPr bwMode="auto">
            <a:xfrm>
              <a:off x="1494" y="1864"/>
              <a:ext cx="2009" cy="389"/>
            </a:xfrm>
            <a:custGeom>
              <a:avLst/>
              <a:gdLst>
                <a:gd name="T0" fmla="*/ 0 w 2811"/>
                <a:gd name="T1" fmla="*/ 86 h 644"/>
                <a:gd name="T2" fmla="*/ 127 w 2811"/>
                <a:gd name="T3" fmla="*/ 39 h 644"/>
                <a:gd name="T4" fmla="*/ 210 w 2811"/>
                <a:gd name="T5" fmla="*/ 18 h 644"/>
                <a:gd name="T6" fmla="*/ 313 w 2811"/>
                <a:gd name="T7" fmla="*/ 4 h 644"/>
                <a:gd name="T8" fmla="*/ 445 w 2811"/>
                <a:gd name="T9" fmla="*/ 1 h 644"/>
                <a:gd name="T10" fmla="*/ 581 w 2811"/>
                <a:gd name="T11" fmla="*/ 13 h 644"/>
                <a:gd name="T12" fmla="*/ 733 w 2811"/>
                <a:gd name="T13" fmla="*/ 43 h 6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11"/>
                <a:gd name="T22" fmla="*/ 0 h 644"/>
                <a:gd name="T23" fmla="*/ 2811 w 2811"/>
                <a:gd name="T24" fmla="*/ 644 h 6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11" h="644">
                  <a:moveTo>
                    <a:pt x="0" y="644"/>
                  </a:moveTo>
                  <a:cubicBezTo>
                    <a:pt x="81" y="585"/>
                    <a:pt x="354" y="376"/>
                    <a:pt x="488" y="292"/>
                  </a:cubicBezTo>
                  <a:cubicBezTo>
                    <a:pt x="622" y="208"/>
                    <a:pt x="688" y="181"/>
                    <a:pt x="807" y="137"/>
                  </a:cubicBezTo>
                  <a:cubicBezTo>
                    <a:pt x="926" y="93"/>
                    <a:pt x="1051" y="49"/>
                    <a:pt x="1200" y="28"/>
                  </a:cubicBezTo>
                  <a:cubicBezTo>
                    <a:pt x="1349" y="7"/>
                    <a:pt x="1533" y="0"/>
                    <a:pt x="1704" y="12"/>
                  </a:cubicBezTo>
                  <a:cubicBezTo>
                    <a:pt x="1875" y="24"/>
                    <a:pt x="2042" y="45"/>
                    <a:pt x="2226" y="98"/>
                  </a:cubicBezTo>
                  <a:cubicBezTo>
                    <a:pt x="2410" y="151"/>
                    <a:pt x="2689" y="281"/>
                    <a:pt x="2811" y="329"/>
                  </a:cubicBezTo>
                </a:path>
              </a:pathLst>
            </a:custGeom>
            <a:noFill/>
            <a:ln w="76200">
              <a:solidFill>
                <a:schemeClr val="hlink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78" name="Text Box 350"/>
            <p:cNvSpPr txBox="1">
              <a:spLocks noChangeArrowheads="1"/>
            </p:cNvSpPr>
            <p:nvPr/>
          </p:nvSpPr>
          <p:spPr bwMode="auto">
            <a:xfrm>
              <a:off x="884" y="2574"/>
              <a:ext cx="7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   发送端</a:t>
              </a:r>
            </a:p>
            <a:p>
              <a:r>
                <a:rPr kumimoji="1" lang="zh-CN" altLang="en-US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邮件服务器</a:t>
              </a:r>
            </a:p>
          </p:txBody>
        </p:sp>
        <p:sp>
          <p:nvSpPr>
            <p:cNvPr id="41379" name="Line 353"/>
            <p:cNvSpPr>
              <a:spLocks noChangeShapeType="1"/>
            </p:cNvSpPr>
            <p:nvPr/>
          </p:nvSpPr>
          <p:spPr bwMode="auto">
            <a:xfrm flipV="1">
              <a:off x="567" y="2160"/>
              <a:ext cx="239" cy="50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80" name="Text Box 354"/>
            <p:cNvSpPr txBox="1">
              <a:spLocks noChangeArrowheads="1"/>
            </p:cNvSpPr>
            <p:nvPr/>
          </p:nvSpPr>
          <p:spPr bwMode="auto">
            <a:xfrm>
              <a:off x="204" y="2619"/>
              <a:ext cx="6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用户代理</a:t>
              </a:r>
            </a:p>
          </p:txBody>
        </p:sp>
        <p:sp>
          <p:nvSpPr>
            <p:cNvPr id="41381" name="Text Box 355"/>
            <p:cNvSpPr txBox="1">
              <a:spLocks noChangeArrowheads="1"/>
            </p:cNvSpPr>
            <p:nvPr/>
          </p:nvSpPr>
          <p:spPr bwMode="auto">
            <a:xfrm>
              <a:off x="3357" y="1573"/>
              <a:ext cx="6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用户邮箱</a:t>
              </a:r>
            </a:p>
          </p:txBody>
        </p:sp>
        <p:sp>
          <p:nvSpPr>
            <p:cNvPr id="41382" name="Line 356"/>
            <p:cNvSpPr>
              <a:spLocks noChangeShapeType="1"/>
            </p:cNvSpPr>
            <p:nvPr/>
          </p:nvSpPr>
          <p:spPr bwMode="auto">
            <a:xfrm rot="10800000" flipV="1">
              <a:off x="3510" y="1803"/>
              <a:ext cx="141" cy="184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83" name="Line 358"/>
            <p:cNvSpPr>
              <a:spLocks noChangeShapeType="1"/>
            </p:cNvSpPr>
            <p:nvPr/>
          </p:nvSpPr>
          <p:spPr bwMode="auto">
            <a:xfrm flipH="1" flipV="1">
              <a:off x="3556" y="2438"/>
              <a:ext cx="231" cy="181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84" name="Line 359"/>
            <p:cNvSpPr>
              <a:spLocks noChangeShapeType="1"/>
            </p:cNvSpPr>
            <p:nvPr/>
          </p:nvSpPr>
          <p:spPr bwMode="auto">
            <a:xfrm flipV="1">
              <a:off x="1247" y="2457"/>
              <a:ext cx="316" cy="16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85" name="Text Box 376"/>
            <p:cNvSpPr txBox="1">
              <a:spLocks noChangeArrowheads="1"/>
            </p:cNvSpPr>
            <p:nvPr/>
          </p:nvSpPr>
          <p:spPr bwMode="auto">
            <a:xfrm>
              <a:off x="2018" y="1621"/>
              <a:ext cx="9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600">
                  <a:solidFill>
                    <a:schemeClr val="accent2"/>
                  </a:solidFill>
                  <a:latin typeface="Arial" charset="0"/>
                  <a:ea typeface="黑体" pitchFamily="2" charset="-122"/>
                </a:rPr>
                <a:t>发送邮件</a:t>
              </a:r>
              <a:r>
                <a:rPr kumimoji="1" lang="en-US" altLang="zh-CN" sz="1600">
                  <a:solidFill>
                    <a:schemeClr val="accent2"/>
                  </a:solidFill>
                </a:rPr>
                <a:t>SMTP</a:t>
              </a:r>
              <a:endParaRPr kumimoji="1" lang="zh-CN" altLang="en-US" sz="1600">
                <a:solidFill>
                  <a:schemeClr val="accent2"/>
                </a:solidFill>
                <a:latin typeface="Arial" charset="0"/>
                <a:ea typeface="黑体" pitchFamily="2" charset="-122"/>
              </a:endParaRPr>
            </a:p>
          </p:txBody>
        </p:sp>
        <p:graphicFrame>
          <p:nvGraphicFramePr>
            <p:cNvPr id="41329" name="Object 383"/>
            <p:cNvGraphicFramePr>
              <a:graphicFrameLocks noChangeAspect="1"/>
            </p:cNvGraphicFramePr>
            <p:nvPr/>
          </p:nvGraphicFramePr>
          <p:xfrm>
            <a:off x="1984" y="1995"/>
            <a:ext cx="1123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38" name="VISIO" r:id="rId4" imgW="1689840" imgH="964440" progId="Visio.Drawing.11">
                    <p:embed/>
                  </p:oleObj>
                </mc:Choice>
                <mc:Fallback>
                  <p:oleObj name="VISIO" r:id="rId4" imgW="1689840" imgH="964440" progId="Visio.Drawing.11">
                    <p:embed/>
                    <p:pic>
                      <p:nvPicPr>
                        <p:cNvPr id="0" name="Object 3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4" y="1995"/>
                          <a:ext cx="1123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5400" dir="54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86" name="Text Box 384"/>
            <p:cNvSpPr txBox="1">
              <a:spLocks noChangeArrowheads="1"/>
            </p:cNvSpPr>
            <p:nvPr/>
          </p:nvSpPr>
          <p:spPr bwMode="auto">
            <a:xfrm>
              <a:off x="2261" y="2074"/>
              <a:ext cx="5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因特网</a:t>
              </a:r>
            </a:p>
          </p:txBody>
        </p:sp>
        <p:sp>
          <p:nvSpPr>
            <p:cNvPr id="41387" name="Text Box 376"/>
            <p:cNvSpPr txBox="1">
              <a:spLocks noChangeArrowheads="1"/>
            </p:cNvSpPr>
            <p:nvPr/>
          </p:nvSpPr>
          <p:spPr bwMode="auto">
            <a:xfrm>
              <a:off x="751" y="1675"/>
              <a:ext cx="9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600">
                  <a:solidFill>
                    <a:schemeClr val="accent2"/>
                  </a:solidFill>
                  <a:latin typeface="Arial" charset="0"/>
                  <a:ea typeface="黑体" pitchFamily="2" charset="-122"/>
                </a:rPr>
                <a:t>发送邮件</a:t>
              </a:r>
              <a:r>
                <a:rPr kumimoji="1" lang="en-US" altLang="zh-CN" sz="1600">
                  <a:solidFill>
                    <a:schemeClr val="accent2"/>
                  </a:solidFill>
                </a:rPr>
                <a:t>SMTP</a:t>
              </a:r>
              <a:endParaRPr kumimoji="1" lang="zh-CN" altLang="en-US" sz="1600">
                <a:solidFill>
                  <a:schemeClr val="accent2"/>
                </a:solidFill>
                <a:latin typeface="Arial" charset="0"/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内容占位符 2"/>
          <p:cNvSpPr>
            <a:spLocks/>
          </p:cNvSpPr>
          <p:nvPr/>
        </p:nvSpPr>
        <p:spPr bwMode="auto">
          <a:xfrm>
            <a:off x="396875" y="917575"/>
            <a:ext cx="5603875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US" altLang="zh-CN" b="1" dirty="0"/>
              <a:t>SMTP</a:t>
            </a:r>
            <a:r>
              <a:rPr lang="zh-CN" altLang="en-US" b="1" dirty="0"/>
              <a:t>是请求</a:t>
            </a:r>
            <a:r>
              <a:rPr lang="en-US" altLang="zh-CN" b="1" dirty="0"/>
              <a:t>/</a:t>
            </a:r>
            <a:r>
              <a:rPr lang="zh-CN" altLang="en-US" b="1" dirty="0"/>
              <a:t>响应协议，监听</a:t>
            </a:r>
            <a:r>
              <a:rPr lang="en-US" altLang="zh-CN" b="1" dirty="0">
                <a:solidFill>
                  <a:srgbClr val="C00000"/>
                </a:solidFill>
              </a:rPr>
              <a:t>25</a:t>
            </a:r>
            <a:r>
              <a:rPr lang="zh-CN" altLang="en-US" b="1" dirty="0">
                <a:solidFill>
                  <a:srgbClr val="C00000"/>
                </a:solidFill>
              </a:rPr>
              <a:t>号端口</a:t>
            </a:r>
            <a:r>
              <a:rPr lang="zh-CN" altLang="en-US" b="1" dirty="0"/>
              <a:t>，用于接收用户的</a:t>
            </a:r>
            <a:r>
              <a:rPr lang="en-US" altLang="zh-CN" b="1" dirty="0"/>
              <a:t>Mail</a:t>
            </a:r>
            <a:r>
              <a:rPr lang="zh-CN" altLang="en-US" b="1" dirty="0"/>
              <a:t>请求，并与远端</a:t>
            </a:r>
            <a:r>
              <a:rPr lang="en-US" altLang="zh-CN" b="1" dirty="0"/>
              <a:t>Mail</a:t>
            </a:r>
            <a:r>
              <a:rPr lang="zh-CN" altLang="en-US" b="1" dirty="0"/>
              <a:t>服务器建立</a:t>
            </a:r>
            <a:r>
              <a:rPr lang="en-US" altLang="zh-CN" b="1" dirty="0"/>
              <a:t>SMTP</a:t>
            </a:r>
            <a:r>
              <a:rPr lang="zh-CN" altLang="en-US" b="1" dirty="0"/>
              <a:t>连接。</a:t>
            </a:r>
            <a:endParaRPr lang="en-US" altLang="zh-CN" b="1" dirty="0"/>
          </a:p>
        </p:txBody>
      </p:sp>
      <p:graphicFrame>
        <p:nvGraphicFramePr>
          <p:cNvPr id="73731" name="Object 1"/>
          <p:cNvGraphicFramePr>
            <a:graphicFrameLocks noChangeAspect="1"/>
          </p:cNvGraphicFramePr>
          <p:nvPr/>
        </p:nvGraphicFramePr>
        <p:xfrm>
          <a:off x="684213" y="2139950"/>
          <a:ext cx="5040312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1" name="Visio" r:id="rId4" imgW="2800731" imgH="1655064" progId="Visio.Drawing.11">
                  <p:embed/>
                </p:oleObj>
              </mc:Choice>
              <mc:Fallback>
                <p:oleObj name="Visio" r:id="rId4" imgW="2800731" imgH="165506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139950"/>
                        <a:ext cx="5040312" cy="268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内容占位符 2"/>
          <p:cNvSpPr>
            <a:spLocks/>
          </p:cNvSpPr>
          <p:nvPr/>
        </p:nvSpPr>
        <p:spPr bwMode="auto">
          <a:xfrm>
            <a:off x="323850" y="844550"/>
            <a:ext cx="6554788" cy="158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9388" indent="-179388" eaLnBrk="0" hangingPunct="0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zh-CN" b="1" dirty="0" err="1">
                <a:solidFill>
                  <a:srgbClr val="007D7A"/>
                </a:solidFill>
                <a:ea typeface="+mj-ea"/>
              </a:rPr>
              <a:t>Smtp</a:t>
            </a:r>
            <a:r>
              <a:rPr lang="zh-CN" altLang="en-US" b="1" dirty="0">
                <a:solidFill>
                  <a:srgbClr val="007D7A"/>
                </a:solidFill>
                <a:ea typeface="+mj-ea"/>
              </a:rPr>
              <a:t>工作机制</a:t>
            </a:r>
          </a:p>
          <a:p>
            <a:pPr marL="179388" indent="-179388" eaLnBrk="0" hangingPunct="0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altLang="zh-CN" b="1" dirty="0"/>
              <a:t>SMTP</a:t>
            </a:r>
            <a:r>
              <a:rPr lang="zh-CN" altLang="en-US" b="1" dirty="0"/>
              <a:t>通常有两种工作模式：</a:t>
            </a:r>
          </a:p>
          <a:p>
            <a:pPr marL="179388" indent="-179388" eaLnBrk="0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   发送</a:t>
            </a:r>
            <a:r>
              <a:rPr lang="en-US" altLang="zh-CN" b="1" dirty="0">
                <a:solidFill>
                  <a:srgbClr val="C00000"/>
                </a:solidFill>
              </a:rPr>
              <a:t>SMTP </a:t>
            </a:r>
            <a:r>
              <a:rPr lang="zh-CN" altLang="en-US" b="1" dirty="0"/>
              <a:t>和 </a:t>
            </a:r>
            <a:r>
              <a:rPr lang="zh-CN" altLang="en-US" b="1" dirty="0">
                <a:solidFill>
                  <a:srgbClr val="C00000"/>
                </a:solidFill>
              </a:rPr>
              <a:t>中转</a:t>
            </a:r>
            <a:r>
              <a:rPr lang="en-US" altLang="zh-CN" b="1" dirty="0">
                <a:solidFill>
                  <a:srgbClr val="C00000"/>
                </a:solidFill>
              </a:rPr>
              <a:t>SMTP</a:t>
            </a:r>
            <a:r>
              <a:rPr lang="zh-CN" altLang="en-US" b="1" dirty="0"/>
              <a:t>。</a:t>
            </a:r>
          </a:p>
        </p:txBody>
      </p:sp>
      <p:grpSp>
        <p:nvGrpSpPr>
          <p:cNvPr id="50213" name="Group 37"/>
          <p:cNvGrpSpPr>
            <a:grpSpLocks/>
          </p:cNvGrpSpPr>
          <p:nvPr/>
        </p:nvGrpSpPr>
        <p:grpSpPr bwMode="auto">
          <a:xfrm>
            <a:off x="350838" y="2166938"/>
            <a:ext cx="2540000" cy="2192337"/>
            <a:chOff x="68" y="1348"/>
            <a:chExt cx="1715" cy="1480"/>
          </a:xfrm>
        </p:grpSpPr>
        <p:sp>
          <p:nvSpPr>
            <p:cNvPr id="1137026" name="Rectangle 386"/>
            <p:cNvSpPr>
              <a:spLocks noChangeArrowheads="1"/>
            </p:cNvSpPr>
            <p:nvPr/>
          </p:nvSpPr>
          <p:spPr bwMode="auto">
            <a:xfrm>
              <a:off x="1157" y="1732"/>
              <a:ext cx="543" cy="1096"/>
            </a:xfrm>
            <a:prstGeom prst="rect">
              <a:avLst/>
            </a:prstGeom>
            <a:solidFill>
              <a:srgbClr val="66FF66"/>
            </a:solidFill>
            <a:ln w="19050" algn="ctr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37027" name="Rectangle 387"/>
            <p:cNvSpPr>
              <a:spLocks noChangeArrowheads="1"/>
            </p:cNvSpPr>
            <p:nvPr/>
          </p:nvSpPr>
          <p:spPr bwMode="auto">
            <a:xfrm>
              <a:off x="68" y="1732"/>
              <a:ext cx="545" cy="109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5807" name="Line 388"/>
            <p:cNvSpPr>
              <a:spLocks noChangeShapeType="1"/>
            </p:cNvSpPr>
            <p:nvPr/>
          </p:nvSpPr>
          <p:spPr bwMode="auto">
            <a:xfrm>
              <a:off x="449" y="2011"/>
              <a:ext cx="753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8" name="Text Box 391"/>
            <p:cNvSpPr txBox="1">
              <a:spLocks noChangeArrowheads="1"/>
            </p:cNvSpPr>
            <p:nvPr/>
          </p:nvSpPr>
          <p:spPr bwMode="auto">
            <a:xfrm>
              <a:off x="609" y="1481"/>
              <a:ext cx="471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600">
                  <a:solidFill>
                    <a:schemeClr val="tx1"/>
                  </a:solidFill>
                  <a:latin typeface="Arial" charset="0"/>
                  <a:ea typeface="黑体" pitchFamily="2" charset="-122"/>
                </a:rPr>
                <a:t>发送</a:t>
              </a:r>
            </a:p>
            <a:p>
              <a:pPr algn="ctr"/>
              <a:r>
                <a:rPr kumimoji="1" lang="zh-CN" altLang="en-US" sz="1600">
                  <a:solidFill>
                    <a:schemeClr val="tx1"/>
                  </a:solidFill>
                  <a:latin typeface="Arial" charset="0"/>
                  <a:ea typeface="黑体" pitchFamily="2" charset="-122"/>
                </a:rPr>
                <a:t>邮件</a:t>
              </a:r>
            </a:p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Arial" charset="0"/>
                  <a:ea typeface="黑体" pitchFamily="2" charset="-122"/>
                </a:rPr>
                <a:t>SMTP</a:t>
              </a:r>
            </a:p>
          </p:txBody>
        </p:sp>
        <p:sp>
          <p:nvSpPr>
            <p:cNvPr id="75809" name="Text Box 394"/>
            <p:cNvSpPr txBox="1">
              <a:spLocks noChangeArrowheads="1"/>
            </p:cNvSpPr>
            <p:nvPr/>
          </p:nvSpPr>
          <p:spPr bwMode="auto">
            <a:xfrm>
              <a:off x="658" y="2010"/>
              <a:ext cx="3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chemeClr val="tx1"/>
                  </a:solidFill>
                  <a:latin typeface="Arial" charset="0"/>
                  <a:ea typeface="黑体" pitchFamily="2" charset="-122"/>
                </a:rPr>
                <a:t>TCP</a:t>
              </a:r>
            </a:p>
            <a:p>
              <a:r>
                <a:rPr kumimoji="1" lang="zh-CN" altLang="en-US" sz="1600">
                  <a:solidFill>
                    <a:schemeClr val="tx1"/>
                  </a:solidFill>
                  <a:latin typeface="Arial" charset="0"/>
                  <a:ea typeface="黑体" pitchFamily="2" charset="-122"/>
                </a:rPr>
                <a:t>连接</a:t>
              </a:r>
            </a:p>
          </p:txBody>
        </p:sp>
        <p:sp>
          <p:nvSpPr>
            <p:cNvPr id="75810" name="Text Box 396"/>
            <p:cNvSpPr txBox="1">
              <a:spLocks noChangeArrowheads="1"/>
            </p:cNvSpPr>
            <p:nvPr/>
          </p:nvSpPr>
          <p:spPr bwMode="auto">
            <a:xfrm>
              <a:off x="1027" y="1348"/>
              <a:ext cx="7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600">
                  <a:solidFill>
                    <a:schemeClr val="tx1"/>
                  </a:solidFill>
                  <a:latin typeface="Arial" charset="0"/>
                  <a:ea typeface="黑体" pitchFamily="2" charset="-122"/>
                </a:rPr>
                <a:t>发送方</a:t>
              </a:r>
            </a:p>
            <a:p>
              <a:pPr algn="ctr"/>
              <a:r>
                <a:rPr kumimoji="1" lang="zh-CN" altLang="en-US" sz="1600">
                  <a:solidFill>
                    <a:schemeClr val="tx1"/>
                  </a:solidFill>
                  <a:latin typeface="Arial" charset="0"/>
                  <a:ea typeface="黑体" pitchFamily="2" charset="-122"/>
                </a:rPr>
                <a:t>邮件服务器</a:t>
              </a:r>
            </a:p>
          </p:txBody>
        </p:sp>
        <p:sp>
          <p:nvSpPr>
            <p:cNvPr id="75811" name="Oval 397"/>
            <p:cNvSpPr>
              <a:spLocks noChangeArrowheads="1"/>
            </p:cNvSpPr>
            <p:nvPr/>
          </p:nvSpPr>
          <p:spPr bwMode="auto">
            <a:xfrm>
              <a:off x="113" y="1784"/>
              <a:ext cx="453" cy="45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Arial" charset="0"/>
                  <a:ea typeface="黑体" pitchFamily="2" charset="-122"/>
                </a:rPr>
                <a:t>SMTP</a:t>
              </a:r>
            </a:p>
            <a:p>
              <a:pPr algn="ctr"/>
              <a:r>
                <a:rPr kumimoji="1" lang="zh-CN" altLang="en-US" sz="1600">
                  <a:solidFill>
                    <a:schemeClr val="tx1"/>
                  </a:solidFill>
                  <a:latin typeface="Arial" charset="0"/>
                  <a:ea typeface="黑体" pitchFamily="2" charset="-122"/>
                </a:rPr>
                <a:t>客户</a:t>
              </a:r>
            </a:p>
          </p:txBody>
        </p:sp>
        <p:sp>
          <p:nvSpPr>
            <p:cNvPr id="75812" name="Oval 405"/>
            <p:cNvSpPr>
              <a:spLocks noChangeArrowheads="1"/>
            </p:cNvSpPr>
            <p:nvPr/>
          </p:nvSpPr>
          <p:spPr bwMode="auto">
            <a:xfrm>
              <a:off x="1203" y="1784"/>
              <a:ext cx="453" cy="453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Arial" charset="0"/>
                  <a:ea typeface="黑体" pitchFamily="2" charset="-122"/>
                </a:rPr>
                <a:t>SMTP</a:t>
              </a:r>
            </a:p>
            <a:p>
              <a:pPr algn="ctr"/>
              <a:r>
                <a:rPr kumimoji="1" lang="zh-CN" altLang="en-US" sz="1600">
                  <a:solidFill>
                    <a:schemeClr val="tx1"/>
                  </a:solidFill>
                  <a:latin typeface="Arial" charset="0"/>
                  <a:ea typeface="黑体" pitchFamily="2" charset="-122"/>
                </a:rPr>
                <a:t>服务器</a:t>
              </a:r>
            </a:p>
          </p:txBody>
        </p:sp>
      </p:grpSp>
      <p:grpSp>
        <p:nvGrpSpPr>
          <p:cNvPr id="50203" name="Group 27"/>
          <p:cNvGrpSpPr>
            <a:grpSpLocks/>
          </p:cNvGrpSpPr>
          <p:nvPr/>
        </p:nvGrpSpPr>
        <p:grpSpPr bwMode="auto">
          <a:xfrm>
            <a:off x="4643438" y="2166938"/>
            <a:ext cx="1727200" cy="2192337"/>
            <a:chOff x="3302" y="1320"/>
            <a:chExt cx="1166" cy="1480"/>
          </a:xfrm>
        </p:grpSpPr>
        <p:sp>
          <p:nvSpPr>
            <p:cNvPr id="2" name="Rectangle 385"/>
            <p:cNvSpPr>
              <a:spLocks noChangeArrowheads="1"/>
            </p:cNvSpPr>
            <p:nvPr/>
          </p:nvSpPr>
          <p:spPr bwMode="auto">
            <a:xfrm>
              <a:off x="3856" y="1711"/>
              <a:ext cx="544" cy="1089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solidFill>
                  <a:schemeClr val="hlink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75799" name="Text Box 390"/>
            <p:cNvSpPr txBox="1">
              <a:spLocks noChangeArrowheads="1"/>
            </p:cNvSpPr>
            <p:nvPr/>
          </p:nvSpPr>
          <p:spPr bwMode="auto">
            <a:xfrm>
              <a:off x="3335" y="1739"/>
              <a:ext cx="4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chemeClr val="hlink"/>
                  </a:solidFill>
                  <a:latin typeface="Arial" charset="0"/>
                  <a:ea typeface="黑体" pitchFamily="2" charset="-122"/>
                </a:rPr>
                <a:t>POP3</a:t>
              </a:r>
            </a:p>
          </p:txBody>
        </p:sp>
        <p:sp>
          <p:nvSpPr>
            <p:cNvPr id="75800" name="Text Box 393"/>
            <p:cNvSpPr txBox="1">
              <a:spLocks noChangeArrowheads="1"/>
            </p:cNvSpPr>
            <p:nvPr/>
          </p:nvSpPr>
          <p:spPr bwMode="auto">
            <a:xfrm>
              <a:off x="3350" y="1439"/>
              <a:ext cx="3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600">
                  <a:solidFill>
                    <a:schemeClr val="hlink"/>
                  </a:solidFill>
                  <a:latin typeface="Arial" charset="0"/>
                  <a:ea typeface="黑体" pitchFamily="2" charset="-122"/>
                </a:rPr>
                <a:t>读取</a:t>
              </a:r>
            </a:p>
            <a:p>
              <a:r>
                <a:rPr kumimoji="1" lang="zh-CN" altLang="en-US" sz="1600">
                  <a:solidFill>
                    <a:schemeClr val="hlink"/>
                  </a:solidFill>
                  <a:latin typeface="Arial" charset="0"/>
                  <a:ea typeface="黑体" pitchFamily="2" charset="-122"/>
                </a:rPr>
                <a:t>邮件</a:t>
              </a:r>
            </a:p>
          </p:txBody>
        </p:sp>
        <p:sp>
          <p:nvSpPr>
            <p:cNvPr id="75801" name="Text Box 395"/>
            <p:cNvSpPr txBox="1">
              <a:spLocks noChangeArrowheads="1"/>
            </p:cNvSpPr>
            <p:nvPr/>
          </p:nvSpPr>
          <p:spPr bwMode="auto">
            <a:xfrm>
              <a:off x="3350" y="1980"/>
              <a:ext cx="3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chemeClr val="hlink"/>
                  </a:solidFill>
                  <a:latin typeface="Arial" charset="0"/>
                  <a:ea typeface="黑体" pitchFamily="2" charset="-122"/>
                </a:rPr>
                <a:t>TCP</a:t>
              </a:r>
            </a:p>
            <a:p>
              <a:r>
                <a:rPr kumimoji="1" lang="zh-CN" altLang="en-US" sz="1600">
                  <a:solidFill>
                    <a:schemeClr val="hlink"/>
                  </a:solidFill>
                  <a:latin typeface="Arial" charset="0"/>
                  <a:ea typeface="黑体" pitchFamily="2" charset="-122"/>
                </a:rPr>
                <a:t>连接</a:t>
              </a:r>
            </a:p>
          </p:txBody>
        </p:sp>
        <p:sp>
          <p:nvSpPr>
            <p:cNvPr id="75802" name="Oval 398"/>
            <p:cNvSpPr>
              <a:spLocks noChangeArrowheads="1"/>
            </p:cNvSpPr>
            <p:nvPr/>
          </p:nvSpPr>
          <p:spPr bwMode="auto">
            <a:xfrm>
              <a:off x="3901" y="1756"/>
              <a:ext cx="453" cy="453"/>
            </a:xfrm>
            <a:prstGeom prst="ellipse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600">
                  <a:solidFill>
                    <a:schemeClr val="hlink"/>
                  </a:solidFill>
                  <a:latin typeface="Arial" charset="0"/>
                  <a:ea typeface="黑体" pitchFamily="2" charset="-122"/>
                </a:rPr>
                <a:t>POP3</a:t>
              </a:r>
            </a:p>
            <a:p>
              <a:pPr algn="ctr"/>
              <a:r>
                <a:rPr kumimoji="1" lang="zh-CN" altLang="en-US" sz="1600">
                  <a:solidFill>
                    <a:schemeClr val="hlink"/>
                  </a:solidFill>
                  <a:latin typeface="Arial" charset="0"/>
                  <a:ea typeface="黑体" pitchFamily="2" charset="-122"/>
                </a:rPr>
                <a:t>客户</a:t>
              </a:r>
            </a:p>
          </p:txBody>
        </p:sp>
        <p:sp>
          <p:nvSpPr>
            <p:cNvPr id="75803" name="Text Box 407"/>
            <p:cNvSpPr txBox="1">
              <a:spLocks noChangeArrowheads="1"/>
            </p:cNvSpPr>
            <p:nvPr/>
          </p:nvSpPr>
          <p:spPr bwMode="auto">
            <a:xfrm>
              <a:off x="3840" y="1320"/>
              <a:ext cx="62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600">
                  <a:solidFill>
                    <a:schemeClr val="hlink"/>
                  </a:solidFill>
                  <a:latin typeface="Arial" charset="0"/>
                  <a:ea typeface="黑体" pitchFamily="2" charset="-122"/>
                </a:rPr>
                <a:t>收件人</a:t>
              </a:r>
            </a:p>
            <a:p>
              <a:pPr algn="ctr"/>
              <a:r>
                <a:rPr kumimoji="1" lang="zh-CN" altLang="en-US" sz="1600">
                  <a:solidFill>
                    <a:schemeClr val="hlink"/>
                  </a:solidFill>
                  <a:latin typeface="Arial" charset="0"/>
                  <a:ea typeface="黑体" pitchFamily="2" charset="-122"/>
                </a:rPr>
                <a:t>用户代理</a:t>
              </a:r>
            </a:p>
          </p:txBody>
        </p:sp>
        <p:sp>
          <p:nvSpPr>
            <p:cNvPr id="75804" name="Line 408"/>
            <p:cNvSpPr>
              <a:spLocks noChangeShapeType="1"/>
            </p:cNvSpPr>
            <p:nvPr/>
          </p:nvSpPr>
          <p:spPr bwMode="auto">
            <a:xfrm flipV="1">
              <a:off x="3302" y="1983"/>
              <a:ext cx="635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204" name="Group 28"/>
          <p:cNvGrpSpPr>
            <a:grpSpLocks/>
          </p:cNvGrpSpPr>
          <p:nvPr/>
        </p:nvGrpSpPr>
        <p:grpSpPr bwMode="auto">
          <a:xfrm>
            <a:off x="2006600" y="2166938"/>
            <a:ext cx="2851150" cy="2192337"/>
            <a:chOff x="1477" y="1348"/>
            <a:chExt cx="1925" cy="1480"/>
          </a:xfrm>
        </p:grpSpPr>
        <p:sp>
          <p:nvSpPr>
            <p:cNvPr id="75790" name="Text Box 392"/>
            <p:cNvSpPr txBox="1">
              <a:spLocks noChangeArrowheads="1"/>
            </p:cNvSpPr>
            <p:nvPr/>
          </p:nvSpPr>
          <p:spPr bwMode="auto">
            <a:xfrm>
              <a:off x="2063" y="2124"/>
              <a:ext cx="66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600">
                  <a:solidFill>
                    <a:schemeClr val="hlink"/>
                  </a:solidFill>
                  <a:latin typeface="Arial" charset="0"/>
                  <a:ea typeface="黑体" pitchFamily="2" charset="-122"/>
                </a:rPr>
                <a:t>发送邮件 </a:t>
              </a:r>
            </a:p>
            <a:p>
              <a:pPr algn="ctr"/>
              <a:r>
                <a:rPr kumimoji="1" lang="en-US" altLang="zh-CN" sz="1600">
                  <a:solidFill>
                    <a:schemeClr val="hlink"/>
                  </a:solidFill>
                  <a:latin typeface="Arial" charset="0"/>
                  <a:ea typeface="黑体" pitchFamily="2" charset="-122"/>
                </a:rPr>
                <a:t>SMTP</a:t>
              </a:r>
            </a:p>
          </p:txBody>
        </p:sp>
        <p:sp>
          <p:nvSpPr>
            <p:cNvPr id="75791" name="Text Box 400"/>
            <p:cNvSpPr txBox="1">
              <a:spLocks noChangeArrowheads="1"/>
            </p:cNvSpPr>
            <p:nvPr/>
          </p:nvSpPr>
          <p:spPr bwMode="auto">
            <a:xfrm>
              <a:off x="2646" y="1348"/>
              <a:ext cx="7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600">
                  <a:solidFill>
                    <a:schemeClr val="hlink"/>
                  </a:solidFill>
                  <a:latin typeface="Arial" charset="0"/>
                  <a:ea typeface="黑体" pitchFamily="2" charset="-122"/>
                </a:rPr>
                <a:t>接收方</a:t>
              </a:r>
            </a:p>
            <a:p>
              <a:pPr algn="ctr"/>
              <a:r>
                <a:rPr kumimoji="1" lang="zh-CN" altLang="en-US" sz="1600">
                  <a:solidFill>
                    <a:schemeClr val="hlink"/>
                  </a:solidFill>
                  <a:latin typeface="Arial" charset="0"/>
                  <a:ea typeface="黑体" pitchFamily="2" charset="-122"/>
                </a:rPr>
                <a:t>邮件服务器</a:t>
              </a:r>
            </a:p>
          </p:txBody>
        </p:sp>
        <p:sp>
          <p:nvSpPr>
            <p:cNvPr id="1137041" name="Rectangle 401"/>
            <p:cNvSpPr>
              <a:spLocks noChangeArrowheads="1"/>
            </p:cNvSpPr>
            <p:nvPr/>
          </p:nvSpPr>
          <p:spPr bwMode="auto">
            <a:xfrm>
              <a:off x="2766" y="1739"/>
              <a:ext cx="543" cy="1089"/>
            </a:xfrm>
            <a:prstGeom prst="rect">
              <a:avLst/>
            </a:prstGeom>
            <a:solidFill>
              <a:srgbClr val="66FF66"/>
            </a:solidFill>
            <a:ln w="19050" algn="ctr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solidFill>
                  <a:schemeClr val="hlink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75793" name="Oval 402"/>
            <p:cNvSpPr>
              <a:spLocks noChangeArrowheads="1"/>
            </p:cNvSpPr>
            <p:nvPr/>
          </p:nvSpPr>
          <p:spPr bwMode="auto">
            <a:xfrm>
              <a:off x="2813" y="2283"/>
              <a:ext cx="453" cy="453"/>
            </a:xfrm>
            <a:prstGeom prst="ellipse">
              <a:avLst/>
            </a:prstGeom>
            <a:solidFill>
              <a:srgbClr val="FFCCFF"/>
            </a:solidFill>
            <a:ln w="9525" algn="ctr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600">
                  <a:solidFill>
                    <a:schemeClr val="hlink"/>
                  </a:solidFill>
                  <a:latin typeface="Arial" charset="0"/>
                  <a:ea typeface="黑体" pitchFamily="2" charset="-122"/>
                </a:rPr>
                <a:t>SMTP</a:t>
              </a:r>
            </a:p>
            <a:p>
              <a:pPr algn="ctr"/>
              <a:r>
                <a:rPr kumimoji="1" lang="zh-CN" altLang="en-US" sz="1600">
                  <a:solidFill>
                    <a:schemeClr val="hlink"/>
                  </a:solidFill>
                  <a:latin typeface="Arial" charset="0"/>
                  <a:ea typeface="黑体" pitchFamily="2" charset="-122"/>
                </a:rPr>
                <a:t>服务器</a:t>
              </a:r>
            </a:p>
          </p:txBody>
        </p:sp>
        <p:sp>
          <p:nvSpPr>
            <p:cNvPr id="75794" name="Oval 403"/>
            <p:cNvSpPr>
              <a:spLocks noChangeArrowheads="1"/>
            </p:cNvSpPr>
            <p:nvPr/>
          </p:nvSpPr>
          <p:spPr bwMode="auto">
            <a:xfrm>
              <a:off x="2813" y="1784"/>
              <a:ext cx="453" cy="453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600">
                  <a:solidFill>
                    <a:schemeClr val="hlink"/>
                  </a:solidFill>
                  <a:latin typeface="Arial" charset="0"/>
                  <a:ea typeface="黑体" pitchFamily="2" charset="-122"/>
                </a:rPr>
                <a:t>POP3</a:t>
              </a:r>
            </a:p>
            <a:p>
              <a:pPr algn="ctr"/>
              <a:r>
                <a:rPr kumimoji="1" lang="zh-CN" altLang="en-US" sz="1600">
                  <a:solidFill>
                    <a:schemeClr val="hlink"/>
                  </a:solidFill>
                  <a:latin typeface="Arial" charset="0"/>
                  <a:ea typeface="黑体" pitchFamily="2" charset="-122"/>
                </a:rPr>
                <a:t>服务器</a:t>
              </a:r>
            </a:p>
          </p:txBody>
        </p:sp>
        <p:sp>
          <p:nvSpPr>
            <p:cNvPr id="75795" name="Line 404"/>
            <p:cNvSpPr>
              <a:spLocks noChangeShapeType="1"/>
            </p:cNvSpPr>
            <p:nvPr/>
          </p:nvSpPr>
          <p:spPr bwMode="auto">
            <a:xfrm>
              <a:off x="1739" y="2510"/>
              <a:ext cx="1134" cy="1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6" name="Oval 406"/>
            <p:cNvSpPr>
              <a:spLocks noChangeArrowheads="1"/>
            </p:cNvSpPr>
            <p:nvPr/>
          </p:nvSpPr>
          <p:spPr bwMode="auto">
            <a:xfrm>
              <a:off x="1477" y="2283"/>
              <a:ext cx="453" cy="45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600">
                  <a:solidFill>
                    <a:schemeClr val="hlink"/>
                  </a:solidFill>
                  <a:latin typeface="Arial" charset="0"/>
                  <a:ea typeface="黑体" pitchFamily="2" charset="-122"/>
                </a:rPr>
                <a:t>SMTP</a:t>
              </a:r>
            </a:p>
            <a:p>
              <a:pPr algn="ctr"/>
              <a:r>
                <a:rPr kumimoji="1" lang="zh-CN" altLang="en-US" sz="1600">
                  <a:solidFill>
                    <a:schemeClr val="hlink"/>
                  </a:solidFill>
                  <a:latin typeface="Arial" charset="0"/>
                  <a:ea typeface="黑体" pitchFamily="2" charset="-122"/>
                </a:rPr>
                <a:t>客户</a:t>
              </a:r>
            </a:p>
          </p:txBody>
        </p:sp>
        <p:sp>
          <p:nvSpPr>
            <p:cNvPr id="75797" name="Text Box 409"/>
            <p:cNvSpPr txBox="1">
              <a:spLocks noChangeArrowheads="1"/>
            </p:cNvSpPr>
            <p:nvPr/>
          </p:nvSpPr>
          <p:spPr bwMode="auto">
            <a:xfrm>
              <a:off x="2051" y="2520"/>
              <a:ext cx="6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chemeClr val="hlink"/>
                  </a:solidFill>
                  <a:latin typeface="Arial" charset="0"/>
                  <a:ea typeface="黑体" pitchFamily="2" charset="-122"/>
                </a:rPr>
                <a:t>TCP </a:t>
              </a:r>
              <a:r>
                <a:rPr kumimoji="1" lang="zh-CN" altLang="en-US" sz="1600">
                  <a:solidFill>
                    <a:schemeClr val="hlink"/>
                  </a:solidFill>
                  <a:latin typeface="Arial" charset="0"/>
                  <a:ea typeface="黑体" pitchFamily="2" charset="-122"/>
                </a:rPr>
                <a:t>连接</a:t>
              </a:r>
            </a:p>
          </p:txBody>
        </p:sp>
      </p:grpSp>
      <p:grpSp>
        <p:nvGrpSpPr>
          <p:cNvPr id="50205" name="Group 29"/>
          <p:cNvGrpSpPr>
            <a:grpSpLocks/>
          </p:cNvGrpSpPr>
          <p:nvPr/>
        </p:nvGrpSpPr>
        <p:grpSpPr bwMode="auto">
          <a:xfrm>
            <a:off x="2786063" y="2179638"/>
            <a:ext cx="1819275" cy="2192337"/>
            <a:chOff x="3262" y="1320"/>
            <a:chExt cx="1229" cy="1480"/>
          </a:xfrm>
        </p:grpSpPr>
        <p:sp>
          <p:nvSpPr>
            <p:cNvPr id="1137025" name="Rectangle 385"/>
            <p:cNvSpPr>
              <a:spLocks noChangeArrowheads="1"/>
            </p:cNvSpPr>
            <p:nvPr/>
          </p:nvSpPr>
          <p:spPr bwMode="auto">
            <a:xfrm>
              <a:off x="3856" y="1711"/>
              <a:ext cx="544" cy="1089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36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5784" name="Text Box 390"/>
            <p:cNvSpPr txBox="1">
              <a:spLocks noChangeArrowheads="1"/>
            </p:cNvSpPr>
            <p:nvPr/>
          </p:nvSpPr>
          <p:spPr bwMode="auto">
            <a:xfrm>
              <a:off x="3262" y="1739"/>
              <a:ext cx="490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chemeClr val="tx1"/>
                  </a:solidFill>
                  <a:latin typeface="Arial" charset="0"/>
                  <a:ea typeface="黑体" pitchFamily="2" charset="-122"/>
                </a:rPr>
                <a:t>POP3</a:t>
              </a:r>
            </a:p>
          </p:txBody>
        </p:sp>
        <p:sp>
          <p:nvSpPr>
            <p:cNvPr id="75785" name="Text Box 393"/>
            <p:cNvSpPr txBox="1">
              <a:spLocks noChangeArrowheads="1"/>
            </p:cNvSpPr>
            <p:nvPr/>
          </p:nvSpPr>
          <p:spPr bwMode="auto">
            <a:xfrm>
              <a:off x="3310" y="1401"/>
              <a:ext cx="399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600">
                  <a:solidFill>
                    <a:schemeClr val="tx1"/>
                  </a:solidFill>
                  <a:latin typeface="Arial" charset="0"/>
                  <a:ea typeface="黑体" pitchFamily="2" charset="-122"/>
                </a:rPr>
                <a:t>读取</a:t>
              </a:r>
            </a:p>
            <a:p>
              <a:r>
                <a:rPr kumimoji="1" lang="zh-CN" altLang="en-US" sz="1600">
                  <a:solidFill>
                    <a:schemeClr val="tx1"/>
                  </a:solidFill>
                  <a:latin typeface="Arial" charset="0"/>
                  <a:ea typeface="黑体" pitchFamily="2" charset="-122"/>
                </a:rPr>
                <a:t>邮件</a:t>
              </a:r>
            </a:p>
          </p:txBody>
        </p:sp>
        <p:sp>
          <p:nvSpPr>
            <p:cNvPr id="75786" name="Text Box 395"/>
            <p:cNvSpPr txBox="1">
              <a:spLocks noChangeArrowheads="1"/>
            </p:cNvSpPr>
            <p:nvPr/>
          </p:nvSpPr>
          <p:spPr bwMode="auto">
            <a:xfrm>
              <a:off x="3310" y="2026"/>
              <a:ext cx="399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chemeClr val="tx1"/>
                  </a:solidFill>
                  <a:latin typeface="Arial" charset="0"/>
                  <a:ea typeface="黑体" pitchFamily="2" charset="-122"/>
                </a:rPr>
                <a:t>TCP</a:t>
              </a:r>
            </a:p>
            <a:p>
              <a:r>
                <a:rPr kumimoji="1" lang="zh-CN" altLang="en-US" sz="1600">
                  <a:solidFill>
                    <a:schemeClr val="tx1"/>
                  </a:solidFill>
                  <a:latin typeface="Arial" charset="0"/>
                  <a:ea typeface="黑体" pitchFamily="2" charset="-122"/>
                </a:rPr>
                <a:t>连接</a:t>
              </a:r>
            </a:p>
          </p:txBody>
        </p:sp>
        <p:sp>
          <p:nvSpPr>
            <p:cNvPr id="75787" name="Oval 398"/>
            <p:cNvSpPr>
              <a:spLocks noChangeArrowheads="1"/>
            </p:cNvSpPr>
            <p:nvPr/>
          </p:nvSpPr>
          <p:spPr bwMode="auto">
            <a:xfrm>
              <a:off x="3901" y="1756"/>
              <a:ext cx="453" cy="453"/>
            </a:xfrm>
            <a:prstGeom prst="ellipse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Arial" charset="0"/>
                  <a:ea typeface="黑体" pitchFamily="2" charset="-122"/>
                </a:rPr>
                <a:t>POP3</a:t>
              </a:r>
            </a:p>
            <a:p>
              <a:pPr algn="ctr"/>
              <a:r>
                <a:rPr kumimoji="1" lang="zh-CN" altLang="en-US" sz="1600">
                  <a:solidFill>
                    <a:schemeClr val="tx1"/>
                  </a:solidFill>
                  <a:latin typeface="Arial" charset="0"/>
                  <a:ea typeface="黑体" pitchFamily="2" charset="-122"/>
                </a:rPr>
                <a:t>客户</a:t>
              </a:r>
            </a:p>
          </p:txBody>
        </p:sp>
        <p:sp>
          <p:nvSpPr>
            <p:cNvPr id="75788" name="Text Box 407"/>
            <p:cNvSpPr txBox="1">
              <a:spLocks noChangeArrowheads="1"/>
            </p:cNvSpPr>
            <p:nvPr/>
          </p:nvSpPr>
          <p:spPr bwMode="auto">
            <a:xfrm>
              <a:off x="3817" y="1320"/>
              <a:ext cx="674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600">
                  <a:solidFill>
                    <a:schemeClr val="tx1"/>
                  </a:solidFill>
                  <a:latin typeface="Arial" charset="0"/>
                  <a:ea typeface="黑体" pitchFamily="2" charset="-122"/>
                </a:rPr>
                <a:t>收件人</a:t>
              </a:r>
            </a:p>
            <a:p>
              <a:pPr algn="ctr"/>
              <a:r>
                <a:rPr kumimoji="1" lang="zh-CN" altLang="en-US" sz="1600">
                  <a:solidFill>
                    <a:schemeClr val="tx1"/>
                  </a:solidFill>
                  <a:latin typeface="Arial" charset="0"/>
                  <a:ea typeface="黑体" pitchFamily="2" charset="-122"/>
                </a:rPr>
                <a:t>用户代理</a:t>
              </a:r>
            </a:p>
          </p:txBody>
        </p:sp>
        <p:sp>
          <p:nvSpPr>
            <p:cNvPr id="75789" name="Line 408"/>
            <p:cNvSpPr>
              <a:spLocks noChangeShapeType="1"/>
            </p:cNvSpPr>
            <p:nvPr/>
          </p:nvSpPr>
          <p:spPr bwMode="auto">
            <a:xfrm flipV="1">
              <a:off x="3266" y="1983"/>
              <a:ext cx="635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214" name="内容占位符 2"/>
          <p:cNvSpPr>
            <a:spLocks/>
          </p:cNvSpPr>
          <p:nvPr/>
        </p:nvSpPr>
        <p:spPr bwMode="auto">
          <a:xfrm>
            <a:off x="1358900" y="4643438"/>
            <a:ext cx="2752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9388" indent="-179388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zh-CN" altLang="en-US" sz="1800">
                <a:solidFill>
                  <a:srgbClr val="000099"/>
                </a:solidFill>
              </a:rPr>
              <a:t>查询 </a:t>
            </a:r>
            <a:r>
              <a:rPr lang="en-US" altLang="zh-CN" sz="1800">
                <a:solidFill>
                  <a:srgbClr val="000099"/>
                </a:solidFill>
              </a:rPr>
              <a:t>mail exchanger </a:t>
            </a:r>
            <a:r>
              <a:rPr lang="zh-CN" altLang="en-US" sz="1800">
                <a:solidFill>
                  <a:srgbClr val="000099"/>
                </a:solidFill>
              </a:rPr>
              <a:t>记录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b="1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graphicFrame>
        <p:nvGraphicFramePr>
          <p:cNvPr id="43013" name="Object 1"/>
          <p:cNvGraphicFramePr>
            <a:graphicFrameLocks noChangeAspect="1"/>
          </p:cNvGraphicFramePr>
          <p:nvPr/>
        </p:nvGraphicFramePr>
        <p:xfrm>
          <a:off x="611188" y="2371725"/>
          <a:ext cx="3311525" cy="277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Visio" r:id="rId4" imgW="2122779" imgH="1943281" progId="Visio.Drawing.11">
                  <p:embed/>
                </p:oleObj>
              </mc:Choice>
              <mc:Fallback>
                <p:oleObj name="Visio" r:id="rId4" imgW="2122779" imgH="194328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371725"/>
                        <a:ext cx="3311525" cy="2773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内容占位符 2"/>
          <p:cNvSpPr>
            <a:spLocks/>
          </p:cNvSpPr>
          <p:nvPr/>
        </p:nvSpPr>
        <p:spPr bwMode="auto">
          <a:xfrm>
            <a:off x="4138613" y="2552700"/>
            <a:ext cx="165735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/>
              <a:t>MTA</a:t>
            </a:r>
            <a:r>
              <a:rPr lang="zh-CN" altLang="en-US"/>
              <a:t>负责在互联网上传送邮件，有客户、服务器之分。</a:t>
            </a:r>
          </a:p>
        </p:txBody>
      </p:sp>
      <p:sp>
        <p:nvSpPr>
          <p:cNvPr id="43017" name="内容占位符 2"/>
          <p:cNvSpPr>
            <a:spLocks/>
          </p:cNvSpPr>
          <p:nvPr/>
        </p:nvSpPr>
        <p:spPr bwMode="auto">
          <a:xfrm>
            <a:off x="4068763" y="2481263"/>
            <a:ext cx="2087562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/>
              <a:t>UA</a:t>
            </a:r>
            <a:r>
              <a:rPr lang="zh-CN" altLang="en-US"/>
              <a:t>是用户与邮件系统的接口，为用户提供阅读、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/>
              <a:t>编辑以及管理邮件的客户端应用</a:t>
            </a:r>
          </a:p>
        </p:txBody>
      </p:sp>
      <p:sp>
        <p:nvSpPr>
          <p:cNvPr id="2" name="内容占位符 2"/>
          <p:cNvSpPr>
            <a:spLocks/>
          </p:cNvSpPr>
          <p:nvPr/>
        </p:nvSpPr>
        <p:spPr bwMode="auto">
          <a:xfrm>
            <a:off x="446087" y="857250"/>
            <a:ext cx="5710237" cy="158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Font typeface="Arial" charset="0"/>
              <a:buChar char="•"/>
            </a:pPr>
            <a:r>
              <a:rPr lang="en-US" altLang="en-US" b="1" dirty="0" err="1"/>
              <a:t>邮件工作系统与邮件的发送、接收系统是分开的</a:t>
            </a:r>
            <a:r>
              <a:rPr lang="en-US" altLang="en-US" b="1" dirty="0"/>
              <a:t>：</a:t>
            </a:r>
          </a:p>
          <a:p>
            <a:pPr marL="539750" lvl="1" indent="-274638">
              <a:spcBef>
                <a:spcPct val="20000"/>
              </a:spcBef>
              <a:buFont typeface="Times New Roman" pitchFamily="18" charset="0"/>
              <a:buChar char="−"/>
            </a:pPr>
            <a:r>
              <a:rPr lang="en-US" altLang="en-US" b="1" dirty="0" err="1">
                <a:solidFill>
                  <a:srgbClr val="C00000"/>
                </a:solidFill>
              </a:rPr>
              <a:t>邮件传输代理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en-US" b="1" dirty="0"/>
              <a:t>(mail transfer agent,  MTA)</a:t>
            </a:r>
          </a:p>
          <a:p>
            <a:pPr marL="539750" lvl="1" indent="-274638">
              <a:spcBef>
                <a:spcPct val="20000"/>
              </a:spcBef>
              <a:buFont typeface="Times New Roman" pitchFamily="18" charset="0"/>
              <a:buChar char="−"/>
            </a:pPr>
            <a:r>
              <a:rPr lang="en-US" altLang="en-US" b="1" dirty="0" err="1">
                <a:solidFill>
                  <a:srgbClr val="C00000"/>
                </a:solidFill>
              </a:rPr>
              <a:t>用户代理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en-US" b="1" dirty="0"/>
              <a:t>(user agent, UA)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/>
      <p:bldP spid="43016" grpId="1"/>
      <p:bldP spid="43017" grpId="0"/>
    </p:bldLst>
  </p:timing>
</p:sld>
</file>

<file path=ppt/theme/theme1.xml><?xml version="1.0" encoding="utf-8"?>
<a:theme xmlns:a="http://schemas.openxmlformats.org/drawingml/2006/main" name="2_16比9模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16比9模版">
      <a:majorFont>
        <a:latin typeface="Constantia"/>
        <a:ea typeface="微软雅黑"/>
        <a:cs typeface=""/>
      </a:majorFont>
      <a:minorFont>
        <a:latin typeface="Constanti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1A3868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1A3868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lnDef>
  </a:objectDefaults>
  <a:extraClrSchemeLst>
    <a:extraClrScheme>
      <a:clrScheme name="2_16比9模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6比9模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16比9模版">
  <a:themeElements>
    <a:clrScheme name="3_16比9模版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3_16比9模版">
      <a:majorFont>
        <a:latin typeface="Constantia"/>
        <a:ea typeface="微软雅黑"/>
        <a:cs typeface=""/>
      </a:majorFont>
      <a:minorFont>
        <a:latin typeface="Constanti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1A3868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1A3868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lnDef>
  </a:objectDefaults>
  <a:extraClrSchemeLst>
    <a:extraClrScheme>
      <a:clrScheme name="3_16比9模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6比9模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6比9模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6比9模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6比9模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6比9模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6比9模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16比9模版</Template>
  <TotalTime>8870</TotalTime>
  <Words>2290</Words>
  <Application>Microsoft Office PowerPoint</Application>
  <PresentationFormat>自定义</PresentationFormat>
  <Paragraphs>325</Paragraphs>
  <Slides>26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Gulim</vt:lpstr>
      <vt:lpstr>黑体</vt:lpstr>
      <vt:lpstr>华文新魏</vt:lpstr>
      <vt:lpstr>宋体</vt:lpstr>
      <vt:lpstr>微软雅黑</vt:lpstr>
      <vt:lpstr>Arial</vt:lpstr>
      <vt:lpstr>Constantia</vt:lpstr>
      <vt:lpstr>Copperplate Gothic Bold</vt:lpstr>
      <vt:lpstr>Tahoma</vt:lpstr>
      <vt:lpstr>Times New Roman</vt:lpstr>
      <vt:lpstr>2_16比9模版</vt:lpstr>
      <vt:lpstr>3_16比9模版</vt:lpstr>
      <vt:lpstr>VISIO</vt:lpstr>
      <vt:lpstr>Visio</vt:lpstr>
      <vt:lpstr>计算机网络</vt:lpstr>
      <vt:lpstr>PowerPoint 演示文稿</vt:lpstr>
      <vt:lpstr>PowerPoint 演示文稿</vt:lpstr>
      <vt:lpstr>PowerPoint 演示文稿</vt:lpstr>
      <vt:lpstr>二、电子邮件体系结构与基本工作原理</vt:lpstr>
      <vt:lpstr>PowerPoint 演示文稿</vt:lpstr>
      <vt:lpstr>PowerPoint 演示文稿</vt:lpstr>
      <vt:lpstr>PowerPoint 演示文稿</vt:lpstr>
      <vt:lpstr>PowerPoint 演示文稿</vt:lpstr>
      <vt:lpstr>中继MTA服务器转发邮件的结构</vt:lpstr>
      <vt:lpstr>在互联网中邮件报文传输过程</vt:lpstr>
      <vt:lpstr>三、邮件报文交付的3个阶段</vt:lpstr>
      <vt:lpstr>四、SMTP协议的基本内容</vt:lpstr>
      <vt:lpstr>邮件报文封装在邮件对象中</vt:lpstr>
      <vt:lpstr>邮件报文传送过程 ——           连接建立、报文传送、连接终止</vt:lpstr>
      <vt:lpstr>报文传送过程——信封</vt:lpstr>
      <vt:lpstr>报文 传送 过程</vt:lpstr>
      <vt:lpstr>连接终止过程</vt:lpstr>
      <vt:lpstr>五、MIME协议的基本内容</vt:lpstr>
      <vt:lpstr>MIME 主要包括三个部分 </vt:lpstr>
      <vt:lpstr>新的内容类型 </vt:lpstr>
      <vt:lpstr>六、POP3、IMAP4协议与基于Web的电子邮件</vt:lpstr>
      <vt:lpstr>PowerPoint 演示文稿</vt:lpstr>
      <vt:lpstr>因特网报文存取协议IMAP 协议</vt:lpstr>
      <vt:lpstr>IMAP4 协议的特点</vt:lpstr>
      <vt:lpstr>基于web的电子邮件</vt:lpstr>
    </vt:vector>
  </TitlesOfParts>
  <Company>tonecom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文件传输协议（一）</dc:title>
  <dc:creator>xjd</dc:creator>
  <cp:lastModifiedBy>Microsoft</cp:lastModifiedBy>
  <cp:revision>1060</cp:revision>
  <cp:lastPrinted>1999-06-03T07:41:47Z</cp:lastPrinted>
  <dcterms:created xsi:type="dcterms:W3CDTF">1999-05-31T06:37:31Z</dcterms:created>
  <dcterms:modified xsi:type="dcterms:W3CDTF">2017-11-28T06:23:18Z</dcterms:modified>
</cp:coreProperties>
</file>